
<file path=[Content_Types].xml><?xml version="1.0" encoding="utf-8"?>
<Types xmlns="http://schemas.openxmlformats.org/package/2006/content-types">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870" r:id="rId2"/>
  </p:sldMasterIdLst>
  <p:notesMasterIdLst>
    <p:notesMasterId r:id="rId16"/>
  </p:notesMasterIdLst>
  <p:handoutMasterIdLst>
    <p:handoutMasterId r:id="rId17"/>
  </p:handoutMasterIdLst>
  <p:sldIdLst>
    <p:sldId id="259" r:id="rId3"/>
    <p:sldId id="291" r:id="rId4"/>
    <p:sldId id="292" r:id="rId5"/>
    <p:sldId id="293" r:id="rId6"/>
    <p:sldId id="285" r:id="rId7"/>
    <p:sldId id="287" r:id="rId8"/>
    <p:sldId id="286" r:id="rId9"/>
    <p:sldId id="288" r:id="rId10"/>
    <p:sldId id="289" r:id="rId11"/>
    <p:sldId id="277" r:id="rId12"/>
    <p:sldId id="278" r:id="rId13"/>
    <p:sldId id="290" r:id="rId14"/>
    <p:sldId id="265" r:id="rId15"/>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8000"/>
    <a:srgbClr val="FFCCFF"/>
    <a:srgbClr val="FFFFCC"/>
    <a:srgbClr val="DDDDDD"/>
    <a:srgbClr val="FFFFFF"/>
    <a:srgbClr val="FF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08" autoAdjust="0"/>
    <p:restoredTop sz="98811" autoAdjust="0"/>
  </p:normalViewPr>
  <p:slideViewPr>
    <p:cSldViewPr>
      <p:cViewPr>
        <p:scale>
          <a:sx n="110" d="100"/>
          <a:sy n="110" d="100"/>
        </p:scale>
        <p:origin x="-52" y="1000"/>
      </p:cViewPr>
      <p:guideLst>
        <p:guide orient="horz" pos="2160"/>
        <p:guide pos="2880"/>
      </p:guideLst>
    </p:cSldViewPr>
  </p:slideViewPr>
  <p:notesTextViewPr>
    <p:cViewPr>
      <p:scale>
        <a:sx n="100" d="100"/>
        <a:sy n="100" d="100"/>
      </p:scale>
      <p:origin x="0" y="0"/>
    </p:cViewPr>
  </p:notesTextViewPr>
  <p:notesViewPr>
    <p:cSldViewPr>
      <p:cViewPr varScale="1">
        <p:scale>
          <a:sx n="69" d="100"/>
          <a:sy n="69" d="100"/>
        </p:scale>
        <p:origin x="-3198" y="-114"/>
      </p:cViewPr>
      <p:guideLst>
        <p:guide orient="horz" pos="3108"/>
        <p:guide pos="212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CDDAF722-5853-4C8D-82D7-3E26D53887A9}" type="datetimeFigureOut">
              <a:rPr lang="ja-JP" altLang="en-US"/>
              <a:pPr>
                <a:defRPr/>
              </a:pPr>
              <a:t>2015/9/23</a:t>
            </a:fld>
            <a:endParaRPr lang="ja-JP" altLang="en-US"/>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47C4FC2E-EB11-43B0-812E-2E70DF5610CC}"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4E017D81-E7A2-4ADA-895A-0A01CA8A1049}" type="datetimeFigureOut">
              <a:rPr lang="ja-JP" altLang="en-US"/>
              <a:pPr>
                <a:defRPr/>
              </a:pPr>
              <a:t>2015/9/23</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CE1D19D2-138E-4B1D-8E76-95DA5559FFCD}"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10</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11</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12</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13</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2</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3</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4</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5</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6</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smtClean="0"/>
          </a:p>
        </p:txBody>
      </p:sp>
      <p:sp>
        <p:nvSpPr>
          <p:cNvPr id="23556"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A4B826F-C113-42AE-BE9D-EBA26A6D8BD0}" type="slidenum">
              <a:rPr lang="ja-JP" altLang="en-US" smtClean="0"/>
              <a:pPr fontAlgn="base">
                <a:spcBef>
                  <a:spcPct val="0"/>
                </a:spcBef>
                <a:spcAft>
                  <a:spcPct val="0"/>
                </a:spcAft>
                <a:defRPr/>
              </a:pPr>
              <a:t>7</a:t>
            </a:fld>
            <a:endParaRPr lang="ja-JP"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8</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CE1D19D2-138E-4B1D-8E76-95DA5559FFCD}" type="slidenum">
              <a:rPr lang="ja-JP" altLang="en-US" smtClean="0"/>
              <a:pPr>
                <a:defRPr/>
              </a:pPr>
              <a:t>9</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420938"/>
            <a:ext cx="3979862" cy="517525"/>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924944"/>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2D7E8E03-723E-4C79-BF28-544D01983BAA}"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A83A246-98F5-4436-8F94-EE19A133CAEF}"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BD2F073-9FA0-4585-8EE0-13688BA4916C}"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57B73CB7-E5BE-43DF-AE50-7F6DB719C14B}" type="slidenum">
              <a:rPr lang="ja-JP" altLang="en-US"/>
              <a:pPr>
                <a:defRPr/>
              </a:pPr>
              <a:t>&lt;#&gt;</a:t>
            </a:fld>
            <a:endParaRPr lang="ja-JP" altLang="en-US" dirty="0"/>
          </a:p>
        </p:txBody>
      </p:sp>
      <p:sp>
        <p:nvSpPr>
          <p:cNvPr id="5" name="フッター プレースホルダ 2"/>
          <p:cNvSpPr>
            <a:spLocks noGrp="1"/>
          </p:cNvSpPr>
          <p:nvPr userDrawn="1">
            <p:ph type="ftr" sz="quarter" idx="15"/>
          </p:nvPr>
        </p:nvSpPr>
        <p:spPr/>
        <p:txBody>
          <a:bodyPr vert="horz" lIns="91440" tIns="45720" rIns="91440" bIns="45720" anchor="t"/>
          <a:lstStyle>
            <a:lvl1pPr>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6C0C1D23-397D-40B2-87D1-59E70858C577}" type="slidenum">
              <a:rPr lang="ja-JP" altLang="en-US"/>
              <a:pPr>
                <a:defRPr/>
              </a:pPr>
              <a:t>&lt;#&gt;</a:t>
            </a:fld>
            <a:endParaRPr lang="ja-JP" altLang="en-US" dirty="0"/>
          </a:p>
        </p:txBody>
      </p:sp>
      <p:sp>
        <p:nvSpPr>
          <p:cNvPr id="5" name="フッター プレースホルダ 2"/>
          <p:cNvSpPr>
            <a:spLocks noGrp="1"/>
          </p:cNvSpPr>
          <p:nvPr>
            <p:ph type="ftr" sz="quarter" idx="15"/>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7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lang="ja-JP" altLang="en-US" dirty="0" smtClean="0"/>
              <a:t>マスタ タイトルの書式設定</a:t>
            </a:r>
            <a:endParaRPr lang="ja-JP" altLang="en-US" dirty="0"/>
          </a:p>
        </p:txBody>
      </p:sp>
      <p:sp>
        <p:nvSpPr>
          <p:cNvPr id="4" name="フッター プレースホルダ 4"/>
          <p:cNvSpPr>
            <a:spLocks noGrp="1"/>
          </p:cNvSpPr>
          <p:nvPr>
            <p:ph type="ftr" sz="quarter" idx="14"/>
          </p:nvPr>
        </p:nvSpPr>
        <p:spPr>
          <a:xfrm>
            <a:off x="503238" y="6462713"/>
            <a:ext cx="2160587" cy="179387"/>
          </a:xfrm>
        </p:spPr>
        <p:txBody>
          <a:bodyPr lIns="0" tIns="0" rIns="0" bIns="0" anchor="ctr"/>
          <a:lstStyle>
            <a:lvl1pPr>
              <a:defRPr sz="700">
                <a:latin typeface="メイリオ" pitchFamily="50" charset="-128"/>
                <a:ea typeface="メイリオ" pitchFamily="50" charset="-128"/>
                <a:cs typeface="メイリオ" pitchFamily="50" charset="-128"/>
              </a:defRPr>
            </a:lvl1pPr>
          </a:lstStyle>
          <a:p>
            <a:pPr>
              <a:defRPr/>
            </a:pPr>
            <a:r>
              <a:rPr lang="en-US" altLang="ja-JP"/>
              <a:t>©2012  SuperStream Inc. All rights reserved.</a:t>
            </a:r>
            <a:endParaRPr lang="ja-JP" altLang="en-US"/>
          </a:p>
        </p:txBody>
      </p:sp>
      <p:sp>
        <p:nvSpPr>
          <p:cNvPr id="5" name="スライド番号プレースホルダ 5"/>
          <p:cNvSpPr>
            <a:spLocks noGrp="1"/>
          </p:cNvSpPr>
          <p:nvPr>
            <p:ph type="sldNum" sz="quarter" idx="15"/>
          </p:nvPr>
        </p:nvSpPr>
        <p:spPr>
          <a:xfrm>
            <a:off x="7920038" y="6462713"/>
            <a:ext cx="720725" cy="179387"/>
          </a:xfrm>
        </p:spPr>
        <p:txBody>
          <a:bodyPr anchorCtr="0"/>
          <a:lstStyle>
            <a:lvl1pPr algn="r">
              <a:defRPr sz="900">
                <a:latin typeface="+mn-lt"/>
              </a:defRPr>
            </a:lvl1pPr>
          </a:lstStyle>
          <a:p>
            <a:pPr>
              <a:defRPr/>
            </a:pPr>
            <a:fld id="{34566472-E2D0-4614-B681-40C53CA9D070}" type="slidenum">
              <a:rPr lang="ja-JP" altLang="en-US"/>
              <a:pPr>
                <a:defRPr/>
              </a:pPr>
              <a:t>&lt;#&gt;</a:t>
            </a:fld>
            <a:endParaRPr lang="ja-JP"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8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BF238371-25CD-4AB1-906E-01B7413B2EED}"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9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5671449-4CA0-40FF-A9A0-3BEF7319B02E}"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a:lvl1pPr>
          </a:lstStyle>
          <a:p>
            <a:pPr>
              <a:defRPr/>
            </a:pPr>
            <a:r>
              <a:rPr lang="en-US" altLang="ja-JP"/>
              <a:t>© 2012  </a:t>
            </a:r>
            <a:r>
              <a:rPr lang="en-US" altLang="ja-JP" err="1"/>
              <a:t>SuperStream</a:t>
            </a:r>
            <a:r>
              <a:rPr lang="en-US" altLang="ja-JP"/>
              <a:t> Inc. All rights reserved.</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72859A0-6FA5-426C-B581-DB734026245B}"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3BCA2BF-27B5-4E41-B1C0-77D7186C9801}"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C379BA4-F3EA-4BB4-B071-4E76B60511CC}"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E76CB98-FBAD-44D6-9F2D-D3566CC3484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FFB457F1-100D-4672-A623-AC936B475D7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FAB9DF1-62BE-4418-A38C-7E37A96FE5AB}"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6E589DF-38B5-472E-ABA8-C94884006792}"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DBB473FA-BC64-478D-ACB1-081D5E68E94D}"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D3DF056-3182-4407-AC1B-E0D1E2DBED9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86F4C03-19B4-455B-93C6-D1F5A3A99B5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58587CF-18F8-4B1E-9D2B-471CCD60058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85112C47-C244-4786-A4F2-331CB7331A37}"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4980C7A-B089-4936-9A38-570086E5406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print"/>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print"/>
          <a:srcRect/>
          <a:stretch>
            <a:fillRect/>
          </a:stretch>
        </p:blipFill>
        <p:spPr bwMode="auto">
          <a:xfrm>
            <a:off x="3546475" y="3186113"/>
            <a:ext cx="3979863" cy="517525"/>
          </a:xfrm>
          <a:prstGeom prst="rect">
            <a:avLst/>
          </a:prstGeom>
          <a:noFill/>
          <a:ln w="9525">
            <a:noFill/>
            <a:miter lim="800000"/>
            <a:headEnd/>
            <a:tailEnd/>
          </a:ln>
        </p:spPr>
      </p:pic>
      <p:sp>
        <p:nvSpPr>
          <p:cNvPr id="5" name="フッター プレースホルダ 2"/>
          <p:cNvSpPr>
            <a:spLocks noGrp="1"/>
          </p:cNvSpPr>
          <p:nvPr userDrawn="1">
            <p:ph type="ftr" sz="quarter" idx="10"/>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2AFA9DC-5B1C-44F7-B02E-CA99B9433C28}"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347A4AC-AF51-45DF-95AC-B973DF4F7B8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5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87ECDDE-9FBD-45D4-9434-FA593163CDC2}" type="slidenum">
              <a:rPr lang="ja-JP" altLang="en-US"/>
              <a:pPr>
                <a:defRPr/>
              </a:pPr>
              <a:t>&lt;#&gt;</a:t>
            </a:fld>
            <a:endParaRPr lang="ja-JP"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DEC973C-3CB8-4B8C-AB8E-CAAF7EA72916}"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70BAFA2-2EE7-42F9-B9C8-688D4DB17A97}" type="slidenum">
              <a:rPr lang="ja-JP" altLang="en-US"/>
              <a:pPr>
                <a:defRPr/>
              </a:pPr>
              <a:t>&lt;#&gt;</a:t>
            </a:fld>
            <a:endParaRPr lang="ja-JP"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D80226B0-3193-4FC1-9D81-9253D5594974}" type="slidenum">
              <a:rPr lang="ja-JP" altLang="en-US"/>
              <a:pPr>
                <a:defRPr/>
              </a:pPr>
              <a:t>&lt;#&gt;</a:t>
            </a:fld>
            <a:endParaRPr lang="ja-JP"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5D96ADD-6D9D-48E7-BEB0-34FBD47D961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4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2F92FAC-5C53-4F9D-8303-EFB609A4FAF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4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F2955D50-7871-4DEA-9045-4AFFB2F87DB2}"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39350EF-4497-4B4A-A59E-C55CC8067D98}"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262188"/>
            <a:ext cx="3979862" cy="519112"/>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708920"/>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B7AD80DE-1487-4D42-80E7-003536713020}"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4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D7D0DB5-F3CC-42A9-890B-2C0096E98AF8}"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49B73AD7-7034-4725-A811-66464DE78C63}"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BCB35B4-58B9-4DA7-AA23-3273EF3BA192}"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C0DAC8F-7505-4B19-B61C-6BDB8D1E4F22}"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D86666E-DEA3-4971-B80A-3EDC88B18A4E}"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4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E152EB0-EEBA-4E26-ABB2-BC1AAD8116C0}"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5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57EFF24-2EDA-404F-B369-C9973015A2DB}"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5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4A8EA3D8-5666-487C-92A9-1C5098F73523}"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5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FE00768-FDBA-4301-AADB-26853FAFE551}"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473E8E3-ABE2-4B68-AA8C-D9AC9D0310BE}"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5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1A71953-21A0-4EB1-9BC8-F7F77865AB5A}"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5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7154869-3628-4855-B3EF-70487AC64D41}"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5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457DA4A-FA1B-4160-85AD-77FFF146BBF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5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858137CF-73F5-42E4-9CFD-3E9DBF466587}"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5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AF229C8-2B9C-4E02-987D-AE716A2E9006}"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5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A88C920-B262-448F-B36B-44C6B43A0C4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5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97D1FE11-5400-4E09-9FAB-AE0020FA2C40}"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6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957956E8-5A21-4E70-8A65-4394E011B30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6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72A2ABF-7243-4B17-A613-6A609B23E66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6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262934F-C1EE-41E1-96BF-EF8E72A24196}"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print"/>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print"/>
          <a:srcRect/>
          <a:stretch>
            <a:fillRect/>
          </a:stretch>
        </p:blipFill>
        <p:spPr bwMode="auto">
          <a:xfrm>
            <a:off x="3563938" y="3186113"/>
            <a:ext cx="3979862" cy="517525"/>
          </a:xfrm>
          <a:prstGeom prst="rect">
            <a:avLst/>
          </a:prstGeom>
          <a:noFill/>
          <a:ln w="9525">
            <a:noFill/>
            <a:miter lim="800000"/>
            <a:headEnd/>
            <a:tailEnd/>
          </a:ln>
        </p:spPr>
      </p:pic>
      <p:sp>
        <p:nvSpPr>
          <p:cNvPr id="5" name="フッター プレースホルダ 2"/>
          <p:cNvSpPr>
            <a:spLocks noGrp="1"/>
          </p:cNvSpPr>
          <p:nvPr userDrawn="1">
            <p:ph type="ftr" sz="quarter" idx="10"/>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6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D80903D-8364-4524-8A71-E50DE6CD57E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6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D258633-0CD9-4393-8409-5F0A4031B5C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6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9BF5DC14-4C6F-460A-8252-2891D7F61DA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6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DAB73A0-0F97-45FA-8D97-5B504B7D73AA}"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6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B967400-0559-40AD-A42D-74140FB3EF7D}"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6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0C930D3-F6A4-4E9A-9306-89B992A65D52}" type="slidenum">
              <a:rPr lang="ja-JP" altLang="en-US"/>
              <a:pPr>
                <a:defRPr/>
              </a:pPr>
              <a:t>&lt;#&gt;</a:t>
            </a:fld>
            <a:endParaRPr lang="ja-JP" alt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6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29DD6DC-5EA9-440F-934E-3F6EF26E448A}"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solidFill>
                  <a:prstClr val="white"/>
                </a:solidFill>
                <a:latin typeface="+mn-lt"/>
              </a:defRPr>
            </a:lvl1pPr>
          </a:lstStyle>
          <a:p>
            <a:pPr>
              <a:defRPr/>
            </a:pPr>
            <a:fld id="{EA35D3D5-679B-435F-AD2E-DBF77FAD814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a:lvl1pPr>
          </a:lstStyle>
          <a:p>
            <a:pPr>
              <a:defRPr/>
            </a:pPr>
            <a:fld id="{234AD0D0-FF4B-4055-8BDB-8AB082857607}" type="slidenum">
              <a:rPr lang="en-US" altLang="ja-JP"/>
              <a:pPr>
                <a:defRPr/>
              </a:pPr>
              <a:t>&lt;#&gt;</a:t>
            </a:fld>
            <a:endParaRPr lang="en-US" altLang="ja-JP"/>
          </a:p>
        </p:txBody>
      </p:sp>
      <p:sp>
        <p:nvSpPr>
          <p:cNvPr id="3"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defRPr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CB97A7AA-6CFA-4381-A6D4-D4C769DD74E0}" type="slidenum">
              <a:rPr lang="ja-JP" altLang="en-US"/>
              <a:pPr>
                <a:defRPr/>
              </a:pPr>
              <a:t>&lt;#&gt;</a:t>
            </a:fld>
            <a:endParaRPr lang="ja-JP" altLang="en-US" dirty="0"/>
          </a:p>
        </p:txBody>
      </p:sp>
      <p:sp>
        <p:nvSpPr>
          <p:cNvPr id="5" name="フッター プレースホルダ 2"/>
          <p:cNvSpPr>
            <a:spLocks noGrp="1"/>
          </p:cNvSpPr>
          <p:nvPr>
            <p:ph type="ftr" sz="quarter" idx="15"/>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6.xml"/><Relationship Id="rId18" Type="http://schemas.openxmlformats.org/officeDocument/2006/relationships/slideLayout" Target="../slideLayouts/slideLayout21.xml"/><Relationship Id="rId26" Type="http://schemas.openxmlformats.org/officeDocument/2006/relationships/slideLayout" Target="../slideLayouts/slideLayout29.xml"/><Relationship Id="rId39" Type="http://schemas.openxmlformats.org/officeDocument/2006/relationships/slideLayout" Target="../slideLayouts/slideLayout42.xml"/><Relationship Id="rId21" Type="http://schemas.openxmlformats.org/officeDocument/2006/relationships/slideLayout" Target="../slideLayouts/slideLayout24.xml"/><Relationship Id="rId34" Type="http://schemas.openxmlformats.org/officeDocument/2006/relationships/slideLayout" Target="../slideLayouts/slideLayout37.xml"/><Relationship Id="rId42" Type="http://schemas.openxmlformats.org/officeDocument/2006/relationships/slideLayout" Target="../slideLayouts/slideLayout45.xml"/><Relationship Id="rId47" Type="http://schemas.openxmlformats.org/officeDocument/2006/relationships/slideLayout" Target="../slideLayouts/slideLayout50.xml"/><Relationship Id="rId50" Type="http://schemas.openxmlformats.org/officeDocument/2006/relationships/slideLayout" Target="../slideLayouts/slideLayout53.xml"/><Relationship Id="rId55" Type="http://schemas.openxmlformats.org/officeDocument/2006/relationships/slideLayout" Target="../slideLayouts/slideLayout58.xml"/><Relationship Id="rId63" Type="http://schemas.openxmlformats.org/officeDocument/2006/relationships/slideLayout" Target="../slideLayouts/slideLayout6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slideLayout" Target="../slideLayouts/slideLayout23.xml"/><Relationship Id="rId29" Type="http://schemas.openxmlformats.org/officeDocument/2006/relationships/slideLayout" Target="../slideLayouts/slideLayout32.xml"/><Relationship Id="rId41" Type="http://schemas.openxmlformats.org/officeDocument/2006/relationships/slideLayout" Target="../slideLayouts/slideLayout44.xml"/><Relationship Id="rId54" Type="http://schemas.openxmlformats.org/officeDocument/2006/relationships/slideLayout" Target="../slideLayouts/slideLayout57.xml"/><Relationship Id="rId62" Type="http://schemas.openxmlformats.org/officeDocument/2006/relationships/slideLayout" Target="../slideLayouts/slideLayout6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24" Type="http://schemas.openxmlformats.org/officeDocument/2006/relationships/slideLayout" Target="../slideLayouts/slideLayout27.xml"/><Relationship Id="rId32" Type="http://schemas.openxmlformats.org/officeDocument/2006/relationships/slideLayout" Target="../slideLayouts/slideLayout35.xml"/><Relationship Id="rId37" Type="http://schemas.openxmlformats.org/officeDocument/2006/relationships/slideLayout" Target="../slideLayouts/slideLayout40.xml"/><Relationship Id="rId40" Type="http://schemas.openxmlformats.org/officeDocument/2006/relationships/slideLayout" Target="../slideLayouts/slideLayout43.xml"/><Relationship Id="rId45" Type="http://schemas.openxmlformats.org/officeDocument/2006/relationships/slideLayout" Target="../slideLayouts/slideLayout48.xml"/><Relationship Id="rId53" Type="http://schemas.openxmlformats.org/officeDocument/2006/relationships/slideLayout" Target="../slideLayouts/slideLayout56.xml"/><Relationship Id="rId58" Type="http://schemas.openxmlformats.org/officeDocument/2006/relationships/slideLayout" Target="../slideLayouts/slideLayout61.xml"/><Relationship Id="rId66" Type="http://schemas.openxmlformats.org/officeDocument/2006/relationships/image" Target="../media/image2.png"/><Relationship Id="rId5" Type="http://schemas.openxmlformats.org/officeDocument/2006/relationships/slideLayout" Target="../slideLayouts/slideLayout8.xml"/><Relationship Id="rId15" Type="http://schemas.openxmlformats.org/officeDocument/2006/relationships/slideLayout" Target="../slideLayouts/slideLayout18.xml"/><Relationship Id="rId23" Type="http://schemas.openxmlformats.org/officeDocument/2006/relationships/slideLayout" Target="../slideLayouts/slideLayout26.xml"/><Relationship Id="rId28" Type="http://schemas.openxmlformats.org/officeDocument/2006/relationships/slideLayout" Target="../slideLayouts/slideLayout31.xml"/><Relationship Id="rId36" Type="http://schemas.openxmlformats.org/officeDocument/2006/relationships/slideLayout" Target="../slideLayouts/slideLayout39.xml"/><Relationship Id="rId49" Type="http://schemas.openxmlformats.org/officeDocument/2006/relationships/slideLayout" Target="../slideLayouts/slideLayout52.xml"/><Relationship Id="rId57" Type="http://schemas.openxmlformats.org/officeDocument/2006/relationships/slideLayout" Target="../slideLayouts/slideLayout60.xml"/><Relationship Id="rId61" Type="http://schemas.openxmlformats.org/officeDocument/2006/relationships/slideLayout" Target="../slideLayouts/slideLayout64.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31" Type="http://schemas.openxmlformats.org/officeDocument/2006/relationships/slideLayout" Target="../slideLayouts/slideLayout34.xml"/><Relationship Id="rId44" Type="http://schemas.openxmlformats.org/officeDocument/2006/relationships/slideLayout" Target="../slideLayouts/slideLayout47.xml"/><Relationship Id="rId52" Type="http://schemas.openxmlformats.org/officeDocument/2006/relationships/slideLayout" Target="../slideLayouts/slideLayout55.xml"/><Relationship Id="rId60" Type="http://schemas.openxmlformats.org/officeDocument/2006/relationships/slideLayout" Target="../slideLayouts/slideLayout63.xml"/><Relationship Id="rId65" Type="http://schemas.openxmlformats.org/officeDocument/2006/relationships/image" Target="../media/image1.jpeg"/><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slideLayout" Target="../slideLayouts/slideLayout25.xml"/><Relationship Id="rId27" Type="http://schemas.openxmlformats.org/officeDocument/2006/relationships/slideLayout" Target="../slideLayouts/slideLayout30.xml"/><Relationship Id="rId30" Type="http://schemas.openxmlformats.org/officeDocument/2006/relationships/slideLayout" Target="../slideLayouts/slideLayout33.xml"/><Relationship Id="rId35" Type="http://schemas.openxmlformats.org/officeDocument/2006/relationships/slideLayout" Target="../slideLayouts/slideLayout38.xml"/><Relationship Id="rId43" Type="http://schemas.openxmlformats.org/officeDocument/2006/relationships/slideLayout" Target="../slideLayouts/slideLayout46.xml"/><Relationship Id="rId48" Type="http://schemas.openxmlformats.org/officeDocument/2006/relationships/slideLayout" Target="../slideLayouts/slideLayout51.xml"/><Relationship Id="rId56" Type="http://schemas.openxmlformats.org/officeDocument/2006/relationships/slideLayout" Target="../slideLayouts/slideLayout59.xml"/><Relationship Id="rId64" Type="http://schemas.openxmlformats.org/officeDocument/2006/relationships/theme" Target="../theme/theme2.xml"/><Relationship Id="rId8" Type="http://schemas.openxmlformats.org/officeDocument/2006/relationships/slideLayout" Target="../slideLayouts/slideLayout11.xml"/><Relationship Id="rId51" Type="http://schemas.openxmlformats.org/officeDocument/2006/relationships/slideLayout" Target="../slideLayouts/slideLayout54.xml"/><Relationship Id="rId3" Type="http://schemas.openxmlformats.org/officeDocument/2006/relationships/slideLayout" Target="../slideLayouts/slideLayout6.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5" Type="http://schemas.openxmlformats.org/officeDocument/2006/relationships/slideLayout" Target="../slideLayouts/slideLayout28.xml"/><Relationship Id="rId33" Type="http://schemas.openxmlformats.org/officeDocument/2006/relationships/slideLayout" Target="../slideLayouts/slideLayout36.xml"/><Relationship Id="rId38" Type="http://schemas.openxmlformats.org/officeDocument/2006/relationships/slideLayout" Target="../slideLayouts/slideLayout41.xml"/><Relationship Id="rId46" Type="http://schemas.openxmlformats.org/officeDocument/2006/relationships/slideLayout" Target="../slideLayouts/slideLayout49.xml"/><Relationship Id="rId59"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schemeClr val="bg1"/>
                </a:solidFill>
                <a:latin typeface="+mn-lt"/>
                <a:ea typeface="+mn-ea"/>
              </a:defRPr>
            </a:lvl1pPr>
          </a:lstStyle>
          <a:p>
            <a:pPr>
              <a:defRPr/>
            </a:pPr>
            <a:fld id="{6D408851-C9A1-4BCC-89D6-3D0615E99F34}" type="slidenum">
              <a:rPr lang="ja-JP" altLang="en-US"/>
              <a:pPr>
                <a:defRPr/>
              </a:pPr>
              <a:t>&lt;#&gt;</a:t>
            </a:fld>
            <a:endParaRPr lang="ja-JP" altLang="en-US" dirty="0"/>
          </a:p>
        </p:txBody>
      </p:sp>
      <p:pic>
        <p:nvPicPr>
          <p:cNvPr id="1027" name="図 6" descr="Logo_SSCORE.png"/>
          <p:cNvPicPr>
            <a:picLocks noChangeAspect="1"/>
          </p:cNvPicPr>
          <p:nvPr userDrawn="1"/>
        </p:nvPicPr>
        <p:blipFill>
          <a:blip r:embed="rId6" cstate="print"/>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p>
        </p:txBody>
      </p:sp>
    </p:spTree>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9pPr>
    </p:titleStyle>
    <p:bodyStyle>
      <a:lvl1pPr marL="215900" indent="-215900" algn="l" rtl="0" eaLnBrk="0" fontAlgn="ctr" hangingPunct="0">
        <a:spcBef>
          <a:spcPct val="20000"/>
        </a:spcBef>
        <a:spcAft>
          <a:spcPct val="0"/>
        </a:spcAft>
        <a:buClr>
          <a:srgbClr val="E0EDF5"/>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E0EDF5"/>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E0EDF5"/>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E0EDF5"/>
        </a:buClr>
        <a:buSzPct val="75000"/>
        <a:buFont typeface="Arial"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E0EDF5"/>
        </a:buClr>
        <a:buSzPct val="75000"/>
        <a:buFont typeface="Arial"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65" cstate="print"/>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prstClr val="white"/>
                </a:solidFill>
                <a:latin typeface="+mn-lt"/>
                <a:ea typeface="+mn-ea"/>
              </a:defRPr>
            </a:lvl1pPr>
          </a:lstStyle>
          <a:p>
            <a:pPr>
              <a:defRPr/>
            </a:pPr>
            <a:fld id="{3974A38A-8008-4707-B9FD-978917782C51}" type="slidenum">
              <a:rPr lang="ja-JP" altLang="en-US"/>
              <a:pPr>
                <a:defRPr/>
              </a:pPr>
              <a:t>&lt;#&gt;</a:t>
            </a:fld>
            <a:endParaRPr lang="ja-JP" altLang="en-US" dirty="0"/>
          </a:p>
        </p:txBody>
      </p:sp>
      <p:pic>
        <p:nvPicPr>
          <p:cNvPr id="6147" name="図 6" descr="Logo_SSCORE.png"/>
          <p:cNvPicPr>
            <a:picLocks noChangeAspect="1"/>
          </p:cNvPicPr>
          <p:nvPr/>
        </p:nvPicPr>
        <p:blipFill>
          <a:blip r:embed="rId66" cstate="print"/>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 id="2147483883" r:id="rId13"/>
    <p:sldLayoutId id="2147483884" r:id="rId14"/>
    <p:sldLayoutId id="2147483885" r:id="rId15"/>
    <p:sldLayoutId id="2147483886" r:id="rId16"/>
    <p:sldLayoutId id="2147483887" r:id="rId17"/>
    <p:sldLayoutId id="2147483888" r:id="rId18"/>
    <p:sldLayoutId id="2147483889" r:id="rId19"/>
    <p:sldLayoutId id="2147483890" r:id="rId20"/>
    <p:sldLayoutId id="2147483891" r:id="rId21"/>
    <p:sldLayoutId id="2147483892" r:id="rId22"/>
    <p:sldLayoutId id="2147483893" r:id="rId23"/>
    <p:sldLayoutId id="2147483894" r:id="rId24"/>
    <p:sldLayoutId id="2147483895" r:id="rId25"/>
    <p:sldLayoutId id="2147483896" r:id="rId26"/>
    <p:sldLayoutId id="2147483897" r:id="rId27"/>
    <p:sldLayoutId id="2147483898" r:id="rId28"/>
    <p:sldLayoutId id="2147483899" r:id="rId29"/>
    <p:sldLayoutId id="2147483900" r:id="rId30"/>
    <p:sldLayoutId id="2147483901" r:id="rId31"/>
    <p:sldLayoutId id="2147483902" r:id="rId32"/>
    <p:sldLayoutId id="2147483903" r:id="rId33"/>
    <p:sldLayoutId id="2147483904" r:id="rId34"/>
    <p:sldLayoutId id="2147483905" r:id="rId35"/>
    <p:sldLayoutId id="2147483906" r:id="rId36"/>
    <p:sldLayoutId id="2147483907" r:id="rId37"/>
    <p:sldLayoutId id="2147483908" r:id="rId38"/>
    <p:sldLayoutId id="2147483909" r:id="rId39"/>
    <p:sldLayoutId id="2147483910" r:id="rId40"/>
    <p:sldLayoutId id="2147483911" r:id="rId41"/>
    <p:sldLayoutId id="2147483912" r:id="rId42"/>
    <p:sldLayoutId id="2147483913" r:id="rId43"/>
    <p:sldLayoutId id="2147483914" r:id="rId44"/>
    <p:sldLayoutId id="2147483915" r:id="rId45"/>
    <p:sldLayoutId id="2147483916" r:id="rId46"/>
    <p:sldLayoutId id="2147483917" r:id="rId47"/>
    <p:sldLayoutId id="2147483918" r:id="rId48"/>
    <p:sldLayoutId id="2147483919" r:id="rId49"/>
    <p:sldLayoutId id="2147483920" r:id="rId50"/>
    <p:sldLayoutId id="2147483921" r:id="rId51"/>
    <p:sldLayoutId id="2147483922" r:id="rId52"/>
    <p:sldLayoutId id="2147483923" r:id="rId53"/>
    <p:sldLayoutId id="2147483924" r:id="rId54"/>
    <p:sldLayoutId id="2147483925" r:id="rId55"/>
    <p:sldLayoutId id="2147483926" r:id="rId56"/>
    <p:sldLayoutId id="2147483927" r:id="rId57"/>
    <p:sldLayoutId id="2147483928" r:id="rId58"/>
    <p:sldLayoutId id="2147483929" r:id="rId59"/>
    <p:sldLayoutId id="2147483930" r:id="rId60"/>
    <p:sldLayoutId id="2147483931" r:id="rId61"/>
    <p:sldLayoutId id="2147483932" r:id="rId62"/>
    <p:sldLayoutId id="2147483933" r:id="rId63"/>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pitchFamily="34"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pitchFamily="34"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 1"/>
          <p:cNvSpPr>
            <a:spLocks noGrp="1"/>
          </p:cNvSpPr>
          <p:nvPr>
            <p:ph type="body" sz="quarter" idx="10"/>
          </p:nvPr>
        </p:nvSpPr>
        <p:spPr>
          <a:xfrm>
            <a:off x="4284663" y="2924175"/>
            <a:ext cx="4535487" cy="647700"/>
          </a:xfrm>
        </p:spPr>
        <p:txBody>
          <a:bodyPr>
            <a:normAutofit fontScale="92500"/>
          </a:bodyPr>
          <a:lstStyle/>
          <a:p>
            <a:pPr marL="216000" indent="-216000" eaLnBrk="1" hangingPunct="1">
              <a:spcAft>
                <a:spcPts val="0"/>
              </a:spcAft>
              <a:buClr>
                <a:schemeClr val="accent1">
                  <a:lumMod val="20000"/>
                  <a:lumOff val="80000"/>
                </a:schemeClr>
              </a:buClr>
              <a:defRPr/>
            </a:pPr>
            <a:r>
              <a:rPr lang="en-US" altLang="ja-JP" sz="2200" b="1" dirty="0" smtClean="0">
                <a:latin typeface="Times New Roman" pitchFamily="18" charset="0"/>
                <a:cs typeface="Times New Roman" pitchFamily="18" charset="0"/>
              </a:rPr>
              <a:t>AP+</a:t>
            </a:r>
            <a:r>
              <a:rPr lang="ja-JP" altLang="en-US" sz="2200" dirty="0" smtClean="0">
                <a:latin typeface="メイリオ" pitchFamily="50" charset="-128"/>
                <a:ea typeface="メイリオ" pitchFamily="50" charset="-128"/>
                <a:cs typeface="メイリオ" pitchFamily="50" charset="-128"/>
              </a:rPr>
              <a:t>（支払管理システム）のご紹介</a:t>
            </a:r>
            <a:endParaRPr lang="ja-JP" altLang="en-US" sz="2200" dirty="0">
              <a:latin typeface="メイリオ" pitchFamily="50" charset="-128"/>
              <a:ea typeface="メイリオ" pitchFamily="50" charset="-128"/>
              <a:cs typeface="メイリオ" pitchFamily="50" charset="-128"/>
            </a:endParaRPr>
          </a:p>
        </p:txBody>
      </p:sp>
      <p:sp>
        <p:nvSpPr>
          <p:cNvPr id="8195" name="Text Box 6"/>
          <p:cNvSpPr txBox="1">
            <a:spLocks noChangeArrowheads="1"/>
          </p:cNvSpPr>
          <p:nvPr/>
        </p:nvSpPr>
        <p:spPr bwMode="auto">
          <a:xfrm>
            <a:off x="5454650" y="5572125"/>
            <a:ext cx="3403600" cy="288925"/>
          </a:xfrm>
          <a:prstGeom prst="rect">
            <a:avLst/>
          </a:prstGeom>
          <a:noFill/>
          <a:ln w="9525" algn="ctr">
            <a:noFill/>
            <a:miter lim="800000"/>
            <a:headEnd/>
            <a:tailEnd/>
          </a:ln>
        </p:spPr>
        <p:txBody>
          <a:bodyPr lIns="0" tIns="0" rIns="0" bIns="0">
            <a:spAutoFit/>
          </a:bodyPr>
          <a:lstStyle/>
          <a:p>
            <a:pPr algn="r">
              <a:lnSpc>
                <a:spcPts val="2200"/>
              </a:lnSpc>
            </a:pPr>
            <a:r>
              <a:rPr lang="ja-JP" altLang="en-US">
                <a:solidFill>
                  <a:schemeClr val="bg1"/>
                </a:solidFill>
                <a:latin typeface="メイリオ" pitchFamily="50" charset="-128"/>
                <a:ea typeface="メイリオ" pitchFamily="50" charset="-128"/>
                <a:cs typeface="メイリオ" pitchFamily="50" charset="-128"/>
              </a:rPr>
              <a:t>スーパーストリーム株式会社</a:t>
            </a:r>
          </a:p>
        </p:txBody>
      </p:sp>
      <p:sp>
        <p:nvSpPr>
          <p:cNvPr id="4"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err="1" smtClean="0">
                <a:solidFill>
                  <a:srgbClr val="FFFFFF"/>
                </a:solidFill>
                <a:latin typeface="メイリオ" pitchFamily="50" charset="-128"/>
                <a:ea typeface="メイリオ" pitchFamily="50" charset="-128"/>
                <a:cs typeface="メイリオ" pitchFamily="50" charset="-128"/>
              </a:rPr>
              <a:t>SuperStream</a:t>
            </a:r>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04E0888-4E23-4282-BF9B-45CF497099C3}" type="slidenum">
              <a:rPr lang="en-US" altLang="ja-JP" smtClean="0">
                <a:solidFill>
                  <a:srgbClr val="999999"/>
                </a:solidFill>
              </a:rPr>
              <a:pPr fontAlgn="base">
                <a:spcBef>
                  <a:spcPct val="0"/>
                </a:spcBef>
                <a:spcAft>
                  <a:spcPct val="0"/>
                </a:spcAft>
                <a:defRPr/>
              </a:pPr>
              <a:t>10</a:t>
            </a:fld>
            <a:endParaRPr lang="en-US" altLang="ja-JP" smtClean="0">
              <a:solidFill>
                <a:srgbClr val="999999"/>
              </a:solidFill>
            </a:endParaRPr>
          </a:p>
        </p:txBody>
      </p:sp>
      <p:sp>
        <p:nvSpPr>
          <p:cNvPr id="17411" name="Text Box 2"/>
          <p:cNvSpPr txBox="1">
            <a:spLocks noChangeArrowheads="1"/>
          </p:cNvSpPr>
          <p:nvPr/>
        </p:nvSpPr>
        <p:spPr bwMode="auto">
          <a:xfrm>
            <a:off x="360363" y="1368425"/>
            <a:ext cx="8443337" cy="923330"/>
          </a:xfrm>
          <a:prstGeom prst="rect">
            <a:avLst/>
          </a:prstGeom>
          <a:noFill/>
          <a:ln w="9525">
            <a:noFill/>
            <a:miter lim="800000"/>
            <a:headEnd/>
            <a:tailEnd/>
          </a:ln>
        </p:spPr>
        <p:txBody>
          <a:bodyPr wrap="none">
            <a:spAutoFit/>
          </a:bodyPr>
          <a:lstStyle/>
          <a:p>
            <a:r>
              <a:rPr lang="ja-JP" altLang="en-US" sz="1400" dirty="0">
                <a:solidFill>
                  <a:srgbClr val="4D4D4D"/>
                </a:solidFill>
                <a:latin typeface="メイリオ" pitchFamily="50" charset="-128"/>
                <a:ea typeface="メイリオ" pitchFamily="50" charset="-128"/>
                <a:cs typeface="メイリオ" pitchFamily="50" charset="-128"/>
              </a:rPr>
              <a:t>＜相殺入力＞</a:t>
            </a:r>
          </a:p>
          <a:p>
            <a:r>
              <a:rPr lang="ja-JP" altLang="en-US" sz="1400" dirty="0">
                <a:solidFill>
                  <a:srgbClr val="4D4D4D"/>
                </a:solidFill>
                <a:latin typeface="メイリオ" pitchFamily="50" charset="-128"/>
                <a:ea typeface="メイリオ" pitchFamily="50" charset="-128"/>
                <a:cs typeface="メイリオ" pitchFamily="50" charset="-128"/>
              </a:rPr>
              <a:t>債務計上済みの支払予定データに対して、債権金額との相殺や他勘定への振替を行うことができます。</a:t>
            </a:r>
          </a:p>
          <a:p>
            <a:endParaRPr lang="ja-JP" altLang="en-US" sz="1400" dirty="0">
              <a:solidFill>
                <a:srgbClr val="0000CC"/>
              </a:solidFill>
              <a:latin typeface="メイリオ" pitchFamily="50" charset="-128"/>
              <a:ea typeface="メイリオ" pitchFamily="50" charset="-128"/>
              <a:cs typeface="メイリオ" pitchFamily="50" charset="-128"/>
            </a:endParaRPr>
          </a:p>
          <a:p>
            <a:r>
              <a:rPr lang="en-US" altLang="ja-JP" sz="1200" dirty="0">
                <a:solidFill>
                  <a:srgbClr val="0000CC"/>
                </a:solidFill>
                <a:latin typeface="メイリオ" pitchFamily="50" charset="-128"/>
                <a:ea typeface="メイリオ" pitchFamily="50" charset="-128"/>
                <a:cs typeface="メイリオ" pitchFamily="50" charset="-128"/>
              </a:rPr>
              <a:t>※</a:t>
            </a:r>
            <a:r>
              <a:rPr lang="en-US" altLang="ja-JP" sz="1200" b="1" i="1" dirty="0">
                <a:solidFill>
                  <a:srgbClr val="0000CC"/>
                </a:solidFill>
                <a:latin typeface="Times New Roman" pitchFamily="18" charset="0"/>
                <a:ea typeface="メイリオ" pitchFamily="50" charset="-128"/>
                <a:cs typeface="Times New Roman" pitchFamily="18" charset="0"/>
              </a:rPr>
              <a:t>SuperStream-</a:t>
            </a:r>
            <a:r>
              <a:rPr lang="en-US" altLang="ja-JP" sz="1200" b="1" dirty="0">
                <a:solidFill>
                  <a:srgbClr val="0000CC"/>
                </a:solidFill>
                <a:latin typeface="Times New Roman" pitchFamily="18" charset="0"/>
                <a:ea typeface="メイリオ" pitchFamily="50" charset="-128"/>
                <a:cs typeface="Times New Roman" pitchFamily="18" charset="0"/>
              </a:rPr>
              <a:t>AR+</a:t>
            </a:r>
            <a:r>
              <a:rPr lang="ja-JP" altLang="en-US" sz="1200" dirty="0">
                <a:solidFill>
                  <a:srgbClr val="0000CC"/>
                </a:solidFill>
                <a:latin typeface="メイリオ" pitchFamily="50" charset="-128"/>
                <a:ea typeface="メイリオ" pitchFamily="50" charset="-128"/>
                <a:cs typeface="メイリオ" pitchFamily="50" charset="-128"/>
              </a:rPr>
              <a:t>を使用している場合は</a:t>
            </a:r>
            <a:r>
              <a:rPr lang="en-US" altLang="ja-JP" sz="1200" dirty="0">
                <a:solidFill>
                  <a:srgbClr val="0000CC"/>
                </a:solidFill>
                <a:latin typeface="Times New Roman" pitchFamily="18" charset="0"/>
                <a:ea typeface="メイリオ" pitchFamily="50" charset="-128"/>
                <a:cs typeface="Times New Roman" pitchFamily="18" charset="0"/>
              </a:rPr>
              <a:t>AR+</a:t>
            </a:r>
            <a:r>
              <a:rPr lang="ja-JP" altLang="en-US" sz="1200" dirty="0">
                <a:solidFill>
                  <a:srgbClr val="0000CC"/>
                </a:solidFill>
                <a:latin typeface="メイリオ" pitchFamily="50" charset="-128"/>
                <a:ea typeface="メイリオ" pitchFamily="50" charset="-128"/>
                <a:cs typeface="メイリオ" pitchFamily="50" charset="-128"/>
              </a:rPr>
              <a:t>からの相殺</a:t>
            </a:r>
            <a:r>
              <a:rPr lang="en-US" altLang="ja-JP" sz="1200" dirty="0">
                <a:solidFill>
                  <a:srgbClr val="0000CC"/>
                </a:solidFill>
                <a:latin typeface="メイリオ" pitchFamily="50" charset="-128"/>
                <a:ea typeface="メイリオ" pitchFamily="50" charset="-128"/>
                <a:cs typeface="メイリオ" pitchFamily="50" charset="-128"/>
              </a:rPr>
              <a:t>IF</a:t>
            </a:r>
            <a:r>
              <a:rPr lang="ja-JP" altLang="en-US" sz="1200" dirty="0">
                <a:solidFill>
                  <a:srgbClr val="0000CC"/>
                </a:solidFill>
                <a:latin typeface="メイリオ" pitchFamily="50" charset="-128"/>
                <a:ea typeface="メイリオ" pitchFamily="50" charset="-128"/>
                <a:cs typeface="メイリオ" pitchFamily="50" charset="-128"/>
              </a:rPr>
              <a:t>をすることも可能です</a:t>
            </a:r>
          </a:p>
        </p:txBody>
      </p:sp>
      <p:sp>
        <p:nvSpPr>
          <p:cNvPr id="17412" name="Text Box 5"/>
          <p:cNvSpPr txBox="1">
            <a:spLocks noChangeArrowheads="1"/>
          </p:cNvSpPr>
          <p:nvPr/>
        </p:nvSpPr>
        <p:spPr bwMode="auto">
          <a:xfrm>
            <a:off x="563563" y="2332038"/>
            <a:ext cx="7948612" cy="3394075"/>
          </a:xfrm>
          <a:prstGeom prst="rect">
            <a:avLst/>
          </a:prstGeom>
          <a:noFill/>
          <a:ln w="9525">
            <a:solidFill>
              <a:schemeClr val="accent2"/>
            </a:solidFill>
            <a:miter lim="800000"/>
            <a:headEnd/>
            <a:tailEnd/>
          </a:ln>
        </p:spPr>
        <p:txBody>
          <a:bodyPr/>
          <a:lstStyle/>
          <a:p>
            <a:endParaRPr lang="en-US" altLang="ja-JP" sz="1400">
              <a:solidFill>
                <a:srgbClr val="000000"/>
              </a:solidFill>
              <a:latin typeface="メイリオ" pitchFamily="50" charset="-128"/>
              <a:ea typeface="メイリオ" pitchFamily="50" charset="-128"/>
              <a:cs typeface="メイリオ" pitchFamily="50" charset="-128"/>
            </a:endParaRPr>
          </a:p>
          <a:p>
            <a:endParaRPr lang="en-US" altLang="ja-JP" sz="1400">
              <a:solidFill>
                <a:srgbClr val="000000"/>
              </a:solidFill>
              <a:latin typeface="メイリオ" pitchFamily="50" charset="-128"/>
              <a:ea typeface="メイリオ" pitchFamily="50" charset="-128"/>
              <a:cs typeface="メイリオ" pitchFamily="50" charset="-128"/>
            </a:endParaRPr>
          </a:p>
          <a:p>
            <a:endParaRPr lang="en-US" altLang="ja-JP" sz="1400">
              <a:solidFill>
                <a:srgbClr val="000000"/>
              </a:solidFill>
              <a:latin typeface="メイリオ" pitchFamily="50" charset="-128"/>
              <a:ea typeface="メイリオ" pitchFamily="50" charset="-128"/>
              <a:cs typeface="メイリオ" pitchFamily="50" charset="-128"/>
            </a:endParaRPr>
          </a:p>
          <a:p>
            <a:endParaRPr lang="en-US" altLang="ja-JP" sz="1400">
              <a:solidFill>
                <a:srgbClr val="000000"/>
              </a:solidFill>
              <a:latin typeface="メイリオ" pitchFamily="50" charset="-128"/>
              <a:ea typeface="メイリオ" pitchFamily="50" charset="-128"/>
              <a:cs typeface="メイリオ" pitchFamily="50" charset="-128"/>
            </a:endParaRPr>
          </a:p>
          <a:p>
            <a:endParaRPr lang="en-US" altLang="ja-JP" sz="1400">
              <a:solidFill>
                <a:srgbClr val="000000"/>
              </a:solidFill>
              <a:latin typeface="メイリオ" pitchFamily="50" charset="-128"/>
              <a:ea typeface="メイリオ" pitchFamily="50" charset="-128"/>
              <a:cs typeface="メイリオ" pitchFamily="50" charset="-128"/>
            </a:endParaRPr>
          </a:p>
          <a:p>
            <a:endParaRPr lang="en-US" altLang="ja-JP" sz="1400">
              <a:solidFill>
                <a:srgbClr val="000000"/>
              </a:solidFill>
              <a:latin typeface="メイリオ" pitchFamily="50" charset="-128"/>
              <a:ea typeface="メイリオ" pitchFamily="50" charset="-128"/>
              <a:cs typeface="メイリオ" pitchFamily="50" charset="-128"/>
            </a:endParaRPr>
          </a:p>
          <a:p>
            <a:endParaRPr lang="en-US" altLang="ja-JP" sz="1400">
              <a:solidFill>
                <a:srgbClr val="000000"/>
              </a:solidFill>
              <a:latin typeface="メイリオ" pitchFamily="50" charset="-128"/>
              <a:ea typeface="メイリオ" pitchFamily="50" charset="-128"/>
              <a:cs typeface="メイリオ" pitchFamily="50" charset="-128"/>
            </a:endParaRPr>
          </a:p>
          <a:p>
            <a:r>
              <a:rPr lang="en-US" altLang="ja-JP" sz="1400">
                <a:solidFill>
                  <a:srgbClr val="000000"/>
                </a:solidFill>
                <a:latin typeface="メイリオ" pitchFamily="50" charset="-128"/>
                <a:ea typeface="メイリオ" pitchFamily="50" charset="-128"/>
                <a:cs typeface="メイリオ" pitchFamily="50" charset="-128"/>
              </a:rPr>
              <a:t>  </a:t>
            </a:r>
            <a:r>
              <a:rPr lang="ja-JP" altLang="en-US" sz="1400">
                <a:solidFill>
                  <a:srgbClr val="000000"/>
                </a:solidFill>
                <a:latin typeface="メイリオ" pitchFamily="50" charset="-128"/>
                <a:ea typeface="メイリオ" pitchFamily="50" charset="-128"/>
                <a:cs typeface="メイリオ" pitchFamily="50" charset="-128"/>
              </a:rPr>
              <a:t>　        </a:t>
            </a:r>
          </a:p>
          <a:p>
            <a:r>
              <a:rPr lang="ja-JP" altLang="en-US" sz="1400">
                <a:solidFill>
                  <a:srgbClr val="000000"/>
                </a:solidFill>
                <a:latin typeface="メイリオ" pitchFamily="50" charset="-128"/>
                <a:ea typeface="メイリオ" pitchFamily="50" charset="-128"/>
                <a:cs typeface="メイリオ" pitchFamily="50" charset="-128"/>
              </a:rPr>
              <a:t>　</a:t>
            </a:r>
          </a:p>
          <a:p>
            <a:endParaRPr lang="ja-JP" altLang="en-US" sz="1400">
              <a:solidFill>
                <a:srgbClr val="000000"/>
              </a:solidFill>
              <a:latin typeface="メイリオ" pitchFamily="50" charset="-128"/>
              <a:ea typeface="メイリオ" pitchFamily="50" charset="-128"/>
              <a:cs typeface="メイリオ" pitchFamily="50" charset="-128"/>
            </a:endParaRPr>
          </a:p>
          <a:p>
            <a:endParaRPr lang="ja-JP" altLang="en-US" sz="1400">
              <a:solidFill>
                <a:srgbClr val="000000"/>
              </a:solidFill>
              <a:latin typeface="メイリオ" pitchFamily="50" charset="-128"/>
              <a:ea typeface="メイリオ" pitchFamily="50" charset="-128"/>
              <a:cs typeface="メイリオ" pitchFamily="50" charset="-128"/>
            </a:endParaRPr>
          </a:p>
          <a:p>
            <a:endParaRPr lang="ja-JP" altLang="en-US" sz="1400">
              <a:solidFill>
                <a:srgbClr val="000000"/>
              </a:solidFill>
              <a:latin typeface="メイリオ" pitchFamily="50" charset="-128"/>
              <a:ea typeface="メイリオ" pitchFamily="50" charset="-128"/>
              <a:cs typeface="メイリオ" pitchFamily="50" charset="-128"/>
            </a:endParaRPr>
          </a:p>
          <a:p>
            <a:endParaRPr lang="en-US" altLang="ja-JP" sz="1400">
              <a:solidFill>
                <a:srgbClr val="000000"/>
              </a:solidFill>
              <a:latin typeface="メイリオ" pitchFamily="50" charset="-128"/>
              <a:ea typeface="メイリオ" pitchFamily="50" charset="-128"/>
              <a:cs typeface="メイリオ" pitchFamily="50" charset="-128"/>
            </a:endParaRPr>
          </a:p>
        </p:txBody>
      </p:sp>
      <p:sp>
        <p:nvSpPr>
          <p:cNvPr id="263174" name="AutoShape 6"/>
          <p:cNvSpPr>
            <a:spLocks noChangeArrowheads="1"/>
          </p:cNvSpPr>
          <p:nvPr/>
        </p:nvSpPr>
        <p:spPr bwMode="auto">
          <a:xfrm>
            <a:off x="1585913" y="2519363"/>
            <a:ext cx="1736725" cy="811212"/>
          </a:xfrm>
          <a:prstGeom prst="flowChartDocument">
            <a:avLst/>
          </a:prstGeom>
          <a:solidFill>
            <a:srgbClr val="FFCC66"/>
          </a:solidFill>
          <a:ln w="9525">
            <a:solidFill>
              <a:srgbClr val="FF7C80"/>
            </a:solidFill>
            <a:miter lim="800000"/>
            <a:headEnd/>
            <a:tailEnd/>
          </a:ln>
          <a:effectLst/>
          <a:scene3d>
            <a:camera prst="orthographicFront"/>
            <a:lightRig rig="threePt" dir="t"/>
          </a:scene3d>
          <a:sp3d>
            <a:bevelT/>
          </a:sp3d>
        </p:spPr>
        <p:txBody>
          <a:bodyPr wrap="none" anchor="ctr"/>
          <a:lstStyle/>
          <a:p>
            <a:pPr algn="ctr">
              <a:defRPr/>
            </a:pPr>
            <a:r>
              <a:rPr lang="ja-JP" altLang="en-US" sz="1400">
                <a:solidFill>
                  <a:srgbClr val="000000"/>
                </a:solidFill>
                <a:latin typeface="メイリオ" pitchFamily="50" charset="-128"/>
                <a:ea typeface="メイリオ" pitchFamily="50" charset="-128"/>
                <a:cs typeface="メイリオ" pitchFamily="50" charset="-128"/>
              </a:rPr>
              <a:t>請求書伝票</a:t>
            </a:r>
          </a:p>
          <a:p>
            <a:pPr algn="ctr">
              <a:defRPr/>
            </a:pPr>
            <a:r>
              <a:rPr lang="ja-JP" altLang="en-US" sz="1400">
                <a:solidFill>
                  <a:srgbClr val="000000"/>
                </a:solidFill>
                <a:latin typeface="メイリオ" pitchFamily="50" charset="-128"/>
                <a:ea typeface="メイリオ" pitchFamily="50" charset="-128"/>
                <a:cs typeface="メイリオ" pitchFamily="50" charset="-128"/>
              </a:rPr>
              <a:t>（</a:t>
            </a:r>
            <a:r>
              <a:rPr lang="en-US" altLang="ja-JP" sz="1400">
                <a:solidFill>
                  <a:srgbClr val="000000"/>
                </a:solidFill>
                <a:latin typeface="メイリオ" pitchFamily="50" charset="-128"/>
                <a:ea typeface="メイリオ" pitchFamily="50" charset="-128"/>
                <a:cs typeface="メイリオ" pitchFamily="50" charset="-128"/>
              </a:rPr>
              <a:t>\100,000</a:t>
            </a:r>
            <a:r>
              <a:rPr lang="ja-JP" altLang="en-US" sz="1400">
                <a:solidFill>
                  <a:srgbClr val="000000"/>
                </a:solidFill>
                <a:latin typeface="メイリオ" pitchFamily="50" charset="-128"/>
                <a:ea typeface="メイリオ" pitchFamily="50" charset="-128"/>
                <a:cs typeface="メイリオ" pitchFamily="50" charset="-128"/>
              </a:rPr>
              <a:t>）</a:t>
            </a:r>
          </a:p>
        </p:txBody>
      </p:sp>
      <p:sp>
        <p:nvSpPr>
          <p:cNvPr id="263175" name="AutoShape 7"/>
          <p:cNvSpPr>
            <a:spLocks noChangeArrowheads="1"/>
          </p:cNvSpPr>
          <p:nvPr/>
        </p:nvSpPr>
        <p:spPr bwMode="auto">
          <a:xfrm>
            <a:off x="4532313" y="3644900"/>
            <a:ext cx="1790700" cy="865188"/>
          </a:xfrm>
          <a:prstGeom prst="flowChartDocument">
            <a:avLst/>
          </a:prstGeom>
          <a:solidFill>
            <a:srgbClr val="FFCC66"/>
          </a:solidFill>
          <a:ln w="9525">
            <a:solidFill>
              <a:srgbClr val="FF7C80"/>
            </a:solidFill>
            <a:miter lim="800000"/>
            <a:headEnd/>
            <a:tailEnd/>
          </a:ln>
          <a:effectLst/>
          <a:scene3d>
            <a:camera prst="orthographicFront"/>
            <a:lightRig rig="threePt" dir="t"/>
          </a:scene3d>
          <a:sp3d>
            <a:bevelT/>
          </a:sp3d>
        </p:spPr>
        <p:txBody>
          <a:bodyPr wrap="none" anchor="ctr"/>
          <a:lstStyle/>
          <a:p>
            <a:pPr algn="ctr">
              <a:defRPr/>
            </a:pPr>
            <a:r>
              <a:rPr lang="ja-JP" altLang="en-US" sz="1400">
                <a:solidFill>
                  <a:srgbClr val="000000"/>
                </a:solidFill>
                <a:latin typeface="メイリオ" pitchFamily="50" charset="-128"/>
                <a:ea typeface="メイリオ" pitchFamily="50" charset="-128"/>
                <a:cs typeface="メイリオ" pitchFamily="50" charset="-128"/>
              </a:rPr>
              <a:t>相殺伝票</a:t>
            </a:r>
          </a:p>
          <a:p>
            <a:pPr algn="ctr">
              <a:defRPr/>
            </a:pPr>
            <a:r>
              <a:rPr lang="ja-JP" altLang="en-US" sz="1400">
                <a:solidFill>
                  <a:srgbClr val="000000"/>
                </a:solidFill>
                <a:latin typeface="メイリオ" pitchFamily="50" charset="-128"/>
                <a:ea typeface="メイリオ" pitchFamily="50" charset="-128"/>
                <a:cs typeface="メイリオ" pitchFamily="50" charset="-128"/>
              </a:rPr>
              <a:t>（</a:t>
            </a:r>
            <a:r>
              <a:rPr lang="en-US" altLang="ja-JP" sz="1400">
                <a:solidFill>
                  <a:srgbClr val="000000"/>
                </a:solidFill>
                <a:latin typeface="メイリオ" pitchFamily="50" charset="-128"/>
                <a:ea typeface="メイリオ" pitchFamily="50" charset="-128"/>
                <a:cs typeface="メイリオ" pitchFamily="50" charset="-128"/>
              </a:rPr>
              <a:t>\30,000</a:t>
            </a:r>
            <a:r>
              <a:rPr lang="ja-JP" altLang="en-US" sz="1400">
                <a:solidFill>
                  <a:srgbClr val="000000"/>
                </a:solidFill>
                <a:latin typeface="メイリオ" pitchFamily="50" charset="-128"/>
                <a:ea typeface="メイリオ" pitchFamily="50" charset="-128"/>
                <a:cs typeface="メイリオ" pitchFamily="50" charset="-128"/>
              </a:rPr>
              <a:t>）</a:t>
            </a:r>
          </a:p>
          <a:p>
            <a:pPr algn="ctr">
              <a:defRPr/>
            </a:pPr>
            <a:r>
              <a:rPr lang="ja-JP" altLang="en-US" sz="1400">
                <a:solidFill>
                  <a:srgbClr val="000000"/>
                </a:solidFill>
                <a:latin typeface="メイリオ" pitchFamily="50" charset="-128"/>
                <a:ea typeface="メイリオ" pitchFamily="50" charset="-128"/>
                <a:cs typeface="メイリオ" pitchFamily="50" charset="-128"/>
              </a:rPr>
              <a:t>相手科目＝前渡金</a:t>
            </a:r>
          </a:p>
        </p:txBody>
      </p:sp>
      <p:sp>
        <p:nvSpPr>
          <p:cNvPr id="263176" name="AutoShape 8"/>
          <p:cNvSpPr>
            <a:spLocks noChangeArrowheads="1"/>
          </p:cNvSpPr>
          <p:nvPr/>
        </p:nvSpPr>
        <p:spPr bwMode="auto">
          <a:xfrm>
            <a:off x="1830388" y="5089525"/>
            <a:ext cx="4776787" cy="481013"/>
          </a:xfrm>
          <a:prstGeom prst="flowChartAlternateProcess">
            <a:avLst/>
          </a:prstGeom>
          <a:solidFill>
            <a:srgbClr val="FFCC66"/>
          </a:solidFill>
          <a:ln w="9525">
            <a:solidFill>
              <a:srgbClr val="FF7C80"/>
            </a:solidFill>
            <a:miter lim="800000"/>
            <a:headEnd/>
            <a:tailEnd/>
          </a:ln>
          <a:effectLst/>
          <a:scene3d>
            <a:camera prst="orthographicFront"/>
            <a:lightRig rig="threePt" dir="t"/>
          </a:scene3d>
          <a:sp3d>
            <a:bevelT/>
          </a:sp3d>
        </p:spPr>
        <p:txBody>
          <a:bodyPr wrap="none" anchor="ctr"/>
          <a:lstStyle/>
          <a:p>
            <a:pPr algn="ctr">
              <a:defRPr/>
            </a:pPr>
            <a:r>
              <a:rPr lang="ja-JP" altLang="en-US" sz="1400">
                <a:solidFill>
                  <a:srgbClr val="000000"/>
                </a:solidFill>
                <a:latin typeface="メイリオ" pitchFamily="50" charset="-128"/>
                <a:ea typeface="メイリオ" pitchFamily="50" charset="-128"/>
                <a:cs typeface="メイリオ" pitchFamily="50" charset="-128"/>
              </a:rPr>
              <a:t>支払集計金額</a:t>
            </a:r>
          </a:p>
          <a:p>
            <a:pPr algn="ctr">
              <a:defRPr/>
            </a:pPr>
            <a:r>
              <a:rPr lang="en-US" altLang="ja-JP" sz="1400">
                <a:solidFill>
                  <a:srgbClr val="000000"/>
                </a:solidFill>
                <a:latin typeface="メイリオ" pitchFamily="50" charset="-128"/>
                <a:ea typeface="メイリオ" pitchFamily="50" charset="-128"/>
                <a:cs typeface="メイリオ" pitchFamily="50" charset="-128"/>
              </a:rPr>
              <a:t>\70,000</a:t>
            </a:r>
          </a:p>
        </p:txBody>
      </p:sp>
      <p:sp>
        <p:nvSpPr>
          <p:cNvPr id="17422" name="Line 9"/>
          <p:cNvSpPr>
            <a:spLocks noChangeShapeType="1"/>
          </p:cNvSpPr>
          <p:nvPr/>
        </p:nvSpPr>
        <p:spPr bwMode="auto">
          <a:xfrm>
            <a:off x="2674938" y="3397250"/>
            <a:ext cx="388937" cy="1527175"/>
          </a:xfrm>
          <a:prstGeom prst="line">
            <a:avLst/>
          </a:prstGeom>
          <a:noFill/>
          <a:ln w="28575">
            <a:solidFill>
              <a:schemeClr val="tx1"/>
            </a:solidFill>
            <a:round/>
            <a:headEnd/>
            <a:tailEnd type="triangle" w="med" len="me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7423" name="Line 10"/>
          <p:cNvSpPr>
            <a:spLocks noChangeShapeType="1"/>
          </p:cNvSpPr>
          <p:nvPr/>
        </p:nvSpPr>
        <p:spPr bwMode="auto">
          <a:xfrm flipH="1">
            <a:off x="5021263" y="4538663"/>
            <a:ext cx="204787" cy="504825"/>
          </a:xfrm>
          <a:prstGeom prst="line">
            <a:avLst/>
          </a:prstGeom>
          <a:noFill/>
          <a:ln w="28575">
            <a:solidFill>
              <a:schemeClr val="tx1"/>
            </a:solidFill>
            <a:round/>
            <a:headEnd/>
            <a:tailEnd type="triangle" w="med" len="me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7424" name="Rectangle 11"/>
          <p:cNvSpPr>
            <a:spLocks noChangeArrowheads="1"/>
          </p:cNvSpPr>
          <p:nvPr/>
        </p:nvSpPr>
        <p:spPr bwMode="auto">
          <a:xfrm>
            <a:off x="6357938" y="3808413"/>
            <a:ext cx="1721946" cy="276999"/>
          </a:xfrm>
          <a:prstGeom prst="rect">
            <a:avLst/>
          </a:prstGeom>
          <a:noFill/>
          <a:ln w="9525" algn="ctr">
            <a:noFill/>
            <a:miter lim="800000"/>
            <a:headEnd/>
            <a:tailEnd/>
          </a:ln>
        </p:spPr>
        <p:txBody>
          <a:bodyPr wrap="none">
            <a:spAutoFit/>
          </a:bodyPr>
          <a:lstStyle/>
          <a:p>
            <a:r>
              <a:rPr lang="ja-JP" altLang="en-US" sz="1200">
                <a:solidFill>
                  <a:srgbClr val="000000"/>
                </a:solidFill>
                <a:latin typeface="メイリオ" pitchFamily="50" charset="-128"/>
                <a:ea typeface="メイリオ" pitchFamily="50" charset="-128"/>
                <a:cs typeface="メイリオ" pitchFamily="50" charset="-128"/>
              </a:rPr>
              <a:t>画面入力　</a:t>
            </a:r>
            <a:r>
              <a:rPr lang="en-US" altLang="ja-JP" sz="1200">
                <a:solidFill>
                  <a:srgbClr val="000000"/>
                </a:solidFill>
                <a:latin typeface="メイリオ" pitchFamily="50" charset="-128"/>
                <a:ea typeface="メイリオ" pitchFamily="50" charset="-128"/>
                <a:cs typeface="メイリオ" pitchFamily="50" charset="-128"/>
              </a:rPr>
              <a:t>or</a:t>
            </a:r>
            <a:r>
              <a:rPr lang="ja-JP" altLang="en-US" sz="1200">
                <a:solidFill>
                  <a:srgbClr val="000000"/>
                </a:solidFill>
                <a:latin typeface="メイリオ" pitchFamily="50" charset="-128"/>
                <a:ea typeface="メイリオ" pitchFamily="50" charset="-128"/>
                <a:cs typeface="メイリオ" pitchFamily="50" charset="-128"/>
              </a:rPr>
              <a:t>　外部</a:t>
            </a:r>
            <a:r>
              <a:rPr lang="en-US" altLang="ja-JP" sz="1200">
                <a:solidFill>
                  <a:srgbClr val="000000"/>
                </a:solidFill>
                <a:latin typeface="メイリオ" pitchFamily="50" charset="-128"/>
                <a:ea typeface="メイリオ" pitchFamily="50" charset="-128"/>
                <a:cs typeface="メイリオ" pitchFamily="50" charset="-128"/>
              </a:rPr>
              <a:t>IF</a:t>
            </a:r>
          </a:p>
        </p:txBody>
      </p:sp>
      <p:sp>
        <p:nvSpPr>
          <p:cNvPr id="17425" name="Rectangle 12"/>
          <p:cNvSpPr>
            <a:spLocks noChangeArrowheads="1"/>
          </p:cNvSpPr>
          <p:nvPr/>
        </p:nvSpPr>
        <p:spPr bwMode="auto">
          <a:xfrm>
            <a:off x="354013" y="5872163"/>
            <a:ext cx="8443337" cy="523220"/>
          </a:xfrm>
          <a:prstGeom prst="rect">
            <a:avLst/>
          </a:prstGeom>
          <a:noFill/>
          <a:ln w="9525">
            <a:noFill/>
            <a:miter lim="800000"/>
            <a:headEnd/>
            <a:tailEnd/>
          </a:ln>
        </p:spPr>
        <p:txBody>
          <a:bodyPr wrap="none">
            <a:spAutoFit/>
          </a:bodyPr>
          <a:lstStyle/>
          <a:p>
            <a:r>
              <a:rPr lang="ja-JP" altLang="en-US" sz="1400">
                <a:solidFill>
                  <a:srgbClr val="000000"/>
                </a:solidFill>
                <a:latin typeface="メイリオ" pitchFamily="50" charset="-128"/>
                <a:ea typeface="メイリオ" pitchFamily="50" charset="-128"/>
                <a:cs typeface="メイリオ" pitchFamily="50" charset="-128"/>
              </a:rPr>
              <a:t>「相殺入力」とは別に、債務管理の締処理前の債務を減額する「振替入力」という機能もございます。</a:t>
            </a:r>
          </a:p>
          <a:p>
            <a:r>
              <a:rPr lang="ja-JP" altLang="en-US" sz="1400">
                <a:solidFill>
                  <a:srgbClr val="000000"/>
                </a:solidFill>
                <a:latin typeface="メイリオ" pitchFamily="50" charset="-128"/>
                <a:ea typeface="メイリオ" pitchFamily="50" charset="-128"/>
                <a:cs typeface="メイリオ" pitchFamily="50" charset="-128"/>
              </a:rPr>
              <a:t>締処理前に相殺したい場合は「振替入力」をご利用ください。</a:t>
            </a:r>
          </a:p>
        </p:txBody>
      </p:sp>
      <p:sp>
        <p:nvSpPr>
          <p:cNvPr id="17426" name="Rectangle 13"/>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MS UI Gothic" pitchFamily="50" charset="-128"/>
              </a:rPr>
              <a:t>SuperStream-</a:t>
            </a:r>
            <a:r>
              <a:rPr lang="en-US" altLang="ja-JP" sz="2200" b="1" dirty="0">
                <a:solidFill>
                  <a:srgbClr val="FFFFFF"/>
                </a:solidFill>
                <a:latin typeface="Times New Roman" pitchFamily="18" charset="0"/>
                <a:ea typeface="MS UI Gothic" pitchFamily="50" charset="-128"/>
              </a:rPr>
              <a:t>AP+ </a:t>
            </a:r>
            <a:r>
              <a:rPr lang="ja-JP" altLang="en-US" sz="2200" b="1" dirty="0">
                <a:solidFill>
                  <a:srgbClr val="FFFFFF"/>
                </a:solidFill>
                <a:latin typeface="メイリオ" pitchFamily="50" charset="-128"/>
                <a:ea typeface="メイリオ" pitchFamily="50" charset="-128"/>
                <a:cs typeface="メイリオ" pitchFamily="50" charset="-128"/>
              </a:rPr>
              <a:t>特徴</a:t>
            </a:r>
            <a:br>
              <a:rPr lang="ja-JP" altLang="en-US" sz="2200" b="1" dirty="0">
                <a:solidFill>
                  <a:srgbClr val="FFFFFF"/>
                </a:solidFill>
                <a:latin typeface="メイリオ" pitchFamily="50" charset="-128"/>
                <a:ea typeface="メイリオ" pitchFamily="50" charset="-128"/>
                <a:cs typeface="メイリオ" pitchFamily="50" charset="-128"/>
              </a:rPr>
            </a:br>
            <a:r>
              <a:rPr lang="ja-JP" altLang="en-US" dirty="0">
                <a:solidFill>
                  <a:srgbClr val="FFFFFF"/>
                </a:solidFill>
                <a:latin typeface="メイリオ" pitchFamily="50" charset="-128"/>
                <a:ea typeface="メイリオ" pitchFamily="50" charset="-128"/>
                <a:cs typeface="メイリオ" pitchFamily="50" charset="-128"/>
              </a:rPr>
              <a:t>　相殺入力</a:t>
            </a:r>
            <a:r>
              <a:rPr lang="ja-JP" altLang="en-US" sz="2200" b="1" dirty="0">
                <a:solidFill>
                  <a:srgbClr val="FFFFFF"/>
                </a:solidFill>
                <a:latin typeface="メイリオ" pitchFamily="50" charset="-128"/>
                <a:ea typeface="メイリオ" pitchFamily="50" charset="-128"/>
                <a:cs typeface="メイリオ" pitchFamily="50" charset="-128"/>
              </a:rPr>
              <a:t> </a:t>
            </a:r>
          </a:p>
        </p:txBody>
      </p:sp>
      <p:sp>
        <p:nvSpPr>
          <p:cNvPr id="15" name="スライド番号プレースホルダ 2"/>
          <p:cNvSpPr txBox="1">
            <a:spLocks/>
          </p:cNvSpPr>
          <p:nvPr/>
        </p:nvSpPr>
        <p:spPr bwMode="auto">
          <a:xfrm>
            <a:off x="8072438" y="6453188"/>
            <a:ext cx="720725" cy="179387"/>
          </a:xfrm>
          <a:prstGeom prst="rect">
            <a:avLst/>
          </a:prstGeom>
          <a:noFill/>
          <a:ln>
            <a:miter lim="800000"/>
            <a:headEnd/>
            <a:tailEnd/>
          </a:ln>
        </p:spPr>
        <p:txBody>
          <a:bodyPr lIns="0" tIns="0" rIns="0" bIns="0" anchor="ctr"/>
          <a:lstStyle/>
          <a:p>
            <a:pPr algn="r">
              <a:defRPr/>
            </a:pPr>
            <a:fld id="{AE9E4978-F2E1-4002-A7FB-FD0D19E3ADB3}" type="slidenum">
              <a:rPr lang="ja-JP" altLang="en-US" sz="900">
                <a:solidFill>
                  <a:schemeClr val="bg1"/>
                </a:solidFill>
                <a:latin typeface="+mn-lt"/>
                <a:ea typeface="+mn-ea"/>
              </a:rPr>
              <a:pPr algn="r">
                <a:defRPr/>
              </a:pPr>
              <a:t>10</a:t>
            </a:fld>
            <a:endParaRPr lang="ja-JP" altLang="en-US" sz="900" dirty="0">
              <a:solidFill>
                <a:schemeClr val="bg1"/>
              </a:solidFill>
              <a:latin typeface="+mn-lt"/>
              <a:ea typeface="+mn-ea"/>
            </a:endParaRPr>
          </a:p>
        </p:txBody>
      </p:sp>
      <p:sp>
        <p:nvSpPr>
          <p:cNvPr id="16"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3CA31886-5919-469F-8F71-8248C00EB8B1}" type="slidenum">
              <a:rPr lang="en-US" altLang="ja-JP" smtClean="0">
                <a:solidFill>
                  <a:srgbClr val="999999"/>
                </a:solidFill>
              </a:rPr>
              <a:pPr fontAlgn="base">
                <a:spcBef>
                  <a:spcPct val="0"/>
                </a:spcBef>
                <a:spcAft>
                  <a:spcPct val="0"/>
                </a:spcAft>
                <a:defRPr/>
              </a:pPr>
              <a:t>11</a:t>
            </a:fld>
            <a:endParaRPr lang="en-US" altLang="ja-JP" smtClean="0">
              <a:solidFill>
                <a:srgbClr val="999999"/>
              </a:solidFill>
            </a:endParaRPr>
          </a:p>
        </p:txBody>
      </p:sp>
      <p:sp>
        <p:nvSpPr>
          <p:cNvPr id="18435" name="Text Box 2"/>
          <p:cNvSpPr txBox="1">
            <a:spLocks noChangeArrowheads="1"/>
          </p:cNvSpPr>
          <p:nvPr/>
        </p:nvSpPr>
        <p:spPr bwMode="auto">
          <a:xfrm>
            <a:off x="360363" y="1368425"/>
            <a:ext cx="7366119" cy="523220"/>
          </a:xfrm>
          <a:prstGeom prst="rect">
            <a:avLst/>
          </a:prstGeom>
          <a:noFill/>
          <a:ln w="9525">
            <a:noFill/>
            <a:miter lim="800000"/>
            <a:headEnd/>
            <a:tailEnd/>
          </a:ln>
        </p:spPr>
        <p:txBody>
          <a:bodyPr wrap="none">
            <a:spAutoFit/>
          </a:bodyPr>
          <a:lstStyle/>
          <a:p>
            <a:r>
              <a:rPr lang="ja-JP" altLang="en-US" sz="1400">
                <a:solidFill>
                  <a:srgbClr val="4D4D4D"/>
                </a:solidFill>
                <a:latin typeface="メイリオ" pitchFamily="50" charset="-128"/>
                <a:ea typeface="メイリオ" pitchFamily="50" charset="-128"/>
                <a:cs typeface="メイリオ" pitchFamily="50" charset="-128"/>
              </a:rPr>
              <a:t>＜仮払管理＞</a:t>
            </a:r>
          </a:p>
          <a:p>
            <a:r>
              <a:rPr lang="ja-JP" altLang="en-US" sz="1400">
                <a:solidFill>
                  <a:srgbClr val="4D4D4D"/>
                </a:solidFill>
                <a:latin typeface="メイリオ" pitchFamily="50" charset="-128"/>
                <a:ea typeface="メイリオ" pitchFamily="50" charset="-128"/>
                <a:cs typeface="メイリオ" pitchFamily="50" charset="-128"/>
              </a:rPr>
              <a:t>従業員仮払金の申請～精算のフローを以下のあらゆるパターンに対応して処理可能です。</a:t>
            </a:r>
          </a:p>
        </p:txBody>
      </p:sp>
      <p:sp>
        <p:nvSpPr>
          <p:cNvPr id="18436" name="Text Box 5"/>
          <p:cNvSpPr txBox="1">
            <a:spLocks noChangeArrowheads="1"/>
          </p:cNvSpPr>
          <p:nvPr/>
        </p:nvSpPr>
        <p:spPr bwMode="auto">
          <a:xfrm>
            <a:off x="49213" y="1844675"/>
            <a:ext cx="5746750" cy="338554"/>
          </a:xfrm>
          <a:prstGeom prst="rect">
            <a:avLst/>
          </a:prstGeom>
          <a:solidFill>
            <a:srgbClr val="FF6600"/>
          </a:solidFill>
          <a:ln w="9525">
            <a:noFill/>
            <a:miter lim="800000"/>
            <a:headEnd/>
            <a:tailEnd/>
          </a:ln>
        </p:spPr>
        <p:txBody>
          <a:bodyPr>
            <a:spAutoFit/>
          </a:bodyPr>
          <a:lstStyle/>
          <a:p>
            <a:r>
              <a:rPr lang="ja-JP" altLang="en-US" sz="1600">
                <a:solidFill>
                  <a:srgbClr val="FFFFFF"/>
                </a:solidFill>
                <a:latin typeface="メイリオ" pitchFamily="50" charset="-128"/>
                <a:ea typeface="メイリオ" pitchFamily="50" charset="-128"/>
                <a:cs typeface="メイリオ" pitchFamily="50" charset="-128"/>
              </a:rPr>
              <a:t>パターン１：仮払額と精算額が一致する場合</a:t>
            </a:r>
          </a:p>
        </p:txBody>
      </p:sp>
      <p:sp>
        <p:nvSpPr>
          <p:cNvPr id="18437" name="Text Box 6"/>
          <p:cNvSpPr txBox="1">
            <a:spLocks noChangeArrowheads="1"/>
          </p:cNvSpPr>
          <p:nvPr/>
        </p:nvSpPr>
        <p:spPr bwMode="auto">
          <a:xfrm>
            <a:off x="49213" y="2905125"/>
            <a:ext cx="5746750" cy="338554"/>
          </a:xfrm>
          <a:prstGeom prst="rect">
            <a:avLst/>
          </a:prstGeom>
          <a:solidFill>
            <a:srgbClr val="FF6600"/>
          </a:solidFill>
          <a:ln w="9525">
            <a:noFill/>
            <a:miter lim="800000"/>
            <a:headEnd/>
            <a:tailEnd/>
          </a:ln>
        </p:spPr>
        <p:txBody>
          <a:bodyPr>
            <a:spAutoFit/>
          </a:bodyPr>
          <a:lstStyle/>
          <a:p>
            <a:r>
              <a:rPr lang="ja-JP" altLang="en-US" sz="1600">
                <a:solidFill>
                  <a:srgbClr val="FFFFFF"/>
                </a:solidFill>
                <a:latin typeface="メイリオ" pitchFamily="50" charset="-128"/>
                <a:ea typeface="メイリオ" pitchFamily="50" charset="-128"/>
                <a:cs typeface="メイリオ" pitchFamily="50" charset="-128"/>
              </a:rPr>
              <a:t>パターン２：仮払額＞精算額で残金を返金しない場合</a:t>
            </a:r>
          </a:p>
        </p:txBody>
      </p:sp>
      <p:sp>
        <p:nvSpPr>
          <p:cNvPr id="18438" name="Text Box 7"/>
          <p:cNvSpPr txBox="1">
            <a:spLocks noChangeArrowheads="1"/>
          </p:cNvSpPr>
          <p:nvPr/>
        </p:nvSpPr>
        <p:spPr bwMode="auto">
          <a:xfrm>
            <a:off x="49213" y="3944938"/>
            <a:ext cx="5746750" cy="338554"/>
          </a:xfrm>
          <a:prstGeom prst="rect">
            <a:avLst/>
          </a:prstGeom>
          <a:solidFill>
            <a:srgbClr val="FF6600"/>
          </a:solidFill>
          <a:ln w="9525">
            <a:noFill/>
            <a:miter lim="800000"/>
            <a:headEnd/>
            <a:tailEnd/>
          </a:ln>
        </p:spPr>
        <p:txBody>
          <a:bodyPr>
            <a:spAutoFit/>
          </a:bodyPr>
          <a:lstStyle/>
          <a:p>
            <a:r>
              <a:rPr lang="ja-JP" altLang="en-US" sz="1600">
                <a:solidFill>
                  <a:srgbClr val="FFFFFF"/>
                </a:solidFill>
                <a:latin typeface="メイリオ" pitchFamily="50" charset="-128"/>
                <a:ea typeface="メイリオ" pitchFamily="50" charset="-128"/>
                <a:cs typeface="メイリオ" pitchFamily="50" charset="-128"/>
              </a:rPr>
              <a:t>パターン３：仮払額＞精算額で残金を返金する場合</a:t>
            </a:r>
          </a:p>
        </p:txBody>
      </p:sp>
      <p:sp>
        <p:nvSpPr>
          <p:cNvPr id="18439" name="Text Box 8"/>
          <p:cNvSpPr txBox="1">
            <a:spLocks noChangeArrowheads="1"/>
          </p:cNvSpPr>
          <p:nvPr/>
        </p:nvSpPr>
        <p:spPr bwMode="auto">
          <a:xfrm>
            <a:off x="49212" y="5207000"/>
            <a:ext cx="6178972" cy="338554"/>
          </a:xfrm>
          <a:prstGeom prst="rect">
            <a:avLst/>
          </a:prstGeom>
          <a:solidFill>
            <a:srgbClr val="FF6600"/>
          </a:solidFill>
          <a:ln w="9525">
            <a:noFill/>
            <a:miter lim="800000"/>
            <a:headEnd/>
            <a:tailEnd/>
          </a:ln>
        </p:spPr>
        <p:txBody>
          <a:bodyPr wrap="square">
            <a:spAutoFit/>
          </a:bodyPr>
          <a:lstStyle/>
          <a:p>
            <a:r>
              <a:rPr lang="ja-JP" altLang="en-US" sz="1600">
                <a:solidFill>
                  <a:srgbClr val="FFFFFF"/>
                </a:solidFill>
                <a:latin typeface="メイリオ" pitchFamily="50" charset="-128"/>
                <a:ea typeface="メイリオ" pitchFamily="50" charset="-128"/>
                <a:cs typeface="メイリオ" pitchFamily="50" charset="-128"/>
              </a:rPr>
              <a:t>パターン４：仮払額＜精算額で追加支払分を未払金計上する場合</a:t>
            </a:r>
          </a:p>
        </p:txBody>
      </p:sp>
      <p:grpSp>
        <p:nvGrpSpPr>
          <p:cNvPr id="18440" name="Group 9"/>
          <p:cNvGrpSpPr>
            <a:grpSpLocks/>
          </p:cNvGrpSpPr>
          <p:nvPr/>
        </p:nvGrpSpPr>
        <p:grpSpPr bwMode="auto">
          <a:xfrm>
            <a:off x="361950" y="2278063"/>
            <a:ext cx="2776538" cy="554037"/>
            <a:chOff x="262" y="1493"/>
            <a:chExt cx="1749" cy="349"/>
          </a:xfrm>
        </p:grpSpPr>
        <p:sp>
          <p:nvSpPr>
            <p:cNvPr id="18481" name="Text Box 10"/>
            <p:cNvSpPr txBox="1">
              <a:spLocks noChangeArrowheads="1"/>
            </p:cNvSpPr>
            <p:nvPr/>
          </p:nvSpPr>
          <p:spPr bwMode="auto">
            <a:xfrm>
              <a:off x="262" y="1493"/>
              <a:ext cx="1749" cy="349"/>
            </a:xfrm>
            <a:prstGeom prst="rect">
              <a:avLst/>
            </a:prstGeom>
            <a:noFill/>
            <a:ln w="9525">
              <a:solidFill>
                <a:schemeClr val="accent2"/>
              </a:solidFill>
              <a:miter lim="800000"/>
              <a:headEnd/>
              <a:tailEnd/>
            </a:ln>
          </p:spPr>
          <p:txBody>
            <a:bodyPr wrap="none"/>
            <a:lstStyle/>
            <a:p>
              <a:r>
                <a:rPr lang="en-US" altLang="ja-JP" sz="1400" dirty="0">
                  <a:solidFill>
                    <a:srgbClr val="000000"/>
                  </a:solidFill>
                  <a:latin typeface="メイリオ" pitchFamily="50" charset="-128"/>
                  <a:ea typeface="メイリオ" pitchFamily="50" charset="-128"/>
                  <a:cs typeface="メイリオ" pitchFamily="50" charset="-128"/>
                </a:rPr>
                <a:t>●</a:t>
              </a:r>
              <a:r>
                <a:rPr lang="ja-JP" altLang="en-US" sz="1400" dirty="0">
                  <a:solidFill>
                    <a:srgbClr val="000000"/>
                  </a:solidFill>
                  <a:latin typeface="メイリオ" pitchFamily="50" charset="-128"/>
                  <a:ea typeface="メイリオ" pitchFamily="50" charset="-128"/>
                  <a:cs typeface="メイリオ" pitchFamily="50" charset="-128"/>
                </a:rPr>
                <a:t>仮払支払時</a:t>
              </a:r>
            </a:p>
            <a:p>
              <a:r>
                <a:rPr lang="ja-JP" altLang="en-US" sz="1400" dirty="0">
                  <a:solidFill>
                    <a:srgbClr val="000000"/>
                  </a:solidFill>
                  <a:latin typeface="メイリオ" pitchFamily="50" charset="-128"/>
                  <a:ea typeface="メイリオ" pitchFamily="50" charset="-128"/>
                  <a:cs typeface="メイリオ" pitchFamily="50" charset="-128"/>
                </a:rPr>
                <a:t>仮払金</a:t>
              </a:r>
              <a:r>
                <a:rPr lang="en-US" altLang="ja-JP" sz="1400" dirty="0">
                  <a:solidFill>
                    <a:srgbClr val="000000"/>
                  </a:solidFill>
                  <a:latin typeface="メイリオ" pitchFamily="50" charset="-128"/>
                  <a:ea typeface="メイリオ" pitchFamily="50" charset="-128"/>
                  <a:cs typeface="メイリオ" pitchFamily="50" charset="-128"/>
                </a:rPr>
                <a:t>\50,000</a:t>
              </a:r>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現金</a:t>
              </a:r>
              <a:r>
                <a:rPr lang="en-US" altLang="ja-JP" sz="1400" dirty="0">
                  <a:solidFill>
                    <a:srgbClr val="000000"/>
                  </a:solidFill>
                  <a:latin typeface="メイリオ" pitchFamily="50" charset="-128"/>
                  <a:ea typeface="メイリオ" pitchFamily="50" charset="-128"/>
                  <a:cs typeface="メイリオ" pitchFamily="50" charset="-128"/>
                </a:rPr>
                <a:t>\50,000</a:t>
              </a:r>
              <a:endParaRPr lang="en-US" altLang="ja-JP" sz="1400" dirty="0">
                <a:solidFill>
                  <a:srgbClr val="FF0000"/>
                </a:solidFill>
                <a:latin typeface="メイリオ" pitchFamily="50" charset="-128"/>
                <a:ea typeface="メイリオ" pitchFamily="50" charset="-128"/>
                <a:cs typeface="メイリオ" pitchFamily="50" charset="-128"/>
              </a:endParaRPr>
            </a:p>
          </p:txBody>
        </p:sp>
        <p:sp>
          <p:nvSpPr>
            <p:cNvPr id="18482" name="Line 11"/>
            <p:cNvSpPr>
              <a:spLocks noChangeShapeType="1"/>
            </p:cNvSpPr>
            <p:nvPr/>
          </p:nvSpPr>
          <p:spPr bwMode="auto">
            <a:xfrm>
              <a:off x="318" y="1674"/>
              <a:ext cx="1626" cy="0"/>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83" name="Line 12"/>
            <p:cNvSpPr>
              <a:spLocks noChangeShapeType="1"/>
            </p:cNvSpPr>
            <p:nvPr/>
          </p:nvSpPr>
          <p:spPr bwMode="auto">
            <a:xfrm>
              <a:off x="1158" y="1681"/>
              <a:ext cx="0" cy="115"/>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grpSp>
      <p:grpSp>
        <p:nvGrpSpPr>
          <p:cNvPr id="18441" name="Group 13"/>
          <p:cNvGrpSpPr>
            <a:grpSpLocks/>
          </p:cNvGrpSpPr>
          <p:nvPr/>
        </p:nvGrpSpPr>
        <p:grpSpPr bwMode="auto">
          <a:xfrm>
            <a:off x="361950" y="3298825"/>
            <a:ext cx="2776538" cy="554038"/>
            <a:chOff x="261" y="2129"/>
            <a:chExt cx="1749" cy="349"/>
          </a:xfrm>
        </p:grpSpPr>
        <p:sp>
          <p:nvSpPr>
            <p:cNvPr id="18478" name="Text Box 14"/>
            <p:cNvSpPr txBox="1">
              <a:spLocks noChangeArrowheads="1"/>
            </p:cNvSpPr>
            <p:nvPr/>
          </p:nvSpPr>
          <p:spPr bwMode="auto">
            <a:xfrm>
              <a:off x="261" y="2129"/>
              <a:ext cx="1749" cy="349"/>
            </a:xfrm>
            <a:prstGeom prst="rect">
              <a:avLst/>
            </a:prstGeom>
            <a:noFill/>
            <a:ln w="9525">
              <a:solidFill>
                <a:schemeClr val="accent2"/>
              </a:solidFill>
              <a:miter lim="800000"/>
              <a:headEnd/>
              <a:tailEnd/>
            </a:ln>
          </p:spPr>
          <p:txBody>
            <a:bodyPr wrap="none"/>
            <a:lstStyle/>
            <a:p>
              <a:r>
                <a:rPr lang="en-US" altLang="ja-JP" sz="1400" dirty="0">
                  <a:solidFill>
                    <a:srgbClr val="000000"/>
                  </a:solidFill>
                  <a:latin typeface="メイリオ" pitchFamily="50" charset="-128"/>
                  <a:ea typeface="メイリオ" pitchFamily="50" charset="-128"/>
                  <a:cs typeface="メイリオ" pitchFamily="50" charset="-128"/>
                </a:rPr>
                <a:t>●</a:t>
              </a:r>
              <a:r>
                <a:rPr lang="ja-JP" altLang="en-US" sz="1400" dirty="0">
                  <a:solidFill>
                    <a:srgbClr val="000000"/>
                  </a:solidFill>
                  <a:latin typeface="メイリオ" pitchFamily="50" charset="-128"/>
                  <a:ea typeface="メイリオ" pitchFamily="50" charset="-128"/>
                  <a:cs typeface="メイリオ" pitchFamily="50" charset="-128"/>
                </a:rPr>
                <a:t>仮払支払時</a:t>
              </a:r>
            </a:p>
            <a:p>
              <a:r>
                <a:rPr lang="ja-JP" altLang="en-US" sz="1400" dirty="0">
                  <a:solidFill>
                    <a:srgbClr val="000000"/>
                  </a:solidFill>
                  <a:latin typeface="メイリオ" pitchFamily="50" charset="-128"/>
                  <a:ea typeface="メイリオ" pitchFamily="50" charset="-128"/>
                  <a:cs typeface="メイリオ" pitchFamily="50" charset="-128"/>
                </a:rPr>
                <a:t>仮払金</a:t>
              </a:r>
              <a:r>
                <a:rPr lang="en-US" altLang="ja-JP" sz="1400" dirty="0">
                  <a:solidFill>
                    <a:srgbClr val="000000"/>
                  </a:solidFill>
                  <a:latin typeface="メイリオ" pitchFamily="50" charset="-128"/>
                  <a:ea typeface="メイリオ" pitchFamily="50" charset="-128"/>
                  <a:cs typeface="メイリオ" pitchFamily="50" charset="-128"/>
                </a:rPr>
                <a:t>\50,000</a:t>
              </a:r>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現金</a:t>
              </a:r>
              <a:r>
                <a:rPr lang="en-US" altLang="ja-JP" sz="1400" dirty="0">
                  <a:solidFill>
                    <a:srgbClr val="000000"/>
                  </a:solidFill>
                  <a:latin typeface="メイリオ" pitchFamily="50" charset="-128"/>
                  <a:ea typeface="メイリオ" pitchFamily="50" charset="-128"/>
                  <a:cs typeface="メイリオ" pitchFamily="50" charset="-128"/>
                </a:rPr>
                <a:t>\50,000</a:t>
              </a:r>
              <a:endParaRPr lang="en-US" altLang="ja-JP" sz="1400" dirty="0">
                <a:solidFill>
                  <a:srgbClr val="FF0000"/>
                </a:solidFill>
                <a:latin typeface="メイリオ" pitchFamily="50" charset="-128"/>
                <a:ea typeface="メイリオ" pitchFamily="50" charset="-128"/>
                <a:cs typeface="メイリオ" pitchFamily="50" charset="-128"/>
              </a:endParaRPr>
            </a:p>
          </p:txBody>
        </p:sp>
        <p:sp>
          <p:nvSpPr>
            <p:cNvPr id="18479" name="Line 15"/>
            <p:cNvSpPr>
              <a:spLocks noChangeShapeType="1"/>
            </p:cNvSpPr>
            <p:nvPr/>
          </p:nvSpPr>
          <p:spPr bwMode="auto">
            <a:xfrm>
              <a:off x="323" y="2302"/>
              <a:ext cx="1626" cy="0"/>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80" name="Line 16"/>
            <p:cNvSpPr>
              <a:spLocks noChangeShapeType="1"/>
            </p:cNvSpPr>
            <p:nvPr/>
          </p:nvSpPr>
          <p:spPr bwMode="auto">
            <a:xfrm>
              <a:off x="1163" y="2309"/>
              <a:ext cx="0" cy="115"/>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grpSp>
      <p:grpSp>
        <p:nvGrpSpPr>
          <p:cNvPr id="18442" name="Group 17"/>
          <p:cNvGrpSpPr>
            <a:grpSpLocks/>
          </p:cNvGrpSpPr>
          <p:nvPr/>
        </p:nvGrpSpPr>
        <p:grpSpPr bwMode="auto">
          <a:xfrm>
            <a:off x="361950" y="4351338"/>
            <a:ext cx="2776538" cy="554037"/>
            <a:chOff x="248" y="2764"/>
            <a:chExt cx="1749" cy="349"/>
          </a:xfrm>
        </p:grpSpPr>
        <p:sp>
          <p:nvSpPr>
            <p:cNvPr id="18475" name="Text Box 18"/>
            <p:cNvSpPr txBox="1">
              <a:spLocks noChangeArrowheads="1"/>
            </p:cNvSpPr>
            <p:nvPr/>
          </p:nvSpPr>
          <p:spPr bwMode="auto">
            <a:xfrm>
              <a:off x="248" y="2764"/>
              <a:ext cx="1749" cy="349"/>
            </a:xfrm>
            <a:prstGeom prst="rect">
              <a:avLst/>
            </a:prstGeom>
            <a:noFill/>
            <a:ln w="9525">
              <a:solidFill>
                <a:schemeClr val="accent2"/>
              </a:solidFill>
              <a:miter lim="800000"/>
              <a:headEnd/>
              <a:tailEnd/>
            </a:ln>
          </p:spPr>
          <p:txBody>
            <a:bodyPr wrap="none"/>
            <a:lstStyle/>
            <a:p>
              <a:r>
                <a:rPr lang="en-US" altLang="ja-JP" sz="1400" dirty="0">
                  <a:solidFill>
                    <a:srgbClr val="000000"/>
                  </a:solidFill>
                  <a:latin typeface="メイリオ" pitchFamily="50" charset="-128"/>
                  <a:ea typeface="メイリオ" pitchFamily="50" charset="-128"/>
                  <a:cs typeface="メイリオ" pitchFamily="50" charset="-128"/>
                </a:rPr>
                <a:t>●</a:t>
              </a:r>
              <a:r>
                <a:rPr lang="ja-JP" altLang="en-US" sz="1400" dirty="0">
                  <a:solidFill>
                    <a:srgbClr val="000000"/>
                  </a:solidFill>
                  <a:latin typeface="メイリオ" pitchFamily="50" charset="-128"/>
                  <a:ea typeface="メイリオ" pitchFamily="50" charset="-128"/>
                  <a:cs typeface="メイリオ" pitchFamily="50" charset="-128"/>
                </a:rPr>
                <a:t>仮払支払時</a:t>
              </a:r>
            </a:p>
            <a:p>
              <a:r>
                <a:rPr lang="ja-JP" altLang="en-US" sz="1400" dirty="0">
                  <a:solidFill>
                    <a:srgbClr val="000000"/>
                  </a:solidFill>
                  <a:latin typeface="メイリオ" pitchFamily="50" charset="-128"/>
                  <a:ea typeface="メイリオ" pitchFamily="50" charset="-128"/>
                  <a:cs typeface="メイリオ" pitchFamily="50" charset="-128"/>
                </a:rPr>
                <a:t>仮払金</a:t>
              </a:r>
              <a:r>
                <a:rPr lang="en-US" altLang="ja-JP" sz="1400" dirty="0">
                  <a:solidFill>
                    <a:srgbClr val="000000"/>
                  </a:solidFill>
                  <a:latin typeface="メイリオ" pitchFamily="50" charset="-128"/>
                  <a:ea typeface="メイリオ" pitchFamily="50" charset="-128"/>
                  <a:cs typeface="メイリオ" pitchFamily="50" charset="-128"/>
                </a:rPr>
                <a:t>\50,000</a:t>
              </a:r>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現金</a:t>
              </a:r>
              <a:r>
                <a:rPr lang="en-US" altLang="ja-JP" sz="1400" dirty="0">
                  <a:solidFill>
                    <a:srgbClr val="000000"/>
                  </a:solidFill>
                  <a:latin typeface="メイリオ" pitchFamily="50" charset="-128"/>
                  <a:ea typeface="メイリオ" pitchFamily="50" charset="-128"/>
                  <a:cs typeface="メイリオ" pitchFamily="50" charset="-128"/>
                </a:rPr>
                <a:t>\50,000</a:t>
              </a:r>
              <a:endParaRPr lang="en-US" altLang="ja-JP" sz="1400" dirty="0">
                <a:solidFill>
                  <a:srgbClr val="FF0000"/>
                </a:solidFill>
                <a:latin typeface="メイリオ" pitchFamily="50" charset="-128"/>
                <a:ea typeface="メイリオ" pitchFamily="50" charset="-128"/>
                <a:cs typeface="メイリオ" pitchFamily="50" charset="-128"/>
              </a:endParaRPr>
            </a:p>
          </p:txBody>
        </p:sp>
        <p:sp>
          <p:nvSpPr>
            <p:cNvPr id="18476" name="Line 19"/>
            <p:cNvSpPr>
              <a:spLocks noChangeShapeType="1"/>
            </p:cNvSpPr>
            <p:nvPr/>
          </p:nvSpPr>
          <p:spPr bwMode="auto">
            <a:xfrm>
              <a:off x="309" y="2932"/>
              <a:ext cx="1626" cy="0"/>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77" name="Line 20"/>
            <p:cNvSpPr>
              <a:spLocks noChangeShapeType="1"/>
            </p:cNvSpPr>
            <p:nvPr/>
          </p:nvSpPr>
          <p:spPr bwMode="auto">
            <a:xfrm>
              <a:off x="1149" y="2939"/>
              <a:ext cx="0" cy="115"/>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grpSp>
      <p:grpSp>
        <p:nvGrpSpPr>
          <p:cNvPr id="18443" name="Group 21"/>
          <p:cNvGrpSpPr>
            <a:grpSpLocks/>
          </p:cNvGrpSpPr>
          <p:nvPr/>
        </p:nvGrpSpPr>
        <p:grpSpPr bwMode="auto">
          <a:xfrm>
            <a:off x="361950" y="5662613"/>
            <a:ext cx="2776538" cy="554037"/>
            <a:chOff x="228" y="3618"/>
            <a:chExt cx="1749" cy="349"/>
          </a:xfrm>
        </p:grpSpPr>
        <p:sp>
          <p:nvSpPr>
            <p:cNvPr id="18472" name="Text Box 22"/>
            <p:cNvSpPr txBox="1">
              <a:spLocks noChangeArrowheads="1"/>
            </p:cNvSpPr>
            <p:nvPr/>
          </p:nvSpPr>
          <p:spPr bwMode="auto">
            <a:xfrm>
              <a:off x="228" y="3618"/>
              <a:ext cx="1749" cy="349"/>
            </a:xfrm>
            <a:prstGeom prst="rect">
              <a:avLst/>
            </a:prstGeom>
            <a:noFill/>
            <a:ln w="9525">
              <a:solidFill>
                <a:schemeClr val="accent2"/>
              </a:solidFill>
              <a:miter lim="800000"/>
              <a:headEnd/>
              <a:tailEnd/>
            </a:ln>
          </p:spPr>
          <p:txBody>
            <a:bodyPr wrap="none"/>
            <a:lstStyle/>
            <a:p>
              <a:r>
                <a:rPr lang="en-US" altLang="ja-JP" sz="1400" dirty="0">
                  <a:solidFill>
                    <a:srgbClr val="000000"/>
                  </a:solidFill>
                  <a:latin typeface="メイリオ" pitchFamily="50" charset="-128"/>
                  <a:ea typeface="メイリオ" pitchFamily="50" charset="-128"/>
                  <a:cs typeface="メイリオ" pitchFamily="50" charset="-128"/>
                </a:rPr>
                <a:t>●</a:t>
              </a:r>
              <a:r>
                <a:rPr lang="ja-JP" altLang="en-US" sz="1400" dirty="0">
                  <a:solidFill>
                    <a:srgbClr val="000000"/>
                  </a:solidFill>
                  <a:latin typeface="メイリオ" pitchFamily="50" charset="-128"/>
                  <a:ea typeface="メイリオ" pitchFamily="50" charset="-128"/>
                  <a:cs typeface="メイリオ" pitchFamily="50" charset="-128"/>
                </a:rPr>
                <a:t>仮払支払時</a:t>
              </a:r>
            </a:p>
            <a:p>
              <a:r>
                <a:rPr lang="ja-JP" altLang="en-US" sz="1400" dirty="0">
                  <a:solidFill>
                    <a:srgbClr val="000000"/>
                  </a:solidFill>
                  <a:latin typeface="メイリオ" pitchFamily="50" charset="-128"/>
                  <a:ea typeface="メイリオ" pitchFamily="50" charset="-128"/>
                  <a:cs typeface="メイリオ" pitchFamily="50" charset="-128"/>
                </a:rPr>
                <a:t>仮払金</a:t>
              </a:r>
              <a:r>
                <a:rPr lang="en-US" altLang="ja-JP" sz="1400" dirty="0">
                  <a:solidFill>
                    <a:srgbClr val="000000"/>
                  </a:solidFill>
                  <a:latin typeface="メイリオ" pitchFamily="50" charset="-128"/>
                  <a:ea typeface="メイリオ" pitchFamily="50" charset="-128"/>
                  <a:cs typeface="メイリオ" pitchFamily="50" charset="-128"/>
                </a:rPr>
                <a:t>\50,000</a:t>
              </a:r>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現金</a:t>
              </a:r>
              <a:r>
                <a:rPr lang="en-US" altLang="ja-JP" sz="1400" dirty="0">
                  <a:solidFill>
                    <a:srgbClr val="000000"/>
                  </a:solidFill>
                  <a:latin typeface="メイリオ" pitchFamily="50" charset="-128"/>
                  <a:ea typeface="メイリオ" pitchFamily="50" charset="-128"/>
                  <a:cs typeface="メイリオ" pitchFamily="50" charset="-128"/>
                </a:rPr>
                <a:t>\50,000</a:t>
              </a:r>
              <a:endParaRPr lang="en-US" altLang="ja-JP" sz="1400" dirty="0">
                <a:solidFill>
                  <a:srgbClr val="FF0000"/>
                </a:solidFill>
                <a:latin typeface="メイリオ" pitchFamily="50" charset="-128"/>
                <a:ea typeface="メイリオ" pitchFamily="50" charset="-128"/>
                <a:cs typeface="メイリオ" pitchFamily="50" charset="-128"/>
              </a:endParaRPr>
            </a:p>
          </p:txBody>
        </p:sp>
        <p:sp>
          <p:nvSpPr>
            <p:cNvPr id="18473" name="Line 23"/>
            <p:cNvSpPr>
              <a:spLocks noChangeShapeType="1"/>
            </p:cNvSpPr>
            <p:nvPr/>
          </p:nvSpPr>
          <p:spPr bwMode="auto">
            <a:xfrm>
              <a:off x="303" y="3778"/>
              <a:ext cx="1626" cy="0"/>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74" name="Line 24"/>
            <p:cNvSpPr>
              <a:spLocks noChangeShapeType="1"/>
            </p:cNvSpPr>
            <p:nvPr/>
          </p:nvSpPr>
          <p:spPr bwMode="auto">
            <a:xfrm>
              <a:off x="1143" y="3785"/>
              <a:ext cx="0" cy="115"/>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grpSp>
      <p:grpSp>
        <p:nvGrpSpPr>
          <p:cNvPr id="18444" name="Group 25"/>
          <p:cNvGrpSpPr>
            <a:grpSpLocks/>
          </p:cNvGrpSpPr>
          <p:nvPr/>
        </p:nvGrpSpPr>
        <p:grpSpPr bwMode="auto">
          <a:xfrm>
            <a:off x="3503613" y="2266950"/>
            <a:ext cx="2930525" cy="563563"/>
            <a:chOff x="2241" y="1486"/>
            <a:chExt cx="1846" cy="355"/>
          </a:xfrm>
        </p:grpSpPr>
        <p:sp>
          <p:nvSpPr>
            <p:cNvPr id="18469" name="Text Box 26"/>
            <p:cNvSpPr txBox="1">
              <a:spLocks noChangeArrowheads="1"/>
            </p:cNvSpPr>
            <p:nvPr/>
          </p:nvSpPr>
          <p:spPr bwMode="auto">
            <a:xfrm>
              <a:off x="2241" y="1486"/>
              <a:ext cx="1846" cy="355"/>
            </a:xfrm>
            <a:prstGeom prst="rect">
              <a:avLst/>
            </a:prstGeom>
            <a:noFill/>
            <a:ln w="9525">
              <a:solidFill>
                <a:schemeClr val="accent2"/>
              </a:solidFill>
              <a:miter lim="800000"/>
              <a:headEnd/>
              <a:tailEnd/>
            </a:ln>
          </p:spPr>
          <p:txBody>
            <a:bodyPr wrap="none"/>
            <a:lstStyle/>
            <a:p>
              <a:r>
                <a:rPr lang="en-US" altLang="ja-JP" sz="1400" dirty="0">
                  <a:solidFill>
                    <a:srgbClr val="000000"/>
                  </a:solidFill>
                  <a:latin typeface="メイリオ" pitchFamily="50" charset="-128"/>
                  <a:ea typeface="メイリオ" pitchFamily="50" charset="-128"/>
                  <a:cs typeface="メイリオ" pitchFamily="50" charset="-128"/>
                </a:rPr>
                <a:t>●</a:t>
              </a:r>
              <a:r>
                <a:rPr lang="ja-JP" altLang="en-US" sz="1400" dirty="0">
                  <a:solidFill>
                    <a:srgbClr val="000000"/>
                  </a:solidFill>
                  <a:latin typeface="メイリオ" pitchFamily="50" charset="-128"/>
                  <a:ea typeface="メイリオ" pitchFamily="50" charset="-128"/>
                  <a:cs typeface="メイリオ" pitchFamily="50" charset="-128"/>
                </a:rPr>
                <a:t>仮払精算時</a:t>
              </a:r>
            </a:p>
            <a:p>
              <a:r>
                <a:rPr lang="ja-JP" altLang="en-US" sz="1400" dirty="0">
                  <a:solidFill>
                    <a:srgbClr val="000000"/>
                  </a:solidFill>
                  <a:latin typeface="メイリオ" pitchFamily="50" charset="-128"/>
                  <a:ea typeface="メイリオ" pitchFamily="50" charset="-128"/>
                  <a:cs typeface="メイリオ" pitchFamily="50" charset="-128"/>
                </a:rPr>
                <a:t>交通費</a:t>
              </a:r>
              <a:r>
                <a:rPr lang="en-US" altLang="ja-JP" sz="1400" dirty="0">
                  <a:solidFill>
                    <a:srgbClr val="000000"/>
                  </a:solidFill>
                  <a:latin typeface="メイリオ" pitchFamily="50" charset="-128"/>
                  <a:ea typeface="メイリオ" pitchFamily="50" charset="-128"/>
                  <a:cs typeface="メイリオ" pitchFamily="50" charset="-128"/>
                </a:rPr>
                <a:t>\50,000</a:t>
              </a:r>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仮払金</a:t>
              </a:r>
              <a:r>
                <a:rPr lang="en-US" altLang="ja-JP" sz="1400" dirty="0">
                  <a:solidFill>
                    <a:srgbClr val="000000"/>
                  </a:solidFill>
                  <a:latin typeface="メイリオ" pitchFamily="50" charset="-128"/>
                  <a:ea typeface="メイリオ" pitchFamily="50" charset="-128"/>
                  <a:cs typeface="メイリオ" pitchFamily="50" charset="-128"/>
                </a:rPr>
                <a:t>\50,000</a:t>
              </a:r>
              <a:endParaRPr lang="en-US" altLang="ja-JP" sz="1400" dirty="0">
                <a:solidFill>
                  <a:srgbClr val="FF0000"/>
                </a:solidFill>
                <a:latin typeface="メイリオ" pitchFamily="50" charset="-128"/>
                <a:ea typeface="メイリオ" pitchFamily="50" charset="-128"/>
                <a:cs typeface="メイリオ" pitchFamily="50" charset="-128"/>
              </a:endParaRPr>
            </a:p>
          </p:txBody>
        </p:sp>
        <p:sp>
          <p:nvSpPr>
            <p:cNvPr id="18470" name="Line 27"/>
            <p:cNvSpPr>
              <a:spLocks noChangeShapeType="1"/>
            </p:cNvSpPr>
            <p:nvPr/>
          </p:nvSpPr>
          <p:spPr bwMode="auto">
            <a:xfrm>
              <a:off x="2314" y="1651"/>
              <a:ext cx="1708" cy="0"/>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71" name="Line 28"/>
            <p:cNvSpPr>
              <a:spLocks noChangeShapeType="1"/>
            </p:cNvSpPr>
            <p:nvPr/>
          </p:nvSpPr>
          <p:spPr bwMode="auto">
            <a:xfrm>
              <a:off x="3181" y="1658"/>
              <a:ext cx="0" cy="115"/>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grpSp>
      <p:grpSp>
        <p:nvGrpSpPr>
          <p:cNvPr id="18445" name="Group 29"/>
          <p:cNvGrpSpPr>
            <a:grpSpLocks/>
          </p:cNvGrpSpPr>
          <p:nvPr/>
        </p:nvGrpSpPr>
        <p:grpSpPr bwMode="auto">
          <a:xfrm>
            <a:off x="3503613" y="3287713"/>
            <a:ext cx="2930525" cy="563562"/>
            <a:chOff x="2240" y="2122"/>
            <a:chExt cx="1846" cy="355"/>
          </a:xfrm>
        </p:grpSpPr>
        <p:sp>
          <p:nvSpPr>
            <p:cNvPr id="18466" name="Text Box 30"/>
            <p:cNvSpPr txBox="1">
              <a:spLocks noChangeArrowheads="1"/>
            </p:cNvSpPr>
            <p:nvPr/>
          </p:nvSpPr>
          <p:spPr bwMode="auto">
            <a:xfrm>
              <a:off x="2240" y="2122"/>
              <a:ext cx="1846" cy="355"/>
            </a:xfrm>
            <a:prstGeom prst="rect">
              <a:avLst/>
            </a:prstGeom>
            <a:noFill/>
            <a:ln w="9525">
              <a:solidFill>
                <a:schemeClr val="accent2"/>
              </a:solidFill>
              <a:miter lim="800000"/>
              <a:headEnd/>
              <a:tailEnd/>
            </a:ln>
          </p:spPr>
          <p:txBody>
            <a:bodyPr wrap="none"/>
            <a:lstStyle/>
            <a:p>
              <a:r>
                <a:rPr lang="en-US" altLang="ja-JP" sz="1400" dirty="0">
                  <a:solidFill>
                    <a:srgbClr val="000000"/>
                  </a:solidFill>
                  <a:latin typeface="メイリオ" pitchFamily="50" charset="-128"/>
                  <a:ea typeface="メイリオ" pitchFamily="50" charset="-128"/>
                  <a:cs typeface="メイリオ" pitchFamily="50" charset="-128"/>
                </a:rPr>
                <a:t>●</a:t>
              </a:r>
              <a:r>
                <a:rPr lang="ja-JP" altLang="en-US" sz="1400" dirty="0">
                  <a:solidFill>
                    <a:srgbClr val="000000"/>
                  </a:solidFill>
                  <a:latin typeface="メイリオ" pitchFamily="50" charset="-128"/>
                  <a:ea typeface="メイリオ" pitchFamily="50" charset="-128"/>
                  <a:cs typeface="メイリオ" pitchFamily="50" charset="-128"/>
                </a:rPr>
                <a:t>仮払精算時</a:t>
              </a:r>
            </a:p>
            <a:p>
              <a:r>
                <a:rPr lang="ja-JP" altLang="en-US" sz="1400" dirty="0">
                  <a:solidFill>
                    <a:srgbClr val="000000"/>
                  </a:solidFill>
                  <a:latin typeface="メイリオ" pitchFamily="50" charset="-128"/>
                  <a:ea typeface="メイリオ" pitchFamily="50" charset="-128"/>
                  <a:cs typeface="メイリオ" pitchFamily="50" charset="-128"/>
                </a:rPr>
                <a:t>交通費</a:t>
              </a:r>
              <a:r>
                <a:rPr lang="en-US" altLang="ja-JP" sz="1400" dirty="0">
                  <a:solidFill>
                    <a:srgbClr val="000000"/>
                  </a:solidFill>
                  <a:latin typeface="メイリオ" pitchFamily="50" charset="-128"/>
                  <a:ea typeface="メイリオ" pitchFamily="50" charset="-128"/>
                  <a:cs typeface="メイリオ" pitchFamily="50" charset="-128"/>
                </a:rPr>
                <a:t>\23,000</a:t>
              </a:r>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仮払金</a:t>
              </a:r>
              <a:r>
                <a:rPr lang="en-US" altLang="ja-JP" sz="1400" dirty="0">
                  <a:solidFill>
                    <a:srgbClr val="000000"/>
                  </a:solidFill>
                  <a:latin typeface="メイリオ" pitchFamily="50" charset="-128"/>
                  <a:ea typeface="メイリオ" pitchFamily="50" charset="-128"/>
                  <a:cs typeface="メイリオ" pitchFamily="50" charset="-128"/>
                </a:rPr>
                <a:t>\23,000</a:t>
              </a:r>
              <a:endParaRPr lang="en-US" altLang="ja-JP" sz="1400" dirty="0">
                <a:solidFill>
                  <a:srgbClr val="FF0000"/>
                </a:solidFill>
                <a:latin typeface="メイリオ" pitchFamily="50" charset="-128"/>
                <a:ea typeface="メイリオ" pitchFamily="50" charset="-128"/>
                <a:cs typeface="メイリオ" pitchFamily="50" charset="-128"/>
              </a:endParaRPr>
            </a:p>
          </p:txBody>
        </p:sp>
        <p:sp>
          <p:nvSpPr>
            <p:cNvPr id="18467" name="Line 31"/>
            <p:cNvSpPr>
              <a:spLocks noChangeShapeType="1"/>
            </p:cNvSpPr>
            <p:nvPr/>
          </p:nvSpPr>
          <p:spPr bwMode="auto">
            <a:xfrm>
              <a:off x="2291" y="2271"/>
              <a:ext cx="1708" cy="0"/>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68" name="Line 32"/>
            <p:cNvSpPr>
              <a:spLocks noChangeShapeType="1"/>
            </p:cNvSpPr>
            <p:nvPr/>
          </p:nvSpPr>
          <p:spPr bwMode="auto">
            <a:xfrm>
              <a:off x="3158" y="2278"/>
              <a:ext cx="0" cy="115"/>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grpSp>
      <p:grpSp>
        <p:nvGrpSpPr>
          <p:cNvPr id="18446" name="Group 33"/>
          <p:cNvGrpSpPr>
            <a:grpSpLocks/>
          </p:cNvGrpSpPr>
          <p:nvPr/>
        </p:nvGrpSpPr>
        <p:grpSpPr bwMode="auto">
          <a:xfrm>
            <a:off x="3503613" y="4340225"/>
            <a:ext cx="2930525" cy="766763"/>
            <a:chOff x="2227" y="2757"/>
            <a:chExt cx="1846" cy="483"/>
          </a:xfrm>
        </p:grpSpPr>
        <p:sp>
          <p:nvSpPr>
            <p:cNvPr id="18463" name="Text Box 34"/>
            <p:cNvSpPr txBox="1">
              <a:spLocks noChangeArrowheads="1"/>
            </p:cNvSpPr>
            <p:nvPr/>
          </p:nvSpPr>
          <p:spPr bwMode="auto">
            <a:xfrm>
              <a:off x="2227" y="2757"/>
              <a:ext cx="1846" cy="483"/>
            </a:xfrm>
            <a:prstGeom prst="rect">
              <a:avLst/>
            </a:prstGeom>
            <a:noFill/>
            <a:ln w="9525">
              <a:solidFill>
                <a:schemeClr val="accent2"/>
              </a:solidFill>
              <a:miter lim="800000"/>
              <a:headEnd/>
              <a:tailEnd/>
            </a:ln>
          </p:spPr>
          <p:txBody>
            <a:bodyPr wrap="none"/>
            <a:lstStyle/>
            <a:p>
              <a:r>
                <a:rPr lang="en-US" altLang="ja-JP" sz="1400" dirty="0">
                  <a:solidFill>
                    <a:srgbClr val="000000"/>
                  </a:solidFill>
                  <a:latin typeface="メイリオ" pitchFamily="50" charset="-128"/>
                  <a:ea typeface="メイリオ" pitchFamily="50" charset="-128"/>
                  <a:cs typeface="メイリオ" pitchFamily="50" charset="-128"/>
                </a:rPr>
                <a:t>●</a:t>
              </a:r>
              <a:r>
                <a:rPr lang="ja-JP" altLang="en-US" sz="1400" dirty="0">
                  <a:solidFill>
                    <a:srgbClr val="000000"/>
                  </a:solidFill>
                  <a:latin typeface="メイリオ" pitchFamily="50" charset="-128"/>
                  <a:ea typeface="メイリオ" pitchFamily="50" charset="-128"/>
                  <a:cs typeface="メイリオ" pitchFamily="50" charset="-128"/>
                </a:rPr>
                <a:t>仮払精算時</a:t>
              </a:r>
            </a:p>
            <a:p>
              <a:r>
                <a:rPr lang="ja-JP" altLang="en-US" sz="1400" dirty="0">
                  <a:solidFill>
                    <a:srgbClr val="000000"/>
                  </a:solidFill>
                  <a:latin typeface="メイリオ" pitchFamily="50" charset="-128"/>
                  <a:ea typeface="メイリオ" pitchFamily="50" charset="-128"/>
                  <a:cs typeface="メイリオ" pitchFamily="50" charset="-128"/>
                </a:rPr>
                <a:t>交通費</a:t>
              </a:r>
              <a:r>
                <a:rPr lang="en-US" altLang="ja-JP" sz="1400" dirty="0">
                  <a:solidFill>
                    <a:srgbClr val="000000"/>
                  </a:solidFill>
                  <a:latin typeface="メイリオ" pitchFamily="50" charset="-128"/>
                  <a:ea typeface="メイリオ" pitchFamily="50" charset="-128"/>
                  <a:cs typeface="メイリオ" pitchFamily="50" charset="-128"/>
                </a:rPr>
                <a:t>\23,000</a:t>
              </a:r>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仮払金</a:t>
              </a:r>
              <a:r>
                <a:rPr lang="en-US" altLang="ja-JP" sz="1400" dirty="0">
                  <a:solidFill>
                    <a:srgbClr val="000000"/>
                  </a:solidFill>
                  <a:latin typeface="メイリオ" pitchFamily="50" charset="-128"/>
                  <a:ea typeface="メイリオ" pitchFamily="50" charset="-128"/>
                  <a:cs typeface="メイリオ" pitchFamily="50" charset="-128"/>
                </a:rPr>
                <a:t>\50,000</a:t>
              </a:r>
            </a:p>
            <a:p>
              <a:r>
                <a:rPr lang="ja-JP" altLang="en-US" sz="1400" dirty="0">
                  <a:solidFill>
                    <a:srgbClr val="000000"/>
                  </a:solidFill>
                  <a:latin typeface="メイリオ" pitchFamily="50" charset="-128"/>
                  <a:ea typeface="メイリオ" pitchFamily="50" charset="-128"/>
                  <a:cs typeface="メイリオ" pitchFamily="50" charset="-128"/>
                </a:rPr>
                <a:t>現金 　</a:t>
              </a:r>
              <a:r>
                <a:rPr lang="en-US" altLang="ja-JP" sz="1400" dirty="0">
                  <a:solidFill>
                    <a:srgbClr val="000000"/>
                  </a:solidFill>
                  <a:latin typeface="メイリオ" pitchFamily="50" charset="-128"/>
                  <a:ea typeface="メイリオ" pitchFamily="50" charset="-128"/>
                  <a:cs typeface="メイリオ" pitchFamily="50" charset="-128"/>
                </a:rPr>
                <a:t>\27,000</a:t>
              </a:r>
              <a:endParaRPr lang="en-US" altLang="ja-JP" sz="1400" dirty="0">
                <a:solidFill>
                  <a:srgbClr val="FF0000"/>
                </a:solidFill>
                <a:latin typeface="メイリオ" pitchFamily="50" charset="-128"/>
                <a:ea typeface="メイリオ" pitchFamily="50" charset="-128"/>
                <a:cs typeface="メイリオ" pitchFamily="50" charset="-128"/>
              </a:endParaRPr>
            </a:p>
          </p:txBody>
        </p:sp>
        <p:sp>
          <p:nvSpPr>
            <p:cNvPr id="18464" name="Line 35"/>
            <p:cNvSpPr>
              <a:spLocks noChangeShapeType="1"/>
            </p:cNvSpPr>
            <p:nvPr/>
          </p:nvSpPr>
          <p:spPr bwMode="auto">
            <a:xfrm>
              <a:off x="2285" y="2908"/>
              <a:ext cx="1708" cy="0"/>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65" name="Line 36"/>
            <p:cNvSpPr>
              <a:spLocks noChangeShapeType="1"/>
            </p:cNvSpPr>
            <p:nvPr/>
          </p:nvSpPr>
          <p:spPr bwMode="auto">
            <a:xfrm>
              <a:off x="3152" y="2915"/>
              <a:ext cx="0" cy="250"/>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grpSp>
      <p:grpSp>
        <p:nvGrpSpPr>
          <p:cNvPr id="18447" name="Group 37"/>
          <p:cNvGrpSpPr>
            <a:grpSpLocks/>
          </p:cNvGrpSpPr>
          <p:nvPr/>
        </p:nvGrpSpPr>
        <p:grpSpPr bwMode="auto">
          <a:xfrm>
            <a:off x="3492500" y="5651500"/>
            <a:ext cx="2930525" cy="766763"/>
            <a:chOff x="2200" y="3611"/>
            <a:chExt cx="1846" cy="483"/>
          </a:xfrm>
        </p:grpSpPr>
        <p:sp>
          <p:nvSpPr>
            <p:cNvPr id="18460" name="Text Box 38"/>
            <p:cNvSpPr txBox="1">
              <a:spLocks noChangeArrowheads="1"/>
            </p:cNvSpPr>
            <p:nvPr/>
          </p:nvSpPr>
          <p:spPr bwMode="auto">
            <a:xfrm>
              <a:off x="2200" y="3611"/>
              <a:ext cx="1846" cy="483"/>
            </a:xfrm>
            <a:prstGeom prst="rect">
              <a:avLst/>
            </a:prstGeom>
            <a:noFill/>
            <a:ln w="9525">
              <a:solidFill>
                <a:schemeClr val="accent2"/>
              </a:solidFill>
              <a:miter lim="800000"/>
              <a:headEnd/>
              <a:tailEnd/>
            </a:ln>
          </p:spPr>
          <p:txBody>
            <a:bodyPr wrap="none"/>
            <a:lstStyle/>
            <a:p>
              <a:r>
                <a:rPr lang="en-US" altLang="ja-JP" sz="1400" dirty="0">
                  <a:solidFill>
                    <a:srgbClr val="000000"/>
                  </a:solidFill>
                  <a:latin typeface="メイリオ" pitchFamily="50" charset="-128"/>
                  <a:ea typeface="メイリオ" pitchFamily="50" charset="-128"/>
                  <a:cs typeface="メイリオ" pitchFamily="50" charset="-128"/>
                </a:rPr>
                <a:t>●</a:t>
              </a:r>
              <a:r>
                <a:rPr lang="ja-JP" altLang="en-US" sz="1400" dirty="0">
                  <a:solidFill>
                    <a:srgbClr val="000000"/>
                  </a:solidFill>
                  <a:latin typeface="メイリオ" pitchFamily="50" charset="-128"/>
                  <a:ea typeface="メイリオ" pitchFamily="50" charset="-128"/>
                  <a:cs typeface="メイリオ" pitchFamily="50" charset="-128"/>
                </a:rPr>
                <a:t>仮払精算時</a:t>
              </a:r>
            </a:p>
            <a:p>
              <a:r>
                <a:rPr lang="ja-JP" altLang="en-US" sz="1400" dirty="0">
                  <a:solidFill>
                    <a:srgbClr val="000000"/>
                  </a:solidFill>
                  <a:latin typeface="メイリオ" pitchFamily="50" charset="-128"/>
                  <a:ea typeface="メイリオ" pitchFamily="50" charset="-128"/>
                  <a:cs typeface="メイリオ" pitchFamily="50" charset="-128"/>
                </a:rPr>
                <a:t>交通費</a:t>
              </a:r>
              <a:r>
                <a:rPr lang="en-US" altLang="ja-JP" sz="1400" dirty="0">
                  <a:solidFill>
                    <a:srgbClr val="000000"/>
                  </a:solidFill>
                  <a:latin typeface="メイリオ" pitchFamily="50" charset="-128"/>
                  <a:ea typeface="メイリオ" pitchFamily="50" charset="-128"/>
                  <a:cs typeface="メイリオ" pitchFamily="50" charset="-128"/>
                </a:rPr>
                <a:t>\70,000</a:t>
              </a:r>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仮払金</a:t>
              </a:r>
              <a:r>
                <a:rPr lang="en-US" altLang="ja-JP" sz="1400" dirty="0">
                  <a:solidFill>
                    <a:srgbClr val="000000"/>
                  </a:solidFill>
                  <a:latin typeface="メイリオ" pitchFamily="50" charset="-128"/>
                  <a:ea typeface="メイリオ" pitchFamily="50" charset="-128"/>
                  <a:cs typeface="メイリオ" pitchFamily="50" charset="-128"/>
                </a:rPr>
                <a:t>\50,000</a:t>
              </a:r>
            </a:p>
            <a:p>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未払金</a:t>
              </a:r>
              <a:r>
                <a:rPr lang="en-US" altLang="ja-JP" sz="1400" dirty="0">
                  <a:solidFill>
                    <a:srgbClr val="000000"/>
                  </a:solidFill>
                  <a:latin typeface="メイリオ" pitchFamily="50" charset="-128"/>
                  <a:ea typeface="メイリオ" pitchFamily="50" charset="-128"/>
                  <a:cs typeface="メイリオ" pitchFamily="50" charset="-128"/>
                </a:rPr>
                <a:t>\20,000</a:t>
              </a:r>
              <a:endParaRPr lang="en-US" altLang="ja-JP" sz="1400" dirty="0">
                <a:solidFill>
                  <a:srgbClr val="FF0000"/>
                </a:solidFill>
                <a:latin typeface="メイリオ" pitchFamily="50" charset="-128"/>
                <a:ea typeface="メイリオ" pitchFamily="50" charset="-128"/>
                <a:cs typeface="メイリオ" pitchFamily="50" charset="-128"/>
              </a:endParaRPr>
            </a:p>
          </p:txBody>
        </p:sp>
        <p:sp>
          <p:nvSpPr>
            <p:cNvPr id="18461" name="Line 39"/>
            <p:cNvSpPr>
              <a:spLocks noChangeShapeType="1"/>
            </p:cNvSpPr>
            <p:nvPr/>
          </p:nvSpPr>
          <p:spPr bwMode="auto">
            <a:xfrm>
              <a:off x="2269" y="3776"/>
              <a:ext cx="1708" cy="0"/>
            </a:xfrm>
            <a:prstGeom prst="line">
              <a:avLst/>
            </a:prstGeom>
            <a:noFill/>
            <a:ln w="9525">
              <a:solidFill>
                <a:schemeClr val="tx1"/>
              </a:solidFill>
              <a:round/>
              <a:headEnd/>
              <a:tailEnd/>
            </a:ln>
          </p:spPr>
          <p:txBody>
            <a:bodyPr>
              <a:spAutoFit/>
            </a:bodyPr>
            <a:lstStyle/>
            <a:p>
              <a:endParaRPr lang="ja-JP" altLang="en-US"/>
            </a:p>
          </p:txBody>
        </p:sp>
        <p:sp>
          <p:nvSpPr>
            <p:cNvPr id="18462" name="Line 40"/>
            <p:cNvSpPr>
              <a:spLocks noChangeShapeType="1"/>
            </p:cNvSpPr>
            <p:nvPr/>
          </p:nvSpPr>
          <p:spPr bwMode="auto">
            <a:xfrm>
              <a:off x="3136" y="3783"/>
              <a:ext cx="0" cy="250"/>
            </a:xfrm>
            <a:prstGeom prst="line">
              <a:avLst/>
            </a:prstGeom>
            <a:noFill/>
            <a:ln w="9525">
              <a:solidFill>
                <a:schemeClr val="tx1"/>
              </a:solidFill>
              <a:round/>
              <a:headEnd/>
              <a:tailEnd/>
            </a:ln>
          </p:spPr>
          <p:txBody>
            <a:bodyPr>
              <a:spAutoFit/>
            </a:bodyPr>
            <a:lstStyle/>
            <a:p>
              <a:endParaRPr lang="ja-JP" altLang="en-US"/>
            </a:p>
          </p:txBody>
        </p:sp>
      </p:grpSp>
      <p:sp>
        <p:nvSpPr>
          <p:cNvPr id="18448" name="Text Box 41"/>
          <p:cNvSpPr txBox="1">
            <a:spLocks noChangeArrowheads="1"/>
          </p:cNvSpPr>
          <p:nvPr/>
        </p:nvSpPr>
        <p:spPr bwMode="auto">
          <a:xfrm>
            <a:off x="6653213" y="5648325"/>
            <a:ext cx="2413000" cy="690563"/>
          </a:xfrm>
          <a:prstGeom prst="rect">
            <a:avLst/>
          </a:prstGeom>
          <a:noFill/>
          <a:ln w="9525">
            <a:solidFill>
              <a:schemeClr val="accent2"/>
            </a:solidFill>
            <a:miter lim="800000"/>
            <a:headEnd/>
            <a:tailEnd/>
          </a:ln>
        </p:spPr>
        <p:txBody>
          <a:bodyPr wrap="none" tIns="72000"/>
          <a:lstStyle/>
          <a:p>
            <a:r>
              <a:rPr lang="en-US" altLang="ja-JP" sz="1100" dirty="0">
                <a:solidFill>
                  <a:srgbClr val="000000"/>
                </a:solidFill>
                <a:latin typeface="メイリオ" pitchFamily="50" charset="-128"/>
                <a:ea typeface="メイリオ" pitchFamily="50" charset="-128"/>
                <a:cs typeface="メイリオ" pitchFamily="50" charset="-128"/>
              </a:rPr>
              <a:t>●</a:t>
            </a:r>
            <a:r>
              <a:rPr lang="ja-JP" altLang="en-US" sz="1100" dirty="0">
                <a:solidFill>
                  <a:srgbClr val="000000"/>
                </a:solidFill>
                <a:latin typeface="メイリオ" pitchFamily="50" charset="-128"/>
                <a:ea typeface="メイリオ" pitchFamily="50" charset="-128"/>
                <a:cs typeface="メイリオ" pitchFamily="50" charset="-128"/>
              </a:rPr>
              <a:t>未払支払時</a:t>
            </a:r>
          </a:p>
          <a:p>
            <a:r>
              <a:rPr lang="ja-JP" altLang="en-US" sz="1100" dirty="0">
                <a:solidFill>
                  <a:srgbClr val="000000"/>
                </a:solidFill>
                <a:latin typeface="メイリオ" pitchFamily="50" charset="-128"/>
                <a:ea typeface="メイリオ" pitchFamily="50" charset="-128"/>
                <a:cs typeface="メイリオ" pitchFamily="50" charset="-128"/>
              </a:rPr>
              <a:t>未払金 </a:t>
            </a:r>
            <a:r>
              <a:rPr lang="en-US" altLang="ja-JP" sz="1100" dirty="0">
                <a:solidFill>
                  <a:srgbClr val="000000"/>
                </a:solidFill>
                <a:latin typeface="メイリオ" pitchFamily="50" charset="-128"/>
                <a:ea typeface="メイリオ" pitchFamily="50" charset="-128"/>
                <a:cs typeface="メイリオ" pitchFamily="50" charset="-128"/>
              </a:rPr>
              <a:t>\20,000</a:t>
            </a:r>
            <a:r>
              <a:rPr lang="ja-JP" altLang="en-US" sz="1100" dirty="0">
                <a:solidFill>
                  <a:srgbClr val="000000"/>
                </a:solidFill>
                <a:latin typeface="メイリオ" pitchFamily="50" charset="-128"/>
                <a:ea typeface="メイリオ" pitchFamily="50" charset="-128"/>
                <a:cs typeface="メイリオ" pitchFamily="50" charset="-128"/>
              </a:rPr>
              <a:t>　現預金 </a:t>
            </a:r>
            <a:r>
              <a:rPr lang="en-US" altLang="ja-JP" sz="1100" dirty="0">
                <a:solidFill>
                  <a:srgbClr val="000000"/>
                </a:solidFill>
                <a:latin typeface="メイリオ" pitchFamily="50" charset="-128"/>
                <a:ea typeface="メイリオ" pitchFamily="50" charset="-128"/>
                <a:cs typeface="メイリオ" pitchFamily="50" charset="-128"/>
              </a:rPr>
              <a:t>\20,000</a:t>
            </a:r>
          </a:p>
        </p:txBody>
      </p:sp>
      <p:sp>
        <p:nvSpPr>
          <p:cNvPr id="18449" name="Line 42"/>
          <p:cNvSpPr>
            <a:spLocks noChangeShapeType="1"/>
          </p:cNvSpPr>
          <p:nvPr/>
        </p:nvSpPr>
        <p:spPr bwMode="auto">
          <a:xfrm>
            <a:off x="6754813" y="5874638"/>
            <a:ext cx="2227262" cy="0"/>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50" name="Line 43"/>
          <p:cNvSpPr>
            <a:spLocks noChangeShapeType="1"/>
          </p:cNvSpPr>
          <p:nvPr/>
        </p:nvSpPr>
        <p:spPr bwMode="auto">
          <a:xfrm>
            <a:off x="7870825" y="5885750"/>
            <a:ext cx="0" cy="214313"/>
          </a:xfrm>
          <a:prstGeom prst="line">
            <a:avLst/>
          </a:prstGeom>
          <a:noFill/>
          <a:ln w="9525">
            <a:solidFill>
              <a:schemeClr val="tx1"/>
            </a:solidFill>
            <a:round/>
            <a:headEnd/>
            <a:tailEn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51" name="Line 44"/>
          <p:cNvSpPr>
            <a:spLocks noChangeShapeType="1"/>
          </p:cNvSpPr>
          <p:nvPr/>
        </p:nvSpPr>
        <p:spPr bwMode="auto">
          <a:xfrm>
            <a:off x="3221038" y="2586038"/>
            <a:ext cx="214312" cy="0"/>
          </a:xfrm>
          <a:prstGeom prst="line">
            <a:avLst/>
          </a:prstGeom>
          <a:noFill/>
          <a:ln w="28575">
            <a:solidFill>
              <a:schemeClr val="tx1"/>
            </a:solidFill>
            <a:round/>
            <a:headEnd/>
            <a:tailEnd type="triangle" w="med" len="me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52" name="Line 45"/>
          <p:cNvSpPr>
            <a:spLocks noChangeShapeType="1"/>
          </p:cNvSpPr>
          <p:nvPr/>
        </p:nvSpPr>
        <p:spPr bwMode="auto">
          <a:xfrm>
            <a:off x="3221038" y="3573463"/>
            <a:ext cx="214312" cy="0"/>
          </a:xfrm>
          <a:prstGeom prst="line">
            <a:avLst/>
          </a:prstGeom>
          <a:noFill/>
          <a:ln w="28575">
            <a:solidFill>
              <a:schemeClr val="tx1"/>
            </a:solidFill>
            <a:round/>
            <a:headEnd/>
            <a:tailEnd type="triangle" w="med" len="me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53" name="Line 46"/>
          <p:cNvSpPr>
            <a:spLocks noChangeShapeType="1"/>
          </p:cNvSpPr>
          <p:nvPr/>
        </p:nvSpPr>
        <p:spPr bwMode="auto">
          <a:xfrm>
            <a:off x="3221038" y="4627563"/>
            <a:ext cx="214312" cy="0"/>
          </a:xfrm>
          <a:prstGeom prst="line">
            <a:avLst/>
          </a:prstGeom>
          <a:noFill/>
          <a:ln w="28575">
            <a:solidFill>
              <a:schemeClr val="tx1"/>
            </a:solidFill>
            <a:round/>
            <a:headEnd/>
            <a:tailEnd type="triangle" w="med" len="me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54" name="Line 47"/>
          <p:cNvSpPr>
            <a:spLocks noChangeShapeType="1"/>
          </p:cNvSpPr>
          <p:nvPr/>
        </p:nvSpPr>
        <p:spPr bwMode="auto">
          <a:xfrm>
            <a:off x="3219450" y="5949950"/>
            <a:ext cx="214313" cy="0"/>
          </a:xfrm>
          <a:prstGeom prst="line">
            <a:avLst/>
          </a:prstGeom>
          <a:noFill/>
          <a:ln w="28575">
            <a:solidFill>
              <a:schemeClr val="tx1"/>
            </a:solidFill>
            <a:round/>
            <a:headEnd/>
            <a:tailEnd type="triangle" w="med" len="me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55" name="Line 48"/>
          <p:cNvSpPr>
            <a:spLocks noChangeShapeType="1"/>
          </p:cNvSpPr>
          <p:nvPr/>
        </p:nvSpPr>
        <p:spPr bwMode="auto">
          <a:xfrm>
            <a:off x="6443663" y="5940425"/>
            <a:ext cx="214312" cy="0"/>
          </a:xfrm>
          <a:prstGeom prst="line">
            <a:avLst/>
          </a:prstGeom>
          <a:noFill/>
          <a:ln w="28575">
            <a:solidFill>
              <a:schemeClr val="tx1"/>
            </a:solidFill>
            <a:round/>
            <a:headEnd/>
            <a:tailEnd type="triangle" w="med" len="med"/>
          </a:ln>
        </p:spPr>
        <p:txBody>
          <a:bodyPr>
            <a:spAutoFit/>
          </a:bodyPr>
          <a:lstStyle/>
          <a:p>
            <a:endParaRPr lang="ja-JP" altLang="en-US">
              <a:latin typeface="メイリオ" pitchFamily="50" charset="-128"/>
              <a:ea typeface="メイリオ" pitchFamily="50" charset="-128"/>
              <a:cs typeface="メイリオ" pitchFamily="50" charset="-128"/>
            </a:endParaRPr>
          </a:p>
        </p:txBody>
      </p:sp>
      <p:sp>
        <p:nvSpPr>
          <p:cNvPr id="18456" name="Rectangle 49"/>
          <p:cNvSpPr>
            <a:spLocks noChangeArrowheads="1"/>
          </p:cNvSpPr>
          <p:nvPr/>
        </p:nvSpPr>
        <p:spPr bwMode="auto">
          <a:xfrm>
            <a:off x="6442075" y="3436938"/>
            <a:ext cx="2566728" cy="461665"/>
          </a:xfrm>
          <a:prstGeom prst="rect">
            <a:avLst/>
          </a:prstGeom>
          <a:noFill/>
          <a:ln w="9525" algn="ctr">
            <a:noFill/>
            <a:miter lim="800000"/>
            <a:headEnd/>
            <a:tailEnd/>
          </a:ln>
        </p:spPr>
        <p:txBody>
          <a:bodyPr wrap="none">
            <a:spAutoFit/>
          </a:bodyPr>
          <a:lstStyle/>
          <a:p>
            <a:r>
              <a:rPr lang="en-US" altLang="ja-JP" sz="1200" dirty="0">
                <a:solidFill>
                  <a:srgbClr val="000000"/>
                </a:solidFill>
                <a:latin typeface="メイリオ" pitchFamily="50" charset="-128"/>
                <a:ea typeface="メイリオ" pitchFamily="50" charset="-128"/>
                <a:cs typeface="メイリオ" pitchFamily="50" charset="-128"/>
              </a:rPr>
              <a:t>※</a:t>
            </a:r>
            <a:r>
              <a:rPr lang="ja-JP" altLang="en-US" sz="1200" dirty="0">
                <a:solidFill>
                  <a:srgbClr val="000000"/>
                </a:solidFill>
                <a:latin typeface="メイリオ" pitchFamily="50" charset="-128"/>
                <a:ea typeface="メイリオ" pitchFamily="50" charset="-128"/>
                <a:cs typeface="メイリオ" pitchFamily="50" charset="-128"/>
              </a:rPr>
              <a:t>残金</a:t>
            </a:r>
            <a:r>
              <a:rPr lang="en-US" altLang="ja-JP" sz="1200" dirty="0">
                <a:solidFill>
                  <a:srgbClr val="000000"/>
                </a:solidFill>
                <a:latin typeface="メイリオ" pitchFamily="50" charset="-128"/>
                <a:ea typeface="メイリオ" pitchFamily="50" charset="-128"/>
                <a:cs typeface="メイリオ" pitchFamily="50" charset="-128"/>
              </a:rPr>
              <a:t>27,000</a:t>
            </a:r>
            <a:r>
              <a:rPr lang="ja-JP" altLang="en-US" sz="1200" dirty="0">
                <a:solidFill>
                  <a:srgbClr val="000000"/>
                </a:solidFill>
                <a:latin typeface="メイリオ" pitchFamily="50" charset="-128"/>
                <a:ea typeface="メイリオ" pitchFamily="50" charset="-128"/>
                <a:cs typeface="メイリオ" pitchFamily="50" charset="-128"/>
              </a:rPr>
              <a:t>は引続き仮払金</a:t>
            </a:r>
            <a:r>
              <a:rPr lang="ja-JP" altLang="en-US" sz="1200" dirty="0" smtClean="0">
                <a:solidFill>
                  <a:srgbClr val="000000"/>
                </a:solidFill>
                <a:latin typeface="メイリオ" pitchFamily="50" charset="-128"/>
                <a:ea typeface="メイリオ" pitchFamily="50" charset="-128"/>
                <a:cs typeface="メイリオ" pitchFamily="50" charset="-128"/>
              </a:rPr>
              <a:t>管理</a:t>
            </a:r>
            <a:endParaRPr lang="en-US" altLang="ja-JP" sz="1200" dirty="0" smtClean="0">
              <a:solidFill>
                <a:srgbClr val="000000"/>
              </a:solidFill>
              <a:latin typeface="メイリオ" pitchFamily="50" charset="-128"/>
              <a:ea typeface="メイリオ" pitchFamily="50" charset="-128"/>
              <a:cs typeface="メイリオ" pitchFamily="50" charset="-128"/>
            </a:endParaRPr>
          </a:p>
          <a:p>
            <a:r>
              <a:rPr lang="ja-JP" altLang="en-US" sz="1200" dirty="0" smtClean="0">
                <a:solidFill>
                  <a:srgbClr val="000000"/>
                </a:solidFill>
                <a:latin typeface="メイリオ" pitchFamily="50" charset="-128"/>
                <a:ea typeface="メイリオ" pitchFamily="50" charset="-128"/>
                <a:cs typeface="メイリオ" pitchFamily="50" charset="-128"/>
              </a:rPr>
              <a:t>　され次</a:t>
            </a:r>
            <a:r>
              <a:rPr lang="ja-JP" altLang="en-US" sz="1200" dirty="0">
                <a:solidFill>
                  <a:srgbClr val="000000"/>
                </a:solidFill>
                <a:latin typeface="メイリオ" pitchFamily="50" charset="-128"/>
                <a:ea typeface="メイリオ" pitchFamily="50" charset="-128"/>
                <a:cs typeface="メイリオ" pitchFamily="50" charset="-128"/>
              </a:rPr>
              <a:t>の精算で処理されます</a:t>
            </a:r>
          </a:p>
        </p:txBody>
      </p:sp>
      <p:sp>
        <p:nvSpPr>
          <p:cNvPr id="18457" name="Rectangle 50"/>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MS UI Gothic" pitchFamily="50" charset="-128"/>
              </a:rPr>
              <a:t>SuperStream-</a:t>
            </a:r>
            <a:r>
              <a:rPr lang="en-US" altLang="ja-JP" sz="2200" b="1" dirty="0">
                <a:solidFill>
                  <a:srgbClr val="FFFFFF"/>
                </a:solidFill>
                <a:latin typeface="Times New Roman" pitchFamily="18" charset="0"/>
                <a:ea typeface="MS UI Gothic" pitchFamily="50" charset="-128"/>
              </a:rPr>
              <a:t>AP+ </a:t>
            </a:r>
            <a:r>
              <a:rPr lang="ja-JP" altLang="en-US" sz="2200" b="1" dirty="0">
                <a:solidFill>
                  <a:srgbClr val="FFFFFF"/>
                </a:solidFill>
                <a:latin typeface="メイリオ" pitchFamily="50" charset="-128"/>
                <a:ea typeface="メイリオ" pitchFamily="50" charset="-128"/>
                <a:cs typeface="メイリオ" pitchFamily="50" charset="-128"/>
              </a:rPr>
              <a:t>特徴</a:t>
            </a:r>
            <a:br>
              <a:rPr lang="ja-JP" altLang="en-US" sz="2200" b="1" dirty="0">
                <a:solidFill>
                  <a:srgbClr val="FFFFFF"/>
                </a:solidFill>
                <a:latin typeface="メイリオ" pitchFamily="50" charset="-128"/>
                <a:ea typeface="メイリオ" pitchFamily="50" charset="-128"/>
                <a:cs typeface="メイリオ" pitchFamily="50" charset="-128"/>
              </a:rPr>
            </a:br>
            <a:r>
              <a:rPr lang="ja-JP" altLang="en-US" dirty="0">
                <a:solidFill>
                  <a:srgbClr val="FFFFFF"/>
                </a:solidFill>
                <a:latin typeface="メイリオ" pitchFamily="50" charset="-128"/>
                <a:ea typeface="メイリオ" pitchFamily="50" charset="-128"/>
                <a:cs typeface="メイリオ" pitchFamily="50" charset="-128"/>
              </a:rPr>
              <a:t>　仮払管理機能</a:t>
            </a:r>
            <a:r>
              <a:rPr lang="ja-JP" altLang="en-US" sz="2200" b="1" dirty="0">
                <a:solidFill>
                  <a:srgbClr val="FFFFFF"/>
                </a:solidFill>
                <a:latin typeface="メイリオ" pitchFamily="50" charset="-128"/>
                <a:ea typeface="メイリオ" pitchFamily="50" charset="-128"/>
                <a:cs typeface="メイリオ" pitchFamily="50" charset="-128"/>
              </a:rPr>
              <a:t> </a:t>
            </a:r>
          </a:p>
        </p:txBody>
      </p:sp>
      <p:sp>
        <p:nvSpPr>
          <p:cNvPr id="51" name="スライド番号プレースホルダ 2"/>
          <p:cNvSpPr txBox="1">
            <a:spLocks/>
          </p:cNvSpPr>
          <p:nvPr/>
        </p:nvSpPr>
        <p:spPr bwMode="auto">
          <a:xfrm>
            <a:off x="8072438" y="6453188"/>
            <a:ext cx="720725" cy="179387"/>
          </a:xfrm>
          <a:prstGeom prst="rect">
            <a:avLst/>
          </a:prstGeom>
          <a:noFill/>
          <a:ln>
            <a:miter lim="800000"/>
            <a:headEnd/>
            <a:tailEnd/>
          </a:ln>
        </p:spPr>
        <p:txBody>
          <a:bodyPr lIns="0" tIns="0" rIns="0" bIns="0" anchor="ctr"/>
          <a:lstStyle/>
          <a:p>
            <a:pPr algn="r">
              <a:defRPr/>
            </a:pPr>
            <a:fld id="{D8E181CF-EAAC-4401-A09F-39489AE7E3C8}" type="slidenum">
              <a:rPr lang="ja-JP" altLang="en-US" sz="900">
                <a:solidFill>
                  <a:schemeClr val="bg1"/>
                </a:solidFill>
                <a:latin typeface="+mn-lt"/>
                <a:ea typeface="+mn-ea"/>
              </a:rPr>
              <a:pPr algn="r">
                <a:defRPr/>
              </a:pPr>
              <a:t>11</a:t>
            </a:fld>
            <a:endParaRPr lang="ja-JP" altLang="en-US" sz="900" dirty="0">
              <a:solidFill>
                <a:schemeClr val="bg1"/>
              </a:solidFill>
              <a:latin typeface="+mn-lt"/>
              <a:ea typeface="+mn-ea"/>
            </a:endParaRPr>
          </a:p>
        </p:txBody>
      </p:sp>
      <p:sp>
        <p:nvSpPr>
          <p:cNvPr id="52"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59911983-CC30-46F3-AD2E-E97DB2E45737}" type="slidenum">
              <a:rPr lang="ja-JP" altLang="en-US" smtClean="0"/>
              <a:pPr>
                <a:defRPr/>
              </a:pPr>
              <a:t>12</a:t>
            </a:fld>
            <a:endParaRPr lang="ja-JP" altLang="en-US" dirty="0"/>
          </a:p>
        </p:txBody>
      </p:sp>
      <p:sp>
        <p:nvSpPr>
          <p:cNvPr id="29" name="角丸四角形 28"/>
          <p:cNvSpPr/>
          <p:nvPr/>
        </p:nvSpPr>
        <p:spPr>
          <a:xfrm>
            <a:off x="539750" y="3213100"/>
            <a:ext cx="8064500" cy="3095625"/>
          </a:xfrm>
          <a:prstGeom prst="roundRect">
            <a:avLst>
              <a:gd name="adj" fmla="val 8249"/>
            </a:avLst>
          </a:prstGeom>
          <a:noFill/>
          <a:ln w="25400" cap="flat" cmpd="sng" algn="ctr">
            <a:solidFill>
              <a:srgbClr val="FFFFFF">
                <a:lumMod val="50000"/>
              </a:srgbClr>
            </a:solidFill>
            <a:prstDash val="solid"/>
          </a:ln>
          <a:effectLst/>
        </p:spPr>
        <p:txBody>
          <a:bodyPr anchor="ctr"/>
          <a:lstStyle/>
          <a:p>
            <a:pPr algn="ctr" fontAlgn="auto">
              <a:spcBef>
                <a:spcPts val="0"/>
              </a:spcBef>
              <a:spcAft>
                <a:spcPts val="0"/>
              </a:spcAft>
              <a:defRPr/>
            </a:pPr>
            <a:endParaRPr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30" name="フローチャート : 複数書類 29"/>
          <p:cNvSpPr/>
          <p:nvPr/>
        </p:nvSpPr>
        <p:spPr>
          <a:xfrm>
            <a:off x="5580063" y="4724400"/>
            <a:ext cx="1584325" cy="649288"/>
          </a:xfrm>
          <a:prstGeom prst="flowChartMultidocument">
            <a:avLst/>
          </a:prstGeom>
          <a:solidFill>
            <a:srgbClr val="FFFFFF"/>
          </a:solidFill>
          <a:ln w="25400" cap="flat" cmpd="sng" algn="ctr">
            <a:solidFill>
              <a:sysClr val="windowText" lastClr="000000">
                <a:lumMod val="50000"/>
                <a:lumOff val="50000"/>
              </a:sysClr>
            </a:solidFill>
            <a:prstDash val="solid"/>
          </a:ln>
          <a:effectLst/>
        </p:spPr>
        <p:txBody>
          <a:bodyPr anchor="ctr"/>
          <a:lstStyle/>
          <a:p>
            <a:pPr algn="ctr" fontAlgn="auto">
              <a:spcBef>
                <a:spcPts val="0"/>
              </a:spcBef>
              <a:spcAft>
                <a:spcPts val="0"/>
              </a:spcAft>
              <a:defRPr/>
            </a:pPr>
            <a:r>
              <a:rPr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電債支払一覧表</a:t>
            </a:r>
          </a:p>
        </p:txBody>
      </p:sp>
      <p:sp>
        <p:nvSpPr>
          <p:cNvPr id="31" name="テキスト ボックス 30"/>
          <p:cNvSpPr txBox="1"/>
          <p:nvPr/>
        </p:nvSpPr>
        <p:spPr>
          <a:xfrm>
            <a:off x="3132138" y="5300663"/>
            <a:ext cx="1944687" cy="431800"/>
          </a:xfrm>
          <a:prstGeom prst="rect">
            <a:avLst/>
          </a:prstGeom>
        </p:spPr>
        <p:txBody>
          <a:bodyPr lIns="0" tIns="0" rIns="0" bIns="0"/>
          <a:lstStyle/>
          <a:p>
            <a:pPr algn="ctr" fontAlgn="auto">
              <a:spcAft>
                <a:spcPts val="0"/>
              </a:spcAft>
              <a:defRPr/>
            </a:pPr>
            <a:r>
              <a:rPr lang="ja-JP" altLang="en-US" sz="1200" dirty="0">
                <a:solidFill>
                  <a:srgbClr val="B91B17"/>
                </a:solidFill>
                <a:latin typeface="メイリオ" pitchFamily="50" charset="-128"/>
                <a:ea typeface="メイリオ" pitchFamily="50" charset="-128"/>
                <a:cs typeface="メイリオ" pitchFamily="50" charset="-128"/>
              </a:rPr>
              <a:t>支払期日到来後の確定</a:t>
            </a:r>
          </a:p>
        </p:txBody>
      </p:sp>
      <p:sp>
        <p:nvSpPr>
          <p:cNvPr id="19463" name="コンテンツ プレースホルダ 6"/>
          <p:cNvSpPr txBox="1">
            <a:spLocks/>
          </p:cNvSpPr>
          <p:nvPr/>
        </p:nvSpPr>
        <p:spPr bwMode="auto">
          <a:xfrm>
            <a:off x="468313" y="2924175"/>
            <a:ext cx="3959225" cy="288925"/>
          </a:xfrm>
          <a:prstGeom prst="rect">
            <a:avLst/>
          </a:prstGeom>
          <a:noFill/>
          <a:ln w="9525">
            <a:noFill/>
            <a:miter lim="800000"/>
            <a:headEnd/>
            <a:tailEnd/>
          </a:ln>
        </p:spPr>
        <p:txBody>
          <a:bodyPr lIns="0" tIns="0" rIns="0" bIns="0"/>
          <a:lstStyle/>
          <a:p>
            <a:pPr marL="215900" indent="-215900" fontAlgn="ctr">
              <a:spcBef>
                <a:spcPct val="20000"/>
              </a:spcBef>
              <a:buClr>
                <a:srgbClr val="BCE3FF"/>
              </a:buClr>
              <a:buSzPct val="75000"/>
              <a:buFont typeface="Wingdings" pitchFamily="2" charset="2"/>
              <a:buNone/>
            </a:pPr>
            <a:r>
              <a:rPr lang="en-US" altLang="ja-JP" sz="1400">
                <a:solidFill>
                  <a:srgbClr val="B91B17"/>
                </a:solidFill>
                <a:latin typeface="メイリオ" pitchFamily="50" charset="-128"/>
                <a:ea typeface="メイリオ" pitchFamily="50" charset="-128"/>
                <a:cs typeface="メイリオ" pitchFamily="50" charset="-128"/>
              </a:rPr>
              <a:t>【</a:t>
            </a:r>
            <a:r>
              <a:rPr lang="ja-JP" altLang="en-US" sz="1400">
                <a:solidFill>
                  <a:srgbClr val="B91B17"/>
                </a:solidFill>
                <a:latin typeface="メイリオ" pitchFamily="50" charset="-128"/>
                <a:ea typeface="メイリオ" pitchFamily="50" charset="-128"/>
                <a:cs typeface="メイリオ" pitchFamily="50" charset="-128"/>
              </a:rPr>
              <a:t>処理フロー</a:t>
            </a:r>
            <a:r>
              <a:rPr lang="en-US" altLang="ja-JP" sz="1400">
                <a:solidFill>
                  <a:srgbClr val="B91B17"/>
                </a:solidFill>
                <a:latin typeface="メイリオ" pitchFamily="50" charset="-128"/>
                <a:ea typeface="メイリオ" pitchFamily="50" charset="-128"/>
                <a:cs typeface="メイリオ" pitchFamily="50" charset="-128"/>
              </a:rPr>
              <a:t>】</a:t>
            </a:r>
            <a:endParaRPr lang="ja-JP" altLang="en-US" sz="1400">
              <a:solidFill>
                <a:srgbClr val="B91B17"/>
              </a:solidFill>
              <a:latin typeface="メイリオ" pitchFamily="50" charset="-128"/>
              <a:ea typeface="メイリオ" pitchFamily="50" charset="-128"/>
              <a:cs typeface="メイリオ" pitchFamily="50" charset="-128"/>
            </a:endParaRPr>
          </a:p>
        </p:txBody>
      </p:sp>
      <p:sp>
        <p:nvSpPr>
          <p:cNvPr id="34" name="角丸四角形 33"/>
          <p:cNvSpPr/>
          <p:nvPr/>
        </p:nvSpPr>
        <p:spPr>
          <a:xfrm>
            <a:off x="755576" y="4797152"/>
            <a:ext cx="1944216" cy="504056"/>
          </a:xfrm>
          <a:prstGeom prst="roundRect">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kumimoji="0" lang="ja-JP" altLang="en-US" sz="1200" kern="0" dirty="0">
                <a:solidFill>
                  <a:srgbClr val="FFFFFF"/>
                </a:solidFill>
                <a:latin typeface="メイリオ" pitchFamily="50" charset="-128"/>
                <a:ea typeface="メイリオ" pitchFamily="50" charset="-128"/>
                <a:cs typeface="メイリオ" pitchFamily="50" charset="-128"/>
              </a:rPr>
              <a:t>支払確定処理（期日払）</a:t>
            </a:r>
            <a:endParaRPr kumimoji="0" lang="en-US" altLang="ja-JP" sz="1200"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kern="0" dirty="0">
                <a:solidFill>
                  <a:srgbClr val="FFFFFF"/>
                </a:solidFill>
                <a:latin typeface="メイリオ" pitchFamily="50" charset="-128"/>
                <a:ea typeface="メイリオ" pitchFamily="50" charset="-128"/>
                <a:cs typeface="メイリオ" pitchFamily="50" charset="-128"/>
              </a:rPr>
              <a:t>「期日確定前」</a:t>
            </a:r>
          </a:p>
        </p:txBody>
      </p:sp>
      <p:sp>
        <p:nvSpPr>
          <p:cNvPr id="35" name="角丸四角形 34"/>
          <p:cNvSpPr/>
          <p:nvPr/>
        </p:nvSpPr>
        <p:spPr>
          <a:xfrm>
            <a:off x="3131840" y="4797152"/>
            <a:ext cx="1944216" cy="504056"/>
          </a:xfrm>
          <a:prstGeom prst="roundRect">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kumimoji="0" lang="ja-JP" altLang="en-US" sz="1200" kern="0" dirty="0">
                <a:solidFill>
                  <a:srgbClr val="FFFFFF"/>
                </a:solidFill>
                <a:latin typeface="メイリオ" pitchFamily="50" charset="-128"/>
                <a:ea typeface="メイリオ" pitchFamily="50" charset="-128"/>
                <a:cs typeface="メイリオ" pitchFamily="50" charset="-128"/>
              </a:rPr>
              <a:t>支払確定処理（期日払）</a:t>
            </a:r>
            <a:endParaRPr kumimoji="0" lang="en-US" altLang="ja-JP" sz="1200"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kern="0" dirty="0">
                <a:solidFill>
                  <a:srgbClr val="FFFFFF"/>
                </a:solidFill>
                <a:latin typeface="メイリオ" pitchFamily="50" charset="-128"/>
                <a:ea typeface="メイリオ" pitchFamily="50" charset="-128"/>
                <a:cs typeface="メイリオ" pitchFamily="50" charset="-128"/>
              </a:rPr>
              <a:t>「期日確定後」</a:t>
            </a:r>
          </a:p>
        </p:txBody>
      </p:sp>
      <p:sp>
        <p:nvSpPr>
          <p:cNvPr id="36" name="テキスト ボックス 35"/>
          <p:cNvSpPr txBox="1"/>
          <p:nvPr/>
        </p:nvSpPr>
        <p:spPr>
          <a:xfrm>
            <a:off x="684213" y="5300663"/>
            <a:ext cx="1943100" cy="431800"/>
          </a:xfrm>
          <a:prstGeom prst="rect">
            <a:avLst/>
          </a:prstGeom>
        </p:spPr>
        <p:txBody>
          <a:bodyPr lIns="0" tIns="0" rIns="0" bIns="0"/>
          <a:lstStyle/>
          <a:p>
            <a:pPr algn="ctr" fontAlgn="auto">
              <a:spcAft>
                <a:spcPts val="0"/>
              </a:spcAft>
              <a:defRPr/>
            </a:pPr>
            <a:r>
              <a:rPr kumimoji="0" lang="ja-JP" altLang="en-US" sz="1200" kern="0" dirty="0">
                <a:solidFill>
                  <a:srgbClr val="B91B17"/>
                </a:solidFill>
                <a:latin typeface="メイリオ" pitchFamily="50" charset="-128"/>
                <a:ea typeface="メイリオ" pitchFamily="50" charset="-128"/>
                <a:cs typeface="メイリオ" pitchFamily="50" charset="-128"/>
              </a:rPr>
              <a:t>発生記録請求日の確定</a:t>
            </a:r>
          </a:p>
        </p:txBody>
      </p:sp>
      <p:sp>
        <p:nvSpPr>
          <p:cNvPr id="37" name="角丸四角形 36"/>
          <p:cNvSpPr/>
          <p:nvPr/>
        </p:nvSpPr>
        <p:spPr>
          <a:xfrm>
            <a:off x="3059832" y="3356992"/>
            <a:ext cx="1584176" cy="936104"/>
          </a:xfrm>
          <a:prstGeom prst="round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請求書入力</a:t>
            </a:r>
            <a:endParaRPr kumimoji="0" lang="en-US" altLang="ja-JP" sz="1400"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相殺入力</a:t>
            </a:r>
            <a:endParaRPr lang="en-US" altLang="ja-JP" sz="1400"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外部取込</a:t>
            </a:r>
            <a:r>
              <a:rPr kumimoji="0" lang="en-US" altLang="ja-JP" sz="1400" kern="0" dirty="0">
                <a:solidFill>
                  <a:srgbClr val="FFFFFF"/>
                </a:solidFill>
                <a:latin typeface="メイリオ" pitchFamily="50" charset="-128"/>
                <a:ea typeface="メイリオ" pitchFamily="50" charset="-128"/>
                <a:cs typeface="メイリオ" pitchFamily="50" charset="-128"/>
              </a:rPr>
              <a:t>IF</a:t>
            </a:r>
            <a:r>
              <a:rPr kumimoji="0" lang="ja-JP" altLang="en-US" sz="1400" kern="0" dirty="0">
                <a:solidFill>
                  <a:srgbClr val="FFFFFF"/>
                </a:solidFill>
                <a:latin typeface="メイリオ" pitchFamily="50" charset="-128"/>
                <a:ea typeface="メイリオ" pitchFamily="50" charset="-128"/>
                <a:cs typeface="メイリオ" pitchFamily="50" charset="-128"/>
              </a:rPr>
              <a:t>処理</a:t>
            </a:r>
            <a:endParaRPr lang="ja-JP" altLang="en-US" sz="1400" kern="0" dirty="0">
              <a:solidFill>
                <a:srgbClr val="FFFFFF"/>
              </a:solidFill>
              <a:latin typeface="メイリオ" pitchFamily="50" charset="-128"/>
              <a:ea typeface="メイリオ" pitchFamily="50" charset="-128"/>
              <a:cs typeface="メイリオ" pitchFamily="50" charset="-128"/>
            </a:endParaRPr>
          </a:p>
        </p:txBody>
      </p:sp>
      <p:sp>
        <p:nvSpPr>
          <p:cNvPr id="38" name="角丸四角形 37"/>
          <p:cNvSpPr/>
          <p:nvPr/>
        </p:nvSpPr>
        <p:spPr>
          <a:xfrm>
            <a:off x="5076056" y="3645024"/>
            <a:ext cx="1440160" cy="360040"/>
          </a:xfrm>
          <a:prstGeom prst="round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支払伝票更新</a:t>
            </a:r>
          </a:p>
        </p:txBody>
      </p:sp>
      <p:sp>
        <p:nvSpPr>
          <p:cNvPr id="39" name="角丸四角形 38"/>
          <p:cNvSpPr/>
          <p:nvPr/>
        </p:nvSpPr>
        <p:spPr>
          <a:xfrm>
            <a:off x="755576" y="3501008"/>
            <a:ext cx="1872208" cy="576064"/>
          </a:xfrm>
          <a:prstGeom prst="round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支払方法マスタ登録</a:t>
            </a:r>
            <a:endParaRPr lang="en-US" altLang="ja-JP" sz="1400" kern="0" dirty="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400" kern="0" dirty="0">
                <a:solidFill>
                  <a:srgbClr val="FFFFFF"/>
                </a:solidFill>
                <a:latin typeface="メイリオ" pitchFamily="50" charset="-128"/>
                <a:ea typeface="メイリオ" pitchFamily="50" charset="-128"/>
                <a:cs typeface="メイリオ" pitchFamily="50" charset="-128"/>
              </a:rPr>
              <a:t>仕入先マスタ登録</a:t>
            </a:r>
            <a:endParaRPr lang="ja-JP" altLang="en-US" sz="1400" kern="0" dirty="0">
              <a:solidFill>
                <a:srgbClr val="FFFFFF"/>
              </a:solidFill>
              <a:latin typeface="メイリオ" pitchFamily="50" charset="-128"/>
              <a:ea typeface="メイリオ" pitchFamily="50" charset="-128"/>
              <a:cs typeface="メイリオ" pitchFamily="50" charset="-128"/>
            </a:endParaRPr>
          </a:p>
        </p:txBody>
      </p:sp>
      <p:cxnSp>
        <p:nvCxnSpPr>
          <p:cNvPr id="19480" name="直線矢印コネクタ 39"/>
          <p:cNvCxnSpPr>
            <a:cxnSpLocks noChangeShapeType="1"/>
          </p:cNvCxnSpPr>
          <p:nvPr/>
        </p:nvCxnSpPr>
        <p:spPr bwMode="auto">
          <a:xfrm rot="10800000" flipV="1">
            <a:off x="2627313" y="3860800"/>
            <a:ext cx="431800" cy="0"/>
          </a:xfrm>
          <a:prstGeom prst="straightConnector1">
            <a:avLst/>
          </a:prstGeom>
          <a:noFill/>
          <a:ln w="57150" algn="ctr">
            <a:solidFill>
              <a:srgbClr val="BFBFBF"/>
            </a:solidFill>
            <a:round/>
            <a:headEnd type="arrow" w="med" len="med"/>
            <a:tailEnd/>
          </a:ln>
        </p:spPr>
      </p:cxnSp>
      <p:cxnSp>
        <p:nvCxnSpPr>
          <p:cNvPr id="19481" name="直線矢印コネクタ 40"/>
          <p:cNvCxnSpPr>
            <a:cxnSpLocks noChangeShapeType="1"/>
          </p:cNvCxnSpPr>
          <p:nvPr/>
        </p:nvCxnSpPr>
        <p:spPr bwMode="auto">
          <a:xfrm rot="10800000">
            <a:off x="4643438" y="3860800"/>
            <a:ext cx="433387" cy="1588"/>
          </a:xfrm>
          <a:prstGeom prst="straightConnector1">
            <a:avLst/>
          </a:prstGeom>
          <a:noFill/>
          <a:ln w="57150" algn="ctr">
            <a:solidFill>
              <a:srgbClr val="BFBFBF"/>
            </a:solidFill>
            <a:round/>
            <a:headEnd type="arrow" w="med" len="med"/>
            <a:tailEnd/>
          </a:ln>
        </p:spPr>
      </p:cxnSp>
      <p:sp>
        <p:nvSpPr>
          <p:cNvPr id="42" name="フリーフォーム 41"/>
          <p:cNvSpPr/>
          <p:nvPr/>
        </p:nvSpPr>
        <p:spPr>
          <a:xfrm>
            <a:off x="1692275" y="3860800"/>
            <a:ext cx="6048375" cy="936625"/>
          </a:xfrm>
          <a:custGeom>
            <a:avLst/>
            <a:gdLst>
              <a:gd name="connsiteX0" fmla="*/ 5623560 w 5961888"/>
              <a:gd name="connsiteY0" fmla="*/ 0 h 512064"/>
              <a:gd name="connsiteX1" fmla="*/ 5961888 w 5961888"/>
              <a:gd name="connsiteY1" fmla="*/ 0 h 512064"/>
              <a:gd name="connsiteX2" fmla="*/ 5961888 w 5961888"/>
              <a:gd name="connsiteY2" fmla="*/ 329184 h 512064"/>
              <a:gd name="connsiteX3" fmla="*/ 0 w 5961888"/>
              <a:gd name="connsiteY3" fmla="*/ 329184 h 512064"/>
              <a:gd name="connsiteX4" fmla="*/ 0 w 5961888"/>
              <a:gd name="connsiteY4" fmla="*/ 512064 h 512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1888" h="512064">
                <a:moveTo>
                  <a:pt x="5623560" y="0"/>
                </a:moveTo>
                <a:lnTo>
                  <a:pt x="5961888" y="0"/>
                </a:lnTo>
                <a:lnTo>
                  <a:pt x="5961888" y="329184"/>
                </a:lnTo>
                <a:lnTo>
                  <a:pt x="0" y="329184"/>
                </a:lnTo>
                <a:lnTo>
                  <a:pt x="0" y="512064"/>
                </a:lnTo>
              </a:path>
            </a:pathLst>
          </a:custGeom>
          <a:noFill/>
          <a:ln w="57150" cap="flat" cmpd="sng" algn="ctr">
            <a:solidFill>
              <a:srgbClr val="FFFFFF">
                <a:lumMod val="75000"/>
              </a:srgbClr>
            </a:solidFill>
            <a:prstDash val="solid"/>
            <a:headEnd type="none" w="med" len="med"/>
            <a:tailEnd type="arrow" w="med" len="med"/>
          </a:ln>
          <a:effectLst/>
        </p:spPr>
        <p:txBody>
          <a:bodyPr anchor="ctr"/>
          <a:lstStyle/>
          <a:p>
            <a:pPr algn="ctr" fontAlgn="auto">
              <a:spcBef>
                <a:spcPts val="0"/>
              </a:spcBef>
              <a:spcAft>
                <a:spcPts val="0"/>
              </a:spcAft>
              <a:defRPr/>
            </a:pPr>
            <a:endParaRPr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43" name="角丸四角形 42"/>
          <p:cNvSpPr/>
          <p:nvPr/>
        </p:nvSpPr>
        <p:spPr>
          <a:xfrm>
            <a:off x="7020272" y="3645024"/>
            <a:ext cx="1440160" cy="360040"/>
          </a:xfrm>
          <a:prstGeom prst="round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支払予定</a:t>
            </a:r>
            <a:r>
              <a:rPr kumimoji="0" lang="ja-JP" altLang="en-US" sz="1400" kern="0" dirty="0">
                <a:solidFill>
                  <a:srgbClr val="FFFFFF"/>
                </a:solidFill>
                <a:latin typeface="メイリオ" pitchFamily="50" charset="-128"/>
                <a:ea typeface="メイリオ" pitchFamily="50" charset="-128"/>
                <a:cs typeface="メイリオ" pitchFamily="50" charset="-128"/>
              </a:rPr>
              <a:t>処理</a:t>
            </a:r>
            <a:endParaRPr lang="ja-JP" altLang="en-US" sz="1400" kern="0" dirty="0">
              <a:solidFill>
                <a:srgbClr val="FFFFFF"/>
              </a:solidFill>
              <a:latin typeface="メイリオ" pitchFamily="50" charset="-128"/>
              <a:ea typeface="メイリオ" pitchFamily="50" charset="-128"/>
              <a:cs typeface="メイリオ" pitchFamily="50" charset="-128"/>
            </a:endParaRPr>
          </a:p>
        </p:txBody>
      </p:sp>
      <p:cxnSp>
        <p:nvCxnSpPr>
          <p:cNvPr id="19486" name="直線矢印コネクタ 43"/>
          <p:cNvCxnSpPr>
            <a:cxnSpLocks noChangeShapeType="1"/>
          </p:cNvCxnSpPr>
          <p:nvPr/>
        </p:nvCxnSpPr>
        <p:spPr bwMode="auto">
          <a:xfrm rot="10800000" flipV="1">
            <a:off x="2700338" y="5013325"/>
            <a:ext cx="431800" cy="0"/>
          </a:xfrm>
          <a:prstGeom prst="straightConnector1">
            <a:avLst/>
          </a:prstGeom>
          <a:noFill/>
          <a:ln w="57150" algn="ctr">
            <a:solidFill>
              <a:srgbClr val="B91B17"/>
            </a:solidFill>
            <a:round/>
            <a:headEnd type="arrow" w="med" len="med"/>
            <a:tailEnd/>
          </a:ln>
        </p:spPr>
      </p:cxnSp>
      <p:cxnSp>
        <p:nvCxnSpPr>
          <p:cNvPr id="19487" name="直線矢印コネクタ 44"/>
          <p:cNvCxnSpPr>
            <a:cxnSpLocks noChangeShapeType="1"/>
          </p:cNvCxnSpPr>
          <p:nvPr/>
        </p:nvCxnSpPr>
        <p:spPr bwMode="auto">
          <a:xfrm rot="10800000" flipV="1">
            <a:off x="5076825" y="5013325"/>
            <a:ext cx="431800" cy="0"/>
          </a:xfrm>
          <a:prstGeom prst="straightConnector1">
            <a:avLst/>
          </a:prstGeom>
          <a:noFill/>
          <a:ln w="57150" algn="ctr">
            <a:solidFill>
              <a:srgbClr val="B91B17"/>
            </a:solidFill>
            <a:round/>
            <a:headEnd type="arrow" w="med" len="med"/>
            <a:tailEnd/>
          </a:ln>
        </p:spPr>
      </p:cxnSp>
      <p:sp>
        <p:nvSpPr>
          <p:cNvPr id="46" name="フリーフォーム 45"/>
          <p:cNvSpPr/>
          <p:nvPr/>
        </p:nvSpPr>
        <p:spPr>
          <a:xfrm>
            <a:off x="1619250" y="5589588"/>
            <a:ext cx="1512888" cy="215900"/>
          </a:xfrm>
          <a:custGeom>
            <a:avLst/>
            <a:gdLst>
              <a:gd name="connsiteX0" fmla="*/ 0 w 1417320"/>
              <a:gd name="connsiteY0" fmla="*/ 0 h 475488"/>
              <a:gd name="connsiteX1" fmla="*/ 0 w 1417320"/>
              <a:gd name="connsiteY1" fmla="*/ 475488 h 475488"/>
              <a:gd name="connsiteX2" fmla="*/ 1417320 w 1417320"/>
              <a:gd name="connsiteY2" fmla="*/ 475488 h 475488"/>
            </a:gdLst>
            <a:ahLst/>
            <a:cxnLst>
              <a:cxn ang="0">
                <a:pos x="connsiteX0" y="connsiteY0"/>
              </a:cxn>
              <a:cxn ang="0">
                <a:pos x="connsiteX1" y="connsiteY1"/>
              </a:cxn>
              <a:cxn ang="0">
                <a:pos x="connsiteX2" y="connsiteY2"/>
              </a:cxn>
            </a:cxnLst>
            <a:rect l="l" t="t" r="r" b="b"/>
            <a:pathLst>
              <a:path w="1417320" h="475488">
                <a:moveTo>
                  <a:pt x="0" y="0"/>
                </a:moveTo>
                <a:lnTo>
                  <a:pt x="0" y="475488"/>
                </a:lnTo>
                <a:lnTo>
                  <a:pt x="1417320" y="475488"/>
                </a:lnTo>
              </a:path>
            </a:pathLst>
          </a:custGeom>
          <a:noFill/>
          <a:ln w="57150" cap="flat" cmpd="sng" algn="ctr">
            <a:solidFill>
              <a:srgbClr val="B91B17"/>
            </a:solidFill>
            <a:prstDash val="solid"/>
            <a:headEnd type="none" w="med" len="med"/>
            <a:tailEnd type="arrow" w="med" len="med"/>
          </a:ln>
          <a:effectLst/>
        </p:spPr>
        <p:txBody>
          <a:bodyPr anchor="ctr"/>
          <a:lstStyle/>
          <a:p>
            <a:pPr algn="ctr" fontAlgn="auto">
              <a:spcBef>
                <a:spcPts val="0"/>
              </a:spcBef>
              <a:spcAft>
                <a:spcPts val="0"/>
              </a:spcAft>
              <a:defRPr/>
            </a:pPr>
            <a:endParaRPr lang="ja-JP" altLang="en-US" kern="0">
              <a:solidFill>
                <a:sysClr val="windowText" lastClr="000000"/>
              </a:solidFill>
              <a:latin typeface="メイリオ" pitchFamily="50" charset="-128"/>
              <a:ea typeface="メイリオ" pitchFamily="50" charset="-128"/>
              <a:cs typeface="メイリオ" pitchFamily="50" charset="-128"/>
            </a:endParaRPr>
          </a:p>
        </p:txBody>
      </p:sp>
      <p:cxnSp>
        <p:nvCxnSpPr>
          <p:cNvPr id="19489" name="直線矢印コネクタ 46"/>
          <p:cNvCxnSpPr>
            <a:cxnSpLocks noChangeShapeType="1"/>
          </p:cNvCxnSpPr>
          <p:nvPr/>
        </p:nvCxnSpPr>
        <p:spPr bwMode="auto">
          <a:xfrm rot="10800000" flipV="1">
            <a:off x="5076825" y="5805488"/>
            <a:ext cx="431800" cy="0"/>
          </a:xfrm>
          <a:prstGeom prst="straightConnector1">
            <a:avLst/>
          </a:prstGeom>
          <a:noFill/>
          <a:ln w="57150" algn="ctr">
            <a:solidFill>
              <a:srgbClr val="B91B17"/>
            </a:solidFill>
            <a:round/>
            <a:headEnd type="arrow" w="med" len="med"/>
            <a:tailEnd/>
          </a:ln>
        </p:spPr>
      </p:cxnSp>
      <p:sp>
        <p:nvSpPr>
          <p:cNvPr id="48" name="角丸四角形 47"/>
          <p:cNvSpPr/>
          <p:nvPr/>
        </p:nvSpPr>
        <p:spPr>
          <a:xfrm>
            <a:off x="3131840" y="5589240"/>
            <a:ext cx="1944216" cy="360040"/>
          </a:xfrm>
          <a:prstGeom prst="round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電債送信データ作成</a:t>
            </a:r>
          </a:p>
        </p:txBody>
      </p:sp>
      <p:cxnSp>
        <p:nvCxnSpPr>
          <p:cNvPr id="19493" name="直線矢印コネクタ 48"/>
          <p:cNvCxnSpPr>
            <a:cxnSpLocks noChangeShapeType="1"/>
          </p:cNvCxnSpPr>
          <p:nvPr/>
        </p:nvCxnSpPr>
        <p:spPr bwMode="auto">
          <a:xfrm rot="10800000">
            <a:off x="6516688" y="3860800"/>
            <a:ext cx="431800" cy="1588"/>
          </a:xfrm>
          <a:prstGeom prst="straightConnector1">
            <a:avLst/>
          </a:prstGeom>
          <a:noFill/>
          <a:ln w="57150" algn="ctr">
            <a:solidFill>
              <a:srgbClr val="BFBFBF"/>
            </a:solidFill>
            <a:round/>
            <a:headEnd type="arrow" w="med" len="med"/>
            <a:tailEnd/>
          </a:ln>
        </p:spPr>
      </p:cxnSp>
      <p:sp>
        <p:nvSpPr>
          <p:cNvPr id="50" name="フローチャート : 直接アクセス記憶 49"/>
          <p:cNvSpPr/>
          <p:nvPr/>
        </p:nvSpPr>
        <p:spPr>
          <a:xfrm>
            <a:off x="5580063" y="5516563"/>
            <a:ext cx="1079500" cy="576262"/>
          </a:xfrm>
          <a:prstGeom prst="flowChartMagneticDrum">
            <a:avLst/>
          </a:prstGeom>
          <a:solidFill>
            <a:srgbClr val="FFFFFF"/>
          </a:solidFill>
          <a:ln w="25400" cap="flat" cmpd="sng" algn="ctr">
            <a:solidFill>
              <a:sysClr val="windowText" lastClr="000000">
                <a:lumMod val="50000"/>
                <a:lumOff val="50000"/>
              </a:sysClr>
            </a:solidFill>
            <a:prstDash val="solid"/>
          </a:ln>
          <a:effectLst/>
        </p:spPr>
        <p:txBody>
          <a:bodyPr anchor="ctr"/>
          <a:lstStyle/>
          <a:p>
            <a:pPr algn="ctr" fontAlgn="auto">
              <a:spcBef>
                <a:spcPts val="0"/>
              </a:spcBef>
              <a:spcAft>
                <a:spcPts val="0"/>
              </a:spcAft>
              <a:defRPr/>
            </a:pPr>
            <a:endParaRPr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52" name="テキスト ボックス 51"/>
          <p:cNvSpPr txBox="1"/>
          <p:nvPr/>
        </p:nvSpPr>
        <p:spPr>
          <a:xfrm>
            <a:off x="5724525" y="5627688"/>
            <a:ext cx="1368425" cy="360362"/>
          </a:xfrm>
          <a:prstGeom prst="rect">
            <a:avLst/>
          </a:prstGeom>
          <a:solidFill>
            <a:srgbClr val="FFFFFF">
              <a:alpha val="89804"/>
            </a:srgbClr>
          </a:solidFill>
        </p:spPr>
        <p:txBody>
          <a:bodyPr lIns="0" tIns="0" rIns="0" bIns="0">
            <a:normAutofit fontScale="92500"/>
          </a:bodyPr>
          <a:lstStyle/>
          <a:p>
            <a:pPr fontAlgn="auto">
              <a:spcAft>
                <a:spcPts val="0"/>
              </a:spcAft>
              <a:defRPr/>
            </a:pPr>
            <a:r>
              <a:rPr kumimoji="0" lang="ja-JP" altLang="en-US" sz="1200" kern="0" dirty="0">
                <a:solidFill>
                  <a:sysClr val="windowText" lastClr="000000">
                    <a:lumMod val="75000"/>
                    <a:lumOff val="25000"/>
                  </a:sysClr>
                </a:solidFill>
                <a:latin typeface="メイリオ" pitchFamily="50" charset="-128"/>
                <a:ea typeface="メイリオ" pitchFamily="50" charset="-128"/>
                <a:cs typeface="メイリオ" pitchFamily="50" charset="-128"/>
              </a:rPr>
              <a:t>送信用データを電子債権記録機関へ送信</a:t>
            </a:r>
          </a:p>
        </p:txBody>
      </p:sp>
      <p:cxnSp>
        <p:nvCxnSpPr>
          <p:cNvPr id="19497" name="直線矢印コネクタ 52"/>
          <p:cNvCxnSpPr>
            <a:cxnSpLocks noChangeShapeType="1"/>
          </p:cNvCxnSpPr>
          <p:nvPr/>
        </p:nvCxnSpPr>
        <p:spPr bwMode="auto">
          <a:xfrm rot="10800000" flipV="1">
            <a:off x="7164388" y="5805488"/>
            <a:ext cx="431800" cy="0"/>
          </a:xfrm>
          <a:prstGeom prst="straightConnector1">
            <a:avLst/>
          </a:prstGeom>
          <a:noFill/>
          <a:ln w="57150" algn="ctr">
            <a:solidFill>
              <a:srgbClr val="B91B17"/>
            </a:solidFill>
            <a:round/>
            <a:headEnd type="arrow" w="med" len="med"/>
            <a:tailEnd/>
          </a:ln>
        </p:spPr>
      </p:cxnSp>
      <p:sp>
        <p:nvSpPr>
          <p:cNvPr id="19498" name="Rectangle 50"/>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MS UI Gothic" pitchFamily="50" charset="-128"/>
              </a:rPr>
              <a:t>SuperStream-</a:t>
            </a:r>
            <a:r>
              <a:rPr lang="en-US" altLang="ja-JP" sz="2200" b="1" dirty="0">
                <a:solidFill>
                  <a:srgbClr val="FFFFFF"/>
                </a:solidFill>
                <a:latin typeface="Times New Roman" pitchFamily="18" charset="0"/>
                <a:ea typeface="MS UI Gothic" pitchFamily="50" charset="-128"/>
              </a:rPr>
              <a:t>AP+ </a:t>
            </a:r>
            <a:r>
              <a:rPr lang="ja-JP" altLang="en-US" sz="2200" b="1" dirty="0">
                <a:solidFill>
                  <a:srgbClr val="FFFFFF"/>
                </a:solidFill>
                <a:latin typeface="メイリオ" pitchFamily="50" charset="-128"/>
                <a:ea typeface="メイリオ" pitchFamily="50" charset="-128"/>
                <a:cs typeface="メイリオ" pitchFamily="50" charset="-128"/>
              </a:rPr>
              <a:t>特徴</a:t>
            </a:r>
            <a:br>
              <a:rPr lang="ja-JP" altLang="en-US" sz="2200" b="1" dirty="0">
                <a:solidFill>
                  <a:srgbClr val="FFFFFF"/>
                </a:solidFill>
                <a:latin typeface="メイリオ" pitchFamily="50" charset="-128"/>
                <a:ea typeface="メイリオ" pitchFamily="50" charset="-128"/>
                <a:cs typeface="メイリオ" pitchFamily="50" charset="-128"/>
              </a:rPr>
            </a:br>
            <a:r>
              <a:rPr lang="ja-JP" altLang="en-US" dirty="0">
                <a:solidFill>
                  <a:srgbClr val="FFFFFF"/>
                </a:solidFill>
                <a:latin typeface="メイリオ" pitchFamily="50" charset="-128"/>
                <a:ea typeface="メイリオ" pitchFamily="50" charset="-128"/>
                <a:cs typeface="メイリオ" pitchFamily="50" charset="-128"/>
              </a:rPr>
              <a:t>　電債対応－でん</a:t>
            </a:r>
            <a:r>
              <a:rPr lang="ja-JP" altLang="en-US" dirty="0" err="1">
                <a:solidFill>
                  <a:srgbClr val="FFFFFF"/>
                </a:solidFill>
                <a:latin typeface="メイリオ" pitchFamily="50" charset="-128"/>
                <a:ea typeface="メイリオ" pitchFamily="50" charset="-128"/>
                <a:cs typeface="メイリオ" pitchFamily="50" charset="-128"/>
              </a:rPr>
              <a:t>さい</a:t>
            </a:r>
            <a:r>
              <a:rPr lang="ja-JP" altLang="en-US" dirty="0">
                <a:solidFill>
                  <a:srgbClr val="FFFFFF"/>
                </a:solidFill>
                <a:latin typeface="メイリオ" pitchFamily="50" charset="-128"/>
                <a:ea typeface="メイリオ" pitchFamily="50" charset="-128"/>
                <a:cs typeface="メイリオ" pitchFamily="50" charset="-128"/>
              </a:rPr>
              <a:t>ネット、</a:t>
            </a:r>
            <a:r>
              <a:rPr lang="en-US" altLang="ja-JP" dirty="0">
                <a:solidFill>
                  <a:srgbClr val="FFFFFF"/>
                </a:solidFill>
                <a:latin typeface="メイリオ" pitchFamily="50" charset="-128"/>
                <a:ea typeface="メイリオ" pitchFamily="50" charset="-128"/>
                <a:cs typeface="メイリオ" pitchFamily="50" charset="-128"/>
              </a:rPr>
              <a:t>JEMCO</a:t>
            </a:r>
            <a:r>
              <a:rPr lang="ja-JP" altLang="en-US" dirty="0">
                <a:solidFill>
                  <a:srgbClr val="FFFFFF"/>
                </a:solidFill>
                <a:latin typeface="メイリオ" pitchFamily="50" charset="-128"/>
                <a:ea typeface="メイリオ" pitchFamily="50" charset="-128"/>
                <a:cs typeface="メイリオ" pitchFamily="50" charset="-128"/>
              </a:rPr>
              <a:t>決済サービス対応－</a:t>
            </a:r>
          </a:p>
        </p:txBody>
      </p:sp>
      <p:sp>
        <p:nvSpPr>
          <p:cNvPr id="55" name="Text Box 2"/>
          <p:cNvSpPr txBox="1">
            <a:spLocks noChangeArrowheads="1"/>
          </p:cNvSpPr>
          <p:nvPr/>
        </p:nvSpPr>
        <p:spPr bwMode="auto">
          <a:xfrm>
            <a:off x="360363" y="1368425"/>
            <a:ext cx="7366119" cy="954107"/>
          </a:xfrm>
          <a:prstGeom prst="rect">
            <a:avLst/>
          </a:prstGeom>
          <a:noFill/>
          <a:ln w="9525">
            <a:noFill/>
            <a:miter lim="800000"/>
            <a:headEnd/>
            <a:tailEnd/>
          </a:ln>
        </p:spPr>
        <p:txBody>
          <a:bodyPr wrap="none">
            <a:spAutoFit/>
          </a:bodyPr>
          <a:lstStyle/>
          <a:p>
            <a:pPr>
              <a:defRPr/>
            </a:pPr>
            <a:r>
              <a:rPr lang="ja-JP" altLang="en-US" sz="1400" dirty="0">
                <a:solidFill>
                  <a:srgbClr val="4D4D4D"/>
                </a:solidFill>
                <a:latin typeface="メイリオ" pitchFamily="50" charset="-128"/>
                <a:ea typeface="メイリオ" pitchFamily="50" charset="-128"/>
                <a:cs typeface="メイリオ" pitchFamily="50" charset="-128"/>
              </a:rPr>
              <a:t>＜電債対応＞</a:t>
            </a:r>
          </a:p>
          <a:p>
            <a:pPr marL="0" lvl="1">
              <a:buClr>
                <a:schemeClr val="accent1"/>
              </a:buClr>
              <a:buSzPct val="80000"/>
              <a:defRPr/>
            </a:pPr>
            <a:r>
              <a:rPr kumimoji="0" lang="ja-JP" altLang="en-US" sz="1400" dirty="0">
                <a:solidFill>
                  <a:schemeClr val="tx1">
                    <a:lumMod val="75000"/>
                    <a:lumOff val="25000"/>
                  </a:schemeClr>
                </a:solidFill>
                <a:latin typeface="メイリオ" pitchFamily="50" charset="-128"/>
                <a:ea typeface="メイリオ" pitchFamily="50" charset="-128"/>
                <a:cs typeface="メイリオ" pitchFamily="50" charset="-128"/>
              </a:rPr>
              <a:t>電子</a:t>
            </a:r>
            <a:r>
              <a:rPr lang="ja-JP" altLang="en-US" sz="1400" dirty="0">
                <a:solidFill>
                  <a:schemeClr val="tx1">
                    <a:lumMod val="75000"/>
                    <a:lumOff val="25000"/>
                  </a:schemeClr>
                </a:solidFill>
                <a:latin typeface="メイリオ" pitchFamily="50" charset="-128"/>
                <a:ea typeface="メイリオ" pitchFamily="50" charset="-128"/>
                <a:cs typeface="メイリオ" pitchFamily="50" charset="-128"/>
              </a:rPr>
              <a:t>債権</a:t>
            </a:r>
            <a:r>
              <a:rPr kumimoji="0" lang="ja-JP" altLang="en-US" sz="1400" dirty="0">
                <a:solidFill>
                  <a:schemeClr val="tx1">
                    <a:lumMod val="75000"/>
                    <a:lumOff val="25000"/>
                  </a:schemeClr>
                </a:solidFill>
                <a:latin typeface="メイリオ" pitchFamily="50" charset="-128"/>
                <a:ea typeface="メイリオ" pitchFamily="50" charset="-128"/>
                <a:cs typeface="メイリオ" pitchFamily="50" charset="-128"/>
              </a:rPr>
              <a:t>記録機関に対して発生記録を請求するための送信データファイルを作成します。</a:t>
            </a:r>
            <a:endParaRPr kumimoji="0" lang="en-US" altLang="ja-JP" sz="1400" dirty="0">
              <a:solidFill>
                <a:schemeClr val="tx1">
                  <a:lumMod val="75000"/>
                  <a:lumOff val="25000"/>
                </a:schemeClr>
              </a:solidFill>
              <a:latin typeface="メイリオ" pitchFamily="50" charset="-128"/>
              <a:ea typeface="メイリオ" pitchFamily="50" charset="-128"/>
              <a:cs typeface="メイリオ" pitchFamily="50" charset="-128"/>
            </a:endParaRPr>
          </a:p>
          <a:p>
            <a:pPr>
              <a:defRPr/>
            </a:pPr>
            <a:r>
              <a:rPr lang="ja-JP" altLang="en-US" sz="1400" dirty="0">
                <a:solidFill>
                  <a:schemeClr val="tx1">
                    <a:lumMod val="75000"/>
                    <a:lumOff val="25000"/>
                  </a:schemeClr>
                </a:solidFill>
                <a:latin typeface="メイリオ" pitchFamily="50" charset="-128"/>
                <a:ea typeface="メイリオ" pitchFamily="50" charset="-128"/>
                <a:cs typeface="メイリオ" pitchFamily="50" charset="-128"/>
              </a:rPr>
              <a:t>また送信データファイルは次の電子債権記録機関の形式に対応しています。</a:t>
            </a:r>
            <a:endParaRPr lang="en-US" altLang="ja-JP" sz="1400" dirty="0">
              <a:solidFill>
                <a:schemeClr val="tx1">
                  <a:lumMod val="75000"/>
                  <a:lumOff val="25000"/>
                </a:schemeClr>
              </a:solidFill>
              <a:latin typeface="メイリオ" pitchFamily="50" charset="-128"/>
              <a:ea typeface="メイリオ" pitchFamily="50" charset="-128"/>
              <a:cs typeface="メイリオ" pitchFamily="50" charset="-128"/>
            </a:endParaRPr>
          </a:p>
          <a:p>
            <a:pPr>
              <a:defRPr/>
            </a:pPr>
            <a:endParaRPr lang="ja-JP" altLang="en-US" sz="1400" dirty="0">
              <a:solidFill>
                <a:srgbClr val="0000CC"/>
              </a:solidFill>
              <a:latin typeface="メイリオ" pitchFamily="50" charset="-128"/>
              <a:ea typeface="メイリオ" pitchFamily="50" charset="-128"/>
              <a:cs typeface="メイリオ" pitchFamily="50" charset="-128"/>
            </a:endParaRPr>
          </a:p>
        </p:txBody>
      </p:sp>
      <p:sp>
        <p:nvSpPr>
          <p:cNvPr id="56" name="角丸四角形 55"/>
          <p:cNvSpPr/>
          <p:nvPr/>
        </p:nvSpPr>
        <p:spPr>
          <a:xfrm>
            <a:off x="395536" y="2204864"/>
            <a:ext cx="1872208" cy="360040"/>
          </a:xfrm>
          <a:prstGeom prst="round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でん</a:t>
            </a:r>
            <a:r>
              <a:rPr lang="ja-JP" altLang="en-US" sz="1400" kern="0" dirty="0" err="1">
                <a:solidFill>
                  <a:srgbClr val="FFFFFF"/>
                </a:solidFill>
                <a:latin typeface="メイリオ" pitchFamily="50" charset="-128"/>
                <a:ea typeface="メイリオ" pitchFamily="50" charset="-128"/>
                <a:cs typeface="メイリオ" pitchFamily="50" charset="-128"/>
              </a:rPr>
              <a:t>さい</a:t>
            </a:r>
            <a:r>
              <a:rPr lang="ja-JP" altLang="en-US" sz="1400" kern="0" dirty="0">
                <a:solidFill>
                  <a:srgbClr val="FFFFFF"/>
                </a:solidFill>
                <a:latin typeface="メイリオ" pitchFamily="50" charset="-128"/>
                <a:ea typeface="メイリオ" pitchFamily="50" charset="-128"/>
                <a:cs typeface="メイリオ" pitchFamily="50" charset="-128"/>
              </a:rPr>
              <a:t>ネット</a:t>
            </a:r>
          </a:p>
        </p:txBody>
      </p:sp>
      <p:sp>
        <p:nvSpPr>
          <p:cNvPr id="57" name="角丸四角形 56"/>
          <p:cNvSpPr/>
          <p:nvPr/>
        </p:nvSpPr>
        <p:spPr>
          <a:xfrm>
            <a:off x="2411760" y="2204864"/>
            <a:ext cx="1872208" cy="360040"/>
          </a:xfrm>
          <a:prstGeom prst="round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lang="en-US" altLang="ja-JP" sz="1400" kern="0" dirty="0">
                <a:solidFill>
                  <a:srgbClr val="FFFFFF"/>
                </a:solidFill>
                <a:latin typeface="メイリオ" pitchFamily="50" charset="-128"/>
                <a:ea typeface="メイリオ" pitchFamily="50" charset="-128"/>
                <a:cs typeface="メイリオ" pitchFamily="50" charset="-128"/>
              </a:rPr>
              <a:t>JEMCO</a:t>
            </a:r>
            <a:endParaRPr lang="ja-JP" altLang="en-US" sz="1400" kern="0" dirty="0">
              <a:solidFill>
                <a:srgbClr val="FFFFFF"/>
              </a:solidFill>
              <a:latin typeface="メイリオ" pitchFamily="50" charset="-128"/>
              <a:ea typeface="メイリオ" pitchFamily="50" charset="-128"/>
              <a:cs typeface="メイリオ" pitchFamily="50" charset="-128"/>
            </a:endParaRPr>
          </a:p>
        </p:txBody>
      </p:sp>
      <p:pic>
        <p:nvPicPr>
          <p:cNvPr id="32" name="Picture 11"/>
          <p:cNvPicPr>
            <a:picLocks noChangeAspect="1" noChangeArrowheads="1"/>
          </p:cNvPicPr>
          <p:nvPr/>
        </p:nvPicPr>
        <p:blipFill>
          <a:blip r:embed="rId3" cstate="screen"/>
          <a:srcRect/>
          <a:stretch>
            <a:fillRect/>
          </a:stretch>
        </p:blipFill>
        <p:spPr bwMode="auto">
          <a:xfrm>
            <a:off x="7668344" y="5301208"/>
            <a:ext cx="715144" cy="715144"/>
          </a:xfrm>
          <a:prstGeom prst="rect">
            <a:avLst/>
          </a:prstGeom>
          <a:noFill/>
          <a:ln w="9525">
            <a:noFill/>
            <a:miter lim="800000"/>
            <a:headEnd/>
            <a:tailEnd/>
          </a:ln>
          <a:effectLst>
            <a:outerShdw blurRad="50800" dist="50800" dir="5400000" algn="ctr" rotWithShape="0">
              <a:schemeClr val="accent3">
                <a:lumMod val="85000"/>
              </a:schemeClr>
            </a:outerShdw>
          </a:effectLst>
          <a:scene3d>
            <a:camera prst="perspectiveHeroicExtremeLeftFacing"/>
            <a:lightRig rig="threePt" dir="t"/>
          </a:scene3d>
          <a:sp3d>
            <a:bevelT/>
          </a:sp3d>
        </p:spPr>
      </p:pic>
      <p:sp>
        <p:nvSpPr>
          <p:cNvPr id="33"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タイトル 2"/>
          <p:cNvSpPr>
            <a:spLocks noGrp="1"/>
          </p:cNvSpPr>
          <p:nvPr>
            <p:ph type="title"/>
          </p:nvPr>
        </p:nvSpPr>
        <p:spPr bwMode="auto">
          <a:xfrm>
            <a:off x="503238" y="215900"/>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smtClean="0">
                <a:latin typeface="Times New Roman" pitchFamily="18" charset="0"/>
                <a:cs typeface="Times New Roman" pitchFamily="18" charset="0"/>
              </a:rPr>
              <a:t>SuperStream</a:t>
            </a:r>
            <a:r>
              <a:rPr lang="en-US" altLang="ja-JP" b="1" smtClean="0">
                <a:latin typeface="Times New Roman" pitchFamily="18" charset="0"/>
                <a:cs typeface="Times New Roman" pitchFamily="18" charset="0"/>
              </a:rPr>
              <a:t>-AP+</a:t>
            </a:r>
            <a:r>
              <a:rPr lang="ja-JP" altLang="en-US" smtClean="0">
                <a:latin typeface="メイリオ" pitchFamily="50" charset="-128"/>
                <a:ea typeface="メイリオ" pitchFamily="50" charset="-128"/>
                <a:cs typeface="メイリオ" pitchFamily="50" charset="-128"/>
              </a:rPr>
              <a:t>システムフロー</a:t>
            </a:r>
          </a:p>
        </p:txBody>
      </p:sp>
      <p:sp>
        <p:nvSpPr>
          <p:cNvPr id="1126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6424953-ACA6-40D7-B820-3C8FE82AB8E1}" type="slidenum">
              <a:rPr lang="ja-JP" altLang="en-US" smtClean="0">
                <a:solidFill>
                  <a:srgbClr val="FFFFFF"/>
                </a:solidFill>
              </a:rPr>
              <a:pPr fontAlgn="base">
                <a:spcBef>
                  <a:spcPct val="0"/>
                </a:spcBef>
                <a:spcAft>
                  <a:spcPct val="0"/>
                </a:spcAft>
                <a:defRPr/>
              </a:pPr>
              <a:t>2</a:t>
            </a:fld>
            <a:endParaRPr lang="ja-JP" altLang="en-US" smtClean="0">
              <a:solidFill>
                <a:srgbClr val="FFFFFF"/>
              </a:solidFill>
            </a:endParaRPr>
          </a:p>
        </p:txBody>
      </p:sp>
      <p:sp>
        <p:nvSpPr>
          <p:cNvPr id="106500" name="AutoShape 5"/>
          <p:cNvSpPr>
            <a:spLocks noChangeArrowheads="1"/>
          </p:cNvSpPr>
          <p:nvPr/>
        </p:nvSpPr>
        <p:spPr bwMode="gray">
          <a:xfrm>
            <a:off x="3349625" y="1628775"/>
            <a:ext cx="3508375" cy="3657600"/>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106501" name="AutoShape 3"/>
          <p:cNvSpPr>
            <a:spLocks noChangeArrowheads="1"/>
          </p:cNvSpPr>
          <p:nvPr/>
        </p:nvSpPr>
        <p:spPr bwMode="auto">
          <a:xfrm>
            <a:off x="3349625" y="1268413"/>
            <a:ext cx="3508375"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支払管理</a:t>
            </a:r>
          </a:p>
        </p:txBody>
      </p:sp>
      <p:sp>
        <p:nvSpPr>
          <p:cNvPr id="106502" name="AutoShape 5"/>
          <p:cNvSpPr>
            <a:spLocks noChangeArrowheads="1"/>
          </p:cNvSpPr>
          <p:nvPr/>
        </p:nvSpPr>
        <p:spPr bwMode="gray">
          <a:xfrm>
            <a:off x="6929438" y="1628775"/>
            <a:ext cx="2071687" cy="2617788"/>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106503" name="AutoShape 5"/>
          <p:cNvSpPr>
            <a:spLocks noChangeArrowheads="1"/>
          </p:cNvSpPr>
          <p:nvPr/>
        </p:nvSpPr>
        <p:spPr bwMode="auto">
          <a:xfrm>
            <a:off x="6931025" y="1268413"/>
            <a:ext cx="207010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仮払管理</a:t>
            </a:r>
            <a:endParaRPr lang="ja-JP" altLang="en-US" sz="1200">
              <a:solidFill>
                <a:srgbClr val="FFFFFF"/>
              </a:solidFill>
              <a:latin typeface="メイリオ" pitchFamily="50" charset="-128"/>
              <a:ea typeface="メイリオ" pitchFamily="50" charset="-128"/>
              <a:cs typeface="メイリオ" pitchFamily="50" charset="-128"/>
            </a:endParaRPr>
          </a:p>
        </p:txBody>
      </p:sp>
      <p:sp>
        <p:nvSpPr>
          <p:cNvPr id="106504" name="AutoShape 5"/>
          <p:cNvSpPr>
            <a:spLocks noChangeArrowheads="1"/>
          </p:cNvSpPr>
          <p:nvPr/>
        </p:nvSpPr>
        <p:spPr bwMode="gray">
          <a:xfrm>
            <a:off x="285750" y="1643063"/>
            <a:ext cx="2997200" cy="2643187"/>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06505" name="AutoShape 12"/>
          <p:cNvSpPr>
            <a:spLocks noChangeArrowheads="1"/>
          </p:cNvSpPr>
          <p:nvPr/>
        </p:nvSpPr>
        <p:spPr bwMode="auto">
          <a:xfrm>
            <a:off x="247650" y="1268413"/>
            <a:ext cx="302895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債務管理</a:t>
            </a:r>
          </a:p>
        </p:txBody>
      </p:sp>
      <p:sp>
        <p:nvSpPr>
          <p:cNvPr id="16" name="Oval 13"/>
          <p:cNvSpPr>
            <a:spLocks noChangeArrowheads="1"/>
          </p:cNvSpPr>
          <p:nvPr/>
        </p:nvSpPr>
        <p:spPr bwMode="auto">
          <a:xfrm>
            <a:off x="1143000" y="1785938"/>
            <a:ext cx="1230313" cy="430212"/>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債務計上入力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7" name="Oval 18"/>
          <p:cNvSpPr>
            <a:spLocks noChangeArrowheads="1"/>
          </p:cNvSpPr>
          <p:nvPr/>
        </p:nvSpPr>
        <p:spPr bwMode="auto">
          <a:xfrm>
            <a:off x="357188" y="2928938"/>
            <a:ext cx="2857500" cy="360362"/>
          </a:xfrm>
          <a:prstGeom prst="ellipse">
            <a:avLst/>
          </a:prstGeom>
          <a:solidFill>
            <a:srgbClr val="FFC000"/>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債務計上承認／更新</a:t>
            </a:r>
          </a:p>
        </p:txBody>
      </p:sp>
      <p:sp>
        <p:nvSpPr>
          <p:cNvPr id="27" name="Oval 28"/>
          <p:cNvSpPr>
            <a:spLocks noChangeArrowheads="1"/>
          </p:cNvSpPr>
          <p:nvPr/>
        </p:nvSpPr>
        <p:spPr bwMode="auto">
          <a:xfrm>
            <a:off x="7000875" y="1828800"/>
            <a:ext cx="1055688"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仮払申請入力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52" name="円柱 51"/>
          <p:cNvSpPr/>
          <p:nvPr/>
        </p:nvSpPr>
        <p:spPr>
          <a:xfrm>
            <a:off x="357188" y="1714500"/>
            <a:ext cx="714375" cy="5715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106516" name="AutoShape 8"/>
          <p:cNvSpPr>
            <a:spLocks noChangeArrowheads="1"/>
          </p:cNvSpPr>
          <p:nvPr/>
        </p:nvSpPr>
        <p:spPr bwMode="auto">
          <a:xfrm>
            <a:off x="7424738" y="2295525"/>
            <a:ext cx="282575" cy="1389063"/>
          </a:xfrm>
          <a:prstGeom prst="downArrow">
            <a:avLst>
              <a:gd name="adj1" fmla="val 50000"/>
              <a:gd name="adj2" fmla="val 64018"/>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3" name="AutoShape 48"/>
          <p:cNvSpPr>
            <a:spLocks noChangeArrowheads="1"/>
          </p:cNvSpPr>
          <p:nvPr/>
        </p:nvSpPr>
        <p:spPr bwMode="auto">
          <a:xfrm>
            <a:off x="1071563" y="3714750"/>
            <a:ext cx="1500187" cy="285750"/>
          </a:xfrm>
          <a:prstGeom prst="roundRect">
            <a:avLst>
              <a:gd name="adj" fmla="val 16667"/>
            </a:avLst>
          </a:prstGeom>
          <a:solidFill>
            <a:srgbClr val="FFC000"/>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締め処理</a:t>
            </a:r>
          </a:p>
        </p:txBody>
      </p:sp>
      <p:sp>
        <p:nvSpPr>
          <p:cNvPr id="106520" name="AutoShape 19"/>
          <p:cNvSpPr>
            <a:spLocks noChangeArrowheads="1"/>
          </p:cNvSpPr>
          <p:nvPr/>
        </p:nvSpPr>
        <p:spPr bwMode="auto">
          <a:xfrm>
            <a:off x="1643063" y="2286000"/>
            <a:ext cx="287337" cy="5715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6" name="Oval 28"/>
          <p:cNvSpPr>
            <a:spLocks noChangeArrowheads="1"/>
          </p:cNvSpPr>
          <p:nvPr/>
        </p:nvSpPr>
        <p:spPr bwMode="auto">
          <a:xfrm>
            <a:off x="7929563" y="2498725"/>
            <a:ext cx="1055687"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仮払精算入力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06524" name="AutoShape 8"/>
          <p:cNvSpPr>
            <a:spLocks noChangeArrowheads="1"/>
          </p:cNvSpPr>
          <p:nvPr/>
        </p:nvSpPr>
        <p:spPr bwMode="auto">
          <a:xfrm rot="-2486152">
            <a:off x="8012113" y="2192338"/>
            <a:ext cx="282575" cy="357187"/>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8" name="Oval 18"/>
          <p:cNvSpPr>
            <a:spLocks noChangeArrowheads="1"/>
          </p:cNvSpPr>
          <p:nvPr/>
        </p:nvSpPr>
        <p:spPr bwMode="auto">
          <a:xfrm>
            <a:off x="7019925" y="3673475"/>
            <a:ext cx="1947863" cy="360363"/>
          </a:xfrm>
          <a:prstGeom prst="ellipse">
            <a:avLst/>
          </a:prstGeom>
          <a:solidFill>
            <a:srgbClr val="FFC000"/>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債務計上承認／更新</a:t>
            </a:r>
          </a:p>
        </p:txBody>
      </p:sp>
      <p:sp>
        <p:nvSpPr>
          <p:cNvPr id="63" name="Oval 13"/>
          <p:cNvSpPr>
            <a:spLocks noChangeArrowheads="1"/>
          </p:cNvSpPr>
          <p:nvPr/>
        </p:nvSpPr>
        <p:spPr bwMode="auto">
          <a:xfrm>
            <a:off x="2143125" y="2143125"/>
            <a:ext cx="1071563"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36000" rIns="36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振替入力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4" name="Oval 13"/>
          <p:cNvSpPr>
            <a:spLocks noChangeArrowheads="1"/>
          </p:cNvSpPr>
          <p:nvPr/>
        </p:nvSpPr>
        <p:spPr bwMode="auto">
          <a:xfrm>
            <a:off x="4198938" y="1714500"/>
            <a:ext cx="1230312"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請求書入力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5" name="Oval 13"/>
          <p:cNvSpPr>
            <a:spLocks noChangeArrowheads="1"/>
          </p:cNvSpPr>
          <p:nvPr/>
        </p:nvSpPr>
        <p:spPr bwMode="auto">
          <a:xfrm>
            <a:off x="5556250" y="1714500"/>
            <a:ext cx="1230313"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社員経費入力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6" name="Oval 13"/>
          <p:cNvSpPr>
            <a:spLocks noChangeArrowheads="1"/>
          </p:cNvSpPr>
          <p:nvPr/>
        </p:nvSpPr>
        <p:spPr bwMode="auto">
          <a:xfrm>
            <a:off x="4841875" y="2141538"/>
            <a:ext cx="1230313" cy="430212"/>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相殺入力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7" name="円柱 66"/>
          <p:cNvSpPr/>
          <p:nvPr/>
        </p:nvSpPr>
        <p:spPr>
          <a:xfrm>
            <a:off x="3429000" y="1714500"/>
            <a:ext cx="714375" cy="5715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68" name="Oval 18"/>
          <p:cNvSpPr>
            <a:spLocks noChangeArrowheads="1"/>
          </p:cNvSpPr>
          <p:nvPr/>
        </p:nvSpPr>
        <p:spPr bwMode="auto">
          <a:xfrm>
            <a:off x="3500438" y="2928938"/>
            <a:ext cx="3214687" cy="360362"/>
          </a:xfrm>
          <a:prstGeom prst="ellipse">
            <a:avLst/>
          </a:prstGeom>
          <a:solidFill>
            <a:srgbClr val="FFC000"/>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経理承認／更新</a:t>
            </a:r>
          </a:p>
        </p:txBody>
      </p:sp>
      <p:sp>
        <p:nvSpPr>
          <p:cNvPr id="69" name="AutoShape 48"/>
          <p:cNvSpPr>
            <a:spLocks noChangeArrowheads="1"/>
          </p:cNvSpPr>
          <p:nvPr/>
        </p:nvSpPr>
        <p:spPr bwMode="auto">
          <a:xfrm>
            <a:off x="3929063" y="3714750"/>
            <a:ext cx="2571750" cy="285750"/>
          </a:xfrm>
          <a:prstGeom prst="roundRect">
            <a:avLst>
              <a:gd name="adj" fmla="val 16667"/>
            </a:avLst>
          </a:prstGeom>
          <a:solidFill>
            <a:srgbClr val="FFC000"/>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支払予定処理</a:t>
            </a:r>
          </a:p>
        </p:txBody>
      </p:sp>
      <p:sp>
        <p:nvSpPr>
          <p:cNvPr id="70" name="AutoShape 48"/>
          <p:cNvSpPr>
            <a:spLocks noChangeArrowheads="1"/>
          </p:cNvSpPr>
          <p:nvPr/>
        </p:nvSpPr>
        <p:spPr bwMode="auto">
          <a:xfrm>
            <a:off x="4429125" y="5000625"/>
            <a:ext cx="1571625" cy="285750"/>
          </a:xfrm>
          <a:prstGeom prst="roundRect">
            <a:avLst>
              <a:gd name="adj" fmla="val 16667"/>
            </a:avLst>
          </a:prstGeom>
          <a:solidFill>
            <a:srgbClr val="FFC000"/>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支払確定処理</a:t>
            </a:r>
          </a:p>
        </p:txBody>
      </p:sp>
      <p:sp>
        <p:nvSpPr>
          <p:cNvPr id="71" name="フローチャート : 代替処理 70"/>
          <p:cNvSpPr/>
          <p:nvPr/>
        </p:nvSpPr>
        <p:spPr>
          <a:xfrm>
            <a:off x="285750" y="6143625"/>
            <a:ext cx="8643938" cy="285750"/>
          </a:xfrm>
          <a:prstGeom prst="flowChartAlternateProcess">
            <a:avLst/>
          </a:prstGeom>
          <a:solidFill>
            <a:srgbClr val="008000"/>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prstClr val="white"/>
                </a:solidFill>
                <a:latin typeface="Times New Roman" pitchFamily="18" charset="0"/>
                <a:cs typeface="Times New Roman" pitchFamily="18" charset="0"/>
              </a:rPr>
              <a:t>SuperStream</a:t>
            </a:r>
            <a:r>
              <a:rPr lang="en-US" altLang="ja-JP" sz="1200" b="1" dirty="0">
                <a:solidFill>
                  <a:prstClr val="white"/>
                </a:solidFill>
                <a:latin typeface="Times New Roman" pitchFamily="18" charset="0"/>
                <a:cs typeface="Times New Roman" pitchFamily="18" charset="0"/>
              </a:rPr>
              <a:t>-CORE</a:t>
            </a:r>
            <a:endParaRPr lang="ja-JP" altLang="en-US" sz="1200" dirty="0">
              <a:solidFill>
                <a:prstClr val="white"/>
              </a:solidFill>
            </a:endParaRPr>
          </a:p>
        </p:txBody>
      </p:sp>
      <p:sp>
        <p:nvSpPr>
          <p:cNvPr id="72" name="フローチャート : 代替処理 71"/>
          <p:cNvSpPr/>
          <p:nvPr/>
        </p:nvSpPr>
        <p:spPr>
          <a:xfrm>
            <a:off x="5357813" y="5786438"/>
            <a:ext cx="1785937" cy="285750"/>
          </a:xfrm>
          <a:prstGeom prst="flowChartAlternateProcess">
            <a:avLst/>
          </a:prstGeom>
          <a:solidFill>
            <a:srgbClr val="008000"/>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prstClr val="white"/>
                </a:solidFill>
                <a:latin typeface="Times New Roman" pitchFamily="18" charset="0"/>
                <a:cs typeface="Times New Roman" pitchFamily="18" charset="0"/>
              </a:rPr>
              <a:t>SuperStream</a:t>
            </a:r>
            <a:r>
              <a:rPr lang="en-US" altLang="ja-JP" sz="1200" b="1" dirty="0">
                <a:solidFill>
                  <a:prstClr val="white"/>
                </a:solidFill>
                <a:latin typeface="Times New Roman" pitchFamily="18" charset="0"/>
                <a:cs typeface="Times New Roman" pitchFamily="18" charset="0"/>
              </a:rPr>
              <a:t>-PN+</a:t>
            </a:r>
            <a:endParaRPr lang="ja-JP" altLang="en-US" sz="1200" dirty="0">
              <a:solidFill>
                <a:prstClr val="white"/>
              </a:solidFill>
            </a:endParaRPr>
          </a:p>
        </p:txBody>
      </p:sp>
      <p:sp>
        <p:nvSpPr>
          <p:cNvPr id="106552" name="AutoShape 19"/>
          <p:cNvSpPr>
            <a:spLocks noChangeArrowheads="1"/>
          </p:cNvSpPr>
          <p:nvPr/>
        </p:nvSpPr>
        <p:spPr bwMode="auto">
          <a:xfrm>
            <a:off x="4429125" y="2189163"/>
            <a:ext cx="287338" cy="668337"/>
          </a:xfrm>
          <a:prstGeom prst="downArrow">
            <a:avLst>
              <a:gd name="adj1" fmla="val 50000"/>
              <a:gd name="adj2" fmla="val 57137"/>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3" name="AutoShape 19"/>
          <p:cNvSpPr>
            <a:spLocks noChangeArrowheads="1"/>
          </p:cNvSpPr>
          <p:nvPr/>
        </p:nvSpPr>
        <p:spPr bwMode="auto">
          <a:xfrm>
            <a:off x="6143625" y="2189163"/>
            <a:ext cx="287338" cy="668337"/>
          </a:xfrm>
          <a:prstGeom prst="downArrow">
            <a:avLst>
              <a:gd name="adj1" fmla="val 50000"/>
              <a:gd name="adj2" fmla="val 57137"/>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4" name="AutoShape 8"/>
          <p:cNvSpPr>
            <a:spLocks noChangeArrowheads="1"/>
          </p:cNvSpPr>
          <p:nvPr/>
        </p:nvSpPr>
        <p:spPr bwMode="auto">
          <a:xfrm>
            <a:off x="8391525" y="2962275"/>
            <a:ext cx="282575" cy="700088"/>
          </a:xfrm>
          <a:prstGeom prst="downArrow">
            <a:avLst>
              <a:gd name="adj1" fmla="val 50000"/>
              <a:gd name="adj2" fmla="val 64049"/>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5" name="AutoShape 8"/>
          <p:cNvSpPr>
            <a:spLocks noChangeArrowheads="1"/>
          </p:cNvSpPr>
          <p:nvPr/>
        </p:nvSpPr>
        <p:spPr bwMode="auto">
          <a:xfrm>
            <a:off x="5357813" y="2617788"/>
            <a:ext cx="282575" cy="311150"/>
          </a:xfrm>
          <a:prstGeom prst="downArrow">
            <a:avLst>
              <a:gd name="adj1" fmla="val 50000"/>
              <a:gd name="adj2" fmla="val 6392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6" name="AutoShape 8"/>
          <p:cNvSpPr>
            <a:spLocks noChangeArrowheads="1"/>
          </p:cNvSpPr>
          <p:nvPr/>
        </p:nvSpPr>
        <p:spPr bwMode="auto">
          <a:xfrm>
            <a:off x="2574925" y="2643188"/>
            <a:ext cx="282575" cy="311150"/>
          </a:xfrm>
          <a:prstGeom prst="downArrow">
            <a:avLst>
              <a:gd name="adj1" fmla="val 50000"/>
              <a:gd name="adj2" fmla="val 6392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7" name="AutoShape 8"/>
          <p:cNvSpPr>
            <a:spLocks noChangeArrowheads="1"/>
          </p:cNvSpPr>
          <p:nvPr/>
        </p:nvSpPr>
        <p:spPr bwMode="auto">
          <a:xfrm>
            <a:off x="1638300" y="3357563"/>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8" name="AutoShape 8"/>
          <p:cNvSpPr>
            <a:spLocks noChangeArrowheads="1"/>
          </p:cNvSpPr>
          <p:nvPr/>
        </p:nvSpPr>
        <p:spPr bwMode="auto">
          <a:xfrm>
            <a:off x="5014913" y="3357563"/>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59" name="AutoShape 19"/>
          <p:cNvSpPr>
            <a:spLocks noChangeArrowheads="1"/>
          </p:cNvSpPr>
          <p:nvPr/>
        </p:nvSpPr>
        <p:spPr bwMode="auto">
          <a:xfrm>
            <a:off x="571500" y="2357438"/>
            <a:ext cx="287338" cy="5715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60" name="AutoShape 19"/>
          <p:cNvSpPr>
            <a:spLocks noChangeArrowheads="1"/>
          </p:cNvSpPr>
          <p:nvPr/>
        </p:nvSpPr>
        <p:spPr bwMode="auto">
          <a:xfrm>
            <a:off x="3643313" y="2357438"/>
            <a:ext cx="287337" cy="5715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61" name="AutoShape 19"/>
          <p:cNvSpPr>
            <a:spLocks noChangeArrowheads="1"/>
          </p:cNvSpPr>
          <p:nvPr/>
        </p:nvSpPr>
        <p:spPr bwMode="auto">
          <a:xfrm>
            <a:off x="571500" y="3286125"/>
            <a:ext cx="287338" cy="2771775"/>
          </a:xfrm>
          <a:prstGeom prst="downArrow">
            <a:avLst>
              <a:gd name="adj1" fmla="val 50000"/>
              <a:gd name="adj2" fmla="val 57164"/>
            </a:avLst>
          </a:prstGeom>
          <a:solidFill>
            <a:srgbClr val="0065AE"/>
          </a:solidFill>
          <a:ln w="9525">
            <a:noFill/>
            <a:miter lim="800000"/>
            <a:headEnd/>
            <a:tailEnd/>
          </a:ln>
        </p:spPr>
        <p:txBody>
          <a:bodyPr vert="eaVert" wrap="none" anchor="ctr"/>
          <a:lstStyle/>
          <a:p>
            <a:endParaRPr lang="ja-JP" altLang="en-US">
              <a:solidFill>
                <a:srgbClr val="000000"/>
              </a:solidFill>
              <a:latin typeface="Arial" pitchFamily="34" charset="0"/>
              <a:ea typeface="ＭＳ Ｐゴシック" pitchFamily="50" charset="-128"/>
            </a:endParaRPr>
          </a:p>
        </p:txBody>
      </p:sp>
      <p:sp>
        <p:nvSpPr>
          <p:cNvPr id="106562" name="AutoShape 19"/>
          <p:cNvSpPr>
            <a:spLocks noChangeArrowheads="1"/>
          </p:cNvSpPr>
          <p:nvPr/>
        </p:nvSpPr>
        <p:spPr bwMode="auto">
          <a:xfrm>
            <a:off x="7858125" y="4071938"/>
            <a:ext cx="287338" cy="2000250"/>
          </a:xfrm>
          <a:prstGeom prst="downArrow">
            <a:avLst>
              <a:gd name="adj1" fmla="val 50000"/>
              <a:gd name="adj2" fmla="val 57173"/>
            </a:avLst>
          </a:prstGeom>
          <a:solidFill>
            <a:srgbClr val="0065AE"/>
          </a:solidFill>
          <a:ln w="9525">
            <a:noFill/>
            <a:miter lim="800000"/>
            <a:headEnd/>
            <a:tailEnd/>
          </a:ln>
        </p:spPr>
        <p:txBody>
          <a:bodyPr vert="eaVert" wrap="none" anchor="ctr"/>
          <a:lstStyle/>
          <a:p>
            <a:endParaRPr lang="ja-JP" altLang="en-US">
              <a:solidFill>
                <a:srgbClr val="000000"/>
              </a:solidFill>
              <a:latin typeface="Arial" pitchFamily="34" charset="0"/>
              <a:ea typeface="ＭＳ Ｐゴシック" pitchFamily="50" charset="-128"/>
            </a:endParaRPr>
          </a:p>
        </p:txBody>
      </p:sp>
      <p:sp>
        <p:nvSpPr>
          <p:cNvPr id="106563" name="AutoShape 19"/>
          <p:cNvSpPr>
            <a:spLocks noChangeArrowheads="1"/>
          </p:cNvSpPr>
          <p:nvPr/>
        </p:nvSpPr>
        <p:spPr bwMode="auto">
          <a:xfrm>
            <a:off x="3429000" y="3286125"/>
            <a:ext cx="287338" cy="28575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Arial" pitchFamily="34" charset="0"/>
              <a:ea typeface="ＭＳ Ｐゴシック" pitchFamily="50" charset="-128"/>
            </a:endParaRPr>
          </a:p>
        </p:txBody>
      </p:sp>
      <p:sp>
        <p:nvSpPr>
          <p:cNvPr id="106564" name="AutoShape 19"/>
          <p:cNvSpPr>
            <a:spLocks noChangeArrowheads="1"/>
          </p:cNvSpPr>
          <p:nvPr/>
        </p:nvSpPr>
        <p:spPr bwMode="auto">
          <a:xfrm>
            <a:off x="4713288" y="5286375"/>
            <a:ext cx="287337" cy="85725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Arial" pitchFamily="34" charset="0"/>
              <a:ea typeface="ＭＳ Ｐゴシック" pitchFamily="50" charset="-128"/>
            </a:endParaRPr>
          </a:p>
        </p:txBody>
      </p:sp>
      <p:sp>
        <p:nvSpPr>
          <p:cNvPr id="106565" name="AutoShape 19"/>
          <p:cNvSpPr>
            <a:spLocks noChangeArrowheads="1"/>
          </p:cNvSpPr>
          <p:nvPr/>
        </p:nvSpPr>
        <p:spPr bwMode="auto">
          <a:xfrm>
            <a:off x="5357813" y="5357813"/>
            <a:ext cx="287337" cy="428625"/>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Arial" pitchFamily="34" charset="0"/>
              <a:ea typeface="ＭＳ Ｐゴシック" pitchFamily="50" charset="-128"/>
            </a:endParaRPr>
          </a:p>
        </p:txBody>
      </p:sp>
      <p:sp>
        <p:nvSpPr>
          <p:cNvPr id="106566" name="AutoShape 8"/>
          <p:cNvSpPr>
            <a:spLocks noChangeArrowheads="1"/>
          </p:cNvSpPr>
          <p:nvPr/>
        </p:nvSpPr>
        <p:spPr bwMode="auto">
          <a:xfrm>
            <a:off x="5072063" y="4071938"/>
            <a:ext cx="282575" cy="928687"/>
          </a:xfrm>
          <a:prstGeom prst="downArrow">
            <a:avLst>
              <a:gd name="adj1" fmla="val 50000"/>
              <a:gd name="adj2" fmla="val 6404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67" name="AutoShape 8"/>
          <p:cNvSpPr>
            <a:spLocks noChangeArrowheads="1"/>
          </p:cNvSpPr>
          <p:nvPr/>
        </p:nvSpPr>
        <p:spPr bwMode="auto">
          <a:xfrm rot="-5400000">
            <a:off x="6288088" y="4787900"/>
            <a:ext cx="282575" cy="714375"/>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3" name="円柱 92"/>
          <p:cNvSpPr/>
          <p:nvPr/>
        </p:nvSpPr>
        <p:spPr>
          <a:xfrm>
            <a:off x="6858000" y="4786313"/>
            <a:ext cx="714375" cy="5715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ＦＢ</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データ</a:t>
            </a:r>
          </a:p>
        </p:txBody>
      </p:sp>
      <p:sp>
        <p:nvSpPr>
          <p:cNvPr id="94" name="AutoShape 20"/>
          <p:cNvSpPr>
            <a:spLocks noChangeArrowheads="1"/>
          </p:cNvSpPr>
          <p:nvPr/>
        </p:nvSpPr>
        <p:spPr bwMode="auto">
          <a:xfrm>
            <a:off x="5715000" y="3429000"/>
            <a:ext cx="785813" cy="500063"/>
          </a:xfrm>
          <a:prstGeom prst="flowChartDocument">
            <a:avLst/>
          </a:prstGeom>
          <a:solidFill>
            <a:schemeClr val="accent3">
              <a:lumMod val="20000"/>
              <a:lumOff val="80000"/>
              <a:alpha val="50000"/>
            </a:schemeClr>
          </a:solidFill>
          <a:ln w="6350">
            <a:solidFill>
              <a:srgbClr val="9E3039"/>
            </a:solidFill>
            <a:miter lim="800000"/>
            <a:headEnd/>
            <a:tailEnd/>
          </a:ln>
          <a:effectLst/>
        </p:spPr>
        <p:txBody>
          <a:bodyPr wrap="none"/>
          <a:lstStyle/>
          <a:p>
            <a:pPr>
              <a:defRPr/>
            </a:pPr>
            <a:r>
              <a:rPr lang="ja-JP" altLang="en-US" sz="1100" dirty="0">
                <a:solidFill>
                  <a:prstClr val="black"/>
                </a:solidFill>
                <a:latin typeface="メイリオ" pitchFamily="50" charset="-128"/>
                <a:ea typeface="メイリオ" pitchFamily="50" charset="-128"/>
                <a:cs typeface="メイリオ" pitchFamily="50" charset="-128"/>
              </a:rPr>
              <a:t>支払予定</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各種帳票</a:t>
            </a:r>
          </a:p>
        </p:txBody>
      </p:sp>
      <p:sp>
        <p:nvSpPr>
          <p:cNvPr id="95" name="AutoShape 20"/>
          <p:cNvSpPr>
            <a:spLocks noChangeArrowheads="1"/>
          </p:cNvSpPr>
          <p:nvPr/>
        </p:nvSpPr>
        <p:spPr bwMode="auto">
          <a:xfrm>
            <a:off x="4214813" y="4643438"/>
            <a:ext cx="790575" cy="500062"/>
          </a:xfrm>
          <a:prstGeom prst="flowChartDocument">
            <a:avLst/>
          </a:prstGeom>
          <a:solidFill>
            <a:schemeClr val="accent3">
              <a:lumMod val="20000"/>
              <a:lumOff val="80000"/>
              <a:alpha val="50000"/>
            </a:schemeClr>
          </a:solidFill>
          <a:ln w="6350">
            <a:solidFill>
              <a:srgbClr val="9E3039"/>
            </a:solidFill>
            <a:miter lim="800000"/>
            <a:headEnd/>
            <a:tailEnd/>
          </a:ln>
          <a:effectLst/>
        </p:spPr>
        <p:txBody>
          <a:bodyPr wrap="none"/>
          <a:lstStyle/>
          <a:p>
            <a:pPr>
              <a:defRPr/>
            </a:pPr>
            <a:r>
              <a:rPr lang="ja-JP" altLang="en-US" sz="1100" dirty="0">
                <a:solidFill>
                  <a:prstClr val="black"/>
                </a:solidFill>
                <a:latin typeface="メイリオ" pitchFamily="50" charset="-128"/>
                <a:ea typeface="メイリオ" pitchFamily="50" charset="-128"/>
                <a:cs typeface="メイリオ" pitchFamily="50" charset="-128"/>
              </a:rPr>
              <a:t>支払確定</a:t>
            </a: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各種帳票</a:t>
            </a:r>
          </a:p>
        </p:txBody>
      </p:sp>
      <p:sp>
        <p:nvSpPr>
          <p:cNvPr id="96" name="AutoShape 21"/>
          <p:cNvSpPr>
            <a:spLocks noChangeArrowheads="1"/>
          </p:cNvSpPr>
          <p:nvPr/>
        </p:nvSpPr>
        <p:spPr bwMode="auto">
          <a:xfrm>
            <a:off x="285750" y="4500563"/>
            <a:ext cx="857250" cy="29368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計上仕訳</a:t>
            </a:r>
          </a:p>
        </p:txBody>
      </p:sp>
      <p:sp>
        <p:nvSpPr>
          <p:cNvPr id="97" name="AutoShape 21"/>
          <p:cNvSpPr>
            <a:spLocks noChangeArrowheads="1"/>
          </p:cNvSpPr>
          <p:nvPr/>
        </p:nvSpPr>
        <p:spPr bwMode="auto">
          <a:xfrm>
            <a:off x="3071813" y="4500563"/>
            <a:ext cx="857250" cy="29368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計上仕訳</a:t>
            </a:r>
          </a:p>
        </p:txBody>
      </p:sp>
      <p:sp>
        <p:nvSpPr>
          <p:cNvPr id="98" name="AutoShape 21"/>
          <p:cNvSpPr>
            <a:spLocks noChangeArrowheads="1"/>
          </p:cNvSpPr>
          <p:nvPr/>
        </p:nvSpPr>
        <p:spPr bwMode="auto">
          <a:xfrm>
            <a:off x="7572375" y="4429125"/>
            <a:ext cx="857250" cy="293688"/>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計上仕訳</a:t>
            </a:r>
          </a:p>
        </p:txBody>
      </p:sp>
      <p:sp>
        <p:nvSpPr>
          <p:cNvPr id="99" name="AutoShape 21"/>
          <p:cNvSpPr>
            <a:spLocks noChangeArrowheads="1"/>
          </p:cNvSpPr>
          <p:nvPr/>
        </p:nvSpPr>
        <p:spPr bwMode="auto">
          <a:xfrm>
            <a:off x="4614863" y="5410200"/>
            <a:ext cx="571500" cy="428625"/>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決済</a:t>
            </a:r>
            <a:endParaRPr lang="en-US" altLang="ja-JP" sz="1100" dirty="0">
              <a:solidFill>
                <a:prstClr val="black"/>
              </a:solidFill>
              <a:latin typeface="メイリオ" pitchFamily="50" charset="-128"/>
              <a:ea typeface="メイリオ" pitchFamily="50" charset="-128"/>
              <a:cs typeface="メイリオ" pitchFamily="50" charset="-128"/>
            </a:endParaRPr>
          </a:p>
          <a:p>
            <a:pPr algn="ctr">
              <a:defRPr/>
            </a:pPr>
            <a:r>
              <a:rPr lang="ja-JP" altLang="en-US" sz="1100" dirty="0">
                <a:solidFill>
                  <a:prstClr val="black"/>
                </a:solidFill>
                <a:latin typeface="メイリオ" pitchFamily="50" charset="-128"/>
                <a:ea typeface="メイリオ" pitchFamily="50" charset="-128"/>
                <a:cs typeface="メイリオ" pitchFamily="50" charset="-128"/>
              </a:rPr>
              <a:t>仕訳</a:t>
            </a:r>
          </a:p>
        </p:txBody>
      </p:sp>
      <p:sp>
        <p:nvSpPr>
          <p:cNvPr id="100" name="AutoShape 21"/>
          <p:cNvSpPr>
            <a:spLocks noChangeArrowheads="1"/>
          </p:cNvSpPr>
          <p:nvPr/>
        </p:nvSpPr>
        <p:spPr bwMode="auto">
          <a:xfrm>
            <a:off x="5643563" y="5429250"/>
            <a:ext cx="1071562" cy="293688"/>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支払手形データ</a:t>
            </a:r>
          </a:p>
        </p:txBody>
      </p:sp>
      <p:sp>
        <p:nvSpPr>
          <p:cNvPr id="73" name="Oval 13"/>
          <p:cNvSpPr>
            <a:spLocks noChangeArrowheads="1"/>
          </p:cNvSpPr>
          <p:nvPr/>
        </p:nvSpPr>
        <p:spPr bwMode="auto">
          <a:xfrm>
            <a:off x="5572125" y="4286250"/>
            <a:ext cx="1230313" cy="430213"/>
          </a:xfrm>
          <a:prstGeom prst="ellipse">
            <a:avLst/>
          </a:prstGeom>
          <a:ln>
            <a:headEnd/>
            <a:tailEnd/>
          </a:ln>
        </p:spPr>
        <p:style>
          <a:lnRef idx="0">
            <a:schemeClr val="accent1"/>
          </a:lnRef>
          <a:fillRef idx="3">
            <a:schemeClr val="accent1"/>
          </a:fillRef>
          <a:effectRef idx="3">
            <a:schemeClr val="accent1"/>
          </a:effectRef>
          <a:fontRef idx="minor">
            <a:schemeClr val="lt1"/>
          </a:fontRef>
        </p:style>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支払変更入力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06579" name="AutoShape 19"/>
          <p:cNvSpPr>
            <a:spLocks noChangeArrowheads="1"/>
          </p:cNvSpPr>
          <p:nvPr/>
        </p:nvSpPr>
        <p:spPr bwMode="auto">
          <a:xfrm>
            <a:off x="3927475" y="4071938"/>
            <a:ext cx="287338" cy="2071687"/>
          </a:xfrm>
          <a:prstGeom prst="downArrow">
            <a:avLst>
              <a:gd name="adj1" fmla="val 50000"/>
              <a:gd name="adj2" fmla="val 57179"/>
            </a:avLst>
          </a:prstGeom>
          <a:solidFill>
            <a:srgbClr val="0065AE"/>
          </a:solidFill>
          <a:ln w="9525">
            <a:noFill/>
            <a:miter lim="800000"/>
            <a:headEnd/>
            <a:tailEnd/>
          </a:ln>
        </p:spPr>
        <p:txBody>
          <a:bodyPr vert="eaVert" wrap="none" anchor="ctr"/>
          <a:lstStyle/>
          <a:p>
            <a:endParaRPr lang="ja-JP" altLang="en-US">
              <a:solidFill>
                <a:srgbClr val="000000"/>
              </a:solidFill>
              <a:latin typeface="Arial" pitchFamily="34" charset="0"/>
              <a:ea typeface="ＭＳ Ｐゴシック" pitchFamily="50" charset="-128"/>
            </a:endParaRPr>
          </a:p>
        </p:txBody>
      </p:sp>
      <p:sp>
        <p:nvSpPr>
          <p:cNvPr id="102" name="AutoShape 21"/>
          <p:cNvSpPr>
            <a:spLocks noChangeArrowheads="1"/>
          </p:cNvSpPr>
          <p:nvPr/>
        </p:nvSpPr>
        <p:spPr bwMode="auto">
          <a:xfrm>
            <a:off x="3714750" y="5429250"/>
            <a:ext cx="685800" cy="428625"/>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100" dirty="0">
                <a:solidFill>
                  <a:prstClr val="black"/>
                </a:solidFill>
                <a:latin typeface="メイリオ" pitchFamily="50" charset="-128"/>
                <a:ea typeface="メイリオ" pitchFamily="50" charset="-128"/>
                <a:cs typeface="メイリオ" pitchFamily="50" charset="-128"/>
              </a:rPr>
              <a:t>資金繰</a:t>
            </a:r>
            <a:endParaRPr lang="en-US" altLang="ja-JP" sz="1100" dirty="0">
              <a:solidFill>
                <a:prstClr val="black"/>
              </a:solidFill>
              <a:latin typeface="メイリオ" pitchFamily="50" charset="-128"/>
              <a:ea typeface="メイリオ" pitchFamily="50" charset="-128"/>
              <a:cs typeface="メイリオ" pitchFamily="50" charset="-128"/>
            </a:endParaRPr>
          </a:p>
          <a:p>
            <a:pPr algn="ctr">
              <a:defRPr/>
            </a:pPr>
            <a:r>
              <a:rPr lang="ja-JP" altLang="en-US" sz="1100" dirty="0">
                <a:solidFill>
                  <a:prstClr val="black"/>
                </a:solidFill>
                <a:latin typeface="メイリオ" pitchFamily="50" charset="-128"/>
                <a:ea typeface="メイリオ" pitchFamily="50" charset="-128"/>
                <a:cs typeface="メイリオ" pitchFamily="50" charset="-128"/>
              </a:rPr>
              <a:t>データ</a:t>
            </a:r>
          </a:p>
        </p:txBody>
      </p:sp>
      <p:sp>
        <p:nvSpPr>
          <p:cNvPr id="106581" name="AutoShape 8"/>
          <p:cNvSpPr>
            <a:spLocks noChangeArrowheads="1"/>
          </p:cNvSpPr>
          <p:nvPr/>
        </p:nvSpPr>
        <p:spPr bwMode="auto">
          <a:xfrm rot="5400000">
            <a:off x="5287962" y="4356101"/>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82" name="AutoShape 8"/>
          <p:cNvSpPr>
            <a:spLocks noChangeArrowheads="1"/>
          </p:cNvSpPr>
          <p:nvPr/>
        </p:nvSpPr>
        <p:spPr bwMode="auto">
          <a:xfrm rot="-5400000">
            <a:off x="3125788" y="3219450"/>
            <a:ext cx="282575" cy="1285875"/>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83" name="AutoShape 8"/>
          <p:cNvSpPr>
            <a:spLocks noChangeArrowheads="1"/>
          </p:cNvSpPr>
          <p:nvPr/>
        </p:nvSpPr>
        <p:spPr bwMode="auto">
          <a:xfrm rot="5400000">
            <a:off x="6595269" y="3620294"/>
            <a:ext cx="282575" cy="471487"/>
          </a:xfrm>
          <a:prstGeom prst="downArrow">
            <a:avLst>
              <a:gd name="adj1" fmla="val 50000"/>
              <a:gd name="adj2" fmla="val 6404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6584"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タイトル 2"/>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smtClean="0">
                <a:latin typeface="Times New Roman" pitchFamily="18" charset="0"/>
                <a:cs typeface="Times New Roman" pitchFamily="18" charset="0"/>
              </a:rPr>
              <a:t>SuperStream</a:t>
            </a:r>
            <a:r>
              <a:rPr lang="en-US" altLang="ja-JP" b="1" smtClean="0">
                <a:latin typeface="Times New Roman" pitchFamily="18" charset="0"/>
                <a:cs typeface="Times New Roman" pitchFamily="18" charset="0"/>
              </a:rPr>
              <a:t>-AP+</a:t>
            </a:r>
            <a:r>
              <a:rPr lang="ja-JP" altLang="en-US" smtClean="0">
                <a:latin typeface="メイリオ" pitchFamily="50" charset="-128"/>
                <a:ea typeface="メイリオ" pitchFamily="50" charset="-128"/>
                <a:cs typeface="メイリオ" pitchFamily="50" charset="-128"/>
              </a:rPr>
              <a:t>特徴</a:t>
            </a:r>
            <a:r>
              <a:rPr lang="en-US" altLang="ja-JP" smtClean="0">
                <a:latin typeface="メイリオ" pitchFamily="50" charset="-128"/>
                <a:ea typeface="メイリオ" pitchFamily="50" charset="-128"/>
                <a:cs typeface="メイリオ" pitchFamily="50" charset="-128"/>
              </a:rPr>
              <a:t/>
            </a:r>
            <a:br>
              <a:rPr lang="en-US" altLang="ja-JP" smtClean="0">
                <a:latin typeface="メイリオ" pitchFamily="50" charset="-128"/>
                <a:ea typeface="メイリオ" pitchFamily="50" charset="-128"/>
                <a:cs typeface="メイリオ" pitchFamily="50" charset="-128"/>
              </a:rPr>
            </a:br>
            <a:r>
              <a:rPr lang="ja-JP" altLang="en-US" smtClean="0">
                <a:latin typeface="メイリオ" pitchFamily="50" charset="-128"/>
                <a:ea typeface="メイリオ" pitchFamily="50" charset="-128"/>
                <a:cs typeface="メイリオ" pitchFamily="50" charset="-128"/>
              </a:rPr>
              <a:t>～伝票種類と仕訳の生成～</a:t>
            </a:r>
          </a:p>
        </p:txBody>
      </p:sp>
      <p:sp>
        <p:nvSpPr>
          <p:cNvPr id="3174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3817676-2027-4DD3-88A7-C71B2AE583F3}" type="slidenum">
              <a:rPr lang="ja-JP" altLang="en-US" smtClean="0">
                <a:solidFill>
                  <a:srgbClr val="FFFFFF"/>
                </a:solidFill>
              </a:rPr>
              <a:pPr fontAlgn="base">
                <a:spcBef>
                  <a:spcPct val="0"/>
                </a:spcBef>
                <a:spcAft>
                  <a:spcPct val="0"/>
                </a:spcAft>
                <a:defRPr/>
              </a:pPr>
              <a:t>3</a:t>
            </a:fld>
            <a:endParaRPr lang="ja-JP" altLang="en-US" smtClean="0">
              <a:solidFill>
                <a:srgbClr val="FFFFFF"/>
              </a:solidFill>
            </a:endParaRPr>
          </a:p>
        </p:txBody>
      </p:sp>
      <p:sp>
        <p:nvSpPr>
          <p:cNvPr id="107524" name="Line 2"/>
          <p:cNvSpPr>
            <a:spLocks noChangeShapeType="1"/>
          </p:cNvSpPr>
          <p:nvPr/>
        </p:nvSpPr>
        <p:spPr bwMode="auto">
          <a:xfrm>
            <a:off x="2032000" y="2060575"/>
            <a:ext cx="144463" cy="0"/>
          </a:xfrm>
          <a:prstGeom prst="line">
            <a:avLst/>
          </a:prstGeom>
          <a:noFill/>
          <a:ln w="9525">
            <a:noFill/>
            <a:round/>
            <a:headEnd/>
            <a:tailEnd type="triangle" w="med" len="med"/>
          </a:ln>
        </p:spPr>
        <p:txBody>
          <a:bodyPr>
            <a:spAutoFit/>
          </a:bodyPr>
          <a:lstStyle/>
          <a:p>
            <a:endParaRPr lang="ja-JP" altLang="en-US">
              <a:solidFill>
                <a:prstClr val="black"/>
              </a:solidFill>
              <a:latin typeface="Arial" pitchFamily="34" charset="0"/>
              <a:ea typeface="ＭＳ Ｐゴシック" pitchFamily="50" charset="-128"/>
            </a:endParaRPr>
          </a:p>
        </p:txBody>
      </p:sp>
      <p:sp>
        <p:nvSpPr>
          <p:cNvPr id="107525" name="Rectangle 5"/>
          <p:cNvSpPr>
            <a:spLocks noChangeArrowheads="1"/>
          </p:cNvSpPr>
          <p:nvPr/>
        </p:nvSpPr>
        <p:spPr bwMode="auto">
          <a:xfrm>
            <a:off x="114300" y="2070100"/>
            <a:ext cx="8842375" cy="984250"/>
          </a:xfrm>
          <a:prstGeom prst="rect">
            <a:avLst/>
          </a:prstGeom>
          <a:noFill/>
          <a:ln w="12700">
            <a:solidFill>
              <a:srgbClr val="9E3039"/>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26" name="Rectangle 6"/>
          <p:cNvSpPr>
            <a:spLocks noChangeArrowheads="1"/>
          </p:cNvSpPr>
          <p:nvPr/>
        </p:nvSpPr>
        <p:spPr bwMode="auto">
          <a:xfrm>
            <a:off x="115888" y="3113088"/>
            <a:ext cx="8842375" cy="984250"/>
          </a:xfrm>
          <a:prstGeom prst="rect">
            <a:avLst/>
          </a:prstGeom>
          <a:noFill/>
          <a:ln w="12700">
            <a:solidFill>
              <a:srgbClr val="9E3039"/>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27" name="Rectangle 7"/>
          <p:cNvSpPr>
            <a:spLocks noChangeArrowheads="1"/>
          </p:cNvSpPr>
          <p:nvPr/>
        </p:nvSpPr>
        <p:spPr bwMode="auto">
          <a:xfrm>
            <a:off x="115888" y="4141788"/>
            <a:ext cx="8842375" cy="984250"/>
          </a:xfrm>
          <a:prstGeom prst="rect">
            <a:avLst/>
          </a:prstGeom>
          <a:noFill/>
          <a:ln w="12700">
            <a:solidFill>
              <a:srgbClr val="9E3039"/>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28" name="Rectangle 8"/>
          <p:cNvSpPr>
            <a:spLocks noChangeArrowheads="1"/>
          </p:cNvSpPr>
          <p:nvPr/>
        </p:nvSpPr>
        <p:spPr bwMode="auto">
          <a:xfrm>
            <a:off x="117475" y="5172075"/>
            <a:ext cx="8842375" cy="984250"/>
          </a:xfrm>
          <a:prstGeom prst="rect">
            <a:avLst/>
          </a:prstGeom>
          <a:noFill/>
          <a:ln w="12700">
            <a:solidFill>
              <a:srgbClr val="9E3039"/>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29" name="Rectangle 9"/>
          <p:cNvSpPr>
            <a:spLocks noChangeArrowheads="1"/>
          </p:cNvSpPr>
          <p:nvPr/>
        </p:nvSpPr>
        <p:spPr bwMode="auto">
          <a:xfrm>
            <a:off x="1200150" y="1500188"/>
            <a:ext cx="1860550" cy="4730750"/>
          </a:xfrm>
          <a:prstGeom prst="rect">
            <a:avLst/>
          </a:prstGeom>
          <a:noFill/>
          <a:ln w="12700">
            <a:solidFill>
              <a:srgbClr val="557630"/>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30" name="Rectangle 10"/>
          <p:cNvSpPr>
            <a:spLocks noChangeArrowheads="1"/>
          </p:cNvSpPr>
          <p:nvPr/>
        </p:nvSpPr>
        <p:spPr bwMode="auto">
          <a:xfrm>
            <a:off x="3132138" y="1501775"/>
            <a:ext cx="1860550" cy="4730750"/>
          </a:xfrm>
          <a:prstGeom prst="rect">
            <a:avLst/>
          </a:prstGeom>
          <a:noFill/>
          <a:ln w="12700">
            <a:solidFill>
              <a:srgbClr val="557630"/>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31" name="Rectangle 11"/>
          <p:cNvSpPr>
            <a:spLocks noChangeArrowheads="1"/>
          </p:cNvSpPr>
          <p:nvPr/>
        </p:nvSpPr>
        <p:spPr bwMode="auto">
          <a:xfrm>
            <a:off x="5062538" y="1501775"/>
            <a:ext cx="1860550" cy="4730750"/>
          </a:xfrm>
          <a:prstGeom prst="rect">
            <a:avLst/>
          </a:prstGeom>
          <a:noFill/>
          <a:ln w="12700">
            <a:solidFill>
              <a:srgbClr val="557630"/>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7532" name="Rectangle 12"/>
          <p:cNvSpPr>
            <a:spLocks noChangeArrowheads="1"/>
          </p:cNvSpPr>
          <p:nvPr/>
        </p:nvSpPr>
        <p:spPr bwMode="auto">
          <a:xfrm>
            <a:off x="6978650" y="1501775"/>
            <a:ext cx="1860550" cy="4730750"/>
          </a:xfrm>
          <a:prstGeom prst="rect">
            <a:avLst/>
          </a:prstGeom>
          <a:noFill/>
          <a:ln w="12700">
            <a:solidFill>
              <a:srgbClr val="557630"/>
            </a:solid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5" name="AutoShape 13"/>
          <p:cNvSpPr>
            <a:spLocks noChangeArrowheads="1"/>
          </p:cNvSpPr>
          <p:nvPr/>
        </p:nvSpPr>
        <p:spPr bwMode="auto">
          <a:xfrm>
            <a:off x="1344613" y="1625600"/>
            <a:ext cx="1590675" cy="315913"/>
          </a:xfrm>
          <a:prstGeom prst="flowChartAlternateProcess">
            <a:avLst/>
          </a:prstGeom>
          <a:solidFill>
            <a:srgbClr val="557630"/>
          </a:solidFill>
          <a:ln w="9525" algn="ctr">
            <a:no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計上</a:t>
            </a:r>
            <a:r>
              <a:rPr lang="en-US" altLang="ja-JP" sz="1200" dirty="0">
                <a:solidFill>
                  <a:prstClr val="white"/>
                </a:solidFill>
                <a:latin typeface="メイリオ" pitchFamily="50" charset="-128"/>
                <a:ea typeface="メイリオ" pitchFamily="50" charset="-128"/>
                <a:cs typeface="メイリオ" pitchFamily="50" charset="-128"/>
              </a:rPr>
              <a:t>/</a:t>
            </a:r>
            <a:r>
              <a:rPr lang="ja-JP" altLang="en-US" sz="1200" dirty="0">
                <a:solidFill>
                  <a:prstClr val="white"/>
                </a:solidFill>
                <a:latin typeface="メイリオ" pitchFamily="50" charset="-128"/>
                <a:ea typeface="メイリオ" pitchFamily="50" charset="-128"/>
                <a:cs typeface="メイリオ" pitchFamily="50" charset="-128"/>
              </a:rPr>
              <a:t>支払（掛有）</a:t>
            </a:r>
          </a:p>
        </p:txBody>
      </p:sp>
      <p:sp>
        <p:nvSpPr>
          <p:cNvPr id="16" name="AutoShape 14"/>
          <p:cNvSpPr>
            <a:spLocks noChangeArrowheads="1"/>
          </p:cNvSpPr>
          <p:nvPr/>
        </p:nvSpPr>
        <p:spPr bwMode="auto">
          <a:xfrm>
            <a:off x="3275013" y="1638300"/>
            <a:ext cx="1590675" cy="315913"/>
          </a:xfrm>
          <a:prstGeom prst="flowChartAlternateProcess">
            <a:avLst/>
          </a:prstGeom>
          <a:solidFill>
            <a:srgbClr val="557630"/>
          </a:solidFill>
          <a:ln w="9525" algn="ctr">
            <a:no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計上</a:t>
            </a:r>
            <a:r>
              <a:rPr lang="en-US" altLang="ja-JP" sz="1200" dirty="0">
                <a:solidFill>
                  <a:prstClr val="white"/>
                </a:solidFill>
                <a:latin typeface="メイリオ" pitchFamily="50" charset="-128"/>
                <a:ea typeface="メイリオ" pitchFamily="50" charset="-128"/>
                <a:cs typeface="メイリオ" pitchFamily="50" charset="-128"/>
              </a:rPr>
              <a:t>/</a:t>
            </a:r>
            <a:r>
              <a:rPr lang="ja-JP" altLang="en-US" sz="1200" dirty="0">
                <a:solidFill>
                  <a:prstClr val="white"/>
                </a:solidFill>
                <a:latin typeface="メイリオ" pitchFamily="50" charset="-128"/>
                <a:ea typeface="メイリオ" pitchFamily="50" charset="-128"/>
                <a:cs typeface="メイリオ" pitchFamily="50" charset="-128"/>
              </a:rPr>
              <a:t>支払（掛無）</a:t>
            </a:r>
          </a:p>
        </p:txBody>
      </p:sp>
      <p:sp>
        <p:nvSpPr>
          <p:cNvPr id="17" name="AutoShape 15"/>
          <p:cNvSpPr>
            <a:spLocks noChangeArrowheads="1"/>
          </p:cNvSpPr>
          <p:nvPr/>
        </p:nvSpPr>
        <p:spPr bwMode="auto">
          <a:xfrm>
            <a:off x="5192713" y="1638300"/>
            <a:ext cx="1590675" cy="315913"/>
          </a:xfrm>
          <a:prstGeom prst="flowChartAlternateProcess">
            <a:avLst/>
          </a:prstGeom>
          <a:solidFill>
            <a:srgbClr val="557630"/>
          </a:solidFill>
          <a:ln w="9525" algn="ctr">
            <a:no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計上のみ</a:t>
            </a:r>
          </a:p>
        </p:txBody>
      </p:sp>
      <p:sp>
        <p:nvSpPr>
          <p:cNvPr id="18" name="AutoShape 16"/>
          <p:cNvSpPr>
            <a:spLocks noChangeArrowheads="1"/>
          </p:cNvSpPr>
          <p:nvPr/>
        </p:nvSpPr>
        <p:spPr bwMode="auto">
          <a:xfrm>
            <a:off x="7123113" y="1625600"/>
            <a:ext cx="1590675" cy="315913"/>
          </a:xfrm>
          <a:prstGeom prst="flowChartAlternateProcess">
            <a:avLst/>
          </a:prstGeom>
          <a:solidFill>
            <a:srgbClr val="557630"/>
          </a:solidFill>
          <a:ln w="9525" algn="ctr">
            <a:no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支払のみ</a:t>
            </a:r>
          </a:p>
        </p:txBody>
      </p:sp>
      <p:sp>
        <p:nvSpPr>
          <p:cNvPr id="19" name="AutoShape 17"/>
          <p:cNvSpPr>
            <a:spLocks noChangeArrowheads="1"/>
          </p:cNvSpPr>
          <p:nvPr/>
        </p:nvSpPr>
        <p:spPr bwMode="auto">
          <a:xfrm>
            <a:off x="214313" y="2197100"/>
            <a:ext cx="879475" cy="722313"/>
          </a:xfrm>
          <a:prstGeom prst="flowChartAlternateProcess">
            <a:avLst/>
          </a:prstGeom>
          <a:solidFill>
            <a:schemeClr val="accent3">
              <a:lumMod val="20000"/>
              <a:lumOff val="80000"/>
            </a:schemeClr>
          </a:solidFill>
          <a:ln w="9525" algn="ctr">
            <a:solidFill>
              <a:schemeClr val="accent3">
                <a:lumMod val="75000"/>
              </a:schemeClr>
            </a:solid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srgbClr val="B31919">
                    <a:lumMod val="75000"/>
                  </a:srgbClr>
                </a:solidFill>
                <a:latin typeface="メイリオ" pitchFamily="50" charset="-128"/>
                <a:ea typeface="メイリオ" pitchFamily="50" charset="-128"/>
                <a:cs typeface="メイリオ" pitchFamily="50" charset="-128"/>
              </a:rPr>
              <a:t>請求書入力</a:t>
            </a:r>
          </a:p>
          <a:p>
            <a:pPr algn="ctr">
              <a:defRPr/>
            </a:pPr>
            <a:r>
              <a:rPr lang="ja-JP" altLang="en-US" sz="1200" dirty="0">
                <a:solidFill>
                  <a:srgbClr val="B31919">
                    <a:lumMod val="75000"/>
                  </a:srgbClr>
                </a:solidFill>
                <a:latin typeface="メイリオ" pitchFamily="50" charset="-128"/>
                <a:ea typeface="メイリオ" pitchFamily="50" charset="-128"/>
                <a:cs typeface="メイリオ" pitchFamily="50" charset="-128"/>
              </a:rPr>
              <a:t>経費入力</a:t>
            </a:r>
          </a:p>
        </p:txBody>
      </p:sp>
      <p:sp>
        <p:nvSpPr>
          <p:cNvPr id="20" name="AutoShape 18"/>
          <p:cNvSpPr>
            <a:spLocks noChangeArrowheads="1"/>
          </p:cNvSpPr>
          <p:nvPr/>
        </p:nvSpPr>
        <p:spPr bwMode="auto">
          <a:xfrm>
            <a:off x="201613" y="3263900"/>
            <a:ext cx="879475" cy="722313"/>
          </a:xfrm>
          <a:prstGeom prst="flowChartAlternateProcess">
            <a:avLst/>
          </a:prstGeom>
          <a:solidFill>
            <a:schemeClr val="accent3">
              <a:lumMod val="20000"/>
              <a:lumOff val="80000"/>
            </a:schemeClr>
          </a:solidFill>
          <a:ln w="9525" algn="ctr">
            <a:solidFill>
              <a:schemeClr val="accent3">
                <a:lumMod val="75000"/>
              </a:schemeClr>
            </a:solid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srgbClr val="B31919">
                    <a:lumMod val="75000"/>
                  </a:srgbClr>
                </a:solidFill>
                <a:latin typeface="メイリオ" pitchFamily="50" charset="-128"/>
                <a:ea typeface="メイリオ" pitchFamily="50" charset="-128"/>
                <a:cs typeface="メイリオ" pitchFamily="50" charset="-128"/>
              </a:rPr>
              <a:t>支払伝票</a:t>
            </a:r>
          </a:p>
          <a:p>
            <a:pPr algn="ctr">
              <a:defRPr/>
            </a:pPr>
            <a:r>
              <a:rPr lang="ja-JP" altLang="en-US" sz="1200" dirty="0">
                <a:solidFill>
                  <a:srgbClr val="B31919">
                    <a:lumMod val="75000"/>
                  </a:srgbClr>
                </a:solidFill>
                <a:latin typeface="メイリオ" pitchFamily="50" charset="-128"/>
                <a:ea typeface="メイリオ" pitchFamily="50" charset="-128"/>
                <a:cs typeface="メイリオ" pitchFamily="50" charset="-128"/>
              </a:rPr>
              <a:t>更新</a:t>
            </a:r>
          </a:p>
        </p:txBody>
      </p:sp>
      <p:sp>
        <p:nvSpPr>
          <p:cNvPr id="21" name="AutoShape 19"/>
          <p:cNvSpPr>
            <a:spLocks noChangeArrowheads="1"/>
          </p:cNvSpPr>
          <p:nvPr/>
        </p:nvSpPr>
        <p:spPr bwMode="auto">
          <a:xfrm>
            <a:off x="227013" y="4292600"/>
            <a:ext cx="879475" cy="722313"/>
          </a:xfrm>
          <a:prstGeom prst="flowChartAlternateProcess">
            <a:avLst/>
          </a:prstGeom>
          <a:solidFill>
            <a:schemeClr val="accent3">
              <a:lumMod val="20000"/>
              <a:lumOff val="80000"/>
            </a:schemeClr>
          </a:solidFill>
          <a:ln w="9525" algn="ctr">
            <a:solidFill>
              <a:schemeClr val="accent3">
                <a:lumMod val="75000"/>
              </a:schemeClr>
            </a:solid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srgbClr val="B31919">
                    <a:lumMod val="75000"/>
                  </a:srgbClr>
                </a:solidFill>
                <a:latin typeface="メイリオ" pitchFamily="50" charset="-128"/>
                <a:ea typeface="メイリオ" pitchFamily="50" charset="-128"/>
                <a:cs typeface="メイリオ" pitchFamily="50" charset="-128"/>
              </a:rPr>
              <a:t>支払予定</a:t>
            </a:r>
          </a:p>
          <a:p>
            <a:pPr algn="ctr">
              <a:defRPr/>
            </a:pPr>
            <a:r>
              <a:rPr lang="ja-JP" altLang="en-US" sz="1200" dirty="0">
                <a:solidFill>
                  <a:srgbClr val="B31919">
                    <a:lumMod val="75000"/>
                  </a:srgbClr>
                </a:solidFill>
                <a:latin typeface="メイリオ" pitchFamily="50" charset="-128"/>
                <a:ea typeface="メイリオ" pitchFamily="50" charset="-128"/>
                <a:cs typeface="メイリオ" pitchFamily="50" charset="-128"/>
              </a:rPr>
              <a:t>処理</a:t>
            </a:r>
          </a:p>
        </p:txBody>
      </p:sp>
      <p:sp>
        <p:nvSpPr>
          <p:cNvPr id="22" name="AutoShape 20"/>
          <p:cNvSpPr>
            <a:spLocks noChangeArrowheads="1"/>
          </p:cNvSpPr>
          <p:nvPr/>
        </p:nvSpPr>
        <p:spPr bwMode="auto">
          <a:xfrm>
            <a:off x="227013" y="5295900"/>
            <a:ext cx="879475" cy="722313"/>
          </a:xfrm>
          <a:prstGeom prst="flowChartAlternateProcess">
            <a:avLst/>
          </a:prstGeom>
          <a:solidFill>
            <a:schemeClr val="accent3">
              <a:lumMod val="20000"/>
              <a:lumOff val="80000"/>
            </a:schemeClr>
          </a:solidFill>
          <a:ln w="9525" algn="ctr">
            <a:solidFill>
              <a:schemeClr val="accent3">
                <a:lumMod val="75000"/>
              </a:schemeClr>
            </a:solidFill>
            <a:miter lim="800000"/>
            <a:headEnd/>
            <a:tailEnd/>
          </a:ln>
          <a:effectLst/>
          <a:scene3d>
            <a:camera prst="orthographicFront"/>
            <a:lightRig rig="threePt" dir="t"/>
          </a:scene3d>
          <a:sp3d>
            <a:bevelT/>
          </a:sp3d>
        </p:spPr>
        <p:txBody>
          <a:bodyPr wrap="none" anchor="ctr"/>
          <a:lstStyle/>
          <a:p>
            <a:pPr algn="ctr">
              <a:defRPr/>
            </a:pPr>
            <a:r>
              <a:rPr lang="ja-JP" altLang="en-US" sz="1200" dirty="0">
                <a:solidFill>
                  <a:srgbClr val="B31919">
                    <a:lumMod val="75000"/>
                  </a:srgbClr>
                </a:solidFill>
                <a:latin typeface="メイリオ" pitchFamily="50" charset="-128"/>
                <a:ea typeface="メイリオ" pitchFamily="50" charset="-128"/>
                <a:cs typeface="メイリオ" pitchFamily="50" charset="-128"/>
              </a:rPr>
              <a:t>支払確定</a:t>
            </a:r>
          </a:p>
          <a:p>
            <a:pPr algn="ctr">
              <a:defRPr/>
            </a:pPr>
            <a:r>
              <a:rPr lang="ja-JP" altLang="en-US" sz="1200" dirty="0">
                <a:solidFill>
                  <a:srgbClr val="B31919">
                    <a:lumMod val="75000"/>
                  </a:srgbClr>
                </a:solidFill>
                <a:latin typeface="メイリオ" pitchFamily="50" charset="-128"/>
                <a:ea typeface="メイリオ" pitchFamily="50" charset="-128"/>
                <a:cs typeface="メイリオ" pitchFamily="50" charset="-128"/>
              </a:rPr>
              <a:t>処理</a:t>
            </a:r>
          </a:p>
        </p:txBody>
      </p:sp>
      <p:sp>
        <p:nvSpPr>
          <p:cNvPr id="107557" name="Text Box 21"/>
          <p:cNvSpPr txBox="1">
            <a:spLocks noChangeArrowheads="1"/>
          </p:cNvSpPr>
          <p:nvPr/>
        </p:nvSpPr>
        <p:spPr bwMode="auto">
          <a:xfrm>
            <a:off x="1193800" y="20701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画面</a:t>
            </a:r>
          </a:p>
        </p:txBody>
      </p:sp>
      <p:graphicFrame>
        <p:nvGraphicFramePr>
          <p:cNvPr id="24" name="Group 22"/>
          <p:cNvGraphicFramePr>
            <a:graphicFrameLocks noGrp="1"/>
          </p:cNvGraphicFramePr>
          <p:nvPr/>
        </p:nvGraphicFramePr>
        <p:xfrm>
          <a:off x="1358900" y="2362200"/>
          <a:ext cx="1592263" cy="552960"/>
        </p:xfrm>
        <a:graphic>
          <a:graphicData uri="http://schemas.openxmlformats.org/drawingml/2006/table">
            <a:tbl>
              <a:tblPr/>
              <a:tblGrid>
                <a:gridCol w="774700"/>
                <a:gridCol w="817563"/>
              </a:tblGrid>
              <a:tr h="1825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仕入</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4447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7568" name="Text Box 32"/>
          <p:cNvSpPr txBox="1">
            <a:spLocks noChangeArrowheads="1"/>
          </p:cNvSpPr>
          <p:nvPr/>
        </p:nvSpPr>
        <p:spPr bwMode="auto">
          <a:xfrm>
            <a:off x="3136900" y="20955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画面</a:t>
            </a:r>
          </a:p>
        </p:txBody>
      </p:sp>
      <p:graphicFrame>
        <p:nvGraphicFramePr>
          <p:cNvPr id="26" name="Group 33"/>
          <p:cNvGraphicFramePr>
            <a:graphicFrameLocks noGrp="1"/>
          </p:cNvGraphicFramePr>
          <p:nvPr/>
        </p:nvGraphicFramePr>
        <p:xfrm>
          <a:off x="3238500" y="2362200"/>
          <a:ext cx="1592263" cy="552960"/>
        </p:xfrm>
        <a:graphic>
          <a:graphicData uri="http://schemas.openxmlformats.org/drawingml/2006/table">
            <a:tbl>
              <a:tblPr/>
              <a:tblGrid>
                <a:gridCol w="774700"/>
                <a:gridCol w="817563"/>
              </a:tblGrid>
              <a:tr h="1825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消耗</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品費</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4447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7" name="Group 43"/>
          <p:cNvGraphicFramePr>
            <a:graphicFrameLocks noGrp="1"/>
          </p:cNvGraphicFramePr>
          <p:nvPr/>
        </p:nvGraphicFramePr>
        <p:xfrm>
          <a:off x="1346200" y="3492500"/>
          <a:ext cx="1592263" cy="427038"/>
        </p:xfrm>
        <a:graphic>
          <a:graphicData uri="http://schemas.openxmlformats.org/drawingml/2006/table">
            <a:tbl>
              <a:tblPr/>
              <a:tblGrid>
                <a:gridCol w="774700"/>
                <a:gridCol w="817563"/>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仕入</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7587" name="Text Box 51"/>
          <p:cNvSpPr txBox="1">
            <a:spLocks noChangeArrowheads="1"/>
          </p:cNvSpPr>
          <p:nvPr/>
        </p:nvSpPr>
        <p:spPr bwMode="auto">
          <a:xfrm>
            <a:off x="1193800" y="31369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graphicFrame>
        <p:nvGraphicFramePr>
          <p:cNvPr id="29" name="Group 52"/>
          <p:cNvGraphicFramePr>
            <a:graphicFrameLocks noGrp="1"/>
          </p:cNvGraphicFramePr>
          <p:nvPr/>
        </p:nvGraphicFramePr>
        <p:xfrm>
          <a:off x="5194300" y="3530600"/>
          <a:ext cx="1592263" cy="427038"/>
        </p:xfrm>
        <a:graphic>
          <a:graphicData uri="http://schemas.openxmlformats.org/drawingml/2006/table">
            <a:tbl>
              <a:tblPr/>
              <a:tblGrid>
                <a:gridCol w="774700"/>
                <a:gridCol w="817563"/>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仕入</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7596" name="Text Box 60"/>
          <p:cNvSpPr txBox="1">
            <a:spLocks noChangeArrowheads="1"/>
          </p:cNvSpPr>
          <p:nvPr/>
        </p:nvSpPr>
        <p:spPr bwMode="auto">
          <a:xfrm>
            <a:off x="5067300" y="31369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graphicFrame>
        <p:nvGraphicFramePr>
          <p:cNvPr id="31" name="Group 61"/>
          <p:cNvGraphicFramePr>
            <a:graphicFrameLocks noGrp="1"/>
          </p:cNvGraphicFramePr>
          <p:nvPr/>
        </p:nvGraphicFramePr>
        <p:xfrm>
          <a:off x="1346200" y="5626100"/>
          <a:ext cx="1592263" cy="427038"/>
        </p:xfrm>
        <a:graphic>
          <a:graphicData uri="http://schemas.openxmlformats.org/drawingml/2006/table">
            <a:tbl>
              <a:tblPr/>
              <a:tblGrid>
                <a:gridCol w="774700"/>
                <a:gridCol w="817563"/>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7605" name="Text Box 69"/>
          <p:cNvSpPr txBox="1">
            <a:spLocks noChangeArrowheads="1"/>
          </p:cNvSpPr>
          <p:nvPr/>
        </p:nvSpPr>
        <p:spPr bwMode="auto">
          <a:xfrm>
            <a:off x="1206500" y="51943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graphicFrame>
        <p:nvGraphicFramePr>
          <p:cNvPr id="33" name="Group 70"/>
          <p:cNvGraphicFramePr>
            <a:graphicFrameLocks noGrp="1"/>
          </p:cNvGraphicFramePr>
          <p:nvPr/>
        </p:nvGraphicFramePr>
        <p:xfrm>
          <a:off x="3251200" y="5575300"/>
          <a:ext cx="1592263" cy="495936"/>
        </p:xfrm>
        <a:graphic>
          <a:graphicData uri="http://schemas.openxmlformats.org/drawingml/2006/table">
            <a:tbl>
              <a:tblPr/>
              <a:tblGrid>
                <a:gridCol w="774700"/>
                <a:gridCol w="817563"/>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消耗</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品費</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7614" name="Text Box 78"/>
          <p:cNvSpPr txBox="1">
            <a:spLocks noChangeArrowheads="1"/>
          </p:cNvSpPr>
          <p:nvPr/>
        </p:nvSpPr>
        <p:spPr bwMode="auto">
          <a:xfrm>
            <a:off x="3124200" y="51816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graphicFrame>
        <p:nvGraphicFramePr>
          <p:cNvPr id="35" name="Group 79"/>
          <p:cNvGraphicFramePr>
            <a:graphicFrameLocks noGrp="1"/>
          </p:cNvGraphicFramePr>
          <p:nvPr/>
        </p:nvGraphicFramePr>
        <p:xfrm>
          <a:off x="7150100" y="2425700"/>
          <a:ext cx="1592263" cy="552960"/>
        </p:xfrm>
        <a:graphic>
          <a:graphicData uri="http://schemas.openxmlformats.org/drawingml/2006/table">
            <a:tbl>
              <a:tblPr/>
              <a:tblGrid>
                <a:gridCol w="774700"/>
                <a:gridCol w="817563"/>
              </a:tblGrid>
              <a:tr h="1825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4447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7625" name="Text Box 89"/>
          <p:cNvSpPr txBox="1">
            <a:spLocks noChangeArrowheads="1"/>
          </p:cNvSpPr>
          <p:nvPr/>
        </p:nvSpPr>
        <p:spPr bwMode="auto">
          <a:xfrm>
            <a:off x="6959600" y="20828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画面</a:t>
            </a:r>
          </a:p>
        </p:txBody>
      </p:sp>
      <p:graphicFrame>
        <p:nvGraphicFramePr>
          <p:cNvPr id="37" name="Group 90"/>
          <p:cNvGraphicFramePr>
            <a:graphicFrameLocks noGrp="1"/>
          </p:cNvGraphicFramePr>
          <p:nvPr/>
        </p:nvGraphicFramePr>
        <p:xfrm>
          <a:off x="7124700" y="5575300"/>
          <a:ext cx="1592263" cy="427038"/>
        </p:xfrm>
        <a:graphic>
          <a:graphicData uri="http://schemas.openxmlformats.org/drawingml/2006/table">
            <a:tbl>
              <a:tblPr/>
              <a:tblGrid>
                <a:gridCol w="774700"/>
                <a:gridCol w="817563"/>
              </a:tblGrid>
              <a:tr h="427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当座預金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7634" name="Text Box 98"/>
          <p:cNvSpPr txBox="1">
            <a:spLocks noChangeArrowheads="1"/>
          </p:cNvSpPr>
          <p:nvPr/>
        </p:nvSpPr>
        <p:spPr bwMode="auto">
          <a:xfrm>
            <a:off x="6985000" y="51816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仕訳</a:t>
            </a:r>
          </a:p>
        </p:txBody>
      </p:sp>
      <p:sp>
        <p:nvSpPr>
          <p:cNvPr id="107635" name="Line 99"/>
          <p:cNvSpPr>
            <a:spLocks noChangeShapeType="1"/>
          </p:cNvSpPr>
          <p:nvPr/>
        </p:nvSpPr>
        <p:spPr bwMode="auto">
          <a:xfrm>
            <a:off x="3987800" y="3302000"/>
            <a:ext cx="0" cy="1790700"/>
          </a:xfrm>
          <a:prstGeom prst="line">
            <a:avLst/>
          </a:prstGeom>
          <a:noFill/>
          <a:ln w="63500">
            <a:solidFill>
              <a:srgbClr val="557630"/>
            </a:solidFill>
            <a:round/>
            <a:headEnd/>
            <a:tailEnd type="triangle" w="med" len="med"/>
          </a:ln>
        </p:spPr>
        <p:txBody>
          <a:bodyPr wrap="none">
            <a:spAutoFit/>
          </a:bodyPr>
          <a:lstStyle/>
          <a:p>
            <a:endParaRPr lang="ja-JP" altLang="en-US">
              <a:solidFill>
                <a:prstClr val="black"/>
              </a:solidFill>
              <a:latin typeface="Arial" pitchFamily="34" charset="0"/>
              <a:ea typeface="ＭＳ Ｐゴシック" pitchFamily="50" charset="-128"/>
            </a:endParaRPr>
          </a:p>
        </p:txBody>
      </p:sp>
      <p:sp>
        <p:nvSpPr>
          <p:cNvPr id="107636" name="Line 100"/>
          <p:cNvSpPr>
            <a:spLocks noChangeShapeType="1"/>
          </p:cNvSpPr>
          <p:nvPr/>
        </p:nvSpPr>
        <p:spPr bwMode="auto">
          <a:xfrm>
            <a:off x="2120900" y="4241800"/>
            <a:ext cx="0" cy="850900"/>
          </a:xfrm>
          <a:prstGeom prst="line">
            <a:avLst/>
          </a:prstGeom>
          <a:noFill/>
          <a:ln w="63500">
            <a:solidFill>
              <a:srgbClr val="557630"/>
            </a:solidFill>
            <a:round/>
            <a:headEnd/>
            <a:tailEnd type="triangle" w="med" len="med"/>
          </a:ln>
        </p:spPr>
        <p:txBody>
          <a:bodyPr>
            <a:spAutoFit/>
          </a:bodyPr>
          <a:lstStyle/>
          <a:p>
            <a:endParaRPr lang="ja-JP" altLang="en-US">
              <a:solidFill>
                <a:prstClr val="black"/>
              </a:solidFill>
              <a:latin typeface="Arial" pitchFamily="34" charset="0"/>
              <a:ea typeface="ＭＳ Ｐゴシック" pitchFamily="50" charset="-128"/>
            </a:endParaRPr>
          </a:p>
        </p:txBody>
      </p:sp>
      <p:sp>
        <p:nvSpPr>
          <p:cNvPr id="107637" name="Line 101"/>
          <p:cNvSpPr>
            <a:spLocks noChangeShapeType="1"/>
          </p:cNvSpPr>
          <p:nvPr/>
        </p:nvSpPr>
        <p:spPr bwMode="auto">
          <a:xfrm>
            <a:off x="7874000" y="3263900"/>
            <a:ext cx="0" cy="1790700"/>
          </a:xfrm>
          <a:prstGeom prst="line">
            <a:avLst/>
          </a:prstGeom>
          <a:noFill/>
          <a:ln w="63500">
            <a:solidFill>
              <a:srgbClr val="557630"/>
            </a:solidFill>
            <a:round/>
            <a:headEnd/>
            <a:tailEnd type="triangle" w="med" len="med"/>
          </a:ln>
        </p:spPr>
        <p:txBody>
          <a:bodyPr wrap="none">
            <a:spAutoFit/>
          </a:bodyPr>
          <a:lstStyle/>
          <a:p>
            <a:endParaRPr lang="ja-JP" altLang="en-US">
              <a:solidFill>
                <a:prstClr val="black"/>
              </a:solidFill>
              <a:latin typeface="Arial" pitchFamily="34" charset="0"/>
              <a:ea typeface="ＭＳ Ｐゴシック" pitchFamily="50" charset="-128"/>
            </a:endParaRPr>
          </a:p>
        </p:txBody>
      </p:sp>
      <p:sp>
        <p:nvSpPr>
          <p:cNvPr id="42" name="Text Box 102"/>
          <p:cNvSpPr txBox="1">
            <a:spLocks noChangeArrowheads="1"/>
          </p:cNvSpPr>
          <p:nvPr/>
        </p:nvSpPr>
        <p:spPr bwMode="auto">
          <a:xfrm>
            <a:off x="1371600" y="4406900"/>
            <a:ext cx="1549400" cy="314325"/>
          </a:xfrm>
          <a:prstGeom prst="rect">
            <a:avLst/>
          </a:prstGeom>
          <a:solidFill>
            <a:schemeClr val="accent5">
              <a:lumMod val="20000"/>
              <a:lumOff val="80000"/>
            </a:schemeClr>
          </a:solidFill>
          <a:ln w="9525" algn="ctr">
            <a:solidFill>
              <a:srgbClr val="557630"/>
            </a:solidFill>
            <a:miter lim="800000"/>
            <a:headEnd/>
            <a:tailEnd/>
          </a:ln>
          <a:effectLst/>
        </p:spPr>
        <p:txBody>
          <a:bodyPr>
            <a:spAutoFit/>
          </a:bodyPr>
          <a:lstStyle/>
          <a:p>
            <a:pPr algn="ctr">
              <a:spcBef>
                <a:spcPct val="50000"/>
              </a:spcBef>
              <a:defRPr/>
            </a:pPr>
            <a:r>
              <a:rPr lang="ja-JP" altLang="en-US" sz="1400" dirty="0">
                <a:solidFill>
                  <a:srgbClr val="4A6224">
                    <a:lumMod val="75000"/>
                  </a:srgbClr>
                </a:solidFill>
                <a:latin typeface="メイリオ" pitchFamily="50" charset="-128"/>
                <a:ea typeface="メイリオ" pitchFamily="50" charset="-128"/>
                <a:cs typeface="メイリオ" pitchFamily="50" charset="-128"/>
              </a:rPr>
              <a:t>支払方法別集計</a:t>
            </a:r>
          </a:p>
        </p:txBody>
      </p:sp>
      <p:sp>
        <p:nvSpPr>
          <p:cNvPr id="43" name="Text Box 103"/>
          <p:cNvSpPr txBox="1">
            <a:spLocks noChangeArrowheads="1"/>
          </p:cNvSpPr>
          <p:nvPr/>
        </p:nvSpPr>
        <p:spPr bwMode="auto">
          <a:xfrm>
            <a:off x="3263900" y="4406900"/>
            <a:ext cx="1549400" cy="314325"/>
          </a:xfrm>
          <a:prstGeom prst="rect">
            <a:avLst/>
          </a:prstGeom>
          <a:solidFill>
            <a:schemeClr val="accent5">
              <a:lumMod val="20000"/>
              <a:lumOff val="80000"/>
            </a:schemeClr>
          </a:solidFill>
          <a:ln w="9525" algn="ctr">
            <a:solidFill>
              <a:srgbClr val="557630"/>
            </a:solidFill>
            <a:miter lim="800000"/>
            <a:headEnd/>
            <a:tailEnd/>
          </a:ln>
          <a:effectLst/>
        </p:spPr>
        <p:txBody>
          <a:bodyPr>
            <a:spAutoFit/>
          </a:bodyPr>
          <a:lstStyle/>
          <a:p>
            <a:pPr algn="ctr">
              <a:spcBef>
                <a:spcPct val="50000"/>
              </a:spcBef>
              <a:defRPr/>
            </a:pPr>
            <a:r>
              <a:rPr lang="ja-JP" altLang="en-US" sz="1400" dirty="0">
                <a:solidFill>
                  <a:srgbClr val="4A6224">
                    <a:lumMod val="75000"/>
                  </a:srgbClr>
                </a:solidFill>
                <a:latin typeface="メイリオ" pitchFamily="50" charset="-128"/>
                <a:ea typeface="メイリオ" pitchFamily="50" charset="-128"/>
                <a:cs typeface="メイリオ" pitchFamily="50" charset="-128"/>
              </a:rPr>
              <a:t>支払方法別集計</a:t>
            </a:r>
          </a:p>
        </p:txBody>
      </p:sp>
      <p:sp>
        <p:nvSpPr>
          <p:cNvPr id="44" name="Text Box 104"/>
          <p:cNvSpPr txBox="1">
            <a:spLocks noChangeArrowheads="1"/>
          </p:cNvSpPr>
          <p:nvPr/>
        </p:nvSpPr>
        <p:spPr bwMode="auto">
          <a:xfrm>
            <a:off x="7099300" y="4432300"/>
            <a:ext cx="1549400" cy="314325"/>
          </a:xfrm>
          <a:prstGeom prst="rect">
            <a:avLst/>
          </a:prstGeom>
          <a:solidFill>
            <a:schemeClr val="accent5">
              <a:lumMod val="20000"/>
              <a:lumOff val="80000"/>
            </a:schemeClr>
          </a:solidFill>
          <a:ln w="9525" algn="ctr">
            <a:solidFill>
              <a:srgbClr val="557630"/>
            </a:solidFill>
            <a:miter lim="800000"/>
            <a:headEnd/>
            <a:tailEnd/>
          </a:ln>
          <a:effectLst/>
        </p:spPr>
        <p:txBody>
          <a:bodyPr>
            <a:spAutoFit/>
          </a:bodyPr>
          <a:lstStyle/>
          <a:p>
            <a:pPr algn="ctr">
              <a:spcBef>
                <a:spcPct val="50000"/>
              </a:spcBef>
              <a:defRPr/>
            </a:pPr>
            <a:r>
              <a:rPr lang="ja-JP" altLang="en-US" sz="1400" dirty="0">
                <a:solidFill>
                  <a:srgbClr val="4A6224">
                    <a:lumMod val="75000"/>
                  </a:srgbClr>
                </a:solidFill>
                <a:latin typeface="メイリオ" pitchFamily="50" charset="-128"/>
                <a:ea typeface="メイリオ" pitchFamily="50" charset="-128"/>
                <a:cs typeface="メイリオ" pitchFamily="50" charset="-128"/>
              </a:rPr>
              <a:t>支払方法別集計</a:t>
            </a:r>
          </a:p>
        </p:txBody>
      </p:sp>
      <p:graphicFrame>
        <p:nvGraphicFramePr>
          <p:cNvPr id="45" name="Group 105"/>
          <p:cNvGraphicFramePr>
            <a:graphicFrameLocks noGrp="1"/>
          </p:cNvGraphicFramePr>
          <p:nvPr/>
        </p:nvGraphicFramePr>
        <p:xfrm>
          <a:off x="5207000" y="2374900"/>
          <a:ext cx="1592263" cy="552960"/>
        </p:xfrm>
        <a:graphic>
          <a:graphicData uri="http://schemas.openxmlformats.org/drawingml/2006/table">
            <a:tbl>
              <a:tblPr/>
              <a:tblGrid>
                <a:gridCol w="774700"/>
                <a:gridCol w="817563"/>
              </a:tblGrid>
              <a:tr h="18256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仕入</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買掛金</a:t>
                      </a: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244475">
                <a:tc vMerge="1">
                  <a:txBody>
                    <a:bodyPr/>
                    <a:lstStyle/>
                    <a:p>
                      <a:endParaRPr kumimoji="1" lang="ja-JP"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marL="90000" marR="90000" marT="46800" marB="46800"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7651" name="Text Box 115"/>
          <p:cNvSpPr txBox="1">
            <a:spLocks noChangeArrowheads="1"/>
          </p:cNvSpPr>
          <p:nvPr/>
        </p:nvSpPr>
        <p:spPr bwMode="auto">
          <a:xfrm>
            <a:off x="5067300" y="2082800"/>
            <a:ext cx="571500"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65AE"/>
                </a:solidFill>
                <a:latin typeface="メイリオ" pitchFamily="50" charset="-128"/>
                <a:ea typeface="メイリオ" pitchFamily="50" charset="-128"/>
                <a:cs typeface="メイリオ" pitchFamily="50" charset="-128"/>
              </a:rPr>
              <a:t>画面</a:t>
            </a:r>
          </a:p>
        </p:txBody>
      </p:sp>
      <p:sp>
        <p:nvSpPr>
          <p:cNvPr id="46"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タイトル 2"/>
          <p:cNvSpPr>
            <a:spLocks noGrp="1"/>
          </p:cNvSpPr>
          <p:nvPr>
            <p:ph type="title"/>
          </p:nvPr>
        </p:nvSpPr>
        <p:spPr bwMode="auto">
          <a:xfrm>
            <a:off x="503238" y="215900"/>
            <a:ext cx="8137525" cy="1008063"/>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smtClean="0">
                <a:latin typeface="Times New Roman" pitchFamily="18" charset="0"/>
                <a:cs typeface="Times New Roman" pitchFamily="18" charset="0"/>
              </a:rPr>
              <a:t>SuperStream-</a:t>
            </a:r>
            <a:r>
              <a:rPr lang="en-US" altLang="ja-JP" b="1" smtClean="0">
                <a:latin typeface="Times New Roman" pitchFamily="18" charset="0"/>
                <a:cs typeface="Times New Roman" pitchFamily="18" charset="0"/>
              </a:rPr>
              <a:t>AP+ </a:t>
            </a:r>
            <a:r>
              <a:rPr lang="ja-JP" altLang="en-US" smtClean="0">
                <a:latin typeface="メイリオ" pitchFamily="50" charset="-128"/>
                <a:ea typeface="メイリオ" pitchFamily="50" charset="-128"/>
                <a:cs typeface="メイリオ" pitchFamily="50" charset="-128"/>
              </a:rPr>
              <a:t>特徴</a:t>
            </a:r>
            <a:r>
              <a:rPr lang="en-US" altLang="ja-JP" smtClean="0">
                <a:latin typeface="メイリオ" pitchFamily="50" charset="-128"/>
                <a:ea typeface="メイリオ" pitchFamily="50" charset="-128"/>
                <a:cs typeface="メイリオ" pitchFamily="50" charset="-128"/>
              </a:rPr>
              <a:t/>
            </a:r>
            <a:br>
              <a:rPr lang="en-US" altLang="ja-JP" smtClean="0">
                <a:latin typeface="メイリオ" pitchFamily="50" charset="-128"/>
                <a:ea typeface="メイリオ" pitchFamily="50" charset="-128"/>
                <a:cs typeface="メイリオ" pitchFamily="50" charset="-128"/>
              </a:rPr>
            </a:br>
            <a:r>
              <a:rPr lang="ja-JP" altLang="en-US" smtClean="0">
                <a:latin typeface="メイリオ" pitchFamily="50" charset="-128"/>
                <a:ea typeface="メイリオ" pitchFamily="50" charset="-128"/>
                <a:cs typeface="メイリオ" pitchFamily="50" charset="-128"/>
              </a:rPr>
              <a:t>～多様な支払方法への対応～</a:t>
            </a:r>
          </a:p>
        </p:txBody>
      </p:sp>
      <p:sp>
        <p:nvSpPr>
          <p:cNvPr id="1331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EB66A64-093C-40BD-A90C-4B899DE4AD47}" type="slidenum">
              <a:rPr lang="ja-JP" altLang="en-US" smtClean="0">
                <a:solidFill>
                  <a:srgbClr val="FFFFFF"/>
                </a:solidFill>
              </a:rPr>
              <a:pPr fontAlgn="base">
                <a:spcBef>
                  <a:spcPct val="0"/>
                </a:spcBef>
                <a:spcAft>
                  <a:spcPct val="0"/>
                </a:spcAft>
                <a:defRPr/>
              </a:pPr>
              <a:t>4</a:t>
            </a:fld>
            <a:endParaRPr lang="ja-JP" altLang="en-US" smtClean="0">
              <a:solidFill>
                <a:srgbClr val="FFFFFF"/>
              </a:solidFill>
            </a:endParaRPr>
          </a:p>
        </p:txBody>
      </p:sp>
      <p:sp>
        <p:nvSpPr>
          <p:cNvPr id="10" name="正方形/長方形 9"/>
          <p:cNvSpPr/>
          <p:nvPr/>
        </p:nvSpPr>
        <p:spPr>
          <a:xfrm>
            <a:off x="285750" y="1757363"/>
            <a:ext cx="1857375" cy="801687"/>
          </a:xfrm>
          <a:prstGeom prst="rect">
            <a:avLst/>
          </a:prstGeom>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rgbClr val="FFFFFF"/>
                </a:solidFill>
                <a:latin typeface="メイリオ" pitchFamily="50" charset="-128"/>
                <a:ea typeface="メイリオ" pitchFamily="50" charset="-128"/>
                <a:cs typeface="メイリオ" pitchFamily="50" charset="-128"/>
              </a:rPr>
              <a:t>1.</a:t>
            </a:r>
            <a:r>
              <a:rPr lang="ja-JP" altLang="en-US" dirty="0">
                <a:solidFill>
                  <a:srgbClr val="FFFFFF"/>
                </a:solidFill>
                <a:latin typeface="メイリオ" pitchFamily="50" charset="-128"/>
                <a:ea typeface="メイリオ" pitchFamily="50" charset="-128"/>
                <a:cs typeface="メイリオ" pitchFamily="50" charset="-128"/>
              </a:rPr>
              <a:t>振込</a:t>
            </a:r>
          </a:p>
        </p:txBody>
      </p:sp>
      <p:sp>
        <p:nvSpPr>
          <p:cNvPr id="11" name="正方形/長方形 10"/>
          <p:cNvSpPr/>
          <p:nvPr/>
        </p:nvSpPr>
        <p:spPr>
          <a:xfrm>
            <a:off x="2214563" y="1757363"/>
            <a:ext cx="6750050" cy="801687"/>
          </a:xfrm>
          <a:prstGeom prst="rect">
            <a:avLst/>
          </a:prstGeom>
          <a:noFill/>
          <a:ln w="3175">
            <a:solidFill>
              <a:srgbClr val="55763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100" dirty="0">
                <a:solidFill>
                  <a:srgbClr val="333333"/>
                </a:solidFill>
                <a:latin typeface="メイリオ" pitchFamily="50" charset="-128"/>
                <a:ea typeface="メイリオ" pitchFamily="50" charset="-128"/>
                <a:cs typeface="メイリオ" pitchFamily="50" charset="-128"/>
              </a:rPr>
              <a:t>銀行向けに以下のいずれかを出力可能です。</a:t>
            </a:r>
          </a:p>
          <a:p>
            <a:pPr>
              <a:defRPr/>
            </a:pPr>
            <a:r>
              <a:rPr lang="ja-JP" altLang="en-US" dirty="0">
                <a:solidFill>
                  <a:srgbClr val="333333"/>
                </a:solidFill>
                <a:latin typeface="メイリオ" pitchFamily="50" charset="-128"/>
                <a:ea typeface="メイリオ" pitchFamily="50" charset="-128"/>
                <a:cs typeface="メイリオ" pitchFamily="50" charset="-128"/>
              </a:rPr>
              <a:t>◆</a:t>
            </a:r>
            <a:r>
              <a:rPr lang="en-US" altLang="ja-JP" dirty="0">
                <a:solidFill>
                  <a:srgbClr val="333333"/>
                </a:solidFill>
                <a:latin typeface="メイリオ" pitchFamily="50" charset="-128"/>
                <a:ea typeface="メイリオ" pitchFamily="50" charset="-128"/>
                <a:cs typeface="メイリオ" pitchFamily="50" charset="-128"/>
              </a:rPr>
              <a:t>FB</a:t>
            </a:r>
            <a:r>
              <a:rPr lang="ja-JP" altLang="en-US" dirty="0">
                <a:solidFill>
                  <a:srgbClr val="333333"/>
                </a:solidFill>
                <a:latin typeface="メイリオ" pitchFamily="50" charset="-128"/>
                <a:ea typeface="メイリオ" pitchFamily="50" charset="-128"/>
                <a:cs typeface="メイリオ" pitchFamily="50" charset="-128"/>
              </a:rPr>
              <a:t>データの自動作成　◆一括振込依頼書の印字</a:t>
            </a:r>
          </a:p>
          <a:p>
            <a:pPr>
              <a:defRPr/>
            </a:pPr>
            <a:r>
              <a:rPr lang="en-US" altLang="ja-JP" sz="1100" dirty="0">
                <a:solidFill>
                  <a:srgbClr val="333333"/>
                </a:solidFill>
                <a:latin typeface="メイリオ" pitchFamily="50" charset="-128"/>
                <a:ea typeface="メイリオ" pitchFamily="50" charset="-128"/>
                <a:cs typeface="メイリオ" pitchFamily="50" charset="-128"/>
              </a:rPr>
              <a:t>※</a:t>
            </a:r>
            <a:r>
              <a:rPr lang="ja-JP" altLang="en-US" sz="1100" dirty="0">
                <a:solidFill>
                  <a:srgbClr val="333333"/>
                </a:solidFill>
                <a:latin typeface="メイリオ" pitchFamily="50" charset="-128"/>
                <a:ea typeface="メイリオ" pitchFamily="50" charset="-128"/>
                <a:cs typeface="メイリオ" pitchFamily="50" charset="-128"/>
              </a:rPr>
              <a:t>銀行休日の自動調整、振込手数料自動控除にも対応します</a:t>
            </a:r>
          </a:p>
        </p:txBody>
      </p:sp>
      <p:sp>
        <p:nvSpPr>
          <p:cNvPr id="28" name="正方形/長方形 27"/>
          <p:cNvSpPr/>
          <p:nvPr/>
        </p:nvSpPr>
        <p:spPr>
          <a:xfrm>
            <a:off x="285750" y="2614613"/>
            <a:ext cx="1857375" cy="587375"/>
          </a:xfrm>
          <a:prstGeom prst="rect">
            <a:avLst/>
          </a:prstGeom>
          <a:solidFill>
            <a:schemeClr val="accent4">
              <a:lumMod val="20000"/>
              <a:lumOff val="8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dirty="0">
                <a:solidFill>
                  <a:srgbClr val="A37E21">
                    <a:lumMod val="75000"/>
                  </a:srgbClr>
                </a:solidFill>
                <a:latin typeface="メイリオ" pitchFamily="50" charset="-128"/>
                <a:ea typeface="メイリオ" pitchFamily="50" charset="-128"/>
                <a:cs typeface="メイリオ" pitchFamily="50" charset="-128"/>
              </a:rPr>
              <a:t>2.</a:t>
            </a:r>
            <a:r>
              <a:rPr lang="ja-JP" altLang="en-US" dirty="0">
                <a:solidFill>
                  <a:srgbClr val="A37E21">
                    <a:lumMod val="75000"/>
                  </a:srgbClr>
                </a:solidFill>
                <a:latin typeface="メイリオ" pitchFamily="50" charset="-128"/>
                <a:ea typeface="メイリオ" pitchFamily="50" charset="-128"/>
                <a:cs typeface="メイリオ" pitchFamily="50" charset="-128"/>
              </a:rPr>
              <a:t>支払手形</a:t>
            </a:r>
          </a:p>
        </p:txBody>
      </p:sp>
      <p:sp>
        <p:nvSpPr>
          <p:cNvPr id="29" name="正方形/長方形 28"/>
          <p:cNvSpPr/>
          <p:nvPr/>
        </p:nvSpPr>
        <p:spPr>
          <a:xfrm>
            <a:off x="2214563" y="2614613"/>
            <a:ext cx="6750050" cy="587375"/>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200" b="1" i="1" dirty="0" err="1">
                <a:solidFill>
                  <a:srgbClr val="333333"/>
                </a:solidFill>
                <a:latin typeface="Times New Roman" pitchFamily="18" charset="0"/>
                <a:cs typeface="Times New Roman" pitchFamily="18" charset="0"/>
              </a:rPr>
              <a:t>SuperStream</a:t>
            </a:r>
            <a:r>
              <a:rPr lang="en-US" altLang="ja-JP" sz="1200" b="1" i="1" dirty="0">
                <a:solidFill>
                  <a:srgbClr val="333333"/>
                </a:solidFill>
                <a:latin typeface="Times New Roman" pitchFamily="18" charset="0"/>
                <a:cs typeface="Times New Roman" pitchFamily="18" charset="0"/>
              </a:rPr>
              <a:t>-</a:t>
            </a:r>
            <a:r>
              <a:rPr lang="en-US" altLang="ja-JP" sz="1200" b="1" dirty="0">
                <a:solidFill>
                  <a:srgbClr val="333333"/>
                </a:solidFill>
                <a:latin typeface="Times New Roman" pitchFamily="18" charset="0"/>
                <a:cs typeface="Times New Roman" pitchFamily="18" charset="0"/>
              </a:rPr>
              <a:t>PN+</a:t>
            </a:r>
            <a:r>
              <a:rPr lang="ja-JP" altLang="en-US" sz="1200" dirty="0">
                <a:solidFill>
                  <a:srgbClr val="333333"/>
                </a:solidFill>
                <a:latin typeface="メイリオ" pitchFamily="50" charset="-128"/>
                <a:ea typeface="メイリオ" pitchFamily="50" charset="-128"/>
                <a:cs typeface="メイリオ" pitchFamily="50" charset="-128"/>
              </a:rPr>
              <a:t>へデータ連携します。</a:t>
            </a:r>
            <a:endParaRPr lang="en-US" altLang="ja-JP" sz="1200" dirty="0">
              <a:solidFill>
                <a:srgbClr val="333333"/>
              </a:solidFill>
              <a:latin typeface="メイリオ" pitchFamily="50" charset="-128"/>
              <a:ea typeface="メイリオ" pitchFamily="50" charset="-128"/>
              <a:cs typeface="メイリオ" pitchFamily="50" charset="-128"/>
            </a:endParaRPr>
          </a:p>
          <a:p>
            <a:pPr>
              <a:defRPr/>
            </a:pPr>
            <a:r>
              <a:rPr lang="en-US" altLang="ja-JP" sz="1200" b="1" dirty="0">
                <a:solidFill>
                  <a:srgbClr val="333333"/>
                </a:solidFill>
                <a:latin typeface="Times New Roman" pitchFamily="18" charset="0"/>
                <a:ea typeface="メイリオ" pitchFamily="50" charset="-128"/>
                <a:cs typeface="Times New Roman" pitchFamily="18" charset="0"/>
              </a:rPr>
              <a:t>PN</a:t>
            </a:r>
            <a:r>
              <a:rPr lang="en-US" altLang="ja-JP" sz="1200" b="1" i="1" dirty="0">
                <a:solidFill>
                  <a:srgbClr val="333333"/>
                </a:solidFill>
                <a:latin typeface="Times New Roman" pitchFamily="18" charset="0"/>
                <a:ea typeface="メイリオ" pitchFamily="50" charset="-128"/>
                <a:cs typeface="Times New Roman" pitchFamily="18" charset="0"/>
              </a:rPr>
              <a:t>+</a:t>
            </a:r>
            <a:r>
              <a:rPr lang="ja-JP" altLang="en-US" sz="1200" dirty="0">
                <a:solidFill>
                  <a:srgbClr val="333333"/>
                </a:solidFill>
                <a:latin typeface="メイリオ" pitchFamily="50" charset="-128"/>
                <a:ea typeface="メイリオ" pitchFamily="50" charset="-128"/>
                <a:cs typeface="メイリオ" pitchFamily="50" charset="-128"/>
              </a:rPr>
              <a:t>未導入の場合は「手形発行依頼一覧表」にて把握可能です。</a:t>
            </a:r>
          </a:p>
        </p:txBody>
      </p:sp>
      <p:sp>
        <p:nvSpPr>
          <p:cNvPr id="31" name="正方形/長方形 30"/>
          <p:cNvSpPr/>
          <p:nvPr/>
        </p:nvSpPr>
        <p:spPr>
          <a:xfrm>
            <a:off x="285750" y="3257550"/>
            <a:ext cx="1857375" cy="350838"/>
          </a:xfrm>
          <a:prstGeom prst="rect">
            <a:avLst/>
          </a:prstGeom>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rgbClr val="FFFFFF"/>
                </a:solidFill>
                <a:latin typeface="メイリオ" pitchFamily="50" charset="-128"/>
                <a:ea typeface="メイリオ" pitchFamily="50" charset="-128"/>
                <a:cs typeface="メイリオ" pitchFamily="50" charset="-128"/>
              </a:rPr>
              <a:t>3.</a:t>
            </a:r>
            <a:r>
              <a:rPr lang="ja-JP" altLang="en-US" dirty="0">
                <a:solidFill>
                  <a:srgbClr val="FFFFFF"/>
                </a:solidFill>
                <a:latin typeface="メイリオ" pitchFamily="50" charset="-128"/>
                <a:ea typeface="メイリオ" pitchFamily="50" charset="-128"/>
                <a:cs typeface="メイリオ" pitchFamily="50" charset="-128"/>
              </a:rPr>
              <a:t>現金</a:t>
            </a:r>
          </a:p>
        </p:txBody>
      </p:sp>
      <p:sp>
        <p:nvSpPr>
          <p:cNvPr id="32" name="正方形/長方形 31"/>
          <p:cNvSpPr/>
          <p:nvPr/>
        </p:nvSpPr>
        <p:spPr>
          <a:xfrm>
            <a:off x="2214563" y="3257550"/>
            <a:ext cx="6750050" cy="350838"/>
          </a:xfrm>
          <a:prstGeom prst="rect">
            <a:avLst/>
          </a:prstGeom>
          <a:noFill/>
          <a:ln w="31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「現金支払予定一覧表」にて現金支払額を把握可能です。</a:t>
            </a:r>
          </a:p>
        </p:txBody>
      </p:sp>
      <p:sp>
        <p:nvSpPr>
          <p:cNvPr id="33" name="正方形/長方形 32"/>
          <p:cNvSpPr/>
          <p:nvPr/>
        </p:nvSpPr>
        <p:spPr>
          <a:xfrm>
            <a:off x="285750" y="3689350"/>
            <a:ext cx="1857375" cy="350838"/>
          </a:xfrm>
          <a:prstGeom prst="rect">
            <a:avLst/>
          </a:prstGeom>
          <a:solidFill>
            <a:schemeClr val="accent4">
              <a:lumMod val="20000"/>
              <a:lumOff val="8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dirty="0">
                <a:solidFill>
                  <a:srgbClr val="A37E21">
                    <a:lumMod val="75000"/>
                  </a:srgbClr>
                </a:solidFill>
                <a:latin typeface="メイリオ" pitchFamily="50" charset="-128"/>
                <a:ea typeface="メイリオ" pitchFamily="50" charset="-128"/>
                <a:cs typeface="メイリオ" pitchFamily="50" charset="-128"/>
              </a:rPr>
              <a:t>4.</a:t>
            </a:r>
            <a:r>
              <a:rPr lang="ja-JP" altLang="en-US" dirty="0">
                <a:solidFill>
                  <a:srgbClr val="A37E21">
                    <a:lumMod val="75000"/>
                  </a:srgbClr>
                </a:solidFill>
                <a:latin typeface="メイリオ" pitchFamily="50" charset="-128"/>
                <a:ea typeface="メイリオ" pitchFamily="50" charset="-128"/>
                <a:cs typeface="メイリオ" pitchFamily="50" charset="-128"/>
              </a:rPr>
              <a:t>小切手</a:t>
            </a:r>
          </a:p>
        </p:txBody>
      </p:sp>
      <p:sp>
        <p:nvSpPr>
          <p:cNvPr id="34" name="正方形/長方形 33"/>
          <p:cNvSpPr/>
          <p:nvPr/>
        </p:nvSpPr>
        <p:spPr>
          <a:xfrm>
            <a:off x="2214563" y="3689350"/>
            <a:ext cx="6750050" cy="350838"/>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「小切手発行依頼一覧表」にて小切手支払額を把握可能です。</a:t>
            </a:r>
          </a:p>
        </p:txBody>
      </p:sp>
      <p:sp>
        <p:nvSpPr>
          <p:cNvPr id="35" name="正方形/長方形 34"/>
          <p:cNvSpPr/>
          <p:nvPr/>
        </p:nvSpPr>
        <p:spPr>
          <a:xfrm>
            <a:off x="285750" y="4108450"/>
            <a:ext cx="1857375" cy="349250"/>
          </a:xfrm>
          <a:prstGeom prst="rect">
            <a:avLst/>
          </a:prstGeom>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rgbClr val="FFFFFF"/>
                </a:solidFill>
                <a:latin typeface="メイリオ" pitchFamily="50" charset="-128"/>
                <a:ea typeface="メイリオ" pitchFamily="50" charset="-128"/>
                <a:cs typeface="メイリオ" pitchFamily="50" charset="-128"/>
              </a:rPr>
              <a:t>5.</a:t>
            </a:r>
            <a:r>
              <a:rPr lang="ja-JP" altLang="en-US" dirty="0">
                <a:solidFill>
                  <a:srgbClr val="FFFFFF"/>
                </a:solidFill>
                <a:latin typeface="メイリオ" pitchFamily="50" charset="-128"/>
                <a:ea typeface="メイリオ" pitchFamily="50" charset="-128"/>
                <a:cs typeface="メイリオ" pitchFamily="50" charset="-128"/>
              </a:rPr>
              <a:t>口座引落</a:t>
            </a:r>
          </a:p>
        </p:txBody>
      </p:sp>
      <p:sp>
        <p:nvSpPr>
          <p:cNvPr id="36" name="正方形/長方形 35"/>
          <p:cNvSpPr/>
          <p:nvPr/>
        </p:nvSpPr>
        <p:spPr>
          <a:xfrm>
            <a:off x="2214563" y="4108450"/>
            <a:ext cx="6750050" cy="349250"/>
          </a:xfrm>
          <a:prstGeom prst="rect">
            <a:avLst/>
          </a:prstGeom>
          <a:noFill/>
          <a:ln w="31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「口座引落一覧表」にて口座引落予定を把握可能です。</a:t>
            </a:r>
          </a:p>
        </p:txBody>
      </p:sp>
      <p:sp>
        <p:nvSpPr>
          <p:cNvPr id="37" name="正方形/長方形 36"/>
          <p:cNvSpPr/>
          <p:nvPr/>
        </p:nvSpPr>
        <p:spPr>
          <a:xfrm>
            <a:off x="285750" y="4552950"/>
            <a:ext cx="1857375" cy="350838"/>
          </a:xfrm>
          <a:prstGeom prst="rect">
            <a:avLst/>
          </a:prstGeom>
          <a:solidFill>
            <a:schemeClr val="accent4">
              <a:lumMod val="20000"/>
              <a:lumOff val="8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dirty="0">
                <a:solidFill>
                  <a:srgbClr val="A37E21">
                    <a:lumMod val="75000"/>
                  </a:srgbClr>
                </a:solidFill>
                <a:latin typeface="メイリオ" pitchFamily="50" charset="-128"/>
                <a:ea typeface="メイリオ" pitchFamily="50" charset="-128"/>
                <a:cs typeface="メイリオ" pitchFamily="50" charset="-128"/>
              </a:rPr>
              <a:t>6.</a:t>
            </a:r>
            <a:r>
              <a:rPr lang="ja-JP" altLang="en-US" dirty="0">
                <a:solidFill>
                  <a:srgbClr val="A37E21">
                    <a:lumMod val="75000"/>
                  </a:srgbClr>
                </a:solidFill>
                <a:latin typeface="メイリオ" pitchFamily="50" charset="-128"/>
                <a:ea typeface="メイリオ" pitchFamily="50" charset="-128"/>
                <a:cs typeface="メイリオ" pitchFamily="50" charset="-128"/>
              </a:rPr>
              <a:t>期日振込</a:t>
            </a:r>
          </a:p>
        </p:txBody>
      </p:sp>
      <p:sp>
        <p:nvSpPr>
          <p:cNvPr id="38" name="正方形/長方形 37"/>
          <p:cNvSpPr/>
          <p:nvPr/>
        </p:nvSpPr>
        <p:spPr>
          <a:xfrm>
            <a:off x="2214563" y="4552950"/>
            <a:ext cx="6750050" cy="350838"/>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支払日を期日振替とし、そこからさらにサイト計算した日付を実支払日として振込支払します。</a:t>
            </a:r>
          </a:p>
        </p:txBody>
      </p:sp>
      <p:sp>
        <p:nvSpPr>
          <p:cNvPr id="40" name="正方形/長方形 39"/>
          <p:cNvSpPr/>
          <p:nvPr/>
        </p:nvSpPr>
        <p:spPr>
          <a:xfrm>
            <a:off x="285750" y="4972050"/>
            <a:ext cx="1857375" cy="350838"/>
          </a:xfrm>
          <a:prstGeom prst="rect">
            <a:avLst/>
          </a:prstGeom>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rgbClr val="FFFFFF"/>
                </a:solidFill>
                <a:latin typeface="メイリオ" pitchFamily="50" charset="-128"/>
                <a:ea typeface="メイリオ" pitchFamily="50" charset="-128"/>
                <a:cs typeface="メイリオ" pitchFamily="50" charset="-128"/>
              </a:rPr>
              <a:t>7.</a:t>
            </a:r>
            <a:r>
              <a:rPr lang="ja-JP" altLang="en-US" dirty="0">
                <a:solidFill>
                  <a:srgbClr val="FFFFFF"/>
                </a:solidFill>
                <a:latin typeface="メイリオ" pitchFamily="50" charset="-128"/>
                <a:ea typeface="メイリオ" pitchFamily="50" charset="-128"/>
                <a:cs typeface="メイリオ" pitchFamily="50" charset="-128"/>
              </a:rPr>
              <a:t>期日現金</a:t>
            </a:r>
          </a:p>
        </p:txBody>
      </p:sp>
      <p:sp>
        <p:nvSpPr>
          <p:cNvPr id="41" name="正方形/長方形 40"/>
          <p:cNvSpPr/>
          <p:nvPr/>
        </p:nvSpPr>
        <p:spPr>
          <a:xfrm>
            <a:off x="2214563" y="4972050"/>
            <a:ext cx="6750050" cy="350838"/>
          </a:xfrm>
          <a:prstGeom prst="rect">
            <a:avLst/>
          </a:prstGeom>
          <a:noFill/>
          <a:ln w="3175">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支払日を期日振替とし、そこからさらにサイト計算した日付を実支払日として現金支払します。</a:t>
            </a:r>
          </a:p>
        </p:txBody>
      </p:sp>
      <p:sp>
        <p:nvSpPr>
          <p:cNvPr id="42" name="正方形/長方形 41"/>
          <p:cNvSpPr/>
          <p:nvPr/>
        </p:nvSpPr>
        <p:spPr>
          <a:xfrm>
            <a:off x="285750" y="5403850"/>
            <a:ext cx="1857375" cy="350838"/>
          </a:xfrm>
          <a:prstGeom prst="rect">
            <a:avLst/>
          </a:prstGeom>
          <a:solidFill>
            <a:schemeClr val="accent4">
              <a:lumMod val="20000"/>
              <a:lumOff val="80000"/>
            </a:schemeClr>
          </a:solid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dirty="0">
                <a:solidFill>
                  <a:srgbClr val="A37E21">
                    <a:lumMod val="75000"/>
                  </a:srgbClr>
                </a:solidFill>
                <a:latin typeface="メイリオ" pitchFamily="50" charset="-128"/>
                <a:ea typeface="メイリオ" pitchFamily="50" charset="-128"/>
                <a:cs typeface="メイリオ" pitchFamily="50" charset="-128"/>
              </a:rPr>
              <a:t>8.</a:t>
            </a:r>
            <a:r>
              <a:rPr lang="ja-JP" altLang="en-US" dirty="0">
                <a:solidFill>
                  <a:srgbClr val="A37E21">
                    <a:lumMod val="75000"/>
                  </a:srgbClr>
                </a:solidFill>
                <a:latin typeface="メイリオ" pitchFamily="50" charset="-128"/>
                <a:ea typeface="メイリオ" pitchFamily="50" charset="-128"/>
                <a:cs typeface="メイリオ" pitchFamily="50" charset="-128"/>
              </a:rPr>
              <a:t>期日小切手</a:t>
            </a:r>
          </a:p>
        </p:txBody>
      </p:sp>
      <p:sp>
        <p:nvSpPr>
          <p:cNvPr id="43" name="正方形/長方形 42"/>
          <p:cNvSpPr/>
          <p:nvPr/>
        </p:nvSpPr>
        <p:spPr>
          <a:xfrm>
            <a:off x="2214563" y="5403850"/>
            <a:ext cx="6750050" cy="350838"/>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srgbClr val="333333"/>
                </a:solidFill>
                <a:latin typeface="メイリオ" pitchFamily="50" charset="-128"/>
                <a:ea typeface="メイリオ" pitchFamily="50" charset="-128"/>
                <a:cs typeface="メイリオ" pitchFamily="50" charset="-128"/>
              </a:rPr>
              <a:t>支払日を期日振替とし、そこからさらにサイト計算した日付を実支払日として小切手支払します。</a:t>
            </a:r>
          </a:p>
        </p:txBody>
      </p:sp>
      <p:sp>
        <p:nvSpPr>
          <p:cNvPr id="108564" name="Text Box 2"/>
          <p:cNvSpPr txBox="1">
            <a:spLocks noChangeArrowheads="1"/>
          </p:cNvSpPr>
          <p:nvPr/>
        </p:nvSpPr>
        <p:spPr bwMode="auto">
          <a:xfrm>
            <a:off x="215900" y="1330325"/>
            <a:ext cx="8751888" cy="369888"/>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多様な支払方法への対応</a:t>
            </a:r>
          </a:p>
        </p:txBody>
      </p:sp>
      <p:sp>
        <p:nvSpPr>
          <p:cNvPr id="22" name="正方形/長方形 21"/>
          <p:cNvSpPr/>
          <p:nvPr/>
        </p:nvSpPr>
        <p:spPr>
          <a:xfrm>
            <a:off x="279400" y="5815013"/>
            <a:ext cx="1857375" cy="350837"/>
          </a:xfrm>
          <a:prstGeom prst="rect">
            <a:avLst/>
          </a:prstGeom>
          <a:ln/>
        </p:spPr>
        <p:style>
          <a:lnRef idx="1">
            <a:schemeClr val="accent1"/>
          </a:lnRef>
          <a:fillRef idx="2">
            <a:schemeClr val="accent1"/>
          </a:fillRef>
          <a:effectRef idx="1">
            <a:schemeClr val="accent1"/>
          </a:effectRef>
          <a:fontRef idx="minor">
            <a:schemeClr val="dk1"/>
          </a:fontRef>
        </p:style>
        <p:txBody>
          <a:bodyPr anchor="ctr"/>
          <a:lstStyle/>
          <a:p>
            <a:pPr>
              <a:defRPr/>
            </a:pPr>
            <a:r>
              <a:rPr lang="en-US" altLang="ja-JP" dirty="0">
                <a:solidFill>
                  <a:srgbClr val="FFFFFF"/>
                </a:solidFill>
                <a:latin typeface="メイリオ" pitchFamily="50" charset="-128"/>
                <a:ea typeface="メイリオ" pitchFamily="50" charset="-128"/>
                <a:cs typeface="メイリオ" pitchFamily="50" charset="-128"/>
              </a:rPr>
              <a:t>9.</a:t>
            </a:r>
            <a:r>
              <a:rPr lang="ja-JP" altLang="en-US" dirty="0">
                <a:solidFill>
                  <a:srgbClr val="FFFFFF"/>
                </a:solidFill>
                <a:latin typeface="メイリオ" pitchFamily="50" charset="-128"/>
                <a:ea typeface="メイリオ" pitchFamily="50" charset="-128"/>
                <a:cs typeface="メイリオ" pitchFamily="50" charset="-128"/>
              </a:rPr>
              <a:t>電債</a:t>
            </a:r>
          </a:p>
        </p:txBody>
      </p:sp>
      <p:sp>
        <p:nvSpPr>
          <p:cNvPr id="23" name="正方形/長方形 22"/>
          <p:cNvSpPr/>
          <p:nvPr/>
        </p:nvSpPr>
        <p:spPr>
          <a:xfrm>
            <a:off x="2208213" y="5815013"/>
            <a:ext cx="6750050" cy="350837"/>
          </a:xfrm>
          <a:prstGeom prst="rect">
            <a:avLst/>
          </a:prstGeom>
          <a:noFill/>
          <a:ln w="31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solidFill>
                  <a:prstClr val="black">
                    <a:lumMod val="75000"/>
                    <a:lumOff val="25000"/>
                  </a:prstClr>
                </a:solidFill>
                <a:latin typeface="メイリオ" pitchFamily="50" charset="-128"/>
                <a:ea typeface="メイリオ" pitchFamily="50" charset="-128"/>
                <a:cs typeface="メイリオ" pitchFamily="50" charset="-128"/>
              </a:rPr>
              <a:t>電子記録債権法に基づき、電子債権記録機関で行われる「電子記録債権決済サービス」に対応しています。</a:t>
            </a:r>
            <a:endParaRPr lang="en-US" altLang="ja-JP" sz="12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24"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702140D3-7EA3-484B-991F-ACABF66311BA}" type="slidenum">
              <a:rPr lang="ja-JP" altLang="en-US" smtClean="0"/>
              <a:pPr fontAlgn="base">
                <a:spcBef>
                  <a:spcPct val="0"/>
                </a:spcBef>
                <a:spcAft>
                  <a:spcPct val="0"/>
                </a:spcAft>
                <a:defRPr/>
              </a:pPr>
              <a:t>5</a:t>
            </a:fld>
            <a:endParaRPr lang="ja-JP" altLang="en-US" smtClean="0"/>
          </a:p>
        </p:txBody>
      </p:sp>
      <p:sp>
        <p:nvSpPr>
          <p:cNvPr id="7" name="正方形/長方形 6"/>
          <p:cNvSpPr/>
          <p:nvPr/>
        </p:nvSpPr>
        <p:spPr>
          <a:xfrm>
            <a:off x="323528" y="2276872"/>
            <a:ext cx="360040" cy="2592288"/>
          </a:xfrm>
          <a:prstGeom prst="rect">
            <a:avLst/>
          </a:prstGeom>
          <a:solidFill>
            <a:srgbClr val="008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自社</a:t>
            </a:r>
          </a:p>
        </p:txBody>
      </p:sp>
      <p:sp>
        <p:nvSpPr>
          <p:cNvPr id="34" name="フローチャート: 処理 33"/>
          <p:cNvSpPr/>
          <p:nvPr/>
        </p:nvSpPr>
        <p:spPr>
          <a:xfrm>
            <a:off x="971550" y="4508500"/>
            <a:ext cx="1079500"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発注処理</a:t>
            </a:r>
          </a:p>
        </p:txBody>
      </p:sp>
      <p:sp>
        <p:nvSpPr>
          <p:cNvPr id="37" name="下矢印 36"/>
          <p:cNvSpPr/>
          <p:nvPr/>
        </p:nvSpPr>
        <p:spPr>
          <a:xfrm>
            <a:off x="1258888" y="4868863"/>
            <a:ext cx="360362" cy="504825"/>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8" name="正方形/長方形 37"/>
          <p:cNvSpPr/>
          <p:nvPr/>
        </p:nvSpPr>
        <p:spPr>
          <a:xfrm>
            <a:off x="323528" y="4941168"/>
            <a:ext cx="360040" cy="1440160"/>
          </a:xfrm>
          <a:prstGeom prst="rect">
            <a:avLst/>
          </a:prstGeom>
          <a:solidFill>
            <a:srgbClr val="008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仕入先</a:t>
            </a:r>
          </a:p>
        </p:txBody>
      </p:sp>
      <p:sp>
        <p:nvSpPr>
          <p:cNvPr id="41" name="フローチャート: 処理 40"/>
          <p:cNvSpPr/>
          <p:nvPr/>
        </p:nvSpPr>
        <p:spPr>
          <a:xfrm>
            <a:off x="2700338" y="4508500"/>
            <a:ext cx="1079500"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納品検収</a:t>
            </a:r>
          </a:p>
        </p:txBody>
      </p:sp>
      <p:sp>
        <p:nvSpPr>
          <p:cNvPr id="42" name="フローチャート : 書類 41"/>
          <p:cNvSpPr/>
          <p:nvPr/>
        </p:nvSpPr>
        <p:spPr>
          <a:xfrm>
            <a:off x="3708400" y="4581525"/>
            <a:ext cx="719138" cy="360363"/>
          </a:xfrm>
          <a:prstGeom prst="flowChartDocumen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納品書</a:t>
            </a:r>
          </a:p>
        </p:txBody>
      </p:sp>
      <p:sp>
        <p:nvSpPr>
          <p:cNvPr id="50" name="フローチャート: 処理 49"/>
          <p:cNvSpPr/>
          <p:nvPr/>
        </p:nvSpPr>
        <p:spPr>
          <a:xfrm>
            <a:off x="4932363" y="4508500"/>
            <a:ext cx="1800225"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支払予定データ確認</a:t>
            </a:r>
          </a:p>
        </p:txBody>
      </p:sp>
      <p:sp>
        <p:nvSpPr>
          <p:cNvPr id="49" name="フローチャート : 書類 48"/>
          <p:cNvSpPr/>
          <p:nvPr/>
        </p:nvSpPr>
        <p:spPr>
          <a:xfrm>
            <a:off x="6659563" y="4581525"/>
            <a:ext cx="720725" cy="360363"/>
          </a:xfrm>
          <a:prstGeom prst="flowChartDocumen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請求書</a:t>
            </a:r>
          </a:p>
        </p:txBody>
      </p:sp>
      <p:sp>
        <p:nvSpPr>
          <p:cNvPr id="51" name="フローチャート: 処理 50"/>
          <p:cNvSpPr/>
          <p:nvPr/>
        </p:nvSpPr>
        <p:spPr>
          <a:xfrm>
            <a:off x="7596188" y="4508500"/>
            <a:ext cx="1189037"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支払処理</a:t>
            </a:r>
          </a:p>
        </p:txBody>
      </p:sp>
      <p:sp>
        <p:nvSpPr>
          <p:cNvPr id="53" name="フローチャート: 処理 52"/>
          <p:cNvSpPr/>
          <p:nvPr/>
        </p:nvSpPr>
        <p:spPr>
          <a:xfrm>
            <a:off x="2700338" y="2349500"/>
            <a:ext cx="5903912" cy="1584325"/>
          </a:xfrm>
          <a:prstGeom prst="flowChartProcess">
            <a:avLst/>
          </a:prstGeom>
          <a:solidFill>
            <a:srgbClr val="DDDDDD"/>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61" name="下矢印 60"/>
          <p:cNvSpPr/>
          <p:nvPr/>
        </p:nvSpPr>
        <p:spPr>
          <a:xfrm rot="13929545">
            <a:off x="2195513" y="4606925"/>
            <a:ext cx="360362" cy="1081088"/>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62" name="下矢印 61"/>
          <p:cNvSpPr/>
          <p:nvPr/>
        </p:nvSpPr>
        <p:spPr>
          <a:xfrm rot="10800000">
            <a:off x="5651500" y="4797425"/>
            <a:ext cx="360363" cy="503238"/>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63" name="下矢印 62"/>
          <p:cNvSpPr/>
          <p:nvPr/>
        </p:nvSpPr>
        <p:spPr>
          <a:xfrm>
            <a:off x="8027988" y="4868863"/>
            <a:ext cx="360362" cy="504825"/>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65" name="下矢印 64"/>
          <p:cNvSpPr/>
          <p:nvPr/>
        </p:nvSpPr>
        <p:spPr>
          <a:xfrm rot="16200000">
            <a:off x="5219701" y="692150"/>
            <a:ext cx="360362" cy="5113337"/>
          </a:xfrm>
          <a:prstGeom prst="downArrow">
            <a:avLst>
              <a:gd name="adj1" fmla="val 50000"/>
              <a:gd name="adj2" fmla="val 119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4" name="正方形/長方形 53"/>
          <p:cNvSpPr/>
          <p:nvPr/>
        </p:nvSpPr>
        <p:spPr>
          <a:xfrm>
            <a:off x="2843808" y="2564904"/>
            <a:ext cx="720080" cy="1296144"/>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債務計上入力</a:t>
            </a:r>
            <a:endParaRPr lang="en-US" altLang="ja-JP" sz="1200" dirty="0">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050" dirty="0">
                <a:latin typeface="メイリオ" pitchFamily="50" charset="-128"/>
                <a:ea typeface="メイリオ" pitchFamily="50" charset="-128"/>
                <a:cs typeface="メイリオ" pitchFamily="50" charset="-128"/>
              </a:rPr>
              <a:t>（手入力または外部</a:t>
            </a:r>
            <a:endParaRPr lang="en-US" altLang="ja-JP" sz="1050" dirty="0">
              <a:latin typeface="メイリオ" pitchFamily="50" charset="-128"/>
              <a:ea typeface="メイリオ" pitchFamily="50" charset="-128"/>
              <a:cs typeface="メイリオ" pitchFamily="50" charset="-128"/>
            </a:endParaRPr>
          </a:p>
          <a:p>
            <a:pPr algn="r" fontAlgn="auto">
              <a:spcBef>
                <a:spcPts val="0"/>
              </a:spcBef>
              <a:spcAft>
                <a:spcPts val="0"/>
              </a:spcAft>
              <a:defRPr/>
            </a:pPr>
            <a:r>
              <a:rPr lang="ja-JP" altLang="en-US" sz="1050" dirty="0">
                <a:latin typeface="メイリオ" pitchFamily="50" charset="-128"/>
                <a:ea typeface="メイリオ" pitchFamily="50" charset="-128"/>
                <a:cs typeface="メイリオ" pitchFamily="50" charset="-128"/>
              </a:rPr>
              <a:t>データ取込）</a:t>
            </a:r>
          </a:p>
        </p:txBody>
      </p:sp>
      <p:sp>
        <p:nvSpPr>
          <p:cNvPr id="55" name="正方形/長方形 54"/>
          <p:cNvSpPr/>
          <p:nvPr/>
        </p:nvSpPr>
        <p:spPr>
          <a:xfrm>
            <a:off x="4067944" y="2564904"/>
            <a:ext cx="720080" cy="1296144"/>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締処理</a:t>
            </a:r>
            <a:endParaRPr lang="en-US" altLang="ja-JP" sz="1200" dirty="0">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050" dirty="0">
                <a:latin typeface="メイリオ" pitchFamily="50" charset="-128"/>
                <a:ea typeface="メイリオ" pitchFamily="50" charset="-128"/>
                <a:cs typeface="メイリオ" pitchFamily="50" charset="-128"/>
              </a:rPr>
              <a:t>（○日締め</a:t>
            </a:r>
            <a:endParaRPr lang="en-US" altLang="ja-JP" sz="1050" dirty="0">
              <a:latin typeface="メイリオ" pitchFamily="50" charset="-128"/>
              <a:ea typeface="メイリオ" pitchFamily="50" charset="-128"/>
              <a:cs typeface="メイリオ" pitchFamily="50" charset="-128"/>
            </a:endParaRPr>
          </a:p>
          <a:p>
            <a:pPr algn="r" fontAlgn="auto">
              <a:spcBef>
                <a:spcPts val="0"/>
              </a:spcBef>
              <a:spcAft>
                <a:spcPts val="0"/>
              </a:spcAft>
              <a:defRPr/>
            </a:pPr>
            <a:r>
              <a:rPr lang="ja-JP" altLang="en-US" sz="1050" dirty="0">
                <a:latin typeface="メイリオ" pitchFamily="50" charset="-128"/>
                <a:ea typeface="メイリオ" pitchFamily="50" charset="-128"/>
                <a:cs typeface="メイリオ" pitchFamily="50" charset="-128"/>
              </a:rPr>
              <a:t> </a:t>
            </a:r>
            <a:r>
              <a:rPr lang="en-US" altLang="ja-JP" sz="1050" dirty="0">
                <a:latin typeface="メイリオ" pitchFamily="50" charset="-128"/>
                <a:ea typeface="メイリオ" pitchFamily="50" charset="-128"/>
                <a:cs typeface="メイリオ" pitchFamily="50" charset="-128"/>
              </a:rPr>
              <a:t>×</a:t>
            </a:r>
            <a:r>
              <a:rPr lang="ja-JP" altLang="en-US" sz="1050" dirty="0">
                <a:latin typeface="メイリオ" pitchFamily="50" charset="-128"/>
                <a:ea typeface="メイリオ" pitchFamily="50" charset="-128"/>
                <a:cs typeface="メイリオ" pitchFamily="50" charset="-128"/>
              </a:rPr>
              <a:t>ヶ月後△日払い）</a:t>
            </a:r>
          </a:p>
        </p:txBody>
      </p:sp>
      <p:sp>
        <p:nvSpPr>
          <p:cNvPr id="56" name="正方形/長方形 55"/>
          <p:cNvSpPr/>
          <p:nvPr/>
        </p:nvSpPr>
        <p:spPr>
          <a:xfrm>
            <a:off x="7956376" y="2564904"/>
            <a:ext cx="360040" cy="1296144"/>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支払確定処理</a:t>
            </a:r>
          </a:p>
        </p:txBody>
      </p:sp>
      <p:sp>
        <p:nvSpPr>
          <p:cNvPr id="58" name="正方形/長方形 57"/>
          <p:cNvSpPr/>
          <p:nvPr/>
        </p:nvSpPr>
        <p:spPr>
          <a:xfrm>
            <a:off x="5652120" y="2564904"/>
            <a:ext cx="360040" cy="1296144"/>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支払予定処理</a:t>
            </a:r>
          </a:p>
        </p:txBody>
      </p:sp>
      <p:sp>
        <p:nvSpPr>
          <p:cNvPr id="66" name="フローチャート: 処理 65"/>
          <p:cNvSpPr/>
          <p:nvPr/>
        </p:nvSpPr>
        <p:spPr>
          <a:xfrm>
            <a:off x="4643438" y="2205038"/>
            <a:ext cx="1800225" cy="287337"/>
          </a:xfrm>
          <a:prstGeom prst="flowChartProcess">
            <a:avLst/>
          </a:prstGeom>
          <a:solidFill>
            <a:srgbClr val="0070C0"/>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400" dirty="0">
                <a:latin typeface="Times New Roman" pitchFamily="18" charset="0"/>
                <a:ea typeface="メイリオ" pitchFamily="50" charset="-128"/>
                <a:cs typeface="Times New Roman" pitchFamily="18" charset="0"/>
              </a:rPr>
              <a:t>AP+</a:t>
            </a:r>
            <a:r>
              <a:rPr lang="ja-JP" altLang="en-US" sz="1400" dirty="0">
                <a:latin typeface="メイリオ" pitchFamily="50" charset="-128"/>
                <a:ea typeface="メイリオ" pitchFamily="50" charset="-128"/>
                <a:cs typeface="メイリオ" pitchFamily="50" charset="-128"/>
              </a:rPr>
              <a:t>処理フロー</a:t>
            </a:r>
          </a:p>
        </p:txBody>
      </p:sp>
      <p:sp>
        <p:nvSpPr>
          <p:cNvPr id="60" name="フローチャート : 書類 59"/>
          <p:cNvSpPr/>
          <p:nvPr/>
        </p:nvSpPr>
        <p:spPr>
          <a:xfrm>
            <a:off x="8243888" y="3429000"/>
            <a:ext cx="720725" cy="504825"/>
          </a:xfrm>
          <a:prstGeom prst="flowChartDocumen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支払確定</a:t>
            </a:r>
            <a:endParaRPr lang="en-US" altLang="ja-JP" sz="1050" dirty="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帳票</a:t>
            </a:r>
          </a:p>
        </p:txBody>
      </p:sp>
      <p:sp>
        <p:nvSpPr>
          <p:cNvPr id="59" name="フローチャート : 書類 58"/>
          <p:cNvSpPr/>
          <p:nvPr/>
        </p:nvSpPr>
        <p:spPr>
          <a:xfrm>
            <a:off x="5940425" y="3429000"/>
            <a:ext cx="719138" cy="504825"/>
          </a:xfrm>
          <a:prstGeom prst="flowChartDocumen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支払予定</a:t>
            </a:r>
            <a:endParaRPr lang="en-US" altLang="ja-JP" sz="1050" dirty="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帳票</a:t>
            </a:r>
          </a:p>
        </p:txBody>
      </p:sp>
      <p:sp>
        <p:nvSpPr>
          <p:cNvPr id="68" name="テキスト ボックス 67"/>
          <p:cNvSpPr txBox="1"/>
          <p:nvPr/>
        </p:nvSpPr>
        <p:spPr>
          <a:xfrm>
            <a:off x="2411413" y="5157788"/>
            <a:ext cx="431800" cy="431800"/>
          </a:xfrm>
          <a:prstGeom prst="rect">
            <a:avLst/>
          </a:prstGeom>
        </p:spPr>
        <p:txBody>
          <a:bodyPr lIns="0" tIns="0" rIns="0" bIns="0">
            <a:normAutofit/>
          </a:bodyPr>
          <a:lstStyle/>
          <a:p>
            <a:pPr fontAlgn="auto">
              <a:lnSpc>
                <a:spcPts val="2800"/>
              </a:lnSpc>
              <a:spcAft>
                <a:spcPts val="0"/>
              </a:spcAft>
              <a:defRPr/>
            </a:pPr>
            <a:r>
              <a:rPr lang="ja-JP" altLang="en-US" sz="1200" dirty="0">
                <a:latin typeface="メイリオ" pitchFamily="50" charset="-128"/>
                <a:ea typeface="メイリオ" pitchFamily="50" charset="-128"/>
                <a:cs typeface="メイリオ" pitchFamily="50" charset="-128"/>
              </a:rPr>
              <a:t>出荷</a:t>
            </a:r>
          </a:p>
        </p:txBody>
      </p:sp>
      <p:sp>
        <p:nvSpPr>
          <p:cNvPr id="69" name="テキスト ボックス 68"/>
          <p:cNvSpPr txBox="1"/>
          <p:nvPr/>
        </p:nvSpPr>
        <p:spPr>
          <a:xfrm>
            <a:off x="5435600" y="6116536"/>
            <a:ext cx="865188" cy="431800"/>
          </a:xfrm>
          <a:prstGeom prst="rect">
            <a:avLst/>
          </a:prstGeom>
        </p:spPr>
        <p:txBody>
          <a:bodyPr lIns="0" tIns="0" rIns="0" bIns="0">
            <a:normAutofit/>
          </a:bodyPr>
          <a:lstStyle/>
          <a:p>
            <a:pPr fontAlgn="auto">
              <a:lnSpc>
                <a:spcPts val="2800"/>
              </a:lnSpc>
              <a:spcAft>
                <a:spcPts val="0"/>
              </a:spcAft>
              <a:defRPr/>
            </a:pPr>
            <a:r>
              <a:rPr lang="ja-JP" altLang="en-US" sz="1200" dirty="0">
                <a:latin typeface="メイリオ" pitchFamily="50" charset="-128"/>
                <a:ea typeface="メイリオ" pitchFamily="50" charset="-128"/>
                <a:cs typeface="メイリオ" pitchFamily="50" charset="-128"/>
              </a:rPr>
              <a:t>請求書送付</a:t>
            </a:r>
          </a:p>
        </p:txBody>
      </p:sp>
      <p:sp>
        <p:nvSpPr>
          <p:cNvPr id="70" name="テキスト ボックス 69"/>
          <p:cNvSpPr txBox="1"/>
          <p:nvPr/>
        </p:nvSpPr>
        <p:spPr>
          <a:xfrm>
            <a:off x="971550" y="4868863"/>
            <a:ext cx="431800" cy="431800"/>
          </a:xfrm>
          <a:prstGeom prst="rect">
            <a:avLst/>
          </a:prstGeom>
        </p:spPr>
        <p:txBody>
          <a:bodyPr lIns="0" tIns="0" rIns="0" bIns="0">
            <a:normAutofit/>
          </a:bodyPr>
          <a:lstStyle/>
          <a:p>
            <a:pPr fontAlgn="auto">
              <a:lnSpc>
                <a:spcPts val="2800"/>
              </a:lnSpc>
              <a:spcAft>
                <a:spcPts val="0"/>
              </a:spcAft>
              <a:defRPr/>
            </a:pPr>
            <a:r>
              <a:rPr lang="ja-JP" altLang="en-US" sz="1200" dirty="0">
                <a:latin typeface="メイリオ" pitchFamily="50" charset="-128"/>
                <a:ea typeface="メイリオ" pitchFamily="50" charset="-128"/>
                <a:cs typeface="メイリオ" pitchFamily="50" charset="-128"/>
              </a:rPr>
              <a:t>発注</a:t>
            </a:r>
          </a:p>
        </p:txBody>
      </p:sp>
      <p:sp>
        <p:nvSpPr>
          <p:cNvPr id="71" name="テキスト ボックス 70"/>
          <p:cNvSpPr txBox="1"/>
          <p:nvPr/>
        </p:nvSpPr>
        <p:spPr>
          <a:xfrm>
            <a:off x="8388350" y="4868863"/>
            <a:ext cx="431800" cy="431800"/>
          </a:xfrm>
          <a:prstGeom prst="rect">
            <a:avLst/>
          </a:prstGeom>
        </p:spPr>
        <p:txBody>
          <a:bodyPr lIns="0" tIns="0" rIns="0" bIns="0">
            <a:normAutofit/>
          </a:bodyPr>
          <a:lstStyle/>
          <a:p>
            <a:pPr fontAlgn="auto">
              <a:lnSpc>
                <a:spcPts val="2800"/>
              </a:lnSpc>
              <a:spcAft>
                <a:spcPts val="0"/>
              </a:spcAft>
              <a:defRPr/>
            </a:pPr>
            <a:r>
              <a:rPr lang="ja-JP" altLang="en-US" sz="1200" dirty="0">
                <a:latin typeface="メイリオ" pitchFamily="50" charset="-128"/>
                <a:ea typeface="メイリオ" pitchFamily="50" charset="-128"/>
                <a:cs typeface="メイリオ" pitchFamily="50" charset="-128"/>
              </a:rPr>
              <a:t>支払</a:t>
            </a:r>
          </a:p>
        </p:txBody>
      </p:sp>
      <p:sp>
        <p:nvSpPr>
          <p:cNvPr id="12335" name="Text Box 2"/>
          <p:cNvSpPr txBox="1">
            <a:spLocks noChangeArrowheads="1"/>
          </p:cNvSpPr>
          <p:nvPr/>
        </p:nvSpPr>
        <p:spPr bwMode="auto">
          <a:xfrm>
            <a:off x="360363" y="1368425"/>
            <a:ext cx="8172450" cy="738188"/>
          </a:xfrm>
          <a:prstGeom prst="rect">
            <a:avLst/>
          </a:prstGeom>
          <a:noFill/>
          <a:ln w="9525">
            <a:noFill/>
            <a:miter lim="800000"/>
            <a:headEnd/>
            <a:tailEnd/>
          </a:ln>
        </p:spPr>
        <p:txBody>
          <a:bodyPr>
            <a:spAutoFit/>
          </a:bodyPr>
          <a:lstStyle/>
          <a:p>
            <a:r>
              <a:rPr lang="ja-JP" altLang="en-US" sz="1400" dirty="0">
                <a:solidFill>
                  <a:srgbClr val="4D4D4D"/>
                </a:solidFill>
                <a:latin typeface="メイリオ" pitchFamily="50" charset="-128"/>
                <a:ea typeface="メイリオ" pitchFamily="50" charset="-128"/>
                <a:cs typeface="メイリオ" pitchFamily="50" charset="-128"/>
              </a:rPr>
              <a:t>＜債務計上入力＞</a:t>
            </a:r>
          </a:p>
          <a:p>
            <a:r>
              <a:rPr lang="ja-JP" altLang="en-US" sz="1400" dirty="0">
                <a:solidFill>
                  <a:srgbClr val="4D4D4D"/>
                </a:solidFill>
                <a:latin typeface="メイリオ" pitchFamily="50" charset="-128"/>
                <a:ea typeface="メイリオ" pitchFamily="50" charset="-128"/>
                <a:cs typeface="メイリオ" pitchFamily="50" charset="-128"/>
              </a:rPr>
              <a:t>仕入発注に対して日々の納品がある都度、債務計上入力を行い、</a:t>
            </a:r>
          </a:p>
          <a:p>
            <a:r>
              <a:rPr lang="ja-JP" altLang="en-US" sz="1400" dirty="0">
                <a:solidFill>
                  <a:srgbClr val="4D4D4D"/>
                </a:solidFill>
                <a:latin typeface="メイリオ" pitchFamily="50" charset="-128"/>
                <a:ea typeface="メイリオ" pitchFamily="50" charset="-128"/>
                <a:cs typeface="メイリオ" pitchFamily="50" charset="-128"/>
              </a:rPr>
              <a:t>それを締日単位で締処理を行うことにより支払予定金額を算出します。</a:t>
            </a:r>
          </a:p>
        </p:txBody>
      </p:sp>
      <p:sp>
        <p:nvSpPr>
          <p:cNvPr id="12336" name="Rectangle 19"/>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MS UI Gothic" pitchFamily="50" charset="-128"/>
              </a:rPr>
              <a:t>SuperStream-</a:t>
            </a:r>
            <a:r>
              <a:rPr lang="en-US" altLang="ja-JP" sz="2200" b="1" dirty="0">
                <a:solidFill>
                  <a:srgbClr val="FFFFFF"/>
                </a:solidFill>
                <a:latin typeface="Times New Roman" pitchFamily="18" charset="0"/>
                <a:ea typeface="MS UI Gothic" pitchFamily="50" charset="-128"/>
              </a:rPr>
              <a:t>AP+ </a:t>
            </a:r>
            <a:r>
              <a:rPr lang="ja-JP" altLang="en-US" sz="2200" dirty="0">
                <a:solidFill>
                  <a:srgbClr val="FFFFFF"/>
                </a:solidFill>
                <a:latin typeface="メイリオ" pitchFamily="50" charset="-128"/>
                <a:ea typeface="メイリオ" pitchFamily="50" charset="-128"/>
                <a:cs typeface="メイリオ" pitchFamily="50" charset="-128"/>
              </a:rPr>
              <a:t>特徴</a:t>
            </a:r>
            <a:r>
              <a:rPr lang="ja-JP" altLang="en-US" sz="2400" b="1" dirty="0">
                <a:solidFill>
                  <a:srgbClr val="FFFFFF"/>
                </a:solidFill>
                <a:latin typeface="メイリオ" pitchFamily="50" charset="-128"/>
                <a:ea typeface="メイリオ" pitchFamily="50" charset="-128"/>
                <a:cs typeface="メイリオ" pitchFamily="50" charset="-128"/>
              </a:rPr>
              <a:t/>
            </a:r>
            <a:br>
              <a:rPr lang="ja-JP" altLang="en-US" sz="2400" b="1" dirty="0">
                <a:solidFill>
                  <a:srgbClr val="FFFFFF"/>
                </a:solidFill>
                <a:latin typeface="メイリオ" pitchFamily="50" charset="-128"/>
                <a:ea typeface="メイリオ" pitchFamily="50" charset="-128"/>
                <a:cs typeface="メイリオ" pitchFamily="50" charset="-128"/>
              </a:rPr>
            </a:br>
            <a:r>
              <a:rPr lang="ja-JP" altLang="en-US" sz="2400" b="1" dirty="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a:t>
            </a:r>
            <a:r>
              <a:rPr lang="en-US" altLang="ja-JP" b="1" dirty="0">
                <a:solidFill>
                  <a:srgbClr val="FFFFFF"/>
                </a:solidFill>
                <a:latin typeface="Times New Roman" pitchFamily="18" charset="0"/>
                <a:ea typeface="メイリオ" pitchFamily="50" charset="-128"/>
                <a:cs typeface="Times New Roman" pitchFamily="18" charset="0"/>
              </a:rPr>
              <a:t>AP</a:t>
            </a:r>
            <a:r>
              <a:rPr lang="en-US" altLang="ja-JP" dirty="0">
                <a:solidFill>
                  <a:srgbClr val="FFFFFF"/>
                </a:solidFill>
                <a:latin typeface="Times New Roman" pitchFamily="18" charset="0"/>
                <a:ea typeface="メイリオ" pitchFamily="50" charset="-128"/>
                <a:cs typeface="Times New Roman" pitchFamily="18" charset="0"/>
              </a:rPr>
              <a:t>+</a:t>
            </a:r>
            <a:r>
              <a:rPr lang="ja-JP" altLang="en-US" dirty="0" err="1">
                <a:solidFill>
                  <a:srgbClr val="FFFFFF"/>
                </a:solidFill>
                <a:latin typeface="メイリオ" pitchFamily="50" charset="-128"/>
                <a:ea typeface="メイリオ" pitchFamily="50" charset="-128"/>
                <a:cs typeface="メイリオ" pitchFamily="50" charset="-128"/>
              </a:rPr>
              <a:t>での</a:t>
            </a:r>
            <a:r>
              <a:rPr lang="ja-JP" altLang="en-US" dirty="0">
                <a:solidFill>
                  <a:srgbClr val="FFFFFF"/>
                </a:solidFill>
                <a:latin typeface="メイリオ" pitchFamily="50" charset="-128"/>
                <a:ea typeface="メイリオ" pitchFamily="50" charset="-128"/>
                <a:cs typeface="メイリオ" pitchFamily="50" charset="-128"/>
              </a:rPr>
              <a:t>業務運用フロー例①～</a:t>
            </a:r>
            <a:r>
              <a:rPr lang="ja-JP" altLang="en-US" sz="2400" b="1" dirty="0">
                <a:solidFill>
                  <a:srgbClr val="FFFFFF"/>
                </a:solidFill>
                <a:latin typeface="メイリオ" pitchFamily="50" charset="-128"/>
                <a:ea typeface="メイリオ" pitchFamily="50" charset="-128"/>
                <a:cs typeface="メイリオ" pitchFamily="50" charset="-128"/>
              </a:rPr>
              <a:t> </a:t>
            </a:r>
          </a:p>
        </p:txBody>
      </p:sp>
      <p:pic>
        <p:nvPicPr>
          <p:cNvPr id="39" name="Picture 9" descr="logo_base_human_norm03"/>
          <p:cNvPicPr>
            <a:picLocks noChangeAspect="1" noChangeArrowheads="1"/>
          </p:cNvPicPr>
          <p:nvPr/>
        </p:nvPicPr>
        <p:blipFill>
          <a:blip r:embed="rId3" cstate="screen"/>
          <a:srcRect/>
          <a:stretch>
            <a:fillRect/>
          </a:stretch>
        </p:blipFill>
        <p:spPr bwMode="auto">
          <a:xfrm>
            <a:off x="1260390" y="3621274"/>
            <a:ext cx="545253" cy="937630"/>
          </a:xfrm>
          <a:prstGeom prst="rect">
            <a:avLst/>
          </a:prstGeom>
          <a:noFill/>
        </p:spPr>
      </p:pic>
      <p:pic>
        <p:nvPicPr>
          <p:cNvPr id="40" name="Picture 10" descr="logo_base_human_norm01"/>
          <p:cNvPicPr>
            <a:picLocks noChangeAspect="1" noChangeArrowheads="1"/>
          </p:cNvPicPr>
          <p:nvPr/>
        </p:nvPicPr>
        <p:blipFill>
          <a:blip r:embed="rId4" cstate="screen"/>
          <a:srcRect/>
          <a:stretch>
            <a:fillRect/>
          </a:stretch>
        </p:blipFill>
        <p:spPr bwMode="auto">
          <a:xfrm>
            <a:off x="5457841" y="5323208"/>
            <a:ext cx="578069" cy="997987"/>
          </a:xfrm>
          <a:prstGeom prst="rect">
            <a:avLst/>
          </a:prstGeom>
          <a:noFill/>
        </p:spPr>
      </p:pic>
      <p:pic>
        <p:nvPicPr>
          <p:cNvPr id="43" name="Picture 22"/>
          <p:cNvPicPr>
            <a:picLocks noChangeAspect="1" noChangeArrowheads="1"/>
          </p:cNvPicPr>
          <p:nvPr/>
        </p:nvPicPr>
        <p:blipFill>
          <a:blip r:embed="rId5" cstate="screen"/>
          <a:srcRect/>
          <a:stretch>
            <a:fillRect/>
          </a:stretch>
        </p:blipFill>
        <p:spPr bwMode="auto">
          <a:xfrm>
            <a:off x="2915816" y="3789040"/>
            <a:ext cx="715144" cy="715144"/>
          </a:xfrm>
          <a:prstGeom prst="rect">
            <a:avLst/>
          </a:prstGeom>
          <a:noFill/>
          <a:ln w="9525">
            <a:noFill/>
            <a:miter lim="800000"/>
            <a:headEnd/>
            <a:tailEnd/>
          </a:ln>
          <a:effectLst/>
        </p:spPr>
      </p:pic>
      <p:pic>
        <p:nvPicPr>
          <p:cNvPr id="52" name="Picture 29"/>
          <p:cNvPicPr>
            <a:picLocks noChangeAspect="1" noChangeArrowheads="1"/>
          </p:cNvPicPr>
          <p:nvPr/>
        </p:nvPicPr>
        <p:blipFill>
          <a:blip r:embed="rId6" cstate="screen"/>
          <a:srcRect/>
          <a:stretch>
            <a:fillRect/>
          </a:stretch>
        </p:blipFill>
        <p:spPr bwMode="auto">
          <a:xfrm>
            <a:off x="5364088" y="3861048"/>
            <a:ext cx="643136" cy="643136"/>
          </a:xfrm>
          <a:prstGeom prst="rect">
            <a:avLst/>
          </a:prstGeom>
          <a:noFill/>
          <a:ln w="9525">
            <a:noFill/>
            <a:miter lim="800000"/>
            <a:headEnd/>
            <a:tailEnd/>
          </a:ln>
          <a:effectLst/>
        </p:spPr>
      </p:pic>
      <p:pic>
        <p:nvPicPr>
          <p:cNvPr id="57" name="Picture 14"/>
          <p:cNvPicPr>
            <a:picLocks noChangeAspect="1" noChangeArrowheads="1"/>
          </p:cNvPicPr>
          <p:nvPr/>
        </p:nvPicPr>
        <p:blipFill>
          <a:blip r:embed="rId7" cstate="screen"/>
          <a:srcRect/>
          <a:stretch>
            <a:fillRect/>
          </a:stretch>
        </p:blipFill>
        <p:spPr bwMode="auto">
          <a:xfrm>
            <a:off x="7812360" y="3861048"/>
            <a:ext cx="653008" cy="653008"/>
          </a:xfrm>
          <a:prstGeom prst="rect">
            <a:avLst/>
          </a:prstGeom>
          <a:noFill/>
          <a:ln w="9525">
            <a:noFill/>
            <a:miter lim="800000"/>
            <a:headEnd/>
            <a:tailEnd/>
          </a:ln>
          <a:effectLst/>
        </p:spPr>
      </p:pic>
      <p:pic>
        <p:nvPicPr>
          <p:cNvPr id="64" name="Picture 4"/>
          <p:cNvPicPr>
            <a:picLocks noChangeAspect="1" noChangeArrowheads="1"/>
          </p:cNvPicPr>
          <p:nvPr/>
        </p:nvPicPr>
        <p:blipFill>
          <a:blip r:embed="rId8" cstate="screen"/>
          <a:srcRect/>
          <a:stretch>
            <a:fillRect/>
          </a:stretch>
        </p:blipFill>
        <p:spPr bwMode="auto">
          <a:xfrm>
            <a:off x="7884368" y="5445224"/>
            <a:ext cx="787152" cy="787152"/>
          </a:xfrm>
          <a:prstGeom prst="rect">
            <a:avLst/>
          </a:prstGeom>
          <a:noFill/>
          <a:ln w="9525">
            <a:noFill/>
            <a:miter lim="800000"/>
            <a:headEnd/>
            <a:tailEnd/>
          </a:ln>
          <a:effectLst/>
        </p:spPr>
      </p:pic>
      <p:pic>
        <p:nvPicPr>
          <p:cNvPr id="67" name="Picture 9"/>
          <p:cNvPicPr>
            <a:picLocks noChangeAspect="1" noChangeArrowheads="1"/>
          </p:cNvPicPr>
          <p:nvPr/>
        </p:nvPicPr>
        <p:blipFill>
          <a:blip r:embed="rId9" cstate="screen"/>
          <a:srcRect/>
          <a:stretch>
            <a:fillRect/>
          </a:stretch>
        </p:blipFill>
        <p:spPr bwMode="auto">
          <a:xfrm>
            <a:off x="1115616" y="5445224"/>
            <a:ext cx="859160" cy="859160"/>
          </a:xfrm>
          <a:prstGeom prst="rect">
            <a:avLst/>
          </a:prstGeom>
          <a:noFill/>
          <a:ln w="9525">
            <a:noFill/>
            <a:miter lim="800000"/>
            <a:headEnd/>
            <a:tailEnd/>
          </a:ln>
          <a:effectLst/>
        </p:spPr>
      </p:pic>
      <p:sp>
        <p:nvSpPr>
          <p:cNvPr id="44"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84DCD23-DFCA-4AA8-8913-7EC768A207A8}" type="slidenum">
              <a:rPr lang="ja-JP" altLang="en-US" smtClean="0"/>
              <a:pPr fontAlgn="base">
                <a:spcBef>
                  <a:spcPct val="0"/>
                </a:spcBef>
                <a:spcAft>
                  <a:spcPct val="0"/>
                </a:spcAft>
                <a:defRPr/>
              </a:pPr>
              <a:t>6</a:t>
            </a:fld>
            <a:endParaRPr lang="ja-JP" altLang="en-US" smtClean="0"/>
          </a:p>
        </p:txBody>
      </p:sp>
      <p:sp>
        <p:nvSpPr>
          <p:cNvPr id="7" name="正方形/長方形 6"/>
          <p:cNvSpPr/>
          <p:nvPr/>
        </p:nvSpPr>
        <p:spPr>
          <a:xfrm>
            <a:off x="323528" y="2348880"/>
            <a:ext cx="360040" cy="2520280"/>
          </a:xfrm>
          <a:prstGeom prst="rect">
            <a:avLst/>
          </a:prstGeom>
          <a:solidFill>
            <a:srgbClr val="008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自社</a:t>
            </a:r>
          </a:p>
        </p:txBody>
      </p:sp>
      <p:sp>
        <p:nvSpPr>
          <p:cNvPr id="34" name="フローチャート: 処理 33"/>
          <p:cNvSpPr/>
          <p:nvPr/>
        </p:nvSpPr>
        <p:spPr>
          <a:xfrm>
            <a:off x="971550" y="4508500"/>
            <a:ext cx="1079500"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発注処理</a:t>
            </a:r>
          </a:p>
        </p:txBody>
      </p:sp>
      <p:sp>
        <p:nvSpPr>
          <p:cNvPr id="37" name="下矢印 36"/>
          <p:cNvSpPr/>
          <p:nvPr/>
        </p:nvSpPr>
        <p:spPr>
          <a:xfrm>
            <a:off x="1258888" y="4868863"/>
            <a:ext cx="360362" cy="504825"/>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38" name="正方形/長方形 37"/>
          <p:cNvSpPr/>
          <p:nvPr/>
        </p:nvSpPr>
        <p:spPr>
          <a:xfrm>
            <a:off x="323528" y="4941168"/>
            <a:ext cx="360040" cy="1440160"/>
          </a:xfrm>
          <a:prstGeom prst="rect">
            <a:avLst/>
          </a:prstGeom>
          <a:solidFill>
            <a:srgbClr val="008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仕入先</a:t>
            </a:r>
          </a:p>
        </p:txBody>
      </p:sp>
      <p:sp>
        <p:nvSpPr>
          <p:cNvPr id="41" name="フローチャート: 処理 40"/>
          <p:cNvSpPr/>
          <p:nvPr/>
        </p:nvSpPr>
        <p:spPr>
          <a:xfrm>
            <a:off x="2268538" y="4508500"/>
            <a:ext cx="1079500"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納品検収</a:t>
            </a:r>
          </a:p>
        </p:txBody>
      </p:sp>
      <p:sp>
        <p:nvSpPr>
          <p:cNvPr id="42" name="フローチャート : 書類 41"/>
          <p:cNvSpPr/>
          <p:nvPr/>
        </p:nvSpPr>
        <p:spPr>
          <a:xfrm>
            <a:off x="3203575" y="4581525"/>
            <a:ext cx="720725" cy="360363"/>
          </a:xfrm>
          <a:prstGeom prst="flowChartDocumen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納品書</a:t>
            </a:r>
          </a:p>
        </p:txBody>
      </p:sp>
      <p:sp>
        <p:nvSpPr>
          <p:cNvPr id="50" name="フローチャート: 処理 49"/>
          <p:cNvSpPr/>
          <p:nvPr/>
        </p:nvSpPr>
        <p:spPr>
          <a:xfrm>
            <a:off x="4067175" y="4508500"/>
            <a:ext cx="1800225"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支払予定データ確認</a:t>
            </a:r>
          </a:p>
        </p:txBody>
      </p:sp>
      <p:sp>
        <p:nvSpPr>
          <p:cNvPr id="49" name="フローチャート : 書類 48"/>
          <p:cNvSpPr/>
          <p:nvPr/>
        </p:nvSpPr>
        <p:spPr>
          <a:xfrm>
            <a:off x="5795963" y="4581525"/>
            <a:ext cx="720725" cy="360363"/>
          </a:xfrm>
          <a:prstGeom prst="flowChartDocumen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請求書</a:t>
            </a:r>
          </a:p>
        </p:txBody>
      </p:sp>
      <p:sp>
        <p:nvSpPr>
          <p:cNvPr id="51" name="フローチャート: 処理 50"/>
          <p:cNvSpPr/>
          <p:nvPr/>
        </p:nvSpPr>
        <p:spPr>
          <a:xfrm>
            <a:off x="7596188" y="4508500"/>
            <a:ext cx="1189037"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支払処理</a:t>
            </a:r>
          </a:p>
        </p:txBody>
      </p:sp>
      <p:sp>
        <p:nvSpPr>
          <p:cNvPr id="53" name="フローチャート: 処理 52"/>
          <p:cNvSpPr/>
          <p:nvPr/>
        </p:nvSpPr>
        <p:spPr>
          <a:xfrm>
            <a:off x="4067175" y="2349500"/>
            <a:ext cx="4537075" cy="1584325"/>
          </a:xfrm>
          <a:prstGeom prst="flowChartProcess">
            <a:avLst/>
          </a:prstGeom>
          <a:solidFill>
            <a:srgbClr val="DDDDDD"/>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61" name="下矢印 60"/>
          <p:cNvSpPr/>
          <p:nvPr/>
        </p:nvSpPr>
        <p:spPr>
          <a:xfrm rot="13929545">
            <a:off x="2129631" y="4744244"/>
            <a:ext cx="358775" cy="909638"/>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62" name="下矢印 61"/>
          <p:cNvSpPr/>
          <p:nvPr/>
        </p:nvSpPr>
        <p:spPr>
          <a:xfrm rot="10800000">
            <a:off x="4859338" y="4868863"/>
            <a:ext cx="360362" cy="504825"/>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63" name="下矢印 62"/>
          <p:cNvSpPr/>
          <p:nvPr/>
        </p:nvSpPr>
        <p:spPr>
          <a:xfrm>
            <a:off x="8027988" y="4868863"/>
            <a:ext cx="360362" cy="504825"/>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65" name="下矢印 64"/>
          <p:cNvSpPr/>
          <p:nvPr/>
        </p:nvSpPr>
        <p:spPr>
          <a:xfrm rot="16200000">
            <a:off x="6192044" y="1664494"/>
            <a:ext cx="360362" cy="3168650"/>
          </a:xfrm>
          <a:prstGeom prst="downArrow">
            <a:avLst>
              <a:gd name="adj1" fmla="val 50000"/>
              <a:gd name="adj2" fmla="val 119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6" name="正方形/長方形 55"/>
          <p:cNvSpPr/>
          <p:nvPr/>
        </p:nvSpPr>
        <p:spPr>
          <a:xfrm>
            <a:off x="7956376" y="2564904"/>
            <a:ext cx="360040" cy="1296144"/>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支払確定処理</a:t>
            </a:r>
          </a:p>
        </p:txBody>
      </p:sp>
      <p:sp>
        <p:nvSpPr>
          <p:cNvPr id="58" name="正方形/長方形 57"/>
          <p:cNvSpPr/>
          <p:nvPr/>
        </p:nvSpPr>
        <p:spPr>
          <a:xfrm>
            <a:off x="5508104" y="2564904"/>
            <a:ext cx="360040" cy="1296144"/>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支払予定処理</a:t>
            </a:r>
          </a:p>
        </p:txBody>
      </p:sp>
      <p:sp>
        <p:nvSpPr>
          <p:cNvPr id="66" name="フローチャート: 処理 65"/>
          <p:cNvSpPr/>
          <p:nvPr/>
        </p:nvSpPr>
        <p:spPr>
          <a:xfrm>
            <a:off x="5580063" y="2205038"/>
            <a:ext cx="1800225" cy="287337"/>
          </a:xfrm>
          <a:prstGeom prst="flowChartProcess">
            <a:avLst/>
          </a:prstGeom>
          <a:solidFill>
            <a:srgbClr val="0070C0"/>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400" dirty="0">
                <a:latin typeface="Times New Roman" pitchFamily="18" charset="0"/>
                <a:ea typeface="メイリオ" pitchFamily="50" charset="-128"/>
                <a:cs typeface="Times New Roman" pitchFamily="18" charset="0"/>
              </a:rPr>
              <a:t>AP+</a:t>
            </a:r>
            <a:r>
              <a:rPr lang="ja-JP" altLang="en-US" sz="1400" dirty="0">
                <a:latin typeface="メイリオ" pitchFamily="50" charset="-128"/>
                <a:ea typeface="メイリオ" pitchFamily="50" charset="-128"/>
                <a:cs typeface="メイリオ" pitchFamily="50" charset="-128"/>
              </a:rPr>
              <a:t>処理フロー</a:t>
            </a:r>
          </a:p>
        </p:txBody>
      </p:sp>
      <p:sp>
        <p:nvSpPr>
          <p:cNvPr id="60" name="フローチャート : 書類 59"/>
          <p:cNvSpPr/>
          <p:nvPr/>
        </p:nvSpPr>
        <p:spPr>
          <a:xfrm>
            <a:off x="8243888" y="3429000"/>
            <a:ext cx="720725" cy="504825"/>
          </a:xfrm>
          <a:prstGeom prst="flowChartDocumen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支払確定</a:t>
            </a:r>
            <a:endParaRPr lang="en-US" altLang="ja-JP" sz="1050" dirty="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帳票</a:t>
            </a:r>
          </a:p>
        </p:txBody>
      </p:sp>
      <p:sp>
        <p:nvSpPr>
          <p:cNvPr id="59" name="フローチャート : 書類 58"/>
          <p:cNvSpPr/>
          <p:nvPr/>
        </p:nvSpPr>
        <p:spPr>
          <a:xfrm>
            <a:off x="5795963" y="3429000"/>
            <a:ext cx="720725" cy="504825"/>
          </a:xfrm>
          <a:prstGeom prst="flowChartDocumen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支払予定</a:t>
            </a:r>
            <a:endParaRPr lang="en-US" altLang="ja-JP" sz="1050" dirty="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帳票</a:t>
            </a:r>
          </a:p>
        </p:txBody>
      </p:sp>
      <p:sp>
        <p:nvSpPr>
          <p:cNvPr id="68" name="テキスト ボックス 67"/>
          <p:cNvSpPr txBox="1"/>
          <p:nvPr/>
        </p:nvSpPr>
        <p:spPr>
          <a:xfrm>
            <a:off x="2411413" y="5157788"/>
            <a:ext cx="431800" cy="431800"/>
          </a:xfrm>
          <a:prstGeom prst="rect">
            <a:avLst/>
          </a:prstGeom>
        </p:spPr>
        <p:txBody>
          <a:bodyPr lIns="0" tIns="0" rIns="0" bIns="0">
            <a:normAutofit/>
          </a:bodyPr>
          <a:lstStyle/>
          <a:p>
            <a:pPr fontAlgn="auto">
              <a:lnSpc>
                <a:spcPts val="2800"/>
              </a:lnSpc>
              <a:spcAft>
                <a:spcPts val="0"/>
              </a:spcAft>
              <a:defRPr/>
            </a:pPr>
            <a:r>
              <a:rPr lang="ja-JP" altLang="en-US" sz="1200" dirty="0">
                <a:latin typeface="メイリオ" pitchFamily="50" charset="-128"/>
                <a:ea typeface="メイリオ" pitchFamily="50" charset="-128"/>
                <a:cs typeface="メイリオ" pitchFamily="50" charset="-128"/>
              </a:rPr>
              <a:t>出荷</a:t>
            </a:r>
          </a:p>
        </p:txBody>
      </p:sp>
      <p:sp>
        <p:nvSpPr>
          <p:cNvPr id="69" name="テキスト ボックス 68"/>
          <p:cNvSpPr txBox="1"/>
          <p:nvPr/>
        </p:nvSpPr>
        <p:spPr>
          <a:xfrm>
            <a:off x="4644504" y="6093544"/>
            <a:ext cx="863600" cy="431800"/>
          </a:xfrm>
          <a:prstGeom prst="rect">
            <a:avLst/>
          </a:prstGeom>
        </p:spPr>
        <p:txBody>
          <a:bodyPr lIns="0" tIns="0" rIns="0" bIns="0">
            <a:normAutofit/>
          </a:bodyPr>
          <a:lstStyle/>
          <a:p>
            <a:pPr fontAlgn="auto">
              <a:lnSpc>
                <a:spcPts val="2800"/>
              </a:lnSpc>
              <a:spcAft>
                <a:spcPts val="0"/>
              </a:spcAft>
              <a:defRPr/>
            </a:pPr>
            <a:r>
              <a:rPr lang="ja-JP" altLang="en-US" sz="1200" dirty="0">
                <a:latin typeface="メイリオ" pitchFamily="50" charset="-128"/>
                <a:ea typeface="メイリオ" pitchFamily="50" charset="-128"/>
                <a:cs typeface="メイリオ" pitchFamily="50" charset="-128"/>
              </a:rPr>
              <a:t>請求書送付</a:t>
            </a:r>
          </a:p>
        </p:txBody>
      </p:sp>
      <p:sp>
        <p:nvSpPr>
          <p:cNvPr id="70" name="テキスト ボックス 69"/>
          <p:cNvSpPr txBox="1"/>
          <p:nvPr/>
        </p:nvSpPr>
        <p:spPr>
          <a:xfrm>
            <a:off x="971550" y="4868863"/>
            <a:ext cx="431800" cy="431800"/>
          </a:xfrm>
          <a:prstGeom prst="rect">
            <a:avLst/>
          </a:prstGeom>
        </p:spPr>
        <p:txBody>
          <a:bodyPr lIns="0" tIns="0" rIns="0" bIns="0">
            <a:normAutofit/>
          </a:bodyPr>
          <a:lstStyle/>
          <a:p>
            <a:pPr fontAlgn="auto">
              <a:lnSpc>
                <a:spcPts val="2800"/>
              </a:lnSpc>
              <a:spcAft>
                <a:spcPts val="0"/>
              </a:spcAft>
              <a:defRPr/>
            </a:pPr>
            <a:r>
              <a:rPr lang="ja-JP" altLang="en-US" sz="1200" dirty="0">
                <a:latin typeface="メイリオ" pitchFamily="50" charset="-128"/>
                <a:ea typeface="メイリオ" pitchFamily="50" charset="-128"/>
                <a:cs typeface="メイリオ" pitchFamily="50" charset="-128"/>
              </a:rPr>
              <a:t>発注</a:t>
            </a:r>
          </a:p>
        </p:txBody>
      </p:sp>
      <p:sp>
        <p:nvSpPr>
          <p:cNvPr id="71" name="テキスト ボックス 70"/>
          <p:cNvSpPr txBox="1"/>
          <p:nvPr/>
        </p:nvSpPr>
        <p:spPr>
          <a:xfrm>
            <a:off x="8388350" y="4868863"/>
            <a:ext cx="431800" cy="431800"/>
          </a:xfrm>
          <a:prstGeom prst="rect">
            <a:avLst/>
          </a:prstGeom>
        </p:spPr>
        <p:txBody>
          <a:bodyPr lIns="0" tIns="0" rIns="0" bIns="0">
            <a:normAutofit/>
          </a:bodyPr>
          <a:lstStyle/>
          <a:p>
            <a:pPr fontAlgn="auto">
              <a:lnSpc>
                <a:spcPts val="2800"/>
              </a:lnSpc>
              <a:spcAft>
                <a:spcPts val="0"/>
              </a:spcAft>
              <a:defRPr/>
            </a:pPr>
            <a:r>
              <a:rPr lang="ja-JP" altLang="en-US" sz="1200" dirty="0">
                <a:latin typeface="メイリオ" pitchFamily="50" charset="-128"/>
                <a:ea typeface="メイリオ" pitchFamily="50" charset="-128"/>
                <a:cs typeface="メイリオ" pitchFamily="50" charset="-128"/>
              </a:rPr>
              <a:t>支払</a:t>
            </a:r>
          </a:p>
        </p:txBody>
      </p:sp>
      <p:sp>
        <p:nvSpPr>
          <p:cNvPr id="13353" name="Rectangle 19"/>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MS UI Gothic" pitchFamily="50" charset="-128"/>
              </a:rPr>
              <a:t>SuperStream-</a:t>
            </a:r>
            <a:r>
              <a:rPr lang="en-US" altLang="ja-JP" sz="2200" b="1" dirty="0">
                <a:solidFill>
                  <a:srgbClr val="FFFFFF"/>
                </a:solidFill>
                <a:latin typeface="Times New Roman" pitchFamily="18" charset="0"/>
                <a:ea typeface="MS UI Gothic" pitchFamily="50" charset="-128"/>
              </a:rPr>
              <a:t>AP+ </a:t>
            </a:r>
            <a:r>
              <a:rPr lang="ja-JP" altLang="en-US" sz="2200" dirty="0">
                <a:solidFill>
                  <a:srgbClr val="FFFFFF"/>
                </a:solidFill>
                <a:latin typeface="メイリオ" pitchFamily="50" charset="-128"/>
                <a:ea typeface="メイリオ" pitchFamily="50" charset="-128"/>
                <a:cs typeface="メイリオ" pitchFamily="50" charset="-128"/>
              </a:rPr>
              <a:t>特徴</a:t>
            </a:r>
            <a:r>
              <a:rPr lang="ja-JP" altLang="en-US" sz="2400" b="1" dirty="0">
                <a:solidFill>
                  <a:srgbClr val="FFFFFF"/>
                </a:solidFill>
                <a:latin typeface="Times New Roman" pitchFamily="18" charset="0"/>
                <a:ea typeface="MS UI Gothic" pitchFamily="50" charset="-128"/>
              </a:rPr>
              <a:t/>
            </a:r>
            <a:br>
              <a:rPr lang="ja-JP" altLang="en-US" sz="2400" b="1" dirty="0">
                <a:solidFill>
                  <a:srgbClr val="FFFFFF"/>
                </a:solidFill>
                <a:latin typeface="Times New Roman" pitchFamily="18" charset="0"/>
                <a:ea typeface="MS UI Gothic" pitchFamily="50" charset="-128"/>
              </a:rPr>
            </a:br>
            <a:r>
              <a:rPr lang="ja-JP" altLang="en-US" sz="2400" b="1" dirty="0">
                <a:solidFill>
                  <a:srgbClr val="FFFFFF"/>
                </a:solidFill>
                <a:latin typeface="Times New Roman" pitchFamily="18" charset="0"/>
                <a:ea typeface="MS UI Gothic" pitchFamily="50" charset="-128"/>
              </a:rPr>
              <a:t>　</a:t>
            </a:r>
            <a:r>
              <a:rPr lang="ja-JP" altLang="en-US" dirty="0">
                <a:solidFill>
                  <a:srgbClr val="FFFFFF"/>
                </a:solidFill>
                <a:latin typeface="Times New Roman" pitchFamily="18" charset="0"/>
                <a:ea typeface="HGP創英角ｺﾞｼｯｸUB" pitchFamily="50" charset="-128"/>
              </a:rPr>
              <a:t>～</a:t>
            </a:r>
            <a:r>
              <a:rPr lang="en-US" altLang="ja-JP" b="1" dirty="0">
                <a:solidFill>
                  <a:srgbClr val="FFFFFF"/>
                </a:solidFill>
                <a:latin typeface="Times New Roman" pitchFamily="18" charset="0"/>
                <a:ea typeface="MS UI Gothic" pitchFamily="50" charset="-128"/>
              </a:rPr>
              <a:t>AP</a:t>
            </a:r>
            <a:r>
              <a:rPr lang="en-US" altLang="ja-JP" dirty="0">
                <a:solidFill>
                  <a:srgbClr val="FFFFFF"/>
                </a:solidFill>
                <a:latin typeface="Tahoma" pitchFamily="34" charset="0"/>
                <a:ea typeface="HGP創英角ｺﾞｼｯｸUB" pitchFamily="50" charset="-128"/>
              </a:rPr>
              <a:t>+</a:t>
            </a:r>
            <a:r>
              <a:rPr lang="ja-JP" altLang="en-US" dirty="0" err="1">
                <a:solidFill>
                  <a:srgbClr val="FFFFFF"/>
                </a:solidFill>
                <a:latin typeface="メイリオ" pitchFamily="50" charset="-128"/>
                <a:ea typeface="メイリオ" pitchFamily="50" charset="-128"/>
                <a:cs typeface="メイリオ" pitchFamily="50" charset="-128"/>
              </a:rPr>
              <a:t>での</a:t>
            </a:r>
            <a:r>
              <a:rPr lang="ja-JP" altLang="en-US" dirty="0">
                <a:solidFill>
                  <a:srgbClr val="FFFFFF"/>
                </a:solidFill>
                <a:latin typeface="メイリオ" pitchFamily="50" charset="-128"/>
                <a:ea typeface="メイリオ" pitchFamily="50" charset="-128"/>
                <a:cs typeface="メイリオ" pitchFamily="50" charset="-128"/>
              </a:rPr>
              <a:t>業務運用フロー例②</a:t>
            </a:r>
            <a:r>
              <a:rPr lang="ja-JP" altLang="en-US" dirty="0">
                <a:solidFill>
                  <a:srgbClr val="FFFFFF"/>
                </a:solidFill>
                <a:latin typeface="Tahoma" pitchFamily="34" charset="0"/>
                <a:ea typeface="HGP創英角ｺﾞｼｯｸUB" pitchFamily="50" charset="-128"/>
              </a:rPr>
              <a:t>～</a:t>
            </a:r>
            <a:r>
              <a:rPr lang="ja-JP" altLang="en-US" sz="2400" b="1" dirty="0">
                <a:solidFill>
                  <a:srgbClr val="FFFFFF"/>
                </a:solidFill>
                <a:latin typeface="Times New Roman" pitchFamily="18" charset="0"/>
                <a:ea typeface="MS UI Gothic" pitchFamily="50" charset="-128"/>
              </a:rPr>
              <a:t> </a:t>
            </a:r>
          </a:p>
        </p:txBody>
      </p:sp>
      <p:sp>
        <p:nvSpPr>
          <p:cNvPr id="40" name="正方形/長方形 39"/>
          <p:cNvSpPr/>
          <p:nvPr/>
        </p:nvSpPr>
        <p:spPr>
          <a:xfrm>
            <a:off x="4788024" y="2564904"/>
            <a:ext cx="360040" cy="1296144"/>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請求書入力</a:t>
            </a:r>
          </a:p>
        </p:txBody>
      </p:sp>
      <p:sp>
        <p:nvSpPr>
          <p:cNvPr id="13357" name="Text Box 2"/>
          <p:cNvSpPr txBox="1">
            <a:spLocks noChangeArrowheads="1"/>
          </p:cNvSpPr>
          <p:nvPr/>
        </p:nvSpPr>
        <p:spPr bwMode="auto">
          <a:xfrm>
            <a:off x="360363" y="1368425"/>
            <a:ext cx="6109365" cy="523220"/>
          </a:xfrm>
          <a:prstGeom prst="rect">
            <a:avLst/>
          </a:prstGeom>
          <a:noFill/>
          <a:ln w="9525">
            <a:noFill/>
            <a:miter lim="800000"/>
            <a:headEnd/>
            <a:tailEnd/>
          </a:ln>
        </p:spPr>
        <p:txBody>
          <a:bodyPr wrap="none">
            <a:spAutoFit/>
          </a:bodyPr>
          <a:lstStyle/>
          <a:p>
            <a:r>
              <a:rPr lang="ja-JP" altLang="en-US" sz="1400" dirty="0">
                <a:solidFill>
                  <a:srgbClr val="4D4D4D"/>
                </a:solidFill>
                <a:latin typeface="メイリオ" pitchFamily="50" charset="-128"/>
                <a:ea typeface="メイリオ" pitchFamily="50" charset="-128"/>
                <a:cs typeface="メイリオ" pitchFamily="50" charset="-128"/>
              </a:rPr>
              <a:t>＜請求書入力＞</a:t>
            </a:r>
          </a:p>
          <a:p>
            <a:r>
              <a:rPr lang="ja-JP" altLang="en-US" sz="1400" dirty="0">
                <a:solidFill>
                  <a:srgbClr val="4D4D4D"/>
                </a:solidFill>
                <a:latin typeface="メイリオ" pitchFamily="50" charset="-128"/>
                <a:ea typeface="メイリオ" pitchFamily="50" charset="-128"/>
                <a:cs typeface="メイリオ" pitchFamily="50" charset="-128"/>
              </a:rPr>
              <a:t>仕入先からの請求書を基に債務情報と支払予定を伝票ごとに入力します。</a:t>
            </a:r>
          </a:p>
        </p:txBody>
      </p:sp>
      <p:pic>
        <p:nvPicPr>
          <p:cNvPr id="39" name="Picture 9" descr="logo_base_human_norm03"/>
          <p:cNvPicPr>
            <a:picLocks noChangeAspect="1" noChangeArrowheads="1"/>
          </p:cNvPicPr>
          <p:nvPr/>
        </p:nvPicPr>
        <p:blipFill>
          <a:blip r:embed="rId3" cstate="screen"/>
          <a:srcRect/>
          <a:stretch>
            <a:fillRect/>
          </a:stretch>
        </p:blipFill>
        <p:spPr bwMode="auto">
          <a:xfrm>
            <a:off x="1259632" y="3645024"/>
            <a:ext cx="545253" cy="937630"/>
          </a:xfrm>
          <a:prstGeom prst="rect">
            <a:avLst/>
          </a:prstGeom>
          <a:noFill/>
        </p:spPr>
      </p:pic>
      <p:pic>
        <p:nvPicPr>
          <p:cNvPr id="43" name="Picture 22"/>
          <p:cNvPicPr>
            <a:picLocks noChangeAspect="1" noChangeArrowheads="1"/>
          </p:cNvPicPr>
          <p:nvPr/>
        </p:nvPicPr>
        <p:blipFill>
          <a:blip r:embed="rId4" cstate="screen"/>
          <a:srcRect/>
          <a:stretch>
            <a:fillRect/>
          </a:stretch>
        </p:blipFill>
        <p:spPr bwMode="auto">
          <a:xfrm>
            <a:off x="2483768" y="3789040"/>
            <a:ext cx="715144" cy="715144"/>
          </a:xfrm>
          <a:prstGeom prst="rect">
            <a:avLst/>
          </a:prstGeom>
          <a:noFill/>
          <a:ln w="9525">
            <a:noFill/>
            <a:miter lim="800000"/>
            <a:headEnd/>
            <a:tailEnd/>
          </a:ln>
          <a:effectLst/>
        </p:spPr>
      </p:pic>
      <p:pic>
        <p:nvPicPr>
          <p:cNvPr id="44" name="Picture 29"/>
          <p:cNvPicPr>
            <a:picLocks noChangeAspect="1" noChangeArrowheads="1"/>
          </p:cNvPicPr>
          <p:nvPr/>
        </p:nvPicPr>
        <p:blipFill>
          <a:blip r:embed="rId5" cstate="screen"/>
          <a:srcRect/>
          <a:stretch>
            <a:fillRect/>
          </a:stretch>
        </p:blipFill>
        <p:spPr bwMode="auto">
          <a:xfrm>
            <a:off x="4572000" y="3861048"/>
            <a:ext cx="643136" cy="643136"/>
          </a:xfrm>
          <a:prstGeom prst="rect">
            <a:avLst/>
          </a:prstGeom>
          <a:noFill/>
          <a:ln w="9525">
            <a:noFill/>
            <a:miter lim="800000"/>
            <a:headEnd/>
            <a:tailEnd/>
          </a:ln>
          <a:effectLst/>
        </p:spPr>
      </p:pic>
      <p:pic>
        <p:nvPicPr>
          <p:cNvPr id="45" name="Picture 14"/>
          <p:cNvPicPr>
            <a:picLocks noChangeAspect="1" noChangeArrowheads="1"/>
          </p:cNvPicPr>
          <p:nvPr/>
        </p:nvPicPr>
        <p:blipFill>
          <a:blip r:embed="rId6" cstate="screen"/>
          <a:srcRect/>
          <a:stretch>
            <a:fillRect/>
          </a:stretch>
        </p:blipFill>
        <p:spPr bwMode="auto">
          <a:xfrm>
            <a:off x="7884368" y="3861048"/>
            <a:ext cx="653008" cy="653008"/>
          </a:xfrm>
          <a:prstGeom prst="rect">
            <a:avLst/>
          </a:prstGeom>
          <a:noFill/>
          <a:ln w="9525">
            <a:noFill/>
            <a:miter lim="800000"/>
            <a:headEnd/>
            <a:tailEnd/>
          </a:ln>
          <a:effectLst/>
        </p:spPr>
      </p:pic>
      <p:pic>
        <p:nvPicPr>
          <p:cNvPr id="46" name="Picture 10" descr="logo_base_human_norm01"/>
          <p:cNvPicPr>
            <a:picLocks noChangeAspect="1" noChangeArrowheads="1"/>
          </p:cNvPicPr>
          <p:nvPr/>
        </p:nvPicPr>
        <p:blipFill>
          <a:blip r:embed="rId7" cstate="screen"/>
          <a:srcRect/>
          <a:stretch>
            <a:fillRect/>
          </a:stretch>
        </p:blipFill>
        <p:spPr bwMode="auto">
          <a:xfrm>
            <a:off x="4788024" y="5373216"/>
            <a:ext cx="578069" cy="997987"/>
          </a:xfrm>
          <a:prstGeom prst="rect">
            <a:avLst/>
          </a:prstGeom>
          <a:noFill/>
        </p:spPr>
      </p:pic>
      <p:pic>
        <p:nvPicPr>
          <p:cNvPr id="47" name="Picture 4"/>
          <p:cNvPicPr>
            <a:picLocks noChangeAspect="1" noChangeArrowheads="1"/>
          </p:cNvPicPr>
          <p:nvPr/>
        </p:nvPicPr>
        <p:blipFill>
          <a:blip r:embed="rId8" cstate="screen"/>
          <a:srcRect/>
          <a:stretch>
            <a:fillRect/>
          </a:stretch>
        </p:blipFill>
        <p:spPr bwMode="auto">
          <a:xfrm>
            <a:off x="7812360" y="5445224"/>
            <a:ext cx="787152" cy="787152"/>
          </a:xfrm>
          <a:prstGeom prst="rect">
            <a:avLst/>
          </a:prstGeom>
          <a:noFill/>
          <a:ln w="9525">
            <a:noFill/>
            <a:miter lim="800000"/>
            <a:headEnd/>
            <a:tailEnd/>
          </a:ln>
          <a:effectLst/>
        </p:spPr>
      </p:pic>
      <p:pic>
        <p:nvPicPr>
          <p:cNvPr id="48" name="Picture 9"/>
          <p:cNvPicPr>
            <a:picLocks noChangeAspect="1" noChangeArrowheads="1"/>
          </p:cNvPicPr>
          <p:nvPr/>
        </p:nvPicPr>
        <p:blipFill>
          <a:blip r:embed="rId9" cstate="screen"/>
          <a:srcRect/>
          <a:stretch>
            <a:fillRect/>
          </a:stretch>
        </p:blipFill>
        <p:spPr bwMode="auto">
          <a:xfrm>
            <a:off x="1115616" y="5373216"/>
            <a:ext cx="859160" cy="859160"/>
          </a:xfrm>
          <a:prstGeom prst="rect">
            <a:avLst/>
          </a:prstGeom>
          <a:noFill/>
          <a:ln w="9525">
            <a:noFill/>
            <a:miter lim="800000"/>
            <a:headEnd/>
            <a:tailEnd/>
          </a:ln>
          <a:effectLst/>
        </p:spPr>
      </p:pic>
      <p:sp>
        <p:nvSpPr>
          <p:cNvPr id="52"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フローチャート: 処理 28"/>
          <p:cNvSpPr/>
          <p:nvPr/>
        </p:nvSpPr>
        <p:spPr>
          <a:xfrm>
            <a:off x="4235710" y="2205038"/>
            <a:ext cx="4536504" cy="1381125"/>
          </a:xfrm>
          <a:prstGeom prst="flowChartProcess">
            <a:avLst/>
          </a:prstGeom>
          <a:solidFill>
            <a:srgbClr val="DDDDDD"/>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16388"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14BB4C40-5844-4078-BABB-9A49AC9A1906}" type="slidenum">
              <a:rPr lang="ja-JP" altLang="en-US" smtClean="0"/>
              <a:pPr fontAlgn="base">
                <a:spcBef>
                  <a:spcPct val="0"/>
                </a:spcBef>
                <a:spcAft>
                  <a:spcPct val="0"/>
                </a:spcAft>
                <a:defRPr/>
              </a:pPr>
              <a:t>7</a:t>
            </a:fld>
            <a:endParaRPr lang="ja-JP" altLang="en-US" smtClean="0"/>
          </a:p>
        </p:txBody>
      </p:sp>
      <p:sp>
        <p:nvSpPr>
          <p:cNvPr id="5" name="円/楕円 4"/>
          <p:cNvSpPr/>
          <p:nvPr/>
        </p:nvSpPr>
        <p:spPr>
          <a:xfrm>
            <a:off x="639768" y="3140968"/>
            <a:ext cx="2996128" cy="2996128"/>
          </a:xfrm>
          <a:prstGeom prst="ellipse">
            <a:avLst/>
          </a:prstGeom>
          <a:noFill/>
          <a:ln w="127000" cap="rnd">
            <a:roun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15" name="円/楕円 14"/>
          <p:cNvSpPr/>
          <p:nvPr/>
        </p:nvSpPr>
        <p:spPr>
          <a:xfrm>
            <a:off x="1619672" y="2636912"/>
            <a:ext cx="1133153" cy="1133153"/>
          </a:xfrm>
          <a:prstGeom prst="ellipse">
            <a:avLst/>
          </a:prstGeom>
          <a:solidFill>
            <a:srgbClr val="FF9900"/>
          </a:solidFill>
          <a:ln w="127000" cap="rnd">
            <a:noFill/>
            <a:roun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①</a:t>
            </a:r>
            <a:endParaRPr lang="en-US" altLang="ja-JP"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債務伝票入力</a:t>
            </a:r>
          </a:p>
        </p:txBody>
      </p:sp>
      <p:sp>
        <p:nvSpPr>
          <p:cNvPr id="16" name="円/楕円 15"/>
          <p:cNvSpPr/>
          <p:nvPr/>
        </p:nvSpPr>
        <p:spPr>
          <a:xfrm>
            <a:off x="3059832" y="3573016"/>
            <a:ext cx="1133153" cy="1133153"/>
          </a:xfrm>
          <a:prstGeom prst="ellipse">
            <a:avLst/>
          </a:prstGeom>
          <a:solidFill>
            <a:srgbClr val="FF9900"/>
          </a:solidFill>
          <a:ln w="127000" cap="rnd">
            <a:noFill/>
            <a:roun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②</a:t>
            </a:r>
            <a:endParaRPr lang="en-US" altLang="ja-JP"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債務伝票更新</a:t>
            </a:r>
          </a:p>
        </p:txBody>
      </p:sp>
      <p:sp>
        <p:nvSpPr>
          <p:cNvPr id="17" name="円/楕円 16"/>
          <p:cNvSpPr/>
          <p:nvPr/>
        </p:nvSpPr>
        <p:spPr>
          <a:xfrm>
            <a:off x="2699792" y="5013176"/>
            <a:ext cx="1133153" cy="1133153"/>
          </a:xfrm>
          <a:prstGeom prst="ellipse">
            <a:avLst/>
          </a:prstGeom>
          <a:solidFill>
            <a:srgbClr val="FF9900"/>
          </a:solidFill>
          <a:ln w="127000" cap="rnd">
            <a:noFill/>
            <a:roun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③</a:t>
            </a:r>
            <a:endParaRPr lang="en-US" altLang="ja-JP"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支払依頼</a:t>
            </a:r>
            <a:endParaRPr lang="en-US" altLang="ja-JP" sz="14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処理</a:t>
            </a:r>
          </a:p>
        </p:txBody>
      </p:sp>
      <p:sp>
        <p:nvSpPr>
          <p:cNvPr id="18" name="円/楕円 17"/>
          <p:cNvSpPr/>
          <p:nvPr/>
        </p:nvSpPr>
        <p:spPr>
          <a:xfrm>
            <a:off x="107504" y="3573016"/>
            <a:ext cx="1133153" cy="1133153"/>
          </a:xfrm>
          <a:prstGeom prst="ellipse">
            <a:avLst/>
          </a:prstGeom>
          <a:solidFill>
            <a:srgbClr val="FF9900"/>
          </a:solidFill>
          <a:ln w="127000" cap="rnd">
            <a:noFill/>
            <a:roun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⑤</a:t>
            </a:r>
            <a:endParaRPr lang="en-US" altLang="ja-JP"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支払確定</a:t>
            </a:r>
            <a:endParaRPr lang="en-US" altLang="ja-JP" sz="14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処理</a:t>
            </a:r>
          </a:p>
        </p:txBody>
      </p:sp>
      <p:sp>
        <p:nvSpPr>
          <p:cNvPr id="19" name="円/楕円 18"/>
          <p:cNvSpPr/>
          <p:nvPr/>
        </p:nvSpPr>
        <p:spPr>
          <a:xfrm>
            <a:off x="467544" y="5013176"/>
            <a:ext cx="1133153" cy="1133153"/>
          </a:xfrm>
          <a:prstGeom prst="ellipse">
            <a:avLst/>
          </a:prstGeom>
          <a:solidFill>
            <a:srgbClr val="FF9900"/>
          </a:solidFill>
          <a:ln w="127000" cap="rnd">
            <a:noFill/>
            <a:round/>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④</a:t>
            </a:r>
            <a:endParaRPr lang="en-US" altLang="ja-JP"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支払予定</a:t>
            </a:r>
            <a:endParaRPr lang="en-US" altLang="ja-JP" sz="14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処理</a:t>
            </a:r>
          </a:p>
        </p:txBody>
      </p:sp>
      <p:sp>
        <p:nvSpPr>
          <p:cNvPr id="23" name="ホームベース 22"/>
          <p:cNvSpPr/>
          <p:nvPr/>
        </p:nvSpPr>
        <p:spPr>
          <a:xfrm>
            <a:off x="4320726" y="2276475"/>
            <a:ext cx="1187900" cy="1223963"/>
          </a:xfrm>
          <a:prstGeom prst="homePlate">
            <a:avLst>
              <a:gd name="adj" fmla="val 1812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サイクル外</a:t>
            </a:r>
            <a:endParaRPr lang="en-US" altLang="ja-JP" sz="14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（買掛）</a:t>
            </a:r>
          </a:p>
        </p:txBody>
      </p:sp>
      <p:sp>
        <p:nvSpPr>
          <p:cNvPr id="24" name="下矢印 23"/>
          <p:cNvSpPr/>
          <p:nvPr/>
        </p:nvSpPr>
        <p:spPr>
          <a:xfrm rot="16200000">
            <a:off x="6696075" y="1665288"/>
            <a:ext cx="360363" cy="2592387"/>
          </a:xfrm>
          <a:prstGeom prst="downArrow">
            <a:avLst>
              <a:gd name="adj1" fmla="val 50000"/>
              <a:gd name="adj2" fmla="val 742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27" name="正方形/長方形 26"/>
          <p:cNvSpPr/>
          <p:nvPr/>
        </p:nvSpPr>
        <p:spPr>
          <a:xfrm>
            <a:off x="5580112" y="2276873"/>
            <a:ext cx="576064" cy="1224136"/>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請求書入力</a:t>
            </a:r>
            <a:endParaRPr lang="en-US" altLang="ja-JP" sz="12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相殺入力</a:t>
            </a:r>
          </a:p>
        </p:txBody>
      </p:sp>
      <p:sp>
        <p:nvSpPr>
          <p:cNvPr id="28" name="正方形/長方形 27"/>
          <p:cNvSpPr/>
          <p:nvPr/>
        </p:nvSpPr>
        <p:spPr>
          <a:xfrm>
            <a:off x="6444208" y="2276873"/>
            <a:ext cx="360040" cy="1224136"/>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支払伝票更新</a:t>
            </a:r>
          </a:p>
        </p:txBody>
      </p:sp>
      <p:sp>
        <p:nvSpPr>
          <p:cNvPr id="44" name="フローチャート: 処理 43"/>
          <p:cNvSpPr/>
          <p:nvPr/>
        </p:nvSpPr>
        <p:spPr>
          <a:xfrm>
            <a:off x="4235710" y="3632200"/>
            <a:ext cx="4536504" cy="1381125"/>
          </a:xfrm>
          <a:prstGeom prst="flowChartProcess">
            <a:avLst/>
          </a:prstGeom>
          <a:solidFill>
            <a:srgbClr val="DDDDDD"/>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45" name="ホームベース 44"/>
          <p:cNvSpPr/>
          <p:nvPr/>
        </p:nvSpPr>
        <p:spPr>
          <a:xfrm>
            <a:off x="4320726" y="3703638"/>
            <a:ext cx="1187900" cy="1223962"/>
          </a:xfrm>
          <a:prstGeom prst="homePlate">
            <a:avLst>
              <a:gd name="adj" fmla="val 1812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サイクル外</a:t>
            </a:r>
            <a:endParaRPr lang="en-US" altLang="ja-JP" sz="14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（未払）</a:t>
            </a:r>
          </a:p>
        </p:txBody>
      </p:sp>
      <p:sp>
        <p:nvSpPr>
          <p:cNvPr id="51" name="フローチャート: 処理 50"/>
          <p:cNvSpPr/>
          <p:nvPr/>
        </p:nvSpPr>
        <p:spPr>
          <a:xfrm>
            <a:off x="4235710" y="5072063"/>
            <a:ext cx="4536504" cy="1381125"/>
          </a:xfrm>
          <a:prstGeom prst="flowChartProcess">
            <a:avLst/>
          </a:prstGeom>
          <a:solidFill>
            <a:srgbClr val="DDDDDD"/>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2" name="ホームベース 51"/>
          <p:cNvSpPr/>
          <p:nvPr/>
        </p:nvSpPr>
        <p:spPr>
          <a:xfrm>
            <a:off x="4320726" y="5143500"/>
            <a:ext cx="1187900" cy="1225550"/>
          </a:xfrm>
          <a:prstGeom prst="homePlate">
            <a:avLst>
              <a:gd name="adj" fmla="val 1812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サイクル外</a:t>
            </a:r>
            <a:endParaRPr lang="en-US" altLang="ja-JP" sz="1400" dirty="0">
              <a:latin typeface="メイリオ" pitchFamily="50" charset="-128"/>
              <a:ea typeface="メイリオ" pitchFamily="50" charset="-128"/>
              <a:cs typeface="メイリオ" pitchFamily="50" charset="-128"/>
            </a:endParaRPr>
          </a:p>
        </p:txBody>
      </p:sp>
      <p:sp>
        <p:nvSpPr>
          <p:cNvPr id="56" name="下矢印 55"/>
          <p:cNvSpPr/>
          <p:nvPr/>
        </p:nvSpPr>
        <p:spPr>
          <a:xfrm rot="16200000">
            <a:off x="6696869" y="3032919"/>
            <a:ext cx="358775" cy="2592387"/>
          </a:xfrm>
          <a:prstGeom prst="downArrow">
            <a:avLst>
              <a:gd name="adj1" fmla="val 50000"/>
              <a:gd name="adj2" fmla="val 742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0" name="正方形/長方形 49"/>
          <p:cNvSpPr/>
          <p:nvPr/>
        </p:nvSpPr>
        <p:spPr>
          <a:xfrm>
            <a:off x="6444208" y="3704094"/>
            <a:ext cx="360040" cy="1224136"/>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支払伝票更新</a:t>
            </a:r>
          </a:p>
        </p:txBody>
      </p:sp>
      <p:sp>
        <p:nvSpPr>
          <p:cNvPr id="49" name="正方形/長方形 48"/>
          <p:cNvSpPr/>
          <p:nvPr/>
        </p:nvSpPr>
        <p:spPr>
          <a:xfrm>
            <a:off x="5580112" y="3704094"/>
            <a:ext cx="576064" cy="1224136"/>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請求書入力</a:t>
            </a:r>
            <a:endParaRPr lang="en-US" altLang="ja-JP" sz="12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相殺入力</a:t>
            </a:r>
          </a:p>
        </p:txBody>
      </p:sp>
      <p:sp>
        <p:nvSpPr>
          <p:cNvPr id="57" name="下矢印 56"/>
          <p:cNvSpPr/>
          <p:nvPr/>
        </p:nvSpPr>
        <p:spPr>
          <a:xfrm rot="16200000">
            <a:off x="6696076" y="4473575"/>
            <a:ext cx="360362" cy="2592387"/>
          </a:xfrm>
          <a:prstGeom prst="downArrow">
            <a:avLst>
              <a:gd name="adj1" fmla="val 50000"/>
              <a:gd name="adj2" fmla="val 742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54" name="正方形/長方形 53"/>
          <p:cNvSpPr/>
          <p:nvPr/>
        </p:nvSpPr>
        <p:spPr>
          <a:xfrm>
            <a:off x="5580112" y="5144254"/>
            <a:ext cx="720080" cy="1224136"/>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社員経費入力</a:t>
            </a:r>
            <a:endParaRPr lang="en-US" altLang="ja-JP" sz="12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仮払申請入力</a:t>
            </a:r>
            <a:endParaRPr lang="en-US" altLang="ja-JP" sz="12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仮払精算</a:t>
            </a:r>
          </a:p>
        </p:txBody>
      </p:sp>
      <p:sp>
        <p:nvSpPr>
          <p:cNvPr id="55" name="正方形/長方形 54"/>
          <p:cNvSpPr/>
          <p:nvPr/>
        </p:nvSpPr>
        <p:spPr>
          <a:xfrm>
            <a:off x="6444208" y="5144254"/>
            <a:ext cx="648072" cy="1224136"/>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支払伝票更新</a:t>
            </a:r>
            <a:endParaRPr lang="en-US" altLang="ja-JP" sz="1200" dirty="0">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仮払伝票更新</a:t>
            </a:r>
          </a:p>
        </p:txBody>
      </p:sp>
      <p:sp>
        <p:nvSpPr>
          <p:cNvPr id="26" name="正方形/長方形 25"/>
          <p:cNvSpPr/>
          <p:nvPr/>
        </p:nvSpPr>
        <p:spPr>
          <a:xfrm>
            <a:off x="7452320" y="2636911"/>
            <a:ext cx="360040" cy="3456385"/>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支払予定処理</a:t>
            </a:r>
          </a:p>
        </p:txBody>
      </p:sp>
      <p:sp>
        <p:nvSpPr>
          <p:cNvPr id="25" name="正方形/長方形 24"/>
          <p:cNvSpPr/>
          <p:nvPr/>
        </p:nvSpPr>
        <p:spPr>
          <a:xfrm>
            <a:off x="8172400" y="2636911"/>
            <a:ext cx="360040" cy="3456385"/>
          </a:xfrm>
          <a:prstGeom prst="rect">
            <a:avLst/>
          </a:prstGeom>
          <a:solidFill>
            <a:srgbClr val="FF99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latin typeface="メイリオ" pitchFamily="50" charset="-128"/>
                <a:ea typeface="メイリオ" pitchFamily="50" charset="-128"/>
                <a:cs typeface="メイリオ" pitchFamily="50" charset="-128"/>
              </a:rPr>
              <a:t>支払確定処理</a:t>
            </a:r>
          </a:p>
        </p:txBody>
      </p:sp>
      <p:sp>
        <p:nvSpPr>
          <p:cNvPr id="58" name="正方形/長方形 57"/>
          <p:cNvSpPr/>
          <p:nvPr/>
        </p:nvSpPr>
        <p:spPr>
          <a:xfrm>
            <a:off x="1476375" y="4437063"/>
            <a:ext cx="1439863" cy="3603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サイクル</a:t>
            </a:r>
          </a:p>
        </p:txBody>
      </p:sp>
      <p:sp>
        <p:nvSpPr>
          <p:cNvPr id="14391" name="Rectangle 41"/>
          <p:cNvSpPr>
            <a:spLocks noChangeArrowheads="1"/>
          </p:cNvSpPr>
          <p:nvPr/>
        </p:nvSpPr>
        <p:spPr bwMode="auto">
          <a:xfrm>
            <a:off x="35496" y="1268413"/>
            <a:ext cx="8376011" cy="1169551"/>
          </a:xfrm>
          <a:prstGeom prst="rect">
            <a:avLst/>
          </a:prstGeom>
          <a:noFill/>
          <a:ln w="9525">
            <a:noFill/>
            <a:miter lim="800000"/>
            <a:headEnd/>
            <a:tailEnd/>
          </a:ln>
        </p:spPr>
        <p:txBody>
          <a:bodyPr wrap="none">
            <a:spAutoFit/>
          </a:bodyPr>
          <a:lstStyle/>
          <a:p>
            <a:r>
              <a:rPr lang="ja-JP" altLang="en-US" sz="1400" dirty="0">
                <a:solidFill>
                  <a:srgbClr val="4D4D4D"/>
                </a:solidFill>
                <a:latin typeface="メイリオ" pitchFamily="50" charset="-128"/>
                <a:ea typeface="メイリオ" pitchFamily="50" charset="-128"/>
                <a:cs typeface="メイリオ" pitchFamily="50" charset="-128"/>
              </a:rPr>
              <a:t>・支払業務区分＝</a:t>
            </a:r>
            <a:r>
              <a:rPr lang="en-US" altLang="ja-JP" sz="1400" dirty="0">
                <a:solidFill>
                  <a:srgbClr val="4D4D4D"/>
                </a:solidFill>
                <a:latin typeface="メイリオ" pitchFamily="50" charset="-128"/>
                <a:ea typeface="メイリオ" pitchFamily="50" charset="-128"/>
                <a:cs typeface="メイリオ" pitchFamily="50" charset="-128"/>
              </a:rPr>
              <a:t>AP+</a:t>
            </a:r>
            <a:r>
              <a:rPr lang="ja-JP" altLang="en-US" sz="1400" dirty="0">
                <a:solidFill>
                  <a:srgbClr val="4D4D4D"/>
                </a:solidFill>
                <a:latin typeface="メイリオ" pitchFamily="50" charset="-128"/>
                <a:ea typeface="メイリオ" pitchFamily="50" charset="-128"/>
                <a:cs typeface="メイリオ" pitchFamily="50" charset="-128"/>
              </a:rPr>
              <a:t>内で支払業務の種類分けを行うためのもの。</a:t>
            </a:r>
          </a:p>
          <a:p>
            <a:r>
              <a:rPr lang="ja-JP" altLang="en-US" sz="1400" dirty="0">
                <a:solidFill>
                  <a:srgbClr val="4D4D4D"/>
                </a:solidFill>
                <a:latin typeface="メイリオ" pitchFamily="50" charset="-128"/>
                <a:ea typeface="メイリオ" pitchFamily="50" charset="-128"/>
                <a:cs typeface="メイリオ" pitchFamily="50" charset="-128"/>
              </a:rPr>
              <a:t>　　　　　　　　　　　サイクル、サイクル外（買掛）、サイクル外（未払）、サイクル外の</a:t>
            </a:r>
            <a:r>
              <a:rPr lang="en-US" altLang="ja-JP" sz="1400" dirty="0">
                <a:solidFill>
                  <a:srgbClr val="4D4D4D"/>
                </a:solidFill>
                <a:latin typeface="メイリオ" pitchFamily="50" charset="-128"/>
                <a:ea typeface="メイリオ" pitchFamily="50" charset="-128"/>
                <a:cs typeface="メイリオ" pitchFamily="50" charset="-128"/>
              </a:rPr>
              <a:t>4</a:t>
            </a:r>
            <a:r>
              <a:rPr lang="ja-JP" altLang="en-US" sz="1400" dirty="0">
                <a:solidFill>
                  <a:srgbClr val="4D4D4D"/>
                </a:solidFill>
                <a:latin typeface="メイリオ" pitchFamily="50" charset="-128"/>
                <a:ea typeface="メイリオ" pitchFamily="50" charset="-128"/>
                <a:cs typeface="メイリオ" pitchFamily="50" charset="-128"/>
              </a:rPr>
              <a:t>種類。</a:t>
            </a:r>
          </a:p>
          <a:p>
            <a:r>
              <a:rPr lang="ja-JP" altLang="en-US" sz="1400" dirty="0">
                <a:solidFill>
                  <a:srgbClr val="4D4D4D"/>
                </a:solidFill>
                <a:latin typeface="メイリオ" pitchFamily="50" charset="-128"/>
                <a:ea typeface="メイリオ" pitchFamily="50" charset="-128"/>
                <a:cs typeface="メイリオ" pitchFamily="50" charset="-128"/>
              </a:rPr>
              <a:t>・支払管理コード＝支払処理の処理単位となるコード。</a:t>
            </a:r>
          </a:p>
          <a:p>
            <a:r>
              <a:rPr lang="ja-JP" altLang="en-US" sz="1400" dirty="0">
                <a:solidFill>
                  <a:srgbClr val="4D4D4D"/>
                </a:solidFill>
                <a:latin typeface="メイリオ" pitchFamily="50" charset="-128"/>
                <a:ea typeface="メイリオ" pitchFamily="50" charset="-128"/>
                <a:cs typeface="メイリオ" pitchFamily="50" charset="-128"/>
              </a:rPr>
              <a:t>　　　　　　　　　　　　</a:t>
            </a:r>
            <a:r>
              <a:rPr lang="en-US" altLang="ja-JP" sz="1400" dirty="0">
                <a:solidFill>
                  <a:srgbClr val="4D4D4D"/>
                </a:solidFill>
                <a:latin typeface="メイリオ" pitchFamily="50" charset="-128"/>
                <a:ea typeface="メイリオ" pitchFamily="50" charset="-128"/>
                <a:cs typeface="メイリオ" pitchFamily="50" charset="-128"/>
              </a:rPr>
              <a:t>1</a:t>
            </a:r>
            <a:r>
              <a:rPr lang="ja-JP" altLang="en-US" sz="1400" dirty="0">
                <a:solidFill>
                  <a:srgbClr val="4D4D4D"/>
                </a:solidFill>
                <a:latin typeface="メイリオ" pitchFamily="50" charset="-128"/>
                <a:ea typeface="メイリオ" pitchFamily="50" charset="-128"/>
                <a:cs typeface="メイリオ" pitchFamily="50" charset="-128"/>
              </a:rPr>
              <a:t>つ以上の支払管理コードを任意に追加定義可能。　</a:t>
            </a:r>
            <a:endParaRPr lang="en-US" altLang="ja-JP" sz="1400" dirty="0">
              <a:solidFill>
                <a:srgbClr val="4D4D4D"/>
              </a:solidFill>
              <a:latin typeface="メイリオ" pitchFamily="50" charset="-128"/>
              <a:ea typeface="メイリオ" pitchFamily="50" charset="-128"/>
              <a:cs typeface="メイリオ" pitchFamily="50" charset="-128"/>
            </a:endParaRPr>
          </a:p>
          <a:p>
            <a:r>
              <a:rPr lang="ja-JP" altLang="en-US" sz="1400" dirty="0">
                <a:solidFill>
                  <a:srgbClr val="4D4D4D"/>
                </a:solidFill>
                <a:latin typeface="メイリオ" pitchFamily="50" charset="-128"/>
                <a:ea typeface="メイリオ" pitchFamily="50" charset="-128"/>
                <a:cs typeface="メイリオ" pitchFamily="50" charset="-128"/>
              </a:rPr>
              <a:t>　　　　　　　　</a:t>
            </a:r>
            <a:r>
              <a:rPr lang="en-US" altLang="ja-JP" sz="1200" dirty="0">
                <a:solidFill>
                  <a:srgbClr val="4D4D4D"/>
                </a:solidFill>
                <a:latin typeface="メイリオ" pitchFamily="50" charset="-128"/>
                <a:ea typeface="メイリオ" pitchFamily="50" charset="-128"/>
                <a:cs typeface="メイリオ" pitchFamily="50" charset="-128"/>
              </a:rPr>
              <a:t>※</a:t>
            </a:r>
            <a:r>
              <a:rPr lang="ja-JP" altLang="en-US" sz="1200" dirty="0">
                <a:solidFill>
                  <a:srgbClr val="4D4D4D"/>
                </a:solidFill>
                <a:latin typeface="メイリオ" pitchFamily="50" charset="-128"/>
                <a:ea typeface="メイリオ" pitchFamily="50" charset="-128"/>
                <a:cs typeface="メイリオ" pitchFamily="50" charset="-128"/>
              </a:rPr>
              <a:t>使用例：　本支店ごと、事業部ごと</a:t>
            </a:r>
          </a:p>
        </p:txBody>
      </p:sp>
      <p:sp>
        <p:nvSpPr>
          <p:cNvPr id="60" name="右中かっこ 59"/>
          <p:cNvSpPr/>
          <p:nvPr/>
        </p:nvSpPr>
        <p:spPr>
          <a:xfrm rot="16200000">
            <a:off x="7811294" y="1916906"/>
            <a:ext cx="288925" cy="1008063"/>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61" name="テキスト ボックス 60"/>
          <p:cNvSpPr txBox="1"/>
          <p:nvPr/>
        </p:nvSpPr>
        <p:spPr>
          <a:xfrm>
            <a:off x="7308850" y="1916113"/>
            <a:ext cx="1366838" cy="433387"/>
          </a:xfrm>
          <a:prstGeom prst="rect">
            <a:avLst/>
          </a:prstGeom>
        </p:spPr>
        <p:txBody>
          <a:bodyPr lIns="0" tIns="0" rIns="0" bIns="0">
            <a:normAutofit fontScale="85000" lnSpcReduction="10000"/>
          </a:bodyPr>
          <a:lstStyle/>
          <a:p>
            <a:pPr fontAlgn="auto">
              <a:lnSpc>
                <a:spcPts val="2800"/>
              </a:lnSpc>
              <a:spcAft>
                <a:spcPts val="0"/>
              </a:spcAft>
              <a:defRPr/>
            </a:pPr>
            <a:r>
              <a:rPr lang="ja-JP" altLang="en-US" sz="1200" dirty="0">
                <a:solidFill>
                  <a:srgbClr val="FF0000"/>
                </a:solidFill>
                <a:latin typeface="メイリオ" pitchFamily="50" charset="-128"/>
                <a:ea typeface="メイリオ" pitchFamily="50" charset="-128"/>
                <a:cs typeface="メイリオ" pitchFamily="50" charset="-128"/>
              </a:rPr>
              <a:t>支払管理コード別処理</a:t>
            </a:r>
          </a:p>
        </p:txBody>
      </p:sp>
      <p:sp>
        <p:nvSpPr>
          <p:cNvPr id="14394" name="Rectangle 62"/>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MS UI Gothic" pitchFamily="50" charset="-128"/>
              </a:rPr>
              <a:t>SuperStream-</a:t>
            </a:r>
            <a:r>
              <a:rPr lang="en-US" altLang="ja-JP" sz="2200" b="1" dirty="0">
                <a:solidFill>
                  <a:srgbClr val="FFFFFF"/>
                </a:solidFill>
                <a:latin typeface="Times New Roman" pitchFamily="18" charset="0"/>
                <a:ea typeface="MS UI Gothic" pitchFamily="50" charset="-128"/>
              </a:rPr>
              <a:t>AP+ </a:t>
            </a:r>
            <a:r>
              <a:rPr lang="ja-JP" altLang="en-US" sz="2200" b="1" dirty="0">
                <a:solidFill>
                  <a:srgbClr val="FFFFFF"/>
                </a:solidFill>
                <a:latin typeface="メイリオ" pitchFamily="50" charset="-128"/>
                <a:ea typeface="メイリオ" pitchFamily="50" charset="-128"/>
                <a:cs typeface="メイリオ" pitchFamily="50" charset="-128"/>
              </a:rPr>
              <a:t>特徴</a:t>
            </a:r>
            <a:br>
              <a:rPr lang="ja-JP" altLang="en-US" sz="2200" b="1" dirty="0">
                <a:solidFill>
                  <a:srgbClr val="FFFFFF"/>
                </a:solidFill>
                <a:latin typeface="メイリオ" pitchFamily="50" charset="-128"/>
                <a:ea typeface="メイリオ" pitchFamily="50" charset="-128"/>
                <a:cs typeface="メイリオ" pitchFamily="50" charset="-128"/>
              </a:rPr>
            </a:br>
            <a:r>
              <a:rPr lang="ja-JP" altLang="en-US" dirty="0">
                <a:solidFill>
                  <a:srgbClr val="FFFFFF"/>
                </a:solidFill>
                <a:latin typeface="メイリオ" pitchFamily="50" charset="-128"/>
                <a:ea typeface="メイリオ" pitchFamily="50" charset="-128"/>
                <a:cs typeface="メイリオ" pitchFamily="50" charset="-128"/>
              </a:rPr>
              <a:t>　補足：支払業務区分と支払管理コード</a:t>
            </a:r>
          </a:p>
        </p:txBody>
      </p:sp>
      <p:sp>
        <p:nvSpPr>
          <p:cNvPr id="32"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79388" y="2997200"/>
            <a:ext cx="1655762" cy="3240088"/>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ja-JP" altLang="en-US" sz="1600" dirty="0">
                <a:solidFill>
                  <a:schemeClr val="tx1"/>
                </a:solidFill>
                <a:latin typeface="メイリオ" pitchFamily="50" charset="-128"/>
                <a:ea typeface="メイリオ" pitchFamily="50" charset="-128"/>
                <a:cs typeface="メイリオ" pitchFamily="50" charset="-128"/>
              </a:rPr>
              <a:t>伝票</a:t>
            </a:r>
          </a:p>
        </p:txBody>
      </p:sp>
      <p:sp>
        <p:nvSpPr>
          <p:cNvPr id="17412"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434942F-A4D3-4447-B463-18779CA66A53}" type="slidenum">
              <a:rPr lang="ja-JP" altLang="en-US" smtClean="0"/>
              <a:pPr fontAlgn="base">
                <a:spcBef>
                  <a:spcPct val="0"/>
                </a:spcBef>
                <a:spcAft>
                  <a:spcPct val="0"/>
                </a:spcAft>
                <a:defRPr/>
              </a:pPr>
              <a:t>8</a:t>
            </a:fld>
            <a:endParaRPr lang="ja-JP" altLang="en-US" dirty="0" smtClean="0"/>
          </a:p>
        </p:txBody>
      </p:sp>
      <p:sp>
        <p:nvSpPr>
          <p:cNvPr id="4" name="フローチャート : 書類 3"/>
          <p:cNvSpPr/>
          <p:nvPr/>
        </p:nvSpPr>
        <p:spPr>
          <a:xfrm>
            <a:off x="395288" y="3357563"/>
            <a:ext cx="1152525" cy="576262"/>
          </a:xfrm>
          <a:prstGeom prst="flowChartDocumen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4/1</a:t>
            </a:r>
          </a:p>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\300,000</a:t>
            </a:r>
            <a:endParaRPr lang="ja-JP" altLang="en-US" sz="1200" dirty="0">
              <a:solidFill>
                <a:schemeClr val="tx1"/>
              </a:solidFill>
              <a:latin typeface="メイリオ" pitchFamily="50" charset="-128"/>
              <a:ea typeface="メイリオ" pitchFamily="50" charset="-128"/>
              <a:cs typeface="メイリオ" pitchFamily="50" charset="-128"/>
            </a:endParaRPr>
          </a:p>
        </p:txBody>
      </p:sp>
      <p:sp>
        <p:nvSpPr>
          <p:cNvPr id="5" name="フローチャート : 書類 4"/>
          <p:cNvSpPr/>
          <p:nvPr/>
        </p:nvSpPr>
        <p:spPr>
          <a:xfrm>
            <a:off x="395288" y="4076700"/>
            <a:ext cx="1152525" cy="576263"/>
          </a:xfrm>
          <a:prstGeom prst="flowChartDocumen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4/10</a:t>
            </a:r>
          </a:p>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\200,000</a:t>
            </a:r>
            <a:endParaRPr lang="ja-JP" altLang="en-US" sz="1200" dirty="0">
              <a:solidFill>
                <a:schemeClr val="tx1"/>
              </a:solidFill>
              <a:latin typeface="メイリオ" pitchFamily="50" charset="-128"/>
              <a:ea typeface="メイリオ" pitchFamily="50" charset="-128"/>
              <a:cs typeface="メイリオ" pitchFamily="50" charset="-128"/>
            </a:endParaRPr>
          </a:p>
        </p:txBody>
      </p:sp>
      <p:sp>
        <p:nvSpPr>
          <p:cNvPr id="6" name="フローチャート : 書類 5"/>
          <p:cNvSpPr/>
          <p:nvPr/>
        </p:nvSpPr>
        <p:spPr>
          <a:xfrm>
            <a:off x="395288" y="4797425"/>
            <a:ext cx="1152525" cy="576263"/>
          </a:xfrm>
          <a:prstGeom prst="flowChartDocumen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4/25</a:t>
            </a:r>
          </a:p>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\150,000</a:t>
            </a:r>
            <a:endParaRPr lang="ja-JP" altLang="en-US" sz="1200" dirty="0">
              <a:solidFill>
                <a:schemeClr val="tx1"/>
              </a:solidFill>
              <a:latin typeface="メイリオ" pitchFamily="50" charset="-128"/>
              <a:ea typeface="メイリオ" pitchFamily="50" charset="-128"/>
              <a:cs typeface="メイリオ" pitchFamily="50" charset="-128"/>
            </a:endParaRPr>
          </a:p>
        </p:txBody>
      </p:sp>
      <p:sp>
        <p:nvSpPr>
          <p:cNvPr id="7" name="フローチャート : 書類 6"/>
          <p:cNvSpPr/>
          <p:nvPr/>
        </p:nvSpPr>
        <p:spPr>
          <a:xfrm>
            <a:off x="395288" y="5516563"/>
            <a:ext cx="1152525" cy="576262"/>
          </a:xfrm>
          <a:prstGeom prst="flowChartDocumen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4/30</a:t>
            </a:r>
          </a:p>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\410,000</a:t>
            </a:r>
            <a:endParaRPr lang="ja-JP" altLang="en-US" sz="1200" dirty="0">
              <a:solidFill>
                <a:schemeClr val="tx1"/>
              </a:solidFill>
              <a:latin typeface="メイリオ" pitchFamily="50" charset="-128"/>
              <a:ea typeface="メイリオ" pitchFamily="50" charset="-128"/>
              <a:cs typeface="メイリオ" pitchFamily="50" charset="-128"/>
            </a:endParaRPr>
          </a:p>
        </p:txBody>
      </p:sp>
      <p:sp>
        <p:nvSpPr>
          <p:cNvPr id="9" name="下矢印 8"/>
          <p:cNvSpPr/>
          <p:nvPr/>
        </p:nvSpPr>
        <p:spPr>
          <a:xfrm rot="16200000">
            <a:off x="1763712" y="4437063"/>
            <a:ext cx="360363" cy="503238"/>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latin typeface="メイリオ" pitchFamily="50" charset="-128"/>
              <a:ea typeface="メイリオ" pitchFamily="50" charset="-128"/>
              <a:cs typeface="メイリオ" pitchFamily="50" charset="-128"/>
            </a:endParaRPr>
          </a:p>
        </p:txBody>
      </p:sp>
      <p:sp>
        <p:nvSpPr>
          <p:cNvPr id="10" name="正方形/長方形 9"/>
          <p:cNvSpPr/>
          <p:nvPr/>
        </p:nvSpPr>
        <p:spPr>
          <a:xfrm>
            <a:off x="2195513" y="3933825"/>
            <a:ext cx="1439862" cy="1439863"/>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ja-JP" altLang="en-US" sz="1600" dirty="0">
                <a:solidFill>
                  <a:schemeClr val="tx1"/>
                </a:solidFill>
                <a:latin typeface="メイリオ" pitchFamily="50" charset="-128"/>
                <a:ea typeface="メイリオ" pitchFamily="50" charset="-128"/>
                <a:cs typeface="メイリオ" pitchFamily="50" charset="-128"/>
              </a:rPr>
              <a:t>締処理</a:t>
            </a:r>
          </a:p>
        </p:txBody>
      </p:sp>
      <p:sp>
        <p:nvSpPr>
          <p:cNvPr id="11" name="フローチャート : 書類 10"/>
          <p:cNvSpPr/>
          <p:nvPr/>
        </p:nvSpPr>
        <p:spPr>
          <a:xfrm>
            <a:off x="2339975" y="4437063"/>
            <a:ext cx="1152525" cy="576262"/>
          </a:xfrm>
          <a:prstGeom prst="flowChartDocumen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\1,060,000</a:t>
            </a:r>
            <a:endParaRPr lang="ja-JP" altLang="en-US" sz="1200" dirty="0">
              <a:solidFill>
                <a:schemeClr val="tx1"/>
              </a:solidFill>
              <a:latin typeface="メイリオ" pitchFamily="50" charset="-128"/>
              <a:ea typeface="メイリオ" pitchFamily="50" charset="-128"/>
              <a:cs typeface="メイリオ" pitchFamily="50" charset="-128"/>
            </a:endParaRPr>
          </a:p>
        </p:txBody>
      </p:sp>
      <p:cxnSp>
        <p:nvCxnSpPr>
          <p:cNvPr id="13" name="直線矢印コネクタ 12"/>
          <p:cNvCxnSpPr/>
          <p:nvPr/>
        </p:nvCxnSpPr>
        <p:spPr>
          <a:xfrm>
            <a:off x="3635375" y="4651375"/>
            <a:ext cx="936625" cy="1588"/>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rot="5400000">
            <a:off x="3096419" y="4617244"/>
            <a:ext cx="1655762"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3924300" y="3800475"/>
            <a:ext cx="647700" cy="1588"/>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a:off x="3908425" y="5438775"/>
            <a:ext cx="649288" cy="1588"/>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24" name="正方形/長方形 23"/>
          <p:cNvSpPr/>
          <p:nvPr/>
        </p:nvSpPr>
        <p:spPr>
          <a:xfrm>
            <a:off x="4572000" y="2997200"/>
            <a:ext cx="1871663" cy="324008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ja-JP" altLang="en-US" sz="1600" dirty="0">
                <a:solidFill>
                  <a:schemeClr val="tx1"/>
                </a:solidFill>
                <a:latin typeface="メイリオ" pitchFamily="50" charset="-128"/>
                <a:ea typeface="メイリオ" pitchFamily="50" charset="-128"/>
                <a:cs typeface="メイリオ" pitchFamily="50" charset="-128"/>
              </a:rPr>
              <a:t>設定例</a:t>
            </a:r>
          </a:p>
        </p:txBody>
      </p:sp>
      <p:sp>
        <p:nvSpPr>
          <p:cNvPr id="25" name="ホームベース 24"/>
          <p:cNvSpPr/>
          <p:nvPr/>
        </p:nvSpPr>
        <p:spPr>
          <a:xfrm>
            <a:off x="4643438" y="3500438"/>
            <a:ext cx="1728787" cy="576262"/>
          </a:xfrm>
          <a:prstGeom prst="homePlate">
            <a:avLst>
              <a:gd name="adj" fmla="val 19924"/>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100</a:t>
            </a:r>
            <a:r>
              <a:rPr lang="ja-JP" altLang="en-US" sz="1200" dirty="0">
                <a:solidFill>
                  <a:schemeClr val="tx1"/>
                </a:solidFill>
                <a:latin typeface="メイリオ" pitchFamily="50" charset="-128"/>
                <a:ea typeface="メイリオ" pitchFamily="50" charset="-128"/>
                <a:cs typeface="メイリオ" pitchFamily="50" charset="-128"/>
              </a:rPr>
              <a:t>万円以内は振込</a:t>
            </a:r>
            <a:endParaRPr lang="en-US" altLang="ja-JP" sz="1200" dirty="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100</a:t>
            </a:r>
            <a:r>
              <a:rPr lang="ja-JP" altLang="en-US" sz="1200" dirty="0">
                <a:solidFill>
                  <a:schemeClr val="tx1"/>
                </a:solidFill>
                <a:latin typeface="メイリオ" pitchFamily="50" charset="-128"/>
                <a:ea typeface="メイリオ" pitchFamily="50" charset="-128"/>
                <a:cs typeface="メイリオ" pitchFamily="50" charset="-128"/>
              </a:rPr>
              <a:t>万円超は手形</a:t>
            </a:r>
          </a:p>
        </p:txBody>
      </p:sp>
      <p:sp>
        <p:nvSpPr>
          <p:cNvPr id="27" name="ホームベース 26"/>
          <p:cNvSpPr/>
          <p:nvPr/>
        </p:nvSpPr>
        <p:spPr>
          <a:xfrm>
            <a:off x="4643438" y="4365625"/>
            <a:ext cx="1728787" cy="576263"/>
          </a:xfrm>
          <a:prstGeom prst="homePlate">
            <a:avLst>
              <a:gd name="adj" fmla="val 19924"/>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50%</a:t>
            </a:r>
            <a:r>
              <a:rPr lang="ja-JP" altLang="en-US" sz="1200" dirty="0">
                <a:solidFill>
                  <a:schemeClr val="tx1"/>
                </a:solidFill>
                <a:latin typeface="メイリオ" pitchFamily="50" charset="-128"/>
                <a:ea typeface="メイリオ" pitchFamily="50" charset="-128"/>
                <a:cs typeface="メイリオ" pitchFamily="50" charset="-128"/>
              </a:rPr>
              <a:t>は手形</a:t>
            </a:r>
            <a:endParaRPr lang="en-US" altLang="ja-JP" sz="1200" dirty="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残りの</a:t>
            </a:r>
            <a:r>
              <a:rPr lang="en-US" altLang="ja-JP" sz="1200" dirty="0">
                <a:solidFill>
                  <a:schemeClr val="tx1"/>
                </a:solidFill>
                <a:latin typeface="メイリオ" pitchFamily="50" charset="-128"/>
                <a:ea typeface="メイリオ" pitchFamily="50" charset="-128"/>
                <a:cs typeface="メイリオ" pitchFamily="50" charset="-128"/>
              </a:rPr>
              <a:t>50%</a:t>
            </a:r>
            <a:r>
              <a:rPr lang="ja-JP" altLang="en-US" sz="1200" dirty="0">
                <a:solidFill>
                  <a:schemeClr val="tx1"/>
                </a:solidFill>
                <a:latin typeface="メイリオ" pitchFamily="50" charset="-128"/>
                <a:ea typeface="メイリオ" pitchFamily="50" charset="-128"/>
                <a:cs typeface="メイリオ" pitchFamily="50" charset="-128"/>
              </a:rPr>
              <a:t>は振込</a:t>
            </a:r>
          </a:p>
        </p:txBody>
      </p:sp>
      <p:sp>
        <p:nvSpPr>
          <p:cNvPr id="28" name="ホームベース 27"/>
          <p:cNvSpPr/>
          <p:nvPr/>
        </p:nvSpPr>
        <p:spPr>
          <a:xfrm>
            <a:off x="4643438" y="5157788"/>
            <a:ext cx="1728787" cy="719137"/>
          </a:xfrm>
          <a:prstGeom prst="homePlate">
            <a:avLst>
              <a:gd name="adj" fmla="val 19924"/>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50%</a:t>
            </a:r>
            <a:r>
              <a:rPr lang="ja-JP" altLang="en-US" sz="1200" dirty="0">
                <a:solidFill>
                  <a:schemeClr val="tx1"/>
                </a:solidFill>
                <a:latin typeface="メイリオ" pitchFamily="50" charset="-128"/>
                <a:ea typeface="メイリオ" pitchFamily="50" charset="-128"/>
                <a:cs typeface="メイリオ" pitchFamily="50" charset="-128"/>
              </a:rPr>
              <a:t>は手形</a:t>
            </a:r>
            <a:endParaRPr lang="en-US" altLang="ja-JP" sz="1200" dirty="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残りの</a:t>
            </a:r>
            <a:r>
              <a:rPr lang="en-US" altLang="ja-JP" sz="1200" dirty="0">
                <a:solidFill>
                  <a:schemeClr val="tx1"/>
                </a:solidFill>
                <a:latin typeface="メイリオ" pitchFamily="50" charset="-128"/>
                <a:ea typeface="メイリオ" pitchFamily="50" charset="-128"/>
                <a:cs typeface="メイリオ" pitchFamily="50" charset="-128"/>
              </a:rPr>
              <a:t>50%</a:t>
            </a:r>
            <a:r>
              <a:rPr lang="ja-JP" altLang="en-US" sz="1200" dirty="0">
                <a:solidFill>
                  <a:schemeClr val="tx1"/>
                </a:solidFill>
                <a:latin typeface="メイリオ" pitchFamily="50" charset="-128"/>
                <a:ea typeface="メイリオ" pitchFamily="50" charset="-128"/>
                <a:cs typeface="メイリオ" pitchFamily="50" charset="-128"/>
              </a:rPr>
              <a:t>は振込</a:t>
            </a:r>
            <a:endParaRPr lang="en-US" altLang="ja-JP" sz="1200" dirty="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050" dirty="0">
                <a:solidFill>
                  <a:schemeClr val="tx1"/>
                </a:solidFill>
                <a:latin typeface="メイリオ" pitchFamily="50" charset="-128"/>
                <a:ea typeface="メイリオ" pitchFamily="50" charset="-128"/>
                <a:cs typeface="メイリオ" pitchFamily="50" charset="-128"/>
              </a:rPr>
              <a:t>ただし手形は</a:t>
            </a:r>
            <a:r>
              <a:rPr lang="en-US" altLang="ja-JP" sz="1050" dirty="0">
                <a:solidFill>
                  <a:schemeClr val="tx1"/>
                </a:solidFill>
                <a:latin typeface="メイリオ" pitchFamily="50" charset="-128"/>
                <a:ea typeface="メイリオ" pitchFamily="50" charset="-128"/>
                <a:cs typeface="メイリオ" pitchFamily="50" charset="-128"/>
              </a:rPr>
              <a:t>10</a:t>
            </a:r>
            <a:r>
              <a:rPr lang="ja-JP" altLang="en-US" sz="1050" dirty="0">
                <a:solidFill>
                  <a:schemeClr val="tx1"/>
                </a:solidFill>
                <a:latin typeface="メイリオ" pitchFamily="50" charset="-128"/>
                <a:ea typeface="メイリオ" pitchFamily="50" charset="-128"/>
                <a:cs typeface="メイリオ" pitchFamily="50" charset="-128"/>
              </a:rPr>
              <a:t>万円単位</a:t>
            </a:r>
          </a:p>
        </p:txBody>
      </p:sp>
      <p:cxnSp>
        <p:nvCxnSpPr>
          <p:cNvPr id="46" name="直線矢印コネクタ 45"/>
          <p:cNvCxnSpPr/>
          <p:nvPr/>
        </p:nvCxnSpPr>
        <p:spPr>
          <a:xfrm flipV="1">
            <a:off x="6456363" y="3789363"/>
            <a:ext cx="563562" cy="11112"/>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a:off x="6443663" y="5429250"/>
            <a:ext cx="576262" cy="15875"/>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8" name="直線矢印コネクタ 47"/>
          <p:cNvCxnSpPr/>
          <p:nvPr/>
        </p:nvCxnSpPr>
        <p:spPr>
          <a:xfrm>
            <a:off x="6473825" y="4652963"/>
            <a:ext cx="546100" cy="1587"/>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52" name="正方形/長方形 51"/>
          <p:cNvSpPr/>
          <p:nvPr/>
        </p:nvSpPr>
        <p:spPr>
          <a:xfrm>
            <a:off x="7092950" y="2997200"/>
            <a:ext cx="1582738" cy="324008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ja-JP" altLang="en-US" sz="1600" dirty="0">
                <a:solidFill>
                  <a:schemeClr val="tx1"/>
                </a:solidFill>
                <a:latin typeface="メイリオ" pitchFamily="50" charset="-128"/>
                <a:ea typeface="メイリオ" pitchFamily="50" charset="-128"/>
                <a:cs typeface="メイリオ" pitchFamily="50" charset="-128"/>
              </a:rPr>
              <a:t>支払</a:t>
            </a:r>
          </a:p>
        </p:txBody>
      </p:sp>
      <p:sp>
        <p:nvSpPr>
          <p:cNvPr id="53" name="正方形/長方形 52"/>
          <p:cNvSpPr/>
          <p:nvPr/>
        </p:nvSpPr>
        <p:spPr>
          <a:xfrm>
            <a:off x="7164388" y="3500438"/>
            <a:ext cx="1439862" cy="57626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手形</a:t>
            </a:r>
            <a:endParaRPr lang="en-US" altLang="ja-JP" sz="1200" dirty="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en-US" altLang="ja-JP" sz="1200" dirty="0">
                <a:solidFill>
                  <a:schemeClr val="tx1"/>
                </a:solidFill>
                <a:latin typeface="メイリオ" pitchFamily="50" charset="-128"/>
                <a:ea typeface="メイリオ" pitchFamily="50" charset="-128"/>
                <a:cs typeface="メイリオ" pitchFamily="50" charset="-128"/>
              </a:rPr>
              <a:t>\1,060,000</a:t>
            </a:r>
            <a:endParaRPr lang="ja-JP" altLang="en-US" sz="1200" dirty="0">
              <a:solidFill>
                <a:schemeClr val="tx1"/>
              </a:solidFill>
              <a:latin typeface="メイリオ" pitchFamily="50" charset="-128"/>
              <a:ea typeface="メイリオ" pitchFamily="50" charset="-128"/>
              <a:cs typeface="メイリオ" pitchFamily="50" charset="-128"/>
            </a:endParaRPr>
          </a:p>
        </p:txBody>
      </p:sp>
      <p:sp>
        <p:nvSpPr>
          <p:cNvPr id="54" name="正方形/長方形 53"/>
          <p:cNvSpPr/>
          <p:nvPr/>
        </p:nvSpPr>
        <p:spPr>
          <a:xfrm>
            <a:off x="7164388" y="4365625"/>
            <a:ext cx="1439862" cy="57626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手形 </a:t>
            </a:r>
            <a:r>
              <a:rPr lang="en-US" altLang="ja-JP" sz="1200" dirty="0">
                <a:solidFill>
                  <a:schemeClr val="tx1"/>
                </a:solidFill>
                <a:latin typeface="メイリオ" pitchFamily="50" charset="-128"/>
                <a:ea typeface="メイリオ" pitchFamily="50" charset="-128"/>
                <a:cs typeface="メイリオ" pitchFamily="50" charset="-128"/>
              </a:rPr>
              <a:t>\530,000</a:t>
            </a:r>
          </a:p>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振込 </a:t>
            </a:r>
            <a:r>
              <a:rPr lang="en-US" altLang="ja-JP" sz="1200" dirty="0">
                <a:solidFill>
                  <a:schemeClr val="tx1"/>
                </a:solidFill>
                <a:latin typeface="メイリオ" pitchFamily="50" charset="-128"/>
                <a:ea typeface="メイリオ" pitchFamily="50" charset="-128"/>
                <a:cs typeface="メイリオ" pitchFamily="50" charset="-128"/>
              </a:rPr>
              <a:t>\530,000</a:t>
            </a:r>
            <a:endParaRPr lang="ja-JP" altLang="en-US" sz="1200" dirty="0">
              <a:solidFill>
                <a:schemeClr val="tx1"/>
              </a:solidFill>
              <a:latin typeface="メイリオ" pitchFamily="50" charset="-128"/>
              <a:ea typeface="メイリオ" pitchFamily="50" charset="-128"/>
              <a:cs typeface="メイリオ" pitchFamily="50" charset="-128"/>
            </a:endParaRPr>
          </a:p>
        </p:txBody>
      </p:sp>
      <p:sp>
        <p:nvSpPr>
          <p:cNvPr id="29" name="正方形/長方形 28"/>
          <p:cNvSpPr/>
          <p:nvPr/>
        </p:nvSpPr>
        <p:spPr>
          <a:xfrm>
            <a:off x="7164388" y="5229225"/>
            <a:ext cx="1439862" cy="57626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手形 </a:t>
            </a:r>
            <a:r>
              <a:rPr lang="en-US" altLang="ja-JP" sz="1200" dirty="0">
                <a:solidFill>
                  <a:schemeClr val="tx1"/>
                </a:solidFill>
                <a:latin typeface="メイリオ" pitchFamily="50" charset="-128"/>
                <a:ea typeface="メイリオ" pitchFamily="50" charset="-128"/>
                <a:cs typeface="メイリオ" pitchFamily="50" charset="-128"/>
              </a:rPr>
              <a:t>\500,000</a:t>
            </a:r>
          </a:p>
          <a:p>
            <a:pPr algn="ctr" fontAlgn="auto">
              <a:spcBef>
                <a:spcPts val="0"/>
              </a:spcBef>
              <a:spcAft>
                <a:spcPts val="0"/>
              </a:spcAft>
              <a:defRPr/>
            </a:pPr>
            <a:r>
              <a:rPr lang="ja-JP" altLang="en-US" sz="1200" dirty="0">
                <a:solidFill>
                  <a:schemeClr val="tx1"/>
                </a:solidFill>
                <a:latin typeface="メイリオ" pitchFamily="50" charset="-128"/>
                <a:ea typeface="メイリオ" pitchFamily="50" charset="-128"/>
                <a:cs typeface="メイリオ" pitchFamily="50" charset="-128"/>
              </a:rPr>
              <a:t>振込 </a:t>
            </a:r>
            <a:r>
              <a:rPr lang="en-US" altLang="ja-JP" sz="1200" dirty="0">
                <a:solidFill>
                  <a:schemeClr val="tx1"/>
                </a:solidFill>
                <a:latin typeface="メイリオ" pitchFamily="50" charset="-128"/>
                <a:ea typeface="メイリオ" pitchFamily="50" charset="-128"/>
                <a:cs typeface="メイリオ" pitchFamily="50" charset="-128"/>
              </a:rPr>
              <a:t>\560,000</a:t>
            </a:r>
            <a:endParaRPr lang="ja-JP" altLang="en-US" sz="1200" dirty="0">
              <a:solidFill>
                <a:schemeClr val="tx1"/>
              </a:solidFill>
              <a:latin typeface="メイリオ" pitchFamily="50" charset="-128"/>
              <a:ea typeface="メイリオ" pitchFamily="50" charset="-128"/>
              <a:cs typeface="メイリオ" pitchFamily="50" charset="-128"/>
            </a:endParaRPr>
          </a:p>
        </p:txBody>
      </p:sp>
      <p:sp>
        <p:nvSpPr>
          <p:cNvPr id="15386" name="Text Box 2"/>
          <p:cNvSpPr txBox="1">
            <a:spLocks noChangeArrowheads="1"/>
          </p:cNvSpPr>
          <p:nvPr/>
        </p:nvSpPr>
        <p:spPr bwMode="auto">
          <a:xfrm>
            <a:off x="360363" y="1268760"/>
            <a:ext cx="6923087" cy="738188"/>
          </a:xfrm>
          <a:prstGeom prst="rect">
            <a:avLst/>
          </a:prstGeom>
          <a:noFill/>
          <a:ln w="9525">
            <a:noFill/>
            <a:miter lim="800000"/>
            <a:headEnd/>
            <a:tailEnd/>
          </a:ln>
        </p:spPr>
        <p:txBody>
          <a:bodyPr>
            <a:spAutoFit/>
          </a:bodyPr>
          <a:lstStyle/>
          <a:p>
            <a:r>
              <a:rPr lang="ja-JP" altLang="en-US" sz="1400" dirty="0">
                <a:solidFill>
                  <a:srgbClr val="4D4D4D"/>
                </a:solidFill>
                <a:latin typeface="メイリオ" pitchFamily="50" charset="-128"/>
                <a:ea typeface="メイリオ" pitchFamily="50" charset="-128"/>
                <a:cs typeface="メイリオ" pitchFamily="50" charset="-128"/>
              </a:rPr>
              <a:t>＜支払金額の自動分割＞</a:t>
            </a:r>
          </a:p>
          <a:p>
            <a:r>
              <a:rPr lang="ja-JP" altLang="en-US" sz="1400" dirty="0">
                <a:solidFill>
                  <a:srgbClr val="4D4D4D"/>
                </a:solidFill>
                <a:latin typeface="メイリオ" pitchFamily="50" charset="-128"/>
                <a:ea typeface="メイリオ" pitchFamily="50" charset="-128"/>
                <a:cs typeface="メイリオ" pitchFamily="50" charset="-128"/>
              </a:rPr>
              <a:t>支払金額、比率により支払方法をシステムにて自動分割させることが可能です。</a:t>
            </a:r>
          </a:p>
          <a:p>
            <a:endParaRPr lang="ja-JP" altLang="en-US" sz="1400" dirty="0">
              <a:solidFill>
                <a:srgbClr val="0000CC"/>
              </a:solidFill>
              <a:latin typeface="メイリオ" pitchFamily="50" charset="-128"/>
              <a:ea typeface="メイリオ" pitchFamily="50" charset="-128"/>
              <a:cs typeface="メイリオ" pitchFamily="50" charset="-128"/>
            </a:endParaRPr>
          </a:p>
        </p:txBody>
      </p:sp>
      <p:sp>
        <p:nvSpPr>
          <p:cNvPr id="15387" name="Rectangle 19"/>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MS UI Gothic" pitchFamily="50" charset="-128"/>
              </a:rPr>
              <a:t>SuperStream-</a:t>
            </a:r>
            <a:r>
              <a:rPr lang="en-US" altLang="ja-JP" sz="2200" b="1" dirty="0">
                <a:solidFill>
                  <a:srgbClr val="FFFFFF"/>
                </a:solidFill>
                <a:latin typeface="Times New Roman" pitchFamily="18" charset="0"/>
                <a:ea typeface="MS UI Gothic" pitchFamily="50" charset="-128"/>
              </a:rPr>
              <a:t>AP+ </a:t>
            </a:r>
            <a:r>
              <a:rPr lang="ja-JP" altLang="en-US" sz="2200" b="1" dirty="0">
                <a:solidFill>
                  <a:srgbClr val="FFFFFF"/>
                </a:solidFill>
                <a:latin typeface="メイリオ" pitchFamily="50" charset="-128"/>
                <a:ea typeface="メイリオ" pitchFamily="50" charset="-128"/>
                <a:cs typeface="メイリオ" pitchFamily="50" charset="-128"/>
              </a:rPr>
              <a:t>特徴</a:t>
            </a:r>
            <a:br>
              <a:rPr lang="ja-JP" altLang="en-US" sz="2200" b="1" dirty="0">
                <a:solidFill>
                  <a:srgbClr val="FFFFFF"/>
                </a:solidFill>
                <a:latin typeface="メイリオ" pitchFamily="50" charset="-128"/>
                <a:ea typeface="メイリオ" pitchFamily="50" charset="-128"/>
                <a:cs typeface="メイリオ" pitchFamily="50" charset="-128"/>
              </a:rPr>
            </a:br>
            <a:r>
              <a:rPr lang="ja-JP" altLang="en-US" dirty="0">
                <a:solidFill>
                  <a:srgbClr val="FFFFFF"/>
                </a:solidFill>
                <a:latin typeface="メイリオ" pitchFamily="50" charset="-128"/>
                <a:ea typeface="メイリオ" pitchFamily="50" charset="-128"/>
                <a:cs typeface="メイリオ" pitchFamily="50" charset="-128"/>
              </a:rPr>
              <a:t>　支払金額の自動分割機能</a:t>
            </a:r>
            <a:r>
              <a:rPr lang="ja-JP" altLang="en-US" sz="2400" b="1" dirty="0">
                <a:solidFill>
                  <a:srgbClr val="FFFFFF"/>
                </a:solidFill>
                <a:latin typeface="メイリオ" pitchFamily="50" charset="-128"/>
                <a:ea typeface="メイリオ" pitchFamily="50" charset="-128"/>
                <a:cs typeface="メイリオ" pitchFamily="50" charset="-128"/>
              </a:rPr>
              <a:t> </a:t>
            </a:r>
          </a:p>
        </p:txBody>
      </p:sp>
      <p:sp>
        <p:nvSpPr>
          <p:cNvPr id="38" name="Text Box 4"/>
          <p:cNvSpPr txBox="1">
            <a:spLocks noChangeArrowheads="1"/>
          </p:cNvSpPr>
          <p:nvPr/>
        </p:nvSpPr>
        <p:spPr bwMode="auto">
          <a:xfrm>
            <a:off x="3419872" y="1916113"/>
            <a:ext cx="5239941" cy="1008062"/>
          </a:xfrm>
          <a:prstGeom prst="rect">
            <a:avLst/>
          </a:prstGeom>
          <a:solidFill>
            <a:schemeClr val="accent1">
              <a:lumMod val="20000"/>
              <a:lumOff val="80000"/>
            </a:schemeClr>
          </a:solidFill>
          <a:ln w="9525">
            <a:noFill/>
            <a:miter lim="800000"/>
            <a:headEnd/>
            <a:tailEnd/>
          </a:ln>
          <a:effectLst/>
        </p:spPr>
        <p:txBody>
          <a:bodyPr/>
          <a:lstStyle/>
          <a:p>
            <a:pPr>
              <a:defRPr/>
            </a:pPr>
            <a:endParaRPr lang="en-US" altLang="ja-JP" sz="1200" dirty="0">
              <a:solidFill>
                <a:srgbClr val="4D4D4D"/>
              </a:solidFill>
              <a:latin typeface="メイリオ" pitchFamily="50" charset="-128"/>
              <a:ea typeface="メイリオ" pitchFamily="50" charset="-128"/>
              <a:cs typeface="メイリオ" pitchFamily="50" charset="-128"/>
            </a:endParaRPr>
          </a:p>
          <a:p>
            <a:pPr>
              <a:defRPr/>
            </a:pPr>
            <a:r>
              <a:rPr lang="ja-JP" altLang="en-US" sz="1200" dirty="0">
                <a:solidFill>
                  <a:srgbClr val="4D4D4D"/>
                </a:solidFill>
                <a:latin typeface="メイリオ" pitchFamily="50" charset="-128"/>
                <a:ea typeface="メイリオ" pitchFamily="50" charset="-128"/>
                <a:cs typeface="メイリオ" pitchFamily="50" charset="-128"/>
              </a:rPr>
              <a:t>設定１：指定金額を超える場合、全額支払方法２</a:t>
            </a:r>
          </a:p>
          <a:p>
            <a:pPr>
              <a:defRPr/>
            </a:pPr>
            <a:r>
              <a:rPr lang="ja-JP" altLang="en-US" sz="1200" dirty="0">
                <a:solidFill>
                  <a:srgbClr val="4D4D4D"/>
                </a:solidFill>
                <a:latin typeface="メイリオ" pitchFamily="50" charset="-128"/>
                <a:ea typeface="メイリオ" pitchFamily="50" charset="-128"/>
                <a:cs typeface="メイリオ" pitchFamily="50" charset="-128"/>
              </a:rPr>
              <a:t>設定２：指定金額を超える金額は支払方法２</a:t>
            </a:r>
          </a:p>
          <a:p>
            <a:pPr>
              <a:defRPr/>
            </a:pPr>
            <a:r>
              <a:rPr lang="ja-JP" altLang="en-US" sz="1200" dirty="0">
                <a:solidFill>
                  <a:srgbClr val="4D4D4D"/>
                </a:solidFill>
                <a:latin typeface="メイリオ" pitchFamily="50" charset="-128"/>
                <a:ea typeface="メイリオ" pitchFamily="50" charset="-128"/>
                <a:cs typeface="メイリオ" pitchFamily="50" charset="-128"/>
              </a:rPr>
              <a:t>設定３：指定割合１で分割（端数金額指定可能）</a:t>
            </a:r>
          </a:p>
          <a:p>
            <a:pPr>
              <a:defRPr/>
            </a:pPr>
            <a:r>
              <a:rPr lang="ja-JP" altLang="en-US" sz="1200" dirty="0">
                <a:solidFill>
                  <a:srgbClr val="4D4D4D"/>
                </a:solidFill>
                <a:latin typeface="メイリオ" pitchFamily="50" charset="-128"/>
                <a:ea typeface="メイリオ" pitchFamily="50" charset="-128"/>
                <a:cs typeface="メイリオ" pitchFamily="50" charset="-128"/>
              </a:rPr>
              <a:t>設定４：指定金額を超える場合、指定割合２で分割（端数金額指定可能）</a:t>
            </a:r>
          </a:p>
        </p:txBody>
      </p:sp>
      <p:sp>
        <p:nvSpPr>
          <p:cNvPr id="39" name="テキスト ボックス 38"/>
          <p:cNvSpPr txBox="1"/>
          <p:nvPr/>
        </p:nvSpPr>
        <p:spPr>
          <a:xfrm>
            <a:off x="395288" y="2060575"/>
            <a:ext cx="3097212" cy="792163"/>
          </a:xfrm>
          <a:prstGeom prst="rect">
            <a:avLst/>
          </a:prstGeom>
        </p:spPr>
        <p:txBody>
          <a:bodyPr lIns="0" tIns="0" rIns="0" bIns="0">
            <a:normAutofit/>
          </a:bodyPr>
          <a:lstStyle/>
          <a:p>
            <a:pPr fontAlgn="auto">
              <a:lnSpc>
                <a:spcPts val="2800"/>
              </a:lnSpc>
              <a:spcAft>
                <a:spcPts val="0"/>
              </a:spcAft>
              <a:defRPr/>
            </a:pPr>
            <a:endParaRPr lang="ja-JP" altLang="en-US" sz="2400" dirty="0">
              <a:latin typeface="メイリオ" pitchFamily="50" charset="-128"/>
              <a:ea typeface="メイリオ" pitchFamily="50" charset="-128"/>
              <a:cs typeface="メイリオ" pitchFamily="50" charset="-128"/>
            </a:endParaRPr>
          </a:p>
        </p:txBody>
      </p:sp>
      <p:sp>
        <p:nvSpPr>
          <p:cNvPr id="40" name="正方形/長方形 39"/>
          <p:cNvSpPr/>
          <p:nvPr/>
        </p:nvSpPr>
        <p:spPr>
          <a:xfrm>
            <a:off x="107950" y="6237288"/>
            <a:ext cx="4824090" cy="261610"/>
          </a:xfrm>
          <a:prstGeom prst="rect">
            <a:avLst/>
          </a:prstGeom>
        </p:spPr>
        <p:txBody>
          <a:bodyPr wrap="square">
            <a:spAutoFit/>
          </a:bodyPr>
          <a:lstStyle/>
          <a:p>
            <a:pPr>
              <a:defRPr/>
            </a:pPr>
            <a:r>
              <a:rPr lang="en-US" altLang="ja-JP" sz="1100" dirty="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100" dirty="0">
                <a:solidFill>
                  <a:schemeClr val="tx1">
                    <a:lumMod val="65000"/>
                    <a:lumOff val="35000"/>
                  </a:schemeClr>
                </a:solidFill>
                <a:latin typeface="メイリオ" pitchFamily="50" charset="-128"/>
                <a:ea typeface="メイリオ" pitchFamily="50" charset="-128"/>
                <a:cs typeface="メイリオ" pitchFamily="50" charset="-128"/>
              </a:rPr>
              <a:t>債務管理では締処理単位、支払管理では請求書伝票単位で計算します</a:t>
            </a:r>
          </a:p>
        </p:txBody>
      </p:sp>
      <p:sp>
        <p:nvSpPr>
          <p:cNvPr id="41" name="Text Box 4"/>
          <p:cNvSpPr txBox="1">
            <a:spLocks noChangeArrowheads="1"/>
          </p:cNvSpPr>
          <p:nvPr/>
        </p:nvSpPr>
        <p:spPr bwMode="auto">
          <a:xfrm>
            <a:off x="3851275" y="1772816"/>
            <a:ext cx="1225550" cy="288925"/>
          </a:xfrm>
          <a:prstGeom prst="rect">
            <a:avLst/>
          </a:prstGeom>
          <a:solidFill>
            <a:schemeClr val="tx2">
              <a:lumMod val="75000"/>
            </a:schemeClr>
          </a:solidFill>
          <a:ln w="9525">
            <a:noFill/>
            <a:miter lim="800000"/>
            <a:headEnd/>
            <a:tailEnd/>
          </a:ln>
          <a:effectLst/>
        </p:spPr>
        <p:txBody>
          <a:bodyPr anchor="ctr"/>
          <a:lstStyle/>
          <a:p>
            <a:pPr algn="ctr">
              <a:defRPr/>
            </a:pPr>
            <a:r>
              <a:rPr lang="ja-JP" altLang="en-US" sz="1400" dirty="0">
                <a:solidFill>
                  <a:schemeClr val="bg1"/>
                </a:solidFill>
                <a:latin typeface="メイリオ" pitchFamily="50" charset="-128"/>
                <a:ea typeface="メイリオ" pitchFamily="50" charset="-128"/>
                <a:cs typeface="メイリオ" pitchFamily="50" charset="-128"/>
              </a:rPr>
              <a:t>分割条件</a:t>
            </a:r>
            <a:endParaRPr lang="en-US" altLang="ja-JP" sz="1400" dirty="0">
              <a:solidFill>
                <a:schemeClr val="bg1"/>
              </a:solidFill>
              <a:latin typeface="メイリオ" pitchFamily="50" charset="-128"/>
              <a:ea typeface="メイリオ" pitchFamily="50" charset="-128"/>
              <a:cs typeface="メイリオ" pitchFamily="50" charset="-128"/>
            </a:endParaRPr>
          </a:p>
        </p:txBody>
      </p:sp>
      <p:sp>
        <p:nvSpPr>
          <p:cNvPr id="33"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569913" y="4468813"/>
            <a:ext cx="6858000" cy="2000250"/>
          </a:xfrm>
          <a:prstGeom prst="rect">
            <a:avLst/>
          </a:prstGeom>
          <a:solidFill>
            <a:srgbClr val="92D050">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25" name="正方形/長方形 24"/>
          <p:cNvSpPr/>
          <p:nvPr/>
        </p:nvSpPr>
        <p:spPr>
          <a:xfrm>
            <a:off x="571500" y="2071688"/>
            <a:ext cx="6858000" cy="2286000"/>
          </a:xfrm>
          <a:prstGeom prst="rect">
            <a:avLst/>
          </a:prstGeom>
          <a:solidFill>
            <a:srgbClr val="92D050">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22" name="左矢印 21"/>
          <p:cNvSpPr/>
          <p:nvPr/>
        </p:nvSpPr>
        <p:spPr>
          <a:xfrm>
            <a:off x="2571750" y="5572125"/>
            <a:ext cx="3071813" cy="50006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dirty="0">
                <a:latin typeface="メイリオ" pitchFamily="50" charset="-128"/>
                <a:ea typeface="メイリオ" pitchFamily="50" charset="-128"/>
                <a:cs typeface="メイリオ" pitchFamily="50" charset="-128"/>
              </a:rPr>
              <a:t>支払情報</a:t>
            </a:r>
          </a:p>
        </p:txBody>
      </p:sp>
      <p:sp>
        <p:nvSpPr>
          <p:cNvPr id="15364"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9548F45-B043-433E-9AF1-0C1A4BEB414C}" type="slidenum">
              <a:rPr lang="ja-JP" altLang="en-US" smtClean="0"/>
              <a:pPr fontAlgn="base">
                <a:spcBef>
                  <a:spcPct val="0"/>
                </a:spcBef>
                <a:spcAft>
                  <a:spcPct val="0"/>
                </a:spcAft>
                <a:defRPr/>
              </a:pPr>
              <a:t>9</a:t>
            </a:fld>
            <a:endParaRPr lang="ja-JP" altLang="en-US" smtClean="0"/>
          </a:p>
        </p:txBody>
      </p:sp>
      <p:sp>
        <p:nvSpPr>
          <p:cNvPr id="7" name="正方形/長方形 6"/>
          <p:cNvSpPr/>
          <p:nvPr/>
        </p:nvSpPr>
        <p:spPr>
          <a:xfrm>
            <a:off x="357158" y="2214554"/>
            <a:ext cx="360040" cy="2008814"/>
          </a:xfrm>
          <a:prstGeom prst="rect">
            <a:avLst/>
          </a:prstGeom>
          <a:solidFill>
            <a:srgbClr val="008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自社</a:t>
            </a:r>
          </a:p>
        </p:txBody>
      </p:sp>
      <p:sp>
        <p:nvSpPr>
          <p:cNvPr id="16393" name="Rectangle 19"/>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MS UI Gothic" pitchFamily="50" charset="-128"/>
              </a:rPr>
              <a:t>SuperStream-</a:t>
            </a:r>
            <a:r>
              <a:rPr lang="en-US" altLang="ja-JP" sz="2200" b="1" dirty="0">
                <a:solidFill>
                  <a:srgbClr val="FFFFFF"/>
                </a:solidFill>
                <a:latin typeface="Times New Roman" pitchFamily="18" charset="0"/>
                <a:ea typeface="MS UI Gothic" pitchFamily="50" charset="-128"/>
              </a:rPr>
              <a:t>AP+ </a:t>
            </a:r>
            <a:r>
              <a:rPr lang="ja-JP" altLang="en-US" sz="2200" dirty="0">
                <a:solidFill>
                  <a:srgbClr val="FFFFFF"/>
                </a:solidFill>
                <a:latin typeface="メイリオ" pitchFamily="50" charset="-128"/>
                <a:ea typeface="メイリオ" pitchFamily="50" charset="-128"/>
                <a:cs typeface="メイリオ" pitchFamily="50" charset="-128"/>
              </a:rPr>
              <a:t>特徴</a:t>
            </a:r>
            <a:r>
              <a:rPr lang="ja-JP" altLang="en-US" sz="2400" b="1" dirty="0">
                <a:solidFill>
                  <a:srgbClr val="FFFFFF"/>
                </a:solidFill>
                <a:latin typeface="メイリオ" pitchFamily="50" charset="-128"/>
                <a:ea typeface="メイリオ" pitchFamily="50" charset="-128"/>
                <a:cs typeface="メイリオ" pitchFamily="50" charset="-128"/>
              </a:rPr>
              <a:t/>
            </a:r>
            <a:br>
              <a:rPr lang="ja-JP" altLang="en-US" sz="2400" b="1" dirty="0">
                <a:solidFill>
                  <a:srgbClr val="FFFFFF"/>
                </a:solidFill>
                <a:latin typeface="メイリオ" pitchFamily="50" charset="-128"/>
                <a:ea typeface="メイリオ" pitchFamily="50" charset="-128"/>
                <a:cs typeface="メイリオ" pitchFamily="50" charset="-128"/>
              </a:rPr>
            </a:br>
            <a:r>
              <a:rPr lang="ja-JP" altLang="en-US" sz="2400" b="1" dirty="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～代替支払先～</a:t>
            </a:r>
            <a:r>
              <a:rPr lang="ja-JP" altLang="en-US" sz="2400" b="1" dirty="0">
                <a:solidFill>
                  <a:srgbClr val="FFFFFF"/>
                </a:solidFill>
                <a:latin typeface="メイリオ" pitchFamily="50" charset="-128"/>
                <a:ea typeface="メイリオ" pitchFamily="50" charset="-128"/>
                <a:cs typeface="メイリオ" pitchFamily="50" charset="-128"/>
              </a:rPr>
              <a:t> </a:t>
            </a:r>
          </a:p>
        </p:txBody>
      </p:sp>
      <p:sp>
        <p:nvSpPr>
          <p:cNvPr id="39" name="正方形/長方形 38"/>
          <p:cNvSpPr/>
          <p:nvPr/>
        </p:nvSpPr>
        <p:spPr>
          <a:xfrm>
            <a:off x="357158" y="4500570"/>
            <a:ext cx="360040" cy="2008814"/>
          </a:xfrm>
          <a:prstGeom prst="rect">
            <a:avLst/>
          </a:prstGeom>
          <a:solidFill>
            <a:srgbClr val="008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fontAlgn="auto">
              <a:spcBef>
                <a:spcPts val="0"/>
              </a:spcBef>
              <a:spcAft>
                <a:spcPts val="0"/>
              </a:spcAft>
              <a:defRPr/>
            </a:pPr>
            <a:r>
              <a:rPr lang="ja-JP" altLang="en-US" dirty="0">
                <a:latin typeface="メイリオ" pitchFamily="50" charset="-128"/>
                <a:ea typeface="メイリオ" pitchFamily="50" charset="-128"/>
                <a:cs typeface="メイリオ" pitchFamily="50" charset="-128"/>
              </a:rPr>
              <a:t>Ａ仕入先</a:t>
            </a:r>
          </a:p>
        </p:txBody>
      </p:sp>
      <p:sp>
        <p:nvSpPr>
          <p:cNvPr id="47" name="フローチャート: 処理 46"/>
          <p:cNvSpPr/>
          <p:nvPr/>
        </p:nvSpPr>
        <p:spPr>
          <a:xfrm>
            <a:off x="1409700" y="6165850"/>
            <a:ext cx="1079500"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東京本社</a:t>
            </a:r>
          </a:p>
        </p:txBody>
      </p:sp>
      <p:sp>
        <p:nvSpPr>
          <p:cNvPr id="48" name="フローチャート: 処理 47"/>
          <p:cNvSpPr/>
          <p:nvPr/>
        </p:nvSpPr>
        <p:spPr>
          <a:xfrm>
            <a:off x="3643313" y="6143625"/>
            <a:ext cx="1079500"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名古屋支社</a:t>
            </a:r>
          </a:p>
        </p:txBody>
      </p:sp>
      <p:sp>
        <p:nvSpPr>
          <p:cNvPr id="52" name="フローチャート: 処理 51"/>
          <p:cNvSpPr/>
          <p:nvPr/>
        </p:nvSpPr>
        <p:spPr>
          <a:xfrm>
            <a:off x="5564188" y="6143625"/>
            <a:ext cx="1079500" cy="288925"/>
          </a:xfrm>
          <a:prstGeom prst="flowChartProcess">
            <a:avLst/>
          </a:prstGeom>
          <a:solidFill>
            <a:schemeClr val="tx2">
              <a:lumMod val="60000"/>
              <a:lumOff val="40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latin typeface="メイリオ" pitchFamily="50" charset="-128"/>
                <a:ea typeface="メイリオ" pitchFamily="50" charset="-128"/>
                <a:cs typeface="メイリオ" pitchFamily="50" charset="-128"/>
              </a:rPr>
              <a:t>大阪支社</a:t>
            </a:r>
          </a:p>
        </p:txBody>
      </p:sp>
      <p:sp>
        <p:nvSpPr>
          <p:cNvPr id="54" name="フローチャート: 処理 53"/>
          <p:cNvSpPr/>
          <p:nvPr/>
        </p:nvSpPr>
        <p:spPr>
          <a:xfrm>
            <a:off x="1285875" y="2068513"/>
            <a:ext cx="1079500" cy="288925"/>
          </a:xfrm>
          <a:prstGeom prst="flowChartProcess">
            <a:avLst/>
          </a:prstGeom>
          <a:solidFill>
            <a:srgbClr val="FF99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bg1"/>
                </a:solidFill>
                <a:latin typeface="メイリオ" pitchFamily="50" charset="-128"/>
                <a:ea typeface="メイリオ" pitchFamily="50" charset="-128"/>
                <a:cs typeface="メイリオ" pitchFamily="50" charset="-128"/>
              </a:rPr>
              <a:t>東京本社</a:t>
            </a:r>
          </a:p>
        </p:txBody>
      </p:sp>
      <p:sp>
        <p:nvSpPr>
          <p:cNvPr id="64" name="フローチャート: 処理 63"/>
          <p:cNvSpPr/>
          <p:nvPr/>
        </p:nvSpPr>
        <p:spPr>
          <a:xfrm>
            <a:off x="3571875" y="2068513"/>
            <a:ext cx="1079500" cy="288925"/>
          </a:xfrm>
          <a:prstGeom prst="flowChartProcess">
            <a:avLst/>
          </a:prstGeom>
          <a:solidFill>
            <a:srgbClr val="FF99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bg1"/>
                </a:solidFill>
                <a:latin typeface="メイリオ" pitchFamily="50" charset="-128"/>
                <a:ea typeface="メイリオ" pitchFamily="50" charset="-128"/>
                <a:cs typeface="メイリオ" pitchFamily="50" charset="-128"/>
              </a:rPr>
              <a:t>中部事業所</a:t>
            </a:r>
          </a:p>
        </p:txBody>
      </p:sp>
      <p:sp>
        <p:nvSpPr>
          <p:cNvPr id="67" name="フローチャート: 処理 66"/>
          <p:cNvSpPr/>
          <p:nvPr/>
        </p:nvSpPr>
        <p:spPr>
          <a:xfrm>
            <a:off x="5357813" y="2068513"/>
            <a:ext cx="1357312" cy="288925"/>
          </a:xfrm>
          <a:prstGeom prst="flowChartProcess">
            <a:avLst/>
          </a:prstGeom>
          <a:solidFill>
            <a:srgbClr val="FF99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1400" dirty="0">
                <a:solidFill>
                  <a:schemeClr val="bg1"/>
                </a:solidFill>
                <a:latin typeface="メイリオ" pitchFamily="50" charset="-128"/>
                <a:ea typeface="メイリオ" pitchFamily="50" charset="-128"/>
                <a:cs typeface="メイリオ" pitchFamily="50" charset="-128"/>
              </a:rPr>
              <a:t>西日本事業所</a:t>
            </a:r>
          </a:p>
        </p:txBody>
      </p:sp>
      <p:sp>
        <p:nvSpPr>
          <p:cNvPr id="20" name="上矢印 19"/>
          <p:cNvSpPr/>
          <p:nvPr/>
        </p:nvSpPr>
        <p:spPr>
          <a:xfrm>
            <a:off x="1143000" y="3571875"/>
            <a:ext cx="500063" cy="150018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メイリオ" pitchFamily="50" charset="-128"/>
                <a:ea typeface="メイリオ" pitchFamily="50" charset="-128"/>
                <a:cs typeface="メイリオ" pitchFamily="50" charset="-128"/>
              </a:rPr>
              <a:t>納品書・請求書</a:t>
            </a:r>
          </a:p>
        </p:txBody>
      </p:sp>
      <p:sp>
        <p:nvSpPr>
          <p:cNvPr id="21" name="下矢印 20"/>
          <p:cNvSpPr/>
          <p:nvPr/>
        </p:nvSpPr>
        <p:spPr>
          <a:xfrm>
            <a:off x="2214563" y="3643313"/>
            <a:ext cx="500062" cy="1357312"/>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sz="1200" dirty="0">
                <a:latin typeface="メイリオ" pitchFamily="50" charset="-128"/>
                <a:ea typeface="メイリオ" pitchFamily="50" charset="-128"/>
                <a:cs typeface="メイリオ" pitchFamily="50" charset="-128"/>
              </a:rPr>
              <a:t>一括支払</a:t>
            </a:r>
          </a:p>
        </p:txBody>
      </p:sp>
      <p:sp>
        <p:nvSpPr>
          <p:cNvPr id="23" name="上矢印 22"/>
          <p:cNvSpPr/>
          <p:nvPr/>
        </p:nvSpPr>
        <p:spPr>
          <a:xfrm>
            <a:off x="3929063" y="3643313"/>
            <a:ext cx="500062" cy="1500187"/>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sz="1200" dirty="0">
                <a:latin typeface="メイリオ" pitchFamily="50" charset="-128"/>
                <a:ea typeface="メイリオ" pitchFamily="50" charset="-128"/>
                <a:cs typeface="メイリオ" pitchFamily="50" charset="-128"/>
              </a:rPr>
              <a:t>納　　品</a:t>
            </a:r>
          </a:p>
        </p:txBody>
      </p:sp>
      <p:sp>
        <p:nvSpPr>
          <p:cNvPr id="24" name="上矢印 23"/>
          <p:cNvSpPr/>
          <p:nvPr/>
        </p:nvSpPr>
        <p:spPr>
          <a:xfrm>
            <a:off x="5929313" y="3571875"/>
            <a:ext cx="500062" cy="150018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sz="1200" dirty="0">
                <a:latin typeface="メイリオ" pitchFamily="50" charset="-128"/>
                <a:ea typeface="メイリオ" pitchFamily="50" charset="-128"/>
                <a:cs typeface="メイリオ" pitchFamily="50" charset="-128"/>
              </a:rPr>
              <a:t>納　　品</a:t>
            </a:r>
          </a:p>
        </p:txBody>
      </p:sp>
      <p:sp>
        <p:nvSpPr>
          <p:cNvPr id="16413" name="Text Box 2"/>
          <p:cNvSpPr txBox="1">
            <a:spLocks noChangeArrowheads="1"/>
          </p:cNvSpPr>
          <p:nvPr/>
        </p:nvSpPr>
        <p:spPr bwMode="auto">
          <a:xfrm>
            <a:off x="360363" y="1368425"/>
            <a:ext cx="7367587" cy="708025"/>
          </a:xfrm>
          <a:prstGeom prst="rect">
            <a:avLst/>
          </a:prstGeom>
          <a:noFill/>
          <a:ln w="9525">
            <a:noFill/>
            <a:miter lim="800000"/>
            <a:headEnd/>
            <a:tailEnd/>
          </a:ln>
        </p:spPr>
        <p:txBody>
          <a:bodyPr>
            <a:spAutoFit/>
          </a:bodyPr>
          <a:lstStyle/>
          <a:p>
            <a:r>
              <a:rPr lang="ja-JP" altLang="en-US" sz="1400">
                <a:solidFill>
                  <a:srgbClr val="4D4D4D"/>
                </a:solidFill>
                <a:latin typeface="メイリオ" pitchFamily="50" charset="-128"/>
                <a:ea typeface="メイリオ" pitchFamily="50" charset="-128"/>
                <a:cs typeface="メイリオ" pitchFamily="50" charset="-128"/>
              </a:rPr>
              <a:t>＜代替支払先＞</a:t>
            </a:r>
          </a:p>
          <a:p>
            <a:r>
              <a:rPr lang="ja-JP" altLang="en-US" sz="1400">
                <a:solidFill>
                  <a:srgbClr val="4D4D4D"/>
                </a:solidFill>
                <a:latin typeface="メイリオ" pitchFamily="50" charset="-128"/>
                <a:ea typeface="メイリオ" pitchFamily="50" charset="-128"/>
                <a:cs typeface="メイリオ" pitchFamily="50" charset="-128"/>
              </a:rPr>
              <a:t>債務計上した仕入先とは違う仕入先（支払先）へ支払します。</a:t>
            </a:r>
          </a:p>
          <a:p>
            <a:r>
              <a:rPr lang="ja-JP" altLang="en-US" sz="1200">
                <a:solidFill>
                  <a:srgbClr val="0000CC"/>
                </a:solidFill>
                <a:latin typeface="メイリオ" pitchFamily="50" charset="-128"/>
                <a:ea typeface="メイリオ" pitchFamily="50" charset="-128"/>
                <a:cs typeface="メイリオ" pitchFamily="50" charset="-128"/>
              </a:rPr>
              <a:t>（例）取引は各支店／営業所／事業所毎に行うが支払は本社へ一括支払</a:t>
            </a:r>
          </a:p>
        </p:txBody>
      </p:sp>
      <p:pic>
        <p:nvPicPr>
          <p:cNvPr id="30" name="Picture 27"/>
          <p:cNvPicPr>
            <a:picLocks noChangeAspect="1" noChangeArrowheads="1"/>
          </p:cNvPicPr>
          <p:nvPr/>
        </p:nvPicPr>
        <p:blipFill>
          <a:blip r:embed="rId3" cstate="screen"/>
          <a:srcRect/>
          <a:stretch>
            <a:fillRect/>
          </a:stretch>
        </p:blipFill>
        <p:spPr bwMode="auto">
          <a:xfrm>
            <a:off x="1547664" y="4845410"/>
            <a:ext cx="864096" cy="1343979"/>
          </a:xfrm>
          <a:prstGeom prst="rect">
            <a:avLst/>
          </a:prstGeom>
          <a:noFill/>
          <a:ln w="9525">
            <a:noFill/>
            <a:miter lim="800000"/>
            <a:headEnd/>
            <a:tailEnd/>
          </a:ln>
          <a:effectLst/>
        </p:spPr>
      </p:pic>
      <p:pic>
        <p:nvPicPr>
          <p:cNvPr id="31" name="Picture 27"/>
          <p:cNvPicPr>
            <a:picLocks noChangeAspect="1" noChangeArrowheads="1"/>
          </p:cNvPicPr>
          <p:nvPr/>
        </p:nvPicPr>
        <p:blipFill>
          <a:blip r:embed="rId3" cstate="screen"/>
          <a:srcRect/>
          <a:stretch>
            <a:fillRect/>
          </a:stretch>
        </p:blipFill>
        <p:spPr bwMode="auto">
          <a:xfrm>
            <a:off x="3923928" y="5113259"/>
            <a:ext cx="637738" cy="991912"/>
          </a:xfrm>
          <a:prstGeom prst="rect">
            <a:avLst/>
          </a:prstGeom>
          <a:noFill/>
          <a:ln w="9525">
            <a:noFill/>
            <a:miter lim="800000"/>
            <a:headEnd/>
            <a:tailEnd/>
          </a:ln>
          <a:effectLst/>
        </p:spPr>
      </p:pic>
      <p:pic>
        <p:nvPicPr>
          <p:cNvPr id="32" name="Picture 27"/>
          <p:cNvPicPr>
            <a:picLocks noChangeAspect="1" noChangeArrowheads="1"/>
          </p:cNvPicPr>
          <p:nvPr/>
        </p:nvPicPr>
        <p:blipFill>
          <a:blip r:embed="rId3" cstate="screen"/>
          <a:srcRect/>
          <a:stretch>
            <a:fillRect/>
          </a:stretch>
        </p:blipFill>
        <p:spPr bwMode="auto">
          <a:xfrm>
            <a:off x="5806470" y="5121567"/>
            <a:ext cx="637738" cy="991912"/>
          </a:xfrm>
          <a:prstGeom prst="rect">
            <a:avLst/>
          </a:prstGeom>
          <a:noFill/>
          <a:ln w="9525">
            <a:noFill/>
            <a:miter lim="800000"/>
            <a:headEnd/>
            <a:tailEnd/>
          </a:ln>
          <a:effectLst/>
        </p:spPr>
      </p:pic>
      <p:pic>
        <p:nvPicPr>
          <p:cNvPr id="33" name="Picture 28"/>
          <p:cNvPicPr>
            <a:picLocks noChangeAspect="1" noChangeArrowheads="1"/>
          </p:cNvPicPr>
          <p:nvPr/>
        </p:nvPicPr>
        <p:blipFill>
          <a:blip r:embed="rId4" cstate="screen"/>
          <a:srcRect/>
          <a:stretch>
            <a:fillRect/>
          </a:stretch>
        </p:blipFill>
        <p:spPr bwMode="auto">
          <a:xfrm>
            <a:off x="1475656" y="2420888"/>
            <a:ext cx="864096" cy="1312615"/>
          </a:xfrm>
          <a:prstGeom prst="rect">
            <a:avLst/>
          </a:prstGeom>
          <a:noFill/>
          <a:ln w="9525">
            <a:noFill/>
            <a:miter lim="800000"/>
            <a:headEnd/>
            <a:tailEnd/>
          </a:ln>
          <a:effectLst>
            <a:outerShdw blurRad="50800" dist="38100" dir="2700000" algn="tl" rotWithShape="0">
              <a:prstClr val="black">
                <a:alpha val="40000"/>
              </a:prstClr>
            </a:outerShdw>
          </a:effectLst>
          <a:scene3d>
            <a:camera prst="perspectiveFront"/>
            <a:lightRig rig="threePt" dir="t"/>
          </a:scene3d>
          <a:sp3d>
            <a:bevelT/>
          </a:sp3d>
        </p:spPr>
      </p:pic>
      <p:pic>
        <p:nvPicPr>
          <p:cNvPr id="34" name="Picture 28"/>
          <p:cNvPicPr>
            <a:picLocks noChangeAspect="1" noChangeArrowheads="1"/>
          </p:cNvPicPr>
          <p:nvPr/>
        </p:nvPicPr>
        <p:blipFill>
          <a:blip r:embed="rId4" cstate="screen"/>
          <a:srcRect/>
          <a:stretch>
            <a:fillRect/>
          </a:stretch>
        </p:blipFill>
        <p:spPr bwMode="auto">
          <a:xfrm>
            <a:off x="3851920" y="2636912"/>
            <a:ext cx="627081" cy="952575"/>
          </a:xfrm>
          <a:prstGeom prst="rect">
            <a:avLst/>
          </a:prstGeom>
          <a:noFill/>
          <a:ln w="9525">
            <a:noFill/>
            <a:miter lim="800000"/>
            <a:headEnd/>
            <a:tailEnd/>
          </a:ln>
          <a:effectLst>
            <a:outerShdw blurRad="50800" dist="38100" dir="2700000" algn="tl" rotWithShape="0">
              <a:prstClr val="black">
                <a:alpha val="40000"/>
              </a:prstClr>
            </a:outerShdw>
          </a:effectLst>
          <a:scene3d>
            <a:camera prst="perspectiveFront"/>
            <a:lightRig rig="threePt" dir="t"/>
          </a:scene3d>
          <a:sp3d>
            <a:bevelT/>
          </a:sp3d>
        </p:spPr>
      </p:pic>
      <p:pic>
        <p:nvPicPr>
          <p:cNvPr id="35" name="Picture 28"/>
          <p:cNvPicPr>
            <a:picLocks noChangeAspect="1" noChangeArrowheads="1"/>
          </p:cNvPicPr>
          <p:nvPr/>
        </p:nvPicPr>
        <p:blipFill>
          <a:blip r:embed="rId4" cstate="screen"/>
          <a:srcRect/>
          <a:stretch>
            <a:fillRect/>
          </a:stretch>
        </p:blipFill>
        <p:spPr bwMode="auto">
          <a:xfrm>
            <a:off x="5868144" y="2620441"/>
            <a:ext cx="627081" cy="952575"/>
          </a:xfrm>
          <a:prstGeom prst="rect">
            <a:avLst/>
          </a:prstGeom>
          <a:noFill/>
          <a:ln w="9525">
            <a:noFill/>
            <a:miter lim="800000"/>
            <a:headEnd/>
            <a:tailEnd/>
          </a:ln>
          <a:effectLst>
            <a:outerShdw blurRad="50800" dist="38100" dir="2700000" algn="tl" rotWithShape="0">
              <a:prstClr val="black">
                <a:alpha val="40000"/>
              </a:prstClr>
            </a:outerShdw>
          </a:effectLst>
          <a:scene3d>
            <a:camera prst="perspectiveFront"/>
            <a:lightRig rig="threePt" dir="t"/>
          </a:scene3d>
          <a:sp3d>
            <a:bevelT/>
          </a:sp3d>
        </p:spPr>
      </p:pic>
      <p:sp>
        <p:nvSpPr>
          <p:cNvPr id="27" name="フッター プレースホルダ 2"/>
          <p:cNvSpPr txBox="1">
            <a:spLocks/>
          </p:cNvSpPr>
          <p:nvPr/>
        </p:nvSpPr>
        <p:spPr bwMode="auto">
          <a:xfrm>
            <a:off x="306388" y="6457950"/>
            <a:ext cx="2268537" cy="206375"/>
          </a:xfrm>
          <a:prstGeom prst="rect">
            <a:avLst/>
          </a:prstGeom>
          <a:noFill/>
          <a:ln w="9525">
            <a:noFill/>
            <a:miter lim="800000"/>
            <a:headEnd/>
            <a:tailEnd/>
          </a:ln>
        </p:spPr>
        <p:txBody>
          <a:bodyPr/>
          <a:lstStyle/>
          <a:p>
            <a:r>
              <a:rPr lang="en-US" altLang="ja-JP" sz="700" dirty="0" smtClean="0">
                <a:solidFill>
                  <a:srgbClr val="FFFFFF"/>
                </a:solidFill>
                <a:latin typeface="メイリオ" pitchFamily="50" charset="-128"/>
                <a:ea typeface="メイリオ" pitchFamily="50" charset="-128"/>
                <a:cs typeface="メイリオ" pitchFamily="50" charset="-128"/>
              </a:rPr>
              <a:t>© </a:t>
            </a:r>
            <a:r>
              <a:rPr lang="en-US" altLang="ja-JP" sz="700" dirty="0" smtClean="0">
                <a:solidFill>
                  <a:srgbClr val="FFFFFF"/>
                </a:solidFill>
                <a:latin typeface="メイリオ" pitchFamily="50" charset="-128"/>
                <a:ea typeface="メイリオ" pitchFamily="50" charset="-128"/>
                <a:cs typeface="メイリオ" pitchFamily="50" charset="-128"/>
              </a:rPr>
              <a:t>SuperStream Inc. All rights reserved.</a:t>
            </a:r>
            <a:endParaRPr lang="en-US" altLang="ja-JP" sz="700" dirty="0">
              <a:solidFill>
                <a:srgbClr val="FFFFFF"/>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ユーザー定義 12">
      <a:dk1>
        <a:srgbClr val="000000"/>
      </a:dk1>
      <a:lt1>
        <a:srgbClr val="FFFFFF"/>
      </a:lt1>
      <a:dk2>
        <a:srgbClr val="005096"/>
      </a:dk2>
      <a:lt2>
        <a:srgbClr val="0065AE"/>
      </a:lt2>
      <a:accent1>
        <a:srgbClr val="66A3CE"/>
      </a:accent1>
      <a:accent2>
        <a:srgbClr val="7D7D7D"/>
      </a:accent2>
      <a:accent3>
        <a:srgbClr val="FFFFFF"/>
      </a:accent3>
      <a:accent4>
        <a:srgbClr val="000000"/>
      </a:accent4>
      <a:accent5>
        <a:srgbClr val="B8CEE3"/>
      </a:accent5>
      <a:accent6>
        <a:srgbClr val="717171"/>
      </a:accent6>
      <a:hlink>
        <a:srgbClr val="999999"/>
      </a:hlink>
      <a:folHlink>
        <a:srgbClr val="E27100"/>
      </a:folHlink>
    </a:clrScheme>
    <a:fontScheme name="ユーザー定義 9">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2.xml><?xml version="1.0" encoding="utf-8"?>
<a:theme xmlns:a="http://schemas.openxmlformats.org/drawingml/2006/main" name="3_Office テーマ">
  <a:themeElements>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1421</Words>
  <Application>Microsoft Office PowerPoint</Application>
  <PresentationFormat>画面に合わせる (4:3)</PresentationFormat>
  <Paragraphs>370</Paragraphs>
  <Slides>13</Slides>
  <Notes>13</Notes>
  <HiddenSlides>0</HiddenSlides>
  <MMClips>0</MMClips>
  <ScaleCrop>false</ScaleCrop>
  <HeadingPairs>
    <vt:vector size="4" baseType="variant">
      <vt:variant>
        <vt:lpstr>テーマ</vt:lpstr>
      </vt:variant>
      <vt:variant>
        <vt:i4>2</vt:i4>
      </vt:variant>
      <vt:variant>
        <vt:lpstr>スライド タイトル</vt:lpstr>
      </vt:variant>
      <vt:variant>
        <vt:i4>13</vt:i4>
      </vt:variant>
    </vt:vector>
  </HeadingPairs>
  <TitlesOfParts>
    <vt:vector size="15" baseType="lpstr">
      <vt:lpstr>Office テーマ</vt:lpstr>
      <vt:lpstr>3_Office テーマ</vt:lpstr>
      <vt:lpstr>スライド 1</vt:lpstr>
      <vt:lpstr>SuperStream-AP+システムフロー</vt:lpstr>
      <vt:lpstr>SuperStream-AP+特徴 ～伝票種類と仕訳の生成～</vt:lpstr>
      <vt:lpstr>SuperStream-AP+ 特徴 ～多様な支払方法への対応～</vt:lpstr>
      <vt:lpstr>スライド 5</vt:lpstr>
      <vt:lpstr>スライド 6</vt:lpstr>
      <vt:lpstr>スライド 7</vt:lpstr>
      <vt:lpstr>スライド 8</vt:lpstr>
      <vt:lpstr>スライド 9</vt:lpstr>
      <vt:lpstr>スライド 10</vt:lpstr>
      <vt:lpstr>スライド 11</vt:lpstr>
      <vt:lpstr>スライド 12</vt:lpstr>
      <vt:lpstr>スライド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2013-05-13T22:57:54Z</dcterms:created>
  <dcterms:modified xsi:type="dcterms:W3CDTF">2015-09-23T05:06:46Z</dcterms:modified>
</cp:coreProperties>
</file>