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6"/>
  </p:notesMasterIdLst>
  <p:handoutMasterIdLst>
    <p:handoutMasterId r:id="rId17"/>
  </p:handoutMasterIdLst>
  <p:sldIdLst>
    <p:sldId id="259" r:id="rId2"/>
    <p:sldId id="278" r:id="rId3"/>
    <p:sldId id="270" r:id="rId4"/>
    <p:sldId id="271" r:id="rId5"/>
    <p:sldId id="272" r:id="rId6"/>
    <p:sldId id="281" r:id="rId7"/>
    <p:sldId id="279" r:id="rId8"/>
    <p:sldId id="280" r:id="rId9"/>
    <p:sldId id="282" r:id="rId10"/>
    <p:sldId id="283" r:id="rId11"/>
    <p:sldId id="275" r:id="rId12"/>
    <p:sldId id="276" r:id="rId13"/>
    <p:sldId id="277" r:id="rId14"/>
    <p:sldId id="265" r:id="rId15"/>
  </p:sldIdLst>
  <p:sldSz cx="9144000" cy="6858000" type="screen4x3"/>
  <p:notesSz cx="6735763" cy="9866313"/>
  <p:defaultTextStyle>
    <a:defPPr>
      <a:defRPr lang="ja-JP"/>
    </a:defPPr>
    <a:lvl1pPr algn="l" rtl="0" fontAlgn="base">
      <a:spcBef>
        <a:spcPct val="0"/>
      </a:spcBef>
      <a:spcAft>
        <a:spcPct val="0"/>
      </a:spcAft>
      <a:defRPr kumimoji="1"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944" autoAdjust="0"/>
    <p:restoredTop sz="99374" autoAdjust="0"/>
  </p:normalViewPr>
  <p:slideViewPr>
    <p:cSldViewPr>
      <p:cViewPr>
        <p:scale>
          <a:sx n="90" d="100"/>
          <a:sy n="90" d="100"/>
        </p:scale>
        <p:origin x="-488" y="14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69" d="100"/>
          <a:sy n="69" d="100"/>
        </p:scale>
        <p:origin x="-3198" y="-114"/>
      </p:cViewPr>
      <p:guideLst>
        <p:guide orient="horz" pos="3108"/>
        <p:guide pos="2122"/>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19413" cy="493713"/>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ja-JP" altLang="en-US"/>
          </a:p>
        </p:txBody>
      </p:sp>
      <p:sp>
        <p:nvSpPr>
          <p:cNvPr id="3" name="日付プレースホルダ 2"/>
          <p:cNvSpPr>
            <a:spLocks noGrp="1"/>
          </p:cNvSpPr>
          <p:nvPr>
            <p:ph type="dt" sz="quarter" idx="1"/>
          </p:nvPr>
        </p:nvSpPr>
        <p:spPr>
          <a:xfrm>
            <a:off x="3814763" y="0"/>
            <a:ext cx="2919412" cy="493713"/>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a:defRPr/>
            </a:pPr>
            <a:fld id="{C7CD513E-0ADE-4A56-915E-83A7C000E7A2}" type="datetimeFigureOut">
              <a:rPr lang="ja-JP" altLang="en-US"/>
              <a:pPr>
                <a:defRPr/>
              </a:pPr>
              <a:t>2015/9/23</a:t>
            </a:fld>
            <a:endParaRPr lang="ja-JP" altLang="en-US"/>
          </a:p>
        </p:txBody>
      </p:sp>
      <p:sp>
        <p:nvSpPr>
          <p:cNvPr id="4" name="フッター プレースホルダ 3"/>
          <p:cNvSpPr>
            <a:spLocks noGrp="1"/>
          </p:cNvSpPr>
          <p:nvPr>
            <p:ph type="ftr" sz="quarter" idx="2"/>
          </p:nvPr>
        </p:nvSpPr>
        <p:spPr>
          <a:xfrm>
            <a:off x="0" y="9371013"/>
            <a:ext cx="2919413" cy="493712"/>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ja-JP" altLang="en-US"/>
          </a:p>
        </p:txBody>
      </p:sp>
      <p:sp>
        <p:nvSpPr>
          <p:cNvPr id="5" name="スライド番号プレースホルダ 4"/>
          <p:cNvSpPr>
            <a:spLocks noGrp="1"/>
          </p:cNvSpPr>
          <p:nvPr>
            <p:ph type="sldNum" sz="quarter" idx="3"/>
          </p:nvPr>
        </p:nvSpPr>
        <p:spPr>
          <a:xfrm>
            <a:off x="3814763" y="9371013"/>
            <a:ext cx="2919412" cy="493712"/>
          </a:xfrm>
          <a:prstGeom prst="rect">
            <a:avLst/>
          </a:prstGeom>
        </p:spPr>
        <p:txBody>
          <a:bodyPr vert="horz" lIns="91440" tIns="45720" rIns="91440" bIns="45720" rtlCol="0" anchor="b"/>
          <a:lstStyle>
            <a:lvl1pPr algn="r" fontAlgn="auto">
              <a:spcBef>
                <a:spcPts val="0"/>
              </a:spcBef>
              <a:spcAft>
                <a:spcPts val="0"/>
              </a:spcAft>
              <a:defRPr sz="1200">
                <a:latin typeface="+mn-lt"/>
                <a:ea typeface="+mn-ea"/>
              </a:defRPr>
            </a:lvl1pPr>
          </a:lstStyle>
          <a:p>
            <a:pPr>
              <a:defRPr/>
            </a:pPr>
            <a:fld id="{199B1ED5-1A50-4E6B-A063-7F05B17CA8CA}" type="slidenum">
              <a:rPr lang="ja-JP" altLang="en-US"/>
              <a:pPr>
                <a:defRPr/>
              </a:pPr>
              <a:t>&lt;#&gt;</a:t>
            </a:fld>
            <a:endParaRPr lang="ja-JP"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19413" cy="493713"/>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ja-JP" altLang="en-US"/>
          </a:p>
        </p:txBody>
      </p:sp>
      <p:sp>
        <p:nvSpPr>
          <p:cNvPr id="3" name="日付プレースホルダ 2"/>
          <p:cNvSpPr>
            <a:spLocks noGrp="1"/>
          </p:cNvSpPr>
          <p:nvPr>
            <p:ph type="dt" idx="1"/>
          </p:nvPr>
        </p:nvSpPr>
        <p:spPr>
          <a:xfrm>
            <a:off x="3814763" y="0"/>
            <a:ext cx="2919412" cy="493713"/>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a:defRPr/>
            </a:pPr>
            <a:fld id="{2F205895-B9D6-4108-A80F-8BE5B8DEDBA2}" type="datetimeFigureOut">
              <a:rPr lang="ja-JP" altLang="en-US"/>
              <a:pPr>
                <a:defRPr/>
              </a:pPr>
              <a:t>2015/9/23</a:t>
            </a:fld>
            <a:endParaRPr lang="ja-JP" altLang="en-US"/>
          </a:p>
        </p:txBody>
      </p:sp>
      <p:sp>
        <p:nvSpPr>
          <p:cNvPr id="4" name="スライド イメージ プレースホルダ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40" tIns="45720" rIns="91440" bIns="45720" rtlCol="0" anchor="ctr"/>
          <a:lstStyle/>
          <a:p>
            <a:pPr lvl="0"/>
            <a:endParaRPr lang="ja-JP" altLang="en-US" noProof="0"/>
          </a:p>
        </p:txBody>
      </p:sp>
      <p:sp>
        <p:nvSpPr>
          <p:cNvPr id="5" name="ノート プレースホルダ 4"/>
          <p:cNvSpPr>
            <a:spLocks noGrp="1"/>
          </p:cNvSpPr>
          <p:nvPr>
            <p:ph type="body" sz="quarter" idx="3"/>
          </p:nvPr>
        </p:nvSpPr>
        <p:spPr>
          <a:xfrm>
            <a:off x="673100" y="4686300"/>
            <a:ext cx="5389563" cy="4440238"/>
          </a:xfrm>
          <a:prstGeom prst="rect">
            <a:avLst/>
          </a:prstGeom>
        </p:spPr>
        <p:txBody>
          <a:bodyPr vert="horz" lIns="91440" tIns="45720" rIns="91440" bIns="45720" rtlCol="0">
            <a:normAutofit/>
          </a:bodyPr>
          <a:lstStyle/>
          <a:p>
            <a:pPr lvl="0"/>
            <a:r>
              <a:rPr lang="ja-JP" altLang="en-US" noProof="0" smtClean="0"/>
              <a:t>マスタ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endParaRPr lang="ja-JP" altLang="en-US" noProof="0"/>
          </a:p>
        </p:txBody>
      </p:sp>
      <p:sp>
        <p:nvSpPr>
          <p:cNvPr id="6" name="フッター プレースホルダ 5"/>
          <p:cNvSpPr>
            <a:spLocks noGrp="1"/>
          </p:cNvSpPr>
          <p:nvPr>
            <p:ph type="ftr" sz="quarter" idx="4"/>
          </p:nvPr>
        </p:nvSpPr>
        <p:spPr>
          <a:xfrm>
            <a:off x="0" y="9371013"/>
            <a:ext cx="2919413" cy="493712"/>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ja-JP" altLang="en-US"/>
          </a:p>
        </p:txBody>
      </p:sp>
      <p:sp>
        <p:nvSpPr>
          <p:cNvPr id="7" name="スライド番号プレースホルダ 6"/>
          <p:cNvSpPr>
            <a:spLocks noGrp="1"/>
          </p:cNvSpPr>
          <p:nvPr>
            <p:ph type="sldNum" sz="quarter" idx="5"/>
          </p:nvPr>
        </p:nvSpPr>
        <p:spPr>
          <a:xfrm>
            <a:off x="3814763" y="9371013"/>
            <a:ext cx="2919412" cy="493712"/>
          </a:xfrm>
          <a:prstGeom prst="rect">
            <a:avLst/>
          </a:prstGeom>
        </p:spPr>
        <p:txBody>
          <a:bodyPr vert="horz" lIns="91440" tIns="45720" rIns="91440" bIns="45720" rtlCol="0" anchor="b"/>
          <a:lstStyle>
            <a:lvl1pPr algn="r" fontAlgn="auto">
              <a:spcBef>
                <a:spcPts val="0"/>
              </a:spcBef>
              <a:spcAft>
                <a:spcPts val="0"/>
              </a:spcAft>
              <a:defRPr sz="1200">
                <a:latin typeface="+mn-lt"/>
                <a:ea typeface="+mn-ea"/>
              </a:defRPr>
            </a:lvl1pPr>
          </a:lstStyle>
          <a:p>
            <a:pPr>
              <a:defRPr/>
            </a:pPr>
            <a:fld id="{3072949B-29FF-4C01-BB21-08BE3E8410FE}" type="slidenum">
              <a:rPr lang="ja-JP" altLang="en-US"/>
              <a:pPr>
                <a:defRPr/>
              </a:pPr>
              <a:t>&lt;#&gt;</a:t>
            </a:fld>
            <a:endParaRPr lang="ja-JP"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mn-lt"/>
        <a:ea typeface="+mn-ea"/>
        <a:cs typeface="+mn-cs"/>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EE64794-1EA6-405C-9C4D-9CA6AE9609DB}" type="slidenum">
              <a:rPr lang="en-US" altLang="ja-JP" smtClean="0">
                <a:solidFill>
                  <a:srgbClr val="000000"/>
                </a:solidFill>
              </a:rPr>
              <a:pPr fontAlgn="base">
                <a:spcBef>
                  <a:spcPct val="0"/>
                </a:spcBef>
                <a:spcAft>
                  <a:spcPct val="0"/>
                </a:spcAft>
                <a:defRPr/>
              </a:pPr>
              <a:t>3</a:t>
            </a:fld>
            <a:endParaRPr lang="en-US" altLang="ja-JP" smtClean="0">
              <a:solidFill>
                <a:srgbClr val="000000"/>
              </a:solidFill>
            </a:endParaRPr>
          </a:p>
        </p:txBody>
      </p:sp>
      <p:sp>
        <p:nvSpPr>
          <p:cNvPr id="2048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048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ja-JP" altLang="ja-JP" smtClean="0">
              <a:ea typeface="ＭＳ Ｐ明朝" pitchFamily="18"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80AA010-47BB-495D-B555-6FF190184FEF}" type="slidenum">
              <a:rPr lang="en-US" altLang="ja-JP" smtClean="0">
                <a:solidFill>
                  <a:srgbClr val="000000"/>
                </a:solidFill>
              </a:rPr>
              <a:pPr fontAlgn="base">
                <a:spcBef>
                  <a:spcPct val="0"/>
                </a:spcBef>
                <a:spcAft>
                  <a:spcPct val="0"/>
                </a:spcAft>
                <a:defRPr/>
              </a:pPr>
              <a:t>4</a:t>
            </a:fld>
            <a:endParaRPr lang="en-US" altLang="ja-JP" smtClean="0">
              <a:solidFill>
                <a:srgbClr val="000000"/>
              </a:solidFill>
            </a:endParaRPr>
          </a:p>
        </p:txBody>
      </p:sp>
      <p:sp>
        <p:nvSpPr>
          <p:cNvPr id="2150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150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ja-JP" altLang="ja-JP" smtClean="0">
              <a:ea typeface="ＭＳ Ｐ明朝" pitchFamily="18"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op">
    <p:spTree>
      <p:nvGrpSpPr>
        <p:cNvPr id="1" name=""/>
        <p:cNvGrpSpPr/>
        <p:nvPr/>
      </p:nvGrpSpPr>
      <p:grpSpPr>
        <a:xfrm>
          <a:off x="0" y="0"/>
          <a:ext cx="0" cy="0"/>
          <a:chOff x="0" y="0"/>
          <a:chExt cx="0" cy="0"/>
        </a:xfrm>
      </p:grpSpPr>
      <p:pic>
        <p:nvPicPr>
          <p:cNvPr id="3" name="図 7" descr="Blue-Top01-02.jpg"/>
          <p:cNvPicPr>
            <a:picLocks noChangeAspect="1"/>
          </p:cNvPicPr>
          <p:nvPr userDrawn="1"/>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4" name="図 8" descr="Logo_SSCORE.png"/>
          <p:cNvPicPr>
            <a:picLocks noChangeAspect="1"/>
          </p:cNvPicPr>
          <p:nvPr userDrawn="1"/>
        </p:nvPicPr>
        <p:blipFill>
          <a:blip r:embed="rId3" cstate="print"/>
          <a:srcRect/>
          <a:stretch>
            <a:fillRect/>
          </a:stretch>
        </p:blipFill>
        <p:spPr bwMode="auto">
          <a:xfrm>
            <a:off x="4192588" y="2420938"/>
            <a:ext cx="3979862" cy="517525"/>
          </a:xfrm>
          <a:prstGeom prst="rect">
            <a:avLst/>
          </a:prstGeom>
          <a:noFill/>
          <a:ln w="9525">
            <a:noFill/>
            <a:miter lim="800000"/>
            <a:headEnd/>
            <a:tailEnd/>
          </a:ln>
        </p:spPr>
      </p:pic>
      <p:sp>
        <p:nvSpPr>
          <p:cNvPr id="14" name="テキスト プレースホルダ 13"/>
          <p:cNvSpPr>
            <a:spLocks noGrp="1"/>
          </p:cNvSpPr>
          <p:nvPr>
            <p:ph type="body" sz="quarter" idx="10"/>
          </p:nvPr>
        </p:nvSpPr>
        <p:spPr>
          <a:xfrm>
            <a:off x="4284663" y="2924944"/>
            <a:ext cx="4535487" cy="647700"/>
          </a:xfrm>
          <a:prstGeom prst="rect">
            <a:avLst/>
          </a:prstGeom>
        </p:spPr>
        <p:txBody>
          <a:bodyPr>
            <a:normAutofit/>
          </a:bodyPr>
          <a:lstStyle>
            <a:lvl1pPr>
              <a:buNone/>
              <a:defRPr sz="2000" b="0">
                <a:solidFill>
                  <a:schemeClr val="bg1"/>
                </a:solidFill>
                <a:latin typeface="+mj-lt"/>
                <a:ea typeface="+mj-ea"/>
              </a:defRPr>
            </a:lvl1pPr>
          </a:lstStyle>
          <a:p>
            <a:pPr lvl="0"/>
            <a:r>
              <a:rPr lang="ja-JP" altLang="en-US" dirty="0" smtClean="0"/>
              <a:t>マスタ テキストの書式設定</a:t>
            </a:r>
            <a:endParaRPr lang="ja-JP"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General Black">
    <p:spTree>
      <p:nvGrpSpPr>
        <p:cNvPr id="1" name=""/>
        <p:cNvGrpSpPr/>
        <p:nvPr/>
      </p:nvGrpSpPr>
      <p:grpSpPr>
        <a:xfrm>
          <a:off x="0" y="0"/>
          <a:ext cx="0" cy="0"/>
          <a:chOff x="0" y="0"/>
          <a:chExt cx="0" cy="0"/>
        </a:xfrm>
      </p:grpSpPr>
      <p:sp>
        <p:nvSpPr>
          <p:cNvPr id="2"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BE6886EF-92F6-496E-BE0E-036BB31DC942}" type="slidenum">
              <a:rPr lang="ja-JP" altLang="en-US"/>
              <a:pPr>
                <a:defRPr/>
              </a:pPr>
              <a:t>&lt;#&gt;</a:t>
            </a:fld>
            <a:endParaRPr lang="ja-JP" altLang="en-US" dirty="0"/>
          </a:p>
        </p:txBody>
      </p:sp>
      <p:sp>
        <p:nvSpPr>
          <p:cNvPr id="3" name="フッター プレースホルダ 2"/>
          <p:cNvSpPr>
            <a:spLocks noGrp="1"/>
          </p:cNvSpPr>
          <p:nvPr userDrawn="1">
            <p:ph type="ftr" sz="quarter" idx="11"/>
          </p:nvPr>
        </p:nvSpPr>
        <p:spPr/>
        <p:txBody>
          <a:bodyPr/>
          <a:lstStyle>
            <a:lvl1pPr>
              <a:defRPr sz="700">
                <a:solidFill>
                  <a:schemeClr val="bg1"/>
                </a:solidFill>
                <a:latin typeface="メイリオ" pitchFamily="50" charset="-128"/>
                <a:ea typeface="メイリオ" pitchFamily="50" charset="-128"/>
                <a:cs typeface="メイリオ" pitchFamily="50" charset="-128"/>
              </a:defRPr>
            </a:lvl1pPr>
          </a:lstStyle>
          <a:p>
            <a:pPr>
              <a:defRPr/>
            </a:pPr>
            <a:r>
              <a:rPr lang="en-US" altLang="ja-JP"/>
              <a:t>© 2012  SuperStream Inc. All rights reserved.</a:t>
            </a:r>
            <a:endParaRPr lang="en-US" altLang="ja-JP"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hanks">
    <p:spTree>
      <p:nvGrpSpPr>
        <p:cNvPr id="1" name=""/>
        <p:cNvGrpSpPr/>
        <p:nvPr/>
      </p:nvGrpSpPr>
      <p:grpSpPr>
        <a:xfrm>
          <a:off x="0" y="0"/>
          <a:ext cx="0" cy="0"/>
          <a:chOff x="0" y="0"/>
          <a:chExt cx="0" cy="0"/>
        </a:xfrm>
      </p:grpSpPr>
      <p:pic>
        <p:nvPicPr>
          <p:cNvPr id="2" name="図 7" descr="Blue-Agenda01.jpg"/>
          <p:cNvPicPr>
            <a:picLocks noChangeAspect="1"/>
          </p:cNvPicPr>
          <p:nvPr userDrawn="1"/>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3" name="図 9" descr="Blue_Thanks.png"/>
          <p:cNvPicPr>
            <a:picLocks noChangeAspect="1"/>
          </p:cNvPicPr>
          <p:nvPr userDrawn="1"/>
        </p:nvPicPr>
        <p:blipFill>
          <a:blip r:embed="rId3" cstate="print"/>
          <a:srcRect/>
          <a:stretch>
            <a:fillRect/>
          </a:stretch>
        </p:blipFill>
        <p:spPr bwMode="auto">
          <a:xfrm>
            <a:off x="3492500" y="2555875"/>
            <a:ext cx="5046663" cy="585788"/>
          </a:xfrm>
          <a:prstGeom prst="rect">
            <a:avLst/>
          </a:prstGeom>
          <a:noFill/>
          <a:ln w="9525">
            <a:noFill/>
            <a:miter lim="800000"/>
            <a:headEnd/>
            <a:tailEnd/>
          </a:ln>
        </p:spPr>
      </p:pic>
      <p:pic>
        <p:nvPicPr>
          <p:cNvPr id="4" name="図 10" descr="Logo_SSCORE.png"/>
          <p:cNvPicPr>
            <a:picLocks noChangeAspect="1"/>
          </p:cNvPicPr>
          <p:nvPr userDrawn="1"/>
        </p:nvPicPr>
        <p:blipFill>
          <a:blip r:embed="rId4" cstate="print"/>
          <a:srcRect/>
          <a:stretch>
            <a:fillRect/>
          </a:stretch>
        </p:blipFill>
        <p:spPr bwMode="auto">
          <a:xfrm>
            <a:off x="3546475" y="3186113"/>
            <a:ext cx="3979863" cy="517525"/>
          </a:xfrm>
          <a:prstGeom prst="rect">
            <a:avLst/>
          </a:prstGeom>
          <a:noFill/>
          <a:ln w="9525">
            <a:noFill/>
            <a:miter lim="800000"/>
            <a:headEnd/>
            <a:tailEnd/>
          </a:ln>
        </p:spPr>
      </p:pic>
      <p:sp>
        <p:nvSpPr>
          <p:cNvPr id="5" name="フッター プレースホルダ 2"/>
          <p:cNvSpPr>
            <a:spLocks noGrp="1"/>
          </p:cNvSpPr>
          <p:nvPr userDrawn="1">
            <p:ph type="ftr" sz="quarter" idx="10"/>
          </p:nvPr>
        </p:nvSpPr>
        <p:spPr/>
        <p:txBody>
          <a:bodyPr/>
          <a:lstStyle>
            <a:lvl1pPr>
              <a:defRPr sz="700">
                <a:solidFill>
                  <a:schemeClr val="bg1"/>
                </a:solidFill>
                <a:latin typeface="メイリオ" pitchFamily="50" charset="-128"/>
                <a:ea typeface="メイリオ" pitchFamily="50" charset="-128"/>
                <a:cs typeface="メイリオ" pitchFamily="50" charset="-128"/>
              </a:defRPr>
            </a:lvl1pPr>
          </a:lstStyle>
          <a:p>
            <a:pPr>
              <a:defRPr/>
            </a:pPr>
            <a:r>
              <a:rPr lang="en-US" altLang="ja-JP"/>
              <a:t>© 2012  SuperStream Inc. All rights reserved.</a:t>
            </a:r>
            <a:endParaRPr lang="en-US" altLang="ja-JP"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5" cstate="print"/>
          <a:srcRect/>
          <a:stretch>
            <a:fillRect/>
          </a:stretch>
        </a:blipFill>
        <a:effectLst/>
      </p:bgPr>
    </p:bg>
    <p:spTree>
      <p:nvGrpSpPr>
        <p:cNvPr id="1" name=""/>
        <p:cNvGrpSpPr/>
        <p:nvPr/>
      </p:nvGrpSpPr>
      <p:grpSpPr>
        <a:xfrm>
          <a:off x="0" y="0"/>
          <a:ext cx="0" cy="0"/>
          <a:chOff x="0" y="0"/>
          <a:chExt cx="0" cy="0"/>
        </a:xfrm>
      </p:grpSpPr>
      <p:sp>
        <p:nvSpPr>
          <p:cNvPr id="6" name="スライド番号プレースホルダ 5"/>
          <p:cNvSpPr>
            <a:spLocks noGrp="1"/>
          </p:cNvSpPr>
          <p:nvPr>
            <p:ph type="sldNum" sz="quarter" idx="4"/>
          </p:nvPr>
        </p:nvSpPr>
        <p:spPr>
          <a:xfrm>
            <a:off x="8118475" y="6462713"/>
            <a:ext cx="719138" cy="179387"/>
          </a:xfrm>
          <a:prstGeom prst="rect">
            <a:avLst/>
          </a:prstGeom>
        </p:spPr>
        <p:txBody>
          <a:bodyPr vert="horz" lIns="0" tIns="0" rIns="0" bIns="0" rtlCol="0" anchor="ctr"/>
          <a:lstStyle>
            <a:lvl1pPr algn="r" fontAlgn="auto">
              <a:spcBef>
                <a:spcPts val="0"/>
              </a:spcBef>
              <a:spcAft>
                <a:spcPts val="0"/>
              </a:spcAft>
              <a:defRPr sz="900">
                <a:solidFill>
                  <a:schemeClr val="bg1"/>
                </a:solidFill>
                <a:latin typeface="+mn-lt"/>
                <a:ea typeface="+mn-ea"/>
              </a:defRPr>
            </a:lvl1pPr>
          </a:lstStyle>
          <a:p>
            <a:pPr>
              <a:defRPr/>
            </a:pPr>
            <a:fld id="{5BA0A23F-A070-4807-B841-85B28859776E}" type="slidenum">
              <a:rPr lang="ja-JP" altLang="en-US"/>
              <a:pPr>
                <a:defRPr/>
              </a:pPr>
              <a:t>&lt;#&gt;</a:t>
            </a:fld>
            <a:endParaRPr lang="ja-JP" altLang="en-US" dirty="0"/>
          </a:p>
        </p:txBody>
      </p:sp>
      <p:sp>
        <p:nvSpPr>
          <p:cNvPr id="1027" name="タイトル プレースホルダ 11"/>
          <p:cNvSpPr>
            <a:spLocks noGrp="1"/>
          </p:cNvSpPr>
          <p:nvPr>
            <p:ph type="title"/>
          </p:nvPr>
        </p:nvSpPr>
        <p:spPr bwMode="auto">
          <a:xfrm>
            <a:off x="503238" y="215900"/>
            <a:ext cx="8137525" cy="1008063"/>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pPr lvl="0"/>
            <a:r>
              <a:rPr lang="ja-JP" altLang="en-US" smtClean="0"/>
              <a:t>マスタ タイトルの書式設定</a:t>
            </a:r>
          </a:p>
        </p:txBody>
      </p:sp>
      <p:pic>
        <p:nvPicPr>
          <p:cNvPr id="1028" name="図 6" descr="Logo_SSCORE.png"/>
          <p:cNvPicPr>
            <a:picLocks noChangeAspect="1"/>
          </p:cNvPicPr>
          <p:nvPr userDrawn="1"/>
        </p:nvPicPr>
        <p:blipFill>
          <a:blip r:embed="rId6" cstate="print"/>
          <a:srcRect/>
          <a:stretch>
            <a:fillRect/>
          </a:stretch>
        </p:blipFill>
        <p:spPr bwMode="auto">
          <a:xfrm>
            <a:off x="7380288" y="298450"/>
            <a:ext cx="1485900" cy="193675"/>
          </a:xfrm>
          <a:prstGeom prst="rect">
            <a:avLst/>
          </a:prstGeom>
          <a:noFill/>
          <a:ln w="9525">
            <a:noFill/>
            <a:miter lim="800000"/>
            <a:headEnd/>
            <a:tailEnd/>
          </a:ln>
        </p:spPr>
      </p:pic>
      <p:sp>
        <p:nvSpPr>
          <p:cNvPr id="7" name="フッター プレースホルダ 2"/>
          <p:cNvSpPr>
            <a:spLocks noGrp="1"/>
          </p:cNvSpPr>
          <p:nvPr userDrawn="1">
            <p:ph type="ftr" sz="quarter" idx="3"/>
          </p:nvPr>
        </p:nvSpPr>
        <p:spPr bwMode="auto">
          <a:xfrm>
            <a:off x="306388" y="6457950"/>
            <a:ext cx="2268537" cy="206375"/>
          </a:xfrm>
          <a:prstGeom prst="rect">
            <a:avLst/>
          </a:prstGeom>
          <a:noFill/>
          <a:ln>
            <a:miter lim="800000"/>
            <a:headEnd/>
            <a:tailEnd/>
          </a:ln>
        </p:spPr>
        <p:txBody>
          <a:bodyPr wrap="square" numCol="1" anchorCtr="0" compatLnSpc="1">
            <a:prstTxWarp prst="textNoShape">
              <a:avLst/>
            </a:prstTxWarp>
          </a:bodyPr>
          <a:lstStyle>
            <a:lvl1pPr>
              <a:defRPr sz="700">
                <a:solidFill>
                  <a:schemeClr val="bg1"/>
                </a:solidFill>
                <a:latin typeface="メイリオ" pitchFamily="50" charset="-128"/>
                <a:ea typeface="メイリオ" pitchFamily="50" charset="-128"/>
                <a:cs typeface="メイリオ" pitchFamily="50" charset="-128"/>
              </a:defRPr>
            </a:lvl1pPr>
          </a:lstStyle>
          <a:p>
            <a:pPr>
              <a:defRPr/>
            </a:pPr>
            <a:r>
              <a:rPr lang="en-US" altLang="ja-JP"/>
              <a:t>© 2012  SuperStream Inc. All rights reserved.</a:t>
            </a:r>
            <a:endParaRPr lang="en-US" altLang="ja-JP" dirty="0"/>
          </a:p>
        </p:txBody>
      </p:sp>
    </p:spTree>
  </p:cSld>
  <p:clrMap bg1="lt1" tx1="dk1" bg2="lt2" tx2="dk2" accent1="accent1" accent2="accent2" accent3="accent3" accent4="accent4" accent5="accent5" accent6="accent6" hlink="hlink" folHlink="folHlink"/>
  <p:sldLayoutIdLst>
    <p:sldLayoutId id="2147483776" r:id="rId1"/>
    <p:sldLayoutId id="2147483777" r:id="rId2"/>
    <p:sldLayoutId id="2147483778" r:id="rId3"/>
  </p:sldLayoutIdLst>
  <p:hf hdr="0" dt="0"/>
  <p:txStyles>
    <p:titleStyle>
      <a:lvl1pPr algn="l" rtl="0" eaLnBrk="0" fontAlgn="base" hangingPunct="0">
        <a:lnSpc>
          <a:spcPts val="2800"/>
        </a:lnSpc>
        <a:spcBef>
          <a:spcPct val="0"/>
        </a:spcBef>
        <a:spcAft>
          <a:spcPct val="0"/>
        </a:spcAft>
        <a:defRPr kumimoji="1" sz="2200" kern="1200">
          <a:solidFill>
            <a:schemeClr val="bg1"/>
          </a:solidFill>
          <a:latin typeface="+mj-lt"/>
          <a:ea typeface="+mj-ea"/>
          <a:cs typeface="+mj-cs"/>
        </a:defRPr>
      </a:lvl1pPr>
      <a:lvl2pPr algn="l" rtl="0" eaLnBrk="0" fontAlgn="base" hangingPunct="0">
        <a:lnSpc>
          <a:spcPts val="2800"/>
        </a:lnSpc>
        <a:spcBef>
          <a:spcPct val="0"/>
        </a:spcBef>
        <a:spcAft>
          <a:spcPct val="0"/>
        </a:spcAft>
        <a:defRPr kumimoji="1" sz="2200">
          <a:solidFill>
            <a:schemeClr val="bg1"/>
          </a:solidFill>
          <a:latin typeface="Tahoma" pitchFamily="34" charset="0"/>
          <a:ea typeface="HGP創英角ｺﾞｼｯｸUB" pitchFamily="50" charset="-128"/>
        </a:defRPr>
      </a:lvl2pPr>
      <a:lvl3pPr algn="l" rtl="0" eaLnBrk="0" fontAlgn="base" hangingPunct="0">
        <a:lnSpc>
          <a:spcPts val="2800"/>
        </a:lnSpc>
        <a:spcBef>
          <a:spcPct val="0"/>
        </a:spcBef>
        <a:spcAft>
          <a:spcPct val="0"/>
        </a:spcAft>
        <a:defRPr kumimoji="1" sz="2200">
          <a:solidFill>
            <a:schemeClr val="bg1"/>
          </a:solidFill>
          <a:latin typeface="Tahoma" pitchFamily="34" charset="0"/>
          <a:ea typeface="HGP創英角ｺﾞｼｯｸUB" pitchFamily="50" charset="-128"/>
        </a:defRPr>
      </a:lvl3pPr>
      <a:lvl4pPr algn="l" rtl="0" eaLnBrk="0" fontAlgn="base" hangingPunct="0">
        <a:lnSpc>
          <a:spcPts val="2800"/>
        </a:lnSpc>
        <a:spcBef>
          <a:spcPct val="0"/>
        </a:spcBef>
        <a:spcAft>
          <a:spcPct val="0"/>
        </a:spcAft>
        <a:defRPr kumimoji="1" sz="2200">
          <a:solidFill>
            <a:schemeClr val="bg1"/>
          </a:solidFill>
          <a:latin typeface="Tahoma" pitchFamily="34" charset="0"/>
          <a:ea typeface="HGP創英角ｺﾞｼｯｸUB" pitchFamily="50" charset="-128"/>
        </a:defRPr>
      </a:lvl4pPr>
      <a:lvl5pPr algn="l" rtl="0" eaLnBrk="0" fontAlgn="base" hangingPunct="0">
        <a:lnSpc>
          <a:spcPts val="2800"/>
        </a:lnSpc>
        <a:spcBef>
          <a:spcPct val="0"/>
        </a:spcBef>
        <a:spcAft>
          <a:spcPct val="0"/>
        </a:spcAft>
        <a:defRPr kumimoji="1" sz="2200">
          <a:solidFill>
            <a:schemeClr val="bg1"/>
          </a:solidFill>
          <a:latin typeface="Tahoma" pitchFamily="34" charset="0"/>
          <a:ea typeface="HGP創英角ｺﾞｼｯｸUB" pitchFamily="50" charset="-128"/>
        </a:defRPr>
      </a:lvl5pPr>
      <a:lvl6pPr marL="457200" algn="l" rtl="0" fontAlgn="base">
        <a:lnSpc>
          <a:spcPts val="2800"/>
        </a:lnSpc>
        <a:spcBef>
          <a:spcPct val="0"/>
        </a:spcBef>
        <a:spcAft>
          <a:spcPct val="0"/>
        </a:spcAft>
        <a:defRPr kumimoji="1" sz="2200">
          <a:solidFill>
            <a:schemeClr val="bg1"/>
          </a:solidFill>
          <a:latin typeface="Tahoma" pitchFamily="34" charset="0"/>
          <a:ea typeface="HGP創英角ｺﾞｼｯｸUB" pitchFamily="50" charset="-128"/>
        </a:defRPr>
      </a:lvl6pPr>
      <a:lvl7pPr marL="914400" algn="l" rtl="0" fontAlgn="base">
        <a:lnSpc>
          <a:spcPts val="2800"/>
        </a:lnSpc>
        <a:spcBef>
          <a:spcPct val="0"/>
        </a:spcBef>
        <a:spcAft>
          <a:spcPct val="0"/>
        </a:spcAft>
        <a:defRPr kumimoji="1" sz="2200">
          <a:solidFill>
            <a:schemeClr val="bg1"/>
          </a:solidFill>
          <a:latin typeface="Tahoma" pitchFamily="34" charset="0"/>
          <a:ea typeface="HGP創英角ｺﾞｼｯｸUB" pitchFamily="50" charset="-128"/>
        </a:defRPr>
      </a:lvl7pPr>
      <a:lvl8pPr marL="1371600" algn="l" rtl="0" fontAlgn="base">
        <a:lnSpc>
          <a:spcPts val="2800"/>
        </a:lnSpc>
        <a:spcBef>
          <a:spcPct val="0"/>
        </a:spcBef>
        <a:spcAft>
          <a:spcPct val="0"/>
        </a:spcAft>
        <a:defRPr kumimoji="1" sz="2200">
          <a:solidFill>
            <a:schemeClr val="bg1"/>
          </a:solidFill>
          <a:latin typeface="Tahoma" pitchFamily="34" charset="0"/>
          <a:ea typeface="HGP創英角ｺﾞｼｯｸUB" pitchFamily="50" charset="-128"/>
        </a:defRPr>
      </a:lvl8pPr>
      <a:lvl9pPr marL="1828800" algn="l" rtl="0" fontAlgn="base">
        <a:lnSpc>
          <a:spcPts val="2800"/>
        </a:lnSpc>
        <a:spcBef>
          <a:spcPct val="0"/>
        </a:spcBef>
        <a:spcAft>
          <a:spcPct val="0"/>
        </a:spcAft>
        <a:defRPr kumimoji="1" sz="2200">
          <a:solidFill>
            <a:schemeClr val="bg1"/>
          </a:solidFill>
          <a:latin typeface="Tahoma" pitchFamily="34" charset="0"/>
          <a:ea typeface="HGP創英角ｺﾞｼｯｸUB" pitchFamily="50" charset="-128"/>
        </a:defRPr>
      </a:lvl9pPr>
    </p:titleStyle>
    <p:bodyStyle>
      <a:lvl1pPr marL="215900" indent="-215900" algn="l" rtl="0" eaLnBrk="0" fontAlgn="ctr" hangingPunct="0">
        <a:spcBef>
          <a:spcPct val="20000"/>
        </a:spcBef>
        <a:spcAft>
          <a:spcPct val="0"/>
        </a:spcAft>
        <a:buClr>
          <a:srgbClr val="BCE3FF"/>
        </a:buClr>
        <a:buSzPct val="75000"/>
        <a:buFont typeface="Wingdings" pitchFamily="2" charset="2"/>
        <a:buChar char="n"/>
        <a:defRPr kumimoji="1" sz="1600" kern="1200">
          <a:solidFill>
            <a:schemeClr val="accent1"/>
          </a:solidFill>
          <a:latin typeface="+mn-lt"/>
          <a:ea typeface="+mn-ea"/>
          <a:cs typeface="+mn-cs"/>
        </a:defRPr>
      </a:lvl1pPr>
      <a:lvl2pPr marL="431800" indent="-179388" algn="l" rtl="0" eaLnBrk="0" fontAlgn="ctr" hangingPunct="0">
        <a:spcBef>
          <a:spcPct val="20000"/>
        </a:spcBef>
        <a:spcAft>
          <a:spcPct val="0"/>
        </a:spcAft>
        <a:buClr>
          <a:srgbClr val="BCE3FF"/>
        </a:buClr>
        <a:buSzPct val="75000"/>
        <a:buFont typeface="Wingdings" pitchFamily="2" charset="2"/>
        <a:buChar char="n"/>
        <a:defRPr kumimoji="1" sz="1400" kern="1200">
          <a:solidFill>
            <a:schemeClr val="tx1"/>
          </a:solidFill>
          <a:latin typeface="+mn-lt"/>
          <a:ea typeface="+mn-ea"/>
          <a:cs typeface="+mn-cs"/>
        </a:defRPr>
      </a:lvl2pPr>
      <a:lvl3pPr marL="682625" indent="-179388" algn="l" rtl="0" eaLnBrk="0" fontAlgn="ctr" hangingPunct="0">
        <a:spcBef>
          <a:spcPct val="20000"/>
        </a:spcBef>
        <a:spcAft>
          <a:spcPct val="0"/>
        </a:spcAft>
        <a:buClr>
          <a:srgbClr val="BCE3FF"/>
        </a:buClr>
        <a:buSzPct val="50000"/>
        <a:buFont typeface="Wingdings" pitchFamily="2" charset="2"/>
        <a:buChar char="n"/>
        <a:defRPr kumimoji="1" sz="1400" kern="1200">
          <a:solidFill>
            <a:schemeClr val="tx1"/>
          </a:solidFill>
          <a:latin typeface="+mn-lt"/>
          <a:ea typeface="+mn-ea"/>
          <a:cs typeface="+mn-cs"/>
        </a:defRPr>
      </a:lvl3pPr>
      <a:lvl4pPr marL="935038" indent="-179388" algn="l" rtl="0" eaLnBrk="0" fontAlgn="ctr" hangingPunct="0">
        <a:spcBef>
          <a:spcPct val="20000"/>
        </a:spcBef>
        <a:spcAft>
          <a:spcPct val="0"/>
        </a:spcAft>
        <a:buClr>
          <a:srgbClr val="BCE3FF"/>
        </a:buClr>
        <a:buSzPct val="75000"/>
        <a:buFont typeface="Arial" charset="0"/>
        <a:buChar char="•"/>
        <a:defRPr kumimoji="1" sz="1200" kern="1200">
          <a:solidFill>
            <a:schemeClr val="tx1"/>
          </a:solidFill>
          <a:latin typeface="+mn-lt"/>
          <a:ea typeface="+mn-ea"/>
          <a:cs typeface="+mn-cs"/>
        </a:defRPr>
      </a:lvl4pPr>
      <a:lvl5pPr marL="1150938" indent="-179388" algn="l" rtl="0" eaLnBrk="0" fontAlgn="ctr" hangingPunct="0">
        <a:spcBef>
          <a:spcPct val="20000"/>
        </a:spcBef>
        <a:spcAft>
          <a:spcPct val="0"/>
        </a:spcAft>
        <a:buClr>
          <a:srgbClr val="BCE3FF"/>
        </a:buClr>
        <a:buSzPct val="75000"/>
        <a:buFont typeface="Arial" charset="0"/>
        <a:buChar char="•"/>
        <a:defRPr kumimoji="1" sz="1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hemeOverride" Target="../theme/themeOverride1.xml"/><Relationship Id="rId5" Type="http://schemas.openxmlformats.org/officeDocument/2006/relationships/image" Target="../media/image8.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 1"/>
          <p:cNvSpPr>
            <a:spLocks noGrp="1"/>
          </p:cNvSpPr>
          <p:nvPr>
            <p:ph type="body" sz="quarter" idx="10"/>
          </p:nvPr>
        </p:nvSpPr>
        <p:spPr>
          <a:xfrm>
            <a:off x="4284663" y="2924175"/>
            <a:ext cx="4535487" cy="647700"/>
          </a:xfrm>
        </p:spPr>
        <p:txBody>
          <a:bodyPr>
            <a:normAutofit fontScale="92500"/>
          </a:bodyPr>
          <a:lstStyle/>
          <a:p>
            <a:pPr marL="216000" indent="-216000" eaLnBrk="1" hangingPunct="1">
              <a:spcAft>
                <a:spcPts val="0"/>
              </a:spcAft>
              <a:buClr>
                <a:schemeClr val="accent1">
                  <a:lumMod val="20000"/>
                  <a:lumOff val="80000"/>
                </a:schemeClr>
              </a:buClr>
              <a:defRPr/>
            </a:pPr>
            <a:r>
              <a:rPr lang="en-US" altLang="ja-JP" sz="2200" b="1" dirty="0" smtClean="0">
                <a:latin typeface="Times New Roman" pitchFamily="18" charset="0"/>
                <a:cs typeface="Times New Roman" pitchFamily="18" charset="0"/>
              </a:rPr>
              <a:t>AR+</a:t>
            </a:r>
            <a:r>
              <a:rPr lang="ja-JP" altLang="en-US" sz="2200" dirty="0" smtClean="0">
                <a:latin typeface="メイリオ" pitchFamily="50" charset="-128"/>
                <a:ea typeface="メイリオ" pitchFamily="50" charset="-128"/>
                <a:cs typeface="メイリオ" pitchFamily="50" charset="-128"/>
              </a:rPr>
              <a:t>（債権管理システム）のご紹介</a:t>
            </a:r>
            <a:endParaRPr lang="ja-JP" altLang="en-US" sz="2200" dirty="0">
              <a:latin typeface="メイリオ" pitchFamily="50" charset="-128"/>
              <a:ea typeface="メイリオ" pitchFamily="50" charset="-128"/>
              <a:cs typeface="メイリオ" pitchFamily="50" charset="-128"/>
            </a:endParaRPr>
          </a:p>
        </p:txBody>
      </p:sp>
      <p:sp>
        <p:nvSpPr>
          <p:cNvPr id="5123" name="Text Box 6"/>
          <p:cNvSpPr txBox="1">
            <a:spLocks noChangeArrowheads="1"/>
          </p:cNvSpPr>
          <p:nvPr/>
        </p:nvSpPr>
        <p:spPr bwMode="auto">
          <a:xfrm>
            <a:off x="5454650" y="5572125"/>
            <a:ext cx="3403600" cy="288925"/>
          </a:xfrm>
          <a:prstGeom prst="rect">
            <a:avLst/>
          </a:prstGeom>
          <a:noFill/>
          <a:ln w="9525" algn="ctr">
            <a:noFill/>
            <a:miter lim="800000"/>
            <a:headEnd/>
            <a:tailEnd/>
          </a:ln>
        </p:spPr>
        <p:txBody>
          <a:bodyPr lIns="0" tIns="0" rIns="0" bIns="0">
            <a:spAutoFit/>
          </a:bodyPr>
          <a:lstStyle/>
          <a:p>
            <a:pPr algn="r">
              <a:lnSpc>
                <a:spcPts val="2200"/>
              </a:lnSpc>
            </a:pPr>
            <a:r>
              <a:rPr lang="ja-JP" altLang="en-US">
                <a:solidFill>
                  <a:schemeClr val="bg1"/>
                </a:solidFill>
                <a:latin typeface="メイリオ" pitchFamily="50" charset="-128"/>
                <a:ea typeface="メイリオ" pitchFamily="50" charset="-128"/>
                <a:cs typeface="メイリオ" pitchFamily="50" charset="-128"/>
              </a:rPr>
              <a:t>スーパーストリーム株式会社</a:t>
            </a:r>
          </a:p>
        </p:txBody>
      </p:sp>
      <p:sp>
        <p:nvSpPr>
          <p:cNvPr id="4" name="フッター プレースホルダ 2"/>
          <p:cNvSpPr txBox="1">
            <a:spLocks/>
          </p:cNvSpPr>
          <p:nvPr/>
        </p:nvSpPr>
        <p:spPr>
          <a:xfrm>
            <a:off x="306388" y="6457950"/>
            <a:ext cx="2268537" cy="206375"/>
          </a:xfrm>
          <a:prstGeom prst="rect">
            <a:avLst/>
          </a:prstGeom>
          <a:noFill/>
        </p:spPr>
        <p:txBody>
          <a:bodyPr vert="horz" lIns="91440" tIns="45720" rIns="91440" bIns="45720" anchor="t"/>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700" b="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rPr>
              <a:t>© </a:t>
            </a:r>
            <a:r>
              <a:rPr kumimoji="1" lang="en-US" altLang="ja-JP" sz="700" b="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rPr>
              <a:t>SuperStream Inc. All rights reserved.</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 2"/>
          <p:cNvSpPr>
            <a:spLocks noGrp="1"/>
          </p:cNvSpPr>
          <p:nvPr>
            <p:ph type="sldNum" sz="quarter" idx="10"/>
          </p:nvPr>
        </p:nvSpPr>
        <p:spPr>
          <a:xfrm>
            <a:off x="7866063" y="6483350"/>
            <a:ext cx="774700" cy="158750"/>
          </a:xfrm>
        </p:spPr>
        <p:txBody>
          <a:bodyPr/>
          <a:lstStyle/>
          <a:p>
            <a:pPr>
              <a:defRPr/>
            </a:pPr>
            <a:fld id="{20B30DC6-2B92-41BF-9F03-C900D992D018}" type="slidenum">
              <a:rPr lang="ja-JP" altLang="en-US" smtClean="0"/>
              <a:pPr>
                <a:defRPr/>
              </a:pPr>
              <a:t>10</a:t>
            </a:fld>
            <a:endParaRPr lang="ja-JP" altLang="en-US" dirty="0"/>
          </a:p>
        </p:txBody>
      </p:sp>
      <p:sp>
        <p:nvSpPr>
          <p:cNvPr id="5" name="タイトル 2"/>
          <p:cNvSpPr txBox="1">
            <a:spLocks/>
          </p:cNvSpPr>
          <p:nvPr/>
        </p:nvSpPr>
        <p:spPr bwMode="auto">
          <a:xfrm>
            <a:off x="250825" y="215900"/>
            <a:ext cx="8137525" cy="1008063"/>
          </a:xfrm>
          <a:prstGeom prst="rect">
            <a:avLst/>
          </a:prstGeom>
          <a:noFill/>
          <a:ln w="9525">
            <a:noFill/>
            <a:miter lim="800000"/>
            <a:headEnd/>
            <a:tailEnd/>
          </a:ln>
        </p:spPr>
        <p:txBody>
          <a:bodyPr anchor="ctr"/>
          <a:lstStyle/>
          <a:p>
            <a:pPr>
              <a:lnSpc>
                <a:spcPts val="2800"/>
              </a:lnSpc>
              <a:defRPr/>
            </a:pPr>
            <a:r>
              <a:rPr lang="en-US" altLang="ja-JP" sz="2200" b="1" i="1" dirty="0" err="1">
                <a:solidFill>
                  <a:schemeClr val="bg1"/>
                </a:solidFill>
                <a:latin typeface="Times New Roman" pitchFamily="18" charset="0"/>
                <a:ea typeface="+mj-ea"/>
                <a:cs typeface="Times New Roman" pitchFamily="18" charset="0"/>
              </a:rPr>
              <a:t>SuperStream</a:t>
            </a:r>
            <a:r>
              <a:rPr lang="en-US" altLang="ja-JP" sz="2200" b="1" dirty="0">
                <a:solidFill>
                  <a:schemeClr val="bg1"/>
                </a:solidFill>
                <a:latin typeface="Times New Roman" pitchFamily="18" charset="0"/>
                <a:ea typeface="+mj-ea"/>
                <a:cs typeface="Times New Roman" pitchFamily="18" charset="0"/>
              </a:rPr>
              <a:t>-AR+</a:t>
            </a:r>
            <a:r>
              <a:rPr lang="ja-JP" altLang="en-US" sz="2200" dirty="0">
                <a:solidFill>
                  <a:schemeClr val="bg1"/>
                </a:solidFill>
                <a:latin typeface="メイリオ" pitchFamily="50" charset="-128"/>
                <a:ea typeface="メイリオ" pitchFamily="50" charset="-128"/>
                <a:cs typeface="メイリオ" pitchFamily="50" charset="-128"/>
              </a:rPr>
              <a:t>特徴</a:t>
            </a:r>
            <a:r>
              <a:rPr lang="en-US" altLang="ja-JP" sz="2200" dirty="0">
                <a:solidFill>
                  <a:schemeClr val="bg1"/>
                </a:solidFill>
                <a:latin typeface="メイリオ" pitchFamily="50" charset="-128"/>
                <a:ea typeface="メイリオ" pitchFamily="50" charset="-128"/>
                <a:cs typeface="メイリオ" pitchFamily="50" charset="-128"/>
              </a:rPr>
              <a:t/>
            </a:r>
            <a:br>
              <a:rPr lang="en-US" altLang="ja-JP" sz="2200" dirty="0">
                <a:solidFill>
                  <a:schemeClr val="bg1"/>
                </a:solidFill>
                <a:latin typeface="メイリオ" pitchFamily="50" charset="-128"/>
                <a:ea typeface="メイリオ" pitchFamily="50" charset="-128"/>
                <a:cs typeface="メイリオ" pitchFamily="50" charset="-128"/>
              </a:rPr>
            </a:br>
            <a:r>
              <a:rPr lang="ja-JP" altLang="en-US" dirty="0">
                <a:solidFill>
                  <a:schemeClr val="bg1"/>
                </a:solidFill>
                <a:latin typeface="メイリオ" pitchFamily="50" charset="-128"/>
                <a:ea typeface="メイリオ" pitchFamily="50" charset="-128"/>
                <a:cs typeface="メイリオ" pitchFamily="50" charset="-128"/>
              </a:rPr>
              <a:t>　～手動消込（法人グループ単位）～</a:t>
            </a:r>
          </a:p>
        </p:txBody>
      </p:sp>
      <p:sp>
        <p:nvSpPr>
          <p:cNvPr id="14340" name="テキスト ボックス 5"/>
          <p:cNvSpPr txBox="1">
            <a:spLocks noChangeArrowheads="1"/>
          </p:cNvSpPr>
          <p:nvPr/>
        </p:nvSpPr>
        <p:spPr bwMode="auto">
          <a:xfrm>
            <a:off x="214313" y="1285875"/>
            <a:ext cx="8572500" cy="857250"/>
          </a:xfrm>
          <a:prstGeom prst="rect">
            <a:avLst/>
          </a:prstGeom>
          <a:noFill/>
          <a:ln w="9525">
            <a:noFill/>
            <a:miter lim="800000"/>
            <a:headEnd/>
            <a:tailEnd/>
          </a:ln>
        </p:spPr>
        <p:txBody>
          <a:bodyPr wrap="none" lIns="0" tIns="0" rIns="0" bIns="0"/>
          <a:lstStyle/>
          <a:p>
            <a:r>
              <a:rPr lang="ja-JP" altLang="en-US" sz="1400">
                <a:latin typeface="メイリオ" pitchFamily="50" charset="-128"/>
                <a:ea typeface="メイリオ" pitchFamily="50" charset="-128"/>
                <a:cs typeface="メイリオ" pitchFamily="50" charset="-128"/>
              </a:rPr>
              <a:t>手動消込（法人グループ単位）</a:t>
            </a:r>
            <a:endParaRPr lang="en-US" altLang="ja-JP" sz="1400">
              <a:latin typeface="メイリオ" pitchFamily="50" charset="-128"/>
              <a:ea typeface="メイリオ" pitchFamily="50" charset="-128"/>
              <a:cs typeface="メイリオ" pitchFamily="50" charset="-128"/>
            </a:endParaRPr>
          </a:p>
          <a:p>
            <a:endParaRPr lang="en-US" altLang="ja-JP" sz="1400">
              <a:latin typeface="メイリオ" pitchFamily="50" charset="-128"/>
              <a:ea typeface="メイリオ" pitchFamily="50" charset="-128"/>
              <a:cs typeface="メイリオ" pitchFamily="50" charset="-128"/>
            </a:endParaRPr>
          </a:p>
          <a:p>
            <a:r>
              <a:rPr lang="ja-JP" altLang="en-US" sz="1400">
                <a:latin typeface="メイリオ" pitchFamily="50" charset="-128"/>
                <a:ea typeface="メイリオ" pitchFamily="50" charset="-128"/>
                <a:cs typeface="メイリオ" pitchFamily="50" charset="-128"/>
              </a:rPr>
              <a:t>　任意に設定した、画面表示パターンや消込任意キーによって、入金データや入金予定データの内容を確認</a:t>
            </a:r>
            <a:endParaRPr lang="en-US" altLang="ja-JP" sz="1400">
              <a:latin typeface="メイリオ" pitchFamily="50" charset="-128"/>
              <a:ea typeface="メイリオ" pitchFamily="50" charset="-128"/>
              <a:cs typeface="メイリオ" pitchFamily="50" charset="-128"/>
            </a:endParaRPr>
          </a:p>
          <a:p>
            <a:r>
              <a:rPr lang="ja-JP" altLang="en-US" sz="1400">
                <a:latin typeface="メイリオ" pitchFamily="50" charset="-128"/>
                <a:ea typeface="メイリオ" pitchFamily="50" charset="-128"/>
                <a:cs typeface="メイリオ" pitchFamily="50" charset="-128"/>
              </a:rPr>
              <a:t>　しながら、法人グループ単位で消込を行います。</a:t>
            </a:r>
          </a:p>
        </p:txBody>
      </p:sp>
      <p:sp>
        <p:nvSpPr>
          <p:cNvPr id="14341" name="Text Box 3"/>
          <p:cNvSpPr txBox="1">
            <a:spLocks noChangeArrowheads="1"/>
          </p:cNvSpPr>
          <p:nvPr/>
        </p:nvSpPr>
        <p:spPr bwMode="auto">
          <a:xfrm>
            <a:off x="142875" y="2143125"/>
            <a:ext cx="8750300" cy="1169988"/>
          </a:xfrm>
          <a:prstGeom prst="rect">
            <a:avLst/>
          </a:prstGeom>
          <a:noFill/>
          <a:ln w="9525">
            <a:noFill/>
            <a:miter lim="800000"/>
            <a:headEnd/>
            <a:tailEnd/>
          </a:ln>
        </p:spPr>
        <p:txBody>
          <a:bodyPr>
            <a:spAutoFit/>
          </a:bodyPr>
          <a:lstStyle/>
          <a:p>
            <a:r>
              <a:rPr lang="ja-JP" altLang="en-US" sz="1400">
                <a:solidFill>
                  <a:srgbClr val="FA4708"/>
                </a:solidFill>
                <a:latin typeface="メイリオ" pitchFamily="50" charset="-128"/>
                <a:ea typeface="メイリオ" pitchFamily="50" charset="-128"/>
                <a:cs typeface="メイリオ" pitchFamily="50" charset="-128"/>
              </a:rPr>
              <a:t>（例）消込キーは、伝票番号や部門以外に、摘要や納品日を設定し、消込対象企業は、法人グループ１</a:t>
            </a:r>
            <a:endParaRPr lang="en-US" altLang="ja-JP" sz="1400">
              <a:solidFill>
                <a:srgbClr val="FA4708"/>
              </a:solidFill>
              <a:latin typeface="メイリオ" pitchFamily="50" charset="-128"/>
              <a:ea typeface="メイリオ" pitchFamily="50" charset="-128"/>
              <a:cs typeface="メイリオ" pitchFamily="50" charset="-128"/>
            </a:endParaRPr>
          </a:p>
          <a:p>
            <a:r>
              <a:rPr lang="ja-JP" altLang="en-US" sz="1400">
                <a:solidFill>
                  <a:srgbClr val="FA4708"/>
                </a:solidFill>
                <a:latin typeface="メイリオ" pitchFamily="50" charset="-128"/>
                <a:ea typeface="メイリオ" pitchFamily="50" charset="-128"/>
                <a:cs typeface="メイリオ" pitchFamily="50" charset="-128"/>
              </a:rPr>
              <a:t>　　　のＡ持株会社のみ指定して（</a:t>
            </a:r>
            <a:r>
              <a:rPr lang="ja-JP" altLang="en-US" sz="1400">
                <a:solidFill>
                  <a:schemeClr val="tx2"/>
                </a:solidFill>
                <a:latin typeface="メイリオ" pitchFamily="50" charset="-128"/>
                <a:ea typeface="メイリオ" pitchFamily="50" charset="-128"/>
                <a:cs typeface="メイリオ" pitchFamily="50" charset="-128"/>
              </a:rPr>
              <a:t>★１</a:t>
            </a:r>
            <a:r>
              <a:rPr lang="ja-JP" altLang="en-US" sz="1400">
                <a:solidFill>
                  <a:srgbClr val="FA4708"/>
                </a:solidFill>
                <a:latin typeface="メイリオ" pitchFamily="50" charset="-128"/>
                <a:ea typeface="メイリオ" pitchFamily="50" charset="-128"/>
                <a:cs typeface="メイリオ" pitchFamily="50" charset="-128"/>
              </a:rPr>
              <a:t>）手動消込を行うと、以下全ての法人グループで消込を行います。</a:t>
            </a:r>
            <a:endParaRPr lang="en-US" altLang="ja-JP" sz="1400">
              <a:solidFill>
                <a:srgbClr val="FA4708"/>
              </a:solidFill>
              <a:latin typeface="メイリオ" pitchFamily="50" charset="-128"/>
              <a:ea typeface="メイリオ" pitchFamily="50" charset="-128"/>
              <a:cs typeface="メイリオ" pitchFamily="50" charset="-128"/>
            </a:endParaRPr>
          </a:p>
          <a:p>
            <a:r>
              <a:rPr lang="ja-JP" altLang="en-US" sz="1400">
                <a:solidFill>
                  <a:srgbClr val="FA4708"/>
                </a:solidFill>
                <a:latin typeface="メイリオ" pitchFamily="50" charset="-128"/>
                <a:ea typeface="メイリオ" pitchFamily="50" charset="-128"/>
                <a:cs typeface="メイリオ" pitchFamily="50" charset="-128"/>
              </a:rPr>
              <a:t>　　　また、法人グループ１のＡ持株会社と法人グループ２のＡ製造会社を指定して（</a:t>
            </a:r>
            <a:r>
              <a:rPr lang="ja-JP" altLang="en-US" sz="1400">
                <a:solidFill>
                  <a:schemeClr val="tx2"/>
                </a:solidFill>
                <a:latin typeface="メイリオ" pitchFamily="50" charset="-128"/>
                <a:ea typeface="メイリオ" pitchFamily="50" charset="-128"/>
                <a:cs typeface="メイリオ" pitchFamily="50" charset="-128"/>
              </a:rPr>
              <a:t> ★２</a:t>
            </a:r>
            <a:r>
              <a:rPr lang="ja-JP" altLang="en-US" sz="1400">
                <a:solidFill>
                  <a:srgbClr val="FA4708"/>
                </a:solidFill>
                <a:latin typeface="メイリオ" pitchFamily="50" charset="-128"/>
                <a:ea typeface="メイリオ" pitchFamily="50" charset="-128"/>
                <a:cs typeface="メイリオ" pitchFamily="50" charset="-128"/>
              </a:rPr>
              <a:t>）手動消込</a:t>
            </a:r>
            <a:endParaRPr lang="en-US" altLang="ja-JP" sz="1400">
              <a:solidFill>
                <a:srgbClr val="FA4708"/>
              </a:solidFill>
              <a:latin typeface="メイリオ" pitchFamily="50" charset="-128"/>
              <a:ea typeface="メイリオ" pitchFamily="50" charset="-128"/>
              <a:cs typeface="メイリオ" pitchFamily="50" charset="-128"/>
            </a:endParaRPr>
          </a:p>
          <a:p>
            <a:r>
              <a:rPr lang="ja-JP" altLang="en-US" sz="1400">
                <a:solidFill>
                  <a:srgbClr val="FA4708"/>
                </a:solidFill>
                <a:latin typeface="メイリオ" pitchFamily="50" charset="-128"/>
                <a:ea typeface="メイリオ" pitchFamily="50" charset="-128"/>
                <a:cs typeface="メイリオ" pitchFamily="50" charset="-128"/>
              </a:rPr>
              <a:t>　　　を行うと、Ａ製造会社とＡ製造１会社とＡ製造２会社の消込を行う。法人グループ１のＡ持株会社</a:t>
            </a:r>
            <a:endParaRPr lang="en-US" altLang="ja-JP" sz="1400">
              <a:solidFill>
                <a:srgbClr val="FA4708"/>
              </a:solidFill>
              <a:latin typeface="メイリオ" pitchFamily="50" charset="-128"/>
              <a:ea typeface="メイリオ" pitchFamily="50" charset="-128"/>
              <a:cs typeface="メイリオ" pitchFamily="50" charset="-128"/>
            </a:endParaRPr>
          </a:p>
          <a:p>
            <a:r>
              <a:rPr lang="ja-JP" altLang="en-US" sz="1400">
                <a:solidFill>
                  <a:srgbClr val="FA4708"/>
                </a:solidFill>
                <a:latin typeface="メイリオ" pitchFamily="50" charset="-128"/>
                <a:ea typeface="メイリオ" pitchFamily="50" charset="-128"/>
                <a:cs typeface="メイリオ" pitchFamily="50" charset="-128"/>
              </a:rPr>
              <a:t>　　　と法人グループ２のＡ製造会社で消込を行うことが可能です。</a:t>
            </a:r>
          </a:p>
        </p:txBody>
      </p:sp>
      <p:grpSp>
        <p:nvGrpSpPr>
          <p:cNvPr id="14343" name="グループ化 53"/>
          <p:cNvGrpSpPr>
            <a:grpSpLocks/>
          </p:cNvGrpSpPr>
          <p:nvPr/>
        </p:nvGrpSpPr>
        <p:grpSpPr bwMode="auto">
          <a:xfrm>
            <a:off x="4243388" y="3213100"/>
            <a:ext cx="4897437" cy="3144838"/>
            <a:chOff x="0" y="2786063"/>
            <a:chExt cx="9001125" cy="3571875"/>
          </a:xfrm>
        </p:grpSpPr>
        <p:sp>
          <p:nvSpPr>
            <p:cNvPr id="55" name="フローチャート: 処理 54"/>
            <p:cNvSpPr/>
            <p:nvPr/>
          </p:nvSpPr>
          <p:spPr>
            <a:xfrm>
              <a:off x="142967" y="5501481"/>
              <a:ext cx="8788133" cy="856457"/>
            </a:xfrm>
            <a:prstGeom prst="flowChartProcess">
              <a:avLst/>
            </a:prstGeom>
            <a:noFill/>
            <a:ln>
              <a:solidFill>
                <a:schemeClr val="accent1">
                  <a:shade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メイリオ" pitchFamily="50" charset="-128"/>
                <a:ea typeface="メイリオ" pitchFamily="50" charset="-128"/>
                <a:cs typeface="メイリオ" pitchFamily="50" charset="-128"/>
              </a:endParaRPr>
            </a:p>
          </p:txBody>
        </p:sp>
        <p:sp>
          <p:nvSpPr>
            <p:cNvPr id="56" name="フローチャート: 処理 55"/>
            <p:cNvSpPr/>
            <p:nvPr/>
          </p:nvSpPr>
          <p:spPr bwMode="auto">
            <a:xfrm>
              <a:off x="273818" y="5572145"/>
              <a:ext cx="654844" cy="500062"/>
            </a:xfrm>
            <a:prstGeom prst="flowChartProcess">
              <a:avLst/>
            </a:prstGeom>
            <a:solidFill>
              <a:schemeClr val="accent3">
                <a:lumMod val="75000"/>
              </a:schemeClr>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メイリオ" pitchFamily="50" charset="-128"/>
                <a:ea typeface="メイリオ" pitchFamily="50" charset="-128"/>
                <a:cs typeface="メイリオ" pitchFamily="50" charset="-128"/>
              </a:endParaRPr>
            </a:p>
          </p:txBody>
        </p:sp>
        <p:sp>
          <p:nvSpPr>
            <p:cNvPr id="57" name="フローチャート: 処理 56"/>
            <p:cNvSpPr/>
            <p:nvPr/>
          </p:nvSpPr>
          <p:spPr bwMode="auto">
            <a:xfrm>
              <a:off x="1643042" y="5572145"/>
              <a:ext cx="654844" cy="500062"/>
            </a:xfrm>
            <a:prstGeom prst="flowChartProcess">
              <a:avLst/>
            </a:prstGeom>
            <a:solidFill>
              <a:schemeClr val="accent3">
                <a:lumMod val="75000"/>
              </a:schemeClr>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メイリオ" pitchFamily="50" charset="-128"/>
                <a:ea typeface="メイリオ" pitchFamily="50" charset="-128"/>
                <a:cs typeface="メイリオ" pitchFamily="50" charset="-128"/>
              </a:endParaRPr>
            </a:p>
          </p:txBody>
        </p:sp>
        <p:sp>
          <p:nvSpPr>
            <p:cNvPr id="58" name="フローチャート: 処理 57"/>
            <p:cNvSpPr/>
            <p:nvPr/>
          </p:nvSpPr>
          <p:spPr bwMode="auto">
            <a:xfrm>
              <a:off x="928688" y="4357695"/>
              <a:ext cx="654844" cy="500062"/>
            </a:xfrm>
            <a:prstGeom prst="flowChartProcess">
              <a:avLst/>
            </a:prstGeom>
            <a:solidFill>
              <a:schemeClr val="accent5">
                <a:lumMod val="75000"/>
              </a:schemeClr>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メイリオ" pitchFamily="50" charset="-128"/>
                <a:ea typeface="メイリオ" pitchFamily="50" charset="-128"/>
                <a:cs typeface="メイリオ" pitchFamily="50" charset="-128"/>
              </a:endParaRPr>
            </a:p>
          </p:txBody>
        </p:sp>
        <p:cxnSp>
          <p:nvCxnSpPr>
            <p:cNvPr id="59" name="図形 30"/>
            <p:cNvCxnSpPr/>
            <p:nvPr/>
          </p:nvCxnSpPr>
          <p:spPr bwMode="auto">
            <a:xfrm rot="5400000" flipH="1" flipV="1">
              <a:off x="1314847" y="4827210"/>
              <a:ext cx="1588" cy="1488281"/>
            </a:xfrm>
            <a:prstGeom prst="bentConnector3">
              <a:avLst>
                <a:gd name="adj1" fmla="val 21446291"/>
              </a:avLst>
            </a:prstGeom>
            <a:scene3d>
              <a:camera prst="orthographicFront"/>
              <a:lightRig rig="threePt" dir="t"/>
            </a:scene3d>
            <a:sp3d>
              <a:bevelT w="114300" prst="artDeco"/>
            </a:sp3d>
          </p:spPr>
          <p:style>
            <a:lnRef idx="1">
              <a:schemeClr val="accent1"/>
            </a:lnRef>
            <a:fillRef idx="0">
              <a:schemeClr val="accent1"/>
            </a:fillRef>
            <a:effectRef idx="0">
              <a:schemeClr val="accent1"/>
            </a:effectRef>
            <a:fontRef idx="minor">
              <a:schemeClr val="tx1"/>
            </a:fontRef>
          </p:style>
        </p:cxnSp>
        <p:sp>
          <p:nvSpPr>
            <p:cNvPr id="60" name="フローチャート: 処理 59"/>
            <p:cNvSpPr/>
            <p:nvPr/>
          </p:nvSpPr>
          <p:spPr bwMode="auto">
            <a:xfrm>
              <a:off x="4714875" y="5572145"/>
              <a:ext cx="654844" cy="500062"/>
            </a:xfrm>
            <a:prstGeom prst="flowChartProcess">
              <a:avLst/>
            </a:prstGeom>
            <a:solidFill>
              <a:schemeClr val="accent3">
                <a:lumMod val="75000"/>
              </a:schemeClr>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メイリオ" pitchFamily="50" charset="-128"/>
                <a:ea typeface="メイリオ" pitchFamily="50" charset="-128"/>
                <a:cs typeface="メイリオ" pitchFamily="50" charset="-128"/>
              </a:endParaRPr>
            </a:p>
          </p:txBody>
        </p:sp>
        <p:sp>
          <p:nvSpPr>
            <p:cNvPr id="61" name="フローチャート: 処理 60"/>
            <p:cNvSpPr/>
            <p:nvPr/>
          </p:nvSpPr>
          <p:spPr bwMode="auto">
            <a:xfrm>
              <a:off x="5429250" y="5572145"/>
              <a:ext cx="654844" cy="500062"/>
            </a:xfrm>
            <a:prstGeom prst="flowChartProcess">
              <a:avLst/>
            </a:prstGeom>
            <a:solidFill>
              <a:schemeClr val="accent3">
                <a:lumMod val="75000"/>
              </a:schemeClr>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メイリオ" pitchFamily="50" charset="-128"/>
                <a:ea typeface="メイリオ" pitchFamily="50" charset="-128"/>
                <a:cs typeface="メイリオ" pitchFamily="50" charset="-128"/>
              </a:endParaRPr>
            </a:p>
          </p:txBody>
        </p:sp>
        <p:sp>
          <p:nvSpPr>
            <p:cNvPr id="62" name="フローチャート: 処理 61"/>
            <p:cNvSpPr/>
            <p:nvPr/>
          </p:nvSpPr>
          <p:spPr bwMode="auto">
            <a:xfrm>
              <a:off x="6203156" y="5572145"/>
              <a:ext cx="654844" cy="500062"/>
            </a:xfrm>
            <a:prstGeom prst="flowChartProcess">
              <a:avLst/>
            </a:prstGeom>
            <a:solidFill>
              <a:schemeClr val="accent3">
                <a:lumMod val="75000"/>
              </a:schemeClr>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メイリオ" pitchFamily="50" charset="-128"/>
                <a:ea typeface="メイリオ" pitchFamily="50" charset="-128"/>
                <a:cs typeface="メイリオ" pitchFamily="50" charset="-128"/>
              </a:endParaRPr>
            </a:p>
          </p:txBody>
        </p:sp>
        <p:sp>
          <p:nvSpPr>
            <p:cNvPr id="63" name="フローチャート: 処理 62"/>
            <p:cNvSpPr/>
            <p:nvPr/>
          </p:nvSpPr>
          <p:spPr bwMode="auto">
            <a:xfrm>
              <a:off x="5429250" y="4357695"/>
              <a:ext cx="654844" cy="500062"/>
            </a:xfrm>
            <a:prstGeom prst="flowChartProcess">
              <a:avLst/>
            </a:prstGeom>
            <a:solidFill>
              <a:schemeClr val="accent5">
                <a:lumMod val="75000"/>
              </a:schemeClr>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メイリオ" pitchFamily="50" charset="-128"/>
                <a:ea typeface="メイリオ" pitchFamily="50" charset="-128"/>
                <a:cs typeface="メイリオ" pitchFamily="50" charset="-128"/>
              </a:endParaRPr>
            </a:p>
          </p:txBody>
        </p:sp>
        <p:cxnSp>
          <p:nvCxnSpPr>
            <p:cNvPr id="64" name="図形 30"/>
            <p:cNvCxnSpPr/>
            <p:nvPr/>
          </p:nvCxnSpPr>
          <p:spPr bwMode="auto">
            <a:xfrm rot="5400000" flipH="1" flipV="1">
              <a:off x="5815409" y="4827210"/>
              <a:ext cx="1588" cy="1488281"/>
            </a:xfrm>
            <a:prstGeom prst="bentConnector3">
              <a:avLst>
                <a:gd name="adj1" fmla="val 21446291"/>
              </a:avLst>
            </a:prstGeom>
            <a:scene3d>
              <a:camera prst="orthographicFront"/>
              <a:lightRig rig="threePt" dir="t"/>
            </a:scene3d>
            <a:sp3d>
              <a:bevelT w="114300" prst="artDeco"/>
            </a:sp3d>
          </p:spPr>
          <p:style>
            <a:lnRef idx="1">
              <a:schemeClr val="accent1"/>
            </a:lnRef>
            <a:fillRef idx="0">
              <a:schemeClr val="accent1"/>
            </a:fillRef>
            <a:effectRef idx="0">
              <a:schemeClr val="accent1"/>
            </a:effectRef>
            <a:fontRef idx="minor">
              <a:schemeClr val="tx1"/>
            </a:fontRef>
          </p:style>
        </p:cxnSp>
        <p:cxnSp>
          <p:nvCxnSpPr>
            <p:cNvPr id="65" name="カギ線コネクタ 64"/>
            <p:cNvCxnSpPr>
              <a:stCxn id="63" idx="2"/>
              <a:endCxn id="61" idx="0"/>
            </p:cNvCxnSpPr>
            <p:nvPr/>
          </p:nvCxnSpPr>
          <p:spPr bwMode="auto">
            <a:xfrm rot="5400000">
              <a:off x="5399478" y="5214951"/>
              <a:ext cx="714388" cy="1588"/>
            </a:xfrm>
            <a:prstGeom prst="bentConnector3">
              <a:avLst>
                <a:gd name="adj1" fmla="val 50000"/>
              </a:avLst>
            </a:prstGeom>
            <a:scene3d>
              <a:camera prst="orthographicFront"/>
              <a:lightRig rig="threePt" dir="t"/>
            </a:scene3d>
            <a:sp3d>
              <a:bevelT w="114300" prst="artDeco"/>
            </a:sp3d>
          </p:spPr>
          <p:style>
            <a:lnRef idx="1">
              <a:schemeClr val="accent1"/>
            </a:lnRef>
            <a:fillRef idx="0">
              <a:schemeClr val="accent1"/>
            </a:fillRef>
            <a:effectRef idx="0">
              <a:schemeClr val="accent1"/>
            </a:effectRef>
            <a:fontRef idx="minor">
              <a:schemeClr val="tx1"/>
            </a:fontRef>
          </p:style>
        </p:cxnSp>
        <p:sp>
          <p:nvSpPr>
            <p:cNvPr id="66" name="フローチャート: 処理 65"/>
            <p:cNvSpPr/>
            <p:nvPr/>
          </p:nvSpPr>
          <p:spPr bwMode="auto">
            <a:xfrm>
              <a:off x="2428875" y="5572145"/>
              <a:ext cx="654844" cy="500062"/>
            </a:xfrm>
            <a:prstGeom prst="flowChartProcess">
              <a:avLst/>
            </a:prstGeom>
            <a:solidFill>
              <a:schemeClr val="accent3">
                <a:lumMod val="75000"/>
              </a:schemeClr>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メイリオ" pitchFamily="50" charset="-128"/>
                <a:ea typeface="メイリオ" pitchFamily="50" charset="-128"/>
                <a:cs typeface="メイリオ" pitchFamily="50" charset="-128"/>
              </a:endParaRPr>
            </a:p>
          </p:txBody>
        </p:sp>
        <p:sp>
          <p:nvSpPr>
            <p:cNvPr id="67" name="フローチャート: 処理 66"/>
            <p:cNvSpPr/>
            <p:nvPr/>
          </p:nvSpPr>
          <p:spPr bwMode="auto">
            <a:xfrm>
              <a:off x="3143250" y="5572145"/>
              <a:ext cx="654844" cy="500062"/>
            </a:xfrm>
            <a:prstGeom prst="flowChartProcess">
              <a:avLst/>
            </a:prstGeom>
            <a:solidFill>
              <a:schemeClr val="accent3">
                <a:lumMod val="75000"/>
              </a:schemeClr>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メイリオ" pitchFamily="50" charset="-128"/>
                <a:ea typeface="メイリオ" pitchFamily="50" charset="-128"/>
                <a:cs typeface="メイリオ" pitchFamily="50" charset="-128"/>
              </a:endParaRPr>
            </a:p>
          </p:txBody>
        </p:sp>
        <p:sp>
          <p:nvSpPr>
            <p:cNvPr id="68" name="フローチャート: 処理 67"/>
            <p:cNvSpPr/>
            <p:nvPr/>
          </p:nvSpPr>
          <p:spPr bwMode="auto">
            <a:xfrm>
              <a:off x="3917156" y="5572145"/>
              <a:ext cx="654844" cy="500062"/>
            </a:xfrm>
            <a:prstGeom prst="flowChartProcess">
              <a:avLst/>
            </a:prstGeom>
            <a:solidFill>
              <a:schemeClr val="accent3">
                <a:lumMod val="75000"/>
              </a:schemeClr>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メイリオ" pitchFamily="50" charset="-128"/>
                <a:ea typeface="メイリオ" pitchFamily="50" charset="-128"/>
                <a:cs typeface="メイリオ" pitchFamily="50" charset="-128"/>
              </a:endParaRPr>
            </a:p>
          </p:txBody>
        </p:sp>
        <p:cxnSp>
          <p:nvCxnSpPr>
            <p:cNvPr id="69" name="図形 30"/>
            <p:cNvCxnSpPr/>
            <p:nvPr/>
          </p:nvCxnSpPr>
          <p:spPr bwMode="auto">
            <a:xfrm rot="5400000" flipH="1" flipV="1">
              <a:off x="3529409" y="4827210"/>
              <a:ext cx="1588" cy="1488281"/>
            </a:xfrm>
            <a:prstGeom prst="bentConnector3">
              <a:avLst>
                <a:gd name="adj1" fmla="val 21446291"/>
              </a:avLst>
            </a:prstGeom>
            <a:scene3d>
              <a:camera prst="orthographicFront"/>
              <a:lightRig rig="threePt" dir="t"/>
            </a:scene3d>
            <a:sp3d>
              <a:bevelT w="114300" prst="artDeco"/>
            </a:sp3d>
          </p:spPr>
          <p:style>
            <a:lnRef idx="1">
              <a:schemeClr val="accent1"/>
            </a:lnRef>
            <a:fillRef idx="0">
              <a:schemeClr val="accent1"/>
            </a:fillRef>
            <a:effectRef idx="0">
              <a:schemeClr val="accent1"/>
            </a:effectRef>
            <a:fontRef idx="minor">
              <a:schemeClr val="tx1"/>
            </a:fontRef>
          </p:style>
        </p:cxnSp>
        <p:cxnSp>
          <p:nvCxnSpPr>
            <p:cNvPr id="70" name="カギ線コネクタ 69"/>
            <p:cNvCxnSpPr>
              <a:stCxn id="89" idx="2"/>
              <a:endCxn id="67" idx="0"/>
            </p:cNvCxnSpPr>
            <p:nvPr/>
          </p:nvCxnSpPr>
          <p:spPr bwMode="auto">
            <a:xfrm rot="5400000">
              <a:off x="3113478" y="5214951"/>
              <a:ext cx="714388" cy="1588"/>
            </a:xfrm>
            <a:prstGeom prst="bentConnector3">
              <a:avLst>
                <a:gd name="adj1" fmla="val 50000"/>
              </a:avLst>
            </a:prstGeom>
            <a:scene3d>
              <a:camera prst="orthographicFront"/>
              <a:lightRig rig="threePt" dir="t"/>
            </a:scene3d>
            <a:sp3d>
              <a:bevelT w="114300" prst="artDeco"/>
            </a:sp3d>
          </p:spPr>
          <p:style>
            <a:lnRef idx="1">
              <a:schemeClr val="accent1"/>
            </a:lnRef>
            <a:fillRef idx="0">
              <a:schemeClr val="accent1"/>
            </a:fillRef>
            <a:effectRef idx="0">
              <a:schemeClr val="accent1"/>
            </a:effectRef>
            <a:fontRef idx="minor">
              <a:schemeClr val="tx1"/>
            </a:fontRef>
          </p:style>
        </p:cxnSp>
        <p:sp>
          <p:nvSpPr>
            <p:cNvPr id="71" name="フローチャート: 処理 70"/>
            <p:cNvSpPr/>
            <p:nvPr/>
          </p:nvSpPr>
          <p:spPr>
            <a:xfrm>
              <a:off x="142967" y="4286214"/>
              <a:ext cx="8788133" cy="856457"/>
            </a:xfrm>
            <a:prstGeom prst="flowChartProcess">
              <a:avLst/>
            </a:prstGeom>
            <a:noFill/>
            <a:ln>
              <a:solidFill>
                <a:schemeClr val="accent1">
                  <a:shade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メイリオ" pitchFamily="50" charset="-128"/>
                <a:ea typeface="メイリオ" pitchFamily="50" charset="-128"/>
                <a:cs typeface="メイリオ" pitchFamily="50" charset="-128"/>
              </a:endParaRPr>
            </a:p>
          </p:txBody>
        </p:sp>
        <p:sp>
          <p:nvSpPr>
            <p:cNvPr id="72" name="フローチャート: 処理 71"/>
            <p:cNvSpPr/>
            <p:nvPr/>
          </p:nvSpPr>
          <p:spPr>
            <a:xfrm>
              <a:off x="142967" y="3070947"/>
              <a:ext cx="8788133" cy="858260"/>
            </a:xfrm>
            <a:prstGeom prst="flowChartProcess">
              <a:avLst/>
            </a:prstGeom>
            <a:noFill/>
            <a:ln>
              <a:solidFill>
                <a:schemeClr val="accent1">
                  <a:shade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メイリオ" pitchFamily="50" charset="-128"/>
                <a:ea typeface="メイリオ" pitchFamily="50" charset="-128"/>
                <a:cs typeface="メイリオ" pitchFamily="50" charset="-128"/>
              </a:endParaRPr>
            </a:p>
          </p:txBody>
        </p:sp>
        <p:sp>
          <p:nvSpPr>
            <p:cNvPr id="73" name="フローチャート: 処理 72"/>
            <p:cNvSpPr/>
            <p:nvPr/>
          </p:nvSpPr>
          <p:spPr>
            <a:xfrm>
              <a:off x="3143240" y="3143250"/>
              <a:ext cx="654848" cy="500066"/>
            </a:xfrm>
            <a:prstGeom prst="flowChartProcess">
              <a:avLst/>
            </a:prstGeom>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メイリオ" pitchFamily="50" charset="-128"/>
                <a:ea typeface="メイリオ" pitchFamily="50" charset="-128"/>
                <a:cs typeface="メイリオ" pitchFamily="50" charset="-128"/>
              </a:endParaRPr>
            </a:p>
          </p:txBody>
        </p:sp>
        <p:cxnSp>
          <p:nvCxnSpPr>
            <p:cNvPr id="74" name="カギ線コネクタ 73"/>
            <p:cNvCxnSpPr/>
            <p:nvPr/>
          </p:nvCxnSpPr>
          <p:spPr>
            <a:xfrm rot="5400000" flipH="1" flipV="1">
              <a:off x="3506182" y="2109686"/>
              <a:ext cx="1804" cy="4499104"/>
            </a:xfrm>
            <a:prstGeom prst="bentConnector3">
              <a:avLst>
                <a:gd name="adj1" fmla="val 21446354"/>
              </a:avLst>
            </a:prstGeom>
          </p:spPr>
          <p:style>
            <a:lnRef idx="1">
              <a:schemeClr val="accent1"/>
            </a:lnRef>
            <a:fillRef idx="0">
              <a:schemeClr val="accent1"/>
            </a:fillRef>
            <a:effectRef idx="0">
              <a:schemeClr val="accent1"/>
            </a:effectRef>
            <a:fontRef idx="minor">
              <a:schemeClr val="tx1"/>
            </a:fontRef>
          </p:style>
        </p:cxnSp>
        <p:cxnSp>
          <p:nvCxnSpPr>
            <p:cNvPr id="75" name="カギ線コネクタ 74"/>
            <p:cNvCxnSpPr/>
            <p:nvPr/>
          </p:nvCxnSpPr>
          <p:spPr>
            <a:xfrm rot="5400000">
              <a:off x="3003962" y="4107711"/>
              <a:ext cx="930382" cy="0"/>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sp>
          <p:nvSpPr>
            <p:cNvPr id="76" name="左矢印 75"/>
            <p:cNvSpPr/>
            <p:nvPr/>
          </p:nvSpPr>
          <p:spPr>
            <a:xfrm>
              <a:off x="7072330" y="5643596"/>
              <a:ext cx="500066" cy="357190"/>
            </a:xfrm>
            <a:prstGeom prst="leftArrow">
              <a:avLst/>
            </a:prstGeom>
            <a:solidFill>
              <a:schemeClr val="accent3">
                <a:lumMod val="75000"/>
              </a:schemeClr>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メイリオ" pitchFamily="50" charset="-128"/>
                <a:ea typeface="メイリオ" pitchFamily="50" charset="-128"/>
                <a:cs typeface="メイリオ" pitchFamily="50" charset="-128"/>
              </a:endParaRPr>
            </a:p>
          </p:txBody>
        </p:sp>
        <p:sp>
          <p:nvSpPr>
            <p:cNvPr id="14452" name="テキスト ボックス 76"/>
            <p:cNvSpPr txBox="1">
              <a:spLocks noChangeArrowheads="1"/>
            </p:cNvSpPr>
            <p:nvPr/>
          </p:nvSpPr>
          <p:spPr bwMode="auto">
            <a:xfrm>
              <a:off x="7715250" y="5591175"/>
              <a:ext cx="1285875" cy="428625"/>
            </a:xfrm>
            <a:prstGeom prst="rect">
              <a:avLst/>
            </a:prstGeom>
            <a:noFill/>
            <a:ln w="9525">
              <a:noFill/>
              <a:miter lim="800000"/>
              <a:headEnd/>
              <a:tailEnd/>
            </a:ln>
          </p:spPr>
          <p:txBody>
            <a:bodyPr wrap="none" lIns="0" tIns="0" rIns="0" bIns="0"/>
            <a:lstStyle/>
            <a:p>
              <a:pPr>
                <a:lnSpc>
                  <a:spcPts val="2800"/>
                </a:lnSpc>
              </a:pPr>
              <a:r>
                <a:rPr lang="ja-JP" altLang="en-US" sz="700">
                  <a:latin typeface="メイリオ" pitchFamily="50" charset="-128"/>
                  <a:ea typeface="メイリオ" pitchFamily="50" charset="-128"/>
                  <a:cs typeface="メイリオ" pitchFamily="50" charset="-128"/>
                </a:rPr>
                <a:t>法人グループ３</a:t>
              </a:r>
            </a:p>
          </p:txBody>
        </p:sp>
        <p:sp>
          <p:nvSpPr>
            <p:cNvPr id="78" name="左矢印 77"/>
            <p:cNvSpPr/>
            <p:nvPr/>
          </p:nvSpPr>
          <p:spPr>
            <a:xfrm>
              <a:off x="7072330" y="3196026"/>
              <a:ext cx="500066" cy="357190"/>
            </a:xfrm>
            <a:prstGeom prst="leftArrow">
              <a:avLst/>
            </a:prstGeom>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メイリオ" pitchFamily="50" charset="-128"/>
                <a:ea typeface="メイリオ" pitchFamily="50" charset="-128"/>
                <a:cs typeface="メイリオ" pitchFamily="50" charset="-128"/>
              </a:endParaRPr>
            </a:p>
          </p:txBody>
        </p:sp>
        <p:sp>
          <p:nvSpPr>
            <p:cNvPr id="14456" name="テキスト ボックス 78"/>
            <p:cNvSpPr txBox="1">
              <a:spLocks noChangeArrowheads="1"/>
            </p:cNvSpPr>
            <p:nvPr/>
          </p:nvSpPr>
          <p:spPr bwMode="auto">
            <a:xfrm>
              <a:off x="7715250" y="3143250"/>
              <a:ext cx="1285875" cy="428625"/>
            </a:xfrm>
            <a:prstGeom prst="rect">
              <a:avLst/>
            </a:prstGeom>
            <a:noFill/>
            <a:ln w="9525">
              <a:noFill/>
              <a:miter lim="800000"/>
              <a:headEnd/>
              <a:tailEnd/>
            </a:ln>
          </p:spPr>
          <p:txBody>
            <a:bodyPr wrap="none" lIns="0" tIns="0" rIns="0" bIns="0"/>
            <a:lstStyle/>
            <a:p>
              <a:pPr>
                <a:lnSpc>
                  <a:spcPts val="2800"/>
                </a:lnSpc>
              </a:pPr>
              <a:r>
                <a:rPr lang="ja-JP" altLang="en-US" sz="700">
                  <a:latin typeface="メイリオ" pitchFamily="50" charset="-128"/>
                  <a:ea typeface="メイリオ" pitchFamily="50" charset="-128"/>
                  <a:cs typeface="メイリオ" pitchFamily="50" charset="-128"/>
                </a:rPr>
                <a:t>法人グループ１</a:t>
              </a:r>
            </a:p>
          </p:txBody>
        </p:sp>
        <p:sp>
          <p:nvSpPr>
            <p:cNvPr id="80" name="左矢印 79"/>
            <p:cNvSpPr/>
            <p:nvPr/>
          </p:nvSpPr>
          <p:spPr>
            <a:xfrm>
              <a:off x="7072330" y="4410476"/>
              <a:ext cx="500066" cy="357190"/>
            </a:xfrm>
            <a:prstGeom prst="leftArrow">
              <a:avLst/>
            </a:prstGeom>
            <a:solidFill>
              <a:schemeClr val="accent5">
                <a:lumMod val="75000"/>
              </a:schemeClr>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メイリオ" pitchFamily="50" charset="-128"/>
                <a:ea typeface="メイリオ" pitchFamily="50" charset="-128"/>
                <a:cs typeface="メイリオ" pitchFamily="50" charset="-128"/>
              </a:endParaRPr>
            </a:p>
          </p:txBody>
        </p:sp>
        <p:sp>
          <p:nvSpPr>
            <p:cNvPr id="14460" name="テキスト ボックス 80"/>
            <p:cNvSpPr txBox="1">
              <a:spLocks noChangeArrowheads="1"/>
            </p:cNvSpPr>
            <p:nvPr/>
          </p:nvSpPr>
          <p:spPr bwMode="auto">
            <a:xfrm>
              <a:off x="7715250" y="4357688"/>
              <a:ext cx="1285875" cy="428625"/>
            </a:xfrm>
            <a:prstGeom prst="rect">
              <a:avLst/>
            </a:prstGeom>
            <a:noFill/>
            <a:ln w="9525">
              <a:noFill/>
              <a:miter lim="800000"/>
              <a:headEnd/>
              <a:tailEnd/>
            </a:ln>
          </p:spPr>
          <p:txBody>
            <a:bodyPr wrap="none" lIns="0" tIns="0" rIns="0" bIns="0"/>
            <a:lstStyle/>
            <a:p>
              <a:pPr>
                <a:lnSpc>
                  <a:spcPts val="2800"/>
                </a:lnSpc>
              </a:pPr>
              <a:r>
                <a:rPr lang="ja-JP" altLang="en-US" sz="700">
                  <a:latin typeface="メイリオ" pitchFamily="50" charset="-128"/>
                  <a:ea typeface="メイリオ" pitchFamily="50" charset="-128"/>
                  <a:cs typeface="メイリオ" pitchFamily="50" charset="-128"/>
                </a:rPr>
                <a:t>法人グループ２</a:t>
              </a:r>
            </a:p>
          </p:txBody>
        </p:sp>
        <p:sp>
          <p:nvSpPr>
            <p:cNvPr id="14461" name="テキスト ボックス 81"/>
            <p:cNvSpPr txBox="1">
              <a:spLocks noChangeArrowheads="1"/>
            </p:cNvSpPr>
            <p:nvPr/>
          </p:nvSpPr>
          <p:spPr bwMode="auto">
            <a:xfrm>
              <a:off x="2428875" y="3559175"/>
              <a:ext cx="1285875" cy="357188"/>
            </a:xfrm>
            <a:prstGeom prst="rect">
              <a:avLst/>
            </a:prstGeom>
            <a:noFill/>
            <a:ln w="9525">
              <a:noFill/>
              <a:miter lim="800000"/>
              <a:headEnd/>
              <a:tailEnd/>
            </a:ln>
          </p:spPr>
          <p:txBody>
            <a:bodyPr wrap="none" lIns="0" tIns="0" rIns="0" bIns="0"/>
            <a:lstStyle/>
            <a:p>
              <a:pPr>
                <a:lnSpc>
                  <a:spcPts val="2800"/>
                </a:lnSpc>
              </a:pPr>
              <a:r>
                <a:rPr lang="ja-JP" altLang="en-US" sz="800">
                  <a:latin typeface="メイリオ" pitchFamily="50" charset="-128"/>
                  <a:ea typeface="メイリオ" pitchFamily="50" charset="-128"/>
                  <a:cs typeface="メイリオ" pitchFamily="50" charset="-128"/>
                </a:rPr>
                <a:t>Ａ持株会社</a:t>
              </a:r>
            </a:p>
          </p:txBody>
        </p:sp>
        <p:sp>
          <p:nvSpPr>
            <p:cNvPr id="14462" name="テキスト ボックス 82"/>
            <p:cNvSpPr txBox="1">
              <a:spLocks noChangeArrowheads="1"/>
            </p:cNvSpPr>
            <p:nvPr/>
          </p:nvSpPr>
          <p:spPr bwMode="auto">
            <a:xfrm>
              <a:off x="500063" y="4760913"/>
              <a:ext cx="1285875" cy="357187"/>
            </a:xfrm>
            <a:prstGeom prst="rect">
              <a:avLst/>
            </a:prstGeom>
            <a:noFill/>
            <a:ln w="9525">
              <a:noFill/>
              <a:miter lim="800000"/>
              <a:headEnd/>
              <a:tailEnd/>
            </a:ln>
          </p:spPr>
          <p:txBody>
            <a:bodyPr wrap="none" lIns="0" tIns="0" rIns="0" bIns="0"/>
            <a:lstStyle/>
            <a:p>
              <a:pPr>
                <a:lnSpc>
                  <a:spcPts val="2800"/>
                </a:lnSpc>
              </a:pPr>
              <a:r>
                <a:rPr lang="ja-JP" altLang="en-US" sz="800">
                  <a:latin typeface="メイリオ" pitchFamily="50" charset="-128"/>
                  <a:ea typeface="メイリオ" pitchFamily="50" charset="-128"/>
                  <a:cs typeface="メイリオ" pitchFamily="50" charset="-128"/>
                </a:rPr>
                <a:t>Ａ製造会社</a:t>
              </a:r>
            </a:p>
          </p:txBody>
        </p:sp>
        <p:sp>
          <p:nvSpPr>
            <p:cNvPr id="14463" name="テキスト ボックス 83"/>
            <p:cNvSpPr txBox="1">
              <a:spLocks noChangeArrowheads="1"/>
            </p:cNvSpPr>
            <p:nvPr/>
          </p:nvSpPr>
          <p:spPr bwMode="auto">
            <a:xfrm>
              <a:off x="2714625" y="4786313"/>
              <a:ext cx="1285875" cy="357187"/>
            </a:xfrm>
            <a:prstGeom prst="rect">
              <a:avLst/>
            </a:prstGeom>
            <a:noFill/>
            <a:ln w="9525">
              <a:noFill/>
              <a:miter lim="800000"/>
              <a:headEnd/>
              <a:tailEnd/>
            </a:ln>
          </p:spPr>
          <p:txBody>
            <a:bodyPr wrap="none" lIns="0" tIns="0" rIns="0" bIns="0"/>
            <a:lstStyle/>
            <a:p>
              <a:pPr>
                <a:lnSpc>
                  <a:spcPts val="2800"/>
                </a:lnSpc>
              </a:pPr>
              <a:r>
                <a:rPr lang="ja-JP" altLang="en-US" sz="800">
                  <a:latin typeface="メイリオ" pitchFamily="50" charset="-128"/>
                  <a:ea typeface="メイリオ" pitchFamily="50" charset="-128"/>
                  <a:cs typeface="メイリオ" pitchFamily="50" charset="-128"/>
                </a:rPr>
                <a:t>Ａ物流会社</a:t>
              </a:r>
            </a:p>
          </p:txBody>
        </p:sp>
        <p:sp>
          <p:nvSpPr>
            <p:cNvPr id="14464" name="テキスト ボックス 84"/>
            <p:cNvSpPr txBox="1">
              <a:spLocks noChangeArrowheads="1"/>
            </p:cNvSpPr>
            <p:nvPr/>
          </p:nvSpPr>
          <p:spPr bwMode="auto">
            <a:xfrm>
              <a:off x="5000625" y="4786313"/>
              <a:ext cx="1285875" cy="357187"/>
            </a:xfrm>
            <a:prstGeom prst="rect">
              <a:avLst/>
            </a:prstGeom>
            <a:noFill/>
            <a:ln w="9525">
              <a:noFill/>
              <a:miter lim="800000"/>
              <a:headEnd/>
              <a:tailEnd/>
            </a:ln>
          </p:spPr>
          <p:txBody>
            <a:bodyPr wrap="none" lIns="0" tIns="0" rIns="0" bIns="0"/>
            <a:lstStyle/>
            <a:p>
              <a:pPr>
                <a:lnSpc>
                  <a:spcPts val="2800"/>
                </a:lnSpc>
              </a:pPr>
              <a:r>
                <a:rPr lang="ja-JP" altLang="en-US" sz="800">
                  <a:latin typeface="メイリオ" pitchFamily="50" charset="-128"/>
                  <a:ea typeface="メイリオ" pitchFamily="50" charset="-128"/>
                  <a:cs typeface="メイリオ" pitchFamily="50" charset="-128"/>
                </a:rPr>
                <a:t>Ａ販売会社</a:t>
              </a:r>
            </a:p>
          </p:txBody>
        </p:sp>
        <p:sp>
          <p:nvSpPr>
            <p:cNvPr id="14465" name="テキスト ボックス 85"/>
            <p:cNvSpPr txBox="1">
              <a:spLocks noChangeArrowheads="1"/>
            </p:cNvSpPr>
            <p:nvPr/>
          </p:nvSpPr>
          <p:spPr bwMode="auto">
            <a:xfrm>
              <a:off x="214313" y="6000750"/>
              <a:ext cx="928687" cy="357188"/>
            </a:xfrm>
            <a:prstGeom prst="rect">
              <a:avLst/>
            </a:prstGeom>
            <a:noFill/>
            <a:ln w="9525">
              <a:noFill/>
              <a:miter lim="800000"/>
              <a:headEnd/>
              <a:tailEnd/>
            </a:ln>
          </p:spPr>
          <p:txBody>
            <a:bodyPr wrap="none" lIns="0" tIns="0" rIns="0" bIns="0"/>
            <a:lstStyle/>
            <a:p>
              <a:pPr>
                <a:lnSpc>
                  <a:spcPts val="2800"/>
                </a:lnSpc>
              </a:pPr>
              <a:r>
                <a:rPr lang="ja-JP" altLang="en-US" sz="800">
                  <a:latin typeface="メイリオ" pitchFamily="50" charset="-128"/>
                  <a:ea typeface="メイリオ" pitchFamily="50" charset="-128"/>
                  <a:cs typeface="メイリオ" pitchFamily="50" charset="-128"/>
                </a:rPr>
                <a:t>Ａ製造１会社</a:t>
              </a:r>
            </a:p>
          </p:txBody>
        </p:sp>
        <p:cxnSp>
          <p:nvCxnSpPr>
            <p:cNvPr id="87" name="カギ線コネクタ 86"/>
            <p:cNvCxnSpPr/>
            <p:nvPr/>
          </p:nvCxnSpPr>
          <p:spPr bwMode="auto">
            <a:xfrm rot="5400000">
              <a:off x="1108054" y="5036358"/>
              <a:ext cx="356390" cy="794"/>
            </a:xfrm>
            <a:prstGeom prst="bentConnector3">
              <a:avLst>
                <a:gd name="adj1" fmla="val 50000"/>
              </a:avLst>
            </a:prstGeom>
            <a:scene3d>
              <a:camera prst="orthographicFront"/>
              <a:lightRig rig="threePt" dir="t"/>
            </a:scene3d>
            <a:sp3d>
              <a:bevelT w="114300" prst="artDeco"/>
            </a:sp3d>
          </p:spPr>
          <p:style>
            <a:lnRef idx="1">
              <a:schemeClr val="accent1"/>
            </a:lnRef>
            <a:fillRef idx="0">
              <a:schemeClr val="accent1"/>
            </a:fillRef>
            <a:effectRef idx="0">
              <a:schemeClr val="accent1"/>
            </a:effectRef>
            <a:fontRef idx="minor">
              <a:schemeClr val="tx1"/>
            </a:fontRef>
          </p:style>
        </p:cxnSp>
        <p:sp>
          <p:nvSpPr>
            <p:cNvPr id="14467" name="テキスト ボックス 87"/>
            <p:cNvSpPr txBox="1">
              <a:spLocks noChangeArrowheads="1"/>
            </p:cNvSpPr>
            <p:nvPr/>
          </p:nvSpPr>
          <p:spPr bwMode="auto">
            <a:xfrm>
              <a:off x="1428750" y="6000750"/>
              <a:ext cx="928688" cy="357188"/>
            </a:xfrm>
            <a:prstGeom prst="rect">
              <a:avLst/>
            </a:prstGeom>
            <a:noFill/>
            <a:ln w="9525">
              <a:noFill/>
              <a:miter lim="800000"/>
              <a:headEnd/>
              <a:tailEnd/>
            </a:ln>
          </p:spPr>
          <p:txBody>
            <a:bodyPr wrap="none" lIns="0" tIns="0" rIns="0" bIns="0"/>
            <a:lstStyle/>
            <a:p>
              <a:pPr>
                <a:lnSpc>
                  <a:spcPts val="2800"/>
                </a:lnSpc>
              </a:pPr>
              <a:r>
                <a:rPr lang="ja-JP" altLang="en-US" sz="800">
                  <a:latin typeface="メイリオ" pitchFamily="50" charset="-128"/>
                  <a:ea typeface="メイリオ" pitchFamily="50" charset="-128"/>
                  <a:cs typeface="メイリオ" pitchFamily="50" charset="-128"/>
                </a:rPr>
                <a:t>Ａ製造２会社</a:t>
              </a:r>
            </a:p>
          </p:txBody>
        </p:sp>
        <p:sp>
          <p:nvSpPr>
            <p:cNvPr id="89" name="フローチャート: 処理 88"/>
            <p:cNvSpPr/>
            <p:nvPr/>
          </p:nvSpPr>
          <p:spPr bwMode="auto">
            <a:xfrm>
              <a:off x="3143250" y="4357695"/>
              <a:ext cx="654844" cy="500062"/>
            </a:xfrm>
            <a:prstGeom prst="flowChartProcess">
              <a:avLst/>
            </a:prstGeom>
            <a:solidFill>
              <a:schemeClr val="accent5">
                <a:lumMod val="75000"/>
              </a:schemeClr>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メイリオ" pitchFamily="50" charset="-128"/>
                <a:ea typeface="メイリオ" pitchFamily="50" charset="-128"/>
                <a:cs typeface="メイリオ" pitchFamily="50" charset="-128"/>
              </a:endParaRPr>
            </a:p>
          </p:txBody>
        </p:sp>
        <p:sp>
          <p:nvSpPr>
            <p:cNvPr id="14471" name="正方形/長方形 54"/>
            <p:cNvSpPr>
              <a:spLocks noChangeArrowheads="1"/>
            </p:cNvSpPr>
            <p:nvPr/>
          </p:nvSpPr>
          <p:spPr bwMode="auto">
            <a:xfrm>
              <a:off x="2644775" y="3121025"/>
              <a:ext cx="543739" cy="307777"/>
            </a:xfrm>
            <a:prstGeom prst="rect">
              <a:avLst/>
            </a:prstGeom>
            <a:noFill/>
            <a:ln w="9525">
              <a:noFill/>
              <a:miter lim="800000"/>
              <a:headEnd/>
              <a:tailEnd/>
            </a:ln>
          </p:spPr>
          <p:txBody>
            <a:bodyPr wrap="none">
              <a:spAutoFit/>
            </a:bodyPr>
            <a:lstStyle/>
            <a:p>
              <a:r>
                <a:rPr lang="ja-JP" altLang="en-US" sz="1400">
                  <a:solidFill>
                    <a:schemeClr val="tx2"/>
                  </a:solidFill>
                  <a:latin typeface="メイリオ" pitchFamily="50" charset="-128"/>
                  <a:ea typeface="メイリオ" pitchFamily="50" charset="-128"/>
                  <a:cs typeface="メイリオ" pitchFamily="50" charset="-128"/>
                </a:rPr>
                <a:t>★１</a:t>
              </a:r>
              <a:endParaRPr lang="ja-JP" altLang="en-US" sz="1400">
                <a:latin typeface="メイリオ" pitchFamily="50" charset="-128"/>
                <a:ea typeface="メイリオ" pitchFamily="50" charset="-128"/>
                <a:cs typeface="メイリオ" pitchFamily="50" charset="-128"/>
              </a:endParaRPr>
            </a:p>
          </p:txBody>
        </p:sp>
        <p:sp>
          <p:nvSpPr>
            <p:cNvPr id="91" name="正方形/長方形 90"/>
            <p:cNvSpPr/>
            <p:nvPr/>
          </p:nvSpPr>
          <p:spPr>
            <a:xfrm>
              <a:off x="3072344" y="3043902"/>
              <a:ext cx="784864" cy="641892"/>
            </a:xfrm>
            <a:prstGeom prst="rect">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800">
                <a:latin typeface="メイリオ" pitchFamily="50" charset="-128"/>
                <a:ea typeface="メイリオ" pitchFamily="50" charset="-128"/>
                <a:cs typeface="メイリオ" pitchFamily="50" charset="-128"/>
              </a:endParaRPr>
            </a:p>
          </p:txBody>
        </p:sp>
        <p:cxnSp>
          <p:nvCxnSpPr>
            <p:cNvPr id="92" name="直線コネクタ 91"/>
            <p:cNvCxnSpPr/>
            <p:nvPr/>
          </p:nvCxnSpPr>
          <p:spPr>
            <a:xfrm rot="5400000">
              <a:off x="-634399" y="3994462"/>
              <a:ext cx="2152861" cy="2919"/>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93" name="直線コネクタ 92"/>
            <p:cNvCxnSpPr/>
            <p:nvPr/>
          </p:nvCxnSpPr>
          <p:spPr>
            <a:xfrm rot="5400000">
              <a:off x="3535886" y="3392795"/>
              <a:ext cx="928579" cy="0"/>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94" name="直線コネクタ 93"/>
            <p:cNvCxnSpPr/>
            <p:nvPr/>
          </p:nvCxnSpPr>
          <p:spPr>
            <a:xfrm rot="5400000">
              <a:off x="1099865" y="4456604"/>
              <a:ext cx="1231494" cy="0"/>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95" name="直線コネクタ 94"/>
            <p:cNvCxnSpPr/>
            <p:nvPr/>
          </p:nvCxnSpPr>
          <p:spPr>
            <a:xfrm>
              <a:off x="428902" y="2928506"/>
              <a:ext cx="3582944" cy="1802"/>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96" name="直線コネクタ 95"/>
            <p:cNvCxnSpPr/>
            <p:nvPr/>
          </p:nvCxnSpPr>
          <p:spPr>
            <a:xfrm>
              <a:off x="1721447" y="3857084"/>
              <a:ext cx="2287482" cy="1804"/>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97" name="直線コネクタ 96"/>
            <p:cNvCxnSpPr/>
            <p:nvPr/>
          </p:nvCxnSpPr>
          <p:spPr>
            <a:xfrm flipV="1">
              <a:off x="428902" y="5068745"/>
              <a:ext cx="1298381" cy="3606"/>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sp>
          <p:nvSpPr>
            <p:cNvPr id="14479" name="正方形/長方形 104"/>
            <p:cNvSpPr>
              <a:spLocks noChangeArrowheads="1"/>
            </p:cNvSpPr>
            <p:nvPr/>
          </p:nvSpPr>
          <p:spPr bwMode="auto">
            <a:xfrm>
              <a:off x="0" y="2786063"/>
              <a:ext cx="543739" cy="307777"/>
            </a:xfrm>
            <a:prstGeom prst="rect">
              <a:avLst/>
            </a:prstGeom>
            <a:noFill/>
            <a:ln w="9525">
              <a:noFill/>
              <a:miter lim="800000"/>
              <a:headEnd/>
              <a:tailEnd/>
            </a:ln>
          </p:spPr>
          <p:txBody>
            <a:bodyPr wrap="none">
              <a:spAutoFit/>
            </a:bodyPr>
            <a:lstStyle/>
            <a:p>
              <a:r>
                <a:rPr lang="ja-JP" altLang="en-US" sz="1400">
                  <a:solidFill>
                    <a:schemeClr val="tx2"/>
                  </a:solidFill>
                  <a:latin typeface="メイリオ" pitchFamily="50" charset="-128"/>
                  <a:ea typeface="メイリオ" pitchFamily="50" charset="-128"/>
                  <a:cs typeface="メイリオ" pitchFamily="50" charset="-128"/>
                </a:rPr>
                <a:t>★２</a:t>
              </a:r>
              <a:endParaRPr lang="ja-JP" altLang="en-US" sz="1400">
                <a:latin typeface="メイリオ" pitchFamily="50" charset="-128"/>
                <a:ea typeface="メイリオ" pitchFamily="50" charset="-128"/>
                <a:cs typeface="メイリオ" pitchFamily="50" charset="-128"/>
              </a:endParaRPr>
            </a:p>
          </p:txBody>
        </p:sp>
      </p:grpSp>
      <p:grpSp>
        <p:nvGrpSpPr>
          <p:cNvPr id="14344" name="グループ化 98"/>
          <p:cNvGrpSpPr>
            <a:grpSpLocks/>
          </p:cNvGrpSpPr>
          <p:nvPr/>
        </p:nvGrpSpPr>
        <p:grpSpPr bwMode="auto">
          <a:xfrm>
            <a:off x="53975" y="3284538"/>
            <a:ext cx="4373563" cy="3168650"/>
            <a:chOff x="571472" y="3429000"/>
            <a:chExt cx="8501091" cy="2928938"/>
          </a:xfrm>
        </p:grpSpPr>
        <p:sp>
          <p:nvSpPr>
            <p:cNvPr id="100" name="角丸四角形 99"/>
            <p:cNvSpPr/>
            <p:nvPr/>
          </p:nvSpPr>
          <p:spPr>
            <a:xfrm>
              <a:off x="571472" y="3714752"/>
              <a:ext cx="1643042" cy="714380"/>
            </a:xfrm>
            <a:prstGeom prst="roundRect">
              <a:avLst/>
            </a:prstGeom>
            <a:solidFill>
              <a:srgbClr val="002060"/>
            </a:solidFill>
            <a:ln>
              <a:noFill/>
            </a:ln>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700" dirty="0">
                  <a:latin typeface="メイリオ" pitchFamily="50" charset="-128"/>
                  <a:ea typeface="メイリオ" pitchFamily="50" charset="-128"/>
                  <a:cs typeface="メイリオ" pitchFamily="50" charset="-128"/>
                </a:rPr>
                <a:t>入金データ</a:t>
              </a:r>
            </a:p>
          </p:txBody>
        </p:sp>
        <p:sp>
          <p:nvSpPr>
            <p:cNvPr id="101" name="角丸四角形 100"/>
            <p:cNvSpPr/>
            <p:nvPr/>
          </p:nvSpPr>
          <p:spPr>
            <a:xfrm>
              <a:off x="2571736" y="3857637"/>
              <a:ext cx="1143008" cy="357190"/>
            </a:xfrm>
            <a:prstGeom prst="roundRect">
              <a:avLst/>
            </a:prstGeom>
            <a:solidFill>
              <a:srgbClr val="002060"/>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700" dirty="0">
                  <a:latin typeface="メイリオ" pitchFamily="50" charset="-128"/>
                  <a:ea typeface="メイリオ" pitchFamily="50" charset="-128"/>
                  <a:cs typeface="メイリオ" pitchFamily="50" charset="-128"/>
                </a:rPr>
                <a:t>外貨＊</a:t>
              </a:r>
            </a:p>
          </p:txBody>
        </p:sp>
        <p:sp>
          <p:nvSpPr>
            <p:cNvPr id="102" name="角丸四角形 101"/>
            <p:cNvSpPr/>
            <p:nvPr/>
          </p:nvSpPr>
          <p:spPr>
            <a:xfrm>
              <a:off x="3786182" y="3857637"/>
              <a:ext cx="1143008" cy="357190"/>
            </a:xfrm>
            <a:prstGeom prst="roundRect">
              <a:avLst/>
            </a:prstGeom>
            <a:solidFill>
              <a:srgbClr val="002060"/>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700" dirty="0">
                  <a:latin typeface="メイリオ" pitchFamily="50" charset="-128"/>
                  <a:ea typeface="メイリオ" pitchFamily="50" charset="-128"/>
                  <a:cs typeface="メイリオ" pitchFamily="50" charset="-128"/>
                </a:rPr>
                <a:t>集金先＊</a:t>
              </a:r>
            </a:p>
          </p:txBody>
        </p:sp>
        <p:sp>
          <p:nvSpPr>
            <p:cNvPr id="103" name="角丸四角形 102"/>
            <p:cNvSpPr/>
            <p:nvPr/>
          </p:nvSpPr>
          <p:spPr>
            <a:xfrm>
              <a:off x="2571736" y="4286265"/>
              <a:ext cx="1143008" cy="357190"/>
            </a:xfrm>
            <a:prstGeom prst="roundRect">
              <a:avLst/>
            </a:prstGeom>
            <a:solidFill>
              <a:srgbClr val="002060"/>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700" dirty="0">
                  <a:latin typeface="メイリオ" pitchFamily="50" charset="-128"/>
                  <a:ea typeface="メイリオ" pitchFamily="50" charset="-128"/>
                  <a:cs typeface="メイリオ" pitchFamily="50" charset="-128"/>
                </a:rPr>
                <a:t>伝票番号</a:t>
              </a:r>
            </a:p>
          </p:txBody>
        </p:sp>
        <p:sp>
          <p:nvSpPr>
            <p:cNvPr id="104" name="角丸四角形 103"/>
            <p:cNvSpPr/>
            <p:nvPr/>
          </p:nvSpPr>
          <p:spPr>
            <a:xfrm>
              <a:off x="3786182" y="4286265"/>
              <a:ext cx="1143008" cy="357190"/>
            </a:xfrm>
            <a:prstGeom prst="roundRect">
              <a:avLst/>
            </a:prstGeom>
            <a:solidFill>
              <a:srgbClr val="002060"/>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700" dirty="0">
                  <a:latin typeface="メイリオ" pitchFamily="50" charset="-128"/>
                  <a:ea typeface="メイリオ" pitchFamily="50" charset="-128"/>
                  <a:cs typeface="メイリオ" pitchFamily="50" charset="-128"/>
                </a:rPr>
                <a:t>部門</a:t>
              </a:r>
            </a:p>
          </p:txBody>
        </p:sp>
        <p:sp>
          <p:nvSpPr>
            <p:cNvPr id="105" name="角丸四角形 104"/>
            <p:cNvSpPr/>
            <p:nvPr/>
          </p:nvSpPr>
          <p:spPr>
            <a:xfrm>
              <a:off x="5000628" y="4286265"/>
              <a:ext cx="1143008" cy="357190"/>
            </a:xfrm>
            <a:prstGeom prst="roundRect">
              <a:avLst/>
            </a:prstGeom>
            <a:solidFill>
              <a:srgbClr val="002060"/>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700" dirty="0">
                  <a:latin typeface="メイリオ" pitchFamily="50" charset="-128"/>
                  <a:ea typeface="メイリオ" pitchFamily="50" charset="-128"/>
                  <a:cs typeface="メイリオ" pitchFamily="50" charset="-128"/>
                </a:rPr>
                <a:t>摘要</a:t>
              </a:r>
            </a:p>
          </p:txBody>
        </p:sp>
        <p:sp>
          <p:nvSpPr>
            <p:cNvPr id="106" name="角丸四角形 105"/>
            <p:cNvSpPr/>
            <p:nvPr/>
          </p:nvSpPr>
          <p:spPr>
            <a:xfrm>
              <a:off x="6215074" y="4286265"/>
              <a:ext cx="1143008" cy="357190"/>
            </a:xfrm>
            <a:prstGeom prst="roundRect">
              <a:avLst/>
            </a:prstGeom>
            <a:solidFill>
              <a:srgbClr val="002060"/>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700" dirty="0">
                  <a:latin typeface="メイリオ" pitchFamily="50" charset="-128"/>
                  <a:ea typeface="メイリオ" pitchFamily="50" charset="-128"/>
                  <a:cs typeface="メイリオ" pitchFamily="50" charset="-128"/>
                </a:rPr>
                <a:t>納品日</a:t>
              </a:r>
            </a:p>
          </p:txBody>
        </p:sp>
        <p:sp>
          <p:nvSpPr>
            <p:cNvPr id="107" name="角丸四角形 106"/>
            <p:cNvSpPr/>
            <p:nvPr/>
          </p:nvSpPr>
          <p:spPr>
            <a:xfrm>
              <a:off x="7429520" y="4286265"/>
              <a:ext cx="1143008" cy="357190"/>
            </a:xfrm>
            <a:prstGeom prst="roundRect">
              <a:avLst/>
            </a:prstGeom>
            <a:solidFill>
              <a:srgbClr val="002060"/>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700" dirty="0">
                <a:latin typeface="メイリオ" pitchFamily="50" charset="-128"/>
                <a:ea typeface="メイリオ" pitchFamily="50" charset="-128"/>
                <a:cs typeface="メイリオ" pitchFamily="50" charset="-128"/>
              </a:endParaRPr>
            </a:p>
          </p:txBody>
        </p:sp>
        <p:sp>
          <p:nvSpPr>
            <p:cNvPr id="108" name="角丸四角形 107"/>
            <p:cNvSpPr/>
            <p:nvPr/>
          </p:nvSpPr>
          <p:spPr>
            <a:xfrm>
              <a:off x="2358090" y="3715143"/>
              <a:ext cx="6427502" cy="1122564"/>
            </a:xfrm>
            <a:prstGeom prst="roundRect">
              <a:avLst/>
            </a:prstGeom>
            <a:noFill/>
            <a:ln w="254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900">
                <a:latin typeface="メイリオ" pitchFamily="50" charset="-128"/>
                <a:ea typeface="メイリオ" pitchFamily="50" charset="-128"/>
                <a:cs typeface="メイリオ" pitchFamily="50" charset="-128"/>
              </a:endParaRPr>
            </a:p>
          </p:txBody>
        </p:sp>
        <p:sp>
          <p:nvSpPr>
            <p:cNvPr id="14370" name="テキスト ボックス 108"/>
            <p:cNvSpPr txBox="1">
              <a:spLocks noChangeArrowheads="1"/>
            </p:cNvSpPr>
            <p:nvPr/>
          </p:nvSpPr>
          <p:spPr bwMode="auto">
            <a:xfrm>
              <a:off x="7858125" y="4519613"/>
              <a:ext cx="1214438" cy="306387"/>
            </a:xfrm>
            <a:prstGeom prst="rect">
              <a:avLst/>
            </a:prstGeom>
            <a:noFill/>
            <a:ln w="9525">
              <a:noFill/>
              <a:miter lim="800000"/>
              <a:headEnd/>
              <a:tailEnd/>
            </a:ln>
          </p:spPr>
          <p:txBody>
            <a:bodyPr wrap="none" lIns="0" tIns="0" rIns="0" bIns="0"/>
            <a:lstStyle/>
            <a:p>
              <a:pPr>
                <a:lnSpc>
                  <a:spcPts val="2800"/>
                </a:lnSpc>
              </a:pPr>
              <a:r>
                <a:rPr lang="ja-JP" altLang="en-US" sz="100">
                  <a:latin typeface="メイリオ" pitchFamily="50" charset="-128"/>
                  <a:ea typeface="メイリオ" pitchFamily="50" charset="-128"/>
                  <a:cs typeface="メイリオ" pitchFamily="50" charset="-128"/>
                </a:rPr>
                <a:t>＊必須</a:t>
              </a:r>
            </a:p>
          </p:txBody>
        </p:sp>
        <p:sp>
          <p:nvSpPr>
            <p:cNvPr id="110" name="角丸四角形 109"/>
            <p:cNvSpPr/>
            <p:nvPr/>
          </p:nvSpPr>
          <p:spPr>
            <a:xfrm>
              <a:off x="571472" y="5572149"/>
              <a:ext cx="1643074" cy="714380"/>
            </a:xfrm>
            <a:prstGeom prst="roundRect">
              <a:avLst/>
            </a:prstGeom>
            <a:solidFill>
              <a:srgbClr val="7030A0"/>
            </a:solidFill>
            <a:ln>
              <a:noFill/>
            </a:ln>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700" dirty="0">
                  <a:latin typeface="メイリオ" pitchFamily="50" charset="-128"/>
                  <a:ea typeface="メイリオ" pitchFamily="50" charset="-128"/>
                  <a:cs typeface="メイリオ" pitchFamily="50" charset="-128"/>
                </a:rPr>
                <a:t>入金予定</a:t>
              </a:r>
              <a:endParaRPr lang="en-US" altLang="ja-JP" sz="700" dirty="0">
                <a:latin typeface="メイリオ" pitchFamily="50" charset="-128"/>
                <a:ea typeface="メイリオ" pitchFamily="50" charset="-128"/>
                <a:cs typeface="メイリオ" pitchFamily="50" charset="-128"/>
              </a:endParaRPr>
            </a:p>
            <a:p>
              <a:pPr algn="ctr">
                <a:defRPr/>
              </a:pPr>
              <a:r>
                <a:rPr lang="ja-JP" altLang="en-US" sz="700" dirty="0">
                  <a:latin typeface="メイリオ" pitchFamily="50" charset="-128"/>
                  <a:ea typeface="メイリオ" pitchFamily="50" charset="-128"/>
                  <a:cs typeface="メイリオ" pitchFamily="50" charset="-128"/>
                </a:rPr>
                <a:t>データ</a:t>
              </a:r>
            </a:p>
          </p:txBody>
        </p:sp>
        <p:sp>
          <p:nvSpPr>
            <p:cNvPr id="111" name="角丸四角形 110"/>
            <p:cNvSpPr/>
            <p:nvPr/>
          </p:nvSpPr>
          <p:spPr>
            <a:xfrm>
              <a:off x="2571736" y="5378246"/>
              <a:ext cx="1143008" cy="357190"/>
            </a:xfrm>
            <a:prstGeom prst="roundRect">
              <a:avLst/>
            </a:prstGeom>
            <a:solidFill>
              <a:srgbClr val="7030A0"/>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700" dirty="0">
                  <a:latin typeface="メイリオ" pitchFamily="50" charset="-128"/>
                  <a:ea typeface="メイリオ" pitchFamily="50" charset="-128"/>
                  <a:cs typeface="メイリオ" pitchFamily="50" charset="-128"/>
                </a:rPr>
                <a:t>外貨＊</a:t>
              </a:r>
            </a:p>
          </p:txBody>
        </p:sp>
        <p:sp>
          <p:nvSpPr>
            <p:cNvPr id="112" name="角丸四角形 111"/>
            <p:cNvSpPr/>
            <p:nvPr/>
          </p:nvSpPr>
          <p:spPr>
            <a:xfrm>
              <a:off x="3786182" y="5378246"/>
              <a:ext cx="1143008" cy="357190"/>
            </a:xfrm>
            <a:prstGeom prst="roundRect">
              <a:avLst/>
            </a:prstGeom>
            <a:solidFill>
              <a:srgbClr val="7030A0"/>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700" dirty="0">
                  <a:latin typeface="メイリオ" pitchFamily="50" charset="-128"/>
                  <a:ea typeface="メイリオ" pitchFamily="50" charset="-128"/>
                  <a:cs typeface="メイリオ" pitchFamily="50" charset="-128"/>
                </a:rPr>
                <a:t>集金先＊</a:t>
              </a:r>
            </a:p>
          </p:txBody>
        </p:sp>
        <p:sp>
          <p:nvSpPr>
            <p:cNvPr id="113" name="角丸四角形 112"/>
            <p:cNvSpPr/>
            <p:nvPr/>
          </p:nvSpPr>
          <p:spPr>
            <a:xfrm>
              <a:off x="2571736" y="5806874"/>
              <a:ext cx="1143008" cy="357190"/>
            </a:xfrm>
            <a:prstGeom prst="roundRect">
              <a:avLst/>
            </a:prstGeom>
            <a:solidFill>
              <a:srgbClr val="7030A0"/>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700" dirty="0">
                  <a:latin typeface="メイリオ" pitchFamily="50" charset="-128"/>
                  <a:ea typeface="メイリオ" pitchFamily="50" charset="-128"/>
                  <a:cs typeface="メイリオ" pitchFamily="50" charset="-128"/>
                </a:rPr>
                <a:t>伝票番号</a:t>
              </a:r>
            </a:p>
          </p:txBody>
        </p:sp>
        <p:sp>
          <p:nvSpPr>
            <p:cNvPr id="114" name="角丸四角形 113"/>
            <p:cNvSpPr/>
            <p:nvPr/>
          </p:nvSpPr>
          <p:spPr>
            <a:xfrm>
              <a:off x="3786182" y="5806874"/>
              <a:ext cx="1143008" cy="357190"/>
            </a:xfrm>
            <a:prstGeom prst="roundRect">
              <a:avLst/>
            </a:prstGeom>
            <a:solidFill>
              <a:srgbClr val="7030A0"/>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700" dirty="0">
                  <a:latin typeface="メイリオ" pitchFamily="50" charset="-128"/>
                  <a:ea typeface="メイリオ" pitchFamily="50" charset="-128"/>
                  <a:cs typeface="メイリオ" pitchFamily="50" charset="-128"/>
                </a:rPr>
                <a:t>回収部門</a:t>
              </a:r>
            </a:p>
          </p:txBody>
        </p:sp>
        <p:sp>
          <p:nvSpPr>
            <p:cNvPr id="115" name="角丸四角形 114"/>
            <p:cNvSpPr/>
            <p:nvPr/>
          </p:nvSpPr>
          <p:spPr>
            <a:xfrm>
              <a:off x="5000628" y="5806874"/>
              <a:ext cx="1143008" cy="357190"/>
            </a:xfrm>
            <a:prstGeom prst="roundRect">
              <a:avLst/>
            </a:prstGeom>
            <a:solidFill>
              <a:srgbClr val="7030A0"/>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700" dirty="0">
                  <a:latin typeface="メイリオ" pitchFamily="50" charset="-128"/>
                  <a:ea typeface="メイリオ" pitchFamily="50" charset="-128"/>
                  <a:cs typeface="メイリオ" pitchFamily="50" charset="-128"/>
                </a:rPr>
                <a:t>摘要</a:t>
              </a:r>
            </a:p>
          </p:txBody>
        </p:sp>
        <p:sp>
          <p:nvSpPr>
            <p:cNvPr id="116" name="角丸四角形 115"/>
            <p:cNvSpPr/>
            <p:nvPr/>
          </p:nvSpPr>
          <p:spPr>
            <a:xfrm>
              <a:off x="6215074" y="5806874"/>
              <a:ext cx="1143008" cy="357190"/>
            </a:xfrm>
            <a:prstGeom prst="roundRect">
              <a:avLst/>
            </a:prstGeom>
            <a:solidFill>
              <a:srgbClr val="7030A0"/>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700" dirty="0">
                  <a:latin typeface="メイリオ" pitchFamily="50" charset="-128"/>
                  <a:ea typeface="メイリオ" pitchFamily="50" charset="-128"/>
                  <a:cs typeface="メイリオ" pitchFamily="50" charset="-128"/>
                </a:rPr>
                <a:t>納品日</a:t>
              </a:r>
            </a:p>
          </p:txBody>
        </p:sp>
        <p:sp>
          <p:nvSpPr>
            <p:cNvPr id="117" name="角丸四角形 116"/>
            <p:cNvSpPr/>
            <p:nvPr/>
          </p:nvSpPr>
          <p:spPr>
            <a:xfrm>
              <a:off x="7429520" y="5806874"/>
              <a:ext cx="1143008" cy="357190"/>
            </a:xfrm>
            <a:prstGeom prst="roundRect">
              <a:avLst/>
            </a:prstGeom>
            <a:solidFill>
              <a:srgbClr val="7030A0"/>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700" dirty="0">
                <a:latin typeface="メイリオ" pitchFamily="50" charset="-128"/>
                <a:ea typeface="メイリオ" pitchFamily="50" charset="-128"/>
                <a:cs typeface="メイリオ" pitchFamily="50" charset="-128"/>
              </a:endParaRPr>
            </a:p>
          </p:txBody>
        </p:sp>
        <p:sp>
          <p:nvSpPr>
            <p:cNvPr id="118" name="角丸四角形 117"/>
            <p:cNvSpPr/>
            <p:nvPr/>
          </p:nvSpPr>
          <p:spPr>
            <a:xfrm>
              <a:off x="2358090" y="5235374"/>
              <a:ext cx="6427502" cy="1122564"/>
            </a:xfrm>
            <a:prstGeom prst="roundRect">
              <a:avLst/>
            </a:prstGeom>
            <a:noFill/>
            <a:ln w="254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900">
                <a:latin typeface="メイリオ" pitchFamily="50" charset="-128"/>
                <a:ea typeface="メイリオ" pitchFamily="50" charset="-128"/>
                <a:cs typeface="メイリオ" pitchFamily="50" charset="-128"/>
              </a:endParaRPr>
            </a:p>
          </p:txBody>
        </p:sp>
        <p:sp>
          <p:nvSpPr>
            <p:cNvPr id="14396" name="テキスト ボックス 118"/>
            <p:cNvSpPr txBox="1">
              <a:spLocks noChangeArrowheads="1"/>
            </p:cNvSpPr>
            <p:nvPr/>
          </p:nvSpPr>
          <p:spPr bwMode="auto">
            <a:xfrm>
              <a:off x="7858125" y="6040438"/>
              <a:ext cx="1214438" cy="306387"/>
            </a:xfrm>
            <a:prstGeom prst="rect">
              <a:avLst/>
            </a:prstGeom>
            <a:noFill/>
            <a:ln w="9525">
              <a:noFill/>
              <a:miter lim="800000"/>
              <a:headEnd/>
              <a:tailEnd/>
            </a:ln>
          </p:spPr>
          <p:txBody>
            <a:bodyPr wrap="none" lIns="0" tIns="0" rIns="0" bIns="0"/>
            <a:lstStyle/>
            <a:p>
              <a:pPr>
                <a:lnSpc>
                  <a:spcPts val="2800"/>
                </a:lnSpc>
              </a:pPr>
              <a:r>
                <a:rPr lang="ja-JP" altLang="en-US" sz="100">
                  <a:latin typeface="メイリオ" pitchFamily="50" charset="-128"/>
                  <a:ea typeface="メイリオ" pitchFamily="50" charset="-128"/>
                  <a:cs typeface="メイリオ" pitchFamily="50" charset="-128"/>
                </a:rPr>
                <a:t>＊必須</a:t>
              </a:r>
            </a:p>
          </p:txBody>
        </p:sp>
        <p:sp>
          <p:nvSpPr>
            <p:cNvPr id="120" name="上下矢印 119"/>
            <p:cNvSpPr/>
            <p:nvPr/>
          </p:nvSpPr>
          <p:spPr>
            <a:xfrm>
              <a:off x="1000100" y="4552967"/>
              <a:ext cx="714380" cy="804868"/>
            </a:xfrm>
            <a:prstGeom prst="upDownArrow">
              <a:avLst>
                <a:gd name="adj1" fmla="val 50000"/>
                <a:gd name="adj2" fmla="val 35000"/>
              </a:avLst>
            </a:prstGeom>
            <a:ln>
              <a:noFill/>
            </a:ln>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900" dirty="0">
                  <a:latin typeface="メイリオ" pitchFamily="50" charset="-128"/>
                  <a:ea typeface="メイリオ" pitchFamily="50" charset="-128"/>
                  <a:cs typeface="メイリオ" pitchFamily="50" charset="-128"/>
                </a:rPr>
                <a:t>消込</a:t>
              </a:r>
            </a:p>
          </p:txBody>
        </p:sp>
        <p:sp>
          <p:nvSpPr>
            <p:cNvPr id="121" name="円/楕円 120"/>
            <p:cNvSpPr/>
            <p:nvPr/>
          </p:nvSpPr>
          <p:spPr>
            <a:xfrm>
              <a:off x="6372200" y="3429000"/>
              <a:ext cx="2271766" cy="571504"/>
            </a:xfrm>
            <a:prstGeom prst="ellipse">
              <a:avLst/>
            </a:prstGeom>
            <a:solidFill>
              <a:schemeClr val="accent1"/>
            </a:solidFill>
            <a:ln w="25400">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700" dirty="0">
                  <a:latin typeface="メイリオ" pitchFamily="50" charset="-128"/>
                  <a:ea typeface="メイリオ" pitchFamily="50" charset="-128"/>
                  <a:cs typeface="メイリオ" pitchFamily="50" charset="-128"/>
                </a:rPr>
                <a:t>消込キー</a:t>
              </a:r>
              <a:endParaRPr lang="en-US" altLang="ja-JP" sz="700" dirty="0">
                <a:latin typeface="メイリオ" pitchFamily="50" charset="-128"/>
                <a:ea typeface="メイリオ" pitchFamily="50" charset="-128"/>
                <a:cs typeface="メイリオ" pitchFamily="50" charset="-128"/>
              </a:endParaRPr>
            </a:p>
            <a:p>
              <a:pPr algn="ctr">
                <a:defRPr/>
              </a:pPr>
              <a:r>
                <a:rPr lang="ja-JP" altLang="en-US" sz="700" dirty="0">
                  <a:latin typeface="メイリオ" pitchFamily="50" charset="-128"/>
                  <a:ea typeface="メイリオ" pitchFamily="50" charset="-128"/>
                  <a:cs typeface="メイリオ" pitchFamily="50" charset="-128"/>
                </a:rPr>
                <a:t>パターン</a:t>
              </a:r>
            </a:p>
          </p:txBody>
        </p:sp>
        <p:sp>
          <p:nvSpPr>
            <p:cNvPr id="122" name="円/楕円 121"/>
            <p:cNvSpPr/>
            <p:nvPr/>
          </p:nvSpPr>
          <p:spPr>
            <a:xfrm>
              <a:off x="6372200" y="4972061"/>
              <a:ext cx="2271766" cy="571504"/>
            </a:xfrm>
            <a:prstGeom prst="ellipse">
              <a:avLst/>
            </a:prstGeom>
            <a:solidFill>
              <a:schemeClr val="accent1"/>
            </a:solidFill>
            <a:ln w="25400">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700" dirty="0">
                  <a:latin typeface="メイリオ" pitchFamily="50" charset="-128"/>
                  <a:ea typeface="メイリオ" pitchFamily="50" charset="-128"/>
                  <a:cs typeface="メイリオ" pitchFamily="50" charset="-128"/>
                </a:rPr>
                <a:t>消込キー</a:t>
              </a:r>
              <a:endParaRPr lang="en-US" altLang="ja-JP" sz="700" dirty="0">
                <a:latin typeface="メイリオ" pitchFamily="50" charset="-128"/>
                <a:ea typeface="メイリオ" pitchFamily="50" charset="-128"/>
                <a:cs typeface="メイリオ" pitchFamily="50" charset="-128"/>
              </a:endParaRPr>
            </a:p>
            <a:p>
              <a:pPr algn="ctr">
                <a:defRPr/>
              </a:pPr>
              <a:r>
                <a:rPr lang="ja-JP" altLang="en-US" sz="700" dirty="0">
                  <a:latin typeface="メイリオ" pitchFamily="50" charset="-128"/>
                  <a:ea typeface="メイリオ" pitchFamily="50" charset="-128"/>
                  <a:cs typeface="メイリオ" pitchFamily="50" charset="-128"/>
                </a:rPr>
                <a:t>パターン</a:t>
              </a:r>
            </a:p>
          </p:txBody>
        </p:sp>
      </p:grpSp>
      <p:sp>
        <p:nvSpPr>
          <p:cNvPr id="77" name="フッター プレースホルダ 2"/>
          <p:cNvSpPr>
            <a:spLocks noGrp="1"/>
          </p:cNvSpPr>
          <p:nvPr>
            <p:ph type="ftr" sz="quarter" idx="11"/>
          </p:nvPr>
        </p:nvSpPr>
        <p:spPr>
          <a:xfrm>
            <a:off x="306388" y="6457950"/>
            <a:ext cx="2268537" cy="206375"/>
          </a:xfrm>
          <a:noFill/>
        </p:spPr>
        <p:txBody>
          <a:bodyPr vert="horz" lIns="91440" tIns="45720" rIns="91440" bIns="45720" anchor="t"/>
          <a:lstStyle/>
          <a:p>
            <a:r>
              <a:rPr lang="en-US" altLang="ja-JP" dirty="0" smtClean="0"/>
              <a:t>©  </a:t>
            </a:r>
            <a:r>
              <a:rPr lang="en-US" altLang="ja-JP" dirty="0" smtClean="0"/>
              <a:t>SuperStream Inc. All rights reserved.</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スライド番号プレースホルダ 2"/>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A554A86F-0675-47B0-80C7-A43536E07369}" type="slidenum">
              <a:rPr lang="en-US" altLang="ja-JP" smtClean="0">
                <a:solidFill>
                  <a:srgbClr val="999999"/>
                </a:solidFill>
              </a:rPr>
              <a:pPr fontAlgn="base">
                <a:spcBef>
                  <a:spcPct val="0"/>
                </a:spcBef>
                <a:spcAft>
                  <a:spcPct val="0"/>
                </a:spcAft>
                <a:defRPr/>
              </a:pPr>
              <a:t>11</a:t>
            </a:fld>
            <a:endParaRPr lang="en-US" altLang="ja-JP" smtClean="0">
              <a:solidFill>
                <a:srgbClr val="999999"/>
              </a:solidFill>
            </a:endParaRPr>
          </a:p>
        </p:txBody>
      </p:sp>
      <p:sp>
        <p:nvSpPr>
          <p:cNvPr id="15363" name="Rectangle 2"/>
          <p:cNvSpPr>
            <a:spLocks noChangeArrowheads="1"/>
          </p:cNvSpPr>
          <p:nvPr/>
        </p:nvSpPr>
        <p:spPr bwMode="auto">
          <a:xfrm>
            <a:off x="230188" y="215900"/>
            <a:ext cx="8229600" cy="1008063"/>
          </a:xfrm>
          <a:prstGeom prst="rect">
            <a:avLst/>
          </a:prstGeom>
          <a:noFill/>
          <a:ln w="9525">
            <a:noFill/>
            <a:miter lim="800000"/>
            <a:headEnd/>
            <a:tailEnd/>
          </a:ln>
        </p:spPr>
        <p:txBody>
          <a:bodyPr lIns="90000" tIns="0" rIns="0" bIns="0" anchor="ctr"/>
          <a:lstStyle/>
          <a:p>
            <a:pPr>
              <a:lnSpc>
                <a:spcPts val="2600"/>
              </a:lnSpc>
            </a:pPr>
            <a:r>
              <a:rPr lang="en-US" altLang="ja-JP" sz="2200" b="1" i="1">
                <a:solidFill>
                  <a:srgbClr val="FFFFFF"/>
                </a:solidFill>
                <a:latin typeface="Times New Roman" pitchFamily="18" charset="0"/>
                <a:ea typeface="MS UI Gothic" pitchFamily="50" charset="-128"/>
              </a:rPr>
              <a:t>SuperStream-</a:t>
            </a:r>
            <a:r>
              <a:rPr lang="en-US" altLang="ja-JP" sz="2200" b="1">
                <a:solidFill>
                  <a:srgbClr val="FFFFFF"/>
                </a:solidFill>
                <a:latin typeface="Times New Roman" pitchFamily="18" charset="0"/>
                <a:ea typeface="MS UI Gothic" pitchFamily="50" charset="-128"/>
              </a:rPr>
              <a:t>AR+ </a:t>
            </a:r>
            <a:r>
              <a:rPr lang="ja-JP" altLang="en-US" sz="2200">
                <a:solidFill>
                  <a:srgbClr val="FFFFFF"/>
                </a:solidFill>
                <a:latin typeface="メイリオ" pitchFamily="50" charset="-128"/>
                <a:ea typeface="メイリオ" pitchFamily="50" charset="-128"/>
                <a:cs typeface="メイリオ" pitchFamily="50" charset="-128"/>
              </a:rPr>
              <a:t>特徴</a:t>
            </a:r>
            <a:r>
              <a:rPr lang="ja-JP" altLang="en-US" sz="2400" b="1">
                <a:solidFill>
                  <a:srgbClr val="FFFFFF"/>
                </a:solidFill>
                <a:latin typeface="メイリオ" pitchFamily="50" charset="-128"/>
                <a:ea typeface="メイリオ" pitchFamily="50" charset="-128"/>
                <a:cs typeface="メイリオ" pitchFamily="50" charset="-128"/>
              </a:rPr>
              <a:t/>
            </a:r>
            <a:br>
              <a:rPr lang="ja-JP" altLang="en-US" sz="2400" b="1">
                <a:solidFill>
                  <a:srgbClr val="FFFFFF"/>
                </a:solidFill>
                <a:latin typeface="メイリオ" pitchFamily="50" charset="-128"/>
                <a:ea typeface="メイリオ" pitchFamily="50" charset="-128"/>
                <a:cs typeface="メイリオ" pitchFamily="50" charset="-128"/>
              </a:rPr>
            </a:br>
            <a:r>
              <a:rPr lang="ja-JP" altLang="en-US" b="1">
                <a:solidFill>
                  <a:srgbClr val="FFFFFF"/>
                </a:solidFill>
                <a:latin typeface="メイリオ" pitchFamily="50" charset="-128"/>
                <a:ea typeface="メイリオ" pitchFamily="50" charset="-128"/>
                <a:cs typeface="メイリオ" pitchFamily="50" charset="-128"/>
              </a:rPr>
              <a:t>　</a:t>
            </a:r>
            <a:r>
              <a:rPr lang="ja-JP" altLang="en-US">
                <a:solidFill>
                  <a:srgbClr val="FFFFFF"/>
                </a:solidFill>
                <a:latin typeface="メイリオ" pitchFamily="50" charset="-128"/>
                <a:ea typeface="メイリオ" pitchFamily="50" charset="-128"/>
                <a:cs typeface="メイリオ" pitchFamily="50" charset="-128"/>
              </a:rPr>
              <a:t>補足：消込のタイミングについて</a:t>
            </a:r>
          </a:p>
        </p:txBody>
      </p:sp>
      <p:sp>
        <p:nvSpPr>
          <p:cNvPr id="15364" name="Text Box 3"/>
          <p:cNvSpPr txBox="1">
            <a:spLocks noChangeArrowheads="1"/>
          </p:cNvSpPr>
          <p:nvPr/>
        </p:nvSpPr>
        <p:spPr bwMode="auto">
          <a:xfrm>
            <a:off x="423863" y="1350963"/>
            <a:ext cx="2492375" cy="336550"/>
          </a:xfrm>
          <a:prstGeom prst="rect">
            <a:avLst/>
          </a:prstGeom>
          <a:solidFill>
            <a:srgbClr val="FFC000"/>
          </a:solidFill>
          <a:ln w="9525" algn="ctr">
            <a:noFill/>
            <a:miter lim="800000"/>
            <a:headEnd/>
            <a:tailEnd/>
          </a:ln>
        </p:spPr>
        <p:txBody>
          <a:bodyPr>
            <a:spAutoFit/>
          </a:bodyPr>
          <a:lstStyle/>
          <a:p>
            <a:r>
              <a:rPr lang="ja-JP" altLang="en-US" sz="1600">
                <a:solidFill>
                  <a:srgbClr val="FFFFFF"/>
                </a:solidFill>
                <a:latin typeface="メイリオ" pitchFamily="50" charset="-128"/>
                <a:ea typeface="メイリオ" pitchFamily="50" charset="-128"/>
                <a:cs typeface="メイリオ" pitchFamily="50" charset="-128"/>
              </a:rPr>
              <a:t>通常の入金消込のフロー</a:t>
            </a:r>
          </a:p>
        </p:txBody>
      </p:sp>
      <p:sp>
        <p:nvSpPr>
          <p:cNvPr id="15365" name="Text Box 4"/>
          <p:cNvSpPr txBox="1">
            <a:spLocks noChangeArrowheads="1"/>
          </p:cNvSpPr>
          <p:nvPr/>
        </p:nvSpPr>
        <p:spPr bwMode="auto">
          <a:xfrm>
            <a:off x="414338" y="4002088"/>
            <a:ext cx="2646362" cy="338137"/>
          </a:xfrm>
          <a:prstGeom prst="rect">
            <a:avLst/>
          </a:prstGeom>
          <a:solidFill>
            <a:srgbClr val="FFC000"/>
          </a:solidFill>
          <a:ln w="9525" algn="ctr">
            <a:noFill/>
            <a:miter lim="800000"/>
            <a:headEnd/>
            <a:tailEnd/>
          </a:ln>
        </p:spPr>
        <p:txBody>
          <a:bodyPr wrap="none">
            <a:spAutoFit/>
          </a:bodyPr>
          <a:lstStyle/>
          <a:p>
            <a:r>
              <a:rPr lang="ja-JP" altLang="en-US" sz="1600">
                <a:solidFill>
                  <a:srgbClr val="FFFFFF"/>
                </a:solidFill>
                <a:latin typeface="メイリオ" pitchFamily="50" charset="-128"/>
                <a:ea typeface="メイリオ" pitchFamily="50" charset="-128"/>
                <a:cs typeface="メイリオ" pitchFamily="50" charset="-128"/>
              </a:rPr>
              <a:t>事前消し込みを行うフロー</a:t>
            </a:r>
            <a:endParaRPr lang="ja-JP" altLang="en-US" sz="1200">
              <a:solidFill>
                <a:srgbClr val="FFFFFF"/>
              </a:solidFill>
              <a:latin typeface="メイリオ" pitchFamily="50" charset="-128"/>
              <a:ea typeface="メイリオ" pitchFamily="50" charset="-128"/>
              <a:cs typeface="メイリオ" pitchFamily="50" charset="-128"/>
            </a:endParaRPr>
          </a:p>
        </p:txBody>
      </p:sp>
      <p:sp>
        <p:nvSpPr>
          <p:cNvPr id="260103" name="Oval 7"/>
          <p:cNvSpPr>
            <a:spLocks noChangeArrowheads="1"/>
          </p:cNvSpPr>
          <p:nvPr/>
        </p:nvSpPr>
        <p:spPr bwMode="auto">
          <a:xfrm>
            <a:off x="5867400" y="3078163"/>
            <a:ext cx="1152525" cy="350837"/>
          </a:xfrm>
          <a:prstGeom prst="ellipse">
            <a:avLst/>
          </a:prstGeom>
          <a:solidFill>
            <a:srgbClr val="CCCCFF"/>
          </a:solidFill>
          <a:ln w="9525">
            <a:noFill/>
            <a:round/>
            <a:headEnd/>
            <a:tailEnd/>
          </a:ln>
          <a:effectLst>
            <a:outerShdw dist="35921" dir="2700000" algn="ctr" rotWithShape="0">
              <a:schemeClr val="bg2"/>
            </a:outerShdw>
          </a:effectLst>
        </p:spPr>
        <p:txBody>
          <a:bodyPr wrap="none" anchor="ctr"/>
          <a:lstStyle/>
          <a:p>
            <a:pPr algn="ctr">
              <a:defRPr/>
            </a:pPr>
            <a:r>
              <a:rPr lang="ja-JP" altLang="en-US" sz="1200">
                <a:solidFill>
                  <a:srgbClr val="005096"/>
                </a:solidFill>
                <a:latin typeface="メイリオ" pitchFamily="50" charset="-128"/>
                <a:ea typeface="メイリオ" pitchFamily="50" charset="-128"/>
                <a:cs typeface="メイリオ" pitchFamily="50" charset="-128"/>
              </a:rPr>
              <a:t>入金入力</a:t>
            </a:r>
            <a:r>
              <a:rPr lang="en-US" altLang="ja-JP" sz="1200">
                <a:solidFill>
                  <a:srgbClr val="005096"/>
                </a:solidFill>
                <a:latin typeface="メイリオ" pitchFamily="50" charset="-128"/>
                <a:ea typeface="メイリオ" pitchFamily="50" charset="-128"/>
                <a:cs typeface="メイリオ" pitchFamily="50" charset="-128"/>
              </a:rPr>
              <a:t>or</a:t>
            </a:r>
            <a:r>
              <a:rPr lang="ja-JP" altLang="en-US" sz="1200">
                <a:solidFill>
                  <a:srgbClr val="005096"/>
                </a:solidFill>
                <a:latin typeface="メイリオ" pitchFamily="50" charset="-128"/>
                <a:ea typeface="メイリオ" pitchFamily="50" charset="-128"/>
                <a:cs typeface="メイリオ" pitchFamily="50" charset="-128"/>
              </a:rPr>
              <a:t>取込</a:t>
            </a:r>
            <a:endParaRPr lang="ja-JP" altLang="en-US" sz="1400">
              <a:solidFill>
                <a:srgbClr val="005096"/>
              </a:solidFill>
              <a:latin typeface="メイリオ" pitchFamily="50" charset="-128"/>
              <a:ea typeface="メイリオ" pitchFamily="50" charset="-128"/>
              <a:cs typeface="メイリオ" pitchFamily="50" charset="-128"/>
            </a:endParaRPr>
          </a:p>
        </p:txBody>
      </p:sp>
      <p:sp>
        <p:nvSpPr>
          <p:cNvPr id="260104" name="Oval 8"/>
          <p:cNvSpPr>
            <a:spLocks noChangeArrowheads="1"/>
          </p:cNvSpPr>
          <p:nvPr/>
        </p:nvSpPr>
        <p:spPr bwMode="auto">
          <a:xfrm>
            <a:off x="7808913" y="2924175"/>
            <a:ext cx="911225" cy="271463"/>
          </a:xfrm>
          <a:prstGeom prst="ellipse">
            <a:avLst/>
          </a:prstGeom>
          <a:solidFill>
            <a:srgbClr val="CCCCFF"/>
          </a:solidFill>
          <a:ln w="9525">
            <a:noFill/>
            <a:round/>
            <a:headEnd/>
            <a:tailEnd/>
          </a:ln>
          <a:effectLst>
            <a:outerShdw dist="35921" dir="2700000" algn="ctr" rotWithShape="0">
              <a:schemeClr val="bg2"/>
            </a:outerShdw>
          </a:effectLst>
        </p:spPr>
        <p:txBody>
          <a:bodyPr wrap="none" anchor="ctr"/>
          <a:lstStyle/>
          <a:p>
            <a:pPr algn="ctr">
              <a:defRPr/>
            </a:pPr>
            <a:r>
              <a:rPr lang="ja-JP" altLang="en-US" sz="1200">
                <a:solidFill>
                  <a:srgbClr val="005096"/>
                </a:solidFill>
                <a:latin typeface="メイリオ" pitchFamily="50" charset="-128"/>
                <a:ea typeface="メイリオ" pitchFamily="50" charset="-128"/>
                <a:cs typeface="メイリオ" pitchFamily="50" charset="-128"/>
              </a:rPr>
              <a:t>自動消込</a:t>
            </a:r>
            <a:endParaRPr lang="ja-JP" altLang="en-US" sz="1400">
              <a:solidFill>
                <a:srgbClr val="005096"/>
              </a:solidFill>
              <a:latin typeface="メイリオ" pitchFamily="50" charset="-128"/>
              <a:ea typeface="メイリオ" pitchFamily="50" charset="-128"/>
              <a:cs typeface="メイリオ" pitchFamily="50" charset="-128"/>
            </a:endParaRPr>
          </a:p>
        </p:txBody>
      </p:sp>
      <p:sp>
        <p:nvSpPr>
          <p:cNvPr id="260105" name="Oval 9"/>
          <p:cNvSpPr>
            <a:spLocks noChangeArrowheads="1"/>
          </p:cNvSpPr>
          <p:nvPr/>
        </p:nvSpPr>
        <p:spPr bwMode="auto">
          <a:xfrm>
            <a:off x="7837488" y="3516313"/>
            <a:ext cx="911225" cy="271462"/>
          </a:xfrm>
          <a:prstGeom prst="ellipse">
            <a:avLst/>
          </a:prstGeom>
          <a:solidFill>
            <a:srgbClr val="CCCCFF"/>
          </a:solidFill>
          <a:ln w="9525">
            <a:noFill/>
            <a:round/>
            <a:headEnd/>
            <a:tailEnd/>
          </a:ln>
          <a:effectLst>
            <a:outerShdw dist="35921" dir="2700000" algn="ctr" rotWithShape="0">
              <a:schemeClr val="bg2"/>
            </a:outerShdw>
          </a:effectLst>
        </p:spPr>
        <p:txBody>
          <a:bodyPr wrap="none" anchor="ctr"/>
          <a:lstStyle/>
          <a:p>
            <a:pPr algn="ctr">
              <a:defRPr/>
            </a:pPr>
            <a:r>
              <a:rPr lang="ja-JP" altLang="en-US" sz="1200">
                <a:solidFill>
                  <a:srgbClr val="005096"/>
                </a:solidFill>
                <a:latin typeface="メイリオ" pitchFamily="50" charset="-128"/>
                <a:ea typeface="メイリオ" pitchFamily="50" charset="-128"/>
                <a:cs typeface="メイリオ" pitchFamily="50" charset="-128"/>
              </a:rPr>
              <a:t>残高消込</a:t>
            </a:r>
            <a:endParaRPr lang="ja-JP" altLang="en-US" sz="1400">
              <a:solidFill>
                <a:srgbClr val="005096"/>
              </a:solidFill>
              <a:latin typeface="メイリオ" pitchFamily="50" charset="-128"/>
              <a:ea typeface="メイリオ" pitchFamily="50" charset="-128"/>
              <a:cs typeface="メイリオ" pitchFamily="50" charset="-128"/>
            </a:endParaRPr>
          </a:p>
        </p:txBody>
      </p:sp>
      <p:sp>
        <p:nvSpPr>
          <p:cNvPr id="260106" name="Oval 10"/>
          <p:cNvSpPr>
            <a:spLocks noChangeArrowheads="1"/>
          </p:cNvSpPr>
          <p:nvPr/>
        </p:nvSpPr>
        <p:spPr bwMode="auto">
          <a:xfrm>
            <a:off x="7837488" y="3227388"/>
            <a:ext cx="911225" cy="271462"/>
          </a:xfrm>
          <a:prstGeom prst="ellipse">
            <a:avLst/>
          </a:prstGeom>
          <a:solidFill>
            <a:srgbClr val="CCCCFF"/>
          </a:solidFill>
          <a:ln w="9525">
            <a:noFill/>
            <a:round/>
            <a:headEnd/>
            <a:tailEnd/>
          </a:ln>
          <a:effectLst>
            <a:outerShdw dist="35921" dir="2700000" algn="ctr" rotWithShape="0">
              <a:schemeClr val="bg2"/>
            </a:outerShdw>
          </a:effectLst>
        </p:spPr>
        <p:txBody>
          <a:bodyPr wrap="none" anchor="ctr"/>
          <a:lstStyle/>
          <a:p>
            <a:pPr algn="ctr">
              <a:defRPr/>
            </a:pPr>
            <a:r>
              <a:rPr lang="ja-JP" altLang="en-US" sz="1200">
                <a:solidFill>
                  <a:srgbClr val="005096"/>
                </a:solidFill>
                <a:latin typeface="メイリオ" pitchFamily="50" charset="-128"/>
                <a:ea typeface="メイリオ" pitchFamily="50" charset="-128"/>
                <a:cs typeface="メイリオ" pitchFamily="50" charset="-128"/>
              </a:rPr>
              <a:t>手動消込</a:t>
            </a:r>
            <a:endParaRPr lang="ja-JP" altLang="en-US" sz="1400">
              <a:solidFill>
                <a:srgbClr val="005096"/>
              </a:solidFill>
              <a:latin typeface="メイリオ" pitchFamily="50" charset="-128"/>
              <a:ea typeface="メイリオ" pitchFamily="50" charset="-128"/>
              <a:cs typeface="メイリオ" pitchFamily="50" charset="-128"/>
            </a:endParaRPr>
          </a:p>
        </p:txBody>
      </p:sp>
      <p:sp>
        <p:nvSpPr>
          <p:cNvPr id="15370" name="Text Box 11"/>
          <p:cNvSpPr txBox="1">
            <a:spLocks noChangeArrowheads="1"/>
          </p:cNvSpPr>
          <p:nvPr/>
        </p:nvSpPr>
        <p:spPr bwMode="auto">
          <a:xfrm>
            <a:off x="2266950" y="2797175"/>
            <a:ext cx="1008063" cy="274638"/>
          </a:xfrm>
          <a:prstGeom prst="rect">
            <a:avLst/>
          </a:prstGeom>
          <a:noFill/>
          <a:ln w="9525" algn="ctr">
            <a:noFill/>
            <a:miter lim="800000"/>
            <a:headEnd/>
            <a:tailEnd/>
          </a:ln>
        </p:spPr>
        <p:txBody>
          <a:bodyPr>
            <a:spAutoFit/>
          </a:bodyPr>
          <a:lstStyle/>
          <a:p>
            <a:pPr>
              <a:spcBef>
                <a:spcPct val="50000"/>
              </a:spcBef>
            </a:pPr>
            <a:r>
              <a:rPr lang="ja-JP" altLang="en-US" sz="1200">
                <a:solidFill>
                  <a:srgbClr val="005096"/>
                </a:solidFill>
                <a:latin typeface="メイリオ" pitchFamily="50" charset="-128"/>
                <a:ea typeface="メイリオ" pitchFamily="50" charset="-128"/>
                <a:cs typeface="メイリオ" pitchFamily="50" charset="-128"/>
              </a:rPr>
              <a:t>請求業務</a:t>
            </a:r>
          </a:p>
        </p:txBody>
      </p:sp>
      <p:sp>
        <p:nvSpPr>
          <p:cNvPr id="15371" name="Text Box 12"/>
          <p:cNvSpPr txBox="1">
            <a:spLocks noChangeArrowheads="1"/>
          </p:cNvSpPr>
          <p:nvPr/>
        </p:nvSpPr>
        <p:spPr bwMode="auto">
          <a:xfrm>
            <a:off x="2266950" y="1927225"/>
            <a:ext cx="1008063" cy="274638"/>
          </a:xfrm>
          <a:prstGeom prst="rect">
            <a:avLst/>
          </a:prstGeom>
          <a:noFill/>
          <a:ln w="9525" algn="ctr">
            <a:noFill/>
            <a:miter lim="800000"/>
            <a:headEnd/>
            <a:tailEnd/>
          </a:ln>
        </p:spPr>
        <p:txBody>
          <a:bodyPr>
            <a:spAutoFit/>
          </a:bodyPr>
          <a:lstStyle/>
          <a:p>
            <a:pPr>
              <a:spcBef>
                <a:spcPct val="50000"/>
              </a:spcBef>
            </a:pPr>
            <a:r>
              <a:rPr lang="ja-JP" altLang="en-US" sz="1200">
                <a:solidFill>
                  <a:srgbClr val="005096"/>
                </a:solidFill>
                <a:latin typeface="メイリオ" pitchFamily="50" charset="-128"/>
                <a:ea typeface="メイリオ" pitchFamily="50" charset="-128"/>
                <a:cs typeface="メイリオ" pitchFamily="50" charset="-128"/>
              </a:rPr>
              <a:t>請求書受領</a:t>
            </a:r>
          </a:p>
        </p:txBody>
      </p:sp>
      <p:sp>
        <p:nvSpPr>
          <p:cNvPr id="260109" name="Oval 13"/>
          <p:cNvSpPr>
            <a:spLocks noChangeArrowheads="1"/>
          </p:cNvSpPr>
          <p:nvPr/>
        </p:nvSpPr>
        <p:spPr bwMode="auto">
          <a:xfrm>
            <a:off x="2555875" y="3071813"/>
            <a:ext cx="1008063" cy="350837"/>
          </a:xfrm>
          <a:prstGeom prst="ellipse">
            <a:avLst/>
          </a:prstGeom>
          <a:solidFill>
            <a:srgbClr val="CCCCFF"/>
          </a:solidFill>
          <a:ln w="9525">
            <a:noFill/>
            <a:round/>
            <a:headEnd/>
            <a:tailEnd/>
          </a:ln>
          <a:effectLst>
            <a:outerShdw dist="35921" dir="2700000" algn="ctr" rotWithShape="0">
              <a:schemeClr val="bg2"/>
            </a:outerShdw>
          </a:effectLst>
        </p:spPr>
        <p:txBody>
          <a:bodyPr wrap="none" anchor="ctr"/>
          <a:lstStyle/>
          <a:p>
            <a:pPr algn="ctr">
              <a:defRPr/>
            </a:pPr>
            <a:r>
              <a:rPr lang="ja-JP" altLang="en-US" sz="1200">
                <a:solidFill>
                  <a:srgbClr val="005096"/>
                </a:solidFill>
                <a:latin typeface="メイリオ" pitchFamily="50" charset="-128"/>
                <a:ea typeface="メイリオ" pitchFamily="50" charset="-128"/>
                <a:cs typeface="メイリオ" pitchFamily="50" charset="-128"/>
              </a:rPr>
              <a:t>請求書発行</a:t>
            </a:r>
            <a:endParaRPr lang="ja-JP" altLang="en-US" sz="1400">
              <a:solidFill>
                <a:srgbClr val="005096"/>
              </a:solidFill>
              <a:latin typeface="メイリオ" pitchFamily="50" charset="-128"/>
              <a:ea typeface="メイリオ" pitchFamily="50" charset="-128"/>
              <a:cs typeface="メイリオ" pitchFamily="50" charset="-128"/>
            </a:endParaRPr>
          </a:p>
        </p:txBody>
      </p:sp>
      <p:sp>
        <p:nvSpPr>
          <p:cNvPr id="15373" name="Text Box 14"/>
          <p:cNvSpPr txBox="1">
            <a:spLocks noChangeArrowheads="1"/>
          </p:cNvSpPr>
          <p:nvPr/>
        </p:nvSpPr>
        <p:spPr bwMode="auto">
          <a:xfrm>
            <a:off x="5603875" y="2790825"/>
            <a:ext cx="1008063" cy="274638"/>
          </a:xfrm>
          <a:prstGeom prst="rect">
            <a:avLst/>
          </a:prstGeom>
          <a:noFill/>
          <a:ln w="9525" algn="ctr">
            <a:noFill/>
            <a:miter lim="800000"/>
            <a:headEnd/>
            <a:tailEnd/>
          </a:ln>
        </p:spPr>
        <p:txBody>
          <a:bodyPr>
            <a:spAutoFit/>
          </a:bodyPr>
          <a:lstStyle/>
          <a:p>
            <a:pPr>
              <a:spcBef>
                <a:spcPct val="50000"/>
              </a:spcBef>
            </a:pPr>
            <a:r>
              <a:rPr lang="ja-JP" altLang="en-US" sz="1200">
                <a:solidFill>
                  <a:srgbClr val="005096"/>
                </a:solidFill>
                <a:latin typeface="メイリオ" pitchFamily="50" charset="-128"/>
                <a:ea typeface="メイリオ" pitchFamily="50" charset="-128"/>
                <a:cs typeface="メイリオ" pitchFamily="50" charset="-128"/>
              </a:rPr>
              <a:t>入金確認</a:t>
            </a:r>
          </a:p>
        </p:txBody>
      </p:sp>
      <p:sp>
        <p:nvSpPr>
          <p:cNvPr id="15374" name="Text Box 15"/>
          <p:cNvSpPr txBox="1">
            <a:spLocks noChangeArrowheads="1"/>
          </p:cNvSpPr>
          <p:nvPr/>
        </p:nvSpPr>
        <p:spPr bwMode="auto">
          <a:xfrm>
            <a:off x="5603875" y="1927225"/>
            <a:ext cx="1008063" cy="274638"/>
          </a:xfrm>
          <a:prstGeom prst="rect">
            <a:avLst/>
          </a:prstGeom>
          <a:noFill/>
          <a:ln w="9525" algn="ctr">
            <a:noFill/>
            <a:miter lim="800000"/>
            <a:headEnd/>
            <a:tailEnd/>
          </a:ln>
        </p:spPr>
        <p:txBody>
          <a:bodyPr>
            <a:spAutoFit/>
          </a:bodyPr>
          <a:lstStyle/>
          <a:p>
            <a:pPr>
              <a:spcBef>
                <a:spcPct val="50000"/>
              </a:spcBef>
            </a:pPr>
            <a:r>
              <a:rPr lang="ja-JP" altLang="en-US" sz="1200">
                <a:solidFill>
                  <a:srgbClr val="005096"/>
                </a:solidFill>
                <a:latin typeface="メイリオ" pitchFamily="50" charset="-128"/>
                <a:ea typeface="メイリオ" pitchFamily="50" charset="-128"/>
                <a:cs typeface="メイリオ" pitchFamily="50" charset="-128"/>
              </a:rPr>
              <a:t>支払業務</a:t>
            </a:r>
          </a:p>
        </p:txBody>
      </p:sp>
      <p:sp>
        <p:nvSpPr>
          <p:cNvPr id="15375" name="Text Box 16"/>
          <p:cNvSpPr txBox="1">
            <a:spLocks noChangeArrowheads="1"/>
          </p:cNvSpPr>
          <p:nvPr/>
        </p:nvSpPr>
        <p:spPr bwMode="auto">
          <a:xfrm>
            <a:off x="7308850" y="2759075"/>
            <a:ext cx="1008063" cy="304800"/>
          </a:xfrm>
          <a:prstGeom prst="rect">
            <a:avLst/>
          </a:prstGeom>
          <a:noFill/>
          <a:ln w="9525" algn="ctr">
            <a:noFill/>
            <a:miter lim="800000"/>
            <a:headEnd/>
            <a:tailEnd/>
          </a:ln>
        </p:spPr>
        <p:txBody>
          <a:bodyPr>
            <a:spAutoFit/>
          </a:bodyPr>
          <a:lstStyle/>
          <a:p>
            <a:pPr>
              <a:spcBef>
                <a:spcPct val="50000"/>
              </a:spcBef>
            </a:pPr>
            <a:r>
              <a:rPr lang="ja-JP" altLang="en-US" sz="1400" u="sng">
                <a:solidFill>
                  <a:srgbClr val="E27100"/>
                </a:solidFill>
                <a:latin typeface="メイリオ" pitchFamily="50" charset="-128"/>
                <a:ea typeface="メイリオ" pitchFamily="50" charset="-128"/>
                <a:cs typeface="メイリオ" pitchFamily="50" charset="-128"/>
              </a:rPr>
              <a:t>消込</a:t>
            </a:r>
          </a:p>
        </p:txBody>
      </p:sp>
      <p:sp>
        <p:nvSpPr>
          <p:cNvPr id="15376" name="Line 18"/>
          <p:cNvSpPr>
            <a:spLocks noChangeShapeType="1"/>
          </p:cNvSpPr>
          <p:nvPr/>
        </p:nvSpPr>
        <p:spPr bwMode="auto">
          <a:xfrm>
            <a:off x="5938838" y="2214563"/>
            <a:ext cx="0" cy="647700"/>
          </a:xfrm>
          <a:prstGeom prst="line">
            <a:avLst/>
          </a:prstGeom>
          <a:noFill/>
          <a:ln w="28575">
            <a:solidFill>
              <a:schemeClr val="tx2"/>
            </a:solidFill>
            <a:round/>
            <a:headEnd/>
            <a:tailEnd type="triangle" w="med" len="med"/>
          </a:ln>
        </p:spPr>
        <p:txBody>
          <a:bodyPr/>
          <a:lstStyle/>
          <a:p>
            <a:endParaRPr lang="ja-JP" altLang="en-US"/>
          </a:p>
        </p:txBody>
      </p:sp>
      <p:sp>
        <p:nvSpPr>
          <p:cNvPr id="15377" name="Line 19"/>
          <p:cNvSpPr>
            <a:spLocks noChangeShapeType="1"/>
          </p:cNvSpPr>
          <p:nvPr/>
        </p:nvSpPr>
        <p:spPr bwMode="auto">
          <a:xfrm flipV="1">
            <a:off x="3275013" y="2070100"/>
            <a:ext cx="2303462" cy="0"/>
          </a:xfrm>
          <a:prstGeom prst="line">
            <a:avLst/>
          </a:prstGeom>
          <a:noFill/>
          <a:ln w="28575">
            <a:solidFill>
              <a:schemeClr val="tx2"/>
            </a:solidFill>
            <a:round/>
            <a:headEnd/>
            <a:tailEnd type="triangle" w="med" len="med"/>
          </a:ln>
        </p:spPr>
        <p:txBody>
          <a:bodyPr/>
          <a:lstStyle/>
          <a:p>
            <a:endParaRPr lang="ja-JP" altLang="en-US"/>
          </a:p>
        </p:txBody>
      </p:sp>
      <p:sp>
        <p:nvSpPr>
          <p:cNvPr id="15378" name="Line 20"/>
          <p:cNvSpPr>
            <a:spLocks noChangeShapeType="1"/>
          </p:cNvSpPr>
          <p:nvPr/>
        </p:nvSpPr>
        <p:spPr bwMode="auto">
          <a:xfrm>
            <a:off x="6442075" y="2933700"/>
            <a:ext cx="865188" cy="1588"/>
          </a:xfrm>
          <a:prstGeom prst="line">
            <a:avLst/>
          </a:prstGeom>
          <a:noFill/>
          <a:ln w="28575">
            <a:solidFill>
              <a:schemeClr val="tx2"/>
            </a:solidFill>
            <a:round/>
            <a:headEnd/>
            <a:tailEnd type="triangle" w="med" len="med"/>
          </a:ln>
        </p:spPr>
        <p:txBody>
          <a:bodyPr/>
          <a:lstStyle/>
          <a:p>
            <a:endParaRPr lang="ja-JP" altLang="en-US"/>
          </a:p>
        </p:txBody>
      </p:sp>
      <p:sp>
        <p:nvSpPr>
          <p:cNvPr id="260117" name="Oval 21"/>
          <p:cNvSpPr>
            <a:spLocks noChangeArrowheads="1"/>
          </p:cNvSpPr>
          <p:nvPr/>
        </p:nvSpPr>
        <p:spPr bwMode="auto">
          <a:xfrm>
            <a:off x="5867400" y="5734050"/>
            <a:ext cx="1154113" cy="350838"/>
          </a:xfrm>
          <a:prstGeom prst="ellipse">
            <a:avLst/>
          </a:prstGeom>
          <a:solidFill>
            <a:srgbClr val="CCCCFF"/>
          </a:solidFill>
          <a:ln w="9525">
            <a:noFill/>
            <a:round/>
            <a:headEnd/>
            <a:tailEnd/>
          </a:ln>
          <a:effectLst>
            <a:outerShdw dist="35921" dir="2700000" algn="ctr" rotWithShape="0">
              <a:schemeClr val="bg2"/>
            </a:outerShdw>
          </a:effectLst>
        </p:spPr>
        <p:txBody>
          <a:bodyPr wrap="none" anchor="ctr"/>
          <a:lstStyle/>
          <a:p>
            <a:pPr algn="ctr">
              <a:defRPr/>
            </a:pPr>
            <a:r>
              <a:rPr lang="ja-JP" altLang="en-US" sz="1200">
                <a:solidFill>
                  <a:srgbClr val="005096"/>
                </a:solidFill>
                <a:latin typeface="メイリオ" pitchFamily="50" charset="-128"/>
                <a:ea typeface="メイリオ" pitchFamily="50" charset="-128"/>
                <a:cs typeface="メイリオ" pitchFamily="50" charset="-128"/>
              </a:rPr>
              <a:t>入金入力</a:t>
            </a:r>
          </a:p>
          <a:p>
            <a:pPr algn="ctr">
              <a:defRPr/>
            </a:pPr>
            <a:r>
              <a:rPr lang="ja-JP" altLang="en-US" sz="1200">
                <a:solidFill>
                  <a:srgbClr val="005096"/>
                </a:solidFill>
                <a:latin typeface="メイリオ" pitchFamily="50" charset="-128"/>
                <a:ea typeface="メイリオ" pitchFamily="50" charset="-128"/>
                <a:cs typeface="メイリオ" pitchFamily="50" charset="-128"/>
              </a:rPr>
              <a:t>（消込キー）</a:t>
            </a:r>
            <a:endParaRPr lang="ja-JP" altLang="en-US" sz="1400">
              <a:solidFill>
                <a:srgbClr val="005096"/>
              </a:solidFill>
              <a:latin typeface="メイリオ" pitchFamily="50" charset="-128"/>
              <a:ea typeface="メイリオ" pitchFamily="50" charset="-128"/>
              <a:cs typeface="メイリオ" pitchFamily="50" charset="-128"/>
            </a:endParaRPr>
          </a:p>
        </p:txBody>
      </p:sp>
      <p:sp>
        <p:nvSpPr>
          <p:cNvPr id="260118" name="Oval 22"/>
          <p:cNvSpPr>
            <a:spLocks noChangeArrowheads="1"/>
          </p:cNvSpPr>
          <p:nvPr/>
        </p:nvSpPr>
        <p:spPr bwMode="auto">
          <a:xfrm>
            <a:off x="7802563" y="5767388"/>
            <a:ext cx="1127125" cy="288925"/>
          </a:xfrm>
          <a:prstGeom prst="ellipse">
            <a:avLst/>
          </a:prstGeom>
          <a:solidFill>
            <a:srgbClr val="CCCCFF"/>
          </a:solidFill>
          <a:ln w="9525">
            <a:noFill/>
            <a:round/>
            <a:headEnd/>
            <a:tailEnd/>
          </a:ln>
          <a:effectLst>
            <a:outerShdw dist="35921" dir="2700000" algn="ctr" rotWithShape="0">
              <a:schemeClr val="bg2"/>
            </a:outerShdw>
          </a:effectLst>
        </p:spPr>
        <p:txBody>
          <a:bodyPr wrap="none" anchor="ctr"/>
          <a:lstStyle/>
          <a:p>
            <a:pPr algn="ctr">
              <a:defRPr/>
            </a:pPr>
            <a:r>
              <a:rPr lang="ja-JP" altLang="en-US" sz="1200">
                <a:solidFill>
                  <a:srgbClr val="005096"/>
                </a:solidFill>
                <a:latin typeface="メイリオ" pitchFamily="50" charset="-128"/>
                <a:ea typeface="メイリオ" pitchFamily="50" charset="-128"/>
                <a:cs typeface="メイリオ" pitchFamily="50" charset="-128"/>
              </a:rPr>
              <a:t>消込確定</a:t>
            </a:r>
          </a:p>
        </p:txBody>
      </p:sp>
      <p:sp>
        <p:nvSpPr>
          <p:cNvPr id="15381" name="Text Box 23"/>
          <p:cNvSpPr txBox="1">
            <a:spLocks noChangeArrowheads="1"/>
          </p:cNvSpPr>
          <p:nvPr/>
        </p:nvSpPr>
        <p:spPr bwMode="auto">
          <a:xfrm>
            <a:off x="2266950" y="5391150"/>
            <a:ext cx="1008063" cy="274638"/>
          </a:xfrm>
          <a:prstGeom prst="rect">
            <a:avLst/>
          </a:prstGeom>
          <a:noFill/>
          <a:ln w="9525" algn="ctr">
            <a:noFill/>
            <a:miter lim="800000"/>
            <a:headEnd/>
            <a:tailEnd/>
          </a:ln>
        </p:spPr>
        <p:txBody>
          <a:bodyPr>
            <a:spAutoFit/>
          </a:bodyPr>
          <a:lstStyle/>
          <a:p>
            <a:pPr>
              <a:spcBef>
                <a:spcPct val="50000"/>
              </a:spcBef>
            </a:pPr>
            <a:r>
              <a:rPr lang="ja-JP" altLang="en-US" sz="1200">
                <a:solidFill>
                  <a:srgbClr val="005096"/>
                </a:solidFill>
                <a:latin typeface="メイリオ" pitchFamily="50" charset="-128"/>
                <a:ea typeface="メイリオ" pitchFamily="50" charset="-128"/>
                <a:cs typeface="メイリオ" pitchFamily="50" charset="-128"/>
              </a:rPr>
              <a:t>請求業務</a:t>
            </a:r>
          </a:p>
        </p:txBody>
      </p:sp>
      <p:sp>
        <p:nvSpPr>
          <p:cNvPr id="15382" name="Text Box 24"/>
          <p:cNvSpPr txBox="1">
            <a:spLocks noChangeArrowheads="1"/>
          </p:cNvSpPr>
          <p:nvPr/>
        </p:nvSpPr>
        <p:spPr bwMode="auto">
          <a:xfrm>
            <a:off x="2266950" y="4456113"/>
            <a:ext cx="1008063" cy="274637"/>
          </a:xfrm>
          <a:prstGeom prst="rect">
            <a:avLst/>
          </a:prstGeom>
          <a:noFill/>
          <a:ln w="9525" algn="ctr">
            <a:noFill/>
            <a:miter lim="800000"/>
            <a:headEnd/>
            <a:tailEnd/>
          </a:ln>
        </p:spPr>
        <p:txBody>
          <a:bodyPr>
            <a:spAutoFit/>
          </a:bodyPr>
          <a:lstStyle/>
          <a:p>
            <a:pPr>
              <a:spcBef>
                <a:spcPct val="50000"/>
              </a:spcBef>
            </a:pPr>
            <a:r>
              <a:rPr lang="ja-JP" altLang="en-US" sz="1200">
                <a:solidFill>
                  <a:srgbClr val="005096"/>
                </a:solidFill>
                <a:latin typeface="メイリオ" pitchFamily="50" charset="-128"/>
                <a:ea typeface="メイリオ" pitchFamily="50" charset="-128"/>
                <a:cs typeface="メイリオ" pitchFamily="50" charset="-128"/>
              </a:rPr>
              <a:t>請求書受領</a:t>
            </a:r>
          </a:p>
        </p:txBody>
      </p:sp>
      <p:sp>
        <p:nvSpPr>
          <p:cNvPr id="260121" name="Oval 25"/>
          <p:cNvSpPr>
            <a:spLocks noChangeArrowheads="1"/>
          </p:cNvSpPr>
          <p:nvPr/>
        </p:nvSpPr>
        <p:spPr bwMode="auto">
          <a:xfrm>
            <a:off x="2555875" y="5732463"/>
            <a:ext cx="1008063" cy="350837"/>
          </a:xfrm>
          <a:prstGeom prst="ellipse">
            <a:avLst/>
          </a:prstGeom>
          <a:solidFill>
            <a:srgbClr val="CCCCFF"/>
          </a:solidFill>
          <a:ln w="9525">
            <a:noFill/>
            <a:round/>
            <a:headEnd/>
            <a:tailEnd/>
          </a:ln>
          <a:effectLst>
            <a:outerShdw dist="35921" dir="2700000" algn="ctr" rotWithShape="0">
              <a:schemeClr val="bg2"/>
            </a:outerShdw>
          </a:effectLst>
        </p:spPr>
        <p:txBody>
          <a:bodyPr wrap="none" anchor="ctr"/>
          <a:lstStyle/>
          <a:p>
            <a:pPr algn="ctr">
              <a:defRPr/>
            </a:pPr>
            <a:r>
              <a:rPr lang="ja-JP" altLang="en-US" sz="1200">
                <a:solidFill>
                  <a:srgbClr val="005096"/>
                </a:solidFill>
                <a:latin typeface="メイリオ" pitchFamily="50" charset="-128"/>
                <a:ea typeface="メイリオ" pitchFamily="50" charset="-128"/>
                <a:cs typeface="メイリオ" pitchFamily="50" charset="-128"/>
              </a:rPr>
              <a:t>請求書発行</a:t>
            </a:r>
            <a:endParaRPr lang="ja-JP" altLang="en-US" sz="1400">
              <a:solidFill>
                <a:srgbClr val="005096"/>
              </a:solidFill>
              <a:latin typeface="メイリオ" pitchFamily="50" charset="-128"/>
              <a:ea typeface="メイリオ" pitchFamily="50" charset="-128"/>
              <a:cs typeface="メイリオ" pitchFamily="50" charset="-128"/>
            </a:endParaRPr>
          </a:p>
        </p:txBody>
      </p:sp>
      <p:sp>
        <p:nvSpPr>
          <p:cNvPr id="15384" name="Text Box 26"/>
          <p:cNvSpPr txBox="1">
            <a:spLocks noChangeArrowheads="1"/>
          </p:cNvSpPr>
          <p:nvPr/>
        </p:nvSpPr>
        <p:spPr bwMode="auto">
          <a:xfrm>
            <a:off x="5603875" y="5372100"/>
            <a:ext cx="1704975" cy="274638"/>
          </a:xfrm>
          <a:prstGeom prst="rect">
            <a:avLst/>
          </a:prstGeom>
          <a:noFill/>
          <a:ln w="9525" algn="ctr">
            <a:noFill/>
            <a:miter lim="800000"/>
            <a:headEnd/>
            <a:tailEnd/>
          </a:ln>
        </p:spPr>
        <p:txBody>
          <a:bodyPr>
            <a:spAutoFit/>
          </a:bodyPr>
          <a:lstStyle/>
          <a:p>
            <a:pPr>
              <a:spcBef>
                <a:spcPct val="50000"/>
              </a:spcBef>
            </a:pPr>
            <a:r>
              <a:rPr lang="ja-JP" altLang="en-US" sz="1200">
                <a:solidFill>
                  <a:srgbClr val="005096"/>
                </a:solidFill>
                <a:latin typeface="メイリオ" pitchFamily="50" charset="-128"/>
                <a:ea typeface="メイリオ" pitchFamily="50" charset="-128"/>
                <a:cs typeface="メイリオ" pitchFamily="50" charset="-128"/>
              </a:rPr>
              <a:t>入金確認＆消込確定</a:t>
            </a:r>
          </a:p>
        </p:txBody>
      </p:sp>
      <p:sp>
        <p:nvSpPr>
          <p:cNvPr id="15385" name="Text Box 27"/>
          <p:cNvSpPr txBox="1">
            <a:spLocks noChangeArrowheads="1"/>
          </p:cNvSpPr>
          <p:nvPr/>
        </p:nvSpPr>
        <p:spPr bwMode="auto">
          <a:xfrm>
            <a:off x="5603875" y="4456113"/>
            <a:ext cx="1008063" cy="274637"/>
          </a:xfrm>
          <a:prstGeom prst="rect">
            <a:avLst/>
          </a:prstGeom>
          <a:noFill/>
          <a:ln w="9525" algn="ctr">
            <a:noFill/>
            <a:miter lim="800000"/>
            <a:headEnd/>
            <a:tailEnd/>
          </a:ln>
        </p:spPr>
        <p:txBody>
          <a:bodyPr>
            <a:spAutoFit/>
          </a:bodyPr>
          <a:lstStyle/>
          <a:p>
            <a:pPr>
              <a:spcBef>
                <a:spcPct val="50000"/>
              </a:spcBef>
            </a:pPr>
            <a:r>
              <a:rPr lang="ja-JP" altLang="en-US" sz="1200">
                <a:solidFill>
                  <a:srgbClr val="005096"/>
                </a:solidFill>
                <a:latin typeface="メイリオ" pitchFamily="50" charset="-128"/>
                <a:ea typeface="メイリオ" pitchFamily="50" charset="-128"/>
                <a:cs typeface="メイリオ" pitchFamily="50" charset="-128"/>
              </a:rPr>
              <a:t>支払業務</a:t>
            </a:r>
          </a:p>
        </p:txBody>
      </p:sp>
      <p:sp>
        <p:nvSpPr>
          <p:cNvPr id="15386" name="Line 28"/>
          <p:cNvSpPr>
            <a:spLocks noChangeShapeType="1"/>
          </p:cNvSpPr>
          <p:nvPr/>
        </p:nvSpPr>
        <p:spPr bwMode="auto">
          <a:xfrm flipV="1">
            <a:off x="2714625" y="4743450"/>
            <a:ext cx="0" cy="647700"/>
          </a:xfrm>
          <a:prstGeom prst="line">
            <a:avLst/>
          </a:prstGeom>
          <a:noFill/>
          <a:ln w="28575">
            <a:solidFill>
              <a:schemeClr val="tx2"/>
            </a:solidFill>
            <a:round/>
            <a:headEnd/>
            <a:tailEnd type="triangle" w="med" len="med"/>
          </a:ln>
        </p:spPr>
        <p:txBody>
          <a:bodyPr/>
          <a:lstStyle/>
          <a:p>
            <a:endParaRPr lang="ja-JP" altLang="en-US"/>
          </a:p>
        </p:txBody>
      </p:sp>
      <p:sp>
        <p:nvSpPr>
          <p:cNvPr id="15387" name="Line 29"/>
          <p:cNvSpPr>
            <a:spLocks noChangeShapeType="1"/>
          </p:cNvSpPr>
          <p:nvPr/>
        </p:nvSpPr>
        <p:spPr bwMode="auto">
          <a:xfrm>
            <a:off x="5938838" y="4743450"/>
            <a:ext cx="0" cy="647700"/>
          </a:xfrm>
          <a:prstGeom prst="line">
            <a:avLst/>
          </a:prstGeom>
          <a:noFill/>
          <a:ln w="28575">
            <a:solidFill>
              <a:schemeClr val="tx2"/>
            </a:solidFill>
            <a:round/>
            <a:headEnd/>
            <a:tailEnd type="triangle" w="med" len="med"/>
          </a:ln>
        </p:spPr>
        <p:txBody>
          <a:bodyPr/>
          <a:lstStyle/>
          <a:p>
            <a:endParaRPr lang="ja-JP" altLang="en-US"/>
          </a:p>
        </p:txBody>
      </p:sp>
      <p:sp>
        <p:nvSpPr>
          <p:cNvPr id="15388" name="Line 30"/>
          <p:cNvSpPr>
            <a:spLocks noChangeShapeType="1"/>
          </p:cNvSpPr>
          <p:nvPr/>
        </p:nvSpPr>
        <p:spPr bwMode="auto">
          <a:xfrm flipV="1">
            <a:off x="3275013" y="4598988"/>
            <a:ext cx="719137" cy="0"/>
          </a:xfrm>
          <a:prstGeom prst="line">
            <a:avLst/>
          </a:prstGeom>
          <a:noFill/>
          <a:ln w="28575">
            <a:solidFill>
              <a:schemeClr val="tx2"/>
            </a:solidFill>
            <a:round/>
            <a:headEnd/>
            <a:tailEnd type="triangle" w="med" len="med"/>
          </a:ln>
        </p:spPr>
        <p:txBody>
          <a:bodyPr/>
          <a:lstStyle/>
          <a:p>
            <a:endParaRPr lang="ja-JP" altLang="en-US"/>
          </a:p>
        </p:txBody>
      </p:sp>
      <p:sp>
        <p:nvSpPr>
          <p:cNvPr id="15389" name="Text Box 31"/>
          <p:cNvSpPr txBox="1">
            <a:spLocks noChangeArrowheads="1"/>
          </p:cNvSpPr>
          <p:nvPr/>
        </p:nvSpPr>
        <p:spPr bwMode="auto">
          <a:xfrm>
            <a:off x="3922713" y="4454525"/>
            <a:ext cx="1152525" cy="457200"/>
          </a:xfrm>
          <a:prstGeom prst="rect">
            <a:avLst/>
          </a:prstGeom>
          <a:noFill/>
          <a:ln w="9525" algn="ctr">
            <a:noFill/>
            <a:miter lim="800000"/>
            <a:headEnd/>
            <a:tailEnd/>
          </a:ln>
        </p:spPr>
        <p:txBody>
          <a:bodyPr>
            <a:spAutoFit/>
          </a:bodyPr>
          <a:lstStyle/>
          <a:p>
            <a:pPr>
              <a:spcBef>
                <a:spcPct val="50000"/>
              </a:spcBef>
            </a:pPr>
            <a:r>
              <a:rPr lang="ja-JP" altLang="en-US" sz="1200">
                <a:solidFill>
                  <a:srgbClr val="005096"/>
                </a:solidFill>
                <a:latin typeface="メイリオ" pitchFamily="50" charset="-128"/>
                <a:ea typeface="メイリオ" pitchFamily="50" charset="-128"/>
                <a:cs typeface="メイリオ" pitchFamily="50" charset="-128"/>
              </a:rPr>
              <a:t>事前支払通知</a:t>
            </a:r>
            <a:br>
              <a:rPr lang="ja-JP" altLang="en-US" sz="1200">
                <a:solidFill>
                  <a:srgbClr val="005096"/>
                </a:solidFill>
                <a:latin typeface="メイリオ" pitchFamily="50" charset="-128"/>
                <a:ea typeface="メイリオ" pitchFamily="50" charset="-128"/>
                <a:cs typeface="メイリオ" pitchFamily="50" charset="-128"/>
              </a:rPr>
            </a:br>
            <a:r>
              <a:rPr lang="ja-JP" altLang="en-US" sz="1200">
                <a:solidFill>
                  <a:srgbClr val="005096"/>
                </a:solidFill>
                <a:latin typeface="メイリオ" pitchFamily="50" charset="-128"/>
                <a:ea typeface="メイリオ" pitchFamily="50" charset="-128"/>
                <a:cs typeface="メイリオ" pitchFamily="50" charset="-128"/>
              </a:rPr>
              <a:t>（検収通知）</a:t>
            </a:r>
          </a:p>
        </p:txBody>
      </p:sp>
      <p:sp>
        <p:nvSpPr>
          <p:cNvPr id="15390" name="Line 32"/>
          <p:cNvSpPr>
            <a:spLocks noChangeShapeType="1"/>
          </p:cNvSpPr>
          <p:nvPr/>
        </p:nvSpPr>
        <p:spPr bwMode="auto">
          <a:xfrm flipV="1">
            <a:off x="4930775" y="4598988"/>
            <a:ext cx="719138" cy="0"/>
          </a:xfrm>
          <a:prstGeom prst="line">
            <a:avLst/>
          </a:prstGeom>
          <a:noFill/>
          <a:ln w="28575">
            <a:solidFill>
              <a:schemeClr val="tx2"/>
            </a:solidFill>
            <a:round/>
            <a:headEnd/>
            <a:tailEnd type="triangle" w="med" len="med"/>
          </a:ln>
        </p:spPr>
        <p:txBody>
          <a:bodyPr/>
          <a:lstStyle/>
          <a:p>
            <a:endParaRPr lang="ja-JP" altLang="en-US"/>
          </a:p>
        </p:txBody>
      </p:sp>
      <p:sp>
        <p:nvSpPr>
          <p:cNvPr id="15391" name="Line 33"/>
          <p:cNvSpPr>
            <a:spLocks noChangeShapeType="1"/>
          </p:cNvSpPr>
          <p:nvPr/>
        </p:nvSpPr>
        <p:spPr bwMode="auto">
          <a:xfrm>
            <a:off x="4354513" y="4959350"/>
            <a:ext cx="0" cy="431800"/>
          </a:xfrm>
          <a:prstGeom prst="line">
            <a:avLst/>
          </a:prstGeom>
          <a:noFill/>
          <a:ln w="28575">
            <a:solidFill>
              <a:schemeClr val="tx2"/>
            </a:solidFill>
            <a:round/>
            <a:headEnd/>
            <a:tailEnd type="triangle" w="med" len="med"/>
          </a:ln>
        </p:spPr>
        <p:txBody>
          <a:bodyPr/>
          <a:lstStyle/>
          <a:p>
            <a:endParaRPr lang="ja-JP" altLang="en-US"/>
          </a:p>
        </p:txBody>
      </p:sp>
      <p:sp>
        <p:nvSpPr>
          <p:cNvPr id="15392" name="Text Box 34"/>
          <p:cNvSpPr txBox="1">
            <a:spLocks noChangeArrowheads="1"/>
          </p:cNvSpPr>
          <p:nvPr/>
        </p:nvSpPr>
        <p:spPr bwMode="auto">
          <a:xfrm>
            <a:off x="3994150" y="5348288"/>
            <a:ext cx="1008063" cy="304800"/>
          </a:xfrm>
          <a:prstGeom prst="rect">
            <a:avLst/>
          </a:prstGeom>
          <a:noFill/>
          <a:ln w="9525" algn="ctr">
            <a:noFill/>
            <a:miter lim="800000"/>
            <a:headEnd/>
            <a:tailEnd/>
          </a:ln>
        </p:spPr>
        <p:txBody>
          <a:bodyPr>
            <a:spAutoFit/>
          </a:bodyPr>
          <a:lstStyle/>
          <a:p>
            <a:pPr>
              <a:spcBef>
                <a:spcPct val="50000"/>
              </a:spcBef>
            </a:pPr>
            <a:r>
              <a:rPr lang="ja-JP" altLang="en-US" sz="1400" u="sng">
                <a:solidFill>
                  <a:srgbClr val="E27100"/>
                </a:solidFill>
                <a:latin typeface="メイリオ" pitchFamily="50" charset="-128"/>
                <a:ea typeface="メイリオ" pitchFamily="50" charset="-128"/>
                <a:cs typeface="メイリオ" pitchFamily="50" charset="-128"/>
              </a:rPr>
              <a:t>事前消込</a:t>
            </a:r>
          </a:p>
        </p:txBody>
      </p:sp>
      <p:sp>
        <p:nvSpPr>
          <p:cNvPr id="260131" name="Oval 35"/>
          <p:cNvSpPr>
            <a:spLocks noChangeArrowheads="1"/>
          </p:cNvSpPr>
          <p:nvPr/>
        </p:nvSpPr>
        <p:spPr bwMode="auto">
          <a:xfrm>
            <a:off x="4140200" y="5732463"/>
            <a:ext cx="1008063" cy="350837"/>
          </a:xfrm>
          <a:prstGeom prst="ellipse">
            <a:avLst/>
          </a:prstGeom>
          <a:solidFill>
            <a:srgbClr val="CCCCFF"/>
          </a:solidFill>
          <a:ln w="9525">
            <a:noFill/>
            <a:round/>
            <a:headEnd/>
            <a:tailEnd/>
          </a:ln>
          <a:effectLst>
            <a:outerShdw dist="35921" dir="2700000" algn="ctr" rotWithShape="0">
              <a:schemeClr val="bg2"/>
            </a:outerShdw>
          </a:effectLst>
        </p:spPr>
        <p:txBody>
          <a:bodyPr wrap="none" anchor="ctr"/>
          <a:lstStyle/>
          <a:p>
            <a:pPr algn="ctr">
              <a:defRPr/>
            </a:pPr>
            <a:r>
              <a:rPr lang="ja-JP" altLang="en-US" sz="1200">
                <a:solidFill>
                  <a:srgbClr val="005096"/>
                </a:solidFill>
                <a:latin typeface="メイリオ" pitchFamily="50" charset="-128"/>
                <a:ea typeface="メイリオ" pitchFamily="50" charset="-128"/>
                <a:cs typeface="メイリオ" pitchFamily="50" charset="-128"/>
              </a:rPr>
              <a:t>消込キー設定</a:t>
            </a:r>
            <a:endParaRPr lang="ja-JP" altLang="en-US" sz="1400">
              <a:solidFill>
                <a:srgbClr val="005096"/>
              </a:solidFill>
              <a:latin typeface="メイリオ" pitchFamily="50" charset="-128"/>
              <a:ea typeface="メイリオ" pitchFamily="50" charset="-128"/>
              <a:cs typeface="メイリオ" pitchFamily="50" charset="-128"/>
            </a:endParaRPr>
          </a:p>
        </p:txBody>
      </p:sp>
      <p:sp>
        <p:nvSpPr>
          <p:cNvPr id="15394" name="Text Box 38"/>
          <p:cNvSpPr txBox="1">
            <a:spLocks noChangeArrowheads="1"/>
          </p:cNvSpPr>
          <p:nvPr/>
        </p:nvSpPr>
        <p:spPr bwMode="auto">
          <a:xfrm>
            <a:off x="611188" y="1965325"/>
            <a:ext cx="641350" cy="274638"/>
          </a:xfrm>
          <a:prstGeom prst="rect">
            <a:avLst/>
          </a:prstGeom>
          <a:noFill/>
          <a:ln w="9525" algn="ctr">
            <a:noFill/>
            <a:miter lim="800000"/>
            <a:headEnd/>
            <a:tailEnd/>
          </a:ln>
        </p:spPr>
        <p:txBody>
          <a:bodyPr wrap="none">
            <a:spAutoFit/>
          </a:bodyPr>
          <a:lstStyle/>
          <a:p>
            <a:pPr algn="ctr"/>
            <a:r>
              <a:rPr lang="ja-JP" altLang="en-US" sz="1200">
                <a:solidFill>
                  <a:srgbClr val="000000"/>
                </a:solidFill>
                <a:latin typeface="メイリオ" pitchFamily="50" charset="-128"/>
                <a:ea typeface="メイリオ" pitchFamily="50" charset="-128"/>
                <a:cs typeface="メイリオ" pitchFamily="50" charset="-128"/>
              </a:rPr>
              <a:t>得意先</a:t>
            </a:r>
          </a:p>
        </p:txBody>
      </p:sp>
      <p:sp>
        <p:nvSpPr>
          <p:cNvPr id="15395" name="Text Box 39"/>
          <p:cNvSpPr txBox="1">
            <a:spLocks noChangeArrowheads="1"/>
          </p:cNvSpPr>
          <p:nvPr/>
        </p:nvSpPr>
        <p:spPr bwMode="auto">
          <a:xfrm>
            <a:off x="592138" y="2938463"/>
            <a:ext cx="488950" cy="274637"/>
          </a:xfrm>
          <a:prstGeom prst="rect">
            <a:avLst/>
          </a:prstGeom>
          <a:noFill/>
          <a:ln w="9525" algn="ctr">
            <a:noFill/>
            <a:miter lim="800000"/>
            <a:headEnd/>
            <a:tailEnd/>
          </a:ln>
        </p:spPr>
        <p:txBody>
          <a:bodyPr wrap="none">
            <a:spAutoFit/>
          </a:bodyPr>
          <a:lstStyle/>
          <a:p>
            <a:pPr algn="ctr"/>
            <a:r>
              <a:rPr lang="ja-JP" altLang="en-US" sz="1200">
                <a:solidFill>
                  <a:srgbClr val="000000"/>
                </a:solidFill>
                <a:latin typeface="メイリオ" pitchFamily="50" charset="-128"/>
                <a:ea typeface="メイリオ" pitchFamily="50" charset="-128"/>
                <a:cs typeface="メイリオ" pitchFamily="50" charset="-128"/>
              </a:rPr>
              <a:t>自社</a:t>
            </a:r>
          </a:p>
        </p:txBody>
      </p:sp>
      <p:sp>
        <p:nvSpPr>
          <p:cNvPr id="15396" name="Text Box 40"/>
          <p:cNvSpPr txBox="1">
            <a:spLocks noChangeArrowheads="1"/>
          </p:cNvSpPr>
          <p:nvPr/>
        </p:nvSpPr>
        <p:spPr bwMode="auto">
          <a:xfrm>
            <a:off x="611188" y="4652963"/>
            <a:ext cx="641350" cy="274637"/>
          </a:xfrm>
          <a:prstGeom prst="rect">
            <a:avLst/>
          </a:prstGeom>
          <a:noFill/>
          <a:ln w="9525" algn="ctr">
            <a:noFill/>
            <a:miter lim="800000"/>
            <a:headEnd/>
            <a:tailEnd/>
          </a:ln>
        </p:spPr>
        <p:txBody>
          <a:bodyPr wrap="none">
            <a:spAutoFit/>
          </a:bodyPr>
          <a:lstStyle/>
          <a:p>
            <a:pPr algn="ctr"/>
            <a:r>
              <a:rPr lang="ja-JP" altLang="en-US" sz="1200">
                <a:solidFill>
                  <a:srgbClr val="000000"/>
                </a:solidFill>
                <a:latin typeface="メイリオ" pitchFamily="50" charset="-128"/>
                <a:ea typeface="メイリオ" pitchFamily="50" charset="-128"/>
                <a:cs typeface="メイリオ" pitchFamily="50" charset="-128"/>
              </a:rPr>
              <a:t>得意先</a:t>
            </a:r>
          </a:p>
        </p:txBody>
      </p:sp>
      <p:sp>
        <p:nvSpPr>
          <p:cNvPr id="15397" name="Text Box 41"/>
          <p:cNvSpPr txBox="1">
            <a:spLocks noChangeArrowheads="1"/>
          </p:cNvSpPr>
          <p:nvPr/>
        </p:nvSpPr>
        <p:spPr bwMode="auto">
          <a:xfrm>
            <a:off x="592138" y="5626100"/>
            <a:ext cx="488950" cy="274638"/>
          </a:xfrm>
          <a:prstGeom prst="rect">
            <a:avLst/>
          </a:prstGeom>
          <a:noFill/>
          <a:ln w="9525" algn="ctr">
            <a:noFill/>
            <a:miter lim="800000"/>
            <a:headEnd/>
            <a:tailEnd/>
          </a:ln>
        </p:spPr>
        <p:txBody>
          <a:bodyPr wrap="none">
            <a:spAutoFit/>
          </a:bodyPr>
          <a:lstStyle/>
          <a:p>
            <a:pPr algn="ctr"/>
            <a:r>
              <a:rPr lang="ja-JP" altLang="en-US" sz="1200">
                <a:solidFill>
                  <a:srgbClr val="000000"/>
                </a:solidFill>
                <a:latin typeface="メイリオ" pitchFamily="50" charset="-128"/>
                <a:ea typeface="メイリオ" pitchFamily="50" charset="-128"/>
                <a:cs typeface="メイリオ" pitchFamily="50" charset="-128"/>
              </a:rPr>
              <a:t>自社</a:t>
            </a:r>
          </a:p>
        </p:txBody>
      </p:sp>
      <p:cxnSp>
        <p:nvCxnSpPr>
          <p:cNvPr id="15398" name="AutoShape 42"/>
          <p:cNvCxnSpPr>
            <a:cxnSpLocks noChangeShapeType="1"/>
            <a:stCxn id="260103" idx="6"/>
            <a:endCxn id="260104" idx="2"/>
          </p:cNvCxnSpPr>
          <p:nvPr/>
        </p:nvCxnSpPr>
        <p:spPr bwMode="auto">
          <a:xfrm flipV="1">
            <a:off x="7019925" y="3060700"/>
            <a:ext cx="788988" cy="193675"/>
          </a:xfrm>
          <a:prstGeom prst="straightConnector1">
            <a:avLst/>
          </a:prstGeom>
          <a:noFill/>
          <a:ln w="9525">
            <a:solidFill>
              <a:schemeClr val="tx1"/>
            </a:solidFill>
            <a:round/>
            <a:headEnd/>
            <a:tailEnd type="triangle" w="med" len="med"/>
          </a:ln>
        </p:spPr>
      </p:cxnSp>
      <p:cxnSp>
        <p:nvCxnSpPr>
          <p:cNvPr id="15399" name="AutoShape 43"/>
          <p:cNvCxnSpPr>
            <a:cxnSpLocks noChangeShapeType="1"/>
            <a:stCxn id="260103" idx="6"/>
            <a:endCxn id="260106" idx="2"/>
          </p:cNvCxnSpPr>
          <p:nvPr/>
        </p:nvCxnSpPr>
        <p:spPr bwMode="auto">
          <a:xfrm>
            <a:off x="7019925" y="3254375"/>
            <a:ext cx="817563" cy="109538"/>
          </a:xfrm>
          <a:prstGeom prst="straightConnector1">
            <a:avLst/>
          </a:prstGeom>
          <a:noFill/>
          <a:ln w="9525">
            <a:solidFill>
              <a:schemeClr val="tx1"/>
            </a:solidFill>
            <a:round/>
            <a:headEnd/>
            <a:tailEnd type="triangle" w="med" len="med"/>
          </a:ln>
        </p:spPr>
      </p:cxnSp>
      <p:cxnSp>
        <p:nvCxnSpPr>
          <p:cNvPr id="15400" name="AutoShape 44"/>
          <p:cNvCxnSpPr>
            <a:cxnSpLocks noChangeShapeType="1"/>
            <a:stCxn id="260103" idx="6"/>
            <a:endCxn id="260105" idx="2"/>
          </p:cNvCxnSpPr>
          <p:nvPr/>
        </p:nvCxnSpPr>
        <p:spPr bwMode="auto">
          <a:xfrm>
            <a:off x="7019925" y="3254375"/>
            <a:ext cx="817563" cy="398463"/>
          </a:xfrm>
          <a:prstGeom prst="straightConnector1">
            <a:avLst/>
          </a:prstGeom>
          <a:noFill/>
          <a:ln w="9525">
            <a:solidFill>
              <a:schemeClr val="tx1"/>
            </a:solidFill>
            <a:round/>
            <a:headEnd/>
            <a:tailEnd type="triangle" w="med" len="med"/>
          </a:ln>
        </p:spPr>
      </p:cxnSp>
      <p:sp>
        <p:nvSpPr>
          <p:cNvPr id="15401" name="Text Box 46"/>
          <p:cNvSpPr txBox="1">
            <a:spLocks noChangeArrowheads="1"/>
          </p:cNvSpPr>
          <p:nvPr/>
        </p:nvSpPr>
        <p:spPr bwMode="auto">
          <a:xfrm>
            <a:off x="2857500" y="1398588"/>
            <a:ext cx="5770563" cy="400050"/>
          </a:xfrm>
          <a:prstGeom prst="rect">
            <a:avLst/>
          </a:prstGeom>
          <a:noFill/>
          <a:ln w="9525" algn="ctr">
            <a:noFill/>
            <a:miter lim="800000"/>
            <a:headEnd/>
            <a:tailEnd/>
          </a:ln>
        </p:spPr>
        <p:txBody>
          <a:bodyPr>
            <a:spAutoFit/>
          </a:bodyPr>
          <a:lstStyle/>
          <a:p>
            <a:r>
              <a:rPr lang="ja-JP" altLang="en-US" sz="1000">
                <a:solidFill>
                  <a:srgbClr val="000000"/>
                </a:solidFill>
                <a:latin typeface="メイリオ" pitchFamily="50" charset="-128"/>
                <a:ea typeface="メイリオ" pitchFamily="50" charset="-128"/>
                <a:cs typeface="メイリオ" pitchFamily="50" charset="-128"/>
              </a:rPr>
              <a:t>入金の事実確認（振込や手形受領など）を行い、</a:t>
            </a:r>
            <a:r>
              <a:rPr lang="en-US" altLang="ja-JP" sz="1000">
                <a:solidFill>
                  <a:srgbClr val="000000"/>
                </a:solidFill>
                <a:latin typeface="Times New Roman" pitchFamily="18" charset="0"/>
                <a:ea typeface="メイリオ" pitchFamily="50" charset="-128"/>
                <a:cs typeface="Times New Roman" pitchFamily="18" charset="0"/>
              </a:rPr>
              <a:t>AR+</a:t>
            </a:r>
            <a:r>
              <a:rPr lang="ja-JP" altLang="en-US" sz="1000">
                <a:solidFill>
                  <a:srgbClr val="000000"/>
                </a:solidFill>
                <a:latin typeface="メイリオ" pitchFamily="50" charset="-128"/>
                <a:ea typeface="メイリオ" pitchFamily="50" charset="-128"/>
                <a:cs typeface="メイリオ" pitchFamily="50" charset="-128"/>
              </a:rPr>
              <a:t>の入金入力または入金取込後、消込処理を行います。</a:t>
            </a:r>
          </a:p>
        </p:txBody>
      </p:sp>
      <p:sp>
        <p:nvSpPr>
          <p:cNvPr id="15402" name="Text Box 47"/>
          <p:cNvSpPr txBox="1">
            <a:spLocks noChangeArrowheads="1"/>
          </p:cNvSpPr>
          <p:nvPr/>
        </p:nvSpPr>
        <p:spPr bwMode="auto">
          <a:xfrm>
            <a:off x="3035300" y="4000500"/>
            <a:ext cx="5929313" cy="400050"/>
          </a:xfrm>
          <a:prstGeom prst="rect">
            <a:avLst/>
          </a:prstGeom>
          <a:noFill/>
          <a:ln w="9525" algn="ctr">
            <a:noFill/>
            <a:miter lim="800000"/>
            <a:headEnd/>
            <a:tailEnd/>
          </a:ln>
        </p:spPr>
        <p:txBody>
          <a:bodyPr>
            <a:spAutoFit/>
          </a:bodyPr>
          <a:lstStyle/>
          <a:p>
            <a:r>
              <a:rPr lang="ja-JP" altLang="en-US" sz="1000">
                <a:solidFill>
                  <a:srgbClr val="000000"/>
                </a:solidFill>
                <a:latin typeface="メイリオ" pitchFamily="50" charset="-128"/>
                <a:ea typeface="メイリオ" pitchFamily="50" charset="-128"/>
                <a:cs typeface="メイリオ" pitchFamily="50" charset="-128"/>
              </a:rPr>
              <a:t>入金の前に支払通知（検収通知）を得意先から受領できる場合は、その時点で「消込キー」を債権データに割当設定しておくことができます。入金時の消込処理が効率的になります。</a:t>
            </a:r>
          </a:p>
        </p:txBody>
      </p:sp>
      <p:cxnSp>
        <p:nvCxnSpPr>
          <p:cNvPr id="15403" name="AutoShape 48"/>
          <p:cNvCxnSpPr>
            <a:cxnSpLocks noChangeShapeType="1"/>
            <a:stCxn id="260131" idx="6"/>
            <a:endCxn id="260117" idx="2"/>
          </p:cNvCxnSpPr>
          <p:nvPr/>
        </p:nvCxnSpPr>
        <p:spPr bwMode="auto">
          <a:xfrm>
            <a:off x="5148263" y="5908675"/>
            <a:ext cx="719137" cy="1588"/>
          </a:xfrm>
          <a:prstGeom prst="bentConnector3">
            <a:avLst>
              <a:gd name="adj1" fmla="val 50000"/>
            </a:avLst>
          </a:prstGeom>
          <a:noFill/>
          <a:ln w="9525">
            <a:solidFill>
              <a:schemeClr val="tx1"/>
            </a:solidFill>
            <a:miter lim="800000"/>
            <a:headEnd/>
            <a:tailEnd type="triangle" w="med" len="med"/>
          </a:ln>
        </p:spPr>
      </p:cxnSp>
      <p:sp>
        <p:nvSpPr>
          <p:cNvPr id="260145" name="AutoShape 49"/>
          <p:cNvSpPr>
            <a:spLocks/>
          </p:cNvSpPr>
          <p:nvPr/>
        </p:nvSpPr>
        <p:spPr bwMode="auto">
          <a:xfrm>
            <a:off x="7885113" y="2133600"/>
            <a:ext cx="1150937" cy="358775"/>
          </a:xfrm>
          <a:prstGeom prst="borderCallout2">
            <a:avLst>
              <a:gd name="adj1" fmla="val 31856"/>
              <a:gd name="adj2" fmla="val -6620"/>
              <a:gd name="adj3" fmla="val 31856"/>
              <a:gd name="adj4" fmla="val -10343"/>
              <a:gd name="adj5" fmla="val 193361"/>
              <a:gd name="adj6" fmla="val -23449"/>
            </a:avLst>
          </a:prstGeom>
          <a:solidFill>
            <a:srgbClr val="E5E5E5"/>
          </a:solidFill>
          <a:ln w="9525" algn="ctr">
            <a:solidFill>
              <a:schemeClr val="accent2"/>
            </a:solidFill>
            <a:miter lim="800000"/>
            <a:headEnd/>
            <a:tailEnd/>
          </a:ln>
          <a:effectLst>
            <a:outerShdw dist="35921" dir="2700000" algn="ctr" rotWithShape="0">
              <a:schemeClr val="accent2"/>
            </a:outerShdw>
          </a:effectLst>
        </p:spPr>
        <p:txBody>
          <a:bodyPr/>
          <a:lstStyle/>
          <a:p>
            <a:pPr algn="ctr">
              <a:defRPr/>
            </a:pPr>
            <a:r>
              <a:rPr lang="ja-JP" altLang="en-US" sz="1200">
                <a:solidFill>
                  <a:srgbClr val="000000"/>
                </a:solidFill>
                <a:latin typeface="メイリオ" pitchFamily="50" charset="-128"/>
                <a:ea typeface="メイリオ" pitchFamily="50" charset="-128"/>
                <a:cs typeface="メイリオ" pitchFamily="50" charset="-128"/>
              </a:rPr>
              <a:t>ここで消込む</a:t>
            </a:r>
          </a:p>
        </p:txBody>
      </p:sp>
      <p:sp>
        <p:nvSpPr>
          <p:cNvPr id="260146" name="AutoShape 50"/>
          <p:cNvSpPr>
            <a:spLocks/>
          </p:cNvSpPr>
          <p:nvPr/>
        </p:nvSpPr>
        <p:spPr bwMode="auto">
          <a:xfrm>
            <a:off x="2773363" y="6165850"/>
            <a:ext cx="1150937" cy="358775"/>
          </a:xfrm>
          <a:prstGeom prst="borderCallout2">
            <a:avLst>
              <a:gd name="adj1" fmla="val 31856"/>
              <a:gd name="adj2" fmla="val 106620"/>
              <a:gd name="adj3" fmla="val 31856"/>
              <a:gd name="adj4" fmla="val 112829"/>
              <a:gd name="adj5" fmla="val -152095"/>
              <a:gd name="adj6" fmla="val 119032"/>
            </a:avLst>
          </a:prstGeom>
          <a:solidFill>
            <a:srgbClr val="E5E5E5"/>
          </a:solidFill>
          <a:ln w="9525" algn="ctr">
            <a:solidFill>
              <a:schemeClr val="accent2"/>
            </a:solidFill>
            <a:miter lim="800000"/>
            <a:headEnd/>
            <a:tailEnd/>
          </a:ln>
          <a:effectLst>
            <a:outerShdw dist="35921" dir="2700000" algn="ctr" rotWithShape="0">
              <a:schemeClr val="accent2"/>
            </a:outerShdw>
          </a:effectLst>
        </p:spPr>
        <p:txBody>
          <a:bodyPr/>
          <a:lstStyle/>
          <a:p>
            <a:pPr algn="ctr">
              <a:defRPr/>
            </a:pPr>
            <a:r>
              <a:rPr lang="ja-JP" altLang="en-US" sz="1200">
                <a:solidFill>
                  <a:srgbClr val="000000"/>
                </a:solidFill>
                <a:latin typeface="メイリオ" pitchFamily="50" charset="-128"/>
                <a:ea typeface="メイリオ" pitchFamily="50" charset="-128"/>
                <a:cs typeface="メイリオ" pitchFamily="50" charset="-128"/>
              </a:rPr>
              <a:t>ここで消込む</a:t>
            </a:r>
          </a:p>
        </p:txBody>
      </p:sp>
      <p:sp>
        <p:nvSpPr>
          <p:cNvPr id="15406" name="Line 28"/>
          <p:cNvSpPr>
            <a:spLocks noChangeShapeType="1"/>
          </p:cNvSpPr>
          <p:nvPr/>
        </p:nvSpPr>
        <p:spPr bwMode="auto">
          <a:xfrm flipV="1">
            <a:off x="2714625" y="2189163"/>
            <a:ext cx="0" cy="647700"/>
          </a:xfrm>
          <a:prstGeom prst="line">
            <a:avLst/>
          </a:prstGeom>
          <a:noFill/>
          <a:ln w="28575">
            <a:solidFill>
              <a:schemeClr val="tx2"/>
            </a:solidFill>
            <a:round/>
            <a:headEnd/>
            <a:tailEnd type="triangle" w="med" len="med"/>
          </a:ln>
        </p:spPr>
        <p:txBody>
          <a:bodyPr/>
          <a:lstStyle/>
          <a:p>
            <a:endParaRPr lang="ja-JP" altLang="en-US"/>
          </a:p>
        </p:txBody>
      </p:sp>
      <p:cxnSp>
        <p:nvCxnSpPr>
          <p:cNvPr id="15407" name="直線矢印コネクタ 55"/>
          <p:cNvCxnSpPr>
            <a:cxnSpLocks noChangeShapeType="1"/>
            <a:stCxn id="260117" idx="6"/>
            <a:endCxn id="260118" idx="2"/>
          </p:cNvCxnSpPr>
          <p:nvPr/>
        </p:nvCxnSpPr>
        <p:spPr bwMode="auto">
          <a:xfrm>
            <a:off x="7021513" y="5910263"/>
            <a:ext cx="781050" cy="3175"/>
          </a:xfrm>
          <a:prstGeom prst="straightConnector1">
            <a:avLst/>
          </a:prstGeom>
          <a:noFill/>
          <a:ln w="9525" algn="ctr">
            <a:solidFill>
              <a:schemeClr val="tx1"/>
            </a:solidFill>
            <a:round/>
            <a:headEnd/>
            <a:tailEnd type="triangle" w="med" len="med"/>
          </a:ln>
        </p:spPr>
      </p:cxnSp>
      <p:sp>
        <p:nvSpPr>
          <p:cNvPr id="15408" name="スライド番号プレースホルダ 4"/>
          <p:cNvSpPr txBox="1">
            <a:spLocks/>
          </p:cNvSpPr>
          <p:nvPr/>
        </p:nvSpPr>
        <p:spPr bwMode="auto">
          <a:xfrm>
            <a:off x="7920038" y="6453188"/>
            <a:ext cx="720725" cy="179387"/>
          </a:xfrm>
          <a:prstGeom prst="rect">
            <a:avLst/>
          </a:prstGeom>
          <a:noFill/>
          <a:ln w="9525">
            <a:noFill/>
            <a:miter lim="800000"/>
            <a:headEnd/>
            <a:tailEnd/>
          </a:ln>
        </p:spPr>
        <p:txBody>
          <a:bodyPr lIns="0" tIns="0" rIns="0" bIns="0" anchor="ctr"/>
          <a:lstStyle/>
          <a:p>
            <a:pPr algn="r"/>
            <a:fld id="{09F91476-09C3-4836-AE45-79FE3E885BDC}" type="slidenum">
              <a:rPr lang="ja-JP" altLang="en-US" sz="900">
                <a:solidFill>
                  <a:srgbClr val="FFFFFF"/>
                </a:solidFill>
                <a:latin typeface="Tahoma" pitchFamily="34" charset="0"/>
                <a:ea typeface="HGP創英角ｺﾞｼｯｸUB" pitchFamily="50" charset="-128"/>
              </a:rPr>
              <a:pPr algn="r"/>
              <a:t>11</a:t>
            </a:fld>
            <a:endParaRPr lang="ja-JP" altLang="en-US" sz="900">
              <a:solidFill>
                <a:srgbClr val="FFFFFF"/>
              </a:solidFill>
              <a:latin typeface="Tahoma" pitchFamily="34" charset="0"/>
              <a:ea typeface="HGP創英角ｺﾞｼｯｸUB" pitchFamily="50" charset="-128"/>
            </a:endParaRPr>
          </a:p>
        </p:txBody>
      </p:sp>
      <p:pic>
        <p:nvPicPr>
          <p:cNvPr id="15410" name="Picture 8" descr="Factory"/>
          <p:cNvPicPr>
            <a:picLocks noChangeAspect="1" noChangeArrowheads="1"/>
          </p:cNvPicPr>
          <p:nvPr/>
        </p:nvPicPr>
        <p:blipFill>
          <a:blip r:embed="rId2" cstate="print"/>
          <a:srcRect/>
          <a:stretch>
            <a:fillRect/>
          </a:stretch>
        </p:blipFill>
        <p:spPr bwMode="auto">
          <a:xfrm>
            <a:off x="1258888" y="1844824"/>
            <a:ext cx="817562" cy="782488"/>
          </a:xfrm>
          <a:prstGeom prst="rect">
            <a:avLst/>
          </a:prstGeom>
          <a:noFill/>
          <a:ln w="9525">
            <a:noFill/>
            <a:miter lim="800000"/>
            <a:headEnd/>
            <a:tailEnd/>
          </a:ln>
        </p:spPr>
      </p:pic>
      <p:pic>
        <p:nvPicPr>
          <p:cNvPr id="55" name="Picture 3"/>
          <p:cNvPicPr>
            <a:picLocks noChangeAspect="1" noChangeArrowheads="1"/>
          </p:cNvPicPr>
          <p:nvPr/>
        </p:nvPicPr>
        <p:blipFill>
          <a:blip r:embed="rId3" cstate="screen"/>
          <a:srcRect/>
          <a:stretch>
            <a:fillRect/>
          </a:stretch>
        </p:blipFill>
        <p:spPr bwMode="auto">
          <a:xfrm>
            <a:off x="1331640" y="2852936"/>
            <a:ext cx="787152" cy="787152"/>
          </a:xfrm>
          <a:prstGeom prst="rect">
            <a:avLst/>
          </a:prstGeom>
          <a:noFill/>
          <a:ln w="9525">
            <a:noFill/>
            <a:miter lim="800000"/>
            <a:headEnd/>
            <a:tailEnd/>
          </a:ln>
          <a:effectLst>
            <a:outerShdw blurRad="50800" dist="50800" dir="5400000" algn="ctr" rotWithShape="0">
              <a:schemeClr val="tx1">
                <a:alpha val="39000"/>
              </a:schemeClr>
            </a:outerShdw>
          </a:effectLst>
          <a:scene3d>
            <a:camera prst="perspectiveLeft"/>
            <a:lightRig rig="threePt" dir="t"/>
          </a:scene3d>
        </p:spPr>
      </p:pic>
      <p:pic>
        <p:nvPicPr>
          <p:cNvPr id="15412" name="Picture 8" descr="Factory"/>
          <p:cNvPicPr>
            <a:picLocks noChangeAspect="1" noChangeArrowheads="1"/>
          </p:cNvPicPr>
          <p:nvPr/>
        </p:nvPicPr>
        <p:blipFill>
          <a:blip r:embed="rId2" cstate="print"/>
          <a:srcRect/>
          <a:stretch>
            <a:fillRect/>
          </a:stretch>
        </p:blipFill>
        <p:spPr bwMode="auto">
          <a:xfrm>
            <a:off x="1258888" y="4514752"/>
            <a:ext cx="817562" cy="781147"/>
          </a:xfrm>
          <a:prstGeom prst="rect">
            <a:avLst/>
          </a:prstGeom>
          <a:noFill/>
          <a:ln w="9525">
            <a:noFill/>
            <a:miter lim="800000"/>
            <a:headEnd/>
            <a:tailEnd/>
          </a:ln>
        </p:spPr>
      </p:pic>
      <p:pic>
        <p:nvPicPr>
          <p:cNvPr id="57" name="Picture 3"/>
          <p:cNvPicPr>
            <a:picLocks noChangeAspect="1" noChangeArrowheads="1"/>
          </p:cNvPicPr>
          <p:nvPr/>
        </p:nvPicPr>
        <p:blipFill>
          <a:blip r:embed="rId3" cstate="screen"/>
          <a:srcRect/>
          <a:stretch>
            <a:fillRect/>
          </a:stretch>
        </p:blipFill>
        <p:spPr bwMode="auto">
          <a:xfrm>
            <a:off x="1331640" y="5522168"/>
            <a:ext cx="787152" cy="787152"/>
          </a:xfrm>
          <a:prstGeom prst="rect">
            <a:avLst/>
          </a:prstGeom>
          <a:noFill/>
          <a:ln w="9525">
            <a:noFill/>
            <a:miter lim="800000"/>
            <a:headEnd/>
            <a:tailEnd/>
          </a:ln>
          <a:effectLst>
            <a:outerShdw blurRad="50800" dist="50800" dir="5400000" algn="ctr" rotWithShape="0">
              <a:schemeClr val="tx1">
                <a:alpha val="39000"/>
              </a:schemeClr>
            </a:outerShdw>
          </a:effectLst>
          <a:scene3d>
            <a:camera prst="perspectiveLeft"/>
            <a:lightRig rig="threePt" dir="t"/>
          </a:scene3d>
        </p:spPr>
      </p:pic>
      <p:sp>
        <p:nvSpPr>
          <p:cNvPr id="54" name="フッター プレースホルダ 2"/>
          <p:cNvSpPr>
            <a:spLocks noGrp="1"/>
          </p:cNvSpPr>
          <p:nvPr>
            <p:ph type="ftr" sz="quarter" idx="11"/>
          </p:nvPr>
        </p:nvSpPr>
        <p:spPr>
          <a:xfrm>
            <a:off x="306388" y="6457950"/>
            <a:ext cx="2268537" cy="206375"/>
          </a:xfrm>
          <a:noFill/>
        </p:spPr>
        <p:txBody>
          <a:bodyPr vert="horz" lIns="91440" tIns="45720" rIns="91440" bIns="45720" anchor="t"/>
          <a:lstStyle/>
          <a:p>
            <a:r>
              <a:rPr lang="en-US" altLang="ja-JP" dirty="0" smtClean="0"/>
              <a:t>©  </a:t>
            </a:r>
            <a:r>
              <a:rPr lang="en-US" altLang="ja-JP" dirty="0" smtClean="0"/>
              <a:t>SuperStream Inc. All rights reserved.</a:t>
            </a: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スライド番号プレースホルダ 2"/>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9FAF8674-E534-439E-9E6C-C092B35DB835}" type="slidenum">
              <a:rPr lang="en-US" altLang="ja-JP" smtClean="0">
                <a:solidFill>
                  <a:srgbClr val="999999"/>
                </a:solidFill>
              </a:rPr>
              <a:pPr fontAlgn="base">
                <a:spcBef>
                  <a:spcPct val="0"/>
                </a:spcBef>
                <a:spcAft>
                  <a:spcPct val="0"/>
                </a:spcAft>
                <a:defRPr/>
              </a:pPr>
              <a:t>12</a:t>
            </a:fld>
            <a:endParaRPr lang="en-US" altLang="ja-JP" smtClean="0">
              <a:solidFill>
                <a:srgbClr val="999999"/>
              </a:solidFill>
            </a:endParaRPr>
          </a:p>
        </p:txBody>
      </p:sp>
      <p:sp>
        <p:nvSpPr>
          <p:cNvPr id="250883" name="Rectangle 3"/>
          <p:cNvSpPr>
            <a:spLocks noChangeArrowheads="1"/>
          </p:cNvSpPr>
          <p:nvPr/>
        </p:nvSpPr>
        <p:spPr bwMode="auto">
          <a:xfrm>
            <a:off x="4716463" y="2343150"/>
            <a:ext cx="1231900" cy="900113"/>
          </a:xfrm>
          <a:prstGeom prst="rect">
            <a:avLst/>
          </a:prstGeom>
          <a:gradFill rotWithShape="1">
            <a:gsLst>
              <a:gs pos="0">
                <a:srgbClr val="669900"/>
              </a:gs>
              <a:gs pos="100000">
                <a:srgbClr val="669900">
                  <a:gamma/>
                  <a:shade val="46275"/>
                  <a:invGamma/>
                </a:srgbClr>
              </a:gs>
            </a:gsLst>
            <a:lin ang="2700000" scaled="1"/>
          </a:gradFill>
          <a:ln w="9525" algn="ctr">
            <a:noFill/>
            <a:miter lim="800000"/>
            <a:headEnd/>
            <a:tailEnd/>
          </a:ln>
          <a:effectLst>
            <a:outerShdw dist="35921" dir="2700000" algn="ctr" rotWithShape="0">
              <a:schemeClr val="tx1">
                <a:alpha val="50000"/>
              </a:schemeClr>
            </a:outerShdw>
          </a:effectLst>
        </p:spPr>
        <p:txBody>
          <a:bodyPr anchor="ctr"/>
          <a:lstStyle/>
          <a:p>
            <a:pPr algn="ctr">
              <a:defRPr/>
            </a:pPr>
            <a:r>
              <a:rPr lang="en-US" altLang="ja-JP" sz="1400" b="1" i="1" dirty="0">
                <a:solidFill>
                  <a:srgbClr val="FFFFFF"/>
                </a:solidFill>
                <a:latin typeface="Times New Roman" pitchFamily="18" charset="0"/>
                <a:ea typeface="+mn-ea"/>
              </a:rPr>
              <a:t>SuperStream</a:t>
            </a:r>
          </a:p>
          <a:p>
            <a:pPr algn="ctr">
              <a:defRPr/>
            </a:pPr>
            <a:r>
              <a:rPr lang="en-US" altLang="ja-JP" sz="2800" b="1" dirty="0">
                <a:solidFill>
                  <a:srgbClr val="FFFFFF"/>
                </a:solidFill>
                <a:latin typeface="Times New Roman" pitchFamily="18" charset="0"/>
                <a:ea typeface="+mn-ea"/>
              </a:rPr>
              <a:t>AP+</a:t>
            </a:r>
          </a:p>
          <a:p>
            <a:pPr algn="ctr">
              <a:defRPr/>
            </a:pPr>
            <a:r>
              <a:rPr lang="ja-JP" altLang="en-US" sz="1000" b="1" dirty="0">
                <a:solidFill>
                  <a:srgbClr val="FFFFFF"/>
                </a:solidFill>
                <a:latin typeface="メイリオ" pitchFamily="50" charset="-128"/>
                <a:ea typeface="メイリオ" pitchFamily="50" charset="-128"/>
                <a:cs typeface="メイリオ" pitchFamily="50" charset="-128"/>
              </a:rPr>
              <a:t>支払管理システム</a:t>
            </a:r>
          </a:p>
        </p:txBody>
      </p:sp>
      <p:sp>
        <p:nvSpPr>
          <p:cNvPr id="250884" name="Rectangle 4"/>
          <p:cNvSpPr>
            <a:spLocks noChangeArrowheads="1"/>
          </p:cNvSpPr>
          <p:nvPr/>
        </p:nvSpPr>
        <p:spPr bwMode="auto">
          <a:xfrm>
            <a:off x="1181100" y="2349500"/>
            <a:ext cx="1231900" cy="887413"/>
          </a:xfrm>
          <a:prstGeom prst="rect">
            <a:avLst/>
          </a:prstGeom>
          <a:gradFill rotWithShape="1">
            <a:gsLst>
              <a:gs pos="0">
                <a:srgbClr val="669900"/>
              </a:gs>
              <a:gs pos="100000">
                <a:srgbClr val="669900">
                  <a:gamma/>
                  <a:shade val="46275"/>
                  <a:invGamma/>
                </a:srgbClr>
              </a:gs>
            </a:gsLst>
            <a:lin ang="2700000" scaled="1"/>
          </a:gradFill>
          <a:ln w="9525" algn="ctr">
            <a:noFill/>
            <a:miter lim="800000"/>
            <a:headEnd/>
            <a:tailEnd/>
          </a:ln>
          <a:effectLst>
            <a:outerShdw dist="35921" dir="2700000" algn="ctr" rotWithShape="0">
              <a:schemeClr val="tx1">
                <a:alpha val="50000"/>
              </a:schemeClr>
            </a:outerShdw>
          </a:effectLst>
        </p:spPr>
        <p:txBody>
          <a:bodyPr anchor="ctr"/>
          <a:lstStyle/>
          <a:p>
            <a:pPr algn="ctr">
              <a:defRPr/>
            </a:pPr>
            <a:r>
              <a:rPr lang="en-US" altLang="ja-JP" sz="1400" b="1" i="1" dirty="0">
                <a:solidFill>
                  <a:srgbClr val="FFFFFF"/>
                </a:solidFill>
                <a:latin typeface="Times New Roman" pitchFamily="18" charset="0"/>
                <a:ea typeface="+mn-ea"/>
              </a:rPr>
              <a:t>SuperStream</a:t>
            </a:r>
          </a:p>
          <a:p>
            <a:pPr algn="ctr">
              <a:defRPr/>
            </a:pPr>
            <a:r>
              <a:rPr lang="en-US" altLang="ja-JP" sz="2800" b="1" dirty="0">
                <a:solidFill>
                  <a:srgbClr val="FFFFFF"/>
                </a:solidFill>
                <a:latin typeface="Times New Roman" pitchFamily="18" charset="0"/>
                <a:ea typeface="+mn-ea"/>
              </a:rPr>
              <a:t>AR+</a:t>
            </a:r>
          </a:p>
          <a:p>
            <a:pPr algn="ctr">
              <a:defRPr/>
            </a:pPr>
            <a:r>
              <a:rPr lang="ja-JP" altLang="en-US" sz="1000" b="1" dirty="0">
                <a:solidFill>
                  <a:srgbClr val="FFFFFF"/>
                </a:solidFill>
                <a:latin typeface="メイリオ" pitchFamily="50" charset="-128"/>
                <a:ea typeface="メイリオ" pitchFamily="50" charset="-128"/>
                <a:cs typeface="メイリオ" pitchFamily="50" charset="-128"/>
              </a:rPr>
              <a:t>債権管理システム</a:t>
            </a:r>
          </a:p>
        </p:txBody>
      </p:sp>
      <p:sp>
        <p:nvSpPr>
          <p:cNvPr id="16389" name="AutoShape 5"/>
          <p:cNvSpPr>
            <a:spLocks noChangeArrowheads="1"/>
          </p:cNvSpPr>
          <p:nvPr/>
        </p:nvSpPr>
        <p:spPr bwMode="auto">
          <a:xfrm>
            <a:off x="3971925" y="3760788"/>
            <a:ext cx="600075" cy="885825"/>
          </a:xfrm>
          <a:prstGeom prst="rightArrow">
            <a:avLst>
              <a:gd name="adj1" fmla="val 50000"/>
              <a:gd name="adj2" fmla="val 25000"/>
            </a:avLst>
          </a:prstGeom>
          <a:solidFill>
            <a:srgbClr val="FF6600"/>
          </a:solidFill>
          <a:ln w="9525" algn="ctr">
            <a:noFill/>
            <a:miter lim="800000"/>
            <a:headEnd/>
            <a:tailEnd/>
          </a:ln>
        </p:spPr>
        <p:txBody>
          <a:bodyPr wrap="none" anchor="ctr">
            <a:spAutoFit/>
          </a:bodyPr>
          <a:lstStyle/>
          <a:p>
            <a:pPr algn="ctr"/>
            <a:endParaRPr lang="ja-JP" altLang="en-US" sz="600">
              <a:solidFill>
                <a:srgbClr val="FFFFFF"/>
              </a:solidFill>
            </a:endParaRPr>
          </a:p>
        </p:txBody>
      </p:sp>
      <p:sp>
        <p:nvSpPr>
          <p:cNvPr id="16390" name="Text Box 6"/>
          <p:cNvSpPr txBox="1">
            <a:spLocks noChangeArrowheads="1"/>
          </p:cNvSpPr>
          <p:nvPr/>
        </p:nvSpPr>
        <p:spPr bwMode="auto">
          <a:xfrm>
            <a:off x="269875" y="1331913"/>
            <a:ext cx="8766175" cy="523875"/>
          </a:xfrm>
          <a:prstGeom prst="rect">
            <a:avLst/>
          </a:prstGeom>
          <a:noFill/>
          <a:ln w="9525" algn="ctr">
            <a:noFill/>
            <a:miter lim="800000"/>
            <a:headEnd/>
            <a:tailEnd/>
          </a:ln>
        </p:spPr>
        <p:txBody>
          <a:bodyPr>
            <a:spAutoFit/>
          </a:bodyPr>
          <a:lstStyle/>
          <a:p>
            <a:r>
              <a:rPr lang="en-US" altLang="ja-JP" sz="1400" b="1" i="1">
                <a:solidFill>
                  <a:srgbClr val="595959"/>
                </a:solidFill>
                <a:latin typeface="Times New Roman" pitchFamily="18" charset="0"/>
                <a:ea typeface="メイリオ" pitchFamily="50" charset="-128"/>
                <a:cs typeface="Times New Roman" pitchFamily="18" charset="0"/>
              </a:rPr>
              <a:t>SuperStream</a:t>
            </a:r>
            <a:r>
              <a:rPr lang="en-US" altLang="ja-JP" sz="1400">
                <a:solidFill>
                  <a:srgbClr val="595959"/>
                </a:solidFill>
                <a:latin typeface="Times New Roman" pitchFamily="18" charset="0"/>
                <a:ea typeface="メイリオ" pitchFamily="50" charset="-128"/>
                <a:cs typeface="Times New Roman" pitchFamily="18" charset="0"/>
              </a:rPr>
              <a:t>-</a:t>
            </a:r>
            <a:r>
              <a:rPr lang="en-US" altLang="ja-JP" sz="1400" b="1">
                <a:solidFill>
                  <a:srgbClr val="595959"/>
                </a:solidFill>
                <a:latin typeface="Times New Roman" pitchFamily="18" charset="0"/>
                <a:ea typeface="メイリオ" pitchFamily="50" charset="-128"/>
                <a:cs typeface="Times New Roman" pitchFamily="18" charset="0"/>
              </a:rPr>
              <a:t>AP+</a:t>
            </a:r>
            <a:r>
              <a:rPr lang="ja-JP" altLang="en-US" sz="1400">
                <a:solidFill>
                  <a:srgbClr val="595959"/>
                </a:solidFill>
                <a:latin typeface="メイリオ" pitchFamily="50" charset="-128"/>
                <a:ea typeface="メイリオ" pitchFamily="50" charset="-128"/>
                <a:cs typeface="Times New Roman" pitchFamily="18" charset="0"/>
              </a:rPr>
              <a:t>と</a:t>
            </a:r>
            <a:r>
              <a:rPr lang="en-US" altLang="ja-JP" sz="1400" b="1">
                <a:solidFill>
                  <a:srgbClr val="595959"/>
                </a:solidFill>
                <a:latin typeface="Times New Roman" pitchFamily="18" charset="0"/>
                <a:ea typeface="メイリオ" pitchFamily="50" charset="-128"/>
                <a:cs typeface="Times New Roman" pitchFamily="18" charset="0"/>
              </a:rPr>
              <a:t>AR+</a:t>
            </a:r>
            <a:r>
              <a:rPr lang="ja-JP" altLang="en-US" sz="1400">
                <a:solidFill>
                  <a:srgbClr val="595959"/>
                </a:solidFill>
                <a:latin typeface="メイリオ" pitchFamily="50" charset="-128"/>
                <a:ea typeface="メイリオ" pitchFamily="50" charset="-128"/>
                <a:cs typeface="メイリオ" pitchFamily="50" charset="-128"/>
              </a:rPr>
              <a:t>でそれぞれ帳票出力か画面照会等で、相殺金額をあらかじめ把握した後、</a:t>
            </a:r>
          </a:p>
          <a:p>
            <a:r>
              <a:rPr lang="en-US" altLang="ja-JP" sz="1400" b="1" i="1">
                <a:solidFill>
                  <a:srgbClr val="595959"/>
                </a:solidFill>
                <a:latin typeface="Times New Roman" pitchFamily="18" charset="0"/>
                <a:ea typeface="メイリオ" pitchFamily="50" charset="-128"/>
                <a:cs typeface="メイリオ" pitchFamily="50" charset="-128"/>
              </a:rPr>
              <a:t>SuperStream</a:t>
            </a:r>
            <a:r>
              <a:rPr lang="en-US" altLang="ja-JP" sz="1400">
                <a:solidFill>
                  <a:srgbClr val="595959"/>
                </a:solidFill>
                <a:latin typeface="Times New Roman" pitchFamily="18" charset="0"/>
                <a:ea typeface="メイリオ" pitchFamily="50" charset="-128"/>
                <a:cs typeface="メイリオ" pitchFamily="50" charset="-128"/>
              </a:rPr>
              <a:t>-</a:t>
            </a:r>
            <a:r>
              <a:rPr lang="en-US" altLang="ja-JP" sz="1400" b="1">
                <a:solidFill>
                  <a:srgbClr val="595959"/>
                </a:solidFill>
                <a:latin typeface="Times New Roman" pitchFamily="18" charset="0"/>
                <a:ea typeface="メイリオ" pitchFamily="50" charset="-128"/>
                <a:cs typeface="メイリオ" pitchFamily="50" charset="-128"/>
              </a:rPr>
              <a:t>AR+</a:t>
            </a:r>
            <a:r>
              <a:rPr lang="ja-JP" altLang="en-US" sz="1400">
                <a:solidFill>
                  <a:srgbClr val="595959"/>
                </a:solidFill>
                <a:latin typeface="メイリオ" pitchFamily="50" charset="-128"/>
                <a:ea typeface="メイリオ" pitchFamily="50" charset="-128"/>
                <a:cs typeface="メイリオ" pitchFamily="50" charset="-128"/>
              </a:rPr>
              <a:t>の相殺入力画面で相手先ごとに相殺入力を行い、</a:t>
            </a:r>
            <a:r>
              <a:rPr lang="en-US" altLang="ja-JP" sz="1400" b="1">
                <a:solidFill>
                  <a:srgbClr val="595959"/>
                </a:solidFill>
                <a:latin typeface="Times New Roman" pitchFamily="18" charset="0"/>
                <a:ea typeface="メイリオ" pitchFamily="50" charset="-128"/>
                <a:cs typeface="メイリオ" pitchFamily="50" charset="-128"/>
              </a:rPr>
              <a:t>AP+</a:t>
            </a:r>
            <a:r>
              <a:rPr lang="ja-JP" altLang="en-US" sz="1400">
                <a:solidFill>
                  <a:srgbClr val="595959"/>
                </a:solidFill>
                <a:latin typeface="メイリオ" pitchFamily="50" charset="-128"/>
                <a:ea typeface="メイリオ" pitchFamily="50" charset="-128"/>
                <a:cs typeface="メイリオ" pitchFamily="50" charset="-128"/>
              </a:rPr>
              <a:t>への</a:t>
            </a:r>
            <a:r>
              <a:rPr lang="en-US" altLang="ja-JP" sz="1400">
                <a:solidFill>
                  <a:srgbClr val="595959"/>
                </a:solidFill>
                <a:latin typeface="メイリオ" pitchFamily="50" charset="-128"/>
                <a:ea typeface="メイリオ" pitchFamily="50" charset="-128"/>
                <a:cs typeface="メイリオ" pitchFamily="50" charset="-128"/>
              </a:rPr>
              <a:t>I/F</a:t>
            </a:r>
            <a:r>
              <a:rPr lang="ja-JP" altLang="en-US" sz="1400">
                <a:solidFill>
                  <a:srgbClr val="595959"/>
                </a:solidFill>
                <a:latin typeface="メイリオ" pitchFamily="50" charset="-128"/>
                <a:ea typeface="メイリオ" pitchFamily="50" charset="-128"/>
                <a:cs typeface="メイリオ" pitchFamily="50" charset="-128"/>
              </a:rPr>
              <a:t>実行することで対応します。</a:t>
            </a:r>
            <a:endParaRPr lang="en-US" altLang="ja-JP" sz="1400">
              <a:solidFill>
                <a:srgbClr val="595959"/>
              </a:solidFill>
              <a:latin typeface="メイリオ" pitchFamily="50" charset="-128"/>
              <a:ea typeface="メイリオ" pitchFamily="50" charset="-128"/>
              <a:cs typeface="メイリオ" pitchFamily="50" charset="-128"/>
            </a:endParaRPr>
          </a:p>
        </p:txBody>
      </p:sp>
      <p:sp>
        <p:nvSpPr>
          <p:cNvPr id="16391" name="Text Box 7"/>
          <p:cNvSpPr txBox="1">
            <a:spLocks noChangeArrowheads="1"/>
          </p:cNvSpPr>
          <p:nvPr/>
        </p:nvSpPr>
        <p:spPr bwMode="auto">
          <a:xfrm>
            <a:off x="2882900" y="2636838"/>
            <a:ext cx="1200150" cy="336550"/>
          </a:xfrm>
          <a:prstGeom prst="rect">
            <a:avLst/>
          </a:prstGeom>
          <a:noFill/>
          <a:ln w="9525" algn="ctr">
            <a:noFill/>
            <a:miter lim="800000"/>
            <a:headEnd/>
            <a:tailEnd/>
          </a:ln>
        </p:spPr>
        <p:txBody>
          <a:bodyPr wrap="none">
            <a:spAutoFit/>
          </a:bodyPr>
          <a:lstStyle/>
          <a:p>
            <a:r>
              <a:rPr lang="en-US" altLang="ja-JP" sz="1600">
                <a:solidFill>
                  <a:srgbClr val="FFFFFF"/>
                </a:solidFill>
                <a:latin typeface="Times New Roman" pitchFamily="18" charset="0"/>
                <a:ea typeface="HGP創英角ｺﾞｼｯｸUB" pitchFamily="50" charset="-128"/>
              </a:rPr>
              <a:t>①</a:t>
            </a:r>
            <a:r>
              <a:rPr lang="ja-JP" altLang="en-US" sz="1600">
                <a:solidFill>
                  <a:srgbClr val="FFFFFF"/>
                </a:solidFill>
                <a:latin typeface="Times New Roman" pitchFamily="18" charset="0"/>
                <a:ea typeface="HGP創英角ｺﾞｼｯｸUB" pitchFamily="50" charset="-128"/>
              </a:rPr>
              <a:t>相殺入力</a:t>
            </a:r>
          </a:p>
        </p:txBody>
      </p:sp>
      <p:sp>
        <p:nvSpPr>
          <p:cNvPr id="16392" name="Text Box 9"/>
          <p:cNvSpPr txBox="1">
            <a:spLocks noChangeArrowheads="1"/>
          </p:cNvSpPr>
          <p:nvPr/>
        </p:nvSpPr>
        <p:spPr bwMode="auto">
          <a:xfrm>
            <a:off x="2513013" y="2305050"/>
            <a:ext cx="1938337" cy="954088"/>
          </a:xfrm>
          <a:prstGeom prst="rect">
            <a:avLst/>
          </a:prstGeom>
          <a:noFill/>
          <a:ln w="9525" algn="ctr">
            <a:noFill/>
            <a:miter lim="800000"/>
            <a:headEnd/>
            <a:tailEnd/>
          </a:ln>
        </p:spPr>
        <p:txBody>
          <a:bodyPr wrap="none">
            <a:spAutoFit/>
          </a:bodyPr>
          <a:lstStyle/>
          <a:p>
            <a:r>
              <a:rPr lang="ja-JP" altLang="en-US" sz="1400" u="sng">
                <a:solidFill>
                  <a:srgbClr val="000000"/>
                </a:solidFill>
                <a:latin typeface="メイリオ" pitchFamily="50" charset="-128"/>
                <a:ea typeface="メイリオ" pitchFamily="50" charset="-128"/>
                <a:cs typeface="メイリオ" pitchFamily="50" charset="-128"/>
              </a:rPr>
              <a:t>債権額</a:t>
            </a:r>
            <a:endParaRPr lang="en-US" altLang="ja-JP" sz="1400" u="sng">
              <a:solidFill>
                <a:srgbClr val="000000"/>
              </a:solidFill>
              <a:latin typeface="メイリオ" pitchFamily="50" charset="-128"/>
              <a:ea typeface="メイリオ" pitchFamily="50" charset="-128"/>
              <a:cs typeface="メイリオ" pitchFamily="50" charset="-128"/>
            </a:endParaRPr>
          </a:p>
          <a:p>
            <a:endParaRPr lang="ja-JP" altLang="en-US" sz="1400" u="sng">
              <a:solidFill>
                <a:srgbClr val="000000"/>
              </a:solidFill>
              <a:latin typeface="Times New Roman" pitchFamily="18" charset="0"/>
              <a:ea typeface="HGP創英角ｺﾞｼｯｸUB" pitchFamily="50" charset="-128"/>
            </a:endParaRPr>
          </a:p>
          <a:p>
            <a:r>
              <a:rPr lang="ja-JP" altLang="en-US" sz="1400">
                <a:solidFill>
                  <a:srgbClr val="000000"/>
                </a:solidFill>
                <a:latin typeface="メイリオ" pitchFamily="50" charset="-128"/>
                <a:ea typeface="メイリオ" pitchFamily="50" charset="-128"/>
                <a:cs typeface="メイリオ" pitchFamily="50" charset="-128"/>
              </a:rPr>
              <a:t>相手先</a:t>
            </a:r>
            <a:r>
              <a:rPr lang="en-US" altLang="ja-JP" sz="1400">
                <a:solidFill>
                  <a:srgbClr val="000000"/>
                </a:solidFill>
                <a:latin typeface="メイリオ" pitchFamily="50" charset="-128"/>
                <a:ea typeface="メイリオ" pitchFamily="50" charset="-128"/>
                <a:cs typeface="メイリオ" pitchFamily="50" charset="-128"/>
              </a:rPr>
              <a:t>A</a:t>
            </a:r>
            <a:r>
              <a:rPr lang="ja-JP" altLang="en-US" sz="1400">
                <a:solidFill>
                  <a:srgbClr val="000000"/>
                </a:solidFill>
                <a:latin typeface="メイリオ" pitchFamily="50" charset="-128"/>
                <a:ea typeface="メイリオ" pitchFamily="50" charset="-128"/>
                <a:cs typeface="メイリオ" pitchFamily="50" charset="-128"/>
              </a:rPr>
              <a:t>　</a:t>
            </a:r>
            <a:r>
              <a:rPr lang="en-US" altLang="ja-JP" sz="1400">
                <a:solidFill>
                  <a:srgbClr val="000000"/>
                </a:solidFill>
                <a:latin typeface="メイリオ" pitchFamily="50" charset="-128"/>
                <a:ea typeface="メイリオ" pitchFamily="50" charset="-128"/>
                <a:cs typeface="メイリオ" pitchFamily="50" charset="-128"/>
              </a:rPr>
              <a:t>\50,000</a:t>
            </a:r>
          </a:p>
          <a:p>
            <a:r>
              <a:rPr lang="ja-JP" altLang="en-US" sz="1400">
                <a:solidFill>
                  <a:srgbClr val="000000"/>
                </a:solidFill>
                <a:latin typeface="メイリオ" pitchFamily="50" charset="-128"/>
                <a:ea typeface="メイリオ" pitchFamily="50" charset="-128"/>
                <a:cs typeface="メイリオ" pitchFamily="50" charset="-128"/>
              </a:rPr>
              <a:t>相手先</a:t>
            </a:r>
            <a:r>
              <a:rPr lang="en-US" altLang="ja-JP" sz="1400">
                <a:solidFill>
                  <a:srgbClr val="000000"/>
                </a:solidFill>
                <a:latin typeface="メイリオ" pitchFamily="50" charset="-128"/>
                <a:ea typeface="メイリオ" pitchFamily="50" charset="-128"/>
                <a:cs typeface="メイリオ" pitchFamily="50" charset="-128"/>
              </a:rPr>
              <a:t>B</a:t>
            </a:r>
            <a:r>
              <a:rPr lang="ja-JP" altLang="en-US" sz="1400">
                <a:solidFill>
                  <a:srgbClr val="000000"/>
                </a:solidFill>
                <a:latin typeface="メイリオ" pitchFamily="50" charset="-128"/>
                <a:ea typeface="メイリオ" pitchFamily="50" charset="-128"/>
                <a:cs typeface="メイリオ" pitchFamily="50" charset="-128"/>
              </a:rPr>
              <a:t>　</a:t>
            </a:r>
            <a:r>
              <a:rPr lang="en-US" altLang="ja-JP" sz="1400">
                <a:solidFill>
                  <a:srgbClr val="000000"/>
                </a:solidFill>
                <a:latin typeface="メイリオ" pitchFamily="50" charset="-128"/>
                <a:ea typeface="メイリオ" pitchFamily="50" charset="-128"/>
                <a:cs typeface="メイリオ" pitchFamily="50" charset="-128"/>
              </a:rPr>
              <a:t>\70,000</a:t>
            </a:r>
            <a:r>
              <a:rPr lang="ja-JP" altLang="en-US" sz="1400">
                <a:solidFill>
                  <a:srgbClr val="000000"/>
                </a:solidFill>
                <a:latin typeface="メイリオ" pitchFamily="50" charset="-128"/>
                <a:ea typeface="メイリオ" pitchFamily="50" charset="-128"/>
                <a:cs typeface="メイリオ" pitchFamily="50" charset="-128"/>
              </a:rPr>
              <a:t>　</a:t>
            </a:r>
          </a:p>
        </p:txBody>
      </p:sp>
      <p:sp>
        <p:nvSpPr>
          <p:cNvPr id="16393" name="Text Box 10"/>
          <p:cNvSpPr txBox="1">
            <a:spLocks noChangeArrowheads="1"/>
          </p:cNvSpPr>
          <p:nvPr/>
        </p:nvSpPr>
        <p:spPr bwMode="auto">
          <a:xfrm>
            <a:off x="6157913" y="2305050"/>
            <a:ext cx="1938337" cy="954088"/>
          </a:xfrm>
          <a:prstGeom prst="rect">
            <a:avLst/>
          </a:prstGeom>
          <a:noFill/>
          <a:ln w="9525" algn="ctr">
            <a:noFill/>
            <a:miter lim="800000"/>
            <a:headEnd/>
            <a:tailEnd/>
          </a:ln>
        </p:spPr>
        <p:txBody>
          <a:bodyPr wrap="none">
            <a:spAutoFit/>
          </a:bodyPr>
          <a:lstStyle/>
          <a:p>
            <a:r>
              <a:rPr lang="ja-JP" altLang="en-US" sz="1400" u="sng">
                <a:solidFill>
                  <a:srgbClr val="000000"/>
                </a:solidFill>
                <a:latin typeface="メイリオ" pitchFamily="50" charset="-128"/>
                <a:ea typeface="メイリオ" pitchFamily="50" charset="-128"/>
                <a:cs typeface="メイリオ" pitchFamily="50" charset="-128"/>
              </a:rPr>
              <a:t>債務額</a:t>
            </a:r>
            <a:endParaRPr lang="en-US" altLang="ja-JP" sz="1400" u="sng">
              <a:solidFill>
                <a:srgbClr val="000000"/>
              </a:solidFill>
              <a:latin typeface="メイリオ" pitchFamily="50" charset="-128"/>
              <a:ea typeface="メイリオ" pitchFamily="50" charset="-128"/>
              <a:cs typeface="メイリオ" pitchFamily="50" charset="-128"/>
            </a:endParaRPr>
          </a:p>
          <a:p>
            <a:endParaRPr lang="ja-JP" altLang="en-US" sz="1400" u="sng">
              <a:solidFill>
                <a:srgbClr val="000000"/>
              </a:solidFill>
              <a:latin typeface="メイリオ" pitchFamily="50" charset="-128"/>
              <a:ea typeface="メイリオ" pitchFamily="50" charset="-128"/>
              <a:cs typeface="メイリオ" pitchFamily="50" charset="-128"/>
            </a:endParaRPr>
          </a:p>
          <a:p>
            <a:r>
              <a:rPr lang="ja-JP" altLang="en-US" sz="1400">
                <a:solidFill>
                  <a:srgbClr val="000000"/>
                </a:solidFill>
                <a:latin typeface="メイリオ" pitchFamily="50" charset="-128"/>
                <a:ea typeface="メイリオ" pitchFamily="50" charset="-128"/>
                <a:cs typeface="メイリオ" pitchFamily="50" charset="-128"/>
              </a:rPr>
              <a:t>相手先</a:t>
            </a:r>
            <a:r>
              <a:rPr lang="en-US" altLang="ja-JP" sz="1400">
                <a:solidFill>
                  <a:srgbClr val="000000"/>
                </a:solidFill>
                <a:latin typeface="メイリオ" pitchFamily="50" charset="-128"/>
                <a:ea typeface="メイリオ" pitchFamily="50" charset="-128"/>
                <a:cs typeface="メイリオ" pitchFamily="50" charset="-128"/>
              </a:rPr>
              <a:t>A</a:t>
            </a:r>
            <a:r>
              <a:rPr lang="ja-JP" altLang="en-US" sz="1400">
                <a:solidFill>
                  <a:srgbClr val="000000"/>
                </a:solidFill>
                <a:latin typeface="メイリオ" pitchFamily="50" charset="-128"/>
                <a:ea typeface="メイリオ" pitchFamily="50" charset="-128"/>
                <a:cs typeface="メイリオ" pitchFamily="50" charset="-128"/>
              </a:rPr>
              <a:t>　</a:t>
            </a:r>
            <a:r>
              <a:rPr lang="en-US" altLang="ja-JP" sz="1400">
                <a:solidFill>
                  <a:srgbClr val="000000"/>
                </a:solidFill>
                <a:latin typeface="メイリオ" pitchFamily="50" charset="-128"/>
                <a:ea typeface="メイリオ" pitchFamily="50" charset="-128"/>
                <a:cs typeface="メイリオ" pitchFamily="50" charset="-128"/>
              </a:rPr>
              <a:t>\30,000</a:t>
            </a:r>
          </a:p>
          <a:p>
            <a:r>
              <a:rPr lang="ja-JP" altLang="en-US" sz="1400">
                <a:solidFill>
                  <a:srgbClr val="000000"/>
                </a:solidFill>
                <a:latin typeface="メイリオ" pitchFamily="50" charset="-128"/>
                <a:ea typeface="メイリオ" pitchFamily="50" charset="-128"/>
                <a:cs typeface="メイリオ" pitchFamily="50" charset="-128"/>
              </a:rPr>
              <a:t>相手先</a:t>
            </a:r>
            <a:r>
              <a:rPr lang="en-US" altLang="ja-JP" sz="1400">
                <a:solidFill>
                  <a:srgbClr val="000000"/>
                </a:solidFill>
                <a:latin typeface="メイリオ" pitchFamily="50" charset="-128"/>
                <a:ea typeface="メイリオ" pitchFamily="50" charset="-128"/>
                <a:cs typeface="メイリオ" pitchFamily="50" charset="-128"/>
              </a:rPr>
              <a:t>B</a:t>
            </a:r>
            <a:r>
              <a:rPr lang="ja-JP" altLang="en-US" sz="1400">
                <a:solidFill>
                  <a:srgbClr val="000000"/>
                </a:solidFill>
                <a:latin typeface="メイリオ" pitchFamily="50" charset="-128"/>
                <a:ea typeface="メイリオ" pitchFamily="50" charset="-128"/>
                <a:cs typeface="メイリオ" pitchFamily="50" charset="-128"/>
              </a:rPr>
              <a:t>　</a:t>
            </a:r>
            <a:r>
              <a:rPr lang="en-US" altLang="ja-JP" sz="1400">
                <a:solidFill>
                  <a:srgbClr val="000000"/>
                </a:solidFill>
                <a:latin typeface="メイリオ" pitchFamily="50" charset="-128"/>
                <a:ea typeface="メイリオ" pitchFamily="50" charset="-128"/>
                <a:cs typeface="メイリオ" pitchFamily="50" charset="-128"/>
              </a:rPr>
              <a:t>\80,000</a:t>
            </a:r>
            <a:r>
              <a:rPr lang="ja-JP" altLang="en-US" sz="1400">
                <a:solidFill>
                  <a:srgbClr val="000000"/>
                </a:solidFill>
                <a:latin typeface="メイリオ" pitchFamily="50" charset="-128"/>
                <a:ea typeface="メイリオ" pitchFamily="50" charset="-128"/>
                <a:cs typeface="メイリオ" pitchFamily="50" charset="-128"/>
              </a:rPr>
              <a:t>　</a:t>
            </a:r>
          </a:p>
        </p:txBody>
      </p:sp>
      <p:sp>
        <p:nvSpPr>
          <p:cNvPr id="16394" name="Text Box 11"/>
          <p:cNvSpPr txBox="1">
            <a:spLocks noChangeArrowheads="1"/>
          </p:cNvSpPr>
          <p:nvPr/>
        </p:nvSpPr>
        <p:spPr bwMode="auto">
          <a:xfrm>
            <a:off x="1298575" y="3644900"/>
            <a:ext cx="1833563" cy="523875"/>
          </a:xfrm>
          <a:prstGeom prst="rect">
            <a:avLst/>
          </a:prstGeom>
          <a:noFill/>
          <a:ln w="9525" algn="ctr">
            <a:noFill/>
            <a:miter lim="800000"/>
            <a:headEnd/>
            <a:tailEnd/>
          </a:ln>
        </p:spPr>
        <p:txBody>
          <a:bodyPr>
            <a:spAutoFit/>
          </a:bodyPr>
          <a:lstStyle/>
          <a:p>
            <a:r>
              <a:rPr lang="en-US" altLang="ja-JP" sz="1400">
                <a:solidFill>
                  <a:srgbClr val="000000"/>
                </a:solidFill>
                <a:latin typeface="メイリオ" pitchFamily="50" charset="-128"/>
                <a:ea typeface="メイリオ" pitchFamily="50" charset="-128"/>
                <a:cs typeface="メイリオ" pitchFamily="50" charset="-128"/>
              </a:rPr>
              <a:t>【</a:t>
            </a:r>
            <a:r>
              <a:rPr lang="ja-JP" altLang="en-US" sz="1400">
                <a:solidFill>
                  <a:srgbClr val="000000"/>
                </a:solidFill>
                <a:latin typeface="メイリオ" pitchFamily="50" charset="-128"/>
                <a:ea typeface="メイリオ" pitchFamily="50" charset="-128"/>
                <a:cs typeface="メイリオ" pitchFamily="50" charset="-128"/>
              </a:rPr>
              <a:t>相殺入力</a:t>
            </a:r>
            <a:r>
              <a:rPr lang="en-US" altLang="ja-JP" sz="1400">
                <a:solidFill>
                  <a:srgbClr val="000000"/>
                </a:solidFill>
                <a:latin typeface="メイリオ" pitchFamily="50" charset="-128"/>
                <a:ea typeface="メイリオ" pitchFamily="50" charset="-128"/>
                <a:cs typeface="メイリオ" pitchFamily="50" charset="-128"/>
              </a:rPr>
              <a:t>】</a:t>
            </a:r>
          </a:p>
          <a:p>
            <a:r>
              <a:rPr lang="ja-JP" altLang="en-US" sz="1400">
                <a:solidFill>
                  <a:srgbClr val="000000"/>
                </a:solidFill>
                <a:latin typeface="メイリオ" pitchFamily="50" charset="-128"/>
                <a:ea typeface="メイリオ" pitchFamily="50" charset="-128"/>
                <a:cs typeface="メイリオ" pitchFamily="50" charset="-128"/>
              </a:rPr>
              <a:t>相手先</a:t>
            </a:r>
            <a:r>
              <a:rPr lang="en-US" altLang="ja-JP" sz="1400">
                <a:solidFill>
                  <a:srgbClr val="000000"/>
                </a:solidFill>
                <a:latin typeface="メイリオ" pitchFamily="50" charset="-128"/>
                <a:ea typeface="メイリオ" pitchFamily="50" charset="-128"/>
                <a:cs typeface="メイリオ" pitchFamily="50" charset="-128"/>
              </a:rPr>
              <a:t>A</a:t>
            </a:r>
            <a:r>
              <a:rPr lang="ja-JP" altLang="en-US" sz="1400">
                <a:solidFill>
                  <a:srgbClr val="000000"/>
                </a:solidFill>
                <a:latin typeface="メイリオ" pitchFamily="50" charset="-128"/>
                <a:ea typeface="メイリオ" pitchFamily="50" charset="-128"/>
                <a:cs typeface="メイリオ" pitchFamily="50" charset="-128"/>
              </a:rPr>
              <a:t>　</a:t>
            </a:r>
            <a:r>
              <a:rPr lang="en-US" altLang="ja-JP" sz="1400">
                <a:solidFill>
                  <a:srgbClr val="000000"/>
                </a:solidFill>
                <a:latin typeface="メイリオ" pitchFamily="50" charset="-128"/>
                <a:ea typeface="メイリオ" pitchFamily="50" charset="-128"/>
                <a:cs typeface="メイリオ" pitchFamily="50" charset="-128"/>
              </a:rPr>
              <a:t>\30,000</a:t>
            </a:r>
          </a:p>
        </p:txBody>
      </p:sp>
      <p:sp>
        <p:nvSpPr>
          <p:cNvPr id="16395" name="Text Box 12"/>
          <p:cNvSpPr txBox="1">
            <a:spLocks noChangeArrowheads="1"/>
          </p:cNvSpPr>
          <p:nvPr/>
        </p:nvSpPr>
        <p:spPr bwMode="auto">
          <a:xfrm>
            <a:off x="1300163" y="4256088"/>
            <a:ext cx="1831975" cy="523875"/>
          </a:xfrm>
          <a:prstGeom prst="rect">
            <a:avLst/>
          </a:prstGeom>
          <a:noFill/>
          <a:ln w="9525" algn="ctr">
            <a:noFill/>
            <a:miter lim="800000"/>
            <a:headEnd/>
            <a:tailEnd/>
          </a:ln>
        </p:spPr>
        <p:txBody>
          <a:bodyPr>
            <a:spAutoFit/>
          </a:bodyPr>
          <a:lstStyle/>
          <a:p>
            <a:r>
              <a:rPr lang="en-US" altLang="ja-JP" sz="1400">
                <a:solidFill>
                  <a:srgbClr val="000000"/>
                </a:solidFill>
                <a:latin typeface="メイリオ" pitchFamily="50" charset="-128"/>
                <a:ea typeface="メイリオ" pitchFamily="50" charset="-128"/>
                <a:cs typeface="メイリオ" pitchFamily="50" charset="-128"/>
              </a:rPr>
              <a:t>【</a:t>
            </a:r>
            <a:r>
              <a:rPr lang="ja-JP" altLang="en-US" sz="1400">
                <a:solidFill>
                  <a:srgbClr val="000000"/>
                </a:solidFill>
                <a:latin typeface="メイリオ" pitchFamily="50" charset="-128"/>
                <a:ea typeface="メイリオ" pitchFamily="50" charset="-128"/>
                <a:cs typeface="メイリオ" pitchFamily="50" charset="-128"/>
              </a:rPr>
              <a:t>相殺入力</a:t>
            </a:r>
            <a:r>
              <a:rPr lang="en-US" altLang="ja-JP" sz="1400">
                <a:solidFill>
                  <a:srgbClr val="000000"/>
                </a:solidFill>
                <a:latin typeface="メイリオ" pitchFamily="50" charset="-128"/>
                <a:ea typeface="メイリオ" pitchFamily="50" charset="-128"/>
                <a:cs typeface="メイリオ" pitchFamily="50" charset="-128"/>
              </a:rPr>
              <a:t>】</a:t>
            </a:r>
          </a:p>
          <a:p>
            <a:r>
              <a:rPr lang="ja-JP" altLang="en-US" sz="1400">
                <a:solidFill>
                  <a:srgbClr val="000000"/>
                </a:solidFill>
                <a:latin typeface="メイリオ" pitchFamily="50" charset="-128"/>
                <a:ea typeface="メイリオ" pitchFamily="50" charset="-128"/>
                <a:cs typeface="メイリオ" pitchFamily="50" charset="-128"/>
              </a:rPr>
              <a:t>相手先</a:t>
            </a:r>
            <a:r>
              <a:rPr lang="en-US" altLang="ja-JP" sz="1400">
                <a:solidFill>
                  <a:srgbClr val="000000"/>
                </a:solidFill>
                <a:latin typeface="メイリオ" pitchFamily="50" charset="-128"/>
                <a:ea typeface="メイリオ" pitchFamily="50" charset="-128"/>
                <a:cs typeface="メイリオ" pitchFamily="50" charset="-128"/>
              </a:rPr>
              <a:t>B</a:t>
            </a:r>
            <a:r>
              <a:rPr lang="ja-JP" altLang="en-US" sz="1400">
                <a:solidFill>
                  <a:srgbClr val="000000"/>
                </a:solidFill>
                <a:latin typeface="メイリオ" pitchFamily="50" charset="-128"/>
                <a:ea typeface="メイリオ" pitchFamily="50" charset="-128"/>
                <a:cs typeface="メイリオ" pitchFamily="50" charset="-128"/>
              </a:rPr>
              <a:t>　</a:t>
            </a:r>
            <a:r>
              <a:rPr lang="en-US" altLang="ja-JP" sz="1400">
                <a:solidFill>
                  <a:srgbClr val="000000"/>
                </a:solidFill>
                <a:latin typeface="メイリオ" pitchFamily="50" charset="-128"/>
                <a:ea typeface="メイリオ" pitchFamily="50" charset="-128"/>
                <a:cs typeface="メイリオ" pitchFamily="50" charset="-128"/>
              </a:rPr>
              <a:t>\70,000</a:t>
            </a:r>
          </a:p>
        </p:txBody>
      </p:sp>
      <p:sp>
        <p:nvSpPr>
          <p:cNvPr id="16396" name="Text Box 13"/>
          <p:cNvSpPr txBox="1">
            <a:spLocks noChangeArrowheads="1"/>
          </p:cNvSpPr>
          <p:nvPr/>
        </p:nvSpPr>
        <p:spPr bwMode="auto">
          <a:xfrm>
            <a:off x="4776788" y="3768725"/>
            <a:ext cx="3390900" cy="523875"/>
          </a:xfrm>
          <a:prstGeom prst="rect">
            <a:avLst/>
          </a:prstGeom>
          <a:noFill/>
          <a:ln w="9525" algn="ctr">
            <a:noFill/>
            <a:miter lim="800000"/>
            <a:headEnd/>
            <a:tailEnd/>
          </a:ln>
        </p:spPr>
        <p:txBody>
          <a:bodyPr>
            <a:spAutoFit/>
          </a:bodyPr>
          <a:lstStyle/>
          <a:p>
            <a:r>
              <a:rPr lang="en-US" altLang="ja-JP" sz="1400">
                <a:solidFill>
                  <a:srgbClr val="000000"/>
                </a:solidFill>
                <a:latin typeface="Times New Roman" pitchFamily="18" charset="0"/>
                <a:ea typeface="HGP創英角ｺﾞｼｯｸUB" pitchFamily="50" charset="-128"/>
              </a:rPr>
              <a:t>【</a:t>
            </a:r>
            <a:r>
              <a:rPr lang="en-US" altLang="ja-JP" sz="1400" b="1">
                <a:solidFill>
                  <a:srgbClr val="000000"/>
                </a:solidFill>
                <a:latin typeface="Times New Roman" pitchFamily="18" charset="0"/>
                <a:ea typeface="HGP創英角ｺﾞｼｯｸUB" pitchFamily="50" charset="-128"/>
              </a:rPr>
              <a:t>AP+</a:t>
            </a:r>
            <a:r>
              <a:rPr lang="ja-JP" altLang="en-US" sz="1400">
                <a:solidFill>
                  <a:srgbClr val="000000"/>
                </a:solidFill>
                <a:latin typeface="メイリオ" pitchFamily="50" charset="-128"/>
                <a:ea typeface="メイリオ" pitchFamily="50" charset="-128"/>
                <a:cs typeface="メイリオ" pitchFamily="50" charset="-128"/>
              </a:rPr>
              <a:t>インターフェース実行</a:t>
            </a:r>
            <a:r>
              <a:rPr lang="en-US" altLang="ja-JP" sz="1400">
                <a:solidFill>
                  <a:srgbClr val="000000"/>
                </a:solidFill>
                <a:latin typeface="Times New Roman" pitchFamily="18" charset="0"/>
                <a:ea typeface="HGP創英角ｺﾞｼｯｸUB" pitchFamily="50" charset="-128"/>
              </a:rPr>
              <a:t>】</a:t>
            </a:r>
          </a:p>
          <a:p>
            <a:r>
              <a:rPr lang="en-US" altLang="ja-JP" sz="1400">
                <a:solidFill>
                  <a:srgbClr val="000000"/>
                </a:solidFill>
                <a:latin typeface="Times New Roman" pitchFamily="18" charset="0"/>
                <a:ea typeface="HGP創英角ｺﾞｼｯｸUB" pitchFamily="50" charset="-128"/>
              </a:rPr>
              <a:t>【</a:t>
            </a:r>
            <a:r>
              <a:rPr lang="en-US" altLang="ja-JP" sz="1400" b="1">
                <a:solidFill>
                  <a:srgbClr val="000000"/>
                </a:solidFill>
                <a:latin typeface="Times New Roman" pitchFamily="18" charset="0"/>
                <a:ea typeface="HGP創英角ｺﾞｼｯｸUB" pitchFamily="50" charset="-128"/>
              </a:rPr>
              <a:t>AP+</a:t>
            </a:r>
            <a:r>
              <a:rPr lang="ja-JP" altLang="en-US" sz="1400">
                <a:solidFill>
                  <a:srgbClr val="000000"/>
                </a:solidFill>
                <a:latin typeface="メイリオ" pitchFamily="50" charset="-128"/>
                <a:ea typeface="メイリオ" pitchFamily="50" charset="-128"/>
                <a:cs typeface="メイリオ" pitchFamily="50" charset="-128"/>
              </a:rPr>
              <a:t>外部取込</a:t>
            </a:r>
            <a:r>
              <a:rPr lang="en-US" altLang="ja-JP" sz="1400">
                <a:solidFill>
                  <a:srgbClr val="000000"/>
                </a:solidFill>
                <a:latin typeface="Times New Roman" pitchFamily="18" charset="0"/>
                <a:ea typeface="HGP創英角ｺﾞｼｯｸUB" pitchFamily="50" charset="-128"/>
              </a:rPr>
              <a:t>】</a:t>
            </a:r>
          </a:p>
        </p:txBody>
      </p:sp>
      <p:sp>
        <p:nvSpPr>
          <p:cNvPr id="250894" name="Rectangle 14"/>
          <p:cNvSpPr>
            <a:spLocks noChangeArrowheads="1"/>
          </p:cNvSpPr>
          <p:nvPr/>
        </p:nvSpPr>
        <p:spPr bwMode="auto">
          <a:xfrm>
            <a:off x="4718050" y="5441950"/>
            <a:ext cx="1231900" cy="900113"/>
          </a:xfrm>
          <a:prstGeom prst="rect">
            <a:avLst/>
          </a:prstGeom>
          <a:gradFill rotWithShape="1">
            <a:gsLst>
              <a:gs pos="0">
                <a:srgbClr val="669900"/>
              </a:gs>
              <a:gs pos="100000">
                <a:srgbClr val="669900">
                  <a:gamma/>
                  <a:shade val="46275"/>
                  <a:invGamma/>
                </a:srgbClr>
              </a:gs>
            </a:gsLst>
            <a:lin ang="2700000" scaled="1"/>
          </a:gradFill>
          <a:ln w="9525" algn="ctr">
            <a:noFill/>
            <a:miter lim="800000"/>
            <a:headEnd/>
            <a:tailEnd/>
          </a:ln>
          <a:effectLst>
            <a:outerShdw dist="35921" dir="2700000" algn="ctr" rotWithShape="0">
              <a:schemeClr val="tx1">
                <a:alpha val="50000"/>
              </a:schemeClr>
            </a:outerShdw>
          </a:effectLst>
        </p:spPr>
        <p:txBody>
          <a:bodyPr anchor="ctr"/>
          <a:lstStyle/>
          <a:p>
            <a:pPr algn="ctr">
              <a:defRPr/>
            </a:pPr>
            <a:r>
              <a:rPr lang="en-US" altLang="ja-JP" sz="1400" b="1" i="1" dirty="0">
                <a:solidFill>
                  <a:srgbClr val="FFFFFF"/>
                </a:solidFill>
                <a:latin typeface="Times New Roman" pitchFamily="18" charset="0"/>
                <a:ea typeface="+mn-ea"/>
              </a:rPr>
              <a:t>SuperStream</a:t>
            </a:r>
          </a:p>
          <a:p>
            <a:pPr algn="ctr">
              <a:defRPr/>
            </a:pPr>
            <a:r>
              <a:rPr lang="en-US" altLang="ja-JP" sz="2800" b="1" dirty="0">
                <a:solidFill>
                  <a:srgbClr val="FFFFFF"/>
                </a:solidFill>
                <a:latin typeface="Times New Roman" pitchFamily="18" charset="0"/>
                <a:ea typeface="+mn-ea"/>
              </a:rPr>
              <a:t>AP+</a:t>
            </a:r>
          </a:p>
          <a:p>
            <a:pPr algn="ctr">
              <a:defRPr/>
            </a:pPr>
            <a:r>
              <a:rPr lang="ja-JP" altLang="en-US" sz="1000" b="1" dirty="0">
                <a:solidFill>
                  <a:srgbClr val="FFFFFF"/>
                </a:solidFill>
                <a:latin typeface="メイリオ" pitchFamily="50" charset="-128"/>
                <a:ea typeface="メイリオ" pitchFamily="50" charset="-128"/>
                <a:cs typeface="メイリオ" pitchFamily="50" charset="-128"/>
              </a:rPr>
              <a:t>支払管理システム</a:t>
            </a:r>
          </a:p>
        </p:txBody>
      </p:sp>
      <p:sp>
        <p:nvSpPr>
          <p:cNvPr id="250895" name="Rectangle 15"/>
          <p:cNvSpPr>
            <a:spLocks noChangeArrowheads="1"/>
          </p:cNvSpPr>
          <p:nvPr/>
        </p:nvSpPr>
        <p:spPr bwMode="auto">
          <a:xfrm>
            <a:off x="1182688" y="5448300"/>
            <a:ext cx="1231900" cy="887413"/>
          </a:xfrm>
          <a:prstGeom prst="rect">
            <a:avLst/>
          </a:prstGeom>
          <a:gradFill rotWithShape="1">
            <a:gsLst>
              <a:gs pos="0">
                <a:srgbClr val="669900"/>
              </a:gs>
              <a:gs pos="100000">
                <a:srgbClr val="669900">
                  <a:gamma/>
                  <a:shade val="46275"/>
                  <a:invGamma/>
                </a:srgbClr>
              </a:gs>
            </a:gsLst>
            <a:lin ang="2700000" scaled="1"/>
          </a:gradFill>
          <a:ln w="9525" algn="ctr">
            <a:noFill/>
            <a:miter lim="800000"/>
            <a:headEnd/>
            <a:tailEnd/>
          </a:ln>
          <a:effectLst>
            <a:outerShdw dist="35921" dir="2700000" algn="ctr" rotWithShape="0">
              <a:schemeClr val="tx1">
                <a:alpha val="50000"/>
              </a:schemeClr>
            </a:outerShdw>
          </a:effectLst>
        </p:spPr>
        <p:txBody>
          <a:bodyPr anchor="ctr"/>
          <a:lstStyle/>
          <a:p>
            <a:pPr algn="ctr">
              <a:defRPr/>
            </a:pPr>
            <a:r>
              <a:rPr lang="en-US" altLang="ja-JP" sz="1400" b="1" i="1" dirty="0">
                <a:solidFill>
                  <a:srgbClr val="FFFFFF"/>
                </a:solidFill>
                <a:latin typeface="Times New Roman" pitchFamily="18" charset="0"/>
                <a:ea typeface="+mn-ea"/>
              </a:rPr>
              <a:t>SuperStream</a:t>
            </a:r>
          </a:p>
          <a:p>
            <a:pPr algn="ctr">
              <a:defRPr/>
            </a:pPr>
            <a:r>
              <a:rPr lang="en-US" altLang="ja-JP" sz="2800" b="1" dirty="0">
                <a:solidFill>
                  <a:srgbClr val="FFFFFF"/>
                </a:solidFill>
                <a:latin typeface="Times New Roman" pitchFamily="18" charset="0"/>
                <a:ea typeface="+mn-ea"/>
              </a:rPr>
              <a:t>AR+</a:t>
            </a:r>
          </a:p>
          <a:p>
            <a:pPr algn="ctr">
              <a:defRPr/>
            </a:pPr>
            <a:r>
              <a:rPr lang="ja-JP" altLang="en-US" sz="1000" b="1" dirty="0">
                <a:solidFill>
                  <a:srgbClr val="FFFFFF"/>
                </a:solidFill>
                <a:latin typeface="メイリオ" pitchFamily="50" charset="-128"/>
                <a:ea typeface="メイリオ" pitchFamily="50" charset="-128"/>
                <a:cs typeface="メイリオ" pitchFamily="50" charset="-128"/>
              </a:rPr>
              <a:t>債権管理システム</a:t>
            </a:r>
          </a:p>
        </p:txBody>
      </p:sp>
      <p:sp>
        <p:nvSpPr>
          <p:cNvPr id="16399" name="Text Box 16"/>
          <p:cNvSpPr txBox="1">
            <a:spLocks noChangeArrowheads="1"/>
          </p:cNvSpPr>
          <p:nvPr/>
        </p:nvSpPr>
        <p:spPr bwMode="auto">
          <a:xfrm>
            <a:off x="2514600" y="5526088"/>
            <a:ext cx="1841500" cy="738187"/>
          </a:xfrm>
          <a:prstGeom prst="rect">
            <a:avLst/>
          </a:prstGeom>
          <a:noFill/>
          <a:ln w="9525" algn="ctr">
            <a:noFill/>
            <a:miter lim="800000"/>
            <a:headEnd/>
            <a:tailEnd/>
          </a:ln>
        </p:spPr>
        <p:txBody>
          <a:bodyPr>
            <a:spAutoFit/>
          </a:bodyPr>
          <a:lstStyle/>
          <a:p>
            <a:r>
              <a:rPr lang="ja-JP" altLang="en-US" sz="1400" u="sng">
                <a:solidFill>
                  <a:srgbClr val="000000"/>
                </a:solidFill>
                <a:latin typeface="メイリオ" pitchFamily="50" charset="-128"/>
                <a:ea typeface="メイリオ" pitchFamily="50" charset="-128"/>
                <a:cs typeface="メイリオ" pitchFamily="50" charset="-128"/>
              </a:rPr>
              <a:t>債権額</a:t>
            </a:r>
            <a:endParaRPr lang="en-US" altLang="ja-JP" sz="1400" u="sng">
              <a:solidFill>
                <a:srgbClr val="000000"/>
              </a:solidFill>
              <a:latin typeface="メイリオ" pitchFamily="50" charset="-128"/>
              <a:ea typeface="メイリオ" pitchFamily="50" charset="-128"/>
              <a:cs typeface="メイリオ" pitchFamily="50" charset="-128"/>
            </a:endParaRPr>
          </a:p>
          <a:p>
            <a:endParaRPr lang="ja-JP" altLang="en-US" sz="1400" u="sng">
              <a:solidFill>
                <a:srgbClr val="000000"/>
              </a:solidFill>
              <a:latin typeface="メイリオ" pitchFamily="50" charset="-128"/>
              <a:ea typeface="メイリオ" pitchFamily="50" charset="-128"/>
              <a:cs typeface="メイリオ" pitchFamily="50" charset="-128"/>
            </a:endParaRPr>
          </a:p>
          <a:p>
            <a:r>
              <a:rPr lang="ja-JP" altLang="en-US" sz="1400">
                <a:solidFill>
                  <a:srgbClr val="000000"/>
                </a:solidFill>
                <a:latin typeface="メイリオ" pitchFamily="50" charset="-128"/>
                <a:ea typeface="メイリオ" pitchFamily="50" charset="-128"/>
                <a:cs typeface="メイリオ" pitchFamily="50" charset="-128"/>
              </a:rPr>
              <a:t>相手先</a:t>
            </a:r>
            <a:r>
              <a:rPr lang="en-US" altLang="ja-JP" sz="1400">
                <a:solidFill>
                  <a:srgbClr val="000000"/>
                </a:solidFill>
                <a:latin typeface="メイリオ" pitchFamily="50" charset="-128"/>
                <a:ea typeface="メイリオ" pitchFamily="50" charset="-128"/>
                <a:cs typeface="メイリオ" pitchFamily="50" charset="-128"/>
              </a:rPr>
              <a:t>A</a:t>
            </a:r>
            <a:r>
              <a:rPr lang="ja-JP" altLang="en-US" sz="1400">
                <a:solidFill>
                  <a:srgbClr val="000000"/>
                </a:solidFill>
                <a:latin typeface="メイリオ" pitchFamily="50" charset="-128"/>
                <a:ea typeface="メイリオ" pitchFamily="50" charset="-128"/>
                <a:cs typeface="メイリオ" pitchFamily="50" charset="-128"/>
              </a:rPr>
              <a:t>　</a:t>
            </a:r>
            <a:r>
              <a:rPr lang="en-US" altLang="ja-JP" sz="1400">
                <a:solidFill>
                  <a:srgbClr val="000000"/>
                </a:solidFill>
                <a:latin typeface="メイリオ" pitchFamily="50" charset="-128"/>
                <a:ea typeface="メイリオ" pitchFamily="50" charset="-128"/>
                <a:cs typeface="メイリオ" pitchFamily="50" charset="-128"/>
              </a:rPr>
              <a:t>\20,000</a:t>
            </a:r>
          </a:p>
        </p:txBody>
      </p:sp>
      <p:sp>
        <p:nvSpPr>
          <p:cNvPr id="16400" name="Text Box 17"/>
          <p:cNvSpPr txBox="1">
            <a:spLocks noChangeArrowheads="1"/>
          </p:cNvSpPr>
          <p:nvPr/>
        </p:nvSpPr>
        <p:spPr bwMode="auto">
          <a:xfrm>
            <a:off x="6159500" y="5526088"/>
            <a:ext cx="1868488" cy="738187"/>
          </a:xfrm>
          <a:prstGeom prst="rect">
            <a:avLst/>
          </a:prstGeom>
          <a:noFill/>
          <a:ln w="9525" algn="ctr">
            <a:noFill/>
            <a:miter lim="800000"/>
            <a:headEnd/>
            <a:tailEnd/>
          </a:ln>
        </p:spPr>
        <p:txBody>
          <a:bodyPr>
            <a:spAutoFit/>
          </a:bodyPr>
          <a:lstStyle/>
          <a:p>
            <a:r>
              <a:rPr lang="ja-JP" altLang="en-US" sz="1400" u="sng">
                <a:solidFill>
                  <a:srgbClr val="000000"/>
                </a:solidFill>
                <a:latin typeface="メイリオ" pitchFamily="50" charset="-128"/>
                <a:ea typeface="メイリオ" pitchFamily="50" charset="-128"/>
                <a:cs typeface="メイリオ" pitchFamily="50" charset="-128"/>
              </a:rPr>
              <a:t>債務額</a:t>
            </a:r>
          </a:p>
          <a:p>
            <a:endParaRPr lang="ja-JP" altLang="en-US" sz="1400">
              <a:solidFill>
                <a:srgbClr val="000000"/>
              </a:solidFill>
              <a:latin typeface="メイリオ" pitchFamily="50" charset="-128"/>
              <a:ea typeface="メイリオ" pitchFamily="50" charset="-128"/>
              <a:cs typeface="メイリオ" pitchFamily="50" charset="-128"/>
            </a:endParaRPr>
          </a:p>
          <a:p>
            <a:r>
              <a:rPr lang="ja-JP" altLang="en-US" sz="1400">
                <a:solidFill>
                  <a:srgbClr val="000000"/>
                </a:solidFill>
                <a:latin typeface="メイリオ" pitchFamily="50" charset="-128"/>
                <a:ea typeface="メイリオ" pitchFamily="50" charset="-128"/>
                <a:cs typeface="メイリオ" pitchFamily="50" charset="-128"/>
              </a:rPr>
              <a:t>相手先</a:t>
            </a:r>
            <a:r>
              <a:rPr lang="en-US" altLang="ja-JP" sz="1400">
                <a:solidFill>
                  <a:srgbClr val="000000"/>
                </a:solidFill>
                <a:latin typeface="メイリオ" pitchFamily="50" charset="-128"/>
                <a:ea typeface="メイリオ" pitchFamily="50" charset="-128"/>
                <a:cs typeface="メイリオ" pitchFamily="50" charset="-128"/>
              </a:rPr>
              <a:t>B</a:t>
            </a:r>
            <a:r>
              <a:rPr lang="ja-JP" altLang="en-US" sz="1400">
                <a:solidFill>
                  <a:srgbClr val="000000"/>
                </a:solidFill>
                <a:latin typeface="メイリオ" pitchFamily="50" charset="-128"/>
                <a:ea typeface="メイリオ" pitchFamily="50" charset="-128"/>
                <a:cs typeface="メイリオ" pitchFamily="50" charset="-128"/>
              </a:rPr>
              <a:t>　</a:t>
            </a:r>
            <a:r>
              <a:rPr lang="en-US" altLang="ja-JP" sz="1400">
                <a:solidFill>
                  <a:srgbClr val="000000"/>
                </a:solidFill>
                <a:latin typeface="メイリオ" pitchFamily="50" charset="-128"/>
                <a:ea typeface="メイリオ" pitchFamily="50" charset="-128"/>
                <a:cs typeface="メイリオ" pitchFamily="50" charset="-128"/>
              </a:rPr>
              <a:t>\10,000</a:t>
            </a:r>
            <a:r>
              <a:rPr lang="ja-JP" altLang="en-US" sz="1400">
                <a:solidFill>
                  <a:srgbClr val="000000"/>
                </a:solidFill>
                <a:latin typeface="メイリオ" pitchFamily="50" charset="-128"/>
                <a:ea typeface="メイリオ" pitchFamily="50" charset="-128"/>
                <a:cs typeface="メイリオ" pitchFamily="50" charset="-128"/>
              </a:rPr>
              <a:t>　</a:t>
            </a:r>
          </a:p>
        </p:txBody>
      </p:sp>
      <p:sp>
        <p:nvSpPr>
          <p:cNvPr id="16401" name="Rectangle 18"/>
          <p:cNvSpPr>
            <a:spLocks noChangeArrowheads="1"/>
          </p:cNvSpPr>
          <p:nvPr/>
        </p:nvSpPr>
        <p:spPr bwMode="auto">
          <a:xfrm>
            <a:off x="1004888" y="3663950"/>
            <a:ext cx="2292350" cy="566738"/>
          </a:xfrm>
          <a:prstGeom prst="rect">
            <a:avLst/>
          </a:prstGeom>
          <a:noFill/>
          <a:ln w="9525" algn="ctr">
            <a:solidFill>
              <a:schemeClr val="tx1"/>
            </a:solidFill>
            <a:miter lim="800000"/>
            <a:headEnd/>
            <a:tailEnd/>
          </a:ln>
        </p:spPr>
        <p:txBody>
          <a:bodyPr anchor="ctr">
            <a:spAutoFit/>
          </a:bodyPr>
          <a:lstStyle/>
          <a:p>
            <a:pPr algn="ctr"/>
            <a:endParaRPr lang="ja-JP" altLang="en-US" sz="600">
              <a:solidFill>
                <a:srgbClr val="FFFFFF"/>
              </a:solidFill>
            </a:endParaRPr>
          </a:p>
        </p:txBody>
      </p:sp>
      <p:sp>
        <p:nvSpPr>
          <p:cNvPr id="16402" name="Text Box 19"/>
          <p:cNvSpPr txBox="1">
            <a:spLocks noChangeArrowheads="1"/>
          </p:cNvSpPr>
          <p:nvPr/>
        </p:nvSpPr>
        <p:spPr bwMode="auto">
          <a:xfrm>
            <a:off x="577850" y="2017713"/>
            <a:ext cx="2481263" cy="336550"/>
          </a:xfrm>
          <a:prstGeom prst="rect">
            <a:avLst/>
          </a:prstGeom>
          <a:noFill/>
          <a:ln w="9525" algn="ctr">
            <a:noFill/>
            <a:miter lim="800000"/>
            <a:headEnd/>
            <a:tailEnd/>
          </a:ln>
        </p:spPr>
        <p:txBody>
          <a:bodyPr>
            <a:spAutoFit/>
          </a:bodyPr>
          <a:lstStyle/>
          <a:p>
            <a:r>
              <a:rPr lang="en-US" altLang="ja-JP" sz="1600">
                <a:solidFill>
                  <a:srgbClr val="000000"/>
                </a:solidFill>
                <a:latin typeface="メイリオ" pitchFamily="50" charset="-128"/>
                <a:ea typeface="メイリオ" pitchFamily="50" charset="-128"/>
                <a:cs typeface="メイリオ" pitchFamily="50" charset="-128"/>
              </a:rPr>
              <a:t>①</a:t>
            </a:r>
            <a:r>
              <a:rPr lang="ja-JP" altLang="en-US" sz="1600">
                <a:solidFill>
                  <a:srgbClr val="000000"/>
                </a:solidFill>
                <a:latin typeface="メイリオ" pitchFamily="50" charset="-128"/>
                <a:ea typeface="メイリオ" pitchFamily="50" charset="-128"/>
                <a:cs typeface="メイリオ" pitchFamily="50" charset="-128"/>
              </a:rPr>
              <a:t>相殺金額の把握</a:t>
            </a:r>
          </a:p>
        </p:txBody>
      </p:sp>
      <p:sp>
        <p:nvSpPr>
          <p:cNvPr id="16403" name="Text Box 20"/>
          <p:cNvSpPr txBox="1">
            <a:spLocks noChangeArrowheads="1"/>
          </p:cNvSpPr>
          <p:nvPr/>
        </p:nvSpPr>
        <p:spPr bwMode="auto">
          <a:xfrm>
            <a:off x="590550" y="3303588"/>
            <a:ext cx="1460500" cy="336550"/>
          </a:xfrm>
          <a:prstGeom prst="rect">
            <a:avLst/>
          </a:prstGeom>
          <a:noFill/>
          <a:ln w="9525" algn="ctr">
            <a:noFill/>
            <a:miter lim="800000"/>
            <a:headEnd/>
            <a:tailEnd/>
          </a:ln>
        </p:spPr>
        <p:txBody>
          <a:bodyPr>
            <a:spAutoFit/>
          </a:bodyPr>
          <a:lstStyle/>
          <a:p>
            <a:r>
              <a:rPr lang="en-US" altLang="ja-JP" sz="1600">
                <a:solidFill>
                  <a:srgbClr val="000000"/>
                </a:solidFill>
                <a:latin typeface="メイリオ" pitchFamily="50" charset="-128"/>
                <a:ea typeface="メイリオ" pitchFamily="50" charset="-128"/>
                <a:cs typeface="メイリオ" pitchFamily="50" charset="-128"/>
              </a:rPr>
              <a:t>②</a:t>
            </a:r>
            <a:r>
              <a:rPr lang="ja-JP" altLang="en-US" sz="1600">
                <a:solidFill>
                  <a:srgbClr val="000000"/>
                </a:solidFill>
                <a:latin typeface="メイリオ" pitchFamily="50" charset="-128"/>
                <a:ea typeface="メイリオ" pitchFamily="50" charset="-128"/>
                <a:cs typeface="メイリオ" pitchFamily="50" charset="-128"/>
              </a:rPr>
              <a:t>相殺入力</a:t>
            </a:r>
          </a:p>
        </p:txBody>
      </p:sp>
      <p:sp>
        <p:nvSpPr>
          <p:cNvPr id="16404" name="Rectangle 21"/>
          <p:cNvSpPr>
            <a:spLocks noChangeArrowheads="1"/>
          </p:cNvSpPr>
          <p:nvPr/>
        </p:nvSpPr>
        <p:spPr bwMode="auto">
          <a:xfrm>
            <a:off x="1004888" y="4267200"/>
            <a:ext cx="2292350" cy="566738"/>
          </a:xfrm>
          <a:prstGeom prst="rect">
            <a:avLst/>
          </a:prstGeom>
          <a:noFill/>
          <a:ln w="9525" algn="ctr">
            <a:solidFill>
              <a:schemeClr val="tx1"/>
            </a:solidFill>
            <a:miter lim="800000"/>
            <a:headEnd/>
            <a:tailEnd/>
          </a:ln>
        </p:spPr>
        <p:txBody>
          <a:bodyPr anchor="ctr">
            <a:spAutoFit/>
          </a:bodyPr>
          <a:lstStyle/>
          <a:p>
            <a:pPr algn="ctr"/>
            <a:endParaRPr lang="ja-JP" altLang="en-US" sz="600">
              <a:solidFill>
                <a:srgbClr val="FFFFFF"/>
              </a:solidFill>
            </a:endParaRPr>
          </a:p>
        </p:txBody>
      </p:sp>
      <p:sp>
        <p:nvSpPr>
          <p:cNvPr id="16405" name="Text Box 22"/>
          <p:cNvSpPr txBox="1">
            <a:spLocks noChangeArrowheads="1"/>
          </p:cNvSpPr>
          <p:nvPr/>
        </p:nvSpPr>
        <p:spPr bwMode="auto">
          <a:xfrm>
            <a:off x="4714875" y="3352800"/>
            <a:ext cx="3741738" cy="336550"/>
          </a:xfrm>
          <a:prstGeom prst="rect">
            <a:avLst/>
          </a:prstGeom>
          <a:noFill/>
          <a:ln w="9525" algn="ctr">
            <a:noFill/>
            <a:miter lim="800000"/>
            <a:headEnd/>
            <a:tailEnd/>
          </a:ln>
        </p:spPr>
        <p:txBody>
          <a:bodyPr>
            <a:spAutoFit/>
          </a:bodyPr>
          <a:lstStyle/>
          <a:p>
            <a:r>
              <a:rPr lang="en-US" altLang="ja-JP" sz="1600">
                <a:solidFill>
                  <a:srgbClr val="000000"/>
                </a:solidFill>
                <a:latin typeface="Times New Roman" pitchFamily="18" charset="0"/>
                <a:ea typeface="HGP創英角ｺﾞｼｯｸUB" pitchFamily="50" charset="-128"/>
              </a:rPr>
              <a:t>③</a:t>
            </a:r>
            <a:r>
              <a:rPr lang="en-US" altLang="ja-JP" sz="1600" b="1">
                <a:solidFill>
                  <a:srgbClr val="000000"/>
                </a:solidFill>
                <a:latin typeface="Times New Roman" pitchFamily="18" charset="0"/>
                <a:ea typeface="HGP創英角ｺﾞｼｯｸUB" pitchFamily="50" charset="-128"/>
              </a:rPr>
              <a:t>AP+</a:t>
            </a:r>
            <a:r>
              <a:rPr lang="ja-JP" altLang="en-US" sz="1600">
                <a:solidFill>
                  <a:srgbClr val="000000"/>
                </a:solidFill>
                <a:latin typeface="メイリオ" pitchFamily="50" charset="-128"/>
                <a:ea typeface="メイリオ" pitchFamily="50" charset="-128"/>
                <a:cs typeface="メイリオ" pitchFamily="50" charset="-128"/>
              </a:rPr>
              <a:t>へインターフェース</a:t>
            </a:r>
          </a:p>
        </p:txBody>
      </p:sp>
      <p:sp>
        <p:nvSpPr>
          <p:cNvPr id="16406" name="Text Box 23"/>
          <p:cNvSpPr txBox="1">
            <a:spLocks noChangeArrowheads="1"/>
          </p:cNvSpPr>
          <p:nvPr/>
        </p:nvSpPr>
        <p:spPr bwMode="auto">
          <a:xfrm>
            <a:off x="601663" y="5119688"/>
            <a:ext cx="874712" cy="336550"/>
          </a:xfrm>
          <a:prstGeom prst="rect">
            <a:avLst/>
          </a:prstGeom>
          <a:noFill/>
          <a:ln w="9525" algn="ctr">
            <a:noFill/>
            <a:miter lim="800000"/>
            <a:headEnd/>
            <a:tailEnd/>
          </a:ln>
        </p:spPr>
        <p:txBody>
          <a:bodyPr>
            <a:spAutoFit/>
          </a:bodyPr>
          <a:lstStyle/>
          <a:p>
            <a:r>
              <a:rPr lang="ja-JP" altLang="en-US" sz="1600">
                <a:solidFill>
                  <a:srgbClr val="000000"/>
                </a:solidFill>
                <a:latin typeface="メイリオ" pitchFamily="50" charset="-128"/>
                <a:ea typeface="メイリオ" pitchFamily="50" charset="-128"/>
                <a:cs typeface="メイリオ" pitchFamily="50" charset="-128"/>
              </a:rPr>
              <a:t>結果</a:t>
            </a:r>
          </a:p>
        </p:txBody>
      </p:sp>
      <p:sp>
        <p:nvSpPr>
          <p:cNvPr id="16407" name="Line 24"/>
          <p:cNvSpPr>
            <a:spLocks noChangeShapeType="1"/>
          </p:cNvSpPr>
          <p:nvPr/>
        </p:nvSpPr>
        <p:spPr bwMode="auto">
          <a:xfrm>
            <a:off x="398463" y="5067300"/>
            <a:ext cx="8204200" cy="0"/>
          </a:xfrm>
          <a:prstGeom prst="line">
            <a:avLst/>
          </a:prstGeom>
          <a:noFill/>
          <a:ln w="28575">
            <a:solidFill>
              <a:schemeClr val="tx1"/>
            </a:solidFill>
            <a:prstDash val="dash"/>
            <a:round/>
            <a:headEnd/>
            <a:tailEnd/>
          </a:ln>
        </p:spPr>
        <p:txBody>
          <a:bodyPr wrap="none">
            <a:spAutoFit/>
          </a:bodyPr>
          <a:lstStyle/>
          <a:p>
            <a:endParaRPr lang="ja-JP" altLang="en-US"/>
          </a:p>
        </p:txBody>
      </p:sp>
      <p:sp>
        <p:nvSpPr>
          <p:cNvPr id="16408" name="Rectangle 26"/>
          <p:cNvSpPr>
            <a:spLocks noChangeArrowheads="1"/>
          </p:cNvSpPr>
          <p:nvPr/>
        </p:nvSpPr>
        <p:spPr bwMode="auto">
          <a:xfrm>
            <a:off x="250825" y="215900"/>
            <a:ext cx="8229600" cy="1008063"/>
          </a:xfrm>
          <a:prstGeom prst="rect">
            <a:avLst/>
          </a:prstGeom>
          <a:noFill/>
          <a:ln w="9525">
            <a:noFill/>
            <a:miter lim="800000"/>
            <a:headEnd/>
            <a:tailEnd/>
          </a:ln>
        </p:spPr>
        <p:txBody>
          <a:bodyPr lIns="90000" tIns="0" rIns="0" bIns="0" anchor="ctr"/>
          <a:lstStyle/>
          <a:p>
            <a:pPr>
              <a:lnSpc>
                <a:spcPts val="2600"/>
              </a:lnSpc>
            </a:pPr>
            <a:r>
              <a:rPr lang="en-US" altLang="ja-JP" sz="2200" b="1" i="1">
                <a:solidFill>
                  <a:srgbClr val="FFFFFF"/>
                </a:solidFill>
                <a:latin typeface="Times New Roman" pitchFamily="18" charset="0"/>
                <a:ea typeface="MS UI Gothic" pitchFamily="50" charset="-128"/>
              </a:rPr>
              <a:t>SuperStream-</a:t>
            </a:r>
            <a:r>
              <a:rPr lang="en-US" altLang="ja-JP" sz="2200" b="1">
                <a:solidFill>
                  <a:srgbClr val="FFFFFF"/>
                </a:solidFill>
                <a:latin typeface="Times New Roman" pitchFamily="18" charset="0"/>
                <a:ea typeface="MS UI Gothic" pitchFamily="50" charset="-128"/>
              </a:rPr>
              <a:t>AR+ </a:t>
            </a:r>
            <a:r>
              <a:rPr lang="ja-JP" altLang="en-US" sz="2200">
                <a:solidFill>
                  <a:srgbClr val="FFFFFF"/>
                </a:solidFill>
                <a:latin typeface="メイリオ" pitchFamily="50" charset="-128"/>
                <a:ea typeface="メイリオ" pitchFamily="50" charset="-128"/>
                <a:cs typeface="メイリオ" pitchFamily="50" charset="-128"/>
              </a:rPr>
              <a:t>特徴</a:t>
            </a:r>
            <a:r>
              <a:rPr lang="ja-JP" altLang="en-US" sz="2400" b="1">
                <a:solidFill>
                  <a:srgbClr val="FFFFFF"/>
                </a:solidFill>
                <a:latin typeface="メイリオ" pitchFamily="50" charset="-128"/>
                <a:ea typeface="メイリオ" pitchFamily="50" charset="-128"/>
                <a:cs typeface="メイリオ" pitchFamily="50" charset="-128"/>
              </a:rPr>
              <a:t/>
            </a:r>
            <a:br>
              <a:rPr lang="ja-JP" altLang="en-US" sz="2400" b="1">
                <a:solidFill>
                  <a:srgbClr val="FFFFFF"/>
                </a:solidFill>
                <a:latin typeface="メイリオ" pitchFamily="50" charset="-128"/>
                <a:ea typeface="メイリオ" pitchFamily="50" charset="-128"/>
                <a:cs typeface="メイリオ" pitchFamily="50" charset="-128"/>
              </a:rPr>
            </a:br>
            <a:r>
              <a:rPr lang="ja-JP" altLang="en-US" b="1">
                <a:solidFill>
                  <a:srgbClr val="FFFFFF"/>
                </a:solidFill>
                <a:latin typeface="メイリオ" pitchFamily="50" charset="-128"/>
                <a:ea typeface="メイリオ" pitchFamily="50" charset="-128"/>
                <a:cs typeface="メイリオ" pitchFamily="50" charset="-128"/>
              </a:rPr>
              <a:t>　</a:t>
            </a:r>
            <a:r>
              <a:rPr lang="ja-JP" altLang="en-US">
                <a:solidFill>
                  <a:srgbClr val="FFFFFF"/>
                </a:solidFill>
                <a:latin typeface="メイリオ" pitchFamily="50" charset="-128"/>
                <a:ea typeface="メイリオ" pitchFamily="50" charset="-128"/>
                <a:cs typeface="メイリオ" pitchFamily="50" charset="-128"/>
              </a:rPr>
              <a:t>～相殺への対応①　（標準機能での運用） ～</a:t>
            </a:r>
          </a:p>
        </p:txBody>
      </p:sp>
      <p:sp>
        <p:nvSpPr>
          <p:cNvPr id="16409" name="スライド番号プレースホルダ 4"/>
          <p:cNvSpPr txBox="1">
            <a:spLocks/>
          </p:cNvSpPr>
          <p:nvPr/>
        </p:nvSpPr>
        <p:spPr bwMode="auto">
          <a:xfrm>
            <a:off x="7920038" y="6453188"/>
            <a:ext cx="720725" cy="179387"/>
          </a:xfrm>
          <a:prstGeom prst="rect">
            <a:avLst/>
          </a:prstGeom>
          <a:noFill/>
          <a:ln w="9525">
            <a:noFill/>
            <a:miter lim="800000"/>
            <a:headEnd/>
            <a:tailEnd/>
          </a:ln>
        </p:spPr>
        <p:txBody>
          <a:bodyPr lIns="0" tIns="0" rIns="0" bIns="0" anchor="ctr"/>
          <a:lstStyle/>
          <a:p>
            <a:pPr algn="r"/>
            <a:fld id="{A0ACA55A-8AD6-4C51-84D6-139306DA51C3}" type="slidenum">
              <a:rPr lang="ja-JP" altLang="en-US" sz="900">
                <a:solidFill>
                  <a:srgbClr val="FFFFFF"/>
                </a:solidFill>
                <a:latin typeface="Tahoma" pitchFamily="34" charset="0"/>
                <a:ea typeface="HGP創英角ｺﾞｼｯｸUB" pitchFamily="50" charset="-128"/>
              </a:rPr>
              <a:pPr algn="r"/>
              <a:t>12</a:t>
            </a:fld>
            <a:endParaRPr lang="ja-JP" altLang="en-US" sz="900">
              <a:solidFill>
                <a:srgbClr val="FFFFFF"/>
              </a:solidFill>
              <a:latin typeface="Tahoma" pitchFamily="34" charset="0"/>
              <a:ea typeface="HGP創英角ｺﾞｼｯｸUB" pitchFamily="50" charset="-128"/>
            </a:endParaRPr>
          </a:p>
        </p:txBody>
      </p:sp>
      <p:sp>
        <p:nvSpPr>
          <p:cNvPr id="27" name="フッター プレースホルダ 2"/>
          <p:cNvSpPr>
            <a:spLocks noGrp="1"/>
          </p:cNvSpPr>
          <p:nvPr>
            <p:ph type="ftr" sz="quarter" idx="11"/>
          </p:nvPr>
        </p:nvSpPr>
        <p:spPr>
          <a:xfrm>
            <a:off x="306388" y="6457950"/>
            <a:ext cx="2268537" cy="206375"/>
          </a:xfrm>
          <a:noFill/>
        </p:spPr>
        <p:txBody>
          <a:bodyPr vert="horz" lIns="91440" tIns="45720" rIns="91440" bIns="45720" anchor="t"/>
          <a:lstStyle/>
          <a:p>
            <a:r>
              <a:rPr lang="en-US" altLang="ja-JP" dirty="0" smtClean="0"/>
              <a:t>©  </a:t>
            </a:r>
            <a:r>
              <a:rPr lang="en-US" altLang="ja-JP" dirty="0" smtClean="0"/>
              <a:t>SuperStream Inc. All rights reserved.</a:t>
            </a: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スライド番号プレースホルダ 2"/>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3089E655-A129-45AD-9172-19D4073480C8}" type="slidenum">
              <a:rPr lang="en-US" altLang="ja-JP" smtClean="0">
                <a:solidFill>
                  <a:srgbClr val="999999"/>
                </a:solidFill>
              </a:rPr>
              <a:pPr fontAlgn="base">
                <a:spcBef>
                  <a:spcPct val="0"/>
                </a:spcBef>
                <a:spcAft>
                  <a:spcPct val="0"/>
                </a:spcAft>
                <a:defRPr/>
              </a:pPr>
              <a:t>13</a:t>
            </a:fld>
            <a:endParaRPr lang="en-US" altLang="ja-JP" smtClean="0">
              <a:solidFill>
                <a:srgbClr val="999999"/>
              </a:solidFill>
            </a:endParaRPr>
          </a:p>
        </p:txBody>
      </p:sp>
      <p:sp>
        <p:nvSpPr>
          <p:cNvPr id="251907" name="Rectangle 3"/>
          <p:cNvSpPr>
            <a:spLocks noChangeArrowheads="1"/>
          </p:cNvSpPr>
          <p:nvPr/>
        </p:nvSpPr>
        <p:spPr bwMode="auto">
          <a:xfrm>
            <a:off x="5867400" y="4281488"/>
            <a:ext cx="1231900" cy="900112"/>
          </a:xfrm>
          <a:prstGeom prst="rect">
            <a:avLst/>
          </a:prstGeom>
          <a:gradFill rotWithShape="1">
            <a:gsLst>
              <a:gs pos="0">
                <a:srgbClr val="669900"/>
              </a:gs>
              <a:gs pos="100000">
                <a:srgbClr val="669900">
                  <a:gamma/>
                  <a:shade val="46275"/>
                  <a:invGamma/>
                </a:srgbClr>
              </a:gs>
            </a:gsLst>
            <a:lin ang="2700000" scaled="1"/>
          </a:gradFill>
          <a:ln w="9525" algn="ctr">
            <a:noFill/>
            <a:miter lim="800000"/>
            <a:headEnd/>
            <a:tailEnd/>
          </a:ln>
          <a:effectLst>
            <a:outerShdw dist="35921" dir="2700000" algn="ctr" rotWithShape="0">
              <a:schemeClr val="tx1">
                <a:alpha val="50000"/>
              </a:schemeClr>
            </a:outerShdw>
          </a:effectLst>
        </p:spPr>
        <p:txBody>
          <a:bodyPr anchor="ctr"/>
          <a:lstStyle/>
          <a:p>
            <a:pPr algn="ctr">
              <a:defRPr/>
            </a:pPr>
            <a:r>
              <a:rPr lang="en-US" altLang="ja-JP" sz="1400" b="1" i="1" dirty="0">
                <a:solidFill>
                  <a:srgbClr val="FFFFFF"/>
                </a:solidFill>
                <a:latin typeface="Times New Roman" pitchFamily="18" charset="0"/>
                <a:ea typeface="+mn-ea"/>
              </a:rPr>
              <a:t>SuperStream</a:t>
            </a:r>
          </a:p>
          <a:p>
            <a:pPr algn="ctr">
              <a:defRPr/>
            </a:pPr>
            <a:r>
              <a:rPr lang="en-US" altLang="ja-JP" sz="2800" b="1" dirty="0">
                <a:solidFill>
                  <a:srgbClr val="FFFFFF"/>
                </a:solidFill>
                <a:latin typeface="Times New Roman" pitchFamily="18" charset="0"/>
                <a:ea typeface="+mn-ea"/>
              </a:rPr>
              <a:t>AP+</a:t>
            </a:r>
            <a:endParaRPr lang="en-US" altLang="ja-JP" sz="2800" b="1" dirty="0">
              <a:solidFill>
                <a:srgbClr val="FFFFFF"/>
              </a:solidFill>
              <a:latin typeface="メイリオ" pitchFamily="50" charset="-128"/>
              <a:ea typeface="メイリオ" pitchFamily="50" charset="-128"/>
              <a:cs typeface="メイリオ" pitchFamily="50" charset="-128"/>
            </a:endParaRPr>
          </a:p>
          <a:p>
            <a:pPr algn="ctr">
              <a:defRPr/>
            </a:pPr>
            <a:r>
              <a:rPr lang="ja-JP" altLang="en-US" sz="1000" dirty="0">
                <a:solidFill>
                  <a:srgbClr val="FFFFFF"/>
                </a:solidFill>
                <a:latin typeface="Tahoma" pitchFamily="34" charset="0"/>
                <a:ea typeface="+mn-ea"/>
              </a:rPr>
              <a:t>支払管理システム</a:t>
            </a:r>
          </a:p>
        </p:txBody>
      </p:sp>
      <p:sp>
        <p:nvSpPr>
          <p:cNvPr id="251908" name="Rectangle 4"/>
          <p:cNvSpPr>
            <a:spLocks noChangeArrowheads="1"/>
          </p:cNvSpPr>
          <p:nvPr/>
        </p:nvSpPr>
        <p:spPr bwMode="auto">
          <a:xfrm>
            <a:off x="1865313" y="4287838"/>
            <a:ext cx="1231900" cy="887412"/>
          </a:xfrm>
          <a:prstGeom prst="rect">
            <a:avLst/>
          </a:prstGeom>
          <a:gradFill rotWithShape="1">
            <a:gsLst>
              <a:gs pos="0">
                <a:srgbClr val="669900"/>
              </a:gs>
              <a:gs pos="100000">
                <a:srgbClr val="669900">
                  <a:gamma/>
                  <a:shade val="46275"/>
                  <a:invGamma/>
                </a:srgbClr>
              </a:gs>
            </a:gsLst>
            <a:lin ang="2700000" scaled="1"/>
          </a:gradFill>
          <a:ln w="9525" algn="ctr">
            <a:noFill/>
            <a:miter lim="800000"/>
            <a:headEnd/>
            <a:tailEnd/>
          </a:ln>
          <a:effectLst>
            <a:outerShdw dist="35921" dir="2700000" algn="ctr" rotWithShape="0">
              <a:schemeClr val="tx1">
                <a:alpha val="50000"/>
              </a:schemeClr>
            </a:outerShdw>
          </a:effectLst>
        </p:spPr>
        <p:txBody>
          <a:bodyPr anchor="ctr"/>
          <a:lstStyle/>
          <a:p>
            <a:pPr algn="ctr">
              <a:defRPr/>
            </a:pPr>
            <a:r>
              <a:rPr lang="en-US" altLang="ja-JP" sz="1400" b="1" i="1" dirty="0" err="1">
                <a:solidFill>
                  <a:srgbClr val="FFFFFF"/>
                </a:solidFill>
                <a:latin typeface="Times New Roman" pitchFamily="18" charset="0"/>
                <a:ea typeface="+mn-ea"/>
              </a:rPr>
              <a:t>SuperStream</a:t>
            </a:r>
            <a:endParaRPr lang="en-US" altLang="ja-JP" sz="1400" b="1" i="1" dirty="0">
              <a:solidFill>
                <a:srgbClr val="FFFFFF"/>
              </a:solidFill>
              <a:latin typeface="Times New Roman" pitchFamily="18" charset="0"/>
              <a:ea typeface="+mn-ea"/>
            </a:endParaRPr>
          </a:p>
          <a:p>
            <a:pPr algn="ctr">
              <a:defRPr/>
            </a:pPr>
            <a:r>
              <a:rPr lang="en-US" altLang="ja-JP" sz="2800" b="1" dirty="0">
                <a:solidFill>
                  <a:srgbClr val="FFFFFF"/>
                </a:solidFill>
                <a:latin typeface="Times New Roman" pitchFamily="18" charset="0"/>
                <a:ea typeface="+mn-ea"/>
              </a:rPr>
              <a:t>AR+</a:t>
            </a:r>
          </a:p>
          <a:p>
            <a:pPr algn="ctr">
              <a:defRPr/>
            </a:pPr>
            <a:r>
              <a:rPr lang="ja-JP" altLang="en-US" sz="1000" dirty="0">
                <a:solidFill>
                  <a:srgbClr val="FFFFFF"/>
                </a:solidFill>
                <a:latin typeface="メイリオ" pitchFamily="50" charset="-128"/>
                <a:ea typeface="メイリオ" pitchFamily="50" charset="-128"/>
                <a:cs typeface="メイリオ" pitchFamily="50" charset="-128"/>
              </a:rPr>
              <a:t>債権管理システム</a:t>
            </a:r>
          </a:p>
        </p:txBody>
      </p:sp>
      <p:sp>
        <p:nvSpPr>
          <p:cNvPr id="12294" name="Text Box 5"/>
          <p:cNvSpPr txBox="1">
            <a:spLocks noChangeArrowheads="1"/>
          </p:cNvSpPr>
          <p:nvPr/>
        </p:nvSpPr>
        <p:spPr bwMode="auto">
          <a:xfrm>
            <a:off x="269875" y="1331913"/>
            <a:ext cx="8551863" cy="523875"/>
          </a:xfrm>
          <a:prstGeom prst="rect">
            <a:avLst/>
          </a:prstGeom>
          <a:noFill/>
          <a:ln w="9525" algn="ctr">
            <a:noFill/>
            <a:miter lim="800000"/>
            <a:headEnd/>
            <a:tailEnd/>
          </a:ln>
        </p:spPr>
        <p:txBody>
          <a:bodyPr>
            <a:spAutoFit/>
          </a:bodyPr>
          <a:lstStyle/>
          <a:p>
            <a:pPr>
              <a:defRPr/>
            </a:pPr>
            <a:r>
              <a:rPr lang="en-US" altLang="ja-JP" sz="1400" b="1" i="1" dirty="0" err="1">
                <a:solidFill>
                  <a:schemeClr val="tx1">
                    <a:lumMod val="65000"/>
                    <a:lumOff val="35000"/>
                  </a:schemeClr>
                </a:solidFill>
                <a:latin typeface="Times New Roman" pitchFamily="18" charset="0"/>
                <a:ea typeface="+mn-ea"/>
              </a:rPr>
              <a:t>SuperStream</a:t>
            </a:r>
            <a:r>
              <a:rPr lang="en-US" altLang="ja-JP" sz="1400" b="1" dirty="0">
                <a:solidFill>
                  <a:schemeClr val="tx1">
                    <a:lumMod val="65000"/>
                    <a:lumOff val="35000"/>
                  </a:schemeClr>
                </a:solidFill>
                <a:latin typeface="Times New Roman" pitchFamily="18" charset="0"/>
                <a:ea typeface="+mn-ea"/>
              </a:rPr>
              <a:t>-AP</a:t>
            </a:r>
            <a:r>
              <a:rPr lang="en-US" altLang="ja-JP" sz="1400" dirty="0">
                <a:solidFill>
                  <a:schemeClr val="tx1">
                    <a:lumMod val="65000"/>
                    <a:lumOff val="35000"/>
                  </a:schemeClr>
                </a:solidFill>
                <a:latin typeface="Times New Roman" pitchFamily="18" charset="0"/>
                <a:ea typeface="+mn-ea"/>
              </a:rPr>
              <a:t>+</a:t>
            </a:r>
            <a:r>
              <a:rPr lang="ja-JP" altLang="en-US" sz="1400" dirty="0">
                <a:solidFill>
                  <a:schemeClr val="tx1">
                    <a:lumMod val="65000"/>
                    <a:lumOff val="35000"/>
                  </a:schemeClr>
                </a:solidFill>
                <a:latin typeface="メイリオ" pitchFamily="50" charset="-128"/>
                <a:ea typeface="メイリオ" pitchFamily="50" charset="-128"/>
                <a:cs typeface="メイリオ" pitchFamily="50" charset="-128"/>
              </a:rPr>
              <a:t>と</a:t>
            </a:r>
            <a:r>
              <a:rPr lang="en-US" altLang="ja-JP" sz="1400" b="1" dirty="0">
                <a:solidFill>
                  <a:schemeClr val="tx1">
                    <a:lumMod val="65000"/>
                    <a:lumOff val="35000"/>
                  </a:schemeClr>
                </a:solidFill>
                <a:latin typeface="Times New Roman" pitchFamily="18" charset="0"/>
                <a:ea typeface="+mn-ea"/>
              </a:rPr>
              <a:t>AR+</a:t>
            </a:r>
            <a:r>
              <a:rPr lang="ja-JP" altLang="en-US" sz="1400" dirty="0">
                <a:solidFill>
                  <a:schemeClr val="tx1">
                    <a:lumMod val="65000"/>
                    <a:lumOff val="35000"/>
                  </a:schemeClr>
                </a:solidFill>
                <a:latin typeface="メイリオ" pitchFamily="50" charset="-128"/>
                <a:ea typeface="メイリオ" pitchFamily="50" charset="-128"/>
                <a:cs typeface="メイリオ" pitchFamily="50" charset="-128"/>
              </a:rPr>
              <a:t>で管理している債権債務額から相殺金額を自動計算し、</a:t>
            </a:r>
          </a:p>
          <a:p>
            <a:pPr>
              <a:defRPr/>
            </a:pPr>
            <a:r>
              <a:rPr lang="en-US" altLang="ja-JP" sz="1400" b="1" dirty="0">
                <a:solidFill>
                  <a:schemeClr val="tx1">
                    <a:lumMod val="65000"/>
                    <a:lumOff val="35000"/>
                  </a:schemeClr>
                </a:solidFill>
                <a:latin typeface="Times New Roman" pitchFamily="18" charset="0"/>
                <a:ea typeface="+mn-ea"/>
              </a:rPr>
              <a:t>AP+</a:t>
            </a:r>
            <a:r>
              <a:rPr lang="ja-JP" altLang="en-US" sz="1400" dirty="0">
                <a:solidFill>
                  <a:schemeClr val="tx1">
                    <a:lumMod val="65000"/>
                    <a:lumOff val="35000"/>
                  </a:schemeClr>
                </a:solidFill>
                <a:latin typeface="メイリオ" pitchFamily="50" charset="-128"/>
                <a:ea typeface="メイリオ" pitchFamily="50" charset="-128"/>
                <a:cs typeface="メイリオ" pitchFamily="50" charset="-128"/>
              </a:rPr>
              <a:t>と</a:t>
            </a:r>
            <a:r>
              <a:rPr lang="en-US" altLang="ja-JP" sz="1400" b="1" dirty="0">
                <a:solidFill>
                  <a:schemeClr val="tx1">
                    <a:lumMod val="65000"/>
                    <a:lumOff val="35000"/>
                  </a:schemeClr>
                </a:solidFill>
                <a:latin typeface="Times New Roman" pitchFamily="18" charset="0"/>
                <a:ea typeface="+mn-ea"/>
              </a:rPr>
              <a:t>AR+</a:t>
            </a:r>
            <a:r>
              <a:rPr lang="ja-JP" altLang="en-US" sz="1400" dirty="0">
                <a:solidFill>
                  <a:schemeClr val="tx1">
                    <a:lumMod val="65000"/>
                    <a:lumOff val="35000"/>
                  </a:schemeClr>
                </a:solidFill>
                <a:latin typeface="メイリオ" pitchFamily="50" charset="-128"/>
                <a:ea typeface="メイリオ" pitchFamily="50" charset="-128"/>
                <a:cs typeface="メイリオ" pitchFamily="50" charset="-128"/>
              </a:rPr>
              <a:t>にそれぞれ自動インターフェースする機能を外付け開発することで自動相殺する方法です。</a:t>
            </a:r>
          </a:p>
        </p:txBody>
      </p:sp>
      <p:sp>
        <p:nvSpPr>
          <p:cNvPr id="17414" name="Text Box 7"/>
          <p:cNvSpPr txBox="1">
            <a:spLocks noChangeArrowheads="1"/>
          </p:cNvSpPr>
          <p:nvPr/>
        </p:nvSpPr>
        <p:spPr bwMode="auto">
          <a:xfrm>
            <a:off x="928688" y="5383213"/>
            <a:ext cx="3790950" cy="738187"/>
          </a:xfrm>
          <a:prstGeom prst="rect">
            <a:avLst/>
          </a:prstGeom>
          <a:noFill/>
          <a:ln w="9525" algn="ctr">
            <a:noFill/>
            <a:miter lim="800000"/>
            <a:headEnd/>
            <a:tailEnd/>
          </a:ln>
        </p:spPr>
        <p:txBody>
          <a:bodyPr wrap="none">
            <a:spAutoFit/>
          </a:bodyPr>
          <a:lstStyle/>
          <a:p>
            <a:r>
              <a:rPr lang="ja-JP" altLang="en-US" sz="1400" u="sng">
                <a:solidFill>
                  <a:srgbClr val="000000"/>
                </a:solidFill>
                <a:latin typeface="メイリオ" pitchFamily="50" charset="-128"/>
                <a:ea typeface="メイリオ" pitchFamily="50" charset="-128"/>
                <a:cs typeface="メイリオ" pitchFamily="50" charset="-128"/>
              </a:rPr>
              <a:t>債権額</a:t>
            </a:r>
          </a:p>
          <a:p>
            <a:r>
              <a:rPr lang="ja-JP" altLang="en-US" sz="1400">
                <a:solidFill>
                  <a:srgbClr val="000000"/>
                </a:solidFill>
                <a:latin typeface="メイリオ" pitchFamily="50" charset="-128"/>
                <a:ea typeface="メイリオ" pitchFamily="50" charset="-128"/>
                <a:cs typeface="メイリオ" pitchFamily="50" charset="-128"/>
              </a:rPr>
              <a:t>相手先</a:t>
            </a:r>
            <a:r>
              <a:rPr lang="en-US" altLang="ja-JP" sz="1400">
                <a:solidFill>
                  <a:srgbClr val="000000"/>
                </a:solidFill>
                <a:latin typeface="メイリオ" pitchFamily="50" charset="-128"/>
                <a:ea typeface="メイリオ" pitchFamily="50" charset="-128"/>
                <a:cs typeface="メイリオ" pitchFamily="50" charset="-128"/>
              </a:rPr>
              <a:t>A</a:t>
            </a:r>
            <a:r>
              <a:rPr lang="ja-JP" altLang="en-US" sz="1400">
                <a:solidFill>
                  <a:srgbClr val="000000"/>
                </a:solidFill>
                <a:latin typeface="メイリオ" pitchFamily="50" charset="-128"/>
                <a:ea typeface="メイリオ" pitchFamily="50" charset="-128"/>
                <a:cs typeface="メイリオ" pitchFamily="50" charset="-128"/>
              </a:rPr>
              <a:t>　</a:t>
            </a:r>
            <a:r>
              <a:rPr lang="en-US" altLang="ja-JP" sz="1400">
                <a:solidFill>
                  <a:srgbClr val="000000"/>
                </a:solidFill>
                <a:latin typeface="メイリオ" pitchFamily="50" charset="-128"/>
                <a:ea typeface="メイリオ" pitchFamily="50" charset="-128"/>
                <a:cs typeface="メイリオ" pitchFamily="50" charset="-128"/>
              </a:rPr>
              <a:t>\50,000-\30,000 = \20,000</a:t>
            </a:r>
          </a:p>
          <a:p>
            <a:r>
              <a:rPr lang="ja-JP" altLang="en-US" sz="1400">
                <a:solidFill>
                  <a:srgbClr val="000000"/>
                </a:solidFill>
                <a:latin typeface="メイリオ" pitchFamily="50" charset="-128"/>
                <a:ea typeface="メイリオ" pitchFamily="50" charset="-128"/>
                <a:cs typeface="メイリオ" pitchFamily="50" charset="-128"/>
              </a:rPr>
              <a:t>相手先</a:t>
            </a:r>
            <a:r>
              <a:rPr lang="en-US" altLang="ja-JP" sz="1400">
                <a:solidFill>
                  <a:srgbClr val="000000"/>
                </a:solidFill>
                <a:latin typeface="メイリオ" pitchFamily="50" charset="-128"/>
                <a:ea typeface="メイリオ" pitchFamily="50" charset="-128"/>
                <a:cs typeface="メイリオ" pitchFamily="50" charset="-128"/>
              </a:rPr>
              <a:t>B</a:t>
            </a:r>
            <a:r>
              <a:rPr lang="ja-JP" altLang="en-US" sz="1400">
                <a:solidFill>
                  <a:srgbClr val="000000"/>
                </a:solidFill>
                <a:latin typeface="メイリオ" pitchFamily="50" charset="-128"/>
                <a:ea typeface="メイリオ" pitchFamily="50" charset="-128"/>
                <a:cs typeface="メイリオ" pitchFamily="50" charset="-128"/>
              </a:rPr>
              <a:t>　</a:t>
            </a:r>
            <a:r>
              <a:rPr lang="en-US" altLang="ja-JP" sz="1400">
                <a:solidFill>
                  <a:srgbClr val="000000"/>
                </a:solidFill>
                <a:latin typeface="メイリオ" pitchFamily="50" charset="-128"/>
                <a:ea typeface="メイリオ" pitchFamily="50" charset="-128"/>
                <a:cs typeface="メイリオ" pitchFamily="50" charset="-128"/>
              </a:rPr>
              <a:t>\70,000-\70,000 =          \0</a:t>
            </a:r>
            <a:r>
              <a:rPr lang="ja-JP" altLang="en-US" sz="1400">
                <a:solidFill>
                  <a:srgbClr val="000000"/>
                </a:solidFill>
                <a:latin typeface="メイリオ" pitchFamily="50" charset="-128"/>
                <a:ea typeface="メイリオ" pitchFamily="50" charset="-128"/>
                <a:cs typeface="メイリオ" pitchFamily="50" charset="-128"/>
              </a:rPr>
              <a:t>　</a:t>
            </a:r>
          </a:p>
        </p:txBody>
      </p:sp>
      <p:sp>
        <p:nvSpPr>
          <p:cNvPr id="17415" name="Text Box 8"/>
          <p:cNvSpPr txBox="1">
            <a:spLocks noChangeArrowheads="1"/>
          </p:cNvSpPr>
          <p:nvPr/>
        </p:nvSpPr>
        <p:spPr bwMode="auto">
          <a:xfrm>
            <a:off x="5000625" y="5357813"/>
            <a:ext cx="3603625" cy="738187"/>
          </a:xfrm>
          <a:prstGeom prst="rect">
            <a:avLst/>
          </a:prstGeom>
          <a:noFill/>
          <a:ln w="9525" algn="ctr">
            <a:noFill/>
            <a:miter lim="800000"/>
            <a:headEnd/>
            <a:tailEnd/>
          </a:ln>
        </p:spPr>
        <p:txBody>
          <a:bodyPr>
            <a:spAutoFit/>
          </a:bodyPr>
          <a:lstStyle/>
          <a:p>
            <a:r>
              <a:rPr lang="ja-JP" altLang="en-US" sz="1400" u="sng">
                <a:solidFill>
                  <a:srgbClr val="000000"/>
                </a:solidFill>
                <a:latin typeface="メイリオ" pitchFamily="50" charset="-128"/>
                <a:ea typeface="メイリオ" pitchFamily="50" charset="-128"/>
                <a:cs typeface="メイリオ" pitchFamily="50" charset="-128"/>
              </a:rPr>
              <a:t>債務額</a:t>
            </a:r>
          </a:p>
          <a:p>
            <a:r>
              <a:rPr lang="ja-JP" altLang="en-US" sz="1400">
                <a:solidFill>
                  <a:srgbClr val="000000"/>
                </a:solidFill>
                <a:latin typeface="メイリオ" pitchFamily="50" charset="-128"/>
                <a:ea typeface="メイリオ" pitchFamily="50" charset="-128"/>
                <a:cs typeface="メイリオ" pitchFamily="50" charset="-128"/>
              </a:rPr>
              <a:t>相手先</a:t>
            </a:r>
            <a:r>
              <a:rPr lang="en-US" altLang="ja-JP" sz="1400">
                <a:solidFill>
                  <a:srgbClr val="000000"/>
                </a:solidFill>
                <a:latin typeface="メイリオ" pitchFamily="50" charset="-128"/>
                <a:ea typeface="メイリオ" pitchFamily="50" charset="-128"/>
                <a:cs typeface="メイリオ" pitchFamily="50" charset="-128"/>
              </a:rPr>
              <a:t>A</a:t>
            </a:r>
            <a:r>
              <a:rPr lang="ja-JP" altLang="en-US" sz="1400">
                <a:solidFill>
                  <a:srgbClr val="000000"/>
                </a:solidFill>
                <a:latin typeface="メイリオ" pitchFamily="50" charset="-128"/>
                <a:ea typeface="メイリオ" pitchFamily="50" charset="-128"/>
                <a:cs typeface="メイリオ" pitchFamily="50" charset="-128"/>
              </a:rPr>
              <a:t>　</a:t>
            </a:r>
            <a:r>
              <a:rPr lang="en-US" altLang="ja-JP" sz="1400">
                <a:solidFill>
                  <a:srgbClr val="000000"/>
                </a:solidFill>
                <a:latin typeface="メイリオ" pitchFamily="50" charset="-128"/>
                <a:ea typeface="メイリオ" pitchFamily="50" charset="-128"/>
                <a:cs typeface="メイリオ" pitchFamily="50" charset="-128"/>
              </a:rPr>
              <a:t>\30,000-\30,000 =          \0</a:t>
            </a:r>
          </a:p>
          <a:p>
            <a:r>
              <a:rPr lang="ja-JP" altLang="en-US" sz="1400">
                <a:solidFill>
                  <a:srgbClr val="000000"/>
                </a:solidFill>
                <a:latin typeface="メイリオ" pitchFamily="50" charset="-128"/>
                <a:ea typeface="メイリオ" pitchFamily="50" charset="-128"/>
                <a:cs typeface="メイリオ" pitchFamily="50" charset="-128"/>
              </a:rPr>
              <a:t>相手先</a:t>
            </a:r>
            <a:r>
              <a:rPr lang="en-US" altLang="ja-JP" sz="1400">
                <a:solidFill>
                  <a:srgbClr val="000000"/>
                </a:solidFill>
                <a:latin typeface="メイリオ" pitchFamily="50" charset="-128"/>
                <a:ea typeface="メイリオ" pitchFamily="50" charset="-128"/>
                <a:cs typeface="メイリオ" pitchFamily="50" charset="-128"/>
              </a:rPr>
              <a:t>B</a:t>
            </a:r>
            <a:r>
              <a:rPr lang="ja-JP" altLang="en-US" sz="1400">
                <a:solidFill>
                  <a:srgbClr val="000000"/>
                </a:solidFill>
                <a:latin typeface="メイリオ" pitchFamily="50" charset="-128"/>
                <a:ea typeface="メイリオ" pitchFamily="50" charset="-128"/>
                <a:cs typeface="メイリオ" pitchFamily="50" charset="-128"/>
              </a:rPr>
              <a:t>　</a:t>
            </a:r>
            <a:r>
              <a:rPr lang="en-US" altLang="ja-JP" sz="1400">
                <a:solidFill>
                  <a:srgbClr val="000000"/>
                </a:solidFill>
                <a:latin typeface="メイリオ" pitchFamily="50" charset="-128"/>
                <a:ea typeface="メイリオ" pitchFamily="50" charset="-128"/>
                <a:cs typeface="メイリオ" pitchFamily="50" charset="-128"/>
              </a:rPr>
              <a:t>\80,000-\70,000 = \10,000</a:t>
            </a:r>
          </a:p>
        </p:txBody>
      </p:sp>
      <p:sp>
        <p:nvSpPr>
          <p:cNvPr id="17416" name="Text Box 9"/>
          <p:cNvSpPr txBox="1">
            <a:spLocks noChangeArrowheads="1"/>
          </p:cNvSpPr>
          <p:nvPr/>
        </p:nvSpPr>
        <p:spPr bwMode="auto">
          <a:xfrm>
            <a:off x="3546475" y="2336800"/>
            <a:ext cx="2097088" cy="738188"/>
          </a:xfrm>
          <a:prstGeom prst="rect">
            <a:avLst/>
          </a:prstGeom>
          <a:noFill/>
          <a:ln w="9525" algn="ctr">
            <a:noFill/>
            <a:miter lim="800000"/>
            <a:headEnd/>
            <a:tailEnd/>
          </a:ln>
        </p:spPr>
        <p:txBody>
          <a:bodyPr>
            <a:spAutoFit/>
          </a:bodyPr>
          <a:lstStyle/>
          <a:p>
            <a:pPr algn="ctr"/>
            <a:r>
              <a:rPr lang="en-US" altLang="ja-JP" sz="1400">
                <a:solidFill>
                  <a:srgbClr val="000000"/>
                </a:solidFill>
                <a:latin typeface="メイリオ" pitchFamily="50" charset="-128"/>
                <a:ea typeface="メイリオ" pitchFamily="50" charset="-128"/>
                <a:cs typeface="メイリオ" pitchFamily="50" charset="-128"/>
              </a:rPr>
              <a:t>【</a:t>
            </a:r>
            <a:r>
              <a:rPr lang="ja-JP" altLang="en-US" sz="1400">
                <a:solidFill>
                  <a:srgbClr val="000000"/>
                </a:solidFill>
                <a:latin typeface="メイリオ" pitchFamily="50" charset="-128"/>
                <a:ea typeface="メイリオ" pitchFamily="50" charset="-128"/>
                <a:cs typeface="メイリオ" pitchFamily="50" charset="-128"/>
              </a:rPr>
              <a:t>外部での相殺管理</a:t>
            </a:r>
            <a:r>
              <a:rPr lang="en-US" altLang="ja-JP" sz="1400">
                <a:solidFill>
                  <a:srgbClr val="000000"/>
                </a:solidFill>
                <a:latin typeface="メイリオ" pitchFamily="50" charset="-128"/>
                <a:ea typeface="メイリオ" pitchFamily="50" charset="-128"/>
                <a:cs typeface="メイリオ" pitchFamily="50" charset="-128"/>
              </a:rPr>
              <a:t>】</a:t>
            </a:r>
          </a:p>
          <a:p>
            <a:pPr algn="ctr"/>
            <a:r>
              <a:rPr lang="ja-JP" altLang="en-US" sz="1400">
                <a:solidFill>
                  <a:srgbClr val="000000"/>
                </a:solidFill>
                <a:latin typeface="メイリオ" pitchFamily="50" charset="-128"/>
                <a:ea typeface="メイリオ" pitchFamily="50" charset="-128"/>
                <a:cs typeface="メイリオ" pitchFamily="50" charset="-128"/>
              </a:rPr>
              <a:t>相殺金額自動計算</a:t>
            </a:r>
          </a:p>
          <a:p>
            <a:pPr algn="ctr"/>
            <a:endParaRPr lang="en-US" altLang="ja-JP" sz="1400">
              <a:solidFill>
                <a:srgbClr val="000000"/>
              </a:solidFill>
              <a:latin typeface="メイリオ" pitchFamily="50" charset="-128"/>
              <a:ea typeface="メイリオ" pitchFamily="50" charset="-128"/>
              <a:cs typeface="メイリオ" pitchFamily="50" charset="-128"/>
            </a:endParaRPr>
          </a:p>
        </p:txBody>
      </p:sp>
      <p:sp>
        <p:nvSpPr>
          <p:cNvPr id="17417" name="Text Box 11"/>
          <p:cNvSpPr txBox="1">
            <a:spLocks noChangeArrowheads="1"/>
          </p:cNvSpPr>
          <p:nvPr/>
        </p:nvSpPr>
        <p:spPr bwMode="auto">
          <a:xfrm>
            <a:off x="1285875" y="3827463"/>
            <a:ext cx="2468563" cy="304800"/>
          </a:xfrm>
          <a:prstGeom prst="rect">
            <a:avLst/>
          </a:prstGeom>
          <a:noFill/>
          <a:ln w="9525" algn="ctr">
            <a:noFill/>
            <a:miter lim="800000"/>
            <a:headEnd/>
            <a:tailEnd/>
          </a:ln>
        </p:spPr>
        <p:txBody>
          <a:bodyPr>
            <a:spAutoFit/>
          </a:bodyPr>
          <a:lstStyle/>
          <a:p>
            <a:r>
              <a:rPr lang="en-US" altLang="ja-JP" sz="1400">
                <a:solidFill>
                  <a:srgbClr val="000000"/>
                </a:solidFill>
                <a:latin typeface="Times New Roman" pitchFamily="18" charset="0"/>
                <a:ea typeface="HGP創英角ｺﾞｼｯｸUB" pitchFamily="50" charset="-128"/>
              </a:rPr>
              <a:t>【</a:t>
            </a:r>
            <a:r>
              <a:rPr lang="en-US" altLang="ja-JP" sz="1400" b="1">
                <a:solidFill>
                  <a:srgbClr val="000000"/>
                </a:solidFill>
                <a:latin typeface="Times New Roman" pitchFamily="18" charset="0"/>
                <a:ea typeface="HGP創英角ｺﾞｼｯｸUB" pitchFamily="50" charset="-128"/>
              </a:rPr>
              <a:t>AR+</a:t>
            </a:r>
            <a:r>
              <a:rPr lang="ja-JP" altLang="en-US" sz="1400">
                <a:solidFill>
                  <a:srgbClr val="000000"/>
                </a:solidFill>
                <a:latin typeface="メイリオ" pitchFamily="50" charset="-128"/>
                <a:ea typeface="メイリオ" pitchFamily="50" charset="-128"/>
                <a:cs typeface="メイリオ" pitchFamily="50" charset="-128"/>
              </a:rPr>
              <a:t>へインターフェース</a:t>
            </a:r>
            <a:r>
              <a:rPr lang="en-US" altLang="ja-JP" sz="1400">
                <a:solidFill>
                  <a:srgbClr val="000000"/>
                </a:solidFill>
                <a:latin typeface="Times New Roman" pitchFamily="18" charset="0"/>
                <a:ea typeface="HGP創英角ｺﾞｼｯｸUB" pitchFamily="50" charset="-128"/>
              </a:rPr>
              <a:t>】</a:t>
            </a:r>
          </a:p>
        </p:txBody>
      </p:sp>
      <p:sp>
        <p:nvSpPr>
          <p:cNvPr id="17418" name="Text Box 13"/>
          <p:cNvSpPr txBox="1">
            <a:spLocks noChangeArrowheads="1"/>
          </p:cNvSpPr>
          <p:nvPr/>
        </p:nvSpPr>
        <p:spPr bwMode="auto">
          <a:xfrm>
            <a:off x="5330825" y="3829050"/>
            <a:ext cx="2170113" cy="523875"/>
          </a:xfrm>
          <a:prstGeom prst="rect">
            <a:avLst/>
          </a:prstGeom>
          <a:noFill/>
          <a:ln w="9525" algn="ctr">
            <a:noFill/>
            <a:miter lim="800000"/>
            <a:headEnd/>
            <a:tailEnd/>
          </a:ln>
        </p:spPr>
        <p:txBody>
          <a:bodyPr>
            <a:spAutoFit/>
          </a:bodyPr>
          <a:lstStyle/>
          <a:p>
            <a:r>
              <a:rPr lang="en-US" altLang="ja-JP" sz="1400">
                <a:solidFill>
                  <a:srgbClr val="000000"/>
                </a:solidFill>
                <a:latin typeface="Times New Roman" pitchFamily="18" charset="0"/>
                <a:ea typeface="HGP創英角ｺﾞｼｯｸUB" pitchFamily="50" charset="-128"/>
              </a:rPr>
              <a:t>【</a:t>
            </a:r>
            <a:r>
              <a:rPr lang="en-US" altLang="ja-JP" sz="1400" b="1">
                <a:solidFill>
                  <a:srgbClr val="000000"/>
                </a:solidFill>
                <a:latin typeface="Times New Roman" pitchFamily="18" charset="0"/>
                <a:ea typeface="HGP創英角ｺﾞｼｯｸUB" pitchFamily="50" charset="-128"/>
              </a:rPr>
              <a:t>AP+</a:t>
            </a:r>
            <a:r>
              <a:rPr lang="ja-JP" altLang="en-US" sz="1400">
                <a:solidFill>
                  <a:srgbClr val="000000"/>
                </a:solidFill>
                <a:latin typeface="メイリオ" pitchFamily="50" charset="-128"/>
                <a:ea typeface="メイリオ" pitchFamily="50" charset="-128"/>
                <a:cs typeface="メイリオ" pitchFamily="50" charset="-128"/>
              </a:rPr>
              <a:t>へインターフェース</a:t>
            </a:r>
            <a:r>
              <a:rPr lang="en-US" altLang="ja-JP" sz="1400">
                <a:solidFill>
                  <a:srgbClr val="000000"/>
                </a:solidFill>
                <a:latin typeface="Times New Roman" pitchFamily="18" charset="0"/>
                <a:ea typeface="HGP創英角ｺﾞｼｯｸUB" pitchFamily="50" charset="-128"/>
              </a:rPr>
              <a:t>】</a:t>
            </a:r>
          </a:p>
        </p:txBody>
      </p:sp>
      <p:sp>
        <p:nvSpPr>
          <p:cNvPr id="17419" name="Text Box 14"/>
          <p:cNvSpPr txBox="1">
            <a:spLocks noChangeArrowheads="1"/>
          </p:cNvSpPr>
          <p:nvPr/>
        </p:nvSpPr>
        <p:spPr bwMode="auto">
          <a:xfrm>
            <a:off x="5630863" y="2451100"/>
            <a:ext cx="3298825" cy="646113"/>
          </a:xfrm>
          <a:prstGeom prst="rect">
            <a:avLst/>
          </a:prstGeom>
          <a:noFill/>
          <a:ln w="9525" algn="ctr">
            <a:noFill/>
            <a:miter lim="800000"/>
            <a:headEnd/>
            <a:tailEnd/>
          </a:ln>
        </p:spPr>
        <p:txBody>
          <a:bodyPr>
            <a:spAutoFit/>
          </a:bodyPr>
          <a:lstStyle/>
          <a:p>
            <a:r>
              <a:rPr lang="en-US" altLang="ja-JP" sz="1200">
                <a:solidFill>
                  <a:srgbClr val="000000"/>
                </a:solidFill>
                <a:latin typeface="メイリオ" pitchFamily="50" charset="-128"/>
                <a:ea typeface="メイリオ" pitchFamily="50" charset="-128"/>
                <a:cs typeface="メイリオ" pitchFamily="50" charset="-128"/>
              </a:rPr>
              <a:t>※</a:t>
            </a:r>
            <a:r>
              <a:rPr lang="ja-JP" altLang="en-US" sz="1200">
                <a:solidFill>
                  <a:srgbClr val="000000"/>
                </a:solidFill>
                <a:latin typeface="メイリオ" pitchFamily="50" charset="-128"/>
                <a:ea typeface="メイリオ" pitchFamily="50" charset="-128"/>
                <a:cs typeface="メイリオ" pitchFamily="50" charset="-128"/>
              </a:rPr>
              <a:t>完全自動処理にするか、</a:t>
            </a:r>
          </a:p>
          <a:p>
            <a:r>
              <a:rPr lang="ja-JP" altLang="en-US" sz="1200">
                <a:solidFill>
                  <a:srgbClr val="000000"/>
                </a:solidFill>
                <a:latin typeface="メイリオ" pitchFamily="50" charset="-128"/>
                <a:ea typeface="メイリオ" pitchFamily="50" charset="-128"/>
                <a:cs typeface="メイリオ" pitchFamily="50" charset="-128"/>
              </a:rPr>
              <a:t>　担当者が確認操作する機能をつけるかは</a:t>
            </a:r>
          </a:p>
          <a:p>
            <a:r>
              <a:rPr lang="ja-JP" altLang="en-US" sz="1200">
                <a:solidFill>
                  <a:srgbClr val="000000"/>
                </a:solidFill>
                <a:latin typeface="メイリオ" pitchFamily="50" charset="-128"/>
                <a:ea typeface="メイリオ" pitchFamily="50" charset="-128"/>
                <a:cs typeface="メイリオ" pitchFamily="50" charset="-128"/>
              </a:rPr>
              <a:t>　お客様ご要望に合わせて対応</a:t>
            </a:r>
          </a:p>
        </p:txBody>
      </p:sp>
      <p:sp>
        <p:nvSpPr>
          <p:cNvPr id="17420" name="Rectangle 16"/>
          <p:cNvSpPr>
            <a:spLocks noChangeArrowheads="1"/>
          </p:cNvSpPr>
          <p:nvPr/>
        </p:nvSpPr>
        <p:spPr bwMode="auto">
          <a:xfrm>
            <a:off x="3627438" y="2276475"/>
            <a:ext cx="1873250" cy="720725"/>
          </a:xfrm>
          <a:prstGeom prst="rect">
            <a:avLst/>
          </a:prstGeom>
          <a:noFill/>
          <a:ln w="9525">
            <a:solidFill>
              <a:schemeClr val="tx1"/>
            </a:solidFill>
            <a:miter lim="800000"/>
            <a:headEnd/>
            <a:tailEnd/>
          </a:ln>
        </p:spPr>
        <p:txBody>
          <a:bodyPr wrap="none" anchor="ctr"/>
          <a:lstStyle/>
          <a:p>
            <a:pPr algn="ctr"/>
            <a:endParaRPr lang="ja-JP" altLang="ja-JP">
              <a:solidFill>
                <a:srgbClr val="000000"/>
              </a:solidFill>
              <a:latin typeface="メイリオ" pitchFamily="50" charset="-128"/>
              <a:ea typeface="メイリオ" pitchFamily="50" charset="-128"/>
              <a:cs typeface="メイリオ" pitchFamily="50" charset="-128"/>
            </a:endParaRPr>
          </a:p>
        </p:txBody>
      </p:sp>
      <p:sp>
        <p:nvSpPr>
          <p:cNvPr id="17421" name="Rectangle 17"/>
          <p:cNvSpPr>
            <a:spLocks noChangeArrowheads="1"/>
          </p:cNvSpPr>
          <p:nvPr/>
        </p:nvSpPr>
        <p:spPr bwMode="auto">
          <a:xfrm>
            <a:off x="230188" y="215900"/>
            <a:ext cx="8229600" cy="1008063"/>
          </a:xfrm>
          <a:prstGeom prst="rect">
            <a:avLst/>
          </a:prstGeom>
          <a:noFill/>
          <a:ln w="9525">
            <a:noFill/>
            <a:miter lim="800000"/>
            <a:headEnd/>
            <a:tailEnd/>
          </a:ln>
        </p:spPr>
        <p:txBody>
          <a:bodyPr lIns="90000" tIns="0" rIns="0" bIns="0" anchor="ctr"/>
          <a:lstStyle/>
          <a:p>
            <a:pPr>
              <a:lnSpc>
                <a:spcPts val="2600"/>
              </a:lnSpc>
            </a:pPr>
            <a:r>
              <a:rPr lang="en-US" altLang="ja-JP" sz="2200" b="1" i="1">
                <a:solidFill>
                  <a:srgbClr val="FFFFFF"/>
                </a:solidFill>
                <a:latin typeface="Times New Roman" pitchFamily="18" charset="0"/>
                <a:ea typeface="MS UI Gothic" pitchFamily="50" charset="-128"/>
              </a:rPr>
              <a:t>SuperStream-</a:t>
            </a:r>
            <a:r>
              <a:rPr lang="en-US" altLang="ja-JP" sz="2200" b="1">
                <a:solidFill>
                  <a:srgbClr val="FFFFFF"/>
                </a:solidFill>
                <a:latin typeface="Times New Roman" pitchFamily="18" charset="0"/>
                <a:ea typeface="MS UI Gothic" pitchFamily="50" charset="-128"/>
              </a:rPr>
              <a:t>AR+ </a:t>
            </a:r>
            <a:r>
              <a:rPr lang="ja-JP" altLang="en-US" sz="2200">
                <a:solidFill>
                  <a:srgbClr val="FFFFFF"/>
                </a:solidFill>
                <a:latin typeface="メイリオ" pitchFamily="50" charset="-128"/>
                <a:ea typeface="メイリオ" pitchFamily="50" charset="-128"/>
                <a:cs typeface="メイリオ" pitchFamily="50" charset="-128"/>
              </a:rPr>
              <a:t>特徴</a:t>
            </a:r>
            <a:r>
              <a:rPr lang="ja-JP" altLang="en-US" sz="2400" b="1">
                <a:solidFill>
                  <a:srgbClr val="FFFFFF"/>
                </a:solidFill>
                <a:latin typeface="メイリオ" pitchFamily="50" charset="-128"/>
                <a:ea typeface="メイリオ" pitchFamily="50" charset="-128"/>
                <a:cs typeface="メイリオ" pitchFamily="50" charset="-128"/>
              </a:rPr>
              <a:t/>
            </a:r>
            <a:br>
              <a:rPr lang="ja-JP" altLang="en-US" sz="2400" b="1">
                <a:solidFill>
                  <a:srgbClr val="FFFFFF"/>
                </a:solidFill>
                <a:latin typeface="メイリオ" pitchFamily="50" charset="-128"/>
                <a:ea typeface="メイリオ" pitchFamily="50" charset="-128"/>
                <a:cs typeface="メイリオ" pitchFamily="50" charset="-128"/>
              </a:rPr>
            </a:br>
            <a:r>
              <a:rPr lang="ja-JP" altLang="en-US" b="1">
                <a:solidFill>
                  <a:srgbClr val="FFFFFF"/>
                </a:solidFill>
                <a:latin typeface="メイリオ" pitchFamily="50" charset="-128"/>
                <a:ea typeface="メイリオ" pitchFamily="50" charset="-128"/>
                <a:cs typeface="メイリオ" pitchFamily="50" charset="-128"/>
              </a:rPr>
              <a:t>　</a:t>
            </a:r>
            <a:r>
              <a:rPr lang="ja-JP" altLang="en-US">
                <a:solidFill>
                  <a:srgbClr val="FFFFFF"/>
                </a:solidFill>
                <a:latin typeface="メイリオ" pitchFamily="50" charset="-128"/>
                <a:ea typeface="メイリオ" pitchFamily="50" charset="-128"/>
                <a:cs typeface="メイリオ" pitchFamily="50" charset="-128"/>
              </a:rPr>
              <a:t>～相殺への対応②　（外部からの取込による運用） ～</a:t>
            </a:r>
          </a:p>
        </p:txBody>
      </p:sp>
      <p:grpSp>
        <p:nvGrpSpPr>
          <p:cNvPr id="17422" name="Group 99"/>
          <p:cNvGrpSpPr>
            <a:grpSpLocks/>
          </p:cNvGrpSpPr>
          <p:nvPr/>
        </p:nvGrpSpPr>
        <p:grpSpPr bwMode="auto">
          <a:xfrm>
            <a:off x="1571625" y="3429000"/>
            <a:ext cx="795338" cy="431800"/>
            <a:chOff x="111" y="1434"/>
            <a:chExt cx="501" cy="272"/>
          </a:xfrm>
        </p:grpSpPr>
        <p:sp>
          <p:nvSpPr>
            <p:cNvPr id="18" name="AutoShape 100"/>
            <p:cNvSpPr>
              <a:spLocks noChangeArrowheads="1"/>
            </p:cNvSpPr>
            <p:nvPr/>
          </p:nvSpPr>
          <p:spPr bwMode="auto">
            <a:xfrm>
              <a:off x="113" y="1434"/>
              <a:ext cx="453" cy="272"/>
            </a:xfrm>
            <a:prstGeom prst="flowChartMagneticDisk">
              <a:avLst/>
            </a:prstGeom>
            <a:gradFill rotWithShape="1">
              <a:gsLst>
                <a:gs pos="0">
                  <a:schemeClr val="bg1"/>
                </a:gs>
                <a:gs pos="100000">
                  <a:schemeClr val="accent1"/>
                </a:gs>
              </a:gsLst>
              <a:path path="shape">
                <a:fillToRect l="50000" t="50000" r="50000" b="50000"/>
              </a:path>
            </a:gradFill>
            <a:ln w="9525">
              <a:solidFill>
                <a:schemeClr val="tx2"/>
              </a:solidFill>
              <a:round/>
              <a:headEnd/>
              <a:tailEnd/>
            </a:ln>
            <a:effectLst>
              <a:outerShdw dist="35921" dir="2700000" algn="ctr" rotWithShape="0">
                <a:schemeClr val="accent2"/>
              </a:outerShdw>
            </a:effectLst>
          </p:spPr>
          <p:txBody>
            <a:bodyPr wrap="none" anchor="ctr"/>
            <a:lstStyle/>
            <a:p>
              <a:pPr algn="ctr">
                <a:defRPr/>
              </a:pPr>
              <a:endParaRPr lang="ja-JP" altLang="ja-JP" sz="1200">
                <a:solidFill>
                  <a:srgbClr val="000000"/>
                </a:solidFill>
                <a:latin typeface="メイリオ" pitchFamily="50" charset="-128"/>
                <a:ea typeface="メイリオ" pitchFamily="50" charset="-128"/>
                <a:cs typeface="メイリオ" pitchFamily="50" charset="-128"/>
              </a:endParaRPr>
            </a:p>
          </p:txBody>
        </p:sp>
        <p:sp>
          <p:nvSpPr>
            <p:cNvPr id="17431" name="Text Box 101"/>
            <p:cNvSpPr txBox="1">
              <a:spLocks noChangeArrowheads="1"/>
            </p:cNvSpPr>
            <p:nvPr/>
          </p:nvSpPr>
          <p:spPr bwMode="auto">
            <a:xfrm>
              <a:off x="111" y="1488"/>
              <a:ext cx="501" cy="173"/>
            </a:xfrm>
            <a:prstGeom prst="rect">
              <a:avLst/>
            </a:prstGeom>
            <a:noFill/>
            <a:ln w="9525" algn="ctr">
              <a:noFill/>
              <a:miter lim="800000"/>
              <a:headEnd/>
              <a:tailEnd/>
            </a:ln>
          </p:spPr>
          <p:txBody>
            <a:bodyPr>
              <a:spAutoFit/>
            </a:bodyPr>
            <a:lstStyle/>
            <a:p>
              <a:pPr algn="ctr"/>
              <a:r>
                <a:rPr lang="ja-JP" altLang="en-US" sz="1200">
                  <a:solidFill>
                    <a:srgbClr val="000000"/>
                  </a:solidFill>
                  <a:latin typeface="メイリオ" pitchFamily="50" charset="-128"/>
                  <a:ea typeface="メイリオ" pitchFamily="50" charset="-128"/>
                  <a:cs typeface="メイリオ" pitchFamily="50" charset="-128"/>
                </a:rPr>
                <a:t>外部取込</a:t>
              </a:r>
            </a:p>
          </p:txBody>
        </p:sp>
      </p:grpSp>
      <p:grpSp>
        <p:nvGrpSpPr>
          <p:cNvPr id="17423" name="Group 99"/>
          <p:cNvGrpSpPr>
            <a:grpSpLocks/>
          </p:cNvGrpSpPr>
          <p:nvPr/>
        </p:nvGrpSpPr>
        <p:grpSpPr bwMode="auto">
          <a:xfrm>
            <a:off x="6500813" y="3429000"/>
            <a:ext cx="795337" cy="431800"/>
            <a:chOff x="111" y="1434"/>
            <a:chExt cx="501" cy="272"/>
          </a:xfrm>
        </p:grpSpPr>
        <p:sp>
          <p:nvSpPr>
            <p:cNvPr id="21" name="AutoShape 100"/>
            <p:cNvSpPr>
              <a:spLocks noChangeArrowheads="1"/>
            </p:cNvSpPr>
            <p:nvPr/>
          </p:nvSpPr>
          <p:spPr bwMode="auto">
            <a:xfrm>
              <a:off x="113" y="1434"/>
              <a:ext cx="453" cy="272"/>
            </a:xfrm>
            <a:prstGeom prst="flowChartMagneticDisk">
              <a:avLst/>
            </a:prstGeom>
            <a:gradFill rotWithShape="1">
              <a:gsLst>
                <a:gs pos="0">
                  <a:schemeClr val="bg1"/>
                </a:gs>
                <a:gs pos="100000">
                  <a:schemeClr val="accent1"/>
                </a:gs>
              </a:gsLst>
              <a:path path="shape">
                <a:fillToRect l="50000" t="50000" r="50000" b="50000"/>
              </a:path>
            </a:gradFill>
            <a:ln w="9525">
              <a:solidFill>
                <a:schemeClr val="tx2"/>
              </a:solidFill>
              <a:round/>
              <a:headEnd/>
              <a:tailEnd/>
            </a:ln>
            <a:effectLst>
              <a:outerShdw dist="35921" dir="2700000" algn="ctr" rotWithShape="0">
                <a:schemeClr val="accent2"/>
              </a:outerShdw>
            </a:effectLst>
          </p:spPr>
          <p:txBody>
            <a:bodyPr wrap="none" anchor="ctr"/>
            <a:lstStyle/>
            <a:p>
              <a:pPr algn="ctr">
                <a:defRPr/>
              </a:pPr>
              <a:endParaRPr lang="ja-JP" altLang="ja-JP" sz="1200">
                <a:solidFill>
                  <a:srgbClr val="000000"/>
                </a:solidFill>
                <a:latin typeface="メイリオ" pitchFamily="50" charset="-128"/>
                <a:ea typeface="メイリオ" pitchFamily="50" charset="-128"/>
                <a:cs typeface="メイリオ" pitchFamily="50" charset="-128"/>
              </a:endParaRPr>
            </a:p>
          </p:txBody>
        </p:sp>
        <p:sp>
          <p:nvSpPr>
            <p:cNvPr id="17429" name="Text Box 101"/>
            <p:cNvSpPr txBox="1">
              <a:spLocks noChangeArrowheads="1"/>
            </p:cNvSpPr>
            <p:nvPr/>
          </p:nvSpPr>
          <p:spPr bwMode="auto">
            <a:xfrm>
              <a:off x="111" y="1488"/>
              <a:ext cx="501" cy="173"/>
            </a:xfrm>
            <a:prstGeom prst="rect">
              <a:avLst/>
            </a:prstGeom>
            <a:noFill/>
            <a:ln w="9525" algn="ctr">
              <a:noFill/>
              <a:miter lim="800000"/>
              <a:headEnd/>
              <a:tailEnd/>
            </a:ln>
          </p:spPr>
          <p:txBody>
            <a:bodyPr>
              <a:spAutoFit/>
            </a:bodyPr>
            <a:lstStyle/>
            <a:p>
              <a:pPr algn="ctr"/>
              <a:r>
                <a:rPr lang="ja-JP" altLang="en-US" sz="1200">
                  <a:solidFill>
                    <a:srgbClr val="000000"/>
                  </a:solidFill>
                  <a:latin typeface="メイリオ" pitchFamily="50" charset="-128"/>
                  <a:ea typeface="メイリオ" pitchFamily="50" charset="-128"/>
                  <a:cs typeface="メイリオ" pitchFamily="50" charset="-128"/>
                </a:rPr>
                <a:t>外部取込</a:t>
              </a:r>
            </a:p>
          </p:txBody>
        </p:sp>
      </p:grpSp>
      <p:cxnSp>
        <p:nvCxnSpPr>
          <p:cNvPr id="17424" name="直線矢印コネクタ 23"/>
          <p:cNvCxnSpPr>
            <a:cxnSpLocks noChangeShapeType="1"/>
            <a:stCxn id="17420" idx="2"/>
            <a:endCxn id="17417" idx="0"/>
          </p:cNvCxnSpPr>
          <p:nvPr/>
        </p:nvCxnSpPr>
        <p:spPr bwMode="auto">
          <a:xfrm rot="5400000">
            <a:off x="3126581" y="2389982"/>
            <a:ext cx="830263" cy="2044700"/>
          </a:xfrm>
          <a:prstGeom prst="straightConnector1">
            <a:avLst/>
          </a:prstGeom>
          <a:noFill/>
          <a:ln w="9525" algn="ctr">
            <a:solidFill>
              <a:schemeClr val="tx1"/>
            </a:solidFill>
            <a:round/>
            <a:headEnd/>
            <a:tailEnd type="arrow" w="med" len="med"/>
          </a:ln>
        </p:spPr>
      </p:cxnSp>
      <p:cxnSp>
        <p:nvCxnSpPr>
          <p:cNvPr id="17425" name="直線矢印コネクタ 25"/>
          <p:cNvCxnSpPr>
            <a:cxnSpLocks noChangeShapeType="1"/>
            <a:stCxn id="17420" idx="2"/>
            <a:endCxn id="17418" idx="0"/>
          </p:cNvCxnSpPr>
          <p:nvPr/>
        </p:nvCxnSpPr>
        <p:spPr bwMode="auto">
          <a:xfrm>
            <a:off x="4564063" y="2997200"/>
            <a:ext cx="1852612" cy="831850"/>
          </a:xfrm>
          <a:prstGeom prst="straightConnector1">
            <a:avLst/>
          </a:prstGeom>
          <a:noFill/>
          <a:ln w="9525" algn="ctr">
            <a:solidFill>
              <a:schemeClr val="tx1"/>
            </a:solidFill>
            <a:round/>
            <a:headEnd/>
            <a:tailEnd type="arrow" w="med" len="med"/>
          </a:ln>
        </p:spPr>
      </p:cxnSp>
      <p:sp>
        <p:nvSpPr>
          <p:cNvPr id="17426" name="スライド番号プレースホルダ 4"/>
          <p:cNvSpPr txBox="1">
            <a:spLocks/>
          </p:cNvSpPr>
          <p:nvPr/>
        </p:nvSpPr>
        <p:spPr bwMode="auto">
          <a:xfrm>
            <a:off x="7920038" y="6453188"/>
            <a:ext cx="720725" cy="179387"/>
          </a:xfrm>
          <a:prstGeom prst="rect">
            <a:avLst/>
          </a:prstGeom>
          <a:noFill/>
          <a:ln w="9525">
            <a:noFill/>
            <a:miter lim="800000"/>
            <a:headEnd/>
            <a:tailEnd/>
          </a:ln>
        </p:spPr>
        <p:txBody>
          <a:bodyPr lIns="0" tIns="0" rIns="0" bIns="0" anchor="ctr"/>
          <a:lstStyle/>
          <a:p>
            <a:pPr algn="r"/>
            <a:fld id="{4B8D93CF-28D3-4A39-9BF6-22DFB9BCCE2D}" type="slidenum">
              <a:rPr lang="ja-JP" altLang="en-US" sz="900">
                <a:solidFill>
                  <a:srgbClr val="FFFFFF"/>
                </a:solidFill>
                <a:latin typeface="Tahoma" pitchFamily="34" charset="0"/>
                <a:ea typeface="HGP創英角ｺﾞｼｯｸUB" pitchFamily="50" charset="-128"/>
              </a:rPr>
              <a:pPr algn="r"/>
              <a:t>13</a:t>
            </a:fld>
            <a:endParaRPr lang="ja-JP" altLang="en-US" sz="900">
              <a:solidFill>
                <a:srgbClr val="FFFFFF"/>
              </a:solidFill>
              <a:latin typeface="Tahoma" pitchFamily="34" charset="0"/>
              <a:ea typeface="HGP創英角ｺﾞｼｯｸUB" pitchFamily="50" charset="-128"/>
            </a:endParaRPr>
          </a:p>
        </p:txBody>
      </p:sp>
      <p:sp>
        <p:nvSpPr>
          <p:cNvPr id="24" name="フッター プレースホルダ 2"/>
          <p:cNvSpPr>
            <a:spLocks noGrp="1"/>
          </p:cNvSpPr>
          <p:nvPr>
            <p:ph type="ftr" sz="quarter" idx="11"/>
          </p:nvPr>
        </p:nvSpPr>
        <p:spPr>
          <a:xfrm>
            <a:off x="306388" y="6457950"/>
            <a:ext cx="2268537" cy="206375"/>
          </a:xfrm>
          <a:noFill/>
        </p:spPr>
        <p:txBody>
          <a:bodyPr vert="horz" lIns="91440" tIns="45720" rIns="91440" bIns="45720" anchor="t"/>
          <a:lstStyle/>
          <a:p>
            <a:r>
              <a:rPr lang="en-US" altLang="ja-JP" dirty="0" smtClean="0"/>
              <a:t>©  </a:t>
            </a:r>
            <a:r>
              <a:rPr lang="en-US" altLang="ja-JP" dirty="0" smtClean="0"/>
              <a:t>SuperStream Inc. All rights reserved.</a:t>
            </a: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フッター プレースホルダ 2"/>
          <p:cNvSpPr>
            <a:spLocks noGrp="1"/>
          </p:cNvSpPr>
          <p:nvPr>
            <p:ph type="ftr" sz="quarter" idx="10"/>
          </p:nvPr>
        </p:nvSpPr>
        <p:spPr>
          <a:noFill/>
        </p:spPr>
        <p:txBody>
          <a:bodyPr vert="horz" lIns="91440" tIns="45720" rIns="91440" bIns="45720" anchor="t"/>
          <a:lstStyle/>
          <a:p>
            <a:r>
              <a:rPr lang="en-US" altLang="ja-JP" dirty="0" smtClean="0"/>
              <a:t>© </a:t>
            </a:r>
            <a:r>
              <a:rPr lang="en-US" altLang="ja-JP" dirty="0" smtClean="0"/>
              <a:t>SuperStream Inc. All rights reserved.</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AutoShape 8"/>
          <p:cNvSpPr>
            <a:spLocks noChangeArrowheads="1"/>
          </p:cNvSpPr>
          <p:nvPr/>
        </p:nvSpPr>
        <p:spPr bwMode="auto">
          <a:xfrm>
            <a:off x="6000750" y="2571750"/>
            <a:ext cx="282575" cy="928688"/>
          </a:xfrm>
          <a:prstGeom prst="downArrow">
            <a:avLst>
              <a:gd name="adj1" fmla="val 50000"/>
              <a:gd name="adj2" fmla="val 64041"/>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6147" name="AutoShape 8"/>
          <p:cNvSpPr>
            <a:spLocks noChangeArrowheads="1"/>
          </p:cNvSpPr>
          <p:nvPr/>
        </p:nvSpPr>
        <p:spPr bwMode="auto">
          <a:xfrm>
            <a:off x="7429500" y="2571750"/>
            <a:ext cx="142875" cy="1285875"/>
          </a:xfrm>
          <a:prstGeom prst="rect">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6149" name="スライド番号プレースホルダ 4"/>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BF778D71-4A41-46E6-9857-A2AC89506318}" type="slidenum">
              <a:rPr lang="ja-JP" altLang="en-US" smtClean="0">
                <a:solidFill>
                  <a:srgbClr val="FFFFFF"/>
                </a:solidFill>
              </a:rPr>
              <a:pPr fontAlgn="base">
                <a:spcBef>
                  <a:spcPct val="0"/>
                </a:spcBef>
                <a:spcAft>
                  <a:spcPct val="0"/>
                </a:spcAft>
                <a:defRPr/>
              </a:pPr>
              <a:t>2</a:t>
            </a:fld>
            <a:endParaRPr lang="ja-JP" altLang="en-US" smtClean="0">
              <a:solidFill>
                <a:srgbClr val="FFFFFF"/>
              </a:solidFill>
            </a:endParaRPr>
          </a:p>
        </p:txBody>
      </p:sp>
      <p:sp>
        <p:nvSpPr>
          <p:cNvPr id="2" name="タイトル 2"/>
          <p:cNvSpPr>
            <a:spLocks noGrp="1"/>
          </p:cNvSpPr>
          <p:nvPr>
            <p:ph type="title" idx="4294967295"/>
          </p:nvPr>
        </p:nvSpPr>
        <p:spPr>
          <a:xfrm>
            <a:off x="250825" y="215900"/>
            <a:ext cx="8137525" cy="1008063"/>
          </a:xfrm>
        </p:spPr>
        <p:txBody>
          <a:bodyPr lIns="91440" tIns="45720" rIns="91440" bIns="45720"/>
          <a:lstStyle/>
          <a:p>
            <a:pPr eaLnBrk="1" hangingPunct="1"/>
            <a:r>
              <a:rPr lang="en-US" altLang="ja-JP" b="1" i="1" smtClean="0">
                <a:latin typeface="Times New Roman" pitchFamily="18" charset="0"/>
                <a:cs typeface="Times New Roman" pitchFamily="18" charset="0"/>
              </a:rPr>
              <a:t>SuperStream</a:t>
            </a:r>
            <a:r>
              <a:rPr lang="en-US" altLang="ja-JP" b="1" smtClean="0">
                <a:latin typeface="Times New Roman" pitchFamily="18" charset="0"/>
                <a:cs typeface="Times New Roman" pitchFamily="18" charset="0"/>
              </a:rPr>
              <a:t>-AR+</a:t>
            </a:r>
            <a:r>
              <a:rPr lang="ja-JP" altLang="en-US" smtClean="0">
                <a:latin typeface="メイリオ" pitchFamily="50" charset="-128"/>
                <a:ea typeface="メイリオ" pitchFamily="50" charset="-128"/>
                <a:cs typeface="メイリオ" pitchFamily="50" charset="-128"/>
              </a:rPr>
              <a:t>システムフロー</a:t>
            </a:r>
          </a:p>
        </p:txBody>
      </p:sp>
      <p:sp>
        <p:nvSpPr>
          <p:cNvPr id="6150" name="AutoShape 5"/>
          <p:cNvSpPr>
            <a:spLocks noChangeArrowheads="1"/>
          </p:cNvSpPr>
          <p:nvPr/>
        </p:nvSpPr>
        <p:spPr bwMode="gray">
          <a:xfrm>
            <a:off x="466725" y="1619250"/>
            <a:ext cx="4176713" cy="2867025"/>
          </a:xfrm>
          <a:prstGeom prst="roundRect">
            <a:avLst>
              <a:gd name="adj" fmla="val 6056"/>
            </a:avLst>
          </a:prstGeom>
          <a:noFill/>
          <a:ln w="6350" algn="ctr">
            <a:solidFill>
              <a:srgbClr val="FF9933"/>
            </a:solidFill>
            <a:round/>
            <a:headEnd/>
            <a:tailEnd/>
          </a:ln>
        </p:spPr>
        <p:txBody>
          <a:bodyPr wrap="none" anchor="ctr"/>
          <a:lstStyle/>
          <a:p>
            <a:pPr>
              <a:lnSpc>
                <a:spcPct val="80000"/>
              </a:lnSpc>
              <a:spcBef>
                <a:spcPct val="20000"/>
              </a:spcBef>
            </a:pPr>
            <a:endParaRPr lang="ja-JP" altLang="ja-JP" sz="1500">
              <a:solidFill>
                <a:srgbClr val="E27100"/>
              </a:solidFill>
              <a:latin typeface="メイリオ" pitchFamily="50" charset="-128"/>
              <a:ea typeface="メイリオ" pitchFamily="50" charset="-128"/>
              <a:cs typeface="メイリオ" pitchFamily="50" charset="-128"/>
            </a:endParaRPr>
          </a:p>
        </p:txBody>
      </p:sp>
      <p:sp>
        <p:nvSpPr>
          <p:cNvPr id="6151" name="AutoShape 12"/>
          <p:cNvSpPr>
            <a:spLocks noChangeArrowheads="1"/>
          </p:cNvSpPr>
          <p:nvPr/>
        </p:nvSpPr>
        <p:spPr bwMode="auto">
          <a:xfrm>
            <a:off x="428625" y="1285875"/>
            <a:ext cx="4214813" cy="288925"/>
          </a:xfrm>
          <a:prstGeom prst="flowChartAlternateProcess">
            <a:avLst/>
          </a:prstGeom>
          <a:solidFill>
            <a:srgbClr val="FF9933"/>
          </a:solidFill>
          <a:ln w="6350">
            <a:solidFill>
              <a:srgbClr val="E27100"/>
            </a:solidFill>
            <a:miter lim="800000"/>
            <a:headEnd/>
            <a:tailEnd/>
          </a:ln>
        </p:spPr>
        <p:txBody>
          <a:bodyPr wrap="none" anchor="ctr"/>
          <a:lstStyle/>
          <a:p>
            <a:pPr algn="ctr"/>
            <a:r>
              <a:rPr lang="ja-JP" altLang="en-US" sz="1600">
                <a:solidFill>
                  <a:srgbClr val="FFFFFF"/>
                </a:solidFill>
                <a:latin typeface="メイリオ" pitchFamily="50" charset="-128"/>
                <a:ea typeface="メイリオ" pitchFamily="50" charset="-128"/>
                <a:cs typeface="メイリオ" pitchFamily="50" charset="-128"/>
              </a:rPr>
              <a:t>債権管理</a:t>
            </a:r>
          </a:p>
        </p:txBody>
      </p:sp>
      <p:sp>
        <p:nvSpPr>
          <p:cNvPr id="16" name="Oval 13"/>
          <p:cNvSpPr>
            <a:spLocks noChangeArrowheads="1"/>
          </p:cNvSpPr>
          <p:nvPr/>
        </p:nvSpPr>
        <p:spPr bwMode="auto">
          <a:xfrm>
            <a:off x="1357313" y="1785938"/>
            <a:ext cx="1230312" cy="430212"/>
          </a:xfrm>
          <a:prstGeom prst="ellipse">
            <a:avLst/>
          </a:prstGeom>
          <a:solidFill>
            <a:schemeClr val="accent1">
              <a:lumMod val="60000"/>
              <a:lumOff val="40000"/>
            </a:schemeClr>
          </a:solidFill>
          <a:ln w="9525">
            <a:noFill/>
            <a:round/>
            <a:headEnd/>
            <a:tailEnd/>
          </a:ln>
          <a:effectLst>
            <a:outerShdw dist="35921" dir="2700000" algn="ctr" rotWithShape="0">
              <a:schemeClr val="bg2"/>
            </a:outerShdw>
          </a:effectLst>
          <a:scene3d>
            <a:camera prst="orthographicFront"/>
            <a:lightRig rig="threePt" dir="t"/>
          </a:scene3d>
          <a:sp3d>
            <a:bevelT w="101600" prst="coolSlant"/>
          </a:sp3d>
        </p:spPr>
        <p:txBody>
          <a:bodyPr wrap="none" lIns="72000" rIns="72000" anchor="ctr"/>
          <a:lstStyle/>
          <a:p>
            <a:pPr algn="ctr">
              <a:defRPr/>
            </a:pPr>
            <a:r>
              <a:rPr lang="ja-JP" altLang="en-US" sz="1100" dirty="0">
                <a:solidFill>
                  <a:prstClr val="white"/>
                </a:solidFill>
                <a:latin typeface="メイリオ" pitchFamily="50" charset="-128"/>
                <a:ea typeface="メイリオ" pitchFamily="50" charset="-128"/>
                <a:cs typeface="メイリオ" pitchFamily="50" charset="-128"/>
              </a:rPr>
              <a:t>債権計上入力</a:t>
            </a:r>
            <a:endParaRPr lang="en-US" altLang="ja-JP" sz="1100" dirty="0">
              <a:solidFill>
                <a:prstClr val="white"/>
              </a:solidFill>
              <a:latin typeface="メイリオ" pitchFamily="50" charset="-128"/>
              <a:ea typeface="メイリオ" pitchFamily="50" charset="-128"/>
              <a:cs typeface="メイリオ" pitchFamily="50" charset="-128"/>
            </a:endParaRPr>
          </a:p>
          <a:p>
            <a:pPr algn="ctr">
              <a:defRPr/>
            </a:pPr>
            <a:r>
              <a:rPr lang="ja-JP" altLang="en-US" sz="1050" dirty="0">
                <a:solidFill>
                  <a:prstClr val="white"/>
                </a:solidFill>
                <a:latin typeface="メイリオ" pitchFamily="50" charset="-128"/>
                <a:ea typeface="メイリオ" pitchFamily="50" charset="-128"/>
                <a:cs typeface="メイリオ" pitchFamily="50" charset="-128"/>
              </a:rPr>
              <a:t>（入金予定有）</a:t>
            </a:r>
          </a:p>
        </p:txBody>
      </p:sp>
      <p:sp>
        <p:nvSpPr>
          <p:cNvPr id="17" name="Oval 18"/>
          <p:cNvSpPr>
            <a:spLocks noChangeArrowheads="1"/>
          </p:cNvSpPr>
          <p:nvPr/>
        </p:nvSpPr>
        <p:spPr bwMode="auto">
          <a:xfrm>
            <a:off x="600075" y="2786063"/>
            <a:ext cx="3829050" cy="360362"/>
          </a:xfrm>
          <a:prstGeom prst="ellipse">
            <a:avLst/>
          </a:prstGeom>
          <a:solidFill>
            <a:schemeClr val="accent4">
              <a:lumMod val="60000"/>
              <a:lumOff val="40000"/>
            </a:schemeClr>
          </a:solidFill>
          <a:ln w="9525">
            <a:noFill/>
            <a:round/>
            <a:headEnd/>
            <a:tailEnd/>
          </a:ln>
          <a:effectLst>
            <a:outerShdw dist="35921" dir="2700000" algn="ctr" rotWithShape="0">
              <a:schemeClr val="bg2"/>
            </a:outerShdw>
          </a:effectLst>
          <a:scene3d>
            <a:camera prst="orthographicFront"/>
            <a:lightRig rig="threePt" dir="t"/>
          </a:scene3d>
          <a:sp3d>
            <a:bevelT w="101600" prst="coolSlant"/>
          </a:sp3d>
        </p:spPr>
        <p:txBody>
          <a:bodyPr wrap="none" lIns="72000" rIns="72000" anchor="ctr"/>
          <a:lstStyle/>
          <a:p>
            <a:pPr algn="ctr">
              <a:defRPr/>
            </a:pPr>
            <a:r>
              <a:rPr lang="ja-JP" altLang="en-US" sz="1200" dirty="0">
                <a:solidFill>
                  <a:prstClr val="black"/>
                </a:solidFill>
                <a:latin typeface="メイリオ" pitchFamily="50" charset="-128"/>
                <a:ea typeface="メイリオ" pitchFamily="50" charset="-128"/>
                <a:cs typeface="メイリオ" pitchFamily="50" charset="-128"/>
              </a:rPr>
              <a:t>債権計上承認／更新</a:t>
            </a:r>
          </a:p>
        </p:txBody>
      </p:sp>
      <p:sp>
        <p:nvSpPr>
          <p:cNvPr id="52" name="円柱 51"/>
          <p:cNvSpPr/>
          <p:nvPr/>
        </p:nvSpPr>
        <p:spPr>
          <a:xfrm>
            <a:off x="571500" y="1714500"/>
            <a:ext cx="714375" cy="571500"/>
          </a:xfrm>
          <a:prstGeom prst="can">
            <a:avLst/>
          </a:prstGeom>
          <a:solidFill>
            <a:srgbClr val="557630"/>
          </a:solidFill>
          <a:ln w="952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外部</a:t>
            </a:r>
            <a:endParaRPr lang="en-US" altLang="ja-JP" sz="1200" dirty="0">
              <a:solidFill>
                <a:prstClr val="white"/>
              </a:solidFill>
              <a:latin typeface="メイリオ" pitchFamily="50" charset="-128"/>
              <a:ea typeface="メイリオ" pitchFamily="50" charset="-128"/>
              <a:cs typeface="メイリオ" pitchFamily="50" charset="-128"/>
            </a:endParaRPr>
          </a:p>
          <a:p>
            <a:pPr algn="ctr">
              <a:defRPr/>
            </a:pPr>
            <a:r>
              <a:rPr lang="ja-JP" altLang="en-US" sz="1200" dirty="0">
                <a:solidFill>
                  <a:prstClr val="white"/>
                </a:solidFill>
                <a:latin typeface="メイリオ" pitchFamily="50" charset="-128"/>
                <a:ea typeface="メイリオ" pitchFamily="50" charset="-128"/>
                <a:cs typeface="メイリオ" pitchFamily="50" charset="-128"/>
              </a:rPr>
              <a:t>ｼｽﾃﾑ</a:t>
            </a:r>
          </a:p>
        </p:txBody>
      </p:sp>
      <p:sp>
        <p:nvSpPr>
          <p:cNvPr id="53" name="AutoShape 48"/>
          <p:cNvSpPr>
            <a:spLocks noChangeArrowheads="1"/>
          </p:cNvSpPr>
          <p:nvPr/>
        </p:nvSpPr>
        <p:spPr bwMode="auto">
          <a:xfrm>
            <a:off x="2714625" y="3500438"/>
            <a:ext cx="1500188" cy="285750"/>
          </a:xfrm>
          <a:prstGeom prst="roundRect">
            <a:avLst>
              <a:gd name="adj" fmla="val 16667"/>
            </a:avLst>
          </a:prstGeom>
          <a:solidFill>
            <a:schemeClr val="accent4">
              <a:lumMod val="60000"/>
              <a:lumOff val="40000"/>
            </a:schemeClr>
          </a:solidFill>
          <a:ln w="9525">
            <a:noFill/>
            <a:round/>
            <a:headEnd/>
            <a:tailEnd/>
          </a:ln>
          <a:effectLst/>
          <a:scene3d>
            <a:camera prst="orthographicFront"/>
            <a:lightRig rig="threePt" dir="t"/>
          </a:scene3d>
          <a:sp3d>
            <a:bevelT w="101600" prst="coolSlant"/>
          </a:sp3d>
        </p:spPr>
        <p:txBody>
          <a:bodyPr wrap="none" anchor="ctr"/>
          <a:lstStyle/>
          <a:p>
            <a:pPr algn="ctr">
              <a:defRPr/>
            </a:pPr>
            <a:r>
              <a:rPr lang="ja-JP" altLang="en-US" sz="1200" dirty="0">
                <a:solidFill>
                  <a:prstClr val="black"/>
                </a:solidFill>
                <a:latin typeface="メイリオ" pitchFamily="50" charset="-128"/>
                <a:ea typeface="メイリオ" pitchFamily="50" charset="-128"/>
                <a:cs typeface="メイリオ" pitchFamily="50" charset="-128"/>
              </a:rPr>
              <a:t>締め処理</a:t>
            </a:r>
          </a:p>
        </p:txBody>
      </p:sp>
      <p:sp>
        <p:nvSpPr>
          <p:cNvPr id="6162" name="AutoShape 19"/>
          <p:cNvSpPr>
            <a:spLocks noChangeArrowheads="1"/>
          </p:cNvSpPr>
          <p:nvPr/>
        </p:nvSpPr>
        <p:spPr bwMode="auto">
          <a:xfrm>
            <a:off x="1857375" y="2286000"/>
            <a:ext cx="287338" cy="500063"/>
          </a:xfrm>
          <a:prstGeom prst="downArrow">
            <a:avLst>
              <a:gd name="adj1" fmla="val 50000"/>
              <a:gd name="adj2" fmla="val 57181"/>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71" name="フローチャート : 代替処理 70"/>
          <p:cNvSpPr/>
          <p:nvPr/>
        </p:nvSpPr>
        <p:spPr>
          <a:xfrm>
            <a:off x="928688" y="6143625"/>
            <a:ext cx="2071687" cy="285750"/>
          </a:xfrm>
          <a:prstGeom prst="flowChartAlternateProcess">
            <a:avLst/>
          </a:prstGeom>
          <a:solidFill>
            <a:schemeClr val="accent2">
              <a:lumMod val="20000"/>
              <a:lumOff val="80000"/>
            </a:schemeClr>
          </a:solidFill>
          <a:ln w="952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1200" b="1" i="1" dirty="0" err="1">
                <a:solidFill>
                  <a:srgbClr val="0065AE">
                    <a:lumMod val="75000"/>
                  </a:srgbClr>
                </a:solidFill>
                <a:latin typeface="Times New Roman" pitchFamily="18" charset="0"/>
                <a:cs typeface="Times New Roman" pitchFamily="18" charset="0"/>
              </a:rPr>
              <a:t>SuperStream</a:t>
            </a:r>
            <a:r>
              <a:rPr lang="en-US" altLang="ja-JP" sz="1200" b="1" dirty="0">
                <a:solidFill>
                  <a:srgbClr val="0065AE">
                    <a:lumMod val="75000"/>
                  </a:srgbClr>
                </a:solidFill>
                <a:latin typeface="Times New Roman" pitchFamily="18" charset="0"/>
                <a:cs typeface="Times New Roman" pitchFamily="18" charset="0"/>
              </a:rPr>
              <a:t>-CORE</a:t>
            </a:r>
            <a:endParaRPr lang="ja-JP" altLang="en-US" sz="1200" dirty="0">
              <a:solidFill>
                <a:srgbClr val="0065AE">
                  <a:lumMod val="75000"/>
                </a:srgbClr>
              </a:solidFill>
            </a:endParaRPr>
          </a:p>
        </p:txBody>
      </p:sp>
      <p:sp>
        <p:nvSpPr>
          <p:cNvPr id="6164" name="AutoShape 8"/>
          <p:cNvSpPr>
            <a:spLocks noChangeArrowheads="1"/>
          </p:cNvSpPr>
          <p:nvPr/>
        </p:nvSpPr>
        <p:spPr bwMode="auto">
          <a:xfrm>
            <a:off x="3286125" y="3190875"/>
            <a:ext cx="282575" cy="285750"/>
          </a:xfrm>
          <a:prstGeom prst="downArrow">
            <a:avLst>
              <a:gd name="adj1" fmla="val 50000"/>
              <a:gd name="adj2" fmla="val 64045"/>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6165" name="AutoShape 19"/>
          <p:cNvSpPr>
            <a:spLocks noChangeArrowheads="1"/>
          </p:cNvSpPr>
          <p:nvPr/>
        </p:nvSpPr>
        <p:spPr bwMode="auto">
          <a:xfrm>
            <a:off x="785813" y="2357438"/>
            <a:ext cx="287337" cy="500062"/>
          </a:xfrm>
          <a:prstGeom prst="downArrow">
            <a:avLst>
              <a:gd name="adj1" fmla="val 50000"/>
              <a:gd name="adj2" fmla="val 57181"/>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6166" name="AutoShape 12"/>
          <p:cNvSpPr>
            <a:spLocks noChangeArrowheads="1"/>
          </p:cNvSpPr>
          <p:nvPr/>
        </p:nvSpPr>
        <p:spPr bwMode="auto">
          <a:xfrm>
            <a:off x="4786313" y="1285875"/>
            <a:ext cx="4071937" cy="288925"/>
          </a:xfrm>
          <a:prstGeom prst="flowChartAlternateProcess">
            <a:avLst/>
          </a:prstGeom>
          <a:solidFill>
            <a:srgbClr val="FF9933"/>
          </a:solidFill>
          <a:ln w="6350">
            <a:solidFill>
              <a:srgbClr val="E27100"/>
            </a:solidFill>
            <a:miter lim="800000"/>
            <a:headEnd/>
            <a:tailEnd/>
          </a:ln>
        </p:spPr>
        <p:txBody>
          <a:bodyPr wrap="none" anchor="ctr"/>
          <a:lstStyle/>
          <a:p>
            <a:pPr algn="ctr"/>
            <a:r>
              <a:rPr lang="ja-JP" altLang="en-US" sz="1600">
                <a:solidFill>
                  <a:srgbClr val="FFFFFF"/>
                </a:solidFill>
                <a:latin typeface="メイリオ" pitchFamily="50" charset="-128"/>
                <a:ea typeface="メイリオ" pitchFamily="50" charset="-128"/>
                <a:cs typeface="メイリオ" pitchFamily="50" charset="-128"/>
              </a:rPr>
              <a:t>入金管理</a:t>
            </a:r>
          </a:p>
        </p:txBody>
      </p:sp>
      <p:sp>
        <p:nvSpPr>
          <p:cNvPr id="107" name="Oval 13"/>
          <p:cNvSpPr>
            <a:spLocks noChangeArrowheads="1"/>
          </p:cNvSpPr>
          <p:nvPr/>
        </p:nvSpPr>
        <p:spPr bwMode="auto">
          <a:xfrm>
            <a:off x="2643188" y="1785938"/>
            <a:ext cx="1230312" cy="430212"/>
          </a:xfrm>
          <a:prstGeom prst="ellipse">
            <a:avLst/>
          </a:prstGeom>
          <a:solidFill>
            <a:schemeClr val="accent1">
              <a:lumMod val="60000"/>
              <a:lumOff val="40000"/>
            </a:schemeClr>
          </a:solidFill>
          <a:ln w="9525">
            <a:noFill/>
            <a:round/>
            <a:headEnd/>
            <a:tailEnd/>
          </a:ln>
          <a:effectLst>
            <a:outerShdw dist="35921" dir="2700000" algn="ctr" rotWithShape="0">
              <a:schemeClr val="bg2"/>
            </a:outerShdw>
          </a:effectLst>
          <a:scene3d>
            <a:camera prst="orthographicFront"/>
            <a:lightRig rig="threePt" dir="t"/>
          </a:scene3d>
          <a:sp3d>
            <a:bevelT w="101600" prst="coolSlant"/>
          </a:sp3d>
        </p:spPr>
        <p:txBody>
          <a:bodyPr wrap="none" lIns="72000" rIns="72000" anchor="ctr"/>
          <a:lstStyle/>
          <a:p>
            <a:pPr algn="ctr">
              <a:defRPr/>
            </a:pPr>
            <a:r>
              <a:rPr lang="ja-JP" altLang="en-US" sz="1100" dirty="0">
                <a:solidFill>
                  <a:prstClr val="white"/>
                </a:solidFill>
                <a:latin typeface="メイリオ" pitchFamily="50" charset="-128"/>
                <a:ea typeface="メイリオ" pitchFamily="50" charset="-128"/>
                <a:cs typeface="メイリオ" pitchFamily="50" charset="-128"/>
              </a:rPr>
              <a:t>債権計上入力</a:t>
            </a:r>
            <a:endParaRPr lang="en-US" altLang="ja-JP" sz="1100" dirty="0">
              <a:solidFill>
                <a:prstClr val="white"/>
              </a:solidFill>
              <a:latin typeface="メイリオ" pitchFamily="50" charset="-128"/>
              <a:ea typeface="メイリオ" pitchFamily="50" charset="-128"/>
              <a:cs typeface="メイリオ" pitchFamily="50" charset="-128"/>
            </a:endParaRPr>
          </a:p>
          <a:p>
            <a:pPr algn="ctr">
              <a:defRPr/>
            </a:pPr>
            <a:r>
              <a:rPr lang="ja-JP" altLang="en-US" sz="1050" dirty="0">
                <a:solidFill>
                  <a:prstClr val="white"/>
                </a:solidFill>
                <a:latin typeface="メイリオ" pitchFamily="50" charset="-128"/>
                <a:ea typeface="メイリオ" pitchFamily="50" charset="-128"/>
                <a:cs typeface="メイリオ" pitchFamily="50" charset="-128"/>
              </a:rPr>
              <a:t>（入金予定無）</a:t>
            </a:r>
          </a:p>
        </p:txBody>
      </p:sp>
      <p:sp>
        <p:nvSpPr>
          <p:cNvPr id="6170" name="AutoShape 19"/>
          <p:cNvSpPr>
            <a:spLocks noChangeArrowheads="1"/>
          </p:cNvSpPr>
          <p:nvPr/>
        </p:nvSpPr>
        <p:spPr bwMode="auto">
          <a:xfrm>
            <a:off x="3143250" y="2286000"/>
            <a:ext cx="287338" cy="500063"/>
          </a:xfrm>
          <a:prstGeom prst="downArrow">
            <a:avLst>
              <a:gd name="adj1" fmla="val 50000"/>
              <a:gd name="adj2" fmla="val 57181"/>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09" name="AutoShape 48"/>
          <p:cNvSpPr>
            <a:spLocks noChangeArrowheads="1"/>
          </p:cNvSpPr>
          <p:nvPr/>
        </p:nvSpPr>
        <p:spPr bwMode="auto">
          <a:xfrm>
            <a:off x="2714625" y="4143375"/>
            <a:ext cx="1500188" cy="285750"/>
          </a:xfrm>
          <a:prstGeom prst="roundRect">
            <a:avLst>
              <a:gd name="adj" fmla="val 16667"/>
            </a:avLst>
          </a:prstGeom>
          <a:solidFill>
            <a:schemeClr val="accent4">
              <a:lumMod val="60000"/>
              <a:lumOff val="40000"/>
            </a:schemeClr>
          </a:solidFill>
          <a:ln w="9525">
            <a:noFill/>
            <a:round/>
            <a:headEnd/>
            <a:tailEnd/>
          </a:ln>
          <a:effectLst/>
          <a:scene3d>
            <a:camera prst="orthographicFront"/>
            <a:lightRig rig="threePt" dir="t"/>
          </a:scene3d>
          <a:sp3d>
            <a:bevelT w="101600" prst="coolSlant"/>
          </a:sp3d>
        </p:spPr>
        <p:txBody>
          <a:bodyPr wrap="none" anchor="ctr"/>
          <a:lstStyle/>
          <a:p>
            <a:pPr algn="ctr">
              <a:defRPr/>
            </a:pPr>
            <a:r>
              <a:rPr lang="ja-JP" altLang="en-US" sz="1200" dirty="0">
                <a:solidFill>
                  <a:prstClr val="black"/>
                </a:solidFill>
                <a:latin typeface="メイリオ" pitchFamily="50" charset="-128"/>
                <a:ea typeface="メイリオ" pitchFamily="50" charset="-128"/>
                <a:cs typeface="メイリオ" pitchFamily="50" charset="-128"/>
              </a:rPr>
              <a:t>請求書</a:t>
            </a:r>
            <a:r>
              <a:rPr lang="ja-JP" altLang="en-US" sz="1100" dirty="0">
                <a:solidFill>
                  <a:prstClr val="black"/>
                </a:solidFill>
                <a:latin typeface="メイリオ" pitchFamily="50" charset="-128"/>
                <a:ea typeface="メイリオ" pitchFamily="50" charset="-128"/>
                <a:cs typeface="メイリオ" pitchFamily="50" charset="-128"/>
              </a:rPr>
              <a:t>（締次更新）</a:t>
            </a:r>
          </a:p>
        </p:txBody>
      </p:sp>
      <p:sp>
        <p:nvSpPr>
          <p:cNvPr id="6174" name="AutoShape 8"/>
          <p:cNvSpPr>
            <a:spLocks noChangeArrowheads="1"/>
          </p:cNvSpPr>
          <p:nvPr/>
        </p:nvSpPr>
        <p:spPr bwMode="auto">
          <a:xfrm>
            <a:off x="3286125" y="3857625"/>
            <a:ext cx="282575" cy="285750"/>
          </a:xfrm>
          <a:prstGeom prst="downArrow">
            <a:avLst>
              <a:gd name="adj1" fmla="val 50000"/>
              <a:gd name="adj2" fmla="val 64045"/>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11" name="AutoShape 48"/>
          <p:cNvSpPr>
            <a:spLocks noChangeArrowheads="1"/>
          </p:cNvSpPr>
          <p:nvPr/>
        </p:nvSpPr>
        <p:spPr bwMode="auto">
          <a:xfrm>
            <a:off x="1071563" y="4143375"/>
            <a:ext cx="1500187" cy="285750"/>
          </a:xfrm>
          <a:prstGeom prst="roundRect">
            <a:avLst>
              <a:gd name="adj" fmla="val 16667"/>
            </a:avLst>
          </a:prstGeom>
          <a:solidFill>
            <a:schemeClr val="accent4">
              <a:lumMod val="60000"/>
              <a:lumOff val="40000"/>
            </a:schemeClr>
          </a:solidFill>
          <a:ln w="9525">
            <a:noFill/>
            <a:round/>
            <a:headEnd/>
            <a:tailEnd/>
          </a:ln>
          <a:effectLst/>
          <a:scene3d>
            <a:camera prst="orthographicFront"/>
            <a:lightRig rig="threePt" dir="t"/>
          </a:scene3d>
          <a:sp3d>
            <a:bevelT w="101600" prst="coolSlant"/>
          </a:sp3d>
        </p:spPr>
        <p:txBody>
          <a:bodyPr wrap="none" anchor="ctr"/>
          <a:lstStyle/>
          <a:p>
            <a:pPr algn="ctr">
              <a:defRPr/>
            </a:pPr>
            <a:r>
              <a:rPr lang="ja-JP" altLang="en-US" sz="1200" dirty="0">
                <a:solidFill>
                  <a:prstClr val="black"/>
                </a:solidFill>
                <a:latin typeface="メイリオ" pitchFamily="50" charset="-128"/>
                <a:ea typeface="メイリオ" pitchFamily="50" charset="-128"/>
                <a:cs typeface="メイリオ" pitchFamily="50" charset="-128"/>
              </a:rPr>
              <a:t>請求書</a:t>
            </a:r>
            <a:r>
              <a:rPr lang="ja-JP" altLang="en-US" sz="1100" dirty="0">
                <a:solidFill>
                  <a:prstClr val="black"/>
                </a:solidFill>
                <a:latin typeface="メイリオ" pitchFamily="50" charset="-128"/>
                <a:ea typeface="メイリオ" pitchFamily="50" charset="-128"/>
                <a:cs typeface="メイリオ" pitchFamily="50" charset="-128"/>
              </a:rPr>
              <a:t>（スポット）</a:t>
            </a:r>
          </a:p>
        </p:txBody>
      </p:sp>
      <p:sp>
        <p:nvSpPr>
          <p:cNvPr id="6178" name="AutoShape 19"/>
          <p:cNvSpPr>
            <a:spLocks noChangeArrowheads="1"/>
          </p:cNvSpPr>
          <p:nvPr/>
        </p:nvSpPr>
        <p:spPr bwMode="auto">
          <a:xfrm>
            <a:off x="1857375" y="3214688"/>
            <a:ext cx="287338" cy="857250"/>
          </a:xfrm>
          <a:prstGeom prst="downArrow">
            <a:avLst>
              <a:gd name="adj1" fmla="val 50000"/>
              <a:gd name="adj2" fmla="val 57182"/>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6179" name="AutoShape 5"/>
          <p:cNvSpPr>
            <a:spLocks noChangeArrowheads="1"/>
          </p:cNvSpPr>
          <p:nvPr/>
        </p:nvSpPr>
        <p:spPr bwMode="gray">
          <a:xfrm>
            <a:off x="4749800" y="1643063"/>
            <a:ext cx="4108450" cy="2857500"/>
          </a:xfrm>
          <a:prstGeom prst="roundRect">
            <a:avLst>
              <a:gd name="adj" fmla="val 6056"/>
            </a:avLst>
          </a:prstGeom>
          <a:noFill/>
          <a:ln w="6350" algn="ctr">
            <a:solidFill>
              <a:srgbClr val="FF9933"/>
            </a:solidFill>
            <a:round/>
            <a:headEnd/>
            <a:tailEnd/>
          </a:ln>
        </p:spPr>
        <p:txBody>
          <a:bodyPr wrap="none" anchor="ctr"/>
          <a:lstStyle/>
          <a:p>
            <a:pPr>
              <a:lnSpc>
                <a:spcPct val="80000"/>
              </a:lnSpc>
              <a:spcBef>
                <a:spcPct val="20000"/>
              </a:spcBef>
            </a:pPr>
            <a:endParaRPr lang="ja-JP" altLang="ja-JP" sz="1500">
              <a:solidFill>
                <a:srgbClr val="E27100"/>
              </a:solidFill>
              <a:latin typeface="メイリオ" pitchFamily="50" charset="-128"/>
              <a:ea typeface="メイリオ" pitchFamily="50" charset="-128"/>
              <a:cs typeface="メイリオ" pitchFamily="50" charset="-128"/>
            </a:endParaRPr>
          </a:p>
        </p:txBody>
      </p:sp>
      <p:sp>
        <p:nvSpPr>
          <p:cNvPr id="114" name="Oval 13"/>
          <p:cNvSpPr>
            <a:spLocks noChangeArrowheads="1"/>
          </p:cNvSpPr>
          <p:nvPr/>
        </p:nvSpPr>
        <p:spPr bwMode="auto">
          <a:xfrm>
            <a:off x="5484813" y="1714488"/>
            <a:ext cx="1230312" cy="357200"/>
          </a:xfrm>
          <a:prstGeom prst="ellipse">
            <a:avLst/>
          </a:prstGeom>
          <a:solidFill>
            <a:schemeClr val="accent1">
              <a:lumMod val="60000"/>
              <a:lumOff val="40000"/>
            </a:schemeClr>
          </a:solidFill>
          <a:ln w="9525">
            <a:noFill/>
            <a:round/>
            <a:headEnd/>
            <a:tailEnd/>
          </a:ln>
          <a:effectLst>
            <a:outerShdw dist="35921" dir="2700000" algn="ctr" rotWithShape="0">
              <a:schemeClr val="bg2"/>
            </a:outerShdw>
          </a:effectLst>
          <a:scene3d>
            <a:camera prst="orthographicFront"/>
            <a:lightRig rig="threePt" dir="t"/>
          </a:scene3d>
          <a:sp3d>
            <a:bevelT w="101600" prst="coolSlant"/>
          </a:sp3d>
        </p:spPr>
        <p:txBody>
          <a:bodyPr wrap="none" lIns="72000" rIns="72000"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相殺入力</a:t>
            </a:r>
          </a:p>
        </p:txBody>
      </p:sp>
      <p:sp>
        <p:nvSpPr>
          <p:cNvPr id="115" name="Oval 13"/>
          <p:cNvSpPr>
            <a:spLocks noChangeArrowheads="1"/>
          </p:cNvSpPr>
          <p:nvPr/>
        </p:nvSpPr>
        <p:spPr bwMode="auto">
          <a:xfrm>
            <a:off x="6842125" y="1714488"/>
            <a:ext cx="1230313" cy="357200"/>
          </a:xfrm>
          <a:prstGeom prst="ellipse">
            <a:avLst/>
          </a:prstGeom>
          <a:solidFill>
            <a:schemeClr val="accent1">
              <a:lumMod val="60000"/>
              <a:lumOff val="40000"/>
            </a:schemeClr>
          </a:solidFill>
          <a:ln w="9525">
            <a:noFill/>
            <a:round/>
            <a:headEnd/>
            <a:tailEnd/>
          </a:ln>
          <a:effectLst>
            <a:outerShdw dist="35921" dir="2700000" algn="ctr" rotWithShape="0">
              <a:schemeClr val="bg2"/>
            </a:outerShdw>
          </a:effectLst>
          <a:scene3d>
            <a:camera prst="orthographicFront"/>
            <a:lightRig rig="threePt" dir="t"/>
          </a:scene3d>
          <a:sp3d>
            <a:bevelT w="101600" prst="coolSlant"/>
          </a:sp3d>
        </p:spPr>
        <p:txBody>
          <a:bodyPr wrap="none" lIns="72000" rIns="72000"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入金入力</a:t>
            </a:r>
          </a:p>
        </p:txBody>
      </p:sp>
      <p:sp>
        <p:nvSpPr>
          <p:cNvPr id="116" name="円柱 115"/>
          <p:cNvSpPr/>
          <p:nvPr/>
        </p:nvSpPr>
        <p:spPr>
          <a:xfrm>
            <a:off x="4786313" y="2000250"/>
            <a:ext cx="785812" cy="285750"/>
          </a:xfrm>
          <a:prstGeom prst="can">
            <a:avLst>
              <a:gd name="adj" fmla="val 15000"/>
            </a:avLst>
          </a:prstGeom>
          <a:solidFill>
            <a:srgbClr val="557630"/>
          </a:solidFill>
          <a:ln w="952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100" dirty="0">
                <a:solidFill>
                  <a:prstClr val="white"/>
                </a:solidFill>
                <a:latin typeface="メイリオ" pitchFamily="50" charset="-128"/>
                <a:ea typeface="メイリオ" pitchFamily="50" charset="-128"/>
                <a:cs typeface="メイリオ" pitchFamily="50" charset="-128"/>
              </a:rPr>
              <a:t>外部ﾃﾞｰﾀ</a:t>
            </a:r>
          </a:p>
        </p:txBody>
      </p:sp>
      <p:sp>
        <p:nvSpPr>
          <p:cNvPr id="119" name="Oval 13"/>
          <p:cNvSpPr>
            <a:spLocks noChangeArrowheads="1"/>
          </p:cNvSpPr>
          <p:nvPr/>
        </p:nvSpPr>
        <p:spPr bwMode="auto">
          <a:xfrm>
            <a:off x="5484813" y="2928938"/>
            <a:ext cx="1230312" cy="357186"/>
          </a:xfrm>
          <a:prstGeom prst="ellipse">
            <a:avLst/>
          </a:prstGeom>
          <a:solidFill>
            <a:schemeClr val="accent4">
              <a:lumMod val="60000"/>
              <a:lumOff val="40000"/>
            </a:schemeClr>
          </a:solidFill>
          <a:ln w="9525">
            <a:noFill/>
            <a:round/>
            <a:headEnd/>
            <a:tailEnd/>
          </a:ln>
          <a:effectLst>
            <a:outerShdw dist="35921" dir="2700000" algn="ctr" rotWithShape="0">
              <a:schemeClr val="bg2"/>
            </a:outerShdw>
          </a:effectLst>
          <a:scene3d>
            <a:camera prst="orthographicFront"/>
            <a:lightRig rig="threePt" dir="t"/>
          </a:scene3d>
          <a:sp3d>
            <a:bevelT w="101600" prst="coolSlant"/>
          </a:sp3d>
        </p:spPr>
        <p:txBody>
          <a:bodyPr wrap="none" lIns="72000" rIns="72000" anchor="ctr"/>
          <a:lstStyle/>
          <a:p>
            <a:pPr algn="ctr">
              <a:defRPr/>
            </a:pPr>
            <a:r>
              <a:rPr lang="ja-JP" altLang="en-US" sz="1200" dirty="0">
                <a:solidFill>
                  <a:prstClr val="black"/>
                </a:solidFill>
                <a:latin typeface="メイリオ" pitchFamily="50" charset="-128"/>
                <a:ea typeface="メイリオ" pitchFamily="50" charset="-128"/>
                <a:cs typeface="メイリオ" pitchFamily="50" charset="-128"/>
              </a:rPr>
              <a:t>相殺経理承認</a:t>
            </a:r>
          </a:p>
        </p:txBody>
      </p:sp>
      <p:sp>
        <p:nvSpPr>
          <p:cNvPr id="121" name="Oval 13"/>
          <p:cNvSpPr>
            <a:spLocks noChangeArrowheads="1"/>
          </p:cNvSpPr>
          <p:nvPr/>
        </p:nvSpPr>
        <p:spPr bwMode="auto">
          <a:xfrm>
            <a:off x="6858000" y="2928938"/>
            <a:ext cx="1230313" cy="357186"/>
          </a:xfrm>
          <a:prstGeom prst="ellipse">
            <a:avLst/>
          </a:prstGeom>
          <a:solidFill>
            <a:schemeClr val="accent4">
              <a:lumMod val="60000"/>
              <a:lumOff val="40000"/>
            </a:schemeClr>
          </a:solidFill>
          <a:ln w="9525">
            <a:noFill/>
            <a:round/>
            <a:headEnd/>
            <a:tailEnd/>
          </a:ln>
          <a:effectLst>
            <a:outerShdw dist="35921" dir="2700000" algn="ctr" rotWithShape="0">
              <a:schemeClr val="bg2"/>
            </a:outerShdw>
          </a:effectLst>
          <a:scene3d>
            <a:camera prst="orthographicFront"/>
            <a:lightRig rig="threePt" dir="t"/>
          </a:scene3d>
          <a:sp3d>
            <a:bevelT w="101600" prst="coolSlant"/>
          </a:sp3d>
        </p:spPr>
        <p:txBody>
          <a:bodyPr wrap="none" lIns="72000" rIns="72000" anchor="ctr"/>
          <a:lstStyle/>
          <a:p>
            <a:pPr algn="ctr">
              <a:defRPr/>
            </a:pPr>
            <a:r>
              <a:rPr lang="ja-JP" altLang="en-US" sz="1200" dirty="0">
                <a:solidFill>
                  <a:prstClr val="black"/>
                </a:solidFill>
                <a:latin typeface="メイリオ" pitchFamily="50" charset="-128"/>
                <a:ea typeface="メイリオ" pitchFamily="50" charset="-128"/>
                <a:cs typeface="メイリオ" pitchFamily="50" charset="-128"/>
              </a:rPr>
              <a:t>入金経理承認</a:t>
            </a:r>
          </a:p>
        </p:txBody>
      </p:sp>
      <p:sp>
        <p:nvSpPr>
          <p:cNvPr id="122" name="AutoShape 48"/>
          <p:cNvSpPr>
            <a:spLocks noChangeArrowheads="1"/>
          </p:cNvSpPr>
          <p:nvPr/>
        </p:nvSpPr>
        <p:spPr bwMode="auto">
          <a:xfrm>
            <a:off x="5357813" y="3500438"/>
            <a:ext cx="1500187" cy="285750"/>
          </a:xfrm>
          <a:prstGeom prst="roundRect">
            <a:avLst>
              <a:gd name="adj" fmla="val 16667"/>
            </a:avLst>
          </a:prstGeom>
          <a:solidFill>
            <a:schemeClr val="accent4">
              <a:lumMod val="60000"/>
              <a:lumOff val="40000"/>
            </a:schemeClr>
          </a:solidFill>
          <a:ln w="9525">
            <a:noFill/>
            <a:round/>
            <a:headEnd/>
            <a:tailEnd/>
          </a:ln>
          <a:effectLst/>
          <a:scene3d>
            <a:camera prst="orthographicFront"/>
            <a:lightRig rig="threePt" dir="t"/>
          </a:scene3d>
          <a:sp3d>
            <a:bevelT w="101600" prst="coolSlant"/>
          </a:sp3d>
        </p:spPr>
        <p:txBody>
          <a:bodyPr wrap="none" anchor="ctr"/>
          <a:lstStyle/>
          <a:p>
            <a:pPr algn="ctr">
              <a:defRPr/>
            </a:pPr>
            <a:r>
              <a:rPr lang="ja-JP" altLang="en-US" sz="1200" dirty="0">
                <a:solidFill>
                  <a:prstClr val="black"/>
                </a:solidFill>
                <a:latin typeface="メイリオ" pitchFamily="50" charset="-128"/>
                <a:ea typeface="メイリオ" pitchFamily="50" charset="-128"/>
                <a:cs typeface="メイリオ" pitchFamily="50" charset="-128"/>
              </a:rPr>
              <a:t>日次更新</a:t>
            </a:r>
          </a:p>
        </p:txBody>
      </p:sp>
      <p:sp>
        <p:nvSpPr>
          <p:cNvPr id="6196" name="AutoShape 5"/>
          <p:cNvSpPr>
            <a:spLocks noChangeArrowheads="1"/>
          </p:cNvSpPr>
          <p:nvPr/>
        </p:nvSpPr>
        <p:spPr bwMode="gray">
          <a:xfrm>
            <a:off x="500063" y="4572000"/>
            <a:ext cx="8358187" cy="1285875"/>
          </a:xfrm>
          <a:prstGeom prst="roundRect">
            <a:avLst>
              <a:gd name="adj" fmla="val 6056"/>
            </a:avLst>
          </a:prstGeom>
          <a:noFill/>
          <a:ln w="6350" algn="ctr">
            <a:solidFill>
              <a:srgbClr val="FF9933"/>
            </a:solidFill>
            <a:round/>
            <a:headEnd/>
            <a:tailEnd/>
          </a:ln>
        </p:spPr>
        <p:txBody>
          <a:bodyPr wrap="none" anchor="ctr"/>
          <a:lstStyle/>
          <a:p>
            <a:pPr>
              <a:lnSpc>
                <a:spcPct val="80000"/>
              </a:lnSpc>
              <a:spcBef>
                <a:spcPct val="20000"/>
              </a:spcBef>
            </a:pPr>
            <a:endParaRPr lang="ja-JP" altLang="ja-JP" sz="1500">
              <a:solidFill>
                <a:srgbClr val="E27100"/>
              </a:solidFill>
              <a:latin typeface="メイリオ" pitchFamily="50" charset="-128"/>
              <a:ea typeface="メイリオ" pitchFamily="50" charset="-128"/>
              <a:cs typeface="メイリオ" pitchFamily="50" charset="-128"/>
            </a:endParaRPr>
          </a:p>
        </p:txBody>
      </p:sp>
      <p:sp>
        <p:nvSpPr>
          <p:cNvPr id="124" name="角丸四角形 123"/>
          <p:cNvSpPr/>
          <p:nvPr/>
        </p:nvSpPr>
        <p:spPr>
          <a:xfrm>
            <a:off x="142875" y="4572000"/>
            <a:ext cx="285750" cy="1285875"/>
          </a:xfrm>
          <a:prstGeom prst="roundRect">
            <a:avLst/>
          </a:prstGeom>
          <a:solidFill>
            <a:srgbClr val="E27100"/>
          </a:solidFill>
          <a:ln>
            <a:solidFill>
              <a:srgbClr val="E27100"/>
            </a:solidFill>
          </a:ln>
        </p:spPr>
        <p:style>
          <a:lnRef idx="2">
            <a:schemeClr val="accent1">
              <a:shade val="50000"/>
            </a:schemeClr>
          </a:lnRef>
          <a:fillRef idx="1">
            <a:schemeClr val="accent1"/>
          </a:fillRef>
          <a:effectRef idx="0">
            <a:schemeClr val="accent1"/>
          </a:effectRef>
          <a:fontRef idx="minor">
            <a:schemeClr val="lt1"/>
          </a:fontRef>
        </p:style>
        <p:txBody>
          <a:bodyPr vert="eaVert" anchor="ctr"/>
          <a:lstStyle/>
          <a:p>
            <a:pPr algn="ctr">
              <a:defRPr/>
            </a:pPr>
            <a:r>
              <a:rPr lang="ja-JP" altLang="en-US" sz="1600" dirty="0">
                <a:solidFill>
                  <a:prstClr val="white"/>
                </a:solidFill>
                <a:latin typeface="メイリオ" pitchFamily="50" charset="-128"/>
                <a:ea typeface="メイリオ" pitchFamily="50" charset="-128"/>
                <a:cs typeface="メイリオ" pitchFamily="50" charset="-128"/>
              </a:rPr>
              <a:t>消込・振替</a:t>
            </a:r>
          </a:p>
        </p:txBody>
      </p:sp>
      <p:sp>
        <p:nvSpPr>
          <p:cNvPr id="125" name="円柱 124"/>
          <p:cNvSpPr/>
          <p:nvPr/>
        </p:nvSpPr>
        <p:spPr>
          <a:xfrm>
            <a:off x="1000125" y="4857750"/>
            <a:ext cx="2286000" cy="500063"/>
          </a:xfrm>
          <a:prstGeom prst="can">
            <a:avLst/>
          </a:prstGeom>
          <a:solidFill>
            <a:srgbClr val="557630"/>
          </a:solidFill>
          <a:ln w="952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入金予定データ</a:t>
            </a:r>
          </a:p>
        </p:txBody>
      </p:sp>
      <p:sp>
        <p:nvSpPr>
          <p:cNvPr id="126" name="円柱 125"/>
          <p:cNvSpPr/>
          <p:nvPr/>
        </p:nvSpPr>
        <p:spPr>
          <a:xfrm>
            <a:off x="5214938" y="4857750"/>
            <a:ext cx="2143125" cy="500063"/>
          </a:xfrm>
          <a:prstGeom prst="can">
            <a:avLst/>
          </a:prstGeom>
          <a:solidFill>
            <a:srgbClr val="557630"/>
          </a:solidFill>
          <a:ln w="952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入金データ</a:t>
            </a:r>
          </a:p>
        </p:txBody>
      </p:sp>
      <p:sp>
        <p:nvSpPr>
          <p:cNvPr id="127" name="AutoShape 36"/>
          <p:cNvSpPr>
            <a:spLocks noChangeArrowheads="1"/>
          </p:cNvSpPr>
          <p:nvPr/>
        </p:nvSpPr>
        <p:spPr bwMode="auto">
          <a:xfrm>
            <a:off x="3571875" y="4714875"/>
            <a:ext cx="1285875" cy="1071563"/>
          </a:xfrm>
          <a:prstGeom prst="roundRect">
            <a:avLst>
              <a:gd name="adj" fmla="val 11926"/>
            </a:avLst>
          </a:prstGeom>
          <a:solidFill>
            <a:schemeClr val="accent4">
              <a:lumMod val="40000"/>
              <a:lumOff val="60000"/>
            </a:schemeClr>
          </a:solidFill>
          <a:ln w="9525">
            <a:noFill/>
            <a:round/>
            <a:headEnd/>
            <a:tailEnd/>
          </a:ln>
        </p:spPr>
        <p:txBody>
          <a:bodyPr wrap="none"/>
          <a:lstStyle/>
          <a:p>
            <a:pPr>
              <a:defRPr/>
            </a:pPr>
            <a:r>
              <a:rPr lang="ja-JP" altLang="en-US" sz="1200" dirty="0">
                <a:solidFill>
                  <a:prstClr val="black"/>
                </a:solidFill>
                <a:latin typeface="メイリオ" pitchFamily="50" charset="-128"/>
                <a:ea typeface="メイリオ" pitchFamily="50" charset="-128"/>
                <a:cs typeface="メイリオ" pitchFamily="50" charset="-128"/>
              </a:rPr>
              <a:t>消込処理</a:t>
            </a:r>
            <a:endParaRPr lang="ja-JP" altLang="ja-JP" sz="1200" dirty="0">
              <a:solidFill>
                <a:prstClr val="black"/>
              </a:solidFill>
              <a:latin typeface="メイリオ" pitchFamily="50" charset="-128"/>
              <a:ea typeface="メイリオ" pitchFamily="50" charset="-128"/>
              <a:cs typeface="メイリオ" pitchFamily="50" charset="-128"/>
            </a:endParaRPr>
          </a:p>
        </p:txBody>
      </p:sp>
      <p:sp>
        <p:nvSpPr>
          <p:cNvPr id="128" name="AutoShape 38"/>
          <p:cNvSpPr>
            <a:spLocks noChangeArrowheads="1"/>
          </p:cNvSpPr>
          <p:nvPr/>
        </p:nvSpPr>
        <p:spPr bwMode="auto">
          <a:xfrm>
            <a:off x="3651250" y="4997450"/>
            <a:ext cx="1081088" cy="203200"/>
          </a:xfrm>
          <a:prstGeom prst="roundRect">
            <a:avLst>
              <a:gd name="adj" fmla="val 16667"/>
            </a:avLst>
          </a:prstGeom>
          <a:solidFill>
            <a:schemeClr val="accent1">
              <a:lumMod val="60000"/>
              <a:lumOff val="40000"/>
            </a:schemeClr>
          </a:solidFill>
          <a:ln w="9525">
            <a:noFill/>
            <a:round/>
            <a:headEnd/>
            <a:tailEnd/>
          </a:ln>
          <a:effectLst/>
          <a:scene3d>
            <a:camera prst="orthographicFront"/>
            <a:lightRig rig="threePt" dir="t"/>
          </a:scene3d>
          <a:sp3d>
            <a:bevelT w="101600" prst="coolSlant"/>
          </a:sp3d>
        </p:spPr>
        <p:txBody>
          <a:bodyPr wrap="none" anchor="ctr"/>
          <a:lstStyle/>
          <a:p>
            <a:pPr algn="ctr">
              <a:defRPr/>
            </a:pPr>
            <a:r>
              <a:rPr lang="ja-JP" altLang="en-US" sz="1100" dirty="0">
                <a:solidFill>
                  <a:prstClr val="white"/>
                </a:solidFill>
                <a:latin typeface="メイリオ" pitchFamily="50" charset="-128"/>
                <a:ea typeface="メイリオ" pitchFamily="50" charset="-128"/>
                <a:cs typeface="メイリオ" pitchFamily="50" charset="-128"/>
              </a:rPr>
              <a:t>自動消込</a:t>
            </a:r>
          </a:p>
        </p:txBody>
      </p:sp>
      <p:sp>
        <p:nvSpPr>
          <p:cNvPr id="129" name="AutoShape 40"/>
          <p:cNvSpPr>
            <a:spLocks noChangeArrowheads="1"/>
          </p:cNvSpPr>
          <p:nvPr/>
        </p:nvSpPr>
        <p:spPr bwMode="auto">
          <a:xfrm>
            <a:off x="3656013" y="5259388"/>
            <a:ext cx="1081087" cy="203200"/>
          </a:xfrm>
          <a:prstGeom prst="roundRect">
            <a:avLst>
              <a:gd name="adj" fmla="val 16667"/>
            </a:avLst>
          </a:prstGeom>
          <a:solidFill>
            <a:schemeClr val="accent1">
              <a:lumMod val="60000"/>
              <a:lumOff val="40000"/>
            </a:schemeClr>
          </a:solidFill>
          <a:ln w="9525">
            <a:noFill/>
            <a:round/>
            <a:headEnd/>
            <a:tailEnd/>
          </a:ln>
          <a:effectLst/>
          <a:scene3d>
            <a:camera prst="orthographicFront"/>
            <a:lightRig rig="threePt" dir="t"/>
          </a:scene3d>
          <a:sp3d>
            <a:bevelT w="101600" prst="coolSlant"/>
          </a:sp3d>
        </p:spPr>
        <p:txBody>
          <a:bodyPr wrap="none" anchor="ctr"/>
          <a:lstStyle/>
          <a:p>
            <a:pPr algn="ctr">
              <a:defRPr/>
            </a:pPr>
            <a:r>
              <a:rPr lang="ja-JP" altLang="en-US" sz="1100" dirty="0">
                <a:solidFill>
                  <a:prstClr val="white"/>
                </a:solidFill>
                <a:latin typeface="メイリオ" pitchFamily="50" charset="-128"/>
                <a:ea typeface="メイリオ" pitchFamily="50" charset="-128"/>
                <a:cs typeface="メイリオ" pitchFamily="50" charset="-128"/>
              </a:rPr>
              <a:t>手動消込</a:t>
            </a:r>
          </a:p>
        </p:txBody>
      </p:sp>
      <p:sp>
        <p:nvSpPr>
          <p:cNvPr id="130" name="AutoShape 48"/>
          <p:cNvSpPr>
            <a:spLocks noChangeArrowheads="1"/>
          </p:cNvSpPr>
          <p:nvPr/>
        </p:nvSpPr>
        <p:spPr bwMode="auto">
          <a:xfrm>
            <a:off x="3651250" y="5511800"/>
            <a:ext cx="1081088" cy="203200"/>
          </a:xfrm>
          <a:prstGeom prst="roundRect">
            <a:avLst>
              <a:gd name="adj" fmla="val 16667"/>
            </a:avLst>
          </a:prstGeom>
          <a:solidFill>
            <a:schemeClr val="accent1">
              <a:lumMod val="60000"/>
              <a:lumOff val="40000"/>
            </a:schemeClr>
          </a:solidFill>
          <a:ln w="9525">
            <a:noFill/>
            <a:round/>
            <a:headEnd/>
            <a:tailEnd/>
          </a:ln>
          <a:effectLst/>
          <a:scene3d>
            <a:camera prst="orthographicFront"/>
            <a:lightRig rig="threePt" dir="t"/>
          </a:scene3d>
          <a:sp3d>
            <a:bevelT w="101600" prst="coolSlant"/>
          </a:sp3d>
        </p:spPr>
        <p:txBody>
          <a:bodyPr wrap="none" anchor="ctr"/>
          <a:lstStyle/>
          <a:p>
            <a:pPr algn="ctr">
              <a:defRPr/>
            </a:pPr>
            <a:r>
              <a:rPr lang="ja-JP" altLang="en-US" sz="1100" dirty="0">
                <a:solidFill>
                  <a:prstClr val="white"/>
                </a:solidFill>
                <a:latin typeface="メイリオ" pitchFamily="50" charset="-128"/>
                <a:ea typeface="メイリオ" pitchFamily="50" charset="-128"/>
                <a:cs typeface="メイリオ" pitchFamily="50" charset="-128"/>
              </a:rPr>
              <a:t>残高消込</a:t>
            </a:r>
          </a:p>
        </p:txBody>
      </p:sp>
      <p:sp>
        <p:nvSpPr>
          <p:cNvPr id="131" name="AutoShape 36"/>
          <p:cNvSpPr>
            <a:spLocks noChangeArrowheads="1"/>
          </p:cNvSpPr>
          <p:nvPr/>
        </p:nvSpPr>
        <p:spPr bwMode="auto">
          <a:xfrm>
            <a:off x="7429500" y="4643438"/>
            <a:ext cx="1285875" cy="1160462"/>
          </a:xfrm>
          <a:prstGeom prst="roundRect">
            <a:avLst>
              <a:gd name="adj" fmla="val 11926"/>
            </a:avLst>
          </a:prstGeom>
          <a:solidFill>
            <a:schemeClr val="accent4">
              <a:lumMod val="40000"/>
              <a:lumOff val="60000"/>
            </a:schemeClr>
          </a:solidFill>
          <a:ln w="9525">
            <a:noFill/>
            <a:round/>
            <a:headEnd/>
            <a:tailEnd/>
          </a:ln>
        </p:spPr>
        <p:txBody>
          <a:bodyPr wrap="none"/>
          <a:lstStyle/>
          <a:p>
            <a:pPr>
              <a:defRPr/>
            </a:pPr>
            <a:r>
              <a:rPr lang="ja-JP" altLang="en-US" sz="1200" dirty="0">
                <a:solidFill>
                  <a:prstClr val="black"/>
                </a:solidFill>
                <a:latin typeface="メイリオ" pitchFamily="50" charset="-128"/>
                <a:ea typeface="メイリオ" pitchFamily="50" charset="-128"/>
                <a:cs typeface="メイリオ" pitchFamily="50" charset="-128"/>
              </a:rPr>
              <a:t>振替処理</a:t>
            </a:r>
            <a:endParaRPr lang="ja-JP" altLang="ja-JP" sz="1200" dirty="0">
              <a:solidFill>
                <a:prstClr val="black"/>
              </a:solidFill>
              <a:latin typeface="メイリオ" pitchFamily="50" charset="-128"/>
              <a:ea typeface="メイリオ" pitchFamily="50" charset="-128"/>
              <a:cs typeface="メイリオ" pitchFamily="50" charset="-128"/>
            </a:endParaRPr>
          </a:p>
        </p:txBody>
      </p:sp>
      <p:sp>
        <p:nvSpPr>
          <p:cNvPr id="132" name="AutoShape 38"/>
          <p:cNvSpPr>
            <a:spLocks noChangeArrowheads="1"/>
          </p:cNvSpPr>
          <p:nvPr/>
        </p:nvSpPr>
        <p:spPr bwMode="auto">
          <a:xfrm>
            <a:off x="7508875" y="4947860"/>
            <a:ext cx="1081088" cy="217487"/>
          </a:xfrm>
          <a:prstGeom prst="roundRect">
            <a:avLst>
              <a:gd name="adj" fmla="val 16667"/>
            </a:avLst>
          </a:prstGeom>
          <a:solidFill>
            <a:schemeClr val="accent1">
              <a:lumMod val="60000"/>
              <a:lumOff val="40000"/>
            </a:schemeClr>
          </a:solidFill>
          <a:ln w="9525">
            <a:noFill/>
            <a:round/>
            <a:headEnd/>
            <a:tailEnd/>
          </a:ln>
          <a:effectLst/>
          <a:scene3d>
            <a:camera prst="orthographicFront"/>
            <a:lightRig rig="threePt" dir="t"/>
          </a:scene3d>
          <a:sp3d>
            <a:bevelT w="101600" prst="coolSlant"/>
          </a:sp3d>
        </p:spPr>
        <p:txBody>
          <a:bodyPr wrap="none" anchor="ctr"/>
          <a:lstStyle/>
          <a:p>
            <a:pPr algn="ctr">
              <a:defRPr/>
            </a:pPr>
            <a:r>
              <a:rPr lang="ja-JP" altLang="en-US" sz="1100" dirty="0">
                <a:solidFill>
                  <a:prstClr val="white"/>
                </a:solidFill>
                <a:latin typeface="メイリオ" pitchFamily="50" charset="-128"/>
                <a:ea typeface="メイリオ" pitchFamily="50" charset="-128"/>
                <a:cs typeface="メイリオ" pitchFamily="50" charset="-128"/>
              </a:rPr>
              <a:t>入金振替</a:t>
            </a:r>
          </a:p>
        </p:txBody>
      </p:sp>
      <p:sp>
        <p:nvSpPr>
          <p:cNvPr id="133" name="AutoShape 40"/>
          <p:cNvSpPr>
            <a:spLocks noChangeArrowheads="1"/>
          </p:cNvSpPr>
          <p:nvPr/>
        </p:nvSpPr>
        <p:spPr bwMode="auto">
          <a:xfrm>
            <a:off x="7508875" y="5224281"/>
            <a:ext cx="1081088" cy="217487"/>
          </a:xfrm>
          <a:prstGeom prst="roundRect">
            <a:avLst>
              <a:gd name="adj" fmla="val 16667"/>
            </a:avLst>
          </a:prstGeom>
          <a:solidFill>
            <a:schemeClr val="accent1">
              <a:lumMod val="60000"/>
              <a:lumOff val="40000"/>
            </a:schemeClr>
          </a:solidFill>
          <a:ln w="9525">
            <a:noFill/>
            <a:round/>
            <a:headEnd/>
            <a:tailEnd/>
          </a:ln>
          <a:effectLst/>
          <a:scene3d>
            <a:camera prst="orthographicFront"/>
            <a:lightRig rig="threePt" dir="t"/>
          </a:scene3d>
          <a:sp3d>
            <a:bevelT w="101600" prst="coolSlant"/>
          </a:sp3d>
        </p:spPr>
        <p:txBody>
          <a:bodyPr wrap="none" anchor="ctr"/>
          <a:lstStyle/>
          <a:p>
            <a:pPr algn="ctr">
              <a:defRPr/>
            </a:pPr>
            <a:r>
              <a:rPr lang="ja-JP" altLang="en-US" sz="1100" dirty="0">
                <a:solidFill>
                  <a:prstClr val="white"/>
                </a:solidFill>
                <a:latin typeface="メイリオ" pitchFamily="50" charset="-128"/>
                <a:ea typeface="メイリオ" pitchFamily="50" charset="-128"/>
                <a:cs typeface="メイリオ" pitchFamily="50" charset="-128"/>
              </a:rPr>
              <a:t>仮受振替</a:t>
            </a:r>
          </a:p>
        </p:txBody>
      </p:sp>
      <p:sp>
        <p:nvSpPr>
          <p:cNvPr id="138" name="フローチャート : 代替処理 137"/>
          <p:cNvSpPr/>
          <p:nvPr/>
        </p:nvSpPr>
        <p:spPr>
          <a:xfrm>
            <a:off x="3714750" y="6143625"/>
            <a:ext cx="2071688" cy="285750"/>
          </a:xfrm>
          <a:prstGeom prst="flowChartAlternateProcess">
            <a:avLst/>
          </a:prstGeom>
          <a:solidFill>
            <a:schemeClr val="accent2">
              <a:lumMod val="20000"/>
              <a:lumOff val="80000"/>
            </a:schemeClr>
          </a:solidFill>
          <a:ln w="952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1200" b="1" i="1" dirty="0" err="1">
                <a:solidFill>
                  <a:srgbClr val="0065AE">
                    <a:lumMod val="75000"/>
                  </a:srgbClr>
                </a:solidFill>
                <a:latin typeface="Times New Roman" pitchFamily="18" charset="0"/>
                <a:cs typeface="Times New Roman" pitchFamily="18" charset="0"/>
              </a:rPr>
              <a:t>SuperStream</a:t>
            </a:r>
            <a:r>
              <a:rPr lang="en-US" altLang="ja-JP" sz="1200" b="1" dirty="0">
                <a:solidFill>
                  <a:srgbClr val="0065AE">
                    <a:lumMod val="75000"/>
                  </a:srgbClr>
                </a:solidFill>
                <a:latin typeface="Times New Roman" pitchFamily="18" charset="0"/>
                <a:cs typeface="Times New Roman" pitchFamily="18" charset="0"/>
              </a:rPr>
              <a:t>-AP+</a:t>
            </a:r>
            <a:endParaRPr lang="ja-JP" altLang="en-US" sz="1200" dirty="0">
              <a:solidFill>
                <a:srgbClr val="0065AE">
                  <a:lumMod val="75000"/>
                </a:srgbClr>
              </a:solidFill>
            </a:endParaRPr>
          </a:p>
        </p:txBody>
      </p:sp>
      <p:sp>
        <p:nvSpPr>
          <p:cNvPr id="139" name="フローチャート : 代替処理 138"/>
          <p:cNvSpPr/>
          <p:nvPr/>
        </p:nvSpPr>
        <p:spPr>
          <a:xfrm>
            <a:off x="6072188" y="6143625"/>
            <a:ext cx="2071687" cy="285750"/>
          </a:xfrm>
          <a:prstGeom prst="flowChartAlternateProcess">
            <a:avLst/>
          </a:prstGeom>
          <a:solidFill>
            <a:schemeClr val="accent2">
              <a:lumMod val="20000"/>
              <a:lumOff val="80000"/>
            </a:schemeClr>
          </a:solidFill>
          <a:ln w="952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1200" b="1" i="1" dirty="0" err="1">
                <a:solidFill>
                  <a:srgbClr val="0065AE">
                    <a:lumMod val="75000"/>
                  </a:srgbClr>
                </a:solidFill>
                <a:latin typeface="Times New Roman" pitchFamily="18" charset="0"/>
                <a:cs typeface="Times New Roman" pitchFamily="18" charset="0"/>
              </a:rPr>
              <a:t>SuperStream</a:t>
            </a:r>
            <a:r>
              <a:rPr lang="en-US" altLang="ja-JP" sz="1200" b="1" dirty="0">
                <a:solidFill>
                  <a:srgbClr val="0065AE">
                    <a:lumMod val="75000"/>
                  </a:srgbClr>
                </a:solidFill>
                <a:latin typeface="Times New Roman" pitchFamily="18" charset="0"/>
                <a:cs typeface="Times New Roman" pitchFamily="18" charset="0"/>
              </a:rPr>
              <a:t>-PN+</a:t>
            </a:r>
            <a:endParaRPr lang="ja-JP" altLang="en-US" sz="1200" dirty="0">
              <a:solidFill>
                <a:srgbClr val="0065AE">
                  <a:lumMod val="75000"/>
                </a:srgbClr>
              </a:solidFill>
            </a:endParaRPr>
          </a:p>
        </p:txBody>
      </p:sp>
      <p:sp>
        <p:nvSpPr>
          <p:cNvPr id="6219" name="AutoShape 8"/>
          <p:cNvSpPr>
            <a:spLocks noChangeArrowheads="1"/>
          </p:cNvSpPr>
          <p:nvPr/>
        </p:nvSpPr>
        <p:spPr bwMode="auto">
          <a:xfrm>
            <a:off x="1857375" y="5857875"/>
            <a:ext cx="282575" cy="285750"/>
          </a:xfrm>
          <a:prstGeom prst="downArrow">
            <a:avLst>
              <a:gd name="adj1" fmla="val 50000"/>
              <a:gd name="adj2" fmla="val 64045"/>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6220" name="AutoShape 8"/>
          <p:cNvSpPr>
            <a:spLocks noChangeArrowheads="1"/>
          </p:cNvSpPr>
          <p:nvPr/>
        </p:nvSpPr>
        <p:spPr bwMode="auto">
          <a:xfrm>
            <a:off x="4643438" y="5857875"/>
            <a:ext cx="282575" cy="285750"/>
          </a:xfrm>
          <a:prstGeom prst="downArrow">
            <a:avLst>
              <a:gd name="adj1" fmla="val 50000"/>
              <a:gd name="adj2" fmla="val 64045"/>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6221" name="AutoShape 8"/>
          <p:cNvSpPr>
            <a:spLocks noChangeArrowheads="1"/>
          </p:cNvSpPr>
          <p:nvPr/>
        </p:nvSpPr>
        <p:spPr bwMode="auto">
          <a:xfrm>
            <a:off x="6929438" y="5857875"/>
            <a:ext cx="282575" cy="285750"/>
          </a:xfrm>
          <a:prstGeom prst="downArrow">
            <a:avLst>
              <a:gd name="adj1" fmla="val 50000"/>
              <a:gd name="adj2" fmla="val 64045"/>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43" name="AutoShape 21"/>
          <p:cNvSpPr>
            <a:spLocks noChangeArrowheads="1"/>
          </p:cNvSpPr>
          <p:nvPr/>
        </p:nvSpPr>
        <p:spPr bwMode="auto">
          <a:xfrm>
            <a:off x="1000125" y="5500688"/>
            <a:ext cx="857250" cy="579437"/>
          </a:xfrm>
          <a:prstGeom prst="rect">
            <a:avLst/>
          </a:prstGeom>
          <a:solidFill>
            <a:schemeClr val="accent5">
              <a:lumMod val="20000"/>
              <a:lumOff val="80000"/>
            </a:schemeClr>
          </a:solidFill>
          <a:ln w="6350">
            <a:noFill/>
            <a:round/>
            <a:headEnd/>
            <a:tailEnd/>
          </a:ln>
        </p:spPr>
        <p:txBody>
          <a:bodyPr wrap="none" anchor="ctr"/>
          <a:lstStyle/>
          <a:p>
            <a:pPr algn="ctr">
              <a:defRPr/>
            </a:pPr>
            <a:r>
              <a:rPr lang="ja-JP" altLang="en-US" sz="1050" dirty="0">
                <a:solidFill>
                  <a:prstClr val="black"/>
                </a:solidFill>
                <a:latin typeface="メイリオ" pitchFamily="50" charset="-128"/>
                <a:ea typeface="メイリオ" pitchFamily="50" charset="-128"/>
                <a:cs typeface="メイリオ" pitchFamily="50" charset="-128"/>
              </a:rPr>
              <a:t>計上仕訳</a:t>
            </a:r>
            <a:endParaRPr lang="en-US" altLang="ja-JP" sz="1050" dirty="0">
              <a:solidFill>
                <a:prstClr val="black"/>
              </a:solidFill>
              <a:latin typeface="メイリオ" pitchFamily="50" charset="-128"/>
              <a:ea typeface="メイリオ" pitchFamily="50" charset="-128"/>
              <a:cs typeface="メイリオ" pitchFamily="50" charset="-128"/>
            </a:endParaRPr>
          </a:p>
          <a:p>
            <a:pPr algn="ctr">
              <a:defRPr/>
            </a:pPr>
            <a:r>
              <a:rPr lang="ja-JP" altLang="en-US" sz="1050" dirty="0">
                <a:solidFill>
                  <a:prstClr val="black"/>
                </a:solidFill>
                <a:latin typeface="メイリオ" pitchFamily="50" charset="-128"/>
                <a:ea typeface="メイリオ" pitchFamily="50" charset="-128"/>
                <a:cs typeface="メイリオ" pitchFamily="50" charset="-128"/>
              </a:rPr>
              <a:t>入金仕訳</a:t>
            </a:r>
            <a:endParaRPr lang="en-US" altLang="ja-JP" sz="1050" dirty="0">
              <a:solidFill>
                <a:prstClr val="black"/>
              </a:solidFill>
              <a:latin typeface="メイリオ" pitchFamily="50" charset="-128"/>
              <a:ea typeface="メイリオ" pitchFamily="50" charset="-128"/>
              <a:cs typeface="メイリオ" pitchFamily="50" charset="-128"/>
            </a:endParaRPr>
          </a:p>
          <a:p>
            <a:pPr algn="ctr">
              <a:defRPr/>
            </a:pPr>
            <a:r>
              <a:rPr lang="ja-JP" altLang="en-US" sz="1050" dirty="0">
                <a:solidFill>
                  <a:prstClr val="black"/>
                </a:solidFill>
                <a:latin typeface="メイリオ" pitchFamily="50" charset="-128"/>
                <a:ea typeface="メイリオ" pitchFamily="50" charset="-128"/>
                <a:cs typeface="メイリオ" pitchFamily="50" charset="-128"/>
              </a:rPr>
              <a:t>資金繰データ</a:t>
            </a:r>
          </a:p>
        </p:txBody>
      </p:sp>
      <p:sp>
        <p:nvSpPr>
          <p:cNvPr id="144" name="AutoShape 21"/>
          <p:cNvSpPr>
            <a:spLocks noChangeArrowheads="1"/>
          </p:cNvSpPr>
          <p:nvPr/>
        </p:nvSpPr>
        <p:spPr bwMode="auto">
          <a:xfrm>
            <a:off x="4919663" y="5881688"/>
            <a:ext cx="857250" cy="222250"/>
          </a:xfrm>
          <a:prstGeom prst="rect">
            <a:avLst/>
          </a:prstGeom>
          <a:solidFill>
            <a:schemeClr val="accent5">
              <a:lumMod val="20000"/>
              <a:lumOff val="80000"/>
            </a:schemeClr>
          </a:solidFill>
          <a:ln w="6350">
            <a:noFill/>
            <a:round/>
            <a:headEnd/>
            <a:tailEnd/>
          </a:ln>
        </p:spPr>
        <p:txBody>
          <a:bodyPr wrap="none" anchor="ctr"/>
          <a:lstStyle/>
          <a:p>
            <a:pPr algn="ctr">
              <a:defRPr/>
            </a:pPr>
            <a:r>
              <a:rPr lang="ja-JP" altLang="en-US" sz="1050" dirty="0">
                <a:solidFill>
                  <a:prstClr val="black"/>
                </a:solidFill>
                <a:latin typeface="メイリオ" pitchFamily="50" charset="-128"/>
                <a:ea typeface="メイリオ" pitchFamily="50" charset="-128"/>
                <a:cs typeface="メイリオ" pitchFamily="50" charset="-128"/>
              </a:rPr>
              <a:t>相殺データ</a:t>
            </a:r>
          </a:p>
        </p:txBody>
      </p:sp>
      <p:sp>
        <p:nvSpPr>
          <p:cNvPr id="145" name="AutoShape 21"/>
          <p:cNvSpPr>
            <a:spLocks noChangeArrowheads="1"/>
          </p:cNvSpPr>
          <p:nvPr/>
        </p:nvSpPr>
        <p:spPr bwMode="auto">
          <a:xfrm>
            <a:off x="7224713" y="5910263"/>
            <a:ext cx="1143000" cy="214312"/>
          </a:xfrm>
          <a:prstGeom prst="rect">
            <a:avLst/>
          </a:prstGeom>
          <a:solidFill>
            <a:schemeClr val="accent5">
              <a:lumMod val="20000"/>
              <a:lumOff val="80000"/>
            </a:schemeClr>
          </a:solidFill>
          <a:ln w="6350">
            <a:noFill/>
            <a:round/>
            <a:headEnd/>
            <a:tailEnd/>
          </a:ln>
        </p:spPr>
        <p:txBody>
          <a:bodyPr wrap="none" anchor="ctr"/>
          <a:lstStyle/>
          <a:p>
            <a:pPr algn="ctr">
              <a:defRPr/>
            </a:pPr>
            <a:r>
              <a:rPr lang="ja-JP" altLang="en-US" sz="1050" dirty="0">
                <a:solidFill>
                  <a:prstClr val="black"/>
                </a:solidFill>
                <a:latin typeface="メイリオ" pitchFamily="50" charset="-128"/>
                <a:ea typeface="メイリオ" pitchFamily="50" charset="-128"/>
                <a:cs typeface="メイリオ" pitchFamily="50" charset="-128"/>
              </a:rPr>
              <a:t>受取手形データ</a:t>
            </a:r>
          </a:p>
        </p:txBody>
      </p:sp>
      <p:sp>
        <p:nvSpPr>
          <p:cNvPr id="6225" name="AutoShape 8"/>
          <p:cNvSpPr>
            <a:spLocks noChangeArrowheads="1"/>
          </p:cNvSpPr>
          <p:nvPr/>
        </p:nvSpPr>
        <p:spPr bwMode="auto">
          <a:xfrm>
            <a:off x="5981700" y="2090738"/>
            <a:ext cx="282575" cy="285750"/>
          </a:xfrm>
          <a:prstGeom prst="downArrow">
            <a:avLst>
              <a:gd name="adj1" fmla="val 50000"/>
              <a:gd name="adj2" fmla="val 64045"/>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6226" name="AutoShape 8"/>
          <p:cNvSpPr>
            <a:spLocks noChangeArrowheads="1"/>
          </p:cNvSpPr>
          <p:nvPr/>
        </p:nvSpPr>
        <p:spPr bwMode="auto">
          <a:xfrm>
            <a:off x="7339013" y="2095500"/>
            <a:ext cx="282575" cy="285750"/>
          </a:xfrm>
          <a:prstGeom prst="downArrow">
            <a:avLst>
              <a:gd name="adj1" fmla="val 50000"/>
              <a:gd name="adj2" fmla="val 64045"/>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6227" name="AutoShape 8"/>
          <p:cNvSpPr>
            <a:spLocks noChangeArrowheads="1"/>
          </p:cNvSpPr>
          <p:nvPr/>
        </p:nvSpPr>
        <p:spPr bwMode="auto">
          <a:xfrm>
            <a:off x="6929438" y="3786188"/>
            <a:ext cx="1143000" cy="142875"/>
          </a:xfrm>
          <a:prstGeom prst="rect">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6228" name="AutoShape 8"/>
          <p:cNvSpPr>
            <a:spLocks noChangeArrowheads="1"/>
          </p:cNvSpPr>
          <p:nvPr/>
        </p:nvSpPr>
        <p:spPr bwMode="auto">
          <a:xfrm>
            <a:off x="6858000" y="3786188"/>
            <a:ext cx="282575" cy="857250"/>
          </a:xfrm>
          <a:prstGeom prst="downArrow">
            <a:avLst>
              <a:gd name="adj1" fmla="val 50000"/>
              <a:gd name="adj2" fmla="val 64045"/>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6229" name="AutoShape 8"/>
          <p:cNvSpPr>
            <a:spLocks noChangeArrowheads="1"/>
          </p:cNvSpPr>
          <p:nvPr/>
        </p:nvSpPr>
        <p:spPr bwMode="auto">
          <a:xfrm>
            <a:off x="7932738" y="3786188"/>
            <a:ext cx="282575" cy="857250"/>
          </a:xfrm>
          <a:prstGeom prst="downArrow">
            <a:avLst>
              <a:gd name="adj1" fmla="val 50000"/>
              <a:gd name="adj2" fmla="val 64045"/>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6230" name="AutoShape 8"/>
          <p:cNvSpPr>
            <a:spLocks noChangeArrowheads="1"/>
          </p:cNvSpPr>
          <p:nvPr/>
        </p:nvSpPr>
        <p:spPr bwMode="auto">
          <a:xfrm rot="5400000">
            <a:off x="4573588" y="3141663"/>
            <a:ext cx="282575" cy="1000125"/>
          </a:xfrm>
          <a:prstGeom prst="downArrow">
            <a:avLst>
              <a:gd name="adj1" fmla="val 50000"/>
              <a:gd name="adj2" fmla="val 64052"/>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6231" name="AutoShape 8"/>
          <p:cNvSpPr>
            <a:spLocks noChangeArrowheads="1"/>
          </p:cNvSpPr>
          <p:nvPr/>
        </p:nvSpPr>
        <p:spPr bwMode="auto">
          <a:xfrm>
            <a:off x="4643438" y="3714750"/>
            <a:ext cx="142875" cy="928688"/>
          </a:xfrm>
          <a:prstGeom prst="rect">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6232" name="AutoShape 8"/>
          <p:cNvSpPr>
            <a:spLocks noChangeArrowheads="1"/>
          </p:cNvSpPr>
          <p:nvPr/>
        </p:nvSpPr>
        <p:spPr bwMode="auto">
          <a:xfrm>
            <a:off x="3214688" y="4500563"/>
            <a:ext cx="1571625" cy="142875"/>
          </a:xfrm>
          <a:prstGeom prst="rect">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6233" name="AutoShape 8"/>
          <p:cNvSpPr>
            <a:spLocks noChangeArrowheads="1"/>
          </p:cNvSpPr>
          <p:nvPr/>
        </p:nvSpPr>
        <p:spPr bwMode="auto">
          <a:xfrm>
            <a:off x="3138488" y="4500563"/>
            <a:ext cx="282575" cy="376237"/>
          </a:xfrm>
          <a:prstGeom prst="downArrow">
            <a:avLst>
              <a:gd name="adj1" fmla="val 50000"/>
              <a:gd name="adj2" fmla="val 64046"/>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6234" name="AutoShape 8"/>
          <p:cNvSpPr>
            <a:spLocks noChangeArrowheads="1"/>
          </p:cNvSpPr>
          <p:nvPr/>
        </p:nvSpPr>
        <p:spPr bwMode="auto">
          <a:xfrm>
            <a:off x="2500313" y="4486275"/>
            <a:ext cx="282575" cy="285750"/>
          </a:xfrm>
          <a:prstGeom prst="downArrow">
            <a:avLst>
              <a:gd name="adj1" fmla="val 50000"/>
              <a:gd name="adj2" fmla="val 64045"/>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6235" name="AutoShape 8"/>
          <p:cNvSpPr>
            <a:spLocks noChangeArrowheads="1"/>
          </p:cNvSpPr>
          <p:nvPr/>
        </p:nvSpPr>
        <p:spPr bwMode="auto">
          <a:xfrm rot="-5400000">
            <a:off x="3302000" y="4989513"/>
            <a:ext cx="282575" cy="285750"/>
          </a:xfrm>
          <a:prstGeom prst="downArrow">
            <a:avLst>
              <a:gd name="adj1" fmla="val 50000"/>
              <a:gd name="adj2" fmla="val 64045"/>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6236" name="AutoShape 8"/>
          <p:cNvSpPr>
            <a:spLocks noChangeArrowheads="1"/>
          </p:cNvSpPr>
          <p:nvPr/>
        </p:nvSpPr>
        <p:spPr bwMode="auto">
          <a:xfrm rot="5400000">
            <a:off x="4859337" y="4999038"/>
            <a:ext cx="282575" cy="285750"/>
          </a:xfrm>
          <a:prstGeom prst="downArrow">
            <a:avLst>
              <a:gd name="adj1" fmla="val 50000"/>
              <a:gd name="adj2" fmla="val 64045"/>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65" name="Oval 13"/>
          <p:cNvSpPr>
            <a:spLocks noChangeArrowheads="1"/>
          </p:cNvSpPr>
          <p:nvPr/>
        </p:nvSpPr>
        <p:spPr bwMode="auto">
          <a:xfrm>
            <a:off x="5500688" y="2357438"/>
            <a:ext cx="1230312" cy="357186"/>
          </a:xfrm>
          <a:prstGeom prst="ellipse">
            <a:avLst/>
          </a:prstGeom>
          <a:solidFill>
            <a:schemeClr val="accent4">
              <a:lumMod val="60000"/>
              <a:lumOff val="40000"/>
            </a:schemeClr>
          </a:solidFill>
          <a:ln w="9525">
            <a:noFill/>
            <a:round/>
            <a:headEnd/>
            <a:tailEnd/>
          </a:ln>
          <a:effectLst>
            <a:outerShdw dist="35921" dir="2700000" algn="ctr" rotWithShape="0">
              <a:schemeClr val="bg2"/>
            </a:outerShdw>
          </a:effectLst>
          <a:scene3d>
            <a:camera prst="orthographicFront"/>
            <a:lightRig rig="threePt" dir="t"/>
          </a:scene3d>
          <a:sp3d>
            <a:bevelT w="101600" prst="coolSlant"/>
          </a:sp3d>
        </p:spPr>
        <p:txBody>
          <a:bodyPr wrap="none" lIns="72000" rIns="72000" anchor="ctr"/>
          <a:lstStyle/>
          <a:p>
            <a:pPr algn="ctr">
              <a:defRPr/>
            </a:pPr>
            <a:r>
              <a:rPr lang="ja-JP" altLang="en-US" sz="1200" dirty="0">
                <a:solidFill>
                  <a:prstClr val="black"/>
                </a:solidFill>
                <a:latin typeface="メイリオ" pitchFamily="50" charset="-128"/>
                <a:ea typeface="メイリオ" pitchFamily="50" charset="-128"/>
                <a:cs typeface="メイリオ" pitchFamily="50" charset="-128"/>
              </a:rPr>
              <a:t>相殺財務承認</a:t>
            </a:r>
          </a:p>
        </p:txBody>
      </p:sp>
      <p:sp>
        <p:nvSpPr>
          <p:cNvPr id="166" name="Oval 13"/>
          <p:cNvSpPr>
            <a:spLocks noChangeArrowheads="1"/>
          </p:cNvSpPr>
          <p:nvPr/>
        </p:nvSpPr>
        <p:spPr bwMode="auto">
          <a:xfrm>
            <a:off x="6858000" y="2357438"/>
            <a:ext cx="1230313" cy="357186"/>
          </a:xfrm>
          <a:prstGeom prst="ellipse">
            <a:avLst/>
          </a:prstGeom>
          <a:solidFill>
            <a:schemeClr val="accent4">
              <a:lumMod val="60000"/>
              <a:lumOff val="40000"/>
            </a:schemeClr>
          </a:solidFill>
          <a:ln w="9525">
            <a:noFill/>
            <a:round/>
            <a:headEnd/>
            <a:tailEnd/>
          </a:ln>
          <a:effectLst>
            <a:outerShdw dist="35921" dir="2700000" algn="ctr" rotWithShape="0">
              <a:schemeClr val="bg2"/>
            </a:outerShdw>
          </a:effectLst>
          <a:scene3d>
            <a:camera prst="orthographicFront"/>
            <a:lightRig rig="threePt" dir="t"/>
          </a:scene3d>
          <a:sp3d>
            <a:bevelT w="101600" prst="coolSlant"/>
          </a:sp3d>
        </p:spPr>
        <p:txBody>
          <a:bodyPr wrap="none" lIns="72000" rIns="72000" anchor="ctr"/>
          <a:lstStyle/>
          <a:p>
            <a:pPr algn="ctr">
              <a:defRPr/>
            </a:pPr>
            <a:r>
              <a:rPr lang="ja-JP" altLang="en-US" sz="1200" dirty="0">
                <a:solidFill>
                  <a:prstClr val="black"/>
                </a:solidFill>
                <a:latin typeface="メイリオ" pitchFamily="50" charset="-128"/>
                <a:ea typeface="メイリオ" pitchFamily="50" charset="-128"/>
                <a:cs typeface="メイリオ" pitchFamily="50" charset="-128"/>
              </a:rPr>
              <a:t>入金財務承認</a:t>
            </a:r>
          </a:p>
        </p:txBody>
      </p:sp>
      <p:sp>
        <p:nvSpPr>
          <p:cNvPr id="167" name="円柱 166"/>
          <p:cNvSpPr/>
          <p:nvPr/>
        </p:nvSpPr>
        <p:spPr>
          <a:xfrm>
            <a:off x="8039100" y="1981200"/>
            <a:ext cx="785813" cy="285750"/>
          </a:xfrm>
          <a:prstGeom prst="can">
            <a:avLst>
              <a:gd name="adj" fmla="val 15000"/>
            </a:avLst>
          </a:prstGeom>
          <a:solidFill>
            <a:srgbClr val="557630"/>
          </a:solidFill>
          <a:ln w="952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100" dirty="0">
                <a:solidFill>
                  <a:prstClr val="white"/>
                </a:solidFill>
                <a:latin typeface="メイリオ" pitchFamily="50" charset="-128"/>
                <a:ea typeface="メイリオ" pitchFamily="50" charset="-128"/>
                <a:cs typeface="メイリオ" pitchFamily="50" charset="-128"/>
              </a:rPr>
              <a:t>外部ﾃﾞｰﾀ</a:t>
            </a:r>
          </a:p>
        </p:txBody>
      </p:sp>
      <p:sp>
        <p:nvSpPr>
          <p:cNvPr id="6244" name="AutoShape 8"/>
          <p:cNvSpPr>
            <a:spLocks noChangeArrowheads="1"/>
          </p:cNvSpPr>
          <p:nvPr/>
        </p:nvSpPr>
        <p:spPr bwMode="auto">
          <a:xfrm rot="-3313382">
            <a:off x="5221287" y="2290763"/>
            <a:ext cx="282575" cy="285750"/>
          </a:xfrm>
          <a:prstGeom prst="downArrow">
            <a:avLst>
              <a:gd name="adj1" fmla="val 50000"/>
              <a:gd name="adj2" fmla="val 64045"/>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6245" name="AutoShape 8"/>
          <p:cNvSpPr>
            <a:spLocks noChangeArrowheads="1"/>
          </p:cNvSpPr>
          <p:nvPr/>
        </p:nvSpPr>
        <p:spPr bwMode="auto">
          <a:xfrm rot="3216407">
            <a:off x="8059737" y="2300288"/>
            <a:ext cx="282575" cy="285750"/>
          </a:xfrm>
          <a:prstGeom prst="downArrow">
            <a:avLst>
              <a:gd name="adj1" fmla="val 50000"/>
              <a:gd name="adj2" fmla="val 64045"/>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71" name="Text Box 7"/>
          <p:cNvSpPr txBox="1">
            <a:spLocks noChangeArrowheads="1"/>
          </p:cNvSpPr>
          <p:nvPr/>
        </p:nvSpPr>
        <p:spPr bwMode="auto">
          <a:xfrm>
            <a:off x="4356100" y="3286125"/>
            <a:ext cx="1008063" cy="246063"/>
          </a:xfrm>
          <a:prstGeom prst="rect">
            <a:avLst/>
          </a:prstGeom>
          <a:solidFill>
            <a:schemeClr val="accent3">
              <a:lumMod val="20000"/>
              <a:lumOff val="80000"/>
            </a:schemeClr>
          </a:solidFill>
          <a:ln w="9525">
            <a:noFill/>
            <a:miter lim="800000"/>
            <a:headEnd/>
            <a:tailEnd/>
          </a:ln>
        </p:spPr>
        <p:txBody>
          <a:bodyPr>
            <a:spAutoFit/>
          </a:bodyPr>
          <a:lstStyle/>
          <a:p>
            <a:pPr algn="ctr">
              <a:spcBef>
                <a:spcPct val="50000"/>
              </a:spcBef>
              <a:defRPr/>
            </a:pPr>
            <a:r>
              <a:rPr lang="ja-JP" altLang="en-US" sz="1000" dirty="0">
                <a:solidFill>
                  <a:prstClr val="black"/>
                </a:solidFill>
                <a:latin typeface="メイリオ" pitchFamily="50" charset="-128"/>
                <a:ea typeface="メイリオ" pitchFamily="50" charset="-128"/>
                <a:cs typeface="メイリオ" pitchFamily="50" charset="-128"/>
              </a:rPr>
              <a:t>相殺（締前）</a:t>
            </a:r>
          </a:p>
        </p:txBody>
      </p:sp>
      <p:sp>
        <p:nvSpPr>
          <p:cNvPr id="172" name="Text Box 7"/>
          <p:cNvSpPr txBox="1">
            <a:spLocks noChangeArrowheads="1"/>
          </p:cNvSpPr>
          <p:nvPr/>
        </p:nvSpPr>
        <p:spPr bwMode="auto">
          <a:xfrm>
            <a:off x="4857750" y="4071938"/>
            <a:ext cx="1009650" cy="246062"/>
          </a:xfrm>
          <a:prstGeom prst="rect">
            <a:avLst/>
          </a:prstGeom>
          <a:solidFill>
            <a:schemeClr val="accent3">
              <a:lumMod val="20000"/>
              <a:lumOff val="80000"/>
            </a:schemeClr>
          </a:solidFill>
          <a:ln w="9525">
            <a:noFill/>
            <a:miter lim="800000"/>
            <a:headEnd/>
            <a:tailEnd/>
          </a:ln>
        </p:spPr>
        <p:txBody>
          <a:bodyPr>
            <a:spAutoFit/>
          </a:bodyPr>
          <a:lstStyle/>
          <a:p>
            <a:pPr algn="ctr">
              <a:spcBef>
                <a:spcPct val="50000"/>
              </a:spcBef>
              <a:defRPr/>
            </a:pPr>
            <a:r>
              <a:rPr lang="ja-JP" altLang="en-US" sz="1000" dirty="0">
                <a:solidFill>
                  <a:prstClr val="black"/>
                </a:solidFill>
                <a:latin typeface="メイリオ" pitchFamily="50" charset="-128"/>
                <a:ea typeface="メイリオ" pitchFamily="50" charset="-128"/>
                <a:cs typeface="メイリオ" pitchFamily="50" charset="-128"/>
              </a:rPr>
              <a:t>相殺（締後）</a:t>
            </a:r>
          </a:p>
        </p:txBody>
      </p:sp>
      <p:sp>
        <p:nvSpPr>
          <p:cNvPr id="69" name="AutoShape 38"/>
          <p:cNvSpPr>
            <a:spLocks noChangeArrowheads="1"/>
          </p:cNvSpPr>
          <p:nvPr/>
        </p:nvSpPr>
        <p:spPr bwMode="auto">
          <a:xfrm>
            <a:off x="7491440" y="5500702"/>
            <a:ext cx="1081088" cy="217487"/>
          </a:xfrm>
          <a:prstGeom prst="roundRect">
            <a:avLst>
              <a:gd name="adj" fmla="val 16667"/>
            </a:avLst>
          </a:prstGeom>
          <a:solidFill>
            <a:schemeClr val="accent1">
              <a:lumMod val="60000"/>
              <a:lumOff val="40000"/>
            </a:schemeClr>
          </a:solidFill>
          <a:ln w="9525">
            <a:noFill/>
            <a:round/>
            <a:headEnd/>
            <a:tailEnd/>
          </a:ln>
          <a:effectLst/>
          <a:scene3d>
            <a:camera prst="orthographicFront"/>
            <a:lightRig rig="threePt" dir="t"/>
          </a:scene3d>
          <a:sp3d>
            <a:bevelT w="101600" prst="coolSlant"/>
          </a:sp3d>
        </p:spPr>
        <p:txBody>
          <a:bodyPr wrap="none" anchor="ctr"/>
          <a:lstStyle/>
          <a:p>
            <a:pPr algn="ctr">
              <a:defRPr/>
            </a:pPr>
            <a:r>
              <a:rPr lang="ja-JP" altLang="en-US" sz="1100" dirty="0">
                <a:solidFill>
                  <a:prstClr val="white"/>
                </a:solidFill>
                <a:latin typeface="メイリオ" pitchFamily="50" charset="-128"/>
                <a:ea typeface="メイリオ" pitchFamily="50" charset="-128"/>
                <a:cs typeface="メイリオ" pitchFamily="50" charset="-128"/>
              </a:rPr>
              <a:t>前受振替</a:t>
            </a:r>
          </a:p>
        </p:txBody>
      </p:sp>
      <p:sp>
        <p:nvSpPr>
          <p:cNvPr id="6251" name="フッター プレースホルダ 2"/>
          <p:cNvSpPr>
            <a:spLocks noGrp="1"/>
          </p:cNvSpPr>
          <p:nvPr>
            <p:ph type="ftr" sz="quarter" idx="11"/>
          </p:nvPr>
        </p:nvSpPr>
        <p:spPr>
          <a:noFill/>
        </p:spPr>
        <p:txBody>
          <a:bodyPr vert="horz" lIns="91440" tIns="45720" rIns="91440" bIns="45720" anchor="t"/>
          <a:lstStyle/>
          <a:p>
            <a:r>
              <a:rPr lang="en-US" altLang="ja-JP" dirty="0" smtClean="0"/>
              <a:t>©  </a:t>
            </a:r>
            <a:r>
              <a:rPr lang="en-US" altLang="ja-JP" dirty="0" smtClean="0"/>
              <a:t>SuperStream Inc. All rights reserved.</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 3"/>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CF37D811-65A7-4880-A848-BD59F8C0CD11}" type="slidenum">
              <a:rPr lang="en-US" altLang="ja-JP" smtClean="0">
                <a:solidFill>
                  <a:srgbClr val="999999"/>
                </a:solidFill>
              </a:rPr>
              <a:pPr fontAlgn="base">
                <a:spcBef>
                  <a:spcPct val="0"/>
                </a:spcBef>
                <a:spcAft>
                  <a:spcPct val="0"/>
                </a:spcAft>
                <a:defRPr/>
              </a:pPr>
              <a:t>3</a:t>
            </a:fld>
            <a:endParaRPr lang="en-US" altLang="ja-JP" smtClean="0">
              <a:solidFill>
                <a:srgbClr val="999999"/>
              </a:solidFill>
            </a:endParaRPr>
          </a:p>
        </p:txBody>
      </p:sp>
      <p:sp>
        <p:nvSpPr>
          <p:cNvPr id="7171" name="Rectangle 28"/>
          <p:cNvSpPr>
            <a:spLocks noGrp="1" noChangeArrowheads="1"/>
          </p:cNvSpPr>
          <p:nvPr>
            <p:ph type="title" idx="4294967295"/>
          </p:nvPr>
        </p:nvSpPr>
        <p:spPr>
          <a:xfrm>
            <a:off x="250825" y="215900"/>
            <a:ext cx="8135938" cy="1008063"/>
          </a:xfrm>
        </p:spPr>
        <p:txBody>
          <a:bodyPr lIns="90000"/>
          <a:lstStyle/>
          <a:p>
            <a:pPr eaLnBrk="1" hangingPunct="1"/>
            <a:r>
              <a:rPr lang="en-US" altLang="ja-JP" b="1" i="1" smtClean="0">
                <a:latin typeface="Times New Roman" pitchFamily="18" charset="0"/>
                <a:ea typeface="MS UI Gothic" pitchFamily="50" charset="-128"/>
              </a:rPr>
              <a:t>SuperStream-</a:t>
            </a:r>
            <a:r>
              <a:rPr lang="en-US" altLang="ja-JP" b="1" smtClean="0">
                <a:latin typeface="Times New Roman" pitchFamily="18" charset="0"/>
                <a:ea typeface="MS UI Gothic" pitchFamily="50" charset="-128"/>
              </a:rPr>
              <a:t>AR+ </a:t>
            </a:r>
            <a:r>
              <a:rPr lang="ja-JP" altLang="en-US" smtClean="0">
                <a:latin typeface="メイリオ" pitchFamily="50" charset="-128"/>
                <a:ea typeface="メイリオ" pitchFamily="50" charset="-128"/>
                <a:cs typeface="メイリオ" pitchFamily="50" charset="-128"/>
              </a:rPr>
              <a:t>特徴</a:t>
            </a:r>
            <a:r>
              <a:rPr lang="ja-JP" altLang="en-US" sz="2400" b="1" smtClean="0">
                <a:latin typeface="Times New Roman" pitchFamily="18" charset="0"/>
                <a:ea typeface="MS UI Gothic" pitchFamily="50" charset="-128"/>
              </a:rPr>
              <a:t/>
            </a:r>
            <a:br>
              <a:rPr lang="ja-JP" altLang="en-US" sz="2400" b="1" smtClean="0">
                <a:latin typeface="Times New Roman" pitchFamily="18" charset="0"/>
                <a:ea typeface="MS UI Gothic" pitchFamily="50" charset="-128"/>
              </a:rPr>
            </a:br>
            <a:r>
              <a:rPr lang="ja-JP" altLang="en-US" sz="1800" b="1" smtClean="0">
                <a:latin typeface="MS UI Gothic" pitchFamily="50" charset="-128"/>
                <a:ea typeface="MS UI Gothic" pitchFamily="50" charset="-128"/>
              </a:rPr>
              <a:t>　</a:t>
            </a:r>
            <a:r>
              <a:rPr lang="ja-JP" altLang="en-US" sz="1800" smtClean="0">
                <a:latin typeface="MS UI Gothic" pitchFamily="50" charset="-128"/>
                <a:ea typeface="MS UI Gothic" pitchFamily="50" charset="-128"/>
              </a:rPr>
              <a:t>～</a:t>
            </a:r>
            <a:r>
              <a:rPr lang="en-US" altLang="ja-JP" sz="1800" b="1" smtClean="0">
                <a:latin typeface="Times New Roman" pitchFamily="18" charset="0"/>
              </a:rPr>
              <a:t>AR+</a:t>
            </a:r>
            <a:r>
              <a:rPr lang="ja-JP" altLang="en-US" sz="1800" smtClean="0">
                <a:latin typeface="メイリオ" pitchFamily="50" charset="-128"/>
                <a:ea typeface="メイリオ" pitchFamily="50" charset="-128"/>
                <a:cs typeface="メイリオ" pitchFamily="50" charset="-128"/>
              </a:rPr>
              <a:t>での業務運用フロー例①～</a:t>
            </a:r>
          </a:p>
        </p:txBody>
      </p:sp>
      <p:sp>
        <p:nvSpPr>
          <p:cNvPr id="7172" name="Rectangle 3"/>
          <p:cNvSpPr>
            <a:spLocks noChangeArrowheads="1"/>
          </p:cNvSpPr>
          <p:nvPr/>
        </p:nvSpPr>
        <p:spPr bwMode="auto">
          <a:xfrm>
            <a:off x="3109913" y="2547938"/>
            <a:ext cx="5530850" cy="3848100"/>
          </a:xfrm>
          <a:prstGeom prst="rect">
            <a:avLst/>
          </a:prstGeom>
          <a:noFill/>
          <a:ln w="9525">
            <a:solidFill>
              <a:schemeClr val="tx1"/>
            </a:solidFill>
            <a:miter lim="800000"/>
            <a:headEnd/>
            <a:tailEnd/>
          </a:ln>
        </p:spPr>
        <p:txBody>
          <a:bodyPr wrap="none" anchor="ctr"/>
          <a:lstStyle/>
          <a:p>
            <a:pPr algn="ctr"/>
            <a:endParaRPr lang="ja-JP" altLang="en-US" sz="600">
              <a:solidFill>
                <a:srgbClr val="FFFFFF"/>
              </a:solidFill>
              <a:latin typeface="メイリオ" pitchFamily="50" charset="-128"/>
              <a:ea typeface="メイリオ" pitchFamily="50" charset="-128"/>
              <a:cs typeface="メイリオ" pitchFamily="50" charset="-128"/>
            </a:endParaRPr>
          </a:p>
        </p:txBody>
      </p:sp>
      <p:sp>
        <p:nvSpPr>
          <p:cNvPr id="5126" name="Text Box 4"/>
          <p:cNvSpPr txBox="1">
            <a:spLocks noChangeArrowheads="1"/>
          </p:cNvSpPr>
          <p:nvPr/>
        </p:nvSpPr>
        <p:spPr bwMode="auto">
          <a:xfrm>
            <a:off x="269875" y="1331913"/>
            <a:ext cx="8802688" cy="738187"/>
          </a:xfrm>
          <a:prstGeom prst="rect">
            <a:avLst/>
          </a:prstGeom>
          <a:noFill/>
          <a:ln w="9525">
            <a:noFill/>
            <a:miter lim="800000"/>
            <a:headEnd/>
            <a:tailEnd/>
          </a:ln>
        </p:spPr>
        <p:txBody>
          <a:bodyPr wrap="none">
            <a:spAutoFit/>
          </a:bodyPr>
          <a:lstStyle/>
          <a:p>
            <a:pPr>
              <a:defRPr/>
            </a:pPr>
            <a:r>
              <a:rPr lang="ja-JP" altLang="en-US" sz="1400" dirty="0">
                <a:solidFill>
                  <a:schemeClr val="tx1">
                    <a:lumMod val="65000"/>
                    <a:lumOff val="35000"/>
                  </a:schemeClr>
                </a:solidFill>
                <a:latin typeface="メイリオ" pitchFamily="50" charset="-128"/>
                <a:ea typeface="メイリオ" pitchFamily="50" charset="-128"/>
                <a:cs typeface="メイリオ" pitchFamily="50" charset="-128"/>
              </a:rPr>
              <a:t>＜債権計上入力（入金予定無）＞</a:t>
            </a:r>
          </a:p>
          <a:p>
            <a:pPr>
              <a:defRPr/>
            </a:pPr>
            <a:r>
              <a:rPr lang="ja-JP" altLang="en-US" sz="1400" dirty="0">
                <a:solidFill>
                  <a:schemeClr val="tx1">
                    <a:lumMod val="65000"/>
                    <a:lumOff val="35000"/>
                  </a:schemeClr>
                </a:solidFill>
                <a:latin typeface="メイリオ" pitchFamily="50" charset="-128"/>
                <a:ea typeface="メイリオ" pitchFamily="50" charset="-128"/>
                <a:cs typeface="メイリオ" pitchFamily="50" charset="-128"/>
              </a:rPr>
              <a:t>債権計上伝票を日々の売上発生の都度（販売・出荷ベース）行います。</a:t>
            </a:r>
          </a:p>
          <a:p>
            <a:pPr>
              <a:defRPr/>
            </a:pPr>
            <a:r>
              <a:rPr lang="ja-JP" altLang="en-US" sz="1400" dirty="0">
                <a:solidFill>
                  <a:schemeClr val="tx1">
                    <a:lumMod val="65000"/>
                    <a:lumOff val="35000"/>
                  </a:schemeClr>
                </a:solidFill>
                <a:latin typeface="メイリオ" pitchFamily="50" charset="-128"/>
                <a:ea typeface="メイリオ" pitchFamily="50" charset="-128"/>
                <a:cs typeface="メイリオ" pitchFamily="50" charset="-128"/>
              </a:rPr>
              <a:t>締日のタイミングで締次処理を行うことにより得意先マスタ情報を参照して入金予定データを作成します。</a:t>
            </a:r>
          </a:p>
        </p:txBody>
      </p:sp>
      <p:sp>
        <p:nvSpPr>
          <p:cNvPr id="7174" name="AutoShape 5"/>
          <p:cNvSpPr>
            <a:spLocks noChangeArrowheads="1"/>
          </p:cNvSpPr>
          <p:nvPr/>
        </p:nvSpPr>
        <p:spPr bwMode="auto">
          <a:xfrm>
            <a:off x="5505450" y="2857500"/>
            <a:ext cx="2035175" cy="457200"/>
          </a:xfrm>
          <a:prstGeom prst="flowChartProcess">
            <a:avLst/>
          </a:prstGeom>
          <a:solidFill>
            <a:srgbClr val="CCFFFF"/>
          </a:solidFill>
          <a:ln w="9525">
            <a:solidFill>
              <a:schemeClr val="tx1"/>
            </a:solidFill>
            <a:miter lim="800000"/>
            <a:headEnd/>
            <a:tailEnd/>
          </a:ln>
        </p:spPr>
        <p:txBody>
          <a:bodyPr wrap="none" anchor="ctr"/>
          <a:lstStyle/>
          <a:p>
            <a:pPr algn="ctr"/>
            <a:r>
              <a:rPr lang="ja-JP" altLang="en-US" sz="1200">
                <a:solidFill>
                  <a:srgbClr val="000000"/>
                </a:solidFill>
                <a:latin typeface="メイリオ" pitchFamily="50" charset="-128"/>
                <a:ea typeface="メイリオ" pitchFamily="50" charset="-128"/>
                <a:cs typeface="メイリオ" pitchFamily="50" charset="-128"/>
              </a:rPr>
              <a:t>債権計上入力 </a:t>
            </a:r>
            <a:r>
              <a:rPr lang="en-US" altLang="ja-JP" sz="1200">
                <a:solidFill>
                  <a:srgbClr val="000000"/>
                </a:solidFill>
                <a:latin typeface="メイリオ" pitchFamily="50" charset="-128"/>
                <a:ea typeface="メイリオ" pitchFamily="50" charset="-128"/>
                <a:cs typeface="メイリオ" pitchFamily="50" charset="-128"/>
              </a:rPr>
              <a:t>or </a:t>
            </a:r>
            <a:r>
              <a:rPr lang="ja-JP" altLang="en-US" sz="1200">
                <a:solidFill>
                  <a:srgbClr val="000000"/>
                </a:solidFill>
                <a:latin typeface="メイリオ" pitchFamily="50" charset="-128"/>
                <a:ea typeface="メイリオ" pitchFamily="50" charset="-128"/>
                <a:cs typeface="メイリオ" pitchFamily="50" charset="-128"/>
              </a:rPr>
              <a:t>外部</a:t>
            </a:r>
            <a:r>
              <a:rPr lang="en-US" altLang="ja-JP" sz="1200">
                <a:solidFill>
                  <a:srgbClr val="000000"/>
                </a:solidFill>
                <a:latin typeface="メイリオ" pitchFamily="50" charset="-128"/>
                <a:ea typeface="メイリオ" pitchFamily="50" charset="-128"/>
                <a:cs typeface="メイリオ" pitchFamily="50" charset="-128"/>
              </a:rPr>
              <a:t>IF</a:t>
            </a:r>
            <a:r>
              <a:rPr lang="ja-JP" altLang="en-US" sz="1200">
                <a:solidFill>
                  <a:srgbClr val="000000"/>
                </a:solidFill>
                <a:latin typeface="メイリオ" pitchFamily="50" charset="-128"/>
                <a:ea typeface="メイリオ" pitchFamily="50" charset="-128"/>
                <a:cs typeface="メイリオ" pitchFamily="50" charset="-128"/>
              </a:rPr>
              <a:t>取込</a:t>
            </a:r>
          </a:p>
          <a:p>
            <a:pPr algn="ctr"/>
            <a:r>
              <a:rPr lang="ja-JP" altLang="en-US" sz="1200">
                <a:solidFill>
                  <a:srgbClr val="000000"/>
                </a:solidFill>
                <a:latin typeface="メイリオ" pitchFamily="50" charset="-128"/>
                <a:ea typeface="メイリオ" pitchFamily="50" charset="-128"/>
                <a:cs typeface="メイリオ" pitchFamily="50" charset="-128"/>
              </a:rPr>
              <a:t>（入金予定無）</a:t>
            </a:r>
          </a:p>
        </p:txBody>
      </p:sp>
      <p:sp>
        <p:nvSpPr>
          <p:cNvPr id="7175" name="AutoShape 6"/>
          <p:cNvSpPr>
            <a:spLocks noChangeArrowheads="1"/>
          </p:cNvSpPr>
          <p:nvPr/>
        </p:nvSpPr>
        <p:spPr bwMode="auto">
          <a:xfrm>
            <a:off x="3468688" y="2820988"/>
            <a:ext cx="1528762" cy="533400"/>
          </a:xfrm>
          <a:prstGeom prst="roundRect">
            <a:avLst>
              <a:gd name="adj" fmla="val 16667"/>
            </a:avLst>
          </a:prstGeom>
          <a:solidFill>
            <a:srgbClr val="CCFFFF"/>
          </a:solidFill>
          <a:ln w="9525">
            <a:solidFill>
              <a:schemeClr val="tx1"/>
            </a:solidFill>
            <a:round/>
            <a:headEnd/>
            <a:tailEnd/>
          </a:ln>
        </p:spPr>
        <p:txBody>
          <a:bodyPr wrap="none" anchor="ctr"/>
          <a:lstStyle/>
          <a:p>
            <a:pPr algn="ctr"/>
            <a:r>
              <a:rPr lang="ja-JP" altLang="en-US" sz="1200">
                <a:solidFill>
                  <a:srgbClr val="000000"/>
                </a:solidFill>
                <a:latin typeface="メイリオ" pitchFamily="50" charset="-128"/>
                <a:ea typeface="メイリオ" pitchFamily="50" charset="-128"/>
                <a:cs typeface="メイリオ" pitchFamily="50" charset="-128"/>
              </a:rPr>
              <a:t>販売・出荷などの</a:t>
            </a:r>
          </a:p>
          <a:p>
            <a:pPr algn="ctr"/>
            <a:r>
              <a:rPr lang="ja-JP" altLang="en-US" sz="1200">
                <a:solidFill>
                  <a:srgbClr val="000000"/>
                </a:solidFill>
                <a:latin typeface="メイリオ" pitchFamily="50" charset="-128"/>
                <a:ea typeface="メイリオ" pitchFamily="50" charset="-128"/>
                <a:cs typeface="メイリオ" pitchFamily="50" charset="-128"/>
              </a:rPr>
              <a:t>売上基準</a:t>
            </a:r>
          </a:p>
        </p:txBody>
      </p:sp>
      <p:sp>
        <p:nvSpPr>
          <p:cNvPr id="5129" name="AutoShape 7"/>
          <p:cNvSpPr>
            <a:spLocks noChangeArrowheads="1"/>
          </p:cNvSpPr>
          <p:nvPr/>
        </p:nvSpPr>
        <p:spPr bwMode="auto">
          <a:xfrm>
            <a:off x="3500438" y="3643314"/>
            <a:ext cx="1514475" cy="681037"/>
          </a:xfrm>
          <a:prstGeom prst="flowChartMultidocument">
            <a:avLst/>
          </a:prstGeom>
          <a:solidFill>
            <a:srgbClr val="CCFFFF"/>
          </a:solidFill>
          <a:ln w="9525">
            <a:solidFill>
              <a:schemeClr val="tx1"/>
            </a:solidFill>
            <a:miter lim="800000"/>
            <a:headEnd/>
            <a:tailEnd/>
          </a:ln>
          <a:effectLst/>
          <a:scene3d>
            <a:camera prst="orthographicFront"/>
            <a:lightRig rig="threePt" dir="t"/>
          </a:scene3d>
        </p:spPr>
        <p:txBody>
          <a:bodyPr wrap="none" anchor="ctr"/>
          <a:lstStyle/>
          <a:p>
            <a:pPr algn="ctr">
              <a:defRPr/>
            </a:pPr>
            <a:r>
              <a:rPr lang="ja-JP" altLang="en-US" sz="1200" dirty="0">
                <a:solidFill>
                  <a:srgbClr val="000000"/>
                </a:solidFill>
                <a:latin typeface="メイリオ" pitchFamily="50" charset="-128"/>
                <a:ea typeface="メイリオ" pitchFamily="50" charset="-128"/>
                <a:cs typeface="メイリオ" pitchFamily="50" charset="-128"/>
              </a:rPr>
              <a:t>請求書</a:t>
            </a:r>
          </a:p>
        </p:txBody>
      </p:sp>
      <p:sp>
        <p:nvSpPr>
          <p:cNvPr id="7177" name="AutoShape 8"/>
          <p:cNvSpPr>
            <a:spLocks noChangeArrowheads="1"/>
          </p:cNvSpPr>
          <p:nvPr/>
        </p:nvSpPr>
        <p:spPr bwMode="auto">
          <a:xfrm>
            <a:off x="5507038" y="3760788"/>
            <a:ext cx="2033587" cy="457200"/>
          </a:xfrm>
          <a:prstGeom prst="flowChartProcess">
            <a:avLst/>
          </a:prstGeom>
          <a:solidFill>
            <a:srgbClr val="CCFFFF"/>
          </a:solidFill>
          <a:ln w="9525">
            <a:solidFill>
              <a:schemeClr val="tx1"/>
            </a:solidFill>
            <a:miter lim="800000"/>
            <a:headEnd/>
            <a:tailEnd/>
          </a:ln>
        </p:spPr>
        <p:txBody>
          <a:bodyPr wrap="none" anchor="ctr"/>
          <a:lstStyle/>
          <a:p>
            <a:pPr algn="ctr"/>
            <a:r>
              <a:rPr lang="ja-JP" altLang="en-US" sz="1200">
                <a:solidFill>
                  <a:srgbClr val="000000"/>
                </a:solidFill>
                <a:latin typeface="メイリオ" pitchFamily="50" charset="-128"/>
                <a:ea typeface="メイリオ" pitchFamily="50" charset="-128"/>
                <a:cs typeface="メイリオ" pitchFamily="50" charset="-128"/>
              </a:rPr>
              <a:t>締次処理</a:t>
            </a:r>
          </a:p>
        </p:txBody>
      </p:sp>
      <p:sp>
        <p:nvSpPr>
          <p:cNvPr id="5131" name="AutoShape 9"/>
          <p:cNvSpPr>
            <a:spLocks noChangeArrowheads="1"/>
          </p:cNvSpPr>
          <p:nvPr/>
        </p:nvSpPr>
        <p:spPr bwMode="auto">
          <a:xfrm>
            <a:off x="3468688" y="5862638"/>
            <a:ext cx="1530350" cy="417512"/>
          </a:xfrm>
          <a:prstGeom prst="roundRect">
            <a:avLst>
              <a:gd name="adj" fmla="val 16667"/>
            </a:avLst>
          </a:prstGeom>
          <a:solidFill>
            <a:srgbClr val="CCFFFF"/>
          </a:solidFill>
          <a:ln w="9525">
            <a:solidFill>
              <a:schemeClr val="tx1"/>
            </a:solidFill>
            <a:round/>
            <a:headEnd/>
            <a:tailEnd/>
          </a:ln>
          <a:effectLst/>
          <a:scene3d>
            <a:camera prst="orthographicFront"/>
            <a:lightRig rig="threePt" dir="t"/>
          </a:scene3d>
        </p:spPr>
        <p:txBody>
          <a:bodyPr wrap="none" anchor="ctr"/>
          <a:lstStyle/>
          <a:p>
            <a:pPr algn="ctr">
              <a:defRPr/>
            </a:pPr>
            <a:r>
              <a:rPr lang="ja-JP" altLang="en-US" sz="1200">
                <a:solidFill>
                  <a:srgbClr val="000000"/>
                </a:solidFill>
                <a:latin typeface="メイリオ" pitchFamily="50" charset="-128"/>
                <a:ea typeface="メイリオ" pitchFamily="50" charset="-128"/>
                <a:cs typeface="メイリオ" pitchFamily="50" charset="-128"/>
              </a:rPr>
              <a:t>入金</a:t>
            </a:r>
          </a:p>
        </p:txBody>
      </p:sp>
      <p:sp>
        <p:nvSpPr>
          <p:cNvPr id="7179" name="Rectangle 10"/>
          <p:cNvSpPr>
            <a:spLocks noChangeArrowheads="1"/>
          </p:cNvSpPr>
          <p:nvPr/>
        </p:nvSpPr>
        <p:spPr bwMode="auto">
          <a:xfrm>
            <a:off x="3414713" y="2322513"/>
            <a:ext cx="1752600" cy="381000"/>
          </a:xfrm>
          <a:prstGeom prst="rect">
            <a:avLst/>
          </a:prstGeom>
          <a:solidFill>
            <a:srgbClr val="FFC000"/>
          </a:solidFill>
          <a:ln w="9525">
            <a:noFill/>
            <a:miter lim="800000"/>
            <a:headEnd/>
            <a:tailEnd/>
          </a:ln>
        </p:spPr>
        <p:txBody>
          <a:bodyPr wrap="none" anchor="ctr"/>
          <a:lstStyle/>
          <a:p>
            <a:pPr algn="ctr"/>
            <a:r>
              <a:rPr lang="ja-JP" altLang="en-US">
                <a:solidFill>
                  <a:srgbClr val="FFFFFF"/>
                </a:solidFill>
                <a:latin typeface="メイリオ" pitchFamily="50" charset="-128"/>
                <a:ea typeface="メイリオ" pitchFamily="50" charset="-128"/>
                <a:cs typeface="メイリオ" pitchFamily="50" charset="-128"/>
              </a:rPr>
              <a:t>社内処理フロー</a:t>
            </a:r>
          </a:p>
        </p:txBody>
      </p:sp>
      <p:sp>
        <p:nvSpPr>
          <p:cNvPr id="7180" name="AutoShape 11"/>
          <p:cNvSpPr>
            <a:spLocks noChangeArrowheads="1"/>
          </p:cNvSpPr>
          <p:nvPr/>
        </p:nvSpPr>
        <p:spPr bwMode="auto">
          <a:xfrm>
            <a:off x="2144713" y="2973388"/>
            <a:ext cx="1304925" cy="228600"/>
          </a:xfrm>
          <a:prstGeom prst="leftArrow">
            <a:avLst>
              <a:gd name="adj1" fmla="val 50000"/>
              <a:gd name="adj2" fmla="val 142708"/>
            </a:avLst>
          </a:prstGeom>
          <a:solidFill>
            <a:srgbClr val="FFFF99"/>
          </a:solidFill>
          <a:ln w="9525">
            <a:solidFill>
              <a:schemeClr val="tx1"/>
            </a:solidFill>
            <a:miter lim="800000"/>
            <a:headEnd/>
            <a:tailEnd/>
          </a:ln>
        </p:spPr>
        <p:txBody>
          <a:bodyPr wrap="none" anchor="ctr"/>
          <a:lstStyle/>
          <a:p>
            <a:pPr algn="ctr"/>
            <a:endParaRPr lang="ja-JP" altLang="en-US" sz="600">
              <a:solidFill>
                <a:srgbClr val="FFFFFF"/>
              </a:solidFill>
              <a:latin typeface="メイリオ" pitchFamily="50" charset="-128"/>
              <a:ea typeface="メイリオ" pitchFamily="50" charset="-128"/>
              <a:cs typeface="メイリオ" pitchFamily="50" charset="-128"/>
            </a:endParaRPr>
          </a:p>
        </p:txBody>
      </p:sp>
      <p:sp>
        <p:nvSpPr>
          <p:cNvPr id="7181" name="AutoShape 12"/>
          <p:cNvSpPr>
            <a:spLocks noChangeArrowheads="1"/>
          </p:cNvSpPr>
          <p:nvPr/>
        </p:nvSpPr>
        <p:spPr bwMode="auto">
          <a:xfrm flipH="1">
            <a:off x="2163763" y="4000500"/>
            <a:ext cx="1306512" cy="228600"/>
          </a:xfrm>
          <a:prstGeom prst="rightArrow">
            <a:avLst>
              <a:gd name="adj1" fmla="val 50000"/>
              <a:gd name="adj2" fmla="val 117163"/>
            </a:avLst>
          </a:prstGeom>
          <a:solidFill>
            <a:srgbClr val="FFFF99"/>
          </a:solidFill>
          <a:ln w="9525">
            <a:solidFill>
              <a:schemeClr val="tx1"/>
            </a:solidFill>
            <a:miter lim="800000"/>
            <a:headEnd/>
            <a:tailEnd/>
          </a:ln>
        </p:spPr>
        <p:txBody>
          <a:bodyPr wrap="none" anchor="ctr"/>
          <a:lstStyle/>
          <a:p>
            <a:pPr algn="ctr"/>
            <a:endParaRPr lang="ja-JP" altLang="en-US" sz="600">
              <a:solidFill>
                <a:srgbClr val="FFFFFF"/>
              </a:solidFill>
              <a:latin typeface="メイリオ" pitchFamily="50" charset="-128"/>
              <a:ea typeface="メイリオ" pitchFamily="50" charset="-128"/>
              <a:cs typeface="メイリオ" pitchFamily="50" charset="-128"/>
            </a:endParaRPr>
          </a:p>
        </p:txBody>
      </p:sp>
      <p:sp>
        <p:nvSpPr>
          <p:cNvPr id="7182" name="AutoShape 13"/>
          <p:cNvSpPr>
            <a:spLocks noChangeArrowheads="1"/>
          </p:cNvSpPr>
          <p:nvPr/>
        </p:nvSpPr>
        <p:spPr bwMode="auto">
          <a:xfrm>
            <a:off x="2144713" y="5919788"/>
            <a:ext cx="1306512" cy="228600"/>
          </a:xfrm>
          <a:prstGeom prst="rightArrow">
            <a:avLst>
              <a:gd name="adj1" fmla="val 50000"/>
              <a:gd name="adj2" fmla="val 138675"/>
            </a:avLst>
          </a:prstGeom>
          <a:solidFill>
            <a:srgbClr val="FFFF99"/>
          </a:solidFill>
          <a:ln w="9525">
            <a:solidFill>
              <a:schemeClr val="tx1"/>
            </a:solidFill>
            <a:miter lim="800000"/>
            <a:headEnd/>
            <a:tailEnd/>
          </a:ln>
        </p:spPr>
        <p:txBody>
          <a:bodyPr wrap="none" anchor="ctr"/>
          <a:lstStyle/>
          <a:p>
            <a:pPr algn="ctr"/>
            <a:endParaRPr lang="ja-JP" altLang="en-US" sz="600">
              <a:solidFill>
                <a:srgbClr val="FFFFFF"/>
              </a:solidFill>
              <a:latin typeface="メイリオ" pitchFamily="50" charset="-128"/>
              <a:ea typeface="メイリオ" pitchFamily="50" charset="-128"/>
              <a:cs typeface="メイリオ" pitchFamily="50" charset="-128"/>
            </a:endParaRPr>
          </a:p>
        </p:txBody>
      </p:sp>
      <p:sp>
        <p:nvSpPr>
          <p:cNvPr id="7183" name="Rectangle 14"/>
          <p:cNvSpPr>
            <a:spLocks noChangeArrowheads="1"/>
          </p:cNvSpPr>
          <p:nvPr/>
        </p:nvSpPr>
        <p:spPr bwMode="auto">
          <a:xfrm>
            <a:off x="768350" y="2447925"/>
            <a:ext cx="1066800" cy="381000"/>
          </a:xfrm>
          <a:prstGeom prst="rect">
            <a:avLst/>
          </a:prstGeom>
          <a:solidFill>
            <a:srgbClr val="FFC000"/>
          </a:solidFill>
          <a:ln w="9525">
            <a:noFill/>
            <a:miter lim="800000"/>
            <a:headEnd/>
            <a:tailEnd/>
          </a:ln>
        </p:spPr>
        <p:txBody>
          <a:bodyPr wrap="none" anchor="ctr"/>
          <a:lstStyle/>
          <a:p>
            <a:pPr algn="ctr"/>
            <a:r>
              <a:rPr lang="ja-JP" altLang="en-US">
                <a:solidFill>
                  <a:srgbClr val="FFFFFF"/>
                </a:solidFill>
                <a:latin typeface="メイリオ" pitchFamily="50" charset="-128"/>
                <a:ea typeface="メイリオ" pitchFamily="50" charset="-128"/>
                <a:cs typeface="メイリオ" pitchFamily="50" charset="-128"/>
              </a:rPr>
              <a:t>得意先</a:t>
            </a:r>
          </a:p>
        </p:txBody>
      </p:sp>
      <p:sp>
        <p:nvSpPr>
          <p:cNvPr id="7184" name="AutoShape 19"/>
          <p:cNvSpPr>
            <a:spLocks noChangeArrowheads="1"/>
          </p:cNvSpPr>
          <p:nvPr/>
        </p:nvSpPr>
        <p:spPr bwMode="auto">
          <a:xfrm>
            <a:off x="5518150" y="5840413"/>
            <a:ext cx="2022475" cy="457200"/>
          </a:xfrm>
          <a:prstGeom prst="flowChartProcess">
            <a:avLst/>
          </a:prstGeom>
          <a:solidFill>
            <a:srgbClr val="CCFFFF"/>
          </a:solidFill>
          <a:ln w="9525">
            <a:solidFill>
              <a:schemeClr val="tx1"/>
            </a:solidFill>
            <a:miter lim="800000"/>
            <a:headEnd/>
            <a:tailEnd/>
          </a:ln>
        </p:spPr>
        <p:txBody>
          <a:bodyPr wrap="none" anchor="ctr"/>
          <a:lstStyle/>
          <a:p>
            <a:pPr algn="ctr"/>
            <a:r>
              <a:rPr lang="ja-JP" altLang="en-US" sz="1200">
                <a:solidFill>
                  <a:srgbClr val="000000"/>
                </a:solidFill>
                <a:latin typeface="メイリオ" pitchFamily="50" charset="-128"/>
                <a:ea typeface="メイリオ" pitchFamily="50" charset="-128"/>
                <a:cs typeface="メイリオ" pitchFamily="50" charset="-128"/>
              </a:rPr>
              <a:t>入金入力</a:t>
            </a:r>
          </a:p>
          <a:p>
            <a:pPr algn="ctr"/>
            <a:r>
              <a:rPr lang="ja-JP" altLang="en-US" sz="1200">
                <a:solidFill>
                  <a:srgbClr val="000000"/>
                </a:solidFill>
                <a:latin typeface="メイリオ" pitchFamily="50" charset="-128"/>
                <a:ea typeface="メイリオ" pitchFamily="50" charset="-128"/>
                <a:cs typeface="メイリオ" pitchFamily="50" charset="-128"/>
              </a:rPr>
              <a:t>（</a:t>
            </a:r>
            <a:r>
              <a:rPr lang="en-US" altLang="ja-JP" sz="1200">
                <a:solidFill>
                  <a:srgbClr val="000000"/>
                </a:solidFill>
                <a:latin typeface="メイリオ" pitchFamily="50" charset="-128"/>
                <a:ea typeface="メイリオ" pitchFamily="50" charset="-128"/>
                <a:cs typeface="メイリオ" pitchFamily="50" charset="-128"/>
              </a:rPr>
              <a:t>FB</a:t>
            </a:r>
            <a:r>
              <a:rPr lang="ja-JP" altLang="en-US" sz="1200">
                <a:solidFill>
                  <a:srgbClr val="000000"/>
                </a:solidFill>
                <a:latin typeface="メイリオ" pitchFamily="50" charset="-128"/>
                <a:ea typeface="メイリオ" pitchFamily="50" charset="-128"/>
                <a:cs typeface="メイリオ" pitchFamily="50" charset="-128"/>
              </a:rPr>
              <a:t>自動取込対応）</a:t>
            </a:r>
          </a:p>
        </p:txBody>
      </p:sp>
      <p:sp>
        <p:nvSpPr>
          <p:cNvPr id="7185" name="AutoShape 20"/>
          <p:cNvSpPr>
            <a:spLocks noChangeArrowheads="1"/>
          </p:cNvSpPr>
          <p:nvPr/>
        </p:nvSpPr>
        <p:spPr bwMode="auto">
          <a:xfrm>
            <a:off x="5988050" y="5143500"/>
            <a:ext cx="1076325" cy="488950"/>
          </a:xfrm>
          <a:prstGeom prst="flowChartProcess">
            <a:avLst/>
          </a:prstGeom>
          <a:solidFill>
            <a:srgbClr val="CCFFFF"/>
          </a:solidFill>
          <a:ln w="9525">
            <a:solidFill>
              <a:schemeClr val="tx1"/>
            </a:solidFill>
            <a:miter lim="800000"/>
            <a:headEnd/>
            <a:tailEnd/>
          </a:ln>
        </p:spPr>
        <p:txBody>
          <a:bodyPr wrap="none" anchor="ctr"/>
          <a:lstStyle/>
          <a:p>
            <a:pPr algn="ctr"/>
            <a:r>
              <a:rPr lang="ja-JP" altLang="en-US" sz="1200">
                <a:solidFill>
                  <a:srgbClr val="000000"/>
                </a:solidFill>
                <a:latin typeface="メイリオ" pitchFamily="50" charset="-128"/>
                <a:ea typeface="メイリオ" pitchFamily="50" charset="-128"/>
                <a:cs typeface="メイリオ" pitchFamily="50" charset="-128"/>
              </a:rPr>
              <a:t>消込処理</a:t>
            </a:r>
          </a:p>
          <a:p>
            <a:pPr algn="ctr"/>
            <a:r>
              <a:rPr lang="ja-JP" altLang="en-US" sz="1200">
                <a:solidFill>
                  <a:srgbClr val="000000"/>
                </a:solidFill>
                <a:latin typeface="メイリオ" pitchFamily="50" charset="-128"/>
                <a:ea typeface="メイリオ" pitchFamily="50" charset="-128"/>
                <a:cs typeface="メイリオ" pitchFamily="50" charset="-128"/>
              </a:rPr>
              <a:t>（手動／自動）</a:t>
            </a:r>
          </a:p>
        </p:txBody>
      </p:sp>
      <p:cxnSp>
        <p:nvCxnSpPr>
          <p:cNvPr id="7186" name="AutoShape 21"/>
          <p:cNvCxnSpPr>
            <a:cxnSpLocks noChangeShapeType="1"/>
            <a:stCxn id="7185" idx="0"/>
            <a:endCxn id="7188" idx="3"/>
          </p:cNvCxnSpPr>
          <p:nvPr/>
        </p:nvCxnSpPr>
        <p:spPr bwMode="auto">
          <a:xfrm rot="16200000" flipV="1">
            <a:off x="6400007" y="5017294"/>
            <a:ext cx="249237" cy="3175"/>
          </a:xfrm>
          <a:prstGeom prst="straightConnector1">
            <a:avLst/>
          </a:prstGeom>
          <a:noFill/>
          <a:ln w="9525">
            <a:solidFill>
              <a:schemeClr val="tx1"/>
            </a:solidFill>
            <a:round/>
            <a:headEnd/>
            <a:tailEnd type="triangle" w="med" len="med"/>
          </a:ln>
        </p:spPr>
      </p:cxnSp>
      <p:cxnSp>
        <p:nvCxnSpPr>
          <p:cNvPr id="7187" name="AutoShape 22"/>
          <p:cNvCxnSpPr>
            <a:cxnSpLocks noChangeShapeType="1"/>
            <a:stCxn id="7184" idx="0"/>
            <a:endCxn id="7185" idx="2"/>
          </p:cNvCxnSpPr>
          <p:nvPr/>
        </p:nvCxnSpPr>
        <p:spPr bwMode="auto">
          <a:xfrm rot="16200000" flipV="1">
            <a:off x="6423819" y="5734844"/>
            <a:ext cx="207963" cy="3175"/>
          </a:xfrm>
          <a:prstGeom prst="bentConnector3">
            <a:avLst>
              <a:gd name="adj1" fmla="val 50000"/>
            </a:avLst>
          </a:prstGeom>
          <a:noFill/>
          <a:ln w="9525">
            <a:solidFill>
              <a:schemeClr val="tx1"/>
            </a:solidFill>
            <a:miter lim="800000"/>
            <a:headEnd/>
            <a:tailEnd type="triangle" w="med" len="med"/>
          </a:ln>
        </p:spPr>
      </p:cxnSp>
      <p:sp>
        <p:nvSpPr>
          <p:cNvPr id="7188" name="AutoShape 24"/>
          <p:cNvSpPr>
            <a:spLocks noChangeArrowheads="1"/>
          </p:cNvSpPr>
          <p:nvPr/>
        </p:nvSpPr>
        <p:spPr bwMode="auto">
          <a:xfrm>
            <a:off x="5580063" y="4500563"/>
            <a:ext cx="1885950" cy="393700"/>
          </a:xfrm>
          <a:prstGeom prst="can">
            <a:avLst>
              <a:gd name="adj" fmla="val 25000"/>
            </a:avLst>
          </a:prstGeom>
          <a:solidFill>
            <a:srgbClr val="CCFFFF"/>
          </a:solidFill>
          <a:ln w="9525">
            <a:solidFill>
              <a:schemeClr val="tx1"/>
            </a:solidFill>
            <a:round/>
            <a:headEnd/>
            <a:tailEnd/>
          </a:ln>
        </p:spPr>
        <p:txBody>
          <a:bodyPr wrap="none" anchor="ctr"/>
          <a:lstStyle/>
          <a:p>
            <a:pPr algn="ctr"/>
            <a:r>
              <a:rPr lang="ja-JP" altLang="en-US" sz="1200">
                <a:solidFill>
                  <a:srgbClr val="333333"/>
                </a:solidFill>
                <a:latin typeface="メイリオ" pitchFamily="50" charset="-128"/>
                <a:ea typeface="メイリオ" pitchFamily="50" charset="-128"/>
                <a:cs typeface="メイリオ" pitchFamily="50" charset="-128"/>
              </a:rPr>
              <a:t>入金予定データ</a:t>
            </a:r>
          </a:p>
        </p:txBody>
      </p:sp>
      <p:sp>
        <p:nvSpPr>
          <p:cNvPr id="5146" name="AutoShape 26"/>
          <p:cNvSpPr>
            <a:spLocks noChangeArrowheads="1"/>
          </p:cNvSpPr>
          <p:nvPr/>
        </p:nvSpPr>
        <p:spPr bwMode="auto">
          <a:xfrm>
            <a:off x="7429500" y="2428875"/>
            <a:ext cx="1390650" cy="714375"/>
          </a:xfrm>
          <a:prstGeom prst="wedgeEllipseCallout">
            <a:avLst>
              <a:gd name="adj1" fmla="val -45615"/>
              <a:gd name="adj2" fmla="val 65811"/>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9525" algn="ctr">
            <a:solidFill>
              <a:schemeClr val="tx1"/>
            </a:solidFill>
            <a:miter lim="800000"/>
            <a:headEnd/>
            <a:tailEnd/>
          </a:ln>
        </p:spPr>
        <p:txBody>
          <a:bodyPr/>
          <a:lstStyle/>
          <a:p>
            <a:pPr algn="ctr">
              <a:defRPr/>
            </a:pPr>
            <a:r>
              <a:rPr lang="ja-JP" altLang="en-US" sz="1200" i="1" dirty="0">
                <a:solidFill>
                  <a:srgbClr val="333333"/>
                </a:solidFill>
                <a:latin typeface="メイリオ" pitchFamily="50" charset="-128"/>
                <a:ea typeface="メイリオ" pitchFamily="50" charset="-128"/>
                <a:cs typeface="メイリオ" pitchFamily="50" charset="-128"/>
              </a:rPr>
              <a:t>日々</a:t>
            </a:r>
            <a:endParaRPr lang="en-US" altLang="ja-JP" sz="1200" i="1" dirty="0">
              <a:solidFill>
                <a:srgbClr val="333333"/>
              </a:solidFill>
              <a:latin typeface="メイリオ" pitchFamily="50" charset="-128"/>
              <a:ea typeface="メイリオ" pitchFamily="50" charset="-128"/>
              <a:cs typeface="メイリオ" pitchFamily="50" charset="-128"/>
            </a:endParaRPr>
          </a:p>
          <a:p>
            <a:pPr algn="ctr">
              <a:defRPr/>
            </a:pPr>
            <a:r>
              <a:rPr lang="ja-JP" altLang="en-US" sz="1200" i="1" dirty="0">
                <a:solidFill>
                  <a:srgbClr val="333333"/>
                </a:solidFill>
                <a:latin typeface="メイリオ" pitchFamily="50" charset="-128"/>
                <a:ea typeface="メイリオ" pitchFamily="50" charset="-128"/>
                <a:cs typeface="メイリオ" pitchFamily="50" charset="-128"/>
              </a:rPr>
              <a:t>（日次）で計上する</a:t>
            </a:r>
          </a:p>
        </p:txBody>
      </p:sp>
      <p:sp>
        <p:nvSpPr>
          <p:cNvPr id="5147" name="AutoShape 27"/>
          <p:cNvSpPr>
            <a:spLocks noChangeArrowheads="1"/>
          </p:cNvSpPr>
          <p:nvPr/>
        </p:nvSpPr>
        <p:spPr bwMode="auto">
          <a:xfrm>
            <a:off x="7643813" y="3559175"/>
            <a:ext cx="1122362" cy="806450"/>
          </a:xfrm>
          <a:prstGeom prst="wedgeEllipseCallout">
            <a:avLst>
              <a:gd name="adj1" fmla="val -62639"/>
              <a:gd name="adj2" fmla="val 21852"/>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9525" algn="ctr">
            <a:solidFill>
              <a:schemeClr val="tx1"/>
            </a:solidFill>
            <a:miter lim="800000"/>
            <a:headEnd/>
            <a:tailEnd/>
          </a:ln>
        </p:spPr>
        <p:txBody>
          <a:bodyPr lIns="0" rIns="0"/>
          <a:lstStyle/>
          <a:p>
            <a:pPr algn="ctr">
              <a:defRPr/>
            </a:pPr>
            <a:r>
              <a:rPr lang="ja-JP" altLang="en-US" sz="1200" i="1">
                <a:solidFill>
                  <a:srgbClr val="333333"/>
                </a:solidFill>
                <a:latin typeface="メイリオ" pitchFamily="50" charset="-128"/>
                <a:ea typeface="メイリオ" pitchFamily="50" charset="-128"/>
                <a:cs typeface="メイリオ" pitchFamily="50" charset="-128"/>
              </a:rPr>
              <a:t>締日ごと</a:t>
            </a:r>
          </a:p>
          <a:p>
            <a:pPr algn="ctr">
              <a:defRPr/>
            </a:pPr>
            <a:r>
              <a:rPr lang="ja-JP" altLang="en-US" sz="1200" i="1">
                <a:solidFill>
                  <a:srgbClr val="333333"/>
                </a:solidFill>
                <a:latin typeface="メイリオ" pitchFamily="50" charset="-128"/>
                <a:ea typeface="メイリオ" pitchFamily="50" charset="-128"/>
                <a:cs typeface="メイリオ" pitchFamily="50" charset="-128"/>
              </a:rPr>
              <a:t>（月次）</a:t>
            </a:r>
          </a:p>
          <a:p>
            <a:pPr algn="ctr">
              <a:defRPr/>
            </a:pPr>
            <a:r>
              <a:rPr lang="ja-JP" altLang="en-US" sz="1200" i="1">
                <a:solidFill>
                  <a:srgbClr val="333333"/>
                </a:solidFill>
                <a:latin typeface="メイリオ" pitchFamily="50" charset="-128"/>
                <a:ea typeface="メイリオ" pitchFamily="50" charset="-128"/>
                <a:cs typeface="メイリオ" pitchFamily="50" charset="-128"/>
              </a:rPr>
              <a:t>で処理する</a:t>
            </a:r>
          </a:p>
        </p:txBody>
      </p:sp>
      <p:cxnSp>
        <p:nvCxnSpPr>
          <p:cNvPr id="7191" name="直線矢印コネクタ 35"/>
          <p:cNvCxnSpPr>
            <a:cxnSpLocks noChangeShapeType="1"/>
            <a:stCxn id="7175" idx="3"/>
            <a:endCxn id="7174" idx="1"/>
          </p:cNvCxnSpPr>
          <p:nvPr/>
        </p:nvCxnSpPr>
        <p:spPr bwMode="auto">
          <a:xfrm flipV="1">
            <a:off x="4997450" y="3086100"/>
            <a:ext cx="508000" cy="1588"/>
          </a:xfrm>
          <a:prstGeom prst="straightConnector1">
            <a:avLst/>
          </a:prstGeom>
          <a:noFill/>
          <a:ln w="9525" algn="ctr">
            <a:solidFill>
              <a:schemeClr val="tx1"/>
            </a:solidFill>
            <a:round/>
            <a:headEnd/>
            <a:tailEnd type="triangle" w="med" len="med"/>
          </a:ln>
        </p:spPr>
      </p:cxnSp>
      <p:cxnSp>
        <p:nvCxnSpPr>
          <p:cNvPr id="7192" name="直線矢印コネクタ 37"/>
          <p:cNvCxnSpPr>
            <a:cxnSpLocks noChangeShapeType="1"/>
            <a:stCxn id="7174" idx="2"/>
            <a:endCxn id="7177" idx="0"/>
          </p:cNvCxnSpPr>
          <p:nvPr/>
        </p:nvCxnSpPr>
        <p:spPr bwMode="auto">
          <a:xfrm rot="10800000">
            <a:off x="5014913" y="3984625"/>
            <a:ext cx="492125" cy="4763"/>
          </a:xfrm>
          <a:prstGeom prst="straightConnector1">
            <a:avLst/>
          </a:prstGeom>
          <a:noFill/>
          <a:ln w="9525" algn="ctr">
            <a:solidFill>
              <a:schemeClr val="tx1"/>
            </a:solidFill>
            <a:round/>
            <a:headEnd/>
            <a:tailEnd type="triangle" w="med" len="med"/>
          </a:ln>
        </p:spPr>
      </p:cxnSp>
      <p:cxnSp>
        <p:nvCxnSpPr>
          <p:cNvPr id="7193" name="直線矢印コネクタ 39"/>
          <p:cNvCxnSpPr>
            <a:cxnSpLocks noChangeShapeType="1"/>
            <a:stCxn id="7174" idx="2"/>
            <a:endCxn id="7177" idx="0"/>
          </p:cNvCxnSpPr>
          <p:nvPr/>
        </p:nvCxnSpPr>
        <p:spPr bwMode="auto">
          <a:xfrm rot="16200000" flipH="1">
            <a:off x="6299994" y="3537744"/>
            <a:ext cx="446088" cy="0"/>
          </a:xfrm>
          <a:prstGeom prst="straightConnector1">
            <a:avLst/>
          </a:prstGeom>
          <a:noFill/>
          <a:ln w="9525" algn="ctr">
            <a:solidFill>
              <a:schemeClr val="tx1"/>
            </a:solidFill>
            <a:round/>
            <a:headEnd/>
            <a:tailEnd type="triangle" w="med" len="med"/>
          </a:ln>
        </p:spPr>
      </p:cxnSp>
      <p:cxnSp>
        <p:nvCxnSpPr>
          <p:cNvPr id="7194" name="直線矢印コネクタ 41"/>
          <p:cNvCxnSpPr>
            <a:cxnSpLocks noChangeShapeType="1"/>
            <a:stCxn id="7177" idx="2"/>
            <a:endCxn id="7188" idx="1"/>
          </p:cNvCxnSpPr>
          <p:nvPr/>
        </p:nvCxnSpPr>
        <p:spPr bwMode="auto">
          <a:xfrm rot="5400000">
            <a:off x="6381750" y="4359276"/>
            <a:ext cx="282575" cy="0"/>
          </a:xfrm>
          <a:prstGeom prst="straightConnector1">
            <a:avLst/>
          </a:prstGeom>
          <a:noFill/>
          <a:ln w="9525" algn="ctr">
            <a:solidFill>
              <a:schemeClr val="tx1"/>
            </a:solidFill>
            <a:round/>
            <a:headEnd/>
            <a:tailEnd type="triangle" w="med" len="med"/>
          </a:ln>
        </p:spPr>
      </p:cxnSp>
      <p:cxnSp>
        <p:nvCxnSpPr>
          <p:cNvPr id="7195" name="直線矢印コネクタ 43"/>
          <p:cNvCxnSpPr>
            <a:cxnSpLocks noChangeShapeType="1"/>
            <a:stCxn id="5131" idx="3"/>
            <a:endCxn id="7184" idx="1"/>
          </p:cNvCxnSpPr>
          <p:nvPr/>
        </p:nvCxnSpPr>
        <p:spPr bwMode="auto">
          <a:xfrm flipV="1">
            <a:off x="4999038" y="6069013"/>
            <a:ext cx="519112" cy="3175"/>
          </a:xfrm>
          <a:prstGeom prst="straightConnector1">
            <a:avLst/>
          </a:prstGeom>
          <a:noFill/>
          <a:ln w="9525" algn="ctr">
            <a:solidFill>
              <a:schemeClr val="tx1"/>
            </a:solidFill>
            <a:round/>
            <a:headEnd/>
            <a:tailEnd type="triangle" w="med" len="med"/>
          </a:ln>
        </p:spPr>
      </p:cxnSp>
      <p:sp>
        <p:nvSpPr>
          <p:cNvPr id="7196" name="スライド番号プレースホルダ 4"/>
          <p:cNvSpPr txBox="1">
            <a:spLocks/>
          </p:cNvSpPr>
          <p:nvPr/>
        </p:nvSpPr>
        <p:spPr bwMode="auto">
          <a:xfrm>
            <a:off x="7920038" y="6453188"/>
            <a:ext cx="720725" cy="179387"/>
          </a:xfrm>
          <a:prstGeom prst="rect">
            <a:avLst/>
          </a:prstGeom>
          <a:noFill/>
          <a:ln w="9525">
            <a:noFill/>
            <a:miter lim="800000"/>
            <a:headEnd/>
            <a:tailEnd/>
          </a:ln>
        </p:spPr>
        <p:txBody>
          <a:bodyPr lIns="0" tIns="0" rIns="0" bIns="0" anchor="ctr"/>
          <a:lstStyle/>
          <a:p>
            <a:pPr algn="r"/>
            <a:fld id="{D1956DFD-BA87-4803-9F53-87C100D8FB95}" type="slidenum">
              <a:rPr lang="ja-JP" altLang="en-US" sz="900">
                <a:solidFill>
                  <a:srgbClr val="FFFFFF"/>
                </a:solidFill>
                <a:latin typeface="Tahoma" pitchFamily="34" charset="0"/>
                <a:ea typeface="HGP創英角ｺﾞｼｯｸUB" pitchFamily="50" charset="-128"/>
              </a:rPr>
              <a:pPr algn="r"/>
              <a:t>3</a:t>
            </a:fld>
            <a:endParaRPr lang="ja-JP" altLang="en-US" sz="900">
              <a:solidFill>
                <a:srgbClr val="FFFFFF"/>
              </a:solidFill>
              <a:latin typeface="Tahoma" pitchFamily="34" charset="0"/>
              <a:ea typeface="HGP創英角ｺﾞｼｯｸUB" pitchFamily="50" charset="-128"/>
            </a:endParaRPr>
          </a:p>
        </p:txBody>
      </p:sp>
      <p:pic>
        <p:nvPicPr>
          <p:cNvPr id="7198" name="Picture 8" descr="Factory"/>
          <p:cNvPicPr>
            <a:picLocks noChangeAspect="1" noChangeArrowheads="1"/>
          </p:cNvPicPr>
          <p:nvPr/>
        </p:nvPicPr>
        <p:blipFill>
          <a:blip r:embed="rId3" cstate="print"/>
          <a:srcRect/>
          <a:stretch>
            <a:fillRect/>
          </a:stretch>
        </p:blipFill>
        <p:spPr bwMode="auto">
          <a:xfrm>
            <a:off x="179388" y="3356992"/>
            <a:ext cx="1970087" cy="1944117"/>
          </a:xfrm>
          <a:prstGeom prst="rect">
            <a:avLst/>
          </a:prstGeom>
          <a:noFill/>
          <a:ln w="9525">
            <a:noFill/>
            <a:miter lim="800000"/>
            <a:headEnd/>
            <a:tailEnd/>
          </a:ln>
        </p:spPr>
      </p:pic>
      <p:sp>
        <p:nvSpPr>
          <p:cNvPr id="31" name="フッター プレースホルダ 2"/>
          <p:cNvSpPr>
            <a:spLocks noGrp="1"/>
          </p:cNvSpPr>
          <p:nvPr>
            <p:ph type="ftr" sz="quarter" idx="11"/>
          </p:nvPr>
        </p:nvSpPr>
        <p:spPr>
          <a:xfrm>
            <a:off x="306388" y="6457950"/>
            <a:ext cx="2268537" cy="206375"/>
          </a:xfrm>
          <a:noFill/>
        </p:spPr>
        <p:txBody>
          <a:bodyPr vert="horz" lIns="91440" tIns="45720" rIns="91440" bIns="45720" anchor="t"/>
          <a:lstStyle/>
          <a:p>
            <a:r>
              <a:rPr lang="en-US" altLang="ja-JP" dirty="0" smtClean="0"/>
              <a:t>©  </a:t>
            </a:r>
            <a:r>
              <a:rPr lang="en-US" altLang="ja-JP" dirty="0" smtClean="0"/>
              <a:t>SuperStream Inc. All rights reserved.</a:t>
            </a: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3"/>
          <p:cNvSpPr>
            <a:spLocks noChangeArrowheads="1"/>
          </p:cNvSpPr>
          <p:nvPr/>
        </p:nvSpPr>
        <p:spPr bwMode="auto">
          <a:xfrm>
            <a:off x="3109913" y="2378075"/>
            <a:ext cx="5530850" cy="4017963"/>
          </a:xfrm>
          <a:prstGeom prst="rect">
            <a:avLst/>
          </a:prstGeom>
          <a:noFill/>
          <a:ln w="9525">
            <a:solidFill>
              <a:schemeClr val="tx1"/>
            </a:solidFill>
            <a:miter lim="800000"/>
            <a:headEnd/>
            <a:tailEnd/>
          </a:ln>
        </p:spPr>
        <p:txBody>
          <a:bodyPr wrap="none" anchor="ctr"/>
          <a:lstStyle/>
          <a:p>
            <a:pPr algn="ctr"/>
            <a:endParaRPr lang="ja-JP" altLang="en-US" sz="600">
              <a:solidFill>
                <a:srgbClr val="FFFFFF"/>
              </a:solidFill>
              <a:latin typeface="メイリオ" pitchFamily="50" charset="-128"/>
              <a:ea typeface="メイリオ" pitchFamily="50" charset="-128"/>
              <a:cs typeface="メイリオ" pitchFamily="50" charset="-128"/>
            </a:endParaRPr>
          </a:p>
        </p:txBody>
      </p:sp>
      <p:sp>
        <p:nvSpPr>
          <p:cNvPr id="6150" name="Text Box 4"/>
          <p:cNvSpPr txBox="1">
            <a:spLocks noChangeArrowheads="1"/>
          </p:cNvSpPr>
          <p:nvPr/>
        </p:nvSpPr>
        <p:spPr bwMode="auto">
          <a:xfrm>
            <a:off x="269875" y="1333500"/>
            <a:ext cx="6289675" cy="738188"/>
          </a:xfrm>
          <a:prstGeom prst="rect">
            <a:avLst/>
          </a:prstGeom>
          <a:noFill/>
          <a:ln w="9525">
            <a:noFill/>
            <a:miter lim="800000"/>
            <a:headEnd/>
            <a:tailEnd/>
          </a:ln>
        </p:spPr>
        <p:txBody>
          <a:bodyPr wrap="none">
            <a:spAutoFit/>
          </a:bodyPr>
          <a:lstStyle/>
          <a:p>
            <a:pPr>
              <a:defRPr/>
            </a:pPr>
            <a:r>
              <a:rPr lang="ja-JP" altLang="en-US" sz="1400" dirty="0">
                <a:solidFill>
                  <a:schemeClr val="tx1">
                    <a:lumMod val="65000"/>
                    <a:lumOff val="35000"/>
                  </a:schemeClr>
                </a:solidFill>
                <a:latin typeface="メイリオ" pitchFamily="50" charset="-128"/>
                <a:ea typeface="メイリオ" pitchFamily="50" charset="-128"/>
                <a:cs typeface="メイリオ" pitchFamily="50" charset="-128"/>
              </a:rPr>
              <a:t>＜債権計上入力（入金予定有）＞</a:t>
            </a:r>
          </a:p>
          <a:p>
            <a:pPr>
              <a:defRPr/>
            </a:pPr>
            <a:r>
              <a:rPr lang="ja-JP" altLang="en-US" sz="1400" dirty="0">
                <a:solidFill>
                  <a:schemeClr val="tx1">
                    <a:lumMod val="65000"/>
                    <a:lumOff val="35000"/>
                  </a:schemeClr>
                </a:solidFill>
                <a:latin typeface="メイリオ" pitchFamily="50" charset="-128"/>
                <a:ea typeface="メイリオ" pitchFamily="50" charset="-128"/>
                <a:cs typeface="メイリオ" pitchFamily="50" charset="-128"/>
              </a:rPr>
              <a:t>債権計上を外部システム等で締処理を行った集計済みの単位で計上します。</a:t>
            </a:r>
          </a:p>
          <a:p>
            <a:pPr>
              <a:defRPr/>
            </a:pPr>
            <a:r>
              <a:rPr lang="en-US" altLang="ja-JP" sz="1400" b="1" dirty="0">
                <a:solidFill>
                  <a:schemeClr val="tx1">
                    <a:lumMod val="65000"/>
                    <a:lumOff val="35000"/>
                  </a:schemeClr>
                </a:solidFill>
                <a:latin typeface="Times New Roman" pitchFamily="18" charset="0"/>
                <a:ea typeface="メイリオ" pitchFamily="50" charset="-128"/>
                <a:cs typeface="Times New Roman" pitchFamily="18" charset="0"/>
              </a:rPr>
              <a:t>AR+</a:t>
            </a:r>
            <a:r>
              <a:rPr lang="ja-JP" altLang="en-US" sz="1400" dirty="0">
                <a:solidFill>
                  <a:schemeClr val="tx1">
                    <a:lumMod val="65000"/>
                    <a:lumOff val="35000"/>
                  </a:schemeClr>
                </a:solidFill>
                <a:latin typeface="メイリオ" pitchFamily="50" charset="-128"/>
                <a:ea typeface="メイリオ" pitchFamily="50" charset="-128"/>
                <a:cs typeface="メイリオ" pitchFamily="50" charset="-128"/>
              </a:rPr>
              <a:t>で入金・消込などの債権回収管理を行います。</a:t>
            </a:r>
          </a:p>
        </p:txBody>
      </p:sp>
      <p:sp>
        <p:nvSpPr>
          <p:cNvPr id="8196" name="AutoShape 5"/>
          <p:cNvSpPr>
            <a:spLocks noChangeArrowheads="1"/>
          </p:cNvSpPr>
          <p:nvPr/>
        </p:nvSpPr>
        <p:spPr bwMode="auto">
          <a:xfrm>
            <a:off x="3481388" y="2773363"/>
            <a:ext cx="1666875" cy="471487"/>
          </a:xfrm>
          <a:prstGeom prst="roundRect">
            <a:avLst>
              <a:gd name="adj" fmla="val 16667"/>
            </a:avLst>
          </a:prstGeom>
          <a:solidFill>
            <a:srgbClr val="CCFFFF"/>
          </a:solidFill>
          <a:ln w="9525">
            <a:solidFill>
              <a:schemeClr val="tx1"/>
            </a:solidFill>
            <a:round/>
            <a:headEnd/>
            <a:tailEnd/>
          </a:ln>
        </p:spPr>
        <p:txBody>
          <a:bodyPr wrap="none" anchor="ctr"/>
          <a:lstStyle/>
          <a:p>
            <a:pPr algn="ctr"/>
            <a:r>
              <a:rPr lang="ja-JP" altLang="en-US" sz="1200">
                <a:solidFill>
                  <a:srgbClr val="000000"/>
                </a:solidFill>
                <a:latin typeface="メイリオ" pitchFamily="50" charset="-128"/>
                <a:ea typeface="メイリオ" pitchFamily="50" charset="-128"/>
                <a:cs typeface="メイリオ" pitchFamily="50" charset="-128"/>
              </a:rPr>
              <a:t>販売・出荷などの</a:t>
            </a:r>
          </a:p>
          <a:p>
            <a:pPr algn="ctr"/>
            <a:r>
              <a:rPr lang="ja-JP" altLang="en-US" sz="1200">
                <a:solidFill>
                  <a:srgbClr val="000000"/>
                </a:solidFill>
                <a:latin typeface="メイリオ" pitchFamily="50" charset="-128"/>
                <a:ea typeface="メイリオ" pitchFamily="50" charset="-128"/>
                <a:cs typeface="メイリオ" pitchFamily="50" charset="-128"/>
              </a:rPr>
              <a:t>売上基準</a:t>
            </a:r>
          </a:p>
        </p:txBody>
      </p:sp>
      <p:sp>
        <p:nvSpPr>
          <p:cNvPr id="8197" name="AutoShape 6"/>
          <p:cNvSpPr>
            <a:spLocks noChangeArrowheads="1"/>
          </p:cNvSpPr>
          <p:nvPr/>
        </p:nvSpPr>
        <p:spPr bwMode="auto">
          <a:xfrm>
            <a:off x="3467100" y="3305175"/>
            <a:ext cx="1676400" cy="533400"/>
          </a:xfrm>
          <a:prstGeom prst="flowChartMultidocument">
            <a:avLst/>
          </a:prstGeom>
          <a:solidFill>
            <a:srgbClr val="CCFFFF"/>
          </a:solidFill>
          <a:ln w="9525">
            <a:solidFill>
              <a:schemeClr val="tx1"/>
            </a:solidFill>
            <a:miter lim="800000"/>
            <a:headEnd/>
            <a:tailEnd/>
          </a:ln>
        </p:spPr>
        <p:txBody>
          <a:bodyPr wrap="none" anchor="ctr"/>
          <a:lstStyle/>
          <a:p>
            <a:pPr algn="ctr"/>
            <a:r>
              <a:rPr lang="ja-JP" altLang="en-US" sz="1200">
                <a:solidFill>
                  <a:srgbClr val="000000"/>
                </a:solidFill>
                <a:latin typeface="メイリオ" pitchFamily="50" charset="-128"/>
                <a:ea typeface="メイリオ" pitchFamily="50" charset="-128"/>
                <a:cs typeface="メイリオ" pitchFamily="50" charset="-128"/>
              </a:rPr>
              <a:t>請求書</a:t>
            </a:r>
          </a:p>
        </p:txBody>
      </p:sp>
      <p:sp>
        <p:nvSpPr>
          <p:cNvPr id="8198" name="AutoShape 7"/>
          <p:cNvSpPr>
            <a:spLocks noChangeArrowheads="1"/>
          </p:cNvSpPr>
          <p:nvPr/>
        </p:nvSpPr>
        <p:spPr bwMode="auto">
          <a:xfrm>
            <a:off x="3478213" y="5854700"/>
            <a:ext cx="1670050" cy="417513"/>
          </a:xfrm>
          <a:prstGeom prst="roundRect">
            <a:avLst>
              <a:gd name="adj" fmla="val 16667"/>
            </a:avLst>
          </a:prstGeom>
          <a:solidFill>
            <a:srgbClr val="CCFFFF"/>
          </a:solidFill>
          <a:ln w="9525">
            <a:solidFill>
              <a:schemeClr val="tx1"/>
            </a:solidFill>
            <a:round/>
            <a:headEnd/>
            <a:tailEnd/>
          </a:ln>
        </p:spPr>
        <p:txBody>
          <a:bodyPr wrap="none" anchor="ctr"/>
          <a:lstStyle/>
          <a:p>
            <a:pPr algn="ctr"/>
            <a:r>
              <a:rPr lang="ja-JP" altLang="en-US" sz="1200">
                <a:solidFill>
                  <a:srgbClr val="000000"/>
                </a:solidFill>
                <a:latin typeface="メイリオ" pitchFamily="50" charset="-128"/>
                <a:ea typeface="メイリオ" pitchFamily="50" charset="-128"/>
                <a:cs typeface="メイリオ" pitchFamily="50" charset="-128"/>
              </a:rPr>
              <a:t>入金</a:t>
            </a:r>
          </a:p>
        </p:txBody>
      </p:sp>
      <p:sp>
        <p:nvSpPr>
          <p:cNvPr id="8199" name="Rectangle 8"/>
          <p:cNvSpPr>
            <a:spLocks noChangeArrowheads="1"/>
          </p:cNvSpPr>
          <p:nvPr/>
        </p:nvSpPr>
        <p:spPr bwMode="auto">
          <a:xfrm>
            <a:off x="3414713" y="2217738"/>
            <a:ext cx="1752600" cy="381000"/>
          </a:xfrm>
          <a:prstGeom prst="rect">
            <a:avLst/>
          </a:prstGeom>
          <a:solidFill>
            <a:srgbClr val="FFC000"/>
          </a:solidFill>
          <a:ln w="9525">
            <a:noFill/>
            <a:miter lim="800000"/>
            <a:headEnd/>
            <a:tailEnd/>
          </a:ln>
        </p:spPr>
        <p:txBody>
          <a:bodyPr wrap="none" anchor="ctr"/>
          <a:lstStyle/>
          <a:p>
            <a:pPr algn="ctr"/>
            <a:r>
              <a:rPr lang="ja-JP" altLang="en-US">
                <a:solidFill>
                  <a:srgbClr val="FFFFFF"/>
                </a:solidFill>
                <a:latin typeface="メイリオ" pitchFamily="50" charset="-128"/>
                <a:ea typeface="メイリオ" pitchFamily="50" charset="-128"/>
                <a:cs typeface="メイリオ" pitchFamily="50" charset="-128"/>
              </a:rPr>
              <a:t>社内処理フロー</a:t>
            </a:r>
          </a:p>
        </p:txBody>
      </p:sp>
      <p:sp>
        <p:nvSpPr>
          <p:cNvPr id="8200" name="AutoShape 9"/>
          <p:cNvSpPr>
            <a:spLocks noChangeArrowheads="1"/>
          </p:cNvSpPr>
          <p:nvPr/>
        </p:nvSpPr>
        <p:spPr bwMode="auto">
          <a:xfrm>
            <a:off x="2155825" y="2925763"/>
            <a:ext cx="1304925" cy="228600"/>
          </a:xfrm>
          <a:prstGeom prst="leftArrow">
            <a:avLst>
              <a:gd name="adj1" fmla="val 50000"/>
              <a:gd name="adj2" fmla="val 142708"/>
            </a:avLst>
          </a:prstGeom>
          <a:solidFill>
            <a:srgbClr val="FFFF99"/>
          </a:solidFill>
          <a:ln w="9525">
            <a:solidFill>
              <a:schemeClr val="tx1"/>
            </a:solidFill>
            <a:miter lim="800000"/>
            <a:headEnd/>
            <a:tailEnd/>
          </a:ln>
        </p:spPr>
        <p:txBody>
          <a:bodyPr wrap="none" anchor="ctr"/>
          <a:lstStyle/>
          <a:p>
            <a:pPr algn="ctr"/>
            <a:endParaRPr lang="ja-JP" altLang="en-US" sz="600">
              <a:solidFill>
                <a:srgbClr val="FFFFFF"/>
              </a:solidFill>
              <a:latin typeface="メイリオ" pitchFamily="50" charset="-128"/>
              <a:ea typeface="メイリオ" pitchFamily="50" charset="-128"/>
              <a:cs typeface="メイリオ" pitchFamily="50" charset="-128"/>
            </a:endParaRPr>
          </a:p>
        </p:txBody>
      </p:sp>
      <p:sp>
        <p:nvSpPr>
          <p:cNvPr id="8201" name="AutoShape 10"/>
          <p:cNvSpPr>
            <a:spLocks noChangeArrowheads="1"/>
          </p:cNvSpPr>
          <p:nvPr/>
        </p:nvSpPr>
        <p:spPr bwMode="auto">
          <a:xfrm flipH="1">
            <a:off x="2187575" y="3429000"/>
            <a:ext cx="1266825" cy="266700"/>
          </a:xfrm>
          <a:prstGeom prst="rightArrow">
            <a:avLst>
              <a:gd name="adj1" fmla="val 50000"/>
              <a:gd name="adj2" fmla="val 120751"/>
            </a:avLst>
          </a:prstGeom>
          <a:solidFill>
            <a:srgbClr val="FFFF99"/>
          </a:solidFill>
          <a:ln w="9525">
            <a:solidFill>
              <a:schemeClr val="tx1"/>
            </a:solidFill>
            <a:miter lim="800000"/>
            <a:headEnd/>
            <a:tailEnd/>
          </a:ln>
        </p:spPr>
        <p:txBody>
          <a:bodyPr wrap="none" anchor="ctr"/>
          <a:lstStyle/>
          <a:p>
            <a:pPr algn="ctr"/>
            <a:endParaRPr lang="ja-JP" altLang="en-US" sz="600">
              <a:solidFill>
                <a:srgbClr val="FFFFFF"/>
              </a:solidFill>
              <a:latin typeface="メイリオ" pitchFamily="50" charset="-128"/>
              <a:ea typeface="メイリオ" pitchFamily="50" charset="-128"/>
              <a:cs typeface="メイリオ" pitchFamily="50" charset="-128"/>
            </a:endParaRPr>
          </a:p>
        </p:txBody>
      </p:sp>
      <p:sp>
        <p:nvSpPr>
          <p:cNvPr id="8202" name="AutoShape 11"/>
          <p:cNvSpPr>
            <a:spLocks noChangeArrowheads="1"/>
          </p:cNvSpPr>
          <p:nvPr/>
        </p:nvSpPr>
        <p:spPr bwMode="auto">
          <a:xfrm>
            <a:off x="2187575" y="5929313"/>
            <a:ext cx="1292225" cy="219075"/>
          </a:xfrm>
          <a:prstGeom prst="rightArrow">
            <a:avLst>
              <a:gd name="adj1" fmla="val 50000"/>
              <a:gd name="adj2" fmla="val 128976"/>
            </a:avLst>
          </a:prstGeom>
          <a:solidFill>
            <a:srgbClr val="FFFF99"/>
          </a:solidFill>
          <a:ln w="9525">
            <a:solidFill>
              <a:schemeClr val="tx1"/>
            </a:solidFill>
            <a:miter lim="800000"/>
            <a:headEnd/>
            <a:tailEnd/>
          </a:ln>
        </p:spPr>
        <p:txBody>
          <a:bodyPr wrap="none" anchor="ctr"/>
          <a:lstStyle/>
          <a:p>
            <a:pPr algn="ctr"/>
            <a:endParaRPr lang="ja-JP" altLang="en-US" sz="600">
              <a:solidFill>
                <a:srgbClr val="FFFFFF"/>
              </a:solidFill>
              <a:latin typeface="メイリオ" pitchFamily="50" charset="-128"/>
              <a:ea typeface="メイリオ" pitchFamily="50" charset="-128"/>
              <a:cs typeface="メイリオ" pitchFamily="50" charset="-128"/>
            </a:endParaRPr>
          </a:p>
        </p:txBody>
      </p:sp>
      <p:sp>
        <p:nvSpPr>
          <p:cNvPr id="8203" name="Rectangle 12"/>
          <p:cNvSpPr>
            <a:spLocks noChangeArrowheads="1"/>
          </p:cNvSpPr>
          <p:nvPr/>
        </p:nvSpPr>
        <p:spPr bwMode="auto">
          <a:xfrm>
            <a:off x="768350" y="2447925"/>
            <a:ext cx="1066800" cy="381000"/>
          </a:xfrm>
          <a:prstGeom prst="rect">
            <a:avLst/>
          </a:prstGeom>
          <a:solidFill>
            <a:srgbClr val="FFC000"/>
          </a:solidFill>
          <a:ln w="9525">
            <a:noFill/>
            <a:miter lim="800000"/>
            <a:headEnd/>
            <a:tailEnd/>
          </a:ln>
        </p:spPr>
        <p:txBody>
          <a:bodyPr wrap="none" anchor="ctr"/>
          <a:lstStyle/>
          <a:p>
            <a:pPr algn="ctr"/>
            <a:r>
              <a:rPr lang="ja-JP" altLang="en-US">
                <a:solidFill>
                  <a:srgbClr val="FFFFFF"/>
                </a:solidFill>
                <a:latin typeface="メイリオ" pitchFamily="50" charset="-128"/>
                <a:ea typeface="メイリオ" pitchFamily="50" charset="-128"/>
                <a:cs typeface="メイリオ" pitchFamily="50" charset="-128"/>
              </a:rPr>
              <a:t>得意先</a:t>
            </a:r>
          </a:p>
        </p:txBody>
      </p:sp>
      <p:sp>
        <p:nvSpPr>
          <p:cNvPr id="8204" name="Line 13"/>
          <p:cNvSpPr>
            <a:spLocks noChangeShapeType="1"/>
          </p:cNvSpPr>
          <p:nvPr/>
        </p:nvSpPr>
        <p:spPr bwMode="auto">
          <a:xfrm flipH="1">
            <a:off x="5143500" y="3429000"/>
            <a:ext cx="500063" cy="0"/>
          </a:xfrm>
          <a:prstGeom prst="line">
            <a:avLst/>
          </a:prstGeom>
          <a:noFill/>
          <a:ln w="9525">
            <a:solidFill>
              <a:schemeClr val="tx1"/>
            </a:solidFill>
            <a:round/>
            <a:headEnd/>
            <a:tailEnd type="triangle" w="med" len="med"/>
          </a:ln>
        </p:spPr>
        <p:txBody>
          <a:bodyPr>
            <a:spAutoFit/>
          </a:bodyPr>
          <a:lstStyle/>
          <a:p>
            <a:endParaRPr lang="ja-JP" altLang="en-US"/>
          </a:p>
        </p:txBody>
      </p:sp>
      <p:sp>
        <p:nvSpPr>
          <p:cNvPr id="8205" name="AutoShape 14"/>
          <p:cNvSpPr>
            <a:spLocks noChangeArrowheads="1"/>
          </p:cNvSpPr>
          <p:nvPr/>
        </p:nvSpPr>
        <p:spPr bwMode="auto">
          <a:xfrm>
            <a:off x="5638800" y="5830888"/>
            <a:ext cx="2028825" cy="457200"/>
          </a:xfrm>
          <a:prstGeom prst="flowChartProcess">
            <a:avLst/>
          </a:prstGeom>
          <a:solidFill>
            <a:srgbClr val="CCFFFF"/>
          </a:solidFill>
          <a:ln w="9525">
            <a:solidFill>
              <a:schemeClr val="tx1"/>
            </a:solidFill>
            <a:miter lim="800000"/>
            <a:headEnd/>
            <a:tailEnd/>
          </a:ln>
        </p:spPr>
        <p:txBody>
          <a:bodyPr wrap="none" anchor="ctr"/>
          <a:lstStyle/>
          <a:p>
            <a:pPr algn="ctr"/>
            <a:r>
              <a:rPr lang="ja-JP" altLang="en-US" sz="1200">
                <a:solidFill>
                  <a:srgbClr val="000000"/>
                </a:solidFill>
                <a:latin typeface="メイリオ" pitchFamily="50" charset="-128"/>
                <a:ea typeface="メイリオ" pitchFamily="50" charset="-128"/>
                <a:cs typeface="メイリオ" pitchFamily="50" charset="-128"/>
              </a:rPr>
              <a:t>入金入力</a:t>
            </a:r>
          </a:p>
          <a:p>
            <a:pPr algn="ctr"/>
            <a:r>
              <a:rPr lang="ja-JP" altLang="en-US" sz="1200">
                <a:solidFill>
                  <a:srgbClr val="000000"/>
                </a:solidFill>
                <a:latin typeface="メイリオ" pitchFamily="50" charset="-128"/>
                <a:ea typeface="メイリオ" pitchFamily="50" charset="-128"/>
                <a:cs typeface="メイリオ" pitchFamily="50" charset="-128"/>
              </a:rPr>
              <a:t>（</a:t>
            </a:r>
            <a:r>
              <a:rPr lang="en-US" altLang="ja-JP" sz="1200">
                <a:solidFill>
                  <a:srgbClr val="000000"/>
                </a:solidFill>
                <a:latin typeface="メイリオ" pitchFamily="50" charset="-128"/>
                <a:ea typeface="メイリオ" pitchFamily="50" charset="-128"/>
                <a:cs typeface="メイリオ" pitchFamily="50" charset="-128"/>
              </a:rPr>
              <a:t>FB</a:t>
            </a:r>
            <a:r>
              <a:rPr lang="ja-JP" altLang="en-US" sz="1200">
                <a:solidFill>
                  <a:srgbClr val="000000"/>
                </a:solidFill>
                <a:latin typeface="メイリオ" pitchFamily="50" charset="-128"/>
                <a:ea typeface="メイリオ" pitchFamily="50" charset="-128"/>
                <a:cs typeface="メイリオ" pitchFamily="50" charset="-128"/>
              </a:rPr>
              <a:t>自動取込にも対応）</a:t>
            </a:r>
          </a:p>
        </p:txBody>
      </p:sp>
      <p:sp>
        <p:nvSpPr>
          <p:cNvPr id="8206" name="AutoShape 15"/>
          <p:cNvSpPr>
            <a:spLocks noChangeArrowheads="1"/>
          </p:cNvSpPr>
          <p:nvPr/>
        </p:nvSpPr>
        <p:spPr bwMode="auto">
          <a:xfrm>
            <a:off x="6119813" y="5083175"/>
            <a:ext cx="1076325" cy="488950"/>
          </a:xfrm>
          <a:prstGeom prst="flowChartProcess">
            <a:avLst/>
          </a:prstGeom>
          <a:solidFill>
            <a:srgbClr val="CCFFFF"/>
          </a:solidFill>
          <a:ln w="9525">
            <a:solidFill>
              <a:schemeClr val="tx1"/>
            </a:solidFill>
            <a:miter lim="800000"/>
            <a:headEnd/>
            <a:tailEnd/>
          </a:ln>
        </p:spPr>
        <p:txBody>
          <a:bodyPr wrap="none" anchor="ctr"/>
          <a:lstStyle/>
          <a:p>
            <a:pPr algn="ctr"/>
            <a:r>
              <a:rPr lang="ja-JP" altLang="en-US" sz="1200">
                <a:solidFill>
                  <a:srgbClr val="000000"/>
                </a:solidFill>
                <a:latin typeface="メイリオ" pitchFamily="50" charset="-128"/>
                <a:ea typeface="メイリオ" pitchFamily="50" charset="-128"/>
                <a:cs typeface="メイリオ" pitchFamily="50" charset="-128"/>
              </a:rPr>
              <a:t>消込処理</a:t>
            </a:r>
          </a:p>
          <a:p>
            <a:pPr algn="ctr"/>
            <a:r>
              <a:rPr lang="ja-JP" altLang="en-US" sz="1200">
                <a:solidFill>
                  <a:srgbClr val="000000"/>
                </a:solidFill>
                <a:latin typeface="メイリオ" pitchFamily="50" charset="-128"/>
                <a:ea typeface="メイリオ" pitchFamily="50" charset="-128"/>
                <a:cs typeface="メイリオ" pitchFamily="50" charset="-128"/>
              </a:rPr>
              <a:t>（手動／自動）</a:t>
            </a:r>
          </a:p>
        </p:txBody>
      </p:sp>
      <p:sp>
        <p:nvSpPr>
          <p:cNvPr id="8207" name="AutoShape 19"/>
          <p:cNvSpPr>
            <a:spLocks noChangeArrowheads="1"/>
          </p:cNvSpPr>
          <p:nvPr/>
        </p:nvSpPr>
        <p:spPr bwMode="auto">
          <a:xfrm>
            <a:off x="5643563" y="4471988"/>
            <a:ext cx="2024062" cy="393700"/>
          </a:xfrm>
          <a:prstGeom prst="can">
            <a:avLst>
              <a:gd name="adj" fmla="val 25000"/>
            </a:avLst>
          </a:prstGeom>
          <a:solidFill>
            <a:srgbClr val="CCFFFF"/>
          </a:solidFill>
          <a:ln w="9525">
            <a:solidFill>
              <a:schemeClr val="tx1"/>
            </a:solidFill>
            <a:round/>
            <a:headEnd/>
            <a:tailEnd/>
          </a:ln>
        </p:spPr>
        <p:txBody>
          <a:bodyPr wrap="none" anchor="ctr"/>
          <a:lstStyle/>
          <a:p>
            <a:pPr algn="ctr"/>
            <a:r>
              <a:rPr lang="ja-JP" altLang="en-US" sz="1200">
                <a:solidFill>
                  <a:srgbClr val="333333"/>
                </a:solidFill>
                <a:latin typeface="メイリオ" pitchFamily="50" charset="-128"/>
                <a:ea typeface="メイリオ" pitchFamily="50" charset="-128"/>
                <a:cs typeface="メイリオ" pitchFamily="50" charset="-128"/>
              </a:rPr>
              <a:t>入金予定データ</a:t>
            </a:r>
          </a:p>
        </p:txBody>
      </p:sp>
      <p:sp>
        <p:nvSpPr>
          <p:cNvPr id="8208" name="AutoShape 20"/>
          <p:cNvSpPr>
            <a:spLocks noChangeArrowheads="1"/>
          </p:cNvSpPr>
          <p:nvPr/>
        </p:nvSpPr>
        <p:spPr bwMode="auto">
          <a:xfrm>
            <a:off x="5641975" y="2867025"/>
            <a:ext cx="2025650" cy="633413"/>
          </a:xfrm>
          <a:prstGeom prst="flowChartAlternateProcess">
            <a:avLst/>
          </a:prstGeom>
          <a:solidFill>
            <a:srgbClr val="66FFFF">
              <a:alpha val="70195"/>
            </a:srgbClr>
          </a:solidFill>
          <a:ln w="9525">
            <a:solidFill>
              <a:srgbClr val="0000FF"/>
            </a:solidFill>
            <a:miter lim="800000"/>
            <a:headEnd/>
            <a:tailEnd/>
          </a:ln>
        </p:spPr>
        <p:txBody>
          <a:bodyPr wrap="none" anchor="ctr"/>
          <a:lstStyle/>
          <a:p>
            <a:pPr algn="ctr"/>
            <a:r>
              <a:rPr lang="ja-JP" altLang="en-US" sz="1400">
                <a:solidFill>
                  <a:srgbClr val="000000"/>
                </a:solidFill>
                <a:latin typeface="メイリオ" pitchFamily="50" charset="-128"/>
                <a:ea typeface="メイリオ" pitchFamily="50" charset="-128"/>
                <a:cs typeface="メイリオ" pitchFamily="50" charset="-128"/>
              </a:rPr>
              <a:t>営業・販売管理</a:t>
            </a:r>
            <a:endParaRPr lang="en-US" altLang="ja-JP" sz="1400">
              <a:solidFill>
                <a:srgbClr val="000000"/>
              </a:solidFill>
              <a:latin typeface="メイリオ" pitchFamily="50" charset="-128"/>
              <a:ea typeface="メイリオ" pitchFamily="50" charset="-128"/>
              <a:cs typeface="メイリオ" pitchFamily="50" charset="-128"/>
            </a:endParaRPr>
          </a:p>
          <a:p>
            <a:pPr algn="ctr"/>
            <a:r>
              <a:rPr lang="ja-JP" altLang="en-US" sz="1400">
                <a:solidFill>
                  <a:srgbClr val="000000"/>
                </a:solidFill>
                <a:latin typeface="メイリオ" pitchFamily="50" charset="-128"/>
                <a:ea typeface="メイリオ" pitchFamily="50" charset="-128"/>
                <a:cs typeface="メイリオ" pitchFamily="50" charset="-128"/>
              </a:rPr>
              <a:t>システムなど</a:t>
            </a:r>
          </a:p>
        </p:txBody>
      </p:sp>
      <p:sp>
        <p:nvSpPr>
          <p:cNvPr id="8209" name="AutoShape 25"/>
          <p:cNvSpPr>
            <a:spLocks noChangeArrowheads="1"/>
          </p:cNvSpPr>
          <p:nvPr/>
        </p:nvSpPr>
        <p:spPr bwMode="auto">
          <a:xfrm>
            <a:off x="5643563" y="3786188"/>
            <a:ext cx="2024062" cy="457200"/>
          </a:xfrm>
          <a:prstGeom prst="flowChartProcess">
            <a:avLst/>
          </a:prstGeom>
          <a:solidFill>
            <a:srgbClr val="CCFFFF"/>
          </a:solidFill>
          <a:ln w="9525">
            <a:solidFill>
              <a:schemeClr val="tx1"/>
            </a:solidFill>
            <a:miter lim="800000"/>
            <a:headEnd/>
            <a:tailEnd/>
          </a:ln>
        </p:spPr>
        <p:txBody>
          <a:bodyPr wrap="none" anchor="ctr"/>
          <a:lstStyle/>
          <a:p>
            <a:pPr algn="ctr"/>
            <a:r>
              <a:rPr lang="ja-JP" altLang="en-US" sz="1200">
                <a:solidFill>
                  <a:srgbClr val="000000"/>
                </a:solidFill>
                <a:latin typeface="メイリオ" pitchFamily="50" charset="-128"/>
                <a:ea typeface="メイリオ" pitchFamily="50" charset="-128"/>
                <a:cs typeface="メイリオ" pitchFamily="50" charset="-128"/>
              </a:rPr>
              <a:t>債権計上入力 </a:t>
            </a:r>
            <a:r>
              <a:rPr lang="en-US" altLang="ja-JP" sz="1200">
                <a:solidFill>
                  <a:srgbClr val="000000"/>
                </a:solidFill>
                <a:latin typeface="メイリオ" pitchFamily="50" charset="-128"/>
                <a:ea typeface="メイリオ" pitchFamily="50" charset="-128"/>
                <a:cs typeface="メイリオ" pitchFamily="50" charset="-128"/>
              </a:rPr>
              <a:t>or </a:t>
            </a:r>
            <a:r>
              <a:rPr lang="ja-JP" altLang="en-US" sz="1200">
                <a:solidFill>
                  <a:srgbClr val="000000"/>
                </a:solidFill>
                <a:latin typeface="メイリオ" pitchFamily="50" charset="-128"/>
                <a:ea typeface="メイリオ" pitchFamily="50" charset="-128"/>
                <a:cs typeface="メイリオ" pitchFamily="50" charset="-128"/>
              </a:rPr>
              <a:t>外部</a:t>
            </a:r>
            <a:r>
              <a:rPr lang="en-US" altLang="ja-JP" sz="1200">
                <a:solidFill>
                  <a:srgbClr val="000000"/>
                </a:solidFill>
                <a:latin typeface="メイリオ" pitchFamily="50" charset="-128"/>
                <a:ea typeface="メイリオ" pitchFamily="50" charset="-128"/>
                <a:cs typeface="メイリオ" pitchFamily="50" charset="-128"/>
              </a:rPr>
              <a:t>IF</a:t>
            </a:r>
            <a:r>
              <a:rPr lang="ja-JP" altLang="en-US" sz="1200">
                <a:solidFill>
                  <a:srgbClr val="000000"/>
                </a:solidFill>
                <a:latin typeface="メイリオ" pitchFamily="50" charset="-128"/>
                <a:ea typeface="メイリオ" pitchFamily="50" charset="-128"/>
                <a:cs typeface="メイリオ" pitchFamily="50" charset="-128"/>
              </a:rPr>
              <a:t>取込</a:t>
            </a:r>
          </a:p>
          <a:p>
            <a:pPr algn="ctr"/>
            <a:r>
              <a:rPr lang="ja-JP" altLang="en-US" sz="1200">
                <a:solidFill>
                  <a:srgbClr val="000000"/>
                </a:solidFill>
                <a:latin typeface="メイリオ" pitchFamily="50" charset="-128"/>
                <a:ea typeface="メイリオ" pitchFamily="50" charset="-128"/>
                <a:cs typeface="メイリオ" pitchFamily="50" charset="-128"/>
              </a:rPr>
              <a:t>（入金予定有）</a:t>
            </a:r>
          </a:p>
        </p:txBody>
      </p:sp>
      <p:sp>
        <p:nvSpPr>
          <p:cNvPr id="8210" name="Rectangle 26"/>
          <p:cNvSpPr>
            <a:spLocks noChangeArrowheads="1"/>
          </p:cNvSpPr>
          <p:nvPr/>
        </p:nvSpPr>
        <p:spPr bwMode="auto">
          <a:xfrm>
            <a:off x="230188" y="215900"/>
            <a:ext cx="8229600" cy="1008063"/>
          </a:xfrm>
          <a:prstGeom prst="rect">
            <a:avLst/>
          </a:prstGeom>
          <a:noFill/>
          <a:ln w="9525">
            <a:noFill/>
            <a:miter lim="800000"/>
            <a:headEnd/>
            <a:tailEnd/>
          </a:ln>
        </p:spPr>
        <p:txBody>
          <a:bodyPr lIns="90000" tIns="0" rIns="0" bIns="0" anchor="ctr"/>
          <a:lstStyle/>
          <a:p>
            <a:pPr>
              <a:lnSpc>
                <a:spcPts val="2600"/>
              </a:lnSpc>
            </a:pPr>
            <a:r>
              <a:rPr lang="en-US" altLang="ja-JP" sz="2200" b="1" i="1">
                <a:solidFill>
                  <a:srgbClr val="FFFFFF"/>
                </a:solidFill>
                <a:latin typeface="Times New Roman" pitchFamily="18" charset="0"/>
                <a:ea typeface="MS UI Gothic" pitchFamily="50" charset="-128"/>
              </a:rPr>
              <a:t>SuperStream-</a:t>
            </a:r>
            <a:r>
              <a:rPr lang="en-US" altLang="ja-JP" sz="2200" b="1">
                <a:solidFill>
                  <a:srgbClr val="FFFFFF"/>
                </a:solidFill>
                <a:latin typeface="Times New Roman" pitchFamily="18" charset="0"/>
                <a:ea typeface="MS UI Gothic" pitchFamily="50" charset="-128"/>
              </a:rPr>
              <a:t>AR+ </a:t>
            </a:r>
            <a:r>
              <a:rPr lang="ja-JP" altLang="en-US" sz="2200">
                <a:solidFill>
                  <a:srgbClr val="FFFFFF"/>
                </a:solidFill>
                <a:latin typeface="メイリオ" pitchFamily="50" charset="-128"/>
                <a:ea typeface="メイリオ" pitchFamily="50" charset="-128"/>
                <a:cs typeface="メイリオ" pitchFamily="50" charset="-128"/>
              </a:rPr>
              <a:t>特徴</a:t>
            </a:r>
            <a:r>
              <a:rPr lang="ja-JP" altLang="en-US" sz="2400" b="1">
                <a:solidFill>
                  <a:srgbClr val="FFFFFF"/>
                </a:solidFill>
                <a:latin typeface="Times New Roman" pitchFamily="18" charset="0"/>
                <a:ea typeface="MS UI Gothic" pitchFamily="50" charset="-128"/>
              </a:rPr>
              <a:t/>
            </a:r>
            <a:br>
              <a:rPr lang="ja-JP" altLang="en-US" sz="2400" b="1">
                <a:solidFill>
                  <a:srgbClr val="FFFFFF"/>
                </a:solidFill>
                <a:latin typeface="Times New Roman" pitchFamily="18" charset="0"/>
                <a:ea typeface="MS UI Gothic" pitchFamily="50" charset="-128"/>
              </a:rPr>
            </a:br>
            <a:r>
              <a:rPr lang="ja-JP" altLang="en-US" b="1">
                <a:solidFill>
                  <a:srgbClr val="FFFFFF"/>
                </a:solidFill>
                <a:latin typeface="Times New Roman" pitchFamily="18" charset="0"/>
                <a:ea typeface="MS UI Gothic" pitchFamily="50" charset="-128"/>
              </a:rPr>
              <a:t>　</a:t>
            </a:r>
            <a:r>
              <a:rPr lang="ja-JP" altLang="en-US" b="1">
                <a:solidFill>
                  <a:srgbClr val="FFFFFF"/>
                </a:solidFill>
                <a:latin typeface="メイリオ" pitchFamily="50" charset="-128"/>
                <a:ea typeface="メイリオ" pitchFamily="50" charset="-128"/>
                <a:cs typeface="メイリオ" pitchFamily="50" charset="-128"/>
              </a:rPr>
              <a:t>～</a:t>
            </a:r>
            <a:r>
              <a:rPr lang="en-US" altLang="ja-JP" b="1">
                <a:solidFill>
                  <a:srgbClr val="FFFFFF"/>
                </a:solidFill>
                <a:latin typeface="Times New Roman" pitchFamily="18" charset="0"/>
                <a:ea typeface="MS UI Gothic" pitchFamily="50" charset="-128"/>
              </a:rPr>
              <a:t>AR+</a:t>
            </a:r>
            <a:r>
              <a:rPr lang="ja-JP" altLang="en-US">
                <a:solidFill>
                  <a:srgbClr val="FFFFFF"/>
                </a:solidFill>
                <a:latin typeface="メイリオ" pitchFamily="50" charset="-128"/>
                <a:ea typeface="メイリオ" pitchFamily="50" charset="-128"/>
                <a:cs typeface="メイリオ" pitchFamily="50" charset="-128"/>
              </a:rPr>
              <a:t>での業務運用フロー例②～</a:t>
            </a:r>
          </a:p>
        </p:txBody>
      </p:sp>
      <p:cxnSp>
        <p:nvCxnSpPr>
          <p:cNvPr id="8211" name="直線矢印コネクタ 30"/>
          <p:cNvCxnSpPr>
            <a:cxnSpLocks noChangeShapeType="1"/>
            <a:stCxn id="8198" idx="3"/>
            <a:endCxn id="8205" idx="1"/>
          </p:cNvCxnSpPr>
          <p:nvPr/>
        </p:nvCxnSpPr>
        <p:spPr bwMode="auto">
          <a:xfrm flipV="1">
            <a:off x="5148263" y="6059488"/>
            <a:ext cx="490537" cy="4762"/>
          </a:xfrm>
          <a:prstGeom prst="straightConnector1">
            <a:avLst/>
          </a:prstGeom>
          <a:noFill/>
          <a:ln w="9525" algn="ctr">
            <a:solidFill>
              <a:schemeClr val="tx1"/>
            </a:solidFill>
            <a:round/>
            <a:headEnd/>
            <a:tailEnd type="triangle" w="med" len="med"/>
          </a:ln>
        </p:spPr>
      </p:cxnSp>
      <p:cxnSp>
        <p:nvCxnSpPr>
          <p:cNvPr id="8212" name="直線矢印コネクタ 34"/>
          <p:cNvCxnSpPr>
            <a:cxnSpLocks noChangeShapeType="1"/>
            <a:stCxn id="8208" idx="2"/>
            <a:endCxn id="8209" idx="0"/>
          </p:cNvCxnSpPr>
          <p:nvPr/>
        </p:nvCxnSpPr>
        <p:spPr bwMode="auto">
          <a:xfrm rot="16200000" flipH="1">
            <a:off x="6512719" y="3642519"/>
            <a:ext cx="285750" cy="1588"/>
          </a:xfrm>
          <a:prstGeom prst="straightConnector1">
            <a:avLst/>
          </a:prstGeom>
          <a:noFill/>
          <a:ln w="9525" algn="ctr">
            <a:solidFill>
              <a:schemeClr val="tx1"/>
            </a:solidFill>
            <a:round/>
            <a:headEnd/>
            <a:tailEnd type="triangle" w="med" len="med"/>
          </a:ln>
        </p:spPr>
      </p:cxnSp>
      <p:cxnSp>
        <p:nvCxnSpPr>
          <p:cNvPr id="8213" name="直線矢印コネクタ 37"/>
          <p:cNvCxnSpPr>
            <a:cxnSpLocks noChangeShapeType="1"/>
            <a:stCxn id="8209" idx="2"/>
            <a:endCxn id="8207" idx="1"/>
          </p:cNvCxnSpPr>
          <p:nvPr/>
        </p:nvCxnSpPr>
        <p:spPr bwMode="auto">
          <a:xfrm rot="5400000">
            <a:off x="6542088" y="4357688"/>
            <a:ext cx="228600" cy="0"/>
          </a:xfrm>
          <a:prstGeom prst="straightConnector1">
            <a:avLst/>
          </a:prstGeom>
          <a:noFill/>
          <a:ln w="9525" algn="ctr">
            <a:solidFill>
              <a:schemeClr val="tx1"/>
            </a:solidFill>
            <a:round/>
            <a:headEnd/>
            <a:tailEnd type="triangle" w="med" len="med"/>
          </a:ln>
        </p:spPr>
      </p:cxnSp>
      <p:cxnSp>
        <p:nvCxnSpPr>
          <p:cNvPr id="8214" name="直線矢印コネクタ 41"/>
          <p:cNvCxnSpPr>
            <a:cxnSpLocks noChangeShapeType="1"/>
            <a:stCxn id="8206" idx="0"/>
            <a:endCxn id="8207" idx="3"/>
          </p:cNvCxnSpPr>
          <p:nvPr/>
        </p:nvCxnSpPr>
        <p:spPr bwMode="auto">
          <a:xfrm rot="16200000" flipV="1">
            <a:off x="6548438" y="4973638"/>
            <a:ext cx="217487" cy="1587"/>
          </a:xfrm>
          <a:prstGeom prst="straightConnector1">
            <a:avLst/>
          </a:prstGeom>
          <a:noFill/>
          <a:ln w="9525" algn="ctr">
            <a:solidFill>
              <a:schemeClr val="tx1"/>
            </a:solidFill>
            <a:round/>
            <a:headEnd/>
            <a:tailEnd type="triangle" w="med" len="med"/>
          </a:ln>
        </p:spPr>
      </p:cxnSp>
      <p:cxnSp>
        <p:nvCxnSpPr>
          <p:cNvPr id="8215" name="直線矢印コネクタ 43"/>
          <p:cNvCxnSpPr>
            <a:cxnSpLocks noChangeShapeType="1"/>
            <a:stCxn id="8205" idx="0"/>
            <a:endCxn id="8206" idx="2"/>
          </p:cNvCxnSpPr>
          <p:nvPr/>
        </p:nvCxnSpPr>
        <p:spPr bwMode="auto">
          <a:xfrm rot="5400000" flipH="1" flipV="1">
            <a:off x="6526212" y="5699126"/>
            <a:ext cx="258763" cy="4762"/>
          </a:xfrm>
          <a:prstGeom prst="straightConnector1">
            <a:avLst/>
          </a:prstGeom>
          <a:noFill/>
          <a:ln w="9525" algn="ctr">
            <a:solidFill>
              <a:schemeClr val="tx1"/>
            </a:solidFill>
            <a:round/>
            <a:headEnd/>
            <a:tailEnd type="triangle" w="med" len="med"/>
          </a:ln>
        </p:spPr>
      </p:cxnSp>
      <p:sp>
        <p:nvSpPr>
          <p:cNvPr id="2" name="AutoShape 24"/>
          <p:cNvSpPr>
            <a:spLocks noChangeArrowheads="1"/>
          </p:cNvSpPr>
          <p:nvPr/>
        </p:nvSpPr>
        <p:spPr bwMode="auto">
          <a:xfrm>
            <a:off x="7572375" y="3141663"/>
            <a:ext cx="1477963" cy="787400"/>
          </a:xfrm>
          <a:prstGeom prst="wedgeEllipseCallout">
            <a:avLst>
              <a:gd name="adj1" fmla="val -49134"/>
              <a:gd name="adj2" fmla="val 45912"/>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9525" algn="ctr">
            <a:solidFill>
              <a:schemeClr val="tx1"/>
            </a:solidFill>
            <a:miter lim="800000"/>
            <a:headEnd/>
            <a:tailEnd/>
          </a:ln>
        </p:spPr>
        <p:txBody>
          <a:bodyPr lIns="0" rIns="0"/>
          <a:lstStyle/>
          <a:p>
            <a:pPr algn="ctr">
              <a:defRPr/>
            </a:pPr>
            <a:r>
              <a:rPr lang="ja-JP" altLang="en-US" sz="1200" i="1" dirty="0">
                <a:solidFill>
                  <a:srgbClr val="333333"/>
                </a:solidFill>
                <a:latin typeface="メイリオ" pitchFamily="50" charset="-128"/>
                <a:ea typeface="メイリオ" pitchFamily="50" charset="-128"/>
                <a:cs typeface="メイリオ" pitchFamily="50" charset="-128"/>
              </a:rPr>
              <a:t>締日ごと</a:t>
            </a:r>
            <a:endParaRPr lang="en-US" altLang="ja-JP" sz="1200" i="1" dirty="0">
              <a:solidFill>
                <a:srgbClr val="333333"/>
              </a:solidFill>
              <a:latin typeface="メイリオ" pitchFamily="50" charset="-128"/>
              <a:ea typeface="メイリオ" pitchFamily="50" charset="-128"/>
              <a:cs typeface="メイリオ" pitchFamily="50" charset="-128"/>
            </a:endParaRPr>
          </a:p>
          <a:p>
            <a:pPr algn="ctr">
              <a:defRPr/>
            </a:pPr>
            <a:r>
              <a:rPr lang="ja-JP" altLang="en-US" sz="1200" i="1" dirty="0">
                <a:solidFill>
                  <a:srgbClr val="333333"/>
                </a:solidFill>
                <a:latin typeface="メイリオ" pitchFamily="50" charset="-128"/>
                <a:ea typeface="メイリオ" pitchFamily="50" charset="-128"/>
                <a:cs typeface="メイリオ" pitchFamily="50" charset="-128"/>
              </a:rPr>
              <a:t>（月次）</a:t>
            </a:r>
          </a:p>
          <a:p>
            <a:pPr algn="ctr">
              <a:defRPr/>
            </a:pPr>
            <a:r>
              <a:rPr lang="ja-JP" altLang="en-US" sz="1200" i="1" dirty="0">
                <a:solidFill>
                  <a:srgbClr val="333333"/>
                </a:solidFill>
                <a:latin typeface="メイリオ" pitchFamily="50" charset="-128"/>
                <a:ea typeface="メイリオ" pitchFamily="50" charset="-128"/>
                <a:cs typeface="メイリオ" pitchFamily="50" charset="-128"/>
              </a:rPr>
              <a:t>で計上する</a:t>
            </a:r>
          </a:p>
        </p:txBody>
      </p:sp>
      <p:cxnSp>
        <p:nvCxnSpPr>
          <p:cNvPr id="8217" name="直線矢印コネクタ 46"/>
          <p:cNvCxnSpPr>
            <a:cxnSpLocks noChangeShapeType="1"/>
            <a:stCxn id="8196" idx="3"/>
          </p:cNvCxnSpPr>
          <p:nvPr/>
        </p:nvCxnSpPr>
        <p:spPr bwMode="auto">
          <a:xfrm flipV="1">
            <a:off x="5148263" y="3000375"/>
            <a:ext cx="495300" cy="9525"/>
          </a:xfrm>
          <a:prstGeom prst="straightConnector1">
            <a:avLst/>
          </a:prstGeom>
          <a:noFill/>
          <a:ln w="9525" algn="ctr">
            <a:solidFill>
              <a:schemeClr val="tx1"/>
            </a:solidFill>
            <a:round/>
            <a:headEnd/>
            <a:tailEnd type="triangle" w="med" len="med"/>
          </a:ln>
        </p:spPr>
      </p:cxnSp>
      <p:sp>
        <p:nvSpPr>
          <p:cNvPr id="8218" name="スライド番号プレースホルダ 4"/>
          <p:cNvSpPr txBox="1">
            <a:spLocks/>
          </p:cNvSpPr>
          <p:nvPr/>
        </p:nvSpPr>
        <p:spPr bwMode="auto">
          <a:xfrm>
            <a:off x="7920038" y="6453188"/>
            <a:ext cx="720725" cy="179387"/>
          </a:xfrm>
          <a:prstGeom prst="rect">
            <a:avLst/>
          </a:prstGeom>
          <a:noFill/>
          <a:ln w="9525">
            <a:noFill/>
            <a:miter lim="800000"/>
            <a:headEnd/>
            <a:tailEnd/>
          </a:ln>
        </p:spPr>
        <p:txBody>
          <a:bodyPr lIns="0" tIns="0" rIns="0" bIns="0" anchor="ctr"/>
          <a:lstStyle/>
          <a:p>
            <a:pPr algn="r"/>
            <a:fld id="{23414CB9-36BE-4175-83FE-7E4C1AB6B5B2}" type="slidenum">
              <a:rPr lang="ja-JP" altLang="en-US" sz="900">
                <a:solidFill>
                  <a:srgbClr val="FFFFFF"/>
                </a:solidFill>
                <a:latin typeface="Tahoma" pitchFamily="34" charset="0"/>
                <a:ea typeface="HGP創英角ｺﾞｼｯｸUB" pitchFamily="50" charset="-128"/>
              </a:rPr>
              <a:pPr algn="r"/>
              <a:t>4</a:t>
            </a:fld>
            <a:endParaRPr lang="ja-JP" altLang="en-US" sz="900">
              <a:solidFill>
                <a:srgbClr val="FFFFFF"/>
              </a:solidFill>
              <a:latin typeface="Tahoma" pitchFamily="34" charset="0"/>
              <a:ea typeface="HGP創英角ｺﾞｼｯｸUB" pitchFamily="50" charset="-128"/>
            </a:endParaRPr>
          </a:p>
        </p:txBody>
      </p:sp>
      <p:pic>
        <p:nvPicPr>
          <p:cNvPr id="8220" name="Picture 8" descr="Factory"/>
          <p:cNvPicPr>
            <a:picLocks noChangeAspect="1" noChangeArrowheads="1"/>
          </p:cNvPicPr>
          <p:nvPr/>
        </p:nvPicPr>
        <p:blipFill>
          <a:blip r:embed="rId3" cstate="print"/>
          <a:srcRect/>
          <a:stretch>
            <a:fillRect/>
          </a:stretch>
        </p:blipFill>
        <p:spPr bwMode="auto">
          <a:xfrm>
            <a:off x="179388" y="3501008"/>
            <a:ext cx="1970087" cy="1944117"/>
          </a:xfrm>
          <a:prstGeom prst="rect">
            <a:avLst/>
          </a:prstGeom>
          <a:noFill/>
          <a:ln w="9525">
            <a:noFill/>
            <a:miter lim="800000"/>
            <a:headEnd/>
            <a:tailEnd/>
          </a:ln>
        </p:spPr>
      </p:pic>
      <p:sp>
        <p:nvSpPr>
          <p:cNvPr id="29" name="フッター プレースホルダ 2"/>
          <p:cNvSpPr>
            <a:spLocks noGrp="1"/>
          </p:cNvSpPr>
          <p:nvPr>
            <p:ph type="ftr" sz="quarter" idx="11"/>
          </p:nvPr>
        </p:nvSpPr>
        <p:spPr>
          <a:xfrm>
            <a:off x="306388" y="6457950"/>
            <a:ext cx="2268537" cy="206375"/>
          </a:xfrm>
          <a:noFill/>
        </p:spPr>
        <p:txBody>
          <a:bodyPr vert="horz" lIns="91440" tIns="45720" rIns="91440" bIns="45720" anchor="t"/>
          <a:lstStyle/>
          <a:p>
            <a:r>
              <a:rPr lang="en-US" altLang="ja-JP" dirty="0" smtClean="0"/>
              <a:t>©  </a:t>
            </a:r>
            <a:r>
              <a:rPr lang="en-US" altLang="ja-JP" dirty="0" smtClean="0"/>
              <a:t>SuperStream Inc. All rights reserved.</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9218" name="スライド番号プレースホルダ 2"/>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24DE20FC-7533-4270-99F3-9BE2852ACA61}" type="slidenum">
              <a:rPr lang="en-US" altLang="ja-JP" smtClean="0">
                <a:solidFill>
                  <a:srgbClr val="999999"/>
                </a:solidFill>
              </a:rPr>
              <a:pPr fontAlgn="base">
                <a:spcBef>
                  <a:spcPct val="0"/>
                </a:spcBef>
                <a:spcAft>
                  <a:spcPct val="0"/>
                </a:spcAft>
                <a:defRPr/>
              </a:pPr>
              <a:t>5</a:t>
            </a:fld>
            <a:endParaRPr lang="en-US" altLang="ja-JP" smtClean="0">
              <a:solidFill>
                <a:srgbClr val="999999"/>
              </a:solidFill>
            </a:endParaRPr>
          </a:p>
        </p:txBody>
      </p:sp>
      <p:sp>
        <p:nvSpPr>
          <p:cNvPr id="7172" name="Text Box 2"/>
          <p:cNvSpPr txBox="1">
            <a:spLocks noChangeArrowheads="1"/>
          </p:cNvSpPr>
          <p:nvPr/>
        </p:nvSpPr>
        <p:spPr bwMode="auto">
          <a:xfrm>
            <a:off x="269875" y="1331913"/>
            <a:ext cx="8991600" cy="523875"/>
          </a:xfrm>
          <a:prstGeom prst="rect">
            <a:avLst/>
          </a:prstGeom>
          <a:noFill/>
          <a:ln w="9525">
            <a:noFill/>
            <a:miter lim="800000"/>
            <a:headEnd/>
            <a:tailEnd/>
          </a:ln>
        </p:spPr>
        <p:txBody>
          <a:bodyPr>
            <a:spAutoFit/>
          </a:bodyPr>
          <a:lstStyle/>
          <a:p>
            <a:pPr>
              <a:defRPr/>
            </a:pPr>
            <a:r>
              <a:rPr lang="ja-JP" altLang="en-US" sz="1400" dirty="0">
                <a:solidFill>
                  <a:schemeClr val="tx1">
                    <a:lumMod val="65000"/>
                    <a:lumOff val="35000"/>
                  </a:schemeClr>
                </a:solidFill>
                <a:latin typeface="メイリオ" pitchFamily="50" charset="-128"/>
                <a:ea typeface="メイリオ" pitchFamily="50" charset="-128"/>
                <a:cs typeface="メイリオ" pitchFamily="50" charset="-128"/>
              </a:rPr>
              <a:t>＜得意先／集金先＞</a:t>
            </a:r>
          </a:p>
          <a:p>
            <a:pPr>
              <a:defRPr/>
            </a:pPr>
            <a:r>
              <a:rPr lang="ja-JP" altLang="en-US" sz="1400" dirty="0">
                <a:solidFill>
                  <a:schemeClr val="tx1">
                    <a:lumMod val="65000"/>
                    <a:lumOff val="35000"/>
                  </a:schemeClr>
                </a:solidFill>
                <a:latin typeface="メイリオ" pitchFamily="50" charset="-128"/>
                <a:ea typeface="メイリオ" pitchFamily="50" charset="-128"/>
                <a:cs typeface="メイリオ" pitchFamily="50" charset="-128"/>
              </a:rPr>
              <a:t>得意先と集金先を区別して扱うことにより、受注先と請求先が異なる場合にも対応します。</a:t>
            </a:r>
          </a:p>
        </p:txBody>
      </p:sp>
      <p:sp>
        <p:nvSpPr>
          <p:cNvPr id="9220" name="Text Box 3"/>
          <p:cNvSpPr txBox="1">
            <a:spLocks noChangeArrowheads="1"/>
          </p:cNvSpPr>
          <p:nvPr/>
        </p:nvSpPr>
        <p:spPr bwMode="auto">
          <a:xfrm>
            <a:off x="223838" y="1989138"/>
            <a:ext cx="8001000" cy="304800"/>
          </a:xfrm>
          <a:prstGeom prst="rect">
            <a:avLst/>
          </a:prstGeom>
          <a:noFill/>
          <a:ln w="9525">
            <a:noFill/>
            <a:miter lim="800000"/>
            <a:headEnd/>
            <a:tailEnd/>
          </a:ln>
        </p:spPr>
        <p:txBody>
          <a:bodyPr>
            <a:spAutoFit/>
          </a:bodyPr>
          <a:lstStyle/>
          <a:p>
            <a:r>
              <a:rPr lang="ja-JP" altLang="en-US" sz="1400">
                <a:solidFill>
                  <a:srgbClr val="FA4708"/>
                </a:solidFill>
                <a:latin typeface="メイリオ" pitchFamily="50" charset="-128"/>
                <a:ea typeface="メイリオ" pitchFamily="50" charset="-128"/>
                <a:cs typeface="メイリオ" pitchFamily="50" charset="-128"/>
              </a:rPr>
              <a:t>（例）得意先</a:t>
            </a:r>
            <a:r>
              <a:rPr lang="en-US" altLang="ja-JP" sz="1400">
                <a:solidFill>
                  <a:srgbClr val="FA4708"/>
                </a:solidFill>
                <a:latin typeface="メイリオ" pitchFamily="50" charset="-128"/>
                <a:ea typeface="メイリオ" pitchFamily="50" charset="-128"/>
                <a:cs typeface="メイリオ" pitchFamily="50" charset="-128"/>
              </a:rPr>
              <a:t>A</a:t>
            </a:r>
            <a:r>
              <a:rPr lang="ja-JP" altLang="en-US" sz="1400">
                <a:solidFill>
                  <a:srgbClr val="FA4708"/>
                </a:solidFill>
                <a:latin typeface="メイリオ" pitchFamily="50" charset="-128"/>
                <a:ea typeface="メイリオ" pitchFamily="50" charset="-128"/>
                <a:cs typeface="メイリオ" pitchFamily="50" charset="-128"/>
              </a:rPr>
              <a:t>、</a:t>
            </a:r>
            <a:r>
              <a:rPr lang="en-US" altLang="ja-JP" sz="1400">
                <a:solidFill>
                  <a:srgbClr val="FA4708"/>
                </a:solidFill>
                <a:latin typeface="メイリオ" pitchFamily="50" charset="-128"/>
                <a:ea typeface="メイリオ" pitchFamily="50" charset="-128"/>
                <a:cs typeface="メイリオ" pitchFamily="50" charset="-128"/>
              </a:rPr>
              <a:t>B</a:t>
            </a:r>
            <a:r>
              <a:rPr lang="ja-JP" altLang="en-US" sz="1400">
                <a:solidFill>
                  <a:srgbClr val="FA4708"/>
                </a:solidFill>
                <a:latin typeface="メイリオ" pitchFamily="50" charset="-128"/>
                <a:ea typeface="メイリオ" pitchFamily="50" charset="-128"/>
                <a:cs typeface="メイリオ" pitchFamily="50" charset="-128"/>
              </a:rPr>
              <a:t>、</a:t>
            </a:r>
            <a:r>
              <a:rPr lang="en-US" altLang="ja-JP" sz="1400">
                <a:solidFill>
                  <a:srgbClr val="FA4708"/>
                </a:solidFill>
                <a:latin typeface="メイリオ" pitchFamily="50" charset="-128"/>
                <a:ea typeface="メイリオ" pitchFamily="50" charset="-128"/>
                <a:cs typeface="メイリオ" pitchFamily="50" charset="-128"/>
              </a:rPr>
              <a:t>C</a:t>
            </a:r>
            <a:r>
              <a:rPr lang="ja-JP" altLang="en-US" sz="1400">
                <a:solidFill>
                  <a:srgbClr val="FA4708"/>
                </a:solidFill>
                <a:latin typeface="メイリオ" pitchFamily="50" charset="-128"/>
                <a:ea typeface="メイリオ" pitchFamily="50" charset="-128"/>
                <a:cs typeface="メイリオ" pitchFamily="50" charset="-128"/>
              </a:rPr>
              <a:t>に対してそれぞれ取引を行うが、請求は得意先</a:t>
            </a:r>
            <a:r>
              <a:rPr lang="en-US" altLang="ja-JP" sz="1400">
                <a:solidFill>
                  <a:srgbClr val="FA4708"/>
                </a:solidFill>
                <a:latin typeface="メイリオ" pitchFamily="50" charset="-128"/>
                <a:ea typeface="メイリオ" pitchFamily="50" charset="-128"/>
                <a:cs typeface="メイリオ" pitchFamily="50" charset="-128"/>
              </a:rPr>
              <a:t>A</a:t>
            </a:r>
            <a:r>
              <a:rPr lang="ja-JP" altLang="en-US" sz="1400">
                <a:solidFill>
                  <a:srgbClr val="FA4708"/>
                </a:solidFill>
                <a:latin typeface="メイリオ" pitchFamily="50" charset="-128"/>
                <a:ea typeface="メイリオ" pitchFamily="50" charset="-128"/>
                <a:cs typeface="メイリオ" pitchFamily="50" charset="-128"/>
              </a:rPr>
              <a:t>へ一括請求する</a:t>
            </a:r>
          </a:p>
        </p:txBody>
      </p:sp>
      <p:sp>
        <p:nvSpPr>
          <p:cNvPr id="9221" name="Rectangle 5"/>
          <p:cNvSpPr>
            <a:spLocks noChangeArrowheads="1"/>
          </p:cNvSpPr>
          <p:nvPr/>
        </p:nvSpPr>
        <p:spPr bwMode="auto">
          <a:xfrm>
            <a:off x="700088" y="3100388"/>
            <a:ext cx="912812" cy="444500"/>
          </a:xfrm>
          <a:prstGeom prst="rect">
            <a:avLst/>
          </a:prstGeom>
          <a:solidFill>
            <a:schemeClr val="bg1"/>
          </a:solidFill>
          <a:ln w="9525">
            <a:noFill/>
            <a:miter lim="800000"/>
            <a:headEnd/>
            <a:tailEnd/>
          </a:ln>
        </p:spPr>
        <p:txBody>
          <a:bodyPr wrap="none" anchor="ctr"/>
          <a:lstStyle/>
          <a:p>
            <a:pPr algn="ctr"/>
            <a:r>
              <a:rPr lang="ja-JP" altLang="en-US" sz="1400">
                <a:solidFill>
                  <a:srgbClr val="000000"/>
                </a:solidFill>
                <a:latin typeface="メイリオ" pitchFamily="50" charset="-128"/>
                <a:ea typeface="メイリオ" pitchFamily="50" charset="-128"/>
                <a:cs typeface="メイリオ" pitchFamily="50" charset="-128"/>
              </a:rPr>
              <a:t>得意先</a:t>
            </a:r>
            <a:r>
              <a:rPr lang="en-US" altLang="ja-JP" sz="1400">
                <a:solidFill>
                  <a:srgbClr val="000000"/>
                </a:solidFill>
                <a:latin typeface="メイリオ" pitchFamily="50" charset="-128"/>
                <a:ea typeface="メイリオ" pitchFamily="50" charset="-128"/>
                <a:cs typeface="メイリオ" pitchFamily="50" charset="-128"/>
              </a:rPr>
              <a:t>A</a:t>
            </a:r>
          </a:p>
          <a:p>
            <a:pPr algn="ctr"/>
            <a:r>
              <a:rPr lang="ja-JP" altLang="en-US" sz="1400">
                <a:solidFill>
                  <a:srgbClr val="000000"/>
                </a:solidFill>
                <a:latin typeface="メイリオ" pitchFamily="50" charset="-128"/>
                <a:ea typeface="メイリオ" pitchFamily="50" charset="-128"/>
                <a:cs typeface="メイリオ" pitchFamily="50" charset="-128"/>
              </a:rPr>
              <a:t>（集金先も</a:t>
            </a:r>
            <a:r>
              <a:rPr lang="en-US" altLang="ja-JP" sz="1400">
                <a:solidFill>
                  <a:srgbClr val="000000"/>
                </a:solidFill>
                <a:latin typeface="メイリオ" pitchFamily="50" charset="-128"/>
                <a:ea typeface="メイリオ" pitchFamily="50" charset="-128"/>
                <a:cs typeface="メイリオ" pitchFamily="50" charset="-128"/>
              </a:rPr>
              <a:t>A</a:t>
            </a:r>
            <a:r>
              <a:rPr lang="ja-JP" altLang="en-US" sz="1400">
                <a:solidFill>
                  <a:srgbClr val="000000"/>
                </a:solidFill>
                <a:latin typeface="メイリオ" pitchFamily="50" charset="-128"/>
                <a:ea typeface="メイリオ" pitchFamily="50" charset="-128"/>
                <a:cs typeface="メイリオ" pitchFamily="50" charset="-128"/>
              </a:rPr>
              <a:t>）</a:t>
            </a:r>
          </a:p>
        </p:txBody>
      </p:sp>
      <p:sp>
        <p:nvSpPr>
          <p:cNvPr id="9222" name="Rectangle 8"/>
          <p:cNvSpPr>
            <a:spLocks noChangeArrowheads="1"/>
          </p:cNvSpPr>
          <p:nvPr/>
        </p:nvSpPr>
        <p:spPr bwMode="auto">
          <a:xfrm>
            <a:off x="709613" y="4219575"/>
            <a:ext cx="935037" cy="466725"/>
          </a:xfrm>
          <a:prstGeom prst="rect">
            <a:avLst/>
          </a:prstGeom>
          <a:solidFill>
            <a:schemeClr val="bg1"/>
          </a:solidFill>
          <a:ln w="9525">
            <a:noFill/>
            <a:miter lim="800000"/>
            <a:headEnd/>
            <a:tailEnd/>
          </a:ln>
        </p:spPr>
        <p:txBody>
          <a:bodyPr wrap="none" anchor="ctr"/>
          <a:lstStyle/>
          <a:p>
            <a:pPr algn="ctr"/>
            <a:r>
              <a:rPr lang="ja-JP" altLang="en-US" sz="1400">
                <a:solidFill>
                  <a:srgbClr val="000000"/>
                </a:solidFill>
                <a:latin typeface="メイリオ" pitchFamily="50" charset="-128"/>
                <a:ea typeface="メイリオ" pitchFamily="50" charset="-128"/>
                <a:cs typeface="メイリオ" pitchFamily="50" charset="-128"/>
              </a:rPr>
              <a:t>得意先</a:t>
            </a:r>
            <a:r>
              <a:rPr lang="en-US" altLang="ja-JP" sz="1400">
                <a:solidFill>
                  <a:srgbClr val="000000"/>
                </a:solidFill>
                <a:latin typeface="メイリオ" pitchFamily="50" charset="-128"/>
                <a:ea typeface="メイリオ" pitchFamily="50" charset="-128"/>
                <a:cs typeface="メイリオ" pitchFamily="50" charset="-128"/>
              </a:rPr>
              <a:t>B</a:t>
            </a:r>
          </a:p>
          <a:p>
            <a:pPr algn="ctr"/>
            <a:r>
              <a:rPr lang="ja-JP" altLang="en-US" sz="1400">
                <a:solidFill>
                  <a:srgbClr val="000000"/>
                </a:solidFill>
                <a:latin typeface="メイリオ" pitchFamily="50" charset="-128"/>
                <a:ea typeface="メイリオ" pitchFamily="50" charset="-128"/>
                <a:cs typeface="メイリオ" pitchFamily="50" charset="-128"/>
              </a:rPr>
              <a:t>（集金先は</a:t>
            </a:r>
            <a:r>
              <a:rPr lang="en-US" altLang="ja-JP" sz="1400">
                <a:solidFill>
                  <a:srgbClr val="000000"/>
                </a:solidFill>
                <a:latin typeface="メイリオ" pitchFamily="50" charset="-128"/>
                <a:ea typeface="メイリオ" pitchFamily="50" charset="-128"/>
                <a:cs typeface="メイリオ" pitchFamily="50" charset="-128"/>
              </a:rPr>
              <a:t>A</a:t>
            </a:r>
            <a:r>
              <a:rPr lang="ja-JP" altLang="en-US" sz="1400">
                <a:solidFill>
                  <a:srgbClr val="000000"/>
                </a:solidFill>
                <a:latin typeface="メイリオ" pitchFamily="50" charset="-128"/>
                <a:ea typeface="メイリオ" pitchFamily="50" charset="-128"/>
                <a:cs typeface="メイリオ" pitchFamily="50" charset="-128"/>
              </a:rPr>
              <a:t>）</a:t>
            </a:r>
          </a:p>
        </p:txBody>
      </p:sp>
      <p:sp>
        <p:nvSpPr>
          <p:cNvPr id="9223" name="Rectangle 10"/>
          <p:cNvSpPr>
            <a:spLocks noChangeArrowheads="1"/>
          </p:cNvSpPr>
          <p:nvPr/>
        </p:nvSpPr>
        <p:spPr bwMode="auto">
          <a:xfrm>
            <a:off x="709613" y="5507038"/>
            <a:ext cx="915987" cy="439737"/>
          </a:xfrm>
          <a:prstGeom prst="rect">
            <a:avLst/>
          </a:prstGeom>
          <a:solidFill>
            <a:schemeClr val="bg1"/>
          </a:solidFill>
          <a:ln w="9525">
            <a:noFill/>
            <a:miter lim="800000"/>
            <a:headEnd/>
            <a:tailEnd/>
          </a:ln>
        </p:spPr>
        <p:txBody>
          <a:bodyPr wrap="none" anchor="ctr"/>
          <a:lstStyle/>
          <a:p>
            <a:pPr algn="ctr"/>
            <a:r>
              <a:rPr lang="ja-JP" altLang="en-US" sz="1400">
                <a:solidFill>
                  <a:srgbClr val="000000"/>
                </a:solidFill>
                <a:latin typeface="メイリオ" pitchFamily="50" charset="-128"/>
                <a:ea typeface="メイリオ" pitchFamily="50" charset="-128"/>
                <a:cs typeface="メイリオ" pitchFamily="50" charset="-128"/>
              </a:rPr>
              <a:t>得意先</a:t>
            </a:r>
            <a:r>
              <a:rPr lang="en-US" altLang="ja-JP" sz="1400">
                <a:solidFill>
                  <a:srgbClr val="000000"/>
                </a:solidFill>
                <a:latin typeface="メイリオ" pitchFamily="50" charset="-128"/>
                <a:ea typeface="メイリオ" pitchFamily="50" charset="-128"/>
                <a:cs typeface="メイリオ" pitchFamily="50" charset="-128"/>
              </a:rPr>
              <a:t>C</a:t>
            </a:r>
          </a:p>
          <a:p>
            <a:pPr algn="ctr"/>
            <a:r>
              <a:rPr lang="ja-JP" altLang="en-US" sz="1400">
                <a:solidFill>
                  <a:srgbClr val="000000"/>
                </a:solidFill>
                <a:latin typeface="メイリオ" pitchFamily="50" charset="-128"/>
                <a:ea typeface="メイリオ" pitchFamily="50" charset="-128"/>
                <a:cs typeface="メイリオ" pitchFamily="50" charset="-128"/>
              </a:rPr>
              <a:t>（集金先は</a:t>
            </a:r>
            <a:r>
              <a:rPr lang="en-US" altLang="ja-JP" sz="1400">
                <a:solidFill>
                  <a:srgbClr val="000000"/>
                </a:solidFill>
                <a:latin typeface="メイリオ" pitchFamily="50" charset="-128"/>
                <a:ea typeface="メイリオ" pitchFamily="50" charset="-128"/>
                <a:cs typeface="メイリオ" pitchFamily="50" charset="-128"/>
              </a:rPr>
              <a:t>A</a:t>
            </a:r>
            <a:r>
              <a:rPr lang="ja-JP" altLang="en-US" sz="1400">
                <a:solidFill>
                  <a:srgbClr val="000000"/>
                </a:solidFill>
                <a:latin typeface="メイリオ" pitchFamily="50" charset="-128"/>
                <a:ea typeface="メイリオ" pitchFamily="50" charset="-128"/>
                <a:cs typeface="メイリオ" pitchFamily="50" charset="-128"/>
              </a:rPr>
              <a:t>）</a:t>
            </a:r>
          </a:p>
        </p:txBody>
      </p:sp>
      <p:cxnSp>
        <p:nvCxnSpPr>
          <p:cNvPr id="9224" name="AutoShape 13"/>
          <p:cNvCxnSpPr>
            <a:cxnSpLocks noChangeShapeType="1"/>
          </p:cNvCxnSpPr>
          <p:nvPr/>
        </p:nvCxnSpPr>
        <p:spPr bwMode="auto">
          <a:xfrm rot="10800000">
            <a:off x="2643188" y="3143250"/>
            <a:ext cx="5286375" cy="928688"/>
          </a:xfrm>
          <a:prstGeom prst="bentConnector3">
            <a:avLst>
              <a:gd name="adj1" fmla="val 546"/>
            </a:avLst>
          </a:prstGeom>
          <a:noFill/>
          <a:ln w="63500">
            <a:solidFill>
              <a:srgbClr val="0066FF"/>
            </a:solidFill>
            <a:miter lim="800000"/>
            <a:headEnd/>
            <a:tailEnd type="triangle" w="med" len="med"/>
          </a:ln>
        </p:spPr>
      </p:cxnSp>
      <p:sp>
        <p:nvSpPr>
          <p:cNvPr id="9225" name="Text Box 18"/>
          <p:cNvSpPr txBox="1">
            <a:spLocks noChangeArrowheads="1"/>
          </p:cNvSpPr>
          <p:nvPr/>
        </p:nvSpPr>
        <p:spPr bwMode="auto">
          <a:xfrm>
            <a:off x="4953000" y="2820988"/>
            <a:ext cx="539750" cy="304800"/>
          </a:xfrm>
          <a:prstGeom prst="rect">
            <a:avLst/>
          </a:prstGeom>
          <a:noFill/>
          <a:ln w="9525">
            <a:noFill/>
            <a:miter lim="800000"/>
            <a:headEnd/>
            <a:tailEnd/>
          </a:ln>
        </p:spPr>
        <p:txBody>
          <a:bodyPr wrap="none">
            <a:spAutoFit/>
          </a:bodyPr>
          <a:lstStyle/>
          <a:p>
            <a:r>
              <a:rPr lang="ja-JP" altLang="en-US" sz="1400">
                <a:solidFill>
                  <a:srgbClr val="0066FF"/>
                </a:solidFill>
                <a:latin typeface="メイリオ" pitchFamily="50" charset="-128"/>
                <a:ea typeface="メイリオ" pitchFamily="50" charset="-128"/>
                <a:cs typeface="メイリオ" pitchFamily="50" charset="-128"/>
              </a:rPr>
              <a:t>請求</a:t>
            </a:r>
          </a:p>
        </p:txBody>
      </p:sp>
      <p:cxnSp>
        <p:nvCxnSpPr>
          <p:cNvPr id="9226" name="AutoShape 25"/>
          <p:cNvCxnSpPr>
            <a:cxnSpLocks noChangeShapeType="1"/>
          </p:cNvCxnSpPr>
          <p:nvPr/>
        </p:nvCxnSpPr>
        <p:spPr bwMode="auto">
          <a:xfrm>
            <a:off x="2643188" y="2714625"/>
            <a:ext cx="5715000" cy="1428750"/>
          </a:xfrm>
          <a:prstGeom prst="bentConnector3">
            <a:avLst>
              <a:gd name="adj1" fmla="val 99912"/>
            </a:avLst>
          </a:prstGeom>
          <a:noFill/>
          <a:ln w="63500">
            <a:solidFill>
              <a:srgbClr val="333399"/>
            </a:solidFill>
            <a:miter lim="800000"/>
            <a:headEnd/>
            <a:tailEnd type="triangle" w="med" len="med"/>
          </a:ln>
        </p:spPr>
      </p:cxnSp>
      <p:sp>
        <p:nvSpPr>
          <p:cNvPr id="9227" name="Text Box 26"/>
          <p:cNvSpPr txBox="1">
            <a:spLocks noChangeArrowheads="1"/>
          </p:cNvSpPr>
          <p:nvPr/>
        </p:nvSpPr>
        <p:spPr bwMode="auto">
          <a:xfrm>
            <a:off x="5105400" y="2363788"/>
            <a:ext cx="539750" cy="304800"/>
          </a:xfrm>
          <a:prstGeom prst="rect">
            <a:avLst/>
          </a:prstGeom>
          <a:noFill/>
          <a:ln w="9525">
            <a:noFill/>
            <a:miter lim="800000"/>
            <a:headEnd/>
            <a:tailEnd/>
          </a:ln>
        </p:spPr>
        <p:txBody>
          <a:bodyPr wrap="none">
            <a:spAutoFit/>
          </a:bodyPr>
          <a:lstStyle/>
          <a:p>
            <a:r>
              <a:rPr lang="ja-JP" altLang="en-US" sz="1400">
                <a:solidFill>
                  <a:srgbClr val="333399"/>
                </a:solidFill>
                <a:latin typeface="メイリオ" pitchFamily="50" charset="-128"/>
                <a:ea typeface="メイリオ" pitchFamily="50" charset="-128"/>
                <a:cs typeface="メイリオ" pitchFamily="50" charset="-128"/>
              </a:rPr>
              <a:t>入金</a:t>
            </a:r>
          </a:p>
        </p:txBody>
      </p:sp>
      <p:sp>
        <p:nvSpPr>
          <p:cNvPr id="9228" name="Rectangle 29"/>
          <p:cNvSpPr>
            <a:spLocks noChangeArrowheads="1"/>
          </p:cNvSpPr>
          <p:nvPr/>
        </p:nvSpPr>
        <p:spPr bwMode="auto">
          <a:xfrm>
            <a:off x="509588" y="2349500"/>
            <a:ext cx="2705100" cy="3887788"/>
          </a:xfrm>
          <a:prstGeom prst="rect">
            <a:avLst/>
          </a:prstGeom>
          <a:noFill/>
          <a:ln w="9525" algn="ctr">
            <a:solidFill>
              <a:srgbClr val="3366FF"/>
            </a:solidFill>
            <a:miter lim="800000"/>
            <a:headEnd/>
            <a:tailEnd/>
          </a:ln>
        </p:spPr>
        <p:txBody>
          <a:bodyPr anchor="ctr"/>
          <a:lstStyle/>
          <a:p>
            <a:pPr algn="ctr"/>
            <a:endParaRPr lang="ja-JP" altLang="en-US" sz="600">
              <a:solidFill>
                <a:srgbClr val="FFFFFF"/>
              </a:solidFill>
              <a:latin typeface="メイリオ" pitchFamily="50" charset="-128"/>
              <a:ea typeface="メイリオ" pitchFamily="50" charset="-128"/>
              <a:cs typeface="メイリオ" pitchFamily="50" charset="-128"/>
            </a:endParaRPr>
          </a:p>
        </p:txBody>
      </p:sp>
      <p:sp>
        <p:nvSpPr>
          <p:cNvPr id="9229" name="Rectangle 30"/>
          <p:cNvSpPr>
            <a:spLocks noChangeArrowheads="1"/>
          </p:cNvSpPr>
          <p:nvPr/>
        </p:nvSpPr>
        <p:spPr bwMode="auto">
          <a:xfrm>
            <a:off x="230188" y="215900"/>
            <a:ext cx="8229600" cy="1008063"/>
          </a:xfrm>
          <a:prstGeom prst="rect">
            <a:avLst/>
          </a:prstGeom>
          <a:noFill/>
          <a:ln w="9525">
            <a:noFill/>
            <a:miter lim="800000"/>
            <a:headEnd/>
            <a:tailEnd/>
          </a:ln>
        </p:spPr>
        <p:txBody>
          <a:bodyPr lIns="90000" tIns="0" rIns="0" bIns="0" anchor="ctr"/>
          <a:lstStyle/>
          <a:p>
            <a:pPr>
              <a:lnSpc>
                <a:spcPts val="2600"/>
              </a:lnSpc>
            </a:pPr>
            <a:r>
              <a:rPr lang="en-US" altLang="ja-JP" sz="2200" b="1" i="1">
                <a:solidFill>
                  <a:srgbClr val="FFFFFF"/>
                </a:solidFill>
                <a:latin typeface="Times New Roman" pitchFamily="18" charset="0"/>
                <a:ea typeface="MS UI Gothic" pitchFamily="50" charset="-128"/>
              </a:rPr>
              <a:t>SuperStream-</a:t>
            </a:r>
            <a:r>
              <a:rPr lang="en-US" altLang="ja-JP" sz="2200" b="1">
                <a:solidFill>
                  <a:srgbClr val="FFFFFF"/>
                </a:solidFill>
                <a:latin typeface="Times New Roman" pitchFamily="18" charset="0"/>
                <a:ea typeface="MS UI Gothic" pitchFamily="50" charset="-128"/>
              </a:rPr>
              <a:t>AR+ </a:t>
            </a:r>
            <a:r>
              <a:rPr lang="ja-JP" altLang="en-US" sz="2200">
                <a:solidFill>
                  <a:srgbClr val="FFFFFF"/>
                </a:solidFill>
                <a:latin typeface="メイリオ" pitchFamily="50" charset="-128"/>
                <a:ea typeface="メイリオ" pitchFamily="50" charset="-128"/>
                <a:cs typeface="メイリオ" pitchFamily="50" charset="-128"/>
              </a:rPr>
              <a:t>特徴</a:t>
            </a:r>
            <a:r>
              <a:rPr lang="ja-JP" altLang="en-US" sz="2400" b="1">
                <a:solidFill>
                  <a:srgbClr val="FFFFFF"/>
                </a:solidFill>
                <a:latin typeface="メイリオ" pitchFamily="50" charset="-128"/>
                <a:ea typeface="メイリオ" pitchFamily="50" charset="-128"/>
                <a:cs typeface="メイリオ" pitchFamily="50" charset="-128"/>
              </a:rPr>
              <a:t/>
            </a:r>
            <a:br>
              <a:rPr lang="ja-JP" altLang="en-US" sz="2400" b="1">
                <a:solidFill>
                  <a:srgbClr val="FFFFFF"/>
                </a:solidFill>
                <a:latin typeface="メイリオ" pitchFamily="50" charset="-128"/>
                <a:ea typeface="メイリオ" pitchFamily="50" charset="-128"/>
                <a:cs typeface="メイリオ" pitchFamily="50" charset="-128"/>
              </a:rPr>
            </a:br>
            <a:r>
              <a:rPr lang="ja-JP" altLang="en-US" b="1">
                <a:solidFill>
                  <a:srgbClr val="FFFFFF"/>
                </a:solidFill>
                <a:latin typeface="Times New Roman" pitchFamily="18" charset="0"/>
                <a:ea typeface="MS UI Gothic" pitchFamily="50" charset="-128"/>
              </a:rPr>
              <a:t>　 </a:t>
            </a:r>
            <a:r>
              <a:rPr lang="ja-JP" altLang="en-US">
                <a:solidFill>
                  <a:srgbClr val="FFFFFF"/>
                </a:solidFill>
                <a:latin typeface="メイリオ" pitchFamily="50" charset="-128"/>
                <a:ea typeface="メイリオ" pitchFamily="50" charset="-128"/>
                <a:cs typeface="メイリオ" pitchFamily="50" charset="-128"/>
              </a:rPr>
              <a:t>～集金先設定～</a:t>
            </a:r>
          </a:p>
        </p:txBody>
      </p:sp>
      <p:cxnSp>
        <p:nvCxnSpPr>
          <p:cNvPr id="9230" name="カギ線コネクタ 35"/>
          <p:cNvCxnSpPr>
            <a:cxnSpLocks noChangeShapeType="1"/>
          </p:cNvCxnSpPr>
          <p:nvPr/>
        </p:nvCxnSpPr>
        <p:spPr bwMode="auto">
          <a:xfrm>
            <a:off x="2643188" y="3259138"/>
            <a:ext cx="4500562" cy="1716087"/>
          </a:xfrm>
          <a:prstGeom prst="bentConnector3">
            <a:avLst>
              <a:gd name="adj1" fmla="val 50000"/>
            </a:avLst>
          </a:prstGeom>
          <a:noFill/>
          <a:ln w="9525" algn="ctr">
            <a:solidFill>
              <a:schemeClr val="tx1"/>
            </a:solidFill>
            <a:round/>
            <a:headEnd type="triangle" w="med" len="med"/>
            <a:tailEnd type="triangle" w="med" len="med"/>
          </a:ln>
        </p:spPr>
      </p:cxnSp>
      <p:cxnSp>
        <p:nvCxnSpPr>
          <p:cNvPr id="9231" name="カギ線コネクタ 37"/>
          <p:cNvCxnSpPr>
            <a:cxnSpLocks noChangeShapeType="1"/>
          </p:cNvCxnSpPr>
          <p:nvPr/>
        </p:nvCxnSpPr>
        <p:spPr bwMode="auto">
          <a:xfrm>
            <a:off x="2668588" y="4452938"/>
            <a:ext cx="4475162" cy="522287"/>
          </a:xfrm>
          <a:prstGeom prst="bentConnector3">
            <a:avLst>
              <a:gd name="adj1" fmla="val 49694"/>
            </a:avLst>
          </a:prstGeom>
          <a:noFill/>
          <a:ln w="9525" algn="ctr">
            <a:solidFill>
              <a:schemeClr val="tx1"/>
            </a:solidFill>
            <a:round/>
            <a:headEnd type="triangle" w="med" len="med"/>
            <a:tailEnd type="arrow" w="med" len="med"/>
          </a:ln>
        </p:spPr>
      </p:cxnSp>
      <p:cxnSp>
        <p:nvCxnSpPr>
          <p:cNvPr id="9232" name="カギ線コネクタ 39"/>
          <p:cNvCxnSpPr>
            <a:cxnSpLocks noChangeShapeType="1"/>
          </p:cNvCxnSpPr>
          <p:nvPr/>
        </p:nvCxnSpPr>
        <p:spPr bwMode="auto">
          <a:xfrm flipV="1">
            <a:off x="2693988" y="4975225"/>
            <a:ext cx="4449762" cy="688975"/>
          </a:xfrm>
          <a:prstGeom prst="bentConnector3">
            <a:avLst>
              <a:gd name="adj1" fmla="val 49384"/>
            </a:avLst>
          </a:prstGeom>
          <a:noFill/>
          <a:ln w="9525" algn="ctr">
            <a:solidFill>
              <a:schemeClr val="tx1"/>
            </a:solidFill>
            <a:round/>
            <a:headEnd type="triangle" w="med" len="med"/>
            <a:tailEnd type="arrow" w="med" len="med"/>
          </a:ln>
        </p:spPr>
      </p:cxnSp>
      <p:sp>
        <p:nvSpPr>
          <p:cNvPr id="9233" name="テキスト ボックス 54"/>
          <p:cNvSpPr txBox="1">
            <a:spLocks noChangeArrowheads="1"/>
          </p:cNvSpPr>
          <p:nvPr/>
        </p:nvSpPr>
        <p:spPr bwMode="auto">
          <a:xfrm>
            <a:off x="5249863" y="4643438"/>
            <a:ext cx="542925" cy="307975"/>
          </a:xfrm>
          <a:prstGeom prst="rect">
            <a:avLst/>
          </a:prstGeom>
          <a:noFill/>
          <a:ln w="9525">
            <a:noFill/>
            <a:miter lim="800000"/>
            <a:headEnd/>
            <a:tailEnd/>
          </a:ln>
        </p:spPr>
        <p:txBody>
          <a:bodyPr wrap="none">
            <a:spAutoFit/>
          </a:bodyPr>
          <a:lstStyle/>
          <a:p>
            <a:pPr algn="ctr"/>
            <a:r>
              <a:rPr lang="ja-JP" altLang="en-US" sz="1400">
                <a:solidFill>
                  <a:srgbClr val="00B050"/>
                </a:solidFill>
                <a:latin typeface="メイリオ" pitchFamily="50" charset="-128"/>
                <a:ea typeface="メイリオ" pitchFamily="50" charset="-128"/>
                <a:cs typeface="メイリオ" pitchFamily="50" charset="-128"/>
              </a:rPr>
              <a:t>出荷</a:t>
            </a:r>
          </a:p>
        </p:txBody>
      </p:sp>
      <p:sp>
        <p:nvSpPr>
          <p:cNvPr id="9234" name="テキスト ボックス 55"/>
          <p:cNvSpPr txBox="1">
            <a:spLocks noChangeArrowheads="1"/>
          </p:cNvSpPr>
          <p:nvPr/>
        </p:nvSpPr>
        <p:spPr bwMode="auto">
          <a:xfrm>
            <a:off x="5241925" y="4978400"/>
            <a:ext cx="544513" cy="307975"/>
          </a:xfrm>
          <a:prstGeom prst="rect">
            <a:avLst/>
          </a:prstGeom>
          <a:noFill/>
          <a:ln w="9525">
            <a:noFill/>
            <a:miter lim="800000"/>
            <a:headEnd/>
            <a:tailEnd/>
          </a:ln>
        </p:spPr>
        <p:txBody>
          <a:bodyPr wrap="none">
            <a:spAutoFit/>
          </a:bodyPr>
          <a:lstStyle/>
          <a:p>
            <a:pPr algn="ctr"/>
            <a:r>
              <a:rPr lang="ja-JP" altLang="en-US" sz="1400">
                <a:solidFill>
                  <a:srgbClr val="7030A0"/>
                </a:solidFill>
                <a:latin typeface="メイリオ" pitchFamily="50" charset="-128"/>
                <a:ea typeface="メイリオ" pitchFamily="50" charset="-128"/>
                <a:cs typeface="メイリオ" pitchFamily="50" charset="-128"/>
              </a:rPr>
              <a:t>受注</a:t>
            </a:r>
          </a:p>
        </p:txBody>
      </p:sp>
      <p:sp>
        <p:nvSpPr>
          <p:cNvPr id="9235" name="スライド番号プレースホルダ 4"/>
          <p:cNvSpPr txBox="1">
            <a:spLocks/>
          </p:cNvSpPr>
          <p:nvPr/>
        </p:nvSpPr>
        <p:spPr bwMode="auto">
          <a:xfrm>
            <a:off x="7920038" y="6453188"/>
            <a:ext cx="720725" cy="179387"/>
          </a:xfrm>
          <a:prstGeom prst="rect">
            <a:avLst/>
          </a:prstGeom>
          <a:noFill/>
          <a:ln w="9525">
            <a:noFill/>
            <a:miter lim="800000"/>
            <a:headEnd/>
            <a:tailEnd/>
          </a:ln>
        </p:spPr>
        <p:txBody>
          <a:bodyPr lIns="0" tIns="0" rIns="0" bIns="0" anchor="ctr"/>
          <a:lstStyle/>
          <a:p>
            <a:pPr algn="r"/>
            <a:fld id="{EF9A2095-B401-49C9-935C-CC48712D48C8}" type="slidenum">
              <a:rPr lang="ja-JP" altLang="en-US" sz="900">
                <a:solidFill>
                  <a:srgbClr val="FFFFFF"/>
                </a:solidFill>
                <a:latin typeface="Tahoma" pitchFamily="34" charset="0"/>
                <a:ea typeface="HGP創英角ｺﾞｼｯｸUB" pitchFamily="50" charset="-128"/>
              </a:rPr>
              <a:pPr algn="r"/>
              <a:t>5</a:t>
            </a:fld>
            <a:endParaRPr lang="ja-JP" altLang="en-US" sz="900">
              <a:solidFill>
                <a:srgbClr val="FFFFFF"/>
              </a:solidFill>
              <a:latin typeface="Tahoma" pitchFamily="34" charset="0"/>
              <a:ea typeface="HGP創英角ｺﾞｼｯｸUB" pitchFamily="50" charset="-128"/>
            </a:endParaRPr>
          </a:p>
        </p:txBody>
      </p:sp>
      <p:pic>
        <p:nvPicPr>
          <p:cNvPr id="9237" name="Picture 8" descr="Factory"/>
          <p:cNvPicPr>
            <a:picLocks noChangeAspect="1" noChangeArrowheads="1"/>
          </p:cNvPicPr>
          <p:nvPr/>
        </p:nvPicPr>
        <p:blipFill>
          <a:blip r:embed="rId4" cstate="print"/>
          <a:srcRect/>
          <a:stretch>
            <a:fillRect/>
          </a:stretch>
        </p:blipFill>
        <p:spPr bwMode="auto">
          <a:xfrm>
            <a:off x="7164388" y="4509120"/>
            <a:ext cx="1716087" cy="1656730"/>
          </a:xfrm>
          <a:prstGeom prst="rect">
            <a:avLst/>
          </a:prstGeom>
          <a:noFill/>
          <a:ln w="9525">
            <a:noFill/>
            <a:miter lim="800000"/>
            <a:headEnd/>
            <a:tailEnd/>
          </a:ln>
        </p:spPr>
      </p:pic>
      <p:pic>
        <p:nvPicPr>
          <p:cNvPr id="9238" name="Picture 8" descr="Factory"/>
          <p:cNvPicPr>
            <a:picLocks noChangeAspect="1" noChangeArrowheads="1"/>
          </p:cNvPicPr>
          <p:nvPr/>
        </p:nvPicPr>
        <p:blipFill>
          <a:blip r:embed="rId4" cstate="print"/>
          <a:srcRect/>
          <a:stretch>
            <a:fillRect/>
          </a:stretch>
        </p:blipFill>
        <p:spPr bwMode="auto">
          <a:xfrm>
            <a:off x="1666875" y="4080622"/>
            <a:ext cx="960438" cy="869203"/>
          </a:xfrm>
          <a:prstGeom prst="rect">
            <a:avLst/>
          </a:prstGeom>
          <a:noFill/>
          <a:ln w="9525">
            <a:noFill/>
            <a:miter lim="800000"/>
            <a:headEnd/>
            <a:tailEnd/>
          </a:ln>
        </p:spPr>
      </p:pic>
      <p:pic>
        <p:nvPicPr>
          <p:cNvPr id="9239" name="Picture 8" descr="Factory"/>
          <p:cNvPicPr>
            <a:picLocks noChangeAspect="1" noChangeArrowheads="1"/>
          </p:cNvPicPr>
          <p:nvPr/>
        </p:nvPicPr>
        <p:blipFill>
          <a:blip r:embed="rId4" cstate="print"/>
          <a:srcRect/>
          <a:stretch>
            <a:fillRect/>
          </a:stretch>
        </p:blipFill>
        <p:spPr bwMode="auto">
          <a:xfrm>
            <a:off x="1666875" y="5296647"/>
            <a:ext cx="960438" cy="869203"/>
          </a:xfrm>
          <a:prstGeom prst="rect">
            <a:avLst/>
          </a:prstGeom>
          <a:noFill/>
          <a:ln w="9525">
            <a:noFill/>
            <a:miter lim="800000"/>
            <a:headEnd/>
            <a:tailEnd/>
          </a:ln>
        </p:spPr>
      </p:pic>
      <p:pic>
        <p:nvPicPr>
          <p:cNvPr id="28" name="Picture 3"/>
          <p:cNvPicPr>
            <a:picLocks noChangeAspect="1" noChangeArrowheads="1"/>
          </p:cNvPicPr>
          <p:nvPr/>
        </p:nvPicPr>
        <p:blipFill>
          <a:blip r:embed="rId5" cstate="screen"/>
          <a:srcRect/>
          <a:stretch>
            <a:fillRect/>
          </a:stretch>
        </p:blipFill>
        <p:spPr bwMode="auto">
          <a:xfrm>
            <a:off x="1691680" y="2636912"/>
            <a:ext cx="859160" cy="859160"/>
          </a:xfrm>
          <a:prstGeom prst="rect">
            <a:avLst/>
          </a:prstGeom>
          <a:noFill/>
          <a:ln w="9525">
            <a:noFill/>
            <a:miter lim="800000"/>
            <a:headEnd/>
            <a:tailEnd/>
          </a:ln>
          <a:effectLst>
            <a:outerShdw blurRad="50800" dist="50800" dir="5400000" algn="ctr" rotWithShape="0">
              <a:schemeClr val="tx1">
                <a:alpha val="39000"/>
              </a:schemeClr>
            </a:outerShdw>
          </a:effectLst>
          <a:scene3d>
            <a:camera prst="perspectiveLeft"/>
            <a:lightRig rig="threePt" dir="t"/>
          </a:scene3d>
        </p:spPr>
      </p:pic>
      <p:sp>
        <p:nvSpPr>
          <p:cNvPr id="25" name="フッター プレースホルダ 2"/>
          <p:cNvSpPr>
            <a:spLocks noGrp="1"/>
          </p:cNvSpPr>
          <p:nvPr>
            <p:ph type="ftr" sz="quarter" idx="11"/>
          </p:nvPr>
        </p:nvSpPr>
        <p:spPr>
          <a:xfrm>
            <a:off x="306388" y="6457950"/>
            <a:ext cx="2268537" cy="206375"/>
          </a:xfrm>
          <a:noFill/>
        </p:spPr>
        <p:txBody>
          <a:bodyPr vert="horz" lIns="91440" tIns="45720" rIns="91440" bIns="45720" anchor="t"/>
          <a:lstStyle/>
          <a:p>
            <a:r>
              <a:rPr lang="en-US" altLang="ja-JP" dirty="0" smtClean="0"/>
              <a:t>©  </a:t>
            </a:r>
            <a:r>
              <a:rPr lang="en-US" altLang="ja-JP" dirty="0" smtClean="0"/>
              <a:t>SuperStream Inc. All rights reserved.</a:t>
            </a:r>
          </a:p>
        </p:txBody>
      </p:sp>
    </p:spTree>
  </p:cSld>
  <p:clrMapOvr>
    <a:overrideClrMapping bg1="lt1" tx1="dk1" bg2="lt2" tx2="dk2" accent1="accent1" accent2="accent2" accent3="accent3" accent4="accent4" accent5="accent5" accent6="accent6" hlink="hlink" folHlink="folHlink"/>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スライド番号プレースホルダ 2"/>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CF8F51C6-9FDD-4B8D-945E-DF7677BE89A5}" type="slidenum">
              <a:rPr lang="en-US" altLang="ja-JP" smtClean="0">
                <a:solidFill>
                  <a:srgbClr val="999999"/>
                </a:solidFill>
              </a:rPr>
              <a:pPr fontAlgn="base">
                <a:spcBef>
                  <a:spcPct val="0"/>
                </a:spcBef>
                <a:spcAft>
                  <a:spcPct val="0"/>
                </a:spcAft>
                <a:defRPr/>
              </a:pPr>
              <a:t>6</a:t>
            </a:fld>
            <a:endParaRPr lang="en-US" altLang="ja-JP" smtClean="0">
              <a:solidFill>
                <a:srgbClr val="999999"/>
              </a:solidFill>
            </a:endParaRPr>
          </a:p>
        </p:txBody>
      </p:sp>
      <p:sp>
        <p:nvSpPr>
          <p:cNvPr id="7172" name="Text Box 2"/>
          <p:cNvSpPr txBox="1">
            <a:spLocks noChangeArrowheads="1"/>
          </p:cNvSpPr>
          <p:nvPr/>
        </p:nvSpPr>
        <p:spPr bwMode="auto">
          <a:xfrm>
            <a:off x="71438" y="1285875"/>
            <a:ext cx="8991600" cy="830263"/>
          </a:xfrm>
          <a:prstGeom prst="rect">
            <a:avLst/>
          </a:prstGeom>
          <a:noFill/>
          <a:ln w="9525">
            <a:noFill/>
            <a:miter lim="800000"/>
            <a:headEnd/>
            <a:tailEnd/>
          </a:ln>
        </p:spPr>
        <p:txBody>
          <a:bodyPr>
            <a:spAutoFit/>
          </a:bodyPr>
          <a:lstStyle/>
          <a:p>
            <a:pPr>
              <a:defRPr/>
            </a:pPr>
            <a:r>
              <a:rPr lang="ja-JP" altLang="en-US" sz="1200" dirty="0">
                <a:solidFill>
                  <a:schemeClr val="tx1">
                    <a:lumMod val="65000"/>
                    <a:lumOff val="35000"/>
                  </a:schemeClr>
                </a:solidFill>
                <a:latin typeface="メイリオ" pitchFamily="50" charset="-128"/>
                <a:ea typeface="メイリオ" pitchFamily="50" charset="-128"/>
                <a:cs typeface="メイリオ" pitchFamily="50" charset="-128"/>
              </a:rPr>
              <a:t>＜法人グループ＞</a:t>
            </a:r>
            <a:endParaRPr lang="en-US" altLang="ja-JP" sz="1200" dirty="0">
              <a:solidFill>
                <a:schemeClr val="tx1">
                  <a:lumMod val="65000"/>
                  <a:lumOff val="35000"/>
                </a:schemeClr>
              </a:solidFill>
              <a:latin typeface="メイリオ" pitchFamily="50" charset="-128"/>
              <a:ea typeface="メイリオ" pitchFamily="50" charset="-128"/>
              <a:cs typeface="メイリオ" pitchFamily="50" charset="-128"/>
            </a:endParaRPr>
          </a:p>
          <a:p>
            <a:pPr>
              <a:defRPr/>
            </a:pPr>
            <a:r>
              <a:rPr lang="ja-JP" altLang="en-US" sz="1200" dirty="0">
                <a:solidFill>
                  <a:schemeClr val="tx1">
                    <a:lumMod val="65000"/>
                    <a:lumOff val="35000"/>
                  </a:schemeClr>
                </a:solidFill>
                <a:latin typeface="メイリオ" pitchFamily="50" charset="-128"/>
                <a:ea typeface="メイリオ" pitchFamily="50" charset="-128"/>
                <a:cs typeface="メイリオ" pitchFamily="50" charset="-128"/>
              </a:rPr>
              <a:t>集金先、得意先をひとまとめにした法人グループ単位で消込を行うことが可能です。</a:t>
            </a:r>
            <a:endParaRPr lang="en-US" altLang="ja-JP" sz="1200" dirty="0">
              <a:solidFill>
                <a:schemeClr val="tx1">
                  <a:lumMod val="65000"/>
                  <a:lumOff val="35000"/>
                </a:schemeClr>
              </a:solidFill>
              <a:latin typeface="メイリオ" pitchFamily="50" charset="-128"/>
              <a:ea typeface="メイリオ" pitchFamily="50" charset="-128"/>
              <a:cs typeface="メイリオ" pitchFamily="50" charset="-128"/>
            </a:endParaRPr>
          </a:p>
          <a:p>
            <a:pPr>
              <a:defRPr/>
            </a:pPr>
            <a:r>
              <a:rPr lang="ja-JP" altLang="en-US" sz="1200" dirty="0">
                <a:solidFill>
                  <a:schemeClr val="tx1">
                    <a:lumMod val="65000"/>
                    <a:lumOff val="35000"/>
                  </a:schemeClr>
                </a:solidFill>
                <a:latin typeface="メイリオ" pitchFamily="50" charset="-128"/>
                <a:ea typeface="メイリオ" pitchFamily="50" charset="-128"/>
                <a:cs typeface="メイリオ" pitchFamily="50" charset="-128"/>
              </a:rPr>
              <a:t>３階層の構造で、法人グループを登録し、手動消込入力（法人グループ単位）及び前受金消込入力（法人グループ単位）にて、法人単位での消込処理が可能です。</a:t>
            </a:r>
          </a:p>
        </p:txBody>
      </p:sp>
      <p:sp>
        <p:nvSpPr>
          <p:cNvPr id="10244" name="Rectangle 30"/>
          <p:cNvSpPr>
            <a:spLocks noChangeArrowheads="1"/>
          </p:cNvSpPr>
          <p:nvPr/>
        </p:nvSpPr>
        <p:spPr bwMode="auto">
          <a:xfrm>
            <a:off x="230188" y="215900"/>
            <a:ext cx="8229600" cy="1008063"/>
          </a:xfrm>
          <a:prstGeom prst="rect">
            <a:avLst/>
          </a:prstGeom>
          <a:noFill/>
          <a:ln w="9525">
            <a:noFill/>
            <a:miter lim="800000"/>
            <a:headEnd/>
            <a:tailEnd/>
          </a:ln>
        </p:spPr>
        <p:txBody>
          <a:bodyPr lIns="90000" tIns="0" rIns="0" bIns="0" anchor="ctr"/>
          <a:lstStyle/>
          <a:p>
            <a:pPr>
              <a:lnSpc>
                <a:spcPts val="2600"/>
              </a:lnSpc>
            </a:pPr>
            <a:r>
              <a:rPr lang="en-US" altLang="ja-JP" sz="2200" b="1" i="1">
                <a:solidFill>
                  <a:srgbClr val="FFFFFF"/>
                </a:solidFill>
                <a:latin typeface="Times New Roman" pitchFamily="18" charset="0"/>
                <a:ea typeface="MS UI Gothic" pitchFamily="50" charset="-128"/>
              </a:rPr>
              <a:t>SuperStream-</a:t>
            </a:r>
            <a:r>
              <a:rPr lang="en-US" altLang="ja-JP" sz="2200" b="1">
                <a:solidFill>
                  <a:srgbClr val="FFFFFF"/>
                </a:solidFill>
                <a:latin typeface="Times New Roman" pitchFamily="18" charset="0"/>
                <a:ea typeface="MS UI Gothic" pitchFamily="50" charset="-128"/>
              </a:rPr>
              <a:t>AR+ </a:t>
            </a:r>
            <a:r>
              <a:rPr lang="ja-JP" altLang="en-US" sz="2200">
                <a:solidFill>
                  <a:srgbClr val="FFFFFF"/>
                </a:solidFill>
                <a:latin typeface="メイリオ" pitchFamily="50" charset="-128"/>
                <a:ea typeface="メイリオ" pitchFamily="50" charset="-128"/>
                <a:cs typeface="メイリオ" pitchFamily="50" charset="-128"/>
              </a:rPr>
              <a:t>特徴</a:t>
            </a:r>
            <a:r>
              <a:rPr lang="ja-JP" altLang="en-US" sz="2400" b="1">
                <a:solidFill>
                  <a:srgbClr val="FFFFFF"/>
                </a:solidFill>
                <a:latin typeface="Times New Roman" pitchFamily="18" charset="0"/>
                <a:ea typeface="MS UI Gothic" pitchFamily="50" charset="-128"/>
              </a:rPr>
              <a:t/>
            </a:r>
            <a:br>
              <a:rPr lang="ja-JP" altLang="en-US" sz="2400" b="1">
                <a:solidFill>
                  <a:srgbClr val="FFFFFF"/>
                </a:solidFill>
                <a:latin typeface="Times New Roman" pitchFamily="18" charset="0"/>
                <a:ea typeface="MS UI Gothic" pitchFamily="50" charset="-128"/>
              </a:rPr>
            </a:br>
            <a:r>
              <a:rPr lang="ja-JP" altLang="en-US" b="1">
                <a:solidFill>
                  <a:srgbClr val="FFFFFF"/>
                </a:solidFill>
                <a:latin typeface="Times New Roman" pitchFamily="18" charset="0"/>
                <a:ea typeface="MS UI Gothic" pitchFamily="50" charset="-128"/>
              </a:rPr>
              <a:t>　 </a:t>
            </a:r>
            <a:r>
              <a:rPr lang="ja-JP" altLang="en-US">
                <a:solidFill>
                  <a:srgbClr val="FFFFFF"/>
                </a:solidFill>
                <a:latin typeface="メイリオ" pitchFamily="50" charset="-128"/>
                <a:ea typeface="メイリオ" pitchFamily="50" charset="-128"/>
                <a:cs typeface="メイリオ" pitchFamily="50" charset="-128"/>
              </a:rPr>
              <a:t>～法人グループ設定～</a:t>
            </a:r>
          </a:p>
        </p:txBody>
      </p:sp>
      <p:sp>
        <p:nvSpPr>
          <p:cNvPr id="10245" name="スライド番号プレースホルダ 4"/>
          <p:cNvSpPr txBox="1">
            <a:spLocks/>
          </p:cNvSpPr>
          <p:nvPr/>
        </p:nvSpPr>
        <p:spPr bwMode="auto">
          <a:xfrm>
            <a:off x="7920038" y="6453188"/>
            <a:ext cx="720725" cy="179387"/>
          </a:xfrm>
          <a:prstGeom prst="rect">
            <a:avLst/>
          </a:prstGeom>
          <a:noFill/>
          <a:ln w="9525">
            <a:noFill/>
            <a:miter lim="800000"/>
            <a:headEnd/>
            <a:tailEnd/>
          </a:ln>
        </p:spPr>
        <p:txBody>
          <a:bodyPr lIns="0" tIns="0" rIns="0" bIns="0" anchor="ctr"/>
          <a:lstStyle/>
          <a:p>
            <a:pPr algn="r"/>
            <a:fld id="{D55894D7-6822-4CB9-8FD8-2DB3EC01AA7E}" type="slidenum">
              <a:rPr lang="ja-JP" altLang="en-US" sz="900">
                <a:solidFill>
                  <a:srgbClr val="FFFFFF"/>
                </a:solidFill>
                <a:latin typeface="Tahoma" pitchFamily="34" charset="0"/>
                <a:ea typeface="HGP創英角ｺﾞｼｯｸUB" pitchFamily="50" charset="-128"/>
              </a:rPr>
              <a:pPr algn="r"/>
              <a:t>6</a:t>
            </a:fld>
            <a:endParaRPr lang="ja-JP" altLang="en-US" sz="900">
              <a:solidFill>
                <a:srgbClr val="FFFFFF"/>
              </a:solidFill>
              <a:latin typeface="Tahoma" pitchFamily="34" charset="0"/>
              <a:ea typeface="HGP創英角ｺﾞｼｯｸUB" pitchFamily="50" charset="-128"/>
            </a:endParaRPr>
          </a:p>
        </p:txBody>
      </p:sp>
      <p:sp>
        <p:nvSpPr>
          <p:cNvPr id="10246" name="Text Box 3"/>
          <p:cNvSpPr txBox="1">
            <a:spLocks noChangeArrowheads="1"/>
          </p:cNvSpPr>
          <p:nvPr/>
        </p:nvSpPr>
        <p:spPr bwMode="auto">
          <a:xfrm>
            <a:off x="71438" y="2060575"/>
            <a:ext cx="9001125" cy="646113"/>
          </a:xfrm>
          <a:prstGeom prst="rect">
            <a:avLst/>
          </a:prstGeom>
          <a:noFill/>
          <a:ln w="9525">
            <a:noFill/>
            <a:miter lim="800000"/>
            <a:headEnd/>
            <a:tailEnd/>
          </a:ln>
        </p:spPr>
        <p:txBody>
          <a:bodyPr>
            <a:spAutoFit/>
          </a:bodyPr>
          <a:lstStyle/>
          <a:p>
            <a:r>
              <a:rPr lang="ja-JP" altLang="en-US" sz="1200" dirty="0">
                <a:solidFill>
                  <a:srgbClr val="FA4708"/>
                </a:solidFill>
                <a:latin typeface="メイリオ" pitchFamily="50" charset="-128"/>
                <a:ea typeface="メイリオ" pitchFamily="50" charset="-128"/>
                <a:cs typeface="メイリオ" pitchFamily="50" charset="-128"/>
              </a:rPr>
              <a:t>（例）法人グループ１のＡ持株会社のみ指定して（</a:t>
            </a:r>
            <a:r>
              <a:rPr lang="ja-JP" altLang="en-US" sz="1200" dirty="0">
                <a:solidFill>
                  <a:schemeClr val="tx2"/>
                </a:solidFill>
                <a:latin typeface="メイリオ" pitchFamily="50" charset="-128"/>
                <a:ea typeface="メイリオ" pitchFamily="50" charset="-128"/>
                <a:cs typeface="メイリオ" pitchFamily="50" charset="-128"/>
              </a:rPr>
              <a:t>★１</a:t>
            </a:r>
            <a:r>
              <a:rPr lang="ja-JP" altLang="en-US" sz="1200" dirty="0">
                <a:solidFill>
                  <a:srgbClr val="FA4708"/>
                </a:solidFill>
                <a:latin typeface="メイリオ" pitchFamily="50" charset="-128"/>
                <a:ea typeface="メイリオ" pitchFamily="50" charset="-128"/>
                <a:cs typeface="メイリオ" pitchFamily="50" charset="-128"/>
              </a:rPr>
              <a:t>）手動消込を行うと、以下全ての法人グループで消込を行います。また、法人グループ１のＡ持株会社と法人グループ２のＡ製造会社を指定して（</a:t>
            </a:r>
            <a:r>
              <a:rPr lang="ja-JP" altLang="en-US" sz="1200" dirty="0">
                <a:solidFill>
                  <a:schemeClr val="tx2"/>
                </a:solidFill>
                <a:latin typeface="メイリオ" pitchFamily="50" charset="-128"/>
                <a:ea typeface="メイリオ" pitchFamily="50" charset="-128"/>
                <a:cs typeface="メイリオ" pitchFamily="50" charset="-128"/>
              </a:rPr>
              <a:t> ★２</a:t>
            </a:r>
            <a:r>
              <a:rPr lang="ja-JP" altLang="en-US" sz="1200" dirty="0">
                <a:solidFill>
                  <a:srgbClr val="FA4708"/>
                </a:solidFill>
                <a:latin typeface="メイリオ" pitchFamily="50" charset="-128"/>
                <a:ea typeface="メイリオ" pitchFamily="50" charset="-128"/>
                <a:cs typeface="メイリオ" pitchFamily="50" charset="-128"/>
              </a:rPr>
              <a:t>）手動消込を行うと、Ａ製造会社とＡ製造１会社とＡ製造２会社の消込を行う。</a:t>
            </a:r>
          </a:p>
        </p:txBody>
      </p:sp>
      <p:grpSp>
        <p:nvGrpSpPr>
          <p:cNvPr id="10247" name="グループ化 54"/>
          <p:cNvGrpSpPr>
            <a:grpSpLocks/>
          </p:cNvGrpSpPr>
          <p:nvPr/>
        </p:nvGrpSpPr>
        <p:grpSpPr bwMode="auto">
          <a:xfrm>
            <a:off x="0" y="2786063"/>
            <a:ext cx="9001125" cy="3571875"/>
            <a:chOff x="0" y="2786063"/>
            <a:chExt cx="9001125" cy="3571875"/>
          </a:xfrm>
        </p:grpSpPr>
        <p:sp>
          <p:nvSpPr>
            <p:cNvPr id="34" name="フローチャート: 処理 33"/>
            <p:cNvSpPr/>
            <p:nvPr/>
          </p:nvSpPr>
          <p:spPr>
            <a:xfrm>
              <a:off x="142875" y="5500688"/>
              <a:ext cx="8786813" cy="857250"/>
            </a:xfrm>
            <a:prstGeom prst="flowChartProcess">
              <a:avLst/>
            </a:prstGeom>
            <a:noFill/>
            <a:ln>
              <a:solidFill>
                <a:schemeClr val="accent1">
                  <a:shade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メイリオ" pitchFamily="50" charset="-128"/>
                <a:ea typeface="メイリオ" pitchFamily="50" charset="-128"/>
                <a:cs typeface="メイリオ" pitchFamily="50" charset="-128"/>
              </a:endParaRPr>
            </a:p>
          </p:txBody>
        </p:sp>
        <p:sp>
          <p:nvSpPr>
            <p:cNvPr id="26" name="フローチャート: 処理 25"/>
            <p:cNvSpPr/>
            <p:nvPr/>
          </p:nvSpPr>
          <p:spPr bwMode="auto">
            <a:xfrm>
              <a:off x="273818" y="5572145"/>
              <a:ext cx="654844" cy="500062"/>
            </a:xfrm>
            <a:prstGeom prst="flowChartProcess">
              <a:avLst/>
            </a:prstGeom>
            <a:solidFill>
              <a:schemeClr val="accent3">
                <a:lumMod val="75000"/>
              </a:schemeClr>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メイリオ" pitchFamily="50" charset="-128"/>
                <a:ea typeface="メイリオ" pitchFamily="50" charset="-128"/>
                <a:cs typeface="メイリオ" pitchFamily="50" charset="-128"/>
              </a:endParaRPr>
            </a:p>
          </p:txBody>
        </p:sp>
        <p:sp>
          <p:nvSpPr>
            <p:cNvPr id="27" name="フローチャート: 処理 26"/>
            <p:cNvSpPr/>
            <p:nvPr/>
          </p:nvSpPr>
          <p:spPr bwMode="auto">
            <a:xfrm>
              <a:off x="1643042" y="5572145"/>
              <a:ext cx="654844" cy="500062"/>
            </a:xfrm>
            <a:prstGeom prst="flowChartProcess">
              <a:avLst/>
            </a:prstGeom>
            <a:solidFill>
              <a:schemeClr val="accent3">
                <a:lumMod val="75000"/>
              </a:schemeClr>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メイリオ" pitchFamily="50" charset="-128"/>
                <a:ea typeface="メイリオ" pitchFamily="50" charset="-128"/>
                <a:cs typeface="メイリオ" pitchFamily="50" charset="-128"/>
              </a:endParaRPr>
            </a:p>
          </p:txBody>
        </p:sp>
        <p:sp>
          <p:nvSpPr>
            <p:cNvPr id="29" name="フローチャート: 処理 28"/>
            <p:cNvSpPr/>
            <p:nvPr/>
          </p:nvSpPr>
          <p:spPr bwMode="auto">
            <a:xfrm>
              <a:off x="928688" y="4357695"/>
              <a:ext cx="654844" cy="500062"/>
            </a:xfrm>
            <a:prstGeom prst="flowChartProcess">
              <a:avLst/>
            </a:prstGeom>
            <a:solidFill>
              <a:schemeClr val="accent5">
                <a:lumMod val="75000"/>
              </a:schemeClr>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メイリオ" pitchFamily="50" charset="-128"/>
                <a:ea typeface="メイリオ" pitchFamily="50" charset="-128"/>
                <a:cs typeface="メイリオ" pitchFamily="50" charset="-128"/>
              </a:endParaRPr>
            </a:p>
          </p:txBody>
        </p:sp>
        <p:cxnSp>
          <p:nvCxnSpPr>
            <p:cNvPr id="31" name="図形 30"/>
            <p:cNvCxnSpPr/>
            <p:nvPr/>
          </p:nvCxnSpPr>
          <p:spPr bwMode="auto">
            <a:xfrm rot="5400000" flipH="1" flipV="1">
              <a:off x="1314847" y="4827210"/>
              <a:ext cx="1588" cy="1488281"/>
            </a:xfrm>
            <a:prstGeom prst="bentConnector3">
              <a:avLst>
                <a:gd name="adj1" fmla="val 21446291"/>
              </a:avLst>
            </a:prstGeom>
            <a:scene3d>
              <a:camera prst="orthographicFront"/>
              <a:lightRig rig="threePt" dir="t"/>
            </a:scene3d>
            <a:sp3d>
              <a:bevelT w="114300" prst="artDeco"/>
            </a:sp3d>
          </p:spPr>
          <p:style>
            <a:lnRef idx="1">
              <a:schemeClr val="accent1"/>
            </a:lnRef>
            <a:fillRef idx="0">
              <a:schemeClr val="accent1"/>
            </a:fillRef>
            <a:effectRef idx="0">
              <a:schemeClr val="accent1"/>
            </a:effectRef>
            <a:fontRef idx="minor">
              <a:schemeClr val="tx1"/>
            </a:fontRef>
          </p:style>
        </p:cxnSp>
        <p:sp>
          <p:nvSpPr>
            <p:cNvPr id="39" name="フローチャート: 処理 38"/>
            <p:cNvSpPr/>
            <p:nvPr/>
          </p:nvSpPr>
          <p:spPr bwMode="auto">
            <a:xfrm>
              <a:off x="4714875" y="5572145"/>
              <a:ext cx="654844" cy="500062"/>
            </a:xfrm>
            <a:prstGeom prst="flowChartProcess">
              <a:avLst/>
            </a:prstGeom>
            <a:solidFill>
              <a:schemeClr val="accent3">
                <a:lumMod val="75000"/>
              </a:schemeClr>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メイリオ" pitchFamily="50" charset="-128"/>
                <a:ea typeface="メイリオ" pitchFamily="50" charset="-128"/>
                <a:cs typeface="メイリオ" pitchFamily="50" charset="-128"/>
              </a:endParaRPr>
            </a:p>
          </p:txBody>
        </p:sp>
        <p:sp>
          <p:nvSpPr>
            <p:cNvPr id="40" name="フローチャート: 処理 39"/>
            <p:cNvSpPr/>
            <p:nvPr/>
          </p:nvSpPr>
          <p:spPr bwMode="auto">
            <a:xfrm>
              <a:off x="5429250" y="5572145"/>
              <a:ext cx="654844" cy="500062"/>
            </a:xfrm>
            <a:prstGeom prst="flowChartProcess">
              <a:avLst/>
            </a:prstGeom>
            <a:solidFill>
              <a:schemeClr val="accent3">
                <a:lumMod val="75000"/>
              </a:schemeClr>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メイリオ" pitchFamily="50" charset="-128"/>
                <a:ea typeface="メイリオ" pitchFamily="50" charset="-128"/>
                <a:cs typeface="メイリオ" pitchFamily="50" charset="-128"/>
              </a:endParaRPr>
            </a:p>
          </p:txBody>
        </p:sp>
        <p:sp>
          <p:nvSpPr>
            <p:cNvPr id="41" name="フローチャート: 処理 40"/>
            <p:cNvSpPr/>
            <p:nvPr/>
          </p:nvSpPr>
          <p:spPr bwMode="auto">
            <a:xfrm>
              <a:off x="6203156" y="5572145"/>
              <a:ext cx="654844" cy="500062"/>
            </a:xfrm>
            <a:prstGeom prst="flowChartProcess">
              <a:avLst/>
            </a:prstGeom>
            <a:solidFill>
              <a:schemeClr val="accent3">
                <a:lumMod val="75000"/>
              </a:schemeClr>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メイリオ" pitchFamily="50" charset="-128"/>
                <a:ea typeface="メイリオ" pitchFamily="50" charset="-128"/>
                <a:cs typeface="メイリオ" pitchFamily="50" charset="-128"/>
              </a:endParaRPr>
            </a:p>
          </p:txBody>
        </p:sp>
        <p:sp>
          <p:nvSpPr>
            <p:cNvPr id="42" name="フローチャート: 処理 41"/>
            <p:cNvSpPr/>
            <p:nvPr/>
          </p:nvSpPr>
          <p:spPr bwMode="auto">
            <a:xfrm>
              <a:off x="5429250" y="4357695"/>
              <a:ext cx="654844" cy="500062"/>
            </a:xfrm>
            <a:prstGeom prst="flowChartProcess">
              <a:avLst/>
            </a:prstGeom>
            <a:solidFill>
              <a:schemeClr val="accent5">
                <a:lumMod val="75000"/>
              </a:schemeClr>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メイリオ" pitchFamily="50" charset="-128"/>
                <a:ea typeface="メイリオ" pitchFamily="50" charset="-128"/>
                <a:cs typeface="メイリオ" pitchFamily="50" charset="-128"/>
              </a:endParaRPr>
            </a:p>
          </p:txBody>
        </p:sp>
        <p:cxnSp>
          <p:nvCxnSpPr>
            <p:cNvPr id="43" name="図形 30"/>
            <p:cNvCxnSpPr/>
            <p:nvPr/>
          </p:nvCxnSpPr>
          <p:spPr bwMode="auto">
            <a:xfrm rot="5400000" flipH="1" flipV="1">
              <a:off x="5815409" y="4827210"/>
              <a:ext cx="1588" cy="1488281"/>
            </a:xfrm>
            <a:prstGeom prst="bentConnector3">
              <a:avLst>
                <a:gd name="adj1" fmla="val 21446291"/>
              </a:avLst>
            </a:prstGeom>
            <a:scene3d>
              <a:camera prst="orthographicFront"/>
              <a:lightRig rig="threePt" dir="t"/>
            </a:scene3d>
            <a:sp3d>
              <a:bevelT w="114300" prst="artDeco"/>
            </a:sp3d>
          </p:spPr>
          <p:style>
            <a:lnRef idx="1">
              <a:schemeClr val="accent1"/>
            </a:lnRef>
            <a:fillRef idx="0">
              <a:schemeClr val="accent1"/>
            </a:fillRef>
            <a:effectRef idx="0">
              <a:schemeClr val="accent1"/>
            </a:effectRef>
            <a:fontRef idx="minor">
              <a:schemeClr val="tx1"/>
            </a:fontRef>
          </p:style>
        </p:cxnSp>
        <p:cxnSp>
          <p:nvCxnSpPr>
            <p:cNvPr id="44" name="カギ線コネクタ 43"/>
            <p:cNvCxnSpPr>
              <a:stCxn id="42" idx="2"/>
              <a:endCxn id="40" idx="0"/>
            </p:cNvCxnSpPr>
            <p:nvPr/>
          </p:nvCxnSpPr>
          <p:spPr bwMode="auto">
            <a:xfrm rot="5400000">
              <a:off x="5399478" y="5214951"/>
              <a:ext cx="714388" cy="1588"/>
            </a:xfrm>
            <a:prstGeom prst="bentConnector3">
              <a:avLst>
                <a:gd name="adj1" fmla="val 50000"/>
              </a:avLst>
            </a:prstGeom>
            <a:scene3d>
              <a:camera prst="orthographicFront"/>
              <a:lightRig rig="threePt" dir="t"/>
            </a:scene3d>
            <a:sp3d>
              <a:bevelT w="114300" prst="artDeco"/>
            </a:sp3d>
          </p:spPr>
          <p:style>
            <a:lnRef idx="1">
              <a:schemeClr val="accent1"/>
            </a:lnRef>
            <a:fillRef idx="0">
              <a:schemeClr val="accent1"/>
            </a:fillRef>
            <a:effectRef idx="0">
              <a:schemeClr val="accent1"/>
            </a:effectRef>
            <a:fontRef idx="minor">
              <a:schemeClr val="tx1"/>
            </a:fontRef>
          </p:style>
        </p:cxnSp>
        <p:sp>
          <p:nvSpPr>
            <p:cNvPr id="46" name="フローチャート: 処理 45"/>
            <p:cNvSpPr/>
            <p:nvPr/>
          </p:nvSpPr>
          <p:spPr bwMode="auto">
            <a:xfrm>
              <a:off x="2428875" y="5572145"/>
              <a:ext cx="654844" cy="500062"/>
            </a:xfrm>
            <a:prstGeom prst="flowChartProcess">
              <a:avLst/>
            </a:prstGeom>
            <a:solidFill>
              <a:schemeClr val="accent3">
                <a:lumMod val="75000"/>
              </a:schemeClr>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メイリオ" pitchFamily="50" charset="-128"/>
                <a:ea typeface="メイリオ" pitchFamily="50" charset="-128"/>
                <a:cs typeface="メイリオ" pitchFamily="50" charset="-128"/>
              </a:endParaRPr>
            </a:p>
          </p:txBody>
        </p:sp>
        <p:sp>
          <p:nvSpPr>
            <p:cNvPr id="47" name="フローチャート: 処理 46"/>
            <p:cNvSpPr/>
            <p:nvPr/>
          </p:nvSpPr>
          <p:spPr bwMode="auto">
            <a:xfrm>
              <a:off x="3143250" y="5572145"/>
              <a:ext cx="654844" cy="500062"/>
            </a:xfrm>
            <a:prstGeom prst="flowChartProcess">
              <a:avLst/>
            </a:prstGeom>
            <a:solidFill>
              <a:schemeClr val="accent3">
                <a:lumMod val="75000"/>
              </a:schemeClr>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メイリオ" pitchFamily="50" charset="-128"/>
                <a:ea typeface="メイリオ" pitchFamily="50" charset="-128"/>
                <a:cs typeface="メイリオ" pitchFamily="50" charset="-128"/>
              </a:endParaRPr>
            </a:p>
          </p:txBody>
        </p:sp>
        <p:sp>
          <p:nvSpPr>
            <p:cNvPr id="48" name="フローチャート: 処理 47"/>
            <p:cNvSpPr/>
            <p:nvPr/>
          </p:nvSpPr>
          <p:spPr bwMode="auto">
            <a:xfrm>
              <a:off x="3917156" y="5572145"/>
              <a:ext cx="654844" cy="500062"/>
            </a:xfrm>
            <a:prstGeom prst="flowChartProcess">
              <a:avLst/>
            </a:prstGeom>
            <a:solidFill>
              <a:schemeClr val="accent3">
                <a:lumMod val="75000"/>
              </a:schemeClr>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メイリオ" pitchFamily="50" charset="-128"/>
                <a:ea typeface="メイリオ" pitchFamily="50" charset="-128"/>
                <a:cs typeface="メイリオ" pitchFamily="50" charset="-128"/>
              </a:endParaRPr>
            </a:p>
          </p:txBody>
        </p:sp>
        <p:cxnSp>
          <p:nvCxnSpPr>
            <p:cNvPr id="50" name="図形 30"/>
            <p:cNvCxnSpPr/>
            <p:nvPr/>
          </p:nvCxnSpPr>
          <p:spPr bwMode="auto">
            <a:xfrm rot="5400000" flipH="1" flipV="1">
              <a:off x="3529409" y="4827210"/>
              <a:ext cx="1588" cy="1488281"/>
            </a:xfrm>
            <a:prstGeom prst="bentConnector3">
              <a:avLst>
                <a:gd name="adj1" fmla="val 21446291"/>
              </a:avLst>
            </a:prstGeom>
            <a:scene3d>
              <a:camera prst="orthographicFront"/>
              <a:lightRig rig="threePt" dir="t"/>
            </a:scene3d>
            <a:sp3d>
              <a:bevelT w="114300" prst="artDeco"/>
            </a:sp3d>
          </p:spPr>
          <p:style>
            <a:lnRef idx="1">
              <a:schemeClr val="accent1"/>
            </a:lnRef>
            <a:fillRef idx="0">
              <a:schemeClr val="accent1"/>
            </a:fillRef>
            <a:effectRef idx="0">
              <a:schemeClr val="accent1"/>
            </a:effectRef>
            <a:fontRef idx="minor">
              <a:schemeClr val="tx1"/>
            </a:fontRef>
          </p:style>
        </p:cxnSp>
        <p:cxnSp>
          <p:nvCxnSpPr>
            <p:cNvPr id="51" name="カギ線コネクタ 50"/>
            <p:cNvCxnSpPr>
              <a:stCxn id="49" idx="2"/>
              <a:endCxn id="47" idx="0"/>
            </p:cNvCxnSpPr>
            <p:nvPr/>
          </p:nvCxnSpPr>
          <p:spPr bwMode="auto">
            <a:xfrm rot="5400000">
              <a:off x="3113478" y="5214951"/>
              <a:ext cx="714388" cy="1588"/>
            </a:xfrm>
            <a:prstGeom prst="bentConnector3">
              <a:avLst>
                <a:gd name="adj1" fmla="val 50000"/>
              </a:avLst>
            </a:prstGeom>
            <a:scene3d>
              <a:camera prst="orthographicFront"/>
              <a:lightRig rig="threePt" dir="t"/>
            </a:scene3d>
            <a:sp3d>
              <a:bevelT w="114300" prst="artDeco"/>
            </a:sp3d>
          </p:spPr>
          <p:style>
            <a:lnRef idx="1">
              <a:schemeClr val="accent1"/>
            </a:lnRef>
            <a:fillRef idx="0">
              <a:schemeClr val="accent1"/>
            </a:fillRef>
            <a:effectRef idx="0">
              <a:schemeClr val="accent1"/>
            </a:effectRef>
            <a:fontRef idx="minor">
              <a:schemeClr val="tx1"/>
            </a:fontRef>
          </p:style>
        </p:cxnSp>
        <p:sp>
          <p:nvSpPr>
            <p:cNvPr id="52" name="フローチャート: 処理 51"/>
            <p:cNvSpPr/>
            <p:nvPr/>
          </p:nvSpPr>
          <p:spPr>
            <a:xfrm>
              <a:off x="142875" y="4286250"/>
              <a:ext cx="8786813" cy="857250"/>
            </a:xfrm>
            <a:prstGeom prst="flowChartProcess">
              <a:avLst/>
            </a:prstGeom>
            <a:noFill/>
            <a:ln>
              <a:solidFill>
                <a:schemeClr val="accent1">
                  <a:shade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メイリオ" pitchFamily="50" charset="-128"/>
                <a:ea typeface="メイリオ" pitchFamily="50" charset="-128"/>
                <a:cs typeface="メイリオ" pitchFamily="50" charset="-128"/>
              </a:endParaRPr>
            </a:p>
          </p:txBody>
        </p:sp>
        <p:sp>
          <p:nvSpPr>
            <p:cNvPr id="53" name="フローチャート: 処理 52"/>
            <p:cNvSpPr/>
            <p:nvPr/>
          </p:nvSpPr>
          <p:spPr>
            <a:xfrm>
              <a:off x="142875" y="3071813"/>
              <a:ext cx="8786813" cy="857250"/>
            </a:xfrm>
            <a:prstGeom prst="flowChartProcess">
              <a:avLst/>
            </a:prstGeom>
            <a:noFill/>
            <a:ln>
              <a:solidFill>
                <a:schemeClr val="accent1">
                  <a:shade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メイリオ" pitchFamily="50" charset="-128"/>
                <a:ea typeface="メイリオ" pitchFamily="50" charset="-128"/>
                <a:cs typeface="メイリオ" pitchFamily="50" charset="-128"/>
              </a:endParaRPr>
            </a:p>
          </p:txBody>
        </p:sp>
        <p:sp>
          <p:nvSpPr>
            <p:cNvPr id="54" name="フローチャート: 処理 53"/>
            <p:cNvSpPr/>
            <p:nvPr/>
          </p:nvSpPr>
          <p:spPr>
            <a:xfrm>
              <a:off x="3143240" y="3143250"/>
              <a:ext cx="654848" cy="500066"/>
            </a:xfrm>
            <a:prstGeom prst="flowChartProcess">
              <a:avLst/>
            </a:prstGeom>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メイリオ" pitchFamily="50" charset="-128"/>
                <a:ea typeface="メイリオ" pitchFamily="50" charset="-128"/>
                <a:cs typeface="メイリオ" pitchFamily="50" charset="-128"/>
              </a:endParaRPr>
            </a:p>
          </p:txBody>
        </p:sp>
        <p:cxnSp>
          <p:nvCxnSpPr>
            <p:cNvPr id="56" name="カギ線コネクタ 55"/>
            <p:cNvCxnSpPr/>
            <p:nvPr/>
          </p:nvCxnSpPr>
          <p:spPr>
            <a:xfrm rot="5400000" flipH="1" flipV="1">
              <a:off x="3506788" y="2108200"/>
              <a:ext cx="1587" cy="4500563"/>
            </a:xfrm>
            <a:prstGeom prst="bentConnector3">
              <a:avLst>
                <a:gd name="adj1" fmla="val 21446354"/>
              </a:avLst>
            </a:prstGeom>
          </p:spPr>
          <p:style>
            <a:lnRef idx="1">
              <a:schemeClr val="accent1"/>
            </a:lnRef>
            <a:fillRef idx="0">
              <a:schemeClr val="accent1"/>
            </a:fillRef>
            <a:effectRef idx="0">
              <a:schemeClr val="accent1"/>
            </a:effectRef>
            <a:fontRef idx="minor">
              <a:schemeClr val="tx1"/>
            </a:fontRef>
          </p:style>
        </p:cxnSp>
        <p:cxnSp>
          <p:nvCxnSpPr>
            <p:cNvPr id="59" name="カギ線コネクタ 58"/>
            <p:cNvCxnSpPr>
              <a:stCxn id="0" idx="2"/>
            </p:cNvCxnSpPr>
            <p:nvPr/>
          </p:nvCxnSpPr>
          <p:spPr>
            <a:xfrm rot="5400000">
              <a:off x="3005137" y="4108451"/>
              <a:ext cx="930275" cy="0"/>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sp>
          <p:nvSpPr>
            <p:cNvPr id="61" name="左矢印 60"/>
            <p:cNvSpPr/>
            <p:nvPr/>
          </p:nvSpPr>
          <p:spPr>
            <a:xfrm>
              <a:off x="7072330" y="5643596"/>
              <a:ext cx="500066" cy="357190"/>
            </a:xfrm>
            <a:prstGeom prst="leftArrow">
              <a:avLst/>
            </a:prstGeom>
            <a:solidFill>
              <a:schemeClr val="accent3">
                <a:lumMod val="75000"/>
              </a:schemeClr>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メイリオ" pitchFamily="50" charset="-128"/>
                <a:ea typeface="メイリオ" pitchFamily="50" charset="-128"/>
                <a:cs typeface="メイリオ" pitchFamily="50" charset="-128"/>
              </a:endParaRPr>
            </a:p>
          </p:txBody>
        </p:sp>
        <p:sp>
          <p:nvSpPr>
            <p:cNvPr id="10295" name="テキスト ボックス 61"/>
            <p:cNvSpPr txBox="1">
              <a:spLocks noChangeArrowheads="1"/>
            </p:cNvSpPr>
            <p:nvPr/>
          </p:nvSpPr>
          <p:spPr bwMode="auto">
            <a:xfrm>
              <a:off x="7715250" y="5591175"/>
              <a:ext cx="1285875" cy="428625"/>
            </a:xfrm>
            <a:prstGeom prst="rect">
              <a:avLst/>
            </a:prstGeom>
            <a:noFill/>
            <a:ln w="9525">
              <a:noFill/>
              <a:miter lim="800000"/>
              <a:headEnd/>
              <a:tailEnd/>
            </a:ln>
          </p:spPr>
          <p:txBody>
            <a:bodyPr wrap="none" lIns="0" tIns="0" rIns="0" bIns="0"/>
            <a:lstStyle/>
            <a:p>
              <a:pPr>
                <a:lnSpc>
                  <a:spcPts val="2800"/>
                </a:lnSpc>
              </a:pPr>
              <a:r>
                <a:rPr lang="ja-JP" altLang="en-US" sz="1200">
                  <a:latin typeface="メイリオ" pitchFamily="50" charset="-128"/>
                  <a:ea typeface="メイリオ" pitchFamily="50" charset="-128"/>
                  <a:cs typeface="メイリオ" pitchFamily="50" charset="-128"/>
                </a:rPr>
                <a:t>法人グループ３</a:t>
              </a:r>
            </a:p>
          </p:txBody>
        </p:sp>
        <p:sp>
          <p:nvSpPr>
            <p:cNvPr id="63" name="左矢印 62"/>
            <p:cNvSpPr/>
            <p:nvPr/>
          </p:nvSpPr>
          <p:spPr>
            <a:xfrm>
              <a:off x="7072330" y="3196026"/>
              <a:ext cx="500066" cy="357190"/>
            </a:xfrm>
            <a:prstGeom prst="leftArrow">
              <a:avLst/>
            </a:prstGeom>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メイリオ" pitchFamily="50" charset="-128"/>
                <a:ea typeface="メイリオ" pitchFamily="50" charset="-128"/>
                <a:cs typeface="メイリオ" pitchFamily="50" charset="-128"/>
              </a:endParaRPr>
            </a:p>
          </p:txBody>
        </p:sp>
        <p:sp>
          <p:nvSpPr>
            <p:cNvPr id="10299" name="テキスト ボックス 63"/>
            <p:cNvSpPr txBox="1">
              <a:spLocks noChangeArrowheads="1"/>
            </p:cNvSpPr>
            <p:nvPr/>
          </p:nvSpPr>
          <p:spPr bwMode="auto">
            <a:xfrm>
              <a:off x="7715250" y="3143250"/>
              <a:ext cx="1285875" cy="428625"/>
            </a:xfrm>
            <a:prstGeom prst="rect">
              <a:avLst/>
            </a:prstGeom>
            <a:noFill/>
            <a:ln w="9525">
              <a:noFill/>
              <a:miter lim="800000"/>
              <a:headEnd/>
              <a:tailEnd/>
            </a:ln>
          </p:spPr>
          <p:txBody>
            <a:bodyPr wrap="none" lIns="0" tIns="0" rIns="0" bIns="0"/>
            <a:lstStyle/>
            <a:p>
              <a:pPr>
                <a:lnSpc>
                  <a:spcPts val="2800"/>
                </a:lnSpc>
              </a:pPr>
              <a:r>
                <a:rPr lang="ja-JP" altLang="en-US" sz="1200">
                  <a:latin typeface="メイリオ" pitchFamily="50" charset="-128"/>
                  <a:ea typeface="メイリオ" pitchFamily="50" charset="-128"/>
                  <a:cs typeface="メイリオ" pitchFamily="50" charset="-128"/>
                </a:rPr>
                <a:t>法人グループ１</a:t>
              </a:r>
            </a:p>
          </p:txBody>
        </p:sp>
        <p:sp>
          <p:nvSpPr>
            <p:cNvPr id="65" name="左矢印 64"/>
            <p:cNvSpPr/>
            <p:nvPr/>
          </p:nvSpPr>
          <p:spPr>
            <a:xfrm>
              <a:off x="7072330" y="4410476"/>
              <a:ext cx="500066" cy="357190"/>
            </a:xfrm>
            <a:prstGeom prst="leftArrow">
              <a:avLst/>
            </a:prstGeom>
            <a:solidFill>
              <a:schemeClr val="accent5">
                <a:lumMod val="75000"/>
              </a:schemeClr>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メイリオ" pitchFamily="50" charset="-128"/>
                <a:ea typeface="メイリオ" pitchFamily="50" charset="-128"/>
                <a:cs typeface="メイリオ" pitchFamily="50" charset="-128"/>
              </a:endParaRPr>
            </a:p>
          </p:txBody>
        </p:sp>
        <p:sp>
          <p:nvSpPr>
            <p:cNvPr id="10303" name="テキスト ボックス 65"/>
            <p:cNvSpPr txBox="1">
              <a:spLocks noChangeArrowheads="1"/>
            </p:cNvSpPr>
            <p:nvPr/>
          </p:nvSpPr>
          <p:spPr bwMode="auto">
            <a:xfrm>
              <a:off x="7715250" y="4357688"/>
              <a:ext cx="1285875" cy="428625"/>
            </a:xfrm>
            <a:prstGeom prst="rect">
              <a:avLst/>
            </a:prstGeom>
            <a:noFill/>
            <a:ln w="9525">
              <a:noFill/>
              <a:miter lim="800000"/>
              <a:headEnd/>
              <a:tailEnd/>
            </a:ln>
          </p:spPr>
          <p:txBody>
            <a:bodyPr wrap="none" lIns="0" tIns="0" rIns="0" bIns="0"/>
            <a:lstStyle/>
            <a:p>
              <a:pPr>
                <a:lnSpc>
                  <a:spcPts val="2800"/>
                </a:lnSpc>
              </a:pPr>
              <a:r>
                <a:rPr lang="ja-JP" altLang="en-US" sz="1200">
                  <a:latin typeface="メイリオ" pitchFamily="50" charset="-128"/>
                  <a:ea typeface="メイリオ" pitchFamily="50" charset="-128"/>
                  <a:cs typeface="メイリオ" pitchFamily="50" charset="-128"/>
                </a:rPr>
                <a:t>法人グループ２</a:t>
              </a:r>
            </a:p>
          </p:txBody>
        </p:sp>
        <p:sp>
          <p:nvSpPr>
            <p:cNvPr id="10304" name="テキスト ボックス 56"/>
            <p:cNvSpPr txBox="1">
              <a:spLocks noChangeArrowheads="1"/>
            </p:cNvSpPr>
            <p:nvPr/>
          </p:nvSpPr>
          <p:spPr bwMode="auto">
            <a:xfrm>
              <a:off x="2428875" y="3559175"/>
              <a:ext cx="1285875" cy="357188"/>
            </a:xfrm>
            <a:prstGeom prst="rect">
              <a:avLst/>
            </a:prstGeom>
            <a:noFill/>
            <a:ln w="9525">
              <a:noFill/>
              <a:miter lim="800000"/>
              <a:headEnd/>
              <a:tailEnd/>
            </a:ln>
          </p:spPr>
          <p:txBody>
            <a:bodyPr wrap="none" lIns="0" tIns="0" rIns="0" bIns="0"/>
            <a:lstStyle/>
            <a:p>
              <a:pPr>
                <a:lnSpc>
                  <a:spcPts val="2800"/>
                </a:lnSpc>
              </a:pPr>
              <a:r>
                <a:rPr lang="ja-JP" altLang="en-US" sz="1200">
                  <a:latin typeface="メイリオ" pitchFamily="50" charset="-128"/>
                  <a:ea typeface="メイリオ" pitchFamily="50" charset="-128"/>
                  <a:cs typeface="メイリオ" pitchFamily="50" charset="-128"/>
                </a:rPr>
                <a:t>Ａ持株会社</a:t>
              </a:r>
            </a:p>
          </p:txBody>
        </p:sp>
        <p:sp>
          <p:nvSpPr>
            <p:cNvPr id="10305" name="テキスト ボックス 57"/>
            <p:cNvSpPr txBox="1">
              <a:spLocks noChangeArrowheads="1"/>
            </p:cNvSpPr>
            <p:nvPr/>
          </p:nvSpPr>
          <p:spPr bwMode="auto">
            <a:xfrm>
              <a:off x="500063" y="4760913"/>
              <a:ext cx="1285875" cy="357187"/>
            </a:xfrm>
            <a:prstGeom prst="rect">
              <a:avLst/>
            </a:prstGeom>
            <a:noFill/>
            <a:ln w="9525">
              <a:noFill/>
              <a:miter lim="800000"/>
              <a:headEnd/>
              <a:tailEnd/>
            </a:ln>
          </p:spPr>
          <p:txBody>
            <a:bodyPr wrap="none" lIns="0" tIns="0" rIns="0" bIns="0"/>
            <a:lstStyle/>
            <a:p>
              <a:pPr>
                <a:lnSpc>
                  <a:spcPts val="2800"/>
                </a:lnSpc>
              </a:pPr>
              <a:r>
                <a:rPr lang="ja-JP" altLang="en-US" sz="1200">
                  <a:latin typeface="メイリオ" pitchFamily="50" charset="-128"/>
                  <a:ea typeface="メイリオ" pitchFamily="50" charset="-128"/>
                  <a:cs typeface="メイリオ" pitchFamily="50" charset="-128"/>
                </a:rPr>
                <a:t>Ａ製造会社</a:t>
              </a:r>
            </a:p>
          </p:txBody>
        </p:sp>
        <p:sp>
          <p:nvSpPr>
            <p:cNvPr id="10306" name="テキスト ボックス 59"/>
            <p:cNvSpPr txBox="1">
              <a:spLocks noChangeArrowheads="1"/>
            </p:cNvSpPr>
            <p:nvPr/>
          </p:nvSpPr>
          <p:spPr bwMode="auto">
            <a:xfrm>
              <a:off x="2714625" y="4786313"/>
              <a:ext cx="1285875" cy="357187"/>
            </a:xfrm>
            <a:prstGeom prst="rect">
              <a:avLst/>
            </a:prstGeom>
            <a:noFill/>
            <a:ln w="9525">
              <a:noFill/>
              <a:miter lim="800000"/>
              <a:headEnd/>
              <a:tailEnd/>
            </a:ln>
          </p:spPr>
          <p:txBody>
            <a:bodyPr wrap="none" lIns="0" tIns="0" rIns="0" bIns="0"/>
            <a:lstStyle/>
            <a:p>
              <a:pPr>
                <a:lnSpc>
                  <a:spcPts val="2800"/>
                </a:lnSpc>
              </a:pPr>
              <a:r>
                <a:rPr lang="ja-JP" altLang="en-US" sz="1200">
                  <a:latin typeface="メイリオ" pitchFamily="50" charset="-128"/>
                  <a:ea typeface="メイリオ" pitchFamily="50" charset="-128"/>
                  <a:cs typeface="メイリオ" pitchFamily="50" charset="-128"/>
                </a:rPr>
                <a:t>Ａ物流会社</a:t>
              </a:r>
            </a:p>
          </p:txBody>
        </p:sp>
        <p:sp>
          <p:nvSpPr>
            <p:cNvPr id="10307" name="テキスト ボックス 66"/>
            <p:cNvSpPr txBox="1">
              <a:spLocks noChangeArrowheads="1"/>
            </p:cNvSpPr>
            <p:nvPr/>
          </p:nvSpPr>
          <p:spPr bwMode="auto">
            <a:xfrm>
              <a:off x="5000625" y="4786313"/>
              <a:ext cx="1285875" cy="357187"/>
            </a:xfrm>
            <a:prstGeom prst="rect">
              <a:avLst/>
            </a:prstGeom>
            <a:noFill/>
            <a:ln w="9525">
              <a:noFill/>
              <a:miter lim="800000"/>
              <a:headEnd/>
              <a:tailEnd/>
            </a:ln>
          </p:spPr>
          <p:txBody>
            <a:bodyPr wrap="none" lIns="0" tIns="0" rIns="0" bIns="0"/>
            <a:lstStyle/>
            <a:p>
              <a:pPr>
                <a:lnSpc>
                  <a:spcPts val="2800"/>
                </a:lnSpc>
              </a:pPr>
              <a:r>
                <a:rPr lang="ja-JP" altLang="en-US" sz="1200">
                  <a:latin typeface="メイリオ" pitchFamily="50" charset="-128"/>
                  <a:ea typeface="メイリオ" pitchFamily="50" charset="-128"/>
                  <a:cs typeface="メイリオ" pitchFamily="50" charset="-128"/>
                </a:rPr>
                <a:t>Ａ販売会社</a:t>
              </a:r>
            </a:p>
          </p:txBody>
        </p:sp>
        <p:sp>
          <p:nvSpPr>
            <p:cNvPr id="10308" name="テキスト ボックス 67"/>
            <p:cNvSpPr txBox="1">
              <a:spLocks noChangeArrowheads="1"/>
            </p:cNvSpPr>
            <p:nvPr/>
          </p:nvSpPr>
          <p:spPr bwMode="auto">
            <a:xfrm>
              <a:off x="214313" y="6000750"/>
              <a:ext cx="928687" cy="357188"/>
            </a:xfrm>
            <a:prstGeom prst="rect">
              <a:avLst/>
            </a:prstGeom>
            <a:noFill/>
            <a:ln w="9525">
              <a:noFill/>
              <a:miter lim="800000"/>
              <a:headEnd/>
              <a:tailEnd/>
            </a:ln>
          </p:spPr>
          <p:txBody>
            <a:bodyPr wrap="none" lIns="0" tIns="0" rIns="0" bIns="0"/>
            <a:lstStyle/>
            <a:p>
              <a:pPr>
                <a:lnSpc>
                  <a:spcPts val="2800"/>
                </a:lnSpc>
              </a:pPr>
              <a:r>
                <a:rPr lang="ja-JP" altLang="en-US" sz="1200">
                  <a:latin typeface="メイリオ" pitchFamily="50" charset="-128"/>
                  <a:ea typeface="メイリオ" pitchFamily="50" charset="-128"/>
                  <a:cs typeface="メイリオ" pitchFamily="50" charset="-128"/>
                </a:rPr>
                <a:t>Ａ製造１会社</a:t>
              </a:r>
            </a:p>
          </p:txBody>
        </p:sp>
        <p:cxnSp>
          <p:nvCxnSpPr>
            <p:cNvPr id="69" name="カギ線コネクタ 68"/>
            <p:cNvCxnSpPr/>
            <p:nvPr/>
          </p:nvCxnSpPr>
          <p:spPr bwMode="auto">
            <a:xfrm rot="5400000">
              <a:off x="1108054" y="5036358"/>
              <a:ext cx="356390" cy="794"/>
            </a:xfrm>
            <a:prstGeom prst="bentConnector3">
              <a:avLst>
                <a:gd name="adj1" fmla="val 50000"/>
              </a:avLst>
            </a:prstGeom>
            <a:scene3d>
              <a:camera prst="orthographicFront"/>
              <a:lightRig rig="threePt" dir="t"/>
            </a:scene3d>
            <a:sp3d>
              <a:bevelT w="114300" prst="artDeco"/>
            </a:sp3d>
          </p:spPr>
          <p:style>
            <a:lnRef idx="1">
              <a:schemeClr val="accent1"/>
            </a:lnRef>
            <a:fillRef idx="0">
              <a:schemeClr val="accent1"/>
            </a:fillRef>
            <a:effectRef idx="0">
              <a:schemeClr val="accent1"/>
            </a:effectRef>
            <a:fontRef idx="minor">
              <a:schemeClr val="tx1"/>
            </a:fontRef>
          </p:style>
        </p:cxnSp>
        <p:sp>
          <p:nvSpPr>
            <p:cNvPr id="10310" name="テキスト ボックス 70"/>
            <p:cNvSpPr txBox="1">
              <a:spLocks noChangeArrowheads="1"/>
            </p:cNvSpPr>
            <p:nvPr/>
          </p:nvSpPr>
          <p:spPr bwMode="auto">
            <a:xfrm>
              <a:off x="1428750" y="6000750"/>
              <a:ext cx="928688" cy="357188"/>
            </a:xfrm>
            <a:prstGeom prst="rect">
              <a:avLst/>
            </a:prstGeom>
            <a:noFill/>
            <a:ln w="9525">
              <a:noFill/>
              <a:miter lim="800000"/>
              <a:headEnd/>
              <a:tailEnd/>
            </a:ln>
          </p:spPr>
          <p:txBody>
            <a:bodyPr wrap="none" lIns="0" tIns="0" rIns="0" bIns="0"/>
            <a:lstStyle/>
            <a:p>
              <a:pPr>
                <a:lnSpc>
                  <a:spcPts val="2800"/>
                </a:lnSpc>
              </a:pPr>
              <a:r>
                <a:rPr lang="ja-JP" altLang="en-US" sz="1200">
                  <a:latin typeface="メイリオ" pitchFamily="50" charset="-128"/>
                  <a:ea typeface="メイリオ" pitchFamily="50" charset="-128"/>
                  <a:cs typeface="メイリオ" pitchFamily="50" charset="-128"/>
                </a:rPr>
                <a:t>Ａ製造２会社</a:t>
              </a:r>
            </a:p>
          </p:txBody>
        </p:sp>
        <p:sp>
          <p:nvSpPr>
            <p:cNvPr id="49" name="フローチャート: 処理 48"/>
            <p:cNvSpPr/>
            <p:nvPr/>
          </p:nvSpPr>
          <p:spPr bwMode="auto">
            <a:xfrm>
              <a:off x="3143250" y="4357695"/>
              <a:ext cx="654844" cy="500062"/>
            </a:xfrm>
            <a:prstGeom prst="flowChartProcess">
              <a:avLst/>
            </a:prstGeom>
            <a:solidFill>
              <a:schemeClr val="accent5">
                <a:lumMod val="75000"/>
              </a:schemeClr>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メイリオ" pitchFamily="50" charset="-128"/>
                <a:ea typeface="メイリオ" pitchFamily="50" charset="-128"/>
                <a:cs typeface="メイリオ" pitchFamily="50" charset="-128"/>
              </a:endParaRPr>
            </a:p>
          </p:txBody>
        </p:sp>
        <p:sp>
          <p:nvSpPr>
            <p:cNvPr id="10314" name="正方形/長方形 54"/>
            <p:cNvSpPr>
              <a:spLocks noChangeArrowheads="1"/>
            </p:cNvSpPr>
            <p:nvPr/>
          </p:nvSpPr>
          <p:spPr bwMode="auto">
            <a:xfrm>
              <a:off x="2644775" y="3121025"/>
              <a:ext cx="543739" cy="307777"/>
            </a:xfrm>
            <a:prstGeom prst="rect">
              <a:avLst/>
            </a:prstGeom>
            <a:noFill/>
            <a:ln w="9525">
              <a:noFill/>
              <a:miter lim="800000"/>
              <a:headEnd/>
              <a:tailEnd/>
            </a:ln>
          </p:spPr>
          <p:txBody>
            <a:bodyPr wrap="none">
              <a:spAutoFit/>
            </a:bodyPr>
            <a:lstStyle/>
            <a:p>
              <a:r>
                <a:rPr lang="ja-JP" altLang="en-US" sz="1400">
                  <a:solidFill>
                    <a:schemeClr val="tx2"/>
                  </a:solidFill>
                  <a:latin typeface="メイリオ" pitchFamily="50" charset="-128"/>
                  <a:ea typeface="メイリオ" pitchFamily="50" charset="-128"/>
                  <a:cs typeface="メイリオ" pitchFamily="50" charset="-128"/>
                </a:rPr>
                <a:t>★１</a:t>
              </a:r>
              <a:endParaRPr lang="ja-JP" altLang="en-US" sz="1400">
                <a:latin typeface="メイリオ" pitchFamily="50" charset="-128"/>
                <a:ea typeface="メイリオ" pitchFamily="50" charset="-128"/>
                <a:cs typeface="メイリオ" pitchFamily="50" charset="-128"/>
              </a:endParaRPr>
            </a:p>
          </p:txBody>
        </p:sp>
        <p:sp>
          <p:nvSpPr>
            <p:cNvPr id="72" name="正方形/長方形 71"/>
            <p:cNvSpPr/>
            <p:nvPr/>
          </p:nvSpPr>
          <p:spPr>
            <a:xfrm>
              <a:off x="3071813" y="3043238"/>
              <a:ext cx="785812" cy="642937"/>
            </a:xfrm>
            <a:prstGeom prst="rect">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800">
                <a:latin typeface="メイリオ" pitchFamily="50" charset="-128"/>
                <a:ea typeface="メイリオ" pitchFamily="50" charset="-128"/>
                <a:cs typeface="メイリオ" pitchFamily="50" charset="-128"/>
              </a:endParaRPr>
            </a:p>
          </p:txBody>
        </p:sp>
        <p:cxnSp>
          <p:nvCxnSpPr>
            <p:cNvPr id="75" name="直線コネクタ 74"/>
            <p:cNvCxnSpPr/>
            <p:nvPr/>
          </p:nvCxnSpPr>
          <p:spPr>
            <a:xfrm rot="5400000">
              <a:off x="-633412" y="3994150"/>
              <a:ext cx="2152650" cy="3175"/>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78" name="直線コネクタ 77"/>
            <p:cNvCxnSpPr/>
            <p:nvPr/>
          </p:nvCxnSpPr>
          <p:spPr>
            <a:xfrm rot="5400000">
              <a:off x="3536156" y="3393282"/>
              <a:ext cx="928687" cy="0"/>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0" name="直線コネクタ 79"/>
            <p:cNvCxnSpPr/>
            <p:nvPr/>
          </p:nvCxnSpPr>
          <p:spPr>
            <a:xfrm rot="5400000">
              <a:off x="1099343" y="4456907"/>
              <a:ext cx="1230313" cy="0"/>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2" name="直線コネクタ 81"/>
            <p:cNvCxnSpPr/>
            <p:nvPr/>
          </p:nvCxnSpPr>
          <p:spPr>
            <a:xfrm>
              <a:off x="428625" y="2928938"/>
              <a:ext cx="3584575" cy="1587"/>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5" name="直線コネクタ 84"/>
            <p:cNvCxnSpPr/>
            <p:nvPr/>
          </p:nvCxnSpPr>
          <p:spPr>
            <a:xfrm>
              <a:off x="1722438" y="3857625"/>
              <a:ext cx="2286000" cy="1588"/>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90" name="直線コネクタ 89"/>
            <p:cNvCxnSpPr/>
            <p:nvPr/>
          </p:nvCxnSpPr>
          <p:spPr>
            <a:xfrm flipV="1">
              <a:off x="428625" y="5068888"/>
              <a:ext cx="1298575" cy="3175"/>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sp>
          <p:nvSpPr>
            <p:cNvPr id="10322" name="正方形/長方形 104"/>
            <p:cNvSpPr>
              <a:spLocks noChangeArrowheads="1"/>
            </p:cNvSpPr>
            <p:nvPr/>
          </p:nvSpPr>
          <p:spPr bwMode="auto">
            <a:xfrm>
              <a:off x="0" y="2786063"/>
              <a:ext cx="543739" cy="307777"/>
            </a:xfrm>
            <a:prstGeom prst="rect">
              <a:avLst/>
            </a:prstGeom>
            <a:noFill/>
            <a:ln w="9525">
              <a:noFill/>
              <a:miter lim="800000"/>
              <a:headEnd/>
              <a:tailEnd/>
            </a:ln>
          </p:spPr>
          <p:txBody>
            <a:bodyPr wrap="none">
              <a:spAutoFit/>
            </a:bodyPr>
            <a:lstStyle/>
            <a:p>
              <a:r>
                <a:rPr lang="ja-JP" altLang="en-US" sz="1400">
                  <a:solidFill>
                    <a:schemeClr val="tx2"/>
                  </a:solidFill>
                  <a:latin typeface="メイリオ" pitchFamily="50" charset="-128"/>
                  <a:ea typeface="メイリオ" pitchFamily="50" charset="-128"/>
                  <a:cs typeface="メイリオ" pitchFamily="50" charset="-128"/>
                </a:rPr>
                <a:t>★２</a:t>
              </a:r>
              <a:endParaRPr lang="ja-JP" altLang="en-US" sz="1400">
                <a:latin typeface="メイリオ" pitchFamily="50" charset="-128"/>
                <a:ea typeface="メイリオ" pitchFamily="50" charset="-128"/>
                <a:cs typeface="メイリオ" pitchFamily="50" charset="-128"/>
              </a:endParaRPr>
            </a:p>
          </p:txBody>
        </p:sp>
      </p:grpSp>
      <p:sp>
        <p:nvSpPr>
          <p:cNvPr id="55" name="フッター プレースホルダ 2"/>
          <p:cNvSpPr>
            <a:spLocks noGrp="1"/>
          </p:cNvSpPr>
          <p:nvPr>
            <p:ph type="ftr" sz="quarter" idx="11"/>
          </p:nvPr>
        </p:nvSpPr>
        <p:spPr>
          <a:xfrm>
            <a:off x="306388" y="6457950"/>
            <a:ext cx="2268537" cy="206375"/>
          </a:xfrm>
          <a:noFill/>
        </p:spPr>
        <p:txBody>
          <a:bodyPr vert="horz" lIns="91440" tIns="45720" rIns="91440" bIns="45720" anchor="t"/>
          <a:lstStyle/>
          <a:p>
            <a:r>
              <a:rPr lang="en-US" altLang="ja-JP" dirty="0" smtClean="0"/>
              <a:t>©  </a:t>
            </a:r>
            <a:r>
              <a:rPr lang="en-US" altLang="ja-JP" dirty="0" smtClean="0"/>
              <a:t>SuperStream Inc. All rights reserved.</a:t>
            </a: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3"/>
          <p:cNvSpPr>
            <a:spLocks noChangeArrowheads="1"/>
          </p:cNvSpPr>
          <p:nvPr/>
        </p:nvSpPr>
        <p:spPr bwMode="auto">
          <a:xfrm>
            <a:off x="928688" y="5073650"/>
            <a:ext cx="6858000" cy="1163638"/>
          </a:xfrm>
          <a:prstGeom prst="rect">
            <a:avLst/>
          </a:prstGeom>
          <a:solidFill>
            <a:schemeClr val="bg1"/>
          </a:solidFill>
          <a:ln w="19050">
            <a:solidFill>
              <a:srgbClr val="9E3039"/>
            </a:solidFill>
            <a:miter lim="800000"/>
            <a:headEnd/>
            <a:tailEnd/>
          </a:ln>
          <a:effectLst>
            <a:outerShdw blurRad="50800" dist="38100" algn="l" rotWithShape="0">
              <a:prstClr val="black">
                <a:alpha val="40000"/>
              </a:prstClr>
            </a:outerShdw>
          </a:effectLst>
        </p:spPr>
        <p:txBody>
          <a:bodyPr wrap="none" tIns="216000"/>
          <a:lstStyle/>
          <a:p>
            <a:pPr>
              <a:defRPr/>
            </a:pPr>
            <a:r>
              <a:rPr lang="ja-JP" altLang="en-US" sz="1400" dirty="0">
                <a:solidFill>
                  <a:prstClr val="black">
                    <a:lumMod val="75000"/>
                    <a:lumOff val="25000"/>
                  </a:prstClr>
                </a:solidFill>
                <a:latin typeface="メイリオ" pitchFamily="50" charset="-128"/>
                <a:ea typeface="メイリオ" pitchFamily="50" charset="-128"/>
                <a:cs typeface="メイリオ" pitchFamily="50" charset="-128"/>
              </a:rPr>
              <a:t>・</a:t>
            </a:r>
            <a:r>
              <a:rPr lang="en-US" altLang="ja-JP" sz="1400" dirty="0">
                <a:solidFill>
                  <a:prstClr val="black">
                    <a:lumMod val="75000"/>
                    <a:lumOff val="25000"/>
                  </a:prstClr>
                </a:solidFill>
                <a:latin typeface="メイリオ" pitchFamily="50" charset="-128"/>
                <a:ea typeface="メイリオ" pitchFamily="50" charset="-128"/>
                <a:cs typeface="メイリオ" pitchFamily="50" charset="-128"/>
              </a:rPr>
              <a:t>FB</a:t>
            </a:r>
            <a:r>
              <a:rPr lang="ja-JP" altLang="en-US" sz="1400" dirty="0">
                <a:solidFill>
                  <a:prstClr val="black">
                    <a:lumMod val="75000"/>
                    <a:lumOff val="25000"/>
                  </a:prstClr>
                </a:solidFill>
                <a:latin typeface="メイリオ" pitchFamily="50" charset="-128"/>
                <a:ea typeface="メイリオ" pitchFamily="50" charset="-128"/>
                <a:cs typeface="メイリオ" pitchFamily="50" charset="-128"/>
              </a:rPr>
              <a:t>データ（振込入金通知）を取り込んで入金計上します。</a:t>
            </a:r>
            <a:endParaRPr lang="en-US" altLang="ja-JP" sz="1400" dirty="0">
              <a:solidFill>
                <a:prstClr val="black">
                  <a:lumMod val="75000"/>
                  <a:lumOff val="25000"/>
                </a:prstClr>
              </a:solidFill>
              <a:latin typeface="メイリオ" pitchFamily="50" charset="-128"/>
              <a:ea typeface="メイリオ" pitchFamily="50" charset="-128"/>
              <a:cs typeface="メイリオ" pitchFamily="50" charset="-128"/>
            </a:endParaRPr>
          </a:p>
          <a:p>
            <a:pPr>
              <a:defRPr/>
            </a:pPr>
            <a:r>
              <a:rPr lang="ja-JP" altLang="en-US" sz="1400" dirty="0">
                <a:solidFill>
                  <a:prstClr val="black">
                    <a:lumMod val="75000"/>
                    <a:lumOff val="25000"/>
                  </a:prstClr>
                </a:solidFill>
                <a:latin typeface="メイリオ" pitchFamily="50" charset="-128"/>
                <a:ea typeface="メイリオ" pitchFamily="50" charset="-128"/>
                <a:cs typeface="メイリオ" pitchFamily="50" charset="-128"/>
              </a:rPr>
              <a:t>・対応する入金方法は</a:t>
            </a:r>
            <a:r>
              <a:rPr lang="en-US" altLang="ja-JP" sz="1400" dirty="0">
                <a:solidFill>
                  <a:prstClr val="black">
                    <a:lumMod val="75000"/>
                    <a:lumOff val="25000"/>
                  </a:prstClr>
                </a:solidFill>
                <a:latin typeface="メイリオ" pitchFamily="50" charset="-128"/>
                <a:ea typeface="メイリオ" pitchFamily="50" charset="-128"/>
                <a:cs typeface="メイリオ" pitchFamily="50" charset="-128"/>
              </a:rPr>
              <a:t>&lt;</a:t>
            </a:r>
            <a:r>
              <a:rPr lang="ja-JP" altLang="en-US" sz="1400" dirty="0">
                <a:solidFill>
                  <a:prstClr val="black">
                    <a:lumMod val="75000"/>
                    <a:lumOff val="25000"/>
                  </a:prstClr>
                </a:solidFill>
                <a:latin typeface="メイリオ" pitchFamily="50" charset="-128"/>
                <a:ea typeface="メイリオ" pitchFamily="50" charset="-128"/>
                <a:cs typeface="メイリオ" pitchFamily="50" charset="-128"/>
              </a:rPr>
              <a:t>振込</a:t>
            </a:r>
            <a:r>
              <a:rPr lang="en-US" altLang="ja-JP" sz="1400" dirty="0">
                <a:solidFill>
                  <a:prstClr val="black">
                    <a:lumMod val="75000"/>
                    <a:lumOff val="25000"/>
                  </a:prstClr>
                </a:solidFill>
                <a:latin typeface="メイリオ" pitchFamily="50" charset="-128"/>
                <a:ea typeface="メイリオ" pitchFamily="50" charset="-128"/>
                <a:cs typeface="メイリオ" pitchFamily="50" charset="-128"/>
              </a:rPr>
              <a:t>&gt;</a:t>
            </a:r>
            <a:r>
              <a:rPr lang="ja-JP" altLang="en-US" sz="1400" dirty="0">
                <a:solidFill>
                  <a:prstClr val="black">
                    <a:lumMod val="75000"/>
                    <a:lumOff val="25000"/>
                  </a:prstClr>
                </a:solidFill>
                <a:latin typeface="メイリオ" pitchFamily="50" charset="-128"/>
                <a:ea typeface="メイリオ" pitchFamily="50" charset="-128"/>
                <a:cs typeface="メイリオ" pitchFamily="50" charset="-128"/>
              </a:rPr>
              <a:t>のみとなります。</a:t>
            </a:r>
            <a:endParaRPr lang="en-US" altLang="ja-JP" sz="1400" dirty="0">
              <a:solidFill>
                <a:prstClr val="black">
                  <a:lumMod val="75000"/>
                  <a:lumOff val="25000"/>
                </a:prstClr>
              </a:solidFill>
              <a:latin typeface="メイリオ" pitchFamily="50" charset="-128"/>
              <a:ea typeface="メイリオ" pitchFamily="50" charset="-128"/>
              <a:cs typeface="メイリオ" pitchFamily="50" charset="-128"/>
            </a:endParaRPr>
          </a:p>
          <a:p>
            <a:pPr>
              <a:defRPr/>
            </a:pPr>
            <a:r>
              <a:rPr lang="ja-JP" altLang="en-US" sz="1400" dirty="0">
                <a:solidFill>
                  <a:prstClr val="black">
                    <a:lumMod val="75000"/>
                    <a:lumOff val="25000"/>
                  </a:prstClr>
                </a:solidFill>
                <a:latin typeface="メイリオ" pitchFamily="50" charset="-128"/>
                <a:ea typeface="メイリオ" pitchFamily="50" charset="-128"/>
                <a:cs typeface="メイリオ" pitchFamily="50" charset="-128"/>
              </a:rPr>
              <a:t>・振込依頼人名称および振込元口座情報から自動判定して、得意先コード（集金先</a:t>
            </a:r>
            <a:endParaRPr lang="en-US" altLang="ja-JP" sz="1400" dirty="0">
              <a:solidFill>
                <a:prstClr val="black">
                  <a:lumMod val="75000"/>
                  <a:lumOff val="25000"/>
                </a:prstClr>
              </a:solidFill>
              <a:latin typeface="メイリオ" pitchFamily="50" charset="-128"/>
              <a:ea typeface="メイリオ" pitchFamily="50" charset="-128"/>
              <a:cs typeface="メイリオ" pitchFamily="50" charset="-128"/>
            </a:endParaRPr>
          </a:p>
          <a:p>
            <a:pPr>
              <a:defRPr/>
            </a:pPr>
            <a:r>
              <a:rPr lang="ja-JP" altLang="en-US" sz="1400" dirty="0">
                <a:solidFill>
                  <a:prstClr val="black">
                    <a:lumMod val="75000"/>
                    <a:lumOff val="25000"/>
                  </a:prstClr>
                </a:solidFill>
                <a:latin typeface="メイリオ" pitchFamily="50" charset="-128"/>
                <a:ea typeface="メイリオ" pitchFamily="50" charset="-128"/>
                <a:cs typeface="メイリオ" pitchFamily="50" charset="-128"/>
              </a:rPr>
              <a:t>　コード）に紐づけます。</a:t>
            </a:r>
            <a:endParaRPr lang="en-US" altLang="ja-JP" sz="1400" dirty="0">
              <a:solidFill>
                <a:prstClr val="black">
                  <a:lumMod val="75000"/>
                  <a:lumOff val="25000"/>
                </a:prstClr>
              </a:solidFill>
              <a:latin typeface="メイリオ" pitchFamily="50" charset="-128"/>
              <a:ea typeface="メイリオ" pitchFamily="50" charset="-128"/>
              <a:cs typeface="メイリオ" pitchFamily="50" charset="-128"/>
            </a:endParaRPr>
          </a:p>
        </p:txBody>
      </p:sp>
      <p:sp>
        <p:nvSpPr>
          <p:cNvPr id="34819" name="Rectangle 3"/>
          <p:cNvSpPr>
            <a:spLocks noChangeArrowheads="1"/>
          </p:cNvSpPr>
          <p:nvPr/>
        </p:nvSpPr>
        <p:spPr bwMode="auto">
          <a:xfrm>
            <a:off x="928688" y="3797300"/>
            <a:ext cx="6858000" cy="1000125"/>
          </a:xfrm>
          <a:prstGeom prst="rect">
            <a:avLst/>
          </a:prstGeom>
          <a:solidFill>
            <a:schemeClr val="bg1"/>
          </a:solidFill>
          <a:ln w="19050">
            <a:solidFill>
              <a:srgbClr val="557630"/>
            </a:solidFill>
            <a:miter lim="800000"/>
            <a:headEnd/>
            <a:tailEnd/>
          </a:ln>
          <a:effectLst>
            <a:outerShdw blurRad="50800" dist="38100" algn="l" rotWithShape="0">
              <a:prstClr val="black">
                <a:alpha val="40000"/>
              </a:prstClr>
            </a:outerShdw>
          </a:effectLst>
        </p:spPr>
        <p:txBody>
          <a:bodyPr wrap="none" tIns="216000"/>
          <a:lstStyle/>
          <a:p>
            <a:pPr>
              <a:defRPr/>
            </a:pPr>
            <a:r>
              <a:rPr lang="ja-JP" altLang="en-US" sz="1400" dirty="0">
                <a:solidFill>
                  <a:prstClr val="black">
                    <a:lumMod val="75000"/>
                    <a:lumOff val="25000"/>
                  </a:prstClr>
                </a:solidFill>
                <a:latin typeface="メイリオ" pitchFamily="50" charset="-128"/>
                <a:ea typeface="メイリオ" pitchFamily="50" charset="-128"/>
                <a:cs typeface="メイリオ" pitchFamily="50" charset="-128"/>
              </a:rPr>
              <a:t>・入金情報を外部システムから取り込みます。</a:t>
            </a:r>
            <a:endParaRPr lang="en-US" altLang="ja-JP" sz="1400" dirty="0">
              <a:solidFill>
                <a:prstClr val="black">
                  <a:lumMod val="75000"/>
                  <a:lumOff val="25000"/>
                </a:prstClr>
              </a:solidFill>
              <a:latin typeface="メイリオ" pitchFamily="50" charset="-128"/>
              <a:ea typeface="メイリオ" pitchFamily="50" charset="-128"/>
              <a:cs typeface="メイリオ" pitchFamily="50" charset="-128"/>
            </a:endParaRPr>
          </a:p>
          <a:p>
            <a:pPr>
              <a:defRPr/>
            </a:pPr>
            <a:r>
              <a:rPr lang="ja-JP" altLang="en-US" sz="1400" dirty="0">
                <a:solidFill>
                  <a:prstClr val="black">
                    <a:lumMod val="75000"/>
                    <a:lumOff val="25000"/>
                  </a:prstClr>
                </a:solidFill>
                <a:latin typeface="メイリオ" pitchFamily="50" charset="-128"/>
                <a:ea typeface="メイリオ" pitchFamily="50" charset="-128"/>
                <a:cs typeface="メイリオ" pitchFamily="50" charset="-128"/>
              </a:rPr>
              <a:t>・前受金・仮受金の入力も可能です。</a:t>
            </a:r>
            <a:endParaRPr lang="en-US" altLang="ja-JP" sz="1400" dirty="0">
              <a:solidFill>
                <a:prstClr val="black">
                  <a:lumMod val="75000"/>
                  <a:lumOff val="25000"/>
                </a:prstClr>
              </a:solidFill>
              <a:latin typeface="メイリオ" pitchFamily="50" charset="-128"/>
              <a:ea typeface="メイリオ" pitchFamily="50" charset="-128"/>
              <a:cs typeface="メイリオ" pitchFamily="50" charset="-128"/>
            </a:endParaRPr>
          </a:p>
          <a:p>
            <a:pPr>
              <a:defRPr/>
            </a:pPr>
            <a:r>
              <a:rPr lang="ja-JP" altLang="en-US" sz="1400" dirty="0">
                <a:solidFill>
                  <a:prstClr val="black">
                    <a:lumMod val="75000"/>
                    <a:lumOff val="25000"/>
                  </a:prstClr>
                </a:solidFill>
                <a:latin typeface="メイリオ" pitchFamily="50" charset="-128"/>
                <a:ea typeface="メイリオ" pitchFamily="50" charset="-128"/>
                <a:cs typeface="メイリオ" pitchFamily="50" charset="-128"/>
              </a:rPr>
              <a:t>・対応する入金方法は</a:t>
            </a:r>
            <a:r>
              <a:rPr lang="en-US" altLang="ja-JP" sz="1400" dirty="0">
                <a:solidFill>
                  <a:prstClr val="black">
                    <a:lumMod val="75000"/>
                    <a:lumOff val="25000"/>
                  </a:prstClr>
                </a:solidFill>
                <a:latin typeface="メイリオ" pitchFamily="50" charset="-128"/>
                <a:ea typeface="メイリオ" pitchFamily="50" charset="-128"/>
                <a:cs typeface="メイリオ" pitchFamily="50" charset="-128"/>
              </a:rPr>
              <a:t>&lt;</a:t>
            </a:r>
            <a:r>
              <a:rPr lang="ja-JP" altLang="en-US" sz="1400" dirty="0">
                <a:solidFill>
                  <a:prstClr val="black">
                    <a:lumMod val="75000"/>
                    <a:lumOff val="25000"/>
                  </a:prstClr>
                </a:solidFill>
                <a:latin typeface="メイリオ" pitchFamily="50" charset="-128"/>
                <a:ea typeface="メイリオ" pitchFamily="50" charset="-128"/>
                <a:cs typeface="メイリオ" pitchFamily="50" charset="-128"/>
              </a:rPr>
              <a:t>現金・小切手・手形・振込</a:t>
            </a:r>
            <a:r>
              <a:rPr lang="en-US" altLang="ja-JP" sz="1400" dirty="0">
                <a:solidFill>
                  <a:prstClr val="black">
                    <a:lumMod val="75000"/>
                    <a:lumOff val="25000"/>
                  </a:prstClr>
                </a:solidFill>
                <a:latin typeface="メイリオ" pitchFamily="50" charset="-128"/>
                <a:ea typeface="メイリオ" pitchFamily="50" charset="-128"/>
                <a:cs typeface="メイリオ" pitchFamily="50" charset="-128"/>
              </a:rPr>
              <a:t>&gt;</a:t>
            </a:r>
            <a:r>
              <a:rPr lang="ja-JP" altLang="en-US" sz="1400" dirty="0">
                <a:solidFill>
                  <a:prstClr val="black">
                    <a:lumMod val="75000"/>
                    <a:lumOff val="25000"/>
                  </a:prstClr>
                </a:solidFill>
                <a:latin typeface="メイリオ" pitchFamily="50" charset="-128"/>
                <a:ea typeface="メイリオ" pitchFamily="50" charset="-128"/>
                <a:cs typeface="メイリオ" pitchFamily="50" charset="-128"/>
              </a:rPr>
              <a:t>です。</a:t>
            </a:r>
            <a:endParaRPr lang="en-US" altLang="ja-JP" sz="1400" dirty="0">
              <a:solidFill>
                <a:prstClr val="black">
                  <a:lumMod val="75000"/>
                  <a:lumOff val="25000"/>
                </a:prstClr>
              </a:solidFill>
              <a:latin typeface="メイリオ" pitchFamily="50" charset="-128"/>
              <a:ea typeface="メイリオ" pitchFamily="50" charset="-128"/>
              <a:cs typeface="メイリオ" pitchFamily="50" charset="-128"/>
            </a:endParaRPr>
          </a:p>
        </p:txBody>
      </p:sp>
      <p:sp>
        <p:nvSpPr>
          <p:cNvPr id="11268" name="タイトル 2"/>
          <p:cNvSpPr>
            <a:spLocks noGrp="1"/>
          </p:cNvSpPr>
          <p:nvPr>
            <p:ph type="title" idx="4294967295"/>
          </p:nvPr>
        </p:nvSpPr>
        <p:spPr>
          <a:xfrm>
            <a:off x="250825" y="215900"/>
            <a:ext cx="8137525" cy="1008063"/>
          </a:xfrm>
        </p:spPr>
        <p:txBody>
          <a:bodyPr lIns="91440" tIns="45720" rIns="91440" bIns="45720"/>
          <a:lstStyle/>
          <a:p>
            <a:pPr eaLnBrk="1" hangingPunct="1"/>
            <a:r>
              <a:rPr lang="en-US" altLang="ja-JP" b="1" i="1" smtClean="0">
                <a:latin typeface="Times New Roman" pitchFamily="18" charset="0"/>
                <a:cs typeface="Times New Roman" pitchFamily="18" charset="0"/>
              </a:rPr>
              <a:t>SuperStream</a:t>
            </a:r>
            <a:r>
              <a:rPr lang="en-US" altLang="ja-JP" b="1" smtClean="0">
                <a:latin typeface="Times New Roman" pitchFamily="18" charset="0"/>
                <a:cs typeface="Times New Roman" pitchFamily="18" charset="0"/>
              </a:rPr>
              <a:t>-AR+</a:t>
            </a:r>
            <a:r>
              <a:rPr lang="ja-JP" altLang="en-US" smtClean="0">
                <a:latin typeface="メイリオ" pitchFamily="50" charset="-128"/>
                <a:ea typeface="メイリオ" pitchFamily="50" charset="-128"/>
                <a:cs typeface="メイリオ" pitchFamily="50" charset="-128"/>
              </a:rPr>
              <a:t>特徴</a:t>
            </a:r>
            <a:r>
              <a:rPr lang="en-US" altLang="ja-JP" smtClean="0">
                <a:latin typeface="メイリオ" pitchFamily="50" charset="-128"/>
                <a:ea typeface="メイリオ" pitchFamily="50" charset="-128"/>
                <a:cs typeface="メイリオ" pitchFamily="50" charset="-128"/>
              </a:rPr>
              <a:t/>
            </a:r>
            <a:br>
              <a:rPr lang="en-US" altLang="ja-JP" smtClean="0">
                <a:latin typeface="メイリオ" pitchFamily="50" charset="-128"/>
                <a:ea typeface="メイリオ" pitchFamily="50" charset="-128"/>
                <a:cs typeface="メイリオ" pitchFamily="50" charset="-128"/>
              </a:rPr>
            </a:br>
            <a:r>
              <a:rPr lang="ja-JP" altLang="en-US" sz="1800" smtClean="0">
                <a:latin typeface="メイリオ" pitchFamily="50" charset="-128"/>
                <a:ea typeface="メイリオ" pitchFamily="50" charset="-128"/>
                <a:cs typeface="メイリオ" pitchFamily="50" charset="-128"/>
              </a:rPr>
              <a:t>　～入金管理～</a:t>
            </a:r>
          </a:p>
        </p:txBody>
      </p:sp>
      <p:sp>
        <p:nvSpPr>
          <p:cNvPr id="34822" name="Rectangle 3"/>
          <p:cNvSpPr>
            <a:spLocks noChangeArrowheads="1"/>
          </p:cNvSpPr>
          <p:nvPr/>
        </p:nvSpPr>
        <p:spPr bwMode="auto">
          <a:xfrm>
            <a:off x="927100" y="2297113"/>
            <a:ext cx="6858000" cy="1214437"/>
          </a:xfrm>
          <a:prstGeom prst="rect">
            <a:avLst/>
          </a:prstGeom>
          <a:solidFill>
            <a:schemeClr val="bg1"/>
          </a:solidFill>
          <a:ln w="19050">
            <a:solidFill>
              <a:srgbClr val="0065AE"/>
            </a:solidFill>
            <a:miter lim="800000"/>
            <a:headEnd/>
            <a:tailEnd/>
          </a:ln>
          <a:effectLst>
            <a:outerShdw blurRad="50800" dist="38100" algn="l" rotWithShape="0">
              <a:prstClr val="black">
                <a:alpha val="40000"/>
              </a:prstClr>
            </a:outerShdw>
          </a:effectLst>
        </p:spPr>
        <p:txBody>
          <a:bodyPr wrap="none" tIns="216000"/>
          <a:lstStyle/>
          <a:p>
            <a:pPr>
              <a:defRPr/>
            </a:pPr>
            <a:r>
              <a:rPr lang="ja-JP" altLang="en-US" sz="1400" dirty="0">
                <a:solidFill>
                  <a:prstClr val="black">
                    <a:lumMod val="75000"/>
                    <a:lumOff val="25000"/>
                  </a:prstClr>
                </a:solidFill>
                <a:latin typeface="メイリオ" pitchFamily="50" charset="-128"/>
                <a:ea typeface="メイリオ" pitchFamily="50" charset="-128"/>
                <a:cs typeface="メイリオ" pitchFamily="50" charset="-128"/>
              </a:rPr>
              <a:t>・入金情報を画面から入力します。</a:t>
            </a:r>
            <a:endParaRPr lang="en-US" altLang="ja-JP" sz="1400" dirty="0">
              <a:solidFill>
                <a:prstClr val="black">
                  <a:lumMod val="75000"/>
                  <a:lumOff val="25000"/>
                </a:prstClr>
              </a:solidFill>
              <a:latin typeface="メイリオ" pitchFamily="50" charset="-128"/>
              <a:ea typeface="メイリオ" pitchFamily="50" charset="-128"/>
              <a:cs typeface="メイリオ" pitchFamily="50" charset="-128"/>
            </a:endParaRPr>
          </a:p>
          <a:p>
            <a:pPr>
              <a:defRPr/>
            </a:pPr>
            <a:r>
              <a:rPr lang="ja-JP" altLang="en-US" sz="1400" dirty="0">
                <a:solidFill>
                  <a:prstClr val="black">
                    <a:lumMod val="75000"/>
                    <a:lumOff val="25000"/>
                  </a:prstClr>
                </a:solidFill>
                <a:latin typeface="メイリオ" pitchFamily="50" charset="-128"/>
                <a:ea typeface="メイリオ" pitchFamily="50" charset="-128"/>
                <a:cs typeface="メイリオ" pitchFamily="50" charset="-128"/>
              </a:rPr>
              <a:t>・前受金・仮受金の入力も可能です。</a:t>
            </a:r>
            <a:endParaRPr lang="en-US" altLang="ja-JP" sz="1400" dirty="0">
              <a:solidFill>
                <a:prstClr val="black">
                  <a:lumMod val="75000"/>
                  <a:lumOff val="25000"/>
                </a:prstClr>
              </a:solidFill>
              <a:latin typeface="メイリオ" pitchFamily="50" charset="-128"/>
              <a:ea typeface="メイリオ" pitchFamily="50" charset="-128"/>
              <a:cs typeface="メイリオ" pitchFamily="50" charset="-128"/>
            </a:endParaRPr>
          </a:p>
          <a:p>
            <a:pPr>
              <a:defRPr/>
            </a:pPr>
            <a:r>
              <a:rPr lang="ja-JP" altLang="en-US" sz="1400" dirty="0">
                <a:solidFill>
                  <a:prstClr val="black">
                    <a:lumMod val="75000"/>
                    <a:lumOff val="25000"/>
                  </a:prstClr>
                </a:solidFill>
                <a:latin typeface="メイリオ" pitchFamily="50" charset="-128"/>
                <a:ea typeface="メイリオ" pitchFamily="50" charset="-128"/>
                <a:cs typeface="メイリオ" pitchFamily="50" charset="-128"/>
              </a:rPr>
              <a:t>・対応する入金方法は</a:t>
            </a:r>
            <a:r>
              <a:rPr lang="en-US" altLang="ja-JP" sz="1400" dirty="0">
                <a:solidFill>
                  <a:prstClr val="black">
                    <a:lumMod val="75000"/>
                    <a:lumOff val="25000"/>
                  </a:prstClr>
                </a:solidFill>
                <a:latin typeface="メイリオ" pitchFamily="50" charset="-128"/>
                <a:ea typeface="メイリオ" pitchFamily="50" charset="-128"/>
                <a:cs typeface="メイリオ" pitchFamily="50" charset="-128"/>
              </a:rPr>
              <a:t>&lt;</a:t>
            </a:r>
            <a:r>
              <a:rPr lang="ja-JP" altLang="en-US" sz="1400" dirty="0">
                <a:solidFill>
                  <a:prstClr val="black">
                    <a:lumMod val="75000"/>
                    <a:lumOff val="25000"/>
                  </a:prstClr>
                </a:solidFill>
                <a:latin typeface="メイリオ" pitchFamily="50" charset="-128"/>
                <a:ea typeface="メイリオ" pitchFamily="50" charset="-128"/>
                <a:cs typeface="メイリオ" pitchFamily="50" charset="-128"/>
              </a:rPr>
              <a:t>現金・小切手・手形・振込</a:t>
            </a:r>
            <a:r>
              <a:rPr lang="en-US" altLang="ja-JP" sz="1400" dirty="0">
                <a:solidFill>
                  <a:prstClr val="black">
                    <a:lumMod val="75000"/>
                    <a:lumOff val="25000"/>
                  </a:prstClr>
                </a:solidFill>
                <a:latin typeface="メイリオ" pitchFamily="50" charset="-128"/>
                <a:ea typeface="メイリオ" pitchFamily="50" charset="-128"/>
                <a:cs typeface="メイリオ" pitchFamily="50" charset="-128"/>
              </a:rPr>
              <a:t>&gt;</a:t>
            </a:r>
            <a:r>
              <a:rPr lang="ja-JP" altLang="en-US" sz="1400" dirty="0">
                <a:solidFill>
                  <a:prstClr val="black">
                    <a:lumMod val="75000"/>
                    <a:lumOff val="25000"/>
                  </a:prstClr>
                </a:solidFill>
                <a:latin typeface="メイリオ" pitchFamily="50" charset="-128"/>
                <a:ea typeface="メイリオ" pitchFamily="50" charset="-128"/>
                <a:cs typeface="メイリオ" pitchFamily="50" charset="-128"/>
              </a:rPr>
              <a:t>です。</a:t>
            </a:r>
            <a:endParaRPr lang="en-US" altLang="ja-JP" sz="1400" dirty="0">
              <a:solidFill>
                <a:prstClr val="black">
                  <a:lumMod val="75000"/>
                  <a:lumOff val="25000"/>
                </a:prstClr>
              </a:solidFill>
              <a:latin typeface="メイリオ" pitchFamily="50" charset="-128"/>
              <a:ea typeface="メイリオ" pitchFamily="50" charset="-128"/>
              <a:cs typeface="メイリオ" pitchFamily="50" charset="-128"/>
            </a:endParaRPr>
          </a:p>
          <a:p>
            <a:pPr>
              <a:defRPr/>
            </a:pPr>
            <a:r>
              <a:rPr lang="ja-JP" altLang="en-US" sz="1400" dirty="0">
                <a:solidFill>
                  <a:prstClr val="black">
                    <a:lumMod val="75000"/>
                    <a:lumOff val="25000"/>
                  </a:prstClr>
                </a:solidFill>
                <a:latin typeface="メイリオ" pitchFamily="50" charset="-128"/>
                <a:ea typeface="メイリオ" pitchFamily="50" charset="-128"/>
                <a:cs typeface="メイリオ" pitchFamily="50" charset="-128"/>
              </a:rPr>
              <a:t>・入金予定情報と紐づけを行うこともでき、その場合は自動消込対象となります。</a:t>
            </a:r>
            <a:endParaRPr lang="en-US" altLang="ja-JP" sz="1400" dirty="0">
              <a:solidFill>
                <a:prstClr val="black">
                  <a:lumMod val="75000"/>
                  <a:lumOff val="25000"/>
                </a:prstClr>
              </a:solidFill>
              <a:latin typeface="メイリオ" pitchFamily="50" charset="-128"/>
              <a:ea typeface="メイリオ" pitchFamily="50" charset="-128"/>
              <a:cs typeface="メイリオ" pitchFamily="50" charset="-128"/>
            </a:endParaRPr>
          </a:p>
        </p:txBody>
      </p:sp>
      <p:sp>
        <p:nvSpPr>
          <p:cNvPr id="34823" name="Text Box 4"/>
          <p:cNvSpPr txBox="1">
            <a:spLocks noChangeArrowheads="1"/>
          </p:cNvSpPr>
          <p:nvPr/>
        </p:nvSpPr>
        <p:spPr bwMode="auto">
          <a:xfrm>
            <a:off x="1071562" y="2143116"/>
            <a:ext cx="2214553" cy="336550"/>
          </a:xfrm>
          <a:prstGeom prst="rect">
            <a:avLst/>
          </a:prstGeom>
          <a:solidFill>
            <a:srgbClr val="0065AE"/>
          </a:solidFill>
          <a:ln w="9525">
            <a:noFill/>
            <a:miter lim="800000"/>
            <a:headEnd/>
            <a:tailEnd/>
          </a:ln>
          <a:scene3d>
            <a:camera prst="orthographicFront"/>
            <a:lightRig rig="threePt" dir="t"/>
          </a:scene3d>
          <a:sp3d>
            <a:bevelT/>
          </a:sp3d>
        </p:spPr>
        <p:txBody>
          <a:bodyPr>
            <a:spAutoFit/>
          </a:bodyPr>
          <a:lstStyle/>
          <a:p>
            <a:pPr algn="ctr">
              <a:defRPr/>
            </a:pPr>
            <a:r>
              <a:rPr lang="ja-JP" altLang="en-US" sz="1600" dirty="0">
                <a:solidFill>
                  <a:prstClr val="white"/>
                </a:solidFill>
                <a:latin typeface="メイリオ" pitchFamily="50" charset="-128"/>
                <a:ea typeface="メイリオ" pitchFamily="50" charset="-128"/>
                <a:cs typeface="メイリオ" pitchFamily="50" charset="-128"/>
              </a:rPr>
              <a:t>入金伝票入力</a:t>
            </a:r>
          </a:p>
        </p:txBody>
      </p:sp>
      <p:sp>
        <p:nvSpPr>
          <p:cNvPr id="34824" name="Text Box 7"/>
          <p:cNvSpPr txBox="1">
            <a:spLocks noChangeArrowheads="1"/>
          </p:cNvSpPr>
          <p:nvPr/>
        </p:nvSpPr>
        <p:spPr bwMode="auto">
          <a:xfrm>
            <a:off x="1014919" y="3643304"/>
            <a:ext cx="2324675" cy="338554"/>
          </a:xfrm>
          <a:prstGeom prst="rect">
            <a:avLst/>
          </a:prstGeom>
          <a:solidFill>
            <a:srgbClr val="557630"/>
          </a:solidFill>
          <a:ln w="9525">
            <a:noFill/>
            <a:miter lim="800000"/>
            <a:headEnd/>
            <a:tailEnd/>
          </a:ln>
          <a:scene3d>
            <a:camera prst="orthographicFront"/>
            <a:lightRig rig="threePt" dir="t"/>
          </a:scene3d>
          <a:sp3d>
            <a:bevelT/>
          </a:sp3d>
        </p:spPr>
        <p:txBody>
          <a:bodyPr wrap="none">
            <a:spAutoFit/>
          </a:bodyPr>
          <a:lstStyle/>
          <a:p>
            <a:pPr algn="ctr">
              <a:defRPr/>
            </a:pPr>
            <a:r>
              <a:rPr lang="ja-JP" altLang="en-US" sz="1600" dirty="0">
                <a:solidFill>
                  <a:prstClr val="white"/>
                </a:solidFill>
                <a:latin typeface="メイリオ" pitchFamily="50" charset="-128"/>
                <a:ea typeface="メイリオ" pitchFamily="50" charset="-128"/>
                <a:cs typeface="メイリオ" pitchFamily="50" charset="-128"/>
              </a:rPr>
              <a:t>外部入金データ取込</a:t>
            </a:r>
            <a:r>
              <a:rPr lang="en-US" altLang="ja-JP" sz="1600" dirty="0">
                <a:solidFill>
                  <a:prstClr val="white"/>
                </a:solidFill>
                <a:latin typeface="メイリオ" pitchFamily="50" charset="-128"/>
                <a:ea typeface="メイリオ" pitchFamily="50" charset="-128"/>
                <a:cs typeface="メイリオ" pitchFamily="50" charset="-128"/>
              </a:rPr>
              <a:t>I/F</a:t>
            </a:r>
          </a:p>
        </p:txBody>
      </p:sp>
      <p:sp>
        <p:nvSpPr>
          <p:cNvPr id="34825" name="Text Box 9"/>
          <p:cNvSpPr txBox="1">
            <a:spLocks noChangeArrowheads="1"/>
          </p:cNvSpPr>
          <p:nvPr/>
        </p:nvSpPr>
        <p:spPr bwMode="auto">
          <a:xfrm>
            <a:off x="1071538" y="4929198"/>
            <a:ext cx="2214562" cy="336550"/>
          </a:xfrm>
          <a:prstGeom prst="rect">
            <a:avLst/>
          </a:prstGeom>
          <a:solidFill>
            <a:srgbClr val="9E3039"/>
          </a:solidFill>
          <a:ln w="9525">
            <a:noFill/>
            <a:miter lim="800000"/>
            <a:headEnd/>
            <a:tailEnd/>
          </a:ln>
          <a:scene3d>
            <a:camera prst="orthographicFront"/>
            <a:lightRig rig="threePt" dir="t"/>
          </a:scene3d>
          <a:sp3d>
            <a:bevelT/>
          </a:sp3d>
        </p:spPr>
        <p:txBody>
          <a:bodyPr>
            <a:spAutoFit/>
          </a:bodyPr>
          <a:lstStyle/>
          <a:p>
            <a:pPr algn="ctr">
              <a:defRPr/>
            </a:pPr>
            <a:r>
              <a:rPr lang="en-US" altLang="ja-JP" sz="1600" dirty="0">
                <a:solidFill>
                  <a:prstClr val="white"/>
                </a:solidFill>
                <a:latin typeface="メイリオ" pitchFamily="50" charset="-128"/>
                <a:ea typeface="メイリオ" pitchFamily="50" charset="-128"/>
                <a:cs typeface="メイリオ" pitchFamily="50" charset="-128"/>
              </a:rPr>
              <a:t>FB</a:t>
            </a:r>
            <a:r>
              <a:rPr lang="ja-JP" altLang="en-US" sz="1600" dirty="0">
                <a:solidFill>
                  <a:prstClr val="white"/>
                </a:solidFill>
                <a:latin typeface="メイリオ" pitchFamily="50" charset="-128"/>
                <a:ea typeface="メイリオ" pitchFamily="50" charset="-128"/>
                <a:cs typeface="メイリオ" pitchFamily="50" charset="-128"/>
              </a:rPr>
              <a:t>データ取込</a:t>
            </a:r>
          </a:p>
        </p:txBody>
      </p:sp>
      <p:sp>
        <p:nvSpPr>
          <p:cNvPr id="11279" name="Text Box 2"/>
          <p:cNvSpPr txBox="1">
            <a:spLocks noChangeArrowheads="1"/>
          </p:cNvSpPr>
          <p:nvPr/>
        </p:nvSpPr>
        <p:spPr bwMode="auto">
          <a:xfrm>
            <a:off x="269875" y="1331913"/>
            <a:ext cx="8751888" cy="585787"/>
          </a:xfrm>
          <a:prstGeom prst="rect">
            <a:avLst/>
          </a:prstGeom>
          <a:noFill/>
          <a:ln w="9525">
            <a:noFill/>
            <a:miter lim="800000"/>
            <a:headEnd/>
            <a:tailEnd/>
          </a:ln>
        </p:spPr>
        <p:txBody>
          <a:bodyPr lIns="92075" tIns="46038" rIns="92075" bIns="46038">
            <a:spAutoFit/>
          </a:bodyPr>
          <a:lstStyle/>
          <a:p>
            <a:r>
              <a:rPr lang="ja-JP" altLang="en-US">
                <a:solidFill>
                  <a:srgbClr val="E27100"/>
                </a:solidFill>
                <a:latin typeface="メイリオ" pitchFamily="50" charset="-128"/>
                <a:ea typeface="メイリオ" pitchFamily="50" charset="-128"/>
                <a:cs typeface="メイリオ" pitchFamily="50" charset="-128"/>
              </a:rPr>
              <a:t>入金計上方法</a:t>
            </a:r>
            <a:endParaRPr lang="en-US" altLang="ja-JP">
              <a:solidFill>
                <a:srgbClr val="E27100"/>
              </a:solidFill>
              <a:latin typeface="メイリオ" pitchFamily="50" charset="-128"/>
              <a:ea typeface="メイリオ" pitchFamily="50" charset="-128"/>
              <a:cs typeface="メイリオ" pitchFamily="50" charset="-128"/>
            </a:endParaRPr>
          </a:p>
          <a:p>
            <a:r>
              <a:rPr lang="ja-JP" altLang="en-US" sz="1400">
                <a:solidFill>
                  <a:srgbClr val="595959"/>
                </a:solidFill>
                <a:latin typeface="メイリオ" pitchFamily="50" charset="-128"/>
                <a:ea typeface="メイリオ" pitchFamily="50" charset="-128"/>
                <a:cs typeface="メイリオ" pitchFamily="50" charset="-128"/>
              </a:rPr>
              <a:t>入金実績に基づいて以下の方法で入金計上します。</a:t>
            </a:r>
          </a:p>
        </p:txBody>
      </p:sp>
      <p:sp>
        <p:nvSpPr>
          <p:cNvPr id="10257" name="スライド番号プレースホルダ 4"/>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6F353FCB-E700-47B2-8B02-CB2DFD1230B7}" type="slidenum">
              <a:rPr lang="ja-JP" altLang="en-US" smtClean="0">
                <a:solidFill>
                  <a:srgbClr val="FFFFFF"/>
                </a:solidFill>
              </a:rPr>
              <a:pPr fontAlgn="base">
                <a:spcBef>
                  <a:spcPct val="0"/>
                </a:spcBef>
                <a:spcAft>
                  <a:spcPct val="0"/>
                </a:spcAft>
                <a:defRPr/>
              </a:pPr>
              <a:t>7</a:t>
            </a:fld>
            <a:endParaRPr lang="ja-JP" altLang="en-US" smtClean="0">
              <a:solidFill>
                <a:srgbClr val="FFFFFF"/>
              </a:solidFill>
            </a:endParaRPr>
          </a:p>
        </p:txBody>
      </p:sp>
      <p:sp>
        <p:nvSpPr>
          <p:cNvPr id="12" name="フッター プレースホルダ 2"/>
          <p:cNvSpPr>
            <a:spLocks noGrp="1"/>
          </p:cNvSpPr>
          <p:nvPr>
            <p:ph type="ftr" sz="quarter" idx="11"/>
          </p:nvPr>
        </p:nvSpPr>
        <p:spPr>
          <a:xfrm>
            <a:off x="306388" y="6457950"/>
            <a:ext cx="2268537" cy="206375"/>
          </a:xfrm>
          <a:noFill/>
        </p:spPr>
        <p:txBody>
          <a:bodyPr vert="horz" lIns="91440" tIns="45720" rIns="91440" bIns="45720" anchor="t"/>
          <a:lstStyle/>
          <a:p>
            <a:r>
              <a:rPr lang="en-US" altLang="ja-JP" dirty="0" smtClean="0"/>
              <a:t>©  </a:t>
            </a:r>
            <a:r>
              <a:rPr lang="en-US" altLang="ja-JP" dirty="0" smtClean="0"/>
              <a:t>SuperStream Inc. All rights reserved.</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スライド番号プレースホルダ 4"/>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154FF62B-249E-44BB-BA91-D872CC8E2A1D}" type="slidenum">
              <a:rPr lang="ja-JP" altLang="en-US" smtClean="0">
                <a:solidFill>
                  <a:srgbClr val="FFFFFF"/>
                </a:solidFill>
              </a:rPr>
              <a:pPr fontAlgn="base">
                <a:spcBef>
                  <a:spcPct val="0"/>
                </a:spcBef>
                <a:spcAft>
                  <a:spcPct val="0"/>
                </a:spcAft>
                <a:defRPr/>
              </a:pPr>
              <a:t>8</a:t>
            </a:fld>
            <a:endParaRPr lang="ja-JP" altLang="en-US" smtClean="0">
              <a:solidFill>
                <a:srgbClr val="FFFFFF"/>
              </a:solidFill>
            </a:endParaRPr>
          </a:p>
        </p:txBody>
      </p:sp>
      <p:sp>
        <p:nvSpPr>
          <p:cNvPr id="12291" name="タイトル 2"/>
          <p:cNvSpPr>
            <a:spLocks noGrp="1"/>
          </p:cNvSpPr>
          <p:nvPr>
            <p:ph type="title" idx="4294967295"/>
          </p:nvPr>
        </p:nvSpPr>
        <p:spPr>
          <a:xfrm>
            <a:off x="250825" y="215900"/>
            <a:ext cx="8137525" cy="1008063"/>
          </a:xfrm>
        </p:spPr>
        <p:txBody>
          <a:bodyPr lIns="91440" tIns="45720" rIns="91440" bIns="45720"/>
          <a:lstStyle/>
          <a:p>
            <a:pPr eaLnBrk="1" hangingPunct="1"/>
            <a:r>
              <a:rPr lang="en-US" altLang="ja-JP" b="1" i="1" smtClean="0">
                <a:latin typeface="Times New Roman" pitchFamily="18" charset="0"/>
                <a:cs typeface="Times New Roman" pitchFamily="18" charset="0"/>
              </a:rPr>
              <a:t>SuperStream</a:t>
            </a:r>
            <a:r>
              <a:rPr lang="en-US" altLang="ja-JP" b="1" smtClean="0">
                <a:latin typeface="Times New Roman" pitchFamily="18" charset="0"/>
                <a:cs typeface="Times New Roman" pitchFamily="18" charset="0"/>
              </a:rPr>
              <a:t>-AR+</a:t>
            </a:r>
            <a:r>
              <a:rPr lang="ja-JP" altLang="en-US" smtClean="0">
                <a:latin typeface="メイリオ" pitchFamily="50" charset="-128"/>
                <a:ea typeface="メイリオ" pitchFamily="50" charset="-128"/>
                <a:cs typeface="メイリオ" pitchFamily="50" charset="-128"/>
              </a:rPr>
              <a:t>特徴</a:t>
            </a:r>
            <a:r>
              <a:rPr lang="en-US" altLang="ja-JP" smtClean="0">
                <a:latin typeface="メイリオ" pitchFamily="50" charset="-128"/>
                <a:ea typeface="メイリオ" pitchFamily="50" charset="-128"/>
                <a:cs typeface="メイリオ" pitchFamily="50" charset="-128"/>
              </a:rPr>
              <a:t/>
            </a:r>
            <a:br>
              <a:rPr lang="en-US" altLang="ja-JP" smtClean="0">
                <a:latin typeface="メイリオ" pitchFamily="50" charset="-128"/>
                <a:ea typeface="メイリオ" pitchFamily="50" charset="-128"/>
                <a:cs typeface="メイリオ" pitchFamily="50" charset="-128"/>
              </a:rPr>
            </a:br>
            <a:r>
              <a:rPr lang="ja-JP" altLang="en-US" sz="1800" smtClean="0">
                <a:latin typeface="メイリオ" pitchFamily="50" charset="-128"/>
                <a:ea typeface="メイリオ" pitchFamily="50" charset="-128"/>
                <a:cs typeface="メイリオ" pitchFamily="50" charset="-128"/>
              </a:rPr>
              <a:t>　～消込処理～</a:t>
            </a:r>
          </a:p>
        </p:txBody>
      </p:sp>
      <p:sp>
        <p:nvSpPr>
          <p:cNvPr id="9" name="Rectangle 7"/>
          <p:cNvSpPr>
            <a:spLocks noChangeArrowheads="1"/>
          </p:cNvSpPr>
          <p:nvPr/>
        </p:nvSpPr>
        <p:spPr bwMode="auto">
          <a:xfrm>
            <a:off x="255588" y="2586038"/>
            <a:ext cx="2744787" cy="3646487"/>
          </a:xfrm>
          <a:prstGeom prst="rect">
            <a:avLst/>
          </a:prstGeom>
          <a:solidFill>
            <a:schemeClr val="bg1"/>
          </a:solidFill>
          <a:ln w="15875">
            <a:solidFill>
              <a:srgbClr val="0065AE"/>
            </a:solidFill>
            <a:miter lim="800000"/>
            <a:headEnd/>
            <a:tailEnd/>
          </a:ln>
          <a:effectLst>
            <a:outerShdw blurRad="50800" dist="38100" algn="l" rotWithShape="0">
              <a:prstClr val="black">
                <a:alpha val="40000"/>
              </a:prstClr>
            </a:outerShdw>
          </a:effectLst>
        </p:spPr>
        <p:txBody>
          <a:bodyPr wrap="none" lIns="180000" tIns="360000"/>
          <a:lstStyle/>
          <a:p>
            <a:pPr>
              <a:defRPr/>
            </a:pPr>
            <a:r>
              <a:rPr lang="en-US" altLang="ja-JP" sz="1400" dirty="0">
                <a:solidFill>
                  <a:prstClr val="black"/>
                </a:solidFill>
                <a:latin typeface="メイリオ" pitchFamily="50" charset="-128"/>
                <a:ea typeface="メイリオ" pitchFamily="50" charset="-128"/>
                <a:cs typeface="メイリオ" pitchFamily="50" charset="-128"/>
              </a:rPr>
              <a:t>&lt;</a:t>
            </a:r>
            <a:r>
              <a:rPr lang="ja-JP" altLang="en-US" sz="1400" dirty="0">
                <a:solidFill>
                  <a:prstClr val="black"/>
                </a:solidFill>
                <a:latin typeface="メイリオ" pitchFamily="50" charset="-128"/>
                <a:ea typeface="メイリオ" pitchFamily="50" charset="-128"/>
                <a:cs typeface="メイリオ" pitchFamily="50" charset="-128"/>
              </a:rPr>
              <a:t>入金予定</a:t>
            </a:r>
            <a:r>
              <a:rPr lang="en-US" altLang="ja-JP" sz="1400" dirty="0">
                <a:solidFill>
                  <a:prstClr val="black"/>
                </a:solidFill>
                <a:latin typeface="メイリオ" pitchFamily="50" charset="-128"/>
                <a:ea typeface="メイリオ" pitchFamily="50" charset="-128"/>
                <a:cs typeface="メイリオ" pitchFamily="50" charset="-128"/>
              </a:rPr>
              <a:t>&gt;</a:t>
            </a:r>
          </a:p>
          <a:p>
            <a:pPr>
              <a:defRPr/>
            </a:pPr>
            <a:r>
              <a:rPr lang="ja-JP" altLang="en-US" sz="1400" dirty="0">
                <a:solidFill>
                  <a:prstClr val="black"/>
                </a:solidFill>
                <a:latin typeface="メイリオ" pitchFamily="50" charset="-128"/>
                <a:ea typeface="メイリオ" pitchFamily="50" charset="-128"/>
                <a:cs typeface="メイリオ" pitchFamily="50" charset="-128"/>
              </a:rPr>
              <a:t>①</a:t>
            </a:r>
            <a:r>
              <a:rPr lang="en-US" altLang="ja-JP" sz="1400" dirty="0">
                <a:solidFill>
                  <a:prstClr val="black"/>
                </a:solidFill>
                <a:latin typeface="メイリオ" pitchFamily="50" charset="-128"/>
                <a:ea typeface="メイリオ" pitchFamily="50" charset="-128"/>
                <a:cs typeface="メイリオ" pitchFamily="50" charset="-128"/>
              </a:rPr>
              <a:t>1/31	</a:t>
            </a:r>
            <a:r>
              <a:rPr lang="ja-JP" altLang="en-US" sz="1400" dirty="0">
                <a:solidFill>
                  <a:prstClr val="black"/>
                </a:solidFill>
                <a:latin typeface="メイリオ" pitchFamily="50" charset="-128"/>
                <a:ea typeface="メイリオ" pitchFamily="50" charset="-128"/>
                <a:cs typeface="メイリオ" pitchFamily="50" charset="-128"/>
              </a:rPr>
              <a:t>  </a:t>
            </a:r>
            <a:r>
              <a:rPr lang="en-US" altLang="ja-JP" sz="1400" dirty="0">
                <a:solidFill>
                  <a:prstClr val="black"/>
                </a:solidFill>
                <a:latin typeface="メイリオ" pitchFamily="50" charset="-128"/>
                <a:ea typeface="メイリオ" pitchFamily="50" charset="-128"/>
                <a:cs typeface="メイリオ" pitchFamily="50" charset="-128"/>
              </a:rPr>
              <a:t>\5,000</a:t>
            </a:r>
          </a:p>
          <a:p>
            <a:pPr>
              <a:defRPr/>
            </a:pPr>
            <a:r>
              <a:rPr lang="ja-JP" altLang="en-US" sz="1400" dirty="0">
                <a:solidFill>
                  <a:prstClr val="black"/>
                </a:solidFill>
                <a:latin typeface="メイリオ" pitchFamily="50" charset="-128"/>
                <a:ea typeface="メイリオ" pitchFamily="50" charset="-128"/>
                <a:cs typeface="メイリオ" pitchFamily="50" charset="-128"/>
              </a:rPr>
              <a:t>②</a:t>
            </a:r>
            <a:r>
              <a:rPr lang="en-US" altLang="ja-JP" sz="1400" dirty="0">
                <a:solidFill>
                  <a:prstClr val="black"/>
                </a:solidFill>
                <a:latin typeface="メイリオ" pitchFamily="50" charset="-128"/>
                <a:ea typeface="メイリオ" pitchFamily="50" charset="-128"/>
                <a:cs typeface="メイリオ" pitchFamily="50" charset="-128"/>
              </a:rPr>
              <a:t>2/28	\30,000</a:t>
            </a:r>
          </a:p>
          <a:p>
            <a:pPr>
              <a:defRPr/>
            </a:pPr>
            <a:r>
              <a:rPr lang="ja-JP" altLang="en-US" sz="1400" dirty="0">
                <a:solidFill>
                  <a:prstClr val="black"/>
                </a:solidFill>
                <a:latin typeface="メイリオ" pitchFamily="50" charset="-128"/>
                <a:ea typeface="メイリオ" pitchFamily="50" charset="-128"/>
                <a:cs typeface="メイリオ" pitchFamily="50" charset="-128"/>
              </a:rPr>
              <a:t>③</a:t>
            </a:r>
            <a:r>
              <a:rPr lang="en-US" altLang="ja-JP" sz="1400" dirty="0">
                <a:solidFill>
                  <a:prstClr val="black"/>
                </a:solidFill>
                <a:latin typeface="メイリオ" pitchFamily="50" charset="-128"/>
                <a:ea typeface="メイリオ" pitchFamily="50" charset="-128"/>
                <a:cs typeface="メイリオ" pitchFamily="50" charset="-128"/>
              </a:rPr>
              <a:t>3/31	\10,000</a:t>
            </a:r>
          </a:p>
          <a:p>
            <a:pPr>
              <a:defRPr/>
            </a:pPr>
            <a:endParaRPr lang="en-US" altLang="ja-JP" sz="1400" dirty="0">
              <a:solidFill>
                <a:prstClr val="black"/>
              </a:solidFill>
              <a:latin typeface="メイリオ" pitchFamily="50" charset="-128"/>
              <a:ea typeface="メイリオ" pitchFamily="50" charset="-128"/>
              <a:cs typeface="メイリオ" pitchFamily="50" charset="-128"/>
            </a:endParaRPr>
          </a:p>
          <a:p>
            <a:pPr>
              <a:defRPr/>
            </a:pPr>
            <a:endParaRPr lang="en-US" altLang="ja-JP" sz="1400" dirty="0">
              <a:solidFill>
                <a:prstClr val="black"/>
              </a:solidFill>
              <a:latin typeface="メイリオ" pitchFamily="50" charset="-128"/>
              <a:ea typeface="メイリオ" pitchFamily="50" charset="-128"/>
              <a:cs typeface="メイリオ" pitchFamily="50" charset="-128"/>
            </a:endParaRPr>
          </a:p>
          <a:p>
            <a:pPr>
              <a:defRPr/>
            </a:pPr>
            <a:r>
              <a:rPr lang="en-US" altLang="ja-JP" sz="1400" dirty="0">
                <a:solidFill>
                  <a:prstClr val="black"/>
                </a:solidFill>
                <a:latin typeface="メイリオ" pitchFamily="50" charset="-128"/>
                <a:ea typeface="メイリオ" pitchFamily="50" charset="-128"/>
                <a:cs typeface="メイリオ" pitchFamily="50" charset="-128"/>
              </a:rPr>
              <a:t>&lt;</a:t>
            </a:r>
            <a:r>
              <a:rPr lang="ja-JP" altLang="en-US" sz="1400" dirty="0">
                <a:solidFill>
                  <a:prstClr val="black"/>
                </a:solidFill>
                <a:latin typeface="メイリオ" pitchFamily="50" charset="-128"/>
                <a:ea typeface="メイリオ" pitchFamily="50" charset="-128"/>
                <a:cs typeface="メイリオ" pitchFamily="50" charset="-128"/>
              </a:rPr>
              <a:t>入金実績</a:t>
            </a:r>
            <a:r>
              <a:rPr lang="en-US" altLang="ja-JP" sz="1400" dirty="0">
                <a:solidFill>
                  <a:prstClr val="black"/>
                </a:solidFill>
                <a:latin typeface="メイリオ" pitchFamily="50" charset="-128"/>
                <a:ea typeface="メイリオ" pitchFamily="50" charset="-128"/>
                <a:cs typeface="メイリオ" pitchFamily="50" charset="-128"/>
              </a:rPr>
              <a:t>&gt;</a:t>
            </a:r>
          </a:p>
          <a:p>
            <a:pPr>
              <a:defRPr/>
            </a:pPr>
            <a:r>
              <a:rPr lang="en-US" altLang="ja-JP" sz="1400" dirty="0">
                <a:solidFill>
                  <a:prstClr val="black"/>
                </a:solidFill>
                <a:latin typeface="メイリオ" pitchFamily="50" charset="-128"/>
                <a:ea typeface="メイリオ" pitchFamily="50" charset="-128"/>
                <a:cs typeface="メイリオ" pitchFamily="50" charset="-128"/>
              </a:rPr>
              <a:t>3/31	\40,000</a:t>
            </a:r>
          </a:p>
          <a:p>
            <a:pPr>
              <a:defRPr/>
            </a:pPr>
            <a:endParaRPr lang="en-US" altLang="ja-JP" sz="1400" dirty="0">
              <a:solidFill>
                <a:prstClr val="black"/>
              </a:solidFill>
              <a:latin typeface="メイリオ" pitchFamily="50" charset="-128"/>
              <a:ea typeface="メイリオ" pitchFamily="50" charset="-128"/>
              <a:cs typeface="メイリオ" pitchFamily="50" charset="-128"/>
            </a:endParaRPr>
          </a:p>
          <a:p>
            <a:pPr algn="just">
              <a:defRPr/>
            </a:pPr>
            <a:r>
              <a:rPr lang="en-US" altLang="ja-JP" sz="1200" dirty="0">
                <a:solidFill>
                  <a:prstClr val="black"/>
                </a:solidFill>
                <a:latin typeface="メイリオ" pitchFamily="50" charset="-128"/>
                <a:ea typeface="メイリオ" pitchFamily="50" charset="-128"/>
                <a:cs typeface="メイリオ" pitchFamily="50" charset="-128"/>
              </a:rPr>
              <a:t>※</a:t>
            </a:r>
            <a:r>
              <a:rPr lang="ja-JP" altLang="en-US" sz="1200" dirty="0">
                <a:solidFill>
                  <a:prstClr val="black"/>
                </a:solidFill>
                <a:latin typeface="メイリオ" pitchFamily="50" charset="-128"/>
                <a:ea typeface="メイリオ" pitchFamily="50" charset="-128"/>
                <a:cs typeface="メイリオ" pitchFamily="50" charset="-128"/>
              </a:rPr>
              <a:t>どの入金予定データが消し込まれ</a:t>
            </a:r>
            <a:endParaRPr lang="en-US" altLang="ja-JP" sz="1200" dirty="0">
              <a:solidFill>
                <a:prstClr val="black"/>
              </a:solidFill>
              <a:latin typeface="メイリオ" pitchFamily="50" charset="-128"/>
              <a:ea typeface="メイリオ" pitchFamily="50" charset="-128"/>
              <a:cs typeface="メイリオ" pitchFamily="50" charset="-128"/>
            </a:endParaRPr>
          </a:p>
          <a:p>
            <a:pPr algn="just">
              <a:defRPr/>
            </a:pPr>
            <a:r>
              <a:rPr lang="ja-JP" altLang="en-US" sz="1200" dirty="0">
                <a:solidFill>
                  <a:prstClr val="black"/>
                </a:solidFill>
                <a:latin typeface="メイリオ" pitchFamily="50" charset="-128"/>
                <a:ea typeface="メイリオ" pitchFamily="50" charset="-128"/>
                <a:cs typeface="メイリオ" pitchFamily="50" charset="-128"/>
              </a:rPr>
              <a:t>　</a:t>
            </a:r>
            <a:r>
              <a:rPr lang="ja-JP" altLang="en-US" sz="1200" dirty="0" err="1">
                <a:solidFill>
                  <a:prstClr val="black"/>
                </a:solidFill>
                <a:latin typeface="メイリオ" pitchFamily="50" charset="-128"/>
                <a:ea typeface="メイリオ" pitchFamily="50" charset="-128"/>
                <a:cs typeface="メイリオ" pitchFamily="50" charset="-128"/>
              </a:rPr>
              <a:t>るかは消</a:t>
            </a:r>
            <a:r>
              <a:rPr lang="ja-JP" altLang="en-US" sz="1200" dirty="0">
                <a:solidFill>
                  <a:prstClr val="black"/>
                </a:solidFill>
                <a:latin typeface="メイリオ" pitchFamily="50" charset="-128"/>
                <a:ea typeface="メイリオ" pitchFamily="50" charset="-128"/>
                <a:cs typeface="メイリオ" pitchFamily="50" charset="-128"/>
              </a:rPr>
              <a:t>込キーや消込方法（日</a:t>
            </a:r>
            <a:endParaRPr lang="en-US" altLang="ja-JP" sz="1200" dirty="0">
              <a:solidFill>
                <a:prstClr val="black"/>
              </a:solidFill>
              <a:latin typeface="メイリオ" pitchFamily="50" charset="-128"/>
              <a:ea typeface="メイリオ" pitchFamily="50" charset="-128"/>
              <a:cs typeface="メイリオ" pitchFamily="50" charset="-128"/>
            </a:endParaRPr>
          </a:p>
          <a:p>
            <a:pPr algn="just">
              <a:defRPr/>
            </a:pPr>
            <a:r>
              <a:rPr lang="ja-JP" altLang="en-US" sz="1200" dirty="0">
                <a:solidFill>
                  <a:prstClr val="black"/>
                </a:solidFill>
                <a:latin typeface="メイリオ" pitchFamily="50" charset="-128"/>
                <a:ea typeface="メイリオ" pitchFamily="50" charset="-128"/>
                <a:cs typeface="メイリオ" pitchFamily="50" charset="-128"/>
              </a:rPr>
              <a:t>　付順など）の指定によります。</a:t>
            </a:r>
            <a:endParaRPr lang="en-US" altLang="ja-JP" sz="1200" dirty="0">
              <a:solidFill>
                <a:prstClr val="black"/>
              </a:solidFill>
              <a:latin typeface="メイリオ" pitchFamily="50" charset="-128"/>
              <a:ea typeface="メイリオ" pitchFamily="50" charset="-128"/>
              <a:cs typeface="メイリオ" pitchFamily="50" charset="-128"/>
            </a:endParaRPr>
          </a:p>
          <a:p>
            <a:pPr algn="just">
              <a:defRPr/>
            </a:pPr>
            <a:r>
              <a:rPr lang="en-US" altLang="ja-JP" sz="1200" dirty="0">
                <a:solidFill>
                  <a:prstClr val="black"/>
                </a:solidFill>
                <a:latin typeface="メイリオ" pitchFamily="50" charset="-128"/>
                <a:ea typeface="メイリオ" pitchFamily="50" charset="-128"/>
                <a:cs typeface="メイリオ" pitchFamily="50" charset="-128"/>
              </a:rPr>
              <a:t>※</a:t>
            </a:r>
            <a:r>
              <a:rPr lang="ja-JP" altLang="en-US" sz="1200" dirty="0">
                <a:solidFill>
                  <a:prstClr val="black"/>
                </a:solidFill>
                <a:latin typeface="メイリオ" pitchFamily="50" charset="-128"/>
                <a:ea typeface="メイリオ" pitchFamily="50" charset="-128"/>
                <a:cs typeface="メイリオ" pitchFamily="50" charset="-128"/>
              </a:rPr>
              <a:t>振込手数料や消費税差額の差額判</a:t>
            </a:r>
            <a:endParaRPr lang="en-US" altLang="ja-JP" sz="1200" dirty="0">
              <a:solidFill>
                <a:prstClr val="black"/>
              </a:solidFill>
              <a:latin typeface="メイリオ" pitchFamily="50" charset="-128"/>
              <a:ea typeface="メイリオ" pitchFamily="50" charset="-128"/>
              <a:cs typeface="メイリオ" pitchFamily="50" charset="-128"/>
            </a:endParaRPr>
          </a:p>
          <a:p>
            <a:pPr algn="just">
              <a:defRPr/>
            </a:pPr>
            <a:r>
              <a:rPr lang="ja-JP" altLang="en-US" sz="1200" dirty="0">
                <a:solidFill>
                  <a:prstClr val="black"/>
                </a:solidFill>
                <a:latin typeface="メイリオ" pitchFamily="50" charset="-128"/>
                <a:ea typeface="メイリオ" pitchFamily="50" charset="-128"/>
                <a:cs typeface="メイリオ" pitchFamily="50" charset="-128"/>
              </a:rPr>
              <a:t>　定調整にも対応しています。</a:t>
            </a:r>
            <a:endParaRPr lang="en-US" altLang="ja-JP" sz="1200" dirty="0">
              <a:solidFill>
                <a:prstClr val="black"/>
              </a:solidFill>
              <a:latin typeface="メイリオ" pitchFamily="50" charset="-128"/>
              <a:ea typeface="メイリオ" pitchFamily="50" charset="-128"/>
              <a:cs typeface="メイリオ" pitchFamily="50" charset="-128"/>
            </a:endParaRPr>
          </a:p>
          <a:p>
            <a:pPr algn="just">
              <a:defRPr/>
            </a:pPr>
            <a:r>
              <a:rPr lang="en-US" altLang="ja-JP" sz="1200" dirty="0">
                <a:solidFill>
                  <a:prstClr val="black"/>
                </a:solidFill>
                <a:latin typeface="メイリオ" pitchFamily="50" charset="-128"/>
                <a:ea typeface="メイリオ" pitchFamily="50" charset="-128"/>
                <a:cs typeface="メイリオ" pitchFamily="50" charset="-128"/>
              </a:rPr>
              <a:t>※</a:t>
            </a:r>
            <a:r>
              <a:rPr lang="ja-JP" altLang="en-US" sz="1200" dirty="0">
                <a:solidFill>
                  <a:prstClr val="black"/>
                </a:solidFill>
                <a:latin typeface="メイリオ" pitchFamily="50" charset="-128"/>
                <a:ea typeface="メイリオ" pitchFamily="50" charset="-128"/>
                <a:cs typeface="メイリオ" pitchFamily="50" charset="-128"/>
              </a:rPr>
              <a:t>マッチしない場合は未消込データ</a:t>
            </a:r>
            <a:endParaRPr lang="en-US" altLang="ja-JP" sz="1200" dirty="0">
              <a:solidFill>
                <a:prstClr val="black"/>
              </a:solidFill>
              <a:latin typeface="メイリオ" pitchFamily="50" charset="-128"/>
              <a:ea typeface="メイリオ" pitchFamily="50" charset="-128"/>
              <a:cs typeface="メイリオ" pitchFamily="50" charset="-128"/>
            </a:endParaRPr>
          </a:p>
          <a:p>
            <a:pPr algn="just">
              <a:defRPr/>
            </a:pPr>
            <a:r>
              <a:rPr lang="ja-JP" altLang="en-US" sz="1200" dirty="0">
                <a:solidFill>
                  <a:prstClr val="black"/>
                </a:solidFill>
                <a:latin typeface="メイリオ" pitchFamily="50" charset="-128"/>
                <a:ea typeface="メイリオ" pitchFamily="50" charset="-128"/>
                <a:cs typeface="メイリオ" pitchFamily="50" charset="-128"/>
              </a:rPr>
              <a:t>　として残ります。</a:t>
            </a:r>
          </a:p>
        </p:txBody>
      </p:sp>
      <p:sp>
        <p:nvSpPr>
          <p:cNvPr id="35845" name="Rectangle 8"/>
          <p:cNvSpPr>
            <a:spLocks noChangeArrowheads="1"/>
          </p:cNvSpPr>
          <p:nvPr/>
        </p:nvSpPr>
        <p:spPr bwMode="auto">
          <a:xfrm>
            <a:off x="747713" y="2374900"/>
            <a:ext cx="1752600" cy="381000"/>
          </a:xfrm>
          <a:prstGeom prst="rect">
            <a:avLst/>
          </a:prstGeom>
          <a:solidFill>
            <a:srgbClr val="0065AE"/>
          </a:solidFill>
          <a:ln w="9525">
            <a:noFill/>
            <a:miter lim="800000"/>
            <a:headEnd/>
            <a:tailEnd/>
          </a:ln>
          <a:scene3d>
            <a:camera prst="orthographicFront"/>
            <a:lightRig rig="threePt" dir="t"/>
          </a:scene3d>
          <a:sp3d>
            <a:bevelT/>
          </a:sp3d>
        </p:spPr>
        <p:txBody>
          <a:bodyPr wrap="none" anchor="ctr"/>
          <a:lstStyle/>
          <a:p>
            <a:pPr algn="ctr">
              <a:defRPr/>
            </a:pPr>
            <a:r>
              <a:rPr lang="ja-JP" altLang="en-US" dirty="0">
                <a:solidFill>
                  <a:prstClr val="white"/>
                </a:solidFill>
                <a:latin typeface="メイリオ" pitchFamily="50" charset="-128"/>
                <a:ea typeface="メイリオ" pitchFamily="50" charset="-128"/>
                <a:cs typeface="メイリオ" pitchFamily="50" charset="-128"/>
              </a:rPr>
              <a:t>自動消込</a:t>
            </a:r>
          </a:p>
        </p:txBody>
      </p:sp>
      <p:sp>
        <p:nvSpPr>
          <p:cNvPr id="13" name="Rectangle 7"/>
          <p:cNvSpPr>
            <a:spLocks noChangeArrowheads="1"/>
          </p:cNvSpPr>
          <p:nvPr/>
        </p:nvSpPr>
        <p:spPr bwMode="auto">
          <a:xfrm>
            <a:off x="3214688" y="2582863"/>
            <a:ext cx="2744787" cy="3646487"/>
          </a:xfrm>
          <a:prstGeom prst="rect">
            <a:avLst/>
          </a:prstGeom>
          <a:solidFill>
            <a:schemeClr val="bg1"/>
          </a:solidFill>
          <a:ln w="15875">
            <a:solidFill>
              <a:srgbClr val="557630"/>
            </a:solidFill>
            <a:miter lim="800000"/>
            <a:headEnd/>
            <a:tailEnd/>
          </a:ln>
          <a:effectLst>
            <a:outerShdw blurRad="50800" dist="38100" algn="l" rotWithShape="0">
              <a:prstClr val="black">
                <a:alpha val="40000"/>
              </a:prstClr>
            </a:outerShdw>
          </a:effectLst>
        </p:spPr>
        <p:txBody>
          <a:bodyPr wrap="none" lIns="180000" tIns="360000"/>
          <a:lstStyle/>
          <a:p>
            <a:pPr>
              <a:defRPr/>
            </a:pPr>
            <a:r>
              <a:rPr lang="en-US" altLang="ja-JP" sz="1400" dirty="0">
                <a:solidFill>
                  <a:prstClr val="black"/>
                </a:solidFill>
                <a:latin typeface="メイリオ" pitchFamily="50" charset="-128"/>
                <a:ea typeface="メイリオ" pitchFamily="50" charset="-128"/>
                <a:cs typeface="メイリオ" pitchFamily="50" charset="-128"/>
              </a:rPr>
              <a:t>&lt;</a:t>
            </a:r>
            <a:r>
              <a:rPr lang="ja-JP" altLang="en-US" sz="1400" dirty="0">
                <a:solidFill>
                  <a:prstClr val="black"/>
                </a:solidFill>
                <a:latin typeface="メイリオ" pitchFamily="50" charset="-128"/>
                <a:ea typeface="メイリオ" pitchFamily="50" charset="-128"/>
                <a:cs typeface="メイリオ" pitchFamily="50" charset="-128"/>
              </a:rPr>
              <a:t>入金予定</a:t>
            </a:r>
            <a:r>
              <a:rPr lang="en-US" altLang="ja-JP" sz="1400" dirty="0">
                <a:solidFill>
                  <a:prstClr val="black"/>
                </a:solidFill>
                <a:latin typeface="メイリオ" pitchFamily="50" charset="-128"/>
                <a:ea typeface="メイリオ" pitchFamily="50" charset="-128"/>
                <a:cs typeface="メイリオ" pitchFamily="50" charset="-128"/>
              </a:rPr>
              <a:t>&gt;</a:t>
            </a:r>
          </a:p>
          <a:p>
            <a:pPr>
              <a:defRPr/>
            </a:pPr>
            <a:r>
              <a:rPr lang="ja-JP" altLang="en-US" sz="1400" dirty="0">
                <a:solidFill>
                  <a:prstClr val="black"/>
                </a:solidFill>
                <a:latin typeface="メイリオ" pitchFamily="50" charset="-128"/>
                <a:ea typeface="メイリオ" pitchFamily="50" charset="-128"/>
                <a:cs typeface="メイリオ" pitchFamily="50" charset="-128"/>
              </a:rPr>
              <a:t>①</a:t>
            </a:r>
            <a:r>
              <a:rPr lang="en-US" altLang="ja-JP" sz="1400" dirty="0">
                <a:solidFill>
                  <a:prstClr val="black"/>
                </a:solidFill>
                <a:latin typeface="メイリオ" pitchFamily="50" charset="-128"/>
                <a:ea typeface="メイリオ" pitchFamily="50" charset="-128"/>
                <a:cs typeface="メイリオ" pitchFamily="50" charset="-128"/>
              </a:rPr>
              <a:t>1/31	  \5,000</a:t>
            </a:r>
          </a:p>
          <a:p>
            <a:pPr>
              <a:defRPr/>
            </a:pPr>
            <a:r>
              <a:rPr lang="ja-JP" altLang="en-US" sz="1400" dirty="0">
                <a:solidFill>
                  <a:prstClr val="black"/>
                </a:solidFill>
                <a:latin typeface="メイリオ" pitchFamily="50" charset="-128"/>
                <a:ea typeface="メイリオ" pitchFamily="50" charset="-128"/>
                <a:cs typeface="メイリオ" pitchFamily="50" charset="-128"/>
              </a:rPr>
              <a:t>②</a:t>
            </a:r>
            <a:r>
              <a:rPr lang="en-US" altLang="ja-JP" sz="1400" dirty="0">
                <a:solidFill>
                  <a:prstClr val="black"/>
                </a:solidFill>
                <a:latin typeface="メイリオ" pitchFamily="50" charset="-128"/>
                <a:ea typeface="メイリオ" pitchFamily="50" charset="-128"/>
                <a:cs typeface="メイリオ" pitchFamily="50" charset="-128"/>
              </a:rPr>
              <a:t>2/28	\30,000</a:t>
            </a:r>
          </a:p>
          <a:p>
            <a:pPr>
              <a:defRPr/>
            </a:pPr>
            <a:r>
              <a:rPr lang="ja-JP" altLang="en-US" sz="1400" dirty="0">
                <a:solidFill>
                  <a:prstClr val="black"/>
                </a:solidFill>
                <a:latin typeface="メイリオ" pitchFamily="50" charset="-128"/>
                <a:ea typeface="メイリオ" pitchFamily="50" charset="-128"/>
                <a:cs typeface="メイリオ" pitchFamily="50" charset="-128"/>
              </a:rPr>
              <a:t>③</a:t>
            </a:r>
            <a:r>
              <a:rPr lang="en-US" altLang="ja-JP" sz="1400" dirty="0">
                <a:solidFill>
                  <a:prstClr val="black"/>
                </a:solidFill>
                <a:latin typeface="メイリオ" pitchFamily="50" charset="-128"/>
                <a:ea typeface="メイリオ" pitchFamily="50" charset="-128"/>
                <a:cs typeface="メイリオ" pitchFamily="50" charset="-128"/>
              </a:rPr>
              <a:t>3/31	\10,000</a:t>
            </a:r>
          </a:p>
          <a:p>
            <a:pPr>
              <a:defRPr/>
            </a:pPr>
            <a:endParaRPr lang="en-US" altLang="ja-JP" sz="1400" dirty="0">
              <a:solidFill>
                <a:prstClr val="black"/>
              </a:solidFill>
              <a:latin typeface="メイリオ" pitchFamily="50" charset="-128"/>
              <a:ea typeface="メイリオ" pitchFamily="50" charset="-128"/>
              <a:cs typeface="メイリオ" pitchFamily="50" charset="-128"/>
            </a:endParaRPr>
          </a:p>
          <a:p>
            <a:pPr>
              <a:defRPr/>
            </a:pPr>
            <a:endParaRPr lang="en-US" altLang="ja-JP" sz="1400" dirty="0">
              <a:solidFill>
                <a:prstClr val="black"/>
              </a:solidFill>
              <a:latin typeface="メイリオ" pitchFamily="50" charset="-128"/>
              <a:ea typeface="メイリオ" pitchFamily="50" charset="-128"/>
              <a:cs typeface="メイリオ" pitchFamily="50" charset="-128"/>
            </a:endParaRPr>
          </a:p>
          <a:p>
            <a:pPr>
              <a:defRPr/>
            </a:pPr>
            <a:r>
              <a:rPr lang="en-US" altLang="ja-JP" sz="1400" dirty="0">
                <a:solidFill>
                  <a:prstClr val="black"/>
                </a:solidFill>
                <a:latin typeface="メイリオ" pitchFamily="50" charset="-128"/>
                <a:ea typeface="メイリオ" pitchFamily="50" charset="-128"/>
                <a:cs typeface="メイリオ" pitchFamily="50" charset="-128"/>
              </a:rPr>
              <a:t>&lt;</a:t>
            </a:r>
            <a:r>
              <a:rPr lang="ja-JP" altLang="en-US" sz="1400" dirty="0">
                <a:solidFill>
                  <a:prstClr val="black"/>
                </a:solidFill>
                <a:latin typeface="メイリオ" pitchFamily="50" charset="-128"/>
                <a:ea typeface="メイリオ" pitchFamily="50" charset="-128"/>
                <a:cs typeface="メイリオ" pitchFamily="50" charset="-128"/>
              </a:rPr>
              <a:t>入金実績</a:t>
            </a:r>
            <a:r>
              <a:rPr lang="en-US" altLang="ja-JP" sz="1400" dirty="0">
                <a:solidFill>
                  <a:prstClr val="black"/>
                </a:solidFill>
                <a:latin typeface="メイリオ" pitchFamily="50" charset="-128"/>
                <a:ea typeface="メイリオ" pitchFamily="50" charset="-128"/>
                <a:cs typeface="メイリオ" pitchFamily="50" charset="-128"/>
              </a:rPr>
              <a:t>&gt;</a:t>
            </a:r>
          </a:p>
          <a:p>
            <a:pPr>
              <a:defRPr/>
            </a:pPr>
            <a:r>
              <a:rPr lang="en-US" altLang="ja-JP" sz="1400" dirty="0">
                <a:solidFill>
                  <a:prstClr val="black"/>
                </a:solidFill>
                <a:latin typeface="メイリオ" pitchFamily="50" charset="-128"/>
                <a:ea typeface="メイリオ" pitchFamily="50" charset="-128"/>
                <a:cs typeface="メイリオ" pitchFamily="50" charset="-128"/>
              </a:rPr>
              <a:t>3/31	\40,000</a:t>
            </a:r>
          </a:p>
          <a:p>
            <a:pPr>
              <a:defRPr/>
            </a:pPr>
            <a:endParaRPr lang="en-US" altLang="ja-JP" sz="1400" dirty="0">
              <a:solidFill>
                <a:prstClr val="black"/>
              </a:solidFill>
              <a:latin typeface="メイリオ" pitchFamily="50" charset="-128"/>
              <a:ea typeface="メイリオ" pitchFamily="50" charset="-128"/>
              <a:cs typeface="メイリオ" pitchFamily="50" charset="-128"/>
            </a:endParaRPr>
          </a:p>
          <a:p>
            <a:pPr>
              <a:defRPr/>
            </a:pPr>
            <a:r>
              <a:rPr lang="en-US" altLang="ja-JP" sz="1200" dirty="0">
                <a:solidFill>
                  <a:prstClr val="black"/>
                </a:solidFill>
                <a:latin typeface="メイリオ" pitchFamily="50" charset="-128"/>
                <a:ea typeface="メイリオ" pitchFamily="50" charset="-128"/>
                <a:cs typeface="メイリオ" pitchFamily="50" charset="-128"/>
              </a:rPr>
              <a:t>※</a:t>
            </a:r>
            <a:r>
              <a:rPr lang="ja-JP" altLang="en-US" sz="1200" dirty="0">
                <a:solidFill>
                  <a:prstClr val="black"/>
                </a:solidFill>
                <a:latin typeface="メイリオ" pitchFamily="50" charset="-128"/>
                <a:ea typeface="メイリオ" pitchFamily="50" charset="-128"/>
                <a:cs typeface="メイリオ" pitchFamily="50" charset="-128"/>
              </a:rPr>
              <a:t>未消込の入金予定（債権データ）</a:t>
            </a:r>
            <a:endParaRPr lang="en-US" altLang="ja-JP" sz="1200" dirty="0">
              <a:solidFill>
                <a:prstClr val="black"/>
              </a:solidFill>
              <a:latin typeface="メイリオ" pitchFamily="50" charset="-128"/>
              <a:ea typeface="メイリオ" pitchFamily="50" charset="-128"/>
              <a:cs typeface="メイリオ" pitchFamily="50" charset="-128"/>
            </a:endParaRPr>
          </a:p>
          <a:p>
            <a:pPr>
              <a:defRPr/>
            </a:pPr>
            <a:r>
              <a:rPr lang="ja-JP" altLang="en-US" sz="1200" dirty="0">
                <a:solidFill>
                  <a:prstClr val="black"/>
                </a:solidFill>
                <a:latin typeface="メイリオ" pitchFamily="50" charset="-128"/>
                <a:ea typeface="メイリオ" pitchFamily="50" charset="-128"/>
                <a:cs typeface="メイリオ" pitchFamily="50" charset="-128"/>
              </a:rPr>
              <a:t>　と入金実績データを画面上で確認</a:t>
            </a:r>
            <a:endParaRPr lang="en-US" altLang="ja-JP" sz="1200" dirty="0">
              <a:solidFill>
                <a:prstClr val="black"/>
              </a:solidFill>
              <a:latin typeface="メイリオ" pitchFamily="50" charset="-128"/>
              <a:ea typeface="メイリオ" pitchFamily="50" charset="-128"/>
              <a:cs typeface="メイリオ" pitchFamily="50" charset="-128"/>
            </a:endParaRPr>
          </a:p>
          <a:p>
            <a:pPr>
              <a:defRPr/>
            </a:pPr>
            <a:r>
              <a:rPr lang="ja-JP" altLang="en-US" sz="1200" dirty="0">
                <a:solidFill>
                  <a:prstClr val="black"/>
                </a:solidFill>
                <a:latin typeface="メイリオ" pitchFamily="50" charset="-128"/>
                <a:ea typeface="メイリオ" pitchFamily="50" charset="-128"/>
                <a:cs typeface="メイリオ" pitchFamily="50" charset="-128"/>
              </a:rPr>
              <a:t>　</a:t>
            </a:r>
            <a:r>
              <a:rPr lang="ja-JP" altLang="en-US" sz="1200" dirty="0" err="1">
                <a:solidFill>
                  <a:prstClr val="black"/>
                </a:solidFill>
                <a:latin typeface="メイリオ" pitchFamily="50" charset="-128"/>
                <a:ea typeface="メイリオ" pitchFamily="50" charset="-128"/>
                <a:cs typeface="メイリオ" pitchFamily="50" charset="-128"/>
              </a:rPr>
              <a:t>し消</a:t>
            </a:r>
            <a:r>
              <a:rPr lang="ja-JP" altLang="en-US" sz="1200" dirty="0">
                <a:solidFill>
                  <a:prstClr val="black"/>
                </a:solidFill>
                <a:latin typeface="メイリオ" pitchFamily="50" charset="-128"/>
                <a:ea typeface="メイリオ" pitchFamily="50" charset="-128"/>
                <a:cs typeface="メイリオ" pitchFamily="50" charset="-128"/>
              </a:rPr>
              <a:t>込を行います。</a:t>
            </a:r>
            <a:endParaRPr lang="en-US" altLang="ja-JP" sz="1200" dirty="0">
              <a:solidFill>
                <a:prstClr val="black"/>
              </a:solidFill>
              <a:latin typeface="メイリオ" pitchFamily="50" charset="-128"/>
              <a:ea typeface="メイリオ" pitchFamily="50" charset="-128"/>
              <a:cs typeface="メイリオ" pitchFamily="50" charset="-128"/>
            </a:endParaRPr>
          </a:p>
          <a:p>
            <a:pPr>
              <a:defRPr/>
            </a:pPr>
            <a:r>
              <a:rPr lang="en-US" altLang="ja-JP" sz="1200" dirty="0">
                <a:solidFill>
                  <a:prstClr val="black"/>
                </a:solidFill>
                <a:latin typeface="メイリオ" pitchFamily="50" charset="-128"/>
                <a:ea typeface="メイリオ" pitchFamily="50" charset="-128"/>
                <a:cs typeface="メイリオ" pitchFamily="50" charset="-128"/>
              </a:rPr>
              <a:t>※</a:t>
            </a:r>
            <a:r>
              <a:rPr lang="ja-JP" altLang="en-US" sz="1200" dirty="0">
                <a:solidFill>
                  <a:prstClr val="black"/>
                </a:solidFill>
                <a:latin typeface="メイリオ" pitchFamily="50" charset="-128"/>
                <a:ea typeface="メイリオ" pitchFamily="50" charset="-128"/>
                <a:cs typeface="メイリオ" pitchFamily="50" charset="-128"/>
              </a:rPr>
              <a:t>自動消込金額を呼び出して、修正</a:t>
            </a:r>
            <a:endParaRPr lang="en-US" altLang="ja-JP" sz="1200" dirty="0">
              <a:solidFill>
                <a:prstClr val="black"/>
              </a:solidFill>
              <a:latin typeface="メイリオ" pitchFamily="50" charset="-128"/>
              <a:ea typeface="メイリオ" pitchFamily="50" charset="-128"/>
              <a:cs typeface="メイリオ" pitchFamily="50" charset="-128"/>
            </a:endParaRPr>
          </a:p>
          <a:p>
            <a:pPr>
              <a:defRPr/>
            </a:pPr>
            <a:r>
              <a:rPr lang="ja-JP" altLang="en-US" sz="1200" dirty="0">
                <a:solidFill>
                  <a:prstClr val="black"/>
                </a:solidFill>
                <a:latin typeface="メイリオ" pitchFamily="50" charset="-128"/>
                <a:ea typeface="メイリオ" pitchFamily="50" charset="-128"/>
                <a:cs typeface="メイリオ" pitchFamily="50" charset="-128"/>
              </a:rPr>
              <a:t>　することも可能です。</a:t>
            </a:r>
            <a:endParaRPr lang="en-US" altLang="ja-JP" sz="1200" dirty="0">
              <a:solidFill>
                <a:prstClr val="black"/>
              </a:solidFill>
              <a:latin typeface="メイリオ" pitchFamily="50" charset="-128"/>
              <a:ea typeface="メイリオ" pitchFamily="50" charset="-128"/>
              <a:cs typeface="メイリオ" pitchFamily="50" charset="-128"/>
            </a:endParaRPr>
          </a:p>
        </p:txBody>
      </p:sp>
      <p:sp>
        <p:nvSpPr>
          <p:cNvPr id="35847" name="Rectangle 9"/>
          <p:cNvSpPr>
            <a:spLocks noChangeArrowheads="1"/>
          </p:cNvSpPr>
          <p:nvPr/>
        </p:nvSpPr>
        <p:spPr bwMode="auto">
          <a:xfrm>
            <a:off x="3700463" y="2374900"/>
            <a:ext cx="1752600" cy="381000"/>
          </a:xfrm>
          <a:prstGeom prst="rect">
            <a:avLst/>
          </a:prstGeom>
          <a:solidFill>
            <a:srgbClr val="557630"/>
          </a:solidFill>
          <a:ln w="9525">
            <a:noFill/>
            <a:miter lim="800000"/>
            <a:headEnd/>
            <a:tailEnd/>
          </a:ln>
          <a:scene3d>
            <a:camera prst="orthographicFront"/>
            <a:lightRig rig="threePt" dir="t"/>
          </a:scene3d>
          <a:sp3d>
            <a:bevelT/>
          </a:sp3d>
        </p:spPr>
        <p:txBody>
          <a:bodyPr wrap="none" anchor="ctr"/>
          <a:lstStyle/>
          <a:p>
            <a:pPr algn="ctr">
              <a:defRPr/>
            </a:pPr>
            <a:r>
              <a:rPr lang="ja-JP" altLang="en-US">
                <a:solidFill>
                  <a:prstClr val="white"/>
                </a:solidFill>
                <a:latin typeface="メイリオ" pitchFamily="50" charset="-128"/>
                <a:ea typeface="メイリオ" pitchFamily="50" charset="-128"/>
                <a:cs typeface="メイリオ" pitchFamily="50" charset="-128"/>
              </a:rPr>
              <a:t>手動消込</a:t>
            </a:r>
          </a:p>
        </p:txBody>
      </p:sp>
      <p:sp>
        <p:nvSpPr>
          <p:cNvPr id="14" name="Rectangle 7"/>
          <p:cNvSpPr>
            <a:spLocks noChangeArrowheads="1"/>
          </p:cNvSpPr>
          <p:nvPr/>
        </p:nvSpPr>
        <p:spPr bwMode="auto">
          <a:xfrm>
            <a:off x="6184900" y="2568575"/>
            <a:ext cx="2744788" cy="3646488"/>
          </a:xfrm>
          <a:prstGeom prst="rect">
            <a:avLst/>
          </a:prstGeom>
          <a:solidFill>
            <a:schemeClr val="bg1"/>
          </a:solidFill>
          <a:ln w="15875">
            <a:solidFill>
              <a:srgbClr val="9E3039"/>
            </a:solidFill>
            <a:miter lim="800000"/>
            <a:headEnd/>
            <a:tailEnd/>
          </a:ln>
          <a:effectLst>
            <a:outerShdw blurRad="50800" dist="38100" algn="l" rotWithShape="0">
              <a:prstClr val="black">
                <a:alpha val="40000"/>
              </a:prstClr>
            </a:outerShdw>
          </a:effectLst>
        </p:spPr>
        <p:txBody>
          <a:bodyPr wrap="none" lIns="180000" tIns="360000"/>
          <a:lstStyle/>
          <a:p>
            <a:pPr>
              <a:defRPr/>
            </a:pPr>
            <a:r>
              <a:rPr lang="en-US" altLang="ja-JP" sz="1400" dirty="0">
                <a:solidFill>
                  <a:prstClr val="black"/>
                </a:solidFill>
                <a:latin typeface="メイリオ" pitchFamily="50" charset="-128"/>
                <a:ea typeface="メイリオ" pitchFamily="50" charset="-128"/>
                <a:cs typeface="メイリオ" pitchFamily="50" charset="-128"/>
              </a:rPr>
              <a:t>&lt;</a:t>
            </a:r>
            <a:r>
              <a:rPr lang="ja-JP" altLang="en-US" sz="1400" dirty="0">
                <a:solidFill>
                  <a:prstClr val="black"/>
                </a:solidFill>
                <a:latin typeface="メイリオ" pitchFamily="50" charset="-128"/>
                <a:ea typeface="メイリオ" pitchFamily="50" charset="-128"/>
                <a:cs typeface="メイリオ" pitchFamily="50" charset="-128"/>
              </a:rPr>
              <a:t>入金予定</a:t>
            </a:r>
            <a:r>
              <a:rPr lang="en-US" altLang="ja-JP" sz="1400" dirty="0">
                <a:solidFill>
                  <a:prstClr val="black"/>
                </a:solidFill>
                <a:latin typeface="メイリオ" pitchFamily="50" charset="-128"/>
                <a:ea typeface="メイリオ" pitchFamily="50" charset="-128"/>
                <a:cs typeface="メイリオ" pitchFamily="50" charset="-128"/>
              </a:rPr>
              <a:t>&gt;</a:t>
            </a:r>
          </a:p>
          <a:p>
            <a:pPr>
              <a:defRPr/>
            </a:pPr>
            <a:r>
              <a:rPr lang="ja-JP" altLang="en-US" sz="1400" dirty="0">
                <a:solidFill>
                  <a:prstClr val="black"/>
                </a:solidFill>
                <a:latin typeface="メイリオ" pitchFamily="50" charset="-128"/>
                <a:ea typeface="メイリオ" pitchFamily="50" charset="-128"/>
                <a:cs typeface="メイリオ" pitchFamily="50" charset="-128"/>
              </a:rPr>
              <a:t>①</a:t>
            </a:r>
            <a:r>
              <a:rPr lang="en-US" altLang="ja-JP" sz="1400" dirty="0">
                <a:solidFill>
                  <a:prstClr val="black"/>
                </a:solidFill>
                <a:latin typeface="メイリオ" pitchFamily="50" charset="-128"/>
                <a:ea typeface="メイリオ" pitchFamily="50" charset="-128"/>
                <a:cs typeface="メイリオ" pitchFamily="50" charset="-128"/>
              </a:rPr>
              <a:t>1/31	</a:t>
            </a:r>
            <a:r>
              <a:rPr lang="ja-JP" altLang="en-US" sz="1400" dirty="0">
                <a:solidFill>
                  <a:prstClr val="black"/>
                </a:solidFill>
                <a:latin typeface="メイリオ" pitchFamily="50" charset="-128"/>
                <a:ea typeface="メイリオ" pitchFamily="50" charset="-128"/>
                <a:cs typeface="メイリオ" pitchFamily="50" charset="-128"/>
              </a:rPr>
              <a:t>  </a:t>
            </a:r>
            <a:r>
              <a:rPr lang="en-US" altLang="ja-JP" sz="1400" dirty="0">
                <a:solidFill>
                  <a:prstClr val="black"/>
                </a:solidFill>
                <a:latin typeface="メイリオ" pitchFamily="50" charset="-128"/>
                <a:ea typeface="メイリオ" pitchFamily="50" charset="-128"/>
                <a:cs typeface="メイリオ" pitchFamily="50" charset="-128"/>
              </a:rPr>
              <a:t>\5,000</a:t>
            </a:r>
          </a:p>
          <a:p>
            <a:pPr>
              <a:defRPr/>
            </a:pPr>
            <a:r>
              <a:rPr lang="ja-JP" altLang="en-US" sz="1400" dirty="0">
                <a:solidFill>
                  <a:prstClr val="black"/>
                </a:solidFill>
                <a:latin typeface="メイリオ" pitchFamily="50" charset="-128"/>
                <a:ea typeface="メイリオ" pitchFamily="50" charset="-128"/>
                <a:cs typeface="メイリオ" pitchFamily="50" charset="-128"/>
              </a:rPr>
              <a:t>②</a:t>
            </a:r>
            <a:r>
              <a:rPr lang="en-US" altLang="ja-JP" sz="1400" dirty="0">
                <a:solidFill>
                  <a:prstClr val="black"/>
                </a:solidFill>
                <a:latin typeface="メイリオ" pitchFamily="50" charset="-128"/>
                <a:ea typeface="メイリオ" pitchFamily="50" charset="-128"/>
                <a:cs typeface="メイリオ" pitchFamily="50" charset="-128"/>
              </a:rPr>
              <a:t>2/28	\30,000</a:t>
            </a:r>
          </a:p>
          <a:p>
            <a:pPr>
              <a:defRPr/>
            </a:pPr>
            <a:r>
              <a:rPr lang="ja-JP" altLang="en-US" sz="1400" dirty="0">
                <a:solidFill>
                  <a:prstClr val="black"/>
                </a:solidFill>
                <a:latin typeface="メイリオ" pitchFamily="50" charset="-128"/>
                <a:ea typeface="メイリオ" pitchFamily="50" charset="-128"/>
                <a:cs typeface="メイリオ" pitchFamily="50" charset="-128"/>
              </a:rPr>
              <a:t>③</a:t>
            </a:r>
            <a:r>
              <a:rPr lang="en-US" altLang="ja-JP" sz="1400" dirty="0">
                <a:solidFill>
                  <a:prstClr val="black"/>
                </a:solidFill>
                <a:latin typeface="メイリオ" pitchFamily="50" charset="-128"/>
                <a:ea typeface="メイリオ" pitchFamily="50" charset="-128"/>
                <a:cs typeface="メイリオ" pitchFamily="50" charset="-128"/>
              </a:rPr>
              <a:t>3/31	\10,000</a:t>
            </a:r>
          </a:p>
          <a:p>
            <a:pPr>
              <a:defRPr/>
            </a:pPr>
            <a:endParaRPr lang="en-US" altLang="ja-JP" sz="1400" dirty="0">
              <a:solidFill>
                <a:prstClr val="black"/>
              </a:solidFill>
              <a:latin typeface="メイリオ" pitchFamily="50" charset="-128"/>
              <a:ea typeface="メイリオ" pitchFamily="50" charset="-128"/>
              <a:cs typeface="メイリオ" pitchFamily="50" charset="-128"/>
            </a:endParaRPr>
          </a:p>
          <a:p>
            <a:pPr>
              <a:defRPr/>
            </a:pPr>
            <a:endParaRPr lang="en-US" altLang="ja-JP" sz="1400" dirty="0">
              <a:solidFill>
                <a:prstClr val="black"/>
              </a:solidFill>
              <a:latin typeface="メイリオ" pitchFamily="50" charset="-128"/>
              <a:ea typeface="メイリオ" pitchFamily="50" charset="-128"/>
              <a:cs typeface="メイリオ" pitchFamily="50" charset="-128"/>
            </a:endParaRPr>
          </a:p>
          <a:p>
            <a:pPr>
              <a:defRPr/>
            </a:pPr>
            <a:r>
              <a:rPr lang="en-US" altLang="ja-JP" sz="1400" dirty="0">
                <a:solidFill>
                  <a:prstClr val="black"/>
                </a:solidFill>
                <a:latin typeface="メイリオ" pitchFamily="50" charset="-128"/>
                <a:ea typeface="メイリオ" pitchFamily="50" charset="-128"/>
                <a:cs typeface="メイリオ" pitchFamily="50" charset="-128"/>
              </a:rPr>
              <a:t>&lt;</a:t>
            </a:r>
            <a:r>
              <a:rPr lang="ja-JP" altLang="en-US" sz="1400" dirty="0">
                <a:solidFill>
                  <a:prstClr val="black"/>
                </a:solidFill>
                <a:latin typeface="メイリオ" pitchFamily="50" charset="-128"/>
                <a:ea typeface="メイリオ" pitchFamily="50" charset="-128"/>
                <a:cs typeface="メイリオ" pitchFamily="50" charset="-128"/>
              </a:rPr>
              <a:t>入金実績</a:t>
            </a:r>
            <a:r>
              <a:rPr lang="en-US" altLang="ja-JP" sz="1400" dirty="0">
                <a:solidFill>
                  <a:prstClr val="black"/>
                </a:solidFill>
                <a:latin typeface="メイリオ" pitchFamily="50" charset="-128"/>
                <a:ea typeface="メイリオ" pitchFamily="50" charset="-128"/>
                <a:cs typeface="メイリオ" pitchFamily="50" charset="-128"/>
              </a:rPr>
              <a:t>&gt;</a:t>
            </a:r>
          </a:p>
          <a:p>
            <a:pPr>
              <a:defRPr/>
            </a:pPr>
            <a:r>
              <a:rPr lang="en-US" altLang="ja-JP" sz="1400" dirty="0">
                <a:solidFill>
                  <a:prstClr val="black"/>
                </a:solidFill>
                <a:latin typeface="メイリオ" pitchFamily="50" charset="-128"/>
                <a:ea typeface="メイリオ" pitchFamily="50" charset="-128"/>
                <a:cs typeface="メイリオ" pitchFamily="50" charset="-128"/>
              </a:rPr>
              <a:t>3/31	\40,000</a:t>
            </a:r>
          </a:p>
          <a:p>
            <a:pPr>
              <a:defRPr/>
            </a:pPr>
            <a:endParaRPr lang="en-US" altLang="ja-JP" sz="1400" dirty="0">
              <a:solidFill>
                <a:prstClr val="black"/>
              </a:solidFill>
              <a:latin typeface="メイリオ" pitchFamily="50" charset="-128"/>
              <a:ea typeface="メイリオ" pitchFamily="50" charset="-128"/>
              <a:cs typeface="メイリオ" pitchFamily="50" charset="-128"/>
            </a:endParaRPr>
          </a:p>
          <a:p>
            <a:pPr>
              <a:defRPr/>
            </a:pPr>
            <a:r>
              <a:rPr lang="en-US" altLang="ja-JP" sz="1200" dirty="0">
                <a:solidFill>
                  <a:prstClr val="black"/>
                </a:solidFill>
                <a:latin typeface="メイリオ" pitchFamily="50" charset="-128"/>
                <a:ea typeface="メイリオ" pitchFamily="50" charset="-128"/>
                <a:cs typeface="メイリオ" pitchFamily="50" charset="-128"/>
              </a:rPr>
              <a:t>※</a:t>
            </a:r>
            <a:r>
              <a:rPr lang="ja-JP" altLang="en-US" sz="1200" dirty="0">
                <a:solidFill>
                  <a:prstClr val="black"/>
                </a:solidFill>
                <a:latin typeface="メイリオ" pitchFamily="50" charset="-128"/>
                <a:ea typeface="メイリオ" pitchFamily="50" charset="-128"/>
                <a:cs typeface="メイリオ" pitchFamily="50" charset="-128"/>
              </a:rPr>
              <a:t>日付の古い順で消込みます。</a:t>
            </a:r>
            <a:endParaRPr lang="en-US" altLang="ja-JP" sz="1200" dirty="0">
              <a:solidFill>
                <a:prstClr val="black"/>
              </a:solidFill>
              <a:latin typeface="メイリオ" pitchFamily="50" charset="-128"/>
              <a:ea typeface="メイリオ" pitchFamily="50" charset="-128"/>
              <a:cs typeface="メイリオ" pitchFamily="50" charset="-128"/>
            </a:endParaRPr>
          </a:p>
          <a:p>
            <a:pPr>
              <a:defRPr/>
            </a:pPr>
            <a:r>
              <a:rPr lang="ja-JP" altLang="en-US" sz="1200" dirty="0">
                <a:solidFill>
                  <a:prstClr val="black"/>
                </a:solidFill>
                <a:latin typeface="メイリオ" pitchFamily="50" charset="-128"/>
                <a:ea typeface="メイリオ" pitchFamily="50" charset="-128"/>
                <a:cs typeface="メイリオ" pitchFamily="50" charset="-128"/>
              </a:rPr>
              <a:t>（上記の例では①②の全額と③の</a:t>
            </a:r>
            <a:endParaRPr lang="en-US" altLang="ja-JP" sz="1200" dirty="0">
              <a:solidFill>
                <a:prstClr val="black"/>
              </a:solidFill>
              <a:latin typeface="メイリオ" pitchFamily="50" charset="-128"/>
              <a:ea typeface="メイリオ" pitchFamily="50" charset="-128"/>
              <a:cs typeface="メイリオ" pitchFamily="50" charset="-128"/>
            </a:endParaRPr>
          </a:p>
          <a:p>
            <a:pPr>
              <a:defRPr/>
            </a:pPr>
            <a:r>
              <a:rPr lang="ja-JP" altLang="en-US" sz="1200" dirty="0">
                <a:solidFill>
                  <a:prstClr val="black"/>
                </a:solidFill>
                <a:latin typeface="メイリオ" pitchFamily="50" charset="-128"/>
                <a:ea typeface="メイリオ" pitchFamily="50" charset="-128"/>
                <a:cs typeface="メイリオ" pitchFamily="50" charset="-128"/>
              </a:rPr>
              <a:t>　金額のうち</a:t>
            </a:r>
            <a:r>
              <a:rPr lang="en-US" altLang="ja-JP" sz="1200" dirty="0">
                <a:solidFill>
                  <a:prstClr val="black"/>
                </a:solidFill>
                <a:latin typeface="メイリオ" pitchFamily="50" charset="-128"/>
                <a:ea typeface="メイリオ" pitchFamily="50" charset="-128"/>
                <a:cs typeface="メイリオ" pitchFamily="50" charset="-128"/>
              </a:rPr>
              <a:t>\5,000</a:t>
            </a:r>
            <a:r>
              <a:rPr lang="ja-JP" altLang="en-US" sz="1200" dirty="0">
                <a:solidFill>
                  <a:prstClr val="black"/>
                </a:solidFill>
                <a:latin typeface="メイリオ" pitchFamily="50" charset="-128"/>
                <a:ea typeface="メイリオ" pitchFamily="50" charset="-128"/>
                <a:cs typeface="メイリオ" pitchFamily="50" charset="-128"/>
              </a:rPr>
              <a:t>）</a:t>
            </a:r>
            <a:endParaRPr lang="en-US" altLang="ja-JP" sz="1200" dirty="0">
              <a:solidFill>
                <a:prstClr val="black"/>
              </a:solidFill>
              <a:latin typeface="メイリオ" pitchFamily="50" charset="-128"/>
              <a:ea typeface="メイリオ" pitchFamily="50" charset="-128"/>
              <a:cs typeface="メイリオ" pitchFamily="50" charset="-128"/>
            </a:endParaRPr>
          </a:p>
        </p:txBody>
      </p:sp>
      <p:sp>
        <p:nvSpPr>
          <p:cNvPr id="35849" name="Rectangle 10"/>
          <p:cNvSpPr>
            <a:spLocks noChangeArrowheads="1"/>
          </p:cNvSpPr>
          <p:nvPr/>
        </p:nvSpPr>
        <p:spPr bwMode="auto">
          <a:xfrm>
            <a:off x="6677025" y="2374900"/>
            <a:ext cx="1752600" cy="381000"/>
          </a:xfrm>
          <a:prstGeom prst="rect">
            <a:avLst/>
          </a:prstGeom>
          <a:solidFill>
            <a:srgbClr val="9E3039"/>
          </a:solidFill>
          <a:ln w="9525">
            <a:noFill/>
            <a:miter lim="800000"/>
            <a:headEnd/>
            <a:tailEnd/>
          </a:ln>
          <a:scene3d>
            <a:camera prst="orthographicFront"/>
            <a:lightRig rig="threePt" dir="t"/>
          </a:scene3d>
          <a:sp3d>
            <a:bevelT/>
          </a:sp3d>
        </p:spPr>
        <p:txBody>
          <a:bodyPr wrap="none" anchor="ctr"/>
          <a:lstStyle/>
          <a:p>
            <a:pPr algn="ctr">
              <a:defRPr/>
            </a:pPr>
            <a:r>
              <a:rPr lang="ja-JP" altLang="en-US">
                <a:solidFill>
                  <a:prstClr val="white"/>
                </a:solidFill>
                <a:latin typeface="メイリオ" pitchFamily="50" charset="-128"/>
                <a:ea typeface="メイリオ" pitchFamily="50" charset="-128"/>
                <a:cs typeface="メイリオ" pitchFamily="50" charset="-128"/>
              </a:rPr>
              <a:t>残高消込</a:t>
            </a:r>
          </a:p>
        </p:txBody>
      </p:sp>
      <p:sp>
        <p:nvSpPr>
          <p:cNvPr id="12304" name="Text Box 2"/>
          <p:cNvSpPr txBox="1">
            <a:spLocks noChangeArrowheads="1"/>
          </p:cNvSpPr>
          <p:nvPr/>
        </p:nvSpPr>
        <p:spPr bwMode="auto">
          <a:xfrm>
            <a:off x="215900" y="1439863"/>
            <a:ext cx="8751888" cy="800100"/>
          </a:xfrm>
          <a:prstGeom prst="rect">
            <a:avLst/>
          </a:prstGeom>
          <a:noFill/>
          <a:ln w="9525">
            <a:noFill/>
            <a:miter lim="800000"/>
            <a:headEnd/>
            <a:tailEnd/>
          </a:ln>
        </p:spPr>
        <p:txBody>
          <a:bodyPr lIns="92075" tIns="46038" rIns="92075" bIns="46038">
            <a:spAutoFit/>
          </a:bodyPr>
          <a:lstStyle/>
          <a:p>
            <a:r>
              <a:rPr lang="ja-JP" altLang="en-US">
                <a:solidFill>
                  <a:srgbClr val="E27100"/>
                </a:solidFill>
                <a:latin typeface="メイリオ" pitchFamily="50" charset="-128"/>
                <a:ea typeface="メイリオ" pitchFamily="50" charset="-128"/>
                <a:cs typeface="メイリオ" pitchFamily="50" charset="-128"/>
              </a:rPr>
              <a:t>消込方法</a:t>
            </a:r>
            <a:endParaRPr lang="en-US" altLang="ja-JP">
              <a:solidFill>
                <a:srgbClr val="E27100"/>
              </a:solidFill>
              <a:latin typeface="メイリオ" pitchFamily="50" charset="-128"/>
              <a:ea typeface="メイリオ" pitchFamily="50" charset="-128"/>
              <a:cs typeface="メイリオ" pitchFamily="50" charset="-128"/>
            </a:endParaRPr>
          </a:p>
          <a:p>
            <a:r>
              <a:rPr lang="ja-JP" altLang="en-US" sz="1400">
                <a:solidFill>
                  <a:srgbClr val="595959"/>
                </a:solidFill>
                <a:latin typeface="メイリオ" pitchFamily="50" charset="-128"/>
                <a:ea typeface="メイリオ" pitchFamily="50" charset="-128"/>
                <a:cs typeface="メイリオ" pitchFamily="50" charset="-128"/>
              </a:rPr>
              <a:t>入金実績と入金予定データ（債権データ）の消込みを行います。</a:t>
            </a:r>
            <a:endParaRPr lang="en-US" altLang="ja-JP" sz="1400">
              <a:solidFill>
                <a:srgbClr val="595959"/>
              </a:solidFill>
              <a:latin typeface="メイリオ" pitchFamily="50" charset="-128"/>
              <a:ea typeface="メイリオ" pitchFamily="50" charset="-128"/>
              <a:cs typeface="メイリオ" pitchFamily="50" charset="-128"/>
            </a:endParaRPr>
          </a:p>
          <a:p>
            <a:r>
              <a:rPr lang="ja-JP" altLang="en-US" sz="1400">
                <a:solidFill>
                  <a:srgbClr val="595959"/>
                </a:solidFill>
                <a:latin typeface="メイリオ" pitchFamily="50" charset="-128"/>
                <a:ea typeface="メイリオ" pitchFamily="50" charset="-128"/>
                <a:cs typeface="メイリオ" pitchFamily="50" charset="-128"/>
              </a:rPr>
              <a:t>主に以下の３種類の方法がございます。</a:t>
            </a:r>
          </a:p>
        </p:txBody>
      </p:sp>
      <p:sp>
        <p:nvSpPr>
          <p:cNvPr id="12" name="フッター プレースホルダ 2"/>
          <p:cNvSpPr>
            <a:spLocks noGrp="1"/>
          </p:cNvSpPr>
          <p:nvPr>
            <p:ph type="ftr" sz="quarter" idx="11"/>
          </p:nvPr>
        </p:nvSpPr>
        <p:spPr>
          <a:xfrm>
            <a:off x="306388" y="6457950"/>
            <a:ext cx="2268537" cy="206375"/>
          </a:xfrm>
          <a:noFill/>
        </p:spPr>
        <p:txBody>
          <a:bodyPr vert="horz" lIns="91440" tIns="45720" rIns="91440" bIns="45720" anchor="t"/>
          <a:lstStyle/>
          <a:p>
            <a:r>
              <a:rPr lang="en-US" altLang="ja-JP" dirty="0" smtClean="0"/>
              <a:t>©  </a:t>
            </a:r>
            <a:r>
              <a:rPr lang="en-US" altLang="ja-JP" dirty="0" smtClean="0"/>
              <a:t>SuperStream Inc. All rights reserved.</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 2"/>
          <p:cNvSpPr>
            <a:spLocks noGrp="1"/>
          </p:cNvSpPr>
          <p:nvPr>
            <p:ph type="sldNum" sz="quarter" idx="10"/>
          </p:nvPr>
        </p:nvSpPr>
        <p:spPr/>
        <p:txBody>
          <a:bodyPr/>
          <a:lstStyle/>
          <a:p>
            <a:pPr>
              <a:defRPr/>
            </a:pPr>
            <a:fld id="{B7B985D4-04B1-4AA6-855A-1F489E9BEA9A}" type="slidenum">
              <a:rPr lang="ja-JP" altLang="en-US" smtClean="0"/>
              <a:pPr>
                <a:defRPr/>
              </a:pPr>
              <a:t>9</a:t>
            </a:fld>
            <a:endParaRPr lang="ja-JP" altLang="en-US" dirty="0"/>
          </a:p>
        </p:txBody>
      </p:sp>
      <p:sp>
        <p:nvSpPr>
          <p:cNvPr id="5" name="タイトル 2"/>
          <p:cNvSpPr txBox="1">
            <a:spLocks/>
          </p:cNvSpPr>
          <p:nvPr/>
        </p:nvSpPr>
        <p:spPr bwMode="auto">
          <a:xfrm>
            <a:off x="250825" y="215900"/>
            <a:ext cx="8137525" cy="1008063"/>
          </a:xfrm>
          <a:prstGeom prst="rect">
            <a:avLst/>
          </a:prstGeom>
          <a:noFill/>
          <a:ln w="9525">
            <a:noFill/>
            <a:miter lim="800000"/>
            <a:headEnd/>
            <a:tailEnd/>
          </a:ln>
        </p:spPr>
        <p:txBody>
          <a:bodyPr anchor="ctr"/>
          <a:lstStyle/>
          <a:p>
            <a:pPr>
              <a:lnSpc>
                <a:spcPts val="2800"/>
              </a:lnSpc>
              <a:defRPr/>
            </a:pPr>
            <a:r>
              <a:rPr lang="en-US" altLang="ja-JP" sz="2200" b="1" i="1" dirty="0" err="1">
                <a:solidFill>
                  <a:schemeClr val="bg1"/>
                </a:solidFill>
                <a:latin typeface="Times New Roman" pitchFamily="18" charset="0"/>
                <a:ea typeface="+mj-ea"/>
                <a:cs typeface="Times New Roman" pitchFamily="18" charset="0"/>
              </a:rPr>
              <a:t>SuperStream</a:t>
            </a:r>
            <a:r>
              <a:rPr lang="en-US" altLang="ja-JP" sz="2200" b="1" dirty="0">
                <a:solidFill>
                  <a:schemeClr val="bg1"/>
                </a:solidFill>
                <a:latin typeface="Times New Roman" pitchFamily="18" charset="0"/>
                <a:ea typeface="+mj-ea"/>
                <a:cs typeface="Times New Roman" pitchFamily="18" charset="0"/>
              </a:rPr>
              <a:t>-AR+</a:t>
            </a:r>
            <a:r>
              <a:rPr lang="ja-JP" altLang="en-US" sz="2200" dirty="0">
                <a:solidFill>
                  <a:schemeClr val="bg1"/>
                </a:solidFill>
                <a:latin typeface="メイリオ" pitchFamily="50" charset="-128"/>
                <a:ea typeface="メイリオ" pitchFamily="50" charset="-128"/>
                <a:cs typeface="メイリオ" pitchFamily="50" charset="-128"/>
              </a:rPr>
              <a:t>特徴</a:t>
            </a:r>
            <a:r>
              <a:rPr lang="en-US" altLang="ja-JP" sz="2200" dirty="0">
                <a:solidFill>
                  <a:schemeClr val="bg1"/>
                </a:solidFill>
                <a:latin typeface="メイリオ" pitchFamily="50" charset="-128"/>
                <a:ea typeface="メイリオ" pitchFamily="50" charset="-128"/>
                <a:cs typeface="メイリオ" pitchFamily="50" charset="-128"/>
              </a:rPr>
              <a:t/>
            </a:r>
            <a:br>
              <a:rPr lang="en-US" altLang="ja-JP" sz="2200" dirty="0">
                <a:solidFill>
                  <a:schemeClr val="bg1"/>
                </a:solidFill>
                <a:latin typeface="メイリオ" pitchFamily="50" charset="-128"/>
                <a:ea typeface="メイリオ" pitchFamily="50" charset="-128"/>
                <a:cs typeface="メイリオ" pitchFamily="50" charset="-128"/>
              </a:rPr>
            </a:br>
            <a:r>
              <a:rPr lang="ja-JP" altLang="en-US" dirty="0">
                <a:solidFill>
                  <a:schemeClr val="bg1"/>
                </a:solidFill>
                <a:latin typeface="メイリオ" pitchFamily="50" charset="-128"/>
                <a:ea typeface="メイリオ" pitchFamily="50" charset="-128"/>
                <a:cs typeface="メイリオ" pitchFamily="50" charset="-128"/>
              </a:rPr>
              <a:t>　～自動消込処理（任意消込キー）～</a:t>
            </a:r>
          </a:p>
        </p:txBody>
      </p:sp>
      <p:sp>
        <p:nvSpPr>
          <p:cNvPr id="13316" name="テキスト ボックス 6"/>
          <p:cNvSpPr txBox="1">
            <a:spLocks noChangeArrowheads="1"/>
          </p:cNvSpPr>
          <p:nvPr/>
        </p:nvSpPr>
        <p:spPr bwMode="auto">
          <a:xfrm>
            <a:off x="250825" y="1285875"/>
            <a:ext cx="8501063" cy="1571625"/>
          </a:xfrm>
          <a:prstGeom prst="rect">
            <a:avLst/>
          </a:prstGeom>
          <a:noFill/>
          <a:ln w="9525">
            <a:noFill/>
            <a:miter lim="800000"/>
            <a:headEnd/>
            <a:tailEnd/>
          </a:ln>
        </p:spPr>
        <p:txBody>
          <a:bodyPr wrap="none" lIns="0" tIns="0" rIns="0" bIns="0"/>
          <a:lstStyle/>
          <a:p>
            <a:r>
              <a:rPr lang="ja-JP" altLang="en-US" sz="1400">
                <a:latin typeface="メイリオ" pitchFamily="50" charset="-128"/>
                <a:ea typeface="メイリオ" pitchFamily="50" charset="-128"/>
                <a:cs typeface="メイリオ" pitchFamily="50" charset="-128"/>
              </a:rPr>
              <a:t>自動消込は、</a:t>
            </a:r>
            <a:endParaRPr lang="en-US" altLang="ja-JP" sz="1400">
              <a:latin typeface="メイリオ" pitchFamily="50" charset="-128"/>
              <a:ea typeface="メイリオ" pitchFamily="50" charset="-128"/>
              <a:cs typeface="メイリオ" pitchFamily="50" charset="-128"/>
            </a:endParaRPr>
          </a:p>
          <a:p>
            <a:r>
              <a:rPr lang="ja-JP" altLang="en-US" sz="1400">
                <a:latin typeface="メイリオ" pitchFamily="50" charset="-128"/>
                <a:ea typeface="メイリオ" pitchFamily="50" charset="-128"/>
                <a:cs typeface="メイリオ" pitchFamily="50" charset="-128"/>
              </a:rPr>
              <a:t>　入金予定データと入金実績データを消込キー（外貨、集金先、入金予定日、回収部門、入金方法、口座管理、</a:t>
            </a:r>
            <a:endParaRPr lang="en-US" altLang="ja-JP" sz="1400">
              <a:latin typeface="メイリオ" pitchFamily="50" charset="-128"/>
              <a:ea typeface="メイリオ" pitchFamily="50" charset="-128"/>
              <a:cs typeface="メイリオ" pitchFamily="50" charset="-128"/>
            </a:endParaRPr>
          </a:p>
          <a:p>
            <a:r>
              <a:rPr lang="ja-JP" altLang="en-US" sz="1400">
                <a:latin typeface="メイリオ" pitchFamily="50" charset="-128"/>
                <a:ea typeface="メイリオ" pitchFamily="50" charset="-128"/>
                <a:cs typeface="メイリオ" pitchFamily="50" charset="-128"/>
              </a:rPr>
              <a:t>　債権部門、振込対象）を指定して、自動的に消込処理です。</a:t>
            </a:r>
            <a:endParaRPr lang="en-US" altLang="ja-JP" sz="1400">
              <a:latin typeface="メイリオ" pitchFamily="50" charset="-128"/>
              <a:ea typeface="メイリオ" pitchFamily="50" charset="-128"/>
              <a:cs typeface="メイリオ" pitchFamily="50" charset="-128"/>
            </a:endParaRPr>
          </a:p>
          <a:p>
            <a:endParaRPr lang="en-US" altLang="ja-JP" sz="1400">
              <a:latin typeface="メイリオ" pitchFamily="50" charset="-128"/>
              <a:ea typeface="メイリオ" pitchFamily="50" charset="-128"/>
              <a:cs typeface="メイリオ" pitchFamily="50" charset="-128"/>
            </a:endParaRPr>
          </a:p>
          <a:p>
            <a:r>
              <a:rPr lang="ja-JP" altLang="en-US" sz="1400">
                <a:latin typeface="メイリオ" pitchFamily="50" charset="-128"/>
                <a:ea typeface="メイリオ" pitchFamily="50" charset="-128"/>
                <a:cs typeface="メイリオ" pitchFamily="50" charset="-128"/>
              </a:rPr>
              <a:t>自動消込（任意消込キー）は、</a:t>
            </a:r>
            <a:endParaRPr lang="en-US" altLang="ja-JP" sz="1400">
              <a:latin typeface="メイリオ" pitchFamily="50" charset="-128"/>
              <a:ea typeface="メイリオ" pitchFamily="50" charset="-128"/>
              <a:cs typeface="メイリオ" pitchFamily="50" charset="-128"/>
            </a:endParaRPr>
          </a:p>
          <a:p>
            <a:r>
              <a:rPr lang="ja-JP" altLang="en-US" sz="1400">
                <a:latin typeface="メイリオ" pitchFamily="50" charset="-128"/>
                <a:ea typeface="メイリオ" pitchFamily="50" charset="-128"/>
                <a:cs typeface="メイリオ" pitchFamily="50" charset="-128"/>
              </a:rPr>
              <a:t>　入金予定項目と入金項目を任意に組み合せた消込キーパターンを元に、入金予定データと入金実績データを</a:t>
            </a:r>
            <a:endParaRPr lang="en-US" altLang="ja-JP" sz="1400">
              <a:latin typeface="メイリオ" pitchFamily="50" charset="-128"/>
              <a:ea typeface="メイリオ" pitchFamily="50" charset="-128"/>
              <a:cs typeface="メイリオ" pitchFamily="50" charset="-128"/>
            </a:endParaRPr>
          </a:p>
          <a:p>
            <a:r>
              <a:rPr lang="ja-JP" altLang="en-US" sz="1400">
                <a:latin typeface="メイリオ" pitchFamily="50" charset="-128"/>
                <a:ea typeface="メイリオ" pitchFamily="50" charset="-128"/>
                <a:cs typeface="メイリオ" pitchFamily="50" charset="-128"/>
              </a:rPr>
              <a:t>　自動的に消込処理です。</a:t>
            </a:r>
          </a:p>
        </p:txBody>
      </p:sp>
      <p:grpSp>
        <p:nvGrpSpPr>
          <p:cNvPr id="13317" name="グループ化 39"/>
          <p:cNvGrpSpPr>
            <a:grpSpLocks/>
          </p:cNvGrpSpPr>
          <p:nvPr/>
        </p:nvGrpSpPr>
        <p:grpSpPr bwMode="auto">
          <a:xfrm>
            <a:off x="571500" y="3429000"/>
            <a:ext cx="8501063" cy="2928938"/>
            <a:chOff x="571472" y="3429000"/>
            <a:chExt cx="8501091" cy="2928938"/>
          </a:xfrm>
        </p:grpSpPr>
        <p:sp>
          <p:nvSpPr>
            <p:cNvPr id="19" name="角丸四角形 18"/>
            <p:cNvSpPr/>
            <p:nvPr/>
          </p:nvSpPr>
          <p:spPr>
            <a:xfrm>
              <a:off x="571472" y="3714752"/>
              <a:ext cx="1643042" cy="714380"/>
            </a:xfrm>
            <a:prstGeom prst="roundRect">
              <a:avLst/>
            </a:prstGeom>
            <a:solidFill>
              <a:srgbClr val="002060"/>
            </a:solidFill>
            <a:ln>
              <a:noFill/>
            </a:ln>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400" dirty="0">
                  <a:latin typeface="メイリオ" pitchFamily="50" charset="-128"/>
                  <a:ea typeface="メイリオ" pitchFamily="50" charset="-128"/>
                  <a:cs typeface="メイリオ" pitchFamily="50" charset="-128"/>
                </a:rPr>
                <a:t>入金データ</a:t>
              </a:r>
            </a:p>
          </p:txBody>
        </p:sp>
        <p:sp>
          <p:nvSpPr>
            <p:cNvPr id="20" name="角丸四角形 19"/>
            <p:cNvSpPr/>
            <p:nvPr/>
          </p:nvSpPr>
          <p:spPr>
            <a:xfrm>
              <a:off x="2571736" y="3857637"/>
              <a:ext cx="1143008" cy="357190"/>
            </a:xfrm>
            <a:prstGeom prst="roundRect">
              <a:avLst/>
            </a:prstGeom>
            <a:solidFill>
              <a:srgbClr val="002060"/>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400" dirty="0">
                  <a:latin typeface="メイリオ" pitchFamily="50" charset="-128"/>
                  <a:ea typeface="メイリオ" pitchFamily="50" charset="-128"/>
                  <a:cs typeface="メイリオ" pitchFamily="50" charset="-128"/>
                </a:rPr>
                <a:t>外貨＊</a:t>
              </a:r>
            </a:p>
          </p:txBody>
        </p:sp>
        <p:sp>
          <p:nvSpPr>
            <p:cNvPr id="21" name="角丸四角形 20"/>
            <p:cNvSpPr/>
            <p:nvPr/>
          </p:nvSpPr>
          <p:spPr>
            <a:xfrm>
              <a:off x="3786182" y="3857637"/>
              <a:ext cx="1143008" cy="357190"/>
            </a:xfrm>
            <a:prstGeom prst="roundRect">
              <a:avLst/>
            </a:prstGeom>
            <a:solidFill>
              <a:srgbClr val="002060"/>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400" dirty="0">
                  <a:latin typeface="メイリオ" pitchFamily="50" charset="-128"/>
                  <a:ea typeface="メイリオ" pitchFamily="50" charset="-128"/>
                  <a:cs typeface="メイリオ" pitchFamily="50" charset="-128"/>
                </a:rPr>
                <a:t>集金先＊</a:t>
              </a:r>
            </a:p>
          </p:txBody>
        </p:sp>
        <p:sp>
          <p:nvSpPr>
            <p:cNvPr id="22" name="角丸四角形 21"/>
            <p:cNvSpPr/>
            <p:nvPr/>
          </p:nvSpPr>
          <p:spPr>
            <a:xfrm>
              <a:off x="2571736" y="4286265"/>
              <a:ext cx="1143008" cy="357190"/>
            </a:xfrm>
            <a:prstGeom prst="roundRect">
              <a:avLst/>
            </a:prstGeom>
            <a:solidFill>
              <a:srgbClr val="002060"/>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400" dirty="0">
                  <a:latin typeface="メイリオ" pitchFamily="50" charset="-128"/>
                  <a:ea typeface="メイリオ" pitchFamily="50" charset="-128"/>
                  <a:cs typeface="メイリオ" pitchFamily="50" charset="-128"/>
                </a:rPr>
                <a:t>伝票番号</a:t>
              </a:r>
            </a:p>
          </p:txBody>
        </p:sp>
        <p:sp>
          <p:nvSpPr>
            <p:cNvPr id="23" name="角丸四角形 22"/>
            <p:cNvSpPr/>
            <p:nvPr/>
          </p:nvSpPr>
          <p:spPr>
            <a:xfrm>
              <a:off x="3786182" y="4286265"/>
              <a:ext cx="1143008" cy="357190"/>
            </a:xfrm>
            <a:prstGeom prst="roundRect">
              <a:avLst/>
            </a:prstGeom>
            <a:solidFill>
              <a:srgbClr val="002060"/>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400" dirty="0">
                  <a:latin typeface="メイリオ" pitchFamily="50" charset="-128"/>
                  <a:ea typeface="メイリオ" pitchFamily="50" charset="-128"/>
                  <a:cs typeface="メイリオ" pitchFamily="50" charset="-128"/>
                </a:rPr>
                <a:t>部門</a:t>
              </a:r>
            </a:p>
          </p:txBody>
        </p:sp>
        <p:sp>
          <p:nvSpPr>
            <p:cNvPr id="24" name="角丸四角形 23"/>
            <p:cNvSpPr/>
            <p:nvPr/>
          </p:nvSpPr>
          <p:spPr>
            <a:xfrm>
              <a:off x="5000628" y="4286265"/>
              <a:ext cx="1143008" cy="357190"/>
            </a:xfrm>
            <a:prstGeom prst="roundRect">
              <a:avLst/>
            </a:prstGeom>
            <a:solidFill>
              <a:srgbClr val="002060"/>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400" dirty="0">
                  <a:latin typeface="メイリオ" pitchFamily="50" charset="-128"/>
                  <a:ea typeface="メイリオ" pitchFamily="50" charset="-128"/>
                  <a:cs typeface="メイリオ" pitchFamily="50" charset="-128"/>
                </a:rPr>
                <a:t>摘要</a:t>
              </a:r>
            </a:p>
          </p:txBody>
        </p:sp>
        <p:sp>
          <p:nvSpPr>
            <p:cNvPr id="25" name="角丸四角形 24"/>
            <p:cNvSpPr/>
            <p:nvPr/>
          </p:nvSpPr>
          <p:spPr>
            <a:xfrm>
              <a:off x="6215074" y="4286265"/>
              <a:ext cx="1143008" cy="357190"/>
            </a:xfrm>
            <a:prstGeom prst="roundRect">
              <a:avLst/>
            </a:prstGeom>
            <a:solidFill>
              <a:srgbClr val="002060"/>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400" dirty="0">
                  <a:latin typeface="メイリオ" pitchFamily="50" charset="-128"/>
                  <a:ea typeface="メイリオ" pitchFamily="50" charset="-128"/>
                  <a:cs typeface="メイリオ" pitchFamily="50" charset="-128"/>
                </a:rPr>
                <a:t>納品日</a:t>
              </a:r>
            </a:p>
          </p:txBody>
        </p:sp>
        <p:sp>
          <p:nvSpPr>
            <p:cNvPr id="26" name="角丸四角形 25"/>
            <p:cNvSpPr/>
            <p:nvPr/>
          </p:nvSpPr>
          <p:spPr>
            <a:xfrm>
              <a:off x="7429520" y="4286265"/>
              <a:ext cx="1143008" cy="357190"/>
            </a:xfrm>
            <a:prstGeom prst="roundRect">
              <a:avLst/>
            </a:prstGeom>
            <a:solidFill>
              <a:srgbClr val="002060"/>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400" dirty="0">
                <a:latin typeface="メイリオ" pitchFamily="50" charset="-128"/>
                <a:ea typeface="メイリオ" pitchFamily="50" charset="-128"/>
                <a:cs typeface="メイリオ" pitchFamily="50" charset="-128"/>
              </a:endParaRPr>
            </a:p>
          </p:txBody>
        </p:sp>
        <p:sp>
          <p:nvSpPr>
            <p:cNvPr id="27" name="角丸四角形 26"/>
            <p:cNvSpPr/>
            <p:nvPr/>
          </p:nvSpPr>
          <p:spPr>
            <a:xfrm>
              <a:off x="2357416" y="3714750"/>
              <a:ext cx="6429396" cy="1122363"/>
            </a:xfrm>
            <a:prstGeom prst="roundRect">
              <a:avLst/>
            </a:prstGeom>
            <a:noFill/>
            <a:ln w="254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メイリオ" pitchFamily="50" charset="-128"/>
                <a:ea typeface="メイリオ" pitchFamily="50" charset="-128"/>
                <a:cs typeface="メイリオ" pitchFamily="50" charset="-128"/>
              </a:endParaRPr>
            </a:p>
          </p:txBody>
        </p:sp>
        <p:sp>
          <p:nvSpPr>
            <p:cNvPr id="13345" name="テキスト ボックス 27"/>
            <p:cNvSpPr txBox="1">
              <a:spLocks noChangeArrowheads="1"/>
            </p:cNvSpPr>
            <p:nvPr/>
          </p:nvSpPr>
          <p:spPr bwMode="auto">
            <a:xfrm>
              <a:off x="7858125" y="4519613"/>
              <a:ext cx="1214438" cy="306387"/>
            </a:xfrm>
            <a:prstGeom prst="rect">
              <a:avLst/>
            </a:prstGeom>
            <a:noFill/>
            <a:ln w="9525">
              <a:noFill/>
              <a:miter lim="800000"/>
              <a:headEnd/>
              <a:tailEnd/>
            </a:ln>
          </p:spPr>
          <p:txBody>
            <a:bodyPr wrap="none" lIns="0" tIns="0" rIns="0" bIns="0"/>
            <a:lstStyle/>
            <a:p>
              <a:pPr>
                <a:lnSpc>
                  <a:spcPts val="2800"/>
                </a:lnSpc>
              </a:pPr>
              <a:r>
                <a:rPr lang="ja-JP" altLang="en-US" sz="800">
                  <a:latin typeface="メイリオ" pitchFamily="50" charset="-128"/>
                  <a:ea typeface="メイリオ" pitchFamily="50" charset="-128"/>
                  <a:cs typeface="メイリオ" pitchFamily="50" charset="-128"/>
                </a:rPr>
                <a:t>＊必須</a:t>
              </a:r>
            </a:p>
          </p:txBody>
        </p:sp>
        <p:sp>
          <p:nvSpPr>
            <p:cNvPr id="29" name="角丸四角形 28"/>
            <p:cNvSpPr/>
            <p:nvPr/>
          </p:nvSpPr>
          <p:spPr>
            <a:xfrm>
              <a:off x="571472" y="5572149"/>
              <a:ext cx="1643074" cy="714380"/>
            </a:xfrm>
            <a:prstGeom prst="roundRect">
              <a:avLst/>
            </a:prstGeom>
            <a:solidFill>
              <a:srgbClr val="7030A0"/>
            </a:solidFill>
            <a:ln>
              <a:noFill/>
            </a:ln>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400" dirty="0">
                  <a:latin typeface="メイリオ" pitchFamily="50" charset="-128"/>
                  <a:ea typeface="メイリオ" pitchFamily="50" charset="-128"/>
                  <a:cs typeface="メイリオ" pitchFamily="50" charset="-128"/>
                </a:rPr>
                <a:t>入金予定データ</a:t>
              </a:r>
            </a:p>
          </p:txBody>
        </p:sp>
        <p:sp>
          <p:nvSpPr>
            <p:cNvPr id="30" name="角丸四角形 29"/>
            <p:cNvSpPr/>
            <p:nvPr/>
          </p:nvSpPr>
          <p:spPr>
            <a:xfrm>
              <a:off x="2571736" y="5378246"/>
              <a:ext cx="1143008" cy="357190"/>
            </a:xfrm>
            <a:prstGeom prst="roundRect">
              <a:avLst/>
            </a:prstGeom>
            <a:solidFill>
              <a:srgbClr val="7030A0"/>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400" dirty="0">
                  <a:latin typeface="メイリオ" pitchFamily="50" charset="-128"/>
                  <a:ea typeface="メイリオ" pitchFamily="50" charset="-128"/>
                  <a:cs typeface="メイリオ" pitchFamily="50" charset="-128"/>
                </a:rPr>
                <a:t>外貨＊</a:t>
              </a:r>
            </a:p>
          </p:txBody>
        </p:sp>
        <p:sp>
          <p:nvSpPr>
            <p:cNvPr id="31" name="角丸四角形 30"/>
            <p:cNvSpPr/>
            <p:nvPr/>
          </p:nvSpPr>
          <p:spPr>
            <a:xfrm>
              <a:off x="3786182" y="5378246"/>
              <a:ext cx="1143008" cy="357190"/>
            </a:xfrm>
            <a:prstGeom prst="roundRect">
              <a:avLst/>
            </a:prstGeom>
            <a:solidFill>
              <a:srgbClr val="7030A0"/>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400" dirty="0">
                  <a:latin typeface="メイリオ" pitchFamily="50" charset="-128"/>
                  <a:ea typeface="メイリオ" pitchFamily="50" charset="-128"/>
                  <a:cs typeface="メイリオ" pitchFamily="50" charset="-128"/>
                </a:rPr>
                <a:t>集金先＊</a:t>
              </a:r>
            </a:p>
          </p:txBody>
        </p:sp>
        <p:sp>
          <p:nvSpPr>
            <p:cNvPr id="32" name="角丸四角形 31"/>
            <p:cNvSpPr/>
            <p:nvPr/>
          </p:nvSpPr>
          <p:spPr>
            <a:xfrm>
              <a:off x="2571736" y="5806874"/>
              <a:ext cx="1143008" cy="357190"/>
            </a:xfrm>
            <a:prstGeom prst="roundRect">
              <a:avLst/>
            </a:prstGeom>
            <a:solidFill>
              <a:srgbClr val="7030A0"/>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400" dirty="0">
                  <a:latin typeface="メイリオ" pitchFamily="50" charset="-128"/>
                  <a:ea typeface="メイリオ" pitchFamily="50" charset="-128"/>
                  <a:cs typeface="メイリオ" pitchFamily="50" charset="-128"/>
                </a:rPr>
                <a:t>伝票番号</a:t>
              </a:r>
            </a:p>
          </p:txBody>
        </p:sp>
        <p:sp>
          <p:nvSpPr>
            <p:cNvPr id="33" name="角丸四角形 32"/>
            <p:cNvSpPr/>
            <p:nvPr/>
          </p:nvSpPr>
          <p:spPr>
            <a:xfrm>
              <a:off x="3786182" y="5806874"/>
              <a:ext cx="1143008" cy="357190"/>
            </a:xfrm>
            <a:prstGeom prst="roundRect">
              <a:avLst/>
            </a:prstGeom>
            <a:solidFill>
              <a:srgbClr val="7030A0"/>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400" dirty="0">
                  <a:latin typeface="メイリオ" pitchFamily="50" charset="-128"/>
                  <a:ea typeface="メイリオ" pitchFamily="50" charset="-128"/>
                  <a:cs typeface="メイリオ" pitchFamily="50" charset="-128"/>
                </a:rPr>
                <a:t>回収部門</a:t>
              </a:r>
            </a:p>
          </p:txBody>
        </p:sp>
        <p:sp>
          <p:nvSpPr>
            <p:cNvPr id="34" name="角丸四角形 33"/>
            <p:cNvSpPr/>
            <p:nvPr/>
          </p:nvSpPr>
          <p:spPr>
            <a:xfrm>
              <a:off x="5000628" y="5806874"/>
              <a:ext cx="1143008" cy="357190"/>
            </a:xfrm>
            <a:prstGeom prst="roundRect">
              <a:avLst/>
            </a:prstGeom>
            <a:solidFill>
              <a:srgbClr val="7030A0"/>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400" dirty="0">
                  <a:latin typeface="メイリオ" pitchFamily="50" charset="-128"/>
                  <a:ea typeface="メイリオ" pitchFamily="50" charset="-128"/>
                  <a:cs typeface="メイリオ" pitchFamily="50" charset="-128"/>
                </a:rPr>
                <a:t>摘要</a:t>
              </a:r>
            </a:p>
          </p:txBody>
        </p:sp>
        <p:sp>
          <p:nvSpPr>
            <p:cNvPr id="35" name="角丸四角形 34"/>
            <p:cNvSpPr/>
            <p:nvPr/>
          </p:nvSpPr>
          <p:spPr>
            <a:xfrm>
              <a:off x="6215074" y="5806874"/>
              <a:ext cx="1143008" cy="357190"/>
            </a:xfrm>
            <a:prstGeom prst="roundRect">
              <a:avLst/>
            </a:prstGeom>
            <a:solidFill>
              <a:srgbClr val="7030A0"/>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400" dirty="0">
                  <a:latin typeface="メイリオ" pitchFamily="50" charset="-128"/>
                  <a:ea typeface="メイリオ" pitchFamily="50" charset="-128"/>
                  <a:cs typeface="メイリオ" pitchFamily="50" charset="-128"/>
                </a:rPr>
                <a:t>納品日</a:t>
              </a:r>
            </a:p>
          </p:txBody>
        </p:sp>
        <p:sp>
          <p:nvSpPr>
            <p:cNvPr id="36" name="角丸四角形 35"/>
            <p:cNvSpPr/>
            <p:nvPr/>
          </p:nvSpPr>
          <p:spPr>
            <a:xfrm>
              <a:off x="7429520" y="5806874"/>
              <a:ext cx="1143008" cy="357190"/>
            </a:xfrm>
            <a:prstGeom prst="roundRect">
              <a:avLst/>
            </a:prstGeom>
            <a:solidFill>
              <a:srgbClr val="7030A0"/>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400" dirty="0">
                <a:latin typeface="メイリオ" pitchFamily="50" charset="-128"/>
                <a:ea typeface="メイリオ" pitchFamily="50" charset="-128"/>
                <a:cs typeface="メイリオ" pitchFamily="50" charset="-128"/>
              </a:endParaRPr>
            </a:p>
          </p:txBody>
        </p:sp>
        <p:sp>
          <p:nvSpPr>
            <p:cNvPr id="37" name="角丸四角形 36"/>
            <p:cNvSpPr/>
            <p:nvPr/>
          </p:nvSpPr>
          <p:spPr>
            <a:xfrm>
              <a:off x="2357416" y="5235575"/>
              <a:ext cx="6429396" cy="1122363"/>
            </a:xfrm>
            <a:prstGeom prst="roundRect">
              <a:avLst/>
            </a:prstGeom>
            <a:noFill/>
            <a:ln w="254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メイリオ" pitchFamily="50" charset="-128"/>
                <a:ea typeface="メイリオ" pitchFamily="50" charset="-128"/>
                <a:cs typeface="メイリオ" pitchFamily="50" charset="-128"/>
              </a:endParaRPr>
            </a:p>
          </p:txBody>
        </p:sp>
        <p:sp>
          <p:nvSpPr>
            <p:cNvPr id="13371" name="テキスト ボックス 37"/>
            <p:cNvSpPr txBox="1">
              <a:spLocks noChangeArrowheads="1"/>
            </p:cNvSpPr>
            <p:nvPr/>
          </p:nvSpPr>
          <p:spPr bwMode="auto">
            <a:xfrm>
              <a:off x="7858125" y="6040438"/>
              <a:ext cx="1214438" cy="306387"/>
            </a:xfrm>
            <a:prstGeom prst="rect">
              <a:avLst/>
            </a:prstGeom>
            <a:noFill/>
            <a:ln w="9525">
              <a:noFill/>
              <a:miter lim="800000"/>
              <a:headEnd/>
              <a:tailEnd/>
            </a:ln>
          </p:spPr>
          <p:txBody>
            <a:bodyPr wrap="none" lIns="0" tIns="0" rIns="0" bIns="0"/>
            <a:lstStyle/>
            <a:p>
              <a:pPr>
                <a:lnSpc>
                  <a:spcPts val="2800"/>
                </a:lnSpc>
              </a:pPr>
              <a:r>
                <a:rPr lang="ja-JP" altLang="en-US" sz="800">
                  <a:latin typeface="メイリオ" pitchFamily="50" charset="-128"/>
                  <a:ea typeface="メイリオ" pitchFamily="50" charset="-128"/>
                  <a:cs typeface="メイリオ" pitchFamily="50" charset="-128"/>
                </a:rPr>
                <a:t>＊必須</a:t>
              </a:r>
            </a:p>
          </p:txBody>
        </p:sp>
        <p:sp>
          <p:nvSpPr>
            <p:cNvPr id="39" name="上下矢印 38"/>
            <p:cNvSpPr/>
            <p:nvPr/>
          </p:nvSpPr>
          <p:spPr>
            <a:xfrm>
              <a:off x="1000100" y="4552967"/>
              <a:ext cx="714380" cy="804868"/>
            </a:xfrm>
            <a:prstGeom prst="upDownArrow">
              <a:avLst>
                <a:gd name="adj1" fmla="val 50000"/>
                <a:gd name="adj2" fmla="val 35000"/>
              </a:avLst>
            </a:prstGeom>
            <a:ln>
              <a:noFill/>
            </a:ln>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dirty="0">
                  <a:latin typeface="メイリオ" pitchFamily="50" charset="-128"/>
                  <a:ea typeface="メイリオ" pitchFamily="50" charset="-128"/>
                  <a:cs typeface="メイリオ" pitchFamily="50" charset="-128"/>
                </a:rPr>
                <a:t>消込</a:t>
              </a:r>
            </a:p>
          </p:txBody>
        </p:sp>
        <p:sp>
          <p:nvSpPr>
            <p:cNvPr id="42" name="円/楕円 41"/>
            <p:cNvSpPr/>
            <p:nvPr/>
          </p:nvSpPr>
          <p:spPr>
            <a:xfrm>
              <a:off x="6372200" y="3429000"/>
              <a:ext cx="2271766" cy="571504"/>
            </a:xfrm>
            <a:prstGeom prst="ellipse">
              <a:avLst/>
            </a:prstGeom>
            <a:solidFill>
              <a:schemeClr val="accent1"/>
            </a:solidFill>
            <a:ln w="25400">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400" dirty="0">
                  <a:latin typeface="メイリオ" pitchFamily="50" charset="-128"/>
                  <a:ea typeface="メイリオ" pitchFamily="50" charset="-128"/>
                  <a:cs typeface="メイリオ" pitchFamily="50" charset="-128"/>
                </a:rPr>
                <a:t>消込キーパターン</a:t>
              </a:r>
            </a:p>
          </p:txBody>
        </p:sp>
        <p:sp>
          <p:nvSpPr>
            <p:cNvPr id="43" name="円/楕円 42"/>
            <p:cNvSpPr/>
            <p:nvPr/>
          </p:nvSpPr>
          <p:spPr>
            <a:xfrm>
              <a:off x="6372200" y="4972061"/>
              <a:ext cx="2271766" cy="571504"/>
            </a:xfrm>
            <a:prstGeom prst="ellipse">
              <a:avLst/>
            </a:prstGeom>
            <a:solidFill>
              <a:schemeClr val="accent1"/>
            </a:solidFill>
            <a:ln w="25400">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400" dirty="0">
                  <a:latin typeface="メイリオ" pitchFamily="50" charset="-128"/>
                  <a:ea typeface="メイリオ" pitchFamily="50" charset="-128"/>
                  <a:cs typeface="メイリオ" pitchFamily="50" charset="-128"/>
                </a:rPr>
                <a:t>消込キーパターン</a:t>
              </a:r>
            </a:p>
          </p:txBody>
        </p:sp>
      </p:grpSp>
      <p:sp>
        <p:nvSpPr>
          <p:cNvPr id="13318" name="Text Box 3"/>
          <p:cNvSpPr txBox="1">
            <a:spLocks noChangeArrowheads="1"/>
          </p:cNvSpPr>
          <p:nvPr/>
        </p:nvSpPr>
        <p:spPr bwMode="auto">
          <a:xfrm>
            <a:off x="357188" y="2906713"/>
            <a:ext cx="8001000" cy="307975"/>
          </a:xfrm>
          <a:prstGeom prst="rect">
            <a:avLst/>
          </a:prstGeom>
          <a:noFill/>
          <a:ln w="9525">
            <a:noFill/>
            <a:miter lim="800000"/>
            <a:headEnd/>
            <a:tailEnd/>
          </a:ln>
        </p:spPr>
        <p:txBody>
          <a:bodyPr>
            <a:spAutoFit/>
          </a:bodyPr>
          <a:lstStyle/>
          <a:p>
            <a:r>
              <a:rPr lang="ja-JP" altLang="en-US" sz="1400">
                <a:solidFill>
                  <a:srgbClr val="FA4708"/>
                </a:solidFill>
                <a:latin typeface="メイリオ" pitchFamily="50" charset="-128"/>
                <a:ea typeface="メイリオ" pitchFamily="50" charset="-128"/>
                <a:cs typeface="メイリオ" pitchFamily="50" charset="-128"/>
              </a:rPr>
              <a:t>（例）消込キーは、伝票番号や部門以外に、摘要や納品日を設定し、自動消込を行う。</a:t>
            </a:r>
          </a:p>
        </p:txBody>
      </p:sp>
      <p:sp>
        <p:nvSpPr>
          <p:cNvPr id="38" name="フッター プレースホルダ 2"/>
          <p:cNvSpPr>
            <a:spLocks noGrp="1"/>
          </p:cNvSpPr>
          <p:nvPr>
            <p:ph type="ftr" sz="quarter" idx="11"/>
          </p:nvPr>
        </p:nvSpPr>
        <p:spPr>
          <a:xfrm>
            <a:off x="306388" y="6457950"/>
            <a:ext cx="2268537" cy="206375"/>
          </a:xfrm>
          <a:noFill/>
        </p:spPr>
        <p:txBody>
          <a:bodyPr vert="horz" lIns="91440" tIns="45720" rIns="91440" bIns="45720" anchor="t"/>
          <a:lstStyle/>
          <a:p>
            <a:r>
              <a:rPr lang="en-US" altLang="ja-JP" dirty="0" smtClean="0"/>
              <a:t>©  </a:t>
            </a:r>
            <a:r>
              <a:rPr lang="en-US" altLang="ja-JP" dirty="0" smtClean="0"/>
              <a:t>SuperStream Inc. All rights reserved.</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ユーザー定義 5">
      <a:dk1>
        <a:sysClr val="windowText" lastClr="000000"/>
      </a:dk1>
      <a:lt1>
        <a:sysClr val="window" lastClr="FFFFFF"/>
      </a:lt1>
      <a:dk2>
        <a:srgbClr val="0065AE"/>
      </a:dk2>
      <a:lt2>
        <a:srgbClr val="FFFFFF"/>
      </a:lt2>
      <a:accent1>
        <a:srgbClr val="0065AE"/>
      </a:accent1>
      <a:accent2>
        <a:srgbClr val="0082C2"/>
      </a:accent2>
      <a:accent3>
        <a:srgbClr val="B31919"/>
      </a:accent3>
      <a:accent4>
        <a:srgbClr val="A37E21"/>
      </a:accent4>
      <a:accent5>
        <a:srgbClr val="4A6224"/>
      </a:accent5>
      <a:accent6>
        <a:srgbClr val="7F7F7F"/>
      </a:accent6>
      <a:hlink>
        <a:srgbClr val="0065AE"/>
      </a:hlink>
      <a:folHlink>
        <a:srgbClr val="BFBFBF"/>
      </a:folHlink>
    </a:clrScheme>
    <a:fontScheme name="ユーザー定義 15">
      <a:majorFont>
        <a:latin typeface="Tahoma"/>
        <a:ea typeface="HGP創英角ｺﾞｼｯｸUB"/>
        <a:cs typeface=""/>
      </a:majorFont>
      <a:minorFont>
        <a:latin typeface="Tahoma"/>
        <a:ea typeface="HGP創英角ｺﾞｼｯｸUB"/>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25400">
          <a:solidFill>
            <a:schemeClr val="accent1"/>
          </a:solidFill>
        </a:ln>
      </a:spPr>
      <a:bodyPr anchor="ctr"/>
      <a:lstStyle>
        <a:defPPr algn="ctr">
          <a:defRPr sz="800"/>
        </a:defPPr>
      </a:lstStyle>
      <a:style>
        <a:lnRef idx="2">
          <a:schemeClr val="accent1">
            <a:shade val="50000"/>
          </a:schemeClr>
        </a:lnRef>
        <a:fillRef idx="1">
          <a:schemeClr val="accent1"/>
        </a:fillRef>
        <a:effectRef idx="0">
          <a:schemeClr val="accent1"/>
        </a:effectRef>
        <a:fontRef idx="minor">
          <a:schemeClr val="lt1"/>
        </a:fontRef>
      </a:style>
    </a:spDef>
    <a:lnDef>
      <a:spPr>
        <a:ln w="25400">
          <a:solidFill>
            <a:schemeClr val="tx2"/>
          </a:solidFill>
        </a:ln>
      </a:spPr>
      <a:bodyPr/>
      <a:lstStyle/>
      <a:style>
        <a:lnRef idx="1">
          <a:schemeClr val="accent1"/>
        </a:lnRef>
        <a:fillRef idx="0">
          <a:schemeClr val="accent1"/>
        </a:fillRef>
        <a:effectRef idx="0">
          <a:schemeClr val="accent1"/>
        </a:effectRef>
        <a:fontRef idx="minor">
          <a:schemeClr val="tx1"/>
        </a:fontRef>
      </a:style>
    </a:lnDef>
    <a:txDef>
      <a:spPr/>
      <a:bodyPr lIns="0" tIns="0" rIns="0" bIns="0" anchor="t" anchorCtr="0">
        <a:normAutofit/>
      </a:bodyPr>
      <a:lstStyle>
        <a:defPPr marL="0" marR="0" indent="0" algn="l" defTabSz="914400" rtl="0" eaLnBrk="1" fontAlgn="auto" latinLnBrk="0" hangingPunct="1">
          <a:lnSpc>
            <a:spcPts val="2800"/>
          </a:lnSpc>
          <a:spcBef>
            <a:spcPct val="0"/>
          </a:spcBef>
          <a:spcAft>
            <a:spcPts val="0"/>
          </a:spcAft>
          <a:buClrTx/>
          <a:buSzTx/>
          <a:buFontTx/>
          <a:buNone/>
          <a:tabLst/>
          <a:defRPr kumimoji="1" sz="2400" b="0" i="0" u="none" strike="noStrike" kern="1200" cap="none" spc="0" normalizeH="0" baseline="0" noProof="0" dirty="0" smtClean="0">
            <a:ln>
              <a:noFill/>
            </a:ln>
            <a:solidFill>
              <a:schemeClr val="tx1"/>
            </a:solidFill>
            <a:effectLst/>
            <a:uLnTx/>
            <a:uFillTx/>
            <a:latin typeface="+mj-lt"/>
            <a:ea typeface="+mj-ea"/>
            <a:cs typeface="+mj-cs"/>
          </a:defRPr>
        </a:defPPr>
      </a:lstStyle>
    </a:tx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ユーザー定義 5">
    <a:dk1>
      <a:sysClr val="windowText" lastClr="000000"/>
    </a:dk1>
    <a:lt1>
      <a:sysClr val="window" lastClr="FFFFFF"/>
    </a:lt1>
    <a:dk2>
      <a:srgbClr val="0065AE"/>
    </a:dk2>
    <a:lt2>
      <a:srgbClr val="FFFFFF"/>
    </a:lt2>
    <a:accent1>
      <a:srgbClr val="0065AE"/>
    </a:accent1>
    <a:accent2>
      <a:srgbClr val="0082C2"/>
    </a:accent2>
    <a:accent3>
      <a:srgbClr val="B31919"/>
    </a:accent3>
    <a:accent4>
      <a:srgbClr val="A37E21"/>
    </a:accent4>
    <a:accent5>
      <a:srgbClr val="4A6224"/>
    </a:accent5>
    <a:accent6>
      <a:srgbClr val="7F7F7F"/>
    </a:accent6>
    <a:hlink>
      <a:srgbClr val="0065AE"/>
    </a:hlink>
    <a:folHlink>
      <a:srgbClr val="BFBFBF"/>
    </a:folHlink>
  </a:clrScheme>
</a:themeOverride>
</file>

<file path=docProps/app.xml><?xml version="1.0" encoding="utf-8"?>
<Properties xmlns="http://schemas.openxmlformats.org/officeDocument/2006/extended-properties" xmlns:vt="http://schemas.openxmlformats.org/officeDocument/2006/docPropsVTypes">
  <Template/>
  <TotalTime>1122</TotalTime>
  <Words>1556</Words>
  <Application>Microsoft Office PowerPoint</Application>
  <PresentationFormat>画面に合わせる (4:3)</PresentationFormat>
  <Paragraphs>387</Paragraphs>
  <Slides>14</Slides>
  <Notes>2</Notes>
  <HiddenSlides>0</HiddenSlides>
  <MMClips>0</MMClips>
  <ScaleCrop>false</ScaleCrop>
  <HeadingPairs>
    <vt:vector size="4" baseType="variant">
      <vt:variant>
        <vt:lpstr>テーマ</vt:lpstr>
      </vt:variant>
      <vt:variant>
        <vt:i4>1</vt:i4>
      </vt:variant>
      <vt:variant>
        <vt:lpstr>スライド タイトル</vt:lpstr>
      </vt:variant>
      <vt:variant>
        <vt:i4>14</vt:i4>
      </vt:variant>
    </vt:vector>
  </HeadingPairs>
  <TitlesOfParts>
    <vt:vector size="15" baseType="lpstr">
      <vt:lpstr>Office テーマ</vt:lpstr>
      <vt:lpstr>スライド 1</vt:lpstr>
      <vt:lpstr>SuperStream-AR+システムフロー</vt:lpstr>
      <vt:lpstr>SuperStream-AR+ 特徴 　～AR+での業務運用フロー例①～</vt:lpstr>
      <vt:lpstr>スライド 4</vt:lpstr>
      <vt:lpstr>スライド 5</vt:lpstr>
      <vt:lpstr>スライド 6</vt:lpstr>
      <vt:lpstr>SuperStream-AR+特徴 　～入金管理～</vt:lpstr>
      <vt:lpstr>SuperStream-AR+特徴 　～消込処理～</vt:lpstr>
      <vt:lpstr>スライド 9</vt:lpstr>
      <vt:lpstr>スライド 10</vt:lpstr>
      <vt:lpstr>スライド 11</vt:lpstr>
      <vt:lpstr>スライド 12</vt:lpstr>
      <vt:lpstr>スライド 13</vt:lpstr>
      <vt:lpstr>スライド 14</vt:lpstr>
    </vt:vector>
  </TitlesOfParts>
  <Company>譬ｪ蠑丈ｼ夂､ｾSE繝・じ繧､繝ｳ</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Masato Ninomiya</dc:creator>
  <cp:lastModifiedBy>鈴木　由將</cp:lastModifiedBy>
  <cp:revision>219</cp:revision>
  <dcterms:created xsi:type="dcterms:W3CDTF">2010-03-04T05:56:22Z</dcterms:created>
  <dcterms:modified xsi:type="dcterms:W3CDTF">2015-09-23T05:10:03Z</dcterms:modified>
</cp:coreProperties>
</file>