
<file path=[Content_Types].xml><?xml version="1.0" encoding="utf-8"?>
<Types xmlns="http://schemas.openxmlformats.org/package/2006/content-types">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xls" ContentType="application/vnd.ms-exce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4067" r:id="rId2"/>
  </p:sldMasterIdLst>
  <p:notesMasterIdLst>
    <p:notesMasterId r:id="rId25"/>
  </p:notesMasterIdLst>
  <p:handoutMasterIdLst>
    <p:handoutMasterId r:id="rId26"/>
  </p:handoutMasterIdLst>
  <p:sldIdLst>
    <p:sldId id="259" r:id="rId3"/>
    <p:sldId id="269" r:id="rId4"/>
    <p:sldId id="288" r:id="rId5"/>
    <p:sldId id="270" r:id="rId6"/>
    <p:sldId id="292" r:id="rId7"/>
    <p:sldId id="293" r:id="rId8"/>
    <p:sldId id="275" r:id="rId9"/>
    <p:sldId id="276" r:id="rId10"/>
    <p:sldId id="277" r:id="rId11"/>
    <p:sldId id="290" r:id="rId12"/>
    <p:sldId id="291" r:id="rId13"/>
    <p:sldId id="278" r:id="rId14"/>
    <p:sldId id="279" r:id="rId15"/>
    <p:sldId id="289" r:id="rId16"/>
    <p:sldId id="280" r:id="rId17"/>
    <p:sldId id="281" r:id="rId18"/>
    <p:sldId id="282" r:id="rId19"/>
    <p:sldId id="283" r:id="rId20"/>
    <p:sldId id="284" r:id="rId21"/>
    <p:sldId id="285" r:id="rId22"/>
    <p:sldId id="286" r:id="rId23"/>
    <p:sldId id="265" r:id="rId24"/>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576"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9" d="100"/>
          <a:sy n="69" d="100"/>
        </p:scale>
        <p:origin x="-3198"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0BD75D-0802-494E-9997-F69E8628BFDB}" type="doc">
      <dgm:prSet loTypeId="urn:microsoft.com/office/officeart/2005/8/layout/hierarchy1" loCatId="hierarchy" qsTypeId="urn:microsoft.com/office/officeart/2005/8/quickstyle/3d3" qsCatId="3D" csTypeId="urn:microsoft.com/office/officeart/2005/8/colors/accent1_2" csCatId="accent1" phldr="1"/>
      <dgm:spPr/>
      <dgm:t>
        <a:bodyPr/>
        <a:lstStyle/>
        <a:p>
          <a:endParaRPr kumimoji="1" lang="ja-JP" altLang="en-US"/>
        </a:p>
      </dgm:t>
    </dgm:pt>
    <dgm:pt modelId="{8D7E2EA1-3026-450B-B409-8A5C894EC6D4}">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全社</a:t>
          </a:r>
          <a:endParaRPr kumimoji="1" lang="ja-JP" altLang="en-US" dirty="0">
            <a:latin typeface="メイリオ" pitchFamily="50" charset="-128"/>
            <a:ea typeface="メイリオ" pitchFamily="50" charset="-128"/>
            <a:cs typeface="メイリオ" pitchFamily="50" charset="-128"/>
          </a:endParaRPr>
        </a:p>
      </dgm:t>
    </dgm:pt>
    <dgm:pt modelId="{3E2C48FB-78A6-4938-92D5-E693F7DC2E9A}" type="parTrans" cxnId="{9412426A-1615-44BF-9B1C-F02E025C8DA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73073079-2754-4352-875C-B5FAB2B87C30}" type="sibTrans" cxnId="{9412426A-1615-44BF-9B1C-F02E025C8DAB}">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F1C206F-7D20-441E-9239-50366210DA44}">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大阪支店</a:t>
          </a:r>
          <a:endParaRPr kumimoji="1" lang="ja-JP" altLang="en-US" dirty="0">
            <a:latin typeface="メイリオ" pitchFamily="50" charset="-128"/>
            <a:ea typeface="メイリオ" pitchFamily="50" charset="-128"/>
            <a:cs typeface="メイリオ" pitchFamily="50" charset="-128"/>
          </a:endParaRPr>
        </a:p>
      </dgm:t>
    </dgm:pt>
    <dgm:pt modelId="{7606EBC0-57D4-42D3-B0FC-378DE586C71E}" type="parTrans" cxnId="{6866E606-CCA7-44C1-848F-45A6B6C1580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F78958E-7B3E-48C8-91DF-A83FD31C12CC}" type="sibTrans" cxnId="{6866E606-CCA7-44C1-848F-45A6B6C1580C}">
      <dgm:prSet/>
      <dgm:spPr/>
      <dgm:t>
        <a:bodyPr/>
        <a:lstStyle/>
        <a:p>
          <a:endParaRPr kumimoji="1" lang="ja-JP" altLang="en-US">
            <a:latin typeface="メイリオ" pitchFamily="50" charset="-128"/>
            <a:ea typeface="メイリオ" pitchFamily="50" charset="-128"/>
            <a:cs typeface="メイリオ" pitchFamily="50" charset="-128"/>
          </a:endParaRPr>
        </a:p>
      </dgm:t>
    </dgm:pt>
    <dgm:pt modelId="{ECA18B6A-7E7F-494A-A3F6-B2C74E0E5330}">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東京本社</a:t>
          </a:r>
          <a:endParaRPr kumimoji="1" lang="ja-JP" altLang="en-US" dirty="0">
            <a:latin typeface="メイリオ" pitchFamily="50" charset="-128"/>
            <a:ea typeface="メイリオ" pitchFamily="50" charset="-128"/>
            <a:cs typeface="メイリオ" pitchFamily="50" charset="-128"/>
          </a:endParaRPr>
        </a:p>
      </dgm:t>
    </dgm:pt>
    <dgm:pt modelId="{216D7680-4D19-446C-A794-06D84740B1F9}" type="parTrans" cxnId="{86E5A832-9FD8-4EC3-B7C9-3860C635278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C1A3E3C-70DB-4955-AB77-65EB2B99FA00}" type="sibTrans" cxnId="{86E5A832-9FD8-4EC3-B7C9-3860C6352783}">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4063B9B-E659-4A15-BF58-8B40E2392C71}">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名古屋支店</a:t>
          </a:r>
          <a:endParaRPr kumimoji="1" lang="ja-JP" altLang="en-US" dirty="0">
            <a:latin typeface="メイリオ" pitchFamily="50" charset="-128"/>
            <a:ea typeface="メイリオ" pitchFamily="50" charset="-128"/>
            <a:cs typeface="メイリオ" pitchFamily="50" charset="-128"/>
          </a:endParaRPr>
        </a:p>
      </dgm:t>
    </dgm:pt>
    <dgm:pt modelId="{9041083A-F113-4F6B-8A7F-8E5EB0CB5220}" type="parTrans" cxnId="{E9901EB3-B987-40E3-8BE9-EB5E7472A79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5B2F691F-60DC-4C79-9854-F49C032F1BE6}" type="sibTrans" cxnId="{E9901EB3-B987-40E3-8BE9-EB5E7472A79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68B46480-ACAA-4ACB-87F3-5E98F973983D}">
      <dgm:prSet phldrT="[テキスト]"/>
      <dgm:spPr>
        <a:solidFill>
          <a:schemeClr val="lt1">
            <a:hueOff val="0"/>
            <a:satOff val="0"/>
            <a:lumOff val="0"/>
          </a:schemeClr>
        </a:solidFill>
        <a:ln>
          <a:solidFill>
            <a:schemeClr val="accent5">
              <a:lumMod val="75000"/>
            </a:schemeClr>
          </a:solidFill>
        </a:ln>
      </dgm:spPr>
      <dgm:t>
        <a:bodyPr/>
        <a:lstStyle/>
        <a:p>
          <a:r>
            <a:rPr kumimoji="1" lang="ja-JP" altLang="en-US" dirty="0" smtClean="0">
              <a:latin typeface="メイリオ" pitchFamily="50" charset="-128"/>
              <a:ea typeface="メイリオ" pitchFamily="50" charset="-128"/>
              <a:cs typeface="メイリオ" pitchFamily="50" charset="-128"/>
            </a:rPr>
            <a:t>営業部</a:t>
          </a:r>
          <a:endParaRPr kumimoji="1" lang="ja-JP" altLang="en-US" dirty="0">
            <a:latin typeface="メイリオ" pitchFamily="50" charset="-128"/>
            <a:ea typeface="メイリオ" pitchFamily="50" charset="-128"/>
            <a:cs typeface="メイリオ" pitchFamily="50" charset="-128"/>
          </a:endParaRPr>
        </a:p>
      </dgm:t>
    </dgm:pt>
    <dgm:pt modelId="{1F0DF288-7353-4B1F-91EC-7FF24D4C535A}" type="parTrans" cxnId="{F29ACEA2-1E3D-4C76-9C63-35A6257A57B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8E880B1-A628-406C-B6F2-0772BF3261AF}" type="sibTrans" cxnId="{F29ACEA2-1E3D-4C76-9C63-35A6257A57B2}">
      <dgm:prSet/>
      <dgm:spPr/>
      <dgm:t>
        <a:bodyPr/>
        <a:lstStyle/>
        <a:p>
          <a:endParaRPr kumimoji="1" lang="ja-JP" altLang="en-US">
            <a:latin typeface="メイリオ" pitchFamily="50" charset="-128"/>
            <a:ea typeface="メイリオ" pitchFamily="50" charset="-128"/>
            <a:cs typeface="メイリオ" pitchFamily="50" charset="-128"/>
          </a:endParaRPr>
        </a:p>
      </dgm:t>
    </dgm:pt>
    <dgm:pt modelId="{8B125240-7035-4060-82C4-D14016F1131A}">
      <dgm:prSet phldrT="[テキスト]"/>
      <dgm:spPr>
        <a:solidFill>
          <a:schemeClr val="lt1">
            <a:hueOff val="0"/>
            <a:satOff val="0"/>
            <a:lumOff val="0"/>
          </a:schemeClr>
        </a:solidFill>
        <a:ln>
          <a:solidFill>
            <a:srgbClr val="9E3039"/>
          </a:solidFill>
        </a:ln>
      </dgm:spPr>
      <dgm:t>
        <a:bodyPr/>
        <a:lstStyle/>
        <a:p>
          <a:r>
            <a:rPr kumimoji="1" lang="ja-JP" altLang="en-US" dirty="0" smtClean="0">
              <a:latin typeface="メイリオ" pitchFamily="50" charset="-128"/>
              <a:ea typeface="メイリオ" pitchFamily="50" charset="-128"/>
              <a:cs typeface="メイリオ" pitchFamily="50" charset="-128"/>
            </a:rPr>
            <a:t>製造部</a:t>
          </a:r>
          <a:endParaRPr kumimoji="1" lang="ja-JP" altLang="en-US" dirty="0">
            <a:latin typeface="メイリオ" pitchFamily="50" charset="-128"/>
            <a:ea typeface="メイリオ" pitchFamily="50" charset="-128"/>
            <a:cs typeface="メイリオ" pitchFamily="50" charset="-128"/>
          </a:endParaRPr>
        </a:p>
      </dgm:t>
    </dgm:pt>
    <dgm:pt modelId="{96B541B4-EE2A-4EB3-A225-910C6B5C73AA}" type="parTrans" cxnId="{3A7551A0-E7DD-45A2-8795-D47DCB12696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304B031F-ACB2-495F-AD9E-0ED7722EEFD4}" type="sibTrans" cxnId="{3A7551A0-E7DD-45A2-8795-D47DCB12696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432586D2-1250-4988-91AC-848789EC9C19}">
      <dgm:prSet phldrT="[テキスト]"/>
      <dgm:spPr>
        <a:solidFill>
          <a:schemeClr val="lt1">
            <a:hueOff val="0"/>
            <a:satOff val="0"/>
            <a:lumOff val="0"/>
          </a:schemeClr>
        </a:solidFill>
        <a:ln>
          <a:solidFill>
            <a:schemeClr val="accent5">
              <a:lumMod val="75000"/>
            </a:schemeClr>
          </a:solidFill>
        </a:ln>
      </dgm:spPr>
      <dgm:t>
        <a:bodyPr/>
        <a:lstStyle/>
        <a:p>
          <a:r>
            <a:rPr kumimoji="1" lang="ja-JP" altLang="en-US" dirty="0" smtClean="0">
              <a:latin typeface="メイリオ" pitchFamily="50" charset="-128"/>
              <a:ea typeface="メイリオ" pitchFamily="50" charset="-128"/>
              <a:cs typeface="メイリオ" pitchFamily="50" charset="-128"/>
            </a:rPr>
            <a:t>営業部</a:t>
          </a:r>
          <a:endParaRPr kumimoji="1" lang="ja-JP" altLang="en-US" dirty="0">
            <a:latin typeface="メイリオ" pitchFamily="50" charset="-128"/>
            <a:ea typeface="メイリオ" pitchFamily="50" charset="-128"/>
            <a:cs typeface="メイリオ" pitchFamily="50" charset="-128"/>
          </a:endParaRPr>
        </a:p>
      </dgm:t>
    </dgm:pt>
    <dgm:pt modelId="{671C1E77-1316-4B15-8AB4-762AA69DA131}" type="parTrans" cxnId="{8FD8C026-82C0-4BD1-B6ED-1A7E4861124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96CCF17-4FBA-4BB6-A2CB-D36DFE8B7634}" type="sibTrans" cxnId="{8FD8C026-82C0-4BD1-B6ED-1A7E48611245}">
      <dgm:prSet/>
      <dgm:spPr/>
      <dgm:t>
        <a:bodyPr/>
        <a:lstStyle/>
        <a:p>
          <a:endParaRPr kumimoji="1" lang="ja-JP" altLang="en-US">
            <a:latin typeface="メイリオ" pitchFamily="50" charset="-128"/>
            <a:ea typeface="メイリオ" pitchFamily="50" charset="-128"/>
            <a:cs typeface="メイリオ" pitchFamily="50" charset="-128"/>
          </a:endParaRPr>
        </a:p>
      </dgm:t>
    </dgm:pt>
    <dgm:pt modelId="{DC702936-97D1-4363-8838-91C863448038}">
      <dgm:prSet phldrT="[テキスト]"/>
      <dgm:spPr>
        <a:solidFill>
          <a:schemeClr val="lt1">
            <a:hueOff val="0"/>
            <a:satOff val="0"/>
            <a:lumOff val="0"/>
          </a:schemeClr>
        </a:solidFill>
        <a:ln>
          <a:solidFill>
            <a:srgbClr val="9E3039"/>
          </a:solidFill>
        </a:ln>
      </dgm:spPr>
      <dgm:t>
        <a:bodyPr/>
        <a:lstStyle/>
        <a:p>
          <a:r>
            <a:rPr kumimoji="1" lang="ja-JP" altLang="en-US" dirty="0" smtClean="0">
              <a:latin typeface="メイリオ" pitchFamily="50" charset="-128"/>
              <a:ea typeface="メイリオ" pitchFamily="50" charset="-128"/>
              <a:cs typeface="メイリオ" pitchFamily="50" charset="-128"/>
            </a:rPr>
            <a:t>製造部</a:t>
          </a:r>
          <a:endParaRPr kumimoji="1" lang="ja-JP" altLang="en-US" dirty="0">
            <a:latin typeface="メイリオ" pitchFamily="50" charset="-128"/>
            <a:ea typeface="メイリオ" pitchFamily="50" charset="-128"/>
            <a:cs typeface="メイリオ" pitchFamily="50" charset="-128"/>
          </a:endParaRPr>
        </a:p>
      </dgm:t>
    </dgm:pt>
    <dgm:pt modelId="{EFF4D2DD-1B74-4B79-9747-5061C9760208}" type="parTrans" cxnId="{2C77B7E3-F2AB-41DA-8782-FFF22978D98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DDC62A4-C66F-499D-8C6A-B53E55B989E1}" type="sibTrans" cxnId="{2C77B7E3-F2AB-41DA-8782-FFF22978D98A}">
      <dgm:prSet/>
      <dgm:spPr/>
      <dgm:t>
        <a:bodyPr/>
        <a:lstStyle/>
        <a:p>
          <a:endParaRPr kumimoji="1" lang="ja-JP" altLang="en-US">
            <a:latin typeface="メイリオ" pitchFamily="50" charset="-128"/>
            <a:ea typeface="メイリオ" pitchFamily="50" charset="-128"/>
            <a:cs typeface="メイリオ" pitchFamily="50" charset="-128"/>
          </a:endParaRPr>
        </a:p>
      </dgm:t>
    </dgm:pt>
    <dgm:pt modelId="{B62CFC5C-2F57-4CE8-A868-0C3BCB1AE9E0}">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経理部</a:t>
          </a:r>
          <a:endParaRPr kumimoji="1" lang="ja-JP" altLang="en-US" dirty="0">
            <a:latin typeface="メイリオ" pitchFamily="50" charset="-128"/>
            <a:ea typeface="メイリオ" pitchFamily="50" charset="-128"/>
            <a:cs typeface="メイリオ" pitchFamily="50" charset="-128"/>
          </a:endParaRPr>
        </a:p>
      </dgm:t>
    </dgm:pt>
    <dgm:pt modelId="{FFE2BDC8-C69E-4565-84DF-B870B22A7C8B}" type="parTrans" cxnId="{31BA27FA-4DEE-43DE-A605-FBDD961471B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AE54C0F8-71D5-43AB-9E54-EAFD34FC2C58}" type="sibTrans" cxnId="{31BA27FA-4DEE-43DE-A605-FBDD961471BF}">
      <dgm:prSet/>
      <dgm:spPr/>
      <dgm:t>
        <a:bodyPr/>
        <a:lstStyle/>
        <a:p>
          <a:endParaRPr kumimoji="1" lang="ja-JP" altLang="en-US">
            <a:latin typeface="メイリオ" pitchFamily="50" charset="-128"/>
            <a:ea typeface="メイリオ" pitchFamily="50" charset="-128"/>
            <a:cs typeface="メイリオ" pitchFamily="50" charset="-128"/>
          </a:endParaRPr>
        </a:p>
      </dgm:t>
    </dgm:pt>
    <dgm:pt modelId="{85522B73-7CBE-464A-87C5-65AF243911FC}">
      <dgm:prSet phldrT="[テキスト]"/>
      <dgm:spPr>
        <a:solidFill>
          <a:schemeClr val="lt1">
            <a:hueOff val="0"/>
            <a:satOff val="0"/>
            <a:lumOff val="0"/>
          </a:schemeClr>
        </a:solidFill>
      </dgm:spPr>
      <dgm:t>
        <a:bodyPr/>
        <a:lstStyle/>
        <a:p>
          <a:r>
            <a:rPr kumimoji="1" lang="ja-JP" altLang="en-US" dirty="0" smtClean="0">
              <a:latin typeface="メイリオ" pitchFamily="50" charset="-128"/>
              <a:ea typeface="メイリオ" pitchFamily="50" charset="-128"/>
              <a:cs typeface="メイリオ" pitchFamily="50" charset="-128"/>
            </a:rPr>
            <a:t>総務部</a:t>
          </a:r>
          <a:endParaRPr kumimoji="1" lang="ja-JP" altLang="en-US" dirty="0">
            <a:latin typeface="メイリオ" pitchFamily="50" charset="-128"/>
            <a:ea typeface="メイリオ" pitchFamily="50" charset="-128"/>
            <a:cs typeface="メイリオ" pitchFamily="50" charset="-128"/>
          </a:endParaRPr>
        </a:p>
      </dgm:t>
    </dgm:pt>
    <dgm:pt modelId="{A2389E49-2DF0-452D-87B4-21220EFE7AB9}" type="parTrans" cxnId="{1AF0BCA5-0156-4CDC-A2CE-80193A4AC98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EFBF2F3A-F768-4730-B506-E801A01FB464}" type="sibTrans" cxnId="{1AF0BCA5-0156-4CDC-A2CE-80193A4AC984}">
      <dgm:prSet/>
      <dgm:spPr/>
      <dgm:t>
        <a:bodyPr/>
        <a:lstStyle/>
        <a:p>
          <a:endParaRPr kumimoji="1" lang="ja-JP" altLang="en-US">
            <a:latin typeface="メイリオ" pitchFamily="50" charset="-128"/>
            <a:ea typeface="メイリオ" pitchFamily="50" charset="-128"/>
            <a:cs typeface="メイリオ" pitchFamily="50" charset="-128"/>
          </a:endParaRPr>
        </a:p>
      </dgm:t>
    </dgm:pt>
    <dgm:pt modelId="{F06A6BEE-76E2-458F-A537-3B5752E28873}" type="pres">
      <dgm:prSet presAssocID="{360BD75D-0802-494E-9997-F69E8628BFDB}" presName="hierChild1" presStyleCnt="0">
        <dgm:presLayoutVars>
          <dgm:chPref val="1"/>
          <dgm:dir/>
          <dgm:animOne val="branch"/>
          <dgm:animLvl val="lvl"/>
          <dgm:resizeHandles/>
        </dgm:presLayoutVars>
      </dgm:prSet>
      <dgm:spPr/>
      <dgm:t>
        <a:bodyPr/>
        <a:lstStyle/>
        <a:p>
          <a:endParaRPr kumimoji="1" lang="ja-JP" altLang="en-US"/>
        </a:p>
      </dgm:t>
    </dgm:pt>
    <dgm:pt modelId="{B0436F13-8487-4E8B-8386-75C243B85BA8}" type="pres">
      <dgm:prSet presAssocID="{8D7E2EA1-3026-450B-B409-8A5C894EC6D4}" presName="hierRoot1" presStyleCnt="0"/>
      <dgm:spPr/>
    </dgm:pt>
    <dgm:pt modelId="{3F109C3E-2CF5-4093-80C8-19E4718363B6}" type="pres">
      <dgm:prSet presAssocID="{8D7E2EA1-3026-450B-B409-8A5C894EC6D4}" presName="composite" presStyleCnt="0"/>
      <dgm:spPr/>
    </dgm:pt>
    <dgm:pt modelId="{43F83B2D-B62B-462D-84F2-74C397F8D904}" type="pres">
      <dgm:prSet presAssocID="{8D7E2EA1-3026-450B-B409-8A5C894EC6D4}" presName="background" presStyleLbl="node0" presStyleIdx="0" presStyleCnt="1"/>
      <dgm:spPr/>
    </dgm:pt>
    <dgm:pt modelId="{51A6CAD6-ED10-4C65-B6FE-51F47975BEF6}" type="pres">
      <dgm:prSet presAssocID="{8D7E2EA1-3026-450B-B409-8A5C894EC6D4}" presName="text" presStyleLbl="fgAcc0" presStyleIdx="0" presStyleCnt="1">
        <dgm:presLayoutVars>
          <dgm:chPref val="3"/>
        </dgm:presLayoutVars>
      </dgm:prSet>
      <dgm:spPr/>
      <dgm:t>
        <a:bodyPr/>
        <a:lstStyle/>
        <a:p>
          <a:endParaRPr kumimoji="1" lang="ja-JP" altLang="en-US"/>
        </a:p>
      </dgm:t>
    </dgm:pt>
    <dgm:pt modelId="{9955757B-CD7F-4774-80F2-EB7DA999C5A1}" type="pres">
      <dgm:prSet presAssocID="{8D7E2EA1-3026-450B-B409-8A5C894EC6D4}" presName="hierChild2" presStyleCnt="0"/>
      <dgm:spPr/>
    </dgm:pt>
    <dgm:pt modelId="{CA16E896-334B-4044-9410-81D2564B6359}" type="pres">
      <dgm:prSet presAssocID="{7606EBC0-57D4-42D3-B0FC-378DE586C71E}" presName="Name10" presStyleLbl="parChTrans1D2" presStyleIdx="0" presStyleCnt="3"/>
      <dgm:spPr/>
      <dgm:t>
        <a:bodyPr/>
        <a:lstStyle/>
        <a:p>
          <a:endParaRPr kumimoji="1" lang="ja-JP" altLang="en-US"/>
        </a:p>
      </dgm:t>
    </dgm:pt>
    <dgm:pt modelId="{E82CD433-F24C-407E-9174-392E9EAAEADF}" type="pres">
      <dgm:prSet presAssocID="{BF1C206F-7D20-441E-9239-50366210DA44}" presName="hierRoot2" presStyleCnt="0"/>
      <dgm:spPr/>
    </dgm:pt>
    <dgm:pt modelId="{8B858F02-02AD-4F68-8252-ABC0E75E1E35}" type="pres">
      <dgm:prSet presAssocID="{BF1C206F-7D20-441E-9239-50366210DA44}" presName="composite2" presStyleCnt="0"/>
      <dgm:spPr/>
    </dgm:pt>
    <dgm:pt modelId="{7B5251FE-9B32-4B57-BE75-F7DD4C6CC7A0}" type="pres">
      <dgm:prSet presAssocID="{BF1C206F-7D20-441E-9239-50366210DA44}" presName="background2" presStyleLbl="node2" presStyleIdx="0" presStyleCnt="3"/>
      <dgm:spPr/>
    </dgm:pt>
    <dgm:pt modelId="{4189F52B-81CF-4053-BA49-41A1726CEF6C}" type="pres">
      <dgm:prSet presAssocID="{BF1C206F-7D20-441E-9239-50366210DA44}" presName="text2" presStyleLbl="fgAcc2" presStyleIdx="0" presStyleCnt="3">
        <dgm:presLayoutVars>
          <dgm:chPref val="3"/>
        </dgm:presLayoutVars>
      </dgm:prSet>
      <dgm:spPr/>
      <dgm:t>
        <a:bodyPr/>
        <a:lstStyle/>
        <a:p>
          <a:endParaRPr kumimoji="1" lang="ja-JP" altLang="en-US"/>
        </a:p>
      </dgm:t>
    </dgm:pt>
    <dgm:pt modelId="{728DFFB3-B855-4DE8-A24A-17DDEE6BCD07}" type="pres">
      <dgm:prSet presAssocID="{BF1C206F-7D20-441E-9239-50366210DA44}" presName="hierChild3" presStyleCnt="0"/>
      <dgm:spPr/>
    </dgm:pt>
    <dgm:pt modelId="{F22AA0F1-0C7B-40CF-854E-D3C2CC640DBE}" type="pres">
      <dgm:prSet presAssocID="{671C1E77-1316-4B15-8AB4-762AA69DA131}" presName="Name17" presStyleLbl="parChTrans1D3" presStyleIdx="0" presStyleCnt="6"/>
      <dgm:spPr/>
      <dgm:t>
        <a:bodyPr/>
        <a:lstStyle/>
        <a:p>
          <a:endParaRPr kumimoji="1" lang="ja-JP" altLang="en-US"/>
        </a:p>
      </dgm:t>
    </dgm:pt>
    <dgm:pt modelId="{EC9403C9-8E49-45A8-BF54-091B014B71A4}" type="pres">
      <dgm:prSet presAssocID="{432586D2-1250-4988-91AC-848789EC9C19}" presName="hierRoot3" presStyleCnt="0"/>
      <dgm:spPr/>
    </dgm:pt>
    <dgm:pt modelId="{E985858D-4E3C-4078-8D10-52770DF7134C}" type="pres">
      <dgm:prSet presAssocID="{432586D2-1250-4988-91AC-848789EC9C19}" presName="composite3" presStyleCnt="0"/>
      <dgm:spPr/>
    </dgm:pt>
    <dgm:pt modelId="{2D22F820-AC32-489B-BDE3-E95AF6D39AEA}" type="pres">
      <dgm:prSet presAssocID="{432586D2-1250-4988-91AC-848789EC9C19}" presName="background3" presStyleLbl="node3" presStyleIdx="0" presStyleCnt="6"/>
      <dgm:spPr>
        <a:solidFill>
          <a:srgbClr val="00B050"/>
        </a:solidFill>
      </dgm:spPr>
    </dgm:pt>
    <dgm:pt modelId="{156F2EB0-987D-41AE-A83D-A4B5CFBBBC09}" type="pres">
      <dgm:prSet presAssocID="{432586D2-1250-4988-91AC-848789EC9C19}" presName="text3" presStyleLbl="fgAcc3" presStyleIdx="0" presStyleCnt="6">
        <dgm:presLayoutVars>
          <dgm:chPref val="3"/>
        </dgm:presLayoutVars>
      </dgm:prSet>
      <dgm:spPr/>
      <dgm:t>
        <a:bodyPr/>
        <a:lstStyle/>
        <a:p>
          <a:endParaRPr kumimoji="1" lang="ja-JP" altLang="en-US"/>
        </a:p>
      </dgm:t>
    </dgm:pt>
    <dgm:pt modelId="{F3C400A9-20CF-4870-880E-7457FD33C318}" type="pres">
      <dgm:prSet presAssocID="{432586D2-1250-4988-91AC-848789EC9C19}" presName="hierChild4" presStyleCnt="0"/>
      <dgm:spPr/>
    </dgm:pt>
    <dgm:pt modelId="{997BDA55-A4FE-4289-9434-13DE8B74E011}" type="pres">
      <dgm:prSet presAssocID="{EFF4D2DD-1B74-4B79-9747-5061C9760208}" presName="Name17" presStyleLbl="parChTrans1D3" presStyleIdx="1" presStyleCnt="6"/>
      <dgm:spPr/>
      <dgm:t>
        <a:bodyPr/>
        <a:lstStyle/>
        <a:p>
          <a:endParaRPr kumimoji="1" lang="ja-JP" altLang="en-US"/>
        </a:p>
      </dgm:t>
    </dgm:pt>
    <dgm:pt modelId="{33EA90F0-C2D9-41DF-9BCD-0D3778250CB5}" type="pres">
      <dgm:prSet presAssocID="{DC702936-97D1-4363-8838-91C863448038}" presName="hierRoot3" presStyleCnt="0"/>
      <dgm:spPr/>
    </dgm:pt>
    <dgm:pt modelId="{D5695FBC-AE4C-4262-9A4B-B73C3C501421}" type="pres">
      <dgm:prSet presAssocID="{DC702936-97D1-4363-8838-91C863448038}" presName="composite3" presStyleCnt="0"/>
      <dgm:spPr/>
    </dgm:pt>
    <dgm:pt modelId="{8C1A32C2-A878-442A-B3DB-A0F0DC73CD5C}" type="pres">
      <dgm:prSet presAssocID="{DC702936-97D1-4363-8838-91C863448038}" presName="background3" presStyleLbl="node3" presStyleIdx="1" presStyleCnt="6"/>
      <dgm:spPr>
        <a:solidFill>
          <a:srgbClr val="9E3039"/>
        </a:solidFill>
      </dgm:spPr>
    </dgm:pt>
    <dgm:pt modelId="{F8EADAEB-A99B-4557-BA91-FB828B2CBCB0}" type="pres">
      <dgm:prSet presAssocID="{DC702936-97D1-4363-8838-91C863448038}" presName="text3" presStyleLbl="fgAcc3" presStyleIdx="1" presStyleCnt="6">
        <dgm:presLayoutVars>
          <dgm:chPref val="3"/>
        </dgm:presLayoutVars>
      </dgm:prSet>
      <dgm:spPr/>
      <dgm:t>
        <a:bodyPr/>
        <a:lstStyle/>
        <a:p>
          <a:endParaRPr kumimoji="1" lang="ja-JP" altLang="en-US"/>
        </a:p>
      </dgm:t>
    </dgm:pt>
    <dgm:pt modelId="{2E4F0B77-22A9-4EF7-B274-D1376CB19B58}" type="pres">
      <dgm:prSet presAssocID="{DC702936-97D1-4363-8838-91C863448038}" presName="hierChild4" presStyleCnt="0"/>
      <dgm:spPr/>
    </dgm:pt>
    <dgm:pt modelId="{4F41FB03-63D3-4231-BA1A-EEB5D225C717}" type="pres">
      <dgm:prSet presAssocID="{216D7680-4D19-446C-A794-06D84740B1F9}" presName="Name10" presStyleLbl="parChTrans1D2" presStyleIdx="1" presStyleCnt="3"/>
      <dgm:spPr/>
      <dgm:t>
        <a:bodyPr/>
        <a:lstStyle/>
        <a:p>
          <a:endParaRPr kumimoji="1" lang="ja-JP" altLang="en-US"/>
        </a:p>
      </dgm:t>
    </dgm:pt>
    <dgm:pt modelId="{BF963A10-114B-4580-8246-1F1E51BCE326}" type="pres">
      <dgm:prSet presAssocID="{ECA18B6A-7E7F-494A-A3F6-B2C74E0E5330}" presName="hierRoot2" presStyleCnt="0"/>
      <dgm:spPr/>
    </dgm:pt>
    <dgm:pt modelId="{8F7B9DBF-973B-4D91-80CE-4E0328B5DECD}" type="pres">
      <dgm:prSet presAssocID="{ECA18B6A-7E7F-494A-A3F6-B2C74E0E5330}" presName="composite2" presStyleCnt="0"/>
      <dgm:spPr/>
    </dgm:pt>
    <dgm:pt modelId="{596D8400-9857-48B7-B4A7-AD85047D6DDD}" type="pres">
      <dgm:prSet presAssocID="{ECA18B6A-7E7F-494A-A3F6-B2C74E0E5330}" presName="background2" presStyleLbl="node2" presStyleIdx="1" presStyleCnt="3"/>
      <dgm:spPr/>
    </dgm:pt>
    <dgm:pt modelId="{7E5AE71A-67B1-4135-86E4-C56E969E1872}" type="pres">
      <dgm:prSet presAssocID="{ECA18B6A-7E7F-494A-A3F6-B2C74E0E5330}" presName="text2" presStyleLbl="fgAcc2" presStyleIdx="1" presStyleCnt="3">
        <dgm:presLayoutVars>
          <dgm:chPref val="3"/>
        </dgm:presLayoutVars>
      </dgm:prSet>
      <dgm:spPr/>
      <dgm:t>
        <a:bodyPr/>
        <a:lstStyle/>
        <a:p>
          <a:endParaRPr kumimoji="1" lang="ja-JP" altLang="en-US"/>
        </a:p>
      </dgm:t>
    </dgm:pt>
    <dgm:pt modelId="{FE207C1C-F474-448C-863D-1722654315CD}" type="pres">
      <dgm:prSet presAssocID="{ECA18B6A-7E7F-494A-A3F6-B2C74E0E5330}" presName="hierChild3" presStyleCnt="0"/>
      <dgm:spPr/>
    </dgm:pt>
    <dgm:pt modelId="{2A9A0032-72DF-4AC5-825B-CFC46909E836}" type="pres">
      <dgm:prSet presAssocID="{FFE2BDC8-C69E-4565-84DF-B870B22A7C8B}" presName="Name17" presStyleLbl="parChTrans1D3" presStyleIdx="2" presStyleCnt="6"/>
      <dgm:spPr/>
      <dgm:t>
        <a:bodyPr/>
        <a:lstStyle/>
        <a:p>
          <a:endParaRPr kumimoji="1" lang="ja-JP" altLang="en-US"/>
        </a:p>
      </dgm:t>
    </dgm:pt>
    <dgm:pt modelId="{24C1C0E2-CC6F-4E80-ABEA-9D02837725B7}" type="pres">
      <dgm:prSet presAssocID="{B62CFC5C-2F57-4CE8-A868-0C3BCB1AE9E0}" presName="hierRoot3" presStyleCnt="0"/>
      <dgm:spPr/>
    </dgm:pt>
    <dgm:pt modelId="{38B848E1-7C55-4308-9EBD-525A9B6D9348}" type="pres">
      <dgm:prSet presAssocID="{B62CFC5C-2F57-4CE8-A868-0C3BCB1AE9E0}" presName="composite3" presStyleCnt="0"/>
      <dgm:spPr/>
    </dgm:pt>
    <dgm:pt modelId="{A49FE40F-5BBF-4783-ABAA-326A1DD889C6}" type="pres">
      <dgm:prSet presAssocID="{B62CFC5C-2F57-4CE8-A868-0C3BCB1AE9E0}" presName="background3" presStyleLbl="node3" presStyleIdx="2" presStyleCnt="6"/>
      <dgm:spPr/>
    </dgm:pt>
    <dgm:pt modelId="{FF18766F-1D49-435D-8D48-2526D0FC61BA}" type="pres">
      <dgm:prSet presAssocID="{B62CFC5C-2F57-4CE8-A868-0C3BCB1AE9E0}" presName="text3" presStyleLbl="fgAcc3" presStyleIdx="2" presStyleCnt="6">
        <dgm:presLayoutVars>
          <dgm:chPref val="3"/>
        </dgm:presLayoutVars>
      </dgm:prSet>
      <dgm:spPr/>
      <dgm:t>
        <a:bodyPr/>
        <a:lstStyle/>
        <a:p>
          <a:endParaRPr kumimoji="1" lang="ja-JP" altLang="en-US"/>
        </a:p>
      </dgm:t>
    </dgm:pt>
    <dgm:pt modelId="{73295C4F-3FEC-479E-97CE-5A079852B26C}" type="pres">
      <dgm:prSet presAssocID="{B62CFC5C-2F57-4CE8-A868-0C3BCB1AE9E0}" presName="hierChild4" presStyleCnt="0"/>
      <dgm:spPr/>
    </dgm:pt>
    <dgm:pt modelId="{15FFB50F-92A4-4FB5-8D28-BF2682CCC9FE}" type="pres">
      <dgm:prSet presAssocID="{A2389E49-2DF0-452D-87B4-21220EFE7AB9}" presName="Name17" presStyleLbl="parChTrans1D3" presStyleIdx="3" presStyleCnt="6"/>
      <dgm:spPr/>
      <dgm:t>
        <a:bodyPr/>
        <a:lstStyle/>
        <a:p>
          <a:endParaRPr kumimoji="1" lang="ja-JP" altLang="en-US"/>
        </a:p>
      </dgm:t>
    </dgm:pt>
    <dgm:pt modelId="{98D635E5-7A8C-4762-9F5D-34F63D292A86}" type="pres">
      <dgm:prSet presAssocID="{85522B73-7CBE-464A-87C5-65AF243911FC}" presName="hierRoot3" presStyleCnt="0"/>
      <dgm:spPr/>
    </dgm:pt>
    <dgm:pt modelId="{CA5156BE-4B98-4442-9C57-1256C2EBE5DB}" type="pres">
      <dgm:prSet presAssocID="{85522B73-7CBE-464A-87C5-65AF243911FC}" presName="composite3" presStyleCnt="0"/>
      <dgm:spPr/>
    </dgm:pt>
    <dgm:pt modelId="{437A8E22-6313-4ACC-B46D-94B615D9D31C}" type="pres">
      <dgm:prSet presAssocID="{85522B73-7CBE-464A-87C5-65AF243911FC}" presName="background3" presStyleLbl="node3" presStyleIdx="3" presStyleCnt="6"/>
      <dgm:spPr/>
    </dgm:pt>
    <dgm:pt modelId="{42176166-C50C-41DD-9AEE-9E6E907A20ED}" type="pres">
      <dgm:prSet presAssocID="{85522B73-7CBE-464A-87C5-65AF243911FC}" presName="text3" presStyleLbl="fgAcc3" presStyleIdx="3" presStyleCnt="6">
        <dgm:presLayoutVars>
          <dgm:chPref val="3"/>
        </dgm:presLayoutVars>
      </dgm:prSet>
      <dgm:spPr/>
      <dgm:t>
        <a:bodyPr/>
        <a:lstStyle/>
        <a:p>
          <a:endParaRPr kumimoji="1" lang="ja-JP" altLang="en-US"/>
        </a:p>
      </dgm:t>
    </dgm:pt>
    <dgm:pt modelId="{A7AFE16A-A23D-4053-944C-CE4B5F73445A}" type="pres">
      <dgm:prSet presAssocID="{85522B73-7CBE-464A-87C5-65AF243911FC}" presName="hierChild4" presStyleCnt="0"/>
      <dgm:spPr/>
    </dgm:pt>
    <dgm:pt modelId="{7EC32DB8-F713-40BD-ADFB-7EA68D90F54D}" type="pres">
      <dgm:prSet presAssocID="{9041083A-F113-4F6B-8A7F-8E5EB0CB5220}" presName="Name10" presStyleLbl="parChTrans1D2" presStyleIdx="2" presStyleCnt="3"/>
      <dgm:spPr/>
      <dgm:t>
        <a:bodyPr/>
        <a:lstStyle/>
        <a:p>
          <a:endParaRPr kumimoji="1" lang="ja-JP" altLang="en-US"/>
        </a:p>
      </dgm:t>
    </dgm:pt>
    <dgm:pt modelId="{21B48C7D-DF3D-463F-BA54-242ED48D1657}" type="pres">
      <dgm:prSet presAssocID="{A4063B9B-E659-4A15-BF58-8B40E2392C71}" presName="hierRoot2" presStyleCnt="0"/>
      <dgm:spPr/>
    </dgm:pt>
    <dgm:pt modelId="{5F2A201A-2A80-46F8-9372-CBACD08E982F}" type="pres">
      <dgm:prSet presAssocID="{A4063B9B-E659-4A15-BF58-8B40E2392C71}" presName="composite2" presStyleCnt="0"/>
      <dgm:spPr/>
    </dgm:pt>
    <dgm:pt modelId="{6025B450-35CF-41F2-B363-D9154DD2E269}" type="pres">
      <dgm:prSet presAssocID="{A4063B9B-E659-4A15-BF58-8B40E2392C71}" presName="background2" presStyleLbl="node2" presStyleIdx="2" presStyleCnt="3"/>
      <dgm:spPr/>
    </dgm:pt>
    <dgm:pt modelId="{E667DE09-2BBC-4828-B4B7-D053F4A670C3}" type="pres">
      <dgm:prSet presAssocID="{A4063B9B-E659-4A15-BF58-8B40E2392C71}" presName="text2" presStyleLbl="fgAcc2" presStyleIdx="2" presStyleCnt="3" custScaleX="132109">
        <dgm:presLayoutVars>
          <dgm:chPref val="3"/>
        </dgm:presLayoutVars>
      </dgm:prSet>
      <dgm:spPr/>
      <dgm:t>
        <a:bodyPr/>
        <a:lstStyle/>
        <a:p>
          <a:endParaRPr kumimoji="1" lang="ja-JP" altLang="en-US"/>
        </a:p>
      </dgm:t>
    </dgm:pt>
    <dgm:pt modelId="{C682CBA2-5E6F-413C-BB84-62712FD277CF}" type="pres">
      <dgm:prSet presAssocID="{A4063B9B-E659-4A15-BF58-8B40E2392C71}" presName="hierChild3" presStyleCnt="0"/>
      <dgm:spPr/>
    </dgm:pt>
    <dgm:pt modelId="{0215DB6A-4E62-4088-9AD4-7E3980BF4F56}" type="pres">
      <dgm:prSet presAssocID="{1F0DF288-7353-4B1F-91EC-7FF24D4C535A}" presName="Name17" presStyleLbl="parChTrans1D3" presStyleIdx="4" presStyleCnt="6"/>
      <dgm:spPr/>
      <dgm:t>
        <a:bodyPr/>
        <a:lstStyle/>
        <a:p>
          <a:endParaRPr kumimoji="1" lang="ja-JP" altLang="en-US"/>
        </a:p>
      </dgm:t>
    </dgm:pt>
    <dgm:pt modelId="{EE9D91CE-7C8D-490C-A68B-DA94889A42DA}" type="pres">
      <dgm:prSet presAssocID="{68B46480-ACAA-4ACB-87F3-5E98F973983D}" presName="hierRoot3" presStyleCnt="0"/>
      <dgm:spPr/>
    </dgm:pt>
    <dgm:pt modelId="{81037BEE-4ECB-43BA-81BF-EE1BAF24757D}" type="pres">
      <dgm:prSet presAssocID="{68B46480-ACAA-4ACB-87F3-5E98F973983D}" presName="composite3" presStyleCnt="0"/>
      <dgm:spPr/>
    </dgm:pt>
    <dgm:pt modelId="{BA8699EA-0214-48E8-B0A4-764E0900A874}" type="pres">
      <dgm:prSet presAssocID="{68B46480-ACAA-4ACB-87F3-5E98F973983D}" presName="background3" presStyleLbl="node3" presStyleIdx="4" presStyleCnt="6"/>
      <dgm:spPr>
        <a:solidFill>
          <a:srgbClr val="00B050"/>
        </a:solidFill>
      </dgm:spPr>
    </dgm:pt>
    <dgm:pt modelId="{BBBF8531-84F6-4064-BE4F-6F7D4E3D03C8}" type="pres">
      <dgm:prSet presAssocID="{68B46480-ACAA-4ACB-87F3-5E98F973983D}" presName="text3" presStyleLbl="fgAcc3" presStyleIdx="4" presStyleCnt="6">
        <dgm:presLayoutVars>
          <dgm:chPref val="3"/>
        </dgm:presLayoutVars>
      </dgm:prSet>
      <dgm:spPr/>
      <dgm:t>
        <a:bodyPr/>
        <a:lstStyle/>
        <a:p>
          <a:endParaRPr kumimoji="1" lang="ja-JP" altLang="en-US"/>
        </a:p>
      </dgm:t>
    </dgm:pt>
    <dgm:pt modelId="{7400E77F-E004-49A8-B622-35ECB361D15C}" type="pres">
      <dgm:prSet presAssocID="{68B46480-ACAA-4ACB-87F3-5E98F973983D}" presName="hierChild4" presStyleCnt="0"/>
      <dgm:spPr/>
    </dgm:pt>
    <dgm:pt modelId="{33964F84-0FDE-42A9-BB6A-5DACD5A5C81F}" type="pres">
      <dgm:prSet presAssocID="{96B541B4-EE2A-4EB3-A225-910C6B5C73AA}" presName="Name17" presStyleLbl="parChTrans1D3" presStyleIdx="5" presStyleCnt="6"/>
      <dgm:spPr/>
      <dgm:t>
        <a:bodyPr/>
        <a:lstStyle/>
        <a:p>
          <a:endParaRPr kumimoji="1" lang="ja-JP" altLang="en-US"/>
        </a:p>
      </dgm:t>
    </dgm:pt>
    <dgm:pt modelId="{7FC1142B-276A-43E0-913E-A734F10E124F}" type="pres">
      <dgm:prSet presAssocID="{8B125240-7035-4060-82C4-D14016F1131A}" presName="hierRoot3" presStyleCnt="0"/>
      <dgm:spPr/>
    </dgm:pt>
    <dgm:pt modelId="{37CF77F4-202C-4698-B92C-B8DECFB42A00}" type="pres">
      <dgm:prSet presAssocID="{8B125240-7035-4060-82C4-D14016F1131A}" presName="composite3" presStyleCnt="0"/>
      <dgm:spPr/>
    </dgm:pt>
    <dgm:pt modelId="{568F1C5D-0884-4B26-8BE2-53552A1691FD}" type="pres">
      <dgm:prSet presAssocID="{8B125240-7035-4060-82C4-D14016F1131A}" presName="background3" presStyleLbl="node3" presStyleIdx="5" presStyleCnt="6"/>
      <dgm:spPr>
        <a:solidFill>
          <a:srgbClr val="9E3039"/>
        </a:solidFill>
      </dgm:spPr>
    </dgm:pt>
    <dgm:pt modelId="{9628A36B-8682-4405-8218-0E439D20E9F1}" type="pres">
      <dgm:prSet presAssocID="{8B125240-7035-4060-82C4-D14016F1131A}" presName="text3" presStyleLbl="fgAcc3" presStyleIdx="5" presStyleCnt="6" custLinFactNeighborY="-89">
        <dgm:presLayoutVars>
          <dgm:chPref val="3"/>
        </dgm:presLayoutVars>
      </dgm:prSet>
      <dgm:spPr/>
      <dgm:t>
        <a:bodyPr/>
        <a:lstStyle/>
        <a:p>
          <a:endParaRPr kumimoji="1" lang="ja-JP" altLang="en-US"/>
        </a:p>
      </dgm:t>
    </dgm:pt>
    <dgm:pt modelId="{261A9B9B-CA4E-4349-8E9B-00806AD281E5}" type="pres">
      <dgm:prSet presAssocID="{8B125240-7035-4060-82C4-D14016F1131A}" presName="hierChild4" presStyleCnt="0"/>
      <dgm:spPr/>
    </dgm:pt>
  </dgm:ptLst>
  <dgm:cxnLst>
    <dgm:cxn modelId="{3A75D6AE-3F54-46CF-9DD7-489AF6AC19E7}" type="presOf" srcId="{9041083A-F113-4F6B-8A7F-8E5EB0CB5220}" destId="{7EC32DB8-F713-40BD-ADFB-7EA68D90F54D}" srcOrd="0" destOrd="0" presId="urn:microsoft.com/office/officeart/2005/8/layout/hierarchy1"/>
    <dgm:cxn modelId="{6866E606-CCA7-44C1-848F-45A6B6C1580C}" srcId="{8D7E2EA1-3026-450B-B409-8A5C894EC6D4}" destId="{BF1C206F-7D20-441E-9239-50366210DA44}" srcOrd="0" destOrd="0" parTransId="{7606EBC0-57D4-42D3-B0FC-378DE586C71E}" sibTransId="{BF78958E-7B3E-48C8-91DF-A83FD31C12CC}"/>
    <dgm:cxn modelId="{A7E3F348-D27B-44A3-8154-B895E0D76921}" type="presOf" srcId="{ECA18B6A-7E7F-494A-A3F6-B2C74E0E5330}" destId="{7E5AE71A-67B1-4135-86E4-C56E969E1872}" srcOrd="0" destOrd="0" presId="urn:microsoft.com/office/officeart/2005/8/layout/hierarchy1"/>
    <dgm:cxn modelId="{5400B889-72C2-4276-ACC6-F38E30CDFA8D}" type="presOf" srcId="{A4063B9B-E659-4A15-BF58-8B40E2392C71}" destId="{E667DE09-2BBC-4828-B4B7-D053F4A670C3}" srcOrd="0" destOrd="0" presId="urn:microsoft.com/office/officeart/2005/8/layout/hierarchy1"/>
    <dgm:cxn modelId="{CACBC0A6-CA32-45DA-A5FE-ECB4AB36F89E}" type="presOf" srcId="{85522B73-7CBE-464A-87C5-65AF243911FC}" destId="{42176166-C50C-41DD-9AEE-9E6E907A20ED}" srcOrd="0" destOrd="0" presId="urn:microsoft.com/office/officeart/2005/8/layout/hierarchy1"/>
    <dgm:cxn modelId="{251BDE98-D986-400C-865D-624086C24595}" type="presOf" srcId="{96B541B4-EE2A-4EB3-A225-910C6B5C73AA}" destId="{33964F84-0FDE-42A9-BB6A-5DACD5A5C81F}" srcOrd="0" destOrd="0" presId="urn:microsoft.com/office/officeart/2005/8/layout/hierarchy1"/>
    <dgm:cxn modelId="{3FA66EB7-9585-4AF9-A2D7-D861ADF540F4}" type="presOf" srcId="{B62CFC5C-2F57-4CE8-A868-0C3BCB1AE9E0}" destId="{FF18766F-1D49-435D-8D48-2526D0FC61BA}" srcOrd="0" destOrd="0" presId="urn:microsoft.com/office/officeart/2005/8/layout/hierarchy1"/>
    <dgm:cxn modelId="{E9EB16B6-5F75-4BDE-B026-8E137FAE12C6}" type="presOf" srcId="{1F0DF288-7353-4B1F-91EC-7FF24D4C535A}" destId="{0215DB6A-4E62-4088-9AD4-7E3980BF4F56}" srcOrd="0" destOrd="0" presId="urn:microsoft.com/office/officeart/2005/8/layout/hierarchy1"/>
    <dgm:cxn modelId="{6AE57BEA-0D14-4DF4-B316-E85AD56ACE1E}" type="presOf" srcId="{8B125240-7035-4060-82C4-D14016F1131A}" destId="{9628A36B-8682-4405-8218-0E439D20E9F1}" srcOrd="0" destOrd="0" presId="urn:microsoft.com/office/officeart/2005/8/layout/hierarchy1"/>
    <dgm:cxn modelId="{E9901EB3-B987-40E3-8BE9-EB5E7472A794}" srcId="{8D7E2EA1-3026-450B-B409-8A5C894EC6D4}" destId="{A4063B9B-E659-4A15-BF58-8B40E2392C71}" srcOrd="2" destOrd="0" parTransId="{9041083A-F113-4F6B-8A7F-8E5EB0CB5220}" sibTransId="{5B2F691F-60DC-4C79-9854-F49C032F1BE6}"/>
    <dgm:cxn modelId="{9412426A-1615-44BF-9B1C-F02E025C8DAB}" srcId="{360BD75D-0802-494E-9997-F69E8628BFDB}" destId="{8D7E2EA1-3026-450B-B409-8A5C894EC6D4}" srcOrd="0" destOrd="0" parTransId="{3E2C48FB-78A6-4938-92D5-E693F7DC2E9A}" sibTransId="{73073079-2754-4352-875C-B5FAB2B87C30}"/>
    <dgm:cxn modelId="{3B1DDF7D-186A-4913-9564-3D7EFE9DC707}" type="presOf" srcId="{216D7680-4D19-446C-A794-06D84740B1F9}" destId="{4F41FB03-63D3-4231-BA1A-EEB5D225C717}" srcOrd="0" destOrd="0" presId="urn:microsoft.com/office/officeart/2005/8/layout/hierarchy1"/>
    <dgm:cxn modelId="{33B2237C-B39E-4C00-99EA-166DA230F208}" type="presOf" srcId="{FFE2BDC8-C69E-4565-84DF-B870B22A7C8B}" destId="{2A9A0032-72DF-4AC5-825B-CFC46909E836}" srcOrd="0" destOrd="0" presId="urn:microsoft.com/office/officeart/2005/8/layout/hierarchy1"/>
    <dgm:cxn modelId="{42C726C9-011A-46C5-A842-48287CFA78F0}" type="presOf" srcId="{68B46480-ACAA-4ACB-87F3-5E98F973983D}" destId="{BBBF8531-84F6-4064-BE4F-6F7D4E3D03C8}" srcOrd="0" destOrd="0" presId="urn:microsoft.com/office/officeart/2005/8/layout/hierarchy1"/>
    <dgm:cxn modelId="{8FD8C026-82C0-4BD1-B6ED-1A7E48611245}" srcId="{BF1C206F-7D20-441E-9239-50366210DA44}" destId="{432586D2-1250-4988-91AC-848789EC9C19}" srcOrd="0" destOrd="0" parTransId="{671C1E77-1316-4B15-8AB4-762AA69DA131}" sibTransId="{D96CCF17-4FBA-4BB6-A2CB-D36DFE8B7634}"/>
    <dgm:cxn modelId="{4711216B-C651-4DB7-AD16-119F8F223013}" type="presOf" srcId="{BF1C206F-7D20-441E-9239-50366210DA44}" destId="{4189F52B-81CF-4053-BA49-41A1726CEF6C}" srcOrd="0" destOrd="0" presId="urn:microsoft.com/office/officeart/2005/8/layout/hierarchy1"/>
    <dgm:cxn modelId="{1AF0BCA5-0156-4CDC-A2CE-80193A4AC984}" srcId="{ECA18B6A-7E7F-494A-A3F6-B2C74E0E5330}" destId="{85522B73-7CBE-464A-87C5-65AF243911FC}" srcOrd="1" destOrd="0" parTransId="{A2389E49-2DF0-452D-87B4-21220EFE7AB9}" sibTransId="{EFBF2F3A-F768-4730-B506-E801A01FB464}"/>
    <dgm:cxn modelId="{F29ACEA2-1E3D-4C76-9C63-35A6257A57B2}" srcId="{A4063B9B-E659-4A15-BF58-8B40E2392C71}" destId="{68B46480-ACAA-4ACB-87F3-5E98F973983D}" srcOrd="0" destOrd="0" parTransId="{1F0DF288-7353-4B1F-91EC-7FF24D4C535A}" sibTransId="{D8E880B1-A628-406C-B6F2-0772BF3261AF}"/>
    <dgm:cxn modelId="{7ABD3988-9FBB-41A2-AB95-6C9B81FD3AA8}" type="presOf" srcId="{EFF4D2DD-1B74-4B79-9747-5061C9760208}" destId="{997BDA55-A4FE-4289-9434-13DE8B74E011}" srcOrd="0" destOrd="0" presId="urn:microsoft.com/office/officeart/2005/8/layout/hierarchy1"/>
    <dgm:cxn modelId="{2B119CF6-F802-40CF-8A97-B6871E0BB1BA}" type="presOf" srcId="{DC702936-97D1-4363-8838-91C863448038}" destId="{F8EADAEB-A99B-4557-BA91-FB828B2CBCB0}" srcOrd="0" destOrd="0" presId="urn:microsoft.com/office/officeart/2005/8/layout/hierarchy1"/>
    <dgm:cxn modelId="{86E5A832-9FD8-4EC3-B7C9-3860C6352783}" srcId="{8D7E2EA1-3026-450B-B409-8A5C894EC6D4}" destId="{ECA18B6A-7E7F-494A-A3F6-B2C74E0E5330}" srcOrd="1" destOrd="0" parTransId="{216D7680-4D19-446C-A794-06D84740B1F9}" sibTransId="{4C1A3E3C-70DB-4955-AB77-65EB2B99FA00}"/>
    <dgm:cxn modelId="{31BA27FA-4DEE-43DE-A605-FBDD961471BF}" srcId="{ECA18B6A-7E7F-494A-A3F6-B2C74E0E5330}" destId="{B62CFC5C-2F57-4CE8-A868-0C3BCB1AE9E0}" srcOrd="0" destOrd="0" parTransId="{FFE2BDC8-C69E-4565-84DF-B870B22A7C8B}" sibTransId="{AE54C0F8-71D5-43AB-9E54-EAFD34FC2C58}"/>
    <dgm:cxn modelId="{276F669B-2833-4EA4-9C01-CC67D4DBCE0C}" type="presOf" srcId="{7606EBC0-57D4-42D3-B0FC-378DE586C71E}" destId="{CA16E896-334B-4044-9410-81D2564B6359}" srcOrd="0" destOrd="0" presId="urn:microsoft.com/office/officeart/2005/8/layout/hierarchy1"/>
    <dgm:cxn modelId="{659A42A9-5B48-4777-A452-132D68A7611A}" type="presOf" srcId="{A2389E49-2DF0-452D-87B4-21220EFE7AB9}" destId="{15FFB50F-92A4-4FB5-8D28-BF2682CCC9FE}" srcOrd="0" destOrd="0" presId="urn:microsoft.com/office/officeart/2005/8/layout/hierarchy1"/>
    <dgm:cxn modelId="{3A7551A0-E7DD-45A2-8795-D47DCB126965}" srcId="{A4063B9B-E659-4A15-BF58-8B40E2392C71}" destId="{8B125240-7035-4060-82C4-D14016F1131A}" srcOrd="1" destOrd="0" parTransId="{96B541B4-EE2A-4EB3-A225-910C6B5C73AA}" sibTransId="{304B031F-ACB2-495F-AD9E-0ED7722EEFD4}"/>
    <dgm:cxn modelId="{2C77B7E3-F2AB-41DA-8782-FFF22978D98A}" srcId="{BF1C206F-7D20-441E-9239-50366210DA44}" destId="{DC702936-97D1-4363-8838-91C863448038}" srcOrd="1" destOrd="0" parTransId="{EFF4D2DD-1B74-4B79-9747-5061C9760208}" sibTransId="{BDDC62A4-C66F-499D-8C6A-B53E55B989E1}"/>
    <dgm:cxn modelId="{69D4189A-3A72-48A6-A5F6-3B627A044EA9}" type="presOf" srcId="{432586D2-1250-4988-91AC-848789EC9C19}" destId="{156F2EB0-987D-41AE-A83D-A4B5CFBBBC09}" srcOrd="0" destOrd="0" presId="urn:microsoft.com/office/officeart/2005/8/layout/hierarchy1"/>
    <dgm:cxn modelId="{5BCCA157-517F-496E-9BEF-26E2397EC90B}" type="presOf" srcId="{360BD75D-0802-494E-9997-F69E8628BFDB}" destId="{F06A6BEE-76E2-458F-A537-3B5752E28873}" srcOrd="0" destOrd="0" presId="urn:microsoft.com/office/officeart/2005/8/layout/hierarchy1"/>
    <dgm:cxn modelId="{6AE89538-FBC0-495C-B86C-10955156C6B1}" type="presOf" srcId="{8D7E2EA1-3026-450B-B409-8A5C894EC6D4}" destId="{51A6CAD6-ED10-4C65-B6FE-51F47975BEF6}" srcOrd="0" destOrd="0" presId="urn:microsoft.com/office/officeart/2005/8/layout/hierarchy1"/>
    <dgm:cxn modelId="{5C2973FE-DE46-42B0-9E51-BEC0CFDBE08E}" type="presOf" srcId="{671C1E77-1316-4B15-8AB4-762AA69DA131}" destId="{F22AA0F1-0C7B-40CF-854E-D3C2CC640DBE}" srcOrd="0" destOrd="0" presId="urn:microsoft.com/office/officeart/2005/8/layout/hierarchy1"/>
    <dgm:cxn modelId="{219DEFD8-C1E3-43BD-B9CF-E657415D28A7}" type="presParOf" srcId="{F06A6BEE-76E2-458F-A537-3B5752E28873}" destId="{B0436F13-8487-4E8B-8386-75C243B85BA8}" srcOrd="0" destOrd="0" presId="urn:microsoft.com/office/officeart/2005/8/layout/hierarchy1"/>
    <dgm:cxn modelId="{FD051428-912E-4AA8-9A35-0978B35BECFF}" type="presParOf" srcId="{B0436F13-8487-4E8B-8386-75C243B85BA8}" destId="{3F109C3E-2CF5-4093-80C8-19E4718363B6}" srcOrd="0" destOrd="0" presId="urn:microsoft.com/office/officeart/2005/8/layout/hierarchy1"/>
    <dgm:cxn modelId="{1ABEDDE3-DF14-4BBC-9776-95A7B1E9E5E7}" type="presParOf" srcId="{3F109C3E-2CF5-4093-80C8-19E4718363B6}" destId="{43F83B2D-B62B-462D-84F2-74C397F8D904}" srcOrd="0" destOrd="0" presId="urn:microsoft.com/office/officeart/2005/8/layout/hierarchy1"/>
    <dgm:cxn modelId="{A3034C5D-ED36-43BE-8694-8A0115654C54}" type="presParOf" srcId="{3F109C3E-2CF5-4093-80C8-19E4718363B6}" destId="{51A6CAD6-ED10-4C65-B6FE-51F47975BEF6}" srcOrd="1" destOrd="0" presId="urn:microsoft.com/office/officeart/2005/8/layout/hierarchy1"/>
    <dgm:cxn modelId="{5D789C26-5780-4CAE-8154-82D9B3AF9B0E}" type="presParOf" srcId="{B0436F13-8487-4E8B-8386-75C243B85BA8}" destId="{9955757B-CD7F-4774-80F2-EB7DA999C5A1}" srcOrd="1" destOrd="0" presId="urn:microsoft.com/office/officeart/2005/8/layout/hierarchy1"/>
    <dgm:cxn modelId="{D31769A0-3546-4BAE-9E30-0682B3301993}" type="presParOf" srcId="{9955757B-CD7F-4774-80F2-EB7DA999C5A1}" destId="{CA16E896-334B-4044-9410-81D2564B6359}" srcOrd="0" destOrd="0" presId="urn:microsoft.com/office/officeart/2005/8/layout/hierarchy1"/>
    <dgm:cxn modelId="{CB0276F1-88AF-4937-BB9E-E2825E91AE7E}" type="presParOf" srcId="{9955757B-CD7F-4774-80F2-EB7DA999C5A1}" destId="{E82CD433-F24C-407E-9174-392E9EAAEADF}" srcOrd="1" destOrd="0" presId="urn:microsoft.com/office/officeart/2005/8/layout/hierarchy1"/>
    <dgm:cxn modelId="{C58AE97F-F483-435A-BDD8-1BFEA29D15A5}" type="presParOf" srcId="{E82CD433-F24C-407E-9174-392E9EAAEADF}" destId="{8B858F02-02AD-4F68-8252-ABC0E75E1E35}" srcOrd="0" destOrd="0" presId="urn:microsoft.com/office/officeart/2005/8/layout/hierarchy1"/>
    <dgm:cxn modelId="{3048949B-1BA8-45F4-B8BB-C330FCF66A24}" type="presParOf" srcId="{8B858F02-02AD-4F68-8252-ABC0E75E1E35}" destId="{7B5251FE-9B32-4B57-BE75-F7DD4C6CC7A0}" srcOrd="0" destOrd="0" presId="urn:microsoft.com/office/officeart/2005/8/layout/hierarchy1"/>
    <dgm:cxn modelId="{46720E87-909C-4BD4-B2BE-E9533BB737F2}" type="presParOf" srcId="{8B858F02-02AD-4F68-8252-ABC0E75E1E35}" destId="{4189F52B-81CF-4053-BA49-41A1726CEF6C}" srcOrd="1" destOrd="0" presId="urn:microsoft.com/office/officeart/2005/8/layout/hierarchy1"/>
    <dgm:cxn modelId="{6B8B02F6-046C-42EA-BCD6-44D8E235B84A}" type="presParOf" srcId="{E82CD433-F24C-407E-9174-392E9EAAEADF}" destId="{728DFFB3-B855-4DE8-A24A-17DDEE6BCD07}" srcOrd="1" destOrd="0" presId="urn:microsoft.com/office/officeart/2005/8/layout/hierarchy1"/>
    <dgm:cxn modelId="{0B289C25-84AD-4B08-A883-0CEB4CBADF17}" type="presParOf" srcId="{728DFFB3-B855-4DE8-A24A-17DDEE6BCD07}" destId="{F22AA0F1-0C7B-40CF-854E-D3C2CC640DBE}" srcOrd="0" destOrd="0" presId="urn:microsoft.com/office/officeart/2005/8/layout/hierarchy1"/>
    <dgm:cxn modelId="{62BB361F-72C4-462B-B722-D810270A9EEC}" type="presParOf" srcId="{728DFFB3-B855-4DE8-A24A-17DDEE6BCD07}" destId="{EC9403C9-8E49-45A8-BF54-091B014B71A4}" srcOrd="1" destOrd="0" presId="urn:microsoft.com/office/officeart/2005/8/layout/hierarchy1"/>
    <dgm:cxn modelId="{540D4680-92CA-44DE-9AF0-C1A05ADF00C3}" type="presParOf" srcId="{EC9403C9-8E49-45A8-BF54-091B014B71A4}" destId="{E985858D-4E3C-4078-8D10-52770DF7134C}" srcOrd="0" destOrd="0" presId="urn:microsoft.com/office/officeart/2005/8/layout/hierarchy1"/>
    <dgm:cxn modelId="{6F81D514-C011-4A8F-9A1F-A0399C014672}" type="presParOf" srcId="{E985858D-4E3C-4078-8D10-52770DF7134C}" destId="{2D22F820-AC32-489B-BDE3-E95AF6D39AEA}" srcOrd="0" destOrd="0" presId="urn:microsoft.com/office/officeart/2005/8/layout/hierarchy1"/>
    <dgm:cxn modelId="{2EC2E503-4DB0-4002-8501-961ADEFD57D9}" type="presParOf" srcId="{E985858D-4E3C-4078-8D10-52770DF7134C}" destId="{156F2EB0-987D-41AE-A83D-A4B5CFBBBC09}" srcOrd="1" destOrd="0" presId="urn:microsoft.com/office/officeart/2005/8/layout/hierarchy1"/>
    <dgm:cxn modelId="{A31D1F99-F1FE-42C9-9ECF-E5C996274885}" type="presParOf" srcId="{EC9403C9-8E49-45A8-BF54-091B014B71A4}" destId="{F3C400A9-20CF-4870-880E-7457FD33C318}" srcOrd="1" destOrd="0" presId="urn:microsoft.com/office/officeart/2005/8/layout/hierarchy1"/>
    <dgm:cxn modelId="{244D7432-4655-47C2-90D9-61140EB58E6B}" type="presParOf" srcId="{728DFFB3-B855-4DE8-A24A-17DDEE6BCD07}" destId="{997BDA55-A4FE-4289-9434-13DE8B74E011}" srcOrd="2" destOrd="0" presId="urn:microsoft.com/office/officeart/2005/8/layout/hierarchy1"/>
    <dgm:cxn modelId="{D4B7FA93-26AE-42EF-A747-BBFC2761D009}" type="presParOf" srcId="{728DFFB3-B855-4DE8-A24A-17DDEE6BCD07}" destId="{33EA90F0-C2D9-41DF-9BCD-0D3778250CB5}" srcOrd="3" destOrd="0" presId="urn:microsoft.com/office/officeart/2005/8/layout/hierarchy1"/>
    <dgm:cxn modelId="{F956D35D-08D5-46CC-8137-95C35894C727}" type="presParOf" srcId="{33EA90F0-C2D9-41DF-9BCD-0D3778250CB5}" destId="{D5695FBC-AE4C-4262-9A4B-B73C3C501421}" srcOrd="0" destOrd="0" presId="urn:microsoft.com/office/officeart/2005/8/layout/hierarchy1"/>
    <dgm:cxn modelId="{D483FE35-4B67-42C1-B182-CB126415D012}" type="presParOf" srcId="{D5695FBC-AE4C-4262-9A4B-B73C3C501421}" destId="{8C1A32C2-A878-442A-B3DB-A0F0DC73CD5C}" srcOrd="0" destOrd="0" presId="urn:microsoft.com/office/officeart/2005/8/layout/hierarchy1"/>
    <dgm:cxn modelId="{429883E5-8C3C-4178-8662-8A90FE9B7DD9}" type="presParOf" srcId="{D5695FBC-AE4C-4262-9A4B-B73C3C501421}" destId="{F8EADAEB-A99B-4557-BA91-FB828B2CBCB0}" srcOrd="1" destOrd="0" presId="urn:microsoft.com/office/officeart/2005/8/layout/hierarchy1"/>
    <dgm:cxn modelId="{142DF632-BD36-47DF-B69B-1807EF220BFB}" type="presParOf" srcId="{33EA90F0-C2D9-41DF-9BCD-0D3778250CB5}" destId="{2E4F0B77-22A9-4EF7-B274-D1376CB19B58}" srcOrd="1" destOrd="0" presId="urn:microsoft.com/office/officeart/2005/8/layout/hierarchy1"/>
    <dgm:cxn modelId="{E7C54997-1FE1-484C-AEFC-1ABAA1D103C6}" type="presParOf" srcId="{9955757B-CD7F-4774-80F2-EB7DA999C5A1}" destId="{4F41FB03-63D3-4231-BA1A-EEB5D225C717}" srcOrd="2" destOrd="0" presId="urn:microsoft.com/office/officeart/2005/8/layout/hierarchy1"/>
    <dgm:cxn modelId="{DFA13BA6-5FA1-4FE8-953C-C70B92D4AC4C}" type="presParOf" srcId="{9955757B-CD7F-4774-80F2-EB7DA999C5A1}" destId="{BF963A10-114B-4580-8246-1F1E51BCE326}" srcOrd="3" destOrd="0" presId="urn:microsoft.com/office/officeart/2005/8/layout/hierarchy1"/>
    <dgm:cxn modelId="{934ED1FE-1D7E-4F18-8A75-FCF0FBDFE440}" type="presParOf" srcId="{BF963A10-114B-4580-8246-1F1E51BCE326}" destId="{8F7B9DBF-973B-4D91-80CE-4E0328B5DECD}" srcOrd="0" destOrd="0" presId="urn:microsoft.com/office/officeart/2005/8/layout/hierarchy1"/>
    <dgm:cxn modelId="{88C9FC8C-8106-4454-BE7A-6114DADF24AE}" type="presParOf" srcId="{8F7B9DBF-973B-4D91-80CE-4E0328B5DECD}" destId="{596D8400-9857-48B7-B4A7-AD85047D6DDD}" srcOrd="0" destOrd="0" presId="urn:microsoft.com/office/officeart/2005/8/layout/hierarchy1"/>
    <dgm:cxn modelId="{A9596F9C-9693-4EA3-A54B-A3C6F761B372}" type="presParOf" srcId="{8F7B9DBF-973B-4D91-80CE-4E0328B5DECD}" destId="{7E5AE71A-67B1-4135-86E4-C56E969E1872}" srcOrd="1" destOrd="0" presId="urn:microsoft.com/office/officeart/2005/8/layout/hierarchy1"/>
    <dgm:cxn modelId="{50C598D2-F762-4463-BCBF-E0DBF8A4D431}" type="presParOf" srcId="{BF963A10-114B-4580-8246-1F1E51BCE326}" destId="{FE207C1C-F474-448C-863D-1722654315CD}" srcOrd="1" destOrd="0" presId="urn:microsoft.com/office/officeart/2005/8/layout/hierarchy1"/>
    <dgm:cxn modelId="{15E1F313-CE68-4DD9-9386-511B3094FB44}" type="presParOf" srcId="{FE207C1C-F474-448C-863D-1722654315CD}" destId="{2A9A0032-72DF-4AC5-825B-CFC46909E836}" srcOrd="0" destOrd="0" presId="urn:microsoft.com/office/officeart/2005/8/layout/hierarchy1"/>
    <dgm:cxn modelId="{88263990-C8C7-4AA1-94BE-91DE247BF637}" type="presParOf" srcId="{FE207C1C-F474-448C-863D-1722654315CD}" destId="{24C1C0E2-CC6F-4E80-ABEA-9D02837725B7}" srcOrd="1" destOrd="0" presId="urn:microsoft.com/office/officeart/2005/8/layout/hierarchy1"/>
    <dgm:cxn modelId="{13383338-4F2D-443F-8985-26BFA46E392B}" type="presParOf" srcId="{24C1C0E2-CC6F-4E80-ABEA-9D02837725B7}" destId="{38B848E1-7C55-4308-9EBD-525A9B6D9348}" srcOrd="0" destOrd="0" presId="urn:microsoft.com/office/officeart/2005/8/layout/hierarchy1"/>
    <dgm:cxn modelId="{B0B17031-5A55-4D57-A264-1769308EC55A}" type="presParOf" srcId="{38B848E1-7C55-4308-9EBD-525A9B6D9348}" destId="{A49FE40F-5BBF-4783-ABAA-326A1DD889C6}" srcOrd="0" destOrd="0" presId="urn:microsoft.com/office/officeart/2005/8/layout/hierarchy1"/>
    <dgm:cxn modelId="{FD2A2836-3244-4F7E-A36B-755D02496F8B}" type="presParOf" srcId="{38B848E1-7C55-4308-9EBD-525A9B6D9348}" destId="{FF18766F-1D49-435D-8D48-2526D0FC61BA}" srcOrd="1" destOrd="0" presId="urn:microsoft.com/office/officeart/2005/8/layout/hierarchy1"/>
    <dgm:cxn modelId="{03887E04-8034-49CC-A70C-1A5EB5F4D70E}" type="presParOf" srcId="{24C1C0E2-CC6F-4E80-ABEA-9D02837725B7}" destId="{73295C4F-3FEC-479E-97CE-5A079852B26C}" srcOrd="1" destOrd="0" presId="urn:microsoft.com/office/officeart/2005/8/layout/hierarchy1"/>
    <dgm:cxn modelId="{CE27536C-6FBA-44D5-AE58-905121FB0A5A}" type="presParOf" srcId="{FE207C1C-F474-448C-863D-1722654315CD}" destId="{15FFB50F-92A4-4FB5-8D28-BF2682CCC9FE}" srcOrd="2" destOrd="0" presId="urn:microsoft.com/office/officeart/2005/8/layout/hierarchy1"/>
    <dgm:cxn modelId="{ABB3F278-D63D-4F8E-BEB0-07F2B5574B50}" type="presParOf" srcId="{FE207C1C-F474-448C-863D-1722654315CD}" destId="{98D635E5-7A8C-4762-9F5D-34F63D292A86}" srcOrd="3" destOrd="0" presId="urn:microsoft.com/office/officeart/2005/8/layout/hierarchy1"/>
    <dgm:cxn modelId="{17231653-D260-4ED8-A1C8-B810E3E6D37F}" type="presParOf" srcId="{98D635E5-7A8C-4762-9F5D-34F63D292A86}" destId="{CA5156BE-4B98-4442-9C57-1256C2EBE5DB}" srcOrd="0" destOrd="0" presId="urn:microsoft.com/office/officeart/2005/8/layout/hierarchy1"/>
    <dgm:cxn modelId="{DFC0816E-14D3-4F8E-8E4F-7CE18B6A78EC}" type="presParOf" srcId="{CA5156BE-4B98-4442-9C57-1256C2EBE5DB}" destId="{437A8E22-6313-4ACC-B46D-94B615D9D31C}" srcOrd="0" destOrd="0" presId="urn:microsoft.com/office/officeart/2005/8/layout/hierarchy1"/>
    <dgm:cxn modelId="{9F319551-1E02-46B4-B948-3748D8917D7E}" type="presParOf" srcId="{CA5156BE-4B98-4442-9C57-1256C2EBE5DB}" destId="{42176166-C50C-41DD-9AEE-9E6E907A20ED}" srcOrd="1" destOrd="0" presId="urn:microsoft.com/office/officeart/2005/8/layout/hierarchy1"/>
    <dgm:cxn modelId="{395035AB-2B7D-4972-ADF5-6F90AF1E6725}" type="presParOf" srcId="{98D635E5-7A8C-4762-9F5D-34F63D292A86}" destId="{A7AFE16A-A23D-4053-944C-CE4B5F73445A}" srcOrd="1" destOrd="0" presId="urn:microsoft.com/office/officeart/2005/8/layout/hierarchy1"/>
    <dgm:cxn modelId="{133A5673-CF0E-493A-9328-98991C2C22A0}" type="presParOf" srcId="{9955757B-CD7F-4774-80F2-EB7DA999C5A1}" destId="{7EC32DB8-F713-40BD-ADFB-7EA68D90F54D}" srcOrd="4" destOrd="0" presId="urn:microsoft.com/office/officeart/2005/8/layout/hierarchy1"/>
    <dgm:cxn modelId="{43E9791B-E5FC-47DF-889D-98221AFCAAD6}" type="presParOf" srcId="{9955757B-CD7F-4774-80F2-EB7DA999C5A1}" destId="{21B48C7D-DF3D-463F-BA54-242ED48D1657}" srcOrd="5" destOrd="0" presId="urn:microsoft.com/office/officeart/2005/8/layout/hierarchy1"/>
    <dgm:cxn modelId="{A8BE0B92-C124-43D4-B7D8-878C78A383EF}" type="presParOf" srcId="{21B48C7D-DF3D-463F-BA54-242ED48D1657}" destId="{5F2A201A-2A80-46F8-9372-CBACD08E982F}" srcOrd="0" destOrd="0" presId="urn:microsoft.com/office/officeart/2005/8/layout/hierarchy1"/>
    <dgm:cxn modelId="{26061336-0EFC-4F5A-93BD-A8BFF63C60F0}" type="presParOf" srcId="{5F2A201A-2A80-46F8-9372-CBACD08E982F}" destId="{6025B450-35CF-41F2-B363-D9154DD2E269}" srcOrd="0" destOrd="0" presId="urn:microsoft.com/office/officeart/2005/8/layout/hierarchy1"/>
    <dgm:cxn modelId="{41E50471-2ECE-4878-9BD1-D5376D6AA89D}" type="presParOf" srcId="{5F2A201A-2A80-46F8-9372-CBACD08E982F}" destId="{E667DE09-2BBC-4828-B4B7-D053F4A670C3}" srcOrd="1" destOrd="0" presId="urn:microsoft.com/office/officeart/2005/8/layout/hierarchy1"/>
    <dgm:cxn modelId="{A448DF2A-5388-4C02-8103-EB2E209DDB1D}" type="presParOf" srcId="{21B48C7D-DF3D-463F-BA54-242ED48D1657}" destId="{C682CBA2-5E6F-413C-BB84-62712FD277CF}" srcOrd="1" destOrd="0" presId="urn:microsoft.com/office/officeart/2005/8/layout/hierarchy1"/>
    <dgm:cxn modelId="{29996D15-6F31-4F17-99B7-27F49D6082AA}" type="presParOf" srcId="{C682CBA2-5E6F-413C-BB84-62712FD277CF}" destId="{0215DB6A-4E62-4088-9AD4-7E3980BF4F56}" srcOrd="0" destOrd="0" presId="urn:microsoft.com/office/officeart/2005/8/layout/hierarchy1"/>
    <dgm:cxn modelId="{646BFFFD-F033-49F2-AE6B-B59CC91668F7}" type="presParOf" srcId="{C682CBA2-5E6F-413C-BB84-62712FD277CF}" destId="{EE9D91CE-7C8D-490C-A68B-DA94889A42DA}" srcOrd="1" destOrd="0" presId="urn:microsoft.com/office/officeart/2005/8/layout/hierarchy1"/>
    <dgm:cxn modelId="{4A6B6E1C-4698-4E89-865D-C5E3AE546026}" type="presParOf" srcId="{EE9D91CE-7C8D-490C-A68B-DA94889A42DA}" destId="{81037BEE-4ECB-43BA-81BF-EE1BAF24757D}" srcOrd="0" destOrd="0" presId="urn:microsoft.com/office/officeart/2005/8/layout/hierarchy1"/>
    <dgm:cxn modelId="{A46E3839-5F69-44D0-B593-D3964D1EEF1D}" type="presParOf" srcId="{81037BEE-4ECB-43BA-81BF-EE1BAF24757D}" destId="{BA8699EA-0214-48E8-B0A4-764E0900A874}" srcOrd="0" destOrd="0" presId="urn:microsoft.com/office/officeart/2005/8/layout/hierarchy1"/>
    <dgm:cxn modelId="{29068182-FBBB-4AF3-9E45-CD9C8F983364}" type="presParOf" srcId="{81037BEE-4ECB-43BA-81BF-EE1BAF24757D}" destId="{BBBF8531-84F6-4064-BE4F-6F7D4E3D03C8}" srcOrd="1" destOrd="0" presId="urn:microsoft.com/office/officeart/2005/8/layout/hierarchy1"/>
    <dgm:cxn modelId="{3557296E-0010-4D7B-9B52-5C2453424F47}" type="presParOf" srcId="{EE9D91CE-7C8D-490C-A68B-DA94889A42DA}" destId="{7400E77F-E004-49A8-B622-35ECB361D15C}" srcOrd="1" destOrd="0" presId="urn:microsoft.com/office/officeart/2005/8/layout/hierarchy1"/>
    <dgm:cxn modelId="{B9DFEDB4-8AA7-4767-A0CD-DD30EF2E3E7B}" type="presParOf" srcId="{C682CBA2-5E6F-413C-BB84-62712FD277CF}" destId="{33964F84-0FDE-42A9-BB6A-5DACD5A5C81F}" srcOrd="2" destOrd="0" presId="urn:microsoft.com/office/officeart/2005/8/layout/hierarchy1"/>
    <dgm:cxn modelId="{A3073B44-0C6E-4644-8275-9ECA26F93516}" type="presParOf" srcId="{C682CBA2-5E6F-413C-BB84-62712FD277CF}" destId="{7FC1142B-276A-43E0-913E-A734F10E124F}" srcOrd="3" destOrd="0" presId="urn:microsoft.com/office/officeart/2005/8/layout/hierarchy1"/>
    <dgm:cxn modelId="{F0237776-B9EA-407D-97F9-0F1657B2DCFB}" type="presParOf" srcId="{7FC1142B-276A-43E0-913E-A734F10E124F}" destId="{37CF77F4-202C-4698-B92C-B8DECFB42A00}" srcOrd="0" destOrd="0" presId="urn:microsoft.com/office/officeart/2005/8/layout/hierarchy1"/>
    <dgm:cxn modelId="{DE81CEFD-CD01-4D60-A169-DAAB8992A562}" type="presParOf" srcId="{37CF77F4-202C-4698-B92C-B8DECFB42A00}" destId="{568F1C5D-0884-4B26-8BE2-53552A1691FD}" srcOrd="0" destOrd="0" presId="urn:microsoft.com/office/officeart/2005/8/layout/hierarchy1"/>
    <dgm:cxn modelId="{90038731-9210-4280-8C9A-1092B1AA7A4B}" type="presParOf" srcId="{37CF77F4-202C-4698-B92C-B8DECFB42A00}" destId="{9628A36B-8682-4405-8218-0E439D20E9F1}" srcOrd="1" destOrd="0" presId="urn:microsoft.com/office/officeart/2005/8/layout/hierarchy1"/>
    <dgm:cxn modelId="{633A46DE-0E96-4EA2-A407-824A2B2B98FA}" type="presParOf" srcId="{7FC1142B-276A-43E0-913E-A734F10E124F}" destId="{261A9B9B-CA4E-4349-8E9B-00806AD281E5}"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964F84-0FDE-42A9-BB6A-5DACD5A5C81F}">
      <dsp:nvSpPr>
        <dsp:cNvPr id="0" name=""/>
        <dsp:cNvSpPr/>
      </dsp:nvSpPr>
      <dsp:spPr>
        <a:xfrm>
          <a:off x="5063876" y="2255387"/>
          <a:ext cx="515689" cy="244944"/>
        </a:xfrm>
        <a:custGeom>
          <a:avLst/>
          <a:gdLst/>
          <a:ahLst/>
          <a:cxnLst/>
          <a:rect l="0" t="0" r="0" b="0"/>
          <a:pathLst>
            <a:path>
              <a:moveTo>
                <a:pt x="0" y="0"/>
              </a:moveTo>
              <a:lnTo>
                <a:pt x="0" y="166770"/>
              </a:lnTo>
              <a:lnTo>
                <a:pt x="515689" y="166770"/>
              </a:lnTo>
              <a:lnTo>
                <a:pt x="515689" y="244944"/>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0215DB6A-4E62-4088-9AD4-7E3980BF4F56}">
      <dsp:nvSpPr>
        <dsp:cNvPr id="0" name=""/>
        <dsp:cNvSpPr/>
      </dsp:nvSpPr>
      <dsp:spPr>
        <a:xfrm>
          <a:off x="4548187"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7EC32DB8-F713-40BD-ADFB-7EA68D90F54D}">
      <dsp:nvSpPr>
        <dsp:cNvPr id="0" name=""/>
        <dsp:cNvSpPr/>
      </dsp:nvSpPr>
      <dsp:spPr>
        <a:xfrm>
          <a:off x="3068857" y="1474117"/>
          <a:ext cx="1995019" cy="245421"/>
        </a:xfrm>
        <a:custGeom>
          <a:avLst/>
          <a:gdLst/>
          <a:ahLst/>
          <a:cxnLst/>
          <a:rect l="0" t="0" r="0" b="0"/>
          <a:pathLst>
            <a:path>
              <a:moveTo>
                <a:pt x="0" y="0"/>
              </a:moveTo>
              <a:lnTo>
                <a:pt x="0" y="167247"/>
              </a:lnTo>
              <a:lnTo>
                <a:pt x="1995019" y="167247"/>
              </a:lnTo>
              <a:lnTo>
                <a:pt x="1995019"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15FFB50F-92A4-4FB5-8D28-BF2682CCC9FE}">
      <dsp:nvSpPr>
        <dsp:cNvPr id="0" name=""/>
        <dsp:cNvSpPr/>
      </dsp:nvSpPr>
      <dsp:spPr>
        <a:xfrm>
          <a:off x="3001119" y="2255387"/>
          <a:ext cx="515689" cy="245421"/>
        </a:xfrm>
        <a:custGeom>
          <a:avLst/>
          <a:gdLst/>
          <a:ahLst/>
          <a:cxnLst/>
          <a:rect l="0" t="0" r="0" b="0"/>
          <a:pathLst>
            <a:path>
              <a:moveTo>
                <a:pt x="0" y="0"/>
              </a:moveTo>
              <a:lnTo>
                <a:pt x="0" y="167247"/>
              </a:lnTo>
              <a:lnTo>
                <a:pt x="515689" y="167247"/>
              </a:lnTo>
              <a:lnTo>
                <a:pt x="515689"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A9A0032-72DF-4AC5-825B-CFC46909E836}">
      <dsp:nvSpPr>
        <dsp:cNvPr id="0" name=""/>
        <dsp:cNvSpPr/>
      </dsp:nvSpPr>
      <dsp:spPr>
        <a:xfrm>
          <a:off x="2485429"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F41FB03-63D3-4231-BA1A-EEB5D225C717}">
      <dsp:nvSpPr>
        <dsp:cNvPr id="0" name=""/>
        <dsp:cNvSpPr/>
      </dsp:nvSpPr>
      <dsp:spPr>
        <a:xfrm>
          <a:off x="2955399" y="1474117"/>
          <a:ext cx="91440" cy="245421"/>
        </a:xfrm>
        <a:custGeom>
          <a:avLst/>
          <a:gdLst/>
          <a:ahLst/>
          <a:cxnLst/>
          <a:rect l="0" t="0" r="0" b="0"/>
          <a:pathLst>
            <a:path>
              <a:moveTo>
                <a:pt x="113458" y="0"/>
              </a:moveTo>
              <a:lnTo>
                <a:pt x="113458" y="167247"/>
              </a:lnTo>
              <a:lnTo>
                <a:pt x="45720" y="167247"/>
              </a:lnTo>
              <a:lnTo>
                <a:pt x="45720"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97BDA55-A4FE-4289-9434-13DE8B74E011}">
      <dsp:nvSpPr>
        <dsp:cNvPr id="0" name=""/>
        <dsp:cNvSpPr/>
      </dsp:nvSpPr>
      <dsp:spPr>
        <a:xfrm>
          <a:off x="938361" y="2255387"/>
          <a:ext cx="515689" cy="245421"/>
        </a:xfrm>
        <a:custGeom>
          <a:avLst/>
          <a:gdLst/>
          <a:ahLst/>
          <a:cxnLst/>
          <a:rect l="0" t="0" r="0" b="0"/>
          <a:pathLst>
            <a:path>
              <a:moveTo>
                <a:pt x="0" y="0"/>
              </a:moveTo>
              <a:lnTo>
                <a:pt x="0" y="167247"/>
              </a:lnTo>
              <a:lnTo>
                <a:pt x="515689" y="167247"/>
              </a:lnTo>
              <a:lnTo>
                <a:pt x="515689"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22AA0F1-0C7B-40CF-854E-D3C2CC640DBE}">
      <dsp:nvSpPr>
        <dsp:cNvPr id="0" name=""/>
        <dsp:cNvSpPr/>
      </dsp:nvSpPr>
      <dsp:spPr>
        <a:xfrm>
          <a:off x="422671" y="2255387"/>
          <a:ext cx="515689" cy="245421"/>
        </a:xfrm>
        <a:custGeom>
          <a:avLst/>
          <a:gdLst/>
          <a:ahLst/>
          <a:cxnLst/>
          <a:rect l="0" t="0" r="0" b="0"/>
          <a:pathLst>
            <a:path>
              <a:moveTo>
                <a:pt x="515689" y="0"/>
              </a:moveTo>
              <a:lnTo>
                <a:pt x="515689" y="167247"/>
              </a:lnTo>
              <a:lnTo>
                <a:pt x="0" y="167247"/>
              </a:lnTo>
              <a:lnTo>
                <a:pt x="0" y="245421"/>
              </a:lnTo>
            </a:path>
          </a:pathLst>
        </a:custGeom>
        <a:noFill/>
        <a:ln w="25400" cap="flat" cmpd="sng" algn="ctr">
          <a:solidFill>
            <a:schemeClr val="accent1">
              <a:shade val="8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A16E896-334B-4044-9410-81D2564B6359}">
      <dsp:nvSpPr>
        <dsp:cNvPr id="0" name=""/>
        <dsp:cNvSpPr/>
      </dsp:nvSpPr>
      <dsp:spPr>
        <a:xfrm>
          <a:off x="938361" y="1474117"/>
          <a:ext cx="2130496" cy="245421"/>
        </a:xfrm>
        <a:custGeom>
          <a:avLst/>
          <a:gdLst/>
          <a:ahLst/>
          <a:cxnLst/>
          <a:rect l="0" t="0" r="0" b="0"/>
          <a:pathLst>
            <a:path>
              <a:moveTo>
                <a:pt x="2130496" y="0"/>
              </a:moveTo>
              <a:lnTo>
                <a:pt x="2130496" y="167247"/>
              </a:lnTo>
              <a:lnTo>
                <a:pt x="0" y="167247"/>
              </a:lnTo>
              <a:lnTo>
                <a:pt x="0" y="245421"/>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3F83B2D-B62B-462D-84F2-74C397F8D904}">
      <dsp:nvSpPr>
        <dsp:cNvPr id="0" name=""/>
        <dsp:cNvSpPr/>
      </dsp:nvSpPr>
      <dsp:spPr>
        <a:xfrm>
          <a:off x="2646929" y="93826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51A6CAD6-ED10-4C65-B6FE-51F47975BEF6}">
      <dsp:nvSpPr>
        <dsp:cNvPr id="0" name=""/>
        <dsp:cNvSpPr/>
      </dsp:nvSpPr>
      <dsp:spPr>
        <a:xfrm>
          <a:off x="2740691" y="1027343"/>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全社</a:t>
          </a:r>
          <a:endParaRPr kumimoji="1" lang="ja-JP" altLang="en-US" sz="1300" kern="1200" dirty="0">
            <a:latin typeface="メイリオ" pitchFamily="50" charset="-128"/>
            <a:ea typeface="メイリオ" pitchFamily="50" charset="-128"/>
            <a:cs typeface="メイリオ" pitchFamily="50" charset="-128"/>
          </a:endParaRPr>
        </a:p>
      </dsp:txBody>
      <dsp:txXfrm>
        <a:off x="2740691" y="1027343"/>
        <a:ext cx="843855" cy="535848"/>
      </dsp:txXfrm>
    </dsp:sp>
    <dsp:sp modelId="{7B5251FE-9B32-4B57-BE75-F7DD4C6CC7A0}">
      <dsp:nvSpPr>
        <dsp:cNvPr id="0" name=""/>
        <dsp:cNvSpPr/>
      </dsp:nvSpPr>
      <dsp:spPr>
        <a:xfrm>
          <a:off x="516433" y="171953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189F52B-81CF-4053-BA49-41A1726CEF6C}">
      <dsp:nvSpPr>
        <dsp:cNvPr id="0" name=""/>
        <dsp:cNvSpPr/>
      </dsp:nvSpPr>
      <dsp:spPr>
        <a:xfrm>
          <a:off x="610195" y="180861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大阪支店</a:t>
          </a:r>
          <a:endParaRPr kumimoji="1" lang="ja-JP" altLang="en-US" sz="1300" kern="1200" dirty="0">
            <a:latin typeface="メイリオ" pitchFamily="50" charset="-128"/>
            <a:ea typeface="メイリオ" pitchFamily="50" charset="-128"/>
            <a:cs typeface="メイリオ" pitchFamily="50" charset="-128"/>
          </a:endParaRPr>
        </a:p>
      </dsp:txBody>
      <dsp:txXfrm>
        <a:off x="610195" y="1808612"/>
        <a:ext cx="843855" cy="535848"/>
      </dsp:txXfrm>
    </dsp:sp>
    <dsp:sp modelId="{2D22F820-AC32-489B-BDE3-E95AF6D39AEA}">
      <dsp:nvSpPr>
        <dsp:cNvPr id="0" name=""/>
        <dsp:cNvSpPr/>
      </dsp:nvSpPr>
      <dsp:spPr>
        <a:xfrm>
          <a:off x="744" y="2500808"/>
          <a:ext cx="843855" cy="535848"/>
        </a:xfrm>
        <a:prstGeom prst="roundRect">
          <a:avLst>
            <a:gd name="adj" fmla="val 10000"/>
          </a:avLst>
        </a:prstGeom>
        <a:solidFill>
          <a:srgbClr val="00B05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156F2EB0-987D-41AE-A83D-A4B5CFBBBC09}">
      <dsp:nvSpPr>
        <dsp:cNvPr id="0" name=""/>
        <dsp:cNvSpPr/>
      </dsp:nvSpPr>
      <dsp:spPr>
        <a:xfrm>
          <a:off x="94505" y="2589882"/>
          <a:ext cx="843855" cy="535848"/>
        </a:xfrm>
        <a:prstGeom prst="roundRect">
          <a:avLst>
            <a:gd name="adj" fmla="val 10000"/>
          </a:avLst>
        </a:prstGeom>
        <a:solidFill>
          <a:schemeClr val="lt1">
            <a:hueOff val="0"/>
            <a:satOff val="0"/>
            <a:lumOff val="0"/>
          </a:schemeClr>
        </a:solidFill>
        <a:ln>
          <a:solidFill>
            <a:schemeClr val="accent5">
              <a:lumMod val="75000"/>
            </a:schemeClr>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営業部</a:t>
          </a:r>
          <a:endParaRPr kumimoji="1" lang="ja-JP" altLang="en-US" sz="1300" kern="1200" dirty="0">
            <a:latin typeface="メイリオ" pitchFamily="50" charset="-128"/>
            <a:ea typeface="メイリオ" pitchFamily="50" charset="-128"/>
            <a:cs typeface="メイリオ" pitchFamily="50" charset="-128"/>
          </a:endParaRPr>
        </a:p>
      </dsp:txBody>
      <dsp:txXfrm>
        <a:off x="94505" y="2589882"/>
        <a:ext cx="843855" cy="535848"/>
      </dsp:txXfrm>
    </dsp:sp>
    <dsp:sp modelId="{8C1A32C2-A878-442A-B3DB-A0F0DC73CD5C}">
      <dsp:nvSpPr>
        <dsp:cNvPr id="0" name=""/>
        <dsp:cNvSpPr/>
      </dsp:nvSpPr>
      <dsp:spPr>
        <a:xfrm>
          <a:off x="1032123" y="2500808"/>
          <a:ext cx="843855" cy="535848"/>
        </a:xfrm>
        <a:prstGeom prst="roundRect">
          <a:avLst>
            <a:gd name="adj" fmla="val 10000"/>
          </a:avLst>
        </a:prstGeom>
        <a:solidFill>
          <a:srgbClr val="9E3039"/>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8EADAEB-A99B-4557-BA91-FB828B2CBCB0}">
      <dsp:nvSpPr>
        <dsp:cNvPr id="0" name=""/>
        <dsp:cNvSpPr/>
      </dsp:nvSpPr>
      <dsp:spPr>
        <a:xfrm>
          <a:off x="1125884" y="2589882"/>
          <a:ext cx="843855" cy="535848"/>
        </a:xfrm>
        <a:prstGeom prst="roundRect">
          <a:avLst>
            <a:gd name="adj" fmla="val 10000"/>
          </a:avLst>
        </a:prstGeom>
        <a:solidFill>
          <a:schemeClr val="lt1">
            <a:hueOff val="0"/>
            <a:satOff val="0"/>
            <a:lumOff val="0"/>
          </a:schemeClr>
        </a:solidFill>
        <a:ln>
          <a:solidFill>
            <a:srgbClr val="9E3039"/>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製造部</a:t>
          </a:r>
          <a:endParaRPr kumimoji="1" lang="ja-JP" altLang="en-US" sz="1300" kern="1200" dirty="0">
            <a:latin typeface="メイリオ" pitchFamily="50" charset="-128"/>
            <a:ea typeface="メイリオ" pitchFamily="50" charset="-128"/>
            <a:cs typeface="メイリオ" pitchFamily="50" charset="-128"/>
          </a:endParaRPr>
        </a:p>
      </dsp:txBody>
      <dsp:txXfrm>
        <a:off x="1125884" y="2589882"/>
        <a:ext cx="843855" cy="535848"/>
      </dsp:txXfrm>
    </dsp:sp>
    <dsp:sp modelId="{596D8400-9857-48B7-B4A7-AD85047D6DDD}">
      <dsp:nvSpPr>
        <dsp:cNvPr id="0" name=""/>
        <dsp:cNvSpPr/>
      </dsp:nvSpPr>
      <dsp:spPr>
        <a:xfrm>
          <a:off x="2579191" y="1719539"/>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7E5AE71A-67B1-4135-86E4-C56E969E1872}">
      <dsp:nvSpPr>
        <dsp:cNvPr id="0" name=""/>
        <dsp:cNvSpPr/>
      </dsp:nvSpPr>
      <dsp:spPr>
        <a:xfrm>
          <a:off x="2672953" y="180861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東京本社</a:t>
          </a:r>
          <a:endParaRPr kumimoji="1" lang="ja-JP" altLang="en-US" sz="1300" kern="1200" dirty="0">
            <a:latin typeface="メイリオ" pitchFamily="50" charset="-128"/>
            <a:ea typeface="メイリオ" pitchFamily="50" charset="-128"/>
            <a:cs typeface="メイリオ" pitchFamily="50" charset="-128"/>
          </a:endParaRPr>
        </a:p>
      </dsp:txBody>
      <dsp:txXfrm>
        <a:off x="2672953" y="1808612"/>
        <a:ext cx="843855" cy="535848"/>
      </dsp:txXfrm>
    </dsp:sp>
    <dsp:sp modelId="{A49FE40F-5BBF-4783-ABAA-326A1DD889C6}">
      <dsp:nvSpPr>
        <dsp:cNvPr id="0" name=""/>
        <dsp:cNvSpPr/>
      </dsp:nvSpPr>
      <dsp:spPr>
        <a:xfrm>
          <a:off x="2063501" y="2500808"/>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FF18766F-1D49-435D-8D48-2526D0FC61BA}">
      <dsp:nvSpPr>
        <dsp:cNvPr id="0" name=""/>
        <dsp:cNvSpPr/>
      </dsp:nvSpPr>
      <dsp:spPr>
        <a:xfrm>
          <a:off x="2157263" y="258988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経理部</a:t>
          </a:r>
          <a:endParaRPr kumimoji="1" lang="ja-JP" altLang="en-US" sz="1300" kern="1200" dirty="0">
            <a:latin typeface="メイリオ" pitchFamily="50" charset="-128"/>
            <a:ea typeface="メイリオ" pitchFamily="50" charset="-128"/>
            <a:cs typeface="メイリオ" pitchFamily="50" charset="-128"/>
          </a:endParaRPr>
        </a:p>
      </dsp:txBody>
      <dsp:txXfrm>
        <a:off x="2157263" y="2589882"/>
        <a:ext cx="843855" cy="535848"/>
      </dsp:txXfrm>
    </dsp:sp>
    <dsp:sp modelId="{437A8E22-6313-4ACC-B46D-94B615D9D31C}">
      <dsp:nvSpPr>
        <dsp:cNvPr id="0" name=""/>
        <dsp:cNvSpPr/>
      </dsp:nvSpPr>
      <dsp:spPr>
        <a:xfrm>
          <a:off x="3094880" y="2500808"/>
          <a:ext cx="843855"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42176166-C50C-41DD-9AEE-9E6E907A20ED}">
      <dsp:nvSpPr>
        <dsp:cNvPr id="0" name=""/>
        <dsp:cNvSpPr/>
      </dsp:nvSpPr>
      <dsp:spPr>
        <a:xfrm>
          <a:off x="3188642" y="2589882"/>
          <a:ext cx="843855"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総務部</a:t>
          </a:r>
          <a:endParaRPr kumimoji="1" lang="ja-JP" altLang="en-US" sz="1300" kern="1200" dirty="0">
            <a:latin typeface="メイリオ" pitchFamily="50" charset="-128"/>
            <a:ea typeface="メイリオ" pitchFamily="50" charset="-128"/>
            <a:cs typeface="メイリオ" pitchFamily="50" charset="-128"/>
          </a:endParaRPr>
        </a:p>
      </dsp:txBody>
      <dsp:txXfrm>
        <a:off x="3188642" y="2589882"/>
        <a:ext cx="843855" cy="535848"/>
      </dsp:txXfrm>
    </dsp:sp>
    <dsp:sp modelId="{6025B450-35CF-41F2-B363-D9154DD2E269}">
      <dsp:nvSpPr>
        <dsp:cNvPr id="0" name=""/>
        <dsp:cNvSpPr/>
      </dsp:nvSpPr>
      <dsp:spPr>
        <a:xfrm>
          <a:off x="4506472" y="1719539"/>
          <a:ext cx="1114809" cy="535848"/>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667DE09-2BBC-4828-B4B7-D053F4A670C3}">
      <dsp:nvSpPr>
        <dsp:cNvPr id="0" name=""/>
        <dsp:cNvSpPr/>
      </dsp:nvSpPr>
      <dsp:spPr>
        <a:xfrm>
          <a:off x="4600234" y="1808612"/>
          <a:ext cx="1114809" cy="535848"/>
        </a:xfrm>
        <a:prstGeom prst="roundRect">
          <a:avLst>
            <a:gd name="adj" fmla="val 10000"/>
          </a:avLst>
        </a:prstGeom>
        <a:solidFill>
          <a:schemeClr val="lt1">
            <a:hueOff val="0"/>
            <a:satOff val="0"/>
            <a:lum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名古屋支店</a:t>
          </a:r>
          <a:endParaRPr kumimoji="1" lang="ja-JP" altLang="en-US" sz="1300" kern="1200" dirty="0">
            <a:latin typeface="メイリオ" pitchFamily="50" charset="-128"/>
            <a:ea typeface="メイリオ" pitchFamily="50" charset="-128"/>
            <a:cs typeface="メイリオ" pitchFamily="50" charset="-128"/>
          </a:endParaRPr>
        </a:p>
      </dsp:txBody>
      <dsp:txXfrm>
        <a:off x="4600234" y="1808612"/>
        <a:ext cx="1114809" cy="535848"/>
      </dsp:txXfrm>
    </dsp:sp>
    <dsp:sp modelId="{BA8699EA-0214-48E8-B0A4-764E0900A874}">
      <dsp:nvSpPr>
        <dsp:cNvPr id="0" name=""/>
        <dsp:cNvSpPr/>
      </dsp:nvSpPr>
      <dsp:spPr>
        <a:xfrm>
          <a:off x="4126259" y="2500808"/>
          <a:ext cx="843855" cy="535848"/>
        </a:xfrm>
        <a:prstGeom prst="roundRect">
          <a:avLst>
            <a:gd name="adj" fmla="val 10000"/>
          </a:avLst>
        </a:prstGeom>
        <a:solidFill>
          <a:srgbClr val="00B050"/>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BBBF8531-84F6-4064-BE4F-6F7D4E3D03C8}">
      <dsp:nvSpPr>
        <dsp:cNvPr id="0" name=""/>
        <dsp:cNvSpPr/>
      </dsp:nvSpPr>
      <dsp:spPr>
        <a:xfrm>
          <a:off x="4220021" y="2589882"/>
          <a:ext cx="843855" cy="535848"/>
        </a:xfrm>
        <a:prstGeom prst="roundRect">
          <a:avLst>
            <a:gd name="adj" fmla="val 10000"/>
          </a:avLst>
        </a:prstGeom>
        <a:solidFill>
          <a:schemeClr val="lt1">
            <a:hueOff val="0"/>
            <a:satOff val="0"/>
            <a:lumOff val="0"/>
          </a:schemeClr>
        </a:solidFill>
        <a:ln>
          <a:solidFill>
            <a:schemeClr val="accent5">
              <a:lumMod val="75000"/>
            </a:schemeClr>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営業部</a:t>
          </a:r>
          <a:endParaRPr kumimoji="1" lang="ja-JP" altLang="en-US" sz="1300" kern="1200" dirty="0">
            <a:latin typeface="メイリオ" pitchFamily="50" charset="-128"/>
            <a:ea typeface="メイリオ" pitchFamily="50" charset="-128"/>
            <a:cs typeface="メイリオ" pitchFamily="50" charset="-128"/>
          </a:endParaRPr>
        </a:p>
      </dsp:txBody>
      <dsp:txXfrm>
        <a:off x="4220021" y="2589882"/>
        <a:ext cx="843855" cy="535848"/>
      </dsp:txXfrm>
    </dsp:sp>
    <dsp:sp modelId="{568F1C5D-0884-4B26-8BE2-53552A1691FD}">
      <dsp:nvSpPr>
        <dsp:cNvPr id="0" name=""/>
        <dsp:cNvSpPr/>
      </dsp:nvSpPr>
      <dsp:spPr>
        <a:xfrm>
          <a:off x="5157638" y="2500331"/>
          <a:ext cx="843855" cy="535848"/>
        </a:xfrm>
        <a:prstGeom prst="roundRect">
          <a:avLst>
            <a:gd name="adj" fmla="val 10000"/>
          </a:avLst>
        </a:prstGeom>
        <a:solidFill>
          <a:srgbClr val="9E3039"/>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9628A36B-8682-4405-8218-0E439D20E9F1}">
      <dsp:nvSpPr>
        <dsp:cNvPr id="0" name=""/>
        <dsp:cNvSpPr/>
      </dsp:nvSpPr>
      <dsp:spPr>
        <a:xfrm>
          <a:off x="5251400" y="2589405"/>
          <a:ext cx="843855" cy="535848"/>
        </a:xfrm>
        <a:prstGeom prst="roundRect">
          <a:avLst>
            <a:gd name="adj" fmla="val 10000"/>
          </a:avLst>
        </a:prstGeom>
        <a:solidFill>
          <a:schemeClr val="lt1">
            <a:hueOff val="0"/>
            <a:satOff val="0"/>
            <a:lumOff val="0"/>
          </a:schemeClr>
        </a:solidFill>
        <a:ln>
          <a:solidFill>
            <a:srgbClr val="9E3039"/>
          </a:solid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kumimoji="1" lang="ja-JP" altLang="en-US" sz="1300" kern="1200" dirty="0" smtClean="0">
              <a:latin typeface="メイリオ" pitchFamily="50" charset="-128"/>
              <a:ea typeface="メイリオ" pitchFamily="50" charset="-128"/>
              <a:cs typeface="メイリオ" pitchFamily="50" charset="-128"/>
            </a:rPr>
            <a:t>製造部</a:t>
          </a:r>
          <a:endParaRPr kumimoji="1" lang="ja-JP" altLang="en-US" sz="1300" kern="1200" dirty="0">
            <a:latin typeface="メイリオ" pitchFamily="50" charset="-128"/>
            <a:ea typeface="メイリオ" pitchFamily="50" charset="-128"/>
            <a:cs typeface="メイリオ" pitchFamily="50" charset="-128"/>
          </a:endParaRPr>
        </a:p>
      </dsp:txBody>
      <dsp:txXfrm>
        <a:off x="5251400" y="2589405"/>
        <a:ext cx="843855" cy="5358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DC23478-3974-43C7-A549-06758BEE518D}" type="datetimeFigureOut">
              <a:rPr lang="ja-JP" altLang="en-US"/>
              <a:pPr>
                <a:defRPr/>
              </a:pPr>
              <a:t>2015/9/23</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80ADF683-4F7F-4CE8-9004-C7262FE17F48}"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010F3A26-DA0B-40D0-A89C-9654A584412A}" type="datetimeFigureOut">
              <a:rPr lang="ja-JP" altLang="en-US"/>
              <a:pPr>
                <a:defRPr/>
              </a:pPr>
              <a:t>2015/9/23</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389DBC4-3500-4231-96CA-5BA023EBB7AD}"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A69579-3BF4-4374-A494-8B5C8BCC9487}" type="slidenum">
              <a:rPr lang="en-US" altLang="ja-JP" smtClean="0">
                <a:solidFill>
                  <a:srgbClr val="000000"/>
                </a:solidFill>
              </a:rPr>
              <a:pPr fontAlgn="base">
                <a:spcBef>
                  <a:spcPct val="0"/>
                </a:spcBef>
                <a:spcAft>
                  <a:spcPct val="0"/>
                </a:spcAft>
                <a:defRPr/>
              </a:pPr>
              <a:t>7</a:t>
            </a:fld>
            <a:endParaRPr lang="en-US" altLang="ja-JP" smtClean="0">
              <a:solidFill>
                <a:srgbClr val="000000"/>
              </a:solidFill>
            </a:endParaRPr>
          </a:p>
        </p:txBody>
      </p:sp>
      <p:sp>
        <p:nvSpPr>
          <p:cNvPr id="3481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482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5843" name="ノート プレースホルダ 2"/>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a:spLocks noGrp="1"/>
          </p:cNvSpPr>
          <p:nvPr>
            <p:ph type="sldNum" sz="quarter" idx="5"/>
          </p:nvPr>
        </p:nvSpPr>
        <p:spPr/>
        <p:txBody>
          <a:bodyPr/>
          <a:lstStyle/>
          <a:p>
            <a:pPr>
              <a:defRPr/>
            </a:pPr>
            <a:fld id="{194FC1AA-268D-441B-BF36-E865AD0B40F7}" type="slidenum">
              <a:rPr lang="ja-JP" altLang="en-US" smtClean="0"/>
              <a:pPr>
                <a:defRPr/>
              </a:pPr>
              <a:t>14</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3389DBC4-3500-4231-96CA-5BA023EBB7AD}" type="slidenum">
              <a:rPr lang="ja-JP" altLang="en-US" smtClean="0"/>
              <a:pPr>
                <a:defRPr/>
              </a:pPr>
              <a:t>16</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98C843-60AD-4B72-8397-3A3EADEDD0EF}" type="slidenum">
              <a:rPr lang="en-US" altLang="ja-JP" smtClean="0">
                <a:solidFill>
                  <a:srgbClr val="000000"/>
                </a:solidFill>
              </a:rPr>
              <a:pPr fontAlgn="base">
                <a:spcBef>
                  <a:spcPct val="0"/>
                </a:spcBef>
                <a:spcAft>
                  <a:spcPct val="0"/>
                </a:spcAft>
                <a:defRPr/>
              </a:pPr>
              <a:t>17</a:t>
            </a:fld>
            <a:endParaRPr lang="en-US" altLang="ja-JP" smtClean="0">
              <a:solidFill>
                <a:srgbClr val="000000"/>
              </a:solidFill>
            </a:endParaRPr>
          </a:p>
        </p:txBody>
      </p:sp>
      <p:sp>
        <p:nvSpPr>
          <p:cNvPr id="36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68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E7313C-F161-441F-B6DD-174CA5FF31B6}" type="slidenum">
              <a:rPr lang="en-US" altLang="ja-JP" smtClean="0">
                <a:solidFill>
                  <a:srgbClr val="000000"/>
                </a:solidFill>
              </a:rPr>
              <a:pPr fontAlgn="base">
                <a:spcBef>
                  <a:spcPct val="0"/>
                </a:spcBef>
                <a:spcAft>
                  <a:spcPct val="0"/>
                </a:spcAft>
                <a:defRPr/>
              </a:pPr>
              <a:t>18</a:t>
            </a:fld>
            <a:endParaRPr lang="en-US" altLang="ja-JP" smtClean="0">
              <a:solidFill>
                <a:srgbClr val="000000"/>
              </a:solidFill>
            </a:endParaRPr>
          </a:p>
        </p:txBody>
      </p:sp>
      <p:sp>
        <p:nvSpPr>
          <p:cNvPr id="378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739EE-CF19-476B-838E-95F936073C0B}" type="slidenum">
              <a:rPr lang="en-US" altLang="ja-JP" smtClean="0">
                <a:solidFill>
                  <a:srgbClr val="000000"/>
                </a:solidFill>
              </a:rPr>
              <a:pPr fontAlgn="base">
                <a:spcBef>
                  <a:spcPct val="0"/>
                </a:spcBef>
                <a:spcAft>
                  <a:spcPct val="0"/>
                </a:spcAft>
                <a:defRPr/>
              </a:pPr>
              <a:t>19</a:t>
            </a:fld>
            <a:endParaRPr lang="en-US" altLang="ja-JP" smtClean="0">
              <a:solidFill>
                <a:srgbClr val="000000"/>
              </a:solidFill>
            </a:endParaRPr>
          </a:p>
        </p:txBody>
      </p:sp>
      <p:sp>
        <p:nvSpPr>
          <p:cNvPr id="3891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89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F755EC5-8D90-4E8C-AFD0-84C62B3462C1}" type="slidenum">
              <a:rPr lang="en-US" altLang="ja-JP" smtClean="0">
                <a:solidFill>
                  <a:srgbClr val="000000"/>
                </a:solidFill>
              </a:rPr>
              <a:pPr fontAlgn="base">
                <a:spcBef>
                  <a:spcPct val="0"/>
                </a:spcBef>
                <a:spcAft>
                  <a:spcPct val="0"/>
                </a:spcAft>
                <a:defRPr/>
              </a:pPr>
              <a:t>20</a:t>
            </a:fld>
            <a:endParaRPr lang="en-US" altLang="ja-JP" smtClean="0">
              <a:solidFill>
                <a:srgbClr val="000000"/>
              </a:solidFill>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ja-JP"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420938"/>
            <a:ext cx="3979862" cy="517525"/>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924944"/>
            <a:ext cx="4535487" cy="647700"/>
          </a:xfr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63938" y="3186113"/>
            <a:ext cx="3979862"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solidFill>
                  <a:prstClr val="white"/>
                </a:solidFill>
                <a:latin typeface="+mn-lt"/>
              </a:defRPr>
            </a:lvl1pPr>
          </a:lstStyle>
          <a:p>
            <a:pPr>
              <a:defRPr/>
            </a:pPr>
            <a:fld id="{EA35D3D5-679B-435F-AD2E-DBF77FAD814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p:txBody>
          <a:bodyPr/>
          <a:lstStyle>
            <a:lvl1pPr>
              <a:defRPr/>
            </a:lvl1pPr>
          </a:lstStyle>
          <a:p>
            <a:pPr>
              <a:defRPr/>
            </a:pPr>
            <a:fld id="{234AD0D0-FF4B-4055-8BDB-8AB082857607}" type="slidenum">
              <a:rPr lang="en-US" altLang="ja-JP"/>
              <a:pPr>
                <a:defRPr/>
              </a:pPr>
              <a:t>&lt;#&gt;</a:t>
            </a:fld>
            <a:endParaRPr lang="en-US" altLang="ja-JP"/>
          </a:p>
        </p:txBody>
      </p:sp>
      <p:sp>
        <p:nvSpPr>
          <p:cNvPr id="3"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defRPr b="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CB97A7AA-6CFA-4381-A6D4-D4C769DD74E0}" type="slidenum">
              <a:rPr lang="ja-JP" altLang="en-US"/>
              <a:pPr>
                <a:defRPr/>
              </a:pPr>
              <a:t>&lt;#&gt;</a:t>
            </a:fld>
            <a:endParaRPr lang="ja-JP" altLang="en-US" dirty="0"/>
          </a:p>
        </p:txBody>
      </p:sp>
      <p:sp>
        <p:nvSpPr>
          <p:cNvPr id="5" name="フッター プレースホルダ 2"/>
          <p:cNvSpPr>
            <a:spLocks noGrp="1"/>
          </p:cNvSpPr>
          <p:nvPr>
            <p:ph type="ftr" sz="quarter" idx="15"/>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2D7E8E03-723E-4C79-BF28-544D01983BA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A83A246-98F5-4436-8F94-EE19A133CAEF}"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BD2F073-9FA0-4585-8EE0-13688BA4916C}"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57B73CB7-E5BE-43DF-AE50-7F6DB719C14B}"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vert="horz" lIns="91440" tIns="45720" rIns="91440" bIns="45720" anchor="t"/>
          <a:lstStyle>
            <a:lvl1pPr>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6C0C1D23-397D-40B2-87D1-59E70858C577}" type="slidenum">
              <a:rPr lang="ja-JP" altLang="en-US"/>
              <a:pPr>
                <a:defRPr/>
              </a:pPr>
              <a:t>&lt;#&gt;</a:t>
            </a:fld>
            <a:endParaRPr lang="ja-JP" altLang="en-US" dirty="0"/>
          </a:p>
        </p:txBody>
      </p:sp>
      <p:sp>
        <p:nvSpPr>
          <p:cNvPr id="5" name="フッター プレースホルダ 2"/>
          <p:cNvSpPr>
            <a:spLocks noGrp="1"/>
          </p:cNvSpPr>
          <p:nvPr>
            <p:ph type="ftr" sz="quarter" idx="15"/>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7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a:prstGeom prst="rect">
            <a:avLst/>
          </a:prstGeo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9" name="タイトル 8"/>
          <p:cNvSpPr>
            <a:spLocks noGrp="1"/>
          </p:cNvSpPr>
          <p:nvPr>
            <p:ph type="title"/>
          </p:nvPr>
        </p:nvSpPr>
        <p:spPr>
          <a:xfrm>
            <a:off x="504000" y="216000"/>
            <a:ext cx="8136000" cy="1008000"/>
          </a:xfrm>
          <a:prstGeom prst="rect">
            <a:avLst/>
          </a:prstGeom>
        </p:spPr>
        <p:txBody>
          <a:bodyPr>
            <a:normAutofit/>
          </a:bodyPr>
          <a:lstStyle>
            <a:lvl1pPr>
              <a:defRPr sz="2200" b="1" i="0" baseline="0"/>
            </a:lvl1pPr>
          </a:lstStyle>
          <a:p>
            <a:r>
              <a:rPr lang="ja-JP" altLang="en-US" dirty="0" smtClean="0"/>
              <a:t>マスタ タイトルの書式設定</a:t>
            </a:r>
            <a:endParaRPr lang="ja-JP" altLang="en-US" dirty="0"/>
          </a:p>
        </p:txBody>
      </p:sp>
      <p:sp>
        <p:nvSpPr>
          <p:cNvPr id="4" name="フッター プレースホルダ 4"/>
          <p:cNvSpPr>
            <a:spLocks noGrp="1"/>
          </p:cNvSpPr>
          <p:nvPr>
            <p:ph type="ftr" sz="quarter" idx="14"/>
          </p:nvPr>
        </p:nvSpPr>
        <p:spPr>
          <a:xfrm>
            <a:off x="503238" y="6462713"/>
            <a:ext cx="2160587" cy="179387"/>
          </a:xfrm>
        </p:spPr>
        <p:txBody>
          <a:bodyPr lIns="0" tIns="0" rIns="0" bIns="0" anchor="ctr"/>
          <a:lstStyle>
            <a:lvl1pPr>
              <a:defRPr sz="700">
                <a:latin typeface="メイリオ" pitchFamily="50" charset="-128"/>
                <a:ea typeface="メイリオ" pitchFamily="50" charset="-128"/>
                <a:cs typeface="メイリオ" pitchFamily="50" charset="-128"/>
              </a:defRPr>
            </a:lvl1pPr>
          </a:lstStyle>
          <a:p>
            <a:pPr>
              <a:defRPr/>
            </a:pPr>
            <a:r>
              <a:rPr lang="en-US" altLang="ja-JP"/>
              <a:t>©2012  SuperStream Inc. All rights reserved.</a:t>
            </a:r>
            <a:endParaRPr lang="ja-JP" altLang="en-US"/>
          </a:p>
        </p:txBody>
      </p:sp>
      <p:sp>
        <p:nvSpPr>
          <p:cNvPr id="5" name="スライド番号プレースホルダ 5"/>
          <p:cNvSpPr>
            <a:spLocks noGrp="1"/>
          </p:cNvSpPr>
          <p:nvPr>
            <p:ph type="sldNum" sz="quarter" idx="15"/>
          </p:nvPr>
        </p:nvSpPr>
        <p:spPr>
          <a:xfrm>
            <a:off x="7920038" y="6462713"/>
            <a:ext cx="720725" cy="179387"/>
          </a:xfrm>
        </p:spPr>
        <p:txBody>
          <a:bodyPr anchorCtr="0"/>
          <a:lstStyle>
            <a:lvl1pPr algn="r">
              <a:defRPr sz="900">
                <a:latin typeface="+mn-lt"/>
              </a:defRPr>
            </a:lvl1pPr>
          </a:lstStyle>
          <a:p>
            <a:pPr>
              <a:defRPr/>
            </a:pPr>
            <a:fld id="{34566472-E2D0-4614-B681-40C53CA9D070}" type="slidenum">
              <a:rPr lang="ja-JP" altLang="en-US"/>
              <a:pPr>
                <a:defRPr/>
              </a:pPr>
              <a:t>&lt;#&gt;</a:t>
            </a:fld>
            <a:endParaRPr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34A73A3-F85C-4946-873B-D3C762850FF5}"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F238371-25CD-4AB1-906E-01B7413B2EED}"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9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5671449-4CA0-40FF-A9A0-3BEF7319B02E}"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a:lvl1pPr>
          </a:lstStyle>
          <a:p>
            <a:pPr>
              <a:defRPr/>
            </a:pPr>
            <a:r>
              <a:rPr lang="en-US" altLang="ja-JP"/>
              <a:t>© 2012  </a:t>
            </a:r>
            <a:r>
              <a:rPr lang="en-US" altLang="ja-JP" err="1"/>
              <a:t>SuperStream</a:t>
            </a:r>
            <a:r>
              <a:rPr lang="en-US" altLang="ja-JP"/>
              <a:t> Inc. All rights reserved.</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859A0-6FA5-426C-B581-DB734026245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3BCA2BF-27B5-4E41-B1C0-77D7186C980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E76CB98-FBAD-44D6-9F2D-D3566CC3484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FB457F1-100D-4672-A623-AC936B475D7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FAB9DF1-62BE-4418-A38C-7E37A96FE5A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6E589DF-38B5-472E-ABA8-C9488400679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BB473FA-BC64-478D-ACB1-081D5E68E94D}"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D3DF056-3182-4407-AC1B-E0D1E2DBED9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s">
    <p:spTree>
      <p:nvGrpSpPr>
        <p:cNvPr id="1" name=""/>
        <p:cNvGrpSpPr/>
        <p:nvPr/>
      </p:nvGrpSpPr>
      <p:grpSpPr>
        <a:xfrm>
          <a:off x="0" y="0"/>
          <a:ext cx="0" cy="0"/>
          <a:chOff x="0" y="0"/>
          <a:chExt cx="0" cy="0"/>
        </a:xfrm>
      </p:grpSpPr>
      <p:pic>
        <p:nvPicPr>
          <p:cNvPr id="2" name="図 7" descr="Blue-Agenda01.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図 9" descr="Blue_Thanks.png"/>
          <p:cNvPicPr>
            <a:picLocks noChangeAspect="1"/>
          </p:cNvPicPr>
          <p:nvPr userDrawn="1"/>
        </p:nvPicPr>
        <p:blipFill>
          <a:blip r:embed="rId3" cstate="print"/>
          <a:srcRect/>
          <a:stretch>
            <a:fillRect/>
          </a:stretch>
        </p:blipFill>
        <p:spPr bwMode="auto">
          <a:xfrm>
            <a:off x="3492500" y="2555875"/>
            <a:ext cx="5046663" cy="585788"/>
          </a:xfrm>
          <a:prstGeom prst="rect">
            <a:avLst/>
          </a:prstGeom>
          <a:noFill/>
          <a:ln w="9525">
            <a:noFill/>
            <a:miter lim="800000"/>
            <a:headEnd/>
            <a:tailEnd/>
          </a:ln>
        </p:spPr>
      </p:pic>
      <p:pic>
        <p:nvPicPr>
          <p:cNvPr id="4" name="図 10" descr="Logo_SSCORE.png"/>
          <p:cNvPicPr>
            <a:picLocks noChangeAspect="1"/>
          </p:cNvPicPr>
          <p:nvPr userDrawn="1"/>
        </p:nvPicPr>
        <p:blipFill>
          <a:blip r:embed="rId4" cstate="print"/>
          <a:srcRect/>
          <a:stretch>
            <a:fillRect/>
          </a:stretch>
        </p:blipFill>
        <p:spPr bwMode="auto">
          <a:xfrm>
            <a:off x="3546475" y="3186113"/>
            <a:ext cx="3979863" cy="517525"/>
          </a:xfrm>
          <a:prstGeom prst="rect">
            <a:avLst/>
          </a:prstGeom>
          <a:noFill/>
          <a:ln w="9525">
            <a:noFill/>
            <a:miter lim="800000"/>
            <a:headEnd/>
            <a:tailEnd/>
          </a:ln>
        </p:spPr>
      </p:pic>
      <p:sp>
        <p:nvSpPr>
          <p:cNvPr id="5" name="フッター プレースホルダ 2"/>
          <p:cNvSpPr>
            <a:spLocks noGrp="1"/>
          </p:cNvSpPr>
          <p:nvPr userDrawn="1">
            <p:ph type="ftr" sz="quarter" idx="10"/>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86F4C03-19B4-455B-93C6-D1F5A3A99B5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58587CF-18F8-4B1E-9D2B-471CCD60058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112C47-C244-4786-A4F2-331CB7331A37}"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980C7A-B089-4936-9A38-570086E5406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2AFA9DC-5B1C-44F7-B02E-CA99B9433C2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347A4AC-AF51-45DF-95AC-B973DF4F7B8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5_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87ECDDE-9FBD-45D4-9434-FA593163CDC2}" type="slidenum">
              <a:rPr lang="ja-JP" altLang="en-US"/>
              <a:pPr>
                <a:defRPr/>
              </a:pPr>
              <a:t>&lt;#&gt;</a:t>
            </a:fld>
            <a:endParaRPr lang="ja-JP"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EC973C-3CB8-4B8C-AB8E-CAAF7EA7291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0BAFA2-2EE7-42F9-B9C8-688D4DB17A97}" type="slidenum">
              <a:rPr lang="ja-JP" altLang="en-US"/>
              <a:pPr>
                <a:defRPr/>
              </a:pPr>
              <a:t>&lt;#&gt;</a:t>
            </a:fld>
            <a:endParaRPr lang="ja-JP"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D80226B0-3193-4FC1-9D81-9253D5594974}" type="slidenum">
              <a:rPr lang="ja-JP" altLang="en-US"/>
              <a:pPr>
                <a:defRPr/>
              </a:pPr>
              <a:t>&lt;#&gt;</a:t>
            </a:fld>
            <a:endParaRPr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General Black">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solidFill>
                  <a:prstClr val="white"/>
                </a:solidFill>
                <a:latin typeface="+mn-lt"/>
              </a:defRPr>
            </a:lvl1pPr>
          </a:lstStyle>
          <a:p>
            <a:pPr>
              <a:defRPr/>
            </a:pPr>
            <a:fld id="{1E7B9DCE-A493-432C-8ED0-97F69F8CF5FD}"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5D96ADD-6D9D-48E7-BEB0-34FBD47D9615}"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4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2F92FAC-5C53-4F9D-8303-EFB609A4FAF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F2955D50-7871-4DEA-9045-4AFFB2F87DB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4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39350EF-4497-4B4A-A59E-C55CC8067D9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4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7AD80DE-1487-4D42-80E7-00353671302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4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D7D0DB5-F3CC-42A9-890B-2C0096E98AF8}"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9B73AD7-7034-4725-A811-66464DE78C63}"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4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BCB35B4-58B9-4DA7-AA23-3273EF3BA19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4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C0DAC8F-7505-4B19-B61C-6BDB8D1E4F22}"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86666E-DEA3-4971-B80A-3EDC88B18A4E}"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2_General Black">
    <p:spTree>
      <p:nvGrpSpPr>
        <p:cNvPr id="1" name=""/>
        <p:cNvGrpSpPr/>
        <p:nvPr/>
      </p:nvGrpSpPr>
      <p:grpSpPr>
        <a:xfrm>
          <a:off x="0" y="0"/>
          <a:ext cx="0" cy="0"/>
          <a:chOff x="0" y="0"/>
          <a:chExt cx="0" cy="0"/>
        </a:xfrm>
      </p:grpSpPr>
      <p:sp>
        <p:nvSpPr>
          <p:cNvPr id="8" name="コンテンツ プレースホルダ 7"/>
          <p:cNvSpPr>
            <a:spLocks noGrp="1"/>
          </p:cNvSpPr>
          <p:nvPr>
            <p:ph sz="quarter" idx="13"/>
          </p:nvPr>
        </p:nvSpPr>
        <p:spPr>
          <a:xfrm>
            <a:off x="504000" y="1440000"/>
            <a:ext cx="8136000" cy="4860000"/>
          </a:xfrm>
        </p:spPr>
        <p:txBody>
          <a:bodyPr/>
          <a:lstStyle>
            <a:lvl1pPr>
              <a:buClr>
                <a:schemeClr val="accent1">
                  <a:lumMod val="20000"/>
                  <a:lumOff val="80000"/>
                </a:schemeClr>
              </a:buClr>
              <a:defRPr b="0">
                <a:solidFill>
                  <a:schemeClr val="accent1"/>
                </a:solidFill>
              </a:defRPr>
            </a:lvl1pPr>
            <a:lvl2pPr>
              <a:buClr>
                <a:schemeClr val="accent1">
                  <a:lumMod val="20000"/>
                  <a:lumOff val="80000"/>
                </a:schemeClr>
              </a:buClr>
              <a:defRPr>
                <a:solidFill>
                  <a:schemeClr val="tx1"/>
                </a:solidFill>
              </a:defRPr>
            </a:lvl2pPr>
            <a:lvl3pPr>
              <a:buClr>
                <a:schemeClr val="accent1">
                  <a:lumMod val="20000"/>
                  <a:lumOff val="80000"/>
                </a:schemeClr>
              </a:buClr>
              <a:defRPr>
                <a:solidFill>
                  <a:schemeClr val="tx1"/>
                </a:solidFill>
              </a:defRPr>
            </a:lvl3pPr>
            <a:lvl4pPr>
              <a:buClr>
                <a:schemeClr val="accent1">
                  <a:lumMod val="20000"/>
                  <a:lumOff val="80000"/>
                </a:schemeClr>
              </a:buClr>
              <a:defRPr>
                <a:solidFill>
                  <a:schemeClr val="tx1"/>
                </a:solidFill>
              </a:defRPr>
            </a:lvl4pPr>
            <a:lvl5pPr>
              <a:buClr>
                <a:schemeClr val="accent1">
                  <a:lumMod val="20000"/>
                  <a:lumOff val="80000"/>
                </a:schemeClr>
              </a:buClr>
              <a:defRPr>
                <a:solidFill>
                  <a:schemeClr val="tx1"/>
                </a:solidFill>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9" name="タイトル 8"/>
          <p:cNvSpPr>
            <a:spLocks noGrp="1"/>
          </p:cNvSpPr>
          <p:nvPr>
            <p:ph type="title"/>
          </p:nvPr>
        </p:nvSpPr>
        <p:spPr/>
        <p:txBody>
          <a:bodyPr>
            <a:normAutofit/>
          </a:bodyPr>
          <a:lstStyle>
            <a:lvl1pPr>
              <a:defRPr sz="2200" b="1" i="0" baseline="0"/>
            </a:lvl1pPr>
          </a:lstStyle>
          <a:p>
            <a:r>
              <a:rPr lang="ja-JP" altLang="en-US" smtClean="0"/>
              <a:t>マスタ タイトルの書式設定</a:t>
            </a:r>
            <a:endParaRPr lang="ja-JP" altLang="en-US" dirty="0"/>
          </a:p>
        </p:txBody>
      </p:sp>
      <p:sp>
        <p:nvSpPr>
          <p:cNvPr id="4" name="スライド番号プレースホルダ 5"/>
          <p:cNvSpPr>
            <a:spLocks noGrp="1"/>
          </p:cNvSpPr>
          <p:nvPr>
            <p:ph type="sldNum" sz="quarter" idx="14"/>
          </p:nvPr>
        </p:nvSpPr>
        <p:spPr>
          <a:xfrm>
            <a:off x="7920038" y="6462713"/>
            <a:ext cx="720725" cy="179387"/>
          </a:xfrm>
        </p:spPr>
        <p:txBody>
          <a:bodyPr anchorCtr="0"/>
          <a:lstStyle>
            <a:lvl1pPr algn="r">
              <a:defRPr sz="900">
                <a:latin typeface="+mn-lt"/>
              </a:defRPr>
            </a:lvl1pPr>
          </a:lstStyle>
          <a:p>
            <a:pPr>
              <a:defRPr/>
            </a:pPr>
            <a:fld id="{0690255E-E78E-4215-BF16-51B57040C5C2}" type="slidenum">
              <a:rPr lang="ja-JP" altLang="en-US"/>
              <a:pPr>
                <a:defRPr/>
              </a:pPr>
              <a:t>&lt;#&gt;</a:t>
            </a:fld>
            <a:endParaRPr lang="ja-JP" altLang="en-US" dirty="0"/>
          </a:p>
        </p:txBody>
      </p:sp>
      <p:sp>
        <p:nvSpPr>
          <p:cNvPr id="5" name="フッター プレースホルダ 2"/>
          <p:cNvSpPr>
            <a:spLocks noGrp="1"/>
          </p:cNvSpPr>
          <p:nvPr userDrawn="1">
            <p:ph type="ftr" sz="quarter" idx="15"/>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4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E152EB0-EEBA-4E26-ABB2-BC1AAD8116C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5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57EFF24-2EDA-404F-B369-C9973015A2DB}"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4A8EA3D8-5666-487C-92A9-1C5098F73523}"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5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FE00768-FDBA-4301-AADB-26853FAFE55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5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71A71953-21A0-4EB1-9BC8-F7F77865AB5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5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7154869-3628-4855-B3EF-70487AC64D41}"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1457DA4A-FA1B-4160-85AD-77FFF146BBF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5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858137CF-73F5-42E4-9CFD-3E9DBF466587}"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5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5AF229C8-2B9C-4E02-987D-AE716A2E900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5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A88C920-B262-448F-B36B-44C6B43A0C4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General Black">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3C020582-21EF-4B45-AE5F-47CD0589A84C}"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5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7D1FE11-5400-4E09-9FAB-AE0020FA2C40}"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60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57956E8-5A21-4E70-8A65-4394E011B30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61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C72A2ABF-7243-4B17-A613-6A609B23E66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62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262934F-C1EE-41E1-96BF-EF8E72A24196}"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63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D80903D-8364-4524-8A71-E50DE6CD57E9}"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64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258633-0CD9-4393-8409-5F0A4031B5C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65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9BF5DC14-4C6F-460A-8252-2891D7F61DA4}"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66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ADAB73A0-0F97-45FA-8D97-5B504B7D73A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67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B967400-0559-40AD-A42D-74140FB3EF7D}"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68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00C930D3-F6A4-4E9A-9306-89B992A65D52}" type="slidenum">
              <a:rPr lang="ja-JP" altLang="en-US"/>
              <a:pPr>
                <a:defRPr/>
              </a:pPr>
              <a:t>&lt;#&gt;</a:t>
            </a:fld>
            <a:endParaRPr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General Black">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BD879275-81A3-49A9-BA1E-2566A9B2D45D}" type="slidenum">
              <a:rPr lang="ja-JP" altLang="en-US"/>
              <a:pPr>
                <a:defRPr/>
              </a:pPr>
              <a:t>&lt;#&gt;</a:t>
            </a:fld>
            <a:endParaRPr lang="ja-JP" altLang="en-US" dirty="0"/>
          </a:p>
        </p:txBody>
      </p:sp>
      <p:sp>
        <p:nvSpPr>
          <p:cNvPr id="4" name="フッター プレースホルダ 2"/>
          <p:cNvSpPr>
            <a:spLocks noGrp="1"/>
          </p:cNvSpPr>
          <p:nvPr userDrawn="1">
            <p:ph type="ftr" sz="quarter" idx="11"/>
          </p:nvPr>
        </p:nvSpPr>
        <p:spPr/>
        <p:txBody>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69_General Black">
    <p:spTree>
      <p:nvGrpSpPr>
        <p:cNvPr id="1" name=""/>
        <p:cNvGrpSpPr/>
        <p:nvPr/>
      </p:nvGrpSpPr>
      <p:grpSpPr>
        <a:xfrm>
          <a:off x="0" y="0"/>
          <a:ext cx="0" cy="0"/>
          <a:chOff x="0" y="0"/>
          <a:chExt cx="0" cy="0"/>
        </a:xfrm>
      </p:grpSpPr>
      <p:sp>
        <p:nvSpPr>
          <p:cNvPr id="9" name="タイトル 8"/>
          <p:cNvSpPr>
            <a:spLocks noGrp="1"/>
          </p:cNvSpPr>
          <p:nvPr>
            <p:ph type="title"/>
          </p:nvPr>
        </p:nvSpPr>
        <p:spPr>
          <a:xfrm>
            <a:off x="503238" y="215900"/>
            <a:ext cx="8137525" cy="1008063"/>
          </a:xfrm>
          <a:prstGeom prst="rect">
            <a:avLst/>
          </a:prstGeom>
        </p:spPr>
        <p:txBody>
          <a:bodyPr>
            <a:normAutofit/>
          </a:bodyPr>
          <a:lstStyle>
            <a:lvl1pPr>
              <a:defRPr sz="2200" b="0" i="0" baseline="0"/>
            </a:lvl1pPr>
          </a:lstStyle>
          <a:p>
            <a:r>
              <a:rPr lang="ja-JP" altLang="en-US" dirty="0" smtClean="0"/>
              <a:t>マスタ タイトルの書式設定</a:t>
            </a:r>
            <a:endParaRPr lang="ja-JP" altLang="en-US" dirty="0"/>
          </a:p>
        </p:txBody>
      </p:sp>
      <p:sp>
        <p:nvSpPr>
          <p:cNvPr id="3"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E29DD6DC-5EA9-440F-934E-3F6EF26E448A}" type="slidenum">
              <a:rPr lang="ja-JP" altLang="en-US"/>
              <a:pPr>
                <a:defRPr/>
              </a:pPr>
              <a:t>&lt;#&gt;</a:t>
            </a:fld>
            <a:endParaRPr lang="ja-JP" altLang="en-US" dirty="0"/>
          </a:p>
        </p:txBody>
      </p:sp>
      <p:sp>
        <p:nvSpPr>
          <p:cNvPr id="4" name="フッター プレースホルダ 2"/>
          <p:cNvSpPr>
            <a:spLocks noGrp="1"/>
          </p:cNvSpPr>
          <p:nvPr>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op">
    <p:spTree>
      <p:nvGrpSpPr>
        <p:cNvPr id="1" name=""/>
        <p:cNvGrpSpPr/>
        <p:nvPr/>
      </p:nvGrpSpPr>
      <p:grpSpPr>
        <a:xfrm>
          <a:off x="0" y="0"/>
          <a:ext cx="0" cy="0"/>
          <a:chOff x="0" y="0"/>
          <a:chExt cx="0" cy="0"/>
        </a:xfrm>
      </p:grpSpPr>
      <p:pic>
        <p:nvPicPr>
          <p:cNvPr id="3" name="図 7" descr="Blue-Top01-0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4" name="図 8" descr="Logo_SSCORE.png"/>
          <p:cNvPicPr>
            <a:picLocks noChangeAspect="1"/>
          </p:cNvPicPr>
          <p:nvPr userDrawn="1"/>
        </p:nvPicPr>
        <p:blipFill>
          <a:blip r:embed="rId3" cstate="print"/>
          <a:srcRect/>
          <a:stretch>
            <a:fillRect/>
          </a:stretch>
        </p:blipFill>
        <p:spPr bwMode="auto">
          <a:xfrm>
            <a:off x="4192588" y="2262188"/>
            <a:ext cx="3979862" cy="519112"/>
          </a:xfrm>
          <a:prstGeom prst="rect">
            <a:avLst/>
          </a:prstGeom>
          <a:noFill/>
          <a:ln w="9525">
            <a:noFill/>
            <a:miter lim="800000"/>
            <a:headEnd/>
            <a:tailEnd/>
          </a:ln>
        </p:spPr>
      </p:pic>
      <p:sp>
        <p:nvSpPr>
          <p:cNvPr id="14" name="テキスト プレースホルダ 13"/>
          <p:cNvSpPr>
            <a:spLocks noGrp="1"/>
          </p:cNvSpPr>
          <p:nvPr>
            <p:ph type="body" sz="quarter" idx="10"/>
          </p:nvPr>
        </p:nvSpPr>
        <p:spPr>
          <a:xfrm>
            <a:off x="4284663" y="2708920"/>
            <a:ext cx="4535487" cy="647700"/>
          </a:xfrm>
          <a:prstGeom prst="rect">
            <a:avLst/>
          </a:prstGeom>
        </p:spPr>
        <p:txBody>
          <a:bodyPr>
            <a:normAutofit/>
          </a:bodyPr>
          <a:lstStyle>
            <a:lvl1pPr>
              <a:buNone/>
              <a:defRPr sz="2000" b="0">
                <a:solidFill>
                  <a:schemeClr val="bg1"/>
                </a:solidFill>
                <a:latin typeface="+mj-lt"/>
                <a:ea typeface="+mj-ea"/>
              </a:defRPr>
            </a:lvl1pPr>
          </a:lstStyle>
          <a:p>
            <a:pPr lvl="0"/>
            <a:r>
              <a:rPr lang="ja-JP" altLang="en-US" dirty="0" smtClean="0"/>
              <a:t>マスタ テキストの書式設定</a:t>
            </a:r>
            <a:endParaRPr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eneral Black">
    <p:spTree>
      <p:nvGrpSpPr>
        <p:cNvPr id="1" name=""/>
        <p:cNvGrpSpPr/>
        <p:nvPr/>
      </p:nvGrpSpPr>
      <p:grpSpPr>
        <a:xfrm>
          <a:off x="0" y="0"/>
          <a:ext cx="0" cy="0"/>
          <a:chOff x="0" y="0"/>
          <a:chExt cx="0" cy="0"/>
        </a:xfrm>
      </p:grpSpPr>
      <p:sp>
        <p:nvSpPr>
          <p:cNvPr id="2" name="スライド番号プレースホルダ 5"/>
          <p:cNvSpPr>
            <a:spLocks noGrp="1"/>
          </p:cNvSpPr>
          <p:nvPr>
            <p:ph type="sldNum" sz="quarter" idx="10"/>
          </p:nvPr>
        </p:nvSpPr>
        <p:spPr>
          <a:xfrm>
            <a:off x="7920038" y="6462713"/>
            <a:ext cx="720725" cy="179387"/>
          </a:xfrm>
        </p:spPr>
        <p:txBody>
          <a:bodyPr anchorCtr="0"/>
          <a:lstStyle>
            <a:lvl1pPr algn="r">
              <a:defRPr sz="900">
                <a:latin typeface="+mn-lt"/>
              </a:defRPr>
            </a:lvl1pPr>
          </a:lstStyle>
          <a:p>
            <a:pPr>
              <a:defRPr/>
            </a:pPr>
            <a:fld id="{6473E8E3-ABE2-4B68-AA8C-D9AC9D0310BE}" type="slidenum">
              <a:rPr lang="ja-JP" altLang="en-US"/>
              <a:pPr>
                <a:defRPr/>
              </a:pPr>
              <a:t>&lt;#&gt;</a:t>
            </a:fld>
            <a:endParaRPr lang="ja-JP" altLang="en-US" dirty="0"/>
          </a:p>
        </p:txBody>
      </p:sp>
      <p:sp>
        <p:nvSpPr>
          <p:cNvPr id="3" name="フッター プレースホルダ 2"/>
          <p:cNvSpPr>
            <a:spLocks noGrp="1"/>
          </p:cNvSpPr>
          <p:nvPr userDrawn="1">
            <p:ph type="ftr" sz="quarter" idx="11"/>
          </p:nvPr>
        </p:nvSpPr>
        <p:spPr/>
        <p:txBody>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dirty="0" smtClean="0"/>
              <a:t>© 2014  SuperStream Inc. All rights reserved.</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9" Type="http://schemas.openxmlformats.org/officeDocument/2006/relationships/slideLayout" Target="../slideLayouts/slideLayout46.xml"/><Relationship Id="rId21" Type="http://schemas.openxmlformats.org/officeDocument/2006/relationships/slideLayout" Target="../slideLayouts/slideLayout28.xml"/><Relationship Id="rId34" Type="http://schemas.openxmlformats.org/officeDocument/2006/relationships/slideLayout" Target="../slideLayouts/slideLayout41.xml"/><Relationship Id="rId42" Type="http://schemas.openxmlformats.org/officeDocument/2006/relationships/slideLayout" Target="../slideLayouts/slideLayout49.xml"/><Relationship Id="rId47" Type="http://schemas.openxmlformats.org/officeDocument/2006/relationships/slideLayout" Target="../slideLayouts/slideLayout54.xml"/><Relationship Id="rId50" Type="http://schemas.openxmlformats.org/officeDocument/2006/relationships/slideLayout" Target="../slideLayouts/slideLayout57.xml"/><Relationship Id="rId55" Type="http://schemas.openxmlformats.org/officeDocument/2006/relationships/slideLayout" Target="../slideLayouts/slideLayout62.xml"/><Relationship Id="rId63" Type="http://schemas.openxmlformats.org/officeDocument/2006/relationships/slideLayout" Target="../slideLayouts/slideLayout7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29" Type="http://schemas.openxmlformats.org/officeDocument/2006/relationships/slideLayout" Target="../slideLayouts/slideLayout36.xml"/><Relationship Id="rId41" Type="http://schemas.openxmlformats.org/officeDocument/2006/relationships/slideLayout" Target="../slideLayouts/slideLayout48.xml"/><Relationship Id="rId54" Type="http://schemas.openxmlformats.org/officeDocument/2006/relationships/slideLayout" Target="../slideLayouts/slideLayout61.xml"/><Relationship Id="rId62" Type="http://schemas.openxmlformats.org/officeDocument/2006/relationships/slideLayout" Target="../slideLayouts/slideLayout6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32" Type="http://schemas.openxmlformats.org/officeDocument/2006/relationships/slideLayout" Target="../slideLayouts/slideLayout39.xml"/><Relationship Id="rId37" Type="http://schemas.openxmlformats.org/officeDocument/2006/relationships/slideLayout" Target="../slideLayouts/slideLayout44.xml"/><Relationship Id="rId40" Type="http://schemas.openxmlformats.org/officeDocument/2006/relationships/slideLayout" Target="../slideLayouts/slideLayout47.xml"/><Relationship Id="rId45" Type="http://schemas.openxmlformats.org/officeDocument/2006/relationships/slideLayout" Target="../slideLayouts/slideLayout52.xml"/><Relationship Id="rId53" Type="http://schemas.openxmlformats.org/officeDocument/2006/relationships/slideLayout" Target="../slideLayouts/slideLayout60.xml"/><Relationship Id="rId58" Type="http://schemas.openxmlformats.org/officeDocument/2006/relationships/slideLayout" Target="../slideLayouts/slideLayout65.xml"/><Relationship Id="rId66" Type="http://schemas.openxmlformats.org/officeDocument/2006/relationships/image" Target="../media/image2.png"/><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slideLayout" Target="../slideLayouts/slideLayout35.xml"/><Relationship Id="rId36" Type="http://schemas.openxmlformats.org/officeDocument/2006/relationships/slideLayout" Target="../slideLayouts/slideLayout43.xml"/><Relationship Id="rId49" Type="http://schemas.openxmlformats.org/officeDocument/2006/relationships/slideLayout" Target="../slideLayouts/slideLayout56.xml"/><Relationship Id="rId57" Type="http://schemas.openxmlformats.org/officeDocument/2006/relationships/slideLayout" Target="../slideLayouts/slideLayout64.xml"/><Relationship Id="rId61" Type="http://schemas.openxmlformats.org/officeDocument/2006/relationships/slideLayout" Target="../slideLayouts/slideLayout68.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31" Type="http://schemas.openxmlformats.org/officeDocument/2006/relationships/slideLayout" Target="../slideLayouts/slideLayout38.xml"/><Relationship Id="rId44" Type="http://schemas.openxmlformats.org/officeDocument/2006/relationships/slideLayout" Target="../slideLayouts/slideLayout51.xml"/><Relationship Id="rId52" Type="http://schemas.openxmlformats.org/officeDocument/2006/relationships/slideLayout" Target="../slideLayouts/slideLayout59.xml"/><Relationship Id="rId60" Type="http://schemas.openxmlformats.org/officeDocument/2006/relationships/slideLayout" Target="../slideLayouts/slideLayout67.xml"/><Relationship Id="rId65" Type="http://schemas.openxmlformats.org/officeDocument/2006/relationships/image" Target="../media/image1.jpeg"/><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 Id="rId30" Type="http://schemas.openxmlformats.org/officeDocument/2006/relationships/slideLayout" Target="../slideLayouts/slideLayout37.xml"/><Relationship Id="rId35" Type="http://schemas.openxmlformats.org/officeDocument/2006/relationships/slideLayout" Target="../slideLayouts/slideLayout42.xml"/><Relationship Id="rId43" Type="http://schemas.openxmlformats.org/officeDocument/2006/relationships/slideLayout" Target="../slideLayouts/slideLayout50.xml"/><Relationship Id="rId48" Type="http://schemas.openxmlformats.org/officeDocument/2006/relationships/slideLayout" Target="../slideLayouts/slideLayout55.xml"/><Relationship Id="rId56" Type="http://schemas.openxmlformats.org/officeDocument/2006/relationships/slideLayout" Target="../slideLayouts/slideLayout63.xml"/><Relationship Id="rId64" Type="http://schemas.openxmlformats.org/officeDocument/2006/relationships/theme" Target="../theme/theme2.xml"/><Relationship Id="rId8" Type="http://schemas.openxmlformats.org/officeDocument/2006/relationships/slideLayout" Target="../slideLayouts/slideLayout15.xml"/><Relationship Id="rId51" Type="http://schemas.openxmlformats.org/officeDocument/2006/relationships/slideLayout" Target="../slideLayouts/slideLayout58.xml"/><Relationship Id="rId3" Type="http://schemas.openxmlformats.org/officeDocument/2006/relationships/slideLayout" Target="../slideLayouts/slideLayout10.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33" Type="http://schemas.openxmlformats.org/officeDocument/2006/relationships/slideLayout" Target="../slideLayouts/slideLayout40.xml"/><Relationship Id="rId38" Type="http://schemas.openxmlformats.org/officeDocument/2006/relationships/slideLayout" Target="../slideLayouts/slideLayout45.xml"/><Relationship Id="rId46" Type="http://schemas.openxmlformats.org/officeDocument/2006/relationships/slideLayout" Target="../slideLayouts/slideLayout53.xml"/><Relationship Id="rId5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schemeClr val="bg1"/>
                </a:solidFill>
                <a:latin typeface="+mn-lt"/>
                <a:ea typeface="+mn-ea"/>
              </a:defRPr>
            </a:lvl1pPr>
          </a:lstStyle>
          <a:p>
            <a:pPr>
              <a:defRPr/>
            </a:pPr>
            <a:fld id="{CA826EAF-D029-422B-A203-489E5D9CAC02}" type="slidenum">
              <a:rPr lang="ja-JP" altLang="en-US"/>
              <a:pPr>
                <a:defRPr/>
              </a:pPr>
              <a:t>&lt;#&gt;</a:t>
            </a:fld>
            <a:endParaRPr lang="ja-JP" altLang="en-US" dirty="0"/>
          </a:p>
        </p:txBody>
      </p:sp>
      <p:sp>
        <p:nvSpPr>
          <p:cNvPr id="3075" name="タイトル プレースホルダ 11"/>
          <p:cNvSpPr>
            <a:spLocks noGrp="1"/>
          </p:cNvSpPr>
          <p:nvPr>
            <p:ph type="title"/>
          </p:nvPr>
        </p:nvSpPr>
        <p:spPr bwMode="auto">
          <a:xfrm>
            <a:off x="503238" y="215900"/>
            <a:ext cx="8137525" cy="1008063"/>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ja-JP" altLang="en-US" smtClean="0"/>
              <a:t>マスタ タイトルの書式設定</a:t>
            </a:r>
          </a:p>
        </p:txBody>
      </p:sp>
      <p:sp>
        <p:nvSpPr>
          <p:cNvPr id="3076" name="テキスト プレースホルダ 12"/>
          <p:cNvSpPr>
            <a:spLocks noGrp="1"/>
          </p:cNvSpPr>
          <p:nvPr>
            <p:ph type="body" idx="1"/>
          </p:nvPr>
        </p:nvSpPr>
        <p:spPr bwMode="auto">
          <a:xfrm>
            <a:off x="503238" y="1439863"/>
            <a:ext cx="8137525" cy="4860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3077" name="図 6" descr="Logo_SSCORE.png"/>
          <p:cNvPicPr>
            <a:picLocks noChangeAspect="1"/>
          </p:cNvPicPr>
          <p:nvPr userDrawn="1"/>
        </p:nvPicPr>
        <p:blipFill>
          <a:blip r:embed="rId10"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schemeClr val="bg1"/>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HGP創英角ｺﾞｼｯｸUB" pitchFamily="50" charset="-128"/>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65" cstate="print"/>
          <a:srcRect/>
          <a:stretch>
            <a:fillRect/>
          </a:stretch>
        </a:blipFill>
        <a:effectLst/>
      </p:bgPr>
    </p:bg>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4"/>
          </p:nvPr>
        </p:nvSpPr>
        <p:spPr>
          <a:xfrm>
            <a:off x="8118475" y="6462713"/>
            <a:ext cx="719138" cy="179387"/>
          </a:xfrm>
          <a:prstGeom prst="rect">
            <a:avLst/>
          </a:prstGeom>
        </p:spPr>
        <p:txBody>
          <a:bodyPr vert="horz" lIns="0" tIns="0" rIns="0" bIns="0" rtlCol="0" anchor="ctr"/>
          <a:lstStyle>
            <a:lvl1pPr algn="r" fontAlgn="auto">
              <a:spcBef>
                <a:spcPts val="0"/>
              </a:spcBef>
              <a:spcAft>
                <a:spcPts val="0"/>
              </a:spcAft>
              <a:defRPr sz="900">
                <a:solidFill>
                  <a:prstClr val="white"/>
                </a:solidFill>
                <a:latin typeface="+mn-lt"/>
                <a:ea typeface="+mn-ea"/>
              </a:defRPr>
            </a:lvl1pPr>
          </a:lstStyle>
          <a:p>
            <a:pPr>
              <a:defRPr/>
            </a:pPr>
            <a:fld id="{3974A38A-8008-4707-B9FD-978917782C51}" type="slidenum">
              <a:rPr lang="ja-JP" altLang="en-US"/>
              <a:pPr>
                <a:defRPr/>
              </a:pPr>
              <a:t>&lt;#&gt;</a:t>
            </a:fld>
            <a:endParaRPr lang="ja-JP" altLang="en-US" dirty="0"/>
          </a:p>
        </p:txBody>
      </p:sp>
      <p:pic>
        <p:nvPicPr>
          <p:cNvPr id="6147" name="図 6" descr="Logo_SSCORE.png"/>
          <p:cNvPicPr>
            <a:picLocks noChangeAspect="1"/>
          </p:cNvPicPr>
          <p:nvPr/>
        </p:nvPicPr>
        <p:blipFill>
          <a:blip r:embed="rId66" cstate="print"/>
          <a:srcRect/>
          <a:stretch>
            <a:fillRect/>
          </a:stretch>
        </p:blipFill>
        <p:spPr bwMode="auto">
          <a:xfrm>
            <a:off x="7380288" y="298450"/>
            <a:ext cx="1485900" cy="193675"/>
          </a:xfrm>
          <a:prstGeom prst="rect">
            <a:avLst/>
          </a:prstGeom>
          <a:noFill/>
          <a:ln w="9525">
            <a:noFill/>
            <a:miter lim="800000"/>
            <a:headEnd/>
            <a:tailEnd/>
          </a:ln>
        </p:spPr>
      </p:pic>
      <p:sp>
        <p:nvSpPr>
          <p:cNvPr id="7" name="フッター プレースホルダ 2"/>
          <p:cNvSpPr>
            <a:spLocks noGrp="1"/>
          </p:cNvSpPr>
          <p:nvPr userDrawn="1">
            <p:ph type="ftr" sz="quarter" idx="3"/>
          </p:nvPr>
        </p:nvSpPr>
        <p:spPr bwMode="auto">
          <a:xfrm>
            <a:off x="306388" y="6457950"/>
            <a:ext cx="2268537" cy="206375"/>
          </a:xfrm>
          <a:prstGeom prst="rect">
            <a:avLst/>
          </a:prstGeom>
          <a:noFill/>
          <a:ln>
            <a:miter lim="800000"/>
            <a:headEnd/>
            <a:tailEnd/>
          </a:ln>
        </p:spPr>
        <p:txBody>
          <a:bodyPr wrap="square" numCol="1" anchorCtr="0" compatLnSpc="1">
            <a:prstTxWarp prst="textNoShape">
              <a:avLst/>
            </a:prstTxWarp>
          </a:bodyPr>
          <a:lstStyle>
            <a:lvl1pPr>
              <a:defRPr sz="700">
                <a:solidFill>
                  <a:prstClr val="white"/>
                </a:solidFill>
                <a:latin typeface="メイリオ" pitchFamily="50" charset="-128"/>
                <a:ea typeface="メイリオ" pitchFamily="50" charset="-128"/>
                <a:cs typeface="メイリオ" pitchFamily="50" charset="-128"/>
              </a:defRPr>
            </a:lvl1pPr>
          </a:lstStyle>
          <a:p>
            <a:pPr>
              <a:defRPr/>
            </a:pPr>
            <a:r>
              <a:rPr lang="en-US" altLang="ja-JP"/>
              <a:t>© 2012  SuperStream Inc. All rights reserved.</a:t>
            </a:r>
            <a:endParaRPr lang="en-US" altLang="ja-JP" dirty="0"/>
          </a:p>
        </p:txBody>
      </p:sp>
    </p:spTree>
  </p:cSld>
  <p:clrMap bg1="lt1" tx1="dk1" bg2="lt2" tx2="dk2" accent1="accent1" accent2="accent2" accent3="accent3" accent4="accent4" accent5="accent5" accent6="accent6" hlink="hlink" folHlink="folHlink"/>
  <p:sldLayoutIdLst>
    <p:sldLayoutId id="2147484068" r:id="rId1"/>
    <p:sldLayoutId id="2147484069" r:id="rId2"/>
    <p:sldLayoutId id="2147484070" r:id="rId3"/>
    <p:sldLayoutId id="2147484071" r:id="rId4"/>
    <p:sldLayoutId id="2147484072" r:id="rId5"/>
    <p:sldLayoutId id="2147484073" r:id="rId6"/>
    <p:sldLayoutId id="2147484074" r:id="rId7"/>
    <p:sldLayoutId id="2147484075" r:id="rId8"/>
    <p:sldLayoutId id="2147484076" r:id="rId9"/>
    <p:sldLayoutId id="2147484077" r:id="rId10"/>
    <p:sldLayoutId id="2147484078" r:id="rId11"/>
    <p:sldLayoutId id="2147484079" r:id="rId12"/>
    <p:sldLayoutId id="2147484080" r:id="rId13"/>
    <p:sldLayoutId id="2147484081" r:id="rId14"/>
    <p:sldLayoutId id="2147484082" r:id="rId15"/>
    <p:sldLayoutId id="2147484083" r:id="rId16"/>
    <p:sldLayoutId id="2147484084" r:id="rId17"/>
    <p:sldLayoutId id="2147484085" r:id="rId18"/>
    <p:sldLayoutId id="2147484086" r:id="rId19"/>
    <p:sldLayoutId id="2147484087" r:id="rId20"/>
    <p:sldLayoutId id="2147484088" r:id="rId21"/>
    <p:sldLayoutId id="2147484089" r:id="rId22"/>
    <p:sldLayoutId id="2147484090" r:id="rId23"/>
    <p:sldLayoutId id="2147484091" r:id="rId24"/>
    <p:sldLayoutId id="2147484092" r:id="rId25"/>
    <p:sldLayoutId id="2147484093" r:id="rId26"/>
    <p:sldLayoutId id="2147484094" r:id="rId27"/>
    <p:sldLayoutId id="2147484095" r:id="rId28"/>
    <p:sldLayoutId id="2147484096" r:id="rId29"/>
    <p:sldLayoutId id="2147484097" r:id="rId30"/>
    <p:sldLayoutId id="2147484098" r:id="rId31"/>
    <p:sldLayoutId id="2147484099" r:id="rId32"/>
    <p:sldLayoutId id="2147484100" r:id="rId33"/>
    <p:sldLayoutId id="2147484101" r:id="rId34"/>
    <p:sldLayoutId id="2147484102" r:id="rId35"/>
    <p:sldLayoutId id="2147484103" r:id="rId36"/>
    <p:sldLayoutId id="2147484104" r:id="rId37"/>
    <p:sldLayoutId id="2147484105" r:id="rId38"/>
    <p:sldLayoutId id="2147484106" r:id="rId39"/>
    <p:sldLayoutId id="2147484107" r:id="rId40"/>
    <p:sldLayoutId id="2147484108" r:id="rId41"/>
    <p:sldLayoutId id="2147484109" r:id="rId42"/>
    <p:sldLayoutId id="2147484110" r:id="rId43"/>
    <p:sldLayoutId id="2147484111" r:id="rId44"/>
    <p:sldLayoutId id="2147484112" r:id="rId45"/>
    <p:sldLayoutId id="2147484113" r:id="rId46"/>
    <p:sldLayoutId id="2147484114" r:id="rId47"/>
    <p:sldLayoutId id="2147484115" r:id="rId48"/>
    <p:sldLayoutId id="2147484116" r:id="rId49"/>
    <p:sldLayoutId id="2147484117" r:id="rId50"/>
    <p:sldLayoutId id="2147484118" r:id="rId51"/>
    <p:sldLayoutId id="2147484119" r:id="rId52"/>
    <p:sldLayoutId id="2147484120" r:id="rId53"/>
    <p:sldLayoutId id="2147484121" r:id="rId54"/>
    <p:sldLayoutId id="2147484122" r:id="rId55"/>
    <p:sldLayoutId id="2147484123" r:id="rId56"/>
    <p:sldLayoutId id="2147484124" r:id="rId57"/>
    <p:sldLayoutId id="2147484125" r:id="rId58"/>
    <p:sldLayoutId id="2147484126" r:id="rId59"/>
    <p:sldLayoutId id="2147484127" r:id="rId60"/>
    <p:sldLayoutId id="2147484128" r:id="rId61"/>
    <p:sldLayoutId id="2147484129" r:id="rId62"/>
    <p:sldLayoutId id="2147484130" r:id="rId63"/>
  </p:sldLayoutIdLst>
  <p:hf hdr="0" dt="0"/>
  <p:txStyles>
    <p:titleStyle>
      <a:lvl1pPr algn="l" rtl="0" eaLnBrk="0" fontAlgn="base" hangingPunct="0">
        <a:lnSpc>
          <a:spcPts val="2800"/>
        </a:lnSpc>
        <a:spcBef>
          <a:spcPct val="0"/>
        </a:spcBef>
        <a:spcAft>
          <a:spcPct val="0"/>
        </a:spcAft>
        <a:defRPr kumimoji="1" sz="2200" kern="1200">
          <a:solidFill>
            <a:schemeClr val="bg1"/>
          </a:solidFill>
          <a:latin typeface="+mj-lt"/>
          <a:ea typeface="+mj-ea"/>
          <a:cs typeface="+mj-cs"/>
        </a:defRPr>
      </a:lvl1pPr>
      <a:lvl2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2pPr>
      <a:lvl3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3pPr>
      <a:lvl4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4pPr>
      <a:lvl5pPr algn="l" rtl="0" eaLnBrk="0" fontAlgn="base" hangingPunct="0">
        <a:lnSpc>
          <a:spcPts val="2800"/>
        </a:lnSpc>
        <a:spcBef>
          <a:spcPct val="0"/>
        </a:spcBef>
        <a:spcAft>
          <a:spcPct val="0"/>
        </a:spcAft>
        <a:defRPr kumimoji="1" sz="2200">
          <a:solidFill>
            <a:schemeClr val="bg1"/>
          </a:solidFill>
          <a:latin typeface="Tahoma" pitchFamily="34" charset="0"/>
          <a:ea typeface="HGP創英角ｺﾞｼｯｸUB" pitchFamily="50" charset="-128"/>
        </a:defRPr>
      </a:lvl5pPr>
      <a:lvl6pPr marL="4572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6pPr>
      <a:lvl7pPr marL="9144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7pPr>
      <a:lvl8pPr marL="13716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8pPr>
      <a:lvl9pPr marL="1828800" algn="l" rtl="0" fontAlgn="base">
        <a:lnSpc>
          <a:spcPts val="2800"/>
        </a:lnSpc>
        <a:spcBef>
          <a:spcPct val="0"/>
        </a:spcBef>
        <a:spcAft>
          <a:spcPct val="0"/>
        </a:spcAft>
        <a:defRPr kumimoji="1" sz="2200">
          <a:solidFill>
            <a:schemeClr val="bg1"/>
          </a:solidFill>
          <a:latin typeface="Tahoma" pitchFamily="34" charset="0"/>
          <a:ea typeface="HGP創英角ｺﾞｼｯｸUB" pitchFamily="50" charset="-128"/>
        </a:defRPr>
      </a:lvl9pPr>
    </p:titleStyle>
    <p:bodyStyle>
      <a:lvl1pPr marL="215900" indent="-215900" algn="l" rtl="0" eaLnBrk="0" fontAlgn="ctr" hangingPunct="0">
        <a:spcBef>
          <a:spcPct val="20000"/>
        </a:spcBef>
        <a:spcAft>
          <a:spcPct val="0"/>
        </a:spcAft>
        <a:buClr>
          <a:srgbClr val="BCE3FF"/>
        </a:buClr>
        <a:buSzPct val="75000"/>
        <a:buFont typeface="Wingdings" pitchFamily="2" charset="2"/>
        <a:buChar char="n"/>
        <a:defRPr kumimoji="1" sz="1600" kern="1200">
          <a:solidFill>
            <a:schemeClr val="accent1"/>
          </a:solidFill>
          <a:latin typeface="+mn-lt"/>
          <a:ea typeface="+mn-ea"/>
          <a:cs typeface="+mn-cs"/>
        </a:defRPr>
      </a:lvl1pPr>
      <a:lvl2pPr marL="431800" indent="-179388" algn="l" rtl="0" eaLnBrk="0" fontAlgn="ctr" hangingPunct="0">
        <a:spcBef>
          <a:spcPct val="20000"/>
        </a:spcBef>
        <a:spcAft>
          <a:spcPct val="0"/>
        </a:spcAft>
        <a:buClr>
          <a:srgbClr val="BCE3FF"/>
        </a:buClr>
        <a:buSzPct val="75000"/>
        <a:buFont typeface="Wingdings" pitchFamily="2" charset="2"/>
        <a:buChar char="n"/>
        <a:defRPr kumimoji="1" sz="1400" kern="1200">
          <a:solidFill>
            <a:schemeClr val="tx1"/>
          </a:solidFill>
          <a:latin typeface="+mn-lt"/>
          <a:ea typeface="+mn-ea"/>
          <a:cs typeface="+mn-cs"/>
        </a:defRPr>
      </a:lvl2pPr>
      <a:lvl3pPr marL="682625" indent="-179388" algn="l" rtl="0" eaLnBrk="0" fontAlgn="ctr" hangingPunct="0">
        <a:spcBef>
          <a:spcPct val="20000"/>
        </a:spcBef>
        <a:spcAft>
          <a:spcPct val="0"/>
        </a:spcAft>
        <a:buClr>
          <a:srgbClr val="BCE3FF"/>
        </a:buClr>
        <a:buSzPct val="50000"/>
        <a:buFont typeface="Wingdings" pitchFamily="2" charset="2"/>
        <a:buChar char="n"/>
        <a:defRPr kumimoji="1" sz="1400" kern="1200">
          <a:solidFill>
            <a:schemeClr val="tx1"/>
          </a:solidFill>
          <a:latin typeface="+mn-lt"/>
          <a:ea typeface="+mn-ea"/>
          <a:cs typeface="+mn-cs"/>
        </a:defRPr>
      </a:lvl3pPr>
      <a:lvl4pPr marL="935038" indent="-179388" algn="l" rtl="0" eaLnBrk="0" fontAlgn="ctr" hangingPunct="0">
        <a:spcBef>
          <a:spcPct val="20000"/>
        </a:spcBef>
        <a:spcAft>
          <a:spcPct val="0"/>
        </a:spcAft>
        <a:buClr>
          <a:srgbClr val="BCE3FF"/>
        </a:buClr>
        <a:buSzPct val="75000"/>
        <a:buFont typeface="Arial" pitchFamily="34" charset="0"/>
        <a:buChar char="•"/>
        <a:defRPr kumimoji="1" sz="1200" kern="1200">
          <a:solidFill>
            <a:schemeClr val="tx1"/>
          </a:solidFill>
          <a:latin typeface="+mn-lt"/>
          <a:ea typeface="+mn-ea"/>
          <a:cs typeface="+mn-cs"/>
        </a:defRPr>
      </a:lvl4pPr>
      <a:lvl5pPr marL="1150938" indent="-179388" algn="l" rtl="0" eaLnBrk="0" fontAlgn="ctr" hangingPunct="0">
        <a:spcBef>
          <a:spcPct val="20000"/>
        </a:spcBef>
        <a:spcAft>
          <a:spcPct val="0"/>
        </a:spcAft>
        <a:buClr>
          <a:srgbClr val="BCE3FF"/>
        </a:buClr>
        <a:buSzPct val="75000"/>
        <a:buFont typeface="Arial" pitchFamily="34" charset="0"/>
        <a:buChar char="•"/>
        <a:defRPr kumimoji="1" sz="1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______1.xls"/></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23.wmf"/><Relationship Id="rId10" Type="http://schemas.openxmlformats.org/officeDocument/2006/relationships/image" Target="../media/image26.png"/><Relationship Id="rId4" Type="http://schemas.openxmlformats.org/officeDocument/2006/relationships/image" Target="../media/image22.wmf"/><Relationship Id="rId9"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 1"/>
          <p:cNvSpPr>
            <a:spLocks noGrp="1"/>
          </p:cNvSpPr>
          <p:nvPr>
            <p:ph type="body" sz="quarter" idx="10"/>
          </p:nvPr>
        </p:nvSpPr>
        <p:spPr>
          <a:xfrm>
            <a:off x="4067945" y="2924175"/>
            <a:ext cx="4752206" cy="647700"/>
          </a:xfrm>
        </p:spPr>
        <p:txBody>
          <a:bodyPr rtlCol="0">
            <a:normAutofit/>
          </a:bodyPr>
          <a:lstStyle/>
          <a:p>
            <a:pPr marL="216000" indent="-216000" eaLnBrk="1" hangingPunct="1">
              <a:spcAft>
                <a:spcPts val="0"/>
              </a:spcAft>
              <a:buClr>
                <a:schemeClr val="accent1">
                  <a:lumMod val="20000"/>
                  <a:lumOff val="80000"/>
                </a:schemeClr>
              </a:buClr>
              <a:defRPr/>
            </a:pPr>
            <a:r>
              <a:rPr lang="en-US" altLang="ja-JP" sz="2200" b="1" dirty="0" smtClean="0">
                <a:latin typeface="Times New Roman" pitchFamily="18" charset="0"/>
                <a:cs typeface="Times New Roman" pitchFamily="18" charset="0"/>
              </a:rPr>
              <a:t>CORE</a:t>
            </a:r>
            <a:r>
              <a:rPr lang="ja-JP" altLang="en-US" sz="2200" dirty="0" smtClean="0">
                <a:latin typeface="メイリオ" pitchFamily="50" charset="-128"/>
                <a:ea typeface="メイリオ" pitchFamily="50" charset="-128"/>
                <a:cs typeface="メイリオ" pitchFamily="50" charset="-128"/>
              </a:rPr>
              <a:t>（基幹会計システム）のご紹介</a:t>
            </a:r>
            <a:endParaRPr lang="ja-JP" altLang="en-US" sz="2200" dirty="0">
              <a:latin typeface="メイリオ" pitchFamily="50" charset="-128"/>
              <a:ea typeface="メイリオ" pitchFamily="50" charset="-128"/>
              <a:cs typeface="メイリオ" pitchFamily="50" charset="-128"/>
            </a:endParaRPr>
          </a:p>
        </p:txBody>
      </p:sp>
      <p:sp>
        <p:nvSpPr>
          <p:cNvPr id="13315" name="Text Box 6"/>
          <p:cNvSpPr txBox="1">
            <a:spLocks noChangeArrowheads="1"/>
          </p:cNvSpPr>
          <p:nvPr/>
        </p:nvSpPr>
        <p:spPr bwMode="auto">
          <a:xfrm>
            <a:off x="5383213" y="5646738"/>
            <a:ext cx="3403600" cy="282575"/>
          </a:xfrm>
          <a:prstGeom prst="rect">
            <a:avLst/>
          </a:prstGeom>
          <a:noFill/>
          <a:ln w="9525" algn="ctr">
            <a:noFill/>
            <a:miter lim="800000"/>
            <a:headEnd/>
            <a:tailEnd/>
          </a:ln>
        </p:spPr>
        <p:txBody>
          <a:bodyPr lIns="0" tIns="0" rIns="0" bIns="0">
            <a:spAutoFit/>
          </a:bodyPr>
          <a:lstStyle/>
          <a:p>
            <a:pPr algn="r">
              <a:lnSpc>
                <a:spcPts val="2200"/>
              </a:lnSpc>
            </a:pPr>
            <a:r>
              <a:rPr lang="ja-JP" altLang="en-US">
                <a:solidFill>
                  <a:schemeClr val="bg1"/>
                </a:solidFill>
                <a:latin typeface="メイリオ" pitchFamily="50" charset="-128"/>
                <a:ea typeface="メイリオ" pitchFamily="50" charset="-128"/>
                <a:cs typeface="メイリオ" pitchFamily="50" charset="-128"/>
              </a:rPr>
              <a:t>スーパーストリーム株式会社</a:t>
            </a:r>
          </a:p>
        </p:txBody>
      </p:sp>
      <p:sp>
        <p:nvSpPr>
          <p:cNvPr id="4" name="フッター プレースホルダ 2"/>
          <p:cNvSpPr txBox="1">
            <a:spLocks/>
          </p:cNvSpPr>
          <p:nvPr/>
        </p:nvSpPr>
        <p:spPr>
          <a:xfrm>
            <a:off x="306388" y="6457950"/>
            <a:ext cx="2268537" cy="206375"/>
          </a:xfrm>
          <a:prstGeom prst="rect">
            <a:avLst/>
          </a:prstGeom>
          <a:noFill/>
        </p:spPr>
        <p:txBody>
          <a:bodyPr vert="horz" lIns="91440" tIns="45720" rIns="91440" bIns="45720" anchor="t"/>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700" b="0" i="0" u="none" strike="noStrike" kern="1200" cap="none" spc="0" normalizeH="0" baseline="0" noProof="0" dirty="0" err="1" smtClean="0">
                <a:ln>
                  <a:noFill/>
                </a:ln>
                <a:solidFill>
                  <a:schemeClr val="bg1"/>
                </a:solidFill>
                <a:effectLst/>
                <a:uLnTx/>
                <a:uFillTx/>
                <a:latin typeface="メイリオ" pitchFamily="50" charset="-128"/>
                <a:ea typeface="メイリオ" pitchFamily="50" charset="-128"/>
                <a:cs typeface="メイリオ" pitchFamily="50" charset="-128"/>
              </a:rPr>
              <a:t>SuperStream</a:t>
            </a: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 </a:t>
            </a:r>
            <a:r>
              <a:rPr kumimoji="1" lang="en-US" altLang="ja-JP" sz="700" b="0" i="0" u="none" strike="noStrike" kern="1200" cap="none" spc="0" normalizeH="0" baseline="0" noProof="0" dirty="0" smtClean="0">
                <a:ln>
                  <a:noFill/>
                </a:ln>
                <a:solidFill>
                  <a:schemeClr val="bg1"/>
                </a:solidFill>
                <a:effectLst/>
                <a:uLnTx/>
                <a:uFillTx/>
                <a:latin typeface="メイリオ" pitchFamily="50" charset="-128"/>
                <a:ea typeface="メイリオ" pitchFamily="50" charset="-128"/>
                <a:cs typeface="メイリオ" pitchFamily="50" charset="-128"/>
              </a:rPr>
              <a:t>Inc. All rights reserved.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p>
            <a:pPr>
              <a:defRPr/>
            </a:pPr>
            <a:fld id="{1F222940-51E5-4BCA-86A8-98A73815289D}" type="slidenum">
              <a:rPr lang="ja-JP" altLang="en-US" smtClean="0"/>
              <a:pPr>
                <a:defRPr/>
              </a:pPr>
              <a:t>10</a:t>
            </a:fld>
            <a:endParaRPr lang="ja-JP" altLang="en-US" dirty="0"/>
          </a:p>
        </p:txBody>
      </p:sp>
      <p:sp>
        <p:nvSpPr>
          <p:cNvPr id="22532" name="AutoShape 5"/>
          <p:cNvSpPr>
            <a:spLocks noChangeArrowheads="1"/>
          </p:cNvSpPr>
          <p:nvPr/>
        </p:nvSpPr>
        <p:spPr bwMode="gray">
          <a:xfrm>
            <a:off x="250825" y="1484313"/>
            <a:ext cx="8642350" cy="4897437"/>
          </a:xfrm>
          <a:prstGeom prst="roundRect">
            <a:avLst>
              <a:gd name="adj" fmla="val 4681"/>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a:solidFill>
                <a:schemeClr val="accent2"/>
              </a:solidFill>
              <a:latin typeface="HGP創英角ｺﾞｼｯｸUB" pitchFamily="50" charset="-128"/>
              <a:ea typeface="HGP創英角ｺﾞｼｯｸUB" pitchFamily="50" charset="-128"/>
            </a:endParaRPr>
          </a:p>
        </p:txBody>
      </p:sp>
      <p:sp>
        <p:nvSpPr>
          <p:cNvPr id="53" name="コンテンツ プレースホルダ 6"/>
          <p:cNvSpPr txBox="1">
            <a:spLocks/>
          </p:cNvSpPr>
          <p:nvPr/>
        </p:nvSpPr>
        <p:spPr>
          <a:xfrm>
            <a:off x="323850" y="1557338"/>
            <a:ext cx="3959225" cy="287337"/>
          </a:xfrm>
          <a:prstGeom prst="rect">
            <a:avLst/>
          </a:prstGeom>
        </p:spPr>
        <p:txBody>
          <a:bodyPr>
            <a:normAutofit fontScale="92500" lnSpcReduction="10000"/>
          </a:bodyPr>
          <a:lstStyle/>
          <a:p>
            <a:pPr marL="215900" indent="-215900" eaLnBrk="0" fontAlgn="ctr" hangingPunct="0">
              <a:spcBef>
                <a:spcPct val="20000"/>
              </a:spcBef>
              <a:buClr>
                <a:srgbClr val="BCE3FF"/>
              </a:buClr>
              <a:buSzPct val="75000"/>
              <a:buFont typeface="Wingdings" pitchFamily="2" charset="2"/>
              <a:buNone/>
              <a:defRPr/>
            </a:pPr>
            <a:r>
              <a:rPr lang="en-US" altLang="ja-JP" sz="1400" dirty="0">
                <a:solidFill>
                  <a:schemeClr val="accent4"/>
                </a:solidFill>
                <a:latin typeface="+mj-ea"/>
                <a:ea typeface="+mj-ea"/>
              </a:rPr>
              <a:t>【</a:t>
            </a:r>
            <a:r>
              <a:rPr lang="en-US" altLang="ja-JP" sz="1400" b="1" i="1" dirty="0" err="1">
                <a:solidFill>
                  <a:schemeClr val="accent4"/>
                </a:solidFill>
                <a:latin typeface="Times New Roman" pitchFamily="18" charset="0"/>
                <a:ea typeface="+mn-ea"/>
                <a:cs typeface="Times New Roman" pitchFamily="18" charset="0"/>
              </a:rPr>
              <a:t>SuperStream</a:t>
            </a:r>
            <a:r>
              <a:rPr lang="ja-JP" altLang="en-US" sz="1400" dirty="0">
                <a:solidFill>
                  <a:schemeClr val="accent4"/>
                </a:solidFill>
                <a:latin typeface="メイリオ" pitchFamily="50" charset="-128"/>
                <a:ea typeface="メイリオ" pitchFamily="50" charset="-128"/>
                <a:cs typeface="メイリオ" pitchFamily="50" charset="-128"/>
              </a:rPr>
              <a:t>における、複数帳簿対応の考え方</a:t>
            </a:r>
            <a:r>
              <a:rPr lang="en-US" altLang="ja-JP" sz="1400" dirty="0">
                <a:solidFill>
                  <a:schemeClr val="accent4"/>
                </a:solidFill>
                <a:latin typeface="+mj-ea"/>
                <a:ea typeface="+mj-ea"/>
              </a:rPr>
              <a:t>】</a:t>
            </a:r>
            <a:endParaRPr lang="ja-JP" altLang="en-US" sz="1400" dirty="0">
              <a:solidFill>
                <a:schemeClr val="accent4"/>
              </a:solidFill>
              <a:latin typeface="+mj-ea"/>
              <a:ea typeface="+mj-ea"/>
            </a:endParaRPr>
          </a:p>
        </p:txBody>
      </p:sp>
      <p:sp>
        <p:nvSpPr>
          <p:cNvPr id="54" name="角丸四角形 53"/>
          <p:cNvSpPr/>
          <p:nvPr/>
        </p:nvSpPr>
        <p:spPr>
          <a:xfrm>
            <a:off x="468313" y="1916113"/>
            <a:ext cx="2663825" cy="4249737"/>
          </a:xfrm>
          <a:prstGeom prst="roundRect">
            <a:avLst/>
          </a:prstGeom>
        </p:spPr>
        <p:style>
          <a:lnRef idx="1">
            <a:schemeClr val="accent3"/>
          </a:lnRef>
          <a:fillRef idx="2">
            <a:schemeClr val="accent3"/>
          </a:fillRef>
          <a:effectRef idx="1">
            <a:schemeClr val="accent3"/>
          </a:effectRef>
          <a:fontRef idx="minor">
            <a:schemeClr val="dk1"/>
          </a:fontRef>
        </p:style>
        <p:txBody>
          <a:bodyPr/>
          <a:lstStyle/>
          <a:p>
            <a:pPr algn="ctr">
              <a:defRPr/>
            </a:pPr>
            <a:r>
              <a:rPr lang="ja-JP" altLang="en-US" sz="1600" dirty="0">
                <a:solidFill>
                  <a:schemeClr val="tx1">
                    <a:lumMod val="75000"/>
                    <a:lumOff val="25000"/>
                  </a:schemeClr>
                </a:solidFill>
                <a:latin typeface="メイリオ" pitchFamily="50" charset="-128"/>
                <a:ea typeface="メイリオ" pitchFamily="50" charset="-128"/>
                <a:cs typeface="メイリオ" pitchFamily="50" charset="-128"/>
              </a:rPr>
              <a:t>日本基準用会社</a:t>
            </a:r>
            <a:endParaRPr lang="en-US" altLang="ja-JP" sz="1600" dirty="0">
              <a:solidFill>
                <a:schemeClr val="tx1">
                  <a:lumMod val="75000"/>
                  <a:lumOff val="25000"/>
                </a:schemeClr>
              </a:solidFill>
              <a:latin typeface="メイリオ" pitchFamily="50" charset="-128"/>
              <a:ea typeface="メイリオ" pitchFamily="50" charset="-128"/>
              <a:cs typeface="メイリオ" pitchFamily="50" charset="-128"/>
            </a:endParaRPr>
          </a:p>
          <a:p>
            <a:pPr algn="ctr">
              <a:defRPr/>
            </a:pPr>
            <a:r>
              <a:rPr lang="ja-JP" altLang="en-US" sz="1600" dirty="0">
                <a:solidFill>
                  <a:schemeClr val="tx1">
                    <a:lumMod val="75000"/>
                    <a:lumOff val="25000"/>
                  </a:schemeClr>
                </a:solidFill>
                <a:latin typeface="メイリオ" pitchFamily="50" charset="-128"/>
                <a:ea typeface="メイリオ" pitchFamily="50" charset="-128"/>
                <a:cs typeface="メイリオ" pitchFamily="50" charset="-128"/>
              </a:rPr>
              <a:t>（連携元会社）</a:t>
            </a:r>
          </a:p>
        </p:txBody>
      </p:sp>
      <p:sp>
        <p:nvSpPr>
          <p:cNvPr id="55" name="円柱 54"/>
          <p:cNvSpPr/>
          <p:nvPr/>
        </p:nvSpPr>
        <p:spPr>
          <a:xfrm>
            <a:off x="684213" y="2708275"/>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各種</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マスタ</a:t>
            </a:r>
          </a:p>
        </p:txBody>
      </p:sp>
      <p:sp>
        <p:nvSpPr>
          <p:cNvPr id="56" name="円柱 55"/>
          <p:cNvSpPr/>
          <p:nvPr/>
        </p:nvSpPr>
        <p:spPr>
          <a:xfrm>
            <a:off x="684213" y="3860800"/>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仕訳</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データ</a:t>
            </a:r>
          </a:p>
        </p:txBody>
      </p:sp>
      <p:sp>
        <p:nvSpPr>
          <p:cNvPr id="57" name="円柱 56"/>
          <p:cNvSpPr/>
          <p:nvPr/>
        </p:nvSpPr>
        <p:spPr>
          <a:xfrm>
            <a:off x="684213" y="5013325"/>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残高</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データ</a:t>
            </a:r>
          </a:p>
        </p:txBody>
      </p:sp>
      <p:sp>
        <p:nvSpPr>
          <p:cNvPr id="58" name="角丸四角形 57"/>
          <p:cNvSpPr/>
          <p:nvPr/>
        </p:nvSpPr>
        <p:spPr>
          <a:xfrm>
            <a:off x="3203575" y="1844675"/>
            <a:ext cx="5400675" cy="4321175"/>
          </a:xfrm>
          <a:prstGeom prst="roundRect">
            <a:avLst/>
          </a:prstGeom>
        </p:spPr>
        <p:style>
          <a:lnRef idx="1">
            <a:schemeClr val="accent2"/>
          </a:lnRef>
          <a:fillRef idx="2">
            <a:schemeClr val="accent2"/>
          </a:fillRef>
          <a:effectRef idx="1">
            <a:schemeClr val="accent2"/>
          </a:effectRef>
          <a:fontRef idx="minor">
            <a:schemeClr val="dk1"/>
          </a:fontRef>
        </p:style>
        <p:txBody>
          <a:bodyPr/>
          <a:lstStyle/>
          <a:p>
            <a:pPr algn="ctr">
              <a:defRPr/>
            </a:pPr>
            <a:r>
              <a:rPr lang="en-US" altLang="ja-JP" sz="1600" dirty="0">
                <a:solidFill>
                  <a:schemeClr val="tx1">
                    <a:lumMod val="75000"/>
                    <a:lumOff val="25000"/>
                  </a:schemeClr>
                </a:solidFill>
                <a:latin typeface="メイリオ" pitchFamily="50" charset="-128"/>
                <a:ea typeface="メイリオ" pitchFamily="50" charset="-128"/>
                <a:cs typeface="メイリオ" pitchFamily="50" charset="-128"/>
              </a:rPr>
              <a:t>IFRS</a:t>
            </a:r>
            <a:r>
              <a:rPr lang="ja-JP" altLang="en-US" sz="1600" dirty="0">
                <a:solidFill>
                  <a:schemeClr val="tx1">
                    <a:lumMod val="75000"/>
                    <a:lumOff val="25000"/>
                  </a:schemeClr>
                </a:solidFill>
                <a:latin typeface="メイリオ" pitchFamily="50" charset="-128"/>
                <a:ea typeface="メイリオ" pitchFamily="50" charset="-128"/>
                <a:cs typeface="メイリオ" pitchFamily="50" charset="-128"/>
              </a:rPr>
              <a:t>基準用会社</a:t>
            </a:r>
            <a:endParaRPr lang="en-US" altLang="ja-JP" sz="1600" dirty="0">
              <a:solidFill>
                <a:schemeClr val="tx1">
                  <a:lumMod val="75000"/>
                  <a:lumOff val="25000"/>
                </a:schemeClr>
              </a:solidFill>
              <a:latin typeface="メイリオ" pitchFamily="50" charset="-128"/>
              <a:ea typeface="メイリオ" pitchFamily="50" charset="-128"/>
              <a:cs typeface="メイリオ" pitchFamily="50" charset="-128"/>
            </a:endParaRPr>
          </a:p>
          <a:p>
            <a:pPr algn="ctr">
              <a:defRPr/>
            </a:pPr>
            <a:r>
              <a:rPr lang="ja-JP" altLang="en-US" sz="1600" dirty="0">
                <a:solidFill>
                  <a:schemeClr val="tx1">
                    <a:lumMod val="75000"/>
                    <a:lumOff val="25000"/>
                  </a:schemeClr>
                </a:solidFill>
                <a:latin typeface="メイリオ" pitchFamily="50" charset="-128"/>
                <a:ea typeface="メイリオ" pitchFamily="50" charset="-128"/>
                <a:cs typeface="メイリオ" pitchFamily="50" charset="-128"/>
              </a:rPr>
              <a:t>（連携先会社）</a:t>
            </a:r>
          </a:p>
        </p:txBody>
      </p:sp>
      <p:sp>
        <p:nvSpPr>
          <p:cNvPr id="59" name="フローチャート: 処理 58"/>
          <p:cNvSpPr/>
          <p:nvPr/>
        </p:nvSpPr>
        <p:spPr>
          <a:xfrm>
            <a:off x="1908175" y="2852738"/>
            <a:ext cx="935038" cy="647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マスタ</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連携</a:t>
            </a:r>
          </a:p>
        </p:txBody>
      </p:sp>
      <p:sp>
        <p:nvSpPr>
          <p:cNvPr id="60" name="フローチャート: 処理 59"/>
          <p:cNvSpPr/>
          <p:nvPr/>
        </p:nvSpPr>
        <p:spPr>
          <a:xfrm>
            <a:off x="1908175" y="4005263"/>
            <a:ext cx="935038" cy="647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連携仕訳データ</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作成</a:t>
            </a:r>
          </a:p>
        </p:txBody>
      </p:sp>
      <p:cxnSp>
        <p:nvCxnSpPr>
          <p:cNvPr id="61" name="直線矢印コネクタ 60"/>
          <p:cNvCxnSpPr>
            <a:stCxn id="59" idx="3"/>
            <a:endCxn id="69" idx="2"/>
          </p:cNvCxnSpPr>
          <p:nvPr/>
        </p:nvCxnSpPr>
        <p:spPr>
          <a:xfrm>
            <a:off x="2843213" y="3176588"/>
            <a:ext cx="3168650"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a:stCxn id="55" idx="4"/>
            <a:endCxn id="59" idx="1"/>
          </p:cNvCxnSpPr>
          <p:nvPr/>
        </p:nvCxnSpPr>
        <p:spPr>
          <a:xfrm>
            <a:off x="1547813" y="3176588"/>
            <a:ext cx="360362"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a:stCxn id="56" idx="4"/>
            <a:endCxn id="60" idx="1"/>
          </p:cNvCxnSpPr>
          <p:nvPr/>
        </p:nvCxnSpPr>
        <p:spPr>
          <a:xfrm>
            <a:off x="1547813" y="4329113"/>
            <a:ext cx="360362"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sp>
        <p:nvSpPr>
          <p:cNvPr id="64" name="円柱 63"/>
          <p:cNvSpPr/>
          <p:nvPr/>
        </p:nvSpPr>
        <p:spPr>
          <a:xfrm>
            <a:off x="3276600" y="3860800"/>
            <a:ext cx="1150938"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その他</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システム用仕訳ワーク</a:t>
            </a:r>
          </a:p>
        </p:txBody>
      </p:sp>
      <p:cxnSp>
        <p:nvCxnSpPr>
          <p:cNvPr id="65" name="直線矢印コネクタ 64"/>
          <p:cNvCxnSpPr>
            <a:stCxn id="60" idx="3"/>
            <a:endCxn id="64" idx="2"/>
          </p:cNvCxnSpPr>
          <p:nvPr/>
        </p:nvCxnSpPr>
        <p:spPr>
          <a:xfrm>
            <a:off x="2843213" y="4329113"/>
            <a:ext cx="433387"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a:stCxn id="64" idx="4"/>
            <a:endCxn id="67" idx="1"/>
          </p:cNvCxnSpPr>
          <p:nvPr/>
        </p:nvCxnSpPr>
        <p:spPr>
          <a:xfrm>
            <a:off x="4427538" y="4329113"/>
            <a:ext cx="288925"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sp>
        <p:nvSpPr>
          <p:cNvPr id="67" name="フローチャート: 処理 66"/>
          <p:cNvSpPr/>
          <p:nvPr/>
        </p:nvSpPr>
        <p:spPr>
          <a:xfrm>
            <a:off x="4716463" y="4005263"/>
            <a:ext cx="1008062" cy="647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外部</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データ</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取込</a:t>
            </a:r>
          </a:p>
        </p:txBody>
      </p:sp>
      <p:cxnSp>
        <p:nvCxnSpPr>
          <p:cNvPr id="68" name="直線矢印コネクタ 67"/>
          <p:cNvCxnSpPr>
            <a:stCxn id="67" idx="3"/>
            <a:endCxn id="70" idx="2"/>
          </p:cNvCxnSpPr>
          <p:nvPr/>
        </p:nvCxnSpPr>
        <p:spPr>
          <a:xfrm>
            <a:off x="5724525" y="4329113"/>
            <a:ext cx="287338"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sp>
        <p:nvSpPr>
          <p:cNvPr id="69" name="円柱 68"/>
          <p:cNvSpPr/>
          <p:nvPr/>
        </p:nvSpPr>
        <p:spPr>
          <a:xfrm>
            <a:off x="6011863" y="2708275"/>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各種</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マスタ</a:t>
            </a:r>
          </a:p>
        </p:txBody>
      </p:sp>
      <p:sp>
        <p:nvSpPr>
          <p:cNvPr id="70" name="円柱 69"/>
          <p:cNvSpPr/>
          <p:nvPr/>
        </p:nvSpPr>
        <p:spPr>
          <a:xfrm>
            <a:off x="6011863" y="3860800"/>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仕訳</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データ</a:t>
            </a:r>
          </a:p>
        </p:txBody>
      </p:sp>
      <p:sp>
        <p:nvSpPr>
          <p:cNvPr id="71" name="円柱 70"/>
          <p:cNvSpPr/>
          <p:nvPr/>
        </p:nvSpPr>
        <p:spPr>
          <a:xfrm>
            <a:off x="6011863" y="5013325"/>
            <a:ext cx="863600" cy="936625"/>
          </a:xfrm>
          <a:prstGeom prst="can">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残高</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データ</a:t>
            </a:r>
          </a:p>
        </p:txBody>
      </p:sp>
      <p:cxnSp>
        <p:nvCxnSpPr>
          <p:cNvPr id="72" name="図形 71"/>
          <p:cNvCxnSpPr>
            <a:stCxn id="67" idx="2"/>
            <a:endCxn id="71" idx="2"/>
          </p:cNvCxnSpPr>
          <p:nvPr/>
        </p:nvCxnSpPr>
        <p:spPr>
          <a:xfrm rot="16200000" flipH="1">
            <a:off x="5201444" y="4671219"/>
            <a:ext cx="828675" cy="792163"/>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3" name="フローチャート: 処理 72"/>
          <p:cNvSpPr/>
          <p:nvPr/>
        </p:nvSpPr>
        <p:spPr>
          <a:xfrm>
            <a:off x="7380288" y="4005263"/>
            <a:ext cx="936625" cy="647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仕訳</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入力</a:t>
            </a:r>
          </a:p>
        </p:txBody>
      </p:sp>
      <p:sp>
        <p:nvSpPr>
          <p:cNvPr id="74" name="フローチャート: 処理 73"/>
          <p:cNvSpPr/>
          <p:nvPr/>
        </p:nvSpPr>
        <p:spPr>
          <a:xfrm>
            <a:off x="7380288" y="2852738"/>
            <a:ext cx="936625" cy="647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各種</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マスタ</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登録</a:t>
            </a:r>
          </a:p>
        </p:txBody>
      </p:sp>
      <p:cxnSp>
        <p:nvCxnSpPr>
          <p:cNvPr id="75" name="直線矢印コネクタ 74"/>
          <p:cNvCxnSpPr>
            <a:stCxn id="73" idx="1"/>
            <a:endCxn id="70" idx="4"/>
          </p:cNvCxnSpPr>
          <p:nvPr/>
        </p:nvCxnSpPr>
        <p:spPr>
          <a:xfrm flipH="1">
            <a:off x="6875463" y="4329113"/>
            <a:ext cx="504825"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a:stCxn id="74" idx="1"/>
            <a:endCxn id="69" idx="4"/>
          </p:cNvCxnSpPr>
          <p:nvPr/>
        </p:nvCxnSpPr>
        <p:spPr>
          <a:xfrm flipH="1">
            <a:off x="6875463" y="3176588"/>
            <a:ext cx="504825" cy="0"/>
          </a:xfrm>
          <a:prstGeom prst="straightConnector1">
            <a:avLst/>
          </a:prstGeom>
          <a:ln w="38100">
            <a:prstDash val="solid"/>
            <a:tailEnd type="arrow"/>
          </a:ln>
        </p:spPr>
        <p:style>
          <a:lnRef idx="1">
            <a:schemeClr val="accent1"/>
          </a:lnRef>
          <a:fillRef idx="0">
            <a:schemeClr val="accent1"/>
          </a:fillRef>
          <a:effectRef idx="0">
            <a:schemeClr val="accent1"/>
          </a:effectRef>
          <a:fontRef idx="minor">
            <a:schemeClr val="tx1"/>
          </a:fontRef>
        </p:style>
      </p:cxnSp>
      <p:cxnSp>
        <p:nvCxnSpPr>
          <p:cNvPr id="77" name="図形 96"/>
          <p:cNvCxnSpPr>
            <a:stCxn id="73" idx="1"/>
            <a:endCxn id="71" idx="4"/>
          </p:cNvCxnSpPr>
          <p:nvPr/>
        </p:nvCxnSpPr>
        <p:spPr>
          <a:xfrm rot="10800000" flipV="1">
            <a:off x="6875463" y="4329113"/>
            <a:ext cx="504825" cy="1152525"/>
          </a:xfrm>
          <a:prstGeom prst="bentConnector3">
            <a:avLst>
              <a:gd name="adj1" fmla="val 50000"/>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9" name="角丸四角形吹き出し 78"/>
          <p:cNvSpPr/>
          <p:nvPr/>
        </p:nvSpPr>
        <p:spPr bwMode="auto">
          <a:xfrm>
            <a:off x="7380288" y="4868863"/>
            <a:ext cx="1008062" cy="504825"/>
          </a:xfrm>
          <a:prstGeom prst="wedgeRoundRectCallout">
            <a:avLst>
              <a:gd name="adj1" fmla="val -25809"/>
              <a:gd name="adj2" fmla="val -82913"/>
              <a:gd name="adj3" fmla="val 16667"/>
            </a:avLst>
          </a:prstGeom>
          <a:ln/>
        </p:spPr>
        <p:style>
          <a:lnRef idx="2">
            <a:schemeClr val="accent2"/>
          </a:lnRef>
          <a:fillRef idx="1">
            <a:schemeClr val="lt1"/>
          </a:fillRef>
          <a:effectRef idx="0">
            <a:schemeClr val="accent2"/>
          </a:effectRef>
          <a:fontRef idx="minor">
            <a:schemeClr val="dk1"/>
          </a:fontRef>
        </p:style>
        <p:txBody>
          <a:bodyPr anchor="ctr"/>
          <a:lstStyle/>
          <a:p>
            <a:pPr algn="ctr">
              <a:defRPr/>
            </a:pPr>
            <a:r>
              <a:rPr lang="en-US" altLang="ja-JP" sz="900" dirty="0">
                <a:latin typeface="メイリオ" pitchFamily="50" charset="-128"/>
                <a:ea typeface="メイリオ" pitchFamily="50" charset="-128"/>
                <a:cs typeface="メイリオ" pitchFamily="50" charset="-128"/>
              </a:rPr>
              <a:t>IFRS</a:t>
            </a:r>
            <a:r>
              <a:rPr lang="ja-JP" altLang="en-US" sz="900" dirty="0">
                <a:latin typeface="メイリオ" pitchFamily="50" charset="-128"/>
                <a:ea typeface="メイリオ" pitchFamily="50" charset="-128"/>
                <a:cs typeface="メイリオ" pitchFamily="50" charset="-128"/>
              </a:rPr>
              <a:t>組替仕訳の登録</a:t>
            </a:r>
            <a:endParaRPr lang="en-US" altLang="ja-JP" sz="900" dirty="0">
              <a:latin typeface="メイリオ" pitchFamily="50" charset="-128"/>
              <a:ea typeface="メイリオ" pitchFamily="50" charset="-128"/>
              <a:cs typeface="メイリオ" pitchFamily="50" charset="-128"/>
            </a:endParaRPr>
          </a:p>
        </p:txBody>
      </p:sp>
      <p:sp>
        <p:nvSpPr>
          <p:cNvPr id="80" name="フローチャート : 複数書類 79"/>
          <p:cNvSpPr/>
          <p:nvPr/>
        </p:nvSpPr>
        <p:spPr>
          <a:xfrm>
            <a:off x="1979613" y="5516563"/>
            <a:ext cx="1368425" cy="865187"/>
          </a:xfrm>
          <a:prstGeom prst="flowChartMultidocument">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r>
              <a:rPr lang="ja-JP" altLang="en-US" sz="1400" dirty="0">
                <a:latin typeface="メイリオ" pitchFamily="50" charset="-128"/>
                <a:ea typeface="メイリオ" pitchFamily="50" charset="-128"/>
                <a:cs typeface="メイリオ" pitchFamily="50" charset="-128"/>
              </a:rPr>
              <a:t>日本基準</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財務諸表</a:t>
            </a:r>
          </a:p>
        </p:txBody>
      </p:sp>
      <p:sp>
        <p:nvSpPr>
          <p:cNvPr id="81" name="フローチャート : 複数書類 80"/>
          <p:cNvSpPr/>
          <p:nvPr/>
        </p:nvSpPr>
        <p:spPr>
          <a:xfrm>
            <a:off x="7164388" y="5516563"/>
            <a:ext cx="1368425" cy="865187"/>
          </a:xfrm>
          <a:prstGeom prst="flowChartMultidocumen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ja-JP" sz="1400" dirty="0">
                <a:latin typeface="メイリオ" pitchFamily="50" charset="-128"/>
                <a:ea typeface="メイリオ" pitchFamily="50" charset="-128"/>
                <a:cs typeface="メイリオ" pitchFamily="50" charset="-128"/>
              </a:rPr>
              <a:t>IFRS</a:t>
            </a:r>
            <a:r>
              <a:rPr lang="ja-JP" altLang="en-US" sz="1400" dirty="0">
                <a:latin typeface="メイリオ" pitchFamily="50" charset="-128"/>
                <a:ea typeface="メイリオ" pitchFamily="50" charset="-128"/>
                <a:cs typeface="メイリオ" pitchFamily="50" charset="-128"/>
              </a:rPr>
              <a:t>基準</a:t>
            </a:r>
            <a:endParaRPr lang="en-US" altLang="ja-JP" sz="1400" dirty="0">
              <a:latin typeface="メイリオ" pitchFamily="50" charset="-128"/>
              <a:ea typeface="メイリオ" pitchFamily="50" charset="-128"/>
              <a:cs typeface="メイリオ" pitchFamily="50" charset="-128"/>
            </a:endParaRPr>
          </a:p>
          <a:p>
            <a:pPr algn="ctr">
              <a:defRPr/>
            </a:pPr>
            <a:r>
              <a:rPr lang="ja-JP" altLang="en-US" sz="1400" dirty="0">
                <a:latin typeface="メイリオ" pitchFamily="50" charset="-128"/>
                <a:ea typeface="メイリオ" pitchFamily="50" charset="-128"/>
                <a:cs typeface="メイリオ" pitchFamily="50" charset="-128"/>
              </a:rPr>
              <a:t>財務諸表</a:t>
            </a:r>
          </a:p>
        </p:txBody>
      </p:sp>
      <p:sp>
        <p:nvSpPr>
          <p:cNvPr id="82" name="角丸四角形吹き出し 81"/>
          <p:cNvSpPr/>
          <p:nvPr/>
        </p:nvSpPr>
        <p:spPr>
          <a:xfrm>
            <a:off x="3419474" y="2492375"/>
            <a:ext cx="1512565" cy="457200"/>
          </a:xfrm>
          <a:prstGeom prst="wedgeRoundRectCallout">
            <a:avLst>
              <a:gd name="adj1" fmla="val -43471"/>
              <a:gd name="adj2" fmla="val 90268"/>
              <a:gd name="adj3" fmla="val 16667"/>
            </a:avLst>
          </a:prstGeom>
          <a:ln/>
        </p:spPr>
        <p:style>
          <a:lnRef idx="2">
            <a:schemeClr val="accent2"/>
          </a:lnRef>
          <a:fillRef idx="1">
            <a:schemeClr val="lt1"/>
          </a:fillRef>
          <a:effectRef idx="0">
            <a:schemeClr val="accent2"/>
          </a:effectRef>
          <a:fontRef idx="minor">
            <a:schemeClr val="dk1"/>
          </a:fontRef>
        </p:style>
        <p:txBody>
          <a:bodyPr lIns="72000" tIns="0" rIns="0" bIns="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900" dirty="0">
                <a:latin typeface="メイリオ" pitchFamily="50" charset="-128"/>
                <a:ea typeface="メイリオ" pitchFamily="50" charset="-128"/>
                <a:cs typeface="メイリオ" pitchFamily="50" charset="-128"/>
              </a:rPr>
              <a:t>必要なマスタデータを</a:t>
            </a:r>
            <a:r>
              <a:rPr lang="en-US" altLang="ja-JP" sz="900" dirty="0">
                <a:latin typeface="メイリオ" pitchFamily="50" charset="-128"/>
                <a:ea typeface="メイリオ" pitchFamily="50" charset="-128"/>
                <a:cs typeface="メイリオ" pitchFamily="50" charset="-128"/>
              </a:rPr>
              <a:t> </a:t>
            </a:r>
          </a:p>
          <a:p>
            <a:pPr>
              <a:defRPr/>
            </a:pPr>
            <a:r>
              <a:rPr lang="en-US" altLang="ja-JP" sz="900" dirty="0">
                <a:latin typeface="メイリオ" pitchFamily="50" charset="-128"/>
                <a:ea typeface="メイリオ" pitchFamily="50" charset="-128"/>
                <a:cs typeface="メイリオ" pitchFamily="50" charset="-128"/>
              </a:rPr>
              <a:t>【</a:t>
            </a:r>
            <a:r>
              <a:rPr lang="en-US" altLang="ja-JP" sz="900" dirty="0" smtClean="0">
                <a:latin typeface="メイリオ" pitchFamily="50" charset="-128"/>
                <a:ea typeface="メイリオ" pitchFamily="50" charset="-128"/>
                <a:cs typeface="メイリオ" pitchFamily="50" charset="-128"/>
              </a:rPr>
              <a:t>IFRS</a:t>
            </a:r>
            <a:r>
              <a:rPr lang="ja-JP" altLang="en-US" sz="900" dirty="0" smtClean="0">
                <a:latin typeface="メイリオ" pitchFamily="50" charset="-128"/>
                <a:ea typeface="メイリオ" pitchFamily="50" charset="-128"/>
                <a:cs typeface="メイリオ" pitchFamily="50" charset="-128"/>
              </a:rPr>
              <a:t>基準会社</a:t>
            </a:r>
            <a:r>
              <a:rPr lang="en-US" altLang="ja-JP" sz="900" dirty="0">
                <a:latin typeface="メイリオ" pitchFamily="50" charset="-128"/>
                <a:ea typeface="メイリオ" pitchFamily="50" charset="-128"/>
                <a:cs typeface="メイリオ" pitchFamily="50" charset="-128"/>
              </a:rPr>
              <a:t>】</a:t>
            </a:r>
            <a:r>
              <a:rPr lang="ja-JP" altLang="en-US" sz="900" dirty="0">
                <a:latin typeface="メイリオ" pitchFamily="50" charset="-128"/>
                <a:ea typeface="メイリオ" pitchFamily="50" charset="-128"/>
                <a:cs typeface="メイリオ" pitchFamily="50" charset="-128"/>
              </a:rPr>
              <a:t>に連携</a:t>
            </a:r>
          </a:p>
        </p:txBody>
      </p:sp>
      <p:sp>
        <p:nvSpPr>
          <p:cNvPr id="83" name="角丸四角形吹き出し 82"/>
          <p:cNvSpPr/>
          <p:nvPr/>
        </p:nvSpPr>
        <p:spPr>
          <a:xfrm>
            <a:off x="1979712" y="4868863"/>
            <a:ext cx="1512789" cy="438150"/>
          </a:xfrm>
          <a:prstGeom prst="wedgeRoundRectCallout">
            <a:avLst>
              <a:gd name="adj1" fmla="val -42111"/>
              <a:gd name="adj2" fmla="val -89666"/>
              <a:gd name="adj3" fmla="val 16667"/>
            </a:avLst>
          </a:prstGeom>
          <a:ln/>
        </p:spPr>
        <p:style>
          <a:lnRef idx="2">
            <a:schemeClr val="accent3"/>
          </a:lnRef>
          <a:fillRef idx="1">
            <a:schemeClr val="lt1"/>
          </a:fillRef>
          <a:effectRef idx="0">
            <a:schemeClr val="accent3"/>
          </a:effectRef>
          <a:fontRef idx="minor">
            <a:schemeClr val="dk1"/>
          </a:fontRef>
        </p:style>
        <p:txBody>
          <a:bodyPr lIns="72000" tIns="0" rIns="0" bIns="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900" dirty="0">
                <a:latin typeface="メイリオ" pitchFamily="50" charset="-128"/>
                <a:ea typeface="メイリオ" pitchFamily="50" charset="-128"/>
                <a:cs typeface="メイリオ" pitchFamily="50" charset="-128"/>
              </a:rPr>
              <a:t>国内基準の仕訳を</a:t>
            </a:r>
            <a:endParaRPr lang="en-US" altLang="ja-JP" sz="900" dirty="0">
              <a:latin typeface="メイリオ" pitchFamily="50" charset="-128"/>
              <a:ea typeface="メイリオ" pitchFamily="50" charset="-128"/>
              <a:cs typeface="メイリオ" pitchFamily="50" charset="-128"/>
            </a:endParaRPr>
          </a:p>
          <a:p>
            <a:pPr>
              <a:defRPr/>
            </a:pPr>
            <a:r>
              <a:rPr lang="en-US" altLang="ja-JP" sz="900" dirty="0">
                <a:latin typeface="メイリオ" pitchFamily="50" charset="-128"/>
                <a:ea typeface="メイリオ" pitchFamily="50" charset="-128"/>
                <a:cs typeface="メイリオ" pitchFamily="50" charset="-128"/>
              </a:rPr>
              <a:t>【</a:t>
            </a:r>
            <a:r>
              <a:rPr lang="en-US" altLang="ja-JP" sz="900" dirty="0" smtClean="0">
                <a:latin typeface="メイリオ" pitchFamily="50" charset="-128"/>
                <a:ea typeface="メイリオ" pitchFamily="50" charset="-128"/>
                <a:cs typeface="メイリオ" pitchFamily="50" charset="-128"/>
              </a:rPr>
              <a:t>IFRS</a:t>
            </a:r>
            <a:r>
              <a:rPr lang="ja-JP" altLang="en-US" sz="900" dirty="0" smtClean="0">
                <a:latin typeface="メイリオ" pitchFamily="50" charset="-128"/>
                <a:ea typeface="メイリオ" pitchFamily="50" charset="-128"/>
                <a:cs typeface="メイリオ" pitchFamily="50" charset="-128"/>
              </a:rPr>
              <a:t>基準会社</a:t>
            </a:r>
            <a:r>
              <a:rPr lang="en-US" altLang="ja-JP" sz="900" dirty="0">
                <a:latin typeface="メイリオ" pitchFamily="50" charset="-128"/>
                <a:ea typeface="メイリオ" pitchFamily="50" charset="-128"/>
                <a:cs typeface="メイリオ" pitchFamily="50" charset="-128"/>
              </a:rPr>
              <a:t>】</a:t>
            </a:r>
            <a:r>
              <a:rPr lang="ja-JP" altLang="en-US" sz="900" dirty="0">
                <a:latin typeface="メイリオ" pitchFamily="50" charset="-128"/>
                <a:ea typeface="メイリオ" pitchFamily="50" charset="-128"/>
                <a:cs typeface="メイリオ" pitchFamily="50" charset="-128"/>
              </a:rPr>
              <a:t>に連携</a:t>
            </a:r>
            <a:r>
              <a:rPr lang="en-US" altLang="ja-JP" sz="900" dirty="0">
                <a:latin typeface="メイリオ" pitchFamily="50" charset="-128"/>
                <a:ea typeface="メイリオ" pitchFamily="50" charset="-128"/>
                <a:cs typeface="メイリオ" pitchFamily="50" charset="-128"/>
              </a:rPr>
              <a:t> </a:t>
            </a:r>
            <a:endParaRPr lang="ja-JP" altLang="en-US" sz="900" dirty="0">
              <a:latin typeface="メイリオ" pitchFamily="50" charset="-128"/>
              <a:ea typeface="メイリオ" pitchFamily="50" charset="-128"/>
              <a:cs typeface="メイリオ" pitchFamily="50" charset="-128"/>
            </a:endParaRPr>
          </a:p>
        </p:txBody>
      </p:sp>
      <p:sp>
        <p:nvSpPr>
          <p:cNvPr id="84" name="Rectangle 19"/>
          <p:cNvSpPr txBox="1">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800"/>
              </a:lnSpc>
              <a:defRPr/>
            </a:pPr>
            <a:r>
              <a:rPr lang="en-US" altLang="ja-JP" sz="2200" b="1" i="1" dirty="0" err="1">
                <a:solidFill>
                  <a:schemeClr val="bg1"/>
                </a:solidFill>
                <a:latin typeface="Times New Roman" pitchFamily="18" charset="0"/>
                <a:ea typeface="+mj-ea"/>
                <a:cs typeface="+mj-cs"/>
              </a:rPr>
              <a:t>SuperStream</a:t>
            </a:r>
            <a:r>
              <a:rPr lang="en-US" altLang="ja-JP" sz="2200" b="1" i="1" dirty="0">
                <a:solidFill>
                  <a:schemeClr val="bg1"/>
                </a:solidFill>
                <a:latin typeface="Times New Roman" pitchFamily="18" charset="0"/>
                <a:ea typeface="+mj-ea"/>
                <a:cs typeface="+mj-cs"/>
              </a:rPr>
              <a:t>-</a:t>
            </a:r>
            <a:r>
              <a:rPr lang="en-US" altLang="ja-JP" sz="2200" b="1" dirty="0">
                <a:solidFill>
                  <a:schemeClr val="bg1"/>
                </a:solidFill>
                <a:latin typeface="Times New Roman" pitchFamily="18" charset="0"/>
                <a:ea typeface="+mj-ea"/>
                <a:cs typeface="+mj-cs"/>
              </a:rPr>
              <a:t>CORE</a:t>
            </a:r>
            <a:r>
              <a:rPr lang="en-US" altLang="ja-JP" sz="2200" b="1" dirty="0">
                <a:solidFill>
                  <a:schemeClr val="bg1"/>
                </a:solidFill>
                <a:latin typeface="+mj-lt"/>
                <a:ea typeface="+mj-ea"/>
                <a:cs typeface="+mj-cs"/>
              </a:rPr>
              <a:t> </a:t>
            </a:r>
            <a:r>
              <a:rPr lang="ja-JP" altLang="en-US" sz="2200" dirty="0">
                <a:solidFill>
                  <a:schemeClr val="bg1"/>
                </a:solidFill>
                <a:latin typeface="メイリオ" pitchFamily="50" charset="-128"/>
                <a:ea typeface="メイリオ" pitchFamily="50" charset="-128"/>
                <a:cs typeface="メイリオ" pitchFamily="50" charset="-128"/>
              </a:rPr>
              <a:t>その他の機能</a:t>
            </a:r>
            <a:br>
              <a:rPr lang="ja-JP" altLang="en-US" sz="2200" dirty="0">
                <a:solidFill>
                  <a:schemeClr val="bg1"/>
                </a:solidFill>
                <a:latin typeface="メイリオ" pitchFamily="50" charset="-128"/>
                <a:ea typeface="メイリオ" pitchFamily="50" charset="-128"/>
                <a:cs typeface="メイリオ" pitchFamily="50" charset="-128"/>
              </a:rPr>
            </a:br>
            <a:r>
              <a:rPr lang="ja-JP" altLang="en-US" sz="2200" dirty="0">
                <a:solidFill>
                  <a:schemeClr val="bg1"/>
                </a:solidFill>
                <a:latin typeface="メイリオ" pitchFamily="50" charset="-128"/>
                <a:ea typeface="メイリオ" pitchFamily="50" charset="-128"/>
                <a:cs typeface="メイリオ" pitchFamily="50" charset="-128"/>
              </a:rPr>
              <a:t>　</a:t>
            </a:r>
            <a:r>
              <a:rPr lang="ja-JP" altLang="en-US" dirty="0">
                <a:solidFill>
                  <a:schemeClr val="bg1"/>
                </a:solidFill>
                <a:latin typeface="メイリオ" pitchFamily="50" charset="-128"/>
                <a:ea typeface="メイリオ" pitchFamily="50" charset="-128"/>
                <a:cs typeface="メイリオ" pitchFamily="50" charset="-128"/>
              </a:rPr>
              <a:t>～</a:t>
            </a:r>
            <a:r>
              <a:rPr lang="en-US" altLang="ja-JP" dirty="0">
                <a:solidFill>
                  <a:schemeClr val="bg1"/>
                </a:solidFill>
                <a:latin typeface="メイリオ" pitchFamily="50" charset="-128"/>
                <a:ea typeface="メイリオ" pitchFamily="50" charset="-128"/>
                <a:cs typeface="メイリオ" pitchFamily="50" charset="-128"/>
              </a:rPr>
              <a:t>IFRS</a:t>
            </a:r>
            <a:r>
              <a:rPr lang="ja-JP" altLang="en-US" dirty="0">
                <a:solidFill>
                  <a:schemeClr val="bg1"/>
                </a:solidFill>
                <a:latin typeface="メイリオ" pitchFamily="50" charset="-128"/>
                <a:ea typeface="メイリオ" pitchFamily="50" charset="-128"/>
                <a:cs typeface="メイリオ" pitchFamily="50" charset="-128"/>
              </a:rPr>
              <a:t>複数帳簿対応　</a:t>
            </a:r>
            <a:r>
              <a:rPr lang="en-US" altLang="ja-JP" dirty="0">
                <a:solidFill>
                  <a:schemeClr val="bg1"/>
                </a:solidFill>
                <a:latin typeface="メイリオ" pitchFamily="50" charset="-128"/>
                <a:ea typeface="メイリオ" pitchFamily="50" charset="-128"/>
                <a:cs typeface="メイリオ" pitchFamily="50" charset="-128"/>
              </a:rPr>
              <a:t>2</a:t>
            </a:r>
            <a:r>
              <a:rPr lang="ja-JP" altLang="en-US" dirty="0">
                <a:solidFill>
                  <a:schemeClr val="bg1"/>
                </a:solidFill>
                <a:latin typeface="メイリオ" pitchFamily="50" charset="-128"/>
                <a:ea typeface="メイリオ" pitchFamily="50" charset="-128"/>
                <a:cs typeface="メイリオ" pitchFamily="50" charset="-128"/>
              </a:rPr>
              <a:t>基準での財務諸表作成～</a:t>
            </a:r>
          </a:p>
        </p:txBody>
      </p:sp>
      <p:sp>
        <p:nvSpPr>
          <p:cNvPr id="36"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5"/>
          <p:cNvSpPr>
            <a:spLocks noChangeArrowheads="1"/>
          </p:cNvSpPr>
          <p:nvPr/>
        </p:nvSpPr>
        <p:spPr bwMode="gray">
          <a:xfrm>
            <a:off x="179388" y="3284538"/>
            <a:ext cx="8642350" cy="3168650"/>
          </a:xfrm>
          <a:prstGeom prst="roundRect">
            <a:avLst>
              <a:gd name="adj" fmla="val 4681"/>
            </a:avLst>
          </a:prstGeom>
          <a:gradFill rotWithShape="1">
            <a:gsLst>
              <a:gs pos="0">
                <a:srgbClr val="FFFFFF"/>
              </a:gs>
              <a:gs pos="100000">
                <a:srgbClr val="F3F3F3"/>
              </a:gs>
            </a:gsLst>
            <a:lin ang="5400000" scaled="1"/>
          </a:gradFill>
          <a:ln w="9525" algn="ctr">
            <a:solidFill>
              <a:srgbClr val="D3D3D3"/>
            </a:solidFill>
            <a:round/>
            <a:headEnd/>
            <a:tailEnd/>
          </a:ln>
        </p:spPr>
        <p:txBody>
          <a:bodyPr wrap="none" anchor="ctr"/>
          <a:lstStyle/>
          <a:p>
            <a:pPr>
              <a:buClr>
                <a:schemeClr val="accent1"/>
              </a:buClr>
              <a:buSzPct val="80000"/>
              <a:buFont typeface="Wingdings" pitchFamily="2" charset="2"/>
              <a:buNone/>
            </a:pPr>
            <a:endParaRPr lang="ja-JP" altLang="ja-JP" sz="1600">
              <a:solidFill>
                <a:schemeClr val="accent2"/>
              </a:solidFill>
              <a:latin typeface="メイリオ" pitchFamily="50" charset="-128"/>
              <a:ea typeface="メイリオ" pitchFamily="50" charset="-128"/>
              <a:cs typeface="メイリオ" pitchFamily="50" charset="-128"/>
            </a:endParaRPr>
          </a:p>
        </p:txBody>
      </p:sp>
      <p:sp>
        <p:nvSpPr>
          <p:cNvPr id="2" name="スライド番号プレースホルダ 1"/>
          <p:cNvSpPr>
            <a:spLocks noGrp="1"/>
          </p:cNvSpPr>
          <p:nvPr>
            <p:ph type="sldNum" sz="quarter" idx="10"/>
          </p:nvPr>
        </p:nvSpPr>
        <p:spPr/>
        <p:txBody>
          <a:bodyPr/>
          <a:lstStyle/>
          <a:p>
            <a:pPr>
              <a:defRPr/>
            </a:pPr>
            <a:fld id="{8E0649C9-5EB7-44F3-A0DB-5207E2748362}" type="slidenum">
              <a:rPr lang="ja-JP" altLang="en-US" smtClean="0"/>
              <a:pPr>
                <a:defRPr/>
              </a:pPr>
              <a:t>11</a:t>
            </a:fld>
            <a:endParaRPr lang="ja-JP" altLang="en-US" dirty="0"/>
          </a:p>
        </p:txBody>
      </p:sp>
      <p:sp>
        <p:nvSpPr>
          <p:cNvPr id="4" name="Rectangle 19"/>
          <p:cNvSpPr txBox="1">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800"/>
              </a:lnSpc>
              <a:defRPr/>
            </a:pPr>
            <a:r>
              <a:rPr lang="en-US" altLang="ja-JP" sz="2200" b="1" i="1" dirty="0" err="1">
                <a:solidFill>
                  <a:schemeClr val="bg1"/>
                </a:solidFill>
                <a:latin typeface="Times New Roman" pitchFamily="18" charset="0"/>
                <a:ea typeface="+mj-ea"/>
                <a:cs typeface="+mj-cs"/>
              </a:rPr>
              <a:t>SuperStream</a:t>
            </a:r>
            <a:r>
              <a:rPr lang="en-US" altLang="ja-JP" sz="2200" b="1" i="1" dirty="0">
                <a:solidFill>
                  <a:schemeClr val="bg1"/>
                </a:solidFill>
                <a:latin typeface="Times New Roman" pitchFamily="18" charset="0"/>
                <a:ea typeface="+mj-ea"/>
                <a:cs typeface="+mj-cs"/>
              </a:rPr>
              <a:t>-</a:t>
            </a:r>
            <a:r>
              <a:rPr lang="en-US" altLang="ja-JP" sz="2200" b="1" dirty="0">
                <a:solidFill>
                  <a:schemeClr val="bg1"/>
                </a:solidFill>
                <a:latin typeface="Times New Roman" pitchFamily="18" charset="0"/>
                <a:ea typeface="+mj-ea"/>
                <a:cs typeface="+mj-cs"/>
              </a:rPr>
              <a:t>CORE</a:t>
            </a:r>
            <a:r>
              <a:rPr lang="en-US" altLang="ja-JP" sz="2200" b="1" dirty="0">
                <a:solidFill>
                  <a:schemeClr val="bg1"/>
                </a:solidFill>
                <a:latin typeface="+mj-lt"/>
                <a:ea typeface="+mj-ea"/>
                <a:cs typeface="+mj-cs"/>
              </a:rPr>
              <a:t> </a:t>
            </a:r>
            <a:r>
              <a:rPr lang="ja-JP" altLang="en-US" sz="2200" dirty="0">
                <a:solidFill>
                  <a:schemeClr val="bg1"/>
                </a:solidFill>
                <a:latin typeface="メイリオ" pitchFamily="50" charset="-128"/>
                <a:ea typeface="メイリオ" pitchFamily="50" charset="-128"/>
                <a:cs typeface="メイリオ" pitchFamily="50" charset="-128"/>
              </a:rPr>
              <a:t>その他の機能</a:t>
            </a:r>
            <a:br>
              <a:rPr lang="ja-JP" altLang="en-US" sz="2200" dirty="0">
                <a:solidFill>
                  <a:schemeClr val="bg1"/>
                </a:solidFill>
                <a:latin typeface="メイリオ" pitchFamily="50" charset="-128"/>
                <a:ea typeface="メイリオ" pitchFamily="50" charset="-128"/>
                <a:cs typeface="メイリオ" pitchFamily="50" charset="-128"/>
              </a:rPr>
            </a:br>
            <a:r>
              <a:rPr lang="ja-JP" altLang="en-US" sz="2200" dirty="0">
                <a:solidFill>
                  <a:schemeClr val="bg1"/>
                </a:solidFill>
                <a:latin typeface="メイリオ" pitchFamily="50" charset="-128"/>
                <a:ea typeface="メイリオ" pitchFamily="50" charset="-128"/>
                <a:cs typeface="メイリオ" pitchFamily="50" charset="-128"/>
              </a:rPr>
              <a:t>　</a:t>
            </a:r>
            <a:r>
              <a:rPr lang="ja-JP" altLang="en-US" dirty="0">
                <a:solidFill>
                  <a:schemeClr val="bg1"/>
                </a:solidFill>
                <a:latin typeface="メイリオ" pitchFamily="50" charset="-128"/>
                <a:ea typeface="メイリオ" pitchFamily="50" charset="-128"/>
                <a:cs typeface="メイリオ" pitchFamily="50" charset="-128"/>
              </a:rPr>
              <a:t>～非継続事業への対応～</a:t>
            </a:r>
          </a:p>
        </p:txBody>
      </p:sp>
      <p:sp>
        <p:nvSpPr>
          <p:cNvPr id="5" name="正方形/長方形 4"/>
          <p:cNvSpPr/>
          <p:nvPr/>
        </p:nvSpPr>
        <p:spPr>
          <a:xfrm>
            <a:off x="468313" y="1476375"/>
            <a:ext cx="8567737" cy="584200"/>
          </a:xfrm>
          <a:prstGeom prst="rect">
            <a:avLst/>
          </a:prstGeom>
        </p:spPr>
        <p:txBody>
          <a:bodyPr>
            <a:spAutoFit/>
          </a:bodyPr>
          <a:lstStyle/>
          <a:p>
            <a:pPr>
              <a:defRPr/>
            </a:pPr>
            <a:r>
              <a:rPr lang="ja-JP" altLang="en-US" sz="1600" dirty="0">
                <a:solidFill>
                  <a:schemeClr val="tx2">
                    <a:lumMod val="50000"/>
                    <a:lumOff val="50000"/>
                  </a:schemeClr>
                </a:solidFill>
                <a:latin typeface="メイリオ" pitchFamily="50" charset="-128"/>
                <a:ea typeface="メイリオ" pitchFamily="50" charset="-128"/>
                <a:cs typeface="メイリオ" pitchFamily="50" charset="-128"/>
              </a:rPr>
              <a:t>・包括利益計算書において、継続事業と非継続事業を区分表示する。</a:t>
            </a:r>
            <a:endParaRPr lang="en-US" altLang="ja-JP" sz="1600" dirty="0">
              <a:solidFill>
                <a:schemeClr val="tx2">
                  <a:lumMod val="50000"/>
                  <a:lumOff val="50000"/>
                </a:schemeClr>
              </a:solidFill>
              <a:latin typeface="メイリオ" pitchFamily="50" charset="-128"/>
              <a:ea typeface="メイリオ" pitchFamily="50" charset="-128"/>
              <a:cs typeface="メイリオ" pitchFamily="50" charset="-128"/>
            </a:endParaRPr>
          </a:p>
          <a:p>
            <a:pPr>
              <a:defRPr/>
            </a:pPr>
            <a:r>
              <a:rPr lang="ja-JP" altLang="en-US" sz="1600" dirty="0">
                <a:solidFill>
                  <a:schemeClr val="tx2">
                    <a:lumMod val="50000"/>
                    <a:lumOff val="50000"/>
                  </a:schemeClr>
                </a:solidFill>
                <a:latin typeface="メイリオ" pitchFamily="50" charset="-128"/>
                <a:ea typeface="メイリオ" pitchFamily="50" charset="-128"/>
                <a:cs typeface="メイリオ" pitchFamily="50" charset="-128"/>
              </a:rPr>
              <a:t>・売却目的で保有する非流動資産および関連する負債を貸借対照表上に区分表示する。</a:t>
            </a:r>
            <a:endParaRPr lang="en-US" altLang="ja-JP" sz="1600" dirty="0">
              <a:solidFill>
                <a:schemeClr val="tx2">
                  <a:lumMod val="50000"/>
                  <a:lumOff val="50000"/>
                </a:schemeClr>
              </a:solidFill>
              <a:latin typeface="メイリオ" pitchFamily="50" charset="-128"/>
              <a:ea typeface="メイリオ" pitchFamily="50" charset="-128"/>
              <a:cs typeface="メイリオ" pitchFamily="50" charset="-128"/>
            </a:endParaRPr>
          </a:p>
        </p:txBody>
      </p:sp>
      <p:sp>
        <p:nvSpPr>
          <p:cNvPr id="6" name="正方形/長方形 5"/>
          <p:cNvSpPr/>
          <p:nvPr/>
        </p:nvSpPr>
        <p:spPr>
          <a:xfrm>
            <a:off x="250825" y="1196975"/>
            <a:ext cx="1415772" cy="338554"/>
          </a:xfrm>
          <a:prstGeom prst="rect">
            <a:avLst/>
          </a:prstGeom>
        </p:spPr>
        <p:txBody>
          <a:bodyPr wrap="none">
            <a:spAutoFit/>
          </a:bodyPr>
          <a:lstStyle/>
          <a:p>
            <a:pPr>
              <a:defRPr/>
            </a:pPr>
            <a:r>
              <a:rPr lang="en-US" altLang="ja-JP" sz="1600" dirty="0">
                <a:solidFill>
                  <a:schemeClr val="accent4"/>
                </a:solidFill>
                <a:latin typeface="メイリオ" pitchFamily="50" charset="-128"/>
                <a:ea typeface="メイリオ" pitchFamily="50" charset="-128"/>
                <a:cs typeface="メイリオ" pitchFamily="50" charset="-128"/>
              </a:rPr>
              <a:t>【</a:t>
            </a:r>
            <a:r>
              <a:rPr lang="ja-JP" altLang="en-US" sz="1600" dirty="0">
                <a:solidFill>
                  <a:schemeClr val="accent4"/>
                </a:solidFill>
                <a:latin typeface="メイリオ" pitchFamily="50" charset="-128"/>
                <a:ea typeface="メイリオ" pitchFamily="50" charset="-128"/>
                <a:cs typeface="メイリオ" pitchFamily="50" charset="-128"/>
              </a:rPr>
              <a:t>業務要件</a:t>
            </a:r>
            <a:r>
              <a:rPr lang="en-US" altLang="ja-JP" sz="1600" dirty="0">
                <a:solidFill>
                  <a:schemeClr val="accent4"/>
                </a:solidFill>
                <a:latin typeface="メイリオ" pitchFamily="50" charset="-128"/>
                <a:ea typeface="メイリオ" pitchFamily="50" charset="-128"/>
                <a:cs typeface="メイリオ" pitchFamily="50" charset="-128"/>
              </a:rPr>
              <a:t>】</a:t>
            </a:r>
            <a:endParaRPr lang="ja-JP" altLang="en-US" sz="1600" dirty="0">
              <a:solidFill>
                <a:schemeClr val="accent4"/>
              </a:solidFill>
              <a:latin typeface="メイリオ" pitchFamily="50" charset="-128"/>
              <a:ea typeface="メイリオ" pitchFamily="50" charset="-128"/>
              <a:cs typeface="メイリオ" pitchFamily="50" charset="-128"/>
            </a:endParaRPr>
          </a:p>
        </p:txBody>
      </p:sp>
      <p:sp>
        <p:nvSpPr>
          <p:cNvPr id="7" name="フローチャート : 書類 6"/>
          <p:cNvSpPr/>
          <p:nvPr/>
        </p:nvSpPr>
        <p:spPr>
          <a:xfrm>
            <a:off x="4859338" y="3716338"/>
            <a:ext cx="2881312" cy="2808287"/>
          </a:xfrm>
          <a:prstGeom prst="flowChartDocument">
            <a:avLst/>
          </a:prstGeom>
        </p:spPr>
        <p:style>
          <a:lnRef idx="1">
            <a:schemeClr val="accent6"/>
          </a:lnRef>
          <a:fillRef idx="3">
            <a:schemeClr val="accent6"/>
          </a:fillRef>
          <a:effectRef idx="2">
            <a:schemeClr val="accent6"/>
          </a:effectRef>
          <a:fontRef idx="minor">
            <a:schemeClr val="lt1"/>
          </a:fontRef>
        </p:style>
        <p:txBody>
          <a:bodyPr anchor="ctr"/>
          <a:lstStyle/>
          <a:p>
            <a:pPr algn="ctr">
              <a:defRPr/>
            </a:pPr>
            <a:endParaRPr lang="ja-JP" altLang="en-US"/>
          </a:p>
        </p:txBody>
      </p:sp>
      <p:sp>
        <p:nvSpPr>
          <p:cNvPr id="8" name="角丸四角形吹き出し 7"/>
          <p:cNvSpPr/>
          <p:nvPr/>
        </p:nvSpPr>
        <p:spPr>
          <a:xfrm>
            <a:off x="7452320" y="5229225"/>
            <a:ext cx="1656755" cy="647700"/>
          </a:xfrm>
          <a:prstGeom prst="wedgeRoundRectCallout">
            <a:avLst>
              <a:gd name="adj1" fmla="val -64186"/>
              <a:gd name="adj2" fmla="val 47874"/>
              <a:gd name="adj3" fmla="val 16667"/>
            </a:avLst>
          </a:prstGeom>
        </p:spPr>
        <p:style>
          <a:lnRef idx="2">
            <a:schemeClr val="accent1"/>
          </a:lnRef>
          <a:fillRef idx="1">
            <a:schemeClr val="lt1"/>
          </a:fillRef>
          <a:effectRef idx="0">
            <a:schemeClr val="accent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dirty="0">
                <a:latin typeface="メイリオ" pitchFamily="50" charset="-128"/>
                <a:ea typeface="メイリオ" pitchFamily="50" charset="-128"/>
                <a:cs typeface="メイリオ" pitchFamily="50" charset="-128"/>
              </a:rPr>
              <a:t>非継続事業にかかわる</a:t>
            </a:r>
            <a:endParaRPr lang="en-US" altLang="ja-JP" dirty="0">
              <a:latin typeface="メイリオ" pitchFamily="50" charset="-128"/>
              <a:ea typeface="メイリオ" pitchFamily="50" charset="-128"/>
              <a:cs typeface="メイリオ" pitchFamily="50" charset="-128"/>
            </a:endParaRPr>
          </a:p>
          <a:p>
            <a:pPr>
              <a:defRPr/>
            </a:pPr>
            <a:r>
              <a:rPr lang="en-US" altLang="ja-JP" dirty="0">
                <a:latin typeface="メイリオ" pitchFamily="50" charset="-128"/>
                <a:ea typeface="メイリオ" pitchFamily="50" charset="-128"/>
                <a:cs typeface="メイリオ" pitchFamily="50" charset="-128"/>
              </a:rPr>
              <a:t>P/L</a:t>
            </a:r>
            <a:r>
              <a:rPr lang="ja-JP" altLang="en-US" dirty="0">
                <a:latin typeface="メイリオ" pitchFamily="50" charset="-128"/>
                <a:ea typeface="メイリオ" pitchFamily="50" charset="-128"/>
                <a:cs typeface="メイリオ" pitchFamily="50" charset="-128"/>
              </a:rPr>
              <a:t>残高を集計表示</a:t>
            </a:r>
          </a:p>
        </p:txBody>
      </p:sp>
      <p:sp>
        <p:nvSpPr>
          <p:cNvPr id="9" name="メモ 8"/>
          <p:cNvSpPr/>
          <p:nvPr/>
        </p:nvSpPr>
        <p:spPr>
          <a:xfrm>
            <a:off x="611188" y="4005064"/>
            <a:ext cx="3097212" cy="2303661"/>
          </a:xfrm>
          <a:prstGeom prst="foldedCorner">
            <a:avLst/>
          </a:prstGeom>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anchor="ctr"/>
          <a:lstStyle/>
          <a:p>
            <a:pPr>
              <a:defRPr/>
            </a:pPr>
            <a:endParaRPr lang="en-US" altLang="ja-JP" sz="1300" dirty="0">
              <a:latin typeface="メイリオ" pitchFamily="50" charset="-128"/>
              <a:ea typeface="メイリオ" pitchFamily="50" charset="-128"/>
              <a:cs typeface="メイリオ" pitchFamily="50" charset="-128"/>
            </a:endParaRPr>
          </a:p>
          <a:p>
            <a:pPr>
              <a:defRPr/>
            </a:pPr>
            <a:r>
              <a:rPr lang="ja-JP" altLang="en-US" sz="1300" dirty="0">
                <a:latin typeface="メイリオ" pitchFamily="50" charset="-128"/>
                <a:ea typeface="メイリオ" pitchFamily="50" charset="-128"/>
                <a:cs typeface="メイリオ" pitchFamily="50" charset="-128"/>
              </a:rPr>
              <a:t>売掛金　　</a:t>
            </a:r>
            <a:r>
              <a:rPr lang="en-US" altLang="ja-JP" sz="1300" dirty="0">
                <a:latin typeface="メイリオ" pitchFamily="50" charset="-128"/>
                <a:ea typeface="メイリオ" pitchFamily="50" charset="-128"/>
                <a:cs typeface="メイリオ" pitchFamily="50" charset="-128"/>
              </a:rPr>
              <a:t>××</a:t>
            </a:r>
            <a:r>
              <a:rPr lang="ja-JP" altLang="en-US" sz="1300" dirty="0">
                <a:latin typeface="メイリオ" pitchFamily="50" charset="-128"/>
                <a:ea typeface="メイリオ" pitchFamily="50" charset="-128"/>
                <a:cs typeface="メイリオ" pitchFamily="50" charset="-128"/>
              </a:rPr>
              <a:t>　</a:t>
            </a:r>
            <a:r>
              <a:rPr lang="ja-JP" altLang="en-US" sz="1300" dirty="0" smtClean="0">
                <a:latin typeface="メイリオ" pitchFamily="50" charset="-128"/>
                <a:ea typeface="メイリオ" pitchFamily="50" charset="-128"/>
                <a:cs typeface="メイリオ" pitchFamily="50" charset="-128"/>
              </a:rPr>
              <a:t> 売上</a:t>
            </a:r>
            <a:r>
              <a:rPr lang="ja-JP" altLang="en-US" sz="1300" dirty="0">
                <a:latin typeface="メイリオ" pitchFamily="50" charset="-128"/>
                <a:ea typeface="メイリオ" pitchFamily="50" charset="-128"/>
                <a:cs typeface="メイリオ" pitchFamily="50" charset="-128"/>
              </a:rPr>
              <a:t>　　</a:t>
            </a:r>
            <a:r>
              <a:rPr lang="en-US" altLang="ja-JP" sz="1300" dirty="0">
                <a:latin typeface="メイリオ" pitchFamily="50" charset="-128"/>
                <a:ea typeface="メイリオ" pitchFamily="50" charset="-128"/>
                <a:cs typeface="メイリオ" pitchFamily="50" charset="-128"/>
              </a:rPr>
              <a:t>××</a:t>
            </a:r>
          </a:p>
          <a:p>
            <a:pPr>
              <a:defRPr/>
            </a:pPr>
            <a:r>
              <a:rPr lang="ja-JP" altLang="en-US" sz="1300" dirty="0">
                <a:latin typeface="メイリオ" pitchFamily="50" charset="-128"/>
                <a:ea typeface="メイリオ" pitchFamily="50" charset="-128"/>
                <a:cs typeface="メイリオ" pitchFamily="50" charset="-128"/>
              </a:rPr>
              <a:t>　　　　　　　</a:t>
            </a:r>
            <a:r>
              <a:rPr lang="ja-JP" altLang="en-US" sz="1300" dirty="0" smtClean="0">
                <a:latin typeface="メイリオ" pitchFamily="50" charset="-128"/>
                <a:ea typeface="メイリオ" pitchFamily="50" charset="-128"/>
                <a:cs typeface="メイリオ" pitchFamily="50" charset="-128"/>
              </a:rPr>
              <a:t>　</a:t>
            </a:r>
            <a:r>
              <a:rPr lang="ja-JP" altLang="en-US" sz="1300" dirty="0" smtClean="0">
                <a:solidFill>
                  <a:schemeClr val="tx2"/>
                </a:solidFill>
                <a:latin typeface="メイリオ" pitchFamily="50" charset="-128"/>
                <a:ea typeface="メイリオ" pitchFamily="50" charset="-128"/>
                <a:cs typeface="メイリオ" pitchFamily="50" charset="-128"/>
              </a:rPr>
              <a:t>部門</a:t>
            </a:r>
            <a:r>
              <a:rPr lang="en-US" altLang="ja-JP" sz="1300" dirty="0">
                <a:solidFill>
                  <a:schemeClr val="tx2"/>
                </a:solidFill>
                <a:latin typeface="メイリオ" pitchFamily="50" charset="-128"/>
                <a:ea typeface="メイリオ" pitchFamily="50" charset="-128"/>
                <a:cs typeface="メイリオ" pitchFamily="50" charset="-128"/>
              </a:rPr>
              <a:t>:</a:t>
            </a:r>
            <a:r>
              <a:rPr lang="ja-JP" altLang="en-US" sz="1300" dirty="0">
                <a:solidFill>
                  <a:schemeClr val="tx2"/>
                </a:solidFill>
                <a:latin typeface="メイリオ" pitchFamily="50" charset="-128"/>
                <a:ea typeface="メイリオ" pitchFamily="50" charset="-128"/>
                <a:cs typeface="メイリオ" pitchFamily="50" charset="-128"/>
              </a:rPr>
              <a:t>Ａ部門</a:t>
            </a:r>
            <a:endParaRPr lang="en-US" altLang="ja-JP" sz="1300" dirty="0">
              <a:solidFill>
                <a:schemeClr val="tx2"/>
              </a:solidFill>
              <a:latin typeface="メイリオ" pitchFamily="50" charset="-128"/>
              <a:ea typeface="メイリオ" pitchFamily="50" charset="-128"/>
              <a:cs typeface="メイリオ" pitchFamily="50" charset="-128"/>
            </a:endParaRPr>
          </a:p>
          <a:p>
            <a:pPr>
              <a:defRPr/>
            </a:pPr>
            <a:r>
              <a:rPr lang="ja-JP" altLang="en-US" sz="1300" dirty="0">
                <a:solidFill>
                  <a:schemeClr val="tx2"/>
                </a:solidFill>
                <a:latin typeface="メイリオ" pitchFamily="50" charset="-128"/>
                <a:ea typeface="メイリオ" pitchFamily="50" charset="-128"/>
                <a:cs typeface="メイリオ" pitchFamily="50" charset="-128"/>
              </a:rPr>
              <a:t>　　　　　　　　</a:t>
            </a:r>
            <a:r>
              <a:rPr lang="ja-JP" altLang="en-US" sz="1300" dirty="0" smtClean="0">
                <a:solidFill>
                  <a:schemeClr val="tx2"/>
                </a:solidFill>
                <a:latin typeface="メイリオ" pitchFamily="50" charset="-128"/>
                <a:ea typeface="メイリオ" pitchFamily="50" charset="-128"/>
                <a:cs typeface="メイリオ" pitchFamily="50" charset="-128"/>
              </a:rPr>
              <a:t>商品</a:t>
            </a:r>
            <a:r>
              <a:rPr lang="ja-JP" altLang="en-US" sz="1300" dirty="0">
                <a:solidFill>
                  <a:schemeClr val="tx2"/>
                </a:solidFill>
                <a:latin typeface="メイリオ" pitchFamily="50" charset="-128"/>
                <a:ea typeface="メイリオ" pitchFamily="50" charset="-128"/>
                <a:cs typeface="メイリオ" pitchFamily="50" charset="-128"/>
              </a:rPr>
              <a:t>：ブラウン管</a:t>
            </a:r>
            <a:r>
              <a:rPr lang="en-US" altLang="ja-JP" sz="1300" dirty="0">
                <a:solidFill>
                  <a:schemeClr val="tx2"/>
                </a:solidFill>
                <a:latin typeface="メイリオ" pitchFamily="50" charset="-128"/>
                <a:ea typeface="メイリオ" pitchFamily="50" charset="-128"/>
                <a:cs typeface="メイリオ" pitchFamily="50" charset="-128"/>
              </a:rPr>
              <a:t>TV</a:t>
            </a:r>
          </a:p>
          <a:p>
            <a:pPr>
              <a:defRPr/>
            </a:pPr>
            <a:endParaRPr lang="en-US" altLang="ja-JP" sz="1300" dirty="0">
              <a:solidFill>
                <a:schemeClr val="tx2"/>
              </a:solidFill>
              <a:latin typeface="メイリオ" pitchFamily="50" charset="-128"/>
              <a:ea typeface="メイリオ" pitchFamily="50" charset="-128"/>
              <a:cs typeface="メイリオ" pitchFamily="50" charset="-128"/>
            </a:endParaRPr>
          </a:p>
          <a:p>
            <a:pPr>
              <a:defRPr/>
            </a:pPr>
            <a:endParaRPr lang="en-US" altLang="ja-JP" sz="1300" dirty="0">
              <a:solidFill>
                <a:schemeClr val="tx2"/>
              </a:solidFill>
              <a:latin typeface="メイリオ" pitchFamily="50" charset="-128"/>
              <a:ea typeface="メイリオ" pitchFamily="50" charset="-128"/>
              <a:cs typeface="メイリオ" pitchFamily="50" charset="-128"/>
            </a:endParaRPr>
          </a:p>
          <a:p>
            <a:pPr>
              <a:defRPr/>
            </a:pPr>
            <a:r>
              <a:rPr lang="ja-JP" altLang="en-US" sz="1300" dirty="0">
                <a:solidFill>
                  <a:schemeClr val="tx1"/>
                </a:solidFill>
                <a:latin typeface="メイリオ" pitchFamily="50" charset="-128"/>
                <a:ea typeface="メイリオ" pitchFamily="50" charset="-128"/>
                <a:cs typeface="メイリオ" pitchFamily="50" charset="-128"/>
              </a:rPr>
              <a:t>売掛金　　</a:t>
            </a:r>
            <a:r>
              <a:rPr lang="en-US" altLang="ja-JP" sz="1300" dirty="0">
                <a:solidFill>
                  <a:schemeClr val="tx1"/>
                </a:solidFill>
                <a:latin typeface="メイリオ" pitchFamily="50" charset="-128"/>
                <a:ea typeface="メイリオ" pitchFamily="50" charset="-128"/>
                <a:cs typeface="メイリオ" pitchFamily="50" charset="-128"/>
              </a:rPr>
              <a:t>××</a:t>
            </a:r>
            <a:r>
              <a:rPr lang="ja-JP" altLang="en-US" sz="1300" dirty="0">
                <a:solidFill>
                  <a:schemeClr val="tx1"/>
                </a:solidFill>
                <a:latin typeface="メイリオ" pitchFamily="50" charset="-128"/>
                <a:ea typeface="メイリオ" pitchFamily="50" charset="-128"/>
                <a:cs typeface="メイリオ" pitchFamily="50" charset="-128"/>
              </a:rPr>
              <a:t>　</a:t>
            </a:r>
            <a:r>
              <a:rPr lang="ja-JP" altLang="en-US" sz="1300" dirty="0" smtClean="0">
                <a:solidFill>
                  <a:schemeClr val="tx1"/>
                </a:solidFill>
                <a:latin typeface="メイリオ" pitchFamily="50" charset="-128"/>
                <a:ea typeface="メイリオ" pitchFamily="50" charset="-128"/>
                <a:cs typeface="メイリオ" pitchFamily="50" charset="-128"/>
              </a:rPr>
              <a:t> 売上</a:t>
            </a:r>
            <a:r>
              <a:rPr lang="ja-JP" altLang="en-US" sz="1300" dirty="0">
                <a:solidFill>
                  <a:schemeClr val="tx1"/>
                </a:solidFill>
                <a:latin typeface="メイリオ" pitchFamily="50" charset="-128"/>
                <a:ea typeface="メイリオ" pitchFamily="50" charset="-128"/>
                <a:cs typeface="メイリオ" pitchFamily="50" charset="-128"/>
              </a:rPr>
              <a:t>　　</a:t>
            </a:r>
            <a:r>
              <a:rPr lang="en-US" altLang="ja-JP" sz="1300" dirty="0">
                <a:solidFill>
                  <a:schemeClr val="tx1"/>
                </a:solidFill>
                <a:latin typeface="メイリオ" pitchFamily="50" charset="-128"/>
                <a:ea typeface="メイリオ" pitchFamily="50" charset="-128"/>
                <a:cs typeface="メイリオ" pitchFamily="50" charset="-128"/>
              </a:rPr>
              <a:t>××</a:t>
            </a:r>
          </a:p>
          <a:p>
            <a:pPr>
              <a:defRPr/>
            </a:pPr>
            <a:r>
              <a:rPr lang="ja-JP" altLang="en-US" sz="1300" dirty="0">
                <a:solidFill>
                  <a:schemeClr val="tx1"/>
                </a:solidFill>
                <a:latin typeface="メイリオ" pitchFamily="50" charset="-128"/>
                <a:ea typeface="メイリオ" pitchFamily="50" charset="-128"/>
                <a:cs typeface="メイリオ" pitchFamily="50" charset="-128"/>
              </a:rPr>
              <a:t>　　　　　　　　</a:t>
            </a:r>
            <a:r>
              <a:rPr lang="ja-JP" altLang="en-US" sz="1300" dirty="0" smtClean="0">
                <a:solidFill>
                  <a:schemeClr val="tx2"/>
                </a:solidFill>
                <a:latin typeface="メイリオ" pitchFamily="50" charset="-128"/>
                <a:ea typeface="メイリオ" pitchFamily="50" charset="-128"/>
                <a:cs typeface="メイリオ" pitchFamily="50" charset="-128"/>
              </a:rPr>
              <a:t>部門</a:t>
            </a:r>
            <a:r>
              <a:rPr lang="ja-JP" altLang="en-US" sz="1300" dirty="0">
                <a:solidFill>
                  <a:schemeClr val="tx2"/>
                </a:solidFill>
                <a:latin typeface="メイリオ" pitchFamily="50" charset="-128"/>
                <a:ea typeface="メイリオ" pitchFamily="50" charset="-128"/>
                <a:cs typeface="メイリオ" pitchFamily="50" charset="-128"/>
              </a:rPr>
              <a:t>：Ｂ部門</a:t>
            </a:r>
            <a:endParaRPr lang="en-US" altLang="ja-JP" sz="1300" dirty="0">
              <a:solidFill>
                <a:schemeClr val="tx2"/>
              </a:solidFill>
              <a:latin typeface="メイリオ" pitchFamily="50" charset="-128"/>
              <a:ea typeface="メイリオ" pitchFamily="50" charset="-128"/>
              <a:cs typeface="メイリオ" pitchFamily="50" charset="-128"/>
            </a:endParaRPr>
          </a:p>
          <a:p>
            <a:pPr>
              <a:defRPr/>
            </a:pPr>
            <a:r>
              <a:rPr lang="en-US" altLang="ja-JP" sz="1300" dirty="0">
                <a:solidFill>
                  <a:schemeClr val="tx2"/>
                </a:solidFill>
                <a:latin typeface="メイリオ" pitchFamily="50" charset="-128"/>
                <a:ea typeface="メイリオ" pitchFamily="50" charset="-128"/>
                <a:cs typeface="メイリオ" pitchFamily="50" charset="-128"/>
              </a:rPr>
              <a:t>                        </a:t>
            </a:r>
            <a:r>
              <a:rPr lang="ja-JP" altLang="en-US" sz="1300" dirty="0" smtClean="0">
                <a:solidFill>
                  <a:schemeClr val="tx2"/>
                </a:solidFill>
                <a:latin typeface="メイリオ" pitchFamily="50" charset="-128"/>
                <a:ea typeface="メイリオ" pitchFamily="50" charset="-128"/>
                <a:cs typeface="メイリオ" pitchFamily="50" charset="-128"/>
              </a:rPr>
              <a:t>商品</a:t>
            </a:r>
            <a:r>
              <a:rPr lang="ja-JP" altLang="en-US" sz="1300" dirty="0">
                <a:solidFill>
                  <a:schemeClr val="tx2"/>
                </a:solidFill>
                <a:latin typeface="メイリオ" pitchFamily="50" charset="-128"/>
                <a:ea typeface="メイリオ" pitchFamily="50" charset="-128"/>
                <a:cs typeface="メイリオ" pitchFamily="50" charset="-128"/>
              </a:rPr>
              <a:t>：エアコン</a:t>
            </a:r>
            <a:endParaRPr lang="en-US" altLang="ja-JP" sz="1300" dirty="0">
              <a:solidFill>
                <a:schemeClr val="tx2"/>
              </a:solidFill>
              <a:latin typeface="メイリオ" pitchFamily="50" charset="-128"/>
              <a:ea typeface="メイリオ" pitchFamily="50" charset="-128"/>
              <a:cs typeface="メイリオ" pitchFamily="50" charset="-128"/>
            </a:endParaRPr>
          </a:p>
        </p:txBody>
      </p:sp>
      <p:pic>
        <p:nvPicPr>
          <p:cNvPr id="10" name="図 7" descr="C:\Users\myamada\Desktop\COREsiwake.jpg"/>
          <p:cNvPicPr>
            <a:picLocks noChangeAspect="1" noChangeArrowheads="1"/>
          </p:cNvPicPr>
          <p:nvPr/>
        </p:nvPicPr>
        <p:blipFill>
          <a:blip r:embed="rId2" cstate="print">
            <a:extLst>
              <a:ext uri="{28A0092B-C50C-407E-A947-70E740481C1C}"/>
            </a:extLst>
          </a:blip>
          <a:srcRect/>
          <a:stretch>
            <a:fillRect/>
          </a:stretch>
        </p:blipFill>
        <p:spPr bwMode="auto">
          <a:xfrm>
            <a:off x="2627784" y="3212976"/>
            <a:ext cx="1034602" cy="75636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extLst>
        </p:spPr>
      </p:pic>
      <p:sp>
        <p:nvSpPr>
          <p:cNvPr id="11" name="角丸四角形 10"/>
          <p:cNvSpPr/>
          <p:nvPr/>
        </p:nvSpPr>
        <p:spPr>
          <a:xfrm>
            <a:off x="611560" y="3573016"/>
            <a:ext cx="1944216" cy="360040"/>
          </a:xfrm>
          <a:prstGeom prst="roundRect">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r>
              <a:rPr lang="ja-JP" altLang="en-US" sz="1600" dirty="0">
                <a:latin typeface="メイリオ" pitchFamily="50" charset="-128"/>
                <a:ea typeface="メイリオ" pitchFamily="50" charset="-128"/>
                <a:cs typeface="メイリオ" pitchFamily="50" charset="-128"/>
              </a:rPr>
              <a:t>仕訳登録例</a:t>
            </a:r>
          </a:p>
        </p:txBody>
      </p:sp>
      <p:sp>
        <p:nvSpPr>
          <p:cNvPr id="12" name="角丸四角形 11"/>
          <p:cNvSpPr/>
          <p:nvPr/>
        </p:nvSpPr>
        <p:spPr>
          <a:xfrm>
            <a:off x="4860032" y="3356992"/>
            <a:ext cx="2880320" cy="360040"/>
          </a:xfrm>
          <a:prstGeom prst="round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ja-JP" altLang="en-US" sz="1600" dirty="0">
                <a:latin typeface="メイリオ" pitchFamily="50" charset="-128"/>
                <a:ea typeface="メイリオ" pitchFamily="50" charset="-128"/>
                <a:cs typeface="メイリオ" pitchFamily="50" charset="-128"/>
              </a:rPr>
              <a:t>損益及び包括利益計算書</a:t>
            </a:r>
          </a:p>
        </p:txBody>
      </p:sp>
      <p:sp>
        <p:nvSpPr>
          <p:cNvPr id="13" name="右矢印 12"/>
          <p:cNvSpPr/>
          <p:nvPr/>
        </p:nvSpPr>
        <p:spPr>
          <a:xfrm>
            <a:off x="3923928" y="4816576"/>
            <a:ext cx="762384" cy="484632"/>
          </a:xfrm>
          <a:prstGeom prst="rightArrow">
            <a:avLst/>
          </a:prstGeom>
          <a:gradFill>
            <a:gsLst>
              <a:gs pos="0">
                <a:schemeClr val="bg1">
                  <a:lumMod val="50000"/>
                </a:schemeClr>
              </a:gs>
              <a:gs pos="80000">
                <a:schemeClr val="accent6">
                  <a:shade val="93000"/>
                  <a:satMod val="130000"/>
                </a:schemeClr>
              </a:gs>
              <a:gs pos="100000">
                <a:schemeClr val="accent6">
                  <a:shade val="94000"/>
                  <a:satMod val="135000"/>
                </a:schemeClr>
              </a:gs>
            </a:gsLst>
          </a:gradFill>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4" name="円/楕円 13"/>
          <p:cNvSpPr/>
          <p:nvPr/>
        </p:nvSpPr>
        <p:spPr>
          <a:xfrm>
            <a:off x="4787900" y="5805488"/>
            <a:ext cx="2736850" cy="431800"/>
          </a:xfrm>
          <a:prstGeom prst="ellipse">
            <a:avLst/>
          </a:prstGeom>
          <a:noFill/>
          <a:ln>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15" name="テキスト ボックス 14"/>
          <p:cNvSpPr txBox="1"/>
          <p:nvPr/>
        </p:nvSpPr>
        <p:spPr>
          <a:xfrm>
            <a:off x="5003800" y="3644900"/>
            <a:ext cx="3024188" cy="2663825"/>
          </a:xfrm>
          <a:prstGeom prst="rect">
            <a:avLst/>
          </a:prstGeom>
        </p:spPr>
        <p:txBody>
          <a:bodyPr lIns="0" tIns="0" rIns="0" bIns="0">
            <a:normAutofit/>
          </a:bodyPr>
          <a:lstStyle/>
          <a:p>
            <a:pPr fontAlgn="auto">
              <a:lnSpc>
                <a:spcPts val="2800"/>
              </a:lnSpc>
              <a:spcAft>
                <a:spcPts val="0"/>
              </a:spcAft>
              <a:defRPr/>
            </a:pPr>
            <a:r>
              <a:rPr lang="ja-JP" altLang="en-US" sz="1300" dirty="0">
                <a:solidFill>
                  <a:schemeClr val="accent3"/>
                </a:solidFill>
                <a:latin typeface="メイリオ" pitchFamily="50" charset="-128"/>
                <a:ea typeface="メイリオ" pitchFamily="50" charset="-128"/>
                <a:cs typeface="メイリオ" pitchFamily="50" charset="-128"/>
              </a:rPr>
              <a:t>継続事業</a:t>
            </a:r>
            <a:endParaRPr lang="en-US" altLang="ja-JP" sz="1300" dirty="0">
              <a:solidFill>
                <a:schemeClr val="accent3"/>
              </a:solidFill>
              <a:latin typeface="メイリオ" pitchFamily="50" charset="-128"/>
              <a:ea typeface="メイリオ" pitchFamily="50" charset="-128"/>
              <a:cs typeface="メイリオ" pitchFamily="50" charset="-128"/>
            </a:endParaRPr>
          </a:p>
          <a:p>
            <a:pPr fontAlgn="auto">
              <a:lnSpc>
                <a:spcPts val="2800"/>
              </a:lnSpc>
              <a:spcAft>
                <a:spcPts val="0"/>
              </a:spcAft>
              <a:defRPr/>
            </a:pPr>
            <a:r>
              <a:rPr lang="ja-JP" altLang="en-US" sz="1300" dirty="0">
                <a:latin typeface="メイリオ" pitchFamily="50" charset="-128"/>
                <a:ea typeface="メイリオ" pitchFamily="50" charset="-128"/>
                <a:cs typeface="メイリオ" pitchFamily="50" charset="-128"/>
              </a:rPr>
              <a:t>　売上</a:t>
            </a:r>
            <a:r>
              <a:rPr lang="en-US" altLang="ja-JP" sz="1300" dirty="0">
                <a:latin typeface="メイリオ" pitchFamily="50" charset="-128"/>
                <a:ea typeface="メイリオ" pitchFamily="50" charset="-128"/>
                <a:cs typeface="メイリオ" pitchFamily="50" charset="-128"/>
              </a:rPr>
              <a:t>		</a:t>
            </a:r>
            <a:r>
              <a:rPr lang="ja-JP" altLang="en-US" sz="1300" dirty="0">
                <a:latin typeface="メイリオ" pitchFamily="50" charset="-128"/>
                <a:ea typeface="メイリオ" pitchFamily="50" charset="-128"/>
                <a:cs typeface="メイリオ" pitchFamily="50" charset="-128"/>
              </a:rPr>
              <a:t>　</a:t>
            </a:r>
            <a:r>
              <a:rPr lang="en-US" altLang="ja-JP" sz="1300" dirty="0">
                <a:latin typeface="メイリオ" pitchFamily="50" charset="-128"/>
                <a:ea typeface="メイリオ" pitchFamily="50" charset="-128"/>
                <a:cs typeface="メイリオ" pitchFamily="50" charset="-128"/>
              </a:rPr>
              <a:t>××	</a:t>
            </a:r>
          </a:p>
          <a:p>
            <a:pPr fontAlgn="auto">
              <a:lnSpc>
                <a:spcPts val="2800"/>
              </a:lnSpc>
              <a:spcAft>
                <a:spcPts val="0"/>
              </a:spcAft>
              <a:defRPr/>
            </a:pPr>
            <a:r>
              <a:rPr lang="ja-JP" altLang="en-US" sz="1300" dirty="0">
                <a:latin typeface="メイリオ" pitchFamily="50" charset="-128"/>
                <a:ea typeface="メイリオ" pitchFamily="50" charset="-128"/>
                <a:cs typeface="メイリオ" pitchFamily="50" charset="-128"/>
              </a:rPr>
              <a:t>　売上原価</a:t>
            </a:r>
            <a:r>
              <a:rPr lang="en-US" altLang="ja-JP" sz="1300" dirty="0">
                <a:latin typeface="メイリオ" pitchFamily="50" charset="-128"/>
                <a:ea typeface="メイリオ" pitchFamily="50" charset="-128"/>
                <a:cs typeface="メイリオ" pitchFamily="50" charset="-128"/>
              </a:rPr>
              <a:t>		</a:t>
            </a:r>
            <a:r>
              <a:rPr lang="ja-JP" altLang="en-US" sz="1300" dirty="0">
                <a:latin typeface="メイリオ" pitchFamily="50" charset="-128"/>
                <a:ea typeface="メイリオ" pitchFamily="50" charset="-128"/>
                <a:cs typeface="メイリオ" pitchFamily="50" charset="-128"/>
              </a:rPr>
              <a:t>   　</a:t>
            </a:r>
            <a:r>
              <a:rPr lang="en-US" altLang="ja-JP" sz="1300" dirty="0">
                <a:latin typeface="メイリオ" pitchFamily="50" charset="-128"/>
                <a:ea typeface="メイリオ" pitchFamily="50" charset="-128"/>
                <a:cs typeface="メイリオ" pitchFamily="50" charset="-128"/>
              </a:rPr>
              <a:t>×</a:t>
            </a:r>
          </a:p>
          <a:p>
            <a:pPr fontAlgn="auto">
              <a:lnSpc>
                <a:spcPts val="2800"/>
              </a:lnSpc>
              <a:spcAft>
                <a:spcPts val="0"/>
              </a:spcAft>
              <a:defRPr/>
            </a:pPr>
            <a:r>
              <a:rPr lang="ja-JP" altLang="en-US" sz="1300" dirty="0">
                <a:latin typeface="メイリオ" pitchFamily="50" charset="-128"/>
                <a:ea typeface="メイリオ" pitchFamily="50" charset="-128"/>
                <a:cs typeface="メイリオ" pitchFamily="50" charset="-128"/>
              </a:rPr>
              <a:t>　販管費</a:t>
            </a:r>
            <a:r>
              <a:rPr lang="en-US" altLang="ja-JP" sz="1300" dirty="0">
                <a:latin typeface="メイリオ" pitchFamily="50" charset="-128"/>
                <a:ea typeface="メイリオ" pitchFamily="50" charset="-128"/>
                <a:cs typeface="メイリオ" pitchFamily="50" charset="-128"/>
              </a:rPr>
              <a:t>		   </a:t>
            </a:r>
            <a:r>
              <a:rPr lang="ja-JP" altLang="en-US" sz="1300" dirty="0">
                <a:latin typeface="メイリオ" pitchFamily="50" charset="-128"/>
                <a:ea typeface="メイリオ" pitchFamily="50" charset="-128"/>
                <a:cs typeface="メイリオ" pitchFamily="50" charset="-128"/>
              </a:rPr>
              <a:t>　</a:t>
            </a:r>
            <a:r>
              <a:rPr lang="en-US" altLang="ja-JP" sz="1300" dirty="0">
                <a:latin typeface="メイリオ" pitchFamily="50" charset="-128"/>
                <a:ea typeface="メイリオ" pitchFamily="50" charset="-128"/>
                <a:cs typeface="メイリオ" pitchFamily="50" charset="-128"/>
              </a:rPr>
              <a:t>×</a:t>
            </a:r>
          </a:p>
          <a:p>
            <a:pPr fontAlgn="auto">
              <a:lnSpc>
                <a:spcPts val="2800"/>
              </a:lnSpc>
              <a:spcAft>
                <a:spcPts val="0"/>
              </a:spcAft>
              <a:defRPr/>
            </a:pPr>
            <a:r>
              <a:rPr lang="ja-JP" altLang="en-US" sz="1300" dirty="0">
                <a:latin typeface="メイリオ" pitchFamily="50" charset="-128"/>
                <a:ea typeface="メイリオ" pitchFamily="50" charset="-128"/>
                <a:cs typeface="メイリオ" pitchFamily="50" charset="-128"/>
              </a:rPr>
              <a:t>　継続事業の当期利益</a:t>
            </a:r>
            <a:r>
              <a:rPr lang="en-US" altLang="ja-JP" sz="1300" dirty="0">
                <a:latin typeface="メイリオ" pitchFamily="50" charset="-128"/>
                <a:ea typeface="メイリオ" pitchFamily="50" charset="-128"/>
                <a:cs typeface="メイリオ" pitchFamily="50" charset="-128"/>
              </a:rPr>
              <a:t>	</a:t>
            </a:r>
            <a:r>
              <a:rPr lang="ja-JP" altLang="en-US" sz="1300" dirty="0">
                <a:latin typeface="メイリオ" pitchFamily="50" charset="-128"/>
                <a:ea typeface="メイリオ" pitchFamily="50" charset="-128"/>
                <a:cs typeface="メイリオ" pitchFamily="50" charset="-128"/>
              </a:rPr>
              <a:t>   　</a:t>
            </a:r>
            <a:r>
              <a:rPr lang="en-US" altLang="ja-JP" sz="1300" dirty="0">
                <a:latin typeface="メイリオ" pitchFamily="50" charset="-128"/>
                <a:ea typeface="メイリオ" pitchFamily="50" charset="-128"/>
                <a:cs typeface="メイリオ" pitchFamily="50" charset="-128"/>
              </a:rPr>
              <a:t>×</a:t>
            </a:r>
          </a:p>
          <a:p>
            <a:pPr fontAlgn="auto">
              <a:lnSpc>
                <a:spcPts val="2800"/>
              </a:lnSpc>
              <a:spcAft>
                <a:spcPts val="0"/>
              </a:spcAft>
              <a:defRPr/>
            </a:pPr>
            <a:r>
              <a:rPr lang="ja-JP" altLang="en-US" sz="1300" dirty="0">
                <a:solidFill>
                  <a:schemeClr val="accent3"/>
                </a:solidFill>
                <a:latin typeface="メイリオ" pitchFamily="50" charset="-128"/>
                <a:ea typeface="メイリオ" pitchFamily="50" charset="-128"/>
                <a:cs typeface="メイリオ" pitchFamily="50" charset="-128"/>
              </a:rPr>
              <a:t>非継続事業</a:t>
            </a:r>
            <a:endParaRPr lang="en-US" altLang="ja-JP" sz="1300" dirty="0">
              <a:solidFill>
                <a:schemeClr val="accent3"/>
              </a:solidFill>
              <a:latin typeface="メイリオ" pitchFamily="50" charset="-128"/>
              <a:ea typeface="メイリオ" pitchFamily="50" charset="-128"/>
              <a:cs typeface="メイリオ" pitchFamily="50" charset="-128"/>
            </a:endParaRPr>
          </a:p>
          <a:p>
            <a:pPr fontAlgn="auto">
              <a:lnSpc>
                <a:spcPts val="2800"/>
              </a:lnSpc>
              <a:spcAft>
                <a:spcPts val="0"/>
              </a:spcAft>
              <a:defRPr/>
            </a:pPr>
            <a:r>
              <a:rPr lang="ja-JP" altLang="en-US" sz="1300" dirty="0">
                <a:latin typeface="メイリオ" pitchFamily="50" charset="-128"/>
                <a:ea typeface="メイリオ" pitchFamily="50" charset="-128"/>
                <a:cs typeface="メイリオ" pitchFamily="50" charset="-128"/>
              </a:rPr>
              <a:t>　非継続事業の当期利益 　</a:t>
            </a:r>
            <a:r>
              <a:rPr lang="en-US" altLang="ja-JP" sz="1300" dirty="0">
                <a:latin typeface="メイリオ" pitchFamily="50" charset="-128"/>
                <a:ea typeface="メイリオ" pitchFamily="50" charset="-128"/>
                <a:cs typeface="メイリオ" pitchFamily="50" charset="-128"/>
              </a:rPr>
              <a:t>×</a:t>
            </a:r>
            <a:endParaRPr lang="ja-JP" altLang="en-US" sz="1300" dirty="0">
              <a:latin typeface="メイリオ" pitchFamily="50" charset="-128"/>
              <a:ea typeface="メイリオ" pitchFamily="50" charset="-128"/>
              <a:cs typeface="メイリオ" pitchFamily="50" charset="-128"/>
            </a:endParaRPr>
          </a:p>
        </p:txBody>
      </p:sp>
      <p:graphicFrame>
        <p:nvGraphicFramePr>
          <p:cNvPr id="16" name="表 15"/>
          <p:cNvGraphicFramePr>
            <a:graphicFrameLocks noGrp="1"/>
          </p:cNvGraphicFramePr>
          <p:nvPr/>
        </p:nvGraphicFramePr>
        <p:xfrm>
          <a:off x="4067175" y="2216150"/>
          <a:ext cx="3745186" cy="925327"/>
        </p:xfrm>
        <a:graphic>
          <a:graphicData uri="http://schemas.openxmlformats.org/drawingml/2006/table">
            <a:tbl>
              <a:tblPr firstRow="1" bandRow="1">
                <a:tableStyleId>{5C22544A-7EE6-4342-B048-85BDC9FD1C3A}</a:tableStyleId>
              </a:tblPr>
              <a:tblGrid>
                <a:gridCol w="956217"/>
                <a:gridCol w="1434327"/>
                <a:gridCol w="1354642"/>
              </a:tblGrid>
              <a:tr h="288032">
                <a:tc>
                  <a:txBody>
                    <a:bodyPr/>
                    <a:lstStyle/>
                    <a:p>
                      <a:endParaRPr kumimoji="1" lang="ja-JP" altLang="en-US" sz="14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b="0" dirty="0" smtClean="0">
                          <a:latin typeface="メイリオ" pitchFamily="50" charset="-128"/>
                          <a:ea typeface="メイリオ" pitchFamily="50" charset="-128"/>
                          <a:cs typeface="メイリオ" pitchFamily="50" charset="-128"/>
                        </a:rPr>
                        <a:t>ブラウン管</a:t>
                      </a:r>
                      <a:r>
                        <a:rPr kumimoji="1" lang="en-US" altLang="ja-JP" sz="1400" b="0" dirty="0" smtClean="0">
                          <a:latin typeface="メイリオ" pitchFamily="50" charset="-128"/>
                          <a:ea typeface="メイリオ" pitchFamily="50" charset="-128"/>
                          <a:cs typeface="メイリオ" pitchFamily="50" charset="-128"/>
                        </a:rPr>
                        <a:t>TV</a:t>
                      </a:r>
                      <a:endParaRPr kumimoji="1" lang="ja-JP" altLang="en-US" sz="1400" b="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b="0" dirty="0" smtClean="0">
                          <a:latin typeface="メイリオ" pitchFamily="50" charset="-128"/>
                          <a:ea typeface="メイリオ" pitchFamily="50" charset="-128"/>
                          <a:cs typeface="メイリオ" pitchFamily="50" charset="-128"/>
                        </a:rPr>
                        <a:t>エアコン</a:t>
                      </a:r>
                      <a:endParaRPr kumimoji="1" lang="ja-JP" altLang="en-US" sz="1400" b="0" dirty="0">
                        <a:latin typeface="メイリオ" pitchFamily="50" charset="-128"/>
                        <a:ea typeface="メイリオ" pitchFamily="50" charset="-128"/>
                        <a:cs typeface="メイリオ" pitchFamily="50" charset="-128"/>
                      </a:endParaRPr>
                    </a:p>
                  </a:txBody>
                  <a:tcPr/>
                </a:tc>
              </a:tr>
              <a:tr h="315727">
                <a:tc>
                  <a:txBody>
                    <a:bodyPr/>
                    <a:lstStyle/>
                    <a:p>
                      <a:r>
                        <a:rPr kumimoji="1" lang="en-US" altLang="ja-JP" sz="1400" dirty="0" smtClean="0">
                          <a:latin typeface="メイリオ" pitchFamily="50" charset="-128"/>
                          <a:ea typeface="メイリオ" pitchFamily="50" charset="-128"/>
                          <a:cs typeface="メイリオ" pitchFamily="50" charset="-128"/>
                        </a:rPr>
                        <a:t>A</a:t>
                      </a:r>
                      <a:r>
                        <a:rPr kumimoji="1" lang="ja-JP" altLang="en-US" sz="1400" dirty="0" smtClean="0">
                          <a:latin typeface="メイリオ" pitchFamily="50" charset="-128"/>
                          <a:ea typeface="メイリオ" pitchFamily="50" charset="-128"/>
                          <a:cs typeface="メイリオ" pitchFamily="50" charset="-128"/>
                        </a:rPr>
                        <a:t>部門</a:t>
                      </a:r>
                      <a:endParaRPr kumimoji="1" lang="ja-JP" altLang="en-US" sz="14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非継続</a:t>
                      </a:r>
                      <a:endParaRPr kumimoji="1" lang="ja-JP" altLang="en-US" sz="1400" dirty="0">
                        <a:latin typeface="メイリオ" pitchFamily="50" charset="-128"/>
                        <a:ea typeface="メイリオ" pitchFamily="50" charset="-128"/>
                        <a:cs typeface="メイリオ" pitchFamily="50" charset="-128"/>
                      </a:endParaRPr>
                    </a:p>
                  </a:txBody>
                  <a:tcPr/>
                </a:tc>
                <a:tc>
                  <a:txBody>
                    <a:bodyPr/>
                    <a:lstStyle/>
                    <a:p>
                      <a:endParaRPr kumimoji="1" lang="ja-JP" altLang="en-US" sz="1400" dirty="0">
                        <a:latin typeface="メイリオ" pitchFamily="50" charset="-128"/>
                        <a:ea typeface="メイリオ" pitchFamily="50" charset="-128"/>
                        <a:cs typeface="メイリオ" pitchFamily="50" charset="-128"/>
                      </a:endParaRPr>
                    </a:p>
                  </a:txBody>
                  <a:tcPr/>
                </a:tc>
              </a:tr>
              <a:tr h="171561">
                <a:tc>
                  <a:txBody>
                    <a:bodyPr/>
                    <a:lstStyle/>
                    <a:p>
                      <a:r>
                        <a:rPr kumimoji="1" lang="en-US" altLang="ja-JP" sz="1400" dirty="0" smtClean="0">
                          <a:latin typeface="メイリオ" pitchFamily="50" charset="-128"/>
                          <a:ea typeface="メイリオ" pitchFamily="50" charset="-128"/>
                          <a:cs typeface="メイリオ" pitchFamily="50" charset="-128"/>
                        </a:rPr>
                        <a:t>B</a:t>
                      </a:r>
                      <a:r>
                        <a:rPr kumimoji="1" lang="ja-JP" altLang="en-US" sz="1400" dirty="0" smtClean="0">
                          <a:latin typeface="メイリオ" pitchFamily="50" charset="-128"/>
                          <a:ea typeface="メイリオ" pitchFamily="50" charset="-128"/>
                          <a:cs typeface="メイリオ" pitchFamily="50" charset="-128"/>
                        </a:rPr>
                        <a:t>部門</a:t>
                      </a:r>
                      <a:endParaRPr kumimoji="1" lang="ja-JP" altLang="en-US" sz="1400" dirty="0">
                        <a:latin typeface="メイリオ" pitchFamily="50" charset="-128"/>
                        <a:ea typeface="メイリオ" pitchFamily="50" charset="-128"/>
                        <a:cs typeface="メイリオ" pitchFamily="50" charset="-128"/>
                      </a:endParaRPr>
                    </a:p>
                  </a:txBody>
                  <a:tcPr/>
                </a:tc>
                <a:tc>
                  <a:txBody>
                    <a:bodyPr/>
                    <a:lstStyle/>
                    <a:p>
                      <a:endParaRPr kumimoji="1" lang="ja-JP" altLang="en-US" sz="1400" dirty="0">
                        <a:latin typeface="メイリオ" pitchFamily="50" charset="-128"/>
                        <a:ea typeface="メイリオ" pitchFamily="50" charset="-128"/>
                        <a:cs typeface="メイリオ" pitchFamily="50" charset="-128"/>
                      </a:endParaRPr>
                    </a:p>
                  </a:txBody>
                  <a:tcPr/>
                </a:tc>
                <a:tc>
                  <a:txBody>
                    <a:bodyPr/>
                    <a:lstStyle/>
                    <a:p>
                      <a:pPr algn="ctr"/>
                      <a:r>
                        <a:rPr kumimoji="1" lang="ja-JP" altLang="en-US" sz="1400" dirty="0" smtClean="0">
                          <a:latin typeface="メイリオ" pitchFamily="50" charset="-128"/>
                          <a:ea typeface="メイリオ" pitchFamily="50" charset="-128"/>
                          <a:cs typeface="メイリオ" pitchFamily="50" charset="-128"/>
                        </a:rPr>
                        <a:t>非継続</a:t>
                      </a:r>
                      <a:endParaRPr kumimoji="1" lang="ja-JP" altLang="en-US" sz="1400" dirty="0">
                        <a:latin typeface="メイリオ" pitchFamily="50" charset="-128"/>
                        <a:ea typeface="メイリオ" pitchFamily="50" charset="-128"/>
                        <a:cs typeface="メイリオ" pitchFamily="50" charset="-128"/>
                      </a:endParaRPr>
                    </a:p>
                  </a:txBody>
                  <a:tcPr/>
                </a:tc>
              </a:tr>
            </a:tbl>
          </a:graphicData>
        </a:graphic>
      </p:graphicFrame>
      <p:sp>
        <p:nvSpPr>
          <p:cNvPr id="17" name="テキスト ボックス 16"/>
          <p:cNvSpPr txBox="1"/>
          <p:nvPr/>
        </p:nvSpPr>
        <p:spPr>
          <a:xfrm>
            <a:off x="468313" y="2420938"/>
            <a:ext cx="3311525" cy="936625"/>
          </a:xfrm>
          <a:prstGeom prst="rect">
            <a:avLst/>
          </a:prstGeom>
        </p:spPr>
        <p:txBody>
          <a:bodyPr lIns="0" tIns="0" rIns="0" bIns="0"/>
          <a:lstStyle/>
          <a:p>
            <a:pPr fontAlgn="auto">
              <a:lnSpc>
                <a:spcPct val="150000"/>
              </a:lnSpc>
              <a:spcAft>
                <a:spcPts val="0"/>
              </a:spcAft>
              <a:defRPr/>
            </a:pPr>
            <a:r>
              <a:rPr lang="ja-JP" altLang="en-US" sz="1200" dirty="0">
                <a:solidFill>
                  <a:schemeClr val="tx1">
                    <a:lumMod val="50000"/>
                    <a:lumOff val="50000"/>
                  </a:schemeClr>
                </a:solidFill>
                <a:latin typeface="メイリオ" pitchFamily="50" charset="-128"/>
                <a:ea typeface="メイリオ" pitchFamily="50" charset="-128"/>
                <a:cs typeface="メイリオ" pitchFamily="50" charset="-128"/>
              </a:rPr>
              <a:t>部門と機能コード（事業、商品等）の組合せで、非継続となる事業を登録する事で、自動的に非継続事業の集計が行われます。</a:t>
            </a:r>
          </a:p>
        </p:txBody>
      </p:sp>
      <p:sp>
        <p:nvSpPr>
          <p:cNvPr id="18" name="円/楕円 17"/>
          <p:cNvSpPr/>
          <p:nvPr/>
        </p:nvSpPr>
        <p:spPr>
          <a:xfrm>
            <a:off x="1835150" y="4437112"/>
            <a:ext cx="1944688" cy="503238"/>
          </a:xfrm>
          <a:prstGeom prst="ellipse">
            <a:avLst/>
          </a:prstGeom>
          <a:noFill/>
          <a:ln>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ja-JP" altLang="en-US" dirty="0">
              <a:latin typeface="メイリオ" pitchFamily="50" charset="-128"/>
              <a:ea typeface="メイリオ" pitchFamily="50" charset="-128"/>
              <a:cs typeface="メイリオ" pitchFamily="50" charset="-128"/>
            </a:endParaRPr>
          </a:p>
        </p:txBody>
      </p:sp>
      <p:sp>
        <p:nvSpPr>
          <p:cNvPr id="19" name="円/楕円 18"/>
          <p:cNvSpPr/>
          <p:nvPr/>
        </p:nvSpPr>
        <p:spPr>
          <a:xfrm>
            <a:off x="1835150" y="5445175"/>
            <a:ext cx="1944688" cy="431800"/>
          </a:xfrm>
          <a:prstGeom prst="ellipse">
            <a:avLst/>
          </a:prstGeom>
          <a:noFill/>
          <a:ln>
            <a:solidFill>
              <a:schemeClr val="accent4"/>
            </a:solidFill>
          </a:ln>
        </p:spPr>
        <p:style>
          <a:lnRef idx="2">
            <a:schemeClr val="accent2"/>
          </a:lnRef>
          <a:fillRef idx="1">
            <a:schemeClr val="lt1"/>
          </a:fillRef>
          <a:effectRef idx="0">
            <a:schemeClr val="accent2"/>
          </a:effectRef>
          <a:fontRef idx="minor">
            <a:schemeClr val="dk1"/>
          </a:fontRef>
        </p:style>
        <p:txBody>
          <a:bodyPr anchor="ctr"/>
          <a:lstStyle/>
          <a:p>
            <a:pPr algn="ctr">
              <a:defRPr/>
            </a:pPr>
            <a:endParaRPr lang="ja-JP" altLang="en-US" dirty="0">
              <a:latin typeface="メイリオ" pitchFamily="50" charset="-128"/>
              <a:ea typeface="メイリオ" pitchFamily="50" charset="-128"/>
              <a:cs typeface="メイリオ" pitchFamily="50" charset="-128"/>
            </a:endParaRPr>
          </a:p>
        </p:txBody>
      </p:sp>
      <p:sp>
        <p:nvSpPr>
          <p:cNvPr id="21" name="正方形/長方形 20"/>
          <p:cNvSpPr/>
          <p:nvPr/>
        </p:nvSpPr>
        <p:spPr>
          <a:xfrm>
            <a:off x="250825" y="2082800"/>
            <a:ext cx="2236510" cy="338554"/>
          </a:xfrm>
          <a:prstGeom prst="rect">
            <a:avLst/>
          </a:prstGeom>
        </p:spPr>
        <p:txBody>
          <a:bodyPr wrap="none">
            <a:spAutoFit/>
          </a:bodyPr>
          <a:lstStyle/>
          <a:p>
            <a:pPr>
              <a:defRPr/>
            </a:pPr>
            <a:r>
              <a:rPr lang="en-US" altLang="ja-JP" sz="1600" dirty="0">
                <a:solidFill>
                  <a:schemeClr val="accent4"/>
                </a:solidFill>
                <a:latin typeface="メイリオ" pitchFamily="50" charset="-128"/>
                <a:ea typeface="メイリオ" pitchFamily="50" charset="-128"/>
                <a:cs typeface="メイリオ" pitchFamily="50" charset="-128"/>
              </a:rPr>
              <a:t>【</a:t>
            </a:r>
            <a:r>
              <a:rPr lang="ja-JP" altLang="en-US" sz="1600" dirty="0">
                <a:solidFill>
                  <a:schemeClr val="accent4"/>
                </a:solidFill>
                <a:latin typeface="メイリオ" pitchFamily="50" charset="-128"/>
                <a:ea typeface="メイリオ" pitchFamily="50" charset="-128"/>
                <a:cs typeface="メイリオ" pitchFamily="50" charset="-128"/>
              </a:rPr>
              <a:t>システムでの対応</a:t>
            </a:r>
            <a:r>
              <a:rPr lang="en-US" altLang="ja-JP" sz="1600" dirty="0">
                <a:solidFill>
                  <a:schemeClr val="accent4"/>
                </a:solidFill>
                <a:latin typeface="メイリオ" pitchFamily="50" charset="-128"/>
                <a:ea typeface="メイリオ" pitchFamily="50" charset="-128"/>
                <a:cs typeface="メイリオ" pitchFamily="50" charset="-128"/>
              </a:rPr>
              <a:t>】</a:t>
            </a:r>
            <a:endParaRPr lang="ja-JP" altLang="en-US" sz="1600" dirty="0">
              <a:solidFill>
                <a:schemeClr val="accent4"/>
              </a:solidFill>
              <a:latin typeface="メイリオ" pitchFamily="50" charset="-128"/>
              <a:ea typeface="メイリオ" pitchFamily="50" charset="-128"/>
              <a:cs typeface="メイリオ" pitchFamily="50" charset="-128"/>
            </a:endParaRPr>
          </a:p>
        </p:txBody>
      </p:sp>
      <p:sp>
        <p:nvSpPr>
          <p:cNvPr id="22"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スライド番号プレースホルダ 3"/>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2E6C10C1-7B6E-44D8-BC13-05D7AE56BE68}" type="slidenum">
              <a:rPr lang="en-US" altLang="ja-JP" smtClean="0">
                <a:solidFill>
                  <a:srgbClr val="999999"/>
                </a:solidFill>
              </a:rPr>
              <a:pPr fontAlgn="base">
                <a:spcBef>
                  <a:spcPct val="0"/>
                </a:spcBef>
                <a:spcAft>
                  <a:spcPct val="0"/>
                </a:spcAft>
                <a:defRPr/>
              </a:pPr>
              <a:t>12</a:t>
            </a:fld>
            <a:endParaRPr lang="en-US" altLang="ja-JP" dirty="0" smtClean="0">
              <a:solidFill>
                <a:srgbClr val="999999"/>
              </a:solidFill>
            </a:endParaRPr>
          </a:p>
        </p:txBody>
      </p:sp>
      <p:sp>
        <p:nvSpPr>
          <p:cNvPr id="24579" name="Rectangle 18"/>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その他の機能</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～キャッシュフロー計算書～</a:t>
            </a:r>
          </a:p>
        </p:txBody>
      </p:sp>
      <p:sp>
        <p:nvSpPr>
          <p:cNvPr id="24580" name="AutoShape 4"/>
          <p:cNvSpPr>
            <a:spLocks noChangeArrowheads="1"/>
          </p:cNvSpPr>
          <p:nvPr/>
        </p:nvSpPr>
        <p:spPr bwMode="auto">
          <a:xfrm>
            <a:off x="2698750" y="1989138"/>
            <a:ext cx="5186363" cy="4392612"/>
          </a:xfrm>
          <a:prstGeom prst="foldedCorner">
            <a:avLst>
              <a:gd name="adj" fmla="val 7407"/>
            </a:avLst>
          </a:prstGeom>
          <a:solidFill>
            <a:srgbClr val="FFFFFF"/>
          </a:solidFill>
          <a:ln w="12700">
            <a:solidFill>
              <a:schemeClr val="tx1"/>
            </a:solidFill>
            <a:round/>
            <a:headEnd/>
            <a:tailEnd/>
          </a:ln>
        </p:spPr>
        <p:txBody>
          <a:bodyPr wrap="none"/>
          <a:lstStyle/>
          <a:p>
            <a:r>
              <a:rPr lang="en-US" altLang="ja-JP" sz="1400" b="1" dirty="0">
                <a:solidFill>
                  <a:srgbClr val="000000"/>
                </a:solidFill>
                <a:latin typeface="メイリオ" pitchFamily="50" charset="-128"/>
                <a:ea typeface="メイリオ" pitchFamily="50" charset="-128"/>
                <a:cs typeface="メイリオ" pitchFamily="50" charset="-128"/>
              </a:rPr>
              <a:t>I</a:t>
            </a:r>
            <a:r>
              <a:rPr lang="ja-JP" altLang="en-US" sz="1400" dirty="0">
                <a:solidFill>
                  <a:srgbClr val="000000"/>
                </a:solidFill>
                <a:latin typeface="メイリオ" pitchFamily="50" charset="-128"/>
                <a:ea typeface="メイリオ" pitchFamily="50" charset="-128"/>
                <a:cs typeface="メイリオ" pitchFamily="50" charset="-128"/>
              </a:rPr>
              <a:t>　営業活動によるキャッシュ・フロー</a:t>
            </a:r>
          </a:p>
          <a:p>
            <a:endParaRPr lang="ja-JP" altLang="en-US" sz="1400" dirty="0">
              <a:solidFill>
                <a:srgbClr val="000000"/>
              </a:solidFill>
              <a:latin typeface="メイリオ" pitchFamily="50" charset="-128"/>
              <a:ea typeface="メイリオ" pitchFamily="50" charset="-128"/>
              <a:cs typeface="メイリオ" pitchFamily="50" charset="-128"/>
            </a:endParaRPr>
          </a:p>
          <a:p>
            <a:r>
              <a:rPr lang="ja-JP" altLang="en-US" sz="1400" dirty="0">
                <a:solidFill>
                  <a:srgbClr val="000000"/>
                </a:solidFill>
                <a:latin typeface="メイリオ" pitchFamily="50" charset="-128"/>
                <a:ea typeface="メイリオ" pitchFamily="50" charset="-128"/>
                <a:cs typeface="メイリオ" pitchFamily="50" charset="-128"/>
              </a:rPr>
              <a:t>税金等調整前当期純利益　　　　　　　　　　　</a:t>
            </a:r>
            <a:r>
              <a:rPr lang="en-US" altLang="ja-JP" sz="1400" dirty="0">
                <a:solidFill>
                  <a:srgbClr val="000000"/>
                </a:solidFill>
                <a:latin typeface="メイリオ" pitchFamily="50" charset="-128"/>
                <a:ea typeface="メイリオ" pitchFamily="50" charset="-128"/>
                <a:cs typeface="メイリオ" pitchFamily="50" charset="-128"/>
              </a:rPr>
              <a:t>15,072</a:t>
            </a:r>
          </a:p>
          <a:p>
            <a:r>
              <a:rPr lang="ja-JP" altLang="en-US" sz="1400" dirty="0">
                <a:solidFill>
                  <a:srgbClr val="000000"/>
                </a:solidFill>
                <a:latin typeface="メイリオ" pitchFamily="50" charset="-128"/>
                <a:ea typeface="メイリオ" pitchFamily="50" charset="-128"/>
                <a:cs typeface="メイリオ" pitchFamily="50" charset="-128"/>
              </a:rPr>
              <a:t>減価償却費　　　　　　　　　　　　　　　　　 </a:t>
            </a:r>
            <a:r>
              <a:rPr lang="en-US" altLang="ja-JP" sz="1400" dirty="0">
                <a:solidFill>
                  <a:srgbClr val="000000"/>
                </a:solidFill>
                <a:latin typeface="メイリオ" pitchFamily="50" charset="-128"/>
                <a:ea typeface="メイリオ" pitchFamily="50" charset="-128"/>
                <a:cs typeface="メイリオ" pitchFamily="50" charset="-128"/>
              </a:rPr>
              <a:t>3,180</a:t>
            </a:r>
          </a:p>
          <a:p>
            <a:r>
              <a:rPr lang="ja-JP" altLang="en-US" sz="1400" dirty="0">
                <a:solidFill>
                  <a:srgbClr val="000000"/>
                </a:solidFill>
                <a:latin typeface="メイリオ" pitchFamily="50" charset="-128"/>
                <a:ea typeface="メイリオ" pitchFamily="50" charset="-128"/>
                <a:cs typeface="メイリオ" pitchFamily="50" charset="-128"/>
              </a:rPr>
              <a:t>貸倒引当金の増加額　　　　　　　　　　　　　   </a:t>
            </a:r>
            <a:r>
              <a:rPr lang="en-US" altLang="ja-JP" sz="1400" dirty="0">
                <a:solidFill>
                  <a:srgbClr val="000000"/>
                </a:solidFill>
                <a:latin typeface="メイリオ" pitchFamily="50" charset="-128"/>
                <a:ea typeface="メイリオ" pitchFamily="50" charset="-128"/>
                <a:cs typeface="メイリオ" pitchFamily="50" charset="-128"/>
              </a:rPr>
              <a:t>320</a:t>
            </a:r>
          </a:p>
          <a:p>
            <a:r>
              <a:rPr lang="ja-JP" altLang="en-US" sz="1400" dirty="0">
                <a:solidFill>
                  <a:srgbClr val="000000"/>
                </a:solidFill>
                <a:latin typeface="メイリオ" pitchFamily="50" charset="-128"/>
                <a:ea typeface="メイリオ" pitchFamily="50" charset="-128"/>
                <a:cs typeface="メイリオ" pitchFamily="50" charset="-128"/>
              </a:rPr>
              <a:t>受取利益及び受取配当金　　　　　　　　　　  </a:t>
            </a:r>
            <a:r>
              <a:rPr lang="en-US" altLang="ja-JP" sz="1400" dirty="0">
                <a:solidFill>
                  <a:srgbClr val="000000"/>
                </a:solidFill>
                <a:latin typeface="メイリオ" pitchFamily="50" charset="-128"/>
                <a:ea typeface="メイリオ" pitchFamily="50" charset="-128"/>
                <a:cs typeface="メイリオ" pitchFamily="50" charset="-128"/>
              </a:rPr>
              <a:t>-2,832</a:t>
            </a:r>
          </a:p>
          <a:p>
            <a:r>
              <a:rPr lang="ja-JP" altLang="en-US" sz="1400" dirty="0">
                <a:solidFill>
                  <a:srgbClr val="000000"/>
                </a:solidFill>
                <a:latin typeface="メイリオ" pitchFamily="50" charset="-128"/>
                <a:ea typeface="メイリオ" pitchFamily="50" charset="-128"/>
                <a:cs typeface="メイリオ" pitchFamily="50" charset="-128"/>
              </a:rPr>
              <a:t>支払利益　　　　　　　　　　　　　　　　　　 </a:t>
            </a:r>
            <a:r>
              <a:rPr lang="en-US" altLang="ja-JP" sz="1400" dirty="0">
                <a:solidFill>
                  <a:srgbClr val="000000"/>
                </a:solidFill>
                <a:latin typeface="メイリオ" pitchFamily="50" charset="-128"/>
                <a:ea typeface="メイリオ" pitchFamily="50" charset="-128"/>
                <a:cs typeface="メイリオ" pitchFamily="50" charset="-128"/>
              </a:rPr>
              <a:t>1,840</a:t>
            </a:r>
          </a:p>
          <a:p>
            <a:r>
              <a:rPr lang="ja-JP" altLang="en-US" sz="1400" dirty="0">
                <a:solidFill>
                  <a:srgbClr val="000000"/>
                </a:solidFill>
                <a:latin typeface="メイリオ" pitchFamily="50" charset="-128"/>
                <a:ea typeface="メイリオ" pitchFamily="50" charset="-128"/>
                <a:cs typeface="メイリオ" pitchFamily="50" charset="-128"/>
              </a:rPr>
              <a:t>為替差損　　　　　　　　　　　　　　　　　　　　</a:t>
            </a:r>
            <a:r>
              <a:rPr lang="en-US" altLang="ja-JP" sz="1400" dirty="0">
                <a:solidFill>
                  <a:srgbClr val="000000"/>
                </a:solidFill>
                <a:latin typeface="メイリオ" pitchFamily="50" charset="-128"/>
                <a:ea typeface="メイリオ" pitchFamily="50" charset="-128"/>
                <a:cs typeface="メイリオ" pitchFamily="50" charset="-128"/>
              </a:rPr>
              <a:t>40</a:t>
            </a:r>
          </a:p>
          <a:p>
            <a:r>
              <a:rPr lang="ja-JP" altLang="en-US" sz="1400" dirty="0">
                <a:solidFill>
                  <a:srgbClr val="000000"/>
                </a:solidFill>
                <a:latin typeface="メイリオ" pitchFamily="50" charset="-128"/>
                <a:ea typeface="メイリオ" pitchFamily="50" charset="-128"/>
                <a:cs typeface="メイリオ" pitchFamily="50" charset="-128"/>
              </a:rPr>
              <a:t>有形固定資産売却損益　　　　　　　　　　　　　 </a:t>
            </a:r>
            <a:r>
              <a:rPr lang="en-US" altLang="ja-JP" sz="1400" dirty="0">
                <a:solidFill>
                  <a:srgbClr val="000000"/>
                </a:solidFill>
                <a:latin typeface="メイリオ" pitchFamily="50" charset="-128"/>
                <a:ea typeface="メイリオ" pitchFamily="50" charset="-128"/>
                <a:cs typeface="メイリオ" pitchFamily="50" charset="-128"/>
              </a:rPr>
              <a:t>450</a:t>
            </a:r>
          </a:p>
          <a:p>
            <a:r>
              <a:rPr lang="ja-JP" altLang="en-US" sz="1400" dirty="0">
                <a:solidFill>
                  <a:srgbClr val="000000"/>
                </a:solidFill>
                <a:latin typeface="メイリオ" pitchFamily="50" charset="-128"/>
                <a:ea typeface="メイリオ" pitchFamily="50" charset="-128"/>
                <a:cs typeface="メイリオ" pitchFamily="50" charset="-128"/>
              </a:rPr>
              <a:t>売上債権の増加額　　　　　　　　　　　　　　</a:t>
            </a:r>
            <a:r>
              <a:rPr lang="en-US" altLang="ja-JP" sz="1400" dirty="0">
                <a:solidFill>
                  <a:srgbClr val="000000"/>
                </a:solidFill>
                <a:latin typeface="メイリオ" pitchFamily="50" charset="-128"/>
                <a:ea typeface="メイリオ" pitchFamily="50" charset="-128"/>
                <a:cs typeface="メイリオ" pitchFamily="50" charset="-128"/>
              </a:rPr>
              <a:t>-3,476</a:t>
            </a:r>
          </a:p>
          <a:p>
            <a:r>
              <a:rPr lang="ja-JP" altLang="en-US" sz="1400" dirty="0">
                <a:solidFill>
                  <a:srgbClr val="000000"/>
                </a:solidFill>
                <a:latin typeface="メイリオ" pitchFamily="50" charset="-128"/>
                <a:ea typeface="メイリオ" pitchFamily="50" charset="-128"/>
                <a:cs typeface="メイリオ" pitchFamily="50" charset="-128"/>
              </a:rPr>
              <a:t>棚卸資産の減少額　　　　　　　　　　　　　　 </a:t>
            </a:r>
            <a:r>
              <a:rPr lang="en-US" altLang="ja-JP" sz="1400" dirty="0">
                <a:solidFill>
                  <a:srgbClr val="000000"/>
                </a:solidFill>
                <a:latin typeface="メイリオ" pitchFamily="50" charset="-128"/>
                <a:ea typeface="メイリオ" pitchFamily="50" charset="-128"/>
                <a:cs typeface="メイリオ" pitchFamily="50" charset="-128"/>
              </a:rPr>
              <a:t>2,650</a:t>
            </a:r>
          </a:p>
          <a:p>
            <a:r>
              <a:rPr lang="ja-JP" altLang="en-US" sz="1400" dirty="0">
                <a:solidFill>
                  <a:srgbClr val="000000"/>
                </a:solidFill>
                <a:latin typeface="メイリオ" pitchFamily="50" charset="-128"/>
                <a:ea typeface="メイリオ" pitchFamily="50" charset="-128"/>
                <a:cs typeface="メイリオ" pitchFamily="50" charset="-128"/>
              </a:rPr>
              <a:t>仕入債権の減少額　　　　　　　　　　　　　　</a:t>
            </a:r>
            <a:r>
              <a:rPr lang="en-US" altLang="ja-JP" sz="1400" dirty="0">
                <a:solidFill>
                  <a:srgbClr val="000000"/>
                </a:solidFill>
                <a:latin typeface="メイリオ" pitchFamily="50" charset="-128"/>
                <a:ea typeface="メイリオ" pitchFamily="50" charset="-128"/>
                <a:cs typeface="メイリオ" pitchFamily="50" charset="-128"/>
              </a:rPr>
              <a:t>-1,140</a:t>
            </a:r>
          </a:p>
          <a:p>
            <a:r>
              <a:rPr lang="ja-JP" altLang="en-US" sz="1400" dirty="0">
                <a:solidFill>
                  <a:srgbClr val="000000"/>
                </a:solidFill>
                <a:latin typeface="メイリオ" pitchFamily="50" charset="-128"/>
                <a:ea typeface="メイリオ" pitchFamily="50" charset="-128"/>
                <a:cs typeface="メイリオ" pitchFamily="50" charset="-128"/>
              </a:rPr>
              <a:t>未払消費税等の増額　　　　　　　　　　　　　　 </a:t>
            </a:r>
            <a:r>
              <a:rPr lang="en-US" altLang="ja-JP" sz="1400" dirty="0">
                <a:solidFill>
                  <a:srgbClr val="000000"/>
                </a:solidFill>
                <a:latin typeface="メイリオ" pitchFamily="50" charset="-128"/>
                <a:ea typeface="メイリオ" pitchFamily="50" charset="-128"/>
                <a:cs typeface="メイリオ" pitchFamily="50" charset="-128"/>
              </a:rPr>
              <a:t>232</a:t>
            </a:r>
          </a:p>
          <a:p>
            <a:r>
              <a:rPr lang="ja-JP" altLang="en-US" sz="1400" dirty="0">
                <a:solidFill>
                  <a:srgbClr val="000000"/>
                </a:solidFill>
                <a:latin typeface="メイリオ" pitchFamily="50" charset="-128"/>
                <a:ea typeface="メイリオ" pitchFamily="50" charset="-128"/>
                <a:cs typeface="メイリオ" pitchFamily="50" charset="-128"/>
              </a:rPr>
              <a:t>役員賞与の支払い　　　　　　　　　　　　　　　</a:t>
            </a:r>
            <a:r>
              <a:rPr lang="en-US" altLang="ja-JP" sz="1400" dirty="0">
                <a:solidFill>
                  <a:srgbClr val="000000"/>
                </a:solidFill>
                <a:latin typeface="メイリオ" pitchFamily="50" charset="-128"/>
                <a:ea typeface="メイリオ" pitchFamily="50" charset="-128"/>
                <a:cs typeface="メイリオ" pitchFamily="50" charset="-128"/>
              </a:rPr>
              <a:t>-800</a:t>
            </a:r>
          </a:p>
          <a:p>
            <a:endParaRPr lang="en-US" altLang="ja-JP" sz="1400" dirty="0">
              <a:solidFill>
                <a:srgbClr val="000000"/>
              </a:solidFill>
              <a:latin typeface="メイリオ" pitchFamily="50" charset="-128"/>
              <a:ea typeface="メイリオ" pitchFamily="50" charset="-128"/>
              <a:cs typeface="メイリオ" pitchFamily="50" charset="-128"/>
            </a:endParaRPr>
          </a:p>
          <a:p>
            <a:r>
              <a:rPr lang="ja-JP" altLang="en-US" sz="1400" dirty="0">
                <a:solidFill>
                  <a:srgbClr val="000000"/>
                </a:solidFill>
                <a:latin typeface="メイリオ" pitchFamily="50" charset="-128"/>
                <a:ea typeface="メイリオ" pitchFamily="50" charset="-128"/>
                <a:cs typeface="メイリオ" pitchFamily="50" charset="-128"/>
              </a:rPr>
              <a:t>　　　　　　　　　小計　　　　　　　　　　　</a:t>
            </a:r>
            <a:r>
              <a:rPr lang="en-US" altLang="ja-JP" sz="1400" dirty="0">
                <a:solidFill>
                  <a:srgbClr val="000000"/>
                </a:solidFill>
                <a:latin typeface="メイリオ" pitchFamily="50" charset="-128"/>
                <a:ea typeface="メイリオ" pitchFamily="50" charset="-128"/>
                <a:cs typeface="メイリオ" pitchFamily="50" charset="-128"/>
              </a:rPr>
              <a:t>16,166</a:t>
            </a:r>
          </a:p>
          <a:p>
            <a:r>
              <a:rPr lang="ja-JP" altLang="en-US" sz="1400" dirty="0">
                <a:solidFill>
                  <a:srgbClr val="000000"/>
                </a:solidFill>
                <a:latin typeface="メイリオ" pitchFamily="50" charset="-128"/>
                <a:ea typeface="メイリオ" pitchFamily="50" charset="-128"/>
                <a:cs typeface="メイリオ" pitchFamily="50" charset="-128"/>
              </a:rPr>
              <a:t>利益及び配当金の受取額　　　　　　　　　　　 </a:t>
            </a:r>
            <a:r>
              <a:rPr lang="en-US" altLang="ja-JP" sz="1400" dirty="0">
                <a:solidFill>
                  <a:srgbClr val="000000"/>
                </a:solidFill>
                <a:latin typeface="メイリオ" pitchFamily="50" charset="-128"/>
                <a:ea typeface="メイリオ" pitchFamily="50" charset="-128"/>
                <a:cs typeface="メイリオ" pitchFamily="50" charset="-128"/>
              </a:rPr>
              <a:t>2,432</a:t>
            </a:r>
          </a:p>
          <a:p>
            <a:r>
              <a:rPr lang="ja-JP" altLang="en-US" sz="1400" dirty="0">
                <a:solidFill>
                  <a:srgbClr val="000000"/>
                </a:solidFill>
                <a:latin typeface="メイリオ" pitchFamily="50" charset="-128"/>
                <a:ea typeface="メイリオ" pitchFamily="50" charset="-128"/>
                <a:cs typeface="メイリオ" pitchFamily="50" charset="-128"/>
              </a:rPr>
              <a:t>利益の支払額　　　　　　　　　　　　　　　　</a:t>
            </a:r>
            <a:r>
              <a:rPr lang="en-US" altLang="ja-JP" sz="1400" dirty="0">
                <a:solidFill>
                  <a:srgbClr val="000000"/>
                </a:solidFill>
                <a:latin typeface="メイリオ" pitchFamily="50" charset="-128"/>
                <a:ea typeface="メイリオ" pitchFamily="50" charset="-128"/>
                <a:cs typeface="メイリオ" pitchFamily="50" charset="-128"/>
              </a:rPr>
              <a:t>-1,220</a:t>
            </a:r>
          </a:p>
          <a:p>
            <a:r>
              <a:rPr lang="ja-JP" altLang="en-US" sz="1400" dirty="0">
                <a:solidFill>
                  <a:srgbClr val="000000"/>
                </a:solidFill>
                <a:latin typeface="メイリオ" pitchFamily="50" charset="-128"/>
                <a:ea typeface="メイリオ" pitchFamily="50" charset="-128"/>
                <a:cs typeface="メイリオ" pitchFamily="50" charset="-128"/>
              </a:rPr>
              <a:t>法人等の支配額　　　　　　　　　　　　　　　</a:t>
            </a:r>
            <a:r>
              <a:rPr lang="en-US" altLang="ja-JP" sz="1400" dirty="0">
                <a:solidFill>
                  <a:srgbClr val="000000"/>
                </a:solidFill>
                <a:latin typeface="メイリオ" pitchFamily="50" charset="-128"/>
                <a:ea typeface="メイリオ" pitchFamily="50" charset="-128"/>
                <a:cs typeface="メイリオ" pitchFamily="50" charset="-128"/>
              </a:rPr>
              <a:t>-9,140</a:t>
            </a:r>
          </a:p>
          <a:p>
            <a:r>
              <a:rPr lang="ja-JP" altLang="en-US" sz="1400" dirty="0">
                <a:solidFill>
                  <a:srgbClr val="000000"/>
                </a:solidFill>
                <a:latin typeface="メイリオ" pitchFamily="50" charset="-128"/>
                <a:ea typeface="メイリオ" pitchFamily="50" charset="-128"/>
                <a:cs typeface="メイリオ" pitchFamily="50" charset="-128"/>
              </a:rPr>
              <a:t>営業活動によるキャッシュ・フロー　　　　　　 </a:t>
            </a:r>
            <a:r>
              <a:rPr lang="en-US" altLang="ja-JP" sz="1400" dirty="0">
                <a:solidFill>
                  <a:srgbClr val="000000"/>
                </a:solidFill>
                <a:latin typeface="メイリオ" pitchFamily="50" charset="-128"/>
                <a:ea typeface="メイリオ" pitchFamily="50" charset="-128"/>
                <a:cs typeface="メイリオ" pitchFamily="50" charset="-128"/>
              </a:rPr>
              <a:t>8,238</a:t>
            </a:r>
          </a:p>
        </p:txBody>
      </p:sp>
      <p:sp>
        <p:nvSpPr>
          <p:cNvPr id="24581" name="Line 5"/>
          <p:cNvSpPr>
            <a:spLocks noChangeShapeType="1"/>
          </p:cNvSpPr>
          <p:nvPr/>
        </p:nvSpPr>
        <p:spPr bwMode="auto">
          <a:xfrm>
            <a:off x="2771775" y="5157788"/>
            <a:ext cx="5040313" cy="0"/>
          </a:xfrm>
          <a:prstGeom prst="line">
            <a:avLst/>
          </a:prstGeom>
          <a:noFill/>
          <a:ln w="9525">
            <a:solidFill>
              <a:schemeClr val="tx1"/>
            </a:solidFill>
            <a:round/>
            <a:headEnd/>
            <a:tailEnd/>
          </a:ln>
        </p:spPr>
        <p:txBody>
          <a:bodyPr/>
          <a:lstStyle/>
          <a:p>
            <a:endParaRPr lang="ja-JP" altLang="en-US">
              <a:latin typeface="メイリオ" pitchFamily="50" charset="-128"/>
              <a:ea typeface="メイリオ" pitchFamily="50" charset="-128"/>
              <a:cs typeface="メイリオ" pitchFamily="50" charset="-128"/>
            </a:endParaRPr>
          </a:p>
        </p:txBody>
      </p:sp>
      <p:sp>
        <p:nvSpPr>
          <p:cNvPr id="53254" name="Line 6"/>
          <p:cNvSpPr>
            <a:spLocks noChangeShapeType="1"/>
          </p:cNvSpPr>
          <p:nvPr/>
        </p:nvSpPr>
        <p:spPr bwMode="auto">
          <a:xfrm>
            <a:off x="2051050" y="2565400"/>
            <a:ext cx="719138" cy="0"/>
          </a:xfrm>
          <a:prstGeom prst="line">
            <a:avLst/>
          </a:prstGeom>
          <a:noFill/>
          <a:ln w="9525">
            <a:solidFill>
              <a:schemeClr val="tx1"/>
            </a:solidFill>
            <a:round/>
            <a:headEnd/>
            <a:tailEnd type="triangle" w="med" len="med"/>
          </a:ln>
        </p:spPr>
        <p:txBody>
          <a:bodyPr/>
          <a:lstStyle/>
          <a:p>
            <a:pPr>
              <a:defRPr/>
            </a:pPr>
            <a:endParaRPr lang="ja-JP" altLang="en-US" dirty="0">
              <a:latin typeface="メイリオ" pitchFamily="50" charset="-128"/>
              <a:ea typeface="メイリオ" pitchFamily="50" charset="-128"/>
              <a:cs typeface="メイリオ" pitchFamily="50" charset="-128"/>
            </a:endParaRPr>
          </a:p>
        </p:txBody>
      </p:sp>
      <p:sp>
        <p:nvSpPr>
          <p:cNvPr id="53255" name="Text Box 7"/>
          <p:cNvSpPr txBox="1">
            <a:spLocks noChangeArrowheads="1"/>
          </p:cNvSpPr>
          <p:nvPr/>
        </p:nvSpPr>
        <p:spPr bwMode="auto">
          <a:xfrm>
            <a:off x="611560" y="2420938"/>
            <a:ext cx="1366465" cy="307777"/>
          </a:xfrm>
          <a:prstGeom prst="rect">
            <a:avLst/>
          </a:prstGeom>
          <a:noFill/>
          <a:ln w="9525">
            <a:noFill/>
            <a:miter lim="800000"/>
            <a:headEnd/>
            <a:tailEnd/>
          </a:ln>
        </p:spPr>
        <p:txBody>
          <a:bodyPr wrap="square">
            <a:spAutoFit/>
          </a:bodyPr>
          <a:lstStyle/>
          <a:p>
            <a:pPr>
              <a:spcBef>
                <a:spcPct val="50000"/>
              </a:spcBef>
              <a:defRPr/>
            </a:pPr>
            <a:r>
              <a:rPr lang="en-US" altLang="ja-JP" sz="1400" dirty="0">
                <a:solidFill>
                  <a:srgbClr val="000000"/>
                </a:solidFill>
                <a:latin typeface="メイリオ" pitchFamily="50" charset="-128"/>
                <a:ea typeface="メイリオ" pitchFamily="50" charset="-128"/>
                <a:cs typeface="メイリオ" pitchFamily="50" charset="-128"/>
              </a:rPr>
              <a:t>P/L</a:t>
            </a:r>
            <a:r>
              <a:rPr lang="ja-JP" altLang="en-US" sz="1400" dirty="0">
                <a:solidFill>
                  <a:srgbClr val="000000"/>
                </a:solidFill>
                <a:latin typeface="メイリオ" pitchFamily="50" charset="-128"/>
                <a:ea typeface="メイリオ" pitchFamily="50" charset="-128"/>
                <a:cs typeface="メイリオ" pitchFamily="50" charset="-128"/>
              </a:rPr>
              <a:t>より抽出</a:t>
            </a:r>
          </a:p>
        </p:txBody>
      </p:sp>
      <p:sp>
        <p:nvSpPr>
          <p:cNvPr id="53256" name="Line 8"/>
          <p:cNvSpPr>
            <a:spLocks noChangeShapeType="1"/>
          </p:cNvSpPr>
          <p:nvPr/>
        </p:nvSpPr>
        <p:spPr bwMode="auto">
          <a:xfrm>
            <a:off x="2051050" y="2781300"/>
            <a:ext cx="719138" cy="0"/>
          </a:xfrm>
          <a:prstGeom prst="line">
            <a:avLst/>
          </a:prstGeom>
          <a:noFill/>
          <a:ln w="9525">
            <a:solidFill>
              <a:schemeClr val="tx1"/>
            </a:solidFill>
            <a:round/>
            <a:headEnd/>
            <a:tailEnd type="triangle" w="med" len="med"/>
          </a:ln>
        </p:spPr>
        <p:txBody>
          <a:bodyPr/>
          <a:lstStyle/>
          <a:p>
            <a:pPr>
              <a:defRPr/>
            </a:pPr>
            <a:endParaRPr lang="ja-JP" altLang="en-US" dirty="0">
              <a:latin typeface="メイリオ" pitchFamily="50" charset="-128"/>
              <a:ea typeface="メイリオ" pitchFamily="50" charset="-128"/>
              <a:cs typeface="メイリオ" pitchFamily="50" charset="-128"/>
            </a:endParaRPr>
          </a:p>
        </p:txBody>
      </p:sp>
      <p:sp>
        <p:nvSpPr>
          <p:cNvPr id="53257" name="Text Box 9"/>
          <p:cNvSpPr txBox="1">
            <a:spLocks noChangeArrowheads="1"/>
          </p:cNvSpPr>
          <p:nvPr/>
        </p:nvSpPr>
        <p:spPr bwMode="auto">
          <a:xfrm>
            <a:off x="611560" y="2637178"/>
            <a:ext cx="1366465" cy="307777"/>
          </a:xfrm>
          <a:prstGeom prst="rect">
            <a:avLst/>
          </a:prstGeom>
          <a:noFill/>
          <a:ln w="9525">
            <a:noFill/>
            <a:miter lim="800000"/>
            <a:headEnd/>
            <a:tailEnd/>
          </a:ln>
        </p:spPr>
        <p:txBody>
          <a:bodyPr wrap="square">
            <a:spAutoFit/>
          </a:bodyPr>
          <a:lstStyle/>
          <a:p>
            <a:pPr>
              <a:spcBef>
                <a:spcPct val="50000"/>
              </a:spcBef>
              <a:defRPr/>
            </a:pPr>
            <a:r>
              <a:rPr lang="en-US" altLang="ja-JP" sz="1400" dirty="0">
                <a:solidFill>
                  <a:srgbClr val="000000"/>
                </a:solidFill>
                <a:latin typeface="メイリオ" pitchFamily="50" charset="-128"/>
                <a:ea typeface="メイリオ" pitchFamily="50" charset="-128"/>
                <a:cs typeface="メイリオ" pitchFamily="50" charset="-128"/>
              </a:rPr>
              <a:t>P/L</a:t>
            </a:r>
            <a:r>
              <a:rPr lang="ja-JP" altLang="en-US" sz="1400" dirty="0">
                <a:solidFill>
                  <a:srgbClr val="000000"/>
                </a:solidFill>
                <a:latin typeface="メイリオ" pitchFamily="50" charset="-128"/>
                <a:ea typeface="メイリオ" pitchFamily="50" charset="-128"/>
                <a:cs typeface="メイリオ" pitchFamily="50" charset="-128"/>
              </a:rPr>
              <a:t>より抽出</a:t>
            </a:r>
          </a:p>
        </p:txBody>
      </p:sp>
      <p:sp>
        <p:nvSpPr>
          <p:cNvPr id="53258" name="Line 10"/>
          <p:cNvSpPr>
            <a:spLocks noChangeShapeType="1"/>
          </p:cNvSpPr>
          <p:nvPr/>
        </p:nvSpPr>
        <p:spPr bwMode="auto">
          <a:xfrm>
            <a:off x="2051050" y="2997200"/>
            <a:ext cx="719138" cy="0"/>
          </a:xfrm>
          <a:prstGeom prst="line">
            <a:avLst/>
          </a:prstGeom>
          <a:noFill/>
          <a:ln w="9525">
            <a:solidFill>
              <a:schemeClr val="tx1"/>
            </a:solidFill>
            <a:round/>
            <a:headEnd/>
            <a:tailEnd type="triangle" w="med" len="med"/>
          </a:ln>
        </p:spPr>
        <p:txBody>
          <a:bodyPr/>
          <a:lstStyle/>
          <a:p>
            <a:pPr>
              <a:defRPr/>
            </a:pPr>
            <a:endParaRPr lang="ja-JP" altLang="en-US" dirty="0">
              <a:latin typeface="メイリオ" pitchFamily="50" charset="-128"/>
              <a:ea typeface="メイリオ" pitchFamily="50" charset="-128"/>
              <a:cs typeface="メイリオ" pitchFamily="50" charset="-128"/>
            </a:endParaRPr>
          </a:p>
        </p:txBody>
      </p:sp>
      <p:sp>
        <p:nvSpPr>
          <p:cNvPr id="53259" name="Text Box 11"/>
          <p:cNvSpPr txBox="1">
            <a:spLocks noChangeArrowheads="1"/>
          </p:cNvSpPr>
          <p:nvPr/>
        </p:nvSpPr>
        <p:spPr bwMode="auto">
          <a:xfrm>
            <a:off x="611560" y="2852936"/>
            <a:ext cx="1366465" cy="307777"/>
          </a:xfrm>
          <a:prstGeom prst="rect">
            <a:avLst/>
          </a:prstGeom>
          <a:noFill/>
          <a:ln w="9525">
            <a:noFill/>
            <a:miter lim="800000"/>
            <a:headEnd/>
            <a:tailEnd/>
          </a:ln>
        </p:spPr>
        <p:txBody>
          <a:bodyPr wrap="square">
            <a:spAutoFit/>
          </a:bodyPr>
          <a:lstStyle/>
          <a:p>
            <a:pPr>
              <a:spcBef>
                <a:spcPct val="50000"/>
              </a:spcBef>
              <a:defRPr/>
            </a:pPr>
            <a:r>
              <a:rPr lang="en-US" altLang="ja-JP" sz="1400" dirty="0">
                <a:solidFill>
                  <a:srgbClr val="000000"/>
                </a:solidFill>
                <a:latin typeface="メイリオ" pitchFamily="50" charset="-128"/>
                <a:ea typeface="メイリオ" pitchFamily="50" charset="-128"/>
                <a:cs typeface="メイリオ" pitchFamily="50" charset="-128"/>
              </a:rPr>
              <a:t>B/S</a:t>
            </a:r>
            <a:r>
              <a:rPr lang="ja-JP" altLang="en-US" sz="1400" dirty="0">
                <a:solidFill>
                  <a:srgbClr val="000000"/>
                </a:solidFill>
                <a:latin typeface="メイリオ" pitchFamily="50" charset="-128"/>
                <a:ea typeface="メイリオ" pitchFamily="50" charset="-128"/>
                <a:cs typeface="メイリオ" pitchFamily="50" charset="-128"/>
              </a:rPr>
              <a:t>の増減</a:t>
            </a:r>
          </a:p>
        </p:txBody>
      </p:sp>
      <p:sp>
        <p:nvSpPr>
          <p:cNvPr id="53260" name="Line 12"/>
          <p:cNvSpPr>
            <a:spLocks noChangeShapeType="1"/>
          </p:cNvSpPr>
          <p:nvPr/>
        </p:nvSpPr>
        <p:spPr bwMode="auto">
          <a:xfrm>
            <a:off x="2051050" y="3860800"/>
            <a:ext cx="719138" cy="0"/>
          </a:xfrm>
          <a:prstGeom prst="line">
            <a:avLst/>
          </a:prstGeom>
          <a:noFill/>
          <a:ln w="9525">
            <a:solidFill>
              <a:schemeClr val="tx1"/>
            </a:solidFill>
            <a:round/>
            <a:headEnd/>
            <a:tailEnd type="triangle" w="med" len="med"/>
          </a:ln>
        </p:spPr>
        <p:txBody>
          <a:bodyPr/>
          <a:lstStyle/>
          <a:p>
            <a:pPr>
              <a:defRPr/>
            </a:pPr>
            <a:endParaRPr lang="ja-JP" altLang="en-US" dirty="0">
              <a:latin typeface="メイリオ" pitchFamily="50" charset="-128"/>
              <a:ea typeface="メイリオ" pitchFamily="50" charset="-128"/>
              <a:cs typeface="メイリオ" pitchFamily="50" charset="-128"/>
            </a:endParaRPr>
          </a:p>
        </p:txBody>
      </p:sp>
      <p:sp>
        <p:nvSpPr>
          <p:cNvPr id="53261" name="Text Box 13"/>
          <p:cNvSpPr txBox="1">
            <a:spLocks noChangeArrowheads="1"/>
          </p:cNvSpPr>
          <p:nvPr/>
        </p:nvSpPr>
        <p:spPr bwMode="auto">
          <a:xfrm>
            <a:off x="755650" y="3687763"/>
            <a:ext cx="1511300" cy="304800"/>
          </a:xfrm>
          <a:prstGeom prst="rect">
            <a:avLst/>
          </a:prstGeom>
          <a:noFill/>
          <a:ln w="9525">
            <a:noFill/>
            <a:miter lim="800000"/>
            <a:headEnd/>
            <a:tailEnd/>
          </a:ln>
        </p:spPr>
        <p:txBody>
          <a:bodyPr>
            <a:spAutoFit/>
          </a:bodyPr>
          <a:lstStyle/>
          <a:p>
            <a:pPr>
              <a:spcBef>
                <a:spcPct val="50000"/>
              </a:spcBef>
              <a:defRPr/>
            </a:pPr>
            <a:r>
              <a:rPr lang="ja-JP" altLang="en-US" sz="1400" dirty="0">
                <a:solidFill>
                  <a:srgbClr val="000000"/>
                </a:solidFill>
                <a:latin typeface="メイリオ" pitchFamily="50" charset="-128"/>
                <a:ea typeface="メイリオ" pitchFamily="50" charset="-128"/>
                <a:cs typeface="メイリオ" pitchFamily="50" charset="-128"/>
              </a:rPr>
              <a:t>調整仕訳入力</a:t>
            </a:r>
          </a:p>
        </p:txBody>
      </p:sp>
      <p:sp>
        <p:nvSpPr>
          <p:cNvPr id="24590" name="Rectangle 14"/>
          <p:cNvSpPr>
            <a:spLocks noChangeArrowheads="1"/>
          </p:cNvSpPr>
          <p:nvPr/>
        </p:nvSpPr>
        <p:spPr bwMode="auto">
          <a:xfrm>
            <a:off x="215900" y="1331913"/>
            <a:ext cx="8353425" cy="584200"/>
          </a:xfrm>
          <a:prstGeom prst="rect">
            <a:avLst/>
          </a:prstGeom>
          <a:noFill/>
          <a:ln w="9525">
            <a:noFill/>
            <a:miter lim="800000"/>
            <a:headEnd/>
            <a:tailEnd/>
          </a:ln>
        </p:spPr>
        <p:txBody>
          <a:bodyPr>
            <a:spAutoFit/>
          </a:bodyPr>
          <a:lstStyle/>
          <a:p>
            <a:r>
              <a:rPr lang="en-US" altLang="ja-JP" sz="1600" b="1" i="1" dirty="0">
                <a:solidFill>
                  <a:srgbClr val="595959"/>
                </a:solidFill>
                <a:latin typeface="Times New Roman" pitchFamily="18" charset="0"/>
                <a:ea typeface="HGP創英角ｺﾞｼｯｸUB" pitchFamily="50" charset="-128"/>
                <a:cs typeface="Times New Roman" pitchFamily="18" charset="0"/>
              </a:rPr>
              <a:t>SuperStream-</a:t>
            </a:r>
            <a:r>
              <a:rPr lang="en-US" altLang="ja-JP" sz="1600" b="1" dirty="0">
                <a:solidFill>
                  <a:srgbClr val="595959"/>
                </a:solidFill>
                <a:latin typeface="Times New Roman" pitchFamily="18" charset="0"/>
                <a:ea typeface="HGP創英角ｺﾞｼｯｸUB" pitchFamily="50" charset="-128"/>
                <a:cs typeface="Times New Roman" pitchFamily="18" charset="0"/>
              </a:rPr>
              <a:t>CORE</a:t>
            </a:r>
            <a:r>
              <a:rPr lang="ja-JP" altLang="en-US" sz="1600" dirty="0">
                <a:solidFill>
                  <a:srgbClr val="595959"/>
                </a:solidFill>
                <a:latin typeface="メイリオ" pitchFamily="50" charset="-128"/>
                <a:ea typeface="メイリオ" pitchFamily="50" charset="-128"/>
                <a:cs typeface="メイリオ" pitchFamily="50" charset="-128"/>
              </a:rPr>
              <a:t>では、調整法によりキャッシュフロー計算書の出力が可能です。</a:t>
            </a:r>
          </a:p>
          <a:p>
            <a:r>
              <a:rPr lang="ja-JP" altLang="en-US" sz="1600" dirty="0">
                <a:solidFill>
                  <a:srgbClr val="595959"/>
                </a:solidFill>
                <a:latin typeface="メイリオ" pitchFamily="50" charset="-128"/>
                <a:ea typeface="メイリオ" pitchFamily="50" charset="-128"/>
                <a:cs typeface="メイリオ" pitchFamily="50" charset="-128"/>
              </a:rPr>
              <a:t>表示形式は間接法を採用しています。</a:t>
            </a:r>
          </a:p>
        </p:txBody>
      </p:sp>
      <p:sp>
        <p:nvSpPr>
          <p:cNvPr id="53263" name="Rectangle 15"/>
          <p:cNvSpPr>
            <a:spLocks noChangeArrowheads="1"/>
          </p:cNvSpPr>
          <p:nvPr/>
        </p:nvSpPr>
        <p:spPr bwMode="auto">
          <a:xfrm>
            <a:off x="250825" y="5229225"/>
            <a:ext cx="2232025" cy="1079500"/>
          </a:xfrm>
          <a:prstGeom prst="rect">
            <a:avLst/>
          </a:prstGeom>
          <a:solidFill>
            <a:srgbClr val="FFFFFF"/>
          </a:solidFill>
          <a:ln w="38100">
            <a:solidFill>
              <a:schemeClr val="tx2"/>
            </a:solidFill>
            <a:miter lim="800000"/>
            <a:headEnd/>
            <a:tailEnd/>
          </a:ln>
        </p:spPr>
        <p:txBody>
          <a:bodyPr/>
          <a:lstStyle/>
          <a:p>
            <a:pPr>
              <a:defRPr/>
            </a:pPr>
            <a:r>
              <a:rPr lang="ja-JP" altLang="en-US" sz="1400" dirty="0">
                <a:solidFill>
                  <a:srgbClr val="000000"/>
                </a:solidFill>
                <a:latin typeface="メイリオ" pitchFamily="50" charset="-128"/>
                <a:ea typeface="メイリオ" pitchFamily="50" charset="-128"/>
                <a:cs typeface="メイリオ" pitchFamily="50" charset="-128"/>
              </a:rPr>
              <a:t>キャッシュフロー項目への振り替えは自動仕訳も可能ですが、調整仕訳の手入力も可能です。</a:t>
            </a:r>
          </a:p>
        </p:txBody>
      </p:sp>
      <p:sp>
        <p:nvSpPr>
          <p:cNvPr id="24592"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D5E479E0-0E4E-4223-B4BC-3741E67979FD}" type="slidenum">
              <a:rPr lang="ja-JP" altLang="en-US" sz="900">
                <a:solidFill>
                  <a:srgbClr val="FFFFFF"/>
                </a:solidFill>
                <a:latin typeface="HGP創英角ｺﾞｼｯｸUB" pitchFamily="50" charset="-128"/>
                <a:ea typeface="HGP創英角ｺﾞｼｯｸUB" pitchFamily="50" charset="-128"/>
              </a:rPr>
              <a:pPr algn="r"/>
              <a:t>12</a:t>
            </a:fld>
            <a:endParaRPr lang="ja-JP" altLang="en-US" sz="900">
              <a:solidFill>
                <a:srgbClr val="FFFFFF"/>
              </a:solidFill>
              <a:latin typeface="HGP創英角ｺﾞｼｯｸUB" pitchFamily="50" charset="-128"/>
              <a:ea typeface="HGP創英角ｺﾞｼｯｸUB" pitchFamily="50" charset="-128"/>
            </a:endParaRPr>
          </a:p>
        </p:txBody>
      </p:sp>
      <p:sp>
        <p:nvSpPr>
          <p:cNvPr id="18"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番号プレースホルダ 3"/>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234578F-7F95-4A4B-AC9F-52E32FC20D4A}" type="slidenum">
              <a:rPr lang="en-US" altLang="ja-JP" smtClean="0">
                <a:solidFill>
                  <a:srgbClr val="999999"/>
                </a:solidFill>
              </a:rPr>
              <a:pPr fontAlgn="base">
                <a:spcBef>
                  <a:spcPct val="0"/>
                </a:spcBef>
                <a:spcAft>
                  <a:spcPct val="0"/>
                </a:spcAft>
                <a:defRPr/>
              </a:pPr>
              <a:t>13</a:t>
            </a:fld>
            <a:endParaRPr lang="en-US" altLang="ja-JP" dirty="0" smtClean="0">
              <a:solidFill>
                <a:srgbClr val="999999"/>
              </a:solidFill>
            </a:endParaRPr>
          </a:p>
        </p:txBody>
      </p:sp>
      <p:sp>
        <p:nvSpPr>
          <p:cNvPr id="25603" name="Rectangle 19"/>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ea typeface="メイリオ" pitchFamily="50" charset="-128"/>
                <a:cs typeface="Times New Roman" pitchFamily="18" charset="0"/>
              </a:rPr>
              <a:t>SuperStream-</a:t>
            </a:r>
            <a:r>
              <a:rPr lang="en-US" altLang="ja-JP" b="1" dirty="0" smtClean="0">
                <a:latin typeface="Times New Roman" pitchFamily="18" charset="0"/>
                <a:ea typeface="メイリオ" pitchFamily="50" charset="-128"/>
                <a:cs typeface="Times New Roman" pitchFamily="18" charset="0"/>
              </a:rPr>
              <a:t>CORE</a:t>
            </a:r>
            <a:r>
              <a:rPr lang="en-US" altLang="ja-JP" b="1" dirty="0" smtClean="0">
                <a:latin typeface="メイリオ" pitchFamily="50" charset="-128"/>
                <a:ea typeface="メイリオ" pitchFamily="50" charset="-128"/>
                <a:cs typeface="メイリオ" pitchFamily="50" charset="-128"/>
              </a:rPr>
              <a:t> </a:t>
            </a:r>
            <a:r>
              <a:rPr lang="ja-JP" altLang="en-US" dirty="0" smtClean="0">
                <a:latin typeface="メイリオ" pitchFamily="50" charset="-128"/>
                <a:ea typeface="メイリオ" pitchFamily="50" charset="-128"/>
                <a:cs typeface="メイリオ" pitchFamily="50" charset="-128"/>
              </a:rPr>
              <a:t>その他の機能</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～資金繰り管理～</a:t>
            </a:r>
          </a:p>
        </p:txBody>
      </p:sp>
      <p:sp>
        <p:nvSpPr>
          <p:cNvPr id="25604" name="Rectangle 4"/>
          <p:cNvSpPr>
            <a:spLocks noChangeArrowheads="1"/>
          </p:cNvSpPr>
          <p:nvPr/>
        </p:nvSpPr>
        <p:spPr bwMode="auto">
          <a:xfrm>
            <a:off x="215900" y="1331913"/>
            <a:ext cx="8353425" cy="1815882"/>
          </a:xfrm>
          <a:prstGeom prst="rect">
            <a:avLst/>
          </a:prstGeom>
          <a:noFill/>
          <a:ln w="9525">
            <a:noFill/>
            <a:miter lim="800000"/>
            <a:headEnd/>
            <a:tailEnd/>
          </a:ln>
        </p:spPr>
        <p:txBody>
          <a:bodyPr>
            <a:spAutoFit/>
          </a:bodyPr>
          <a:lstStyle/>
          <a:p>
            <a:r>
              <a:rPr lang="en-US" altLang="ja-JP" sz="1600" b="1" i="1" dirty="0">
                <a:solidFill>
                  <a:srgbClr val="595959"/>
                </a:solidFill>
                <a:latin typeface="Times New Roman" pitchFamily="18" charset="0"/>
                <a:ea typeface="HGP創英角ｺﾞｼｯｸUB" pitchFamily="50" charset="-128"/>
                <a:cs typeface="Times New Roman" pitchFamily="18" charset="0"/>
              </a:rPr>
              <a:t>SuperStream-</a:t>
            </a:r>
            <a:r>
              <a:rPr lang="en-US" altLang="ja-JP" sz="1600" b="1" dirty="0">
                <a:solidFill>
                  <a:srgbClr val="595959"/>
                </a:solidFill>
                <a:latin typeface="Times New Roman" pitchFamily="18" charset="0"/>
                <a:ea typeface="HGP創英角ｺﾞｼｯｸUB" pitchFamily="50" charset="-128"/>
                <a:cs typeface="Times New Roman" pitchFamily="18" charset="0"/>
              </a:rPr>
              <a:t>CORE</a:t>
            </a:r>
            <a:r>
              <a:rPr lang="ja-JP" altLang="en-US" sz="1600" dirty="0">
                <a:solidFill>
                  <a:srgbClr val="595959"/>
                </a:solidFill>
                <a:latin typeface="メイリオ" pitchFamily="50" charset="-128"/>
                <a:ea typeface="メイリオ" pitchFamily="50" charset="-128"/>
                <a:cs typeface="メイリオ" pitchFamily="50" charset="-128"/>
              </a:rPr>
              <a:t>では、</a:t>
            </a:r>
            <a:r>
              <a:rPr lang="en-US" altLang="ja-JP" sz="1600" b="1" i="1" dirty="0">
                <a:solidFill>
                  <a:srgbClr val="595959"/>
                </a:solidFill>
                <a:latin typeface="Times New Roman" pitchFamily="18" charset="0"/>
                <a:ea typeface="HGP創英角ｺﾞｼｯｸUB" pitchFamily="50" charset="-128"/>
                <a:cs typeface="Times New Roman" pitchFamily="18" charset="0"/>
              </a:rPr>
              <a:t>SuperStream-</a:t>
            </a:r>
            <a:r>
              <a:rPr lang="en-US" altLang="ja-JP" sz="1600" b="1" dirty="0">
                <a:solidFill>
                  <a:srgbClr val="595959"/>
                </a:solidFill>
                <a:latin typeface="Times New Roman" pitchFamily="18" charset="0"/>
                <a:ea typeface="HGP創英角ｺﾞｼｯｸUB" pitchFamily="50" charset="-128"/>
                <a:cs typeface="Times New Roman" pitchFamily="18" charset="0"/>
              </a:rPr>
              <a:t>AP+</a:t>
            </a:r>
            <a:r>
              <a:rPr lang="ja-JP" altLang="en-US" sz="1600" dirty="0">
                <a:solidFill>
                  <a:srgbClr val="595959"/>
                </a:solidFill>
                <a:latin typeface="メイリオ" pitchFamily="50" charset="-128"/>
                <a:ea typeface="メイリオ" pitchFamily="50" charset="-128"/>
                <a:cs typeface="メイリオ" pitchFamily="50" charset="-128"/>
              </a:rPr>
              <a:t>等からの入出金予定データを読み込むことで</a:t>
            </a:r>
            <a:endParaRPr lang="en-US" altLang="ja-JP"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資金予定データが作成されます。</a:t>
            </a:r>
          </a:p>
          <a:p>
            <a:r>
              <a:rPr lang="ja-JP" altLang="en-US" sz="1600" dirty="0">
                <a:solidFill>
                  <a:srgbClr val="595959"/>
                </a:solidFill>
                <a:latin typeface="メイリオ" pitchFamily="50" charset="-128"/>
                <a:ea typeface="メイリオ" pitchFamily="50" charset="-128"/>
                <a:cs typeface="メイリオ" pitchFamily="50" charset="-128"/>
              </a:rPr>
              <a:t>また</a:t>
            </a:r>
            <a:r>
              <a:rPr lang="en-US" altLang="ja-JP" sz="1600" b="1" i="1" dirty="0">
                <a:solidFill>
                  <a:srgbClr val="595959"/>
                </a:solidFill>
                <a:latin typeface="Times New Roman" pitchFamily="18" charset="0"/>
                <a:ea typeface="HGP創英角ｺﾞｼｯｸUB" pitchFamily="50" charset="-128"/>
                <a:cs typeface="Times New Roman" pitchFamily="18" charset="0"/>
              </a:rPr>
              <a:t>SuperStream-</a:t>
            </a:r>
            <a:r>
              <a:rPr lang="en-US" altLang="ja-JP" sz="1600" b="1" dirty="0">
                <a:solidFill>
                  <a:srgbClr val="595959"/>
                </a:solidFill>
                <a:latin typeface="Times New Roman" pitchFamily="18" charset="0"/>
                <a:ea typeface="HGP創英角ｺﾞｼｯｸUB" pitchFamily="50" charset="-128"/>
                <a:cs typeface="Times New Roman" pitchFamily="18" charset="0"/>
              </a:rPr>
              <a:t>CORE</a:t>
            </a:r>
            <a:r>
              <a:rPr lang="ja-JP" altLang="en-US" sz="1600" dirty="0">
                <a:solidFill>
                  <a:srgbClr val="595959"/>
                </a:solidFill>
                <a:latin typeface="メイリオ" pitchFamily="50" charset="-128"/>
                <a:ea typeface="メイリオ" pitchFamily="50" charset="-128"/>
                <a:cs typeface="メイリオ" pitchFamily="50" charset="-128"/>
              </a:rPr>
              <a:t>シリーズ以外の外部システムにより作成された入出金予定データ</a:t>
            </a:r>
            <a:r>
              <a:rPr lang="ja-JP" altLang="en-US" sz="1600" dirty="0" smtClean="0">
                <a:solidFill>
                  <a:srgbClr val="595959"/>
                </a:solidFill>
                <a:latin typeface="メイリオ" pitchFamily="50" charset="-128"/>
                <a:ea typeface="メイリオ" pitchFamily="50" charset="-128"/>
                <a:cs typeface="メイリオ" pitchFamily="50" charset="-128"/>
              </a:rPr>
              <a:t>を読み込む</a:t>
            </a:r>
            <a:r>
              <a:rPr lang="ja-JP" altLang="en-US" sz="1600" dirty="0">
                <a:solidFill>
                  <a:srgbClr val="595959"/>
                </a:solidFill>
                <a:latin typeface="メイリオ" pitchFamily="50" charset="-128"/>
                <a:ea typeface="メイリオ" pitchFamily="50" charset="-128"/>
                <a:cs typeface="メイリオ" pitchFamily="50" charset="-128"/>
              </a:rPr>
              <a:t>ことができます。</a:t>
            </a:r>
          </a:p>
          <a:p>
            <a:r>
              <a:rPr lang="ja-JP" altLang="en-US" sz="1600" dirty="0">
                <a:solidFill>
                  <a:srgbClr val="595959"/>
                </a:solidFill>
                <a:latin typeface="メイリオ" pitchFamily="50" charset="-128"/>
                <a:ea typeface="メイリオ" pitchFamily="50" charset="-128"/>
                <a:cs typeface="メイリオ" pitchFamily="50" charset="-128"/>
              </a:rPr>
              <a:t>仕訳データベースから資金の増減に関する仕訳を抽出し、予定データと実績データを組み</a:t>
            </a:r>
            <a:endParaRPr lang="en-US" altLang="ja-JP"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合わせることにより、資金繰表の作成が可能です。</a:t>
            </a:r>
          </a:p>
          <a:p>
            <a:endParaRPr lang="en-US" altLang="ja-JP" sz="1600" dirty="0">
              <a:solidFill>
                <a:srgbClr val="4D4D4D"/>
              </a:solidFill>
              <a:latin typeface="HGP創英角ｺﾞｼｯｸUB" pitchFamily="50" charset="-128"/>
              <a:ea typeface="HGP創英角ｺﾞｼｯｸUB" pitchFamily="50" charset="-128"/>
              <a:cs typeface="Times New Roman" pitchFamily="18" charset="0"/>
            </a:endParaRPr>
          </a:p>
        </p:txBody>
      </p:sp>
      <p:sp>
        <p:nvSpPr>
          <p:cNvPr id="25605" name="AutoShape 5"/>
          <p:cNvSpPr>
            <a:spLocks noChangeArrowheads="1"/>
          </p:cNvSpPr>
          <p:nvPr/>
        </p:nvSpPr>
        <p:spPr bwMode="auto">
          <a:xfrm>
            <a:off x="5292725" y="4078288"/>
            <a:ext cx="3382963" cy="1512887"/>
          </a:xfrm>
          <a:prstGeom prst="flowChartDocument">
            <a:avLst/>
          </a:prstGeom>
          <a:noFill/>
          <a:ln w="9525">
            <a:solidFill>
              <a:schemeClr val="tx1"/>
            </a:solidFill>
            <a:miter lim="800000"/>
            <a:headEnd/>
            <a:tailEnd/>
          </a:ln>
        </p:spPr>
        <p:txBody>
          <a:bodyPr wrap="none"/>
          <a:lstStyle/>
          <a:p>
            <a:pPr>
              <a:defRPr/>
            </a:pPr>
            <a:r>
              <a:rPr lang="ja-JP" altLang="en-US" sz="1400" dirty="0">
                <a:solidFill>
                  <a:srgbClr val="000000"/>
                </a:solidFill>
                <a:latin typeface="メイリオ" pitchFamily="50" charset="-128"/>
                <a:ea typeface="メイリオ" pitchFamily="50" charset="-128"/>
                <a:cs typeface="メイリオ" pitchFamily="50" charset="-128"/>
              </a:rPr>
              <a:t>資金科目　　　　実績　　　　予定　</a:t>
            </a:r>
          </a:p>
          <a:p>
            <a:pPr>
              <a:defRPr/>
            </a:pPr>
            <a:endParaRPr lang="ja-JP" altLang="en-US" sz="1400" dirty="0">
              <a:solidFill>
                <a:srgbClr val="000000"/>
              </a:solidFill>
              <a:latin typeface="メイリオ" pitchFamily="50" charset="-128"/>
              <a:ea typeface="メイリオ" pitchFamily="50" charset="-128"/>
              <a:cs typeface="メイリオ" pitchFamily="50" charset="-128"/>
            </a:endParaRPr>
          </a:p>
          <a:p>
            <a:pPr>
              <a:defRPr/>
            </a:pPr>
            <a:r>
              <a:rPr lang="ja-JP" altLang="en-US" sz="1400" dirty="0">
                <a:solidFill>
                  <a:srgbClr val="000000"/>
                </a:solidFill>
                <a:latin typeface="メイリオ" pitchFamily="50" charset="-128"/>
                <a:ea typeface="メイリオ" pitchFamily="50" charset="-128"/>
                <a:cs typeface="メイリオ" pitchFamily="50" charset="-128"/>
              </a:rPr>
              <a:t>売掛入金　　　　</a:t>
            </a:r>
            <a:r>
              <a:rPr lang="en-US" altLang="ja-JP" sz="1400" dirty="0">
                <a:solidFill>
                  <a:srgbClr val="000000"/>
                </a:solidFill>
                <a:latin typeface="メイリオ" pitchFamily="50" charset="-128"/>
                <a:ea typeface="メイリオ" pitchFamily="50" charset="-128"/>
                <a:cs typeface="メイリオ" pitchFamily="50" charset="-128"/>
              </a:rPr>
              <a:t>\70,000</a:t>
            </a:r>
            <a:r>
              <a:rPr lang="ja-JP" altLang="en-US" sz="1400" dirty="0">
                <a:solidFill>
                  <a:srgbClr val="000000"/>
                </a:solidFill>
                <a:latin typeface="メイリオ" pitchFamily="50" charset="-128"/>
                <a:ea typeface="メイリオ" pitchFamily="50" charset="-128"/>
                <a:cs typeface="メイリオ" pitchFamily="50" charset="-128"/>
              </a:rPr>
              <a:t>　　</a:t>
            </a:r>
            <a:r>
              <a:rPr lang="en-US" altLang="ja-JP" sz="1400" dirty="0">
                <a:solidFill>
                  <a:srgbClr val="000000"/>
                </a:solidFill>
                <a:latin typeface="メイリオ" pitchFamily="50" charset="-128"/>
                <a:ea typeface="メイリオ" pitchFamily="50" charset="-128"/>
                <a:cs typeface="メイリオ" pitchFamily="50" charset="-128"/>
              </a:rPr>
              <a:t>\80,000</a:t>
            </a:r>
          </a:p>
          <a:p>
            <a:pPr>
              <a:defRPr/>
            </a:pPr>
            <a:r>
              <a:rPr lang="ja-JP" altLang="en-US" sz="1400" dirty="0">
                <a:solidFill>
                  <a:srgbClr val="000000"/>
                </a:solidFill>
                <a:latin typeface="メイリオ" pitchFamily="50" charset="-128"/>
                <a:ea typeface="メイリオ" pitchFamily="50" charset="-128"/>
                <a:cs typeface="メイリオ" pitchFamily="50" charset="-128"/>
              </a:rPr>
              <a:t>買掛支払　　　　</a:t>
            </a:r>
            <a:r>
              <a:rPr lang="en-US" altLang="ja-JP" sz="1400" dirty="0">
                <a:solidFill>
                  <a:srgbClr val="000000"/>
                </a:solidFill>
                <a:latin typeface="メイリオ" pitchFamily="50" charset="-128"/>
                <a:ea typeface="メイリオ" pitchFamily="50" charset="-128"/>
                <a:cs typeface="メイリオ" pitchFamily="50" charset="-128"/>
              </a:rPr>
              <a:t>\50,000</a:t>
            </a:r>
            <a:r>
              <a:rPr lang="ja-JP" altLang="en-US" sz="1400" dirty="0">
                <a:solidFill>
                  <a:srgbClr val="000000"/>
                </a:solidFill>
                <a:latin typeface="メイリオ" pitchFamily="50" charset="-128"/>
                <a:ea typeface="メイリオ" pitchFamily="50" charset="-128"/>
                <a:cs typeface="メイリオ" pitchFamily="50" charset="-128"/>
              </a:rPr>
              <a:t>　　</a:t>
            </a:r>
            <a:r>
              <a:rPr lang="en-US" altLang="ja-JP" sz="1400" dirty="0">
                <a:solidFill>
                  <a:srgbClr val="000000"/>
                </a:solidFill>
                <a:latin typeface="メイリオ" pitchFamily="50" charset="-128"/>
                <a:ea typeface="メイリオ" pitchFamily="50" charset="-128"/>
                <a:cs typeface="メイリオ" pitchFamily="50" charset="-128"/>
              </a:rPr>
              <a:t>\60,000</a:t>
            </a:r>
          </a:p>
          <a:p>
            <a:pPr>
              <a:defRPr/>
            </a:pPr>
            <a:r>
              <a:rPr lang="ja-JP" altLang="en-US" sz="1400" dirty="0">
                <a:solidFill>
                  <a:srgbClr val="000000"/>
                </a:solidFill>
                <a:latin typeface="メイリオ" pitchFamily="50" charset="-128"/>
                <a:ea typeface="メイリオ" pitchFamily="50" charset="-128"/>
                <a:cs typeface="メイリオ" pitchFamily="50" charset="-128"/>
              </a:rPr>
              <a:t>経常収支　　　　</a:t>
            </a:r>
            <a:r>
              <a:rPr lang="en-US" altLang="ja-JP" sz="1400" dirty="0">
                <a:solidFill>
                  <a:srgbClr val="000000"/>
                </a:solidFill>
                <a:latin typeface="メイリオ" pitchFamily="50" charset="-128"/>
                <a:ea typeface="メイリオ" pitchFamily="50" charset="-128"/>
                <a:cs typeface="メイリオ" pitchFamily="50" charset="-128"/>
              </a:rPr>
              <a:t>\20,000</a:t>
            </a:r>
            <a:r>
              <a:rPr lang="ja-JP" altLang="en-US" sz="1400" dirty="0">
                <a:solidFill>
                  <a:srgbClr val="000000"/>
                </a:solidFill>
                <a:latin typeface="メイリオ" pitchFamily="50" charset="-128"/>
                <a:ea typeface="メイリオ" pitchFamily="50" charset="-128"/>
                <a:cs typeface="メイリオ" pitchFamily="50" charset="-128"/>
              </a:rPr>
              <a:t>　　</a:t>
            </a:r>
            <a:r>
              <a:rPr lang="en-US" altLang="ja-JP" sz="1400" dirty="0">
                <a:solidFill>
                  <a:srgbClr val="000000"/>
                </a:solidFill>
                <a:latin typeface="メイリオ" pitchFamily="50" charset="-128"/>
                <a:ea typeface="メイリオ" pitchFamily="50" charset="-128"/>
                <a:cs typeface="メイリオ" pitchFamily="50" charset="-128"/>
              </a:rPr>
              <a:t>\20,000</a:t>
            </a:r>
          </a:p>
          <a:p>
            <a:pPr>
              <a:defRPr/>
            </a:pPr>
            <a:endParaRPr lang="en-US" altLang="ja-JP" sz="1400" dirty="0">
              <a:solidFill>
                <a:srgbClr val="000000"/>
              </a:solidFill>
              <a:latin typeface="メイリオ" pitchFamily="50" charset="-128"/>
              <a:ea typeface="メイリオ" pitchFamily="50" charset="-128"/>
              <a:cs typeface="メイリオ" pitchFamily="50" charset="-128"/>
            </a:endParaRPr>
          </a:p>
        </p:txBody>
      </p:sp>
      <p:sp>
        <p:nvSpPr>
          <p:cNvPr id="25606" name="Line 6"/>
          <p:cNvSpPr>
            <a:spLocks noChangeShapeType="1"/>
          </p:cNvSpPr>
          <p:nvPr/>
        </p:nvSpPr>
        <p:spPr bwMode="auto">
          <a:xfrm>
            <a:off x="5380038" y="4476750"/>
            <a:ext cx="3035300" cy="0"/>
          </a:xfrm>
          <a:prstGeom prst="line">
            <a:avLst/>
          </a:prstGeom>
          <a:noFill/>
          <a:ln w="9525">
            <a:solidFill>
              <a:schemeClr val="tx1"/>
            </a:solidFill>
            <a:round/>
            <a:headEnd/>
            <a:tailEnd/>
          </a:ln>
        </p:spPr>
        <p:txBody>
          <a:bodyPr/>
          <a:lstStyle/>
          <a:p>
            <a:pPr>
              <a:defRPr/>
            </a:pPr>
            <a:endParaRPr lang="ja-JP" altLang="en-US">
              <a:latin typeface="+mj-ea"/>
              <a:ea typeface="+mj-ea"/>
            </a:endParaRPr>
          </a:p>
        </p:txBody>
      </p:sp>
      <p:sp>
        <p:nvSpPr>
          <p:cNvPr id="281607" name="AutoShape 7"/>
          <p:cNvSpPr>
            <a:spLocks noChangeArrowheads="1"/>
          </p:cNvSpPr>
          <p:nvPr/>
        </p:nvSpPr>
        <p:spPr bwMode="auto">
          <a:xfrm>
            <a:off x="971550" y="3357563"/>
            <a:ext cx="1944688" cy="863600"/>
          </a:xfrm>
          <a:prstGeom prst="flowChartMagneticDisk">
            <a:avLst/>
          </a:prstGeom>
          <a:ln>
            <a:headEnd/>
            <a:tailEnd/>
          </a:ln>
          <a:effectLst/>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en-US" altLang="ja-JP" sz="1400" b="1" i="1" dirty="0" err="1">
                <a:solidFill>
                  <a:srgbClr val="000000"/>
                </a:solidFill>
                <a:latin typeface="Times New Roman" pitchFamily="18" charset="0"/>
              </a:rPr>
              <a:t>SuperStream</a:t>
            </a:r>
            <a:r>
              <a:rPr lang="en-US" altLang="ja-JP" sz="1400" b="1" i="1" dirty="0">
                <a:solidFill>
                  <a:srgbClr val="000000"/>
                </a:solidFill>
                <a:latin typeface="Times New Roman" pitchFamily="18" charset="0"/>
              </a:rPr>
              <a:t>-</a:t>
            </a:r>
            <a:r>
              <a:rPr lang="en-US" altLang="ja-JP" sz="1400" b="1" dirty="0">
                <a:solidFill>
                  <a:srgbClr val="000000"/>
                </a:solidFill>
                <a:latin typeface="Times New Roman" pitchFamily="18" charset="0"/>
              </a:rPr>
              <a:t>CORE</a:t>
            </a:r>
          </a:p>
          <a:p>
            <a:pPr algn="ctr">
              <a:defRPr/>
            </a:pPr>
            <a:r>
              <a:rPr lang="ja-JP" altLang="en-US" sz="1400" dirty="0">
                <a:solidFill>
                  <a:srgbClr val="000000"/>
                </a:solidFill>
                <a:latin typeface="メイリオ" pitchFamily="50" charset="-128"/>
                <a:ea typeface="メイリオ" pitchFamily="50" charset="-128"/>
                <a:cs typeface="メイリオ" pitchFamily="50" charset="-128"/>
              </a:rPr>
              <a:t>仕訳データ</a:t>
            </a:r>
          </a:p>
        </p:txBody>
      </p:sp>
      <p:sp>
        <p:nvSpPr>
          <p:cNvPr id="281608" name="AutoShape 8"/>
          <p:cNvSpPr>
            <a:spLocks noChangeArrowheads="1"/>
          </p:cNvSpPr>
          <p:nvPr/>
        </p:nvSpPr>
        <p:spPr bwMode="auto">
          <a:xfrm>
            <a:off x="971550" y="5373688"/>
            <a:ext cx="1944688" cy="863600"/>
          </a:xfrm>
          <a:prstGeom prst="flowChartMagneticDisk">
            <a:avLst/>
          </a:prstGeom>
          <a:ln>
            <a:headEnd/>
            <a:tailEnd/>
          </a:ln>
          <a:effectLst/>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ja-JP" altLang="en-US" sz="1400" dirty="0">
                <a:solidFill>
                  <a:schemeClr val="tx2"/>
                </a:solidFill>
                <a:latin typeface="メイリオ" pitchFamily="50" charset="-128"/>
                <a:ea typeface="メイリオ" pitchFamily="50" charset="-128"/>
                <a:cs typeface="メイリオ" pitchFamily="50" charset="-128"/>
              </a:rPr>
              <a:t>外部システム</a:t>
            </a:r>
          </a:p>
          <a:p>
            <a:pPr algn="ctr">
              <a:defRPr/>
            </a:pPr>
            <a:r>
              <a:rPr lang="ja-JP" altLang="en-US" sz="1400" dirty="0">
                <a:solidFill>
                  <a:schemeClr val="tx2"/>
                </a:solidFill>
                <a:latin typeface="メイリオ" pitchFamily="50" charset="-128"/>
                <a:ea typeface="メイリオ" pitchFamily="50" charset="-128"/>
                <a:cs typeface="メイリオ" pitchFamily="50" charset="-128"/>
              </a:rPr>
              <a:t>入出金予定データ</a:t>
            </a:r>
          </a:p>
        </p:txBody>
      </p:sp>
      <p:sp>
        <p:nvSpPr>
          <p:cNvPr id="25609" name="AutoShape 9"/>
          <p:cNvSpPr>
            <a:spLocks/>
          </p:cNvSpPr>
          <p:nvPr/>
        </p:nvSpPr>
        <p:spPr bwMode="auto">
          <a:xfrm>
            <a:off x="3348038" y="3502025"/>
            <a:ext cx="146050" cy="2592388"/>
          </a:xfrm>
          <a:prstGeom prst="rightBrace">
            <a:avLst>
              <a:gd name="adj1" fmla="val 147917"/>
              <a:gd name="adj2" fmla="val 50000"/>
            </a:avLst>
          </a:prstGeom>
          <a:noFill/>
          <a:ln w="9525">
            <a:solidFill>
              <a:schemeClr val="tx1"/>
            </a:solidFill>
            <a:round/>
            <a:headEnd/>
            <a:tailEnd/>
          </a:ln>
        </p:spPr>
        <p:txBody>
          <a:bodyPr wrap="none" anchor="ctr"/>
          <a:lstStyle/>
          <a:p>
            <a:pPr algn="ctr"/>
            <a:endParaRPr lang="ja-JP" altLang="en-US" sz="600">
              <a:solidFill>
                <a:srgbClr val="FFFFFF"/>
              </a:solidFill>
            </a:endParaRPr>
          </a:p>
        </p:txBody>
      </p:sp>
      <p:sp>
        <p:nvSpPr>
          <p:cNvPr id="25610" name="AutoShape 10"/>
          <p:cNvSpPr>
            <a:spLocks noChangeArrowheads="1"/>
          </p:cNvSpPr>
          <p:nvPr/>
        </p:nvSpPr>
        <p:spPr bwMode="auto">
          <a:xfrm>
            <a:off x="3779838" y="4437063"/>
            <a:ext cx="1152525" cy="576262"/>
          </a:xfrm>
          <a:prstGeom prst="rightArrow">
            <a:avLst>
              <a:gd name="adj1" fmla="val 50000"/>
              <a:gd name="adj2" fmla="val 50000"/>
            </a:avLst>
          </a:prstGeom>
          <a:solidFill>
            <a:srgbClr val="FF9900"/>
          </a:solidFill>
          <a:ln w="9525">
            <a:noFill/>
            <a:miter lim="800000"/>
            <a:headEnd/>
            <a:tailEnd/>
          </a:ln>
        </p:spPr>
        <p:txBody>
          <a:bodyPr wrap="none" anchor="ctr"/>
          <a:lstStyle/>
          <a:p>
            <a:pPr algn="ctr">
              <a:defRPr/>
            </a:pPr>
            <a:endParaRPr lang="ja-JP" altLang="en-US" sz="600">
              <a:solidFill>
                <a:srgbClr val="FFFFFF"/>
              </a:solidFill>
              <a:latin typeface="+mj-ea"/>
              <a:ea typeface="+mj-ea"/>
            </a:endParaRPr>
          </a:p>
        </p:txBody>
      </p:sp>
      <p:sp>
        <p:nvSpPr>
          <p:cNvPr id="25611" name="Text Box 11"/>
          <p:cNvSpPr txBox="1">
            <a:spLocks noChangeArrowheads="1"/>
          </p:cNvSpPr>
          <p:nvPr/>
        </p:nvSpPr>
        <p:spPr bwMode="auto">
          <a:xfrm>
            <a:off x="3708400" y="4078288"/>
            <a:ext cx="1152525" cy="304800"/>
          </a:xfrm>
          <a:prstGeom prst="rect">
            <a:avLst/>
          </a:prstGeom>
          <a:noFill/>
          <a:ln w="9525">
            <a:noFill/>
            <a:miter lim="800000"/>
            <a:headEnd/>
            <a:tailEnd/>
          </a:ln>
        </p:spPr>
        <p:txBody>
          <a:bodyPr>
            <a:spAutoFit/>
          </a:bodyPr>
          <a:lstStyle/>
          <a:p>
            <a:pPr>
              <a:spcBef>
                <a:spcPct val="50000"/>
              </a:spcBef>
              <a:defRPr/>
            </a:pPr>
            <a:r>
              <a:rPr lang="ja-JP" altLang="en-US" sz="1400">
                <a:solidFill>
                  <a:srgbClr val="000000"/>
                </a:solidFill>
                <a:latin typeface="メイリオ" pitchFamily="50" charset="-128"/>
                <a:ea typeface="メイリオ" pitchFamily="50" charset="-128"/>
                <a:cs typeface="メイリオ" pitchFamily="50" charset="-128"/>
              </a:rPr>
              <a:t>データ抽出</a:t>
            </a:r>
          </a:p>
        </p:txBody>
      </p:sp>
      <p:sp>
        <p:nvSpPr>
          <p:cNvPr id="25612" name="Text Box 12"/>
          <p:cNvSpPr txBox="1">
            <a:spLocks noChangeArrowheads="1"/>
          </p:cNvSpPr>
          <p:nvPr/>
        </p:nvSpPr>
        <p:spPr bwMode="auto">
          <a:xfrm>
            <a:off x="5292725" y="3773488"/>
            <a:ext cx="1728788" cy="304800"/>
          </a:xfrm>
          <a:prstGeom prst="rect">
            <a:avLst/>
          </a:prstGeom>
          <a:noFill/>
          <a:ln w="9525">
            <a:noFill/>
            <a:miter lim="800000"/>
            <a:headEnd/>
            <a:tailEnd/>
          </a:ln>
        </p:spPr>
        <p:txBody>
          <a:bodyPr>
            <a:spAutoFit/>
          </a:bodyPr>
          <a:lstStyle/>
          <a:p>
            <a:pPr>
              <a:spcBef>
                <a:spcPct val="50000"/>
              </a:spcBef>
              <a:defRPr/>
            </a:pPr>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資金繰表出力</a:t>
            </a:r>
          </a:p>
        </p:txBody>
      </p:sp>
      <p:sp>
        <p:nvSpPr>
          <p:cNvPr id="53261" name="AutoShape 13"/>
          <p:cNvSpPr>
            <a:spLocks noChangeArrowheads="1"/>
          </p:cNvSpPr>
          <p:nvPr/>
        </p:nvSpPr>
        <p:spPr bwMode="auto">
          <a:xfrm>
            <a:off x="971550" y="4365625"/>
            <a:ext cx="1944688" cy="863600"/>
          </a:xfrm>
          <a:prstGeom prst="flowChartMagneticDisk">
            <a:avLst/>
          </a:prstGeom>
          <a:ln>
            <a:headEnd/>
            <a:tailEnd/>
          </a:ln>
          <a:effectLst/>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ja-JP" sz="1400" b="1" i="1" dirty="0">
                <a:solidFill>
                  <a:schemeClr val="tx1"/>
                </a:solidFill>
                <a:latin typeface="Times New Roman" pitchFamily="18" charset="0"/>
              </a:rPr>
              <a:t>SuperStream-</a:t>
            </a:r>
            <a:r>
              <a:rPr lang="en-US" altLang="ja-JP" sz="1400" b="1" dirty="0">
                <a:solidFill>
                  <a:schemeClr val="tx1"/>
                </a:solidFill>
                <a:latin typeface="Times New Roman" pitchFamily="18" charset="0"/>
              </a:rPr>
              <a:t>AP+</a:t>
            </a:r>
            <a:r>
              <a:rPr lang="ja-JP" altLang="en-US" sz="1400" b="1" dirty="0">
                <a:solidFill>
                  <a:schemeClr val="tx1"/>
                </a:solidFill>
                <a:latin typeface="メイリオ" pitchFamily="50" charset="-128"/>
                <a:ea typeface="メイリオ" pitchFamily="50" charset="-128"/>
                <a:cs typeface="メイリオ" pitchFamily="50" charset="-128"/>
              </a:rPr>
              <a:t>等</a:t>
            </a:r>
          </a:p>
          <a:p>
            <a:pPr algn="ctr">
              <a:defRPr/>
            </a:pPr>
            <a:r>
              <a:rPr lang="ja-JP" altLang="en-US" sz="1400" dirty="0">
                <a:solidFill>
                  <a:schemeClr val="tx1"/>
                </a:solidFill>
                <a:latin typeface="メイリオ" pitchFamily="50" charset="-128"/>
                <a:ea typeface="メイリオ" pitchFamily="50" charset="-128"/>
                <a:cs typeface="メイリオ" pitchFamily="50" charset="-128"/>
              </a:rPr>
              <a:t>入出金予定データ</a:t>
            </a:r>
          </a:p>
        </p:txBody>
      </p:sp>
      <p:sp>
        <p:nvSpPr>
          <p:cNvPr id="281614" name="Oval 14"/>
          <p:cNvSpPr>
            <a:spLocks noChangeArrowheads="1"/>
          </p:cNvSpPr>
          <p:nvPr/>
        </p:nvSpPr>
        <p:spPr bwMode="auto">
          <a:xfrm>
            <a:off x="179388" y="3430588"/>
            <a:ext cx="720725" cy="720725"/>
          </a:xfrm>
          <a:prstGeom prst="ellipse">
            <a:avLst/>
          </a:prstGeom>
          <a:ln>
            <a:headEnd/>
            <a:tailEnd/>
          </a:ln>
          <a:effectLst/>
        </p:spPr>
        <p:style>
          <a:lnRef idx="1">
            <a:schemeClr val="accent2"/>
          </a:lnRef>
          <a:fillRef idx="2">
            <a:schemeClr val="accent2"/>
          </a:fillRef>
          <a:effectRef idx="1">
            <a:schemeClr val="accent2"/>
          </a:effectRef>
          <a:fontRef idx="minor">
            <a:schemeClr val="dk1"/>
          </a:fontRef>
        </p:style>
        <p:txBody>
          <a:bodyPr wrap="none" anchor="ctr"/>
          <a:lstStyle/>
          <a:p>
            <a:pPr algn="ctr">
              <a:defRPr/>
            </a:pPr>
            <a:r>
              <a:rPr lang="ja-JP" altLang="en-US" sz="1400" b="1" dirty="0">
                <a:solidFill>
                  <a:schemeClr val="tx2"/>
                </a:solidFill>
                <a:latin typeface="メイリオ" pitchFamily="50" charset="-128"/>
                <a:ea typeface="メイリオ" pitchFamily="50" charset="-128"/>
                <a:cs typeface="メイリオ" pitchFamily="50" charset="-128"/>
              </a:rPr>
              <a:t>実績</a:t>
            </a:r>
          </a:p>
        </p:txBody>
      </p:sp>
      <p:sp>
        <p:nvSpPr>
          <p:cNvPr id="53263" name="Oval 15"/>
          <p:cNvSpPr>
            <a:spLocks noChangeArrowheads="1"/>
          </p:cNvSpPr>
          <p:nvPr/>
        </p:nvSpPr>
        <p:spPr bwMode="auto">
          <a:xfrm>
            <a:off x="179388" y="4438650"/>
            <a:ext cx="720725" cy="720725"/>
          </a:xfrm>
          <a:prstGeom prst="ellipse">
            <a:avLst/>
          </a:prstGeom>
          <a:ln>
            <a:headEnd/>
            <a:tailEnd/>
          </a:ln>
          <a:effectLst/>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ja-JP" altLang="en-US" sz="1400" b="1">
                <a:solidFill>
                  <a:schemeClr val="tx1"/>
                </a:solidFill>
                <a:latin typeface="メイリオ" pitchFamily="50" charset="-128"/>
                <a:ea typeface="メイリオ" pitchFamily="50" charset="-128"/>
                <a:cs typeface="メイリオ" pitchFamily="50" charset="-128"/>
              </a:rPr>
              <a:t>予定</a:t>
            </a:r>
          </a:p>
        </p:txBody>
      </p:sp>
      <p:sp>
        <p:nvSpPr>
          <p:cNvPr id="281616" name="Oval 16"/>
          <p:cNvSpPr>
            <a:spLocks noChangeArrowheads="1"/>
          </p:cNvSpPr>
          <p:nvPr/>
        </p:nvSpPr>
        <p:spPr bwMode="auto">
          <a:xfrm>
            <a:off x="179388" y="5446713"/>
            <a:ext cx="720725" cy="720725"/>
          </a:xfrm>
          <a:prstGeom prst="ellipse">
            <a:avLst/>
          </a:prstGeom>
          <a:ln>
            <a:headEnd/>
            <a:tailEnd/>
          </a:ln>
          <a:effectLst/>
        </p:spPr>
        <p:style>
          <a:lnRef idx="1">
            <a:schemeClr val="accent4"/>
          </a:lnRef>
          <a:fillRef idx="2">
            <a:schemeClr val="accent4"/>
          </a:fillRef>
          <a:effectRef idx="1">
            <a:schemeClr val="accent4"/>
          </a:effectRef>
          <a:fontRef idx="minor">
            <a:schemeClr val="dk1"/>
          </a:fontRef>
        </p:style>
        <p:txBody>
          <a:bodyPr wrap="none" anchor="ctr"/>
          <a:lstStyle/>
          <a:p>
            <a:pPr algn="ctr">
              <a:defRPr/>
            </a:pPr>
            <a:r>
              <a:rPr lang="ja-JP" altLang="en-US" sz="1400" b="1" dirty="0">
                <a:solidFill>
                  <a:schemeClr val="tx2"/>
                </a:solidFill>
                <a:latin typeface="メイリオ" pitchFamily="50" charset="-128"/>
                <a:ea typeface="メイリオ" pitchFamily="50" charset="-128"/>
                <a:cs typeface="メイリオ" pitchFamily="50" charset="-128"/>
              </a:rPr>
              <a:t>予定</a:t>
            </a:r>
          </a:p>
        </p:txBody>
      </p:sp>
      <p:sp>
        <p:nvSpPr>
          <p:cNvPr id="25617" name="Text Box 17"/>
          <p:cNvSpPr txBox="1">
            <a:spLocks noChangeArrowheads="1"/>
          </p:cNvSpPr>
          <p:nvPr/>
        </p:nvSpPr>
        <p:spPr bwMode="auto">
          <a:xfrm>
            <a:off x="5364163" y="5734050"/>
            <a:ext cx="3313112" cy="304800"/>
          </a:xfrm>
          <a:prstGeom prst="rect">
            <a:avLst/>
          </a:prstGeom>
          <a:noFill/>
          <a:ln w="9525">
            <a:noFill/>
            <a:miter lim="800000"/>
            <a:headEnd/>
            <a:tailEnd/>
          </a:ln>
        </p:spPr>
        <p:txBody>
          <a:bodyPr>
            <a:spAutoFit/>
          </a:bodyPr>
          <a:lstStyle/>
          <a:p>
            <a:pPr>
              <a:spcBef>
                <a:spcPct val="50000"/>
              </a:spcBef>
              <a:defRPr/>
            </a:pPr>
            <a:r>
              <a:rPr lang="ja-JP" altLang="en-US" sz="1400">
                <a:solidFill>
                  <a:srgbClr val="000000"/>
                </a:solidFill>
                <a:latin typeface="メイリオ" pitchFamily="50" charset="-128"/>
                <a:ea typeface="メイリオ" pitchFamily="50" charset="-128"/>
                <a:cs typeface="メイリオ" pitchFamily="50" charset="-128"/>
              </a:rPr>
              <a:t>日次・月次・期末での出力が可能です。</a:t>
            </a:r>
          </a:p>
        </p:txBody>
      </p:sp>
      <p:sp>
        <p:nvSpPr>
          <p:cNvPr id="25618"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5155FA7A-BBF4-4F7E-8D27-1F0C0931FEF4}" type="slidenum">
              <a:rPr lang="ja-JP" altLang="en-US" sz="900">
                <a:solidFill>
                  <a:srgbClr val="FFFFFF"/>
                </a:solidFill>
                <a:latin typeface="HGP創英角ｺﾞｼｯｸUB" pitchFamily="50" charset="-128"/>
                <a:ea typeface="HGP創英角ｺﾞｼｯｸUB" pitchFamily="50" charset="-128"/>
              </a:rPr>
              <a:pPr algn="r"/>
              <a:t>13</a:t>
            </a:fld>
            <a:endParaRPr lang="ja-JP" altLang="en-US" sz="900">
              <a:solidFill>
                <a:srgbClr val="FFFFFF"/>
              </a:solidFill>
              <a:latin typeface="HGP創英角ｺﾞｼｯｸUB" pitchFamily="50" charset="-128"/>
              <a:ea typeface="HGP創英角ｺﾞｼｯｸUB" pitchFamily="50" charset="-128"/>
            </a:endParaRPr>
          </a:p>
        </p:txBody>
      </p:sp>
      <p:sp>
        <p:nvSpPr>
          <p:cNvPr id="20"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AutoShape 40"/>
          <p:cNvSpPr>
            <a:spLocks noChangeArrowheads="1"/>
          </p:cNvSpPr>
          <p:nvPr/>
        </p:nvSpPr>
        <p:spPr bwMode="auto">
          <a:xfrm>
            <a:off x="7639122" y="3208865"/>
            <a:ext cx="1149344" cy="2380376"/>
          </a:xfrm>
          <a:prstGeom prst="roundRect">
            <a:avLst>
              <a:gd name="adj" fmla="val 16667"/>
            </a:avLst>
          </a:prstGeom>
          <a:solidFill>
            <a:srgbClr val="A50021"/>
          </a:solidFill>
          <a:ln>
            <a:noFill/>
            <a:headEnd/>
            <a:tailEnd/>
          </a:ln>
          <a:effectLst/>
          <a:scene3d>
            <a:camera prst="orthographicFront">
              <a:rot lat="0" lon="0" rev="0"/>
            </a:camera>
            <a:lightRig rig="contrasting" dir="t">
              <a:rot lat="0" lon="0" rev="7800000"/>
            </a:lightRig>
          </a:scene3d>
          <a:sp3d>
            <a:bevelT w="139700" h="139700"/>
          </a:sp3d>
        </p:spPr>
        <p:style>
          <a:lnRef idx="0">
            <a:schemeClr val="accent3"/>
          </a:lnRef>
          <a:fillRef idx="3">
            <a:schemeClr val="accent3"/>
          </a:fillRef>
          <a:effectRef idx="3">
            <a:schemeClr val="accent3"/>
          </a:effectRef>
          <a:fontRef idx="minor">
            <a:schemeClr val="lt1"/>
          </a:fontRef>
        </p:style>
        <p:txBody>
          <a:bodyPr wrap="none" anchor="ctr"/>
          <a:lstStyle/>
          <a:p>
            <a:pPr>
              <a:defRPr/>
            </a:pPr>
            <a:endParaRPr lang="ja-JP" altLang="en-US" sz="1600">
              <a:solidFill>
                <a:schemeClr val="bg1"/>
              </a:solidFill>
              <a:latin typeface="メイリオ" pitchFamily="50" charset="-128"/>
              <a:ea typeface="メイリオ" pitchFamily="50" charset="-128"/>
              <a:cs typeface="メイリオ" pitchFamily="50" charset="-128"/>
            </a:endParaRPr>
          </a:p>
        </p:txBody>
      </p:sp>
      <p:sp>
        <p:nvSpPr>
          <p:cNvPr id="65" name="スライド番号プレースホルダ 31"/>
          <p:cNvSpPr>
            <a:spLocks noGrp="1"/>
          </p:cNvSpPr>
          <p:nvPr>
            <p:ph type="sldNum" sz="quarter" idx="14"/>
          </p:nvPr>
        </p:nvSpPr>
        <p:spPr>
          <a:xfrm>
            <a:off x="7929563" y="6464300"/>
            <a:ext cx="720725" cy="179388"/>
          </a:xfrm>
        </p:spPr>
        <p:txBody>
          <a:bodyPr/>
          <a:lstStyle/>
          <a:p>
            <a:pPr>
              <a:defRPr/>
            </a:pPr>
            <a:fld id="{9E28556D-6B6F-436A-93E2-73EBCBAD9FD3}" type="slidenum">
              <a:rPr lang="ja-JP" altLang="en-US"/>
              <a:pPr>
                <a:defRPr/>
              </a:pPr>
              <a:t>14</a:t>
            </a:fld>
            <a:endParaRPr lang="ja-JP" altLang="en-US" dirty="0"/>
          </a:p>
        </p:txBody>
      </p:sp>
      <p:sp>
        <p:nvSpPr>
          <p:cNvPr id="26630" name="タイトル 4"/>
          <p:cNvSpPr>
            <a:spLocks noGrp="1"/>
          </p:cNvSpPr>
          <p:nvPr>
            <p:ph type="title"/>
          </p:nvPr>
        </p:nvSpPr>
        <p:spPr/>
        <p:txBody>
          <a:bodyPr/>
          <a:lstStyle/>
          <a:p>
            <a:r>
              <a:rPr lang="en-US" altLang="ja-JP" i="1" dirty="0" smtClean="0">
                <a:latin typeface="Times New Roman" pitchFamily="18" charset="0"/>
              </a:rPr>
              <a:t>SuperStream-</a:t>
            </a:r>
            <a:r>
              <a:rPr lang="en-US" altLang="ja-JP" dirty="0" smtClean="0">
                <a:latin typeface="Times New Roman" pitchFamily="18" charset="0"/>
              </a:rPr>
              <a:t>CORE</a:t>
            </a:r>
            <a:r>
              <a:rPr lang="en-US" altLang="ja-JP" dirty="0" smtClean="0"/>
              <a:t> </a:t>
            </a:r>
            <a:r>
              <a:rPr lang="ja-JP" altLang="en-US" b="0" dirty="0" smtClean="0">
                <a:latin typeface="メイリオ" pitchFamily="50" charset="-128"/>
                <a:ea typeface="メイリオ" pitchFamily="50" charset="-128"/>
                <a:cs typeface="メイリオ" pitchFamily="50" charset="-128"/>
              </a:rPr>
              <a:t>その他の機能</a:t>
            </a:r>
            <a:r>
              <a:rPr lang="ja-JP" altLang="en-US" dirty="0" smtClean="0">
                <a:latin typeface="メイリオ" pitchFamily="50" charset="-128"/>
                <a:ea typeface="メイリオ" pitchFamily="50" charset="-128"/>
                <a:cs typeface="メイリオ" pitchFamily="50" charset="-128"/>
              </a:rPr>
              <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b="0" dirty="0" smtClean="0">
                <a:latin typeface="メイリオ" pitchFamily="50" charset="-128"/>
                <a:ea typeface="メイリオ" pitchFamily="50" charset="-128"/>
                <a:cs typeface="メイリオ" pitchFamily="50" charset="-128"/>
              </a:rPr>
              <a:t>～消費税申告～</a:t>
            </a:r>
          </a:p>
        </p:txBody>
      </p:sp>
      <p:sp>
        <p:nvSpPr>
          <p:cNvPr id="2" name="正方形/長方形 1"/>
          <p:cNvSpPr/>
          <p:nvPr/>
        </p:nvSpPr>
        <p:spPr>
          <a:xfrm>
            <a:off x="250825" y="1385888"/>
            <a:ext cx="7777163" cy="387350"/>
          </a:xfrm>
          <a:prstGeom prst="rect">
            <a:avLst/>
          </a:prstGeom>
        </p:spPr>
        <p:txBody>
          <a:bodyPr>
            <a:spAutoFit/>
          </a:bodyPr>
          <a:lstStyle/>
          <a:p>
            <a:pPr marL="355600" indent="-355600">
              <a:lnSpc>
                <a:spcPts val="2300"/>
              </a:lnSpc>
              <a:defRPr/>
            </a:pPr>
            <a:r>
              <a:rPr lang="ja-JP" altLang="en-US" dirty="0">
                <a:solidFill>
                  <a:schemeClr val="accent4"/>
                </a:solidFill>
                <a:latin typeface="メイリオ" pitchFamily="50" charset="-128"/>
                <a:ea typeface="メイリオ" pitchFamily="50" charset="-128"/>
                <a:cs typeface="メイリオ" pitchFamily="50" charset="-128"/>
              </a:rPr>
              <a:t>「消費税申告システム（消費税の達人）への連携データ作成機能」</a:t>
            </a:r>
          </a:p>
        </p:txBody>
      </p:sp>
      <p:sp>
        <p:nvSpPr>
          <p:cNvPr id="43" name="AutoShape 5"/>
          <p:cNvSpPr>
            <a:spLocks noChangeArrowheads="1"/>
          </p:cNvSpPr>
          <p:nvPr/>
        </p:nvSpPr>
        <p:spPr bwMode="gray">
          <a:xfrm>
            <a:off x="571472" y="3000372"/>
            <a:ext cx="6147634" cy="3214710"/>
          </a:xfrm>
          <a:prstGeom prst="roundRect">
            <a:avLst>
              <a:gd name="adj" fmla="val 6056"/>
            </a:avLst>
          </a:prstGeom>
          <a:solidFill>
            <a:schemeClr val="bg1">
              <a:lumMod val="85000"/>
            </a:schemeClr>
          </a:solidFill>
          <a:ln>
            <a:headEnd/>
            <a:tailEnd/>
          </a:ln>
          <a:effectLst/>
        </p:spPr>
        <p:style>
          <a:lnRef idx="0">
            <a:schemeClr val="accent6"/>
          </a:lnRef>
          <a:fillRef idx="3">
            <a:schemeClr val="accent6"/>
          </a:fillRef>
          <a:effectRef idx="3">
            <a:schemeClr val="accent6"/>
          </a:effectRef>
          <a:fontRef idx="minor">
            <a:schemeClr val="lt1"/>
          </a:fontRef>
        </p:style>
        <p:txBody>
          <a:bodyPr wrap="none" anchor="ctr"/>
          <a:lstStyle/>
          <a:p>
            <a:pPr>
              <a:buClr>
                <a:schemeClr val="accent1"/>
              </a:buClr>
              <a:buSzPct val="80000"/>
              <a:buFont typeface="Wingdings" pitchFamily="2" charset="2"/>
              <a:buNone/>
              <a:defRPr/>
            </a:pPr>
            <a:endParaRPr kumimoji="0" lang="ja-JP" altLang="ja-JP" sz="1600" dirty="0">
              <a:latin typeface="メイリオ" pitchFamily="50" charset="-128"/>
              <a:ea typeface="メイリオ" pitchFamily="50" charset="-128"/>
              <a:cs typeface="メイリオ" pitchFamily="50" charset="-128"/>
            </a:endParaRPr>
          </a:p>
        </p:txBody>
      </p:sp>
      <p:sp>
        <p:nvSpPr>
          <p:cNvPr id="44" name="AutoShape 2850"/>
          <p:cNvSpPr>
            <a:spLocks noChangeArrowheads="1"/>
          </p:cNvSpPr>
          <p:nvPr/>
        </p:nvSpPr>
        <p:spPr bwMode="auto">
          <a:xfrm>
            <a:off x="2143108" y="3714752"/>
            <a:ext cx="928694" cy="785818"/>
          </a:xfrm>
          <a:prstGeom prst="homePlate">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27432" tIns="18288" rIns="0" bIns="0" anchor="ctr"/>
          <a:lstStyle/>
          <a:p>
            <a:pPr algn="ctr">
              <a:defRPr/>
            </a:pPr>
            <a:r>
              <a:rPr lang="ja-JP" altLang="en-US" sz="1200" dirty="0">
                <a:latin typeface="メイリオ" pitchFamily="50" charset="-128"/>
                <a:ea typeface="メイリオ" pitchFamily="50" charset="-128"/>
                <a:cs typeface="メイリオ" pitchFamily="50" charset="-128"/>
              </a:rPr>
              <a:t>項目と</a:t>
            </a:r>
            <a:endParaRPr lang="en-US" altLang="ja-JP" sz="1200" dirty="0">
              <a:latin typeface="メイリオ" pitchFamily="50" charset="-128"/>
              <a:ea typeface="メイリオ" pitchFamily="50" charset="-128"/>
              <a:cs typeface="メイリオ" pitchFamily="50" charset="-128"/>
            </a:endParaRPr>
          </a:p>
          <a:p>
            <a:pPr algn="ctr">
              <a:defRPr/>
            </a:pPr>
            <a:r>
              <a:rPr lang="ja-JP" altLang="en-US" sz="1200" dirty="0">
                <a:latin typeface="メイリオ" pitchFamily="50" charset="-128"/>
                <a:ea typeface="メイリオ" pitchFamily="50" charset="-128"/>
                <a:cs typeface="メイリオ" pitchFamily="50" charset="-128"/>
              </a:rPr>
              <a:t>税コード</a:t>
            </a:r>
            <a:endParaRPr lang="en-US" altLang="ja-JP" sz="1200" dirty="0">
              <a:latin typeface="メイリオ" pitchFamily="50" charset="-128"/>
              <a:ea typeface="メイリオ" pitchFamily="50" charset="-128"/>
              <a:cs typeface="メイリオ" pitchFamily="50" charset="-128"/>
            </a:endParaRPr>
          </a:p>
          <a:p>
            <a:pPr algn="ctr">
              <a:defRPr/>
            </a:pPr>
            <a:r>
              <a:rPr lang="ja-JP" altLang="en-US" sz="1200" dirty="0">
                <a:latin typeface="メイリオ" pitchFamily="50" charset="-128"/>
                <a:ea typeface="メイリオ" pitchFamily="50" charset="-128"/>
                <a:cs typeface="メイリオ" pitchFamily="50" charset="-128"/>
              </a:rPr>
              <a:t>紐づけ</a:t>
            </a:r>
          </a:p>
        </p:txBody>
      </p:sp>
      <p:sp>
        <p:nvSpPr>
          <p:cNvPr id="45" name="AutoShape 2848"/>
          <p:cNvSpPr>
            <a:spLocks noChangeArrowheads="1"/>
          </p:cNvSpPr>
          <p:nvPr/>
        </p:nvSpPr>
        <p:spPr bwMode="auto">
          <a:xfrm>
            <a:off x="3214678" y="3714752"/>
            <a:ext cx="928694" cy="785818"/>
          </a:xfrm>
          <a:prstGeom prst="homePlate">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27432" tIns="18288" rIns="0" bIns="0" anchor="ctr"/>
          <a:lstStyle/>
          <a:p>
            <a:pPr algn="ctr">
              <a:defRPr/>
            </a:pPr>
            <a:r>
              <a:rPr lang="ja-JP" altLang="en-US" sz="1200" dirty="0">
                <a:latin typeface="メイリオ" pitchFamily="50" charset="-128"/>
                <a:ea typeface="メイリオ" pitchFamily="50" charset="-128"/>
                <a:cs typeface="メイリオ" pitchFamily="50" charset="-128"/>
              </a:rPr>
              <a:t>消費税金額の確認</a:t>
            </a:r>
          </a:p>
        </p:txBody>
      </p:sp>
      <p:sp>
        <p:nvSpPr>
          <p:cNvPr id="46" name="AutoShape 2849"/>
          <p:cNvSpPr>
            <a:spLocks noChangeArrowheads="1"/>
          </p:cNvSpPr>
          <p:nvPr/>
        </p:nvSpPr>
        <p:spPr bwMode="auto">
          <a:xfrm>
            <a:off x="4357686" y="3714752"/>
            <a:ext cx="928694" cy="785818"/>
          </a:xfrm>
          <a:prstGeom prst="homePlate">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27432" tIns="18288" rIns="0" bIns="0" anchor="ctr"/>
          <a:lstStyle/>
          <a:p>
            <a:pPr algn="ctr">
              <a:defRPr/>
            </a:pPr>
            <a:r>
              <a:rPr lang="ja-JP" altLang="en-US" sz="1200" dirty="0">
                <a:latin typeface="メイリオ" pitchFamily="50" charset="-128"/>
                <a:ea typeface="メイリオ" pitchFamily="50" charset="-128"/>
                <a:cs typeface="メイリオ" pitchFamily="50" charset="-128"/>
              </a:rPr>
              <a:t>連携データ作成</a:t>
            </a:r>
          </a:p>
        </p:txBody>
      </p:sp>
      <p:sp>
        <p:nvSpPr>
          <p:cNvPr id="47" name="AutoShape 2850"/>
          <p:cNvSpPr>
            <a:spLocks noChangeArrowheads="1"/>
          </p:cNvSpPr>
          <p:nvPr/>
        </p:nvSpPr>
        <p:spPr bwMode="auto">
          <a:xfrm>
            <a:off x="1071539" y="3714752"/>
            <a:ext cx="928693" cy="785818"/>
          </a:xfrm>
          <a:prstGeom prst="homePlate">
            <a:avLst>
              <a:gd name="adj" fmla="val 25000"/>
            </a:avLst>
          </a:prstGeom>
          <a:ln>
            <a:headEnd/>
            <a:tailEnd/>
          </a:ln>
          <a:effectLst/>
        </p:spPr>
        <p:style>
          <a:lnRef idx="0">
            <a:schemeClr val="accent3"/>
          </a:lnRef>
          <a:fillRef idx="3">
            <a:schemeClr val="accent3"/>
          </a:fillRef>
          <a:effectRef idx="3">
            <a:schemeClr val="accent3"/>
          </a:effectRef>
          <a:fontRef idx="minor">
            <a:schemeClr val="lt1"/>
          </a:fontRef>
        </p:style>
        <p:txBody>
          <a:bodyPr lIns="27432" tIns="18288" rIns="0" bIns="0" anchor="ctr"/>
          <a:lstStyle/>
          <a:p>
            <a:pPr algn="ctr">
              <a:defRPr/>
            </a:pPr>
            <a:r>
              <a:rPr lang="ja-JP" altLang="en-US" sz="1200" dirty="0">
                <a:latin typeface="メイリオ" pitchFamily="50" charset="-128"/>
                <a:ea typeface="メイリオ" pitchFamily="50" charset="-128"/>
                <a:cs typeface="メイリオ" pitchFamily="50" charset="-128"/>
              </a:rPr>
              <a:t>申告書項目の準備</a:t>
            </a:r>
          </a:p>
        </p:txBody>
      </p:sp>
      <p:sp>
        <p:nvSpPr>
          <p:cNvPr id="48" name="Text Box 87"/>
          <p:cNvSpPr txBox="1">
            <a:spLocks noChangeArrowheads="1"/>
          </p:cNvSpPr>
          <p:nvPr/>
        </p:nvSpPr>
        <p:spPr bwMode="auto">
          <a:xfrm>
            <a:off x="1584325" y="4403725"/>
            <a:ext cx="184150" cy="184150"/>
          </a:xfrm>
          <a:prstGeom prst="rect">
            <a:avLst/>
          </a:prstGeom>
          <a:noFill/>
          <a:ln w="9525">
            <a:noFill/>
            <a:miter lim="800000"/>
            <a:headEnd/>
            <a:tailEnd/>
          </a:ln>
          <a:effectLst/>
        </p:spPr>
        <p:txBody>
          <a:bodyPr>
            <a:spAutoFit/>
          </a:bodyPr>
          <a:lstStyle/>
          <a:p>
            <a:pPr>
              <a:defRPr/>
            </a:pPr>
            <a:endParaRPr lang="ja-JP" altLang="en-US" sz="600">
              <a:solidFill>
                <a:schemeClr val="bg1"/>
              </a:solidFill>
              <a:latin typeface="メイリオ" pitchFamily="50" charset="-128"/>
              <a:ea typeface="メイリオ" pitchFamily="50" charset="-128"/>
              <a:cs typeface="メイリオ" pitchFamily="50" charset="-128"/>
            </a:endParaRPr>
          </a:p>
        </p:txBody>
      </p:sp>
      <p:sp>
        <p:nvSpPr>
          <p:cNvPr id="50" name="Line 104"/>
          <p:cNvSpPr>
            <a:spLocks noChangeShapeType="1"/>
          </p:cNvSpPr>
          <p:nvPr/>
        </p:nvSpPr>
        <p:spPr bwMode="auto">
          <a:xfrm flipV="1">
            <a:off x="714375" y="4765675"/>
            <a:ext cx="4500563" cy="46038"/>
          </a:xfrm>
          <a:prstGeom prst="line">
            <a:avLst/>
          </a:prstGeom>
          <a:noFill/>
          <a:ln w="38100" cap="flat">
            <a:solidFill>
              <a:schemeClr val="tx1">
                <a:lumMod val="65000"/>
                <a:lumOff val="35000"/>
              </a:schemeClr>
            </a:solidFill>
            <a:prstDash val="sysDot"/>
            <a:round/>
            <a:headEnd/>
            <a:tailEnd/>
          </a:ln>
          <a:effectLst/>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56" name="Text Box 74"/>
          <p:cNvSpPr txBox="1">
            <a:spLocks noChangeArrowheads="1"/>
          </p:cNvSpPr>
          <p:nvPr/>
        </p:nvSpPr>
        <p:spPr bwMode="auto">
          <a:xfrm>
            <a:off x="588963" y="5613400"/>
            <a:ext cx="2816225" cy="184150"/>
          </a:xfrm>
          <a:prstGeom prst="rect">
            <a:avLst/>
          </a:prstGeom>
          <a:noFill/>
          <a:ln w="9525">
            <a:noFill/>
            <a:miter lim="800000"/>
            <a:headEnd/>
            <a:tailEnd/>
          </a:ln>
          <a:effectLst/>
        </p:spPr>
        <p:txBody>
          <a:bodyPr>
            <a:spAutoFit/>
          </a:bodyPr>
          <a:lstStyle/>
          <a:p>
            <a:pPr>
              <a:spcBef>
                <a:spcPct val="50000"/>
              </a:spcBef>
              <a:defRPr/>
            </a:pPr>
            <a:endParaRPr lang="ja-JP" altLang="ja-JP" sz="600">
              <a:solidFill>
                <a:schemeClr val="bg1"/>
              </a:solidFill>
              <a:latin typeface="メイリオ" pitchFamily="50" charset="-128"/>
              <a:ea typeface="メイリオ" pitchFamily="50" charset="-128"/>
              <a:cs typeface="メイリオ" pitchFamily="50" charset="-128"/>
            </a:endParaRPr>
          </a:p>
        </p:txBody>
      </p:sp>
      <p:sp>
        <p:nvSpPr>
          <p:cNvPr id="57" name="Rectangle 2808"/>
          <p:cNvSpPr>
            <a:spLocks noChangeArrowheads="1"/>
          </p:cNvSpPr>
          <p:nvPr/>
        </p:nvSpPr>
        <p:spPr bwMode="auto">
          <a:xfrm>
            <a:off x="2143108" y="5143512"/>
            <a:ext cx="928694" cy="928694"/>
          </a:xfrm>
          <a:prstGeom prst="rect">
            <a:avLst/>
          </a:prstGeom>
          <a:ln>
            <a:headEnd/>
            <a:tailEnd/>
          </a:ln>
          <a:effectLst/>
        </p:spPr>
        <p:style>
          <a:lnRef idx="0">
            <a:schemeClr val="accent5"/>
          </a:lnRef>
          <a:fillRef idx="3">
            <a:schemeClr val="accent5"/>
          </a:fillRef>
          <a:effectRef idx="3">
            <a:schemeClr val="accent5"/>
          </a:effectRef>
          <a:fontRef idx="minor">
            <a:schemeClr val="lt1"/>
          </a:fontRef>
        </p:style>
        <p:txBody>
          <a:bodyPr lIns="36576" tIns="18288" rIns="36576" bIns="18288" anchor="ctr" anchorCtr="1"/>
          <a:lstStyle/>
          <a:p>
            <a:pPr algn="ctr">
              <a:defRPr/>
            </a:pPr>
            <a:r>
              <a:rPr lang="ja-JP" altLang="en-US" sz="1200" dirty="0" smtClean="0">
                <a:solidFill>
                  <a:schemeClr val="bg1"/>
                </a:solidFill>
                <a:latin typeface="メイリオ" pitchFamily="50" charset="-128"/>
                <a:ea typeface="メイリオ" pitchFamily="50" charset="-128"/>
                <a:cs typeface="メイリオ" pitchFamily="50" charset="-128"/>
              </a:rPr>
              <a:t>消費税申告項目別集計</a:t>
            </a:r>
            <a:endParaRPr lang="en-US" altLang="ja-JP" sz="1200" dirty="0" smtClean="0">
              <a:solidFill>
                <a:schemeClr val="bg1"/>
              </a:solidFill>
              <a:latin typeface="メイリオ" pitchFamily="50" charset="-128"/>
              <a:ea typeface="メイリオ" pitchFamily="50" charset="-128"/>
              <a:cs typeface="メイリオ" pitchFamily="50" charset="-128"/>
            </a:endParaRPr>
          </a:p>
          <a:p>
            <a:pPr algn="ctr">
              <a:defRPr/>
            </a:pPr>
            <a:r>
              <a:rPr lang="ja-JP" altLang="en-US" sz="1200" smtClean="0">
                <a:solidFill>
                  <a:schemeClr val="bg1"/>
                </a:solidFill>
                <a:latin typeface="メイリオ" pitchFamily="50" charset="-128"/>
                <a:ea typeface="メイリオ" pitchFamily="50" charset="-128"/>
                <a:cs typeface="メイリオ" pitchFamily="50" charset="-128"/>
              </a:rPr>
              <a:t>条件登録</a:t>
            </a:r>
            <a:endParaRPr lang="en-US" altLang="ja-JP" sz="1200" dirty="0">
              <a:solidFill>
                <a:schemeClr val="bg1"/>
              </a:solidFill>
              <a:latin typeface="メイリオ" pitchFamily="50" charset="-128"/>
              <a:ea typeface="メイリオ" pitchFamily="50" charset="-128"/>
              <a:cs typeface="メイリオ" pitchFamily="50" charset="-128"/>
            </a:endParaRPr>
          </a:p>
        </p:txBody>
      </p:sp>
      <p:sp>
        <p:nvSpPr>
          <p:cNvPr id="58" name="Rectangle 2808"/>
          <p:cNvSpPr>
            <a:spLocks noChangeArrowheads="1"/>
          </p:cNvSpPr>
          <p:nvPr/>
        </p:nvSpPr>
        <p:spPr bwMode="auto">
          <a:xfrm>
            <a:off x="3214678" y="5143512"/>
            <a:ext cx="928694" cy="928694"/>
          </a:xfrm>
          <a:prstGeom prst="rect">
            <a:avLst/>
          </a:prstGeom>
          <a:ln>
            <a:headEnd/>
            <a:tailEnd/>
          </a:ln>
          <a:effectLst/>
        </p:spPr>
        <p:style>
          <a:lnRef idx="0">
            <a:schemeClr val="accent5"/>
          </a:lnRef>
          <a:fillRef idx="3">
            <a:schemeClr val="accent5"/>
          </a:fillRef>
          <a:effectRef idx="3">
            <a:schemeClr val="accent5"/>
          </a:effectRef>
          <a:fontRef idx="minor">
            <a:schemeClr val="lt1"/>
          </a:fontRef>
        </p:style>
        <p:txBody>
          <a:bodyPr lIns="36576" tIns="18288" rIns="36576" bIns="18288" anchor="ctr" anchorCtr="1"/>
          <a:lstStyle/>
          <a:p>
            <a:pPr algn="ctr">
              <a:defRPr/>
            </a:pPr>
            <a:r>
              <a:rPr lang="ja-JP" altLang="en-US" sz="1200" dirty="0">
                <a:solidFill>
                  <a:schemeClr val="bg1"/>
                </a:solidFill>
                <a:latin typeface="メイリオ" pitchFamily="50" charset="-128"/>
                <a:ea typeface="メイリオ" pitchFamily="50" charset="-128"/>
                <a:cs typeface="メイリオ" pitchFamily="50" charset="-128"/>
              </a:rPr>
              <a:t>消費税申告項目税コード集計表（照会）</a:t>
            </a:r>
            <a:endParaRPr lang="en-US" altLang="ja-JP" sz="1200" dirty="0">
              <a:solidFill>
                <a:schemeClr val="bg1"/>
              </a:solidFill>
              <a:latin typeface="メイリオ" pitchFamily="50" charset="-128"/>
              <a:ea typeface="メイリオ" pitchFamily="50" charset="-128"/>
              <a:cs typeface="メイリオ" pitchFamily="50" charset="-128"/>
            </a:endParaRPr>
          </a:p>
        </p:txBody>
      </p:sp>
      <p:sp>
        <p:nvSpPr>
          <p:cNvPr id="59" name="Rectangle 2808"/>
          <p:cNvSpPr>
            <a:spLocks noChangeArrowheads="1"/>
          </p:cNvSpPr>
          <p:nvPr/>
        </p:nvSpPr>
        <p:spPr bwMode="auto">
          <a:xfrm>
            <a:off x="4286248" y="5143512"/>
            <a:ext cx="928694" cy="928694"/>
          </a:xfrm>
          <a:prstGeom prst="rect">
            <a:avLst/>
          </a:prstGeom>
          <a:ln>
            <a:headEnd/>
            <a:tailEnd/>
          </a:ln>
          <a:effectLst/>
        </p:spPr>
        <p:style>
          <a:lnRef idx="0">
            <a:schemeClr val="accent5"/>
          </a:lnRef>
          <a:fillRef idx="3">
            <a:schemeClr val="accent5"/>
          </a:fillRef>
          <a:effectRef idx="3">
            <a:schemeClr val="accent5"/>
          </a:effectRef>
          <a:fontRef idx="minor">
            <a:schemeClr val="lt1"/>
          </a:fontRef>
        </p:style>
        <p:txBody>
          <a:bodyPr lIns="36576" tIns="18288" rIns="36576" bIns="18288" anchor="ctr" anchorCtr="1"/>
          <a:lstStyle/>
          <a:p>
            <a:pPr algn="ctr">
              <a:defRPr/>
            </a:pPr>
            <a:r>
              <a:rPr lang="ja-JP" altLang="en-US" sz="1200" dirty="0">
                <a:solidFill>
                  <a:schemeClr val="bg1"/>
                </a:solidFill>
                <a:latin typeface="メイリオ" pitchFamily="50" charset="-128"/>
                <a:ea typeface="メイリオ" pitchFamily="50" charset="-128"/>
                <a:cs typeface="メイリオ" pitchFamily="50" charset="-128"/>
              </a:rPr>
              <a:t>消費税</a:t>
            </a:r>
            <a:endParaRPr lang="en-US" altLang="ja-JP" sz="1200" dirty="0">
              <a:solidFill>
                <a:schemeClr val="bg1"/>
              </a:solidFill>
              <a:latin typeface="メイリオ" pitchFamily="50" charset="-128"/>
              <a:ea typeface="メイリオ" pitchFamily="50" charset="-128"/>
              <a:cs typeface="メイリオ" pitchFamily="50" charset="-128"/>
            </a:endParaRPr>
          </a:p>
          <a:p>
            <a:pPr algn="ctr">
              <a:defRPr/>
            </a:pPr>
            <a:r>
              <a:rPr lang="ja-JP" altLang="en-US" sz="1200" dirty="0">
                <a:solidFill>
                  <a:schemeClr val="bg1"/>
                </a:solidFill>
                <a:latin typeface="メイリオ" pitchFamily="50" charset="-128"/>
                <a:ea typeface="メイリオ" pitchFamily="50" charset="-128"/>
                <a:cs typeface="メイリオ" pitchFamily="50" charset="-128"/>
              </a:rPr>
              <a:t>申告連携</a:t>
            </a:r>
            <a:endParaRPr lang="en-US" altLang="ja-JP" sz="1200" dirty="0">
              <a:solidFill>
                <a:schemeClr val="bg1"/>
              </a:solidFill>
              <a:latin typeface="メイリオ" pitchFamily="50" charset="-128"/>
              <a:ea typeface="メイリオ" pitchFamily="50" charset="-128"/>
              <a:cs typeface="メイリオ" pitchFamily="50" charset="-128"/>
            </a:endParaRPr>
          </a:p>
        </p:txBody>
      </p:sp>
      <p:sp>
        <p:nvSpPr>
          <p:cNvPr id="60" name="Rectangle 2808"/>
          <p:cNvSpPr>
            <a:spLocks noChangeArrowheads="1"/>
          </p:cNvSpPr>
          <p:nvPr/>
        </p:nvSpPr>
        <p:spPr bwMode="auto">
          <a:xfrm>
            <a:off x="1071539" y="5143512"/>
            <a:ext cx="928693" cy="928694"/>
          </a:xfrm>
          <a:prstGeom prst="rect">
            <a:avLst/>
          </a:prstGeom>
          <a:ln>
            <a:headEnd/>
            <a:tailEnd/>
          </a:ln>
          <a:effectLst/>
        </p:spPr>
        <p:style>
          <a:lnRef idx="0">
            <a:schemeClr val="accent5"/>
          </a:lnRef>
          <a:fillRef idx="3">
            <a:schemeClr val="accent5"/>
          </a:fillRef>
          <a:effectRef idx="3">
            <a:schemeClr val="accent5"/>
          </a:effectRef>
          <a:fontRef idx="minor">
            <a:schemeClr val="lt1"/>
          </a:fontRef>
        </p:style>
        <p:txBody>
          <a:bodyPr lIns="36576" tIns="18288" rIns="36576" bIns="18288" anchor="ctr" anchorCtr="1"/>
          <a:lstStyle/>
          <a:p>
            <a:pPr algn="ctr">
              <a:defRPr/>
            </a:pPr>
            <a:r>
              <a:rPr lang="ja-JP" altLang="en-US" sz="1200" dirty="0">
                <a:solidFill>
                  <a:schemeClr val="bg1"/>
                </a:solidFill>
                <a:latin typeface="メイリオ" pitchFamily="50" charset="-128"/>
                <a:ea typeface="メイリオ" pitchFamily="50" charset="-128"/>
                <a:cs typeface="メイリオ" pitchFamily="50" charset="-128"/>
              </a:rPr>
              <a:t>消費税</a:t>
            </a:r>
            <a:endParaRPr lang="en-US" altLang="ja-JP" sz="1200" dirty="0">
              <a:solidFill>
                <a:schemeClr val="bg1"/>
              </a:solidFill>
              <a:latin typeface="メイリオ" pitchFamily="50" charset="-128"/>
              <a:ea typeface="メイリオ" pitchFamily="50" charset="-128"/>
              <a:cs typeface="メイリオ" pitchFamily="50" charset="-128"/>
            </a:endParaRPr>
          </a:p>
          <a:p>
            <a:pPr algn="ctr">
              <a:defRPr/>
            </a:pPr>
            <a:r>
              <a:rPr lang="ja-JP" altLang="en-US" sz="1200" dirty="0">
                <a:solidFill>
                  <a:schemeClr val="bg1"/>
                </a:solidFill>
                <a:latin typeface="メイリオ" pitchFamily="50" charset="-128"/>
                <a:ea typeface="メイリオ" pitchFamily="50" charset="-128"/>
                <a:cs typeface="メイリオ" pitchFamily="50" charset="-128"/>
              </a:rPr>
              <a:t>申告項目</a:t>
            </a:r>
            <a:endParaRPr lang="en-US" altLang="ja-JP" sz="1200" dirty="0">
              <a:solidFill>
                <a:schemeClr val="bg1"/>
              </a:solidFill>
              <a:latin typeface="メイリオ" pitchFamily="50" charset="-128"/>
              <a:ea typeface="メイリオ" pitchFamily="50" charset="-128"/>
              <a:cs typeface="メイリオ" pitchFamily="50" charset="-128"/>
            </a:endParaRPr>
          </a:p>
          <a:p>
            <a:pPr algn="ctr">
              <a:defRPr/>
            </a:pPr>
            <a:r>
              <a:rPr lang="ja-JP" altLang="en-US" sz="1200" dirty="0">
                <a:solidFill>
                  <a:schemeClr val="bg1"/>
                </a:solidFill>
                <a:latin typeface="メイリオ" pitchFamily="50" charset="-128"/>
                <a:ea typeface="メイリオ" pitchFamily="50" charset="-128"/>
                <a:cs typeface="メイリオ" pitchFamily="50" charset="-128"/>
              </a:rPr>
              <a:t>マスタ登録</a:t>
            </a:r>
          </a:p>
        </p:txBody>
      </p:sp>
      <p:sp>
        <p:nvSpPr>
          <p:cNvPr id="61" name="四角形 50"/>
          <p:cNvSpPr>
            <a:spLocks noChangeArrowheads="1"/>
          </p:cNvSpPr>
          <p:nvPr/>
        </p:nvSpPr>
        <p:spPr bwMode="auto">
          <a:xfrm>
            <a:off x="747713" y="3140075"/>
            <a:ext cx="5648325" cy="287338"/>
          </a:xfrm>
          <a:prstGeom prst="rect">
            <a:avLst/>
          </a:prstGeom>
          <a:noFill/>
          <a:ln w="9525">
            <a:noFill/>
            <a:miter lim="800000"/>
            <a:headEnd/>
            <a:tailEnd/>
          </a:ln>
          <a:effectLst/>
        </p:spPr>
        <p:txBody>
          <a:bodyPr lIns="0" tIns="0" rIns="0" bIns="0"/>
          <a:lstStyle/>
          <a:p>
            <a:pPr marL="304800" indent="-304800">
              <a:lnSpc>
                <a:spcPts val="2400"/>
              </a:lnSpc>
              <a:spcBef>
                <a:spcPts val="500"/>
              </a:spcBef>
              <a:buFont typeface="Wingdings" pitchFamily="2" charset="2"/>
              <a:buNone/>
              <a:defRPr/>
            </a:pPr>
            <a:r>
              <a:rPr lang="ja-JP" altLang="en-US" sz="1400" dirty="0">
                <a:solidFill>
                  <a:schemeClr val="tx1">
                    <a:lumMod val="75000"/>
                    <a:lumOff val="25000"/>
                  </a:schemeClr>
                </a:solidFill>
                <a:latin typeface="メイリオ" pitchFamily="50" charset="-128"/>
                <a:ea typeface="メイリオ" pitchFamily="50" charset="-128"/>
                <a:cs typeface="メイリオ" pitchFamily="50" charset="-128"/>
              </a:rPr>
              <a:t>連携データ作成手順</a:t>
            </a:r>
          </a:p>
        </p:txBody>
      </p:sp>
      <p:sp>
        <p:nvSpPr>
          <p:cNvPr id="62" name="テキスト ボックス 61"/>
          <p:cNvSpPr txBox="1"/>
          <p:nvPr/>
        </p:nvSpPr>
        <p:spPr>
          <a:xfrm>
            <a:off x="714375" y="3714750"/>
            <a:ext cx="360363" cy="914400"/>
          </a:xfrm>
          <a:prstGeom prst="rect">
            <a:avLst/>
          </a:prstGeom>
          <a:effectLst/>
        </p:spPr>
        <p:txBody>
          <a:bodyPr vert="eaVert" wrap="none" lIns="0" tIns="0" rIns="0" bIns="0">
            <a:normAutofit/>
          </a:bodyPr>
          <a:lstStyle/>
          <a:p>
            <a:pPr fontAlgn="auto">
              <a:lnSpc>
                <a:spcPts val="2800"/>
              </a:lnSpc>
              <a:spcAft>
                <a:spcPts val="0"/>
              </a:spcAft>
              <a:defRPr/>
            </a:pP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業務の流れ</a:t>
            </a:r>
          </a:p>
        </p:txBody>
      </p:sp>
      <p:sp>
        <p:nvSpPr>
          <p:cNvPr id="63" name="テキスト ボックス 62"/>
          <p:cNvSpPr txBox="1"/>
          <p:nvPr/>
        </p:nvSpPr>
        <p:spPr>
          <a:xfrm>
            <a:off x="663575" y="5167313"/>
            <a:ext cx="407988" cy="914400"/>
          </a:xfrm>
          <a:prstGeom prst="rect">
            <a:avLst/>
          </a:prstGeom>
          <a:effectLst/>
        </p:spPr>
        <p:txBody>
          <a:bodyPr vert="eaVert" wrap="none" lIns="0" tIns="0" rIns="0" bIns="0">
            <a:normAutofit/>
          </a:bodyPr>
          <a:lstStyle/>
          <a:p>
            <a:pPr fontAlgn="auto">
              <a:lnSpc>
                <a:spcPts val="2800"/>
              </a:lnSpc>
              <a:spcAft>
                <a:spcPts val="0"/>
              </a:spcAft>
              <a:defRPr/>
            </a:pPr>
            <a:r>
              <a:rPr lang="ja-JP" altLang="en-US" sz="1100" dirty="0">
                <a:solidFill>
                  <a:schemeClr val="tx1">
                    <a:lumMod val="75000"/>
                    <a:lumOff val="25000"/>
                  </a:schemeClr>
                </a:solidFill>
                <a:latin typeface="メイリオ" pitchFamily="50" charset="-128"/>
                <a:ea typeface="メイリオ" pitchFamily="50" charset="-128"/>
                <a:cs typeface="メイリオ" pitchFamily="50" charset="-128"/>
              </a:rPr>
              <a:t>システム対応</a:t>
            </a:r>
          </a:p>
        </p:txBody>
      </p:sp>
      <p:sp>
        <p:nvSpPr>
          <p:cNvPr id="37" name="AutoShape 40"/>
          <p:cNvSpPr>
            <a:spLocks noChangeArrowheads="1"/>
          </p:cNvSpPr>
          <p:nvPr/>
        </p:nvSpPr>
        <p:spPr bwMode="auto">
          <a:xfrm>
            <a:off x="5429256" y="3208867"/>
            <a:ext cx="1149344" cy="2863339"/>
          </a:xfrm>
          <a:prstGeom prst="roundRect">
            <a:avLst>
              <a:gd name="adj" fmla="val 16667"/>
            </a:avLst>
          </a:prstGeom>
          <a:ln>
            <a:noFill/>
            <a:headEnd/>
            <a:tailEnd/>
          </a:ln>
          <a:effectLst/>
          <a:scene3d>
            <a:camera prst="orthographicFront">
              <a:rot lat="0" lon="0" rev="0"/>
            </a:camera>
            <a:lightRig rig="contrasting" dir="t">
              <a:rot lat="0" lon="0" rev="7800000"/>
            </a:lightRig>
          </a:scene3d>
          <a:sp3d>
            <a:bevelT w="139700" h="139700"/>
          </a:sp3d>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ja-JP" altLang="en-US" sz="1600">
              <a:solidFill>
                <a:schemeClr val="bg1"/>
              </a:solidFill>
              <a:latin typeface="メイリオ" pitchFamily="50" charset="-128"/>
              <a:ea typeface="メイリオ" pitchFamily="50" charset="-128"/>
              <a:cs typeface="メイリオ" pitchFamily="50" charset="-128"/>
            </a:endParaRPr>
          </a:p>
        </p:txBody>
      </p:sp>
      <p:sp>
        <p:nvSpPr>
          <p:cNvPr id="40" name="コンテンツ プレースホルダ 6"/>
          <p:cNvSpPr>
            <a:spLocks/>
          </p:cNvSpPr>
          <p:nvPr/>
        </p:nvSpPr>
        <p:spPr bwMode="auto">
          <a:xfrm>
            <a:off x="5345113" y="3390900"/>
            <a:ext cx="1319212" cy="352425"/>
          </a:xfrm>
          <a:prstGeom prst="rect">
            <a:avLst/>
          </a:prstGeom>
          <a:noFill/>
          <a:ln w="9525">
            <a:noFill/>
            <a:miter lim="800000"/>
            <a:headEnd/>
            <a:tailEnd/>
          </a:ln>
          <a:effectLst/>
        </p:spPr>
        <p:txBody>
          <a:bodyPr lIns="0" tIns="0" rIns="0" bIns="0"/>
          <a:lstStyle/>
          <a:p>
            <a:pPr marL="215900" indent="-215900" algn="ctr" fontAlgn="ctr">
              <a:spcBef>
                <a:spcPct val="20000"/>
              </a:spcBef>
              <a:buClr>
                <a:schemeClr val="tx2"/>
              </a:buClr>
              <a:buSzPct val="75000"/>
              <a:buFont typeface="Wingdings" pitchFamily="2" charset="2"/>
              <a:buNone/>
              <a:defRPr/>
            </a:pPr>
            <a:r>
              <a:rPr lang="en-US" altLang="ja-JP" sz="1600" b="1" i="1" dirty="0">
                <a:solidFill>
                  <a:schemeClr val="bg1">
                    <a:lumMod val="95000"/>
                  </a:schemeClr>
                </a:solidFill>
                <a:latin typeface="Times New Roman" pitchFamily="18" charset="0"/>
                <a:ea typeface="メイリオ" pitchFamily="50" charset="-128"/>
                <a:cs typeface="Times New Roman" pitchFamily="18" charset="0"/>
              </a:rPr>
              <a:t>SuperStream</a:t>
            </a:r>
            <a:endParaRPr lang="en-US" altLang="ja-JP" sz="1600" b="1" dirty="0">
              <a:solidFill>
                <a:schemeClr val="bg1">
                  <a:lumMod val="95000"/>
                </a:schemeClr>
              </a:solidFill>
              <a:latin typeface="Times New Roman" pitchFamily="18" charset="0"/>
              <a:ea typeface="メイリオ" pitchFamily="50" charset="-128"/>
              <a:cs typeface="Times New Roman" pitchFamily="18" charset="0"/>
            </a:endParaRPr>
          </a:p>
        </p:txBody>
      </p:sp>
      <p:sp>
        <p:nvSpPr>
          <p:cNvPr id="74" name="右矢印 73"/>
          <p:cNvSpPr/>
          <p:nvPr/>
        </p:nvSpPr>
        <p:spPr>
          <a:xfrm>
            <a:off x="6786578" y="3929066"/>
            <a:ext cx="782622" cy="1500198"/>
          </a:xfrm>
          <a:prstGeom prst="rightArrow">
            <a:avLst>
              <a:gd name="adj1" fmla="val 65802"/>
              <a:gd name="adj2" fmla="val 50000"/>
            </a:avLst>
          </a:prstGeom>
          <a:solidFill>
            <a:schemeClr val="bg1">
              <a:lumMod val="50000"/>
            </a:schemeClr>
          </a:solidFill>
          <a:effectLst/>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3" name="コンテンツ プレースホルダ 6"/>
          <p:cNvSpPr>
            <a:spLocks/>
          </p:cNvSpPr>
          <p:nvPr/>
        </p:nvSpPr>
        <p:spPr bwMode="auto">
          <a:xfrm>
            <a:off x="6705600" y="4411663"/>
            <a:ext cx="779463" cy="617537"/>
          </a:xfrm>
          <a:prstGeom prst="rect">
            <a:avLst/>
          </a:prstGeom>
          <a:noFill/>
          <a:ln w="9525">
            <a:noFill/>
            <a:miter lim="800000"/>
            <a:headEnd/>
            <a:tailEnd/>
          </a:ln>
        </p:spPr>
        <p:txBody>
          <a:bodyPr lIns="0" tIns="0" rIns="0" bIns="0"/>
          <a:lstStyle/>
          <a:p>
            <a:pPr marL="215900" indent="-215900" algn="ctr" fontAlgn="ctr">
              <a:lnSpc>
                <a:spcPct val="80000"/>
              </a:lnSpc>
              <a:spcBef>
                <a:spcPct val="20000"/>
              </a:spcBef>
              <a:spcAft>
                <a:spcPts val="0"/>
              </a:spcAft>
              <a:buClr>
                <a:schemeClr val="tx2"/>
              </a:buClr>
              <a:buSzPct val="75000"/>
              <a:buFont typeface="Wingdings" pitchFamily="2" charset="2"/>
              <a:buNone/>
              <a:defRPr/>
            </a:pPr>
            <a:r>
              <a:rPr lang="ja-JP" altLang="en-US" sz="1200" dirty="0">
                <a:solidFill>
                  <a:schemeClr val="bg1">
                    <a:lumMod val="95000"/>
                  </a:schemeClr>
                </a:solidFill>
                <a:latin typeface="メイリオ" pitchFamily="50" charset="-128"/>
                <a:ea typeface="メイリオ" pitchFamily="50" charset="-128"/>
                <a:cs typeface="メイリオ" pitchFamily="50" charset="-128"/>
              </a:rPr>
              <a:t>消費税</a:t>
            </a:r>
            <a:endParaRPr lang="en-US" altLang="ja-JP" sz="1200" dirty="0">
              <a:solidFill>
                <a:schemeClr val="bg1">
                  <a:lumMod val="95000"/>
                </a:schemeClr>
              </a:solidFill>
              <a:latin typeface="メイリオ" pitchFamily="50" charset="-128"/>
              <a:ea typeface="メイリオ" pitchFamily="50" charset="-128"/>
              <a:cs typeface="メイリオ" pitchFamily="50" charset="-128"/>
            </a:endParaRPr>
          </a:p>
          <a:p>
            <a:pPr marL="215900" indent="-215900" algn="ctr" fontAlgn="ctr">
              <a:lnSpc>
                <a:spcPct val="80000"/>
              </a:lnSpc>
              <a:spcBef>
                <a:spcPct val="20000"/>
              </a:spcBef>
              <a:spcAft>
                <a:spcPts val="0"/>
              </a:spcAft>
              <a:buClr>
                <a:schemeClr val="tx2"/>
              </a:buClr>
              <a:buSzPct val="75000"/>
              <a:buFont typeface="Wingdings" pitchFamily="2" charset="2"/>
              <a:buNone/>
              <a:defRPr/>
            </a:pPr>
            <a:r>
              <a:rPr lang="ja-JP" altLang="en-US" sz="1200" dirty="0">
                <a:solidFill>
                  <a:schemeClr val="bg1">
                    <a:lumMod val="95000"/>
                  </a:schemeClr>
                </a:solidFill>
                <a:latin typeface="メイリオ" pitchFamily="50" charset="-128"/>
                <a:ea typeface="メイリオ" pitchFamily="50" charset="-128"/>
                <a:cs typeface="メイリオ" pitchFamily="50" charset="-128"/>
              </a:rPr>
              <a:t>データ</a:t>
            </a:r>
            <a:endParaRPr lang="en-US" altLang="ja-JP" sz="1200" dirty="0">
              <a:solidFill>
                <a:schemeClr val="bg1">
                  <a:lumMod val="95000"/>
                </a:schemeClr>
              </a:solidFill>
              <a:latin typeface="メイリオ" pitchFamily="50" charset="-128"/>
              <a:ea typeface="メイリオ" pitchFamily="50" charset="-128"/>
              <a:cs typeface="メイリオ" pitchFamily="50" charset="-128"/>
            </a:endParaRPr>
          </a:p>
          <a:p>
            <a:pPr marL="215900" indent="-215900" algn="ctr" fontAlgn="ctr">
              <a:lnSpc>
                <a:spcPct val="80000"/>
              </a:lnSpc>
              <a:spcBef>
                <a:spcPct val="20000"/>
              </a:spcBef>
              <a:spcAft>
                <a:spcPts val="0"/>
              </a:spcAft>
              <a:buClr>
                <a:schemeClr val="tx2"/>
              </a:buClr>
              <a:buSzPct val="75000"/>
              <a:buFont typeface="Wingdings" pitchFamily="2" charset="2"/>
              <a:buNone/>
              <a:defRPr/>
            </a:pPr>
            <a:r>
              <a:rPr lang="ja-JP" altLang="en-US" sz="1200" b="1" dirty="0">
                <a:solidFill>
                  <a:schemeClr val="bg1">
                    <a:lumMod val="95000"/>
                  </a:schemeClr>
                </a:solidFill>
                <a:latin typeface="メイリオ" pitchFamily="50" charset="-128"/>
                <a:ea typeface="メイリオ" pitchFamily="50" charset="-128"/>
                <a:cs typeface="メイリオ" pitchFamily="50" charset="-128"/>
              </a:rPr>
              <a:t>（</a:t>
            </a:r>
            <a:r>
              <a:rPr lang="en-US" altLang="ja-JP" sz="1200" b="1" dirty="0">
                <a:solidFill>
                  <a:schemeClr val="bg1">
                    <a:lumMod val="95000"/>
                  </a:schemeClr>
                </a:solidFill>
                <a:latin typeface="メイリオ" pitchFamily="50" charset="-128"/>
                <a:ea typeface="メイリオ" pitchFamily="50" charset="-128"/>
                <a:cs typeface="メイリオ" pitchFamily="50" charset="-128"/>
              </a:rPr>
              <a:t>XML</a:t>
            </a:r>
            <a:r>
              <a:rPr lang="ja-JP" altLang="en-US" sz="1200" b="1" dirty="0">
                <a:solidFill>
                  <a:schemeClr val="bg1">
                    <a:lumMod val="95000"/>
                  </a:schemeClr>
                </a:solidFill>
                <a:latin typeface="メイリオ" pitchFamily="50" charset="-128"/>
                <a:ea typeface="メイリオ" pitchFamily="50" charset="-128"/>
                <a:cs typeface="メイリオ" pitchFamily="50" charset="-128"/>
              </a:rPr>
              <a:t>）</a:t>
            </a:r>
          </a:p>
        </p:txBody>
      </p:sp>
      <p:sp>
        <p:nvSpPr>
          <p:cNvPr id="66" name="正方形/長方形 65"/>
          <p:cNvSpPr/>
          <p:nvPr/>
        </p:nvSpPr>
        <p:spPr>
          <a:xfrm>
            <a:off x="395288" y="1844675"/>
            <a:ext cx="7848600" cy="811213"/>
          </a:xfrm>
          <a:prstGeom prst="rect">
            <a:avLst/>
          </a:prstGeom>
        </p:spPr>
        <p:txBody>
          <a:bodyPr lIns="36000" tIns="36000" rIns="36000" bIns="36000" anchor="ctr">
            <a:spAutoFit/>
          </a:bodyPr>
          <a:lstStyle/>
          <a:p>
            <a:pPr marL="355600" indent="-177800">
              <a:buClr>
                <a:srgbClr val="0065AE">
                  <a:lumMod val="20000"/>
                  <a:lumOff val="80000"/>
                </a:srgbClr>
              </a:buClr>
              <a:buSzPct val="75000"/>
              <a:buFont typeface="Wingdings" pitchFamily="2" charset="2"/>
              <a:buChar char="n"/>
              <a:defRPr/>
            </a:pPr>
            <a:r>
              <a:rPr lang="ja-JP" altLang="en-US" sz="1600" dirty="0">
                <a:solidFill>
                  <a:schemeClr val="accent1"/>
                </a:solidFill>
                <a:latin typeface="メイリオ" pitchFamily="50" charset="-128"/>
                <a:ea typeface="メイリオ" pitchFamily="50" charset="-128"/>
                <a:cs typeface="メイリオ" pitchFamily="50" charset="-128"/>
              </a:rPr>
              <a:t> 申告書項目別の</a:t>
            </a:r>
            <a:r>
              <a:rPr lang="en-US" altLang="ja-JP" sz="1600" dirty="0">
                <a:solidFill>
                  <a:schemeClr val="accent1"/>
                </a:solidFill>
                <a:latin typeface="メイリオ" pitchFamily="50" charset="-128"/>
                <a:ea typeface="メイリオ" pitchFamily="50" charset="-128"/>
                <a:cs typeface="メイリオ" pitchFamily="50" charset="-128"/>
              </a:rPr>
              <a:t>XML</a:t>
            </a:r>
            <a:r>
              <a:rPr lang="ja-JP" altLang="en-US" sz="1600" dirty="0">
                <a:solidFill>
                  <a:schemeClr val="accent1"/>
                </a:solidFill>
                <a:latin typeface="メイリオ" pitchFamily="50" charset="-128"/>
                <a:ea typeface="メイリオ" pitchFamily="50" charset="-128"/>
                <a:cs typeface="メイリオ" pitchFamily="50" charset="-128"/>
              </a:rPr>
              <a:t>形式にて連携データを作成</a:t>
            </a:r>
          </a:p>
          <a:p>
            <a:pPr marL="355600" indent="-177800">
              <a:buClr>
                <a:srgbClr val="0065AE">
                  <a:lumMod val="20000"/>
                  <a:lumOff val="80000"/>
                </a:srgbClr>
              </a:buClr>
              <a:buSzPct val="75000"/>
              <a:buFont typeface="Wingdings" pitchFamily="2" charset="2"/>
              <a:buChar char="n"/>
              <a:defRPr/>
            </a:pPr>
            <a:r>
              <a:rPr lang="ja-JP" altLang="en-US" sz="1600" dirty="0">
                <a:solidFill>
                  <a:schemeClr val="accent1"/>
                </a:solidFill>
                <a:latin typeface="メイリオ" pitchFamily="50" charset="-128"/>
                <a:ea typeface="メイリオ" pitchFamily="50" charset="-128"/>
                <a:cs typeface="メイリオ" pitchFamily="50" charset="-128"/>
              </a:rPr>
              <a:t> 消費税申告書準備作業の軽減、人的ミスを回避</a:t>
            </a:r>
            <a:endParaRPr lang="en-US" altLang="ja-JP" sz="1600" dirty="0">
              <a:solidFill>
                <a:schemeClr val="accent1"/>
              </a:solidFill>
              <a:latin typeface="メイリオ" pitchFamily="50" charset="-128"/>
              <a:ea typeface="メイリオ" pitchFamily="50" charset="-128"/>
              <a:cs typeface="メイリオ" pitchFamily="50" charset="-128"/>
            </a:endParaRPr>
          </a:p>
          <a:p>
            <a:pPr marL="355600" indent="-177800">
              <a:buClr>
                <a:srgbClr val="0065AE">
                  <a:lumMod val="20000"/>
                  <a:lumOff val="80000"/>
                </a:srgbClr>
              </a:buClr>
              <a:buSzPct val="75000"/>
              <a:buFont typeface="Wingdings" pitchFamily="2" charset="2"/>
              <a:buChar char="n"/>
              <a:defRPr/>
            </a:pPr>
            <a:r>
              <a:rPr lang="ja-JP" altLang="en-US" sz="1600" dirty="0">
                <a:solidFill>
                  <a:schemeClr val="accent1"/>
                </a:solidFill>
                <a:latin typeface="メイリオ" pitchFamily="50" charset="-128"/>
                <a:ea typeface="メイリオ" pitchFamily="50" charset="-128"/>
                <a:cs typeface="メイリオ" pitchFamily="50" charset="-128"/>
              </a:rPr>
              <a:t> 消費税申告集計金額を照会画面でドリルダウンすることにより明細まで確認可能</a:t>
            </a:r>
            <a:endParaRPr lang="en-US" altLang="ja-JP" sz="1600" dirty="0">
              <a:solidFill>
                <a:schemeClr val="accent1"/>
              </a:solidFill>
              <a:latin typeface="メイリオ" pitchFamily="50" charset="-128"/>
              <a:ea typeface="メイリオ" pitchFamily="50" charset="-128"/>
              <a:cs typeface="メイリオ" pitchFamily="50" charset="-128"/>
            </a:endParaRPr>
          </a:p>
        </p:txBody>
      </p:sp>
      <p:sp>
        <p:nvSpPr>
          <p:cNvPr id="67" name="下矢印 66"/>
          <p:cNvSpPr/>
          <p:nvPr/>
        </p:nvSpPr>
        <p:spPr>
          <a:xfrm>
            <a:off x="1261497" y="4673613"/>
            <a:ext cx="355600" cy="338667"/>
          </a:xfrm>
          <a:prstGeom prst="downArrow">
            <a:avLst/>
          </a:prstGeom>
          <a:solidFill>
            <a:schemeClr val="bg1">
              <a:lumMod val="50000"/>
            </a:schemeClr>
          </a:solidFill>
          <a:effectLst/>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5" name="下矢印 74"/>
          <p:cNvSpPr/>
          <p:nvPr/>
        </p:nvSpPr>
        <p:spPr>
          <a:xfrm>
            <a:off x="2362201" y="4673607"/>
            <a:ext cx="355600" cy="338667"/>
          </a:xfrm>
          <a:prstGeom prst="downArrow">
            <a:avLst/>
          </a:prstGeom>
          <a:solidFill>
            <a:schemeClr val="bg1">
              <a:lumMod val="50000"/>
            </a:schemeClr>
          </a:solidFill>
          <a:effectLst/>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6" name="下矢印 75"/>
          <p:cNvSpPr/>
          <p:nvPr/>
        </p:nvSpPr>
        <p:spPr>
          <a:xfrm>
            <a:off x="3471372" y="4682068"/>
            <a:ext cx="355600" cy="338667"/>
          </a:xfrm>
          <a:prstGeom prst="downArrow">
            <a:avLst/>
          </a:prstGeom>
          <a:solidFill>
            <a:schemeClr val="bg1">
              <a:lumMod val="50000"/>
            </a:schemeClr>
          </a:solidFill>
          <a:effectLst/>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7" name="下矢印 76"/>
          <p:cNvSpPr/>
          <p:nvPr/>
        </p:nvSpPr>
        <p:spPr>
          <a:xfrm>
            <a:off x="4572116" y="4648196"/>
            <a:ext cx="355600" cy="338667"/>
          </a:xfrm>
          <a:prstGeom prst="downArrow">
            <a:avLst/>
          </a:prstGeom>
          <a:solidFill>
            <a:schemeClr val="bg1">
              <a:lumMod val="50000"/>
            </a:schemeClr>
          </a:solidFill>
          <a:effectLst/>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ja-JP" altLang="en-US">
              <a:latin typeface="メイリオ" pitchFamily="50" charset="-128"/>
              <a:ea typeface="メイリオ" pitchFamily="50" charset="-128"/>
              <a:cs typeface="メイリオ" pitchFamily="50" charset="-128"/>
            </a:endParaRPr>
          </a:p>
        </p:txBody>
      </p:sp>
      <p:sp>
        <p:nvSpPr>
          <p:cNvPr id="71" name="コンテンツ プレースホルダ 6"/>
          <p:cNvSpPr>
            <a:spLocks/>
          </p:cNvSpPr>
          <p:nvPr/>
        </p:nvSpPr>
        <p:spPr bwMode="auto">
          <a:xfrm>
            <a:off x="7605713" y="3406775"/>
            <a:ext cx="1214437" cy="285750"/>
          </a:xfrm>
          <a:prstGeom prst="rect">
            <a:avLst/>
          </a:prstGeom>
          <a:noFill/>
          <a:ln w="9525">
            <a:noFill/>
            <a:miter lim="800000"/>
            <a:headEnd/>
            <a:tailEnd/>
          </a:ln>
        </p:spPr>
        <p:txBody>
          <a:bodyPr lIns="0" tIns="0" rIns="0" bIns="0"/>
          <a:lstStyle/>
          <a:p>
            <a:pPr marL="215900" indent="-215900" algn="ctr" fontAlgn="ctr">
              <a:spcBef>
                <a:spcPct val="20000"/>
              </a:spcBef>
              <a:buClr>
                <a:schemeClr val="tx2"/>
              </a:buClr>
              <a:buSzPct val="75000"/>
              <a:buFont typeface="Wingdings" pitchFamily="2" charset="2"/>
              <a:buNone/>
              <a:defRPr/>
            </a:pPr>
            <a:r>
              <a:rPr lang="ja-JP" altLang="en-US" sz="1300" dirty="0">
                <a:solidFill>
                  <a:schemeClr val="bg1"/>
                </a:solidFill>
                <a:latin typeface="メイリオ" pitchFamily="50" charset="-128"/>
                <a:ea typeface="メイリオ" pitchFamily="50" charset="-128"/>
                <a:cs typeface="メイリオ" pitchFamily="50" charset="-128"/>
              </a:rPr>
              <a:t>申告システム</a:t>
            </a:r>
            <a:endParaRPr lang="en-US" altLang="ja-JP" sz="1300" dirty="0">
              <a:solidFill>
                <a:schemeClr val="bg1"/>
              </a:solidFill>
              <a:latin typeface="メイリオ" pitchFamily="50" charset="-128"/>
              <a:ea typeface="メイリオ" pitchFamily="50" charset="-128"/>
              <a:cs typeface="メイリオ" pitchFamily="50" charset="-128"/>
            </a:endParaRPr>
          </a:p>
        </p:txBody>
      </p:sp>
      <p:sp>
        <p:nvSpPr>
          <p:cNvPr id="42" name="角丸四角形 168"/>
          <p:cNvSpPr>
            <a:spLocks noChangeArrowheads="1"/>
          </p:cNvSpPr>
          <p:nvPr/>
        </p:nvSpPr>
        <p:spPr bwMode="auto">
          <a:xfrm>
            <a:off x="7696200" y="3721100"/>
            <a:ext cx="1022318" cy="444500"/>
          </a:xfrm>
          <a:prstGeom prst="roundRect">
            <a:avLst>
              <a:gd name="adj" fmla="val 16667"/>
            </a:avLst>
          </a:prstGeom>
          <a:ln w="28575">
            <a:solidFill>
              <a:schemeClr val="bg1">
                <a:lumMod val="85000"/>
              </a:schemeClr>
            </a:solidFill>
            <a:headEnd/>
            <a:tailEnd type="triangle" w="med" len="med"/>
          </a:ln>
        </p:spPr>
        <p:style>
          <a:lnRef idx="0">
            <a:schemeClr val="accent6"/>
          </a:lnRef>
          <a:fillRef idx="3">
            <a:schemeClr val="accent6"/>
          </a:fillRef>
          <a:effectRef idx="3">
            <a:schemeClr val="accent6"/>
          </a:effectRef>
          <a:fontRef idx="minor">
            <a:schemeClr val="lt1"/>
          </a:fontRef>
        </p:style>
        <p:txBody>
          <a:bodyPr/>
          <a:lstStyle/>
          <a:p>
            <a:pPr>
              <a:defRPr/>
            </a:pPr>
            <a:endParaRPr lang="ja-JP" altLang="en-US">
              <a:solidFill>
                <a:schemeClr val="bg1"/>
              </a:solidFill>
              <a:latin typeface="メイリオ" pitchFamily="50" charset="-128"/>
              <a:ea typeface="メイリオ" pitchFamily="50" charset="-128"/>
              <a:cs typeface="メイリオ" pitchFamily="50" charset="-128"/>
            </a:endParaRPr>
          </a:p>
        </p:txBody>
      </p:sp>
      <p:pic>
        <p:nvPicPr>
          <p:cNvPr id="26692" name="Picture 1" descr="C:\Documents and Settings\s.horikawa\デスクトップ\NTTD達人ロゴ\達人ロゴ\達人ロゴ [4C].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50188" y="3721100"/>
            <a:ext cx="831850" cy="415925"/>
          </a:xfrm>
          <a:prstGeom prst="rect">
            <a:avLst/>
          </a:prstGeom>
          <a:noFill/>
          <a:ln w="9525">
            <a:noFill/>
            <a:miter lim="800000"/>
            <a:headEnd/>
            <a:tailEnd/>
          </a:ln>
        </p:spPr>
      </p:pic>
      <p:sp>
        <p:nvSpPr>
          <p:cNvPr id="53" name="正方形/長方形 52"/>
          <p:cNvSpPr/>
          <p:nvPr/>
        </p:nvSpPr>
        <p:spPr>
          <a:xfrm>
            <a:off x="5260975" y="6238875"/>
            <a:ext cx="3490913" cy="254000"/>
          </a:xfrm>
          <a:prstGeom prst="rect">
            <a:avLst/>
          </a:prstGeom>
        </p:spPr>
        <p:txBody>
          <a:bodyPr>
            <a:spAutoFit/>
          </a:bodyPr>
          <a:lstStyle/>
          <a:p>
            <a:pPr algn="ctr">
              <a:defRPr/>
            </a:pPr>
            <a:r>
              <a:rPr lang="en-US" altLang="ja-JP" sz="1050" dirty="0">
                <a:latin typeface="メイリオ" pitchFamily="50" charset="-128"/>
                <a:ea typeface="メイリオ" pitchFamily="50" charset="-128"/>
                <a:cs typeface="メイリオ" pitchFamily="50" charset="-128"/>
              </a:rPr>
              <a:t>※</a:t>
            </a:r>
            <a:r>
              <a:rPr lang="ja-JP" altLang="en-US" sz="1050" dirty="0">
                <a:latin typeface="メイリオ" pitchFamily="50" charset="-128"/>
                <a:ea typeface="メイリオ" pitchFamily="50" charset="-128"/>
                <a:cs typeface="メイリオ" pitchFamily="50" charset="-128"/>
              </a:rPr>
              <a:t>達人シリーズは、株式会社</a:t>
            </a:r>
            <a:r>
              <a:rPr lang="en-US" altLang="ja-JP" sz="1050" dirty="0">
                <a:latin typeface="メイリオ" pitchFamily="50" charset="-128"/>
                <a:ea typeface="メイリオ" pitchFamily="50" charset="-128"/>
                <a:cs typeface="メイリオ" pitchFamily="50" charset="-128"/>
              </a:rPr>
              <a:t>NTT</a:t>
            </a:r>
            <a:r>
              <a:rPr lang="ja-JP" altLang="en-US" sz="1050" dirty="0">
                <a:latin typeface="メイリオ" pitchFamily="50" charset="-128"/>
                <a:ea typeface="メイリオ" pitchFamily="50" charset="-128"/>
                <a:cs typeface="メイリオ" pitchFamily="50" charset="-128"/>
              </a:rPr>
              <a:t>データ様の製品です</a:t>
            </a:r>
          </a:p>
        </p:txBody>
      </p:sp>
      <p:sp>
        <p:nvSpPr>
          <p:cNvPr id="26694" name="フッター プレースホルダ 2"/>
          <p:cNvSpPr>
            <a:spLocks noGrp="1"/>
          </p:cNvSpPr>
          <p:nvPr>
            <p:ph type="ftr" sz="quarter" idx="15"/>
          </p:nvPr>
        </p:nvSpPr>
        <p:spPr>
          <a:noFill/>
        </p:spPr>
        <p:txBody>
          <a:bodyPr vert="horz" lIns="91440" tIns="45720" rIns="91440" bIns="45720" anchor="t"/>
          <a:lstStyle/>
          <a:p>
            <a:r>
              <a:rPr lang="en-US" altLang="ja-JP" dirty="0" smtClean="0"/>
              <a:t>© </a:t>
            </a:r>
            <a:r>
              <a:rPr lang="en-US" altLang="ja-JP" dirty="0" smtClean="0"/>
              <a:t>SuperStream Inc. All rights reserved.</a:t>
            </a:r>
          </a:p>
        </p:txBody>
      </p:sp>
      <p:pic>
        <p:nvPicPr>
          <p:cNvPr id="38" name="Picture 31"/>
          <p:cNvPicPr>
            <a:picLocks noChangeAspect="1" noChangeArrowheads="1"/>
          </p:cNvPicPr>
          <p:nvPr/>
        </p:nvPicPr>
        <p:blipFill>
          <a:blip r:embed="rId4" cstate="screen">
            <a:lum bright="14000" contrast="-24000"/>
          </a:blip>
          <a:srcRect/>
          <a:stretch>
            <a:fillRect/>
          </a:stretch>
        </p:blipFill>
        <p:spPr bwMode="auto">
          <a:xfrm>
            <a:off x="7812360" y="4437112"/>
            <a:ext cx="931168" cy="931168"/>
          </a:xfrm>
          <a:prstGeom prst="rect">
            <a:avLst/>
          </a:prstGeom>
          <a:noFill/>
          <a:ln w="9525">
            <a:noFill/>
            <a:miter lim="800000"/>
            <a:headEnd/>
            <a:tailEnd/>
          </a:ln>
          <a:effectLst/>
        </p:spPr>
      </p:pic>
      <p:pic>
        <p:nvPicPr>
          <p:cNvPr id="39" name="Picture 31"/>
          <p:cNvPicPr>
            <a:picLocks noChangeAspect="1" noChangeArrowheads="1"/>
          </p:cNvPicPr>
          <p:nvPr/>
        </p:nvPicPr>
        <p:blipFill>
          <a:blip r:embed="rId4" cstate="screen">
            <a:lum bright="14000" contrast="-24000"/>
          </a:blip>
          <a:srcRect/>
          <a:stretch>
            <a:fillRect/>
          </a:stretch>
        </p:blipFill>
        <p:spPr bwMode="auto">
          <a:xfrm>
            <a:off x="5580112" y="4442048"/>
            <a:ext cx="931168" cy="931168"/>
          </a:xfrm>
          <a:prstGeom prst="rect">
            <a:avLst/>
          </a:prstGeom>
          <a:noFill/>
          <a:ln w="9525">
            <a:noFill/>
            <a:miter lim="800000"/>
            <a:headEnd/>
            <a:tailEnd/>
          </a:ln>
          <a:effectLst/>
        </p:spPr>
      </p:pic>
      <p:pic>
        <p:nvPicPr>
          <p:cNvPr id="41" name="Picture 15"/>
          <p:cNvPicPr>
            <a:picLocks noChangeAspect="1" noChangeArrowheads="1"/>
          </p:cNvPicPr>
          <p:nvPr/>
        </p:nvPicPr>
        <p:blipFill>
          <a:blip r:embed="rId5" cstate="screen"/>
          <a:srcRect/>
          <a:stretch>
            <a:fillRect/>
          </a:stretch>
        </p:blipFill>
        <p:spPr bwMode="auto">
          <a:xfrm>
            <a:off x="5580112" y="4658072"/>
            <a:ext cx="432048" cy="43204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dissolv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176D0CD-EAE2-4E75-9683-4F5B72406553}" type="slidenum">
              <a:rPr lang="en-US" altLang="ja-JP" smtClean="0">
                <a:solidFill>
                  <a:srgbClr val="999999"/>
                </a:solidFill>
              </a:rPr>
              <a:pPr fontAlgn="base">
                <a:spcBef>
                  <a:spcPct val="0"/>
                </a:spcBef>
                <a:spcAft>
                  <a:spcPct val="0"/>
                </a:spcAft>
                <a:defRPr/>
              </a:pPr>
              <a:t>15</a:t>
            </a:fld>
            <a:endParaRPr lang="en-US" altLang="ja-JP" smtClean="0">
              <a:solidFill>
                <a:srgbClr val="999999"/>
              </a:solidFill>
            </a:endParaRPr>
          </a:p>
        </p:txBody>
      </p:sp>
      <p:sp>
        <p:nvSpPr>
          <p:cNvPr id="27651" name="Rectangle 2"/>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セキュリティ機能</a:t>
            </a:r>
          </a:p>
        </p:txBody>
      </p:sp>
      <p:sp>
        <p:nvSpPr>
          <p:cNvPr id="27652" name="Text Box 3"/>
          <p:cNvSpPr txBox="1">
            <a:spLocks noChangeArrowheads="1"/>
          </p:cNvSpPr>
          <p:nvPr/>
        </p:nvSpPr>
        <p:spPr bwMode="auto">
          <a:xfrm>
            <a:off x="215900" y="1331913"/>
            <a:ext cx="8027988" cy="830997"/>
          </a:xfrm>
          <a:prstGeom prst="rect">
            <a:avLst/>
          </a:prstGeom>
          <a:noFill/>
          <a:ln w="9525">
            <a:noFill/>
            <a:miter lim="800000"/>
            <a:headEnd/>
            <a:tailEnd/>
          </a:ln>
        </p:spPr>
        <p:txBody>
          <a:bodyPr>
            <a:spAutoFit/>
          </a:bodyPr>
          <a:lstStyle/>
          <a:p>
            <a:r>
              <a:rPr lang="ja-JP" altLang="en-US" sz="1600" dirty="0">
                <a:solidFill>
                  <a:srgbClr val="595959"/>
                </a:solidFill>
                <a:latin typeface="メイリオ" pitchFamily="50" charset="-128"/>
                <a:ea typeface="メイリオ" pitchFamily="50" charset="-128"/>
                <a:cs typeface="メイリオ" pitchFamily="50" charset="-128"/>
              </a:rPr>
              <a:t>ログイン時のパスワードに対するセキュリティ強化の設定や、ログインユーザ毎にメニューへ</a:t>
            </a:r>
            <a:r>
              <a:rPr lang="ja-JP" altLang="en-US" sz="1600" dirty="0" smtClean="0">
                <a:solidFill>
                  <a:srgbClr val="595959"/>
                </a:solidFill>
                <a:latin typeface="メイリオ" pitchFamily="50" charset="-128"/>
                <a:ea typeface="メイリオ" pitchFamily="50" charset="-128"/>
                <a:cs typeface="メイリオ" pitchFamily="50" charset="-128"/>
              </a:rPr>
              <a:t>のアクセス</a:t>
            </a:r>
            <a:r>
              <a:rPr lang="ja-JP" altLang="en-US" sz="1600" dirty="0">
                <a:solidFill>
                  <a:srgbClr val="595959"/>
                </a:solidFill>
                <a:latin typeface="メイリオ" pitchFamily="50" charset="-128"/>
                <a:ea typeface="メイリオ" pitchFamily="50" charset="-128"/>
                <a:cs typeface="メイリオ" pitchFamily="50" charset="-128"/>
              </a:rPr>
              <a:t>を制御する事が可能です。</a:t>
            </a:r>
          </a:p>
          <a:p>
            <a:r>
              <a:rPr lang="ja-JP" altLang="en-US" sz="1600" dirty="0">
                <a:solidFill>
                  <a:srgbClr val="595959"/>
                </a:solidFill>
                <a:latin typeface="メイリオ" pitchFamily="50" charset="-128"/>
                <a:ea typeface="メイリオ" pitchFamily="50" charset="-128"/>
                <a:cs typeface="メイリオ" pitchFamily="50" charset="-128"/>
              </a:rPr>
              <a:t>科目や組織に対してのアクセス制限をかけて、利用範囲を限定させる事も可能です。</a:t>
            </a:r>
          </a:p>
        </p:txBody>
      </p:sp>
      <p:sp>
        <p:nvSpPr>
          <p:cNvPr id="27653" name="Rectangle 4"/>
          <p:cNvSpPr>
            <a:spLocks noChangeArrowheads="1"/>
          </p:cNvSpPr>
          <p:nvPr/>
        </p:nvSpPr>
        <p:spPr bwMode="auto">
          <a:xfrm>
            <a:off x="2151566" y="2642930"/>
            <a:ext cx="184731" cy="184666"/>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27654" name="Rectangle 5"/>
          <p:cNvSpPr>
            <a:spLocks noChangeArrowheads="1"/>
          </p:cNvSpPr>
          <p:nvPr/>
        </p:nvSpPr>
        <p:spPr bwMode="auto">
          <a:xfrm>
            <a:off x="36513" y="2362200"/>
            <a:ext cx="3405187" cy="396875"/>
          </a:xfrm>
          <a:prstGeom prst="rect">
            <a:avLst/>
          </a:prstGeom>
          <a:noFill/>
          <a:ln w="9525" algn="ctr">
            <a:noFill/>
            <a:miter lim="800000"/>
            <a:headEnd/>
            <a:tailEnd/>
          </a:ln>
        </p:spPr>
        <p:txBody>
          <a:bodyPr anchor="ctr">
            <a:spAutoFit/>
          </a:bodyPr>
          <a:lstStyle/>
          <a:p>
            <a:r>
              <a:rPr lang="en-US" altLang="ja-JP" sz="2000" dirty="0">
                <a:solidFill>
                  <a:srgbClr val="E27100"/>
                </a:solidFill>
                <a:latin typeface="メイリオ" pitchFamily="50" charset="-128"/>
                <a:ea typeface="メイリオ" pitchFamily="50" charset="-128"/>
                <a:cs typeface="メイリオ" pitchFamily="50" charset="-128"/>
              </a:rPr>
              <a:t>■</a:t>
            </a:r>
            <a:r>
              <a:rPr lang="ja-JP" altLang="en-US" sz="2000" dirty="0">
                <a:solidFill>
                  <a:srgbClr val="E27100"/>
                </a:solidFill>
                <a:latin typeface="メイリオ" pitchFamily="50" charset="-128"/>
                <a:ea typeface="メイリオ" pitchFamily="50" charset="-128"/>
                <a:cs typeface="メイリオ" pitchFamily="50" charset="-128"/>
              </a:rPr>
              <a:t>パスワード管理強化</a:t>
            </a:r>
          </a:p>
        </p:txBody>
      </p:sp>
      <p:sp>
        <p:nvSpPr>
          <p:cNvPr id="27655" name="Rectangle 6"/>
          <p:cNvSpPr>
            <a:spLocks noChangeArrowheads="1"/>
          </p:cNvSpPr>
          <p:nvPr/>
        </p:nvSpPr>
        <p:spPr bwMode="auto">
          <a:xfrm>
            <a:off x="4355976" y="5341004"/>
            <a:ext cx="4788024" cy="1046440"/>
          </a:xfrm>
          <a:prstGeom prst="rect">
            <a:avLst/>
          </a:prstGeom>
          <a:noFill/>
          <a:ln w="9525" algn="ctr">
            <a:noFill/>
            <a:miter lim="800000"/>
            <a:headEnd/>
            <a:tailEnd/>
          </a:ln>
        </p:spPr>
        <p:txBody>
          <a:bodyPr wrap="square" anchor="ctr">
            <a:spAutoFit/>
          </a:bodyPr>
          <a:lstStyle/>
          <a:p>
            <a:r>
              <a:rPr lang="en-US" altLang="ja-JP" sz="2000" dirty="0">
                <a:solidFill>
                  <a:srgbClr val="E27100"/>
                </a:solidFill>
                <a:latin typeface="メイリオ" pitchFamily="50" charset="-128"/>
                <a:ea typeface="メイリオ" pitchFamily="50" charset="-128"/>
                <a:cs typeface="メイリオ" pitchFamily="50" charset="-128"/>
              </a:rPr>
              <a:t>■</a:t>
            </a:r>
            <a:r>
              <a:rPr lang="ja-JP" altLang="en-US" sz="2000" dirty="0">
                <a:solidFill>
                  <a:srgbClr val="E27100"/>
                </a:solidFill>
                <a:latin typeface="メイリオ" pitchFamily="50" charset="-128"/>
                <a:ea typeface="メイリオ" pitchFamily="50" charset="-128"/>
                <a:cs typeface="メイリオ" pitchFamily="50" charset="-128"/>
              </a:rPr>
              <a:t>その他セキュリティ</a:t>
            </a:r>
            <a:r>
              <a:rPr lang="ja-JP" altLang="en-US" dirty="0">
                <a:solidFill>
                  <a:srgbClr val="E27100"/>
                </a:solidFill>
                <a:latin typeface="メイリオ" pitchFamily="50" charset="-128"/>
                <a:ea typeface="メイリオ" pitchFamily="50" charset="-128"/>
                <a:cs typeface="メイリオ" pitchFamily="50" charset="-128"/>
              </a:rPr>
              <a:t>（各モジュール毎）</a:t>
            </a:r>
          </a:p>
          <a:p>
            <a:r>
              <a:rPr lang="ja-JP" altLang="en-US" sz="1400" dirty="0">
                <a:solidFill>
                  <a:srgbClr val="000000"/>
                </a:solidFill>
                <a:latin typeface="メイリオ" pitchFamily="50" charset="-128"/>
                <a:ea typeface="メイリオ" pitchFamily="50" charset="-128"/>
                <a:cs typeface="メイリオ" pitchFamily="50" charset="-128"/>
              </a:rPr>
              <a:t>　　・承認</a:t>
            </a:r>
            <a:r>
              <a:rPr lang="ja-JP" altLang="en-US" sz="1400" dirty="0" smtClean="0">
                <a:solidFill>
                  <a:srgbClr val="000000"/>
                </a:solidFill>
                <a:latin typeface="メイリオ" pitchFamily="50" charset="-128"/>
                <a:ea typeface="メイリオ" pitchFamily="50" charset="-128"/>
                <a:cs typeface="メイリオ" pitchFamily="50" charset="-128"/>
              </a:rPr>
              <a:t>レベル</a:t>
            </a:r>
            <a:r>
              <a:rPr lang="ja-JP" altLang="en-US" sz="1400" dirty="0">
                <a:solidFill>
                  <a:srgbClr val="000000"/>
                </a:solidFill>
                <a:latin typeface="メイリオ" pitchFamily="50" charset="-128"/>
                <a:ea typeface="メイリオ" pitchFamily="50" charset="-128"/>
                <a:cs typeface="メイリオ" pitchFamily="50" charset="-128"/>
              </a:rPr>
              <a:t>　　　　　　・承認済み伝票の修正</a:t>
            </a:r>
          </a:p>
          <a:p>
            <a:r>
              <a:rPr lang="ja-JP" altLang="en-US" sz="1400" dirty="0">
                <a:solidFill>
                  <a:srgbClr val="000000"/>
                </a:solidFill>
                <a:latin typeface="メイリオ" pitchFamily="50" charset="-128"/>
                <a:ea typeface="メイリオ" pitchFamily="50" charset="-128"/>
                <a:cs typeface="メイリオ" pitchFamily="50" charset="-128"/>
              </a:rPr>
              <a:t>　　・科目セキュリティ　　　　　　</a:t>
            </a:r>
          </a:p>
          <a:p>
            <a:r>
              <a:rPr lang="ja-JP" altLang="en-US" sz="1400" dirty="0">
                <a:solidFill>
                  <a:srgbClr val="000000"/>
                </a:solidFill>
                <a:latin typeface="メイリオ" pitchFamily="50" charset="-128"/>
                <a:ea typeface="メイリオ" pitchFamily="50" charset="-128"/>
                <a:cs typeface="メイリオ" pitchFamily="50" charset="-128"/>
              </a:rPr>
              <a:t>　　・部門</a:t>
            </a:r>
            <a:r>
              <a:rPr lang="ja-JP" altLang="en-US" sz="1400" dirty="0" smtClean="0">
                <a:solidFill>
                  <a:srgbClr val="000000"/>
                </a:solidFill>
                <a:latin typeface="メイリオ" pitchFamily="50" charset="-128"/>
                <a:ea typeface="メイリオ" pitchFamily="50" charset="-128"/>
                <a:cs typeface="メイリオ" pitchFamily="50" charset="-128"/>
              </a:rPr>
              <a:t>セキュリティ</a:t>
            </a:r>
            <a:r>
              <a:rPr lang="ja-JP" altLang="en-US" sz="1400" dirty="0">
                <a:solidFill>
                  <a:srgbClr val="000000"/>
                </a:solidFill>
                <a:latin typeface="メイリオ" pitchFamily="50" charset="-128"/>
                <a:ea typeface="メイリオ" pitchFamily="50" charset="-128"/>
                <a:cs typeface="メイリオ" pitchFamily="50" charset="-128"/>
              </a:rPr>
              <a:t>　　　　</a:t>
            </a:r>
            <a:r>
              <a:rPr lang="ja-JP" altLang="en-US" sz="1400" dirty="0" smtClean="0">
                <a:solidFill>
                  <a:srgbClr val="000000"/>
                </a:solidFill>
                <a:latin typeface="メイリオ" pitchFamily="50" charset="-128"/>
                <a:ea typeface="メイリオ" pitchFamily="50" charset="-128"/>
                <a:cs typeface="メイリオ" pitchFamily="50" charset="-128"/>
              </a:rPr>
              <a:t>　など</a:t>
            </a:r>
            <a:r>
              <a:rPr lang="ja-JP" altLang="en-US" sz="1400" dirty="0">
                <a:solidFill>
                  <a:srgbClr val="000000"/>
                </a:solidFill>
                <a:latin typeface="メイリオ" pitchFamily="50" charset="-128"/>
                <a:ea typeface="メイリオ" pitchFamily="50" charset="-128"/>
                <a:cs typeface="メイリオ" pitchFamily="50" charset="-128"/>
              </a:rPr>
              <a:t>、その他多数</a:t>
            </a:r>
          </a:p>
        </p:txBody>
      </p:sp>
      <p:sp>
        <p:nvSpPr>
          <p:cNvPr id="27656" name="Rectangle 7"/>
          <p:cNvSpPr>
            <a:spLocks noChangeArrowheads="1"/>
          </p:cNvSpPr>
          <p:nvPr/>
        </p:nvSpPr>
        <p:spPr bwMode="auto">
          <a:xfrm>
            <a:off x="4643438" y="2343805"/>
            <a:ext cx="4249042" cy="1046440"/>
          </a:xfrm>
          <a:prstGeom prst="rect">
            <a:avLst/>
          </a:prstGeom>
          <a:noFill/>
          <a:ln w="9525" algn="ctr">
            <a:noFill/>
            <a:miter lim="800000"/>
            <a:headEnd/>
            <a:tailEnd/>
          </a:ln>
        </p:spPr>
        <p:txBody>
          <a:bodyPr wrap="square" anchor="ctr">
            <a:spAutoFit/>
          </a:bodyPr>
          <a:lstStyle/>
          <a:p>
            <a:r>
              <a:rPr lang="en-US" altLang="ja-JP" sz="2000" dirty="0">
                <a:solidFill>
                  <a:srgbClr val="E27100"/>
                </a:solidFill>
                <a:latin typeface="メイリオ" pitchFamily="50" charset="-128"/>
                <a:ea typeface="メイリオ" pitchFamily="50" charset="-128"/>
                <a:cs typeface="メイリオ" pitchFamily="50" charset="-128"/>
              </a:rPr>
              <a:t>■</a:t>
            </a:r>
            <a:r>
              <a:rPr lang="ja-JP" altLang="en-US" sz="2000" dirty="0">
                <a:solidFill>
                  <a:srgbClr val="E27100"/>
                </a:solidFill>
                <a:latin typeface="メイリオ" pitchFamily="50" charset="-128"/>
                <a:ea typeface="メイリオ" pitchFamily="50" charset="-128"/>
                <a:cs typeface="メイリオ" pitchFamily="50" charset="-128"/>
              </a:rPr>
              <a:t>メニューセキュリティ</a:t>
            </a:r>
          </a:p>
          <a:p>
            <a:r>
              <a:rPr lang="ja-JP" altLang="en-US" sz="1400" dirty="0">
                <a:solidFill>
                  <a:srgbClr val="000000"/>
                </a:solidFill>
                <a:latin typeface="メイリオ" pitchFamily="50" charset="-128"/>
                <a:ea typeface="メイリオ" pitchFamily="50" charset="-128"/>
                <a:cs typeface="メイリオ" pitchFamily="50" charset="-128"/>
              </a:rPr>
              <a:t>　使用可能な画面・帳票をメニューセットとして定義</a:t>
            </a:r>
            <a:r>
              <a:rPr lang="ja-JP" altLang="en-US" sz="1400" dirty="0" smtClean="0">
                <a:solidFill>
                  <a:srgbClr val="000000"/>
                </a:solidFill>
                <a:latin typeface="メイリオ" pitchFamily="50" charset="-128"/>
                <a:ea typeface="メイリオ" pitchFamily="50" charset="-128"/>
                <a:cs typeface="メイリオ" pitchFamily="50" charset="-128"/>
              </a:rPr>
              <a:t>しそれ</a:t>
            </a:r>
            <a:r>
              <a:rPr lang="ja-JP" altLang="en-US" sz="1400" dirty="0">
                <a:solidFill>
                  <a:srgbClr val="000000"/>
                </a:solidFill>
                <a:latin typeface="メイリオ" pitchFamily="50" charset="-128"/>
                <a:ea typeface="メイリオ" pitchFamily="50" charset="-128"/>
                <a:cs typeface="メイリオ" pitchFamily="50" charset="-128"/>
              </a:rPr>
              <a:t>を各ユーザに割当することでアクセス制限を</a:t>
            </a:r>
            <a:r>
              <a:rPr lang="ja-JP" altLang="en-US" sz="1400" dirty="0" smtClean="0">
                <a:solidFill>
                  <a:srgbClr val="000000"/>
                </a:solidFill>
                <a:latin typeface="メイリオ" pitchFamily="50" charset="-128"/>
                <a:ea typeface="メイリオ" pitchFamily="50" charset="-128"/>
                <a:cs typeface="メイリオ" pitchFamily="50" charset="-128"/>
              </a:rPr>
              <a:t>かける</a:t>
            </a:r>
            <a:r>
              <a:rPr lang="ja-JP" altLang="en-US" sz="1400" dirty="0">
                <a:solidFill>
                  <a:srgbClr val="000000"/>
                </a:solidFill>
                <a:latin typeface="メイリオ" pitchFamily="50" charset="-128"/>
                <a:ea typeface="メイリオ" pitchFamily="50" charset="-128"/>
                <a:cs typeface="メイリオ" pitchFamily="50" charset="-128"/>
              </a:rPr>
              <a:t>ことが可能。</a:t>
            </a:r>
          </a:p>
        </p:txBody>
      </p:sp>
      <p:sp>
        <p:nvSpPr>
          <p:cNvPr id="27658" name="Rectangle 9"/>
          <p:cNvSpPr>
            <a:spLocks noChangeArrowheads="1"/>
          </p:cNvSpPr>
          <p:nvPr/>
        </p:nvSpPr>
        <p:spPr bwMode="auto">
          <a:xfrm>
            <a:off x="179388" y="2709863"/>
            <a:ext cx="4603750" cy="2613023"/>
          </a:xfrm>
          <a:prstGeom prst="rect">
            <a:avLst/>
          </a:prstGeom>
          <a:noFill/>
          <a:ln w="9525">
            <a:noFill/>
            <a:miter lim="800000"/>
            <a:headEnd/>
            <a:tailEnd/>
          </a:ln>
        </p:spPr>
        <p:txBody>
          <a:bodyPr>
            <a:spAutoFit/>
          </a:bodyPr>
          <a:lstStyle/>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・パスワード最小桁数		：　</a:t>
            </a:r>
            <a:r>
              <a:rPr lang="en-US" altLang="ja-JP" sz="1400" dirty="0">
                <a:solidFill>
                  <a:srgbClr val="000000"/>
                </a:solidFill>
                <a:latin typeface="メイリオ" pitchFamily="50" charset="-128"/>
                <a:ea typeface="メイリオ" pitchFamily="50" charset="-128"/>
                <a:cs typeface="メイリオ" pitchFamily="50" charset="-128"/>
              </a:rPr>
              <a:t>4</a:t>
            </a:r>
            <a:r>
              <a:rPr lang="ja-JP" altLang="en-US" sz="1400" dirty="0">
                <a:solidFill>
                  <a:srgbClr val="000000"/>
                </a:solidFill>
                <a:latin typeface="メイリオ" pitchFamily="50" charset="-128"/>
                <a:ea typeface="メイリオ" pitchFamily="50" charset="-128"/>
                <a:cs typeface="メイリオ" pitchFamily="50" charset="-128"/>
              </a:rPr>
              <a:t>桁～</a:t>
            </a:r>
            <a:r>
              <a:rPr lang="en-US" altLang="ja-JP" sz="1400" dirty="0">
                <a:solidFill>
                  <a:srgbClr val="000000"/>
                </a:solidFill>
                <a:latin typeface="メイリオ" pitchFamily="50" charset="-128"/>
                <a:ea typeface="メイリオ" pitchFamily="50" charset="-128"/>
                <a:cs typeface="メイリオ" pitchFamily="50" charset="-128"/>
              </a:rPr>
              <a:t>10</a:t>
            </a:r>
            <a:r>
              <a:rPr lang="ja-JP" altLang="en-US" sz="1400" dirty="0">
                <a:solidFill>
                  <a:srgbClr val="000000"/>
                </a:solidFill>
                <a:latin typeface="メイリオ" pitchFamily="50" charset="-128"/>
                <a:ea typeface="メイリオ" pitchFamily="50" charset="-128"/>
                <a:cs typeface="メイリオ" pitchFamily="50" charset="-128"/>
              </a:rPr>
              <a:t>桁</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・パスワード誤入力許容回数	：　</a:t>
            </a:r>
            <a:r>
              <a:rPr lang="en-US" altLang="ja-JP" sz="1400" dirty="0">
                <a:solidFill>
                  <a:srgbClr val="000000"/>
                </a:solidFill>
                <a:latin typeface="メイリオ" pitchFamily="50" charset="-128"/>
                <a:ea typeface="メイリオ" pitchFamily="50" charset="-128"/>
                <a:cs typeface="メイリオ" pitchFamily="50" charset="-128"/>
              </a:rPr>
              <a:t>0</a:t>
            </a:r>
            <a:r>
              <a:rPr lang="ja-JP" altLang="en-US" sz="1400" dirty="0">
                <a:solidFill>
                  <a:srgbClr val="000000"/>
                </a:solidFill>
                <a:latin typeface="メイリオ" pitchFamily="50" charset="-128"/>
                <a:ea typeface="メイリオ" pitchFamily="50" charset="-128"/>
                <a:cs typeface="メイリオ" pitchFamily="50" charset="-128"/>
              </a:rPr>
              <a:t>回～</a:t>
            </a:r>
            <a:r>
              <a:rPr lang="en-US" altLang="ja-JP" sz="1400" dirty="0">
                <a:solidFill>
                  <a:srgbClr val="000000"/>
                </a:solidFill>
                <a:latin typeface="メイリオ" pitchFamily="50" charset="-128"/>
                <a:ea typeface="メイリオ" pitchFamily="50" charset="-128"/>
                <a:cs typeface="メイリオ" pitchFamily="50" charset="-128"/>
              </a:rPr>
              <a:t>99</a:t>
            </a:r>
            <a:r>
              <a:rPr lang="ja-JP" altLang="en-US" sz="1400" dirty="0">
                <a:solidFill>
                  <a:srgbClr val="000000"/>
                </a:solidFill>
                <a:latin typeface="メイリオ" pitchFamily="50" charset="-128"/>
                <a:ea typeface="メイリオ" pitchFamily="50" charset="-128"/>
                <a:cs typeface="メイリオ" pitchFamily="50" charset="-128"/>
              </a:rPr>
              <a:t>回</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・パスワード有効日数		：　</a:t>
            </a:r>
            <a:r>
              <a:rPr lang="en-US" altLang="ja-JP" sz="1400" dirty="0">
                <a:solidFill>
                  <a:srgbClr val="000000"/>
                </a:solidFill>
                <a:latin typeface="メイリオ" pitchFamily="50" charset="-128"/>
                <a:ea typeface="メイリオ" pitchFamily="50" charset="-128"/>
                <a:cs typeface="メイリオ" pitchFamily="50" charset="-128"/>
              </a:rPr>
              <a:t>0</a:t>
            </a:r>
            <a:r>
              <a:rPr lang="ja-JP" altLang="en-US" sz="1400" dirty="0">
                <a:solidFill>
                  <a:srgbClr val="000000"/>
                </a:solidFill>
                <a:latin typeface="メイリオ" pitchFamily="50" charset="-128"/>
                <a:ea typeface="メイリオ" pitchFamily="50" charset="-128"/>
                <a:cs typeface="メイリオ" pitchFamily="50" charset="-128"/>
              </a:rPr>
              <a:t>日～</a:t>
            </a:r>
            <a:r>
              <a:rPr lang="en-US" altLang="ja-JP" sz="1400" dirty="0">
                <a:solidFill>
                  <a:srgbClr val="000000"/>
                </a:solidFill>
                <a:latin typeface="メイリオ" pitchFamily="50" charset="-128"/>
                <a:ea typeface="メイリオ" pitchFamily="50" charset="-128"/>
                <a:cs typeface="メイリオ" pitchFamily="50" charset="-128"/>
              </a:rPr>
              <a:t>999</a:t>
            </a:r>
            <a:r>
              <a:rPr lang="ja-JP" altLang="en-US" sz="1400" dirty="0">
                <a:solidFill>
                  <a:srgbClr val="000000"/>
                </a:solidFill>
                <a:latin typeface="メイリオ" pitchFamily="50" charset="-128"/>
                <a:ea typeface="メイリオ" pitchFamily="50" charset="-128"/>
                <a:cs typeface="メイリオ" pitchFamily="50" charset="-128"/>
              </a:rPr>
              <a:t>日</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・有効期限切れ警告前日数	：　</a:t>
            </a:r>
            <a:r>
              <a:rPr lang="en-US" altLang="ja-JP" sz="1400" dirty="0">
                <a:solidFill>
                  <a:srgbClr val="000000"/>
                </a:solidFill>
                <a:latin typeface="メイリオ" pitchFamily="50" charset="-128"/>
                <a:ea typeface="メイリオ" pitchFamily="50" charset="-128"/>
                <a:cs typeface="メイリオ" pitchFamily="50" charset="-128"/>
              </a:rPr>
              <a:t>0</a:t>
            </a:r>
            <a:r>
              <a:rPr lang="ja-JP" altLang="en-US" sz="1400" dirty="0">
                <a:solidFill>
                  <a:srgbClr val="000000"/>
                </a:solidFill>
                <a:latin typeface="メイリオ" pitchFamily="50" charset="-128"/>
                <a:ea typeface="メイリオ" pitchFamily="50" charset="-128"/>
                <a:cs typeface="メイリオ" pitchFamily="50" charset="-128"/>
              </a:rPr>
              <a:t>日～</a:t>
            </a:r>
            <a:r>
              <a:rPr lang="en-US" altLang="ja-JP" sz="1400" dirty="0">
                <a:solidFill>
                  <a:srgbClr val="000000"/>
                </a:solidFill>
                <a:latin typeface="メイリオ" pitchFamily="50" charset="-128"/>
                <a:ea typeface="メイリオ" pitchFamily="50" charset="-128"/>
                <a:cs typeface="メイリオ" pitchFamily="50" charset="-128"/>
              </a:rPr>
              <a:t>99</a:t>
            </a:r>
            <a:r>
              <a:rPr lang="ja-JP" altLang="en-US" sz="1400" dirty="0">
                <a:solidFill>
                  <a:srgbClr val="000000"/>
                </a:solidFill>
                <a:latin typeface="メイリオ" pitchFamily="50" charset="-128"/>
                <a:ea typeface="メイリオ" pitchFamily="50" charset="-128"/>
                <a:cs typeface="メイリオ" pitchFamily="50" charset="-128"/>
              </a:rPr>
              <a:t>日</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・初期パスワード有効日数	：　</a:t>
            </a:r>
            <a:r>
              <a:rPr lang="en-US" altLang="ja-JP" sz="1400" dirty="0">
                <a:solidFill>
                  <a:srgbClr val="000000"/>
                </a:solidFill>
                <a:latin typeface="メイリオ" pitchFamily="50" charset="-128"/>
                <a:ea typeface="メイリオ" pitchFamily="50" charset="-128"/>
                <a:cs typeface="メイリオ" pitchFamily="50" charset="-128"/>
              </a:rPr>
              <a:t>0</a:t>
            </a:r>
            <a:r>
              <a:rPr lang="ja-JP" altLang="en-US" sz="1400" dirty="0">
                <a:solidFill>
                  <a:srgbClr val="000000"/>
                </a:solidFill>
                <a:latin typeface="メイリオ" pitchFamily="50" charset="-128"/>
                <a:ea typeface="メイリオ" pitchFamily="50" charset="-128"/>
                <a:cs typeface="メイリオ" pitchFamily="50" charset="-128"/>
              </a:rPr>
              <a:t>日～</a:t>
            </a:r>
            <a:r>
              <a:rPr lang="en-US" altLang="ja-JP" sz="1400" dirty="0">
                <a:solidFill>
                  <a:srgbClr val="000000"/>
                </a:solidFill>
                <a:latin typeface="メイリオ" pitchFamily="50" charset="-128"/>
                <a:ea typeface="メイリオ" pitchFamily="50" charset="-128"/>
                <a:cs typeface="メイリオ" pitchFamily="50" charset="-128"/>
              </a:rPr>
              <a:t>99</a:t>
            </a:r>
            <a:r>
              <a:rPr lang="ja-JP" altLang="en-US" sz="1400" dirty="0">
                <a:solidFill>
                  <a:srgbClr val="000000"/>
                </a:solidFill>
                <a:latin typeface="メイリオ" pitchFamily="50" charset="-128"/>
                <a:ea typeface="メイリオ" pitchFamily="50" charset="-128"/>
                <a:cs typeface="メイリオ" pitchFamily="50" charset="-128"/>
              </a:rPr>
              <a:t>日</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・パスワード世代管理		：  １世代～９世代</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・類似パスワード利用制限</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・パスワード暗号化保存</a:t>
            </a:r>
          </a:p>
          <a:p>
            <a:pPr>
              <a:lnSpc>
                <a:spcPct val="130000"/>
              </a:lnSpc>
            </a:pPr>
            <a:r>
              <a:rPr lang="ja-JP" altLang="en-US" sz="1400" dirty="0">
                <a:solidFill>
                  <a:srgbClr val="000000"/>
                </a:solidFill>
                <a:latin typeface="メイリオ" pitchFamily="50" charset="-128"/>
                <a:ea typeface="メイリオ" pitchFamily="50" charset="-128"/>
                <a:cs typeface="メイリオ" pitchFamily="50" charset="-128"/>
              </a:rPr>
              <a:t>・ユーザ側でのパスワード変更不可設定</a:t>
            </a:r>
          </a:p>
        </p:txBody>
      </p:sp>
      <p:sp>
        <p:nvSpPr>
          <p:cNvPr id="27659" name="Rectangle 10"/>
          <p:cNvSpPr>
            <a:spLocks noChangeArrowheads="1"/>
          </p:cNvSpPr>
          <p:nvPr/>
        </p:nvSpPr>
        <p:spPr bwMode="auto">
          <a:xfrm>
            <a:off x="5219700" y="3860800"/>
            <a:ext cx="792163" cy="144463"/>
          </a:xfrm>
          <a:prstGeom prst="rect">
            <a:avLst/>
          </a:prstGeom>
          <a:solidFill>
            <a:srgbClr val="E2A6F2"/>
          </a:solidFill>
          <a:ln w="9525" algn="ctr">
            <a:solidFill>
              <a:schemeClr val="accent2"/>
            </a:solidFill>
            <a:miter lim="800000"/>
            <a:headEnd/>
            <a:tailEnd/>
          </a:ln>
        </p:spPr>
        <p:txBody>
          <a:bodyPr wrap="none" anchor="ctr"/>
          <a:lstStyle/>
          <a:p>
            <a:pPr algn="ctr"/>
            <a:r>
              <a:rPr lang="ja-JP" altLang="en-US" sz="900">
                <a:solidFill>
                  <a:srgbClr val="000000"/>
                </a:solidFill>
                <a:latin typeface="メイリオ" pitchFamily="50" charset="-128"/>
                <a:ea typeface="メイリオ" pitchFamily="50" charset="-128"/>
                <a:cs typeface="メイリオ" pitchFamily="50" charset="-128"/>
              </a:rPr>
              <a:t>越川 瑛太</a:t>
            </a:r>
          </a:p>
        </p:txBody>
      </p:sp>
      <p:sp>
        <p:nvSpPr>
          <p:cNvPr id="27660" name="Rectangle 11"/>
          <p:cNvSpPr>
            <a:spLocks noChangeArrowheads="1"/>
          </p:cNvSpPr>
          <p:nvPr/>
        </p:nvSpPr>
        <p:spPr bwMode="auto">
          <a:xfrm>
            <a:off x="5219700" y="4094163"/>
            <a:ext cx="792163" cy="144462"/>
          </a:xfrm>
          <a:prstGeom prst="rect">
            <a:avLst/>
          </a:prstGeom>
          <a:solidFill>
            <a:srgbClr val="E2A6F2"/>
          </a:solidFill>
          <a:ln w="9525" algn="ctr">
            <a:solidFill>
              <a:schemeClr val="accent2"/>
            </a:solidFill>
            <a:miter lim="800000"/>
            <a:headEnd/>
            <a:tailEnd/>
          </a:ln>
        </p:spPr>
        <p:txBody>
          <a:bodyPr wrap="none" anchor="ctr"/>
          <a:lstStyle/>
          <a:p>
            <a:pPr algn="ctr"/>
            <a:r>
              <a:rPr lang="ja-JP" altLang="en-US" sz="900">
                <a:solidFill>
                  <a:srgbClr val="000000"/>
                </a:solidFill>
                <a:latin typeface="メイリオ" pitchFamily="50" charset="-128"/>
                <a:ea typeface="メイリオ" pitchFamily="50" charset="-128"/>
                <a:cs typeface="メイリオ" pitchFamily="50" charset="-128"/>
              </a:rPr>
              <a:t>豊川　健一</a:t>
            </a:r>
          </a:p>
        </p:txBody>
      </p:sp>
      <p:sp>
        <p:nvSpPr>
          <p:cNvPr id="27661" name="Rectangle 12"/>
          <p:cNvSpPr>
            <a:spLocks noChangeArrowheads="1"/>
          </p:cNvSpPr>
          <p:nvPr/>
        </p:nvSpPr>
        <p:spPr bwMode="auto">
          <a:xfrm>
            <a:off x="5219700" y="4562475"/>
            <a:ext cx="792163" cy="144463"/>
          </a:xfrm>
          <a:prstGeom prst="rect">
            <a:avLst/>
          </a:prstGeom>
          <a:solidFill>
            <a:srgbClr val="E2A6F2"/>
          </a:solidFill>
          <a:ln w="9525" algn="ctr">
            <a:solidFill>
              <a:schemeClr val="accent2"/>
            </a:solidFill>
            <a:miter lim="800000"/>
            <a:headEnd/>
            <a:tailEnd/>
          </a:ln>
        </p:spPr>
        <p:txBody>
          <a:bodyPr wrap="none" anchor="ctr"/>
          <a:lstStyle/>
          <a:p>
            <a:pPr algn="ctr"/>
            <a:r>
              <a:rPr lang="ja-JP" altLang="en-US" sz="900">
                <a:solidFill>
                  <a:srgbClr val="000000"/>
                </a:solidFill>
                <a:latin typeface="メイリオ" pitchFamily="50" charset="-128"/>
                <a:ea typeface="メイリオ" pitchFamily="50" charset="-128"/>
                <a:cs typeface="メイリオ" pitchFamily="50" charset="-128"/>
              </a:rPr>
              <a:t>小林　浩市</a:t>
            </a:r>
          </a:p>
        </p:txBody>
      </p:sp>
      <p:sp>
        <p:nvSpPr>
          <p:cNvPr id="27662" name="Rectangle 13"/>
          <p:cNvSpPr>
            <a:spLocks noChangeArrowheads="1"/>
          </p:cNvSpPr>
          <p:nvPr/>
        </p:nvSpPr>
        <p:spPr bwMode="auto">
          <a:xfrm>
            <a:off x="5219700" y="4868863"/>
            <a:ext cx="792163" cy="144462"/>
          </a:xfrm>
          <a:prstGeom prst="rect">
            <a:avLst/>
          </a:prstGeom>
          <a:solidFill>
            <a:srgbClr val="E2A6F2"/>
          </a:solidFill>
          <a:ln w="9525" algn="ctr">
            <a:solidFill>
              <a:schemeClr val="accent2"/>
            </a:solidFill>
            <a:miter lim="800000"/>
            <a:headEnd/>
            <a:tailEnd/>
          </a:ln>
        </p:spPr>
        <p:txBody>
          <a:bodyPr wrap="none" anchor="ctr"/>
          <a:lstStyle/>
          <a:p>
            <a:pPr algn="ctr"/>
            <a:r>
              <a:rPr lang="ja-JP" altLang="en-US" sz="900">
                <a:solidFill>
                  <a:srgbClr val="000000"/>
                </a:solidFill>
                <a:latin typeface="メイリオ" pitchFamily="50" charset="-128"/>
                <a:ea typeface="メイリオ" pitchFamily="50" charset="-128"/>
                <a:cs typeface="メイリオ" pitchFamily="50" charset="-128"/>
              </a:rPr>
              <a:t>鈴木　太郎</a:t>
            </a:r>
          </a:p>
        </p:txBody>
      </p:sp>
      <p:sp>
        <p:nvSpPr>
          <p:cNvPr id="27663" name="AutoShape 14"/>
          <p:cNvSpPr>
            <a:spLocks noChangeArrowheads="1"/>
          </p:cNvSpPr>
          <p:nvPr/>
        </p:nvSpPr>
        <p:spPr bwMode="auto">
          <a:xfrm>
            <a:off x="6373813" y="3933825"/>
            <a:ext cx="792162" cy="215900"/>
          </a:xfrm>
          <a:prstGeom prst="octagon">
            <a:avLst>
              <a:gd name="adj" fmla="val 29287"/>
            </a:avLst>
          </a:prstGeom>
          <a:solidFill>
            <a:srgbClr val="00B05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入力担当</a:t>
            </a:r>
          </a:p>
        </p:txBody>
      </p:sp>
      <p:sp>
        <p:nvSpPr>
          <p:cNvPr id="27664" name="AutoShape 15"/>
          <p:cNvSpPr>
            <a:spLocks noChangeArrowheads="1"/>
          </p:cNvSpPr>
          <p:nvPr/>
        </p:nvSpPr>
        <p:spPr bwMode="auto">
          <a:xfrm>
            <a:off x="6373813" y="4437063"/>
            <a:ext cx="792162" cy="215900"/>
          </a:xfrm>
          <a:prstGeom prst="octagon">
            <a:avLst>
              <a:gd name="adj" fmla="val 29287"/>
            </a:avLst>
          </a:prstGeom>
          <a:solidFill>
            <a:srgbClr val="00B05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経理部長</a:t>
            </a:r>
          </a:p>
        </p:txBody>
      </p:sp>
      <p:sp>
        <p:nvSpPr>
          <p:cNvPr id="27665" name="AutoShape 16"/>
          <p:cNvSpPr>
            <a:spLocks noChangeArrowheads="1"/>
          </p:cNvSpPr>
          <p:nvPr/>
        </p:nvSpPr>
        <p:spPr bwMode="auto">
          <a:xfrm>
            <a:off x="6373813" y="4797425"/>
            <a:ext cx="792162" cy="215900"/>
          </a:xfrm>
          <a:prstGeom prst="octagon">
            <a:avLst>
              <a:gd name="adj" fmla="val 29287"/>
            </a:avLst>
          </a:prstGeom>
          <a:solidFill>
            <a:srgbClr val="00B050"/>
          </a:solidFill>
          <a:ln w="9525" algn="ctr">
            <a:no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システム管理</a:t>
            </a:r>
          </a:p>
        </p:txBody>
      </p:sp>
      <p:sp>
        <p:nvSpPr>
          <p:cNvPr id="27666" name="Rectangle 17"/>
          <p:cNvSpPr>
            <a:spLocks noChangeArrowheads="1"/>
          </p:cNvSpPr>
          <p:nvPr/>
        </p:nvSpPr>
        <p:spPr bwMode="auto">
          <a:xfrm>
            <a:off x="7667625" y="3775075"/>
            <a:ext cx="1152847" cy="157584"/>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仕訳入力</a:t>
            </a:r>
          </a:p>
        </p:txBody>
      </p:sp>
      <p:sp>
        <p:nvSpPr>
          <p:cNvPr id="27667" name="Rectangle 18"/>
          <p:cNvSpPr>
            <a:spLocks noChangeArrowheads="1"/>
          </p:cNvSpPr>
          <p:nvPr/>
        </p:nvSpPr>
        <p:spPr bwMode="auto">
          <a:xfrm>
            <a:off x="7667625" y="4005262"/>
            <a:ext cx="1152847" cy="157583"/>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伝票発行</a:t>
            </a:r>
          </a:p>
        </p:txBody>
      </p:sp>
      <p:sp>
        <p:nvSpPr>
          <p:cNvPr id="27668" name="Rectangle 19"/>
          <p:cNvSpPr>
            <a:spLocks noChangeArrowheads="1"/>
          </p:cNvSpPr>
          <p:nvPr/>
        </p:nvSpPr>
        <p:spPr bwMode="auto">
          <a:xfrm>
            <a:off x="7667625" y="4235450"/>
            <a:ext cx="1152847" cy="157584"/>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仕訳承認</a:t>
            </a:r>
          </a:p>
        </p:txBody>
      </p:sp>
      <p:sp>
        <p:nvSpPr>
          <p:cNvPr id="27669" name="Rectangle 20"/>
          <p:cNvSpPr>
            <a:spLocks noChangeArrowheads="1"/>
          </p:cNvSpPr>
          <p:nvPr/>
        </p:nvSpPr>
        <p:spPr bwMode="auto">
          <a:xfrm>
            <a:off x="7667625" y="4465637"/>
            <a:ext cx="1152847" cy="157583"/>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月次更新</a:t>
            </a:r>
          </a:p>
        </p:txBody>
      </p:sp>
      <p:sp>
        <p:nvSpPr>
          <p:cNvPr id="27670" name="Rectangle 21"/>
          <p:cNvSpPr>
            <a:spLocks noChangeArrowheads="1"/>
          </p:cNvSpPr>
          <p:nvPr/>
        </p:nvSpPr>
        <p:spPr bwMode="auto">
          <a:xfrm>
            <a:off x="7667625" y="4695825"/>
            <a:ext cx="1152847" cy="157584"/>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a:solidFill>
                  <a:srgbClr val="FFFFFF"/>
                </a:solidFill>
                <a:latin typeface="メイリオ" pitchFamily="50" charset="-128"/>
                <a:ea typeface="メイリオ" pitchFamily="50" charset="-128"/>
                <a:cs typeface="メイリオ" pitchFamily="50" charset="-128"/>
              </a:rPr>
              <a:t>年次更新</a:t>
            </a:r>
          </a:p>
        </p:txBody>
      </p:sp>
      <p:sp>
        <p:nvSpPr>
          <p:cNvPr id="27671" name="Text Box 22"/>
          <p:cNvSpPr txBox="1">
            <a:spLocks noChangeArrowheads="1"/>
          </p:cNvSpPr>
          <p:nvPr/>
        </p:nvSpPr>
        <p:spPr bwMode="auto">
          <a:xfrm>
            <a:off x="5226487" y="3392488"/>
            <a:ext cx="697627" cy="400110"/>
          </a:xfrm>
          <a:prstGeom prst="rect">
            <a:avLst/>
          </a:prstGeom>
          <a:noFill/>
          <a:ln w="9525" algn="ctr">
            <a:noFill/>
            <a:miter lim="800000"/>
            <a:headEnd/>
            <a:tailEnd/>
          </a:ln>
        </p:spPr>
        <p:txBody>
          <a:bodyPr wrap="none">
            <a:spAutoFit/>
          </a:bodyPr>
          <a:lstStyle/>
          <a:p>
            <a:pPr algn="ctr"/>
            <a:r>
              <a:rPr lang="ja-JP" altLang="en-US" sz="1000">
                <a:solidFill>
                  <a:srgbClr val="000000"/>
                </a:solidFill>
                <a:latin typeface="メイリオ" pitchFamily="50" charset="-128"/>
                <a:ea typeface="メイリオ" pitchFamily="50" charset="-128"/>
                <a:cs typeface="メイリオ" pitchFamily="50" charset="-128"/>
              </a:rPr>
              <a:t>ユーザ</a:t>
            </a:r>
          </a:p>
          <a:p>
            <a:pPr algn="ctr"/>
            <a:r>
              <a:rPr lang="ja-JP" altLang="en-US" sz="1000">
                <a:solidFill>
                  <a:srgbClr val="000000"/>
                </a:solidFill>
                <a:latin typeface="メイリオ" pitchFamily="50" charset="-128"/>
                <a:ea typeface="メイリオ" pitchFamily="50" charset="-128"/>
                <a:cs typeface="メイリオ" pitchFamily="50" charset="-128"/>
              </a:rPr>
              <a:t>（社員）</a:t>
            </a:r>
          </a:p>
        </p:txBody>
      </p:sp>
      <p:sp>
        <p:nvSpPr>
          <p:cNvPr id="27672" name="Text Box 23"/>
          <p:cNvSpPr txBox="1">
            <a:spLocks noChangeArrowheads="1"/>
          </p:cNvSpPr>
          <p:nvPr/>
        </p:nvSpPr>
        <p:spPr bwMode="auto">
          <a:xfrm>
            <a:off x="6199351" y="3392488"/>
            <a:ext cx="1082349" cy="400110"/>
          </a:xfrm>
          <a:prstGeom prst="rect">
            <a:avLst/>
          </a:prstGeom>
          <a:noFill/>
          <a:ln w="9525" algn="ctr">
            <a:noFill/>
            <a:miter lim="800000"/>
            <a:headEnd/>
            <a:tailEnd/>
          </a:ln>
        </p:spPr>
        <p:txBody>
          <a:bodyPr wrap="none">
            <a:spAutoFit/>
          </a:bodyPr>
          <a:lstStyle/>
          <a:p>
            <a:pPr algn="ctr"/>
            <a:r>
              <a:rPr lang="ja-JP" altLang="en-US" sz="1000">
                <a:solidFill>
                  <a:srgbClr val="000000"/>
                </a:solidFill>
                <a:latin typeface="メイリオ" pitchFamily="50" charset="-128"/>
                <a:ea typeface="メイリオ" pitchFamily="50" charset="-128"/>
                <a:cs typeface="メイリオ" pitchFamily="50" charset="-128"/>
              </a:rPr>
              <a:t>メニューセット</a:t>
            </a:r>
          </a:p>
          <a:p>
            <a:pPr algn="ctr"/>
            <a:r>
              <a:rPr lang="ja-JP" altLang="en-US" sz="1000">
                <a:solidFill>
                  <a:srgbClr val="000000"/>
                </a:solidFill>
                <a:latin typeface="メイリオ" pitchFamily="50" charset="-128"/>
                <a:ea typeface="メイリオ" pitchFamily="50" charset="-128"/>
                <a:cs typeface="メイリオ" pitchFamily="50" charset="-128"/>
              </a:rPr>
              <a:t>（ロール）</a:t>
            </a:r>
          </a:p>
        </p:txBody>
      </p:sp>
      <p:sp>
        <p:nvSpPr>
          <p:cNvPr id="27673" name="Text Box 24"/>
          <p:cNvSpPr txBox="1">
            <a:spLocks noChangeArrowheads="1"/>
          </p:cNvSpPr>
          <p:nvPr/>
        </p:nvSpPr>
        <p:spPr bwMode="auto">
          <a:xfrm>
            <a:off x="7476049" y="3357563"/>
            <a:ext cx="1338828" cy="400110"/>
          </a:xfrm>
          <a:prstGeom prst="rect">
            <a:avLst/>
          </a:prstGeom>
          <a:noFill/>
          <a:ln w="9525" algn="ctr">
            <a:noFill/>
            <a:miter lim="800000"/>
            <a:headEnd/>
            <a:tailEnd/>
          </a:ln>
        </p:spPr>
        <p:txBody>
          <a:bodyPr wrap="none">
            <a:spAutoFit/>
          </a:bodyPr>
          <a:lstStyle/>
          <a:p>
            <a:pPr algn="ctr"/>
            <a:r>
              <a:rPr lang="ja-JP" altLang="en-US" sz="1000">
                <a:solidFill>
                  <a:srgbClr val="000000"/>
                </a:solidFill>
                <a:latin typeface="メイリオ" pitchFamily="50" charset="-128"/>
                <a:ea typeface="メイリオ" pitchFamily="50" charset="-128"/>
                <a:cs typeface="メイリオ" pitchFamily="50" charset="-128"/>
              </a:rPr>
              <a:t>機能</a:t>
            </a:r>
          </a:p>
          <a:p>
            <a:pPr algn="ctr"/>
            <a:r>
              <a:rPr lang="ja-JP" altLang="en-US" sz="1000">
                <a:solidFill>
                  <a:srgbClr val="000000"/>
                </a:solidFill>
                <a:latin typeface="メイリオ" pitchFamily="50" charset="-128"/>
                <a:ea typeface="メイリオ" pitchFamily="50" charset="-128"/>
                <a:cs typeface="メイリオ" pitchFamily="50" charset="-128"/>
              </a:rPr>
              <a:t>（画面・帳票など）</a:t>
            </a:r>
          </a:p>
        </p:txBody>
      </p:sp>
      <p:sp>
        <p:nvSpPr>
          <p:cNvPr id="27674" name="Rectangle 25"/>
          <p:cNvSpPr>
            <a:spLocks noChangeArrowheads="1"/>
          </p:cNvSpPr>
          <p:nvPr/>
        </p:nvSpPr>
        <p:spPr bwMode="auto">
          <a:xfrm>
            <a:off x="7667625" y="4927600"/>
            <a:ext cx="1152847" cy="157584"/>
          </a:xfrm>
          <a:prstGeom prst="rect">
            <a:avLst/>
          </a:prstGeom>
          <a:solidFill>
            <a:srgbClr val="5F5F5F"/>
          </a:solidFill>
          <a:ln w="9525" algn="ctr">
            <a:solidFill>
              <a:schemeClr val="accent2"/>
            </a:solidFill>
            <a:miter lim="800000"/>
            <a:headEnd/>
            <a:tailEnd/>
          </a:ln>
        </p:spPr>
        <p:txBody>
          <a:bodyPr wrap="none" anchor="ctr"/>
          <a:lstStyle/>
          <a:p>
            <a:pPr algn="ctr"/>
            <a:r>
              <a:rPr lang="ja-JP" altLang="en-US" sz="900" dirty="0">
                <a:solidFill>
                  <a:srgbClr val="FFFFFF"/>
                </a:solidFill>
                <a:latin typeface="メイリオ" pitchFamily="50" charset="-128"/>
                <a:ea typeface="メイリオ" pitchFamily="50" charset="-128"/>
                <a:cs typeface="メイリオ" pitchFamily="50" charset="-128"/>
              </a:rPr>
              <a:t>ユーザーマスタ登録</a:t>
            </a:r>
          </a:p>
        </p:txBody>
      </p:sp>
      <p:sp>
        <p:nvSpPr>
          <p:cNvPr id="27675" name="Rectangle 26"/>
          <p:cNvSpPr>
            <a:spLocks noChangeArrowheads="1"/>
          </p:cNvSpPr>
          <p:nvPr/>
        </p:nvSpPr>
        <p:spPr bwMode="auto">
          <a:xfrm>
            <a:off x="5219700" y="4329113"/>
            <a:ext cx="792163" cy="144462"/>
          </a:xfrm>
          <a:prstGeom prst="rect">
            <a:avLst/>
          </a:prstGeom>
          <a:solidFill>
            <a:srgbClr val="E2A6F2"/>
          </a:solidFill>
          <a:ln w="9525" algn="ctr">
            <a:solidFill>
              <a:schemeClr val="accent2"/>
            </a:solidFill>
            <a:miter lim="800000"/>
            <a:headEnd/>
            <a:tailEnd/>
          </a:ln>
        </p:spPr>
        <p:txBody>
          <a:bodyPr wrap="none" anchor="ctr"/>
          <a:lstStyle/>
          <a:p>
            <a:pPr algn="ctr"/>
            <a:r>
              <a:rPr lang="ja-JP" altLang="en-US" sz="900">
                <a:solidFill>
                  <a:srgbClr val="000000"/>
                </a:solidFill>
                <a:latin typeface="メイリオ" pitchFamily="50" charset="-128"/>
                <a:ea typeface="メイリオ" pitchFamily="50" charset="-128"/>
                <a:cs typeface="メイリオ" pitchFamily="50" charset="-128"/>
              </a:rPr>
              <a:t>山元　幸太郎</a:t>
            </a:r>
          </a:p>
        </p:txBody>
      </p:sp>
      <p:cxnSp>
        <p:nvCxnSpPr>
          <p:cNvPr id="27676" name="AutoShape 27"/>
          <p:cNvCxnSpPr>
            <a:cxnSpLocks noChangeShapeType="1"/>
            <a:stCxn id="27659" idx="3"/>
            <a:endCxn id="27663" idx="2"/>
          </p:cNvCxnSpPr>
          <p:nvPr/>
        </p:nvCxnSpPr>
        <p:spPr bwMode="auto">
          <a:xfrm>
            <a:off x="6011863" y="3933825"/>
            <a:ext cx="361950" cy="107950"/>
          </a:xfrm>
          <a:prstGeom prst="straightConnector1">
            <a:avLst/>
          </a:prstGeom>
          <a:noFill/>
          <a:ln w="19050">
            <a:solidFill>
              <a:schemeClr val="accent2"/>
            </a:solidFill>
            <a:round/>
            <a:headEnd/>
            <a:tailEnd/>
          </a:ln>
        </p:spPr>
      </p:cxnSp>
      <p:cxnSp>
        <p:nvCxnSpPr>
          <p:cNvPr id="27677" name="AutoShape 28"/>
          <p:cNvCxnSpPr>
            <a:cxnSpLocks noChangeShapeType="1"/>
            <a:stCxn id="27660" idx="3"/>
            <a:endCxn id="27663" idx="2"/>
          </p:cNvCxnSpPr>
          <p:nvPr/>
        </p:nvCxnSpPr>
        <p:spPr bwMode="auto">
          <a:xfrm flipV="1">
            <a:off x="6011863" y="4041775"/>
            <a:ext cx="361950" cy="125413"/>
          </a:xfrm>
          <a:prstGeom prst="straightConnector1">
            <a:avLst/>
          </a:prstGeom>
          <a:noFill/>
          <a:ln w="19050">
            <a:solidFill>
              <a:schemeClr val="accent2"/>
            </a:solidFill>
            <a:round/>
            <a:headEnd/>
            <a:tailEnd/>
          </a:ln>
        </p:spPr>
      </p:cxnSp>
      <p:cxnSp>
        <p:nvCxnSpPr>
          <p:cNvPr id="27678" name="AutoShape 29"/>
          <p:cNvCxnSpPr>
            <a:cxnSpLocks noChangeShapeType="1"/>
            <a:stCxn id="27675" idx="3"/>
            <a:endCxn id="27663" idx="2"/>
          </p:cNvCxnSpPr>
          <p:nvPr/>
        </p:nvCxnSpPr>
        <p:spPr bwMode="auto">
          <a:xfrm flipV="1">
            <a:off x="6011863" y="4041775"/>
            <a:ext cx="361950" cy="360363"/>
          </a:xfrm>
          <a:prstGeom prst="straightConnector1">
            <a:avLst/>
          </a:prstGeom>
          <a:noFill/>
          <a:ln w="19050">
            <a:solidFill>
              <a:schemeClr val="accent2"/>
            </a:solidFill>
            <a:round/>
            <a:headEnd/>
            <a:tailEnd/>
          </a:ln>
        </p:spPr>
      </p:cxnSp>
      <p:cxnSp>
        <p:nvCxnSpPr>
          <p:cNvPr id="27679" name="AutoShape 30"/>
          <p:cNvCxnSpPr>
            <a:cxnSpLocks noChangeShapeType="1"/>
            <a:stCxn id="27661" idx="3"/>
            <a:endCxn id="27664" idx="2"/>
          </p:cNvCxnSpPr>
          <p:nvPr/>
        </p:nvCxnSpPr>
        <p:spPr bwMode="auto">
          <a:xfrm flipV="1">
            <a:off x="6011863" y="4545013"/>
            <a:ext cx="361950" cy="90487"/>
          </a:xfrm>
          <a:prstGeom prst="straightConnector1">
            <a:avLst/>
          </a:prstGeom>
          <a:noFill/>
          <a:ln w="19050">
            <a:solidFill>
              <a:schemeClr val="accent2"/>
            </a:solidFill>
            <a:round/>
            <a:headEnd/>
            <a:tailEnd/>
          </a:ln>
        </p:spPr>
      </p:cxnSp>
      <p:cxnSp>
        <p:nvCxnSpPr>
          <p:cNvPr id="27680" name="AutoShape 31"/>
          <p:cNvCxnSpPr>
            <a:cxnSpLocks noChangeShapeType="1"/>
            <a:stCxn id="27662" idx="3"/>
            <a:endCxn id="27665" idx="2"/>
          </p:cNvCxnSpPr>
          <p:nvPr/>
        </p:nvCxnSpPr>
        <p:spPr bwMode="auto">
          <a:xfrm flipV="1">
            <a:off x="6011863" y="4905375"/>
            <a:ext cx="361950" cy="36513"/>
          </a:xfrm>
          <a:prstGeom prst="straightConnector1">
            <a:avLst/>
          </a:prstGeom>
          <a:noFill/>
          <a:ln w="19050">
            <a:solidFill>
              <a:schemeClr val="accent2"/>
            </a:solidFill>
            <a:round/>
            <a:headEnd/>
            <a:tailEnd/>
          </a:ln>
        </p:spPr>
      </p:cxnSp>
      <p:cxnSp>
        <p:nvCxnSpPr>
          <p:cNvPr id="27681" name="AutoShape 32"/>
          <p:cNvCxnSpPr>
            <a:cxnSpLocks noChangeShapeType="1"/>
            <a:stCxn id="27665" idx="2"/>
            <a:endCxn id="27674" idx="1"/>
          </p:cNvCxnSpPr>
          <p:nvPr/>
        </p:nvCxnSpPr>
        <p:spPr bwMode="auto">
          <a:xfrm flipV="1">
            <a:off x="7102744" y="5006392"/>
            <a:ext cx="564881" cy="6933"/>
          </a:xfrm>
          <a:prstGeom prst="straightConnector1">
            <a:avLst/>
          </a:prstGeom>
          <a:noFill/>
          <a:ln w="19050">
            <a:solidFill>
              <a:schemeClr val="accent2"/>
            </a:solidFill>
            <a:round/>
            <a:headEnd/>
            <a:tailEnd/>
          </a:ln>
        </p:spPr>
      </p:cxnSp>
      <p:cxnSp>
        <p:nvCxnSpPr>
          <p:cNvPr id="27682" name="AutoShape 33"/>
          <p:cNvCxnSpPr>
            <a:cxnSpLocks noChangeShapeType="1"/>
            <a:stCxn id="27665" idx="2"/>
            <a:endCxn id="27670" idx="1"/>
          </p:cNvCxnSpPr>
          <p:nvPr/>
        </p:nvCxnSpPr>
        <p:spPr bwMode="auto">
          <a:xfrm flipV="1">
            <a:off x="7102744" y="4774617"/>
            <a:ext cx="564881" cy="238708"/>
          </a:xfrm>
          <a:prstGeom prst="straightConnector1">
            <a:avLst/>
          </a:prstGeom>
          <a:noFill/>
          <a:ln w="19050">
            <a:solidFill>
              <a:schemeClr val="accent2"/>
            </a:solidFill>
            <a:round/>
            <a:headEnd/>
            <a:tailEnd/>
          </a:ln>
        </p:spPr>
      </p:cxnSp>
      <p:cxnSp>
        <p:nvCxnSpPr>
          <p:cNvPr id="27683" name="AutoShape 34"/>
          <p:cNvCxnSpPr>
            <a:cxnSpLocks noChangeShapeType="1"/>
            <a:stCxn id="27664" idx="2"/>
            <a:endCxn id="27669" idx="1"/>
          </p:cNvCxnSpPr>
          <p:nvPr/>
        </p:nvCxnSpPr>
        <p:spPr bwMode="auto">
          <a:xfrm flipV="1">
            <a:off x="7102744" y="4544429"/>
            <a:ext cx="564881" cy="108534"/>
          </a:xfrm>
          <a:prstGeom prst="straightConnector1">
            <a:avLst/>
          </a:prstGeom>
          <a:noFill/>
          <a:ln w="19050">
            <a:solidFill>
              <a:schemeClr val="accent2"/>
            </a:solidFill>
            <a:round/>
            <a:headEnd/>
            <a:tailEnd/>
          </a:ln>
        </p:spPr>
      </p:cxnSp>
      <p:cxnSp>
        <p:nvCxnSpPr>
          <p:cNvPr id="27684" name="AutoShape 35"/>
          <p:cNvCxnSpPr>
            <a:cxnSpLocks noChangeShapeType="1"/>
            <a:stCxn id="27664" idx="2"/>
            <a:endCxn id="27668" idx="1"/>
          </p:cNvCxnSpPr>
          <p:nvPr/>
        </p:nvCxnSpPr>
        <p:spPr bwMode="auto">
          <a:xfrm flipV="1">
            <a:off x="7102744" y="4314242"/>
            <a:ext cx="564881" cy="338721"/>
          </a:xfrm>
          <a:prstGeom prst="straightConnector1">
            <a:avLst/>
          </a:prstGeom>
          <a:noFill/>
          <a:ln w="19050">
            <a:solidFill>
              <a:schemeClr val="accent2"/>
            </a:solidFill>
            <a:round/>
            <a:headEnd/>
            <a:tailEnd/>
          </a:ln>
        </p:spPr>
      </p:cxnSp>
      <p:cxnSp>
        <p:nvCxnSpPr>
          <p:cNvPr id="27685" name="AutoShape 36"/>
          <p:cNvCxnSpPr>
            <a:cxnSpLocks noChangeShapeType="1"/>
            <a:stCxn id="27665" idx="2"/>
            <a:endCxn id="27669" idx="1"/>
          </p:cNvCxnSpPr>
          <p:nvPr/>
        </p:nvCxnSpPr>
        <p:spPr bwMode="auto">
          <a:xfrm flipV="1">
            <a:off x="7102744" y="4544429"/>
            <a:ext cx="564881" cy="468896"/>
          </a:xfrm>
          <a:prstGeom prst="straightConnector1">
            <a:avLst/>
          </a:prstGeom>
          <a:noFill/>
          <a:ln w="19050">
            <a:solidFill>
              <a:schemeClr val="accent2"/>
            </a:solidFill>
            <a:round/>
            <a:headEnd/>
            <a:tailEnd/>
          </a:ln>
        </p:spPr>
      </p:cxnSp>
      <p:cxnSp>
        <p:nvCxnSpPr>
          <p:cNvPr id="27686" name="AutoShape 37"/>
          <p:cNvCxnSpPr>
            <a:cxnSpLocks noChangeShapeType="1"/>
            <a:stCxn id="27664" idx="2"/>
            <a:endCxn id="27667" idx="1"/>
          </p:cNvCxnSpPr>
          <p:nvPr/>
        </p:nvCxnSpPr>
        <p:spPr bwMode="auto">
          <a:xfrm flipV="1">
            <a:off x="7102744" y="4084054"/>
            <a:ext cx="564881" cy="568909"/>
          </a:xfrm>
          <a:prstGeom prst="straightConnector1">
            <a:avLst/>
          </a:prstGeom>
          <a:noFill/>
          <a:ln w="19050">
            <a:solidFill>
              <a:schemeClr val="accent2"/>
            </a:solidFill>
            <a:round/>
            <a:headEnd/>
            <a:tailEnd/>
          </a:ln>
        </p:spPr>
      </p:cxnSp>
      <p:cxnSp>
        <p:nvCxnSpPr>
          <p:cNvPr id="27687" name="AutoShape 38"/>
          <p:cNvCxnSpPr>
            <a:cxnSpLocks noChangeShapeType="1"/>
            <a:stCxn id="27664" idx="2"/>
            <a:endCxn id="27666" idx="1"/>
          </p:cNvCxnSpPr>
          <p:nvPr/>
        </p:nvCxnSpPr>
        <p:spPr bwMode="auto">
          <a:xfrm flipV="1">
            <a:off x="7102744" y="3853867"/>
            <a:ext cx="564881" cy="799096"/>
          </a:xfrm>
          <a:prstGeom prst="straightConnector1">
            <a:avLst/>
          </a:prstGeom>
          <a:noFill/>
          <a:ln w="19050">
            <a:solidFill>
              <a:schemeClr val="accent2"/>
            </a:solidFill>
            <a:round/>
            <a:headEnd/>
            <a:tailEnd/>
          </a:ln>
        </p:spPr>
      </p:cxnSp>
      <p:cxnSp>
        <p:nvCxnSpPr>
          <p:cNvPr id="27688" name="AutoShape 39"/>
          <p:cNvCxnSpPr>
            <a:cxnSpLocks noChangeShapeType="1"/>
            <a:stCxn id="27663" idx="2"/>
            <a:endCxn id="27666" idx="1"/>
          </p:cNvCxnSpPr>
          <p:nvPr/>
        </p:nvCxnSpPr>
        <p:spPr bwMode="auto">
          <a:xfrm flipV="1">
            <a:off x="7102744" y="3853867"/>
            <a:ext cx="564881" cy="295858"/>
          </a:xfrm>
          <a:prstGeom prst="straightConnector1">
            <a:avLst/>
          </a:prstGeom>
          <a:noFill/>
          <a:ln w="19050">
            <a:solidFill>
              <a:schemeClr val="accent2"/>
            </a:solidFill>
            <a:round/>
            <a:headEnd/>
            <a:tailEnd/>
          </a:ln>
        </p:spPr>
      </p:cxnSp>
      <p:cxnSp>
        <p:nvCxnSpPr>
          <p:cNvPr id="27689" name="AutoShape 40"/>
          <p:cNvCxnSpPr>
            <a:cxnSpLocks noChangeShapeType="1"/>
            <a:stCxn id="27663" idx="2"/>
            <a:endCxn id="27667" idx="1"/>
          </p:cNvCxnSpPr>
          <p:nvPr/>
        </p:nvCxnSpPr>
        <p:spPr bwMode="auto">
          <a:xfrm flipV="1">
            <a:off x="7102744" y="4084054"/>
            <a:ext cx="564881" cy="65671"/>
          </a:xfrm>
          <a:prstGeom prst="straightConnector1">
            <a:avLst/>
          </a:prstGeom>
          <a:noFill/>
          <a:ln w="19050">
            <a:solidFill>
              <a:schemeClr val="accent2"/>
            </a:solidFill>
            <a:round/>
            <a:headEnd/>
            <a:tailEnd/>
          </a:ln>
        </p:spPr>
      </p:cxnSp>
      <p:sp>
        <p:nvSpPr>
          <p:cNvPr id="27690"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29E8DFBC-ED3E-41EF-B44E-FE5D53200DDD}" type="slidenum">
              <a:rPr lang="ja-JP" altLang="en-US" sz="900">
                <a:solidFill>
                  <a:srgbClr val="FFFFFF"/>
                </a:solidFill>
                <a:latin typeface="HGP創英角ｺﾞｼｯｸUB" pitchFamily="50" charset="-128"/>
                <a:ea typeface="HGP創英角ｺﾞｼｯｸUB" pitchFamily="50" charset="-128"/>
              </a:rPr>
              <a:pPr algn="r"/>
              <a:t>15</a:t>
            </a:fld>
            <a:endParaRPr lang="ja-JP" altLang="en-US" sz="900">
              <a:solidFill>
                <a:srgbClr val="FFFFFF"/>
              </a:solidFill>
              <a:latin typeface="HGP創英角ｺﾞｼｯｸUB" pitchFamily="50" charset="-128"/>
              <a:ea typeface="HGP創英角ｺﾞｼｯｸUB" pitchFamily="50" charset="-128"/>
            </a:endParaRPr>
          </a:p>
        </p:txBody>
      </p:sp>
      <p:pic>
        <p:nvPicPr>
          <p:cNvPr id="44" name="Picture 31"/>
          <p:cNvPicPr>
            <a:picLocks noChangeAspect="1" noChangeArrowheads="1"/>
          </p:cNvPicPr>
          <p:nvPr/>
        </p:nvPicPr>
        <p:blipFill>
          <a:blip r:embed="rId2" cstate="screen">
            <a:lum bright="11000" contrast="-13000"/>
          </a:blip>
          <a:srcRect/>
          <a:stretch>
            <a:fillRect/>
          </a:stretch>
        </p:blipFill>
        <p:spPr bwMode="auto">
          <a:xfrm>
            <a:off x="1259632" y="5373216"/>
            <a:ext cx="931168" cy="931168"/>
          </a:xfrm>
          <a:prstGeom prst="rect">
            <a:avLst/>
          </a:prstGeom>
          <a:noFill/>
          <a:ln w="9525">
            <a:noFill/>
            <a:miter lim="800000"/>
            <a:headEnd/>
            <a:tailEnd/>
          </a:ln>
          <a:effectLst/>
        </p:spPr>
      </p:pic>
      <p:pic>
        <p:nvPicPr>
          <p:cNvPr id="45" name="Picture 19"/>
          <p:cNvPicPr>
            <a:picLocks noChangeAspect="1" noChangeArrowheads="1"/>
          </p:cNvPicPr>
          <p:nvPr/>
        </p:nvPicPr>
        <p:blipFill>
          <a:blip r:embed="rId3" cstate="screen"/>
          <a:srcRect/>
          <a:stretch>
            <a:fillRect/>
          </a:stretch>
        </p:blipFill>
        <p:spPr bwMode="auto">
          <a:xfrm>
            <a:off x="1979712" y="5805264"/>
            <a:ext cx="571128" cy="571128"/>
          </a:xfrm>
          <a:prstGeom prst="rect">
            <a:avLst/>
          </a:prstGeom>
          <a:noFill/>
          <a:ln w="9525">
            <a:noFill/>
            <a:miter lim="800000"/>
            <a:headEnd/>
            <a:tailEnd/>
          </a:ln>
          <a:effectLst/>
        </p:spPr>
      </p:pic>
      <p:sp>
        <p:nvSpPr>
          <p:cNvPr id="46"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56F1B1FE-A53A-4CC3-9EBD-B4B9DC7EF582}" type="slidenum">
              <a:rPr lang="en-US" altLang="ja-JP" smtClean="0">
                <a:solidFill>
                  <a:srgbClr val="999999"/>
                </a:solidFill>
              </a:rPr>
              <a:pPr fontAlgn="base">
                <a:spcBef>
                  <a:spcPct val="0"/>
                </a:spcBef>
                <a:spcAft>
                  <a:spcPct val="0"/>
                </a:spcAft>
                <a:defRPr/>
              </a:pPr>
              <a:t>16</a:t>
            </a:fld>
            <a:endParaRPr lang="en-US" altLang="ja-JP" smtClean="0">
              <a:solidFill>
                <a:srgbClr val="999999"/>
              </a:solidFill>
            </a:endParaRPr>
          </a:p>
        </p:txBody>
      </p:sp>
      <p:sp>
        <p:nvSpPr>
          <p:cNvPr id="28675" name="Rectangle 2"/>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帳票一覧</a:t>
            </a:r>
            <a:endParaRPr lang="ja-JP" altLang="en-US" sz="1800" dirty="0" smtClean="0">
              <a:latin typeface="メイリオ" pitchFamily="50" charset="-128"/>
              <a:ea typeface="メイリオ" pitchFamily="50" charset="-128"/>
              <a:cs typeface="メイリオ" pitchFamily="50" charset="-128"/>
            </a:endParaRPr>
          </a:p>
        </p:txBody>
      </p:sp>
      <p:sp>
        <p:nvSpPr>
          <p:cNvPr id="57348" name="Rectangle 4"/>
          <p:cNvSpPr>
            <a:spLocks noChangeArrowheads="1"/>
          </p:cNvSpPr>
          <p:nvPr/>
        </p:nvSpPr>
        <p:spPr bwMode="auto">
          <a:xfrm>
            <a:off x="250825" y="1285875"/>
            <a:ext cx="1890713" cy="336550"/>
          </a:xfrm>
          <a:prstGeom prst="rect">
            <a:avLst/>
          </a:prstGeom>
          <a:solidFill>
            <a:schemeClr val="accent3"/>
          </a:solidFill>
          <a:ln w="9525" algn="ctr">
            <a:noFill/>
            <a:miter lim="800000"/>
            <a:headEnd/>
            <a:tailEnd/>
          </a:ln>
        </p:spPr>
        <p:txBody>
          <a:bodyPr anchor="ctr">
            <a:spAutoFit/>
          </a:bodyPr>
          <a:lstStyle/>
          <a:p>
            <a:pPr algn="ctr">
              <a:defRPr/>
            </a:pPr>
            <a:r>
              <a:rPr lang="ja-JP" altLang="en-US" sz="1600">
                <a:solidFill>
                  <a:srgbClr val="FFFFFF"/>
                </a:solidFill>
                <a:latin typeface="メイリオ" pitchFamily="50" charset="-128"/>
                <a:ea typeface="メイリオ" pitchFamily="50" charset="-128"/>
                <a:cs typeface="メイリオ" pitchFamily="50" charset="-128"/>
              </a:rPr>
              <a:t>日次帳票</a:t>
            </a:r>
          </a:p>
        </p:txBody>
      </p:sp>
      <p:sp>
        <p:nvSpPr>
          <p:cNvPr id="28677" name="Text Box 5"/>
          <p:cNvSpPr txBox="1">
            <a:spLocks noChangeArrowheads="1"/>
          </p:cNvSpPr>
          <p:nvPr/>
        </p:nvSpPr>
        <p:spPr bwMode="auto">
          <a:xfrm>
            <a:off x="203200" y="1700808"/>
            <a:ext cx="1540806" cy="1061829"/>
          </a:xfrm>
          <a:prstGeom prst="rect">
            <a:avLst/>
          </a:prstGeom>
          <a:noFill/>
          <a:ln w="9525" algn="ctr">
            <a:noFill/>
            <a:miter lim="800000"/>
            <a:headEnd/>
            <a:tailEnd/>
          </a:ln>
        </p:spPr>
        <p:txBody>
          <a:bodyPr wrap="none">
            <a:spAutoFit/>
          </a:bodyPr>
          <a:lstStyle/>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仕訳日記帳</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伝票発行</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伝票発行（詳細表示用）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日計表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現金預金残高一覧表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現金・預金出納長</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伝票管理リスト</a:t>
            </a:r>
          </a:p>
        </p:txBody>
      </p:sp>
      <p:sp>
        <p:nvSpPr>
          <p:cNvPr id="57350" name="Rectangle 6"/>
          <p:cNvSpPr>
            <a:spLocks noChangeArrowheads="1"/>
          </p:cNvSpPr>
          <p:nvPr/>
        </p:nvSpPr>
        <p:spPr bwMode="auto">
          <a:xfrm>
            <a:off x="250825" y="3068638"/>
            <a:ext cx="1890713" cy="336550"/>
          </a:xfrm>
          <a:prstGeom prst="rect">
            <a:avLst/>
          </a:prstGeom>
          <a:solidFill>
            <a:schemeClr val="accent3"/>
          </a:solidFill>
          <a:ln w="9525" algn="ctr">
            <a:noFill/>
            <a:miter lim="800000"/>
            <a:headEnd/>
            <a:tailEnd/>
          </a:ln>
        </p:spPr>
        <p:txBody>
          <a:bodyPr anchor="ctr">
            <a:spAutoFit/>
          </a:bodyPr>
          <a:lstStyle/>
          <a:p>
            <a:pPr algn="ctr">
              <a:defRPr/>
            </a:pPr>
            <a:r>
              <a:rPr lang="ja-JP" altLang="en-US" sz="1600">
                <a:solidFill>
                  <a:srgbClr val="FFFFFF"/>
                </a:solidFill>
                <a:latin typeface="メイリオ" pitchFamily="50" charset="-128"/>
                <a:ea typeface="メイリオ" pitchFamily="50" charset="-128"/>
                <a:cs typeface="メイリオ" pitchFamily="50" charset="-128"/>
              </a:rPr>
              <a:t>月次帳票</a:t>
            </a:r>
          </a:p>
        </p:txBody>
      </p:sp>
      <p:sp>
        <p:nvSpPr>
          <p:cNvPr id="28679" name="Text Box 7"/>
          <p:cNvSpPr txBox="1">
            <a:spLocks noChangeArrowheads="1"/>
          </p:cNvSpPr>
          <p:nvPr/>
        </p:nvSpPr>
        <p:spPr bwMode="auto">
          <a:xfrm>
            <a:off x="203200" y="3444875"/>
            <a:ext cx="2002471" cy="2723823"/>
          </a:xfrm>
          <a:prstGeom prst="rect">
            <a:avLst/>
          </a:prstGeom>
          <a:noFill/>
          <a:ln w="9525" algn="ctr">
            <a:noFill/>
            <a:miter lim="800000"/>
            <a:headEnd/>
            <a:tailEnd/>
          </a:ln>
        </p:spPr>
        <p:txBody>
          <a:bodyPr wrap="none">
            <a:spAutoFit/>
          </a:bodyPr>
          <a:lstStyle/>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総勘定元帳</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補助元帳</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相手先／得意先元帳</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合計残高試算表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貸借対照表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貸借対照表（包括利益用）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損益計算書</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損益計算書（包括利益用）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包括利益計算書</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製造原価報告書</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科目・補助残高表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貸借対照表推移表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貸借対照表推移表（包括利益用）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損益計算書推移表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損益計算書推移表（包括利益用）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製造原価報告書推移表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科目別消費税集計表</a:t>
            </a: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科目別消費税明細書</a:t>
            </a:r>
            <a:endParaRPr lang="en-US" altLang="ja-JP" sz="900">
              <a:solidFill>
                <a:srgbClr val="000000"/>
              </a:solidFill>
              <a:latin typeface="メイリオ" pitchFamily="50" charset="-128"/>
              <a:ea typeface="メイリオ" pitchFamily="50" charset="-128"/>
              <a:cs typeface="メイリオ" pitchFamily="50" charset="-128"/>
            </a:endParaRPr>
          </a:p>
          <a:p>
            <a:pPr>
              <a:buFont typeface="Wingdings" pitchFamily="2" charset="2"/>
              <a:buChar char="l"/>
            </a:pPr>
            <a:r>
              <a:rPr lang="ja-JP" altLang="en-US" sz="900">
                <a:solidFill>
                  <a:srgbClr val="000000"/>
                </a:solidFill>
                <a:latin typeface="メイリオ" pitchFamily="50" charset="-128"/>
                <a:ea typeface="メイリオ" pitchFamily="50" charset="-128"/>
                <a:cs typeface="メイリオ" pitchFamily="50" charset="-128"/>
              </a:rPr>
              <a:t>非継続事業残高表</a:t>
            </a:r>
          </a:p>
        </p:txBody>
      </p:sp>
      <p:sp>
        <p:nvSpPr>
          <p:cNvPr id="57352" name="Rectangle 8"/>
          <p:cNvSpPr>
            <a:spLocks noChangeArrowheads="1"/>
          </p:cNvSpPr>
          <p:nvPr/>
        </p:nvSpPr>
        <p:spPr bwMode="auto">
          <a:xfrm>
            <a:off x="2339975" y="1289050"/>
            <a:ext cx="1890713" cy="336550"/>
          </a:xfrm>
          <a:prstGeom prst="rect">
            <a:avLst/>
          </a:prstGeom>
          <a:solidFill>
            <a:schemeClr val="accent3"/>
          </a:solidFill>
          <a:ln w="9525" algn="ctr">
            <a:noFill/>
            <a:miter lim="800000"/>
            <a:headEnd/>
            <a:tailEnd/>
          </a:ln>
        </p:spPr>
        <p:txBody>
          <a:bodyPr anchor="ctr">
            <a:spAutoFit/>
          </a:bodyPr>
          <a:lstStyle/>
          <a:p>
            <a:pPr algn="ctr">
              <a:defRPr/>
            </a:pPr>
            <a:r>
              <a:rPr lang="ja-JP" altLang="en-US" sz="1600">
                <a:solidFill>
                  <a:srgbClr val="FFFFFF"/>
                </a:solidFill>
                <a:latin typeface="メイリオ" pitchFamily="50" charset="-128"/>
                <a:ea typeface="メイリオ" pitchFamily="50" charset="-128"/>
                <a:cs typeface="メイリオ" pitchFamily="50" charset="-128"/>
              </a:rPr>
              <a:t>決算帳票</a:t>
            </a:r>
          </a:p>
        </p:txBody>
      </p:sp>
      <p:sp>
        <p:nvSpPr>
          <p:cNvPr id="28681" name="Text Box 9"/>
          <p:cNvSpPr txBox="1">
            <a:spLocks noChangeArrowheads="1"/>
          </p:cNvSpPr>
          <p:nvPr/>
        </p:nvSpPr>
        <p:spPr bwMode="auto">
          <a:xfrm>
            <a:off x="2301875" y="1669157"/>
            <a:ext cx="2233304" cy="1615827"/>
          </a:xfrm>
          <a:prstGeom prst="rect">
            <a:avLst/>
          </a:prstGeom>
          <a:noFill/>
          <a:ln w="9525" algn="ctr">
            <a:noFill/>
            <a:miter lim="800000"/>
            <a:headEnd/>
            <a:tailEnd/>
          </a:ln>
        </p:spPr>
        <p:txBody>
          <a:bodyPr wrap="none">
            <a:spAutoFit/>
          </a:bodyPr>
          <a:lstStyle/>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貸借対照表（決算書）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貸借対照表（包括利益用・決算書）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損益計算書（決算書）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損益計算書（包括利益用・決算書）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製造原価報告書（決算書）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販売費・一般管理費明細書（決算書）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利益処分計算書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精算表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株主資本等変動計算書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株主資本等変動計算書（包括利益用）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包括利益計算書（決算書）</a:t>
            </a:r>
            <a:endParaRPr lang="ja-JP" altLang="en-US" sz="900" dirty="0">
              <a:solidFill>
                <a:srgbClr val="FF0000"/>
              </a:solidFill>
              <a:latin typeface="メイリオ" pitchFamily="50" charset="-128"/>
              <a:ea typeface="メイリオ" pitchFamily="50" charset="-128"/>
              <a:cs typeface="メイリオ" pitchFamily="50" charset="-128"/>
            </a:endParaRPr>
          </a:p>
        </p:txBody>
      </p:sp>
      <p:sp>
        <p:nvSpPr>
          <p:cNvPr id="57354" name="Rectangle 10"/>
          <p:cNvSpPr>
            <a:spLocks noChangeArrowheads="1"/>
          </p:cNvSpPr>
          <p:nvPr/>
        </p:nvSpPr>
        <p:spPr bwMode="auto">
          <a:xfrm>
            <a:off x="5565775" y="1287463"/>
            <a:ext cx="2106613" cy="336550"/>
          </a:xfrm>
          <a:prstGeom prst="rect">
            <a:avLst/>
          </a:prstGeom>
          <a:solidFill>
            <a:schemeClr val="accent3"/>
          </a:solidFill>
          <a:ln w="9525" algn="ctr">
            <a:noFill/>
            <a:miter lim="800000"/>
            <a:headEnd/>
            <a:tailEnd/>
          </a:ln>
        </p:spPr>
        <p:txBody>
          <a:bodyPr anchor="ctr">
            <a:spAutoFit/>
          </a:bodyPr>
          <a:lstStyle/>
          <a:p>
            <a:pPr algn="ctr">
              <a:defRPr/>
            </a:pPr>
            <a:r>
              <a:rPr lang="ja-JP" altLang="en-US" sz="1600">
                <a:solidFill>
                  <a:srgbClr val="FFFFFF"/>
                </a:solidFill>
                <a:latin typeface="メイリオ" pitchFamily="50" charset="-128"/>
                <a:ea typeface="メイリオ" pitchFamily="50" charset="-128"/>
                <a:cs typeface="メイリオ" pitchFamily="50" charset="-128"/>
              </a:rPr>
              <a:t>管理帳票</a:t>
            </a:r>
          </a:p>
        </p:txBody>
      </p:sp>
      <p:sp>
        <p:nvSpPr>
          <p:cNvPr id="28683" name="Text Box 11"/>
          <p:cNvSpPr txBox="1">
            <a:spLocks noChangeArrowheads="1"/>
          </p:cNvSpPr>
          <p:nvPr/>
        </p:nvSpPr>
        <p:spPr bwMode="auto">
          <a:xfrm>
            <a:off x="4697413" y="1701963"/>
            <a:ext cx="2579552" cy="4247317"/>
          </a:xfrm>
          <a:prstGeom prst="rect">
            <a:avLst/>
          </a:prstGeom>
          <a:noFill/>
          <a:ln w="9525" algn="ctr">
            <a:noFill/>
            <a:miter lim="800000"/>
            <a:headEnd/>
            <a:tailEnd/>
          </a:ln>
        </p:spPr>
        <p:txBody>
          <a:bodyPr wrap="none">
            <a:spAutoFit/>
          </a:bodyPr>
          <a:lstStyle/>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銀行別預金別月別残高表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銀行別預金別日別残高表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資金繰表出力</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本支店振替管理表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外貨明細表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伝票履歴管理リスト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科目別機能別残高表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科目別相手先別残高表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予算一覧表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予算対比貸借対照表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予算対比貸借対照表（包括利益用）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予算対比損益計算書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予算対比損益計算書（包括利益用）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予算対比製造原価報告書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部門別貸借対照表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部門別貸借対照表（包括利益用）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部門別損益計算書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部門別損益計算書（包括利益用）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機能別損益計算書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機能別予算対比損益計算書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プロジェクト別科目残高表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プロジェクト別予算対比損益計算書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損益計算書　当月・当期</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損益計算書　当月・当期（包括利益用）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予算損益計算書　当月・当期</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予算損益計算書　当月・当期（包括利益用）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機能別損益計算書　当月・当期</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機能別予算損益計算書　当月・当期</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製造原価報告書　当月・当期</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予算製造原価報告書　当月・当期</a:t>
            </a:r>
          </a:p>
        </p:txBody>
      </p:sp>
      <p:sp>
        <p:nvSpPr>
          <p:cNvPr id="57356" name="Rectangle 12"/>
          <p:cNvSpPr>
            <a:spLocks noChangeArrowheads="1"/>
          </p:cNvSpPr>
          <p:nvPr/>
        </p:nvSpPr>
        <p:spPr bwMode="auto">
          <a:xfrm>
            <a:off x="2349500" y="3379788"/>
            <a:ext cx="1890713" cy="336550"/>
          </a:xfrm>
          <a:prstGeom prst="rect">
            <a:avLst/>
          </a:prstGeom>
          <a:solidFill>
            <a:schemeClr val="accent3"/>
          </a:solidFill>
          <a:ln w="9525" algn="ctr">
            <a:noFill/>
            <a:miter lim="800000"/>
            <a:headEnd/>
            <a:tailEnd/>
          </a:ln>
        </p:spPr>
        <p:txBody>
          <a:bodyPr anchor="ctr">
            <a:spAutoFit/>
          </a:bodyPr>
          <a:lstStyle/>
          <a:p>
            <a:pPr algn="ctr">
              <a:defRPr/>
            </a:pPr>
            <a:r>
              <a:rPr lang="ja-JP" altLang="en-US" sz="1600">
                <a:solidFill>
                  <a:srgbClr val="FFFFFF"/>
                </a:solidFill>
                <a:latin typeface="メイリオ" pitchFamily="50" charset="-128"/>
                <a:ea typeface="メイリオ" pitchFamily="50" charset="-128"/>
                <a:cs typeface="メイリオ" pitchFamily="50" charset="-128"/>
              </a:rPr>
              <a:t>チェックリスト</a:t>
            </a:r>
          </a:p>
        </p:txBody>
      </p:sp>
      <p:sp>
        <p:nvSpPr>
          <p:cNvPr id="28685" name="Text Box 13"/>
          <p:cNvSpPr txBox="1">
            <a:spLocks noChangeArrowheads="1"/>
          </p:cNvSpPr>
          <p:nvPr/>
        </p:nvSpPr>
        <p:spPr bwMode="auto">
          <a:xfrm>
            <a:off x="2301875" y="3723997"/>
            <a:ext cx="2464136" cy="2585323"/>
          </a:xfrm>
          <a:prstGeom prst="rect">
            <a:avLst/>
          </a:prstGeom>
          <a:noFill/>
          <a:ln w="9525" algn="ctr">
            <a:noFill/>
            <a:miter lim="800000"/>
            <a:headEnd/>
            <a:tailEnd/>
          </a:ln>
        </p:spPr>
        <p:txBody>
          <a:bodyPr wrap="none">
            <a:spAutoFit/>
          </a:bodyPr>
          <a:lstStyle/>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仕訳チェックリスト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承認・未承認リスト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入出金チェックリスト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入出金承認・未承認リスト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外部データチェックリスト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外部データエラーリスト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外部仕訳データチェックリスト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本支店振替チェックリスト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本支店振替仕訳承認・未承認リスト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受信分本支店振替仕訳承認・未承認リスト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自動配賦チェックリスト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評価替計算ログリスト</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定例仕訳一覧表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入出金一覧表</a:t>
            </a:r>
          </a:p>
          <a:p>
            <a:pPr>
              <a:buFont typeface="Wingdings" pitchFamily="2" charset="2"/>
              <a:buChar char="l"/>
            </a:pPr>
            <a:r>
              <a:rPr lang="en-US" altLang="ja-JP" sz="900" dirty="0">
                <a:solidFill>
                  <a:srgbClr val="000000"/>
                </a:solidFill>
                <a:latin typeface="メイリオ" pitchFamily="50" charset="-128"/>
                <a:ea typeface="メイリオ" pitchFamily="50" charset="-128"/>
                <a:cs typeface="メイリオ" pitchFamily="50" charset="-128"/>
              </a:rPr>
              <a:t>FB</a:t>
            </a:r>
            <a:r>
              <a:rPr lang="ja-JP" altLang="en-US" sz="900" dirty="0">
                <a:solidFill>
                  <a:srgbClr val="000000"/>
                </a:solidFill>
                <a:latin typeface="メイリオ" pitchFamily="50" charset="-128"/>
                <a:ea typeface="メイリオ" pitchFamily="50" charset="-128"/>
                <a:cs typeface="メイリオ" pitchFamily="50" charset="-128"/>
              </a:rPr>
              <a:t>データ一覧表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キャッシュフロー調整仕訳チェックリスト</a:t>
            </a:r>
            <a:endParaRPr lang="en-US" altLang="ja-JP" sz="900" dirty="0">
              <a:solidFill>
                <a:srgbClr val="000000"/>
              </a:solidFill>
              <a:latin typeface="メイリオ" pitchFamily="50" charset="-128"/>
              <a:ea typeface="メイリオ" pitchFamily="50" charset="-128"/>
              <a:cs typeface="メイリオ" pitchFamily="50" charset="-128"/>
            </a:endParaRP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消費税振替チェックリスト</a:t>
            </a:r>
            <a:endParaRPr lang="en-US" altLang="ja-JP" sz="900" dirty="0">
              <a:solidFill>
                <a:srgbClr val="000000"/>
              </a:solidFill>
              <a:latin typeface="メイリオ" pitchFamily="50" charset="-128"/>
              <a:ea typeface="メイリオ" pitchFamily="50" charset="-128"/>
              <a:cs typeface="メイリオ" pitchFamily="50" charset="-128"/>
            </a:endParaRP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消費税申告項目別集計条件一覧表</a:t>
            </a:r>
          </a:p>
        </p:txBody>
      </p:sp>
      <p:sp>
        <p:nvSpPr>
          <p:cNvPr id="28686" name="Rectangle 14"/>
          <p:cNvSpPr>
            <a:spLocks noChangeArrowheads="1"/>
          </p:cNvSpPr>
          <p:nvPr/>
        </p:nvSpPr>
        <p:spPr bwMode="auto">
          <a:xfrm>
            <a:off x="6788150" y="1714663"/>
            <a:ext cx="2336800" cy="2585323"/>
          </a:xfrm>
          <a:prstGeom prst="rect">
            <a:avLst/>
          </a:prstGeom>
          <a:noFill/>
          <a:ln w="9525" algn="ctr">
            <a:noFill/>
            <a:miter lim="800000"/>
            <a:headEnd/>
            <a:tailEnd/>
          </a:ln>
        </p:spPr>
        <p:txBody>
          <a:bodyPr>
            <a:spAutoFit/>
          </a:bodyPr>
          <a:lstStyle/>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前年対比貸借対照表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前年対比貸借対照表（包括利益用）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前年対比損益計算書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前年対比損益計算書（包括利益用）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前年対比製造原価報告書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組織変更前合計残高試算表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組織変更前貸借対照表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組織変更前貸借対照表（包括利益用）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組織変更前損益計算書（包括利益用）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組織変更前製造原価報告書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キャッシュフロー精算表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キャッシュフロー計算書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四半期対比貸借対照表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四半期対比貸借対照表（包括利益用）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四半期対比損益計算書</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四半期対比損益計算書（包括利益用）</a:t>
            </a:r>
          </a:p>
          <a:p>
            <a:pPr>
              <a:buFont typeface="Wingdings" pitchFamily="2" charset="2"/>
              <a:buChar char="l"/>
            </a:pPr>
            <a:r>
              <a:rPr lang="ja-JP" altLang="en-US" sz="900" dirty="0">
                <a:solidFill>
                  <a:srgbClr val="000000"/>
                </a:solidFill>
                <a:latin typeface="メイリオ" pitchFamily="50" charset="-128"/>
                <a:ea typeface="メイリオ" pitchFamily="50" charset="-128"/>
                <a:cs typeface="メイリオ" pitchFamily="50" charset="-128"/>
              </a:rPr>
              <a:t>四半期対比製造原価報告書</a:t>
            </a:r>
          </a:p>
        </p:txBody>
      </p:sp>
      <p:sp>
        <p:nvSpPr>
          <p:cNvPr id="28687"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83B988FC-9E14-49D2-8205-3E00D7696DEC}" type="slidenum">
              <a:rPr lang="ja-JP" altLang="en-US" sz="900">
                <a:solidFill>
                  <a:srgbClr val="FFFFFF"/>
                </a:solidFill>
                <a:latin typeface="HGP創英角ｺﾞｼｯｸUB" pitchFamily="50" charset="-128"/>
                <a:ea typeface="HGP創英角ｺﾞｼｯｸUB" pitchFamily="50" charset="-128"/>
              </a:rPr>
              <a:pPr algn="r"/>
              <a:t>16</a:t>
            </a:fld>
            <a:endParaRPr lang="ja-JP" altLang="en-US" sz="900">
              <a:solidFill>
                <a:srgbClr val="FFFFFF"/>
              </a:solidFill>
              <a:latin typeface="HGP創英角ｺﾞｼｯｸUB" pitchFamily="50" charset="-128"/>
              <a:ea typeface="HGP創英角ｺﾞｼｯｸUB" pitchFamily="50" charset="-128"/>
            </a:endParaRPr>
          </a:p>
        </p:txBody>
      </p:sp>
      <p:pic>
        <p:nvPicPr>
          <p:cNvPr id="17" name="Picture 5"/>
          <p:cNvPicPr>
            <a:picLocks noChangeAspect="1" noChangeArrowheads="1"/>
          </p:cNvPicPr>
          <p:nvPr/>
        </p:nvPicPr>
        <p:blipFill>
          <a:blip r:embed="rId3" cstate="screen"/>
          <a:srcRect/>
          <a:stretch>
            <a:fillRect/>
          </a:stretch>
        </p:blipFill>
        <p:spPr bwMode="auto">
          <a:xfrm>
            <a:off x="7973200" y="4725144"/>
            <a:ext cx="703256" cy="942157"/>
          </a:xfrm>
          <a:prstGeom prst="rect">
            <a:avLst/>
          </a:prstGeom>
          <a:noFill/>
          <a:ln w="9525">
            <a:noFill/>
            <a:miter lim="800000"/>
            <a:headEnd/>
            <a:tailEnd/>
          </a:ln>
          <a:effectLst/>
        </p:spPr>
      </p:pic>
      <p:pic>
        <p:nvPicPr>
          <p:cNvPr id="18" name="Picture 5"/>
          <p:cNvPicPr>
            <a:picLocks noChangeAspect="1" noChangeArrowheads="1"/>
          </p:cNvPicPr>
          <p:nvPr/>
        </p:nvPicPr>
        <p:blipFill>
          <a:blip r:embed="rId3" cstate="screen"/>
          <a:srcRect/>
          <a:stretch>
            <a:fillRect/>
          </a:stretch>
        </p:blipFill>
        <p:spPr bwMode="auto">
          <a:xfrm>
            <a:off x="7812360" y="4941168"/>
            <a:ext cx="703256" cy="942157"/>
          </a:xfrm>
          <a:prstGeom prst="rect">
            <a:avLst/>
          </a:prstGeom>
          <a:noFill/>
          <a:ln w="9525">
            <a:noFill/>
            <a:miter lim="800000"/>
            <a:headEnd/>
            <a:tailEnd/>
          </a:ln>
          <a:effectLst/>
        </p:spPr>
      </p:pic>
      <p:pic>
        <p:nvPicPr>
          <p:cNvPr id="19" name="Picture 5"/>
          <p:cNvPicPr>
            <a:picLocks noChangeAspect="1" noChangeArrowheads="1"/>
          </p:cNvPicPr>
          <p:nvPr/>
        </p:nvPicPr>
        <p:blipFill>
          <a:blip r:embed="rId3" cstate="screen"/>
          <a:srcRect/>
          <a:stretch>
            <a:fillRect/>
          </a:stretch>
        </p:blipFill>
        <p:spPr bwMode="auto">
          <a:xfrm>
            <a:off x="7524328" y="5151139"/>
            <a:ext cx="703256" cy="942157"/>
          </a:xfrm>
          <a:prstGeom prst="rect">
            <a:avLst/>
          </a:prstGeom>
          <a:noFill/>
          <a:ln w="9525">
            <a:noFill/>
            <a:miter lim="800000"/>
            <a:headEnd/>
            <a:tailEnd/>
          </a:ln>
          <a:effectLst/>
        </p:spPr>
      </p:pic>
      <p:sp>
        <p:nvSpPr>
          <p:cNvPr id="20"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スライド番号プレースホルダ 3"/>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FCC9FEAD-B1FC-4E01-A09A-463232FEB278}" type="slidenum">
              <a:rPr lang="en-US" altLang="ja-JP" smtClean="0">
                <a:solidFill>
                  <a:srgbClr val="999999"/>
                </a:solidFill>
              </a:rPr>
              <a:pPr fontAlgn="base">
                <a:spcBef>
                  <a:spcPct val="0"/>
                </a:spcBef>
                <a:spcAft>
                  <a:spcPct val="0"/>
                </a:spcAft>
                <a:defRPr/>
              </a:pPr>
              <a:t>17</a:t>
            </a:fld>
            <a:endParaRPr lang="en-US" altLang="ja-JP" smtClean="0">
              <a:solidFill>
                <a:srgbClr val="999999"/>
              </a:solidFill>
            </a:endParaRPr>
          </a:p>
        </p:txBody>
      </p:sp>
      <p:sp>
        <p:nvSpPr>
          <p:cNvPr id="29699" name="Rectangle 2"/>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メイリオ" pitchFamily="50" charset="-128"/>
                <a:cs typeface="Times New Roman" pitchFamily="18" charset="0"/>
              </a:rPr>
              <a:t>SuperStream</a:t>
            </a:r>
            <a:r>
              <a:rPr lang="en-US" altLang="ja-JP" sz="2200" dirty="0">
                <a:solidFill>
                  <a:srgbClr val="FFFFFF"/>
                </a:solidFill>
                <a:latin typeface="Times New Roman" pitchFamily="18" charset="0"/>
                <a:ea typeface="メイリオ" pitchFamily="50" charset="-128"/>
                <a:cs typeface="Times New Roman" pitchFamily="18" charset="0"/>
              </a:rPr>
              <a:t>-</a:t>
            </a:r>
            <a:r>
              <a:rPr lang="en-US" altLang="ja-JP" sz="2200" b="1" dirty="0">
                <a:solidFill>
                  <a:srgbClr val="FFFFFF"/>
                </a:solidFill>
                <a:latin typeface="Times New Roman" pitchFamily="18" charset="0"/>
                <a:ea typeface="メイリオ" pitchFamily="50" charset="-128"/>
                <a:cs typeface="Times New Roman" pitchFamily="18" charset="0"/>
              </a:rPr>
              <a:t>CORE</a:t>
            </a:r>
            <a:r>
              <a:rPr lang="en-US" altLang="ja-JP" sz="2200" dirty="0">
                <a:solidFill>
                  <a:srgbClr val="FFFFFF"/>
                </a:solidFill>
                <a:latin typeface="メイリオ" pitchFamily="50" charset="-128"/>
                <a:ea typeface="メイリオ" pitchFamily="50" charset="-128"/>
                <a:cs typeface="メイリオ" pitchFamily="50" charset="-128"/>
              </a:rPr>
              <a:t> </a:t>
            </a:r>
            <a:r>
              <a:rPr lang="ja-JP" altLang="en-US" sz="2200" dirty="0">
                <a:solidFill>
                  <a:srgbClr val="FFFFFF"/>
                </a:solidFill>
                <a:latin typeface="メイリオ" pitchFamily="50" charset="-128"/>
                <a:ea typeface="メイリオ" pitchFamily="50" charset="-128"/>
                <a:cs typeface="メイリオ" pitchFamily="50" charset="-128"/>
              </a:rPr>
              <a:t>補足</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sz="2200"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～勘定科目コードの階層について～</a:t>
            </a:r>
          </a:p>
        </p:txBody>
      </p:sp>
      <p:sp>
        <p:nvSpPr>
          <p:cNvPr id="29700" name="Rectangle 3"/>
          <p:cNvSpPr>
            <a:spLocks noChangeArrowheads="1"/>
          </p:cNvSpPr>
          <p:nvPr/>
        </p:nvSpPr>
        <p:spPr bwMode="gray">
          <a:xfrm>
            <a:off x="4872038" y="1787525"/>
            <a:ext cx="2105025" cy="520700"/>
          </a:xfrm>
          <a:prstGeom prst="rect">
            <a:avLst/>
          </a:prstGeom>
          <a:solidFill>
            <a:srgbClr val="9E3039"/>
          </a:solidFill>
          <a:ln w="19050">
            <a:no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400" dirty="0">
                <a:solidFill>
                  <a:srgbClr val="FFFFFF"/>
                </a:solidFill>
                <a:latin typeface="メイリオ" pitchFamily="50" charset="-128"/>
                <a:ea typeface="メイリオ" pitchFamily="50" charset="-128"/>
                <a:cs typeface="メイリオ" pitchFamily="50" charset="-128"/>
              </a:rPr>
              <a:t>勘定科目コード</a:t>
            </a:r>
          </a:p>
        </p:txBody>
      </p:sp>
      <p:sp>
        <p:nvSpPr>
          <p:cNvPr id="29701" name="Rectangle 4"/>
          <p:cNvSpPr>
            <a:spLocks noChangeArrowheads="1"/>
          </p:cNvSpPr>
          <p:nvPr/>
        </p:nvSpPr>
        <p:spPr bwMode="gray">
          <a:xfrm>
            <a:off x="7485063" y="2863850"/>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銀行</a:t>
            </a: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口座</a:t>
            </a:r>
          </a:p>
        </p:txBody>
      </p:sp>
      <p:sp>
        <p:nvSpPr>
          <p:cNvPr id="29702" name="Rectangle 5"/>
          <p:cNvSpPr>
            <a:spLocks noChangeArrowheads="1"/>
          </p:cNvSpPr>
          <p:nvPr/>
        </p:nvSpPr>
        <p:spPr bwMode="gray">
          <a:xfrm>
            <a:off x="7485063" y="3152775"/>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銀行</a:t>
            </a: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口座</a:t>
            </a:r>
          </a:p>
        </p:txBody>
      </p:sp>
      <p:sp>
        <p:nvSpPr>
          <p:cNvPr id="29703" name="Rectangle 6"/>
          <p:cNvSpPr>
            <a:spLocks noChangeArrowheads="1"/>
          </p:cNvSpPr>
          <p:nvPr/>
        </p:nvSpPr>
        <p:spPr bwMode="gray">
          <a:xfrm>
            <a:off x="7485063" y="3457575"/>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銀行</a:t>
            </a: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口座</a:t>
            </a:r>
          </a:p>
        </p:txBody>
      </p:sp>
      <p:sp>
        <p:nvSpPr>
          <p:cNvPr id="29704" name="Rectangle 7"/>
          <p:cNvSpPr>
            <a:spLocks noChangeArrowheads="1"/>
          </p:cNvSpPr>
          <p:nvPr/>
        </p:nvSpPr>
        <p:spPr bwMode="gray">
          <a:xfrm>
            <a:off x="7485063" y="3830638"/>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銀行</a:t>
            </a: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口座</a:t>
            </a:r>
          </a:p>
        </p:txBody>
      </p:sp>
      <p:sp>
        <p:nvSpPr>
          <p:cNvPr id="29705" name="Rectangle 8"/>
          <p:cNvSpPr>
            <a:spLocks noChangeArrowheads="1"/>
          </p:cNvSpPr>
          <p:nvPr/>
        </p:nvSpPr>
        <p:spPr bwMode="gray">
          <a:xfrm>
            <a:off x="7485063" y="4119563"/>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銀行</a:t>
            </a: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口座</a:t>
            </a:r>
          </a:p>
        </p:txBody>
      </p:sp>
      <p:sp>
        <p:nvSpPr>
          <p:cNvPr id="29706" name="Rectangle 9"/>
          <p:cNvSpPr>
            <a:spLocks noChangeArrowheads="1"/>
          </p:cNvSpPr>
          <p:nvPr/>
        </p:nvSpPr>
        <p:spPr bwMode="gray">
          <a:xfrm>
            <a:off x="2046288" y="2382838"/>
            <a:ext cx="974725"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GB" sz="1000">
                <a:solidFill>
                  <a:srgbClr val="FFFFFF"/>
                </a:solidFill>
                <a:latin typeface="メイリオ" pitchFamily="50" charset="-128"/>
                <a:ea typeface="メイリオ" pitchFamily="50" charset="-128"/>
                <a:cs typeface="メイリオ" pitchFamily="50" charset="-128"/>
              </a:rPr>
              <a:t>現金計</a:t>
            </a:r>
          </a:p>
        </p:txBody>
      </p:sp>
      <p:sp>
        <p:nvSpPr>
          <p:cNvPr id="29707" name="Rectangle 10"/>
          <p:cNvSpPr>
            <a:spLocks noChangeArrowheads="1"/>
          </p:cNvSpPr>
          <p:nvPr/>
        </p:nvSpPr>
        <p:spPr bwMode="gray">
          <a:xfrm>
            <a:off x="7413625" y="1787525"/>
            <a:ext cx="1547813" cy="520700"/>
          </a:xfrm>
          <a:prstGeom prst="rect">
            <a:avLst/>
          </a:prstGeom>
          <a:solidFill>
            <a:srgbClr val="9E3039"/>
          </a:solidFill>
          <a:ln w="19050">
            <a:no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400">
                <a:solidFill>
                  <a:srgbClr val="FFFFFF"/>
                </a:solidFill>
                <a:latin typeface="メイリオ" pitchFamily="50" charset="-128"/>
                <a:ea typeface="メイリオ" pitchFamily="50" charset="-128"/>
                <a:cs typeface="メイリオ" pitchFamily="50" charset="-128"/>
              </a:rPr>
              <a:t>補助科目コード</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08" name="Rectangle 11"/>
          <p:cNvSpPr>
            <a:spLocks noChangeArrowheads="1"/>
          </p:cNvSpPr>
          <p:nvPr/>
        </p:nvSpPr>
        <p:spPr bwMode="gray">
          <a:xfrm>
            <a:off x="504825" y="1787525"/>
            <a:ext cx="1770063" cy="520700"/>
          </a:xfrm>
          <a:prstGeom prst="rect">
            <a:avLst/>
          </a:prstGeom>
          <a:solidFill>
            <a:srgbClr val="660066"/>
          </a:solidFill>
          <a:ln w="19050">
            <a:no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400">
                <a:solidFill>
                  <a:srgbClr val="FFFFFF"/>
                </a:solidFill>
                <a:latin typeface="メイリオ" pitchFamily="50" charset="-128"/>
                <a:ea typeface="メイリオ" pitchFamily="50" charset="-128"/>
                <a:cs typeface="メイリオ" pitchFamily="50" charset="-128"/>
              </a:rPr>
              <a:t>集計科目（標準）</a:t>
            </a:r>
            <a:endParaRPr kumimoji="0" lang="ja-JP" altLang="en-GB" sz="1400">
              <a:solidFill>
                <a:srgbClr val="FFFFFF"/>
              </a:solidFill>
              <a:latin typeface="メイリオ" pitchFamily="50" charset="-128"/>
              <a:ea typeface="メイリオ" pitchFamily="50" charset="-128"/>
              <a:cs typeface="メイリオ" pitchFamily="50" charset="-128"/>
            </a:endParaRPr>
          </a:p>
        </p:txBody>
      </p:sp>
      <p:sp>
        <p:nvSpPr>
          <p:cNvPr id="29709" name="Rectangle 12"/>
          <p:cNvSpPr>
            <a:spLocks noChangeArrowheads="1"/>
          </p:cNvSpPr>
          <p:nvPr/>
        </p:nvSpPr>
        <p:spPr bwMode="gray">
          <a:xfrm>
            <a:off x="5030788" y="2382838"/>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現金</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10" name="Rectangle 13"/>
          <p:cNvSpPr>
            <a:spLocks noChangeArrowheads="1"/>
          </p:cNvSpPr>
          <p:nvPr/>
        </p:nvSpPr>
        <p:spPr bwMode="gray">
          <a:xfrm>
            <a:off x="5030788" y="2860675"/>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当座預金</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11" name="Rectangle 14"/>
          <p:cNvSpPr>
            <a:spLocks noChangeArrowheads="1"/>
          </p:cNvSpPr>
          <p:nvPr/>
        </p:nvSpPr>
        <p:spPr bwMode="gray">
          <a:xfrm>
            <a:off x="5022850" y="3805238"/>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普通預金</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12" name="Rectangle 15"/>
          <p:cNvSpPr>
            <a:spLocks noChangeArrowheads="1"/>
          </p:cNvSpPr>
          <p:nvPr/>
        </p:nvSpPr>
        <p:spPr bwMode="gray">
          <a:xfrm>
            <a:off x="2046288" y="2827338"/>
            <a:ext cx="974725"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000">
                <a:solidFill>
                  <a:srgbClr val="FFFFFF"/>
                </a:solidFill>
                <a:latin typeface="メイリオ" pitchFamily="50" charset="-128"/>
                <a:ea typeface="メイリオ" pitchFamily="50" charset="-128"/>
                <a:cs typeface="メイリオ" pitchFamily="50" charset="-128"/>
              </a:rPr>
              <a:t>流動性預金計</a:t>
            </a:r>
            <a:endParaRPr kumimoji="0" lang="ja-JP" altLang="en-GB" sz="1000">
              <a:solidFill>
                <a:srgbClr val="FFFFFF"/>
              </a:solidFill>
              <a:latin typeface="メイリオ" pitchFamily="50" charset="-128"/>
              <a:ea typeface="メイリオ" pitchFamily="50" charset="-128"/>
              <a:cs typeface="メイリオ" pitchFamily="50" charset="-128"/>
            </a:endParaRPr>
          </a:p>
        </p:txBody>
      </p:sp>
      <p:sp>
        <p:nvSpPr>
          <p:cNvPr id="29713" name="Rectangle 16"/>
          <p:cNvSpPr>
            <a:spLocks noChangeArrowheads="1"/>
          </p:cNvSpPr>
          <p:nvPr/>
        </p:nvSpPr>
        <p:spPr bwMode="gray">
          <a:xfrm>
            <a:off x="2046288" y="4446588"/>
            <a:ext cx="974725"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000">
                <a:solidFill>
                  <a:srgbClr val="FFFFFF"/>
                </a:solidFill>
                <a:latin typeface="メイリオ" pitchFamily="50" charset="-128"/>
                <a:ea typeface="メイリオ" pitchFamily="50" charset="-128"/>
                <a:cs typeface="メイリオ" pitchFamily="50" charset="-128"/>
              </a:rPr>
              <a:t>他当座資産計</a:t>
            </a:r>
            <a:endParaRPr kumimoji="0" lang="ja-JP" altLang="en-GB" sz="1000">
              <a:solidFill>
                <a:srgbClr val="FFFFFF"/>
              </a:solidFill>
              <a:latin typeface="メイリオ" pitchFamily="50" charset="-128"/>
              <a:ea typeface="メイリオ" pitchFamily="50" charset="-128"/>
              <a:cs typeface="メイリオ" pitchFamily="50" charset="-128"/>
            </a:endParaRPr>
          </a:p>
        </p:txBody>
      </p:sp>
      <p:sp>
        <p:nvSpPr>
          <p:cNvPr id="29714" name="Rectangle 17"/>
          <p:cNvSpPr>
            <a:spLocks noChangeArrowheads="1"/>
          </p:cNvSpPr>
          <p:nvPr/>
        </p:nvSpPr>
        <p:spPr bwMode="gray">
          <a:xfrm>
            <a:off x="1023938" y="2382838"/>
            <a:ext cx="914400"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000">
                <a:solidFill>
                  <a:srgbClr val="FFFFFF"/>
                </a:solidFill>
                <a:latin typeface="メイリオ" pitchFamily="50" charset="-128"/>
                <a:ea typeface="メイリオ" pitchFamily="50" charset="-128"/>
                <a:cs typeface="メイリオ" pitchFamily="50" charset="-128"/>
              </a:rPr>
              <a:t>流動資産合計</a:t>
            </a:r>
            <a:endParaRPr kumimoji="0" lang="ja-JP" altLang="en-GB" sz="1000">
              <a:solidFill>
                <a:srgbClr val="FFFFFF"/>
              </a:solidFill>
              <a:latin typeface="メイリオ" pitchFamily="50" charset="-128"/>
              <a:ea typeface="メイリオ" pitchFamily="50" charset="-128"/>
              <a:cs typeface="メイリオ" pitchFamily="50" charset="-128"/>
            </a:endParaRPr>
          </a:p>
        </p:txBody>
      </p:sp>
      <p:sp>
        <p:nvSpPr>
          <p:cNvPr id="29715" name="Line 18"/>
          <p:cNvSpPr>
            <a:spLocks noChangeShapeType="1"/>
          </p:cNvSpPr>
          <p:nvPr/>
        </p:nvSpPr>
        <p:spPr bwMode="auto">
          <a:xfrm flipH="1">
            <a:off x="6831013" y="3000375"/>
            <a:ext cx="582612" cy="0"/>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16" name="Line 19"/>
          <p:cNvSpPr>
            <a:spLocks noChangeShapeType="1"/>
          </p:cNvSpPr>
          <p:nvPr/>
        </p:nvSpPr>
        <p:spPr bwMode="auto">
          <a:xfrm flipH="1" flipV="1">
            <a:off x="6831013" y="3000375"/>
            <a:ext cx="582612" cy="220663"/>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17" name="Line 20"/>
          <p:cNvSpPr>
            <a:spLocks noChangeShapeType="1"/>
          </p:cNvSpPr>
          <p:nvPr/>
        </p:nvSpPr>
        <p:spPr bwMode="auto">
          <a:xfrm flipH="1" flipV="1">
            <a:off x="6831013" y="3036888"/>
            <a:ext cx="612775" cy="488950"/>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18" name="Line 21"/>
          <p:cNvSpPr>
            <a:spLocks noChangeShapeType="1"/>
          </p:cNvSpPr>
          <p:nvPr/>
        </p:nvSpPr>
        <p:spPr bwMode="auto">
          <a:xfrm flipH="1" flipV="1">
            <a:off x="6829425" y="3984625"/>
            <a:ext cx="614363" cy="9525"/>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19" name="Line 22"/>
          <p:cNvSpPr>
            <a:spLocks noChangeShapeType="1"/>
          </p:cNvSpPr>
          <p:nvPr/>
        </p:nvSpPr>
        <p:spPr bwMode="auto">
          <a:xfrm flipH="1" flipV="1">
            <a:off x="6831013" y="3994150"/>
            <a:ext cx="612775" cy="290513"/>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20" name="Rectangle 23"/>
          <p:cNvSpPr>
            <a:spLocks noChangeArrowheads="1"/>
          </p:cNvSpPr>
          <p:nvPr/>
        </p:nvSpPr>
        <p:spPr bwMode="gray">
          <a:xfrm>
            <a:off x="5026025" y="4452938"/>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受取手形</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21" name="Rectangle 24"/>
          <p:cNvSpPr>
            <a:spLocks noChangeArrowheads="1"/>
          </p:cNvSpPr>
          <p:nvPr/>
        </p:nvSpPr>
        <p:spPr bwMode="gray">
          <a:xfrm>
            <a:off x="5029200" y="4927600"/>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売掛金</a:t>
            </a:r>
            <a:endParaRPr kumimoji="0" lang="ja-JP" altLang="en-GB" sz="1200">
              <a:solidFill>
                <a:srgbClr val="FFFFFF"/>
              </a:solidFill>
              <a:latin typeface="メイリオ" pitchFamily="50" charset="-128"/>
              <a:ea typeface="メイリオ" pitchFamily="50" charset="-128"/>
              <a:cs typeface="メイリオ" pitchFamily="50" charset="-128"/>
            </a:endParaRPr>
          </a:p>
        </p:txBody>
      </p:sp>
      <p:sp>
        <p:nvSpPr>
          <p:cNvPr id="29722" name="Rectangle 25"/>
          <p:cNvSpPr>
            <a:spLocks noChangeArrowheads="1"/>
          </p:cNvSpPr>
          <p:nvPr/>
        </p:nvSpPr>
        <p:spPr bwMode="gray">
          <a:xfrm>
            <a:off x="2205038" y="5122863"/>
            <a:ext cx="1644650" cy="400050"/>
          </a:xfrm>
          <a:prstGeom prst="rect">
            <a:avLst/>
          </a:prstGeom>
          <a:solidFill>
            <a:srgbClr val="FF3300"/>
          </a:solidFill>
          <a:ln w="19050">
            <a:no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400">
                <a:solidFill>
                  <a:srgbClr val="FFFFFF"/>
                </a:solidFill>
                <a:latin typeface="メイリオ" pitchFamily="50" charset="-128"/>
                <a:ea typeface="メイリオ" pitchFamily="50" charset="-128"/>
                <a:cs typeface="メイリオ" pitchFamily="50" charset="-128"/>
              </a:rPr>
              <a:t>ユーザー集計科目</a:t>
            </a:r>
            <a:endParaRPr kumimoji="0" lang="ja-JP" altLang="en-GB" sz="1400">
              <a:solidFill>
                <a:srgbClr val="FFFFFF"/>
              </a:solidFill>
              <a:latin typeface="メイリオ" pitchFamily="50" charset="-128"/>
              <a:ea typeface="メイリオ" pitchFamily="50" charset="-128"/>
              <a:cs typeface="メイリオ" pitchFamily="50" charset="-128"/>
            </a:endParaRPr>
          </a:p>
        </p:txBody>
      </p:sp>
      <p:sp>
        <p:nvSpPr>
          <p:cNvPr id="29723" name="Rectangle 26"/>
          <p:cNvSpPr>
            <a:spLocks noChangeArrowheads="1"/>
          </p:cNvSpPr>
          <p:nvPr/>
        </p:nvSpPr>
        <p:spPr bwMode="gray">
          <a:xfrm>
            <a:off x="1011238" y="5589588"/>
            <a:ext cx="914400"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000">
                <a:solidFill>
                  <a:srgbClr val="FFFFFF"/>
                </a:solidFill>
                <a:latin typeface="メイリオ" pitchFamily="50" charset="-128"/>
                <a:ea typeface="メイリオ" pitchFamily="50" charset="-128"/>
                <a:cs typeface="メイリオ" pitchFamily="50" charset="-128"/>
              </a:rPr>
              <a:t>固定資産合計</a:t>
            </a:r>
            <a:endParaRPr kumimoji="0" lang="ja-JP" altLang="en-GB" sz="1000">
              <a:solidFill>
                <a:srgbClr val="FFFFFF"/>
              </a:solidFill>
              <a:latin typeface="メイリオ" pitchFamily="50" charset="-128"/>
              <a:ea typeface="メイリオ" pitchFamily="50" charset="-128"/>
              <a:cs typeface="メイリオ" pitchFamily="50" charset="-128"/>
            </a:endParaRPr>
          </a:p>
        </p:txBody>
      </p:sp>
      <p:sp>
        <p:nvSpPr>
          <p:cNvPr id="29724" name="Rectangle 27"/>
          <p:cNvSpPr>
            <a:spLocks noChangeArrowheads="1"/>
          </p:cNvSpPr>
          <p:nvPr/>
        </p:nvSpPr>
        <p:spPr bwMode="gray">
          <a:xfrm>
            <a:off x="142875" y="2382838"/>
            <a:ext cx="762000" cy="304800"/>
          </a:xfrm>
          <a:prstGeom prst="rect">
            <a:avLst/>
          </a:prstGeom>
          <a:solidFill>
            <a:srgbClr val="774A39"/>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000">
                <a:solidFill>
                  <a:srgbClr val="FFFFFF"/>
                </a:solidFill>
                <a:latin typeface="メイリオ" pitchFamily="50" charset="-128"/>
                <a:ea typeface="メイリオ" pitchFamily="50" charset="-128"/>
                <a:cs typeface="メイリオ" pitchFamily="50" charset="-128"/>
              </a:rPr>
              <a:t>資産合計</a:t>
            </a:r>
            <a:endParaRPr kumimoji="0" lang="ja-JP" altLang="en-GB" sz="1000">
              <a:solidFill>
                <a:srgbClr val="FFFFFF"/>
              </a:solidFill>
              <a:latin typeface="メイリオ" pitchFamily="50" charset="-128"/>
              <a:ea typeface="メイリオ" pitchFamily="50" charset="-128"/>
              <a:cs typeface="メイリオ" pitchFamily="50" charset="-128"/>
            </a:endParaRPr>
          </a:p>
        </p:txBody>
      </p:sp>
      <p:cxnSp>
        <p:nvCxnSpPr>
          <p:cNvPr id="29725" name="AutoShape 28"/>
          <p:cNvCxnSpPr>
            <a:cxnSpLocks noChangeShapeType="1"/>
            <a:stCxn id="29724" idx="3"/>
            <a:endCxn id="29714" idx="1"/>
          </p:cNvCxnSpPr>
          <p:nvPr/>
        </p:nvCxnSpPr>
        <p:spPr bwMode="auto">
          <a:xfrm>
            <a:off x="914400" y="2535238"/>
            <a:ext cx="100013" cy="0"/>
          </a:xfrm>
          <a:prstGeom prst="straightConnector1">
            <a:avLst/>
          </a:prstGeom>
          <a:noFill/>
          <a:ln w="9525">
            <a:solidFill>
              <a:schemeClr val="tx1"/>
            </a:solidFill>
            <a:round/>
            <a:headEnd/>
            <a:tailEnd/>
          </a:ln>
        </p:spPr>
      </p:cxnSp>
      <p:cxnSp>
        <p:nvCxnSpPr>
          <p:cNvPr id="29726" name="AutoShape 29"/>
          <p:cNvCxnSpPr>
            <a:cxnSpLocks noChangeShapeType="1"/>
            <a:stCxn id="29714" idx="3"/>
            <a:endCxn id="29706" idx="1"/>
          </p:cNvCxnSpPr>
          <p:nvPr/>
        </p:nvCxnSpPr>
        <p:spPr bwMode="auto">
          <a:xfrm>
            <a:off x="1947863" y="2535238"/>
            <a:ext cx="88900" cy="0"/>
          </a:xfrm>
          <a:prstGeom prst="straightConnector1">
            <a:avLst/>
          </a:prstGeom>
          <a:noFill/>
          <a:ln w="9525">
            <a:solidFill>
              <a:schemeClr val="tx1"/>
            </a:solidFill>
            <a:round/>
            <a:headEnd/>
            <a:tailEnd/>
          </a:ln>
        </p:spPr>
      </p:cxnSp>
      <p:cxnSp>
        <p:nvCxnSpPr>
          <p:cNvPr id="29727" name="AutoShape 30"/>
          <p:cNvCxnSpPr>
            <a:cxnSpLocks noChangeShapeType="1"/>
            <a:stCxn id="29714" idx="3"/>
            <a:endCxn id="29712" idx="1"/>
          </p:cNvCxnSpPr>
          <p:nvPr/>
        </p:nvCxnSpPr>
        <p:spPr bwMode="auto">
          <a:xfrm>
            <a:off x="1947863" y="2535238"/>
            <a:ext cx="88900" cy="444500"/>
          </a:xfrm>
          <a:prstGeom prst="straightConnector1">
            <a:avLst/>
          </a:prstGeom>
          <a:noFill/>
          <a:ln w="9525">
            <a:solidFill>
              <a:schemeClr val="tx1"/>
            </a:solidFill>
            <a:round/>
            <a:headEnd/>
            <a:tailEnd/>
          </a:ln>
        </p:spPr>
      </p:cxnSp>
      <p:cxnSp>
        <p:nvCxnSpPr>
          <p:cNvPr id="29728" name="AutoShape 31"/>
          <p:cNvCxnSpPr>
            <a:cxnSpLocks noChangeShapeType="1"/>
            <a:stCxn id="29714" idx="3"/>
            <a:endCxn id="29713" idx="1"/>
          </p:cNvCxnSpPr>
          <p:nvPr/>
        </p:nvCxnSpPr>
        <p:spPr bwMode="auto">
          <a:xfrm>
            <a:off x="1947863" y="2535238"/>
            <a:ext cx="88900" cy="2063750"/>
          </a:xfrm>
          <a:prstGeom prst="straightConnector1">
            <a:avLst/>
          </a:prstGeom>
          <a:noFill/>
          <a:ln w="9525">
            <a:solidFill>
              <a:schemeClr val="tx1"/>
            </a:solidFill>
            <a:round/>
            <a:headEnd/>
            <a:tailEnd/>
          </a:ln>
        </p:spPr>
      </p:cxnSp>
      <p:cxnSp>
        <p:nvCxnSpPr>
          <p:cNvPr id="29729" name="AutoShape 32"/>
          <p:cNvCxnSpPr>
            <a:cxnSpLocks noChangeShapeType="1"/>
            <a:stCxn id="29724" idx="3"/>
            <a:endCxn id="29723" idx="1"/>
          </p:cNvCxnSpPr>
          <p:nvPr/>
        </p:nvCxnSpPr>
        <p:spPr bwMode="auto">
          <a:xfrm>
            <a:off x="914400" y="2535238"/>
            <a:ext cx="87313" cy="3206750"/>
          </a:xfrm>
          <a:prstGeom prst="straightConnector1">
            <a:avLst/>
          </a:prstGeom>
          <a:noFill/>
          <a:ln w="9525">
            <a:solidFill>
              <a:schemeClr val="tx1"/>
            </a:solidFill>
            <a:round/>
            <a:headEnd/>
            <a:tailEnd/>
          </a:ln>
        </p:spPr>
      </p:cxnSp>
      <p:cxnSp>
        <p:nvCxnSpPr>
          <p:cNvPr id="29730" name="AutoShape 33"/>
          <p:cNvCxnSpPr>
            <a:cxnSpLocks noChangeShapeType="1"/>
            <a:stCxn id="29706" idx="3"/>
            <a:endCxn id="29709" idx="1"/>
          </p:cNvCxnSpPr>
          <p:nvPr/>
        </p:nvCxnSpPr>
        <p:spPr bwMode="auto">
          <a:xfrm>
            <a:off x="3030538" y="2535238"/>
            <a:ext cx="1990725" cy="0"/>
          </a:xfrm>
          <a:prstGeom prst="straightConnector1">
            <a:avLst/>
          </a:prstGeom>
          <a:noFill/>
          <a:ln w="9525">
            <a:solidFill>
              <a:schemeClr val="tx1"/>
            </a:solidFill>
            <a:round/>
            <a:headEnd/>
            <a:tailEnd/>
          </a:ln>
        </p:spPr>
      </p:cxnSp>
      <p:cxnSp>
        <p:nvCxnSpPr>
          <p:cNvPr id="29731" name="AutoShape 34"/>
          <p:cNvCxnSpPr>
            <a:cxnSpLocks noChangeShapeType="1"/>
            <a:stCxn id="29712" idx="3"/>
            <a:endCxn id="29710" idx="1"/>
          </p:cNvCxnSpPr>
          <p:nvPr/>
        </p:nvCxnSpPr>
        <p:spPr bwMode="auto">
          <a:xfrm>
            <a:off x="3030538" y="2979738"/>
            <a:ext cx="1990725" cy="33337"/>
          </a:xfrm>
          <a:prstGeom prst="straightConnector1">
            <a:avLst/>
          </a:prstGeom>
          <a:noFill/>
          <a:ln w="9525">
            <a:solidFill>
              <a:schemeClr val="tx1"/>
            </a:solidFill>
            <a:round/>
            <a:headEnd/>
            <a:tailEnd/>
          </a:ln>
        </p:spPr>
      </p:cxnSp>
      <p:cxnSp>
        <p:nvCxnSpPr>
          <p:cNvPr id="29732" name="AutoShape 35"/>
          <p:cNvCxnSpPr>
            <a:cxnSpLocks noChangeShapeType="1"/>
            <a:stCxn id="29712" idx="3"/>
            <a:endCxn id="29711" idx="1"/>
          </p:cNvCxnSpPr>
          <p:nvPr/>
        </p:nvCxnSpPr>
        <p:spPr bwMode="auto">
          <a:xfrm>
            <a:off x="3030538" y="2979738"/>
            <a:ext cx="1982787" cy="977900"/>
          </a:xfrm>
          <a:prstGeom prst="straightConnector1">
            <a:avLst/>
          </a:prstGeom>
          <a:noFill/>
          <a:ln w="9525">
            <a:solidFill>
              <a:schemeClr val="tx1"/>
            </a:solidFill>
            <a:round/>
            <a:headEnd/>
            <a:tailEnd/>
          </a:ln>
        </p:spPr>
      </p:cxnSp>
      <p:cxnSp>
        <p:nvCxnSpPr>
          <p:cNvPr id="29733" name="AutoShape 36"/>
          <p:cNvCxnSpPr>
            <a:cxnSpLocks noChangeShapeType="1"/>
            <a:stCxn id="29713" idx="3"/>
            <a:endCxn id="29720" idx="1"/>
          </p:cNvCxnSpPr>
          <p:nvPr/>
        </p:nvCxnSpPr>
        <p:spPr bwMode="auto">
          <a:xfrm>
            <a:off x="3030538" y="4598988"/>
            <a:ext cx="1985962" cy="6350"/>
          </a:xfrm>
          <a:prstGeom prst="straightConnector1">
            <a:avLst/>
          </a:prstGeom>
          <a:noFill/>
          <a:ln w="9525">
            <a:solidFill>
              <a:schemeClr val="tx1"/>
            </a:solidFill>
            <a:round/>
            <a:headEnd/>
            <a:tailEnd/>
          </a:ln>
        </p:spPr>
      </p:cxnSp>
      <p:cxnSp>
        <p:nvCxnSpPr>
          <p:cNvPr id="29734" name="AutoShape 37"/>
          <p:cNvCxnSpPr>
            <a:cxnSpLocks noChangeShapeType="1"/>
            <a:stCxn id="29713" idx="3"/>
            <a:endCxn id="29721" idx="1"/>
          </p:cNvCxnSpPr>
          <p:nvPr/>
        </p:nvCxnSpPr>
        <p:spPr bwMode="auto">
          <a:xfrm>
            <a:off x="3030538" y="4598988"/>
            <a:ext cx="1989137" cy="481012"/>
          </a:xfrm>
          <a:prstGeom prst="straightConnector1">
            <a:avLst/>
          </a:prstGeom>
          <a:noFill/>
          <a:ln w="9525">
            <a:solidFill>
              <a:schemeClr val="tx1"/>
            </a:solidFill>
            <a:round/>
            <a:headEnd/>
            <a:tailEnd/>
          </a:ln>
        </p:spPr>
      </p:cxnSp>
      <p:sp>
        <p:nvSpPr>
          <p:cNvPr id="29735" name="Rectangle 38"/>
          <p:cNvSpPr>
            <a:spLocks noChangeArrowheads="1"/>
          </p:cNvSpPr>
          <p:nvPr/>
        </p:nvSpPr>
        <p:spPr bwMode="gray">
          <a:xfrm>
            <a:off x="5022850" y="5437188"/>
            <a:ext cx="1800225" cy="304800"/>
          </a:xfrm>
          <a:prstGeom prst="rect">
            <a:avLst/>
          </a:prstGeom>
          <a:solidFill>
            <a:srgbClr val="156570"/>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ja-JP" altLang="en-US" sz="1200">
                <a:solidFill>
                  <a:srgbClr val="FFFFFF"/>
                </a:solidFill>
                <a:latin typeface="メイリオ" pitchFamily="50" charset="-128"/>
                <a:ea typeface="メイリオ" pitchFamily="50" charset="-128"/>
                <a:cs typeface="メイリオ" pitchFamily="50" charset="-128"/>
              </a:rPr>
              <a:t>未収入金</a:t>
            </a:r>
            <a:endParaRPr kumimoji="0" lang="ja-JP" altLang="en-GB" sz="1200">
              <a:solidFill>
                <a:srgbClr val="FFFFFF"/>
              </a:solidFill>
              <a:latin typeface="メイリオ" pitchFamily="50" charset="-128"/>
              <a:ea typeface="メイリオ" pitchFamily="50" charset="-128"/>
              <a:cs typeface="メイリオ" pitchFamily="50" charset="-128"/>
            </a:endParaRPr>
          </a:p>
        </p:txBody>
      </p:sp>
      <p:cxnSp>
        <p:nvCxnSpPr>
          <p:cNvPr id="29736" name="AutoShape 39"/>
          <p:cNvCxnSpPr>
            <a:cxnSpLocks noChangeShapeType="1"/>
            <a:stCxn id="29713" idx="3"/>
            <a:endCxn id="29735" idx="1"/>
          </p:cNvCxnSpPr>
          <p:nvPr/>
        </p:nvCxnSpPr>
        <p:spPr bwMode="auto">
          <a:xfrm>
            <a:off x="3030538" y="4598988"/>
            <a:ext cx="1982787" cy="990600"/>
          </a:xfrm>
          <a:prstGeom prst="straightConnector1">
            <a:avLst/>
          </a:prstGeom>
          <a:noFill/>
          <a:ln w="9525">
            <a:solidFill>
              <a:schemeClr val="tx1"/>
            </a:solidFill>
            <a:round/>
            <a:headEnd/>
            <a:tailEnd/>
          </a:ln>
        </p:spPr>
      </p:cxnSp>
      <p:sp>
        <p:nvSpPr>
          <p:cNvPr id="29737" name="Rectangle 40"/>
          <p:cNvSpPr>
            <a:spLocks noChangeArrowheads="1"/>
          </p:cNvSpPr>
          <p:nvPr/>
        </p:nvSpPr>
        <p:spPr bwMode="gray">
          <a:xfrm>
            <a:off x="7485063" y="5421313"/>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関係</a:t>
            </a:r>
          </a:p>
        </p:txBody>
      </p:sp>
      <p:sp>
        <p:nvSpPr>
          <p:cNvPr id="29738" name="Rectangle 41"/>
          <p:cNvSpPr>
            <a:spLocks noChangeArrowheads="1"/>
          </p:cNvSpPr>
          <p:nvPr/>
        </p:nvSpPr>
        <p:spPr bwMode="gray">
          <a:xfrm>
            <a:off x="7485063" y="5710238"/>
            <a:ext cx="1476375" cy="304800"/>
          </a:xfrm>
          <a:prstGeom prst="rect">
            <a:avLst/>
          </a:prstGeom>
          <a:solidFill>
            <a:schemeClr val="accent1"/>
          </a:solidFill>
          <a:ln w="19050">
            <a:solidFill>
              <a:schemeClr val="bg1"/>
            </a:solidFill>
            <a:miter lim="800000"/>
            <a:headEnd/>
            <a:tailEnd/>
          </a:ln>
        </p:spPr>
        <p:txBody>
          <a:bodyPr wrap="none" lIns="0" tIns="0" rIns="0" bIns="0" anchor="ctr"/>
          <a:lstStyle/>
          <a:p>
            <a:pPr algn="ctr">
              <a:buClr>
                <a:srgbClr val="44697D"/>
              </a:buClr>
              <a:buSzPct val="80000"/>
              <a:buFont typeface="Wingdings" pitchFamily="2" charset="2"/>
              <a:buNone/>
              <a:defRPr/>
            </a:pPr>
            <a:r>
              <a:rPr kumimoji="0" lang="en-GB" altLang="ja-JP" sz="1000">
                <a:solidFill>
                  <a:srgbClr val="FFFFFF"/>
                </a:solidFill>
                <a:latin typeface="メイリオ" pitchFamily="50" charset="-128"/>
                <a:ea typeface="メイリオ" pitchFamily="50" charset="-128"/>
                <a:cs typeface="メイリオ" pitchFamily="50" charset="-128"/>
              </a:rPr>
              <a:t>◇◇</a:t>
            </a:r>
            <a:r>
              <a:rPr kumimoji="0" lang="ja-JP" altLang="en-GB" sz="1000">
                <a:solidFill>
                  <a:srgbClr val="FFFFFF"/>
                </a:solidFill>
                <a:latin typeface="メイリオ" pitchFamily="50" charset="-128"/>
                <a:ea typeface="メイリオ" pitchFamily="50" charset="-128"/>
                <a:cs typeface="メイリオ" pitchFamily="50" charset="-128"/>
              </a:rPr>
              <a:t>関係</a:t>
            </a:r>
          </a:p>
        </p:txBody>
      </p:sp>
      <p:sp>
        <p:nvSpPr>
          <p:cNvPr id="29739" name="Line 42"/>
          <p:cNvSpPr>
            <a:spLocks noChangeShapeType="1"/>
          </p:cNvSpPr>
          <p:nvPr/>
        </p:nvSpPr>
        <p:spPr bwMode="auto">
          <a:xfrm flipH="1" flipV="1">
            <a:off x="6829425" y="5575300"/>
            <a:ext cx="614363" cy="9525"/>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40" name="Line 43"/>
          <p:cNvSpPr>
            <a:spLocks noChangeShapeType="1"/>
          </p:cNvSpPr>
          <p:nvPr/>
        </p:nvSpPr>
        <p:spPr bwMode="auto">
          <a:xfrm flipH="1" flipV="1">
            <a:off x="6831013" y="5584825"/>
            <a:ext cx="612775" cy="290513"/>
          </a:xfrm>
          <a:prstGeom prst="line">
            <a:avLst/>
          </a:prstGeom>
          <a:noFill/>
          <a:ln w="9525">
            <a:solidFill>
              <a:schemeClr val="tx1"/>
            </a:solidFill>
            <a:round/>
            <a:headEnd/>
            <a:tailEnd/>
          </a:ln>
        </p:spPr>
        <p:txBody>
          <a:bodyPr/>
          <a:lstStyle/>
          <a:p>
            <a:pPr>
              <a:defRPr/>
            </a:pPr>
            <a:endParaRPr lang="ja-JP" altLang="en-US">
              <a:latin typeface="メイリオ" pitchFamily="50" charset="-128"/>
              <a:ea typeface="メイリオ" pitchFamily="50" charset="-128"/>
              <a:cs typeface="メイリオ" pitchFamily="50" charset="-128"/>
            </a:endParaRPr>
          </a:p>
        </p:txBody>
      </p:sp>
      <p:sp>
        <p:nvSpPr>
          <p:cNvPr id="29741" name="Rectangle 44"/>
          <p:cNvSpPr>
            <a:spLocks noChangeArrowheads="1"/>
          </p:cNvSpPr>
          <p:nvPr/>
        </p:nvSpPr>
        <p:spPr bwMode="gray">
          <a:xfrm>
            <a:off x="2708275" y="5576888"/>
            <a:ext cx="1098550" cy="304800"/>
          </a:xfrm>
          <a:prstGeom prst="rect">
            <a:avLst/>
          </a:prstGeom>
          <a:solidFill>
            <a:srgbClr val="FF6600"/>
          </a:solidFill>
          <a:ln w="19050">
            <a:noFill/>
            <a:miter lim="800000"/>
            <a:headEnd/>
            <a:tailEnd/>
          </a:ln>
        </p:spPr>
        <p:txBody>
          <a:bodyPr wrap="none" lIns="0" tIns="0" rIns="0" bIns="0" anchor="ctr"/>
          <a:lstStyle/>
          <a:p>
            <a:pPr>
              <a:buClr>
                <a:srgbClr val="44697D"/>
              </a:buClr>
              <a:buSzPct val="80000"/>
              <a:buFont typeface="Wingdings" pitchFamily="2" charset="2"/>
              <a:buNone/>
              <a:defRPr/>
            </a:pPr>
            <a:r>
              <a:rPr kumimoji="0" lang="en-US" altLang="ja-JP" sz="900" dirty="0">
                <a:solidFill>
                  <a:srgbClr val="FFFFFF"/>
                </a:solidFill>
                <a:latin typeface="メイリオ" pitchFamily="50" charset="-128"/>
                <a:ea typeface="メイリオ" pitchFamily="50" charset="-128"/>
                <a:cs typeface="メイリオ" pitchFamily="50" charset="-128"/>
              </a:rPr>
              <a:t> </a:t>
            </a:r>
            <a:r>
              <a:rPr kumimoji="0" lang="ja-JP" altLang="en-US" sz="900" dirty="0">
                <a:solidFill>
                  <a:srgbClr val="FFFFFF"/>
                </a:solidFill>
                <a:latin typeface="メイリオ" pitchFamily="50" charset="-128"/>
                <a:ea typeface="メイリオ" pitchFamily="50" charset="-128"/>
                <a:cs typeface="メイリオ" pitchFamily="50" charset="-128"/>
              </a:rPr>
              <a:t>（例）</a:t>
            </a:r>
          </a:p>
          <a:p>
            <a:pPr>
              <a:buClr>
                <a:srgbClr val="44697D"/>
              </a:buClr>
              <a:buSzPct val="80000"/>
              <a:buFont typeface="Wingdings" pitchFamily="2" charset="2"/>
              <a:buNone/>
              <a:defRPr/>
            </a:pPr>
            <a:r>
              <a:rPr kumimoji="0" lang="ja-JP" altLang="en-US" sz="900" dirty="0">
                <a:solidFill>
                  <a:srgbClr val="FFFFFF"/>
                </a:solidFill>
                <a:latin typeface="メイリオ" pitchFamily="50" charset="-128"/>
                <a:ea typeface="メイリオ" pitchFamily="50" charset="-128"/>
                <a:cs typeface="メイリオ" pitchFamily="50" charset="-128"/>
              </a:rPr>
              <a:t>  現金＋当座＋手形</a:t>
            </a:r>
            <a:endParaRPr kumimoji="0" lang="en-GB" altLang="ja-JP" sz="900" dirty="0">
              <a:solidFill>
                <a:srgbClr val="FFFFFF"/>
              </a:solidFill>
              <a:latin typeface="メイリオ" pitchFamily="50" charset="-128"/>
              <a:ea typeface="メイリオ" pitchFamily="50" charset="-128"/>
              <a:cs typeface="メイリオ" pitchFamily="50" charset="-128"/>
            </a:endParaRPr>
          </a:p>
        </p:txBody>
      </p:sp>
      <p:cxnSp>
        <p:nvCxnSpPr>
          <p:cNvPr id="29742" name="AutoShape 45"/>
          <p:cNvCxnSpPr>
            <a:cxnSpLocks noChangeShapeType="1"/>
            <a:stCxn id="29741" idx="3"/>
            <a:endCxn id="29709" idx="1"/>
          </p:cNvCxnSpPr>
          <p:nvPr/>
        </p:nvCxnSpPr>
        <p:spPr bwMode="auto">
          <a:xfrm flipV="1">
            <a:off x="3806825" y="2535238"/>
            <a:ext cx="1214438" cy="3194050"/>
          </a:xfrm>
          <a:prstGeom prst="straightConnector1">
            <a:avLst/>
          </a:prstGeom>
          <a:noFill/>
          <a:ln w="9525">
            <a:solidFill>
              <a:schemeClr val="tx1"/>
            </a:solidFill>
            <a:prstDash val="dash"/>
            <a:round/>
            <a:headEnd/>
            <a:tailEnd/>
          </a:ln>
        </p:spPr>
      </p:cxnSp>
      <p:cxnSp>
        <p:nvCxnSpPr>
          <p:cNvPr id="29743" name="AutoShape 46"/>
          <p:cNvCxnSpPr>
            <a:cxnSpLocks noChangeShapeType="1"/>
            <a:stCxn id="29741" idx="3"/>
            <a:endCxn id="29710" idx="1"/>
          </p:cNvCxnSpPr>
          <p:nvPr/>
        </p:nvCxnSpPr>
        <p:spPr bwMode="auto">
          <a:xfrm flipV="1">
            <a:off x="3806825" y="3013075"/>
            <a:ext cx="1214438" cy="2716213"/>
          </a:xfrm>
          <a:prstGeom prst="straightConnector1">
            <a:avLst/>
          </a:prstGeom>
          <a:noFill/>
          <a:ln w="9525">
            <a:solidFill>
              <a:schemeClr val="tx1"/>
            </a:solidFill>
            <a:prstDash val="dash"/>
            <a:round/>
            <a:headEnd/>
            <a:tailEnd/>
          </a:ln>
        </p:spPr>
      </p:cxnSp>
      <p:cxnSp>
        <p:nvCxnSpPr>
          <p:cNvPr id="29744" name="AutoShape 47"/>
          <p:cNvCxnSpPr>
            <a:cxnSpLocks noChangeShapeType="1"/>
            <a:stCxn id="29741" idx="3"/>
            <a:endCxn id="29720" idx="1"/>
          </p:cNvCxnSpPr>
          <p:nvPr/>
        </p:nvCxnSpPr>
        <p:spPr bwMode="auto">
          <a:xfrm flipV="1">
            <a:off x="3806825" y="4605338"/>
            <a:ext cx="1209675" cy="1123950"/>
          </a:xfrm>
          <a:prstGeom prst="straightConnector1">
            <a:avLst/>
          </a:prstGeom>
          <a:noFill/>
          <a:ln w="9525">
            <a:solidFill>
              <a:schemeClr val="tx1"/>
            </a:solidFill>
            <a:prstDash val="dash"/>
            <a:round/>
            <a:headEnd/>
            <a:tailEnd/>
          </a:ln>
        </p:spPr>
      </p:cxnSp>
      <p:sp>
        <p:nvSpPr>
          <p:cNvPr id="29745" name="Rectangle 48"/>
          <p:cNvSpPr>
            <a:spLocks noChangeArrowheads="1"/>
          </p:cNvSpPr>
          <p:nvPr/>
        </p:nvSpPr>
        <p:spPr bwMode="gray">
          <a:xfrm>
            <a:off x="2708275" y="6015038"/>
            <a:ext cx="1098550" cy="304800"/>
          </a:xfrm>
          <a:prstGeom prst="rect">
            <a:avLst/>
          </a:prstGeom>
          <a:solidFill>
            <a:srgbClr val="FF6600"/>
          </a:solidFill>
          <a:ln w="19050">
            <a:noFill/>
            <a:miter lim="800000"/>
            <a:headEnd/>
            <a:tailEnd/>
          </a:ln>
        </p:spPr>
        <p:txBody>
          <a:bodyPr wrap="none" lIns="0" tIns="0" rIns="0" bIns="0" anchor="ctr"/>
          <a:lstStyle/>
          <a:p>
            <a:pPr>
              <a:buClr>
                <a:srgbClr val="44697D"/>
              </a:buClr>
              <a:buSzPct val="80000"/>
              <a:buFont typeface="Wingdings" pitchFamily="2" charset="2"/>
              <a:buNone/>
              <a:defRPr/>
            </a:pPr>
            <a:r>
              <a:rPr kumimoji="0" lang="en-US" altLang="ja-JP" sz="900">
                <a:solidFill>
                  <a:srgbClr val="FFFFFF"/>
                </a:solidFill>
                <a:latin typeface="メイリオ" pitchFamily="50" charset="-128"/>
                <a:ea typeface="メイリオ" pitchFamily="50" charset="-128"/>
                <a:cs typeface="メイリオ" pitchFamily="50" charset="-128"/>
              </a:rPr>
              <a:t> </a:t>
            </a:r>
            <a:r>
              <a:rPr kumimoji="0" lang="ja-JP" altLang="en-US" sz="900">
                <a:solidFill>
                  <a:srgbClr val="FFFFFF"/>
                </a:solidFill>
                <a:latin typeface="メイリオ" pitchFamily="50" charset="-128"/>
                <a:ea typeface="メイリオ" pitchFamily="50" charset="-128"/>
                <a:cs typeface="メイリオ" pitchFamily="50" charset="-128"/>
              </a:rPr>
              <a:t>（例）</a:t>
            </a:r>
          </a:p>
          <a:p>
            <a:pPr>
              <a:buClr>
                <a:srgbClr val="44697D"/>
              </a:buClr>
              <a:buSzPct val="80000"/>
              <a:buFont typeface="Wingdings" pitchFamily="2" charset="2"/>
              <a:buNone/>
              <a:defRPr/>
            </a:pPr>
            <a:r>
              <a:rPr kumimoji="0" lang="ja-JP" altLang="en-US" sz="900">
                <a:solidFill>
                  <a:srgbClr val="FFFFFF"/>
                </a:solidFill>
                <a:latin typeface="メイリオ" pitchFamily="50" charset="-128"/>
                <a:ea typeface="メイリオ" pitchFamily="50" charset="-128"/>
                <a:cs typeface="メイリオ" pitchFamily="50" charset="-128"/>
              </a:rPr>
              <a:t>  手形＋売掛金</a:t>
            </a:r>
            <a:endParaRPr kumimoji="0" lang="en-GB" altLang="ja-JP" sz="900">
              <a:solidFill>
                <a:srgbClr val="FFFFFF"/>
              </a:solidFill>
              <a:latin typeface="メイリオ" pitchFamily="50" charset="-128"/>
              <a:ea typeface="メイリオ" pitchFamily="50" charset="-128"/>
              <a:cs typeface="メイリオ" pitchFamily="50" charset="-128"/>
            </a:endParaRPr>
          </a:p>
        </p:txBody>
      </p:sp>
      <p:cxnSp>
        <p:nvCxnSpPr>
          <p:cNvPr id="29746" name="AutoShape 49"/>
          <p:cNvCxnSpPr>
            <a:cxnSpLocks noChangeShapeType="1"/>
            <a:stCxn id="29745" idx="3"/>
            <a:endCxn id="29720" idx="1"/>
          </p:cNvCxnSpPr>
          <p:nvPr/>
        </p:nvCxnSpPr>
        <p:spPr bwMode="auto">
          <a:xfrm flipV="1">
            <a:off x="3806825" y="4605338"/>
            <a:ext cx="1209675" cy="1562100"/>
          </a:xfrm>
          <a:prstGeom prst="straightConnector1">
            <a:avLst/>
          </a:prstGeom>
          <a:noFill/>
          <a:ln w="9525">
            <a:solidFill>
              <a:schemeClr val="tx1"/>
            </a:solidFill>
            <a:prstDash val="dash"/>
            <a:round/>
            <a:headEnd/>
            <a:tailEnd/>
          </a:ln>
        </p:spPr>
      </p:cxnSp>
      <p:cxnSp>
        <p:nvCxnSpPr>
          <p:cNvPr id="29747" name="AutoShape 50"/>
          <p:cNvCxnSpPr>
            <a:cxnSpLocks noChangeShapeType="1"/>
            <a:stCxn id="29745" idx="3"/>
            <a:endCxn id="29721" idx="1"/>
          </p:cNvCxnSpPr>
          <p:nvPr/>
        </p:nvCxnSpPr>
        <p:spPr bwMode="auto">
          <a:xfrm flipV="1">
            <a:off x="3806825" y="5080000"/>
            <a:ext cx="1212850" cy="1087438"/>
          </a:xfrm>
          <a:prstGeom prst="straightConnector1">
            <a:avLst/>
          </a:prstGeom>
          <a:noFill/>
          <a:ln w="9525">
            <a:solidFill>
              <a:schemeClr val="tx1"/>
            </a:solidFill>
            <a:prstDash val="dash"/>
            <a:round/>
            <a:headEnd/>
            <a:tailEnd/>
          </a:ln>
        </p:spPr>
      </p:cxnSp>
      <p:sp>
        <p:nvSpPr>
          <p:cNvPr id="29748" name="Text Box 51"/>
          <p:cNvSpPr txBox="1">
            <a:spLocks noChangeArrowheads="1"/>
          </p:cNvSpPr>
          <p:nvPr/>
        </p:nvSpPr>
        <p:spPr bwMode="auto">
          <a:xfrm>
            <a:off x="144016" y="1249596"/>
            <a:ext cx="8892480" cy="523220"/>
          </a:xfrm>
          <a:prstGeom prst="rect">
            <a:avLst/>
          </a:prstGeom>
          <a:noFill/>
          <a:ln w="9525" algn="ctr">
            <a:noFill/>
            <a:miter lim="800000"/>
            <a:headEnd/>
            <a:tailEnd/>
          </a:ln>
        </p:spPr>
        <p:txBody>
          <a:bodyPr wrap="square">
            <a:spAutoFit/>
          </a:bodyPr>
          <a:lstStyle/>
          <a:p>
            <a:pPr>
              <a:spcBef>
                <a:spcPct val="50000"/>
              </a:spcBef>
            </a:pPr>
            <a:r>
              <a:rPr lang="en-US" altLang="ja-JP" sz="1400" b="1" i="1" dirty="0">
                <a:solidFill>
                  <a:srgbClr val="005096"/>
                </a:solidFill>
                <a:latin typeface="Times New Roman" pitchFamily="18" charset="0"/>
                <a:ea typeface="HGP創英角ｺﾞｼｯｸUB" pitchFamily="50" charset="-128"/>
              </a:rPr>
              <a:t>SuperStream-</a:t>
            </a:r>
            <a:r>
              <a:rPr lang="en-US" altLang="ja-JP" sz="1400" b="1" dirty="0">
                <a:solidFill>
                  <a:srgbClr val="005096"/>
                </a:solidFill>
                <a:latin typeface="Times New Roman" pitchFamily="18" charset="0"/>
                <a:ea typeface="HGP創英角ｺﾞｼｯｸUB" pitchFamily="50" charset="-128"/>
              </a:rPr>
              <a:t>CORE</a:t>
            </a:r>
            <a:r>
              <a:rPr lang="ja-JP" altLang="en-US" sz="1400" dirty="0">
                <a:solidFill>
                  <a:srgbClr val="005096"/>
                </a:solidFill>
                <a:latin typeface="メイリオ" pitchFamily="50" charset="-128"/>
                <a:ea typeface="メイリオ" pitchFamily="50" charset="-128"/>
                <a:cs typeface="メイリオ" pitchFamily="50" charset="-128"/>
              </a:rPr>
              <a:t>の勘定科目階層は、勘定科目と補助科目の</a:t>
            </a:r>
            <a:r>
              <a:rPr lang="en-US" altLang="ja-JP" sz="1400" dirty="0">
                <a:solidFill>
                  <a:srgbClr val="005096"/>
                </a:solidFill>
                <a:latin typeface="メイリオ" pitchFamily="50" charset="-128"/>
                <a:ea typeface="メイリオ" pitchFamily="50" charset="-128"/>
                <a:cs typeface="メイリオ" pitchFamily="50" charset="-128"/>
              </a:rPr>
              <a:t>2</a:t>
            </a:r>
            <a:r>
              <a:rPr lang="ja-JP" altLang="en-US" sz="1400" dirty="0">
                <a:solidFill>
                  <a:srgbClr val="005096"/>
                </a:solidFill>
                <a:latin typeface="メイリオ" pitchFamily="50" charset="-128"/>
                <a:ea typeface="メイリオ" pitchFamily="50" charset="-128"/>
                <a:cs typeface="メイリオ" pitchFamily="50" charset="-128"/>
              </a:rPr>
              <a:t>階層とその上位の集計科目があり、その他に</a:t>
            </a:r>
            <a:br>
              <a:rPr lang="ja-JP" altLang="en-US" sz="1400" dirty="0">
                <a:solidFill>
                  <a:srgbClr val="005096"/>
                </a:solidFill>
                <a:latin typeface="メイリオ" pitchFamily="50" charset="-128"/>
                <a:ea typeface="メイリオ" pitchFamily="50" charset="-128"/>
                <a:cs typeface="メイリオ" pitchFamily="50" charset="-128"/>
              </a:rPr>
            </a:br>
            <a:r>
              <a:rPr lang="ja-JP" altLang="en-US" sz="1400" dirty="0">
                <a:solidFill>
                  <a:srgbClr val="005096"/>
                </a:solidFill>
                <a:latin typeface="メイリオ" pitchFamily="50" charset="-128"/>
                <a:ea typeface="メイリオ" pitchFamily="50" charset="-128"/>
                <a:cs typeface="メイリオ" pitchFamily="50" charset="-128"/>
              </a:rPr>
              <a:t>任意に定義できる「ユーザー集計科目」を作成することもできますので、柔軟性をもった対応が可能です。</a:t>
            </a:r>
          </a:p>
        </p:txBody>
      </p:sp>
      <p:sp>
        <p:nvSpPr>
          <p:cNvPr id="29749"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9122D72D-5099-4213-9F01-FBB208FB4DDB}" type="slidenum">
              <a:rPr lang="ja-JP" altLang="en-US" sz="900">
                <a:solidFill>
                  <a:srgbClr val="FFFFFF"/>
                </a:solidFill>
                <a:latin typeface="HGP創英角ｺﾞｼｯｸUB" pitchFamily="50" charset="-128"/>
                <a:ea typeface="HGP創英角ｺﾞｼｯｸUB" pitchFamily="50" charset="-128"/>
              </a:rPr>
              <a:pPr algn="r"/>
              <a:t>17</a:t>
            </a:fld>
            <a:endParaRPr lang="ja-JP" altLang="en-US" sz="900">
              <a:solidFill>
                <a:srgbClr val="FFFFFF"/>
              </a:solidFill>
              <a:latin typeface="HGP創英角ｺﾞｼｯｸUB" pitchFamily="50" charset="-128"/>
              <a:ea typeface="HGP創英角ｺﾞｼｯｸUB" pitchFamily="50" charset="-128"/>
            </a:endParaRPr>
          </a:p>
        </p:txBody>
      </p:sp>
      <p:sp>
        <p:nvSpPr>
          <p:cNvPr id="55"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215900" y="1331913"/>
            <a:ext cx="8928100" cy="338554"/>
          </a:xfrm>
          <a:prstGeom prst="rect">
            <a:avLst/>
          </a:prstGeom>
          <a:noFill/>
          <a:ln w="9525">
            <a:noFill/>
            <a:miter lim="800000"/>
            <a:headEnd/>
            <a:tailEnd/>
          </a:ln>
        </p:spPr>
        <p:txBody>
          <a:bodyPr wrap="square">
            <a:spAutoFit/>
          </a:bodyPr>
          <a:lstStyle/>
          <a:p>
            <a:r>
              <a:rPr lang="en-US" altLang="ja-JP" sz="1600" b="1" i="1" dirty="0">
                <a:solidFill>
                  <a:srgbClr val="005096"/>
                </a:solidFill>
                <a:latin typeface="Times New Roman" pitchFamily="18" charset="0"/>
                <a:ea typeface="HGP創英角ｺﾞｼｯｸUB" pitchFamily="50" charset="-128"/>
              </a:rPr>
              <a:t>SuperStream</a:t>
            </a:r>
            <a:r>
              <a:rPr lang="en-US" altLang="ja-JP" sz="1600" dirty="0">
                <a:solidFill>
                  <a:srgbClr val="005096"/>
                </a:solidFill>
                <a:latin typeface="HGP創英角ｺﾞｼｯｸUB" pitchFamily="50" charset="-128"/>
                <a:ea typeface="HGP創英角ｺﾞｼｯｸUB" pitchFamily="50" charset="-128"/>
              </a:rPr>
              <a:t> </a:t>
            </a:r>
            <a:r>
              <a:rPr lang="ja-JP" altLang="en-US" sz="1600" dirty="0">
                <a:solidFill>
                  <a:srgbClr val="005096"/>
                </a:solidFill>
                <a:latin typeface="メイリオ" pitchFamily="50" charset="-128"/>
                <a:ea typeface="メイリオ" pitchFamily="50" charset="-128"/>
                <a:cs typeface="メイリオ" pitchFamily="50" charset="-128"/>
              </a:rPr>
              <a:t>では一般の勘定科目の他に、管理会計科目、非会計科目を設定することができます。</a:t>
            </a:r>
          </a:p>
        </p:txBody>
      </p:sp>
      <p:sp>
        <p:nvSpPr>
          <p:cNvPr id="1028" name="Rectangle 3"/>
          <p:cNvSpPr>
            <a:spLocks noChangeArrowheads="1"/>
          </p:cNvSpPr>
          <p:nvPr/>
        </p:nvSpPr>
        <p:spPr bwMode="auto">
          <a:xfrm>
            <a:off x="503238" y="215900"/>
            <a:ext cx="8229600" cy="1008063"/>
          </a:xfrm>
          <a:prstGeom prst="rect">
            <a:avLst/>
          </a:prstGeom>
          <a:noFill/>
          <a:ln w="9525">
            <a:noFill/>
            <a:miter lim="800000"/>
            <a:headEnd/>
            <a:tailEnd/>
          </a:ln>
        </p:spPr>
        <p:txBody>
          <a:bodyPr lIns="0" tIns="0" rIns="0" bIns="0" anchor="ctr"/>
          <a:lstStyle/>
          <a:p>
            <a:pPr>
              <a:lnSpc>
                <a:spcPts val="2600"/>
              </a:lnSpc>
            </a:pPr>
            <a:r>
              <a:rPr lang="en-US" altLang="ja-JP" sz="2200" b="1" i="1" dirty="0">
                <a:solidFill>
                  <a:srgbClr val="FFFFFF"/>
                </a:solidFill>
                <a:latin typeface="Times New Roman" pitchFamily="18" charset="0"/>
                <a:ea typeface="HGP創英角ｺﾞｼｯｸUB" pitchFamily="50" charset="-128"/>
              </a:rPr>
              <a:t>SuperStream</a:t>
            </a:r>
            <a:r>
              <a:rPr lang="en-US" altLang="ja-JP" sz="2200" dirty="0">
                <a:solidFill>
                  <a:srgbClr val="FFFFFF"/>
                </a:solidFill>
                <a:latin typeface="HGP創英角ｺﾞｼｯｸUB" pitchFamily="50" charset="-128"/>
                <a:ea typeface="HGP創英角ｺﾞｼｯｸUB" pitchFamily="50" charset="-128"/>
              </a:rPr>
              <a:t>-</a:t>
            </a:r>
            <a:r>
              <a:rPr lang="en-US" altLang="ja-JP" sz="2200" b="1" dirty="0">
                <a:solidFill>
                  <a:srgbClr val="FFFFFF"/>
                </a:solidFill>
                <a:latin typeface="Times New Roman" pitchFamily="18" charset="0"/>
                <a:ea typeface="HGP創英角ｺﾞｼｯｸUB" pitchFamily="50" charset="-128"/>
              </a:rPr>
              <a:t>CORE</a:t>
            </a:r>
            <a:r>
              <a:rPr lang="en-US" altLang="ja-JP" sz="2200" dirty="0">
                <a:solidFill>
                  <a:srgbClr val="FFFFFF"/>
                </a:solidFill>
                <a:latin typeface="Times New Roman" pitchFamily="18" charset="0"/>
                <a:ea typeface="HGP創英角ｺﾞｼｯｸUB" pitchFamily="50" charset="-128"/>
              </a:rPr>
              <a:t> </a:t>
            </a:r>
            <a:r>
              <a:rPr lang="ja-JP" altLang="en-US" sz="2200" dirty="0">
                <a:solidFill>
                  <a:srgbClr val="FFFFFF"/>
                </a:solidFill>
                <a:latin typeface="メイリオ" pitchFamily="50" charset="-128"/>
                <a:ea typeface="メイリオ" pitchFamily="50" charset="-128"/>
                <a:cs typeface="メイリオ" pitchFamily="50" charset="-128"/>
              </a:rPr>
              <a:t>補足</a:t>
            </a:r>
            <a:br>
              <a:rPr lang="ja-JP" altLang="en-US" sz="2200" dirty="0">
                <a:solidFill>
                  <a:srgbClr val="FFFFFF"/>
                </a:solidFill>
                <a:latin typeface="メイリオ" pitchFamily="50" charset="-128"/>
                <a:ea typeface="メイリオ" pitchFamily="50" charset="-128"/>
                <a:cs typeface="メイリオ" pitchFamily="50" charset="-128"/>
              </a:rPr>
            </a:br>
            <a:r>
              <a:rPr lang="ja-JP" altLang="en-US" sz="2200" dirty="0">
                <a:solidFill>
                  <a:srgbClr val="FFFFFF"/>
                </a:solidFill>
                <a:latin typeface="メイリオ" pitchFamily="50" charset="-128"/>
                <a:ea typeface="メイリオ" pitchFamily="50" charset="-128"/>
                <a:cs typeface="メイリオ" pitchFamily="50" charset="-128"/>
              </a:rPr>
              <a:t>　　</a:t>
            </a:r>
            <a:r>
              <a:rPr lang="ja-JP" altLang="en-US" dirty="0">
                <a:solidFill>
                  <a:srgbClr val="FFFFFF"/>
                </a:solidFill>
                <a:latin typeface="メイリオ" pitchFamily="50" charset="-128"/>
                <a:ea typeface="メイリオ" pitchFamily="50" charset="-128"/>
                <a:cs typeface="メイリオ" pitchFamily="50" charset="-128"/>
              </a:rPr>
              <a:t>～非会計科目の取り扱い～</a:t>
            </a:r>
          </a:p>
        </p:txBody>
      </p:sp>
      <p:sp>
        <p:nvSpPr>
          <p:cNvPr id="1029" name="AutoShape 4"/>
          <p:cNvSpPr>
            <a:spLocks noChangeArrowheads="1"/>
          </p:cNvSpPr>
          <p:nvPr/>
        </p:nvSpPr>
        <p:spPr bwMode="auto">
          <a:xfrm>
            <a:off x="900113" y="1773238"/>
            <a:ext cx="1728787" cy="360362"/>
          </a:xfrm>
          <a:prstGeom prst="roundRect">
            <a:avLst>
              <a:gd name="adj" fmla="val 16667"/>
            </a:avLst>
          </a:prstGeom>
          <a:solidFill>
            <a:srgbClr val="99CCFF"/>
          </a:solidFill>
          <a:ln w="9525" algn="ctr">
            <a:solidFill>
              <a:schemeClr val="tx1"/>
            </a:solidFill>
            <a:round/>
            <a:headEnd/>
            <a:tailEnd/>
          </a:ln>
        </p:spPr>
        <p:txBody>
          <a:bodyPr wrap="none" anchor="ctr"/>
          <a:lstStyle/>
          <a:p>
            <a:pPr algn="ctr"/>
            <a:r>
              <a:rPr lang="ja-JP" altLang="en-US" sz="1400" dirty="0">
                <a:solidFill>
                  <a:srgbClr val="000000"/>
                </a:solidFill>
                <a:latin typeface="メイリオ" pitchFamily="50" charset="-128"/>
                <a:ea typeface="メイリオ" pitchFamily="50" charset="-128"/>
                <a:cs typeface="メイリオ" pitchFamily="50" charset="-128"/>
              </a:rPr>
              <a:t>一般科目</a:t>
            </a:r>
          </a:p>
        </p:txBody>
      </p:sp>
      <p:sp>
        <p:nvSpPr>
          <p:cNvPr id="1030" name="AutoShape 5"/>
          <p:cNvSpPr>
            <a:spLocks noChangeArrowheads="1"/>
          </p:cNvSpPr>
          <p:nvPr/>
        </p:nvSpPr>
        <p:spPr bwMode="auto">
          <a:xfrm>
            <a:off x="900113" y="2206625"/>
            <a:ext cx="1728787" cy="360363"/>
          </a:xfrm>
          <a:prstGeom prst="roundRect">
            <a:avLst>
              <a:gd name="adj" fmla="val 16667"/>
            </a:avLst>
          </a:prstGeom>
          <a:solidFill>
            <a:srgbClr val="99CCFF"/>
          </a:solidFill>
          <a:ln w="9525" algn="ctr">
            <a:solidFill>
              <a:schemeClr val="tx1"/>
            </a:solidFill>
            <a:round/>
            <a:headEnd/>
            <a:tailEnd/>
          </a:ln>
        </p:spPr>
        <p:txBody>
          <a:bodyPr wrap="none" anchor="ctr"/>
          <a:lstStyle/>
          <a:p>
            <a:pPr algn="ctr"/>
            <a:r>
              <a:rPr lang="ja-JP" altLang="en-US" sz="1400" dirty="0">
                <a:solidFill>
                  <a:srgbClr val="000000"/>
                </a:solidFill>
                <a:latin typeface="メイリオ" pitchFamily="50" charset="-128"/>
                <a:ea typeface="メイリオ" pitchFamily="50" charset="-128"/>
                <a:cs typeface="メイリオ" pitchFamily="50" charset="-128"/>
              </a:rPr>
              <a:t>管理会計科目</a:t>
            </a:r>
          </a:p>
        </p:txBody>
      </p:sp>
      <p:sp>
        <p:nvSpPr>
          <p:cNvPr id="1031" name="AutoShape 6"/>
          <p:cNvSpPr>
            <a:spLocks noChangeArrowheads="1"/>
          </p:cNvSpPr>
          <p:nvPr/>
        </p:nvSpPr>
        <p:spPr bwMode="auto">
          <a:xfrm>
            <a:off x="900113" y="2636838"/>
            <a:ext cx="1728787" cy="360362"/>
          </a:xfrm>
          <a:prstGeom prst="roundRect">
            <a:avLst>
              <a:gd name="adj" fmla="val 16667"/>
            </a:avLst>
          </a:prstGeom>
          <a:solidFill>
            <a:srgbClr val="99CCFF"/>
          </a:solidFill>
          <a:ln w="9525" algn="ctr">
            <a:solidFill>
              <a:schemeClr val="tx1"/>
            </a:solidFill>
            <a:round/>
            <a:headEnd/>
            <a:tailEnd/>
          </a:ln>
        </p:spPr>
        <p:txBody>
          <a:bodyPr wrap="none" anchor="ctr"/>
          <a:lstStyle/>
          <a:p>
            <a:pPr algn="ctr"/>
            <a:r>
              <a:rPr lang="ja-JP" altLang="en-US" sz="1400" dirty="0">
                <a:solidFill>
                  <a:srgbClr val="000000"/>
                </a:solidFill>
                <a:latin typeface="メイリオ" pitchFamily="50" charset="-128"/>
                <a:ea typeface="メイリオ" pitchFamily="50" charset="-128"/>
                <a:cs typeface="メイリオ" pitchFamily="50" charset="-128"/>
              </a:rPr>
              <a:t>非会計科目</a:t>
            </a:r>
          </a:p>
        </p:txBody>
      </p:sp>
      <p:sp>
        <p:nvSpPr>
          <p:cNvPr id="1032" name="Text Box 7"/>
          <p:cNvSpPr txBox="1">
            <a:spLocks noChangeArrowheads="1"/>
          </p:cNvSpPr>
          <p:nvPr/>
        </p:nvSpPr>
        <p:spPr bwMode="auto">
          <a:xfrm>
            <a:off x="2700338" y="2636838"/>
            <a:ext cx="5211683" cy="307777"/>
          </a:xfrm>
          <a:prstGeom prst="rect">
            <a:avLst/>
          </a:prstGeom>
          <a:noFill/>
          <a:ln w="9525" algn="ctr">
            <a:noFill/>
            <a:miter lim="800000"/>
            <a:headEnd/>
            <a:tailEnd/>
          </a:ln>
        </p:spPr>
        <p:txBody>
          <a:bodyPr wrap="none">
            <a:spAutoFit/>
          </a:bodyPr>
          <a:lstStyle/>
          <a:p>
            <a:r>
              <a:rPr lang="ja-JP" altLang="en-US" sz="1400">
                <a:solidFill>
                  <a:srgbClr val="000000"/>
                </a:solidFill>
                <a:latin typeface="メイリオ" pitchFamily="50" charset="-128"/>
                <a:ea typeface="メイリオ" pitchFamily="50" charset="-128"/>
                <a:cs typeface="メイリオ" pitchFamily="50" charset="-128"/>
              </a:rPr>
              <a:t>売上数量や契約件数などの数量データを管理するのに利用可能</a:t>
            </a:r>
          </a:p>
        </p:txBody>
      </p:sp>
      <p:sp>
        <p:nvSpPr>
          <p:cNvPr id="1033" name="Text Box 8"/>
          <p:cNvSpPr txBox="1">
            <a:spLocks noChangeArrowheads="1"/>
          </p:cNvSpPr>
          <p:nvPr/>
        </p:nvSpPr>
        <p:spPr bwMode="auto">
          <a:xfrm>
            <a:off x="2711450" y="2205038"/>
            <a:ext cx="6468437" cy="307777"/>
          </a:xfrm>
          <a:prstGeom prst="rect">
            <a:avLst/>
          </a:prstGeom>
          <a:noFill/>
          <a:ln w="9525" algn="ctr">
            <a:noFill/>
            <a:miter lim="800000"/>
            <a:headEnd/>
            <a:tailEnd/>
          </a:ln>
        </p:spPr>
        <p:txBody>
          <a:bodyPr wrap="none">
            <a:spAutoFit/>
          </a:bodyPr>
          <a:lstStyle/>
          <a:p>
            <a:r>
              <a:rPr lang="ja-JP" altLang="en-US" sz="1400">
                <a:solidFill>
                  <a:srgbClr val="000000"/>
                </a:solidFill>
                <a:latin typeface="メイリオ" pitchFamily="50" charset="-128"/>
                <a:ea typeface="メイリオ" pitchFamily="50" charset="-128"/>
                <a:cs typeface="メイリオ" pitchFamily="50" charset="-128"/>
              </a:rPr>
              <a:t>社内の部門間売上や付替など、社内管理上の損益として加減する際に利用可能</a:t>
            </a:r>
          </a:p>
        </p:txBody>
      </p:sp>
      <p:sp>
        <p:nvSpPr>
          <p:cNvPr id="1034" name="Text Box 9"/>
          <p:cNvSpPr txBox="1">
            <a:spLocks noChangeArrowheads="1"/>
          </p:cNvSpPr>
          <p:nvPr/>
        </p:nvSpPr>
        <p:spPr bwMode="auto">
          <a:xfrm>
            <a:off x="2711450" y="1773238"/>
            <a:ext cx="2877711" cy="307777"/>
          </a:xfrm>
          <a:prstGeom prst="rect">
            <a:avLst/>
          </a:prstGeom>
          <a:noFill/>
          <a:ln w="9525" algn="ctr">
            <a:noFill/>
            <a:miter lim="800000"/>
            <a:headEnd/>
            <a:tailEnd/>
          </a:ln>
        </p:spPr>
        <p:txBody>
          <a:bodyPr wrap="none">
            <a:spAutoFit/>
          </a:bodyPr>
          <a:lstStyle/>
          <a:p>
            <a:r>
              <a:rPr lang="ja-JP" altLang="en-US" sz="1400">
                <a:solidFill>
                  <a:srgbClr val="000000"/>
                </a:solidFill>
                <a:latin typeface="メイリオ" pitchFamily="50" charset="-128"/>
                <a:ea typeface="メイリオ" pitchFamily="50" charset="-128"/>
                <a:cs typeface="メイリオ" pitchFamily="50" charset="-128"/>
              </a:rPr>
              <a:t>通常の決算書に出力する勘定科目</a:t>
            </a:r>
          </a:p>
        </p:txBody>
      </p:sp>
      <p:sp>
        <p:nvSpPr>
          <p:cNvPr id="1035" name="Rectangle 10"/>
          <p:cNvSpPr>
            <a:spLocks noChangeArrowheads="1"/>
          </p:cNvSpPr>
          <p:nvPr/>
        </p:nvSpPr>
        <p:spPr bwMode="auto">
          <a:xfrm>
            <a:off x="323850" y="3236913"/>
            <a:ext cx="8353425" cy="336550"/>
          </a:xfrm>
          <a:prstGeom prst="rect">
            <a:avLst/>
          </a:prstGeom>
          <a:noFill/>
          <a:ln w="9525" algn="ctr">
            <a:noFill/>
            <a:miter lim="800000"/>
            <a:headEnd/>
            <a:tailEnd/>
          </a:ln>
        </p:spPr>
        <p:txBody>
          <a:bodyPr>
            <a:spAutoFit/>
          </a:bodyPr>
          <a:lstStyle/>
          <a:p>
            <a:r>
              <a:rPr lang="ja-JP" altLang="en-US" sz="1600">
                <a:solidFill>
                  <a:srgbClr val="000000"/>
                </a:solidFill>
                <a:latin typeface="メイリオ" pitchFamily="50" charset="-128"/>
                <a:ea typeface="メイリオ" pitchFamily="50" charset="-128"/>
                <a:cs typeface="メイリオ" pitchFamily="50" charset="-128"/>
              </a:rPr>
              <a:t>これを利用して、例えば以下のような管理会計上の業績評価ができます。</a:t>
            </a:r>
          </a:p>
        </p:txBody>
      </p:sp>
      <p:graphicFrame>
        <p:nvGraphicFramePr>
          <p:cNvPr id="1026" name="Object 11"/>
          <p:cNvGraphicFramePr>
            <a:graphicFrameLocks noChangeAspect="1"/>
          </p:cNvGraphicFramePr>
          <p:nvPr/>
        </p:nvGraphicFramePr>
        <p:xfrm>
          <a:off x="1762125" y="3576638"/>
          <a:ext cx="6850063" cy="2820987"/>
        </p:xfrm>
        <a:graphic>
          <a:graphicData uri="http://schemas.openxmlformats.org/presentationml/2006/ole">
            <p:oleObj spid="_x0000_s1026" name="Worksheet" r:id="rId4" imgW="8115334" imgH="3638520" progId="Excel.Sheet.8">
              <p:embed/>
            </p:oleObj>
          </a:graphicData>
        </a:graphic>
      </p:graphicFrame>
      <p:sp>
        <p:nvSpPr>
          <p:cNvPr id="1036" name="AutoShape 12"/>
          <p:cNvSpPr>
            <a:spLocks/>
          </p:cNvSpPr>
          <p:nvPr/>
        </p:nvSpPr>
        <p:spPr bwMode="auto">
          <a:xfrm>
            <a:off x="1260475" y="3970338"/>
            <a:ext cx="358775" cy="1295400"/>
          </a:xfrm>
          <a:prstGeom prst="leftBrace">
            <a:avLst>
              <a:gd name="adj1" fmla="val 30088"/>
              <a:gd name="adj2" fmla="val 50000"/>
            </a:avLst>
          </a:prstGeom>
          <a:noFill/>
          <a:ln w="9525">
            <a:solidFill>
              <a:srgbClr val="FF0000"/>
            </a:solidFill>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1037" name="Text Box 13"/>
          <p:cNvSpPr txBox="1">
            <a:spLocks noChangeArrowheads="1"/>
          </p:cNvSpPr>
          <p:nvPr/>
        </p:nvSpPr>
        <p:spPr bwMode="auto">
          <a:xfrm>
            <a:off x="423863" y="4367213"/>
            <a:ext cx="692150" cy="244475"/>
          </a:xfrm>
          <a:prstGeom prst="rect">
            <a:avLst/>
          </a:prstGeom>
          <a:noFill/>
          <a:ln w="9525" algn="ctr">
            <a:noFill/>
            <a:miter lim="800000"/>
            <a:headEnd/>
            <a:tailEnd/>
          </a:ln>
        </p:spPr>
        <p:txBody>
          <a:bodyPr wrap="none">
            <a:spAutoFit/>
          </a:bodyPr>
          <a:lstStyle/>
          <a:p>
            <a:pPr algn="ctr"/>
            <a:r>
              <a:rPr lang="ja-JP" altLang="en-US" sz="1000">
                <a:solidFill>
                  <a:srgbClr val="FF0000"/>
                </a:solidFill>
                <a:latin typeface="メイリオ" pitchFamily="50" charset="-128"/>
                <a:ea typeface="メイリオ" pitchFamily="50" charset="-128"/>
                <a:cs typeface="メイリオ" pitchFamily="50" charset="-128"/>
              </a:rPr>
              <a:t>一般科目</a:t>
            </a:r>
          </a:p>
        </p:txBody>
      </p:sp>
      <p:sp>
        <p:nvSpPr>
          <p:cNvPr id="1038" name="AutoShape 14"/>
          <p:cNvSpPr>
            <a:spLocks/>
          </p:cNvSpPr>
          <p:nvPr/>
        </p:nvSpPr>
        <p:spPr bwMode="auto">
          <a:xfrm>
            <a:off x="1260475" y="5337175"/>
            <a:ext cx="358775" cy="360363"/>
          </a:xfrm>
          <a:prstGeom prst="leftBrace">
            <a:avLst>
              <a:gd name="adj1" fmla="val 8370"/>
              <a:gd name="adj2" fmla="val 50000"/>
            </a:avLst>
          </a:prstGeom>
          <a:noFill/>
          <a:ln w="9525">
            <a:solidFill>
              <a:srgbClr val="FF0000"/>
            </a:solidFill>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1039" name="Text Box 15"/>
          <p:cNvSpPr txBox="1">
            <a:spLocks noChangeArrowheads="1"/>
          </p:cNvSpPr>
          <p:nvPr/>
        </p:nvSpPr>
        <p:spPr bwMode="auto">
          <a:xfrm>
            <a:off x="298450" y="5337175"/>
            <a:ext cx="946150" cy="244475"/>
          </a:xfrm>
          <a:prstGeom prst="rect">
            <a:avLst/>
          </a:prstGeom>
          <a:noFill/>
          <a:ln w="9525" algn="ctr">
            <a:noFill/>
            <a:miter lim="800000"/>
            <a:headEnd/>
            <a:tailEnd/>
          </a:ln>
        </p:spPr>
        <p:txBody>
          <a:bodyPr wrap="none">
            <a:spAutoFit/>
          </a:bodyPr>
          <a:lstStyle/>
          <a:p>
            <a:pPr algn="ctr"/>
            <a:r>
              <a:rPr lang="ja-JP" altLang="en-US" sz="1000">
                <a:solidFill>
                  <a:srgbClr val="FF0000"/>
                </a:solidFill>
                <a:latin typeface="メイリオ" pitchFamily="50" charset="-128"/>
                <a:ea typeface="メイリオ" pitchFamily="50" charset="-128"/>
                <a:cs typeface="メイリオ" pitchFamily="50" charset="-128"/>
              </a:rPr>
              <a:t>管理会計科目</a:t>
            </a:r>
          </a:p>
        </p:txBody>
      </p:sp>
      <p:sp>
        <p:nvSpPr>
          <p:cNvPr id="1040" name="AutoShape 16"/>
          <p:cNvSpPr>
            <a:spLocks/>
          </p:cNvSpPr>
          <p:nvPr/>
        </p:nvSpPr>
        <p:spPr bwMode="auto">
          <a:xfrm>
            <a:off x="1260475" y="5770563"/>
            <a:ext cx="358775" cy="503237"/>
          </a:xfrm>
          <a:prstGeom prst="leftBrace">
            <a:avLst>
              <a:gd name="adj1" fmla="val 11689"/>
              <a:gd name="adj2" fmla="val 50000"/>
            </a:avLst>
          </a:prstGeom>
          <a:noFill/>
          <a:ln w="9525">
            <a:solidFill>
              <a:srgbClr val="FF0000"/>
            </a:solidFill>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1041" name="Text Box 17"/>
          <p:cNvSpPr txBox="1">
            <a:spLocks noChangeArrowheads="1"/>
          </p:cNvSpPr>
          <p:nvPr/>
        </p:nvSpPr>
        <p:spPr bwMode="auto">
          <a:xfrm>
            <a:off x="361950" y="5913438"/>
            <a:ext cx="819150" cy="244475"/>
          </a:xfrm>
          <a:prstGeom prst="rect">
            <a:avLst/>
          </a:prstGeom>
          <a:noFill/>
          <a:ln w="9525" algn="ctr">
            <a:noFill/>
            <a:miter lim="800000"/>
            <a:headEnd/>
            <a:tailEnd/>
          </a:ln>
        </p:spPr>
        <p:txBody>
          <a:bodyPr wrap="none">
            <a:spAutoFit/>
          </a:bodyPr>
          <a:lstStyle/>
          <a:p>
            <a:pPr algn="ctr"/>
            <a:r>
              <a:rPr lang="ja-JP" altLang="en-US" sz="1000">
                <a:solidFill>
                  <a:srgbClr val="FF0000"/>
                </a:solidFill>
                <a:latin typeface="メイリオ" pitchFamily="50" charset="-128"/>
                <a:ea typeface="メイリオ" pitchFamily="50" charset="-128"/>
                <a:cs typeface="メイリオ" pitchFamily="50" charset="-128"/>
              </a:rPr>
              <a:t>非会計科目</a:t>
            </a:r>
          </a:p>
        </p:txBody>
      </p:sp>
      <p:sp>
        <p:nvSpPr>
          <p:cNvPr id="1042" name="Text Box 18"/>
          <p:cNvSpPr txBox="1">
            <a:spLocks noChangeArrowheads="1"/>
          </p:cNvSpPr>
          <p:nvPr/>
        </p:nvSpPr>
        <p:spPr bwMode="auto">
          <a:xfrm>
            <a:off x="7164288" y="3357563"/>
            <a:ext cx="1928733" cy="215444"/>
          </a:xfrm>
          <a:prstGeom prst="rect">
            <a:avLst/>
          </a:prstGeom>
          <a:noFill/>
          <a:ln w="9525" algn="ctr">
            <a:noFill/>
            <a:miter lim="800000"/>
            <a:headEnd/>
            <a:tailEnd/>
          </a:ln>
        </p:spPr>
        <p:txBody>
          <a:bodyPr wrap="none">
            <a:spAutoFit/>
          </a:bodyPr>
          <a:lstStyle/>
          <a:p>
            <a:r>
              <a:rPr lang="en-US" altLang="ja-JP" sz="800" dirty="0">
                <a:solidFill>
                  <a:srgbClr val="000000"/>
                </a:solidFill>
                <a:latin typeface="メイリオ" pitchFamily="50" charset="-128"/>
                <a:ea typeface="メイリオ" pitchFamily="50" charset="-128"/>
                <a:cs typeface="メイリオ" pitchFamily="50" charset="-128"/>
              </a:rPr>
              <a:t>※</a:t>
            </a:r>
            <a:r>
              <a:rPr lang="ja-JP" altLang="en-US" sz="800" dirty="0">
                <a:solidFill>
                  <a:srgbClr val="000000"/>
                </a:solidFill>
                <a:latin typeface="メイリオ" pitchFamily="50" charset="-128"/>
                <a:ea typeface="メイリオ" pitchFamily="50" charset="-128"/>
                <a:cs typeface="メイリオ" pitchFamily="50" charset="-128"/>
              </a:rPr>
              <a:t>業種・業態によって項目は考慮必要</a:t>
            </a:r>
          </a:p>
        </p:txBody>
      </p:sp>
      <p:sp>
        <p:nvSpPr>
          <p:cNvPr id="104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16B19C8-82D7-4D54-BF3F-F2E9077C54CA}" type="slidenum">
              <a:rPr lang="ja-JP" altLang="en-US" smtClean="0">
                <a:solidFill>
                  <a:srgbClr val="FFFFFF"/>
                </a:solidFill>
              </a:rPr>
              <a:pPr fontAlgn="base">
                <a:spcBef>
                  <a:spcPct val="0"/>
                </a:spcBef>
                <a:spcAft>
                  <a:spcPct val="0"/>
                </a:spcAft>
                <a:defRPr/>
              </a:pPr>
              <a:t>18</a:t>
            </a:fld>
            <a:endParaRPr lang="ja-JP" altLang="en-US" smtClean="0">
              <a:solidFill>
                <a:srgbClr val="FFFFFF"/>
              </a:solidFill>
            </a:endParaRPr>
          </a:p>
        </p:txBody>
      </p:sp>
      <p:sp>
        <p:nvSpPr>
          <p:cNvPr id="21"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idx="4294967295"/>
          </p:nvPr>
        </p:nvSpPr>
        <p:spPr>
          <a:xfrm>
            <a:off x="503238" y="215900"/>
            <a:ext cx="8229600" cy="1008063"/>
          </a:xfrm>
        </p:spPr>
        <p:txBody>
          <a:bodyPr/>
          <a:lstStyle/>
          <a:p>
            <a:pPr eaLnBrk="1" hangingPunct="1"/>
            <a:r>
              <a:rPr lang="ja-JP" altLang="en-US" dirty="0" smtClean="0">
                <a:latin typeface="メイリオ" pitchFamily="50" charset="-128"/>
                <a:ea typeface="メイリオ" pitchFamily="50" charset="-128"/>
                <a:cs typeface="メイリオ" pitchFamily="50" charset="-128"/>
              </a:rPr>
              <a:t>他システムと</a:t>
            </a:r>
            <a:r>
              <a:rPr lang="en-US" altLang="ja-JP" b="1" i="1" dirty="0" smtClean="0">
                <a:latin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の連携</a:t>
            </a:r>
            <a:r>
              <a:rPr lang="ja-JP" altLang="en-US" dirty="0" smtClean="0"/>
              <a:t/>
            </a:r>
            <a:br>
              <a:rPr lang="ja-JP" altLang="en-US" dirty="0" smtClean="0"/>
            </a:br>
            <a:r>
              <a:rPr lang="ja-JP" altLang="en-US" sz="1800" dirty="0" smtClean="0"/>
              <a:t>～</a:t>
            </a:r>
            <a:r>
              <a:rPr lang="en-US" altLang="ja-JP" sz="1800" b="1" dirty="0" smtClean="0">
                <a:latin typeface="Times New Roman" pitchFamily="18" charset="0"/>
              </a:rPr>
              <a:t>CORE</a:t>
            </a:r>
            <a:r>
              <a:rPr lang="ja-JP" altLang="en-US" sz="1800" dirty="0" err="1" smtClean="0">
                <a:latin typeface="メイリオ" pitchFamily="50" charset="-128"/>
                <a:ea typeface="メイリオ" pitchFamily="50" charset="-128"/>
                <a:cs typeface="メイリオ" pitchFamily="50" charset="-128"/>
              </a:rPr>
              <a:t>への</a:t>
            </a:r>
            <a:r>
              <a:rPr lang="ja-JP" altLang="en-US" sz="1800" dirty="0" smtClean="0">
                <a:latin typeface="メイリオ" pitchFamily="50" charset="-128"/>
                <a:ea typeface="メイリオ" pitchFamily="50" charset="-128"/>
                <a:cs typeface="メイリオ" pitchFamily="50" charset="-128"/>
              </a:rPr>
              <a:t>外部仕訳データの取込の場合</a:t>
            </a:r>
            <a:r>
              <a:rPr lang="ja-JP" altLang="en-US" sz="1800" dirty="0" smtClean="0"/>
              <a:t>～</a:t>
            </a:r>
            <a:r>
              <a:rPr lang="ja-JP" altLang="en-US" dirty="0" smtClean="0"/>
              <a:t>　</a:t>
            </a:r>
          </a:p>
        </p:txBody>
      </p:sp>
      <p:sp>
        <p:nvSpPr>
          <p:cNvPr id="2052" name="Rectangle 302"/>
          <p:cNvSpPr>
            <a:spLocks noGrp="1" noChangeArrowheads="1"/>
          </p:cNvSpPr>
          <p:nvPr>
            <p:ph type="body" idx="4294967295"/>
          </p:nvPr>
        </p:nvSpPr>
        <p:spPr>
          <a:xfrm>
            <a:off x="215900" y="1331913"/>
            <a:ext cx="8389938" cy="1152525"/>
          </a:xfrm>
        </p:spPr>
        <p:txBody>
          <a:bodyPr lIns="90000"/>
          <a:lstStyle/>
          <a:p>
            <a:pPr eaLnBrk="1" hangingPunct="1"/>
            <a:r>
              <a:rPr lang="ja-JP" altLang="en-US" dirty="0" smtClean="0">
                <a:solidFill>
                  <a:srgbClr val="FFC000"/>
                </a:solidFill>
                <a:latin typeface="メイリオ" pitchFamily="50" charset="-128"/>
                <a:ea typeface="メイリオ" pitchFamily="50" charset="-128"/>
                <a:cs typeface="メイリオ" pitchFamily="50" charset="-128"/>
              </a:rPr>
              <a:t>外部データ取込機能とは</a:t>
            </a:r>
          </a:p>
          <a:p>
            <a:pPr eaLnBrk="1" hangingPunct="1">
              <a:buFont typeface="Wingdings" pitchFamily="2" charset="2"/>
              <a:buNone/>
            </a:pPr>
            <a:r>
              <a:rPr lang="en-US" altLang="ja-JP" sz="1400" b="1" i="1" dirty="0" smtClean="0">
                <a:solidFill>
                  <a:schemeClr val="tx2"/>
                </a:solidFill>
                <a:latin typeface="Times New Roman" pitchFamily="18" charset="0"/>
                <a:ea typeface="メイリオ" pitchFamily="50" charset="-128"/>
                <a:cs typeface="Times New Roman" pitchFamily="18" charset="0"/>
              </a:rPr>
              <a:t>SuperStream</a:t>
            </a:r>
            <a:r>
              <a:rPr lang="ja-JP" altLang="en-US" sz="1400" dirty="0" smtClean="0">
                <a:solidFill>
                  <a:schemeClr val="tx2"/>
                </a:solidFill>
                <a:latin typeface="メイリオ" pitchFamily="50" charset="-128"/>
                <a:ea typeface="メイリオ" pitchFamily="50" charset="-128"/>
                <a:cs typeface="メイリオ" pitchFamily="50" charset="-128"/>
              </a:rPr>
              <a:t>の各モジュールの主要トランザクションにはそれぞれ外部取込機能があります。</a:t>
            </a:r>
            <a:endParaRPr lang="en-US" altLang="ja-JP" sz="1400" dirty="0" smtClean="0">
              <a:solidFill>
                <a:schemeClr val="tx2"/>
              </a:solidFill>
              <a:latin typeface="メイリオ" pitchFamily="50" charset="-128"/>
              <a:ea typeface="メイリオ" pitchFamily="50" charset="-128"/>
              <a:cs typeface="メイリオ" pitchFamily="50" charset="-128"/>
            </a:endParaRPr>
          </a:p>
          <a:p>
            <a:pPr eaLnBrk="1" hangingPunct="1">
              <a:buFont typeface="Wingdings" pitchFamily="2" charset="2"/>
              <a:buNone/>
            </a:pPr>
            <a:r>
              <a:rPr lang="ja-JP" altLang="en-US" sz="1400" dirty="0" smtClean="0">
                <a:solidFill>
                  <a:schemeClr val="tx2"/>
                </a:solidFill>
                <a:latin typeface="メイリオ" pitchFamily="50" charset="-128"/>
                <a:ea typeface="メイリオ" pitchFamily="50" charset="-128"/>
                <a:cs typeface="メイリオ" pitchFamily="50" charset="-128"/>
              </a:rPr>
              <a:t>例えば</a:t>
            </a:r>
            <a:r>
              <a:rPr lang="en-US" altLang="ja-JP" sz="1400" b="1" dirty="0" smtClean="0">
                <a:solidFill>
                  <a:schemeClr val="tx2"/>
                </a:solidFill>
                <a:latin typeface="Times New Roman" pitchFamily="18" charset="0"/>
                <a:ea typeface="メイリオ" pitchFamily="50" charset="-128"/>
                <a:cs typeface="Times New Roman" pitchFamily="18" charset="0"/>
              </a:rPr>
              <a:t>CORE</a:t>
            </a:r>
            <a:r>
              <a:rPr lang="ja-JP" altLang="en-US" sz="1400" dirty="0" smtClean="0">
                <a:solidFill>
                  <a:schemeClr val="tx2"/>
                </a:solidFill>
                <a:latin typeface="メイリオ" pitchFamily="50" charset="-128"/>
                <a:ea typeface="メイリオ" pitchFamily="50" charset="-128"/>
                <a:cs typeface="メイリオ" pitchFamily="50" charset="-128"/>
              </a:rPr>
              <a:t>の仕訳取込用に外部仕訳ワークテーブル（</a:t>
            </a:r>
            <a:r>
              <a:rPr lang="en-US" altLang="ja-JP" sz="1400" dirty="0" smtClean="0">
                <a:solidFill>
                  <a:schemeClr val="tx2"/>
                </a:solidFill>
                <a:latin typeface="メイリオ" pitchFamily="50" charset="-128"/>
                <a:ea typeface="メイリオ" pitchFamily="50" charset="-128"/>
                <a:cs typeface="メイリオ" pitchFamily="50" charset="-128"/>
              </a:rPr>
              <a:t>CMSW2WRK</a:t>
            </a:r>
            <a:r>
              <a:rPr lang="ja-JP" altLang="en-US" sz="1400" dirty="0" smtClean="0">
                <a:solidFill>
                  <a:schemeClr val="tx2"/>
                </a:solidFill>
                <a:latin typeface="メイリオ" pitchFamily="50" charset="-128"/>
                <a:ea typeface="メイリオ" pitchFamily="50" charset="-128"/>
                <a:cs typeface="メイリオ" pitchFamily="50" charset="-128"/>
              </a:rPr>
              <a:t>） があり、これを介して、</a:t>
            </a:r>
            <a:endParaRPr lang="en-US" altLang="ja-JP" sz="1400" dirty="0" smtClean="0">
              <a:solidFill>
                <a:schemeClr val="tx2"/>
              </a:solidFill>
              <a:latin typeface="メイリオ" pitchFamily="50" charset="-128"/>
              <a:ea typeface="メイリオ" pitchFamily="50" charset="-128"/>
              <a:cs typeface="メイリオ" pitchFamily="50" charset="-128"/>
            </a:endParaRPr>
          </a:p>
          <a:p>
            <a:pPr eaLnBrk="1" hangingPunct="1">
              <a:buFont typeface="Wingdings" pitchFamily="2" charset="2"/>
              <a:buNone/>
            </a:pPr>
            <a:r>
              <a:rPr lang="ja-JP" altLang="en-US" sz="1400" dirty="0" smtClean="0">
                <a:solidFill>
                  <a:schemeClr val="tx2"/>
                </a:solidFill>
                <a:latin typeface="メイリオ" pitchFamily="50" charset="-128"/>
                <a:ea typeface="メイリオ" pitchFamily="50" charset="-128"/>
                <a:cs typeface="メイリオ" pitchFamily="50" charset="-128"/>
              </a:rPr>
              <a:t>以下の手順で外部取込ができます。</a:t>
            </a:r>
            <a:r>
              <a:rPr lang="ja-JP" altLang="en-US" sz="1200" dirty="0" smtClean="0">
                <a:solidFill>
                  <a:schemeClr val="tx2"/>
                </a:solidFill>
                <a:latin typeface="メイリオ" pitchFamily="50" charset="-128"/>
                <a:ea typeface="メイリオ" pitchFamily="50" charset="-128"/>
                <a:cs typeface="メイリオ" pitchFamily="50" charset="-128"/>
              </a:rPr>
              <a:t>（同様のワークテーブルは各モジュールにそれぞれあります）</a:t>
            </a:r>
          </a:p>
        </p:txBody>
      </p:sp>
      <p:sp>
        <p:nvSpPr>
          <p:cNvPr id="2053" name="AutoShape 3"/>
          <p:cNvSpPr>
            <a:spLocks noChangeArrowheads="1"/>
          </p:cNvSpPr>
          <p:nvPr/>
        </p:nvSpPr>
        <p:spPr bwMode="auto">
          <a:xfrm>
            <a:off x="3924300" y="3213100"/>
            <a:ext cx="3743325" cy="2171700"/>
          </a:xfrm>
          <a:prstGeom prst="flowChartMagneticDisk">
            <a:avLst/>
          </a:prstGeom>
          <a:gradFill rotWithShape="1">
            <a:gsLst>
              <a:gs pos="0">
                <a:schemeClr val="bg1"/>
              </a:gs>
              <a:gs pos="100000">
                <a:schemeClr val="accent1"/>
              </a:gs>
            </a:gsLst>
            <a:path path="shape">
              <a:fillToRect l="50000" t="50000" r="50000" b="50000"/>
            </a:path>
          </a:gradFill>
          <a:ln w="9525">
            <a:solidFill>
              <a:schemeClr val="tx2"/>
            </a:solidFill>
            <a:round/>
            <a:headEnd/>
            <a:tailEnd/>
          </a:ln>
        </p:spPr>
        <p:txBody>
          <a:bodyPr wrap="none" anchor="ctr"/>
          <a:lstStyle/>
          <a:p>
            <a:pPr algn="ctr"/>
            <a:endParaRPr lang="ja-JP" altLang="ja-JP" sz="1200">
              <a:solidFill>
                <a:srgbClr val="000000"/>
              </a:solidFill>
              <a:latin typeface="メイリオ" pitchFamily="50" charset="-128"/>
              <a:ea typeface="メイリオ" pitchFamily="50" charset="-128"/>
              <a:cs typeface="メイリオ" pitchFamily="50" charset="-128"/>
            </a:endParaRPr>
          </a:p>
        </p:txBody>
      </p:sp>
      <p:sp>
        <p:nvSpPr>
          <p:cNvPr id="2054" name="Text Box 5"/>
          <p:cNvSpPr txBox="1">
            <a:spLocks noChangeArrowheads="1"/>
          </p:cNvSpPr>
          <p:nvPr/>
        </p:nvSpPr>
        <p:spPr bwMode="auto">
          <a:xfrm>
            <a:off x="942172" y="3861048"/>
            <a:ext cx="954108" cy="276999"/>
          </a:xfrm>
          <a:prstGeom prst="rect">
            <a:avLst/>
          </a:prstGeom>
          <a:noFill/>
          <a:ln w="9525" algn="ctr">
            <a:noFill/>
            <a:miter lim="800000"/>
            <a:headEnd/>
            <a:tailEnd/>
          </a:ln>
        </p:spPr>
        <p:txBody>
          <a:bodyPr wrap="none">
            <a:spAutoFit/>
          </a:bodyPr>
          <a:lstStyle/>
          <a:p>
            <a:pPr algn="ctr"/>
            <a:r>
              <a:rPr lang="ja-JP" altLang="en-US" sz="1200" dirty="0">
                <a:solidFill>
                  <a:srgbClr val="000000"/>
                </a:solidFill>
                <a:latin typeface="メイリオ" pitchFamily="50" charset="-128"/>
                <a:ea typeface="メイリオ" pitchFamily="50" charset="-128"/>
                <a:cs typeface="メイリオ" pitchFamily="50" charset="-128"/>
              </a:rPr>
              <a:t>他システム</a:t>
            </a:r>
          </a:p>
        </p:txBody>
      </p:sp>
      <p:sp>
        <p:nvSpPr>
          <p:cNvPr id="2055" name="Text Box 6"/>
          <p:cNvSpPr txBox="1">
            <a:spLocks noChangeArrowheads="1"/>
          </p:cNvSpPr>
          <p:nvPr/>
        </p:nvSpPr>
        <p:spPr bwMode="auto">
          <a:xfrm>
            <a:off x="1900649" y="3260725"/>
            <a:ext cx="1851790" cy="400110"/>
          </a:xfrm>
          <a:prstGeom prst="rect">
            <a:avLst/>
          </a:prstGeom>
          <a:noFill/>
          <a:ln w="9525" algn="ctr">
            <a:noFill/>
            <a:miter lim="800000"/>
            <a:headEnd/>
            <a:tailEnd/>
          </a:ln>
        </p:spPr>
        <p:txBody>
          <a:bodyPr wrap="none">
            <a:spAutoFit/>
          </a:bodyPr>
          <a:lstStyle/>
          <a:p>
            <a:pPr algn="ctr"/>
            <a:r>
              <a:rPr lang="ja-JP" altLang="en-US" sz="1000">
                <a:solidFill>
                  <a:srgbClr val="000000"/>
                </a:solidFill>
                <a:latin typeface="メイリオ" pitchFamily="50" charset="-128"/>
                <a:ea typeface="メイリオ" pitchFamily="50" charset="-128"/>
                <a:cs typeface="メイリオ" pitchFamily="50" charset="-128"/>
              </a:rPr>
              <a:t>直接</a:t>
            </a:r>
            <a:r>
              <a:rPr lang="en-US" altLang="ja-JP" sz="1000">
                <a:solidFill>
                  <a:srgbClr val="000000"/>
                </a:solidFill>
                <a:latin typeface="メイリオ" pitchFamily="50" charset="-128"/>
                <a:ea typeface="メイリオ" pitchFamily="50" charset="-128"/>
                <a:cs typeface="メイリオ" pitchFamily="50" charset="-128"/>
              </a:rPr>
              <a:t>INSERT</a:t>
            </a:r>
            <a:br>
              <a:rPr lang="en-US" altLang="ja-JP" sz="1000">
                <a:solidFill>
                  <a:srgbClr val="000000"/>
                </a:solidFill>
                <a:latin typeface="メイリオ" pitchFamily="50" charset="-128"/>
                <a:ea typeface="メイリオ" pitchFamily="50" charset="-128"/>
                <a:cs typeface="メイリオ" pitchFamily="50" charset="-128"/>
              </a:rPr>
            </a:br>
            <a:r>
              <a:rPr lang="ja-JP" altLang="en-US" sz="1000">
                <a:solidFill>
                  <a:srgbClr val="000000"/>
                </a:solidFill>
                <a:latin typeface="メイリオ" pitchFamily="50" charset="-128"/>
                <a:ea typeface="メイリオ" pitchFamily="50" charset="-128"/>
                <a:cs typeface="メイリオ" pitchFamily="50" charset="-128"/>
              </a:rPr>
              <a:t>（連携プログラム等を開発）</a:t>
            </a:r>
          </a:p>
        </p:txBody>
      </p:sp>
      <p:sp>
        <p:nvSpPr>
          <p:cNvPr id="2056" name="Line 7"/>
          <p:cNvSpPr>
            <a:spLocks noChangeShapeType="1"/>
          </p:cNvSpPr>
          <p:nvPr/>
        </p:nvSpPr>
        <p:spPr bwMode="auto">
          <a:xfrm>
            <a:off x="5148263" y="4087813"/>
            <a:ext cx="863600" cy="73025"/>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64" name="Line 239"/>
          <p:cNvSpPr>
            <a:spLocks noChangeShapeType="1"/>
          </p:cNvSpPr>
          <p:nvPr/>
        </p:nvSpPr>
        <p:spPr bwMode="auto">
          <a:xfrm>
            <a:off x="5148263" y="4232275"/>
            <a:ext cx="863600" cy="215900"/>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70" name="Line 245"/>
          <p:cNvSpPr>
            <a:spLocks noChangeShapeType="1"/>
          </p:cNvSpPr>
          <p:nvPr/>
        </p:nvSpPr>
        <p:spPr bwMode="auto">
          <a:xfrm>
            <a:off x="5075238" y="4305300"/>
            <a:ext cx="647700" cy="503238"/>
          </a:xfrm>
          <a:prstGeom prst="line">
            <a:avLst/>
          </a:prstGeom>
          <a:noFill/>
          <a:ln w="28575">
            <a:solidFill>
              <a:srgbClr val="FF3300"/>
            </a:solidFill>
            <a:prstDash val="sysDot"/>
            <a:round/>
            <a:headEnd type="triangle" w="med" len="me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pic>
        <p:nvPicPr>
          <p:cNvPr id="2071" name="Picture 246" descr="logo_base_human_norm02"/>
          <p:cNvPicPr>
            <a:picLocks noChangeAspect="1" noChangeArrowheads="1"/>
          </p:cNvPicPr>
          <p:nvPr/>
        </p:nvPicPr>
        <p:blipFill>
          <a:blip r:embed="rId3" cstate="print"/>
          <a:srcRect/>
          <a:stretch>
            <a:fillRect/>
          </a:stretch>
        </p:blipFill>
        <p:spPr bwMode="auto">
          <a:xfrm>
            <a:off x="4211638" y="2420938"/>
            <a:ext cx="477837" cy="825500"/>
          </a:xfrm>
          <a:prstGeom prst="rect">
            <a:avLst/>
          </a:prstGeom>
          <a:noFill/>
          <a:ln w="9525">
            <a:noFill/>
            <a:miter lim="800000"/>
            <a:headEnd/>
            <a:tailEnd/>
          </a:ln>
        </p:spPr>
      </p:pic>
      <p:sp>
        <p:nvSpPr>
          <p:cNvPr id="2074" name="Rectangle 281"/>
          <p:cNvSpPr>
            <a:spLocks noChangeArrowheads="1"/>
          </p:cNvSpPr>
          <p:nvPr/>
        </p:nvSpPr>
        <p:spPr bwMode="auto">
          <a:xfrm>
            <a:off x="5291138" y="3918248"/>
            <a:ext cx="793030" cy="230832"/>
          </a:xfrm>
          <a:prstGeom prst="rect">
            <a:avLst/>
          </a:prstGeom>
          <a:noFill/>
          <a:ln w="9525" algn="ctr">
            <a:noFill/>
            <a:miter lim="800000"/>
            <a:headEnd/>
            <a:tailEnd/>
          </a:ln>
        </p:spPr>
        <p:txBody>
          <a:bodyPr wrap="square">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成功データ</a:t>
            </a:r>
          </a:p>
        </p:txBody>
      </p:sp>
      <p:sp>
        <p:nvSpPr>
          <p:cNvPr id="2075" name="Rectangle 282"/>
          <p:cNvSpPr>
            <a:spLocks noChangeArrowheads="1"/>
          </p:cNvSpPr>
          <p:nvPr/>
        </p:nvSpPr>
        <p:spPr bwMode="auto">
          <a:xfrm>
            <a:off x="4213225" y="4418013"/>
            <a:ext cx="719138" cy="369332"/>
          </a:xfrm>
          <a:prstGeom prst="rect">
            <a:avLst/>
          </a:prstGeom>
          <a:noFill/>
          <a:ln w="9525" algn="ctr">
            <a:noFill/>
            <a:miter lim="800000"/>
            <a:headEnd/>
            <a:tailEnd/>
          </a:ln>
        </p:spPr>
        <p:txBody>
          <a:bodyPr>
            <a:spAutoFit/>
          </a:bodyPr>
          <a:lstStyle/>
          <a:p>
            <a:pPr algn="ctr"/>
            <a:r>
              <a:rPr lang="ja-JP" altLang="en-US" sz="900">
                <a:solidFill>
                  <a:srgbClr val="000000"/>
                </a:solidFill>
                <a:latin typeface="メイリオ" pitchFamily="50" charset="-128"/>
                <a:ea typeface="メイリオ" pitchFamily="50" charset="-128"/>
                <a:cs typeface="メイリオ" pitchFamily="50" charset="-128"/>
              </a:rPr>
              <a:t>失敗</a:t>
            </a:r>
          </a:p>
          <a:p>
            <a:pPr algn="ctr"/>
            <a:r>
              <a:rPr lang="ja-JP" altLang="en-US" sz="900">
                <a:solidFill>
                  <a:srgbClr val="000000"/>
                </a:solidFill>
                <a:latin typeface="メイリオ" pitchFamily="50" charset="-128"/>
                <a:ea typeface="メイリオ" pitchFamily="50" charset="-128"/>
                <a:cs typeface="メイリオ" pitchFamily="50" charset="-128"/>
              </a:rPr>
              <a:t>データ</a:t>
            </a:r>
          </a:p>
        </p:txBody>
      </p:sp>
      <p:sp>
        <p:nvSpPr>
          <p:cNvPr id="2076" name="Line 283"/>
          <p:cNvSpPr>
            <a:spLocks noChangeShapeType="1"/>
          </p:cNvSpPr>
          <p:nvPr/>
        </p:nvSpPr>
        <p:spPr bwMode="auto">
          <a:xfrm>
            <a:off x="4716463" y="4376738"/>
            <a:ext cx="71437" cy="288925"/>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77" name="Rectangle 284"/>
          <p:cNvSpPr>
            <a:spLocks noChangeArrowheads="1"/>
          </p:cNvSpPr>
          <p:nvPr/>
        </p:nvSpPr>
        <p:spPr bwMode="auto">
          <a:xfrm>
            <a:off x="5148263" y="4451350"/>
            <a:ext cx="719137" cy="369332"/>
          </a:xfrm>
          <a:prstGeom prst="rect">
            <a:avLst/>
          </a:prstGeom>
          <a:noFill/>
          <a:ln w="9525" algn="ctr">
            <a:noFill/>
            <a:miter lim="800000"/>
            <a:headEnd/>
            <a:tailEnd/>
          </a:ln>
        </p:spPr>
        <p:txBody>
          <a:bodyPr>
            <a:spAutoFit/>
          </a:bodyPr>
          <a:lstStyle/>
          <a:p>
            <a:pPr algn="ctr"/>
            <a:r>
              <a:rPr lang="ja-JP" altLang="en-US" sz="900">
                <a:solidFill>
                  <a:srgbClr val="000000"/>
                </a:solidFill>
                <a:latin typeface="メイリオ" pitchFamily="50" charset="-128"/>
                <a:ea typeface="メイリオ" pitchFamily="50" charset="-128"/>
                <a:cs typeface="メイリオ" pitchFamily="50" charset="-128"/>
              </a:rPr>
              <a:t>マスタチェック</a:t>
            </a:r>
          </a:p>
        </p:txBody>
      </p:sp>
      <p:sp>
        <p:nvSpPr>
          <p:cNvPr id="2080" name="Rectangle 287"/>
          <p:cNvSpPr>
            <a:spLocks noChangeArrowheads="1"/>
          </p:cNvSpPr>
          <p:nvPr/>
        </p:nvSpPr>
        <p:spPr bwMode="auto">
          <a:xfrm>
            <a:off x="4716462" y="2460625"/>
            <a:ext cx="3455938" cy="646331"/>
          </a:xfrm>
          <a:prstGeom prst="rect">
            <a:avLst/>
          </a:prstGeom>
          <a:solidFill>
            <a:schemeClr val="bg1"/>
          </a:solidFill>
          <a:ln w="9525" algn="ctr">
            <a:solidFill>
              <a:schemeClr val="tx2"/>
            </a:solidFill>
            <a:miter lim="800000"/>
            <a:headEnd/>
            <a:tailEnd/>
          </a:ln>
        </p:spPr>
        <p:txBody>
          <a:bodyPr wrap="square">
            <a:spAutoFit/>
          </a:bodyPr>
          <a:lstStyle/>
          <a:p>
            <a:r>
              <a:rPr lang="en-US" altLang="ja-JP" sz="1200" b="1" dirty="0">
                <a:solidFill>
                  <a:srgbClr val="000000"/>
                </a:solidFill>
                <a:latin typeface="Times New Roman" pitchFamily="18" charset="0"/>
                <a:ea typeface="メイリオ" pitchFamily="50" charset="-128"/>
                <a:cs typeface="Times New Roman" pitchFamily="18" charset="0"/>
              </a:rPr>
              <a:t>CORE</a:t>
            </a:r>
            <a:r>
              <a:rPr lang="ja-JP" altLang="en-US" sz="1200" dirty="0">
                <a:solidFill>
                  <a:srgbClr val="000000"/>
                </a:solidFill>
                <a:latin typeface="メイリオ" pitchFamily="50" charset="-128"/>
                <a:ea typeface="メイリオ" pitchFamily="50" charset="-128"/>
                <a:cs typeface="メイリオ" pitchFamily="50" charset="-128"/>
              </a:rPr>
              <a:t>の外部取込実行ボタンを押すと、</a:t>
            </a:r>
          </a:p>
          <a:p>
            <a:r>
              <a:rPr lang="ja-JP" altLang="en-US" sz="1200" dirty="0">
                <a:solidFill>
                  <a:srgbClr val="000000"/>
                </a:solidFill>
                <a:latin typeface="メイリオ" pitchFamily="50" charset="-128"/>
                <a:ea typeface="メイリオ" pitchFamily="50" charset="-128"/>
                <a:cs typeface="メイリオ" pitchFamily="50" charset="-128"/>
              </a:rPr>
              <a:t>外部ワークテーブルに存在するデータを対象に、</a:t>
            </a:r>
          </a:p>
          <a:p>
            <a:r>
              <a:rPr lang="ja-JP" altLang="en-US" sz="1200" dirty="0">
                <a:solidFill>
                  <a:srgbClr val="000000"/>
                </a:solidFill>
                <a:latin typeface="メイリオ" pitchFamily="50" charset="-128"/>
                <a:ea typeface="メイリオ" pitchFamily="50" charset="-128"/>
                <a:cs typeface="メイリオ" pitchFamily="50" charset="-128"/>
              </a:rPr>
              <a:t>エラーチェックの上で正常データが取込される</a:t>
            </a:r>
          </a:p>
        </p:txBody>
      </p:sp>
      <p:sp>
        <p:nvSpPr>
          <p:cNvPr id="2081" name="Rectangle 288"/>
          <p:cNvSpPr>
            <a:spLocks noChangeArrowheads="1"/>
          </p:cNvSpPr>
          <p:nvPr/>
        </p:nvSpPr>
        <p:spPr bwMode="auto">
          <a:xfrm>
            <a:off x="755650" y="2535287"/>
            <a:ext cx="2520206" cy="461665"/>
          </a:xfrm>
          <a:prstGeom prst="rect">
            <a:avLst/>
          </a:prstGeom>
          <a:solidFill>
            <a:schemeClr val="bg1"/>
          </a:solidFill>
          <a:ln w="9525" algn="ctr">
            <a:solidFill>
              <a:schemeClr val="tx2"/>
            </a:solidFill>
            <a:miter lim="800000"/>
            <a:headEnd/>
            <a:tailEnd/>
          </a:ln>
        </p:spPr>
        <p:txBody>
          <a:bodyPr wrap="square">
            <a:spAutoFit/>
          </a:bodyPr>
          <a:lstStyle/>
          <a:p>
            <a:r>
              <a:rPr lang="ja-JP" altLang="en-US" sz="1200" dirty="0">
                <a:solidFill>
                  <a:srgbClr val="000000"/>
                </a:solidFill>
                <a:latin typeface="メイリオ" pitchFamily="50" charset="-128"/>
                <a:ea typeface="メイリオ" pitchFamily="50" charset="-128"/>
                <a:cs typeface="メイリオ" pitchFamily="50" charset="-128"/>
              </a:rPr>
              <a:t>何らかの手段で</a:t>
            </a:r>
            <a:r>
              <a:rPr lang="en-US" altLang="ja-JP" sz="1200" b="1" dirty="0">
                <a:solidFill>
                  <a:srgbClr val="000000"/>
                </a:solidFill>
                <a:latin typeface="Times New Roman" pitchFamily="18" charset="0"/>
                <a:ea typeface="メイリオ" pitchFamily="50" charset="-128"/>
                <a:cs typeface="Times New Roman" pitchFamily="18" charset="0"/>
              </a:rPr>
              <a:t>CORE</a:t>
            </a:r>
            <a:r>
              <a:rPr lang="ja-JP" altLang="en-US" sz="1200" dirty="0" smtClean="0">
                <a:solidFill>
                  <a:srgbClr val="000000"/>
                </a:solidFill>
                <a:latin typeface="メイリオ" pitchFamily="50" charset="-128"/>
                <a:ea typeface="メイリオ" pitchFamily="50" charset="-128"/>
                <a:cs typeface="メイリオ" pitchFamily="50" charset="-128"/>
              </a:rPr>
              <a:t>の外部</a:t>
            </a:r>
            <a:r>
              <a:rPr lang="ja-JP" altLang="en-US" sz="1200" dirty="0">
                <a:solidFill>
                  <a:srgbClr val="000000"/>
                </a:solidFill>
                <a:latin typeface="メイリオ" pitchFamily="50" charset="-128"/>
                <a:ea typeface="メイリオ" pitchFamily="50" charset="-128"/>
                <a:cs typeface="メイリオ" pitchFamily="50" charset="-128"/>
              </a:rPr>
              <a:t>ワークテーブルにデータをセット</a:t>
            </a:r>
          </a:p>
        </p:txBody>
      </p:sp>
      <p:sp>
        <p:nvSpPr>
          <p:cNvPr id="2082" name="Oval 289"/>
          <p:cNvSpPr>
            <a:spLocks noChangeArrowheads="1"/>
          </p:cNvSpPr>
          <p:nvPr/>
        </p:nvSpPr>
        <p:spPr bwMode="auto">
          <a:xfrm>
            <a:off x="4140200" y="3584575"/>
            <a:ext cx="936625" cy="720725"/>
          </a:xfrm>
          <a:prstGeom prst="ellipse">
            <a:avLst/>
          </a:prstGeom>
          <a:noFill/>
          <a:ln w="28575" algn="ctr">
            <a:solidFill>
              <a:srgbClr val="FF0000"/>
            </a:solidFill>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2083" name="Rectangle 290"/>
          <p:cNvSpPr>
            <a:spLocks noChangeArrowheads="1"/>
          </p:cNvSpPr>
          <p:nvPr/>
        </p:nvSpPr>
        <p:spPr bwMode="auto">
          <a:xfrm>
            <a:off x="5003800" y="3224213"/>
            <a:ext cx="2089150" cy="461665"/>
          </a:xfrm>
          <a:prstGeom prst="rect">
            <a:avLst/>
          </a:prstGeom>
          <a:noFill/>
          <a:ln w="9525" algn="ctr">
            <a:noFill/>
            <a:miter lim="800000"/>
            <a:headEnd/>
            <a:tailEnd/>
          </a:ln>
        </p:spPr>
        <p:txBody>
          <a:bodyPr>
            <a:spAutoFit/>
          </a:bodyPr>
          <a:lstStyle/>
          <a:p>
            <a:pPr algn="ctr"/>
            <a:r>
              <a:rPr lang="en-US" altLang="ja-JP" sz="1200" b="1" i="1" dirty="0">
                <a:solidFill>
                  <a:srgbClr val="000000"/>
                </a:solidFill>
                <a:latin typeface="Times New Roman" pitchFamily="18" charset="0"/>
                <a:ea typeface="メイリオ" pitchFamily="50" charset="-128"/>
                <a:cs typeface="Times New Roman" pitchFamily="18" charset="0"/>
              </a:rPr>
              <a:t>SuperStream</a:t>
            </a:r>
            <a:r>
              <a:rPr lang="ja-JP" altLang="en-US" sz="1200" dirty="0">
                <a:solidFill>
                  <a:srgbClr val="000000"/>
                </a:solidFill>
                <a:latin typeface="メイリオ" pitchFamily="50" charset="-128"/>
                <a:ea typeface="メイリオ" pitchFamily="50" charset="-128"/>
                <a:cs typeface="メイリオ" pitchFamily="50" charset="-128"/>
              </a:rPr>
              <a:t>のデータベース</a:t>
            </a:r>
            <a:br>
              <a:rPr lang="ja-JP" altLang="en-US" sz="1200" dirty="0">
                <a:solidFill>
                  <a:srgbClr val="000000"/>
                </a:solidFill>
                <a:latin typeface="メイリオ" pitchFamily="50" charset="-128"/>
                <a:ea typeface="メイリオ" pitchFamily="50" charset="-128"/>
                <a:cs typeface="メイリオ" pitchFamily="50" charset="-128"/>
              </a:rPr>
            </a:br>
            <a:r>
              <a:rPr lang="ja-JP" altLang="en-US" sz="1200" dirty="0">
                <a:solidFill>
                  <a:srgbClr val="000000"/>
                </a:solidFill>
                <a:latin typeface="メイリオ" pitchFamily="50" charset="-128"/>
                <a:ea typeface="メイリオ" pitchFamily="50" charset="-128"/>
                <a:cs typeface="メイリオ" pitchFamily="50" charset="-128"/>
              </a:rPr>
              <a:t>（</a:t>
            </a:r>
            <a:r>
              <a:rPr lang="en-US" altLang="ja-JP" sz="1200" dirty="0">
                <a:solidFill>
                  <a:srgbClr val="000000"/>
                </a:solidFill>
                <a:latin typeface="メイリオ" pitchFamily="50" charset="-128"/>
                <a:ea typeface="メイリオ" pitchFamily="50" charset="-128"/>
                <a:cs typeface="メイリオ" pitchFamily="50" charset="-128"/>
              </a:rPr>
              <a:t>Oracle</a:t>
            </a:r>
            <a:r>
              <a:rPr lang="ja-JP" altLang="en-US" sz="1200" dirty="0">
                <a:solidFill>
                  <a:srgbClr val="000000"/>
                </a:solidFill>
                <a:latin typeface="メイリオ" pitchFamily="50" charset="-128"/>
                <a:ea typeface="メイリオ" pitchFamily="50" charset="-128"/>
                <a:cs typeface="メイリオ" pitchFamily="50" charset="-128"/>
              </a:rPr>
              <a:t>のインスタンス）</a:t>
            </a:r>
          </a:p>
        </p:txBody>
      </p:sp>
      <p:sp>
        <p:nvSpPr>
          <p:cNvPr id="2084" name="Line 291"/>
          <p:cNvSpPr>
            <a:spLocks noChangeShapeType="1"/>
          </p:cNvSpPr>
          <p:nvPr/>
        </p:nvSpPr>
        <p:spPr bwMode="auto">
          <a:xfrm>
            <a:off x="1908175" y="3584575"/>
            <a:ext cx="2159000" cy="215900"/>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85" name="Line 292"/>
          <p:cNvSpPr>
            <a:spLocks noChangeShapeType="1"/>
          </p:cNvSpPr>
          <p:nvPr/>
        </p:nvSpPr>
        <p:spPr bwMode="auto">
          <a:xfrm flipV="1">
            <a:off x="1835696" y="3944938"/>
            <a:ext cx="2231479" cy="780206"/>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86" name="Line 293"/>
          <p:cNvSpPr>
            <a:spLocks noChangeShapeType="1"/>
          </p:cNvSpPr>
          <p:nvPr/>
        </p:nvSpPr>
        <p:spPr bwMode="auto">
          <a:xfrm flipV="1">
            <a:off x="2051720" y="4089400"/>
            <a:ext cx="2015455" cy="1499840"/>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087" name="Text Box 294"/>
          <p:cNvSpPr txBox="1">
            <a:spLocks noChangeArrowheads="1"/>
          </p:cNvSpPr>
          <p:nvPr/>
        </p:nvSpPr>
        <p:spPr bwMode="auto">
          <a:xfrm>
            <a:off x="2054910" y="3944938"/>
            <a:ext cx="1467069" cy="400110"/>
          </a:xfrm>
          <a:prstGeom prst="rect">
            <a:avLst/>
          </a:prstGeom>
          <a:noFill/>
          <a:ln w="9525" algn="ctr">
            <a:noFill/>
            <a:miter lim="800000"/>
            <a:headEnd/>
            <a:tailEnd/>
          </a:ln>
        </p:spPr>
        <p:txBody>
          <a:bodyPr wrap="none">
            <a:spAutoFit/>
          </a:bodyPr>
          <a:lstStyle/>
          <a:p>
            <a:pPr algn="ctr"/>
            <a:r>
              <a:rPr lang="en-US" altLang="ja-JP" sz="1000">
                <a:solidFill>
                  <a:srgbClr val="000000"/>
                </a:solidFill>
                <a:latin typeface="メイリオ" pitchFamily="50" charset="-128"/>
                <a:ea typeface="メイリオ" pitchFamily="50" charset="-128"/>
                <a:cs typeface="メイリオ" pitchFamily="50" charset="-128"/>
              </a:rPr>
              <a:t>SQL*Loader</a:t>
            </a:r>
            <a:r>
              <a:rPr lang="ja-JP" altLang="en-US" sz="1000">
                <a:solidFill>
                  <a:srgbClr val="000000"/>
                </a:solidFill>
                <a:latin typeface="メイリオ" pitchFamily="50" charset="-128"/>
                <a:ea typeface="メイリオ" pitchFamily="50" charset="-128"/>
                <a:cs typeface="メイリオ" pitchFamily="50" charset="-128"/>
              </a:rPr>
              <a:t>等の</a:t>
            </a:r>
            <a:br>
              <a:rPr lang="ja-JP" altLang="en-US" sz="1000">
                <a:solidFill>
                  <a:srgbClr val="000000"/>
                </a:solidFill>
                <a:latin typeface="メイリオ" pitchFamily="50" charset="-128"/>
                <a:ea typeface="メイリオ" pitchFamily="50" charset="-128"/>
                <a:cs typeface="メイリオ" pitchFamily="50" charset="-128"/>
              </a:rPr>
            </a:br>
            <a:r>
              <a:rPr lang="ja-JP" altLang="en-US" sz="1000">
                <a:solidFill>
                  <a:srgbClr val="000000"/>
                </a:solidFill>
                <a:latin typeface="メイリオ" pitchFamily="50" charset="-128"/>
                <a:ea typeface="メイリオ" pitchFamily="50" charset="-128"/>
                <a:cs typeface="メイリオ" pitchFamily="50" charset="-128"/>
              </a:rPr>
              <a:t>ツールで書き込み可能</a:t>
            </a:r>
          </a:p>
        </p:txBody>
      </p:sp>
      <p:sp>
        <p:nvSpPr>
          <p:cNvPr id="2089" name="Text Box 296"/>
          <p:cNvSpPr txBox="1">
            <a:spLocks noChangeArrowheads="1"/>
          </p:cNvSpPr>
          <p:nvPr/>
        </p:nvSpPr>
        <p:spPr bwMode="auto">
          <a:xfrm>
            <a:off x="899592" y="4952201"/>
            <a:ext cx="1261884" cy="276999"/>
          </a:xfrm>
          <a:prstGeom prst="rect">
            <a:avLst/>
          </a:prstGeom>
          <a:noFill/>
          <a:ln w="9525" algn="ctr">
            <a:noFill/>
            <a:miter lim="800000"/>
            <a:headEnd/>
            <a:tailEnd/>
          </a:ln>
        </p:spPr>
        <p:txBody>
          <a:bodyPr wrap="none">
            <a:spAutoFit/>
          </a:bodyPr>
          <a:lstStyle/>
          <a:p>
            <a:pPr algn="ctr"/>
            <a:r>
              <a:rPr lang="ja-JP" altLang="en-US" sz="1200" dirty="0">
                <a:solidFill>
                  <a:srgbClr val="000000"/>
                </a:solidFill>
                <a:latin typeface="メイリオ" pitchFamily="50" charset="-128"/>
                <a:ea typeface="メイリオ" pitchFamily="50" charset="-128"/>
                <a:cs typeface="メイリオ" pitchFamily="50" charset="-128"/>
              </a:rPr>
              <a:t>ＣＳＶファイル</a:t>
            </a:r>
          </a:p>
        </p:txBody>
      </p:sp>
      <p:sp>
        <p:nvSpPr>
          <p:cNvPr id="2091" name="Text Box 298"/>
          <p:cNvSpPr txBox="1">
            <a:spLocks noChangeArrowheads="1"/>
          </p:cNvSpPr>
          <p:nvPr/>
        </p:nvSpPr>
        <p:spPr bwMode="auto">
          <a:xfrm>
            <a:off x="921733" y="6032321"/>
            <a:ext cx="1569660" cy="276999"/>
          </a:xfrm>
          <a:prstGeom prst="rect">
            <a:avLst/>
          </a:prstGeom>
          <a:noFill/>
          <a:ln w="9525" algn="ctr">
            <a:noFill/>
            <a:miter lim="800000"/>
            <a:headEnd/>
            <a:tailEnd/>
          </a:ln>
        </p:spPr>
        <p:txBody>
          <a:bodyPr wrap="none">
            <a:spAutoFit/>
          </a:bodyPr>
          <a:lstStyle/>
          <a:p>
            <a:pPr algn="ctr"/>
            <a:r>
              <a:rPr lang="ja-JP" altLang="en-US" sz="1200">
                <a:solidFill>
                  <a:srgbClr val="000000"/>
                </a:solidFill>
                <a:latin typeface="メイリオ" pitchFamily="50" charset="-128"/>
                <a:ea typeface="メイリオ" pitchFamily="50" charset="-128"/>
                <a:cs typeface="メイリオ" pitchFamily="50" charset="-128"/>
              </a:rPr>
              <a:t>Ｅｘｃｅｌファイル</a:t>
            </a:r>
          </a:p>
        </p:txBody>
      </p:sp>
      <p:sp>
        <p:nvSpPr>
          <p:cNvPr id="2092" name="Text Box 299"/>
          <p:cNvSpPr txBox="1">
            <a:spLocks noChangeArrowheads="1"/>
          </p:cNvSpPr>
          <p:nvPr/>
        </p:nvSpPr>
        <p:spPr bwMode="auto">
          <a:xfrm>
            <a:off x="2079492" y="4797425"/>
            <a:ext cx="1800493" cy="369332"/>
          </a:xfrm>
          <a:prstGeom prst="rect">
            <a:avLst/>
          </a:prstGeom>
          <a:noFill/>
          <a:ln w="9525" algn="ctr">
            <a:noFill/>
            <a:miter lim="800000"/>
            <a:headEnd/>
            <a:tailEnd/>
          </a:ln>
        </p:spPr>
        <p:txBody>
          <a:bodyPr wrap="none">
            <a:spAutoFit/>
          </a:bodyPr>
          <a:lstStyle/>
          <a:p>
            <a:pPr algn="ctr"/>
            <a:r>
              <a:rPr lang="ja-JP" altLang="en-US" sz="900">
                <a:solidFill>
                  <a:srgbClr val="000000"/>
                </a:solidFill>
                <a:latin typeface="メイリオ" pitchFamily="50" charset="-128"/>
                <a:ea typeface="メイリオ" pitchFamily="50" charset="-128"/>
                <a:cs typeface="メイリオ" pitchFamily="50" charset="-128"/>
              </a:rPr>
              <a:t>スーパーインターフェース機能</a:t>
            </a:r>
          </a:p>
          <a:p>
            <a:pPr algn="ctr"/>
            <a:r>
              <a:rPr lang="ja-JP" altLang="en-US" sz="900">
                <a:solidFill>
                  <a:srgbClr val="000000"/>
                </a:solidFill>
                <a:latin typeface="メイリオ" pitchFamily="50" charset="-128"/>
                <a:ea typeface="メイリオ" pitchFamily="50" charset="-128"/>
                <a:cs typeface="メイリオ" pitchFamily="50" charset="-128"/>
              </a:rPr>
              <a:t>で書き込み可能</a:t>
            </a:r>
          </a:p>
        </p:txBody>
      </p:sp>
      <p:sp>
        <p:nvSpPr>
          <p:cNvPr id="2093" name="Line 300"/>
          <p:cNvSpPr>
            <a:spLocks noChangeShapeType="1"/>
          </p:cNvSpPr>
          <p:nvPr/>
        </p:nvSpPr>
        <p:spPr bwMode="auto">
          <a:xfrm>
            <a:off x="6804025" y="4351338"/>
            <a:ext cx="288925" cy="0"/>
          </a:xfrm>
          <a:prstGeom prst="line">
            <a:avLst/>
          </a:prstGeom>
          <a:noFill/>
          <a:ln w="28575">
            <a:solidFill>
              <a:srgbClr val="FF3300"/>
            </a:solidFill>
            <a:round/>
            <a:headEnd/>
            <a:tailEnd type="triangle" w="med" len="med"/>
          </a:ln>
        </p:spPr>
        <p:txBody>
          <a:bodyPr/>
          <a:lstStyle/>
          <a:p>
            <a:endParaRPr lang="ja-JP" altLang="en-US">
              <a:latin typeface="メイリオ" pitchFamily="50" charset="-128"/>
              <a:ea typeface="メイリオ" pitchFamily="50" charset="-128"/>
              <a:cs typeface="メイリオ" pitchFamily="50" charset="-128"/>
            </a:endParaRPr>
          </a:p>
        </p:txBody>
      </p:sp>
      <p:sp>
        <p:nvSpPr>
          <p:cNvPr id="284973" name="AutoShape 301"/>
          <p:cNvSpPr>
            <a:spLocks noChangeArrowheads="1"/>
          </p:cNvSpPr>
          <p:nvPr/>
        </p:nvSpPr>
        <p:spPr bwMode="auto">
          <a:xfrm>
            <a:off x="4427538" y="3068638"/>
            <a:ext cx="503237" cy="431800"/>
          </a:xfrm>
          <a:prstGeom prst="downArrow">
            <a:avLst>
              <a:gd name="adj1" fmla="val 50000"/>
              <a:gd name="adj2" fmla="val 25000"/>
            </a:avLst>
          </a:prstGeom>
          <a:gradFill rotWithShape="1">
            <a:gsLst>
              <a:gs pos="0">
                <a:schemeClr val="folHlink"/>
              </a:gs>
              <a:gs pos="100000">
                <a:schemeClr val="folHlink">
                  <a:gamma/>
                  <a:shade val="66275"/>
                  <a:invGamma/>
                </a:schemeClr>
              </a:gs>
            </a:gsLst>
            <a:lin ang="5400000" scaled="1"/>
          </a:gradFill>
          <a:ln w="9525" algn="ctr">
            <a:solidFill>
              <a:schemeClr val="folHlink"/>
            </a:solidFill>
            <a:miter lim="800000"/>
            <a:headEnd/>
            <a:tailEnd/>
          </a:ln>
          <a:effectLst/>
        </p:spPr>
        <p:txBody>
          <a:bodyPr wrap="none" anchor="ctr"/>
          <a:lstStyle/>
          <a:p>
            <a:pPr algn="ctr">
              <a:defRPr/>
            </a:pPr>
            <a:endParaRPr lang="ja-JP" altLang="en-US" sz="600">
              <a:solidFill>
                <a:srgbClr val="FFFFFF"/>
              </a:solidFill>
              <a:latin typeface="メイリオ" pitchFamily="50" charset="-128"/>
              <a:ea typeface="メイリオ" pitchFamily="50" charset="-128"/>
              <a:cs typeface="メイリオ" pitchFamily="50" charset="-128"/>
            </a:endParaRPr>
          </a:p>
        </p:txBody>
      </p:sp>
      <p:grpSp>
        <p:nvGrpSpPr>
          <p:cNvPr id="2095" name="Group 303"/>
          <p:cNvGrpSpPr>
            <a:grpSpLocks/>
          </p:cNvGrpSpPr>
          <p:nvPr/>
        </p:nvGrpSpPr>
        <p:grpSpPr bwMode="auto">
          <a:xfrm>
            <a:off x="3059832" y="5443538"/>
            <a:ext cx="3340251" cy="986179"/>
            <a:chOff x="-1122" y="1263"/>
            <a:chExt cx="8846" cy="2859"/>
          </a:xfrm>
        </p:grpSpPr>
        <p:pic>
          <p:nvPicPr>
            <p:cNvPr id="2099" name="Picture 304"/>
            <p:cNvPicPr>
              <a:picLocks noChangeAspect="1" noChangeArrowheads="1"/>
            </p:cNvPicPr>
            <p:nvPr/>
          </p:nvPicPr>
          <p:blipFill>
            <a:blip r:embed="rId4" cstate="print"/>
            <a:srcRect/>
            <a:stretch>
              <a:fillRect/>
            </a:stretch>
          </p:blipFill>
          <p:spPr bwMode="auto">
            <a:xfrm>
              <a:off x="476" y="1263"/>
              <a:ext cx="4472" cy="2757"/>
            </a:xfrm>
            <a:prstGeom prst="rect">
              <a:avLst/>
            </a:prstGeom>
            <a:solidFill>
              <a:schemeClr val="bg1"/>
            </a:solidFill>
            <a:ln w="9525" algn="ctr">
              <a:noFill/>
              <a:miter lim="800000"/>
              <a:headEnd/>
              <a:tailEnd/>
            </a:ln>
          </p:spPr>
        </p:pic>
        <p:sp>
          <p:nvSpPr>
            <p:cNvPr id="2100" name="Text Box 305"/>
            <p:cNvSpPr txBox="1">
              <a:spLocks noChangeArrowheads="1"/>
            </p:cNvSpPr>
            <p:nvPr/>
          </p:nvSpPr>
          <p:spPr bwMode="auto">
            <a:xfrm>
              <a:off x="-1122" y="1981"/>
              <a:ext cx="4591" cy="2141"/>
            </a:xfrm>
            <a:prstGeom prst="rect">
              <a:avLst/>
            </a:prstGeom>
            <a:solidFill>
              <a:srgbClr val="C0C0C0">
                <a:alpha val="30196"/>
              </a:srgbClr>
            </a:solidFill>
            <a:ln w="9525" algn="ctr">
              <a:noFill/>
              <a:miter lim="800000"/>
              <a:headEnd/>
              <a:tailEnd/>
            </a:ln>
          </p:spPr>
          <p:txBody>
            <a:bodyPr wrap="square">
              <a:spAutoFit/>
            </a:bodyPr>
            <a:lstStyle/>
            <a:p>
              <a:pPr algn="ctr"/>
              <a:r>
                <a:rPr lang="ja-JP" altLang="en-US" sz="1400" dirty="0" smtClean="0">
                  <a:solidFill>
                    <a:srgbClr val="A50021"/>
                  </a:solidFill>
                  <a:latin typeface="メイリオ" pitchFamily="50" charset="-128"/>
                  <a:ea typeface="メイリオ" pitchFamily="50" charset="-128"/>
                  <a:cs typeface="メイリオ" pitchFamily="50" charset="-128"/>
                </a:rPr>
                <a:t>データベース</a:t>
              </a:r>
              <a:endParaRPr lang="en-US" altLang="ja-JP" sz="1400" dirty="0" smtClean="0">
                <a:solidFill>
                  <a:srgbClr val="A50021"/>
                </a:solidFill>
                <a:latin typeface="メイリオ" pitchFamily="50" charset="-128"/>
                <a:ea typeface="メイリオ" pitchFamily="50" charset="-128"/>
                <a:cs typeface="メイリオ" pitchFamily="50" charset="-128"/>
              </a:endParaRPr>
            </a:p>
            <a:p>
              <a:pPr algn="ctr"/>
              <a:r>
                <a:rPr lang="ja-JP" altLang="en-US" sz="1400" dirty="0" smtClean="0">
                  <a:solidFill>
                    <a:srgbClr val="A50021"/>
                  </a:solidFill>
                  <a:latin typeface="メイリオ" pitchFamily="50" charset="-128"/>
                  <a:ea typeface="メイリオ" pitchFamily="50" charset="-128"/>
                  <a:cs typeface="メイリオ" pitchFamily="50" charset="-128"/>
                </a:rPr>
                <a:t>スキーマ</a:t>
              </a:r>
              <a:r>
                <a:rPr lang="ja-JP" altLang="en-US" sz="1400" dirty="0">
                  <a:solidFill>
                    <a:srgbClr val="A50021"/>
                  </a:solidFill>
                  <a:latin typeface="メイリオ" pitchFamily="50" charset="-128"/>
                  <a:ea typeface="メイリオ" pitchFamily="50" charset="-128"/>
                  <a:cs typeface="メイリオ" pitchFamily="50" charset="-128"/>
                </a:rPr>
                <a:t/>
              </a:r>
              <a:br>
                <a:rPr lang="ja-JP" altLang="en-US" sz="1400" dirty="0">
                  <a:solidFill>
                    <a:srgbClr val="A50021"/>
                  </a:solidFill>
                  <a:latin typeface="メイリオ" pitchFamily="50" charset="-128"/>
                  <a:ea typeface="メイリオ" pitchFamily="50" charset="-128"/>
                  <a:cs typeface="メイリオ" pitchFamily="50" charset="-128"/>
                </a:rPr>
              </a:br>
              <a:r>
                <a:rPr lang="ja-JP" altLang="en-US" sz="1400" dirty="0">
                  <a:solidFill>
                    <a:srgbClr val="A50021"/>
                  </a:solidFill>
                  <a:latin typeface="メイリオ" pitchFamily="50" charset="-128"/>
                  <a:ea typeface="メイリオ" pitchFamily="50" charset="-128"/>
                  <a:cs typeface="メイリオ" pitchFamily="50" charset="-128"/>
                </a:rPr>
                <a:t>定義集</a:t>
              </a:r>
            </a:p>
          </p:txBody>
        </p:sp>
        <p:sp>
          <p:nvSpPr>
            <p:cNvPr id="2101" name="AutoShape 306"/>
            <p:cNvSpPr>
              <a:spLocks noChangeArrowheads="1"/>
            </p:cNvSpPr>
            <p:nvPr/>
          </p:nvSpPr>
          <p:spPr bwMode="auto">
            <a:xfrm>
              <a:off x="497" y="1674"/>
              <a:ext cx="4424" cy="107"/>
            </a:xfrm>
            <a:prstGeom prst="roundRect">
              <a:avLst>
                <a:gd name="adj" fmla="val 16667"/>
              </a:avLst>
            </a:prstGeom>
            <a:noFill/>
            <a:ln w="19050" algn="ctr">
              <a:solidFill>
                <a:schemeClr val="bg2"/>
              </a:solidFill>
              <a:prstDash val="sysDot"/>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pic>
          <p:nvPicPr>
            <p:cNvPr id="284979" name="Picture 307"/>
            <p:cNvPicPr>
              <a:picLocks noChangeAspect="1" noChangeArrowheads="1"/>
            </p:cNvPicPr>
            <p:nvPr/>
          </p:nvPicPr>
          <p:blipFill>
            <a:blip r:embed="rId5" cstate="print"/>
            <a:srcRect/>
            <a:stretch>
              <a:fillRect/>
            </a:stretch>
          </p:blipFill>
          <p:spPr bwMode="auto">
            <a:xfrm>
              <a:off x="3166" y="1889"/>
              <a:ext cx="2347" cy="2020"/>
            </a:xfrm>
            <a:prstGeom prst="rect">
              <a:avLst/>
            </a:prstGeom>
            <a:solidFill>
              <a:schemeClr val="bg1"/>
            </a:solidFill>
            <a:ln w="19050" algn="ctr">
              <a:solidFill>
                <a:schemeClr val="bg2"/>
              </a:solidFill>
              <a:miter lim="800000"/>
              <a:headEnd/>
              <a:tailEnd/>
            </a:ln>
            <a:effectLst>
              <a:outerShdw dist="107763" dir="2700000" algn="ctr" rotWithShape="0">
                <a:schemeClr val="accent1"/>
              </a:outerShdw>
            </a:effectLst>
          </p:spPr>
        </p:pic>
        <p:cxnSp>
          <p:nvCxnSpPr>
            <p:cNvPr id="2103" name="AutoShape 308"/>
            <p:cNvCxnSpPr>
              <a:cxnSpLocks noChangeShapeType="1"/>
              <a:stCxn id="2101" idx="2"/>
            </p:cNvCxnSpPr>
            <p:nvPr/>
          </p:nvCxnSpPr>
          <p:spPr bwMode="auto">
            <a:xfrm>
              <a:off x="2709" y="1787"/>
              <a:ext cx="450" cy="1111"/>
            </a:xfrm>
            <a:prstGeom prst="straightConnector1">
              <a:avLst/>
            </a:prstGeom>
            <a:noFill/>
            <a:ln w="19050">
              <a:solidFill>
                <a:schemeClr val="bg2"/>
              </a:solidFill>
              <a:round/>
              <a:headEnd/>
              <a:tailEnd type="triangle" w="med" len="med"/>
            </a:ln>
          </p:spPr>
        </p:cxnSp>
        <p:sp>
          <p:nvSpPr>
            <p:cNvPr id="2104" name="Text Box 309"/>
            <p:cNvSpPr txBox="1">
              <a:spLocks noChangeArrowheads="1"/>
            </p:cNvSpPr>
            <p:nvPr/>
          </p:nvSpPr>
          <p:spPr bwMode="auto">
            <a:xfrm>
              <a:off x="2506" y="1972"/>
              <a:ext cx="5218" cy="892"/>
            </a:xfrm>
            <a:prstGeom prst="rect">
              <a:avLst/>
            </a:prstGeom>
            <a:solidFill>
              <a:srgbClr val="C0C0C0">
                <a:alpha val="30196"/>
              </a:srgbClr>
            </a:solidFill>
            <a:ln w="9525" algn="ctr">
              <a:noFill/>
              <a:miter lim="800000"/>
              <a:headEnd/>
              <a:tailEnd/>
            </a:ln>
          </p:spPr>
          <p:txBody>
            <a:bodyPr wrap="none">
              <a:spAutoFit/>
            </a:bodyPr>
            <a:lstStyle/>
            <a:p>
              <a:pPr algn="ctr"/>
              <a:r>
                <a:rPr lang="ja-JP" altLang="en-US" sz="1400">
                  <a:solidFill>
                    <a:srgbClr val="A50021"/>
                  </a:solidFill>
                  <a:latin typeface="メイリオ" pitchFamily="50" charset="-128"/>
                  <a:ea typeface="メイリオ" pitchFamily="50" charset="-128"/>
                  <a:cs typeface="メイリオ" pitchFamily="50" charset="-128"/>
                </a:rPr>
                <a:t>システム操作ガイド</a:t>
              </a:r>
            </a:p>
          </p:txBody>
        </p:sp>
      </p:grpSp>
      <p:sp>
        <p:nvSpPr>
          <p:cNvPr id="2096" name="Rectangle 310"/>
          <p:cNvSpPr>
            <a:spLocks noChangeArrowheads="1"/>
          </p:cNvSpPr>
          <p:nvPr/>
        </p:nvSpPr>
        <p:spPr bwMode="auto">
          <a:xfrm>
            <a:off x="5724524" y="5949280"/>
            <a:ext cx="3419475" cy="461665"/>
          </a:xfrm>
          <a:prstGeom prst="rect">
            <a:avLst/>
          </a:prstGeom>
          <a:solidFill>
            <a:schemeClr val="bg1"/>
          </a:solidFill>
          <a:ln w="9525" algn="ctr">
            <a:solidFill>
              <a:schemeClr val="tx2"/>
            </a:solidFill>
            <a:prstDash val="sysDot"/>
            <a:miter lim="800000"/>
            <a:headEnd/>
            <a:tailEnd/>
          </a:ln>
        </p:spPr>
        <p:txBody>
          <a:bodyPr wrap="square">
            <a:spAutoFit/>
          </a:bodyPr>
          <a:lstStyle/>
          <a:p>
            <a:r>
              <a:rPr lang="ja-JP" altLang="en-US" sz="1200" dirty="0">
                <a:solidFill>
                  <a:srgbClr val="000000"/>
                </a:solidFill>
                <a:latin typeface="メイリオ" pitchFamily="50" charset="-128"/>
                <a:ea typeface="メイリオ" pitchFamily="50" charset="-128"/>
                <a:cs typeface="メイリオ" pitchFamily="50" charset="-128"/>
              </a:rPr>
              <a:t>外部ワークテーブルへのデータセットの要領は</a:t>
            </a:r>
            <a:br>
              <a:rPr lang="ja-JP" altLang="en-US" sz="1200" dirty="0">
                <a:solidFill>
                  <a:srgbClr val="000000"/>
                </a:solidFill>
                <a:latin typeface="メイリオ" pitchFamily="50" charset="-128"/>
                <a:ea typeface="メイリオ" pitchFamily="50" charset="-128"/>
                <a:cs typeface="メイリオ" pitchFamily="50" charset="-128"/>
              </a:rPr>
            </a:br>
            <a:r>
              <a:rPr lang="ja-JP" altLang="en-US" sz="1200" dirty="0">
                <a:solidFill>
                  <a:srgbClr val="000000"/>
                </a:solidFill>
                <a:latin typeface="メイリオ" pitchFamily="50" charset="-128"/>
                <a:ea typeface="メイリオ" pitchFamily="50" charset="-128"/>
                <a:cs typeface="メイリオ" pitchFamily="50" charset="-128"/>
              </a:rPr>
              <a:t>マニュアルに詳細記載あり</a:t>
            </a:r>
          </a:p>
        </p:txBody>
      </p:sp>
      <p:sp>
        <p:nvSpPr>
          <p:cNvPr id="2097"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22CB8A0-F49C-444E-A4AA-54B92FFE2DB4}" type="slidenum">
              <a:rPr lang="ja-JP" altLang="en-US" smtClean="0">
                <a:solidFill>
                  <a:srgbClr val="FFFFFF"/>
                </a:solidFill>
              </a:rPr>
              <a:pPr fontAlgn="base">
                <a:spcBef>
                  <a:spcPct val="0"/>
                </a:spcBef>
                <a:spcAft>
                  <a:spcPct val="0"/>
                </a:spcAft>
                <a:defRPr/>
              </a:pPr>
              <a:t>19</a:t>
            </a:fld>
            <a:endParaRPr lang="ja-JP" altLang="en-US" smtClean="0">
              <a:solidFill>
                <a:srgbClr val="FFFFFF"/>
              </a:solidFill>
            </a:endParaRPr>
          </a:p>
        </p:txBody>
      </p:sp>
      <p:pic>
        <p:nvPicPr>
          <p:cNvPr id="313" name="Picture 31"/>
          <p:cNvPicPr>
            <a:picLocks noChangeAspect="1" noChangeArrowheads="1"/>
          </p:cNvPicPr>
          <p:nvPr/>
        </p:nvPicPr>
        <p:blipFill>
          <a:blip r:embed="rId6" cstate="screen">
            <a:lum bright="10000" contrast="-14000"/>
          </a:blip>
          <a:srcRect/>
          <a:stretch>
            <a:fillRect/>
          </a:stretch>
        </p:blipFill>
        <p:spPr bwMode="auto">
          <a:xfrm>
            <a:off x="1187624" y="3212976"/>
            <a:ext cx="643136" cy="643136"/>
          </a:xfrm>
          <a:prstGeom prst="rect">
            <a:avLst/>
          </a:prstGeom>
          <a:noFill/>
          <a:ln w="9525">
            <a:noFill/>
            <a:miter lim="800000"/>
            <a:headEnd/>
            <a:tailEnd/>
          </a:ln>
          <a:effectLst/>
        </p:spPr>
      </p:pic>
      <p:pic>
        <p:nvPicPr>
          <p:cNvPr id="314" name="Picture 7"/>
          <p:cNvPicPr>
            <a:picLocks noChangeAspect="1" noChangeArrowheads="1"/>
          </p:cNvPicPr>
          <p:nvPr/>
        </p:nvPicPr>
        <p:blipFill>
          <a:blip r:embed="rId7" cstate="screen"/>
          <a:srcRect/>
          <a:stretch>
            <a:fillRect/>
          </a:stretch>
        </p:blipFill>
        <p:spPr bwMode="auto">
          <a:xfrm>
            <a:off x="1259632" y="5371772"/>
            <a:ext cx="485981" cy="689870"/>
          </a:xfrm>
          <a:prstGeom prst="rect">
            <a:avLst/>
          </a:prstGeom>
          <a:noFill/>
          <a:ln w="9525">
            <a:noFill/>
            <a:miter lim="800000"/>
            <a:headEnd/>
            <a:tailEnd/>
          </a:ln>
          <a:effectLst/>
        </p:spPr>
      </p:pic>
      <p:pic>
        <p:nvPicPr>
          <p:cNvPr id="315" name="Picture 15"/>
          <p:cNvPicPr>
            <a:picLocks noChangeAspect="1" noChangeArrowheads="1"/>
          </p:cNvPicPr>
          <p:nvPr/>
        </p:nvPicPr>
        <p:blipFill>
          <a:blip r:embed="rId8" cstate="screen"/>
          <a:srcRect/>
          <a:stretch>
            <a:fillRect/>
          </a:stretch>
        </p:blipFill>
        <p:spPr bwMode="auto">
          <a:xfrm>
            <a:off x="1115616" y="3429000"/>
            <a:ext cx="288032" cy="288032"/>
          </a:xfrm>
          <a:prstGeom prst="rect">
            <a:avLst/>
          </a:prstGeom>
          <a:noFill/>
          <a:ln w="9525">
            <a:noFill/>
            <a:miter lim="800000"/>
            <a:headEnd/>
            <a:tailEnd/>
          </a:ln>
          <a:effectLst/>
        </p:spPr>
      </p:pic>
      <p:pic>
        <p:nvPicPr>
          <p:cNvPr id="316" name="Picture 11"/>
          <p:cNvPicPr>
            <a:picLocks noChangeAspect="1" noChangeArrowheads="1"/>
          </p:cNvPicPr>
          <p:nvPr/>
        </p:nvPicPr>
        <p:blipFill>
          <a:blip r:embed="rId9" cstate="screen"/>
          <a:srcRect/>
          <a:stretch>
            <a:fillRect/>
          </a:stretch>
        </p:blipFill>
        <p:spPr bwMode="auto">
          <a:xfrm>
            <a:off x="1259632" y="4379582"/>
            <a:ext cx="500707" cy="601385"/>
          </a:xfrm>
          <a:prstGeom prst="rect">
            <a:avLst/>
          </a:prstGeom>
          <a:noFill/>
          <a:ln w="9525">
            <a:noFill/>
            <a:miter lim="800000"/>
            <a:headEnd/>
            <a:tailEnd/>
          </a:ln>
          <a:effectLst/>
        </p:spPr>
      </p:pic>
      <p:pic>
        <p:nvPicPr>
          <p:cNvPr id="317" name="Picture 15"/>
          <p:cNvPicPr>
            <a:picLocks noChangeAspect="1" noChangeArrowheads="1"/>
          </p:cNvPicPr>
          <p:nvPr/>
        </p:nvPicPr>
        <p:blipFill>
          <a:blip r:embed="rId10" cstate="screen"/>
          <a:srcRect/>
          <a:stretch>
            <a:fillRect/>
          </a:stretch>
        </p:blipFill>
        <p:spPr bwMode="auto">
          <a:xfrm>
            <a:off x="4283968" y="3717032"/>
            <a:ext cx="669235" cy="490144"/>
          </a:xfrm>
          <a:prstGeom prst="rect">
            <a:avLst/>
          </a:prstGeom>
          <a:noFill/>
          <a:ln w="9525">
            <a:noFill/>
            <a:miter lim="800000"/>
            <a:headEnd/>
            <a:tailEnd/>
          </a:ln>
          <a:effectLst/>
          <a:scene3d>
            <a:camera prst="perspectiveHeroicExtremeLeftFacing"/>
            <a:lightRig rig="threePt" dir="t"/>
          </a:scene3d>
        </p:spPr>
      </p:pic>
      <p:sp>
        <p:nvSpPr>
          <p:cNvPr id="2067" name="Rectangle 242"/>
          <p:cNvSpPr>
            <a:spLocks noChangeArrowheads="1"/>
          </p:cNvSpPr>
          <p:nvPr/>
        </p:nvSpPr>
        <p:spPr bwMode="auto">
          <a:xfrm>
            <a:off x="4067944" y="3645024"/>
            <a:ext cx="1152128" cy="538609"/>
          </a:xfrm>
          <a:prstGeom prst="rect">
            <a:avLst/>
          </a:prstGeom>
          <a:noFill/>
          <a:ln w="9525" algn="ctr">
            <a:noFill/>
            <a:miter lim="800000"/>
            <a:headEnd/>
            <a:tailEnd/>
          </a:ln>
        </p:spPr>
        <p:txBody>
          <a:bodyPr wrap="square">
            <a:spAutoFit/>
          </a:bodyPr>
          <a:lstStyle/>
          <a:p>
            <a:pPr algn="ctr"/>
            <a:r>
              <a:rPr lang="ja-JP" altLang="en-US" sz="1000" dirty="0">
                <a:solidFill>
                  <a:srgbClr val="000000"/>
                </a:solidFill>
                <a:latin typeface="メイリオ" pitchFamily="50" charset="-128"/>
                <a:ea typeface="メイリオ" pitchFamily="50" charset="-128"/>
                <a:cs typeface="メイリオ" pitchFamily="50" charset="-128"/>
              </a:rPr>
              <a:t>外部仕訳</a:t>
            </a:r>
            <a:br>
              <a:rPr lang="ja-JP" altLang="en-US" sz="1000" dirty="0">
                <a:solidFill>
                  <a:srgbClr val="000000"/>
                </a:solidFill>
                <a:latin typeface="メイリオ" pitchFamily="50" charset="-128"/>
                <a:ea typeface="メイリオ" pitchFamily="50" charset="-128"/>
                <a:cs typeface="メイリオ" pitchFamily="50" charset="-128"/>
              </a:rPr>
            </a:br>
            <a:r>
              <a:rPr lang="ja-JP" altLang="en-US" sz="1000" dirty="0">
                <a:solidFill>
                  <a:srgbClr val="000000"/>
                </a:solidFill>
                <a:latin typeface="メイリオ" pitchFamily="50" charset="-128"/>
                <a:ea typeface="メイリオ" pitchFamily="50" charset="-128"/>
                <a:cs typeface="メイリオ" pitchFamily="50" charset="-128"/>
              </a:rPr>
              <a:t>ワークテーブル</a:t>
            </a:r>
            <a:br>
              <a:rPr lang="ja-JP" altLang="en-US" sz="1000" dirty="0">
                <a:solidFill>
                  <a:srgbClr val="000000"/>
                </a:solidFill>
                <a:latin typeface="メイリオ" pitchFamily="50" charset="-128"/>
                <a:ea typeface="メイリオ" pitchFamily="50" charset="-128"/>
                <a:cs typeface="メイリオ" pitchFamily="50" charset="-128"/>
              </a:rPr>
            </a:br>
            <a:r>
              <a:rPr lang="ja-JP" altLang="en-US" sz="900" dirty="0">
                <a:solidFill>
                  <a:srgbClr val="000000"/>
                </a:solidFill>
                <a:latin typeface="メイリオ" pitchFamily="50" charset="-128"/>
                <a:ea typeface="メイリオ" pitchFamily="50" charset="-128"/>
                <a:cs typeface="メイリオ" pitchFamily="50" charset="-128"/>
              </a:rPr>
              <a:t>（</a:t>
            </a:r>
            <a:r>
              <a:rPr lang="en-US" altLang="ja-JP" sz="900" dirty="0">
                <a:solidFill>
                  <a:srgbClr val="000000"/>
                </a:solidFill>
                <a:latin typeface="メイリオ" pitchFamily="50" charset="-128"/>
                <a:ea typeface="メイリオ" pitchFamily="50" charset="-128"/>
                <a:cs typeface="メイリオ" pitchFamily="50" charset="-128"/>
              </a:rPr>
              <a:t>CMSW2WRK</a:t>
            </a:r>
            <a:r>
              <a:rPr lang="ja-JP" altLang="en-US" sz="900" dirty="0">
                <a:solidFill>
                  <a:srgbClr val="000000"/>
                </a:solidFill>
                <a:latin typeface="メイリオ" pitchFamily="50" charset="-128"/>
                <a:ea typeface="メイリオ" pitchFamily="50" charset="-128"/>
                <a:cs typeface="メイリオ" pitchFamily="50" charset="-128"/>
              </a:rPr>
              <a:t>）</a:t>
            </a:r>
          </a:p>
        </p:txBody>
      </p:sp>
      <p:pic>
        <p:nvPicPr>
          <p:cNvPr id="318" name="Picture 15"/>
          <p:cNvPicPr>
            <a:picLocks noChangeAspect="1" noChangeArrowheads="1"/>
          </p:cNvPicPr>
          <p:nvPr/>
        </p:nvPicPr>
        <p:blipFill>
          <a:blip r:embed="rId10" cstate="screen"/>
          <a:srcRect/>
          <a:stretch>
            <a:fillRect/>
          </a:stretch>
        </p:blipFill>
        <p:spPr bwMode="auto">
          <a:xfrm>
            <a:off x="4577147" y="4725144"/>
            <a:ext cx="498909" cy="365398"/>
          </a:xfrm>
          <a:prstGeom prst="rect">
            <a:avLst/>
          </a:prstGeom>
          <a:noFill/>
          <a:ln w="9525">
            <a:noFill/>
            <a:miter lim="800000"/>
            <a:headEnd/>
            <a:tailEnd/>
          </a:ln>
          <a:effectLst/>
          <a:scene3d>
            <a:camera prst="perspectiveHeroicExtremeLeftFacing"/>
            <a:lightRig rig="threePt" dir="t"/>
          </a:scene3d>
        </p:spPr>
      </p:pic>
      <p:sp>
        <p:nvSpPr>
          <p:cNvPr id="2073" name="Rectangle 280"/>
          <p:cNvSpPr>
            <a:spLocks noChangeArrowheads="1"/>
          </p:cNvSpPr>
          <p:nvPr/>
        </p:nvSpPr>
        <p:spPr bwMode="auto">
          <a:xfrm>
            <a:off x="4283075" y="4725144"/>
            <a:ext cx="1008063" cy="369332"/>
          </a:xfrm>
          <a:prstGeom prst="rect">
            <a:avLst/>
          </a:prstGeom>
          <a:noFill/>
          <a:ln w="9525" algn="ctr">
            <a:noFill/>
            <a:miter lim="800000"/>
            <a:headEnd/>
            <a:tailEnd/>
          </a:ln>
        </p:spPr>
        <p:txBody>
          <a:bodyPr>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外部エラー</a:t>
            </a:r>
            <a:br>
              <a:rPr lang="ja-JP" altLang="en-US" sz="900" dirty="0">
                <a:solidFill>
                  <a:srgbClr val="000000"/>
                </a:solidFill>
                <a:latin typeface="メイリオ" pitchFamily="50" charset="-128"/>
                <a:ea typeface="メイリオ" pitchFamily="50" charset="-128"/>
                <a:cs typeface="メイリオ" pitchFamily="50" charset="-128"/>
              </a:rPr>
            </a:br>
            <a:r>
              <a:rPr lang="ja-JP" altLang="en-US" sz="900" dirty="0">
                <a:solidFill>
                  <a:srgbClr val="000000"/>
                </a:solidFill>
                <a:latin typeface="メイリオ" pitchFamily="50" charset="-128"/>
                <a:ea typeface="メイリオ" pitchFamily="50" charset="-128"/>
                <a:cs typeface="メイリオ" pitchFamily="50" charset="-128"/>
              </a:rPr>
              <a:t>テーブル</a:t>
            </a:r>
          </a:p>
        </p:txBody>
      </p:sp>
      <p:pic>
        <p:nvPicPr>
          <p:cNvPr id="319" name="Picture 15"/>
          <p:cNvPicPr>
            <a:picLocks noChangeAspect="1" noChangeArrowheads="1"/>
          </p:cNvPicPr>
          <p:nvPr/>
        </p:nvPicPr>
        <p:blipFill>
          <a:blip r:embed="rId10" cstate="screen"/>
          <a:srcRect/>
          <a:stretch>
            <a:fillRect/>
          </a:stretch>
        </p:blipFill>
        <p:spPr bwMode="auto">
          <a:xfrm>
            <a:off x="5724128" y="4719786"/>
            <a:ext cx="498909" cy="365398"/>
          </a:xfrm>
          <a:prstGeom prst="rect">
            <a:avLst/>
          </a:prstGeom>
          <a:noFill/>
          <a:ln w="9525">
            <a:noFill/>
            <a:miter lim="800000"/>
            <a:headEnd/>
            <a:tailEnd/>
          </a:ln>
          <a:effectLst/>
          <a:scene3d>
            <a:camera prst="perspectiveHeroicExtremeLeftFacing"/>
            <a:lightRig rig="threePt" dir="t"/>
          </a:scene3d>
        </p:spPr>
      </p:pic>
      <p:pic>
        <p:nvPicPr>
          <p:cNvPr id="320" name="Picture 15"/>
          <p:cNvPicPr>
            <a:picLocks noChangeAspect="1" noChangeArrowheads="1"/>
          </p:cNvPicPr>
          <p:nvPr/>
        </p:nvPicPr>
        <p:blipFill>
          <a:blip r:embed="rId10" cstate="screen"/>
          <a:srcRect/>
          <a:stretch>
            <a:fillRect/>
          </a:stretch>
        </p:blipFill>
        <p:spPr bwMode="auto">
          <a:xfrm>
            <a:off x="6233331" y="4941168"/>
            <a:ext cx="498909" cy="365398"/>
          </a:xfrm>
          <a:prstGeom prst="rect">
            <a:avLst/>
          </a:prstGeom>
          <a:noFill/>
          <a:ln w="9525">
            <a:noFill/>
            <a:miter lim="800000"/>
            <a:headEnd/>
            <a:tailEnd/>
          </a:ln>
          <a:effectLst/>
          <a:scene3d>
            <a:camera prst="perspectiveHeroicExtremeLeftFacing"/>
            <a:lightRig rig="threePt" dir="t"/>
          </a:scene3d>
        </p:spPr>
      </p:pic>
      <p:pic>
        <p:nvPicPr>
          <p:cNvPr id="321" name="Picture 15"/>
          <p:cNvPicPr>
            <a:picLocks noChangeAspect="1" noChangeArrowheads="1"/>
          </p:cNvPicPr>
          <p:nvPr/>
        </p:nvPicPr>
        <p:blipFill>
          <a:blip r:embed="rId10" cstate="screen"/>
          <a:srcRect/>
          <a:stretch>
            <a:fillRect/>
          </a:stretch>
        </p:blipFill>
        <p:spPr bwMode="auto">
          <a:xfrm>
            <a:off x="6804248" y="4725144"/>
            <a:ext cx="498909" cy="365398"/>
          </a:xfrm>
          <a:prstGeom prst="rect">
            <a:avLst/>
          </a:prstGeom>
          <a:noFill/>
          <a:ln w="9525">
            <a:noFill/>
            <a:miter lim="800000"/>
            <a:headEnd/>
            <a:tailEnd/>
          </a:ln>
          <a:effectLst/>
          <a:scene3d>
            <a:camera prst="perspectiveHeroicExtremeLeftFacing"/>
            <a:lightRig rig="threePt" dir="t"/>
          </a:scene3d>
        </p:spPr>
      </p:pic>
      <p:pic>
        <p:nvPicPr>
          <p:cNvPr id="323" name="Picture 15"/>
          <p:cNvPicPr>
            <a:picLocks noChangeAspect="1" noChangeArrowheads="1"/>
          </p:cNvPicPr>
          <p:nvPr/>
        </p:nvPicPr>
        <p:blipFill>
          <a:blip r:embed="rId10" cstate="screen"/>
          <a:srcRect/>
          <a:stretch>
            <a:fillRect/>
          </a:stretch>
        </p:blipFill>
        <p:spPr bwMode="auto">
          <a:xfrm>
            <a:off x="6156176" y="4293096"/>
            <a:ext cx="498909" cy="365398"/>
          </a:xfrm>
          <a:prstGeom prst="rect">
            <a:avLst/>
          </a:prstGeom>
          <a:noFill/>
          <a:ln w="9525">
            <a:noFill/>
            <a:miter lim="800000"/>
            <a:headEnd/>
            <a:tailEnd/>
          </a:ln>
          <a:effectLst/>
          <a:scene3d>
            <a:camera prst="perspectiveHeroicExtremeLeftFacing"/>
            <a:lightRig rig="threePt" dir="t"/>
          </a:scene3d>
        </p:spPr>
      </p:pic>
      <p:pic>
        <p:nvPicPr>
          <p:cNvPr id="322" name="Picture 15"/>
          <p:cNvPicPr>
            <a:picLocks noChangeAspect="1" noChangeArrowheads="1"/>
          </p:cNvPicPr>
          <p:nvPr/>
        </p:nvPicPr>
        <p:blipFill>
          <a:blip r:embed="rId10" cstate="screen"/>
          <a:srcRect/>
          <a:stretch>
            <a:fillRect/>
          </a:stretch>
        </p:blipFill>
        <p:spPr bwMode="auto">
          <a:xfrm>
            <a:off x="7164288" y="4221088"/>
            <a:ext cx="498909" cy="365398"/>
          </a:xfrm>
          <a:prstGeom prst="rect">
            <a:avLst/>
          </a:prstGeom>
          <a:noFill/>
          <a:ln w="9525">
            <a:noFill/>
            <a:miter lim="800000"/>
            <a:headEnd/>
            <a:tailEnd/>
          </a:ln>
          <a:effectLst/>
          <a:scene3d>
            <a:camera prst="perspectiveHeroicExtremeLeftFacing"/>
            <a:lightRig rig="threePt" dir="t"/>
          </a:scene3d>
        </p:spPr>
      </p:pic>
      <p:pic>
        <p:nvPicPr>
          <p:cNvPr id="324" name="Picture 15"/>
          <p:cNvPicPr>
            <a:picLocks noChangeAspect="1" noChangeArrowheads="1"/>
          </p:cNvPicPr>
          <p:nvPr/>
        </p:nvPicPr>
        <p:blipFill>
          <a:blip r:embed="rId10" cstate="screen"/>
          <a:srcRect/>
          <a:stretch>
            <a:fillRect/>
          </a:stretch>
        </p:blipFill>
        <p:spPr bwMode="auto">
          <a:xfrm>
            <a:off x="6201874" y="3717032"/>
            <a:ext cx="597228" cy="437406"/>
          </a:xfrm>
          <a:prstGeom prst="rect">
            <a:avLst/>
          </a:prstGeom>
          <a:noFill/>
          <a:ln w="9525">
            <a:noFill/>
            <a:miter lim="800000"/>
            <a:headEnd/>
            <a:tailEnd/>
          </a:ln>
          <a:effectLst/>
          <a:scene3d>
            <a:camera prst="perspectiveHeroicExtremeLeftFacing"/>
            <a:lightRig rig="threePt" dir="t"/>
          </a:scene3d>
        </p:spPr>
      </p:pic>
      <p:sp>
        <p:nvSpPr>
          <p:cNvPr id="2068" name="Rectangle 243"/>
          <p:cNvSpPr>
            <a:spLocks noChangeArrowheads="1"/>
          </p:cNvSpPr>
          <p:nvPr/>
        </p:nvSpPr>
        <p:spPr bwMode="auto">
          <a:xfrm>
            <a:off x="5652665" y="4725144"/>
            <a:ext cx="791543" cy="369332"/>
          </a:xfrm>
          <a:prstGeom prst="rect">
            <a:avLst/>
          </a:prstGeom>
          <a:noFill/>
          <a:ln w="9525" algn="ctr">
            <a:noFill/>
            <a:miter lim="800000"/>
            <a:headEnd/>
            <a:tailEnd/>
          </a:ln>
        </p:spPr>
        <p:txBody>
          <a:bodyPr wrap="square">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科目マスタ</a:t>
            </a:r>
          </a:p>
          <a:p>
            <a:pPr algn="ct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2069" name="Rectangle 244"/>
          <p:cNvSpPr>
            <a:spLocks noChangeArrowheads="1"/>
          </p:cNvSpPr>
          <p:nvPr/>
        </p:nvSpPr>
        <p:spPr bwMode="auto">
          <a:xfrm>
            <a:off x="6156176" y="4941168"/>
            <a:ext cx="792956" cy="369332"/>
          </a:xfrm>
          <a:prstGeom prst="rect">
            <a:avLst/>
          </a:prstGeom>
          <a:noFill/>
          <a:ln w="9525" algn="ctr">
            <a:noFill/>
            <a:miter lim="800000"/>
            <a:headEnd/>
            <a:tailEnd/>
          </a:ln>
        </p:spPr>
        <p:txBody>
          <a:bodyPr wrap="square">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部門マスタ</a:t>
            </a:r>
          </a:p>
          <a:p>
            <a:pPr algn="ct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2078" name="Rectangle 285"/>
          <p:cNvSpPr>
            <a:spLocks noChangeArrowheads="1"/>
          </p:cNvSpPr>
          <p:nvPr/>
        </p:nvSpPr>
        <p:spPr bwMode="auto">
          <a:xfrm>
            <a:off x="6660232" y="4715852"/>
            <a:ext cx="936625" cy="369332"/>
          </a:xfrm>
          <a:prstGeom prst="rect">
            <a:avLst/>
          </a:prstGeom>
          <a:noFill/>
          <a:ln w="9525" algn="ctr">
            <a:noFill/>
            <a:miter lim="800000"/>
            <a:headEnd/>
            <a:tailEnd/>
          </a:ln>
        </p:spPr>
        <p:txBody>
          <a:bodyPr>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伝票番号管理</a:t>
            </a:r>
          </a:p>
          <a:p>
            <a:pPr algn="ct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2079" name="Rectangle 286"/>
          <p:cNvSpPr>
            <a:spLocks noChangeArrowheads="1"/>
          </p:cNvSpPr>
          <p:nvPr/>
        </p:nvSpPr>
        <p:spPr bwMode="auto">
          <a:xfrm>
            <a:off x="6876256" y="4235450"/>
            <a:ext cx="936625" cy="369332"/>
          </a:xfrm>
          <a:prstGeom prst="rect">
            <a:avLst/>
          </a:prstGeom>
          <a:noFill/>
          <a:ln w="9525" algn="ctr">
            <a:noFill/>
            <a:miter lim="800000"/>
            <a:headEnd/>
            <a:tailEnd/>
          </a:ln>
        </p:spPr>
        <p:txBody>
          <a:bodyPr>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ログ</a:t>
            </a:r>
          </a:p>
          <a:p>
            <a:pPr algn="ct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2066" name="Rectangle 241"/>
          <p:cNvSpPr>
            <a:spLocks noChangeArrowheads="1"/>
          </p:cNvSpPr>
          <p:nvPr/>
        </p:nvSpPr>
        <p:spPr bwMode="auto">
          <a:xfrm>
            <a:off x="6084168" y="4300538"/>
            <a:ext cx="720725" cy="369332"/>
          </a:xfrm>
          <a:prstGeom prst="rect">
            <a:avLst/>
          </a:prstGeom>
          <a:noFill/>
          <a:ln w="9525" algn="ctr">
            <a:noFill/>
            <a:miter lim="800000"/>
            <a:headEnd/>
            <a:tailEnd/>
          </a:ln>
        </p:spPr>
        <p:txBody>
          <a:bodyPr>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残高</a:t>
            </a:r>
          </a:p>
          <a:p>
            <a:pPr algn="ct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2065" name="Rectangle 240"/>
          <p:cNvSpPr>
            <a:spLocks noChangeArrowheads="1"/>
          </p:cNvSpPr>
          <p:nvPr/>
        </p:nvSpPr>
        <p:spPr bwMode="auto">
          <a:xfrm>
            <a:off x="6084168" y="3789363"/>
            <a:ext cx="793750" cy="369332"/>
          </a:xfrm>
          <a:prstGeom prst="rect">
            <a:avLst/>
          </a:prstGeom>
          <a:noFill/>
          <a:ln w="9525" algn="ctr">
            <a:noFill/>
            <a:miter lim="800000"/>
            <a:headEnd/>
            <a:tailEnd/>
          </a:ln>
        </p:spPr>
        <p:txBody>
          <a:bodyPr>
            <a:spAutoFit/>
          </a:bodyPr>
          <a:lstStyle/>
          <a:p>
            <a:pPr algn="ctr"/>
            <a:r>
              <a:rPr lang="ja-JP" altLang="en-US" sz="900" dirty="0">
                <a:solidFill>
                  <a:srgbClr val="000000"/>
                </a:solidFill>
                <a:latin typeface="メイリオ" pitchFamily="50" charset="-128"/>
                <a:ea typeface="メイリオ" pitchFamily="50" charset="-128"/>
                <a:cs typeface="メイリオ" pitchFamily="50" charset="-128"/>
              </a:rPr>
              <a:t>仕訳</a:t>
            </a:r>
            <a:br>
              <a:rPr lang="ja-JP" altLang="en-US" sz="900" dirty="0">
                <a:solidFill>
                  <a:srgbClr val="000000"/>
                </a:solidFill>
                <a:latin typeface="メイリオ" pitchFamily="50" charset="-128"/>
                <a:ea typeface="メイリオ" pitchFamily="50" charset="-128"/>
                <a:cs typeface="メイリオ" pitchFamily="50" charset="-128"/>
              </a:rPr>
            </a:br>
            <a:r>
              <a:rPr lang="ja-JP" altLang="en-US" sz="900" dirty="0">
                <a:solidFill>
                  <a:srgbClr val="000000"/>
                </a:solidFill>
                <a:latin typeface="メイリオ" pitchFamily="50" charset="-128"/>
                <a:ea typeface="メイリオ" pitchFamily="50" charset="-128"/>
                <a:cs typeface="メイリオ" pitchFamily="50" charset="-128"/>
              </a:rPr>
              <a:t>テーブル</a:t>
            </a:r>
          </a:p>
        </p:txBody>
      </p:sp>
      <p:sp>
        <p:nvSpPr>
          <p:cNvPr id="58"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タイトル 2"/>
          <p:cNvSpPr>
            <a:spLocks noGrp="1"/>
          </p:cNvSpPr>
          <p:nvPr>
            <p:ph type="title"/>
          </p:nvPr>
        </p:nvSpPr>
        <p:spPr/>
        <p:txBody>
          <a:bodyPr lIns="91440" tIns="45720" rIns="91440" bIns="45720"/>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システムフロー</a:t>
            </a:r>
          </a:p>
        </p:txBody>
      </p:sp>
      <p:sp>
        <p:nvSpPr>
          <p:cNvPr id="4403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6E9C3CE3-1CB0-4EB3-86BF-ECCFEFEE2F8A}" type="slidenum">
              <a:rPr lang="ja-JP" altLang="en-US" smtClean="0">
                <a:solidFill>
                  <a:srgbClr val="FFFFFF"/>
                </a:solidFill>
              </a:rPr>
              <a:pPr fontAlgn="base">
                <a:spcBef>
                  <a:spcPct val="0"/>
                </a:spcBef>
                <a:spcAft>
                  <a:spcPct val="0"/>
                </a:spcAft>
                <a:defRPr/>
              </a:pPr>
              <a:t>2</a:t>
            </a:fld>
            <a:endParaRPr lang="ja-JP" altLang="en-US" smtClean="0">
              <a:solidFill>
                <a:srgbClr val="FFFFFF"/>
              </a:solidFill>
            </a:endParaRPr>
          </a:p>
        </p:txBody>
      </p:sp>
      <p:sp>
        <p:nvSpPr>
          <p:cNvPr id="14340" name="AutoShape 5"/>
          <p:cNvSpPr>
            <a:spLocks noChangeArrowheads="1"/>
          </p:cNvSpPr>
          <p:nvPr/>
        </p:nvSpPr>
        <p:spPr bwMode="gray">
          <a:xfrm>
            <a:off x="3349625" y="1628775"/>
            <a:ext cx="2662238"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4341" name="AutoShape 3"/>
          <p:cNvSpPr>
            <a:spLocks noChangeArrowheads="1"/>
          </p:cNvSpPr>
          <p:nvPr/>
        </p:nvSpPr>
        <p:spPr bwMode="auto">
          <a:xfrm>
            <a:off x="3349625" y="1268413"/>
            <a:ext cx="2662238"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b="1">
                <a:solidFill>
                  <a:srgbClr val="FFFFFF"/>
                </a:solidFill>
                <a:latin typeface="メイリオ" pitchFamily="50" charset="-128"/>
                <a:ea typeface="メイリオ" pitchFamily="50" charset="-128"/>
                <a:cs typeface="メイリオ" pitchFamily="50" charset="-128"/>
              </a:rPr>
              <a:t>月次処理</a:t>
            </a:r>
          </a:p>
        </p:txBody>
      </p:sp>
      <p:sp>
        <p:nvSpPr>
          <p:cNvPr id="14342" name="AutoShape 5"/>
          <p:cNvSpPr>
            <a:spLocks noChangeArrowheads="1"/>
          </p:cNvSpPr>
          <p:nvPr/>
        </p:nvSpPr>
        <p:spPr bwMode="gray">
          <a:xfrm>
            <a:off x="6154738" y="1628775"/>
            <a:ext cx="2665412"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en-US" altLang="ja-JP" sz="1500">
              <a:solidFill>
                <a:srgbClr val="E27100"/>
              </a:solidFill>
              <a:latin typeface="メイリオ" pitchFamily="50" charset="-128"/>
              <a:ea typeface="メイリオ" pitchFamily="50" charset="-128"/>
              <a:cs typeface="メイリオ" pitchFamily="50" charset="-128"/>
            </a:endParaRPr>
          </a:p>
        </p:txBody>
      </p:sp>
      <p:sp>
        <p:nvSpPr>
          <p:cNvPr id="14343" name="AutoShape 5"/>
          <p:cNvSpPr>
            <a:spLocks noChangeArrowheads="1"/>
          </p:cNvSpPr>
          <p:nvPr/>
        </p:nvSpPr>
        <p:spPr bwMode="auto">
          <a:xfrm>
            <a:off x="6156325" y="1268413"/>
            <a:ext cx="2663825"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b="1">
                <a:solidFill>
                  <a:srgbClr val="FFFFFF"/>
                </a:solidFill>
                <a:latin typeface="メイリオ" pitchFamily="50" charset="-128"/>
                <a:ea typeface="メイリオ" pitchFamily="50" charset="-128"/>
                <a:cs typeface="メイリオ" pitchFamily="50" charset="-128"/>
              </a:rPr>
              <a:t>決算処理</a:t>
            </a:r>
            <a:r>
              <a:rPr lang="ja-JP" altLang="en-US" sz="1200" b="1">
                <a:solidFill>
                  <a:srgbClr val="FFFFFF"/>
                </a:solidFill>
                <a:latin typeface="メイリオ" pitchFamily="50" charset="-128"/>
                <a:ea typeface="メイリオ" pitchFamily="50" charset="-128"/>
                <a:cs typeface="メイリオ" pitchFamily="50" charset="-128"/>
              </a:rPr>
              <a:t>（四半期、半期、年次）</a:t>
            </a:r>
          </a:p>
        </p:txBody>
      </p:sp>
      <p:sp>
        <p:nvSpPr>
          <p:cNvPr id="14344" name="AutoShape 5"/>
          <p:cNvSpPr>
            <a:spLocks noChangeArrowheads="1"/>
          </p:cNvSpPr>
          <p:nvPr/>
        </p:nvSpPr>
        <p:spPr bwMode="gray">
          <a:xfrm>
            <a:off x="250825" y="1604963"/>
            <a:ext cx="2955925" cy="4752975"/>
          </a:xfrm>
          <a:prstGeom prst="roundRect">
            <a:avLst>
              <a:gd name="adj" fmla="val 6056"/>
            </a:avLst>
          </a:prstGeom>
          <a:noFill/>
          <a:ln w="6350" algn="ctr">
            <a:solidFill>
              <a:srgbClr val="FF9933"/>
            </a:solidFill>
            <a:prstDash val="lgDash"/>
            <a:round/>
            <a:headEnd/>
            <a:tailEnd/>
          </a:ln>
        </p:spPr>
        <p:txBody>
          <a:bodyPr wrap="none" anchor="ctr"/>
          <a:lstStyle/>
          <a:p>
            <a:pPr>
              <a:lnSpc>
                <a:spcPct val="80000"/>
              </a:lnSpc>
              <a:spcBef>
                <a:spcPct val="20000"/>
              </a:spcBef>
            </a:pPr>
            <a:endParaRPr lang="ja-JP" altLang="ja-JP" sz="1500">
              <a:solidFill>
                <a:srgbClr val="E27100"/>
              </a:solidFill>
              <a:latin typeface="メイリオ" pitchFamily="50" charset="-128"/>
              <a:ea typeface="メイリオ" pitchFamily="50" charset="-128"/>
              <a:cs typeface="メイリオ" pitchFamily="50" charset="-128"/>
            </a:endParaRPr>
          </a:p>
        </p:txBody>
      </p:sp>
      <p:sp>
        <p:nvSpPr>
          <p:cNvPr id="14345" name="Text Box 7"/>
          <p:cNvSpPr txBox="1">
            <a:spLocks noChangeArrowheads="1"/>
          </p:cNvSpPr>
          <p:nvPr/>
        </p:nvSpPr>
        <p:spPr bwMode="auto">
          <a:xfrm>
            <a:off x="1928813" y="3143250"/>
            <a:ext cx="1057275" cy="396875"/>
          </a:xfrm>
          <a:prstGeom prst="rect">
            <a:avLst/>
          </a:prstGeom>
          <a:noFill/>
          <a:ln w="9525">
            <a:noFill/>
            <a:miter lim="800000"/>
            <a:headEnd/>
            <a:tailEnd/>
          </a:ln>
        </p:spPr>
        <p:txBody>
          <a:bodyPr>
            <a:spAutoFit/>
          </a:bodyPr>
          <a:lstStyle/>
          <a:p>
            <a:pPr>
              <a:spcBef>
                <a:spcPct val="50000"/>
              </a:spcBef>
            </a:pPr>
            <a:r>
              <a:rPr lang="ja-JP" altLang="en-US" sz="1000">
                <a:solidFill>
                  <a:srgbClr val="000000"/>
                </a:solidFill>
                <a:latin typeface="メイリオ" pitchFamily="50" charset="-128"/>
                <a:ea typeface="メイリオ" pitchFamily="50" charset="-128"/>
                <a:cs typeface="メイリオ" pitchFamily="50" charset="-128"/>
              </a:rPr>
              <a:t>元帳記帳</a:t>
            </a:r>
            <a:br>
              <a:rPr lang="ja-JP" altLang="en-US" sz="1000">
                <a:solidFill>
                  <a:srgbClr val="000000"/>
                </a:solidFill>
                <a:latin typeface="メイリオ" pitchFamily="50" charset="-128"/>
                <a:ea typeface="メイリオ" pitchFamily="50" charset="-128"/>
                <a:cs typeface="メイリオ" pitchFamily="50" charset="-128"/>
              </a:rPr>
            </a:br>
            <a:r>
              <a:rPr lang="ja-JP" altLang="en-US" sz="1000">
                <a:solidFill>
                  <a:srgbClr val="000000"/>
                </a:solidFill>
                <a:latin typeface="メイリオ" pitchFamily="50" charset="-128"/>
                <a:ea typeface="メイリオ" pitchFamily="50" charset="-128"/>
                <a:cs typeface="メイリオ" pitchFamily="50" charset="-128"/>
              </a:rPr>
              <a:t>科目残高更新</a:t>
            </a:r>
            <a:endParaRPr lang="ja-JP" altLang="en-US" sz="2400">
              <a:solidFill>
                <a:srgbClr val="000000"/>
              </a:solidFill>
              <a:latin typeface="メイリオ" pitchFamily="50" charset="-128"/>
              <a:ea typeface="メイリオ" pitchFamily="50" charset="-128"/>
              <a:cs typeface="メイリオ" pitchFamily="50" charset="-128"/>
            </a:endParaRPr>
          </a:p>
        </p:txBody>
      </p:sp>
      <p:sp>
        <p:nvSpPr>
          <p:cNvPr id="14346" name="AutoShape 12"/>
          <p:cNvSpPr>
            <a:spLocks noChangeArrowheads="1"/>
          </p:cNvSpPr>
          <p:nvPr/>
        </p:nvSpPr>
        <p:spPr bwMode="auto">
          <a:xfrm>
            <a:off x="322263" y="1268413"/>
            <a:ext cx="2954337" cy="288925"/>
          </a:xfrm>
          <a:prstGeom prst="flowChartAlternateProcess">
            <a:avLst/>
          </a:prstGeom>
          <a:solidFill>
            <a:srgbClr val="FF9933"/>
          </a:solidFill>
          <a:ln w="6350">
            <a:solidFill>
              <a:srgbClr val="E27100"/>
            </a:solidFill>
            <a:miter lim="800000"/>
            <a:headEnd/>
            <a:tailEnd/>
          </a:ln>
        </p:spPr>
        <p:txBody>
          <a:bodyPr wrap="none" anchor="ctr"/>
          <a:lstStyle/>
          <a:p>
            <a:pPr algn="ctr"/>
            <a:r>
              <a:rPr lang="ja-JP" altLang="en-US" sz="1600" b="1" dirty="0">
                <a:solidFill>
                  <a:srgbClr val="FFFFFF"/>
                </a:solidFill>
                <a:latin typeface="メイリオ" pitchFamily="50" charset="-128"/>
                <a:ea typeface="メイリオ" pitchFamily="50" charset="-128"/>
                <a:cs typeface="メイリオ" pitchFamily="50" charset="-128"/>
              </a:rPr>
              <a:t>日次処理</a:t>
            </a:r>
          </a:p>
        </p:txBody>
      </p:sp>
      <p:sp>
        <p:nvSpPr>
          <p:cNvPr id="16" name="Oval 13"/>
          <p:cNvSpPr>
            <a:spLocks noChangeArrowheads="1"/>
          </p:cNvSpPr>
          <p:nvPr/>
        </p:nvSpPr>
        <p:spPr bwMode="auto">
          <a:xfrm>
            <a:off x="1728794" y="1757371"/>
            <a:ext cx="1055688" cy="430213"/>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仕訳入力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17" name="Oval 18"/>
          <p:cNvSpPr>
            <a:spLocks noChangeArrowheads="1"/>
          </p:cNvSpPr>
          <p:nvPr/>
        </p:nvSpPr>
        <p:spPr bwMode="auto">
          <a:xfrm>
            <a:off x="623888" y="2786063"/>
            <a:ext cx="2305050" cy="3603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defRPr/>
            </a:pPr>
            <a:r>
              <a:rPr lang="ja-JP" altLang="en-US" sz="1200" dirty="0">
                <a:solidFill>
                  <a:prstClr val="black"/>
                </a:solidFill>
                <a:latin typeface="メイリオ" pitchFamily="50" charset="-128"/>
                <a:ea typeface="メイリオ" pitchFamily="50" charset="-128"/>
                <a:cs typeface="メイリオ" pitchFamily="50" charset="-128"/>
              </a:rPr>
              <a:t>経理承認／伝票更新</a:t>
            </a:r>
          </a:p>
        </p:txBody>
      </p:sp>
      <p:sp>
        <p:nvSpPr>
          <p:cNvPr id="14353" name="AutoShape 19"/>
          <p:cNvSpPr>
            <a:spLocks noChangeArrowheads="1"/>
          </p:cNvSpPr>
          <p:nvPr/>
        </p:nvSpPr>
        <p:spPr bwMode="auto">
          <a:xfrm>
            <a:off x="954088" y="2266950"/>
            <a:ext cx="287337" cy="536575"/>
          </a:xfrm>
          <a:prstGeom prst="downArrow">
            <a:avLst>
              <a:gd name="adj1" fmla="val 50000"/>
              <a:gd name="adj2" fmla="val 5722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9" name="AutoShape 20"/>
          <p:cNvSpPr>
            <a:spLocks noChangeArrowheads="1"/>
          </p:cNvSpPr>
          <p:nvPr/>
        </p:nvSpPr>
        <p:spPr bwMode="auto">
          <a:xfrm>
            <a:off x="1763688" y="4903788"/>
            <a:ext cx="1401787" cy="1311275"/>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承認／未承認リスト</a:t>
            </a:r>
          </a:p>
          <a:p>
            <a:pPr>
              <a:defRPr/>
            </a:pPr>
            <a:r>
              <a:rPr lang="ja-JP" altLang="en-US" sz="1100" dirty="0">
                <a:solidFill>
                  <a:prstClr val="black"/>
                </a:solidFill>
                <a:latin typeface="メイリオ" pitchFamily="50" charset="-128"/>
                <a:ea typeface="メイリオ" pitchFamily="50" charset="-128"/>
                <a:cs typeface="メイリオ" pitchFamily="50" charset="-128"/>
              </a:rPr>
              <a:t>仕訳日記帳</a:t>
            </a:r>
          </a:p>
          <a:p>
            <a:pPr>
              <a:defRPr/>
            </a:pPr>
            <a:r>
              <a:rPr lang="ja-JP" altLang="en-US" sz="1100" dirty="0">
                <a:solidFill>
                  <a:prstClr val="black"/>
                </a:solidFill>
                <a:latin typeface="メイリオ" pitchFamily="50" charset="-128"/>
                <a:ea typeface="メイリオ" pitchFamily="50" charset="-128"/>
                <a:cs typeface="メイリオ" pitchFamily="50" charset="-128"/>
              </a:rPr>
              <a:t>日計表</a:t>
            </a:r>
          </a:p>
          <a:p>
            <a:pPr>
              <a:defRPr/>
            </a:pPr>
            <a:r>
              <a:rPr lang="ja-JP" altLang="en-US" sz="1100" dirty="0">
                <a:solidFill>
                  <a:prstClr val="black"/>
                </a:solidFill>
                <a:latin typeface="メイリオ" pitchFamily="50" charset="-128"/>
                <a:ea typeface="メイリオ" pitchFamily="50" charset="-128"/>
                <a:cs typeface="メイリオ" pitchFamily="50" charset="-128"/>
              </a:rPr>
              <a:t>現金預金出納帳</a:t>
            </a:r>
          </a:p>
          <a:p>
            <a:pPr>
              <a:defRPr/>
            </a:pPr>
            <a:r>
              <a:rPr lang="ja-JP" altLang="en-US" sz="1100" dirty="0">
                <a:solidFill>
                  <a:prstClr val="black"/>
                </a:solidFill>
                <a:latin typeface="メイリオ" pitchFamily="50" charset="-128"/>
                <a:ea typeface="メイリオ" pitchFamily="50" charset="-128"/>
                <a:cs typeface="メイリオ" pitchFamily="50" charset="-128"/>
              </a:rPr>
              <a:t>合計残高試算表</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44" name="AutoShape 21"/>
          <p:cNvSpPr>
            <a:spLocks noChangeArrowheads="1"/>
          </p:cNvSpPr>
          <p:nvPr/>
        </p:nvSpPr>
        <p:spPr bwMode="auto">
          <a:xfrm>
            <a:off x="1938338" y="4775200"/>
            <a:ext cx="1096962"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21" name="AutoShape 22"/>
          <p:cNvSpPr>
            <a:spLocks noChangeArrowheads="1"/>
          </p:cNvSpPr>
          <p:nvPr/>
        </p:nvSpPr>
        <p:spPr bwMode="auto">
          <a:xfrm>
            <a:off x="285750" y="5119688"/>
            <a:ext cx="1405930" cy="823912"/>
          </a:xfrm>
          <a:prstGeom prst="roundRect">
            <a:avLst>
              <a:gd name="adj" fmla="val 16667"/>
            </a:avLst>
          </a:prstGeom>
          <a:solidFill>
            <a:schemeClr val="accent3">
              <a:lumMod val="20000"/>
              <a:lumOff val="80000"/>
            </a:schemeClr>
          </a:solidFill>
          <a:ln w="6350">
            <a:solidFill>
              <a:srgbClr val="9E3039"/>
            </a:solidFill>
            <a:round/>
            <a:headEnd/>
            <a:tailEnd/>
          </a:ln>
          <a:effectLst>
            <a:outerShdw blurRad="50800" dist="63500" dir="3600000" algn="l" rotWithShape="0">
              <a:schemeClr val="accent3">
                <a:lumMod val="75000"/>
                <a:alpha val="40000"/>
              </a:schemeClr>
            </a:outerShdw>
          </a:effectLst>
        </p:spPr>
        <p:txBody>
          <a:bodyPr wrap="none" anchor="ctr"/>
          <a:lstStyle/>
          <a:p>
            <a:pPr>
              <a:defRPr/>
            </a:pPr>
            <a:endParaRPr lang="ja-JP" altLang="ja-JP" sz="1600" b="1">
              <a:solidFill>
                <a:srgbClr val="0065AE"/>
              </a:solidFill>
              <a:latin typeface="メイリオ" pitchFamily="50" charset="-128"/>
              <a:ea typeface="メイリオ" pitchFamily="50" charset="-128"/>
              <a:cs typeface="メイリオ" pitchFamily="50" charset="-128"/>
            </a:endParaRPr>
          </a:p>
        </p:txBody>
      </p:sp>
      <p:sp>
        <p:nvSpPr>
          <p:cNvPr id="14359" name="Text Box 23"/>
          <p:cNvSpPr txBox="1">
            <a:spLocks noChangeArrowheads="1"/>
          </p:cNvSpPr>
          <p:nvPr/>
        </p:nvSpPr>
        <p:spPr bwMode="auto">
          <a:xfrm>
            <a:off x="274152" y="5389768"/>
            <a:ext cx="1595309" cy="515526"/>
          </a:xfrm>
          <a:prstGeom prst="rect">
            <a:avLst/>
          </a:prstGeom>
          <a:noFill/>
          <a:ln w="9525">
            <a:noFill/>
            <a:miter lim="800000"/>
            <a:headEnd/>
            <a:tailEnd/>
          </a:ln>
        </p:spPr>
        <p:txBody>
          <a:bodyPr wrap="none" anchor="ctr">
            <a:spAutoFit/>
          </a:bodyPr>
          <a:lstStyle/>
          <a:p>
            <a:pPr>
              <a:lnSpc>
                <a:spcPct val="50000"/>
              </a:lnSpc>
              <a:spcBef>
                <a:spcPct val="50000"/>
              </a:spcBef>
            </a:pPr>
            <a:r>
              <a:rPr lang="ja-JP" altLang="en-US" sz="1100" dirty="0">
                <a:solidFill>
                  <a:srgbClr val="000000"/>
                </a:solidFill>
                <a:latin typeface="メイリオ" pitchFamily="50" charset="-128"/>
                <a:ea typeface="メイリオ" pitchFamily="50" charset="-128"/>
                <a:cs typeface="メイリオ" pitchFamily="50" charset="-128"/>
              </a:rPr>
              <a:t>合計残高試算表照会</a:t>
            </a:r>
          </a:p>
          <a:p>
            <a:pPr>
              <a:lnSpc>
                <a:spcPct val="50000"/>
              </a:lnSpc>
              <a:spcBef>
                <a:spcPct val="50000"/>
              </a:spcBef>
            </a:pPr>
            <a:r>
              <a:rPr lang="ja-JP" altLang="en-US" sz="1100" dirty="0">
                <a:solidFill>
                  <a:srgbClr val="000000"/>
                </a:solidFill>
                <a:latin typeface="メイリオ" pitchFamily="50" charset="-128"/>
                <a:ea typeface="メイリオ" pitchFamily="50" charset="-128"/>
                <a:cs typeface="メイリオ" pitchFamily="50" charset="-128"/>
              </a:rPr>
              <a:t>伝票検索　など</a:t>
            </a:r>
          </a:p>
          <a:p>
            <a:pPr>
              <a:lnSpc>
                <a:spcPct val="50000"/>
              </a:lnSpc>
              <a:spcBef>
                <a:spcPct val="50000"/>
              </a:spcBef>
            </a:pPr>
            <a:r>
              <a:rPr lang="ja-JP" altLang="en-US" sz="1100" dirty="0">
                <a:solidFill>
                  <a:srgbClr val="000000"/>
                </a:solidFill>
                <a:latin typeface="メイリオ" pitchFamily="50" charset="-128"/>
                <a:ea typeface="メイリオ" pitchFamily="50" charset="-128"/>
                <a:cs typeface="メイリオ" pitchFamily="50" charset="-128"/>
              </a:rPr>
              <a:t>（ドリルダウン対応）</a:t>
            </a:r>
          </a:p>
        </p:txBody>
      </p:sp>
      <p:sp>
        <p:nvSpPr>
          <p:cNvPr id="22547" name="AutoShape 24"/>
          <p:cNvSpPr>
            <a:spLocks noChangeArrowheads="1"/>
          </p:cNvSpPr>
          <p:nvPr/>
        </p:nvSpPr>
        <p:spPr bwMode="auto">
          <a:xfrm>
            <a:off x="560388" y="5010150"/>
            <a:ext cx="923925" cy="284163"/>
          </a:xfrm>
          <a:prstGeom prst="roundRect">
            <a:avLst>
              <a:gd name="adj" fmla="val 16667"/>
            </a:avLst>
          </a:prstGeom>
          <a:solidFill>
            <a:srgbClr val="9E3039"/>
          </a:solidFill>
          <a:ln w="6350">
            <a:noFill/>
            <a:round/>
            <a:headEnd/>
            <a:tailEnd/>
          </a:ln>
          <a:scene3d>
            <a:camera prst="orthographicFront"/>
            <a:lightRig rig="threePt" dir="t"/>
          </a:scene3d>
          <a:sp3d>
            <a:bevelT w="101600" h="12700" prst="coolSlant"/>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照会・検索</a:t>
            </a:r>
          </a:p>
        </p:txBody>
      </p:sp>
      <p:sp>
        <p:nvSpPr>
          <p:cNvPr id="24" name="AutoShape 25"/>
          <p:cNvSpPr>
            <a:spLocks noChangeArrowheads="1"/>
          </p:cNvSpPr>
          <p:nvPr/>
        </p:nvSpPr>
        <p:spPr bwMode="auto">
          <a:xfrm>
            <a:off x="3714750" y="4837113"/>
            <a:ext cx="2081213" cy="145573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総勘定元帳・補助元帳</a:t>
            </a:r>
          </a:p>
          <a:p>
            <a:pPr>
              <a:defRPr/>
            </a:pPr>
            <a:r>
              <a:rPr lang="ja-JP" altLang="en-US" sz="1100" dirty="0">
                <a:solidFill>
                  <a:prstClr val="black"/>
                </a:solidFill>
                <a:latin typeface="メイリオ" pitchFamily="50" charset="-128"/>
                <a:ea typeface="メイリオ" pitchFamily="50" charset="-128"/>
                <a:cs typeface="メイリオ" pitchFamily="50" charset="-128"/>
              </a:rPr>
              <a:t>貸借対照表</a:t>
            </a:r>
          </a:p>
          <a:p>
            <a:pPr>
              <a:defRPr/>
            </a:pPr>
            <a:r>
              <a:rPr lang="ja-JP" altLang="en-US" sz="1100" dirty="0">
                <a:solidFill>
                  <a:prstClr val="black"/>
                </a:solidFill>
                <a:latin typeface="メイリオ" pitchFamily="50" charset="-128"/>
                <a:ea typeface="メイリオ" pitchFamily="50" charset="-128"/>
                <a:cs typeface="メイリオ" pitchFamily="50" charset="-128"/>
              </a:rPr>
              <a:t>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予算対比損益計算書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部門別損益計算書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プロジェクト別損益計算書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49" name="AutoShape 26"/>
          <p:cNvSpPr>
            <a:spLocks noChangeArrowheads="1"/>
          </p:cNvSpPr>
          <p:nvPr/>
        </p:nvSpPr>
        <p:spPr bwMode="auto">
          <a:xfrm>
            <a:off x="4210050" y="4708525"/>
            <a:ext cx="1096963" cy="293688"/>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26" name="AutoShape 27"/>
          <p:cNvSpPr>
            <a:spLocks noChangeArrowheads="1"/>
          </p:cNvSpPr>
          <p:nvPr/>
        </p:nvSpPr>
        <p:spPr bwMode="auto">
          <a:xfrm>
            <a:off x="1071563" y="3571875"/>
            <a:ext cx="6500812" cy="571500"/>
          </a:xfrm>
          <a:prstGeom prst="flowChartMagneticDisk">
            <a:avLst/>
          </a:prstGeom>
          <a:solidFill>
            <a:srgbClr val="557630"/>
          </a:solidFill>
          <a:ln w="3175">
            <a:solidFill>
              <a:schemeClr val="accent5">
                <a:lumMod val="50000"/>
              </a:schemeClr>
            </a:solidFill>
            <a:round/>
            <a:headEnd/>
            <a:tailEnd/>
          </a:ln>
          <a:scene3d>
            <a:camera prst="orthographicFront"/>
            <a:lightRig rig="threePt" dir="t">
              <a:rot lat="0" lon="0" rev="1800000"/>
            </a:lightRig>
          </a:scene3d>
          <a:sp3d prstMaterial="matte"/>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総勘定元帳データ</a:t>
            </a:r>
          </a:p>
        </p:txBody>
      </p:sp>
      <p:sp>
        <p:nvSpPr>
          <p:cNvPr id="27" name="Oval 28"/>
          <p:cNvSpPr>
            <a:spLocks noChangeArrowheads="1"/>
          </p:cNvSpPr>
          <p:nvPr/>
        </p:nvSpPr>
        <p:spPr bwMode="auto">
          <a:xfrm>
            <a:off x="6215063" y="1700213"/>
            <a:ext cx="1055687" cy="5715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決算仕訳入力</a:t>
            </a:r>
            <a:endParaRPr lang="ja-JP" altLang="en-US" sz="1400" dirty="0">
              <a:solidFill>
                <a:prstClr val="white"/>
              </a:solidFill>
              <a:latin typeface="メイリオ" pitchFamily="50" charset="-128"/>
              <a:ea typeface="メイリオ" pitchFamily="50" charset="-128"/>
              <a:cs typeface="メイリオ" pitchFamily="50" charset="-128"/>
            </a:endParaRPr>
          </a:p>
        </p:txBody>
      </p:sp>
      <p:sp>
        <p:nvSpPr>
          <p:cNvPr id="28" name="Oval 29"/>
          <p:cNvSpPr>
            <a:spLocks noChangeArrowheads="1"/>
          </p:cNvSpPr>
          <p:nvPr/>
        </p:nvSpPr>
        <p:spPr bwMode="auto">
          <a:xfrm>
            <a:off x="6376963" y="2747966"/>
            <a:ext cx="1843088" cy="423862"/>
          </a:xfrm>
          <a:prstGeom prst="ellipse">
            <a:avLst/>
          </a:prstGeom>
          <a:solidFill>
            <a:schemeClr val="accent4">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経理承認／伝票更新</a:t>
            </a:r>
          </a:p>
        </p:txBody>
      </p:sp>
      <p:sp>
        <p:nvSpPr>
          <p:cNvPr id="30" name="AutoShape 31"/>
          <p:cNvSpPr>
            <a:spLocks noChangeArrowheads="1"/>
          </p:cNvSpPr>
          <p:nvPr/>
        </p:nvSpPr>
        <p:spPr bwMode="auto">
          <a:xfrm>
            <a:off x="8143900" y="3214686"/>
            <a:ext cx="485750" cy="129540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vert="eaVert"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年次更新</a:t>
            </a:r>
          </a:p>
        </p:txBody>
      </p:sp>
      <p:sp>
        <p:nvSpPr>
          <p:cNvPr id="32" name="AutoShape 33"/>
          <p:cNvSpPr>
            <a:spLocks noChangeArrowheads="1"/>
          </p:cNvSpPr>
          <p:nvPr/>
        </p:nvSpPr>
        <p:spPr bwMode="auto">
          <a:xfrm>
            <a:off x="6376988" y="4781550"/>
            <a:ext cx="2124075" cy="1511300"/>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100" dirty="0">
                <a:solidFill>
                  <a:prstClr val="black"/>
                </a:solidFill>
                <a:latin typeface="メイリオ" pitchFamily="50" charset="-128"/>
                <a:ea typeface="メイリオ" pitchFamily="50" charset="-128"/>
                <a:cs typeface="メイリオ" pitchFamily="50" charset="-128"/>
              </a:rPr>
              <a:t>精算表</a:t>
            </a:r>
          </a:p>
          <a:p>
            <a:pPr>
              <a:defRPr/>
            </a:pPr>
            <a:r>
              <a:rPr lang="ja-JP" altLang="en-US" sz="1100" dirty="0">
                <a:solidFill>
                  <a:prstClr val="black"/>
                </a:solidFill>
                <a:latin typeface="メイリオ" pitchFamily="50" charset="-128"/>
                <a:ea typeface="メイリオ" pitchFamily="50" charset="-128"/>
                <a:cs typeface="メイリオ" pitchFamily="50" charset="-128"/>
              </a:rPr>
              <a:t>貸借対照表（決算書）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損益計算書（決算書）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製造原価報告書（決算書）</a:t>
            </a:r>
          </a:p>
          <a:p>
            <a:pPr>
              <a:defRPr/>
            </a:pPr>
            <a:r>
              <a:rPr lang="ja-JP" altLang="en-US" sz="1100" dirty="0">
                <a:solidFill>
                  <a:prstClr val="black"/>
                </a:solidFill>
                <a:latin typeface="メイリオ" pitchFamily="50" charset="-128"/>
                <a:ea typeface="メイリオ" pitchFamily="50" charset="-128"/>
                <a:cs typeface="メイリオ" pitchFamily="50" charset="-128"/>
              </a:rPr>
              <a:t>株主資本等変動計算書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キャッシュフロー計算書</a:t>
            </a:r>
          </a:p>
          <a:p>
            <a:pPr>
              <a:defRPr/>
            </a:pPr>
            <a:r>
              <a:rPr lang="ja-JP" altLang="en-US" sz="1100" dirty="0">
                <a:solidFill>
                  <a:prstClr val="black"/>
                </a:solidFill>
                <a:latin typeface="メイリオ" pitchFamily="50" charset="-128"/>
                <a:ea typeface="メイリオ" pitchFamily="50" charset="-128"/>
                <a:cs typeface="メイリオ" pitchFamily="50" charset="-128"/>
              </a:rPr>
              <a:t>など</a:t>
            </a:r>
          </a:p>
        </p:txBody>
      </p:sp>
      <p:sp>
        <p:nvSpPr>
          <p:cNvPr id="22555" name="AutoShape 34"/>
          <p:cNvSpPr>
            <a:spLocks noChangeArrowheads="1"/>
          </p:cNvSpPr>
          <p:nvPr/>
        </p:nvSpPr>
        <p:spPr bwMode="auto">
          <a:xfrm>
            <a:off x="6904062" y="4643438"/>
            <a:ext cx="1096962" cy="293687"/>
          </a:xfrm>
          <a:prstGeom prst="roundRect">
            <a:avLst>
              <a:gd name="adj" fmla="val 16667"/>
            </a:avLst>
          </a:prstGeom>
          <a:solidFill>
            <a:srgbClr val="9E3039"/>
          </a:solidFill>
          <a:ln w="6350">
            <a:noFill/>
            <a:round/>
            <a:headEnd/>
            <a:tailEnd/>
          </a:ln>
          <a:scene3d>
            <a:camera prst="orthographicFront"/>
            <a:lightRig rig="threePt" dir="t"/>
          </a:scene3d>
          <a:sp3d>
            <a:bevelT h="12700"/>
          </a:sp3d>
        </p:spPr>
        <p:txBody>
          <a:bodyPr wrap="none" anchor="ctr"/>
          <a:lstStyle/>
          <a:p>
            <a:pPr algn="ctr">
              <a:defRPr/>
            </a:pPr>
            <a:r>
              <a:rPr lang="ja-JP" altLang="en-US" sz="1200">
                <a:solidFill>
                  <a:prstClr val="white"/>
                </a:solidFill>
                <a:latin typeface="メイリオ" pitchFamily="50" charset="-128"/>
                <a:ea typeface="メイリオ" pitchFamily="50" charset="-128"/>
                <a:cs typeface="メイリオ" pitchFamily="50" charset="-128"/>
              </a:rPr>
              <a:t>各種帳票</a:t>
            </a:r>
          </a:p>
        </p:txBody>
      </p:sp>
      <p:sp>
        <p:nvSpPr>
          <p:cNvPr id="35" name="AutoShape 36"/>
          <p:cNvSpPr>
            <a:spLocks noChangeArrowheads="1"/>
          </p:cNvSpPr>
          <p:nvPr/>
        </p:nvSpPr>
        <p:spPr bwMode="auto">
          <a:xfrm>
            <a:off x="3492500" y="1697038"/>
            <a:ext cx="2365375" cy="1446212"/>
          </a:xfrm>
          <a:prstGeom prst="roundRect">
            <a:avLst>
              <a:gd name="adj" fmla="val 11926"/>
            </a:avLst>
          </a:prstGeom>
          <a:solidFill>
            <a:schemeClr val="accent4">
              <a:lumMod val="40000"/>
              <a:lumOff val="60000"/>
            </a:schemeClr>
          </a:solidFill>
          <a:ln w="9525">
            <a:noFill/>
            <a:round/>
            <a:headEnd/>
            <a:tailEnd/>
          </a:ln>
        </p:spPr>
        <p:txBody>
          <a:bodyPr wrap="none" anchor="ctr"/>
          <a:lstStyle/>
          <a:p>
            <a:pPr>
              <a:defRPr/>
            </a:pPr>
            <a:endParaRPr lang="ja-JP" altLang="ja-JP" sz="1200">
              <a:solidFill>
                <a:prstClr val="black"/>
              </a:solidFill>
              <a:latin typeface="メイリオ" pitchFamily="50" charset="-128"/>
              <a:ea typeface="メイリオ" pitchFamily="50" charset="-128"/>
              <a:cs typeface="メイリオ" pitchFamily="50" charset="-128"/>
            </a:endParaRPr>
          </a:p>
        </p:txBody>
      </p:sp>
      <p:sp>
        <p:nvSpPr>
          <p:cNvPr id="14384" name="Text Box 37"/>
          <p:cNvSpPr txBox="1">
            <a:spLocks noChangeArrowheads="1"/>
          </p:cNvSpPr>
          <p:nvPr/>
        </p:nvSpPr>
        <p:spPr bwMode="auto">
          <a:xfrm>
            <a:off x="3492500" y="1711325"/>
            <a:ext cx="1727200" cy="274638"/>
          </a:xfrm>
          <a:prstGeom prst="rect">
            <a:avLst/>
          </a:prstGeom>
          <a:noFill/>
          <a:ln w="9525" algn="ctr">
            <a:noFill/>
            <a:miter lim="800000"/>
            <a:headEnd/>
            <a:tailEnd/>
          </a:ln>
        </p:spPr>
        <p:txBody>
          <a:bodyPr>
            <a:spAutoFit/>
          </a:bodyPr>
          <a:lstStyle/>
          <a:p>
            <a:pPr algn="ctr">
              <a:spcBef>
                <a:spcPct val="50000"/>
              </a:spcBef>
            </a:pPr>
            <a:r>
              <a:rPr lang="ja-JP" altLang="en-US" sz="1200">
                <a:solidFill>
                  <a:srgbClr val="000000"/>
                </a:solidFill>
                <a:latin typeface="メイリオ" pitchFamily="50" charset="-128"/>
                <a:ea typeface="メイリオ" pitchFamily="50" charset="-128"/>
                <a:cs typeface="メイリオ" pitchFamily="50" charset="-128"/>
              </a:rPr>
              <a:t>各種管理機能</a:t>
            </a:r>
          </a:p>
        </p:txBody>
      </p:sp>
      <p:sp>
        <p:nvSpPr>
          <p:cNvPr id="37" name="AutoShape 38"/>
          <p:cNvSpPr>
            <a:spLocks noChangeArrowheads="1"/>
          </p:cNvSpPr>
          <p:nvPr/>
        </p:nvSpPr>
        <p:spPr bwMode="auto">
          <a:xfrm>
            <a:off x="3571875" y="2000250"/>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定例仕訳作成</a:t>
            </a:r>
          </a:p>
        </p:txBody>
      </p:sp>
      <p:sp>
        <p:nvSpPr>
          <p:cNvPr id="38" name="AutoShape 39"/>
          <p:cNvSpPr>
            <a:spLocks noChangeArrowheads="1"/>
          </p:cNvSpPr>
          <p:nvPr/>
        </p:nvSpPr>
        <p:spPr bwMode="auto">
          <a:xfrm>
            <a:off x="4714875" y="2000250"/>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配賦処理</a:t>
            </a:r>
          </a:p>
        </p:txBody>
      </p:sp>
      <p:sp>
        <p:nvSpPr>
          <p:cNvPr id="39" name="AutoShape 40"/>
          <p:cNvSpPr>
            <a:spLocks noChangeArrowheads="1"/>
          </p:cNvSpPr>
          <p:nvPr/>
        </p:nvSpPr>
        <p:spPr bwMode="auto">
          <a:xfrm>
            <a:off x="3571875" y="2357438"/>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予算管理</a:t>
            </a:r>
          </a:p>
        </p:txBody>
      </p:sp>
      <p:sp>
        <p:nvSpPr>
          <p:cNvPr id="40" name="AutoShape 41"/>
          <p:cNvSpPr>
            <a:spLocks noChangeArrowheads="1"/>
          </p:cNvSpPr>
          <p:nvPr/>
        </p:nvSpPr>
        <p:spPr bwMode="auto">
          <a:xfrm>
            <a:off x="4714875" y="2357438"/>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資金繰表</a:t>
            </a:r>
          </a:p>
        </p:txBody>
      </p:sp>
      <p:sp>
        <p:nvSpPr>
          <p:cNvPr id="47" name="AutoShape 48"/>
          <p:cNvSpPr>
            <a:spLocks noChangeArrowheads="1"/>
          </p:cNvSpPr>
          <p:nvPr/>
        </p:nvSpPr>
        <p:spPr bwMode="auto">
          <a:xfrm>
            <a:off x="3571875" y="2714625"/>
            <a:ext cx="1081088" cy="288925"/>
          </a:xfrm>
          <a:prstGeom prst="roundRect">
            <a:avLst>
              <a:gd name="adj" fmla="val 16667"/>
            </a:avLst>
          </a:prstGeom>
          <a:solidFill>
            <a:schemeClr val="accent1">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外貨管理</a:t>
            </a:r>
          </a:p>
        </p:txBody>
      </p:sp>
      <p:sp>
        <p:nvSpPr>
          <p:cNvPr id="14400" name="AutoShape 49"/>
          <p:cNvSpPr>
            <a:spLocks noChangeArrowheads="1"/>
          </p:cNvSpPr>
          <p:nvPr/>
        </p:nvSpPr>
        <p:spPr bwMode="auto">
          <a:xfrm rot="-5400000">
            <a:off x="7715250" y="3643313"/>
            <a:ext cx="357187" cy="357188"/>
          </a:xfrm>
          <a:prstGeom prst="downArrow">
            <a:avLst>
              <a:gd name="adj1" fmla="val 50000"/>
              <a:gd name="adj2" fmla="val 25000"/>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2" name="円柱 51"/>
          <p:cNvSpPr/>
          <p:nvPr/>
        </p:nvSpPr>
        <p:spPr>
          <a:xfrm>
            <a:off x="593725" y="1773238"/>
            <a:ext cx="1008063" cy="431800"/>
          </a:xfrm>
          <a:prstGeom prst="can">
            <a:avLst/>
          </a:prstGeom>
          <a:solidFill>
            <a:srgbClr val="557630"/>
          </a:solidFill>
          <a:ln w="952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外部ｼｽﾃﾑ</a:t>
            </a:r>
          </a:p>
        </p:txBody>
      </p:sp>
      <p:sp>
        <p:nvSpPr>
          <p:cNvPr id="14402" name="AutoShape 8"/>
          <p:cNvSpPr>
            <a:spLocks noChangeArrowheads="1"/>
          </p:cNvSpPr>
          <p:nvPr/>
        </p:nvSpPr>
        <p:spPr bwMode="auto">
          <a:xfrm>
            <a:off x="162401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03" name="AutoShape 8"/>
          <p:cNvSpPr>
            <a:spLocks noChangeArrowheads="1"/>
          </p:cNvSpPr>
          <p:nvPr/>
        </p:nvSpPr>
        <p:spPr bwMode="auto">
          <a:xfrm>
            <a:off x="6581775" y="2314575"/>
            <a:ext cx="282575" cy="447675"/>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04" name="AutoShape 8"/>
          <p:cNvSpPr>
            <a:spLocks noChangeArrowheads="1"/>
          </p:cNvSpPr>
          <p:nvPr/>
        </p:nvSpPr>
        <p:spPr bwMode="auto">
          <a:xfrm>
            <a:off x="721836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3" name="AutoShape 48"/>
          <p:cNvSpPr>
            <a:spLocks noChangeArrowheads="1"/>
          </p:cNvSpPr>
          <p:nvPr/>
        </p:nvSpPr>
        <p:spPr bwMode="auto">
          <a:xfrm>
            <a:off x="4419593" y="4214806"/>
            <a:ext cx="1500188" cy="330200"/>
          </a:xfrm>
          <a:prstGeom prst="roundRect">
            <a:avLst>
              <a:gd name="adj" fmla="val 16667"/>
            </a:avLst>
          </a:prstGeom>
          <a:solidFill>
            <a:schemeClr val="accent4">
              <a:lumMod val="60000"/>
              <a:lumOff val="40000"/>
            </a:schemeClr>
          </a:solidFill>
          <a:ln w="9525">
            <a:noFill/>
            <a:round/>
            <a:headEnd/>
            <a:tailEnd/>
          </a:ln>
          <a:effectLst/>
          <a:scene3d>
            <a:camera prst="orthographicFront"/>
            <a:lightRig rig="threePt" dir="t"/>
          </a:scene3d>
          <a:sp3d>
            <a:bevelT w="101600" prst="coolSlant"/>
          </a:sp3d>
        </p:spPr>
        <p:txBody>
          <a:bodyPr wrap="none" anchor="ctr"/>
          <a:lstStyle/>
          <a:p>
            <a:pPr algn="ctr">
              <a:defRPr/>
            </a:pPr>
            <a:r>
              <a:rPr lang="ja-JP" altLang="en-US" sz="1200" dirty="0">
                <a:solidFill>
                  <a:prstClr val="black"/>
                </a:solidFill>
                <a:latin typeface="メイリオ" pitchFamily="50" charset="-128"/>
                <a:ea typeface="メイリオ" pitchFamily="50" charset="-128"/>
                <a:cs typeface="メイリオ" pitchFamily="50" charset="-128"/>
              </a:rPr>
              <a:t>月次更新</a:t>
            </a:r>
          </a:p>
        </p:txBody>
      </p:sp>
      <p:sp>
        <p:nvSpPr>
          <p:cNvPr id="14408" name="AutoShape 8"/>
          <p:cNvSpPr>
            <a:spLocks noChangeArrowheads="1"/>
          </p:cNvSpPr>
          <p:nvPr/>
        </p:nvSpPr>
        <p:spPr bwMode="auto">
          <a:xfrm>
            <a:off x="4500563" y="3214688"/>
            <a:ext cx="282575" cy="357187"/>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09" name="Text Box 7"/>
          <p:cNvSpPr txBox="1">
            <a:spLocks noChangeArrowheads="1"/>
          </p:cNvSpPr>
          <p:nvPr/>
        </p:nvSpPr>
        <p:spPr bwMode="auto">
          <a:xfrm>
            <a:off x="4929188" y="4502150"/>
            <a:ext cx="1057275" cy="246063"/>
          </a:xfrm>
          <a:prstGeom prst="rect">
            <a:avLst/>
          </a:prstGeom>
          <a:noFill/>
          <a:ln w="9525">
            <a:noFill/>
            <a:miter lim="800000"/>
            <a:headEnd/>
            <a:tailEnd/>
          </a:ln>
        </p:spPr>
        <p:txBody>
          <a:bodyPr>
            <a:spAutoFit/>
          </a:bodyPr>
          <a:lstStyle/>
          <a:p>
            <a:pPr>
              <a:spcBef>
                <a:spcPct val="50000"/>
              </a:spcBef>
            </a:pPr>
            <a:r>
              <a:rPr lang="ja-JP" altLang="en-US" sz="1000">
                <a:solidFill>
                  <a:srgbClr val="000000"/>
                </a:solidFill>
                <a:latin typeface="メイリオ" pitchFamily="50" charset="-128"/>
                <a:ea typeface="メイリオ" pitchFamily="50" charset="-128"/>
                <a:cs typeface="メイリオ" pitchFamily="50" charset="-128"/>
              </a:rPr>
              <a:t>伝票入力制御</a:t>
            </a:r>
          </a:p>
        </p:txBody>
      </p:sp>
      <p:sp>
        <p:nvSpPr>
          <p:cNvPr id="14410" name="AutoShape 8"/>
          <p:cNvSpPr>
            <a:spLocks noChangeArrowheads="1"/>
          </p:cNvSpPr>
          <p:nvPr/>
        </p:nvSpPr>
        <p:spPr bwMode="auto">
          <a:xfrm>
            <a:off x="1643063"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11" name="AutoShape 8"/>
          <p:cNvSpPr>
            <a:spLocks noChangeArrowheads="1"/>
          </p:cNvSpPr>
          <p:nvPr/>
        </p:nvSpPr>
        <p:spPr bwMode="auto">
          <a:xfrm>
            <a:off x="3714750"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12" name="AutoShape 8"/>
          <p:cNvSpPr>
            <a:spLocks noChangeArrowheads="1"/>
          </p:cNvSpPr>
          <p:nvPr/>
        </p:nvSpPr>
        <p:spPr bwMode="auto">
          <a:xfrm>
            <a:off x="7072313" y="4254500"/>
            <a:ext cx="282575" cy="357188"/>
          </a:xfrm>
          <a:prstGeom prst="downArrow">
            <a:avLst>
              <a:gd name="adj1" fmla="val 50000"/>
              <a:gd name="adj2" fmla="val 64045"/>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13" name="AutoShape 19"/>
          <p:cNvSpPr>
            <a:spLocks noChangeArrowheads="1"/>
          </p:cNvSpPr>
          <p:nvPr/>
        </p:nvSpPr>
        <p:spPr bwMode="auto">
          <a:xfrm>
            <a:off x="2124075" y="2219325"/>
            <a:ext cx="287338" cy="536575"/>
          </a:xfrm>
          <a:prstGeom prst="downArrow">
            <a:avLst>
              <a:gd name="adj1" fmla="val 50000"/>
              <a:gd name="adj2" fmla="val 57224"/>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56" name="Oval 28"/>
          <p:cNvSpPr>
            <a:spLocks noChangeArrowheads="1"/>
          </p:cNvSpPr>
          <p:nvPr/>
        </p:nvSpPr>
        <p:spPr bwMode="auto">
          <a:xfrm>
            <a:off x="7445375" y="1714500"/>
            <a:ext cx="1055688" cy="571500"/>
          </a:xfrm>
          <a:prstGeom prst="ellipse">
            <a:avLst/>
          </a:prstGeom>
          <a:solidFill>
            <a:schemeClr val="accent1">
              <a:lumMod val="60000"/>
              <a:lumOff val="40000"/>
            </a:schemeClr>
          </a:solidFill>
          <a:ln w="9525">
            <a:noFill/>
            <a:round/>
            <a:headEnd/>
            <a:tailEnd/>
          </a:ln>
          <a:effectLst>
            <a:outerShdw dist="35921" dir="2700000" algn="ctr" rotWithShape="0">
              <a:schemeClr val="bg2"/>
            </a:outerShdw>
          </a:effectLst>
          <a:scene3d>
            <a:camera prst="orthographicFront"/>
            <a:lightRig rig="threePt" dir="t"/>
          </a:scene3d>
          <a:sp3d>
            <a:bevelT w="101600" prst="coolSlant"/>
          </a:sp3d>
        </p:spPr>
        <p:txBody>
          <a:bodyPr wrap="none" anchor="ctr"/>
          <a:lstStyle/>
          <a:p>
            <a:pPr algn="ctr">
              <a:defRPr/>
            </a:pPr>
            <a:r>
              <a:rPr lang="ja-JP" altLang="en-US" sz="1200" dirty="0">
                <a:solidFill>
                  <a:prstClr val="white"/>
                </a:solidFill>
                <a:latin typeface="メイリオ" pitchFamily="50" charset="-128"/>
                <a:ea typeface="メイリオ" pitchFamily="50" charset="-128"/>
                <a:cs typeface="メイリオ" pitchFamily="50" charset="-128"/>
              </a:rPr>
              <a:t>過年度遡及</a:t>
            </a:r>
            <a:endParaRPr lang="en-US" altLang="ja-JP" sz="1200" dirty="0">
              <a:solidFill>
                <a:prstClr val="white"/>
              </a:solidFill>
              <a:latin typeface="メイリオ" pitchFamily="50" charset="-128"/>
              <a:ea typeface="メイリオ" pitchFamily="50" charset="-128"/>
              <a:cs typeface="メイリオ" pitchFamily="50" charset="-128"/>
            </a:endParaRPr>
          </a:p>
          <a:p>
            <a:pPr algn="ctr">
              <a:defRPr/>
            </a:pPr>
            <a:r>
              <a:rPr lang="ja-JP" altLang="en-US" sz="1200" dirty="0">
                <a:solidFill>
                  <a:prstClr val="white"/>
                </a:solidFill>
                <a:latin typeface="メイリオ" pitchFamily="50" charset="-128"/>
                <a:ea typeface="メイリオ" pitchFamily="50" charset="-128"/>
                <a:cs typeface="メイリオ" pitchFamily="50" charset="-128"/>
              </a:rPr>
              <a:t>仕訳入力</a:t>
            </a:r>
            <a:endParaRPr lang="en-US" altLang="ja-JP" sz="1200" dirty="0">
              <a:solidFill>
                <a:prstClr val="white"/>
              </a:solidFill>
              <a:latin typeface="メイリオ" pitchFamily="50" charset="-128"/>
              <a:ea typeface="メイリオ" pitchFamily="50" charset="-128"/>
              <a:cs typeface="メイリオ" pitchFamily="50" charset="-128"/>
            </a:endParaRPr>
          </a:p>
        </p:txBody>
      </p:sp>
      <p:sp>
        <p:nvSpPr>
          <p:cNvPr id="14417" name="AutoShape 8"/>
          <p:cNvSpPr>
            <a:spLocks noChangeArrowheads="1"/>
          </p:cNvSpPr>
          <p:nvPr/>
        </p:nvSpPr>
        <p:spPr bwMode="auto">
          <a:xfrm>
            <a:off x="7858125" y="2357438"/>
            <a:ext cx="282575" cy="447675"/>
          </a:xfrm>
          <a:prstGeom prst="downArrow">
            <a:avLst>
              <a:gd name="adj1" fmla="val 50000"/>
              <a:gd name="adj2" fmla="val 64046"/>
            </a:avLst>
          </a:prstGeom>
          <a:solidFill>
            <a:srgbClr val="0065AE"/>
          </a:solidFill>
          <a:ln w="9525">
            <a:noFill/>
            <a:miter lim="800000"/>
            <a:headEnd/>
            <a:tailEnd/>
          </a:ln>
        </p:spPr>
        <p:txBody>
          <a:bodyPr vert="eaVert"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4418" name="フッター プレースホルダ 2"/>
          <p:cNvSpPr>
            <a:spLocks noGrp="1"/>
          </p:cNvSpPr>
          <p:nvPr>
            <p:ph type="ftr" sz="quarter" idx="11"/>
          </p:nvPr>
        </p:nvSpPr>
        <p:spPr>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503238" y="215900"/>
            <a:ext cx="8229600" cy="1008063"/>
          </a:xfrm>
        </p:spPr>
        <p:txBody>
          <a:bodyPr/>
          <a:lstStyle/>
          <a:p>
            <a:pPr eaLnBrk="1" hangingPunct="1"/>
            <a:r>
              <a:rPr lang="ja-JP" altLang="en-US" dirty="0" smtClean="0">
                <a:latin typeface="メイリオ" pitchFamily="50" charset="-128"/>
                <a:ea typeface="メイリオ" pitchFamily="50" charset="-128"/>
                <a:cs typeface="メイリオ" pitchFamily="50" charset="-128"/>
              </a:rPr>
              <a:t>他システムと</a:t>
            </a:r>
            <a:r>
              <a:rPr lang="en-US" altLang="ja-JP" b="1" i="1" dirty="0" smtClean="0">
                <a:latin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の連携</a:t>
            </a:r>
            <a:br>
              <a:rPr lang="ja-JP" altLang="en-US"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～補足：スーパーインターフェース機能とは～</a:t>
            </a:r>
          </a:p>
        </p:txBody>
      </p:sp>
      <p:sp>
        <p:nvSpPr>
          <p:cNvPr id="30723" name="Rectangle 3"/>
          <p:cNvSpPr>
            <a:spLocks noGrp="1" noChangeArrowheads="1"/>
          </p:cNvSpPr>
          <p:nvPr>
            <p:ph type="body" idx="4294967295"/>
          </p:nvPr>
        </p:nvSpPr>
        <p:spPr>
          <a:xfrm>
            <a:off x="0" y="1349375"/>
            <a:ext cx="8892480" cy="2439988"/>
          </a:xfrm>
        </p:spPr>
        <p:txBody>
          <a:bodyPr lIns="90000"/>
          <a:lstStyle/>
          <a:p>
            <a:pPr eaLnBrk="1" hangingPunct="1"/>
            <a:r>
              <a:rPr lang="ja-JP" altLang="en-US" dirty="0" smtClean="0">
                <a:solidFill>
                  <a:srgbClr val="FFC000"/>
                </a:solidFill>
                <a:latin typeface="メイリオ" pitchFamily="50" charset="-128"/>
                <a:ea typeface="メイリオ" pitchFamily="50" charset="-128"/>
                <a:cs typeface="メイリオ" pitchFamily="50" charset="-128"/>
              </a:rPr>
              <a:t>スーパーインターフェース機能とは</a:t>
            </a:r>
          </a:p>
          <a:p>
            <a:pPr lvl="1" eaLnBrk="1" hangingPunct="1">
              <a:buFont typeface="Wingdings" pitchFamily="2" charset="2"/>
              <a:buNone/>
            </a:pPr>
            <a:r>
              <a:rPr lang="ja-JP" altLang="ja-JP" sz="1600" dirty="0" smtClean="0">
                <a:latin typeface="メイリオ" pitchFamily="50" charset="-128"/>
                <a:ea typeface="メイリオ" pitchFamily="50" charset="-128"/>
                <a:cs typeface="メイリオ" pitchFamily="50" charset="-128"/>
              </a:rPr>
              <a:t>Excel形式のデータ（他システムのデータなど）を</a:t>
            </a:r>
            <a:r>
              <a:rPr lang="ja-JP" altLang="ja-JP" sz="1600" b="1" i="1" dirty="0" smtClean="0">
                <a:latin typeface="Times New Roman" pitchFamily="18" charset="0"/>
                <a:ea typeface="メイリオ" pitchFamily="50" charset="-128"/>
                <a:cs typeface="Times New Roman" pitchFamily="18" charset="0"/>
              </a:rPr>
              <a:t>SuperStream</a:t>
            </a:r>
            <a:r>
              <a:rPr lang="ja-JP" altLang="ja-JP" sz="1600" dirty="0" smtClean="0">
                <a:latin typeface="メイリオ" pitchFamily="50" charset="-128"/>
                <a:ea typeface="メイリオ" pitchFamily="50" charset="-128"/>
                <a:cs typeface="メイリオ" pitchFamily="50" charset="-128"/>
              </a:rPr>
              <a:t>の外部取込用ワークテーブルに</a:t>
            </a:r>
            <a:endParaRPr lang="en-US" altLang="ja-JP" sz="1600" dirty="0" smtClean="0">
              <a:latin typeface="メイリオ" pitchFamily="50" charset="-128"/>
              <a:ea typeface="メイリオ" pitchFamily="50" charset="-128"/>
              <a:cs typeface="メイリオ" pitchFamily="50" charset="-128"/>
            </a:endParaRPr>
          </a:p>
          <a:p>
            <a:pPr lvl="1" eaLnBrk="1" hangingPunct="1">
              <a:buFont typeface="Wingdings" pitchFamily="2" charset="2"/>
              <a:buNone/>
            </a:pPr>
            <a:r>
              <a:rPr lang="ja-JP" altLang="ja-JP" sz="1600" dirty="0" smtClean="0">
                <a:latin typeface="メイリオ" pitchFamily="50" charset="-128"/>
                <a:ea typeface="メイリオ" pitchFamily="50" charset="-128"/>
                <a:cs typeface="メイリオ" pitchFamily="50" charset="-128"/>
              </a:rPr>
              <a:t>セットする機能。</a:t>
            </a:r>
            <a:endParaRPr lang="ja-JP" altLang="en-US" sz="1600" dirty="0" smtClean="0">
              <a:latin typeface="メイリオ" pitchFamily="50" charset="-128"/>
              <a:ea typeface="メイリオ" pitchFamily="50" charset="-128"/>
              <a:cs typeface="メイリオ" pitchFamily="50" charset="-128"/>
            </a:endParaRPr>
          </a:p>
          <a:p>
            <a:pPr lvl="1" eaLnBrk="1" hangingPunct="1">
              <a:buFont typeface="Wingdings" pitchFamily="2" charset="2"/>
              <a:buNone/>
            </a:pPr>
            <a:r>
              <a:rPr lang="ja-JP" altLang="en-US" sz="1600" dirty="0" smtClean="0">
                <a:latin typeface="メイリオ" pitchFamily="50" charset="-128"/>
                <a:ea typeface="メイリオ" pitchFamily="50" charset="-128"/>
                <a:cs typeface="メイリオ" pitchFamily="50" charset="-128"/>
              </a:rPr>
              <a:t>単純な設定だけでなく、次のような処理が実行可能。</a:t>
            </a:r>
          </a:p>
          <a:p>
            <a:pPr lvl="2" eaLnBrk="1" hangingPunct="1">
              <a:buFontTx/>
              <a:buChar char="•"/>
            </a:pPr>
            <a:r>
              <a:rPr lang="ja-JP" altLang="en-US" dirty="0" smtClean="0">
                <a:latin typeface="メイリオ" pitchFamily="50" charset="-128"/>
                <a:ea typeface="メイリオ" pitchFamily="50" charset="-128"/>
                <a:cs typeface="メイリオ" pitchFamily="50" charset="-128"/>
              </a:rPr>
              <a:t>他システムのデータをそのまま設定する</a:t>
            </a:r>
          </a:p>
          <a:p>
            <a:pPr lvl="2" eaLnBrk="1" hangingPunct="1">
              <a:buFontTx/>
              <a:buChar char="•"/>
            </a:pPr>
            <a:r>
              <a:rPr lang="ja-JP" altLang="en-US" dirty="0" smtClean="0">
                <a:latin typeface="メイリオ" pitchFamily="50" charset="-128"/>
                <a:ea typeface="メイリオ" pitchFamily="50" charset="-128"/>
                <a:cs typeface="メイリオ" pitchFamily="50" charset="-128"/>
              </a:rPr>
              <a:t>他システムのデータに基づいて変換データを設定する</a:t>
            </a:r>
          </a:p>
          <a:p>
            <a:pPr lvl="2" eaLnBrk="1" hangingPunct="1">
              <a:buFontTx/>
              <a:buChar char="•"/>
            </a:pPr>
            <a:r>
              <a:rPr lang="ja-JP" altLang="ja-JP" b="1" i="1" dirty="0" smtClean="0">
                <a:latin typeface="Times New Roman" pitchFamily="18" charset="0"/>
                <a:ea typeface="メイリオ" pitchFamily="50" charset="-128"/>
                <a:cs typeface="Times New Roman" pitchFamily="18" charset="0"/>
              </a:rPr>
              <a:t>SuperStream</a:t>
            </a:r>
            <a:r>
              <a:rPr lang="ja-JP" altLang="ja-JP" b="1" dirty="0" smtClean="0">
                <a:latin typeface="Times New Roman" pitchFamily="18" charset="0"/>
                <a:ea typeface="メイリオ" pitchFamily="50" charset="-128"/>
                <a:cs typeface="Times New Roman" pitchFamily="18" charset="0"/>
              </a:rPr>
              <a:t>-CORE</a:t>
            </a:r>
            <a:r>
              <a:rPr lang="ja-JP" altLang="en-US" dirty="0" smtClean="0">
                <a:latin typeface="メイリオ" pitchFamily="50" charset="-128"/>
                <a:ea typeface="メイリオ" pitchFamily="50" charset="-128"/>
                <a:cs typeface="メイリオ" pitchFamily="50" charset="-128"/>
              </a:rPr>
              <a:t>シリーズのマスタデータを設定する</a:t>
            </a:r>
          </a:p>
          <a:p>
            <a:pPr lvl="2" eaLnBrk="1" hangingPunct="1">
              <a:buFontTx/>
              <a:buChar char="•"/>
            </a:pPr>
            <a:r>
              <a:rPr lang="ja-JP" altLang="en-US" dirty="0" smtClean="0">
                <a:latin typeface="メイリオ" pitchFamily="50" charset="-128"/>
                <a:ea typeface="メイリオ" pitchFamily="50" charset="-128"/>
                <a:cs typeface="メイリオ" pitchFamily="50" charset="-128"/>
              </a:rPr>
              <a:t>演算結果を設定</a:t>
            </a:r>
          </a:p>
          <a:p>
            <a:pPr lvl="2" eaLnBrk="1" hangingPunct="1">
              <a:buFontTx/>
              <a:buChar char="•"/>
            </a:pPr>
            <a:r>
              <a:rPr lang="ja-JP" altLang="en-US" dirty="0" smtClean="0">
                <a:latin typeface="メイリオ" pitchFamily="50" charset="-128"/>
                <a:ea typeface="メイリオ" pitchFamily="50" charset="-128"/>
                <a:cs typeface="メイリオ" pitchFamily="50" charset="-128"/>
              </a:rPr>
              <a:t>定数を設定する</a:t>
            </a:r>
          </a:p>
        </p:txBody>
      </p:sp>
      <p:sp>
        <p:nvSpPr>
          <p:cNvPr id="30724" name="Text Box 4"/>
          <p:cNvSpPr txBox="1">
            <a:spLocks noChangeArrowheads="1"/>
          </p:cNvSpPr>
          <p:nvPr/>
        </p:nvSpPr>
        <p:spPr bwMode="auto">
          <a:xfrm>
            <a:off x="899592" y="5794375"/>
            <a:ext cx="2339102" cy="523220"/>
          </a:xfrm>
          <a:prstGeom prst="rect">
            <a:avLst/>
          </a:prstGeom>
          <a:solidFill>
            <a:srgbClr val="FFC000"/>
          </a:solidFill>
          <a:ln w="9525" algn="ctr">
            <a:noFill/>
            <a:miter lim="800000"/>
            <a:headEnd/>
            <a:tailEnd/>
          </a:ln>
        </p:spPr>
        <p:txBody>
          <a:bodyPr wrap="none">
            <a:spAutoFit/>
          </a:bodyPr>
          <a:lstStyle/>
          <a:p>
            <a:pPr algn="ctr"/>
            <a:r>
              <a:rPr lang="ja-JP" altLang="en-US" sz="1400">
                <a:solidFill>
                  <a:srgbClr val="A50021"/>
                </a:solidFill>
                <a:latin typeface="メイリオ" pitchFamily="50" charset="-128"/>
                <a:ea typeface="メイリオ" pitchFamily="50" charset="-128"/>
                <a:cs typeface="メイリオ" pitchFamily="50" charset="-128"/>
              </a:rPr>
              <a:t>スーパーインターフェース</a:t>
            </a:r>
            <a:br>
              <a:rPr lang="ja-JP" altLang="en-US" sz="1400">
                <a:solidFill>
                  <a:srgbClr val="A50021"/>
                </a:solidFill>
                <a:latin typeface="メイリオ" pitchFamily="50" charset="-128"/>
                <a:ea typeface="メイリオ" pitchFamily="50" charset="-128"/>
                <a:cs typeface="メイリオ" pitchFamily="50" charset="-128"/>
              </a:rPr>
            </a:br>
            <a:r>
              <a:rPr lang="ja-JP" altLang="en-US" sz="1400">
                <a:solidFill>
                  <a:srgbClr val="A50021"/>
                </a:solidFill>
                <a:latin typeface="メイリオ" pitchFamily="50" charset="-128"/>
                <a:ea typeface="メイリオ" pitchFamily="50" charset="-128"/>
                <a:cs typeface="メイリオ" pitchFamily="50" charset="-128"/>
              </a:rPr>
              <a:t>による変換処理イメージ</a:t>
            </a:r>
          </a:p>
        </p:txBody>
      </p:sp>
      <p:pic>
        <p:nvPicPr>
          <p:cNvPr id="286725" name="Picture 5"/>
          <p:cNvPicPr>
            <a:picLocks noChangeAspect="1" noChangeArrowheads="1"/>
          </p:cNvPicPr>
          <p:nvPr/>
        </p:nvPicPr>
        <p:blipFill>
          <a:blip r:embed="rId3" cstate="print"/>
          <a:srcRect/>
          <a:stretch>
            <a:fillRect/>
          </a:stretch>
        </p:blipFill>
        <p:spPr bwMode="auto">
          <a:xfrm>
            <a:off x="3276600" y="3603625"/>
            <a:ext cx="5543550" cy="2717800"/>
          </a:xfrm>
          <a:prstGeom prst="rect">
            <a:avLst/>
          </a:prstGeom>
          <a:solidFill>
            <a:schemeClr val="bg1"/>
          </a:solidFill>
          <a:ln w="19050" algn="ctr">
            <a:solidFill>
              <a:schemeClr val="accent1"/>
            </a:solidFill>
            <a:miter lim="800000"/>
            <a:headEnd/>
            <a:tailEnd/>
          </a:ln>
          <a:effectLst>
            <a:outerShdw dist="107763" dir="2700000" algn="ctr" rotWithShape="0">
              <a:schemeClr val="accent1"/>
            </a:outerShdw>
          </a:effectLst>
        </p:spPr>
      </p:pic>
      <p:sp>
        <p:nvSpPr>
          <p:cNvPr id="57350"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7A45B29D-0FC8-4ABA-AD6F-1296900B316A}" type="slidenum">
              <a:rPr lang="ja-JP" altLang="en-US" smtClean="0">
                <a:solidFill>
                  <a:srgbClr val="FFFFFF"/>
                </a:solidFill>
              </a:rPr>
              <a:pPr fontAlgn="base">
                <a:spcBef>
                  <a:spcPct val="0"/>
                </a:spcBef>
                <a:spcAft>
                  <a:spcPct val="0"/>
                </a:spcAft>
                <a:defRPr/>
              </a:pPr>
              <a:t>20</a:t>
            </a:fld>
            <a:endParaRPr lang="ja-JP" altLang="en-US" smtClean="0">
              <a:solidFill>
                <a:srgbClr val="FFFFFF"/>
              </a:solidFill>
            </a:endParaRPr>
          </a:p>
        </p:txBody>
      </p:sp>
      <p:sp>
        <p:nvSpPr>
          <p:cNvPr id="8"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503238" y="215900"/>
            <a:ext cx="8229600" cy="1008063"/>
          </a:xfrm>
        </p:spPr>
        <p:txBody>
          <a:bodyPr/>
          <a:lstStyle/>
          <a:p>
            <a:pPr eaLnBrk="1" hangingPunct="1"/>
            <a:r>
              <a:rPr lang="ja-JP" altLang="en-US" dirty="0" smtClean="0">
                <a:latin typeface="メイリオ" pitchFamily="50" charset="-128"/>
                <a:ea typeface="メイリオ" pitchFamily="50" charset="-128"/>
                <a:cs typeface="メイリオ" pitchFamily="50" charset="-128"/>
              </a:rPr>
              <a:t>他システムと</a:t>
            </a:r>
            <a:r>
              <a:rPr lang="en-US" altLang="ja-JP" b="1" i="1" dirty="0" smtClean="0">
                <a:latin typeface="Times New Roman" pitchFamily="18" charset="0"/>
              </a:rPr>
              <a:t>SuperStream</a:t>
            </a:r>
            <a:r>
              <a:rPr lang="ja-JP" altLang="en-US" dirty="0" smtClean="0">
                <a:latin typeface="メイリオ" pitchFamily="50" charset="-128"/>
                <a:ea typeface="メイリオ" pitchFamily="50" charset="-128"/>
                <a:cs typeface="メイリオ" pitchFamily="50" charset="-128"/>
              </a:rPr>
              <a:t>の連携</a:t>
            </a:r>
            <a:r>
              <a:rPr lang="ja-JP" altLang="en-US" b="1" i="1" dirty="0" smtClean="0">
                <a:latin typeface="メイリオ" pitchFamily="50" charset="-128"/>
                <a:ea typeface="メイリオ" pitchFamily="50" charset="-128"/>
                <a:cs typeface="メイリオ" pitchFamily="50" charset="-128"/>
              </a:rPr>
              <a:t/>
            </a:r>
            <a:br>
              <a:rPr lang="ja-JP" altLang="en-US" b="1" i="1" dirty="0" smtClean="0">
                <a:latin typeface="メイリオ" pitchFamily="50" charset="-128"/>
                <a:ea typeface="メイリオ" pitchFamily="50" charset="-128"/>
                <a:cs typeface="メイリオ" pitchFamily="50" charset="-128"/>
              </a:rPr>
            </a:br>
            <a:r>
              <a:rPr lang="ja-JP" altLang="en-US" sz="1800" b="1" i="1"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a:t>
            </a:r>
            <a:r>
              <a:rPr lang="ja-JP" altLang="en-US" sz="1800" b="1" i="1"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外部取込データ削除機能～</a:t>
            </a:r>
          </a:p>
        </p:txBody>
      </p:sp>
      <p:sp>
        <p:nvSpPr>
          <p:cNvPr id="31747" name="Rectangle 6"/>
          <p:cNvSpPr>
            <a:spLocks noChangeArrowheads="1"/>
          </p:cNvSpPr>
          <p:nvPr/>
        </p:nvSpPr>
        <p:spPr bwMode="auto">
          <a:xfrm>
            <a:off x="468312" y="2492375"/>
            <a:ext cx="3311599" cy="264688"/>
          </a:xfrm>
          <a:prstGeom prst="rect">
            <a:avLst/>
          </a:prstGeom>
          <a:noFill/>
          <a:ln w="9525" algn="ctr">
            <a:noFill/>
            <a:miter lim="800000"/>
            <a:headEnd/>
            <a:tailEnd/>
          </a:ln>
        </p:spPr>
        <p:txBody>
          <a:bodyPr wrap="square">
            <a:spAutoFit/>
          </a:bodyPr>
          <a:lstStyle/>
          <a:p>
            <a:pPr>
              <a:lnSpc>
                <a:spcPct val="80000"/>
              </a:lnSpc>
              <a:spcBef>
                <a:spcPct val="20000"/>
              </a:spcBef>
            </a:pPr>
            <a:r>
              <a:rPr kumimoji="0" lang="en-US" altLang="ja-JP" sz="1400" dirty="0">
                <a:solidFill>
                  <a:srgbClr val="E27100"/>
                </a:solidFill>
                <a:latin typeface="メイリオ" pitchFamily="50" charset="-128"/>
                <a:ea typeface="メイリオ" pitchFamily="50" charset="-128"/>
                <a:cs typeface="メイリオ" pitchFamily="50" charset="-128"/>
              </a:rPr>
              <a:t>【</a:t>
            </a:r>
            <a:r>
              <a:rPr lang="ja-JP" altLang="ja-JP" sz="1400" dirty="0">
                <a:solidFill>
                  <a:srgbClr val="E27100"/>
                </a:solidFill>
                <a:latin typeface="メイリオ" pitchFamily="50" charset="-128"/>
                <a:ea typeface="メイリオ" pitchFamily="50" charset="-128"/>
                <a:cs typeface="メイリオ" pitchFamily="50" charset="-128"/>
              </a:rPr>
              <a:t>外部取込用ワークデータ削除</a:t>
            </a:r>
            <a:r>
              <a:rPr lang="ja-JP" altLang="en-US" sz="1400" dirty="0">
                <a:solidFill>
                  <a:srgbClr val="E27100"/>
                </a:solidFill>
                <a:latin typeface="メイリオ" pitchFamily="50" charset="-128"/>
                <a:ea typeface="メイリオ" pitchFamily="50" charset="-128"/>
                <a:cs typeface="メイリオ" pitchFamily="50" charset="-128"/>
              </a:rPr>
              <a:t>画面</a:t>
            </a:r>
            <a:r>
              <a:rPr kumimoji="0" lang="en-US" altLang="ja-JP" sz="1400" dirty="0">
                <a:solidFill>
                  <a:srgbClr val="E27100"/>
                </a:solidFill>
                <a:latin typeface="メイリオ" pitchFamily="50" charset="-128"/>
                <a:ea typeface="メイリオ" pitchFamily="50" charset="-128"/>
                <a:cs typeface="メイリオ" pitchFamily="50" charset="-128"/>
              </a:rPr>
              <a:t>】</a:t>
            </a:r>
            <a:r>
              <a:rPr kumimoji="0" lang="ja-JP" altLang="en-US" sz="1400" dirty="0">
                <a:solidFill>
                  <a:srgbClr val="E27100"/>
                </a:solidFill>
                <a:latin typeface="メイリオ" pitchFamily="50" charset="-128"/>
                <a:ea typeface="メイリオ" pitchFamily="50" charset="-128"/>
                <a:cs typeface="メイリオ" pitchFamily="50" charset="-128"/>
              </a:rPr>
              <a:t>　</a:t>
            </a:r>
          </a:p>
        </p:txBody>
      </p:sp>
      <p:sp>
        <p:nvSpPr>
          <p:cNvPr id="31" name="角丸四角形 30"/>
          <p:cNvSpPr/>
          <p:nvPr/>
        </p:nvSpPr>
        <p:spPr>
          <a:xfrm>
            <a:off x="434266" y="1381335"/>
            <a:ext cx="7738134" cy="571505"/>
          </a:xfrm>
          <a:prstGeom prst="roundRect">
            <a:avLst/>
          </a:prstGeom>
          <a:solidFill>
            <a:srgbClr val="E27100"/>
          </a:solidFill>
          <a:ln>
            <a:solidFill>
              <a:srgbClr val="E27100"/>
            </a:solid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dirty="0">
              <a:solidFill>
                <a:srgbClr val="FFFFFF"/>
              </a:solidFill>
              <a:latin typeface="メイリオ" pitchFamily="50" charset="-128"/>
              <a:ea typeface="メイリオ" pitchFamily="50" charset="-128"/>
              <a:cs typeface="メイリオ" pitchFamily="50" charset="-128"/>
            </a:endParaRPr>
          </a:p>
        </p:txBody>
      </p:sp>
      <p:sp>
        <p:nvSpPr>
          <p:cNvPr id="31751" name="コンテンツ プレースホルダ 3"/>
          <p:cNvSpPr>
            <a:spLocks/>
          </p:cNvSpPr>
          <p:nvPr/>
        </p:nvSpPr>
        <p:spPr bwMode="auto">
          <a:xfrm>
            <a:off x="615950" y="1497013"/>
            <a:ext cx="7628458" cy="275803"/>
          </a:xfrm>
          <a:prstGeom prst="rect">
            <a:avLst/>
          </a:prstGeom>
          <a:noFill/>
          <a:ln w="9525">
            <a:noFill/>
            <a:miter lim="800000"/>
            <a:headEnd/>
            <a:tailEnd/>
          </a:ln>
        </p:spPr>
        <p:txBody>
          <a:bodyPr lIns="0" tIns="0" rIns="0" bIns="0"/>
          <a:lstStyle/>
          <a:p>
            <a:pPr marL="215900" indent="-215900">
              <a:lnSpc>
                <a:spcPts val="2400"/>
              </a:lnSpc>
              <a:spcBef>
                <a:spcPts val="500"/>
              </a:spcBef>
              <a:buFont typeface="Wingdings" pitchFamily="2" charset="2"/>
              <a:buNone/>
            </a:pPr>
            <a:r>
              <a:rPr lang="ja-JP" altLang="en-US" sz="1600" dirty="0">
                <a:solidFill>
                  <a:srgbClr val="FFFFFF"/>
                </a:solidFill>
                <a:latin typeface="メイリオ" pitchFamily="50" charset="-128"/>
                <a:ea typeface="メイリオ" pitchFamily="50" charset="-128"/>
                <a:cs typeface="メイリオ" pitchFamily="50" charset="-128"/>
              </a:rPr>
              <a:t>ユーザ</a:t>
            </a:r>
            <a:r>
              <a:rPr lang="en-US" altLang="ja-JP" sz="1600" dirty="0">
                <a:solidFill>
                  <a:srgbClr val="FFFFFF"/>
                </a:solidFill>
                <a:latin typeface="メイリオ" pitchFamily="50" charset="-128"/>
                <a:ea typeface="メイリオ" pitchFamily="50" charset="-128"/>
                <a:cs typeface="メイリオ" pitchFamily="50" charset="-128"/>
              </a:rPr>
              <a:t>ID</a:t>
            </a:r>
            <a:r>
              <a:rPr lang="ja-JP" altLang="en-US" sz="1600" dirty="0">
                <a:solidFill>
                  <a:srgbClr val="FFFFFF"/>
                </a:solidFill>
                <a:latin typeface="メイリオ" pitchFamily="50" charset="-128"/>
                <a:ea typeface="メイリオ" pitchFamily="50" charset="-128"/>
                <a:cs typeface="メイリオ" pitchFamily="50" charset="-128"/>
              </a:rPr>
              <a:t>単位で外部取込データを確認しながら伝票の取り消しを行うことができる</a:t>
            </a:r>
          </a:p>
        </p:txBody>
      </p:sp>
      <p:sp>
        <p:nvSpPr>
          <p:cNvPr id="31752" name="Text Box 19"/>
          <p:cNvSpPr txBox="1">
            <a:spLocks noChangeArrowheads="1"/>
          </p:cNvSpPr>
          <p:nvPr/>
        </p:nvSpPr>
        <p:spPr bwMode="auto">
          <a:xfrm rot="1800000">
            <a:off x="4160838" y="4779963"/>
            <a:ext cx="685800" cy="285750"/>
          </a:xfrm>
          <a:prstGeom prst="rect">
            <a:avLst/>
          </a:prstGeom>
          <a:noFill/>
          <a:ln w="9525">
            <a:noFill/>
            <a:miter lim="800000"/>
            <a:headEnd/>
            <a:tailEnd/>
          </a:ln>
        </p:spPr>
        <p:txBody>
          <a:bodyPr anchor="ctr"/>
          <a:lstStyle/>
          <a:p>
            <a:pPr algn="ctr"/>
            <a:endParaRPr lang="ja-JP" altLang="ja-JP">
              <a:solidFill>
                <a:srgbClr val="FFFFFF"/>
              </a:solidFill>
              <a:latin typeface="メイリオ" pitchFamily="50" charset="-128"/>
              <a:ea typeface="メイリオ" pitchFamily="50" charset="-128"/>
              <a:cs typeface="メイリオ" pitchFamily="50" charset="-128"/>
            </a:endParaRPr>
          </a:p>
        </p:txBody>
      </p:sp>
      <p:pic>
        <p:nvPicPr>
          <p:cNvPr id="31753" name="Picture 9"/>
          <p:cNvPicPr>
            <a:picLocks noChangeAspect="1" noChangeArrowheads="1"/>
          </p:cNvPicPr>
          <p:nvPr/>
        </p:nvPicPr>
        <p:blipFill>
          <a:blip r:embed="rId2" cstate="print"/>
          <a:srcRect/>
          <a:stretch>
            <a:fillRect/>
          </a:stretch>
        </p:blipFill>
        <p:spPr bwMode="auto">
          <a:xfrm>
            <a:off x="468313" y="2852738"/>
            <a:ext cx="4008437" cy="2898775"/>
          </a:xfrm>
          <a:prstGeom prst="rect">
            <a:avLst/>
          </a:prstGeom>
          <a:noFill/>
          <a:ln w="9525">
            <a:noFill/>
            <a:miter lim="800000"/>
            <a:headEnd/>
            <a:tailEnd/>
          </a:ln>
        </p:spPr>
      </p:pic>
      <p:pic>
        <p:nvPicPr>
          <p:cNvPr id="31754" name="Picture 10"/>
          <p:cNvPicPr>
            <a:picLocks noChangeAspect="1" noChangeArrowheads="1"/>
          </p:cNvPicPr>
          <p:nvPr/>
        </p:nvPicPr>
        <p:blipFill>
          <a:blip r:embed="rId3" cstate="print"/>
          <a:srcRect/>
          <a:stretch>
            <a:fillRect/>
          </a:stretch>
        </p:blipFill>
        <p:spPr bwMode="auto">
          <a:xfrm>
            <a:off x="4787900" y="3500438"/>
            <a:ext cx="4019550" cy="2881312"/>
          </a:xfrm>
          <a:prstGeom prst="rect">
            <a:avLst/>
          </a:prstGeom>
          <a:noFill/>
          <a:ln w="9525">
            <a:noFill/>
            <a:miter lim="800000"/>
            <a:headEnd/>
            <a:tailEnd/>
          </a:ln>
        </p:spPr>
      </p:pic>
      <p:sp>
        <p:nvSpPr>
          <p:cNvPr id="30" name="右矢印 29"/>
          <p:cNvSpPr/>
          <p:nvPr/>
        </p:nvSpPr>
        <p:spPr>
          <a:xfrm rot="1831146">
            <a:off x="4051246" y="4389951"/>
            <a:ext cx="901934" cy="594575"/>
          </a:xfrm>
          <a:prstGeom prst="rightArrow">
            <a:avLst/>
          </a:prstGeom>
          <a:ln>
            <a:noFill/>
          </a:ln>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a:solidFill>
                <a:srgbClr val="FFFFFF"/>
              </a:solidFill>
              <a:latin typeface="メイリオ" pitchFamily="50" charset="-128"/>
              <a:ea typeface="メイリオ" pitchFamily="50" charset="-128"/>
              <a:cs typeface="メイリオ" pitchFamily="50" charset="-128"/>
            </a:endParaRPr>
          </a:p>
        </p:txBody>
      </p:sp>
      <p:sp>
        <p:nvSpPr>
          <p:cNvPr id="293902" name="AutoShape 14"/>
          <p:cNvSpPr>
            <a:spLocks noChangeArrowheads="1"/>
          </p:cNvSpPr>
          <p:nvPr/>
        </p:nvSpPr>
        <p:spPr bwMode="auto">
          <a:xfrm>
            <a:off x="4787900" y="2781300"/>
            <a:ext cx="3960813" cy="646113"/>
          </a:xfrm>
          <a:prstGeom prst="roundRect">
            <a:avLst>
              <a:gd name="adj" fmla="val 16667"/>
            </a:avLst>
          </a:prstGeom>
          <a:solidFill>
            <a:schemeClr val="bg2"/>
          </a:solidFill>
          <a:ln w="9525" algn="ctr">
            <a:noFill/>
            <a:round/>
            <a:headEnd/>
            <a:tailEnd/>
          </a:ln>
          <a:effectLst/>
        </p:spPr>
        <p:txBody>
          <a:bodyPr anchor="ctr"/>
          <a:lstStyle/>
          <a:p>
            <a:pPr>
              <a:defRPr/>
            </a:pPr>
            <a:r>
              <a:rPr lang="ja-JP" altLang="en-US" sz="1600" dirty="0">
                <a:solidFill>
                  <a:schemeClr val="tx1">
                    <a:lumMod val="65000"/>
                    <a:lumOff val="35000"/>
                  </a:schemeClr>
                </a:solidFill>
                <a:latin typeface="メイリオ" pitchFamily="50" charset="-128"/>
                <a:ea typeface="メイリオ" pitchFamily="50" charset="-128"/>
                <a:cs typeface="メイリオ" pitchFamily="50" charset="-128"/>
              </a:rPr>
              <a:t>ドリルダウンしてデータを伝票毎に確認することができる</a:t>
            </a:r>
          </a:p>
        </p:txBody>
      </p:sp>
      <p:sp>
        <p:nvSpPr>
          <p:cNvPr id="31759" name="AutoShape 15"/>
          <p:cNvSpPr>
            <a:spLocks noChangeArrowheads="1"/>
          </p:cNvSpPr>
          <p:nvPr/>
        </p:nvSpPr>
        <p:spPr bwMode="auto">
          <a:xfrm>
            <a:off x="1692275" y="3644900"/>
            <a:ext cx="1295400" cy="504825"/>
          </a:xfrm>
          <a:prstGeom prst="roundRect">
            <a:avLst>
              <a:gd name="adj" fmla="val 16667"/>
            </a:avLst>
          </a:prstGeom>
          <a:noFill/>
          <a:ln w="28575" algn="ctr">
            <a:solidFill>
              <a:schemeClr val="tx2"/>
            </a:solidFill>
            <a:round/>
            <a:headEnd/>
            <a:tailEnd/>
          </a:ln>
        </p:spPr>
        <p:txBody>
          <a:bodyPr wrap="none" anchor="ct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293906" name="AutoShape 18"/>
          <p:cNvSpPr>
            <a:spLocks noChangeArrowheads="1"/>
          </p:cNvSpPr>
          <p:nvPr/>
        </p:nvSpPr>
        <p:spPr bwMode="auto">
          <a:xfrm>
            <a:off x="2627313" y="4724400"/>
            <a:ext cx="1512887" cy="288925"/>
          </a:xfrm>
          <a:prstGeom prst="wedgeRectCallout">
            <a:avLst>
              <a:gd name="adj1" fmla="val -48005"/>
              <a:gd name="adj2" fmla="val -243407"/>
            </a:avLst>
          </a:prstGeom>
          <a:solidFill>
            <a:schemeClr val="accent5">
              <a:lumMod val="75000"/>
            </a:schemeClr>
          </a:solidFill>
          <a:ln w="9525" algn="ctr">
            <a:noFill/>
            <a:miter lim="800000"/>
            <a:headEnd/>
            <a:tailEnd/>
          </a:ln>
          <a:effectLst/>
        </p:spPr>
        <p:txBody>
          <a:bodyPr/>
          <a:lstStyle/>
          <a:p>
            <a:pPr algn="ctr">
              <a:defRPr/>
            </a:pPr>
            <a:r>
              <a:rPr lang="ja-JP" altLang="en-US" sz="1400">
                <a:solidFill>
                  <a:srgbClr val="FFFFFF"/>
                </a:solidFill>
                <a:latin typeface="メイリオ" pitchFamily="50" charset="-128"/>
                <a:ea typeface="メイリオ" pitchFamily="50" charset="-128"/>
                <a:cs typeface="メイリオ" pitchFamily="50" charset="-128"/>
              </a:rPr>
              <a:t>ユーザ</a:t>
            </a:r>
            <a:r>
              <a:rPr lang="en-US" altLang="ja-JP" sz="1400">
                <a:solidFill>
                  <a:srgbClr val="FFFFFF"/>
                </a:solidFill>
                <a:latin typeface="メイリオ" pitchFamily="50" charset="-128"/>
                <a:ea typeface="メイリオ" pitchFamily="50" charset="-128"/>
                <a:cs typeface="メイリオ" pitchFamily="50" charset="-128"/>
              </a:rPr>
              <a:t>ID</a:t>
            </a:r>
            <a:r>
              <a:rPr lang="ja-JP" altLang="en-US" sz="1400">
                <a:solidFill>
                  <a:srgbClr val="FFFFFF"/>
                </a:solidFill>
                <a:latin typeface="メイリオ" pitchFamily="50" charset="-128"/>
                <a:ea typeface="メイリオ" pitchFamily="50" charset="-128"/>
                <a:cs typeface="メイリオ" pitchFamily="50" charset="-128"/>
              </a:rPr>
              <a:t>で検索</a:t>
            </a:r>
          </a:p>
        </p:txBody>
      </p:sp>
      <p:sp>
        <p:nvSpPr>
          <p:cNvPr id="5838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E769841C-070B-41D5-B6F2-CCBC8C781C9C}" type="slidenum">
              <a:rPr lang="ja-JP" altLang="en-US" smtClean="0">
                <a:solidFill>
                  <a:srgbClr val="FFFFFF"/>
                </a:solidFill>
              </a:rPr>
              <a:pPr fontAlgn="base">
                <a:spcBef>
                  <a:spcPct val="0"/>
                </a:spcBef>
                <a:spcAft>
                  <a:spcPct val="0"/>
                </a:spcAft>
                <a:defRPr/>
              </a:pPr>
              <a:t>21</a:t>
            </a:fld>
            <a:endParaRPr lang="ja-JP" altLang="en-US" smtClean="0">
              <a:solidFill>
                <a:srgbClr val="FFFFFF"/>
              </a:solidFill>
            </a:endParaRPr>
          </a:p>
        </p:txBody>
      </p:sp>
      <p:sp>
        <p:nvSpPr>
          <p:cNvPr id="15"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フッター プレースホルダ 2"/>
          <p:cNvSpPr>
            <a:spLocks noGrp="1"/>
          </p:cNvSpPr>
          <p:nvPr>
            <p:ph type="ftr" sz="quarter" idx="10"/>
          </p:nvPr>
        </p:nvSpPr>
        <p:spPr>
          <a:noFill/>
        </p:spPr>
        <p:txBody>
          <a:bodyPr vert="horz" lIns="91440" tIns="45720" rIns="91440" bIns="45720" anchor="t"/>
          <a:lstStyle/>
          <a:p>
            <a:r>
              <a:rPr lang="en-US" altLang="ja-JP" dirty="0" smtClean="0"/>
              <a:t>© </a:t>
            </a:r>
            <a:r>
              <a:rPr lang="en-US" altLang="ja-JP" dirty="0" smtClean="0"/>
              <a:t>SuperStream Inc.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1E99660A-AE8E-41F3-BC63-1B222C6F1B97}" type="slidenum">
              <a:rPr lang="ja-JP" altLang="en-US" smtClean="0">
                <a:solidFill>
                  <a:srgbClr val="FFFFFF"/>
                </a:solidFill>
              </a:rPr>
              <a:pPr fontAlgn="base">
                <a:spcBef>
                  <a:spcPct val="0"/>
                </a:spcBef>
                <a:spcAft>
                  <a:spcPct val="0"/>
                </a:spcAft>
                <a:defRPr/>
              </a:pPr>
              <a:t>3</a:t>
            </a:fld>
            <a:endParaRPr lang="ja-JP" altLang="en-US" smtClean="0">
              <a:solidFill>
                <a:srgbClr val="FFFFFF"/>
              </a:solidFill>
            </a:endParaRPr>
          </a:p>
        </p:txBody>
      </p:sp>
      <p:sp>
        <p:nvSpPr>
          <p:cNvPr id="15363" name="タイトル 2"/>
          <p:cNvSpPr>
            <a:spLocks noGrp="1"/>
          </p:cNvSpPr>
          <p:nvPr>
            <p:ph type="title"/>
          </p:nvPr>
        </p:nvSpPr>
        <p:spPr/>
        <p:txBody>
          <a:bodyPr lIns="91440" tIns="45720" rIns="91440" bIns="45720"/>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管理会計機能</a:t>
            </a:r>
          </a:p>
        </p:txBody>
      </p:sp>
      <p:sp>
        <p:nvSpPr>
          <p:cNvPr id="15364" name="Text Box 2"/>
          <p:cNvSpPr txBox="1">
            <a:spLocks noChangeArrowheads="1"/>
          </p:cNvSpPr>
          <p:nvPr/>
        </p:nvSpPr>
        <p:spPr bwMode="auto">
          <a:xfrm>
            <a:off x="406400" y="1484313"/>
            <a:ext cx="7929563" cy="4699000"/>
          </a:xfrm>
          <a:prstGeom prst="rect">
            <a:avLst/>
          </a:prstGeom>
          <a:noFill/>
          <a:ln w="9525">
            <a:noFill/>
            <a:miter lim="800000"/>
            <a:headEnd/>
            <a:tailEnd/>
          </a:ln>
        </p:spPr>
        <p:txBody>
          <a:bodyPr anchor="ctr">
            <a:spAutoFit/>
          </a:bodyPr>
          <a:lstStyle/>
          <a:p>
            <a:pPr marL="174625" indent="-174625">
              <a:tabLst>
                <a:tab pos="449263" algn="l"/>
                <a:tab pos="536575" algn="l"/>
              </a:tabLst>
            </a:pPr>
            <a:r>
              <a:rPr lang="ja-JP" altLang="en-US" sz="2000" b="1" dirty="0">
                <a:solidFill>
                  <a:srgbClr val="E27100"/>
                </a:solidFill>
                <a:latin typeface="メイリオ" pitchFamily="50" charset="-128"/>
                <a:ea typeface="メイリオ" pitchFamily="50" charset="-128"/>
                <a:cs typeface="メイリオ" pitchFamily="50" charset="-128"/>
              </a:rPr>
              <a:t>・分析用コード</a:t>
            </a:r>
          </a:p>
          <a:p>
            <a:pPr marL="174625" indent="-174625">
              <a:tabLst>
                <a:tab pos="449263" algn="l"/>
                <a:tab pos="536575" algn="l"/>
              </a:tabLst>
            </a:pPr>
            <a:r>
              <a:rPr lang="ja-JP" altLang="en-US" sz="2000" dirty="0">
                <a:solidFill>
                  <a:srgbClr val="4D4D4D"/>
                </a:solidFill>
                <a:latin typeface="メイリオ" pitchFamily="50" charset="-128"/>
                <a:ea typeface="メイリオ" pitchFamily="50" charset="-128"/>
                <a:cs typeface="メイリオ" pitchFamily="50" charset="-128"/>
              </a:rPr>
              <a:t>　 </a:t>
            </a:r>
            <a:r>
              <a:rPr lang="ja-JP" altLang="en-US" sz="1600" dirty="0">
                <a:solidFill>
                  <a:srgbClr val="005096"/>
                </a:solidFill>
                <a:latin typeface="メイリオ" pitchFamily="50" charset="-128"/>
                <a:ea typeface="メイリオ" pitchFamily="50" charset="-128"/>
                <a:cs typeface="メイリオ" pitchFamily="50" charset="-128"/>
              </a:rPr>
              <a:t>「機能コード１～４」に任意の分析用コードを４種類まで設定可能</a:t>
            </a:r>
          </a:p>
          <a:p>
            <a:pPr marL="174625" indent="-174625">
              <a:tabLst>
                <a:tab pos="449263" algn="l"/>
                <a:tab pos="536575" algn="l"/>
              </a:tabLst>
            </a:pPr>
            <a:r>
              <a:rPr lang="ja-JP" altLang="en-US" sz="1400" dirty="0">
                <a:solidFill>
                  <a:srgbClr val="005096"/>
                </a:solidFill>
                <a:latin typeface="メイリオ" pitchFamily="50" charset="-128"/>
                <a:ea typeface="メイリオ" pitchFamily="50" charset="-128"/>
                <a:cs typeface="メイリオ" pitchFamily="50" charset="-128"/>
              </a:rPr>
              <a:t>　　　（例）商品分類、事業分類、プロジェクト分類、地域分類、　ｅｔｃ</a:t>
            </a:r>
          </a:p>
          <a:p>
            <a:pPr marL="174625" indent="-174625">
              <a:tabLst>
                <a:tab pos="449263" algn="l"/>
                <a:tab pos="536575" algn="l"/>
              </a:tabLst>
            </a:pPr>
            <a:endParaRPr lang="ja-JP" altLang="en-US" sz="1400" dirty="0">
              <a:solidFill>
                <a:srgbClr val="005096"/>
              </a:solidFill>
              <a:latin typeface="メイリオ" pitchFamily="50" charset="-128"/>
              <a:ea typeface="メイリオ" pitchFamily="50" charset="-128"/>
              <a:cs typeface="メイリオ" pitchFamily="50" charset="-128"/>
            </a:endParaRPr>
          </a:p>
          <a:p>
            <a:pPr marL="174625" indent="-174625">
              <a:tabLst>
                <a:tab pos="449263" algn="l"/>
                <a:tab pos="536575" algn="l"/>
              </a:tabLst>
            </a:pPr>
            <a:r>
              <a:rPr lang="ja-JP" altLang="en-US" sz="2000" b="1" dirty="0">
                <a:solidFill>
                  <a:srgbClr val="E27100"/>
                </a:solidFill>
                <a:latin typeface="メイリオ" pitchFamily="50" charset="-128"/>
                <a:ea typeface="メイリオ" pitchFamily="50" charset="-128"/>
                <a:cs typeface="メイリオ" pitchFamily="50" charset="-128"/>
              </a:rPr>
              <a:t>・組織管理</a:t>
            </a:r>
          </a:p>
          <a:p>
            <a:pPr marL="174625" indent="-174625">
              <a:tabLst>
                <a:tab pos="449263" algn="l"/>
                <a:tab pos="536575" algn="l"/>
              </a:tabLst>
            </a:pPr>
            <a:r>
              <a:rPr lang="ja-JP" altLang="en-US" sz="1600" dirty="0">
                <a:solidFill>
                  <a:srgbClr val="4D4D4D"/>
                </a:solidFill>
                <a:latin typeface="メイリオ" pitchFamily="50" charset="-128"/>
                <a:ea typeface="メイリオ" pitchFamily="50" charset="-128"/>
                <a:cs typeface="メイリオ" pitchFamily="50" charset="-128"/>
              </a:rPr>
              <a:t>　 </a:t>
            </a:r>
            <a:r>
              <a:rPr lang="ja-JP" altLang="en-US" sz="1600" dirty="0">
                <a:solidFill>
                  <a:srgbClr val="005096"/>
                </a:solidFill>
                <a:latin typeface="メイリオ" pitchFamily="50" charset="-128"/>
                <a:ea typeface="メイリオ" pitchFamily="50" charset="-128"/>
                <a:cs typeface="メイリオ" pitchFamily="50" charset="-128"/>
              </a:rPr>
              <a:t>最大１００階層</a:t>
            </a:r>
          </a:p>
          <a:p>
            <a:pPr marL="174625" indent="-174625">
              <a:tabLst>
                <a:tab pos="449263" algn="l"/>
                <a:tab pos="536575" algn="l"/>
              </a:tabLst>
            </a:pPr>
            <a:r>
              <a:rPr lang="ja-JP" altLang="en-US" sz="1600" dirty="0">
                <a:solidFill>
                  <a:srgbClr val="005096"/>
                </a:solidFill>
                <a:latin typeface="メイリオ" pitchFamily="50" charset="-128"/>
                <a:ea typeface="メイリオ" pitchFamily="50" charset="-128"/>
                <a:cs typeface="メイリオ" pitchFamily="50" charset="-128"/>
              </a:rPr>
              <a:t>　 ９９９９パターン設定可能</a:t>
            </a:r>
          </a:p>
          <a:p>
            <a:pPr marL="174625" indent="-174625">
              <a:tabLst>
                <a:tab pos="449263" algn="l"/>
                <a:tab pos="536575" algn="l"/>
              </a:tabLst>
            </a:pPr>
            <a:r>
              <a:rPr lang="ja-JP" altLang="en-US" sz="1600" dirty="0">
                <a:solidFill>
                  <a:srgbClr val="005096"/>
                </a:solidFill>
                <a:latin typeface="メイリオ" pitchFamily="50" charset="-128"/>
                <a:ea typeface="メイリオ" pitchFamily="50" charset="-128"/>
                <a:cs typeface="メイリオ" pitchFamily="50" charset="-128"/>
              </a:rPr>
              <a:t>　 組織変更（合併、移管、レベル変更、廃止）</a:t>
            </a:r>
          </a:p>
          <a:p>
            <a:pPr marL="174625" indent="-174625">
              <a:tabLst>
                <a:tab pos="449263" algn="l"/>
                <a:tab pos="536575" algn="l"/>
              </a:tabLst>
            </a:pPr>
            <a:endParaRPr lang="ja-JP" altLang="en-US" sz="1600" dirty="0">
              <a:solidFill>
                <a:srgbClr val="005096"/>
              </a:solidFill>
              <a:latin typeface="メイリオ" pitchFamily="50" charset="-128"/>
              <a:ea typeface="メイリオ" pitchFamily="50" charset="-128"/>
              <a:cs typeface="メイリオ" pitchFamily="50" charset="-128"/>
            </a:endParaRPr>
          </a:p>
          <a:p>
            <a:pPr marL="174625" indent="-174625">
              <a:tabLst>
                <a:tab pos="449263" algn="l"/>
                <a:tab pos="536575" algn="l"/>
              </a:tabLst>
            </a:pPr>
            <a:r>
              <a:rPr lang="ja-JP" altLang="en-US" sz="2000" b="1" dirty="0">
                <a:solidFill>
                  <a:srgbClr val="E27100"/>
                </a:solidFill>
                <a:latin typeface="メイリオ" pitchFamily="50" charset="-128"/>
                <a:ea typeface="メイリオ" pitchFamily="50" charset="-128"/>
                <a:cs typeface="メイリオ" pitchFamily="50" charset="-128"/>
              </a:rPr>
              <a:t>・配賦処理</a:t>
            </a:r>
          </a:p>
          <a:p>
            <a:pPr marL="174625" indent="-174625">
              <a:tabLst>
                <a:tab pos="449263" algn="l"/>
                <a:tab pos="536575" algn="l"/>
              </a:tabLst>
            </a:pPr>
            <a:r>
              <a:rPr lang="ja-JP" altLang="en-US" sz="1600" dirty="0">
                <a:solidFill>
                  <a:srgbClr val="4D4D4D"/>
                </a:solidFill>
                <a:latin typeface="メイリオ" pitchFamily="50" charset="-128"/>
                <a:ea typeface="メイリオ" pitchFamily="50" charset="-128"/>
                <a:cs typeface="メイリオ" pitchFamily="50" charset="-128"/>
              </a:rPr>
              <a:t>　</a:t>
            </a:r>
            <a:r>
              <a:rPr lang="ja-JP" altLang="en-US" sz="1600" dirty="0">
                <a:solidFill>
                  <a:srgbClr val="005096"/>
                </a:solidFill>
                <a:latin typeface="メイリオ" pitchFamily="50" charset="-128"/>
                <a:ea typeface="メイリオ" pitchFamily="50" charset="-128"/>
                <a:cs typeface="メイリオ" pitchFamily="50" charset="-128"/>
              </a:rPr>
              <a:t>多段階配賦可能</a:t>
            </a:r>
          </a:p>
          <a:p>
            <a:pPr marL="174625" indent="-174625">
              <a:tabLst>
                <a:tab pos="449263" algn="l"/>
                <a:tab pos="536575" algn="l"/>
              </a:tabLst>
            </a:pPr>
            <a:r>
              <a:rPr lang="ja-JP" altLang="en-US" sz="1600" dirty="0">
                <a:solidFill>
                  <a:srgbClr val="005096"/>
                </a:solidFill>
                <a:latin typeface="メイリオ" pitchFamily="50" charset="-128"/>
                <a:ea typeface="メイリオ" pitchFamily="50" charset="-128"/>
                <a:cs typeface="メイリオ" pitchFamily="50" charset="-128"/>
              </a:rPr>
              <a:t>　残高比／統計比／固定比／固定額</a:t>
            </a:r>
          </a:p>
          <a:p>
            <a:pPr marL="174625" indent="-174625">
              <a:tabLst>
                <a:tab pos="449263" algn="l"/>
                <a:tab pos="536575" algn="l"/>
              </a:tabLst>
            </a:pPr>
            <a:r>
              <a:rPr lang="ja-JP" altLang="en-US" sz="1600" dirty="0">
                <a:solidFill>
                  <a:srgbClr val="005096"/>
                </a:solidFill>
                <a:latin typeface="メイリオ" pitchFamily="50" charset="-128"/>
                <a:ea typeface="メイリオ" pitchFamily="50" charset="-128"/>
                <a:cs typeface="メイリオ" pitchFamily="50" charset="-128"/>
              </a:rPr>
              <a:t>　元帳や損益計算書で配賦前／後</a:t>
            </a:r>
          </a:p>
          <a:p>
            <a:pPr marL="174625" indent="-174625">
              <a:tabLst>
                <a:tab pos="449263" algn="l"/>
                <a:tab pos="536575" algn="l"/>
              </a:tabLst>
            </a:pPr>
            <a:endParaRPr lang="ja-JP" altLang="en-US" sz="1600" dirty="0">
              <a:solidFill>
                <a:srgbClr val="005096"/>
              </a:solidFill>
              <a:latin typeface="メイリオ" pitchFamily="50" charset="-128"/>
              <a:ea typeface="メイリオ" pitchFamily="50" charset="-128"/>
              <a:cs typeface="メイリオ" pitchFamily="50" charset="-128"/>
            </a:endParaRPr>
          </a:p>
          <a:p>
            <a:pPr marL="174625" indent="-174625">
              <a:tabLst>
                <a:tab pos="449263" algn="l"/>
                <a:tab pos="536575" algn="l"/>
              </a:tabLst>
            </a:pPr>
            <a:r>
              <a:rPr lang="ja-JP" altLang="en-US" sz="2000" b="1" dirty="0">
                <a:solidFill>
                  <a:srgbClr val="E27100"/>
                </a:solidFill>
                <a:latin typeface="メイリオ" pitchFamily="50" charset="-128"/>
                <a:ea typeface="メイリオ" pitchFamily="50" charset="-128"/>
                <a:cs typeface="メイリオ" pitchFamily="50" charset="-128"/>
              </a:rPr>
              <a:t>・予算管理</a:t>
            </a:r>
          </a:p>
          <a:p>
            <a:pPr marL="174625" indent="-174625">
              <a:tabLst>
                <a:tab pos="449263" algn="l"/>
                <a:tab pos="536575" algn="l"/>
              </a:tabLst>
            </a:pPr>
            <a:r>
              <a:rPr lang="ja-JP" altLang="en-US" sz="1600" dirty="0">
                <a:solidFill>
                  <a:srgbClr val="4D4D4D"/>
                </a:solidFill>
                <a:latin typeface="メイリオ" pitchFamily="50" charset="-128"/>
                <a:ea typeface="メイリオ" pitchFamily="50" charset="-128"/>
                <a:cs typeface="メイリオ" pitchFamily="50" charset="-128"/>
              </a:rPr>
              <a:t>　 </a:t>
            </a:r>
            <a:r>
              <a:rPr lang="ja-JP" altLang="en-US" sz="1600" dirty="0">
                <a:solidFill>
                  <a:srgbClr val="005096"/>
                </a:solidFill>
                <a:latin typeface="メイリオ" pitchFamily="50" charset="-128"/>
                <a:ea typeface="メイリオ" pitchFamily="50" charset="-128"/>
                <a:cs typeface="メイリオ" pitchFamily="50" charset="-128"/>
              </a:rPr>
              <a:t>複数の予算パターンを保持し、選択した予算と実績の比較が可能</a:t>
            </a:r>
          </a:p>
          <a:p>
            <a:pPr marL="174625" indent="-174625">
              <a:tabLst>
                <a:tab pos="449263" algn="l"/>
                <a:tab pos="536575" algn="l"/>
              </a:tabLst>
            </a:pPr>
            <a:r>
              <a:rPr lang="ja-JP" altLang="en-US" sz="1400" dirty="0">
                <a:solidFill>
                  <a:srgbClr val="005096"/>
                </a:solidFill>
                <a:latin typeface="メイリオ" pitchFamily="50" charset="-128"/>
                <a:ea typeface="メイリオ" pitchFamily="50" charset="-128"/>
                <a:cs typeface="メイリオ" pitchFamily="50" charset="-128"/>
              </a:rPr>
              <a:t>　　　（例）当初予算、修正予算、商品分類別予算、プロジェクト予算</a:t>
            </a:r>
          </a:p>
          <a:p>
            <a:pPr marL="174625" indent="-174625">
              <a:tabLst>
                <a:tab pos="449263" algn="l"/>
                <a:tab pos="536575" algn="l"/>
              </a:tabLst>
            </a:pPr>
            <a:endParaRPr lang="en-US" altLang="ja-JP" sz="1600" dirty="0">
              <a:solidFill>
                <a:srgbClr val="005096"/>
              </a:solidFill>
              <a:latin typeface="メイリオ" pitchFamily="50" charset="-128"/>
              <a:ea typeface="メイリオ" pitchFamily="50" charset="-128"/>
              <a:cs typeface="メイリオ" pitchFamily="50" charset="-128"/>
            </a:endParaRPr>
          </a:p>
        </p:txBody>
      </p:sp>
      <p:sp>
        <p:nvSpPr>
          <p:cNvPr id="6"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2"/>
          <p:cNvSpPr>
            <a:spLocks noGrp="1"/>
          </p:cNvSpPr>
          <p:nvPr>
            <p:ph type="title"/>
          </p:nvPr>
        </p:nvSpPr>
        <p:spPr/>
        <p:txBody>
          <a:bodyPr lIns="91440" tIns="45720" rIns="91440" bIns="45720"/>
          <a:lstStyle/>
          <a:p>
            <a:pPr eaLnBrk="1" hangingPunct="1"/>
            <a:r>
              <a:rPr lang="en-US" altLang="ja-JP" b="1" i="1" dirty="0" smtClean="0">
                <a:latin typeface="Times New Roman" pitchFamily="18" charset="0"/>
                <a:cs typeface="Times New Roman" pitchFamily="18" charset="0"/>
              </a:rPr>
              <a:t>SuperStream</a:t>
            </a:r>
            <a:r>
              <a:rPr lang="en-US" altLang="ja-JP" b="1" dirty="0" smtClean="0">
                <a:latin typeface="Times New Roman" pitchFamily="18" charset="0"/>
                <a:cs typeface="Times New Roman" pitchFamily="18" charset="0"/>
              </a:rPr>
              <a:t>-CORE</a:t>
            </a:r>
            <a:r>
              <a:rPr lang="ja-JP" altLang="en-US" dirty="0" smtClean="0">
                <a:latin typeface="メイリオ" pitchFamily="50" charset="-128"/>
                <a:ea typeface="メイリオ" pitchFamily="50" charset="-128"/>
                <a:cs typeface="メイリオ" pitchFamily="50" charset="-128"/>
              </a:rPr>
              <a:t>管理会計機能</a:t>
            </a:r>
          </a:p>
        </p:txBody>
      </p:sp>
      <p:sp>
        <p:nvSpPr>
          <p:cNvPr id="4608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9C7E9303-F0BA-4C7C-ADF8-EA0BB3B73D2A}" type="slidenum">
              <a:rPr lang="ja-JP" altLang="en-US" smtClean="0">
                <a:solidFill>
                  <a:srgbClr val="FFFFFF"/>
                </a:solidFill>
              </a:rPr>
              <a:pPr fontAlgn="base">
                <a:spcBef>
                  <a:spcPct val="0"/>
                </a:spcBef>
                <a:spcAft>
                  <a:spcPct val="0"/>
                </a:spcAft>
                <a:defRPr/>
              </a:pPr>
              <a:t>4</a:t>
            </a:fld>
            <a:endParaRPr lang="ja-JP" altLang="en-US" smtClean="0">
              <a:solidFill>
                <a:srgbClr val="FFFFFF"/>
              </a:solidFill>
            </a:endParaRPr>
          </a:p>
        </p:txBody>
      </p:sp>
      <p:sp>
        <p:nvSpPr>
          <p:cNvPr id="16388" name="Rectangle 4"/>
          <p:cNvSpPr>
            <a:spLocks noChangeArrowheads="1"/>
          </p:cNvSpPr>
          <p:nvPr/>
        </p:nvSpPr>
        <p:spPr bwMode="auto">
          <a:xfrm>
            <a:off x="215900" y="1331913"/>
            <a:ext cx="8713788" cy="825500"/>
          </a:xfrm>
          <a:prstGeom prst="rect">
            <a:avLst/>
          </a:prstGeom>
          <a:noFill/>
          <a:ln w="9525">
            <a:noFill/>
            <a:miter lim="800000"/>
            <a:headEnd/>
            <a:tailEnd/>
          </a:ln>
        </p:spPr>
        <p:txBody>
          <a:bodyPr>
            <a:spAutoFit/>
          </a:bodyPr>
          <a:lstStyle/>
          <a:p>
            <a:r>
              <a:rPr lang="en-US" altLang="ja-JP" sz="1600" b="1" i="1" dirty="0">
                <a:solidFill>
                  <a:srgbClr val="595959"/>
                </a:solidFill>
                <a:latin typeface="Times New Roman" pitchFamily="18" charset="0"/>
                <a:ea typeface="HGP創英角ｺﾞｼｯｸUB" pitchFamily="50" charset="-128"/>
              </a:rPr>
              <a:t>SuperStream</a:t>
            </a:r>
            <a:r>
              <a:rPr lang="en-US" altLang="ja-JP" sz="1600" b="1" dirty="0">
                <a:solidFill>
                  <a:srgbClr val="595959"/>
                </a:solidFill>
                <a:latin typeface="Times New Roman" pitchFamily="18" charset="0"/>
                <a:ea typeface="HGP創英角ｺﾞｼｯｸUB" pitchFamily="50" charset="-128"/>
              </a:rPr>
              <a:t>-CORE</a:t>
            </a:r>
            <a:r>
              <a:rPr lang="ja-JP" altLang="en-US" sz="1600" dirty="0">
                <a:solidFill>
                  <a:srgbClr val="595959"/>
                </a:solidFill>
                <a:latin typeface="メイリオ" pitchFamily="50" charset="-128"/>
                <a:ea typeface="メイリオ" pitchFamily="50" charset="-128"/>
                <a:cs typeface="メイリオ" pitchFamily="50" charset="-128"/>
              </a:rPr>
              <a:t>では、財務会計だけでなく</a:t>
            </a:r>
            <a:r>
              <a:rPr lang="ja-JP" altLang="en-US" sz="1600" dirty="0">
                <a:solidFill>
                  <a:srgbClr val="FF0000"/>
                </a:solidFill>
                <a:latin typeface="メイリオ" pitchFamily="50" charset="-128"/>
                <a:ea typeface="メイリオ" pitchFamily="50" charset="-128"/>
                <a:cs typeface="メイリオ" pitchFamily="50" charset="-128"/>
              </a:rPr>
              <a:t>管理会計上の分析</a:t>
            </a:r>
            <a:r>
              <a:rPr lang="ja-JP" altLang="en-US" sz="1600" dirty="0">
                <a:solidFill>
                  <a:srgbClr val="595959"/>
                </a:solidFill>
                <a:latin typeface="メイリオ" pitchFamily="50" charset="-128"/>
                <a:ea typeface="メイリオ" pitchFamily="50" charset="-128"/>
                <a:cs typeface="メイリオ" pitchFamily="50" charset="-128"/>
              </a:rPr>
              <a:t>のために、部門コード、相手先コードおよび機能コード（最大４つ）を設定することが可能です。</a:t>
            </a:r>
          </a:p>
          <a:p>
            <a:r>
              <a:rPr lang="ja-JP" altLang="en-US" sz="1600" dirty="0">
                <a:solidFill>
                  <a:srgbClr val="595959"/>
                </a:solidFill>
                <a:latin typeface="メイリオ" pitchFamily="50" charset="-128"/>
                <a:ea typeface="メイリオ" pitchFamily="50" charset="-128"/>
                <a:cs typeface="メイリオ" pitchFamily="50" charset="-128"/>
              </a:rPr>
              <a:t>これらの複数の分析用コードで細分化された最小単位で残高データの保持をします。</a:t>
            </a:r>
          </a:p>
        </p:txBody>
      </p:sp>
      <p:sp>
        <p:nvSpPr>
          <p:cNvPr id="16389" name="Text Box 5"/>
          <p:cNvSpPr txBox="1">
            <a:spLocks noChangeArrowheads="1"/>
          </p:cNvSpPr>
          <p:nvPr/>
        </p:nvSpPr>
        <p:spPr bwMode="auto">
          <a:xfrm>
            <a:off x="4572000" y="2370138"/>
            <a:ext cx="4572000" cy="1891287"/>
          </a:xfrm>
          <a:prstGeom prst="rect">
            <a:avLst/>
          </a:prstGeom>
          <a:noFill/>
          <a:ln w="9525">
            <a:noFill/>
            <a:miter lim="800000"/>
            <a:headEnd/>
            <a:tailEnd/>
          </a:ln>
        </p:spPr>
        <p:txBody>
          <a:bodyPr>
            <a:spAutoFit/>
          </a:bodyPr>
          <a:lstStyle/>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勘定科目コード</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補助科目コード</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部門コード＝部門組織での集計　</a:t>
            </a:r>
            <a:r>
              <a:rPr lang="en-US" altLang="ja-JP" sz="1400">
                <a:solidFill>
                  <a:srgbClr val="000000"/>
                </a:solidFill>
                <a:latin typeface="メイリオ" pitchFamily="50" charset="-128"/>
                <a:ea typeface="メイリオ" pitchFamily="50" charset="-128"/>
                <a:cs typeface="メイリオ" pitchFamily="50" charset="-128"/>
              </a:rPr>
              <a:t>※</a:t>
            </a:r>
            <a:r>
              <a:rPr lang="ja-JP" altLang="en-US" sz="1400">
                <a:solidFill>
                  <a:srgbClr val="000000"/>
                </a:solidFill>
                <a:latin typeface="メイリオ" pitchFamily="50" charset="-128"/>
                <a:ea typeface="メイリオ" pitchFamily="50" charset="-128"/>
                <a:cs typeface="メイリオ" pitchFamily="50" charset="-128"/>
              </a:rPr>
              <a:t>最大</a:t>
            </a:r>
            <a:r>
              <a:rPr lang="en-US" altLang="ja-JP" sz="1400">
                <a:solidFill>
                  <a:srgbClr val="000000"/>
                </a:solidFill>
                <a:latin typeface="メイリオ" pitchFamily="50" charset="-128"/>
                <a:ea typeface="メイリオ" pitchFamily="50" charset="-128"/>
                <a:cs typeface="メイリオ" pitchFamily="50" charset="-128"/>
              </a:rPr>
              <a:t>100</a:t>
            </a:r>
            <a:r>
              <a:rPr lang="ja-JP" altLang="en-US" sz="1400">
                <a:solidFill>
                  <a:srgbClr val="000000"/>
                </a:solidFill>
                <a:latin typeface="メイリオ" pitchFamily="50" charset="-128"/>
                <a:ea typeface="メイリオ" pitchFamily="50" charset="-128"/>
                <a:cs typeface="メイリオ" pitchFamily="50" charset="-128"/>
              </a:rPr>
              <a:t>階層</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相手先コード＝得意先、仕入先、社員での集計</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機能コード１＝（例）商品</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機能コード２＝（例）地域</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機能コード３＝（例）事業</a:t>
            </a:r>
          </a:p>
          <a:p>
            <a:pPr>
              <a:spcBef>
                <a:spcPct val="5000"/>
              </a:spcBef>
            </a:pPr>
            <a:r>
              <a:rPr lang="ja-JP" altLang="en-US" sz="1400">
                <a:solidFill>
                  <a:srgbClr val="000000"/>
                </a:solidFill>
                <a:latin typeface="メイリオ" pitchFamily="50" charset="-128"/>
                <a:ea typeface="メイリオ" pitchFamily="50" charset="-128"/>
                <a:cs typeface="メイリオ" pitchFamily="50" charset="-128"/>
              </a:rPr>
              <a:t>機能コード４＝（例）プロジェクト</a:t>
            </a:r>
          </a:p>
        </p:txBody>
      </p:sp>
      <p:pic>
        <p:nvPicPr>
          <p:cNvPr id="16390" name="図 13" descr="123.JPG"/>
          <p:cNvPicPr>
            <a:picLocks noChangeAspect="1"/>
          </p:cNvPicPr>
          <p:nvPr/>
        </p:nvPicPr>
        <p:blipFill>
          <a:blip r:embed="rId2" cstate="print"/>
          <a:srcRect/>
          <a:stretch>
            <a:fillRect/>
          </a:stretch>
        </p:blipFill>
        <p:spPr bwMode="auto">
          <a:xfrm>
            <a:off x="179388" y="2346325"/>
            <a:ext cx="4356100" cy="2439988"/>
          </a:xfrm>
          <a:prstGeom prst="rect">
            <a:avLst/>
          </a:prstGeom>
          <a:noFill/>
          <a:ln w="9525">
            <a:noFill/>
            <a:miter lim="800000"/>
            <a:headEnd/>
            <a:tailEnd/>
          </a:ln>
        </p:spPr>
      </p:pic>
      <p:sp>
        <p:nvSpPr>
          <p:cNvPr id="15" name="角丸四角形 14"/>
          <p:cNvSpPr/>
          <p:nvPr/>
        </p:nvSpPr>
        <p:spPr>
          <a:xfrm>
            <a:off x="250825" y="3355975"/>
            <a:ext cx="1873250" cy="287338"/>
          </a:xfrm>
          <a:prstGeom prst="round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 name="角丸四角形 15"/>
          <p:cNvSpPr/>
          <p:nvPr/>
        </p:nvSpPr>
        <p:spPr>
          <a:xfrm>
            <a:off x="2195513" y="3355975"/>
            <a:ext cx="1800225" cy="287338"/>
          </a:xfrm>
          <a:prstGeom prst="roundRect">
            <a:avLst/>
          </a:prstGeom>
          <a:noFill/>
          <a:ln w="158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 name="AutoShape 20"/>
          <p:cNvSpPr>
            <a:spLocks noChangeArrowheads="1"/>
          </p:cNvSpPr>
          <p:nvPr/>
        </p:nvSpPr>
        <p:spPr bwMode="auto">
          <a:xfrm>
            <a:off x="3214688" y="4929188"/>
            <a:ext cx="2571750" cy="1500187"/>
          </a:xfrm>
          <a:prstGeom prst="flowChartDocument">
            <a:avLst/>
          </a:prstGeom>
          <a:solidFill>
            <a:schemeClr val="accent5">
              <a:lumMod val="40000"/>
              <a:lumOff val="60000"/>
            </a:schemeClr>
          </a:solidFill>
          <a:ln w="6350">
            <a:solidFill>
              <a:srgbClr val="557630"/>
            </a:solidFill>
            <a:miter lim="800000"/>
            <a:headEnd/>
            <a:tailEnd/>
          </a:ln>
          <a:effectLst>
            <a:outerShdw blurRad="50800" dist="63500" dir="3600000" algn="l" rotWithShape="0">
              <a:schemeClr val="accent5">
                <a:lumMod val="75000"/>
                <a:alpha val="40000"/>
              </a:schemeClr>
            </a:outerShdw>
          </a:effectLst>
        </p:spPr>
        <p:txBody>
          <a:bodyPr wrap="none" lIns="432000"/>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商品別損益計算書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地域別損益計算書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事業別損益計算書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プロジェクト別損益計算書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事業別予算対比損益計算書</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6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等</a:t>
            </a:r>
          </a:p>
        </p:txBody>
      </p:sp>
      <p:sp>
        <p:nvSpPr>
          <p:cNvPr id="23563" name="AutoShape 10"/>
          <p:cNvSpPr>
            <a:spLocks noChangeArrowheads="1"/>
          </p:cNvSpPr>
          <p:nvPr/>
        </p:nvSpPr>
        <p:spPr bwMode="auto">
          <a:xfrm>
            <a:off x="3419469" y="4791066"/>
            <a:ext cx="2214562" cy="338137"/>
          </a:xfrm>
          <a:prstGeom prst="flowChartAlternateProcess">
            <a:avLst/>
          </a:prstGeom>
          <a:solidFill>
            <a:srgbClr val="557630"/>
          </a:solidFill>
          <a:ln w="9525">
            <a:noFill/>
            <a:miter lim="800000"/>
            <a:headEnd/>
            <a:tailEnd/>
          </a:ln>
          <a:scene3d>
            <a:camera prst="orthographicFront"/>
            <a:lightRig rig="threePt" dir="t"/>
          </a:scene3d>
          <a:sp3d>
            <a:bevelT h="12700"/>
          </a:sp3d>
        </p:spPr>
        <p:txBody>
          <a:bodyPr anchor="ctr" anchorCtr="1"/>
          <a:lstStyle/>
          <a:p>
            <a:pPr>
              <a:defRPr/>
            </a:pPr>
            <a:r>
              <a:rPr lang="ja-JP" altLang="en-US" sz="1200">
                <a:solidFill>
                  <a:prstClr val="white"/>
                </a:solidFill>
                <a:latin typeface="メイリオ" pitchFamily="50" charset="-128"/>
                <a:ea typeface="メイリオ" pitchFamily="50" charset="-128"/>
                <a:cs typeface="メイリオ" pitchFamily="50" charset="-128"/>
              </a:rPr>
              <a:t>機能コード別帳票</a:t>
            </a:r>
          </a:p>
        </p:txBody>
      </p:sp>
      <p:sp>
        <p:nvSpPr>
          <p:cNvPr id="18" name="AutoShape 20"/>
          <p:cNvSpPr>
            <a:spLocks noChangeArrowheads="1"/>
          </p:cNvSpPr>
          <p:nvPr/>
        </p:nvSpPr>
        <p:spPr bwMode="auto">
          <a:xfrm>
            <a:off x="6143625" y="4929188"/>
            <a:ext cx="2571750" cy="1500187"/>
          </a:xfrm>
          <a:prstGeom prst="flowChartDocument">
            <a:avLst/>
          </a:prstGeom>
          <a:solidFill>
            <a:schemeClr val="accent3">
              <a:lumMod val="20000"/>
              <a:lumOff val="80000"/>
            </a:schemeClr>
          </a:solidFill>
          <a:ln w="6350">
            <a:solidFill>
              <a:srgbClr val="9E3039"/>
            </a:solidFill>
            <a:miter lim="800000"/>
            <a:headEnd/>
            <a:tailEnd/>
          </a:ln>
          <a:effectLst>
            <a:outerShdw blurRad="50800" dist="63500" dir="3600000" algn="l" rotWithShape="0">
              <a:schemeClr val="accent3">
                <a:lumMod val="75000"/>
                <a:alpha val="40000"/>
              </a:schemeClr>
            </a:outerShdw>
          </a:effectLst>
        </p:spPr>
        <p:txBody>
          <a:bodyPr wrap="none" lIns="432000"/>
          <a:lstStyle/>
          <a:p>
            <a:pPr>
              <a:defRPr/>
            </a:pPr>
            <a:endParaRPr lang="en-US" altLang="ja-JP" sz="11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得意先元帳／仕入先元帳</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社員元帳</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科目別得意先別残高表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科目別仕入先別残高表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ja-JP" altLang="en-US" sz="1200" dirty="0">
                <a:solidFill>
                  <a:prstClr val="black"/>
                </a:solidFill>
                <a:latin typeface="メイリオ" pitchFamily="50" charset="-128"/>
                <a:ea typeface="メイリオ" pitchFamily="50" charset="-128"/>
                <a:cs typeface="メイリオ" pitchFamily="50" charset="-128"/>
              </a:rPr>
              <a:t>科目別社員別残高表</a:t>
            </a:r>
            <a:endParaRPr lang="en-US" altLang="ja-JP" sz="1200" dirty="0">
              <a:solidFill>
                <a:prstClr val="black"/>
              </a:solidFill>
              <a:latin typeface="メイリオ" pitchFamily="50" charset="-128"/>
              <a:ea typeface="メイリオ" pitchFamily="50" charset="-128"/>
              <a:cs typeface="メイリオ" pitchFamily="50" charset="-128"/>
            </a:endParaRPr>
          </a:p>
          <a:p>
            <a:pPr>
              <a:defRPr/>
            </a:pPr>
            <a:r>
              <a:rPr lang="en-US" altLang="ja-JP" sz="1600" dirty="0">
                <a:solidFill>
                  <a:prstClr val="black"/>
                </a:solidFill>
                <a:latin typeface="メイリオ" pitchFamily="50" charset="-128"/>
                <a:ea typeface="メイリオ" pitchFamily="50" charset="-128"/>
                <a:cs typeface="メイリオ" pitchFamily="50" charset="-128"/>
              </a:rPr>
              <a:t>…</a:t>
            </a:r>
            <a:r>
              <a:rPr lang="ja-JP" altLang="en-US" sz="1200" dirty="0">
                <a:solidFill>
                  <a:prstClr val="black"/>
                </a:solidFill>
                <a:latin typeface="メイリオ" pitchFamily="50" charset="-128"/>
                <a:ea typeface="メイリオ" pitchFamily="50" charset="-128"/>
                <a:cs typeface="メイリオ" pitchFamily="50" charset="-128"/>
              </a:rPr>
              <a:t>等</a:t>
            </a:r>
          </a:p>
        </p:txBody>
      </p:sp>
      <p:sp>
        <p:nvSpPr>
          <p:cNvPr id="23565" name="AutoShape 10"/>
          <p:cNvSpPr>
            <a:spLocks noChangeArrowheads="1"/>
          </p:cNvSpPr>
          <p:nvPr/>
        </p:nvSpPr>
        <p:spPr bwMode="auto">
          <a:xfrm>
            <a:off x="6329349" y="4776778"/>
            <a:ext cx="2214563" cy="338137"/>
          </a:xfrm>
          <a:prstGeom prst="flowChartAlternateProcess">
            <a:avLst/>
          </a:prstGeom>
          <a:solidFill>
            <a:srgbClr val="9E3039"/>
          </a:solidFill>
          <a:ln w="9525">
            <a:noFill/>
            <a:miter lim="800000"/>
            <a:headEnd/>
            <a:tailEnd/>
          </a:ln>
          <a:scene3d>
            <a:camera prst="orthographicFront"/>
            <a:lightRig rig="threePt" dir="t"/>
          </a:scene3d>
          <a:sp3d>
            <a:bevelT h="12700"/>
          </a:sp3d>
        </p:spPr>
        <p:txBody>
          <a:bodyPr anchor="ctr" anchorCtr="1"/>
          <a:lstStyle/>
          <a:p>
            <a:pPr>
              <a:defRPr/>
            </a:pPr>
            <a:r>
              <a:rPr lang="ja-JP" altLang="en-US" sz="1200">
                <a:solidFill>
                  <a:prstClr val="white"/>
                </a:solidFill>
                <a:latin typeface="メイリオ" pitchFamily="50" charset="-128"/>
                <a:ea typeface="メイリオ" pitchFamily="50" charset="-128"/>
                <a:cs typeface="メイリオ" pitchFamily="50" charset="-128"/>
              </a:rPr>
              <a:t>相手先別帳票</a:t>
            </a:r>
          </a:p>
        </p:txBody>
      </p:sp>
      <p:sp>
        <p:nvSpPr>
          <p:cNvPr id="25" name="屈折矢印 24"/>
          <p:cNvSpPr/>
          <p:nvPr/>
        </p:nvSpPr>
        <p:spPr>
          <a:xfrm rot="5400000">
            <a:off x="2071688" y="4857750"/>
            <a:ext cx="1000125" cy="1000125"/>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9"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タイトル 2"/>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CORE</a:t>
            </a:r>
            <a:r>
              <a:rPr lang="ja-JP" altLang="en-US" smtClean="0">
                <a:latin typeface="メイリオ" pitchFamily="50" charset="-128"/>
                <a:ea typeface="メイリオ" pitchFamily="50" charset="-128"/>
                <a:cs typeface="メイリオ" pitchFamily="50" charset="-128"/>
              </a:rPr>
              <a:t>管理会計機能</a:t>
            </a:r>
          </a:p>
        </p:txBody>
      </p:sp>
      <p:sp>
        <p:nvSpPr>
          <p:cNvPr id="23555"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CCEFCE54-1300-4060-945A-8CED8A147E61}" type="slidenum">
              <a:rPr lang="ja-JP" altLang="en-US" smtClean="0">
                <a:solidFill>
                  <a:srgbClr val="FFFFFF"/>
                </a:solidFill>
              </a:rPr>
              <a:pPr fontAlgn="base">
                <a:spcBef>
                  <a:spcPct val="0"/>
                </a:spcBef>
                <a:spcAft>
                  <a:spcPct val="0"/>
                </a:spcAft>
                <a:defRPr/>
              </a:pPr>
              <a:t>5</a:t>
            </a:fld>
            <a:endParaRPr lang="ja-JP" altLang="en-US" smtClean="0">
              <a:solidFill>
                <a:srgbClr val="FFFFFF"/>
              </a:solidFill>
            </a:endParaRPr>
          </a:p>
        </p:txBody>
      </p:sp>
      <p:sp>
        <p:nvSpPr>
          <p:cNvPr id="99332" name="Text Box 35"/>
          <p:cNvSpPr txBox="1">
            <a:spLocks noChangeArrowheads="1"/>
          </p:cNvSpPr>
          <p:nvPr/>
        </p:nvSpPr>
        <p:spPr bwMode="auto">
          <a:xfrm>
            <a:off x="215900" y="1439863"/>
            <a:ext cx="8640763" cy="584200"/>
          </a:xfrm>
          <a:prstGeom prst="rect">
            <a:avLst/>
          </a:prstGeom>
          <a:noFill/>
          <a:ln w="9525">
            <a:noFill/>
            <a:miter lim="800000"/>
            <a:headEnd/>
            <a:tailEnd/>
          </a:ln>
        </p:spPr>
        <p:txBody>
          <a:bodyPr/>
          <a:lstStyle/>
          <a:p>
            <a:r>
              <a:rPr lang="ja-JP" altLang="en-US" sz="1600">
                <a:solidFill>
                  <a:srgbClr val="595959"/>
                </a:solidFill>
                <a:latin typeface="メイリオ" pitchFamily="50" charset="-128"/>
                <a:ea typeface="メイリオ" pitchFamily="50" charset="-128"/>
                <a:cs typeface="メイリオ" pitchFamily="50" charset="-128"/>
              </a:rPr>
              <a:t>実際の組織体系とは別に管理会計上の仮想組織を複数（</a:t>
            </a:r>
            <a:r>
              <a:rPr lang="en-US" altLang="ja-JP" sz="1600">
                <a:solidFill>
                  <a:srgbClr val="595959"/>
                </a:solidFill>
                <a:latin typeface="メイリオ" pitchFamily="50" charset="-128"/>
                <a:ea typeface="メイリオ" pitchFamily="50" charset="-128"/>
                <a:cs typeface="メイリオ" pitchFamily="50" charset="-128"/>
              </a:rPr>
              <a:t>9,999</a:t>
            </a:r>
            <a:r>
              <a:rPr lang="ja-JP" altLang="en-US" sz="1600">
                <a:solidFill>
                  <a:srgbClr val="595959"/>
                </a:solidFill>
                <a:latin typeface="メイリオ" pitchFamily="50" charset="-128"/>
                <a:ea typeface="メイリオ" pitchFamily="50" charset="-128"/>
                <a:cs typeface="メイリオ" pitchFamily="50" charset="-128"/>
              </a:rPr>
              <a:t>パターン）作成し、各種帳票の使用目的に合わせて、その都度</a:t>
            </a:r>
            <a:r>
              <a:rPr lang="ja-JP" altLang="en-US" sz="1600">
                <a:solidFill>
                  <a:srgbClr val="FF0000"/>
                </a:solidFill>
                <a:latin typeface="メイリオ" pitchFamily="50" charset="-128"/>
                <a:ea typeface="メイリオ" pitchFamily="50" charset="-128"/>
                <a:cs typeface="メイリオ" pitchFamily="50" charset="-128"/>
              </a:rPr>
              <a:t>組織体系の切り替えを行う</a:t>
            </a:r>
            <a:r>
              <a:rPr lang="ja-JP" altLang="en-US" sz="1600">
                <a:solidFill>
                  <a:srgbClr val="595959"/>
                </a:solidFill>
                <a:latin typeface="メイリオ" pitchFamily="50" charset="-128"/>
                <a:ea typeface="メイリオ" pitchFamily="50" charset="-128"/>
                <a:cs typeface="メイリオ" pitchFamily="50" charset="-128"/>
              </a:rPr>
              <a:t>ことが可能です。</a:t>
            </a:r>
          </a:p>
        </p:txBody>
      </p:sp>
      <p:sp>
        <p:nvSpPr>
          <p:cNvPr id="47" name="正方形/長方形 46"/>
          <p:cNvSpPr/>
          <p:nvPr/>
        </p:nvSpPr>
        <p:spPr>
          <a:xfrm>
            <a:off x="1000125" y="5286375"/>
            <a:ext cx="2214563"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◆製品種類別　</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◆事業部別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◆ロケーション別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48" name="正方形/長方形 47"/>
          <p:cNvSpPr/>
          <p:nvPr/>
        </p:nvSpPr>
        <p:spPr>
          <a:xfrm>
            <a:off x="1285875" y="5072063"/>
            <a:ext cx="1604963"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製造業様では</a:t>
            </a:r>
          </a:p>
        </p:txBody>
      </p:sp>
      <p:graphicFrame>
        <p:nvGraphicFramePr>
          <p:cNvPr id="46" name="図表 45"/>
          <p:cNvGraphicFramePr/>
          <p:nvPr/>
        </p:nvGraphicFramePr>
        <p:xfrm>
          <a:off x="1571604" y="114298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54" name="直線コネクタ 53"/>
          <p:cNvCxnSpPr/>
          <p:nvPr/>
        </p:nvCxnSpPr>
        <p:spPr>
          <a:xfrm>
            <a:off x="214313" y="4429125"/>
            <a:ext cx="8643937" cy="1588"/>
          </a:xfrm>
          <a:prstGeom prst="line">
            <a:avLst/>
          </a:prstGeom>
          <a:ln w="19050" cap="rnd" cmpd="sng">
            <a:solidFill>
              <a:schemeClr val="accent4">
                <a:lumMod val="75000"/>
              </a:schemeClr>
            </a:solidFill>
            <a:prstDash val="sysDash"/>
            <a:miter lim="800000"/>
          </a:ln>
        </p:spPr>
        <p:style>
          <a:lnRef idx="1">
            <a:schemeClr val="accent1"/>
          </a:lnRef>
          <a:fillRef idx="0">
            <a:schemeClr val="accent1"/>
          </a:fillRef>
          <a:effectRef idx="0">
            <a:schemeClr val="accent1"/>
          </a:effectRef>
          <a:fontRef idx="minor">
            <a:schemeClr val="tx1"/>
          </a:fontRef>
        </p:style>
      </p:cxnSp>
      <p:sp>
        <p:nvSpPr>
          <p:cNvPr id="55" name="角丸四角形 54"/>
          <p:cNvSpPr/>
          <p:nvPr/>
        </p:nvSpPr>
        <p:spPr>
          <a:xfrm>
            <a:off x="2071670" y="4500570"/>
            <a:ext cx="1214446" cy="428628"/>
          </a:xfrm>
          <a:prstGeom prst="roundRect">
            <a:avLst>
              <a:gd name="adj" fmla="val 10000"/>
            </a:avLst>
          </a:prstGeom>
          <a:solidFill>
            <a:srgbClr val="00B050"/>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営業部</a:t>
            </a:r>
          </a:p>
        </p:txBody>
      </p:sp>
      <p:cxnSp>
        <p:nvCxnSpPr>
          <p:cNvPr id="65" name="図形 64"/>
          <p:cNvCxnSpPr>
            <a:endCxn id="0" idx="1"/>
          </p:cNvCxnSpPr>
          <p:nvPr/>
        </p:nvCxnSpPr>
        <p:spPr>
          <a:xfrm rot="16200000" flipH="1">
            <a:off x="1750219" y="4393406"/>
            <a:ext cx="428625" cy="214313"/>
          </a:xfrm>
          <a:prstGeom prst="bentConnector2">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線コネクタ 87"/>
          <p:cNvCxnSpPr>
            <a:stCxn id="0" idx="3"/>
          </p:cNvCxnSpPr>
          <p:nvPr/>
        </p:nvCxnSpPr>
        <p:spPr>
          <a:xfrm>
            <a:off x="3286125" y="4714875"/>
            <a:ext cx="2857500" cy="1588"/>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rot="5400000">
            <a:off x="5930106" y="4499769"/>
            <a:ext cx="428625" cy="1588"/>
          </a:xfrm>
          <a:prstGeom prst="line">
            <a:avLst/>
          </a:prstGeom>
          <a:ln w="317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rot="5400000">
            <a:off x="7037388" y="4465638"/>
            <a:ext cx="357187" cy="1587"/>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97" name="直線コネクタ 96"/>
          <p:cNvCxnSpPr/>
          <p:nvPr/>
        </p:nvCxnSpPr>
        <p:spPr>
          <a:xfrm rot="10800000">
            <a:off x="3429000" y="4857750"/>
            <a:ext cx="3071813" cy="1588"/>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cxnSp>
        <p:nvCxnSpPr>
          <p:cNvPr id="99" name="直線コネクタ 98"/>
          <p:cNvCxnSpPr/>
          <p:nvPr/>
        </p:nvCxnSpPr>
        <p:spPr>
          <a:xfrm rot="5400000" flipH="1" flipV="1">
            <a:off x="3142457" y="4572794"/>
            <a:ext cx="571500" cy="1587"/>
          </a:xfrm>
          <a:prstGeom prst="line">
            <a:avLst/>
          </a:prstGeom>
          <a:ln w="31750">
            <a:solidFill>
              <a:srgbClr val="9E3039"/>
            </a:solidFill>
          </a:ln>
        </p:spPr>
        <p:style>
          <a:lnRef idx="1">
            <a:schemeClr val="accent1"/>
          </a:lnRef>
          <a:fillRef idx="0">
            <a:schemeClr val="accent1"/>
          </a:fillRef>
          <a:effectRef idx="0">
            <a:schemeClr val="accent1"/>
          </a:effectRef>
          <a:fontRef idx="minor">
            <a:schemeClr val="tx1"/>
          </a:fontRef>
        </p:style>
      </p:cxnSp>
      <p:sp>
        <p:nvSpPr>
          <p:cNvPr id="100" name="AutoShape 10"/>
          <p:cNvSpPr>
            <a:spLocks noChangeArrowheads="1"/>
          </p:cNvSpPr>
          <p:nvPr/>
        </p:nvSpPr>
        <p:spPr bwMode="auto">
          <a:xfrm>
            <a:off x="285720" y="2285992"/>
            <a:ext cx="428628" cy="2071702"/>
          </a:xfrm>
          <a:prstGeom prst="flowChartAlternateProcess">
            <a:avLst/>
          </a:prstGeom>
          <a:solidFill>
            <a:schemeClr val="accent4">
              <a:lumMod val="60000"/>
              <a:lumOff val="40000"/>
            </a:schemeClr>
          </a:solidFill>
          <a:ln w="9525">
            <a:noFill/>
            <a:miter lim="800000"/>
            <a:headEnd/>
            <a:tailEnd/>
          </a:ln>
          <a:scene3d>
            <a:camera prst="orthographicFront"/>
            <a:lightRig rig="threePt" dir="t"/>
          </a:scene3d>
          <a:sp3d>
            <a:bevelT h="12700"/>
          </a:sp3d>
        </p:spPr>
        <p:txBody>
          <a:bodyPr vert="eaVert" anchor="ctr" anchorCtr="1"/>
          <a:lstStyle/>
          <a:p>
            <a:pPr>
              <a:defRPr/>
            </a:pPr>
            <a:r>
              <a:rPr lang="ja-JP" altLang="en-US" sz="1200" dirty="0">
                <a:solidFill>
                  <a:prstClr val="black"/>
                </a:solidFill>
                <a:latin typeface="メイリオ" pitchFamily="50" charset="-128"/>
                <a:ea typeface="メイリオ" pitchFamily="50" charset="-128"/>
                <a:cs typeface="メイリオ" pitchFamily="50" charset="-128"/>
              </a:rPr>
              <a:t>財務会計組織</a:t>
            </a:r>
          </a:p>
        </p:txBody>
      </p:sp>
      <p:sp>
        <p:nvSpPr>
          <p:cNvPr id="101" name="AutoShape 10"/>
          <p:cNvSpPr>
            <a:spLocks noChangeArrowheads="1"/>
          </p:cNvSpPr>
          <p:nvPr/>
        </p:nvSpPr>
        <p:spPr bwMode="auto">
          <a:xfrm>
            <a:off x="285720" y="4500570"/>
            <a:ext cx="428628" cy="1857388"/>
          </a:xfrm>
          <a:prstGeom prst="flowChartAlternateProcess">
            <a:avLst/>
          </a:prstGeom>
          <a:solidFill>
            <a:schemeClr val="accent4">
              <a:lumMod val="60000"/>
              <a:lumOff val="40000"/>
            </a:schemeClr>
          </a:solidFill>
          <a:ln w="9525">
            <a:noFill/>
            <a:miter lim="800000"/>
            <a:headEnd/>
            <a:tailEnd/>
          </a:ln>
          <a:scene3d>
            <a:camera prst="orthographicFront"/>
            <a:lightRig rig="threePt" dir="t"/>
          </a:scene3d>
          <a:sp3d>
            <a:bevelT h="12700"/>
          </a:sp3d>
        </p:spPr>
        <p:txBody>
          <a:bodyPr vert="eaVert" anchor="ctr" anchorCtr="1"/>
          <a:lstStyle/>
          <a:p>
            <a:pPr>
              <a:defRPr/>
            </a:pPr>
            <a:r>
              <a:rPr lang="ja-JP" altLang="en-US" sz="1200" dirty="0">
                <a:solidFill>
                  <a:prstClr val="black"/>
                </a:solidFill>
                <a:latin typeface="メイリオ" pitchFamily="50" charset="-128"/>
                <a:ea typeface="メイリオ" pitchFamily="50" charset="-128"/>
                <a:cs typeface="メイリオ" pitchFamily="50" charset="-128"/>
              </a:rPr>
              <a:t>管理会計組織</a:t>
            </a:r>
          </a:p>
        </p:txBody>
      </p:sp>
      <p:sp>
        <p:nvSpPr>
          <p:cNvPr id="22" name="正方形/長方形 21"/>
          <p:cNvSpPr/>
          <p:nvPr/>
        </p:nvSpPr>
        <p:spPr>
          <a:xfrm>
            <a:off x="3714750" y="5286375"/>
            <a:ext cx="2214563"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◆店舗ブロック別　</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◆新店</a:t>
            </a:r>
            <a:r>
              <a:rPr lang="en-US" altLang="ja-JP" sz="1400" dirty="0">
                <a:solidFill>
                  <a:prstClr val="black"/>
                </a:solidFill>
                <a:latin typeface="メイリオ" pitchFamily="50" charset="-128"/>
                <a:ea typeface="メイリオ" pitchFamily="50" charset="-128"/>
                <a:cs typeface="メイリオ" pitchFamily="50" charset="-128"/>
              </a:rPr>
              <a:t>/</a:t>
            </a:r>
            <a:r>
              <a:rPr lang="ja-JP" altLang="en-US" sz="1400" dirty="0">
                <a:solidFill>
                  <a:prstClr val="black"/>
                </a:solidFill>
                <a:latin typeface="メイリオ" pitchFamily="50" charset="-128"/>
                <a:ea typeface="メイリオ" pitchFamily="50" charset="-128"/>
                <a:cs typeface="メイリオ" pitchFamily="50" charset="-128"/>
              </a:rPr>
              <a:t>既存店別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◆店舗業態別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23" name="正方形/長方形 22"/>
          <p:cNvSpPr/>
          <p:nvPr/>
        </p:nvSpPr>
        <p:spPr>
          <a:xfrm>
            <a:off x="4000500" y="5072063"/>
            <a:ext cx="1604963"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小売業様では</a:t>
            </a:r>
          </a:p>
        </p:txBody>
      </p:sp>
      <p:sp>
        <p:nvSpPr>
          <p:cNvPr id="24" name="正方形/長方形 23"/>
          <p:cNvSpPr/>
          <p:nvPr/>
        </p:nvSpPr>
        <p:spPr>
          <a:xfrm>
            <a:off x="6500813" y="5286375"/>
            <a:ext cx="2214562" cy="1071563"/>
          </a:xfrm>
          <a:prstGeom prst="rect">
            <a:avLst/>
          </a:prstGeom>
          <a:noFill/>
          <a:ln w="158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252000"/>
          <a:lstStyle/>
          <a:p>
            <a:pPr>
              <a:defRPr/>
            </a:pP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◆事業別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◆地域別</a:t>
            </a:r>
            <a:endParaRPr lang="en-US" altLang="ja-JP" sz="1400" dirty="0">
              <a:solidFill>
                <a:prstClr val="black"/>
              </a:solidFill>
              <a:latin typeface="メイリオ" pitchFamily="50" charset="-128"/>
              <a:ea typeface="メイリオ" pitchFamily="50" charset="-128"/>
              <a:cs typeface="メイリオ" pitchFamily="50" charset="-128"/>
            </a:endParaRPr>
          </a:p>
          <a:p>
            <a:pPr>
              <a:defRPr/>
            </a:pPr>
            <a:r>
              <a:rPr lang="ja-JP" altLang="en-US" sz="1400" dirty="0">
                <a:solidFill>
                  <a:prstClr val="black"/>
                </a:solidFill>
                <a:latin typeface="メイリオ" pitchFamily="50" charset="-128"/>
                <a:ea typeface="メイリオ" pitchFamily="50" charset="-128"/>
                <a:cs typeface="メイリオ" pitchFamily="50" charset="-128"/>
              </a:rPr>
              <a:t>◆商品別</a:t>
            </a:r>
            <a:endParaRPr lang="en-US" altLang="ja-JP" sz="1400" dirty="0">
              <a:solidFill>
                <a:prstClr val="black"/>
              </a:solidFill>
              <a:latin typeface="メイリオ" pitchFamily="50" charset="-128"/>
              <a:ea typeface="メイリオ" pitchFamily="50" charset="-128"/>
              <a:cs typeface="メイリオ" pitchFamily="50" charset="-128"/>
            </a:endParaRPr>
          </a:p>
        </p:txBody>
      </p:sp>
      <p:sp>
        <p:nvSpPr>
          <p:cNvPr id="25" name="正方形/長方形 24"/>
          <p:cNvSpPr/>
          <p:nvPr/>
        </p:nvSpPr>
        <p:spPr>
          <a:xfrm>
            <a:off x="6786563" y="5072063"/>
            <a:ext cx="1673225" cy="357187"/>
          </a:xfrm>
          <a:prstGeom prst="rect">
            <a:avLst/>
          </a:prstGeom>
          <a:solidFill>
            <a:srgbClr val="5576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a:solidFill>
                  <a:prstClr val="white"/>
                </a:solidFill>
                <a:latin typeface="メイリオ" pitchFamily="50" charset="-128"/>
                <a:ea typeface="メイリオ" pitchFamily="50" charset="-128"/>
                <a:cs typeface="メイリオ" pitchFamily="50" charset="-128"/>
              </a:rPr>
              <a:t>サービス業様では</a:t>
            </a:r>
          </a:p>
        </p:txBody>
      </p:sp>
      <p:sp>
        <p:nvSpPr>
          <p:cNvPr id="59" name="角丸四角形 58"/>
          <p:cNvSpPr/>
          <p:nvPr/>
        </p:nvSpPr>
        <p:spPr>
          <a:xfrm>
            <a:off x="6500826" y="4500570"/>
            <a:ext cx="1214446" cy="428628"/>
          </a:xfrm>
          <a:prstGeom prst="roundRect">
            <a:avLst>
              <a:gd name="adj" fmla="val 10000"/>
            </a:avLst>
          </a:prstGeom>
          <a:solidFill>
            <a:srgbClr val="9E3039"/>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anchor="ctr"/>
          <a:lstStyle/>
          <a:p>
            <a:pPr algn="ctr">
              <a:defRPr/>
            </a:pPr>
            <a:r>
              <a:rPr lang="ja-JP" altLang="en-US" dirty="0">
                <a:solidFill>
                  <a:prstClr val="white"/>
                </a:solidFill>
                <a:latin typeface="メイリオ" pitchFamily="50" charset="-128"/>
                <a:ea typeface="メイリオ" pitchFamily="50" charset="-128"/>
                <a:cs typeface="メイリオ" pitchFamily="50" charset="-128"/>
              </a:rPr>
              <a:t>製造部</a:t>
            </a:r>
          </a:p>
        </p:txBody>
      </p:sp>
      <p:sp>
        <p:nvSpPr>
          <p:cNvPr id="26"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タイトル 2"/>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ja-JP" b="1" i="1" smtClean="0">
                <a:latin typeface="Times New Roman" pitchFamily="18" charset="0"/>
                <a:cs typeface="Times New Roman" pitchFamily="18" charset="0"/>
              </a:rPr>
              <a:t>SuperStream-</a:t>
            </a:r>
            <a:r>
              <a:rPr lang="en-US" altLang="ja-JP" b="1" smtClean="0">
                <a:latin typeface="Times New Roman" pitchFamily="18" charset="0"/>
                <a:cs typeface="Times New Roman" pitchFamily="18" charset="0"/>
              </a:rPr>
              <a:t>CORE</a:t>
            </a:r>
            <a:r>
              <a:rPr lang="ja-JP" altLang="en-US" smtClean="0">
                <a:latin typeface="メイリオ" pitchFamily="50" charset="-128"/>
                <a:ea typeface="メイリオ" pitchFamily="50" charset="-128"/>
                <a:cs typeface="メイリオ" pitchFamily="50" charset="-128"/>
              </a:rPr>
              <a:t>管理会計機能</a:t>
            </a:r>
            <a:r>
              <a:rPr lang="en-US" altLang="ja-JP" smtClean="0">
                <a:latin typeface="メイリオ" pitchFamily="50" charset="-128"/>
                <a:ea typeface="メイリオ" pitchFamily="50" charset="-128"/>
                <a:cs typeface="メイリオ" pitchFamily="50" charset="-128"/>
              </a:rPr>
              <a:t/>
            </a:r>
            <a:br>
              <a:rPr lang="en-US" altLang="ja-JP" smtClean="0">
                <a:latin typeface="メイリオ" pitchFamily="50" charset="-128"/>
                <a:ea typeface="メイリオ" pitchFamily="50" charset="-128"/>
                <a:cs typeface="メイリオ" pitchFamily="50" charset="-128"/>
              </a:rPr>
            </a:br>
            <a:r>
              <a:rPr lang="ja-JP" altLang="en-US" smtClean="0">
                <a:latin typeface="メイリオ" pitchFamily="50" charset="-128"/>
                <a:ea typeface="メイリオ" pitchFamily="50" charset="-128"/>
                <a:cs typeface="メイリオ" pitchFamily="50" charset="-128"/>
              </a:rPr>
              <a:t>～共通費の適正配賦～</a:t>
            </a:r>
          </a:p>
        </p:txBody>
      </p:sp>
      <p:sp>
        <p:nvSpPr>
          <p:cNvPr id="24579"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9373B3E-7E25-461F-8B1D-9D85D6EFA29F}" type="slidenum">
              <a:rPr lang="ja-JP" altLang="en-US" smtClean="0">
                <a:solidFill>
                  <a:srgbClr val="FFFFFF"/>
                </a:solidFill>
              </a:rPr>
              <a:pPr fontAlgn="base">
                <a:spcBef>
                  <a:spcPct val="0"/>
                </a:spcBef>
                <a:spcAft>
                  <a:spcPct val="0"/>
                </a:spcAft>
                <a:defRPr/>
              </a:pPr>
              <a:t>6</a:t>
            </a:fld>
            <a:endParaRPr lang="ja-JP" altLang="en-US" smtClean="0">
              <a:solidFill>
                <a:srgbClr val="FFFFFF"/>
              </a:solidFill>
            </a:endParaRPr>
          </a:p>
        </p:txBody>
      </p:sp>
      <p:sp>
        <p:nvSpPr>
          <p:cNvPr id="6" name="Rectangle 31"/>
          <p:cNvSpPr>
            <a:spLocks noChangeArrowheads="1"/>
          </p:cNvSpPr>
          <p:nvPr/>
        </p:nvSpPr>
        <p:spPr bwMode="auto">
          <a:xfrm>
            <a:off x="850900" y="2000240"/>
            <a:ext cx="2065338" cy="3300423"/>
          </a:xfrm>
          <a:prstGeom prst="rect">
            <a:avLst/>
          </a:prstGeom>
          <a:solidFill>
            <a:srgbClr val="E27100"/>
          </a:solidFill>
          <a:ln w="12700" cap="rnd">
            <a:noFill/>
            <a:miter lim="800000"/>
            <a:headEnd/>
            <a:tailEnd/>
          </a:ln>
          <a:effectLst/>
          <a:scene3d>
            <a:camera prst="orthographicFront"/>
            <a:lightRig rig="threePt" dir="t"/>
          </a:scene3d>
          <a:sp3d>
            <a:bevelT/>
          </a:sp3d>
        </p:spPr>
        <p:txBody>
          <a:bodyPr wrap="none" anchor="ctr"/>
          <a:lstStyle/>
          <a:p>
            <a:pPr algn="ctr">
              <a:defRPr/>
            </a:pPr>
            <a:r>
              <a:rPr lang="ja-JP" altLang="en-US" sz="2000" dirty="0">
                <a:solidFill>
                  <a:srgbClr val="FFFFFF"/>
                </a:solidFill>
                <a:latin typeface="メイリオ" pitchFamily="50" charset="-128"/>
                <a:ea typeface="メイリオ" pitchFamily="50" charset="-128"/>
                <a:cs typeface="メイリオ" pitchFamily="50" charset="-128"/>
              </a:rPr>
              <a:t>管理部門</a:t>
            </a: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en-US" altLang="ja-JP" sz="2000" dirty="0">
              <a:solidFill>
                <a:prstClr val="black"/>
              </a:solidFill>
              <a:latin typeface="メイリオ" pitchFamily="50" charset="-128"/>
              <a:ea typeface="メイリオ" pitchFamily="50" charset="-128"/>
              <a:cs typeface="メイリオ" pitchFamily="50" charset="-128"/>
            </a:endParaRPr>
          </a:p>
        </p:txBody>
      </p:sp>
      <p:sp>
        <p:nvSpPr>
          <p:cNvPr id="100359" name="Rectangle 2"/>
          <p:cNvSpPr>
            <a:spLocks noChangeArrowheads="1"/>
          </p:cNvSpPr>
          <p:nvPr/>
        </p:nvSpPr>
        <p:spPr bwMode="auto">
          <a:xfrm>
            <a:off x="6238875" y="2000250"/>
            <a:ext cx="2221557" cy="3286125"/>
          </a:xfrm>
          <a:prstGeom prst="rect">
            <a:avLst/>
          </a:prstGeom>
          <a:solidFill>
            <a:srgbClr val="FFFF99"/>
          </a:solidFill>
          <a:ln w="9525">
            <a:solidFill>
              <a:schemeClr val="tx1"/>
            </a:solidFill>
            <a:prstDash val="dash"/>
            <a:miter lim="800000"/>
            <a:headEnd/>
            <a:tailEnd/>
          </a:ln>
        </p:spPr>
        <p:txBody>
          <a:bodyPr wrap="none" anchor="ctr"/>
          <a:lstStyle/>
          <a:p>
            <a:endParaRPr lang="ja-JP" altLang="ja-JP" sz="1400" i="1">
              <a:solidFill>
                <a:srgbClr val="5F5F5F"/>
              </a:solidFill>
              <a:latin typeface="メイリオ" pitchFamily="50" charset="-128"/>
              <a:ea typeface="メイリオ" pitchFamily="50" charset="-128"/>
              <a:cs typeface="メイリオ" pitchFamily="50" charset="-128"/>
            </a:endParaRPr>
          </a:p>
        </p:txBody>
      </p:sp>
      <p:sp>
        <p:nvSpPr>
          <p:cNvPr id="8" name="Rectangle 3"/>
          <p:cNvSpPr>
            <a:spLocks noChangeArrowheads="1"/>
          </p:cNvSpPr>
          <p:nvPr/>
        </p:nvSpPr>
        <p:spPr bwMode="auto">
          <a:xfrm>
            <a:off x="3486150" y="2060575"/>
            <a:ext cx="2065338" cy="3225813"/>
          </a:xfrm>
          <a:prstGeom prst="rect">
            <a:avLst/>
          </a:prstGeom>
          <a:solidFill>
            <a:schemeClr val="accent1">
              <a:lumMod val="60000"/>
              <a:lumOff val="40000"/>
            </a:schemeClr>
          </a:solidFill>
          <a:ln w="12700" cap="rnd">
            <a:noFill/>
            <a:miter lim="800000"/>
            <a:headEnd/>
            <a:tailEnd/>
          </a:ln>
          <a:effectLst/>
          <a:scene3d>
            <a:camera prst="orthographicFront"/>
            <a:lightRig rig="threePt" dir="t"/>
          </a:scene3d>
          <a:sp3d>
            <a:bevelT/>
          </a:sp3d>
        </p:spPr>
        <p:txBody>
          <a:bodyPr wrap="none" anchor="ctr"/>
          <a:lstStyle/>
          <a:p>
            <a:pPr algn="ctr">
              <a:defRPr/>
            </a:pPr>
            <a:r>
              <a:rPr lang="ja-JP" altLang="en-US" sz="2000" dirty="0">
                <a:solidFill>
                  <a:srgbClr val="FFFFFF"/>
                </a:solidFill>
                <a:latin typeface="メイリオ" pitchFamily="50" charset="-128"/>
                <a:ea typeface="メイリオ" pitchFamily="50" charset="-128"/>
                <a:cs typeface="メイリオ" pitchFamily="50" charset="-128"/>
              </a:rPr>
              <a:t>営業部門</a:t>
            </a: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ja-JP" altLang="en-US" sz="2000" dirty="0">
              <a:solidFill>
                <a:prstClr val="black"/>
              </a:solidFill>
              <a:latin typeface="メイリオ" pitchFamily="50" charset="-128"/>
              <a:ea typeface="メイリオ" pitchFamily="50" charset="-128"/>
              <a:cs typeface="メイリオ" pitchFamily="50" charset="-128"/>
            </a:endParaRPr>
          </a:p>
          <a:p>
            <a:pPr>
              <a:defRPr/>
            </a:pPr>
            <a:endParaRPr lang="en-US" altLang="ja-JP" sz="2000" dirty="0">
              <a:solidFill>
                <a:prstClr val="black"/>
              </a:solidFill>
              <a:latin typeface="メイリオ" pitchFamily="50" charset="-128"/>
              <a:ea typeface="メイリオ" pitchFamily="50" charset="-128"/>
              <a:cs typeface="メイリオ" pitchFamily="50" charset="-128"/>
            </a:endParaRPr>
          </a:p>
        </p:txBody>
      </p:sp>
      <p:sp>
        <p:nvSpPr>
          <p:cNvPr id="100363" name="Rectangle 5"/>
          <p:cNvSpPr>
            <a:spLocks noChangeArrowheads="1"/>
          </p:cNvSpPr>
          <p:nvPr/>
        </p:nvSpPr>
        <p:spPr bwMode="auto">
          <a:xfrm>
            <a:off x="1216025" y="3167063"/>
            <a:ext cx="1376363" cy="1439862"/>
          </a:xfrm>
          <a:prstGeom prst="rect">
            <a:avLst/>
          </a:prstGeom>
          <a:solidFill>
            <a:schemeClr val="bg1"/>
          </a:solidFill>
          <a:ln w="12700" cap="rnd">
            <a:noFill/>
            <a:miter lim="800000"/>
            <a:headEnd/>
            <a:tailEnd/>
          </a:ln>
        </p:spPr>
        <p:txBody>
          <a:bodyPr wrap="none" anchor="ctr"/>
          <a:lstStyle/>
          <a:p>
            <a:pPr algn="ctr"/>
            <a:r>
              <a:rPr lang="ja-JP" altLang="en-US" sz="2000">
                <a:solidFill>
                  <a:srgbClr val="000000"/>
                </a:solidFill>
                <a:latin typeface="メイリオ" pitchFamily="50" charset="-128"/>
                <a:ea typeface="メイリオ" pitchFamily="50" charset="-128"/>
                <a:cs typeface="メイリオ" pitchFamily="50" charset="-128"/>
              </a:rPr>
              <a:t>総務部</a:t>
            </a:r>
          </a:p>
        </p:txBody>
      </p:sp>
      <p:sp>
        <p:nvSpPr>
          <p:cNvPr id="100364" name="Rectangle 6"/>
          <p:cNvSpPr>
            <a:spLocks noChangeArrowheads="1"/>
          </p:cNvSpPr>
          <p:nvPr/>
        </p:nvSpPr>
        <p:spPr bwMode="auto">
          <a:xfrm>
            <a:off x="3692525" y="2627313"/>
            <a:ext cx="1652588" cy="765175"/>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第一営業部</a:t>
            </a:r>
          </a:p>
        </p:txBody>
      </p:sp>
      <p:sp>
        <p:nvSpPr>
          <p:cNvPr id="100365" name="Rectangle 7"/>
          <p:cNvSpPr>
            <a:spLocks noChangeArrowheads="1"/>
          </p:cNvSpPr>
          <p:nvPr/>
        </p:nvSpPr>
        <p:spPr bwMode="auto">
          <a:xfrm>
            <a:off x="3692525" y="4784725"/>
            <a:ext cx="1652588" cy="339725"/>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第三営業部</a:t>
            </a:r>
          </a:p>
        </p:txBody>
      </p:sp>
      <p:sp>
        <p:nvSpPr>
          <p:cNvPr id="100366" name="Rectangle 8"/>
          <p:cNvSpPr>
            <a:spLocks noChangeArrowheads="1"/>
          </p:cNvSpPr>
          <p:nvPr/>
        </p:nvSpPr>
        <p:spPr bwMode="auto">
          <a:xfrm>
            <a:off x="3679825" y="3689350"/>
            <a:ext cx="1652588" cy="681038"/>
          </a:xfrm>
          <a:prstGeom prst="rect">
            <a:avLst/>
          </a:prstGeom>
          <a:solidFill>
            <a:schemeClr val="bg2"/>
          </a:solidFill>
          <a:ln w="12700" cap="rnd">
            <a:noFill/>
            <a:miter lim="800000"/>
            <a:headEnd/>
            <a:tailEnd/>
          </a:ln>
        </p:spPr>
        <p:txBody>
          <a:bodyPr wrap="none" anchor="ctr"/>
          <a:lstStyle/>
          <a:p>
            <a:pPr algn="ctr"/>
            <a:r>
              <a:rPr lang="ja-JP" altLang="en-US" sz="1600">
                <a:solidFill>
                  <a:srgbClr val="000000"/>
                </a:solidFill>
                <a:latin typeface="メイリオ" pitchFamily="50" charset="-128"/>
                <a:ea typeface="メイリオ" pitchFamily="50" charset="-128"/>
                <a:cs typeface="メイリオ" pitchFamily="50" charset="-128"/>
              </a:rPr>
              <a:t>第二営業部</a:t>
            </a:r>
          </a:p>
        </p:txBody>
      </p:sp>
      <p:sp>
        <p:nvSpPr>
          <p:cNvPr id="100367" name="Text Box 12"/>
          <p:cNvSpPr txBox="1">
            <a:spLocks noChangeArrowheads="1"/>
          </p:cNvSpPr>
          <p:nvPr/>
        </p:nvSpPr>
        <p:spPr bwMode="auto">
          <a:xfrm>
            <a:off x="6332538" y="2347913"/>
            <a:ext cx="2108200" cy="2941637"/>
          </a:xfrm>
          <a:prstGeom prst="rect">
            <a:avLst/>
          </a:prstGeom>
          <a:noFill/>
          <a:ln w="12700" cap="rnd">
            <a:noFill/>
            <a:miter lim="800000"/>
            <a:headEnd/>
            <a:tailEnd/>
          </a:ln>
        </p:spPr>
        <p:txBody>
          <a:bodyPr wrap="none" anchor="ctr">
            <a:spAutoFit/>
          </a:bodyPr>
          <a:lstStyle/>
          <a:p>
            <a:pPr>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残高比</a:t>
            </a:r>
            <a:endParaRPr lang="ja-JP" altLang="en-US" sz="2000" u="sng" dirty="0">
              <a:solidFill>
                <a:srgbClr val="774A39"/>
              </a:solidFill>
              <a:latin typeface="メイリオ" pitchFamily="50" charset="-128"/>
              <a:ea typeface="メイリオ" pitchFamily="50" charset="-128"/>
              <a:cs typeface="メイリオ" pitchFamily="50" charset="-128"/>
            </a:endParaRPr>
          </a:p>
          <a:p>
            <a:pPr>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例）科目残高比</a:t>
            </a:r>
            <a:endParaRPr lang="ja-JP" altLang="en-US" sz="2000" dirty="0">
              <a:solidFill>
                <a:srgbClr val="5F5F5F"/>
              </a:solidFill>
              <a:latin typeface="メイリオ" pitchFamily="50" charset="-128"/>
              <a:ea typeface="メイリオ" pitchFamily="50" charset="-128"/>
              <a:cs typeface="メイリオ" pitchFamily="50" charset="-128"/>
            </a:endParaRPr>
          </a:p>
          <a:p>
            <a:pPr>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統計比</a:t>
            </a:r>
            <a:endParaRPr lang="ja-JP" altLang="en-US" sz="2000" u="sng" dirty="0">
              <a:solidFill>
                <a:srgbClr val="774A39"/>
              </a:solidFill>
              <a:latin typeface="メイリオ" pitchFamily="50" charset="-128"/>
              <a:ea typeface="メイリオ" pitchFamily="50" charset="-128"/>
              <a:cs typeface="メイリオ" pitchFamily="50" charset="-128"/>
            </a:endParaRPr>
          </a:p>
          <a:p>
            <a:pPr>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例）人数比／床面積比</a:t>
            </a:r>
          </a:p>
          <a:p>
            <a:pPr>
              <a:lnSpc>
                <a:spcPct val="110000"/>
              </a:lnSpc>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固定比</a:t>
            </a:r>
            <a:endParaRPr lang="ja-JP" altLang="en-US" sz="2000" u="sng" dirty="0">
              <a:solidFill>
                <a:srgbClr val="774A39"/>
              </a:solidFill>
              <a:latin typeface="メイリオ" pitchFamily="50" charset="-128"/>
              <a:ea typeface="メイリオ" pitchFamily="50" charset="-128"/>
              <a:cs typeface="メイリオ" pitchFamily="50" charset="-128"/>
            </a:endParaRPr>
          </a:p>
          <a:p>
            <a:pPr>
              <a:lnSpc>
                <a:spcPct val="110000"/>
              </a:lnSpc>
              <a:spcBef>
                <a:spcPct val="50000"/>
              </a:spcBef>
            </a:pPr>
            <a:r>
              <a:rPr lang="ja-JP" altLang="en-US" sz="1200" dirty="0">
                <a:solidFill>
                  <a:srgbClr val="5F5F5F"/>
                </a:solidFill>
                <a:latin typeface="メイリオ" pitchFamily="50" charset="-128"/>
                <a:ea typeface="メイリオ" pitchFamily="50" charset="-128"/>
                <a:cs typeface="メイリオ" pitchFamily="50" charset="-128"/>
              </a:rPr>
              <a:t> </a:t>
            </a:r>
            <a:r>
              <a:rPr lang="ja-JP" altLang="en-US" sz="1200" dirty="0">
                <a:solidFill>
                  <a:srgbClr val="4D4D4D"/>
                </a:solidFill>
                <a:latin typeface="メイリオ" pitchFamily="50" charset="-128"/>
                <a:ea typeface="メイリオ" pitchFamily="50" charset="-128"/>
                <a:cs typeface="メイリオ" pitchFamily="50" charset="-128"/>
              </a:rPr>
              <a:t>例）割合</a:t>
            </a:r>
            <a:r>
              <a:rPr lang="ja-JP" altLang="en-US" sz="900" dirty="0">
                <a:solidFill>
                  <a:srgbClr val="4D4D4D"/>
                </a:solidFill>
                <a:latin typeface="メイリオ" pitchFamily="50" charset="-128"/>
                <a:ea typeface="メイリオ" pitchFamily="50" charset="-128"/>
                <a:cs typeface="メイリオ" pitchFamily="50" charset="-128"/>
              </a:rPr>
              <a:t>（ユーザー自由設定）</a:t>
            </a:r>
            <a:endParaRPr lang="ja-JP" altLang="en-US" sz="900" dirty="0">
              <a:solidFill>
                <a:srgbClr val="5F5F5F"/>
              </a:solidFill>
              <a:latin typeface="メイリオ" pitchFamily="50" charset="-128"/>
              <a:ea typeface="メイリオ" pitchFamily="50" charset="-128"/>
              <a:cs typeface="メイリオ" pitchFamily="50" charset="-128"/>
            </a:endParaRPr>
          </a:p>
          <a:p>
            <a:pPr>
              <a:lnSpc>
                <a:spcPct val="110000"/>
              </a:lnSpc>
              <a:spcBef>
                <a:spcPct val="50000"/>
              </a:spcBef>
            </a:pPr>
            <a:r>
              <a:rPr lang="ja-JP" altLang="en-US" u="sng" dirty="0">
                <a:solidFill>
                  <a:srgbClr val="774A39"/>
                </a:solidFill>
                <a:latin typeface="メイリオ" pitchFamily="50" charset="-128"/>
                <a:ea typeface="メイリオ" pitchFamily="50" charset="-128"/>
                <a:cs typeface="メイリオ" pitchFamily="50" charset="-128"/>
              </a:rPr>
              <a:t>固定額</a:t>
            </a:r>
          </a:p>
          <a:p>
            <a:pPr>
              <a:lnSpc>
                <a:spcPct val="110000"/>
              </a:lnSpc>
              <a:spcBef>
                <a:spcPct val="50000"/>
              </a:spcBef>
            </a:pPr>
            <a:r>
              <a:rPr lang="ja-JP" altLang="en-US" sz="1200" dirty="0">
                <a:solidFill>
                  <a:srgbClr val="4D4D4D"/>
                </a:solidFill>
                <a:latin typeface="メイリオ" pitchFamily="50" charset="-128"/>
                <a:ea typeface="メイリオ" pitchFamily="50" charset="-128"/>
                <a:cs typeface="メイリオ" pitchFamily="50" charset="-128"/>
              </a:rPr>
              <a:t>例）固定額</a:t>
            </a:r>
            <a:r>
              <a:rPr lang="ja-JP" altLang="en-US" sz="900" dirty="0">
                <a:solidFill>
                  <a:srgbClr val="4D4D4D"/>
                </a:solidFill>
                <a:latin typeface="メイリオ" pitchFamily="50" charset="-128"/>
                <a:ea typeface="メイリオ" pitchFamily="50" charset="-128"/>
                <a:cs typeface="メイリオ" pitchFamily="50" charset="-128"/>
              </a:rPr>
              <a:t>（ユーザー自由設定）</a:t>
            </a:r>
            <a:endParaRPr lang="ja-JP" altLang="en-US" sz="900" dirty="0">
              <a:solidFill>
                <a:srgbClr val="5F5F5F"/>
              </a:solidFill>
              <a:latin typeface="メイリオ" pitchFamily="50" charset="-128"/>
              <a:ea typeface="メイリオ" pitchFamily="50" charset="-128"/>
              <a:cs typeface="メイリオ" pitchFamily="50" charset="-128"/>
            </a:endParaRPr>
          </a:p>
        </p:txBody>
      </p:sp>
      <p:sp>
        <p:nvSpPr>
          <p:cNvPr id="17" name="AutoShape 13"/>
          <p:cNvSpPr>
            <a:spLocks noChangeArrowheads="1"/>
          </p:cNvSpPr>
          <p:nvPr/>
        </p:nvSpPr>
        <p:spPr bwMode="auto">
          <a:xfrm>
            <a:off x="1009650" y="5492750"/>
            <a:ext cx="4276725" cy="681038"/>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chemeClr val="accent4">
              <a:lumMod val="60000"/>
              <a:lumOff val="40000"/>
            </a:schemeClr>
          </a:solidFill>
          <a:ln w="12700" cap="rnd">
            <a:noFill/>
            <a:miter lim="800000"/>
            <a:headEnd/>
            <a:tailEnd/>
          </a:ln>
          <a:effectLst/>
        </p:spPr>
        <p:txBody>
          <a:bodyPr wrap="none" anchor="ctr"/>
          <a:lstStyle/>
          <a:p>
            <a:pPr>
              <a:defRPr/>
            </a:pPr>
            <a:r>
              <a:rPr lang="ja-JP" altLang="en-US" sz="2000" dirty="0">
                <a:solidFill>
                  <a:prstClr val="black"/>
                </a:solidFill>
                <a:latin typeface="メイリオ" pitchFamily="50" charset="-128"/>
                <a:ea typeface="メイリオ" pitchFamily="50" charset="-128"/>
                <a:cs typeface="メイリオ" pitchFamily="50" charset="-128"/>
              </a:rPr>
              <a:t>多段階配賦</a:t>
            </a:r>
          </a:p>
        </p:txBody>
      </p:sp>
      <p:sp>
        <p:nvSpPr>
          <p:cNvPr id="100369" name="AutoShape 14"/>
          <p:cNvSpPr>
            <a:spLocks noChangeArrowheads="1"/>
          </p:cNvSpPr>
          <p:nvPr/>
        </p:nvSpPr>
        <p:spPr bwMode="auto">
          <a:xfrm>
            <a:off x="5689600" y="2447925"/>
            <a:ext cx="412750" cy="1089025"/>
          </a:xfrm>
          <a:prstGeom prst="upDownArrow">
            <a:avLst>
              <a:gd name="adj1" fmla="val 50000"/>
              <a:gd name="adj2" fmla="val 52769"/>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0" name="AutoShape 15"/>
          <p:cNvSpPr>
            <a:spLocks noChangeArrowheads="1"/>
          </p:cNvSpPr>
          <p:nvPr/>
        </p:nvSpPr>
        <p:spPr bwMode="auto">
          <a:xfrm>
            <a:off x="5702300" y="3671888"/>
            <a:ext cx="412750" cy="681037"/>
          </a:xfrm>
          <a:prstGeom prst="upDownArrow">
            <a:avLst>
              <a:gd name="adj1" fmla="val 50000"/>
              <a:gd name="adj2" fmla="val 33000"/>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1" name="AutoShape 16"/>
          <p:cNvSpPr>
            <a:spLocks noChangeArrowheads="1"/>
          </p:cNvSpPr>
          <p:nvPr/>
        </p:nvSpPr>
        <p:spPr bwMode="auto">
          <a:xfrm>
            <a:off x="5715000" y="4826000"/>
            <a:ext cx="412750" cy="285750"/>
          </a:xfrm>
          <a:prstGeom prst="upDownArrow">
            <a:avLst>
              <a:gd name="adj1" fmla="val 54167"/>
              <a:gd name="adj2" fmla="val 32292"/>
            </a:avLst>
          </a:prstGeom>
          <a:solidFill>
            <a:schemeClr val="hlink"/>
          </a:solidFill>
          <a:ln w="12700" cap="rnd">
            <a:noFill/>
            <a:miter lim="800000"/>
            <a:headEnd/>
            <a:tailEnd/>
          </a:ln>
        </p:spPr>
        <p:txBody>
          <a:bodyPr wrap="none" anchor="ctr"/>
          <a:lstStyle/>
          <a:p>
            <a:endParaRPr lang="ja-JP" altLang="en-US">
              <a:solidFill>
                <a:srgbClr val="000000"/>
              </a:solidFill>
              <a:latin typeface="メイリオ" pitchFamily="50" charset="-128"/>
              <a:ea typeface="メイリオ" pitchFamily="50" charset="-128"/>
              <a:cs typeface="メイリオ" pitchFamily="50" charset="-128"/>
            </a:endParaRPr>
          </a:p>
        </p:txBody>
      </p:sp>
      <p:sp>
        <p:nvSpPr>
          <p:cNvPr id="100372" name="Text Box 18"/>
          <p:cNvSpPr txBox="1">
            <a:spLocks noChangeArrowheads="1"/>
          </p:cNvSpPr>
          <p:nvPr/>
        </p:nvSpPr>
        <p:spPr bwMode="auto">
          <a:xfrm>
            <a:off x="6251575" y="2095500"/>
            <a:ext cx="1570038" cy="369888"/>
          </a:xfrm>
          <a:prstGeom prst="rect">
            <a:avLst/>
          </a:prstGeom>
          <a:noFill/>
          <a:ln w="12700" cap="rnd">
            <a:noFill/>
            <a:miter lim="800000"/>
            <a:headEnd/>
            <a:tailEnd/>
          </a:ln>
        </p:spPr>
        <p:txBody>
          <a:bodyPr wrap="none" anchor="ctr">
            <a:spAutoFit/>
          </a:bodyPr>
          <a:lstStyle/>
          <a:p>
            <a:pPr>
              <a:spcBef>
                <a:spcPct val="50000"/>
              </a:spcBef>
            </a:pPr>
            <a:r>
              <a:rPr lang="en-US" altLang="ja-JP">
                <a:solidFill>
                  <a:srgbClr val="5F5F5F"/>
                </a:solidFill>
                <a:latin typeface="メイリオ" pitchFamily="50" charset="-128"/>
                <a:ea typeface="メイリオ" pitchFamily="50" charset="-128"/>
                <a:cs typeface="メイリオ" pitchFamily="50" charset="-128"/>
              </a:rPr>
              <a:t>《</a:t>
            </a:r>
            <a:r>
              <a:rPr lang="ja-JP" altLang="en-US">
                <a:solidFill>
                  <a:srgbClr val="5F5F5F"/>
                </a:solidFill>
                <a:latin typeface="メイリオ" pitchFamily="50" charset="-128"/>
                <a:ea typeface="メイリオ" pitchFamily="50" charset="-128"/>
                <a:cs typeface="メイリオ" pitchFamily="50" charset="-128"/>
              </a:rPr>
              <a:t>配賦方法</a:t>
            </a:r>
            <a:r>
              <a:rPr lang="en-US" altLang="ja-JP">
                <a:solidFill>
                  <a:srgbClr val="5F5F5F"/>
                </a:solidFill>
                <a:latin typeface="メイリオ" pitchFamily="50" charset="-128"/>
                <a:ea typeface="メイリオ" pitchFamily="50" charset="-128"/>
                <a:cs typeface="メイリオ" pitchFamily="50" charset="-128"/>
              </a:rPr>
              <a:t>》</a:t>
            </a:r>
          </a:p>
        </p:txBody>
      </p:sp>
      <p:sp>
        <p:nvSpPr>
          <p:cNvPr id="100373" name="Text Box 98"/>
          <p:cNvSpPr txBox="1">
            <a:spLocks noChangeArrowheads="1"/>
          </p:cNvSpPr>
          <p:nvPr/>
        </p:nvSpPr>
        <p:spPr bwMode="auto">
          <a:xfrm>
            <a:off x="215900" y="1439863"/>
            <a:ext cx="8785225" cy="338137"/>
          </a:xfrm>
          <a:prstGeom prst="rect">
            <a:avLst/>
          </a:prstGeom>
          <a:noFill/>
          <a:ln w="12700" algn="ctr">
            <a:noFill/>
            <a:miter lim="800000"/>
            <a:headEnd/>
            <a:tailEnd/>
          </a:ln>
        </p:spPr>
        <p:txBody>
          <a:bodyPr>
            <a:spAutoFit/>
          </a:bodyPr>
          <a:lstStyle/>
          <a:p>
            <a:r>
              <a:rPr lang="ja-JP" altLang="en-US" sz="1600">
                <a:solidFill>
                  <a:srgbClr val="595959"/>
                </a:solidFill>
                <a:latin typeface="メイリオ" pitchFamily="50" charset="-128"/>
                <a:ea typeface="メイリオ" pitchFamily="50" charset="-128"/>
                <a:cs typeface="メイリオ" pitchFamily="50" charset="-128"/>
              </a:rPr>
              <a:t>例：総務部門の経費を営業部門に配賦します。</a:t>
            </a:r>
          </a:p>
        </p:txBody>
      </p:sp>
      <p:cxnSp>
        <p:nvCxnSpPr>
          <p:cNvPr id="30" name="カギ線コネクタ 29"/>
          <p:cNvCxnSpPr>
            <a:stCxn id="100363" idx="3"/>
            <a:endCxn id="100364" idx="1"/>
          </p:cNvCxnSpPr>
          <p:nvPr/>
        </p:nvCxnSpPr>
        <p:spPr>
          <a:xfrm flipV="1">
            <a:off x="2592388" y="3009900"/>
            <a:ext cx="1100137" cy="877888"/>
          </a:xfrm>
          <a:prstGeom prst="bentConnector3">
            <a:avLst>
              <a:gd name="adj1" fmla="val 50000"/>
            </a:avLst>
          </a:prstGeom>
          <a:ln w="25400">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34" name="カギ線コネクタ 33"/>
          <p:cNvCxnSpPr>
            <a:stCxn id="100363" idx="3"/>
            <a:endCxn id="100365" idx="1"/>
          </p:cNvCxnSpPr>
          <p:nvPr/>
        </p:nvCxnSpPr>
        <p:spPr>
          <a:xfrm>
            <a:off x="2592388" y="3887788"/>
            <a:ext cx="1100137" cy="1066800"/>
          </a:xfrm>
          <a:prstGeom prst="bentConnector3">
            <a:avLst>
              <a:gd name="adj1" fmla="val 50000"/>
            </a:avLst>
          </a:prstGeom>
          <a:ln w="25400">
            <a:solidFill>
              <a:srgbClr val="0065AE"/>
            </a:solidFill>
            <a:tailEnd type="arrow"/>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p:nvPr/>
        </p:nvCxnSpPr>
        <p:spPr>
          <a:xfrm>
            <a:off x="3157538" y="3886200"/>
            <a:ext cx="5715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00378" name="Text Box 18"/>
          <p:cNvSpPr txBox="1">
            <a:spLocks noChangeArrowheads="1"/>
          </p:cNvSpPr>
          <p:nvPr/>
        </p:nvSpPr>
        <p:spPr bwMode="auto">
          <a:xfrm>
            <a:off x="1135063" y="6192838"/>
            <a:ext cx="4143375" cy="307975"/>
          </a:xfrm>
          <a:prstGeom prst="rect">
            <a:avLst/>
          </a:prstGeom>
          <a:noFill/>
          <a:ln w="12700" cap="rnd">
            <a:noFill/>
            <a:miter lim="800000"/>
            <a:headEnd/>
            <a:tailEnd/>
          </a:ln>
        </p:spPr>
        <p:txBody>
          <a:bodyPr wrap="none" anchor="ctr">
            <a:spAutoFit/>
          </a:bodyPr>
          <a:lstStyle/>
          <a:p>
            <a:pPr>
              <a:spcBef>
                <a:spcPct val="50000"/>
              </a:spcBef>
            </a:pPr>
            <a:r>
              <a:rPr lang="ja-JP" altLang="en-US" sz="1400">
                <a:solidFill>
                  <a:prstClr val="black"/>
                </a:solidFill>
                <a:latin typeface="メイリオ" pitchFamily="50" charset="-128"/>
                <a:ea typeface="メイリオ" pitchFamily="50" charset="-128"/>
                <a:cs typeface="メイリオ" pitchFamily="50" charset="-128"/>
              </a:rPr>
              <a:t>１次配賦・２次配賦  ・   ・   ・ ９９９９次配賦</a:t>
            </a:r>
          </a:p>
        </p:txBody>
      </p:sp>
      <p:sp>
        <p:nvSpPr>
          <p:cNvPr id="23" name="テキスト ボックス 54"/>
          <p:cNvSpPr txBox="1">
            <a:spLocks noChangeArrowheads="1"/>
          </p:cNvSpPr>
          <p:nvPr/>
        </p:nvSpPr>
        <p:spPr bwMode="auto">
          <a:xfrm>
            <a:off x="5651500" y="5516563"/>
            <a:ext cx="2762250" cy="646112"/>
          </a:xfrm>
          <a:prstGeom prst="rect">
            <a:avLst/>
          </a:prstGeom>
          <a:noFill/>
          <a:ln w="9525">
            <a:noFill/>
            <a:miter lim="800000"/>
            <a:headEnd/>
            <a:tailEnd/>
          </a:ln>
        </p:spPr>
        <p:txBody>
          <a:bodyPr>
            <a:spAutoFit/>
          </a:bodyPr>
          <a:lstStyle/>
          <a:p>
            <a:pPr fontAlgn="auto">
              <a:spcBef>
                <a:spcPts val="0"/>
              </a:spcBef>
              <a:spcAft>
                <a:spcPts val="0"/>
              </a:spcAft>
              <a:defRPr/>
            </a:pPr>
            <a:r>
              <a:rPr kumimoji="0" lang="ja-JP" altLang="en-US" b="1" kern="0" dirty="0">
                <a:solidFill>
                  <a:srgbClr val="A37E21"/>
                </a:solidFill>
                <a:latin typeface="メイリオ" pitchFamily="50" charset="-128"/>
                <a:ea typeface="メイリオ" pitchFamily="50" charset="-128"/>
              </a:rPr>
              <a:t>配賦シミュレーション</a:t>
            </a:r>
            <a:endParaRPr kumimoji="0" lang="en-US" altLang="ja-JP" b="1" kern="0" dirty="0">
              <a:solidFill>
                <a:srgbClr val="A37E21"/>
              </a:solidFill>
              <a:latin typeface="メイリオ" pitchFamily="50" charset="-128"/>
              <a:ea typeface="メイリオ" pitchFamily="50" charset="-128"/>
            </a:endParaRPr>
          </a:p>
          <a:p>
            <a:pPr fontAlgn="auto">
              <a:spcBef>
                <a:spcPts val="0"/>
              </a:spcBef>
              <a:spcAft>
                <a:spcPts val="0"/>
              </a:spcAft>
              <a:defRPr/>
            </a:pPr>
            <a:r>
              <a:rPr kumimoji="0" lang="ja-JP" altLang="en-US" b="1" kern="0" dirty="0">
                <a:solidFill>
                  <a:srgbClr val="A37E21"/>
                </a:solidFill>
                <a:latin typeface="メイリオ" pitchFamily="50" charset="-128"/>
                <a:ea typeface="メイリオ" pitchFamily="50" charset="-128"/>
              </a:rPr>
              <a:t>配賦前／配賦後</a:t>
            </a:r>
          </a:p>
        </p:txBody>
      </p:sp>
      <p:sp>
        <p:nvSpPr>
          <p:cNvPr id="24"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215900" y="1331913"/>
            <a:ext cx="8748588" cy="1323439"/>
          </a:xfrm>
          <a:prstGeom prst="rect">
            <a:avLst/>
          </a:prstGeom>
          <a:noFill/>
          <a:ln w="9525">
            <a:noFill/>
            <a:miter lim="800000"/>
            <a:headEnd/>
            <a:tailEnd/>
          </a:ln>
        </p:spPr>
        <p:txBody>
          <a:bodyPr wrap="square">
            <a:spAutoFit/>
          </a:bodyPr>
          <a:lstStyle/>
          <a:p>
            <a:r>
              <a:rPr lang="ja-JP" altLang="en-US" sz="1600" dirty="0">
                <a:solidFill>
                  <a:srgbClr val="595959"/>
                </a:solidFill>
                <a:latin typeface="メイリオ" pitchFamily="50" charset="-128"/>
                <a:ea typeface="メイリオ" pitchFamily="50" charset="-128"/>
                <a:cs typeface="メイリオ" pitchFamily="50" charset="-128"/>
              </a:rPr>
              <a:t>・予算の種類（パターン）を複数（</a:t>
            </a:r>
            <a:r>
              <a:rPr lang="en-US" altLang="ja-JP" sz="1600" dirty="0">
                <a:solidFill>
                  <a:srgbClr val="595959"/>
                </a:solidFill>
                <a:latin typeface="メイリオ" pitchFamily="50" charset="-128"/>
                <a:ea typeface="メイリオ" pitchFamily="50" charset="-128"/>
                <a:cs typeface="メイリオ" pitchFamily="50" charset="-128"/>
              </a:rPr>
              <a:t>9,999</a:t>
            </a:r>
            <a:r>
              <a:rPr lang="ja-JP" altLang="en-US" sz="1600" dirty="0">
                <a:solidFill>
                  <a:srgbClr val="595959"/>
                </a:solidFill>
                <a:latin typeface="メイリオ" pitchFamily="50" charset="-128"/>
                <a:ea typeface="メイリオ" pitchFamily="50" charset="-128"/>
                <a:cs typeface="メイリオ" pitchFamily="50" charset="-128"/>
              </a:rPr>
              <a:t>パターン）設定でき、さまざまな予算と実績</a:t>
            </a:r>
            <a:r>
              <a:rPr lang="ja-JP" altLang="en-US" sz="1600" dirty="0" smtClean="0">
                <a:solidFill>
                  <a:srgbClr val="595959"/>
                </a:solidFill>
                <a:latin typeface="メイリオ" pitchFamily="50" charset="-128"/>
                <a:ea typeface="メイリオ" pitchFamily="50" charset="-128"/>
                <a:cs typeface="メイリオ" pitchFamily="50" charset="-128"/>
              </a:rPr>
              <a:t>の</a:t>
            </a:r>
            <a:endParaRPr lang="en-US" altLang="ja-JP" sz="1600" dirty="0" smtClean="0">
              <a:solidFill>
                <a:srgbClr val="595959"/>
              </a:solidFill>
              <a:latin typeface="メイリオ" pitchFamily="50" charset="-128"/>
              <a:ea typeface="メイリオ" pitchFamily="50" charset="-128"/>
              <a:cs typeface="メイリオ" pitchFamily="50" charset="-128"/>
            </a:endParaRPr>
          </a:p>
          <a:p>
            <a:r>
              <a:rPr lang="en-US" altLang="ja-JP" sz="1600" dirty="0" smtClean="0">
                <a:solidFill>
                  <a:srgbClr val="595959"/>
                </a:solidFill>
                <a:latin typeface="メイリオ" pitchFamily="50" charset="-128"/>
                <a:ea typeface="メイリオ" pitchFamily="50" charset="-128"/>
                <a:cs typeface="メイリオ" pitchFamily="50" charset="-128"/>
              </a:rPr>
              <a:t>   </a:t>
            </a:r>
            <a:r>
              <a:rPr lang="ja-JP" altLang="en-US" sz="1600" dirty="0" smtClean="0">
                <a:solidFill>
                  <a:srgbClr val="595959"/>
                </a:solidFill>
                <a:latin typeface="メイリオ" pitchFamily="50" charset="-128"/>
                <a:ea typeface="メイリオ" pitchFamily="50" charset="-128"/>
                <a:cs typeface="メイリオ" pitchFamily="50" charset="-128"/>
              </a:rPr>
              <a:t>対比</a:t>
            </a:r>
            <a:r>
              <a:rPr lang="ja-JP" altLang="en-US" sz="1600" dirty="0">
                <a:solidFill>
                  <a:srgbClr val="595959"/>
                </a:solidFill>
                <a:latin typeface="メイリオ" pitchFamily="50" charset="-128"/>
                <a:ea typeface="メイリオ" pitchFamily="50" charset="-128"/>
                <a:cs typeface="メイリオ" pitchFamily="50" charset="-128"/>
              </a:rPr>
              <a:t>帳票</a:t>
            </a:r>
            <a:r>
              <a:rPr lang="ja-JP" altLang="en-US" sz="1600" dirty="0" smtClean="0">
                <a:solidFill>
                  <a:srgbClr val="595959"/>
                </a:solidFill>
                <a:latin typeface="メイリオ" pitchFamily="50" charset="-128"/>
                <a:ea typeface="メイリオ" pitchFamily="50" charset="-128"/>
                <a:cs typeface="メイリオ" pitchFamily="50" charset="-128"/>
              </a:rPr>
              <a:t>の出力</a:t>
            </a:r>
            <a:r>
              <a:rPr lang="ja-JP" altLang="en-US" sz="1600" dirty="0">
                <a:solidFill>
                  <a:srgbClr val="595959"/>
                </a:solidFill>
                <a:latin typeface="メイリオ" pitchFamily="50" charset="-128"/>
                <a:ea typeface="メイリオ" pitchFamily="50" charset="-128"/>
                <a:cs typeface="メイリオ" pitchFamily="50" charset="-128"/>
              </a:rPr>
              <a:t>が可能です。（予算対比損益計算書）</a:t>
            </a:r>
          </a:p>
          <a:p>
            <a:endParaRPr lang="ja-JP" altLang="en-US"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・予算登録用のシートは</a:t>
            </a:r>
            <a:r>
              <a:rPr lang="en-US" altLang="ja-JP" sz="1600" dirty="0">
                <a:solidFill>
                  <a:srgbClr val="595959"/>
                </a:solidFill>
                <a:latin typeface="メイリオ" pitchFamily="50" charset="-128"/>
                <a:ea typeface="メイリオ" pitchFamily="50" charset="-128"/>
                <a:cs typeface="メイリオ" pitchFamily="50" charset="-128"/>
              </a:rPr>
              <a:t>CSV</a:t>
            </a:r>
            <a:r>
              <a:rPr lang="ja-JP" altLang="en-US" sz="1600" dirty="0">
                <a:solidFill>
                  <a:srgbClr val="595959"/>
                </a:solidFill>
                <a:latin typeface="メイリオ" pitchFamily="50" charset="-128"/>
                <a:ea typeface="メイリオ" pitchFamily="50" charset="-128"/>
                <a:cs typeface="メイリオ" pitchFamily="50" charset="-128"/>
              </a:rPr>
              <a:t>出力となるので、</a:t>
            </a:r>
            <a:r>
              <a:rPr lang="en-US" altLang="ja-JP" sz="1600" dirty="0">
                <a:solidFill>
                  <a:srgbClr val="595959"/>
                </a:solidFill>
                <a:latin typeface="メイリオ" pitchFamily="50" charset="-128"/>
                <a:ea typeface="メイリオ" pitchFamily="50" charset="-128"/>
                <a:cs typeface="メイリオ" pitchFamily="50" charset="-128"/>
              </a:rPr>
              <a:t>Excel</a:t>
            </a:r>
            <a:r>
              <a:rPr lang="ja-JP" altLang="en-US" sz="1600" dirty="0">
                <a:solidFill>
                  <a:srgbClr val="595959"/>
                </a:solidFill>
                <a:latin typeface="メイリオ" pitchFamily="50" charset="-128"/>
                <a:ea typeface="メイリオ" pitchFamily="50" charset="-128"/>
                <a:cs typeface="メイリオ" pitchFamily="50" charset="-128"/>
              </a:rPr>
              <a:t>上で入力を行い</a:t>
            </a:r>
            <a:r>
              <a:rPr lang="ja-JP" altLang="en-US" sz="1600" dirty="0">
                <a:solidFill>
                  <a:srgbClr val="595959"/>
                </a:solidFill>
                <a:latin typeface="Times New Roman" pitchFamily="18" charset="0"/>
                <a:ea typeface="メイリオ" pitchFamily="50" charset="-128"/>
                <a:cs typeface="Times New Roman" pitchFamily="18" charset="0"/>
              </a:rPr>
              <a:t>、</a:t>
            </a:r>
            <a:r>
              <a:rPr lang="en-US" altLang="ja-JP" sz="1600" b="1" i="1" dirty="0">
                <a:solidFill>
                  <a:srgbClr val="595959"/>
                </a:solidFill>
                <a:latin typeface="Times New Roman" pitchFamily="18" charset="0"/>
                <a:ea typeface="メイリオ" pitchFamily="50" charset="-128"/>
                <a:cs typeface="Times New Roman" pitchFamily="18" charset="0"/>
              </a:rPr>
              <a:t>SuperStream</a:t>
            </a:r>
            <a:r>
              <a:rPr lang="ja-JP" altLang="en-US" sz="1600" dirty="0">
                <a:solidFill>
                  <a:srgbClr val="595959"/>
                </a:solidFill>
                <a:latin typeface="メイリオ" pitchFamily="50" charset="-128"/>
                <a:ea typeface="メイリオ" pitchFamily="50" charset="-128"/>
                <a:cs typeface="メイリオ" pitchFamily="50" charset="-128"/>
              </a:rPr>
              <a:t>へ</a:t>
            </a:r>
            <a:r>
              <a:rPr lang="ja-JP" altLang="en-US" sz="1600" dirty="0" smtClean="0">
                <a:solidFill>
                  <a:srgbClr val="595959"/>
                </a:solidFill>
                <a:latin typeface="メイリオ" pitchFamily="50" charset="-128"/>
                <a:ea typeface="メイリオ" pitchFamily="50" charset="-128"/>
                <a:cs typeface="メイリオ" pitchFamily="50" charset="-128"/>
              </a:rPr>
              <a:t>まとめ</a:t>
            </a:r>
            <a:endParaRPr lang="en-US" altLang="ja-JP" sz="1600" dirty="0" smtClean="0">
              <a:solidFill>
                <a:srgbClr val="595959"/>
              </a:solidFill>
              <a:latin typeface="メイリオ" pitchFamily="50" charset="-128"/>
              <a:ea typeface="メイリオ" pitchFamily="50" charset="-128"/>
              <a:cs typeface="メイリオ" pitchFamily="50" charset="-128"/>
            </a:endParaRPr>
          </a:p>
          <a:p>
            <a:r>
              <a:rPr lang="ja-JP" altLang="en-US" sz="1600" dirty="0" smtClean="0">
                <a:solidFill>
                  <a:srgbClr val="595959"/>
                </a:solidFill>
                <a:latin typeface="メイリオ" pitchFamily="50" charset="-128"/>
                <a:ea typeface="メイリオ" pitchFamily="50" charset="-128"/>
                <a:cs typeface="メイリオ" pitchFamily="50" charset="-128"/>
              </a:rPr>
              <a:t>　て取込むこと</a:t>
            </a:r>
            <a:r>
              <a:rPr lang="ja-JP" altLang="en-US" sz="1600" dirty="0">
                <a:solidFill>
                  <a:srgbClr val="595959"/>
                </a:solidFill>
                <a:latin typeface="メイリオ" pitchFamily="50" charset="-128"/>
                <a:ea typeface="メイリオ" pitchFamily="50" charset="-128"/>
                <a:cs typeface="メイリオ" pitchFamily="50" charset="-128"/>
              </a:rPr>
              <a:t>ができます。</a:t>
            </a:r>
          </a:p>
        </p:txBody>
      </p:sp>
      <p:sp>
        <p:nvSpPr>
          <p:cNvPr id="272387" name="Rectangle 3"/>
          <p:cNvSpPr>
            <a:spLocks noChangeArrowheads="1"/>
          </p:cNvSpPr>
          <p:nvPr/>
        </p:nvSpPr>
        <p:spPr bwMode="auto">
          <a:xfrm>
            <a:off x="216024" y="3542338"/>
            <a:ext cx="2267744" cy="1446550"/>
          </a:xfrm>
          <a:prstGeom prst="rect">
            <a:avLst/>
          </a:prstGeom>
          <a:solidFill>
            <a:srgbClr val="FFFF99"/>
          </a:solidFill>
          <a:ln w="9525" algn="ctr">
            <a:noFill/>
            <a:miter lim="800000"/>
            <a:headEnd/>
            <a:tailEnd/>
          </a:ln>
          <a:effectLst>
            <a:outerShdw dist="35921" dir="2700000" algn="ctr" rotWithShape="0">
              <a:schemeClr val="accent2"/>
            </a:outerShdw>
          </a:effectLst>
        </p:spPr>
        <p:txBody>
          <a:bodyPr wrap="square" anchor="ctr">
            <a:spAutoFit/>
          </a:bodyPr>
          <a:lstStyle/>
          <a:p>
            <a:pPr algn="ctr">
              <a:defRPr/>
            </a:pPr>
            <a:r>
              <a:rPr lang="ja-JP" altLang="en-US" sz="1600" dirty="0">
                <a:solidFill>
                  <a:srgbClr val="5F5F5F"/>
                </a:solidFill>
                <a:latin typeface="メイリオ" pitchFamily="50" charset="-128"/>
                <a:ea typeface="メイリオ" pitchFamily="50" charset="-128"/>
                <a:cs typeface="メイリオ" pitchFamily="50" charset="-128"/>
              </a:rPr>
              <a:t>予算パターン設定</a:t>
            </a:r>
          </a:p>
          <a:p>
            <a:pPr algn="ctr">
              <a:defRPr/>
            </a:pPr>
            <a:r>
              <a:rPr lang="ja-JP" altLang="en-US" dirty="0">
                <a:solidFill>
                  <a:srgbClr val="5F5F5F"/>
                </a:solidFill>
                <a:latin typeface="メイリオ" pitchFamily="50" charset="-128"/>
                <a:ea typeface="メイリオ" pitchFamily="50" charset="-128"/>
                <a:cs typeface="メイリオ" pitchFamily="50" charset="-128"/>
              </a:rPr>
              <a:t>（</a:t>
            </a:r>
            <a:r>
              <a:rPr lang="en-US" altLang="ja-JP" dirty="0">
                <a:solidFill>
                  <a:srgbClr val="5F5F5F"/>
                </a:solidFill>
                <a:latin typeface="メイリオ" pitchFamily="50" charset="-128"/>
                <a:ea typeface="メイリオ" pitchFamily="50" charset="-128"/>
                <a:cs typeface="メイリオ" pitchFamily="50" charset="-128"/>
              </a:rPr>
              <a:t>9,999</a:t>
            </a:r>
            <a:r>
              <a:rPr lang="ja-JP" altLang="en-US" dirty="0">
                <a:solidFill>
                  <a:srgbClr val="5F5F5F"/>
                </a:solidFill>
                <a:latin typeface="メイリオ" pitchFamily="50" charset="-128"/>
                <a:ea typeface="メイリオ" pitchFamily="50" charset="-128"/>
                <a:cs typeface="メイリオ" pitchFamily="50" charset="-128"/>
              </a:rPr>
              <a:t>パターン）</a:t>
            </a:r>
          </a:p>
          <a:p>
            <a:pPr>
              <a:defRPr/>
            </a:pPr>
            <a:r>
              <a:rPr lang="ja-JP" altLang="en-US" dirty="0">
                <a:solidFill>
                  <a:srgbClr val="5F5F5F"/>
                </a:solidFill>
                <a:latin typeface="メイリオ" pitchFamily="50" charset="-128"/>
                <a:ea typeface="メイリオ" pitchFamily="50" charset="-128"/>
                <a:cs typeface="メイリオ" pitchFamily="50" charset="-128"/>
              </a:rPr>
              <a:t>・当初予算</a:t>
            </a:r>
          </a:p>
          <a:p>
            <a:pPr>
              <a:defRPr/>
            </a:pPr>
            <a:r>
              <a:rPr lang="ja-JP" altLang="en-US" dirty="0">
                <a:solidFill>
                  <a:srgbClr val="5F5F5F"/>
                </a:solidFill>
                <a:latin typeface="メイリオ" pitchFamily="50" charset="-128"/>
                <a:ea typeface="メイリオ" pitchFamily="50" charset="-128"/>
                <a:cs typeface="メイリオ" pitchFamily="50" charset="-128"/>
              </a:rPr>
              <a:t>・修正予算</a:t>
            </a:r>
          </a:p>
          <a:p>
            <a:pPr>
              <a:defRPr/>
            </a:pPr>
            <a:r>
              <a:rPr lang="ja-JP" altLang="en-US" dirty="0">
                <a:solidFill>
                  <a:srgbClr val="5F5F5F"/>
                </a:solidFill>
                <a:latin typeface="メイリオ" pitchFamily="50" charset="-128"/>
                <a:ea typeface="メイリオ" pitchFamily="50" charset="-128"/>
                <a:cs typeface="メイリオ" pitchFamily="50" charset="-128"/>
              </a:rPr>
              <a:t>・商品別予算</a:t>
            </a:r>
          </a:p>
        </p:txBody>
      </p:sp>
      <p:sp>
        <p:nvSpPr>
          <p:cNvPr id="19460" name="Rectangle 4"/>
          <p:cNvSpPr>
            <a:spLocks noChangeArrowheads="1"/>
          </p:cNvSpPr>
          <p:nvPr/>
        </p:nvSpPr>
        <p:spPr bwMode="auto">
          <a:xfrm>
            <a:off x="2540000" y="3889375"/>
            <a:ext cx="1582738" cy="725488"/>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endParaRPr>
          </a:p>
        </p:txBody>
      </p:sp>
      <p:pic>
        <p:nvPicPr>
          <p:cNvPr id="19461" name="Picture 5"/>
          <p:cNvPicPr>
            <a:picLocks noChangeAspect="1" noChangeArrowheads="1"/>
          </p:cNvPicPr>
          <p:nvPr/>
        </p:nvPicPr>
        <p:blipFill>
          <a:blip r:embed="rId3" cstate="print"/>
          <a:srcRect/>
          <a:stretch>
            <a:fillRect/>
          </a:stretch>
        </p:blipFill>
        <p:spPr bwMode="auto">
          <a:xfrm>
            <a:off x="4078461" y="3324225"/>
            <a:ext cx="1717675" cy="1165225"/>
          </a:xfrm>
          <a:prstGeom prst="rect">
            <a:avLst/>
          </a:prstGeom>
          <a:noFill/>
          <a:ln w="9525">
            <a:noFill/>
            <a:miter lim="800000"/>
            <a:headEnd/>
            <a:tailEnd/>
          </a:ln>
        </p:spPr>
      </p:pic>
      <p:pic>
        <p:nvPicPr>
          <p:cNvPr id="19462" name="Picture 6"/>
          <p:cNvPicPr>
            <a:picLocks noChangeAspect="1" noChangeArrowheads="1"/>
          </p:cNvPicPr>
          <p:nvPr/>
        </p:nvPicPr>
        <p:blipFill>
          <a:blip r:embed="rId4" cstate="print"/>
          <a:srcRect/>
          <a:stretch>
            <a:fillRect/>
          </a:stretch>
        </p:blipFill>
        <p:spPr bwMode="auto">
          <a:xfrm>
            <a:off x="4560888" y="4862513"/>
            <a:ext cx="1584325" cy="1169987"/>
          </a:xfrm>
          <a:prstGeom prst="rect">
            <a:avLst/>
          </a:prstGeom>
          <a:noFill/>
          <a:ln w="9525">
            <a:noFill/>
            <a:miter lim="800000"/>
            <a:headEnd/>
            <a:tailEnd/>
          </a:ln>
        </p:spPr>
      </p:pic>
      <p:grpSp>
        <p:nvGrpSpPr>
          <p:cNvPr id="19463" name="Group 7"/>
          <p:cNvGrpSpPr>
            <a:grpSpLocks/>
          </p:cNvGrpSpPr>
          <p:nvPr/>
        </p:nvGrpSpPr>
        <p:grpSpPr bwMode="auto">
          <a:xfrm>
            <a:off x="4138613" y="4538663"/>
            <a:ext cx="269875" cy="442912"/>
            <a:chOff x="1632" y="2144"/>
            <a:chExt cx="576" cy="352"/>
          </a:xfrm>
        </p:grpSpPr>
        <p:sp>
          <p:nvSpPr>
            <p:cNvPr id="19475" name="AutoShape 8"/>
            <p:cNvSpPr>
              <a:spLocks noChangeArrowheads="1"/>
            </p:cNvSpPr>
            <p:nvPr/>
          </p:nvSpPr>
          <p:spPr bwMode="auto">
            <a:xfrm flipV="1">
              <a:off x="2016" y="2144"/>
              <a:ext cx="192" cy="336"/>
            </a:xfrm>
            <a:prstGeom prst="curvedLeftArrow">
              <a:avLst>
                <a:gd name="adj1" fmla="val 47291"/>
                <a:gd name="adj2" fmla="val 82291"/>
                <a:gd name="adj3" fmla="val 33333"/>
              </a:avLst>
            </a:prstGeom>
            <a:solidFill>
              <a:srgbClr val="FF0000"/>
            </a:solidFill>
            <a:ln w="12700" cap="rnd">
              <a:solidFill>
                <a:srgbClr val="000000"/>
              </a:solidFill>
              <a:miter lim="800000"/>
              <a:headEnd/>
              <a:tailEnd/>
            </a:ln>
          </p:spPr>
          <p:txBody>
            <a:bodyPr wrap="none" anchor="ctr"/>
            <a:lstStyle/>
            <a:p>
              <a:pPr algn="ctr"/>
              <a:endParaRPr lang="ja-JP" altLang="en-US" sz="600">
                <a:solidFill>
                  <a:srgbClr val="FFFFFF"/>
                </a:solidFill>
              </a:endParaRPr>
            </a:p>
          </p:txBody>
        </p:sp>
        <p:sp>
          <p:nvSpPr>
            <p:cNvPr id="19476" name="AutoShape 9"/>
            <p:cNvSpPr>
              <a:spLocks noChangeArrowheads="1"/>
            </p:cNvSpPr>
            <p:nvPr/>
          </p:nvSpPr>
          <p:spPr bwMode="auto">
            <a:xfrm flipH="1">
              <a:off x="1632" y="2160"/>
              <a:ext cx="192" cy="336"/>
            </a:xfrm>
            <a:prstGeom prst="curvedLeftArrow">
              <a:avLst>
                <a:gd name="adj1" fmla="val 47291"/>
                <a:gd name="adj2" fmla="val 82291"/>
                <a:gd name="adj3" fmla="val 33333"/>
              </a:avLst>
            </a:prstGeom>
            <a:solidFill>
              <a:srgbClr val="FF0000"/>
            </a:solidFill>
            <a:ln w="12700" cap="rnd">
              <a:solidFill>
                <a:srgbClr val="000000"/>
              </a:solidFill>
              <a:miter lim="800000"/>
              <a:headEnd/>
              <a:tailEnd/>
            </a:ln>
          </p:spPr>
          <p:txBody>
            <a:bodyPr wrap="none" anchor="ctr"/>
            <a:lstStyle/>
            <a:p>
              <a:pPr algn="ctr"/>
              <a:endParaRPr lang="ja-JP" altLang="en-US" sz="600">
                <a:solidFill>
                  <a:srgbClr val="FFFFFF"/>
                </a:solidFill>
              </a:endParaRPr>
            </a:p>
          </p:txBody>
        </p:sp>
      </p:grpSp>
      <p:sp>
        <p:nvSpPr>
          <p:cNvPr id="272394" name="Text Box 10"/>
          <p:cNvSpPr txBox="1">
            <a:spLocks noChangeArrowheads="1"/>
          </p:cNvSpPr>
          <p:nvPr/>
        </p:nvSpPr>
        <p:spPr bwMode="auto">
          <a:xfrm>
            <a:off x="4443413" y="4405313"/>
            <a:ext cx="1371600" cy="307975"/>
          </a:xfrm>
          <a:prstGeom prst="rect">
            <a:avLst/>
          </a:prstGeom>
          <a:solidFill>
            <a:srgbClr val="FFFFCC"/>
          </a:solidFill>
          <a:ln w="3175" cap="rnd">
            <a:solidFill>
              <a:schemeClr val="tx1"/>
            </a:solidFill>
            <a:miter lim="800000"/>
            <a:headEnd/>
            <a:tailEnd/>
          </a:ln>
          <a:effectLst/>
        </p:spPr>
        <p:txBody>
          <a:bodyPr wrap="none" anchor="ctr">
            <a:spAutoFit/>
          </a:bodyPr>
          <a:lstStyle/>
          <a:p>
            <a:pPr>
              <a:defRPr/>
            </a:pPr>
            <a:r>
              <a:rPr lang="en-US" altLang="ja-JP" sz="1400">
                <a:solidFill>
                  <a:srgbClr val="000000"/>
                </a:solidFill>
                <a:effectLst>
                  <a:outerShdw blurRad="38100" dist="38100" dir="2700000" algn="tl">
                    <a:srgbClr val="FFFFFF"/>
                  </a:outerShdw>
                </a:effectLst>
                <a:latin typeface="メイリオ" pitchFamily="50" charset="-128"/>
                <a:ea typeface="メイリオ" pitchFamily="50" charset="-128"/>
                <a:cs typeface="メイリオ" pitchFamily="50" charset="-128"/>
              </a:rPr>
              <a:t>EXCEL</a:t>
            </a:r>
            <a:r>
              <a:rPr lang="ja-JP" altLang="en-US" sz="1400">
                <a:solidFill>
                  <a:srgbClr val="000000"/>
                </a:solidFill>
                <a:effectLst>
                  <a:outerShdw blurRad="38100" dist="38100" dir="2700000" algn="tl">
                    <a:srgbClr val="FFFFFF"/>
                  </a:outerShdw>
                </a:effectLst>
                <a:latin typeface="メイリオ" pitchFamily="50" charset="-128"/>
                <a:ea typeface="メイリオ" pitchFamily="50" charset="-128"/>
                <a:cs typeface="メイリオ" pitchFamily="50" charset="-128"/>
              </a:rPr>
              <a:t>ｼｰﾄ抽出</a:t>
            </a:r>
            <a:endParaRPr lang="ja-JP" altLang="en-US" sz="1000">
              <a:solidFill>
                <a:srgbClr val="000000"/>
              </a:solidFill>
              <a:latin typeface="メイリオ" pitchFamily="50" charset="-128"/>
              <a:ea typeface="メイリオ" pitchFamily="50" charset="-128"/>
              <a:cs typeface="メイリオ" pitchFamily="50" charset="-128"/>
            </a:endParaRPr>
          </a:p>
        </p:txBody>
      </p:sp>
      <p:sp>
        <p:nvSpPr>
          <p:cNvPr id="272395" name="Text Box 11"/>
          <p:cNvSpPr txBox="1">
            <a:spLocks noChangeArrowheads="1"/>
          </p:cNvSpPr>
          <p:nvPr/>
        </p:nvSpPr>
        <p:spPr bwMode="auto">
          <a:xfrm>
            <a:off x="5021263" y="5956300"/>
            <a:ext cx="1371600" cy="307975"/>
          </a:xfrm>
          <a:prstGeom prst="rect">
            <a:avLst/>
          </a:prstGeom>
          <a:solidFill>
            <a:srgbClr val="FFFFCC"/>
          </a:solidFill>
          <a:ln w="3175" cap="rnd">
            <a:solidFill>
              <a:schemeClr val="tx1"/>
            </a:solidFill>
            <a:miter lim="800000"/>
            <a:headEnd/>
            <a:tailEnd/>
          </a:ln>
          <a:effectLst/>
        </p:spPr>
        <p:txBody>
          <a:bodyPr wrap="none" anchor="ctr">
            <a:spAutoFit/>
          </a:bodyPr>
          <a:lstStyle/>
          <a:p>
            <a:pPr>
              <a:defRPr/>
            </a:pPr>
            <a:r>
              <a:rPr lang="en-US" altLang="ja-JP" sz="1400">
                <a:solidFill>
                  <a:srgbClr val="000000"/>
                </a:solidFill>
                <a:effectLst>
                  <a:outerShdw blurRad="38100" dist="38100" dir="2700000" algn="tl">
                    <a:srgbClr val="FFFFFF"/>
                  </a:outerShdw>
                </a:effectLst>
                <a:latin typeface="メイリオ" pitchFamily="50" charset="-128"/>
                <a:ea typeface="メイリオ" pitchFamily="50" charset="-128"/>
                <a:cs typeface="メイリオ" pitchFamily="50" charset="-128"/>
              </a:rPr>
              <a:t>EXCEL</a:t>
            </a:r>
            <a:r>
              <a:rPr lang="ja-JP" altLang="en-US" sz="1400">
                <a:solidFill>
                  <a:srgbClr val="000000"/>
                </a:solidFill>
                <a:effectLst>
                  <a:outerShdw blurRad="38100" dist="38100" dir="2700000" algn="tl">
                    <a:srgbClr val="FFFFFF"/>
                  </a:outerShdw>
                </a:effectLst>
                <a:latin typeface="メイリオ" pitchFamily="50" charset="-128"/>
                <a:ea typeface="メイリオ" pitchFamily="50" charset="-128"/>
                <a:cs typeface="メイリオ" pitchFamily="50" charset="-128"/>
              </a:rPr>
              <a:t>ｼｰﾄ取込</a:t>
            </a:r>
            <a:endParaRPr lang="ja-JP" altLang="en-US" sz="1000">
              <a:solidFill>
                <a:srgbClr val="000000"/>
              </a:solidFill>
              <a:latin typeface="メイリオ" pitchFamily="50" charset="-128"/>
              <a:ea typeface="メイリオ" pitchFamily="50" charset="-128"/>
              <a:cs typeface="メイリオ" pitchFamily="50" charset="-128"/>
            </a:endParaRPr>
          </a:p>
        </p:txBody>
      </p:sp>
      <p:sp>
        <p:nvSpPr>
          <p:cNvPr id="19466" name="Rectangle 12"/>
          <p:cNvSpPr>
            <a:spLocks noChangeArrowheads="1"/>
          </p:cNvSpPr>
          <p:nvPr/>
        </p:nvSpPr>
        <p:spPr bwMode="auto">
          <a:xfrm>
            <a:off x="807747" y="3760530"/>
            <a:ext cx="184730" cy="184666"/>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272397" name="Rectangle 13"/>
          <p:cNvSpPr>
            <a:spLocks noChangeArrowheads="1"/>
          </p:cNvSpPr>
          <p:nvPr/>
        </p:nvSpPr>
        <p:spPr bwMode="auto">
          <a:xfrm>
            <a:off x="6350000" y="3632200"/>
            <a:ext cx="2692400" cy="1069975"/>
          </a:xfrm>
          <a:prstGeom prst="rect">
            <a:avLst/>
          </a:prstGeom>
          <a:solidFill>
            <a:srgbClr val="FFCC99"/>
          </a:solidFill>
          <a:ln w="9525" algn="ctr">
            <a:noFill/>
            <a:miter lim="800000"/>
            <a:headEnd/>
            <a:tailEnd/>
          </a:ln>
          <a:effectLst>
            <a:outerShdw dist="35921" dir="2700000" algn="ctr" rotWithShape="0">
              <a:schemeClr val="accent2"/>
            </a:outerShdw>
          </a:effectLst>
        </p:spPr>
        <p:txBody>
          <a:bodyPr anchor="ctr">
            <a:spAutoFit/>
          </a:bodyPr>
          <a:lstStyle/>
          <a:p>
            <a:pPr>
              <a:defRPr/>
            </a:pPr>
            <a:r>
              <a:rPr lang="ja-JP" altLang="en-US" sz="1600" dirty="0">
                <a:solidFill>
                  <a:srgbClr val="5F5F5F"/>
                </a:solidFill>
                <a:latin typeface="メイリオ" pitchFamily="50" charset="-128"/>
                <a:ea typeface="メイリオ" pitchFamily="50" charset="-128"/>
                <a:cs typeface="メイリオ" pitchFamily="50" charset="-128"/>
              </a:rPr>
              <a:t>予算実績分析</a:t>
            </a:r>
          </a:p>
          <a:p>
            <a:pPr>
              <a:defRPr/>
            </a:pPr>
            <a:r>
              <a:rPr lang="ja-JP" altLang="en-US" sz="1600" dirty="0">
                <a:solidFill>
                  <a:srgbClr val="5F5F5F"/>
                </a:solidFill>
                <a:latin typeface="メイリオ" pitchFamily="50" charset="-128"/>
                <a:ea typeface="メイリオ" pitchFamily="50" charset="-128"/>
                <a:cs typeface="メイリオ" pitchFamily="50" charset="-128"/>
              </a:rPr>
              <a:t>・予算対比製造原価報告書</a:t>
            </a:r>
          </a:p>
          <a:p>
            <a:pPr>
              <a:defRPr/>
            </a:pPr>
            <a:r>
              <a:rPr lang="ja-JP" altLang="en-US" sz="1600" dirty="0">
                <a:solidFill>
                  <a:srgbClr val="5F5F5F"/>
                </a:solidFill>
                <a:latin typeface="メイリオ" pitchFamily="50" charset="-128"/>
                <a:ea typeface="メイリオ" pitchFamily="50" charset="-128"/>
                <a:cs typeface="メイリオ" pitchFamily="50" charset="-128"/>
              </a:rPr>
              <a:t>・予算対比損益計算書</a:t>
            </a:r>
          </a:p>
          <a:p>
            <a:pPr>
              <a:defRPr/>
            </a:pPr>
            <a:r>
              <a:rPr lang="ja-JP" altLang="en-US" sz="1600" dirty="0">
                <a:solidFill>
                  <a:srgbClr val="5F5F5F"/>
                </a:solidFill>
                <a:latin typeface="メイリオ" pitchFamily="50" charset="-128"/>
                <a:ea typeface="メイリオ" pitchFamily="50" charset="-128"/>
                <a:cs typeface="メイリオ" pitchFamily="50" charset="-128"/>
              </a:rPr>
              <a:t>・予算対比貸借対象表</a:t>
            </a:r>
          </a:p>
        </p:txBody>
      </p:sp>
      <p:sp>
        <p:nvSpPr>
          <p:cNvPr id="272398" name="Rectangle 14"/>
          <p:cNvSpPr>
            <a:spLocks noChangeArrowheads="1"/>
          </p:cNvSpPr>
          <p:nvPr/>
        </p:nvSpPr>
        <p:spPr bwMode="auto">
          <a:xfrm>
            <a:off x="3024709" y="3587750"/>
            <a:ext cx="611187" cy="1311275"/>
          </a:xfrm>
          <a:prstGeom prst="rect">
            <a:avLst/>
          </a:prstGeom>
          <a:solidFill>
            <a:srgbClr val="99CCFF"/>
          </a:solidFill>
          <a:ln w="9525" algn="ctr">
            <a:noFill/>
            <a:miter lim="800000"/>
            <a:headEnd/>
            <a:tailEnd/>
          </a:ln>
          <a:effectLst>
            <a:outerShdw dist="35921" dir="2700000" algn="ctr" rotWithShape="0">
              <a:schemeClr val="accent2"/>
            </a:outerShdw>
          </a:effectLst>
        </p:spPr>
        <p:txBody>
          <a:bodyPr anchor="ctr">
            <a:spAutoFit/>
          </a:bodyPr>
          <a:lstStyle/>
          <a:p>
            <a:pPr algn="ctr">
              <a:defRPr/>
            </a:pPr>
            <a:r>
              <a:rPr lang="ja-JP" altLang="en-US" sz="2000" dirty="0">
                <a:solidFill>
                  <a:srgbClr val="333333"/>
                </a:solidFill>
                <a:latin typeface="メイリオ" pitchFamily="50" charset="-128"/>
                <a:ea typeface="メイリオ" pitchFamily="50" charset="-128"/>
                <a:cs typeface="メイリオ" pitchFamily="50" charset="-128"/>
              </a:rPr>
              <a:t>予</a:t>
            </a:r>
          </a:p>
          <a:p>
            <a:pPr algn="ctr">
              <a:defRPr/>
            </a:pPr>
            <a:r>
              <a:rPr lang="ja-JP" altLang="en-US" sz="2000" dirty="0">
                <a:solidFill>
                  <a:srgbClr val="333333"/>
                </a:solidFill>
                <a:latin typeface="メイリオ" pitchFamily="50" charset="-128"/>
                <a:ea typeface="メイリオ" pitchFamily="50" charset="-128"/>
                <a:cs typeface="メイリオ" pitchFamily="50" charset="-128"/>
              </a:rPr>
              <a:t>算</a:t>
            </a:r>
          </a:p>
          <a:p>
            <a:pPr algn="ctr">
              <a:defRPr/>
            </a:pPr>
            <a:r>
              <a:rPr lang="ja-JP" altLang="en-US" sz="2000" dirty="0">
                <a:solidFill>
                  <a:srgbClr val="333333"/>
                </a:solidFill>
                <a:latin typeface="メイリオ" pitchFamily="50" charset="-128"/>
                <a:ea typeface="メイリオ" pitchFamily="50" charset="-128"/>
                <a:cs typeface="メイリオ" pitchFamily="50" charset="-128"/>
              </a:rPr>
              <a:t>策</a:t>
            </a:r>
          </a:p>
          <a:p>
            <a:pPr algn="ctr">
              <a:defRPr/>
            </a:pPr>
            <a:r>
              <a:rPr lang="ja-JP" altLang="en-US" sz="2000" dirty="0">
                <a:solidFill>
                  <a:srgbClr val="333333"/>
                </a:solidFill>
                <a:latin typeface="メイリオ" pitchFamily="50" charset="-128"/>
                <a:ea typeface="メイリオ" pitchFamily="50" charset="-128"/>
                <a:cs typeface="メイリオ" pitchFamily="50" charset="-128"/>
              </a:rPr>
              <a:t>定</a:t>
            </a:r>
          </a:p>
        </p:txBody>
      </p:sp>
      <p:sp>
        <p:nvSpPr>
          <p:cNvPr id="19469" name="Rectangle 15"/>
          <p:cNvSpPr>
            <a:spLocks noChangeArrowheads="1"/>
          </p:cNvSpPr>
          <p:nvPr/>
        </p:nvSpPr>
        <p:spPr bwMode="auto">
          <a:xfrm>
            <a:off x="2462031" y="4002088"/>
            <a:ext cx="490538" cy="457200"/>
          </a:xfrm>
          <a:prstGeom prst="rect">
            <a:avLst/>
          </a:prstGeom>
          <a:noFill/>
          <a:ln w="9525" algn="ctr">
            <a:noFill/>
            <a:miter lim="800000"/>
            <a:headEnd/>
            <a:tailEnd/>
          </a:ln>
        </p:spPr>
        <p:txBody>
          <a:bodyPr anchor="ctr">
            <a:spAutoFit/>
          </a:bodyPr>
          <a:lstStyle/>
          <a:p>
            <a:pPr algn="ctr"/>
            <a:r>
              <a:rPr lang="en-US" altLang="ja-JP" sz="2400" dirty="0">
                <a:solidFill>
                  <a:srgbClr val="333333"/>
                </a:solidFill>
                <a:latin typeface="HGP創英角ｺﾞｼｯｸUB" pitchFamily="50" charset="-128"/>
                <a:ea typeface="HGP創英角ｺﾞｼｯｸUB" pitchFamily="50" charset="-128"/>
              </a:rPr>
              <a:t>→</a:t>
            </a:r>
          </a:p>
        </p:txBody>
      </p:sp>
      <p:sp>
        <p:nvSpPr>
          <p:cNvPr id="19470" name="Rectangle 16"/>
          <p:cNvSpPr>
            <a:spLocks noChangeArrowheads="1"/>
          </p:cNvSpPr>
          <p:nvPr/>
        </p:nvSpPr>
        <p:spPr bwMode="auto">
          <a:xfrm>
            <a:off x="3649414" y="3998913"/>
            <a:ext cx="490538" cy="457200"/>
          </a:xfrm>
          <a:prstGeom prst="rect">
            <a:avLst/>
          </a:prstGeom>
          <a:noFill/>
          <a:ln w="9525" algn="ctr">
            <a:noFill/>
            <a:miter lim="800000"/>
            <a:headEnd/>
            <a:tailEnd/>
          </a:ln>
        </p:spPr>
        <p:txBody>
          <a:bodyPr wrap="none" anchor="ctr">
            <a:spAutoFit/>
          </a:bodyPr>
          <a:lstStyle/>
          <a:p>
            <a:pPr algn="ctr"/>
            <a:r>
              <a:rPr lang="en-US" altLang="ja-JP" sz="2400" dirty="0">
                <a:solidFill>
                  <a:srgbClr val="333333"/>
                </a:solidFill>
                <a:latin typeface="HGP創英角ｺﾞｼｯｸUB" pitchFamily="50" charset="-128"/>
                <a:ea typeface="HGP創英角ｺﾞｼｯｸUB" pitchFamily="50" charset="-128"/>
              </a:rPr>
              <a:t>→</a:t>
            </a:r>
          </a:p>
        </p:txBody>
      </p:sp>
      <p:sp>
        <p:nvSpPr>
          <p:cNvPr id="19471" name="Rectangle 17"/>
          <p:cNvSpPr>
            <a:spLocks noChangeArrowheads="1"/>
          </p:cNvSpPr>
          <p:nvPr/>
        </p:nvSpPr>
        <p:spPr bwMode="auto">
          <a:xfrm>
            <a:off x="5799138" y="4002088"/>
            <a:ext cx="490537" cy="457200"/>
          </a:xfrm>
          <a:prstGeom prst="rect">
            <a:avLst/>
          </a:prstGeom>
          <a:noFill/>
          <a:ln w="9525" algn="ctr">
            <a:noFill/>
            <a:miter lim="800000"/>
            <a:headEnd/>
            <a:tailEnd/>
          </a:ln>
        </p:spPr>
        <p:txBody>
          <a:bodyPr wrap="none" anchor="ctr">
            <a:spAutoFit/>
          </a:bodyPr>
          <a:lstStyle/>
          <a:p>
            <a:pPr algn="ctr"/>
            <a:r>
              <a:rPr lang="en-US" altLang="ja-JP" sz="2400">
                <a:solidFill>
                  <a:srgbClr val="333333"/>
                </a:solidFill>
                <a:latin typeface="HGP創英角ｺﾞｼｯｸUB" pitchFamily="50" charset="-128"/>
                <a:ea typeface="HGP創英角ｺﾞｼｯｸUB" pitchFamily="50" charset="-128"/>
              </a:rPr>
              <a:t>→</a:t>
            </a:r>
          </a:p>
        </p:txBody>
      </p:sp>
      <p:sp>
        <p:nvSpPr>
          <p:cNvPr id="19472" name="Rectangle 18"/>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管理会計機能</a:t>
            </a:r>
            <a:r>
              <a:rPr lang="ja-JP" altLang="en-US" b="1" dirty="0" smtClean="0">
                <a:latin typeface="メイリオ" pitchFamily="50" charset="-128"/>
                <a:ea typeface="メイリオ" pitchFamily="50" charset="-128"/>
                <a:cs typeface="メイリオ" pitchFamily="50" charset="-128"/>
              </a:rPr>
              <a:t/>
            </a:r>
            <a:br>
              <a:rPr lang="ja-JP" altLang="en-US" b="1" dirty="0" smtClean="0">
                <a:latin typeface="メイリオ" pitchFamily="50" charset="-128"/>
                <a:ea typeface="メイリオ" pitchFamily="50" charset="-128"/>
                <a:cs typeface="メイリオ" pitchFamily="50" charset="-128"/>
              </a:rPr>
            </a:br>
            <a:r>
              <a:rPr lang="ja-JP" altLang="en-US" sz="2300"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～複数予算パターンを活用した予実分析～</a:t>
            </a:r>
          </a:p>
        </p:txBody>
      </p:sp>
      <p:sp>
        <p:nvSpPr>
          <p:cNvPr id="49170"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4A05E571-D985-412D-A6B2-C2A28EC60CE3}" type="slidenum">
              <a:rPr lang="ja-JP" altLang="en-US" smtClean="0">
                <a:solidFill>
                  <a:srgbClr val="FFFFFF"/>
                </a:solidFill>
              </a:rPr>
              <a:pPr fontAlgn="base">
                <a:spcBef>
                  <a:spcPct val="0"/>
                </a:spcBef>
                <a:spcAft>
                  <a:spcPct val="0"/>
                </a:spcAft>
                <a:defRPr/>
              </a:pPr>
              <a:t>7</a:t>
            </a:fld>
            <a:endParaRPr lang="ja-JP" altLang="en-US" smtClean="0">
              <a:solidFill>
                <a:srgbClr val="FFFFFF"/>
              </a:solidFill>
            </a:endParaRPr>
          </a:p>
        </p:txBody>
      </p:sp>
      <p:sp>
        <p:nvSpPr>
          <p:cNvPr id="21"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2"/>
          <p:cNvSpPr>
            <a:spLocks noChangeArrowheads="1"/>
          </p:cNvSpPr>
          <p:nvPr/>
        </p:nvSpPr>
        <p:spPr bwMode="auto">
          <a:xfrm>
            <a:off x="506413" y="2463800"/>
            <a:ext cx="2743200" cy="457200"/>
          </a:xfrm>
          <a:prstGeom prst="chevron">
            <a:avLst>
              <a:gd name="adj" fmla="val 53806"/>
            </a:avLst>
          </a:prstGeom>
          <a:solidFill>
            <a:srgbClr val="008000"/>
          </a:solidFill>
          <a:ln w="12700" cap="rnd">
            <a:solidFill>
              <a:srgbClr val="000000"/>
            </a:solidFill>
            <a:miter lim="800000"/>
            <a:headEnd/>
            <a:tailEnd/>
          </a:ln>
        </p:spPr>
        <p:txBody>
          <a:bodyPr anchor="ctr"/>
          <a:lstStyle/>
          <a:p>
            <a:pPr algn="ctr">
              <a:defRPr/>
            </a:pPr>
            <a:r>
              <a:rPr lang="ja-JP" altLang="en-US" sz="2000">
                <a:solidFill>
                  <a:srgbClr val="FFFFFF"/>
                </a:solidFill>
                <a:latin typeface="メイリオ" pitchFamily="50" charset="-128"/>
                <a:ea typeface="メイリオ" pitchFamily="50" charset="-128"/>
                <a:cs typeface="メイリオ" pitchFamily="50" charset="-128"/>
              </a:rPr>
              <a:t>第</a:t>
            </a:r>
            <a:r>
              <a:rPr lang="en-US" altLang="ja-JP" sz="2000">
                <a:solidFill>
                  <a:srgbClr val="FFFFFF"/>
                </a:solidFill>
                <a:latin typeface="メイリオ" pitchFamily="50" charset="-128"/>
                <a:ea typeface="メイリオ" pitchFamily="50" charset="-128"/>
                <a:cs typeface="メイリオ" pitchFamily="50" charset="-128"/>
              </a:rPr>
              <a:t>30</a:t>
            </a:r>
            <a:r>
              <a:rPr lang="ja-JP" altLang="en-US" sz="2000">
                <a:solidFill>
                  <a:srgbClr val="FFFFFF"/>
                </a:solidFill>
                <a:latin typeface="メイリオ" pitchFamily="50" charset="-128"/>
                <a:ea typeface="メイリオ" pitchFamily="50" charset="-128"/>
                <a:cs typeface="メイリオ" pitchFamily="50" charset="-128"/>
              </a:rPr>
              <a:t>会計期</a:t>
            </a:r>
          </a:p>
        </p:txBody>
      </p:sp>
      <p:sp>
        <p:nvSpPr>
          <p:cNvPr id="275459" name="Text Box 3"/>
          <p:cNvSpPr txBox="1">
            <a:spLocks noChangeArrowheads="1"/>
          </p:cNvSpPr>
          <p:nvPr/>
        </p:nvSpPr>
        <p:spPr bwMode="auto">
          <a:xfrm>
            <a:off x="2717800" y="2824163"/>
            <a:ext cx="365125" cy="758825"/>
          </a:xfrm>
          <a:prstGeom prst="rect">
            <a:avLst/>
          </a:prstGeom>
          <a:noFill/>
          <a:ln w="12700" cap="rnd">
            <a:noFill/>
            <a:miter lim="800000"/>
            <a:headEnd/>
            <a:tailEnd/>
          </a:ln>
          <a:effectLst/>
        </p:spPr>
        <p:txBody>
          <a:bodyPr wrap="none" anchor="ctr">
            <a:spAutoFit/>
          </a:bodyPr>
          <a:lstStyle/>
          <a:p>
            <a:pPr algn="ctr">
              <a:spcBef>
                <a:spcPct val="50000"/>
              </a:spcBef>
              <a:defRPr/>
            </a:pPr>
            <a:r>
              <a:rPr lang="en-US" altLang="ja-JP"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a:t>
            </a:r>
          </a:p>
          <a:p>
            <a:pPr algn="ctr">
              <a:lnSpc>
                <a:spcPct val="8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期</a:t>
            </a:r>
          </a:p>
          <a:p>
            <a:pPr algn="ctr">
              <a:lnSpc>
                <a:spcPct val="2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末</a:t>
            </a:r>
          </a:p>
        </p:txBody>
      </p:sp>
      <p:sp>
        <p:nvSpPr>
          <p:cNvPr id="275460" name="Text Box 4"/>
          <p:cNvSpPr txBox="1">
            <a:spLocks noChangeArrowheads="1"/>
          </p:cNvSpPr>
          <p:nvPr/>
        </p:nvSpPr>
        <p:spPr bwMode="auto">
          <a:xfrm>
            <a:off x="5276850" y="2855913"/>
            <a:ext cx="365125" cy="758825"/>
          </a:xfrm>
          <a:prstGeom prst="rect">
            <a:avLst/>
          </a:prstGeom>
          <a:noFill/>
          <a:ln w="12700" cap="rnd">
            <a:noFill/>
            <a:miter lim="800000"/>
            <a:headEnd/>
            <a:tailEnd/>
          </a:ln>
          <a:effectLst/>
        </p:spPr>
        <p:txBody>
          <a:bodyPr wrap="none" anchor="ctr">
            <a:spAutoFit/>
          </a:bodyPr>
          <a:lstStyle/>
          <a:p>
            <a:pPr algn="ctr">
              <a:spcBef>
                <a:spcPct val="50000"/>
              </a:spcBef>
              <a:defRPr/>
            </a:pPr>
            <a:r>
              <a:rPr lang="en-US" altLang="ja-JP"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a:t>
            </a:r>
          </a:p>
          <a:p>
            <a:pPr algn="ctr">
              <a:lnSpc>
                <a:spcPct val="8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期</a:t>
            </a:r>
          </a:p>
          <a:p>
            <a:pPr algn="ctr">
              <a:lnSpc>
                <a:spcPct val="2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末</a:t>
            </a:r>
          </a:p>
        </p:txBody>
      </p:sp>
      <p:sp>
        <p:nvSpPr>
          <p:cNvPr id="275461" name="Text Box 5"/>
          <p:cNvSpPr txBox="1">
            <a:spLocks noChangeArrowheads="1"/>
          </p:cNvSpPr>
          <p:nvPr/>
        </p:nvSpPr>
        <p:spPr bwMode="auto">
          <a:xfrm>
            <a:off x="7943850" y="2855913"/>
            <a:ext cx="365125" cy="758825"/>
          </a:xfrm>
          <a:prstGeom prst="rect">
            <a:avLst/>
          </a:prstGeom>
          <a:noFill/>
          <a:ln w="12700" cap="rnd">
            <a:noFill/>
            <a:miter lim="800000"/>
            <a:headEnd/>
            <a:tailEnd/>
          </a:ln>
          <a:effectLst/>
        </p:spPr>
        <p:txBody>
          <a:bodyPr wrap="none" anchor="ctr">
            <a:spAutoFit/>
          </a:bodyPr>
          <a:lstStyle/>
          <a:p>
            <a:pPr algn="ctr">
              <a:spcBef>
                <a:spcPct val="50000"/>
              </a:spcBef>
              <a:defRPr/>
            </a:pPr>
            <a:r>
              <a:rPr lang="en-US" altLang="ja-JP"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a:t>
            </a:r>
          </a:p>
          <a:p>
            <a:pPr algn="ctr">
              <a:lnSpc>
                <a:spcPct val="8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期</a:t>
            </a:r>
          </a:p>
          <a:p>
            <a:pPr algn="ctr">
              <a:lnSpc>
                <a:spcPct val="20000"/>
              </a:lnSpc>
              <a:spcBef>
                <a:spcPct val="50000"/>
              </a:spcBef>
              <a:defRPr/>
            </a:pPr>
            <a:r>
              <a:rPr lang="ja-JP" altLang="en-US" sz="1400">
                <a:solidFill>
                  <a:srgbClr val="000000"/>
                </a:solidFill>
                <a:effectLst>
                  <a:outerShdw blurRad="38100" dist="38100" dir="2700000" algn="tl">
                    <a:srgbClr val="C0C0C0"/>
                  </a:outerShdw>
                </a:effectLst>
                <a:latin typeface="メイリオ" pitchFamily="50" charset="-128"/>
                <a:ea typeface="メイリオ" pitchFamily="50" charset="-128"/>
                <a:cs typeface="メイリオ" pitchFamily="50" charset="-128"/>
              </a:rPr>
              <a:t>末</a:t>
            </a:r>
          </a:p>
        </p:txBody>
      </p:sp>
      <p:sp>
        <p:nvSpPr>
          <p:cNvPr id="275462" name="AutoShape 6"/>
          <p:cNvSpPr>
            <a:spLocks noChangeArrowheads="1"/>
          </p:cNvSpPr>
          <p:nvPr/>
        </p:nvSpPr>
        <p:spPr bwMode="auto">
          <a:xfrm>
            <a:off x="3097213" y="2463800"/>
            <a:ext cx="2743200" cy="457200"/>
          </a:xfrm>
          <a:prstGeom prst="chevron">
            <a:avLst>
              <a:gd name="adj" fmla="val 53806"/>
            </a:avLst>
          </a:prstGeom>
          <a:solidFill>
            <a:schemeClr val="accent2">
              <a:lumMod val="60000"/>
              <a:lumOff val="40000"/>
            </a:schemeClr>
          </a:solidFill>
          <a:ln w="12700" cap="rnd">
            <a:solidFill>
              <a:schemeClr val="accent2">
                <a:lumMod val="75000"/>
              </a:schemeClr>
            </a:solidFill>
            <a:miter lim="800000"/>
            <a:headEnd/>
            <a:tailEnd/>
          </a:ln>
          <a:effectLst/>
        </p:spPr>
        <p:txBody>
          <a:bodyPr anchor="ctr"/>
          <a:lstStyle/>
          <a:p>
            <a:pPr algn="ctr">
              <a:defRPr/>
            </a:pPr>
            <a:r>
              <a:rPr lang="ja-JP" altLang="en-US" sz="2000">
                <a:solidFill>
                  <a:srgbClr val="FFFFFF"/>
                </a:solidFill>
                <a:latin typeface="メイリオ" pitchFamily="50" charset="-128"/>
                <a:ea typeface="メイリオ" pitchFamily="50" charset="-128"/>
                <a:cs typeface="メイリオ" pitchFamily="50" charset="-128"/>
              </a:rPr>
              <a:t>第</a:t>
            </a:r>
            <a:r>
              <a:rPr lang="en-US" altLang="ja-JP" sz="2000">
                <a:solidFill>
                  <a:srgbClr val="FFFFFF"/>
                </a:solidFill>
                <a:latin typeface="メイリオ" pitchFamily="50" charset="-128"/>
                <a:ea typeface="メイリオ" pitchFamily="50" charset="-128"/>
                <a:cs typeface="メイリオ" pitchFamily="50" charset="-128"/>
              </a:rPr>
              <a:t>31</a:t>
            </a:r>
            <a:r>
              <a:rPr lang="ja-JP" altLang="en-US" sz="2000">
                <a:solidFill>
                  <a:srgbClr val="FFFFFF"/>
                </a:solidFill>
                <a:latin typeface="メイリオ" pitchFamily="50" charset="-128"/>
                <a:ea typeface="メイリオ" pitchFamily="50" charset="-128"/>
                <a:cs typeface="メイリオ" pitchFamily="50" charset="-128"/>
              </a:rPr>
              <a:t>会計期</a:t>
            </a:r>
          </a:p>
        </p:txBody>
      </p:sp>
      <p:sp>
        <p:nvSpPr>
          <p:cNvPr id="275463" name="AutoShape 7"/>
          <p:cNvSpPr>
            <a:spLocks noChangeArrowheads="1"/>
          </p:cNvSpPr>
          <p:nvPr/>
        </p:nvSpPr>
        <p:spPr bwMode="auto">
          <a:xfrm>
            <a:off x="5688013" y="2463800"/>
            <a:ext cx="2743200" cy="457200"/>
          </a:xfrm>
          <a:prstGeom prst="chevron">
            <a:avLst>
              <a:gd name="adj" fmla="val 53806"/>
            </a:avLst>
          </a:prstGeom>
          <a:solidFill>
            <a:schemeClr val="accent3">
              <a:lumMod val="60000"/>
              <a:lumOff val="40000"/>
            </a:schemeClr>
          </a:solidFill>
          <a:ln w="12700" cap="rnd">
            <a:solidFill>
              <a:schemeClr val="accent3">
                <a:lumMod val="50000"/>
              </a:schemeClr>
            </a:solidFill>
            <a:miter lim="800000"/>
            <a:headEnd/>
            <a:tailEnd/>
          </a:ln>
          <a:effectLst/>
        </p:spPr>
        <p:txBody>
          <a:bodyPr anchor="ctr"/>
          <a:lstStyle/>
          <a:p>
            <a:pPr algn="ctr">
              <a:defRPr/>
            </a:pPr>
            <a:r>
              <a:rPr lang="ja-JP" altLang="en-US" sz="2000" dirty="0">
                <a:solidFill>
                  <a:schemeClr val="accent3">
                    <a:lumMod val="50000"/>
                  </a:schemeClr>
                </a:solidFill>
                <a:latin typeface="メイリオ" pitchFamily="50" charset="-128"/>
                <a:ea typeface="メイリオ" pitchFamily="50" charset="-128"/>
                <a:cs typeface="メイリオ" pitchFamily="50" charset="-128"/>
              </a:rPr>
              <a:t>第</a:t>
            </a:r>
            <a:r>
              <a:rPr lang="en-US" altLang="ja-JP" sz="2000" dirty="0">
                <a:solidFill>
                  <a:schemeClr val="accent3">
                    <a:lumMod val="50000"/>
                  </a:schemeClr>
                </a:solidFill>
                <a:latin typeface="メイリオ" pitchFamily="50" charset="-128"/>
                <a:ea typeface="メイリオ" pitchFamily="50" charset="-128"/>
                <a:cs typeface="メイリオ" pitchFamily="50" charset="-128"/>
              </a:rPr>
              <a:t>32</a:t>
            </a:r>
            <a:r>
              <a:rPr lang="ja-JP" altLang="en-US" sz="2000" dirty="0">
                <a:solidFill>
                  <a:schemeClr val="accent3">
                    <a:lumMod val="50000"/>
                  </a:schemeClr>
                </a:solidFill>
                <a:latin typeface="メイリオ" pitchFamily="50" charset="-128"/>
                <a:ea typeface="メイリオ" pitchFamily="50" charset="-128"/>
                <a:cs typeface="メイリオ" pitchFamily="50" charset="-128"/>
              </a:rPr>
              <a:t>会計期</a:t>
            </a:r>
          </a:p>
        </p:txBody>
      </p:sp>
      <p:sp>
        <p:nvSpPr>
          <p:cNvPr id="51208" name="AutoShape 8"/>
          <p:cNvSpPr>
            <a:spLocks noChangeArrowheads="1"/>
          </p:cNvSpPr>
          <p:nvPr/>
        </p:nvSpPr>
        <p:spPr bwMode="auto">
          <a:xfrm>
            <a:off x="1763713" y="3644900"/>
            <a:ext cx="2057400" cy="449263"/>
          </a:xfrm>
          <a:prstGeom prst="chevron">
            <a:avLst>
              <a:gd name="adj" fmla="val 41067"/>
            </a:avLst>
          </a:prstGeom>
          <a:solidFill>
            <a:srgbClr val="FFFF99"/>
          </a:solidFill>
          <a:ln w="12700" cap="rnd">
            <a:solidFill>
              <a:schemeClr val="folHlink"/>
            </a:solidFill>
            <a:miter lim="800000"/>
            <a:headEnd/>
            <a:tailEnd/>
          </a:ln>
        </p:spPr>
        <p:txBody>
          <a:bodyPr wrap="none" anchor="ctr"/>
          <a:lstStyle/>
          <a:p>
            <a:pPr algn="ctr">
              <a:defRPr/>
            </a:pPr>
            <a:r>
              <a:rPr lang="ja-JP" altLang="en-US" sz="2400">
                <a:solidFill>
                  <a:srgbClr val="000000"/>
                </a:solidFill>
                <a:latin typeface="メイリオ" pitchFamily="50" charset="-128"/>
                <a:ea typeface="メイリオ" pitchFamily="50" charset="-128"/>
                <a:cs typeface="メイリオ" pitchFamily="50" charset="-128"/>
              </a:rPr>
              <a:t>ﾌﾟﾛｼﾞｪｸﾄＡ </a:t>
            </a:r>
          </a:p>
        </p:txBody>
      </p:sp>
      <p:sp>
        <p:nvSpPr>
          <p:cNvPr id="51209" name="AutoShape 9"/>
          <p:cNvSpPr>
            <a:spLocks noChangeArrowheads="1"/>
          </p:cNvSpPr>
          <p:nvPr/>
        </p:nvSpPr>
        <p:spPr bwMode="auto">
          <a:xfrm>
            <a:off x="2211388" y="4184650"/>
            <a:ext cx="4267200" cy="420688"/>
          </a:xfrm>
          <a:prstGeom prst="chevron">
            <a:avLst>
              <a:gd name="adj" fmla="val 90962"/>
            </a:avLst>
          </a:prstGeom>
          <a:solidFill>
            <a:srgbClr val="FFFF99"/>
          </a:solidFill>
          <a:ln w="12700" cap="rnd">
            <a:solidFill>
              <a:srgbClr val="FF6600"/>
            </a:solidFill>
            <a:miter lim="800000"/>
            <a:headEnd/>
            <a:tailEnd/>
          </a:ln>
        </p:spPr>
        <p:txBody>
          <a:bodyPr wrap="none" anchor="ctr"/>
          <a:lstStyle/>
          <a:p>
            <a:pPr algn="ctr">
              <a:defRPr/>
            </a:pPr>
            <a:r>
              <a:rPr lang="ja-JP" altLang="en-US" sz="2400">
                <a:solidFill>
                  <a:srgbClr val="000000"/>
                </a:solidFill>
                <a:latin typeface="メイリオ" pitchFamily="50" charset="-128"/>
                <a:ea typeface="メイリオ" pitchFamily="50" charset="-128"/>
                <a:cs typeface="メイリオ" pitchFamily="50" charset="-128"/>
              </a:rPr>
              <a:t>ﾌﾟﾛｼﾞｪｸﾄＢ</a:t>
            </a:r>
          </a:p>
        </p:txBody>
      </p:sp>
      <p:sp>
        <p:nvSpPr>
          <p:cNvPr id="51210" name="AutoShape 10"/>
          <p:cNvSpPr>
            <a:spLocks noChangeArrowheads="1"/>
          </p:cNvSpPr>
          <p:nvPr/>
        </p:nvSpPr>
        <p:spPr bwMode="auto">
          <a:xfrm>
            <a:off x="1076325" y="4678363"/>
            <a:ext cx="7543800" cy="420687"/>
          </a:xfrm>
          <a:prstGeom prst="chevron">
            <a:avLst>
              <a:gd name="adj" fmla="val 82272"/>
            </a:avLst>
          </a:prstGeom>
          <a:solidFill>
            <a:srgbClr val="FFFF99"/>
          </a:solidFill>
          <a:ln w="12700" cap="rnd">
            <a:solidFill>
              <a:srgbClr val="FF6600"/>
            </a:solidFill>
            <a:miter lim="800000"/>
            <a:headEnd/>
            <a:tailEnd/>
          </a:ln>
        </p:spPr>
        <p:txBody>
          <a:bodyPr wrap="none" anchor="ctr"/>
          <a:lstStyle/>
          <a:p>
            <a:pPr algn="ctr">
              <a:defRPr/>
            </a:pPr>
            <a:r>
              <a:rPr lang="ja-JP" altLang="en-US" sz="2400">
                <a:solidFill>
                  <a:srgbClr val="000000"/>
                </a:solidFill>
                <a:latin typeface="メイリオ" pitchFamily="50" charset="-128"/>
                <a:ea typeface="メイリオ" pitchFamily="50" charset="-128"/>
                <a:cs typeface="メイリオ" pitchFamily="50" charset="-128"/>
              </a:rPr>
              <a:t>ﾌﾟﾛｼﾞｪｸﾄＣ</a:t>
            </a:r>
          </a:p>
        </p:txBody>
      </p:sp>
      <p:sp>
        <p:nvSpPr>
          <p:cNvPr id="20491" name="Rectangle 11"/>
          <p:cNvSpPr>
            <a:spLocks noChangeArrowheads="1"/>
          </p:cNvSpPr>
          <p:nvPr/>
        </p:nvSpPr>
        <p:spPr bwMode="auto">
          <a:xfrm>
            <a:off x="1509713" y="5646738"/>
            <a:ext cx="914400" cy="914400"/>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endParaRPr>
          </a:p>
        </p:txBody>
      </p:sp>
      <p:sp>
        <p:nvSpPr>
          <p:cNvPr id="51212" name="AutoShape 14"/>
          <p:cNvSpPr>
            <a:spLocks noChangeArrowheads="1"/>
          </p:cNvSpPr>
          <p:nvPr/>
        </p:nvSpPr>
        <p:spPr bwMode="auto">
          <a:xfrm>
            <a:off x="1463675" y="5718175"/>
            <a:ext cx="2503488" cy="663575"/>
          </a:xfrm>
          <a:prstGeom prst="flowChartDocument">
            <a:avLst/>
          </a:prstGeom>
          <a:solidFill>
            <a:srgbClr val="FFFFFF"/>
          </a:solidFill>
          <a:ln w="9525" algn="ctr">
            <a:solidFill>
              <a:schemeClr val="tx1"/>
            </a:solidFill>
            <a:miter lim="800000"/>
            <a:headEnd/>
            <a:tailEnd/>
          </a:ln>
        </p:spPr>
        <p:txBody>
          <a:bodyPr anchor="ctr"/>
          <a:lstStyle/>
          <a:p>
            <a:pPr algn="ctr">
              <a:defRPr/>
            </a:pPr>
            <a:r>
              <a:rPr lang="ja-JP" altLang="en-US" sz="1600">
                <a:solidFill>
                  <a:srgbClr val="333333"/>
                </a:solidFill>
                <a:latin typeface="メイリオ" pitchFamily="50" charset="-128"/>
                <a:ea typeface="メイリオ" pitchFamily="50" charset="-128"/>
                <a:cs typeface="メイリオ" pitchFamily="50" charset="-128"/>
              </a:rPr>
              <a:t>プロジェクト別科目</a:t>
            </a:r>
          </a:p>
          <a:p>
            <a:pPr algn="ctr">
              <a:defRPr/>
            </a:pPr>
            <a:r>
              <a:rPr lang="ja-JP" altLang="en-US" sz="1600">
                <a:solidFill>
                  <a:srgbClr val="333333"/>
                </a:solidFill>
                <a:latin typeface="メイリオ" pitchFamily="50" charset="-128"/>
                <a:ea typeface="メイリオ" pitchFamily="50" charset="-128"/>
                <a:cs typeface="メイリオ" pitchFamily="50" charset="-128"/>
              </a:rPr>
              <a:t>残高一覧表</a:t>
            </a:r>
          </a:p>
        </p:txBody>
      </p:sp>
      <p:sp>
        <p:nvSpPr>
          <p:cNvPr id="51213" name="AutoShape 15"/>
          <p:cNvSpPr>
            <a:spLocks noChangeArrowheads="1"/>
          </p:cNvSpPr>
          <p:nvPr/>
        </p:nvSpPr>
        <p:spPr bwMode="auto">
          <a:xfrm>
            <a:off x="4572000" y="5699125"/>
            <a:ext cx="2503488" cy="663575"/>
          </a:xfrm>
          <a:prstGeom prst="flowChartDocument">
            <a:avLst/>
          </a:prstGeom>
          <a:solidFill>
            <a:srgbClr val="FFFFFF"/>
          </a:solidFill>
          <a:ln w="9525" algn="ctr">
            <a:solidFill>
              <a:schemeClr val="tx1"/>
            </a:solidFill>
            <a:miter lim="800000"/>
            <a:headEnd/>
            <a:tailEnd/>
          </a:ln>
        </p:spPr>
        <p:txBody>
          <a:bodyPr anchor="ctr"/>
          <a:lstStyle/>
          <a:p>
            <a:pPr algn="ctr">
              <a:defRPr/>
            </a:pPr>
            <a:r>
              <a:rPr lang="ja-JP" altLang="en-US" sz="1600">
                <a:solidFill>
                  <a:srgbClr val="333333"/>
                </a:solidFill>
                <a:latin typeface="メイリオ" pitchFamily="50" charset="-128"/>
                <a:ea typeface="メイリオ" pitchFamily="50" charset="-128"/>
                <a:cs typeface="メイリオ" pitchFamily="50" charset="-128"/>
              </a:rPr>
              <a:t>プロジェクト別予算対比</a:t>
            </a:r>
          </a:p>
          <a:p>
            <a:pPr algn="ctr">
              <a:defRPr/>
            </a:pPr>
            <a:r>
              <a:rPr lang="ja-JP" altLang="en-US" sz="1600">
                <a:solidFill>
                  <a:srgbClr val="333333"/>
                </a:solidFill>
                <a:latin typeface="メイリオ" pitchFamily="50" charset="-128"/>
                <a:ea typeface="メイリオ" pitchFamily="50" charset="-128"/>
                <a:cs typeface="メイリオ" pitchFamily="50" charset="-128"/>
              </a:rPr>
              <a:t>損益計算書</a:t>
            </a:r>
          </a:p>
        </p:txBody>
      </p:sp>
      <p:sp>
        <p:nvSpPr>
          <p:cNvPr id="51214" name="AutoShape 16"/>
          <p:cNvSpPr>
            <a:spLocks noChangeArrowheads="1"/>
          </p:cNvSpPr>
          <p:nvPr/>
        </p:nvSpPr>
        <p:spPr bwMode="auto">
          <a:xfrm>
            <a:off x="3484563" y="5287963"/>
            <a:ext cx="1787525" cy="211137"/>
          </a:xfrm>
          <a:prstGeom prst="downArrow">
            <a:avLst>
              <a:gd name="adj1" fmla="val 50000"/>
              <a:gd name="adj2" fmla="val 25000"/>
            </a:avLst>
          </a:prstGeom>
          <a:solidFill>
            <a:schemeClr val="bg2"/>
          </a:solidFill>
          <a:ln w="9525" algn="ctr">
            <a:noFill/>
            <a:miter lim="800000"/>
            <a:headEnd/>
            <a:tailEnd/>
          </a:ln>
        </p:spPr>
        <p:txBody>
          <a:bodyPr anchor="ctr">
            <a:spAutoFit/>
          </a:bodyPr>
          <a:lstStyle/>
          <a:p>
            <a:pPr algn="ctr">
              <a:defRPr/>
            </a:pPr>
            <a:endParaRPr lang="ja-JP" altLang="en-US" sz="600">
              <a:solidFill>
                <a:srgbClr val="FFFFFF"/>
              </a:solidFill>
              <a:latin typeface="メイリオ" pitchFamily="50" charset="-128"/>
              <a:ea typeface="メイリオ" pitchFamily="50" charset="-128"/>
              <a:cs typeface="メイリオ" pitchFamily="50" charset="-128"/>
            </a:endParaRPr>
          </a:p>
        </p:txBody>
      </p:sp>
      <p:sp>
        <p:nvSpPr>
          <p:cNvPr id="20495" name="Rectangle 18"/>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その他の機能</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～プロジェクト別の損益管理～</a:t>
            </a:r>
          </a:p>
        </p:txBody>
      </p:sp>
      <p:sp>
        <p:nvSpPr>
          <p:cNvPr id="20496" name="Text Box 19"/>
          <p:cNvSpPr txBox="1">
            <a:spLocks noChangeArrowheads="1"/>
          </p:cNvSpPr>
          <p:nvPr/>
        </p:nvSpPr>
        <p:spPr bwMode="auto">
          <a:xfrm>
            <a:off x="215900" y="1579563"/>
            <a:ext cx="7981672" cy="338554"/>
          </a:xfrm>
          <a:prstGeom prst="rect">
            <a:avLst/>
          </a:prstGeom>
          <a:noFill/>
          <a:ln w="9525">
            <a:noFill/>
            <a:miter lim="800000"/>
            <a:headEnd/>
            <a:tailEnd/>
          </a:ln>
        </p:spPr>
        <p:txBody>
          <a:bodyPr wrap="none">
            <a:spAutoFit/>
          </a:bodyPr>
          <a:lstStyle/>
          <a:p>
            <a:r>
              <a:rPr lang="ja-JP" altLang="en-US" sz="1600" dirty="0" smtClean="0">
                <a:solidFill>
                  <a:srgbClr val="595959"/>
                </a:solidFill>
                <a:latin typeface="メイリオ" pitchFamily="50" charset="-128"/>
                <a:ea typeface="メイリオ" pitchFamily="50" charset="-128"/>
                <a:cs typeface="メイリオ" pitchFamily="50" charset="-128"/>
              </a:rPr>
              <a:t>経理上</a:t>
            </a:r>
            <a:r>
              <a:rPr lang="ja-JP" altLang="en-US" sz="1600" dirty="0">
                <a:solidFill>
                  <a:srgbClr val="595959"/>
                </a:solidFill>
                <a:latin typeface="メイリオ" pitchFamily="50" charset="-128"/>
                <a:ea typeface="メイリオ" pitchFamily="50" charset="-128"/>
                <a:cs typeface="メイリオ" pitchFamily="50" charset="-128"/>
              </a:rPr>
              <a:t>の会計期間とは別に年度を跨ってのプロジェクト別の損益管理が可能です。</a:t>
            </a:r>
          </a:p>
        </p:txBody>
      </p:sp>
      <p:sp>
        <p:nvSpPr>
          <p:cNvPr id="50193" name="スライド番号プレースホルダ 4"/>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89482BB6-895D-451E-AD8F-452EFEAB8301}" type="slidenum">
              <a:rPr lang="ja-JP" altLang="en-US" smtClean="0">
                <a:solidFill>
                  <a:srgbClr val="FFFFFF"/>
                </a:solidFill>
              </a:rPr>
              <a:pPr fontAlgn="base">
                <a:spcBef>
                  <a:spcPct val="0"/>
                </a:spcBef>
                <a:spcAft>
                  <a:spcPct val="0"/>
                </a:spcAft>
                <a:defRPr/>
              </a:pPr>
              <a:t>8</a:t>
            </a:fld>
            <a:endParaRPr lang="ja-JP" altLang="en-US" smtClean="0">
              <a:solidFill>
                <a:srgbClr val="FFFFFF"/>
              </a:solidFill>
            </a:endParaRPr>
          </a:p>
        </p:txBody>
      </p:sp>
      <p:sp>
        <p:nvSpPr>
          <p:cNvPr id="19"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番号プレースホルダ 6"/>
          <p:cNvSpPr>
            <a:spLocks noGrp="1"/>
          </p:cNvSpPr>
          <p:nvPr>
            <p:ph type="sldNum" sz="quarter" idx="10"/>
          </p:nvPr>
        </p:nvSpPr>
        <p:spPr bwMode="auto">
          <a:ln>
            <a:miter lim="800000"/>
            <a:headEnd/>
            <a:tailEnd/>
          </a:ln>
        </p:spPr>
        <p:txBody>
          <a:bodyPr wrap="square" numCol="1" compatLnSpc="1">
            <a:prstTxWarp prst="textNoShape">
              <a:avLst/>
            </a:prstTxWarp>
          </a:bodyPr>
          <a:lstStyle/>
          <a:p>
            <a:pPr fontAlgn="base">
              <a:spcBef>
                <a:spcPct val="0"/>
              </a:spcBef>
              <a:spcAft>
                <a:spcPct val="0"/>
              </a:spcAft>
              <a:defRPr/>
            </a:pPr>
            <a:fld id="{0644AA51-5FAD-4D3B-8993-2CFF6373F9D2}" type="slidenum">
              <a:rPr lang="en-US" altLang="ja-JP" smtClean="0">
                <a:solidFill>
                  <a:srgbClr val="999999"/>
                </a:solidFill>
              </a:rPr>
              <a:pPr fontAlgn="base">
                <a:spcBef>
                  <a:spcPct val="0"/>
                </a:spcBef>
                <a:spcAft>
                  <a:spcPct val="0"/>
                </a:spcAft>
                <a:defRPr/>
              </a:pPr>
              <a:t>9</a:t>
            </a:fld>
            <a:endParaRPr lang="en-US" altLang="ja-JP" smtClean="0">
              <a:solidFill>
                <a:srgbClr val="999999"/>
              </a:solidFill>
            </a:endParaRPr>
          </a:p>
        </p:txBody>
      </p:sp>
      <p:sp>
        <p:nvSpPr>
          <p:cNvPr id="21507" name="Rectangle 19"/>
          <p:cNvSpPr>
            <a:spLocks noGrp="1" noChangeArrowheads="1"/>
          </p:cNvSpPr>
          <p:nvPr>
            <p:ph type="title" idx="4294967295"/>
          </p:nvPr>
        </p:nvSpPr>
        <p:spPr>
          <a:xfrm>
            <a:off x="503238" y="215900"/>
            <a:ext cx="8229600" cy="1008063"/>
          </a:xfrm>
        </p:spPr>
        <p:txBody>
          <a:bodyPr/>
          <a:lstStyle/>
          <a:p>
            <a:pPr eaLnBrk="1" hangingPunct="1"/>
            <a:r>
              <a:rPr lang="en-US" altLang="ja-JP" b="1" i="1" dirty="0" smtClean="0">
                <a:latin typeface="Times New Roman" pitchFamily="18" charset="0"/>
              </a:rPr>
              <a:t>SuperStream-</a:t>
            </a:r>
            <a:r>
              <a:rPr lang="en-US" altLang="ja-JP" b="1" dirty="0" smtClean="0">
                <a:latin typeface="Times New Roman" pitchFamily="18" charset="0"/>
              </a:rPr>
              <a:t>CORE</a:t>
            </a:r>
            <a:r>
              <a:rPr lang="en-US" altLang="ja-JP" b="1" dirty="0" smtClean="0"/>
              <a:t> </a:t>
            </a:r>
            <a:r>
              <a:rPr lang="ja-JP" altLang="en-US" dirty="0" smtClean="0">
                <a:latin typeface="メイリオ" pitchFamily="50" charset="-128"/>
                <a:ea typeface="メイリオ" pitchFamily="50" charset="-128"/>
                <a:cs typeface="メイリオ" pitchFamily="50" charset="-128"/>
              </a:rPr>
              <a:t>その他の機能</a:t>
            </a:r>
            <a:br>
              <a:rPr lang="ja-JP" altLang="en-US" dirty="0" smtClean="0">
                <a:latin typeface="メイリオ" pitchFamily="50" charset="-128"/>
                <a:ea typeface="メイリオ" pitchFamily="50" charset="-128"/>
                <a:cs typeface="メイリオ" pitchFamily="50" charset="-128"/>
              </a:rPr>
            </a:br>
            <a:r>
              <a:rPr lang="ja-JP" altLang="en-US" dirty="0" smtClean="0">
                <a:latin typeface="メイリオ" pitchFamily="50" charset="-128"/>
                <a:ea typeface="メイリオ" pitchFamily="50" charset="-128"/>
                <a:cs typeface="メイリオ" pitchFamily="50" charset="-128"/>
              </a:rPr>
              <a:t>　</a:t>
            </a:r>
            <a:r>
              <a:rPr lang="ja-JP" altLang="en-US" sz="1800" dirty="0" smtClean="0">
                <a:latin typeface="メイリオ" pitchFamily="50" charset="-128"/>
                <a:ea typeface="メイリオ" pitchFamily="50" charset="-128"/>
                <a:cs typeface="メイリオ" pitchFamily="50" charset="-128"/>
              </a:rPr>
              <a:t>～ドリルダウン機能～</a:t>
            </a:r>
          </a:p>
        </p:txBody>
      </p:sp>
      <p:sp>
        <p:nvSpPr>
          <p:cNvPr id="21508" name="Text Box 2"/>
          <p:cNvSpPr txBox="1">
            <a:spLocks noChangeArrowheads="1"/>
          </p:cNvSpPr>
          <p:nvPr/>
        </p:nvSpPr>
        <p:spPr bwMode="auto">
          <a:xfrm>
            <a:off x="215900" y="1331913"/>
            <a:ext cx="8869363" cy="1323439"/>
          </a:xfrm>
          <a:prstGeom prst="rect">
            <a:avLst/>
          </a:prstGeom>
          <a:noFill/>
          <a:ln w="9525">
            <a:noFill/>
            <a:miter lim="800000"/>
            <a:headEnd/>
            <a:tailEnd/>
          </a:ln>
        </p:spPr>
        <p:txBody>
          <a:bodyPr>
            <a:spAutoFit/>
          </a:bodyPr>
          <a:lstStyle/>
          <a:p>
            <a:r>
              <a:rPr lang="ja-JP" altLang="en-US" sz="1600" dirty="0">
                <a:solidFill>
                  <a:srgbClr val="595959"/>
                </a:solidFill>
                <a:latin typeface="メイリオ" pitchFamily="50" charset="-128"/>
                <a:ea typeface="メイリオ" pitchFamily="50" charset="-128"/>
                <a:cs typeface="メイリオ" pitchFamily="50" charset="-128"/>
              </a:rPr>
              <a:t>・「損益計算書」「貸借対照表」「合計残高試算表」「総勘定元帳」「相手先元帳」等</a:t>
            </a:r>
            <a:r>
              <a:rPr lang="ja-JP" altLang="en-US" sz="1600" dirty="0" smtClean="0">
                <a:solidFill>
                  <a:srgbClr val="595959"/>
                </a:solidFill>
                <a:latin typeface="メイリオ" pitchFamily="50" charset="-128"/>
                <a:ea typeface="メイリオ" pitchFamily="50" charset="-128"/>
                <a:cs typeface="メイリオ" pitchFamily="50" charset="-128"/>
              </a:rPr>
              <a:t>の</a:t>
            </a:r>
            <a:endParaRPr lang="en-US" altLang="ja-JP" sz="1600" dirty="0" smtClean="0">
              <a:solidFill>
                <a:srgbClr val="595959"/>
              </a:solidFill>
              <a:latin typeface="メイリオ" pitchFamily="50" charset="-128"/>
              <a:ea typeface="メイリオ" pitchFamily="50" charset="-128"/>
              <a:cs typeface="メイリオ" pitchFamily="50" charset="-128"/>
            </a:endParaRPr>
          </a:p>
          <a:p>
            <a:r>
              <a:rPr lang="ja-JP" altLang="en-US" sz="1600" dirty="0" smtClean="0">
                <a:solidFill>
                  <a:srgbClr val="595959"/>
                </a:solidFill>
                <a:latin typeface="メイリオ" pitchFamily="50" charset="-128"/>
                <a:ea typeface="メイリオ" pitchFamily="50" charset="-128"/>
                <a:cs typeface="メイリオ" pitchFamily="50" charset="-128"/>
              </a:rPr>
              <a:t>　　画面から仕訳</a:t>
            </a:r>
            <a:r>
              <a:rPr lang="ja-JP" altLang="en-US" sz="1600" dirty="0">
                <a:solidFill>
                  <a:srgbClr val="595959"/>
                </a:solidFill>
                <a:latin typeface="メイリオ" pitchFamily="50" charset="-128"/>
                <a:ea typeface="メイリオ" pitchFamily="50" charset="-128"/>
                <a:cs typeface="メイリオ" pitchFamily="50" charset="-128"/>
              </a:rPr>
              <a:t>伝票単位、明細行単位へデータを遡り、内容の確認が可能です。</a:t>
            </a:r>
          </a:p>
          <a:p>
            <a:endParaRPr lang="ja-JP" altLang="en-US"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・なお、「総勘定元帳」画面では絞込検索が可能ですので、相手科目、金額、摘要等により</a:t>
            </a:r>
            <a:endParaRPr lang="en-US" altLang="ja-JP" sz="1600" dirty="0">
              <a:solidFill>
                <a:srgbClr val="595959"/>
              </a:solidFill>
              <a:latin typeface="メイリオ" pitchFamily="50" charset="-128"/>
              <a:ea typeface="メイリオ" pitchFamily="50" charset="-128"/>
              <a:cs typeface="メイリオ" pitchFamily="50" charset="-128"/>
            </a:endParaRPr>
          </a:p>
          <a:p>
            <a:r>
              <a:rPr lang="ja-JP" altLang="en-US" sz="1600" dirty="0">
                <a:solidFill>
                  <a:srgbClr val="595959"/>
                </a:solidFill>
                <a:latin typeface="メイリオ" pitchFamily="50" charset="-128"/>
                <a:ea typeface="メイリオ" pitchFamily="50" charset="-128"/>
                <a:cs typeface="メイリオ" pitchFamily="50" charset="-128"/>
              </a:rPr>
              <a:t>　伝票の絞込が出来ます。</a:t>
            </a:r>
          </a:p>
        </p:txBody>
      </p:sp>
      <p:sp>
        <p:nvSpPr>
          <p:cNvPr id="21509" name="Rectangle 3"/>
          <p:cNvSpPr>
            <a:spLocks noChangeArrowheads="1"/>
          </p:cNvSpPr>
          <p:nvPr/>
        </p:nvSpPr>
        <p:spPr bwMode="auto">
          <a:xfrm>
            <a:off x="827088" y="363538"/>
            <a:ext cx="914400" cy="914400"/>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endParaRPr>
          </a:p>
        </p:txBody>
      </p:sp>
      <p:sp>
        <p:nvSpPr>
          <p:cNvPr id="21510" name="Rectangle 4"/>
          <p:cNvSpPr>
            <a:spLocks noChangeArrowheads="1"/>
          </p:cNvSpPr>
          <p:nvPr/>
        </p:nvSpPr>
        <p:spPr bwMode="auto">
          <a:xfrm>
            <a:off x="0" y="1016000"/>
            <a:ext cx="3744913" cy="987425"/>
          </a:xfrm>
          <a:prstGeom prst="rect">
            <a:avLst/>
          </a:prstGeom>
          <a:noFill/>
          <a:ln w="9525" algn="ctr">
            <a:noFill/>
            <a:miter lim="800000"/>
            <a:headEnd/>
            <a:tailEnd/>
          </a:ln>
        </p:spPr>
        <p:txBody>
          <a:bodyPr wrap="none" anchor="ctr">
            <a:spAutoFit/>
          </a:bodyPr>
          <a:lstStyle/>
          <a:p>
            <a:pPr algn="ctr"/>
            <a:endParaRPr lang="ja-JP" altLang="en-US" sz="600">
              <a:solidFill>
                <a:srgbClr val="FFFFFF"/>
              </a:solidFill>
            </a:endParaRPr>
          </a:p>
        </p:txBody>
      </p:sp>
      <p:sp>
        <p:nvSpPr>
          <p:cNvPr id="52231" name="Rectangle 6"/>
          <p:cNvSpPr>
            <a:spLocks noChangeArrowheads="1"/>
          </p:cNvSpPr>
          <p:nvPr/>
        </p:nvSpPr>
        <p:spPr bwMode="auto">
          <a:xfrm>
            <a:off x="0" y="4851400"/>
            <a:ext cx="2057400" cy="381000"/>
          </a:xfrm>
          <a:prstGeom prst="rect">
            <a:avLst/>
          </a:prstGeom>
          <a:noFill/>
          <a:ln w="9525">
            <a:noFill/>
            <a:miter lim="800000"/>
            <a:headEnd/>
            <a:tailEnd/>
          </a:ln>
        </p:spPr>
        <p:txBody>
          <a:bodyPr wrap="none" anchor="ctr"/>
          <a:lstStyle/>
          <a:p>
            <a:pPr algn="ctr">
              <a:defRPr/>
            </a:pPr>
            <a:r>
              <a:rPr lang="en-US" altLang="ja-JP" sz="1400" dirty="0">
                <a:solidFill>
                  <a:srgbClr val="000000"/>
                </a:solidFill>
                <a:latin typeface="メイリオ" pitchFamily="50" charset="-128"/>
                <a:ea typeface="メイリオ" pitchFamily="50" charset="-128"/>
                <a:cs typeface="メイリオ" pitchFamily="50" charset="-128"/>
              </a:rPr>
              <a:t>①</a:t>
            </a:r>
            <a:r>
              <a:rPr lang="ja-JP" altLang="en-US" sz="1400" dirty="0">
                <a:solidFill>
                  <a:srgbClr val="000000"/>
                </a:solidFill>
                <a:latin typeface="メイリオ" pitchFamily="50" charset="-128"/>
                <a:ea typeface="メイリオ" pitchFamily="50" charset="-128"/>
                <a:cs typeface="メイリオ" pitchFamily="50" charset="-128"/>
              </a:rPr>
              <a:t>合計残高試算表</a:t>
            </a:r>
          </a:p>
        </p:txBody>
      </p:sp>
      <p:sp>
        <p:nvSpPr>
          <p:cNvPr id="52232" name="Rectangle 7"/>
          <p:cNvSpPr>
            <a:spLocks noChangeArrowheads="1"/>
          </p:cNvSpPr>
          <p:nvPr/>
        </p:nvSpPr>
        <p:spPr bwMode="auto">
          <a:xfrm>
            <a:off x="2424113" y="5191125"/>
            <a:ext cx="1447800" cy="381000"/>
          </a:xfrm>
          <a:prstGeom prst="rect">
            <a:avLst/>
          </a:prstGeom>
          <a:noFill/>
          <a:ln w="9525">
            <a:noFill/>
            <a:miter lim="800000"/>
            <a:headEnd/>
            <a:tailEnd/>
          </a:ln>
        </p:spPr>
        <p:txBody>
          <a:bodyPr wrap="none" anchor="ctr"/>
          <a:lstStyle/>
          <a:p>
            <a:pPr algn="ctr">
              <a:defRPr/>
            </a:pPr>
            <a:r>
              <a:rPr lang="en-US" altLang="ja-JP" sz="1400" dirty="0">
                <a:solidFill>
                  <a:srgbClr val="000000"/>
                </a:solidFill>
                <a:latin typeface="メイリオ" pitchFamily="50" charset="-128"/>
                <a:ea typeface="メイリオ" pitchFamily="50" charset="-128"/>
                <a:cs typeface="メイリオ" pitchFamily="50" charset="-128"/>
              </a:rPr>
              <a:t>②</a:t>
            </a:r>
            <a:r>
              <a:rPr lang="ja-JP" altLang="en-US" sz="1400" dirty="0">
                <a:solidFill>
                  <a:srgbClr val="000000"/>
                </a:solidFill>
                <a:latin typeface="メイリオ" pitchFamily="50" charset="-128"/>
                <a:ea typeface="メイリオ" pitchFamily="50" charset="-128"/>
                <a:cs typeface="メイリオ" pitchFamily="50" charset="-128"/>
              </a:rPr>
              <a:t>総勘定元帳</a:t>
            </a:r>
          </a:p>
        </p:txBody>
      </p:sp>
      <p:sp>
        <p:nvSpPr>
          <p:cNvPr id="52233" name="Rectangle 8"/>
          <p:cNvSpPr>
            <a:spLocks noChangeArrowheads="1"/>
          </p:cNvSpPr>
          <p:nvPr/>
        </p:nvSpPr>
        <p:spPr bwMode="auto">
          <a:xfrm>
            <a:off x="4829175" y="5618163"/>
            <a:ext cx="1295400" cy="381000"/>
          </a:xfrm>
          <a:prstGeom prst="rect">
            <a:avLst/>
          </a:prstGeom>
          <a:noFill/>
          <a:ln w="9525">
            <a:noFill/>
            <a:miter lim="800000"/>
            <a:headEnd/>
            <a:tailEnd/>
          </a:ln>
        </p:spPr>
        <p:txBody>
          <a:bodyPr wrap="none" anchor="ctr"/>
          <a:lstStyle/>
          <a:p>
            <a:pPr algn="ctr">
              <a:defRPr/>
            </a:pPr>
            <a:r>
              <a:rPr lang="en-US" altLang="ja-JP" sz="1400" dirty="0">
                <a:solidFill>
                  <a:srgbClr val="000000"/>
                </a:solidFill>
                <a:latin typeface="メイリオ" pitchFamily="50" charset="-128"/>
                <a:ea typeface="メイリオ" pitchFamily="50" charset="-128"/>
                <a:cs typeface="メイリオ" pitchFamily="50" charset="-128"/>
              </a:rPr>
              <a:t>③</a:t>
            </a:r>
            <a:r>
              <a:rPr lang="ja-JP" altLang="en-US" sz="1400" dirty="0">
                <a:solidFill>
                  <a:srgbClr val="000000"/>
                </a:solidFill>
                <a:latin typeface="メイリオ" pitchFamily="50" charset="-128"/>
                <a:ea typeface="メイリオ" pitchFamily="50" charset="-128"/>
                <a:cs typeface="メイリオ" pitchFamily="50" charset="-128"/>
              </a:rPr>
              <a:t>伝票明細</a:t>
            </a:r>
          </a:p>
        </p:txBody>
      </p:sp>
      <p:sp>
        <p:nvSpPr>
          <p:cNvPr id="52234" name="Rectangle 9"/>
          <p:cNvSpPr>
            <a:spLocks noChangeArrowheads="1"/>
          </p:cNvSpPr>
          <p:nvPr/>
        </p:nvSpPr>
        <p:spPr bwMode="auto">
          <a:xfrm>
            <a:off x="6770688" y="5877272"/>
            <a:ext cx="1828800" cy="381000"/>
          </a:xfrm>
          <a:prstGeom prst="rect">
            <a:avLst/>
          </a:prstGeom>
          <a:noFill/>
          <a:ln w="9525">
            <a:noFill/>
            <a:miter lim="800000"/>
            <a:headEnd/>
            <a:tailEnd/>
          </a:ln>
        </p:spPr>
        <p:txBody>
          <a:bodyPr wrap="none" anchor="ctr"/>
          <a:lstStyle/>
          <a:p>
            <a:pPr algn="ctr">
              <a:defRPr/>
            </a:pPr>
            <a:r>
              <a:rPr lang="en-US" altLang="ja-JP" sz="1400" dirty="0">
                <a:solidFill>
                  <a:srgbClr val="000000"/>
                </a:solidFill>
                <a:latin typeface="メイリオ" pitchFamily="50" charset="-128"/>
                <a:ea typeface="メイリオ" pitchFamily="50" charset="-128"/>
                <a:cs typeface="メイリオ" pitchFamily="50" charset="-128"/>
              </a:rPr>
              <a:t>④</a:t>
            </a:r>
            <a:r>
              <a:rPr lang="ja-JP" altLang="en-US" sz="1400" dirty="0">
                <a:solidFill>
                  <a:srgbClr val="000000"/>
                </a:solidFill>
                <a:latin typeface="メイリオ" pitchFamily="50" charset="-128"/>
                <a:ea typeface="メイリオ" pitchFamily="50" charset="-128"/>
                <a:cs typeface="メイリオ" pitchFamily="50" charset="-128"/>
              </a:rPr>
              <a:t>仕訳入力画面</a:t>
            </a:r>
          </a:p>
        </p:txBody>
      </p:sp>
      <p:pic>
        <p:nvPicPr>
          <p:cNvPr id="21515" name="Picture 10"/>
          <p:cNvPicPr>
            <a:picLocks noChangeAspect="1" noChangeArrowheads="1"/>
          </p:cNvPicPr>
          <p:nvPr/>
        </p:nvPicPr>
        <p:blipFill>
          <a:blip r:embed="rId2" cstate="print"/>
          <a:srcRect/>
          <a:stretch>
            <a:fillRect/>
          </a:stretch>
        </p:blipFill>
        <p:spPr bwMode="auto">
          <a:xfrm>
            <a:off x="174625" y="3265488"/>
            <a:ext cx="2187575" cy="1608137"/>
          </a:xfrm>
          <a:prstGeom prst="rect">
            <a:avLst/>
          </a:prstGeom>
          <a:noFill/>
          <a:ln w="9525">
            <a:solidFill>
              <a:srgbClr val="3366FF"/>
            </a:solidFill>
            <a:miter lim="800000"/>
            <a:headEnd/>
            <a:tailEnd/>
          </a:ln>
        </p:spPr>
      </p:pic>
      <p:pic>
        <p:nvPicPr>
          <p:cNvPr id="21516" name="Picture 11"/>
          <p:cNvPicPr>
            <a:picLocks noChangeAspect="1" noChangeArrowheads="1"/>
          </p:cNvPicPr>
          <p:nvPr/>
        </p:nvPicPr>
        <p:blipFill>
          <a:blip r:embed="rId3" cstate="print"/>
          <a:srcRect/>
          <a:stretch>
            <a:fillRect/>
          </a:stretch>
        </p:blipFill>
        <p:spPr bwMode="auto">
          <a:xfrm>
            <a:off x="1976438" y="3586163"/>
            <a:ext cx="2747962" cy="1589087"/>
          </a:xfrm>
          <a:prstGeom prst="rect">
            <a:avLst/>
          </a:prstGeom>
          <a:noFill/>
          <a:ln w="9525">
            <a:solidFill>
              <a:srgbClr val="3366FF"/>
            </a:solidFill>
            <a:miter lim="800000"/>
            <a:headEnd/>
            <a:tailEnd/>
          </a:ln>
        </p:spPr>
      </p:pic>
      <p:pic>
        <p:nvPicPr>
          <p:cNvPr id="21517" name="Picture 12"/>
          <p:cNvPicPr>
            <a:picLocks noChangeAspect="1" noChangeArrowheads="1"/>
          </p:cNvPicPr>
          <p:nvPr/>
        </p:nvPicPr>
        <p:blipFill>
          <a:blip r:embed="rId4" cstate="print"/>
          <a:srcRect/>
          <a:stretch>
            <a:fillRect/>
          </a:stretch>
        </p:blipFill>
        <p:spPr bwMode="auto">
          <a:xfrm>
            <a:off x="4084638" y="4183063"/>
            <a:ext cx="2644775" cy="1474787"/>
          </a:xfrm>
          <a:prstGeom prst="rect">
            <a:avLst/>
          </a:prstGeom>
          <a:noFill/>
          <a:ln w="9525">
            <a:solidFill>
              <a:srgbClr val="3366FF"/>
            </a:solidFill>
            <a:miter lim="800000"/>
            <a:headEnd/>
            <a:tailEnd/>
          </a:ln>
        </p:spPr>
      </p:pic>
      <p:sp>
        <p:nvSpPr>
          <p:cNvPr id="21518" name="Line 13"/>
          <p:cNvSpPr>
            <a:spLocks noChangeShapeType="1"/>
          </p:cNvSpPr>
          <p:nvPr/>
        </p:nvSpPr>
        <p:spPr bwMode="auto">
          <a:xfrm flipH="1">
            <a:off x="2989263" y="3222625"/>
            <a:ext cx="3673475" cy="333375"/>
          </a:xfrm>
          <a:prstGeom prst="line">
            <a:avLst/>
          </a:prstGeom>
          <a:noFill/>
          <a:ln w="9525">
            <a:noFill/>
            <a:round/>
            <a:headEnd/>
            <a:tailEnd type="triangle" w="med" len="med"/>
          </a:ln>
        </p:spPr>
        <p:txBody>
          <a:bodyPr>
            <a:spAutoFit/>
          </a:bodyPr>
          <a:lstStyle/>
          <a:p>
            <a:endParaRPr lang="ja-JP" altLang="en-US"/>
          </a:p>
        </p:txBody>
      </p:sp>
      <p:sp>
        <p:nvSpPr>
          <p:cNvPr id="21519" name="AutoShape 14"/>
          <p:cNvSpPr>
            <a:spLocks noChangeArrowheads="1"/>
          </p:cNvSpPr>
          <p:nvPr/>
        </p:nvSpPr>
        <p:spPr bwMode="auto">
          <a:xfrm rot="1146138">
            <a:off x="1858963" y="3005138"/>
            <a:ext cx="1214437" cy="442912"/>
          </a:xfrm>
          <a:prstGeom prst="curvedDownArrow">
            <a:avLst>
              <a:gd name="adj1" fmla="val 54839"/>
              <a:gd name="adj2" fmla="val 109677"/>
              <a:gd name="adj3" fmla="val 33333"/>
            </a:avLst>
          </a:prstGeom>
          <a:solidFill>
            <a:srgbClr val="CC99FF"/>
          </a:solidFill>
          <a:ln w="9525">
            <a:noFill/>
            <a:miter lim="800000"/>
            <a:headEnd/>
            <a:tailEnd/>
          </a:ln>
        </p:spPr>
        <p:txBody>
          <a:bodyPr anchor="ctr">
            <a:spAutoFit/>
          </a:bodyPr>
          <a:lstStyle/>
          <a:p>
            <a:pPr algn="ctr"/>
            <a:endParaRPr lang="ja-JP" altLang="en-US" sz="600">
              <a:solidFill>
                <a:srgbClr val="FFFFFF"/>
              </a:solidFill>
            </a:endParaRPr>
          </a:p>
        </p:txBody>
      </p:sp>
      <p:sp>
        <p:nvSpPr>
          <p:cNvPr id="21520" name="AutoShape 15"/>
          <p:cNvSpPr>
            <a:spLocks noChangeArrowheads="1"/>
          </p:cNvSpPr>
          <p:nvPr/>
        </p:nvSpPr>
        <p:spPr bwMode="auto">
          <a:xfrm rot="1545699">
            <a:off x="4200525" y="3344863"/>
            <a:ext cx="1214438" cy="442912"/>
          </a:xfrm>
          <a:prstGeom prst="curvedDownArrow">
            <a:avLst>
              <a:gd name="adj1" fmla="val 54839"/>
              <a:gd name="adj2" fmla="val 109678"/>
              <a:gd name="adj3" fmla="val 33333"/>
            </a:avLst>
          </a:prstGeom>
          <a:solidFill>
            <a:srgbClr val="CC99FF"/>
          </a:solidFill>
          <a:ln w="9525">
            <a:noFill/>
            <a:miter lim="800000"/>
            <a:headEnd/>
            <a:tailEnd/>
          </a:ln>
        </p:spPr>
        <p:txBody>
          <a:bodyPr anchor="ctr">
            <a:spAutoFit/>
          </a:bodyPr>
          <a:lstStyle/>
          <a:p>
            <a:pPr algn="ctr"/>
            <a:endParaRPr lang="ja-JP" altLang="en-US" sz="600">
              <a:solidFill>
                <a:srgbClr val="FFFFFF"/>
              </a:solidFill>
            </a:endParaRPr>
          </a:p>
        </p:txBody>
      </p:sp>
      <p:sp>
        <p:nvSpPr>
          <p:cNvPr id="21521" name="AutoShape 16"/>
          <p:cNvSpPr>
            <a:spLocks noChangeArrowheads="1"/>
          </p:cNvSpPr>
          <p:nvPr/>
        </p:nvSpPr>
        <p:spPr bwMode="auto">
          <a:xfrm rot="1790459">
            <a:off x="6535738" y="3657600"/>
            <a:ext cx="1214437" cy="452438"/>
          </a:xfrm>
          <a:prstGeom prst="curvedDownArrow">
            <a:avLst>
              <a:gd name="adj1" fmla="val 53684"/>
              <a:gd name="adj2" fmla="val 107368"/>
              <a:gd name="adj3" fmla="val 33333"/>
            </a:avLst>
          </a:prstGeom>
          <a:solidFill>
            <a:srgbClr val="CC99FF"/>
          </a:solidFill>
          <a:ln w="9525">
            <a:noFill/>
            <a:miter lim="800000"/>
            <a:headEnd/>
            <a:tailEnd/>
          </a:ln>
        </p:spPr>
        <p:txBody>
          <a:bodyPr anchor="ctr">
            <a:spAutoFit/>
          </a:bodyPr>
          <a:lstStyle/>
          <a:p>
            <a:pPr algn="ctr"/>
            <a:endParaRPr lang="ja-JP" altLang="en-US" sz="600">
              <a:solidFill>
                <a:srgbClr val="FFFFFF"/>
              </a:solidFill>
            </a:endParaRPr>
          </a:p>
        </p:txBody>
      </p:sp>
      <p:pic>
        <p:nvPicPr>
          <p:cNvPr id="21522" name="Picture 17"/>
          <p:cNvPicPr>
            <a:picLocks noChangeAspect="1" noChangeArrowheads="1"/>
          </p:cNvPicPr>
          <p:nvPr/>
        </p:nvPicPr>
        <p:blipFill>
          <a:blip r:embed="rId5" cstate="print"/>
          <a:srcRect/>
          <a:stretch>
            <a:fillRect/>
          </a:stretch>
        </p:blipFill>
        <p:spPr bwMode="auto">
          <a:xfrm>
            <a:off x="6757988" y="4373563"/>
            <a:ext cx="1993900" cy="1520825"/>
          </a:xfrm>
          <a:prstGeom prst="rect">
            <a:avLst/>
          </a:prstGeom>
          <a:noFill/>
          <a:ln w="9525">
            <a:solidFill>
              <a:srgbClr val="3366FF"/>
            </a:solidFill>
            <a:miter lim="800000"/>
            <a:headEnd/>
            <a:tailEnd/>
          </a:ln>
        </p:spPr>
      </p:pic>
      <p:sp>
        <p:nvSpPr>
          <p:cNvPr id="21523" name="スライド番号プレースホルダ 4"/>
          <p:cNvSpPr txBox="1">
            <a:spLocks/>
          </p:cNvSpPr>
          <p:nvPr/>
        </p:nvSpPr>
        <p:spPr bwMode="auto">
          <a:xfrm>
            <a:off x="7920038" y="6462713"/>
            <a:ext cx="720725" cy="179387"/>
          </a:xfrm>
          <a:prstGeom prst="rect">
            <a:avLst/>
          </a:prstGeom>
          <a:noFill/>
          <a:ln w="9525">
            <a:noFill/>
            <a:miter lim="800000"/>
            <a:headEnd/>
            <a:tailEnd/>
          </a:ln>
        </p:spPr>
        <p:txBody>
          <a:bodyPr lIns="0" tIns="0" rIns="0" bIns="0" anchor="ctr"/>
          <a:lstStyle/>
          <a:p>
            <a:pPr algn="r"/>
            <a:fld id="{AECCECDF-8CE0-4A92-8E82-636F605D5228}" type="slidenum">
              <a:rPr lang="ja-JP" altLang="en-US" sz="900">
                <a:solidFill>
                  <a:srgbClr val="FFFFFF"/>
                </a:solidFill>
                <a:latin typeface="HGP創英角ｺﾞｼｯｸUB" pitchFamily="50" charset="-128"/>
                <a:ea typeface="HGP創英角ｺﾞｼｯｸUB" pitchFamily="50" charset="-128"/>
              </a:rPr>
              <a:pPr algn="r"/>
              <a:t>9</a:t>
            </a:fld>
            <a:endParaRPr lang="ja-JP" altLang="en-US" sz="900">
              <a:solidFill>
                <a:srgbClr val="FFFFFF"/>
              </a:solidFill>
              <a:latin typeface="HGP創英角ｺﾞｼｯｸUB" pitchFamily="50" charset="-128"/>
              <a:ea typeface="HGP創英角ｺﾞｼｯｸUB" pitchFamily="50" charset="-128"/>
            </a:endParaRPr>
          </a:p>
        </p:txBody>
      </p:sp>
      <p:sp>
        <p:nvSpPr>
          <p:cNvPr id="21" name="フッター プレースホルダ 2"/>
          <p:cNvSpPr>
            <a:spLocks noGrp="1"/>
          </p:cNvSpPr>
          <p:nvPr>
            <p:ph type="ftr" sz="quarter" idx="11"/>
          </p:nvPr>
        </p:nvSpPr>
        <p:spPr>
          <a:xfrm>
            <a:off x="306388" y="6457950"/>
            <a:ext cx="2268537" cy="206375"/>
          </a:xfrm>
          <a:noFill/>
        </p:spPr>
        <p:txBody>
          <a:bodyPr vert="horz" lIns="91440" tIns="45720" rIns="91440" bIns="45720" anchor="t"/>
          <a:lstStyle/>
          <a:p>
            <a:r>
              <a:rPr lang="en-US" altLang="ja-JP" dirty="0" smtClean="0"/>
              <a:t>© </a:t>
            </a:r>
            <a:r>
              <a:rPr lang="en-US" altLang="ja-JP" dirty="0" err="1" smtClean="0"/>
              <a:t>SuperStream</a:t>
            </a:r>
            <a:r>
              <a:rPr lang="en-US" altLang="ja-JP" dirty="0" smtClean="0"/>
              <a:t> </a:t>
            </a:r>
            <a:r>
              <a:rPr lang="en-US" altLang="ja-JP" dirty="0" smtClean="0"/>
              <a:t>Inc. All rights reserved.</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テーマ">
  <a:themeElements>
    <a:clrScheme name="SSJ-2011">
      <a:dk1>
        <a:sysClr val="windowText" lastClr="000000"/>
      </a:dk1>
      <a:lt1>
        <a:srgbClr val="FFFFFF"/>
      </a:lt1>
      <a:dk2>
        <a:srgbClr val="000000"/>
      </a:dk2>
      <a:lt2>
        <a:srgbClr val="FFFFFF"/>
      </a:lt2>
      <a:accent1>
        <a:srgbClr val="0065AE"/>
      </a:accent1>
      <a:accent2>
        <a:srgbClr val="007BC7"/>
      </a:accent2>
      <a:accent3>
        <a:srgbClr val="BC8B00"/>
      </a:accent3>
      <a:accent4>
        <a:srgbClr val="B91B17"/>
      </a:accent4>
      <a:accent5>
        <a:srgbClr val="67792F"/>
      </a:accent5>
      <a:accent6>
        <a:srgbClr val="FFFFFF"/>
      </a:accent6>
      <a:hlink>
        <a:srgbClr val="007BC7"/>
      </a:hlink>
      <a:folHlink>
        <a:srgbClr val="A5A5A5"/>
      </a:folHlink>
    </a:clrScheme>
    <a:fontScheme name="ユーザー定義 1">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2.xml><?xml version="1.0" encoding="utf-8"?>
<a:theme xmlns:a="http://schemas.openxmlformats.org/drawingml/2006/main" name="3_Office テーマ">
  <a:themeElements>
    <a:clrScheme name="ユーザー定義 3">
      <a:dk1>
        <a:sysClr val="windowText" lastClr="000000"/>
      </a:dk1>
      <a:lt1>
        <a:sysClr val="window" lastClr="FFFFFF"/>
      </a:lt1>
      <a:dk2>
        <a:srgbClr val="0065AE"/>
      </a:dk2>
      <a:lt2>
        <a:srgbClr val="FFFFFF"/>
      </a:lt2>
      <a:accent1>
        <a:srgbClr val="0065AE"/>
      </a:accent1>
      <a:accent2>
        <a:srgbClr val="0082C2"/>
      </a:accent2>
      <a:accent3>
        <a:srgbClr val="B31919"/>
      </a:accent3>
      <a:accent4>
        <a:srgbClr val="A37E21"/>
      </a:accent4>
      <a:accent5>
        <a:srgbClr val="4A6224"/>
      </a:accent5>
      <a:accent6>
        <a:srgbClr val="7F7F7F"/>
      </a:accent6>
      <a:hlink>
        <a:srgbClr val="0065AE"/>
      </a:hlink>
      <a:folHlink>
        <a:srgbClr val="BFBFBF"/>
      </a:folHlink>
    </a:clrScheme>
    <a:fontScheme name="ユーザー定義 13">
      <a:majorFont>
        <a:latin typeface="Tahoma"/>
        <a:ea typeface="HGP創英角ｺﾞｼｯｸUB"/>
        <a:cs typeface=""/>
      </a:majorFont>
      <a:minorFont>
        <a:latin typeface="Tahoma"/>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lIns="0" tIns="0" rIns="0" bIns="0" anchor="t" anchorCtr="0">
        <a:normAutofit/>
      </a:bodyPr>
      <a:lstStyle>
        <a:defPPr marL="0" marR="0" indent="0" algn="l" defTabSz="914400" rtl="0" eaLnBrk="1" fontAlgn="auto" latinLnBrk="0" hangingPunct="1">
          <a:lnSpc>
            <a:spcPts val="2800"/>
          </a:lnSpc>
          <a:spcBef>
            <a:spcPct val="0"/>
          </a:spcBef>
          <a:spcAft>
            <a:spcPts val="0"/>
          </a:spcAft>
          <a:buClrTx/>
          <a:buSzTx/>
          <a:buFontTx/>
          <a:buNone/>
          <a:tabLst/>
          <a:defRPr kumimoji="1"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983</TotalTime>
  <Words>2486</Words>
  <Application>Microsoft Office PowerPoint</Application>
  <PresentationFormat>画面に合わせる (4:3)</PresentationFormat>
  <Paragraphs>671</Paragraphs>
  <Slides>22</Slides>
  <Notes>7</Notes>
  <HiddenSlides>0</HiddenSlides>
  <MMClips>0</MMClips>
  <ScaleCrop>false</ScaleCrop>
  <HeadingPairs>
    <vt:vector size="6" baseType="variant">
      <vt:variant>
        <vt:lpstr>テーマ</vt:lpstr>
      </vt:variant>
      <vt:variant>
        <vt:i4>2</vt:i4>
      </vt:variant>
      <vt:variant>
        <vt:lpstr>埋め込まれた OLE サーバー</vt:lpstr>
      </vt:variant>
      <vt:variant>
        <vt:i4>1</vt:i4>
      </vt:variant>
      <vt:variant>
        <vt:lpstr>スライド タイトル</vt:lpstr>
      </vt:variant>
      <vt:variant>
        <vt:i4>22</vt:i4>
      </vt:variant>
    </vt:vector>
  </HeadingPairs>
  <TitlesOfParts>
    <vt:vector size="25" baseType="lpstr">
      <vt:lpstr>Office テーマ</vt:lpstr>
      <vt:lpstr>3_Office テーマ</vt:lpstr>
      <vt:lpstr>Worksheet</vt:lpstr>
      <vt:lpstr>スライド 1</vt:lpstr>
      <vt:lpstr>SuperStream-COREシステムフロー</vt:lpstr>
      <vt:lpstr>SuperStream-CORE管理会計機能</vt:lpstr>
      <vt:lpstr>SuperStream-CORE管理会計機能</vt:lpstr>
      <vt:lpstr>SuperStream-CORE管理会計機能</vt:lpstr>
      <vt:lpstr>SuperStream-CORE管理会計機能 ～共通費の適正配賦～</vt:lpstr>
      <vt:lpstr>SuperStream-CORE 管理会計機能 　～複数予算パターンを活用した予実分析～</vt:lpstr>
      <vt:lpstr>SuperStream-CORE その他の機能 　～プロジェクト別の損益管理～</vt:lpstr>
      <vt:lpstr>SuperStream-CORE その他の機能 　～ドリルダウン機能～</vt:lpstr>
      <vt:lpstr>スライド 10</vt:lpstr>
      <vt:lpstr>スライド 11</vt:lpstr>
      <vt:lpstr>SuperStream-CORE その他の機能 　～キャッシュフロー計算書～</vt:lpstr>
      <vt:lpstr>SuperStream-CORE その他の機能 　～資金繰り管理～</vt:lpstr>
      <vt:lpstr>SuperStream-CORE その他の機能 　～消費税申告～</vt:lpstr>
      <vt:lpstr>SuperStream-CORE セキュリティ機能</vt:lpstr>
      <vt:lpstr>SuperStream-CORE 帳票一覧</vt:lpstr>
      <vt:lpstr>スライド 17</vt:lpstr>
      <vt:lpstr>スライド 18</vt:lpstr>
      <vt:lpstr>他システムとSuperStreamの連携 ～COREへの外部仕訳データの取込の場合～　</vt:lpstr>
      <vt:lpstr>他システムとSuperStreamの連携 ～補足：スーパーインターフェース機能とは～</vt:lpstr>
      <vt:lpstr>他システムとSuperStreamの連携  ～ 外部取込データ削除機能～</vt:lpstr>
      <vt:lpstr>スライド 22</vt:lpstr>
    </vt:vector>
  </TitlesOfParts>
  <Company>譬ｪ蠑丈ｼ夂､ｾSE繝・じ繧､繝ｳ</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Masato Ninomiya</dc:creator>
  <cp:lastModifiedBy>鈴木　由將</cp:lastModifiedBy>
  <cp:revision>193</cp:revision>
  <dcterms:created xsi:type="dcterms:W3CDTF">2010-03-04T05:56:22Z</dcterms:created>
  <dcterms:modified xsi:type="dcterms:W3CDTF">2015-09-23T05:04:10Z</dcterms:modified>
</cp:coreProperties>
</file>