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9" r:id="rId3"/>
    <p:sldId id="270" r:id="rId4"/>
    <p:sldId id="276" r:id="rId5"/>
    <p:sldId id="271" r:id="rId6"/>
    <p:sldId id="272" r:id="rId7"/>
    <p:sldId id="277" r:id="rId8"/>
    <p:sldId id="273" r:id="rId9"/>
    <p:sldId id="274" r:id="rId10"/>
    <p:sldId id="275" r:id="rId11"/>
    <p:sldId id="265" r:id="rId1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83" autoAdjust="0"/>
  </p:normalViewPr>
  <p:slideViewPr>
    <p:cSldViewPr>
      <p:cViewPr>
        <p:scale>
          <a:sx n="90" d="100"/>
          <a:sy n="90" d="100"/>
        </p:scale>
        <p:origin x="-57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19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A741F4E-A437-4290-95D2-2480736C8191}" type="datetimeFigureOut">
              <a:rPr lang="ja-JP" altLang="en-US"/>
              <a:pPr>
                <a:defRPr/>
              </a:pPr>
              <a:t>2015/9/23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9676593-D0EE-44CE-9626-620D76CE8BA4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16A24A0-FDFF-480B-A2B3-09BCAEC71088}" type="datetimeFigureOut">
              <a:rPr lang="ja-JP" altLang="en-US"/>
              <a:pPr>
                <a:defRPr/>
              </a:pPr>
              <a:t>2015/9/23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9BCD46E-F91A-4180-8159-32414C805E4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E6B578-A924-4482-BEE5-6AD6D5838690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2588" y="2420938"/>
            <a:ext cx="3979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924944"/>
            <a:ext cx="4535487" cy="647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dirty="0" smtClean="0"/>
              <a:t>マスタ テキストの書式設定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A601A741-97B6-4B20-A7DF-5D87DE689136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© 2014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 descr="Blue-Agenda0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図 9" descr="Blue_Thanks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555875"/>
            <a:ext cx="50466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10" descr="Logo_SSCORE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6475" y="3186113"/>
            <a:ext cx="3979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フッター プレースホルダ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© 2014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11EF353-CCE8-4696-A2C3-B102AA1441C4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pic>
        <p:nvPicPr>
          <p:cNvPr id="1027" name="図 6" descr="Logo_SSCORE.pn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© 2014  SuperStream Inc. All rights reserved.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 1"/>
          <p:cNvSpPr>
            <a:spLocks noGrp="1"/>
          </p:cNvSpPr>
          <p:nvPr>
            <p:ph type="body" sz="quarter" idx="10"/>
          </p:nvPr>
        </p:nvSpPr>
        <p:spPr>
          <a:xfrm>
            <a:off x="4284663" y="2924175"/>
            <a:ext cx="4535487" cy="647700"/>
          </a:xfrm>
        </p:spPr>
        <p:txBody>
          <a:bodyPr>
            <a:normAutofit fontScale="85000" lnSpcReduction="10000"/>
          </a:bodyPr>
          <a:lstStyle/>
          <a:p>
            <a:pPr marL="216000" indent="-216000" eaLnBrk="1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defRPr/>
            </a:pPr>
            <a:r>
              <a:rPr lang="en-US" altLang="ja-JP" b="1" dirty="0" smtClean="0">
                <a:latin typeface="Times New Roman" pitchFamily="18" charset="0"/>
                <a:cs typeface="Times New Roman" pitchFamily="18" charset="0"/>
              </a:rPr>
              <a:t>FA+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（固定資産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リース資産管理システム）</a:t>
            </a:r>
            <a:endParaRPr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6000" indent="-216000" algn="r" eaLnBrk="1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defRPr/>
            </a:pP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のご紹介</a:t>
            </a:r>
            <a:endParaRPr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5311775" y="5575300"/>
            <a:ext cx="3403600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>
              <a:lnSpc>
                <a:spcPts val="2200"/>
              </a:lnSpc>
            </a:pPr>
            <a:r>
              <a:rPr lang="ja-JP" altLang="en-US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スーパーストリーム株式会社</a:t>
            </a:r>
          </a:p>
        </p:txBody>
      </p:sp>
      <p:sp>
        <p:nvSpPr>
          <p:cNvPr id="4" name="フッター プレースホルダ 2"/>
          <p:cNvSpPr txBox="1">
            <a:spLocks/>
          </p:cNvSpPr>
          <p:nvPr/>
        </p:nvSpPr>
        <p:spPr>
          <a:xfrm>
            <a:off x="306388" y="6457950"/>
            <a:ext cx="2268537" cy="206375"/>
          </a:xfrm>
          <a:prstGeom prst="rect">
            <a:avLst/>
          </a:prstGeom>
          <a:noFill/>
        </p:spPr>
        <p:txBody>
          <a:bodyPr vert="horz" lIns="91440" tIns="45720" rIns="91440" bIns="45720" anchor="t">
            <a:normAutofit fontScale="40000" lnSpcReduction="20000"/>
          </a:bodyPr>
          <a:lstStyle/>
          <a:p>
            <a:pPr marL="215900" marR="0" lvl="0" indent="-215900" algn="l" defTabSz="914400" rtl="0" eaLnBrk="0" fontAlgn="ctr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CE3FF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n-cs"/>
              </a:rPr>
              <a:t>© SuperStream Inc. All rights reserved.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スライド番号プレースホルダ 4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D95D99-ECE7-4AB9-BDF6-BD36355A3618}" type="slidenum">
              <a:rPr lang="ja-JP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2" name="タイトル 2"/>
          <p:cNvSpPr>
            <a:spLocks noGrp="1"/>
          </p:cNvSpPr>
          <p:nvPr>
            <p:ph type="title" idx="4294967295"/>
          </p:nvPr>
        </p:nvSpPr>
        <p:spPr bwMode="auto">
          <a:xfrm>
            <a:off x="250825" y="215900"/>
            <a:ext cx="8137525" cy="1008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ja-JP" b="1" i="1" smtClean="0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b="1" smtClean="0">
                <a:latin typeface="Times New Roman" pitchFamily="18" charset="0"/>
                <a:cs typeface="Times New Roman" pitchFamily="18" charset="0"/>
              </a:rPr>
              <a:t>-FA+</a:t>
            </a:r>
            <a:r>
              <a:rPr lang="ja-JP" altLang="en-US" b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</a:t>
            </a:r>
            <a:r>
              <a:rPr lang="ja-JP" altLang="en-US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　</a:t>
            </a:r>
            <a: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～リース会計基準の変更に対応～</a:t>
            </a:r>
            <a:endParaRPr lang="ja-JP" altLang="en-US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395288" y="2236788"/>
          <a:ext cx="5105188" cy="333494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74006"/>
                <a:gridCol w="1565591"/>
                <a:gridCol w="1565591"/>
              </a:tblGrid>
              <a:tr h="38789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業務</a:t>
                      </a:r>
                      <a:endParaRPr kumimoji="1" lang="ja-JP" altLang="en-US" sz="16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solidFill>
                      <a:srgbClr val="9E303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賃貸借処理</a:t>
                      </a:r>
                      <a:endParaRPr kumimoji="1" lang="ja-JP" altLang="en-US" sz="16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solidFill>
                      <a:srgbClr val="9E303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79859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1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bg2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借方</a:t>
                      </a:r>
                      <a:endParaRPr kumimoji="1" lang="en-US" altLang="ja-JP" sz="1100" dirty="0" smtClean="0">
                        <a:solidFill>
                          <a:schemeClr val="bg2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rgbClr val="9E30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bg2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貸方</a:t>
                      </a:r>
                      <a:endParaRPr kumimoji="1" lang="ja-JP" altLang="en-US" sz="1100" dirty="0">
                        <a:solidFill>
                          <a:schemeClr val="bg2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rgbClr val="9E3039"/>
                    </a:solidFill>
                  </a:tcPr>
                </a:tc>
              </a:tr>
              <a:tr h="559719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リース物件の契約時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－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1143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リース料の支払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支払リース料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仮払消費税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現預金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</a:tr>
              <a:tr h="51143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リース物件の減価償却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－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11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リース物件の返却</a:t>
                      </a:r>
                    </a:p>
                    <a:p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－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noFill/>
                  </a:tcPr>
                </a:tc>
              </a:tr>
              <a:tr h="5597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物件中途解約処理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－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5572125" y="2236788"/>
          <a:ext cx="3067072" cy="33282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33536"/>
                <a:gridCol w="1533536"/>
              </a:tblGrid>
              <a:tr h="387893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売買処理</a:t>
                      </a:r>
                      <a:endParaRPr kumimoji="1" lang="ja-JP" altLang="en-US" sz="1600" b="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>
                    <a:solidFill>
                      <a:srgbClr val="9E303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798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bg2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借方</a:t>
                      </a:r>
                      <a:endParaRPr kumimoji="1" lang="en-US" altLang="ja-JP" sz="1100" dirty="0" smtClean="0">
                        <a:solidFill>
                          <a:schemeClr val="bg2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rgbClr val="9E30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bg2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貸方</a:t>
                      </a:r>
                      <a:endParaRPr kumimoji="1" lang="ja-JP" altLang="en-US" sz="1100" dirty="0">
                        <a:solidFill>
                          <a:schemeClr val="bg2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rgbClr val="9E3039"/>
                    </a:solidFill>
                  </a:tcPr>
                </a:tc>
              </a:tr>
              <a:tr h="559719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リース資産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仮払消費税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リース債務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51143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リース債務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支払利息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現預金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</a:tr>
              <a:tr h="51143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減価償却費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減価償却累計額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511438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減価償却累計額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リース資産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</a:tr>
              <a:tr h="559719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減価償却累計額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資産除去損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リース資産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397" name="Text Box 2"/>
          <p:cNvSpPr txBox="1">
            <a:spLocks noChangeArrowheads="1"/>
          </p:cNvSpPr>
          <p:nvPr/>
        </p:nvSpPr>
        <p:spPr bwMode="auto">
          <a:xfrm>
            <a:off x="252413" y="1331913"/>
            <a:ext cx="6570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ja-JP" altLang="en-US">
                <a:solidFill>
                  <a:srgbClr val="E271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賃貸借</a:t>
            </a:r>
            <a:r>
              <a:rPr lang="en-US" altLang="ja-JP">
                <a:solidFill>
                  <a:srgbClr val="E271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>
                <a:solidFill>
                  <a:srgbClr val="E271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売買ともに以下の一連の仕訳処理に対応</a:t>
            </a:r>
          </a:p>
        </p:txBody>
      </p:sp>
      <p:sp>
        <p:nvSpPr>
          <p:cNvPr id="8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フッター プレースホルダ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スライド番号プレースホルダ 4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C66B01-5E07-4DAE-82EA-1957EA594174}" type="slidenum">
              <a:rPr lang="ja-JP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2" name="タイトル 2"/>
          <p:cNvSpPr>
            <a:spLocks noGrp="1"/>
          </p:cNvSpPr>
          <p:nvPr>
            <p:ph type="title" idx="4294967295"/>
          </p:nvPr>
        </p:nvSpPr>
        <p:spPr bwMode="auto">
          <a:xfrm>
            <a:off x="250825" y="215900"/>
            <a:ext cx="8137525" cy="1008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ja-JP" b="1" i="1" smtClean="0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b="1" smtClean="0">
                <a:latin typeface="Times New Roman" pitchFamily="18" charset="0"/>
                <a:cs typeface="Times New Roman" pitchFamily="18" charset="0"/>
              </a:rPr>
              <a:t>-FA+</a:t>
            </a:r>
            <a:r>
              <a:rPr lang="ja-JP" altLang="en-US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システムフロー</a:t>
            </a:r>
          </a:p>
        </p:txBody>
      </p:sp>
      <p:sp>
        <p:nvSpPr>
          <p:cNvPr id="6148" name="AutoShape 5"/>
          <p:cNvSpPr>
            <a:spLocks noChangeArrowheads="1"/>
          </p:cNvSpPr>
          <p:nvPr/>
        </p:nvSpPr>
        <p:spPr bwMode="gray">
          <a:xfrm>
            <a:off x="250825" y="1604963"/>
            <a:ext cx="4749800" cy="4257675"/>
          </a:xfrm>
          <a:prstGeom prst="roundRect">
            <a:avLst>
              <a:gd name="adj" fmla="val 6056"/>
            </a:avLst>
          </a:prstGeom>
          <a:noFill/>
          <a:ln w="6350" algn="ctr">
            <a:solidFill>
              <a:srgbClr val="FF9933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ja-JP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149" name="AutoShape 12"/>
          <p:cNvSpPr>
            <a:spLocks noChangeArrowheads="1"/>
          </p:cNvSpPr>
          <p:nvPr/>
        </p:nvSpPr>
        <p:spPr bwMode="auto">
          <a:xfrm>
            <a:off x="214313" y="1285875"/>
            <a:ext cx="4786312" cy="288925"/>
          </a:xfrm>
          <a:prstGeom prst="flowChartAlternateProcess">
            <a:avLst/>
          </a:prstGeom>
          <a:solidFill>
            <a:srgbClr val="FF9933"/>
          </a:solidFill>
          <a:ln w="6350">
            <a:solidFill>
              <a:srgbClr val="E271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固定資産管理</a:t>
            </a:r>
          </a:p>
        </p:txBody>
      </p:sp>
      <p:sp>
        <p:nvSpPr>
          <p:cNvPr id="6150" name="AutoShape 12"/>
          <p:cNvSpPr>
            <a:spLocks noChangeArrowheads="1"/>
          </p:cNvSpPr>
          <p:nvPr/>
        </p:nvSpPr>
        <p:spPr bwMode="auto">
          <a:xfrm>
            <a:off x="5214938" y="1285875"/>
            <a:ext cx="3571875" cy="288925"/>
          </a:xfrm>
          <a:prstGeom prst="flowChartAlternateProcess">
            <a:avLst/>
          </a:prstGeom>
          <a:solidFill>
            <a:srgbClr val="FF9933"/>
          </a:solidFill>
          <a:ln w="6350">
            <a:solidFill>
              <a:srgbClr val="E271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リース資産管理</a:t>
            </a:r>
          </a:p>
        </p:txBody>
      </p:sp>
      <p:sp>
        <p:nvSpPr>
          <p:cNvPr id="6151" name="AutoShape 5"/>
          <p:cNvSpPr>
            <a:spLocks noChangeArrowheads="1"/>
          </p:cNvSpPr>
          <p:nvPr/>
        </p:nvSpPr>
        <p:spPr bwMode="gray">
          <a:xfrm>
            <a:off x="5143500" y="1643063"/>
            <a:ext cx="3678238" cy="4214812"/>
          </a:xfrm>
          <a:prstGeom prst="roundRect">
            <a:avLst>
              <a:gd name="adj" fmla="val 6056"/>
            </a:avLst>
          </a:prstGeom>
          <a:noFill/>
          <a:ln w="6350" algn="ctr">
            <a:solidFill>
              <a:srgbClr val="FF9933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</a:pPr>
            <a:endParaRPr lang="ja-JP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152" name="AutoShape 19"/>
          <p:cNvSpPr>
            <a:spLocks noChangeArrowheads="1"/>
          </p:cNvSpPr>
          <p:nvPr/>
        </p:nvSpPr>
        <p:spPr bwMode="auto">
          <a:xfrm>
            <a:off x="6000750" y="3714750"/>
            <a:ext cx="287338" cy="404813"/>
          </a:xfrm>
          <a:prstGeom prst="downArrow">
            <a:avLst>
              <a:gd name="adj1" fmla="val 50000"/>
              <a:gd name="adj2" fmla="val 57182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8" name="フローチャート : 代替処理 117"/>
          <p:cNvSpPr/>
          <p:nvPr/>
        </p:nvSpPr>
        <p:spPr>
          <a:xfrm>
            <a:off x="285750" y="6143625"/>
            <a:ext cx="5214938" cy="28575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b="1" i="1" dirty="0" err="1">
                <a:solidFill>
                  <a:srgbClr val="0065A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1200" b="1" dirty="0">
                <a:solidFill>
                  <a:srgbClr val="0065A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-CORE</a:t>
            </a:r>
            <a:endParaRPr lang="ja-JP" altLang="en-US" sz="1200" dirty="0">
              <a:solidFill>
                <a:srgbClr val="0065AE">
                  <a:lumMod val="75000"/>
                </a:srgbClr>
              </a:solidFill>
            </a:endParaRPr>
          </a:p>
        </p:txBody>
      </p:sp>
      <p:sp>
        <p:nvSpPr>
          <p:cNvPr id="6154" name="AutoShape 19"/>
          <p:cNvSpPr>
            <a:spLocks noChangeArrowheads="1"/>
          </p:cNvSpPr>
          <p:nvPr/>
        </p:nvSpPr>
        <p:spPr bwMode="auto">
          <a:xfrm>
            <a:off x="1928813" y="5857875"/>
            <a:ext cx="287337" cy="261938"/>
          </a:xfrm>
          <a:prstGeom prst="downArrow">
            <a:avLst>
              <a:gd name="adj1" fmla="val 50000"/>
              <a:gd name="adj2" fmla="val 57181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1" name="AutoShape 21"/>
          <p:cNvSpPr>
            <a:spLocks noChangeArrowheads="1"/>
          </p:cNvSpPr>
          <p:nvPr/>
        </p:nvSpPr>
        <p:spPr bwMode="auto">
          <a:xfrm>
            <a:off x="2214563" y="5857875"/>
            <a:ext cx="857250" cy="2222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仕訳データ</a:t>
            </a:r>
          </a:p>
        </p:txBody>
      </p:sp>
      <p:sp>
        <p:nvSpPr>
          <p:cNvPr id="55" name="AutoShape 36"/>
          <p:cNvSpPr>
            <a:spLocks noChangeArrowheads="1"/>
          </p:cNvSpPr>
          <p:nvPr/>
        </p:nvSpPr>
        <p:spPr bwMode="auto">
          <a:xfrm>
            <a:off x="2286000" y="1785938"/>
            <a:ext cx="2500313" cy="1500187"/>
          </a:xfrm>
          <a:prstGeom prst="roundRect">
            <a:avLst>
              <a:gd name="adj" fmla="val 11926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各種管理機能</a:t>
            </a:r>
            <a:endParaRPr lang="ja-JP" altLang="ja-JP" sz="12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0" name="AutoShape 38"/>
          <p:cNvSpPr>
            <a:spLocks noChangeArrowheads="1"/>
          </p:cNvSpPr>
          <p:nvPr/>
        </p:nvSpPr>
        <p:spPr bwMode="auto">
          <a:xfrm>
            <a:off x="2357438" y="2143125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資産処分</a:t>
            </a:r>
          </a:p>
        </p:txBody>
      </p:sp>
      <p:sp>
        <p:nvSpPr>
          <p:cNvPr id="69" name="AutoShape 40"/>
          <p:cNvSpPr>
            <a:spLocks noChangeArrowheads="1"/>
          </p:cNvSpPr>
          <p:nvPr/>
        </p:nvSpPr>
        <p:spPr bwMode="auto">
          <a:xfrm>
            <a:off x="3143250" y="2143125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資産移動</a:t>
            </a:r>
          </a:p>
        </p:txBody>
      </p:sp>
      <p:sp>
        <p:nvSpPr>
          <p:cNvPr id="73" name="AutoShape 48"/>
          <p:cNvSpPr>
            <a:spLocks noChangeArrowheads="1"/>
          </p:cNvSpPr>
          <p:nvPr/>
        </p:nvSpPr>
        <p:spPr bwMode="auto">
          <a:xfrm>
            <a:off x="2357438" y="2500313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遊休休止</a:t>
            </a:r>
          </a:p>
        </p:txBody>
      </p:sp>
      <p:sp>
        <p:nvSpPr>
          <p:cNvPr id="75" name="AutoShape 38"/>
          <p:cNvSpPr>
            <a:spLocks noChangeArrowheads="1"/>
          </p:cNvSpPr>
          <p:nvPr/>
        </p:nvSpPr>
        <p:spPr bwMode="auto">
          <a:xfrm>
            <a:off x="571500" y="1785938"/>
            <a:ext cx="1571625" cy="185737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/>
          <a:lstStyle/>
          <a:p>
            <a:pPr algn="ctr">
              <a:defRPr/>
            </a:pPr>
            <a:r>
              <a:rPr lang="ja-JP" altLang="en-US" sz="13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資産記帳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714375" y="2286000"/>
            <a:ext cx="1285875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016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資本的支出</a:t>
            </a:r>
          </a:p>
        </p:txBody>
      </p:sp>
      <p:sp>
        <p:nvSpPr>
          <p:cNvPr id="83" name="正方形/長方形 82"/>
          <p:cNvSpPr/>
          <p:nvPr/>
        </p:nvSpPr>
        <p:spPr>
          <a:xfrm>
            <a:off x="719138" y="2714625"/>
            <a:ext cx="1285875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016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資産除去債務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714375" y="3143250"/>
            <a:ext cx="1285875" cy="285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016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減損情報</a:t>
            </a:r>
          </a:p>
        </p:txBody>
      </p:sp>
      <p:sp>
        <p:nvSpPr>
          <p:cNvPr id="87" name="AutoShape 48"/>
          <p:cNvSpPr>
            <a:spLocks noChangeArrowheads="1"/>
          </p:cNvSpPr>
          <p:nvPr/>
        </p:nvSpPr>
        <p:spPr bwMode="auto">
          <a:xfrm>
            <a:off x="3143250" y="2500313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用途変更</a:t>
            </a:r>
          </a:p>
        </p:txBody>
      </p:sp>
      <p:sp>
        <p:nvSpPr>
          <p:cNvPr id="92" name="AutoShape 48"/>
          <p:cNvSpPr>
            <a:spLocks noChangeArrowheads="1"/>
          </p:cNvSpPr>
          <p:nvPr/>
        </p:nvSpPr>
        <p:spPr bwMode="auto">
          <a:xfrm>
            <a:off x="2357438" y="2857500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貸与情報</a:t>
            </a:r>
          </a:p>
        </p:txBody>
      </p:sp>
      <p:sp>
        <p:nvSpPr>
          <p:cNvPr id="93" name="AutoShape 48"/>
          <p:cNvSpPr>
            <a:spLocks noChangeArrowheads="1"/>
          </p:cNvSpPr>
          <p:nvPr/>
        </p:nvSpPr>
        <p:spPr bwMode="auto">
          <a:xfrm>
            <a:off x="3143250" y="2857500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減損入力</a:t>
            </a:r>
          </a:p>
        </p:txBody>
      </p:sp>
      <p:sp>
        <p:nvSpPr>
          <p:cNvPr id="94" name="AutoShape 48"/>
          <p:cNvSpPr>
            <a:spLocks noChangeArrowheads="1"/>
          </p:cNvSpPr>
          <p:nvPr/>
        </p:nvSpPr>
        <p:spPr bwMode="auto">
          <a:xfrm>
            <a:off x="3929063" y="2500313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修繕維持</a:t>
            </a:r>
          </a:p>
        </p:txBody>
      </p:sp>
      <p:sp>
        <p:nvSpPr>
          <p:cNvPr id="95" name="AutoShape 48"/>
          <p:cNvSpPr>
            <a:spLocks noChangeArrowheads="1"/>
          </p:cNvSpPr>
          <p:nvPr/>
        </p:nvSpPr>
        <p:spPr bwMode="auto">
          <a:xfrm>
            <a:off x="3929063" y="2143125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保険情報</a:t>
            </a:r>
          </a:p>
        </p:txBody>
      </p:sp>
      <p:sp>
        <p:nvSpPr>
          <p:cNvPr id="96" name="AutoShape 48"/>
          <p:cNvSpPr>
            <a:spLocks noChangeArrowheads="1"/>
          </p:cNvSpPr>
          <p:nvPr/>
        </p:nvSpPr>
        <p:spPr bwMode="auto">
          <a:xfrm>
            <a:off x="3929063" y="2857500"/>
            <a:ext cx="7143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担保情報</a:t>
            </a:r>
          </a:p>
        </p:txBody>
      </p:sp>
      <p:sp>
        <p:nvSpPr>
          <p:cNvPr id="98" name="AutoShape 48"/>
          <p:cNvSpPr>
            <a:spLocks noChangeArrowheads="1"/>
          </p:cNvSpPr>
          <p:nvPr/>
        </p:nvSpPr>
        <p:spPr bwMode="auto">
          <a:xfrm>
            <a:off x="928688" y="4143375"/>
            <a:ext cx="3500437" cy="28575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入力データ更新</a:t>
            </a:r>
          </a:p>
        </p:txBody>
      </p:sp>
      <p:sp>
        <p:nvSpPr>
          <p:cNvPr id="100" name="AutoShape 48"/>
          <p:cNvSpPr>
            <a:spLocks noChangeArrowheads="1"/>
          </p:cNvSpPr>
          <p:nvPr/>
        </p:nvSpPr>
        <p:spPr bwMode="auto">
          <a:xfrm>
            <a:off x="928688" y="5500688"/>
            <a:ext cx="3500437" cy="28575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月次更新（償却計算）</a:t>
            </a:r>
          </a:p>
        </p:txBody>
      </p:sp>
      <p:sp>
        <p:nvSpPr>
          <p:cNvPr id="101" name="円柱 100"/>
          <p:cNvSpPr/>
          <p:nvPr/>
        </p:nvSpPr>
        <p:spPr>
          <a:xfrm>
            <a:off x="3779838" y="3357563"/>
            <a:ext cx="1079500" cy="441325"/>
          </a:xfrm>
          <a:prstGeom prst="can">
            <a:avLst/>
          </a:prstGeom>
          <a:solidFill>
            <a:srgbClr val="557630"/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外部データ</a:t>
            </a:r>
          </a:p>
        </p:txBody>
      </p:sp>
      <p:sp>
        <p:nvSpPr>
          <p:cNvPr id="6203" name="AutoShape 19"/>
          <p:cNvSpPr>
            <a:spLocks noChangeArrowheads="1"/>
          </p:cNvSpPr>
          <p:nvPr/>
        </p:nvSpPr>
        <p:spPr bwMode="auto">
          <a:xfrm>
            <a:off x="1214438" y="3714750"/>
            <a:ext cx="287337" cy="428625"/>
          </a:xfrm>
          <a:prstGeom prst="downArrow">
            <a:avLst>
              <a:gd name="adj1" fmla="val 50000"/>
              <a:gd name="adj2" fmla="val 57182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04" name="AutoShape 19"/>
          <p:cNvSpPr>
            <a:spLocks noChangeArrowheads="1"/>
          </p:cNvSpPr>
          <p:nvPr/>
        </p:nvSpPr>
        <p:spPr bwMode="auto">
          <a:xfrm>
            <a:off x="4143375" y="3857625"/>
            <a:ext cx="287338" cy="261938"/>
          </a:xfrm>
          <a:prstGeom prst="downArrow">
            <a:avLst>
              <a:gd name="adj1" fmla="val 50000"/>
              <a:gd name="adj2" fmla="val 57181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05" name="AutoShape 19"/>
          <p:cNvSpPr>
            <a:spLocks noChangeArrowheads="1"/>
          </p:cNvSpPr>
          <p:nvPr/>
        </p:nvSpPr>
        <p:spPr bwMode="auto">
          <a:xfrm>
            <a:off x="3143250" y="3357563"/>
            <a:ext cx="287338" cy="762000"/>
          </a:xfrm>
          <a:prstGeom prst="downArrow">
            <a:avLst>
              <a:gd name="adj1" fmla="val 50000"/>
              <a:gd name="adj2" fmla="val 57176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3" name="AutoShape 20"/>
          <p:cNvSpPr>
            <a:spLocks noChangeArrowheads="1"/>
          </p:cNvSpPr>
          <p:nvPr/>
        </p:nvSpPr>
        <p:spPr bwMode="auto">
          <a:xfrm>
            <a:off x="357188" y="4714875"/>
            <a:ext cx="1571625" cy="714375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9E3039"/>
            </a:solidFill>
            <a:miter lim="800000"/>
            <a:headEnd/>
            <a:tailEnd/>
          </a:ln>
          <a:effectLst>
            <a:outerShdw blurRad="50800" dist="63500" dir="3600000" algn="l" rotWithShape="0">
              <a:schemeClr val="accent3">
                <a:lumMod val="75000"/>
                <a:alpha val="40000"/>
              </a:schemeClr>
            </a:outerShdw>
          </a:effectLst>
        </p:spPr>
        <p:txBody>
          <a:bodyPr wrap="none"/>
          <a:lstStyle/>
          <a:p>
            <a:pPr>
              <a:defRPr/>
            </a:pP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固定資産台帳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減価償却明細表　など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970" name="AutoShape 21"/>
          <p:cNvSpPr>
            <a:spLocks noChangeArrowheads="1"/>
          </p:cNvSpPr>
          <p:nvPr/>
        </p:nvSpPr>
        <p:spPr bwMode="auto">
          <a:xfrm>
            <a:off x="500063" y="4572000"/>
            <a:ext cx="1214437" cy="271463"/>
          </a:xfrm>
          <a:prstGeom prst="roundRect">
            <a:avLst>
              <a:gd name="adj" fmla="val 16667"/>
            </a:avLst>
          </a:prstGeom>
          <a:solidFill>
            <a:srgbClr val="9E3039"/>
          </a:solidFill>
          <a:ln w="6350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h="127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各種帳票</a:t>
            </a:r>
          </a:p>
        </p:txBody>
      </p:sp>
      <p:sp>
        <p:nvSpPr>
          <p:cNvPr id="124" name="AutoShape 20"/>
          <p:cNvSpPr>
            <a:spLocks noChangeArrowheads="1"/>
          </p:cNvSpPr>
          <p:nvPr/>
        </p:nvSpPr>
        <p:spPr bwMode="auto">
          <a:xfrm>
            <a:off x="2000250" y="4714875"/>
            <a:ext cx="1357313" cy="714375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9E3039"/>
            </a:solidFill>
            <a:miter lim="800000"/>
            <a:headEnd/>
            <a:tailEnd/>
          </a:ln>
          <a:effectLst>
            <a:outerShdw blurRad="50800" dist="63500" dir="3600000" algn="l" rotWithShape="0">
              <a:schemeClr val="accent3">
                <a:lumMod val="75000"/>
                <a:alpha val="40000"/>
              </a:schemeClr>
            </a:outerShdw>
          </a:effectLst>
        </p:spPr>
        <p:txBody>
          <a:bodyPr wrap="none"/>
          <a:lstStyle/>
          <a:p>
            <a:pPr>
              <a:defRPr/>
            </a:pP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別表十六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償却資産税申告書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972" name="AutoShape 21"/>
          <p:cNvSpPr>
            <a:spLocks noChangeArrowheads="1"/>
          </p:cNvSpPr>
          <p:nvPr/>
        </p:nvSpPr>
        <p:spPr bwMode="auto">
          <a:xfrm>
            <a:off x="2143125" y="4572000"/>
            <a:ext cx="1071563" cy="271463"/>
          </a:xfrm>
          <a:prstGeom prst="roundRect">
            <a:avLst>
              <a:gd name="adj" fmla="val 16667"/>
            </a:avLst>
          </a:prstGeom>
          <a:solidFill>
            <a:srgbClr val="9E3039"/>
          </a:solidFill>
          <a:ln w="6350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h="127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税務レポート</a:t>
            </a:r>
          </a:p>
        </p:txBody>
      </p:sp>
      <p:sp>
        <p:nvSpPr>
          <p:cNvPr id="126" name="AutoShape 22"/>
          <p:cNvSpPr>
            <a:spLocks noChangeArrowheads="1"/>
          </p:cNvSpPr>
          <p:nvPr/>
        </p:nvSpPr>
        <p:spPr bwMode="auto">
          <a:xfrm>
            <a:off x="3429000" y="4643438"/>
            <a:ext cx="1511300" cy="823912"/>
          </a:xfrm>
          <a:prstGeom prst="roundRect">
            <a:avLst>
              <a:gd name="adj" fmla="val 16667"/>
            </a:avLst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9E3039"/>
            </a:solidFill>
            <a:round/>
            <a:headEnd/>
            <a:tailEnd/>
          </a:ln>
          <a:effectLst>
            <a:outerShdw blurRad="50800" dist="63500" dir="3600000" algn="l" rotWithShape="0">
              <a:schemeClr val="accent3">
                <a:lumMod val="75000"/>
                <a:alpha val="4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償却費予測処理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固定資産棚卸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減価償却計算明細</a:t>
            </a:r>
            <a:r>
              <a:rPr lang="ja-JP" altLang="en-US" sz="10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など</a:t>
            </a:r>
            <a:endParaRPr lang="en-US" altLang="ja-JP" sz="10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974" name="AutoShape 24"/>
          <p:cNvSpPr>
            <a:spLocks noChangeArrowheads="1"/>
          </p:cNvSpPr>
          <p:nvPr/>
        </p:nvSpPr>
        <p:spPr bwMode="auto">
          <a:xfrm>
            <a:off x="3703638" y="4500563"/>
            <a:ext cx="923925" cy="246062"/>
          </a:xfrm>
          <a:prstGeom prst="roundRect">
            <a:avLst>
              <a:gd name="adj" fmla="val 16667"/>
            </a:avLst>
          </a:prstGeom>
          <a:solidFill>
            <a:srgbClr val="9E3039"/>
          </a:solidFill>
          <a:ln w="6350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h="127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照会・検索</a:t>
            </a:r>
          </a:p>
        </p:txBody>
      </p:sp>
      <p:sp>
        <p:nvSpPr>
          <p:cNvPr id="128" name="AutoShape 38"/>
          <p:cNvSpPr>
            <a:spLocks noChangeArrowheads="1"/>
          </p:cNvSpPr>
          <p:nvPr/>
        </p:nvSpPr>
        <p:spPr bwMode="auto">
          <a:xfrm>
            <a:off x="5357813" y="1785938"/>
            <a:ext cx="1571625" cy="185737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リース契約登録</a:t>
            </a:r>
          </a:p>
        </p:txBody>
      </p:sp>
      <p:sp>
        <p:nvSpPr>
          <p:cNvPr id="129" name="正方形/長方形 128"/>
          <p:cNvSpPr/>
          <p:nvPr/>
        </p:nvSpPr>
        <p:spPr>
          <a:xfrm>
            <a:off x="5500688" y="2143125"/>
            <a:ext cx="1285875" cy="2143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016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リース契約情報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5500688" y="2428875"/>
            <a:ext cx="1285875" cy="2143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016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リース物件情報</a:t>
            </a:r>
          </a:p>
        </p:txBody>
      </p:sp>
      <p:sp>
        <p:nvSpPr>
          <p:cNvPr id="131" name="正方形/長方形 130"/>
          <p:cNvSpPr/>
          <p:nvPr/>
        </p:nvSpPr>
        <p:spPr>
          <a:xfrm>
            <a:off x="5500688" y="2714625"/>
            <a:ext cx="1285875" cy="2143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016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リース料</a:t>
            </a:r>
            <a:r>
              <a:rPr lang="en-US" altLang="ja-JP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保守料</a:t>
            </a:r>
          </a:p>
        </p:txBody>
      </p:sp>
      <p:sp>
        <p:nvSpPr>
          <p:cNvPr id="132" name="正方形/長方形 131"/>
          <p:cNvSpPr/>
          <p:nvPr/>
        </p:nvSpPr>
        <p:spPr>
          <a:xfrm>
            <a:off x="5500688" y="3000375"/>
            <a:ext cx="1285875" cy="2143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016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支払スケジュール</a:t>
            </a:r>
          </a:p>
        </p:txBody>
      </p:sp>
      <p:sp>
        <p:nvSpPr>
          <p:cNvPr id="133" name="正方形/長方形 132"/>
          <p:cNvSpPr/>
          <p:nvPr/>
        </p:nvSpPr>
        <p:spPr>
          <a:xfrm>
            <a:off x="5500688" y="3286125"/>
            <a:ext cx="1285875" cy="2143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1016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固定資産情報</a:t>
            </a:r>
          </a:p>
        </p:txBody>
      </p:sp>
      <p:sp>
        <p:nvSpPr>
          <p:cNvPr id="136" name="AutoShape 36"/>
          <p:cNvSpPr>
            <a:spLocks noChangeArrowheads="1"/>
          </p:cNvSpPr>
          <p:nvPr/>
        </p:nvSpPr>
        <p:spPr bwMode="auto">
          <a:xfrm>
            <a:off x="7000875" y="1785938"/>
            <a:ext cx="1571625" cy="1285875"/>
          </a:xfrm>
          <a:prstGeom prst="roundRect">
            <a:avLst>
              <a:gd name="adj" fmla="val 11926"/>
            </a:avLst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各種管理機能</a:t>
            </a:r>
            <a:endParaRPr lang="ja-JP" altLang="ja-JP" sz="12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5" name="AutoShape 48"/>
          <p:cNvSpPr>
            <a:spLocks noChangeArrowheads="1"/>
          </p:cNvSpPr>
          <p:nvPr/>
        </p:nvSpPr>
        <p:spPr bwMode="auto">
          <a:xfrm>
            <a:off x="7143750" y="2211388"/>
            <a:ext cx="12858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再リース契約登録</a:t>
            </a:r>
          </a:p>
        </p:txBody>
      </p:sp>
      <p:sp>
        <p:nvSpPr>
          <p:cNvPr id="137" name="AutoShape 48"/>
          <p:cNvSpPr>
            <a:spLocks noChangeArrowheads="1"/>
          </p:cNvSpPr>
          <p:nvPr/>
        </p:nvSpPr>
        <p:spPr bwMode="auto">
          <a:xfrm>
            <a:off x="7143750" y="2640013"/>
            <a:ext cx="1285875" cy="28892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中途解約登録</a:t>
            </a:r>
          </a:p>
        </p:txBody>
      </p:sp>
      <p:sp>
        <p:nvSpPr>
          <p:cNvPr id="138" name="円柱 137"/>
          <p:cNvSpPr/>
          <p:nvPr/>
        </p:nvSpPr>
        <p:spPr>
          <a:xfrm>
            <a:off x="7572375" y="3344863"/>
            <a:ext cx="1031875" cy="441325"/>
          </a:xfrm>
          <a:prstGeom prst="can">
            <a:avLst/>
          </a:prstGeom>
          <a:solidFill>
            <a:srgbClr val="557630"/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外部データ</a:t>
            </a:r>
          </a:p>
        </p:txBody>
      </p:sp>
      <p:sp>
        <p:nvSpPr>
          <p:cNvPr id="6244" name="AutoShape 19"/>
          <p:cNvSpPr>
            <a:spLocks noChangeArrowheads="1"/>
          </p:cNvSpPr>
          <p:nvPr/>
        </p:nvSpPr>
        <p:spPr bwMode="auto">
          <a:xfrm>
            <a:off x="7929563" y="3857625"/>
            <a:ext cx="287337" cy="261938"/>
          </a:xfrm>
          <a:prstGeom prst="downArrow">
            <a:avLst>
              <a:gd name="adj1" fmla="val 50000"/>
              <a:gd name="adj2" fmla="val 57181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45" name="AutoShape 19"/>
          <p:cNvSpPr>
            <a:spLocks noChangeArrowheads="1"/>
          </p:cNvSpPr>
          <p:nvPr/>
        </p:nvSpPr>
        <p:spPr bwMode="auto">
          <a:xfrm>
            <a:off x="7143750" y="3143250"/>
            <a:ext cx="287338" cy="928688"/>
          </a:xfrm>
          <a:prstGeom prst="downArrow">
            <a:avLst>
              <a:gd name="adj1" fmla="val 50000"/>
              <a:gd name="adj2" fmla="val 57174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1" name="AutoShape 48"/>
          <p:cNvSpPr>
            <a:spLocks noChangeArrowheads="1"/>
          </p:cNvSpPr>
          <p:nvPr/>
        </p:nvSpPr>
        <p:spPr bwMode="auto">
          <a:xfrm>
            <a:off x="5214938" y="4143375"/>
            <a:ext cx="3500437" cy="285750"/>
          </a:xfrm>
          <a:prstGeom prst="roundRect">
            <a:avLst>
              <a:gd name="adj" fmla="val 16667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入力データ更新</a:t>
            </a:r>
          </a:p>
        </p:txBody>
      </p:sp>
      <p:sp>
        <p:nvSpPr>
          <p:cNvPr id="142" name="AutoShape 20"/>
          <p:cNvSpPr>
            <a:spLocks noChangeArrowheads="1"/>
          </p:cNvSpPr>
          <p:nvPr/>
        </p:nvSpPr>
        <p:spPr bwMode="auto">
          <a:xfrm>
            <a:off x="5346700" y="4714875"/>
            <a:ext cx="1571625" cy="1071563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9E3039"/>
            </a:solidFill>
            <a:miter lim="800000"/>
            <a:headEnd/>
            <a:tailEnd/>
          </a:ln>
          <a:effectLst>
            <a:outerShdw blurRad="50800" dist="63500" dir="3600000" algn="l" rotWithShape="0">
              <a:schemeClr val="accent3">
                <a:lumMod val="75000"/>
                <a:alpha val="40000"/>
              </a:schemeClr>
            </a:outerShdw>
          </a:effectLst>
        </p:spPr>
        <p:txBody>
          <a:bodyPr wrap="none"/>
          <a:lstStyle/>
          <a:p>
            <a:pPr>
              <a:defRPr/>
            </a:pP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リース物件明細表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リース料支払予定表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保守料支払予定表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年間支払予定表　など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989" name="AutoShape 21"/>
          <p:cNvSpPr>
            <a:spLocks noChangeArrowheads="1"/>
          </p:cNvSpPr>
          <p:nvPr/>
        </p:nvSpPr>
        <p:spPr bwMode="auto">
          <a:xfrm>
            <a:off x="5489575" y="4572000"/>
            <a:ext cx="1214438" cy="271463"/>
          </a:xfrm>
          <a:prstGeom prst="roundRect">
            <a:avLst>
              <a:gd name="adj" fmla="val 16667"/>
            </a:avLst>
          </a:prstGeom>
          <a:solidFill>
            <a:srgbClr val="9E3039"/>
          </a:solidFill>
          <a:ln w="6350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h="127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支払レポート</a:t>
            </a:r>
          </a:p>
        </p:txBody>
      </p:sp>
      <p:sp>
        <p:nvSpPr>
          <p:cNvPr id="144" name="AutoShape 20"/>
          <p:cNvSpPr>
            <a:spLocks noChangeArrowheads="1"/>
          </p:cNvSpPr>
          <p:nvPr/>
        </p:nvSpPr>
        <p:spPr bwMode="auto">
          <a:xfrm>
            <a:off x="6989763" y="4714875"/>
            <a:ext cx="1654175" cy="714375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9E3039"/>
            </a:solidFill>
            <a:miter lim="800000"/>
            <a:headEnd/>
            <a:tailEnd/>
          </a:ln>
          <a:effectLst>
            <a:outerShdw blurRad="50800" dist="63500" dir="3600000" algn="l" rotWithShape="0">
              <a:schemeClr val="accent3">
                <a:lumMod val="75000"/>
                <a:alpha val="40000"/>
              </a:schemeClr>
            </a:outerShdw>
          </a:effectLst>
        </p:spPr>
        <p:txBody>
          <a:bodyPr wrap="none"/>
          <a:lstStyle/>
          <a:p>
            <a:pPr>
              <a:defRPr/>
            </a:pP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リース会計資料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リース会計注記合計表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991" name="AutoShape 21"/>
          <p:cNvSpPr>
            <a:spLocks noChangeArrowheads="1"/>
          </p:cNvSpPr>
          <p:nvPr/>
        </p:nvSpPr>
        <p:spPr bwMode="auto">
          <a:xfrm>
            <a:off x="7286625" y="4572000"/>
            <a:ext cx="1071563" cy="271463"/>
          </a:xfrm>
          <a:prstGeom prst="roundRect">
            <a:avLst>
              <a:gd name="adj" fmla="val 16667"/>
            </a:avLst>
          </a:prstGeom>
          <a:solidFill>
            <a:srgbClr val="9E3039"/>
          </a:solidFill>
          <a:ln w="6350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h="12700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20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注記レポート</a:t>
            </a:r>
          </a:p>
        </p:txBody>
      </p:sp>
      <p:sp>
        <p:nvSpPr>
          <p:cNvPr id="6257" name="AutoShape 19"/>
          <p:cNvSpPr>
            <a:spLocks noChangeArrowheads="1"/>
          </p:cNvSpPr>
          <p:nvPr/>
        </p:nvSpPr>
        <p:spPr bwMode="auto">
          <a:xfrm>
            <a:off x="5143500" y="5857875"/>
            <a:ext cx="287338" cy="261938"/>
          </a:xfrm>
          <a:prstGeom prst="downArrow">
            <a:avLst>
              <a:gd name="adj1" fmla="val 50000"/>
              <a:gd name="adj2" fmla="val 57181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9" name="AutoShape 21"/>
          <p:cNvSpPr>
            <a:spLocks noChangeArrowheads="1"/>
          </p:cNvSpPr>
          <p:nvPr/>
        </p:nvSpPr>
        <p:spPr bwMode="auto">
          <a:xfrm>
            <a:off x="5429250" y="5857875"/>
            <a:ext cx="857250" cy="2222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仕訳データ</a:t>
            </a:r>
          </a:p>
        </p:txBody>
      </p:sp>
      <p:sp>
        <p:nvSpPr>
          <p:cNvPr id="150" name="フローチャート : 代替処理 149"/>
          <p:cNvSpPr/>
          <p:nvPr/>
        </p:nvSpPr>
        <p:spPr>
          <a:xfrm>
            <a:off x="5643563" y="6143625"/>
            <a:ext cx="3143250" cy="28575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b="1" i="1" dirty="0" err="1">
                <a:solidFill>
                  <a:srgbClr val="0065A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sz="1200" b="1" dirty="0">
                <a:solidFill>
                  <a:srgbClr val="0065AE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-AP+</a:t>
            </a:r>
            <a:endParaRPr lang="ja-JP" altLang="en-US" sz="1200" dirty="0">
              <a:solidFill>
                <a:srgbClr val="0065AE">
                  <a:lumMod val="75000"/>
                </a:srgbClr>
              </a:solidFill>
            </a:endParaRPr>
          </a:p>
        </p:txBody>
      </p:sp>
      <p:sp>
        <p:nvSpPr>
          <p:cNvPr id="6260" name="AutoShape 19"/>
          <p:cNvSpPr>
            <a:spLocks noChangeArrowheads="1"/>
          </p:cNvSpPr>
          <p:nvPr/>
        </p:nvSpPr>
        <p:spPr bwMode="auto">
          <a:xfrm>
            <a:off x="7358063" y="5857875"/>
            <a:ext cx="287337" cy="261938"/>
          </a:xfrm>
          <a:prstGeom prst="downArrow">
            <a:avLst>
              <a:gd name="adj1" fmla="val 50000"/>
              <a:gd name="adj2" fmla="val 57181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2" name="AutoShape 21"/>
          <p:cNvSpPr>
            <a:spLocks noChangeArrowheads="1"/>
          </p:cNvSpPr>
          <p:nvPr/>
        </p:nvSpPr>
        <p:spPr bwMode="auto">
          <a:xfrm>
            <a:off x="7643813" y="5857875"/>
            <a:ext cx="857250" cy="2222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ja-JP" altLang="en-US" sz="105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支払データ</a:t>
            </a:r>
          </a:p>
        </p:txBody>
      </p:sp>
      <p:sp>
        <p:nvSpPr>
          <p:cNvPr id="6262" name="AutoShape 19"/>
          <p:cNvSpPr>
            <a:spLocks noChangeArrowheads="1"/>
          </p:cNvSpPr>
          <p:nvPr/>
        </p:nvSpPr>
        <p:spPr bwMode="auto">
          <a:xfrm rot="5400000">
            <a:off x="4678363" y="3952875"/>
            <a:ext cx="287338" cy="642937"/>
          </a:xfrm>
          <a:prstGeom prst="downArrow">
            <a:avLst>
              <a:gd name="adj1" fmla="val 50000"/>
              <a:gd name="adj2" fmla="val 57182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63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2"/>
          <p:cNvSpPr>
            <a:spLocks noGrp="1"/>
          </p:cNvSpPr>
          <p:nvPr>
            <p:ph type="title" idx="4294967295"/>
          </p:nvPr>
        </p:nvSpPr>
        <p:spPr bwMode="auto">
          <a:xfrm>
            <a:off x="250825" y="215900"/>
            <a:ext cx="8137525" cy="1008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ja-JP" b="1" i="1" smtClean="0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b="1" smtClean="0">
                <a:latin typeface="Times New Roman" pitchFamily="18" charset="0"/>
                <a:cs typeface="Times New Roman" pitchFamily="18" charset="0"/>
              </a:rPr>
              <a:t>-FA+</a:t>
            </a:r>
            <a:r>
              <a:rPr lang="ja-JP" altLang="en-US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固定資産の管理体系</a:t>
            </a:r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90500" y="3068638"/>
            <a:ext cx="8636000" cy="720725"/>
          </a:xfrm>
          <a:prstGeom prst="roundRect">
            <a:avLst>
              <a:gd name="adj" fmla="val 16667"/>
            </a:avLst>
          </a:prstGeom>
          <a:solidFill>
            <a:schemeClr val="accent4">
              <a:lumMod val="20000"/>
              <a:lumOff val="80000"/>
            </a:schemeClr>
          </a:solidFill>
          <a:ln w="19050" algn="ctr">
            <a:solidFill>
              <a:schemeClr val="accent4">
                <a:lumMod val="75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ja-JP" altLang="ja-JP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2143125" y="2471738"/>
            <a:ext cx="5794375" cy="3665537"/>
            <a:chOff x="916" y="1163"/>
            <a:chExt cx="3850" cy="2436"/>
          </a:xfrm>
        </p:grpSpPr>
        <p:grpSp>
          <p:nvGrpSpPr>
            <p:cNvPr id="7216" name="Group 5"/>
            <p:cNvGrpSpPr>
              <a:grpSpLocks/>
            </p:cNvGrpSpPr>
            <p:nvPr/>
          </p:nvGrpSpPr>
          <p:grpSpPr bwMode="auto">
            <a:xfrm>
              <a:off x="966" y="1165"/>
              <a:ext cx="3898" cy="528"/>
              <a:chOff x="883" y="1001"/>
              <a:chExt cx="3898" cy="558"/>
            </a:xfrm>
          </p:grpSpPr>
          <p:sp>
            <p:nvSpPr>
              <p:cNvPr id="34" name="Line 6"/>
              <p:cNvSpPr>
                <a:spLocks noChangeShapeType="1"/>
              </p:cNvSpPr>
              <p:nvPr/>
            </p:nvSpPr>
            <p:spPr bwMode="auto">
              <a:xfrm flipV="1">
                <a:off x="2860" y="1001"/>
                <a:ext cx="0" cy="27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5" name="Line 7"/>
              <p:cNvSpPr>
                <a:spLocks noChangeShapeType="1"/>
              </p:cNvSpPr>
              <p:nvPr/>
            </p:nvSpPr>
            <p:spPr bwMode="auto">
              <a:xfrm>
                <a:off x="883" y="1270"/>
                <a:ext cx="39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6" name="Line 8"/>
              <p:cNvSpPr>
                <a:spLocks noChangeShapeType="1"/>
              </p:cNvSpPr>
              <p:nvPr/>
            </p:nvSpPr>
            <p:spPr bwMode="auto">
              <a:xfrm flipV="1">
                <a:off x="888" y="1270"/>
                <a:ext cx="0" cy="28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7" name="Line 9"/>
              <p:cNvSpPr>
                <a:spLocks noChangeShapeType="1"/>
              </p:cNvSpPr>
              <p:nvPr/>
            </p:nvSpPr>
            <p:spPr bwMode="auto">
              <a:xfrm flipV="1">
                <a:off x="2166" y="1270"/>
                <a:ext cx="0" cy="28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8" name="Line 10"/>
              <p:cNvSpPr>
                <a:spLocks noChangeShapeType="1"/>
              </p:cNvSpPr>
              <p:nvPr/>
            </p:nvSpPr>
            <p:spPr bwMode="auto">
              <a:xfrm flipV="1">
                <a:off x="3478" y="1270"/>
                <a:ext cx="0" cy="28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" name="Line 11"/>
              <p:cNvSpPr>
                <a:spLocks noChangeShapeType="1"/>
              </p:cNvSpPr>
              <p:nvPr/>
            </p:nvSpPr>
            <p:spPr bwMode="auto">
              <a:xfrm flipV="1">
                <a:off x="4781" y="1270"/>
                <a:ext cx="0" cy="28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7217" name="Group 12"/>
            <p:cNvGrpSpPr>
              <a:grpSpLocks/>
            </p:cNvGrpSpPr>
            <p:nvPr/>
          </p:nvGrpSpPr>
          <p:grpSpPr bwMode="auto">
            <a:xfrm>
              <a:off x="2155" y="1929"/>
              <a:ext cx="194" cy="1670"/>
              <a:chOff x="500" y="1808"/>
              <a:chExt cx="194" cy="1768"/>
            </a:xfrm>
          </p:grpSpPr>
          <p:sp>
            <p:nvSpPr>
              <p:cNvPr id="29" name="Line 13"/>
              <p:cNvSpPr>
                <a:spLocks noChangeShapeType="1"/>
              </p:cNvSpPr>
              <p:nvPr/>
            </p:nvSpPr>
            <p:spPr bwMode="auto">
              <a:xfrm>
                <a:off x="510" y="1808"/>
                <a:ext cx="0" cy="176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" name="Line 14"/>
              <p:cNvSpPr>
                <a:spLocks noChangeShapeType="1"/>
              </p:cNvSpPr>
              <p:nvPr/>
            </p:nvSpPr>
            <p:spPr bwMode="auto">
              <a:xfrm>
                <a:off x="502" y="2232"/>
                <a:ext cx="19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1" name="Line 15"/>
              <p:cNvSpPr>
                <a:spLocks noChangeShapeType="1"/>
              </p:cNvSpPr>
              <p:nvPr/>
            </p:nvSpPr>
            <p:spPr bwMode="auto">
              <a:xfrm>
                <a:off x="501" y="2680"/>
                <a:ext cx="19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510" y="3124"/>
                <a:ext cx="19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3" name="Line 17"/>
              <p:cNvSpPr>
                <a:spLocks noChangeShapeType="1"/>
              </p:cNvSpPr>
              <p:nvPr/>
            </p:nvSpPr>
            <p:spPr bwMode="auto">
              <a:xfrm>
                <a:off x="500" y="3566"/>
                <a:ext cx="19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7218" name="Group 18"/>
            <p:cNvGrpSpPr>
              <a:grpSpLocks/>
            </p:cNvGrpSpPr>
            <p:nvPr/>
          </p:nvGrpSpPr>
          <p:grpSpPr bwMode="auto">
            <a:xfrm>
              <a:off x="3394" y="1929"/>
              <a:ext cx="199" cy="1670"/>
              <a:chOff x="500" y="1808"/>
              <a:chExt cx="199" cy="1768"/>
            </a:xfrm>
          </p:grpSpPr>
          <p:sp>
            <p:nvSpPr>
              <p:cNvPr id="24" name="Line 19"/>
              <p:cNvSpPr>
                <a:spLocks noChangeShapeType="1"/>
              </p:cNvSpPr>
              <p:nvPr/>
            </p:nvSpPr>
            <p:spPr bwMode="auto">
              <a:xfrm>
                <a:off x="505" y="1808"/>
                <a:ext cx="0" cy="176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5" name="Line 20"/>
              <p:cNvSpPr>
                <a:spLocks noChangeShapeType="1"/>
              </p:cNvSpPr>
              <p:nvPr/>
            </p:nvSpPr>
            <p:spPr bwMode="auto">
              <a:xfrm>
                <a:off x="505" y="2232"/>
                <a:ext cx="191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6" name="Line 21"/>
              <p:cNvSpPr>
                <a:spLocks noChangeShapeType="1"/>
              </p:cNvSpPr>
              <p:nvPr/>
            </p:nvSpPr>
            <p:spPr bwMode="auto">
              <a:xfrm>
                <a:off x="501" y="2680"/>
                <a:ext cx="19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" name="Line 22"/>
              <p:cNvSpPr>
                <a:spLocks noChangeShapeType="1"/>
              </p:cNvSpPr>
              <p:nvPr/>
            </p:nvSpPr>
            <p:spPr bwMode="auto">
              <a:xfrm>
                <a:off x="505" y="3124"/>
                <a:ext cx="19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8" name="Line 23"/>
              <p:cNvSpPr>
                <a:spLocks noChangeShapeType="1"/>
              </p:cNvSpPr>
              <p:nvPr/>
            </p:nvSpPr>
            <p:spPr bwMode="auto">
              <a:xfrm>
                <a:off x="500" y="3566"/>
                <a:ext cx="19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7219" name="Group 24"/>
            <p:cNvGrpSpPr>
              <a:grpSpLocks/>
            </p:cNvGrpSpPr>
            <p:nvPr/>
          </p:nvGrpSpPr>
          <p:grpSpPr bwMode="auto">
            <a:xfrm>
              <a:off x="4606" y="1929"/>
              <a:ext cx="199" cy="1670"/>
              <a:chOff x="500" y="1808"/>
              <a:chExt cx="199" cy="1768"/>
            </a:xfrm>
          </p:grpSpPr>
          <p:sp>
            <p:nvSpPr>
              <p:cNvPr id="19" name="Line 25"/>
              <p:cNvSpPr>
                <a:spLocks noChangeShapeType="1"/>
              </p:cNvSpPr>
              <p:nvPr/>
            </p:nvSpPr>
            <p:spPr bwMode="auto">
              <a:xfrm>
                <a:off x="505" y="1808"/>
                <a:ext cx="0" cy="176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0" name="Line 26"/>
              <p:cNvSpPr>
                <a:spLocks noChangeShapeType="1"/>
              </p:cNvSpPr>
              <p:nvPr/>
            </p:nvSpPr>
            <p:spPr bwMode="auto">
              <a:xfrm>
                <a:off x="502" y="2232"/>
                <a:ext cx="19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1" name="Line 27"/>
              <p:cNvSpPr>
                <a:spLocks noChangeShapeType="1"/>
              </p:cNvSpPr>
              <p:nvPr/>
            </p:nvSpPr>
            <p:spPr bwMode="auto">
              <a:xfrm>
                <a:off x="501" y="2680"/>
                <a:ext cx="19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2" name="Line 28"/>
              <p:cNvSpPr>
                <a:spLocks noChangeShapeType="1"/>
              </p:cNvSpPr>
              <p:nvPr/>
            </p:nvSpPr>
            <p:spPr bwMode="auto">
              <a:xfrm>
                <a:off x="505" y="3124"/>
                <a:ext cx="19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3" name="Line 29"/>
              <p:cNvSpPr>
                <a:spLocks noChangeShapeType="1"/>
              </p:cNvSpPr>
              <p:nvPr/>
            </p:nvSpPr>
            <p:spPr bwMode="auto">
              <a:xfrm>
                <a:off x="500" y="3566"/>
                <a:ext cx="19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7220" name="Group 30"/>
            <p:cNvGrpSpPr>
              <a:grpSpLocks/>
            </p:cNvGrpSpPr>
            <p:nvPr/>
          </p:nvGrpSpPr>
          <p:grpSpPr bwMode="auto">
            <a:xfrm>
              <a:off x="944" y="1929"/>
              <a:ext cx="194" cy="1670"/>
              <a:chOff x="500" y="1808"/>
              <a:chExt cx="194" cy="1768"/>
            </a:xfrm>
          </p:grpSpPr>
          <p:sp>
            <p:nvSpPr>
              <p:cNvPr id="14" name="Line 31"/>
              <p:cNvSpPr>
                <a:spLocks noChangeShapeType="1"/>
              </p:cNvSpPr>
              <p:nvPr/>
            </p:nvSpPr>
            <p:spPr bwMode="auto">
              <a:xfrm>
                <a:off x="509" y="1808"/>
                <a:ext cx="0" cy="176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509" y="2232"/>
                <a:ext cx="18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6" name="Line 33"/>
              <p:cNvSpPr>
                <a:spLocks noChangeShapeType="1"/>
              </p:cNvSpPr>
              <p:nvPr/>
            </p:nvSpPr>
            <p:spPr bwMode="auto">
              <a:xfrm>
                <a:off x="509" y="2680"/>
                <a:ext cx="18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" name="Line 34"/>
              <p:cNvSpPr>
                <a:spLocks noChangeShapeType="1"/>
              </p:cNvSpPr>
              <p:nvPr/>
            </p:nvSpPr>
            <p:spPr bwMode="auto">
              <a:xfrm>
                <a:off x="509" y="3124"/>
                <a:ext cx="18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" name="Line 35"/>
              <p:cNvSpPr>
                <a:spLocks noChangeShapeType="1"/>
              </p:cNvSpPr>
              <p:nvPr/>
            </p:nvSpPr>
            <p:spPr bwMode="auto">
              <a:xfrm>
                <a:off x="500" y="3566"/>
                <a:ext cx="18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DADADA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ja-JP" altLang="en-US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  <p:sp>
        <p:nvSpPr>
          <p:cNvPr id="7173" name="AutoShape 36"/>
          <p:cNvSpPr>
            <a:spLocks noChangeArrowheads="1"/>
          </p:cNvSpPr>
          <p:nvPr/>
        </p:nvSpPr>
        <p:spPr bwMode="auto">
          <a:xfrm>
            <a:off x="3989388" y="1982788"/>
            <a:ext cx="1905000" cy="609600"/>
          </a:xfrm>
          <a:prstGeom prst="roundRect">
            <a:avLst>
              <a:gd name="adj" fmla="val 50000"/>
            </a:avLst>
          </a:prstGeom>
          <a:solidFill>
            <a:srgbClr val="9E3039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ＳＳ株式会社</a:t>
            </a:r>
          </a:p>
        </p:txBody>
      </p:sp>
      <p:sp>
        <p:nvSpPr>
          <p:cNvPr id="7174" name="AutoShape 37"/>
          <p:cNvSpPr>
            <a:spLocks noChangeArrowheads="1"/>
          </p:cNvSpPr>
          <p:nvPr/>
        </p:nvSpPr>
        <p:spPr bwMode="auto">
          <a:xfrm>
            <a:off x="1484313" y="3187700"/>
            <a:ext cx="1447800" cy="463550"/>
          </a:xfrm>
          <a:prstGeom prst="roundRect">
            <a:avLst>
              <a:gd name="adj" fmla="val 50000"/>
            </a:avLst>
          </a:prstGeom>
          <a:solidFill>
            <a:srgbClr val="557630"/>
          </a:solidFill>
          <a:ln w="285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本社</a:t>
            </a:r>
          </a:p>
        </p:txBody>
      </p:sp>
      <p:sp>
        <p:nvSpPr>
          <p:cNvPr id="7175" name="AutoShape 38"/>
          <p:cNvSpPr>
            <a:spLocks noChangeArrowheads="1"/>
          </p:cNvSpPr>
          <p:nvPr/>
        </p:nvSpPr>
        <p:spPr bwMode="auto">
          <a:xfrm>
            <a:off x="3227388" y="3195638"/>
            <a:ext cx="1447800" cy="463550"/>
          </a:xfrm>
          <a:prstGeom prst="roundRect">
            <a:avLst>
              <a:gd name="adj" fmla="val 50000"/>
            </a:avLst>
          </a:prstGeom>
          <a:solidFill>
            <a:srgbClr val="557630"/>
          </a:solidFill>
          <a:ln w="285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大阪工場</a:t>
            </a:r>
          </a:p>
        </p:txBody>
      </p:sp>
      <p:sp>
        <p:nvSpPr>
          <p:cNvPr id="7176" name="AutoShape 39"/>
          <p:cNvSpPr>
            <a:spLocks noChangeArrowheads="1"/>
          </p:cNvSpPr>
          <p:nvPr/>
        </p:nvSpPr>
        <p:spPr bwMode="auto">
          <a:xfrm>
            <a:off x="5135563" y="3205163"/>
            <a:ext cx="1447800" cy="463550"/>
          </a:xfrm>
          <a:prstGeom prst="roundRect">
            <a:avLst>
              <a:gd name="adj" fmla="val 50000"/>
            </a:avLst>
          </a:prstGeom>
          <a:solidFill>
            <a:srgbClr val="557630"/>
          </a:solidFill>
          <a:ln w="285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名古屋支店</a:t>
            </a:r>
          </a:p>
        </p:txBody>
      </p:sp>
      <p:sp>
        <p:nvSpPr>
          <p:cNvPr id="7177" name="AutoShape 40"/>
          <p:cNvSpPr>
            <a:spLocks noChangeArrowheads="1"/>
          </p:cNvSpPr>
          <p:nvPr/>
        </p:nvSpPr>
        <p:spPr bwMode="auto">
          <a:xfrm>
            <a:off x="6961188" y="3190875"/>
            <a:ext cx="1447800" cy="463550"/>
          </a:xfrm>
          <a:prstGeom prst="roundRect">
            <a:avLst>
              <a:gd name="adj" fmla="val 50000"/>
            </a:avLst>
          </a:prstGeom>
          <a:solidFill>
            <a:srgbClr val="557630"/>
          </a:solidFill>
          <a:ln w="2857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福岡支店</a:t>
            </a:r>
          </a:p>
        </p:txBody>
      </p:sp>
      <p:sp>
        <p:nvSpPr>
          <p:cNvPr id="7178" name="AutoShape 41"/>
          <p:cNvSpPr>
            <a:spLocks noChangeArrowheads="1"/>
          </p:cNvSpPr>
          <p:nvPr/>
        </p:nvSpPr>
        <p:spPr bwMode="auto">
          <a:xfrm>
            <a:off x="2489200" y="4059238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空調設備</a:t>
            </a:r>
          </a:p>
        </p:txBody>
      </p:sp>
      <p:sp>
        <p:nvSpPr>
          <p:cNvPr id="7179" name="AutoShape 42"/>
          <p:cNvSpPr>
            <a:spLocks noChangeArrowheads="1"/>
          </p:cNvSpPr>
          <p:nvPr/>
        </p:nvSpPr>
        <p:spPr bwMode="auto">
          <a:xfrm>
            <a:off x="2509838" y="4689475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昇降機</a:t>
            </a:r>
          </a:p>
        </p:txBody>
      </p:sp>
      <p:sp>
        <p:nvSpPr>
          <p:cNvPr id="7180" name="AutoShape 43"/>
          <p:cNvSpPr>
            <a:spLocks noChangeArrowheads="1"/>
          </p:cNvSpPr>
          <p:nvPr/>
        </p:nvSpPr>
        <p:spPr bwMode="auto">
          <a:xfrm>
            <a:off x="2500313" y="5345113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金庫</a:t>
            </a:r>
          </a:p>
        </p:txBody>
      </p:sp>
      <p:sp>
        <p:nvSpPr>
          <p:cNvPr id="7181" name="AutoShape 44"/>
          <p:cNvSpPr>
            <a:spLocks noChangeArrowheads="1"/>
          </p:cNvSpPr>
          <p:nvPr/>
        </p:nvSpPr>
        <p:spPr bwMode="auto">
          <a:xfrm>
            <a:off x="2503488" y="5954713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ﾊﾟｿｺﾝ</a:t>
            </a:r>
          </a:p>
        </p:txBody>
      </p:sp>
      <p:sp>
        <p:nvSpPr>
          <p:cNvPr id="7182" name="AutoShape 45"/>
          <p:cNvSpPr>
            <a:spLocks noChangeArrowheads="1"/>
          </p:cNvSpPr>
          <p:nvPr/>
        </p:nvSpPr>
        <p:spPr bwMode="auto">
          <a:xfrm>
            <a:off x="4306888" y="4040188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空調設備</a:t>
            </a:r>
          </a:p>
        </p:txBody>
      </p:sp>
      <p:sp>
        <p:nvSpPr>
          <p:cNvPr id="7183" name="AutoShape 46"/>
          <p:cNvSpPr>
            <a:spLocks noChangeArrowheads="1"/>
          </p:cNvSpPr>
          <p:nvPr/>
        </p:nvSpPr>
        <p:spPr bwMode="auto">
          <a:xfrm>
            <a:off x="4327525" y="4670425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機械Ａ</a:t>
            </a:r>
          </a:p>
        </p:txBody>
      </p:sp>
      <p:sp>
        <p:nvSpPr>
          <p:cNvPr id="7184" name="AutoShape 47"/>
          <p:cNvSpPr>
            <a:spLocks noChangeArrowheads="1"/>
          </p:cNvSpPr>
          <p:nvPr/>
        </p:nvSpPr>
        <p:spPr bwMode="auto">
          <a:xfrm>
            <a:off x="4318000" y="5326063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機械Ｂ</a:t>
            </a:r>
          </a:p>
        </p:txBody>
      </p:sp>
      <p:sp>
        <p:nvSpPr>
          <p:cNvPr id="7185" name="AutoShape 48"/>
          <p:cNvSpPr>
            <a:spLocks noChangeArrowheads="1"/>
          </p:cNvSpPr>
          <p:nvPr/>
        </p:nvSpPr>
        <p:spPr bwMode="auto">
          <a:xfrm>
            <a:off x="4321175" y="5935663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切削工具</a:t>
            </a:r>
          </a:p>
        </p:txBody>
      </p:sp>
      <p:sp>
        <p:nvSpPr>
          <p:cNvPr id="7186" name="AutoShape 49"/>
          <p:cNvSpPr>
            <a:spLocks noChangeArrowheads="1"/>
          </p:cNvSpPr>
          <p:nvPr/>
        </p:nvSpPr>
        <p:spPr bwMode="auto">
          <a:xfrm>
            <a:off x="6188075" y="4052888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ﾊﾟｿｺﾝ</a:t>
            </a:r>
          </a:p>
        </p:txBody>
      </p:sp>
      <p:sp>
        <p:nvSpPr>
          <p:cNvPr id="7187" name="AutoShape 50"/>
          <p:cNvSpPr>
            <a:spLocks noChangeArrowheads="1"/>
          </p:cNvSpPr>
          <p:nvPr/>
        </p:nvSpPr>
        <p:spPr bwMode="auto">
          <a:xfrm>
            <a:off x="6208713" y="4683125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コピー機</a:t>
            </a:r>
          </a:p>
        </p:txBody>
      </p:sp>
      <p:sp>
        <p:nvSpPr>
          <p:cNvPr id="7188" name="AutoShape 51"/>
          <p:cNvSpPr>
            <a:spLocks noChangeArrowheads="1"/>
          </p:cNvSpPr>
          <p:nvPr/>
        </p:nvSpPr>
        <p:spPr bwMode="auto">
          <a:xfrm>
            <a:off x="6199188" y="5338763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ｼｭﾚｯﾀﾞｰ</a:t>
            </a:r>
          </a:p>
        </p:txBody>
      </p:sp>
      <p:sp>
        <p:nvSpPr>
          <p:cNvPr id="7189" name="AutoShape 52"/>
          <p:cNvSpPr>
            <a:spLocks noChangeArrowheads="1"/>
          </p:cNvSpPr>
          <p:nvPr/>
        </p:nvSpPr>
        <p:spPr bwMode="auto">
          <a:xfrm>
            <a:off x="6202363" y="5948363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ｷｬﾋﾞﾈｯﾄ</a:t>
            </a:r>
          </a:p>
        </p:txBody>
      </p:sp>
      <p:sp>
        <p:nvSpPr>
          <p:cNvPr id="7190" name="AutoShape 53"/>
          <p:cNvSpPr>
            <a:spLocks noChangeArrowheads="1"/>
          </p:cNvSpPr>
          <p:nvPr/>
        </p:nvSpPr>
        <p:spPr bwMode="auto">
          <a:xfrm>
            <a:off x="7989888" y="4052888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ﾊﾟｿｺﾝ</a:t>
            </a:r>
          </a:p>
        </p:txBody>
      </p:sp>
      <p:sp>
        <p:nvSpPr>
          <p:cNvPr id="7191" name="AutoShape 54"/>
          <p:cNvSpPr>
            <a:spLocks noChangeArrowheads="1"/>
          </p:cNvSpPr>
          <p:nvPr/>
        </p:nvSpPr>
        <p:spPr bwMode="auto">
          <a:xfrm>
            <a:off x="8010525" y="4683125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コピー機</a:t>
            </a:r>
          </a:p>
        </p:txBody>
      </p:sp>
      <p:sp>
        <p:nvSpPr>
          <p:cNvPr id="7192" name="AutoShape 55"/>
          <p:cNvSpPr>
            <a:spLocks noChangeArrowheads="1"/>
          </p:cNvSpPr>
          <p:nvPr/>
        </p:nvSpPr>
        <p:spPr bwMode="auto">
          <a:xfrm>
            <a:off x="8001000" y="5338763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ｼｭﾚｯﾀﾞｰ</a:t>
            </a:r>
          </a:p>
        </p:txBody>
      </p:sp>
      <p:sp>
        <p:nvSpPr>
          <p:cNvPr id="7193" name="AutoShape 56"/>
          <p:cNvSpPr>
            <a:spLocks noChangeArrowheads="1"/>
          </p:cNvSpPr>
          <p:nvPr/>
        </p:nvSpPr>
        <p:spPr bwMode="auto">
          <a:xfrm>
            <a:off x="8004175" y="5948363"/>
            <a:ext cx="990600" cy="317500"/>
          </a:xfrm>
          <a:prstGeom prst="roundRect">
            <a:avLst>
              <a:gd name="adj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ﾌﾟﾘﾝﾀ</a:t>
            </a:r>
          </a:p>
        </p:txBody>
      </p:sp>
      <p:sp>
        <p:nvSpPr>
          <p:cNvPr id="7194" name="Text Box 57"/>
          <p:cNvSpPr txBox="1">
            <a:spLocks noChangeArrowheads="1"/>
          </p:cNvSpPr>
          <p:nvPr/>
        </p:nvSpPr>
        <p:spPr bwMode="auto">
          <a:xfrm>
            <a:off x="269875" y="3143250"/>
            <a:ext cx="1206500" cy="361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ja-JP" altLang="en-US" sz="16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管理単位</a:t>
            </a:r>
            <a:endParaRPr lang="en-US" altLang="ja-JP" sz="160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63" name="Group 60"/>
          <p:cNvGraphicFramePr>
            <a:graphicFrameLocks noGrp="1"/>
          </p:cNvGraphicFramePr>
          <p:nvPr/>
        </p:nvGraphicFramePr>
        <p:xfrm>
          <a:off x="6084888" y="1358900"/>
          <a:ext cx="2794000" cy="1349375"/>
        </p:xfrm>
        <a:graphic>
          <a:graphicData uri="http://schemas.openxmlformats.org/drawingml/2006/table">
            <a:tbl>
              <a:tblPr/>
              <a:tblGrid>
                <a:gridCol w="1144587"/>
                <a:gridCol w="1649413"/>
              </a:tblGrid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会社コード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５桁英数字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管理単位ｺｰﾄﾞ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５桁英数字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資産番号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１５桁英数字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資産番号枝番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100" kern="1200" dirty="0" smtClean="0">
                          <a:solidFill>
                            <a:schemeClr val="tx1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３桁英数字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12" name="Text Box 7"/>
          <p:cNvSpPr txBox="1">
            <a:spLocks noChangeArrowheads="1"/>
          </p:cNvSpPr>
          <p:nvPr/>
        </p:nvSpPr>
        <p:spPr bwMode="auto">
          <a:xfrm>
            <a:off x="146050" y="3500438"/>
            <a:ext cx="15001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償却費計算を行う単位</a:t>
            </a:r>
          </a:p>
        </p:txBody>
      </p:sp>
      <p:sp>
        <p:nvSpPr>
          <p:cNvPr id="7213" name="Text Box 2"/>
          <p:cNvSpPr txBox="1">
            <a:spLocks noChangeArrowheads="1"/>
          </p:cNvSpPr>
          <p:nvPr/>
        </p:nvSpPr>
        <p:spPr bwMode="auto">
          <a:xfrm>
            <a:off x="252413" y="1331913"/>
            <a:ext cx="44989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ja-JP" altLang="en-US">
                <a:solidFill>
                  <a:srgbClr val="E271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管理体系</a:t>
            </a:r>
            <a:endParaRPr lang="en-US" altLang="ja-JP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6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「会社－管理単位－固定資産」となります。</a:t>
            </a:r>
          </a:p>
        </p:txBody>
      </p:sp>
      <p:sp>
        <p:nvSpPr>
          <p:cNvPr id="7215" name="スライド番号プレースホルダ 4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8FA0E0-DD2D-4B70-8C20-44E52109765F}" type="slidenum">
              <a:rPr lang="ja-JP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64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番号プレースホルダ 2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2FE7FF-5719-4091-BF06-543027CA8BFB}" type="slidenum">
              <a:rPr lang="en-US" altLang="ja-JP" smtClean="0">
                <a:solidFill>
                  <a:srgbClr val="9999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ja-JP" smtClean="0">
              <a:solidFill>
                <a:srgbClr val="999999"/>
              </a:solidFill>
            </a:endParaRPr>
          </a:p>
        </p:txBody>
      </p:sp>
      <p:sp>
        <p:nvSpPr>
          <p:cNvPr id="35843" name="AutoShape 5"/>
          <p:cNvSpPr>
            <a:spLocks noChangeArrowheads="1"/>
          </p:cNvSpPr>
          <p:nvPr/>
        </p:nvSpPr>
        <p:spPr bwMode="gray">
          <a:xfrm>
            <a:off x="468313" y="2205038"/>
            <a:ext cx="5543550" cy="3816350"/>
          </a:xfrm>
          <a:prstGeom prst="roundRect">
            <a:avLst>
              <a:gd name="adj" fmla="val 6056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en-US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844" name="Text Box 3"/>
          <p:cNvSpPr txBox="1">
            <a:spLocks noChangeArrowheads="1"/>
          </p:cNvSpPr>
          <p:nvPr/>
        </p:nvSpPr>
        <p:spPr bwMode="auto">
          <a:xfrm>
            <a:off x="252413" y="1331913"/>
            <a:ext cx="6135687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dirty="0">
                <a:solidFill>
                  <a:srgbClr val="E271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資産記帳</a:t>
            </a:r>
          </a:p>
          <a:p>
            <a:pPr>
              <a:defRPr/>
            </a:pPr>
            <a:r>
              <a:rPr lang="ja-JP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資産記帳された管理情報を元にさまざまな帳票が出力されます。</a:t>
            </a: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6465888" y="1989138"/>
            <a:ext cx="2282825" cy="644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defRPr/>
            </a:pPr>
            <a:r>
              <a:rPr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月次更新のタイミングで</a:t>
            </a:r>
            <a:b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 償却計算が行われ、</a:t>
            </a:r>
            <a:b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 仕訳が</a:t>
            </a:r>
            <a:r>
              <a:rPr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CORE</a:t>
            </a: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に連携します</a:t>
            </a:r>
          </a:p>
        </p:txBody>
      </p:sp>
      <p:sp>
        <p:nvSpPr>
          <p:cNvPr id="265221" name="AutoShape 5"/>
          <p:cNvSpPr>
            <a:spLocks noChangeArrowheads="1"/>
          </p:cNvSpPr>
          <p:nvPr/>
        </p:nvSpPr>
        <p:spPr bwMode="auto">
          <a:xfrm>
            <a:off x="792163" y="2343150"/>
            <a:ext cx="4838700" cy="728663"/>
          </a:xfrm>
          <a:prstGeom prst="roundRect">
            <a:avLst>
              <a:gd name="adj" fmla="val 10167"/>
            </a:avLst>
          </a:prstGeom>
          <a:solidFill>
            <a:srgbClr val="CCCCCC">
              <a:alpha val="50000"/>
            </a:srgbClr>
          </a:solidFill>
          <a:ln w="19050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CCCCCC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5222" name="AutoShape 6"/>
          <p:cNvSpPr>
            <a:spLocks noChangeArrowheads="1"/>
          </p:cNvSpPr>
          <p:nvPr/>
        </p:nvSpPr>
        <p:spPr bwMode="auto">
          <a:xfrm>
            <a:off x="3765550" y="3360738"/>
            <a:ext cx="1827213" cy="1030287"/>
          </a:xfrm>
          <a:prstGeom prst="roundRect">
            <a:avLst>
              <a:gd name="adj" fmla="val 10167"/>
            </a:avLst>
          </a:prstGeom>
          <a:solidFill>
            <a:schemeClr val="accent4">
              <a:lumMod val="20000"/>
              <a:lumOff val="80000"/>
              <a:alpha val="50000"/>
            </a:schemeClr>
          </a:solidFill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dist="35921" dir="2700000" algn="ctr" rotWithShape="0">
              <a:srgbClr val="CCCCCC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5223" name="Text Box 7"/>
          <p:cNvSpPr txBox="1">
            <a:spLocks noChangeArrowheads="1"/>
          </p:cNvSpPr>
          <p:nvPr/>
        </p:nvSpPr>
        <p:spPr bwMode="auto">
          <a:xfrm>
            <a:off x="933450" y="2478088"/>
            <a:ext cx="4572000" cy="4841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 anchorCtr="1"/>
          <a:lstStyle/>
          <a:p>
            <a:pPr algn="ctr">
              <a:defRPr/>
            </a:pP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資産の基本情報</a:t>
            </a:r>
          </a:p>
          <a:p>
            <a:pPr algn="ctr">
              <a:defRPr/>
            </a:pP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（管理単位、資産番号、名称、取得日等）</a:t>
            </a:r>
          </a:p>
        </p:txBody>
      </p:sp>
      <p:sp>
        <p:nvSpPr>
          <p:cNvPr id="265224" name="Text Box 8"/>
          <p:cNvSpPr txBox="1">
            <a:spLocks noChangeArrowheads="1"/>
          </p:cNvSpPr>
          <p:nvPr/>
        </p:nvSpPr>
        <p:spPr bwMode="auto">
          <a:xfrm>
            <a:off x="3932238" y="3462338"/>
            <a:ext cx="1458912" cy="800100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rgbClr val="CCCCCC"/>
            </a:outerShdw>
          </a:effectLst>
        </p:spPr>
        <p:txBody>
          <a:bodyPr wrap="none" anchor="ctr" anchorCtr="1"/>
          <a:lstStyle/>
          <a:p>
            <a:pPr algn="ctr">
              <a:lnSpc>
                <a:spcPct val="85000"/>
              </a:lnSpc>
              <a:defRPr/>
            </a:pPr>
            <a:r>
              <a:rPr lang="ja-JP" altLang="en-US" sz="1400" dirty="0">
                <a:solidFill>
                  <a:schemeClr val="accent4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償却情報</a:t>
            </a:r>
          </a:p>
          <a:p>
            <a:pPr algn="ctr">
              <a:lnSpc>
                <a:spcPct val="85000"/>
              </a:lnSpc>
              <a:defRPr/>
            </a:pPr>
            <a:r>
              <a:rPr lang="ja-JP" altLang="en-US" sz="1400" dirty="0">
                <a:solidFill>
                  <a:schemeClr val="accent4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・会計</a:t>
            </a:r>
          </a:p>
          <a:p>
            <a:pPr algn="ctr">
              <a:lnSpc>
                <a:spcPct val="85000"/>
              </a:lnSpc>
              <a:defRPr/>
            </a:pPr>
            <a:r>
              <a:rPr lang="ja-JP" altLang="en-US" sz="1400" dirty="0">
                <a:solidFill>
                  <a:schemeClr val="accent4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・税務</a:t>
            </a:r>
          </a:p>
        </p:txBody>
      </p:sp>
      <p:sp>
        <p:nvSpPr>
          <p:cNvPr id="8202" name="Text Box 9"/>
          <p:cNvSpPr txBox="1">
            <a:spLocks noChangeArrowheads="1"/>
          </p:cNvSpPr>
          <p:nvPr/>
        </p:nvSpPr>
        <p:spPr bwMode="auto">
          <a:xfrm>
            <a:off x="2232025" y="2028825"/>
            <a:ext cx="1809750" cy="24288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tIns="10800" bIns="10800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16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資産記帳画面構成</a:t>
            </a:r>
          </a:p>
        </p:txBody>
      </p:sp>
      <p:sp>
        <p:nvSpPr>
          <p:cNvPr id="265226" name="AutoShape 10"/>
          <p:cNvSpPr>
            <a:spLocks noChangeArrowheads="1"/>
          </p:cNvSpPr>
          <p:nvPr/>
        </p:nvSpPr>
        <p:spPr bwMode="auto">
          <a:xfrm>
            <a:off x="792163" y="3181350"/>
            <a:ext cx="2738437" cy="728663"/>
          </a:xfrm>
          <a:prstGeom prst="roundRect">
            <a:avLst>
              <a:gd name="adj" fmla="val 10167"/>
            </a:avLst>
          </a:prstGeom>
          <a:solidFill>
            <a:srgbClr val="CCCCCC">
              <a:alpha val="50000"/>
            </a:srgbClr>
          </a:solidFill>
          <a:ln w="19050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CCCCCC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5227" name="Text Box 11"/>
          <p:cNvSpPr txBox="1">
            <a:spLocks noChangeArrowheads="1"/>
          </p:cNvSpPr>
          <p:nvPr/>
        </p:nvSpPr>
        <p:spPr bwMode="auto">
          <a:xfrm>
            <a:off x="895350" y="3314700"/>
            <a:ext cx="2533650" cy="4841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 anchorCtr="1"/>
          <a:lstStyle/>
          <a:p>
            <a:pPr algn="ctr">
              <a:defRPr/>
            </a:pP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資産の種類</a:t>
            </a:r>
          </a:p>
          <a:p>
            <a:pPr algn="ctr">
              <a:defRPr/>
            </a:pP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（種類、構造用途、細目）</a:t>
            </a:r>
          </a:p>
        </p:txBody>
      </p:sp>
      <p:sp>
        <p:nvSpPr>
          <p:cNvPr id="265228" name="AutoShape 12"/>
          <p:cNvSpPr>
            <a:spLocks noChangeArrowheads="1"/>
          </p:cNvSpPr>
          <p:nvPr/>
        </p:nvSpPr>
        <p:spPr bwMode="auto">
          <a:xfrm>
            <a:off x="792163" y="4116388"/>
            <a:ext cx="2738437" cy="728662"/>
          </a:xfrm>
          <a:prstGeom prst="roundRect">
            <a:avLst>
              <a:gd name="adj" fmla="val 10167"/>
            </a:avLst>
          </a:prstGeom>
          <a:solidFill>
            <a:srgbClr val="CCCCCC">
              <a:alpha val="50000"/>
            </a:srgbClr>
          </a:solidFill>
          <a:ln w="19050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CCCCCC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5229" name="Text Box 13"/>
          <p:cNvSpPr txBox="1">
            <a:spLocks noChangeArrowheads="1"/>
          </p:cNvSpPr>
          <p:nvPr/>
        </p:nvSpPr>
        <p:spPr bwMode="auto">
          <a:xfrm>
            <a:off x="895350" y="4249738"/>
            <a:ext cx="2533650" cy="4841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 anchorCtr="1"/>
          <a:lstStyle/>
          <a:p>
            <a:pPr algn="ctr">
              <a:defRPr/>
            </a:pP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管理情報</a:t>
            </a:r>
          </a:p>
          <a:p>
            <a:pPr algn="ctr">
              <a:defRPr/>
            </a:pP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（管理部門、設置場所等）</a:t>
            </a:r>
          </a:p>
        </p:txBody>
      </p:sp>
      <p:sp>
        <p:nvSpPr>
          <p:cNvPr id="265230" name="AutoShape 14"/>
          <p:cNvSpPr>
            <a:spLocks noChangeArrowheads="1"/>
          </p:cNvSpPr>
          <p:nvPr/>
        </p:nvSpPr>
        <p:spPr bwMode="auto">
          <a:xfrm>
            <a:off x="792163" y="5049838"/>
            <a:ext cx="2738437" cy="728662"/>
          </a:xfrm>
          <a:prstGeom prst="roundRect">
            <a:avLst>
              <a:gd name="adj" fmla="val 10167"/>
            </a:avLst>
          </a:prstGeom>
          <a:solidFill>
            <a:srgbClr val="CCCCCC">
              <a:alpha val="50000"/>
            </a:srgbClr>
          </a:solidFill>
          <a:ln w="19050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rgbClr val="CCCCCC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5231" name="Text Box 15"/>
          <p:cNvSpPr txBox="1">
            <a:spLocks noChangeArrowheads="1"/>
          </p:cNvSpPr>
          <p:nvPr/>
        </p:nvSpPr>
        <p:spPr bwMode="auto">
          <a:xfrm>
            <a:off x="895350" y="5184775"/>
            <a:ext cx="2533650" cy="4841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 anchorCtr="1"/>
          <a:lstStyle/>
          <a:p>
            <a:pPr algn="ctr">
              <a:defRPr/>
            </a:pP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償却資産申告情報</a:t>
            </a:r>
          </a:p>
          <a:p>
            <a:pPr algn="ctr">
              <a:defRPr/>
            </a:pPr>
            <a:r>
              <a:rPr lang="ja-JP" altLang="en-US" sz="1400" dirty="0">
                <a:solidFill>
                  <a:schemeClr val="accent5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（申告先税務署、申告種類等）</a:t>
            </a:r>
          </a:p>
        </p:txBody>
      </p:sp>
      <p:sp>
        <p:nvSpPr>
          <p:cNvPr id="265232" name="AutoShape 16"/>
          <p:cNvSpPr>
            <a:spLocks noChangeArrowheads="1"/>
          </p:cNvSpPr>
          <p:nvPr/>
        </p:nvSpPr>
        <p:spPr bwMode="auto">
          <a:xfrm>
            <a:off x="3762375" y="4791075"/>
            <a:ext cx="1827213" cy="987425"/>
          </a:xfrm>
          <a:prstGeom prst="roundRect">
            <a:avLst>
              <a:gd name="adj" fmla="val 10167"/>
            </a:avLst>
          </a:prstGeom>
          <a:solidFill>
            <a:schemeClr val="accent4">
              <a:lumMod val="20000"/>
              <a:lumOff val="80000"/>
              <a:alpha val="50000"/>
            </a:schemeClr>
          </a:solidFill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dist="35921" dir="2700000" algn="ctr" rotWithShape="0">
              <a:srgbClr val="CCCCCC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5233" name="Text Box 17"/>
          <p:cNvSpPr txBox="1">
            <a:spLocks noChangeArrowheads="1"/>
          </p:cNvSpPr>
          <p:nvPr/>
        </p:nvSpPr>
        <p:spPr bwMode="auto">
          <a:xfrm>
            <a:off x="3929063" y="4911725"/>
            <a:ext cx="1458912" cy="768350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rgbClr val="CCCCCC"/>
            </a:outerShdw>
          </a:effectLst>
        </p:spPr>
        <p:txBody>
          <a:bodyPr wrap="none" anchor="ctr" anchorCtr="1"/>
          <a:lstStyle/>
          <a:p>
            <a:pPr algn="ctr">
              <a:lnSpc>
                <a:spcPct val="85000"/>
              </a:lnSpc>
              <a:defRPr/>
            </a:pPr>
            <a:r>
              <a:rPr lang="ja-JP" altLang="en-US" sz="1400" dirty="0">
                <a:solidFill>
                  <a:schemeClr val="accent4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減損会計</a:t>
            </a:r>
          </a:p>
          <a:p>
            <a:pPr algn="ctr">
              <a:lnSpc>
                <a:spcPct val="85000"/>
              </a:lnSpc>
              <a:defRPr/>
            </a:pPr>
            <a:r>
              <a:rPr lang="ja-JP" altLang="en-US" sz="1400" dirty="0">
                <a:solidFill>
                  <a:schemeClr val="accent4">
                    <a:lumMod val="7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情報</a:t>
            </a:r>
          </a:p>
        </p:txBody>
      </p:sp>
      <p:sp>
        <p:nvSpPr>
          <p:cNvPr id="8211" name="Line 18"/>
          <p:cNvSpPr>
            <a:spLocks noChangeShapeType="1"/>
          </p:cNvSpPr>
          <p:nvPr/>
        </p:nvSpPr>
        <p:spPr bwMode="auto">
          <a:xfrm>
            <a:off x="5614988" y="3844925"/>
            <a:ext cx="706437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65235" name="AutoShape 19"/>
          <p:cNvSpPr>
            <a:spLocks noChangeArrowheads="1"/>
          </p:cNvSpPr>
          <p:nvPr/>
        </p:nvSpPr>
        <p:spPr bwMode="auto">
          <a:xfrm>
            <a:off x="6883400" y="2781300"/>
            <a:ext cx="1355725" cy="6794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ja-JP" altLang="en-US" sz="14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償却費計算</a:t>
            </a:r>
          </a:p>
          <a:p>
            <a:pPr algn="ctr">
              <a:defRPr/>
            </a:pPr>
            <a:r>
              <a:rPr lang="ja-JP" altLang="en-US" sz="14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明細書</a:t>
            </a:r>
          </a:p>
        </p:txBody>
      </p:sp>
      <p:sp>
        <p:nvSpPr>
          <p:cNvPr id="265236" name="AutoShape 20"/>
          <p:cNvSpPr>
            <a:spLocks noChangeArrowheads="1"/>
          </p:cNvSpPr>
          <p:nvPr/>
        </p:nvSpPr>
        <p:spPr bwMode="auto">
          <a:xfrm>
            <a:off x="6888163" y="3554413"/>
            <a:ext cx="1355725" cy="6794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ja-JP" altLang="en-US" sz="14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別表十六</a:t>
            </a:r>
          </a:p>
          <a:p>
            <a:pPr algn="ctr">
              <a:defRPr/>
            </a:pPr>
            <a:r>
              <a:rPr lang="en-US" altLang="ja-JP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</a:t>
            </a:r>
            <a:r>
              <a:rPr lang="en-US" altLang="ja-JP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)(</a:t>
            </a:r>
            <a:r>
              <a:rPr lang="ja-JP" altLang="en-US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二</a:t>
            </a:r>
            <a:r>
              <a:rPr lang="en-US" altLang="ja-JP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)(</a:t>
            </a:r>
            <a:r>
              <a:rPr lang="ja-JP" altLang="en-US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四</a:t>
            </a:r>
            <a:r>
              <a:rPr lang="en-US" altLang="ja-JP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)(</a:t>
            </a:r>
            <a:r>
              <a:rPr lang="ja-JP" altLang="en-US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六</a:t>
            </a:r>
            <a:r>
              <a:rPr lang="en-US" altLang="ja-JP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 algn="ctr">
              <a:defRPr/>
            </a:pPr>
            <a:r>
              <a:rPr lang="en-US" altLang="ja-JP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七</a:t>
            </a:r>
            <a:r>
              <a:rPr lang="en-US" altLang="ja-JP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)(</a:t>
            </a:r>
            <a:r>
              <a:rPr lang="ja-JP" altLang="en-US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八</a:t>
            </a:r>
            <a:r>
              <a:rPr lang="en-US" altLang="ja-JP" sz="120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</p:txBody>
      </p:sp>
      <p:sp>
        <p:nvSpPr>
          <p:cNvPr id="265237" name="AutoShape 21"/>
          <p:cNvSpPr>
            <a:spLocks noChangeArrowheads="1"/>
          </p:cNvSpPr>
          <p:nvPr/>
        </p:nvSpPr>
        <p:spPr bwMode="auto">
          <a:xfrm>
            <a:off x="6888163" y="4333875"/>
            <a:ext cx="1355725" cy="67945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償却費</a:t>
            </a:r>
          </a:p>
          <a:p>
            <a:pPr algn="ctr">
              <a:defRPr/>
            </a:pPr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予測結果表</a:t>
            </a:r>
          </a:p>
        </p:txBody>
      </p:sp>
      <p:sp>
        <p:nvSpPr>
          <p:cNvPr id="8215" name="Line 22"/>
          <p:cNvSpPr>
            <a:spLocks noChangeShapeType="1"/>
          </p:cNvSpPr>
          <p:nvPr/>
        </p:nvSpPr>
        <p:spPr bwMode="auto">
          <a:xfrm>
            <a:off x="2093913" y="6169025"/>
            <a:ext cx="4214812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8216" name="Line 23"/>
          <p:cNvSpPr>
            <a:spLocks noChangeShapeType="1"/>
          </p:cNvSpPr>
          <p:nvPr/>
        </p:nvSpPr>
        <p:spPr bwMode="auto">
          <a:xfrm flipH="1">
            <a:off x="2105025" y="5805488"/>
            <a:ext cx="20638" cy="3746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65240" name="AutoShape 24"/>
          <p:cNvSpPr>
            <a:spLocks noChangeArrowheads="1"/>
          </p:cNvSpPr>
          <p:nvPr/>
        </p:nvSpPr>
        <p:spPr bwMode="auto">
          <a:xfrm>
            <a:off x="6319838" y="5808663"/>
            <a:ext cx="1354137" cy="6016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accent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償却資産</a:t>
            </a:r>
          </a:p>
          <a:p>
            <a:pPr algn="ctr">
              <a:defRPr/>
            </a:pPr>
            <a:r>
              <a:rPr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申告書</a:t>
            </a:r>
          </a:p>
        </p:txBody>
      </p:sp>
      <p:sp>
        <p:nvSpPr>
          <p:cNvPr id="8218" name="AutoShape 25"/>
          <p:cNvSpPr>
            <a:spLocks/>
          </p:cNvSpPr>
          <p:nvPr/>
        </p:nvSpPr>
        <p:spPr bwMode="auto">
          <a:xfrm>
            <a:off x="6327775" y="2806700"/>
            <a:ext cx="519113" cy="2135188"/>
          </a:xfrm>
          <a:prstGeom prst="leftBrace">
            <a:avLst>
              <a:gd name="adj1" fmla="val 19979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219" name="Rectangle 26"/>
          <p:cNvSpPr>
            <a:spLocks noChangeArrowheads="1"/>
          </p:cNvSpPr>
          <p:nvPr/>
        </p:nvSpPr>
        <p:spPr bwMode="auto">
          <a:xfrm>
            <a:off x="230188" y="215900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b="1" i="1">
                <a:solidFill>
                  <a:srgbClr val="FFFFFF"/>
                </a:solidFill>
                <a:latin typeface="Times New Roman" pitchFamily="18" charset="0"/>
                <a:ea typeface="HGP創英角ｺﾞｼｯｸUB" pitchFamily="50" charset="-128"/>
              </a:rPr>
              <a:t>SuperStream-</a:t>
            </a:r>
            <a:r>
              <a:rPr lang="en-US" altLang="ja-JP" sz="2200" b="1">
                <a:solidFill>
                  <a:srgbClr val="FFFFFF"/>
                </a:solidFill>
                <a:latin typeface="Times New Roman" pitchFamily="18" charset="0"/>
                <a:ea typeface="HGP創英角ｺﾞｼｯｸUB" pitchFamily="50" charset="-128"/>
              </a:rPr>
              <a:t>FA+</a:t>
            </a:r>
            <a:r>
              <a:rPr lang="en-US" altLang="ja-JP" sz="2200">
                <a:solidFill>
                  <a:srgbClr val="FFFFFF"/>
                </a:solidFill>
                <a:latin typeface="Tahoma" pitchFamily="34" charset="0"/>
                <a:ea typeface="HGP創英角ｺﾞｼｯｸUB" pitchFamily="50" charset="-128"/>
              </a:rPr>
              <a:t> </a:t>
            </a:r>
            <a:r>
              <a:rPr lang="ja-JP" altLang="en-US" sz="2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固定資産の管理情報</a:t>
            </a:r>
          </a:p>
        </p:txBody>
      </p:sp>
      <p:sp>
        <p:nvSpPr>
          <p:cNvPr id="8220" name="スライド番号プレースホルダ 4"/>
          <p:cNvSpPr txBox="1">
            <a:spLocks/>
          </p:cNvSpPr>
          <p:nvPr/>
        </p:nvSpPr>
        <p:spPr bwMode="auto">
          <a:xfrm>
            <a:off x="7920038" y="6453188"/>
            <a:ext cx="720725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336A1A6F-50A9-4990-8947-17951370BC20}" type="slidenum">
              <a:rPr lang="ja-JP" altLang="en-US" sz="900">
                <a:solidFill>
                  <a:srgbClr val="FFFFFF"/>
                </a:solidFill>
                <a:latin typeface="Tahoma" pitchFamily="34" charset="0"/>
                <a:ea typeface="HGP創英角ｺﾞｼｯｸUB" pitchFamily="50" charset="-128"/>
              </a:rPr>
              <a:pPr algn="r"/>
              <a:t>4</a:t>
            </a:fld>
            <a:endParaRPr lang="ja-JP" altLang="en-US" sz="900">
              <a:solidFill>
                <a:srgbClr val="FFFFFF"/>
              </a:solidFill>
              <a:latin typeface="Tahoma" pitchFamily="34" charset="0"/>
              <a:ea typeface="HGP創英角ｺﾞｼｯｸUB" pitchFamily="50" charset="-128"/>
            </a:endParaRPr>
          </a:p>
        </p:txBody>
      </p:sp>
      <p:sp>
        <p:nvSpPr>
          <p:cNvPr id="30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643063" y="2571750"/>
            <a:ext cx="5572125" cy="1714500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 w="19050" algn="ctr">
            <a:solidFill>
              <a:srgbClr val="55763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ja-JP" altLang="ja-JP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220" name="スライド番号プレースホルダ 4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1C92FC-635F-4DBF-BD3B-E778D5BF7F45}" type="slidenum">
              <a:rPr lang="ja-JP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2" name="タイトル 2"/>
          <p:cNvSpPr>
            <a:spLocks noGrp="1"/>
          </p:cNvSpPr>
          <p:nvPr>
            <p:ph type="title" idx="4294967295"/>
          </p:nvPr>
        </p:nvSpPr>
        <p:spPr bwMode="auto">
          <a:xfrm>
            <a:off x="250825" y="215900"/>
            <a:ext cx="8137525" cy="1008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ja-JP" b="1" i="1" smtClean="0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b="1" smtClean="0">
                <a:latin typeface="Times New Roman" pitchFamily="18" charset="0"/>
                <a:cs typeface="Times New Roman" pitchFamily="18" charset="0"/>
              </a:rPr>
              <a:t>-FA+</a:t>
            </a:r>
            <a:r>
              <a:rPr lang="ja-JP" altLang="en-US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</a:t>
            </a:r>
            <a: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～償却シミュレーション～</a:t>
            </a:r>
          </a:p>
        </p:txBody>
      </p:sp>
      <p:sp>
        <p:nvSpPr>
          <p:cNvPr id="16" name="円/楕円 15"/>
          <p:cNvSpPr/>
          <p:nvPr/>
        </p:nvSpPr>
        <p:spPr>
          <a:xfrm>
            <a:off x="5572125" y="2928938"/>
            <a:ext cx="1357313" cy="1357312"/>
          </a:xfrm>
          <a:prstGeom prst="ellipse">
            <a:avLst/>
          </a:prstGeom>
          <a:noFill/>
          <a:ln>
            <a:solidFill>
              <a:srgbClr val="E27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3857625" y="2928938"/>
            <a:ext cx="1357313" cy="1357312"/>
          </a:xfrm>
          <a:prstGeom prst="ellipse">
            <a:avLst/>
          </a:prstGeom>
          <a:noFill/>
          <a:ln>
            <a:solidFill>
              <a:srgbClr val="006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223" name="AutoShape 48"/>
          <p:cNvSpPr>
            <a:spLocks noChangeArrowheads="1"/>
          </p:cNvSpPr>
          <p:nvPr/>
        </p:nvSpPr>
        <p:spPr bwMode="auto">
          <a:xfrm>
            <a:off x="1947863" y="2428875"/>
            <a:ext cx="1785937" cy="342900"/>
          </a:xfrm>
          <a:prstGeom prst="roundRect">
            <a:avLst>
              <a:gd name="adj" fmla="val 16667"/>
            </a:avLst>
          </a:prstGeom>
          <a:solidFill>
            <a:srgbClr val="55763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保有資産</a:t>
            </a:r>
          </a:p>
        </p:txBody>
      </p:sp>
      <p:sp>
        <p:nvSpPr>
          <p:cNvPr id="9224" name="AutoShape 48"/>
          <p:cNvSpPr>
            <a:spLocks noChangeArrowheads="1"/>
          </p:cNvSpPr>
          <p:nvPr/>
        </p:nvSpPr>
        <p:spPr bwMode="auto">
          <a:xfrm>
            <a:off x="3929063" y="2643188"/>
            <a:ext cx="857250" cy="285750"/>
          </a:xfrm>
          <a:prstGeom prst="wedgeRoundRectCallout">
            <a:avLst>
              <a:gd name="adj1" fmla="val -6389"/>
              <a:gd name="adj2" fmla="val 99167"/>
              <a:gd name="adj3" fmla="val 16667"/>
            </a:avLst>
          </a:prstGeom>
          <a:solidFill>
            <a:srgbClr val="0065AE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取得予定</a:t>
            </a:r>
          </a:p>
        </p:txBody>
      </p:sp>
      <p:sp>
        <p:nvSpPr>
          <p:cNvPr id="9225" name="AutoShape 48"/>
          <p:cNvSpPr>
            <a:spLocks noChangeArrowheads="1"/>
          </p:cNvSpPr>
          <p:nvPr/>
        </p:nvSpPr>
        <p:spPr bwMode="auto">
          <a:xfrm>
            <a:off x="5715000" y="2643188"/>
            <a:ext cx="857250" cy="285750"/>
          </a:xfrm>
          <a:prstGeom prst="wedgeRoundRectCallout">
            <a:avLst>
              <a:gd name="adj1" fmla="val -6389"/>
              <a:gd name="adj2" fmla="val 99167"/>
              <a:gd name="adj3" fmla="val 16667"/>
            </a:avLst>
          </a:prstGeom>
          <a:solidFill>
            <a:srgbClr val="E271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処分予定</a:t>
            </a:r>
          </a:p>
        </p:txBody>
      </p:sp>
      <p:sp>
        <p:nvSpPr>
          <p:cNvPr id="14" name="ホームベース 13"/>
          <p:cNvSpPr/>
          <p:nvPr/>
        </p:nvSpPr>
        <p:spPr>
          <a:xfrm>
            <a:off x="395288" y="4572000"/>
            <a:ext cx="3533775" cy="500063"/>
          </a:xfrm>
          <a:prstGeom prst="homePlate">
            <a:avLst>
              <a:gd name="adj" fmla="val 17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予測パターン１</a:t>
            </a: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（処分予定考慮）</a:t>
            </a:r>
          </a:p>
        </p:txBody>
      </p:sp>
      <p:sp>
        <p:nvSpPr>
          <p:cNvPr id="21" name="ホームベース 20"/>
          <p:cNvSpPr/>
          <p:nvPr/>
        </p:nvSpPr>
        <p:spPr>
          <a:xfrm>
            <a:off x="395288" y="5143500"/>
            <a:ext cx="3533775" cy="500063"/>
          </a:xfrm>
          <a:prstGeom prst="homePlate">
            <a:avLst>
              <a:gd name="adj" fmla="val 17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予測パターン２</a:t>
            </a:r>
            <a:r>
              <a:rPr lang="ja-JP" altLang="en-US" sz="1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（取得予定考慮）</a:t>
            </a:r>
          </a:p>
        </p:txBody>
      </p:sp>
      <p:sp>
        <p:nvSpPr>
          <p:cNvPr id="22" name="ホームベース 21"/>
          <p:cNvSpPr/>
          <p:nvPr/>
        </p:nvSpPr>
        <p:spPr>
          <a:xfrm>
            <a:off x="395288" y="5715000"/>
            <a:ext cx="3533775" cy="500063"/>
          </a:xfrm>
          <a:prstGeom prst="homePlate">
            <a:avLst>
              <a:gd name="adj" fmla="val 17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予測パターン３</a:t>
            </a: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（処分</a:t>
            </a:r>
            <a:r>
              <a:rPr lang="en-US" altLang="ja-JP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取得予定どちらも考慮）</a:t>
            </a:r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4214813" y="4714875"/>
            <a:ext cx="2357437" cy="1500188"/>
          </a:xfrm>
          <a:prstGeom prst="flowChartDocumen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rgbClr val="9E3039"/>
            </a:solidFill>
            <a:miter lim="800000"/>
            <a:headEnd/>
            <a:tailEnd/>
          </a:ln>
          <a:effectLst>
            <a:outerShdw blurRad="50800" dist="63500" dir="3600000" algn="l" rotWithShape="0">
              <a:schemeClr val="accent3">
                <a:lumMod val="75000"/>
                <a:alpha val="40000"/>
              </a:schemeClr>
            </a:outerShdw>
          </a:effectLst>
        </p:spPr>
        <p:txBody>
          <a:bodyPr wrap="none"/>
          <a:lstStyle/>
          <a:p>
            <a:pPr>
              <a:defRPr/>
            </a:pP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減価償却費予測結果表</a:t>
            </a:r>
            <a:endParaRPr lang="en-US" altLang="ja-JP" sz="14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25" name="直線コネクタ 24"/>
          <p:cNvCxnSpPr/>
          <p:nvPr/>
        </p:nvCxnSpPr>
        <p:spPr>
          <a:xfrm>
            <a:off x="4500563" y="5286375"/>
            <a:ext cx="1857375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500563" y="5499100"/>
            <a:ext cx="1857375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500563" y="5713413"/>
            <a:ext cx="185737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ホームベース 28"/>
          <p:cNvSpPr/>
          <p:nvPr/>
        </p:nvSpPr>
        <p:spPr>
          <a:xfrm>
            <a:off x="6786563" y="4786313"/>
            <a:ext cx="1214437" cy="1071562"/>
          </a:xfrm>
          <a:prstGeom prst="homePlate">
            <a:avLst>
              <a:gd name="adj" fmla="val 17111"/>
            </a:avLst>
          </a:prstGeom>
          <a:solidFill>
            <a:srgbClr val="5576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</a:p>
          <a:p>
            <a:pPr algn="ctr">
              <a:defRPr/>
            </a:pPr>
            <a:r>
              <a:rPr lang="ja-JP" altLang="en-US" sz="16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出力可能</a:t>
            </a:r>
          </a:p>
        </p:txBody>
      </p:sp>
      <p:sp>
        <p:nvSpPr>
          <p:cNvPr id="9234" name="Text Box 2"/>
          <p:cNvSpPr txBox="1">
            <a:spLocks noChangeArrowheads="1"/>
          </p:cNvSpPr>
          <p:nvPr/>
        </p:nvSpPr>
        <p:spPr bwMode="auto">
          <a:xfrm>
            <a:off x="252413" y="1331913"/>
            <a:ext cx="875188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ja-JP" altLang="en-US">
                <a:solidFill>
                  <a:srgbClr val="E271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予測処理</a:t>
            </a:r>
            <a:endParaRPr lang="en-US" altLang="ja-JP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6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将来発生する減価償却費の予測計算機能を搭載しており、予算策定時にご活用いただけます。</a:t>
            </a:r>
            <a:endParaRPr lang="en-US" altLang="ja-JP" sz="160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6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既存資産だけでなく、新規取得予定・処分予定を含めて計算することが可能です。</a:t>
            </a:r>
            <a:endParaRPr lang="en-US" altLang="ja-JP" sz="160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9236" name="Picture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997200"/>
            <a:ext cx="10033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7" name="Picture 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3055938"/>
            <a:ext cx="10033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8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3068638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スライド番号プレースホルダ 4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11B210-C246-41C2-A065-84B054DD2593}" type="slidenum">
              <a:rPr lang="ja-JP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2" name="タイトル 2"/>
          <p:cNvSpPr>
            <a:spLocks noGrp="1"/>
          </p:cNvSpPr>
          <p:nvPr>
            <p:ph type="title" idx="4294967295"/>
          </p:nvPr>
        </p:nvSpPr>
        <p:spPr bwMode="auto">
          <a:xfrm>
            <a:off x="250825" y="215900"/>
            <a:ext cx="8137525" cy="1008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ja-JP" b="1" i="1" smtClean="0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b="1" smtClean="0">
                <a:latin typeface="Times New Roman" pitchFamily="18" charset="0"/>
                <a:cs typeface="Times New Roman" pitchFamily="18" charset="0"/>
              </a:rPr>
              <a:t>-FA+</a:t>
            </a:r>
            <a:r>
              <a:rPr lang="ja-JP" altLang="en-US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</a:t>
            </a:r>
            <a: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～減損会計～</a:t>
            </a:r>
            <a:endParaRPr lang="ja-JP" altLang="en-US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5060" name="AutoShape 2"/>
          <p:cNvSpPr>
            <a:spLocks noChangeArrowheads="1"/>
          </p:cNvSpPr>
          <p:nvPr/>
        </p:nvSpPr>
        <p:spPr bwMode="auto">
          <a:xfrm>
            <a:off x="7443788" y="2257425"/>
            <a:ext cx="1685925" cy="1668463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lIns="252000" anchor="ctr"/>
          <a:lstStyle/>
          <a:p>
            <a:pPr>
              <a:defRPr/>
            </a:pPr>
            <a:r>
              <a:rPr lang="ja-JP" altLang="en-US" sz="16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減損の開示</a:t>
            </a: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5973763" y="2255838"/>
            <a:ext cx="1684337" cy="1668462"/>
          </a:xfrm>
          <a:prstGeom prst="homePlate">
            <a:avLst>
              <a:gd name="adj" fmla="val 25000"/>
            </a:avLst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252000" anchor="ctr"/>
          <a:lstStyle/>
          <a:p>
            <a:pPr>
              <a:defRPr/>
            </a:pPr>
            <a:r>
              <a:rPr lang="ja-JP" altLang="en-US" sz="16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減損の配分</a:t>
            </a: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527050" y="4752975"/>
            <a:ext cx="3665538" cy="327025"/>
          </a:xfrm>
          <a:prstGeom prst="rect">
            <a:avLst/>
          </a:prstGeom>
          <a:solidFill>
            <a:srgbClr val="FFFFFF"/>
          </a:solidFill>
          <a:ln w="38100">
            <a:solidFill>
              <a:srgbClr val="9E30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>
                <a:solidFill>
                  <a:srgbClr val="9E303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減損処理不要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4500563" y="2254250"/>
            <a:ext cx="1684337" cy="1668463"/>
          </a:xfrm>
          <a:prstGeom prst="homePlate">
            <a:avLst>
              <a:gd name="adj" fmla="val 2500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lIns="252000" anchor="ctr"/>
          <a:lstStyle/>
          <a:p>
            <a:pPr>
              <a:defRPr/>
            </a:pPr>
            <a:r>
              <a:rPr lang="ja-JP" altLang="en-US" sz="16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減損の測定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059113" y="2259013"/>
            <a:ext cx="1685925" cy="1668462"/>
          </a:xfrm>
          <a:prstGeom prst="homePlate">
            <a:avLst>
              <a:gd name="adj" fmla="val 2500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252000" anchor="ctr"/>
          <a:lstStyle/>
          <a:p>
            <a:pPr>
              <a:defRPr/>
            </a:pPr>
            <a:r>
              <a:rPr lang="ja-JP" altLang="en-US" sz="16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減損の認識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1590675" y="2254250"/>
            <a:ext cx="1685925" cy="1668463"/>
          </a:xfrm>
          <a:prstGeom prst="homePlate">
            <a:avLst>
              <a:gd name="adj" fmla="val 25000"/>
            </a:avLst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lIns="180000" anchor="ctr"/>
          <a:lstStyle/>
          <a:p>
            <a:pPr>
              <a:defRPr/>
            </a:pPr>
            <a:r>
              <a:rPr lang="en-US" altLang="ja-JP" sz="16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</a:t>
            </a: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減損の兆候</a:t>
            </a:r>
            <a:endParaRPr lang="en-US" altLang="ja-JP" sz="1400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把握</a:t>
            </a: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250825" y="2235200"/>
            <a:ext cx="1685925" cy="1668463"/>
          </a:xfrm>
          <a:prstGeom prst="homePlate">
            <a:avLst>
              <a:gd name="adj" fmla="val 25000"/>
            </a:avLst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対象資産の特定</a:t>
            </a:r>
          </a:p>
          <a:p>
            <a:pPr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グルーピング</a:t>
            </a:r>
          </a:p>
        </p:txBody>
      </p:sp>
      <p:sp>
        <p:nvSpPr>
          <p:cNvPr id="10251" name="Line 10"/>
          <p:cNvSpPr>
            <a:spLocks noChangeShapeType="1"/>
          </p:cNvSpPr>
          <p:nvPr/>
        </p:nvSpPr>
        <p:spPr bwMode="auto">
          <a:xfrm>
            <a:off x="900113" y="4002088"/>
            <a:ext cx="0" cy="711200"/>
          </a:xfrm>
          <a:prstGeom prst="line">
            <a:avLst/>
          </a:prstGeom>
          <a:noFill/>
          <a:ln w="34925">
            <a:solidFill>
              <a:srgbClr val="9E3039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10252" name="Line 11"/>
          <p:cNvSpPr>
            <a:spLocks noChangeShapeType="1"/>
          </p:cNvSpPr>
          <p:nvPr/>
        </p:nvSpPr>
        <p:spPr bwMode="auto">
          <a:xfrm>
            <a:off x="2235200" y="4002088"/>
            <a:ext cx="0" cy="711200"/>
          </a:xfrm>
          <a:prstGeom prst="line">
            <a:avLst/>
          </a:prstGeom>
          <a:noFill/>
          <a:ln w="34925">
            <a:solidFill>
              <a:srgbClr val="9E3039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10253" name="Line 12"/>
          <p:cNvSpPr>
            <a:spLocks noChangeShapeType="1"/>
          </p:cNvSpPr>
          <p:nvPr/>
        </p:nvSpPr>
        <p:spPr bwMode="auto">
          <a:xfrm>
            <a:off x="3568700" y="4014788"/>
            <a:ext cx="0" cy="711200"/>
          </a:xfrm>
          <a:prstGeom prst="line">
            <a:avLst/>
          </a:prstGeom>
          <a:noFill/>
          <a:ln w="34925">
            <a:solidFill>
              <a:srgbClr val="9E3039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10254" name="Text Box 13"/>
          <p:cNvSpPr txBox="1">
            <a:spLocks noChangeArrowheads="1"/>
          </p:cNvSpPr>
          <p:nvPr/>
        </p:nvSpPr>
        <p:spPr bwMode="auto">
          <a:xfrm>
            <a:off x="2260600" y="4027488"/>
            <a:ext cx="6223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>
                <a:solidFill>
                  <a:srgbClr val="9E303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ＮＯ</a:t>
            </a:r>
          </a:p>
        </p:txBody>
      </p:sp>
      <p:sp>
        <p:nvSpPr>
          <p:cNvPr id="10255" name="Text Box 14"/>
          <p:cNvSpPr txBox="1">
            <a:spLocks noChangeArrowheads="1"/>
          </p:cNvSpPr>
          <p:nvPr/>
        </p:nvSpPr>
        <p:spPr bwMode="auto">
          <a:xfrm>
            <a:off x="3594100" y="3989388"/>
            <a:ext cx="19304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>
                <a:solidFill>
                  <a:srgbClr val="9E303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簿価＜割引前将来ＣＦ</a:t>
            </a:r>
          </a:p>
        </p:txBody>
      </p:sp>
      <p:sp>
        <p:nvSpPr>
          <p:cNvPr id="10256" name="Line 15"/>
          <p:cNvSpPr>
            <a:spLocks noChangeShapeType="1"/>
          </p:cNvSpPr>
          <p:nvPr/>
        </p:nvSpPr>
        <p:spPr bwMode="auto">
          <a:xfrm>
            <a:off x="1790700" y="1936750"/>
            <a:ext cx="3670300" cy="0"/>
          </a:xfrm>
          <a:prstGeom prst="line">
            <a:avLst/>
          </a:prstGeom>
          <a:noFill/>
          <a:ln w="34925">
            <a:solidFill>
              <a:srgbClr val="9E3039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10257" name="Rectangle 16"/>
          <p:cNvSpPr>
            <a:spLocks noChangeArrowheads="1"/>
          </p:cNvSpPr>
          <p:nvPr/>
        </p:nvSpPr>
        <p:spPr bwMode="auto">
          <a:xfrm>
            <a:off x="438150" y="1785938"/>
            <a:ext cx="1201738" cy="327025"/>
          </a:xfrm>
          <a:prstGeom prst="rect">
            <a:avLst/>
          </a:prstGeom>
          <a:solidFill>
            <a:srgbClr val="FFFFFF"/>
          </a:solidFill>
          <a:ln w="38100">
            <a:solidFill>
              <a:srgbClr val="9E30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>
                <a:solidFill>
                  <a:srgbClr val="9E303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減損前簿価</a:t>
            </a:r>
          </a:p>
        </p:txBody>
      </p:sp>
      <p:sp>
        <p:nvSpPr>
          <p:cNvPr id="10258" name="Rectangle 17"/>
          <p:cNvSpPr>
            <a:spLocks noChangeArrowheads="1"/>
          </p:cNvSpPr>
          <p:nvPr/>
        </p:nvSpPr>
        <p:spPr bwMode="auto">
          <a:xfrm>
            <a:off x="5581650" y="1773238"/>
            <a:ext cx="1201738" cy="327025"/>
          </a:xfrm>
          <a:prstGeom prst="rect">
            <a:avLst/>
          </a:prstGeom>
          <a:solidFill>
            <a:srgbClr val="FFFFFF"/>
          </a:solidFill>
          <a:ln w="38100">
            <a:solidFill>
              <a:srgbClr val="9E303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400">
                <a:solidFill>
                  <a:srgbClr val="9E303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減損後簿価</a:t>
            </a:r>
          </a:p>
        </p:txBody>
      </p:sp>
      <p:sp>
        <p:nvSpPr>
          <p:cNvPr id="45075" name="AutoShape 5"/>
          <p:cNvSpPr>
            <a:spLocks noChangeArrowheads="1"/>
          </p:cNvSpPr>
          <p:nvPr/>
        </p:nvSpPr>
        <p:spPr bwMode="gray">
          <a:xfrm>
            <a:off x="4572000" y="4510088"/>
            <a:ext cx="4284663" cy="1871662"/>
          </a:xfrm>
          <a:prstGeom prst="roundRect">
            <a:avLst>
              <a:gd name="adj" fmla="val 6056"/>
            </a:avLst>
          </a:prstGeom>
          <a:solidFill>
            <a:schemeClr val="accent4">
              <a:lumMod val="20000"/>
              <a:lumOff val="80000"/>
            </a:schemeClr>
          </a:solidFill>
          <a:ln w="9525" algn="ctr">
            <a:solidFill>
              <a:schemeClr val="accent4">
                <a:lumMod val="7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schemeClr val="accent4">
                <a:lumMod val="75000"/>
                <a:alpha val="4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減損の測定：簿価－回収可能価額→減損損失額決定</a:t>
            </a:r>
          </a:p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減損の配分：損失額をいずれかの配分率で資産へ配分</a:t>
            </a:r>
          </a:p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・帳簿価額</a:t>
            </a:r>
          </a:p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・帳簿価額－回収可能価額</a:t>
            </a:r>
          </a:p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・手入力</a:t>
            </a:r>
          </a:p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減損の開示：附属明細書出力</a:t>
            </a:r>
          </a:p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（直接控除方式・独立間接控除方式・合算間接控除方式）</a:t>
            </a:r>
          </a:p>
          <a:p>
            <a:pPr>
              <a:defRPr/>
            </a:pPr>
            <a:r>
              <a:rPr lang="ja-JP" altLang="en-US" sz="12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仕訳の作成（特別損失額計上）</a:t>
            </a:r>
            <a:endParaRPr lang="en-US" sz="12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65A6B7-23E9-4E13-81C8-752831347D68}" type="slidenum">
              <a:rPr lang="en-US" altLang="ja-JP" smtClean="0">
                <a:solidFill>
                  <a:srgbClr val="99999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ja-JP" smtClean="0">
              <a:solidFill>
                <a:srgbClr val="999999"/>
              </a:solidFill>
            </a:endParaRPr>
          </a:p>
        </p:txBody>
      </p:sp>
      <p:sp>
        <p:nvSpPr>
          <p:cNvPr id="11267" name="Rectangle 48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0825" y="215900"/>
            <a:ext cx="8229600" cy="1008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ja-JP" sz="2400" b="1" i="1" smtClean="0">
                <a:latin typeface="Times New Roman" pitchFamily="18" charset="0"/>
                <a:ea typeface="MS UI Gothic" pitchFamily="50" charset="-128"/>
              </a:rPr>
              <a:t>SuperStream-</a:t>
            </a:r>
            <a:r>
              <a:rPr lang="en-US" altLang="ja-JP" sz="2400" b="1" smtClean="0">
                <a:latin typeface="Times New Roman" pitchFamily="18" charset="0"/>
                <a:ea typeface="MS UI Gothic" pitchFamily="50" charset="-128"/>
              </a:rPr>
              <a:t>FA+ </a:t>
            </a:r>
            <a:r>
              <a:rPr lang="ja-JP" altLang="en-US" sz="2400" b="1" smtClean="0">
                <a:latin typeface="Times New Roman" pitchFamily="18" charset="0"/>
                <a:ea typeface="MS UI Gothic" pitchFamily="50" charset="-128"/>
              </a:rPr>
              <a:t>　</a:t>
            </a:r>
            <a:r>
              <a:rPr lang="ja-JP" altLang="en-US" sz="24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固定資産の減損会計</a:t>
            </a:r>
          </a:p>
        </p:txBody>
      </p:sp>
      <p:sp>
        <p:nvSpPr>
          <p:cNvPr id="11268" name="AutoShape 2"/>
          <p:cNvSpPr>
            <a:spLocks noChangeArrowheads="1"/>
          </p:cNvSpPr>
          <p:nvPr/>
        </p:nvSpPr>
        <p:spPr bwMode="auto">
          <a:xfrm>
            <a:off x="168275" y="3068638"/>
            <a:ext cx="8869363" cy="6477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FFFF99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269" name="AutoShape 3"/>
          <p:cNvSpPr>
            <a:spLocks noChangeArrowheads="1"/>
          </p:cNvSpPr>
          <p:nvPr/>
        </p:nvSpPr>
        <p:spPr bwMode="auto">
          <a:xfrm>
            <a:off x="174625" y="4076700"/>
            <a:ext cx="8869363" cy="865188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 algn="ctr">
            <a:solidFill>
              <a:srgbClr val="CCCCF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2454275" y="4187825"/>
            <a:ext cx="746125" cy="45878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パソ</a:t>
            </a:r>
            <a:endParaRPr lang="en-US" altLang="ja-JP" sz="12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コン</a:t>
            </a:r>
            <a:endParaRPr lang="en-US" altLang="ja-JP" sz="12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4697413" y="3187700"/>
            <a:ext cx="1166812" cy="274638"/>
          </a:xfrm>
          <a:prstGeom prst="rect">
            <a:avLst/>
          </a:prstGeom>
          <a:solidFill>
            <a:srgbClr val="3366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ja-JP" altLang="en-US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工場　</a:t>
            </a:r>
            <a:r>
              <a:rPr lang="en-US" altLang="ja-JP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</a:t>
            </a:r>
          </a:p>
        </p:txBody>
      </p:sp>
      <p:sp>
        <p:nvSpPr>
          <p:cNvPr id="11272" name="Rectangle 6"/>
          <p:cNvSpPr>
            <a:spLocks noChangeArrowheads="1"/>
          </p:cNvSpPr>
          <p:nvPr/>
        </p:nvSpPr>
        <p:spPr bwMode="auto">
          <a:xfrm>
            <a:off x="1997075" y="3175000"/>
            <a:ext cx="935038" cy="274638"/>
          </a:xfrm>
          <a:prstGeom prst="rect">
            <a:avLst/>
          </a:prstGeom>
          <a:solidFill>
            <a:srgbClr val="3366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ja-JP" altLang="en-US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東京本社</a:t>
            </a:r>
          </a:p>
        </p:txBody>
      </p:sp>
      <p:sp>
        <p:nvSpPr>
          <p:cNvPr id="11273" name="Rectangle 7"/>
          <p:cNvSpPr>
            <a:spLocks noChangeArrowheads="1"/>
          </p:cNvSpPr>
          <p:nvPr/>
        </p:nvSpPr>
        <p:spPr bwMode="auto">
          <a:xfrm>
            <a:off x="7296150" y="3173413"/>
            <a:ext cx="942975" cy="274637"/>
          </a:xfrm>
          <a:prstGeom prst="rect">
            <a:avLst/>
          </a:prstGeom>
          <a:solidFill>
            <a:srgbClr val="3366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ja-JP" altLang="en-US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工場　</a:t>
            </a:r>
            <a:r>
              <a:rPr lang="en-US" altLang="ja-JP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</a:t>
            </a:r>
          </a:p>
        </p:txBody>
      </p:sp>
      <p:sp>
        <p:nvSpPr>
          <p:cNvPr id="38921" name="Rectangle 8"/>
          <p:cNvSpPr>
            <a:spLocks noChangeArrowheads="1"/>
          </p:cNvSpPr>
          <p:nvPr/>
        </p:nvSpPr>
        <p:spPr bwMode="auto">
          <a:xfrm>
            <a:off x="3194050" y="4189413"/>
            <a:ext cx="746125" cy="4587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パソ</a:t>
            </a:r>
            <a:endParaRPr lang="en-US" altLang="ja-JP" sz="12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2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コン</a:t>
            </a:r>
            <a:endParaRPr lang="en-US" altLang="ja-JP" sz="12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22" name="Rectangle 9"/>
          <p:cNvSpPr>
            <a:spLocks noChangeArrowheads="1"/>
          </p:cNvSpPr>
          <p:nvPr/>
        </p:nvSpPr>
        <p:spPr bwMode="auto">
          <a:xfrm>
            <a:off x="950913" y="4187825"/>
            <a:ext cx="746125" cy="458788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本社</a:t>
            </a:r>
          </a:p>
          <a:p>
            <a:pPr algn="ctr">
              <a:defRPr/>
            </a:pPr>
            <a:r>
              <a:rPr lang="ja-JP" altLang="en-US" sz="12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土地</a:t>
            </a:r>
          </a:p>
        </p:txBody>
      </p:sp>
      <p:sp>
        <p:nvSpPr>
          <p:cNvPr id="38923" name="Rectangle 10"/>
          <p:cNvSpPr>
            <a:spLocks noChangeArrowheads="1"/>
          </p:cNvSpPr>
          <p:nvPr/>
        </p:nvSpPr>
        <p:spPr bwMode="auto">
          <a:xfrm>
            <a:off x="1704975" y="4186238"/>
            <a:ext cx="746125" cy="4587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本社</a:t>
            </a:r>
          </a:p>
          <a:p>
            <a:pPr algn="ctr">
              <a:defRPr/>
            </a:pPr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建物</a:t>
            </a:r>
          </a:p>
        </p:txBody>
      </p:sp>
      <p:cxnSp>
        <p:nvCxnSpPr>
          <p:cNvPr id="11277" name="AutoShape 11"/>
          <p:cNvCxnSpPr>
            <a:cxnSpLocks noChangeShapeType="1"/>
            <a:stCxn id="38917" idx="0"/>
            <a:endCxn id="11272" idx="2"/>
          </p:cNvCxnSpPr>
          <p:nvPr/>
        </p:nvCxnSpPr>
        <p:spPr bwMode="auto">
          <a:xfrm rot="16200000" flipV="1">
            <a:off x="2277269" y="3637757"/>
            <a:ext cx="738187" cy="3619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1278" name="AutoShape 12"/>
          <p:cNvCxnSpPr>
            <a:cxnSpLocks noChangeShapeType="1"/>
            <a:stCxn id="38921" idx="0"/>
            <a:endCxn id="11272" idx="2"/>
          </p:cNvCxnSpPr>
          <p:nvPr/>
        </p:nvCxnSpPr>
        <p:spPr bwMode="auto">
          <a:xfrm rot="16200000" flipV="1">
            <a:off x="2646363" y="3268663"/>
            <a:ext cx="739775" cy="11017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1279" name="AutoShape 13"/>
          <p:cNvCxnSpPr>
            <a:cxnSpLocks noChangeShapeType="1"/>
            <a:stCxn id="38922" idx="0"/>
            <a:endCxn id="11272" idx="2"/>
          </p:cNvCxnSpPr>
          <p:nvPr/>
        </p:nvCxnSpPr>
        <p:spPr bwMode="auto">
          <a:xfrm rot="5400000" flipH="1" flipV="1">
            <a:off x="1525588" y="3248025"/>
            <a:ext cx="738187" cy="114141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1280" name="AutoShape 14"/>
          <p:cNvCxnSpPr>
            <a:cxnSpLocks noChangeShapeType="1"/>
            <a:stCxn id="38923" idx="0"/>
            <a:endCxn id="11272" idx="2"/>
          </p:cNvCxnSpPr>
          <p:nvPr/>
        </p:nvCxnSpPr>
        <p:spPr bwMode="auto">
          <a:xfrm rot="5400000" flipH="1" flipV="1">
            <a:off x="1903413" y="3624263"/>
            <a:ext cx="736600" cy="3873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38928" name="Rectangle 15"/>
          <p:cNvSpPr>
            <a:spLocks noChangeArrowheads="1"/>
          </p:cNvSpPr>
          <p:nvPr/>
        </p:nvSpPr>
        <p:spPr bwMode="auto">
          <a:xfrm>
            <a:off x="4171950" y="4192588"/>
            <a:ext cx="746125" cy="4587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機械</a:t>
            </a:r>
          </a:p>
          <a:p>
            <a:pPr algn="ctr">
              <a:defRPr/>
            </a:pPr>
            <a:endParaRPr lang="en-US" altLang="ja-JP" sz="12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29" name="Rectangle 16"/>
          <p:cNvSpPr>
            <a:spLocks noChangeArrowheads="1"/>
          </p:cNvSpPr>
          <p:nvPr/>
        </p:nvSpPr>
        <p:spPr bwMode="auto">
          <a:xfrm>
            <a:off x="4911725" y="4189413"/>
            <a:ext cx="746125" cy="4587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機械</a:t>
            </a:r>
          </a:p>
          <a:p>
            <a:pPr algn="ctr">
              <a:defRPr/>
            </a:pPr>
            <a:endParaRPr lang="en-US" altLang="ja-JP" sz="12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30" name="Rectangle 17"/>
          <p:cNvSpPr>
            <a:spLocks noChangeArrowheads="1"/>
          </p:cNvSpPr>
          <p:nvPr/>
        </p:nvSpPr>
        <p:spPr bwMode="auto">
          <a:xfrm>
            <a:off x="5667375" y="4189413"/>
            <a:ext cx="746125" cy="4587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運搬具</a:t>
            </a:r>
          </a:p>
          <a:p>
            <a:pPr algn="ctr">
              <a:defRPr/>
            </a:pPr>
            <a:endParaRPr lang="en-US" altLang="ja-JP" sz="12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31" name="Rectangle 18"/>
          <p:cNvSpPr>
            <a:spLocks noChangeArrowheads="1"/>
          </p:cNvSpPr>
          <p:nvPr/>
        </p:nvSpPr>
        <p:spPr bwMode="auto">
          <a:xfrm>
            <a:off x="6653213" y="4192588"/>
            <a:ext cx="746125" cy="4587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機械</a:t>
            </a:r>
          </a:p>
          <a:p>
            <a:pPr algn="ctr">
              <a:defRPr/>
            </a:pPr>
            <a:endParaRPr lang="en-US" altLang="ja-JP" sz="12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32" name="Rectangle 19"/>
          <p:cNvSpPr>
            <a:spLocks noChangeArrowheads="1"/>
          </p:cNvSpPr>
          <p:nvPr/>
        </p:nvSpPr>
        <p:spPr bwMode="auto">
          <a:xfrm>
            <a:off x="7392988" y="4189413"/>
            <a:ext cx="746125" cy="4587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機械</a:t>
            </a:r>
          </a:p>
          <a:p>
            <a:pPr algn="ctr">
              <a:defRPr/>
            </a:pPr>
            <a:endParaRPr lang="en-US" altLang="ja-JP" sz="12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33" name="Rectangle 20"/>
          <p:cNvSpPr>
            <a:spLocks noChangeArrowheads="1"/>
          </p:cNvSpPr>
          <p:nvPr/>
        </p:nvSpPr>
        <p:spPr bwMode="auto">
          <a:xfrm>
            <a:off x="8148638" y="4189413"/>
            <a:ext cx="746125" cy="4587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defRPr/>
            </a:pPr>
            <a:r>
              <a:rPr lang="ja-JP" altLang="en-US" sz="120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運搬具</a:t>
            </a:r>
          </a:p>
          <a:p>
            <a:pPr>
              <a:defRPr/>
            </a:pPr>
            <a:endParaRPr lang="en-US" altLang="ja-JP" sz="12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11287" name="AutoShape 21"/>
          <p:cNvCxnSpPr>
            <a:cxnSpLocks noChangeShapeType="1"/>
            <a:stCxn id="38928" idx="0"/>
            <a:endCxn id="11271" idx="2"/>
          </p:cNvCxnSpPr>
          <p:nvPr/>
        </p:nvCxnSpPr>
        <p:spPr bwMode="auto">
          <a:xfrm rot="5400000" flipH="1" flipV="1">
            <a:off x="4548188" y="3459163"/>
            <a:ext cx="730250" cy="7366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1288" name="AutoShape 22"/>
          <p:cNvCxnSpPr>
            <a:cxnSpLocks noChangeShapeType="1"/>
            <a:stCxn id="38929" idx="0"/>
            <a:endCxn id="11271" idx="2"/>
          </p:cNvCxnSpPr>
          <p:nvPr/>
        </p:nvCxnSpPr>
        <p:spPr bwMode="auto">
          <a:xfrm rot="16200000" flipV="1">
            <a:off x="4919663" y="3824288"/>
            <a:ext cx="727075" cy="31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1289" name="AutoShape 23"/>
          <p:cNvCxnSpPr>
            <a:cxnSpLocks noChangeShapeType="1"/>
            <a:stCxn id="38930" idx="0"/>
            <a:endCxn id="11271" idx="2"/>
          </p:cNvCxnSpPr>
          <p:nvPr/>
        </p:nvCxnSpPr>
        <p:spPr bwMode="auto">
          <a:xfrm rot="16200000" flipV="1">
            <a:off x="5297488" y="3446463"/>
            <a:ext cx="727075" cy="7588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1290" name="AutoShape 24"/>
          <p:cNvCxnSpPr>
            <a:cxnSpLocks noChangeShapeType="1"/>
            <a:stCxn id="38931" idx="0"/>
            <a:endCxn id="11273" idx="2"/>
          </p:cNvCxnSpPr>
          <p:nvPr/>
        </p:nvCxnSpPr>
        <p:spPr bwMode="auto">
          <a:xfrm rot="5400000" flipH="1" flipV="1">
            <a:off x="7024688" y="3449637"/>
            <a:ext cx="744538" cy="7413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1291" name="AutoShape 25"/>
          <p:cNvCxnSpPr>
            <a:cxnSpLocks noChangeShapeType="1"/>
            <a:stCxn id="38932" idx="0"/>
            <a:endCxn id="11273" idx="2"/>
          </p:cNvCxnSpPr>
          <p:nvPr/>
        </p:nvCxnSpPr>
        <p:spPr bwMode="auto">
          <a:xfrm rot="5400000" flipH="1" flipV="1">
            <a:off x="7396162" y="3817938"/>
            <a:ext cx="741363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1292" name="AutoShape 26"/>
          <p:cNvCxnSpPr>
            <a:cxnSpLocks noChangeShapeType="1"/>
            <a:stCxn id="38933" idx="0"/>
            <a:endCxn id="11273" idx="2"/>
          </p:cNvCxnSpPr>
          <p:nvPr/>
        </p:nvCxnSpPr>
        <p:spPr bwMode="auto">
          <a:xfrm rot="16200000" flipV="1">
            <a:off x="7773987" y="3441701"/>
            <a:ext cx="741363" cy="7540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268315" name="Rectangle 27"/>
          <p:cNvSpPr>
            <a:spLocks noChangeArrowheads="1"/>
          </p:cNvSpPr>
          <p:nvPr/>
        </p:nvSpPr>
        <p:spPr bwMode="auto">
          <a:xfrm>
            <a:off x="168275" y="4279900"/>
            <a:ext cx="833438" cy="304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>
              <a:defRPr/>
            </a:pPr>
            <a:r>
              <a:rPr lang="ja-JP" altLang="en-US" sz="1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</a:t>
            </a:r>
            <a:endParaRPr lang="ja-JP" altLang="en-US" sz="1400" dirty="0">
              <a:solidFill>
                <a:srgbClr val="33333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294" name="AutoShape 28"/>
          <p:cNvSpPr>
            <a:spLocks noChangeArrowheads="1"/>
          </p:cNvSpPr>
          <p:nvPr/>
        </p:nvSpPr>
        <p:spPr bwMode="auto">
          <a:xfrm rot="-1800000">
            <a:off x="333375" y="2884488"/>
            <a:ext cx="206375" cy="217487"/>
          </a:xfrm>
          <a:prstGeom prst="downArrow">
            <a:avLst>
              <a:gd name="adj1" fmla="val 50000"/>
              <a:gd name="adj2" fmla="val 33864"/>
            </a:avLst>
          </a:prstGeom>
          <a:solidFill>
            <a:srgbClr val="FF6600"/>
          </a:solidFill>
          <a:ln w="9525" algn="ctr">
            <a:solidFill>
              <a:srgbClr val="FFFF99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295" name="Text Box 29"/>
          <p:cNvSpPr txBox="1">
            <a:spLocks noChangeArrowheads="1"/>
          </p:cNvSpPr>
          <p:nvPr/>
        </p:nvSpPr>
        <p:spPr bwMode="auto">
          <a:xfrm>
            <a:off x="179388" y="2568575"/>
            <a:ext cx="1800225" cy="277813"/>
          </a:xfrm>
          <a:prstGeom prst="rect">
            <a:avLst/>
          </a:prstGeom>
          <a:solidFill>
            <a:srgbClr val="FF6600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ja-JP" altLang="en-US" sz="12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シミュレーション単位</a:t>
            </a:r>
          </a:p>
        </p:txBody>
      </p:sp>
      <p:sp>
        <p:nvSpPr>
          <p:cNvPr id="11296" name="AutoShape 30"/>
          <p:cNvSpPr>
            <a:spLocks noChangeArrowheads="1"/>
          </p:cNvSpPr>
          <p:nvPr/>
        </p:nvSpPr>
        <p:spPr bwMode="auto">
          <a:xfrm>
            <a:off x="161925" y="5157788"/>
            <a:ext cx="8869363" cy="792162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FFFF99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ja-JP" altLang="en-US" sz="6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297" name="Rectangle 31"/>
          <p:cNvSpPr>
            <a:spLocks noChangeArrowheads="1"/>
          </p:cNvSpPr>
          <p:nvPr/>
        </p:nvSpPr>
        <p:spPr bwMode="auto">
          <a:xfrm>
            <a:off x="4173538" y="5383213"/>
            <a:ext cx="1166812" cy="274637"/>
          </a:xfrm>
          <a:prstGeom prst="rect">
            <a:avLst/>
          </a:prstGeom>
          <a:solidFill>
            <a:srgbClr val="3366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ja-JP" altLang="en-US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製品　</a:t>
            </a:r>
            <a:r>
              <a:rPr lang="en-US" altLang="ja-JP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</a:t>
            </a:r>
          </a:p>
        </p:txBody>
      </p:sp>
      <p:sp>
        <p:nvSpPr>
          <p:cNvPr id="11298" name="Rectangle 32"/>
          <p:cNvSpPr>
            <a:spLocks noChangeArrowheads="1"/>
          </p:cNvSpPr>
          <p:nvPr/>
        </p:nvSpPr>
        <p:spPr bwMode="auto">
          <a:xfrm>
            <a:off x="1990725" y="5383213"/>
            <a:ext cx="935038" cy="274637"/>
          </a:xfrm>
          <a:prstGeom prst="rect">
            <a:avLst/>
          </a:prstGeom>
          <a:solidFill>
            <a:srgbClr val="3366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ja-JP" altLang="en-US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東京本社</a:t>
            </a:r>
          </a:p>
        </p:txBody>
      </p:sp>
      <p:sp>
        <p:nvSpPr>
          <p:cNvPr id="11299" name="Rectangle 33"/>
          <p:cNvSpPr>
            <a:spLocks noChangeArrowheads="1"/>
          </p:cNvSpPr>
          <p:nvPr/>
        </p:nvSpPr>
        <p:spPr bwMode="auto">
          <a:xfrm>
            <a:off x="7067550" y="5368925"/>
            <a:ext cx="935038" cy="274638"/>
          </a:xfrm>
          <a:prstGeom prst="rect">
            <a:avLst/>
          </a:prstGeom>
          <a:solidFill>
            <a:srgbClr val="3366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ja-JP" altLang="en-US" sz="1200">
                <a:solidFill>
                  <a:srgbClr val="FFFF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製品　ｂ</a:t>
            </a:r>
          </a:p>
        </p:txBody>
      </p:sp>
      <p:sp>
        <p:nvSpPr>
          <p:cNvPr id="11300" name="Rectangle 34"/>
          <p:cNvSpPr>
            <a:spLocks noChangeArrowheads="1"/>
          </p:cNvSpPr>
          <p:nvPr/>
        </p:nvSpPr>
        <p:spPr bwMode="auto">
          <a:xfrm>
            <a:off x="153988" y="5286375"/>
            <a:ext cx="1504950" cy="520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ja-JP" altLang="en-US" sz="1400">
                <a:solidFill>
                  <a:srgbClr val="33333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グルーピング</a:t>
            </a:r>
          </a:p>
          <a:p>
            <a:pPr algn="ctr"/>
            <a:r>
              <a:rPr lang="ja-JP" altLang="en-US" sz="1400">
                <a:solidFill>
                  <a:srgbClr val="33333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パターン　</a:t>
            </a:r>
            <a:r>
              <a:rPr lang="ja-JP" altLang="en-US" sz="1400">
                <a:solidFill>
                  <a:srgbClr val="7D7D7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</a:t>
            </a:r>
          </a:p>
        </p:txBody>
      </p:sp>
      <p:sp>
        <p:nvSpPr>
          <p:cNvPr id="11301" name="Rectangle 35"/>
          <p:cNvSpPr>
            <a:spLocks noChangeArrowheads="1"/>
          </p:cNvSpPr>
          <p:nvPr/>
        </p:nvSpPr>
        <p:spPr bwMode="auto">
          <a:xfrm>
            <a:off x="198438" y="3079750"/>
            <a:ext cx="1504950" cy="5207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ja-JP" altLang="en-US" sz="1400">
                <a:solidFill>
                  <a:srgbClr val="33333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グルーピング</a:t>
            </a:r>
          </a:p>
          <a:p>
            <a:pPr algn="ctr"/>
            <a:r>
              <a:rPr lang="ja-JP" altLang="en-US" sz="1400">
                <a:solidFill>
                  <a:srgbClr val="33333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パターン　</a:t>
            </a:r>
            <a:r>
              <a:rPr lang="ja-JP" altLang="en-US" sz="1400">
                <a:solidFill>
                  <a:srgbClr val="7D7D7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</a:t>
            </a:r>
          </a:p>
        </p:txBody>
      </p:sp>
      <p:cxnSp>
        <p:nvCxnSpPr>
          <p:cNvPr id="11302" name="AutoShape 36"/>
          <p:cNvCxnSpPr>
            <a:cxnSpLocks noChangeShapeType="1"/>
            <a:stCxn id="38922" idx="2"/>
            <a:endCxn id="11298" idx="0"/>
          </p:cNvCxnSpPr>
          <p:nvPr/>
        </p:nvCxnSpPr>
        <p:spPr bwMode="auto">
          <a:xfrm rot="16200000" flipH="1">
            <a:off x="1523207" y="4447381"/>
            <a:ext cx="736600" cy="11350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1303" name="AutoShape 37"/>
          <p:cNvCxnSpPr>
            <a:cxnSpLocks noChangeShapeType="1"/>
            <a:stCxn id="38923" idx="2"/>
            <a:endCxn id="11298" idx="0"/>
          </p:cNvCxnSpPr>
          <p:nvPr/>
        </p:nvCxnSpPr>
        <p:spPr bwMode="auto">
          <a:xfrm rot="16200000" flipH="1">
            <a:off x="1899444" y="4823619"/>
            <a:ext cx="738188" cy="3810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1304" name="AutoShape 38"/>
          <p:cNvCxnSpPr>
            <a:cxnSpLocks noChangeShapeType="1"/>
            <a:stCxn id="38917" idx="2"/>
            <a:endCxn id="11298" idx="0"/>
          </p:cNvCxnSpPr>
          <p:nvPr/>
        </p:nvCxnSpPr>
        <p:spPr bwMode="auto">
          <a:xfrm rot="5400000">
            <a:off x="2274888" y="4830763"/>
            <a:ext cx="736600" cy="3683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1305" name="AutoShape 39"/>
          <p:cNvCxnSpPr>
            <a:cxnSpLocks noChangeShapeType="1"/>
            <a:stCxn id="38921" idx="2"/>
            <a:endCxn id="11298" idx="0"/>
          </p:cNvCxnSpPr>
          <p:nvPr/>
        </p:nvCxnSpPr>
        <p:spPr bwMode="auto">
          <a:xfrm rot="5400000">
            <a:off x="2645569" y="4461669"/>
            <a:ext cx="735013" cy="11080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1306" name="AutoShape 40"/>
          <p:cNvCxnSpPr>
            <a:cxnSpLocks noChangeShapeType="1"/>
            <a:stCxn id="38928" idx="2"/>
            <a:endCxn id="11297" idx="0"/>
          </p:cNvCxnSpPr>
          <p:nvPr/>
        </p:nvCxnSpPr>
        <p:spPr bwMode="auto">
          <a:xfrm rot="16200000" flipH="1">
            <a:off x="4285457" y="4910931"/>
            <a:ext cx="731838" cy="2127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prstDash val="lgDashDot"/>
            <a:miter lim="800000"/>
            <a:headEnd/>
            <a:tailEnd type="triangle" w="med" len="med"/>
          </a:ln>
        </p:spPr>
      </p:cxnSp>
      <p:cxnSp>
        <p:nvCxnSpPr>
          <p:cNvPr id="11307" name="AutoShape 41"/>
          <p:cNvCxnSpPr>
            <a:cxnSpLocks noChangeShapeType="1"/>
            <a:stCxn id="38931" idx="2"/>
            <a:endCxn id="11297" idx="0"/>
          </p:cNvCxnSpPr>
          <p:nvPr/>
        </p:nvCxnSpPr>
        <p:spPr bwMode="auto">
          <a:xfrm rot="5400000">
            <a:off x="5526088" y="3883025"/>
            <a:ext cx="731838" cy="22685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prstDash val="lgDashDot"/>
            <a:miter lim="800000"/>
            <a:headEnd/>
            <a:tailEnd type="triangle" w="med" len="med"/>
          </a:ln>
        </p:spPr>
      </p:cxnSp>
      <p:cxnSp>
        <p:nvCxnSpPr>
          <p:cNvPr id="11308" name="AutoShape 42"/>
          <p:cNvCxnSpPr>
            <a:cxnSpLocks noChangeShapeType="1"/>
            <a:stCxn id="38929" idx="2"/>
            <a:endCxn id="11299" idx="0"/>
          </p:cNvCxnSpPr>
          <p:nvPr/>
        </p:nvCxnSpPr>
        <p:spPr bwMode="auto">
          <a:xfrm rot="16200000" flipH="1">
            <a:off x="6049169" y="3883819"/>
            <a:ext cx="720725" cy="22494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1309" name="AutoShape 43"/>
          <p:cNvCxnSpPr>
            <a:cxnSpLocks noChangeShapeType="1"/>
            <a:stCxn id="38930" idx="2"/>
            <a:endCxn id="11299" idx="0"/>
          </p:cNvCxnSpPr>
          <p:nvPr/>
        </p:nvCxnSpPr>
        <p:spPr bwMode="auto">
          <a:xfrm rot="16200000" flipH="1">
            <a:off x="6426994" y="4261644"/>
            <a:ext cx="720725" cy="14938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1310" name="AutoShape 44"/>
          <p:cNvCxnSpPr>
            <a:cxnSpLocks noChangeShapeType="1"/>
            <a:stCxn id="38932" idx="2"/>
            <a:endCxn id="11299" idx="0"/>
          </p:cNvCxnSpPr>
          <p:nvPr/>
        </p:nvCxnSpPr>
        <p:spPr bwMode="auto">
          <a:xfrm rot="5400000">
            <a:off x="7290594" y="4893469"/>
            <a:ext cx="720725" cy="2301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11311" name="AutoShape 45"/>
          <p:cNvCxnSpPr>
            <a:cxnSpLocks noChangeShapeType="1"/>
            <a:stCxn id="38933" idx="2"/>
            <a:endCxn id="11299" idx="0"/>
          </p:cNvCxnSpPr>
          <p:nvPr/>
        </p:nvCxnSpPr>
        <p:spPr bwMode="auto">
          <a:xfrm rot="5400000">
            <a:off x="7668419" y="4515644"/>
            <a:ext cx="720725" cy="9858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11312" name="Rectangle 47"/>
          <p:cNvSpPr>
            <a:spLocks noChangeArrowheads="1"/>
          </p:cNvSpPr>
          <p:nvPr/>
        </p:nvSpPr>
        <p:spPr bwMode="auto">
          <a:xfrm>
            <a:off x="252413" y="1331913"/>
            <a:ext cx="85407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2600"/>
              </a:lnSpc>
            </a:pPr>
            <a:r>
              <a:rPr lang="ja-JP" altLang="en-US">
                <a:solidFill>
                  <a:srgbClr val="E271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減損金額のシミュレーション機能</a:t>
            </a:r>
            <a:endParaRPr lang="en-US" altLang="ja-JP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600"/>
              </a:lnSpc>
            </a:pPr>
            <a:r>
              <a:rPr lang="ja-JP" altLang="en-US" sz="16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複数のグルーピングパターンを作成し、減損金額のシミュレーションが可能です。</a:t>
            </a:r>
            <a:endParaRPr lang="en-US" altLang="ja-JP" sz="160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ts val="2600"/>
              </a:lnSpc>
            </a:pPr>
            <a:endParaRPr lang="ja-JP" altLang="en-US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313" name="スライド番号プレースホルダ 4"/>
          <p:cNvSpPr txBox="1">
            <a:spLocks/>
          </p:cNvSpPr>
          <p:nvPr/>
        </p:nvSpPr>
        <p:spPr bwMode="auto">
          <a:xfrm>
            <a:off x="7920038" y="6453188"/>
            <a:ext cx="720725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fld id="{55364787-F8BA-4676-BB82-DF9580D4EFB9}" type="slidenum">
              <a:rPr lang="ja-JP" altLang="en-US" sz="900">
                <a:solidFill>
                  <a:srgbClr val="FFFFFF"/>
                </a:solidFill>
                <a:latin typeface="Tahoma" pitchFamily="34" charset="0"/>
                <a:ea typeface="HGP創英角ｺﾞｼｯｸUB" pitchFamily="50" charset="-128"/>
              </a:rPr>
              <a:pPr algn="r"/>
              <a:t>7</a:t>
            </a:fld>
            <a:endParaRPr lang="ja-JP" altLang="en-US" sz="900">
              <a:solidFill>
                <a:srgbClr val="FFFFFF"/>
              </a:solidFill>
              <a:latin typeface="Tahoma" pitchFamily="34" charset="0"/>
              <a:ea typeface="HGP創英角ｺﾞｼｯｸUB" pitchFamily="50" charset="-128"/>
            </a:endParaRPr>
          </a:p>
        </p:txBody>
      </p:sp>
      <p:sp>
        <p:nvSpPr>
          <p:cNvPr id="51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スライド番号プレースホルダ 4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FA5D8B-21BB-43F5-917B-3EC3BF1D3C98}" type="slidenum">
              <a:rPr lang="ja-JP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2" name="タイトル 2"/>
          <p:cNvSpPr>
            <a:spLocks noGrp="1"/>
          </p:cNvSpPr>
          <p:nvPr>
            <p:ph type="title" idx="4294967295"/>
          </p:nvPr>
        </p:nvSpPr>
        <p:spPr bwMode="auto">
          <a:xfrm>
            <a:off x="250825" y="215900"/>
            <a:ext cx="8137525" cy="1008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ja-JP" b="1" i="1" smtClean="0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b="1" smtClean="0">
                <a:latin typeface="Times New Roman" pitchFamily="18" charset="0"/>
                <a:cs typeface="Times New Roman" pitchFamily="18" charset="0"/>
              </a:rPr>
              <a:t>-FA+</a:t>
            </a:r>
            <a:r>
              <a:rPr lang="ja-JP" altLang="en-US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　資産除去債務</a:t>
            </a:r>
            <a: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～会計処理の流れと</a:t>
            </a:r>
            <a:r>
              <a:rPr lang="en-US" altLang="ja-JP" sz="1800" b="1" smtClean="0">
                <a:latin typeface="Times New Roman" pitchFamily="18" charset="0"/>
                <a:cs typeface="Times New Roman" pitchFamily="18" charset="0"/>
              </a:rPr>
              <a:t>FA+</a:t>
            </a:r>
            <a:r>
              <a:rPr lang="ja-JP" altLang="en-US" sz="18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での対応について～</a:t>
            </a:r>
            <a:endParaRPr lang="ja-JP" altLang="en-US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AutoShape 2850"/>
          <p:cNvSpPr>
            <a:spLocks noChangeArrowheads="1"/>
          </p:cNvSpPr>
          <p:nvPr/>
        </p:nvSpPr>
        <p:spPr bwMode="auto">
          <a:xfrm>
            <a:off x="285750" y="1357313"/>
            <a:ext cx="1357313" cy="1479550"/>
          </a:xfrm>
          <a:prstGeom prst="homePlate">
            <a:avLst>
              <a:gd name="adj" fmla="val 25000"/>
            </a:avLst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8288" rIns="0" bIns="0" anchor="ctr"/>
          <a:lstStyle/>
          <a:p>
            <a:pPr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資産除去債務の見積り作業</a:t>
            </a:r>
          </a:p>
        </p:txBody>
      </p:sp>
      <p:sp>
        <p:nvSpPr>
          <p:cNvPr id="13" name="Line 104"/>
          <p:cNvSpPr>
            <a:spLocks noChangeShapeType="1"/>
          </p:cNvSpPr>
          <p:nvPr/>
        </p:nvSpPr>
        <p:spPr bwMode="auto">
          <a:xfrm flipV="1">
            <a:off x="214313" y="2968625"/>
            <a:ext cx="8643937" cy="65088"/>
          </a:xfrm>
          <a:prstGeom prst="line">
            <a:avLst/>
          </a:prstGeom>
          <a:noFill/>
          <a:ln w="38100" cap="flat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sz="140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2294" name="Picture 83" descr="arrow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425" y="2851150"/>
            <a:ext cx="3937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83" descr="arrow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2851150"/>
            <a:ext cx="3937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3" descr="arrow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1700" y="2851150"/>
            <a:ext cx="3937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83" descr="arrow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2675" y="2838450"/>
            <a:ext cx="3937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83" descr="arrow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2863" y="2838450"/>
            <a:ext cx="3937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83" descr="arrow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1613" y="2838450"/>
            <a:ext cx="3937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0" name="コンテンツ プレースホルダ 3"/>
          <p:cNvSpPr>
            <a:spLocks/>
          </p:cNvSpPr>
          <p:nvPr/>
        </p:nvSpPr>
        <p:spPr bwMode="auto">
          <a:xfrm>
            <a:off x="928688" y="4143375"/>
            <a:ext cx="807243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90488" indent="-90488" eaLnBrk="0" fontAlgn="ctr" hangingPunct="0">
              <a:spcBef>
                <a:spcPct val="20000"/>
              </a:spcBef>
              <a:buClr>
                <a:srgbClr val="004161"/>
              </a:buClr>
              <a:buSzPct val="75000"/>
              <a:buFont typeface="Wingdings" pitchFamily="2" charset="2"/>
              <a:buNone/>
            </a:pP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資産除去債務の新会計基準に標準機能で対応することができます。</a:t>
            </a:r>
          </a:p>
          <a:p>
            <a:pPr marL="90488" indent="-90488" eaLnBrk="0" fontAlgn="ctr" hangingPunct="0">
              <a:spcBef>
                <a:spcPct val="20000"/>
              </a:spcBef>
              <a:buClr>
                <a:srgbClr val="004161"/>
              </a:buClr>
              <a:buSzPct val="75000"/>
              <a:buFont typeface="Wingdings" pitchFamily="2" charset="2"/>
              <a:buNone/>
            </a:pP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本体資産に除去債務を上乗せ</a:t>
            </a: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</a:t>
            </a:r>
            <a:r>
              <a:rPr lang="ja-JP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方法と、除去債務資産を別の資産で登録する方法の通り</a:t>
            </a:r>
            <a:endParaRPr lang="en-US" altLang="ja-JP" sz="140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90488" indent="-90488" eaLnBrk="0" fontAlgn="ctr" hangingPunct="0">
              <a:spcBef>
                <a:spcPct val="20000"/>
              </a:spcBef>
              <a:buClr>
                <a:srgbClr val="004161"/>
              </a:buClr>
              <a:buSzPct val="75000"/>
              <a:buFont typeface="Wingdings" pitchFamily="2" charset="2"/>
              <a:buNone/>
            </a:pP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の管理ができます。</a:t>
            </a:r>
          </a:p>
          <a:p>
            <a:pPr marL="90488" indent="-90488" eaLnBrk="0" fontAlgn="ctr" hangingPunct="0">
              <a:spcBef>
                <a:spcPct val="20000"/>
              </a:spcBef>
              <a:buClr>
                <a:srgbClr val="004161"/>
              </a:buClr>
              <a:buSzPct val="75000"/>
              <a:buFont typeface="Wingdings" pitchFamily="2" charset="2"/>
              <a:buNone/>
            </a:pP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除去債務見積額や履行予定日を設定するだけで、割引現在価値や利息額を自動で計算</a:t>
            </a: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</a:t>
            </a:r>
            <a:r>
              <a:rPr lang="ja-JP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ます。</a:t>
            </a:r>
          </a:p>
          <a:p>
            <a:pPr marL="90488" indent="-90488" eaLnBrk="0" fontAlgn="ctr" hangingPunct="0">
              <a:spcBef>
                <a:spcPct val="20000"/>
              </a:spcBef>
              <a:buClr>
                <a:srgbClr val="004161"/>
              </a:buClr>
              <a:buSzPct val="75000"/>
              <a:buFont typeface="Wingdings" pitchFamily="2" charset="2"/>
              <a:buNone/>
            </a:pP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・「</a:t>
            </a:r>
            <a:r>
              <a:rPr lang="ja-JP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仕訳データ作成</a:t>
            </a: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</a:t>
            </a:r>
            <a:r>
              <a:rPr lang="ja-JP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機能により、除去債務関連仕訳が自動作成されます。</a:t>
            </a:r>
            <a:endParaRPr lang="ja-JP" altLang="en-US" sz="140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90488" indent="-90488" eaLnBrk="0" fontAlgn="ctr" hangingPunct="0">
              <a:spcBef>
                <a:spcPct val="20000"/>
              </a:spcBef>
              <a:buClr>
                <a:srgbClr val="004161"/>
              </a:buClr>
              <a:buSzPct val="75000"/>
              <a:buFont typeface="Wingdings" pitchFamily="2" charset="2"/>
              <a:buNone/>
            </a:pP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・「別表</a:t>
            </a:r>
            <a:r>
              <a:rPr lang="en-US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16</a:t>
            </a: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」で償却超過を確認することにより、会計と税務の差額</a:t>
            </a:r>
            <a:r>
              <a:rPr lang="en-US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申告調整</a:t>
            </a:r>
            <a:r>
              <a:rPr lang="en-US" altLang="ja-JP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1400">
                <a:solidFill>
                  <a:srgbClr val="59595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を確認できます。</a:t>
            </a:r>
            <a:endParaRPr lang="ja-JP" altLang="ja-JP" sz="1400">
              <a:solidFill>
                <a:srgbClr val="59595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AutoShape 2850"/>
          <p:cNvSpPr>
            <a:spLocks noChangeArrowheads="1"/>
          </p:cNvSpPr>
          <p:nvPr/>
        </p:nvSpPr>
        <p:spPr bwMode="auto">
          <a:xfrm>
            <a:off x="1714500" y="1377950"/>
            <a:ext cx="1357313" cy="1479550"/>
          </a:xfrm>
          <a:prstGeom prst="homePlate">
            <a:avLst>
              <a:gd name="adj" fmla="val 25000"/>
            </a:avLst>
          </a:prstGeom>
          <a:solidFill>
            <a:schemeClr val="accent3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8288" rIns="0" bIns="0" anchor="ctr"/>
          <a:lstStyle/>
          <a:p>
            <a:pPr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資産除去債務</a:t>
            </a:r>
            <a:endParaRPr lang="en-US" altLang="ja-JP" sz="14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の現在価値計</a:t>
            </a:r>
            <a:endParaRPr lang="en-US" altLang="ja-JP" sz="14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算</a:t>
            </a:r>
          </a:p>
        </p:txBody>
      </p:sp>
      <p:sp>
        <p:nvSpPr>
          <p:cNvPr id="23" name="AutoShape 2850"/>
          <p:cNvSpPr>
            <a:spLocks noChangeArrowheads="1"/>
          </p:cNvSpPr>
          <p:nvPr/>
        </p:nvSpPr>
        <p:spPr bwMode="auto">
          <a:xfrm>
            <a:off x="3143250" y="1357313"/>
            <a:ext cx="1357313" cy="1479550"/>
          </a:xfrm>
          <a:prstGeom prst="homePlate">
            <a:avLst>
              <a:gd name="adj" fmla="val 25000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8288" rIns="0" bIns="0" anchor="ctr"/>
          <a:lstStyle/>
          <a:p>
            <a:pPr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資産除去債務</a:t>
            </a:r>
            <a:endParaRPr lang="en-US" altLang="ja-JP" sz="14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40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の計上</a:t>
            </a:r>
          </a:p>
        </p:txBody>
      </p:sp>
      <p:sp>
        <p:nvSpPr>
          <p:cNvPr id="24" name="AutoShape 2850"/>
          <p:cNvSpPr>
            <a:spLocks noChangeArrowheads="1"/>
          </p:cNvSpPr>
          <p:nvPr/>
        </p:nvSpPr>
        <p:spPr bwMode="auto">
          <a:xfrm>
            <a:off x="4572000" y="1357313"/>
            <a:ext cx="1357313" cy="1479550"/>
          </a:xfrm>
          <a:prstGeom prst="homePlate">
            <a:avLst>
              <a:gd name="adj" fmla="val 25000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8288" rIns="0" bIns="0" anchor="ctr"/>
          <a:lstStyle/>
          <a:p>
            <a:pPr>
              <a:defRPr/>
            </a:pP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時の経過に伴う資産除去債務の調整</a:t>
            </a:r>
          </a:p>
        </p:txBody>
      </p:sp>
      <p:sp>
        <p:nvSpPr>
          <p:cNvPr id="25" name="AutoShape 2850"/>
          <p:cNvSpPr>
            <a:spLocks noChangeArrowheads="1"/>
          </p:cNvSpPr>
          <p:nvPr/>
        </p:nvSpPr>
        <p:spPr bwMode="auto">
          <a:xfrm>
            <a:off x="6072188" y="1357313"/>
            <a:ext cx="1357312" cy="1479550"/>
          </a:xfrm>
          <a:prstGeom prst="homePlate">
            <a:avLst>
              <a:gd name="adj" fmla="val 25000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8288" rIns="0" bIns="0" anchor="ctr"/>
          <a:lstStyle/>
          <a:p>
            <a:pPr>
              <a:defRPr/>
            </a:pP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資産除去債務の減価償却</a:t>
            </a:r>
          </a:p>
        </p:txBody>
      </p:sp>
      <p:sp>
        <p:nvSpPr>
          <p:cNvPr id="26" name="AutoShape 2850"/>
          <p:cNvSpPr>
            <a:spLocks noChangeArrowheads="1"/>
          </p:cNvSpPr>
          <p:nvPr/>
        </p:nvSpPr>
        <p:spPr bwMode="auto">
          <a:xfrm>
            <a:off x="7500938" y="1357313"/>
            <a:ext cx="1357312" cy="147955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18288" rIns="0" bIns="0" anchor="ctr"/>
          <a:lstStyle/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債務の履行</a:t>
            </a:r>
            <a:endParaRPr lang="en-US" altLang="ja-JP" sz="14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（除却）</a:t>
            </a:r>
          </a:p>
        </p:txBody>
      </p:sp>
      <p:sp>
        <p:nvSpPr>
          <p:cNvPr id="27" name="フローチャート : 代替処理 26"/>
          <p:cNvSpPr/>
          <p:nvPr/>
        </p:nvSpPr>
        <p:spPr>
          <a:xfrm>
            <a:off x="1785938" y="3286125"/>
            <a:ext cx="7072312" cy="428625"/>
          </a:xfrm>
          <a:prstGeom prst="flowChartAlternateProcess">
            <a:avLst/>
          </a:prstGeom>
          <a:solidFill>
            <a:schemeClr val="accent5">
              <a:lumMod val="50000"/>
            </a:schemeClr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i="1" dirty="0" err="1">
                <a:solidFill>
                  <a:prstClr val="whit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1400" b="1" dirty="0">
                <a:solidFill>
                  <a:prstClr val="white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-FA+</a:t>
            </a:r>
            <a:r>
              <a:rPr lang="ja-JP" altLang="en-US" sz="1400" b="1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の対応範囲</a:t>
            </a:r>
            <a:endParaRPr lang="ja-JP" altLang="en-US" sz="1400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フローチャート : 代替処理 27"/>
          <p:cNvSpPr/>
          <p:nvPr/>
        </p:nvSpPr>
        <p:spPr>
          <a:xfrm>
            <a:off x="214313" y="3286125"/>
            <a:ext cx="1357312" cy="428625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外部で見積</a:t>
            </a:r>
          </a:p>
        </p:txBody>
      </p:sp>
      <p:sp>
        <p:nvSpPr>
          <p:cNvPr id="21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スライド番号プレースホルダ 4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2F96E-92A1-4B55-9BB5-E23A93104DB9}" type="slidenum">
              <a:rPr lang="ja-JP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2" name="タイトル 2"/>
          <p:cNvSpPr>
            <a:spLocks noGrp="1"/>
          </p:cNvSpPr>
          <p:nvPr>
            <p:ph type="title" idx="4294967295"/>
          </p:nvPr>
        </p:nvSpPr>
        <p:spPr bwMode="auto">
          <a:xfrm>
            <a:off x="250825" y="215900"/>
            <a:ext cx="8137525" cy="1008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altLang="ja-JP" b="1" i="1" smtClean="0">
                <a:latin typeface="Times New Roman" pitchFamily="18" charset="0"/>
                <a:cs typeface="Times New Roman" pitchFamily="18" charset="0"/>
              </a:rPr>
              <a:t>SuperStream</a:t>
            </a:r>
            <a:r>
              <a:rPr lang="en-US" altLang="ja-JP" b="1" smtClean="0">
                <a:latin typeface="Times New Roman" pitchFamily="18" charset="0"/>
                <a:cs typeface="Times New Roman" pitchFamily="18" charset="0"/>
              </a:rPr>
              <a:t>-FA+</a:t>
            </a:r>
            <a:r>
              <a:rPr lang="ja-JP" altLang="en-US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固定資産　資産除去債務</a:t>
            </a:r>
            <a: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～一連の仕訳処理に対応～</a:t>
            </a:r>
            <a:endParaRPr lang="ja-JP" altLang="en-US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323850" y="1357313"/>
          <a:ext cx="8496944" cy="494731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361263"/>
                <a:gridCol w="1804661"/>
                <a:gridCol w="2331020"/>
              </a:tblGrid>
              <a:tr h="387893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業務</a:t>
                      </a:r>
                      <a:endParaRPr kumimoji="1" lang="ja-JP" altLang="en-US" sz="16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仕訳例</a:t>
                      </a:r>
                      <a:endParaRPr kumimoji="1" lang="ja-JP" altLang="en-US" sz="16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279859"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11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bg2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借方</a:t>
                      </a:r>
                      <a:endParaRPr kumimoji="1" lang="en-US" altLang="ja-JP" sz="1100" dirty="0" smtClean="0">
                        <a:solidFill>
                          <a:schemeClr val="bg2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 smtClean="0">
                          <a:solidFill>
                            <a:schemeClr val="bg2"/>
                          </a:solidFill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貸方</a:t>
                      </a:r>
                      <a:endParaRPr kumimoji="1" lang="ja-JP" altLang="en-US" sz="1100" dirty="0">
                        <a:solidFill>
                          <a:schemeClr val="bg2"/>
                        </a:solidFill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59719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資産除去債務計上時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既存資産（</a:t>
                      </a:r>
                      <a:r>
                        <a:rPr kumimoji="1" lang="en-US" altLang="ja-JP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2010</a:t>
                      </a: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年</a:t>
                      </a:r>
                      <a:r>
                        <a:rPr kumimoji="1" lang="en-US" altLang="ja-JP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r>
                        <a:rPr kumimoji="1" lang="en-US" altLang="ja-JP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日までに取得した資産）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固定資産　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特別損失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除去債務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減価償却累計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1143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資産除去債務計上時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新規資産（</a:t>
                      </a:r>
                      <a:r>
                        <a:rPr kumimoji="1" lang="en-US" altLang="ja-JP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2010</a:t>
                      </a: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年</a:t>
                      </a:r>
                      <a:r>
                        <a:rPr kumimoji="1" lang="en-US" altLang="ja-JP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r>
                        <a:rPr kumimoji="1" lang="en-US" altLang="ja-JP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日以降に取得した資産）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固定資産　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除去債務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</a:tr>
              <a:tr h="511438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資産除去債務増加計上時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利息費用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除去債務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114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資産除去債務の期間配分（減価償却）</a:t>
                      </a:r>
                    </a:p>
                    <a:p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減価償却費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減価償却累計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</a:tr>
              <a:tr h="55971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債務の履行（除却）</a:t>
                      </a: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履行差額（除去債務残高－除去履行額）がマイナス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減価償却累計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固定資産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59719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除去債務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履行差額費用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未払金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34489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債務の履行（除去）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履行差額（除去債務残高－除去履行額）がプラス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減価償却累計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固定資産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</a:tr>
              <a:tr h="428628">
                <a:tc>
                  <a:txBody>
                    <a:bodyPr/>
                    <a:lstStyle/>
                    <a:p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除去債務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未払金</a:t>
                      </a:r>
                      <a:endParaRPr kumimoji="1" lang="en-US" altLang="ja-JP" sz="1400" dirty="0" smtClean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  <a:p>
                      <a:r>
                        <a:rPr kumimoji="1" lang="ja-JP" altLang="en-US" sz="1400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履行差額収入</a:t>
                      </a:r>
                      <a:endParaRPr kumimoji="1" lang="ja-JP" altLang="en-US" sz="1400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err="1" smtClean="0"/>
              <a:t>SuperStream</a:t>
            </a:r>
            <a:r>
              <a:rPr lang="en-US" altLang="ja-JP" dirty="0" smtClean="0"/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ユーザー定義 1">
      <a:dk1>
        <a:sysClr val="windowText" lastClr="000000"/>
      </a:dk1>
      <a:lt1>
        <a:sysClr val="window" lastClr="FFFFFF"/>
      </a:lt1>
      <a:dk2>
        <a:srgbClr val="0065AE"/>
      </a:dk2>
      <a:lt2>
        <a:srgbClr val="FFFFFF"/>
      </a:lt2>
      <a:accent1>
        <a:srgbClr val="0065AE"/>
      </a:accent1>
      <a:accent2>
        <a:srgbClr val="0082C2"/>
      </a:accent2>
      <a:accent3>
        <a:srgbClr val="B31919"/>
      </a:accent3>
      <a:accent4>
        <a:srgbClr val="A37E21"/>
      </a:accent4>
      <a:accent5>
        <a:srgbClr val="4A6224"/>
      </a:accent5>
      <a:accent6>
        <a:srgbClr val="7F7F7F"/>
      </a:accent6>
      <a:hlink>
        <a:srgbClr val="0065AE"/>
      </a:hlink>
      <a:folHlink>
        <a:srgbClr val="BFBFBF"/>
      </a:folHlink>
    </a:clrScheme>
    <a:fontScheme name="ユーザー定義 1">
      <a:majorFont>
        <a:latin typeface="Tahoma"/>
        <a:ea typeface="HGP創英角ｺﾞｼｯｸUB"/>
        <a:cs typeface=""/>
      </a:majorFont>
      <a:minorFont>
        <a:latin typeface="Tahoma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940</Words>
  <Application>Microsoft Office PowerPoint</Application>
  <PresentationFormat>画面に合わせる (4:3)</PresentationFormat>
  <Paragraphs>298</Paragraphs>
  <Slides>11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Office テーマ</vt:lpstr>
      <vt:lpstr>スライド 1</vt:lpstr>
      <vt:lpstr>SuperStream-FA+システムフロー</vt:lpstr>
      <vt:lpstr>SuperStream-FA+固定資産の管理体系</vt:lpstr>
      <vt:lpstr>スライド 4</vt:lpstr>
      <vt:lpstr>SuperStream-FA+固定資産 ～償却シミュレーション～</vt:lpstr>
      <vt:lpstr>SuperStream-FA+固定資産 ～減損会計～</vt:lpstr>
      <vt:lpstr>SuperStream-FA+ 　固定資産の減損会計</vt:lpstr>
      <vt:lpstr>SuperStream-FA+固定資産　資産除去債務 ～会計処理の流れとFA+での対応について～</vt:lpstr>
      <vt:lpstr>SuperStream-FA+固定資産　資産除去債務 ～一連の仕訳処理に対応～</vt:lpstr>
      <vt:lpstr>SuperStream-FA+リース資産　 ～リース会計基準の変更に対応～</vt:lpstr>
      <vt:lpstr>スライド 11</vt:lpstr>
    </vt:vector>
  </TitlesOfParts>
  <Company>譬ｪ蠑丈ｼ夂､ｾSE繝・じ繧､繝ｳ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Masato Ninomiya</dc:creator>
  <cp:lastModifiedBy>鈴木　由將</cp:lastModifiedBy>
  <cp:revision>161</cp:revision>
  <dcterms:created xsi:type="dcterms:W3CDTF">2010-03-04T05:56:22Z</dcterms:created>
  <dcterms:modified xsi:type="dcterms:W3CDTF">2015-09-23T05:12:10Z</dcterms:modified>
</cp:coreProperties>
</file>