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82" r:id="rId1"/>
  </p:sldMasterIdLst>
  <p:notesMasterIdLst>
    <p:notesMasterId r:id="rId32"/>
  </p:notesMasterIdLst>
  <p:handoutMasterIdLst>
    <p:handoutMasterId r:id="rId33"/>
  </p:handoutMasterIdLst>
  <p:sldIdLst>
    <p:sldId id="864" r:id="rId2"/>
    <p:sldId id="919" r:id="rId3"/>
    <p:sldId id="882" r:id="rId4"/>
    <p:sldId id="912" r:id="rId5"/>
    <p:sldId id="913" r:id="rId6"/>
    <p:sldId id="909" r:id="rId7"/>
    <p:sldId id="901" r:id="rId8"/>
    <p:sldId id="887" r:id="rId9"/>
    <p:sldId id="908" r:id="rId10"/>
    <p:sldId id="900" r:id="rId11"/>
    <p:sldId id="890" r:id="rId12"/>
    <p:sldId id="891" r:id="rId13"/>
    <p:sldId id="892" r:id="rId14"/>
    <p:sldId id="893" r:id="rId15"/>
    <p:sldId id="902" r:id="rId16"/>
    <p:sldId id="903" r:id="rId17"/>
    <p:sldId id="895" r:id="rId18"/>
    <p:sldId id="896" r:id="rId19"/>
    <p:sldId id="809" r:id="rId20"/>
    <p:sldId id="915" r:id="rId21"/>
    <p:sldId id="811" r:id="rId22"/>
    <p:sldId id="812" r:id="rId23"/>
    <p:sldId id="813" r:id="rId24"/>
    <p:sldId id="814" r:id="rId25"/>
    <p:sldId id="815" r:id="rId26"/>
    <p:sldId id="920" r:id="rId27"/>
    <p:sldId id="921" r:id="rId28"/>
    <p:sldId id="922" r:id="rId29"/>
    <p:sldId id="923" r:id="rId30"/>
    <p:sldId id="879" r:id="rId31"/>
  </p:sldIdLst>
  <p:sldSz cx="9144000" cy="6858000" type="screen4x3"/>
  <p:notesSz cx="6735763" cy="9866313"/>
  <p:defaultTextStyle>
    <a:defPPr>
      <a:defRPr lang="ja-JP"/>
    </a:defPPr>
    <a:lvl1pPr algn="l" rtl="0" fontAlgn="base">
      <a:spcBef>
        <a:spcPct val="0"/>
      </a:spcBef>
      <a:spcAft>
        <a:spcPct val="0"/>
      </a:spcAft>
      <a:defRPr kumimoji="1" sz="1600" b="1" kern="1200">
        <a:solidFill>
          <a:schemeClr val="bg1"/>
        </a:solidFill>
        <a:latin typeface="Times New Roman" pitchFamily="18" charset="0"/>
        <a:ea typeface="ＭＳ Ｐゴシック" pitchFamily="50" charset="-128"/>
        <a:cs typeface="+mn-cs"/>
      </a:defRPr>
    </a:lvl1pPr>
    <a:lvl2pPr marL="457200" algn="l" rtl="0" fontAlgn="base">
      <a:spcBef>
        <a:spcPct val="0"/>
      </a:spcBef>
      <a:spcAft>
        <a:spcPct val="0"/>
      </a:spcAft>
      <a:defRPr kumimoji="1" sz="1600" b="1" kern="1200">
        <a:solidFill>
          <a:schemeClr val="bg1"/>
        </a:solidFill>
        <a:latin typeface="Times New Roman" pitchFamily="18" charset="0"/>
        <a:ea typeface="ＭＳ Ｐゴシック" pitchFamily="50" charset="-128"/>
        <a:cs typeface="+mn-cs"/>
      </a:defRPr>
    </a:lvl2pPr>
    <a:lvl3pPr marL="914400" algn="l" rtl="0" fontAlgn="base">
      <a:spcBef>
        <a:spcPct val="0"/>
      </a:spcBef>
      <a:spcAft>
        <a:spcPct val="0"/>
      </a:spcAft>
      <a:defRPr kumimoji="1" sz="1600" b="1" kern="1200">
        <a:solidFill>
          <a:schemeClr val="bg1"/>
        </a:solidFill>
        <a:latin typeface="Times New Roman" pitchFamily="18" charset="0"/>
        <a:ea typeface="ＭＳ Ｐゴシック" pitchFamily="50" charset="-128"/>
        <a:cs typeface="+mn-cs"/>
      </a:defRPr>
    </a:lvl3pPr>
    <a:lvl4pPr marL="1371600" algn="l" rtl="0" fontAlgn="base">
      <a:spcBef>
        <a:spcPct val="0"/>
      </a:spcBef>
      <a:spcAft>
        <a:spcPct val="0"/>
      </a:spcAft>
      <a:defRPr kumimoji="1" sz="1600" b="1" kern="1200">
        <a:solidFill>
          <a:schemeClr val="bg1"/>
        </a:solidFill>
        <a:latin typeface="Times New Roman" pitchFamily="18" charset="0"/>
        <a:ea typeface="ＭＳ Ｐゴシック" pitchFamily="50" charset="-128"/>
        <a:cs typeface="+mn-cs"/>
      </a:defRPr>
    </a:lvl4pPr>
    <a:lvl5pPr marL="1828800" algn="l" rtl="0" fontAlgn="base">
      <a:spcBef>
        <a:spcPct val="0"/>
      </a:spcBef>
      <a:spcAft>
        <a:spcPct val="0"/>
      </a:spcAft>
      <a:defRPr kumimoji="1" sz="1600" b="1" kern="1200">
        <a:solidFill>
          <a:schemeClr val="bg1"/>
        </a:solidFill>
        <a:latin typeface="Times New Roman" pitchFamily="18" charset="0"/>
        <a:ea typeface="ＭＳ Ｐゴシック" pitchFamily="50" charset="-128"/>
        <a:cs typeface="+mn-cs"/>
      </a:defRPr>
    </a:lvl5pPr>
    <a:lvl6pPr marL="2286000" algn="l" defTabSz="914400" rtl="0" eaLnBrk="1" latinLnBrk="0" hangingPunct="1">
      <a:defRPr kumimoji="1" sz="1600" b="1" kern="1200">
        <a:solidFill>
          <a:schemeClr val="bg1"/>
        </a:solidFill>
        <a:latin typeface="Times New Roman" pitchFamily="18" charset="0"/>
        <a:ea typeface="ＭＳ Ｐゴシック" pitchFamily="50" charset="-128"/>
        <a:cs typeface="+mn-cs"/>
      </a:defRPr>
    </a:lvl6pPr>
    <a:lvl7pPr marL="2743200" algn="l" defTabSz="914400" rtl="0" eaLnBrk="1" latinLnBrk="0" hangingPunct="1">
      <a:defRPr kumimoji="1" sz="1600" b="1" kern="1200">
        <a:solidFill>
          <a:schemeClr val="bg1"/>
        </a:solidFill>
        <a:latin typeface="Times New Roman" pitchFamily="18" charset="0"/>
        <a:ea typeface="ＭＳ Ｐゴシック" pitchFamily="50" charset="-128"/>
        <a:cs typeface="+mn-cs"/>
      </a:defRPr>
    </a:lvl7pPr>
    <a:lvl8pPr marL="3200400" algn="l" defTabSz="914400" rtl="0" eaLnBrk="1" latinLnBrk="0" hangingPunct="1">
      <a:defRPr kumimoji="1" sz="1600" b="1" kern="1200">
        <a:solidFill>
          <a:schemeClr val="bg1"/>
        </a:solidFill>
        <a:latin typeface="Times New Roman" pitchFamily="18" charset="0"/>
        <a:ea typeface="ＭＳ Ｐゴシック" pitchFamily="50" charset="-128"/>
        <a:cs typeface="+mn-cs"/>
      </a:defRPr>
    </a:lvl8pPr>
    <a:lvl9pPr marL="3657600" algn="l" defTabSz="914400" rtl="0" eaLnBrk="1" latinLnBrk="0" hangingPunct="1">
      <a:defRPr kumimoji="1" sz="1600" b="1" kern="1200">
        <a:solidFill>
          <a:schemeClr val="bg1"/>
        </a:solidFill>
        <a:latin typeface="Times New Roman" pitchFamily="18"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E27100"/>
    <a:srgbClr val="157E66"/>
    <a:srgbClr val="FF6600"/>
    <a:srgbClr val="0065AE"/>
    <a:srgbClr val="156570"/>
    <a:srgbClr val="15657E"/>
    <a:srgbClr val="6671E2"/>
  </p:clrMru>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16" autoAdjust="0"/>
    <p:restoredTop sz="93504" autoAdjust="0"/>
  </p:normalViewPr>
  <p:slideViewPr>
    <p:cSldViewPr snapToGrid="0">
      <p:cViewPr varScale="1">
        <p:scale>
          <a:sx n="77" d="100"/>
          <a:sy n="77" d="100"/>
        </p:scale>
        <p:origin x="-852" y="-102"/>
      </p:cViewPr>
      <p:guideLst>
        <p:guide orient="horz"/>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864"/>
    </p:cViewPr>
  </p:sorterViewPr>
  <p:notesViewPr>
    <p:cSldViewPr snapToGrid="0">
      <p:cViewPr varScale="1">
        <p:scale>
          <a:sx n="54" d="100"/>
          <a:sy n="54" d="100"/>
        </p:scale>
        <p:origin x="-1200" y="-84"/>
      </p:cViewPr>
      <p:guideLst>
        <p:guide orient="horz" pos="3108"/>
        <p:guide pos="2122"/>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E0AEB4-3A09-4D1F-B6AE-29D1669A19BA}" type="doc">
      <dgm:prSet loTypeId="urn:microsoft.com/office/officeart/2005/8/layout/chevron1" loCatId="process" qsTypeId="urn:microsoft.com/office/officeart/2005/8/quickstyle/simple5" qsCatId="simple" csTypeId="urn:microsoft.com/office/officeart/2005/8/colors/colorful1" csCatId="colorful" phldr="1"/>
      <dgm:spPr/>
    </dgm:pt>
    <dgm:pt modelId="{F5F75F0E-E212-42DE-A2B5-09C36F087AB5}">
      <dgm:prSet phldrT="[テキスト]" custT="1"/>
      <dgm:spPr/>
      <dgm:t>
        <a:bodyPr/>
        <a:lstStyle/>
        <a:p>
          <a:r>
            <a:rPr kumimoji="1" lang="ja-JP" altLang="en-US" sz="2000" dirty="0" smtClean="0">
              <a:latin typeface="メイリオ" pitchFamily="50" charset="-128"/>
              <a:ea typeface="メイリオ" pitchFamily="50" charset="-128"/>
              <a:cs typeface="メイリオ" pitchFamily="50" charset="-128"/>
            </a:rPr>
            <a:t>過去</a:t>
          </a:r>
          <a:endParaRPr kumimoji="1" lang="ja-JP" altLang="en-US" sz="2000" dirty="0">
            <a:latin typeface="メイリオ" pitchFamily="50" charset="-128"/>
            <a:ea typeface="メイリオ" pitchFamily="50" charset="-128"/>
            <a:cs typeface="メイリオ" pitchFamily="50" charset="-128"/>
          </a:endParaRPr>
        </a:p>
      </dgm:t>
    </dgm:pt>
    <dgm:pt modelId="{C9C04FE1-E82B-48CA-8A4C-3A126B27D601}" type="parTrans" cxnId="{3DB56E19-72C3-47DE-B7BD-5B637AE19687}">
      <dgm:prSet/>
      <dgm:spPr/>
      <dgm:t>
        <a:bodyPr/>
        <a:lstStyle/>
        <a:p>
          <a:endParaRPr kumimoji="1" lang="ja-JP" altLang="en-US" sz="2000">
            <a:latin typeface="メイリオ" pitchFamily="50" charset="-128"/>
            <a:ea typeface="メイリオ" pitchFamily="50" charset="-128"/>
            <a:cs typeface="メイリオ" pitchFamily="50" charset="-128"/>
          </a:endParaRPr>
        </a:p>
      </dgm:t>
    </dgm:pt>
    <dgm:pt modelId="{DDF94EA4-89A3-4D90-BC37-581166C259A8}" type="sibTrans" cxnId="{3DB56E19-72C3-47DE-B7BD-5B637AE19687}">
      <dgm:prSet/>
      <dgm:spPr/>
      <dgm:t>
        <a:bodyPr/>
        <a:lstStyle/>
        <a:p>
          <a:endParaRPr kumimoji="1" lang="ja-JP" altLang="en-US" sz="2000">
            <a:latin typeface="メイリオ" pitchFamily="50" charset="-128"/>
            <a:ea typeface="メイリオ" pitchFamily="50" charset="-128"/>
            <a:cs typeface="メイリオ" pitchFamily="50" charset="-128"/>
          </a:endParaRPr>
        </a:p>
      </dgm:t>
    </dgm:pt>
    <dgm:pt modelId="{808E1A4D-B7EB-4539-8228-BD7B7760B1B3}">
      <dgm:prSet phldrT="[テキスト]" custT="1"/>
      <dgm:spPr/>
      <dgm:t>
        <a:bodyPr/>
        <a:lstStyle/>
        <a:p>
          <a:r>
            <a:rPr kumimoji="1" lang="ja-JP" altLang="en-US" sz="2000" dirty="0" smtClean="0">
              <a:latin typeface="メイリオ" pitchFamily="50" charset="-128"/>
              <a:ea typeface="メイリオ" pitchFamily="50" charset="-128"/>
              <a:cs typeface="メイリオ" pitchFamily="50" charset="-128"/>
            </a:rPr>
            <a:t>現在</a:t>
          </a:r>
          <a:endParaRPr kumimoji="1" lang="ja-JP" altLang="en-US" sz="2000" dirty="0">
            <a:latin typeface="メイリオ" pitchFamily="50" charset="-128"/>
            <a:ea typeface="メイリオ" pitchFamily="50" charset="-128"/>
            <a:cs typeface="メイリオ" pitchFamily="50" charset="-128"/>
          </a:endParaRPr>
        </a:p>
      </dgm:t>
    </dgm:pt>
    <dgm:pt modelId="{6AFE3C87-B585-4EAB-A1E8-91DE4DE84998}" type="parTrans" cxnId="{2465B26F-CA59-4ACD-AA0E-A1360BF40AFE}">
      <dgm:prSet/>
      <dgm:spPr/>
      <dgm:t>
        <a:bodyPr/>
        <a:lstStyle/>
        <a:p>
          <a:endParaRPr kumimoji="1" lang="ja-JP" altLang="en-US" sz="2000">
            <a:latin typeface="メイリオ" pitchFamily="50" charset="-128"/>
            <a:ea typeface="メイリオ" pitchFamily="50" charset="-128"/>
            <a:cs typeface="メイリオ" pitchFamily="50" charset="-128"/>
          </a:endParaRPr>
        </a:p>
      </dgm:t>
    </dgm:pt>
    <dgm:pt modelId="{0E3EFA8C-5230-46CE-A3DA-9B84C43DE4CC}" type="sibTrans" cxnId="{2465B26F-CA59-4ACD-AA0E-A1360BF40AFE}">
      <dgm:prSet/>
      <dgm:spPr/>
      <dgm:t>
        <a:bodyPr/>
        <a:lstStyle/>
        <a:p>
          <a:endParaRPr kumimoji="1" lang="ja-JP" altLang="en-US" sz="2000">
            <a:latin typeface="メイリオ" pitchFamily="50" charset="-128"/>
            <a:ea typeface="メイリオ" pitchFamily="50" charset="-128"/>
            <a:cs typeface="メイリオ" pitchFamily="50" charset="-128"/>
          </a:endParaRPr>
        </a:p>
      </dgm:t>
    </dgm:pt>
    <dgm:pt modelId="{23230BA0-3CF1-414B-A54B-F9A20A611B93}">
      <dgm:prSet phldrT="[テキスト]" custT="1"/>
      <dgm:spPr/>
      <dgm:t>
        <a:bodyPr/>
        <a:lstStyle/>
        <a:p>
          <a:r>
            <a:rPr kumimoji="1" lang="ja-JP" altLang="en-US" sz="2000" dirty="0" smtClean="0">
              <a:latin typeface="メイリオ" pitchFamily="50" charset="-128"/>
              <a:ea typeface="メイリオ" pitchFamily="50" charset="-128"/>
              <a:cs typeface="メイリオ" pitchFamily="50" charset="-128"/>
            </a:rPr>
            <a:t>未来</a:t>
          </a:r>
          <a:endParaRPr kumimoji="1" lang="ja-JP" altLang="en-US" sz="2000" dirty="0">
            <a:latin typeface="メイリオ" pitchFamily="50" charset="-128"/>
            <a:ea typeface="メイリオ" pitchFamily="50" charset="-128"/>
            <a:cs typeface="メイリオ" pitchFamily="50" charset="-128"/>
          </a:endParaRPr>
        </a:p>
      </dgm:t>
    </dgm:pt>
    <dgm:pt modelId="{574ECB0B-3B53-42BC-A5E4-C49A81297DF1}" type="parTrans" cxnId="{B2A0F5FB-37D6-42FA-8E6A-0EEB987D5BCD}">
      <dgm:prSet/>
      <dgm:spPr/>
      <dgm:t>
        <a:bodyPr/>
        <a:lstStyle/>
        <a:p>
          <a:endParaRPr kumimoji="1" lang="ja-JP" altLang="en-US" sz="2000">
            <a:latin typeface="メイリオ" pitchFamily="50" charset="-128"/>
            <a:ea typeface="メイリオ" pitchFamily="50" charset="-128"/>
            <a:cs typeface="メイリオ" pitchFamily="50" charset="-128"/>
          </a:endParaRPr>
        </a:p>
      </dgm:t>
    </dgm:pt>
    <dgm:pt modelId="{A83AF0CB-40E2-4BDD-AF63-4A6786EA2CC5}" type="sibTrans" cxnId="{B2A0F5FB-37D6-42FA-8E6A-0EEB987D5BCD}">
      <dgm:prSet/>
      <dgm:spPr/>
      <dgm:t>
        <a:bodyPr/>
        <a:lstStyle/>
        <a:p>
          <a:endParaRPr kumimoji="1" lang="ja-JP" altLang="en-US" sz="2000">
            <a:latin typeface="メイリオ" pitchFamily="50" charset="-128"/>
            <a:ea typeface="メイリオ" pitchFamily="50" charset="-128"/>
            <a:cs typeface="メイリオ" pitchFamily="50" charset="-128"/>
          </a:endParaRPr>
        </a:p>
      </dgm:t>
    </dgm:pt>
    <dgm:pt modelId="{05DD4B3E-1DDC-4FC6-B5A0-6E57D6A6BDA5}" type="pres">
      <dgm:prSet presAssocID="{3DE0AEB4-3A09-4D1F-B6AE-29D1669A19BA}" presName="Name0" presStyleCnt="0">
        <dgm:presLayoutVars>
          <dgm:dir/>
          <dgm:animLvl val="lvl"/>
          <dgm:resizeHandles val="exact"/>
        </dgm:presLayoutVars>
      </dgm:prSet>
      <dgm:spPr/>
    </dgm:pt>
    <dgm:pt modelId="{1D305422-C5BD-4372-A172-93BD48E51E6F}" type="pres">
      <dgm:prSet presAssocID="{F5F75F0E-E212-42DE-A2B5-09C36F087AB5}" presName="parTxOnly" presStyleLbl="node1" presStyleIdx="0" presStyleCnt="3" custLinFactNeighborX="-47362" custLinFactNeighborY="-43056">
        <dgm:presLayoutVars>
          <dgm:chMax val="0"/>
          <dgm:chPref val="0"/>
          <dgm:bulletEnabled val="1"/>
        </dgm:presLayoutVars>
      </dgm:prSet>
      <dgm:spPr/>
      <dgm:t>
        <a:bodyPr/>
        <a:lstStyle/>
        <a:p>
          <a:endParaRPr kumimoji="1" lang="ja-JP" altLang="en-US"/>
        </a:p>
      </dgm:t>
    </dgm:pt>
    <dgm:pt modelId="{9120AB83-DE7E-4026-9C07-600F1C935EF7}" type="pres">
      <dgm:prSet presAssocID="{DDF94EA4-89A3-4D90-BC37-581166C259A8}" presName="parTxOnlySpace" presStyleCnt="0"/>
      <dgm:spPr/>
    </dgm:pt>
    <dgm:pt modelId="{D8A5FDC3-3078-4854-A96B-7DE4F2D21631}" type="pres">
      <dgm:prSet presAssocID="{808E1A4D-B7EB-4539-8228-BD7B7760B1B3}" presName="parTxOnly" presStyleLbl="node1" presStyleIdx="1" presStyleCnt="3">
        <dgm:presLayoutVars>
          <dgm:chMax val="0"/>
          <dgm:chPref val="0"/>
          <dgm:bulletEnabled val="1"/>
        </dgm:presLayoutVars>
      </dgm:prSet>
      <dgm:spPr/>
      <dgm:t>
        <a:bodyPr/>
        <a:lstStyle/>
        <a:p>
          <a:endParaRPr kumimoji="1" lang="ja-JP" altLang="en-US"/>
        </a:p>
      </dgm:t>
    </dgm:pt>
    <dgm:pt modelId="{788939F2-8F1E-440A-A5F1-719C804FB224}" type="pres">
      <dgm:prSet presAssocID="{0E3EFA8C-5230-46CE-A3DA-9B84C43DE4CC}" presName="parTxOnlySpace" presStyleCnt="0"/>
      <dgm:spPr/>
    </dgm:pt>
    <dgm:pt modelId="{9F9B7D8D-2B25-4E7B-BF98-E868FC7221A4}" type="pres">
      <dgm:prSet presAssocID="{23230BA0-3CF1-414B-A54B-F9A20A611B93}" presName="parTxOnly" presStyleLbl="node1" presStyleIdx="2" presStyleCnt="3">
        <dgm:presLayoutVars>
          <dgm:chMax val="0"/>
          <dgm:chPref val="0"/>
          <dgm:bulletEnabled val="1"/>
        </dgm:presLayoutVars>
      </dgm:prSet>
      <dgm:spPr/>
      <dgm:t>
        <a:bodyPr/>
        <a:lstStyle/>
        <a:p>
          <a:endParaRPr kumimoji="1" lang="ja-JP" altLang="en-US"/>
        </a:p>
      </dgm:t>
    </dgm:pt>
  </dgm:ptLst>
  <dgm:cxnLst>
    <dgm:cxn modelId="{B2A0F5FB-37D6-42FA-8E6A-0EEB987D5BCD}" srcId="{3DE0AEB4-3A09-4D1F-B6AE-29D1669A19BA}" destId="{23230BA0-3CF1-414B-A54B-F9A20A611B93}" srcOrd="2" destOrd="0" parTransId="{574ECB0B-3B53-42BC-A5E4-C49A81297DF1}" sibTransId="{A83AF0CB-40E2-4BDD-AF63-4A6786EA2CC5}"/>
    <dgm:cxn modelId="{67810A11-34F9-488F-B8B4-D3F692EADE4E}" type="presOf" srcId="{23230BA0-3CF1-414B-A54B-F9A20A611B93}" destId="{9F9B7D8D-2B25-4E7B-BF98-E868FC7221A4}" srcOrd="0" destOrd="0" presId="urn:microsoft.com/office/officeart/2005/8/layout/chevron1"/>
    <dgm:cxn modelId="{0A7FEF9E-CA85-4054-AAE8-D044645F07B2}" type="presOf" srcId="{F5F75F0E-E212-42DE-A2B5-09C36F087AB5}" destId="{1D305422-C5BD-4372-A172-93BD48E51E6F}" srcOrd="0" destOrd="0" presId="urn:microsoft.com/office/officeart/2005/8/layout/chevron1"/>
    <dgm:cxn modelId="{9DACBB3F-4936-46A3-9784-06CC593B33F8}" type="presOf" srcId="{3DE0AEB4-3A09-4D1F-B6AE-29D1669A19BA}" destId="{05DD4B3E-1DDC-4FC6-B5A0-6E57D6A6BDA5}" srcOrd="0" destOrd="0" presId="urn:microsoft.com/office/officeart/2005/8/layout/chevron1"/>
    <dgm:cxn modelId="{93D47AC0-D895-463F-B8EA-6E524A2A8961}" type="presOf" srcId="{808E1A4D-B7EB-4539-8228-BD7B7760B1B3}" destId="{D8A5FDC3-3078-4854-A96B-7DE4F2D21631}" srcOrd="0" destOrd="0" presId="urn:microsoft.com/office/officeart/2005/8/layout/chevron1"/>
    <dgm:cxn modelId="{2465B26F-CA59-4ACD-AA0E-A1360BF40AFE}" srcId="{3DE0AEB4-3A09-4D1F-B6AE-29D1669A19BA}" destId="{808E1A4D-B7EB-4539-8228-BD7B7760B1B3}" srcOrd="1" destOrd="0" parTransId="{6AFE3C87-B585-4EAB-A1E8-91DE4DE84998}" sibTransId="{0E3EFA8C-5230-46CE-A3DA-9B84C43DE4CC}"/>
    <dgm:cxn modelId="{3DB56E19-72C3-47DE-B7BD-5B637AE19687}" srcId="{3DE0AEB4-3A09-4D1F-B6AE-29D1669A19BA}" destId="{F5F75F0E-E212-42DE-A2B5-09C36F087AB5}" srcOrd="0" destOrd="0" parTransId="{C9C04FE1-E82B-48CA-8A4C-3A126B27D601}" sibTransId="{DDF94EA4-89A3-4D90-BC37-581166C259A8}"/>
    <dgm:cxn modelId="{2B5CF5BB-8160-4622-B585-FE61A4849018}" type="presParOf" srcId="{05DD4B3E-1DDC-4FC6-B5A0-6E57D6A6BDA5}" destId="{1D305422-C5BD-4372-A172-93BD48E51E6F}" srcOrd="0" destOrd="0" presId="urn:microsoft.com/office/officeart/2005/8/layout/chevron1"/>
    <dgm:cxn modelId="{A4212DB1-C035-4D1E-A9D4-409F90CCE1D8}" type="presParOf" srcId="{05DD4B3E-1DDC-4FC6-B5A0-6E57D6A6BDA5}" destId="{9120AB83-DE7E-4026-9C07-600F1C935EF7}" srcOrd="1" destOrd="0" presId="urn:microsoft.com/office/officeart/2005/8/layout/chevron1"/>
    <dgm:cxn modelId="{944E1B7E-35FE-4122-9C23-6AF66DD33ADC}" type="presParOf" srcId="{05DD4B3E-1DDC-4FC6-B5A0-6E57D6A6BDA5}" destId="{D8A5FDC3-3078-4854-A96B-7DE4F2D21631}" srcOrd="2" destOrd="0" presId="urn:microsoft.com/office/officeart/2005/8/layout/chevron1"/>
    <dgm:cxn modelId="{7BA40A9A-2F34-4368-806D-B1F8E1D096FE}" type="presParOf" srcId="{05DD4B3E-1DDC-4FC6-B5A0-6E57D6A6BDA5}" destId="{788939F2-8F1E-440A-A5F1-719C804FB224}" srcOrd="3" destOrd="0" presId="urn:microsoft.com/office/officeart/2005/8/layout/chevron1"/>
    <dgm:cxn modelId="{35ED16E5-B9B6-4A68-977C-32E40E7F008B}" type="presParOf" srcId="{05DD4B3E-1DDC-4FC6-B5A0-6E57D6A6BDA5}" destId="{9F9B7D8D-2B25-4E7B-BF98-E868FC7221A4}" srcOrd="4" destOrd="0" presId="urn:microsoft.com/office/officeart/2005/8/layout/chevron1"/>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D305422-C5BD-4372-A172-93BD48E51E6F}">
      <dsp:nvSpPr>
        <dsp:cNvPr id="0" name=""/>
        <dsp:cNvSpPr/>
      </dsp:nvSpPr>
      <dsp:spPr>
        <a:xfrm>
          <a:off x="0" y="0"/>
          <a:ext cx="2390345" cy="627017"/>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メイリオ" pitchFamily="50" charset="-128"/>
              <a:ea typeface="メイリオ" pitchFamily="50" charset="-128"/>
              <a:cs typeface="メイリオ" pitchFamily="50" charset="-128"/>
            </a:rPr>
            <a:t>過去</a:t>
          </a:r>
          <a:endParaRPr kumimoji="1" lang="ja-JP" altLang="en-US" sz="2000" kern="1200" dirty="0">
            <a:latin typeface="メイリオ" pitchFamily="50" charset="-128"/>
            <a:ea typeface="メイリオ" pitchFamily="50" charset="-128"/>
            <a:cs typeface="メイリオ" pitchFamily="50" charset="-128"/>
          </a:endParaRPr>
        </a:p>
      </dsp:txBody>
      <dsp:txXfrm>
        <a:off x="0" y="0"/>
        <a:ext cx="2390345" cy="627017"/>
      </dsp:txXfrm>
    </dsp:sp>
    <dsp:sp modelId="{D8A5FDC3-3078-4854-A96B-7DE4F2D21631}">
      <dsp:nvSpPr>
        <dsp:cNvPr id="0" name=""/>
        <dsp:cNvSpPr/>
      </dsp:nvSpPr>
      <dsp:spPr>
        <a:xfrm>
          <a:off x="2153273" y="0"/>
          <a:ext cx="2390345" cy="627017"/>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メイリオ" pitchFamily="50" charset="-128"/>
              <a:ea typeface="メイリオ" pitchFamily="50" charset="-128"/>
              <a:cs typeface="メイリオ" pitchFamily="50" charset="-128"/>
            </a:rPr>
            <a:t>現在</a:t>
          </a:r>
          <a:endParaRPr kumimoji="1" lang="ja-JP" altLang="en-US" sz="2000" kern="1200" dirty="0">
            <a:latin typeface="メイリオ" pitchFamily="50" charset="-128"/>
            <a:ea typeface="メイリオ" pitchFamily="50" charset="-128"/>
            <a:cs typeface="メイリオ" pitchFamily="50" charset="-128"/>
          </a:endParaRPr>
        </a:p>
      </dsp:txBody>
      <dsp:txXfrm>
        <a:off x="2153273" y="0"/>
        <a:ext cx="2390345" cy="627017"/>
      </dsp:txXfrm>
    </dsp:sp>
    <dsp:sp modelId="{9F9B7D8D-2B25-4E7B-BF98-E868FC7221A4}">
      <dsp:nvSpPr>
        <dsp:cNvPr id="0" name=""/>
        <dsp:cNvSpPr/>
      </dsp:nvSpPr>
      <dsp:spPr>
        <a:xfrm>
          <a:off x="4304584" y="0"/>
          <a:ext cx="2390345" cy="627017"/>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メイリオ" pitchFamily="50" charset="-128"/>
              <a:ea typeface="メイリオ" pitchFamily="50" charset="-128"/>
              <a:cs typeface="メイリオ" pitchFamily="50" charset="-128"/>
            </a:rPr>
            <a:t>未来</a:t>
          </a:r>
          <a:endParaRPr kumimoji="1" lang="ja-JP" altLang="en-US" sz="2000" kern="1200" dirty="0">
            <a:latin typeface="メイリオ" pitchFamily="50" charset="-128"/>
            <a:ea typeface="メイリオ" pitchFamily="50" charset="-128"/>
            <a:cs typeface="メイリオ" pitchFamily="50" charset="-128"/>
          </a:endParaRPr>
        </a:p>
      </dsp:txBody>
      <dsp:txXfrm>
        <a:off x="4304584" y="0"/>
        <a:ext cx="2390345" cy="627017"/>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4434"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2373" tIns="46186" rIns="92373" bIns="46186" numCol="1" anchor="t" anchorCtr="0" compatLnSpc="1">
            <a:prstTxWarp prst="textNoShape">
              <a:avLst/>
            </a:prstTxWarp>
          </a:bodyPr>
          <a:lstStyle>
            <a:lvl1pPr defTabSz="923925">
              <a:defRPr sz="1200" b="0">
                <a:solidFill>
                  <a:schemeClr val="tx1"/>
                </a:solidFill>
                <a:latin typeface="Arial" charset="0"/>
                <a:ea typeface="ＭＳ Ｐゴシック" pitchFamily="50" charset="-128"/>
              </a:defRPr>
            </a:lvl1pPr>
          </a:lstStyle>
          <a:p>
            <a:pPr>
              <a:defRPr/>
            </a:pPr>
            <a:endParaRPr lang="en-US" altLang="ja-JP"/>
          </a:p>
        </p:txBody>
      </p:sp>
      <p:sp>
        <p:nvSpPr>
          <p:cNvPr id="274435" name="Rectangle 3"/>
          <p:cNvSpPr>
            <a:spLocks noGrp="1" noChangeArrowheads="1"/>
          </p:cNvSpPr>
          <p:nvPr>
            <p:ph type="dt" sz="quarter" idx="1"/>
          </p:nvPr>
        </p:nvSpPr>
        <p:spPr bwMode="auto">
          <a:xfrm>
            <a:off x="3814763" y="0"/>
            <a:ext cx="2919412" cy="493713"/>
          </a:xfrm>
          <a:prstGeom prst="rect">
            <a:avLst/>
          </a:prstGeom>
          <a:noFill/>
          <a:ln w="9525">
            <a:noFill/>
            <a:miter lim="800000"/>
            <a:headEnd/>
            <a:tailEnd/>
          </a:ln>
          <a:effectLst/>
        </p:spPr>
        <p:txBody>
          <a:bodyPr vert="horz" wrap="square" lIns="92373" tIns="46186" rIns="92373" bIns="46186" numCol="1" anchor="t" anchorCtr="0" compatLnSpc="1">
            <a:prstTxWarp prst="textNoShape">
              <a:avLst/>
            </a:prstTxWarp>
          </a:bodyPr>
          <a:lstStyle>
            <a:lvl1pPr algn="r" defTabSz="923925">
              <a:defRPr sz="1200" b="0">
                <a:solidFill>
                  <a:schemeClr val="tx1"/>
                </a:solidFill>
                <a:latin typeface="Arial" charset="0"/>
                <a:ea typeface="ＭＳ Ｐゴシック" pitchFamily="50" charset="-128"/>
              </a:defRPr>
            </a:lvl1pPr>
          </a:lstStyle>
          <a:p>
            <a:pPr>
              <a:defRPr/>
            </a:pPr>
            <a:endParaRPr lang="en-US" altLang="ja-JP"/>
          </a:p>
        </p:txBody>
      </p:sp>
      <p:sp>
        <p:nvSpPr>
          <p:cNvPr id="274436" name="Rectangle 4"/>
          <p:cNvSpPr>
            <a:spLocks noGrp="1" noChangeArrowheads="1"/>
          </p:cNvSpPr>
          <p:nvPr>
            <p:ph type="ftr" sz="quarter" idx="2"/>
          </p:nvPr>
        </p:nvSpPr>
        <p:spPr bwMode="auto">
          <a:xfrm>
            <a:off x="0" y="9371013"/>
            <a:ext cx="2919413" cy="493712"/>
          </a:xfrm>
          <a:prstGeom prst="rect">
            <a:avLst/>
          </a:prstGeom>
          <a:noFill/>
          <a:ln w="9525">
            <a:noFill/>
            <a:miter lim="800000"/>
            <a:headEnd/>
            <a:tailEnd/>
          </a:ln>
          <a:effectLst/>
        </p:spPr>
        <p:txBody>
          <a:bodyPr vert="horz" wrap="square" lIns="92373" tIns="46186" rIns="92373" bIns="46186" numCol="1" anchor="b" anchorCtr="0" compatLnSpc="1">
            <a:prstTxWarp prst="textNoShape">
              <a:avLst/>
            </a:prstTxWarp>
          </a:bodyPr>
          <a:lstStyle>
            <a:lvl1pPr defTabSz="923925">
              <a:defRPr sz="1200" b="0">
                <a:solidFill>
                  <a:schemeClr val="tx1"/>
                </a:solidFill>
                <a:latin typeface="Arial" charset="0"/>
                <a:ea typeface="ＭＳ Ｐゴシック" pitchFamily="50" charset="-128"/>
              </a:defRPr>
            </a:lvl1pPr>
          </a:lstStyle>
          <a:p>
            <a:pPr>
              <a:defRPr/>
            </a:pPr>
            <a:endParaRPr lang="en-US" altLang="ja-JP"/>
          </a:p>
        </p:txBody>
      </p:sp>
      <p:sp>
        <p:nvSpPr>
          <p:cNvPr id="274437" name="Rectangle 5"/>
          <p:cNvSpPr>
            <a:spLocks noGrp="1" noChangeArrowheads="1"/>
          </p:cNvSpPr>
          <p:nvPr>
            <p:ph type="sldNum" sz="quarter" idx="3"/>
          </p:nvPr>
        </p:nvSpPr>
        <p:spPr bwMode="auto">
          <a:xfrm>
            <a:off x="3814763" y="9371013"/>
            <a:ext cx="2919412" cy="493712"/>
          </a:xfrm>
          <a:prstGeom prst="rect">
            <a:avLst/>
          </a:prstGeom>
          <a:noFill/>
          <a:ln w="9525">
            <a:noFill/>
            <a:miter lim="800000"/>
            <a:headEnd/>
            <a:tailEnd/>
          </a:ln>
          <a:effectLst/>
        </p:spPr>
        <p:txBody>
          <a:bodyPr vert="horz" wrap="square" lIns="92373" tIns="46186" rIns="92373" bIns="46186" numCol="1" anchor="b" anchorCtr="0" compatLnSpc="1">
            <a:prstTxWarp prst="textNoShape">
              <a:avLst/>
            </a:prstTxWarp>
          </a:bodyPr>
          <a:lstStyle>
            <a:lvl1pPr algn="r" defTabSz="923925">
              <a:defRPr sz="1200" b="0">
                <a:solidFill>
                  <a:schemeClr val="tx1"/>
                </a:solidFill>
                <a:latin typeface="Arial" charset="0"/>
                <a:ea typeface="ＭＳ Ｐゴシック" pitchFamily="50" charset="-128"/>
              </a:defRPr>
            </a:lvl1pPr>
          </a:lstStyle>
          <a:p>
            <a:pPr>
              <a:defRPr/>
            </a:pPr>
            <a:fld id="{0769E21E-80C6-45C5-9634-E30C2FD1B007}"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2373" tIns="46186" rIns="92373" bIns="46186" numCol="1" anchor="t" anchorCtr="0" compatLnSpc="1">
            <a:prstTxWarp prst="textNoShape">
              <a:avLst/>
            </a:prstTxWarp>
          </a:bodyPr>
          <a:lstStyle>
            <a:lvl1pPr defTabSz="923925">
              <a:defRPr sz="1200" b="0">
                <a:solidFill>
                  <a:schemeClr val="tx1"/>
                </a:solidFill>
                <a:latin typeface="Arial" charset="0"/>
                <a:ea typeface="ＭＳ Ｐゴシック" pitchFamily="50" charset="-128"/>
              </a:defRPr>
            </a:lvl1pPr>
          </a:lstStyle>
          <a:p>
            <a:pPr>
              <a:defRPr/>
            </a:pPr>
            <a:endParaRPr lang="en-US" altLang="ja-JP"/>
          </a:p>
        </p:txBody>
      </p:sp>
      <p:sp>
        <p:nvSpPr>
          <p:cNvPr id="12291"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2373" tIns="46186" rIns="92373" bIns="46186" numCol="1" anchor="t" anchorCtr="0" compatLnSpc="1">
            <a:prstTxWarp prst="textNoShape">
              <a:avLst/>
            </a:prstTxWarp>
          </a:bodyPr>
          <a:lstStyle>
            <a:lvl1pPr algn="r" defTabSz="923925">
              <a:defRPr sz="1200" b="0">
                <a:solidFill>
                  <a:schemeClr val="tx1"/>
                </a:solidFill>
                <a:latin typeface="Arial" charset="0"/>
                <a:ea typeface="ＭＳ Ｐゴシック" pitchFamily="50" charset="-128"/>
              </a:defRPr>
            </a:lvl1pPr>
          </a:lstStyle>
          <a:p>
            <a:pPr>
              <a:defRPr/>
            </a:pPr>
            <a:endParaRPr lang="en-US" altLang="ja-JP"/>
          </a:p>
        </p:txBody>
      </p:sp>
      <p:sp>
        <p:nvSpPr>
          <p:cNvPr id="34820" name="Rectangle 4"/>
          <p:cNvSpPr>
            <a:spLocks noGrp="1" noRot="1" noChangeAspect="1" noChangeArrowheads="1" noTextEdit="1"/>
          </p:cNvSpPr>
          <p:nvPr>
            <p:ph type="sldImg" idx="2"/>
          </p:nvPr>
        </p:nvSpPr>
        <p:spPr bwMode="auto">
          <a:xfrm>
            <a:off x="900113" y="739775"/>
            <a:ext cx="4933950" cy="3700463"/>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73100" y="4686300"/>
            <a:ext cx="5389563" cy="4438650"/>
          </a:xfrm>
          <a:prstGeom prst="rect">
            <a:avLst/>
          </a:prstGeom>
          <a:noFill/>
          <a:ln w="9525">
            <a:noFill/>
            <a:miter lim="800000"/>
            <a:headEnd/>
            <a:tailEnd/>
          </a:ln>
          <a:effectLst/>
        </p:spPr>
        <p:txBody>
          <a:bodyPr vert="horz" wrap="square" lIns="92373" tIns="46186" rIns="92373" bIns="46186"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12294" name="Rectangle 6"/>
          <p:cNvSpPr>
            <a:spLocks noGrp="1" noChangeArrowheads="1"/>
          </p:cNvSpPr>
          <p:nvPr>
            <p:ph type="ftr" sz="quarter" idx="4"/>
          </p:nvPr>
        </p:nvSpPr>
        <p:spPr bwMode="auto">
          <a:xfrm>
            <a:off x="0" y="9371013"/>
            <a:ext cx="2919413" cy="493712"/>
          </a:xfrm>
          <a:prstGeom prst="rect">
            <a:avLst/>
          </a:prstGeom>
          <a:noFill/>
          <a:ln w="9525">
            <a:noFill/>
            <a:miter lim="800000"/>
            <a:headEnd/>
            <a:tailEnd/>
          </a:ln>
          <a:effectLst/>
        </p:spPr>
        <p:txBody>
          <a:bodyPr vert="horz" wrap="square" lIns="92373" tIns="46186" rIns="92373" bIns="46186" numCol="1" anchor="b" anchorCtr="0" compatLnSpc="1">
            <a:prstTxWarp prst="textNoShape">
              <a:avLst/>
            </a:prstTxWarp>
          </a:bodyPr>
          <a:lstStyle>
            <a:lvl1pPr defTabSz="923925">
              <a:defRPr sz="1200" b="0">
                <a:solidFill>
                  <a:schemeClr val="tx1"/>
                </a:solidFill>
                <a:latin typeface="Arial" charset="0"/>
                <a:ea typeface="ＭＳ Ｐゴシック" pitchFamily="50" charset="-128"/>
              </a:defRPr>
            </a:lvl1pPr>
          </a:lstStyle>
          <a:p>
            <a:pPr>
              <a:defRPr/>
            </a:pPr>
            <a:endParaRPr lang="en-US" altLang="ja-JP"/>
          </a:p>
        </p:txBody>
      </p:sp>
      <p:sp>
        <p:nvSpPr>
          <p:cNvPr id="12295" name="Rectangle 7"/>
          <p:cNvSpPr>
            <a:spLocks noGrp="1" noChangeArrowheads="1"/>
          </p:cNvSpPr>
          <p:nvPr>
            <p:ph type="sldNum" sz="quarter" idx="5"/>
          </p:nvPr>
        </p:nvSpPr>
        <p:spPr bwMode="auto">
          <a:xfrm>
            <a:off x="3814763" y="9371013"/>
            <a:ext cx="2919412" cy="493712"/>
          </a:xfrm>
          <a:prstGeom prst="rect">
            <a:avLst/>
          </a:prstGeom>
          <a:noFill/>
          <a:ln w="9525">
            <a:noFill/>
            <a:miter lim="800000"/>
            <a:headEnd/>
            <a:tailEnd/>
          </a:ln>
          <a:effectLst/>
        </p:spPr>
        <p:txBody>
          <a:bodyPr vert="horz" wrap="square" lIns="92373" tIns="46186" rIns="92373" bIns="46186" numCol="1" anchor="b" anchorCtr="0" compatLnSpc="1">
            <a:prstTxWarp prst="textNoShape">
              <a:avLst/>
            </a:prstTxWarp>
          </a:bodyPr>
          <a:lstStyle>
            <a:lvl1pPr algn="r" defTabSz="923925">
              <a:defRPr sz="1200" b="0">
                <a:solidFill>
                  <a:schemeClr val="tx1"/>
                </a:solidFill>
                <a:latin typeface="Arial" charset="0"/>
                <a:ea typeface="ＭＳ Ｐゴシック" pitchFamily="50" charset="-128"/>
              </a:defRPr>
            </a:lvl1pPr>
          </a:lstStyle>
          <a:p>
            <a:pPr>
              <a:defRPr/>
            </a:pPr>
            <a:fld id="{6B35E944-FBE0-460C-97AA-AE6461B85247}"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77158763-875B-461E-9614-4299E858F760}" type="slidenum">
              <a:rPr lang="en-US" altLang="ja-JP" smtClean="0"/>
              <a:pPr/>
              <a:t>1</a:t>
            </a:fld>
            <a:endParaRPr lang="en-US" altLang="ja-JP" smtClean="0"/>
          </a:p>
        </p:txBody>
      </p:sp>
      <p:sp>
        <p:nvSpPr>
          <p:cNvPr id="35843" name="Rectangle 2"/>
          <p:cNvSpPr>
            <a:spLocks noGrp="1" noRot="1" noChangeAspect="1" noChangeArrowheads="1" noTextEdit="1"/>
          </p:cNvSpPr>
          <p:nvPr>
            <p:ph type="sldImg"/>
          </p:nvPr>
        </p:nvSpPr>
        <p:spPr>
          <a:xfrm>
            <a:off x="901700" y="739775"/>
            <a:ext cx="4933950" cy="3700463"/>
          </a:xfrm>
          <a:ln/>
        </p:spPr>
      </p:sp>
      <p:sp>
        <p:nvSpPr>
          <p:cNvPr id="35844" name="Rectangle 3"/>
          <p:cNvSpPr>
            <a:spLocks noGrp="1" noChangeArrowheads="1"/>
          </p:cNvSpPr>
          <p:nvPr>
            <p:ph type="body" idx="1"/>
          </p:nvPr>
        </p:nvSpPr>
        <p:spPr>
          <a:xfrm>
            <a:off x="673100" y="4687888"/>
            <a:ext cx="5389563" cy="4438650"/>
          </a:xfrm>
          <a:noFill/>
          <a:ln/>
        </p:spPr>
        <p:txBody>
          <a:bodyPr/>
          <a:lstStyle/>
          <a:p>
            <a:pPr eaLnBrk="1" hangingPunct="1"/>
            <a:endParaRPr lang="ja-JP" altLang="ja-JP"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D69D6594-9ACF-4C5A-8FD2-AE31CB20DB49}" type="slidenum">
              <a:rPr lang="en-US" altLang="ja-JP" smtClean="0"/>
              <a:pPr/>
              <a:t>11</a:t>
            </a:fld>
            <a:endParaRPr lang="en-US" altLang="ja-JP" smtClean="0"/>
          </a:p>
        </p:txBody>
      </p:sp>
      <p:sp>
        <p:nvSpPr>
          <p:cNvPr id="44035" name="Rectangle 2"/>
          <p:cNvSpPr>
            <a:spLocks noGrp="1" noRot="1" noChangeAspect="1" noChangeArrowheads="1" noTextEdit="1"/>
          </p:cNvSpPr>
          <p:nvPr>
            <p:ph type="sldImg"/>
          </p:nvPr>
        </p:nvSpPr>
        <p:spPr>
          <a:xfrm>
            <a:off x="901700" y="739775"/>
            <a:ext cx="4933950" cy="3700463"/>
          </a:xfrm>
          <a:ln/>
        </p:spPr>
      </p:sp>
      <p:sp>
        <p:nvSpPr>
          <p:cNvPr id="44036" name="Rectangle 3"/>
          <p:cNvSpPr>
            <a:spLocks noGrp="1" noChangeArrowheads="1"/>
          </p:cNvSpPr>
          <p:nvPr>
            <p:ph type="body" idx="1"/>
          </p:nvPr>
        </p:nvSpPr>
        <p:spPr>
          <a:xfrm>
            <a:off x="900113" y="4686300"/>
            <a:ext cx="4935537" cy="4440238"/>
          </a:xfrm>
          <a:noFill/>
          <a:ln/>
        </p:spPr>
        <p:txBody>
          <a:bodyPr lIns="91425" tIns="45712" rIns="91425" bIns="45712"/>
          <a:lstStyle/>
          <a:p>
            <a:pPr eaLnBrk="1" hangingPunct="1"/>
            <a:endParaRPr lang="ja-JP"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5DA006EC-1E3F-4439-8262-7EC0DA309BC2}" type="slidenum">
              <a:rPr lang="en-US" altLang="ja-JP" smtClean="0"/>
              <a:pPr/>
              <a:t>12</a:t>
            </a:fld>
            <a:endParaRPr lang="en-US" altLang="ja-JP"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C42C4BFC-2677-476D-B60D-29DF38295B21}" type="slidenum">
              <a:rPr lang="en-US" altLang="ja-JP" smtClean="0"/>
              <a:pPr/>
              <a:t>13</a:t>
            </a:fld>
            <a:endParaRPr lang="en-US" altLang="ja-JP"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01027090-1291-44FF-89AE-164C20C4F4FD}" type="slidenum">
              <a:rPr lang="en-US" altLang="ja-JP" smtClean="0"/>
              <a:pPr/>
              <a:t>14</a:t>
            </a:fld>
            <a:endParaRPr lang="en-US" altLang="ja-JP"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B35E944-FBE0-460C-97AA-AE6461B85247}" type="slidenum">
              <a:rPr lang="en-US" altLang="ja-JP" smtClean="0"/>
              <a:pPr>
                <a:defRPr/>
              </a:pPr>
              <a:t>15</a:t>
            </a:fld>
            <a:endParaRPr lang="en-US" altLang="ja-JP"/>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B35E944-FBE0-460C-97AA-AE6461B85247}" type="slidenum">
              <a:rPr lang="en-US" altLang="ja-JP" smtClean="0"/>
              <a:pPr>
                <a:defRPr/>
              </a:pPr>
              <a:t>16</a:t>
            </a:fld>
            <a:endParaRPr lang="en-US" altLang="ja-JP"/>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B3CD2B60-B3EF-47D2-A875-F1639A0BD294}" type="slidenum">
              <a:rPr lang="en-US" altLang="ja-JP" smtClean="0"/>
              <a:pPr/>
              <a:t>17</a:t>
            </a:fld>
            <a:endParaRPr lang="en-US" altLang="ja-JP" smtClean="0"/>
          </a:p>
        </p:txBody>
      </p:sp>
      <p:sp>
        <p:nvSpPr>
          <p:cNvPr id="48131" name="Rectangle 2"/>
          <p:cNvSpPr>
            <a:spLocks noGrp="1" noRot="1" noChangeAspect="1" noChangeArrowheads="1" noTextEdit="1"/>
          </p:cNvSpPr>
          <p:nvPr>
            <p:ph type="sldImg"/>
          </p:nvPr>
        </p:nvSpPr>
        <p:spPr>
          <a:xfrm>
            <a:off x="901700" y="739775"/>
            <a:ext cx="4933950" cy="3700463"/>
          </a:xfrm>
          <a:ln/>
        </p:spPr>
      </p:sp>
      <p:sp>
        <p:nvSpPr>
          <p:cNvPr id="48132" name="Rectangle 3"/>
          <p:cNvSpPr>
            <a:spLocks noGrp="1" noChangeArrowheads="1"/>
          </p:cNvSpPr>
          <p:nvPr>
            <p:ph type="body" idx="1"/>
          </p:nvPr>
        </p:nvSpPr>
        <p:spPr>
          <a:xfrm>
            <a:off x="673100" y="4686300"/>
            <a:ext cx="5389563" cy="4440238"/>
          </a:xfrm>
          <a:noFill/>
          <a:ln/>
        </p:spPr>
        <p:txBody>
          <a:bodyPr/>
          <a:lstStyle/>
          <a:p>
            <a:pPr eaLnBrk="1" hangingPunct="1"/>
            <a:endParaRPr lang="ja-JP" altLang="ja-JP"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F8962F45-1751-4F22-8C9A-B18D4FE38EBC}" type="slidenum">
              <a:rPr lang="en-US" altLang="ja-JP" smtClean="0"/>
              <a:pPr/>
              <a:t>18</a:t>
            </a:fld>
            <a:endParaRPr lang="en-US" altLang="ja-JP"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20494AD9-47FF-468C-A034-AB8B74F1FEED}" type="slidenum">
              <a:rPr lang="en-US" altLang="ja-JP" smtClean="0"/>
              <a:pPr/>
              <a:t>19</a:t>
            </a:fld>
            <a:endParaRPr lang="en-US" altLang="ja-JP"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txBox="1">
            <a:spLocks noGrp="1" noChangeArrowheads="1"/>
          </p:cNvSpPr>
          <p:nvPr/>
        </p:nvSpPr>
        <p:spPr bwMode="auto">
          <a:xfrm>
            <a:off x="3814763" y="9371013"/>
            <a:ext cx="2919412" cy="493712"/>
          </a:xfrm>
          <a:prstGeom prst="rect">
            <a:avLst/>
          </a:prstGeom>
          <a:noFill/>
          <a:ln w="9525">
            <a:noFill/>
            <a:miter lim="800000"/>
            <a:headEnd/>
            <a:tailEnd/>
          </a:ln>
        </p:spPr>
        <p:txBody>
          <a:bodyPr lIns="90754" tIns="45377" rIns="90754" bIns="45377" anchor="b"/>
          <a:lstStyle/>
          <a:p>
            <a:pPr algn="r" defTabSz="908050"/>
            <a:fld id="{5334D3AB-26C8-4296-9BC1-E5E08F5FFB62}" type="slidenum">
              <a:rPr lang="en-US" altLang="ja-JP" sz="1200">
                <a:solidFill>
                  <a:srgbClr val="000000"/>
                </a:solidFill>
              </a:rPr>
              <a:pPr algn="r" defTabSz="908050"/>
              <a:t>20</a:t>
            </a:fld>
            <a:endParaRPr lang="en-US" altLang="ja-JP" sz="1200">
              <a:solidFill>
                <a:srgbClr val="000000"/>
              </a:solidFill>
            </a:endParaRPr>
          </a:p>
        </p:txBody>
      </p:sp>
      <p:sp>
        <p:nvSpPr>
          <p:cNvPr id="118787" name="Rectangle 2"/>
          <p:cNvSpPr>
            <a:spLocks noGrp="1" noRot="1" noChangeAspect="1" noChangeArrowheads="1" noTextEdit="1"/>
          </p:cNvSpPr>
          <p:nvPr>
            <p:ph type="sldImg"/>
          </p:nvPr>
        </p:nvSpPr>
        <p:spPr bwMode="auto">
          <a:xfrm>
            <a:off x="900113" y="739775"/>
            <a:ext cx="4933950" cy="3700463"/>
          </a:xfrm>
          <a:noFill/>
          <a:ln>
            <a:solidFill>
              <a:srgbClr val="000000"/>
            </a:solidFill>
            <a:miter lim="800000"/>
            <a:headEnd/>
            <a:tailEnd/>
          </a:ln>
        </p:spPr>
      </p:sp>
      <p:sp>
        <p:nvSpPr>
          <p:cNvPr id="118788" name="Rectangle 3"/>
          <p:cNvSpPr>
            <a:spLocks noGrp="1" noChangeArrowheads="1"/>
          </p:cNvSpPr>
          <p:nvPr>
            <p:ph type="body" idx="1"/>
          </p:nvPr>
        </p:nvSpPr>
        <p:spPr bwMode="auto">
          <a:xfrm>
            <a:off x="673100" y="4686300"/>
            <a:ext cx="5389563" cy="4438650"/>
          </a:xfrm>
          <a:noFill/>
        </p:spPr>
        <p:txBody>
          <a:bodyPr wrap="square" numCol="1" anchor="t" anchorCtr="0" compatLnSpc="1">
            <a:prstTxWarp prst="textNoShape">
              <a:avLst/>
            </a:prstTxWarp>
          </a:bodyPr>
          <a:lstStyle/>
          <a:p>
            <a:pPr eaLnBrk="1" hangingPunct="1">
              <a:spcBef>
                <a:spcPct val="0"/>
              </a:spcBef>
            </a:pPr>
            <a:endParaRPr lang="ja-JP" altLang="ja-JP" smtClean="0">
              <a:latin typeface="Arial" pitchFamily="34" charset="0"/>
              <a:ea typeface="ＭＳ Ｐ明朝" pitchFamily="18"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CA42480A-DCB9-4C10-843E-4872DEDB39DF}" type="slidenum">
              <a:rPr lang="en-US" altLang="ja-JP" smtClean="0"/>
              <a:pPr/>
              <a:t>3</a:t>
            </a:fld>
            <a:endParaRPr lang="en-US" altLang="ja-JP"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63114767-89DC-48B1-BE58-0BB5B9418E72}" type="slidenum">
              <a:rPr lang="en-US" altLang="ja-JP" smtClean="0"/>
              <a:pPr/>
              <a:t>21</a:t>
            </a:fld>
            <a:endParaRPr lang="en-US" altLang="ja-JP"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41392EA2-DD51-4974-AB5E-3455CC45A800}" type="slidenum">
              <a:rPr lang="en-US" altLang="ja-JP" smtClean="0"/>
              <a:pPr/>
              <a:t>22</a:t>
            </a:fld>
            <a:endParaRPr lang="en-US" altLang="ja-JP" smtClean="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59346131-2F5F-4A11-9218-2FBF53535F9B}" type="slidenum">
              <a:rPr lang="en-US" altLang="ja-JP" smtClean="0"/>
              <a:pPr/>
              <a:t>23</a:t>
            </a:fld>
            <a:endParaRPr lang="en-US" altLang="ja-JP"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ja-JP" altLang="ja-JP"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61DE486E-D056-4F57-89DD-B4AB45D6B86D}" type="slidenum">
              <a:rPr lang="en-US" altLang="ja-JP" smtClean="0"/>
              <a:pPr/>
              <a:t>24</a:t>
            </a:fld>
            <a:endParaRPr lang="en-US" altLang="ja-JP"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30A00BC1-5A60-4386-8388-EB6B295B8C9B}" type="slidenum">
              <a:rPr lang="en-US" altLang="ja-JP" smtClean="0"/>
              <a:pPr/>
              <a:t>25</a:t>
            </a:fld>
            <a:endParaRPr lang="en-US" altLang="ja-JP" smtClean="0"/>
          </a:p>
        </p:txBody>
      </p:sp>
      <p:sp>
        <p:nvSpPr>
          <p:cNvPr id="57347" name="Rectangle 2"/>
          <p:cNvSpPr>
            <a:spLocks noGrp="1" noRot="1" noChangeAspect="1" noChangeArrowheads="1" noTextEdit="1"/>
          </p:cNvSpPr>
          <p:nvPr>
            <p:ph type="sldImg"/>
          </p:nvPr>
        </p:nvSpPr>
        <p:spPr>
          <a:xfrm>
            <a:off x="901700" y="739775"/>
            <a:ext cx="4933950" cy="3700463"/>
          </a:xfrm>
          <a:ln/>
        </p:spPr>
      </p:sp>
      <p:sp>
        <p:nvSpPr>
          <p:cNvPr id="57348" name="Rectangle 3"/>
          <p:cNvSpPr>
            <a:spLocks noGrp="1" noChangeArrowheads="1"/>
          </p:cNvSpPr>
          <p:nvPr>
            <p:ph type="body" idx="1"/>
          </p:nvPr>
        </p:nvSpPr>
        <p:spPr>
          <a:xfrm>
            <a:off x="673100" y="4686300"/>
            <a:ext cx="5389563" cy="4440238"/>
          </a:xfrm>
          <a:noFill/>
          <a:ln/>
        </p:spPr>
        <p:txBody>
          <a:bodyPr/>
          <a:lstStyle/>
          <a:p>
            <a:pPr eaLnBrk="1" hangingPunct="1"/>
            <a:endParaRPr lang="ja-JP" altLang="ja-JP"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B35E944-FBE0-460C-97AA-AE6461B85247}" type="slidenum">
              <a:rPr lang="en-US" altLang="ja-JP" smtClean="0"/>
              <a:pPr>
                <a:defRPr/>
              </a:pPr>
              <a:t>27</a:t>
            </a:fld>
            <a:endParaRPr lang="en-US" altLang="ja-JP"/>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B35E944-FBE0-460C-97AA-AE6461B85247}" type="slidenum">
              <a:rPr lang="en-US" altLang="ja-JP" smtClean="0"/>
              <a:pPr>
                <a:defRPr/>
              </a:pPr>
              <a:t>30</a:t>
            </a:fld>
            <a:endParaRPr lang="en-US" altLang="ja-JP"/>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18F6D0B6-C543-4664-BF61-681AE2297BE4}" type="slidenum">
              <a:rPr lang="en-US" altLang="ja-JP" smtClean="0"/>
              <a:pPr/>
              <a:t>4</a:t>
            </a:fld>
            <a:endParaRPr lang="en-US" altLang="ja-JP" smtClean="0"/>
          </a:p>
        </p:txBody>
      </p:sp>
      <p:sp>
        <p:nvSpPr>
          <p:cNvPr id="38915" name="Rectangle 2"/>
          <p:cNvSpPr>
            <a:spLocks noGrp="1" noRot="1" noChangeAspect="1" noChangeArrowheads="1" noTextEdit="1"/>
          </p:cNvSpPr>
          <p:nvPr>
            <p:ph type="sldImg"/>
          </p:nvPr>
        </p:nvSpPr>
        <p:spPr>
          <a:xfrm>
            <a:off x="901700" y="739775"/>
            <a:ext cx="4933950" cy="3700463"/>
          </a:xfrm>
          <a:ln/>
        </p:spPr>
      </p:sp>
      <p:sp>
        <p:nvSpPr>
          <p:cNvPr id="38916" name="Rectangle 3"/>
          <p:cNvSpPr>
            <a:spLocks noGrp="1" noChangeArrowheads="1"/>
          </p:cNvSpPr>
          <p:nvPr>
            <p:ph type="body" idx="1"/>
          </p:nvPr>
        </p:nvSpPr>
        <p:spPr>
          <a:xfrm>
            <a:off x="673100" y="4686300"/>
            <a:ext cx="5389563" cy="4440238"/>
          </a:xfrm>
          <a:noFill/>
          <a:ln/>
        </p:spPr>
        <p:txBody>
          <a:bodyPr/>
          <a:lstStyle/>
          <a:p>
            <a:pPr eaLnBrk="1" hangingPunct="1"/>
            <a:endParaRPr lang="en-US" altLang="ja-JP"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txBox="1">
            <a:spLocks noGrp="1" noChangeArrowheads="1"/>
          </p:cNvSpPr>
          <p:nvPr/>
        </p:nvSpPr>
        <p:spPr bwMode="auto">
          <a:xfrm>
            <a:off x="3814763" y="9371013"/>
            <a:ext cx="2919412" cy="493712"/>
          </a:xfrm>
          <a:prstGeom prst="rect">
            <a:avLst/>
          </a:prstGeom>
          <a:noFill/>
          <a:ln w="9525">
            <a:noFill/>
            <a:miter lim="800000"/>
            <a:headEnd/>
            <a:tailEnd/>
          </a:ln>
        </p:spPr>
        <p:txBody>
          <a:bodyPr lIns="90754" tIns="45377" rIns="90754" bIns="45377" anchor="b"/>
          <a:lstStyle/>
          <a:p>
            <a:pPr algn="r" defTabSz="908050"/>
            <a:fld id="{2976D705-D835-43CF-A42B-DB46D57C06F2}" type="slidenum">
              <a:rPr lang="en-US" altLang="ja-JP" sz="1200">
                <a:solidFill>
                  <a:srgbClr val="000000"/>
                </a:solidFill>
              </a:rPr>
              <a:pPr algn="r" defTabSz="908050"/>
              <a:t>5</a:t>
            </a:fld>
            <a:endParaRPr lang="en-US" altLang="ja-JP" sz="1200">
              <a:solidFill>
                <a:srgbClr val="000000"/>
              </a:solidFill>
            </a:endParaRPr>
          </a:p>
        </p:txBody>
      </p:sp>
      <p:sp>
        <p:nvSpPr>
          <p:cNvPr id="109571" name="Rectangle 2"/>
          <p:cNvSpPr>
            <a:spLocks noGrp="1" noRot="1" noChangeAspect="1" noChangeArrowheads="1" noTextEdit="1"/>
          </p:cNvSpPr>
          <p:nvPr>
            <p:ph type="sldImg"/>
          </p:nvPr>
        </p:nvSpPr>
        <p:spPr bwMode="auto">
          <a:xfrm>
            <a:off x="900113" y="739775"/>
            <a:ext cx="4933950" cy="3700463"/>
          </a:xfrm>
          <a:noFill/>
          <a:ln>
            <a:solidFill>
              <a:srgbClr val="000000"/>
            </a:solidFill>
            <a:miter lim="800000"/>
            <a:headEnd/>
            <a:tailEnd/>
          </a:ln>
        </p:spPr>
      </p:sp>
      <p:sp>
        <p:nvSpPr>
          <p:cNvPr id="109572" name="Rectangle 3"/>
          <p:cNvSpPr>
            <a:spLocks noGrp="1" noChangeArrowheads="1"/>
          </p:cNvSpPr>
          <p:nvPr>
            <p:ph type="body" idx="1"/>
          </p:nvPr>
        </p:nvSpPr>
        <p:spPr bwMode="auto">
          <a:xfrm>
            <a:off x="673100" y="4686300"/>
            <a:ext cx="5389563" cy="4438650"/>
          </a:xfrm>
          <a:noFill/>
        </p:spPr>
        <p:txBody>
          <a:bodyPr wrap="square" numCol="1" anchor="t" anchorCtr="0" compatLnSpc="1">
            <a:prstTxWarp prst="textNoShape">
              <a:avLst/>
            </a:prstTxWarp>
          </a:bodyPr>
          <a:lstStyle/>
          <a:p>
            <a:pPr eaLnBrk="1" hangingPunct="1">
              <a:spcBef>
                <a:spcPct val="0"/>
              </a:spcBef>
            </a:pPr>
            <a:endParaRPr lang="ja-JP" altLang="ja-JP" smtClean="0">
              <a:latin typeface="Arial" pitchFamily="34" charset="0"/>
              <a:ea typeface="ＭＳ Ｐ明朝" pitchFamily="18"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B999CF78-6F99-4A84-B245-9D9FC7E880D6}" type="slidenum">
              <a:rPr lang="en-US" altLang="ja-JP" smtClean="0"/>
              <a:pPr/>
              <a:t>6</a:t>
            </a:fld>
            <a:endParaRPr lang="en-US" altLang="ja-JP" smtClean="0"/>
          </a:p>
        </p:txBody>
      </p:sp>
      <p:sp>
        <p:nvSpPr>
          <p:cNvPr id="40963" name="Rectangle 2"/>
          <p:cNvSpPr>
            <a:spLocks noGrp="1" noRot="1" noChangeAspect="1" noChangeArrowheads="1" noTextEdit="1"/>
          </p:cNvSpPr>
          <p:nvPr>
            <p:ph type="sldImg"/>
          </p:nvPr>
        </p:nvSpPr>
        <p:spPr>
          <a:xfrm>
            <a:off x="901700" y="739775"/>
            <a:ext cx="4933950" cy="3700463"/>
          </a:xfrm>
          <a:ln/>
        </p:spPr>
      </p:sp>
      <p:sp>
        <p:nvSpPr>
          <p:cNvPr id="40964" name="Rectangle 3"/>
          <p:cNvSpPr>
            <a:spLocks noGrp="1" noChangeArrowheads="1"/>
          </p:cNvSpPr>
          <p:nvPr>
            <p:ph type="body" idx="1"/>
          </p:nvPr>
        </p:nvSpPr>
        <p:spPr>
          <a:xfrm>
            <a:off x="671513" y="4686300"/>
            <a:ext cx="5392737" cy="4440238"/>
          </a:xfrm>
          <a:noFill/>
          <a:ln/>
        </p:spPr>
        <p:txBody>
          <a:bodyPr/>
          <a:lstStyle/>
          <a:p>
            <a:pPr eaLnBrk="1" hangingPunct="1"/>
            <a:endParaRPr lang="ja-JP" altLang="ja-JP"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B35E944-FBE0-460C-97AA-AE6461B85247}" type="slidenum">
              <a:rPr lang="en-US" altLang="ja-JP" smtClean="0"/>
              <a:pPr>
                <a:defRPr/>
              </a:pPr>
              <a:t>7</a:t>
            </a:fld>
            <a:endParaRPr lang="en-US" altLang="ja-JP"/>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20733257-33CB-4560-AB9F-674C614DC1B4}" type="slidenum">
              <a:rPr lang="en-US" altLang="ja-JP" smtClean="0"/>
              <a:pPr/>
              <a:t>8</a:t>
            </a:fld>
            <a:endParaRPr lang="en-US" altLang="ja-JP"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ja-JP" altLang="ja-JP"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B35E944-FBE0-460C-97AA-AE6461B85247}" type="slidenum">
              <a:rPr lang="en-US" altLang="ja-JP" smtClean="0"/>
              <a:pPr>
                <a:defRPr/>
              </a:pPr>
              <a:t>9</a:t>
            </a:fld>
            <a:endParaRPr lang="en-US" altLang="ja-JP"/>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DB8517B0-930E-4C99-AB09-6E3ADFBF7105}" type="slidenum">
              <a:rPr lang="en-US" altLang="ja-JP" smtClean="0">
                <a:solidFill>
                  <a:srgbClr val="000000"/>
                </a:solidFill>
              </a:rPr>
              <a:pPr/>
              <a:t>10</a:t>
            </a:fld>
            <a:endParaRPr lang="en-US" altLang="ja-JP" smtClean="0">
              <a:solidFill>
                <a:srgbClr val="000000"/>
              </a:solidFill>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spcBef>
                <a:spcPct val="0"/>
              </a:spcBef>
            </a:pPr>
            <a:endParaRPr lang="ja-JP" altLang="ja-JP"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op">
    <p:spTree>
      <p:nvGrpSpPr>
        <p:cNvPr id="1" name=""/>
        <p:cNvGrpSpPr/>
        <p:nvPr/>
      </p:nvGrpSpPr>
      <p:grpSpPr>
        <a:xfrm>
          <a:off x="0" y="0"/>
          <a:ext cx="0" cy="0"/>
          <a:chOff x="0" y="0"/>
          <a:chExt cx="0" cy="0"/>
        </a:xfrm>
      </p:grpSpPr>
      <p:pic>
        <p:nvPicPr>
          <p:cNvPr id="3" name="図 7" descr="Blue-Top01-02.jpg"/>
          <p:cNvPicPr>
            <a:picLocks noChangeAspect="1"/>
          </p:cNvPicPr>
          <p:nvPr userDrawn="1"/>
        </p:nvPicPr>
        <p:blipFill>
          <a:blip r:embed="rId2" cstate="screen"/>
          <a:srcRect/>
          <a:stretch>
            <a:fillRect/>
          </a:stretch>
        </p:blipFill>
        <p:spPr bwMode="auto">
          <a:xfrm>
            <a:off x="0" y="0"/>
            <a:ext cx="9144000" cy="6858000"/>
          </a:xfrm>
          <a:prstGeom prst="rect">
            <a:avLst/>
          </a:prstGeom>
          <a:noFill/>
          <a:ln w="9525">
            <a:noFill/>
            <a:miter lim="800000"/>
            <a:headEnd/>
            <a:tailEnd/>
          </a:ln>
        </p:spPr>
      </p:pic>
      <p:pic>
        <p:nvPicPr>
          <p:cNvPr id="4" name="図 8" descr="Logo_SSCORE.png"/>
          <p:cNvPicPr>
            <a:picLocks noChangeAspect="1"/>
          </p:cNvPicPr>
          <p:nvPr userDrawn="1"/>
        </p:nvPicPr>
        <p:blipFill>
          <a:blip r:embed="rId3" cstate="screen"/>
          <a:srcRect/>
          <a:stretch>
            <a:fillRect/>
          </a:stretch>
        </p:blipFill>
        <p:spPr bwMode="auto">
          <a:xfrm>
            <a:off x="4192588" y="2262188"/>
            <a:ext cx="3979862" cy="519112"/>
          </a:xfrm>
          <a:prstGeom prst="rect">
            <a:avLst/>
          </a:prstGeom>
          <a:noFill/>
          <a:ln w="9525">
            <a:noFill/>
            <a:miter lim="800000"/>
            <a:headEnd/>
            <a:tailEnd/>
          </a:ln>
        </p:spPr>
      </p:pic>
      <p:sp>
        <p:nvSpPr>
          <p:cNvPr id="14" name="テキスト プレースホルダ 13"/>
          <p:cNvSpPr>
            <a:spLocks noGrp="1"/>
          </p:cNvSpPr>
          <p:nvPr>
            <p:ph type="body" sz="quarter" idx="10"/>
          </p:nvPr>
        </p:nvSpPr>
        <p:spPr>
          <a:xfrm>
            <a:off x="4284663" y="2708920"/>
            <a:ext cx="4535487" cy="647700"/>
          </a:xfrm>
          <a:prstGeom prst="rect">
            <a:avLst/>
          </a:prstGeom>
        </p:spPr>
        <p:txBody>
          <a:bodyPr>
            <a:normAutofit/>
          </a:bodyPr>
          <a:lstStyle>
            <a:lvl1pPr>
              <a:buNone/>
              <a:defRPr sz="2000" b="0">
                <a:solidFill>
                  <a:schemeClr val="bg1"/>
                </a:solidFill>
                <a:latin typeface="+mj-lt"/>
                <a:ea typeface="+mj-ea"/>
              </a:defRPr>
            </a:lvl1pPr>
          </a:lstStyle>
          <a:p>
            <a:pPr lvl="0"/>
            <a:r>
              <a:rPr lang="ja-JP" altLang="en-US" smtClean="0"/>
              <a:t>マスタ テキストの書式設定</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General Black">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8115974" y="6462713"/>
            <a:ext cx="720725" cy="179387"/>
          </a:xfrm>
        </p:spPr>
        <p:txBody>
          <a:bodyPr anchorCtr="0"/>
          <a:lstStyle>
            <a:lvl1pPr algn="r">
              <a:defRPr sz="700" b="0">
                <a:latin typeface="メイリオ" pitchFamily="50" charset="-128"/>
                <a:ea typeface="メイリオ" pitchFamily="50" charset="-128"/>
                <a:cs typeface="メイリオ" pitchFamily="50" charset="-128"/>
              </a:defRPr>
            </a:lvl1pPr>
          </a:lstStyle>
          <a:p>
            <a:pPr>
              <a:defRPr/>
            </a:pPr>
            <a:fld id="{09832C64-BD0A-47ED-B416-CBC5F96E9118}" type="slidenum">
              <a:rPr lang="ja-JP" altLang="en-US" smtClean="0"/>
              <a:pPr>
                <a:defRPr/>
              </a:pPr>
              <a:t>&lt;#&gt;</a:t>
            </a:fld>
            <a:endParaRPr lang="ja-JP" altLang="en-US" dirty="0"/>
          </a:p>
        </p:txBody>
      </p:sp>
      <p:sp>
        <p:nvSpPr>
          <p:cNvPr id="3" name="フッター プレースホルダ 2"/>
          <p:cNvSpPr>
            <a:spLocks noGrp="1"/>
          </p:cNvSpPr>
          <p:nvPr userDrawn="1">
            <p:ph type="ftr" sz="quarter" idx="11"/>
          </p:nvPr>
        </p:nvSpPr>
        <p:spPr/>
        <p:txBody>
          <a:bodyPr/>
          <a:lstStyle>
            <a:lvl1pPr>
              <a:defRPr sz="700" b="0">
                <a:latin typeface="メイリオ" pitchFamily="50" charset="-128"/>
                <a:ea typeface="メイリオ" pitchFamily="50" charset="-128"/>
                <a:cs typeface="メイリオ" pitchFamily="50" charset="-128"/>
              </a:defRPr>
            </a:lvl1pPr>
          </a:lstStyle>
          <a:p>
            <a:pPr>
              <a:defRPr/>
            </a:pPr>
            <a:r>
              <a:rPr lang="en-US" altLang="ja-JP" dirty="0" smtClean="0"/>
              <a:t>© </a:t>
            </a:r>
            <a:r>
              <a:rPr lang="en-US" altLang="ja-JP" dirty="0" err="1" smtClean="0"/>
              <a:t>SuperStream</a:t>
            </a:r>
            <a:r>
              <a:rPr lang="en-US" altLang="ja-JP" dirty="0" smtClean="0"/>
              <a:t> Inc. All rights reserved.</a:t>
            </a:r>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p:txBody>
          <a:bodyPr/>
          <a:lstStyle>
            <a:lvl1pPr>
              <a:defRPr sz="700" b="0">
                <a:latin typeface="メイリオ" pitchFamily="50" charset="-128"/>
                <a:ea typeface="メイリオ" pitchFamily="50" charset="-128"/>
                <a:cs typeface="メイリオ" pitchFamily="50" charset="-128"/>
              </a:defRPr>
            </a:lvl1pPr>
          </a:lstStyle>
          <a:p>
            <a:pPr>
              <a:defRPr/>
            </a:pPr>
            <a:fld id="{005EB0ED-8248-4265-BD9E-F15F10C84638}" type="slidenum">
              <a:rPr lang="en-US" altLang="ja-JP" smtClean="0"/>
              <a:pPr>
                <a:defRPr/>
              </a:pPr>
              <a:t>&lt;#&gt;</a:t>
            </a:fld>
            <a:endParaRPr lang="en-US" altLang="ja-JP" dirty="0"/>
          </a:p>
        </p:txBody>
      </p:sp>
      <p:sp>
        <p:nvSpPr>
          <p:cNvPr id="3" name="フッター プレースホルダ 2"/>
          <p:cNvSpPr>
            <a:spLocks noGrp="1"/>
          </p:cNvSpPr>
          <p:nvPr userDrawn="1">
            <p:ph type="ftr" sz="quarter" idx="11"/>
          </p:nvPr>
        </p:nvSpPr>
        <p:spPr/>
        <p:txBody>
          <a:bodyPr/>
          <a:lstStyle>
            <a:lvl1pPr>
              <a:defRPr sz="700" b="0">
                <a:latin typeface="メイリオ" pitchFamily="50" charset="-128"/>
                <a:ea typeface="メイリオ" pitchFamily="50" charset="-128"/>
                <a:cs typeface="メイリオ" pitchFamily="50" charset="-128"/>
              </a:defRPr>
            </a:lvl1pPr>
          </a:lstStyle>
          <a:p>
            <a:pPr>
              <a:defRPr/>
            </a:pPr>
            <a:r>
              <a:rPr lang="en-US" altLang="ja-JP" dirty="0" smtClean="0"/>
              <a:t>© </a:t>
            </a:r>
            <a:r>
              <a:rPr lang="en-US" altLang="ja-JP" dirty="0" err="1" smtClean="0"/>
              <a:t>SuperStream</a:t>
            </a:r>
            <a:r>
              <a:rPr lang="en-US" altLang="ja-JP" dirty="0" smtClean="0"/>
              <a:t> Inc. All rights reserved.</a:t>
            </a:r>
            <a:endParaRPr lang="en-US" altLang="ja-JP"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hanks">
    <p:spTree>
      <p:nvGrpSpPr>
        <p:cNvPr id="1" name=""/>
        <p:cNvGrpSpPr/>
        <p:nvPr/>
      </p:nvGrpSpPr>
      <p:grpSpPr>
        <a:xfrm>
          <a:off x="0" y="0"/>
          <a:ext cx="0" cy="0"/>
          <a:chOff x="0" y="0"/>
          <a:chExt cx="0" cy="0"/>
        </a:xfrm>
      </p:grpSpPr>
      <p:pic>
        <p:nvPicPr>
          <p:cNvPr id="2" name="図 7" descr="Blue-Agenda01.jpg"/>
          <p:cNvPicPr>
            <a:picLocks noChangeAspect="1"/>
          </p:cNvPicPr>
          <p:nvPr userDrawn="1"/>
        </p:nvPicPr>
        <p:blipFill>
          <a:blip r:embed="rId2" cstate="screen"/>
          <a:srcRect/>
          <a:stretch>
            <a:fillRect/>
          </a:stretch>
        </p:blipFill>
        <p:spPr bwMode="auto">
          <a:xfrm>
            <a:off x="0" y="0"/>
            <a:ext cx="9144000" cy="6858000"/>
          </a:xfrm>
          <a:prstGeom prst="rect">
            <a:avLst/>
          </a:prstGeom>
          <a:noFill/>
          <a:ln w="9525">
            <a:noFill/>
            <a:miter lim="800000"/>
            <a:headEnd/>
            <a:tailEnd/>
          </a:ln>
        </p:spPr>
      </p:pic>
      <p:pic>
        <p:nvPicPr>
          <p:cNvPr id="3" name="図 9" descr="Blue_Thanks.png"/>
          <p:cNvPicPr>
            <a:picLocks noChangeAspect="1"/>
          </p:cNvPicPr>
          <p:nvPr userDrawn="1"/>
        </p:nvPicPr>
        <p:blipFill>
          <a:blip r:embed="rId3" cstate="screen"/>
          <a:srcRect/>
          <a:stretch>
            <a:fillRect/>
          </a:stretch>
        </p:blipFill>
        <p:spPr bwMode="auto">
          <a:xfrm>
            <a:off x="3492500" y="2555875"/>
            <a:ext cx="5046663" cy="585788"/>
          </a:xfrm>
          <a:prstGeom prst="rect">
            <a:avLst/>
          </a:prstGeom>
          <a:noFill/>
          <a:ln w="9525">
            <a:noFill/>
            <a:miter lim="800000"/>
            <a:headEnd/>
            <a:tailEnd/>
          </a:ln>
        </p:spPr>
      </p:pic>
      <p:pic>
        <p:nvPicPr>
          <p:cNvPr id="4" name="図 10" descr="Logo_SSCORE.png"/>
          <p:cNvPicPr>
            <a:picLocks noChangeAspect="1"/>
          </p:cNvPicPr>
          <p:nvPr userDrawn="1"/>
        </p:nvPicPr>
        <p:blipFill>
          <a:blip r:embed="rId4" cstate="screen"/>
          <a:srcRect/>
          <a:stretch>
            <a:fillRect/>
          </a:stretch>
        </p:blipFill>
        <p:spPr bwMode="auto">
          <a:xfrm>
            <a:off x="3546475" y="3186113"/>
            <a:ext cx="3979863" cy="517525"/>
          </a:xfrm>
          <a:prstGeom prst="rect">
            <a:avLst/>
          </a:prstGeom>
          <a:noFill/>
          <a:ln w="9525">
            <a:noFill/>
            <a:miter lim="800000"/>
            <a:headEnd/>
            <a:tailEnd/>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hapter Title">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504000" y="1124744"/>
            <a:ext cx="5400000" cy="1295944"/>
          </a:xfrm>
          <a:prstGeom prst="rect">
            <a:avLst/>
          </a:prstGeom>
        </p:spPr>
        <p:txBody>
          <a:bodyPr lIns="0" tIns="0" rIns="0" bIns="0" anchor="b" anchorCtr="0">
            <a:normAutofit/>
          </a:bodyPr>
          <a:lstStyle>
            <a:lvl1pPr algn="l" fontAlgn="auto">
              <a:lnSpc>
                <a:spcPts val="3400"/>
              </a:lnSpc>
              <a:defRPr sz="2500" b="1" cap="none" spc="100" baseline="0">
                <a:ln>
                  <a:noFill/>
                </a:ln>
                <a:solidFill>
                  <a:schemeClr val="bg1"/>
                </a:solidFill>
                <a:effectLst/>
                <a:latin typeface="メイリオ" pitchFamily="50" charset="-128"/>
                <a:ea typeface="メイリオ" pitchFamily="50" charset="-128"/>
                <a:cs typeface="メイリオ" pitchFamily="50" charset="-128"/>
              </a:defRPr>
            </a:lvl1pPr>
          </a:lstStyle>
          <a:p>
            <a:r>
              <a:rPr kumimoji="1" lang="ja-JP" altLang="en-US" dirty="0" smtClean="0"/>
              <a:t>クリックしてタイトルを入力</a:t>
            </a:r>
            <a:endParaRPr kumimoji="1" lang="ja-JP" altLang="en-US" dirty="0"/>
          </a:p>
        </p:txBody>
      </p:sp>
      <p:sp>
        <p:nvSpPr>
          <p:cNvPr id="4" name="フッター プレースホルダ 4"/>
          <p:cNvSpPr>
            <a:spLocks noGrp="1"/>
          </p:cNvSpPr>
          <p:nvPr>
            <p:ph type="ftr" sz="quarter" idx="3"/>
          </p:nvPr>
        </p:nvSpPr>
        <p:spPr>
          <a:xfrm>
            <a:off x="504000" y="6462000"/>
            <a:ext cx="2160000" cy="180000"/>
          </a:xfrm>
          <a:prstGeom prst="rect">
            <a:avLst/>
          </a:prstGeom>
        </p:spPr>
        <p:txBody>
          <a:bodyPr vert="horz" lIns="0" tIns="0" rIns="0" bIns="0" rtlCol="0" anchor="ctr"/>
          <a:lstStyle>
            <a:lvl1pPr algn="l">
              <a:defRPr sz="700" baseline="0">
                <a:solidFill>
                  <a:schemeClr val="bg1"/>
                </a:solidFill>
              </a:defRPr>
            </a:lvl1pPr>
          </a:lstStyle>
          <a:p>
            <a:r>
              <a:rPr lang="en-US" altLang="ja-JP" dirty="0" smtClean="0"/>
              <a:t>© SuperStream Inc. All rights reserved.</a:t>
            </a:r>
            <a:endParaRPr lang="ja-JP" altLang="en-US" dirty="0"/>
          </a:p>
        </p:txBody>
      </p:sp>
      <p:sp>
        <p:nvSpPr>
          <p:cNvPr id="7" name="テキスト プレースホルダ 6"/>
          <p:cNvSpPr>
            <a:spLocks noGrp="1"/>
          </p:cNvSpPr>
          <p:nvPr>
            <p:ph type="body" sz="quarter" idx="10"/>
          </p:nvPr>
        </p:nvSpPr>
        <p:spPr>
          <a:xfrm>
            <a:off x="504000" y="3284984"/>
            <a:ext cx="3095625" cy="1944687"/>
          </a:xfrm>
          <a:prstGeom prst="rect">
            <a:avLst/>
          </a:prstGeom>
        </p:spPr>
        <p:txBody>
          <a:bodyPr>
            <a:normAutofit/>
          </a:bodyPr>
          <a:lstStyle>
            <a:lvl1pPr>
              <a:lnSpc>
                <a:spcPts val="2200"/>
              </a:lnSpc>
              <a:buFontTx/>
              <a:buNone/>
              <a:defRPr sz="1400" b="1">
                <a:solidFill>
                  <a:schemeClr val="bg1"/>
                </a:solidFill>
                <a:latin typeface="メイリオ" pitchFamily="50" charset="-128"/>
                <a:ea typeface="メイリオ" pitchFamily="50" charset="-128"/>
                <a:cs typeface="メイリオ" pitchFamily="50" charset="-128"/>
              </a:defRPr>
            </a:lvl1pPr>
          </a:lstStyle>
          <a:p>
            <a:pPr lvl="0"/>
            <a:r>
              <a:rPr kumimoji="1" lang="ja-JP" altLang="en-US" dirty="0" smtClean="0"/>
              <a:t>マスタ テキストの書式</a:t>
            </a:r>
            <a:endParaRPr kumimoji="1"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a:prstGeom prst="rect">
            <a:avLst/>
          </a:prstGeom>
        </p:spPr>
        <p:txBody>
          <a:bodyPr anchor="b"/>
          <a:lstStyle>
            <a:lvl1pPr algn="ctr">
              <a:defRPr sz="45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143000" y="3602038"/>
            <a:ext cx="6858000" cy="165576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smtClean="0"/>
              <a:t>マスター サブタイトルの書式設定</a:t>
            </a:r>
            <a:endParaRPr kumimoji="1" lang="ja-JP" altLang="en-US"/>
          </a:p>
        </p:txBody>
      </p:sp>
      <p:sp>
        <p:nvSpPr>
          <p:cNvPr id="6" name="スライド番号プレースホルダー 5"/>
          <p:cNvSpPr>
            <a:spLocks noGrp="1"/>
          </p:cNvSpPr>
          <p:nvPr>
            <p:ph type="sldNum" sz="quarter" idx="12"/>
          </p:nvPr>
        </p:nvSpPr>
        <p:spPr/>
        <p:txBody>
          <a:bodyPr/>
          <a:lstStyle/>
          <a:p>
            <a:fld id="{093C75F2-3E4C-4B5E-9F52-DE106DCEBDCD}" type="slidenum">
              <a:rPr lang="ja-JP" altLang="en-US" smtClean="0">
                <a:solidFill>
                  <a:srgbClr val="FFFFFF"/>
                </a:solidFill>
              </a:rPr>
              <a:pPr/>
              <a:t>&lt;#&gt;</a:t>
            </a:fld>
            <a:endParaRPr lang="ja-JP" altLang="en-US">
              <a:solidFill>
                <a:srgbClr val="FFFFFF"/>
              </a:solidFill>
            </a:endParaRPr>
          </a:p>
        </p:txBody>
      </p:sp>
    </p:spTree>
    <p:extLst>
      <p:ext uri="{BB962C8B-B14F-4D97-AF65-F5344CB8AC3E}">
        <p14:creationId xmlns="" xmlns:p14="http://schemas.microsoft.com/office/powerpoint/2010/main" val="295972487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General Black">
    <p:spTree>
      <p:nvGrpSpPr>
        <p:cNvPr id="1" name=""/>
        <p:cNvGrpSpPr/>
        <p:nvPr/>
      </p:nvGrpSpPr>
      <p:grpSpPr>
        <a:xfrm>
          <a:off x="0" y="0"/>
          <a:ext cx="0" cy="0"/>
          <a:chOff x="0" y="0"/>
          <a:chExt cx="0" cy="0"/>
        </a:xfrm>
      </p:grpSpPr>
      <p:sp>
        <p:nvSpPr>
          <p:cNvPr id="4" name="スライド番号プレースホルダ 5"/>
          <p:cNvSpPr>
            <a:spLocks noGrp="1"/>
          </p:cNvSpPr>
          <p:nvPr>
            <p:ph type="sldNum" sz="quarter" idx="15"/>
          </p:nvPr>
        </p:nvSpPr>
        <p:spPr>
          <a:xfrm>
            <a:off x="7920038" y="6462713"/>
            <a:ext cx="720725" cy="179387"/>
          </a:xfrm>
        </p:spPr>
        <p:txBody>
          <a:bodyPr anchorCtr="0"/>
          <a:lstStyle>
            <a:lvl1pPr algn="r">
              <a:defRPr sz="900">
                <a:latin typeface="+mn-lt"/>
              </a:defRPr>
            </a:lvl1pPr>
          </a:lstStyle>
          <a:p>
            <a:pPr>
              <a:defRPr/>
            </a:pPr>
            <a:fld id="{8877CD0E-B11A-459D-89DC-118F8B438B08}" type="slidenum">
              <a:rPr lang="ja-JP" altLang="en-US">
                <a:solidFill>
                  <a:srgbClr val="FFFFFF"/>
                </a:solidFill>
              </a:rPr>
              <a:pPr>
                <a:defRPr/>
              </a:pPr>
              <a:t>&lt;#&gt;</a:t>
            </a:fld>
            <a:endParaRPr lang="ja-JP" altLang="en-US" dirty="0">
              <a:solidFill>
                <a:srgbClr val="FFFFFF"/>
              </a:solidFill>
            </a:endParaRPr>
          </a:p>
        </p:txBody>
      </p:sp>
    </p:spTree>
    <p:extLst>
      <p:ext uri="{BB962C8B-B14F-4D97-AF65-F5344CB8AC3E}">
        <p14:creationId xmlns="" xmlns:p14="http://schemas.microsoft.com/office/powerpoint/2010/main" val="117706128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9" cstate="screen"/>
          <a:srcRect/>
          <a:stretch>
            <a:fillRect/>
          </a:stretch>
        </a:blipFill>
        <a:effectLst/>
      </p:bgPr>
    </p:bg>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4"/>
          </p:nvPr>
        </p:nvSpPr>
        <p:spPr>
          <a:xfrm>
            <a:off x="8118475" y="6462713"/>
            <a:ext cx="719138" cy="179387"/>
          </a:xfrm>
          <a:prstGeom prst="rect">
            <a:avLst/>
          </a:prstGeom>
        </p:spPr>
        <p:txBody>
          <a:bodyPr vert="horz" lIns="0" tIns="0" rIns="0" bIns="0" rtlCol="0" anchor="ctr"/>
          <a:lstStyle>
            <a:lvl1pPr algn="r">
              <a:defRPr sz="900">
                <a:solidFill>
                  <a:schemeClr val="bg1"/>
                </a:solidFill>
                <a:ea typeface="HGP創英角ｺﾞｼｯｸUB" pitchFamily="50" charset="-128"/>
              </a:defRPr>
            </a:lvl1pPr>
          </a:lstStyle>
          <a:p>
            <a:pPr>
              <a:defRPr/>
            </a:pPr>
            <a:fld id="{BDD25708-D52E-4A79-9CF7-852C85091CAC}" type="slidenum">
              <a:rPr lang="ja-JP" altLang="en-US"/>
              <a:pPr>
                <a:defRPr/>
              </a:pPr>
              <a:t>&lt;#&gt;</a:t>
            </a:fld>
            <a:endParaRPr lang="ja-JP" altLang="en-US" dirty="0"/>
          </a:p>
        </p:txBody>
      </p:sp>
      <p:pic>
        <p:nvPicPr>
          <p:cNvPr id="3075" name="図 6" descr="Logo_SSCORE.png"/>
          <p:cNvPicPr>
            <a:picLocks noChangeAspect="1"/>
          </p:cNvPicPr>
          <p:nvPr/>
        </p:nvPicPr>
        <p:blipFill>
          <a:blip r:embed="rId10" cstate="screen"/>
          <a:srcRect/>
          <a:stretch>
            <a:fillRect/>
          </a:stretch>
        </p:blipFill>
        <p:spPr bwMode="auto">
          <a:xfrm>
            <a:off x="7380288" y="298450"/>
            <a:ext cx="1485900" cy="193675"/>
          </a:xfrm>
          <a:prstGeom prst="rect">
            <a:avLst/>
          </a:prstGeom>
          <a:noFill/>
          <a:ln w="9525">
            <a:noFill/>
            <a:miter lim="800000"/>
            <a:headEnd/>
            <a:tailEnd/>
          </a:ln>
        </p:spPr>
      </p:pic>
      <p:sp>
        <p:nvSpPr>
          <p:cNvPr id="7" name="フッター プレースホルダ 2"/>
          <p:cNvSpPr>
            <a:spLocks noGrp="1"/>
          </p:cNvSpPr>
          <p:nvPr>
            <p:ph type="ftr" sz="quarter" idx="3"/>
          </p:nvPr>
        </p:nvSpPr>
        <p:spPr bwMode="auto">
          <a:xfrm>
            <a:off x="306388" y="6457950"/>
            <a:ext cx="2268537" cy="206375"/>
          </a:xfrm>
          <a:prstGeom prst="rect">
            <a:avLst/>
          </a:prstGeom>
          <a:noFill/>
          <a:ln>
            <a:miter lim="800000"/>
            <a:headEnd/>
            <a:tailEnd/>
          </a:ln>
        </p:spPr>
        <p:txBody>
          <a:bodyPr wrap="square" numCol="1" anchorCtr="0" compatLnSpc="1">
            <a:prstTxWarp prst="textNoShape">
              <a:avLst/>
            </a:prstTxWarp>
          </a:bodyPr>
          <a:lstStyle>
            <a:lvl1pPr>
              <a:defRPr sz="700" b="0">
                <a:latin typeface="メイリオ" pitchFamily="50" charset="-128"/>
                <a:ea typeface="メイリオ" pitchFamily="50" charset="-128"/>
                <a:cs typeface="メイリオ" pitchFamily="50" charset="-128"/>
              </a:defRPr>
            </a:lvl1pPr>
          </a:lstStyle>
          <a:p>
            <a:pPr>
              <a:defRPr/>
            </a:pPr>
            <a:r>
              <a:rPr lang="en-US" altLang="ja-JP" smtClean="0"/>
              <a:t>© SuperStream Inc. All rights reserved.</a:t>
            </a:r>
            <a:endParaRPr lang="en-US" altLang="ja-JP" dirty="0"/>
          </a:p>
        </p:txBody>
      </p:sp>
    </p:spTree>
  </p:cSld>
  <p:clrMap bg1="lt1" tx1="dk1" bg2="lt2" tx2="dk2" accent1="accent1" accent2="accent2" accent3="accent3" accent4="accent4" accent5="accent5" accent6="accent6" hlink="hlink" folHlink="folHlink"/>
  <p:sldLayoutIdLst>
    <p:sldLayoutId id="2147484719" r:id="rId1"/>
    <p:sldLayoutId id="2147484720" r:id="rId2"/>
    <p:sldLayoutId id="2147484722" r:id="rId3"/>
    <p:sldLayoutId id="2147484721" r:id="rId4"/>
    <p:sldLayoutId id="2147484723" r:id="rId5"/>
    <p:sldLayoutId id="2147484724" r:id="rId6"/>
    <p:sldLayoutId id="2147484725" r:id="rId7"/>
  </p:sldLayoutIdLst>
  <p:hf hdr="0" dt="0"/>
  <p:txStyles>
    <p:titleStyle>
      <a:lvl1pPr algn="l" rtl="0" eaLnBrk="1" fontAlgn="base" hangingPunct="1">
        <a:lnSpc>
          <a:spcPts val="2800"/>
        </a:lnSpc>
        <a:spcBef>
          <a:spcPct val="0"/>
        </a:spcBef>
        <a:spcAft>
          <a:spcPct val="0"/>
        </a:spcAft>
        <a:defRPr kumimoji="1" sz="2200" kern="1200">
          <a:solidFill>
            <a:schemeClr val="bg1"/>
          </a:solidFill>
          <a:latin typeface="+mj-lt"/>
          <a:ea typeface="+mj-ea"/>
          <a:cs typeface="+mj-cs"/>
        </a:defRPr>
      </a:lvl1pPr>
      <a:lvl2pPr algn="l" rtl="0" eaLnBrk="1" fontAlgn="base" hangingPunct="1">
        <a:lnSpc>
          <a:spcPts val="2800"/>
        </a:lnSpc>
        <a:spcBef>
          <a:spcPct val="0"/>
        </a:spcBef>
        <a:spcAft>
          <a:spcPct val="0"/>
        </a:spcAft>
        <a:defRPr kumimoji="1" sz="2200">
          <a:solidFill>
            <a:schemeClr val="bg1"/>
          </a:solidFill>
          <a:latin typeface="Tahoma" pitchFamily="34" charset="0"/>
          <a:ea typeface="HGP創英角ｺﾞｼｯｸUB" pitchFamily="50" charset="-128"/>
        </a:defRPr>
      </a:lvl2pPr>
      <a:lvl3pPr algn="l" rtl="0" eaLnBrk="1" fontAlgn="base" hangingPunct="1">
        <a:lnSpc>
          <a:spcPts val="2800"/>
        </a:lnSpc>
        <a:spcBef>
          <a:spcPct val="0"/>
        </a:spcBef>
        <a:spcAft>
          <a:spcPct val="0"/>
        </a:spcAft>
        <a:defRPr kumimoji="1" sz="2200">
          <a:solidFill>
            <a:schemeClr val="bg1"/>
          </a:solidFill>
          <a:latin typeface="Tahoma" pitchFamily="34" charset="0"/>
          <a:ea typeface="HGP創英角ｺﾞｼｯｸUB" pitchFamily="50" charset="-128"/>
        </a:defRPr>
      </a:lvl3pPr>
      <a:lvl4pPr algn="l" rtl="0" eaLnBrk="1" fontAlgn="base" hangingPunct="1">
        <a:lnSpc>
          <a:spcPts val="2800"/>
        </a:lnSpc>
        <a:spcBef>
          <a:spcPct val="0"/>
        </a:spcBef>
        <a:spcAft>
          <a:spcPct val="0"/>
        </a:spcAft>
        <a:defRPr kumimoji="1" sz="2200">
          <a:solidFill>
            <a:schemeClr val="bg1"/>
          </a:solidFill>
          <a:latin typeface="Tahoma" pitchFamily="34" charset="0"/>
          <a:ea typeface="HGP創英角ｺﾞｼｯｸUB" pitchFamily="50" charset="-128"/>
        </a:defRPr>
      </a:lvl4pPr>
      <a:lvl5pPr algn="l" rtl="0" eaLnBrk="1" fontAlgn="base" hangingPunct="1">
        <a:lnSpc>
          <a:spcPts val="2800"/>
        </a:lnSpc>
        <a:spcBef>
          <a:spcPct val="0"/>
        </a:spcBef>
        <a:spcAft>
          <a:spcPct val="0"/>
        </a:spcAft>
        <a:defRPr kumimoji="1" sz="2200">
          <a:solidFill>
            <a:schemeClr val="bg1"/>
          </a:solidFill>
          <a:latin typeface="Tahoma" pitchFamily="34" charset="0"/>
          <a:ea typeface="HGP創英角ｺﾞｼｯｸUB" pitchFamily="50" charset="-128"/>
        </a:defRPr>
      </a:lvl5pPr>
      <a:lvl6pPr marL="457200" algn="l" rtl="0" eaLnBrk="1" fontAlgn="base" hangingPunct="1">
        <a:lnSpc>
          <a:spcPts val="2800"/>
        </a:lnSpc>
        <a:spcBef>
          <a:spcPct val="0"/>
        </a:spcBef>
        <a:spcAft>
          <a:spcPct val="0"/>
        </a:spcAft>
        <a:defRPr kumimoji="1" sz="2200">
          <a:solidFill>
            <a:schemeClr val="bg1"/>
          </a:solidFill>
          <a:latin typeface="Tahoma" pitchFamily="34" charset="0"/>
          <a:ea typeface="HGP創英角ｺﾞｼｯｸUB" pitchFamily="50" charset="-128"/>
        </a:defRPr>
      </a:lvl6pPr>
      <a:lvl7pPr marL="914400" algn="l" rtl="0" eaLnBrk="1" fontAlgn="base" hangingPunct="1">
        <a:lnSpc>
          <a:spcPts val="2800"/>
        </a:lnSpc>
        <a:spcBef>
          <a:spcPct val="0"/>
        </a:spcBef>
        <a:spcAft>
          <a:spcPct val="0"/>
        </a:spcAft>
        <a:defRPr kumimoji="1" sz="2200">
          <a:solidFill>
            <a:schemeClr val="bg1"/>
          </a:solidFill>
          <a:latin typeface="Tahoma" pitchFamily="34" charset="0"/>
          <a:ea typeface="HGP創英角ｺﾞｼｯｸUB" pitchFamily="50" charset="-128"/>
        </a:defRPr>
      </a:lvl7pPr>
      <a:lvl8pPr marL="1371600" algn="l" rtl="0" eaLnBrk="1" fontAlgn="base" hangingPunct="1">
        <a:lnSpc>
          <a:spcPts val="2800"/>
        </a:lnSpc>
        <a:spcBef>
          <a:spcPct val="0"/>
        </a:spcBef>
        <a:spcAft>
          <a:spcPct val="0"/>
        </a:spcAft>
        <a:defRPr kumimoji="1" sz="2200">
          <a:solidFill>
            <a:schemeClr val="bg1"/>
          </a:solidFill>
          <a:latin typeface="Tahoma" pitchFamily="34" charset="0"/>
          <a:ea typeface="HGP創英角ｺﾞｼｯｸUB" pitchFamily="50" charset="-128"/>
        </a:defRPr>
      </a:lvl8pPr>
      <a:lvl9pPr marL="1828800" algn="l" rtl="0" eaLnBrk="1" fontAlgn="base" hangingPunct="1">
        <a:lnSpc>
          <a:spcPts val="2800"/>
        </a:lnSpc>
        <a:spcBef>
          <a:spcPct val="0"/>
        </a:spcBef>
        <a:spcAft>
          <a:spcPct val="0"/>
        </a:spcAft>
        <a:defRPr kumimoji="1" sz="2200">
          <a:solidFill>
            <a:schemeClr val="bg1"/>
          </a:solidFill>
          <a:latin typeface="Tahoma" pitchFamily="34" charset="0"/>
          <a:ea typeface="HGP創英角ｺﾞｼｯｸUB" pitchFamily="50" charset="-128"/>
        </a:defRPr>
      </a:lvl9pPr>
    </p:titleStyle>
    <p:bodyStyle>
      <a:lvl1pPr marL="215900" indent="-215900" algn="l" rtl="0" eaLnBrk="1" fontAlgn="ctr" hangingPunct="1">
        <a:spcBef>
          <a:spcPct val="20000"/>
        </a:spcBef>
        <a:spcAft>
          <a:spcPct val="0"/>
        </a:spcAft>
        <a:buClr>
          <a:srgbClr val="BCE3FF"/>
        </a:buClr>
        <a:buSzPct val="75000"/>
        <a:buFont typeface="Wingdings" pitchFamily="2" charset="2"/>
        <a:buChar char="n"/>
        <a:defRPr kumimoji="1" sz="1600" kern="1200">
          <a:solidFill>
            <a:schemeClr val="accent1"/>
          </a:solidFill>
          <a:latin typeface="+mn-lt"/>
          <a:ea typeface="+mn-ea"/>
          <a:cs typeface="+mn-cs"/>
        </a:defRPr>
      </a:lvl1pPr>
      <a:lvl2pPr marL="431800" indent="-179388" algn="l" rtl="0" eaLnBrk="1" fontAlgn="ctr" hangingPunct="1">
        <a:spcBef>
          <a:spcPct val="20000"/>
        </a:spcBef>
        <a:spcAft>
          <a:spcPct val="0"/>
        </a:spcAft>
        <a:buClr>
          <a:srgbClr val="BCE3FF"/>
        </a:buClr>
        <a:buSzPct val="75000"/>
        <a:buFont typeface="Wingdings" pitchFamily="2" charset="2"/>
        <a:buChar char="n"/>
        <a:defRPr kumimoji="1" sz="1400" kern="1200">
          <a:solidFill>
            <a:schemeClr val="tx1"/>
          </a:solidFill>
          <a:latin typeface="+mn-lt"/>
          <a:ea typeface="+mn-ea"/>
          <a:cs typeface="+mn-cs"/>
        </a:defRPr>
      </a:lvl2pPr>
      <a:lvl3pPr marL="682625" indent="-179388" algn="l" rtl="0" eaLnBrk="1" fontAlgn="ctr" hangingPunct="1">
        <a:spcBef>
          <a:spcPct val="20000"/>
        </a:spcBef>
        <a:spcAft>
          <a:spcPct val="0"/>
        </a:spcAft>
        <a:buClr>
          <a:srgbClr val="BCE3FF"/>
        </a:buClr>
        <a:buSzPct val="50000"/>
        <a:buFont typeface="Wingdings" pitchFamily="2" charset="2"/>
        <a:buChar char="n"/>
        <a:defRPr kumimoji="1" sz="1400" kern="1200">
          <a:solidFill>
            <a:schemeClr val="tx1"/>
          </a:solidFill>
          <a:latin typeface="+mn-lt"/>
          <a:ea typeface="+mn-ea"/>
          <a:cs typeface="+mn-cs"/>
        </a:defRPr>
      </a:lvl3pPr>
      <a:lvl4pPr marL="935038" indent="-179388" algn="l" rtl="0" eaLnBrk="1" fontAlgn="ctr" hangingPunct="1">
        <a:spcBef>
          <a:spcPct val="20000"/>
        </a:spcBef>
        <a:spcAft>
          <a:spcPct val="0"/>
        </a:spcAft>
        <a:buClr>
          <a:srgbClr val="BCE3FF"/>
        </a:buClr>
        <a:buSzPct val="75000"/>
        <a:buFont typeface="Arial" charset="0"/>
        <a:buChar char="•"/>
        <a:defRPr kumimoji="1" sz="1200" kern="1200">
          <a:solidFill>
            <a:schemeClr val="tx1"/>
          </a:solidFill>
          <a:latin typeface="+mn-lt"/>
          <a:ea typeface="+mn-ea"/>
          <a:cs typeface="+mn-cs"/>
        </a:defRPr>
      </a:lvl4pPr>
      <a:lvl5pPr marL="1150938" indent="-179388" algn="l" rtl="0" eaLnBrk="1" fontAlgn="ctr" hangingPunct="1">
        <a:spcBef>
          <a:spcPct val="20000"/>
        </a:spcBef>
        <a:spcAft>
          <a:spcPct val="0"/>
        </a:spcAft>
        <a:buClr>
          <a:srgbClr val="BCE3FF"/>
        </a:buClr>
        <a:buSzPct val="75000"/>
        <a:buFont typeface="Arial" charset="0"/>
        <a:buChar char="•"/>
        <a:defRPr kumimoji="1" sz="1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42.png"/><Relationship Id="rId4" Type="http://schemas.openxmlformats.org/officeDocument/2006/relationships/image" Target="../media/image4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45.png"/><Relationship Id="rId4" Type="http://schemas.openxmlformats.org/officeDocument/2006/relationships/image" Target="../media/image44.png"/></Relationships>
</file>

<file path=ppt/slides/_rels/slide1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48.png"/><Relationship Id="rId4" Type="http://schemas.openxmlformats.org/officeDocument/2006/relationships/image" Target="../media/image47.png"/></Relationships>
</file>

<file path=ppt/slides/_rels/slide1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51.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52.png"/><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54.png"/></Relationships>
</file>

<file path=ppt/slides/_rels/slide2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56.png"/></Relationships>
</file>

<file path=ppt/slides/_rels/slide2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60.jpeg"/><Relationship Id="rId5" Type="http://schemas.openxmlformats.org/officeDocument/2006/relationships/image" Target="../media/image59.png"/><Relationship Id="rId4" Type="http://schemas.openxmlformats.org/officeDocument/2006/relationships/image" Target="../media/image58.png"/></Relationships>
</file>

<file path=ppt/slides/_rels/slide2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62.png"/></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64.png"/></Relationships>
</file>

<file path=ppt/slides/_rels/slide2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 Id="rId4" Type="http://schemas.openxmlformats.org/officeDocument/2006/relationships/image" Target="../media/image64.png"/></Relationships>
</file>

<file path=ppt/slides/_rels/slide2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6.xml"/><Relationship Id="rId5" Type="http://schemas.openxmlformats.org/officeDocument/2006/relationships/image" Target="../media/image70.png"/><Relationship Id="rId4" Type="http://schemas.openxmlformats.org/officeDocument/2006/relationships/image" Target="../media/image69.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6.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6.png"/><Relationship Id="rId7" Type="http://schemas.openxmlformats.org/officeDocument/2006/relationships/diagramQuickStyle" Target="../diagrams/quickStyle1.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37.png"/><Relationship Id="rId9" Type="http://schemas.microsoft.com/office/2007/relationships/diagramDrawing" Target="../diagrams/drawing1.xml"/></Relationships>
</file>

<file path=ppt/slides/_rels/slide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 8"/>
          <p:cNvSpPr>
            <a:spLocks noGrp="1"/>
          </p:cNvSpPr>
          <p:nvPr>
            <p:ph type="body" sz="quarter" idx="10"/>
          </p:nvPr>
        </p:nvSpPr>
        <p:spPr>
          <a:xfrm>
            <a:off x="4211638" y="2735263"/>
            <a:ext cx="4535487" cy="1139825"/>
          </a:xfrm>
        </p:spPr>
        <p:txBody>
          <a:bodyPr/>
          <a:lstStyle/>
          <a:p>
            <a:pPr marL="216000" indent="-216000" eaLnBrk="1" hangingPunct="1">
              <a:spcAft>
                <a:spcPts val="0"/>
              </a:spcAft>
              <a:buClr>
                <a:schemeClr val="accent1">
                  <a:lumMod val="20000"/>
                  <a:lumOff val="80000"/>
                </a:schemeClr>
              </a:buClr>
              <a:defRPr/>
            </a:pPr>
            <a:r>
              <a:rPr lang="en-US" altLang="ja-JP" sz="2200" b="1" i="1" dirty="0" smtClean="0">
                <a:latin typeface="Times New Roman" pitchFamily="18" charset="0"/>
              </a:rPr>
              <a:t>SuperStream</a:t>
            </a:r>
            <a:r>
              <a:rPr lang="en-US" altLang="ja-JP" sz="2200" b="1" dirty="0" smtClean="0">
                <a:latin typeface="Times New Roman" pitchFamily="18" charset="0"/>
              </a:rPr>
              <a:t>-HR+</a:t>
            </a:r>
            <a:r>
              <a:rPr lang="en-US" altLang="ja-JP" sz="2200" dirty="0" smtClean="0">
                <a:latin typeface="メイリオ" pitchFamily="50" charset="-128"/>
                <a:ea typeface="メイリオ" pitchFamily="50" charset="-128"/>
                <a:cs typeface="メイリオ" pitchFamily="50" charset="-128"/>
              </a:rPr>
              <a:t> </a:t>
            </a:r>
            <a:r>
              <a:rPr lang="ja-JP" altLang="en-US" sz="2200" dirty="0" smtClean="0">
                <a:latin typeface="メイリオ" pitchFamily="50" charset="-128"/>
                <a:ea typeface="メイリオ" pitchFamily="50" charset="-128"/>
                <a:cs typeface="メイリオ" pitchFamily="50" charset="-128"/>
              </a:rPr>
              <a:t>のご紹介</a:t>
            </a:r>
            <a:endParaRPr lang="en-US" altLang="ja-JP" sz="2200" dirty="0" smtClean="0">
              <a:latin typeface="メイリオ" pitchFamily="50" charset="-128"/>
              <a:ea typeface="メイリオ" pitchFamily="50" charset="-128"/>
              <a:cs typeface="メイリオ" pitchFamily="50" charset="-128"/>
            </a:endParaRPr>
          </a:p>
          <a:p>
            <a:pPr marL="216000" indent="-216000" eaLnBrk="1" hangingPunct="1">
              <a:spcAft>
                <a:spcPts val="0"/>
              </a:spcAft>
              <a:buClr>
                <a:schemeClr val="accent1">
                  <a:lumMod val="20000"/>
                  <a:lumOff val="80000"/>
                </a:schemeClr>
              </a:buClr>
              <a:defRPr/>
            </a:pPr>
            <a:r>
              <a:rPr lang="ja-JP" altLang="en-US" sz="2200" dirty="0" smtClean="0">
                <a:latin typeface="メイリオ" pitchFamily="50" charset="-128"/>
                <a:ea typeface="メイリオ" pitchFamily="50" charset="-128"/>
                <a:cs typeface="メイリオ" pitchFamily="50" charset="-128"/>
              </a:rPr>
              <a:t>（人事管理システム）</a:t>
            </a:r>
            <a:endParaRPr lang="ja-JP" altLang="en-US" sz="2200" dirty="0">
              <a:latin typeface="メイリオ" pitchFamily="50" charset="-128"/>
              <a:ea typeface="メイリオ" pitchFamily="50" charset="-128"/>
              <a:cs typeface="メイリオ" pitchFamily="50" charset="-128"/>
            </a:endParaRPr>
          </a:p>
        </p:txBody>
      </p:sp>
      <p:sp>
        <p:nvSpPr>
          <p:cNvPr id="10243" name="Text Box 8"/>
          <p:cNvSpPr txBox="1">
            <a:spLocks noChangeArrowheads="1"/>
          </p:cNvSpPr>
          <p:nvPr/>
        </p:nvSpPr>
        <p:spPr bwMode="auto">
          <a:xfrm>
            <a:off x="250825" y="1231900"/>
            <a:ext cx="857250" cy="396875"/>
          </a:xfrm>
          <a:prstGeom prst="rect">
            <a:avLst/>
          </a:prstGeom>
          <a:noFill/>
          <a:ln w="9525" algn="ctr">
            <a:noFill/>
            <a:miter lim="800000"/>
            <a:headEnd/>
            <a:tailEnd/>
          </a:ln>
        </p:spPr>
        <p:txBody>
          <a:bodyPr wrap="none">
            <a:spAutoFit/>
          </a:bodyPr>
          <a:lstStyle/>
          <a:p>
            <a:r>
              <a:rPr lang="ja-JP" altLang="en-US" sz="2000" b="0">
                <a:latin typeface="HGP創英角ｺﾞｼｯｸUB" pitchFamily="50" charset="-128"/>
                <a:ea typeface="HGP創英角ｺﾞｼｯｸUB" pitchFamily="50" charset="-128"/>
              </a:rPr>
              <a:t>　　　　</a:t>
            </a:r>
          </a:p>
        </p:txBody>
      </p:sp>
      <p:sp>
        <p:nvSpPr>
          <p:cNvPr id="10244" name="テキスト プレースホルダ 1"/>
          <p:cNvSpPr txBox="1">
            <a:spLocks/>
          </p:cNvSpPr>
          <p:nvPr/>
        </p:nvSpPr>
        <p:spPr bwMode="auto">
          <a:xfrm>
            <a:off x="4286250" y="5214938"/>
            <a:ext cx="4535488" cy="785812"/>
          </a:xfrm>
          <a:prstGeom prst="rect">
            <a:avLst/>
          </a:prstGeom>
          <a:noFill/>
          <a:ln w="9525">
            <a:noFill/>
            <a:miter lim="800000"/>
            <a:headEnd/>
            <a:tailEnd/>
          </a:ln>
        </p:spPr>
        <p:txBody>
          <a:bodyPr lIns="0" tIns="0" rIns="0" bIns="0"/>
          <a:lstStyle/>
          <a:p>
            <a:pPr marL="215900" indent="-215900" algn="r" fontAlgn="ctr">
              <a:spcBef>
                <a:spcPct val="20000"/>
              </a:spcBef>
              <a:buClr>
                <a:srgbClr val="BCE3FF"/>
              </a:buClr>
              <a:buSzPct val="75000"/>
              <a:buFont typeface="Wingdings" pitchFamily="2" charset="2"/>
              <a:buNone/>
            </a:pPr>
            <a:endParaRPr lang="en-US" altLang="ja-JP" sz="1800" b="0">
              <a:latin typeface="メイリオ" pitchFamily="50" charset="-128"/>
              <a:ea typeface="メイリオ" pitchFamily="50" charset="-128"/>
              <a:cs typeface="メイリオ" pitchFamily="50" charset="-128"/>
            </a:endParaRPr>
          </a:p>
          <a:p>
            <a:pPr marL="215900" indent="-215900" algn="r" fontAlgn="ctr">
              <a:spcBef>
                <a:spcPct val="20000"/>
              </a:spcBef>
              <a:buClr>
                <a:srgbClr val="BCE3FF"/>
              </a:buClr>
              <a:buSzPct val="75000"/>
              <a:buFont typeface="Wingdings" pitchFamily="2" charset="2"/>
              <a:buNone/>
            </a:pPr>
            <a:r>
              <a:rPr lang="ja-JP" altLang="en-US" sz="1800" b="0">
                <a:latin typeface="メイリオ" pitchFamily="50" charset="-128"/>
                <a:ea typeface="メイリオ" pitchFamily="50" charset="-128"/>
                <a:cs typeface="メイリオ" pitchFamily="50" charset="-128"/>
              </a:rPr>
              <a:t>スーパーストリーム株式会社</a:t>
            </a:r>
          </a:p>
        </p:txBody>
      </p:sp>
      <p:sp>
        <p:nvSpPr>
          <p:cNvPr id="5" name="フッター プレースホルダ 2"/>
          <p:cNvSpPr txBox="1">
            <a:spLocks/>
          </p:cNvSpPr>
          <p:nvPr/>
        </p:nvSpPr>
        <p:spPr bwMode="auto">
          <a:xfrm>
            <a:off x="306388" y="6457950"/>
            <a:ext cx="2268537" cy="206375"/>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a:t>
            </a:r>
            <a:r>
              <a:rPr kumimoji="1" lang="en-US" altLang="ja-JP" sz="700" b="0" i="0" u="none" strike="noStrike" kern="1200" cap="none" spc="0" normalizeH="0" baseline="0" noProof="0" dirty="0" err="1" smtClean="0">
                <a:ln>
                  <a:noFill/>
                </a:ln>
                <a:solidFill>
                  <a:schemeClr val="bg1"/>
                </a:solidFill>
                <a:effectLst/>
                <a:uLnTx/>
                <a:uFillTx/>
                <a:latin typeface="メイリオ" pitchFamily="50" charset="-128"/>
                <a:ea typeface="メイリオ" pitchFamily="50" charset="-128"/>
                <a:cs typeface="メイリオ" pitchFamily="50" charset="-128"/>
              </a:rPr>
              <a:t>SuperStream</a:t>
            </a: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Inc. All rights reserved.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51"/>
          <p:cNvSpPr>
            <a:spLocks noChangeArrowheads="1"/>
          </p:cNvSpPr>
          <p:nvPr/>
        </p:nvSpPr>
        <p:spPr bwMode="gray">
          <a:xfrm>
            <a:off x="215900" y="215900"/>
            <a:ext cx="8229600" cy="1008063"/>
          </a:xfrm>
          <a:prstGeom prst="rect">
            <a:avLst/>
          </a:prstGeom>
          <a:noFill/>
          <a:ln w="9525">
            <a:noFill/>
            <a:miter lim="800000"/>
            <a:headEnd/>
            <a:tailEnd/>
          </a:ln>
        </p:spPr>
        <p:txBody>
          <a:bodyPr lIns="90000" tIns="0" rIns="0" bIns="0" anchor="ctr"/>
          <a:lstStyle/>
          <a:p>
            <a:pPr>
              <a:lnSpc>
                <a:spcPts val="2600"/>
              </a:lnSpc>
            </a:pPr>
            <a:r>
              <a:rPr lang="en-US" altLang="ja-JP" sz="2200" i="1" dirty="0">
                <a:ea typeface="メイリオ" pitchFamily="50" charset="-128"/>
                <a:cs typeface="Times New Roman" pitchFamily="18" charset="0"/>
              </a:rPr>
              <a:t>SuperStream</a:t>
            </a:r>
            <a:r>
              <a:rPr lang="en-US" altLang="ja-JP" sz="2200" dirty="0">
                <a:ea typeface="メイリオ" pitchFamily="50" charset="-128"/>
                <a:cs typeface="Times New Roman" pitchFamily="18" charset="0"/>
              </a:rPr>
              <a:t> - HR</a:t>
            </a:r>
            <a:r>
              <a:rPr lang="en-US" altLang="ja-JP" sz="2200" dirty="0" smtClean="0">
                <a:ea typeface="メイリオ" pitchFamily="50" charset="-128"/>
                <a:cs typeface="Times New Roman" pitchFamily="18" charset="0"/>
              </a:rPr>
              <a:t>+</a:t>
            </a:r>
            <a:r>
              <a:rPr lang="ja-JP" altLang="en-US" sz="2200" dirty="0">
                <a:solidFill>
                  <a:srgbClr val="FFFFFF"/>
                </a:solidFill>
                <a:latin typeface="メイリオ" pitchFamily="50" charset="-128"/>
                <a:ea typeface="メイリオ" pitchFamily="50" charset="-128"/>
                <a:cs typeface="メイリオ" pitchFamily="50" charset="-128"/>
              </a:rPr>
              <a:t/>
            </a:r>
            <a:br>
              <a:rPr lang="ja-JP" altLang="en-US" sz="2200" dirty="0">
                <a:solidFill>
                  <a:srgbClr val="FFFFFF"/>
                </a:solidFill>
                <a:latin typeface="メイリオ" pitchFamily="50" charset="-128"/>
                <a:ea typeface="メイリオ" pitchFamily="50" charset="-128"/>
                <a:cs typeface="メイリオ" pitchFamily="50" charset="-128"/>
              </a:rPr>
            </a:br>
            <a:r>
              <a:rPr lang="ja-JP" altLang="en-US" sz="1800" b="0" dirty="0">
                <a:solidFill>
                  <a:srgbClr val="FFFFFF"/>
                </a:solidFill>
                <a:latin typeface="メイリオ" pitchFamily="50" charset="-128"/>
                <a:ea typeface="メイリオ" pitchFamily="50" charset="-128"/>
                <a:cs typeface="メイリオ" pitchFamily="50" charset="-128"/>
              </a:rPr>
              <a:t>　～開かれたデータ管理ツール 「データ入出力機能」～</a:t>
            </a:r>
          </a:p>
        </p:txBody>
      </p:sp>
      <p:sp>
        <p:nvSpPr>
          <p:cNvPr id="18435" name="Text Box 54"/>
          <p:cNvSpPr txBox="1">
            <a:spLocks noChangeArrowheads="1"/>
          </p:cNvSpPr>
          <p:nvPr/>
        </p:nvSpPr>
        <p:spPr bwMode="auto">
          <a:xfrm>
            <a:off x="269875" y="2225675"/>
            <a:ext cx="4489450" cy="3908425"/>
          </a:xfrm>
          <a:prstGeom prst="rect">
            <a:avLst/>
          </a:prstGeom>
          <a:noFill/>
          <a:ln w="9525" algn="ctr">
            <a:noFill/>
            <a:miter lim="800000"/>
            <a:headEnd/>
            <a:tailEnd/>
          </a:ln>
        </p:spPr>
        <p:txBody>
          <a:bodyPr lIns="90000" tIns="46800" rIns="90000" bIns="46800"/>
          <a:lstStyle/>
          <a:p>
            <a:pPr marL="177800" indent="-177800">
              <a:spcBef>
                <a:spcPct val="50000"/>
              </a:spcBef>
              <a:buFontTx/>
              <a:buChar char="•"/>
            </a:pPr>
            <a:r>
              <a:rPr lang="ja-JP" altLang="en-US" b="0" dirty="0">
                <a:solidFill>
                  <a:srgbClr val="0065AE"/>
                </a:solidFill>
                <a:latin typeface="メイリオ" pitchFamily="50" charset="-128"/>
                <a:ea typeface="メイリオ" pitchFamily="50" charset="-128"/>
                <a:cs typeface="メイリオ" pitchFamily="50" charset="-128"/>
              </a:rPr>
              <a:t>データの更新（追加、更新、削除）・出力・会社／個人間複写を用意。</a:t>
            </a:r>
          </a:p>
          <a:p>
            <a:pPr marL="177800" indent="-177800">
              <a:spcBef>
                <a:spcPct val="50000"/>
              </a:spcBef>
              <a:buFontTx/>
              <a:buChar char="•"/>
            </a:pPr>
            <a:r>
              <a:rPr lang="ja-JP" altLang="en-US" b="0" dirty="0">
                <a:solidFill>
                  <a:srgbClr val="0065AE"/>
                </a:solidFill>
                <a:latin typeface="メイリオ" pitchFamily="50" charset="-128"/>
                <a:ea typeface="メイリオ" pitchFamily="50" charset="-128"/>
                <a:cs typeface="メイリオ" pitchFamily="50" charset="-128"/>
              </a:rPr>
              <a:t>データベース定義を確認しながら簡単に入出力定義を作成可能。</a:t>
            </a:r>
          </a:p>
          <a:p>
            <a:pPr marL="177800" indent="-177800">
              <a:spcBef>
                <a:spcPct val="50000"/>
              </a:spcBef>
              <a:buFontTx/>
              <a:buChar char="•"/>
            </a:pPr>
            <a:r>
              <a:rPr lang="ja-JP" altLang="en-US" b="0" dirty="0">
                <a:solidFill>
                  <a:srgbClr val="0065AE"/>
                </a:solidFill>
                <a:latin typeface="メイリオ" pitchFamily="50" charset="-128"/>
                <a:ea typeface="メイリオ" pitchFamily="50" charset="-128"/>
                <a:cs typeface="メイリオ" pitchFamily="50" charset="-128"/>
              </a:rPr>
              <a:t>システム導入時に必ず発生するデータの一括処理を強力にサポート。</a:t>
            </a:r>
          </a:p>
          <a:p>
            <a:pPr marL="177800" indent="-177800">
              <a:spcBef>
                <a:spcPct val="50000"/>
              </a:spcBef>
              <a:buFontTx/>
              <a:buChar char="•"/>
            </a:pPr>
            <a:r>
              <a:rPr lang="ja-JP" altLang="en-US" b="0" dirty="0">
                <a:solidFill>
                  <a:srgbClr val="0065AE"/>
                </a:solidFill>
                <a:latin typeface="メイリオ" pitchFamily="50" charset="-128"/>
                <a:ea typeface="メイリオ" pitchFamily="50" charset="-128"/>
                <a:cs typeface="メイリオ" pitchFamily="50" charset="-128"/>
              </a:rPr>
              <a:t>項目単位の更新、抽出条件設定、初期値設定も可能、柔軟に対応。</a:t>
            </a:r>
          </a:p>
          <a:p>
            <a:pPr marL="177800" indent="-177800">
              <a:spcBef>
                <a:spcPct val="50000"/>
              </a:spcBef>
              <a:buFontTx/>
              <a:buChar char="•"/>
            </a:pPr>
            <a:r>
              <a:rPr lang="ja-JP" altLang="en-US" b="0" dirty="0">
                <a:solidFill>
                  <a:srgbClr val="0065AE"/>
                </a:solidFill>
                <a:latin typeface="メイリオ" pitchFamily="50" charset="-128"/>
                <a:ea typeface="メイリオ" pitchFamily="50" charset="-128"/>
                <a:cs typeface="メイリオ" pitchFamily="50" charset="-128"/>
              </a:rPr>
              <a:t>システムで保持している情報を簡単</a:t>
            </a:r>
            <a:r>
              <a:rPr lang="ja-JP" altLang="en-US" b="0" dirty="0" smtClean="0">
                <a:solidFill>
                  <a:srgbClr val="0065AE"/>
                </a:solidFill>
                <a:latin typeface="メイリオ" pitchFamily="50" charset="-128"/>
                <a:ea typeface="メイリオ" pitchFamily="50" charset="-128"/>
                <a:cs typeface="メイリオ" pitchFamily="50" charset="-128"/>
              </a:rPr>
              <a:t>に</a:t>
            </a:r>
            <a:r>
              <a:rPr lang="en-US" altLang="ja-JP" b="0" dirty="0" smtClean="0">
                <a:solidFill>
                  <a:srgbClr val="0065AE"/>
                </a:solidFill>
                <a:latin typeface="メイリオ" pitchFamily="50" charset="-128"/>
                <a:ea typeface="メイリオ" pitchFamily="50" charset="-128"/>
                <a:cs typeface="メイリオ" pitchFamily="50" charset="-128"/>
              </a:rPr>
              <a:t>Excel</a:t>
            </a:r>
            <a:r>
              <a:rPr lang="ja-JP" altLang="en-US" b="0" dirty="0" smtClean="0">
                <a:solidFill>
                  <a:srgbClr val="0065AE"/>
                </a:solidFill>
                <a:latin typeface="メイリオ" pitchFamily="50" charset="-128"/>
                <a:ea typeface="メイリオ" pitchFamily="50" charset="-128"/>
                <a:cs typeface="メイリオ" pitchFamily="50" charset="-128"/>
              </a:rPr>
              <a:t>へ</a:t>
            </a:r>
            <a:r>
              <a:rPr lang="ja-JP" altLang="en-US" b="0" dirty="0">
                <a:solidFill>
                  <a:srgbClr val="0065AE"/>
                </a:solidFill>
                <a:latin typeface="メイリオ" pitchFamily="50" charset="-128"/>
                <a:ea typeface="メイリオ" pitchFamily="50" charset="-128"/>
                <a:cs typeface="メイリオ" pitchFamily="50" charset="-128"/>
              </a:rPr>
              <a:t>出力。</a:t>
            </a:r>
          </a:p>
          <a:p>
            <a:pPr marL="177800" indent="-177800">
              <a:spcBef>
                <a:spcPct val="50000"/>
              </a:spcBef>
              <a:buFontTx/>
              <a:buChar char="•"/>
            </a:pPr>
            <a:r>
              <a:rPr lang="ja-JP" altLang="en-US" b="0" dirty="0">
                <a:solidFill>
                  <a:srgbClr val="0065AE"/>
                </a:solidFill>
                <a:latin typeface="メイリオ" pitchFamily="50" charset="-128"/>
                <a:ea typeface="メイリオ" pitchFamily="50" charset="-128"/>
                <a:cs typeface="メイリオ" pitchFamily="50" charset="-128"/>
              </a:rPr>
              <a:t>管理している会社間でデータの複写機能を用意。法人の展開をサポート。</a:t>
            </a:r>
          </a:p>
        </p:txBody>
      </p:sp>
      <p:pic>
        <p:nvPicPr>
          <p:cNvPr id="17413" name="Picture 57"/>
          <p:cNvPicPr>
            <a:picLocks noChangeAspect="1" noChangeArrowheads="1"/>
          </p:cNvPicPr>
          <p:nvPr/>
        </p:nvPicPr>
        <p:blipFill>
          <a:blip r:embed="rId3" cstate="screen"/>
          <a:srcRect/>
          <a:stretch>
            <a:fillRect/>
          </a:stretch>
        </p:blipFill>
        <p:spPr bwMode="auto">
          <a:xfrm>
            <a:off x="4932363" y="2406650"/>
            <a:ext cx="3968750" cy="3427413"/>
          </a:xfrm>
          <a:prstGeom prst="rect">
            <a:avLst/>
          </a:prstGeom>
          <a:noFill/>
          <a:ln w="34925">
            <a:solidFill>
              <a:srgbClr val="808080"/>
            </a:solidFill>
            <a:miter lim="800000"/>
            <a:headEnd/>
            <a:tailEnd/>
          </a:ln>
          <a:effectLst>
            <a:outerShdw blurRad="50800" dist="38100" dir="5400000" algn="t" rotWithShape="0">
              <a:prstClr val="black">
                <a:alpha val="40000"/>
              </a:prstClr>
            </a:outerShdw>
          </a:effectLst>
        </p:spPr>
      </p:pic>
      <p:sp>
        <p:nvSpPr>
          <p:cNvPr id="18438" name="Text Box 58"/>
          <p:cNvSpPr txBox="1">
            <a:spLocks noChangeArrowheads="1"/>
          </p:cNvSpPr>
          <p:nvPr/>
        </p:nvSpPr>
        <p:spPr bwMode="auto">
          <a:xfrm>
            <a:off x="6915354" y="5892800"/>
            <a:ext cx="2028418" cy="279180"/>
          </a:xfrm>
          <a:prstGeom prst="rect">
            <a:avLst/>
          </a:prstGeom>
          <a:noFill/>
          <a:ln w="9525" algn="ctr">
            <a:noFill/>
            <a:miter lim="800000"/>
            <a:headEnd/>
            <a:tailEnd/>
          </a:ln>
        </p:spPr>
        <p:txBody>
          <a:bodyPr wrap="none" lIns="90000" tIns="46800" rIns="90000" bIns="46800">
            <a:spAutoFit/>
          </a:bodyPr>
          <a:lstStyle/>
          <a:p>
            <a:pPr algn="ctr">
              <a:spcBef>
                <a:spcPct val="50000"/>
              </a:spcBef>
            </a:pPr>
            <a:r>
              <a:rPr lang="ja-JP" altLang="en-US" sz="1200" b="0" dirty="0">
                <a:solidFill>
                  <a:srgbClr val="000000"/>
                </a:solidFill>
                <a:latin typeface="メイリオ" pitchFamily="50" charset="-128"/>
                <a:ea typeface="メイリオ" pitchFamily="50" charset="-128"/>
                <a:cs typeface="メイリオ" pitchFamily="50" charset="-128"/>
              </a:rPr>
              <a:t>データ入出力定義作成画面</a:t>
            </a:r>
          </a:p>
        </p:txBody>
      </p:sp>
      <p:sp>
        <p:nvSpPr>
          <p:cNvPr id="32775"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a:defRPr/>
            </a:pPr>
            <a:fld id="{55F9C68E-84A6-4887-9895-2E112B7FA0F1}" type="slidenum">
              <a:rPr lang="ja-JP" altLang="en-US" smtClean="0">
                <a:solidFill>
                  <a:srgbClr val="FFFFFF"/>
                </a:solidFill>
                <a:latin typeface="メイリオ" pitchFamily="50" charset="-128"/>
                <a:ea typeface="メイリオ" pitchFamily="50" charset="-128"/>
                <a:cs typeface="メイリオ" pitchFamily="50" charset="-128"/>
              </a:rPr>
              <a:pPr>
                <a:defRPr/>
              </a:pPr>
              <a:t>10</a:t>
            </a:fld>
            <a:endParaRPr lang="ja-JP" altLang="en-US" dirty="0" smtClean="0">
              <a:solidFill>
                <a:srgbClr val="FFFFFF"/>
              </a:solidFill>
              <a:latin typeface="メイリオ" pitchFamily="50" charset="-128"/>
              <a:ea typeface="メイリオ" pitchFamily="50" charset="-128"/>
              <a:cs typeface="メイリオ" pitchFamily="50" charset="-128"/>
            </a:endParaRPr>
          </a:p>
        </p:txBody>
      </p:sp>
      <p:sp>
        <p:nvSpPr>
          <p:cNvPr id="18440" name="正方形/長方形 8"/>
          <p:cNvSpPr>
            <a:spLocks noChangeArrowheads="1"/>
          </p:cNvSpPr>
          <p:nvPr/>
        </p:nvSpPr>
        <p:spPr bwMode="auto">
          <a:xfrm>
            <a:off x="1824038" y="6056313"/>
            <a:ext cx="5435600" cy="276225"/>
          </a:xfrm>
          <a:prstGeom prst="rect">
            <a:avLst/>
          </a:prstGeom>
          <a:noFill/>
          <a:ln w="9525">
            <a:noFill/>
            <a:miter lim="800000"/>
            <a:headEnd/>
            <a:tailEnd/>
          </a:ln>
        </p:spPr>
        <p:txBody>
          <a:bodyPr>
            <a:spAutoFit/>
          </a:bodyPr>
          <a:lstStyle/>
          <a:p>
            <a:r>
              <a:rPr kumimoji="0" lang="en-US" altLang="ja-JP" sz="1200" b="0" dirty="0">
                <a:solidFill>
                  <a:srgbClr val="4D4D4D"/>
                </a:solidFill>
                <a:latin typeface="メイリオ" pitchFamily="50" charset="-128"/>
                <a:ea typeface="メイリオ" pitchFamily="50" charset="-128"/>
                <a:cs typeface="メイリオ" pitchFamily="50" charset="-128"/>
              </a:rPr>
              <a:t>※EXCEL</a:t>
            </a:r>
            <a:r>
              <a:rPr kumimoji="0" lang="ja-JP" altLang="en-US" sz="1200" b="0" dirty="0" err="1">
                <a:solidFill>
                  <a:srgbClr val="4D4D4D"/>
                </a:solidFill>
                <a:latin typeface="メイリオ" pitchFamily="50" charset="-128"/>
                <a:ea typeface="メイリオ" pitchFamily="50" charset="-128"/>
                <a:cs typeface="メイリオ" pitchFamily="50" charset="-128"/>
              </a:rPr>
              <a:t>、</a:t>
            </a:r>
            <a:r>
              <a:rPr kumimoji="0" lang="en-US" altLang="ja-JP" sz="1200" b="0" dirty="0">
                <a:solidFill>
                  <a:srgbClr val="4D4D4D"/>
                </a:solidFill>
                <a:latin typeface="メイリオ" pitchFamily="50" charset="-128"/>
                <a:ea typeface="メイリオ" pitchFamily="50" charset="-128"/>
                <a:cs typeface="メイリオ" pitchFamily="50" charset="-128"/>
              </a:rPr>
              <a:t>CSV</a:t>
            </a:r>
            <a:r>
              <a:rPr kumimoji="0" lang="ja-JP" altLang="en-US" sz="1200" b="0" dirty="0" err="1">
                <a:solidFill>
                  <a:srgbClr val="4D4D4D"/>
                </a:solidFill>
                <a:latin typeface="メイリオ" pitchFamily="50" charset="-128"/>
                <a:ea typeface="メイリオ" pitchFamily="50" charset="-128"/>
                <a:cs typeface="メイリオ" pitchFamily="50" charset="-128"/>
              </a:rPr>
              <a:t>、</a:t>
            </a:r>
            <a:r>
              <a:rPr kumimoji="0" lang="en-US" altLang="ja-JP" sz="1200" b="0" dirty="0">
                <a:solidFill>
                  <a:srgbClr val="4D4D4D"/>
                </a:solidFill>
                <a:latin typeface="メイリオ" pitchFamily="50" charset="-128"/>
                <a:ea typeface="メイリオ" pitchFamily="50" charset="-128"/>
                <a:cs typeface="メイリオ" pitchFamily="50" charset="-128"/>
              </a:rPr>
              <a:t>TXT</a:t>
            </a:r>
            <a:r>
              <a:rPr kumimoji="0" lang="ja-JP" altLang="en-US" sz="1200" b="0" dirty="0">
                <a:solidFill>
                  <a:srgbClr val="4D4D4D"/>
                </a:solidFill>
                <a:latin typeface="メイリオ" pitchFamily="50" charset="-128"/>
                <a:ea typeface="メイリオ" pitchFamily="50" charset="-128"/>
                <a:cs typeface="メイリオ" pitchFamily="50" charset="-128"/>
              </a:rPr>
              <a:t>形式にてユ</a:t>
            </a:r>
            <a:r>
              <a:rPr lang="ja-JP" altLang="en-US" sz="1200" b="0" dirty="0">
                <a:solidFill>
                  <a:srgbClr val="4D4D4D"/>
                </a:solidFill>
                <a:latin typeface="メイリオ" pitchFamily="50" charset="-128"/>
                <a:ea typeface="メイリオ" pitchFamily="50" charset="-128"/>
                <a:cs typeface="メイリオ" pitchFamily="50" charset="-128"/>
              </a:rPr>
              <a:t>ーザー様によるデータ利用が可能です。</a:t>
            </a:r>
          </a:p>
        </p:txBody>
      </p:sp>
      <p:sp>
        <p:nvSpPr>
          <p:cNvPr id="12" name="角丸四角形 11"/>
          <p:cNvSpPr/>
          <p:nvPr/>
        </p:nvSpPr>
        <p:spPr>
          <a:xfrm>
            <a:off x="4934181" y="5011725"/>
            <a:ext cx="4104456" cy="576064"/>
          </a:xfrm>
          <a:prstGeom prst="roundRect">
            <a:avLst/>
          </a:prstGeom>
          <a:ln/>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ja-JP" altLang="en-US" dirty="0">
              <a:latin typeface="メイリオ" pitchFamily="50" charset="-128"/>
              <a:ea typeface="メイリオ" pitchFamily="50" charset="-128"/>
              <a:cs typeface="メイリオ" pitchFamily="50" charset="-128"/>
            </a:endParaRPr>
          </a:p>
        </p:txBody>
      </p:sp>
      <p:sp>
        <p:nvSpPr>
          <p:cNvPr id="18445" name="正方形/長方形 12"/>
          <p:cNvSpPr>
            <a:spLocks noChangeArrowheads="1"/>
          </p:cNvSpPr>
          <p:nvPr/>
        </p:nvSpPr>
        <p:spPr bwMode="auto">
          <a:xfrm>
            <a:off x="5103813" y="5124450"/>
            <a:ext cx="3790950" cy="338138"/>
          </a:xfrm>
          <a:prstGeom prst="rect">
            <a:avLst/>
          </a:prstGeom>
          <a:noFill/>
          <a:ln w="9525">
            <a:noFill/>
            <a:miter lim="800000"/>
            <a:headEnd/>
            <a:tailEnd/>
          </a:ln>
        </p:spPr>
        <p:txBody>
          <a:bodyPr>
            <a:spAutoFit/>
          </a:bodyPr>
          <a:lstStyle/>
          <a:p>
            <a:r>
              <a:rPr lang="ja-JP" altLang="en-US">
                <a:latin typeface="メイリオ" pitchFamily="50" charset="-128"/>
                <a:ea typeface="メイリオ" pitchFamily="50" charset="-128"/>
                <a:cs typeface="メイリオ" pitchFamily="50" charset="-128"/>
              </a:rPr>
              <a:t>“出力</a:t>
            </a:r>
            <a:r>
              <a:rPr lang="en-US" altLang="ja-JP">
                <a:latin typeface="メイリオ" pitchFamily="50" charset="-128"/>
                <a:ea typeface="メイリオ" pitchFamily="50" charset="-128"/>
                <a:cs typeface="メイリオ" pitchFamily="50" charset="-128"/>
              </a:rPr>
              <a:t>/</a:t>
            </a:r>
            <a:r>
              <a:rPr lang="ja-JP" altLang="en-US">
                <a:latin typeface="メイリオ" pitchFamily="50" charset="-128"/>
                <a:ea typeface="メイリオ" pitchFamily="50" charset="-128"/>
                <a:cs typeface="メイリオ" pitchFamily="50" charset="-128"/>
              </a:rPr>
              <a:t>取込フォーマットを自由に定義”</a:t>
            </a:r>
          </a:p>
        </p:txBody>
      </p:sp>
      <p:sp>
        <p:nvSpPr>
          <p:cNvPr id="18446" name="フッター プレースホルダ 2"/>
          <p:cNvSpPr>
            <a:spLocks noGrp="1"/>
          </p:cNvSpPr>
          <p:nvPr>
            <p:ph type="ftr" sz="quarter" idx="11"/>
          </p:nvPr>
        </p:nvSpPr>
        <p:spPr>
          <a:noFill/>
        </p:spPr>
        <p:txBody>
          <a:bodyPr vert="horz" lIns="91440" tIns="45720" rIns="91440" bIns="45720" anchor="t"/>
          <a:lstStyle/>
          <a:p>
            <a:r>
              <a:rPr lang="en-US" altLang="ja-JP" smtClean="0"/>
              <a:t>© SuperStream Inc. All rights reserved.</a:t>
            </a:r>
            <a:endParaRPr lang="en-US" altLang="ja-JP" dirty="0" smtClean="0"/>
          </a:p>
        </p:txBody>
      </p:sp>
      <p:sp>
        <p:nvSpPr>
          <p:cNvPr id="13" name="Text Box 5"/>
          <p:cNvSpPr txBox="1">
            <a:spLocks noChangeArrowheads="1"/>
          </p:cNvSpPr>
          <p:nvPr/>
        </p:nvSpPr>
        <p:spPr bwMode="auto">
          <a:xfrm>
            <a:off x="611188" y="1682577"/>
            <a:ext cx="8064500" cy="523220"/>
          </a:xfrm>
          <a:prstGeom prst="rect">
            <a:avLst/>
          </a:prstGeom>
          <a:noFill/>
          <a:ln w="9525">
            <a:noFill/>
            <a:miter lim="800000"/>
            <a:headEnd/>
            <a:tailEnd/>
          </a:ln>
        </p:spPr>
        <p:txBody>
          <a:bodyPr>
            <a:spAutoFit/>
          </a:bodyPr>
          <a:lstStyle/>
          <a:p>
            <a:pPr>
              <a:defRPr/>
            </a:pPr>
            <a:r>
              <a:rPr lang="ja-JP" altLang="en-US" sz="1400" b="0" dirty="0" smtClean="0">
                <a:solidFill>
                  <a:schemeClr val="tx1">
                    <a:lumMod val="75000"/>
                    <a:lumOff val="25000"/>
                  </a:schemeClr>
                </a:solidFill>
                <a:latin typeface="メイリオ" pitchFamily="50" charset="-128"/>
                <a:ea typeface="メイリオ" pitchFamily="50" charset="-128"/>
                <a:cs typeface="メイリオ" pitchFamily="50" charset="-128"/>
              </a:rPr>
              <a:t>初期移行フェーズや、導入後の定例業務として</a:t>
            </a:r>
            <a:r>
              <a:rPr lang="en-US" altLang="ja-JP" sz="1400" b="0" dirty="0" smtClean="0">
                <a:solidFill>
                  <a:schemeClr val="tx1">
                    <a:lumMod val="75000"/>
                    <a:lumOff val="25000"/>
                  </a:schemeClr>
                </a:solidFill>
                <a:latin typeface="メイリオ" pitchFamily="50" charset="-128"/>
                <a:ea typeface="メイリオ" pitchFamily="50" charset="-128"/>
                <a:cs typeface="メイリオ" pitchFamily="50" charset="-128"/>
              </a:rPr>
              <a:t>HR+/PR+</a:t>
            </a:r>
            <a:r>
              <a:rPr lang="ja-JP" altLang="en-US" sz="1400" b="0" dirty="0" smtClean="0">
                <a:solidFill>
                  <a:schemeClr val="tx1">
                    <a:lumMod val="75000"/>
                    <a:lumOff val="25000"/>
                  </a:schemeClr>
                </a:solidFill>
                <a:latin typeface="メイリオ" pitchFamily="50" charset="-128"/>
                <a:ea typeface="メイリオ" pitchFamily="50" charset="-128"/>
                <a:cs typeface="メイリオ" pitchFamily="50" charset="-128"/>
              </a:rPr>
              <a:t>のデータを他システム用にレイアウトを設定して抽出・取込を行う事が可能で、他システム間のデータ連動処理が大幅に軽減します。</a:t>
            </a:r>
            <a:endPar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endParaRPr>
          </a:p>
        </p:txBody>
      </p:sp>
      <p:cxnSp>
        <p:nvCxnSpPr>
          <p:cNvPr id="14" name="直線コネクタ 13"/>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grpSp>
        <p:nvGrpSpPr>
          <p:cNvPr id="15" name="グループ化 14"/>
          <p:cNvGrpSpPr/>
          <p:nvPr/>
        </p:nvGrpSpPr>
        <p:grpSpPr>
          <a:xfrm>
            <a:off x="395290" y="1340768"/>
            <a:ext cx="215993" cy="215740"/>
            <a:chOff x="395290" y="1340768"/>
            <a:chExt cx="215993" cy="215740"/>
          </a:xfrm>
        </p:grpSpPr>
        <p:sp>
          <p:nvSpPr>
            <p:cNvPr id="16" name="正方形/長方形 15"/>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17" name="正方形/長方形 16"/>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sp>
        <p:nvSpPr>
          <p:cNvPr id="18" name="Text Box 4"/>
          <p:cNvSpPr txBox="1">
            <a:spLocks noChangeArrowheads="1"/>
          </p:cNvSpPr>
          <p:nvPr/>
        </p:nvSpPr>
        <p:spPr bwMode="auto">
          <a:xfrm>
            <a:off x="586109" y="1276350"/>
            <a:ext cx="7154243" cy="338554"/>
          </a:xfrm>
          <a:prstGeom prst="rect">
            <a:avLst/>
          </a:prstGeom>
          <a:noFill/>
          <a:ln w="9525">
            <a:noFill/>
            <a:miter lim="800000"/>
            <a:headEnd/>
            <a:tailEnd/>
          </a:ln>
        </p:spPr>
        <p:txBody>
          <a:bodyPr wrap="square">
            <a:spAutoFit/>
          </a:bodyPr>
          <a:lstStyle/>
          <a:p>
            <a:r>
              <a:rPr lang="ja-JP" altLang="en-US" b="0" dirty="0" smtClean="0">
                <a:solidFill>
                  <a:srgbClr val="C00000"/>
                </a:solidFill>
                <a:latin typeface="メイリオ" pitchFamily="50" charset="-128"/>
                <a:ea typeface="メイリオ" pitchFamily="50" charset="-128"/>
                <a:cs typeface="メイリオ" pitchFamily="50" charset="-128"/>
              </a:rPr>
              <a:t>出力</a:t>
            </a:r>
            <a:r>
              <a:rPr lang="en-US" altLang="ja-JP" b="0" dirty="0" smtClean="0">
                <a:solidFill>
                  <a:srgbClr val="C00000"/>
                </a:solidFill>
                <a:latin typeface="メイリオ" pitchFamily="50" charset="-128"/>
                <a:ea typeface="メイリオ" pitchFamily="50" charset="-128"/>
                <a:cs typeface="メイリオ" pitchFamily="50" charset="-128"/>
              </a:rPr>
              <a:t>/</a:t>
            </a:r>
            <a:r>
              <a:rPr lang="ja-JP" altLang="en-US" b="0" dirty="0" smtClean="0">
                <a:solidFill>
                  <a:srgbClr val="C00000"/>
                </a:solidFill>
                <a:latin typeface="メイリオ" pitchFamily="50" charset="-128"/>
                <a:ea typeface="メイリオ" pitchFamily="50" charset="-128"/>
                <a:cs typeface="メイリオ" pitchFamily="50" charset="-128"/>
              </a:rPr>
              <a:t>取込フォーマットを柔軟に定義できるデータ入出力機能</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スライド番号プレースホルダ 1"/>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fld id="{B2C13F17-BC34-43B9-A55C-53135E882CD3}" type="slidenum">
              <a:rPr lang="en-US" altLang="ja-JP" smtClean="0">
                <a:latin typeface="メイリオ" pitchFamily="50" charset="-128"/>
                <a:ea typeface="メイリオ" pitchFamily="50" charset="-128"/>
                <a:cs typeface="メイリオ" pitchFamily="50" charset="-128"/>
              </a:rPr>
              <a:pPr/>
              <a:t>11</a:t>
            </a:fld>
            <a:endParaRPr lang="en-US" altLang="ja-JP" smtClean="0">
              <a:latin typeface="メイリオ" pitchFamily="50" charset="-128"/>
              <a:ea typeface="メイリオ" pitchFamily="50" charset="-128"/>
              <a:cs typeface="メイリオ" pitchFamily="50" charset="-128"/>
            </a:endParaRPr>
          </a:p>
        </p:txBody>
      </p:sp>
      <p:sp>
        <p:nvSpPr>
          <p:cNvPr id="888834" name="Text Box 2"/>
          <p:cNvSpPr txBox="1">
            <a:spLocks noChangeArrowheads="1"/>
          </p:cNvSpPr>
          <p:nvPr/>
        </p:nvSpPr>
        <p:spPr bwMode="auto">
          <a:xfrm>
            <a:off x="5067300" y="5903913"/>
            <a:ext cx="1928670" cy="462307"/>
          </a:xfrm>
          <a:prstGeom prst="rect">
            <a:avLst/>
          </a:prstGeom>
          <a:noFill/>
          <a:ln w="9525">
            <a:noFill/>
            <a:miter lim="800000"/>
            <a:headEnd/>
            <a:tailEnd/>
          </a:ln>
          <a:effectLst/>
        </p:spPr>
        <p:txBody>
          <a:bodyPr wrap="none" lIns="92075" tIns="46038" rIns="92075" bIns="46038">
            <a:spAutoFit/>
          </a:bodyPr>
          <a:lstStyle/>
          <a:p>
            <a:pPr eaLnBrk="0" hangingPunct="0">
              <a:defRPr/>
            </a:pPr>
            <a:r>
              <a:rPr lang="en-US" altLang="ja-JP" sz="1200" dirty="0">
                <a:solidFill>
                  <a:schemeClr val="tx1"/>
                </a:solidFill>
                <a:effectLst>
                  <a:outerShdw blurRad="38100" dist="38100" dir="2700000" algn="tl">
                    <a:srgbClr val="C0C0C0"/>
                  </a:outerShdw>
                </a:effectLst>
                <a:latin typeface="メイリオ" pitchFamily="50" charset="-128"/>
                <a:ea typeface="メイリオ" pitchFamily="50" charset="-128"/>
                <a:cs typeface="メイリオ" pitchFamily="50" charset="-128"/>
              </a:rPr>
              <a:t>EXCEL</a:t>
            </a:r>
            <a:r>
              <a:rPr lang="ja-JP" altLang="en-US" sz="1200" dirty="0">
                <a:solidFill>
                  <a:schemeClr val="tx1"/>
                </a:solidFill>
                <a:effectLst>
                  <a:outerShdw blurRad="38100" dist="38100" dir="2700000" algn="tl">
                    <a:srgbClr val="C0C0C0"/>
                  </a:outerShdw>
                </a:effectLst>
                <a:latin typeface="メイリオ" pitchFamily="50" charset="-128"/>
                <a:ea typeface="メイリオ" pitchFamily="50" charset="-128"/>
                <a:cs typeface="メイリオ" pitchFamily="50" charset="-128"/>
              </a:rPr>
              <a:t>上でメンテナンス</a:t>
            </a:r>
          </a:p>
          <a:p>
            <a:pPr eaLnBrk="0" hangingPunct="0">
              <a:defRPr/>
            </a:pPr>
            <a:r>
              <a:rPr lang="ja-JP" altLang="en-US" sz="1200" dirty="0">
                <a:solidFill>
                  <a:schemeClr val="tx1"/>
                </a:solidFill>
                <a:effectLst>
                  <a:outerShdw blurRad="38100" dist="38100" dir="2700000" algn="tl">
                    <a:srgbClr val="C0C0C0"/>
                  </a:outerShdw>
                </a:effectLst>
                <a:latin typeface="メイリオ" pitchFamily="50" charset="-128"/>
                <a:ea typeface="メイリオ" pitchFamily="50" charset="-128"/>
                <a:cs typeface="メイリオ" pitchFamily="50" charset="-128"/>
              </a:rPr>
              <a:t>（レイアウトは任意）</a:t>
            </a:r>
          </a:p>
        </p:txBody>
      </p:sp>
      <p:sp>
        <p:nvSpPr>
          <p:cNvPr id="888835" name="Text Box 3"/>
          <p:cNvSpPr txBox="1">
            <a:spLocks noChangeArrowheads="1"/>
          </p:cNvSpPr>
          <p:nvPr/>
        </p:nvSpPr>
        <p:spPr bwMode="auto">
          <a:xfrm>
            <a:off x="7349710" y="4814888"/>
            <a:ext cx="1774781" cy="462307"/>
          </a:xfrm>
          <a:prstGeom prst="rect">
            <a:avLst/>
          </a:prstGeom>
          <a:noFill/>
          <a:ln w="9525">
            <a:noFill/>
            <a:miter lim="800000"/>
            <a:headEnd/>
            <a:tailEnd/>
          </a:ln>
          <a:effectLst/>
        </p:spPr>
        <p:txBody>
          <a:bodyPr wrap="none" lIns="92075" tIns="46038" rIns="92075" bIns="46038">
            <a:spAutoFit/>
          </a:bodyPr>
          <a:lstStyle/>
          <a:p>
            <a:pPr eaLnBrk="0" hangingPunct="0">
              <a:defRPr/>
            </a:pPr>
            <a:r>
              <a:rPr lang="en-US" altLang="ja-JP" sz="1200" dirty="0">
                <a:solidFill>
                  <a:schemeClr val="tx1"/>
                </a:solidFill>
                <a:effectLst>
                  <a:outerShdw blurRad="38100" dist="38100" dir="2700000" algn="tl">
                    <a:srgbClr val="C0C0C0"/>
                  </a:outerShdw>
                </a:effectLst>
                <a:latin typeface="メイリオ" pitchFamily="50" charset="-128"/>
                <a:ea typeface="メイリオ" pitchFamily="50" charset="-128"/>
                <a:cs typeface="メイリオ" pitchFamily="50" charset="-128"/>
              </a:rPr>
              <a:t>EXCEL</a:t>
            </a:r>
            <a:r>
              <a:rPr lang="ja-JP" altLang="en-US" sz="1200" dirty="0">
                <a:solidFill>
                  <a:schemeClr val="tx1"/>
                </a:solidFill>
                <a:effectLst>
                  <a:outerShdw blurRad="38100" dist="38100" dir="2700000" algn="tl">
                    <a:srgbClr val="C0C0C0"/>
                  </a:outerShdw>
                </a:effectLst>
                <a:latin typeface="メイリオ" pitchFamily="50" charset="-128"/>
                <a:ea typeface="メイリオ" pitchFamily="50" charset="-128"/>
                <a:cs typeface="メイリオ" pitchFamily="50" charset="-128"/>
              </a:rPr>
              <a:t>メンテナンス後</a:t>
            </a:r>
          </a:p>
          <a:p>
            <a:pPr eaLnBrk="0" hangingPunct="0">
              <a:defRPr/>
            </a:pPr>
            <a:r>
              <a:rPr lang="ja-JP" altLang="en-US" sz="1200" dirty="0">
                <a:solidFill>
                  <a:schemeClr val="tx1"/>
                </a:solidFill>
                <a:effectLst>
                  <a:outerShdw blurRad="38100" dist="38100" dir="2700000" algn="tl">
                    <a:srgbClr val="C0C0C0"/>
                  </a:outerShdw>
                </a:effectLst>
                <a:latin typeface="メイリオ" pitchFamily="50" charset="-128"/>
                <a:ea typeface="メイリオ" pitchFamily="50" charset="-128"/>
                <a:cs typeface="メイリオ" pitchFamily="50" charset="-128"/>
              </a:rPr>
              <a:t>結果反映</a:t>
            </a:r>
          </a:p>
        </p:txBody>
      </p:sp>
      <p:sp>
        <p:nvSpPr>
          <p:cNvPr id="2054" name="Text Box 4"/>
          <p:cNvSpPr txBox="1">
            <a:spLocks noChangeArrowheads="1"/>
          </p:cNvSpPr>
          <p:nvPr/>
        </p:nvSpPr>
        <p:spPr bwMode="auto">
          <a:xfrm>
            <a:off x="624303" y="1668255"/>
            <a:ext cx="8234363" cy="738664"/>
          </a:xfrm>
          <a:prstGeom prst="rect">
            <a:avLst/>
          </a:prstGeom>
          <a:noFill/>
          <a:ln w="9525">
            <a:noFill/>
            <a:miter lim="800000"/>
            <a:headEnd/>
            <a:tailEnd/>
          </a:ln>
        </p:spPr>
        <p:txBody>
          <a:bodyPr>
            <a:spAutoFit/>
          </a:bodyPr>
          <a:lstStyle/>
          <a:p>
            <a:r>
              <a:rPr lang="ja-JP" altLang="en-US" sz="1400" b="0" dirty="0" smtClean="0">
                <a:solidFill>
                  <a:srgbClr val="4D4D4D"/>
                </a:solidFill>
                <a:latin typeface="メイリオ" pitchFamily="50" charset="-128"/>
                <a:ea typeface="メイリオ" pitchFamily="50" charset="-128"/>
                <a:cs typeface="メイリオ" pitchFamily="50" charset="-128"/>
              </a:rPr>
              <a:t>グループ</a:t>
            </a:r>
            <a:r>
              <a:rPr lang="ja-JP" altLang="en-US" sz="1400" b="0" dirty="0" smtClean="0">
                <a:solidFill>
                  <a:srgbClr val="4D4D4D"/>
                </a:solidFill>
                <a:latin typeface="メイリオ" pitchFamily="50" charset="-128"/>
                <a:ea typeface="メイリオ" pitchFamily="50" charset="-128"/>
                <a:cs typeface="メイリオ" pitchFamily="50" charset="-128"/>
              </a:rPr>
              <a:t>会社全体にまたがった個人情報の検索</a:t>
            </a:r>
            <a:r>
              <a:rPr lang="ja-JP" altLang="en-US" sz="1400" b="0" dirty="0">
                <a:solidFill>
                  <a:srgbClr val="4D4D4D"/>
                </a:solidFill>
                <a:latin typeface="メイリオ" pitchFamily="50" charset="-128"/>
                <a:ea typeface="メイリオ" pitchFamily="50" charset="-128"/>
                <a:cs typeface="メイリオ" pitchFamily="50" charset="-128"/>
              </a:rPr>
              <a:t>・</a:t>
            </a:r>
            <a:r>
              <a:rPr lang="ja-JP" altLang="en-US" sz="1400" b="0" dirty="0" smtClean="0">
                <a:solidFill>
                  <a:srgbClr val="4D4D4D"/>
                </a:solidFill>
                <a:latin typeface="メイリオ" pitchFamily="50" charset="-128"/>
                <a:ea typeface="メイリオ" pitchFamily="50" charset="-128"/>
                <a:cs typeface="メイリオ" pitchFamily="50" charset="-128"/>
              </a:rPr>
              <a:t>抽出を行えます。検索</a:t>
            </a:r>
            <a:r>
              <a:rPr lang="ja-JP" altLang="en-US" sz="1400" b="0" dirty="0">
                <a:solidFill>
                  <a:srgbClr val="4D4D4D"/>
                </a:solidFill>
                <a:latin typeface="メイリオ" pitchFamily="50" charset="-128"/>
                <a:ea typeface="メイリオ" pitchFamily="50" charset="-128"/>
                <a:cs typeface="メイリオ" pitchFamily="50" charset="-128"/>
              </a:rPr>
              <a:t>は任意の基準日時点での情報を抽出</a:t>
            </a:r>
            <a:r>
              <a:rPr lang="ja-JP" altLang="en-US" sz="1400" b="0" dirty="0" smtClean="0">
                <a:solidFill>
                  <a:srgbClr val="4D4D4D"/>
                </a:solidFill>
                <a:latin typeface="メイリオ" pitchFamily="50" charset="-128"/>
                <a:ea typeface="メイリオ" pitchFamily="50" charset="-128"/>
                <a:cs typeface="メイリオ" pitchFamily="50" charset="-128"/>
              </a:rPr>
              <a:t>し</a:t>
            </a:r>
            <a:r>
              <a:rPr lang="ja-JP" altLang="en-US" sz="1400" b="0" dirty="0" smtClean="0">
                <a:solidFill>
                  <a:srgbClr val="4D4D4D"/>
                </a:solidFill>
                <a:latin typeface="メイリオ" pitchFamily="50" charset="-128"/>
                <a:ea typeface="メイリオ" pitchFamily="50" charset="-128"/>
                <a:cs typeface="メイリオ" pitchFamily="50" charset="-128"/>
              </a:rPr>
              <a:t>、エクセルに出力します。</a:t>
            </a:r>
            <a:endParaRPr lang="ja-JP" altLang="en-US" sz="1400" b="0" dirty="0">
              <a:solidFill>
                <a:srgbClr val="4D4D4D"/>
              </a:solidFill>
              <a:latin typeface="メイリオ" pitchFamily="50" charset="-128"/>
              <a:ea typeface="メイリオ" pitchFamily="50" charset="-128"/>
              <a:cs typeface="メイリオ" pitchFamily="50" charset="-128"/>
            </a:endParaRPr>
          </a:p>
          <a:p>
            <a:r>
              <a:rPr lang="ja-JP" altLang="en-US" sz="1400" b="0" dirty="0">
                <a:solidFill>
                  <a:srgbClr val="4D4D4D"/>
                </a:solidFill>
                <a:latin typeface="メイリオ" pitchFamily="50" charset="-128"/>
                <a:ea typeface="メイリオ" pitchFamily="50" charset="-128"/>
                <a:cs typeface="メイリオ" pitchFamily="50" charset="-128"/>
              </a:rPr>
              <a:t>異動履歴検索や集計検索も用意し、幅広く情報の抽出が可能です。</a:t>
            </a:r>
          </a:p>
        </p:txBody>
      </p:sp>
      <p:sp>
        <p:nvSpPr>
          <p:cNvPr id="18438" name="AutoShape 5"/>
          <p:cNvSpPr>
            <a:spLocks noChangeArrowheads="1"/>
          </p:cNvSpPr>
          <p:nvPr/>
        </p:nvSpPr>
        <p:spPr bwMode="auto">
          <a:xfrm>
            <a:off x="5252620" y="3071813"/>
            <a:ext cx="576263" cy="1366837"/>
          </a:xfrm>
          <a:prstGeom prst="rightArrow">
            <a:avLst>
              <a:gd name="adj1" fmla="val 50000"/>
              <a:gd name="adj2" fmla="val 25000"/>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defRPr/>
            </a:pPr>
            <a:endParaRPr lang="ja-JP" altLang="en-US">
              <a:latin typeface="メイリオ" pitchFamily="50" charset="-128"/>
              <a:ea typeface="メイリオ" pitchFamily="50" charset="-128"/>
              <a:cs typeface="メイリオ" pitchFamily="50" charset="-128"/>
            </a:endParaRPr>
          </a:p>
        </p:txBody>
      </p:sp>
      <p:sp>
        <p:nvSpPr>
          <p:cNvPr id="18439" name="AutoShape 6"/>
          <p:cNvSpPr>
            <a:spLocks noChangeArrowheads="1"/>
          </p:cNvSpPr>
          <p:nvPr/>
        </p:nvSpPr>
        <p:spPr bwMode="auto">
          <a:xfrm>
            <a:off x="6598600" y="4584700"/>
            <a:ext cx="1079500" cy="1008063"/>
          </a:xfrm>
          <a:prstGeom prst="upDownArrow">
            <a:avLst>
              <a:gd name="adj1" fmla="val 50000"/>
              <a:gd name="adj2" fmla="val 20000"/>
            </a:avLst>
          </a:prstGeom>
          <a:ln>
            <a:headEnd/>
            <a:tailEnd/>
          </a:ln>
        </p:spPr>
        <p:style>
          <a:lnRef idx="0">
            <a:schemeClr val="accent6"/>
          </a:lnRef>
          <a:fillRef idx="3">
            <a:schemeClr val="accent6"/>
          </a:fillRef>
          <a:effectRef idx="3">
            <a:schemeClr val="accent6"/>
          </a:effectRef>
          <a:fontRef idx="minor">
            <a:schemeClr val="lt1"/>
          </a:fontRef>
        </p:style>
        <p:txBody>
          <a:bodyPr vert="eaVert" wrap="none" anchor="ctr"/>
          <a:lstStyle/>
          <a:p>
            <a:pPr>
              <a:defRPr/>
            </a:pPr>
            <a:endParaRPr lang="ja-JP" altLang="en-US">
              <a:latin typeface="メイリオ" pitchFamily="50" charset="-128"/>
              <a:ea typeface="メイリオ" pitchFamily="50" charset="-128"/>
              <a:cs typeface="メイリオ" pitchFamily="50" charset="-128"/>
            </a:endParaRPr>
          </a:p>
        </p:txBody>
      </p:sp>
      <p:pic>
        <p:nvPicPr>
          <p:cNvPr id="18446" name="Picture 22"/>
          <p:cNvPicPr>
            <a:picLocks noChangeAspect="1" noChangeArrowheads="1"/>
          </p:cNvPicPr>
          <p:nvPr/>
        </p:nvPicPr>
        <p:blipFill>
          <a:blip r:embed="rId3" cstate="screen"/>
          <a:srcRect/>
          <a:stretch>
            <a:fillRect/>
          </a:stretch>
        </p:blipFill>
        <p:spPr bwMode="auto">
          <a:xfrm>
            <a:off x="5897563" y="2693988"/>
            <a:ext cx="2676525" cy="1717675"/>
          </a:xfrm>
          <a:prstGeom prst="rect">
            <a:avLst/>
          </a:prstGeom>
          <a:noFill/>
          <a:ln w="9525" algn="ctr">
            <a:noFill/>
            <a:miter lim="800000"/>
            <a:headEnd/>
            <a:tailEnd/>
          </a:ln>
          <a:effectLst>
            <a:outerShdw blurRad="50800" dist="38100" dir="8100000" algn="tr" rotWithShape="0">
              <a:prstClr val="black">
                <a:alpha val="40000"/>
              </a:prstClr>
            </a:outerShdw>
          </a:effectLst>
        </p:spPr>
      </p:pic>
      <p:sp>
        <p:nvSpPr>
          <p:cNvPr id="2062" name="Rectangle 25"/>
          <p:cNvSpPr>
            <a:spLocks noChangeArrowheads="1"/>
          </p:cNvSpPr>
          <p:nvPr/>
        </p:nvSpPr>
        <p:spPr bwMode="auto">
          <a:xfrm>
            <a:off x="217714" y="209006"/>
            <a:ext cx="6889524" cy="1018903"/>
          </a:xfrm>
          <a:prstGeom prst="rect">
            <a:avLst/>
          </a:prstGeom>
          <a:noFill/>
          <a:ln w="9525">
            <a:noFill/>
            <a:miter lim="800000"/>
            <a:headEnd/>
            <a:tailEnd/>
          </a:ln>
        </p:spPr>
        <p:txBody>
          <a:bodyPr anchor="ctr"/>
          <a:lstStyle/>
          <a:p>
            <a:pPr>
              <a:lnSpc>
                <a:spcPts val="2600"/>
              </a:lnSpc>
            </a:pPr>
            <a:r>
              <a:rPr lang="en-US" altLang="ja-JP" sz="2200" i="1" dirty="0">
                <a:ea typeface="メイリオ" pitchFamily="50" charset="-128"/>
                <a:cs typeface="Times New Roman" pitchFamily="18" charset="0"/>
              </a:rPr>
              <a:t>SuperStream</a:t>
            </a:r>
            <a:r>
              <a:rPr lang="en-US" altLang="ja-JP" sz="2200" dirty="0">
                <a:ea typeface="メイリオ" pitchFamily="50" charset="-128"/>
                <a:cs typeface="Times New Roman" pitchFamily="18" charset="0"/>
              </a:rPr>
              <a:t> - HR</a:t>
            </a:r>
            <a:r>
              <a:rPr lang="en-US" altLang="ja-JP" sz="2200" dirty="0" smtClean="0">
                <a:ea typeface="メイリオ" pitchFamily="50" charset="-128"/>
                <a:cs typeface="Times New Roman" pitchFamily="18" charset="0"/>
              </a:rPr>
              <a:t>+</a:t>
            </a:r>
          </a:p>
          <a:p>
            <a:pPr>
              <a:lnSpc>
                <a:spcPts val="2600"/>
              </a:lnSpc>
            </a:pPr>
            <a:r>
              <a:rPr lang="ja-JP" altLang="en-US" sz="1800" b="0" dirty="0" smtClean="0">
                <a:latin typeface="メイリオ" pitchFamily="50" charset="-128"/>
                <a:ea typeface="メイリオ" pitchFamily="50" charset="-128"/>
                <a:cs typeface="メイリオ" pitchFamily="50" charset="-128"/>
              </a:rPr>
              <a:t>　～</a:t>
            </a:r>
            <a:r>
              <a:rPr lang="ja-JP" altLang="en-US" sz="1800" b="0" dirty="0">
                <a:latin typeface="メイリオ" pitchFamily="50" charset="-128"/>
                <a:ea typeface="メイリオ" pitchFamily="50" charset="-128"/>
                <a:cs typeface="メイリオ" pitchFamily="50" charset="-128"/>
              </a:rPr>
              <a:t>汎用的な社員検索機能～</a:t>
            </a:r>
          </a:p>
        </p:txBody>
      </p:sp>
      <p:pic>
        <p:nvPicPr>
          <p:cNvPr id="18448" name="Picture 26"/>
          <p:cNvPicPr>
            <a:picLocks noChangeAspect="1" noChangeArrowheads="1"/>
          </p:cNvPicPr>
          <p:nvPr/>
        </p:nvPicPr>
        <p:blipFill>
          <a:blip r:embed="rId4" cstate="screen"/>
          <a:srcRect/>
          <a:stretch>
            <a:fillRect/>
          </a:stretch>
        </p:blipFill>
        <p:spPr bwMode="auto">
          <a:xfrm>
            <a:off x="538163" y="2695575"/>
            <a:ext cx="4592637" cy="3336925"/>
          </a:xfrm>
          <a:prstGeom prst="rect">
            <a:avLst/>
          </a:prstGeom>
          <a:noFill/>
          <a:ln w="9525" algn="ctr">
            <a:noFill/>
            <a:miter lim="800000"/>
            <a:headEnd/>
            <a:tailEnd/>
          </a:ln>
          <a:effectLst>
            <a:outerShdw blurRad="50800" dist="38100" dir="8100000" algn="tr" rotWithShape="0">
              <a:prstClr val="black">
                <a:alpha val="40000"/>
              </a:prstClr>
            </a:outerShdw>
          </a:effectLst>
        </p:spPr>
      </p:pic>
      <p:sp>
        <p:nvSpPr>
          <p:cNvPr id="2065" name="フッター プレースホルダ 2"/>
          <p:cNvSpPr>
            <a:spLocks noGrp="1"/>
          </p:cNvSpPr>
          <p:nvPr>
            <p:ph type="ftr" sz="quarter" idx="11"/>
          </p:nvPr>
        </p:nvSpPr>
        <p:spPr>
          <a:noFill/>
        </p:spPr>
        <p:txBody>
          <a:bodyPr vert="horz" lIns="91440" tIns="45720" rIns="91440" bIns="45720" anchor="t"/>
          <a:lstStyle/>
          <a:p>
            <a:r>
              <a:rPr lang="en-US" altLang="ja-JP" smtClean="0"/>
              <a:t>© SuperStream Inc. All rights reserved.</a:t>
            </a:r>
            <a:endParaRPr lang="en-US" altLang="ja-JP" dirty="0" smtClean="0"/>
          </a:p>
        </p:txBody>
      </p:sp>
      <p:pic>
        <p:nvPicPr>
          <p:cNvPr id="14" name="Picture 7"/>
          <p:cNvPicPr>
            <a:picLocks noChangeAspect="1" noChangeArrowheads="1"/>
          </p:cNvPicPr>
          <p:nvPr/>
        </p:nvPicPr>
        <p:blipFill>
          <a:blip r:embed="rId5" cstate="email"/>
          <a:srcRect/>
          <a:stretch>
            <a:fillRect/>
          </a:stretch>
        </p:blipFill>
        <p:spPr bwMode="auto">
          <a:xfrm>
            <a:off x="6897188" y="5578865"/>
            <a:ext cx="634894" cy="901258"/>
          </a:xfrm>
          <a:prstGeom prst="rect">
            <a:avLst/>
          </a:prstGeom>
          <a:noFill/>
          <a:ln w="9525">
            <a:noFill/>
            <a:miter lim="800000"/>
            <a:headEnd/>
            <a:tailEnd/>
          </a:ln>
          <a:effectLst/>
        </p:spPr>
      </p:pic>
      <p:cxnSp>
        <p:nvCxnSpPr>
          <p:cNvPr id="15" name="直線コネクタ 14"/>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grpSp>
        <p:nvGrpSpPr>
          <p:cNvPr id="16" name="グループ化 15"/>
          <p:cNvGrpSpPr/>
          <p:nvPr/>
        </p:nvGrpSpPr>
        <p:grpSpPr>
          <a:xfrm>
            <a:off x="395290" y="1340768"/>
            <a:ext cx="215993" cy="215740"/>
            <a:chOff x="395290" y="1340768"/>
            <a:chExt cx="215993" cy="215740"/>
          </a:xfrm>
        </p:grpSpPr>
        <p:sp>
          <p:nvSpPr>
            <p:cNvPr id="17" name="正方形/長方形 16"/>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18" name="正方形/長方形 17"/>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sp>
        <p:nvSpPr>
          <p:cNvPr id="19" name="Text Box 4"/>
          <p:cNvSpPr txBox="1">
            <a:spLocks noChangeArrowheads="1"/>
          </p:cNvSpPr>
          <p:nvPr/>
        </p:nvSpPr>
        <p:spPr bwMode="auto">
          <a:xfrm>
            <a:off x="586109" y="1276350"/>
            <a:ext cx="7154243" cy="338554"/>
          </a:xfrm>
          <a:prstGeom prst="rect">
            <a:avLst/>
          </a:prstGeom>
          <a:noFill/>
          <a:ln w="9525">
            <a:noFill/>
            <a:miter lim="800000"/>
            <a:headEnd/>
            <a:tailEnd/>
          </a:ln>
        </p:spPr>
        <p:txBody>
          <a:bodyPr wrap="square">
            <a:spAutoFit/>
          </a:bodyPr>
          <a:lstStyle/>
          <a:p>
            <a:r>
              <a:rPr lang="ja-JP" altLang="en-US" b="0" dirty="0" smtClean="0">
                <a:solidFill>
                  <a:srgbClr val="C00000"/>
                </a:solidFill>
                <a:latin typeface="メイリオ" pitchFamily="50" charset="-128"/>
                <a:ea typeface="メイリオ" pitchFamily="50" charset="-128"/>
                <a:cs typeface="メイリオ" pitchFamily="50" charset="-128"/>
              </a:rPr>
              <a:t>人事システムで保持している全ての人事管理項目の検索が可能</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スライド番号プレースホルダ 1"/>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fld id="{64B21BAC-1BB3-49C3-9EC3-18CDFA48392A}" type="slidenum">
              <a:rPr lang="en-US" altLang="ja-JP" smtClean="0">
                <a:latin typeface="メイリオ" pitchFamily="50" charset="-128"/>
                <a:ea typeface="メイリオ" pitchFamily="50" charset="-128"/>
                <a:cs typeface="メイリオ" pitchFamily="50" charset="-128"/>
              </a:rPr>
              <a:pPr/>
              <a:t>12</a:t>
            </a:fld>
            <a:endParaRPr lang="en-US" altLang="ja-JP" smtClean="0">
              <a:latin typeface="メイリオ" pitchFamily="50" charset="-128"/>
              <a:ea typeface="メイリオ" pitchFamily="50" charset="-128"/>
              <a:cs typeface="メイリオ" pitchFamily="50" charset="-128"/>
            </a:endParaRPr>
          </a:p>
        </p:txBody>
      </p:sp>
      <p:sp>
        <p:nvSpPr>
          <p:cNvPr id="14339" name="Rectangle 2"/>
          <p:cNvSpPr>
            <a:spLocks noChangeArrowheads="1"/>
          </p:cNvSpPr>
          <p:nvPr/>
        </p:nvSpPr>
        <p:spPr bwMode="auto">
          <a:xfrm>
            <a:off x="4997450" y="4008438"/>
            <a:ext cx="3873500" cy="2298700"/>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9460" name="Text Box 3"/>
          <p:cNvSpPr txBox="1">
            <a:spLocks noChangeArrowheads="1"/>
          </p:cNvSpPr>
          <p:nvPr/>
        </p:nvSpPr>
        <p:spPr bwMode="auto">
          <a:xfrm>
            <a:off x="622360" y="1693922"/>
            <a:ext cx="8278812" cy="954107"/>
          </a:xfrm>
          <a:prstGeom prst="rect">
            <a:avLst/>
          </a:prstGeom>
          <a:noFill/>
          <a:ln w="9525">
            <a:noFill/>
            <a:miter lim="800000"/>
            <a:headEnd/>
            <a:tailEnd/>
          </a:ln>
        </p:spPr>
        <p:txBody>
          <a:bodyPr>
            <a:spAutoFit/>
          </a:bodyPr>
          <a:lstStyle/>
          <a:p>
            <a:r>
              <a:rPr lang="en-US" altLang="ja-JP" sz="1400" i="1" dirty="0">
                <a:solidFill>
                  <a:schemeClr val="tx1">
                    <a:lumMod val="65000"/>
                    <a:lumOff val="35000"/>
                  </a:schemeClr>
                </a:solidFill>
                <a:ea typeface="メイリオ" pitchFamily="50" charset="-128"/>
                <a:cs typeface="Times New Roman" pitchFamily="18" charset="0"/>
              </a:rPr>
              <a:t>SuperStream</a:t>
            </a:r>
            <a:r>
              <a:rPr lang="en-US" altLang="ja-JP" sz="1400" dirty="0">
                <a:solidFill>
                  <a:schemeClr val="tx1">
                    <a:lumMod val="65000"/>
                    <a:lumOff val="35000"/>
                  </a:schemeClr>
                </a:solidFill>
                <a:ea typeface="メイリオ" pitchFamily="50" charset="-128"/>
                <a:cs typeface="Times New Roman" pitchFamily="18" charset="0"/>
              </a:rPr>
              <a:t>-HR+</a:t>
            </a: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では、勤続年数、年齢、従業員が所属や職階・等級などに属している</a:t>
            </a: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期間「</a:t>
            </a: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滞留年数」を管理しています</a:t>
            </a: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a:t>
            </a:r>
            <a:endParaRPr lang="en-US" altLang="ja-JP" sz="1400" b="0" dirty="0" smtClean="0">
              <a:solidFill>
                <a:schemeClr val="tx1">
                  <a:lumMod val="65000"/>
                  <a:lumOff val="35000"/>
                </a:schemeClr>
              </a:solidFill>
              <a:latin typeface="メイリオ" pitchFamily="50" charset="-128"/>
              <a:ea typeface="メイリオ" pitchFamily="50" charset="-128"/>
              <a:cs typeface="メイリオ" pitchFamily="50" charset="-128"/>
            </a:endParaRPr>
          </a:p>
          <a:p>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それぞれ</a:t>
            </a: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の年月で表現され、それぞれ入社日、生年月日、異動発令日から閲覧や検索の基</a:t>
            </a: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準日</a:t>
            </a: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までの年月が算出されます。</a:t>
            </a:r>
          </a:p>
        </p:txBody>
      </p:sp>
      <p:sp>
        <p:nvSpPr>
          <p:cNvPr id="19461" name="Text Box 6"/>
          <p:cNvSpPr txBox="1">
            <a:spLocks noChangeArrowheads="1"/>
          </p:cNvSpPr>
          <p:nvPr/>
        </p:nvSpPr>
        <p:spPr bwMode="auto">
          <a:xfrm>
            <a:off x="5726113" y="4730513"/>
            <a:ext cx="3016250" cy="30480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algn="ctr">
              <a:spcBef>
                <a:spcPct val="50000"/>
              </a:spcBef>
            </a:pPr>
            <a:r>
              <a:rPr lang="ja-JP" altLang="en-US" sz="1400" b="0">
                <a:solidFill>
                  <a:schemeClr val="tx1"/>
                </a:solidFill>
                <a:latin typeface="メイリオ" pitchFamily="50" charset="-128"/>
                <a:ea typeface="メイリオ" pitchFamily="50" charset="-128"/>
                <a:cs typeface="メイリオ" pitchFamily="50" charset="-128"/>
              </a:rPr>
              <a:t>継続設定なし</a:t>
            </a:r>
          </a:p>
        </p:txBody>
      </p:sp>
      <p:sp>
        <p:nvSpPr>
          <p:cNvPr id="19462" name="Text Box 7"/>
          <p:cNvSpPr txBox="1">
            <a:spLocks noChangeArrowheads="1"/>
          </p:cNvSpPr>
          <p:nvPr/>
        </p:nvSpPr>
        <p:spPr bwMode="auto">
          <a:xfrm>
            <a:off x="5214938" y="4629150"/>
            <a:ext cx="338137" cy="1473200"/>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vert="eaVert" wrap="none" anchor="ctr" anchorCtr="1"/>
          <a:lstStyle/>
          <a:p>
            <a:pPr algn="ctr"/>
            <a:r>
              <a:rPr lang="ja-JP" altLang="en-US" sz="1800" b="0">
                <a:latin typeface="メイリオ" pitchFamily="50" charset="-128"/>
                <a:ea typeface="メイリオ" pitchFamily="50" charset="-128"/>
                <a:cs typeface="メイリオ" pitchFamily="50" charset="-128"/>
              </a:rPr>
              <a:t>所属異動</a:t>
            </a:r>
          </a:p>
        </p:txBody>
      </p:sp>
      <p:sp>
        <p:nvSpPr>
          <p:cNvPr id="19463" name="Text Box 8"/>
          <p:cNvSpPr txBox="1">
            <a:spLocks noChangeArrowheads="1"/>
          </p:cNvSpPr>
          <p:nvPr/>
        </p:nvSpPr>
        <p:spPr bwMode="auto">
          <a:xfrm>
            <a:off x="5726113" y="5128975"/>
            <a:ext cx="3016250" cy="30480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algn="ctr">
              <a:spcBef>
                <a:spcPct val="50000"/>
              </a:spcBef>
            </a:pPr>
            <a:r>
              <a:rPr lang="ja-JP" altLang="en-US" sz="1400" b="0">
                <a:solidFill>
                  <a:schemeClr val="tx1"/>
                </a:solidFill>
                <a:latin typeface="メイリオ" pitchFamily="50" charset="-128"/>
                <a:ea typeface="メイリオ" pitchFamily="50" charset="-128"/>
                <a:cs typeface="メイリオ" pitchFamily="50" charset="-128"/>
              </a:rPr>
              <a:t>同一部門コードの場合継続</a:t>
            </a:r>
          </a:p>
        </p:txBody>
      </p:sp>
      <p:sp>
        <p:nvSpPr>
          <p:cNvPr id="19464" name="Text Box 9"/>
          <p:cNvSpPr txBox="1">
            <a:spLocks noChangeArrowheads="1"/>
          </p:cNvSpPr>
          <p:nvPr/>
        </p:nvSpPr>
        <p:spPr bwMode="auto">
          <a:xfrm>
            <a:off x="5726113" y="5522675"/>
            <a:ext cx="3016250" cy="5232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algn="ctr">
              <a:spcBef>
                <a:spcPct val="50000"/>
              </a:spcBef>
            </a:pPr>
            <a:r>
              <a:rPr lang="ja-JP" altLang="en-US" sz="1400" b="0">
                <a:solidFill>
                  <a:schemeClr val="tx1"/>
                </a:solidFill>
                <a:latin typeface="メイリオ" pitchFamily="50" charset="-128"/>
                <a:ea typeface="メイリオ" pitchFamily="50" charset="-128"/>
                <a:cs typeface="メイリオ" pitchFamily="50" charset="-128"/>
              </a:rPr>
              <a:t>指定レベル以下の階層配下の部門異動の場合継続</a:t>
            </a:r>
          </a:p>
        </p:txBody>
      </p:sp>
      <p:sp>
        <p:nvSpPr>
          <p:cNvPr id="19465" name="Rectangle 14"/>
          <p:cNvSpPr>
            <a:spLocks noChangeArrowheads="1"/>
          </p:cNvSpPr>
          <p:nvPr/>
        </p:nvSpPr>
        <p:spPr bwMode="auto">
          <a:xfrm>
            <a:off x="209006" y="209006"/>
            <a:ext cx="6898232" cy="1010194"/>
          </a:xfrm>
          <a:prstGeom prst="rect">
            <a:avLst/>
          </a:prstGeom>
          <a:noFill/>
          <a:ln w="9525">
            <a:noFill/>
            <a:miter lim="800000"/>
            <a:headEnd/>
            <a:tailEnd/>
          </a:ln>
        </p:spPr>
        <p:txBody>
          <a:bodyPr anchor="ctr"/>
          <a:lstStyle/>
          <a:p>
            <a:pPr>
              <a:lnSpc>
                <a:spcPts val="2600"/>
              </a:lnSpc>
            </a:pPr>
            <a:r>
              <a:rPr lang="en-US" altLang="ja-JP" sz="2200" i="1" dirty="0">
                <a:ea typeface="メイリオ" pitchFamily="50" charset="-128"/>
                <a:cs typeface="Times New Roman" pitchFamily="18" charset="0"/>
              </a:rPr>
              <a:t>SuperStream</a:t>
            </a:r>
            <a:r>
              <a:rPr lang="en-US" altLang="ja-JP" sz="2200" dirty="0">
                <a:ea typeface="メイリオ" pitchFamily="50" charset="-128"/>
                <a:cs typeface="Times New Roman" pitchFamily="18" charset="0"/>
              </a:rPr>
              <a:t> - HR</a:t>
            </a:r>
            <a:r>
              <a:rPr lang="en-US" altLang="ja-JP" sz="2200" dirty="0" smtClean="0">
                <a:ea typeface="メイリオ" pitchFamily="50" charset="-128"/>
                <a:cs typeface="Times New Roman" pitchFamily="18" charset="0"/>
              </a:rPr>
              <a:t>+</a:t>
            </a:r>
            <a:r>
              <a:rPr lang="en-US" altLang="ja-JP" sz="2600" dirty="0">
                <a:latin typeface="メイリオ" pitchFamily="50" charset="-128"/>
                <a:ea typeface="メイリオ" pitchFamily="50" charset="-128"/>
                <a:cs typeface="メイリオ" pitchFamily="50" charset="-128"/>
              </a:rPr>
              <a:t/>
            </a:r>
            <a:br>
              <a:rPr lang="en-US" altLang="ja-JP" sz="2600" dirty="0">
                <a:latin typeface="メイリオ" pitchFamily="50" charset="-128"/>
                <a:ea typeface="メイリオ" pitchFamily="50" charset="-128"/>
                <a:cs typeface="メイリオ" pitchFamily="50" charset="-128"/>
              </a:rPr>
            </a:br>
            <a:r>
              <a:rPr lang="ja-JP" altLang="en-US" sz="1800" b="0" dirty="0" smtClean="0">
                <a:latin typeface="メイリオ" pitchFamily="50" charset="-128"/>
                <a:ea typeface="メイリオ" pitchFamily="50" charset="-128"/>
                <a:cs typeface="メイリオ" pitchFamily="50" charset="-128"/>
              </a:rPr>
              <a:t>　～</a:t>
            </a:r>
            <a:r>
              <a:rPr lang="ja-JP" altLang="en-US" sz="1800" b="0" dirty="0">
                <a:latin typeface="メイリオ" pitchFamily="50" charset="-128"/>
                <a:ea typeface="メイリオ" pitchFamily="50" charset="-128"/>
                <a:cs typeface="メイリオ" pitchFamily="50" charset="-128"/>
              </a:rPr>
              <a:t>年齢・勤続年数・滞留年数の活用例～</a:t>
            </a:r>
          </a:p>
        </p:txBody>
      </p:sp>
      <p:sp>
        <p:nvSpPr>
          <p:cNvPr id="19466" name="Text Box 16"/>
          <p:cNvSpPr txBox="1">
            <a:spLocks noChangeArrowheads="1"/>
          </p:cNvSpPr>
          <p:nvPr/>
        </p:nvSpPr>
        <p:spPr bwMode="auto">
          <a:xfrm>
            <a:off x="5076825" y="4062413"/>
            <a:ext cx="3722688" cy="338554"/>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a:spAutoFit/>
          </a:bodyPr>
          <a:lstStyle/>
          <a:p>
            <a:pPr algn="ctr"/>
            <a:r>
              <a:rPr lang="ja-JP" altLang="en-US" b="0" dirty="0">
                <a:latin typeface="メイリオ" pitchFamily="50" charset="-128"/>
                <a:ea typeface="メイリオ" pitchFamily="50" charset="-128"/>
                <a:cs typeface="メイリオ" pitchFamily="50" charset="-128"/>
              </a:rPr>
              <a:t>所属異動の内容にコントロール</a:t>
            </a:r>
            <a:r>
              <a:rPr lang="ja-JP" altLang="en-US" b="0" dirty="0" smtClean="0">
                <a:latin typeface="メイリオ" pitchFamily="50" charset="-128"/>
                <a:ea typeface="メイリオ" pitchFamily="50" charset="-128"/>
                <a:cs typeface="メイリオ" pitchFamily="50" charset="-128"/>
              </a:rPr>
              <a:t>可能</a:t>
            </a:r>
            <a:endParaRPr lang="ja-JP" altLang="en-US" b="0" dirty="0">
              <a:latin typeface="メイリオ" pitchFamily="50" charset="-128"/>
              <a:ea typeface="メイリオ" pitchFamily="50" charset="-128"/>
              <a:cs typeface="メイリオ" pitchFamily="50" charset="-128"/>
            </a:endParaRPr>
          </a:p>
        </p:txBody>
      </p:sp>
      <p:sp>
        <p:nvSpPr>
          <p:cNvPr id="19467" name="Text Box 17"/>
          <p:cNvSpPr txBox="1">
            <a:spLocks noChangeArrowheads="1"/>
          </p:cNvSpPr>
          <p:nvPr/>
        </p:nvSpPr>
        <p:spPr bwMode="auto">
          <a:xfrm>
            <a:off x="6368501" y="4465860"/>
            <a:ext cx="1403350" cy="336550"/>
          </a:xfrm>
          <a:prstGeom prst="rect">
            <a:avLst/>
          </a:prstGeom>
          <a:noFill/>
          <a:ln w="9525" algn="ctr">
            <a:noFill/>
            <a:miter lim="800000"/>
            <a:headEnd/>
            <a:tailEnd/>
          </a:ln>
        </p:spPr>
        <p:txBody>
          <a:bodyPr wrap="none">
            <a:spAutoFit/>
          </a:bodyPr>
          <a:lstStyle/>
          <a:p>
            <a:r>
              <a:rPr lang="ja-JP" altLang="en-US" b="0" dirty="0">
                <a:solidFill>
                  <a:schemeClr val="tx1"/>
                </a:solidFill>
                <a:latin typeface="メイリオ" pitchFamily="50" charset="-128"/>
                <a:ea typeface="メイリオ" pitchFamily="50" charset="-128"/>
                <a:cs typeface="メイリオ" pitchFamily="50" charset="-128"/>
              </a:rPr>
              <a:t>所属滞留年数</a:t>
            </a:r>
          </a:p>
        </p:txBody>
      </p:sp>
      <p:sp>
        <p:nvSpPr>
          <p:cNvPr id="14348" name="Rectangle 18"/>
          <p:cNvSpPr>
            <a:spLocks noChangeArrowheads="1"/>
          </p:cNvSpPr>
          <p:nvPr/>
        </p:nvSpPr>
        <p:spPr bwMode="auto">
          <a:xfrm>
            <a:off x="4994275" y="2690813"/>
            <a:ext cx="3873500" cy="127952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9469" name="Text Box 19"/>
          <p:cNvSpPr txBox="1">
            <a:spLocks noChangeArrowheads="1"/>
          </p:cNvSpPr>
          <p:nvPr/>
        </p:nvSpPr>
        <p:spPr bwMode="auto">
          <a:xfrm>
            <a:off x="5068888" y="2738438"/>
            <a:ext cx="3757612" cy="33655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a:spAutoFit/>
          </a:bodyPr>
          <a:lstStyle/>
          <a:p>
            <a:pPr algn="ctr"/>
            <a:r>
              <a:rPr lang="ja-JP" altLang="en-US" b="0" dirty="0">
                <a:latin typeface="メイリオ" pitchFamily="50" charset="-128"/>
                <a:ea typeface="メイリオ" pitchFamily="50" charset="-128"/>
                <a:cs typeface="メイリオ" pitchFamily="50" charset="-128"/>
              </a:rPr>
              <a:t>滞留年数保持項目</a:t>
            </a:r>
          </a:p>
        </p:txBody>
      </p:sp>
      <p:sp>
        <p:nvSpPr>
          <p:cNvPr id="19470" name="Text Box 21"/>
          <p:cNvSpPr txBox="1">
            <a:spLocks noChangeArrowheads="1"/>
          </p:cNvSpPr>
          <p:nvPr/>
        </p:nvSpPr>
        <p:spPr bwMode="auto">
          <a:xfrm>
            <a:off x="5181600" y="3155950"/>
            <a:ext cx="757238" cy="307777"/>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algn="ctr">
              <a:spcBef>
                <a:spcPct val="50000"/>
              </a:spcBef>
            </a:pPr>
            <a:r>
              <a:rPr lang="ja-JP" altLang="en-US" sz="1400" b="0" dirty="0">
                <a:latin typeface="メイリオ" pitchFamily="50" charset="-128"/>
                <a:ea typeface="メイリオ" pitchFamily="50" charset="-128"/>
                <a:cs typeface="メイリオ" pitchFamily="50" charset="-128"/>
              </a:rPr>
              <a:t>所属</a:t>
            </a:r>
          </a:p>
        </p:txBody>
      </p:sp>
      <p:sp>
        <p:nvSpPr>
          <p:cNvPr id="19471" name="Text Box 22"/>
          <p:cNvSpPr txBox="1">
            <a:spLocks noChangeArrowheads="1"/>
          </p:cNvSpPr>
          <p:nvPr/>
        </p:nvSpPr>
        <p:spPr bwMode="auto">
          <a:xfrm>
            <a:off x="5181600" y="3563938"/>
            <a:ext cx="757238" cy="360362"/>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nchorCtr="1"/>
          <a:lstStyle/>
          <a:p>
            <a:pPr algn="ctr">
              <a:spcBef>
                <a:spcPct val="50000"/>
              </a:spcBef>
            </a:pPr>
            <a:r>
              <a:rPr lang="ja-JP" altLang="en-US" sz="1200" b="0">
                <a:latin typeface="メイリオ" pitchFamily="50" charset="-128"/>
                <a:ea typeface="メイリオ" pitchFamily="50" charset="-128"/>
                <a:cs typeface="メイリオ" pitchFamily="50" charset="-128"/>
              </a:rPr>
              <a:t>社員区分</a:t>
            </a:r>
          </a:p>
        </p:txBody>
      </p:sp>
      <p:sp>
        <p:nvSpPr>
          <p:cNvPr id="19472" name="Text Box 25"/>
          <p:cNvSpPr txBox="1">
            <a:spLocks noChangeArrowheads="1"/>
          </p:cNvSpPr>
          <p:nvPr/>
        </p:nvSpPr>
        <p:spPr bwMode="auto">
          <a:xfrm>
            <a:off x="6034088" y="3155950"/>
            <a:ext cx="757237" cy="307777"/>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algn="ctr">
              <a:spcBef>
                <a:spcPct val="50000"/>
              </a:spcBef>
            </a:pPr>
            <a:r>
              <a:rPr lang="ja-JP" altLang="en-US" sz="1400" b="0">
                <a:latin typeface="メイリオ" pitchFamily="50" charset="-128"/>
                <a:ea typeface="メイリオ" pitchFamily="50" charset="-128"/>
                <a:cs typeface="メイリオ" pitchFamily="50" charset="-128"/>
              </a:rPr>
              <a:t>職種</a:t>
            </a:r>
          </a:p>
        </p:txBody>
      </p:sp>
      <p:sp>
        <p:nvSpPr>
          <p:cNvPr id="19473" name="Text Box 26"/>
          <p:cNvSpPr txBox="1">
            <a:spLocks noChangeArrowheads="1"/>
          </p:cNvSpPr>
          <p:nvPr/>
        </p:nvSpPr>
        <p:spPr bwMode="auto">
          <a:xfrm>
            <a:off x="6034088" y="3563938"/>
            <a:ext cx="757237" cy="360362"/>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nchorCtr="1"/>
          <a:lstStyle/>
          <a:p>
            <a:pPr algn="ctr">
              <a:spcBef>
                <a:spcPct val="50000"/>
              </a:spcBef>
            </a:pPr>
            <a:r>
              <a:rPr lang="ja-JP" altLang="en-US" sz="1400" b="0">
                <a:latin typeface="メイリオ" pitchFamily="50" charset="-128"/>
                <a:ea typeface="メイリオ" pitchFamily="50" charset="-128"/>
                <a:cs typeface="メイリオ" pitchFamily="50" charset="-128"/>
              </a:rPr>
              <a:t>職務</a:t>
            </a:r>
          </a:p>
        </p:txBody>
      </p:sp>
      <p:sp>
        <p:nvSpPr>
          <p:cNvPr id="19474" name="Text Box 27"/>
          <p:cNvSpPr txBox="1">
            <a:spLocks noChangeArrowheads="1"/>
          </p:cNvSpPr>
          <p:nvPr/>
        </p:nvSpPr>
        <p:spPr bwMode="auto">
          <a:xfrm>
            <a:off x="6877050" y="3155950"/>
            <a:ext cx="755650" cy="307777"/>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algn="ctr">
              <a:spcBef>
                <a:spcPct val="50000"/>
              </a:spcBef>
            </a:pPr>
            <a:r>
              <a:rPr lang="ja-JP" altLang="en-US" sz="1400" b="0">
                <a:latin typeface="メイリオ" pitchFamily="50" charset="-128"/>
                <a:ea typeface="メイリオ" pitchFamily="50" charset="-128"/>
                <a:cs typeface="メイリオ" pitchFamily="50" charset="-128"/>
              </a:rPr>
              <a:t>職掌</a:t>
            </a:r>
          </a:p>
        </p:txBody>
      </p:sp>
      <p:sp>
        <p:nvSpPr>
          <p:cNvPr id="19475" name="Text Box 28"/>
          <p:cNvSpPr txBox="1">
            <a:spLocks noChangeArrowheads="1"/>
          </p:cNvSpPr>
          <p:nvPr/>
        </p:nvSpPr>
        <p:spPr bwMode="auto">
          <a:xfrm>
            <a:off x="6881813" y="3563938"/>
            <a:ext cx="755650" cy="360362"/>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nchorCtr="1"/>
          <a:lstStyle/>
          <a:p>
            <a:pPr algn="ctr">
              <a:spcBef>
                <a:spcPct val="50000"/>
              </a:spcBef>
            </a:pPr>
            <a:r>
              <a:rPr lang="ja-JP" altLang="en-US" sz="1400" b="0">
                <a:latin typeface="メイリオ" pitchFamily="50" charset="-128"/>
                <a:ea typeface="メイリオ" pitchFamily="50" charset="-128"/>
                <a:cs typeface="メイリオ" pitchFamily="50" charset="-128"/>
              </a:rPr>
              <a:t>役職</a:t>
            </a:r>
          </a:p>
        </p:txBody>
      </p:sp>
      <p:sp>
        <p:nvSpPr>
          <p:cNvPr id="19476" name="Text Box 29"/>
          <p:cNvSpPr txBox="1">
            <a:spLocks noChangeArrowheads="1"/>
          </p:cNvSpPr>
          <p:nvPr/>
        </p:nvSpPr>
        <p:spPr bwMode="auto">
          <a:xfrm>
            <a:off x="7721600" y="3155950"/>
            <a:ext cx="755650" cy="307777"/>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a:spAutoFit/>
          </a:bodyPr>
          <a:lstStyle/>
          <a:p>
            <a:pPr algn="ctr">
              <a:spcBef>
                <a:spcPct val="50000"/>
              </a:spcBef>
            </a:pPr>
            <a:r>
              <a:rPr lang="ja-JP" altLang="en-US" sz="1400" b="0">
                <a:latin typeface="メイリオ" pitchFamily="50" charset="-128"/>
                <a:ea typeface="メイリオ" pitchFamily="50" charset="-128"/>
                <a:cs typeface="メイリオ" pitchFamily="50" charset="-128"/>
              </a:rPr>
              <a:t>等級</a:t>
            </a:r>
          </a:p>
        </p:txBody>
      </p:sp>
      <p:sp>
        <p:nvSpPr>
          <p:cNvPr id="19477" name="Rectangle 31"/>
          <p:cNvSpPr>
            <a:spLocks noChangeArrowheads="1"/>
          </p:cNvSpPr>
          <p:nvPr/>
        </p:nvSpPr>
        <p:spPr bwMode="auto">
          <a:xfrm>
            <a:off x="371475" y="4021138"/>
            <a:ext cx="4394200" cy="2265362"/>
          </a:xfrm>
          <a:prstGeom prst="rect">
            <a:avLst/>
          </a:prstGeom>
          <a:noFill/>
          <a:ln w="57150" cmpd="thickThin" algn="ctr">
            <a:solidFill>
              <a:schemeClr val="tx2"/>
            </a:solidFill>
            <a:miter lim="800000"/>
            <a:headEnd/>
            <a:tailEnd/>
          </a:ln>
        </p:spPr>
        <p:txBody>
          <a:bodyPr wrap="none" anchor="ctr"/>
          <a:lstStyle/>
          <a:p>
            <a:pPr algn="ctr"/>
            <a:endParaRPr lang="ja-JP" altLang="ja-JP">
              <a:latin typeface="メイリオ" pitchFamily="50" charset="-128"/>
              <a:ea typeface="メイリオ" pitchFamily="50" charset="-128"/>
              <a:cs typeface="メイリオ" pitchFamily="50" charset="-128"/>
            </a:endParaRPr>
          </a:p>
        </p:txBody>
      </p:sp>
      <p:sp>
        <p:nvSpPr>
          <p:cNvPr id="19478" name="Text Box 32"/>
          <p:cNvSpPr txBox="1">
            <a:spLocks noChangeArrowheads="1"/>
          </p:cNvSpPr>
          <p:nvPr/>
        </p:nvSpPr>
        <p:spPr bwMode="auto">
          <a:xfrm>
            <a:off x="622300" y="4133850"/>
            <a:ext cx="1485174" cy="338554"/>
          </a:xfrm>
          <a:prstGeom prst="rect">
            <a:avLst/>
          </a:prstGeom>
          <a:noFill/>
          <a:ln w="9525" algn="ctr">
            <a:noFill/>
            <a:miter lim="800000"/>
            <a:headEnd/>
            <a:tailEnd/>
          </a:ln>
        </p:spPr>
        <p:txBody>
          <a:bodyPr wrap="square">
            <a:spAutoFit/>
          </a:bodyPr>
          <a:lstStyle/>
          <a:p>
            <a:r>
              <a:rPr lang="ja-JP" altLang="en-US" dirty="0">
                <a:solidFill>
                  <a:srgbClr val="003300"/>
                </a:solidFill>
                <a:latin typeface="メイリオ" pitchFamily="50" charset="-128"/>
                <a:ea typeface="メイリオ" pitchFamily="50" charset="-128"/>
                <a:cs typeface="メイリオ" pitchFamily="50" charset="-128"/>
              </a:rPr>
              <a:t>（活用例）</a:t>
            </a:r>
          </a:p>
        </p:txBody>
      </p:sp>
      <p:sp>
        <p:nvSpPr>
          <p:cNvPr id="19479" name="Text Box 34"/>
          <p:cNvSpPr txBox="1">
            <a:spLocks noChangeArrowheads="1"/>
          </p:cNvSpPr>
          <p:nvPr/>
        </p:nvSpPr>
        <p:spPr bwMode="auto">
          <a:xfrm>
            <a:off x="585787" y="4437330"/>
            <a:ext cx="3933961" cy="1692771"/>
          </a:xfrm>
          <a:prstGeom prst="rect">
            <a:avLst/>
          </a:prstGeom>
          <a:noFill/>
          <a:ln w="9525" algn="ctr">
            <a:noFill/>
            <a:miter lim="800000"/>
            <a:headEnd/>
            <a:tailEnd/>
          </a:ln>
        </p:spPr>
        <p:txBody>
          <a:bodyPr wrap="square">
            <a:spAutoFit/>
          </a:bodyPr>
          <a:lstStyle/>
          <a:p>
            <a:pPr marL="177800" indent="-177800">
              <a:spcBef>
                <a:spcPts val="800"/>
              </a:spcBef>
            </a:pPr>
            <a:r>
              <a:rPr lang="en-US" altLang="ja-JP" sz="1400" dirty="0">
                <a:solidFill>
                  <a:schemeClr val="tx2"/>
                </a:solidFill>
                <a:latin typeface="メイリオ" pitchFamily="50" charset="-128"/>
                <a:ea typeface="メイリオ" pitchFamily="50" charset="-128"/>
                <a:cs typeface="メイリオ" pitchFamily="50" charset="-128"/>
              </a:rPr>
              <a:t>★</a:t>
            </a:r>
            <a:r>
              <a:rPr lang="ja-JP" altLang="en-US" sz="1400" dirty="0">
                <a:solidFill>
                  <a:schemeClr val="tx2"/>
                </a:solidFill>
                <a:latin typeface="メイリオ" pitchFamily="50" charset="-128"/>
                <a:ea typeface="メイリオ" pitchFamily="50" charset="-128"/>
                <a:cs typeface="メイリオ" pitchFamily="50" charset="-128"/>
              </a:rPr>
              <a:t>来年４月１日時点で昇格後３年になる従業員を出する。</a:t>
            </a:r>
          </a:p>
          <a:p>
            <a:pPr marL="177800" indent="-177800">
              <a:spcBef>
                <a:spcPts val="800"/>
              </a:spcBef>
            </a:pPr>
            <a:r>
              <a:rPr lang="ja-JP" altLang="en-US" sz="1400" dirty="0">
                <a:solidFill>
                  <a:schemeClr val="tx2"/>
                </a:solidFill>
                <a:latin typeface="メイリオ" pitchFamily="50" charset="-128"/>
                <a:ea typeface="メイリオ" pitchFamily="50" charset="-128"/>
                <a:cs typeface="メイリオ" pitchFamily="50" charset="-128"/>
              </a:rPr>
              <a:t>★昇格後、滞留年数３年で、自動的に昇級する。</a:t>
            </a:r>
          </a:p>
          <a:p>
            <a:pPr marL="177800" indent="-177800">
              <a:spcBef>
                <a:spcPts val="800"/>
              </a:spcBef>
            </a:pPr>
            <a:r>
              <a:rPr lang="ja-JP" altLang="en-US" sz="1400" dirty="0">
                <a:solidFill>
                  <a:schemeClr val="tx2"/>
                </a:solidFill>
                <a:latin typeface="メイリオ" pitchFamily="50" charset="-128"/>
                <a:ea typeface="メイリオ" pitchFamily="50" charset="-128"/>
                <a:cs typeface="メイリオ" pitchFamily="50" charset="-128"/>
              </a:rPr>
              <a:t>★来年度の組織図に勤続年数を表示する。</a:t>
            </a:r>
          </a:p>
          <a:p>
            <a:pPr marL="177800" indent="-177800">
              <a:spcBef>
                <a:spcPts val="800"/>
              </a:spcBef>
            </a:pPr>
            <a:r>
              <a:rPr lang="ja-JP" altLang="en-US" sz="1400" dirty="0">
                <a:solidFill>
                  <a:schemeClr val="tx2"/>
                </a:solidFill>
                <a:latin typeface="メイリオ" pitchFamily="50" charset="-128"/>
                <a:ea typeface="メイリオ" pitchFamily="50" charset="-128"/>
                <a:cs typeface="メイリオ" pitchFamily="50" charset="-128"/>
              </a:rPr>
              <a:t>★部門ごと職位毎の平均年齢、平均勤続年数を抽出</a:t>
            </a:r>
          </a:p>
        </p:txBody>
      </p:sp>
      <p:sp>
        <p:nvSpPr>
          <p:cNvPr id="14360" name="Rectangle 36"/>
          <p:cNvSpPr>
            <a:spLocks noChangeArrowheads="1"/>
          </p:cNvSpPr>
          <p:nvPr/>
        </p:nvSpPr>
        <p:spPr bwMode="auto">
          <a:xfrm>
            <a:off x="341313" y="2679700"/>
            <a:ext cx="4441825" cy="127952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a:defRPr/>
            </a:pPr>
            <a:endParaRPr lang="ja-JP" altLang="ja-JP">
              <a:latin typeface="メイリオ" pitchFamily="50" charset="-128"/>
              <a:ea typeface="メイリオ" pitchFamily="50" charset="-128"/>
              <a:cs typeface="メイリオ" pitchFamily="50" charset="-128"/>
            </a:endParaRPr>
          </a:p>
        </p:txBody>
      </p:sp>
      <p:sp>
        <p:nvSpPr>
          <p:cNvPr id="19481" name="Text Box 38"/>
          <p:cNvSpPr txBox="1">
            <a:spLocks noChangeArrowheads="1"/>
          </p:cNvSpPr>
          <p:nvPr/>
        </p:nvSpPr>
        <p:spPr bwMode="auto">
          <a:xfrm>
            <a:off x="417513" y="2776538"/>
            <a:ext cx="3275012" cy="33655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a:spAutoFit/>
          </a:bodyPr>
          <a:lstStyle/>
          <a:p>
            <a:pPr algn="ctr"/>
            <a:r>
              <a:rPr lang="ja-JP" altLang="en-US" b="0">
                <a:latin typeface="メイリオ" pitchFamily="50" charset="-128"/>
                <a:ea typeface="メイリオ" pitchFamily="50" charset="-128"/>
                <a:cs typeface="メイリオ" pitchFamily="50" charset="-128"/>
              </a:rPr>
              <a:t>勤続給・年齢給での活用</a:t>
            </a:r>
          </a:p>
        </p:txBody>
      </p:sp>
      <p:sp>
        <p:nvSpPr>
          <p:cNvPr id="19482" name="Text Box 41"/>
          <p:cNvSpPr txBox="1">
            <a:spLocks noChangeArrowheads="1"/>
          </p:cNvSpPr>
          <p:nvPr/>
        </p:nvSpPr>
        <p:spPr bwMode="auto">
          <a:xfrm>
            <a:off x="547688" y="3148013"/>
            <a:ext cx="3921125" cy="738664"/>
          </a:xfrm>
          <a:prstGeom prst="rect">
            <a:avLst/>
          </a:prstGeom>
          <a:noFill/>
          <a:ln w="9525" algn="ctr">
            <a:noFill/>
            <a:miter lim="800000"/>
            <a:headEnd/>
            <a:tailEnd/>
          </a:ln>
        </p:spPr>
        <p:txBody>
          <a:bodyPr>
            <a:spAutoFit/>
          </a:bodyPr>
          <a:lstStyle/>
          <a:p>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年齢給や勤続給を賃金表から算出する場合、それぞれの基準日を指定し算出する事が可能です。</a:t>
            </a:r>
          </a:p>
          <a:p>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４月１日時点での賃金算出</a:t>
            </a:r>
          </a:p>
        </p:txBody>
      </p:sp>
      <p:sp>
        <p:nvSpPr>
          <p:cNvPr id="19484" name="フッター プレースホルダ 2"/>
          <p:cNvSpPr>
            <a:spLocks noGrp="1"/>
          </p:cNvSpPr>
          <p:nvPr>
            <p:ph type="ftr" sz="quarter" idx="11"/>
          </p:nvPr>
        </p:nvSpPr>
        <p:spPr>
          <a:noFill/>
        </p:spPr>
        <p:txBody>
          <a:bodyPr vert="horz" lIns="91440" tIns="45720" rIns="91440" bIns="45720" anchor="t"/>
          <a:lstStyle/>
          <a:p>
            <a:r>
              <a:rPr lang="en-US" altLang="ja-JP" smtClean="0"/>
              <a:t>© SuperStream Inc. All rights reserved.</a:t>
            </a:r>
            <a:endParaRPr lang="en-US" altLang="ja-JP" dirty="0" smtClean="0"/>
          </a:p>
        </p:txBody>
      </p:sp>
      <p:cxnSp>
        <p:nvCxnSpPr>
          <p:cNvPr id="29" name="直線コネクタ 28"/>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grpSp>
        <p:nvGrpSpPr>
          <p:cNvPr id="30" name="グループ化 29"/>
          <p:cNvGrpSpPr/>
          <p:nvPr/>
        </p:nvGrpSpPr>
        <p:grpSpPr>
          <a:xfrm>
            <a:off x="395290" y="1340768"/>
            <a:ext cx="215993" cy="215740"/>
            <a:chOff x="395290" y="1340768"/>
            <a:chExt cx="215993" cy="215740"/>
          </a:xfrm>
        </p:grpSpPr>
        <p:sp>
          <p:nvSpPr>
            <p:cNvPr id="31" name="正方形/長方形 30"/>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32" name="正方形/長方形 31"/>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sp>
        <p:nvSpPr>
          <p:cNvPr id="33" name="Text Box 4"/>
          <p:cNvSpPr txBox="1">
            <a:spLocks noChangeArrowheads="1"/>
          </p:cNvSpPr>
          <p:nvPr/>
        </p:nvSpPr>
        <p:spPr bwMode="auto">
          <a:xfrm>
            <a:off x="586109" y="1276350"/>
            <a:ext cx="7154243" cy="338554"/>
          </a:xfrm>
          <a:prstGeom prst="rect">
            <a:avLst/>
          </a:prstGeom>
          <a:noFill/>
          <a:ln w="9525">
            <a:noFill/>
            <a:miter lim="800000"/>
            <a:headEnd/>
            <a:tailEnd/>
          </a:ln>
        </p:spPr>
        <p:txBody>
          <a:bodyPr wrap="square">
            <a:spAutoFit/>
          </a:bodyPr>
          <a:lstStyle/>
          <a:p>
            <a:r>
              <a:rPr lang="ja-JP" altLang="en-US" b="0" dirty="0" smtClean="0">
                <a:solidFill>
                  <a:srgbClr val="C00000"/>
                </a:solidFill>
                <a:latin typeface="メイリオ" pitchFamily="50" charset="-128"/>
                <a:ea typeface="メイリオ" pitchFamily="50" charset="-128"/>
                <a:cs typeface="メイリオ" pitchFamily="50" charset="-128"/>
              </a:rPr>
              <a:t>年齢・勤続年数・滞留年数を活用</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スライド番号プレースホルダ 1"/>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fld id="{BC314EC2-723E-4328-8331-763DA1731B81}" type="slidenum">
              <a:rPr lang="en-US" altLang="ja-JP" smtClean="0">
                <a:latin typeface="メイリオ" pitchFamily="50" charset="-128"/>
                <a:ea typeface="メイリオ" pitchFamily="50" charset="-128"/>
                <a:cs typeface="メイリオ" pitchFamily="50" charset="-128"/>
              </a:rPr>
              <a:pPr/>
              <a:t>13</a:t>
            </a:fld>
            <a:endParaRPr lang="en-US" altLang="ja-JP" smtClean="0">
              <a:latin typeface="メイリオ" pitchFamily="50" charset="-128"/>
              <a:ea typeface="メイリオ" pitchFamily="50" charset="-128"/>
              <a:cs typeface="メイリオ" pitchFamily="50" charset="-128"/>
            </a:endParaRPr>
          </a:p>
        </p:txBody>
      </p:sp>
      <p:sp>
        <p:nvSpPr>
          <p:cNvPr id="20483" name="Rectangle 2"/>
          <p:cNvSpPr>
            <a:spLocks noChangeArrowheads="1"/>
          </p:cNvSpPr>
          <p:nvPr/>
        </p:nvSpPr>
        <p:spPr bwMode="auto">
          <a:xfrm>
            <a:off x="5391150" y="3698875"/>
            <a:ext cx="3455988" cy="1555750"/>
          </a:xfrm>
          <a:prstGeom prst="rect">
            <a:avLst/>
          </a:prstGeom>
          <a:solidFill>
            <a:srgbClr val="008000"/>
          </a:solidFill>
          <a:ln w="9525">
            <a:noFill/>
            <a:miter lim="800000"/>
            <a:headEnd/>
            <a:tailEnd/>
          </a:ln>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20484" name="Text Box 4"/>
          <p:cNvSpPr txBox="1">
            <a:spLocks noChangeArrowheads="1"/>
          </p:cNvSpPr>
          <p:nvPr/>
        </p:nvSpPr>
        <p:spPr bwMode="auto">
          <a:xfrm>
            <a:off x="428625" y="5672286"/>
            <a:ext cx="3097213" cy="396875"/>
          </a:xfrm>
          <a:prstGeom prst="rect">
            <a:avLst/>
          </a:prstGeom>
          <a:solidFill>
            <a:schemeClr val="hlink"/>
          </a:solidFill>
          <a:ln w="9525">
            <a:noFill/>
            <a:miter lim="800000"/>
            <a:headEnd/>
            <a:tailEnd/>
          </a:ln>
        </p:spPr>
        <p:txBody>
          <a:bodyPr>
            <a:spAutoFit/>
          </a:bodyPr>
          <a:lstStyle/>
          <a:p>
            <a:r>
              <a:rPr lang="ja-JP" altLang="en-US" sz="2000" b="0">
                <a:latin typeface="メイリオ" pitchFamily="50" charset="-128"/>
                <a:ea typeface="メイリオ" pitchFamily="50" charset="-128"/>
                <a:cs typeface="メイリオ" pitchFamily="50" charset="-128"/>
              </a:rPr>
              <a:t>保有資格による手当支給</a:t>
            </a:r>
          </a:p>
        </p:txBody>
      </p:sp>
      <p:sp>
        <p:nvSpPr>
          <p:cNvPr id="20485" name="Text Box 5"/>
          <p:cNvSpPr txBox="1">
            <a:spLocks noChangeArrowheads="1"/>
          </p:cNvSpPr>
          <p:nvPr/>
        </p:nvSpPr>
        <p:spPr bwMode="auto">
          <a:xfrm>
            <a:off x="4553494" y="5619346"/>
            <a:ext cx="1446213" cy="830997"/>
          </a:xfrm>
          <a:prstGeom prst="rect">
            <a:avLst/>
          </a:prstGeom>
          <a:noFill/>
          <a:ln w="9525">
            <a:noFill/>
            <a:miter lim="800000"/>
            <a:headEnd/>
            <a:tailEnd/>
          </a:ln>
        </p:spPr>
        <p:txBody>
          <a:bodyPr>
            <a:spAutoFit/>
          </a:bodyPr>
          <a:lstStyle/>
          <a:p>
            <a:r>
              <a:rPr lang="ja-JP" altLang="en-US" sz="1200" b="0" dirty="0">
                <a:solidFill>
                  <a:srgbClr val="5F5F5F"/>
                </a:solidFill>
                <a:latin typeface="メイリオ" pitchFamily="50" charset="-128"/>
                <a:ea typeface="メイリオ" pitchFamily="50" charset="-128"/>
                <a:cs typeface="メイリオ" pitchFamily="50" charset="-128"/>
              </a:rPr>
              <a:t>取得月に支給</a:t>
            </a:r>
          </a:p>
          <a:p>
            <a:r>
              <a:rPr lang="ja-JP" altLang="en-US" sz="1200" b="0" dirty="0">
                <a:solidFill>
                  <a:srgbClr val="5F5F5F"/>
                </a:solidFill>
                <a:latin typeface="メイリオ" pitchFamily="50" charset="-128"/>
                <a:ea typeface="メイリオ" pitchFamily="50" charset="-128"/>
                <a:cs typeface="メイリオ" pitchFamily="50" charset="-128"/>
              </a:rPr>
              <a:t>毎月に支給</a:t>
            </a:r>
          </a:p>
          <a:p>
            <a:r>
              <a:rPr lang="ja-JP" altLang="en-US" sz="1200" b="0" dirty="0">
                <a:solidFill>
                  <a:srgbClr val="5F5F5F"/>
                </a:solidFill>
                <a:latin typeface="メイリオ" pitchFamily="50" charset="-128"/>
                <a:ea typeface="メイリオ" pitchFamily="50" charset="-128"/>
                <a:cs typeface="メイリオ" pitchFamily="50" charset="-128"/>
              </a:rPr>
              <a:t>賞与に加算</a:t>
            </a:r>
          </a:p>
          <a:p>
            <a:r>
              <a:rPr lang="ja-JP" altLang="en-US" sz="1200" b="0" dirty="0">
                <a:solidFill>
                  <a:srgbClr val="5F5F5F"/>
                </a:solidFill>
                <a:latin typeface="メイリオ" pitchFamily="50" charset="-128"/>
                <a:ea typeface="メイリオ" pitchFamily="50" charset="-128"/>
                <a:cs typeface="メイリオ" pitchFamily="50" charset="-128"/>
              </a:rPr>
              <a:t>指定期間に支給</a:t>
            </a:r>
          </a:p>
        </p:txBody>
      </p:sp>
      <p:sp>
        <p:nvSpPr>
          <p:cNvPr id="20486" name="AutoShape 6"/>
          <p:cNvSpPr>
            <a:spLocks noChangeArrowheads="1"/>
          </p:cNvSpPr>
          <p:nvPr/>
        </p:nvSpPr>
        <p:spPr bwMode="auto">
          <a:xfrm>
            <a:off x="5944144" y="5634674"/>
            <a:ext cx="404813" cy="577850"/>
          </a:xfrm>
          <a:prstGeom prst="rightArrow">
            <a:avLst>
              <a:gd name="adj1" fmla="val 50000"/>
              <a:gd name="adj2" fmla="val 25000"/>
            </a:avLst>
          </a:prstGeom>
          <a:solidFill>
            <a:srgbClr val="FF9933"/>
          </a:solidFill>
          <a:ln w="9525">
            <a:noFill/>
            <a:miter lim="800000"/>
            <a:headEnd/>
            <a:tailEnd/>
          </a:ln>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857095" name="Oval 7"/>
          <p:cNvSpPr>
            <a:spLocks noChangeArrowheads="1"/>
          </p:cNvSpPr>
          <p:nvPr/>
        </p:nvSpPr>
        <p:spPr bwMode="auto">
          <a:xfrm>
            <a:off x="6587858" y="5487810"/>
            <a:ext cx="1928813" cy="900112"/>
          </a:xfrm>
          <a:prstGeom prst="ellipse">
            <a:avLst/>
          </a:prstGeom>
          <a:solidFill>
            <a:srgbClr val="FF6600"/>
          </a:solidFill>
          <a:ln w="9525">
            <a:noFill/>
            <a:round/>
            <a:headEnd/>
            <a:tailEnd/>
          </a:ln>
          <a:effectLst>
            <a:outerShdw dist="107763" dir="2700000" algn="ctr" rotWithShape="0">
              <a:schemeClr val="bg2">
                <a:alpha val="50000"/>
              </a:schemeClr>
            </a:outerShdw>
          </a:effectLst>
          <a:scene3d>
            <a:camera prst="orthographicFront"/>
            <a:lightRig rig="threePt" dir="t"/>
          </a:scene3d>
          <a:sp3d>
            <a:bevelT/>
          </a:sp3d>
        </p:spPr>
        <p:txBody>
          <a:bodyPr wrap="none" anchor="ctr"/>
          <a:lstStyle/>
          <a:p>
            <a:pPr algn="ctr">
              <a:defRPr/>
            </a:pPr>
            <a:r>
              <a:rPr lang="en-US" altLang="ja-JP" sz="1800" i="1" dirty="0" err="1">
                <a:ea typeface="メイリオ" pitchFamily="50" charset="-128"/>
                <a:cs typeface="Times New Roman" pitchFamily="18" charset="0"/>
              </a:rPr>
              <a:t>SuperStream</a:t>
            </a:r>
            <a:r>
              <a:rPr lang="en-US" altLang="ja-JP" sz="1800" i="1" dirty="0">
                <a:ea typeface="メイリオ" pitchFamily="50" charset="-128"/>
                <a:cs typeface="Times New Roman" pitchFamily="18" charset="0"/>
              </a:rPr>
              <a:t>-</a:t>
            </a:r>
            <a:r>
              <a:rPr lang="en-US" altLang="ja-JP" sz="1800" dirty="0">
                <a:ea typeface="メイリオ" pitchFamily="50" charset="-128"/>
                <a:cs typeface="Times New Roman" pitchFamily="18" charset="0"/>
              </a:rPr>
              <a:t>PR+</a:t>
            </a:r>
          </a:p>
          <a:p>
            <a:pPr algn="ctr">
              <a:defRPr/>
            </a:pPr>
            <a:r>
              <a:rPr lang="ja-JP" altLang="en-US" sz="1000" dirty="0">
                <a:latin typeface="メイリオ" pitchFamily="50" charset="-128"/>
                <a:ea typeface="メイリオ" pitchFamily="50" charset="-128"/>
                <a:cs typeface="メイリオ" pitchFamily="50" charset="-128"/>
              </a:rPr>
              <a:t>給与管理システム</a:t>
            </a:r>
          </a:p>
        </p:txBody>
      </p:sp>
      <p:sp>
        <p:nvSpPr>
          <p:cNvPr id="15368" name="Text Box 8"/>
          <p:cNvSpPr txBox="1">
            <a:spLocks noChangeArrowheads="1"/>
          </p:cNvSpPr>
          <p:nvPr/>
        </p:nvSpPr>
        <p:spPr bwMode="auto">
          <a:xfrm>
            <a:off x="5387975" y="2259013"/>
            <a:ext cx="3467100" cy="126047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a:spAutoFit/>
          </a:bodyPr>
          <a:lstStyle/>
          <a:p>
            <a:pPr>
              <a:defRPr/>
            </a:pPr>
            <a:r>
              <a:rPr lang="ja-JP" altLang="en-US" sz="2000" b="0" u="sng" dirty="0">
                <a:solidFill>
                  <a:srgbClr val="5F5F5F"/>
                </a:solidFill>
                <a:latin typeface="メイリオ" pitchFamily="50" charset="-128"/>
                <a:ea typeface="メイリオ" pitchFamily="50" charset="-128"/>
                <a:cs typeface="メイリオ" pitchFamily="50" charset="-128"/>
              </a:rPr>
              <a:t>統計資料作成機能</a:t>
            </a:r>
          </a:p>
          <a:p>
            <a:pPr>
              <a:defRPr/>
            </a:pPr>
            <a:r>
              <a:rPr lang="ja-JP" altLang="en-US" b="0" dirty="0">
                <a:solidFill>
                  <a:srgbClr val="5F5F5F"/>
                </a:solidFill>
                <a:latin typeface="メイリオ" pitchFamily="50" charset="-128"/>
                <a:ea typeface="メイリオ" pitchFamily="50" charset="-128"/>
                <a:cs typeface="メイリオ" pitchFamily="50" charset="-128"/>
              </a:rPr>
              <a:t>　保有資格統計（人員統計）</a:t>
            </a:r>
            <a:endParaRPr lang="ja-JP" altLang="en-US" sz="2000" b="0" u="sng" dirty="0">
              <a:solidFill>
                <a:srgbClr val="5F5F5F"/>
              </a:solidFill>
              <a:latin typeface="メイリオ" pitchFamily="50" charset="-128"/>
              <a:ea typeface="メイリオ" pitchFamily="50" charset="-128"/>
              <a:cs typeface="メイリオ" pitchFamily="50" charset="-128"/>
            </a:endParaRPr>
          </a:p>
          <a:p>
            <a:pPr>
              <a:defRPr/>
            </a:pPr>
            <a:r>
              <a:rPr lang="ja-JP" altLang="en-US" sz="2000" b="0" u="sng" dirty="0">
                <a:solidFill>
                  <a:srgbClr val="5F5F5F"/>
                </a:solidFill>
                <a:latin typeface="メイリオ" pitchFamily="50" charset="-128"/>
                <a:ea typeface="メイリオ" pitchFamily="50" charset="-128"/>
                <a:cs typeface="メイリオ" pitchFamily="50" charset="-128"/>
              </a:rPr>
              <a:t>汎用検索機能</a:t>
            </a:r>
          </a:p>
          <a:p>
            <a:pPr>
              <a:defRPr/>
            </a:pPr>
            <a:r>
              <a:rPr lang="ja-JP" altLang="en-US" b="0" dirty="0">
                <a:solidFill>
                  <a:srgbClr val="5F5F5F"/>
                </a:solidFill>
                <a:latin typeface="メイリオ" pitchFamily="50" charset="-128"/>
                <a:ea typeface="メイリオ" pitchFamily="50" charset="-128"/>
                <a:cs typeface="メイリオ" pitchFamily="50" charset="-128"/>
              </a:rPr>
              <a:t>　有資格者一覧表</a:t>
            </a:r>
            <a:r>
              <a:rPr lang="ja-JP" altLang="en-US" sz="2000" b="0" u="sng" dirty="0">
                <a:solidFill>
                  <a:srgbClr val="5F5F5F"/>
                </a:solidFill>
                <a:latin typeface="メイリオ" pitchFamily="50" charset="-128"/>
                <a:ea typeface="メイリオ" pitchFamily="50" charset="-128"/>
                <a:cs typeface="メイリオ" pitchFamily="50" charset="-128"/>
              </a:rPr>
              <a:t>　</a:t>
            </a:r>
            <a:endParaRPr lang="ja-JP" altLang="en-US" sz="2000" b="0" dirty="0">
              <a:solidFill>
                <a:srgbClr val="5F5F5F"/>
              </a:solidFill>
              <a:latin typeface="メイリオ" pitchFamily="50" charset="-128"/>
              <a:ea typeface="メイリオ" pitchFamily="50" charset="-128"/>
              <a:cs typeface="メイリオ" pitchFamily="50" charset="-128"/>
            </a:endParaRPr>
          </a:p>
        </p:txBody>
      </p:sp>
      <p:pic>
        <p:nvPicPr>
          <p:cNvPr id="20491" name="Picture 9"/>
          <p:cNvPicPr>
            <a:picLocks noChangeAspect="1" noChangeArrowheads="1"/>
          </p:cNvPicPr>
          <p:nvPr/>
        </p:nvPicPr>
        <p:blipFill>
          <a:blip r:embed="rId3" cstate="screen"/>
          <a:srcRect/>
          <a:stretch>
            <a:fillRect/>
          </a:stretch>
        </p:blipFill>
        <p:spPr bwMode="auto">
          <a:xfrm>
            <a:off x="5626100" y="3743325"/>
            <a:ext cx="3048000" cy="1457325"/>
          </a:xfrm>
          <a:prstGeom prst="rect">
            <a:avLst/>
          </a:prstGeom>
          <a:noFill/>
          <a:ln w="9525">
            <a:noFill/>
            <a:miter lim="800000"/>
            <a:headEnd/>
            <a:tailEnd/>
          </a:ln>
        </p:spPr>
      </p:pic>
      <p:sp>
        <p:nvSpPr>
          <p:cNvPr id="20492" name="Text Box 10"/>
          <p:cNvSpPr txBox="1">
            <a:spLocks noChangeArrowheads="1"/>
          </p:cNvSpPr>
          <p:nvPr/>
        </p:nvSpPr>
        <p:spPr bwMode="auto">
          <a:xfrm>
            <a:off x="622867" y="1667866"/>
            <a:ext cx="8263801" cy="523220"/>
          </a:xfrm>
          <a:prstGeom prst="rect">
            <a:avLst/>
          </a:prstGeom>
          <a:noFill/>
          <a:ln w="9525">
            <a:noFill/>
            <a:miter lim="800000"/>
            <a:headEnd/>
            <a:tailEnd/>
          </a:ln>
        </p:spPr>
        <p:txBody>
          <a:bodyPr wrap="none">
            <a:spAutoFit/>
          </a:bodyPr>
          <a:lstStyle/>
          <a:p>
            <a:r>
              <a:rPr lang="ja-JP" altLang="en-US" sz="1400" b="0" dirty="0">
                <a:solidFill>
                  <a:srgbClr val="4D4D4D"/>
                </a:solidFill>
                <a:latin typeface="メイリオ" pitchFamily="50" charset="-128"/>
                <a:ea typeface="メイリオ" pitchFamily="50" charset="-128"/>
                <a:cs typeface="メイリオ" pitchFamily="50" charset="-128"/>
              </a:rPr>
              <a:t>人事情報に蓄積された資格情報からグループ会社全体のスキルマップの作成</a:t>
            </a:r>
            <a:r>
              <a:rPr lang="ja-JP" altLang="en-US" sz="1400" b="0" dirty="0" smtClean="0">
                <a:solidFill>
                  <a:srgbClr val="4D4D4D"/>
                </a:solidFill>
                <a:latin typeface="メイリオ" pitchFamily="50" charset="-128"/>
                <a:ea typeface="メイリオ" pitchFamily="50" charset="-128"/>
                <a:cs typeface="メイリオ" pitchFamily="50" charset="-128"/>
              </a:rPr>
              <a:t>や従業員</a:t>
            </a:r>
            <a:r>
              <a:rPr lang="ja-JP" altLang="en-US" sz="1400" b="0" dirty="0">
                <a:solidFill>
                  <a:srgbClr val="4D4D4D"/>
                </a:solidFill>
                <a:latin typeface="メイリオ" pitchFamily="50" charset="-128"/>
                <a:ea typeface="メイリオ" pitchFamily="50" charset="-128"/>
                <a:cs typeface="メイリオ" pitchFamily="50" charset="-128"/>
              </a:rPr>
              <a:t>サービス一環</a:t>
            </a:r>
            <a:r>
              <a:rPr lang="ja-JP" altLang="en-US" sz="1400" b="0" dirty="0" smtClean="0">
                <a:solidFill>
                  <a:srgbClr val="4D4D4D"/>
                </a:solidFill>
                <a:latin typeface="メイリオ" pitchFamily="50" charset="-128"/>
                <a:ea typeface="メイリオ" pitchFamily="50" charset="-128"/>
                <a:cs typeface="メイリオ" pitchFamily="50" charset="-128"/>
              </a:rPr>
              <a:t>と</a:t>
            </a:r>
            <a:endParaRPr lang="en-US" altLang="ja-JP" sz="1400" b="0" dirty="0" smtClean="0">
              <a:solidFill>
                <a:srgbClr val="4D4D4D"/>
              </a:solidFill>
              <a:latin typeface="メイリオ" pitchFamily="50" charset="-128"/>
              <a:ea typeface="メイリオ" pitchFamily="50" charset="-128"/>
              <a:cs typeface="メイリオ" pitchFamily="50" charset="-128"/>
            </a:endParaRPr>
          </a:p>
          <a:p>
            <a:r>
              <a:rPr lang="ja-JP" altLang="en-US" sz="1400" b="0" dirty="0" smtClean="0">
                <a:solidFill>
                  <a:srgbClr val="4D4D4D"/>
                </a:solidFill>
                <a:latin typeface="メイリオ" pitchFamily="50" charset="-128"/>
                <a:ea typeface="メイリオ" pitchFamily="50" charset="-128"/>
                <a:cs typeface="メイリオ" pitchFamily="50" charset="-128"/>
              </a:rPr>
              <a:t>して</a:t>
            </a:r>
            <a:r>
              <a:rPr lang="ja-JP" altLang="en-US" sz="1400" b="0" dirty="0">
                <a:solidFill>
                  <a:srgbClr val="4D4D4D"/>
                </a:solidFill>
                <a:latin typeface="メイリオ" pitchFamily="50" charset="-128"/>
                <a:ea typeface="メイリオ" pitchFamily="50" charset="-128"/>
                <a:cs typeface="メイリオ" pitchFamily="50" charset="-128"/>
              </a:rPr>
              <a:t>の、保有資格手当支給の給与システム（</a:t>
            </a:r>
            <a:r>
              <a:rPr lang="en-US" altLang="ja-JP" sz="1400" b="0" dirty="0">
                <a:solidFill>
                  <a:srgbClr val="4D4D4D"/>
                </a:solidFill>
                <a:latin typeface="メイリオ" pitchFamily="50" charset="-128"/>
                <a:ea typeface="メイリオ" pitchFamily="50" charset="-128"/>
                <a:cs typeface="メイリオ" pitchFamily="50" charset="-128"/>
              </a:rPr>
              <a:t>PR+</a:t>
            </a:r>
            <a:r>
              <a:rPr lang="ja-JP" altLang="en-US" sz="1400" b="0" dirty="0">
                <a:solidFill>
                  <a:srgbClr val="4D4D4D"/>
                </a:solidFill>
                <a:latin typeface="メイリオ" pitchFamily="50" charset="-128"/>
                <a:ea typeface="メイリオ" pitchFamily="50" charset="-128"/>
                <a:cs typeface="メイリオ" pitchFamily="50" charset="-128"/>
              </a:rPr>
              <a:t>）へ自動連携</a:t>
            </a:r>
          </a:p>
        </p:txBody>
      </p:sp>
      <p:sp>
        <p:nvSpPr>
          <p:cNvPr id="20493" name="Rectangle 17"/>
          <p:cNvSpPr>
            <a:spLocks noChangeArrowheads="1"/>
          </p:cNvSpPr>
          <p:nvPr/>
        </p:nvSpPr>
        <p:spPr bwMode="auto">
          <a:xfrm>
            <a:off x="209006" y="209006"/>
            <a:ext cx="6898232" cy="1018903"/>
          </a:xfrm>
          <a:prstGeom prst="rect">
            <a:avLst/>
          </a:prstGeom>
          <a:noFill/>
          <a:ln w="9525">
            <a:noFill/>
            <a:miter lim="800000"/>
            <a:headEnd/>
            <a:tailEnd/>
          </a:ln>
        </p:spPr>
        <p:txBody>
          <a:bodyPr anchor="ctr"/>
          <a:lstStyle/>
          <a:p>
            <a:pPr>
              <a:lnSpc>
                <a:spcPts val="2600"/>
              </a:lnSpc>
            </a:pPr>
            <a:r>
              <a:rPr lang="en-US" altLang="ja-JP" sz="2200" i="1" dirty="0">
                <a:ea typeface="メイリオ" pitchFamily="50" charset="-128"/>
                <a:cs typeface="Times New Roman" pitchFamily="18" charset="0"/>
              </a:rPr>
              <a:t>SuperStream</a:t>
            </a:r>
            <a:r>
              <a:rPr lang="en-US" altLang="ja-JP" sz="2200" dirty="0">
                <a:ea typeface="メイリオ" pitchFamily="50" charset="-128"/>
                <a:cs typeface="Times New Roman" pitchFamily="18" charset="0"/>
              </a:rPr>
              <a:t> - HR</a:t>
            </a:r>
            <a:r>
              <a:rPr lang="en-US" altLang="ja-JP" sz="2200" dirty="0" smtClean="0">
                <a:ea typeface="メイリオ" pitchFamily="50" charset="-128"/>
                <a:cs typeface="Times New Roman" pitchFamily="18" charset="0"/>
              </a:rPr>
              <a:t>+</a:t>
            </a:r>
            <a:r>
              <a:rPr lang="en-US" altLang="ja-JP" sz="2600" dirty="0">
                <a:latin typeface="メイリオ" pitchFamily="50" charset="-128"/>
                <a:ea typeface="メイリオ" pitchFamily="50" charset="-128"/>
                <a:cs typeface="メイリオ" pitchFamily="50" charset="-128"/>
              </a:rPr>
              <a:t/>
            </a:r>
            <a:br>
              <a:rPr lang="en-US" altLang="ja-JP" sz="2600" dirty="0">
                <a:latin typeface="メイリオ" pitchFamily="50" charset="-128"/>
                <a:ea typeface="メイリオ" pitchFamily="50" charset="-128"/>
                <a:cs typeface="メイリオ" pitchFamily="50" charset="-128"/>
              </a:rPr>
            </a:br>
            <a:r>
              <a:rPr lang="ja-JP" altLang="en-US" sz="1800" b="0" dirty="0" smtClean="0">
                <a:latin typeface="メイリオ" pitchFamily="50" charset="-128"/>
                <a:ea typeface="メイリオ" pitchFamily="50" charset="-128"/>
                <a:cs typeface="メイリオ" pitchFamily="50" charset="-128"/>
              </a:rPr>
              <a:t>　～</a:t>
            </a:r>
            <a:r>
              <a:rPr lang="ja-JP" altLang="en-US" sz="1800" b="0" dirty="0">
                <a:latin typeface="メイリオ" pitchFamily="50" charset="-128"/>
                <a:ea typeface="メイリオ" pitchFamily="50" charset="-128"/>
                <a:cs typeface="メイリオ" pitchFamily="50" charset="-128"/>
              </a:rPr>
              <a:t>保有資格情報の活用～</a:t>
            </a:r>
          </a:p>
        </p:txBody>
      </p:sp>
      <p:sp>
        <p:nvSpPr>
          <p:cNvPr id="20496" name="フッター プレースホルダ 2"/>
          <p:cNvSpPr>
            <a:spLocks noGrp="1"/>
          </p:cNvSpPr>
          <p:nvPr>
            <p:ph type="ftr" sz="quarter" idx="11"/>
          </p:nvPr>
        </p:nvSpPr>
        <p:spPr>
          <a:noFill/>
        </p:spPr>
        <p:txBody>
          <a:bodyPr vert="horz" lIns="91440" tIns="45720" rIns="91440" bIns="45720" anchor="t"/>
          <a:lstStyle/>
          <a:p>
            <a:r>
              <a:rPr lang="en-US" altLang="ja-JP" smtClean="0"/>
              <a:t>© SuperStream Inc. All rights reserved.</a:t>
            </a:r>
            <a:endParaRPr lang="en-US" altLang="ja-JP" dirty="0" smtClean="0"/>
          </a:p>
        </p:txBody>
      </p:sp>
      <p:pic>
        <p:nvPicPr>
          <p:cNvPr id="2050" name="Picture 2"/>
          <p:cNvPicPr>
            <a:picLocks noChangeAspect="1" noChangeArrowheads="1"/>
          </p:cNvPicPr>
          <p:nvPr/>
        </p:nvPicPr>
        <p:blipFill>
          <a:blip r:embed="rId4" cstate="screen"/>
          <a:srcRect/>
          <a:stretch>
            <a:fillRect/>
          </a:stretch>
        </p:blipFill>
        <p:spPr bwMode="auto">
          <a:xfrm>
            <a:off x="374470" y="2238116"/>
            <a:ext cx="4528455" cy="3305728"/>
          </a:xfrm>
          <a:prstGeom prst="rect">
            <a:avLst/>
          </a:prstGeom>
          <a:noFill/>
          <a:ln w="9525">
            <a:noFill/>
            <a:miter lim="800000"/>
            <a:headEnd/>
            <a:tailEnd/>
          </a:ln>
        </p:spPr>
      </p:pic>
      <p:pic>
        <p:nvPicPr>
          <p:cNvPr id="2051" name="Picture 3"/>
          <p:cNvPicPr>
            <a:picLocks noChangeAspect="1" noChangeArrowheads="1"/>
          </p:cNvPicPr>
          <p:nvPr/>
        </p:nvPicPr>
        <p:blipFill>
          <a:blip r:embed="rId5" cstate="screen"/>
          <a:srcRect/>
          <a:stretch>
            <a:fillRect/>
          </a:stretch>
        </p:blipFill>
        <p:spPr bwMode="auto">
          <a:xfrm>
            <a:off x="2473234" y="3624229"/>
            <a:ext cx="2668633" cy="1556703"/>
          </a:xfrm>
          <a:prstGeom prst="rect">
            <a:avLst/>
          </a:prstGeom>
          <a:noFill/>
          <a:ln w="9525">
            <a:noFill/>
            <a:miter lim="800000"/>
            <a:headEnd/>
            <a:tailEnd/>
          </a:ln>
        </p:spPr>
      </p:pic>
      <p:cxnSp>
        <p:nvCxnSpPr>
          <p:cNvPr id="15" name="直線コネクタ 14"/>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grpSp>
        <p:nvGrpSpPr>
          <p:cNvPr id="16" name="グループ化 15"/>
          <p:cNvGrpSpPr/>
          <p:nvPr/>
        </p:nvGrpSpPr>
        <p:grpSpPr>
          <a:xfrm>
            <a:off x="395290" y="1340768"/>
            <a:ext cx="215993" cy="215740"/>
            <a:chOff x="395290" y="1340768"/>
            <a:chExt cx="215993" cy="215740"/>
          </a:xfrm>
        </p:grpSpPr>
        <p:sp>
          <p:nvSpPr>
            <p:cNvPr id="17" name="正方形/長方形 16"/>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18" name="正方形/長方形 17"/>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sp>
        <p:nvSpPr>
          <p:cNvPr id="19" name="Text Box 4"/>
          <p:cNvSpPr txBox="1">
            <a:spLocks noChangeArrowheads="1"/>
          </p:cNvSpPr>
          <p:nvPr/>
        </p:nvSpPr>
        <p:spPr bwMode="auto">
          <a:xfrm>
            <a:off x="586109" y="1276350"/>
            <a:ext cx="7154243" cy="338554"/>
          </a:xfrm>
          <a:prstGeom prst="rect">
            <a:avLst/>
          </a:prstGeom>
          <a:noFill/>
          <a:ln w="9525">
            <a:noFill/>
            <a:miter lim="800000"/>
            <a:headEnd/>
            <a:tailEnd/>
          </a:ln>
        </p:spPr>
        <p:txBody>
          <a:bodyPr wrap="square">
            <a:spAutoFit/>
          </a:bodyPr>
          <a:lstStyle/>
          <a:p>
            <a:r>
              <a:rPr lang="ja-JP" altLang="en-US" b="0" dirty="0" smtClean="0">
                <a:solidFill>
                  <a:srgbClr val="C00000"/>
                </a:solidFill>
                <a:latin typeface="メイリオ" pitchFamily="50" charset="-128"/>
                <a:ea typeface="メイリオ" pitchFamily="50" charset="-128"/>
                <a:cs typeface="メイリオ" pitchFamily="50" charset="-128"/>
              </a:rPr>
              <a:t>スキルや保有資格情報の活用</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スライド番号プレースホルダ 1"/>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fld id="{7DB301B9-4A88-4898-8B50-B6AF643A7C6F}" type="slidenum">
              <a:rPr lang="en-US" altLang="ja-JP" smtClean="0">
                <a:latin typeface="メイリオ" pitchFamily="50" charset="-128"/>
                <a:ea typeface="メイリオ" pitchFamily="50" charset="-128"/>
                <a:cs typeface="メイリオ" pitchFamily="50" charset="-128"/>
              </a:rPr>
              <a:pPr/>
              <a:t>14</a:t>
            </a:fld>
            <a:endParaRPr lang="en-US" altLang="ja-JP" smtClean="0">
              <a:latin typeface="メイリオ" pitchFamily="50" charset="-128"/>
              <a:ea typeface="メイリオ" pitchFamily="50" charset="-128"/>
              <a:cs typeface="メイリオ" pitchFamily="50" charset="-128"/>
            </a:endParaRPr>
          </a:p>
        </p:txBody>
      </p:sp>
      <p:pic>
        <p:nvPicPr>
          <p:cNvPr id="21507" name="Picture 15"/>
          <p:cNvPicPr>
            <a:picLocks noChangeAspect="1" noChangeArrowheads="1"/>
          </p:cNvPicPr>
          <p:nvPr/>
        </p:nvPicPr>
        <p:blipFill>
          <a:blip r:embed="rId3" cstate="screen"/>
          <a:srcRect/>
          <a:stretch>
            <a:fillRect/>
          </a:stretch>
        </p:blipFill>
        <p:spPr bwMode="auto">
          <a:xfrm>
            <a:off x="4533900" y="2533650"/>
            <a:ext cx="4376738" cy="3178175"/>
          </a:xfrm>
          <a:prstGeom prst="rect">
            <a:avLst/>
          </a:prstGeom>
          <a:noFill/>
          <a:ln w="9525">
            <a:noFill/>
            <a:miter lim="800000"/>
            <a:headEnd/>
            <a:tailEnd/>
          </a:ln>
        </p:spPr>
      </p:pic>
      <p:sp>
        <p:nvSpPr>
          <p:cNvPr id="21508" name="Text Box 4"/>
          <p:cNvSpPr txBox="1">
            <a:spLocks noChangeArrowheads="1"/>
          </p:cNvSpPr>
          <p:nvPr/>
        </p:nvSpPr>
        <p:spPr bwMode="auto">
          <a:xfrm>
            <a:off x="628710" y="1679590"/>
            <a:ext cx="8084264" cy="738664"/>
          </a:xfrm>
          <a:prstGeom prst="rect">
            <a:avLst/>
          </a:prstGeom>
          <a:noFill/>
          <a:ln w="9525">
            <a:noFill/>
            <a:miter lim="800000"/>
            <a:headEnd/>
            <a:tailEnd/>
          </a:ln>
        </p:spPr>
        <p:txBody>
          <a:bodyPr wrap="none">
            <a:spAutoFit/>
          </a:bodyPr>
          <a:lstStyle/>
          <a:p>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シミュレーション上</a:t>
            </a: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の組織を複数立案し、人員配置図や人件費リストなどを出力</a:t>
            </a:r>
            <a:r>
              <a:rPr lang="en-US" altLang="ja-JP" sz="1400" b="0" dirty="0">
                <a:solidFill>
                  <a:schemeClr val="tx1">
                    <a:lumMod val="65000"/>
                    <a:lumOff val="35000"/>
                  </a:schemeClr>
                </a:solidFill>
                <a:latin typeface="メイリオ" pitchFamily="50" charset="-128"/>
                <a:ea typeface="メイリオ" pitchFamily="50" charset="-128"/>
                <a:cs typeface="メイリオ" pitchFamily="50" charset="-128"/>
              </a:rPr>
              <a:t>/</a:t>
            </a: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確認し、</a:t>
            </a:r>
          </a:p>
          <a:p>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最適な組織および人員配置を選択可能です。</a:t>
            </a:r>
          </a:p>
          <a:p>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横断的組織（作業部門）の組織改編もシミュレーションによる組織案の立案も合わせて可能です。</a:t>
            </a:r>
          </a:p>
        </p:txBody>
      </p:sp>
      <p:sp>
        <p:nvSpPr>
          <p:cNvPr id="21509" name="Text Box 6"/>
          <p:cNvSpPr txBox="1">
            <a:spLocks noChangeArrowheads="1"/>
          </p:cNvSpPr>
          <p:nvPr/>
        </p:nvSpPr>
        <p:spPr bwMode="auto">
          <a:xfrm>
            <a:off x="5697538" y="5953125"/>
            <a:ext cx="2340384" cy="277641"/>
          </a:xfrm>
          <a:prstGeom prst="rect">
            <a:avLst/>
          </a:prstGeom>
          <a:noFill/>
          <a:ln w="9525">
            <a:noFill/>
            <a:miter lim="800000"/>
            <a:headEnd/>
            <a:tailEnd/>
          </a:ln>
        </p:spPr>
        <p:txBody>
          <a:bodyPr wrap="none" lIns="92075" tIns="46038" rIns="92075" bIns="46038">
            <a:spAutoFit/>
          </a:bodyPr>
          <a:lstStyle/>
          <a:p>
            <a:pPr eaLnBrk="0" hangingPunct="0"/>
            <a:r>
              <a:rPr lang="ja-JP" altLang="en-US" sz="1200">
                <a:solidFill>
                  <a:schemeClr val="tx1"/>
                </a:solidFill>
                <a:latin typeface="メイリオ" pitchFamily="50" charset="-128"/>
                <a:ea typeface="メイリオ" pitchFamily="50" charset="-128"/>
                <a:cs typeface="メイリオ" pitchFamily="50" charset="-128"/>
              </a:rPr>
              <a:t>人員配置シミュレーション画面</a:t>
            </a:r>
          </a:p>
        </p:txBody>
      </p:sp>
      <p:sp>
        <p:nvSpPr>
          <p:cNvPr id="21510" name="Text Box 7"/>
          <p:cNvSpPr txBox="1">
            <a:spLocks noChangeArrowheads="1"/>
          </p:cNvSpPr>
          <p:nvPr/>
        </p:nvSpPr>
        <p:spPr bwMode="auto">
          <a:xfrm>
            <a:off x="971550" y="5953125"/>
            <a:ext cx="2340384" cy="277641"/>
          </a:xfrm>
          <a:prstGeom prst="rect">
            <a:avLst/>
          </a:prstGeom>
          <a:noFill/>
          <a:ln w="9525">
            <a:noFill/>
            <a:miter lim="800000"/>
            <a:headEnd/>
            <a:tailEnd/>
          </a:ln>
        </p:spPr>
        <p:txBody>
          <a:bodyPr wrap="none" lIns="92075" tIns="46038" rIns="92075" bIns="46038">
            <a:spAutoFit/>
          </a:bodyPr>
          <a:lstStyle/>
          <a:p>
            <a:pPr eaLnBrk="0" hangingPunct="0"/>
            <a:r>
              <a:rPr lang="ja-JP" altLang="en-US" sz="1200">
                <a:solidFill>
                  <a:schemeClr val="tx1"/>
                </a:solidFill>
                <a:latin typeface="メイリオ" pitchFamily="50" charset="-128"/>
                <a:ea typeface="メイリオ" pitchFamily="50" charset="-128"/>
                <a:cs typeface="メイリオ" pitchFamily="50" charset="-128"/>
              </a:rPr>
              <a:t>組織改編シミュレーション画面</a:t>
            </a:r>
          </a:p>
        </p:txBody>
      </p:sp>
      <p:sp>
        <p:nvSpPr>
          <p:cNvPr id="21511" name="Rectangle 13"/>
          <p:cNvSpPr>
            <a:spLocks noChangeArrowheads="1"/>
          </p:cNvSpPr>
          <p:nvPr/>
        </p:nvSpPr>
        <p:spPr bwMode="auto">
          <a:xfrm>
            <a:off x="209006" y="209006"/>
            <a:ext cx="6898232" cy="1018903"/>
          </a:xfrm>
          <a:prstGeom prst="rect">
            <a:avLst/>
          </a:prstGeom>
          <a:noFill/>
          <a:ln w="9525">
            <a:noFill/>
            <a:miter lim="800000"/>
            <a:headEnd/>
            <a:tailEnd/>
          </a:ln>
        </p:spPr>
        <p:txBody>
          <a:bodyPr anchor="ctr"/>
          <a:lstStyle/>
          <a:p>
            <a:pPr>
              <a:lnSpc>
                <a:spcPts val="2600"/>
              </a:lnSpc>
            </a:pPr>
            <a:r>
              <a:rPr lang="en-US" altLang="ja-JP" sz="2200" i="1" dirty="0">
                <a:ea typeface="メイリオ" pitchFamily="50" charset="-128"/>
                <a:cs typeface="Times New Roman" pitchFamily="18" charset="0"/>
              </a:rPr>
              <a:t>SuperStream</a:t>
            </a:r>
            <a:r>
              <a:rPr lang="en-US" altLang="ja-JP" sz="2200" dirty="0">
                <a:ea typeface="メイリオ" pitchFamily="50" charset="-128"/>
                <a:cs typeface="Times New Roman" pitchFamily="18" charset="0"/>
              </a:rPr>
              <a:t> - HR+</a:t>
            </a:r>
            <a:r>
              <a:rPr lang="ja-JP" altLang="en-US" sz="2600" dirty="0">
                <a:latin typeface="メイリオ" pitchFamily="50" charset="-128"/>
                <a:ea typeface="メイリオ" pitchFamily="50" charset="-128"/>
                <a:cs typeface="メイリオ" pitchFamily="50" charset="-128"/>
              </a:rPr>
              <a:t/>
            </a:r>
            <a:br>
              <a:rPr lang="ja-JP" altLang="en-US" sz="2600" dirty="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　</a:t>
            </a:r>
            <a:r>
              <a:rPr lang="ja-JP" altLang="en-US" sz="1800" b="0" dirty="0" smtClean="0">
                <a:latin typeface="メイリオ" pitchFamily="50" charset="-128"/>
                <a:ea typeface="メイリオ" pitchFamily="50" charset="-128"/>
                <a:cs typeface="メイリオ" pitchFamily="50" charset="-128"/>
              </a:rPr>
              <a:t>～</a:t>
            </a:r>
            <a:r>
              <a:rPr lang="ja-JP" altLang="en-US" sz="1800" b="0" dirty="0">
                <a:latin typeface="メイリオ" pitchFamily="50" charset="-128"/>
                <a:ea typeface="メイリオ" pitchFamily="50" charset="-128"/>
                <a:cs typeface="メイリオ" pitchFamily="50" charset="-128"/>
              </a:rPr>
              <a:t>組織シミュレーション機能～</a:t>
            </a:r>
          </a:p>
        </p:txBody>
      </p:sp>
      <p:pic>
        <p:nvPicPr>
          <p:cNvPr id="21512" name="Picture 14"/>
          <p:cNvPicPr>
            <a:picLocks noChangeAspect="1" noChangeArrowheads="1"/>
          </p:cNvPicPr>
          <p:nvPr/>
        </p:nvPicPr>
        <p:blipFill>
          <a:blip r:embed="rId4" cstate="screen"/>
          <a:srcRect/>
          <a:stretch>
            <a:fillRect/>
          </a:stretch>
        </p:blipFill>
        <p:spPr bwMode="auto">
          <a:xfrm>
            <a:off x="365125" y="2503488"/>
            <a:ext cx="3965575" cy="2881312"/>
          </a:xfrm>
          <a:prstGeom prst="rect">
            <a:avLst/>
          </a:prstGeom>
          <a:noFill/>
          <a:ln w="9525">
            <a:noFill/>
            <a:miter lim="800000"/>
            <a:headEnd/>
            <a:tailEnd/>
          </a:ln>
        </p:spPr>
      </p:pic>
      <p:pic>
        <p:nvPicPr>
          <p:cNvPr id="21513" name="Picture 5"/>
          <p:cNvPicPr>
            <a:picLocks noChangeAspect="1" noChangeArrowheads="1"/>
          </p:cNvPicPr>
          <p:nvPr/>
        </p:nvPicPr>
        <p:blipFill>
          <a:blip r:embed="rId5" cstate="screen"/>
          <a:srcRect/>
          <a:stretch>
            <a:fillRect/>
          </a:stretch>
        </p:blipFill>
        <p:spPr bwMode="auto">
          <a:xfrm>
            <a:off x="2493963" y="3848100"/>
            <a:ext cx="1862137" cy="2036763"/>
          </a:xfrm>
          <a:prstGeom prst="rect">
            <a:avLst/>
          </a:prstGeom>
          <a:noFill/>
          <a:ln w="9525">
            <a:noFill/>
            <a:miter lim="800000"/>
            <a:headEnd/>
            <a:tailEnd/>
          </a:ln>
        </p:spPr>
      </p:pic>
      <p:sp>
        <p:nvSpPr>
          <p:cNvPr id="21514" name="フッター プレースホルダ 2"/>
          <p:cNvSpPr>
            <a:spLocks noGrp="1"/>
          </p:cNvSpPr>
          <p:nvPr>
            <p:ph type="ftr" sz="quarter" idx="11"/>
          </p:nvPr>
        </p:nvSpPr>
        <p:spPr>
          <a:noFill/>
        </p:spPr>
        <p:txBody>
          <a:bodyPr vert="horz" lIns="91440" tIns="45720" rIns="91440" bIns="45720" anchor="t"/>
          <a:lstStyle/>
          <a:p>
            <a:r>
              <a:rPr lang="en-US" altLang="ja-JP" smtClean="0"/>
              <a:t>© SuperStream Inc. All rights reserved.</a:t>
            </a:r>
            <a:endParaRPr lang="en-US" altLang="ja-JP" dirty="0" smtClean="0"/>
          </a:p>
        </p:txBody>
      </p:sp>
      <p:cxnSp>
        <p:nvCxnSpPr>
          <p:cNvPr id="11" name="直線コネクタ 10"/>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grpSp>
        <p:nvGrpSpPr>
          <p:cNvPr id="12" name="グループ化 11"/>
          <p:cNvGrpSpPr/>
          <p:nvPr/>
        </p:nvGrpSpPr>
        <p:grpSpPr>
          <a:xfrm>
            <a:off x="395290" y="1340768"/>
            <a:ext cx="215993" cy="215740"/>
            <a:chOff x="395290" y="1340768"/>
            <a:chExt cx="215993" cy="215740"/>
          </a:xfrm>
        </p:grpSpPr>
        <p:sp>
          <p:nvSpPr>
            <p:cNvPr id="13" name="正方形/長方形 12"/>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14" name="正方形/長方形 13"/>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sp>
        <p:nvSpPr>
          <p:cNvPr id="15" name="Text Box 4"/>
          <p:cNvSpPr txBox="1">
            <a:spLocks noChangeArrowheads="1"/>
          </p:cNvSpPr>
          <p:nvPr/>
        </p:nvSpPr>
        <p:spPr bwMode="auto">
          <a:xfrm>
            <a:off x="586109" y="1276350"/>
            <a:ext cx="7154243" cy="338554"/>
          </a:xfrm>
          <a:prstGeom prst="rect">
            <a:avLst/>
          </a:prstGeom>
          <a:noFill/>
          <a:ln w="9525">
            <a:noFill/>
            <a:miter lim="800000"/>
            <a:headEnd/>
            <a:tailEnd/>
          </a:ln>
        </p:spPr>
        <p:txBody>
          <a:bodyPr wrap="square">
            <a:spAutoFit/>
          </a:bodyPr>
          <a:lstStyle/>
          <a:p>
            <a:r>
              <a:rPr lang="ja-JP" altLang="en-US" b="0" dirty="0" smtClean="0">
                <a:solidFill>
                  <a:srgbClr val="C00000"/>
                </a:solidFill>
                <a:latin typeface="メイリオ" pitchFamily="50" charset="-128"/>
                <a:ea typeface="メイリオ" pitchFamily="50" charset="-128"/>
                <a:cs typeface="メイリオ" pitchFamily="50" charset="-128"/>
              </a:rPr>
              <a:t>組織・人員配置や身分変更のシュミレーション</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スライド番号プレースホルダ 1"/>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fld id="{CCC0DCA5-CA14-4DC6-8B35-558A51344C28}" type="slidenum">
              <a:rPr lang="en-US" altLang="ja-JP" smtClean="0">
                <a:latin typeface="メイリオ" pitchFamily="50" charset="-128"/>
                <a:ea typeface="メイリオ" pitchFamily="50" charset="-128"/>
                <a:cs typeface="メイリオ" pitchFamily="50" charset="-128"/>
              </a:rPr>
              <a:pPr/>
              <a:t>15</a:t>
            </a:fld>
            <a:endParaRPr lang="en-US" altLang="ja-JP" smtClean="0">
              <a:latin typeface="メイリオ" pitchFamily="50" charset="-128"/>
              <a:ea typeface="メイリオ" pitchFamily="50" charset="-128"/>
              <a:cs typeface="メイリオ" pitchFamily="50" charset="-128"/>
            </a:endParaRPr>
          </a:p>
        </p:txBody>
      </p:sp>
      <p:sp>
        <p:nvSpPr>
          <p:cNvPr id="32" name="角丸四角形 31"/>
          <p:cNvSpPr/>
          <p:nvPr/>
        </p:nvSpPr>
        <p:spPr>
          <a:xfrm>
            <a:off x="323528" y="2492896"/>
            <a:ext cx="5976664" cy="3888432"/>
          </a:xfrm>
          <a:prstGeom prst="roundRect">
            <a:avLst>
              <a:gd name="adj" fmla="val 4022"/>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65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sz="1800" b="0" kern="0">
              <a:solidFill>
                <a:srgbClr val="FFFFFF"/>
              </a:solidFill>
              <a:latin typeface="メイリオ" pitchFamily="50" charset="-128"/>
              <a:ea typeface="メイリオ" pitchFamily="50" charset="-128"/>
              <a:cs typeface="メイリオ" pitchFamily="50" charset="-128"/>
            </a:endParaRPr>
          </a:p>
        </p:txBody>
      </p:sp>
      <p:sp>
        <p:nvSpPr>
          <p:cNvPr id="33" name="角丸四角形 32"/>
          <p:cNvSpPr/>
          <p:nvPr/>
        </p:nvSpPr>
        <p:spPr>
          <a:xfrm>
            <a:off x="1403350" y="3168650"/>
            <a:ext cx="2305050" cy="1944688"/>
          </a:xfrm>
          <a:prstGeom prst="roundRect">
            <a:avLst>
              <a:gd name="adj" fmla="val 3938"/>
            </a:avLst>
          </a:prstGeom>
          <a:solidFill>
            <a:srgbClr val="B91B17">
              <a:lumMod val="20000"/>
              <a:lumOff val="80000"/>
              <a:alpha val="48000"/>
            </a:srgbClr>
          </a:solidFill>
          <a:ln w="25400" cap="flat" cmpd="sng" algn="ctr">
            <a:solidFill>
              <a:srgbClr val="B91B17"/>
            </a:solidFill>
            <a:prstDash val="sysDash"/>
          </a:ln>
          <a:effectLst/>
        </p:spPr>
        <p:txBody>
          <a:bodyPr anchor="ctr"/>
          <a:lstStyle/>
          <a:p>
            <a:pPr algn="ctr" fontAlgn="auto">
              <a:spcBef>
                <a:spcPts val="0"/>
              </a:spcBef>
              <a:spcAft>
                <a:spcPts val="0"/>
              </a:spcAft>
              <a:defRPr/>
            </a:pPr>
            <a:endParaRPr lang="ja-JP" altLang="en-US" sz="1800" b="0" kern="0">
              <a:solidFill>
                <a:sysClr val="windowText" lastClr="000000"/>
              </a:solidFill>
              <a:latin typeface="メイリオ" pitchFamily="50" charset="-128"/>
              <a:ea typeface="メイリオ" pitchFamily="50" charset="-128"/>
              <a:cs typeface="メイリオ" pitchFamily="50" charset="-128"/>
            </a:endParaRPr>
          </a:p>
        </p:txBody>
      </p:sp>
      <p:sp>
        <p:nvSpPr>
          <p:cNvPr id="34" name="Text Box 4"/>
          <p:cNvSpPr txBox="1">
            <a:spLocks noChangeArrowheads="1"/>
          </p:cNvSpPr>
          <p:nvPr/>
        </p:nvSpPr>
        <p:spPr bwMode="auto">
          <a:xfrm>
            <a:off x="6813997" y="4149080"/>
            <a:ext cx="1862459" cy="936104"/>
          </a:xfrm>
          <a:prstGeom prst="rect">
            <a:avLst/>
          </a:prstGeom>
          <a:gradFill rotWithShape="1">
            <a:gsLst>
              <a:gs pos="0">
                <a:srgbClr val="BC8B00">
                  <a:shade val="51000"/>
                  <a:satMod val="130000"/>
                </a:srgbClr>
              </a:gs>
              <a:gs pos="80000">
                <a:srgbClr val="BC8B00">
                  <a:shade val="93000"/>
                  <a:satMod val="130000"/>
                </a:srgbClr>
              </a:gs>
              <a:gs pos="100000">
                <a:srgbClr val="BC8B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a:ext uri="{91240B29-F687-4F45-9708-019B960494DF}"/>
            <a:ext uri="{AF507438-7753-43E0-B8FC-AC1667EBCBE1}"/>
          </a:extLst>
        </p:spPr>
        <p:txBody>
          <a:bodyPr anchor="ctr"/>
          <a:lstStyle/>
          <a:p>
            <a:pPr algn="ctr">
              <a:defRPr/>
            </a:pPr>
            <a:r>
              <a:rPr kumimoji="0" lang="ja-JP" altLang="en-US" b="0">
                <a:solidFill>
                  <a:srgbClr val="FFFFFF"/>
                </a:solidFill>
                <a:effectLst>
                  <a:outerShdw blurRad="38100" dist="38100" dir="2700000" algn="tl">
                    <a:srgbClr val="C0C0C0"/>
                  </a:outerShdw>
                </a:effectLst>
                <a:latin typeface="メイリオ" pitchFamily="50" charset="-128"/>
                <a:ea typeface="メイリオ" pitchFamily="50" charset="-128"/>
                <a:cs typeface="メイリオ" pitchFamily="50" charset="-128"/>
              </a:rPr>
              <a:t>賞与</a:t>
            </a:r>
          </a:p>
          <a:p>
            <a:pPr algn="ctr">
              <a:defRPr/>
            </a:pPr>
            <a:r>
              <a:rPr kumimoji="0" lang="ja-JP" altLang="en-US" sz="1500" b="0">
                <a:solidFill>
                  <a:srgbClr val="FFFFFF"/>
                </a:solidFill>
                <a:effectLst>
                  <a:outerShdw blurRad="38100" dist="38100" dir="2700000" algn="tl">
                    <a:srgbClr val="C0C0C0"/>
                  </a:outerShdw>
                </a:effectLst>
                <a:latin typeface="メイリオ" pitchFamily="50" charset="-128"/>
                <a:ea typeface="メイリオ" pitchFamily="50" charset="-128"/>
                <a:cs typeface="メイリオ" pitchFamily="50" charset="-128"/>
              </a:rPr>
              <a:t>シミュレーション</a:t>
            </a:r>
          </a:p>
        </p:txBody>
      </p:sp>
      <p:sp>
        <p:nvSpPr>
          <p:cNvPr id="35" name="Rectangle 7"/>
          <p:cNvSpPr>
            <a:spLocks noChangeArrowheads="1"/>
          </p:cNvSpPr>
          <p:nvPr/>
        </p:nvSpPr>
        <p:spPr bwMode="auto">
          <a:xfrm>
            <a:off x="476250" y="3096953"/>
            <a:ext cx="495350" cy="1998067"/>
          </a:xfrm>
          <a:prstGeom prst="rect">
            <a:avLst/>
          </a:prstGeom>
          <a:gradFill rotWithShape="1">
            <a:gsLst>
              <a:gs pos="0">
                <a:srgbClr val="0065AE">
                  <a:shade val="51000"/>
                  <a:satMod val="130000"/>
                </a:srgbClr>
              </a:gs>
              <a:gs pos="80000">
                <a:srgbClr val="0065AE">
                  <a:shade val="93000"/>
                  <a:satMod val="130000"/>
                </a:srgbClr>
              </a:gs>
              <a:gs pos="100000">
                <a:srgbClr val="0065AE">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a:ext uri="{91240B29-F687-4F45-9708-019B960494DF}"/>
            <a:ext uri="{AF507438-7753-43E0-B8FC-AC1667EBCBE1}"/>
          </a:extLst>
        </p:spPr>
        <p:txBody>
          <a:bodyPr wrap="none" anchor="ctr"/>
          <a:lstStyle/>
          <a:p>
            <a:pPr algn="ctr">
              <a:defRPr/>
            </a:pPr>
            <a:r>
              <a:rPr kumimoji="0" lang="ja-JP" altLang="en-US" b="0">
                <a:solidFill>
                  <a:srgbClr val="FFFFFF"/>
                </a:solidFill>
                <a:latin typeface="メイリオ" pitchFamily="50" charset="-128"/>
                <a:ea typeface="メイリオ" pitchFamily="50" charset="-128"/>
                <a:cs typeface="メイリオ" pitchFamily="50" charset="-128"/>
              </a:rPr>
              <a:t>考</a:t>
            </a:r>
          </a:p>
          <a:p>
            <a:pPr algn="ctr">
              <a:defRPr/>
            </a:pPr>
            <a:r>
              <a:rPr kumimoji="0" lang="ja-JP" altLang="en-US" b="0">
                <a:solidFill>
                  <a:srgbClr val="FFFFFF"/>
                </a:solidFill>
                <a:latin typeface="メイリオ" pitchFamily="50" charset="-128"/>
                <a:ea typeface="メイリオ" pitchFamily="50" charset="-128"/>
                <a:cs typeface="メイリオ" pitchFamily="50" charset="-128"/>
              </a:rPr>
              <a:t>課</a:t>
            </a:r>
          </a:p>
          <a:p>
            <a:pPr algn="ctr">
              <a:defRPr/>
            </a:pPr>
            <a:r>
              <a:rPr kumimoji="0" lang="ja-JP" altLang="en-US" b="0">
                <a:solidFill>
                  <a:srgbClr val="FFFFFF"/>
                </a:solidFill>
                <a:latin typeface="メイリオ" pitchFamily="50" charset="-128"/>
                <a:ea typeface="メイリオ" pitchFamily="50" charset="-128"/>
                <a:cs typeface="メイリオ" pitchFamily="50" charset="-128"/>
              </a:rPr>
              <a:t>対</a:t>
            </a:r>
          </a:p>
          <a:p>
            <a:pPr algn="ctr">
              <a:defRPr/>
            </a:pPr>
            <a:r>
              <a:rPr kumimoji="0" lang="ja-JP" altLang="en-US" b="0">
                <a:solidFill>
                  <a:srgbClr val="FFFFFF"/>
                </a:solidFill>
                <a:latin typeface="メイリオ" pitchFamily="50" charset="-128"/>
                <a:ea typeface="メイリオ" pitchFamily="50" charset="-128"/>
                <a:cs typeface="メイリオ" pitchFamily="50" charset="-128"/>
              </a:rPr>
              <a:t>象</a:t>
            </a:r>
          </a:p>
          <a:p>
            <a:pPr algn="ctr">
              <a:defRPr/>
            </a:pPr>
            <a:r>
              <a:rPr kumimoji="0" lang="ja-JP" altLang="en-US" b="0">
                <a:solidFill>
                  <a:srgbClr val="FFFFFF"/>
                </a:solidFill>
                <a:latin typeface="メイリオ" pitchFamily="50" charset="-128"/>
                <a:ea typeface="メイリオ" pitchFamily="50" charset="-128"/>
                <a:cs typeface="メイリオ" pitchFamily="50" charset="-128"/>
              </a:rPr>
              <a:t>者</a:t>
            </a:r>
          </a:p>
          <a:p>
            <a:pPr algn="ctr">
              <a:defRPr/>
            </a:pPr>
            <a:r>
              <a:rPr kumimoji="0" lang="ja-JP" altLang="en-US" b="0">
                <a:solidFill>
                  <a:srgbClr val="FFFFFF"/>
                </a:solidFill>
                <a:latin typeface="メイリオ" pitchFamily="50" charset="-128"/>
                <a:ea typeface="メイリオ" pitchFamily="50" charset="-128"/>
                <a:cs typeface="メイリオ" pitchFamily="50" charset="-128"/>
              </a:rPr>
              <a:t>抽</a:t>
            </a:r>
          </a:p>
          <a:p>
            <a:pPr algn="ctr">
              <a:defRPr/>
            </a:pPr>
            <a:r>
              <a:rPr kumimoji="0" lang="ja-JP" altLang="en-US" b="0">
                <a:solidFill>
                  <a:srgbClr val="FFFFFF"/>
                </a:solidFill>
                <a:latin typeface="メイリオ" pitchFamily="50" charset="-128"/>
                <a:ea typeface="メイリオ" pitchFamily="50" charset="-128"/>
                <a:cs typeface="メイリオ" pitchFamily="50" charset="-128"/>
              </a:rPr>
              <a:t>出</a:t>
            </a:r>
          </a:p>
        </p:txBody>
      </p:sp>
      <p:sp>
        <p:nvSpPr>
          <p:cNvPr id="36" name="Text Box 14"/>
          <p:cNvSpPr txBox="1">
            <a:spLocks noChangeArrowheads="1"/>
          </p:cNvSpPr>
          <p:nvPr/>
        </p:nvSpPr>
        <p:spPr bwMode="auto">
          <a:xfrm>
            <a:off x="1646238" y="3511787"/>
            <a:ext cx="1711325" cy="338554"/>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a:ext uri="{91240B29-F687-4F45-9708-019B960494DF}"/>
            <a:ext uri="{AF507438-7753-43E0-B8FC-AC1667EBCBE1}"/>
          </a:extLst>
        </p:spPr>
        <p:txBody>
          <a:bodyPr>
            <a:spAutoFit/>
          </a:bodyPr>
          <a:lstStyle/>
          <a:p>
            <a:pPr algn="ctr">
              <a:spcBef>
                <a:spcPct val="50000"/>
              </a:spcBef>
              <a:defRPr/>
            </a:pPr>
            <a:r>
              <a:rPr kumimoji="0" lang="ja-JP" altLang="en-US" b="0">
                <a:solidFill>
                  <a:srgbClr val="333333"/>
                </a:solidFill>
                <a:latin typeface="メイリオ" pitchFamily="50" charset="-128"/>
                <a:ea typeface="メイリオ" pitchFamily="50" charset="-128"/>
                <a:cs typeface="メイリオ" pitchFamily="50" charset="-128"/>
              </a:rPr>
              <a:t>能力評価</a:t>
            </a:r>
          </a:p>
        </p:txBody>
      </p:sp>
      <p:sp>
        <p:nvSpPr>
          <p:cNvPr id="37" name="Text Box 15"/>
          <p:cNvSpPr txBox="1">
            <a:spLocks noChangeArrowheads="1"/>
          </p:cNvSpPr>
          <p:nvPr/>
        </p:nvSpPr>
        <p:spPr bwMode="auto">
          <a:xfrm>
            <a:off x="1646238" y="3916599"/>
            <a:ext cx="1711325" cy="338554"/>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a:ext uri="{91240B29-F687-4F45-9708-019B960494DF}"/>
            <a:ext uri="{AF507438-7753-43E0-B8FC-AC1667EBCBE1}"/>
          </a:extLst>
        </p:spPr>
        <p:txBody>
          <a:bodyPr>
            <a:spAutoFit/>
          </a:bodyPr>
          <a:lstStyle/>
          <a:p>
            <a:pPr algn="ctr">
              <a:spcBef>
                <a:spcPct val="50000"/>
              </a:spcBef>
              <a:defRPr/>
            </a:pPr>
            <a:r>
              <a:rPr kumimoji="0" lang="ja-JP" altLang="en-US" b="0">
                <a:solidFill>
                  <a:srgbClr val="333333"/>
                </a:solidFill>
                <a:latin typeface="メイリオ" pitchFamily="50" charset="-128"/>
                <a:ea typeface="メイリオ" pitchFamily="50" charset="-128"/>
                <a:cs typeface="メイリオ" pitchFamily="50" charset="-128"/>
              </a:rPr>
              <a:t>業績評価</a:t>
            </a:r>
          </a:p>
        </p:txBody>
      </p:sp>
      <p:sp>
        <p:nvSpPr>
          <p:cNvPr id="38" name="Text Box 16"/>
          <p:cNvSpPr txBox="1">
            <a:spLocks noChangeArrowheads="1"/>
          </p:cNvSpPr>
          <p:nvPr/>
        </p:nvSpPr>
        <p:spPr bwMode="auto">
          <a:xfrm>
            <a:off x="1646238" y="4321412"/>
            <a:ext cx="1711325" cy="338554"/>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a:ext uri="{91240B29-F687-4F45-9708-019B960494DF}"/>
            <a:ext uri="{AF507438-7753-43E0-B8FC-AC1667EBCBE1}"/>
          </a:extLst>
        </p:spPr>
        <p:txBody>
          <a:bodyPr>
            <a:spAutoFit/>
          </a:bodyPr>
          <a:lstStyle/>
          <a:p>
            <a:pPr algn="ctr">
              <a:spcBef>
                <a:spcPct val="50000"/>
              </a:spcBef>
              <a:defRPr/>
            </a:pPr>
            <a:r>
              <a:rPr kumimoji="0" lang="ja-JP" altLang="en-US" b="0">
                <a:solidFill>
                  <a:srgbClr val="333333"/>
                </a:solidFill>
                <a:latin typeface="メイリオ" pitchFamily="50" charset="-128"/>
                <a:ea typeface="メイリオ" pitchFamily="50" charset="-128"/>
                <a:cs typeface="メイリオ" pitchFamily="50" charset="-128"/>
              </a:rPr>
              <a:t>達成度評価</a:t>
            </a:r>
          </a:p>
        </p:txBody>
      </p:sp>
      <p:sp>
        <p:nvSpPr>
          <p:cNvPr id="39" name="Text Box 17"/>
          <p:cNvSpPr txBox="1">
            <a:spLocks noChangeArrowheads="1"/>
          </p:cNvSpPr>
          <p:nvPr/>
        </p:nvSpPr>
        <p:spPr bwMode="auto">
          <a:xfrm>
            <a:off x="1646238" y="4705587"/>
            <a:ext cx="1711325" cy="338554"/>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a:ext uri="{91240B29-F687-4F45-9708-019B960494DF}"/>
            <a:ext uri="{AF507438-7753-43E0-B8FC-AC1667EBCBE1}"/>
          </a:extLst>
        </p:spPr>
        <p:txBody>
          <a:bodyPr>
            <a:spAutoFit/>
          </a:bodyPr>
          <a:lstStyle/>
          <a:p>
            <a:pPr algn="ctr">
              <a:spcBef>
                <a:spcPct val="50000"/>
              </a:spcBef>
              <a:defRPr/>
            </a:pPr>
            <a:r>
              <a:rPr kumimoji="0" lang="ja-JP" altLang="en-US" b="0">
                <a:solidFill>
                  <a:srgbClr val="333333"/>
                </a:solidFill>
                <a:latin typeface="メイリオ" pitchFamily="50" charset="-128"/>
                <a:ea typeface="メイリオ" pitchFamily="50" charset="-128"/>
                <a:cs typeface="メイリオ" pitchFamily="50" charset="-128"/>
              </a:rPr>
              <a:t>多面評価</a:t>
            </a:r>
          </a:p>
        </p:txBody>
      </p:sp>
      <p:sp>
        <p:nvSpPr>
          <p:cNvPr id="40" name="AutoShape 22"/>
          <p:cNvSpPr>
            <a:spLocks noChangeArrowheads="1"/>
          </p:cNvSpPr>
          <p:nvPr/>
        </p:nvSpPr>
        <p:spPr bwMode="auto">
          <a:xfrm rot="10800000">
            <a:off x="5228698" y="5185185"/>
            <a:ext cx="493713" cy="360363"/>
          </a:xfrm>
          <a:prstGeom prst="upArrow">
            <a:avLst>
              <a:gd name="adj1" fmla="val 50000"/>
              <a:gd name="adj2" fmla="val 48938"/>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a:ext uri="{AF507438-7753-43E0-B8FC-AC1667EBCBE1}"/>
          </a:extLst>
        </p:spPr>
        <p:txBody>
          <a:bodyPr vert="eaVert" wrap="none" anchor="ctr"/>
          <a:lstStyle/>
          <a:p>
            <a:pPr>
              <a:defRPr/>
            </a:pPr>
            <a:endParaRPr kumimoji="0" lang="ja-JP" altLang="en-US" sz="1800" b="0">
              <a:solidFill>
                <a:srgbClr val="FFFFFF"/>
              </a:solidFill>
              <a:latin typeface="メイリオ" pitchFamily="50" charset="-128"/>
              <a:ea typeface="メイリオ" pitchFamily="50" charset="-128"/>
              <a:cs typeface="メイリオ" pitchFamily="50" charset="-128"/>
            </a:endParaRPr>
          </a:p>
        </p:txBody>
      </p:sp>
      <p:sp>
        <p:nvSpPr>
          <p:cNvPr id="22556" name="Text Box 26"/>
          <p:cNvSpPr txBox="1">
            <a:spLocks noChangeArrowheads="1"/>
          </p:cNvSpPr>
          <p:nvPr/>
        </p:nvSpPr>
        <p:spPr bwMode="auto">
          <a:xfrm>
            <a:off x="577849" y="1697647"/>
            <a:ext cx="8331020" cy="636270"/>
          </a:xfrm>
          <a:prstGeom prst="rect">
            <a:avLst/>
          </a:prstGeom>
          <a:noFill/>
          <a:ln w="9525">
            <a:noFill/>
            <a:miter lim="800000"/>
            <a:headEnd/>
            <a:tailEnd/>
          </a:ln>
        </p:spPr>
        <p:txBody>
          <a:bodyPr/>
          <a:lstStyle/>
          <a:p>
            <a:r>
              <a:rPr kumimoji="0" lang="ja-JP" altLang="en-US" sz="1400" b="0" dirty="0">
                <a:solidFill>
                  <a:srgbClr val="404040"/>
                </a:solidFill>
                <a:latin typeface="メイリオ" pitchFamily="50" charset="-128"/>
                <a:ea typeface="メイリオ" pitchFamily="50" charset="-128"/>
                <a:cs typeface="メイリオ" pitchFamily="50" charset="-128"/>
              </a:rPr>
              <a:t>さまざまなプロセスや手法により運用される評価制度。その結果を取り込み、考課履歴として結果を蓄積し、賞与･昇給シミュレーション、昇格管理で活用することで透明性の高い制度運用を実現します。</a:t>
            </a:r>
          </a:p>
        </p:txBody>
      </p:sp>
      <p:pic>
        <p:nvPicPr>
          <p:cNvPr id="22558" name="Picture 68" descr="DB_Blue"/>
          <p:cNvPicPr>
            <a:picLocks noChangeAspect="1" noChangeArrowheads="1"/>
          </p:cNvPicPr>
          <p:nvPr/>
        </p:nvPicPr>
        <p:blipFill>
          <a:blip r:embed="rId3" cstate="screen"/>
          <a:srcRect/>
          <a:stretch>
            <a:fillRect/>
          </a:stretch>
        </p:blipFill>
        <p:spPr bwMode="auto">
          <a:xfrm>
            <a:off x="603250" y="5549900"/>
            <a:ext cx="5111750" cy="758825"/>
          </a:xfrm>
          <a:prstGeom prst="rect">
            <a:avLst/>
          </a:prstGeom>
          <a:noFill/>
          <a:ln w="9525">
            <a:noFill/>
            <a:miter lim="800000"/>
            <a:headEnd/>
            <a:tailEnd/>
          </a:ln>
        </p:spPr>
      </p:pic>
      <p:sp>
        <p:nvSpPr>
          <p:cNvPr id="22559" name="正方形/長方形 44"/>
          <p:cNvSpPr>
            <a:spLocks noChangeArrowheads="1"/>
          </p:cNvSpPr>
          <p:nvPr/>
        </p:nvSpPr>
        <p:spPr bwMode="auto">
          <a:xfrm>
            <a:off x="2424826" y="5976938"/>
            <a:ext cx="1297150" cy="259686"/>
          </a:xfrm>
          <a:prstGeom prst="rect">
            <a:avLst/>
          </a:prstGeom>
          <a:noFill/>
          <a:ln w="9525">
            <a:noFill/>
            <a:miter lim="800000"/>
            <a:headEnd/>
            <a:tailEnd/>
          </a:ln>
        </p:spPr>
        <p:txBody>
          <a:bodyPr wrap="none">
            <a:spAutoFit/>
          </a:bodyPr>
          <a:lstStyle/>
          <a:p>
            <a:pPr algn="ctr">
              <a:lnSpc>
                <a:spcPts val="1100"/>
              </a:lnSpc>
              <a:spcBef>
                <a:spcPct val="50000"/>
              </a:spcBef>
            </a:pPr>
            <a:r>
              <a:rPr kumimoji="0" lang="ja-JP" altLang="en-US" b="0">
                <a:solidFill>
                  <a:srgbClr val="FFFFFF"/>
                </a:solidFill>
                <a:latin typeface="メイリオ" pitchFamily="50" charset="-128"/>
                <a:ea typeface="メイリオ" pitchFamily="50" charset="-128"/>
                <a:cs typeface="メイリオ" pitchFamily="50" charset="-128"/>
              </a:rPr>
              <a:t>個人情報</a:t>
            </a:r>
            <a:r>
              <a:rPr kumimoji="0" lang="en-US" altLang="ja-JP" b="0">
                <a:solidFill>
                  <a:srgbClr val="FFFFFF"/>
                </a:solidFill>
                <a:latin typeface="メイリオ" pitchFamily="50" charset="-128"/>
                <a:ea typeface="メイリオ" pitchFamily="50" charset="-128"/>
                <a:cs typeface="メイリオ" pitchFamily="50" charset="-128"/>
              </a:rPr>
              <a:t>DB</a:t>
            </a:r>
          </a:p>
        </p:txBody>
      </p:sp>
      <p:sp>
        <p:nvSpPr>
          <p:cNvPr id="46" name="AutoShape 22"/>
          <p:cNvSpPr>
            <a:spLocks noChangeArrowheads="1"/>
          </p:cNvSpPr>
          <p:nvPr/>
        </p:nvSpPr>
        <p:spPr bwMode="auto">
          <a:xfrm>
            <a:off x="467544" y="5156307"/>
            <a:ext cx="493713" cy="360363"/>
          </a:xfrm>
          <a:prstGeom prst="upArrow">
            <a:avLst>
              <a:gd name="adj1" fmla="val 50000"/>
              <a:gd name="adj2" fmla="val 48938"/>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a:ext uri="{AF507438-7753-43E0-B8FC-AC1667EBCBE1}"/>
          </a:extLst>
        </p:spPr>
        <p:txBody>
          <a:bodyPr vert="eaVert" wrap="none" anchor="ctr"/>
          <a:lstStyle/>
          <a:p>
            <a:pPr>
              <a:defRPr/>
            </a:pPr>
            <a:endParaRPr kumimoji="0" lang="ja-JP" altLang="en-US" sz="1800" b="0">
              <a:solidFill>
                <a:srgbClr val="FFFFFF"/>
              </a:solidFill>
              <a:latin typeface="メイリオ" pitchFamily="50" charset="-128"/>
              <a:ea typeface="メイリオ" pitchFamily="50" charset="-128"/>
              <a:cs typeface="メイリオ" pitchFamily="50" charset="-128"/>
            </a:endParaRPr>
          </a:p>
        </p:txBody>
      </p:sp>
      <p:grpSp>
        <p:nvGrpSpPr>
          <p:cNvPr id="22563" name="グループ化 46"/>
          <p:cNvGrpSpPr>
            <a:grpSpLocks/>
          </p:cNvGrpSpPr>
          <p:nvPr/>
        </p:nvGrpSpPr>
        <p:grpSpPr bwMode="auto">
          <a:xfrm>
            <a:off x="1476375" y="2998788"/>
            <a:ext cx="2159000" cy="360362"/>
            <a:chOff x="1475656" y="2348880"/>
            <a:chExt cx="2160240" cy="360040"/>
          </a:xfrm>
        </p:grpSpPr>
        <p:sp>
          <p:nvSpPr>
            <p:cNvPr id="48" name="角丸四角形 47"/>
            <p:cNvSpPr/>
            <p:nvPr/>
          </p:nvSpPr>
          <p:spPr>
            <a:xfrm>
              <a:off x="1475656" y="2348880"/>
              <a:ext cx="2160240" cy="360040"/>
            </a:xfrm>
            <a:prstGeom prst="round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sz="1800" b="0" kern="0">
                <a:solidFill>
                  <a:srgbClr val="FFFFFF"/>
                </a:solidFill>
                <a:latin typeface="メイリオ" pitchFamily="50" charset="-128"/>
                <a:ea typeface="メイリオ" pitchFamily="50" charset="-128"/>
                <a:cs typeface="メイリオ" pitchFamily="50" charset="-128"/>
              </a:endParaRPr>
            </a:p>
          </p:txBody>
        </p:sp>
        <p:sp>
          <p:nvSpPr>
            <p:cNvPr id="49" name="正方形/長方形 48"/>
            <p:cNvSpPr/>
            <p:nvPr/>
          </p:nvSpPr>
          <p:spPr>
            <a:xfrm>
              <a:off x="1763222" y="2348880"/>
              <a:ext cx="1621888" cy="338251"/>
            </a:xfrm>
            <a:prstGeom prst="rect">
              <a:avLst/>
            </a:prstGeom>
            <a:no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spAutoFit/>
            </a:bodyPr>
            <a:lstStyle/>
            <a:p>
              <a:pPr algn="ctr">
                <a:defRPr/>
              </a:pPr>
              <a:r>
                <a:rPr kumimoji="0" lang="ja-JP" altLang="en-US" b="0">
                  <a:solidFill>
                    <a:srgbClr val="FFFFFF"/>
                  </a:solidFill>
                  <a:latin typeface="メイリオ" pitchFamily="50" charset="-128"/>
                  <a:ea typeface="メイリオ" pitchFamily="50" charset="-128"/>
                  <a:cs typeface="メイリオ" pitchFamily="50" charset="-128"/>
                </a:rPr>
                <a:t>評価のプロセス</a:t>
              </a:r>
            </a:p>
          </p:txBody>
        </p:sp>
      </p:grpSp>
      <p:sp>
        <p:nvSpPr>
          <p:cNvPr id="50" name="AutoShape 22"/>
          <p:cNvSpPr>
            <a:spLocks noChangeArrowheads="1"/>
          </p:cNvSpPr>
          <p:nvPr/>
        </p:nvSpPr>
        <p:spPr bwMode="auto">
          <a:xfrm rot="5400000">
            <a:off x="976933" y="3955716"/>
            <a:ext cx="493713" cy="360363"/>
          </a:xfrm>
          <a:prstGeom prst="upArrow">
            <a:avLst>
              <a:gd name="adj1" fmla="val 50000"/>
              <a:gd name="adj2" fmla="val 48938"/>
            </a:avLst>
          </a:prstGeom>
          <a:solidFill>
            <a:srgbClr val="FFFFFF">
              <a:lumMod val="50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a:ext uri="{AF507438-7753-43E0-B8FC-AC1667EBCBE1}"/>
          </a:extLst>
        </p:spPr>
        <p:txBody>
          <a:bodyPr vert="eaVert" wrap="none" anchor="ctr"/>
          <a:lstStyle/>
          <a:p>
            <a:pPr>
              <a:defRPr/>
            </a:pPr>
            <a:endParaRPr kumimoji="0" lang="ja-JP" altLang="en-US" sz="1800" b="0">
              <a:solidFill>
                <a:srgbClr val="FFFFFF"/>
              </a:solidFill>
              <a:latin typeface="メイリオ" pitchFamily="50" charset="-128"/>
              <a:ea typeface="メイリオ" pitchFamily="50" charset="-128"/>
              <a:cs typeface="メイリオ" pitchFamily="50" charset="-128"/>
            </a:endParaRPr>
          </a:p>
        </p:txBody>
      </p:sp>
      <p:sp>
        <p:nvSpPr>
          <p:cNvPr id="51" name="AutoShape 22"/>
          <p:cNvSpPr>
            <a:spLocks noChangeArrowheads="1"/>
          </p:cNvSpPr>
          <p:nvPr/>
        </p:nvSpPr>
        <p:spPr bwMode="auto">
          <a:xfrm rot="5400000">
            <a:off x="3741791" y="3955716"/>
            <a:ext cx="493713" cy="360363"/>
          </a:xfrm>
          <a:prstGeom prst="upArrow">
            <a:avLst>
              <a:gd name="adj1" fmla="val 50000"/>
              <a:gd name="adj2" fmla="val 48938"/>
            </a:avLst>
          </a:prstGeom>
          <a:solidFill>
            <a:srgbClr val="FFFFFF">
              <a:lumMod val="50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a:ext uri="{AF507438-7753-43E0-B8FC-AC1667EBCBE1}"/>
          </a:extLst>
        </p:spPr>
        <p:txBody>
          <a:bodyPr vert="eaVert" wrap="none" anchor="ctr"/>
          <a:lstStyle/>
          <a:p>
            <a:pPr>
              <a:defRPr/>
            </a:pPr>
            <a:endParaRPr kumimoji="0" lang="ja-JP" altLang="en-US" sz="1800" b="0">
              <a:solidFill>
                <a:srgbClr val="FFFFFF"/>
              </a:solidFill>
              <a:latin typeface="メイリオ" pitchFamily="50" charset="-128"/>
              <a:ea typeface="メイリオ" pitchFamily="50" charset="-128"/>
              <a:cs typeface="メイリオ" pitchFamily="50" charset="-128"/>
            </a:endParaRPr>
          </a:p>
        </p:txBody>
      </p:sp>
      <p:sp>
        <p:nvSpPr>
          <p:cNvPr id="52" name="Rectangle 7"/>
          <p:cNvSpPr>
            <a:spLocks noChangeArrowheads="1"/>
          </p:cNvSpPr>
          <p:nvPr/>
        </p:nvSpPr>
        <p:spPr bwMode="auto">
          <a:xfrm>
            <a:off x="4237918" y="3096953"/>
            <a:ext cx="495350" cy="1998067"/>
          </a:xfrm>
          <a:prstGeom prst="rect">
            <a:avLst/>
          </a:prstGeom>
          <a:gradFill rotWithShape="1">
            <a:gsLst>
              <a:gs pos="0">
                <a:srgbClr val="0065AE">
                  <a:shade val="51000"/>
                  <a:satMod val="130000"/>
                </a:srgbClr>
              </a:gs>
              <a:gs pos="80000">
                <a:srgbClr val="0065AE">
                  <a:shade val="93000"/>
                  <a:satMod val="130000"/>
                </a:srgbClr>
              </a:gs>
              <a:gs pos="100000">
                <a:srgbClr val="0065AE">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a:ext uri="{91240B29-F687-4F45-9708-019B960494DF}"/>
            <a:ext uri="{AF507438-7753-43E0-B8FC-AC1667EBCBE1}"/>
          </a:extLst>
        </p:spPr>
        <p:txBody>
          <a:bodyPr wrap="none" anchor="ctr"/>
          <a:lstStyle/>
          <a:p>
            <a:pPr algn="ctr">
              <a:defRPr/>
            </a:pPr>
            <a:r>
              <a:rPr kumimoji="0" lang="ja-JP" altLang="en-US" b="0">
                <a:solidFill>
                  <a:srgbClr val="FFFFFF"/>
                </a:solidFill>
                <a:latin typeface="メイリオ" pitchFamily="50" charset="-128"/>
                <a:ea typeface="メイリオ" pitchFamily="50" charset="-128"/>
                <a:cs typeface="メイリオ" pitchFamily="50" charset="-128"/>
              </a:rPr>
              <a:t>評</a:t>
            </a:r>
            <a:endParaRPr kumimoji="0" lang="en-US" altLang="ja-JP" b="0">
              <a:solidFill>
                <a:srgbClr val="FFFFFF"/>
              </a:solidFill>
              <a:latin typeface="メイリオ" pitchFamily="50" charset="-128"/>
              <a:ea typeface="メイリオ" pitchFamily="50" charset="-128"/>
              <a:cs typeface="メイリオ" pitchFamily="50" charset="-128"/>
            </a:endParaRPr>
          </a:p>
          <a:p>
            <a:pPr algn="ctr">
              <a:defRPr/>
            </a:pPr>
            <a:r>
              <a:rPr kumimoji="0" lang="ja-JP" altLang="en-US" b="0">
                <a:solidFill>
                  <a:srgbClr val="FFFFFF"/>
                </a:solidFill>
                <a:latin typeface="メイリオ" pitchFamily="50" charset="-128"/>
                <a:ea typeface="メイリオ" pitchFamily="50" charset="-128"/>
                <a:cs typeface="メイリオ" pitchFamily="50" charset="-128"/>
              </a:rPr>
              <a:t>価</a:t>
            </a:r>
            <a:endParaRPr kumimoji="0" lang="en-US" altLang="ja-JP" b="0">
              <a:solidFill>
                <a:srgbClr val="FFFFFF"/>
              </a:solidFill>
              <a:latin typeface="メイリオ" pitchFamily="50" charset="-128"/>
              <a:ea typeface="メイリオ" pitchFamily="50" charset="-128"/>
              <a:cs typeface="メイリオ" pitchFamily="50" charset="-128"/>
            </a:endParaRPr>
          </a:p>
          <a:p>
            <a:pPr algn="ctr">
              <a:defRPr/>
            </a:pPr>
            <a:r>
              <a:rPr kumimoji="0" lang="ja-JP" altLang="en-US" b="0">
                <a:solidFill>
                  <a:srgbClr val="FFFFFF"/>
                </a:solidFill>
                <a:latin typeface="メイリオ" pitchFamily="50" charset="-128"/>
                <a:ea typeface="メイリオ" pitchFamily="50" charset="-128"/>
                <a:cs typeface="メイリオ" pitchFamily="50" charset="-128"/>
              </a:rPr>
              <a:t>結</a:t>
            </a:r>
            <a:endParaRPr kumimoji="0" lang="en-US" altLang="ja-JP" b="0">
              <a:solidFill>
                <a:srgbClr val="FFFFFF"/>
              </a:solidFill>
              <a:latin typeface="メイリオ" pitchFamily="50" charset="-128"/>
              <a:ea typeface="メイリオ" pitchFamily="50" charset="-128"/>
              <a:cs typeface="メイリオ" pitchFamily="50" charset="-128"/>
            </a:endParaRPr>
          </a:p>
          <a:p>
            <a:pPr algn="ctr">
              <a:defRPr/>
            </a:pPr>
            <a:r>
              <a:rPr kumimoji="0" lang="ja-JP" altLang="en-US" b="0">
                <a:solidFill>
                  <a:srgbClr val="FFFFFF"/>
                </a:solidFill>
                <a:latin typeface="メイリオ" pitchFamily="50" charset="-128"/>
                <a:ea typeface="メイリオ" pitchFamily="50" charset="-128"/>
                <a:cs typeface="メイリオ" pitchFamily="50" charset="-128"/>
              </a:rPr>
              <a:t>果</a:t>
            </a:r>
            <a:endParaRPr kumimoji="0" lang="en-US" altLang="ja-JP" b="0">
              <a:solidFill>
                <a:srgbClr val="FFFFFF"/>
              </a:solidFill>
              <a:latin typeface="メイリオ" pitchFamily="50" charset="-128"/>
              <a:ea typeface="メイリオ" pitchFamily="50" charset="-128"/>
              <a:cs typeface="メイリオ" pitchFamily="50" charset="-128"/>
            </a:endParaRPr>
          </a:p>
          <a:p>
            <a:pPr algn="ctr">
              <a:defRPr/>
            </a:pPr>
            <a:r>
              <a:rPr kumimoji="0" lang="ja-JP" altLang="en-US" b="0">
                <a:solidFill>
                  <a:srgbClr val="FFFFFF"/>
                </a:solidFill>
                <a:latin typeface="メイリオ" pitchFamily="50" charset="-128"/>
                <a:ea typeface="メイリオ" pitchFamily="50" charset="-128"/>
                <a:cs typeface="メイリオ" pitchFamily="50" charset="-128"/>
              </a:rPr>
              <a:t>受</a:t>
            </a:r>
            <a:endParaRPr kumimoji="0" lang="en-US" altLang="ja-JP" b="0">
              <a:solidFill>
                <a:srgbClr val="FFFFFF"/>
              </a:solidFill>
              <a:latin typeface="メイリオ" pitchFamily="50" charset="-128"/>
              <a:ea typeface="メイリオ" pitchFamily="50" charset="-128"/>
              <a:cs typeface="メイリオ" pitchFamily="50" charset="-128"/>
            </a:endParaRPr>
          </a:p>
          <a:p>
            <a:pPr algn="ctr">
              <a:defRPr/>
            </a:pPr>
            <a:r>
              <a:rPr kumimoji="0" lang="ja-JP" altLang="en-US" b="0">
                <a:solidFill>
                  <a:srgbClr val="FFFFFF"/>
                </a:solidFill>
                <a:latin typeface="メイリオ" pitchFamily="50" charset="-128"/>
                <a:ea typeface="メイリオ" pitchFamily="50" charset="-128"/>
                <a:cs typeface="メイリオ" pitchFamily="50" charset="-128"/>
              </a:rPr>
              <a:t>取</a:t>
            </a:r>
          </a:p>
        </p:txBody>
      </p:sp>
      <p:sp>
        <p:nvSpPr>
          <p:cNvPr id="53" name="AutoShape 22"/>
          <p:cNvSpPr>
            <a:spLocks noChangeArrowheads="1"/>
          </p:cNvSpPr>
          <p:nvPr/>
        </p:nvSpPr>
        <p:spPr bwMode="auto">
          <a:xfrm rot="5400000">
            <a:off x="4747227" y="3966059"/>
            <a:ext cx="493713" cy="360363"/>
          </a:xfrm>
          <a:prstGeom prst="upArrow">
            <a:avLst>
              <a:gd name="adj1" fmla="val 50000"/>
              <a:gd name="adj2" fmla="val 48938"/>
            </a:avLst>
          </a:prstGeom>
          <a:solidFill>
            <a:srgbClr val="FFFFFF">
              <a:lumMod val="50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a:ext uri="{AF507438-7753-43E0-B8FC-AC1667EBCBE1}"/>
          </a:extLst>
        </p:spPr>
        <p:txBody>
          <a:bodyPr vert="eaVert" wrap="none" anchor="ctr"/>
          <a:lstStyle/>
          <a:p>
            <a:pPr>
              <a:defRPr/>
            </a:pPr>
            <a:endParaRPr kumimoji="0" lang="ja-JP" altLang="en-US" sz="1800" b="0">
              <a:solidFill>
                <a:srgbClr val="FFFFFF"/>
              </a:solidFill>
              <a:latin typeface="メイリオ" pitchFamily="50" charset="-128"/>
              <a:ea typeface="メイリオ" pitchFamily="50" charset="-128"/>
              <a:cs typeface="メイリオ" pitchFamily="50" charset="-128"/>
            </a:endParaRPr>
          </a:p>
        </p:txBody>
      </p:sp>
      <p:sp>
        <p:nvSpPr>
          <p:cNvPr id="54" name="Rectangle 7"/>
          <p:cNvSpPr>
            <a:spLocks noChangeArrowheads="1"/>
          </p:cNvSpPr>
          <p:nvPr/>
        </p:nvSpPr>
        <p:spPr bwMode="auto">
          <a:xfrm>
            <a:off x="5248950" y="3105579"/>
            <a:ext cx="495350" cy="1998067"/>
          </a:xfrm>
          <a:prstGeom prst="rect">
            <a:avLst/>
          </a:prstGeom>
          <a:gradFill rotWithShape="1">
            <a:gsLst>
              <a:gs pos="0">
                <a:srgbClr val="0065AE">
                  <a:shade val="51000"/>
                  <a:satMod val="130000"/>
                </a:srgbClr>
              </a:gs>
              <a:gs pos="80000">
                <a:srgbClr val="0065AE">
                  <a:shade val="93000"/>
                  <a:satMod val="130000"/>
                </a:srgbClr>
              </a:gs>
              <a:gs pos="100000">
                <a:srgbClr val="0065AE">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a:ext uri="{91240B29-F687-4F45-9708-019B960494DF}"/>
            <a:ext uri="{AF507438-7753-43E0-B8FC-AC1667EBCBE1}"/>
          </a:extLst>
        </p:spPr>
        <p:txBody>
          <a:bodyPr wrap="none" anchor="ctr"/>
          <a:lstStyle/>
          <a:p>
            <a:pPr algn="ctr">
              <a:defRPr/>
            </a:pPr>
            <a:r>
              <a:rPr kumimoji="0" lang="ja-JP" altLang="en-US" b="0">
                <a:solidFill>
                  <a:srgbClr val="FFFFFF"/>
                </a:solidFill>
                <a:latin typeface="メイリオ" pitchFamily="50" charset="-128"/>
                <a:ea typeface="メイリオ" pitchFamily="50" charset="-128"/>
                <a:cs typeface="メイリオ" pitchFamily="50" charset="-128"/>
              </a:rPr>
              <a:t>考</a:t>
            </a:r>
            <a:endParaRPr kumimoji="0" lang="en-US" altLang="ja-JP" b="0">
              <a:solidFill>
                <a:srgbClr val="FFFFFF"/>
              </a:solidFill>
              <a:latin typeface="メイリオ" pitchFamily="50" charset="-128"/>
              <a:ea typeface="メイリオ" pitchFamily="50" charset="-128"/>
              <a:cs typeface="メイリオ" pitchFamily="50" charset="-128"/>
            </a:endParaRPr>
          </a:p>
          <a:p>
            <a:pPr algn="ctr">
              <a:defRPr/>
            </a:pPr>
            <a:r>
              <a:rPr kumimoji="0" lang="ja-JP" altLang="en-US" b="0">
                <a:solidFill>
                  <a:srgbClr val="FFFFFF"/>
                </a:solidFill>
                <a:latin typeface="メイリオ" pitchFamily="50" charset="-128"/>
                <a:ea typeface="メイリオ" pitchFamily="50" charset="-128"/>
                <a:cs typeface="メイリオ" pitchFamily="50" charset="-128"/>
              </a:rPr>
              <a:t>課</a:t>
            </a:r>
            <a:endParaRPr kumimoji="0" lang="en-US" altLang="ja-JP" b="0">
              <a:solidFill>
                <a:srgbClr val="FFFFFF"/>
              </a:solidFill>
              <a:latin typeface="メイリオ" pitchFamily="50" charset="-128"/>
              <a:ea typeface="メイリオ" pitchFamily="50" charset="-128"/>
              <a:cs typeface="メイリオ" pitchFamily="50" charset="-128"/>
            </a:endParaRPr>
          </a:p>
          <a:p>
            <a:pPr algn="ctr">
              <a:defRPr/>
            </a:pPr>
            <a:r>
              <a:rPr kumimoji="0" lang="ja-JP" altLang="en-US" b="0">
                <a:solidFill>
                  <a:srgbClr val="FFFFFF"/>
                </a:solidFill>
                <a:latin typeface="メイリオ" pitchFamily="50" charset="-128"/>
                <a:ea typeface="メイリオ" pitchFamily="50" charset="-128"/>
                <a:cs typeface="メイリオ" pitchFamily="50" charset="-128"/>
              </a:rPr>
              <a:t>履</a:t>
            </a:r>
            <a:endParaRPr kumimoji="0" lang="en-US" altLang="ja-JP" b="0">
              <a:solidFill>
                <a:srgbClr val="FFFFFF"/>
              </a:solidFill>
              <a:latin typeface="メイリオ" pitchFamily="50" charset="-128"/>
              <a:ea typeface="メイリオ" pitchFamily="50" charset="-128"/>
              <a:cs typeface="メイリオ" pitchFamily="50" charset="-128"/>
            </a:endParaRPr>
          </a:p>
          <a:p>
            <a:pPr algn="ctr">
              <a:defRPr/>
            </a:pPr>
            <a:r>
              <a:rPr kumimoji="0" lang="ja-JP" altLang="en-US" b="0">
                <a:solidFill>
                  <a:srgbClr val="FFFFFF"/>
                </a:solidFill>
                <a:latin typeface="メイリオ" pitchFamily="50" charset="-128"/>
                <a:ea typeface="メイリオ" pitchFamily="50" charset="-128"/>
                <a:cs typeface="メイリオ" pitchFamily="50" charset="-128"/>
              </a:rPr>
              <a:t>歴</a:t>
            </a:r>
            <a:endParaRPr kumimoji="0" lang="en-US" altLang="ja-JP" b="0">
              <a:solidFill>
                <a:srgbClr val="FFFFFF"/>
              </a:solidFill>
              <a:latin typeface="メイリオ" pitchFamily="50" charset="-128"/>
              <a:ea typeface="メイリオ" pitchFamily="50" charset="-128"/>
              <a:cs typeface="メイリオ" pitchFamily="50" charset="-128"/>
            </a:endParaRPr>
          </a:p>
          <a:p>
            <a:pPr algn="ctr">
              <a:defRPr/>
            </a:pPr>
            <a:r>
              <a:rPr kumimoji="0" lang="ja-JP" altLang="en-US" b="0">
                <a:solidFill>
                  <a:srgbClr val="FFFFFF"/>
                </a:solidFill>
                <a:latin typeface="メイリオ" pitchFamily="50" charset="-128"/>
                <a:ea typeface="メイリオ" pitchFamily="50" charset="-128"/>
                <a:cs typeface="メイリオ" pitchFamily="50" charset="-128"/>
              </a:rPr>
              <a:t>作</a:t>
            </a:r>
            <a:endParaRPr kumimoji="0" lang="en-US" altLang="ja-JP" b="0">
              <a:solidFill>
                <a:srgbClr val="FFFFFF"/>
              </a:solidFill>
              <a:latin typeface="メイリオ" pitchFamily="50" charset="-128"/>
              <a:ea typeface="メイリオ" pitchFamily="50" charset="-128"/>
              <a:cs typeface="メイリオ" pitchFamily="50" charset="-128"/>
            </a:endParaRPr>
          </a:p>
          <a:p>
            <a:pPr algn="ctr">
              <a:defRPr/>
            </a:pPr>
            <a:r>
              <a:rPr kumimoji="0" lang="ja-JP" altLang="en-US" b="0">
                <a:solidFill>
                  <a:srgbClr val="FFFFFF"/>
                </a:solidFill>
                <a:latin typeface="メイリオ" pitchFamily="50" charset="-128"/>
                <a:ea typeface="メイリオ" pitchFamily="50" charset="-128"/>
                <a:cs typeface="メイリオ" pitchFamily="50" charset="-128"/>
              </a:rPr>
              <a:t>成</a:t>
            </a:r>
            <a:endParaRPr kumimoji="0" lang="en-US" altLang="ja-JP" b="0">
              <a:solidFill>
                <a:srgbClr val="FFFFFF"/>
              </a:solidFill>
              <a:latin typeface="メイリオ" pitchFamily="50" charset="-128"/>
              <a:ea typeface="メイリオ" pitchFamily="50" charset="-128"/>
              <a:cs typeface="メイリオ" pitchFamily="50" charset="-128"/>
            </a:endParaRPr>
          </a:p>
        </p:txBody>
      </p:sp>
      <p:sp>
        <p:nvSpPr>
          <p:cNvPr id="55" name="Text Box 4"/>
          <p:cNvSpPr txBox="1">
            <a:spLocks noChangeArrowheads="1"/>
          </p:cNvSpPr>
          <p:nvPr/>
        </p:nvSpPr>
        <p:spPr bwMode="auto">
          <a:xfrm>
            <a:off x="6813997" y="2996952"/>
            <a:ext cx="1862459" cy="936104"/>
          </a:xfrm>
          <a:prstGeom prst="rect">
            <a:avLst/>
          </a:prstGeom>
          <a:gradFill rotWithShape="1">
            <a:gsLst>
              <a:gs pos="0">
                <a:srgbClr val="BC8B00">
                  <a:shade val="51000"/>
                  <a:satMod val="130000"/>
                </a:srgbClr>
              </a:gs>
              <a:gs pos="80000">
                <a:srgbClr val="BC8B00">
                  <a:shade val="93000"/>
                  <a:satMod val="130000"/>
                </a:srgbClr>
              </a:gs>
              <a:gs pos="100000">
                <a:srgbClr val="BC8B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a:ext uri="{91240B29-F687-4F45-9708-019B960494DF}"/>
            <a:ext uri="{AF507438-7753-43E0-B8FC-AC1667EBCBE1}"/>
          </a:extLst>
        </p:spPr>
        <p:txBody>
          <a:bodyPr anchor="ctr"/>
          <a:lstStyle/>
          <a:p>
            <a:pPr algn="ctr">
              <a:defRPr/>
            </a:pPr>
            <a:r>
              <a:rPr kumimoji="0" lang="ja-JP" altLang="en-US" b="0">
                <a:solidFill>
                  <a:srgbClr val="FFFFFF"/>
                </a:solidFill>
                <a:effectLst>
                  <a:outerShdw blurRad="38100" dist="38100" dir="2700000" algn="tl">
                    <a:srgbClr val="C0C0C0"/>
                  </a:outerShdw>
                </a:effectLst>
                <a:latin typeface="メイリオ" pitchFamily="50" charset="-128"/>
                <a:ea typeface="メイリオ" pitchFamily="50" charset="-128"/>
                <a:cs typeface="メイリオ" pitchFamily="50" charset="-128"/>
              </a:rPr>
              <a:t>昇給</a:t>
            </a:r>
          </a:p>
          <a:p>
            <a:pPr algn="ctr">
              <a:defRPr/>
            </a:pPr>
            <a:r>
              <a:rPr kumimoji="0" lang="ja-JP" altLang="en-US" sz="1500" b="0">
                <a:solidFill>
                  <a:srgbClr val="FFFFFF"/>
                </a:solidFill>
                <a:effectLst>
                  <a:outerShdw blurRad="38100" dist="38100" dir="2700000" algn="tl">
                    <a:srgbClr val="C0C0C0"/>
                  </a:outerShdw>
                </a:effectLst>
                <a:latin typeface="メイリオ" pitchFamily="50" charset="-128"/>
                <a:ea typeface="メイリオ" pitchFamily="50" charset="-128"/>
                <a:cs typeface="メイリオ" pitchFamily="50" charset="-128"/>
              </a:rPr>
              <a:t>シミュレーション</a:t>
            </a:r>
          </a:p>
        </p:txBody>
      </p:sp>
      <p:sp>
        <p:nvSpPr>
          <p:cNvPr id="56" name="Text Box 4"/>
          <p:cNvSpPr txBox="1">
            <a:spLocks noChangeArrowheads="1"/>
          </p:cNvSpPr>
          <p:nvPr/>
        </p:nvSpPr>
        <p:spPr bwMode="auto">
          <a:xfrm>
            <a:off x="6813997" y="5301208"/>
            <a:ext cx="1862459" cy="936104"/>
          </a:xfrm>
          <a:prstGeom prst="rect">
            <a:avLst/>
          </a:prstGeom>
          <a:gradFill rotWithShape="1">
            <a:gsLst>
              <a:gs pos="0">
                <a:srgbClr val="BC8B00">
                  <a:shade val="51000"/>
                  <a:satMod val="130000"/>
                </a:srgbClr>
              </a:gs>
              <a:gs pos="80000">
                <a:srgbClr val="BC8B00">
                  <a:shade val="93000"/>
                  <a:satMod val="130000"/>
                </a:srgbClr>
              </a:gs>
              <a:gs pos="100000">
                <a:srgbClr val="BC8B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a:ext uri="{91240B29-F687-4F45-9708-019B960494DF}"/>
            <a:ext uri="{AF507438-7753-43E0-B8FC-AC1667EBCBE1}"/>
          </a:extLst>
        </p:spPr>
        <p:txBody>
          <a:bodyPr anchor="ctr"/>
          <a:lstStyle/>
          <a:p>
            <a:pPr algn="ctr">
              <a:defRPr/>
            </a:pPr>
            <a:r>
              <a:rPr kumimoji="0" lang="ja-JP" altLang="en-US" b="0">
                <a:solidFill>
                  <a:srgbClr val="FFFFFF"/>
                </a:solidFill>
                <a:effectLst>
                  <a:outerShdw blurRad="38100" dist="38100" dir="2700000" algn="tl">
                    <a:srgbClr val="C0C0C0"/>
                  </a:outerShdw>
                </a:effectLst>
                <a:latin typeface="メイリオ" pitchFamily="50" charset="-128"/>
                <a:ea typeface="メイリオ" pitchFamily="50" charset="-128"/>
                <a:cs typeface="メイリオ" pitchFamily="50" charset="-128"/>
              </a:rPr>
              <a:t>昇格</a:t>
            </a:r>
          </a:p>
          <a:p>
            <a:pPr algn="ctr">
              <a:defRPr/>
            </a:pPr>
            <a:r>
              <a:rPr kumimoji="0" lang="ja-JP" altLang="en-US" sz="1500" b="0">
                <a:solidFill>
                  <a:srgbClr val="FFFFFF"/>
                </a:solidFill>
                <a:effectLst>
                  <a:outerShdw blurRad="38100" dist="38100" dir="2700000" algn="tl">
                    <a:srgbClr val="C0C0C0"/>
                  </a:outerShdw>
                </a:effectLst>
                <a:latin typeface="メイリオ" pitchFamily="50" charset="-128"/>
                <a:ea typeface="メイリオ" pitchFamily="50" charset="-128"/>
                <a:cs typeface="メイリオ" pitchFamily="50" charset="-128"/>
              </a:rPr>
              <a:t>対象者抽出</a:t>
            </a:r>
          </a:p>
        </p:txBody>
      </p:sp>
      <p:sp>
        <p:nvSpPr>
          <p:cNvPr id="57" name="AutoShape 22"/>
          <p:cNvSpPr>
            <a:spLocks noChangeArrowheads="1"/>
          </p:cNvSpPr>
          <p:nvPr/>
        </p:nvSpPr>
        <p:spPr bwMode="auto">
          <a:xfrm rot="5400000">
            <a:off x="6049577" y="3279651"/>
            <a:ext cx="493713" cy="360363"/>
          </a:xfrm>
          <a:prstGeom prst="upArrow">
            <a:avLst>
              <a:gd name="adj1" fmla="val 50000"/>
              <a:gd name="adj2" fmla="val 48938"/>
            </a:avLst>
          </a:prstGeom>
          <a:solidFill>
            <a:srgbClr val="FFFFFF">
              <a:lumMod val="50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a:ext uri="{AF507438-7753-43E0-B8FC-AC1667EBCBE1}"/>
          </a:extLst>
        </p:spPr>
        <p:txBody>
          <a:bodyPr vert="eaVert" wrap="none" anchor="ctr"/>
          <a:lstStyle/>
          <a:p>
            <a:pPr>
              <a:defRPr/>
            </a:pPr>
            <a:endParaRPr kumimoji="0" lang="ja-JP" altLang="en-US" sz="1800" b="0">
              <a:solidFill>
                <a:srgbClr val="FFFFFF"/>
              </a:solidFill>
              <a:latin typeface="メイリオ" pitchFamily="50" charset="-128"/>
              <a:ea typeface="メイリオ" pitchFamily="50" charset="-128"/>
              <a:cs typeface="メイリオ" pitchFamily="50" charset="-128"/>
            </a:endParaRPr>
          </a:p>
        </p:txBody>
      </p:sp>
      <p:sp>
        <p:nvSpPr>
          <p:cNvPr id="58" name="AutoShape 22"/>
          <p:cNvSpPr>
            <a:spLocks noChangeArrowheads="1"/>
          </p:cNvSpPr>
          <p:nvPr/>
        </p:nvSpPr>
        <p:spPr bwMode="auto">
          <a:xfrm rot="5400000">
            <a:off x="6049254" y="4442122"/>
            <a:ext cx="493713" cy="360363"/>
          </a:xfrm>
          <a:prstGeom prst="upArrow">
            <a:avLst>
              <a:gd name="adj1" fmla="val 50000"/>
              <a:gd name="adj2" fmla="val 48938"/>
            </a:avLst>
          </a:prstGeom>
          <a:solidFill>
            <a:srgbClr val="FFFFFF">
              <a:lumMod val="50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a:ext uri="{AF507438-7753-43E0-B8FC-AC1667EBCBE1}"/>
          </a:extLst>
        </p:spPr>
        <p:txBody>
          <a:bodyPr vert="eaVert" wrap="none" anchor="ctr"/>
          <a:lstStyle/>
          <a:p>
            <a:pPr>
              <a:defRPr/>
            </a:pPr>
            <a:endParaRPr kumimoji="0" lang="ja-JP" altLang="en-US" sz="1800" b="0">
              <a:solidFill>
                <a:srgbClr val="FFFFFF"/>
              </a:solidFill>
              <a:latin typeface="メイリオ" pitchFamily="50" charset="-128"/>
              <a:ea typeface="メイリオ" pitchFamily="50" charset="-128"/>
              <a:cs typeface="メイリオ" pitchFamily="50" charset="-128"/>
            </a:endParaRPr>
          </a:p>
        </p:txBody>
      </p:sp>
      <p:sp>
        <p:nvSpPr>
          <p:cNvPr id="59" name="AutoShape 22"/>
          <p:cNvSpPr>
            <a:spLocks noChangeArrowheads="1"/>
          </p:cNvSpPr>
          <p:nvPr/>
        </p:nvSpPr>
        <p:spPr bwMode="auto">
          <a:xfrm rot="5400000">
            <a:off x="6049577" y="5583907"/>
            <a:ext cx="493713" cy="360363"/>
          </a:xfrm>
          <a:prstGeom prst="upArrow">
            <a:avLst>
              <a:gd name="adj1" fmla="val 50000"/>
              <a:gd name="adj2" fmla="val 48938"/>
            </a:avLst>
          </a:prstGeom>
          <a:solidFill>
            <a:srgbClr val="FFFFFF">
              <a:lumMod val="50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a:ext uri="{AF507438-7753-43E0-B8FC-AC1667EBCBE1}"/>
          </a:extLst>
        </p:spPr>
        <p:txBody>
          <a:bodyPr vert="eaVert" wrap="none" anchor="ctr"/>
          <a:lstStyle/>
          <a:p>
            <a:pPr>
              <a:defRPr/>
            </a:pPr>
            <a:endParaRPr kumimoji="0" lang="ja-JP" altLang="en-US" sz="1800" b="0">
              <a:solidFill>
                <a:srgbClr val="FFFFFF"/>
              </a:solidFill>
              <a:latin typeface="メイリオ" pitchFamily="50" charset="-128"/>
              <a:ea typeface="メイリオ" pitchFamily="50" charset="-128"/>
              <a:cs typeface="メイリオ" pitchFamily="50" charset="-128"/>
            </a:endParaRPr>
          </a:p>
        </p:txBody>
      </p:sp>
      <p:sp>
        <p:nvSpPr>
          <p:cNvPr id="22594" name="Rectangle 31"/>
          <p:cNvSpPr>
            <a:spLocks noChangeArrowheads="1"/>
          </p:cNvSpPr>
          <p:nvPr/>
        </p:nvSpPr>
        <p:spPr bwMode="auto">
          <a:xfrm>
            <a:off x="209006" y="200297"/>
            <a:ext cx="6898232" cy="1027611"/>
          </a:xfrm>
          <a:prstGeom prst="rect">
            <a:avLst/>
          </a:prstGeom>
          <a:noFill/>
          <a:ln w="9525">
            <a:noFill/>
            <a:miter lim="800000"/>
            <a:headEnd/>
            <a:tailEnd/>
          </a:ln>
        </p:spPr>
        <p:txBody>
          <a:bodyPr anchor="ctr"/>
          <a:lstStyle/>
          <a:p>
            <a:pPr>
              <a:lnSpc>
                <a:spcPts val="2600"/>
              </a:lnSpc>
            </a:pPr>
            <a:r>
              <a:rPr lang="en-US" altLang="ja-JP" sz="2200" i="1" dirty="0">
                <a:ea typeface="メイリオ" pitchFamily="50" charset="-128"/>
                <a:cs typeface="Times New Roman" pitchFamily="18" charset="0"/>
              </a:rPr>
              <a:t>SuperStream</a:t>
            </a:r>
            <a:r>
              <a:rPr lang="en-US" altLang="ja-JP" sz="2200" dirty="0">
                <a:ea typeface="メイリオ" pitchFamily="50" charset="-128"/>
                <a:cs typeface="Times New Roman" pitchFamily="18" charset="0"/>
              </a:rPr>
              <a:t> - HR</a:t>
            </a:r>
            <a:r>
              <a:rPr lang="en-US" altLang="ja-JP" sz="2200" dirty="0" smtClean="0">
                <a:ea typeface="メイリオ" pitchFamily="50" charset="-128"/>
                <a:cs typeface="Times New Roman" pitchFamily="18" charset="0"/>
              </a:rPr>
              <a:t>+</a:t>
            </a:r>
            <a:r>
              <a:rPr lang="en-US" altLang="ja-JP" sz="2600" dirty="0">
                <a:latin typeface="メイリオ" pitchFamily="50" charset="-128"/>
                <a:ea typeface="メイリオ" pitchFamily="50" charset="-128"/>
                <a:cs typeface="メイリオ" pitchFamily="50" charset="-128"/>
              </a:rPr>
              <a:t/>
            </a:r>
            <a:br>
              <a:rPr lang="en-US" altLang="ja-JP" sz="2600" dirty="0">
                <a:latin typeface="メイリオ" pitchFamily="50" charset="-128"/>
                <a:ea typeface="メイリオ" pitchFamily="50" charset="-128"/>
                <a:cs typeface="メイリオ" pitchFamily="50" charset="-128"/>
              </a:rPr>
            </a:br>
            <a:r>
              <a:rPr lang="ja-JP" altLang="en-US" sz="1800" dirty="0">
                <a:latin typeface="メイリオ" pitchFamily="50" charset="-128"/>
                <a:ea typeface="メイリオ" pitchFamily="50" charset="-128"/>
                <a:cs typeface="メイリオ" pitchFamily="50" charset="-128"/>
              </a:rPr>
              <a:t>　</a:t>
            </a:r>
            <a:r>
              <a:rPr lang="ja-JP" altLang="en-US" sz="1800" b="0" dirty="0">
                <a:latin typeface="メイリオ" pitchFamily="50" charset="-128"/>
                <a:ea typeface="メイリオ" pitchFamily="50" charset="-128"/>
                <a:cs typeface="メイリオ" pitchFamily="50" charset="-128"/>
              </a:rPr>
              <a:t>～考課履歴の活用と報酬への反映～</a:t>
            </a:r>
          </a:p>
        </p:txBody>
      </p:sp>
      <p:sp>
        <p:nvSpPr>
          <p:cNvPr id="22595" name="フッター プレースホルダ 2"/>
          <p:cNvSpPr>
            <a:spLocks noGrp="1"/>
          </p:cNvSpPr>
          <p:nvPr>
            <p:ph type="ftr" sz="quarter" idx="11"/>
          </p:nvPr>
        </p:nvSpPr>
        <p:spPr>
          <a:noFill/>
        </p:spPr>
        <p:txBody>
          <a:bodyPr vert="horz" lIns="91440" tIns="45720" rIns="91440" bIns="45720" anchor="t"/>
          <a:lstStyle/>
          <a:p>
            <a:r>
              <a:rPr lang="en-US" altLang="ja-JP" smtClean="0"/>
              <a:t>© SuperStream Inc. All rights reserved.</a:t>
            </a:r>
            <a:endParaRPr lang="en-US" altLang="ja-JP" dirty="0" smtClean="0"/>
          </a:p>
        </p:txBody>
      </p:sp>
      <p:cxnSp>
        <p:nvCxnSpPr>
          <p:cNvPr id="41" name="直線コネクタ 40"/>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grpSp>
        <p:nvGrpSpPr>
          <p:cNvPr id="42" name="グループ化 41"/>
          <p:cNvGrpSpPr/>
          <p:nvPr/>
        </p:nvGrpSpPr>
        <p:grpSpPr>
          <a:xfrm>
            <a:off x="395290" y="1340768"/>
            <a:ext cx="215993" cy="215740"/>
            <a:chOff x="395290" y="1340768"/>
            <a:chExt cx="215993" cy="215740"/>
          </a:xfrm>
        </p:grpSpPr>
        <p:sp>
          <p:nvSpPr>
            <p:cNvPr id="44" name="正方形/長方形 43"/>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45" name="正方形/長方形 44"/>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sp>
        <p:nvSpPr>
          <p:cNvPr id="47" name="Text Box 4"/>
          <p:cNvSpPr txBox="1">
            <a:spLocks noChangeArrowheads="1"/>
          </p:cNvSpPr>
          <p:nvPr/>
        </p:nvSpPr>
        <p:spPr bwMode="auto">
          <a:xfrm>
            <a:off x="586109" y="1276350"/>
            <a:ext cx="7154243" cy="338554"/>
          </a:xfrm>
          <a:prstGeom prst="rect">
            <a:avLst/>
          </a:prstGeom>
          <a:noFill/>
          <a:ln w="9525">
            <a:noFill/>
            <a:miter lim="800000"/>
            <a:headEnd/>
            <a:tailEnd/>
          </a:ln>
        </p:spPr>
        <p:txBody>
          <a:bodyPr wrap="square">
            <a:spAutoFit/>
          </a:bodyPr>
          <a:lstStyle/>
          <a:p>
            <a:r>
              <a:rPr lang="ja-JP" altLang="en-US" b="0" dirty="0" smtClean="0">
                <a:solidFill>
                  <a:srgbClr val="C00000"/>
                </a:solidFill>
                <a:latin typeface="メイリオ" pitchFamily="50" charset="-128"/>
                <a:ea typeface="メイリオ" pitchFamily="50" charset="-128"/>
                <a:cs typeface="メイリオ" pitchFamily="50" charset="-128"/>
              </a:rPr>
              <a:t>考課結果を昇給・賞与シミュレーションに活用し、報酬へ反映</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スライド番号プレースホルダ 1"/>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fld id="{C0BA4ACC-1935-4515-84A1-C0AE72DD0D79}" type="slidenum">
              <a:rPr lang="en-US" altLang="ja-JP" smtClean="0">
                <a:latin typeface="メイリオ" pitchFamily="50" charset="-128"/>
                <a:ea typeface="メイリオ" pitchFamily="50" charset="-128"/>
                <a:cs typeface="メイリオ" pitchFamily="50" charset="-128"/>
              </a:rPr>
              <a:pPr/>
              <a:t>16</a:t>
            </a:fld>
            <a:endParaRPr lang="en-US" altLang="ja-JP" smtClean="0">
              <a:latin typeface="メイリオ" pitchFamily="50" charset="-128"/>
              <a:ea typeface="メイリオ" pitchFamily="50" charset="-128"/>
              <a:cs typeface="メイリオ" pitchFamily="50" charset="-128"/>
            </a:endParaRPr>
          </a:p>
        </p:txBody>
      </p:sp>
      <p:sp>
        <p:nvSpPr>
          <p:cNvPr id="16" name="AutoShape 37"/>
          <p:cNvSpPr>
            <a:spLocks noChangeArrowheads="1"/>
          </p:cNvSpPr>
          <p:nvPr/>
        </p:nvSpPr>
        <p:spPr bwMode="auto">
          <a:xfrm>
            <a:off x="179512" y="2307770"/>
            <a:ext cx="8856984" cy="4073557"/>
          </a:xfrm>
          <a:prstGeom prst="roundRect">
            <a:avLst>
              <a:gd name="adj" fmla="val 3764"/>
            </a:avLst>
          </a:prstGeom>
          <a:gradFill rotWithShape="1">
            <a:gsLst>
              <a:gs pos="0">
                <a:schemeClr val="bg1">
                  <a:lumMod val="85000"/>
                </a:schemeClr>
              </a:gs>
              <a:gs pos="80000">
                <a:srgbClr val="FFFFFF">
                  <a:shade val="93000"/>
                  <a:satMod val="130000"/>
                </a:srgbClr>
              </a:gs>
              <a:gs pos="100000">
                <a:srgbClr val="FFFFFF">
                  <a:shade val="94000"/>
                  <a:satMod val="135000"/>
                </a:srgbClr>
              </a:gs>
            </a:gsLst>
            <a:lin ang="16200000" scaled="0"/>
          </a:gradFill>
          <a:ln>
            <a:solidFill>
              <a:srgbClr val="FFFFFF">
                <a:lumMod val="50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p:spPr>
        <p:txBody>
          <a:bodyPr vert="eaVert" wrap="none" anchor="ctr"/>
          <a:lstStyle/>
          <a:p>
            <a:pPr algn="ctr" fontAlgn="auto">
              <a:spcBef>
                <a:spcPts val="0"/>
              </a:spcBef>
              <a:spcAft>
                <a:spcPts val="0"/>
              </a:spcAft>
              <a:defRPr/>
            </a:pPr>
            <a:endParaRPr kumimoji="0" lang="en-US" altLang="ja-JP" sz="2000" b="0" kern="0">
              <a:solidFill>
                <a:srgbClr val="FFFFFF"/>
              </a:solidFill>
              <a:latin typeface="メイリオ" pitchFamily="50" charset="-128"/>
              <a:ea typeface="メイリオ" pitchFamily="50" charset="-128"/>
              <a:cs typeface="メイリオ" pitchFamily="50" charset="-128"/>
            </a:endParaRPr>
          </a:p>
        </p:txBody>
      </p:sp>
      <p:graphicFrame>
        <p:nvGraphicFramePr>
          <p:cNvPr id="17" name="Group 2"/>
          <p:cNvGraphicFramePr>
            <a:graphicFrameLocks noGrp="1"/>
          </p:cNvGraphicFramePr>
          <p:nvPr/>
        </p:nvGraphicFramePr>
        <p:xfrm>
          <a:off x="301625" y="2619717"/>
          <a:ext cx="4270375" cy="2920222"/>
        </p:xfrm>
        <a:graphic>
          <a:graphicData uri="http://schemas.openxmlformats.org/drawingml/2006/table">
            <a:tbl>
              <a:tblPr/>
              <a:tblGrid>
                <a:gridCol w="682444"/>
                <a:gridCol w="1611085"/>
                <a:gridCol w="914809"/>
                <a:gridCol w="1062037"/>
              </a:tblGrid>
              <a:tr h="3603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条件２</a:t>
                      </a:r>
                      <a:endParaRPr kumimoji="1" lang="en-US" altLang="ja-JP"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a:t>
                      </a:r>
                      <a:r>
                        <a:rPr kumimoji="1" lang="ja-JP" altLang="en-US"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等級</a:t>
                      </a:r>
                      <a:r>
                        <a:rPr kumimoji="1" lang="en-US" altLang="ja-JP"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0065AE"/>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条件３</a:t>
                      </a:r>
                      <a:endParaRPr kumimoji="1" lang="en-US" altLang="ja-JP"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a:t>
                      </a:r>
                      <a:r>
                        <a:rPr kumimoji="1" lang="ja-JP" altLang="en-US"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号俸</a:t>
                      </a:r>
                      <a:r>
                        <a:rPr kumimoji="1" lang="en-US" altLang="ja-JP"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0065AE"/>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条件３関連</a:t>
                      </a:r>
                      <a:endParaRPr kumimoji="1" lang="en-US" altLang="ja-JP"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a:t>
                      </a:r>
                      <a:r>
                        <a:rPr kumimoji="1" lang="ja-JP" altLang="en-US"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考課</a:t>
                      </a:r>
                      <a:r>
                        <a:rPr kumimoji="1" lang="en-US" altLang="ja-JP"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0065AE"/>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bg1"/>
                          </a:solidFill>
                          <a:effectLst/>
                          <a:latin typeface="メイリオ" pitchFamily="50" charset="-128"/>
                          <a:ea typeface="メイリオ" pitchFamily="50" charset="-128"/>
                          <a:cs typeface="メイリオ" pitchFamily="50" charset="-128"/>
                        </a:rPr>
                        <a:t>条件３関連コード</a:t>
                      </a:r>
                      <a:r>
                        <a:rPr kumimoji="1" lang="en-US" altLang="ja-JP" sz="950" b="0" i="0" u="none" strike="noStrike" cap="none" normalizeH="0" baseline="0" smtClean="0">
                          <a:ln>
                            <a:noFill/>
                          </a:ln>
                          <a:solidFill>
                            <a:schemeClr val="bg1"/>
                          </a:solidFill>
                          <a:effectLst/>
                          <a:latin typeface="メイリオ" pitchFamily="50" charset="-128"/>
                          <a:ea typeface="メイリオ" pitchFamily="50" charset="-128"/>
                          <a:cs typeface="メイリオ" pitchFamily="50" charset="-128"/>
                        </a:rPr>
                        <a:t>【</a:t>
                      </a:r>
                      <a:r>
                        <a:rPr kumimoji="1" lang="ja-JP" altLang="en-US" sz="950" b="0" i="0" u="none" strike="noStrike" cap="none" normalizeH="0" baseline="0" smtClean="0">
                          <a:ln>
                            <a:noFill/>
                          </a:ln>
                          <a:solidFill>
                            <a:schemeClr val="bg1"/>
                          </a:solidFill>
                          <a:effectLst/>
                          <a:latin typeface="メイリオ" pitchFamily="50" charset="-128"/>
                          <a:ea typeface="メイリオ" pitchFamily="50" charset="-128"/>
                          <a:cs typeface="メイリオ" pitchFamily="50" charset="-128"/>
                        </a:rPr>
                        <a:t>加算額</a:t>
                      </a:r>
                      <a:r>
                        <a:rPr kumimoji="1" lang="en-US" altLang="ja-JP" sz="950" b="0" i="0" u="none" strike="noStrike" cap="none" normalizeH="0" baseline="0" smtClean="0">
                          <a:ln>
                            <a:noFill/>
                          </a:ln>
                          <a:solidFill>
                            <a:schemeClr val="bg1"/>
                          </a:solidFill>
                          <a:effectLst/>
                          <a:latin typeface="メイリオ" pitchFamily="50" charset="-128"/>
                          <a:ea typeface="メイリオ" pitchFamily="50" charset="-128"/>
                          <a:cs typeface="メイリオ" pitchFamily="50" charset="-128"/>
                        </a:rPr>
                        <a:t>】</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0065AE"/>
                    </a:solidFill>
                  </a:tcPr>
                </a:tc>
              </a:tr>
              <a:tr h="341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１等級</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8CAC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99</a:t>
                      </a: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（ダミー全号俸）全号俸</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8CAC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考課</a:t>
                      </a: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A</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8CAC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a:t>
                      </a: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5000</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8CAC9"/>
                    </a:solidFill>
                  </a:tcPr>
                </a:tc>
              </a:tr>
              <a:tr h="215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１等級</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8CAC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99</a:t>
                      </a: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（ダミー全号俸）全号俸</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8CAC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考課</a:t>
                      </a: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B</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8CAC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a:t>
                      </a:r>
                      <a:r>
                        <a:rPr kumimoji="1" lang="en-US" altLang="ja-JP"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3000</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8CAC9"/>
                    </a:solidFill>
                  </a:tcPr>
                </a:tc>
              </a:tr>
              <a:tr h="215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１等級</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8CAC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99</a:t>
                      </a: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（ダミー全号俸）全号俸</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8CAC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考課</a:t>
                      </a:r>
                      <a:r>
                        <a:rPr kumimoji="1" lang="en-US" altLang="ja-JP"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C</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8CAC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０</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8CAC9"/>
                    </a:solidFill>
                  </a:tcPr>
                </a:tc>
              </a:tr>
              <a:tr h="215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１等級</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8CAC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99</a:t>
                      </a: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（ダミー全号俸）全号俸</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8CAC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考課</a:t>
                      </a:r>
                      <a:r>
                        <a:rPr kumimoji="1" lang="en-US" altLang="ja-JP"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D</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8CAC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-3000</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8CAC9"/>
                    </a:solidFill>
                  </a:tcPr>
                </a:tc>
              </a:tr>
              <a:tr h="177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１等級</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8CAC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99</a:t>
                      </a: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（ダミー全号俸）全号俸</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8CAC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考課</a:t>
                      </a: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E</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8CAC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-5000</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F8CAC9"/>
                    </a:solidFill>
                  </a:tcPr>
                </a:tc>
              </a:tr>
              <a:tr h="215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２等級</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99</a:t>
                      </a: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（ダミー全号俸）全号俸</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考課</a:t>
                      </a: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A</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a:t>
                      </a:r>
                      <a:r>
                        <a:rPr kumimoji="1" lang="en-US" altLang="ja-JP"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7000</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r>
              <a:tr h="1444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２等級</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99</a:t>
                      </a: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（ダミー全号俸）全号俸</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考課</a:t>
                      </a: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B</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a:t>
                      </a:r>
                      <a:r>
                        <a:rPr kumimoji="1" lang="en-US" altLang="ja-JP"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4000</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r>
              <a:tr h="1714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２等級</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99</a:t>
                      </a: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（ダミー全号俸）全号俸</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考課</a:t>
                      </a: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C</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０</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r>
              <a:tr h="2714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２等級</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99</a:t>
                      </a: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（ダミー全号俸）全号俸</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考課</a:t>
                      </a: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D</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-4000</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r>
              <a:tr h="1444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２等級</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99</a:t>
                      </a: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（ダミー全号俸）全号俸</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考課</a:t>
                      </a:r>
                      <a:r>
                        <a:rPr kumimoji="1" lang="en-US" altLang="ja-JP"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E</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-7000</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r>
              <a:tr h="3603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a:t>
                      </a:r>
                    </a:p>
                  </a:txBody>
                  <a:tcPr marL="36000" marR="36000" marT="36000" marB="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r>
            </a:tbl>
          </a:graphicData>
        </a:graphic>
      </p:graphicFrame>
      <p:graphicFrame>
        <p:nvGraphicFramePr>
          <p:cNvPr id="18" name="Group 69"/>
          <p:cNvGraphicFramePr>
            <a:graphicFrameLocks noGrp="1"/>
          </p:cNvGraphicFramePr>
          <p:nvPr/>
        </p:nvGraphicFramePr>
        <p:xfrm>
          <a:off x="4859338" y="2647372"/>
          <a:ext cx="4105275" cy="2067625"/>
        </p:xfrm>
        <a:graphic>
          <a:graphicData uri="http://schemas.openxmlformats.org/drawingml/2006/table">
            <a:tbl>
              <a:tblPr/>
              <a:tblGrid>
                <a:gridCol w="714148"/>
                <a:gridCol w="1303564"/>
                <a:gridCol w="1079500"/>
                <a:gridCol w="1008063"/>
              </a:tblGrid>
              <a:tr h="384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条件２</a:t>
                      </a:r>
                      <a:endParaRPr kumimoji="1" lang="en-US" altLang="ja-JP"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a:t>
                      </a:r>
                      <a:r>
                        <a:rPr kumimoji="1" lang="ja-JP" altLang="en-US"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等級</a:t>
                      </a:r>
                      <a:r>
                        <a:rPr kumimoji="1" lang="en-US" altLang="ja-JP"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条件３</a:t>
                      </a:r>
                      <a:endParaRPr kumimoji="1" lang="en-US" altLang="ja-JP"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a:t>
                      </a:r>
                      <a:r>
                        <a:rPr kumimoji="1" lang="ja-JP" altLang="en-US"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号俸</a:t>
                      </a:r>
                      <a:r>
                        <a:rPr kumimoji="1" lang="en-US" altLang="ja-JP"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条件３関連</a:t>
                      </a:r>
                      <a:endParaRPr kumimoji="1" lang="en-US" altLang="ja-JP"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a:t>
                      </a:r>
                      <a:r>
                        <a:rPr kumimoji="1" lang="ja-JP" altLang="en-US"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上限下限金額</a:t>
                      </a:r>
                      <a:r>
                        <a:rPr kumimoji="1" lang="en-US" altLang="ja-JP"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条件３関連</a:t>
                      </a:r>
                      <a:endParaRPr kumimoji="1" lang="en-US" altLang="ja-JP"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コード</a:t>
                      </a:r>
                      <a:r>
                        <a:rPr kumimoji="1" lang="en-US" altLang="ja-JP" sz="95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【NULL】</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0070C0"/>
                    </a:solidFill>
                  </a:tcPr>
                </a:tc>
              </a:tr>
              <a:tr h="266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１等級</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E1C6B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99</a:t>
                      </a: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（ダミー全号俸）</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E1C6B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上限 </a:t>
                      </a: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219,000</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E1C6B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NULL</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E1C6BD"/>
                    </a:solidFill>
                  </a:tcPr>
                </a:tc>
              </a:tr>
              <a:tr h="287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１等級</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E1C6B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99</a:t>
                      </a: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（ダミー全号俸）</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E1C6B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下限 </a:t>
                      </a: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200,000</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E1C6B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NULL</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E1C6BD"/>
                    </a:solidFill>
                  </a:tcPr>
                </a:tc>
              </a:tr>
              <a:tr h="287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２等級</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99</a:t>
                      </a: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（ダミー全号俸）</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上限 </a:t>
                      </a: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239,000</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NULL</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r>
              <a:tr h="287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２等級</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99</a:t>
                      </a: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（ダミー全号俸）</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下限 </a:t>
                      </a: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220,000</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NULL</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r>
              <a:tr h="3841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5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a:t>
                      </a:r>
                    </a:p>
                  </a:txBody>
                  <a:tcP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r>
            </a:tbl>
          </a:graphicData>
        </a:graphic>
      </p:graphicFrame>
      <p:sp>
        <p:nvSpPr>
          <p:cNvPr id="23662" name="Text Box 108"/>
          <p:cNvSpPr txBox="1">
            <a:spLocks noChangeArrowheads="1"/>
          </p:cNvSpPr>
          <p:nvPr/>
        </p:nvSpPr>
        <p:spPr bwMode="auto">
          <a:xfrm>
            <a:off x="6227763" y="2360034"/>
            <a:ext cx="2715808" cy="276999"/>
          </a:xfrm>
          <a:prstGeom prst="rect">
            <a:avLst/>
          </a:prstGeom>
          <a:noFill/>
          <a:ln w="9525">
            <a:noFill/>
            <a:miter lim="800000"/>
            <a:headEnd/>
            <a:tailEnd/>
          </a:ln>
        </p:spPr>
        <p:txBody>
          <a:bodyPr wrap="none">
            <a:spAutoFit/>
          </a:bodyPr>
          <a:lstStyle/>
          <a:p>
            <a:r>
              <a:rPr kumimoji="0" lang="ja-JP" altLang="en-US" sz="1200" b="0">
                <a:solidFill>
                  <a:srgbClr val="404040"/>
                </a:solidFill>
                <a:latin typeface="メイリオ" pitchFamily="50" charset="-128"/>
                <a:ea typeface="メイリオ" pitchFamily="50" charset="-128"/>
                <a:cs typeface="メイリオ" pitchFamily="50" charset="-128"/>
              </a:rPr>
              <a:t>条件１：「等級事に上限</a:t>
            </a:r>
            <a:r>
              <a:rPr kumimoji="0" lang="en-US" altLang="ja-JP" sz="1200" b="0">
                <a:solidFill>
                  <a:srgbClr val="404040"/>
                </a:solidFill>
                <a:latin typeface="メイリオ" pitchFamily="50" charset="-128"/>
                <a:ea typeface="メイリオ" pitchFamily="50" charset="-128"/>
                <a:cs typeface="メイリオ" pitchFamily="50" charset="-128"/>
              </a:rPr>
              <a:t>/</a:t>
            </a:r>
            <a:r>
              <a:rPr kumimoji="0" lang="ja-JP" altLang="en-US" sz="1200" b="0">
                <a:solidFill>
                  <a:srgbClr val="404040"/>
                </a:solidFill>
                <a:latin typeface="メイリオ" pitchFamily="50" charset="-128"/>
                <a:ea typeface="メイリオ" pitchFamily="50" charset="-128"/>
                <a:cs typeface="メイリオ" pitchFamily="50" charset="-128"/>
              </a:rPr>
              <a:t>下限設定」</a:t>
            </a:r>
          </a:p>
        </p:txBody>
      </p:sp>
      <p:sp>
        <p:nvSpPr>
          <p:cNvPr id="20" name="AutoShape 109"/>
          <p:cNvSpPr>
            <a:spLocks noChangeArrowheads="1"/>
          </p:cNvSpPr>
          <p:nvPr/>
        </p:nvSpPr>
        <p:spPr bwMode="auto">
          <a:xfrm>
            <a:off x="6237288" y="4866824"/>
            <a:ext cx="1368425" cy="584200"/>
          </a:xfrm>
          <a:prstGeom prst="downArrow">
            <a:avLst>
              <a:gd name="adj1" fmla="val 50000"/>
              <a:gd name="adj2" fmla="val 54532"/>
            </a:avLst>
          </a:prstGeom>
          <a:ln>
            <a:headEnd/>
            <a:tailEnd/>
          </a:ln>
          <a:extLst>
            <a:ext uri="{AF507438-7753-43E0-B8FC-AC1667EBCBE1}"/>
          </a:extLst>
        </p:spPr>
        <p:style>
          <a:lnRef idx="0">
            <a:schemeClr val="accent2"/>
          </a:lnRef>
          <a:fillRef idx="3">
            <a:schemeClr val="accent2"/>
          </a:fillRef>
          <a:effectRef idx="3">
            <a:schemeClr val="accent2"/>
          </a:effectRef>
          <a:fontRef idx="minor">
            <a:schemeClr val="lt1"/>
          </a:fontRef>
        </p:style>
        <p:txBody>
          <a:bodyPr vert="eaVert" wrap="none" anchor="ctr"/>
          <a:lstStyle/>
          <a:p>
            <a:pPr fontAlgn="auto">
              <a:spcBef>
                <a:spcPts val="0"/>
              </a:spcBef>
              <a:spcAft>
                <a:spcPts val="0"/>
              </a:spcAft>
              <a:defRPr/>
            </a:pPr>
            <a:endParaRPr kumimoji="0" lang="ja-JP" altLang="en-US" sz="1800" b="0" kern="0">
              <a:solidFill>
                <a:srgbClr val="FFFFFF"/>
              </a:solidFill>
              <a:latin typeface="メイリオ" pitchFamily="50" charset="-128"/>
              <a:ea typeface="メイリオ" pitchFamily="50" charset="-128"/>
              <a:cs typeface="メイリオ" pitchFamily="50" charset="-128"/>
            </a:endParaRPr>
          </a:p>
        </p:txBody>
      </p:sp>
      <p:sp>
        <p:nvSpPr>
          <p:cNvPr id="21" name="Rectangle 110"/>
          <p:cNvSpPr>
            <a:spLocks noChangeArrowheads="1"/>
          </p:cNvSpPr>
          <p:nvPr/>
        </p:nvSpPr>
        <p:spPr bwMode="auto">
          <a:xfrm>
            <a:off x="5607050" y="5445224"/>
            <a:ext cx="2592388" cy="433387"/>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xtLst>
            <a:ext uri="{AF507438-7753-43E0-B8FC-AC1667EBCBE1}"/>
          </a:extLst>
        </p:spPr>
        <p:txBody>
          <a:bodyPr wrap="none" anchor="ctr"/>
          <a:lstStyle/>
          <a:p>
            <a:pPr algn="ctr">
              <a:defRPr/>
            </a:pPr>
            <a:r>
              <a:rPr kumimoji="0" lang="ja-JP" altLang="en-US" b="0">
                <a:solidFill>
                  <a:srgbClr val="FFFFFF"/>
                </a:solidFill>
                <a:latin typeface="メイリオ" pitchFamily="50" charset="-128"/>
                <a:ea typeface="メイリオ" pitchFamily="50" charset="-128"/>
                <a:cs typeface="メイリオ" pitchFamily="50" charset="-128"/>
              </a:rPr>
              <a:t>成果給の賃金決定</a:t>
            </a:r>
          </a:p>
        </p:txBody>
      </p:sp>
      <p:sp>
        <p:nvSpPr>
          <p:cNvPr id="23669" name="Text Box 113"/>
          <p:cNvSpPr txBox="1">
            <a:spLocks noChangeArrowheads="1"/>
          </p:cNvSpPr>
          <p:nvPr/>
        </p:nvSpPr>
        <p:spPr bwMode="auto">
          <a:xfrm>
            <a:off x="607879" y="1681090"/>
            <a:ext cx="8326438" cy="461236"/>
          </a:xfrm>
          <a:prstGeom prst="rect">
            <a:avLst/>
          </a:prstGeom>
          <a:noFill/>
          <a:ln w="9525">
            <a:noFill/>
            <a:miter lim="800000"/>
            <a:headEnd/>
            <a:tailEnd/>
          </a:ln>
        </p:spPr>
        <p:txBody>
          <a:bodyPr/>
          <a:lstStyle/>
          <a:p>
            <a:r>
              <a:rPr kumimoji="0" lang="ja-JP" altLang="en-US" sz="1400" b="0" dirty="0">
                <a:solidFill>
                  <a:srgbClr val="404040"/>
                </a:solidFill>
                <a:latin typeface="メイリオ" pitchFamily="50" charset="-128"/>
                <a:ea typeface="メイリオ" pitchFamily="50" charset="-128"/>
                <a:cs typeface="メイリオ" pitchFamily="50" charset="-128"/>
              </a:rPr>
              <a:t>昇給シミュレーションでは、実際の考課結果による加算減算の計算だけでなく、全員</a:t>
            </a:r>
            <a:r>
              <a:rPr kumimoji="0" lang="ja-JP" altLang="en-US" sz="1400" b="0" dirty="0" smtClean="0">
                <a:solidFill>
                  <a:srgbClr val="404040"/>
                </a:solidFill>
                <a:latin typeface="メイリオ" pitchFamily="50" charset="-128"/>
                <a:ea typeface="メイリオ" pitchFamily="50" charset="-128"/>
                <a:cs typeface="メイリオ" pitchFamily="50" charset="-128"/>
              </a:rPr>
              <a:t>が考課</a:t>
            </a:r>
            <a:r>
              <a:rPr kumimoji="0" lang="ja-JP" altLang="en-US" sz="1400" b="0" dirty="0">
                <a:solidFill>
                  <a:srgbClr val="404040"/>
                </a:solidFill>
                <a:latin typeface="メイリオ" pitchFamily="50" charset="-128"/>
                <a:ea typeface="メイリオ" pitchFamily="50" charset="-128"/>
                <a:cs typeface="メイリオ" pitchFamily="50" charset="-128"/>
              </a:rPr>
              <a:t>結果</a:t>
            </a:r>
            <a:r>
              <a:rPr kumimoji="0" lang="en-US" altLang="ja-JP" sz="1400" b="0" dirty="0" smtClean="0">
                <a:solidFill>
                  <a:srgbClr val="404040"/>
                </a:solidFill>
                <a:latin typeface="メイリオ" pitchFamily="50" charset="-128"/>
                <a:ea typeface="メイリオ" pitchFamily="50" charset="-128"/>
                <a:cs typeface="メイリオ" pitchFamily="50" charset="-128"/>
              </a:rPr>
              <a:t>C</a:t>
            </a:r>
          </a:p>
          <a:p>
            <a:r>
              <a:rPr kumimoji="0" lang="ja-JP" altLang="en-US" sz="1400" b="0" dirty="0" smtClean="0">
                <a:solidFill>
                  <a:srgbClr val="404040"/>
                </a:solidFill>
                <a:latin typeface="メイリオ" pitchFamily="50" charset="-128"/>
                <a:ea typeface="メイリオ" pitchFamily="50" charset="-128"/>
                <a:cs typeface="メイリオ" pitchFamily="50" charset="-128"/>
              </a:rPr>
              <a:t>（</a:t>
            </a:r>
            <a:r>
              <a:rPr kumimoji="0" lang="ja-JP" altLang="en-US" sz="1400" b="0" dirty="0">
                <a:solidFill>
                  <a:srgbClr val="404040"/>
                </a:solidFill>
                <a:latin typeface="メイリオ" pitchFamily="50" charset="-128"/>
                <a:ea typeface="メイリオ" pitchFamily="50" charset="-128"/>
                <a:cs typeface="メイリオ" pitchFamily="50" charset="-128"/>
              </a:rPr>
              <a:t>相対評価の平均）を取得すればいくらになるかといった予測計算も可能</a:t>
            </a:r>
            <a:r>
              <a:rPr kumimoji="0" lang="ja-JP" altLang="en-US" sz="1400" b="0" dirty="0" smtClean="0">
                <a:solidFill>
                  <a:srgbClr val="404040"/>
                </a:solidFill>
                <a:latin typeface="メイリオ" pitchFamily="50" charset="-128"/>
                <a:ea typeface="メイリオ" pitchFamily="50" charset="-128"/>
                <a:cs typeface="メイリオ" pitchFamily="50" charset="-128"/>
              </a:rPr>
              <a:t>です。</a:t>
            </a:r>
            <a:endParaRPr kumimoji="0" lang="ja-JP" altLang="en-US" sz="1400" b="0" dirty="0">
              <a:solidFill>
                <a:srgbClr val="404040"/>
              </a:solidFill>
              <a:latin typeface="メイリオ" pitchFamily="50" charset="-128"/>
              <a:ea typeface="メイリオ" pitchFamily="50" charset="-128"/>
              <a:cs typeface="メイリオ" pitchFamily="50" charset="-128"/>
            </a:endParaRPr>
          </a:p>
        </p:txBody>
      </p:sp>
      <p:sp>
        <p:nvSpPr>
          <p:cNvPr id="23670" name="Text Box 114"/>
          <p:cNvSpPr txBox="1">
            <a:spLocks noChangeArrowheads="1"/>
          </p:cNvSpPr>
          <p:nvPr/>
        </p:nvSpPr>
        <p:spPr bwMode="auto">
          <a:xfrm>
            <a:off x="5508625" y="5915025"/>
            <a:ext cx="3311525" cy="466725"/>
          </a:xfrm>
          <a:prstGeom prst="rect">
            <a:avLst/>
          </a:prstGeom>
          <a:noFill/>
          <a:ln w="9525">
            <a:noFill/>
            <a:miter lim="800000"/>
            <a:headEnd/>
            <a:tailEnd/>
          </a:ln>
        </p:spPr>
        <p:txBody>
          <a:bodyPr>
            <a:spAutoFit/>
          </a:bodyPr>
          <a:lstStyle/>
          <a:p>
            <a:pPr>
              <a:lnSpc>
                <a:spcPts val="1100"/>
              </a:lnSpc>
              <a:spcBef>
                <a:spcPct val="50000"/>
              </a:spcBef>
            </a:pPr>
            <a:r>
              <a:rPr kumimoji="0" lang="en-US" altLang="ja-JP" sz="1100" b="0">
                <a:solidFill>
                  <a:srgbClr val="404040"/>
                </a:solidFill>
                <a:latin typeface="メイリオ" pitchFamily="50" charset="-128"/>
                <a:ea typeface="メイリオ" pitchFamily="50" charset="-128"/>
                <a:cs typeface="メイリオ" pitchFamily="50" charset="-128"/>
              </a:rPr>
              <a:t>※</a:t>
            </a:r>
            <a:r>
              <a:rPr kumimoji="0" lang="ja-JP" altLang="en-US" sz="1100" b="0">
                <a:solidFill>
                  <a:srgbClr val="404040"/>
                </a:solidFill>
                <a:latin typeface="メイリオ" pitchFamily="50" charset="-128"/>
                <a:ea typeface="メイリオ" pitchFamily="50" charset="-128"/>
                <a:cs typeface="メイリオ" pitchFamily="50" charset="-128"/>
              </a:rPr>
              <a:t>上記は加算減算方式の例です。</a:t>
            </a:r>
            <a:endParaRPr kumimoji="0" lang="en-US" altLang="ja-JP" sz="1100" b="0">
              <a:solidFill>
                <a:srgbClr val="404040"/>
              </a:solidFill>
              <a:latin typeface="メイリオ" pitchFamily="50" charset="-128"/>
              <a:ea typeface="メイリオ" pitchFamily="50" charset="-128"/>
              <a:cs typeface="メイリオ" pitchFamily="50" charset="-128"/>
            </a:endParaRPr>
          </a:p>
          <a:p>
            <a:pPr>
              <a:lnSpc>
                <a:spcPts val="1100"/>
              </a:lnSpc>
              <a:spcBef>
                <a:spcPct val="50000"/>
              </a:spcBef>
            </a:pPr>
            <a:r>
              <a:rPr kumimoji="0" lang="ja-JP" altLang="en-US" sz="1100" b="0">
                <a:solidFill>
                  <a:srgbClr val="404040"/>
                </a:solidFill>
                <a:latin typeface="メイリオ" pitchFamily="50" charset="-128"/>
                <a:ea typeface="メイリオ" pitchFamily="50" charset="-128"/>
                <a:cs typeface="メイリオ" pitchFamily="50" charset="-128"/>
              </a:rPr>
              <a:t>　その他の計算方法も</a:t>
            </a:r>
            <a:r>
              <a:rPr kumimoji="0" lang="en-US" altLang="ja-JP" sz="1100" b="0">
                <a:solidFill>
                  <a:srgbClr val="404040"/>
                </a:solidFill>
                <a:latin typeface="メイリオ" pitchFamily="50" charset="-128"/>
                <a:ea typeface="メイリオ" pitchFamily="50" charset="-128"/>
                <a:cs typeface="メイリオ" pitchFamily="50" charset="-128"/>
              </a:rPr>
              <a:t>HR+</a:t>
            </a:r>
            <a:r>
              <a:rPr kumimoji="0" lang="ja-JP" altLang="en-US" sz="1100" b="0">
                <a:solidFill>
                  <a:srgbClr val="404040"/>
                </a:solidFill>
                <a:latin typeface="メイリオ" pitchFamily="50" charset="-128"/>
                <a:ea typeface="メイリオ" pitchFamily="50" charset="-128"/>
                <a:cs typeface="メイリオ" pitchFamily="50" charset="-128"/>
              </a:rPr>
              <a:t>で各種対応が可能。</a:t>
            </a:r>
          </a:p>
        </p:txBody>
      </p:sp>
      <p:sp>
        <p:nvSpPr>
          <p:cNvPr id="26" name="AutoShape 109"/>
          <p:cNvSpPr>
            <a:spLocks noChangeArrowheads="1"/>
          </p:cNvSpPr>
          <p:nvPr/>
        </p:nvSpPr>
        <p:spPr bwMode="auto">
          <a:xfrm rot="16200000">
            <a:off x="4535260" y="3192790"/>
            <a:ext cx="399811" cy="296167"/>
          </a:xfrm>
          <a:prstGeom prst="downArrow">
            <a:avLst>
              <a:gd name="adj1" fmla="val 50000"/>
              <a:gd name="adj2" fmla="val 54532"/>
            </a:avLst>
          </a:prstGeom>
          <a:ln>
            <a:headEnd/>
            <a:tailEnd/>
          </a:ln>
          <a:extLst>
            <a:ext uri="{AF507438-7753-43E0-B8FC-AC1667EBCBE1}"/>
          </a:extLst>
        </p:spPr>
        <p:style>
          <a:lnRef idx="0">
            <a:schemeClr val="accent2"/>
          </a:lnRef>
          <a:fillRef idx="3">
            <a:schemeClr val="accent2"/>
          </a:fillRef>
          <a:effectRef idx="3">
            <a:schemeClr val="accent2"/>
          </a:effectRef>
          <a:fontRef idx="minor">
            <a:schemeClr val="lt1"/>
          </a:fontRef>
        </p:style>
        <p:txBody>
          <a:bodyPr vert="eaVert" wrap="none" anchor="ctr"/>
          <a:lstStyle/>
          <a:p>
            <a:pPr fontAlgn="auto">
              <a:spcBef>
                <a:spcPts val="0"/>
              </a:spcBef>
              <a:spcAft>
                <a:spcPts val="0"/>
              </a:spcAft>
              <a:defRPr/>
            </a:pPr>
            <a:endParaRPr kumimoji="0" lang="ja-JP" altLang="en-US" sz="1800" b="0" kern="0">
              <a:solidFill>
                <a:srgbClr val="FFFFFF"/>
              </a:solidFill>
              <a:latin typeface="メイリオ" pitchFamily="50" charset="-128"/>
              <a:ea typeface="メイリオ" pitchFamily="50" charset="-128"/>
              <a:cs typeface="メイリオ" pitchFamily="50" charset="-128"/>
            </a:endParaRPr>
          </a:p>
        </p:txBody>
      </p:sp>
      <p:sp>
        <p:nvSpPr>
          <p:cNvPr id="27" name="AutoShape 109"/>
          <p:cNvSpPr>
            <a:spLocks noChangeArrowheads="1"/>
          </p:cNvSpPr>
          <p:nvPr/>
        </p:nvSpPr>
        <p:spPr bwMode="auto">
          <a:xfrm rot="16200000">
            <a:off x="4543886" y="4017116"/>
            <a:ext cx="399811" cy="296167"/>
          </a:xfrm>
          <a:prstGeom prst="downArrow">
            <a:avLst>
              <a:gd name="adj1" fmla="val 50000"/>
              <a:gd name="adj2" fmla="val 54532"/>
            </a:avLst>
          </a:prstGeom>
          <a:ln>
            <a:headEnd/>
            <a:tailEnd/>
          </a:ln>
          <a:extLst>
            <a:ext uri="{AF507438-7753-43E0-B8FC-AC1667EBCBE1}"/>
          </a:extLst>
        </p:spPr>
        <p:style>
          <a:lnRef idx="0">
            <a:schemeClr val="accent2"/>
          </a:lnRef>
          <a:fillRef idx="3">
            <a:schemeClr val="accent2"/>
          </a:fillRef>
          <a:effectRef idx="3">
            <a:schemeClr val="accent2"/>
          </a:effectRef>
          <a:fontRef idx="minor">
            <a:schemeClr val="lt1"/>
          </a:fontRef>
        </p:style>
        <p:txBody>
          <a:bodyPr vert="eaVert" wrap="none" anchor="ctr"/>
          <a:lstStyle/>
          <a:p>
            <a:pPr fontAlgn="auto">
              <a:spcBef>
                <a:spcPts val="0"/>
              </a:spcBef>
              <a:spcAft>
                <a:spcPts val="0"/>
              </a:spcAft>
              <a:defRPr/>
            </a:pPr>
            <a:endParaRPr kumimoji="0" lang="ja-JP" altLang="en-US" sz="1800" b="0" kern="0">
              <a:solidFill>
                <a:srgbClr val="FFFFFF"/>
              </a:solidFill>
              <a:latin typeface="メイリオ" pitchFamily="50" charset="-128"/>
              <a:ea typeface="メイリオ" pitchFamily="50" charset="-128"/>
              <a:cs typeface="メイリオ" pitchFamily="50" charset="-128"/>
            </a:endParaRPr>
          </a:p>
        </p:txBody>
      </p:sp>
      <p:sp>
        <p:nvSpPr>
          <p:cNvPr id="23678" name="Rectangle 39"/>
          <p:cNvSpPr>
            <a:spLocks noChangeArrowheads="1"/>
          </p:cNvSpPr>
          <p:nvPr/>
        </p:nvSpPr>
        <p:spPr bwMode="auto">
          <a:xfrm>
            <a:off x="209006" y="217715"/>
            <a:ext cx="6898232" cy="1001486"/>
          </a:xfrm>
          <a:prstGeom prst="rect">
            <a:avLst/>
          </a:prstGeom>
          <a:noFill/>
          <a:ln w="9525">
            <a:noFill/>
            <a:miter lim="800000"/>
            <a:headEnd/>
            <a:tailEnd/>
          </a:ln>
        </p:spPr>
        <p:txBody>
          <a:bodyPr anchor="ctr"/>
          <a:lstStyle/>
          <a:p>
            <a:pPr>
              <a:lnSpc>
                <a:spcPts val="2600"/>
              </a:lnSpc>
            </a:pPr>
            <a:r>
              <a:rPr lang="en-US" altLang="ja-JP" sz="2200" i="1" dirty="0">
                <a:ea typeface="メイリオ" pitchFamily="50" charset="-128"/>
                <a:cs typeface="Times New Roman" pitchFamily="18" charset="0"/>
              </a:rPr>
              <a:t>SuperStream</a:t>
            </a:r>
            <a:r>
              <a:rPr lang="en-US" altLang="ja-JP" sz="2200" dirty="0">
                <a:ea typeface="メイリオ" pitchFamily="50" charset="-128"/>
                <a:cs typeface="Times New Roman" pitchFamily="18" charset="0"/>
              </a:rPr>
              <a:t> - HR</a:t>
            </a:r>
            <a:r>
              <a:rPr lang="en-US" altLang="ja-JP" sz="2200" dirty="0" smtClean="0">
                <a:ea typeface="メイリオ" pitchFamily="50" charset="-128"/>
                <a:cs typeface="Times New Roman" pitchFamily="18" charset="0"/>
              </a:rPr>
              <a:t>+</a:t>
            </a:r>
            <a:r>
              <a:rPr lang="en-US" altLang="ja-JP" sz="2600" dirty="0">
                <a:latin typeface="メイリオ" pitchFamily="50" charset="-128"/>
                <a:ea typeface="メイリオ" pitchFamily="50" charset="-128"/>
                <a:cs typeface="メイリオ" pitchFamily="50" charset="-128"/>
              </a:rPr>
              <a:t/>
            </a:r>
            <a:br>
              <a:rPr lang="en-US" altLang="ja-JP" sz="2600" dirty="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　</a:t>
            </a:r>
            <a:r>
              <a:rPr lang="ja-JP" altLang="en-US" sz="1800" b="0" dirty="0" smtClean="0">
                <a:latin typeface="メイリオ" pitchFamily="50" charset="-128"/>
                <a:ea typeface="メイリオ" pitchFamily="50" charset="-128"/>
                <a:cs typeface="メイリオ" pitchFamily="50" charset="-128"/>
              </a:rPr>
              <a:t>～</a:t>
            </a:r>
            <a:r>
              <a:rPr lang="ja-JP" altLang="en-US" sz="1800" b="0" dirty="0">
                <a:latin typeface="メイリオ" pitchFamily="50" charset="-128"/>
                <a:ea typeface="メイリオ" pitchFamily="50" charset="-128"/>
                <a:cs typeface="メイリオ" pitchFamily="50" charset="-128"/>
              </a:rPr>
              <a:t>昇給シミュレーション作成例～</a:t>
            </a:r>
          </a:p>
        </p:txBody>
      </p:sp>
      <p:sp>
        <p:nvSpPr>
          <p:cNvPr id="23679" name="フッター プレースホルダ 2"/>
          <p:cNvSpPr>
            <a:spLocks noGrp="1"/>
          </p:cNvSpPr>
          <p:nvPr>
            <p:ph type="ftr" sz="quarter" idx="11"/>
          </p:nvPr>
        </p:nvSpPr>
        <p:spPr>
          <a:noFill/>
        </p:spPr>
        <p:txBody>
          <a:bodyPr vert="horz" lIns="91440" tIns="45720" rIns="91440" bIns="45720" anchor="t"/>
          <a:lstStyle/>
          <a:p>
            <a:r>
              <a:rPr lang="en-US" altLang="ja-JP" smtClean="0"/>
              <a:t>© SuperStream Inc. All rights reserved.</a:t>
            </a:r>
            <a:endParaRPr lang="en-US" altLang="ja-JP" dirty="0" smtClean="0"/>
          </a:p>
        </p:txBody>
      </p:sp>
      <p:cxnSp>
        <p:nvCxnSpPr>
          <p:cNvPr id="19" name="直線コネクタ 18"/>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grpSp>
        <p:nvGrpSpPr>
          <p:cNvPr id="22" name="グループ化 21"/>
          <p:cNvGrpSpPr/>
          <p:nvPr/>
        </p:nvGrpSpPr>
        <p:grpSpPr>
          <a:xfrm>
            <a:off x="395290" y="1340768"/>
            <a:ext cx="215993" cy="215740"/>
            <a:chOff x="395290" y="1340768"/>
            <a:chExt cx="215993" cy="215740"/>
          </a:xfrm>
        </p:grpSpPr>
        <p:sp>
          <p:nvSpPr>
            <p:cNvPr id="23" name="正方形/長方形 22"/>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24" name="正方形/長方形 23"/>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sp>
        <p:nvSpPr>
          <p:cNvPr id="28" name="Text Box 4"/>
          <p:cNvSpPr txBox="1">
            <a:spLocks noChangeArrowheads="1"/>
          </p:cNvSpPr>
          <p:nvPr/>
        </p:nvSpPr>
        <p:spPr bwMode="auto">
          <a:xfrm>
            <a:off x="586109" y="1276350"/>
            <a:ext cx="7154243" cy="338554"/>
          </a:xfrm>
          <a:prstGeom prst="rect">
            <a:avLst/>
          </a:prstGeom>
          <a:noFill/>
          <a:ln w="9525">
            <a:noFill/>
            <a:miter lim="800000"/>
            <a:headEnd/>
            <a:tailEnd/>
          </a:ln>
        </p:spPr>
        <p:txBody>
          <a:bodyPr wrap="square">
            <a:spAutoFit/>
          </a:bodyPr>
          <a:lstStyle/>
          <a:p>
            <a:r>
              <a:rPr lang="ja-JP" altLang="en-US" b="0" dirty="0" smtClean="0">
                <a:solidFill>
                  <a:srgbClr val="C00000"/>
                </a:solidFill>
                <a:latin typeface="メイリオ" pitchFamily="50" charset="-128"/>
                <a:ea typeface="メイリオ" pitchFamily="50" charset="-128"/>
                <a:cs typeface="メイリオ" pitchFamily="50" charset="-128"/>
              </a:rPr>
              <a:t>様々な条件を設定し昇給シュミレーションを実現</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スライド番号プレースホルダ 3"/>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fld id="{AFA45414-C089-4C5C-973E-9E110B0FFE8A}" type="slidenum">
              <a:rPr lang="en-US" altLang="ja-JP" b="0" smtClean="0">
                <a:latin typeface="メイリオ" pitchFamily="50" charset="-128"/>
                <a:ea typeface="メイリオ" pitchFamily="50" charset="-128"/>
                <a:cs typeface="メイリオ" pitchFamily="50" charset="-128"/>
              </a:rPr>
              <a:pPr/>
              <a:t>17</a:t>
            </a:fld>
            <a:endParaRPr lang="en-US" altLang="ja-JP" b="0" dirty="0" smtClean="0">
              <a:latin typeface="メイリオ" pitchFamily="50" charset="-128"/>
              <a:ea typeface="メイリオ" pitchFamily="50" charset="-128"/>
              <a:cs typeface="メイリオ" pitchFamily="50" charset="-128"/>
            </a:endParaRPr>
          </a:p>
        </p:txBody>
      </p:sp>
      <p:sp>
        <p:nvSpPr>
          <p:cNvPr id="24599" name="フッター プレースホルダ 2"/>
          <p:cNvSpPr>
            <a:spLocks noGrp="1"/>
          </p:cNvSpPr>
          <p:nvPr>
            <p:ph type="ftr" sz="quarter" idx="11"/>
          </p:nvPr>
        </p:nvSpPr>
        <p:spPr>
          <a:noFill/>
        </p:spPr>
        <p:txBody>
          <a:bodyPr vert="horz" lIns="91440" tIns="45720" rIns="91440" bIns="45720" anchor="t"/>
          <a:lstStyle/>
          <a:p>
            <a:r>
              <a:rPr lang="en-US" altLang="ja-JP" smtClean="0"/>
              <a:t>© SuperStream Inc. All rights reserved.</a:t>
            </a:r>
            <a:endParaRPr lang="en-US" altLang="ja-JP" dirty="0" smtClean="0"/>
          </a:p>
        </p:txBody>
      </p:sp>
      <p:sp>
        <p:nvSpPr>
          <p:cNvPr id="24578" name="Rectangle 4"/>
          <p:cNvSpPr>
            <a:spLocks noGrp="1" noChangeArrowheads="1"/>
          </p:cNvSpPr>
          <p:nvPr>
            <p:ph type="title" idx="4294967295"/>
          </p:nvPr>
        </p:nvSpPr>
        <p:spPr bwMode="auto">
          <a:xfrm>
            <a:off x="209006" y="215900"/>
            <a:ext cx="8316655" cy="1008063"/>
          </a:xfrm>
          <a:prstGeom prst="rect">
            <a:avLst/>
          </a:prstGeom>
          <a:noFill/>
          <a:ln>
            <a:miter lim="800000"/>
            <a:headEnd/>
            <a:tailEnd/>
          </a:ln>
        </p:spPr>
        <p:txBody>
          <a:bodyPr vert="horz" wrap="square" lIns="91440" tIns="45720" rIns="91440" bIns="45720" numCol="1" anchor="ctr" anchorCtr="0" compatLnSpc="1">
            <a:prstTxWarp prst="textNoShape">
              <a:avLst/>
            </a:prstTxWarp>
          </a:bodyPr>
          <a:lstStyle/>
          <a:p>
            <a:pPr eaLnBrk="1" hangingPunct="1">
              <a:lnSpc>
                <a:spcPts val="2600"/>
              </a:lnSpc>
            </a:pPr>
            <a:r>
              <a:rPr lang="en-US" altLang="ja-JP" b="1" i="1" dirty="0" smtClean="0">
                <a:latin typeface="Times New Roman" pitchFamily="18" charset="0"/>
                <a:ea typeface="メイリオ" pitchFamily="50" charset="-128"/>
                <a:cs typeface="Times New Roman" pitchFamily="18" charset="0"/>
              </a:rPr>
              <a:t>SuperStream</a:t>
            </a:r>
            <a:r>
              <a:rPr lang="en-US" altLang="ja-JP" b="1" dirty="0" smtClean="0">
                <a:latin typeface="Times New Roman" pitchFamily="18" charset="0"/>
                <a:ea typeface="メイリオ" pitchFamily="50" charset="-128"/>
                <a:cs typeface="Times New Roman" pitchFamily="18" charset="0"/>
              </a:rPr>
              <a:t> - HR+</a:t>
            </a:r>
            <a:r>
              <a:rPr lang="en-US" altLang="ja-JP" b="1" dirty="0" smtClean="0">
                <a:latin typeface="メイリオ" pitchFamily="50" charset="-128"/>
                <a:ea typeface="メイリオ" pitchFamily="50" charset="-128"/>
                <a:cs typeface="メイリオ" pitchFamily="50" charset="-128"/>
              </a:rPr>
              <a:t/>
            </a:r>
            <a:br>
              <a:rPr lang="en-US" altLang="ja-JP" b="1" dirty="0" smtClean="0">
                <a:latin typeface="メイリオ" pitchFamily="50" charset="-128"/>
                <a:ea typeface="メイリオ" pitchFamily="50" charset="-128"/>
                <a:cs typeface="メイリオ" pitchFamily="50" charset="-128"/>
              </a:rPr>
            </a:br>
            <a:r>
              <a:rPr lang="ja-JP" altLang="en-US" sz="1800" b="1"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～賞与シミュレーション作成例～</a:t>
            </a:r>
          </a:p>
        </p:txBody>
      </p:sp>
      <p:sp>
        <p:nvSpPr>
          <p:cNvPr id="24580" name="Text Box 2"/>
          <p:cNvSpPr txBox="1">
            <a:spLocks noChangeArrowheads="1"/>
          </p:cNvSpPr>
          <p:nvPr/>
        </p:nvSpPr>
        <p:spPr bwMode="auto">
          <a:xfrm>
            <a:off x="735013" y="482600"/>
            <a:ext cx="184150" cy="366713"/>
          </a:xfrm>
          <a:prstGeom prst="rect">
            <a:avLst/>
          </a:prstGeom>
          <a:noFill/>
          <a:ln w="9525">
            <a:noFill/>
            <a:miter lim="800000"/>
            <a:headEnd/>
            <a:tailEnd/>
          </a:ln>
        </p:spPr>
        <p:txBody>
          <a:bodyPr wrap="none">
            <a:spAutoFit/>
          </a:bodyPr>
          <a:lstStyle/>
          <a:p>
            <a:endParaRPr lang="ja-JP" altLang="ja-JP" sz="1800" b="0">
              <a:solidFill>
                <a:schemeClr val="tx1"/>
              </a:solidFill>
              <a:latin typeface="メイリオ" pitchFamily="50" charset="-128"/>
              <a:ea typeface="メイリオ" pitchFamily="50" charset="-128"/>
              <a:cs typeface="メイリオ" pitchFamily="50" charset="-128"/>
            </a:endParaRPr>
          </a:p>
        </p:txBody>
      </p:sp>
      <p:sp>
        <p:nvSpPr>
          <p:cNvPr id="24587" name="Text Box 8"/>
          <p:cNvSpPr txBox="1">
            <a:spLocks noChangeArrowheads="1"/>
          </p:cNvSpPr>
          <p:nvPr/>
        </p:nvSpPr>
        <p:spPr bwMode="auto">
          <a:xfrm>
            <a:off x="682625" y="1712913"/>
            <a:ext cx="2849563" cy="338554"/>
          </a:xfrm>
          <a:prstGeom prst="rect">
            <a:avLst/>
          </a:prstGeom>
          <a:noFill/>
          <a:ln w="9525" algn="ctr">
            <a:noFill/>
            <a:miter lim="800000"/>
            <a:headEnd/>
            <a:tailEnd/>
          </a:ln>
        </p:spPr>
        <p:txBody>
          <a:bodyPr>
            <a:spAutoFit/>
          </a:bodyPr>
          <a:lstStyle/>
          <a:p>
            <a:r>
              <a:rPr lang="ja-JP" altLang="en-US" b="0" dirty="0" smtClean="0">
                <a:solidFill>
                  <a:srgbClr val="DA080D"/>
                </a:solidFill>
                <a:latin typeface="メイリオ" pitchFamily="50" charset="-128"/>
                <a:ea typeface="メイリオ" pitchFamily="50" charset="-128"/>
                <a:cs typeface="メイリオ" pitchFamily="50" charset="-128"/>
              </a:rPr>
              <a:t>（号俸</a:t>
            </a:r>
            <a:r>
              <a:rPr lang="ja-JP" altLang="en-US" b="0" dirty="0">
                <a:solidFill>
                  <a:srgbClr val="DA080D"/>
                </a:solidFill>
                <a:latin typeface="メイリオ" pitchFamily="50" charset="-128"/>
                <a:ea typeface="メイリオ" pitchFamily="50" charset="-128"/>
                <a:cs typeface="メイリオ" pitchFamily="50" charset="-128"/>
              </a:rPr>
              <a:t> </a:t>
            </a:r>
            <a:r>
              <a:rPr lang="ja-JP" altLang="en-US" b="0" dirty="0" smtClean="0">
                <a:solidFill>
                  <a:srgbClr val="DA080D"/>
                </a:solidFill>
                <a:latin typeface="メイリオ" pitchFamily="50" charset="-128"/>
                <a:ea typeface="メイリオ" pitchFamily="50" charset="-128"/>
                <a:cs typeface="メイリオ" pitchFamily="50" charset="-128"/>
              </a:rPr>
              <a:t>＋ </a:t>
            </a:r>
            <a:r>
              <a:rPr lang="ja-JP" altLang="en-US" b="0" u="sng" dirty="0" smtClean="0">
                <a:solidFill>
                  <a:srgbClr val="DA080D"/>
                </a:solidFill>
                <a:latin typeface="メイリオ" pitchFamily="50" charset="-128"/>
                <a:ea typeface="メイリオ" pitchFamily="50" charset="-128"/>
                <a:cs typeface="メイリオ" pitchFamily="50" charset="-128"/>
              </a:rPr>
              <a:t>進号数</a:t>
            </a:r>
            <a:r>
              <a:rPr lang="ja-JP" altLang="en-US" b="0" dirty="0">
                <a:solidFill>
                  <a:srgbClr val="DA080D"/>
                </a:solidFill>
                <a:latin typeface="メイリオ" pitchFamily="50" charset="-128"/>
                <a:ea typeface="メイリオ" pitchFamily="50" charset="-128"/>
                <a:cs typeface="メイリオ" pitchFamily="50" charset="-128"/>
              </a:rPr>
              <a:t>　）　</a:t>
            </a:r>
          </a:p>
        </p:txBody>
      </p:sp>
      <p:sp>
        <p:nvSpPr>
          <p:cNvPr id="24588" name="Text Box 10"/>
          <p:cNvSpPr txBox="1">
            <a:spLocks noChangeArrowheads="1"/>
          </p:cNvSpPr>
          <p:nvPr/>
        </p:nvSpPr>
        <p:spPr bwMode="auto">
          <a:xfrm>
            <a:off x="1621698" y="2033588"/>
            <a:ext cx="1569660" cy="276999"/>
          </a:xfrm>
          <a:prstGeom prst="rect">
            <a:avLst/>
          </a:prstGeom>
          <a:noFill/>
          <a:ln w="9525" algn="ctr">
            <a:noFill/>
            <a:miter lim="800000"/>
            <a:headEnd/>
            <a:tailEnd/>
          </a:ln>
        </p:spPr>
        <p:txBody>
          <a:bodyPr wrap="none">
            <a:spAutoFit/>
          </a:bodyPr>
          <a:lstStyle/>
          <a:p>
            <a:r>
              <a:rPr lang="ja-JP" altLang="en-US" sz="1200" b="0" dirty="0">
                <a:solidFill>
                  <a:schemeClr val="tx2"/>
                </a:solidFill>
                <a:latin typeface="メイリオ" pitchFamily="50" charset="-128"/>
                <a:ea typeface="メイリオ" pitchFamily="50" charset="-128"/>
                <a:cs typeface="メイリオ" pitchFamily="50" charset="-128"/>
              </a:rPr>
              <a:t>評価内容により決定</a:t>
            </a:r>
          </a:p>
        </p:txBody>
      </p:sp>
      <p:sp>
        <p:nvSpPr>
          <p:cNvPr id="24589" name="AutoShape 11"/>
          <p:cNvSpPr>
            <a:spLocks noChangeArrowheads="1"/>
          </p:cNvSpPr>
          <p:nvPr/>
        </p:nvSpPr>
        <p:spPr bwMode="auto">
          <a:xfrm>
            <a:off x="3265714" y="1584378"/>
            <a:ext cx="296092" cy="672525"/>
          </a:xfrm>
          <a:prstGeom prst="rightArrow">
            <a:avLst>
              <a:gd name="adj1" fmla="val 50000"/>
              <a:gd name="adj2" fmla="val 28000"/>
            </a:avLst>
          </a:prstGeom>
          <a:ln>
            <a:headEnd/>
            <a:tailEnd/>
          </a:ln>
        </p:spPr>
        <p:style>
          <a:lnRef idx="0">
            <a:schemeClr val="accent4"/>
          </a:lnRef>
          <a:fillRef idx="3">
            <a:schemeClr val="accent4"/>
          </a:fillRef>
          <a:effectRef idx="3">
            <a:schemeClr val="accent4"/>
          </a:effectRef>
          <a:fontRef idx="minor">
            <a:schemeClr val="lt1"/>
          </a:fontRef>
        </p:style>
        <p:txBody>
          <a:bodyPr wrap="square" anchor="ctr">
            <a:spAutoFit/>
          </a:bodyPr>
          <a:lstStyle/>
          <a:p>
            <a:endParaRPr lang="ja-JP" altLang="en-US">
              <a:latin typeface="メイリオ" pitchFamily="50" charset="-128"/>
              <a:ea typeface="メイリオ" pitchFamily="50" charset="-128"/>
              <a:cs typeface="メイリオ" pitchFamily="50" charset="-128"/>
            </a:endParaRPr>
          </a:p>
        </p:txBody>
      </p:sp>
      <p:sp>
        <p:nvSpPr>
          <p:cNvPr id="24590" name="Text Box 12"/>
          <p:cNvSpPr txBox="1">
            <a:spLocks noChangeArrowheads="1"/>
          </p:cNvSpPr>
          <p:nvPr/>
        </p:nvSpPr>
        <p:spPr bwMode="auto">
          <a:xfrm>
            <a:off x="3794125" y="1751013"/>
            <a:ext cx="793750" cy="336550"/>
          </a:xfrm>
          <a:prstGeom prst="rect">
            <a:avLst/>
          </a:prstGeom>
          <a:noFill/>
          <a:ln w="9525" algn="ctr">
            <a:noFill/>
            <a:miter lim="800000"/>
            <a:headEnd/>
            <a:tailEnd/>
          </a:ln>
        </p:spPr>
        <p:txBody>
          <a:bodyPr wrap="none">
            <a:spAutoFit/>
          </a:bodyPr>
          <a:lstStyle/>
          <a:p>
            <a:r>
              <a:rPr lang="ja-JP" altLang="en-US" b="0">
                <a:solidFill>
                  <a:srgbClr val="DA080D"/>
                </a:solidFill>
                <a:latin typeface="メイリオ" pitchFamily="50" charset="-128"/>
                <a:ea typeface="メイリオ" pitchFamily="50" charset="-128"/>
                <a:cs typeface="メイリオ" pitchFamily="50" charset="-128"/>
              </a:rPr>
              <a:t>新号俸</a:t>
            </a:r>
          </a:p>
        </p:txBody>
      </p:sp>
      <p:sp>
        <p:nvSpPr>
          <p:cNvPr id="24591" name="Rectangle 13"/>
          <p:cNvSpPr>
            <a:spLocks noChangeArrowheads="1"/>
          </p:cNvSpPr>
          <p:nvPr/>
        </p:nvSpPr>
        <p:spPr bwMode="auto">
          <a:xfrm>
            <a:off x="5149850" y="1702616"/>
            <a:ext cx="1187450" cy="43200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a:r>
              <a:rPr lang="ja-JP" altLang="en-US" b="0" dirty="0">
                <a:latin typeface="メイリオ" pitchFamily="50" charset="-128"/>
                <a:ea typeface="メイリオ" pitchFamily="50" charset="-128"/>
                <a:cs typeface="メイリオ" pitchFamily="50" charset="-128"/>
              </a:rPr>
              <a:t>俸給表</a:t>
            </a:r>
          </a:p>
        </p:txBody>
      </p:sp>
      <p:sp>
        <p:nvSpPr>
          <p:cNvPr id="24592" name="Text Box 14"/>
          <p:cNvSpPr txBox="1">
            <a:spLocks noChangeArrowheads="1"/>
          </p:cNvSpPr>
          <p:nvPr/>
        </p:nvSpPr>
        <p:spPr bwMode="auto">
          <a:xfrm>
            <a:off x="3998913" y="1371600"/>
            <a:ext cx="590550" cy="336550"/>
          </a:xfrm>
          <a:prstGeom prst="rect">
            <a:avLst/>
          </a:prstGeom>
          <a:noFill/>
          <a:ln w="9525" algn="ctr">
            <a:noFill/>
            <a:miter lim="800000"/>
            <a:headEnd/>
            <a:tailEnd/>
          </a:ln>
        </p:spPr>
        <p:txBody>
          <a:bodyPr wrap="none">
            <a:spAutoFit/>
          </a:bodyPr>
          <a:lstStyle/>
          <a:p>
            <a:r>
              <a:rPr lang="ja-JP" altLang="en-US" b="0">
                <a:solidFill>
                  <a:srgbClr val="DA080D"/>
                </a:solidFill>
                <a:latin typeface="メイリオ" pitchFamily="50" charset="-128"/>
                <a:ea typeface="メイリオ" pitchFamily="50" charset="-128"/>
                <a:cs typeface="メイリオ" pitchFamily="50" charset="-128"/>
              </a:rPr>
              <a:t>等級</a:t>
            </a:r>
          </a:p>
        </p:txBody>
      </p:sp>
      <p:cxnSp>
        <p:nvCxnSpPr>
          <p:cNvPr id="24593" name="AutoShape 15"/>
          <p:cNvCxnSpPr>
            <a:cxnSpLocks noChangeShapeType="1"/>
            <a:stCxn id="24590" idx="3"/>
            <a:endCxn id="24591" idx="1"/>
          </p:cNvCxnSpPr>
          <p:nvPr/>
        </p:nvCxnSpPr>
        <p:spPr bwMode="auto">
          <a:xfrm flipV="1">
            <a:off x="4587875" y="1918616"/>
            <a:ext cx="561975" cy="672"/>
          </a:xfrm>
          <a:prstGeom prst="straightConnector1">
            <a:avLst/>
          </a:prstGeom>
          <a:ln>
            <a:headEnd/>
            <a:tailEnd/>
          </a:ln>
        </p:spPr>
        <p:style>
          <a:lnRef idx="3">
            <a:schemeClr val="accent6"/>
          </a:lnRef>
          <a:fillRef idx="0">
            <a:schemeClr val="accent6"/>
          </a:fillRef>
          <a:effectRef idx="2">
            <a:schemeClr val="accent6"/>
          </a:effectRef>
          <a:fontRef idx="minor">
            <a:schemeClr val="tx1"/>
          </a:fontRef>
        </p:style>
      </p:cxnSp>
      <p:cxnSp>
        <p:nvCxnSpPr>
          <p:cNvPr id="24594" name="AutoShape 17"/>
          <p:cNvCxnSpPr>
            <a:cxnSpLocks noChangeShapeType="1"/>
            <a:stCxn id="24592" idx="3"/>
          </p:cNvCxnSpPr>
          <p:nvPr/>
        </p:nvCxnSpPr>
        <p:spPr bwMode="auto">
          <a:xfrm>
            <a:off x="4589463" y="1539875"/>
            <a:ext cx="296862" cy="377825"/>
          </a:xfrm>
          <a:prstGeom prst="bentConnector2">
            <a:avLst/>
          </a:prstGeom>
          <a:ln>
            <a:headEnd/>
            <a:tailEnd/>
          </a:ln>
        </p:spPr>
        <p:style>
          <a:lnRef idx="3">
            <a:schemeClr val="accent6"/>
          </a:lnRef>
          <a:fillRef idx="0">
            <a:schemeClr val="accent6"/>
          </a:fillRef>
          <a:effectRef idx="2">
            <a:schemeClr val="accent6"/>
          </a:effectRef>
          <a:fontRef idx="minor">
            <a:schemeClr val="tx1"/>
          </a:fontRef>
        </p:style>
      </p:cxnSp>
      <p:sp>
        <p:nvSpPr>
          <p:cNvPr id="24595" name="Text Box 18"/>
          <p:cNvSpPr txBox="1">
            <a:spLocks noChangeArrowheads="1"/>
          </p:cNvSpPr>
          <p:nvPr/>
        </p:nvSpPr>
        <p:spPr bwMode="auto">
          <a:xfrm>
            <a:off x="7058025" y="1699484"/>
            <a:ext cx="1188000" cy="43200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nchor="ctr">
            <a:normAutofit/>
          </a:bodyPr>
          <a:lstStyle/>
          <a:p>
            <a:pPr algn="ctr"/>
            <a:r>
              <a:rPr lang="ja-JP" altLang="en-US" dirty="0">
                <a:solidFill>
                  <a:schemeClr val="tx2"/>
                </a:solidFill>
                <a:latin typeface="メイリオ" pitchFamily="50" charset="-128"/>
                <a:ea typeface="メイリオ" pitchFamily="50" charset="-128"/>
                <a:cs typeface="メイリオ" pitchFamily="50" charset="-128"/>
              </a:rPr>
              <a:t>昇給額</a:t>
            </a:r>
          </a:p>
        </p:txBody>
      </p:sp>
      <p:sp>
        <p:nvSpPr>
          <p:cNvPr id="24596" name="AutoShape 19"/>
          <p:cNvSpPr>
            <a:spLocks noChangeArrowheads="1"/>
          </p:cNvSpPr>
          <p:nvPr/>
        </p:nvSpPr>
        <p:spPr bwMode="auto">
          <a:xfrm>
            <a:off x="6492741" y="1724729"/>
            <a:ext cx="395741" cy="487255"/>
          </a:xfrm>
          <a:prstGeom prst="rightArrow">
            <a:avLst>
              <a:gd name="adj1" fmla="val 50000"/>
              <a:gd name="adj2" fmla="val 28000"/>
            </a:avLst>
          </a:prstGeom>
          <a:ln>
            <a:headEnd/>
            <a:tailEnd/>
          </a:ln>
        </p:spPr>
        <p:style>
          <a:lnRef idx="0">
            <a:schemeClr val="accent4"/>
          </a:lnRef>
          <a:fillRef idx="3">
            <a:schemeClr val="accent4"/>
          </a:fillRef>
          <a:effectRef idx="3">
            <a:schemeClr val="accent4"/>
          </a:effectRef>
          <a:fontRef idx="minor">
            <a:schemeClr val="lt1"/>
          </a:fontRef>
        </p:style>
        <p:txBody>
          <a:bodyPr wrap="square" anchor="ctr">
            <a:noAutofit/>
          </a:bodyPr>
          <a:lstStyle/>
          <a:p>
            <a:endParaRPr lang="ja-JP" altLang="en-US">
              <a:latin typeface="メイリオ" pitchFamily="50" charset="-128"/>
              <a:ea typeface="メイリオ" pitchFamily="50" charset="-128"/>
              <a:cs typeface="メイリオ" pitchFamily="50" charset="-128"/>
            </a:endParaRPr>
          </a:p>
        </p:txBody>
      </p:sp>
      <p:pic>
        <p:nvPicPr>
          <p:cNvPr id="24597" name="Picture 19"/>
          <p:cNvPicPr>
            <a:picLocks noChangeAspect="1" noChangeArrowheads="1"/>
          </p:cNvPicPr>
          <p:nvPr/>
        </p:nvPicPr>
        <p:blipFill>
          <a:blip r:embed="rId3" cstate="screen"/>
          <a:srcRect/>
          <a:stretch>
            <a:fillRect/>
          </a:stretch>
        </p:blipFill>
        <p:spPr bwMode="auto">
          <a:xfrm>
            <a:off x="5137747" y="2233749"/>
            <a:ext cx="3481387" cy="2544763"/>
          </a:xfrm>
          <a:prstGeom prst="rect">
            <a:avLst/>
          </a:prstGeom>
          <a:noFill/>
          <a:ln w="9525" algn="ctr">
            <a:noFill/>
            <a:miter lim="800000"/>
            <a:headEnd/>
            <a:tailEnd/>
          </a:ln>
        </p:spPr>
      </p:pic>
      <p:pic>
        <p:nvPicPr>
          <p:cNvPr id="24598" name="Picture 18"/>
          <p:cNvPicPr>
            <a:picLocks noChangeAspect="1" noChangeArrowheads="1"/>
          </p:cNvPicPr>
          <p:nvPr/>
        </p:nvPicPr>
        <p:blipFill>
          <a:blip r:embed="rId4" cstate="screen"/>
          <a:srcRect/>
          <a:stretch>
            <a:fillRect/>
          </a:stretch>
        </p:blipFill>
        <p:spPr bwMode="auto">
          <a:xfrm>
            <a:off x="5697408" y="4029892"/>
            <a:ext cx="3327400" cy="2141538"/>
          </a:xfrm>
          <a:prstGeom prst="rect">
            <a:avLst/>
          </a:prstGeom>
          <a:noFill/>
          <a:ln w="9525" algn="ctr">
            <a:noFill/>
            <a:miter lim="800000"/>
            <a:headEnd/>
            <a:tailEnd/>
          </a:ln>
        </p:spPr>
      </p:pic>
      <p:sp>
        <p:nvSpPr>
          <p:cNvPr id="20" name="Text Box 4"/>
          <p:cNvSpPr txBox="1">
            <a:spLocks noChangeArrowheads="1"/>
          </p:cNvSpPr>
          <p:nvPr/>
        </p:nvSpPr>
        <p:spPr bwMode="auto">
          <a:xfrm>
            <a:off x="236805" y="2445982"/>
            <a:ext cx="5314275" cy="3539430"/>
          </a:xfrm>
          <a:prstGeom prst="rect">
            <a:avLst/>
          </a:prstGeom>
          <a:noFill/>
          <a:ln w="9525">
            <a:noFill/>
            <a:miter lim="800000"/>
            <a:headEnd/>
            <a:tailEnd/>
          </a:ln>
        </p:spPr>
        <p:txBody>
          <a:bodyPr wrap="none">
            <a:spAutoFit/>
          </a:bodyPr>
          <a:lstStyle/>
          <a:p>
            <a:r>
              <a:rPr lang="ja-JP" altLang="en-US" b="0" dirty="0" smtClean="0">
                <a:solidFill>
                  <a:schemeClr val="tx1">
                    <a:lumMod val="65000"/>
                    <a:lumOff val="35000"/>
                  </a:schemeClr>
                </a:solidFill>
                <a:latin typeface="メイリオ" pitchFamily="50" charset="-128"/>
                <a:ea typeface="メイリオ" pitchFamily="50" charset="-128"/>
                <a:cs typeface="メイリオ" pitchFamily="50" charset="-128"/>
              </a:rPr>
              <a:t>①　資格等級および号俸を取得</a:t>
            </a:r>
          </a:p>
          <a:p>
            <a:r>
              <a:rPr lang="ja-JP" altLang="en-US" b="0" dirty="0" smtClean="0">
                <a:solidFill>
                  <a:schemeClr val="tx1">
                    <a:lumMod val="65000"/>
                    <a:lumOff val="35000"/>
                  </a:schemeClr>
                </a:solidFill>
                <a:latin typeface="メイリオ" pitchFamily="50" charset="-128"/>
                <a:ea typeface="メイリオ" pitchFamily="50" charset="-128"/>
                <a:cs typeface="メイリオ" pitchFamily="50" charset="-128"/>
              </a:rPr>
              <a:t>　　　資格等級および号俸を画面から取得</a:t>
            </a:r>
          </a:p>
          <a:p>
            <a:endParaRPr lang="ja-JP" altLang="en-US" b="0" dirty="0" smtClean="0">
              <a:solidFill>
                <a:schemeClr val="tx1">
                  <a:lumMod val="65000"/>
                  <a:lumOff val="35000"/>
                </a:schemeClr>
              </a:solidFill>
              <a:latin typeface="メイリオ" pitchFamily="50" charset="-128"/>
              <a:ea typeface="メイリオ" pitchFamily="50" charset="-128"/>
              <a:cs typeface="メイリオ" pitchFamily="50" charset="-128"/>
            </a:endParaRPr>
          </a:p>
          <a:p>
            <a:r>
              <a:rPr lang="ja-JP" altLang="en-US" b="0" dirty="0" smtClean="0">
                <a:solidFill>
                  <a:schemeClr val="tx1">
                    <a:lumMod val="65000"/>
                    <a:lumOff val="35000"/>
                  </a:schemeClr>
                </a:solidFill>
                <a:latin typeface="メイリオ" pitchFamily="50" charset="-128"/>
                <a:ea typeface="メイリオ" pitchFamily="50" charset="-128"/>
                <a:cs typeface="メイリオ" pitchFamily="50" charset="-128"/>
              </a:rPr>
              <a:t>②　昇級数を取得</a:t>
            </a:r>
          </a:p>
          <a:p>
            <a:r>
              <a:rPr lang="ja-JP" altLang="en-US" b="0" dirty="0" smtClean="0">
                <a:solidFill>
                  <a:schemeClr val="tx1">
                    <a:lumMod val="65000"/>
                    <a:lumOff val="35000"/>
                  </a:schemeClr>
                </a:solidFill>
                <a:latin typeface="メイリオ" pitchFamily="50" charset="-128"/>
                <a:ea typeface="メイリオ" pitchFamily="50" charset="-128"/>
                <a:cs typeface="メイリオ" pitchFamily="50" charset="-128"/>
              </a:rPr>
              <a:t>　　　成昇給評価の内容より昇級数を取得</a:t>
            </a:r>
          </a:p>
          <a:p>
            <a:r>
              <a:rPr lang="ja-JP" altLang="en-US" b="0" dirty="0" smtClean="0">
                <a:solidFill>
                  <a:schemeClr val="tx1">
                    <a:lumMod val="65000"/>
                    <a:lumOff val="35000"/>
                  </a:schemeClr>
                </a:solidFill>
                <a:latin typeface="メイリオ" pitchFamily="50" charset="-128"/>
                <a:ea typeface="メイリオ" pitchFamily="50" charset="-128"/>
                <a:cs typeface="メイリオ" pitchFamily="50" charset="-128"/>
              </a:rPr>
              <a:t>        例）　評価</a:t>
            </a:r>
            <a:r>
              <a:rPr lang="en-US" altLang="ja-JP" b="0" dirty="0" smtClean="0">
                <a:solidFill>
                  <a:schemeClr val="tx1">
                    <a:lumMod val="65000"/>
                    <a:lumOff val="35000"/>
                  </a:schemeClr>
                </a:solidFill>
                <a:latin typeface="メイリオ" pitchFamily="50" charset="-128"/>
                <a:ea typeface="メイリオ" pitchFamily="50" charset="-128"/>
                <a:cs typeface="メイリオ" pitchFamily="50" charset="-128"/>
              </a:rPr>
              <a:t>A</a:t>
            </a:r>
            <a:r>
              <a:rPr lang="ja-JP" altLang="en-US" b="0" dirty="0" smtClean="0">
                <a:solidFill>
                  <a:schemeClr val="tx1">
                    <a:lumMod val="65000"/>
                    <a:lumOff val="35000"/>
                  </a:schemeClr>
                </a:solidFill>
                <a:latin typeface="メイリオ" pitchFamily="50" charset="-128"/>
                <a:ea typeface="メイリオ" pitchFamily="50" charset="-128"/>
                <a:cs typeface="メイリオ" pitchFamily="50" charset="-128"/>
              </a:rPr>
              <a:t>の場合　号俸を３つ進める。　　</a:t>
            </a:r>
          </a:p>
          <a:p>
            <a:r>
              <a:rPr lang="ja-JP" altLang="en-US" b="0" dirty="0" smtClean="0">
                <a:solidFill>
                  <a:schemeClr val="tx1">
                    <a:lumMod val="65000"/>
                    <a:lumOff val="35000"/>
                  </a:schemeClr>
                </a:solidFill>
                <a:latin typeface="メイリオ" pitchFamily="50" charset="-128"/>
                <a:ea typeface="メイリオ" pitchFamily="50" charset="-128"/>
                <a:cs typeface="メイリオ" pitchFamily="50" charset="-128"/>
              </a:rPr>
              <a:t>　　　　　  その「３」を条件テーブルより取得</a:t>
            </a:r>
            <a:br>
              <a:rPr lang="ja-JP" altLang="en-US" b="0" dirty="0" smtClean="0">
                <a:solidFill>
                  <a:schemeClr val="tx1">
                    <a:lumMod val="65000"/>
                    <a:lumOff val="35000"/>
                  </a:schemeClr>
                </a:solidFill>
                <a:latin typeface="メイリオ" pitchFamily="50" charset="-128"/>
                <a:ea typeface="メイリオ" pitchFamily="50" charset="-128"/>
                <a:cs typeface="メイリオ" pitchFamily="50" charset="-128"/>
              </a:rPr>
            </a:br>
            <a:endParaRPr lang="ja-JP" altLang="en-US" b="0" dirty="0" smtClean="0">
              <a:solidFill>
                <a:schemeClr val="tx1">
                  <a:lumMod val="65000"/>
                  <a:lumOff val="35000"/>
                </a:schemeClr>
              </a:solidFill>
              <a:latin typeface="メイリオ" pitchFamily="50" charset="-128"/>
              <a:ea typeface="メイリオ" pitchFamily="50" charset="-128"/>
              <a:cs typeface="メイリオ" pitchFamily="50" charset="-128"/>
            </a:endParaRPr>
          </a:p>
          <a:p>
            <a:r>
              <a:rPr lang="ja-JP" altLang="en-US" b="0" dirty="0" smtClean="0">
                <a:solidFill>
                  <a:schemeClr val="tx1">
                    <a:lumMod val="65000"/>
                    <a:lumOff val="35000"/>
                  </a:schemeClr>
                </a:solidFill>
                <a:latin typeface="メイリオ" pitchFamily="50" charset="-128"/>
                <a:ea typeface="メイリオ" pitchFamily="50" charset="-128"/>
                <a:cs typeface="メイリオ" pitchFamily="50" charset="-128"/>
              </a:rPr>
              <a:t>③　現号俸に昇級数を加算</a:t>
            </a:r>
          </a:p>
          <a:p>
            <a:r>
              <a:rPr lang="ja-JP" altLang="en-US" b="0" dirty="0" smtClean="0">
                <a:solidFill>
                  <a:schemeClr val="tx1">
                    <a:lumMod val="65000"/>
                    <a:lumOff val="35000"/>
                  </a:schemeClr>
                </a:solidFill>
                <a:latin typeface="メイリオ" pitchFamily="50" charset="-128"/>
                <a:ea typeface="メイリオ" pitchFamily="50" charset="-128"/>
                <a:cs typeface="メイリオ" pitchFamily="50" charset="-128"/>
              </a:rPr>
              <a:t>　　　②で取得した昇級を加算し新号俸を決定</a:t>
            </a:r>
          </a:p>
          <a:p>
            <a:r>
              <a:rPr lang="ja-JP" altLang="en-US" b="0" dirty="0" smtClean="0">
                <a:solidFill>
                  <a:schemeClr val="tx1">
                    <a:lumMod val="65000"/>
                    <a:lumOff val="35000"/>
                  </a:schemeClr>
                </a:solidFill>
                <a:latin typeface="メイリオ" pitchFamily="50" charset="-128"/>
                <a:ea typeface="メイリオ" pitchFamily="50" charset="-128"/>
                <a:cs typeface="メイリオ" pitchFamily="50" charset="-128"/>
              </a:rPr>
              <a:t>　　　（上限を</a:t>
            </a:r>
            <a:r>
              <a:rPr lang="en-US" altLang="ja-JP" b="0" dirty="0" smtClean="0">
                <a:solidFill>
                  <a:schemeClr val="tx1">
                    <a:lumMod val="65000"/>
                    <a:lumOff val="35000"/>
                  </a:schemeClr>
                </a:solidFill>
                <a:latin typeface="メイリオ" pitchFamily="50" charset="-128"/>
                <a:ea typeface="メイリオ" pitchFamily="50" charset="-128"/>
                <a:cs typeface="メイリオ" pitchFamily="50" charset="-128"/>
              </a:rPr>
              <a:t>10</a:t>
            </a:r>
            <a:r>
              <a:rPr lang="ja-JP" altLang="en-US" b="0" dirty="0" err="1" smtClean="0">
                <a:solidFill>
                  <a:schemeClr val="tx1">
                    <a:lumMod val="65000"/>
                    <a:lumOff val="35000"/>
                  </a:schemeClr>
                </a:solidFill>
                <a:latin typeface="メイリオ" pitchFamily="50" charset="-128"/>
                <a:ea typeface="メイリオ" pitchFamily="50" charset="-128"/>
                <a:cs typeface="メイリオ" pitchFamily="50" charset="-128"/>
              </a:rPr>
              <a:t>まで</a:t>
            </a:r>
            <a:r>
              <a:rPr lang="ja-JP" altLang="en-US" b="0" dirty="0" smtClean="0">
                <a:solidFill>
                  <a:schemeClr val="tx1">
                    <a:lumMod val="65000"/>
                    <a:lumOff val="35000"/>
                  </a:schemeClr>
                </a:solidFill>
                <a:latin typeface="メイリオ" pitchFamily="50" charset="-128"/>
                <a:ea typeface="メイリオ" pitchFamily="50" charset="-128"/>
                <a:cs typeface="メイリオ" pitchFamily="50" charset="-128"/>
              </a:rPr>
              <a:t>とする。）</a:t>
            </a:r>
          </a:p>
          <a:p>
            <a:endParaRPr lang="ja-JP" altLang="en-US" b="0" dirty="0" smtClean="0">
              <a:solidFill>
                <a:schemeClr val="tx1">
                  <a:lumMod val="65000"/>
                  <a:lumOff val="35000"/>
                </a:schemeClr>
              </a:solidFill>
              <a:latin typeface="メイリオ" pitchFamily="50" charset="-128"/>
              <a:ea typeface="メイリオ" pitchFamily="50" charset="-128"/>
              <a:cs typeface="メイリオ" pitchFamily="50" charset="-128"/>
            </a:endParaRPr>
          </a:p>
          <a:p>
            <a:r>
              <a:rPr lang="ja-JP" altLang="en-US" b="0" dirty="0" smtClean="0">
                <a:solidFill>
                  <a:schemeClr val="tx1">
                    <a:lumMod val="65000"/>
                    <a:lumOff val="35000"/>
                  </a:schemeClr>
                </a:solidFill>
                <a:latin typeface="メイリオ" pitchFamily="50" charset="-128"/>
                <a:ea typeface="メイリオ" pitchFamily="50" charset="-128"/>
                <a:cs typeface="メイリオ" pitchFamily="50" charset="-128"/>
              </a:rPr>
              <a:t>④　新賃金を俸給表より取得</a:t>
            </a:r>
          </a:p>
          <a:p>
            <a:r>
              <a:rPr lang="ja-JP" altLang="en-US" b="0" dirty="0" smtClean="0">
                <a:solidFill>
                  <a:schemeClr val="tx1">
                    <a:lumMod val="65000"/>
                    <a:lumOff val="35000"/>
                  </a:schemeClr>
                </a:solidFill>
                <a:latin typeface="メイリオ" pitchFamily="50" charset="-128"/>
                <a:ea typeface="メイリオ" pitchFamily="50" charset="-128"/>
                <a:cs typeface="メイリオ" pitchFamily="50" charset="-128"/>
              </a:rPr>
              <a:t>　　　①の等級と③の新号俸で賃金表を検索賃金を確定</a:t>
            </a:r>
            <a:endParaRPr lang="ja-JP" altLang="en-US" b="0" dirty="0">
              <a:solidFill>
                <a:schemeClr val="tx1">
                  <a:lumMod val="65000"/>
                  <a:lumOff val="35000"/>
                </a:schemeClr>
              </a:solidFill>
              <a:latin typeface="メイリオ" pitchFamily="50" charset="-128"/>
              <a:ea typeface="メイリオ" pitchFamily="50" charset="-128"/>
              <a:cs typeface="メイリオ" pitchFamily="50" charset="-128"/>
            </a:endParaRPr>
          </a:p>
        </p:txBody>
      </p:sp>
      <p:sp>
        <p:nvSpPr>
          <p:cNvPr id="18439" name="Text Box 7"/>
          <p:cNvSpPr txBox="1">
            <a:spLocks noChangeArrowheads="1"/>
          </p:cNvSpPr>
          <p:nvPr/>
        </p:nvSpPr>
        <p:spPr bwMode="auto">
          <a:xfrm>
            <a:off x="194459" y="1304925"/>
            <a:ext cx="3416321" cy="36933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spAutoFit/>
          </a:bodyPr>
          <a:lstStyle/>
          <a:p>
            <a:pPr algn="ctr">
              <a:defRPr/>
            </a:pPr>
            <a:r>
              <a:rPr lang="ja-JP" altLang="en-US" sz="1800" b="0" dirty="0">
                <a:solidFill>
                  <a:schemeClr val="bg1"/>
                </a:solidFill>
                <a:latin typeface="メイリオ" pitchFamily="50" charset="-128"/>
                <a:ea typeface="メイリオ" pitchFamily="50" charset="-128"/>
                <a:cs typeface="メイリオ" pitchFamily="50" charset="-128"/>
              </a:rPr>
              <a:t>計算式の設定例：昇給構成登録</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スライド番号プレースホルダ 1"/>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fld id="{DAB35905-71EB-4A0E-9E0A-68FDA7FFC744}" type="slidenum">
              <a:rPr lang="en-US" altLang="ja-JP" smtClean="0"/>
              <a:pPr/>
              <a:t>18</a:t>
            </a:fld>
            <a:endParaRPr lang="en-US" altLang="ja-JP" smtClean="0"/>
          </a:p>
        </p:txBody>
      </p:sp>
      <p:sp>
        <p:nvSpPr>
          <p:cNvPr id="19459" name="AutoShape 2"/>
          <p:cNvSpPr>
            <a:spLocks noChangeArrowheads="1"/>
          </p:cNvSpPr>
          <p:nvPr/>
        </p:nvSpPr>
        <p:spPr bwMode="auto">
          <a:xfrm>
            <a:off x="381000" y="2667000"/>
            <a:ext cx="4635500" cy="2133600"/>
          </a:xfrm>
          <a:prstGeom prst="flowChartAlternateProcess">
            <a:avLst/>
          </a:prstGeom>
          <a:ln/>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ja-JP" altLang="en-US" kern="0" dirty="0">
              <a:solidFill>
                <a:srgbClr val="FFFFFF"/>
              </a:solidFill>
              <a:latin typeface="+mn-ea"/>
              <a:ea typeface="HGP創英角ｺﾞｼｯｸUB" pitchFamily="50" charset="-128"/>
            </a:endParaRPr>
          </a:p>
        </p:txBody>
      </p:sp>
      <p:grpSp>
        <p:nvGrpSpPr>
          <p:cNvPr id="25606" name="Group 3"/>
          <p:cNvGrpSpPr>
            <a:grpSpLocks/>
          </p:cNvGrpSpPr>
          <p:nvPr/>
        </p:nvGrpSpPr>
        <p:grpSpPr bwMode="auto">
          <a:xfrm>
            <a:off x="606424" y="2786064"/>
            <a:ext cx="4330663" cy="1839913"/>
            <a:chOff x="3313" y="2966"/>
            <a:chExt cx="2510" cy="1159"/>
          </a:xfrm>
        </p:grpSpPr>
        <p:sp>
          <p:nvSpPr>
            <p:cNvPr id="25638" name="Text Box 4"/>
            <p:cNvSpPr txBox="1">
              <a:spLocks noChangeArrowheads="1"/>
            </p:cNvSpPr>
            <p:nvPr/>
          </p:nvSpPr>
          <p:spPr bwMode="auto">
            <a:xfrm>
              <a:off x="3552" y="3194"/>
              <a:ext cx="2271" cy="931"/>
            </a:xfrm>
            <a:prstGeom prst="rect">
              <a:avLst/>
            </a:prstGeom>
            <a:solidFill>
              <a:srgbClr val="C0C0C0"/>
            </a:solidFill>
            <a:ln w="9525">
              <a:noFill/>
              <a:miter lim="800000"/>
              <a:headEnd/>
              <a:tailEnd/>
            </a:ln>
          </p:spPr>
          <p:txBody>
            <a:bodyPr wrap="square">
              <a:spAutoFit/>
            </a:bodyPr>
            <a:lstStyle/>
            <a:p>
              <a:r>
                <a:rPr lang="ja-JP" altLang="en-US" b="0" dirty="0">
                  <a:solidFill>
                    <a:schemeClr val="tx1"/>
                  </a:solidFill>
                </a:rPr>
                <a:t>　　　</a:t>
              </a:r>
              <a:r>
                <a:rPr lang="ja-JP" altLang="en-US" b="0" dirty="0" smtClean="0">
                  <a:solidFill>
                    <a:schemeClr val="tx1"/>
                  </a:solidFill>
                </a:rPr>
                <a:t>　　</a:t>
              </a:r>
              <a:r>
                <a:rPr lang="en-US" altLang="ja-JP" b="0" dirty="0" smtClean="0">
                  <a:solidFill>
                    <a:schemeClr val="tx1"/>
                  </a:solidFill>
                  <a:latin typeface="メイリオ" pitchFamily="50" charset="-128"/>
                  <a:ea typeface="メイリオ" pitchFamily="50" charset="-128"/>
                  <a:cs typeface="メイリオ" pitchFamily="50" charset="-128"/>
                </a:rPr>
                <a:t>A </a:t>
              </a:r>
              <a:r>
                <a:rPr lang="ja-JP" altLang="en-US" b="0" dirty="0">
                  <a:solidFill>
                    <a:schemeClr val="tx1"/>
                  </a:solidFill>
                  <a:latin typeface="メイリオ" pitchFamily="50" charset="-128"/>
                  <a:ea typeface="メイリオ" pitchFamily="50" charset="-128"/>
                  <a:cs typeface="メイリオ" pitchFamily="50" charset="-128"/>
                </a:rPr>
                <a:t>　</a:t>
              </a:r>
              <a:r>
                <a:rPr lang="ja-JP" altLang="en-US" b="0" dirty="0" smtClean="0">
                  <a:solidFill>
                    <a:schemeClr val="tx1"/>
                  </a:solidFill>
                  <a:latin typeface="メイリオ" pitchFamily="50" charset="-128"/>
                  <a:ea typeface="メイリオ" pitchFamily="50" charset="-128"/>
                  <a:cs typeface="メイリオ" pitchFamily="50" charset="-128"/>
                </a:rPr>
                <a:t> </a:t>
              </a:r>
              <a:r>
                <a:rPr lang="ja-JP" altLang="en-US" b="0" dirty="0">
                  <a:solidFill>
                    <a:schemeClr val="tx1"/>
                  </a:solidFill>
                  <a:latin typeface="メイリオ" pitchFamily="50" charset="-128"/>
                  <a:ea typeface="メイリオ" pitchFamily="50" charset="-128"/>
                  <a:cs typeface="メイリオ" pitchFamily="50" charset="-128"/>
                </a:rPr>
                <a:t>　</a:t>
              </a:r>
              <a:r>
                <a:rPr lang="en-US" altLang="ja-JP" b="0" dirty="0" smtClean="0">
                  <a:solidFill>
                    <a:schemeClr val="tx1"/>
                  </a:solidFill>
                  <a:latin typeface="メイリオ" pitchFamily="50" charset="-128"/>
                  <a:ea typeface="メイリオ" pitchFamily="50" charset="-128"/>
                  <a:cs typeface="メイリオ" pitchFamily="50" charset="-128"/>
                </a:rPr>
                <a:t>B  </a:t>
              </a:r>
              <a:r>
                <a:rPr lang="ja-JP" altLang="en-US" b="0" dirty="0">
                  <a:solidFill>
                    <a:schemeClr val="tx1"/>
                  </a:solidFill>
                  <a:latin typeface="メイリオ" pitchFamily="50" charset="-128"/>
                  <a:ea typeface="メイリオ" pitchFamily="50" charset="-128"/>
                  <a:cs typeface="メイリオ" pitchFamily="50" charset="-128"/>
                </a:rPr>
                <a:t>　　</a:t>
              </a:r>
              <a:r>
                <a:rPr lang="en-US" altLang="ja-JP" b="0" dirty="0" smtClean="0">
                  <a:solidFill>
                    <a:schemeClr val="tx1"/>
                  </a:solidFill>
                  <a:latin typeface="メイリオ" pitchFamily="50" charset="-128"/>
                  <a:ea typeface="メイリオ" pitchFamily="50" charset="-128"/>
                  <a:cs typeface="メイリオ" pitchFamily="50" charset="-128"/>
                </a:rPr>
                <a:t>C</a:t>
              </a:r>
              <a:r>
                <a:rPr lang="ja-JP" altLang="en-US" b="0" dirty="0">
                  <a:solidFill>
                    <a:schemeClr val="tx1"/>
                  </a:solidFill>
                  <a:latin typeface="メイリオ" pitchFamily="50" charset="-128"/>
                  <a:ea typeface="メイリオ" pitchFamily="50" charset="-128"/>
                  <a:cs typeface="メイリオ" pitchFamily="50" charset="-128"/>
                </a:rPr>
                <a:t>　</a:t>
              </a:r>
              <a:r>
                <a:rPr lang="ja-JP" altLang="en-US" b="0" dirty="0" smtClean="0">
                  <a:solidFill>
                    <a:schemeClr val="tx1"/>
                  </a:solidFill>
                  <a:latin typeface="メイリオ" pitchFamily="50" charset="-128"/>
                  <a:ea typeface="メイリオ" pitchFamily="50" charset="-128"/>
                  <a:cs typeface="メイリオ" pitchFamily="50" charset="-128"/>
                </a:rPr>
                <a:t>  </a:t>
              </a:r>
              <a:r>
                <a:rPr lang="ja-JP" altLang="en-US" b="0" dirty="0">
                  <a:solidFill>
                    <a:schemeClr val="tx1"/>
                  </a:solidFill>
                  <a:latin typeface="メイリオ" pitchFamily="50" charset="-128"/>
                  <a:ea typeface="メイリオ" pitchFamily="50" charset="-128"/>
                  <a:cs typeface="メイリオ" pitchFamily="50" charset="-128"/>
                </a:rPr>
                <a:t>　</a:t>
              </a:r>
              <a:r>
                <a:rPr lang="en-US" altLang="ja-JP" b="0" dirty="0" smtClean="0">
                  <a:solidFill>
                    <a:schemeClr val="tx1"/>
                  </a:solidFill>
                  <a:latin typeface="メイリオ" pitchFamily="50" charset="-128"/>
                  <a:ea typeface="メイリオ" pitchFamily="50" charset="-128"/>
                  <a:cs typeface="メイリオ" pitchFamily="50" charset="-128"/>
                </a:rPr>
                <a:t>D</a:t>
              </a:r>
              <a:r>
                <a:rPr lang="ja-JP" altLang="en-US" b="0" dirty="0">
                  <a:solidFill>
                    <a:schemeClr val="tx1"/>
                  </a:solidFill>
                  <a:latin typeface="メイリオ" pitchFamily="50" charset="-128"/>
                  <a:ea typeface="メイリオ" pitchFamily="50" charset="-128"/>
                  <a:cs typeface="メイリオ" pitchFamily="50" charset="-128"/>
                </a:rPr>
                <a:t>　</a:t>
              </a:r>
              <a:r>
                <a:rPr lang="ja-JP" altLang="en-US" b="0" dirty="0" smtClean="0">
                  <a:solidFill>
                    <a:schemeClr val="tx1"/>
                  </a:solidFill>
                  <a:latin typeface="メイリオ" pitchFamily="50" charset="-128"/>
                  <a:ea typeface="メイリオ" pitchFamily="50" charset="-128"/>
                  <a:cs typeface="メイリオ" pitchFamily="50" charset="-128"/>
                </a:rPr>
                <a:t> </a:t>
              </a:r>
              <a:r>
                <a:rPr lang="ja-JP" altLang="en-US" b="0" dirty="0">
                  <a:solidFill>
                    <a:schemeClr val="tx1"/>
                  </a:solidFill>
                  <a:latin typeface="メイリオ" pitchFamily="50" charset="-128"/>
                  <a:ea typeface="メイリオ" pitchFamily="50" charset="-128"/>
                  <a:cs typeface="メイリオ" pitchFamily="50" charset="-128"/>
                </a:rPr>
                <a:t>　</a:t>
              </a:r>
              <a:r>
                <a:rPr lang="ja-JP" altLang="en-US" b="0" dirty="0" smtClean="0">
                  <a:solidFill>
                    <a:schemeClr val="tx1"/>
                  </a:solidFill>
                  <a:latin typeface="メイリオ" pitchFamily="50" charset="-128"/>
                  <a:ea typeface="メイリオ" pitchFamily="50" charset="-128"/>
                  <a:cs typeface="メイリオ" pitchFamily="50" charset="-128"/>
                </a:rPr>
                <a:t> </a:t>
              </a:r>
              <a:r>
                <a:rPr lang="en-US" altLang="ja-JP" b="0" dirty="0" smtClean="0">
                  <a:solidFill>
                    <a:schemeClr val="tx1"/>
                  </a:solidFill>
                  <a:latin typeface="メイリオ" pitchFamily="50" charset="-128"/>
                  <a:ea typeface="メイリオ" pitchFamily="50" charset="-128"/>
                  <a:cs typeface="メイリオ" pitchFamily="50" charset="-128"/>
                </a:rPr>
                <a:t>E</a:t>
              </a:r>
              <a:endParaRPr lang="en-US" altLang="ja-JP" b="0" dirty="0">
                <a:solidFill>
                  <a:schemeClr val="tx1"/>
                </a:solidFill>
                <a:latin typeface="メイリオ" pitchFamily="50" charset="-128"/>
                <a:ea typeface="メイリオ" pitchFamily="50" charset="-128"/>
                <a:cs typeface="メイリオ" pitchFamily="50" charset="-128"/>
              </a:endParaRPr>
            </a:p>
            <a:p>
              <a:r>
                <a:rPr lang="ja-JP" altLang="en-US" sz="1400" b="0" dirty="0">
                  <a:solidFill>
                    <a:schemeClr val="tx1"/>
                  </a:solidFill>
                  <a:latin typeface="メイリオ" pitchFamily="50" charset="-128"/>
                  <a:ea typeface="メイリオ" pitchFamily="50" charset="-128"/>
                  <a:cs typeface="メイリオ" pitchFamily="50" charset="-128"/>
                </a:rPr>
                <a:t>１</a:t>
              </a:r>
              <a:r>
                <a:rPr lang="ja-JP" altLang="en-US" b="0" dirty="0">
                  <a:solidFill>
                    <a:schemeClr val="tx1"/>
                  </a:solidFill>
                  <a:latin typeface="メイリオ" pitchFamily="50" charset="-128"/>
                  <a:ea typeface="メイリオ" pitchFamily="50" charset="-128"/>
                  <a:cs typeface="メイリオ" pitchFamily="50" charset="-128"/>
                </a:rPr>
                <a:t>　　</a:t>
              </a:r>
              <a:r>
                <a:rPr lang="en-US" altLang="ja-JP" sz="1400" b="0" dirty="0">
                  <a:solidFill>
                    <a:schemeClr val="tx1"/>
                  </a:solidFill>
                  <a:latin typeface="メイリオ" pitchFamily="50" charset="-128"/>
                  <a:ea typeface="メイリオ" pitchFamily="50" charset="-128"/>
                  <a:cs typeface="メイリオ" pitchFamily="50" charset="-128"/>
                </a:rPr>
                <a:t>1.2</a:t>
              </a:r>
              <a:r>
                <a:rPr lang="ja-JP" altLang="en-US" sz="1400" b="0" dirty="0">
                  <a:solidFill>
                    <a:schemeClr val="tx1"/>
                  </a:solidFill>
                  <a:latin typeface="メイリオ" pitchFamily="50" charset="-128"/>
                  <a:ea typeface="メイリオ" pitchFamily="50" charset="-128"/>
                  <a:cs typeface="メイリオ" pitchFamily="50" charset="-128"/>
                </a:rPr>
                <a:t>　　</a:t>
              </a:r>
              <a:r>
                <a:rPr lang="en-US" altLang="ja-JP" sz="1400" b="0" dirty="0">
                  <a:solidFill>
                    <a:schemeClr val="tx1"/>
                  </a:solidFill>
                  <a:latin typeface="メイリオ" pitchFamily="50" charset="-128"/>
                  <a:ea typeface="メイリオ" pitchFamily="50" charset="-128"/>
                  <a:cs typeface="メイリオ" pitchFamily="50" charset="-128"/>
                </a:rPr>
                <a:t>1.1</a:t>
              </a:r>
              <a:r>
                <a:rPr lang="ja-JP" altLang="en-US" sz="1400" b="0" dirty="0">
                  <a:solidFill>
                    <a:schemeClr val="tx1"/>
                  </a:solidFill>
                  <a:latin typeface="メイリオ" pitchFamily="50" charset="-128"/>
                  <a:ea typeface="メイリオ" pitchFamily="50" charset="-128"/>
                  <a:cs typeface="メイリオ" pitchFamily="50" charset="-128"/>
                </a:rPr>
                <a:t>　　　</a:t>
              </a:r>
              <a:r>
                <a:rPr lang="en-US" altLang="ja-JP" sz="1400" b="0" dirty="0">
                  <a:solidFill>
                    <a:schemeClr val="tx1"/>
                  </a:solidFill>
                  <a:latin typeface="メイリオ" pitchFamily="50" charset="-128"/>
                  <a:ea typeface="メイリオ" pitchFamily="50" charset="-128"/>
                  <a:cs typeface="メイリオ" pitchFamily="50" charset="-128"/>
                </a:rPr>
                <a:t>1.0</a:t>
              </a:r>
              <a:r>
                <a:rPr lang="ja-JP" altLang="en-US" sz="1400" b="0" dirty="0">
                  <a:solidFill>
                    <a:schemeClr val="tx1"/>
                  </a:solidFill>
                  <a:latin typeface="メイリオ" pitchFamily="50" charset="-128"/>
                  <a:ea typeface="メイリオ" pitchFamily="50" charset="-128"/>
                  <a:cs typeface="メイリオ" pitchFamily="50" charset="-128"/>
                </a:rPr>
                <a:t>　　</a:t>
              </a:r>
              <a:r>
                <a:rPr lang="en-US" altLang="ja-JP" sz="1400" b="0" dirty="0">
                  <a:solidFill>
                    <a:schemeClr val="tx1"/>
                  </a:solidFill>
                  <a:latin typeface="メイリオ" pitchFamily="50" charset="-128"/>
                  <a:ea typeface="メイリオ" pitchFamily="50" charset="-128"/>
                  <a:cs typeface="メイリオ" pitchFamily="50" charset="-128"/>
                </a:rPr>
                <a:t>0.9</a:t>
              </a:r>
              <a:r>
                <a:rPr lang="ja-JP" altLang="en-US" sz="1400" b="0" dirty="0">
                  <a:solidFill>
                    <a:schemeClr val="tx1"/>
                  </a:solidFill>
                  <a:latin typeface="メイリオ" pitchFamily="50" charset="-128"/>
                  <a:ea typeface="メイリオ" pitchFamily="50" charset="-128"/>
                  <a:cs typeface="メイリオ" pitchFamily="50" charset="-128"/>
                </a:rPr>
                <a:t>　　</a:t>
              </a:r>
              <a:r>
                <a:rPr lang="en-US" altLang="ja-JP" sz="1400" b="0" dirty="0">
                  <a:solidFill>
                    <a:schemeClr val="tx1"/>
                  </a:solidFill>
                  <a:latin typeface="メイリオ" pitchFamily="50" charset="-128"/>
                  <a:ea typeface="メイリオ" pitchFamily="50" charset="-128"/>
                  <a:cs typeface="メイリオ" pitchFamily="50" charset="-128"/>
                </a:rPr>
                <a:t>0.8</a:t>
              </a:r>
            </a:p>
            <a:p>
              <a:r>
                <a:rPr lang="ja-JP" altLang="en-US" sz="1400" b="0" dirty="0">
                  <a:solidFill>
                    <a:schemeClr val="tx1"/>
                  </a:solidFill>
                  <a:latin typeface="メイリオ" pitchFamily="50" charset="-128"/>
                  <a:ea typeface="メイリオ" pitchFamily="50" charset="-128"/>
                  <a:cs typeface="メイリオ" pitchFamily="50" charset="-128"/>
                </a:rPr>
                <a:t>２　　 </a:t>
              </a:r>
              <a:r>
                <a:rPr lang="en-US" altLang="ja-JP" sz="1400" b="0" dirty="0">
                  <a:solidFill>
                    <a:schemeClr val="tx1"/>
                  </a:solidFill>
                  <a:latin typeface="メイリオ" pitchFamily="50" charset="-128"/>
                  <a:ea typeface="メイリオ" pitchFamily="50" charset="-128"/>
                  <a:cs typeface="メイリオ" pitchFamily="50" charset="-128"/>
                </a:rPr>
                <a:t>1.2</a:t>
              </a:r>
              <a:r>
                <a:rPr lang="ja-JP" altLang="en-US" sz="1400" b="0" dirty="0">
                  <a:solidFill>
                    <a:schemeClr val="tx1"/>
                  </a:solidFill>
                  <a:latin typeface="メイリオ" pitchFamily="50" charset="-128"/>
                  <a:ea typeface="メイリオ" pitchFamily="50" charset="-128"/>
                  <a:cs typeface="メイリオ" pitchFamily="50" charset="-128"/>
                </a:rPr>
                <a:t>　　</a:t>
              </a:r>
              <a:r>
                <a:rPr lang="en-US" altLang="ja-JP" sz="1400" b="0" dirty="0">
                  <a:solidFill>
                    <a:schemeClr val="tx1"/>
                  </a:solidFill>
                  <a:latin typeface="メイリオ" pitchFamily="50" charset="-128"/>
                  <a:ea typeface="メイリオ" pitchFamily="50" charset="-128"/>
                  <a:cs typeface="メイリオ" pitchFamily="50" charset="-128"/>
                </a:rPr>
                <a:t>1.1</a:t>
              </a:r>
              <a:r>
                <a:rPr lang="ja-JP" altLang="en-US" sz="1400" b="0" dirty="0">
                  <a:solidFill>
                    <a:schemeClr val="tx1"/>
                  </a:solidFill>
                  <a:latin typeface="メイリオ" pitchFamily="50" charset="-128"/>
                  <a:ea typeface="メイリオ" pitchFamily="50" charset="-128"/>
                  <a:cs typeface="メイリオ" pitchFamily="50" charset="-128"/>
                </a:rPr>
                <a:t>　　　</a:t>
              </a:r>
              <a:r>
                <a:rPr lang="en-US" altLang="ja-JP" sz="1400" b="0" dirty="0">
                  <a:solidFill>
                    <a:schemeClr val="tx1"/>
                  </a:solidFill>
                  <a:latin typeface="メイリオ" pitchFamily="50" charset="-128"/>
                  <a:ea typeface="メイリオ" pitchFamily="50" charset="-128"/>
                  <a:cs typeface="メイリオ" pitchFamily="50" charset="-128"/>
                </a:rPr>
                <a:t>1.0</a:t>
              </a:r>
              <a:r>
                <a:rPr lang="ja-JP" altLang="en-US" sz="1400" b="0" dirty="0">
                  <a:solidFill>
                    <a:schemeClr val="tx1"/>
                  </a:solidFill>
                  <a:latin typeface="メイリオ" pitchFamily="50" charset="-128"/>
                  <a:ea typeface="メイリオ" pitchFamily="50" charset="-128"/>
                  <a:cs typeface="メイリオ" pitchFamily="50" charset="-128"/>
                </a:rPr>
                <a:t>　　</a:t>
              </a:r>
              <a:r>
                <a:rPr lang="en-US" altLang="ja-JP" sz="1400" b="0" dirty="0">
                  <a:solidFill>
                    <a:schemeClr val="tx1"/>
                  </a:solidFill>
                  <a:latin typeface="メイリオ" pitchFamily="50" charset="-128"/>
                  <a:ea typeface="メイリオ" pitchFamily="50" charset="-128"/>
                  <a:cs typeface="メイリオ" pitchFamily="50" charset="-128"/>
                </a:rPr>
                <a:t>0.9</a:t>
              </a:r>
              <a:r>
                <a:rPr lang="ja-JP" altLang="en-US" sz="1400" b="0" dirty="0">
                  <a:solidFill>
                    <a:schemeClr val="tx1"/>
                  </a:solidFill>
                  <a:latin typeface="メイリオ" pitchFamily="50" charset="-128"/>
                  <a:ea typeface="メイリオ" pitchFamily="50" charset="-128"/>
                  <a:cs typeface="メイリオ" pitchFamily="50" charset="-128"/>
                </a:rPr>
                <a:t>　　</a:t>
              </a:r>
              <a:r>
                <a:rPr lang="en-US" altLang="ja-JP" sz="1400" b="0" dirty="0">
                  <a:solidFill>
                    <a:schemeClr val="tx1"/>
                  </a:solidFill>
                  <a:latin typeface="メイリオ" pitchFamily="50" charset="-128"/>
                  <a:ea typeface="メイリオ" pitchFamily="50" charset="-128"/>
                  <a:cs typeface="メイリオ" pitchFamily="50" charset="-128"/>
                </a:rPr>
                <a:t>0.8</a:t>
              </a:r>
            </a:p>
            <a:p>
              <a:r>
                <a:rPr lang="ja-JP" altLang="en-US" sz="1400" b="0" dirty="0">
                  <a:solidFill>
                    <a:schemeClr val="tx1"/>
                  </a:solidFill>
                  <a:latin typeface="メイリオ" pitchFamily="50" charset="-128"/>
                  <a:ea typeface="メイリオ" pitchFamily="50" charset="-128"/>
                  <a:cs typeface="メイリオ" pitchFamily="50" charset="-128"/>
                </a:rPr>
                <a:t>３　　 </a:t>
              </a:r>
              <a:r>
                <a:rPr lang="en-US" altLang="ja-JP" sz="1400" b="0" dirty="0">
                  <a:solidFill>
                    <a:schemeClr val="tx1"/>
                  </a:solidFill>
                  <a:latin typeface="メイリオ" pitchFamily="50" charset="-128"/>
                  <a:ea typeface="メイリオ" pitchFamily="50" charset="-128"/>
                  <a:cs typeface="メイリオ" pitchFamily="50" charset="-128"/>
                </a:rPr>
                <a:t>1.2</a:t>
              </a:r>
              <a:r>
                <a:rPr lang="ja-JP" altLang="en-US" sz="1400" b="0" dirty="0">
                  <a:solidFill>
                    <a:schemeClr val="tx1"/>
                  </a:solidFill>
                  <a:latin typeface="メイリオ" pitchFamily="50" charset="-128"/>
                  <a:ea typeface="メイリオ" pitchFamily="50" charset="-128"/>
                  <a:cs typeface="メイリオ" pitchFamily="50" charset="-128"/>
                </a:rPr>
                <a:t>　　</a:t>
              </a:r>
              <a:r>
                <a:rPr lang="en-US" altLang="ja-JP" sz="1400" b="0" dirty="0">
                  <a:solidFill>
                    <a:schemeClr val="tx1"/>
                  </a:solidFill>
                  <a:latin typeface="メイリオ" pitchFamily="50" charset="-128"/>
                  <a:ea typeface="メイリオ" pitchFamily="50" charset="-128"/>
                  <a:cs typeface="メイリオ" pitchFamily="50" charset="-128"/>
                </a:rPr>
                <a:t>1.1</a:t>
              </a:r>
              <a:r>
                <a:rPr lang="ja-JP" altLang="en-US" sz="1400" b="0" dirty="0">
                  <a:solidFill>
                    <a:schemeClr val="tx1"/>
                  </a:solidFill>
                  <a:latin typeface="メイリオ" pitchFamily="50" charset="-128"/>
                  <a:ea typeface="メイリオ" pitchFamily="50" charset="-128"/>
                  <a:cs typeface="メイリオ" pitchFamily="50" charset="-128"/>
                </a:rPr>
                <a:t>　　　</a:t>
              </a:r>
              <a:r>
                <a:rPr lang="en-US" altLang="ja-JP" sz="1400" b="0" dirty="0">
                  <a:solidFill>
                    <a:schemeClr val="tx1"/>
                  </a:solidFill>
                  <a:latin typeface="メイリオ" pitchFamily="50" charset="-128"/>
                  <a:ea typeface="メイリオ" pitchFamily="50" charset="-128"/>
                  <a:cs typeface="メイリオ" pitchFamily="50" charset="-128"/>
                </a:rPr>
                <a:t>1.0</a:t>
              </a:r>
              <a:r>
                <a:rPr lang="ja-JP" altLang="en-US" sz="1400" b="0" dirty="0">
                  <a:solidFill>
                    <a:schemeClr val="tx1"/>
                  </a:solidFill>
                  <a:latin typeface="メイリオ" pitchFamily="50" charset="-128"/>
                  <a:ea typeface="メイリオ" pitchFamily="50" charset="-128"/>
                  <a:cs typeface="メイリオ" pitchFamily="50" charset="-128"/>
                </a:rPr>
                <a:t>　　</a:t>
              </a:r>
              <a:r>
                <a:rPr lang="en-US" altLang="ja-JP" sz="1400" b="0" dirty="0">
                  <a:solidFill>
                    <a:schemeClr val="tx1"/>
                  </a:solidFill>
                  <a:latin typeface="メイリオ" pitchFamily="50" charset="-128"/>
                  <a:ea typeface="メイリオ" pitchFamily="50" charset="-128"/>
                  <a:cs typeface="メイリオ" pitchFamily="50" charset="-128"/>
                </a:rPr>
                <a:t>0.9</a:t>
              </a:r>
              <a:r>
                <a:rPr lang="ja-JP" altLang="en-US" sz="1400" b="0" dirty="0">
                  <a:solidFill>
                    <a:schemeClr val="tx1"/>
                  </a:solidFill>
                  <a:latin typeface="メイリオ" pitchFamily="50" charset="-128"/>
                  <a:ea typeface="メイリオ" pitchFamily="50" charset="-128"/>
                  <a:cs typeface="メイリオ" pitchFamily="50" charset="-128"/>
                </a:rPr>
                <a:t>　　</a:t>
              </a:r>
              <a:r>
                <a:rPr lang="en-US" altLang="ja-JP" sz="1400" b="0" dirty="0">
                  <a:solidFill>
                    <a:schemeClr val="tx1"/>
                  </a:solidFill>
                  <a:latin typeface="メイリオ" pitchFamily="50" charset="-128"/>
                  <a:ea typeface="メイリオ" pitchFamily="50" charset="-128"/>
                  <a:cs typeface="メイリオ" pitchFamily="50" charset="-128"/>
                </a:rPr>
                <a:t>0.8</a:t>
              </a:r>
            </a:p>
            <a:p>
              <a:r>
                <a:rPr lang="ja-JP" altLang="en-US" sz="1400" b="0" dirty="0">
                  <a:solidFill>
                    <a:schemeClr val="tx1"/>
                  </a:solidFill>
                  <a:latin typeface="メイリオ" pitchFamily="50" charset="-128"/>
                  <a:ea typeface="メイリオ" pitchFamily="50" charset="-128"/>
                  <a:cs typeface="メイリオ" pitchFamily="50" charset="-128"/>
                </a:rPr>
                <a:t>４　　 </a:t>
              </a:r>
              <a:r>
                <a:rPr lang="en-US" altLang="ja-JP" sz="1400" b="0" dirty="0">
                  <a:solidFill>
                    <a:schemeClr val="tx1"/>
                  </a:solidFill>
                  <a:latin typeface="メイリオ" pitchFamily="50" charset="-128"/>
                  <a:ea typeface="メイリオ" pitchFamily="50" charset="-128"/>
                  <a:cs typeface="メイリオ" pitchFamily="50" charset="-128"/>
                </a:rPr>
                <a:t>1.25</a:t>
              </a:r>
              <a:r>
                <a:rPr lang="ja-JP" altLang="en-US" sz="1400" b="0" dirty="0">
                  <a:solidFill>
                    <a:schemeClr val="tx1"/>
                  </a:solidFill>
                  <a:latin typeface="メイリオ" pitchFamily="50" charset="-128"/>
                  <a:ea typeface="メイリオ" pitchFamily="50" charset="-128"/>
                  <a:cs typeface="メイリオ" pitchFamily="50" charset="-128"/>
                </a:rPr>
                <a:t>　</a:t>
              </a:r>
              <a:r>
                <a:rPr lang="en-US" altLang="ja-JP" sz="1400" b="0" dirty="0">
                  <a:solidFill>
                    <a:schemeClr val="tx1"/>
                  </a:solidFill>
                  <a:latin typeface="メイリオ" pitchFamily="50" charset="-128"/>
                  <a:ea typeface="メイリオ" pitchFamily="50" charset="-128"/>
                  <a:cs typeface="メイリオ" pitchFamily="50" charset="-128"/>
                </a:rPr>
                <a:t>1.15  </a:t>
              </a:r>
              <a:r>
                <a:rPr lang="en-US" altLang="ja-JP" sz="1400" b="0" dirty="0" smtClean="0">
                  <a:solidFill>
                    <a:schemeClr val="tx1"/>
                  </a:solidFill>
                  <a:latin typeface="メイリオ" pitchFamily="50" charset="-128"/>
                  <a:ea typeface="メイリオ" pitchFamily="50" charset="-128"/>
                  <a:cs typeface="メイリオ" pitchFamily="50" charset="-128"/>
                </a:rPr>
                <a:t>   </a:t>
              </a:r>
              <a:r>
                <a:rPr lang="ja-JP" altLang="en-US" sz="1400" b="0" dirty="0">
                  <a:solidFill>
                    <a:schemeClr val="tx1"/>
                  </a:solidFill>
                  <a:latin typeface="メイリオ" pitchFamily="50" charset="-128"/>
                  <a:ea typeface="メイリオ" pitchFamily="50" charset="-128"/>
                  <a:cs typeface="メイリオ" pitchFamily="50" charset="-128"/>
                </a:rPr>
                <a:t>　</a:t>
              </a:r>
              <a:r>
                <a:rPr lang="en-US" altLang="ja-JP" sz="1400" b="0" dirty="0">
                  <a:solidFill>
                    <a:schemeClr val="tx1"/>
                  </a:solidFill>
                  <a:latin typeface="メイリオ" pitchFamily="50" charset="-128"/>
                  <a:ea typeface="メイリオ" pitchFamily="50" charset="-128"/>
                  <a:cs typeface="メイリオ" pitchFamily="50" charset="-128"/>
                </a:rPr>
                <a:t>1.0</a:t>
              </a:r>
              <a:r>
                <a:rPr lang="ja-JP" altLang="en-US" sz="1400" b="0" dirty="0">
                  <a:solidFill>
                    <a:schemeClr val="tx1"/>
                  </a:solidFill>
                  <a:latin typeface="メイリオ" pitchFamily="50" charset="-128"/>
                  <a:ea typeface="メイリオ" pitchFamily="50" charset="-128"/>
                  <a:cs typeface="メイリオ" pitchFamily="50" charset="-128"/>
                </a:rPr>
                <a:t>　　</a:t>
              </a:r>
              <a:r>
                <a:rPr lang="en-US" altLang="ja-JP" sz="1400" b="0" dirty="0">
                  <a:solidFill>
                    <a:schemeClr val="tx1"/>
                  </a:solidFill>
                  <a:latin typeface="メイリオ" pitchFamily="50" charset="-128"/>
                  <a:ea typeface="メイリオ" pitchFamily="50" charset="-128"/>
                  <a:cs typeface="メイリオ" pitchFamily="50" charset="-128"/>
                </a:rPr>
                <a:t>0.9</a:t>
              </a:r>
              <a:r>
                <a:rPr lang="ja-JP" altLang="en-US" sz="1400" b="0" dirty="0">
                  <a:solidFill>
                    <a:schemeClr val="tx1"/>
                  </a:solidFill>
                  <a:latin typeface="メイリオ" pitchFamily="50" charset="-128"/>
                  <a:ea typeface="メイリオ" pitchFamily="50" charset="-128"/>
                  <a:cs typeface="メイリオ" pitchFamily="50" charset="-128"/>
                </a:rPr>
                <a:t>　　</a:t>
              </a:r>
              <a:r>
                <a:rPr lang="en-US" altLang="ja-JP" sz="1400" b="0" dirty="0">
                  <a:solidFill>
                    <a:schemeClr val="tx1"/>
                  </a:solidFill>
                  <a:latin typeface="メイリオ" pitchFamily="50" charset="-128"/>
                  <a:ea typeface="メイリオ" pitchFamily="50" charset="-128"/>
                  <a:cs typeface="メイリオ" pitchFamily="50" charset="-128"/>
                </a:rPr>
                <a:t>0.8</a:t>
              </a:r>
            </a:p>
            <a:p>
              <a:r>
                <a:rPr lang="ja-JP" altLang="en-US" b="0" dirty="0">
                  <a:solidFill>
                    <a:schemeClr val="tx1"/>
                  </a:solidFill>
                  <a:latin typeface="メイリオ" pitchFamily="50" charset="-128"/>
                  <a:ea typeface="メイリオ" pitchFamily="50" charset="-128"/>
                  <a:cs typeface="メイリオ" pitchFamily="50" charset="-128"/>
                </a:rPr>
                <a:t>：</a:t>
              </a:r>
            </a:p>
          </p:txBody>
        </p:sp>
        <p:sp>
          <p:nvSpPr>
            <p:cNvPr id="25639" name="Line 5"/>
            <p:cNvSpPr>
              <a:spLocks noChangeShapeType="1"/>
            </p:cNvSpPr>
            <p:nvPr/>
          </p:nvSpPr>
          <p:spPr bwMode="auto">
            <a:xfrm>
              <a:off x="3552" y="3386"/>
              <a:ext cx="2233" cy="0"/>
            </a:xfrm>
            <a:prstGeom prst="line">
              <a:avLst/>
            </a:prstGeom>
            <a:noFill/>
            <a:ln w="9525">
              <a:solidFill>
                <a:schemeClr val="tx1"/>
              </a:solidFill>
              <a:round/>
              <a:headEnd/>
              <a:tailEnd/>
            </a:ln>
          </p:spPr>
          <p:txBody>
            <a:bodyPr/>
            <a:lstStyle/>
            <a:p>
              <a:endParaRPr lang="ja-JP" altLang="en-US"/>
            </a:p>
          </p:txBody>
        </p:sp>
        <p:sp>
          <p:nvSpPr>
            <p:cNvPr id="25640" name="Line 6"/>
            <p:cNvSpPr>
              <a:spLocks noChangeShapeType="1"/>
            </p:cNvSpPr>
            <p:nvPr/>
          </p:nvSpPr>
          <p:spPr bwMode="auto">
            <a:xfrm>
              <a:off x="3802" y="3194"/>
              <a:ext cx="0" cy="921"/>
            </a:xfrm>
            <a:prstGeom prst="line">
              <a:avLst/>
            </a:prstGeom>
            <a:noFill/>
            <a:ln w="9525">
              <a:solidFill>
                <a:schemeClr val="tx1"/>
              </a:solidFill>
              <a:round/>
              <a:headEnd/>
              <a:tailEnd/>
            </a:ln>
          </p:spPr>
          <p:txBody>
            <a:bodyPr/>
            <a:lstStyle/>
            <a:p>
              <a:endParaRPr lang="ja-JP" altLang="en-US"/>
            </a:p>
          </p:txBody>
        </p:sp>
        <p:sp>
          <p:nvSpPr>
            <p:cNvPr id="25641" name="Text Box 7"/>
            <p:cNvSpPr txBox="1">
              <a:spLocks noChangeArrowheads="1"/>
            </p:cNvSpPr>
            <p:nvPr/>
          </p:nvSpPr>
          <p:spPr bwMode="auto">
            <a:xfrm>
              <a:off x="4296" y="2966"/>
              <a:ext cx="583" cy="213"/>
            </a:xfrm>
            <a:prstGeom prst="rect">
              <a:avLst/>
            </a:prstGeom>
            <a:noFill/>
            <a:ln w="9525">
              <a:noFill/>
              <a:miter lim="800000"/>
              <a:headEnd/>
              <a:tailEnd/>
            </a:ln>
          </p:spPr>
          <p:txBody>
            <a:bodyPr wrap="none">
              <a:spAutoFit/>
            </a:bodyPr>
            <a:lstStyle/>
            <a:p>
              <a:r>
                <a:rPr lang="ja-JP" altLang="en-US" b="0">
                  <a:solidFill>
                    <a:schemeClr val="tx2"/>
                  </a:solidFill>
                  <a:ea typeface="HGS創英角ｺﾞｼｯｸUB" pitchFamily="50" charset="-128"/>
                </a:rPr>
                <a:t>考課結果</a:t>
              </a:r>
            </a:p>
          </p:txBody>
        </p:sp>
        <p:sp>
          <p:nvSpPr>
            <p:cNvPr id="25642" name="Text Box 8"/>
            <p:cNvSpPr txBox="1">
              <a:spLocks noChangeArrowheads="1"/>
            </p:cNvSpPr>
            <p:nvPr/>
          </p:nvSpPr>
          <p:spPr bwMode="auto">
            <a:xfrm>
              <a:off x="3313" y="3391"/>
              <a:ext cx="250" cy="575"/>
            </a:xfrm>
            <a:prstGeom prst="rect">
              <a:avLst/>
            </a:prstGeom>
            <a:noFill/>
            <a:ln w="9525">
              <a:noFill/>
              <a:miter lim="800000"/>
              <a:headEnd/>
              <a:tailEnd/>
            </a:ln>
          </p:spPr>
          <p:txBody>
            <a:bodyPr vert="eaVert" wrap="none">
              <a:spAutoFit/>
            </a:bodyPr>
            <a:lstStyle/>
            <a:p>
              <a:r>
                <a:rPr lang="ja-JP" altLang="en-US" b="0" dirty="0">
                  <a:solidFill>
                    <a:schemeClr val="tx2"/>
                  </a:solidFill>
                  <a:latin typeface="メイリオ" pitchFamily="50" charset="-128"/>
                  <a:ea typeface="メイリオ" pitchFamily="50" charset="-128"/>
                  <a:cs typeface="メイリオ" pitchFamily="50" charset="-128"/>
                </a:rPr>
                <a:t>資格等級</a:t>
              </a:r>
            </a:p>
          </p:txBody>
        </p:sp>
      </p:grpSp>
      <p:sp>
        <p:nvSpPr>
          <p:cNvPr id="25607" name="Text Box 9"/>
          <p:cNvSpPr txBox="1">
            <a:spLocks noChangeArrowheads="1"/>
          </p:cNvSpPr>
          <p:nvPr/>
        </p:nvSpPr>
        <p:spPr bwMode="auto">
          <a:xfrm>
            <a:off x="914400" y="3124200"/>
            <a:ext cx="762000" cy="274638"/>
          </a:xfrm>
          <a:prstGeom prst="rect">
            <a:avLst/>
          </a:prstGeom>
          <a:noFill/>
          <a:ln w="9525">
            <a:noFill/>
            <a:miter lim="800000"/>
            <a:headEnd/>
            <a:tailEnd/>
          </a:ln>
        </p:spPr>
        <p:txBody>
          <a:bodyPr>
            <a:spAutoFit/>
          </a:bodyPr>
          <a:lstStyle/>
          <a:p>
            <a:r>
              <a:rPr lang="en-US" altLang="ja-JP" sz="1200" b="0" dirty="0" smtClean="0">
                <a:solidFill>
                  <a:schemeClr val="tx1"/>
                </a:solidFill>
                <a:latin typeface="メイリオ" pitchFamily="50" charset="-128"/>
                <a:ea typeface="メイリオ" pitchFamily="50" charset="-128"/>
                <a:cs typeface="メイリオ" pitchFamily="50" charset="-128"/>
              </a:rPr>
              <a:t>SYO</a:t>
            </a:r>
            <a:endParaRPr lang="ja-JP" altLang="en-US" sz="1200" b="0" dirty="0">
              <a:solidFill>
                <a:schemeClr val="tx1"/>
              </a:solidFill>
              <a:latin typeface="メイリオ" pitchFamily="50" charset="-128"/>
              <a:ea typeface="メイリオ" pitchFamily="50" charset="-128"/>
              <a:cs typeface="メイリオ" pitchFamily="50" charset="-128"/>
            </a:endParaRPr>
          </a:p>
        </p:txBody>
      </p:sp>
      <p:sp>
        <p:nvSpPr>
          <p:cNvPr id="25608" name="Text Box 10"/>
          <p:cNvSpPr txBox="1">
            <a:spLocks noChangeArrowheads="1"/>
          </p:cNvSpPr>
          <p:nvPr/>
        </p:nvSpPr>
        <p:spPr bwMode="auto">
          <a:xfrm>
            <a:off x="334903" y="1708061"/>
            <a:ext cx="8610600" cy="366713"/>
          </a:xfrm>
          <a:prstGeom prst="rect">
            <a:avLst/>
          </a:prstGeom>
          <a:noFill/>
          <a:ln w="9525">
            <a:noFill/>
            <a:miter lim="800000"/>
            <a:headEnd/>
            <a:tailEnd/>
          </a:ln>
        </p:spPr>
        <p:txBody>
          <a:bodyPr>
            <a:spAutoFit/>
          </a:bodyPr>
          <a:lstStyle/>
          <a:p>
            <a:r>
              <a:rPr lang="ja-JP" altLang="en-US" sz="1800" b="0" dirty="0">
                <a:solidFill>
                  <a:schemeClr val="tx2"/>
                </a:solidFill>
                <a:latin typeface="メイリオ" pitchFamily="50" charset="-128"/>
                <a:ea typeface="メイリオ" pitchFamily="50" charset="-128"/>
                <a:cs typeface="メイリオ" pitchFamily="50" charset="-128"/>
              </a:rPr>
              <a:t>賞与額 ＝ 基準賃金　</a:t>
            </a:r>
            <a:r>
              <a:rPr lang="en-US" altLang="ja-JP" sz="1800" b="0" dirty="0">
                <a:solidFill>
                  <a:schemeClr val="tx2"/>
                </a:solidFill>
                <a:latin typeface="メイリオ" pitchFamily="50" charset="-128"/>
                <a:ea typeface="メイリオ" pitchFamily="50" charset="-128"/>
                <a:cs typeface="メイリオ" pitchFamily="50" charset="-128"/>
              </a:rPr>
              <a:t>×</a:t>
            </a:r>
            <a:r>
              <a:rPr lang="ja-JP" altLang="en-US" sz="1800" b="0" dirty="0">
                <a:solidFill>
                  <a:schemeClr val="tx2"/>
                </a:solidFill>
                <a:latin typeface="メイリオ" pitchFamily="50" charset="-128"/>
                <a:ea typeface="メイリオ" pitchFamily="50" charset="-128"/>
                <a:cs typeface="メイリオ" pitchFamily="50" charset="-128"/>
              </a:rPr>
              <a:t>　月数　＋　基準賃金　</a:t>
            </a:r>
            <a:r>
              <a:rPr lang="en-US" altLang="ja-JP" sz="1800" b="0" dirty="0">
                <a:solidFill>
                  <a:schemeClr val="tx2"/>
                </a:solidFill>
                <a:latin typeface="メイリオ" pitchFamily="50" charset="-128"/>
                <a:ea typeface="メイリオ" pitchFamily="50" charset="-128"/>
                <a:cs typeface="メイリオ" pitchFamily="50" charset="-128"/>
              </a:rPr>
              <a:t>×</a:t>
            </a:r>
            <a:r>
              <a:rPr lang="ja-JP" altLang="en-US" sz="1800" b="0" dirty="0">
                <a:solidFill>
                  <a:schemeClr val="tx2"/>
                </a:solidFill>
                <a:latin typeface="メイリオ" pitchFamily="50" charset="-128"/>
                <a:ea typeface="メイリオ" pitchFamily="50" charset="-128"/>
                <a:cs typeface="メイリオ" pitchFamily="50" charset="-128"/>
              </a:rPr>
              <a:t>　査定係数 　</a:t>
            </a:r>
            <a:r>
              <a:rPr lang="en-US" altLang="ja-JP" sz="1800" b="0" dirty="0">
                <a:solidFill>
                  <a:schemeClr val="tx2"/>
                </a:solidFill>
                <a:latin typeface="メイリオ" pitchFamily="50" charset="-128"/>
                <a:ea typeface="メイリオ" pitchFamily="50" charset="-128"/>
                <a:cs typeface="メイリオ" pitchFamily="50" charset="-128"/>
              </a:rPr>
              <a:t>- </a:t>
            </a:r>
            <a:r>
              <a:rPr lang="ja-JP" altLang="en-US" sz="1800" b="0" dirty="0">
                <a:solidFill>
                  <a:schemeClr val="tx2"/>
                </a:solidFill>
                <a:latin typeface="メイリオ" pitchFamily="50" charset="-128"/>
                <a:ea typeface="メイリオ" pitchFamily="50" charset="-128"/>
                <a:cs typeface="メイリオ" pitchFamily="50" charset="-128"/>
              </a:rPr>
              <a:t>欠勤控除</a:t>
            </a:r>
          </a:p>
        </p:txBody>
      </p:sp>
      <p:sp>
        <p:nvSpPr>
          <p:cNvPr id="25609" name="Line 11"/>
          <p:cNvSpPr>
            <a:spLocks noChangeShapeType="1"/>
          </p:cNvSpPr>
          <p:nvPr/>
        </p:nvSpPr>
        <p:spPr bwMode="auto">
          <a:xfrm>
            <a:off x="5664200" y="2057400"/>
            <a:ext cx="1028700" cy="0"/>
          </a:xfrm>
          <a:prstGeom prst="line">
            <a:avLst/>
          </a:prstGeom>
          <a:noFill/>
          <a:ln w="9525">
            <a:solidFill>
              <a:schemeClr val="tx1"/>
            </a:solidFill>
            <a:round/>
            <a:headEnd/>
            <a:tailEnd/>
          </a:ln>
        </p:spPr>
        <p:txBody>
          <a:bodyPr/>
          <a:lstStyle/>
          <a:p>
            <a:endParaRPr lang="ja-JP" altLang="en-US"/>
          </a:p>
        </p:txBody>
      </p:sp>
      <p:sp>
        <p:nvSpPr>
          <p:cNvPr id="25610" name="Text Box 12"/>
          <p:cNvSpPr txBox="1">
            <a:spLocks noChangeArrowheads="1"/>
          </p:cNvSpPr>
          <p:nvPr/>
        </p:nvSpPr>
        <p:spPr bwMode="auto">
          <a:xfrm>
            <a:off x="293910" y="2209800"/>
            <a:ext cx="4801314" cy="323165"/>
          </a:xfrm>
          <a:prstGeom prst="rect">
            <a:avLst/>
          </a:prstGeom>
          <a:noFill/>
          <a:ln w="9525">
            <a:solidFill>
              <a:srgbClr val="969696"/>
            </a:solidFill>
            <a:miter lim="800000"/>
            <a:headEnd/>
            <a:tailEnd/>
          </a:ln>
        </p:spPr>
        <p:txBody>
          <a:bodyPr wrap="none">
            <a:spAutoFit/>
          </a:bodyPr>
          <a:lstStyle/>
          <a:p>
            <a:r>
              <a:rPr lang="ja-JP" altLang="en-US" sz="1500" b="0" dirty="0">
                <a:solidFill>
                  <a:schemeClr val="tx1"/>
                </a:solidFill>
                <a:latin typeface="メイリオ" pitchFamily="50" charset="-128"/>
                <a:ea typeface="メイリオ" pitchFamily="50" charset="-128"/>
                <a:cs typeface="メイリオ" pitchFamily="50" charset="-128"/>
              </a:rPr>
              <a:t>資格等級／考課結果を「キー」に条件テーブルを参照</a:t>
            </a:r>
          </a:p>
        </p:txBody>
      </p:sp>
      <p:sp>
        <p:nvSpPr>
          <p:cNvPr id="25611" name="Line 13"/>
          <p:cNvSpPr>
            <a:spLocks noChangeShapeType="1"/>
          </p:cNvSpPr>
          <p:nvPr/>
        </p:nvSpPr>
        <p:spPr bwMode="auto">
          <a:xfrm>
            <a:off x="5105400" y="2362200"/>
            <a:ext cx="1092200" cy="0"/>
          </a:xfrm>
          <a:prstGeom prst="line">
            <a:avLst/>
          </a:prstGeom>
          <a:noFill/>
          <a:ln w="9525">
            <a:solidFill>
              <a:schemeClr val="tx1"/>
            </a:solidFill>
            <a:round/>
            <a:headEnd/>
            <a:tailEnd/>
          </a:ln>
        </p:spPr>
        <p:txBody>
          <a:bodyPr/>
          <a:lstStyle/>
          <a:p>
            <a:endParaRPr lang="ja-JP" altLang="en-US"/>
          </a:p>
        </p:txBody>
      </p:sp>
      <p:sp>
        <p:nvSpPr>
          <p:cNvPr id="25612" name="Line 14"/>
          <p:cNvSpPr>
            <a:spLocks noChangeShapeType="1"/>
          </p:cNvSpPr>
          <p:nvPr/>
        </p:nvSpPr>
        <p:spPr bwMode="auto">
          <a:xfrm>
            <a:off x="6197600" y="2057400"/>
            <a:ext cx="0" cy="304800"/>
          </a:xfrm>
          <a:prstGeom prst="line">
            <a:avLst/>
          </a:prstGeom>
          <a:noFill/>
          <a:ln w="9525">
            <a:solidFill>
              <a:schemeClr val="tx1"/>
            </a:solidFill>
            <a:round/>
            <a:headEnd/>
            <a:tailEnd/>
          </a:ln>
        </p:spPr>
        <p:txBody>
          <a:bodyPr/>
          <a:lstStyle/>
          <a:p>
            <a:endParaRPr lang="ja-JP" altLang="en-US"/>
          </a:p>
        </p:txBody>
      </p:sp>
      <p:sp>
        <p:nvSpPr>
          <p:cNvPr id="25613" name="Line 15"/>
          <p:cNvSpPr>
            <a:spLocks noChangeShapeType="1"/>
          </p:cNvSpPr>
          <p:nvPr/>
        </p:nvSpPr>
        <p:spPr bwMode="auto">
          <a:xfrm>
            <a:off x="7099300" y="2057400"/>
            <a:ext cx="863600" cy="0"/>
          </a:xfrm>
          <a:prstGeom prst="line">
            <a:avLst/>
          </a:prstGeom>
          <a:noFill/>
          <a:ln w="9525">
            <a:solidFill>
              <a:schemeClr val="tx1"/>
            </a:solidFill>
            <a:round/>
            <a:headEnd/>
            <a:tailEnd/>
          </a:ln>
        </p:spPr>
        <p:txBody>
          <a:bodyPr/>
          <a:lstStyle/>
          <a:p>
            <a:endParaRPr lang="ja-JP" altLang="en-US"/>
          </a:p>
        </p:txBody>
      </p:sp>
      <p:sp>
        <p:nvSpPr>
          <p:cNvPr id="25614" name="Line 16"/>
          <p:cNvSpPr>
            <a:spLocks noChangeShapeType="1"/>
          </p:cNvSpPr>
          <p:nvPr/>
        </p:nvSpPr>
        <p:spPr bwMode="auto">
          <a:xfrm>
            <a:off x="7569200" y="2057400"/>
            <a:ext cx="0" cy="457200"/>
          </a:xfrm>
          <a:prstGeom prst="line">
            <a:avLst/>
          </a:prstGeom>
          <a:noFill/>
          <a:ln w="9525">
            <a:solidFill>
              <a:schemeClr val="tx1"/>
            </a:solidFill>
            <a:round/>
            <a:headEnd/>
            <a:tailEnd/>
          </a:ln>
        </p:spPr>
        <p:txBody>
          <a:bodyPr/>
          <a:lstStyle/>
          <a:p>
            <a:endParaRPr lang="ja-JP" altLang="en-US"/>
          </a:p>
        </p:txBody>
      </p:sp>
      <p:sp>
        <p:nvSpPr>
          <p:cNvPr id="25615" name="Text Box 17"/>
          <p:cNvSpPr txBox="1">
            <a:spLocks noChangeArrowheads="1"/>
          </p:cNvSpPr>
          <p:nvPr/>
        </p:nvSpPr>
        <p:spPr bwMode="auto">
          <a:xfrm>
            <a:off x="5880100" y="2514600"/>
            <a:ext cx="3057247" cy="584775"/>
          </a:xfrm>
          <a:prstGeom prst="rect">
            <a:avLst/>
          </a:prstGeom>
          <a:noFill/>
          <a:ln w="9525">
            <a:solidFill>
              <a:srgbClr val="C0C0C0"/>
            </a:solidFill>
            <a:miter lim="800000"/>
            <a:headEnd/>
            <a:tailEnd/>
          </a:ln>
        </p:spPr>
        <p:txBody>
          <a:bodyPr wrap="none">
            <a:spAutoFit/>
          </a:bodyPr>
          <a:lstStyle/>
          <a:p>
            <a:r>
              <a:rPr lang="ja-JP" altLang="en-US" b="0" dirty="0">
                <a:solidFill>
                  <a:schemeClr val="tx1"/>
                </a:solidFill>
                <a:latin typeface="メイリオ" pitchFamily="50" charset="-128"/>
                <a:ea typeface="メイリオ" pitchFamily="50" charset="-128"/>
                <a:cs typeface="メイリオ" pitchFamily="50" charset="-128"/>
              </a:rPr>
              <a:t>（賞与査定額／基準出勤日数）</a:t>
            </a:r>
          </a:p>
          <a:p>
            <a:r>
              <a:rPr lang="ja-JP" altLang="en-US" b="0" dirty="0">
                <a:solidFill>
                  <a:schemeClr val="tx1"/>
                </a:solidFill>
                <a:latin typeface="メイリオ" pitchFamily="50" charset="-128"/>
                <a:ea typeface="メイリオ" pitchFamily="50" charset="-128"/>
                <a:cs typeface="メイリオ" pitchFamily="50" charset="-128"/>
              </a:rPr>
              <a:t>を控除</a:t>
            </a:r>
          </a:p>
        </p:txBody>
      </p:sp>
      <p:sp>
        <p:nvSpPr>
          <p:cNvPr id="25616" name="Text Box 18"/>
          <p:cNvSpPr txBox="1">
            <a:spLocks noChangeArrowheads="1"/>
          </p:cNvSpPr>
          <p:nvPr/>
        </p:nvSpPr>
        <p:spPr bwMode="auto">
          <a:xfrm>
            <a:off x="180693" y="4860925"/>
            <a:ext cx="1818126" cy="1600438"/>
          </a:xfrm>
          <a:prstGeom prst="rect">
            <a:avLst/>
          </a:prstGeom>
          <a:noFill/>
          <a:ln w="9525">
            <a:solidFill>
              <a:schemeClr val="tx2"/>
            </a:solidFill>
            <a:miter lim="800000"/>
            <a:headEnd/>
            <a:tailEnd/>
          </a:ln>
        </p:spPr>
        <p:txBody>
          <a:bodyPr wrap="none">
            <a:spAutoFit/>
          </a:bodyPr>
          <a:lstStyle/>
          <a:p>
            <a:r>
              <a:rPr lang="ja-JP" altLang="en-US" sz="1400" b="0" dirty="0">
                <a:solidFill>
                  <a:srgbClr val="292929"/>
                </a:solidFill>
                <a:latin typeface="メイリオ" pitchFamily="50" charset="-128"/>
                <a:ea typeface="メイリオ" pitchFamily="50" charset="-128"/>
                <a:cs typeface="メイリオ" pitchFamily="50" charset="-128"/>
              </a:rPr>
              <a:t>基準</a:t>
            </a:r>
            <a:r>
              <a:rPr lang="ja-JP" altLang="en-US" sz="1400" b="0" dirty="0" smtClean="0">
                <a:solidFill>
                  <a:srgbClr val="292929"/>
                </a:solidFill>
                <a:latin typeface="メイリオ" pitchFamily="50" charset="-128"/>
                <a:ea typeface="メイリオ" pitchFamily="50" charset="-128"/>
                <a:cs typeface="メイリオ" pitchFamily="50" charset="-128"/>
              </a:rPr>
              <a:t>賃金：</a:t>
            </a:r>
            <a:r>
              <a:rPr lang="en-US" altLang="ja-JP" sz="1400" b="0" dirty="0" smtClean="0">
                <a:solidFill>
                  <a:srgbClr val="292929"/>
                </a:solidFill>
                <a:latin typeface="メイリオ" pitchFamily="50" charset="-128"/>
                <a:ea typeface="メイリオ" pitchFamily="50" charset="-128"/>
                <a:cs typeface="メイリオ" pitchFamily="50" charset="-128"/>
              </a:rPr>
              <a:t>200,000</a:t>
            </a:r>
            <a:endParaRPr lang="en-US" altLang="ja-JP" sz="1400" b="0" dirty="0">
              <a:solidFill>
                <a:srgbClr val="292929"/>
              </a:solidFill>
              <a:latin typeface="メイリオ" pitchFamily="50" charset="-128"/>
              <a:ea typeface="メイリオ" pitchFamily="50" charset="-128"/>
              <a:cs typeface="メイリオ" pitchFamily="50" charset="-128"/>
            </a:endParaRPr>
          </a:p>
          <a:p>
            <a:r>
              <a:rPr lang="ja-JP" altLang="en-US" sz="1400" b="0" dirty="0">
                <a:solidFill>
                  <a:srgbClr val="292929"/>
                </a:solidFill>
                <a:latin typeface="メイリオ" pitchFamily="50" charset="-128"/>
                <a:ea typeface="メイリオ" pitchFamily="50" charset="-128"/>
                <a:cs typeface="メイリオ" pitchFamily="50" charset="-128"/>
              </a:rPr>
              <a:t>月数　</a:t>
            </a:r>
            <a:r>
              <a:rPr lang="ja-JP" altLang="en-US" sz="1400" b="0" dirty="0" smtClean="0">
                <a:solidFill>
                  <a:srgbClr val="292929"/>
                </a:solidFill>
                <a:latin typeface="メイリオ" pitchFamily="50" charset="-128"/>
                <a:ea typeface="メイリオ" pitchFamily="50" charset="-128"/>
                <a:cs typeface="メイリオ" pitchFamily="50" charset="-128"/>
              </a:rPr>
              <a:t>　：</a:t>
            </a:r>
            <a:r>
              <a:rPr lang="en-US" altLang="ja-JP" sz="1400" b="0" dirty="0" smtClean="0">
                <a:solidFill>
                  <a:srgbClr val="292929"/>
                </a:solidFill>
                <a:latin typeface="メイリオ" pitchFamily="50" charset="-128"/>
                <a:ea typeface="メイリオ" pitchFamily="50" charset="-128"/>
                <a:cs typeface="メイリオ" pitchFamily="50" charset="-128"/>
              </a:rPr>
              <a:t>1.5</a:t>
            </a:r>
            <a:r>
              <a:rPr lang="ja-JP" altLang="en-US" sz="1400" b="0" dirty="0">
                <a:solidFill>
                  <a:srgbClr val="292929"/>
                </a:solidFill>
                <a:latin typeface="メイリオ" pitchFamily="50" charset="-128"/>
                <a:ea typeface="メイリオ" pitchFamily="50" charset="-128"/>
                <a:cs typeface="メイリオ" pitchFamily="50" charset="-128"/>
              </a:rPr>
              <a:t>ヶ月</a:t>
            </a:r>
          </a:p>
          <a:p>
            <a:r>
              <a:rPr lang="ja-JP" altLang="en-US" sz="1400" b="0" dirty="0">
                <a:solidFill>
                  <a:srgbClr val="292929"/>
                </a:solidFill>
                <a:latin typeface="メイリオ" pitchFamily="50" charset="-128"/>
                <a:ea typeface="メイリオ" pitchFamily="50" charset="-128"/>
                <a:cs typeface="メイリオ" pitchFamily="50" charset="-128"/>
              </a:rPr>
              <a:t>考課</a:t>
            </a:r>
            <a:r>
              <a:rPr lang="ja-JP" altLang="en-US" sz="1400" b="0" dirty="0" smtClean="0">
                <a:solidFill>
                  <a:srgbClr val="292929"/>
                </a:solidFill>
                <a:latin typeface="メイリオ" pitchFamily="50" charset="-128"/>
                <a:ea typeface="メイリオ" pitchFamily="50" charset="-128"/>
                <a:cs typeface="メイリオ" pitchFamily="50" charset="-128"/>
              </a:rPr>
              <a:t>結果：</a:t>
            </a:r>
            <a:r>
              <a:rPr lang="ja-JP" altLang="en-US" sz="1400" b="0" dirty="0">
                <a:solidFill>
                  <a:srgbClr val="292929"/>
                </a:solidFill>
                <a:latin typeface="メイリオ" pitchFamily="50" charset="-128"/>
                <a:ea typeface="メイリオ" pitchFamily="50" charset="-128"/>
                <a:cs typeface="メイリオ" pitchFamily="50" charset="-128"/>
              </a:rPr>
              <a:t>　Ａ</a:t>
            </a:r>
          </a:p>
          <a:p>
            <a:r>
              <a:rPr lang="ja-JP" altLang="en-US" sz="1400" b="0" dirty="0">
                <a:solidFill>
                  <a:srgbClr val="292929"/>
                </a:solidFill>
                <a:latin typeface="メイリオ" pitchFamily="50" charset="-128"/>
                <a:ea typeface="メイリオ" pitchFamily="50" charset="-128"/>
                <a:cs typeface="メイリオ" pitchFamily="50" charset="-128"/>
              </a:rPr>
              <a:t>資格</a:t>
            </a:r>
            <a:r>
              <a:rPr lang="ja-JP" altLang="en-US" sz="1400" b="0" dirty="0" smtClean="0">
                <a:solidFill>
                  <a:srgbClr val="292929"/>
                </a:solidFill>
                <a:latin typeface="メイリオ" pitchFamily="50" charset="-128"/>
                <a:ea typeface="メイリオ" pitchFamily="50" charset="-128"/>
                <a:cs typeface="メイリオ" pitchFamily="50" charset="-128"/>
              </a:rPr>
              <a:t>等級：</a:t>
            </a:r>
            <a:r>
              <a:rPr lang="ja-JP" altLang="en-US" sz="1400" b="0" dirty="0">
                <a:solidFill>
                  <a:srgbClr val="292929"/>
                </a:solidFill>
                <a:latin typeface="メイリオ" pitchFamily="50" charset="-128"/>
                <a:ea typeface="メイリオ" pitchFamily="50" charset="-128"/>
                <a:cs typeface="メイリオ" pitchFamily="50" charset="-128"/>
              </a:rPr>
              <a:t>　４</a:t>
            </a:r>
          </a:p>
          <a:p>
            <a:r>
              <a:rPr lang="ja-JP" altLang="en-US" sz="1400" b="0" dirty="0" smtClean="0">
                <a:solidFill>
                  <a:srgbClr val="292929"/>
                </a:solidFill>
                <a:latin typeface="メイリオ" pitchFamily="50" charset="-128"/>
                <a:ea typeface="メイリオ" pitchFamily="50" charset="-128"/>
                <a:cs typeface="メイリオ" pitchFamily="50" charset="-128"/>
              </a:rPr>
              <a:t>総出勤日数：</a:t>
            </a:r>
            <a:r>
              <a:rPr lang="ja-JP" altLang="en-US" sz="1400" b="0" dirty="0">
                <a:solidFill>
                  <a:srgbClr val="292929"/>
                </a:solidFill>
                <a:latin typeface="メイリオ" pitchFamily="50" charset="-128"/>
                <a:ea typeface="メイリオ" pitchFamily="50" charset="-128"/>
                <a:cs typeface="メイリオ" pitchFamily="50" charset="-128"/>
              </a:rPr>
              <a:t>　</a:t>
            </a:r>
            <a:r>
              <a:rPr lang="en-US" altLang="ja-JP" sz="1400" b="0" dirty="0">
                <a:solidFill>
                  <a:srgbClr val="292929"/>
                </a:solidFill>
                <a:latin typeface="メイリオ" pitchFamily="50" charset="-128"/>
                <a:ea typeface="メイリオ" pitchFamily="50" charset="-128"/>
                <a:cs typeface="メイリオ" pitchFamily="50" charset="-128"/>
              </a:rPr>
              <a:t>120</a:t>
            </a:r>
          </a:p>
          <a:p>
            <a:r>
              <a:rPr lang="ja-JP" altLang="en-US" sz="1400" b="0" dirty="0">
                <a:solidFill>
                  <a:srgbClr val="292929"/>
                </a:solidFill>
                <a:latin typeface="メイリオ" pitchFamily="50" charset="-128"/>
                <a:ea typeface="メイリオ" pitchFamily="50" charset="-128"/>
                <a:cs typeface="メイリオ" pitchFamily="50" charset="-128"/>
              </a:rPr>
              <a:t>欠勤</a:t>
            </a:r>
            <a:r>
              <a:rPr lang="ja-JP" altLang="en-US" sz="1400" b="0" dirty="0" smtClean="0">
                <a:solidFill>
                  <a:srgbClr val="292929"/>
                </a:solidFill>
                <a:latin typeface="メイリオ" pitchFamily="50" charset="-128"/>
                <a:ea typeface="メイリオ" pitchFamily="50" charset="-128"/>
                <a:cs typeface="メイリオ" pitchFamily="50" charset="-128"/>
              </a:rPr>
              <a:t>日数：</a:t>
            </a:r>
            <a:r>
              <a:rPr lang="ja-JP" altLang="en-US" sz="1400" b="0" dirty="0">
                <a:solidFill>
                  <a:srgbClr val="292929"/>
                </a:solidFill>
                <a:latin typeface="メイリオ" pitchFamily="50" charset="-128"/>
                <a:ea typeface="メイリオ" pitchFamily="50" charset="-128"/>
                <a:cs typeface="メイリオ" pitchFamily="50" charset="-128"/>
              </a:rPr>
              <a:t>　</a:t>
            </a:r>
            <a:r>
              <a:rPr lang="en-US" altLang="ja-JP" sz="1400" b="0" dirty="0">
                <a:solidFill>
                  <a:srgbClr val="292929"/>
                </a:solidFill>
                <a:latin typeface="メイリオ" pitchFamily="50" charset="-128"/>
                <a:ea typeface="メイリオ" pitchFamily="50" charset="-128"/>
                <a:cs typeface="メイリオ" pitchFamily="50" charset="-128"/>
              </a:rPr>
              <a:t>3</a:t>
            </a:r>
          </a:p>
          <a:p>
            <a:r>
              <a:rPr lang="ja-JP" altLang="en-US" sz="1400" b="0" dirty="0">
                <a:solidFill>
                  <a:srgbClr val="292929"/>
                </a:solidFill>
                <a:latin typeface="メイリオ" pitchFamily="50" charset="-128"/>
                <a:ea typeface="メイリオ" pitchFamily="50" charset="-128"/>
                <a:cs typeface="メイリオ" pitchFamily="50" charset="-128"/>
              </a:rPr>
              <a:t>の条件の場合</a:t>
            </a:r>
          </a:p>
        </p:txBody>
      </p:sp>
      <p:sp>
        <p:nvSpPr>
          <p:cNvPr id="25617" name="AutoShape 19"/>
          <p:cNvSpPr>
            <a:spLocks noChangeArrowheads="1"/>
          </p:cNvSpPr>
          <p:nvPr/>
        </p:nvSpPr>
        <p:spPr bwMode="auto">
          <a:xfrm>
            <a:off x="2005131" y="5334000"/>
            <a:ext cx="457200" cy="6858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endParaRPr lang="ja-JP" altLang="en-US"/>
          </a:p>
        </p:txBody>
      </p:sp>
      <p:sp>
        <p:nvSpPr>
          <p:cNvPr id="25618" name="Oval 20"/>
          <p:cNvSpPr>
            <a:spLocks noChangeArrowheads="1"/>
          </p:cNvSpPr>
          <p:nvPr/>
        </p:nvSpPr>
        <p:spPr bwMode="auto">
          <a:xfrm>
            <a:off x="1611087" y="4084682"/>
            <a:ext cx="548639" cy="241300"/>
          </a:xfrm>
          <a:prstGeom prst="ellipse">
            <a:avLst/>
          </a:prstGeom>
          <a:noFill/>
          <a:ln w="9525">
            <a:solidFill>
              <a:schemeClr val="tx1"/>
            </a:solidFill>
            <a:round/>
            <a:headEnd/>
            <a:tailEnd/>
          </a:ln>
        </p:spPr>
        <p:txBody>
          <a:bodyPr wrap="none" anchor="ctr"/>
          <a:lstStyle/>
          <a:p>
            <a:endParaRPr lang="ja-JP" altLang="en-US">
              <a:ea typeface="HGP創英角ｺﾞｼｯｸUB" pitchFamily="50" charset="-128"/>
            </a:endParaRPr>
          </a:p>
        </p:txBody>
      </p:sp>
      <p:sp>
        <p:nvSpPr>
          <p:cNvPr id="25619" name="Text Box 21"/>
          <p:cNvSpPr txBox="1">
            <a:spLocks noChangeArrowheads="1"/>
          </p:cNvSpPr>
          <p:nvPr/>
        </p:nvSpPr>
        <p:spPr bwMode="auto">
          <a:xfrm>
            <a:off x="2475387" y="5257800"/>
            <a:ext cx="5791200" cy="336550"/>
          </a:xfrm>
          <a:prstGeom prst="rect">
            <a:avLst/>
          </a:prstGeom>
          <a:noFill/>
          <a:ln w="9525">
            <a:noFill/>
            <a:miter lim="800000"/>
            <a:headEnd/>
            <a:tailEnd/>
          </a:ln>
        </p:spPr>
        <p:txBody>
          <a:bodyPr>
            <a:spAutoFit/>
          </a:bodyPr>
          <a:lstStyle/>
          <a:p>
            <a:r>
              <a:rPr lang="en-US" altLang="ja-JP" b="0" dirty="0">
                <a:solidFill>
                  <a:schemeClr val="tx1"/>
                </a:solidFill>
                <a:latin typeface="メイリオ" pitchFamily="50" charset="-128"/>
                <a:ea typeface="メイリオ" pitchFamily="50" charset="-128"/>
                <a:cs typeface="メイリオ" pitchFamily="50" charset="-128"/>
              </a:rPr>
              <a:t>200,000×1.5</a:t>
            </a:r>
            <a:r>
              <a:rPr lang="ja-JP" altLang="en-US" b="0" dirty="0">
                <a:solidFill>
                  <a:schemeClr val="tx1"/>
                </a:solidFill>
                <a:latin typeface="メイリオ" pitchFamily="50" charset="-128"/>
                <a:ea typeface="メイリオ" pitchFamily="50" charset="-128"/>
                <a:cs typeface="メイリオ" pitchFamily="50" charset="-128"/>
              </a:rPr>
              <a:t>＋</a:t>
            </a:r>
            <a:r>
              <a:rPr lang="en-US" altLang="ja-JP" b="0" dirty="0">
                <a:solidFill>
                  <a:schemeClr val="tx1"/>
                </a:solidFill>
                <a:latin typeface="メイリオ" pitchFamily="50" charset="-128"/>
                <a:ea typeface="メイリオ" pitchFamily="50" charset="-128"/>
                <a:cs typeface="メイリオ" pitchFamily="50" charset="-128"/>
              </a:rPr>
              <a:t>200,000×1.25</a:t>
            </a:r>
            <a:r>
              <a:rPr lang="ja-JP" altLang="en-US" b="0" dirty="0" smtClean="0">
                <a:solidFill>
                  <a:schemeClr val="tx1"/>
                </a:solidFill>
                <a:latin typeface="メイリオ" pitchFamily="50" charset="-128"/>
                <a:ea typeface="メイリオ" pitchFamily="50" charset="-128"/>
                <a:cs typeface="メイリオ" pitchFamily="50" charset="-128"/>
              </a:rPr>
              <a:t>－</a:t>
            </a:r>
            <a:r>
              <a:rPr lang="en-US" altLang="ja-JP" b="0" dirty="0" smtClean="0">
                <a:solidFill>
                  <a:schemeClr val="tx1"/>
                </a:solidFill>
                <a:latin typeface="メイリオ" pitchFamily="50" charset="-128"/>
                <a:ea typeface="メイリオ" pitchFamily="50" charset="-128"/>
                <a:cs typeface="メイリオ" pitchFamily="50" charset="-128"/>
              </a:rPr>
              <a:t>(550,000×3/120)</a:t>
            </a:r>
            <a:r>
              <a:rPr lang="ja-JP" altLang="en-US" b="0" dirty="0" smtClean="0">
                <a:solidFill>
                  <a:schemeClr val="tx1"/>
                </a:solidFill>
                <a:latin typeface="メイリオ" pitchFamily="50" charset="-128"/>
                <a:ea typeface="メイリオ" pitchFamily="50" charset="-128"/>
                <a:cs typeface="メイリオ" pitchFamily="50" charset="-128"/>
              </a:rPr>
              <a:t> </a:t>
            </a:r>
            <a:r>
              <a:rPr lang="ja-JP" altLang="en-US" b="0" dirty="0">
                <a:solidFill>
                  <a:schemeClr val="tx1"/>
                </a:solidFill>
                <a:latin typeface="メイリオ" pitchFamily="50" charset="-128"/>
                <a:ea typeface="メイリオ" pitchFamily="50" charset="-128"/>
                <a:cs typeface="メイリオ" pitchFamily="50" charset="-128"/>
              </a:rPr>
              <a:t>　　</a:t>
            </a:r>
          </a:p>
        </p:txBody>
      </p:sp>
      <p:sp>
        <p:nvSpPr>
          <p:cNvPr id="25620" name="Text Box 22"/>
          <p:cNvSpPr txBox="1">
            <a:spLocks noChangeArrowheads="1"/>
          </p:cNvSpPr>
          <p:nvPr/>
        </p:nvSpPr>
        <p:spPr bwMode="auto">
          <a:xfrm>
            <a:off x="2399187" y="4929188"/>
            <a:ext cx="950913" cy="396875"/>
          </a:xfrm>
          <a:prstGeom prst="rect">
            <a:avLst/>
          </a:prstGeom>
          <a:noFill/>
          <a:ln w="9525">
            <a:noFill/>
            <a:miter lim="800000"/>
            <a:headEnd/>
            <a:tailEnd/>
          </a:ln>
        </p:spPr>
        <p:txBody>
          <a:bodyPr wrap="none">
            <a:spAutoFit/>
          </a:bodyPr>
          <a:lstStyle/>
          <a:p>
            <a:r>
              <a:rPr lang="ja-JP" altLang="en-US" sz="2000" dirty="0">
                <a:solidFill>
                  <a:schemeClr val="tx1"/>
                </a:solidFill>
                <a:latin typeface="メイリオ" pitchFamily="50" charset="-128"/>
                <a:ea typeface="メイリオ" pitchFamily="50" charset="-128"/>
                <a:cs typeface="メイリオ" pitchFamily="50" charset="-128"/>
              </a:rPr>
              <a:t>賞与額</a:t>
            </a:r>
          </a:p>
        </p:txBody>
      </p:sp>
      <p:sp>
        <p:nvSpPr>
          <p:cNvPr id="25621" name="Line 23"/>
          <p:cNvSpPr>
            <a:spLocks noChangeShapeType="1"/>
          </p:cNvSpPr>
          <p:nvPr/>
        </p:nvSpPr>
        <p:spPr bwMode="auto">
          <a:xfrm>
            <a:off x="1676400" y="4495800"/>
            <a:ext cx="0" cy="381000"/>
          </a:xfrm>
          <a:prstGeom prst="line">
            <a:avLst/>
          </a:prstGeom>
          <a:noFill/>
          <a:ln w="9525">
            <a:solidFill>
              <a:schemeClr val="tx1"/>
            </a:solidFill>
            <a:round/>
            <a:headEnd type="triangle" w="lg" len="lg"/>
            <a:tailEnd/>
          </a:ln>
        </p:spPr>
        <p:txBody>
          <a:bodyPr/>
          <a:lstStyle/>
          <a:p>
            <a:endParaRPr lang="ja-JP" altLang="en-US"/>
          </a:p>
        </p:txBody>
      </p:sp>
      <p:sp>
        <p:nvSpPr>
          <p:cNvPr id="25622" name="Line 24"/>
          <p:cNvSpPr>
            <a:spLocks noChangeShapeType="1"/>
          </p:cNvSpPr>
          <p:nvPr/>
        </p:nvSpPr>
        <p:spPr bwMode="auto">
          <a:xfrm>
            <a:off x="2475387" y="5607050"/>
            <a:ext cx="1371600" cy="0"/>
          </a:xfrm>
          <a:prstGeom prst="line">
            <a:avLst/>
          </a:prstGeom>
          <a:noFill/>
          <a:ln w="9525">
            <a:solidFill>
              <a:schemeClr val="tx1"/>
            </a:solidFill>
            <a:round/>
            <a:headEnd/>
            <a:tailEnd/>
          </a:ln>
        </p:spPr>
        <p:txBody>
          <a:bodyPr/>
          <a:lstStyle/>
          <a:p>
            <a:endParaRPr lang="ja-JP" altLang="en-US"/>
          </a:p>
        </p:txBody>
      </p:sp>
      <p:sp>
        <p:nvSpPr>
          <p:cNvPr id="25623" name="Line 25"/>
          <p:cNvSpPr>
            <a:spLocks noChangeShapeType="1"/>
          </p:cNvSpPr>
          <p:nvPr/>
        </p:nvSpPr>
        <p:spPr bwMode="auto">
          <a:xfrm>
            <a:off x="4075587" y="5607050"/>
            <a:ext cx="1371600" cy="0"/>
          </a:xfrm>
          <a:prstGeom prst="line">
            <a:avLst/>
          </a:prstGeom>
          <a:noFill/>
          <a:ln w="9525">
            <a:solidFill>
              <a:schemeClr val="tx1"/>
            </a:solidFill>
            <a:round/>
            <a:headEnd/>
            <a:tailEnd/>
          </a:ln>
        </p:spPr>
        <p:txBody>
          <a:bodyPr/>
          <a:lstStyle/>
          <a:p>
            <a:endParaRPr lang="ja-JP" altLang="en-US"/>
          </a:p>
        </p:txBody>
      </p:sp>
      <p:sp>
        <p:nvSpPr>
          <p:cNvPr id="25624" name="Line 26"/>
          <p:cNvSpPr>
            <a:spLocks noChangeShapeType="1"/>
          </p:cNvSpPr>
          <p:nvPr/>
        </p:nvSpPr>
        <p:spPr bwMode="auto">
          <a:xfrm>
            <a:off x="5758515" y="5607050"/>
            <a:ext cx="1689100" cy="12700"/>
          </a:xfrm>
          <a:prstGeom prst="line">
            <a:avLst/>
          </a:prstGeom>
          <a:noFill/>
          <a:ln w="9525">
            <a:solidFill>
              <a:schemeClr val="tx1"/>
            </a:solidFill>
            <a:round/>
            <a:headEnd/>
            <a:tailEnd/>
          </a:ln>
        </p:spPr>
        <p:txBody>
          <a:bodyPr/>
          <a:lstStyle/>
          <a:p>
            <a:endParaRPr lang="ja-JP" altLang="en-US"/>
          </a:p>
        </p:txBody>
      </p:sp>
      <p:sp>
        <p:nvSpPr>
          <p:cNvPr id="25625" name="Text Box 27"/>
          <p:cNvSpPr txBox="1">
            <a:spLocks noChangeArrowheads="1"/>
          </p:cNvSpPr>
          <p:nvPr/>
        </p:nvSpPr>
        <p:spPr bwMode="auto">
          <a:xfrm>
            <a:off x="2780187" y="5607050"/>
            <a:ext cx="793750" cy="336550"/>
          </a:xfrm>
          <a:prstGeom prst="rect">
            <a:avLst/>
          </a:prstGeom>
          <a:noFill/>
          <a:ln w="9525">
            <a:noFill/>
            <a:miter lim="800000"/>
            <a:headEnd/>
            <a:tailEnd/>
          </a:ln>
        </p:spPr>
        <p:txBody>
          <a:bodyPr wrap="none">
            <a:spAutoFit/>
          </a:bodyPr>
          <a:lstStyle/>
          <a:p>
            <a:r>
              <a:rPr lang="ja-JP" altLang="en-US" b="0" dirty="0">
                <a:solidFill>
                  <a:schemeClr val="tx1"/>
                </a:solidFill>
                <a:latin typeface="メイリオ" pitchFamily="50" charset="-128"/>
                <a:ea typeface="メイリオ" pitchFamily="50" charset="-128"/>
                <a:cs typeface="メイリオ" pitchFamily="50" charset="-128"/>
              </a:rPr>
              <a:t>基本額</a:t>
            </a:r>
          </a:p>
        </p:txBody>
      </p:sp>
      <p:sp>
        <p:nvSpPr>
          <p:cNvPr id="25626" name="Text Box 28"/>
          <p:cNvSpPr txBox="1">
            <a:spLocks noChangeArrowheads="1"/>
          </p:cNvSpPr>
          <p:nvPr/>
        </p:nvSpPr>
        <p:spPr bwMode="auto">
          <a:xfrm>
            <a:off x="4018437" y="5607050"/>
            <a:ext cx="1200150" cy="336550"/>
          </a:xfrm>
          <a:prstGeom prst="rect">
            <a:avLst/>
          </a:prstGeom>
          <a:noFill/>
          <a:ln w="9525">
            <a:noFill/>
            <a:miter lim="800000"/>
            <a:headEnd/>
            <a:tailEnd/>
          </a:ln>
        </p:spPr>
        <p:txBody>
          <a:bodyPr wrap="none">
            <a:spAutoFit/>
          </a:bodyPr>
          <a:lstStyle/>
          <a:p>
            <a:r>
              <a:rPr lang="ja-JP" altLang="en-US" b="0">
                <a:solidFill>
                  <a:schemeClr val="tx1"/>
                </a:solidFill>
                <a:latin typeface="メイリオ" pitchFamily="50" charset="-128"/>
                <a:ea typeface="メイリオ" pitchFamily="50" charset="-128"/>
                <a:cs typeface="メイリオ" pitchFamily="50" charset="-128"/>
              </a:rPr>
              <a:t>査定変動額</a:t>
            </a:r>
          </a:p>
        </p:txBody>
      </p:sp>
      <p:sp>
        <p:nvSpPr>
          <p:cNvPr id="25627" name="Text Box 29"/>
          <p:cNvSpPr txBox="1">
            <a:spLocks noChangeArrowheads="1"/>
          </p:cNvSpPr>
          <p:nvPr/>
        </p:nvSpPr>
        <p:spPr bwMode="auto">
          <a:xfrm>
            <a:off x="5847237" y="5607050"/>
            <a:ext cx="1200150" cy="336550"/>
          </a:xfrm>
          <a:prstGeom prst="rect">
            <a:avLst/>
          </a:prstGeom>
          <a:noFill/>
          <a:ln w="9525">
            <a:noFill/>
            <a:miter lim="800000"/>
            <a:headEnd/>
            <a:tailEnd/>
          </a:ln>
        </p:spPr>
        <p:txBody>
          <a:bodyPr wrap="none">
            <a:spAutoFit/>
          </a:bodyPr>
          <a:lstStyle/>
          <a:p>
            <a:r>
              <a:rPr lang="ja-JP" altLang="en-US" b="0" dirty="0">
                <a:solidFill>
                  <a:schemeClr val="tx1"/>
                </a:solidFill>
                <a:latin typeface="メイリオ" pitchFamily="50" charset="-128"/>
                <a:ea typeface="メイリオ" pitchFamily="50" charset="-128"/>
                <a:cs typeface="メイリオ" pitchFamily="50" charset="-128"/>
              </a:rPr>
              <a:t>欠勤控除額</a:t>
            </a:r>
          </a:p>
        </p:txBody>
      </p:sp>
      <p:sp>
        <p:nvSpPr>
          <p:cNvPr id="25628" name="Text Box 30"/>
          <p:cNvSpPr txBox="1">
            <a:spLocks noChangeArrowheads="1"/>
          </p:cNvSpPr>
          <p:nvPr/>
        </p:nvSpPr>
        <p:spPr bwMode="auto">
          <a:xfrm>
            <a:off x="2475387" y="5881688"/>
            <a:ext cx="5791200" cy="336550"/>
          </a:xfrm>
          <a:prstGeom prst="rect">
            <a:avLst/>
          </a:prstGeom>
          <a:noFill/>
          <a:ln w="9525">
            <a:noFill/>
            <a:miter lim="800000"/>
            <a:headEnd/>
            <a:tailEnd/>
          </a:ln>
        </p:spPr>
        <p:txBody>
          <a:bodyPr>
            <a:spAutoFit/>
          </a:bodyPr>
          <a:lstStyle/>
          <a:p>
            <a:r>
              <a:rPr lang="en-US" altLang="ja-JP" b="0" dirty="0">
                <a:solidFill>
                  <a:schemeClr val="tx1"/>
                </a:solidFill>
                <a:latin typeface="メイリオ" pitchFamily="50" charset="-128"/>
                <a:ea typeface="メイリオ" pitchFamily="50" charset="-128"/>
                <a:cs typeface="メイリオ" pitchFamily="50" charset="-128"/>
              </a:rPr>
              <a:t>300,000 </a:t>
            </a:r>
            <a:r>
              <a:rPr lang="ja-JP" altLang="en-US" b="0" dirty="0">
                <a:solidFill>
                  <a:schemeClr val="tx1"/>
                </a:solidFill>
                <a:latin typeface="メイリオ" pitchFamily="50" charset="-128"/>
                <a:ea typeface="メイリオ" pitchFamily="50" charset="-128"/>
                <a:cs typeface="メイリオ" pitchFamily="50" charset="-128"/>
              </a:rPr>
              <a:t>　　　＋  </a:t>
            </a:r>
            <a:r>
              <a:rPr lang="en-US" altLang="ja-JP" b="0" dirty="0">
                <a:solidFill>
                  <a:schemeClr val="tx1"/>
                </a:solidFill>
                <a:latin typeface="メイリオ" pitchFamily="50" charset="-128"/>
                <a:ea typeface="メイリオ" pitchFamily="50" charset="-128"/>
                <a:cs typeface="メイリオ" pitchFamily="50" charset="-128"/>
              </a:rPr>
              <a:t>250,000         </a:t>
            </a:r>
            <a:r>
              <a:rPr lang="en-US" altLang="ja-JP" b="0" dirty="0" smtClean="0">
                <a:solidFill>
                  <a:schemeClr val="tx1"/>
                </a:solidFill>
                <a:latin typeface="メイリオ" pitchFamily="50" charset="-128"/>
                <a:ea typeface="メイリオ" pitchFamily="50" charset="-128"/>
                <a:cs typeface="メイリオ" pitchFamily="50" charset="-128"/>
              </a:rPr>
              <a:t>  -13,750 </a:t>
            </a:r>
            <a:r>
              <a:rPr lang="ja-JP" altLang="en-US" b="0" dirty="0">
                <a:solidFill>
                  <a:schemeClr val="tx1"/>
                </a:solidFill>
                <a:latin typeface="メイリオ" pitchFamily="50" charset="-128"/>
                <a:ea typeface="メイリオ" pitchFamily="50" charset="-128"/>
                <a:cs typeface="メイリオ" pitchFamily="50" charset="-128"/>
              </a:rPr>
              <a:t>　  　　</a:t>
            </a:r>
          </a:p>
        </p:txBody>
      </p:sp>
      <p:sp>
        <p:nvSpPr>
          <p:cNvPr id="25629" name="Text Box 31"/>
          <p:cNvSpPr txBox="1">
            <a:spLocks noChangeArrowheads="1"/>
          </p:cNvSpPr>
          <p:nvPr/>
        </p:nvSpPr>
        <p:spPr bwMode="auto">
          <a:xfrm>
            <a:off x="7689654" y="5531799"/>
            <a:ext cx="1332431" cy="369332"/>
          </a:xfrm>
          <a:prstGeom prst="rect">
            <a:avLst/>
          </a:prstGeom>
          <a:solidFill>
            <a:schemeClr val="bg1"/>
          </a:solidFill>
          <a:ln w="15875">
            <a:solidFill>
              <a:schemeClr val="tx1"/>
            </a:solidFill>
            <a:miter lim="800000"/>
            <a:headEnd/>
            <a:tailEnd/>
          </a:ln>
        </p:spPr>
        <p:txBody>
          <a:bodyPr wrap="square">
            <a:spAutoFit/>
          </a:bodyPr>
          <a:lstStyle/>
          <a:p>
            <a:r>
              <a:rPr lang="en-US" altLang="ja-JP" sz="1800" b="0" dirty="0" smtClean="0">
                <a:solidFill>
                  <a:schemeClr val="tx1"/>
                </a:solidFill>
                <a:latin typeface="メイリオ" pitchFamily="50" charset="-128"/>
                <a:ea typeface="メイリオ" pitchFamily="50" charset="-128"/>
                <a:cs typeface="メイリオ" pitchFamily="50" charset="-128"/>
              </a:rPr>
              <a:t>\536,250</a:t>
            </a:r>
            <a:endParaRPr lang="en-US" altLang="ja-JP" sz="1800" b="0" dirty="0">
              <a:solidFill>
                <a:schemeClr val="tx1"/>
              </a:solidFill>
              <a:latin typeface="メイリオ" pitchFamily="50" charset="-128"/>
              <a:ea typeface="メイリオ" pitchFamily="50" charset="-128"/>
              <a:cs typeface="メイリオ" pitchFamily="50" charset="-128"/>
            </a:endParaRPr>
          </a:p>
        </p:txBody>
      </p:sp>
      <p:sp>
        <p:nvSpPr>
          <p:cNvPr id="33820" name="AutoShape 32"/>
          <p:cNvSpPr>
            <a:spLocks noChangeArrowheads="1"/>
          </p:cNvSpPr>
          <p:nvPr/>
        </p:nvSpPr>
        <p:spPr bwMode="auto">
          <a:xfrm>
            <a:off x="6870700" y="3352800"/>
            <a:ext cx="1676400" cy="990600"/>
          </a:xfrm>
          <a:prstGeom prst="flowChartInternalStorage">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ja-JP" altLang="en-US" b="0">
                <a:latin typeface="メイリオ" pitchFamily="50" charset="-128"/>
                <a:ea typeface="メイリオ" pitchFamily="50" charset="-128"/>
                <a:cs typeface="メイリオ" pitchFamily="50" charset="-128"/>
              </a:rPr>
              <a:t>勤怠情報</a:t>
            </a:r>
          </a:p>
        </p:txBody>
      </p:sp>
      <p:sp>
        <p:nvSpPr>
          <p:cNvPr id="19485" name="AutoShape 33"/>
          <p:cNvSpPr>
            <a:spLocks noChangeArrowheads="1"/>
          </p:cNvSpPr>
          <p:nvPr/>
        </p:nvSpPr>
        <p:spPr bwMode="auto">
          <a:xfrm flipH="1">
            <a:off x="5956300" y="3276600"/>
            <a:ext cx="762000" cy="609600"/>
          </a:xfrm>
          <a:custGeom>
            <a:avLst/>
            <a:gdLst>
              <a:gd name="T0" fmla="*/ 544301 w 21600"/>
              <a:gd name="T1" fmla="*/ 0 h 21600"/>
              <a:gd name="T2" fmla="*/ 326566 w 21600"/>
              <a:gd name="T3" fmla="*/ 203200 h 21600"/>
              <a:gd name="T4" fmla="*/ 0 w 21600"/>
              <a:gd name="T5" fmla="*/ 508028 h 21600"/>
              <a:gd name="T6" fmla="*/ 326566 w 21600"/>
              <a:gd name="T7" fmla="*/ 609600 h 21600"/>
              <a:gd name="T8" fmla="*/ 653133 w 21600"/>
              <a:gd name="T9" fmla="*/ 423333 h 21600"/>
              <a:gd name="T10" fmla="*/ 762000 w 21600"/>
              <a:gd name="T11" fmla="*/ 203200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defRPr/>
            </a:pPr>
            <a:endParaRPr lang="ja-JP" altLang="en-US"/>
          </a:p>
        </p:txBody>
      </p:sp>
      <p:sp>
        <p:nvSpPr>
          <p:cNvPr id="25632" name="Text Box 34"/>
          <p:cNvSpPr txBox="1">
            <a:spLocks noChangeArrowheads="1"/>
          </p:cNvSpPr>
          <p:nvPr/>
        </p:nvSpPr>
        <p:spPr bwMode="auto">
          <a:xfrm>
            <a:off x="457200" y="2794000"/>
            <a:ext cx="1415772" cy="338554"/>
          </a:xfrm>
          <a:prstGeom prst="rect">
            <a:avLst/>
          </a:prstGeom>
          <a:noFill/>
          <a:ln w="9525">
            <a:noFill/>
            <a:miter lim="800000"/>
            <a:headEnd/>
            <a:tailEnd/>
          </a:ln>
        </p:spPr>
        <p:txBody>
          <a:bodyPr wrap="none">
            <a:spAutoFit/>
          </a:bodyPr>
          <a:lstStyle/>
          <a:p>
            <a:r>
              <a:rPr lang="ja-JP" altLang="en-US" b="0" dirty="0">
                <a:solidFill>
                  <a:schemeClr val="tx2"/>
                </a:solidFill>
                <a:latin typeface="メイリオ" pitchFamily="50" charset="-128"/>
                <a:ea typeface="メイリオ" pitchFamily="50" charset="-128"/>
                <a:cs typeface="メイリオ" pitchFamily="50" charset="-128"/>
              </a:rPr>
              <a:t>条件テーブル</a:t>
            </a:r>
          </a:p>
        </p:txBody>
      </p:sp>
      <p:sp>
        <p:nvSpPr>
          <p:cNvPr id="25633" name="Rectangle 39"/>
          <p:cNvSpPr>
            <a:spLocks noChangeArrowheads="1"/>
          </p:cNvSpPr>
          <p:nvPr/>
        </p:nvSpPr>
        <p:spPr bwMode="auto">
          <a:xfrm>
            <a:off x="209006" y="209006"/>
            <a:ext cx="6898232" cy="1018903"/>
          </a:xfrm>
          <a:prstGeom prst="rect">
            <a:avLst/>
          </a:prstGeom>
          <a:noFill/>
          <a:ln w="9525">
            <a:noFill/>
            <a:miter lim="800000"/>
            <a:headEnd/>
            <a:tailEnd/>
          </a:ln>
        </p:spPr>
        <p:txBody>
          <a:bodyPr anchor="ctr"/>
          <a:lstStyle/>
          <a:p>
            <a:pPr>
              <a:lnSpc>
                <a:spcPts val="2600"/>
              </a:lnSpc>
            </a:pPr>
            <a:r>
              <a:rPr lang="en-US" altLang="ja-JP" sz="2200" i="1" dirty="0"/>
              <a:t>SuperStream</a:t>
            </a:r>
            <a:r>
              <a:rPr lang="en-US" altLang="ja-JP" sz="2200" dirty="0"/>
              <a:t> - HR</a:t>
            </a:r>
            <a:r>
              <a:rPr lang="en-US" altLang="ja-JP" sz="2200" dirty="0" smtClean="0"/>
              <a:t>+</a:t>
            </a:r>
            <a:r>
              <a:rPr lang="en-US" altLang="ja-JP" sz="2600" dirty="0"/>
              <a:t/>
            </a:r>
            <a:br>
              <a:rPr lang="en-US" altLang="ja-JP" sz="2600" dirty="0"/>
            </a:br>
            <a:r>
              <a:rPr lang="ja-JP" altLang="en-US" sz="1800" dirty="0" smtClean="0">
                <a:latin typeface="メイリオ" pitchFamily="50" charset="-128"/>
                <a:ea typeface="メイリオ" pitchFamily="50" charset="-128"/>
                <a:cs typeface="メイリオ" pitchFamily="50" charset="-128"/>
              </a:rPr>
              <a:t>　</a:t>
            </a:r>
            <a:r>
              <a:rPr lang="ja-JP" altLang="en-US" sz="1800" b="0" dirty="0" smtClean="0">
                <a:latin typeface="メイリオ" pitchFamily="50" charset="-128"/>
                <a:ea typeface="メイリオ" pitchFamily="50" charset="-128"/>
                <a:cs typeface="メイリオ" pitchFamily="50" charset="-128"/>
              </a:rPr>
              <a:t>～</a:t>
            </a:r>
            <a:r>
              <a:rPr lang="ja-JP" altLang="en-US" sz="1800" b="0" dirty="0">
                <a:latin typeface="メイリオ" pitchFamily="50" charset="-128"/>
                <a:ea typeface="メイリオ" pitchFamily="50" charset="-128"/>
                <a:cs typeface="メイリオ" pitchFamily="50" charset="-128"/>
              </a:rPr>
              <a:t>賞与シミュレーション作成例～</a:t>
            </a:r>
          </a:p>
        </p:txBody>
      </p:sp>
      <p:sp>
        <p:nvSpPr>
          <p:cNvPr id="19488" name="Text Box 40"/>
          <p:cNvSpPr txBox="1">
            <a:spLocks noChangeArrowheads="1"/>
          </p:cNvSpPr>
          <p:nvPr/>
        </p:nvSpPr>
        <p:spPr bwMode="auto">
          <a:xfrm>
            <a:off x="276225" y="1317625"/>
            <a:ext cx="3459752" cy="369332"/>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square">
            <a:spAutoFit/>
          </a:bodyPr>
          <a:lstStyle/>
          <a:p>
            <a:pPr algn="ctr">
              <a:defRPr/>
            </a:pPr>
            <a:r>
              <a:rPr lang="ja-JP" altLang="en-US" sz="1800" b="0" dirty="0">
                <a:latin typeface="メイリオ" pitchFamily="50" charset="-128"/>
                <a:ea typeface="メイリオ" pitchFamily="50" charset="-128"/>
                <a:cs typeface="メイリオ" pitchFamily="50" charset="-128"/>
              </a:rPr>
              <a:t>計算式の設定例</a:t>
            </a:r>
            <a:r>
              <a:rPr lang="ja-JP" altLang="en-US" b="0" dirty="0">
                <a:latin typeface="メイリオ" pitchFamily="50" charset="-128"/>
                <a:ea typeface="メイリオ" pitchFamily="50" charset="-128"/>
                <a:cs typeface="メイリオ" pitchFamily="50" charset="-128"/>
              </a:rPr>
              <a:t>：賞与構成登録</a:t>
            </a:r>
          </a:p>
        </p:txBody>
      </p:sp>
      <p:sp>
        <p:nvSpPr>
          <p:cNvPr id="25637" name="フッター プレースホルダ 2"/>
          <p:cNvSpPr>
            <a:spLocks noGrp="1"/>
          </p:cNvSpPr>
          <p:nvPr>
            <p:ph type="ftr" sz="quarter" idx="11"/>
          </p:nvPr>
        </p:nvSpPr>
        <p:spPr>
          <a:noFill/>
        </p:spPr>
        <p:txBody>
          <a:bodyPr vert="horz" lIns="91440" tIns="45720" rIns="91440" bIns="45720" anchor="t"/>
          <a:lstStyle/>
          <a:p>
            <a:r>
              <a:rPr lang="en-US" altLang="ja-JP" smtClean="0"/>
              <a:t>© SuperStream Inc. All rights reserved.</a:t>
            </a:r>
            <a:endParaRPr lang="en-US" altLang="ja-JP" dirty="0" smtClean="0"/>
          </a:p>
        </p:txBody>
      </p:sp>
      <p:sp>
        <p:nvSpPr>
          <p:cNvPr id="39" name="Text Box 29"/>
          <p:cNvSpPr txBox="1">
            <a:spLocks noChangeArrowheads="1"/>
          </p:cNvSpPr>
          <p:nvPr/>
        </p:nvSpPr>
        <p:spPr bwMode="auto">
          <a:xfrm>
            <a:off x="7410416" y="5524324"/>
            <a:ext cx="349776" cy="338554"/>
          </a:xfrm>
          <a:prstGeom prst="rect">
            <a:avLst/>
          </a:prstGeom>
          <a:noFill/>
          <a:ln w="9525">
            <a:noFill/>
            <a:miter lim="800000"/>
            <a:headEnd/>
            <a:tailEnd/>
          </a:ln>
        </p:spPr>
        <p:txBody>
          <a:bodyPr wrap="none">
            <a:spAutoFit/>
          </a:bodyPr>
          <a:lstStyle/>
          <a:p>
            <a:r>
              <a:rPr lang="en-US" altLang="ja-JP" b="0" dirty="0" smtClean="0">
                <a:solidFill>
                  <a:schemeClr val="tx1"/>
                </a:solidFill>
                <a:latin typeface="メイリオ" pitchFamily="50" charset="-128"/>
                <a:ea typeface="メイリオ" pitchFamily="50" charset="-128"/>
                <a:cs typeface="メイリオ" pitchFamily="50" charset="-128"/>
              </a:rPr>
              <a:t>=</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1171575" y="2286000"/>
            <a:ext cx="6964363" cy="923972"/>
          </a:xfrm>
          <a:prstGeom prst="rect">
            <a:avLst/>
          </a:prstGeom>
          <a:noFill/>
          <a:ln w="9525">
            <a:noFill/>
            <a:miter lim="800000"/>
            <a:headEnd/>
            <a:tailEnd/>
          </a:ln>
        </p:spPr>
        <p:txBody>
          <a:bodyPr lIns="92075" tIns="46038" rIns="92075" bIns="46038">
            <a:spAutoFit/>
          </a:bodyPr>
          <a:lstStyle/>
          <a:p>
            <a:pPr algn="ctr" defTabSz="762000">
              <a:spcBef>
                <a:spcPct val="50000"/>
              </a:spcBef>
            </a:pPr>
            <a:r>
              <a:rPr lang="en-US" altLang="ja-JP" sz="5400" i="1" dirty="0">
                <a:solidFill>
                  <a:schemeClr val="tx1"/>
                </a:solidFill>
                <a:ea typeface="ＭＳ ゴシック" pitchFamily="49" charset="-128"/>
              </a:rPr>
              <a:t>SuperStream-</a:t>
            </a:r>
            <a:r>
              <a:rPr lang="en-US" altLang="ja-JP" sz="5400" dirty="0">
                <a:solidFill>
                  <a:schemeClr val="tx1"/>
                </a:solidFill>
                <a:ea typeface="ＭＳ ゴシック" pitchFamily="49" charset="-128"/>
              </a:rPr>
              <a:t>HR+</a:t>
            </a:r>
          </a:p>
        </p:txBody>
      </p:sp>
      <p:sp>
        <p:nvSpPr>
          <p:cNvPr id="795651" name="Rectangle 3"/>
          <p:cNvSpPr>
            <a:spLocks noChangeArrowheads="1"/>
          </p:cNvSpPr>
          <p:nvPr/>
        </p:nvSpPr>
        <p:spPr bwMode="auto">
          <a:xfrm>
            <a:off x="1628775" y="3476625"/>
            <a:ext cx="5919788" cy="708528"/>
          </a:xfrm>
          <a:prstGeom prst="rect">
            <a:avLst/>
          </a:prstGeom>
          <a:noFill/>
          <a:ln w="9525">
            <a:noFill/>
            <a:miter lim="800000"/>
            <a:headEnd/>
            <a:tailEnd/>
          </a:ln>
          <a:effectLst/>
        </p:spPr>
        <p:txBody>
          <a:bodyPr lIns="92075" tIns="46038" rIns="92075" bIns="46038">
            <a:spAutoFit/>
          </a:bodyPr>
          <a:lstStyle/>
          <a:p>
            <a:pPr algn="ctr" defTabSz="762000">
              <a:spcBef>
                <a:spcPct val="50000"/>
              </a:spcBef>
              <a:defRPr/>
            </a:pPr>
            <a:r>
              <a:rPr lang="ja-JP" altLang="en-US" sz="4000" dirty="0">
                <a:solidFill>
                  <a:schemeClr val="tx1"/>
                </a:solidFill>
                <a:effectLst>
                  <a:outerShdw blurRad="38100" dist="38100" dir="2700000" algn="tl">
                    <a:srgbClr val="C0C0C0"/>
                  </a:outerShdw>
                </a:effectLst>
                <a:latin typeface="メイリオ" pitchFamily="50" charset="-128"/>
                <a:ea typeface="メイリオ" pitchFamily="50" charset="-128"/>
                <a:cs typeface="メイリオ" pitchFamily="50" charset="-128"/>
              </a:rPr>
              <a:t>退職金管理</a:t>
            </a:r>
          </a:p>
        </p:txBody>
      </p:sp>
      <p:sp>
        <p:nvSpPr>
          <p:cNvPr id="5" name="スライド番号プレースホルダ 1"/>
          <p:cNvSpPr>
            <a:spLocks noGrp="1"/>
          </p:cNvSpPr>
          <p:nvPr>
            <p:ph type="sldNum" sz="quarter" idx="10"/>
          </p:nvPr>
        </p:nvSpPr>
        <p:spPr bwMode="auto">
          <a:xfrm>
            <a:off x="8118475" y="6462713"/>
            <a:ext cx="719138" cy="179387"/>
          </a:xfrm>
          <a:noFill/>
          <a:ln>
            <a:miter lim="800000"/>
            <a:headEnd/>
            <a:tailEnd/>
          </a:ln>
        </p:spPr>
        <p:txBody>
          <a:bodyPr wrap="square" numCol="1" anchorCtr="0" compatLnSpc="1">
            <a:prstTxWarp prst="textNoShape">
              <a:avLst/>
            </a:prstTxWarp>
          </a:bodyPr>
          <a:lstStyle/>
          <a:p>
            <a:fld id="{63388DA5-DCBB-48FF-BD5E-9783CD4F627C}" type="slidenum">
              <a:rPr lang="en-US" altLang="ja-JP" smtClean="0">
                <a:latin typeface="メイリオ" pitchFamily="50" charset="-128"/>
                <a:ea typeface="メイリオ" pitchFamily="50" charset="-128"/>
                <a:cs typeface="メイリオ" pitchFamily="50" charset="-128"/>
              </a:rPr>
              <a:pPr/>
              <a:t>19</a:t>
            </a:fld>
            <a:endParaRPr lang="en-US" altLang="ja-JP" smtClean="0">
              <a:latin typeface="メイリオ" pitchFamily="50" charset="-128"/>
              <a:ea typeface="メイリオ" pitchFamily="50" charset="-128"/>
              <a:cs typeface="メイリオ" pitchFamily="50" charset="-128"/>
            </a:endParaRPr>
          </a:p>
        </p:txBody>
      </p:sp>
      <p:sp>
        <p:nvSpPr>
          <p:cNvPr id="6"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smtClean="0"/>
              <a:t>© SuperStream Inc. All rights reserved.</a:t>
            </a:r>
            <a:endParaRPr lang="en-US" altLang="ja-JP" dirty="0"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pPr>
              <a:defRPr/>
            </a:pPr>
            <a:fld id="{09832C64-BD0A-47ED-B416-CBC5F96E9118}" type="slidenum">
              <a:rPr lang="ja-JP" altLang="en-US" smtClean="0"/>
              <a:pPr>
                <a:defRPr/>
              </a:pPr>
              <a:t>2</a:t>
            </a:fld>
            <a:endParaRPr lang="ja-JP" altLang="en-US" dirty="0"/>
          </a:p>
        </p:txBody>
      </p:sp>
      <p:sp>
        <p:nvSpPr>
          <p:cNvPr id="3" name="フッター プレースホルダ 2"/>
          <p:cNvSpPr>
            <a:spLocks noGrp="1"/>
          </p:cNvSpPr>
          <p:nvPr>
            <p:ph type="ftr" sz="quarter" idx="11"/>
          </p:nvPr>
        </p:nvSpPr>
        <p:spPr/>
        <p:txBody>
          <a:bodyPr/>
          <a:lstStyle/>
          <a:p>
            <a:pPr>
              <a:defRPr/>
            </a:pPr>
            <a:r>
              <a:rPr lang="en-US" altLang="ja-JP" smtClean="0"/>
              <a:t>© SuperStream Inc. All rights reserved.</a:t>
            </a:r>
            <a:endParaRPr lang="en-US" altLang="ja-JP" dirty="0"/>
          </a:p>
        </p:txBody>
      </p:sp>
      <p:pic>
        <p:nvPicPr>
          <p:cNvPr id="85" name="Picture 23"/>
          <p:cNvPicPr>
            <a:picLocks noChangeAspect="1" noChangeArrowheads="1"/>
          </p:cNvPicPr>
          <p:nvPr/>
        </p:nvPicPr>
        <p:blipFill>
          <a:blip r:embed="rId2" cstate="screen"/>
          <a:srcRect/>
          <a:stretch>
            <a:fillRect/>
          </a:stretch>
        </p:blipFill>
        <p:spPr bwMode="auto">
          <a:xfrm flipH="1">
            <a:off x="6300192" y="1445124"/>
            <a:ext cx="1152128" cy="399700"/>
          </a:xfrm>
          <a:prstGeom prst="rect">
            <a:avLst/>
          </a:prstGeom>
          <a:noFill/>
          <a:ln w="9525">
            <a:noFill/>
            <a:miter lim="800000"/>
            <a:headEnd/>
            <a:tailEnd/>
          </a:ln>
          <a:effectLst/>
        </p:spPr>
      </p:pic>
      <p:sp>
        <p:nvSpPr>
          <p:cNvPr id="86" name="正方形/長方形 85"/>
          <p:cNvSpPr/>
          <p:nvPr/>
        </p:nvSpPr>
        <p:spPr>
          <a:xfrm>
            <a:off x="3131840" y="2996952"/>
            <a:ext cx="3060000" cy="2016224"/>
          </a:xfrm>
          <a:prstGeom prst="rect">
            <a:avLst/>
          </a:prstGeom>
          <a:gradFill rotWithShape="1">
            <a:gsLst>
              <a:gs pos="0">
                <a:srgbClr val="7F7F7F">
                  <a:tint val="50000"/>
                  <a:satMod val="300000"/>
                </a:srgbClr>
              </a:gs>
              <a:gs pos="35000">
                <a:srgbClr val="7F7F7F">
                  <a:tint val="37000"/>
                  <a:satMod val="300000"/>
                </a:srgbClr>
              </a:gs>
              <a:gs pos="100000">
                <a:srgbClr val="7F7F7F">
                  <a:tint val="15000"/>
                  <a:satMod val="350000"/>
                </a:srgbClr>
              </a:gs>
            </a:gsLst>
            <a:lin ang="16200000" scaled="1"/>
          </a:gradFill>
          <a:ln w="9525" cap="flat" cmpd="sng" algn="ctr">
            <a:solidFill>
              <a:sysClr val="window" lastClr="FFFFFF">
                <a:lumMod val="85000"/>
              </a:sys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Text" lastClr="000000"/>
              </a:solidFill>
              <a:effectLst/>
              <a:uLnTx/>
              <a:uFillTx/>
              <a:latin typeface="Tahoma"/>
              <a:ea typeface="HGP創英角ｺﾞｼｯｸUB"/>
              <a:cs typeface="+mn-cs"/>
            </a:endParaRPr>
          </a:p>
        </p:txBody>
      </p:sp>
      <p:sp>
        <p:nvSpPr>
          <p:cNvPr id="87" name="AutoShape 5"/>
          <p:cNvSpPr>
            <a:spLocks noChangeArrowheads="1"/>
          </p:cNvSpPr>
          <p:nvPr/>
        </p:nvSpPr>
        <p:spPr bwMode="gray">
          <a:xfrm>
            <a:off x="5788260" y="5445224"/>
            <a:ext cx="1440000" cy="975767"/>
          </a:xfrm>
          <a:prstGeom prst="roundRect">
            <a:avLst>
              <a:gd name="adj" fmla="val 6056"/>
            </a:avLst>
          </a:prstGeom>
          <a:gradFill rotWithShape="1">
            <a:gsLst>
              <a:gs pos="0">
                <a:srgbClr val="BC8B00">
                  <a:tint val="50000"/>
                  <a:satMod val="300000"/>
                </a:srgbClr>
              </a:gs>
              <a:gs pos="35000">
                <a:srgbClr val="BC8B00">
                  <a:tint val="37000"/>
                  <a:satMod val="300000"/>
                </a:srgbClr>
              </a:gs>
              <a:gs pos="100000">
                <a:srgbClr val="BC8B00">
                  <a:tint val="15000"/>
                  <a:satMod val="350000"/>
                </a:srgbClr>
              </a:gs>
            </a:gsLst>
            <a:lin ang="16200000" scaled="1"/>
          </a:gradFill>
          <a:ln w="9525" cap="flat" cmpd="sng" algn="ctr">
            <a:solidFill>
              <a:srgbClr val="BC8B00">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88" name="AutoShape 50"/>
          <p:cNvSpPr>
            <a:spLocks noChangeArrowheads="1"/>
          </p:cNvSpPr>
          <p:nvPr/>
        </p:nvSpPr>
        <p:spPr bwMode="auto">
          <a:xfrm>
            <a:off x="5788261" y="5301208"/>
            <a:ext cx="1440160" cy="288032"/>
          </a:xfrm>
          <a:prstGeom prst="flowChartAlternateProcess">
            <a:avLst/>
          </a:prstGeom>
          <a:gradFill rotWithShape="1">
            <a:gsLst>
              <a:gs pos="0">
                <a:srgbClr val="BC8B00">
                  <a:shade val="51000"/>
                  <a:satMod val="130000"/>
                </a:srgbClr>
              </a:gs>
              <a:gs pos="80000">
                <a:srgbClr val="BC8B00">
                  <a:shade val="93000"/>
                  <a:satMod val="130000"/>
                </a:srgbClr>
              </a:gs>
              <a:gs pos="100000">
                <a:srgbClr val="BC8B00">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900" b="1" i="1" u="none" strike="noStrike" kern="0" cap="none" spc="0" normalizeH="0" baseline="0" noProof="0" dirty="0" smtClean="0">
                <a:ln>
                  <a:noFill/>
                </a:ln>
                <a:solidFill>
                  <a:srgbClr val="FFFFFF"/>
                </a:solidFill>
                <a:effectLst/>
                <a:uLnTx/>
                <a:uFillTx/>
                <a:latin typeface="Times New Roman" pitchFamily="18" charset="0"/>
                <a:ea typeface="メイリオ" pitchFamily="50" charset="-128"/>
                <a:cs typeface="Times New Roman" pitchFamily="18" charset="0"/>
              </a:rPr>
              <a:t>退職</a:t>
            </a:r>
            <a:r>
              <a:rPr kumimoji="0" lang="ja-JP" altLang="en-US" sz="900" b="1" i="1" u="none" strike="noStrike" kern="0" cap="none" spc="0" normalizeH="0" baseline="0" noProof="0" dirty="0">
                <a:ln>
                  <a:noFill/>
                </a:ln>
                <a:solidFill>
                  <a:srgbClr val="FFFFFF"/>
                </a:solidFill>
                <a:effectLst/>
                <a:uLnTx/>
                <a:uFillTx/>
                <a:latin typeface="Times New Roman" pitchFamily="18" charset="0"/>
                <a:ea typeface="メイリオ" pitchFamily="50" charset="-128"/>
                <a:cs typeface="Times New Roman" pitchFamily="18" charset="0"/>
              </a:rPr>
              <a:t>金</a:t>
            </a:r>
            <a:r>
              <a:rPr kumimoji="0" lang="ja-JP" altLang="en-US" sz="900" b="1" i="1" u="none" strike="noStrike" kern="0" cap="none" spc="0" normalizeH="0" baseline="0" noProof="0" dirty="0" smtClean="0">
                <a:ln>
                  <a:noFill/>
                </a:ln>
                <a:solidFill>
                  <a:srgbClr val="FFFFFF"/>
                </a:solidFill>
                <a:effectLst/>
                <a:uLnTx/>
                <a:uFillTx/>
                <a:latin typeface="Times New Roman" pitchFamily="18" charset="0"/>
                <a:ea typeface="メイリオ" pitchFamily="50" charset="-128"/>
                <a:cs typeface="Times New Roman" pitchFamily="18" charset="0"/>
              </a:rPr>
              <a:t>管理オプション</a:t>
            </a:r>
            <a:endParaRPr kumimoji="0" lang="en-US" altLang="ja-JP" sz="900" b="0" i="1" u="none" strike="noStrike" kern="0" cap="none" spc="0" normalizeH="0" baseline="0" noProof="0" dirty="0">
              <a:ln>
                <a:noFill/>
              </a:ln>
              <a:solidFill>
                <a:srgbClr val="FFFFFF"/>
              </a:solidFill>
              <a:effectLst/>
              <a:uLnTx/>
              <a:uFillTx/>
              <a:latin typeface="Times New Roman" pitchFamily="18" charset="0"/>
              <a:ea typeface="メイリオ" pitchFamily="50" charset="-128"/>
              <a:cs typeface="Times New Roman" pitchFamily="18" charset="0"/>
            </a:endParaRPr>
          </a:p>
        </p:txBody>
      </p:sp>
      <p:sp>
        <p:nvSpPr>
          <p:cNvPr id="89" name="Text Box 51"/>
          <p:cNvSpPr txBox="1">
            <a:spLocks noChangeArrowheads="1"/>
          </p:cNvSpPr>
          <p:nvPr/>
        </p:nvSpPr>
        <p:spPr bwMode="auto">
          <a:xfrm>
            <a:off x="5844121" y="5688831"/>
            <a:ext cx="1384300" cy="692497"/>
          </a:xfrm>
          <a:prstGeom prst="rect">
            <a:avLst/>
          </a:prstGeom>
          <a:noFill/>
          <a:ln w="9525" algn="ctr">
            <a:noFill/>
            <a:miter lim="800000"/>
            <a:headEnd/>
            <a:tailEnd/>
          </a:ln>
        </p:spPr>
        <p:txBody>
          <a:bodyPr lIns="0" tIns="0" rIns="0" bIns="0">
            <a:spAutoFit/>
          </a:bodyPr>
          <a:lstStyle/>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9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ポイントテーブル登録</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9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退職金計算・明細書</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9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源泉徴収票</a:t>
            </a:r>
          </a:p>
          <a:p>
            <a:pPr marL="0" marR="0" lvl="0" indent="0" defTabSz="914400" eaLnBrk="1" fontAlgn="auto" latinLnBrk="0" hangingPunct="1">
              <a:lnSpc>
                <a:spcPct val="60000"/>
              </a:lnSpc>
              <a:spcBef>
                <a:spcPct val="50000"/>
              </a:spcBef>
              <a:spcAft>
                <a:spcPts val="0"/>
              </a:spcAft>
              <a:buClrTx/>
              <a:buSzTx/>
              <a:buFontTx/>
              <a:buNone/>
              <a:tabLst/>
              <a:defRPr/>
            </a:pPr>
            <a:r>
              <a:rPr kumimoji="0" lang="en-US" altLang="ja-JP" sz="9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FB</a:t>
            </a:r>
            <a:r>
              <a:rPr kumimoji="0" lang="ja-JP" altLang="en-US" sz="9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データ作成</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900" b="0" i="0" u="none" strike="noStrike" kern="0" cap="none" spc="0" normalizeH="0" baseline="0" noProof="0" dirty="0" smtClean="0">
                <a:ln>
                  <a:noFill/>
                </a:ln>
                <a:solidFill>
                  <a:srgbClr val="000000"/>
                </a:solidFill>
                <a:effectLst/>
                <a:uLnTx/>
                <a:uFillTx/>
                <a:latin typeface="メイリオ" pitchFamily="50" charset="-128"/>
                <a:ea typeface="メイリオ" pitchFamily="50" charset="-128"/>
                <a:cs typeface="メイリオ" pitchFamily="50" charset="-128"/>
              </a:rPr>
              <a:t>仕訳連携</a:t>
            </a:r>
            <a:endParaRPr kumimoji="0" lang="ja-JP" altLang="en-US" sz="9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endParaRPr>
          </a:p>
        </p:txBody>
      </p:sp>
      <p:sp>
        <p:nvSpPr>
          <p:cNvPr id="90" name="AutoShape 5"/>
          <p:cNvSpPr>
            <a:spLocks noChangeArrowheads="1"/>
          </p:cNvSpPr>
          <p:nvPr/>
        </p:nvSpPr>
        <p:spPr bwMode="gray">
          <a:xfrm>
            <a:off x="323528" y="3806874"/>
            <a:ext cx="1440000" cy="900000"/>
          </a:xfrm>
          <a:prstGeom prst="roundRect">
            <a:avLst>
              <a:gd name="adj" fmla="val 6056"/>
            </a:avLst>
          </a:prstGeom>
          <a:gradFill rotWithShape="1">
            <a:gsLst>
              <a:gs pos="0">
                <a:srgbClr val="007BC7">
                  <a:tint val="50000"/>
                  <a:satMod val="300000"/>
                </a:srgbClr>
              </a:gs>
              <a:gs pos="35000">
                <a:srgbClr val="007BC7">
                  <a:tint val="37000"/>
                  <a:satMod val="300000"/>
                </a:srgbClr>
              </a:gs>
              <a:gs pos="100000">
                <a:srgbClr val="007BC7">
                  <a:tint val="15000"/>
                  <a:satMod val="350000"/>
                </a:srgbClr>
              </a:gs>
            </a:gsLst>
            <a:lin ang="16200000" scaled="1"/>
          </a:gradFill>
          <a:ln w="9525" cap="flat" cmpd="sng" algn="ctr">
            <a:solidFill>
              <a:srgbClr val="007BC7">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91" name="AutoShape 44"/>
          <p:cNvSpPr>
            <a:spLocks noChangeArrowheads="1"/>
          </p:cNvSpPr>
          <p:nvPr/>
        </p:nvSpPr>
        <p:spPr bwMode="auto">
          <a:xfrm>
            <a:off x="486910" y="3662858"/>
            <a:ext cx="1152000" cy="258763"/>
          </a:xfrm>
          <a:prstGeom prst="flowChartAlternateProcess">
            <a:avLst/>
          </a:prstGeom>
          <a:gradFill rotWithShape="1">
            <a:gsLst>
              <a:gs pos="0">
                <a:srgbClr val="0065AE">
                  <a:shade val="51000"/>
                  <a:satMod val="130000"/>
                </a:srgbClr>
              </a:gs>
              <a:gs pos="80000">
                <a:srgbClr val="0065AE">
                  <a:shade val="93000"/>
                  <a:satMod val="130000"/>
                </a:srgbClr>
              </a:gs>
              <a:gs pos="100000">
                <a:srgbClr val="0065AE">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人事考課管理</a:t>
            </a:r>
          </a:p>
        </p:txBody>
      </p:sp>
      <p:sp>
        <p:nvSpPr>
          <p:cNvPr id="92" name="Text Box 45"/>
          <p:cNvSpPr txBox="1">
            <a:spLocks noChangeArrowheads="1"/>
          </p:cNvSpPr>
          <p:nvPr/>
        </p:nvSpPr>
        <p:spPr bwMode="auto">
          <a:xfrm>
            <a:off x="404033" y="4022898"/>
            <a:ext cx="1276350" cy="600164"/>
          </a:xfrm>
          <a:prstGeom prst="rect">
            <a:avLst/>
          </a:prstGeom>
          <a:noFill/>
          <a:ln w="9525" algn="ctr">
            <a:noFill/>
            <a:miter lim="800000"/>
            <a:headEnd/>
            <a:tailEnd/>
          </a:ln>
        </p:spPr>
        <p:txBody>
          <a:bodyPr lIns="0" tIns="0" rIns="0" bIns="0">
            <a:spAutoFit/>
          </a:bodyPr>
          <a:lstStyle/>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考課対象者抽出</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考課結果登録</a:t>
            </a:r>
            <a:endParaRPr kumimoji="0" lang="en-US" altLang="ja-JP"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endParaRP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rPr>
              <a:t>目標管理一括取込</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考課履歴</a:t>
            </a:r>
          </a:p>
        </p:txBody>
      </p:sp>
      <p:sp>
        <p:nvSpPr>
          <p:cNvPr id="93" name="AutoShape 5"/>
          <p:cNvSpPr>
            <a:spLocks noChangeArrowheads="1"/>
          </p:cNvSpPr>
          <p:nvPr/>
        </p:nvSpPr>
        <p:spPr bwMode="gray">
          <a:xfrm>
            <a:off x="323528" y="4963020"/>
            <a:ext cx="1440000" cy="900000"/>
          </a:xfrm>
          <a:prstGeom prst="roundRect">
            <a:avLst>
              <a:gd name="adj" fmla="val 6056"/>
            </a:avLst>
          </a:prstGeom>
          <a:gradFill rotWithShape="1">
            <a:gsLst>
              <a:gs pos="0">
                <a:srgbClr val="007BC7">
                  <a:tint val="50000"/>
                  <a:satMod val="300000"/>
                </a:srgbClr>
              </a:gs>
              <a:gs pos="35000">
                <a:srgbClr val="007BC7">
                  <a:tint val="37000"/>
                  <a:satMod val="300000"/>
                </a:srgbClr>
              </a:gs>
              <a:gs pos="100000">
                <a:srgbClr val="007BC7">
                  <a:tint val="15000"/>
                  <a:satMod val="350000"/>
                </a:srgbClr>
              </a:gs>
            </a:gsLst>
            <a:lin ang="16200000" scaled="1"/>
          </a:gradFill>
          <a:ln w="9525" cap="flat" cmpd="sng" algn="ctr">
            <a:solidFill>
              <a:srgbClr val="007BC7">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94" name="AutoShape 29"/>
          <p:cNvSpPr>
            <a:spLocks noChangeArrowheads="1"/>
          </p:cNvSpPr>
          <p:nvPr/>
        </p:nvSpPr>
        <p:spPr bwMode="auto">
          <a:xfrm>
            <a:off x="486910" y="4833813"/>
            <a:ext cx="1152000" cy="258762"/>
          </a:xfrm>
          <a:prstGeom prst="flowChartAlternateProcess">
            <a:avLst/>
          </a:prstGeom>
          <a:gradFill rotWithShape="1">
            <a:gsLst>
              <a:gs pos="0">
                <a:srgbClr val="0065AE">
                  <a:shade val="51000"/>
                  <a:satMod val="130000"/>
                </a:srgbClr>
              </a:gs>
              <a:gs pos="80000">
                <a:srgbClr val="0065AE">
                  <a:shade val="93000"/>
                  <a:satMod val="130000"/>
                </a:srgbClr>
              </a:gs>
              <a:gs pos="100000">
                <a:srgbClr val="0065AE">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昇任昇格管理</a:t>
            </a:r>
          </a:p>
        </p:txBody>
      </p:sp>
      <p:sp>
        <p:nvSpPr>
          <p:cNvPr id="95" name="Text Box 30"/>
          <p:cNvSpPr txBox="1">
            <a:spLocks noChangeArrowheads="1"/>
          </p:cNvSpPr>
          <p:nvPr/>
        </p:nvSpPr>
        <p:spPr bwMode="auto">
          <a:xfrm>
            <a:off x="378445" y="5169753"/>
            <a:ext cx="1276350" cy="600164"/>
          </a:xfrm>
          <a:prstGeom prst="rect">
            <a:avLst/>
          </a:prstGeom>
          <a:noFill/>
          <a:ln w="9525">
            <a:noFill/>
            <a:miter lim="800000"/>
            <a:headEnd/>
            <a:tailEnd/>
          </a:ln>
        </p:spPr>
        <p:txBody>
          <a:bodyPr lIns="0" tIns="0" rIns="0" bIns="0">
            <a:spAutoFit/>
          </a:bodyPr>
          <a:lstStyle/>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昇格対象者抽出</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処遇審査</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審査履歴</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処遇審査結果一覧</a:t>
            </a:r>
          </a:p>
        </p:txBody>
      </p:sp>
      <p:sp>
        <p:nvSpPr>
          <p:cNvPr id="96" name="AutoShape 5"/>
          <p:cNvSpPr>
            <a:spLocks noChangeArrowheads="1"/>
          </p:cNvSpPr>
          <p:nvPr/>
        </p:nvSpPr>
        <p:spPr bwMode="gray">
          <a:xfrm>
            <a:off x="323528" y="2622377"/>
            <a:ext cx="1440000" cy="900000"/>
          </a:xfrm>
          <a:prstGeom prst="roundRect">
            <a:avLst>
              <a:gd name="adj" fmla="val 6056"/>
            </a:avLst>
          </a:prstGeom>
          <a:gradFill rotWithShape="1">
            <a:gsLst>
              <a:gs pos="0">
                <a:srgbClr val="007BC7">
                  <a:tint val="50000"/>
                  <a:satMod val="300000"/>
                </a:srgbClr>
              </a:gs>
              <a:gs pos="35000">
                <a:srgbClr val="007BC7">
                  <a:tint val="37000"/>
                  <a:satMod val="300000"/>
                </a:srgbClr>
              </a:gs>
              <a:gs pos="100000">
                <a:srgbClr val="007BC7">
                  <a:tint val="15000"/>
                  <a:satMod val="350000"/>
                </a:srgbClr>
              </a:gs>
            </a:gsLst>
            <a:lin ang="16200000" scaled="1"/>
          </a:gradFill>
          <a:ln w="9525" cap="flat" cmpd="sng" algn="ctr">
            <a:solidFill>
              <a:srgbClr val="007BC7">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97" name="AutoShape 47"/>
          <p:cNvSpPr>
            <a:spLocks noChangeArrowheads="1"/>
          </p:cNvSpPr>
          <p:nvPr/>
        </p:nvSpPr>
        <p:spPr bwMode="auto">
          <a:xfrm>
            <a:off x="472226" y="2492896"/>
            <a:ext cx="1152000" cy="258762"/>
          </a:xfrm>
          <a:prstGeom prst="flowChartAlternateProcess">
            <a:avLst/>
          </a:prstGeom>
          <a:gradFill rotWithShape="1">
            <a:gsLst>
              <a:gs pos="0">
                <a:srgbClr val="0065AE">
                  <a:shade val="51000"/>
                  <a:satMod val="130000"/>
                </a:srgbClr>
              </a:gs>
              <a:gs pos="80000">
                <a:srgbClr val="0065AE">
                  <a:shade val="93000"/>
                  <a:satMod val="130000"/>
                </a:srgbClr>
              </a:gs>
              <a:gs pos="100000">
                <a:srgbClr val="0065AE">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賃金管理</a:t>
            </a:r>
          </a:p>
        </p:txBody>
      </p:sp>
      <p:sp>
        <p:nvSpPr>
          <p:cNvPr id="98" name="Text Box 48"/>
          <p:cNvSpPr txBox="1">
            <a:spLocks noChangeArrowheads="1"/>
          </p:cNvSpPr>
          <p:nvPr/>
        </p:nvSpPr>
        <p:spPr bwMode="auto">
          <a:xfrm>
            <a:off x="394816" y="2884314"/>
            <a:ext cx="1512888" cy="430887"/>
          </a:xfrm>
          <a:prstGeom prst="rect">
            <a:avLst/>
          </a:prstGeom>
          <a:noFill/>
          <a:ln w="9525" algn="ctr">
            <a:noFill/>
            <a:miter lim="800000"/>
            <a:headEnd/>
            <a:tailEnd/>
          </a:ln>
        </p:spPr>
        <p:txBody>
          <a:bodyPr lIns="0" tIns="0" rIns="0" bIns="0">
            <a:spAutoFit/>
          </a:bodyPr>
          <a:lstStyle/>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昇給・賞与計算</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（シミュレーション）</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昇給・賞与額確定</a:t>
            </a:r>
          </a:p>
        </p:txBody>
      </p:sp>
      <p:sp>
        <p:nvSpPr>
          <p:cNvPr id="99" name="AutoShape 5"/>
          <p:cNvSpPr>
            <a:spLocks noChangeArrowheads="1"/>
          </p:cNvSpPr>
          <p:nvPr/>
        </p:nvSpPr>
        <p:spPr bwMode="gray">
          <a:xfrm>
            <a:off x="1835696" y="1411288"/>
            <a:ext cx="1440000" cy="900000"/>
          </a:xfrm>
          <a:prstGeom prst="roundRect">
            <a:avLst>
              <a:gd name="adj" fmla="val 6056"/>
            </a:avLst>
          </a:prstGeom>
          <a:gradFill rotWithShape="1">
            <a:gsLst>
              <a:gs pos="0">
                <a:srgbClr val="007BC7">
                  <a:tint val="50000"/>
                  <a:satMod val="300000"/>
                </a:srgbClr>
              </a:gs>
              <a:gs pos="35000">
                <a:srgbClr val="007BC7">
                  <a:tint val="37000"/>
                  <a:satMod val="300000"/>
                </a:srgbClr>
              </a:gs>
              <a:gs pos="100000">
                <a:srgbClr val="007BC7">
                  <a:tint val="15000"/>
                  <a:satMod val="350000"/>
                </a:srgbClr>
              </a:gs>
            </a:gsLst>
            <a:lin ang="16200000" scaled="1"/>
          </a:gradFill>
          <a:ln w="9525" cap="flat" cmpd="sng" algn="ctr">
            <a:solidFill>
              <a:srgbClr val="007BC7">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100" name="AutoShape 53"/>
          <p:cNvSpPr>
            <a:spLocks noChangeArrowheads="1"/>
          </p:cNvSpPr>
          <p:nvPr/>
        </p:nvSpPr>
        <p:spPr bwMode="auto">
          <a:xfrm>
            <a:off x="1978843" y="1268760"/>
            <a:ext cx="1152000" cy="258763"/>
          </a:xfrm>
          <a:prstGeom prst="flowChartAlternateProcess">
            <a:avLst/>
          </a:prstGeom>
          <a:gradFill rotWithShape="1">
            <a:gsLst>
              <a:gs pos="0">
                <a:srgbClr val="0065AE">
                  <a:shade val="51000"/>
                  <a:satMod val="130000"/>
                </a:srgbClr>
              </a:gs>
              <a:gs pos="80000">
                <a:srgbClr val="0065AE">
                  <a:shade val="93000"/>
                  <a:satMod val="130000"/>
                </a:srgbClr>
              </a:gs>
              <a:gs pos="100000">
                <a:srgbClr val="0065AE">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組織改編管理</a:t>
            </a:r>
          </a:p>
        </p:txBody>
      </p:sp>
      <p:sp>
        <p:nvSpPr>
          <p:cNvPr id="101" name="Text Box 54"/>
          <p:cNvSpPr txBox="1">
            <a:spLocks noChangeArrowheads="1"/>
          </p:cNvSpPr>
          <p:nvPr/>
        </p:nvSpPr>
        <p:spPr bwMode="auto">
          <a:xfrm>
            <a:off x="1858789" y="1628800"/>
            <a:ext cx="1489075" cy="600164"/>
          </a:xfrm>
          <a:prstGeom prst="rect">
            <a:avLst/>
          </a:prstGeom>
          <a:noFill/>
          <a:ln w="9525">
            <a:noFill/>
            <a:miter lim="800000"/>
            <a:headEnd/>
            <a:tailEnd/>
          </a:ln>
        </p:spPr>
        <p:txBody>
          <a:bodyPr lIns="0" tIns="0" rIns="0" bIns="0">
            <a:spAutoFit/>
          </a:bodyPr>
          <a:lstStyle/>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組織改編</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人員配置</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身分異動</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シミュレーション処理</a:t>
            </a:r>
          </a:p>
        </p:txBody>
      </p:sp>
      <p:sp>
        <p:nvSpPr>
          <p:cNvPr id="102" name="AutoShape 5"/>
          <p:cNvSpPr>
            <a:spLocks noChangeArrowheads="1"/>
          </p:cNvSpPr>
          <p:nvPr/>
        </p:nvSpPr>
        <p:spPr bwMode="gray">
          <a:xfrm>
            <a:off x="324645" y="1411288"/>
            <a:ext cx="1440000" cy="900000"/>
          </a:xfrm>
          <a:prstGeom prst="roundRect">
            <a:avLst>
              <a:gd name="adj" fmla="val 6056"/>
            </a:avLst>
          </a:prstGeom>
          <a:gradFill rotWithShape="1">
            <a:gsLst>
              <a:gs pos="0">
                <a:srgbClr val="007BC7">
                  <a:tint val="50000"/>
                  <a:satMod val="300000"/>
                </a:srgbClr>
              </a:gs>
              <a:gs pos="35000">
                <a:srgbClr val="007BC7">
                  <a:tint val="37000"/>
                  <a:satMod val="300000"/>
                </a:srgbClr>
              </a:gs>
              <a:gs pos="100000">
                <a:srgbClr val="007BC7">
                  <a:tint val="15000"/>
                  <a:satMod val="350000"/>
                </a:srgbClr>
              </a:gs>
            </a:gsLst>
            <a:lin ang="16200000" scaled="1"/>
          </a:gradFill>
          <a:ln w="9525" cap="flat" cmpd="sng" algn="ctr">
            <a:solidFill>
              <a:srgbClr val="007BC7">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103" name="AutoShape 26"/>
          <p:cNvSpPr>
            <a:spLocks noChangeArrowheads="1"/>
          </p:cNvSpPr>
          <p:nvPr/>
        </p:nvSpPr>
        <p:spPr bwMode="auto">
          <a:xfrm>
            <a:off x="468790" y="1268760"/>
            <a:ext cx="1152000" cy="258763"/>
          </a:xfrm>
          <a:prstGeom prst="flowChartAlternateProcess">
            <a:avLst/>
          </a:prstGeom>
          <a:gradFill rotWithShape="1">
            <a:gsLst>
              <a:gs pos="0">
                <a:srgbClr val="0065AE">
                  <a:shade val="51000"/>
                  <a:satMod val="130000"/>
                </a:srgbClr>
              </a:gs>
              <a:gs pos="80000">
                <a:srgbClr val="0065AE">
                  <a:shade val="93000"/>
                  <a:satMod val="130000"/>
                </a:srgbClr>
              </a:gs>
              <a:gs pos="100000">
                <a:srgbClr val="0065AE">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採用業務管理</a:t>
            </a:r>
          </a:p>
        </p:txBody>
      </p:sp>
      <p:sp>
        <p:nvSpPr>
          <p:cNvPr id="104" name="Text Box 27"/>
          <p:cNvSpPr txBox="1">
            <a:spLocks noChangeArrowheads="1"/>
          </p:cNvSpPr>
          <p:nvPr/>
        </p:nvSpPr>
        <p:spPr bwMode="auto">
          <a:xfrm>
            <a:off x="382915" y="1484784"/>
            <a:ext cx="1490663" cy="769441"/>
          </a:xfrm>
          <a:prstGeom prst="rect">
            <a:avLst/>
          </a:prstGeom>
          <a:noFill/>
          <a:ln w="9525">
            <a:noFill/>
            <a:miter lim="800000"/>
            <a:headEnd/>
            <a:tailEnd/>
          </a:ln>
        </p:spPr>
        <p:txBody>
          <a:bodyPr lIns="0" tIns="0" rIns="0" bIns="0">
            <a:spAutoFit/>
          </a:bodyPr>
          <a:lstStyle/>
          <a:p>
            <a:pPr marL="0" marR="0" lvl="0" indent="0" defTabSz="914400" eaLnBrk="1" fontAlgn="auto" latinLnBrk="0" hangingPunct="1">
              <a:lnSpc>
                <a:spcPct val="60000"/>
              </a:lnSpc>
              <a:spcBef>
                <a:spcPct val="50000"/>
              </a:spcBef>
              <a:spcAft>
                <a:spcPts val="0"/>
              </a:spcAft>
              <a:buClrTx/>
              <a:buSzTx/>
              <a:buFontTx/>
              <a:buNone/>
              <a:tabLst/>
              <a:defRPr/>
            </a:pPr>
            <a:endParaRPr kumimoji="0" lang="en-US" altLang="ja-JP"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endParaRP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資料請求・応募者管理</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内定者管理</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条件メール配信</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選考・採用計画</a:t>
            </a:r>
          </a:p>
        </p:txBody>
      </p:sp>
      <p:sp>
        <p:nvSpPr>
          <p:cNvPr id="105" name="AutoShape 5"/>
          <p:cNvSpPr>
            <a:spLocks noChangeArrowheads="1"/>
          </p:cNvSpPr>
          <p:nvPr/>
        </p:nvSpPr>
        <p:spPr bwMode="gray">
          <a:xfrm>
            <a:off x="7308303" y="3177072"/>
            <a:ext cx="1440000" cy="900000"/>
          </a:xfrm>
          <a:prstGeom prst="roundRect">
            <a:avLst>
              <a:gd name="adj" fmla="val 6056"/>
            </a:avLst>
          </a:prstGeom>
          <a:gradFill rotWithShape="1">
            <a:gsLst>
              <a:gs pos="0">
                <a:srgbClr val="0082C2">
                  <a:tint val="50000"/>
                  <a:satMod val="300000"/>
                </a:srgbClr>
              </a:gs>
              <a:gs pos="35000">
                <a:srgbClr val="0082C2">
                  <a:tint val="37000"/>
                  <a:satMod val="300000"/>
                </a:srgbClr>
              </a:gs>
              <a:gs pos="100000">
                <a:srgbClr val="0082C2">
                  <a:tint val="15000"/>
                  <a:satMod val="350000"/>
                </a:srgbClr>
              </a:gs>
            </a:gsLst>
            <a:lin ang="16200000" scaled="1"/>
          </a:gradFill>
          <a:ln w="9525" cap="flat" cmpd="sng" algn="ctr">
            <a:solidFill>
              <a:srgbClr val="0082C2">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106" name="Text Box 60"/>
          <p:cNvSpPr txBox="1">
            <a:spLocks noChangeArrowheads="1"/>
          </p:cNvSpPr>
          <p:nvPr/>
        </p:nvSpPr>
        <p:spPr bwMode="auto">
          <a:xfrm>
            <a:off x="7377544" y="3406976"/>
            <a:ext cx="1276350" cy="153888"/>
          </a:xfrm>
          <a:prstGeom prst="rect">
            <a:avLst/>
          </a:prstGeom>
          <a:noFill/>
          <a:ln w="9525">
            <a:noFill/>
            <a:miter lim="800000"/>
            <a:headEnd/>
            <a:tailEnd/>
          </a:ln>
        </p:spPr>
        <p:txBody>
          <a:bodyPr lIns="0" tIns="0" rIns="0" bIns="0">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ja-JP" altLang="en-US" sz="1000" b="0" i="0" u="none" strike="noStrike" kern="0" cap="none" spc="0" normalizeH="0" baseline="0" noProof="0" dirty="0" smtClean="0">
                <a:ln>
                  <a:noFill/>
                </a:ln>
                <a:solidFill>
                  <a:srgbClr val="000000"/>
                </a:solidFill>
                <a:effectLst/>
                <a:uLnTx/>
                <a:uFillTx/>
                <a:latin typeface="メイリオ" pitchFamily="50" charset="-128"/>
                <a:ea typeface="メイリオ" pitchFamily="50" charset="-128"/>
                <a:cs typeface="メイリオ" pitchFamily="50" charset="-128"/>
              </a:rPr>
              <a:t>統計</a:t>
            </a: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資料作成</a:t>
            </a:r>
            <a:r>
              <a:rPr kumimoji="0" lang="ja-JP" altLang="en-US" sz="1000" b="0" i="0" u="none" strike="noStrike" kern="0" cap="none" spc="0" normalizeH="0" baseline="0" noProof="0" dirty="0" smtClean="0">
                <a:ln>
                  <a:noFill/>
                </a:ln>
                <a:solidFill>
                  <a:srgbClr val="000000"/>
                </a:solidFill>
                <a:effectLst/>
                <a:uLnTx/>
                <a:uFillTx/>
                <a:latin typeface="メイリオ" pitchFamily="50" charset="-128"/>
                <a:ea typeface="メイリオ" pitchFamily="50" charset="-128"/>
                <a:cs typeface="メイリオ" pitchFamily="50" charset="-128"/>
              </a:rPr>
              <a:t>処理</a:t>
            </a:r>
            <a:endPar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endParaRPr>
          </a:p>
        </p:txBody>
      </p:sp>
      <p:sp>
        <p:nvSpPr>
          <p:cNvPr id="107" name="AutoShape 5"/>
          <p:cNvSpPr>
            <a:spLocks noChangeArrowheads="1"/>
          </p:cNvSpPr>
          <p:nvPr/>
        </p:nvSpPr>
        <p:spPr bwMode="gray">
          <a:xfrm>
            <a:off x="7292265" y="2070532"/>
            <a:ext cx="1440000" cy="900000"/>
          </a:xfrm>
          <a:prstGeom prst="roundRect">
            <a:avLst>
              <a:gd name="adj" fmla="val 6056"/>
            </a:avLst>
          </a:prstGeom>
          <a:gradFill rotWithShape="1">
            <a:gsLst>
              <a:gs pos="0">
                <a:srgbClr val="0082C2">
                  <a:tint val="50000"/>
                  <a:satMod val="300000"/>
                </a:srgbClr>
              </a:gs>
              <a:gs pos="35000">
                <a:srgbClr val="0082C2">
                  <a:tint val="37000"/>
                  <a:satMod val="300000"/>
                </a:srgbClr>
              </a:gs>
              <a:gs pos="100000">
                <a:srgbClr val="0082C2">
                  <a:tint val="15000"/>
                  <a:satMod val="350000"/>
                </a:srgbClr>
              </a:gs>
            </a:gsLst>
            <a:lin ang="16200000" scaled="1"/>
          </a:gradFill>
          <a:ln w="9525" cap="flat" cmpd="sng" algn="ctr">
            <a:solidFill>
              <a:srgbClr val="0082C2">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108" name="AutoShape 59"/>
          <p:cNvSpPr>
            <a:spLocks noChangeArrowheads="1"/>
          </p:cNvSpPr>
          <p:nvPr/>
        </p:nvSpPr>
        <p:spPr bwMode="auto">
          <a:xfrm>
            <a:off x="7452448" y="3047864"/>
            <a:ext cx="1152000" cy="258763"/>
          </a:xfrm>
          <a:prstGeom prst="flowChartAlternateProcess">
            <a:avLst/>
          </a:prstGeom>
          <a:gradFill rotWithShape="1">
            <a:gsLst>
              <a:gs pos="0">
                <a:srgbClr val="002060"/>
              </a:gs>
              <a:gs pos="80000">
                <a:srgbClr val="0065AE">
                  <a:shade val="93000"/>
                  <a:satMod val="130000"/>
                </a:srgbClr>
              </a:gs>
              <a:gs pos="100000">
                <a:srgbClr val="0065AE">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統計資料</a:t>
            </a:r>
            <a:endPar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sp>
        <p:nvSpPr>
          <p:cNvPr id="109" name="AutoShape 56"/>
          <p:cNvSpPr>
            <a:spLocks noChangeArrowheads="1"/>
          </p:cNvSpPr>
          <p:nvPr/>
        </p:nvSpPr>
        <p:spPr bwMode="auto">
          <a:xfrm>
            <a:off x="7434199" y="1916832"/>
            <a:ext cx="1152000" cy="258763"/>
          </a:xfrm>
          <a:prstGeom prst="flowChartAlternateProcess">
            <a:avLst/>
          </a:prstGeom>
          <a:gradFill rotWithShape="1">
            <a:gsLst>
              <a:gs pos="0">
                <a:srgbClr val="0065AE">
                  <a:shade val="51000"/>
                  <a:satMod val="130000"/>
                </a:srgbClr>
              </a:gs>
              <a:gs pos="80000">
                <a:srgbClr val="0065AE">
                  <a:shade val="93000"/>
                  <a:satMod val="130000"/>
                </a:srgbClr>
              </a:gs>
              <a:gs pos="100000">
                <a:srgbClr val="0065AE">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社員情報管理</a:t>
            </a:r>
          </a:p>
        </p:txBody>
      </p:sp>
      <p:sp>
        <p:nvSpPr>
          <p:cNvPr id="110" name="Text Box 57"/>
          <p:cNvSpPr txBox="1">
            <a:spLocks noChangeArrowheads="1"/>
          </p:cNvSpPr>
          <p:nvPr/>
        </p:nvSpPr>
        <p:spPr bwMode="auto">
          <a:xfrm>
            <a:off x="7345100" y="2277264"/>
            <a:ext cx="1354138" cy="600164"/>
          </a:xfrm>
          <a:prstGeom prst="rect">
            <a:avLst/>
          </a:prstGeom>
          <a:noFill/>
          <a:ln w="9525">
            <a:noFill/>
            <a:miter lim="800000"/>
            <a:headEnd/>
            <a:tailEnd/>
          </a:ln>
        </p:spPr>
        <p:txBody>
          <a:bodyPr lIns="0" tIns="0" rIns="0" bIns="0">
            <a:spAutoFit/>
          </a:bodyPr>
          <a:lstStyle/>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smtClean="0">
                <a:ln>
                  <a:noFill/>
                </a:ln>
                <a:solidFill>
                  <a:srgbClr val="000000"/>
                </a:solidFill>
                <a:effectLst/>
                <a:uLnTx/>
                <a:uFillTx/>
                <a:latin typeface="メイリオ" pitchFamily="50" charset="-128"/>
                <a:ea typeface="メイリオ" pitchFamily="50" charset="-128"/>
                <a:cs typeface="メイリオ" pitchFamily="50" charset="-128"/>
              </a:rPr>
              <a:t>個人</a:t>
            </a: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情報登録</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汎用条件検索</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社員台帳管理</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組織図・人員構成表</a:t>
            </a:r>
          </a:p>
        </p:txBody>
      </p:sp>
      <p:sp>
        <p:nvSpPr>
          <p:cNvPr id="111" name="テキスト ボックス 110"/>
          <p:cNvSpPr txBox="1"/>
          <p:nvPr/>
        </p:nvSpPr>
        <p:spPr>
          <a:xfrm>
            <a:off x="2267744" y="4289321"/>
            <a:ext cx="936104" cy="507831"/>
          </a:xfrm>
          <a:prstGeom prst="rect">
            <a:avLst/>
          </a:prstGeom>
        </p:spPr>
        <p:txBody>
          <a:bodyPr wrap="square"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審査結果</a:t>
            </a:r>
            <a:endParaRPr kumimoji="1"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昇給情報</a:t>
            </a:r>
            <a:endParaRPr kumimoji="0"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昇格情報</a:t>
            </a:r>
            <a:endParaRPr kumimoji="1"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pic>
        <p:nvPicPr>
          <p:cNvPr id="112" name="Picture 23"/>
          <p:cNvPicPr>
            <a:picLocks noChangeAspect="1" noChangeArrowheads="1"/>
          </p:cNvPicPr>
          <p:nvPr/>
        </p:nvPicPr>
        <p:blipFill>
          <a:blip r:embed="rId2" cstate="screen"/>
          <a:srcRect/>
          <a:stretch>
            <a:fillRect/>
          </a:stretch>
        </p:blipFill>
        <p:spPr bwMode="auto">
          <a:xfrm rot="2365671">
            <a:off x="2390156" y="2915966"/>
            <a:ext cx="1180396" cy="399700"/>
          </a:xfrm>
          <a:prstGeom prst="rect">
            <a:avLst/>
          </a:prstGeom>
          <a:noFill/>
          <a:ln w="9525">
            <a:noFill/>
            <a:miter lim="800000"/>
            <a:headEnd/>
            <a:tailEnd/>
          </a:ln>
          <a:effectLst/>
        </p:spPr>
      </p:pic>
      <p:pic>
        <p:nvPicPr>
          <p:cNvPr id="113" name="Picture 23"/>
          <p:cNvPicPr>
            <a:picLocks noChangeAspect="1" noChangeArrowheads="1"/>
          </p:cNvPicPr>
          <p:nvPr/>
        </p:nvPicPr>
        <p:blipFill>
          <a:blip r:embed="rId2" cstate="screen"/>
          <a:srcRect/>
          <a:stretch>
            <a:fillRect/>
          </a:stretch>
        </p:blipFill>
        <p:spPr bwMode="auto">
          <a:xfrm>
            <a:off x="2095460" y="4028120"/>
            <a:ext cx="1180396" cy="399700"/>
          </a:xfrm>
          <a:prstGeom prst="rect">
            <a:avLst/>
          </a:prstGeom>
          <a:noFill/>
          <a:ln w="9525">
            <a:noFill/>
            <a:miter lim="800000"/>
            <a:headEnd/>
            <a:tailEnd/>
          </a:ln>
          <a:effectLst/>
        </p:spPr>
      </p:pic>
      <p:pic>
        <p:nvPicPr>
          <p:cNvPr id="114" name="Picture 2"/>
          <p:cNvPicPr>
            <a:picLocks noChangeAspect="1" noChangeArrowheads="1"/>
          </p:cNvPicPr>
          <p:nvPr/>
        </p:nvPicPr>
        <p:blipFill>
          <a:blip r:embed="rId3" cstate="screen">
            <a:clrChange>
              <a:clrFrom>
                <a:srgbClr val="FFFFFF"/>
              </a:clrFrom>
              <a:clrTo>
                <a:srgbClr val="FFFFFF">
                  <a:alpha val="0"/>
                </a:srgbClr>
              </a:clrTo>
            </a:clrChange>
          </a:blip>
          <a:srcRect/>
          <a:stretch>
            <a:fillRect/>
          </a:stretch>
        </p:blipFill>
        <p:spPr bwMode="auto">
          <a:xfrm>
            <a:off x="4716016" y="2245618"/>
            <a:ext cx="638175" cy="895350"/>
          </a:xfrm>
          <a:prstGeom prst="rect">
            <a:avLst/>
          </a:prstGeom>
          <a:noFill/>
          <a:ln w="9525">
            <a:noFill/>
            <a:miter lim="800000"/>
            <a:headEnd/>
            <a:tailEnd/>
          </a:ln>
        </p:spPr>
      </p:pic>
      <p:sp>
        <p:nvSpPr>
          <p:cNvPr id="115" name="AutoShape 5"/>
          <p:cNvSpPr>
            <a:spLocks noChangeArrowheads="1"/>
          </p:cNvSpPr>
          <p:nvPr/>
        </p:nvSpPr>
        <p:spPr bwMode="gray">
          <a:xfrm>
            <a:off x="3376902" y="1409700"/>
            <a:ext cx="1440000" cy="900000"/>
          </a:xfrm>
          <a:prstGeom prst="roundRect">
            <a:avLst>
              <a:gd name="adj" fmla="val 6056"/>
            </a:avLst>
          </a:prstGeom>
          <a:gradFill rotWithShape="1">
            <a:gsLst>
              <a:gs pos="0">
                <a:srgbClr val="007BC7">
                  <a:tint val="50000"/>
                  <a:satMod val="300000"/>
                </a:srgbClr>
              </a:gs>
              <a:gs pos="35000">
                <a:srgbClr val="007BC7">
                  <a:tint val="37000"/>
                  <a:satMod val="300000"/>
                </a:srgbClr>
              </a:gs>
              <a:gs pos="100000">
                <a:srgbClr val="007BC7">
                  <a:tint val="15000"/>
                  <a:satMod val="350000"/>
                </a:srgbClr>
              </a:gs>
            </a:gsLst>
            <a:lin ang="16200000" scaled="1"/>
          </a:gradFill>
          <a:ln w="9525" cap="flat" cmpd="sng" algn="ctr">
            <a:solidFill>
              <a:srgbClr val="007BC7">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116" name="AutoShape 32"/>
          <p:cNvSpPr>
            <a:spLocks noChangeArrowheads="1"/>
          </p:cNvSpPr>
          <p:nvPr/>
        </p:nvSpPr>
        <p:spPr bwMode="auto">
          <a:xfrm>
            <a:off x="3537061" y="1268760"/>
            <a:ext cx="1152000" cy="258762"/>
          </a:xfrm>
          <a:prstGeom prst="flowChartAlternateProcess">
            <a:avLst/>
          </a:prstGeom>
          <a:gradFill rotWithShape="1">
            <a:gsLst>
              <a:gs pos="0">
                <a:srgbClr val="0065AE">
                  <a:shade val="51000"/>
                  <a:satMod val="130000"/>
                </a:srgbClr>
              </a:gs>
              <a:gs pos="80000">
                <a:srgbClr val="0065AE">
                  <a:shade val="93000"/>
                  <a:satMod val="130000"/>
                </a:srgbClr>
              </a:gs>
              <a:gs pos="100000">
                <a:srgbClr val="0065AE">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研修教育管理</a:t>
            </a:r>
          </a:p>
        </p:txBody>
      </p:sp>
      <p:sp>
        <p:nvSpPr>
          <p:cNvPr id="117" name="Text Box 33"/>
          <p:cNvSpPr txBox="1">
            <a:spLocks noChangeArrowheads="1"/>
          </p:cNvSpPr>
          <p:nvPr/>
        </p:nvSpPr>
        <p:spPr bwMode="auto">
          <a:xfrm>
            <a:off x="3450869" y="1628800"/>
            <a:ext cx="1276350" cy="600164"/>
          </a:xfrm>
          <a:prstGeom prst="rect">
            <a:avLst/>
          </a:prstGeom>
          <a:noFill/>
          <a:ln w="9525">
            <a:noFill/>
            <a:miter lim="800000"/>
            <a:headEnd/>
            <a:tailEnd/>
          </a:ln>
        </p:spPr>
        <p:txBody>
          <a:bodyPr lIns="0" tIns="0" rIns="0" bIns="0">
            <a:spAutoFit/>
          </a:bodyPr>
          <a:lstStyle/>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コース管理</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受講者決定</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受講履歴</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外部研修取込</a:t>
            </a:r>
          </a:p>
        </p:txBody>
      </p:sp>
      <p:pic>
        <p:nvPicPr>
          <p:cNvPr id="118" name="Picture 2"/>
          <p:cNvPicPr>
            <a:picLocks noChangeAspect="1" noChangeArrowheads="1"/>
          </p:cNvPicPr>
          <p:nvPr/>
        </p:nvPicPr>
        <p:blipFill>
          <a:blip r:embed="rId3" cstate="screen">
            <a:clrChange>
              <a:clrFrom>
                <a:srgbClr val="FFFFFF"/>
              </a:clrFrom>
              <a:clrTo>
                <a:srgbClr val="FFFFFF">
                  <a:alpha val="0"/>
                </a:srgbClr>
              </a:clrTo>
            </a:clrChange>
          </a:blip>
          <a:srcRect/>
          <a:stretch>
            <a:fillRect/>
          </a:stretch>
        </p:blipFill>
        <p:spPr bwMode="auto">
          <a:xfrm rot="13440044">
            <a:off x="2993227" y="4749146"/>
            <a:ext cx="638175" cy="895350"/>
          </a:xfrm>
          <a:prstGeom prst="rect">
            <a:avLst/>
          </a:prstGeom>
          <a:noFill/>
          <a:ln w="9525">
            <a:noFill/>
            <a:miter lim="800000"/>
            <a:headEnd/>
            <a:tailEnd/>
          </a:ln>
        </p:spPr>
      </p:pic>
      <p:sp>
        <p:nvSpPr>
          <p:cNvPr id="119" name="AutoShape 5"/>
          <p:cNvSpPr>
            <a:spLocks noChangeArrowheads="1"/>
          </p:cNvSpPr>
          <p:nvPr/>
        </p:nvSpPr>
        <p:spPr bwMode="gray">
          <a:xfrm>
            <a:off x="1835696" y="5502424"/>
            <a:ext cx="1440000" cy="900000"/>
          </a:xfrm>
          <a:prstGeom prst="roundRect">
            <a:avLst>
              <a:gd name="adj" fmla="val 6056"/>
            </a:avLst>
          </a:prstGeom>
          <a:gradFill rotWithShape="1">
            <a:gsLst>
              <a:gs pos="0">
                <a:srgbClr val="007BC7">
                  <a:tint val="50000"/>
                  <a:satMod val="300000"/>
                </a:srgbClr>
              </a:gs>
              <a:gs pos="35000">
                <a:srgbClr val="007BC7">
                  <a:tint val="37000"/>
                  <a:satMod val="300000"/>
                </a:srgbClr>
              </a:gs>
              <a:gs pos="100000">
                <a:srgbClr val="007BC7">
                  <a:tint val="15000"/>
                  <a:satMod val="350000"/>
                </a:srgbClr>
              </a:gs>
            </a:gsLst>
            <a:lin ang="16200000" scaled="1"/>
          </a:gradFill>
          <a:ln w="9525" cap="flat" cmpd="sng" algn="ctr">
            <a:solidFill>
              <a:srgbClr val="007BC7">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120" name="AutoShape 38"/>
          <p:cNvSpPr>
            <a:spLocks noChangeArrowheads="1"/>
          </p:cNvSpPr>
          <p:nvPr/>
        </p:nvSpPr>
        <p:spPr bwMode="auto">
          <a:xfrm>
            <a:off x="1979712" y="5373216"/>
            <a:ext cx="1152000" cy="258762"/>
          </a:xfrm>
          <a:prstGeom prst="flowChartAlternateProcess">
            <a:avLst/>
          </a:prstGeom>
          <a:gradFill rotWithShape="1">
            <a:gsLst>
              <a:gs pos="0">
                <a:srgbClr val="0065AE">
                  <a:shade val="51000"/>
                  <a:satMod val="130000"/>
                </a:srgbClr>
              </a:gs>
              <a:gs pos="80000">
                <a:srgbClr val="0065AE">
                  <a:shade val="93000"/>
                  <a:satMod val="130000"/>
                </a:srgbClr>
              </a:gs>
              <a:gs pos="100000">
                <a:srgbClr val="0065AE">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退職者管理</a:t>
            </a:r>
          </a:p>
        </p:txBody>
      </p:sp>
      <p:sp>
        <p:nvSpPr>
          <p:cNvPr id="121" name="Text Box 39"/>
          <p:cNvSpPr txBox="1">
            <a:spLocks noChangeArrowheads="1"/>
          </p:cNvSpPr>
          <p:nvPr/>
        </p:nvSpPr>
        <p:spPr bwMode="auto">
          <a:xfrm>
            <a:off x="1861393" y="5733256"/>
            <a:ext cx="1414463" cy="600164"/>
          </a:xfrm>
          <a:prstGeom prst="rect">
            <a:avLst/>
          </a:prstGeom>
          <a:noFill/>
          <a:ln w="9525">
            <a:noFill/>
            <a:miter lim="800000"/>
            <a:headEnd/>
            <a:tailEnd/>
          </a:ln>
        </p:spPr>
        <p:txBody>
          <a:bodyPr lIns="0" tIns="0" rIns="0" bIns="0">
            <a:spAutoFit/>
          </a:bodyPr>
          <a:lstStyle/>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退職予定者照会</a:t>
            </a:r>
            <a:r>
              <a:rPr kumimoji="0" lang="en-US" altLang="ja-JP"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a:t>
            </a: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一覧</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事由別退職者抽出</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退職確定者決裁連携</a:t>
            </a:r>
          </a:p>
          <a:p>
            <a:pPr marL="0" marR="0" lvl="0" indent="0" defTabSz="914400" eaLnBrk="1" fontAlgn="auto" latinLnBrk="0" hangingPunct="1">
              <a:lnSpc>
                <a:spcPct val="60000"/>
              </a:lnSpc>
              <a:spcBef>
                <a:spcPct val="50000"/>
              </a:spcBef>
              <a:spcAft>
                <a:spcPts val="0"/>
              </a:spcAft>
              <a:buClrTx/>
              <a:buSzTx/>
              <a:buFontTx/>
              <a:buNone/>
              <a:tabLst/>
              <a:defRPr/>
            </a:pPr>
            <a:endPar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endParaRPr>
          </a:p>
        </p:txBody>
      </p:sp>
      <p:pic>
        <p:nvPicPr>
          <p:cNvPr id="122" name="Picture 23"/>
          <p:cNvPicPr>
            <a:picLocks noChangeAspect="1" noChangeArrowheads="1"/>
          </p:cNvPicPr>
          <p:nvPr/>
        </p:nvPicPr>
        <p:blipFill>
          <a:blip r:embed="rId2" cstate="screen"/>
          <a:srcRect/>
          <a:stretch>
            <a:fillRect/>
          </a:stretch>
        </p:blipFill>
        <p:spPr bwMode="auto">
          <a:xfrm>
            <a:off x="5983892" y="3677372"/>
            <a:ext cx="1180396" cy="399700"/>
          </a:xfrm>
          <a:prstGeom prst="rect">
            <a:avLst/>
          </a:prstGeom>
          <a:noFill/>
          <a:ln w="9525">
            <a:noFill/>
            <a:miter lim="800000"/>
            <a:headEnd/>
            <a:tailEnd/>
          </a:ln>
          <a:effectLst/>
        </p:spPr>
      </p:pic>
      <p:sp>
        <p:nvSpPr>
          <p:cNvPr id="123" name="テキスト ボックス 122"/>
          <p:cNvSpPr txBox="1"/>
          <p:nvPr/>
        </p:nvSpPr>
        <p:spPr>
          <a:xfrm>
            <a:off x="6228184" y="3533356"/>
            <a:ext cx="936104" cy="369332"/>
          </a:xfrm>
          <a:prstGeom prst="rect">
            <a:avLst/>
          </a:prstGeom>
        </p:spPr>
        <p:txBody>
          <a:bodyPr wrap="square"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人事情報</a:t>
            </a:r>
            <a:endParaRPr kumimoji="1"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組織情報</a:t>
            </a:r>
            <a:endParaRPr kumimoji="1"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sp>
        <p:nvSpPr>
          <p:cNvPr id="124" name="テキスト ボックス 123"/>
          <p:cNvSpPr txBox="1"/>
          <p:nvPr/>
        </p:nvSpPr>
        <p:spPr>
          <a:xfrm>
            <a:off x="3995936" y="5229200"/>
            <a:ext cx="720080" cy="230832"/>
          </a:xfrm>
          <a:prstGeom prst="rect">
            <a:avLst/>
          </a:prstGeom>
        </p:spPr>
        <p:txBody>
          <a:bodyPr wrap="square"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人事情報</a:t>
            </a:r>
            <a:endParaRPr kumimoji="1"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pic>
        <p:nvPicPr>
          <p:cNvPr id="125" name="Picture 2"/>
          <p:cNvPicPr>
            <a:picLocks noChangeAspect="1" noChangeArrowheads="1"/>
          </p:cNvPicPr>
          <p:nvPr/>
        </p:nvPicPr>
        <p:blipFill>
          <a:blip r:embed="rId3" cstate="screen">
            <a:clrChange>
              <a:clrFrom>
                <a:srgbClr val="FFFFFF"/>
              </a:clrFrom>
              <a:clrTo>
                <a:srgbClr val="FFFFFF">
                  <a:alpha val="0"/>
                </a:srgbClr>
              </a:clrTo>
            </a:clrChange>
          </a:blip>
          <a:srcRect/>
          <a:stretch>
            <a:fillRect/>
          </a:stretch>
        </p:blipFill>
        <p:spPr bwMode="auto">
          <a:xfrm rot="10800000">
            <a:off x="4473745" y="4909913"/>
            <a:ext cx="638175" cy="895350"/>
          </a:xfrm>
          <a:prstGeom prst="rect">
            <a:avLst/>
          </a:prstGeom>
          <a:noFill/>
          <a:ln w="9525">
            <a:noFill/>
            <a:miter lim="800000"/>
            <a:headEnd/>
            <a:tailEnd/>
          </a:ln>
        </p:spPr>
      </p:pic>
      <p:sp>
        <p:nvSpPr>
          <p:cNvPr id="126" name="テキスト ボックス 125"/>
          <p:cNvSpPr txBox="1"/>
          <p:nvPr/>
        </p:nvSpPr>
        <p:spPr>
          <a:xfrm>
            <a:off x="4823888" y="5229200"/>
            <a:ext cx="936104" cy="369332"/>
          </a:xfrm>
          <a:prstGeom prst="rect">
            <a:avLst/>
          </a:prstGeom>
        </p:spPr>
        <p:txBody>
          <a:bodyPr wrap="square"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給与</a:t>
            </a:r>
            <a:r>
              <a:rPr kumimoji="1"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a:t>
            </a:r>
            <a:r>
              <a:rPr kumimoji="1"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勤怠</a:t>
            </a:r>
            <a:endParaRPr kumimoji="1"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情報</a:t>
            </a:r>
            <a:endParaRPr kumimoji="1"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sp>
        <p:nvSpPr>
          <p:cNvPr id="127" name="テキスト ボックス 126"/>
          <p:cNvSpPr txBox="1"/>
          <p:nvPr/>
        </p:nvSpPr>
        <p:spPr>
          <a:xfrm>
            <a:off x="5004048" y="2552854"/>
            <a:ext cx="936104" cy="369332"/>
          </a:xfrm>
          <a:prstGeom prst="rect">
            <a:avLst/>
          </a:prstGeom>
        </p:spPr>
        <p:txBody>
          <a:bodyPr wrap="square"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受講情報</a:t>
            </a:r>
            <a:endParaRPr kumimoji="1"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更新情報</a:t>
            </a:r>
            <a:endParaRPr kumimoji="1"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pic>
        <p:nvPicPr>
          <p:cNvPr id="128" name="Picture 2"/>
          <p:cNvPicPr>
            <a:picLocks noChangeAspect="1" noChangeArrowheads="1"/>
          </p:cNvPicPr>
          <p:nvPr/>
        </p:nvPicPr>
        <p:blipFill>
          <a:blip r:embed="rId3" cstate="screen">
            <a:clrChange>
              <a:clrFrom>
                <a:srgbClr val="FFFFFF"/>
              </a:clrFrom>
              <a:clrTo>
                <a:srgbClr val="FFFFFF">
                  <a:alpha val="0"/>
                </a:srgbClr>
              </a:clrTo>
            </a:clrChange>
          </a:blip>
          <a:srcRect/>
          <a:stretch>
            <a:fillRect/>
          </a:stretch>
        </p:blipFill>
        <p:spPr bwMode="auto">
          <a:xfrm rot="10800000">
            <a:off x="3995937" y="2389633"/>
            <a:ext cx="638175" cy="895350"/>
          </a:xfrm>
          <a:prstGeom prst="rect">
            <a:avLst/>
          </a:prstGeom>
          <a:noFill/>
          <a:ln w="9525">
            <a:noFill/>
            <a:miter lim="800000"/>
            <a:headEnd/>
            <a:tailEnd/>
          </a:ln>
        </p:spPr>
      </p:pic>
      <p:sp>
        <p:nvSpPr>
          <p:cNvPr id="129" name="テキスト ボックス 128"/>
          <p:cNvSpPr txBox="1"/>
          <p:nvPr/>
        </p:nvSpPr>
        <p:spPr>
          <a:xfrm>
            <a:off x="4283968" y="2622104"/>
            <a:ext cx="648072" cy="230832"/>
          </a:xfrm>
          <a:prstGeom prst="rect">
            <a:avLst/>
          </a:prstGeom>
        </p:spPr>
        <p:txBody>
          <a:bodyPr wrap="square" rtlCol="0" anchor="ctr" anchorCtr="0">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人事情報</a:t>
            </a:r>
            <a:endParaRPr kumimoji="1"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pic>
        <p:nvPicPr>
          <p:cNvPr id="130" name="Picture 23"/>
          <p:cNvPicPr>
            <a:picLocks noChangeAspect="1" noChangeArrowheads="1"/>
          </p:cNvPicPr>
          <p:nvPr/>
        </p:nvPicPr>
        <p:blipFill>
          <a:blip r:embed="rId2" cstate="screen"/>
          <a:srcRect/>
          <a:stretch>
            <a:fillRect/>
          </a:stretch>
        </p:blipFill>
        <p:spPr bwMode="auto">
          <a:xfrm rot="13221796">
            <a:off x="2544711" y="2694642"/>
            <a:ext cx="1180396" cy="399700"/>
          </a:xfrm>
          <a:prstGeom prst="rect">
            <a:avLst/>
          </a:prstGeom>
          <a:noFill/>
          <a:ln w="9525">
            <a:noFill/>
            <a:miter lim="800000"/>
            <a:headEnd/>
            <a:tailEnd/>
          </a:ln>
          <a:effectLst/>
        </p:spPr>
      </p:pic>
      <p:sp>
        <p:nvSpPr>
          <p:cNvPr id="131" name="テキスト ボックス 130"/>
          <p:cNvSpPr txBox="1"/>
          <p:nvPr/>
        </p:nvSpPr>
        <p:spPr>
          <a:xfrm>
            <a:off x="3053694" y="2492896"/>
            <a:ext cx="648072" cy="369332"/>
          </a:xfrm>
          <a:prstGeom prst="rect">
            <a:avLst/>
          </a:prstGeom>
        </p:spPr>
        <p:txBody>
          <a:bodyPr wrap="square"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人事情報</a:t>
            </a:r>
            <a:endParaRPr kumimoji="1"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組織情報</a:t>
            </a:r>
            <a:endParaRPr kumimoji="1"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pic>
        <p:nvPicPr>
          <p:cNvPr id="132" name="Picture 23"/>
          <p:cNvPicPr>
            <a:picLocks noChangeAspect="1" noChangeArrowheads="1"/>
          </p:cNvPicPr>
          <p:nvPr/>
        </p:nvPicPr>
        <p:blipFill>
          <a:blip r:embed="rId2" cstate="screen"/>
          <a:srcRect/>
          <a:stretch>
            <a:fillRect/>
          </a:stretch>
        </p:blipFill>
        <p:spPr bwMode="auto">
          <a:xfrm rot="10800000">
            <a:off x="2095460" y="3758672"/>
            <a:ext cx="1180396" cy="399700"/>
          </a:xfrm>
          <a:prstGeom prst="rect">
            <a:avLst/>
          </a:prstGeom>
          <a:noFill/>
          <a:ln w="9525">
            <a:noFill/>
            <a:miter lim="800000"/>
            <a:headEnd/>
            <a:tailEnd/>
          </a:ln>
          <a:effectLst/>
        </p:spPr>
      </p:pic>
      <p:sp>
        <p:nvSpPr>
          <p:cNvPr id="133" name="テキスト ボックス 132"/>
          <p:cNvSpPr txBox="1"/>
          <p:nvPr/>
        </p:nvSpPr>
        <p:spPr>
          <a:xfrm>
            <a:off x="2267744" y="3702224"/>
            <a:ext cx="936104" cy="230832"/>
          </a:xfrm>
          <a:prstGeom prst="rect">
            <a:avLst/>
          </a:prstGeom>
        </p:spPr>
        <p:txBody>
          <a:bodyPr wrap="square"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人事情報</a:t>
            </a:r>
            <a:endParaRPr kumimoji="1"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sp>
        <p:nvSpPr>
          <p:cNvPr id="134" name="テキスト ボックス 133"/>
          <p:cNvSpPr txBox="1"/>
          <p:nvPr/>
        </p:nvSpPr>
        <p:spPr>
          <a:xfrm>
            <a:off x="2195736" y="3068960"/>
            <a:ext cx="1223412" cy="369332"/>
          </a:xfrm>
          <a:prstGeom prst="rect">
            <a:avLst/>
          </a:prstGeom>
        </p:spPr>
        <p:txBody>
          <a:bodyPr wrap="square"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内定者情報</a:t>
            </a:r>
            <a:endParaRPr kumimoji="1"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組織</a:t>
            </a:r>
            <a:r>
              <a:rPr kumimoji="0"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a:t>
            </a:r>
            <a:r>
              <a:rPr kumimoji="0"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異動情報</a:t>
            </a:r>
            <a:endParaRPr kumimoji="1"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sp>
        <p:nvSpPr>
          <p:cNvPr id="135" name="テキスト ボックス 134"/>
          <p:cNvSpPr txBox="1"/>
          <p:nvPr/>
        </p:nvSpPr>
        <p:spPr>
          <a:xfrm>
            <a:off x="3203848" y="5229200"/>
            <a:ext cx="936104" cy="230832"/>
          </a:xfrm>
          <a:prstGeom prst="rect">
            <a:avLst/>
          </a:prstGeom>
        </p:spPr>
        <p:txBody>
          <a:bodyPr wrap="square"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退職者情報</a:t>
            </a:r>
            <a:endParaRPr kumimoji="1"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pic>
        <p:nvPicPr>
          <p:cNvPr id="136" name="Picture 23"/>
          <p:cNvPicPr>
            <a:picLocks noChangeAspect="1" noChangeArrowheads="1"/>
          </p:cNvPicPr>
          <p:nvPr/>
        </p:nvPicPr>
        <p:blipFill>
          <a:blip r:embed="rId2" cstate="screen"/>
          <a:srcRect/>
          <a:stretch>
            <a:fillRect/>
          </a:stretch>
        </p:blipFill>
        <p:spPr bwMode="auto">
          <a:xfrm rot="10800000">
            <a:off x="5111920" y="5909619"/>
            <a:ext cx="748348" cy="399700"/>
          </a:xfrm>
          <a:prstGeom prst="rect">
            <a:avLst/>
          </a:prstGeom>
          <a:noFill/>
          <a:ln w="9525">
            <a:noFill/>
            <a:miter lim="800000"/>
            <a:headEnd/>
            <a:tailEnd/>
          </a:ln>
          <a:effectLst/>
        </p:spPr>
      </p:pic>
      <p:sp>
        <p:nvSpPr>
          <p:cNvPr id="137" name="テキスト ボックス 136"/>
          <p:cNvSpPr txBox="1"/>
          <p:nvPr/>
        </p:nvSpPr>
        <p:spPr>
          <a:xfrm>
            <a:off x="5255936" y="5661248"/>
            <a:ext cx="648072" cy="369332"/>
          </a:xfrm>
          <a:prstGeom prst="rect">
            <a:avLst/>
          </a:prstGeom>
        </p:spPr>
        <p:txBody>
          <a:bodyPr wrap="square"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前払金</a:t>
            </a:r>
            <a:endParaRPr kumimoji="1"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仕訳</a:t>
            </a:r>
            <a:endParaRPr kumimoji="1"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pic>
        <p:nvPicPr>
          <p:cNvPr id="139" name="Picture 23"/>
          <p:cNvPicPr>
            <a:picLocks noChangeAspect="1" noChangeArrowheads="1"/>
          </p:cNvPicPr>
          <p:nvPr/>
        </p:nvPicPr>
        <p:blipFill>
          <a:blip r:embed="rId2" cstate="screen"/>
          <a:srcRect/>
          <a:stretch>
            <a:fillRect/>
          </a:stretch>
        </p:blipFill>
        <p:spPr bwMode="auto">
          <a:xfrm rot="2365671">
            <a:off x="5907257" y="4780710"/>
            <a:ext cx="771721" cy="399700"/>
          </a:xfrm>
          <a:prstGeom prst="rect">
            <a:avLst/>
          </a:prstGeom>
          <a:noFill/>
          <a:ln w="9525">
            <a:noFill/>
            <a:miter lim="800000"/>
            <a:headEnd/>
            <a:tailEnd/>
          </a:ln>
          <a:effectLst/>
        </p:spPr>
      </p:pic>
      <p:sp>
        <p:nvSpPr>
          <p:cNvPr id="140" name="テキスト ボックス 139"/>
          <p:cNvSpPr txBox="1"/>
          <p:nvPr/>
        </p:nvSpPr>
        <p:spPr>
          <a:xfrm>
            <a:off x="6192040" y="4869160"/>
            <a:ext cx="648072" cy="230832"/>
          </a:xfrm>
          <a:prstGeom prst="rect">
            <a:avLst/>
          </a:prstGeom>
        </p:spPr>
        <p:txBody>
          <a:bodyPr wrap="square"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人事情報</a:t>
            </a:r>
            <a:endParaRPr kumimoji="1"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sp>
        <p:nvSpPr>
          <p:cNvPr id="141" name="テキスト ボックス 140"/>
          <p:cNvSpPr txBox="1"/>
          <p:nvPr/>
        </p:nvSpPr>
        <p:spPr>
          <a:xfrm>
            <a:off x="6660232" y="1412776"/>
            <a:ext cx="648072" cy="230832"/>
          </a:xfrm>
          <a:prstGeom prst="rect">
            <a:avLst/>
          </a:prstGeom>
        </p:spPr>
        <p:txBody>
          <a:bodyPr wrap="square"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諸届</a:t>
            </a:r>
            <a:r>
              <a:rPr kumimoji="1"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情報</a:t>
            </a:r>
            <a:endParaRPr kumimoji="1"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pic>
        <p:nvPicPr>
          <p:cNvPr id="143" name="Picture 23"/>
          <p:cNvPicPr>
            <a:picLocks noChangeAspect="1" noChangeArrowheads="1"/>
          </p:cNvPicPr>
          <p:nvPr/>
        </p:nvPicPr>
        <p:blipFill>
          <a:blip r:embed="rId2" cstate="screen"/>
          <a:srcRect/>
          <a:stretch>
            <a:fillRect/>
          </a:stretch>
        </p:blipFill>
        <p:spPr bwMode="auto">
          <a:xfrm rot="18917212">
            <a:off x="5837970" y="2527874"/>
            <a:ext cx="1180396" cy="399700"/>
          </a:xfrm>
          <a:prstGeom prst="rect">
            <a:avLst/>
          </a:prstGeom>
          <a:noFill/>
          <a:ln w="9525">
            <a:noFill/>
            <a:miter lim="800000"/>
            <a:headEnd/>
            <a:tailEnd/>
          </a:ln>
          <a:effectLst/>
        </p:spPr>
      </p:pic>
      <p:sp>
        <p:nvSpPr>
          <p:cNvPr id="144" name="テキスト ボックス 143"/>
          <p:cNvSpPr txBox="1"/>
          <p:nvPr/>
        </p:nvSpPr>
        <p:spPr>
          <a:xfrm>
            <a:off x="6012160" y="2440480"/>
            <a:ext cx="936104" cy="230832"/>
          </a:xfrm>
          <a:prstGeom prst="rect">
            <a:avLst/>
          </a:prstGeom>
        </p:spPr>
        <p:txBody>
          <a:bodyPr wrap="square"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人事情報</a:t>
            </a:r>
            <a:endParaRPr kumimoji="1" lang="en-US" altLang="ja-JP" sz="900" b="0"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sp>
        <p:nvSpPr>
          <p:cNvPr id="145" name="AutoShape 5"/>
          <p:cNvSpPr>
            <a:spLocks noChangeArrowheads="1"/>
          </p:cNvSpPr>
          <p:nvPr/>
        </p:nvSpPr>
        <p:spPr bwMode="gray">
          <a:xfrm>
            <a:off x="4932200" y="1412776"/>
            <a:ext cx="1440000" cy="900000"/>
          </a:xfrm>
          <a:prstGeom prst="roundRect">
            <a:avLst>
              <a:gd name="adj" fmla="val 6056"/>
            </a:avLst>
          </a:prstGeom>
          <a:gradFill rotWithShape="1">
            <a:gsLst>
              <a:gs pos="0">
                <a:srgbClr val="007BC7">
                  <a:tint val="50000"/>
                  <a:satMod val="300000"/>
                </a:srgbClr>
              </a:gs>
              <a:gs pos="35000">
                <a:srgbClr val="007BC7">
                  <a:tint val="37000"/>
                  <a:satMod val="300000"/>
                </a:srgbClr>
              </a:gs>
              <a:gs pos="100000">
                <a:srgbClr val="007BC7">
                  <a:tint val="15000"/>
                  <a:satMod val="350000"/>
                </a:srgbClr>
              </a:gs>
            </a:gsLst>
            <a:lin ang="16200000" scaled="1"/>
          </a:gradFill>
          <a:ln w="9525" cap="flat" cmpd="sng" algn="ctr">
            <a:solidFill>
              <a:srgbClr val="007BC7">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146" name="AutoShape 35"/>
          <p:cNvSpPr>
            <a:spLocks noChangeArrowheads="1"/>
          </p:cNvSpPr>
          <p:nvPr/>
        </p:nvSpPr>
        <p:spPr bwMode="auto">
          <a:xfrm>
            <a:off x="5076345" y="1268760"/>
            <a:ext cx="1152000" cy="258763"/>
          </a:xfrm>
          <a:prstGeom prst="flowChartAlternateProcess">
            <a:avLst/>
          </a:prstGeom>
          <a:gradFill rotWithShape="1">
            <a:gsLst>
              <a:gs pos="0">
                <a:srgbClr val="0065AE">
                  <a:shade val="51000"/>
                  <a:satMod val="130000"/>
                </a:srgbClr>
              </a:gs>
              <a:gs pos="80000">
                <a:srgbClr val="0065AE">
                  <a:shade val="93000"/>
                  <a:satMod val="130000"/>
                </a:srgbClr>
              </a:gs>
              <a:gs pos="100000">
                <a:srgbClr val="0065AE">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rPr>
              <a:t>諸届管理</a:t>
            </a:r>
          </a:p>
        </p:txBody>
      </p:sp>
      <p:sp>
        <p:nvSpPr>
          <p:cNvPr id="147" name="Text Box 36"/>
          <p:cNvSpPr txBox="1">
            <a:spLocks noChangeArrowheads="1"/>
          </p:cNvSpPr>
          <p:nvPr/>
        </p:nvSpPr>
        <p:spPr bwMode="auto">
          <a:xfrm>
            <a:off x="4993195" y="1629961"/>
            <a:ext cx="1276350" cy="430887"/>
          </a:xfrm>
          <a:prstGeom prst="rect">
            <a:avLst/>
          </a:prstGeom>
          <a:noFill/>
          <a:ln w="9525">
            <a:noFill/>
            <a:miter lim="800000"/>
            <a:headEnd/>
            <a:tailEnd/>
          </a:ln>
        </p:spPr>
        <p:txBody>
          <a:bodyPr lIns="0" tIns="0" rIns="0" bIns="0">
            <a:spAutoFit/>
          </a:bodyPr>
          <a:lstStyle/>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諸届申請登録</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諸届申請確認一覧</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rPr>
              <a:t>諸届申請決裁処理</a:t>
            </a:r>
          </a:p>
        </p:txBody>
      </p:sp>
      <p:sp>
        <p:nvSpPr>
          <p:cNvPr id="148" name="AutoShape 47"/>
          <p:cNvSpPr>
            <a:spLocks noChangeArrowheads="1"/>
          </p:cNvSpPr>
          <p:nvPr/>
        </p:nvSpPr>
        <p:spPr bwMode="auto">
          <a:xfrm>
            <a:off x="2195784" y="2492944"/>
            <a:ext cx="432000" cy="432000"/>
          </a:xfrm>
          <a:prstGeom prst="flowChartAlternateProcess">
            <a:avLst/>
          </a:prstGeom>
          <a:gradFill rotWithShape="1">
            <a:gsLst>
              <a:gs pos="0">
                <a:srgbClr val="0065AE">
                  <a:shade val="51000"/>
                  <a:satMod val="130000"/>
                </a:srgbClr>
              </a:gs>
              <a:gs pos="80000">
                <a:srgbClr val="0065AE">
                  <a:shade val="93000"/>
                  <a:satMod val="130000"/>
                </a:srgbClr>
              </a:gs>
              <a:gs pos="100000">
                <a:srgbClr val="0065AE">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異動</a:t>
            </a:r>
            <a:endParaRPr kumimoji="0" lang="en-US" altLang="ja-JP" sz="1200" b="1"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発令</a:t>
            </a:r>
            <a:endPar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sp>
        <p:nvSpPr>
          <p:cNvPr id="149" name="AutoShape 47"/>
          <p:cNvSpPr>
            <a:spLocks noChangeArrowheads="1"/>
          </p:cNvSpPr>
          <p:nvPr/>
        </p:nvSpPr>
        <p:spPr bwMode="auto">
          <a:xfrm>
            <a:off x="1835696" y="4077072"/>
            <a:ext cx="432000" cy="432000"/>
          </a:xfrm>
          <a:prstGeom prst="flowChartAlternateProcess">
            <a:avLst/>
          </a:prstGeom>
          <a:gradFill rotWithShape="1">
            <a:gsLst>
              <a:gs pos="0">
                <a:srgbClr val="0065AE">
                  <a:shade val="51000"/>
                  <a:satMod val="130000"/>
                </a:srgbClr>
              </a:gs>
              <a:gs pos="80000">
                <a:srgbClr val="0065AE">
                  <a:shade val="93000"/>
                  <a:satMod val="130000"/>
                </a:srgbClr>
              </a:gs>
              <a:gs pos="100000">
                <a:srgbClr val="0065AE">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異動</a:t>
            </a:r>
            <a:endParaRPr kumimoji="0" lang="en-US" altLang="ja-JP" sz="1200" b="1"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発令</a:t>
            </a:r>
            <a:endPar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sp>
        <p:nvSpPr>
          <p:cNvPr id="150" name="AutoShape 5"/>
          <p:cNvSpPr>
            <a:spLocks noChangeArrowheads="1"/>
          </p:cNvSpPr>
          <p:nvPr/>
        </p:nvSpPr>
        <p:spPr bwMode="gray">
          <a:xfrm>
            <a:off x="7308304" y="4329200"/>
            <a:ext cx="1440000" cy="900000"/>
          </a:xfrm>
          <a:prstGeom prst="roundRect">
            <a:avLst>
              <a:gd name="adj" fmla="val 6056"/>
            </a:avLst>
          </a:prstGeom>
          <a:gradFill rotWithShape="1">
            <a:gsLst>
              <a:gs pos="0">
                <a:srgbClr val="007BC7">
                  <a:tint val="50000"/>
                  <a:satMod val="300000"/>
                </a:srgbClr>
              </a:gs>
              <a:gs pos="35000">
                <a:srgbClr val="007BC7">
                  <a:tint val="37000"/>
                  <a:satMod val="300000"/>
                </a:srgbClr>
              </a:gs>
              <a:gs pos="100000">
                <a:srgbClr val="007BC7">
                  <a:tint val="15000"/>
                  <a:satMod val="350000"/>
                </a:srgbClr>
              </a:gs>
            </a:gsLst>
            <a:lin ang="16200000" scaled="1"/>
          </a:gradFill>
          <a:ln w="9525" cap="flat" cmpd="sng" algn="ctr">
            <a:solidFill>
              <a:srgbClr val="007BC7">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151" name="AutoShape 59"/>
          <p:cNvSpPr>
            <a:spLocks noChangeArrowheads="1"/>
          </p:cNvSpPr>
          <p:nvPr/>
        </p:nvSpPr>
        <p:spPr bwMode="auto">
          <a:xfrm>
            <a:off x="7452449" y="4199992"/>
            <a:ext cx="1152000" cy="258763"/>
          </a:xfrm>
          <a:prstGeom prst="flowChartAlternateProcess">
            <a:avLst/>
          </a:prstGeom>
          <a:gradFill rotWithShape="1">
            <a:gsLst>
              <a:gs pos="0">
                <a:srgbClr val="0065AE">
                  <a:shade val="51000"/>
                  <a:satMod val="130000"/>
                </a:srgbClr>
              </a:gs>
              <a:gs pos="80000">
                <a:srgbClr val="0065AE">
                  <a:shade val="93000"/>
                  <a:satMod val="130000"/>
                </a:srgbClr>
              </a:gs>
              <a:gs pos="100000">
                <a:srgbClr val="0065AE">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異動発令</a:t>
            </a:r>
            <a:endPar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sp>
        <p:nvSpPr>
          <p:cNvPr id="152" name="Text Box 42"/>
          <p:cNvSpPr txBox="1">
            <a:spLocks noChangeArrowheads="1"/>
          </p:cNvSpPr>
          <p:nvPr/>
        </p:nvSpPr>
        <p:spPr bwMode="auto">
          <a:xfrm>
            <a:off x="7380312" y="4557028"/>
            <a:ext cx="1276350" cy="600164"/>
          </a:xfrm>
          <a:prstGeom prst="rect">
            <a:avLst/>
          </a:prstGeom>
          <a:noFill/>
          <a:ln w="9525" algn="ctr">
            <a:noFill/>
            <a:miter lim="800000"/>
            <a:headEnd/>
            <a:tailEnd/>
          </a:ln>
        </p:spPr>
        <p:txBody>
          <a:bodyPr wrap="square" lIns="0" tIns="0" rIns="0" bIns="0">
            <a:spAutoFit/>
          </a:bodyPr>
          <a:lstStyle/>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rPr>
              <a:t>異動発令登録</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rPr>
              <a:t>滞留年数処理</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rPr>
              <a:t>承認・決裁・発令</a:t>
            </a:r>
          </a:p>
          <a:p>
            <a:pPr marL="0" marR="0" lvl="0" indent="0" defTabSz="914400" eaLnBrk="1" fontAlgn="auto" latinLnBrk="0" hangingPunct="1">
              <a:lnSpc>
                <a:spcPct val="60000"/>
              </a:lnSpc>
              <a:spcBef>
                <a:spcPct val="50000"/>
              </a:spcBef>
              <a:spcAft>
                <a:spcPts val="0"/>
              </a:spcAft>
              <a:buClrTx/>
              <a:buSzTx/>
              <a:buFontTx/>
              <a:buNone/>
              <a:tabLst/>
              <a:defRPr/>
            </a:pPr>
            <a:r>
              <a:rPr kumimoji="0" lang="ja-JP" altLang="en-US" sz="1000" b="0" i="0" u="none" strike="noStrike" kern="0" cap="none" spc="0" normalizeH="0" baseline="0" noProof="0" dirty="0">
                <a:ln>
                  <a:noFill/>
                </a:ln>
                <a:solidFill>
                  <a:sysClr val="windowText" lastClr="000000"/>
                </a:solidFill>
                <a:effectLst/>
                <a:uLnTx/>
                <a:uFillTx/>
                <a:latin typeface="メイリオ" pitchFamily="50" charset="-128"/>
                <a:ea typeface="メイリオ" pitchFamily="50" charset="-128"/>
                <a:cs typeface="メイリオ" pitchFamily="50" charset="-128"/>
              </a:rPr>
              <a:t>辞令・通達</a:t>
            </a:r>
          </a:p>
        </p:txBody>
      </p:sp>
      <p:pic>
        <p:nvPicPr>
          <p:cNvPr id="153" name="Picture 2"/>
          <p:cNvPicPr>
            <a:picLocks noChangeAspect="1" noChangeArrowheads="1"/>
          </p:cNvPicPr>
          <p:nvPr/>
        </p:nvPicPr>
        <p:blipFill>
          <a:blip r:embed="rId3" cstate="screen">
            <a:clrChange>
              <a:clrFrom>
                <a:srgbClr val="FFFFFF"/>
              </a:clrFrom>
              <a:clrTo>
                <a:srgbClr val="FFFFFF">
                  <a:alpha val="0"/>
                </a:srgbClr>
              </a:clrTo>
            </a:clrChange>
          </a:blip>
          <a:srcRect/>
          <a:stretch>
            <a:fillRect/>
          </a:stretch>
        </p:blipFill>
        <p:spPr bwMode="auto">
          <a:xfrm>
            <a:off x="3707904" y="4797152"/>
            <a:ext cx="638175" cy="895350"/>
          </a:xfrm>
          <a:prstGeom prst="rect">
            <a:avLst/>
          </a:prstGeom>
          <a:noFill/>
          <a:ln w="9525">
            <a:noFill/>
            <a:miter lim="800000"/>
            <a:headEnd/>
            <a:tailEnd/>
          </a:ln>
        </p:spPr>
      </p:pic>
      <p:grpSp>
        <p:nvGrpSpPr>
          <p:cNvPr id="154" name="グループ化 225"/>
          <p:cNvGrpSpPr/>
          <p:nvPr/>
        </p:nvGrpSpPr>
        <p:grpSpPr>
          <a:xfrm>
            <a:off x="3203848" y="2965318"/>
            <a:ext cx="2880320" cy="2047858"/>
            <a:chOff x="3203848" y="2965318"/>
            <a:chExt cx="2880320" cy="2047858"/>
          </a:xfrm>
        </p:grpSpPr>
        <p:pic>
          <p:nvPicPr>
            <p:cNvPr id="159" name="Picture 16"/>
            <p:cNvPicPr>
              <a:picLocks noChangeAspect="1" noChangeArrowheads="1"/>
            </p:cNvPicPr>
            <p:nvPr/>
          </p:nvPicPr>
          <p:blipFill>
            <a:blip r:embed="rId4" cstate="email"/>
            <a:srcRect/>
            <a:stretch>
              <a:fillRect/>
            </a:stretch>
          </p:blipFill>
          <p:spPr bwMode="auto">
            <a:xfrm>
              <a:off x="3203848" y="2965318"/>
              <a:ext cx="2880320" cy="2047858"/>
            </a:xfrm>
            <a:prstGeom prst="rect">
              <a:avLst/>
            </a:prstGeom>
            <a:noFill/>
            <a:ln w="9525">
              <a:noFill/>
              <a:miter lim="800000"/>
              <a:headEnd/>
              <a:tailEnd/>
            </a:ln>
            <a:effectLst/>
          </p:spPr>
        </p:pic>
        <p:sp>
          <p:nvSpPr>
            <p:cNvPr id="160" name="Text Box 6"/>
            <p:cNvSpPr txBox="1">
              <a:spLocks noChangeArrowheads="1"/>
            </p:cNvSpPr>
            <p:nvPr/>
          </p:nvSpPr>
          <p:spPr bwMode="auto">
            <a:xfrm>
              <a:off x="4097372" y="3285653"/>
              <a:ext cx="1173130" cy="461665"/>
            </a:xfrm>
            <a:prstGeom prst="rect">
              <a:avLst/>
            </a:prstGeom>
            <a:noFill/>
            <a:ln w="9525">
              <a:noFill/>
              <a:miter lim="800000"/>
              <a:headEnd/>
              <a:tailEnd/>
            </a:ln>
          </p:spPr>
          <p:txBody>
            <a:bodyPr wrap="square" lIns="36000" rIns="3600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人材情報の</a:t>
              </a:r>
              <a:endParaRPr kumimoji="0" lang="en-US" altLang="ja-JP" sz="1200" b="1"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rPr>
                <a:t>一元管理</a:t>
              </a:r>
              <a:endParaRPr kumimoji="0" lang="en-US" altLang="ja-JP" sz="1200" b="1" i="0" u="none" strike="noStrike" kern="0" cap="none" spc="0" normalizeH="0" baseline="0" noProof="0" dirty="0" smtClean="0">
                <a:ln>
                  <a:noFill/>
                </a:ln>
                <a:solidFill>
                  <a:sysClr val="windowText" lastClr="000000"/>
                </a:solidFill>
                <a:effectLst/>
                <a:uLnTx/>
                <a:uFillTx/>
                <a:latin typeface="メイリオ" pitchFamily="50" charset="-128"/>
                <a:ea typeface="メイリオ" pitchFamily="50" charset="-128"/>
                <a:cs typeface="メイリオ" pitchFamily="50" charset="-128"/>
              </a:endParaRPr>
            </a:p>
          </p:txBody>
        </p:sp>
        <p:sp>
          <p:nvSpPr>
            <p:cNvPr id="161" name="角丸四角形 160"/>
            <p:cNvSpPr/>
            <p:nvPr/>
          </p:nvSpPr>
          <p:spPr>
            <a:xfrm>
              <a:off x="3809340" y="4365773"/>
              <a:ext cx="1800200" cy="432048"/>
            </a:xfrm>
            <a:prstGeom prst="round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1" i="0" u="none" strike="noStrike" kern="0" cap="none" spc="0" normalizeH="0" baseline="0" noProof="0" dirty="0" smtClean="0">
                  <a:ln>
                    <a:noFill/>
                  </a:ln>
                  <a:solidFill>
                    <a:srgbClr val="0065AE"/>
                  </a:solidFill>
                  <a:effectLst/>
                  <a:uLnTx/>
                  <a:uFillTx/>
                  <a:latin typeface="メイリオ" pitchFamily="50" charset="-128"/>
                  <a:ea typeface="メイリオ" pitchFamily="50" charset="-128"/>
                  <a:cs typeface="メイリオ" pitchFamily="50" charset="-128"/>
                </a:rPr>
                <a:t>組織情報</a:t>
              </a:r>
              <a:endParaRPr kumimoji="1" lang="en-US" altLang="ja-JP" sz="1200" b="1" i="0" u="none" strike="noStrike" kern="0" cap="none" spc="0" normalizeH="0" baseline="0" noProof="0" dirty="0" smtClean="0">
                <a:ln>
                  <a:noFill/>
                </a:ln>
                <a:solidFill>
                  <a:srgbClr val="0065AE"/>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rgbClr val="0065AE"/>
                  </a:solidFill>
                  <a:effectLst/>
                  <a:uLnTx/>
                  <a:uFillTx/>
                  <a:latin typeface="メイリオ" pitchFamily="50" charset="-128"/>
                  <a:ea typeface="メイリオ" pitchFamily="50" charset="-128"/>
                  <a:cs typeface="メイリオ" pitchFamily="50" charset="-128"/>
                </a:rPr>
                <a:t>（過去、現在、未来）</a:t>
              </a:r>
              <a:endParaRPr kumimoji="1" lang="ja-JP" altLang="en-US" sz="1200" b="1" i="0" u="none" strike="noStrike" kern="0" cap="none" spc="0" normalizeH="0" baseline="0" noProof="0" dirty="0">
                <a:ln>
                  <a:noFill/>
                </a:ln>
                <a:solidFill>
                  <a:srgbClr val="0065AE"/>
                </a:solidFill>
                <a:effectLst/>
                <a:uLnTx/>
                <a:uFillTx/>
                <a:latin typeface="メイリオ" pitchFamily="50" charset="-128"/>
                <a:ea typeface="メイリオ" pitchFamily="50" charset="-128"/>
                <a:cs typeface="メイリオ" pitchFamily="50" charset="-128"/>
              </a:endParaRPr>
            </a:p>
          </p:txBody>
        </p:sp>
        <p:sp>
          <p:nvSpPr>
            <p:cNvPr id="162" name="角丸四角形 161"/>
            <p:cNvSpPr/>
            <p:nvPr/>
          </p:nvSpPr>
          <p:spPr>
            <a:xfrm>
              <a:off x="3809340" y="3861717"/>
              <a:ext cx="1800200" cy="432048"/>
            </a:xfrm>
            <a:prstGeom prst="round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1" i="0" u="none" strike="noStrike" kern="0" cap="none" spc="0" normalizeH="0" baseline="0" noProof="0" dirty="0" smtClean="0">
                  <a:ln>
                    <a:noFill/>
                  </a:ln>
                  <a:solidFill>
                    <a:srgbClr val="B31919"/>
                  </a:solidFill>
                  <a:effectLst/>
                  <a:uLnTx/>
                  <a:uFillTx/>
                  <a:latin typeface="メイリオ" pitchFamily="50" charset="-128"/>
                  <a:ea typeface="メイリオ" pitchFamily="50" charset="-128"/>
                  <a:cs typeface="メイリオ" pitchFamily="50" charset="-128"/>
                </a:rPr>
                <a:t>個人情報</a:t>
              </a:r>
              <a:endParaRPr kumimoji="1" lang="en-US" altLang="ja-JP" sz="1200" b="1" i="0" u="none" strike="noStrike" kern="0" cap="none" spc="0" normalizeH="0" baseline="0" noProof="0" dirty="0" smtClean="0">
                <a:ln>
                  <a:noFill/>
                </a:ln>
                <a:solidFill>
                  <a:srgbClr val="B31919"/>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rgbClr val="B31919"/>
                  </a:solidFill>
                  <a:effectLst/>
                  <a:uLnTx/>
                  <a:uFillTx/>
                  <a:latin typeface="メイリオ" pitchFamily="50" charset="-128"/>
                  <a:ea typeface="メイリオ" pitchFamily="50" charset="-128"/>
                  <a:cs typeface="メイリオ" pitchFamily="50" charset="-128"/>
                </a:rPr>
                <a:t>（過去、現在、未来）</a:t>
              </a:r>
              <a:endParaRPr kumimoji="1" lang="ja-JP" altLang="en-US" sz="1200" b="1" i="0" u="none" strike="noStrike" kern="0" cap="none" spc="0" normalizeH="0" baseline="0" noProof="0" dirty="0">
                <a:ln>
                  <a:noFill/>
                </a:ln>
                <a:solidFill>
                  <a:srgbClr val="B31919"/>
                </a:solidFill>
                <a:effectLst/>
                <a:uLnTx/>
                <a:uFillTx/>
                <a:latin typeface="メイリオ" pitchFamily="50" charset="-128"/>
                <a:ea typeface="メイリオ" pitchFamily="50" charset="-128"/>
                <a:cs typeface="メイリオ" pitchFamily="50" charset="-128"/>
              </a:endParaRPr>
            </a:p>
          </p:txBody>
        </p:sp>
        <p:pic>
          <p:nvPicPr>
            <p:cNvPr id="163" name="Picture 2"/>
            <p:cNvPicPr>
              <a:picLocks noChangeAspect="1" noChangeArrowheads="1"/>
            </p:cNvPicPr>
            <p:nvPr/>
          </p:nvPicPr>
          <p:blipFill>
            <a:blip r:embed="rId5" cstate="email">
              <a:clrChange>
                <a:clrFrom>
                  <a:srgbClr val="FFFFFF"/>
                </a:clrFrom>
                <a:clrTo>
                  <a:srgbClr val="FFFFFF">
                    <a:alpha val="0"/>
                  </a:srgbClr>
                </a:clrTo>
              </a:clrChange>
            </a:blip>
            <a:srcRect/>
            <a:stretch>
              <a:fillRect/>
            </a:stretch>
          </p:blipFill>
          <p:spPr bwMode="auto">
            <a:xfrm>
              <a:off x="5436096" y="4365104"/>
              <a:ext cx="571128" cy="571128"/>
            </a:xfrm>
            <a:prstGeom prst="rect">
              <a:avLst/>
            </a:prstGeom>
            <a:noFill/>
            <a:ln w="9525">
              <a:noFill/>
              <a:miter lim="800000"/>
              <a:headEnd/>
              <a:tailEnd/>
            </a:ln>
          </p:spPr>
        </p:pic>
      </p:grpSp>
      <p:sp>
        <p:nvSpPr>
          <p:cNvPr id="156" name="AutoShape 5"/>
          <p:cNvSpPr>
            <a:spLocks noChangeArrowheads="1"/>
          </p:cNvSpPr>
          <p:nvPr/>
        </p:nvSpPr>
        <p:spPr bwMode="gray">
          <a:xfrm>
            <a:off x="7308304" y="5481328"/>
            <a:ext cx="1440000" cy="900000"/>
          </a:xfrm>
          <a:prstGeom prst="roundRect">
            <a:avLst>
              <a:gd name="adj" fmla="val 6056"/>
            </a:avLst>
          </a:prstGeom>
          <a:gradFill rotWithShape="1">
            <a:gsLst>
              <a:gs pos="0">
                <a:srgbClr val="0082C2">
                  <a:tint val="50000"/>
                  <a:satMod val="300000"/>
                </a:srgbClr>
              </a:gs>
              <a:gs pos="35000">
                <a:srgbClr val="0082C2">
                  <a:tint val="37000"/>
                  <a:satMod val="300000"/>
                </a:srgbClr>
              </a:gs>
              <a:gs pos="100000">
                <a:srgbClr val="0082C2">
                  <a:tint val="15000"/>
                  <a:satMod val="350000"/>
                </a:srgbClr>
              </a:gs>
            </a:gsLst>
            <a:lin ang="16200000" scaled="1"/>
          </a:gradFill>
          <a:ln w="9525" cap="flat" cmpd="sng" algn="ctr">
            <a:solidFill>
              <a:srgbClr val="0082C2">
                <a:shade val="95000"/>
                <a:satMod val="105000"/>
              </a:srgbClr>
            </a:solidFill>
            <a:prstDash val="solid"/>
            <a:headEnd/>
            <a:tailEnd/>
          </a:ln>
          <a:effectLst>
            <a:outerShdw blurRad="40000" dist="20000" dir="5400000" rotWithShape="0">
              <a:srgbClr val="000000">
                <a:alpha val="38000"/>
              </a:srgbClr>
            </a:outerShdw>
          </a:effectLst>
        </p:spPr>
        <p:txBody>
          <a:bodyPr wrap="none" anchor="ctr"/>
          <a:lstStyle/>
          <a:p>
            <a:pPr marL="0" marR="0" lvl="0" indent="0" defTabSz="914400" eaLnBrk="1" fontAlgn="auto" latinLnBrk="0" hangingPunct="1">
              <a:lnSpc>
                <a:spcPct val="80000"/>
              </a:lnSpc>
              <a:spcBef>
                <a:spcPct val="20000"/>
              </a:spcBef>
              <a:spcAft>
                <a:spcPts val="0"/>
              </a:spcAft>
              <a:buClrTx/>
              <a:buSzTx/>
              <a:buFontTx/>
              <a:buNone/>
              <a:tabLst/>
              <a:defRPr/>
            </a:pPr>
            <a:endParaRPr kumimoji="0" lang="en-US" sz="1500" b="0" i="0" u="none" strike="noStrike" kern="0" cap="none" spc="0" normalizeH="0" baseline="0" noProof="0">
              <a:ln>
                <a:noFill/>
              </a:ln>
              <a:solidFill>
                <a:srgbClr val="E27100"/>
              </a:solidFill>
              <a:effectLst/>
              <a:uLnTx/>
              <a:uFillTx/>
              <a:latin typeface="メイリオ" pitchFamily="50" charset="-128"/>
              <a:ea typeface="メイリオ" pitchFamily="50" charset="-128"/>
              <a:cs typeface="メイリオ" pitchFamily="50" charset="-128"/>
            </a:endParaRPr>
          </a:p>
        </p:txBody>
      </p:sp>
      <p:sp>
        <p:nvSpPr>
          <p:cNvPr id="157" name="Text Box 60"/>
          <p:cNvSpPr txBox="1">
            <a:spLocks noChangeArrowheads="1"/>
          </p:cNvSpPr>
          <p:nvPr/>
        </p:nvSpPr>
        <p:spPr bwMode="auto">
          <a:xfrm>
            <a:off x="7377545" y="5711232"/>
            <a:ext cx="1276350" cy="538609"/>
          </a:xfrm>
          <a:prstGeom prst="rect">
            <a:avLst/>
          </a:prstGeom>
          <a:noFill/>
          <a:ln w="9525">
            <a:noFill/>
            <a:miter lim="800000"/>
            <a:headEnd/>
            <a:tailEnd/>
          </a:ln>
        </p:spPr>
        <p:txBody>
          <a:bodyPr lIns="0" tIns="0" rIns="0" bIns="0">
            <a:spAutoFit/>
          </a:body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ja-JP" altLang="en-US" sz="1000" b="0" i="0" u="none" strike="noStrike" kern="0" cap="none" spc="0" normalizeH="0" baseline="0" noProof="0" dirty="0" smtClean="0">
                <a:ln>
                  <a:noFill/>
                </a:ln>
                <a:solidFill>
                  <a:srgbClr val="000000"/>
                </a:solidFill>
                <a:effectLst/>
                <a:uLnTx/>
                <a:uFillTx/>
                <a:latin typeface="メイリオ" pitchFamily="50" charset="-128"/>
                <a:ea typeface="メイリオ" pitchFamily="50" charset="-128"/>
                <a:cs typeface="メイリオ" pitchFamily="50" charset="-128"/>
              </a:rPr>
              <a:t>マイナンバー登録</a:t>
            </a:r>
            <a:endParaRPr kumimoji="0" lang="en-US" altLang="ja-JP" sz="1000" b="0" i="0" u="none" strike="noStrike" kern="0" cap="none" spc="0" normalizeH="0" baseline="0" noProof="0" dirty="0" smtClean="0">
              <a:ln>
                <a:noFill/>
              </a:ln>
              <a:solidFill>
                <a:srgbClr val="000000"/>
              </a:solidFill>
              <a:effectLst/>
              <a:uLnTx/>
              <a:uFillTx/>
              <a:latin typeface="メイリオ" pitchFamily="50" charset="-128"/>
              <a:ea typeface="メイリオ" pitchFamily="50" charset="-128"/>
              <a:cs typeface="メイリオ" pitchFamily="50" charset="-128"/>
            </a:endParaRPr>
          </a:p>
          <a:p>
            <a:pPr marL="0" marR="0" lvl="0" indent="0" defTabSz="914400" eaLnBrk="1" fontAlgn="auto" latinLnBrk="0" hangingPunct="1">
              <a:lnSpc>
                <a:spcPct val="100000"/>
              </a:lnSpc>
              <a:spcBef>
                <a:spcPct val="50000"/>
              </a:spcBef>
              <a:spcAft>
                <a:spcPts val="0"/>
              </a:spcAft>
              <a:buClrTx/>
              <a:buSzTx/>
              <a:buFontTx/>
              <a:buNone/>
              <a:tabLst/>
              <a:defRPr/>
            </a:pPr>
            <a:r>
              <a:rPr kumimoji="0" lang="ja-JP" altLang="en-US" sz="1000" b="0" i="0" u="none" strike="noStrike" kern="0" cap="none" spc="0" normalizeH="0" baseline="0" noProof="0" dirty="0" smtClean="0">
                <a:ln>
                  <a:noFill/>
                </a:ln>
                <a:solidFill>
                  <a:srgbClr val="000000"/>
                </a:solidFill>
                <a:effectLst/>
                <a:uLnTx/>
                <a:uFillTx/>
                <a:latin typeface="メイリオ" pitchFamily="50" charset="-128"/>
                <a:ea typeface="メイリオ" pitchFamily="50" charset="-128"/>
                <a:cs typeface="メイリオ" pitchFamily="50" charset="-128"/>
              </a:rPr>
              <a:t>マイナンバーチェックリスト</a:t>
            </a:r>
            <a:endParaRPr kumimoji="0" lang="ja-JP" altLang="en-US" sz="1000" b="0" i="0" u="none" strike="noStrike" kern="0" cap="none" spc="0" normalizeH="0" baseline="0" noProof="0" dirty="0">
              <a:ln>
                <a:noFill/>
              </a:ln>
              <a:solidFill>
                <a:srgbClr val="000000"/>
              </a:solidFill>
              <a:effectLst/>
              <a:uLnTx/>
              <a:uFillTx/>
              <a:latin typeface="メイリオ" pitchFamily="50" charset="-128"/>
              <a:ea typeface="メイリオ" pitchFamily="50" charset="-128"/>
              <a:cs typeface="メイリオ" pitchFamily="50" charset="-128"/>
            </a:endParaRPr>
          </a:p>
        </p:txBody>
      </p:sp>
      <p:sp>
        <p:nvSpPr>
          <p:cNvPr id="158" name="AutoShape 59"/>
          <p:cNvSpPr>
            <a:spLocks noChangeArrowheads="1"/>
          </p:cNvSpPr>
          <p:nvPr/>
        </p:nvSpPr>
        <p:spPr bwMode="auto">
          <a:xfrm>
            <a:off x="7452449" y="5352120"/>
            <a:ext cx="1152000" cy="258763"/>
          </a:xfrm>
          <a:prstGeom prst="flowChartAlternateProcess">
            <a:avLst/>
          </a:prstGeom>
          <a:gradFill rotWithShape="1">
            <a:gsLst>
              <a:gs pos="0">
                <a:srgbClr val="002060"/>
              </a:gs>
              <a:gs pos="80000">
                <a:srgbClr val="0065AE">
                  <a:shade val="93000"/>
                  <a:satMod val="130000"/>
                </a:srgbClr>
              </a:gs>
              <a:gs pos="100000">
                <a:srgbClr val="0065AE">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マイナンバー</a:t>
            </a:r>
            <a:endParaRPr kumimoji="0" lang="ja-JP" altLang="en-US" sz="1200" b="1" i="0" u="none" strike="noStrike" kern="0" cap="none" spc="0" normalizeH="0" baseline="0" noProof="0" dirty="0">
              <a:ln>
                <a:noFill/>
              </a:ln>
              <a:solidFill>
                <a:srgbClr val="FFFFFF"/>
              </a:solidFill>
              <a:effectLst/>
              <a:uLnTx/>
              <a:uFillTx/>
              <a:latin typeface="メイリオ" pitchFamily="50" charset="-128"/>
              <a:ea typeface="メイリオ" pitchFamily="50" charset="-128"/>
              <a:cs typeface="メイリオ" pitchFamily="50" charset="-128"/>
            </a:endParaRPr>
          </a:p>
        </p:txBody>
      </p:sp>
      <p:sp>
        <p:nvSpPr>
          <p:cNvPr id="164" name="タイトル 5"/>
          <p:cNvSpPr txBox="1">
            <a:spLocks/>
          </p:cNvSpPr>
          <p:nvPr/>
        </p:nvSpPr>
        <p:spPr bwMode="auto">
          <a:xfrm>
            <a:off x="394915" y="212493"/>
            <a:ext cx="8137525" cy="1008335"/>
          </a:xfrm>
          <a:prstGeom prst="rect">
            <a:avLst/>
          </a:prstGeom>
          <a:noFill/>
          <a:ln>
            <a:miter lim="800000"/>
            <a:headEnd/>
            <a:tailEnd/>
          </a:ln>
        </p:spPr>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200" b="1" i="1" u="none" strike="noStrike" kern="1200" cap="none" spc="0" normalizeH="0" baseline="0" noProof="0" dirty="0" err="1" smtClean="0">
                <a:ln>
                  <a:noFill/>
                </a:ln>
                <a:solidFill>
                  <a:schemeClr val="bg1"/>
                </a:solidFill>
                <a:effectLst/>
                <a:uLnTx/>
                <a:uFillTx/>
                <a:latin typeface="Times New Roman" pitchFamily="18" charset="0"/>
                <a:ea typeface="+mj-ea"/>
                <a:cs typeface="Times New Roman" pitchFamily="18" charset="0"/>
              </a:rPr>
              <a:t>SuperStream</a:t>
            </a:r>
            <a:r>
              <a:rPr kumimoji="1" lang="en-US" altLang="ja-JP" sz="2200" b="1" i="0" u="none" strike="noStrike" kern="1200" cap="none" spc="0" normalizeH="0" baseline="0" noProof="0" dirty="0" smtClean="0">
                <a:ln>
                  <a:noFill/>
                </a:ln>
                <a:solidFill>
                  <a:schemeClr val="bg1"/>
                </a:solidFill>
                <a:effectLst/>
                <a:uLnTx/>
                <a:uFillTx/>
                <a:latin typeface="Times New Roman" pitchFamily="18" charset="0"/>
                <a:ea typeface="+mj-ea"/>
                <a:cs typeface="Times New Roman" pitchFamily="18" charset="0"/>
              </a:rPr>
              <a:t>-HR+</a:t>
            </a:r>
            <a:r>
              <a:rPr kumimoji="1" lang="ja-JP" altLang="en-US" sz="1800" b="0" i="0" u="none" strike="noStrike" kern="1200" cap="none" spc="0" normalizeH="0" baseline="0" noProof="0" dirty="0" smtClean="0">
                <a:ln>
                  <a:noFill/>
                </a:ln>
                <a:solidFill>
                  <a:schemeClr val="bg1"/>
                </a:solidFill>
                <a:effectLst/>
                <a:uLnTx/>
                <a:uFillTx/>
                <a:latin typeface="+mj-lt"/>
                <a:ea typeface="+mj-ea"/>
                <a:cs typeface="+mj-cs"/>
              </a:rPr>
              <a:t/>
            </a:r>
            <a:br>
              <a:rPr kumimoji="1" lang="ja-JP" altLang="en-US" sz="1800" b="0" i="0" u="none" strike="noStrike" kern="1200" cap="none" spc="0" normalizeH="0" baseline="0" noProof="0" dirty="0" smtClean="0">
                <a:ln>
                  <a:noFill/>
                </a:ln>
                <a:solidFill>
                  <a:schemeClr val="bg1"/>
                </a:solidFill>
                <a:effectLst/>
                <a:uLnTx/>
                <a:uFillTx/>
                <a:latin typeface="+mj-lt"/>
                <a:ea typeface="+mj-ea"/>
                <a:cs typeface="+mj-cs"/>
              </a:rPr>
            </a:br>
            <a:r>
              <a:rPr kumimoji="1" lang="ja-JP" altLang="en-US" sz="1800" b="0" i="0" u="none" strike="noStrike" kern="1200" cap="none" spc="0" normalizeH="0" baseline="0" noProof="0" dirty="0" smtClean="0">
                <a:ln>
                  <a:noFill/>
                </a:ln>
                <a:solidFill>
                  <a:schemeClr val="bg1"/>
                </a:solidFill>
                <a:effectLst/>
                <a:uLnTx/>
                <a:uFillTx/>
                <a:latin typeface="+mj-lt"/>
                <a:ea typeface="+mj-ea"/>
                <a:cs typeface="+mj-cs"/>
              </a:rPr>
              <a:t>　～システムフロー</a:t>
            </a:r>
            <a:r>
              <a:rPr kumimoji="1" lang="en-US" altLang="ja-JP" sz="1800" b="0" i="0" u="none" strike="noStrike" kern="1200" cap="none" spc="0" normalizeH="0" baseline="0" noProof="0" dirty="0" smtClean="0">
                <a:ln>
                  <a:noFill/>
                </a:ln>
                <a:solidFill>
                  <a:schemeClr val="bg1"/>
                </a:solidFill>
                <a:effectLst/>
                <a:uLnTx/>
                <a:uFillTx/>
                <a:latin typeface="+mj-lt"/>
                <a:ea typeface="+mj-ea"/>
                <a:cs typeface="+mj-cs"/>
              </a:rPr>
              <a:t>/</a:t>
            </a:r>
            <a:r>
              <a:rPr kumimoji="1" lang="ja-JP" altLang="en-US" sz="1800" b="0" i="0" u="none" strike="noStrike" kern="1200" cap="none" spc="0" normalizeH="0" baseline="0" noProof="0" dirty="0" smtClean="0">
                <a:ln>
                  <a:noFill/>
                </a:ln>
                <a:solidFill>
                  <a:schemeClr val="bg1"/>
                </a:solidFill>
                <a:effectLst/>
                <a:uLnTx/>
                <a:uFillTx/>
                <a:latin typeface="+mj-lt"/>
                <a:ea typeface="+mj-ea"/>
                <a:cs typeface="+mj-cs"/>
              </a:rPr>
              <a:t>機能一覧～</a:t>
            </a:r>
          </a:p>
        </p:txBody>
      </p:sp>
      <p:sp>
        <p:nvSpPr>
          <p:cNvPr id="165" name="AutoShape 50"/>
          <p:cNvSpPr>
            <a:spLocks noChangeArrowheads="1"/>
          </p:cNvSpPr>
          <p:nvPr/>
        </p:nvSpPr>
        <p:spPr bwMode="auto">
          <a:xfrm>
            <a:off x="7308304" y="1520840"/>
            <a:ext cx="1440160" cy="323984"/>
          </a:xfrm>
          <a:prstGeom prst="flowChartAlternateProcess">
            <a:avLst/>
          </a:prstGeom>
          <a:solidFill>
            <a:srgbClr val="7030A0"/>
          </a:solidFill>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a:defRPr/>
            </a:pPr>
            <a:r>
              <a:rPr lang="en-US" altLang="ja-JP" sz="1000" i="1" dirty="0" smtClean="0">
                <a:solidFill>
                  <a:srgbClr val="FFFFFF"/>
                </a:solidFill>
                <a:latin typeface="Times New Roman" pitchFamily="18" charset="0"/>
                <a:ea typeface="メイリオ" pitchFamily="50" charset="-128"/>
                <a:cs typeface="Times New Roman" pitchFamily="18" charset="0"/>
              </a:rPr>
              <a:t>SuperStream</a:t>
            </a:r>
            <a:r>
              <a:rPr lang="en-US" altLang="ja-JP" sz="1000" dirty="0" smtClean="0">
                <a:solidFill>
                  <a:srgbClr val="FFFFFF"/>
                </a:solidFill>
                <a:latin typeface="Times New Roman" pitchFamily="18" charset="0"/>
                <a:ea typeface="メイリオ" pitchFamily="50" charset="-128"/>
                <a:cs typeface="Times New Roman" pitchFamily="18" charset="0"/>
              </a:rPr>
              <a:t>-</a:t>
            </a:r>
            <a:r>
              <a:rPr lang="en-US" altLang="ja-JP" sz="1000" i="1" dirty="0" smtClean="0">
                <a:solidFill>
                  <a:srgbClr val="FFFFFF"/>
                </a:solidFill>
                <a:latin typeface="Times New Roman" pitchFamily="18" charset="0"/>
                <a:ea typeface="メイリオ" pitchFamily="50" charset="-128"/>
                <a:cs typeface="Times New Roman" pitchFamily="18" charset="0"/>
              </a:rPr>
              <a:t>field</a:t>
            </a:r>
            <a:r>
              <a:rPr lang="en-US" altLang="ja-JP" sz="1000" dirty="0" smtClean="0">
                <a:solidFill>
                  <a:srgbClr val="FFFFFF"/>
                </a:solidFill>
                <a:latin typeface="Times New Roman" pitchFamily="18" charset="0"/>
                <a:ea typeface="メイリオ" pitchFamily="50" charset="-128"/>
                <a:cs typeface="Times New Roman" pitchFamily="18" charset="0"/>
              </a:rPr>
              <a:t>/HR</a:t>
            </a:r>
            <a:endParaRPr lang="en-US" altLang="ja-JP" sz="1000" dirty="0">
              <a:solidFill>
                <a:srgbClr val="FFFFFF"/>
              </a:solidFill>
              <a:latin typeface="Times New Roman" pitchFamily="18" charset="0"/>
              <a:ea typeface="メイリオ" pitchFamily="50" charset="-128"/>
              <a:cs typeface="Times New Roman" pitchFamily="18" charset="0"/>
            </a:endParaRPr>
          </a:p>
        </p:txBody>
      </p:sp>
      <p:sp>
        <p:nvSpPr>
          <p:cNvPr id="166" name="AutoShape 62"/>
          <p:cNvSpPr>
            <a:spLocks noChangeArrowheads="1"/>
          </p:cNvSpPr>
          <p:nvPr/>
        </p:nvSpPr>
        <p:spPr bwMode="gray">
          <a:xfrm>
            <a:off x="3834203" y="5733256"/>
            <a:ext cx="1260000" cy="295980"/>
          </a:xfrm>
          <a:prstGeom prst="roundRect">
            <a:avLst>
              <a:gd name="adj" fmla="val 10704"/>
            </a:avLst>
          </a:prstGeom>
          <a:ln>
            <a:headEnd/>
            <a:tailEnd/>
          </a:ln>
        </p:spPr>
        <p:style>
          <a:lnRef idx="0">
            <a:schemeClr val="accent2"/>
          </a:lnRef>
          <a:fillRef idx="3">
            <a:schemeClr val="accent2"/>
          </a:fillRef>
          <a:effectRef idx="3">
            <a:schemeClr val="accent2"/>
          </a:effectRef>
          <a:fontRef idx="minor">
            <a:schemeClr val="lt1"/>
          </a:fontRef>
        </p:style>
        <p:txBody>
          <a:bodyPr wrap="none" lIns="0" tIns="0" rIns="0" bIns="0" anchor="ctr"/>
          <a:lstStyle/>
          <a:p>
            <a:pPr algn="ctr">
              <a:defRPr/>
            </a:pPr>
            <a:r>
              <a:rPr kumimoji="0" lang="en-US" altLang="ja-JP" sz="1000" i="1" dirty="0" smtClean="0">
                <a:solidFill>
                  <a:srgbClr val="FFFFFF"/>
                </a:solidFill>
                <a:latin typeface="Times New Roman" pitchFamily="18" charset="0"/>
                <a:ea typeface="メイリオ" pitchFamily="50" charset="-128"/>
                <a:cs typeface="Times New Roman" pitchFamily="18" charset="0"/>
              </a:rPr>
              <a:t>SuperStream</a:t>
            </a:r>
            <a:r>
              <a:rPr kumimoji="0" lang="en-US" altLang="ja-JP" sz="1000" dirty="0" smtClean="0">
                <a:solidFill>
                  <a:srgbClr val="FFFFFF"/>
                </a:solidFill>
                <a:latin typeface="Times New Roman" pitchFamily="18" charset="0"/>
                <a:ea typeface="メイリオ" pitchFamily="50" charset="-128"/>
                <a:cs typeface="Times New Roman" pitchFamily="18" charset="0"/>
              </a:rPr>
              <a:t>-PR+</a:t>
            </a:r>
            <a:endParaRPr kumimoji="0" lang="en-US" altLang="ja-JP" sz="1000" dirty="0">
              <a:solidFill>
                <a:srgbClr val="FFFFFF"/>
              </a:solidFill>
              <a:latin typeface="Times New Roman" pitchFamily="18" charset="0"/>
              <a:ea typeface="メイリオ" pitchFamily="50" charset="-128"/>
              <a:cs typeface="Times New Roman" pitchFamily="18" charset="0"/>
            </a:endParaRPr>
          </a:p>
        </p:txBody>
      </p:sp>
      <p:sp>
        <p:nvSpPr>
          <p:cNvPr id="167" name="AutoShape 80"/>
          <p:cNvSpPr>
            <a:spLocks noChangeArrowheads="1"/>
          </p:cNvSpPr>
          <p:nvPr/>
        </p:nvSpPr>
        <p:spPr bwMode="gray">
          <a:xfrm>
            <a:off x="3834203" y="6085348"/>
            <a:ext cx="1260000" cy="295980"/>
          </a:xfrm>
          <a:prstGeom prst="roundRect">
            <a:avLst>
              <a:gd name="adj" fmla="val 10704"/>
            </a:avLst>
          </a:prstGeom>
          <a:ln>
            <a:headEnd/>
            <a:tailEnd/>
          </a:ln>
        </p:spPr>
        <p:style>
          <a:lnRef idx="0">
            <a:schemeClr val="accent2"/>
          </a:lnRef>
          <a:fillRef idx="3">
            <a:schemeClr val="accent2"/>
          </a:fillRef>
          <a:effectRef idx="3">
            <a:schemeClr val="accent2"/>
          </a:effectRef>
          <a:fontRef idx="minor">
            <a:schemeClr val="lt1"/>
          </a:fontRef>
        </p:style>
        <p:txBody>
          <a:bodyPr wrap="none" lIns="36000" tIns="0" rIns="0" bIns="0" anchor="ctr"/>
          <a:lstStyle/>
          <a:p>
            <a:pPr algn="ctr">
              <a:defRPr/>
            </a:pPr>
            <a:r>
              <a:rPr kumimoji="0" lang="en-US" altLang="ja-JP" sz="1000" i="1" dirty="0" smtClean="0">
                <a:solidFill>
                  <a:srgbClr val="FFFFFF"/>
                </a:solidFill>
                <a:latin typeface="Times New Roman" pitchFamily="18" charset="0"/>
                <a:ea typeface="メイリオ" pitchFamily="50" charset="-128"/>
                <a:cs typeface="Times New Roman" pitchFamily="18" charset="0"/>
              </a:rPr>
              <a:t>SuperStream</a:t>
            </a:r>
            <a:r>
              <a:rPr kumimoji="0" lang="en-US" altLang="ja-JP" sz="1000" dirty="0" smtClean="0">
                <a:solidFill>
                  <a:srgbClr val="FFFFFF"/>
                </a:solidFill>
                <a:latin typeface="Times New Roman" pitchFamily="18" charset="0"/>
                <a:ea typeface="メイリオ" pitchFamily="50" charset="-128"/>
                <a:cs typeface="Times New Roman" pitchFamily="18" charset="0"/>
              </a:rPr>
              <a:t>-CORE</a:t>
            </a:r>
            <a:endParaRPr kumimoji="0" lang="en-US" altLang="ja-JP" sz="1000" dirty="0">
              <a:solidFill>
                <a:srgbClr val="FFFFFF"/>
              </a:solidFill>
              <a:latin typeface="Times New Roman" pitchFamily="18" charset="0"/>
              <a:ea typeface="メイリオ" pitchFamily="50" charset="-128"/>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64" name="Rectangle 71"/>
          <p:cNvSpPr>
            <a:spLocks noGrp="1" noChangeArrowheads="1"/>
          </p:cNvSpPr>
          <p:nvPr>
            <p:ph type="title" idx="4294967295"/>
          </p:nvPr>
        </p:nvSpPr>
        <p:spPr bwMode="gray">
          <a:xfrm>
            <a:off x="215900" y="217154"/>
            <a:ext cx="8229600" cy="1002045"/>
          </a:xfrm>
          <a:prstGeom prst="rect">
            <a:avLst/>
          </a:prstGeom>
          <a:noFill/>
          <a:ln>
            <a:miter lim="800000"/>
            <a:headEnd/>
            <a:tailEnd/>
          </a:ln>
        </p:spPr>
        <p:txBody>
          <a:bodyPr lIns="90000" tIns="0" rIns="0" bIns="0" anchor="ctr"/>
          <a:lstStyle/>
          <a:p>
            <a:pPr eaLnBrk="1" hangingPunct="1"/>
            <a:r>
              <a:rPr lang="en-US" altLang="ja-JP" b="1" i="1" dirty="0" smtClean="0">
                <a:latin typeface="Times New Roman" pitchFamily="18" charset="0"/>
                <a:ea typeface="メイリオ" pitchFamily="50" charset="-128"/>
                <a:cs typeface="Times New Roman" pitchFamily="18" charset="0"/>
              </a:rPr>
              <a:t>SuperStream </a:t>
            </a:r>
            <a:r>
              <a:rPr lang="en-US" altLang="ja-JP" b="1" dirty="0" smtClean="0">
                <a:latin typeface="Times New Roman" pitchFamily="18" charset="0"/>
                <a:ea typeface="メイリオ" pitchFamily="50" charset="-128"/>
                <a:cs typeface="Times New Roman" pitchFamily="18" charset="0"/>
              </a:rPr>
              <a:t>- HR+</a:t>
            </a:r>
            <a:r>
              <a:rPr lang="en-US" altLang="ja-JP" dirty="0" smtClean="0">
                <a:latin typeface="メイリオ" pitchFamily="50" charset="-128"/>
                <a:ea typeface="メイリオ" pitchFamily="50" charset="-128"/>
                <a:cs typeface="メイリオ" pitchFamily="50" charset="-128"/>
              </a:rPr>
              <a:t> </a:t>
            </a:r>
            <a:r>
              <a:rPr lang="ja-JP" altLang="en-US" dirty="0" smtClean="0">
                <a:latin typeface="メイリオ" pitchFamily="50" charset="-128"/>
                <a:ea typeface="メイリオ" pitchFamily="50" charset="-128"/>
                <a:cs typeface="メイリオ" pitchFamily="50" charset="-128"/>
              </a:rPr>
              <a:t>退職金管理</a:t>
            </a:r>
            <a:r>
              <a:rPr lang="ja-JP" altLang="en-US" sz="1400" dirty="0" smtClean="0">
                <a:latin typeface="メイリオ" pitchFamily="50" charset="-128"/>
                <a:ea typeface="メイリオ" pitchFamily="50" charset="-128"/>
                <a:cs typeface="メイリオ" pitchFamily="50" charset="-128"/>
              </a:rPr>
              <a:t>（オプション</a:t>
            </a:r>
            <a:r>
              <a:rPr lang="en-US" altLang="ja-JP" sz="1400" dirty="0" smtClean="0">
                <a:latin typeface="メイリオ" pitchFamily="50" charset="-128"/>
                <a:ea typeface="メイリオ" pitchFamily="50" charset="-128"/>
                <a:cs typeface="メイリオ" pitchFamily="50" charset="-128"/>
              </a:rPr>
              <a:t>)</a:t>
            </a:r>
          </a:p>
        </p:txBody>
      </p:sp>
      <p:sp>
        <p:nvSpPr>
          <p:cNvPr id="39971"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2E51D9B6-3B26-42D7-A1C4-FAFA7FFB2649}"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defRPr/>
              </a:pPr>
              <a:t>20</a:t>
            </a:fld>
            <a:endParaRPr lang="ja-JP" altLang="en-US" smtClean="0">
              <a:solidFill>
                <a:srgbClr val="FFFFFF"/>
              </a:solidFill>
              <a:latin typeface="メイリオ" pitchFamily="50" charset="-128"/>
              <a:ea typeface="メイリオ" pitchFamily="50" charset="-128"/>
              <a:cs typeface="メイリオ" pitchFamily="50" charset="-128"/>
            </a:endParaRPr>
          </a:p>
        </p:txBody>
      </p:sp>
      <p:cxnSp>
        <p:nvCxnSpPr>
          <p:cNvPr id="60" name="直線コネクタ 59"/>
          <p:cNvCxnSpPr/>
          <p:nvPr/>
        </p:nvCxnSpPr>
        <p:spPr>
          <a:xfrm>
            <a:off x="250824" y="2631660"/>
            <a:ext cx="8604000"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sp>
        <p:nvSpPr>
          <p:cNvPr id="69688" name="フッター プレースホルダ 2"/>
          <p:cNvSpPr>
            <a:spLocks noGrp="1"/>
          </p:cNvSpPr>
          <p:nvPr>
            <p:ph type="ftr" sz="quarter" idx="11"/>
          </p:nvPr>
        </p:nvSpPr>
        <p:spPr>
          <a:noFill/>
        </p:spPr>
        <p:txBody>
          <a:bodyPr vert="horz" lIns="91440" tIns="45720" rIns="91440" bIns="45720" anchor="t"/>
          <a:lstStyle/>
          <a:p>
            <a:r>
              <a:rPr lang="en-US" altLang="ja-JP" smtClean="0"/>
              <a:t>© SuperStream Inc. All rights reserved.</a:t>
            </a:r>
            <a:endParaRPr lang="en-US" altLang="ja-JP" dirty="0" smtClean="0"/>
          </a:p>
        </p:txBody>
      </p:sp>
      <p:sp>
        <p:nvSpPr>
          <p:cNvPr id="59" name="Text Box 40"/>
          <p:cNvSpPr txBox="1">
            <a:spLocks noChangeArrowheads="1"/>
          </p:cNvSpPr>
          <p:nvPr/>
        </p:nvSpPr>
        <p:spPr bwMode="auto">
          <a:xfrm>
            <a:off x="5004048" y="5399094"/>
            <a:ext cx="3960440" cy="900008"/>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50000"/>
              </a:srgbClr>
            </a:solid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lstStyle/>
          <a:p>
            <a:pPr algn="ctr">
              <a:lnSpc>
                <a:spcPct val="150000"/>
              </a:lnSpc>
              <a:spcBef>
                <a:spcPct val="50000"/>
              </a:spcBef>
              <a:defRPr/>
            </a:pPr>
            <a:endParaRPr kumimoji="0" lang="en-US" altLang="ja-JP" sz="1200" b="0" kern="0" dirty="0">
              <a:latin typeface="メイリオ" pitchFamily="50" charset="-128"/>
              <a:ea typeface="メイリオ" pitchFamily="50" charset="-128"/>
              <a:cs typeface="メイリオ" pitchFamily="50" charset="-128"/>
            </a:endParaRPr>
          </a:p>
        </p:txBody>
      </p:sp>
      <p:sp>
        <p:nvSpPr>
          <p:cNvPr id="65" name="Text Box 65"/>
          <p:cNvSpPr txBox="1">
            <a:spLocks noChangeArrowheads="1"/>
          </p:cNvSpPr>
          <p:nvPr/>
        </p:nvSpPr>
        <p:spPr bwMode="auto">
          <a:xfrm>
            <a:off x="6588224" y="5615118"/>
            <a:ext cx="1441450" cy="553998"/>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lIns="0" rIns="0">
            <a:spAutoFit/>
          </a:bodyPr>
          <a:lstStyle/>
          <a:p>
            <a:pPr>
              <a:spcBef>
                <a:spcPct val="50000"/>
              </a:spcBef>
            </a:pPr>
            <a:r>
              <a:rPr lang="ja-JP" altLang="en-US" sz="1000" b="0" dirty="0">
                <a:latin typeface="メイリオ" pitchFamily="50" charset="-128"/>
                <a:ea typeface="メイリオ" pitchFamily="50" charset="-128"/>
                <a:cs typeface="メイリオ" pitchFamily="50" charset="-128"/>
              </a:rPr>
              <a:t>・役員／従業員</a:t>
            </a:r>
            <a:br>
              <a:rPr lang="ja-JP" altLang="en-US" sz="1000" b="0" dirty="0">
                <a:latin typeface="メイリオ" pitchFamily="50" charset="-128"/>
                <a:ea typeface="メイリオ" pitchFamily="50" charset="-128"/>
                <a:cs typeface="メイリオ" pitchFamily="50" charset="-128"/>
              </a:rPr>
            </a:br>
            <a:r>
              <a:rPr lang="ja-JP" altLang="en-US" sz="1000" b="0" dirty="0">
                <a:latin typeface="メイリオ" pitchFamily="50" charset="-128"/>
                <a:ea typeface="メイリオ" pitchFamily="50" charset="-128"/>
                <a:cs typeface="メイリオ" pitchFamily="50" charset="-128"/>
              </a:rPr>
              <a:t>　　勘定科目振分</a:t>
            </a:r>
            <a:br>
              <a:rPr lang="ja-JP" altLang="en-US" sz="1000" b="0" dirty="0">
                <a:latin typeface="メイリオ" pitchFamily="50" charset="-128"/>
                <a:ea typeface="メイリオ" pitchFamily="50" charset="-128"/>
                <a:cs typeface="メイリオ" pitchFamily="50" charset="-128"/>
              </a:rPr>
            </a:br>
            <a:r>
              <a:rPr lang="ja-JP" altLang="en-US" sz="1000" b="0" dirty="0">
                <a:latin typeface="メイリオ" pitchFamily="50" charset="-128"/>
                <a:ea typeface="メイリオ" pitchFamily="50" charset="-128"/>
                <a:cs typeface="メイリオ" pitchFamily="50" charset="-128"/>
              </a:rPr>
              <a:t>・異動時の部門間振替</a:t>
            </a:r>
          </a:p>
        </p:txBody>
      </p:sp>
      <p:sp>
        <p:nvSpPr>
          <p:cNvPr id="66" name="右矢印 65"/>
          <p:cNvSpPr/>
          <p:nvPr/>
        </p:nvSpPr>
        <p:spPr>
          <a:xfrm>
            <a:off x="2123728" y="4653136"/>
            <a:ext cx="1322022" cy="576064"/>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b="0"/>
          </a:p>
        </p:txBody>
      </p:sp>
      <p:sp>
        <p:nvSpPr>
          <p:cNvPr id="67" name="Text Box 40"/>
          <p:cNvSpPr txBox="1">
            <a:spLocks noChangeArrowheads="1"/>
          </p:cNvSpPr>
          <p:nvPr/>
        </p:nvSpPr>
        <p:spPr bwMode="auto">
          <a:xfrm>
            <a:off x="2123728" y="2708920"/>
            <a:ext cx="1296144" cy="1872208"/>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50000"/>
              </a:srgbClr>
            </a:solid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lstStyle/>
          <a:p>
            <a:pPr algn="ctr">
              <a:lnSpc>
                <a:spcPct val="150000"/>
              </a:lnSpc>
              <a:spcBef>
                <a:spcPct val="50000"/>
              </a:spcBef>
              <a:defRPr/>
            </a:pPr>
            <a:endParaRPr kumimoji="0" lang="en-US" altLang="ja-JP" sz="1200" b="0" kern="0" dirty="0">
              <a:latin typeface="メイリオ" pitchFamily="50" charset="-128"/>
              <a:ea typeface="メイリオ" pitchFamily="50" charset="-128"/>
              <a:cs typeface="メイリオ" pitchFamily="50" charset="-128"/>
            </a:endParaRPr>
          </a:p>
        </p:txBody>
      </p:sp>
      <p:sp>
        <p:nvSpPr>
          <p:cNvPr id="68" name="Text Box 40"/>
          <p:cNvSpPr txBox="1">
            <a:spLocks noChangeArrowheads="1"/>
          </p:cNvSpPr>
          <p:nvPr/>
        </p:nvSpPr>
        <p:spPr bwMode="auto">
          <a:xfrm>
            <a:off x="3491880" y="2708920"/>
            <a:ext cx="1440160" cy="2520280"/>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50000"/>
              </a:srgbClr>
            </a:solid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lstStyle/>
          <a:p>
            <a:pPr algn="ctr">
              <a:spcBef>
                <a:spcPct val="50000"/>
              </a:spcBef>
              <a:defRPr/>
            </a:pPr>
            <a:endParaRPr kumimoji="0" lang="en-US" altLang="ja-JP" sz="1200" b="0" kern="0" dirty="0">
              <a:latin typeface="メイリオ" pitchFamily="50" charset="-128"/>
              <a:ea typeface="メイリオ" pitchFamily="50" charset="-128"/>
              <a:cs typeface="メイリオ" pitchFamily="50" charset="-128"/>
            </a:endParaRPr>
          </a:p>
        </p:txBody>
      </p:sp>
      <p:sp>
        <p:nvSpPr>
          <p:cNvPr id="69" name="正方形/長方形 68"/>
          <p:cNvSpPr/>
          <p:nvPr/>
        </p:nvSpPr>
        <p:spPr>
          <a:xfrm>
            <a:off x="3563888" y="3212976"/>
            <a:ext cx="1296144" cy="1296144"/>
          </a:xfrm>
          <a:prstGeom prst="rect">
            <a:avLst/>
          </a:prstGeom>
        </p:spPr>
        <p:style>
          <a:lnRef idx="1">
            <a:schemeClr val="accent1"/>
          </a:lnRef>
          <a:fillRef idx="2">
            <a:schemeClr val="accent1"/>
          </a:fillRef>
          <a:effectRef idx="1">
            <a:schemeClr val="accent1"/>
          </a:effectRef>
          <a:fontRef idx="minor">
            <a:schemeClr val="dk1"/>
          </a:fontRef>
        </p:style>
        <p:txBody>
          <a:bodyPr rtlCol="0" anchor="t"/>
          <a:lstStyle/>
          <a:p>
            <a:pPr algn="ctr"/>
            <a:r>
              <a:rPr lang="ja-JP" altLang="en-US" sz="1200" b="0" dirty="0" smtClean="0">
                <a:latin typeface="メイリオ" pitchFamily="50" charset="-128"/>
                <a:ea typeface="メイリオ" pitchFamily="50" charset="-128"/>
                <a:cs typeface="メイリオ" pitchFamily="50" charset="-128"/>
              </a:rPr>
              <a:t>退職時</a:t>
            </a:r>
            <a:r>
              <a:rPr kumimoji="1" lang="ja-JP" altLang="en-US" sz="1200" b="0" dirty="0" smtClean="0">
                <a:latin typeface="メイリオ" pitchFamily="50" charset="-128"/>
                <a:ea typeface="メイリオ" pitchFamily="50" charset="-128"/>
                <a:cs typeface="メイリオ" pitchFamily="50" charset="-128"/>
              </a:rPr>
              <a:t>一括払い</a:t>
            </a:r>
            <a:endParaRPr kumimoji="1" lang="en-US" altLang="ja-JP" sz="1200" b="0" dirty="0" smtClean="0">
              <a:latin typeface="メイリオ" pitchFamily="50" charset="-128"/>
              <a:ea typeface="メイリオ" pitchFamily="50" charset="-128"/>
              <a:cs typeface="メイリオ" pitchFamily="50" charset="-128"/>
            </a:endParaRPr>
          </a:p>
        </p:txBody>
      </p:sp>
      <p:sp>
        <p:nvSpPr>
          <p:cNvPr id="73" name="角丸四角形 72"/>
          <p:cNvSpPr/>
          <p:nvPr/>
        </p:nvSpPr>
        <p:spPr>
          <a:xfrm>
            <a:off x="3707904" y="3501008"/>
            <a:ext cx="1008112" cy="432048"/>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sz="1000" b="0" dirty="0" smtClean="0">
                <a:latin typeface="メイリオ" pitchFamily="50" charset="-128"/>
                <a:ea typeface="メイリオ" pitchFamily="50" charset="-128"/>
                <a:cs typeface="メイリオ" pitchFamily="50" charset="-128"/>
              </a:rPr>
              <a:t>ポイント</a:t>
            </a:r>
            <a:endParaRPr kumimoji="1" lang="en-US" altLang="ja-JP" sz="1000" b="0" dirty="0" smtClean="0">
              <a:latin typeface="メイリオ" pitchFamily="50" charset="-128"/>
              <a:ea typeface="メイリオ" pitchFamily="50" charset="-128"/>
              <a:cs typeface="メイリオ" pitchFamily="50" charset="-128"/>
            </a:endParaRPr>
          </a:p>
          <a:p>
            <a:pPr algn="ctr"/>
            <a:r>
              <a:rPr kumimoji="1" lang="ja-JP" altLang="en-US" sz="1000" b="0" dirty="0" smtClean="0">
                <a:latin typeface="メイリオ" pitchFamily="50" charset="-128"/>
                <a:ea typeface="メイリオ" pitchFamily="50" charset="-128"/>
                <a:cs typeface="メイリオ" pitchFamily="50" charset="-128"/>
              </a:rPr>
              <a:t>方式</a:t>
            </a:r>
            <a:endParaRPr kumimoji="1" lang="ja-JP" altLang="en-US" sz="1000" b="0" dirty="0">
              <a:latin typeface="メイリオ" pitchFamily="50" charset="-128"/>
              <a:ea typeface="メイリオ" pitchFamily="50" charset="-128"/>
              <a:cs typeface="メイリオ" pitchFamily="50" charset="-128"/>
            </a:endParaRPr>
          </a:p>
        </p:txBody>
      </p:sp>
      <p:sp>
        <p:nvSpPr>
          <p:cNvPr id="74" name="角丸四角形 73"/>
          <p:cNvSpPr/>
          <p:nvPr/>
        </p:nvSpPr>
        <p:spPr>
          <a:xfrm>
            <a:off x="3707904" y="4005064"/>
            <a:ext cx="1008112" cy="432048"/>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sz="1000" b="0" dirty="0" smtClean="0">
                <a:latin typeface="メイリオ" pitchFamily="50" charset="-128"/>
                <a:ea typeface="メイリオ" pitchFamily="50" charset="-128"/>
                <a:cs typeface="メイリオ" pitchFamily="50" charset="-128"/>
              </a:rPr>
              <a:t>基準給</a:t>
            </a:r>
            <a:endParaRPr kumimoji="1" lang="en-US" altLang="ja-JP" sz="1000" b="0" dirty="0" smtClean="0">
              <a:latin typeface="メイリオ" pitchFamily="50" charset="-128"/>
              <a:ea typeface="メイリオ" pitchFamily="50" charset="-128"/>
              <a:cs typeface="メイリオ" pitchFamily="50" charset="-128"/>
            </a:endParaRPr>
          </a:p>
          <a:p>
            <a:pPr algn="ctr"/>
            <a:r>
              <a:rPr kumimoji="1" lang="ja-JP" altLang="en-US" sz="1000" b="0" dirty="0" smtClean="0">
                <a:latin typeface="メイリオ" pitchFamily="50" charset="-128"/>
                <a:ea typeface="メイリオ" pitchFamily="50" charset="-128"/>
                <a:cs typeface="メイリオ" pitchFamily="50" charset="-128"/>
              </a:rPr>
              <a:t>スライド方式</a:t>
            </a:r>
            <a:endParaRPr kumimoji="1" lang="ja-JP" altLang="en-US" sz="1000" b="0" dirty="0">
              <a:latin typeface="メイリオ" pitchFamily="50" charset="-128"/>
              <a:ea typeface="メイリオ" pitchFamily="50" charset="-128"/>
              <a:cs typeface="メイリオ" pitchFamily="50" charset="-128"/>
            </a:endParaRPr>
          </a:p>
        </p:txBody>
      </p:sp>
      <p:sp>
        <p:nvSpPr>
          <p:cNvPr id="75" name="正方形/長方形 74"/>
          <p:cNvSpPr/>
          <p:nvPr/>
        </p:nvSpPr>
        <p:spPr>
          <a:xfrm>
            <a:off x="3563888" y="4581128"/>
            <a:ext cx="1296144" cy="43204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200" b="0" dirty="0" smtClean="0">
                <a:latin typeface="メイリオ" pitchFamily="50" charset="-128"/>
                <a:ea typeface="メイリオ" pitchFamily="50" charset="-128"/>
                <a:cs typeface="メイリオ" pitchFamily="50" charset="-128"/>
              </a:rPr>
              <a:t>前払い</a:t>
            </a:r>
            <a:endParaRPr kumimoji="1" lang="en-US" altLang="ja-JP" sz="1200" b="0" dirty="0" smtClean="0">
              <a:latin typeface="メイリオ" pitchFamily="50" charset="-128"/>
              <a:ea typeface="メイリオ" pitchFamily="50" charset="-128"/>
              <a:cs typeface="メイリオ" pitchFamily="50" charset="-128"/>
            </a:endParaRPr>
          </a:p>
          <a:p>
            <a:pPr algn="ctr"/>
            <a:r>
              <a:rPr lang="ja-JP" altLang="en-US" sz="1200" b="0" dirty="0" smtClean="0">
                <a:latin typeface="メイリオ" pitchFamily="50" charset="-128"/>
                <a:ea typeface="メイリオ" pitchFamily="50" charset="-128"/>
                <a:cs typeface="メイリオ" pitchFamily="50" charset="-128"/>
              </a:rPr>
              <a:t>（給与・賞与）</a:t>
            </a:r>
            <a:endParaRPr kumimoji="1" lang="ja-JP" altLang="en-US" sz="1200" b="0" dirty="0">
              <a:latin typeface="メイリオ" pitchFamily="50" charset="-128"/>
              <a:ea typeface="メイリオ" pitchFamily="50" charset="-128"/>
              <a:cs typeface="メイリオ" pitchFamily="50" charset="-128"/>
            </a:endParaRPr>
          </a:p>
        </p:txBody>
      </p:sp>
      <p:pic>
        <p:nvPicPr>
          <p:cNvPr id="80" name="Picture 35" descr="DB_Blue"/>
          <p:cNvPicPr>
            <a:picLocks noChangeAspect="1" noChangeArrowheads="1"/>
          </p:cNvPicPr>
          <p:nvPr/>
        </p:nvPicPr>
        <p:blipFill>
          <a:blip r:embed="rId3" cstate="email"/>
          <a:srcRect/>
          <a:stretch>
            <a:fillRect/>
          </a:stretch>
        </p:blipFill>
        <p:spPr bwMode="auto">
          <a:xfrm>
            <a:off x="3762660" y="5589240"/>
            <a:ext cx="1025250" cy="720000"/>
          </a:xfrm>
          <a:prstGeom prst="rect">
            <a:avLst/>
          </a:prstGeom>
          <a:noFill/>
        </p:spPr>
      </p:pic>
      <p:sp>
        <p:nvSpPr>
          <p:cNvPr id="81" name="Text Box 40"/>
          <p:cNvSpPr txBox="1">
            <a:spLocks noChangeArrowheads="1"/>
          </p:cNvSpPr>
          <p:nvPr/>
        </p:nvSpPr>
        <p:spPr bwMode="auto">
          <a:xfrm>
            <a:off x="5004048" y="2708920"/>
            <a:ext cx="3960440" cy="2520280"/>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50000"/>
              </a:srgbClr>
            </a:solid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lstStyle/>
          <a:p>
            <a:pPr algn="ctr">
              <a:spcBef>
                <a:spcPct val="50000"/>
              </a:spcBef>
              <a:defRPr/>
            </a:pPr>
            <a:endParaRPr kumimoji="0" lang="en-US" altLang="ja-JP" sz="1200" b="0" kern="0" dirty="0">
              <a:latin typeface="メイリオ" pitchFamily="50" charset="-128"/>
              <a:ea typeface="メイリオ" pitchFamily="50" charset="-128"/>
              <a:cs typeface="メイリオ" pitchFamily="50" charset="-128"/>
            </a:endParaRPr>
          </a:p>
        </p:txBody>
      </p:sp>
      <p:sp>
        <p:nvSpPr>
          <p:cNvPr id="82" name="Rectangle 18"/>
          <p:cNvSpPr>
            <a:spLocks noChangeArrowheads="1"/>
          </p:cNvSpPr>
          <p:nvPr/>
        </p:nvSpPr>
        <p:spPr bwMode="auto">
          <a:xfrm>
            <a:off x="5093308" y="2780928"/>
            <a:ext cx="1188000" cy="360362"/>
          </a:xfrm>
          <a:prstGeom prst="round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a:spcBef>
                <a:spcPct val="50000"/>
              </a:spcBef>
              <a:defRPr/>
            </a:pPr>
            <a:r>
              <a:rPr lang="ja-JP" altLang="en-US" sz="1200" b="0" dirty="0" smtClean="0">
                <a:solidFill>
                  <a:schemeClr val="bg1"/>
                </a:solidFill>
                <a:latin typeface="メイリオ" pitchFamily="50" charset="-128"/>
                <a:ea typeface="メイリオ" pitchFamily="50" charset="-128"/>
                <a:cs typeface="メイリオ" pitchFamily="50" charset="-128"/>
              </a:rPr>
              <a:t>退職者</a:t>
            </a:r>
            <a:r>
              <a:rPr lang="en-US" altLang="ja-JP" sz="1000" b="0" dirty="0" smtClean="0">
                <a:solidFill>
                  <a:schemeClr val="bg1"/>
                </a:solidFill>
                <a:latin typeface="メイリオ" pitchFamily="50" charset="-128"/>
                <a:ea typeface="メイリオ" pitchFamily="50" charset="-128"/>
                <a:cs typeface="メイリオ" pitchFamily="50" charset="-128"/>
              </a:rPr>
              <a:t>(</a:t>
            </a:r>
            <a:r>
              <a:rPr lang="ja-JP" altLang="en-US" sz="1000" b="0" dirty="0" smtClean="0">
                <a:solidFill>
                  <a:schemeClr val="bg1"/>
                </a:solidFill>
                <a:latin typeface="メイリオ" pitchFamily="50" charset="-128"/>
                <a:ea typeface="メイリオ" pitchFamily="50" charset="-128"/>
                <a:cs typeface="メイリオ" pitchFamily="50" charset="-128"/>
              </a:rPr>
              <a:t>随時</a:t>
            </a:r>
            <a:r>
              <a:rPr lang="en-US" altLang="ja-JP" sz="1000" b="0" dirty="0" smtClean="0">
                <a:solidFill>
                  <a:schemeClr val="bg1"/>
                </a:solidFill>
                <a:latin typeface="メイリオ" pitchFamily="50" charset="-128"/>
                <a:ea typeface="メイリオ" pitchFamily="50" charset="-128"/>
                <a:cs typeface="メイリオ" pitchFamily="50" charset="-128"/>
              </a:rPr>
              <a:t>)</a:t>
            </a:r>
            <a:endParaRPr lang="ja-JP" altLang="en-US" sz="1000" b="0" dirty="0">
              <a:solidFill>
                <a:schemeClr val="bg1"/>
              </a:solidFill>
              <a:latin typeface="メイリオ" pitchFamily="50" charset="-128"/>
              <a:ea typeface="メイリオ" pitchFamily="50" charset="-128"/>
              <a:cs typeface="メイリオ" pitchFamily="50" charset="-128"/>
            </a:endParaRPr>
          </a:p>
        </p:txBody>
      </p:sp>
      <p:sp>
        <p:nvSpPr>
          <p:cNvPr id="85" name="Rectangle 18"/>
          <p:cNvSpPr>
            <a:spLocks noChangeArrowheads="1"/>
          </p:cNvSpPr>
          <p:nvPr/>
        </p:nvSpPr>
        <p:spPr bwMode="auto">
          <a:xfrm>
            <a:off x="6389452" y="2780928"/>
            <a:ext cx="1188000" cy="360362"/>
          </a:xfrm>
          <a:prstGeom prst="round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a:spcBef>
                <a:spcPct val="50000"/>
              </a:spcBef>
              <a:defRPr/>
            </a:pPr>
            <a:r>
              <a:rPr lang="ja-JP" altLang="en-US" sz="1200" b="0" dirty="0" smtClean="0">
                <a:solidFill>
                  <a:schemeClr val="bg1"/>
                </a:solidFill>
                <a:latin typeface="メイリオ" pitchFamily="50" charset="-128"/>
                <a:ea typeface="メイリオ" pitchFamily="50" charset="-128"/>
                <a:cs typeface="メイリオ" pitchFamily="50" charset="-128"/>
              </a:rPr>
              <a:t>在籍者</a:t>
            </a:r>
            <a:r>
              <a:rPr lang="en-US" altLang="ja-JP" sz="1000" b="0" dirty="0" smtClean="0">
                <a:solidFill>
                  <a:schemeClr val="bg1"/>
                </a:solidFill>
                <a:latin typeface="メイリオ" pitchFamily="50" charset="-128"/>
                <a:ea typeface="メイリオ" pitchFamily="50" charset="-128"/>
                <a:cs typeface="メイリオ" pitchFamily="50" charset="-128"/>
              </a:rPr>
              <a:t>(</a:t>
            </a:r>
            <a:r>
              <a:rPr lang="ja-JP" altLang="en-US" sz="1000" b="0" dirty="0" smtClean="0">
                <a:solidFill>
                  <a:schemeClr val="bg1"/>
                </a:solidFill>
                <a:latin typeface="メイリオ" pitchFamily="50" charset="-128"/>
                <a:ea typeface="メイリオ" pitchFamily="50" charset="-128"/>
                <a:cs typeface="メイリオ" pitchFamily="50" charset="-128"/>
              </a:rPr>
              <a:t>年次処理</a:t>
            </a:r>
            <a:r>
              <a:rPr lang="en-US" altLang="ja-JP" sz="1000" b="0" dirty="0" smtClean="0">
                <a:solidFill>
                  <a:schemeClr val="bg1"/>
                </a:solidFill>
                <a:latin typeface="メイリオ" pitchFamily="50" charset="-128"/>
                <a:ea typeface="メイリオ" pitchFamily="50" charset="-128"/>
                <a:cs typeface="メイリオ" pitchFamily="50" charset="-128"/>
              </a:rPr>
              <a:t>)</a:t>
            </a:r>
            <a:endParaRPr lang="ja-JP" altLang="en-US" sz="1000" b="0" dirty="0">
              <a:solidFill>
                <a:schemeClr val="bg1"/>
              </a:solidFill>
              <a:latin typeface="メイリオ" pitchFamily="50" charset="-128"/>
              <a:ea typeface="メイリオ" pitchFamily="50" charset="-128"/>
              <a:cs typeface="メイリオ" pitchFamily="50" charset="-128"/>
            </a:endParaRPr>
          </a:p>
        </p:txBody>
      </p:sp>
      <p:sp>
        <p:nvSpPr>
          <p:cNvPr id="89" name="Rectangle 18"/>
          <p:cNvSpPr>
            <a:spLocks noChangeArrowheads="1"/>
          </p:cNvSpPr>
          <p:nvPr/>
        </p:nvSpPr>
        <p:spPr bwMode="auto">
          <a:xfrm>
            <a:off x="7704480" y="2780606"/>
            <a:ext cx="1188000" cy="360362"/>
          </a:xfrm>
          <a:prstGeom prst="roundRect">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lgn="ctr">
              <a:spcBef>
                <a:spcPct val="50000"/>
              </a:spcBef>
              <a:defRPr/>
            </a:pPr>
            <a:r>
              <a:rPr lang="ja-JP" altLang="en-US" sz="1200" b="0" dirty="0">
                <a:solidFill>
                  <a:schemeClr val="bg1"/>
                </a:solidFill>
                <a:latin typeface="メイリオ" pitchFamily="50" charset="-128"/>
                <a:ea typeface="メイリオ" pitchFamily="50" charset="-128"/>
                <a:cs typeface="メイリオ" pitchFamily="50" charset="-128"/>
              </a:rPr>
              <a:t>予測計算</a:t>
            </a:r>
          </a:p>
        </p:txBody>
      </p:sp>
      <p:sp>
        <p:nvSpPr>
          <p:cNvPr id="90" name="正方形/長方形 89"/>
          <p:cNvSpPr/>
          <p:nvPr/>
        </p:nvSpPr>
        <p:spPr>
          <a:xfrm>
            <a:off x="5076056" y="3212976"/>
            <a:ext cx="1224136" cy="936104"/>
          </a:xfrm>
          <a:prstGeom prst="rect">
            <a:avLst/>
          </a:prstGeom>
        </p:spPr>
        <p:style>
          <a:lnRef idx="1">
            <a:schemeClr val="accent4"/>
          </a:lnRef>
          <a:fillRef idx="2">
            <a:schemeClr val="accent4"/>
          </a:fillRef>
          <a:effectRef idx="1">
            <a:schemeClr val="accent4"/>
          </a:effectRef>
          <a:fontRef idx="minor">
            <a:schemeClr val="dk1"/>
          </a:fontRef>
        </p:style>
        <p:txBody>
          <a:bodyPr rtlCol="0" anchor="t"/>
          <a:lstStyle/>
          <a:p>
            <a:pPr algn="ctr"/>
            <a:r>
              <a:rPr lang="ja-JP" altLang="en-US" sz="1200" b="0" dirty="0" smtClean="0">
                <a:latin typeface="メイリオ" pitchFamily="50" charset="-128"/>
                <a:ea typeface="メイリオ" pitchFamily="50" charset="-128"/>
                <a:cs typeface="メイリオ" pitchFamily="50" charset="-128"/>
              </a:rPr>
              <a:t>退職金支払</a:t>
            </a:r>
            <a:endParaRPr kumimoji="1" lang="en-US" altLang="ja-JP" sz="1200" b="0" dirty="0" smtClean="0">
              <a:latin typeface="メイリオ" pitchFamily="50" charset="-128"/>
              <a:ea typeface="メイリオ" pitchFamily="50" charset="-128"/>
              <a:cs typeface="メイリオ" pitchFamily="50" charset="-128"/>
            </a:endParaRPr>
          </a:p>
        </p:txBody>
      </p:sp>
      <p:sp>
        <p:nvSpPr>
          <p:cNvPr id="91" name="メモ 90"/>
          <p:cNvSpPr/>
          <p:nvPr/>
        </p:nvSpPr>
        <p:spPr>
          <a:xfrm>
            <a:off x="5148064" y="3501826"/>
            <a:ext cx="504056" cy="503238"/>
          </a:xfrm>
          <a:prstGeom prst="foldedCorner">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ja-JP" altLang="en-US" sz="1050" b="0" dirty="0">
                <a:solidFill>
                  <a:schemeClr val="tx1"/>
                </a:solidFill>
                <a:latin typeface="メイリオ" pitchFamily="50" charset="-128"/>
                <a:ea typeface="メイリオ" pitchFamily="50" charset="-128"/>
                <a:cs typeface="メイリオ" pitchFamily="50" charset="-128"/>
              </a:rPr>
              <a:t>退職</a:t>
            </a:r>
            <a:r>
              <a:rPr lang="ja-JP" altLang="en-US" sz="1050" b="0" dirty="0" smtClean="0">
                <a:solidFill>
                  <a:schemeClr val="tx1"/>
                </a:solidFill>
                <a:latin typeface="メイリオ" pitchFamily="50" charset="-128"/>
                <a:ea typeface="メイリオ" pitchFamily="50" charset="-128"/>
                <a:cs typeface="メイリオ" pitchFamily="50" charset="-128"/>
              </a:rPr>
              <a:t>金</a:t>
            </a:r>
            <a:endParaRPr lang="en-US" altLang="ja-JP" sz="1050" b="0" dirty="0" smtClean="0">
              <a:solidFill>
                <a:schemeClr val="tx1"/>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050" b="0" dirty="0" smtClean="0">
                <a:solidFill>
                  <a:schemeClr val="tx1"/>
                </a:solidFill>
                <a:latin typeface="メイリオ" pitchFamily="50" charset="-128"/>
                <a:ea typeface="メイリオ" pitchFamily="50" charset="-128"/>
                <a:cs typeface="メイリオ" pitchFamily="50" charset="-128"/>
              </a:rPr>
              <a:t>明細</a:t>
            </a:r>
            <a:endParaRPr lang="ja-JP" altLang="en-US" sz="1050" b="0" dirty="0">
              <a:solidFill>
                <a:schemeClr val="tx1"/>
              </a:solidFill>
              <a:latin typeface="メイリオ" pitchFamily="50" charset="-128"/>
              <a:ea typeface="メイリオ" pitchFamily="50" charset="-128"/>
              <a:cs typeface="メイリオ" pitchFamily="50" charset="-128"/>
            </a:endParaRPr>
          </a:p>
        </p:txBody>
      </p:sp>
      <p:grpSp>
        <p:nvGrpSpPr>
          <p:cNvPr id="94" name="グループ化 93"/>
          <p:cNvGrpSpPr/>
          <p:nvPr/>
        </p:nvGrpSpPr>
        <p:grpSpPr>
          <a:xfrm>
            <a:off x="5724128" y="3501826"/>
            <a:ext cx="467960" cy="467960"/>
            <a:chOff x="4246464" y="2150975"/>
            <a:chExt cx="467960" cy="467960"/>
          </a:xfrm>
        </p:grpSpPr>
        <p:pic>
          <p:nvPicPr>
            <p:cNvPr id="95" name="Picture 14"/>
            <p:cNvPicPr>
              <a:picLocks noChangeAspect="1" noChangeArrowheads="1"/>
            </p:cNvPicPr>
            <p:nvPr/>
          </p:nvPicPr>
          <p:blipFill>
            <a:blip r:embed="rId4" cstate="screen"/>
            <a:srcRect/>
            <a:stretch>
              <a:fillRect/>
            </a:stretch>
          </p:blipFill>
          <p:spPr bwMode="auto">
            <a:xfrm>
              <a:off x="4246464" y="2150975"/>
              <a:ext cx="467960" cy="467960"/>
            </a:xfrm>
            <a:prstGeom prst="rect">
              <a:avLst/>
            </a:prstGeom>
            <a:noFill/>
            <a:ln w="9525">
              <a:noFill/>
              <a:miter lim="800000"/>
              <a:headEnd/>
              <a:tailEnd/>
            </a:ln>
          </p:spPr>
        </p:pic>
        <p:sp>
          <p:nvSpPr>
            <p:cNvPr id="96" name="テキスト ボックス 95"/>
            <p:cNvSpPr txBox="1"/>
            <p:nvPr/>
          </p:nvSpPr>
          <p:spPr bwMode="auto">
            <a:xfrm>
              <a:off x="4318472" y="2168227"/>
              <a:ext cx="325536" cy="180653"/>
            </a:xfrm>
            <a:prstGeom prst="rect">
              <a:avLst/>
            </a:prstGeom>
          </p:spPr>
          <p:txBody>
            <a:bodyPr lIns="0" tIns="0" rIns="0" bIns="0" anchor="t">
              <a:normAutofit/>
            </a:bodyPr>
            <a:lstStyle/>
            <a:p>
              <a:pPr algn="ctr" fontAlgn="auto">
                <a:spcAft>
                  <a:spcPts val="0"/>
                </a:spcAft>
                <a:defRPr/>
              </a:pPr>
              <a:r>
                <a:rPr lang="en-US" altLang="ja-JP" sz="1050" dirty="0">
                  <a:solidFill>
                    <a:schemeClr val="tx1"/>
                  </a:solidFill>
                  <a:latin typeface="メイリオ" pitchFamily="50" charset="-128"/>
                  <a:ea typeface="メイリオ" pitchFamily="50" charset="-128"/>
                  <a:cs typeface="メイリオ" pitchFamily="50" charset="-128"/>
                </a:rPr>
                <a:t>F</a:t>
              </a:r>
              <a:r>
                <a:rPr lang="en-US" altLang="ja-JP" sz="1050" dirty="0" smtClean="0">
                  <a:solidFill>
                    <a:schemeClr val="tx1"/>
                  </a:solidFill>
                  <a:latin typeface="メイリオ" pitchFamily="50" charset="-128"/>
                  <a:ea typeface="メイリオ" pitchFamily="50" charset="-128"/>
                  <a:cs typeface="メイリオ" pitchFamily="50" charset="-128"/>
                </a:rPr>
                <a:t>B</a:t>
              </a:r>
              <a:endParaRPr lang="ja-JP" altLang="en-US" sz="1050" dirty="0">
                <a:solidFill>
                  <a:schemeClr val="tx1"/>
                </a:solidFill>
                <a:latin typeface="メイリオ" pitchFamily="50" charset="-128"/>
                <a:ea typeface="メイリオ" pitchFamily="50" charset="-128"/>
                <a:cs typeface="メイリオ" pitchFamily="50" charset="-128"/>
              </a:endParaRPr>
            </a:p>
          </p:txBody>
        </p:sp>
      </p:grpSp>
      <p:sp>
        <p:nvSpPr>
          <p:cNvPr id="97" name="正方形/長方形 96"/>
          <p:cNvSpPr/>
          <p:nvPr/>
        </p:nvSpPr>
        <p:spPr>
          <a:xfrm>
            <a:off x="5076056" y="4221088"/>
            <a:ext cx="1224136" cy="936104"/>
          </a:xfrm>
          <a:prstGeom prst="rect">
            <a:avLst/>
          </a:prstGeom>
        </p:spPr>
        <p:style>
          <a:lnRef idx="1">
            <a:schemeClr val="accent4"/>
          </a:lnRef>
          <a:fillRef idx="2">
            <a:schemeClr val="accent4"/>
          </a:fillRef>
          <a:effectRef idx="1">
            <a:schemeClr val="accent4"/>
          </a:effectRef>
          <a:fontRef idx="minor">
            <a:schemeClr val="dk1"/>
          </a:fontRef>
        </p:style>
        <p:txBody>
          <a:bodyPr rtlCol="0" anchor="t"/>
          <a:lstStyle/>
          <a:p>
            <a:pPr algn="ctr"/>
            <a:r>
              <a:rPr kumimoji="1" lang="ja-JP" altLang="en-US" sz="1200" b="0" dirty="0" smtClean="0">
                <a:latin typeface="メイリオ" pitchFamily="50" charset="-128"/>
                <a:ea typeface="メイリオ" pitchFamily="50" charset="-128"/>
                <a:cs typeface="メイリオ" pitchFamily="50" charset="-128"/>
              </a:rPr>
              <a:t>納税</a:t>
            </a:r>
            <a:endParaRPr kumimoji="1" lang="en-US" altLang="ja-JP" sz="1200" b="0" dirty="0" smtClean="0">
              <a:latin typeface="メイリオ" pitchFamily="50" charset="-128"/>
              <a:ea typeface="メイリオ" pitchFamily="50" charset="-128"/>
              <a:cs typeface="メイリオ" pitchFamily="50" charset="-128"/>
            </a:endParaRPr>
          </a:p>
        </p:txBody>
      </p:sp>
      <p:sp>
        <p:nvSpPr>
          <p:cNvPr id="98" name="メモ 97"/>
          <p:cNvSpPr/>
          <p:nvPr/>
        </p:nvSpPr>
        <p:spPr>
          <a:xfrm>
            <a:off x="5148064" y="4509938"/>
            <a:ext cx="504056" cy="503238"/>
          </a:xfrm>
          <a:prstGeom prst="foldedCorner">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ja-JP" altLang="en-US" sz="1050" b="0" dirty="0" smtClean="0">
                <a:solidFill>
                  <a:schemeClr val="tx1"/>
                </a:solidFill>
                <a:latin typeface="メイリオ" pitchFamily="50" charset="-128"/>
                <a:ea typeface="メイリオ" pitchFamily="50" charset="-128"/>
                <a:cs typeface="メイリオ" pitchFamily="50" charset="-128"/>
              </a:rPr>
              <a:t>源泉</a:t>
            </a:r>
            <a:endParaRPr lang="en-US" altLang="ja-JP" sz="1050" b="0" dirty="0" smtClean="0">
              <a:solidFill>
                <a:schemeClr val="tx1"/>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050" b="0" dirty="0" smtClean="0">
                <a:solidFill>
                  <a:schemeClr val="tx1"/>
                </a:solidFill>
                <a:latin typeface="メイリオ" pitchFamily="50" charset="-128"/>
                <a:ea typeface="メイリオ" pitchFamily="50" charset="-128"/>
                <a:cs typeface="メイリオ" pitchFamily="50" charset="-128"/>
              </a:rPr>
              <a:t>徴収票</a:t>
            </a:r>
            <a:endParaRPr lang="ja-JP" altLang="en-US" sz="1050" b="0" dirty="0">
              <a:solidFill>
                <a:schemeClr val="tx1"/>
              </a:solidFill>
              <a:latin typeface="メイリオ" pitchFamily="50" charset="-128"/>
              <a:ea typeface="メイリオ" pitchFamily="50" charset="-128"/>
              <a:cs typeface="メイリオ" pitchFamily="50" charset="-128"/>
            </a:endParaRPr>
          </a:p>
        </p:txBody>
      </p:sp>
      <p:grpSp>
        <p:nvGrpSpPr>
          <p:cNvPr id="99" name="グループ化 98"/>
          <p:cNvGrpSpPr/>
          <p:nvPr/>
        </p:nvGrpSpPr>
        <p:grpSpPr>
          <a:xfrm>
            <a:off x="5724128" y="4509938"/>
            <a:ext cx="467960" cy="467960"/>
            <a:chOff x="4246464" y="2150975"/>
            <a:chExt cx="467960" cy="467960"/>
          </a:xfrm>
        </p:grpSpPr>
        <p:pic>
          <p:nvPicPr>
            <p:cNvPr id="100" name="Picture 14"/>
            <p:cNvPicPr>
              <a:picLocks noChangeAspect="1" noChangeArrowheads="1"/>
            </p:cNvPicPr>
            <p:nvPr/>
          </p:nvPicPr>
          <p:blipFill>
            <a:blip r:embed="rId4" cstate="screen"/>
            <a:srcRect/>
            <a:stretch>
              <a:fillRect/>
            </a:stretch>
          </p:blipFill>
          <p:spPr bwMode="auto">
            <a:xfrm>
              <a:off x="4246464" y="2150975"/>
              <a:ext cx="467960" cy="467960"/>
            </a:xfrm>
            <a:prstGeom prst="rect">
              <a:avLst/>
            </a:prstGeom>
            <a:noFill/>
            <a:ln w="9525">
              <a:noFill/>
              <a:miter lim="800000"/>
              <a:headEnd/>
              <a:tailEnd/>
            </a:ln>
          </p:spPr>
        </p:pic>
        <p:sp>
          <p:nvSpPr>
            <p:cNvPr id="101" name="テキスト ボックス 100"/>
            <p:cNvSpPr txBox="1"/>
            <p:nvPr/>
          </p:nvSpPr>
          <p:spPr bwMode="auto">
            <a:xfrm>
              <a:off x="4318472" y="2168227"/>
              <a:ext cx="325536" cy="180653"/>
            </a:xfrm>
            <a:prstGeom prst="rect">
              <a:avLst/>
            </a:prstGeom>
          </p:spPr>
          <p:txBody>
            <a:bodyPr lIns="0" tIns="0" rIns="0" bIns="0" anchor="t">
              <a:normAutofit/>
            </a:bodyPr>
            <a:lstStyle/>
            <a:p>
              <a:pPr algn="ctr" fontAlgn="auto">
                <a:spcAft>
                  <a:spcPts val="0"/>
                </a:spcAft>
                <a:defRPr/>
              </a:pPr>
              <a:r>
                <a:rPr lang="en-US" altLang="ja-JP" sz="1050" dirty="0" smtClean="0">
                  <a:solidFill>
                    <a:schemeClr val="tx1"/>
                  </a:solidFill>
                  <a:latin typeface="メイリオ" pitchFamily="50" charset="-128"/>
                  <a:ea typeface="メイリオ" pitchFamily="50" charset="-128"/>
                  <a:cs typeface="メイリオ" pitchFamily="50" charset="-128"/>
                </a:rPr>
                <a:t>EB</a:t>
              </a:r>
              <a:endParaRPr lang="ja-JP" altLang="en-US" sz="1050" dirty="0">
                <a:solidFill>
                  <a:schemeClr val="tx1"/>
                </a:solidFill>
                <a:latin typeface="メイリオ" pitchFamily="50" charset="-128"/>
                <a:ea typeface="メイリオ" pitchFamily="50" charset="-128"/>
                <a:cs typeface="メイリオ" pitchFamily="50" charset="-128"/>
              </a:endParaRPr>
            </a:p>
          </p:txBody>
        </p:sp>
      </p:grpSp>
      <p:sp>
        <p:nvSpPr>
          <p:cNvPr id="102" name="正方形/長方形 101"/>
          <p:cNvSpPr/>
          <p:nvPr/>
        </p:nvSpPr>
        <p:spPr>
          <a:xfrm>
            <a:off x="6372200" y="3212976"/>
            <a:ext cx="1224136" cy="1944216"/>
          </a:xfrm>
          <a:prstGeom prst="rect">
            <a:avLst/>
          </a:prstGeom>
        </p:spPr>
        <p:style>
          <a:lnRef idx="1">
            <a:schemeClr val="accent4"/>
          </a:lnRef>
          <a:fillRef idx="2">
            <a:schemeClr val="accent4"/>
          </a:fillRef>
          <a:effectRef idx="1">
            <a:schemeClr val="accent4"/>
          </a:effectRef>
          <a:fontRef idx="minor">
            <a:schemeClr val="dk1"/>
          </a:fontRef>
        </p:style>
        <p:txBody>
          <a:bodyPr rtlCol="0" anchor="t"/>
          <a:lstStyle/>
          <a:p>
            <a:pPr algn="ctr"/>
            <a:r>
              <a:rPr lang="ja-JP" altLang="en-US" sz="1200" b="0" dirty="0" smtClean="0">
                <a:latin typeface="メイリオ" pitchFamily="50" charset="-128"/>
                <a:ea typeface="メイリオ" pitchFamily="50" charset="-128"/>
                <a:cs typeface="メイリオ" pitchFamily="50" charset="-128"/>
              </a:rPr>
              <a:t>当年度分</a:t>
            </a:r>
            <a:endParaRPr lang="en-US" altLang="ja-JP" sz="1200" b="0" dirty="0" smtClean="0">
              <a:latin typeface="メイリオ" pitchFamily="50" charset="-128"/>
              <a:ea typeface="メイリオ" pitchFamily="50" charset="-128"/>
              <a:cs typeface="メイリオ" pitchFamily="50" charset="-128"/>
            </a:endParaRPr>
          </a:p>
          <a:p>
            <a:pPr algn="ctr"/>
            <a:r>
              <a:rPr lang="ja-JP" altLang="en-US" sz="1200" b="0" dirty="0" smtClean="0">
                <a:latin typeface="メイリオ" pitchFamily="50" charset="-128"/>
                <a:ea typeface="メイリオ" pitchFamily="50" charset="-128"/>
                <a:cs typeface="メイリオ" pitchFamily="50" charset="-128"/>
              </a:rPr>
              <a:t>ポイント</a:t>
            </a:r>
            <a:endParaRPr lang="en-US" altLang="ja-JP" sz="1200" b="0" dirty="0" smtClean="0">
              <a:latin typeface="メイリオ" pitchFamily="50" charset="-128"/>
              <a:ea typeface="メイリオ" pitchFamily="50" charset="-128"/>
              <a:cs typeface="メイリオ" pitchFamily="50" charset="-128"/>
            </a:endParaRPr>
          </a:p>
          <a:p>
            <a:pPr algn="ctr">
              <a:lnSpc>
                <a:spcPct val="150000"/>
              </a:lnSpc>
            </a:pPr>
            <a:r>
              <a:rPr kumimoji="1" lang="en-US" altLang="ja-JP" sz="1000" b="0" dirty="0" smtClean="0">
                <a:latin typeface="メイリオ" pitchFamily="50" charset="-128"/>
                <a:ea typeface="メイリオ" pitchFamily="50" charset="-128"/>
                <a:cs typeface="メイリオ" pitchFamily="50" charset="-128"/>
              </a:rPr>
              <a:t>(</a:t>
            </a:r>
            <a:r>
              <a:rPr kumimoji="1" lang="ja-JP" altLang="en-US" sz="1000" b="0" dirty="0" smtClean="0">
                <a:latin typeface="メイリオ" pitchFamily="50" charset="-128"/>
                <a:ea typeface="メイリオ" pitchFamily="50" charset="-128"/>
                <a:cs typeface="メイリオ" pitchFamily="50" charset="-128"/>
              </a:rPr>
              <a:t>退職金</a:t>
            </a:r>
            <a:r>
              <a:rPr kumimoji="1" lang="en-US" altLang="ja-JP" sz="1000" b="0" dirty="0" smtClean="0">
                <a:latin typeface="メイリオ" pitchFamily="50" charset="-128"/>
                <a:ea typeface="メイリオ" pitchFamily="50" charset="-128"/>
                <a:cs typeface="メイリオ" pitchFamily="50" charset="-128"/>
              </a:rPr>
              <a:t>) </a:t>
            </a:r>
            <a:r>
              <a:rPr kumimoji="1" lang="ja-JP" altLang="en-US" sz="1000" b="0" dirty="0" smtClean="0">
                <a:latin typeface="メイリオ" pitchFamily="50" charset="-128"/>
                <a:ea typeface="メイリオ" pitchFamily="50" charset="-128"/>
                <a:cs typeface="メイリオ" pitchFamily="50" charset="-128"/>
              </a:rPr>
              <a:t>計算</a:t>
            </a:r>
            <a:endParaRPr kumimoji="1" lang="en-US" altLang="ja-JP" sz="1000" b="0" dirty="0" smtClean="0">
              <a:latin typeface="メイリオ" pitchFamily="50" charset="-128"/>
              <a:ea typeface="メイリオ" pitchFamily="50" charset="-128"/>
              <a:cs typeface="メイリオ" pitchFamily="50" charset="-128"/>
            </a:endParaRPr>
          </a:p>
        </p:txBody>
      </p:sp>
      <p:sp>
        <p:nvSpPr>
          <p:cNvPr id="103" name="AutoShape 66"/>
          <p:cNvSpPr>
            <a:spLocks noChangeArrowheads="1"/>
          </p:cNvSpPr>
          <p:nvPr/>
        </p:nvSpPr>
        <p:spPr bwMode="auto">
          <a:xfrm>
            <a:off x="6408312" y="3861048"/>
            <a:ext cx="972000" cy="755774"/>
          </a:xfrm>
          <a:prstGeom prst="flowChartDocument">
            <a:avLst/>
          </a:prstGeom>
          <a:solidFill>
            <a:schemeClr val="bg2"/>
          </a:solidFill>
          <a:ln w="9525" algn="ctr">
            <a:solidFill>
              <a:srgbClr val="800000"/>
            </a:solidFill>
            <a:miter lim="800000"/>
            <a:headEnd/>
            <a:tailEnd/>
          </a:ln>
        </p:spPr>
        <p:txBody>
          <a:bodyPr wrap="none" anchor="ctr"/>
          <a:lstStyle/>
          <a:p>
            <a:pPr algn="ctr">
              <a:spcBef>
                <a:spcPct val="50000"/>
              </a:spcBef>
            </a:pPr>
            <a:r>
              <a:rPr lang="ja-JP" altLang="en-US" sz="1000" b="0" dirty="0">
                <a:solidFill>
                  <a:schemeClr val="tx1"/>
                </a:solidFill>
                <a:latin typeface="メイリオ" pitchFamily="50" charset="-128"/>
                <a:ea typeface="メイリオ" pitchFamily="50" charset="-128"/>
                <a:cs typeface="メイリオ" pitchFamily="50" charset="-128"/>
              </a:rPr>
              <a:t>対象者別退職金</a:t>
            </a:r>
            <a:br>
              <a:rPr lang="ja-JP" altLang="en-US" sz="1000" b="0" dirty="0">
                <a:solidFill>
                  <a:schemeClr val="tx1"/>
                </a:solidFill>
                <a:latin typeface="メイリオ" pitchFamily="50" charset="-128"/>
                <a:ea typeface="メイリオ" pitchFamily="50" charset="-128"/>
                <a:cs typeface="メイリオ" pitchFamily="50" charset="-128"/>
              </a:rPr>
            </a:br>
            <a:r>
              <a:rPr lang="ja-JP" altLang="en-US" sz="1000" b="0" dirty="0">
                <a:solidFill>
                  <a:schemeClr val="tx1"/>
                </a:solidFill>
                <a:latin typeface="メイリオ" pitchFamily="50" charset="-128"/>
                <a:ea typeface="メイリオ" pitchFamily="50" charset="-128"/>
                <a:cs typeface="メイリオ" pitchFamily="50" charset="-128"/>
              </a:rPr>
              <a:t>計算基礎資料　</a:t>
            </a:r>
          </a:p>
        </p:txBody>
      </p:sp>
      <p:sp>
        <p:nvSpPr>
          <p:cNvPr id="104" name="AutoShape 57"/>
          <p:cNvSpPr>
            <a:spLocks noChangeArrowheads="1"/>
          </p:cNvSpPr>
          <p:nvPr/>
        </p:nvSpPr>
        <p:spPr bwMode="auto">
          <a:xfrm>
            <a:off x="6588224" y="4365104"/>
            <a:ext cx="972000" cy="756000"/>
          </a:xfrm>
          <a:prstGeom prst="flowChartDocument">
            <a:avLst/>
          </a:prstGeom>
          <a:solidFill>
            <a:schemeClr val="bg2"/>
          </a:solidFill>
          <a:ln w="9525" algn="ctr">
            <a:solidFill>
              <a:srgbClr val="800000"/>
            </a:solidFill>
            <a:miter lim="800000"/>
            <a:headEnd/>
            <a:tailEnd/>
          </a:ln>
        </p:spPr>
        <p:txBody>
          <a:bodyPr wrap="none" anchor="ctr"/>
          <a:lstStyle/>
          <a:p>
            <a:pPr algn="ctr">
              <a:spcBef>
                <a:spcPct val="50000"/>
              </a:spcBef>
            </a:pPr>
            <a:r>
              <a:rPr lang="ja-JP" altLang="en-US" sz="1000" b="0" dirty="0">
                <a:solidFill>
                  <a:schemeClr val="tx1"/>
                </a:solidFill>
                <a:latin typeface="メイリオ" pitchFamily="50" charset="-128"/>
                <a:ea typeface="メイリオ" pitchFamily="50" charset="-128"/>
                <a:cs typeface="メイリオ" pitchFamily="50" charset="-128"/>
              </a:rPr>
              <a:t>退職金引当金</a:t>
            </a:r>
            <a:br>
              <a:rPr lang="ja-JP" altLang="en-US" sz="1000" b="0" dirty="0">
                <a:solidFill>
                  <a:schemeClr val="tx1"/>
                </a:solidFill>
                <a:latin typeface="メイリオ" pitchFamily="50" charset="-128"/>
                <a:ea typeface="メイリオ" pitchFamily="50" charset="-128"/>
                <a:cs typeface="メイリオ" pitchFamily="50" charset="-128"/>
              </a:rPr>
            </a:br>
            <a:r>
              <a:rPr lang="ja-JP" altLang="en-US" sz="1000" b="0" dirty="0">
                <a:solidFill>
                  <a:schemeClr val="tx1"/>
                </a:solidFill>
                <a:latin typeface="メイリオ" pitchFamily="50" charset="-128"/>
                <a:ea typeface="メイリオ" pitchFamily="50" charset="-128"/>
                <a:cs typeface="メイリオ" pitchFamily="50" charset="-128"/>
              </a:rPr>
              <a:t>部門別総括表</a:t>
            </a:r>
          </a:p>
        </p:txBody>
      </p:sp>
      <p:sp>
        <p:nvSpPr>
          <p:cNvPr id="105" name="正方形/長方形 104"/>
          <p:cNvSpPr/>
          <p:nvPr/>
        </p:nvSpPr>
        <p:spPr>
          <a:xfrm>
            <a:off x="7668344" y="3212976"/>
            <a:ext cx="1224136" cy="648072"/>
          </a:xfrm>
          <a:prstGeom prst="rect">
            <a:avLst/>
          </a:prstGeom>
        </p:spPr>
        <p:style>
          <a:lnRef idx="1">
            <a:schemeClr val="accent4"/>
          </a:lnRef>
          <a:fillRef idx="2">
            <a:schemeClr val="accent4"/>
          </a:fillRef>
          <a:effectRef idx="1">
            <a:schemeClr val="accent4"/>
          </a:effectRef>
          <a:fontRef idx="minor">
            <a:schemeClr val="dk1"/>
          </a:fontRef>
        </p:style>
        <p:txBody>
          <a:bodyPr lIns="0" rIns="0" rtlCol="0" anchor="t"/>
          <a:lstStyle/>
          <a:p>
            <a:pPr algn="ctr"/>
            <a:r>
              <a:rPr lang="ja-JP" altLang="en-US" sz="1200" b="0" dirty="0" smtClean="0">
                <a:latin typeface="メイリオ" pitchFamily="50" charset="-128"/>
                <a:ea typeface="メイリオ" pitchFamily="50" charset="-128"/>
                <a:cs typeface="メイリオ" pitchFamily="50" charset="-128"/>
              </a:rPr>
              <a:t>将来退職予定者</a:t>
            </a:r>
            <a:endParaRPr lang="en-US" altLang="ja-JP" sz="1200" b="0" dirty="0" smtClean="0">
              <a:latin typeface="メイリオ" pitchFamily="50" charset="-128"/>
              <a:ea typeface="メイリオ" pitchFamily="50" charset="-128"/>
              <a:cs typeface="メイリオ" pitchFamily="50" charset="-128"/>
            </a:endParaRPr>
          </a:p>
          <a:p>
            <a:pPr algn="ctr">
              <a:lnSpc>
                <a:spcPct val="150000"/>
              </a:lnSpc>
            </a:pPr>
            <a:r>
              <a:rPr kumimoji="1" lang="ja-JP" altLang="en-US" sz="1200" b="0" dirty="0" smtClean="0">
                <a:latin typeface="メイリオ" pitchFamily="50" charset="-128"/>
                <a:ea typeface="メイリオ" pitchFamily="50" charset="-128"/>
                <a:cs typeface="メイリオ" pitchFamily="50" charset="-128"/>
              </a:rPr>
              <a:t>退職金計算</a:t>
            </a:r>
            <a:endParaRPr kumimoji="1" lang="en-US" altLang="ja-JP" sz="1200" b="0" dirty="0" smtClean="0">
              <a:latin typeface="メイリオ" pitchFamily="50" charset="-128"/>
              <a:ea typeface="メイリオ" pitchFamily="50" charset="-128"/>
              <a:cs typeface="メイリオ" pitchFamily="50" charset="-128"/>
            </a:endParaRPr>
          </a:p>
          <a:p>
            <a:pPr algn="ctr"/>
            <a:r>
              <a:rPr lang="en-US" altLang="ja-JP" sz="1000" b="0" dirty="0" smtClean="0">
                <a:latin typeface="メイリオ" pitchFamily="50" charset="-128"/>
                <a:ea typeface="メイリオ" pitchFamily="50" charset="-128"/>
                <a:cs typeface="メイリオ" pitchFamily="50" charset="-128"/>
              </a:rPr>
              <a:t>(</a:t>
            </a:r>
            <a:r>
              <a:rPr lang="ja-JP" altLang="en-US" sz="1000" b="0" dirty="0" smtClean="0">
                <a:latin typeface="メイリオ" pitchFamily="50" charset="-128"/>
                <a:ea typeface="メイリオ" pitchFamily="50" charset="-128"/>
                <a:cs typeface="メイリオ" pitchFamily="50" charset="-128"/>
              </a:rPr>
              <a:t>最大</a:t>
            </a:r>
            <a:r>
              <a:rPr lang="en-US" altLang="ja-JP" sz="1000" b="0" dirty="0" smtClean="0">
                <a:latin typeface="メイリオ" pitchFamily="50" charset="-128"/>
                <a:ea typeface="メイリオ" pitchFamily="50" charset="-128"/>
                <a:cs typeface="メイリオ" pitchFamily="50" charset="-128"/>
              </a:rPr>
              <a:t>5</a:t>
            </a:r>
            <a:r>
              <a:rPr lang="ja-JP" altLang="en-US" sz="1000" b="0" dirty="0" smtClean="0">
                <a:latin typeface="メイリオ" pitchFamily="50" charset="-128"/>
                <a:ea typeface="メイリオ" pitchFamily="50" charset="-128"/>
                <a:cs typeface="メイリオ" pitchFamily="50" charset="-128"/>
              </a:rPr>
              <a:t>年</a:t>
            </a:r>
            <a:r>
              <a:rPr lang="en-US" altLang="ja-JP" sz="1000" b="0" dirty="0" smtClean="0">
                <a:latin typeface="メイリオ" pitchFamily="50" charset="-128"/>
                <a:ea typeface="メイリオ" pitchFamily="50" charset="-128"/>
                <a:cs typeface="メイリオ" pitchFamily="50" charset="-128"/>
              </a:rPr>
              <a:t>)</a:t>
            </a:r>
            <a:endParaRPr kumimoji="1" lang="en-US" altLang="ja-JP" sz="1000" b="0" dirty="0" smtClean="0">
              <a:latin typeface="メイリオ" pitchFamily="50" charset="-128"/>
              <a:ea typeface="メイリオ" pitchFamily="50" charset="-128"/>
              <a:cs typeface="メイリオ" pitchFamily="50" charset="-128"/>
            </a:endParaRPr>
          </a:p>
        </p:txBody>
      </p:sp>
      <p:sp>
        <p:nvSpPr>
          <p:cNvPr id="106" name="正方形/長方形 105"/>
          <p:cNvSpPr/>
          <p:nvPr/>
        </p:nvSpPr>
        <p:spPr>
          <a:xfrm>
            <a:off x="7668344" y="3915804"/>
            <a:ext cx="1224136" cy="432048"/>
          </a:xfrm>
          <a:prstGeom prst="rect">
            <a:avLst/>
          </a:prstGeom>
        </p:spPr>
        <p:style>
          <a:lnRef idx="1">
            <a:schemeClr val="accent4"/>
          </a:lnRef>
          <a:fillRef idx="2">
            <a:schemeClr val="accent4"/>
          </a:fillRef>
          <a:effectRef idx="1">
            <a:schemeClr val="accent4"/>
          </a:effectRef>
          <a:fontRef idx="minor">
            <a:schemeClr val="dk1"/>
          </a:fontRef>
        </p:style>
        <p:txBody>
          <a:bodyPr lIns="0" rIns="0" rtlCol="0" anchor="t"/>
          <a:lstStyle/>
          <a:p>
            <a:pPr algn="ctr"/>
            <a:r>
              <a:rPr lang="ja-JP" altLang="en-US" sz="1200" b="0" dirty="0" smtClean="0">
                <a:latin typeface="メイリオ" pitchFamily="50" charset="-128"/>
                <a:ea typeface="メイリオ" pitchFamily="50" charset="-128"/>
                <a:cs typeface="メイリオ" pitchFamily="50" charset="-128"/>
              </a:rPr>
              <a:t>当年末退職金</a:t>
            </a:r>
            <a:br>
              <a:rPr lang="ja-JP" altLang="en-US" sz="1200" b="0" dirty="0" smtClean="0">
                <a:latin typeface="メイリオ" pitchFamily="50" charset="-128"/>
                <a:ea typeface="メイリオ" pitchFamily="50" charset="-128"/>
                <a:cs typeface="メイリオ" pitchFamily="50" charset="-128"/>
              </a:rPr>
            </a:br>
            <a:r>
              <a:rPr lang="ja-JP" altLang="en-US" sz="1200" b="0" dirty="0" smtClean="0">
                <a:latin typeface="メイリオ" pitchFamily="50" charset="-128"/>
                <a:ea typeface="メイリオ" pitchFamily="50" charset="-128"/>
                <a:cs typeface="メイリオ" pitchFamily="50" charset="-128"/>
              </a:rPr>
              <a:t>引当金仮計算</a:t>
            </a:r>
          </a:p>
        </p:txBody>
      </p:sp>
      <p:sp>
        <p:nvSpPr>
          <p:cNvPr id="107" name="AutoShape 57"/>
          <p:cNvSpPr>
            <a:spLocks noChangeArrowheads="1"/>
          </p:cNvSpPr>
          <p:nvPr/>
        </p:nvSpPr>
        <p:spPr bwMode="auto">
          <a:xfrm>
            <a:off x="7776464" y="4392566"/>
            <a:ext cx="972000" cy="756000"/>
          </a:xfrm>
          <a:prstGeom prst="flowChartDocument">
            <a:avLst/>
          </a:prstGeom>
          <a:solidFill>
            <a:schemeClr val="bg2"/>
          </a:solidFill>
          <a:ln w="9525" algn="ctr">
            <a:solidFill>
              <a:srgbClr val="800000"/>
            </a:solidFill>
            <a:miter lim="800000"/>
            <a:headEnd/>
            <a:tailEnd/>
          </a:ln>
        </p:spPr>
        <p:txBody>
          <a:bodyPr wrap="none" anchor="ctr"/>
          <a:lstStyle/>
          <a:p>
            <a:pPr algn="ctr">
              <a:spcBef>
                <a:spcPct val="50000"/>
              </a:spcBef>
            </a:pPr>
            <a:r>
              <a:rPr lang="ja-JP" altLang="en-US" sz="1000" b="0" dirty="0" smtClean="0">
                <a:solidFill>
                  <a:schemeClr val="tx1"/>
                </a:solidFill>
                <a:latin typeface="メイリオ" pitchFamily="50" charset="-128"/>
                <a:ea typeface="メイリオ" pitchFamily="50" charset="-128"/>
                <a:cs typeface="メイリオ" pitchFamily="50" charset="-128"/>
              </a:rPr>
              <a:t>退職金債務</a:t>
            </a:r>
            <a:br>
              <a:rPr lang="ja-JP" altLang="en-US" sz="1000" b="0" dirty="0" smtClean="0">
                <a:solidFill>
                  <a:schemeClr val="tx1"/>
                </a:solidFill>
                <a:latin typeface="メイリオ" pitchFamily="50" charset="-128"/>
                <a:ea typeface="メイリオ" pitchFamily="50" charset="-128"/>
                <a:cs typeface="メイリオ" pitchFamily="50" charset="-128"/>
              </a:rPr>
            </a:br>
            <a:r>
              <a:rPr lang="ja-JP" altLang="en-US" sz="1000" b="0" dirty="0" smtClean="0">
                <a:solidFill>
                  <a:schemeClr val="tx1"/>
                </a:solidFill>
                <a:latin typeface="メイリオ" pitchFamily="50" charset="-128"/>
                <a:ea typeface="メイリオ" pitchFamily="50" charset="-128"/>
                <a:cs typeface="メイリオ" pitchFamily="50" charset="-128"/>
              </a:rPr>
              <a:t>基礎資料</a:t>
            </a:r>
            <a:endParaRPr lang="en-US" altLang="ja-JP" sz="1000" b="0" dirty="0" smtClean="0">
              <a:solidFill>
                <a:schemeClr val="tx1"/>
              </a:solidFill>
              <a:latin typeface="メイリオ" pitchFamily="50" charset="-128"/>
              <a:ea typeface="メイリオ" pitchFamily="50" charset="-128"/>
              <a:cs typeface="メイリオ" pitchFamily="50" charset="-128"/>
            </a:endParaRPr>
          </a:p>
          <a:p>
            <a:pPr algn="ctr">
              <a:lnSpc>
                <a:spcPts val="100"/>
              </a:lnSpc>
              <a:spcBef>
                <a:spcPct val="50000"/>
              </a:spcBef>
            </a:pPr>
            <a:r>
              <a:rPr lang="en-US" altLang="ja-JP" sz="1000" b="0" dirty="0" smtClean="0">
                <a:solidFill>
                  <a:schemeClr val="tx1"/>
                </a:solidFill>
                <a:latin typeface="メイリオ" pitchFamily="50" charset="-128"/>
                <a:ea typeface="メイリオ" pitchFamily="50" charset="-128"/>
                <a:cs typeface="メイリオ" pitchFamily="50" charset="-128"/>
              </a:rPr>
              <a:t>(</a:t>
            </a:r>
            <a:r>
              <a:rPr lang="ja-JP" altLang="en-US" sz="1000" b="0" dirty="0" smtClean="0">
                <a:solidFill>
                  <a:schemeClr val="tx1"/>
                </a:solidFill>
                <a:latin typeface="メイリオ" pitchFamily="50" charset="-128"/>
                <a:ea typeface="メイリオ" pitchFamily="50" charset="-128"/>
                <a:cs typeface="メイリオ" pitchFamily="50" charset="-128"/>
              </a:rPr>
              <a:t>予測</a:t>
            </a:r>
            <a:r>
              <a:rPr lang="en-US" altLang="ja-JP" sz="1000" b="0" dirty="0" smtClean="0">
                <a:solidFill>
                  <a:schemeClr val="tx1"/>
                </a:solidFill>
                <a:latin typeface="メイリオ" pitchFamily="50" charset="-128"/>
                <a:ea typeface="メイリオ" pitchFamily="50" charset="-128"/>
                <a:cs typeface="メイリオ" pitchFamily="50" charset="-128"/>
              </a:rPr>
              <a:t>)</a:t>
            </a:r>
            <a:endParaRPr lang="ja-JP" altLang="en-US" sz="1000" b="0" dirty="0" smtClean="0">
              <a:solidFill>
                <a:schemeClr val="tx1"/>
              </a:solidFill>
              <a:latin typeface="メイリオ" pitchFamily="50" charset="-128"/>
              <a:ea typeface="メイリオ" pitchFamily="50" charset="-128"/>
              <a:cs typeface="メイリオ" pitchFamily="50" charset="-128"/>
            </a:endParaRPr>
          </a:p>
        </p:txBody>
      </p:sp>
      <p:sp>
        <p:nvSpPr>
          <p:cNvPr id="108" name="Rectangle 18"/>
          <p:cNvSpPr>
            <a:spLocks noChangeArrowheads="1"/>
          </p:cNvSpPr>
          <p:nvPr/>
        </p:nvSpPr>
        <p:spPr bwMode="auto">
          <a:xfrm>
            <a:off x="3635896" y="2780928"/>
            <a:ext cx="1188000" cy="360362"/>
          </a:xfrm>
          <a:prstGeom prst="round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spcBef>
                <a:spcPct val="50000"/>
              </a:spcBef>
              <a:defRPr/>
            </a:pPr>
            <a:r>
              <a:rPr lang="ja-JP" altLang="en-US" sz="1200" b="0" dirty="0" smtClean="0">
                <a:solidFill>
                  <a:schemeClr val="bg1"/>
                </a:solidFill>
                <a:latin typeface="メイリオ" pitchFamily="50" charset="-128"/>
                <a:ea typeface="メイリオ" pitchFamily="50" charset="-128"/>
                <a:cs typeface="メイリオ" pitchFamily="50" charset="-128"/>
              </a:rPr>
              <a:t>退職金計算</a:t>
            </a:r>
            <a:endParaRPr lang="ja-JP" altLang="en-US" sz="1000" b="0" dirty="0">
              <a:solidFill>
                <a:schemeClr val="bg1"/>
              </a:solidFill>
              <a:latin typeface="メイリオ" pitchFamily="50" charset="-128"/>
              <a:ea typeface="メイリオ" pitchFamily="50" charset="-128"/>
              <a:cs typeface="メイリオ" pitchFamily="50" charset="-128"/>
            </a:endParaRPr>
          </a:p>
        </p:txBody>
      </p:sp>
      <p:sp>
        <p:nvSpPr>
          <p:cNvPr id="109" name="右矢印 108"/>
          <p:cNvSpPr/>
          <p:nvPr/>
        </p:nvSpPr>
        <p:spPr>
          <a:xfrm rot="5400000">
            <a:off x="4067944" y="5039054"/>
            <a:ext cx="288032" cy="576064"/>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b="0"/>
          </a:p>
        </p:txBody>
      </p:sp>
      <p:pic>
        <p:nvPicPr>
          <p:cNvPr id="110" name="Picture 35" descr="DB_Blue"/>
          <p:cNvPicPr>
            <a:picLocks noChangeAspect="1" noChangeArrowheads="1"/>
          </p:cNvPicPr>
          <p:nvPr/>
        </p:nvPicPr>
        <p:blipFill>
          <a:blip r:embed="rId3" cstate="email"/>
          <a:srcRect/>
          <a:stretch>
            <a:fillRect/>
          </a:stretch>
        </p:blipFill>
        <p:spPr bwMode="auto">
          <a:xfrm>
            <a:off x="7913358" y="5514232"/>
            <a:ext cx="1008000" cy="728675"/>
          </a:xfrm>
          <a:prstGeom prst="rect">
            <a:avLst/>
          </a:prstGeom>
          <a:noFill/>
        </p:spPr>
      </p:pic>
      <p:sp>
        <p:nvSpPr>
          <p:cNvPr id="111" name="WordArt 62"/>
          <p:cNvSpPr>
            <a:spLocks noChangeAspect="1" noChangeArrowheads="1" noChangeShapeType="1" noTextEdit="1"/>
          </p:cNvSpPr>
          <p:nvPr/>
        </p:nvSpPr>
        <p:spPr bwMode="auto">
          <a:xfrm>
            <a:off x="7953376" y="5778749"/>
            <a:ext cx="935798" cy="383555"/>
          </a:xfrm>
          <a:prstGeom prst="rect">
            <a:avLst/>
          </a:prstGeom>
        </p:spPr>
        <p:txBody>
          <a:bodyPr wrap="none" fromWordArt="1">
            <a:prstTxWarp prst="textPlain">
              <a:avLst>
                <a:gd name="adj" fmla="val 50000"/>
              </a:avLst>
            </a:prstTxWarp>
          </a:bodyPr>
          <a:lstStyle/>
          <a:p>
            <a:pPr algn="ctr"/>
            <a:r>
              <a:rPr lang="en-US" altLang="ja-JP" sz="2400" kern="10" dirty="0" smtClean="0">
                <a:ln w="9525">
                  <a:noFill/>
                  <a:round/>
                  <a:headEnd/>
                  <a:tailEnd/>
                </a:ln>
                <a:solidFill>
                  <a:srgbClr val="FFFFFF"/>
                </a:solidFill>
                <a:latin typeface="Times New Roman" pitchFamily="18" charset="0"/>
                <a:ea typeface="HG創英角ｺﾞｼｯｸUB"/>
                <a:cs typeface="Times New Roman" pitchFamily="18" charset="0"/>
              </a:rPr>
              <a:t>CORE</a:t>
            </a:r>
          </a:p>
          <a:p>
            <a:pPr algn="ctr"/>
            <a:r>
              <a:rPr lang="ja-JP" altLang="en-US" sz="2400" b="0" kern="10" dirty="0" smtClean="0">
                <a:ln w="9525">
                  <a:noFill/>
                  <a:round/>
                  <a:headEnd/>
                  <a:tailEnd/>
                </a:ln>
                <a:solidFill>
                  <a:srgbClr val="FFFFFF"/>
                </a:solidFill>
                <a:latin typeface="メイリオ" pitchFamily="50" charset="-128"/>
                <a:ea typeface="メイリオ" pitchFamily="50" charset="-128"/>
                <a:cs typeface="メイリオ" pitchFamily="50" charset="-128"/>
              </a:rPr>
              <a:t> 基幹会計 </a:t>
            </a:r>
            <a:endParaRPr lang="ja-JP" altLang="en-US" sz="2400" b="0" kern="10" dirty="0">
              <a:ln w="9525">
                <a:noFill/>
                <a:round/>
                <a:headEnd/>
                <a:tailEnd/>
              </a:ln>
              <a:solidFill>
                <a:srgbClr val="FFFFFF"/>
              </a:solidFill>
              <a:latin typeface="メイリオ" pitchFamily="50" charset="-128"/>
              <a:ea typeface="メイリオ" pitchFamily="50" charset="-128"/>
              <a:cs typeface="メイリオ" pitchFamily="50" charset="-128"/>
            </a:endParaRPr>
          </a:p>
        </p:txBody>
      </p:sp>
      <p:sp>
        <p:nvSpPr>
          <p:cNvPr id="112" name="Rectangle 18"/>
          <p:cNvSpPr>
            <a:spLocks noChangeArrowheads="1"/>
          </p:cNvSpPr>
          <p:nvPr/>
        </p:nvSpPr>
        <p:spPr bwMode="auto">
          <a:xfrm>
            <a:off x="5084682" y="5505606"/>
            <a:ext cx="1188000" cy="360362"/>
          </a:xfrm>
          <a:prstGeom prst="roundRect">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lgn="ctr">
              <a:spcBef>
                <a:spcPct val="50000"/>
              </a:spcBef>
              <a:defRPr/>
            </a:pPr>
            <a:r>
              <a:rPr lang="ja-JP" altLang="en-US" sz="1200" b="0" dirty="0" smtClean="0">
                <a:solidFill>
                  <a:schemeClr val="bg1"/>
                </a:solidFill>
                <a:latin typeface="メイリオ" pitchFamily="50" charset="-128"/>
                <a:ea typeface="メイリオ" pitchFamily="50" charset="-128"/>
                <a:cs typeface="メイリオ" pitchFamily="50" charset="-128"/>
              </a:rPr>
              <a:t>退職金支払仕訳</a:t>
            </a:r>
            <a:endParaRPr lang="ja-JP" altLang="en-US" sz="1000" b="0" dirty="0">
              <a:solidFill>
                <a:schemeClr val="bg1"/>
              </a:solidFill>
              <a:latin typeface="メイリオ" pitchFamily="50" charset="-128"/>
              <a:ea typeface="メイリオ" pitchFamily="50" charset="-128"/>
              <a:cs typeface="メイリオ" pitchFamily="50" charset="-128"/>
            </a:endParaRPr>
          </a:p>
        </p:txBody>
      </p:sp>
      <p:sp>
        <p:nvSpPr>
          <p:cNvPr id="113" name="Rectangle 18"/>
          <p:cNvSpPr>
            <a:spLocks noChangeArrowheads="1"/>
          </p:cNvSpPr>
          <p:nvPr/>
        </p:nvSpPr>
        <p:spPr bwMode="auto">
          <a:xfrm>
            <a:off x="5084682" y="5902828"/>
            <a:ext cx="1188000" cy="360362"/>
          </a:xfrm>
          <a:prstGeom prst="roundRect">
            <a:avLst/>
          </a:prstGeom>
          <a:ln>
            <a:headEnd/>
            <a:tailEnd/>
          </a:ln>
        </p:spPr>
        <p:style>
          <a:lnRef idx="0">
            <a:schemeClr val="accent5"/>
          </a:lnRef>
          <a:fillRef idx="3">
            <a:schemeClr val="accent5"/>
          </a:fillRef>
          <a:effectRef idx="3">
            <a:schemeClr val="accent5"/>
          </a:effectRef>
          <a:fontRef idx="minor">
            <a:schemeClr val="lt1"/>
          </a:fontRef>
        </p:style>
        <p:txBody>
          <a:bodyPr wrap="none" tIns="54000" bIns="0" anchor="ctr"/>
          <a:lstStyle/>
          <a:p>
            <a:pPr algn="ctr">
              <a:lnSpc>
                <a:spcPts val="500"/>
              </a:lnSpc>
              <a:spcBef>
                <a:spcPct val="50000"/>
              </a:spcBef>
              <a:defRPr/>
            </a:pPr>
            <a:r>
              <a:rPr lang="ja-JP" altLang="en-US" sz="1000" b="0" dirty="0" smtClean="0">
                <a:solidFill>
                  <a:schemeClr val="bg1"/>
                </a:solidFill>
                <a:latin typeface="メイリオ" pitchFamily="50" charset="-128"/>
                <a:ea typeface="メイリオ" pitchFamily="50" charset="-128"/>
                <a:cs typeface="メイリオ" pitchFamily="50" charset="-128"/>
              </a:rPr>
              <a:t>退職給付</a:t>
            </a:r>
            <a:endParaRPr lang="en-US" altLang="ja-JP" sz="1000" b="0" dirty="0" smtClean="0">
              <a:solidFill>
                <a:schemeClr val="bg1"/>
              </a:solidFill>
              <a:latin typeface="メイリオ" pitchFamily="50" charset="-128"/>
              <a:ea typeface="メイリオ" pitchFamily="50" charset="-128"/>
              <a:cs typeface="メイリオ" pitchFamily="50" charset="-128"/>
            </a:endParaRPr>
          </a:p>
          <a:p>
            <a:pPr algn="ctr">
              <a:lnSpc>
                <a:spcPts val="500"/>
              </a:lnSpc>
              <a:spcBef>
                <a:spcPct val="50000"/>
              </a:spcBef>
              <a:defRPr/>
            </a:pPr>
            <a:r>
              <a:rPr lang="ja-JP" altLang="en-US" sz="1000" b="0" dirty="0" smtClean="0">
                <a:solidFill>
                  <a:schemeClr val="bg1"/>
                </a:solidFill>
                <a:latin typeface="メイリオ" pitchFamily="50" charset="-128"/>
                <a:ea typeface="メイリオ" pitchFamily="50" charset="-128"/>
                <a:cs typeface="メイリオ" pitchFamily="50" charset="-128"/>
              </a:rPr>
              <a:t>引当金仕訳</a:t>
            </a:r>
            <a:endParaRPr lang="ja-JP" altLang="en-US" sz="1000" b="0" dirty="0">
              <a:solidFill>
                <a:schemeClr val="bg1"/>
              </a:solidFill>
              <a:latin typeface="メイリオ" pitchFamily="50" charset="-128"/>
              <a:ea typeface="メイリオ" pitchFamily="50" charset="-128"/>
              <a:cs typeface="メイリオ" pitchFamily="50" charset="-128"/>
            </a:endParaRPr>
          </a:p>
        </p:txBody>
      </p:sp>
      <p:sp>
        <p:nvSpPr>
          <p:cNvPr id="114" name="右矢印 113"/>
          <p:cNvSpPr/>
          <p:nvPr/>
        </p:nvSpPr>
        <p:spPr>
          <a:xfrm rot="5400000">
            <a:off x="5508104" y="5039054"/>
            <a:ext cx="288032" cy="576064"/>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b="0"/>
          </a:p>
        </p:txBody>
      </p:sp>
      <p:sp>
        <p:nvSpPr>
          <p:cNvPr id="115" name="Rectangle 18"/>
          <p:cNvSpPr>
            <a:spLocks noChangeArrowheads="1"/>
          </p:cNvSpPr>
          <p:nvPr/>
        </p:nvSpPr>
        <p:spPr bwMode="auto">
          <a:xfrm>
            <a:off x="2159864" y="2780928"/>
            <a:ext cx="1188000" cy="360362"/>
          </a:xfrm>
          <a:prstGeom prst="round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spcBef>
                <a:spcPct val="50000"/>
              </a:spcBef>
              <a:defRPr/>
            </a:pPr>
            <a:r>
              <a:rPr lang="ja-JP" altLang="en-US" sz="1000" b="0" dirty="0" smtClean="0">
                <a:solidFill>
                  <a:schemeClr val="bg1"/>
                </a:solidFill>
                <a:latin typeface="メイリオ" pitchFamily="50" charset="-128"/>
                <a:ea typeface="メイリオ" pitchFamily="50" charset="-128"/>
                <a:cs typeface="メイリオ" pitchFamily="50" charset="-128"/>
              </a:rPr>
              <a:t>事由別テーブル</a:t>
            </a:r>
            <a:endParaRPr lang="ja-JP" altLang="en-US" sz="1000" b="0" dirty="0">
              <a:solidFill>
                <a:schemeClr val="bg1"/>
              </a:solidFill>
              <a:latin typeface="メイリオ" pitchFamily="50" charset="-128"/>
              <a:ea typeface="メイリオ" pitchFamily="50" charset="-128"/>
              <a:cs typeface="メイリオ" pitchFamily="50" charset="-128"/>
            </a:endParaRPr>
          </a:p>
        </p:txBody>
      </p:sp>
      <p:sp>
        <p:nvSpPr>
          <p:cNvPr id="116" name="Text Box 40"/>
          <p:cNvSpPr txBox="1">
            <a:spLocks noChangeArrowheads="1"/>
          </p:cNvSpPr>
          <p:nvPr/>
        </p:nvSpPr>
        <p:spPr bwMode="auto">
          <a:xfrm>
            <a:off x="251520" y="2708920"/>
            <a:ext cx="1800200" cy="3600400"/>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50000"/>
              </a:srgbClr>
            </a:solid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lstStyle/>
          <a:p>
            <a:pPr algn="ctr">
              <a:lnSpc>
                <a:spcPct val="150000"/>
              </a:lnSpc>
              <a:spcBef>
                <a:spcPct val="50000"/>
              </a:spcBef>
              <a:defRPr/>
            </a:pPr>
            <a:endParaRPr kumimoji="0" lang="en-US" altLang="ja-JP" sz="1200" b="0" kern="0" dirty="0">
              <a:latin typeface="メイリオ" pitchFamily="50" charset="-128"/>
              <a:ea typeface="メイリオ" pitchFamily="50" charset="-128"/>
              <a:cs typeface="メイリオ" pitchFamily="50" charset="-128"/>
            </a:endParaRPr>
          </a:p>
        </p:txBody>
      </p:sp>
      <p:sp>
        <p:nvSpPr>
          <p:cNvPr id="117" name="テキスト ボックス 116"/>
          <p:cNvSpPr txBox="1"/>
          <p:nvPr/>
        </p:nvSpPr>
        <p:spPr>
          <a:xfrm>
            <a:off x="3923928" y="5719415"/>
            <a:ext cx="769441" cy="589905"/>
          </a:xfrm>
          <a:prstGeom prst="rect">
            <a:avLst/>
          </a:prstGeom>
        </p:spPr>
        <p:txBody>
          <a:bodyPr wrap="none" lIns="0" tIns="0" rIns="0" bIns="0" rtlCol="0" anchor="t" anchorCtr="0">
            <a:spAutoFit/>
          </a:bodyPr>
          <a:lstStyle/>
          <a:p>
            <a:pPr marL="0" marR="0" indent="0" algn="ctr" defTabSz="914400" rtl="0" eaLnBrk="1" fontAlgn="auto" latinLnBrk="0" hangingPunct="1">
              <a:lnSpc>
                <a:spcPts val="2800"/>
              </a:lnSpc>
              <a:spcBef>
                <a:spcPct val="0"/>
              </a:spcBef>
              <a:spcAft>
                <a:spcPts val="0"/>
              </a:spcAft>
              <a:buClrTx/>
              <a:buSzTx/>
              <a:buFontTx/>
              <a:buNone/>
              <a:tabLst/>
            </a:pPr>
            <a:r>
              <a:rPr lang="en-US" altLang="ja-JP" sz="2000" dirty="0" smtClean="0">
                <a:solidFill>
                  <a:schemeClr val="bg1"/>
                </a:solidFill>
                <a:latin typeface="Times New Roman" pitchFamily="18" charset="0"/>
                <a:ea typeface="+mj-ea"/>
                <a:cs typeface="Times New Roman" pitchFamily="18" charset="0"/>
              </a:rPr>
              <a:t>PR+</a:t>
            </a:r>
          </a:p>
          <a:p>
            <a:pPr marL="0" marR="0" indent="0" algn="ctr" defTabSz="914400" rtl="0" eaLnBrk="1" fontAlgn="auto" latinLnBrk="0" hangingPunct="1">
              <a:spcBef>
                <a:spcPct val="0"/>
              </a:spcBef>
              <a:spcAft>
                <a:spcPts val="0"/>
              </a:spcAft>
              <a:buClrTx/>
              <a:buSzTx/>
              <a:buFontTx/>
              <a:buNone/>
              <a:tabLst/>
            </a:pPr>
            <a:r>
              <a:rPr kumimoji="1" lang="ja-JP" altLang="en-US" sz="15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給与管理</a:t>
            </a:r>
          </a:p>
        </p:txBody>
      </p:sp>
      <p:sp>
        <p:nvSpPr>
          <p:cNvPr id="118" name="正方形/長方形 117"/>
          <p:cNvSpPr/>
          <p:nvPr/>
        </p:nvSpPr>
        <p:spPr>
          <a:xfrm>
            <a:off x="323528" y="4336226"/>
            <a:ext cx="1656184" cy="1224136"/>
          </a:xfrm>
          <a:prstGeom prst="rect">
            <a:avLst/>
          </a:prstGeom>
        </p:spPr>
        <p:style>
          <a:lnRef idx="1">
            <a:schemeClr val="accent3"/>
          </a:lnRef>
          <a:fillRef idx="2">
            <a:schemeClr val="accent3"/>
          </a:fillRef>
          <a:effectRef idx="1">
            <a:schemeClr val="accent3"/>
          </a:effectRef>
          <a:fontRef idx="minor">
            <a:schemeClr val="dk1"/>
          </a:fontRef>
        </p:style>
        <p:txBody>
          <a:bodyPr lIns="36000" rIns="0" rtlCol="0" anchor="t"/>
          <a:lstStyle/>
          <a:p>
            <a:r>
              <a:rPr lang="zh-TW" altLang="en-US" sz="1000" b="0" dirty="0" smtClean="0">
                <a:latin typeface="メイリオ" pitchFamily="50" charset="-128"/>
                <a:ea typeface="メイリオ" pitchFamily="50" charset="-128"/>
                <a:cs typeface="メイリオ" pitchFamily="50" charset="-128"/>
              </a:rPr>
              <a:t>■人事情報</a:t>
            </a:r>
          </a:p>
          <a:p>
            <a:r>
              <a:rPr lang="zh-TW" altLang="en-US" sz="1000" b="0" dirty="0" smtClean="0">
                <a:latin typeface="メイリオ" pitchFamily="50" charset="-128"/>
                <a:ea typeface="メイリオ" pitchFamily="50" charset="-128"/>
                <a:cs typeface="メイリオ" pitchFamily="50" charset="-128"/>
              </a:rPr>
              <a:t>格付  役職  職種  入社形態</a:t>
            </a:r>
          </a:p>
          <a:p>
            <a:r>
              <a:rPr lang="zh-TW" altLang="en-US" sz="1000" b="0" dirty="0" smtClean="0">
                <a:latin typeface="メイリオ" pitchFamily="50" charset="-128"/>
                <a:ea typeface="メイリオ" pitchFamily="50" charset="-128"/>
                <a:cs typeface="メイリオ" pitchFamily="50" charset="-128"/>
              </a:rPr>
              <a:t>退職金起算日  不在籍期間</a:t>
            </a:r>
          </a:p>
          <a:p>
            <a:r>
              <a:rPr lang="zh-TW" altLang="en-US" sz="1000" b="0" dirty="0" smtClean="0">
                <a:latin typeface="メイリオ" pitchFamily="50" charset="-128"/>
                <a:ea typeface="メイリオ" pitchFamily="50" charset="-128"/>
                <a:cs typeface="メイリオ" pitchFamily="50" charset="-128"/>
              </a:rPr>
              <a:t>休職　　</a:t>
            </a:r>
            <a:r>
              <a:rPr lang="en-US" altLang="zh-TW" sz="1000" b="0" dirty="0" smtClean="0">
                <a:latin typeface="メイリオ" pitchFamily="50" charset="-128"/>
                <a:ea typeface="メイリオ" pitchFamily="50" charset="-128"/>
                <a:cs typeface="メイリオ" pitchFamily="50" charset="-128"/>
              </a:rPr>
              <a:t>…etc</a:t>
            </a:r>
          </a:p>
          <a:p>
            <a:pPr>
              <a:lnSpc>
                <a:spcPct val="150000"/>
              </a:lnSpc>
            </a:pPr>
            <a:r>
              <a:rPr lang="zh-TW" altLang="en-US" sz="1000" b="0" dirty="0" smtClean="0">
                <a:latin typeface="メイリオ" pitchFamily="50" charset="-128"/>
                <a:ea typeface="メイリオ" pitchFamily="50" charset="-128"/>
                <a:cs typeface="メイリオ" pitchFamily="50" charset="-128"/>
              </a:rPr>
              <a:t>人事異動昇格歴</a:t>
            </a:r>
          </a:p>
          <a:p>
            <a:r>
              <a:rPr lang="zh-TW" altLang="en-US" sz="1000" b="0" dirty="0" smtClean="0">
                <a:latin typeface="メイリオ" pitchFamily="50" charset="-128"/>
                <a:ea typeface="メイリオ" pitchFamily="50" charset="-128"/>
                <a:cs typeface="メイリオ" pitchFamily="50" charset="-128"/>
              </a:rPr>
              <a:t>人事評価情報　　</a:t>
            </a:r>
            <a:r>
              <a:rPr lang="en-US" altLang="zh-TW" sz="1000" b="0" dirty="0" smtClean="0">
                <a:latin typeface="メイリオ" pitchFamily="50" charset="-128"/>
                <a:ea typeface="メイリオ" pitchFamily="50" charset="-128"/>
                <a:cs typeface="メイリオ" pitchFamily="50" charset="-128"/>
              </a:rPr>
              <a:t>…etc</a:t>
            </a:r>
            <a:endParaRPr kumimoji="1" lang="en-US" altLang="ja-JP" sz="1000" b="0" dirty="0" smtClean="0">
              <a:latin typeface="メイリオ" pitchFamily="50" charset="-128"/>
              <a:ea typeface="メイリオ" pitchFamily="50" charset="-128"/>
              <a:cs typeface="メイリオ" pitchFamily="50" charset="-128"/>
            </a:endParaRPr>
          </a:p>
        </p:txBody>
      </p:sp>
      <p:sp>
        <p:nvSpPr>
          <p:cNvPr id="119" name="正方形/長方形 118"/>
          <p:cNvSpPr/>
          <p:nvPr/>
        </p:nvSpPr>
        <p:spPr>
          <a:xfrm>
            <a:off x="323528" y="3284984"/>
            <a:ext cx="1656184" cy="648072"/>
          </a:xfrm>
          <a:prstGeom prst="rect">
            <a:avLst/>
          </a:prstGeom>
        </p:spPr>
        <p:style>
          <a:lnRef idx="1">
            <a:schemeClr val="accent3"/>
          </a:lnRef>
          <a:fillRef idx="2">
            <a:schemeClr val="accent3"/>
          </a:fillRef>
          <a:effectRef idx="1">
            <a:schemeClr val="accent3"/>
          </a:effectRef>
          <a:fontRef idx="minor">
            <a:schemeClr val="dk1"/>
          </a:fontRef>
        </p:style>
        <p:txBody>
          <a:bodyPr lIns="36000" rIns="0" rtlCol="0" anchor="t"/>
          <a:lstStyle/>
          <a:p>
            <a:r>
              <a:rPr lang="ja-JP" altLang="en-US" sz="1000" b="0" dirty="0" smtClean="0">
                <a:latin typeface="メイリオ" pitchFamily="50" charset="-128"/>
                <a:ea typeface="メイリオ" pitchFamily="50" charset="-128"/>
                <a:cs typeface="メイリオ" pitchFamily="50" charset="-128"/>
              </a:rPr>
              <a:t>・過去の累計ポイント</a:t>
            </a:r>
          </a:p>
          <a:p>
            <a:r>
              <a:rPr lang="ja-JP" altLang="en-US" sz="1000" b="0" dirty="0" smtClean="0">
                <a:latin typeface="メイリオ" pitchFamily="50" charset="-128"/>
                <a:ea typeface="メイリオ" pitchFamily="50" charset="-128"/>
                <a:cs typeface="メイリオ" pitchFamily="50" charset="-128"/>
              </a:rPr>
              <a:t>・旧制度からの</a:t>
            </a:r>
            <a:endParaRPr lang="en-US" altLang="ja-JP" sz="1000" b="0" dirty="0" smtClean="0">
              <a:latin typeface="メイリオ" pitchFamily="50" charset="-128"/>
              <a:ea typeface="メイリオ" pitchFamily="50" charset="-128"/>
              <a:cs typeface="メイリオ" pitchFamily="50" charset="-128"/>
            </a:endParaRPr>
          </a:p>
          <a:p>
            <a:r>
              <a:rPr lang="en-US" altLang="ja-JP" sz="1000" b="0" dirty="0" smtClean="0">
                <a:latin typeface="メイリオ" pitchFamily="50" charset="-128"/>
                <a:ea typeface="メイリオ" pitchFamily="50" charset="-128"/>
                <a:cs typeface="メイリオ" pitchFamily="50" charset="-128"/>
              </a:rPr>
              <a:t>   </a:t>
            </a:r>
            <a:r>
              <a:rPr lang="ja-JP" altLang="en-US" sz="1000" b="0" dirty="0" smtClean="0">
                <a:latin typeface="メイリオ" pitchFamily="50" charset="-128"/>
                <a:ea typeface="メイリオ" pitchFamily="50" charset="-128"/>
                <a:cs typeface="メイリオ" pitchFamily="50" charset="-128"/>
              </a:rPr>
              <a:t>移行ポイント</a:t>
            </a:r>
            <a:endParaRPr kumimoji="1" lang="en-US" altLang="ja-JP" sz="1000" b="0" dirty="0" smtClean="0">
              <a:latin typeface="メイリオ" pitchFamily="50" charset="-128"/>
              <a:ea typeface="メイリオ" pitchFamily="50" charset="-128"/>
              <a:cs typeface="メイリオ" pitchFamily="50" charset="-128"/>
            </a:endParaRPr>
          </a:p>
        </p:txBody>
      </p:sp>
      <p:pic>
        <p:nvPicPr>
          <p:cNvPr id="120" name="Picture 31"/>
          <p:cNvPicPr>
            <a:picLocks noChangeAspect="1" noChangeArrowheads="1"/>
          </p:cNvPicPr>
          <p:nvPr/>
        </p:nvPicPr>
        <p:blipFill>
          <a:blip r:embed="rId5" cstate="email"/>
          <a:srcRect/>
          <a:stretch>
            <a:fillRect/>
          </a:stretch>
        </p:blipFill>
        <p:spPr bwMode="auto">
          <a:xfrm>
            <a:off x="1331640" y="3501008"/>
            <a:ext cx="720080" cy="720080"/>
          </a:xfrm>
          <a:prstGeom prst="rect">
            <a:avLst/>
          </a:prstGeom>
          <a:noFill/>
          <a:ln w="9525">
            <a:noFill/>
            <a:miter lim="800000"/>
            <a:headEnd/>
            <a:tailEnd/>
          </a:ln>
          <a:effectLst/>
        </p:spPr>
      </p:pic>
      <p:sp>
        <p:nvSpPr>
          <p:cNvPr id="121" name="Rectangle 59"/>
          <p:cNvSpPr>
            <a:spLocks noChangeArrowheads="1"/>
          </p:cNvSpPr>
          <p:nvPr/>
        </p:nvSpPr>
        <p:spPr bwMode="auto">
          <a:xfrm>
            <a:off x="2339753" y="3717032"/>
            <a:ext cx="719137" cy="471487"/>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p>
            <a:pPr algn="ctr">
              <a:spcBef>
                <a:spcPct val="50000"/>
              </a:spcBef>
              <a:defRPr/>
            </a:pPr>
            <a:r>
              <a:rPr lang="ja-JP" altLang="en-US" sz="900" b="0" dirty="0">
                <a:solidFill>
                  <a:schemeClr val="tx1"/>
                </a:solidFill>
                <a:latin typeface="メイリオ" pitchFamily="50" charset="-128"/>
                <a:ea typeface="メイリオ" pitchFamily="50" charset="-128"/>
                <a:cs typeface="メイリオ" pitchFamily="50" charset="-128"/>
              </a:rPr>
              <a:t>資格別</a:t>
            </a:r>
            <a:br>
              <a:rPr lang="ja-JP" altLang="en-US" sz="900" b="0" dirty="0">
                <a:solidFill>
                  <a:schemeClr val="tx1"/>
                </a:solidFill>
                <a:latin typeface="メイリオ" pitchFamily="50" charset="-128"/>
                <a:ea typeface="メイリオ" pitchFamily="50" charset="-128"/>
                <a:cs typeface="メイリオ" pitchFamily="50" charset="-128"/>
              </a:rPr>
            </a:br>
            <a:r>
              <a:rPr lang="ja-JP" altLang="en-US" sz="900" b="0" dirty="0">
                <a:solidFill>
                  <a:schemeClr val="tx1"/>
                </a:solidFill>
                <a:latin typeface="メイリオ" pitchFamily="50" charset="-128"/>
                <a:ea typeface="メイリオ" pitchFamily="50" charset="-128"/>
                <a:cs typeface="メイリオ" pitchFamily="50" charset="-128"/>
              </a:rPr>
              <a:t>評定</a:t>
            </a:r>
            <a:br>
              <a:rPr lang="ja-JP" altLang="en-US" sz="900" b="0" dirty="0">
                <a:solidFill>
                  <a:schemeClr val="tx1"/>
                </a:solidFill>
                <a:latin typeface="メイリオ" pitchFamily="50" charset="-128"/>
                <a:ea typeface="メイリオ" pitchFamily="50" charset="-128"/>
                <a:cs typeface="メイリオ" pitchFamily="50" charset="-128"/>
              </a:rPr>
            </a:br>
            <a:r>
              <a:rPr lang="ja-JP" altLang="en-US" sz="900" b="0" dirty="0">
                <a:solidFill>
                  <a:schemeClr val="tx1"/>
                </a:solidFill>
                <a:latin typeface="メイリオ" pitchFamily="50" charset="-128"/>
                <a:ea typeface="メイリオ" pitchFamily="50" charset="-128"/>
                <a:cs typeface="メイリオ" pitchFamily="50" charset="-128"/>
              </a:rPr>
              <a:t>テーブル</a:t>
            </a:r>
          </a:p>
        </p:txBody>
      </p:sp>
      <p:sp>
        <p:nvSpPr>
          <p:cNvPr id="122" name="Rectangle 18"/>
          <p:cNvSpPr>
            <a:spLocks noChangeArrowheads="1"/>
          </p:cNvSpPr>
          <p:nvPr/>
        </p:nvSpPr>
        <p:spPr bwMode="auto">
          <a:xfrm>
            <a:off x="539552" y="2780928"/>
            <a:ext cx="1188000" cy="360362"/>
          </a:xfrm>
          <a:prstGeom prst="round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lgn="ctr">
              <a:spcBef>
                <a:spcPct val="50000"/>
              </a:spcBef>
              <a:defRPr/>
            </a:pPr>
            <a:r>
              <a:rPr lang="ja-JP" altLang="en-US" sz="1000" b="0" dirty="0" smtClean="0">
                <a:solidFill>
                  <a:schemeClr val="bg1"/>
                </a:solidFill>
                <a:latin typeface="メイリオ" pitchFamily="50" charset="-128"/>
                <a:ea typeface="メイリオ" pitchFamily="50" charset="-128"/>
                <a:cs typeface="メイリオ" pitchFamily="50" charset="-128"/>
              </a:rPr>
              <a:t>人事情報</a:t>
            </a:r>
            <a:endParaRPr lang="ja-JP" altLang="en-US" sz="1000" b="0" dirty="0">
              <a:solidFill>
                <a:schemeClr val="bg1"/>
              </a:solidFill>
              <a:latin typeface="メイリオ" pitchFamily="50" charset="-128"/>
              <a:ea typeface="メイリオ" pitchFamily="50" charset="-128"/>
              <a:cs typeface="メイリオ" pitchFamily="50" charset="-128"/>
            </a:endParaRPr>
          </a:p>
        </p:txBody>
      </p:sp>
      <p:grpSp>
        <p:nvGrpSpPr>
          <p:cNvPr id="123" name="グループ化 122"/>
          <p:cNvGrpSpPr/>
          <p:nvPr/>
        </p:nvGrpSpPr>
        <p:grpSpPr>
          <a:xfrm>
            <a:off x="5688464" y="3645024"/>
            <a:ext cx="539720" cy="360040"/>
            <a:chOff x="5652120" y="2060848"/>
            <a:chExt cx="539720" cy="360040"/>
          </a:xfrm>
        </p:grpSpPr>
        <p:sp>
          <p:nvSpPr>
            <p:cNvPr id="124" name="正方形/長方形 123"/>
            <p:cNvSpPr/>
            <p:nvPr/>
          </p:nvSpPr>
          <p:spPr>
            <a:xfrm>
              <a:off x="5652120" y="2060848"/>
              <a:ext cx="539720" cy="288032"/>
            </a:xfrm>
            <a:prstGeom prst="rect">
              <a:avLst/>
            </a:prstGeom>
            <a:solidFill>
              <a:schemeClr val="bg1">
                <a:lumMod val="95000"/>
                <a:alpha val="49000"/>
              </a:schemeClr>
            </a:solidFill>
            <a:ln>
              <a:solidFill>
                <a:schemeClr val="bg1">
                  <a:lumMod val="85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b="0">
                <a:solidFill>
                  <a:schemeClr val="tx1"/>
                </a:solidFill>
              </a:endParaRPr>
            </a:p>
          </p:txBody>
        </p:sp>
        <p:sp>
          <p:nvSpPr>
            <p:cNvPr id="125" name="テキスト ボックス 124"/>
            <p:cNvSpPr txBox="1"/>
            <p:nvPr/>
          </p:nvSpPr>
          <p:spPr>
            <a:xfrm>
              <a:off x="5702151" y="2096666"/>
              <a:ext cx="454025" cy="324222"/>
            </a:xfrm>
            <a:prstGeom prst="rect">
              <a:avLst/>
            </a:prstGeom>
          </p:spPr>
          <p:txBody>
            <a:bodyPr lIns="0" tIns="0" rIns="0" bIns="0">
              <a:normAutofit/>
            </a:bodyPr>
            <a:lstStyle/>
            <a:p>
              <a:pPr algn="ctr" fontAlgn="auto">
                <a:lnSpc>
                  <a:spcPts val="1000"/>
                </a:lnSpc>
                <a:spcAft>
                  <a:spcPts val="0"/>
                </a:spcAft>
                <a:defRPr/>
              </a:pPr>
              <a:r>
                <a:rPr lang="ja-JP" altLang="en-US" sz="900" b="0" dirty="0">
                  <a:solidFill>
                    <a:schemeClr val="tx1"/>
                  </a:solidFill>
                  <a:latin typeface="メイリオ" pitchFamily="50" charset="-128"/>
                  <a:ea typeface="メイリオ" pitchFamily="50" charset="-128"/>
                  <a:cs typeface="メイリオ" pitchFamily="50" charset="-128"/>
                </a:rPr>
                <a:t>振込</a:t>
              </a:r>
              <a:endParaRPr lang="en-US" altLang="ja-JP" sz="900" b="0" dirty="0">
                <a:solidFill>
                  <a:schemeClr val="tx1"/>
                </a:solidFill>
                <a:latin typeface="メイリオ" pitchFamily="50" charset="-128"/>
                <a:ea typeface="メイリオ" pitchFamily="50" charset="-128"/>
                <a:cs typeface="メイリオ" pitchFamily="50" charset="-128"/>
              </a:endParaRPr>
            </a:p>
            <a:p>
              <a:pPr algn="ctr" fontAlgn="auto">
                <a:lnSpc>
                  <a:spcPts val="1000"/>
                </a:lnSpc>
                <a:spcAft>
                  <a:spcPts val="0"/>
                </a:spcAft>
                <a:defRPr/>
              </a:pPr>
              <a:r>
                <a:rPr lang="ja-JP" altLang="en-US" sz="900" b="0" dirty="0">
                  <a:solidFill>
                    <a:schemeClr val="tx1"/>
                  </a:solidFill>
                  <a:latin typeface="メイリオ" pitchFamily="50" charset="-128"/>
                  <a:ea typeface="メイリオ" pitchFamily="50" charset="-128"/>
                  <a:cs typeface="メイリオ" pitchFamily="50" charset="-128"/>
                </a:rPr>
                <a:t>データ</a:t>
              </a:r>
            </a:p>
          </p:txBody>
        </p:sp>
      </p:grpSp>
      <p:sp>
        <p:nvSpPr>
          <p:cNvPr id="126" name="Rectangle 58"/>
          <p:cNvSpPr>
            <a:spLocks noChangeArrowheads="1"/>
          </p:cNvSpPr>
          <p:nvPr/>
        </p:nvSpPr>
        <p:spPr bwMode="auto">
          <a:xfrm>
            <a:off x="2339752" y="3212976"/>
            <a:ext cx="719138" cy="460375"/>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wrap="none" anchor="ctr"/>
          <a:lstStyle/>
          <a:p>
            <a:pPr algn="ctr">
              <a:spcBef>
                <a:spcPct val="50000"/>
              </a:spcBef>
              <a:defRPr/>
            </a:pPr>
            <a:r>
              <a:rPr lang="ja-JP" altLang="en-US" sz="900" b="0" dirty="0">
                <a:solidFill>
                  <a:schemeClr val="tx1"/>
                </a:solidFill>
                <a:latin typeface="メイリオ" pitchFamily="50" charset="-128"/>
                <a:ea typeface="メイリオ" pitchFamily="50" charset="-128"/>
                <a:cs typeface="メイリオ" pitchFamily="50" charset="-128"/>
              </a:rPr>
              <a:t>勤続</a:t>
            </a:r>
            <a:br>
              <a:rPr lang="ja-JP" altLang="en-US" sz="900" b="0" dirty="0">
                <a:solidFill>
                  <a:schemeClr val="tx1"/>
                </a:solidFill>
                <a:latin typeface="メイリオ" pitchFamily="50" charset="-128"/>
                <a:ea typeface="メイリオ" pitchFamily="50" charset="-128"/>
                <a:cs typeface="メイリオ" pitchFamily="50" charset="-128"/>
              </a:rPr>
            </a:br>
            <a:r>
              <a:rPr lang="ja-JP" altLang="en-US" sz="900" b="0" dirty="0">
                <a:solidFill>
                  <a:schemeClr val="tx1"/>
                </a:solidFill>
                <a:latin typeface="メイリオ" pitchFamily="50" charset="-128"/>
                <a:ea typeface="メイリオ" pitchFamily="50" charset="-128"/>
                <a:cs typeface="メイリオ" pitchFamily="50" charset="-128"/>
              </a:rPr>
              <a:t>テーブル</a:t>
            </a:r>
          </a:p>
        </p:txBody>
      </p:sp>
      <p:pic>
        <p:nvPicPr>
          <p:cNvPr id="127" name="Picture 34"/>
          <p:cNvPicPr>
            <a:picLocks noChangeAspect="1" noChangeArrowheads="1"/>
          </p:cNvPicPr>
          <p:nvPr/>
        </p:nvPicPr>
        <p:blipFill>
          <a:blip r:embed="rId6" cstate="screen"/>
          <a:srcRect/>
          <a:stretch>
            <a:fillRect/>
          </a:stretch>
        </p:blipFill>
        <p:spPr bwMode="auto">
          <a:xfrm>
            <a:off x="2450232" y="4403576"/>
            <a:ext cx="537592" cy="537592"/>
          </a:xfrm>
          <a:prstGeom prst="rect">
            <a:avLst/>
          </a:prstGeom>
          <a:noFill/>
          <a:ln w="9525">
            <a:noFill/>
            <a:miter lim="800000"/>
            <a:headEnd/>
            <a:tailEnd/>
          </a:ln>
          <a:effectLst/>
        </p:spPr>
      </p:pic>
      <p:grpSp>
        <p:nvGrpSpPr>
          <p:cNvPr id="128" name="グループ化 127"/>
          <p:cNvGrpSpPr/>
          <p:nvPr/>
        </p:nvGrpSpPr>
        <p:grpSpPr>
          <a:xfrm>
            <a:off x="5652120" y="4653136"/>
            <a:ext cx="648071" cy="298037"/>
            <a:chOff x="5327744" y="1916832"/>
            <a:chExt cx="648071" cy="298037"/>
          </a:xfrm>
        </p:grpSpPr>
        <p:sp>
          <p:nvSpPr>
            <p:cNvPr id="129" name="正方形/長方形 128"/>
            <p:cNvSpPr/>
            <p:nvPr/>
          </p:nvSpPr>
          <p:spPr>
            <a:xfrm>
              <a:off x="5364088" y="1916832"/>
              <a:ext cx="539720" cy="288000"/>
            </a:xfrm>
            <a:prstGeom prst="rect">
              <a:avLst/>
            </a:prstGeom>
            <a:solidFill>
              <a:schemeClr val="bg1">
                <a:lumMod val="95000"/>
                <a:alpha val="49000"/>
              </a:schemeClr>
            </a:solidFill>
            <a:ln>
              <a:solidFill>
                <a:schemeClr val="bg1">
                  <a:lumMod val="85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b="0">
                <a:solidFill>
                  <a:schemeClr val="tx1"/>
                </a:solidFill>
              </a:endParaRPr>
            </a:p>
          </p:txBody>
        </p:sp>
        <p:sp>
          <p:nvSpPr>
            <p:cNvPr id="130" name="テキスト ボックス 129"/>
            <p:cNvSpPr txBox="1"/>
            <p:nvPr/>
          </p:nvSpPr>
          <p:spPr>
            <a:xfrm>
              <a:off x="5327744" y="1955824"/>
              <a:ext cx="648071" cy="259045"/>
            </a:xfrm>
            <a:prstGeom prst="rect">
              <a:avLst/>
            </a:prstGeom>
          </p:spPr>
          <p:txBody>
            <a:bodyPr wrap="square" lIns="0" tIns="0" rIns="0" bIns="0">
              <a:spAutoFit/>
            </a:bodyPr>
            <a:lstStyle/>
            <a:p>
              <a:pPr algn="ctr" fontAlgn="auto">
                <a:lnSpc>
                  <a:spcPts val="1000"/>
                </a:lnSpc>
                <a:spcAft>
                  <a:spcPts val="0"/>
                </a:spcAft>
                <a:defRPr/>
              </a:pPr>
              <a:r>
                <a:rPr lang="ja-JP" altLang="en-US" sz="900" b="0" dirty="0" smtClean="0">
                  <a:solidFill>
                    <a:schemeClr val="tx1"/>
                  </a:solidFill>
                  <a:latin typeface="メイリオ" pitchFamily="50" charset="-128"/>
                  <a:ea typeface="メイリオ" pitchFamily="50" charset="-128"/>
                  <a:cs typeface="メイリオ" pitchFamily="50" charset="-128"/>
                </a:rPr>
                <a:t>地方税納付</a:t>
              </a:r>
              <a:endParaRPr lang="en-US" altLang="ja-JP" sz="900" b="0" dirty="0">
                <a:solidFill>
                  <a:schemeClr val="tx1"/>
                </a:solidFill>
                <a:latin typeface="メイリオ" pitchFamily="50" charset="-128"/>
                <a:ea typeface="メイリオ" pitchFamily="50" charset="-128"/>
                <a:cs typeface="メイリオ" pitchFamily="50" charset="-128"/>
              </a:endParaRPr>
            </a:p>
            <a:p>
              <a:pPr algn="ctr" fontAlgn="auto">
                <a:lnSpc>
                  <a:spcPts val="1000"/>
                </a:lnSpc>
                <a:spcAft>
                  <a:spcPts val="0"/>
                </a:spcAft>
                <a:defRPr/>
              </a:pPr>
              <a:r>
                <a:rPr lang="ja-JP" altLang="en-US" sz="900" b="0" dirty="0">
                  <a:solidFill>
                    <a:schemeClr val="tx1"/>
                  </a:solidFill>
                  <a:latin typeface="メイリオ" pitchFamily="50" charset="-128"/>
                  <a:ea typeface="メイリオ" pitchFamily="50" charset="-128"/>
                  <a:cs typeface="メイリオ" pitchFamily="50" charset="-128"/>
                </a:rPr>
                <a:t>データ</a:t>
              </a:r>
            </a:p>
          </p:txBody>
        </p:sp>
      </p:grpSp>
      <p:sp>
        <p:nvSpPr>
          <p:cNvPr id="131" name="テキスト ボックス 130"/>
          <p:cNvSpPr txBox="1"/>
          <p:nvPr/>
        </p:nvSpPr>
        <p:spPr>
          <a:xfrm>
            <a:off x="2195736" y="4256906"/>
            <a:ext cx="1008112" cy="180206"/>
          </a:xfrm>
          <a:prstGeom prst="rect">
            <a:avLst/>
          </a:prstGeom>
        </p:spPr>
        <p:txBody>
          <a:bodyPr lIns="0" tIns="0" rIns="0" bIns="0">
            <a:normAutofit/>
          </a:bodyPr>
          <a:lstStyle/>
          <a:p>
            <a:pPr algn="ctr" fontAlgn="auto">
              <a:lnSpc>
                <a:spcPts val="1000"/>
              </a:lnSpc>
              <a:spcAft>
                <a:spcPts val="0"/>
              </a:spcAft>
              <a:defRPr/>
            </a:pPr>
            <a:r>
              <a:rPr lang="en-US" altLang="ja-JP" sz="900" b="0" dirty="0" smtClean="0">
                <a:solidFill>
                  <a:schemeClr val="tx1"/>
                </a:solidFill>
                <a:latin typeface="メイリオ" pitchFamily="50" charset="-128"/>
                <a:ea typeface="メイリオ" pitchFamily="50" charset="-128"/>
                <a:cs typeface="メイリオ" pitchFamily="50" charset="-128"/>
              </a:rPr>
              <a:t>※</a:t>
            </a:r>
            <a:r>
              <a:rPr lang="ja-JP" altLang="en-US" sz="900" b="0" dirty="0" smtClean="0">
                <a:solidFill>
                  <a:schemeClr val="tx1"/>
                </a:solidFill>
                <a:latin typeface="メイリオ" pitchFamily="50" charset="-128"/>
                <a:ea typeface="メイリオ" pitchFamily="50" charset="-128"/>
                <a:cs typeface="メイリオ" pitchFamily="50" charset="-128"/>
              </a:rPr>
              <a:t>最大</a:t>
            </a:r>
            <a:r>
              <a:rPr lang="en-US" altLang="ja-JP" sz="900" b="0" dirty="0" smtClean="0">
                <a:solidFill>
                  <a:schemeClr val="tx1"/>
                </a:solidFill>
                <a:latin typeface="メイリオ" pitchFamily="50" charset="-128"/>
                <a:ea typeface="メイリオ" pitchFamily="50" charset="-128"/>
                <a:cs typeface="メイリオ" pitchFamily="50" charset="-128"/>
              </a:rPr>
              <a:t>5</a:t>
            </a:r>
            <a:r>
              <a:rPr lang="ja-JP" altLang="en-US" sz="900" b="0" dirty="0" smtClean="0">
                <a:solidFill>
                  <a:schemeClr val="tx1"/>
                </a:solidFill>
                <a:latin typeface="メイリオ" pitchFamily="50" charset="-128"/>
                <a:ea typeface="メイリオ" pitchFamily="50" charset="-128"/>
                <a:cs typeface="メイリオ" pitchFamily="50" charset="-128"/>
              </a:rPr>
              <a:t>テーブル</a:t>
            </a:r>
            <a:endParaRPr lang="ja-JP" altLang="en-US" sz="900" b="0" dirty="0">
              <a:solidFill>
                <a:schemeClr val="tx1"/>
              </a:solidFill>
              <a:latin typeface="メイリオ" pitchFamily="50" charset="-128"/>
              <a:ea typeface="メイリオ" pitchFamily="50" charset="-128"/>
              <a:cs typeface="メイリオ" pitchFamily="50" charset="-128"/>
            </a:endParaRPr>
          </a:p>
        </p:txBody>
      </p:sp>
      <p:grpSp>
        <p:nvGrpSpPr>
          <p:cNvPr id="132" name="グループ化 131"/>
          <p:cNvGrpSpPr/>
          <p:nvPr/>
        </p:nvGrpSpPr>
        <p:grpSpPr>
          <a:xfrm>
            <a:off x="971600" y="5445224"/>
            <a:ext cx="1025250" cy="720080"/>
            <a:chOff x="2483768" y="5589240"/>
            <a:chExt cx="1025250" cy="720080"/>
          </a:xfrm>
        </p:grpSpPr>
        <p:pic>
          <p:nvPicPr>
            <p:cNvPr id="133" name="Picture 35" descr="DB_Blue"/>
            <p:cNvPicPr>
              <a:picLocks noChangeAspect="1" noChangeArrowheads="1"/>
            </p:cNvPicPr>
            <p:nvPr/>
          </p:nvPicPr>
          <p:blipFill>
            <a:blip r:embed="rId3" cstate="email"/>
            <a:srcRect/>
            <a:stretch>
              <a:fillRect/>
            </a:stretch>
          </p:blipFill>
          <p:spPr bwMode="auto">
            <a:xfrm>
              <a:off x="2483768" y="5589240"/>
              <a:ext cx="1025250" cy="720000"/>
            </a:xfrm>
            <a:prstGeom prst="rect">
              <a:avLst/>
            </a:prstGeom>
            <a:noFill/>
          </p:spPr>
        </p:pic>
        <p:sp>
          <p:nvSpPr>
            <p:cNvPr id="134" name="テキスト ボックス 133"/>
            <p:cNvSpPr txBox="1"/>
            <p:nvPr/>
          </p:nvSpPr>
          <p:spPr>
            <a:xfrm>
              <a:off x="2645036" y="5719415"/>
              <a:ext cx="769442" cy="589905"/>
            </a:xfrm>
            <a:prstGeom prst="rect">
              <a:avLst/>
            </a:prstGeom>
          </p:spPr>
          <p:txBody>
            <a:bodyPr wrap="none" lIns="0" tIns="0" rIns="0" bIns="0" rtlCol="0" anchor="t" anchorCtr="0">
              <a:spAutoFit/>
            </a:bodyPr>
            <a:lstStyle/>
            <a:p>
              <a:pPr marL="0" marR="0" indent="0" algn="ctr" defTabSz="914400" rtl="0" eaLnBrk="1" fontAlgn="auto" latinLnBrk="0" hangingPunct="1">
                <a:lnSpc>
                  <a:spcPts val="2800"/>
                </a:lnSpc>
                <a:spcBef>
                  <a:spcPct val="0"/>
                </a:spcBef>
                <a:spcAft>
                  <a:spcPts val="0"/>
                </a:spcAft>
                <a:buClrTx/>
                <a:buSzTx/>
                <a:buFontTx/>
                <a:buNone/>
                <a:tabLst/>
              </a:pPr>
              <a:r>
                <a:rPr lang="en-US" altLang="ja-JP" sz="2000" dirty="0" smtClean="0">
                  <a:solidFill>
                    <a:schemeClr val="bg1"/>
                  </a:solidFill>
                  <a:latin typeface="Times New Roman" pitchFamily="18" charset="0"/>
                  <a:ea typeface="+mj-ea"/>
                  <a:cs typeface="Times New Roman" pitchFamily="18" charset="0"/>
                </a:rPr>
                <a:t>HR+</a:t>
              </a:r>
            </a:p>
            <a:p>
              <a:pPr marL="0" marR="0" indent="0" algn="ctr" defTabSz="914400" rtl="0" eaLnBrk="1" fontAlgn="auto" latinLnBrk="0" hangingPunct="1">
                <a:spcBef>
                  <a:spcPct val="0"/>
                </a:spcBef>
                <a:spcAft>
                  <a:spcPts val="0"/>
                </a:spcAft>
                <a:buClrTx/>
                <a:buSzTx/>
                <a:buFontTx/>
                <a:buNone/>
                <a:tabLst/>
              </a:pPr>
              <a:r>
                <a:rPr kumimoji="1" lang="ja-JP" altLang="en-US" sz="15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人事管理</a:t>
              </a:r>
            </a:p>
          </p:txBody>
        </p:sp>
      </p:grpSp>
      <p:cxnSp>
        <p:nvCxnSpPr>
          <p:cNvPr id="64" name="直線コネクタ 63"/>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sp>
        <p:nvSpPr>
          <p:cNvPr id="70" name="Text Box 4"/>
          <p:cNvSpPr txBox="1">
            <a:spLocks noChangeArrowheads="1"/>
          </p:cNvSpPr>
          <p:nvPr/>
        </p:nvSpPr>
        <p:spPr bwMode="auto">
          <a:xfrm>
            <a:off x="586109" y="1276350"/>
            <a:ext cx="6938219" cy="338554"/>
          </a:xfrm>
          <a:prstGeom prst="rect">
            <a:avLst/>
          </a:prstGeom>
          <a:noFill/>
          <a:ln w="9525">
            <a:noFill/>
            <a:miter lim="800000"/>
            <a:headEnd/>
            <a:tailEnd/>
          </a:ln>
        </p:spPr>
        <p:txBody>
          <a:bodyPr wrap="square">
            <a:spAutoFit/>
          </a:bodyPr>
          <a:lstStyle/>
          <a:p>
            <a:r>
              <a:rPr lang="ja-JP" altLang="en-US" b="0" dirty="0" smtClean="0">
                <a:solidFill>
                  <a:srgbClr val="C00000"/>
                </a:solidFill>
                <a:latin typeface="メイリオ" pitchFamily="50" charset="-128"/>
                <a:ea typeface="メイリオ" pitchFamily="50" charset="-128"/>
                <a:cs typeface="メイリオ" pitchFamily="50" charset="-128"/>
              </a:rPr>
              <a:t>ポイント方式 </a:t>
            </a:r>
            <a:r>
              <a:rPr lang="en-US" altLang="ja-JP" b="0" dirty="0" smtClean="0">
                <a:solidFill>
                  <a:srgbClr val="C00000"/>
                </a:solidFill>
                <a:latin typeface="メイリオ" pitchFamily="50" charset="-128"/>
                <a:ea typeface="メイリオ" pitchFamily="50" charset="-128"/>
                <a:cs typeface="メイリオ" pitchFamily="50" charset="-128"/>
              </a:rPr>
              <a:t>/ </a:t>
            </a:r>
            <a:r>
              <a:rPr lang="ja-JP" altLang="en-US" b="0" dirty="0" smtClean="0">
                <a:solidFill>
                  <a:srgbClr val="C00000"/>
                </a:solidFill>
                <a:latin typeface="メイリオ" pitchFamily="50" charset="-128"/>
                <a:ea typeface="メイリオ" pitchFamily="50" charset="-128"/>
                <a:cs typeface="メイリオ" pitchFamily="50" charset="-128"/>
              </a:rPr>
              <a:t>基準給スライド方式による退職一時金計算に対応</a:t>
            </a:r>
          </a:p>
        </p:txBody>
      </p:sp>
      <p:grpSp>
        <p:nvGrpSpPr>
          <p:cNvPr id="71" name="グループ化 70"/>
          <p:cNvGrpSpPr/>
          <p:nvPr/>
        </p:nvGrpSpPr>
        <p:grpSpPr>
          <a:xfrm>
            <a:off x="395290" y="1340768"/>
            <a:ext cx="215993" cy="215740"/>
            <a:chOff x="395290" y="1460627"/>
            <a:chExt cx="215993" cy="215740"/>
          </a:xfrm>
        </p:grpSpPr>
        <p:sp>
          <p:nvSpPr>
            <p:cNvPr id="72" name="正方形/長方形 71"/>
            <p:cNvSpPr/>
            <p:nvPr/>
          </p:nvSpPr>
          <p:spPr bwMode="black">
            <a:xfrm>
              <a:off x="395290" y="1460627"/>
              <a:ext cx="145499" cy="1325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ja-JP" altLang="en-US" b="0">
                <a:solidFill>
                  <a:srgbClr val="FF6600"/>
                </a:solidFill>
                <a:latin typeface="メイリオ" pitchFamily="50" charset="-128"/>
                <a:ea typeface="メイリオ" pitchFamily="50" charset="-128"/>
                <a:cs typeface="メイリオ" pitchFamily="50" charset="-128"/>
              </a:endParaRPr>
            </a:p>
          </p:txBody>
        </p:sp>
        <p:sp>
          <p:nvSpPr>
            <p:cNvPr id="76" name="正方形/長方形 75"/>
            <p:cNvSpPr/>
            <p:nvPr/>
          </p:nvSpPr>
          <p:spPr bwMode="black">
            <a:xfrm>
              <a:off x="465784" y="1543811"/>
              <a:ext cx="145499" cy="132556"/>
            </a:xfrm>
            <a:prstGeom prst="rect">
              <a:avLst/>
            </a:prstGeom>
            <a:gradFill>
              <a:gsLst>
                <a:gs pos="0">
                  <a:schemeClr val="bg1"/>
                </a:gs>
                <a:gs pos="80000">
                  <a:schemeClr val="bg1">
                    <a:lumMod val="95000"/>
                  </a:schemeClr>
                </a:gs>
                <a:gs pos="100000">
                  <a:schemeClr val="bg1">
                    <a:lumMod val="9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b="0">
                <a:solidFill>
                  <a:srgbClr val="FF6600"/>
                </a:solidFill>
                <a:latin typeface="メイリオ" pitchFamily="50" charset="-128"/>
                <a:ea typeface="メイリオ" pitchFamily="50" charset="-128"/>
                <a:cs typeface="メイリオ" pitchFamily="50" charset="-128"/>
              </a:endParaRPr>
            </a:p>
          </p:txBody>
        </p:sp>
      </p:grpSp>
      <p:sp>
        <p:nvSpPr>
          <p:cNvPr id="77" name="Text Box 3"/>
          <p:cNvSpPr txBox="1">
            <a:spLocks noChangeArrowheads="1"/>
          </p:cNvSpPr>
          <p:nvPr/>
        </p:nvSpPr>
        <p:spPr bwMode="auto">
          <a:xfrm>
            <a:off x="611560" y="1650826"/>
            <a:ext cx="8378825" cy="954107"/>
          </a:xfrm>
          <a:prstGeom prst="rect">
            <a:avLst/>
          </a:prstGeom>
          <a:noFill/>
          <a:ln>
            <a:noFill/>
          </a:ln>
          <a:effectLst/>
          <a:extLst>
            <a:ext uri="{909E8E84-426E-40DD-AFC4-6F175D3DCCD1}"/>
            <a:ext uri="{91240B29-F687-4F45-9708-019B960494DF}"/>
            <a:ext uri="{AF507438-7753-43E0-B8FC-AC1667EBCBE1}"/>
          </a:extLst>
        </p:spPr>
        <p:txBody>
          <a:bodyPr>
            <a:spAutoFit/>
          </a:bodyPr>
          <a:lstStyle/>
          <a:p>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ポイントや勤続年数の計算には休職による非在籍期間、期中異動や「考課」と「格付」による貢献度を考慮したポイント計算が可能です。</a:t>
            </a:r>
          </a:p>
          <a:p>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退職一時金の支払に伴う、振込みデータ（</a:t>
            </a:r>
            <a:r>
              <a:rPr lang="en-US" altLang="ja-JP" sz="1400" b="0" dirty="0" smtClean="0">
                <a:solidFill>
                  <a:schemeClr val="tx1">
                    <a:lumMod val="65000"/>
                    <a:lumOff val="35000"/>
                  </a:schemeClr>
                </a:solidFill>
                <a:latin typeface="メイリオ" pitchFamily="50" charset="-128"/>
                <a:ea typeface="メイリオ" pitchFamily="50" charset="-128"/>
                <a:cs typeface="メイリオ" pitchFamily="50" charset="-128"/>
              </a:rPr>
              <a:t>FB</a:t>
            </a: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）作成、住民税・所得税計算と源泉徴収票の出力、</a:t>
            </a:r>
            <a:r>
              <a:rPr lang="en-US" altLang="ja-JP" sz="1400" b="0" i="1" dirty="0" smtClean="0">
                <a:solidFill>
                  <a:schemeClr val="tx1">
                    <a:lumMod val="65000"/>
                    <a:lumOff val="35000"/>
                  </a:schemeClr>
                </a:solidFill>
                <a:latin typeface="Times New Roman" pitchFamily="18" charset="0"/>
                <a:ea typeface="メイリオ" pitchFamily="50" charset="-128"/>
                <a:cs typeface="Times New Roman" pitchFamily="18" charset="0"/>
              </a:rPr>
              <a:t>SuperStream </a:t>
            </a:r>
            <a:r>
              <a:rPr lang="en-US" altLang="ja-JP" sz="1400" b="0" dirty="0" smtClean="0">
                <a:solidFill>
                  <a:schemeClr val="tx1">
                    <a:lumMod val="65000"/>
                    <a:lumOff val="35000"/>
                  </a:schemeClr>
                </a:solidFill>
                <a:latin typeface="Times New Roman" pitchFamily="18" charset="0"/>
                <a:ea typeface="メイリオ" pitchFamily="50" charset="-128"/>
                <a:cs typeface="Times New Roman" pitchFamily="18" charset="0"/>
              </a:rPr>
              <a:t>- CORE</a:t>
            </a:r>
            <a:r>
              <a:rPr lang="ja-JP" altLang="en-US" sz="1400" b="0" dirty="0" err="1" smtClean="0">
                <a:solidFill>
                  <a:schemeClr val="tx1">
                    <a:lumMod val="65000"/>
                    <a:lumOff val="35000"/>
                  </a:schemeClr>
                </a:solidFill>
                <a:latin typeface="メイリオ" pitchFamily="50" charset="-128"/>
                <a:ea typeface="メイリオ" pitchFamily="50" charset="-128"/>
                <a:cs typeface="メイリオ" pitchFamily="50" charset="-128"/>
              </a:rPr>
              <a:t>への</a:t>
            </a: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自動仕訳連携します。（退職給付引当金、退職金支払）</a:t>
            </a:r>
            <a:endParaRPr lang="en-US" altLang="ja-JP" sz="1400" b="0" dirty="0">
              <a:solidFill>
                <a:schemeClr val="tx1">
                  <a:lumMod val="65000"/>
                  <a:lumOff val="35000"/>
                </a:schemeClr>
              </a:solidFill>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スライド番号プレースホルダ 1"/>
          <p:cNvSpPr>
            <a:spLocks noGrp="1"/>
          </p:cNvSpPr>
          <p:nvPr>
            <p:ph type="sldNum" sz="quarter" idx="10"/>
          </p:nvPr>
        </p:nvSpPr>
        <p:spPr bwMode="auto">
          <a:xfrm>
            <a:off x="8118475" y="6454775"/>
            <a:ext cx="719138" cy="179388"/>
          </a:xfrm>
          <a:noFill/>
          <a:ln>
            <a:miter lim="800000"/>
            <a:headEnd/>
            <a:tailEnd/>
          </a:ln>
        </p:spPr>
        <p:txBody>
          <a:bodyPr wrap="square" numCol="1" anchorCtr="0" compatLnSpc="1">
            <a:prstTxWarp prst="textNoShape">
              <a:avLst/>
            </a:prstTxWarp>
          </a:bodyPr>
          <a:lstStyle/>
          <a:p>
            <a:fld id="{76FF0FC6-C084-4F16-9E3F-794BDCC8EF55}" type="slidenum">
              <a:rPr lang="en-US" altLang="ja-JP" smtClean="0">
                <a:latin typeface="メイリオ" pitchFamily="50" charset="-128"/>
                <a:ea typeface="メイリオ" pitchFamily="50" charset="-128"/>
                <a:cs typeface="メイリオ" pitchFamily="50" charset="-128"/>
              </a:rPr>
              <a:pPr/>
              <a:t>21</a:t>
            </a:fld>
            <a:endParaRPr lang="en-US" altLang="ja-JP" smtClean="0">
              <a:latin typeface="メイリオ" pitchFamily="50" charset="-128"/>
              <a:ea typeface="メイリオ" pitchFamily="50" charset="-128"/>
              <a:cs typeface="メイリオ" pitchFamily="50" charset="-128"/>
            </a:endParaRPr>
          </a:p>
        </p:txBody>
      </p:sp>
      <p:sp>
        <p:nvSpPr>
          <p:cNvPr id="29699" name="Text Box 3"/>
          <p:cNvSpPr txBox="1">
            <a:spLocks noChangeArrowheads="1"/>
          </p:cNvSpPr>
          <p:nvPr/>
        </p:nvSpPr>
        <p:spPr bwMode="auto">
          <a:xfrm>
            <a:off x="647626" y="1676549"/>
            <a:ext cx="8235950" cy="523220"/>
          </a:xfrm>
          <a:prstGeom prst="rect">
            <a:avLst/>
          </a:prstGeom>
          <a:noFill/>
          <a:ln w="9525" algn="ctr">
            <a:noFill/>
            <a:miter lim="800000"/>
            <a:headEnd/>
            <a:tailEnd/>
          </a:ln>
        </p:spPr>
        <p:txBody>
          <a:bodyPr>
            <a:spAutoFit/>
          </a:bodyPr>
          <a:lstStyle/>
          <a:p>
            <a:pPr>
              <a:spcBef>
                <a:spcPct val="50000"/>
              </a:spcBef>
              <a:buFont typeface="Wingdings" pitchFamily="2" charset="2"/>
              <a:buNone/>
            </a:pP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退職金算出用の勤続ポイントや職能ポイントのテーブルを事由別に管理可能です</a:t>
            </a: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。テーブル</a:t>
            </a: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は</a:t>
            </a:r>
            <a:r>
              <a:rPr lang="en-US" altLang="ja-JP" sz="1400" b="0" dirty="0">
                <a:solidFill>
                  <a:schemeClr val="tx1">
                    <a:lumMod val="65000"/>
                    <a:lumOff val="35000"/>
                  </a:schemeClr>
                </a:solidFill>
                <a:latin typeface="メイリオ" pitchFamily="50" charset="-128"/>
                <a:ea typeface="メイリオ" pitchFamily="50" charset="-128"/>
                <a:cs typeface="メイリオ" pitchFamily="50" charset="-128"/>
              </a:rPr>
              <a:t>Excel</a:t>
            </a: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で作成している表を直接システムに取り込むことが可能です。</a:t>
            </a:r>
          </a:p>
        </p:txBody>
      </p:sp>
      <p:sp>
        <p:nvSpPr>
          <p:cNvPr id="29700" name="AutoShape 4"/>
          <p:cNvSpPr>
            <a:spLocks noChangeArrowheads="1"/>
          </p:cNvSpPr>
          <p:nvPr/>
        </p:nvSpPr>
        <p:spPr bwMode="auto">
          <a:xfrm>
            <a:off x="3833813" y="2420582"/>
            <a:ext cx="990600" cy="674687"/>
          </a:xfrm>
          <a:prstGeom prst="can">
            <a:avLst>
              <a:gd name="adj" fmla="val 25000"/>
            </a:avLst>
          </a:prstGeom>
          <a:solidFill>
            <a:srgbClr val="C0C0C0"/>
          </a:solidFill>
          <a:ln w="15875">
            <a:solidFill>
              <a:schemeClr val="bg1"/>
            </a:solidFill>
            <a:round/>
            <a:headEnd/>
            <a:tailEnd/>
          </a:ln>
        </p:spPr>
        <p:txBody>
          <a:bodyPr wrap="none" anchor="ctr"/>
          <a:lstStyle/>
          <a:p>
            <a:pPr algn="ctr">
              <a:spcBef>
                <a:spcPct val="50000"/>
              </a:spcBef>
            </a:pPr>
            <a:r>
              <a:rPr lang="ja-JP" altLang="en-US" sz="1200" dirty="0">
                <a:solidFill>
                  <a:schemeClr val="tx2"/>
                </a:solidFill>
                <a:latin typeface="メイリオ" pitchFamily="50" charset="-128"/>
                <a:ea typeface="メイリオ" pitchFamily="50" charset="-128"/>
                <a:cs typeface="メイリオ" pitchFamily="50" charset="-128"/>
              </a:rPr>
              <a:t>事由別</a:t>
            </a:r>
            <a:br>
              <a:rPr lang="ja-JP" altLang="en-US" sz="1200" dirty="0">
                <a:solidFill>
                  <a:schemeClr val="tx2"/>
                </a:solidFill>
                <a:latin typeface="メイリオ" pitchFamily="50" charset="-128"/>
                <a:ea typeface="メイリオ" pitchFamily="50" charset="-128"/>
                <a:cs typeface="メイリオ" pitchFamily="50" charset="-128"/>
              </a:rPr>
            </a:br>
            <a:r>
              <a:rPr lang="ja-JP" altLang="en-US" sz="1200" dirty="0">
                <a:solidFill>
                  <a:schemeClr val="tx2"/>
                </a:solidFill>
                <a:latin typeface="メイリオ" pitchFamily="50" charset="-128"/>
                <a:ea typeface="メイリオ" pitchFamily="50" charset="-128"/>
                <a:cs typeface="メイリオ" pitchFamily="50" charset="-128"/>
              </a:rPr>
              <a:t>テーブル</a:t>
            </a:r>
          </a:p>
        </p:txBody>
      </p:sp>
      <p:sp>
        <p:nvSpPr>
          <p:cNvPr id="29701" name="Line 5"/>
          <p:cNvSpPr>
            <a:spLocks noChangeShapeType="1"/>
          </p:cNvSpPr>
          <p:nvPr/>
        </p:nvSpPr>
        <p:spPr bwMode="auto">
          <a:xfrm>
            <a:off x="2906713" y="2742206"/>
            <a:ext cx="912812" cy="3175"/>
          </a:xfrm>
          <a:prstGeom prst="line">
            <a:avLst/>
          </a:prstGeom>
          <a:noFill/>
          <a:ln w="50800">
            <a:solidFill>
              <a:srgbClr val="808080"/>
            </a:solidFill>
            <a:round/>
            <a:headEnd/>
            <a:tailEnd type="stealth" w="med" len="med"/>
          </a:ln>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29702" name="Line 6"/>
          <p:cNvSpPr>
            <a:spLocks noChangeShapeType="1"/>
          </p:cNvSpPr>
          <p:nvPr/>
        </p:nvSpPr>
        <p:spPr bwMode="auto">
          <a:xfrm>
            <a:off x="3176588" y="2742206"/>
            <a:ext cx="0" cy="1665288"/>
          </a:xfrm>
          <a:prstGeom prst="line">
            <a:avLst/>
          </a:prstGeom>
          <a:noFill/>
          <a:ln w="50800">
            <a:solidFill>
              <a:srgbClr val="808080"/>
            </a:solidFill>
            <a:round/>
            <a:headEnd/>
            <a:tailEnd/>
          </a:ln>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29703" name="AutoShape 7"/>
          <p:cNvSpPr>
            <a:spLocks noChangeArrowheads="1"/>
          </p:cNvSpPr>
          <p:nvPr/>
        </p:nvSpPr>
        <p:spPr bwMode="auto">
          <a:xfrm>
            <a:off x="4991100" y="2552255"/>
            <a:ext cx="269875" cy="495300"/>
          </a:xfrm>
          <a:prstGeom prst="rightArrow">
            <a:avLst>
              <a:gd name="adj1" fmla="val 50000"/>
              <a:gd name="adj2" fmla="val 25000"/>
            </a:avLst>
          </a:prstGeom>
          <a:ln>
            <a:headEnd/>
            <a:tailEnd/>
          </a:ln>
        </p:spPr>
        <p:style>
          <a:lnRef idx="1">
            <a:schemeClr val="accent2"/>
          </a:lnRef>
          <a:fillRef idx="3">
            <a:schemeClr val="accent2"/>
          </a:fillRef>
          <a:effectRef idx="2">
            <a:schemeClr val="accent2"/>
          </a:effectRef>
          <a:fontRef idx="minor">
            <a:schemeClr val="lt1"/>
          </a:fontRef>
        </p:style>
        <p:txBody>
          <a:bodyPr wrap="none" anchor="ctr"/>
          <a:lstStyle/>
          <a:p>
            <a:endParaRPr lang="ja-JP" altLang="en-US">
              <a:solidFill>
                <a:srgbClr val="FFC000"/>
              </a:solidFill>
              <a:latin typeface="メイリオ" pitchFamily="50" charset="-128"/>
              <a:ea typeface="メイリオ" pitchFamily="50" charset="-128"/>
              <a:cs typeface="メイリオ" pitchFamily="50" charset="-128"/>
            </a:endParaRPr>
          </a:p>
        </p:txBody>
      </p:sp>
      <p:sp>
        <p:nvSpPr>
          <p:cNvPr id="29704" name="Text Box 8"/>
          <p:cNvSpPr txBox="1">
            <a:spLocks noChangeArrowheads="1"/>
          </p:cNvSpPr>
          <p:nvPr/>
        </p:nvSpPr>
        <p:spPr bwMode="auto">
          <a:xfrm>
            <a:off x="5437188" y="2515743"/>
            <a:ext cx="1350962" cy="538162"/>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anchor="ctr"/>
          <a:lstStyle/>
          <a:p>
            <a:pPr algn="ctr">
              <a:spcBef>
                <a:spcPct val="50000"/>
              </a:spcBef>
            </a:pPr>
            <a:r>
              <a:rPr lang="ja-JP" altLang="en-US" sz="1200" b="0" dirty="0">
                <a:solidFill>
                  <a:schemeClr val="tx1"/>
                </a:solidFill>
                <a:latin typeface="メイリオ" pitchFamily="50" charset="-128"/>
                <a:ea typeface="メイリオ" pitchFamily="50" charset="-128"/>
                <a:cs typeface="メイリオ" pitchFamily="50" charset="-128"/>
              </a:rPr>
              <a:t>退職金計算</a:t>
            </a:r>
          </a:p>
        </p:txBody>
      </p:sp>
      <p:sp>
        <p:nvSpPr>
          <p:cNvPr id="36873" name="Text Box 9"/>
          <p:cNvSpPr txBox="1">
            <a:spLocks noChangeArrowheads="1"/>
          </p:cNvSpPr>
          <p:nvPr/>
        </p:nvSpPr>
        <p:spPr bwMode="auto">
          <a:xfrm>
            <a:off x="3214706" y="2165818"/>
            <a:ext cx="6068604" cy="276999"/>
          </a:xfrm>
          <a:prstGeom prst="rect">
            <a:avLst/>
          </a:prstGeom>
          <a:noFill/>
          <a:ln w="9525" algn="ctr">
            <a:noFill/>
            <a:miter lim="800000"/>
            <a:headEnd/>
            <a:tailEnd/>
          </a:ln>
        </p:spPr>
        <p:txBody>
          <a:bodyPr wrap="square">
            <a:spAutoFit/>
          </a:bodyPr>
          <a:lstStyle/>
          <a:p>
            <a:pPr>
              <a:spcBef>
                <a:spcPct val="50000"/>
              </a:spcBef>
              <a:defRPr/>
            </a:pPr>
            <a:r>
              <a:rPr lang="en-US" altLang="ja-JP" sz="1200" b="0" dirty="0">
                <a:solidFill>
                  <a:schemeClr val="accent5"/>
                </a:solidFill>
                <a:latin typeface="メイリオ" pitchFamily="50" charset="-128"/>
                <a:ea typeface="メイリオ" pitchFamily="50" charset="-128"/>
                <a:cs typeface="メイリオ" pitchFamily="50" charset="-128"/>
              </a:rPr>
              <a:t>Excel</a:t>
            </a:r>
            <a:r>
              <a:rPr lang="ja-JP" altLang="en-US" sz="1200" b="0" dirty="0">
                <a:solidFill>
                  <a:schemeClr val="accent5"/>
                </a:solidFill>
                <a:latin typeface="メイリオ" pitchFamily="50" charset="-128"/>
                <a:ea typeface="メイリオ" pitchFamily="50" charset="-128"/>
                <a:cs typeface="メイリオ" pitchFamily="50" charset="-128"/>
              </a:rPr>
              <a:t>で作成したシートを直接取込み、退職金計算時のポイント算定などで</a:t>
            </a:r>
            <a:r>
              <a:rPr lang="ja-JP" altLang="en-US" sz="1200" b="0" dirty="0" smtClean="0">
                <a:solidFill>
                  <a:schemeClr val="accent5"/>
                </a:solidFill>
                <a:latin typeface="メイリオ" pitchFamily="50" charset="-128"/>
                <a:ea typeface="メイリオ" pitchFamily="50" charset="-128"/>
                <a:cs typeface="メイリオ" pitchFamily="50" charset="-128"/>
              </a:rPr>
              <a:t>利用可能</a:t>
            </a:r>
            <a:endParaRPr lang="ja-JP" altLang="en-US" sz="1200" b="0" dirty="0">
              <a:solidFill>
                <a:schemeClr val="accent5"/>
              </a:solidFill>
              <a:latin typeface="メイリオ" pitchFamily="50" charset="-128"/>
              <a:ea typeface="メイリオ" pitchFamily="50" charset="-128"/>
              <a:cs typeface="メイリオ" pitchFamily="50" charset="-128"/>
            </a:endParaRPr>
          </a:p>
        </p:txBody>
      </p:sp>
      <p:sp>
        <p:nvSpPr>
          <p:cNvPr id="36874" name="Text Box 10"/>
          <p:cNvSpPr txBox="1">
            <a:spLocks noChangeArrowheads="1"/>
          </p:cNvSpPr>
          <p:nvPr/>
        </p:nvSpPr>
        <p:spPr bwMode="auto">
          <a:xfrm>
            <a:off x="3851275" y="3113088"/>
            <a:ext cx="5019675" cy="3284537"/>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a:lstStyle/>
          <a:p>
            <a:pPr>
              <a:spcBef>
                <a:spcPct val="50000"/>
              </a:spcBef>
              <a:defRPr/>
            </a:pPr>
            <a:r>
              <a:rPr lang="ja-JP" altLang="en-US" sz="1400" b="0" u="sng" dirty="0">
                <a:solidFill>
                  <a:schemeClr val="tx1"/>
                </a:solidFill>
                <a:latin typeface="メイリオ" pitchFamily="50" charset="-128"/>
                <a:ea typeface="メイリオ" pitchFamily="50" charset="-128"/>
                <a:cs typeface="メイリオ" pitchFamily="50" charset="-128"/>
              </a:rPr>
              <a:t>５パターンのテーブル</a:t>
            </a:r>
            <a:r>
              <a:rPr lang="ja-JP" altLang="en-US" sz="1400" b="0" dirty="0">
                <a:solidFill>
                  <a:schemeClr val="tx1"/>
                </a:solidFill>
                <a:latin typeface="メイリオ" pitchFamily="50" charset="-128"/>
                <a:ea typeface="メイリオ" pitchFamily="50" charset="-128"/>
                <a:cs typeface="メイリオ" pitchFamily="50" charset="-128"/>
              </a:rPr>
              <a:t/>
            </a:r>
            <a:br>
              <a:rPr lang="ja-JP" altLang="en-US" sz="1400" b="0" dirty="0">
                <a:solidFill>
                  <a:schemeClr val="tx1"/>
                </a:solidFill>
                <a:latin typeface="メイリオ" pitchFamily="50" charset="-128"/>
                <a:ea typeface="メイリオ" pitchFamily="50" charset="-128"/>
                <a:cs typeface="メイリオ" pitchFamily="50" charset="-128"/>
              </a:rPr>
            </a:br>
            <a:r>
              <a:rPr lang="ja-JP" altLang="en-US" sz="1400" b="0" dirty="0">
                <a:solidFill>
                  <a:schemeClr val="tx1"/>
                </a:solidFill>
                <a:latin typeface="メイリオ" pitchFamily="50" charset="-128"/>
                <a:ea typeface="メイリオ" pitchFamily="50" charset="-128"/>
                <a:cs typeface="メイリオ" pitchFamily="50" charset="-128"/>
              </a:rPr>
              <a:t>　</a:t>
            </a:r>
            <a:r>
              <a:rPr lang="ja-JP" altLang="en-US" sz="1200" b="0" dirty="0">
                <a:solidFill>
                  <a:schemeClr val="tx1"/>
                </a:solidFill>
                <a:latin typeface="メイリオ" pitchFamily="50" charset="-128"/>
                <a:ea typeface="メイリオ" pitchFamily="50" charset="-128"/>
                <a:cs typeface="メイリオ" pitchFamily="50" charset="-128"/>
              </a:rPr>
              <a:t>① 勤続テーブル（勤続年数の範囲）</a:t>
            </a:r>
            <a:br>
              <a:rPr lang="ja-JP" altLang="en-US" sz="1200" b="0" dirty="0">
                <a:solidFill>
                  <a:schemeClr val="tx1"/>
                </a:solidFill>
                <a:latin typeface="メイリオ" pitchFamily="50" charset="-128"/>
                <a:ea typeface="メイリオ" pitchFamily="50" charset="-128"/>
                <a:cs typeface="メイリオ" pitchFamily="50" charset="-128"/>
              </a:rPr>
            </a:br>
            <a:r>
              <a:rPr lang="ja-JP" altLang="en-US" sz="1200" b="0" dirty="0">
                <a:solidFill>
                  <a:schemeClr val="tx1"/>
                </a:solidFill>
                <a:latin typeface="メイリオ" pitchFamily="50" charset="-128"/>
                <a:ea typeface="メイリオ" pitchFamily="50" charset="-128"/>
                <a:cs typeface="メイリオ" pitchFamily="50" charset="-128"/>
              </a:rPr>
              <a:t>　② 資格別評定テーブル（評価、等級）</a:t>
            </a:r>
            <a:br>
              <a:rPr lang="ja-JP" altLang="en-US" sz="1200" b="0" dirty="0">
                <a:solidFill>
                  <a:schemeClr val="tx1"/>
                </a:solidFill>
                <a:latin typeface="メイリオ" pitchFamily="50" charset="-128"/>
                <a:ea typeface="メイリオ" pitchFamily="50" charset="-128"/>
                <a:cs typeface="メイリオ" pitchFamily="50" charset="-128"/>
              </a:rPr>
            </a:br>
            <a:r>
              <a:rPr lang="ja-JP" altLang="en-US" sz="1200" b="0" dirty="0">
                <a:solidFill>
                  <a:schemeClr val="tx1"/>
                </a:solidFill>
                <a:latin typeface="メイリオ" pitchFamily="50" charset="-128"/>
                <a:ea typeface="メイリオ" pitchFamily="50" charset="-128"/>
                <a:cs typeface="メイリオ" pitchFamily="50" charset="-128"/>
              </a:rPr>
              <a:t>　③ 汎用テーブル１～３</a:t>
            </a:r>
            <a:br>
              <a:rPr lang="ja-JP" altLang="en-US" sz="1200" b="0" dirty="0">
                <a:solidFill>
                  <a:schemeClr val="tx1"/>
                </a:solidFill>
                <a:latin typeface="メイリオ" pitchFamily="50" charset="-128"/>
                <a:ea typeface="メイリオ" pitchFamily="50" charset="-128"/>
                <a:cs typeface="メイリオ" pitchFamily="50" charset="-128"/>
              </a:rPr>
            </a:br>
            <a:r>
              <a:rPr lang="en-US" altLang="ja-JP" sz="1100" b="0" dirty="0" smtClean="0">
                <a:solidFill>
                  <a:schemeClr val="tx1"/>
                </a:solidFill>
                <a:latin typeface="メイリオ" pitchFamily="50" charset="-128"/>
                <a:ea typeface="メイリオ" pitchFamily="50" charset="-128"/>
                <a:cs typeface="メイリオ" pitchFamily="50" charset="-128"/>
              </a:rPr>
              <a:t>※</a:t>
            </a:r>
            <a:r>
              <a:rPr lang="ja-JP" altLang="en-US" sz="1100" b="0" dirty="0" smtClean="0">
                <a:solidFill>
                  <a:schemeClr val="tx1"/>
                </a:solidFill>
                <a:latin typeface="メイリオ" pitchFamily="50" charset="-128"/>
                <a:ea typeface="メイリオ" pitchFamily="50" charset="-128"/>
                <a:cs typeface="メイリオ" pitchFamily="50" charset="-128"/>
              </a:rPr>
              <a:t>事由</a:t>
            </a:r>
            <a:r>
              <a:rPr lang="ja-JP" altLang="en-US" sz="1100" b="0" dirty="0">
                <a:solidFill>
                  <a:schemeClr val="tx1"/>
                </a:solidFill>
                <a:latin typeface="メイリオ" pitchFamily="50" charset="-128"/>
                <a:ea typeface="メイリオ" pitchFamily="50" charset="-128"/>
                <a:cs typeface="メイリオ" pitchFamily="50" charset="-128"/>
              </a:rPr>
              <a:t>毎に３次元のテーブルを利用できます。</a:t>
            </a:r>
          </a:p>
          <a:p>
            <a:pPr>
              <a:spcBef>
                <a:spcPct val="50000"/>
              </a:spcBef>
              <a:defRPr/>
            </a:pPr>
            <a:r>
              <a:rPr lang="ja-JP" altLang="en-US" sz="1000" b="0" dirty="0">
                <a:solidFill>
                  <a:schemeClr val="tx1"/>
                </a:solidFill>
                <a:latin typeface="メイリオ" pitchFamily="50" charset="-128"/>
                <a:ea typeface="メイリオ" pitchFamily="50" charset="-128"/>
                <a:cs typeface="メイリオ" pitchFamily="50" charset="-128"/>
              </a:rPr>
              <a:t>①②はシステムで固定です。③の</a:t>
            </a:r>
            <a:r>
              <a:rPr lang="en-US" altLang="ja-JP" sz="1000" b="0" dirty="0">
                <a:solidFill>
                  <a:schemeClr val="tx1"/>
                </a:solidFill>
                <a:latin typeface="メイリオ" pitchFamily="50" charset="-128"/>
                <a:ea typeface="メイリオ" pitchFamily="50" charset="-128"/>
                <a:cs typeface="メイリオ" pitchFamily="50" charset="-128"/>
              </a:rPr>
              <a:t>3</a:t>
            </a:r>
            <a:r>
              <a:rPr lang="ja-JP" altLang="en-US" sz="1000" b="0" dirty="0">
                <a:solidFill>
                  <a:schemeClr val="tx1"/>
                </a:solidFill>
                <a:latin typeface="メイリオ" pitchFamily="50" charset="-128"/>
                <a:ea typeface="メイリオ" pitchFamily="50" charset="-128"/>
                <a:cs typeface="メイリオ" pitchFamily="50" charset="-128"/>
              </a:rPr>
              <a:t>種類の表は運用に</a:t>
            </a:r>
            <a:br>
              <a:rPr lang="ja-JP" altLang="en-US" sz="1000" b="0" dirty="0">
                <a:solidFill>
                  <a:schemeClr val="tx1"/>
                </a:solidFill>
                <a:latin typeface="メイリオ" pitchFamily="50" charset="-128"/>
                <a:ea typeface="メイリオ" pitchFamily="50" charset="-128"/>
                <a:cs typeface="メイリオ" pitchFamily="50" charset="-128"/>
              </a:rPr>
            </a:br>
            <a:r>
              <a:rPr lang="ja-JP" altLang="en-US" sz="1000" b="0" dirty="0">
                <a:solidFill>
                  <a:schemeClr val="tx1"/>
                </a:solidFill>
                <a:latin typeface="メイリオ" pitchFamily="50" charset="-128"/>
                <a:ea typeface="メイリオ" pitchFamily="50" charset="-128"/>
                <a:cs typeface="メイリオ" pitchFamily="50" charset="-128"/>
              </a:rPr>
              <a:t>応じて設定が行えます</a:t>
            </a:r>
          </a:p>
          <a:p>
            <a:pPr>
              <a:spcBef>
                <a:spcPct val="50000"/>
              </a:spcBef>
              <a:defRPr/>
            </a:pPr>
            <a:endParaRPr lang="en-US" altLang="ja-JP" sz="1000" b="0" dirty="0">
              <a:solidFill>
                <a:schemeClr val="tx1"/>
              </a:solidFill>
              <a:latin typeface="メイリオ" pitchFamily="50" charset="-128"/>
              <a:ea typeface="メイリオ" pitchFamily="50" charset="-128"/>
              <a:cs typeface="メイリオ" pitchFamily="50" charset="-128"/>
            </a:endParaRPr>
          </a:p>
        </p:txBody>
      </p:sp>
      <p:sp>
        <p:nvSpPr>
          <p:cNvPr id="36875" name="Text Box 11"/>
          <p:cNvSpPr txBox="1">
            <a:spLocks noChangeArrowheads="1"/>
          </p:cNvSpPr>
          <p:nvPr/>
        </p:nvSpPr>
        <p:spPr bwMode="auto">
          <a:xfrm>
            <a:off x="3983038" y="4597400"/>
            <a:ext cx="2430462" cy="170973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lstStyle/>
          <a:p>
            <a:pPr>
              <a:spcBef>
                <a:spcPct val="50000"/>
              </a:spcBef>
              <a:defRPr/>
            </a:pPr>
            <a:r>
              <a:rPr lang="en-US" altLang="ja-JP" sz="1200">
                <a:solidFill>
                  <a:schemeClr val="bg2"/>
                </a:solidFill>
                <a:latin typeface="メイリオ" pitchFamily="50" charset="-128"/>
                <a:ea typeface="メイリオ" pitchFamily="50" charset="-128"/>
                <a:cs typeface="メイリオ" pitchFamily="50" charset="-128"/>
              </a:rPr>
              <a:t/>
            </a:r>
            <a:br>
              <a:rPr lang="en-US" altLang="ja-JP" sz="1200">
                <a:solidFill>
                  <a:schemeClr val="bg2"/>
                </a:solidFill>
                <a:latin typeface="メイリオ" pitchFamily="50" charset="-128"/>
                <a:ea typeface="メイリオ" pitchFamily="50" charset="-128"/>
                <a:cs typeface="メイリオ" pitchFamily="50" charset="-128"/>
              </a:rPr>
            </a:br>
            <a:r>
              <a:rPr lang="ja-JP" altLang="en-US" sz="1200">
                <a:solidFill>
                  <a:schemeClr val="bg2"/>
                </a:solidFill>
                <a:latin typeface="メイリオ" pitchFamily="50" charset="-128"/>
                <a:ea typeface="メイリオ" pitchFamily="50" charset="-128"/>
                <a:cs typeface="メイリオ" pitchFamily="50" charset="-128"/>
              </a:rPr>
              <a:t>　</a:t>
            </a:r>
            <a:endParaRPr lang="ja-JP" altLang="en-US" sz="1000">
              <a:solidFill>
                <a:schemeClr val="bg2"/>
              </a:solidFill>
              <a:latin typeface="メイリオ" pitchFamily="50" charset="-128"/>
              <a:ea typeface="メイリオ" pitchFamily="50" charset="-128"/>
              <a:cs typeface="メイリオ" pitchFamily="50" charset="-128"/>
            </a:endParaRPr>
          </a:p>
          <a:p>
            <a:pPr>
              <a:spcBef>
                <a:spcPct val="50000"/>
              </a:spcBef>
              <a:defRPr/>
            </a:pPr>
            <a:endParaRPr lang="en-US" altLang="ja-JP" sz="1000">
              <a:solidFill>
                <a:schemeClr val="bg2"/>
              </a:solidFill>
              <a:latin typeface="メイリオ" pitchFamily="50" charset="-128"/>
              <a:ea typeface="メイリオ" pitchFamily="50" charset="-128"/>
              <a:cs typeface="メイリオ" pitchFamily="50" charset="-128"/>
            </a:endParaRPr>
          </a:p>
        </p:txBody>
      </p:sp>
      <p:grpSp>
        <p:nvGrpSpPr>
          <p:cNvPr id="29708" name="Group 12"/>
          <p:cNvGrpSpPr>
            <a:grpSpLocks/>
          </p:cNvGrpSpPr>
          <p:nvPr/>
        </p:nvGrpSpPr>
        <p:grpSpPr bwMode="auto">
          <a:xfrm>
            <a:off x="3954463" y="5002213"/>
            <a:ext cx="2531483" cy="900112"/>
            <a:chOff x="2569" y="3152"/>
            <a:chExt cx="1426" cy="567"/>
          </a:xfrm>
        </p:grpSpPr>
        <p:sp>
          <p:nvSpPr>
            <p:cNvPr id="29731" name="Text Box 13"/>
            <p:cNvSpPr txBox="1">
              <a:spLocks noChangeArrowheads="1"/>
            </p:cNvSpPr>
            <p:nvPr/>
          </p:nvSpPr>
          <p:spPr bwMode="auto">
            <a:xfrm>
              <a:off x="2569" y="3152"/>
              <a:ext cx="738" cy="567"/>
            </a:xfrm>
            <a:prstGeom prst="rect">
              <a:avLst/>
            </a:prstGeom>
            <a:noFill/>
            <a:ln w="9525" algn="ctr">
              <a:noFill/>
              <a:miter lim="800000"/>
              <a:headEnd/>
              <a:tailEnd/>
            </a:ln>
          </p:spPr>
          <p:txBody>
            <a:bodyPr/>
            <a:lstStyle/>
            <a:p>
              <a:pPr>
                <a:spcBef>
                  <a:spcPct val="50000"/>
                </a:spcBef>
              </a:pPr>
              <a:r>
                <a:rPr lang="ja-JP" altLang="en-US" sz="1100" dirty="0">
                  <a:solidFill>
                    <a:schemeClr val="accent2"/>
                  </a:solidFill>
                  <a:latin typeface="メイリオ" pitchFamily="50" charset="-128"/>
                  <a:ea typeface="メイリオ" pitchFamily="50" charset="-128"/>
                  <a:cs typeface="メイリオ" pitchFamily="50" charset="-128"/>
                </a:rPr>
                <a:t>勤続年数</a:t>
              </a:r>
              <a:br>
                <a:rPr lang="ja-JP" altLang="en-US" sz="1100" dirty="0">
                  <a:solidFill>
                    <a:schemeClr val="accent2"/>
                  </a:solidFill>
                  <a:latin typeface="メイリオ" pitchFamily="50" charset="-128"/>
                  <a:ea typeface="メイリオ" pitchFamily="50" charset="-128"/>
                  <a:cs typeface="メイリオ" pitchFamily="50" charset="-128"/>
                </a:rPr>
              </a:br>
              <a:r>
                <a:rPr lang="ja-JP" altLang="en-US" sz="1100" dirty="0">
                  <a:solidFill>
                    <a:schemeClr val="accent2"/>
                  </a:solidFill>
                  <a:latin typeface="メイリオ" pitchFamily="50" charset="-128"/>
                  <a:ea typeface="メイリオ" pitchFamily="50" charset="-128"/>
                  <a:cs typeface="メイリオ" pitchFamily="50" charset="-128"/>
                </a:rPr>
                <a:t>評価</a:t>
              </a:r>
              <a:r>
                <a:rPr lang="ja-JP" altLang="en-US" sz="900" dirty="0">
                  <a:solidFill>
                    <a:schemeClr val="accent2"/>
                  </a:solidFill>
                  <a:latin typeface="メイリオ" pitchFamily="50" charset="-128"/>
                  <a:ea typeface="メイリオ" pitchFamily="50" charset="-128"/>
                  <a:cs typeface="メイリオ" pitchFamily="50" charset="-128"/>
                </a:rPr>
                <a:t>（考課ランク）</a:t>
              </a:r>
              <a:r>
                <a:rPr lang="ja-JP" altLang="en-US" sz="1100" dirty="0">
                  <a:solidFill>
                    <a:schemeClr val="accent2"/>
                  </a:solidFill>
                  <a:latin typeface="メイリオ" pitchFamily="50" charset="-128"/>
                  <a:ea typeface="メイリオ" pitchFamily="50" charset="-128"/>
                  <a:cs typeface="メイリオ" pitchFamily="50" charset="-128"/>
                </a:rPr>
                <a:t/>
              </a:r>
              <a:br>
                <a:rPr lang="ja-JP" altLang="en-US" sz="1100" dirty="0">
                  <a:solidFill>
                    <a:schemeClr val="accent2"/>
                  </a:solidFill>
                  <a:latin typeface="メイリオ" pitchFamily="50" charset="-128"/>
                  <a:ea typeface="メイリオ" pitchFamily="50" charset="-128"/>
                  <a:cs typeface="メイリオ" pitchFamily="50" charset="-128"/>
                </a:rPr>
              </a:br>
              <a:r>
                <a:rPr lang="ja-JP" altLang="en-US" sz="1100" dirty="0">
                  <a:solidFill>
                    <a:schemeClr val="accent2"/>
                  </a:solidFill>
                  <a:latin typeface="メイリオ" pitchFamily="50" charset="-128"/>
                  <a:ea typeface="メイリオ" pitchFamily="50" charset="-128"/>
                  <a:cs typeface="メイリオ" pitchFamily="50" charset="-128"/>
                </a:rPr>
                <a:t>基準日年齢</a:t>
              </a:r>
              <a:br>
                <a:rPr lang="ja-JP" altLang="en-US" sz="1100" dirty="0">
                  <a:solidFill>
                    <a:schemeClr val="accent2"/>
                  </a:solidFill>
                  <a:latin typeface="メイリオ" pitchFamily="50" charset="-128"/>
                  <a:ea typeface="メイリオ" pitchFamily="50" charset="-128"/>
                  <a:cs typeface="メイリオ" pitchFamily="50" charset="-128"/>
                </a:rPr>
              </a:br>
              <a:r>
                <a:rPr lang="ja-JP" altLang="en-US" sz="1100" dirty="0">
                  <a:solidFill>
                    <a:schemeClr val="accent2"/>
                  </a:solidFill>
                  <a:latin typeface="メイリオ" pitchFamily="50" charset="-128"/>
                  <a:ea typeface="メイリオ" pitchFamily="50" charset="-128"/>
                  <a:cs typeface="メイリオ" pitchFamily="50" charset="-128"/>
                </a:rPr>
                <a:t>社員区分</a:t>
              </a:r>
              <a:br>
                <a:rPr lang="ja-JP" altLang="en-US" sz="1100" dirty="0">
                  <a:solidFill>
                    <a:schemeClr val="accent2"/>
                  </a:solidFill>
                  <a:latin typeface="メイリオ" pitchFamily="50" charset="-128"/>
                  <a:ea typeface="メイリオ" pitchFamily="50" charset="-128"/>
                  <a:cs typeface="メイリオ" pitchFamily="50" charset="-128"/>
                </a:rPr>
              </a:br>
              <a:r>
                <a:rPr lang="ja-JP" altLang="en-US" sz="1100" dirty="0">
                  <a:solidFill>
                    <a:schemeClr val="accent2"/>
                  </a:solidFill>
                  <a:latin typeface="メイリオ" pitchFamily="50" charset="-128"/>
                  <a:ea typeface="メイリオ" pitchFamily="50" charset="-128"/>
                  <a:cs typeface="メイリオ" pitchFamily="50" charset="-128"/>
                </a:rPr>
                <a:t>役職</a:t>
              </a:r>
              <a:br>
                <a:rPr lang="ja-JP" altLang="en-US" sz="1100" dirty="0">
                  <a:solidFill>
                    <a:schemeClr val="accent2"/>
                  </a:solidFill>
                  <a:latin typeface="メイリオ" pitchFamily="50" charset="-128"/>
                  <a:ea typeface="メイリオ" pitchFamily="50" charset="-128"/>
                  <a:cs typeface="メイリオ" pitchFamily="50" charset="-128"/>
                </a:rPr>
              </a:br>
              <a:endParaRPr lang="ja-JP" altLang="en-US" sz="1100" dirty="0">
                <a:solidFill>
                  <a:schemeClr val="accent2"/>
                </a:solidFill>
                <a:latin typeface="メイリオ" pitchFamily="50" charset="-128"/>
                <a:ea typeface="メイリオ" pitchFamily="50" charset="-128"/>
                <a:cs typeface="メイリオ" pitchFamily="50" charset="-128"/>
              </a:endParaRPr>
            </a:p>
          </p:txBody>
        </p:sp>
        <p:sp>
          <p:nvSpPr>
            <p:cNvPr id="29732" name="Text Box 14"/>
            <p:cNvSpPr txBox="1">
              <a:spLocks noChangeArrowheads="1"/>
            </p:cNvSpPr>
            <p:nvPr/>
          </p:nvSpPr>
          <p:spPr bwMode="auto">
            <a:xfrm>
              <a:off x="3173" y="3152"/>
              <a:ext cx="822" cy="567"/>
            </a:xfrm>
            <a:prstGeom prst="rect">
              <a:avLst/>
            </a:prstGeom>
            <a:noFill/>
            <a:ln w="9525" algn="ctr">
              <a:noFill/>
              <a:miter lim="800000"/>
              <a:headEnd/>
              <a:tailEnd/>
            </a:ln>
          </p:spPr>
          <p:txBody>
            <a:bodyPr/>
            <a:lstStyle/>
            <a:p>
              <a:pPr>
                <a:spcBef>
                  <a:spcPct val="50000"/>
                </a:spcBef>
              </a:pPr>
              <a:r>
                <a:rPr lang="ja-JP" altLang="en-US" sz="1100" dirty="0">
                  <a:solidFill>
                    <a:schemeClr val="accent2"/>
                  </a:solidFill>
                  <a:latin typeface="メイリオ" pitchFamily="50" charset="-128"/>
                  <a:ea typeface="メイリオ" pitchFamily="50" charset="-128"/>
                  <a:cs typeface="メイリオ" pitchFamily="50" charset="-128"/>
                </a:rPr>
                <a:t>職種</a:t>
              </a:r>
              <a:br>
                <a:rPr lang="ja-JP" altLang="en-US" sz="1100" dirty="0">
                  <a:solidFill>
                    <a:schemeClr val="accent2"/>
                  </a:solidFill>
                  <a:latin typeface="メイリオ" pitchFamily="50" charset="-128"/>
                  <a:ea typeface="メイリオ" pitchFamily="50" charset="-128"/>
                  <a:cs typeface="メイリオ" pitchFamily="50" charset="-128"/>
                </a:rPr>
              </a:br>
              <a:r>
                <a:rPr lang="ja-JP" altLang="en-US" sz="1100" dirty="0">
                  <a:solidFill>
                    <a:schemeClr val="accent2"/>
                  </a:solidFill>
                  <a:latin typeface="メイリオ" pitchFamily="50" charset="-128"/>
                  <a:ea typeface="メイリオ" pitchFamily="50" charset="-128"/>
                  <a:cs typeface="メイリオ" pitchFamily="50" charset="-128"/>
                </a:rPr>
                <a:t>職掌</a:t>
              </a:r>
              <a:br>
                <a:rPr lang="ja-JP" altLang="en-US" sz="1100" dirty="0">
                  <a:solidFill>
                    <a:schemeClr val="accent2"/>
                  </a:solidFill>
                  <a:latin typeface="メイリオ" pitchFamily="50" charset="-128"/>
                  <a:ea typeface="メイリオ" pitchFamily="50" charset="-128"/>
                  <a:cs typeface="メイリオ" pitchFamily="50" charset="-128"/>
                </a:rPr>
              </a:br>
              <a:r>
                <a:rPr lang="ja-JP" altLang="en-US" sz="1100" dirty="0">
                  <a:solidFill>
                    <a:schemeClr val="accent2"/>
                  </a:solidFill>
                  <a:latin typeface="メイリオ" pitchFamily="50" charset="-128"/>
                  <a:ea typeface="メイリオ" pitchFamily="50" charset="-128"/>
                  <a:cs typeface="メイリオ" pitchFamily="50" charset="-128"/>
                </a:rPr>
                <a:t>基準資格等級・号数</a:t>
              </a:r>
              <a:br>
                <a:rPr lang="ja-JP" altLang="en-US" sz="1100" dirty="0">
                  <a:solidFill>
                    <a:schemeClr val="accent2"/>
                  </a:solidFill>
                  <a:latin typeface="メイリオ" pitchFamily="50" charset="-128"/>
                  <a:ea typeface="メイリオ" pitchFamily="50" charset="-128"/>
                  <a:cs typeface="メイリオ" pitchFamily="50" charset="-128"/>
                </a:rPr>
              </a:br>
              <a:r>
                <a:rPr lang="ja-JP" altLang="en-US" sz="1100" dirty="0">
                  <a:solidFill>
                    <a:schemeClr val="accent2"/>
                  </a:solidFill>
                  <a:latin typeface="メイリオ" pitchFamily="50" charset="-128"/>
                  <a:ea typeface="メイリオ" pitchFamily="50" charset="-128"/>
                  <a:cs typeface="メイリオ" pitchFamily="50" charset="-128"/>
                </a:rPr>
                <a:t>成果資格等級・号数</a:t>
              </a:r>
              <a:br>
                <a:rPr lang="ja-JP" altLang="en-US" sz="1100" dirty="0">
                  <a:solidFill>
                    <a:schemeClr val="accent2"/>
                  </a:solidFill>
                  <a:latin typeface="メイリオ" pitchFamily="50" charset="-128"/>
                  <a:ea typeface="メイリオ" pitchFamily="50" charset="-128"/>
                  <a:cs typeface="メイリオ" pitchFamily="50" charset="-128"/>
                </a:rPr>
              </a:br>
              <a:r>
                <a:rPr lang="ja-JP" altLang="en-US" sz="1100" dirty="0">
                  <a:solidFill>
                    <a:schemeClr val="accent2"/>
                  </a:solidFill>
                  <a:latin typeface="メイリオ" pitchFamily="50" charset="-128"/>
                  <a:ea typeface="メイリオ" pitchFamily="50" charset="-128"/>
                  <a:cs typeface="メイリオ" pitchFamily="50" charset="-128"/>
                </a:rPr>
                <a:t>能力資格等級・号数</a:t>
              </a:r>
            </a:p>
          </p:txBody>
        </p:sp>
      </p:grpSp>
      <p:sp>
        <p:nvSpPr>
          <p:cNvPr id="36877" name="Text Box 15"/>
          <p:cNvSpPr txBox="1">
            <a:spLocks noChangeArrowheads="1"/>
          </p:cNvSpPr>
          <p:nvPr/>
        </p:nvSpPr>
        <p:spPr bwMode="auto">
          <a:xfrm>
            <a:off x="6502400" y="4597400"/>
            <a:ext cx="2251075" cy="80962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lstStyle/>
          <a:p>
            <a:pPr>
              <a:spcBef>
                <a:spcPct val="50000"/>
              </a:spcBef>
              <a:defRPr/>
            </a:pPr>
            <a:endParaRPr lang="en-US" altLang="ja-JP" sz="1200">
              <a:solidFill>
                <a:schemeClr val="bg2"/>
              </a:solidFill>
              <a:latin typeface="メイリオ" pitchFamily="50" charset="-128"/>
              <a:ea typeface="メイリオ" pitchFamily="50" charset="-128"/>
              <a:cs typeface="メイリオ" pitchFamily="50" charset="-128"/>
            </a:endParaRPr>
          </a:p>
          <a:p>
            <a:pPr>
              <a:spcBef>
                <a:spcPct val="50000"/>
              </a:spcBef>
              <a:defRPr/>
            </a:pPr>
            <a:endParaRPr lang="en-US" altLang="ja-JP" sz="1200">
              <a:solidFill>
                <a:schemeClr val="bg2"/>
              </a:solidFill>
              <a:latin typeface="メイリオ" pitchFamily="50" charset="-128"/>
              <a:ea typeface="メイリオ" pitchFamily="50" charset="-128"/>
              <a:cs typeface="メイリオ" pitchFamily="50" charset="-128"/>
            </a:endParaRPr>
          </a:p>
          <a:p>
            <a:pPr>
              <a:spcBef>
                <a:spcPct val="50000"/>
              </a:spcBef>
              <a:defRPr/>
            </a:pPr>
            <a:endParaRPr lang="en-US" altLang="ja-JP" sz="1200">
              <a:solidFill>
                <a:schemeClr val="bg2"/>
              </a:solidFill>
              <a:latin typeface="メイリオ" pitchFamily="50" charset="-128"/>
              <a:ea typeface="メイリオ" pitchFamily="50" charset="-128"/>
              <a:cs typeface="メイリオ" pitchFamily="50" charset="-128"/>
            </a:endParaRPr>
          </a:p>
        </p:txBody>
      </p:sp>
      <p:sp>
        <p:nvSpPr>
          <p:cNvPr id="29710" name="Text Box 16"/>
          <p:cNvSpPr txBox="1">
            <a:spLocks noChangeArrowheads="1"/>
          </p:cNvSpPr>
          <p:nvPr/>
        </p:nvSpPr>
        <p:spPr bwMode="auto">
          <a:xfrm>
            <a:off x="4071938" y="4687888"/>
            <a:ext cx="2206625" cy="304800"/>
          </a:xfrm>
          <a:prstGeom prst="rect">
            <a:avLst/>
          </a:prstGeom>
          <a:noFill/>
          <a:ln w="9525" algn="ctr">
            <a:noFill/>
            <a:miter lim="800000"/>
            <a:headEnd/>
            <a:tailEnd/>
          </a:ln>
        </p:spPr>
        <p:txBody>
          <a:bodyPr>
            <a:spAutoFit/>
          </a:bodyPr>
          <a:lstStyle/>
          <a:p>
            <a:pPr>
              <a:spcBef>
                <a:spcPct val="50000"/>
              </a:spcBef>
            </a:pPr>
            <a:endParaRPr lang="ja-JP" altLang="ja-JP" sz="1400">
              <a:solidFill>
                <a:schemeClr val="bg2"/>
              </a:solidFill>
              <a:latin typeface="メイリオ" pitchFamily="50" charset="-128"/>
              <a:ea typeface="メイリオ" pitchFamily="50" charset="-128"/>
              <a:cs typeface="メイリオ" pitchFamily="50" charset="-128"/>
            </a:endParaRPr>
          </a:p>
        </p:txBody>
      </p:sp>
      <p:sp>
        <p:nvSpPr>
          <p:cNvPr id="29711" name="Text Box 17"/>
          <p:cNvSpPr txBox="1">
            <a:spLocks noChangeArrowheads="1"/>
          </p:cNvSpPr>
          <p:nvPr/>
        </p:nvSpPr>
        <p:spPr bwMode="auto">
          <a:xfrm>
            <a:off x="4071938" y="4683125"/>
            <a:ext cx="2160587" cy="274638"/>
          </a:xfrm>
          <a:prstGeom prst="rect">
            <a:avLst/>
          </a:prstGeom>
          <a:solidFill>
            <a:srgbClr val="3366FF"/>
          </a:solidFill>
          <a:ln w="9525" algn="ctr">
            <a:noFill/>
            <a:miter lim="800000"/>
            <a:headEnd/>
            <a:tailEnd/>
          </a:ln>
        </p:spPr>
        <p:txBody>
          <a:bodyPr>
            <a:spAutoFit/>
          </a:bodyPr>
          <a:lstStyle/>
          <a:p>
            <a:pPr algn="ctr">
              <a:spcBef>
                <a:spcPct val="50000"/>
              </a:spcBef>
            </a:pPr>
            <a:r>
              <a:rPr lang="ja-JP" altLang="en-US" sz="1200">
                <a:latin typeface="メイリオ" pitchFamily="50" charset="-128"/>
                <a:ea typeface="メイリオ" pitchFamily="50" charset="-128"/>
                <a:cs typeface="メイリオ" pitchFamily="50" charset="-128"/>
              </a:rPr>
              <a:t>利用可能な属性</a:t>
            </a:r>
          </a:p>
        </p:txBody>
      </p:sp>
      <p:sp>
        <p:nvSpPr>
          <p:cNvPr id="29712" name="Text Box 18"/>
          <p:cNvSpPr txBox="1">
            <a:spLocks noChangeArrowheads="1"/>
          </p:cNvSpPr>
          <p:nvPr/>
        </p:nvSpPr>
        <p:spPr bwMode="auto">
          <a:xfrm>
            <a:off x="4252913" y="5902325"/>
            <a:ext cx="2108269" cy="400110"/>
          </a:xfrm>
          <a:prstGeom prst="rect">
            <a:avLst/>
          </a:prstGeom>
          <a:noFill/>
          <a:ln w="9525" algn="ctr">
            <a:noFill/>
            <a:miter lim="800000"/>
            <a:headEnd/>
            <a:tailEnd/>
          </a:ln>
        </p:spPr>
        <p:txBody>
          <a:bodyPr wrap="none">
            <a:spAutoFit/>
          </a:bodyPr>
          <a:lstStyle/>
          <a:p>
            <a:pPr>
              <a:spcBef>
                <a:spcPct val="50000"/>
              </a:spcBef>
            </a:pPr>
            <a:r>
              <a:rPr lang="ja-JP" altLang="en-US" sz="1000">
                <a:solidFill>
                  <a:schemeClr val="accent2"/>
                </a:solidFill>
                <a:latin typeface="メイリオ" pitchFamily="50" charset="-128"/>
                <a:ea typeface="メイリオ" pitchFamily="50" charset="-128"/>
                <a:cs typeface="メイリオ" pitchFamily="50" charset="-128"/>
              </a:rPr>
              <a:t>上記の個人属性をテーブルの軸に</a:t>
            </a:r>
            <a:br>
              <a:rPr lang="ja-JP" altLang="en-US" sz="1000">
                <a:solidFill>
                  <a:schemeClr val="accent2"/>
                </a:solidFill>
                <a:latin typeface="メイリオ" pitchFamily="50" charset="-128"/>
                <a:ea typeface="メイリオ" pitchFamily="50" charset="-128"/>
                <a:cs typeface="メイリオ" pitchFamily="50" charset="-128"/>
              </a:rPr>
            </a:br>
            <a:r>
              <a:rPr lang="ja-JP" altLang="en-US" sz="1000">
                <a:solidFill>
                  <a:schemeClr val="accent2"/>
                </a:solidFill>
                <a:latin typeface="メイリオ" pitchFamily="50" charset="-128"/>
                <a:ea typeface="メイリオ" pitchFamily="50" charset="-128"/>
                <a:cs typeface="メイリオ" pitchFamily="50" charset="-128"/>
              </a:rPr>
              <a:t>指定できます。</a:t>
            </a:r>
          </a:p>
        </p:txBody>
      </p:sp>
      <p:sp>
        <p:nvSpPr>
          <p:cNvPr id="29713" name="Text Box 19"/>
          <p:cNvSpPr txBox="1">
            <a:spLocks noChangeArrowheads="1"/>
          </p:cNvSpPr>
          <p:nvPr/>
        </p:nvSpPr>
        <p:spPr bwMode="auto">
          <a:xfrm>
            <a:off x="6548438" y="4641850"/>
            <a:ext cx="2114550" cy="274638"/>
          </a:xfrm>
          <a:prstGeom prst="rect">
            <a:avLst/>
          </a:prstGeom>
          <a:solidFill>
            <a:srgbClr val="3366FF"/>
          </a:solidFill>
          <a:ln w="9525" algn="ctr">
            <a:noFill/>
            <a:miter lim="800000"/>
            <a:headEnd/>
            <a:tailEnd/>
          </a:ln>
        </p:spPr>
        <p:txBody>
          <a:bodyPr>
            <a:spAutoFit/>
          </a:bodyPr>
          <a:lstStyle/>
          <a:p>
            <a:pPr algn="ctr">
              <a:spcBef>
                <a:spcPct val="50000"/>
              </a:spcBef>
            </a:pPr>
            <a:r>
              <a:rPr lang="ja-JP" altLang="en-US" sz="1200">
                <a:latin typeface="メイリオ" pitchFamily="50" charset="-128"/>
                <a:ea typeface="メイリオ" pitchFamily="50" charset="-128"/>
                <a:cs typeface="メイリオ" pitchFamily="50" charset="-128"/>
              </a:rPr>
              <a:t>事由に指定できる項目</a:t>
            </a:r>
          </a:p>
        </p:txBody>
      </p:sp>
      <p:sp>
        <p:nvSpPr>
          <p:cNvPr id="29714" name="Text Box 20"/>
          <p:cNvSpPr txBox="1">
            <a:spLocks noChangeArrowheads="1"/>
          </p:cNvSpPr>
          <p:nvPr/>
        </p:nvSpPr>
        <p:spPr bwMode="auto">
          <a:xfrm>
            <a:off x="6591300" y="4945063"/>
            <a:ext cx="742950" cy="260350"/>
          </a:xfrm>
          <a:prstGeom prst="rect">
            <a:avLst/>
          </a:prstGeom>
          <a:noFill/>
          <a:ln w="9525" algn="ctr">
            <a:noFill/>
            <a:miter lim="800000"/>
            <a:headEnd/>
            <a:tailEnd/>
          </a:ln>
        </p:spPr>
        <p:txBody>
          <a:bodyPr wrap="none">
            <a:spAutoFit/>
          </a:bodyPr>
          <a:lstStyle/>
          <a:p>
            <a:pPr>
              <a:spcBef>
                <a:spcPct val="50000"/>
              </a:spcBef>
            </a:pPr>
            <a:r>
              <a:rPr lang="ja-JP" altLang="en-US" sz="1100">
                <a:solidFill>
                  <a:schemeClr val="tx2"/>
                </a:solidFill>
                <a:latin typeface="メイリオ" pitchFamily="50" charset="-128"/>
                <a:ea typeface="メイリオ" pitchFamily="50" charset="-128"/>
                <a:cs typeface="メイリオ" pitchFamily="50" charset="-128"/>
              </a:rPr>
              <a:t>退職理由</a:t>
            </a:r>
          </a:p>
        </p:txBody>
      </p:sp>
      <p:sp>
        <p:nvSpPr>
          <p:cNvPr id="29715" name="Text Box 21"/>
          <p:cNvSpPr txBox="1">
            <a:spLocks noChangeArrowheads="1"/>
          </p:cNvSpPr>
          <p:nvPr/>
        </p:nvSpPr>
        <p:spPr bwMode="auto">
          <a:xfrm>
            <a:off x="7448550" y="4957763"/>
            <a:ext cx="742950" cy="260350"/>
          </a:xfrm>
          <a:prstGeom prst="rect">
            <a:avLst/>
          </a:prstGeom>
          <a:noFill/>
          <a:ln w="9525" algn="ctr">
            <a:noFill/>
            <a:miter lim="800000"/>
            <a:headEnd/>
            <a:tailEnd/>
          </a:ln>
        </p:spPr>
        <p:txBody>
          <a:bodyPr wrap="none">
            <a:spAutoFit/>
          </a:bodyPr>
          <a:lstStyle/>
          <a:p>
            <a:pPr>
              <a:spcBef>
                <a:spcPct val="50000"/>
              </a:spcBef>
            </a:pPr>
            <a:r>
              <a:rPr lang="ja-JP" altLang="en-US" sz="1100">
                <a:solidFill>
                  <a:schemeClr val="tx2"/>
                </a:solidFill>
                <a:latin typeface="メイリオ" pitchFamily="50" charset="-128"/>
                <a:ea typeface="メイリオ" pitchFamily="50" charset="-128"/>
                <a:cs typeface="メイリオ" pitchFamily="50" charset="-128"/>
              </a:rPr>
              <a:t>入社形態</a:t>
            </a:r>
          </a:p>
        </p:txBody>
      </p:sp>
      <p:sp>
        <p:nvSpPr>
          <p:cNvPr id="29716" name="Text Box 22"/>
          <p:cNvSpPr txBox="1">
            <a:spLocks noChangeArrowheads="1"/>
          </p:cNvSpPr>
          <p:nvPr/>
        </p:nvSpPr>
        <p:spPr bwMode="auto">
          <a:xfrm>
            <a:off x="6592888" y="5137150"/>
            <a:ext cx="2159566" cy="261610"/>
          </a:xfrm>
          <a:prstGeom prst="rect">
            <a:avLst/>
          </a:prstGeom>
          <a:noFill/>
          <a:ln w="9525" algn="ctr">
            <a:noFill/>
            <a:miter lim="800000"/>
            <a:headEnd/>
            <a:tailEnd/>
          </a:ln>
        </p:spPr>
        <p:txBody>
          <a:bodyPr wrap="none">
            <a:spAutoFit/>
          </a:bodyPr>
          <a:lstStyle/>
          <a:p>
            <a:pPr>
              <a:spcBef>
                <a:spcPct val="50000"/>
              </a:spcBef>
            </a:pPr>
            <a:r>
              <a:rPr lang="ja-JP" altLang="en-US" sz="1100">
                <a:solidFill>
                  <a:schemeClr val="accent2"/>
                </a:solidFill>
                <a:latin typeface="メイリオ" pitchFamily="50" charset="-128"/>
                <a:ea typeface="メイリオ" pitchFamily="50" charset="-128"/>
                <a:cs typeface="メイリオ" pitchFamily="50" charset="-128"/>
              </a:rPr>
              <a:t>自由項目設定（拡張追加項目）</a:t>
            </a:r>
          </a:p>
        </p:txBody>
      </p:sp>
      <p:sp>
        <p:nvSpPr>
          <p:cNvPr id="36885" name="Text Box 23"/>
          <p:cNvSpPr txBox="1">
            <a:spLocks noChangeArrowheads="1"/>
          </p:cNvSpPr>
          <p:nvPr/>
        </p:nvSpPr>
        <p:spPr bwMode="auto">
          <a:xfrm>
            <a:off x="6502400" y="5505450"/>
            <a:ext cx="2251075" cy="80962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lstStyle/>
          <a:p>
            <a:pPr>
              <a:spcBef>
                <a:spcPct val="50000"/>
              </a:spcBef>
              <a:defRPr/>
            </a:pPr>
            <a:endParaRPr lang="en-US" altLang="ja-JP" sz="1200">
              <a:solidFill>
                <a:schemeClr val="bg2"/>
              </a:solidFill>
              <a:latin typeface="メイリオ" pitchFamily="50" charset="-128"/>
              <a:ea typeface="メイリオ" pitchFamily="50" charset="-128"/>
              <a:cs typeface="メイリオ" pitchFamily="50" charset="-128"/>
            </a:endParaRPr>
          </a:p>
          <a:p>
            <a:pPr>
              <a:spcBef>
                <a:spcPct val="50000"/>
              </a:spcBef>
              <a:defRPr/>
            </a:pPr>
            <a:endParaRPr lang="en-US" altLang="ja-JP" sz="1200">
              <a:solidFill>
                <a:schemeClr val="bg2"/>
              </a:solidFill>
              <a:latin typeface="メイリオ" pitchFamily="50" charset="-128"/>
              <a:ea typeface="メイリオ" pitchFamily="50" charset="-128"/>
              <a:cs typeface="メイリオ" pitchFamily="50" charset="-128"/>
            </a:endParaRPr>
          </a:p>
          <a:p>
            <a:pPr>
              <a:spcBef>
                <a:spcPct val="50000"/>
              </a:spcBef>
              <a:defRPr/>
            </a:pPr>
            <a:endParaRPr lang="en-US" altLang="ja-JP" sz="1200">
              <a:solidFill>
                <a:schemeClr val="bg2"/>
              </a:solidFill>
              <a:latin typeface="メイリオ" pitchFamily="50" charset="-128"/>
              <a:ea typeface="メイリオ" pitchFamily="50" charset="-128"/>
              <a:cs typeface="メイリオ" pitchFamily="50" charset="-128"/>
            </a:endParaRPr>
          </a:p>
        </p:txBody>
      </p:sp>
      <p:sp>
        <p:nvSpPr>
          <p:cNvPr id="29718" name="Text Box 24"/>
          <p:cNvSpPr txBox="1">
            <a:spLocks noChangeArrowheads="1"/>
          </p:cNvSpPr>
          <p:nvPr/>
        </p:nvSpPr>
        <p:spPr bwMode="auto">
          <a:xfrm>
            <a:off x="6548438" y="5557838"/>
            <a:ext cx="2114550" cy="274637"/>
          </a:xfrm>
          <a:prstGeom prst="rect">
            <a:avLst/>
          </a:prstGeom>
          <a:solidFill>
            <a:srgbClr val="3366FF"/>
          </a:solidFill>
          <a:ln w="9525" algn="ctr">
            <a:noFill/>
            <a:miter lim="800000"/>
            <a:headEnd/>
            <a:tailEnd/>
          </a:ln>
        </p:spPr>
        <p:txBody>
          <a:bodyPr>
            <a:spAutoFit/>
          </a:bodyPr>
          <a:lstStyle/>
          <a:p>
            <a:pPr algn="ctr">
              <a:spcBef>
                <a:spcPct val="50000"/>
              </a:spcBef>
            </a:pPr>
            <a:r>
              <a:rPr lang="ja-JP" altLang="en-US" sz="1200">
                <a:latin typeface="メイリオ" pitchFamily="50" charset="-128"/>
                <a:ea typeface="メイリオ" pitchFamily="50" charset="-128"/>
                <a:cs typeface="メイリオ" pitchFamily="50" charset="-128"/>
              </a:rPr>
              <a:t>テーブル指定できる値</a:t>
            </a:r>
          </a:p>
        </p:txBody>
      </p:sp>
      <p:sp>
        <p:nvSpPr>
          <p:cNvPr id="29719" name="Text Box 25"/>
          <p:cNvSpPr txBox="1">
            <a:spLocks noChangeArrowheads="1"/>
          </p:cNvSpPr>
          <p:nvPr/>
        </p:nvSpPr>
        <p:spPr bwMode="auto">
          <a:xfrm>
            <a:off x="6592888" y="5918200"/>
            <a:ext cx="748923" cy="261610"/>
          </a:xfrm>
          <a:prstGeom prst="rect">
            <a:avLst/>
          </a:prstGeom>
          <a:noFill/>
          <a:ln w="9525" algn="ctr">
            <a:noFill/>
            <a:miter lim="800000"/>
            <a:headEnd/>
            <a:tailEnd/>
          </a:ln>
        </p:spPr>
        <p:txBody>
          <a:bodyPr wrap="none">
            <a:spAutoFit/>
          </a:bodyPr>
          <a:lstStyle/>
          <a:p>
            <a:pPr>
              <a:spcBef>
                <a:spcPct val="50000"/>
              </a:spcBef>
            </a:pPr>
            <a:r>
              <a:rPr lang="ja-JP" altLang="en-US" sz="1100">
                <a:solidFill>
                  <a:schemeClr val="accent2"/>
                </a:solidFill>
                <a:latin typeface="メイリオ" pitchFamily="50" charset="-128"/>
                <a:ea typeface="メイリオ" pitchFamily="50" charset="-128"/>
                <a:cs typeface="メイリオ" pitchFamily="50" charset="-128"/>
              </a:rPr>
              <a:t>ポイント</a:t>
            </a:r>
          </a:p>
        </p:txBody>
      </p:sp>
      <p:sp>
        <p:nvSpPr>
          <p:cNvPr id="29720" name="Text Box 26"/>
          <p:cNvSpPr txBox="1">
            <a:spLocks noChangeArrowheads="1"/>
          </p:cNvSpPr>
          <p:nvPr/>
        </p:nvSpPr>
        <p:spPr bwMode="auto">
          <a:xfrm>
            <a:off x="7299325" y="5918200"/>
            <a:ext cx="463550" cy="260350"/>
          </a:xfrm>
          <a:prstGeom prst="rect">
            <a:avLst/>
          </a:prstGeom>
          <a:noFill/>
          <a:ln w="9525" algn="ctr">
            <a:noFill/>
            <a:miter lim="800000"/>
            <a:headEnd/>
            <a:tailEnd/>
          </a:ln>
        </p:spPr>
        <p:txBody>
          <a:bodyPr wrap="none">
            <a:spAutoFit/>
          </a:bodyPr>
          <a:lstStyle/>
          <a:p>
            <a:pPr>
              <a:spcBef>
                <a:spcPct val="50000"/>
              </a:spcBef>
            </a:pPr>
            <a:r>
              <a:rPr lang="ja-JP" altLang="en-US" sz="1100">
                <a:solidFill>
                  <a:schemeClr val="accent2"/>
                </a:solidFill>
                <a:latin typeface="メイリオ" pitchFamily="50" charset="-128"/>
                <a:ea typeface="メイリオ" pitchFamily="50" charset="-128"/>
                <a:cs typeface="メイリオ" pitchFamily="50" charset="-128"/>
              </a:rPr>
              <a:t>金額</a:t>
            </a:r>
          </a:p>
        </p:txBody>
      </p:sp>
      <p:sp>
        <p:nvSpPr>
          <p:cNvPr id="29721" name="Text Box 27"/>
          <p:cNvSpPr txBox="1">
            <a:spLocks noChangeArrowheads="1"/>
          </p:cNvSpPr>
          <p:nvPr/>
        </p:nvSpPr>
        <p:spPr bwMode="auto">
          <a:xfrm>
            <a:off x="7883525" y="5918200"/>
            <a:ext cx="463550" cy="260350"/>
          </a:xfrm>
          <a:prstGeom prst="rect">
            <a:avLst/>
          </a:prstGeom>
          <a:noFill/>
          <a:ln w="9525" algn="ctr">
            <a:noFill/>
            <a:miter lim="800000"/>
            <a:headEnd/>
            <a:tailEnd/>
          </a:ln>
        </p:spPr>
        <p:txBody>
          <a:bodyPr wrap="none">
            <a:spAutoFit/>
          </a:bodyPr>
          <a:lstStyle/>
          <a:p>
            <a:pPr>
              <a:spcBef>
                <a:spcPct val="50000"/>
              </a:spcBef>
            </a:pPr>
            <a:r>
              <a:rPr lang="ja-JP" altLang="en-US" sz="1100">
                <a:solidFill>
                  <a:schemeClr val="accent2"/>
                </a:solidFill>
                <a:latin typeface="メイリオ" pitchFamily="50" charset="-128"/>
                <a:ea typeface="メイリオ" pitchFamily="50" charset="-128"/>
                <a:cs typeface="メイリオ" pitchFamily="50" charset="-128"/>
              </a:rPr>
              <a:t>係数</a:t>
            </a:r>
          </a:p>
        </p:txBody>
      </p:sp>
      <p:sp>
        <p:nvSpPr>
          <p:cNvPr id="29722" name="Rectangle 28"/>
          <p:cNvSpPr>
            <a:spLocks noChangeArrowheads="1"/>
          </p:cNvSpPr>
          <p:nvPr/>
        </p:nvSpPr>
        <p:spPr bwMode="auto">
          <a:xfrm>
            <a:off x="7040563" y="3254375"/>
            <a:ext cx="765175" cy="404813"/>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spcBef>
                <a:spcPct val="50000"/>
              </a:spcBef>
            </a:pPr>
            <a:r>
              <a:rPr lang="ja-JP" altLang="en-US" sz="1000">
                <a:latin typeface="メイリオ" pitchFamily="50" charset="-128"/>
                <a:ea typeface="メイリオ" pitchFamily="50" charset="-128"/>
                <a:cs typeface="メイリオ" pitchFamily="50" charset="-128"/>
              </a:rPr>
              <a:t>勤続</a:t>
            </a:r>
            <a:br>
              <a:rPr lang="ja-JP" altLang="en-US" sz="1000">
                <a:latin typeface="メイリオ" pitchFamily="50" charset="-128"/>
                <a:ea typeface="メイリオ" pitchFamily="50" charset="-128"/>
                <a:cs typeface="メイリオ" pitchFamily="50" charset="-128"/>
              </a:rPr>
            </a:br>
            <a:r>
              <a:rPr lang="ja-JP" altLang="en-US" sz="1000">
                <a:latin typeface="メイリオ" pitchFamily="50" charset="-128"/>
                <a:ea typeface="メイリオ" pitchFamily="50" charset="-128"/>
                <a:cs typeface="メイリオ" pitchFamily="50" charset="-128"/>
              </a:rPr>
              <a:t>テーブル</a:t>
            </a:r>
          </a:p>
        </p:txBody>
      </p:sp>
      <p:sp>
        <p:nvSpPr>
          <p:cNvPr id="29723" name="Rectangle 29"/>
          <p:cNvSpPr>
            <a:spLocks noChangeArrowheads="1"/>
          </p:cNvSpPr>
          <p:nvPr/>
        </p:nvSpPr>
        <p:spPr bwMode="auto">
          <a:xfrm>
            <a:off x="7880350" y="3262313"/>
            <a:ext cx="765175" cy="404812"/>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spcBef>
                <a:spcPct val="50000"/>
              </a:spcBef>
            </a:pPr>
            <a:r>
              <a:rPr lang="ja-JP" altLang="en-US" sz="1000">
                <a:latin typeface="メイリオ" pitchFamily="50" charset="-128"/>
                <a:ea typeface="メイリオ" pitchFamily="50" charset="-128"/>
                <a:cs typeface="メイリオ" pitchFamily="50" charset="-128"/>
              </a:rPr>
              <a:t>資格別評定</a:t>
            </a:r>
            <a:br>
              <a:rPr lang="ja-JP" altLang="en-US" sz="1000">
                <a:latin typeface="メイリオ" pitchFamily="50" charset="-128"/>
                <a:ea typeface="メイリオ" pitchFamily="50" charset="-128"/>
                <a:cs typeface="メイリオ" pitchFamily="50" charset="-128"/>
              </a:rPr>
            </a:br>
            <a:r>
              <a:rPr lang="ja-JP" altLang="en-US" sz="1000">
                <a:latin typeface="メイリオ" pitchFamily="50" charset="-128"/>
                <a:ea typeface="メイリオ" pitchFamily="50" charset="-128"/>
                <a:cs typeface="メイリオ" pitchFamily="50" charset="-128"/>
              </a:rPr>
              <a:t>テーブル</a:t>
            </a:r>
          </a:p>
        </p:txBody>
      </p:sp>
      <p:sp>
        <p:nvSpPr>
          <p:cNvPr id="29724" name="Rectangle 30"/>
          <p:cNvSpPr>
            <a:spLocks noChangeArrowheads="1"/>
          </p:cNvSpPr>
          <p:nvPr/>
        </p:nvSpPr>
        <p:spPr bwMode="auto">
          <a:xfrm>
            <a:off x="7902575" y="3878263"/>
            <a:ext cx="765175" cy="404812"/>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spcBef>
                <a:spcPct val="50000"/>
              </a:spcBef>
            </a:pPr>
            <a:r>
              <a:rPr lang="ja-JP" altLang="en-US" sz="1000">
                <a:latin typeface="メイリオ" pitchFamily="50" charset="-128"/>
                <a:ea typeface="メイリオ" pitchFamily="50" charset="-128"/>
                <a:cs typeface="メイリオ" pitchFamily="50" charset="-128"/>
              </a:rPr>
              <a:t>汎用</a:t>
            </a:r>
            <a:br>
              <a:rPr lang="ja-JP" altLang="en-US" sz="1000">
                <a:latin typeface="メイリオ" pitchFamily="50" charset="-128"/>
                <a:ea typeface="メイリオ" pitchFamily="50" charset="-128"/>
                <a:cs typeface="メイリオ" pitchFamily="50" charset="-128"/>
              </a:rPr>
            </a:br>
            <a:r>
              <a:rPr lang="ja-JP" altLang="en-US" sz="1000">
                <a:latin typeface="メイリオ" pitchFamily="50" charset="-128"/>
                <a:ea typeface="メイリオ" pitchFamily="50" charset="-128"/>
                <a:cs typeface="メイリオ" pitchFamily="50" charset="-128"/>
              </a:rPr>
              <a:t>テーブル３</a:t>
            </a:r>
          </a:p>
        </p:txBody>
      </p:sp>
      <p:sp>
        <p:nvSpPr>
          <p:cNvPr id="29725" name="Rectangle 31"/>
          <p:cNvSpPr>
            <a:spLocks noChangeArrowheads="1"/>
          </p:cNvSpPr>
          <p:nvPr/>
        </p:nvSpPr>
        <p:spPr bwMode="auto">
          <a:xfrm>
            <a:off x="7451725" y="3832225"/>
            <a:ext cx="765175" cy="404813"/>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spcBef>
                <a:spcPct val="50000"/>
              </a:spcBef>
            </a:pPr>
            <a:r>
              <a:rPr lang="ja-JP" altLang="en-US" sz="1000">
                <a:latin typeface="メイリオ" pitchFamily="50" charset="-128"/>
                <a:ea typeface="メイリオ" pitchFamily="50" charset="-128"/>
                <a:cs typeface="メイリオ" pitchFamily="50" charset="-128"/>
              </a:rPr>
              <a:t>汎用</a:t>
            </a:r>
            <a:br>
              <a:rPr lang="ja-JP" altLang="en-US" sz="1000">
                <a:latin typeface="メイリオ" pitchFamily="50" charset="-128"/>
                <a:ea typeface="メイリオ" pitchFamily="50" charset="-128"/>
                <a:cs typeface="メイリオ" pitchFamily="50" charset="-128"/>
              </a:rPr>
            </a:br>
            <a:r>
              <a:rPr lang="ja-JP" altLang="en-US" sz="1000">
                <a:latin typeface="メイリオ" pitchFamily="50" charset="-128"/>
                <a:ea typeface="メイリオ" pitchFamily="50" charset="-128"/>
                <a:cs typeface="メイリオ" pitchFamily="50" charset="-128"/>
              </a:rPr>
              <a:t>テーブル２</a:t>
            </a:r>
          </a:p>
        </p:txBody>
      </p:sp>
      <p:sp>
        <p:nvSpPr>
          <p:cNvPr id="29726" name="Rectangle 32"/>
          <p:cNvSpPr>
            <a:spLocks noChangeArrowheads="1"/>
          </p:cNvSpPr>
          <p:nvPr/>
        </p:nvSpPr>
        <p:spPr bwMode="auto">
          <a:xfrm>
            <a:off x="7046913" y="3787775"/>
            <a:ext cx="765175" cy="404813"/>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spcBef>
                <a:spcPct val="50000"/>
              </a:spcBef>
            </a:pPr>
            <a:r>
              <a:rPr lang="ja-JP" altLang="en-US" sz="1000">
                <a:latin typeface="メイリオ" pitchFamily="50" charset="-128"/>
                <a:ea typeface="メイリオ" pitchFamily="50" charset="-128"/>
                <a:cs typeface="メイリオ" pitchFamily="50" charset="-128"/>
              </a:rPr>
              <a:t>汎用</a:t>
            </a:r>
            <a:br>
              <a:rPr lang="ja-JP" altLang="en-US" sz="1000">
                <a:latin typeface="メイリオ" pitchFamily="50" charset="-128"/>
                <a:ea typeface="メイリオ" pitchFamily="50" charset="-128"/>
                <a:cs typeface="メイリオ" pitchFamily="50" charset="-128"/>
              </a:rPr>
            </a:br>
            <a:r>
              <a:rPr lang="ja-JP" altLang="en-US" sz="1000">
                <a:latin typeface="メイリオ" pitchFamily="50" charset="-128"/>
                <a:ea typeface="メイリオ" pitchFamily="50" charset="-128"/>
                <a:cs typeface="メイリオ" pitchFamily="50" charset="-128"/>
              </a:rPr>
              <a:t>テーブル１</a:t>
            </a:r>
          </a:p>
        </p:txBody>
      </p:sp>
      <p:pic>
        <p:nvPicPr>
          <p:cNvPr id="29727" name="Picture 34"/>
          <p:cNvPicPr>
            <a:picLocks noChangeAspect="1" noChangeArrowheads="1"/>
          </p:cNvPicPr>
          <p:nvPr/>
        </p:nvPicPr>
        <p:blipFill>
          <a:blip r:embed="rId3" cstate="screen"/>
          <a:srcRect/>
          <a:stretch>
            <a:fillRect/>
          </a:stretch>
        </p:blipFill>
        <p:spPr bwMode="auto">
          <a:xfrm>
            <a:off x="522288" y="2201551"/>
            <a:ext cx="2249487" cy="1900238"/>
          </a:xfrm>
          <a:prstGeom prst="rect">
            <a:avLst/>
          </a:prstGeom>
          <a:noFill/>
          <a:ln w="9525">
            <a:noFill/>
            <a:miter lim="800000"/>
            <a:headEnd/>
            <a:tailEnd/>
          </a:ln>
        </p:spPr>
      </p:pic>
      <p:pic>
        <p:nvPicPr>
          <p:cNvPr id="29728" name="Picture 35"/>
          <p:cNvPicPr>
            <a:picLocks noChangeAspect="1" noChangeArrowheads="1"/>
          </p:cNvPicPr>
          <p:nvPr/>
        </p:nvPicPr>
        <p:blipFill>
          <a:blip r:embed="rId4" cstate="screen"/>
          <a:srcRect/>
          <a:stretch>
            <a:fillRect/>
          </a:stretch>
        </p:blipFill>
        <p:spPr bwMode="auto">
          <a:xfrm>
            <a:off x="476250" y="4194175"/>
            <a:ext cx="3286125" cy="1985963"/>
          </a:xfrm>
          <a:prstGeom prst="rect">
            <a:avLst/>
          </a:prstGeom>
          <a:noFill/>
          <a:ln w="9525">
            <a:noFill/>
            <a:miter lim="800000"/>
            <a:headEnd/>
            <a:tailEnd/>
          </a:ln>
        </p:spPr>
      </p:pic>
      <p:sp>
        <p:nvSpPr>
          <p:cNvPr id="29729" name="Rectangle 36"/>
          <p:cNvSpPr>
            <a:spLocks noChangeArrowheads="1"/>
          </p:cNvSpPr>
          <p:nvPr/>
        </p:nvSpPr>
        <p:spPr bwMode="auto">
          <a:xfrm>
            <a:off x="209006" y="209006"/>
            <a:ext cx="6898232" cy="1018903"/>
          </a:xfrm>
          <a:prstGeom prst="rect">
            <a:avLst/>
          </a:prstGeom>
          <a:noFill/>
          <a:ln w="9525">
            <a:noFill/>
            <a:miter lim="800000"/>
            <a:headEnd/>
            <a:tailEnd/>
          </a:ln>
        </p:spPr>
        <p:txBody>
          <a:bodyPr anchor="ctr"/>
          <a:lstStyle/>
          <a:p>
            <a:pPr>
              <a:lnSpc>
                <a:spcPts val="2600"/>
              </a:lnSpc>
            </a:pPr>
            <a:r>
              <a:rPr lang="en-US" altLang="ja-JP" sz="2200" i="1" dirty="0" smtClean="0">
                <a:ea typeface="メイリオ" pitchFamily="50" charset="-128"/>
                <a:cs typeface="Times New Roman" pitchFamily="18" charset="0"/>
              </a:rPr>
              <a:t>SuperStream</a:t>
            </a:r>
            <a:r>
              <a:rPr lang="en-US" altLang="ja-JP" sz="2200" dirty="0" smtClean="0">
                <a:ea typeface="メイリオ" pitchFamily="50" charset="-128"/>
                <a:cs typeface="Times New Roman" pitchFamily="18" charset="0"/>
              </a:rPr>
              <a:t> - HR+</a:t>
            </a:r>
            <a:r>
              <a:rPr lang="en-US" altLang="ja-JP" sz="2200" dirty="0" smtClean="0">
                <a:latin typeface="メイリオ" pitchFamily="50" charset="-128"/>
                <a:ea typeface="メイリオ" pitchFamily="50" charset="-128"/>
                <a:cs typeface="メイリオ" pitchFamily="50" charset="-128"/>
              </a:rPr>
              <a:t> </a:t>
            </a:r>
            <a:r>
              <a:rPr lang="ja-JP" altLang="en-US" sz="2200" b="0" dirty="0">
                <a:latin typeface="メイリオ" pitchFamily="50" charset="-128"/>
                <a:ea typeface="メイリオ" pitchFamily="50" charset="-128"/>
                <a:cs typeface="メイリオ" pitchFamily="50" charset="-128"/>
              </a:rPr>
              <a:t>退職金管理</a:t>
            </a:r>
            <a:r>
              <a:rPr lang="ja-JP" altLang="en-US" sz="2600" b="0" dirty="0">
                <a:latin typeface="メイリオ" pitchFamily="50" charset="-128"/>
                <a:ea typeface="メイリオ" pitchFamily="50" charset="-128"/>
                <a:cs typeface="メイリオ" pitchFamily="50" charset="-128"/>
              </a:rPr>
              <a:t/>
            </a:r>
            <a:br>
              <a:rPr lang="ja-JP" altLang="en-US" sz="2600" b="0" dirty="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　</a:t>
            </a:r>
            <a:r>
              <a:rPr lang="ja-JP" altLang="en-US" sz="1800" b="0" dirty="0" smtClean="0">
                <a:latin typeface="メイリオ" pitchFamily="50" charset="-128"/>
                <a:ea typeface="メイリオ" pitchFamily="50" charset="-128"/>
                <a:cs typeface="メイリオ" pitchFamily="50" charset="-128"/>
              </a:rPr>
              <a:t>～</a:t>
            </a:r>
            <a:r>
              <a:rPr lang="ja-JP" altLang="en-US" sz="1800" b="0" dirty="0">
                <a:latin typeface="メイリオ" pitchFamily="50" charset="-128"/>
                <a:ea typeface="メイリオ" pitchFamily="50" charset="-128"/>
                <a:cs typeface="メイリオ" pitchFamily="50" charset="-128"/>
              </a:rPr>
              <a:t>算出用テーブル管理～</a:t>
            </a:r>
          </a:p>
        </p:txBody>
      </p:sp>
      <p:sp>
        <p:nvSpPr>
          <p:cNvPr id="29730" name="フッター プレースホルダ 2"/>
          <p:cNvSpPr>
            <a:spLocks noGrp="1"/>
          </p:cNvSpPr>
          <p:nvPr>
            <p:ph type="ftr" sz="quarter" idx="11"/>
          </p:nvPr>
        </p:nvSpPr>
        <p:spPr>
          <a:noFill/>
        </p:spPr>
        <p:txBody>
          <a:bodyPr vert="horz" lIns="91440" tIns="45720" rIns="91440" bIns="45720" anchor="t"/>
          <a:lstStyle/>
          <a:p>
            <a:r>
              <a:rPr lang="en-US" altLang="ja-JP" smtClean="0"/>
              <a:t>© SuperStream Inc. All rights reserved.</a:t>
            </a:r>
            <a:endParaRPr lang="en-US" altLang="ja-JP" dirty="0" smtClean="0"/>
          </a:p>
        </p:txBody>
      </p:sp>
      <p:cxnSp>
        <p:nvCxnSpPr>
          <p:cNvPr id="37" name="直線コネクタ 36"/>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sp>
        <p:nvSpPr>
          <p:cNvPr id="38" name="Text Box 4"/>
          <p:cNvSpPr txBox="1">
            <a:spLocks noChangeArrowheads="1"/>
          </p:cNvSpPr>
          <p:nvPr/>
        </p:nvSpPr>
        <p:spPr bwMode="auto">
          <a:xfrm>
            <a:off x="586109" y="1276350"/>
            <a:ext cx="6938219" cy="338554"/>
          </a:xfrm>
          <a:prstGeom prst="rect">
            <a:avLst/>
          </a:prstGeom>
          <a:noFill/>
          <a:ln w="9525">
            <a:noFill/>
            <a:miter lim="800000"/>
            <a:headEnd/>
            <a:tailEnd/>
          </a:ln>
        </p:spPr>
        <p:txBody>
          <a:bodyPr wrap="square">
            <a:spAutoFit/>
          </a:bodyPr>
          <a:lstStyle/>
          <a:p>
            <a:r>
              <a:rPr lang="ja-JP" altLang="en-US" b="0" dirty="0" smtClean="0">
                <a:solidFill>
                  <a:srgbClr val="C00000"/>
                </a:solidFill>
                <a:latin typeface="メイリオ" pitchFamily="50" charset="-128"/>
                <a:ea typeface="メイリオ" pitchFamily="50" charset="-128"/>
                <a:cs typeface="メイリオ" pitchFamily="50" charset="-128"/>
              </a:rPr>
              <a:t>複数の事由別テーブルにより様々なポイント算出パターンに対応</a:t>
            </a:r>
          </a:p>
        </p:txBody>
      </p:sp>
      <p:grpSp>
        <p:nvGrpSpPr>
          <p:cNvPr id="39" name="グループ化 38"/>
          <p:cNvGrpSpPr/>
          <p:nvPr/>
        </p:nvGrpSpPr>
        <p:grpSpPr>
          <a:xfrm>
            <a:off x="395290" y="1340768"/>
            <a:ext cx="215993" cy="215740"/>
            <a:chOff x="395290" y="1460627"/>
            <a:chExt cx="215993" cy="215740"/>
          </a:xfrm>
        </p:grpSpPr>
        <p:sp>
          <p:nvSpPr>
            <p:cNvPr id="40" name="正方形/長方形 39"/>
            <p:cNvSpPr/>
            <p:nvPr/>
          </p:nvSpPr>
          <p:spPr bwMode="black">
            <a:xfrm>
              <a:off x="395290" y="1460627"/>
              <a:ext cx="145499" cy="1325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ja-JP" altLang="en-US" b="0">
                <a:solidFill>
                  <a:srgbClr val="FF6600"/>
                </a:solidFill>
                <a:latin typeface="メイリオ" pitchFamily="50" charset="-128"/>
                <a:ea typeface="メイリオ" pitchFamily="50" charset="-128"/>
                <a:cs typeface="メイリオ" pitchFamily="50" charset="-128"/>
              </a:endParaRPr>
            </a:p>
          </p:txBody>
        </p:sp>
        <p:sp>
          <p:nvSpPr>
            <p:cNvPr id="41" name="正方形/長方形 40"/>
            <p:cNvSpPr/>
            <p:nvPr/>
          </p:nvSpPr>
          <p:spPr bwMode="black">
            <a:xfrm>
              <a:off x="465784" y="1543811"/>
              <a:ext cx="145499" cy="132556"/>
            </a:xfrm>
            <a:prstGeom prst="rect">
              <a:avLst/>
            </a:prstGeom>
            <a:gradFill>
              <a:gsLst>
                <a:gs pos="0">
                  <a:schemeClr val="bg1"/>
                </a:gs>
                <a:gs pos="80000">
                  <a:schemeClr val="bg1">
                    <a:lumMod val="95000"/>
                  </a:schemeClr>
                </a:gs>
                <a:gs pos="100000">
                  <a:schemeClr val="bg1">
                    <a:lumMod val="9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b="0">
                <a:solidFill>
                  <a:srgbClr val="FF6600"/>
                </a:solidFill>
                <a:latin typeface="メイリオ" pitchFamily="50" charset="-128"/>
                <a:ea typeface="メイリオ" pitchFamily="50" charset="-128"/>
                <a:cs typeface="メイリオ" pitchFamily="50" charset="-128"/>
              </a:endParaRPr>
            </a:p>
          </p:txBody>
        </p:sp>
      </p:gr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スライド番号プレースホルダ 1"/>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fld id="{AF5CC919-EAE6-44D2-B2F9-DA9C2EAD8CC6}" type="slidenum">
              <a:rPr lang="en-US" altLang="ja-JP" b="0" smtClean="0">
                <a:latin typeface="メイリオ" pitchFamily="50" charset="-128"/>
                <a:ea typeface="メイリオ" pitchFamily="50" charset="-128"/>
                <a:cs typeface="メイリオ" pitchFamily="50" charset="-128"/>
              </a:rPr>
              <a:pPr/>
              <a:t>22</a:t>
            </a:fld>
            <a:endParaRPr lang="en-US" altLang="ja-JP" b="0" dirty="0" smtClean="0">
              <a:latin typeface="メイリオ" pitchFamily="50" charset="-128"/>
              <a:ea typeface="メイリオ" pitchFamily="50" charset="-128"/>
              <a:cs typeface="メイリオ" pitchFamily="50" charset="-128"/>
            </a:endParaRPr>
          </a:p>
        </p:txBody>
      </p:sp>
      <p:sp>
        <p:nvSpPr>
          <p:cNvPr id="23555" name="Rectangle 2"/>
          <p:cNvSpPr>
            <a:spLocks noChangeArrowheads="1"/>
          </p:cNvSpPr>
          <p:nvPr/>
        </p:nvSpPr>
        <p:spPr bwMode="auto">
          <a:xfrm>
            <a:off x="1311275" y="2376488"/>
            <a:ext cx="7380288" cy="2655887"/>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lang="ja-JP" altLang="en-US"/>
          </a:p>
        </p:txBody>
      </p:sp>
      <p:sp>
        <p:nvSpPr>
          <p:cNvPr id="37892" name="Rectangle 3"/>
          <p:cNvSpPr>
            <a:spLocks noChangeArrowheads="1"/>
          </p:cNvSpPr>
          <p:nvPr/>
        </p:nvSpPr>
        <p:spPr bwMode="auto">
          <a:xfrm>
            <a:off x="1446213" y="3816350"/>
            <a:ext cx="1889125" cy="108108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defRPr/>
            </a:pPr>
            <a:endParaRPr lang="ja-JP" altLang="en-US"/>
          </a:p>
        </p:txBody>
      </p:sp>
      <p:sp>
        <p:nvSpPr>
          <p:cNvPr id="23557" name="Rectangle 4"/>
          <p:cNvSpPr>
            <a:spLocks noChangeArrowheads="1"/>
          </p:cNvSpPr>
          <p:nvPr/>
        </p:nvSpPr>
        <p:spPr bwMode="auto">
          <a:xfrm>
            <a:off x="1311275" y="5076825"/>
            <a:ext cx="7388225" cy="130492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a:spcBef>
                <a:spcPct val="50000"/>
              </a:spcBef>
              <a:defRPr/>
            </a:pPr>
            <a:endParaRPr lang="ja-JP" altLang="ja-JP" sz="1200">
              <a:solidFill>
                <a:schemeClr val="accent2"/>
              </a:solidFill>
              <a:latin typeface="Arial" charset="0"/>
              <a:ea typeface="ＭＳ Ｐゴシック" pitchFamily="50" charset="-128"/>
            </a:endParaRPr>
          </a:p>
        </p:txBody>
      </p:sp>
      <p:sp>
        <p:nvSpPr>
          <p:cNvPr id="37894" name="Text Box 6"/>
          <p:cNvSpPr txBox="1">
            <a:spLocks noChangeArrowheads="1"/>
          </p:cNvSpPr>
          <p:nvPr/>
        </p:nvSpPr>
        <p:spPr bwMode="auto">
          <a:xfrm>
            <a:off x="635751" y="1663804"/>
            <a:ext cx="8508249" cy="738664"/>
          </a:xfrm>
          <a:prstGeom prst="rect">
            <a:avLst/>
          </a:prstGeom>
          <a:noFill/>
          <a:ln w="9525" algn="ctr">
            <a:noFill/>
            <a:miter lim="800000"/>
            <a:headEnd/>
            <a:tailEnd/>
          </a:ln>
        </p:spPr>
        <p:txBody>
          <a:bodyPr wrap="square">
            <a:spAutoFit/>
          </a:bodyPr>
          <a:lstStyle/>
          <a:p>
            <a:pPr>
              <a:spcBef>
                <a:spcPts val="0"/>
              </a:spcBef>
              <a:defRPr/>
            </a:pP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退職金計算は退職者への一時金支払のための計算（随時処理）、在籍者のポイント年度更新処理が</a:t>
            </a: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可能</a:t>
            </a:r>
            <a:endParaRPr lang="en-US" altLang="ja-JP" sz="1400" b="0" dirty="0" smtClean="0">
              <a:solidFill>
                <a:schemeClr val="tx1">
                  <a:lumMod val="65000"/>
                  <a:lumOff val="35000"/>
                </a:schemeClr>
              </a:solidFill>
              <a:latin typeface="メイリオ" pitchFamily="50" charset="-128"/>
              <a:ea typeface="メイリオ" pitchFamily="50" charset="-128"/>
              <a:cs typeface="メイリオ" pitchFamily="50" charset="-128"/>
            </a:endParaRPr>
          </a:p>
          <a:p>
            <a:pPr>
              <a:spcBef>
                <a:spcPts val="0"/>
              </a:spcBef>
              <a:defRPr/>
            </a:pP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です。退職</a:t>
            </a: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一次金支払時では、退職金支給明細、源泉徴収票の印字、銀行振込みデータ・地方税</a:t>
            </a: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納付</a:t>
            </a:r>
            <a:endParaRPr lang="en-US" altLang="ja-JP" sz="1400" b="0" dirty="0" smtClean="0">
              <a:solidFill>
                <a:schemeClr val="tx1">
                  <a:lumMod val="65000"/>
                  <a:lumOff val="35000"/>
                </a:schemeClr>
              </a:solidFill>
              <a:latin typeface="メイリオ" pitchFamily="50" charset="-128"/>
              <a:ea typeface="メイリオ" pitchFamily="50" charset="-128"/>
              <a:cs typeface="メイリオ" pitchFamily="50" charset="-128"/>
            </a:endParaRPr>
          </a:p>
          <a:p>
            <a:pPr>
              <a:spcBef>
                <a:spcPts val="0"/>
              </a:spcBef>
              <a:defRPr/>
            </a:pP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データ</a:t>
            </a: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作成</a:t>
            </a: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でき支給</a:t>
            </a: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時には、特別功労金や社内貸付金など任意の金額を支給・控除する事が可能です。</a:t>
            </a:r>
          </a:p>
        </p:txBody>
      </p:sp>
      <p:sp>
        <p:nvSpPr>
          <p:cNvPr id="37895" name="Rectangle 7"/>
          <p:cNvSpPr>
            <a:spLocks noChangeArrowheads="1"/>
          </p:cNvSpPr>
          <p:nvPr/>
        </p:nvSpPr>
        <p:spPr bwMode="auto">
          <a:xfrm>
            <a:off x="1444625" y="2916238"/>
            <a:ext cx="1890713" cy="80962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a:spcBef>
                <a:spcPct val="50000"/>
              </a:spcBef>
              <a:defRPr/>
            </a:pPr>
            <a:r>
              <a:rPr lang="ja-JP" altLang="en-US" sz="1200" b="0" dirty="0" smtClean="0">
                <a:solidFill>
                  <a:schemeClr val="accent2"/>
                </a:solidFill>
                <a:latin typeface="メイリオ" pitchFamily="50" charset="-128"/>
                <a:ea typeface="メイリオ" pitchFamily="50" charset="-128"/>
                <a:cs typeface="メイリオ" pitchFamily="50" charset="-128"/>
              </a:rPr>
              <a:t>　　規定</a:t>
            </a:r>
            <a:r>
              <a:rPr lang="ja-JP" altLang="en-US" sz="1200" b="0" dirty="0">
                <a:solidFill>
                  <a:schemeClr val="accent2"/>
                </a:solidFill>
                <a:latin typeface="メイリオ" pitchFamily="50" charset="-128"/>
                <a:ea typeface="メイリオ" pitchFamily="50" charset="-128"/>
                <a:cs typeface="メイリオ" pitchFamily="50" charset="-128"/>
              </a:rPr>
              <a:t>の退職金支給額</a:t>
            </a:r>
            <a:br>
              <a:rPr lang="ja-JP" altLang="en-US" sz="1200" b="0" dirty="0">
                <a:solidFill>
                  <a:schemeClr val="accent2"/>
                </a:solidFill>
                <a:latin typeface="メイリオ" pitchFamily="50" charset="-128"/>
                <a:ea typeface="メイリオ" pitchFamily="50" charset="-128"/>
                <a:cs typeface="メイリオ" pitchFamily="50" charset="-128"/>
              </a:rPr>
            </a:br>
            <a:r>
              <a:rPr lang="ja-JP" altLang="en-US" sz="1200" b="0" dirty="0" smtClean="0">
                <a:solidFill>
                  <a:schemeClr val="accent2"/>
                </a:solidFill>
                <a:latin typeface="メイリオ" pitchFamily="50" charset="-128"/>
                <a:ea typeface="メイリオ" pitchFamily="50" charset="-128"/>
                <a:cs typeface="メイリオ" pitchFamily="50" charset="-128"/>
              </a:rPr>
              <a:t>　＋</a:t>
            </a:r>
            <a:r>
              <a:rPr lang="ja-JP" altLang="en-US" sz="1200" b="0" dirty="0">
                <a:solidFill>
                  <a:schemeClr val="accent2"/>
                </a:solidFill>
                <a:latin typeface="メイリオ" pitchFamily="50" charset="-128"/>
                <a:ea typeface="メイリオ" pitchFamily="50" charset="-128"/>
                <a:cs typeface="メイリオ" pitchFamily="50" charset="-128"/>
              </a:rPr>
              <a:t>　　特別功労金</a:t>
            </a:r>
            <a:br>
              <a:rPr lang="ja-JP" altLang="en-US" sz="1200" b="0" dirty="0">
                <a:solidFill>
                  <a:schemeClr val="accent2"/>
                </a:solidFill>
                <a:latin typeface="メイリオ" pitchFamily="50" charset="-128"/>
                <a:ea typeface="メイリオ" pitchFamily="50" charset="-128"/>
                <a:cs typeface="メイリオ" pitchFamily="50" charset="-128"/>
              </a:rPr>
            </a:br>
            <a:r>
              <a:rPr lang="ja-JP" altLang="en-US" sz="1200" b="0" dirty="0">
                <a:solidFill>
                  <a:schemeClr val="accent2"/>
                </a:solidFill>
                <a:latin typeface="メイリオ" pitchFamily="50" charset="-128"/>
                <a:ea typeface="メイリオ" pitchFamily="50" charset="-128"/>
                <a:cs typeface="メイリオ" pitchFamily="50" charset="-128"/>
              </a:rPr>
              <a:t>　</a:t>
            </a:r>
            <a:r>
              <a:rPr lang="ja-JP" altLang="en-US" sz="1200" b="0" dirty="0" smtClean="0">
                <a:solidFill>
                  <a:schemeClr val="accent2"/>
                </a:solidFill>
                <a:latin typeface="メイリオ" pitchFamily="50" charset="-128"/>
                <a:ea typeface="メイリオ" pitchFamily="50" charset="-128"/>
                <a:cs typeface="メイリオ" pitchFamily="50" charset="-128"/>
              </a:rPr>
              <a:t>　－</a:t>
            </a:r>
            <a:r>
              <a:rPr lang="ja-JP" altLang="en-US" sz="1200" b="0" dirty="0">
                <a:solidFill>
                  <a:schemeClr val="accent2"/>
                </a:solidFill>
                <a:latin typeface="メイリオ" pitchFamily="50" charset="-128"/>
                <a:ea typeface="メイリオ" pitchFamily="50" charset="-128"/>
                <a:cs typeface="メイリオ" pitchFamily="50" charset="-128"/>
              </a:rPr>
              <a:t>　　社内貸付金　</a:t>
            </a:r>
          </a:p>
        </p:txBody>
      </p:sp>
      <p:sp>
        <p:nvSpPr>
          <p:cNvPr id="799752" name="Rectangle 8"/>
          <p:cNvSpPr>
            <a:spLocks noChangeArrowheads="1"/>
          </p:cNvSpPr>
          <p:nvPr/>
        </p:nvSpPr>
        <p:spPr bwMode="auto">
          <a:xfrm>
            <a:off x="546100" y="2384425"/>
            <a:ext cx="604838" cy="3998913"/>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eaVert" wrap="none" anchor="ctr"/>
          <a:lstStyle/>
          <a:p>
            <a:pPr algn="dist">
              <a:spcBef>
                <a:spcPct val="50000"/>
              </a:spcBef>
              <a:defRPr/>
            </a:pPr>
            <a:r>
              <a:rPr lang="ja-JP" altLang="en-US" sz="2000" dirty="0">
                <a:latin typeface="メイリオ" pitchFamily="50" charset="-128"/>
                <a:ea typeface="メイリオ" pitchFamily="50" charset="-128"/>
                <a:cs typeface="メイリオ" pitchFamily="50" charset="-128"/>
              </a:rPr>
              <a:t>　　　　退　職　金　計　算</a:t>
            </a:r>
          </a:p>
        </p:txBody>
      </p:sp>
      <p:sp>
        <p:nvSpPr>
          <p:cNvPr id="37897" name="Rectangle 9"/>
          <p:cNvSpPr>
            <a:spLocks noChangeArrowheads="1"/>
          </p:cNvSpPr>
          <p:nvPr/>
        </p:nvSpPr>
        <p:spPr bwMode="auto">
          <a:xfrm>
            <a:off x="1450975" y="2466975"/>
            <a:ext cx="1890713" cy="404813"/>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a:spcBef>
                <a:spcPct val="50000"/>
              </a:spcBef>
              <a:defRPr/>
            </a:pPr>
            <a:r>
              <a:rPr lang="ja-JP" altLang="en-US" sz="1400">
                <a:latin typeface="メイリオ" pitchFamily="50" charset="-128"/>
                <a:ea typeface="メイリオ" pitchFamily="50" charset="-128"/>
                <a:cs typeface="メイリオ" pitchFamily="50" charset="-128"/>
              </a:rPr>
              <a:t>退職者（随時）</a:t>
            </a:r>
          </a:p>
        </p:txBody>
      </p:sp>
      <p:sp>
        <p:nvSpPr>
          <p:cNvPr id="30730" name="Text Box 10"/>
          <p:cNvSpPr txBox="1">
            <a:spLocks noChangeArrowheads="1"/>
          </p:cNvSpPr>
          <p:nvPr/>
        </p:nvSpPr>
        <p:spPr bwMode="auto">
          <a:xfrm>
            <a:off x="4302125" y="4537075"/>
            <a:ext cx="1079500" cy="274638"/>
          </a:xfrm>
          <a:prstGeom prst="rect">
            <a:avLst/>
          </a:prstGeom>
          <a:noFill/>
          <a:ln w="9525" algn="ctr">
            <a:noFill/>
            <a:miter lim="800000"/>
            <a:headEnd/>
            <a:tailEnd/>
          </a:ln>
        </p:spPr>
        <p:txBody>
          <a:bodyPr>
            <a:spAutoFit/>
          </a:bodyPr>
          <a:lstStyle/>
          <a:p>
            <a:pPr>
              <a:spcBef>
                <a:spcPct val="50000"/>
              </a:spcBef>
            </a:pPr>
            <a:r>
              <a:rPr lang="ja-JP" altLang="en-US" sz="1200" dirty="0">
                <a:solidFill>
                  <a:schemeClr val="tx1"/>
                </a:solidFill>
                <a:latin typeface="メイリオ" pitchFamily="50" charset="-128"/>
                <a:ea typeface="メイリオ" pitchFamily="50" charset="-128"/>
                <a:cs typeface="メイリオ" pitchFamily="50" charset="-128"/>
              </a:rPr>
              <a:t>源泉徴収票</a:t>
            </a:r>
          </a:p>
        </p:txBody>
      </p:sp>
      <p:sp>
        <p:nvSpPr>
          <p:cNvPr id="30731" name="Text Box 11"/>
          <p:cNvSpPr txBox="1">
            <a:spLocks noChangeArrowheads="1"/>
          </p:cNvSpPr>
          <p:nvPr/>
        </p:nvSpPr>
        <p:spPr bwMode="auto">
          <a:xfrm>
            <a:off x="7070725" y="2690813"/>
            <a:ext cx="1484313" cy="274637"/>
          </a:xfrm>
          <a:prstGeom prst="rect">
            <a:avLst/>
          </a:prstGeom>
          <a:noFill/>
          <a:ln w="9525" algn="ctr">
            <a:noFill/>
            <a:miter lim="800000"/>
            <a:headEnd/>
            <a:tailEnd/>
          </a:ln>
        </p:spPr>
        <p:txBody>
          <a:bodyPr>
            <a:spAutoFit/>
          </a:bodyPr>
          <a:lstStyle/>
          <a:p>
            <a:pPr>
              <a:spcBef>
                <a:spcPct val="50000"/>
              </a:spcBef>
            </a:pPr>
            <a:r>
              <a:rPr lang="ja-JP" altLang="en-US" sz="1200">
                <a:solidFill>
                  <a:schemeClr val="tx1"/>
                </a:solidFill>
                <a:latin typeface="メイリオ" pitchFamily="50" charset="-128"/>
                <a:ea typeface="メイリオ" pitchFamily="50" charset="-128"/>
                <a:cs typeface="メイリオ" pitchFamily="50" charset="-128"/>
              </a:rPr>
              <a:t>退職金支給明細票</a:t>
            </a:r>
          </a:p>
        </p:txBody>
      </p:sp>
      <p:sp>
        <p:nvSpPr>
          <p:cNvPr id="30732" name="Line 12"/>
          <p:cNvSpPr>
            <a:spLocks noChangeShapeType="1"/>
          </p:cNvSpPr>
          <p:nvPr/>
        </p:nvSpPr>
        <p:spPr bwMode="auto">
          <a:xfrm>
            <a:off x="1625600" y="3590925"/>
            <a:ext cx="1665288" cy="0"/>
          </a:xfrm>
          <a:prstGeom prst="line">
            <a:avLst/>
          </a:prstGeom>
          <a:noFill/>
          <a:ln w="9525">
            <a:solidFill>
              <a:schemeClr val="tx1"/>
            </a:solidFill>
            <a:round/>
            <a:headEnd/>
            <a:tailEnd/>
          </a:ln>
        </p:spPr>
        <p:txBody>
          <a:bodyPr wrap="none" anchor="ctr"/>
          <a:lstStyle/>
          <a:p>
            <a:endParaRPr lang="ja-JP" altLang="en-US"/>
          </a:p>
        </p:txBody>
      </p:sp>
      <p:sp>
        <p:nvSpPr>
          <p:cNvPr id="30734" name="Text Box 16"/>
          <p:cNvSpPr txBox="1">
            <a:spLocks noChangeArrowheads="1"/>
          </p:cNvSpPr>
          <p:nvPr/>
        </p:nvSpPr>
        <p:spPr bwMode="auto">
          <a:xfrm>
            <a:off x="2211388" y="3906838"/>
            <a:ext cx="990600" cy="731837"/>
          </a:xfrm>
          <a:prstGeom prst="rect">
            <a:avLst/>
          </a:prstGeom>
          <a:noFill/>
          <a:ln w="9525" algn="ctr">
            <a:noFill/>
            <a:miter lim="800000"/>
            <a:headEnd/>
            <a:tailEnd/>
          </a:ln>
        </p:spPr>
        <p:txBody>
          <a:bodyPr>
            <a:spAutoFit/>
          </a:bodyPr>
          <a:lstStyle/>
          <a:p>
            <a:pPr>
              <a:spcBef>
                <a:spcPct val="50000"/>
              </a:spcBef>
            </a:pPr>
            <a:r>
              <a:rPr lang="ja-JP" altLang="en-US" sz="1200" dirty="0">
                <a:solidFill>
                  <a:schemeClr val="tx2"/>
                </a:solidFill>
                <a:latin typeface="メイリオ" pitchFamily="50" charset="-128"/>
                <a:ea typeface="メイリオ" pitchFamily="50" charset="-128"/>
                <a:cs typeface="メイリオ" pitchFamily="50" charset="-128"/>
              </a:rPr>
              <a:t>振込データ</a:t>
            </a:r>
          </a:p>
          <a:p>
            <a:pPr>
              <a:spcBef>
                <a:spcPct val="50000"/>
              </a:spcBef>
            </a:pPr>
            <a:r>
              <a:rPr lang="ja-JP" altLang="en-US" sz="1200" dirty="0">
                <a:solidFill>
                  <a:schemeClr val="tx2"/>
                </a:solidFill>
                <a:latin typeface="メイリオ" pitchFamily="50" charset="-128"/>
                <a:ea typeface="メイリオ" pitchFamily="50" charset="-128"/>
                <a:cs typeface="メイリオ" pitchFamily="50" charset="-128"/>
              </a:rPr>
              <a:t>地方税納付データ</a:t>
            </a:r>
          </a:p>
        </p:txBody>
      </p:sp>
      <p:sp>
        <p:nvSpPr>
          <p:cNvPr id="30735" name="Text Box 17"/>
          <p:cNvSpPr txBox="1">
            <a:spLocks noChangeArrowheads="1"/>
          </p:cNvSpPr>
          <p:nvPr/>
        </p:nvSpPr>
        <p:spPr bwMode="auto">
          <a:xfrm>
            <a:off x="1535113" y="4386468"/>
            <a:ext cx="644728" cy="276999"/>
          </a:xfrm>
          <a:prstGeom prst="rect">
            <a:avLst/>
          </a:prstGeom>
          <a:noFill/>
          <a:ln w="9525" algn="ctr">
            <a:noFill/>
            <a:miter lim="800000"/>
            <a:headEnd/>
            <a:tailEnd/>
          </a:ln>
        </p:spPr>
        <p:txBody>
          <a:bodyPr wrap="none">
            <a:spAutoFit/>
          </a:bodyPr>
          <a:lstStyle/>
          <a:p>
            <a:pPr>
              <a:spcBef>
                <a:spcPct val="50000"/>
              </a:spcBef>
            </a:pPr>
            <a:r>
              <a:rPr lang="en-US" altLang="ja-JP" sz="1200" b="0" dirty="0">
                <a:solidFill>
                  <a:schemeClr val="tx1"/>
                </a:solidFill>
                <a:latin typeface="メイリオ" pitchFamily="50" charset="-128"/>
                <a:ea typeface="メイリオ" pitchFamily="50" charset="-128"/>
                <a:cs typeface="メイリオ" pitchFamily="50" charset="-128"/>
              </a:rPr>
              <a:t>FB/EB</a:t>
            </a:r>
          </a:p>
        </p:txBody>
      </p:sp>
      <p:sp>
        <p:nvSpPr>
          <p:cNvPr id="37904" name="Rectangle 18"/>
          <p:cNvSpPr>
            <a:spLocks noChangeArrowheads="1"/>
          </p:cNvSpPr>
          <p:nvPr/>
        </p:nvSpPr>
        <p:spPr bwMode="auto">
          <a:xfrm>
            <a:off x="1446213" y="5167313"/>
            <a:ext cx="1870075" cy="404812"/>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a:spcBef>
                <a:spcPct val="50000"/>
              </a:spcBef>
              <a:defRPr/>
            </a:pPr>
            <a:r>
              <a:rPr lang="ja-JP" altLang="en-US" sz="1400" dirty="0">
                <a:latin typeface="メイリオ" pitchFamily="50" charset="-128"/>
                <a:ea typeface="メイリオ" pitchFamily="50" charset="-128"/>
                <a:cs typeface="メイリオ" pitchFamily="50" charset="-128"/>
              </a:rPr>
              <a:t>在籍者・年次計算</a:t>
            </a:r>
          </a:p>
        </p:txBody>
      </p:sp>
      <p:sp>
        <p:nvSpPr>
          <p:cNvPr id="37905" name="AutoShape 19"/>
          <p:cNvSpPr>
            <a:spLocks noChangeArrowheads="1"/>
          </p:cNvSpPr>
          <p:nvPr/>
        </p:nvSpPr>
        <p:spPr bwMode="auto">
          <a:xfrm>
            <a:off x="1446213" y="5661025"/>
            <a:ext cx="1895475" cy="584200"/>
          </a:xfrm>
          <a:prstGeom prst="flowChartAlternateProcess">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a:spcBef>
                <a:spcPct val="50000"/>
              </a:spcBef>
              <a:defRPr/>
            </a:pPr>
            <a:r>
              <a:rPr lang="ja-JP" altLang="en-US" sz="1200" dirty="0">
                <a:solidFill>
                  <a:schemeClr val="accent2"/>
                </a:solidFill>
                <a:latin typeface="メイリオ" pitchFamily="50" charset="-128"/>
                <a:ea typeface="メイリオ" pitchFamily="50" charset="-128"/>
                <a:cs typeface="メイリオ" pitchFamily="50" charset="-128"/>
              </a:rPr>
              <a:t>　当年度評価　　勤続年数</a:t>
            </a:r>
            <a:br>
              <a:rPr lang="ja-JP" altLang="en-US" sz="1200" dirty="0">
                <a:solidFill>
                  <a:schemeClr val="accent2"/>
                </a:solidFill>
                <a:latin typeface="メイリオ" pitchFamily="50" charset="-128"/>
                <a:ea typeface="メイリオ" pitchFamily="50" charset="-128"/>
                <a:cs typeface="メイリオ" pitchFamily="50" charset="-128"/>
              </a:rPr>
            </a:br>
            <a:r>
              <a:rPr lang="ja-JP" altLang="en-US" sz="1200" dirty="0">
                <a:solidFill>
                  <a:schemeClr val="accent2"/>
                </a:solidFill>
                <a:latin typeface="メイリオ" pitchFamily="50" charset="-128"/>
                <a:ea typeface="メイリオ" pitchFamily="50" charset="-128"/>
                <a:cs typeface="メイリオ" pitchFamily="50" charset="-128"/>
              </a:rPr>
              <a:t>　役職・格付　　　</a:t>
            </a:r>
            <a:r>
              <a:rPr lang="en-US" altLang="ja-JP" sz="1200" dirty="0">
                <a:solidFill>
                  <a:schemeClr val="accent2"/>
                </a:solidFill>
                <a:latin typeface="メイリオ" pitchFamily="50" charset="-128"/>
                <a:ea typeface="メイリオ" pitchFamily="50" charset="-128"/>
                <a:cs typeface="メイリオ" pitchFamily="50" charset="-128"/>
              </a:rPr>
              <a:t>etc</a:t>
            </a:r>
            <a:r>
              <a:rPr lang="ja-JP" altLang="en-US" sz="1200" dirty="0">
                <a:solidFill>
                  <a:schemeClr val="accent2"/>
                </a:solidFill>
                <a:latin typeface="メイリオ" pitchFamily="50" charset="-128"/>
                <a:ea typeface="メイリオ" pitchFamily="50" charset="-128"/>
                <a:cs typeface="メイリオ" pitchFamily="50" charset="-128"/>
              </a:rPr>
              <a:t>　　　</a:t>
            </a:r>
          </a:p>
        </p:txBody>
      </p:sp>
      <p:sp>
        <p:nvSpPr>
          <p:cNvPr id="30738" name="AutoShape 20"/>
          <p:cNvSpPr>
            <a:spLocks noChangeArrowheads="1"/>
          </p:cNvSpPr>
          <p:nvPr/>
        </p:nvSpPr>
        <p:spPr bwMode="auto">
          <a:xfrm>
            <a:off x="3521075" y="5640388"/>
            <a:ext cx="225425" cy="358775"/>
          </a:xfrm>
          <a:prstGeom prst="rightArrow">
            <a:avLst>
              <a:gd name="adj1" fmla="val 50000"/>
              <a:gd name="adj2" fmla="val 25000"/>
            </a:avLst>
          </a:prstGeom>
          <a:solidFill>
            <a:srgbClr val="E27100"/>
          </a:solidFill>
          <a:ln w="12700" algn="ctr">
            <a:solidFill>
              <a:srgbClr val="003300"/>
            </a:solidFill>
            <a:miter lim="800000"/>
            <a:headEnd/>
            <a:tailEnd/>
          </a:ln>
        </p:spPr>
        <p:txBody>
          <a:bodyPr wrap="none" anchor="ctr"/>
          <a:lstStyle/>
          <a:p>
            <a:endParaRPr lang="ja-JP" altLang="en-US">
              <a:ea typeface="HGP創英角ｺﾞｼｯｸUB" pitchFamily="50" charset="-128"/>
            </a:endParaRPr>
          </a:p>
        </p:txBody>
      </p:sp>
      <p:grpSp>
        <p:nvGrpSpPr>
          <p:cNvPr id="30740" name="Group 22"/>
          <p:cNvGrpSpPr>
            <a:grpSpLocks/>
          </p:cNvGrpSpPr>
          <p:nvPr/>
        </p:nvGrpSpPr>
        <p:grpSpPr bwMode="auto">
          <a:xfrm>
            <a:off x="6989051" y="5402352"/>
            <a:ext cx="1665287" cy="944562"/>
            <a:chOff x="4297" y="3436"/>
            <a:chExt cx="1049" cy="595"/>
          </a:xfrm>
        </p:grpSpPr>
        <p:sp>
          <p:nvSpPr>
            <p:cNvPr id="30756" name="Rectangle 23"/>
            <p:cNvSpPr>
              <a:spLocks noChangeArrowheads="1"/>
            </p:cNvSpPr>
            <p:nvPr/>
          </p:nvSpPr>
          <p:spPr bwMode="auto">
            <a:xfrm>
              <a:off x="4297" y="3436"/>
              <a:ext cx="1049" cy="595"/>
            </a:xfrm>
            <a:prstGeom prst="rect">
              <a:avLst/>
            </a:prstGeom>
            <a:solidFill>
              <a:srgbClr val="FFFFFF"/>
            </a:solidFill>
            <a:ln w="25400" algn="ctr">
              <a:solidFill>
                <a:srgbClr val="969696"/>
              </a:solidFill>
              <a:miter lim="800000"/>
              <a:headEnd/>
              <a:tailEnd/>
            </a:ln>
          </p:spPr>
          <p:txBody>
            <a:bodyPr wrap="none" anchor="ctr"/>
            <a:lstStyle/>
            <a:p>
              <a:pPr algn="ctr">
                <a:spcBef>
                  <a:spcPct val="50000"/>
                </a:spcBef>
              </a:pPr>
              <a:endParaRPr lang="en-US" altLang="ja-JP" sz="1000" dirty="0">
                <a:solidFill>
                  <a:schemeClr val="tx2"/>
                </a:solidFill>
                <a:latin typeface="メイリオ" pitchFamily="50" charset="-128"/>
                <a:ea typeface="メイリオ" pitchFamily="50" charset="-128"/>
                <a:cs typeface="メイリオ" pitchFamily="50" charset="-128"/>
              </a:endParaRPr>
            </a:p>
            <a:p>
              <a:pPr algn="ctr">
                <a:spcBef>
                  <a:spcPct val="50000"/>
                </a:spcBef>
              </a:pPr>
              <a:r>
                <a:rPr lang="ja-JP" altLang="en-US" sz="1000" dirty="0">
                  <a:solidFill>
                    <a:schemeClr val="tx2"/>
                  </a:solidFill>
                  <a:latin typeface="メイリオ" pitchFamily="50" charset="-128"/>
                  <a:ea typeface="メイリオ" pitchFamily="50" charset="-128"/>
                  <a:cs typeface="メイリオ" pitchFamily="50" charset="-128"/>
                </a:rPr>
                <a:t>退職引当金部門別総括票</a:t>
              </a:r>
              <a:br>
                <a:rPr lang="ja-JP" altLang="en-US" sz="1000" dirty="0">
                  <a:solidFill>
                    <a:schemeClr val="tx2"/>
                  </a:solidFill>
                  <a:latin typeface="メイリオ" pitchFamily="50" charset="-128"/>
                  <a:ea typeface="メイリオ" pitchFamily="50" charset="-128"/>
                  <a:cs typeface="メイリオ" pitchFamily="50" charset="-128"/>
                </a:rPr>
              </a:br>
              <a:r>
                <a:rPr lang="en-US" altLang="ja-JP" sz="1000" dirty="0" smtClean="0">
                  <a:solidFill>
                    <a:schemeClr val="tx2"/>
                  </a:solidFill>
                  <a:latin typeface="メイリオ" pitchFamily="50" charset="-128"/>
                  <a:ea typeface="メイリオ" pitchFamily="50" charset="-128"/>
                  <a:cs typeface="メイリオ" pitchFamily="50" charset="-128"/>
                </a:rPr>
                <a:t>---------------------------</a:t>
              </a:r>
              <a:r>
                <a:rPr lang="en-US" altLang="ja-JP" sz="800" dirty="0">
                  <a:solidFill>
                    <a:schemeClr val="tx2"/>
                  </a:solidFill>
                  <a:latin typeface="メイリオ" pitchFamily="50" charset="-128"/>
                  <a:ea typeface="メイリオ" pitchFamily="50" charset="-128"/>
                  <a:cs typeface="メイリオ" pitchFamily="50" charset="-128"/>
                </a:rPr>
                <a:t/>
              </a:r>
              <a:br>
                <a:rPr lang="en-US" altLang="ja-JP" sz="800" dirty="0">
                  <a:solidFill>
                    <a:schemeClr val="tx2"/>
                  </a:solidFill>
                  <a:latin typeface="メイリオ" pitchFamily="50" charset="-128"/>
                  <a:ea typeface="メイリオ" pitchFamily="50" charset="-128"/>
                  <a:cs typeface="メイリオ" pitchFamily="50" charset="-128"/>
                </a:rPr>
              </a:br>
              <a:endParaRPr lang="en-US" altLang="ja-JP" sz="800" dirty="0">
                <a:solidFill>
                  <a:schemeClr val="tx2"/>
                </a:solidFill>
                <a:latin typeface="メイリオ" pitchFamily="50" charset="-128"/>
                <a:ea typeface="メイリオ" pitchFamily="50" charset="-128"/>
                <a:cs typeface="メイリオ" pitchFamily="50" charset="-128"/>
              </a:endParaRPr>
            </a:p>
            <a:p>
              <a:pPr algn="ctr">
                <a:spcBef>
                  <a:spcPct val="50000"/>
                </a:spcBef>
              </a:pPr>
              <a:endParaRPr lang="en-US" altLang="ja-JP" sz="800" dirty="0">
                <a:solidFill>
                  <a:schemeClr val="tx2"/>
                </a:solidFill>
                <a:latin typeface="メイリオ" pitchFamily="50" charset="-128"/>
                <a:ea typeface="メイリオ" pitchFamily="50" charset="-128"/>
                <a:cs typeface="メイリオ" pitchFamily="50" charset="-128"/>
              </a:endParaRPr>
            </a:p>
            <a:p>
              <a:pPr algn="ctr">
                <a:spcBef>
                  <a:spcPct val="50000"/>
                </a:spcBef>
              </a:pPr>
              <a:endParaRPr lang="en-US" altLang="ja-JP" sz="800" dirty="0">
                <a:solidFill>
                  <a:schemeClr val="tx2"/>
                </a:solidFill>
                <a:latin typeface="メイリオ" pitchFamily="50" charset="-128"/>
                <a:ea typeface="メイリオ" pitchFamily="50" charset="-128"/>
                <a:cs typeface="メイリオ" pitchFamily="50" charset="-128"/>
              </a:endParaRPr>
            </a:p>
            <a:p>
              <a:pPr algn="ctr">
                <a:spcBef>
                  <a:spcPct val="50000"/>
                </a:spcBef>
              </a:pPr>
              <a:endParaRPr lang="en-US" altLang="ja-JP" sz="900" dirty="0">
                <a:solidFill>
                  <a:schemeClr val="tx2"/>
                </a:solidFill>
                <a:latin typeface="メイリオ" pitchFamily="50" charset="-128"/>
                <a:ea typeface="メイリオ" pitchFamily="50" charset="-128"/>
                <a:cs typeface="メイリオ" pitchFamily="50" charset="-128"/>
              </a:endParaRPr>
            </a:p>
          </p:txBody>
        </p:sp>
        <p:sp>
          <p:nvSpPr>
            <p:cNvPr id="30757" name="Rectangle 24"/>
            <p:cNvSpPr>
              <a:spLocks noChangeArrowheads="1"/>
            </p:cNvSpPr>
            <p:nvPr/>
          </p:nvSpPr>
          <p:spPr bwMode="auto">
            <a:xfrm>
              <a:off x="4326" y="3719"/>
              <a:ext cx="964" cy="284"/>
            </a:xfrm>
            <a:prstGeom prst="rect">
              <a:avLst/>
            </a:prstGeom>
            <a:noFill/>
            <a:ln w="9525" algn="ctr">
              <a:solidFill>
                <a:schemeClr val="tx1"/>
              </a:solidFill>
              <a:miter lim="800000"/>
              <a:headEnd/>
              <a:tailEnd/>
            </a:ln>
          </p:spPr>
          <p:txBody>
            <a:bodyPr wrap="none" anchor="ctr"/>
            <a:lstStyle/>
            <a:p>
              <a:endParaRPr lang="ja-JP" altLang="en-US">
                <a:solidFill>
                  <a:schemeClr val="tx2"/>
                </a:solidFill>
                <a:latin typeface="メイリオ" pitchFamily="50" charset="-128"/>
                <a:ea typeface="メイリオ" pitchFamily="50" charset="-128"/>
                <a:cs typeface="メイリオ" pitchFamily="50" charset="-128"/>
              </a:endParaRPr>
            </a:p>
          </p:txBody>
        </p:sp>
      </p:grpSp>
      <p:sp>
        <p:nvSpPr>
          <p:cNvPr id="30741" name="Line 25"/>
          <p:cNvSpPr>
            <a:spLocks noChangeShapeType="1"/>
          </p:cNvSpPr>
          <p:nvPr/>
        </p:nvSpPr>
        <p:spPr bwMode="auto">
          <a:xfrm>
            <a:off x="7260513" y="5851614"/>
            <a:ext cx="0" cy="450850"/>
          </a:xfrm>
          <a:prstGeom prst="line">
            <a:avLst/>
          </a:prstGeom>
          <a:noFill/>
          <a:ln w="9525">
            <a:solidFill>
              <a:schemeClr val="tx1"/>
            </a:solidFill>
            <a:round/>
            <a:headEnd/>
            <a:tailEnd/>
          </a:ln>
        </p:spPr>
        <p:txBody>
          <a:bodyPr wrap="none" anchor="ctr"/>
          <a:lstStyle/>
          <a:p>
            <a:endParaRPr lang="ja-JP" altLang="en-US"/>
          </a:p>
        </p:txBody>
      </p:sp>
      <p:sp>
        <p:nvSpPr>
          <p:cNvPr id="30742" name="Line 26"/>
          <p:cNvSpPr>
            <a:spLocks noChangeShapeType="1"/>
          </p:cNvSpPr>
          <p:nvPr/>
        </p:nvSpPr>
        <p:spPr bwMode="auto">
          <a:xfrm>
            <a:off x="7484351" y="5851614"/>
            <a:ext cx="0" cy="450850"/>
          </a:xfrm>
          <a:prstGeom prst="line">
            <a:avLst/>
          </a:prstGeom>
          <a:noFill/>
          <a:ln w="9525">
            <a:solidFill>
              <a:schemeClr val="tx1"/>
            </a:solidFill>
            <a:round/>
            <a:headEnd/>
            <a:tailEnd/>
          </a:ln>
        </p:spPr>
        <p:txBody>
          <a:bodyPr wrap="none" anchor="ctr"/>
          <a:lstStyle/>
          <a:p>
            <a:endParaRPr lang="ja-JP" altLang="en-US"/>
          </a:p>
        </p:txBody>
      </p:sp>
      <p:sp>
        <p:nvSpPr>
          <p:cNvPr id="30743" name="Line 27"/>
          <p:cNvSpPr>
            <a:spLocks noChangeShapeType="1"/>
          </p:cNvSpPr>
          <p:nvPr/>
        </p:nvSpPr>
        <p:spPr bwMode="auto">
          <a:xfrm>
            <a:off x="7709776" y="5851614"/>
            <a:ext cx="0" cy="450850"/>
          </a:xfrm>
          <a:prstGeom prst="line">
            <a:avLst/>
          </a:prstGeom>
          <a:noFill/>
          <a:ln w="9525">
            <a:solidFill>
              <a:schemeClr val="tx1"/>
            </a:solidFill>
            <a:round/>
            <a:headEnd/>
            <a:tailEnd/>
          </a:ln>
        </p:spPr>
        <p:txBody>
          <a:bodyPr wrap="none" anchor="ctr"/>
          <a:lstStyle/>
          <a:p>
            <a:endParaRPr lang="ja-JP" altLang="en-US"/>
          </a:p>
        </p:txBody>
      </p:sp>
      <p:sp>
        <p:nvSpPr>
          <p:cNvPr id="30744" name="Line 28"/>
          <p:cNvSpPr>
            <a:spLocks noChangeShapeType="1"/>
          </p:cNvSpPr>
          <p:nvPr/>
        </p:nvSpPr>
        <p:spPr bwMode="auto">
          <a:xfrm>
            <a:off x="7935201" y="5851614"/>
            <a:ext cx="0" cy="450850"/>
          </a:xfrm>
          <a:prstGeom prst="line">
            <a:avLst/>
          </a:prstGeom>
          <a:noFill/>
          <a:ln w="9525">
            <a:solidFill>
              <a:schemeClr val="tx1"/>
            </a:solidFill>
            <a:round/>
            <a:headEnd/>
            <a:tailEnd/>
          </a:ln>
        </p:spPr>
        <p:txBody>
          <a:bodyPr wrap="none" anchor="ctr"/>
          <a:lstStyle/>
          <a:p>
            <a:endParaRPr lang="ja-JP" altLang="en-US"/>
          </a:p>
        </p:txBody>
      </p:sp>
      <p:sp>
        <p:nvSpPr>
          <p:cNvPr id="30745" name="Line 29"/>
          <p:cNvSpPr>
            <a:spLocks noChangeShapeType="1"/>
          </p:cNvSpPr>
          <p:nvPr/>
        </p:nvSpPr>
        <p:spPr bwMode="auto">
          <a:xfrm>
            <a:off x="8160626" y="5851614"/>
            <a:ext cx="0" cy="450850"/>
          </a:xfrm>
          <a:prstGeom prst="line">
            <a:avLst/>
          </a:prstGeom>
          <a:noFill/>
          <a:ln w="9525">
            <a:solidFill>
              <a:schemeClr val="tx1"/>
            </a:solidFill>
            <a:round/>
            <a:headEnd/>
            <a:tailEnd/>
          </a:ln>
        </p:spPr>
        <p:txBody>
          <a:bodyPr wrap="none" anchor="ctr"/>
          <a:lstStyle/>
          <a:p>
            <a:endParaRPr lang="ja-JP" altLang="en-US"/>
          </a:p>
        </p:txBody>
      </p:sp>
      <p:sp>
        <p:nvSpPr>
          <p:cNvPr id="30746" name="Line 30"/>
          <p:cNvSpPr>
            <a:spLocks noChangeShapeType="1"/>
          </p:cNvSpPr>
          <p:nvPr/>
        </p:nvSpPr>
        <p:spPr bwMode="auto">
          <a:xfrm>
            <a:off x="8384463" y="5851614"/>
            <a:ext cx="0" cy="450850"/>
          </a:xfrm>
          <a:prstGeom prst="line">
            <a:avLst/>
          </a:prstGeom>
          <a:noFill/>
          <a:ln w="9525">
            <a:solidFill>
              <a:schemeClr val="tx1"/>
            </a:solidFill>
            <a:round/>
            <a:headEnd/>
            <a:tailEnd/>
          </a:ln>
        </p:spPr>
        <p:txBody>
          <a:bodyPr wrap="none" anchor="ctr"/>
          <a:lstStyle/>
          <a:p>
            <a:endParaRPr lang="ja-JP" altLang="en-US"/>
          </a:p>
        </p:txBody>
      </p:sp>
      <p:sp>
        <p:nvSpPr>
          <p:cNvPr id="30747" name="Line 31"/>
          <p:cNvSpPr>
            <a:spLocks noChangeShapeType="1"/>
          </p:cNvSpPr>
          <p:nvPr/>
        </p:nvSpPr>
        <p:spPr bwMode="auto">
          <a:xfrm>
            <a:off x="7035088" y="6077039"/>
            <a:ext cx="1530350" cy="0"/>
          </a:xfrm>
          <a:prstGeom prst="line">
            <a:avLst/>
          </a:prstGeom>
          <a:noFill/>
          <a:ln w="9525">
            <a:solidFill>
              <a:schemeClr val="tx1"/>
            </a:solidFill>
            <a:round/>
            <a:headEnd/>
            <a:tailEnd/>
          </a:ln>
        </p:spPr>
        <p:txBody>
          <a:bodyPr wrap="none" anchor="ctr"/>
          <a:lstStyle/>
          <a:p>
            <a:endParaRPr lang="ja-JP" altLang="en-US"/>
          </a:p>
        </p:txBody>
      </p:sp>
      <p:sp>
        <p:nvSpPr>
          <p:cNvPr id="30748" name="Line 32"/>
          <p:cNvSpPr>
            <a:spLocks noChangeShapeType="1"/>
          </p:cNvSpPr>
          <p:nvPr/>
        </p:nvSpPr>
        <p:spPr bwMode="auto">
          <a:xfrm>
            <a:off x="7035088" y="5942102"/>
            <a:ext cx="1530350" cy="0"/>
          </a:xfrm>
          <a:prstGeom prst="line">
            <a:avLst/>
          </a:prstGeom>
          <a:noFill/>
          <a:ln w="9525">
            <a:solidFill>
              <a:schemeClr val="tx1"/>
            </a:solidFill>
            <a:round/>
            <a:headEnd/>
            <a:tailEnd/>
          </a:ln>
        </p:spPr>
        <p:txBody>
          <a:bodyPr wrap="none" anchor="ctr"/>
          <a:lstStyle/>
          <a:p>
            <a:endParaRPr lang="ja-JP" altLang="en-US"/>
          </a:p>
        </p:txBody>
      </p:sp>
      <p:sp>
        <p:nvSpPr>
          <p:cNvPr id="30749" name="Line 33"/>
          <p:cNvSpPr>
            <a:spLocks noChangeShapeType="1"/>
          </p:cNvSpPr>
          <p:nvPr/>
        </p:nvSpPr>
        <p:spPr bwMode="auto">
          <a:xfrm>
            <a:off x="7035088" y="6211977"/>
            <a:ext cx="1530350" cy="0"/>
          </a:xfrm>
          <a:prstGeom prst="line">
            <a:avLst/>
          </a:prstGeom>
          <a:noFill/>
          <a:ln w="9525">
            <a:solidFill>
              <a:schemeClr val="tx1"/>
            </a:solidFill>
            <a:round/>
            <a:headEnd/>
            <a:tailEnd/>
          </a:ln>
        </p:spPr>
        <p:txBody>
          <a:bodyPr wrap="none" anchor="ctr"/>
          <a:lstStyle/>
          <a:p>
            <a:endParaRPr lang="ja-JP" altLang="en-US"/>
          </a:p>
        </p:txBody>
      </p:sp>
      <p:sp>
        <p:nvSpPr>
          <p:cNvPr id="30750" name="Rectangle 34"/>
          <p:cNvSpPr>
            <a:spLocks noChangeArrowheads="1"/>
          </p:cNvSpPr>
          <p:nvPr/>
        </p:nvSpPr>
        <p:spPr bwMode="auto">
          <a:xfrm>
            <a:off x="4894220" y="5121275"/>
            <a:ext cx="2177143" cy="1053102"/>
          </a:xfrm>
          <a:prstGeom prst="rect">
            <a:avLst/>
          </a:prstGeom>
          <a:solidFill>
            <a:srgbClr val="FFFFFF"/>
          </a:solidFill>
          <a:ln w="25400" algn="ctr">
            <a:solidFill>
              <a:srgbClr val="969696"/>
            </a:solidFill>
            <a:miter lim="800000"/>
            <a:headEnd/>
            <a:tailEnd/>
          </a:ln>
        </p:spPr>
        <p:txBody>
          <a:bodyPr wrap="none" anchor="ctr"/>
          <a:lstStyle/>
          <a:p>
            <a:pPr algn="ctr">
              <a:spcBef>
                <a:spcPct val="50000"/>
              </a:spcBef>
            </a:pPr>
            <a:r>
              <a:rPr lang="ja-JP" altLang="en-US" sz="1000" dirty="0">
                <a:solidFill>
                  <a:schemeClr val="tx2"/>
                </a:solidFill>
                <a:latin typeface="メイリオ" pitchFamily="50" charset="-128"/>
                <a:ea typeface="メイリオ" pitchFamily="50" charset="-128"/>
                <a:cs typeface="メイリオ" pitchFamily="50" charset="-128"/>
              </a:rPr>
              <a:t>退職者別退職金計算</a:t>
            </a:r>
            <a:br>
              <a:rPr lang="ja-JP" altLang="en-US" sz="1000" dirty="0">
                <a:solidFill>
                  <a:schemeClr val="tx2"/>
                </a:solidFill>
                <a:latin typeface="メイリオ" pitchFamily="50" charset="-128"/>
                <a:ea typeface="メイリオ" pitchFamily="50" charset="-128"/>
                <a:cs typeface="メイリオ" pitchFamily="50" charset="-128"/>
              </a:rPr>
            </a:br>
            <a:r>
              <a:rPr lang="ja-JP" altLang="en-US" sz="1000" dirty="0">
                <a:solidFill>
                  <a:schemeClr val="tx2"/>
                </a:solidFill>
                <a:latin typeface="メイリオ" pitchFamily="50" charset="-128"/>
                <a:ea typeface="メイリオ" pitchFamily="50" charset="-128"/>
                <a:cs typeface="メイリオ" pitchFamily="50" charset="-128"/>
              </a:rPr>
              <a:t>基礎資料</a:t>
            </a:r>
            <a:br>
              <a:rPr lang="ja-JP" altLang="en-US" sz="1000" dirty="0">
                <a:solidFill>
                  <a:schemeClr val="tx2"/>
                </a:solidFill>
                <a:latin typeface="メイリオ" pitchFamily="50" charset="-128"/>
                <a:ea typeface="メイリオ" pitchFamily="50" charset="-128"/>
                <a:cs typeface="メイリオ" pitchFamily="50" charset="-128"/>
              </a:rPr>
            </a:br>
            <a:r>
              <a:rPr lang="en-US" altLang="ja-JP" sz="1000" dirty="0">
                <a:solidFill>
                  <a:schemeClr val="tx2"/>
                </a:solidFill>
                <a:latin typeface="メイリオ" pitchFamily="50" charset="-128"/>
                <a:ea typeface="メイリオ" pitchFamily="50" charset="-128"/>
                <a:cs typeface="メイリオ" pitchFamily="50" charset="-128"/>
              </a:rPr>
              <a:t>---------------------------------</a:t>
            </a:r>
            <a:r>
              <a:rPr lang="en-US" altLang="ja-JP" sz="800" dirty="0">
                <a:solidFill>
                  <a:schemeClr val="tx2"/>
                </a:solidFill>
                <a:latin typeface="メイリオ" pitchFamily="50" charset="-128"/>
                <a:ea typeface="メイリオ" pitchFamily="50" charset="-128"/>
                <a:cs typeface="メイリオ" pitchFamily="50" charset="-128"/>
              </a:rPr>
              <a:t/>
            </a:r>
            <a:br>
              <a:rPr lang="en-US" altLang="ja-JP" sz="800" dirty="0">
                <a:solidFill>
                  <a:schemeClr val="tx2"/>
                </a:solidFill>
                <a:latin typeface="メイリオ" pitchFamily="50" charset="-128"/>
                <a:ea typeface="メイリオ" pitchFamily="50" charset="-128"/>
                <a:cs typeface="メイリオ" pitchFamily="50" charset="-128"/>
              </a:rPr>
            </a:br>
            <a:r>
              <a:rPr lang="ja-JP" altLang="en-US" sz="800" dirty="0">
                <a:solidFill>
                  <a:schemeClr val="tx2"/>
                </a:solidFill>
                <a:latin typeface="メイリオ" pitchFamily="50" charset="-128"/>
                <a:ea typeface="メイリオ" pitchFamily="50" charset="-128"/>
                <a:cs typeface="メイリオ" pitchFamily="50" charset="-128"/>
              </a:rPr>
              <a:t>氏名　　　　累計　　　当年　　　金額</a:t>
            </a:r>
            <a:br>
              <a:rPr lang="ja-JP" altLang="en-US" sz="800" dirty="0">
                <a:solidFill>
                  <a:schemeClr val="tx2"/>
                </a:solidFill>
                <a:latin typeface="メイリオ" pitchFamily="50" charset="-128"/>
                <a:ea typeface="メイリオ" pitchFamily="50" charset="-128"/>
                <a:cs typeface="メイリオ" pitchFamily="50" charset="-128"/>
              </a:rPr>
            </a:br>
            <a:r>
              <a:rPr lang="ja-JP" altLang="en-US" sz="800" dirty="0">
                <a:solidFill>
                  <a:schemeClr val="tx2"/>
                </a:solidFill>
                <a:latin typeface="メイリオ" pitchFamily="50" charset="-128"/>
                <a:ea typeface="メイリオ" pitchFamily="50" charset="-128"/>
                <a:cs typeface="メイリオ" pitchFamily="50" charset="-128"/>
              </a:rPr>
              <a:t>　　　　ポイント　ポイント　　　</a:t>
            </a:r>
          </a:p>
          <a:p>
            <a:pPr algn="ctr">
              <a:spcBef>
                <a:spcPct val="50000"/>
              </a:spcBef>
            </a:pPr>
            <a:r>
              <a:rPr lang="ja-JP" altLang="en-US" sz="900" dirty="0">
                <a:solidFill>
                  <a:schemeClr val="tx2"/>
                </a:solidFill>
                <a:latin typeface="メイリオ" pitchFamily="50" charset="-128"/>
                <a:ea typeface="メイリオ" pitchFamily="50" charset="-128"/>
                <a:cs typeface="メイリオ" pitchFamily="50" charset="-128"/>
              </a:rPr>
              <a:t>○○太郎　</a:t>
            </a:r>
            <a:r>
              <a:rPr lang="en-US" altLang="ja-JP" sz="900" dirty="0">
                <a:solidFill>
                  <a:schemeClr val="tx2"/>
                </a:solidFill>
                <a:latin typeface="メイリオ" pitchFamily="50" charset="-128"/>
                <a:ea typeface="メイリオ" pitchFamily="50" charset="-128"/>
                <a:cs typeface="メイリオ" pitchFamily="50" charset="-128"/>
              </a:rPr>
              <a:t>150</a:t>
            </a:r>
            <a:r>
              <a:rPr lang="ja-JP" altLang="en-US" sz="900" dirty="0">
                <a:solidFill>
                  <a:schemeClr val="tx2"/>
                </a:solidFill>
                <a:latin typeface="メイリオ" pitchFamily="50" charset="-128"/>
                <a:ea typeface="メイリオ" pitchFamily="50" charset="-128"/>
                <a:cs typeface="メイリオ" pitchFamily="50" charset="-128"/>
              </a:rPr>
              <a:t>　　</a:t>
            </a:r>
            <a:r>
              <a:rPr lang="ja-JP" altLang="en-US" sz="900" dirty="0" smtClean="0">
                <a:solidFill>
                  <a:schemeClr val="tx2"/>
                </a:solidFill>
                <a:latin typeface="メイリオ" pitchFamily="50" charset="-128"/>
                <a:ea typeface="メイリオ" pitchFamily="50" charset="-128"/>
                <a:cs typeface="メイリオ" pitchFamily="50" charset="-128"/>
              </a:rPr>
              <a:t>  </a:t>
            </a:r>
            <a:r>
              <a:rPr lang="en-US" altLang="ja-JP" sz="900" dirty="0" smtClean="0">
                <a:solidFill>
                  <a:schemeClr val="tx2"/>
                </a:solidFill>
                <a:latin typeface="メイリオ" pitchFamily="50" charset="-128"/>
                <a:ea typeface="メイリオ" pitchFamily="50" charset="-128"/>
                <a:cs typeface="メイリオ" pitchFamily="50" charset="-128"/>
              </a:rPr>
              <a:t>30</a:t>
            </a:r>
            <a:r>
              <a:rPr lang="ja-JP" altLang="en-US" sz="900" dirty="0" smtClean="0">
                <a:solidFill>
                  <a:schemeClr val="tx2"/>
                </a:solidFill>
                <a:latin typeface="メイリオ" pitchFamily="50" charset="-128"/>
                <a:ea typeface="メイリオ" pitchFamily="50" charset="-128"/>
                <a:cs typeface="メイリオ" pitchFamily="50" charset="-128"/>
              </a:rPr>
              <a:t>　     </a:t>
            </a:r>
            <a:r>
              <a:rPr lang="en-US" altLang="ja-JP" sz="900" dirty="0" smtClean="0">
                <a:solidFill>
                  <a:schemeClr val="tx2"/>
                </a:solidFill>
                <a:latin typeface="メイリオ" pitchFamily="50" charset="-128"/>
                <a:ea typeface="メイリオ" pitchFamily="50" charset="-128"/>
                <a:cs typeface="メイリオ" pitchFamily="50" charset="-128"/>
              </a:rPr>
              <a:t>456,000</a:t>
            </a:r>
            <a:endParaRPr lang="en-US" altLang="ja-JP" sz="900" dirty="0">
              <a:solidFill>
                <a:schemeClr val="tx2"/>
              </a:solidFill>
              <a:latin typeface="メイリオ" pitchFamily="50" charset="-128"/>
              <a:ea typeface="メイリオ" pitchFamily="50" charset="-128"/>
              <a:cs typeface="メイリオ" pitchFamily="50" charset="-128"/>
            </a:endParaRPr>
          </a:p>
        </p:txBody>
      </p:sp>
      <p:sp>
        <p:nvSpPr>
          <p:cNvPr id="30751" name="Rectangle 39"/>
          <p:cNvSpPr>
            <a:spLocks noChangeArrowheads="1"/>
          </p:cNvSpPr>
          <p:nvPr/>
        </p:nvSpPr>
        <p:spPr bwMode="auto">
          <a:xfrm>
            <a:off x="209006" y="209006"/>
            <a:ext cx="6898232" cy="1010194"/>
          </a:xfrm>
          <a:prstGeom prst="rect">
            <a:avLst/>
          </a:prstGeom>
          <a:noFill/>
          <a:ln w="9525">
            <a:noFill/>
            <a:miter lim="800000"/>
            <a:headEnd/>
            <a:tailEnd/>
          </a:ln>
        </p:spPr>
        <p:txBody>
          <a:bodyPr anchor="ctr"/>
          <a:lstStyle/>
          <a:p>
            <a:pPr>
              <a:lnSpc>
                <a:spcPts val="2600"/>
              </a:lnSpc>
            </a:pPr>
            <a:r>
              <a:rPr lang="en-US" altLang="ja-JP" sz="2200" i="1" dirty="0"/>
              <a:t>SuperStream</a:t>
            </a:r>
            <a:r>
              <a:rPr lang="en-US" altLang="ja-JP" sz="2200" dirty="0"/>
              <a:t> - HR+</a:t>
            </a:r>
            <a:r>
              <a:rPr lang="en-US" altLang="ja-JP" sz="2200" b="0" dirty="0">
                <a:latin typeface="メイリオ" pitchFamily="50" charset="-128"/>
                <a:ea typeface="メイリオ" pitchFamily="50" charset="-128"/>
                <a:cs typeface="メイリオ" pitchFamily="50" charset="-128"/>
              </a:rPr>
              <a:t> </a:t>
            </a:r>
            <a:r>
              <a:rPr lang="ja-JP" altLang="en-US" sz="2200" b="0" dirty="0">
                <a:latin typeface="メイリオ" pitchFamily="50" charset="-128"/>
                <a:ea typeface="メイリオ" pitchFamily="50" charset="-128"/>
                <a:cs typeface="メイリオ" pitchFamily="50" charset="-128"/>
              </a:rPr>
              <a:t>退職金管理</a:t>
            </a:r>
            <a:r>
              <a:rPr lang="ja-JP" altLang="en-US" sz="2600" b="0" dirty="0">
                <a:latin typeface="メイリオ" pitchFamily="50" charset="-128"/>
                <a:ea typeface="メイリオ" pitchFamily="50" charset="-128"/>
                <a:cs typeface="メイリオ" pitchFamily="50" charset="-128"/>
              </a:rPr>
              <a:t/>
            </a:r>
            <a:br>
              <a:rPr lang="ja-JP" altLang="en-US" sz="2600" b="0" dirty="0">
                <a:latin typeface="メイリオ" pitchFamily="50" charset="-128"/>
                <a:ea typeface="メイリオ" pitchFamily="50" charset="-128"/>
                <a:cs typeface="メイリオ" pitchFamily="50" charset="-128"/>
              </a:rPr>
            </a:br>
            <a:r>
              <a:rPr lang="ja-JP" altLang="en-US" sz="1800" dirty="0">
                <a:latin typeface="メイリオ" pitchFamily="50" charset="-128"/>
                <a:ea typeface="メイリオ" pitchFamily="50" charset="-128"/>
                <a:cs typeface="メイリオ" pitchFamily="50" charset="-128"/>
              </a:rPr>
              <a:t>　</a:t>
            </a:r>
            <a:r>
              <a:rPr lang="ja-JP" altLang="en-US" sz="1800" b="0" dirty="0">
                <a:latin typeface="メイリオ" pitchFamily="50" charset="-128"/>
                <a:ea typeface="メイリオ" pitchFamily="50" charset="-128"/>
                <a:cs typeface="メイリオ" pitchFamily="50" charset="-128"/>
              </a:rPr>
              <a:t>～退職金計算と一時金支払業務～</a:t>
            </a:r>
          </a:p>
        </p:txBody>
      </p:sp>
      <p:pic>
        <p:nvPicPr>
          <p:cNvPr id="30752" name="Picture 39"/>
          <p:cNvPicPr>
            <a:picLocks noChangeAspect="1" noChangeArrowheads="1"/>
          </p:cNvPicPr>
          <p:nvPr/>
        </p:nvPicPr>
        <p:blipFill>
          <a:blip r:embed="rId3" cstate="screen"/>
          <a:srcRect/>
          <a:stretch>
            <a:fillRect/>
          </a:stretch>
        </p:blipFill>
        <p:spPr bwMode="auto">
          <a:xfrm>
            <a:off x="3457575" y="2524125"/>
            <a:ext cx="2660650" cy="1990725"/>
          </a:xfrm>
          <a:prstGeom prst="rect">
            <a:avLst/>
          </a:prstGeom>
          <a:noFill/>
          <a:ln w="9525" algn="ctr">
            <a:noFill/>
            <a:miter lim="800000"/>
            <a:headEnd/>
            <a:tailEnd/>
          </a:ln>
        </p:spPr>
      </p:pic>
      <p:pic>
        <p:nvPicPr>
          <p:cNvPr id="30753" name="Picture 36"/>
          <p:cNvPicPr>
            <a:picLocks noChangeAspect="1" noChangeArrowheads="1"/>
          </p:cNvPicPr>
          <p:nvPr/>
        </p:nvPicPr>
        <p:blipFill>
          <a:blip r:embed="rId4" cstate="screen"/>
          <a:srcRect/>
          <a:stretch>
            <a:fillRect/>
          </a:stretch>
        </p:blipFill>
        <p:spPr bwMode="auto">
          <a:xfrm>
            <a:off x="6081713" y="2962275"/>
            <a:ext cx="2476500" cy="1822450"/>
          </a:xfrm>
          <a:prstGeom prst="rect">
            <a:avLst/>
          </a:prstGeom>
          <a:noFill/>
          <a:ln w="9525">
            <a:noFill/>
            <a:miter lim="800000"/>
            <a:headEnd/>
            <a:tailEnd/>
          </a:ln>
        </p:spPr>
      </p:pic>
      <p:sp>
        <p:nvSpPr>
          <p:cNvPr id="30754" name="Text Box 38"/>
          <p:cNvSpPr txBox="1">
            <a:spLocks noChangeArrowheads="1"/>
          </p:cNvSpPr>
          <p:nvPr/>
        </p:nvSpPr>
        <p:spPr bwMode="auto">
          <a:xfrm>
            <a:off x="5942013" y="4579938"/>
            <a:ext cx="2700337" cy="406400"/>
          </a:xfrm>
          <a:prstGeom prst="rect">
            <a:avLst/>
          </a:prstGeom>
          <a:solidFill>
            <a:schemeClr val="folHlink"/>
          </a:solidFill>
          <a:ln w="9525" algn="ctr">
            <a:solidFill>
              <a:srgbClr val="C0C0C0"/>
            </a:solidFill>
            <a:miter lim="800000"/>
            <a:headEnd/>
            <a:tailEnd/>
          </a:ln>
        </p:spPr>
        <p:txBody>
          <a:bodyPr>
            <a:spAutoFit/>
          </a:bodyPr>
          <a:lstStyle/>
          <a:p>
            <a:pPr>
              <a:spcBef>
                <a:spcPct val="50000"/>
              </a:spcBef>
            </a:pPr>
            <a:r>
              <a:rPr lang="ja-JP" altLang="en-US" sz="1000">
                <a:latin typeface="Arial" charset="0"/>
              </a:rPr>
              <a:t>退職金明細書は差込印刷機能を使っているので、レイアウトを自由に作成できます。</a:t>
            </a:r>
          </a:p>
        </p:txBody>
      </p:sp>
      <p:sp>
        <p:nvSpPr>
          <p:cNvPr id="30755" name="フッター プレースホルダ 2"/>
          <p:cNvSpPr>
            <a:spLocks noGrp="1"/>
          </p:cNvSpPr>
          <p:nvPr>
            <p:ph type="ftr" sz="quarter" idx="11"/>
          </p:nvPr>
        </p:nvSpPr>
        <p:spPr>
          <a:noFill/>
        </p:spPr>
        <p:txBody>
          <a:bodyPr vert="horz" lIns="91440" tIns="45720" rIns="91440" bIns="45720" anchor="t"/>
          <a:lstStyle/>
          <a:p>
            <a:r>
              <a:rPr lang="en-US" altLang="ja-JP" smtClean="0"/>
              <a:t>© SuperStream Inc. All rights reserved.</a:t>
            </a:r>
            <a:endParaRPr lang="en-US" altLang="ja-JP" dirty="0" smtClean="0"/>
          </a:p>
        </p:txBody>
      </p:sp>
      <p:pic>
        <p:nvPicPr>
          <p:cNvPr id="40" name="Picture 14"/>
          <p:cNvPicPr>
            <a:picLocks noChangeAspect="1" noChangeArrowheads="1"/>
          </p:cNvPicPr>
          <p:nvPr/>
        </p:nvPicPr>
        <p:blipFill>
          <a:blip r:embed="rId5" cstate="screen"/>
          <a:srcRect/>
          <a:stretch>
            <a:fillRect/>
          </a:stretch>
        </p:blipFill>
        <p:spPr bwMode="auto">
          <a:xfrm>
            <a:off x="1628281" y="3953328"/>
            <a:ext cx="467960" cy="467960"/>
          </a:xfrm>
          <a:prstGeom prst="rect">
            <a:avLst/>
          </a:prstGeom>
          <a:noFill/>
          <a:ln w="9525">
            <a:noFill/>
            <a:miter lim="800000"/>
            <a:headEnd/>
            <a:tailEnd/>
          </a:ln>
        </p:spPr>
      </p:pic>
      <p:sp>
        <p:nvSpPr>
          <p:cNvPr id="30739" name="Oval 21"/>
          <p:cNvSpPr>
            <a:spLocks noChangeArrowheads="1"/>
          </p:cNvSpPr>
          <p:nvPr/>
        </p:nvSpPr>
        <p:spPr bwMode="auto">
          <a:xfrm>
            <a:off x="3797300" y="5565775"/>
            <a:ext cx="1304925" cy="539750"/>
          </a:xfrm>
          <a:prstGeom prst="ellipse">
            <a:avLst/>
          </a:prstGeom>
          <a:solidFill>
            <a:srgbClr val="FFFF99"/>
          </a:solidFill>
          <a:ln w="9525" algn="ctr">
            <a:solidFill>
              <a:srgbClr val="FFFF00"/>
            </a:solidFill>
            <a:round/>
            <a:headEnd/>
            <a:tailEnd/>
          </a:ln>
        </p:spPr>
        <p:txBody>
          <a:bodyPr wrap="none" anchor="ctr"/>
          <a:lstStyle/>
          <a:p>
            <a:pPr algn="ctr">
              <a:spcBef>
                <a:spcPct val="50000"/>
              </a:spcBef>
            </a:pPr>
            <a:r>
              <a:rPr lang="ja-JP" altLang="en-US" sz="1200" dirty="0">
                <a:solidFill>
                  <a:schemeClr val="tx2"/>
                </a:solidFill>
                <a:latin typeface="メイリオ" pitchFamily="50" charset="-128"/>
                <a:ea typeface="メイリオ" pitchFamily="50" charset="-128"/>
                <a:cs typeface="メイリオ" pitchFamily="50" charset="-128"/>
              </a:rPr>
              <a:t>当年度取得</a:t>
            </a:r>
            <a:br>
              <a:rPr lang="ja-JP" altLang="en-US" sz="1200" dirty="0">
                <a:solidFill>
                  <a:schemeClr val="tx2"/>
                </a:solidFill>
                <a:latin typeface="メイリオ" pitchFamily="50" charset="-128"/>
                <a:ea typeface="メイリオ" pitchFamily="50" charset="-128"/>
                <a:cs typeface="メイリオ" pitchFamily="50" charset="-128"/>
              </a:rPr>
            </a:br>
            <a:r>
              <a:rPr lang="ja-JP" altLang="en-US" sz="1200" dirty="0">
                <a:solidFill>
                  <a:schemeClr val="tx2"/>
                </a:solidFill>
                <a:latin typeface="メイリオ" pitchFamily="50" charset="-128"/>
                <a:ea typeface="メイリオ" pitchFamily="50" charset="-128"/>
                <a:cs typeface="メイリオ" pitchFamily="50" charset="-128"/>
              </a:rPr>
              <a:t>ポイント</a:t>
            </a:r>
          </a:p>
        </p:txBody>
      </p:sp>
      <p:cxnSp>
        <p:nvCxnSpPr>
          <p:cNvPr id="38" name="直線コネクタ 37"/>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sp>
        <p:nvSpPr>
          <p:cNvPr id="39" name="Text Box 4"/>
          <p:cNvSpPr txBox="1">
            <a:spLocks noChangeArrowheads="1"/>
          </p:cNvSpPr>
          <p:nvPr/>
        </p:nvSpPr>
        <p:spPr bwMode="auto">
          <a:xfrm>
            <a:off x="586109" y="1276350"/>
            <a:ext cx="6938219" cy="338554"/>
          </a:xfrm>
          <a:prstGeom prst="rect">
            <a:avLst/>
          </a:prstGeom>
          <a:noFill/>
          <a:ln w="9525">
            <a:noFill/>
            <a:miter lim="800000"/>
            <a:headEnd/>
            <a:tailEnd/>
          </a:ln>
        </p:spPr>
        <p:txBody>
          <a:bodyPr wrap="square">
            <a:spAutoFit/>
          </a:bodyPr>
          <a:lstStyle/>
          <a:p>
            <a:r>
              <a:rPr lang="ja-JP" altLang="en-US" b="0" dirty="0" smtClean="0">
                <a:solidFill>
                  <a:srgbClr val="C00000"/>
                </a:solidFill>
                <a:latin typeface="メイリオ" pitchFamily="50" charset="-128"/>
                <a:ea typeface="メイリオ" pitchFamily="50" charset="-128"/>
                <a:cs typeface="メイリオ" pitchFamily="50" charset="-128"/>
              </a:rPr>
              <a:t>退職金計算と一時金支払業務</a:t>
            </a:r>
          </a:p>
        </p:txBody>
      </p:sp>
      <p:grpSp>
        <p:nvGrpSpPr>
          <p:cNvPr id="41" name="グループ化 40"/>
          <p:cNvGrpSpPr/>
          <p:nvPr/>
        </p:nvGrpSpPr>
        <p:grpSpPr>
          <a:xfrm>
            <a:off x="395290" y="1340768"/>
            <a:ext cx="215993" cy="215740"/>
            <a:chOff x="395290" y="1460627"/>
            <a:chExt cx="215993" cy="215740"/>
          </a:xfrm>
        </p:grpSpPr>
        <p:sp>
          <p:nvSpPr>
            <p:cNvPr id="42" name="正方形/長方形 41"/>
            <p:cNvSpPr/>
            <p:nvPr/>
          </p:nvSpPr>
          <p:spPr bwMode="black">
            <a:xfrm>
              <a:off x="395290" y="1460627"/>
              <a:ext cx="145499" cy="1325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ja-JP" altLang="en-US" b="0">
                <a:solidFill>
                  <a:srgbClr val="FF6600"/>
                </a:solidFill>
                <a:latin typeface="メイリオ" pitchFamily="50" charset="-128"/>
                <a:ea typeface="メイリオ" pitchFamily="50" charset="-128"/>
                <a:cs typeface="メイリオ" pitchFamily="50" charset="-128"/>
              </a:endParaRPr>
            </a:p>
          </p:txBody>
        </p:sp>
        <p:sp>
          <p:nvSpPr>
            <p:cNvPr id="43" name="正方形/長方形 42"/>
            <p:cNvSpPr/>
            <p:nvPr/>
          </p:nvSpPr>
          <p:spPr bwMode="black">
            <a:xfrm>
              <a:off x="465784" y="1543811"/>
              <a:ext cx="145499" cy="132556"/>
            </a:xfrm>
            <a:prstGeom prst="rect">
              <a:avLst/>
            </a:prstGeom>
            <a:gradFill>
              <a:gsLst>
                <a:gs pos="0">
                  <a:schemeClr val="bg1"/>
                </a:gs>
                <a:gs pos="80000">
                  <a:schemeClr val="bg1">
                    <a:lumMod val="95000"/>
                  </a:schemeClr>
                </a:gs>
                <a:gs pos="100000">
                  <a:schemeClr val="bg1">
                    <a:lumMod val="9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b="0">
                <a:solidFill>
                  <a:srgbClr val="FF6600"/>
                </a:solidFill>
                <a:latin typeface="メイリオ" pitchFamily="50" charset="-128"/>
                <a:ea typeface="メイリオ" pitchFamily="50" charset="-128"/>
                <a:cs typeface="メイリオ" pitchFamily="50" charset="-128"/>
              </a:endParaRPr>
            </a:p>
          </p:txBody>
        </p:sp>
      </p:gr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スライド番号プレースホルダ 1"/>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fld id="{DEF25C3C-DF32-41BD-A079-7CCD154D08B3}" type="slidenum">
              <a:rPr lang="en-US" altLang="ja-JP" b="0" smtClean="0">
                <a:latin typeface="メイリオ" pitchFamily="50" charset="-128"/>
                <a:ea typeface="メイリオ" pitchFamily="50" charset="-128"/>
                <a:cs typeface="メイリオ" pitchFamily="50" charset="-128"/>
              </a:rPr>
              <a:pPr/>
              <a:t>23</a:t>
            </a:fld>
            <a:endParaRPr lang="en-US" altLang="ja-JP" b="0" dirty="0" smtClean="0">
              <a:latin typeface="メイリオ" pitchFamily="50" charset="-128"/>
              <a:ea typeface="メイリオ" pitchFamily="50" charset="-128"/>
              <a:cs typeface="メイリオ" pitchFamily="50" charset="-128"/>
            </a:endParaRPr>
          </a:p>
        </p:txBody>
      </p:sp>
      <p:sp>
        <p:nvSpPr>
          <p:cNvPr id="24579" name="Rectangle 2"/>
          <p:cNvSpPr>
            <a:spLocks noChangeArrowheads="1"/>
          </p:cNvSpPr>
          <p:nvPr/>
        </p:nvSpPr>
        <p:spPr bwMode="auto">
          <a:xfrm>
            <a:off x="3132138" y="2664828"/>
            <a:ext cx="5761037" cy="3666309"/>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lang="ja-JP" altLang="en-US">
              <a:latin typeface="メイリオ" pitchFamily="50" charset="-128"/>
              <a:ea typeface="メイリオ" pitchFamily="50" charset="-128"/>
              <a:cs typeface="メイリオ" pitchFamily="50" charset="-128"/>
            </a:endParaRPr>
          </a:p>
        </p:txBody>
      </p:sp>
      <p:sp>
        <p:nvSpPr>
          <p:cNvPr id="38916" name="Rectangle 3"/>
          <p:cNvSpPr>
            <a:spLocks noChangeArrowheads="1"/>
          </p:cNvSpPr>
          <p:nvPr/>
        </p:nvSpPr>
        <p:spPr bwMode="auto">
          <a:xfrm>
            <a:off x="1422400" y="4799473"/>
            <a:ext cx="2024063" cy="147070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defRPr/>
            </a:pPr>
            <a:endParaRPr lang="ja-JP" altLang="en-US">
              <a:latin typeface="メイリオ" pitchFamily="50" charset="-128"/>
              <a:ea typeface="メイリオ" pitchFamily="50" charset="-128"/>
              <a:cs typeface="メイリオ" pitchFamily="50" charset="-128"/>
            </a:endParaRPr>
          </a:p>
        </p:txBody>
      </p:sp>
      <p:sp>
        <p:nvSpPr>
          <p:cNvPr id="38917" name="Rectangle 4"/>
          <p:cNvSpPr>
            <a:spLocks noChangeArrowheads="1"/>
          </p:cNvSpPr>
          <p:nvPr/>
        </p:nvSpPr>
        <p:spPr bwMode="auto">
          <a:xfrm>
            <a:off x="1422400" y="2769332"/>
            <a:ext cx="2024063" cy="1734866"/>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defRPr/>
            </a:pPr>
            <a:endParaRPr lang="ja-JP" altLang="en-US">
              <a:latin typeface="メイリオ" pitchFamily="50" charset="-128"/>
              <a:ea typeface="メイリオ" pitchFamily="50" charset="-128"/>
              <a:cs typeface="メイリオ" pitchFamily="50" charset="-128"/>
            </a:endParaRPr>
          </a:p>
        </p:txBody>
      </p:sp>
      <p:sp>
        <p:nvSpPr>
          <p:cNvPr id="38919" name="Text Box 7"/>
          <p:cNvSpPr txBox="1">
            <a:spLocks noChangeArrowheads="1"/>
          </p:cNvSpPr>
          <p:nvPr/>
        </p:nvSpPr>
        <p:spPr bwMode="auto">
          <a:xfrm>
            <a:off x="623398" y="1669027"/>
            <a:ext cx="8462963" cy="954087"/>
          </a:xfrm>
          <a:prstGeom prst="rect">
            <a:avLst/>
          </a:prstGeom>
          <a:noFill/>
          <a:ln w="9525" algn="ctr">
            <a:noFill/>
            <a:miter lim="800000"/>
            <a:headEnd/>
            <a:tailEnd/>
          </a:ln>
        </p:spPr>
        <p:txBody>
          <a:bodyPr>
            <a:spAutoFit/>
          </a:bodyPr>
          <a:lstStyle/>
          <a:p>
            <a:pPr>
              <a:spcBef>
                <a:spcPct val="50000"/>
              </a:spcBef>
              <a:defRPr/>
            </a:pP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退職金前払いの場合は、その支払のタイミングを「毎月の給与」、「賞与」、「年払い」から選択して</a:t>
            </a:r>
            <a:r>
              <a:rPr lang="en-US" altLang="ja-JP" sz="1400" b="0" dirty="0">
                <a:solidFill>
                  <a:schemeClr val="tx1">
                    <a:lumMod val="65000"/>
                    <a:lumOff val="35000"/>
                  </a:schemeClr>
                </a:solidFill>
                <a:latin typeface="メイリオ" pitchFamily="50" charset="-128"/>
                <a:ea typeface="メイリオ" pitchFamily="50" charset="-128"/>
                <a:cs typeface="メイリオ" pitchFamily="50" charset="-128"/>
              </a:rPr>
              <a:t>PR+</a:t>
            </a: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で処理可能できます。</a:t>
            </a:r>
            <a:b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b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社員毎に支払方法を一時金（前払）、一括払いを選択が可能です。ポイント換算方式の場合そのポイントを情報を給与明細へ通知情報として印字する事も可能です。</a:t>
            </a:r>
          </a:p>
        </p:txBody>
      </p:sp>
      <p:sp>
        <p:nvSpPr>
          <p:cNvPr id="38920" name="Oval 8"/>
          <p:cNvSpPr>
            <a:spLocks noChangeArrowheads="1"/>
          </p:cNvSpPr>
          <p:nvPr/>
        </p:nvSpPr>
        <p:spPr bwMode="auto">
          <a:xfrm>
            <a:off x="1557338" y="2891268"/>
            <a:ext cx="1665287" cy="495300"/>
          </a:xfrm>
          <a:prstGeom prst="ellipse">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algn="ctr">
              <a:spcBef>
                <a:spcPct val="50000"/>
              </a:spcBef>
              <a:defRPr/>
            </a:pPr>
            <a:r>
              <a:rPr lang="ja-JP" altLang="en-US" sz="1400">
                <a:latin typeface="メイリオ" pitchFamily="50" charset="-128"/>
                <a:ea typeface="メイリオ" pitchFamily="50" charset="-128"/>
                <a:cs typeface="メイリオ" pitchFamily="50" charset="-128"/>
              </a:rPr>
              <a:t>前払い退職金</a:t>
            </a:r>
          </a:p>
        </p:txBody>
      </p:sp>
      <p:sp>
        <p:nvSpPr>
          <p:cNvPr id="38921" name="Oval 9"/>
          <p:cNvSpPr>
            <a:spLocks noChangeArrowheads="1"/>
          </p:cNvSpPr>
          <p:nvPr/>
        </p:nvSpPr>
        <p:spPr bwMode="auto">
          <a:xfrm>
            <a:off x="1555750" y="4909010"/>
            <a:ext cx="1757363" cy="495300"/>
          </a:xfrm>
          <a:prstGeom prst="ellipse">
            <a:avLst/>
          </a:prstGeom>
          <a:ln>
            <a:headEnd/>
            <a:tailEnd/>
          </a:ln>
        </p:spPr>
        <p:style>
          <a:lnRef idx="1">
            <a:schemeClr val="dk1"/>
          </a:lnRef>
          <a:fillRef idx="2">
            <a:schemeClr val="dk1"/>
          </a:fillRef>
          <a:effectRef idx="1">
            <a:schemeClr val="dk1"/>
          </a:effectRef>
          <a:fontRef idx="minor">
            <a:schemeClr val="dk1"/>
          </a:fontRef>
        </p:style>
        <p:txBody>
          <a:bodyPr wrap="none" anchor="ctr"/>
          <a:lstStyle/>
          <a:p>
            <a:pPr algn="ctr">
              <a:spcBef>
                <a:spcPct val="50000"/>
              </a:spcBef>
              <a:defRPr/>
            </a:pPr>
            <a:r>
              <a:rPr lang="ja-JP" altLang="en-US" sz="1200">
                <a:latin typeface="メイリオ" pitchFamily="50" charset="-128"/>
                <a:ea typeface="メイリオ" pitchFamily="50" charset="-128"/>
                <a:cs typeface="メイリオ" pitchFamily="50" charset="-128"/>
              </a:rPr>
              <a:t>在籍者年次処理</a:t>
            </a:r>
          </a:p>
        </p:txBody>
      </p:sp>
      <p:sp>
        <p:nvSpPr>
          <p:cNvPr id="800779" name="Text Box 11"/>
          <p:cNvSpPr txBox="1">
            <a:spLocks noChangeArrowheads="1"/>
          </p:cNvSpPr>
          <p:nvPr/>
        </p:nvSpPr>
        <p:spPr bwMode="auto">
          <a:xfrm>
            <a:off x="1776019" y="3512337"/>
            <a:ext cx="1260475" cy="274637"/>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algn="ctr">
              <a:spcBef>
                <a:spcPct val="50000"/>
              </a:spcBef>
              <a:defRPr/>
            </a:pPr>
            <a:r>
              <a:rPr lang="ja-JP" altLang="en-US" sz="1200" b="0" dirty="0">
                <a:solidFill>
                  <a:schemeClr val="tx1">
                    <a:lumMod val="65000"/>
                    <a:lumOff val="35000"/>
                  </a:schemeClr>
                </a:solidFill>
                <a:latin typeface="メイリオ" pitchFamily="50" charset="-128"/>
                <a:ea typeface="メイリオ" pitchFamily="50" charset="-128"/>
                <a:cs typeface="メイリオ" pitchFamily="50" charset="-128"/>
              </a:rPr>
              <a:t>毎月給与支払</a:t>
            </a:r>
          </a:p>
        </p:txBody>
      </p:sp>
      <p:sp>
        <p:nvSpPr>
          <p:cNvPr id="800780" name="Text Box 12"/>
          <p:cNvSpPr txBox="1">
            <a:spLocks noChangeArrowheads="1"/>
          </p:cNvSpPr>
          <p:nvPr/>
        </p:nvSpPr>
        <p:spPr bwMode="auto">
          <a:xfrm>
            <a:off x="1776019" y="3826662"/>
            <a:ext cx="1260475" cy="274637"/>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algn="ctr">
              <a:spcBef>
                <a:spcPct val="50000"/>
              </a:spcBef>
              <a:defRPr/>
            </a:pPr>
            <a:r>
              <a:rPr lang="ja-JP" altLang="en-US" sz="1200" b="0">
                <a:solidFill>
                  <a:schemeClr val="tx1">
                    <a:lumMod val="65000"/>
                    <a:lumOff val="35000"/>
                  </a:schemeClr>
                </a:solidFill>
                <a:latin typeface="メイリオ" pitchFamily="50" charset="-128"/>
                <a:ea typeface="メイリオ" pitchFamily="50" charset="-128"/>
                <a:cs typeface="メイリオ" pitchFamily="50" charset="-128"/>
              </a:rPr>
              <a:t>賞与払い</a:t>
            </a:r>
          </a:p>
        </p:txBody>
      </p:sp>
      <p:sp>
        <p:nvSpPr>
          <p:cNvPr id="800781" name="Text Box 13"/>
          <p:cNvSpPr txBox="1">
            <a:spLocks noChangeArrowheads="1"/>
          </p:cNvSpPr>
          <p:nvPr/>
        </p:nvSpPr>
        <p:spPr bwMode="auto">
          <a:xfrm>
            <a:off x="1776019" y="4142574"/>
            <a:ext cx="1260475" cy="27463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algn="ctr">
              <a:spcBef>
                <a:spcPct val="50000"/>
              </a:spcBef>
              <a:defRPr/>
            </a:pPr>
            <a:r>
              <a:rPr lang="ja-JP" altLang="en-US" sz="1200" b="0">
                <a:solidFill>
                  <a:schemeClr val="tx1">
                    <a:lumMod val="65000"/>
                    <a:lumOff val="35000"/>
                  </a:schemeClr>
                </a:solidFill>
                <a:latin typeface="メイリオ" pitchFamily="50" charset="-128"/>
                <a:ea typeface="メイリオ" pitchFamily="50" charset="-128"/>
                <a:cs typeface="メイリオ" pitchFamily="50" charset="-128"/>
              </a:rPr>
              <a:t>年払い</a:t>
            </a:r>
          </a:p>
        </p:txBody>
      </p:sp>
      <p:sp>
        <p:nvSpPr>
          <p:cNvPr id="38926" name="Rectangle 14"/>
          <p:cNvSpPr>
            <a:spLocks noChangeArrowheads="1"/>
          </p:cNvSpPr>
          <p:nvPr/>
        </p:nvSpPr>
        <p:spPr bwMode="auto">
          <a:xfrm>
            <a:off x="1530350" y="5555657"/>
            <a:ext cx="765175" cy="585787"/>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a:spcBef>
                <a:spcPct val="50000"/>
              </a:spcBef>
              <a:defRPr/>
            </a:pPr>
            <a:r>
              <a:rPr lang="ja-JP" altLang="en-US" sz="1200" b="0" dirty="0">
                <a:solidFill>
                  <a:schemeClr val="tx1">
                    <a:lumMod val="65000"/>
                    <a:lumOff val="35000"/>
                  </a:schemeClr>
                </a:solidFill>
                <a:latin typeface="メイリオ" pitchFamily="50" charset="-128"/>
                <a:ea typeface="メイリオ" pitchFamily="50" charset="-128"/>
                <a:cs typeface="メイリオ" pitchFamily="50" charset="-128"/>
              </a:rPr>
              <a:t>前年まで</a:t>
            </a:r>
            <a:br>
              <a:rPr lang="ja-JP" altLang="en-US" sz="1200" b="0" dirty="0">
                <a:solidFill>
                  <a:schemeClr val="tx1">
                    <a:lumMod val="65000"/>
                    <a:lumOff val="35000"/>
                  </a:schemeClr>
                </a:solidFill>
                <a:latin typeface="メイリオ" pitchFamily="50" charset="-128"/>
                <a:ea typeface="メイリオ" pitchFamily="50" charset="-128"/>
                <a:cs typeface="メイリオ" pitchFamily="50" charset="-128"/>
              </a:rPr>
            </a:br>
            <a:r>
              <a:rPr lang="ja-JP" altLang="en-US" sz="1200" b="0" dirty="0">
                <a:solidFill>
                  <a:schemeClr val="tx1">
                    <a:lumMod val="65000"/>
                    <a:lumOff val="35000"/>
                  </a:schemeClr>
                </a:solidFill>
                <a:latin typeface="メイリオ" pitchFamily="50" charset="-128"/>
                <a:ea typeface="メイリオ" pitchFamily="50" charset="-128"/>
                <a:cs typeface="メイリオ" pitchFamily="50" charset="-128"/>
              </a:rPr>
              <a:t>累計</a:t>
            </a:r>
          </a:p>
        </p:txBody>
      </p:sp>
      <p:sp>
        <p:nvSpPr>
          <p:cNvPr id="38927" name="Rectangle 15"/>
          <p:cNvSpPr>
            <a:spLocks noChangeArrowheads="1"/>
          </p:cNvSpPr>
          <p:nvPr/>
        </p:nvSpPr>
        <p:spPr bwMode="auto">
          <a:xfrm>
            <a:off x="2501900" y="5555657"/>
            <a:ext cx="765175" cy="585787"/>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a:spcBef>
                <a:spcPct val="50000"/>
              </a:spcBef>
              <a:defRPr/>
            </a:pPr>
            <a:r>
              <a:rPr lang="ja-JP" altLang="en-US" sz="1200" b="0" dirty="0">
                <a:solidFill>
                  <a:schemeClr val="tx1">
                    <a:lumMod val="65000"/>
                    <a:lumOff val="35000"/>
                  </a:schemeClr>
                </a:solidFill>
                <a:latin typeface="メイリオ" pitchFamily="50" charset="-128"/>
                <a:ea typeface="メイリオ" pitchFamily="50" charset="-128"/>
                <a:cs typeface="メイリオ" pitchFamily="50" charset="-128"/>
              </a:rPr>
              <a:t>当年取得</a:t>
            </a:r>
            <a:br>
              <a:rPr lang="ja-JP" altLang="en-US" sz="1200" b="0" dirty="0">
                <a:solidFill>
                  <a:schemeClr val="tx1">
                    <a:lumMod val="65000"/>
                    <a:lumOff val="35000"/>
                  </a:schemeClr>
                </a:solidFill>
                <a:latin typeface="メイリオ" pitchFamily="50" charset="-128"/>
                <a:ea typeface="メイリオ" pitchFamily="50" charset="-128"/>
                <a:cs typeface="メイリオ" pitchFamily="50" charset="-128"/>
              </a:rPr>
            </a:br>
            <a:r>
              <a:rPr lang="ja-JP" altLang="en-US" sz="1200" b="0" dirty="0">
                <a:solidFill>
                  <a:schemeClr val="tx1">
                    <a:lumMod val="65000"/>
                    <a:lumOff val="35000"/>
                  </a:schemeClr>
                </a:solidFill>
                <a:latin typeface="メイリオ" pitchFamily="50" charset="-128"/>
                <a:ea typeface="メイリオ" pitchFamily="50" charset="-128"/>
                <a:cs typeface="メイリオ" pitchFamily="50" charset="-128"/>
              </a:rPr>
              <a:t>ポイント</a:t>
            </a:r>
          </a:p>
        </p:txBody>
      </p:sp>
      <p:sp>
        <p:nvSpPr>
          <p:cNvPr id="800784" name="Text Box 16"/>
          <p:cNvSpPr txBox="1">
            <a:spLocks noChangeArrowheads="1"/>
          </p:cNvSpPr>
          <p:nvPr/>
        </p:nvSpPr>
        <p:spPr bwMode="auto">
          <a:xfrm>
            <a:off x="2205038" y="5690594"/>
            <a:ext cx="296862" cy="304800"/>
          </a:xfrm>
          <a:prstGeom prst="rect">
            <a:avLst/>
          </a:prstGeom>
          <a:noFill/>
          <a:ln w="9525" algn="ctr">
            <a:noFill/>
            <a:miter lim="800000"/>
            <a:headEnd/>
            <a:tailEnd/>
          </a:ln>
          <a:effectLst/>
        </p:spPr>
        <p:txBody>
          <a:bodyPr>
            <a:spAutoFit/>
          </a:bodyPr>
          <a:lstStyle/>
          <a:p>
            <a:pPr>
              <a:spcBef>
                <a:spcPct val="50000"/>
              </a:spcBef>
              <a:defRPr/>
            </a:pPr>
            <a:r>
              <a:rPr lang="ja-JP" altLang="en-US" sz="1400">
                <a:solidFill>
                  <a:schemeClr val="tx1"/>
                </a:solidFill>
                <a:effectLst>
                  <a:outerShdw blurRad="38100" dist="38100" dir="2700000" algn="tl">
                    <a:srgbClr val="C0C0C0"/>
                  </a:outerShdw>
                </a:effectLst>
                <a:latin typeface="メイリオ" pitchFamily="50" charset="-128"/>
                <a:ea typeface="メイリオ" pitchFamily="50" charset="-128"/>
                <a:cs typeface="メイリオ" pitchFamily="50" charset="-128"/>
              </a:rPr>
              <a:t>＋</a:t>
            </a:r>
          </a:p>
        </p:txBody>
      </p:sp>
      <p:sp>
        <p:nvSpPr>
          <p:cNvPr id="800785" name="Rectangle 17"/>
          <p:cNvSpPr>
            <a:spLocks noChangeArrowheads="1"/>
          </p:cNvSpPr>
          <p:nvPr/>
        </p:nvSpPr>
        <p:spPr bwMode="auto">
          <a:xfrm>
            <a:off x="657225" y="2682246"/>
            <a:ext cx="604838" cy="370984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eaVert" wrap="none" anchor="ctr"/>
          <a:lstStyle/>
          <a:p>
            <a:pPr algn="dist">
              <a:spcBef>
                <a:spcPct val="50000"/>
              </a:spcBef>
              <a:defRPr/>
            </a:pPr>
            <a:r>
              <a:rPr lang="ja-JP" altLang="en-US" sz="2000" dirty="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退</a:t>
            </a:r>
            <a:r>
              <a:rPr lang="ja-JP" altLang="en-US" sz="2000" dirty="0">
                <a:latin typeface="メイリオ" pitchFamily="50" charset="-128"/>
                <a:ea typeface="メイリオ" pitchFamily="50" charset="-128"/>
                <a:cs typeface="メイリオ" pitchFamily="50" charset="-128"/>
              </a:rPr>
              <a:t>　職　金　計　算</a:t>
            </a:r>
          </a:p>
        </p:txBody>
      </p:sp>
      <p:pic>
        <p:nvPicPr>
          <p:cNvPr id="31764" name="Picture 22"/>
          <p:cNvPicPr>
            <a:picLocks noChangeAspect="1" noChangeArrowheads="1"/>
          </p:cNvPicPr>
          <p:nvPr/>
        </p:nvPicPr>
        <p:blipFill>
          <a:blip r:embed="rId3" cstate="screen"/>
          <a:srcRect/>
          <a:stretch>
            <a:fillRect/>
          </a:stretch>
        </p:blipFill>
        <p:spPr bwMode="auto">
          <a:xfrm>
            <a:off x="4878388" y="2847709"/>
            <a:ext cx="3743325" cy="3367814"/>
          </a:xfrm>
          <a:prstGeom prst="rect">
            <a:avLst/>
          </a:prstGeom>
          <a:noFill/>
          <a:ln w="9525">
            <a:noFill/>
            <a:miter lim="800000"/>
            <a:headEnd/>
            <a:tailEnd/>
          </a:ln>
        </p:spPr>
      </p:pic>
      <p:pic>
        <p:nvPicPr>
          <p:cNvPr id="31765" name="Picture 23"/>
          <p:cNvPicPr>
            <a:picLocks noChangeAspect="1" noChangeArrowheads="1"/>
          </p:cNvPicPr>
          <p:nvPr/>
        </p:nvPicPr>
        <p:blipFill>
          <a:blip r:embed="rId4" cstate="screen"/>
          <a:srcRect/>
          <a:stretch>
            <a:fillRect/>
          </a:stretch>
        </p:blipFill>
        <p:spPr bwMode="auto">
          <a:xfrm>
            <a:off x="3769725" y="4763507"/>
            <a:ext cx="2848789" cy="954381"/>
          </a:xfrm>
          <a:prstGeom prst="rect">
            <a:avLst/>
          </a:prstGeom>
          <a:noFill/>
          <a:ln w="9525">
            <a:noFill/>
            <a:miter lim="800000"/>
            <a:headEnd/>
            <a:tailEnd/>
          </a:ln>
        </p:spPr>
      </p:pic>
      <p:pic>
        <p:nvPicPr>
          <p:cNvPr id="31766" name="Picture 24"/>
          <p:cNvPicPr>
            <a:picLocks noChangeAspect="1" noChangeArrowheads="1"/>
          </p:cNvPicPr>
          <p:nvPr/>
        </p:nvPicPr>
        <p:blipFill>
          <a:blip r:embed="rId5" cstate="screen"/>
          <a:srcRect/>
          <a:stretch>
            <a:fillRect/>
          </a:stretch>
        </p:blipFill>
        <p:spPr bwMode="auto">
          <a:xfrm>
            <a:off x="3751401" y="3404559"/>
            <a:ext cx="2875822" cy="921907"/>
          </a:xfrm>
          <a:prstGeom prst="rect">
            <a:avLst/>
          </a:prstGeom>
          <a:noFill/>
          <a:ln w="9525">
            <a:noFill/>
            <a:miter lim="800000"/>
            <a:headEnd/>
            <a:tailEnd/>
          </a:ln>
        </p:spPr>
      </p:pic>
      <p:pic>
        <p:nvPicPr>
          <p:cNvPr id="31767" name="Picture 25" descr="PR"/>
          <p:cNvPicPr>
            <a:picLocks noChangeAspect="1" noChangeArrowheads="1"/>
          </p:cNvPicPr>
          <p:nvPr/>
        </p:nvPicPr>
        <p:blipFill>
          <a:blip r:embed="rId6" cstate="screen"/>
          <a:srcRect/>
          <a:stretch>
            <a:fillRect/>
          </a:stretch>
        </p:blipFill>
        <p:spPr bwMode="auto">
          <a:xfrm>
            <a:off x="3526201" y="2699256"/>
            <a:ext cx="885825" cy="835025"/>
          </a:xfrm>
          <a:prstGeom prst="rect">
            <a:avLst/>
          </a:prstGeom>
          <a:noFill/>
          <a:ln w="9525">
            <a:noFill/>
            <a:miter lim="800000"/>
            <a:headEnd/>
            <a:tailEnd/>
          </a:ln>
        </p:spPr>
      </p:pic>
      <p:sp>
        <p:nvSpPr>
          <p:cNvPr id="31768" name="Rectangle 26"/>
          <p:cNvSpPr>
            <a:spLocks noChangeArrowheads="1"/>
          </p:cNvSpPr>
          <p:nvPr/>
        </p:nvSpPr>
        <p:spPr bwMode="auto">
          <a:xfrm>
            <a:off x="217714" y="217714"/>
            <a:ext cx="6889524" cy="1010195"/>
          </a:xfrm>
          <a:prstGeom prst="rect">
            <a:avLst/>
          </a:prstGeom>
          <a:noFill/>
          <a:ln w="9525">
            <a:noFill/>
            <a:miter lim="800000"/>
            <a:headEnd/>
            <a:tailEnd/>
          </a:ln>
        </p:spPr>
        <p:txBody>
          <a:bodyPr anchor="ctr"/>
          <a:lstStyle/>
          <a:p>
            <a:pPr>
              <a:lnSpc>
                <a:spcPts val="2600"/>
              </a:lnSpc>
            </a:pPr>
            <a:r>
              <a:rPr lang="en-US" altLang="ja-JP" sz="2200" i="1" dirty="0">
                <a:ea typeface="メイリオ" pitchFamily="50" charset="-128"/>
                <a:cs typeface="Times New Roman" pitchFamily="18" charset="0"/>
              </a:rPr>
              <a:t>SuperStream</a:t>
            </a:r>
            <a:r>
              <a:rPr lang="en-US" altLang="ja-JP" sz="2200" dirty="0">
                <a:ea typeface="メイリオ" pitchFamily="50" charset="-128"/>
                <a:cs typeface="Times New Roman" pitchFamily="18" charset="0"/>
              </a:rPr>
              <a:t> - HR+</a:t>
            </a:r>
            <a:r>
              <a:rPr lang="en-US" altLang="ja-JP" sz="2200" b="0" dirty="0">
                <a:latin typeface="メイリオ" pitchFamily="50" charset="-128"/>
                <a:ea typeface="メイリオ" pitchFamily="50" charset="-128"/>
                <a:cs typeface="メイリオ" pitchFamily="50" charset="-128"/>
              </a:rPr>
              <a:t> </a:t>
            </a:r>
            <a:r>
              <a:rPr lang="ja-JP" altLang="en-US" sz="2200" b="0" dirty="0">
                <a:latin typeface="メイリオ" pitchFamily="50" charset="-128"/>
                <a:ea typeface="メイリオ" pitchFamily="50" charset="-128"/>
                <a:cs typeface="メイリオ" pitchFamily="50" charset="-128"/>
              </a:rPr>
              <a:t>退職金管理</a:t>
            </a:r>
            <a:r>
              <a:rPr lang="ja-JP" altLang="en-US" sz="2600" dirty="0">
                <a:latin typeface="メイリオ" pitchFamily="50" charset="-128"/>
                <a:ea typeface="メイリオ" pitchFamily="50" charset="-128"/>
                <a:cs typeface="メイリオ" pitchFamily="50" charset="-128"/>
              </a:rPr>
              <a:t/>
            </a:r>
            <a:br>
              <a:rPr lang="ja-JP" altLang="en-US" sz="2600" dirty="0">
                <a:latin typeface="メイリオ" pitchFamily="50" charset="-128"/>
                <a:ea typeface="メイリオ" pitchFamily="50" charset="-128"/>
                <a:cs typeface="メイリオ" pitchFamily="50" charset="-128"/>
              </a:rPr>
            </a:br>
            <a:r>
              <a:rPr lang="ja-JP" altLang="en-US" sz="1800" dirty="0">
                <a:latin typeface="メイリオ" pitchFamily="50" charset="-128"/>
                <a:ea typeface="メイリオ" pitchFamily="50" charset="-128"/>
                <a:cs typeface="メイリオ" pitchFamily="50" charset="-128"/>
              </a:rPr>
              <a:t>　</a:t>
            </a:r>
            <a:r>
              <a:rPr lang="ja-JP" altLang="en-US" sz="1800" b="0" dirty="0">
                <a:latin typeface="メイリオ" pitchFamily="50" charset="-128"/>
                <a:ea typeface="メイリオ" pitchFamily="50" charset="-128"/>
                <a:cs typeface="メイリオ" pitchFamily="50" charset="-128"/>
              </a:rPr>
              <a:t>～給与システムとの連携～</a:t>
            </a:r>
          </a:p>
        </p:txBody>
      </p:sp>
      <p:sp>
        <p:nvSpPr>
          <p:cNvPr id="31769" name="フッター プレースホルダ 2"/>
          <p:cNvSpPr>
            <a:spLocks noGrp="1"/>
          </p:cNvSpPr>
          <p:nvPr>
            <p:ph type="ftr" sz="quarter" idx="11"/>
          </p:nvPr>
        </p:nvSpPr>
        <p:spPr>
          <a:noFill/>
        </p:spPr>
        <p:txBody>
          <a:bodyPr vert="horz" lIns="91440" tIns="45720" rIns="91440" bIns="45720" anchor="t"/>
          <a:lstStyle/>
          <a:p>
            <a:r>
              <a:rPr lang="en-US" altLang="ja-JP" smtClean="0"/>
              <a:t>© SuperStream Inc. All rights reserved.</a:t>
            </a:r>
            <a:endParaRPr lang="en-US" altLang="ja-JP" dirty="0" smtClean="0"/>
          </a:p>
        </p:txBody>
      </p:sp>
      <p:sp>
        <p:nvSpPr>
          <p:cNvPr id="24" name="AutoShape 18"/>
          <p:cNvSpPr>
            <a:spLocks noChangeArrowheads="1"/>
          </p:cNvSpPr>
          <p:nvPr/>
        </p:nvSpPr>
        <p:spPr bwMode="auto">
          <a:xfrm>
            <a:off x="3402013" y="3675523"/>
            <a:ext cx="225425" cy="358775"/>
          </a:xfrm>
          <a:prstGeom prst="rightArrow">
            <a:avLst>
              <a:gd name="adj1" fmla="val 50000"/>
              <a:gd name="adj2" fmla="val 25000"/>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endParaRPr lang="ja-JP" altLang="en-US" b="1">
              <a:latin typeface="メイリオ" pitchFamily="50" charset="-128"/>
              <a:ea typeface="メイリオ" pitchFamily="50" charset="-128"/>
              <a:cs typeface="メイリオ" pitchFamily="50" charset="-128"/>
            </a:endParaRPr>
          </a:p>
        </p:txBody>
      </p:sp>
      <p:sp>
        <p:nvSpPr>
          <p:cNvPr id="25" name="AutoShape 19"/>
          <p:cNvSpPr>
            <a:spLocks noChangeArrowheads="1"/>
          </p:cNvSpPr>
          <p:nvPr/>
        </p:nvSpPr>
        <p:spPr bwMode="auto">
          <a:xfrm>
            <a:off x="3410471" y="5012198"/>
            <a:ext cx="225425" cy="358775"/>
          </a:xfrm>
          <a:prstGeom prst="rightArrow">
            <a:avLst>
              <a:gd name="adj1" fmla="val 50000"/>
              <a:gd name="adj2" fmla="val 25000"/>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endParaRPr lang="ja-JP" altLang="en-US" b="1">
              <a:latin typeface="メイリオ" pitchFamily="50" charset="-128"/>
              <a:ea typeface="メイリオ" pitchFamily="50" charset="-128"/>
              <a:cs typeface="メイリオ" pitchFamily="50" charset="-128"/>
            </a:endParaRPr>
          </a:p>
        </p:txBody>
      </p:sp>
      <p:cxnSp>
        <p:nvCxnSpPr>
          <p:cNvPr id="26" name="直線コネクタ 25"/>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sp>
        <p:nvSpPr>
          <p:cNvPr id="27" name="Text Box 4"/>
          <p:cNvSpPr txBox="1">
            <a:spLocks noChangeArrowheads="1"/>
          </p:cNvSpPr>
          <p:nvPr/>
        </p:nvSpPr>
        <p:spPr bwMode="auto">
          <a:xfrm>
            <a:off x="586109" y="1276350"/>
            <a:ext cx="6938219" cy="338554"/>
          </a:xfrm>
          <a:prstGeom prst="rect">
            <a:avLst/>
          </a:prstGeom>
          <a:noFill/>
          <a:ln w="9525">
            <a:noFill/>
            <a:miter lim="800000"/>
            <a:headEnd/>
            <a:tailEnd/>
          </a:ln>
        </p:spPr>
        <p:txBody>
          <a:bodyPr wrap="square">
            <a:spAutoFit/>
          </a:bodyPr>
          <a:lstStyle/>
          <a:p>
            <a:r>
              <a:rPr lang="en-US" altLang="ja-JP" i="1" dirty="0" smtClean="0">
                <a:solidFill>
                  <a:srgbClr val="C00000"/>
                </a:solidFill>
                <a:ea typeface="メイリオ" pitchFamily="50" charset="-128"/>
                <a:cs typeface="Times New Roman" pitchFamily="18" charset="0"/>
              </a:rPr>
              <a:t>SuperStream</a:t>
            </a:r>
            <a:r>
              <a:rPr lang="en-US" altLang="ja-JP" dirty="0" smtClean="0">
                <a:solidFill>
                  <a:srgbClr val="C00000"/>
                </a:solidFill>
                <a:ea typeface="メイリオ" pitchFamily="50" charset="-128"/>
                <a:cs typeface="Times New Roman" pitchFamily="18" charset="0"/>
              </a:rPr>
              <a:t>-PR+</a:t>
            </a:r>
            <a:r>
              <a:rPr lang="ja-JP" altLang="en-US" b="0" dirty="0" smtClean="0">
                <a:solidFill>
                  <a:srgbClr val="C00000"/>
                </a:solidFill>
                <a:latin typeface="メイリオ" pitchFamily="50" charset="-128"/>
                <a:ea typeface="メイリオ" pitchFamily="50" charset="-128"/>
                <a:cs typeface="メイリオ" pitchFamily="50" charset="-128"/>
              </a:rPr>
              <a:t>（給与管理）への連携</a:t>
            </a:r>
          </a:p>
        </p:txBody>
      </p:sp>
      <p:grpSp>
        <p:nvGrpSpPr>
          <p:cNvPr id="28" name="グループ化 27"/>
          <p:cNvGrpSpPr/>
          <p:nvPr/>
        </p:nvGrpSpPr>
        <p:grpSpPr>
          <a:xfrm>
            <a:off x="395290" y="1340768"/>
            <a:ext cx="215993" cy="215740"/>
            <a:chOff x="395290" y="1460627"/>
            <a:chExt cx="215993" cy="215740"/>
          </a:xfrm>
        </p:grpSpPr>
        <p:sp>
          <p:nvSpPr>
            <p:cNvPr id="29" name="正方形/長方形 28"/>
            <p:cNvSpPr/>
            <p:nvPr/>
          </p:nvSpPr>
          <p:spPr bwMode="black">
            <a:xfrm>
              <a:off x="395290" y="1460627"/>
              <a:ext cx="145499" cy="1325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ja-JP" altLang="en-US" b="0">
                <a:solidFill>
                  <a:srgbClr val="FF6600"/>
                </a:solidFill>
                <a:latin typeface="メイリオ" pitchFamily="50" charset="-128"/>
                <a:ea typeface="メイリオ" pitchFamily="50" charset="-128"/>
                <a:cs typeface="メイリオ" pitchFamily="50" charset="-128"/>
              </a:endParaRPr>
            </a:p>
          </p:txBody>
        </p:sp>
        <p:sp>
          <p:nvSpPr>
            <p:cNvPr id="30" name="正方形/長方形 29"/>
            <p:cNvSpPr/>
            <p:nvPr/>
          </p:nvSpPr>
          <p:spPr bwMode="black">
            <a:xfrm>
              <a:off x="465784" y="1543811"/>
              <a:ext cx="145499" cy="132556"/>
            </a:xfrm>
            <a:prstGeom prst="rect">
              <a:avLst/>
            </a:prstGeom>
            <a:gradFill>
              <a:gsLst>
                <a:gs pos="0">
                  <a:schemeClr val="bg1"/>
                </a:gs>
                <a:gs pos="80000">
                  <a:schemeClr val="bg1">
                    <a:lumMod val="95000"/>
                  </a:schemeClr>
                </a:gs>
                <a:gs pos="100000">
                  <a:schemeClr val="bg1">
                    <a:lumMod val="9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b="0">
                <a:solidFill>
                  <a:srgbClr val="FF6600"/>
                </a:solidFill>
                <a:latin typeface="メイリオ" pitchFamily="50" charset="-128"/>
                <a:ea typeface="メイリオ" pitchFamily="50" charset="-128"/>
                <a:cs typeface="メイリオ" pitchFamily="50" charset="-128"/>
              </a:endParaRPr>
            </a:p>
          </p:txBody>
        </p:sp>
      </p:gr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スライド番号プレースホルダ 1"/>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fld id="{B52B85B9-9B26-43B2-9731-BE639ED1FE44}" type="slidenum">
              <a:rPr lang="en-US" altLang="ja-JP" b="0" smtClean="0">
                <a:latin typeface="メイリオ" pitchFamily="50" charset="-128"/>
                <a:ea typeface="メイリオ" pitchFamily="50" charset="-128"/>
                <a:cs typeface="メイリオ" pitchFamily="50" charset="-128"/>
              </a:rPr>
              <a:pPr/>
              <a:t>24</a:t>
            </a:fld>
            <a:endParaRPr lang="en-US" altLang="ja-JP" b="0" dirty="0" smtClean="0">
              <a:latin typeface="メイリオ" pitchFamily="50" charset="-128"/>
              <a:ea typeface="メイリオ" pitchFamily="50" charset="-128"/>
              <a:cs typeface="メイリオ" pitchFamily="50" charset="-128"/>
            </a:endParaRPr>
          </a:p>
        </p:txBody>
      </p:sp>
      <p:pic>
        <p:nvPicPr>
          <p:cNvPr id="32771" name="Picture 24"/>
          <p:cNvPicPr>
            <a:picLocks noChangeAspect="1" noChangeArrowheads="1"/>
          </p:cNvPicPr>
          <p:nvPr/>
        </p:nvPicPr>
        <p:blipFill>
          <a:blip r:embed="rId3" cstate="screen"/>
          <a:srcRect/>
          <a:stretch>
            <a:fillRect/>
          </a:stretch>
        </p:blipFill>
        <p:spPr bwMode="auto">
          <a:xfrm>
            <a:off x="381000" y="2270541"/>
            <a:ext cx="4498975" cy="3268662"/>
          </a:xfrm>
          <a:prstGeom prst="rect">
            <a:avLst/>
          </a:prstGeom>
          <a:noFill/>
          <a:ln w="9525" algn="ctr">
            <a:noFill/>
            <a:miter lim="800000"/>
            <a:headEnd/>
            <a:tailEnd/>
          </a:ln>
        </p:spPr>
      </p:pic>
      <p:sp>
        <p:nvSpPr>
          <p:cNvPr id="32773" name="Text Box 4"/>
          <p:cNvSpPr txBox="1">
            <a:spLocks noChangeArrowheads="1"/>
          </p:cNvSpPr>
          <p:nvPr/>
        </p:nvSpPr>
        <p:spPr bwMode="auto">
          <a:xfrm>
            <a:off x="602955" y="1676193"/>
            <a:ext cx="8541046" cy="622300"/>
          </a:xfrm>
          <a:prstGeom prst="rect">
            <a:avLst/>
          </a:prstGeom>
          <a:noFill/>
          <a:ln w="9525" algn="ctr">
            <a:noFill/>
            <a:miter lim="800000"/>
            <a:headEnd/>
            <a:tailEnd/>
          </a:ln>
        </p:spPr>
        <p:txBody>
          <a:bodyPr/>
          <a:lstStyle/>
          <a:p>
            <a:pPr>
              <a:spcBef>
                <a:spcPct val="50000"/>
              </a:spcBef>
            </a:pP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退職金の予測計算を行う事が可能です、最大将来</a:t>
            </a:r>
            <a:r>
              <a:rPr lang="en-US" altLang="ja-JP" sz="1400" b="0" dirty="0">
                <a:solidFill>
                  <a:schemeClr val="tx1">
                    <a:lumMod val="65000"/>
                    <a:lumOff val="35000"/>
                  </a:schemeClr>
                </a:solidFill>
                <a:latin typeface="メイリオ" pitchFamily="50" charset="-128"/>
                <a:ea typeface="メイリオ" pitchFamily="50" charset="-128"/>
                <a:cs typeface="メイリオ" pitchFamily="50" charset="-128"/>
              </a:rPr>
              <a:t>5</a:t>
            </a: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年先までの退職予定者の退職金計算を実施できます。</a:t>
            </a:r>
            <a:b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b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当年度末時点で予想される退職給付引当金を一律の貢献度（評価）により事前に計算を行えます。</a:t>
            </a:r>
          </a:p>
        </p:txBody>
      </p:sp>
      <p:sp>
        <p:nvSpPr>
          <p:cNvPr id="32774" name="Line 5"/>
          <p:cNvSpPr>
            <a:spLocks noChangeShapeType="1"/>
          </p:cNvSpPr>
          <p:nvPr/>
        </p:nvSpPr>
        <p:spPr bwMode="auto">
          <a:xfrm>
            <a:off x="2405063" y="3356391"/>
            <a:ext cx="1125537" cy="0"/>
          </a:xfrm>
          <a:prstGeom prst="line">
            <a:avLst/>
          </a:prstGeom>
          <a:noFill/>
          <a:ln w="9525">
            <a:noFill/>
            <a:round/>
            <a:headEnd/>
            <a:tailEnd type="triangle" w="med" len="med"/>
          </a:ln>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32775" name="Rectangle 7"/>
          <p:cNvSpPr>
            <a:spLocks noChangeArrowheads="1"/>
          </p:cNvSpPr>
          <p:nvPr/>
        </p:nvSpPr>
        <p:spPr bwMode="auto">
          <a:xfrm>
            <a:off x="431800" y="3665953"/>
            <a:ext cx="4410075" cy="811213"/>
          </a:xfrm>
          <a:prstGeom prst="rect">
            <a:avLst/>
          </a:prstGeom>
          <a:noFill/>
          <a:ln w="28575" algn="ctr">
            <a:solidFill>
              <a:srgbClr val="FF0000"/>
            </a:solidFill>
            <a:miter lim="800000"/>
            <a:headEnd/>
            <a:tailEnd/>
          </a:ln>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32776" name="Rectangle 8"/>
          <p:cNvSpPr>
            <a:spLocks noChangeArrowheads="1"/>
          </p:cNvSpPr>
          <p:nvPr/>
        </p:nvSpPr>
        <p:spPr bwMode="auto">
          <a:xfrm>
            <a:off x="1751013" y="2451516"/>
            <a:ext cx="1979612" cy="271462"/>
          </a:xfrm>
          <a:prstGeom prst="rect">
            <a:avLst/>
          </a:prstGeom>
          <a:noFill/>
          <a:ln w="28575" algn="ctr">
            <a:solidFill>
              <a:srgbClr val="FF0000"/>
            </a:solidFill>
            <a:miter lim="800000"/>
            <a:headEnd/>
            <a:tailEnd/>
          </a:ln>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801801" name="Rectangle 9"/>
          <p:cNvSpPr>
            <a:spLocks noChangeArrowheads="1"/>
          </p:cNvSpPr>
          <p:nvPr/>
        </p:nvSpPr>
        <p:spPr bwMode="auto">
          <a:xfrm>
            <a:off x="5286509" y="2271223"/>
            <a:ext cx="1619250" cy="35877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a:spcBef>
                <a:spcPct val="50000"/>
              </a:spcBef>
              <a:defRPr/>
            </a:pPr>
            <a:r>
              <a:rPr lang="ja-JP" altLang="en-US" sz="1200" b="0">
                <a:latin typeface="メイリオ" pitchFamily="50" charset="-128"/>
                <a:ea typeface="メイリオ" pitchFamily="50" charset="-128"/>
                <a:cs typeface="メイリオ" pitchFamily="50" charset="-128"/>
              </a:rPr>
              <a:t>将来の退職予定者</a:t>
            </a:r>
          </a:p>
        </p:txBody>
      </p:sp>
      <p:sp>
        <p:nvSpPr>
          <p:cNvPr id="801802" name="Rectangle 10"/>
          <p:cNvSpPr>
            <a:spLocks noChangeArrowheads="1"/>
          </p:cNvSpPr>
          <p:nvPr/>
        </p:nvSpPr>
        <p:spPr bwMode="auto">
          <a:xfrm>
            <a:off x="7086734" y="2271223"/>
            <a:ext cx="1663700" cy="358775"/>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a:spcBef>
                <a:spcPct val="50000"/>
              </a:spcBef>
              <a:defRPr/>
            </a:pPr>
            <a:r>
              <a:rPr lang="ja-JP" altLang="en-US" sz="1200" b="0">
                <a:latin typeface="メイリオ" pitchFamily="50" charset="-128"/>
                <a:ea typeface="メイリオ" pitchFamily="50" charset="-128"/>
                <a:cs typeface="メイリオ" pitchFamily="50" charset="-128"/>
              </a:rPr>
              <a:t>当年末の退職金引当金</a:t>
            </a:r>
          </a:p>
        </p:txBody>
      </p:sp>
      <p:sp>
        <p:nvSpPr>
          <p:cNvPr id="39947" name="Rectangle 11"/>
          <p:cNvSpPr>
            <a:spLocks noChangeArrowheads="1"/>
          </p:cNvSpPr>
          <p:nvPr/>
        </p:nvSpPr>
        <p:spPr bwMode="auto">
          <a:xfrm>
            <a:off x="5329371" y="3036398"/>
            <a:ext cx="3492412" cy="1385888"/>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lang="ja-JP" altLang="en-US">
              <a:latin typeface="メイリオ" pitchFamily="50" charset="-128"/>
              <a:ea typeface="メイリオ" pitchFamily="50" charset="-128"/>
              <a:cs typeface="メイリオ" pitchFamily="50" charset="-128"/>
            </a:endParaRPr>
          </a:p>
        </p:txBody>
      </p:sp>
      <p:sp>
        <p:nvSpPr>
          <p:cNvPr id="801804" name="Text Box 12"/>
          <p:cNvSpPr txBox="1">
            <a:spLocks noChangeArrowheads="1"/>
          </p:cNvSpPr>
          <p:nvPr/>
        </p:nvSpPr>
        <p:spPr bwMode="auto">
          <a:xfrm>
            <a:off x="5419859" y="3126886"/>
            <a:ext cx="1935162" cy="274637"/>
          </a:xfrm>
          <a:prstGeom prst="rect">
            <a:avLst/>
          </a:prstGeom>
          <a:noFill/>
          <a:ln w="9525" algn="ctr">
            <a:noFill/>
            <a:miter lim="800000"/>
            <a:headEnd/>
            <a:tailEnd/>
          </a:ln>
          <a:effectLst/>
        </p:spPr>
        <p:txBody>
          <a:bodyPr>
            <a:spAutoFit/>
          </a:bodyPr>
          <a:lstStyle/>
          <a:p>
            <a:pPr>
              <a:spcBef>
                <a:spcPct val="50000"/>
              </a:spcBef>
              <a:defRPr/>
            </a:pPr>
            <a:r>
              <a:rPr lang="ja-JP" altLang="en-US" sz="1200" u="sng" dirty="0">
                <a:solidFill>
                  <a:schemeClr val="tx2"/>
                </a:solidFill>
                <a:effectLst>
                  <a:outerShdw blurRad="38100" dist="38100" dir="2700000" algn="tl">
                    <a:srgbClr val="C0C0C0"/>
                  </a:outerShdw>
                </a:effectLst>
                <a:latin typeface="メイリオ" pitchFamily="50" charset="-128"/>
                <a:ea typeface="メイリオ" pitchFamily="50" charset="-128"/>
                <a:cs typeface="メイリオ" pitchFamily="50" charset="-128"/>
              </a:rPr>
              <a:t>仮計算するための要素</a:t>
            </a:r>
          </a:p>
        </p:txBody>
      </p:sp>
      <p:sp>
        <p:nvSpPr>
          <p:cNvPr id="25613" name="Rectangle 13"/>
          <p:cNvSpPr>
            <a:spLocks noChangeArrowheads="1"/>
          </p:cNvSpPr>
          <p:nvPr/>
        </p:nvSpPr>
        <p:spPr bwMode="auto">
          <a:xfrm>
            <a:off x="5464308" y="3441211"/>
            <a:ext cx="1583285" cy="269875"/>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pPr algn="ctr">
              <a:spcBef>
                <a:spcPct val="50000"/>
              </a:spcBef>
              <a:defRPr/>
            </a:pPr>
            <a:r>
              <a:rPr lang="ja-JP" altLang="en-US" sz="1200" b="0" dirty="0">
                <a:latin typeface="メイリオ" pitchFamily="50" charset="-128"/>
                <a:ea typeface="メイリオ" pitchFamily="50" charset="-128"/>
                <a:cs typeface="メイリオ" pitchFamily="50" charset="-128"/>
              </a:rPr>
              <a:t>退職理由</a:t>
            </a:r>
          </a:p>
        </p:txBody>
      </p:sp>
      <p:sp>
        <p:nvSpPr>
          <p:cNvPr id="25614" name="Rectangle 14"/>
          <p:cNvSpPr>
            <a:spLocks noChangeArrowheads="1"/>
          </p:cNvSpPr>
          <p:nvPr/>
        </p:nvSpPr>
        <p:spPr bwMode="auto">
          <a:xfrm>
            <a:off x="7142711" y="3441211"/>
            <a:ext cx="1583285" cy="269875"/>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pPr algn="ctr">
              <a:spcBef>
                <a:spcPct val="50000"/>
              </a:spcBef>
              <a:defRPr/>
            </a:pPr>
            <a:r>
              <a:rPr lang="ja-JP" altLang="en-US" sz="1200" b="0">
                <a:latin typeface="メイリオ" pitchFamily="50" charset="-128"/>
                <a:ea typeface="メイリオ" pitchFamily="50" charset="-128"/>
                <a:cs typeface="メイリオ" pitchFamily="50" charset="-128"/>
              </a:rPr>
              <a:t>一律の評価ランク</a:t>
            </a:r>
          </a:p>
        </p:txBody>
      </p:sp>
      <p:sp>
        <p:nvSpPr>
          <p:cNvPr id="25615" name="Rectangle 15"/>
          <p:cNvSpPr>
            <a:spLocks noChangeArrowheads="1"/>
          </p:cNvSpPr>
          <p:nvPr/>
        </p:nvSpPr>
        <p:spPr bwMode="auto">
          <a:xfrm>
            <a:off x="5465896" y="3757123"/>
            <a:ext cx="1583286" cy="269875"/>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pPr algn="ctr">
              <a:spcBef>
                <a:spcPct val="50000"/>
              </a:spcBef>
              <a:defRPr/>
            </a:pPr>
            <a:r>
              <a:rPr lang="ja-JP" altLang="en-US" sz="1200" b="0">
                <a:latin typeface="メイリオ" pitchFamily="50" charset="-128"/>
                <a:ea typeface="メイリオ" pitchFamily="50" charset="-128"/>
                <a:cs typeface="メイリオ" pitchFamily="50" charset="-128"/>
              </a:rPr>
              <a:t>勤続年数</a:t>
            </a:r>
          </a:p>
        </p:txBody>
      </p:sp>
      <p:sp>
        <p:nvSpPr>
          <p:cNvPr id="25616" name="Rectangle 16"/>
          <p:cNvSpPr>
            <a:spLocks noChangeArrowheads="1"/>
          </p:cNvSpPr>
          <p:nvPr/>
        </p:nvSpPr>
        <p:spPr bwMode="auto">
          <a:xfrm>
            <a:off x="7142711" y="3757123"/>
            <a:ext cx="1583285" cy="269875"/>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pPr algn="ctr">
              <a:spcBef>
                <a:spcPct val="50000"/>
              </a:spcBef>
              <a:defRPr/>
            </a:pPr>
            <a:r>
              <a:rPr lang="ja-JP" altLang="en-US" sz="1200" b="0">
                <a:latin typeface="メイリオ" pitchFamily="50" charset="-128"/>
                <a:ea typeface="メイリオ" pitchFamily="50" charset="-128"/>
                <a:cs typeface="メイリオ" pitchFamily="50" charset="-128"/>
              </a:rPr>
              <a:t>一律のポイント単価</a:t>
            </a:r>
          </a:p>
        </p:txBody>
      </p:sp>
      <p:sp>
        <p:nvSpPr>
          <p:cNvPr id="25617" name="Rectangle 17"/>
          <p:cNvSpPr>
            <a:spLocks noChangeArrowheads="1"/>
          </p:cNvSpPr>
          <p:nvPr/>
        </p:nvSpPr>
        <p:spPr bwMode="auto">
          <a:xfrm>
            <a:off x="5464308" y="4071448"/>
            <a:ext cx="1583285" cy="269875"/>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pPr algn="ctr">
              <a:spcBef>
                <a:spcPct val="50000"/>
              </a:spcBef>
              <a:defRPr/>
            </a:pPr>
            <a:r>
              <a:rPr lang="ja-JP" altLang="en-US" sz="1200" b="0">
                <a:latin typeface="メイリオ" pitchFamily="50" charset="-128"/>
                <a:ea typeface="メイリオ" pitchFamily="50" charset="-128"/>
                <a:cs typeface="メイリオ" pitchFamily="50" charset="-128"/>
              </a:rPr>
              <a:t>資格別評定</a:t>
            </a:r>
          </a:p>
        </p:txBody>
      </p:sp>
      <p:sp>
        <p:nvSpPr>
          <p:cNvPr id="32786" name="AutoShape 18"/>
          <p:cNvSpPr>
            <a:spLocks noChangeArrowheads="1"/>
          </p:cNvSpPr>
          <p:nvPr/>
        </p:nvSpPr>
        <p:spPr bwMode="auto">
          <a:xfrm rot="5400000">
            <a:off x="6838290" y="2539398"/>
            <a:ext cx="269875" cy="630237"/>
          </a:xfrm>
          <a:prstGeom prst="chevron">
            <a:avLst>
              <a:gd name="adj" fmla="val 25000"/>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801811" name="Text Box 19"/>
          <p:cNvSpPr txBox="1">
            <a:spLocks noChangeArrowheads="1"/>
          </p:cNvSpPr>
          <p:nvPr/>
        </p:nvSpPr>
        <p:spPr bwMode="auto">
          <a:xfrm>
            <a:off x="409575" y="5691603"/>
            <a:ext cx="3960813" cy="274638"/>
          </a:xfrm>
          <a:prstGeom prst="rect">
            <a:avLst/>
          </a:prstGeom>
          <a:solidFill>
            <a:schemeClr val="folHlink"/>
          </a:solidFill>
          <a:ln w="9525" algn="ctr">
            <a:noFill/>
            <a:miter lim="800000"/>
            <a:headEnd/>
            <a:tailEnd/>
          </a:ln>
          <a:effectLst>
            <a:outerShdw dist="35921" dir="2700000" algn="ctr" rotWithShape="0">
              <a:schemeClr val="bg2"/>
            </a:outerShdw>
          </a:effectLst>
        </p:spPr>
        <p:txBody>
          <a:bodyPr>
            <a:spAutoFit/>
          </a:bodyPr>
          <a:lstStyle/>
          <a:p>
            <a:pPr algn="ctr">
              <a:spcBef>
                <a:spcPct val="50000"/>
              </a:spcBef>
              <a:defRPr/>
            </a:pPr>
            <a:r>
              <a:rPr lang="ja-JP" altLang="en-US" sz="1200">
                <a:solidFill>
                  <a:schemeClr val="tx1"/>
                </a:solidFill>
                <a:latin typeface="メイリオ" pitchFamily="50" charset="-128"/>
                <a:ea typeface="メイリオ" pitchFamily="50" charset="-128"/>
                <a:cs typeface="メイリオ" pitchFamily="50" charset="-128"/>
              </a:rPr>
              <a:t>当年～</a:t>
            </a:r>
            <a:r>
              <a:rPr lang="en-US" altLang="ja-JP" sz="1200">
                <a:solidFill>
                  <a:schemeClr val="tx1"/>
                </a:solidFill>
                <a:latin typeface="メイリオ" pitchFamily="50" charset="-128"/>
                <a:ea typeface="メイリオ" pitchFamily="50" charset="-128"/>
                <a:cs typeface="メイリオ" pitchFamily="50" charset="-128"/>
              </a:rPr>
              <a:t>5</a:t>
            </a:r>
            <a:r>
              <a:rPr lang="ja-JP" altLang="en-US" sz="1200">
                <a:solidFill>
                  <a:schemeClr val="tx1"/>
                </a:solidFill>
                <a:latin typeface="メイリオ" pitchFamily="50" charset="-128"/>
                <a:ea typeface="メイリオ" pitchFamily="50" charset="-128"/>
                <a:cs typeface="メイリオ" pitchFamily="50" charset="-128"/>
              </a:rPr>
              <a:t>年先まで退職予定者の退職金計算</a:t>
            </a:r>
          </a:p>
        </p:txBody>
      </p:sp>
      <p:sp>
        <p:nvSpPr>
          <p:cNvPr id="801812" name="Text Box 20"/>
          <p:cNvSpPr txBox="1">
            <a:spLocks noChangeArrowheads="1"/>
          </p:cNvSpPr>
          <p:nvPr/>
        </p:nvSpPr>
        <p:spPr bwMode="auto">
          <a:xfrm>
            <a:off x="409575" y="6098003"/>
            <a:ext cx="3960813" cy="274638"/>
          </a:xfrm>
          <a:prstGeom prst="rect">
            <a:avLst/>
          </a:prstGeom>
          <a:solidFill>
            <a:schemeClr val="folHlink"/>
          </a:solidFill>
          <a:ln w="9525" algn="ctr">
            <a:noFill/>
            <a:miter lim="800000"/>
            <a:headEnd/>
            <a:tailEnd/>
          </a:ln>
          <a:effectLst>
            <a:outerShdw dist="35921" dir="2700000" algn="ctr" rotWithShape="0">
              <a:schemeClr val="bg2"/>
            </a:outerShdw>
          </a:effectLst>
        </p:spPr>
        <p:txBody>
          <a:bodyPr>
            <a:spAutoFit/>
          </a:bodyPr>
          <a:lstStyle/>
          <a:p>
            <a:pPr algn="ctr">
              <a:spcBef>
                <a:spcPct val="50000"/>
              </a:spcBef>
              <a:defRPr/>
            </a:pPr>
            <a:r>
              <a:rPr lang="ja-JP" altLang="en-US" sz="1200">
                <a:solidFill>
                  <a:schemeClr val="tx1"/>
                </a:solidFill>
                <a:latin typeface="メイリオ" pitchFamily="50" charset="-128"/>
                <a:ea typeface="メイリオ" pitchFamily="50" charset="-128"/>
                <a:cs typeface="メイリオ" pitchFamily="50" charset="-128"/>
              </a:rPr>
              <a:t>当年末の退職金引当金予定額の計算</a:t>
            </a:r>
          </a:p>
        </p:txBody>
      </p:sp>
      <p:pic>
        <p:nvPicPr>
          <p:cNvPr id="32789" name="Picture 22"/>
          <p:cNvPicPr>
            <a:picLocks noChangeAspect="1" noChangeArrowheads="1"/>
          </p:cNvPicPr>
          <p:nvPr/>
        </p:nvPicPr>
        <p:blipFill>
          <a:blip r:embed="rId4" cstate="screen"/>
          <a:srcRect/>
          <a:stretch>
            <a:fillRect/>
          </a:stretch>
        </p:blipFill>
        <p:spPr bwMode="auto">
          <a:xfrm>
            <a:off x="5328466" y="4494302"/>
            <a:ext cx="3465513" cy="1824037"/>
          </a:xfrm>
          <a:prstGeom prst="rect">
            <a:avLst/>
          </a:prstGeom>
          <a:noFill/>
          <a:ln w="9525">
            <a:solidFill>
              <a:schemeClr val="tx2">
                <a:lumMod val="60000"/>
                <a:lumOff val="40000"/>
              </a:schemeClr>
            </a:solidFill>
            <a:miter lim="800000"/>
            <a:headEnd/>
            <a:tailEnd/>
          </a:ln>
        </p:spPr>
      </p:pic>
      <p:sp>
        <p:nvSpPr>
          <p:cNvPr id="32790" name="Rectangle 23"/>
          <p:cNvSpPr>
            <a:spLocks noChangeArrowheads="1"/>
          </p:cNvSpPr>
          <p:nvPr/>
        </p:nvSpPr>
        <p:spPr bwMode="auto">
          <a:xfrm>
            <a:off x="209006" y="209006"/>
            <a:ext cx="6898232" cy="1018903"/>
          </a:xfrm>
          <a:prstGeom prst="rect">
            <a:avLst/>
          </a:prstGeom>
          <a:noFill/>
          <a:ln w="9525">
            <a:noFill/>
            <a:miter lim="800000"/>
            <a:headEnd/>
            <a:tailEnd/>
          </a:ln>
        </p:spPr>
        <p:txBody>
          <a:bodyPr anchor="ctr"/>
          <a:lstStyle/>
          <a:p>
            <a:pPr>
              <a:lnSpc>
                <a:spcPts val="2600"/>
              </a:lnSpc>
            </a:pPr>
            <a:r>
              <a:rPr lang="en-US" altLang="ja-JP" sz="2200" i="1" dirty="0" smtClean="0">
                <a:ea typeface="メイリオ" pitchFamily="50" charset="-128"/>
                <a:cs typeface="Times New Roman" pitchFamily="18" charset="0"/>
              </a:rPr>
              <a:t>SuperStream</a:t>
            </a:r>
            <a:r>
              <a:rPr lang="en-US" altLang="ja-JP" sz="2200" dirty="0" smtClean="0">
                <a:ea typeface="メイリオ" pitchFamily="50" charset="-128"/>
                <a:cs typeface="Times New Roman" pitchFamily="18" charset="0"/>
              </a:rPr>
              <a:t> - HR+</a:t>
            </a:r>
            <a:r>
              <a:rPr lang="en-US" altLang="ja-JP" sz="2200" dirty="0" smtClean="0">
                <a:latin typeface="メイリオ" pitchFamily="50" charset="-128"/>
                <a:ea typeface="メイリオ" pitchFamily="50" charset="-128"/>
                <a:cs typeface="メイリオ" pitchFamily="50" charset="-128"/>
              </a:rPr>
              <a:t> </a:t>
            </a:r>
            <a:r>
              <a:rPr lang="ja-JP" altLang="en-US" sz="2200" b="0" dirty="0">
                <a:latin typeface="メイリオ" pitchFamily="50" charset="-128"/>
                <a:ea typeface="メイリオ" pitchFamily="50" charset="-128"/>
                <a:cs typeface="メイリオ" pitchFamily="50" charset="-128"/>
              </a:rPr>
              <a:t>退職金管理</a:t>
            </a:r>
            <a:r>
              <a:rPr lang="ja-JP" altLang="en-US" sz="2600" dirty="0">
                <a:latin typeface="メイリオ" pitchFamily="50" charset="-128"/>
                <a:ea typeface="メイリオ" pitchFamily="50" charset="-128"/>
                <a:cs typeface="メイリオ" pitchFamily="50" charset="-128"/>
              </a:rPr>
              <a:t/>
            </a:r>
            <a:br>
              <a:rPr lang="ja-JP" altLang="en-US" sz="2600" dirty="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　</a:t>
            </a:r>
            <a:r>
              <a:rPr lang="ja-JP" altLang="en-US" sz="1800" b="0" dirty="0" smtClean="0">
                <a:latin typeface="メイリオ" pitchFamily="50" charset="-128"/>
                <a:ea typeface="メイリオ" pitchFamily="50" charset="-128"/>
                <a:cs typeface="メイリオ" pitchFamily="50" charset="-128"/>
              </a:rPr>
              <a:t>～</a:t>
            </a:r>
            <a:r>
              <a:rPr lang="ja-JP" altLang="en-US" sz="1800" b="0" dirty="0">
                <a:latin typeface="メイリオ" pitchFamily="50" charset="-128"/>
                <a:ea typeface="メイリオ" pitchFamily="50" charset="-128"/>
                <a:cs typeface="メイリオ" pitchFamily="50" charset="-128"/>
              </a:rPr>
              <a:t>退職金計算・予測計算処理～</a:t>
            </a:r>
          </a:p>
        </p:txBody>
      </p:sp>
      <p:sp>
        <p:nvSpPr>
          <p:cNvPr id="32791" name="フッター プレースホルダ 2"/>
          <p:cNvSpPr>
            <a:spLocks noGrp="1"/>
          </p:cNvSpPr>
          <p:nvPr>
            <p:ph type="ftr" sz="quarter" idx="11"/>
          </p:nvPr>
        </p:nvSpPr>
        <p:spPr>
          <a:noFill/>
        </p:spPr>
        <p:txBody>
          <a:bodyPr vert="horz" lIns="91440" tIns="45720" rIns="91440" bIns="45720" anchor="t"/>
          <a:lstStyle/>
          <a:p>
            <a:r>
              <a:rPr lang="en-US" altLang="ja-JP" smtClean="0"/>
              <a:t>© SuperStream Inc. All rights reserved.</a:t>
            </a:r>
            <a:endParaRPr lang="en-US" altLang="ja-JP" dirty="0" smtClean="0"/>
          </a:p>
        </p:txBody>
      </p:sp>
      <p:cxnSp>
        <p:nvCxnSpPr>
          <p:cNvPr id="24" name="直線コネクタ 23"/>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sp>
        <p:nvSpPr>
          <p:cNvPr id="25" name="Text Box 4"/>
          <p:cNvSpPr txBox="1">
            <a:spLocks noChangeArrowheads="1"/>
          </p:cNvSpPr>
          <p:nvPr/>
        </p:nvSpPr>
        <p:spPr bwMode="auto">
          <a:xfrm>
            <a:off x="586109" y="1276350"/>
            <a:ext cx="6938219" cy="338554"/>
          </a:xfrm>
          <a:prstGeom prst="rect">
            <a:avLst/>
          </a:prstGeom>
          <a:noFill/>
          <a:ln w="9525">
            <a:noFill/>
            <a:miter lim="800000"/>
            <a:headEnd/>
            <a:tailEnd/>
          </a:ln>
        </p:spPr>
        <p:txBody>
          <a:bodyPr wrap="square">
            <a:spAutoFit/>
          </a:bodyPr>
          <a:lstStyle/>
          <a:p>
            <a:r>
              <a:rPr lang="ja-JP" altLang="en-US" b="0" dirty="0" smtClean="0">
                <a:solidFill>
                  <a:srgbClr val="C00000"/>
                </a:solidFill>
                <a:latin typeface="メイリオ" pitchFamily="50" charset="-128"/>
                <a:ea typeface="メイリオ" pitchFamily="50" charset="-128"/>
                <a:cs typeface="メイリオ" pitchFamily="50" charset="-128"/>
              </a:rPr>
              <a:t>退職金の予測計算処理</a:t>
            </a:r>
          </a:p>
        </p:txBody>
      </p:sp>
      <p:grpSp>
        <p:nvGrpSpPr>
          <p:cNvPr id="26" name="グループ化 25"/>
          <p:cNvGrpSpPr/>
          <p:nvPr/>
        </p:nvGrpSpPr>
        <p:grpSpPr>
          <a:xfrm>
            <a:off x="395290" y="1340768"/>
            <a:ext cx="215993" cy="215740"/>
            <a:chOff x="395290" y="1460627"/>
            <a:chExt cx="215993" cy="215740"/>
          </a:xfrm>
        </p:grpSpPr>
        <p:sp>
          <p:nvSpPr>
            <p:cNvPr id="27" name="正方形/長方形 26"/>
            <p:cNvSpPr/>
            <p:nvPr/>
          </p:nvSpPr>
          <p:spPr bwMode="black">
            <a:xfrm>
              <a:off x="395290" y="1460627"/>
              <a:ext cx="145499" cy="1325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ja-JP" altLang="en-US" b="0">
                <a:solidFill>
                  <a:srgbClr val="FF6600"/>
                </a:solidFill>
                <a:latin typeface="メイリオ" pitchFamily="50" charset="-128"/>
                <a:ea typeface="メイリオ" pitchFamily="50" charset="-128"/>
                <a:cs typeface="メイリオ" pitchFamily="50" charset="-128"/>
              </a:endParaRPr>
            </a:p>
          </p:txBody>
        </p:sp>
        <p:sp>
          <p:nvSpPr>
            <p:cNvPr id="28" name="正方形/長方形 27"/>
            <p:cNvSpPr/>
            <p:nvPr/>
          </p:nvSpPr>
          <p:spPr bwMode="black">
            <a:xfrm>
              <a:off x="465784" y="1543811"/>
              <a:ext cx="145499" cy="132556"/>
            </a:xfrm>
            <a:prstGeom prst="rect">
              <a:avLst/>
            </a:prstGeom>
            <a:gradFill>
              <a:gsLst>
                <a:gs pos="0">
                  <a:schemeClr val="bg1"/>
                </a:gs>
                <a:gs pos="80000">
                  <a:schemeClr val="bg1">
                    <a:lumMod val="95000"/>
                  </a:schemeClr>
                </a:gs>
                <a:gs pos="100000">
                  <a:schemeClr val="bg1">
                    <a:lumMod val="9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b="0">
                <a:solidFill>
                  <a:srgbClr val="FF6600"/>
                </a:solidFill>
                <a:latin typeface="メイリオ" pitchFamily="50" charset="-128"/>
                <a:ea typeface="メイリオ" pitchFamily="50" charset="-128"/>
                <a:cs typeface="メイリオ" pitchFamily="50" charset="-128"/>
              </a:endParaRPr>
            </a:p>
          </p:txBody>
        </p:sp>
      </p:gr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7" name="Rectangle 3"/>
          <p:cNvSpPr>
            <a:spLocks noChangeArrowheads="1"/>
          </p:cNvSpPr>
          <p:nvPr/>
        </p:nvSpPr>
        <p:spPr bwMode="auto">
          <a:xfrm>
            <a:off x="333375" y="4733925"/>
            <a:ext cx="4186238" cy="1620838"/>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lang="ja-JP" altLang="en-US">
              <a:latin typeface="メイリオ" pitchFamily="50" charset="-128"/>
              <a:ea typeface="メイリオ" pitchFamily="50" charset="-128"/>
              <a:cs typeface="メイリオ" pitchFamily="50" charset="-128"/>
            </a:endParaRPr>
          </a:p>
        </p:txBody>
      </p:sp>
      <p:sp>
        <p:nvSpPr>
          <p:cNvPr id="33796" name="Text Box 5"/>
          <p:cNvSpPr txBox="1">
            <a:spLocks noChangeArrowheads="1"/>
          </p:cNvSpPr>
          <p:nvPr/>
        </p:nvSpPr>
        <p:spPr bwMode="auto">
          <a:xfrm>
            <a:off x="560850" y="1676964"/>
            <a:ext cx="8304476" cy="304800"/>
          </a:xfrm>
          <a:prstGeom prst="rect">
            <a:avLst/>
          </a:prstGeom>
          <a:noFill/>
          <a:ln w="9525" algn="ctr">
            <a:noFill/>
            <a:miter lim="800000"/>
            <a:headEnd/>
            <a:tailEnd/>
          </a:ln>
        </p:spPr>
        <p:txBody>
          <a:bodyPr/>
          <a:lstStyle/>
          <a:p>
            <a:pPr>
              <a:spcBef>
                <a:spcPct val="50000"/>
              </a:spcBef>
            </a:pP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仕訳</a:t>
            </a: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の内容は社員区分または役職により、従業員と役員の振分けが可能です。また従業員の所属異動履歴をチェックし、退職給付引当金の所属部門間の振替も行います。</a:t>
            </a:r>
            <a:b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b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本支店間の処理が発生した場合は、設定に応じて本支店間の仕訳データを作成します。</a:t>
            </a:r>
          </a:p>
        </p:txBody>
      </p:sp>
      <p:sp>
        <p:nvSpPr>
          <p:cNvPr id="33797" name="Line 6"/>
          <p:cNvSpPr>
            <a:spLocks noChangeShapeType="1"/>
          </p:cNvSpPr>
          <p:nvPr/>
        </p:nvSpPr>
        <p:spPr bwMode="auto">
          <a:xfrm>
            <a:off x="2366963" y="3068638"/>
            <a:ext cx="1125537" cy="0"/>
          </a:xfrm>
          <a:prstGeom prst="line">
            <a:avLst/>
          </a:prstGeom>
          <a:noFill/>
          <a:ln w="9525">
            <a:noFill/>
            <a:round/>
            <a:headEnd/>
            <a:tailEnd type="triangle" w="med" len="med"/>
          </a:ln>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26630" name="Rectangle 7"/>
          <p:cNvSpPr>
            <a:spLocks noChangeArrowheads="1"/>
          </p:cNvSpPr>
          <p:nvPr/>
        </p:nvSpPr>
        <p:spPr bwMode="auto">
          <a:xfrm>
            <a:off x="333375" y="2482850"/>
            <a:ext cx="4203700" cy="99060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a:spcBef>
                <a:spcPct val="50000"/>
              </a:spcBef>
              <a:defRPr/>
            </a:pPr>
            <a:endParaRPr lang="ja-JP" altLang="ja-JP" sz="1200">
              <a:solidFill>
                <a:schemeClr val="bg2"/>
              </a:solidFill>
              <a:latin typeface="メイリオ" pitchFamily="50" charset="-128"/>
              <a:ea typeface="メイリオ" pitchFamily="50" charset="-128"/>
              <a:cs typeface="メイリオ" pitchFamily="50" charset="-128"/>
            </a:endParaRPr>
          </a:p>
        </p:txBody>
      </p:sp>
      <p:sp>
        <p:nvSpPr>
          <p:cNvPr id="26631" name="Rectangle 8"/>
          <p:cNvSpPr>
            <a:spLocks noChangeArrowheads="1"/>
          </p:cNvSpPr>
          <p:nvPr/>
        </p:nvSpPr>
        <p:spPr bwMode="auto">
          <a:xfrm>
            <a:off x="333375" y="3652838"/>
            <a:ext cx="4195763" cy="94615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lang="ja-JP" altLang="en-US">
              <a:latin typeface="メイリオ" pitchFamily="50" charset="-128"/>
              <a:ea typeface="メイリオ" pitchFamily="50" charset="-128"/>
              <a:cs typeface="メイリオ" pitchFamily="50" charset="-128"/>
            </a:endParaRPr>
          </a:p>
        </p:txBody>
      </p:sp>
      <p:sp>
        <p:nvSpPr>
          <p:cNvPr id="26632" name="Rectangle 9"/>
          <p:cNvSpPr>
            <a:spLocks noChangeArrowheads="1"/>
          </p:cNvSpPr>
          <p:nvPr/>
        </p:nvSpPr>
        <p:spPr bwMode="auto">
          <a:xfrm>
            <a:off x="4735513" y="2482850"/>
            <a:ext cx="4140200" cy="166687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defRPr/>
            </a:pPr>
            <a:endParaRPr lang="ja-JP" altLang="en-US">
              <a:latin typeface="メイリオ" pitchFamily="50" charset="-128"/>
              <a:ea typeface="メイリオ" pitchFamily="50" charset="-128"/>
              <a:cs typeface="メイリオ" pitchFamily="50" charset="-128"/>
            </a:endParaRPr>
          </a:p>
        </p:txBody>
      </p:sp>
      <p:sp>
        <p:nvSpPr>
          <p:cNvPr id="40969" name="Rectangle 10"/>
          <p:cNvSpPr>
            <a:spLocks noChangeArrowheads="1"/>
          </p:cNvSpPr>
          <p:nvPr/>
        </p:nvSpPr>
        <p:spPr bwMode="auto">
          <a:xfrm>
            <a:off x="336001" y="3658728"/>
            <a:ext cx="1890713" cy="26987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spcBef>
                <a:spcPct val="50000"/>
              </a:spcBef>
              <a:defRPr/>
            </a:pPr>
            <a:r>
              <a:rPr lang="ja-JP" altLang="en-US" sz="1400">
                <a:latin typeface="メイリオ" pitchFamily="50" charset="-128"/>
                <a:ea typeface="メイリオ" pitchFamily="50" charset="-128"/>
                <a:cs typeface="メイリオ" pitchFamily="50" charset="-128"/>
              </a:rPr>
              <a:t>退職一時金支払</a:t>
            </a:r>
          </a:p>
        </p:txBody>
      </p:sp>
      <p:sp>
        <p:nvSpPr>
          <p:cNvPr id="40970" name="Rectangle 11"/>
          <p:cNvSpPr>
            <a:spLocks noChangeArrowheads="1"/>
          </p:cNvSpPr>
          <p:nvPr/>
        </p:nvSpPr>
        <p:spPr bwMode="auto">
          <a:xfrm>
            <a:off x="354324" y="2488740"/>
            <a:ext cx="1890713" cy="26987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spcBef>
                <a:spcPct val="50000"/>
              </a:spcBef>
              <a:defRPr/>
            </a:pPr>
            <a:r>
              <a:rPr lang="ja-JP" altLang="en-US" sz="1400">
                <a:latin typeface="メイリオ" pitchFamily="50" charset="-128"/>
                <a:ea typeface="メイリオ" pitchFamily="50" charset="-128"/>
                <a:cs typeface="メイリオ" pitchFamily="50" charset="-128"/>
              </a:rPr>
              <a:t>退職給付引当金計上</a:t>
            </a:r>
          </a:p>
        </p:txBody>
      </p:sp>
      <p:sp>
        <p:nvSpPr>
          <p:cNvPr id="33807" name="Text Box 12"/>
          <p:cNvSpPr txBox="1">
            <a:spLocks noChangeArrowheads="1"/>
          </p:cNvSpPr>
          <p:nvPr/>
        </p:nvSpPr>
        <p:spPr bwMode="auto">
          <a:xfrm>
            <a:off x="2138363" y="4217988"/>
            <a:ext cx="184150" cy="274637"/>
          </a:xfrm>
          <a:prstGeom prst="rect">
            <a:avLst/>
          </a:prstGeom>
          <a:noFill/>
          <a:ln w="9525" algn="ctr">
            <a:noFill/>
            <a:miter lim="800000"/>
            <a:headEnd/>
            <a:tailEnd/>
          </a:ln>
        </p:spPr>
        <p:txBody>
          <a:bodyPr wrap="none">
            <a:spAutoFit/>
          </a:bodyPr>
          <a:lstStyle/>
          <a:p>
            <a:pPr>
              <a:spcBef>
                <a:spcPct val="50000"/>
              </a:spcBef>
            </a:pPr>
            <a:endParaRPr lang="ja-JP" altLang="ja-JP" sz="1200">
              <a:solidFill>
                <a:schemeClr val="bg2"/>
              </a:solidFill>
              <a:latin typeface="メイリオ" pitchFamily="50" charset="-128"/>
              <a:ea typeface="メイリオ" pitchFamily="50" charset="-128"/>
              <a:cs typeface="メイリオ" pitchFamily="50" charset="-128"/>
            </a:endParaRPr>
          </a:p>
        </p:txBody>
      </p:sp>
      <p:sp>
        <p:nvSpPr>
          <p:cNvPr id="33808" name="Text Box 13"/>
          <p:cNvSpPr txBox="1">
            <a:spLocks noChangeArrowheads="1"/>
          </p:cNvSpPr>
          <p:nvPr/>
        </p:nvSpPr>
        <p:spPr bwMode="auto">
          <a:xfrm>
            <a:off x="566738" y="3024188"/>
            <a:ext cx="1890712" cy="274637"/>
          </a:xfrm>
          <a:prstGeom prst="rect">
            <a:avLst/>
          </a:prstGeom>
          <a:noFill/>
          <a:ln w="9525" algn="ctr">
            <a:noFill/>
            <a:miter lim="800000"/>
            <a:headEnd/>
            <a:tailEnd/>
          </a:ln>
        </p:spPr>
        <p:txBody>
          <a:bodyPr>
            <a:spAutoFit/>
          </a:bodyPr>
          <a:lstStyle/>
          <a:p>
            <a:pPr>
              <a:spcBef>
                <a:spcPct val="50000"/>
              </a:spcBef>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　当年度分　退職金費用</a:t>
            </a:r>
          </a:p>
        </p:txBody>
      </p:sp>
      <p:sp>
        <p:nvSpPr>
          <p:cNvPr id="33809" name="Text Box 14"/>
          <p:cNvSpPr txBox="1">
            <a:spLocks noChangeArrowheads="1"/>
          </p:cNvSpPr>
          <p:nvPr/>
        </p:nvSpPr>
        <p:spPr bwMode="auto">
          <a:xfrm>
            <a:off x="522288" y="4149725"/>
            <a:ext cx="1844675" cy="274638"/>
          </a:xfrm>
          <a:prstGeom prst="rect">
            <a:avLst/>
          </a:prstGeom>
          <a:noFill/>
          <a:ln w="9525" algn="ctr">
            <a:noFill/>
            <a:miter lim="800000"/>
            <a:headEnd/>
            <a:tailEnd/>
          </a:ln>
        </p:spPr>
        <p:txBody>
          <a:bodyPr>
            <a:spAutoFit/>
          </a:bodyPr>
          <a:lstStyle/>
          <a:p>
            <a:pPr>
              <a:spcBef>
                <a:spcPct val="50000"/>
              </a:spcBef>
            </a:pPr>
            <a:r>
              <a:rPr lang="ja-JP" altLang="en-US" sz="1200">
                <a:solidFill>
                  <a:schemeClr val="tx1">
                    <a:lumMod val="65000"/>
                    <a:lumOff val="35000"/>
                  </a:schemeClr>
                </a:solidFill>
                <a:latin typeface="メイリオ" pitchFamily="50" charset="-128"/>
                <a:ea typeface="メイリオ" pitchFamily="50" charset="-128"/>
                <a:cs typeface="メイリオ" pitchFamily="50" charset="-128"/>
              </a:rPr>
              <a:t>　退職金支払額</a:t>
            </a:r>
          </a:p>
        </p:txBody>
      </p:sp>
      <p:sp>
        <p:nvSpPr>
          <p:cNvPr id="35854" name="Rectangle 15"/>
          <p:cNvSpPr>
            <a:spLocks noChangeArrowheads="1"/>
          </p:cNvSpPr>
          <p:nvPr/>
        </p:nvSpPr>
        <p:spPr bwMode="auto">
          <a:xfrm>
            <a:off x="4747619" y="2488740"/>
            <a:ext cx="1890713" cy="268288"/>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spcBef>
                <a:spcPct val="50000"/>
              </a:spcBef>
              <a:defRPr/>
            </a:pPr>
            <a:r>
              <a:rPr lang="ja-JP" altLang="en-US" sz="1400">
                <a:latin typeface="メイリオ" pitchFamily="50" charset="-128"/>
                <a:ea typeface="メイリオ" pitchFamily="50" charset="-128"/>
                <a:cs typeface="メイリオ" pitchFamily="50" charset="-128"/>
              </a:rPr>
              <a:t>部門移動</a:t>
            </a:r>
          </a:p>
        </p:txBody>
      </p:sp>
      <p:sp>
        <p:nvSpPr>
          <p:cNvPr id="40975" name="Text Box 16"/>
          <p:cNvSpPr txBox="1">
            <a:spLocks noChangeArrowheads="1"/>
          </p:cNvSpPr>
          <p:nvPr/>
        </p:nvSpPr>
        <p:spPr bwMode="auto">
          <a:xfrm>
            <a:off x="1647825" y="5948363"/>
            <a:ext cx="674688" cy="315912"/>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algn="ctr">
              <a:spcBef>
                <a:spcPct val="50000"/>
              </a:spcBef>
              <a:defRPr/>
            </a:pPr>
            <a:r>
              <a:rPr lang="ja-JP" altLang="en-US" sz="1200">
                <a:latin typeface="メイリオ" pitchFamily="50" charset="-128"/>
                <a:ea typeface="メイリオ" pitchFamily="50" charset="-128"/>
                <a:cs typeface="メイリオ" pitchFamily="50" charset="-128"/>
              </a:rPr>
              <a:t>役員</a:t>
            </a:r>
          </a:p>
        </p:txBody>
      </p:sp>
      <p:sp>
        <p:nvSpPr>
          <p:cNvPr id="33814" name="AutoShape 17"/>
          <p:cNvSpPr>
            <a:spLocks/>
          </p:cNvSpPr>
          <p:nvPr/>
        </p:nvSpPr>
        <p:spPr bwMode="auto">
          <a:xfrm>
            <a:off x="1377950" y="5497513"/>
            <a:ext cx="179388" cy="765175"/>
          </a:xfrm>
          <a:prstGeom prst="leftBrace">
            <a:avLst>
              <a:gd name="adj1" fmla="val 35546"/>
              <a:gd name="adj2" fmla="val 50000"/>
            </a:avLst>
          </a:prstGeom>
          <a:noFill/>
          <a:ln w="22225">
            <a:solidFill>
              <a:srgbClr val="800000"/>
            </a:solidFill>
            <a:round/>
            <a:headEnd/>
            <a:tailEnd/>
          </a:ln>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33815" name="Text Box 18"/>
          <p:cNvSpPr txBox="1">
            <a:spLocks noChangeArrowheads="1"/>
          </p:cNvSpPr>
          <p:nvPr/>
        </p:nvSpPr>
        <p:spPr bwMode="auto">
          <a:xfrm>
            <a:off x="2411413" y="5570538"/>
            <a:ext cx="1250950" cy="274637"/>
          </a:xfrm>
          <a:prstGeom prst="rect">
            <a:avLst/>
          </a:prstGeom>
          <a:noFill/>
          <a:ln w="9525" algn="ctr">
            <a:noFill/>
            <a:miter lim="800000"/>
            <a:headEnd/>
            <a:tailEnd/>
          </a:ln>
        </p:spPr>
        <p:txBody>
          <a:bodyPr wrap="none">
            <a:spAutoFit/>
          </a:bodyPr>
          <a:lstStyle/>
          <a:p>
            <a:pPr>
              <a:spcBef>
                <a:spcPct val="50000"/>
              </a:spcBef>
            </a:pPr>
            <a:r>
              <a:rPr lang="ja-JP" altLang="en-US" sz="1200" b="0" dirty="0">
                <a:solidFill>
                  <a:schemeClr val="tx1">
                    <a:lumMod val="65000"/>
                    <a:lumOff val="35000"/>
                  </a:schemeClr>
                </a:solidFill>
                <a:latin typeface="メイリオ" pitchFamily="50" charset="-128"/>
                <a:ea typeface="メイリオ" pitchFamily="50" charset="-128"/>
                <a:cs typeface="メイリオ" pitchFamily="50" charset="-128"/>
              </a:rPr>
              <a:t>退職給付引当金</a:t>
            </a:r>
          </a:p>
        </p:txBody>
      </p:sp>
      <p:sp>
        <p:nvSpPr>
          <p:cNvPr id="33816" name="Text Box 19"/>
          <p:cNvSpPr txBox="1">
            <a:spLocks noChangeArrowheads="1"/>
          </p:cNvSpPr>
          <p:nvPr/>
        </p:nvSpPr>
        <p:spPr bwMode="auto">
          <a:xfrm>
            <a:off x="2411413" y="5946775"/>
            <a:ext cx="1555750" cy="274638"/>
          </a:xfrm>
          <a:prstGeom prst="rect">
            <a:avLst/>
          </a:prstGeom>
          <a:noFill/>
          <a:ln w="9525" algn="ctr">
            <a:noFill/>
            <a:miter lim="800000"/>
            <a:headEnd/>
            <a:tailEnd/>
          </a:ln>
        </p:spPr>
        <p:txBody>
          <a:bodyPr wrap="none">
            <a:spAutoFit/>
          </a:bodyPr>
          <a:lstStyle/>
          <a:p>
            <a:pPr>
              <a:spcBef>
                <a:spcPct val="50000"/>
              </a:spcBef>
            </a:pPr>
            <a:r>
              <a:rPr lang="ja-JP" altLang="en-US" sz="1200" b="0">
                <a:solidFill>
                  <a:schemeClr val="tx1">
                    <a:lumMod val="65000"/>
                    <a:lumOff val="35000"/>
                  </a:schemeClr>
                </a:solidFill>
                <a:latin typeface="メイリオ" pitchFamily="50" charset="-128"/>
                <a:ea typeface="メイリオ" pitchFamily="50" charset="-128"/>
                <a:cs typeface="メイリオ" pitchFamily="50" charset="-128"/>
              </a:rPr>
              <a:t>役員退職慰労引当金</a:t>
            </a:r>
          </a:p>
        </p:txBody>
      </p:sp>
      <p:sp>
        <p:nvSpPr>
          <p:cNvPr id="40979" name="Text Box 20"/>
          <p:cNvSpPr txBox="1">
            <a:spLocks noChangeArrowheads="1"/>
          </p:cNvSpPr>
          <p:nvPr/>
        </p:nvSpPr>
        <p:spPr bwMode="auto">
          <a:xfrm>
            <a:off x="1647825" y="5521325"/>
            <a:ext cx="674688" cy="336550"/>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pPr algn="ctr">
              <a:spcBef>
                <a:spcPct val="50000"/>
              </a:spcBef>
              <a:defRPr/>
            </a:pPr>
            <a:r>
              <a:rPr lang="ja-JP" altLang="en-US" sz="1200">
                <a:latin typeface="メイリオ" pitchFamily="50" charset="-128"/>
                <a:ea typeface="メイリオ" pitchFamily="50" charset="-128"/>
                <a:cs typeface="メイリオ" pitchFamily="50" charset="-128"/>
              </a:rPr>
              <a:t>従業員</a:t>
            </a:r>
          </a:p>
        </p:txBody>
      </p:sp>
      <p:sp>
        <p:nvSpPr>
          <p:cNvPr id="40980" name="Rectangle 21"/>
          <p:cNvSpPr>
            <a:spLocks noChangeArrowheads="1"/>
          </p:cNvSpPr>
          <p:nvPr/>
        </p:nvSpPr>
        <p:spPr bwMode="auto">
          <a:xfrm>
            <a:off x="477838" y="5541963"/>
            <a:ext cx="855662" cy="719137"/>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a:spcBef>
                <a:spcPct val="50000"/>
              </a:spcBef>
              <a:defRPr/>
            </a:pPr>
            <a:r>
              <a:rPr lang="ja-JP" altLang="en-US" sz="1200">
                <a:latin typeface="メイリオ" pitchFamily="50" charset="-128"/>
                <a:ea typeface="メイリオ" pitchFamily="50" charset="-128"/>
                <a:cs typeface="メイリオ" pitchFamily="50" charset="-128"/>
              </a:rPr>
              <a:t>役職</a:t>
            </a:r>
            <a:br>
              <a:rPr lang="ja-JP" altLang="en-US" sz="1200">
                <a:latin typeface="メイリオ" pitchFamily="50" charset="-128"/>
                <a:ea typeface="メイリオ" pitchFamily="50" charset="-128"/>
                <a:cs typeface="メイリオ" pitchFamily="50" charset="-128"/>
              </a:rPr>
            </a:br>
            <a:r>
              <a:rPr lang="ja-JP" altLang="en-US" sz="1200">
                <a:latin typeface="メイリオ" pitchFamily="50" charset="-128"/>
                <a:ea typeface="メイリオ" pitchFamily="50" charset="-128"/>
                <a:cs typeface="メイリオ" pitchFamily="50" charset="-128"/>
              </a:rPr>
              <a:t/>
            </a:r>
            <a:br>
              <a:rPr lang="ja-JP" altLang="en-US" sz="1200">
                <a:latin typeface="メイリオ" pitchFamily="50" charset="-128"/>
                <a:ea typeface="メイリオ" pitchFamily="50" charset="-128"/>
                <a:cs typeface="メイリオ" pitchFamily="50" charset="-128"/>
              </a:rPr>
            </a:br>
            <a:r>
              <a:rPr lang="ja-JP" altLang="en-US" sz="1200">
                <a:latin typeface="メイリオ" pitchFamily="50" charset="-128"/>
                <a:ea typeface="メイリオ" pitchFamily="50" charset="-128"/>
                <a:cs typeface="メイリオ" pitchFamily="50" charset="-128"/>
              </a:rPr>
              <a:t>社員区分</a:t>
            </a:r>
          </a:p>
        </p:txBody>
      </p:sp>
      <p:sp>
        <p:nvSpPr>
          <p:cNvPr id="33819" name="Text Box 22"/>
          <p:cNvSpPr txBox="1">
            <a:spLocks noChangeArrowheads="1"/>
          </p:cNvSpPr>
          <p:nvPr/>
        </p:nvSpPr>
        <p:spPr bwMode="auto">
          <a:xfrm>
            <a:off x="4870450" y="2933700"/>
            <a:ext cx="3951333" cy="457200"/>
          </a:xfrm>
          <a:prstGeom prst="rect">
            <a:avLst/>
          </a:prstGeom>
          <a:noFill/>
          <a:ln w="9525" algn="ctr">
            <a:noFill/>
            <a:miter lim="800000"/>
            <a:headEnd/>
            <a:tailEnd/>
          </a:ln>
        </p:spPr>
        <p:txBody>
          <a:bodyPr wrap="square">
            <a:spAutoFit/>
          </a:bodyPr>
          <a:lstStyle/>
          <a:p>
            <a:pPr>
              <a:spcBef>
                <a:spcPct val="50000"/>
              </a:spcBef>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異動にともない、費用計上部門が前期と当期で異なる場合に、退職給付引当金の振替を行います。</a:t>
            </a:r>
          </a:p>
        </p:txBody>
      </p:sp>
      <p:sp>
        <p:nvSpPr>
          <p:cNvPr id="40982" name="Rectangle 23"/>
          <p:cNvSpPr>
            <a:spLocks noChangeArrowheads="1"/>
          </p:cNvSpPr>
          <p:nvPr/>
        </p:nvSpPr>
        <p:spPr bwMode="auto">
          <a:xfrm>
            <a:off x="336001" y="4738228"/>
            <a:ext cx="2474913" cy="269875"/>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spcBef>
                <a:spcPct val="50000"/>
              </a:spcBef>
              <a:defRPr/>
            </a:pPr>
            <a:r>
              <a:rPr lang="ja-JP" altLang="en-US" sz="1400" dirty="0">
                <a:latin typeface="メイリオ" pitchFamily="50" charset="-128"/>
                <a:ea typeface="メイリオ" pitchFamily="50" charset="-128"/>
                <a:cs typeface="メイリオ" pitchFamily="50" charset="-128"/>
              </a:rPr>
              <a:t>役員・従業員の勘定科目振分け</a:t>
            </a:r>
          </a:p>
        </p:txBody>
      </p:sp>
      <p:sp>
        <p:nvSpPr>
          <p:cNvPr id="33823" name="Text Box 24"/>
          <p:cNvSpPr txBox="1">
            <a:spLocks noChangeArrowheads="1"/>
          </p:cNvSpPr>
          <p:nvPr/>
        </p:nvSpPr>
        <p:spPr bwMode="auto">
          <a:xfrm>
            <a:off x="479648" y="5184775"/>
            <a:ext cx="3970428" cy="276999"/>
          </a:xfrm>
          <a:prstGeom prst="rect">
            <a:avLst/>
          </a:prstGeom>
          <a:noFill/>
          <a:ln w="9525" algn="ctr">
            <a:noFill/>
            <a:miter lim="800000"/>
            <a:headEnd/>
            <a:tailEnd/>
          </a:ln>
        </p:spPr>
        <p:txBody>
          <a:bodyPr wrap="square">
            <a:spAutoFit/>
          </a:bodyPr>
          <a:lstStyle/>
          <a:p>
            <a:pPr>
              <a:spcBef>
                <a:spcPct val="50000"/>
              </a:spcBef>
            </a:pPr>
            <a:r>
              <a:rPr lang="ja-JP" altLang="en-US" sz="1200" dirty="0" smtClean="0">
                <a:solidFill>
                  <a:schemeClr val="tx1">
                    <a:lumMod val="65000"/>
                    <a:lumOff val="35000"/>
                  </a:schemeClr>
                </a:solidFill>
                <a:latin typeface="メイリオ" pitchFamily="50" charset="-128"/>
                <a:ea typeface="メイリオ" pitchFamily="50" charset="-128"/>
                <a:cs typeface="メイリオ" pitchFamily="50" charset="-128"/>
              </a:rPr>
              <a:t>社員</a:t>
            </a: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区分もしくは役職により、設定科目を振分します。</a:t>
            </a:r>
          </a:p>
        </p:txBody>
      </p:sp>
      <p:sp>
        <p:nvSpPr>
          <p:cNvPr id="33824" name="AutoShape 25"/>
          <p:cNvSpPr>
            <a:spLocks noChangeArrowheads="1"/>
          </p:cNvSpPr>
          <p:nvPr/>
        </p:nvSpPr>
        <p:spPr bwMode="auto">
          <a:xfrm>
            <a:off x="2592388" y="2889250"/>
            <a:ext cx="1754187" cy="495300"/>
          </a:xfrm>
          <a:prstGeom prst="roundRect">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spcBef>
                <a:spcPct val="50000"/>
              </a:spcBef>
            </a:pPr>
            <a:r>
              <a:rPr lang="ja-JP" altLang="en-US" sz="1200">
                <a:latin typeface="メイリオ" pitchFamily="50" charset="-128"/>
                <a:ea typeface="メイリオ" pitchFamily="50" charset="-128"/>
                <a:cs typeface="メイリオ" pitchFamily="50" charset="-128"/>
              </a:rPr>
              <a:t>退職給付引当金　仕訳</a:t>
            </a:r>
          </a:p>
        </p:txBody>
      </p:sp>
      <p:sp>
        <p:nvSpPr>
          <p:cNvPr id="33825" name="AutoShape 26"/>
          <p:cNvSpPr>
            <a:spLocks noChangeArrowheads="1"/>
          </p:cNvSpPr>
          <p:nvPr/>
        </p:nvSpPr>
        <p:spPr bwMode="auto">
          <a:xfrm>
            <a:off x="2592388" y="4014788"/>
            <a:ext cx="1754187" cy="495300"/>
          </a:xfrm>
          <a:prstGeom prst="roundRect">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lstStyle/>
          <a:p>
            <a:pPr algn="ctr">
              <a:spcBef>
                <a:spcPct val="50000"/>
              </a:spcBef>
            </a:pPr>
            <a:r>
              <a:rPr lang="ja-JP" altLang="en-US" sz="1200">
                <a:latin typeface="メイリオ" pitchFamily="50" charset="-128"/>
                <a:ea typeface="メイリオ" pitchFamily="50" charset="-128"/>
                <a:cs typeface="メイリオ" pitchFamily="50" charset="-128"/>
              </a:rPr>
              <a:t>退職金支払仕訳</a:t>
            </a:r>
          </a:p>
        </p:txBody>
      </p:sp>
      <p:sp>
        <p:nvSpPr>
          <p:cNvPr id="33826" name="Line 27"/>
          <p:cNvSpPr>
            <a:spLocks noChangeShapeType="1"/>
          </p:cNvSpPr>
          <p:nvPr/>
        </p:nvSpPr>
        <p:spPr bwMode="auto">
          <a:xfrm>
            <a:off x="4916488" y="3563938"/>
            <a:ext cx="3735387" cy="0"/>
          </a:xfrm>
          <a:prstGeom prst="line">
            <a:avLst/>
          </a:prstGeom>
          <a:noFill/>
          <a:ln w="25400">
            <a:solidFill>
              <a:schemeClr val="tx1">
                <a:lumMod val="75000"/>
                <a:lumOff val="25000"/>
              </a:schemeClr>
            </a:solidFill>
            <a:round/>
            <a:headEnd/>
            <a:tailEnd/>
          </a:ln>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33827" name="Line 28"/>
          <p:cNvSpPr>
            <a:spLocks noChangeShapeType="1"/>
          </p:cNvSpPr>
          <p:nvPr/>
        </p:nvSpPr>
        <p:spPr bwMode="auto">
          <a:xfrm>
            <a:off x="6670675" y="3563938"/>
            <a:ext cx="0" cy="540000"/>
          </a:xfrm>
          <a:prstGeom prst="line">
            <a:avLst/>
          </a:prstGeom>
          <a:noFill/>
          <a:ln w="25400">
            <a:solidFill>
              <a:schemeClr val="tx1">
                <a:lumMod val="75000"/>
                <a:lumOff val="25000"/>
              </a:schemeClr>
            </a:solidFill>
            <a:round/>
            <a:headEnd/>
            <a:tailEnd/>
          </a:ln>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33828" name="Text Box 29"/>
          <p:cNvSpPr txBox="1">
            <a:spLocks noChangeArrowheads="1"/>
          </p:cNvSpPr>
          <p:nvPr/>
        </p:nvSpPr>
        <p:spPr bwMode="auto">
          <a:xfrm>
            <a:off x="4852127" y="3597364"/>
            <a:ext cx="1665288" cy="553998"/>
          </a:xfrm>
          <a:prstGeom prst="rect">
            <a:avLst/>
          </a:prstGeom>
          <a:noFill/>
          <a:ln w="9525" algn="ctr">
            <a:noFill/>
            <a:miter lim="800000"/>
            <a:headEnd/>
            <a:tailEnd/>
          </a:ln>
        </p:spPr>
        <p:txBody>
          <a:bodyPr>
            <a:spAutoFit/>
          </a:bodyPr>
          <a:lstStyle/>
          <a:p>
            <a:pPr>
              <a:spcBef>
                <a:spcPct val="50000"/>
              </a:spcBef>
            </a:pPr>
            <a:r>
              <a:rPr lang="ja-JP" altLang="en-US" sz="1000" dirty="0">
                <a:solidFill>
                  <a:schemeClr val="tx1">
                    <a:lumMod val="65000"/>
                    <a:lumOff val="35000"/>
                  </a:schemeClr>
                </a:solidFill>
                <a:latin typeface="メイリオ" pitchFamily="50" charset="-128"/>
                <a:ea typeface="メイリオ" pitchFamily="50" charset="-128"/>
                <a:cs typeface="メイリオ" pitchFamily="50" charset="-128"/>
              </a:rPr>
              <a:t>退職給付引当金　ｘｘｘｘｘｘｘ</a:t>
            </a:r>
            <a:br>
              <a:rPr lang="ja-JP" altLang="en-US" sz="1000" dirty="0">
                <a:solidFill>
                  <a:schemeClr val="tx1">
                    <a:lumMod val="65000"/>
                    <a:lumOff val="35000"/>
                  </a:schemeClr>
                </a:solidFill>
                <a:latin typeface="メイリオ" pitchFamily="50" charset="-128"/>
                <a:ea typeface="メイリオ" pitchFamily="50" charset="-128"/>
                <a:cs typeface="メイリオ" pitchFamily="50" charset="-128"/>
              </a:rPr>
            </a:br>
            <a:r>
              <a:rPr lang="ja-JP" altLang="en-US" sz="1000" dirty="0">
                <a:solidFill>
                  <a:schemeClr val="tx1">
                    <a:lumMod val="65000"/>
                    <a:lumOff val="35000"/>
                  </a:schemeClr>
                </a:solidFill>
                <a:latin typeface="メイリオ" pitchFamily="50" charset="-128"/>
                <a:ea typeface="メイリオ" pitchFamily="50" charset="-128"/>
                <a:cs typeface="メイリオ" pitchFamily="50" charset="-128"/>
              </a:rPr>
              <a:t>　　　（　</a:t>
            </a:r>
            <a:r>
              <a:rPr lang="en-US" altLang="ja-JP" sz="1000" dirty="0">
                <a:solidFill>
                  <a:schemeClr val="tx1">
                    <a:lumMod val="65000"/>
                    <a:lumOff val="35000"/>
                  </a:schemeClr>
                </a:solidFill>
                <a:latin typeface="メイリオ" pitchFamily="50" charset="-128"/>
                <a:ea typeface="メイリオ" pitchFamily="50" charset="-128"/>
                <a:cs typeface="メイリオ" pitchFamily="50" charset="-128"/>
              </a:rPr>
              <a:t>A </a:t>
            </a:r>
            <a:r>
              <a:rPr lang="ja-JP" altLang="en-US" sz="1000" dirty="0">
                <a:solidFill>
                  <a:schemeClr val="tx1">
                    <a:lumMod val="65000"/>
                    <a:lumOff val="35000"/>
                  </a:schemeClr>
                </a:solidFill>
                <a:latin typeface="メイリオ" pitchFamily="50" charset="-128"/>
                <a:ea typeface="メイリオ" pitchFamily="50" charset="-128"/>
                <a:cs typeface="メイリオ" pitchFamily="50" charset="-128"/>
              </a:rPr>
              <a:t>部門　）</a:t>
            </a:r>
          </a:p>
        </p:txBody>
      </p:sp>
      <p:sp>
        <p:nvSpPr>
          <p:cNvPr id="33829" name="Text Box 30"/>
          <p:cNvSpPr txBox="1">
            <a:spLocks noChangeArrowheads="1"/>
          </p:cNvSpPr>
          <p:nvPr/>
        </p:nvSpPr>
        <p:spPr bwMode="auto">
          <a:xfrm>
            <a:off x="6675064" y="3593463"/>
            <a:ext cx="1665287" cy="553998"/>
          </a:xfrm>
          <a:prstGeom prst="rect">
            <a:avLst/>
          </a:prstGeom>
          <a:noFill/>
          <a:ln w="9525" algn="ctr">
            <a:noFill/>
            <a:miter lim="800000"/>
            <a:headEnd/>
            <a:tailEnd/>
          </a:ln>
        </p:spPr>
        <p:txBody>
          <a:bodyPr>
            <a:spAutoFit/>
          </a:bodyPr>
          <a:lstStyle/>
          <a:p>
            <a:pPr>
              <a:spcBef>
                <a:spcPct val="50000"/>
              </a:spcBef>
            </a:pPr>
            <a:r>
              <a:rPr lang="ja-JP" altLang="en-US" sz="1000" dirty="0">
                <a:solidFill>
                  <a:schemeClr val="tx1">
                    <a:lumMod val="65000"/>
                    <a:lumOff val="35000"/>
                  </a:schemeClr>
                </a:solidFill>
                <a:latin typeface="メイリオ" pitchFamily="50" charset="-128"/>
                <a:ea typeface="メイリオ" pitchFamily="50" charset="-128"/>
                <a:cs typeface="メイリオ" pitchFamily="50" charset="-128"/>
              </a:rPr>
              <a:t>退職給付引当金　ｘｘｘｘｘｘｘ</a:t>
            </a:r>
            <a:br>
              <a:rPr lang="ja-JP" altLang="en-US" sz="1000" dirty="0">
                <a:solidFill>
                  <a:schemeClr val="tx1">
                    <a:lumMod val="65000"/>
                    <a:lumOff val="35000"/>
                  </a:schemeClr>
                </a:solidFill>
                <a:latin typeface="メイリオ" pitchFamily="50" charset="-128"/>
                <a:ea typeface="メイリオ" pitchFamily="50" charset="-128"/>
                <a:cs typeface="メイリオ" pitchFamily="50" charset="-128"/>
              </a:rPr>
            </a:br>
            <a:r>
              <a:rPr lang="ja-JP" altLang="en-US" sz="1000" dirty="0">
                <a:solidFill>
                  <a:schemeClr val="tx1">
                    <a:lumMod val="65000"/>
                    <a:lumOff val="35000"/>
                  </a:schemeClr>
                </a:solidFill>
                <a:latin typeface="メイリオ" pitchFamily="50" charset="-128"/>
                <a:ea typeface="メイリオ" pitchFamily="50" charset="-128"/>
                <a:cs typeface="メイリオ" pitchFamily="50" charset="-128"/>
              </a:rPr>
              <a:t>　　　（　</a:t>
            </a:r>
            <a:r>
              <a:rPr lang="en-US" altLang="ja-JP" sz="1000" dirty="0">
                <a:solidFill>
                  <a:schemeClr val="tx1">
                    <a:lumMod val="65000"/>
                    <a:lumOff val="35000"/>
                  </a:schemeClr>
                </a:solidFill>
                <a:latin typeface="メイリオ" pitchFamily="50" charset="-128"/>
                <a:ea typeface="メイリオ" pitchFamily="50" charset="-128"/>
                <a:cs typeface="メイリオ" pitchFamily="50" charset="-128"/>
              </a:rPr>
              <a:t>B </a:t>
            </a:r>
            <a:r>
              <a:rPr lang="ja-JP" altLang="en-US" sz="1000" dirty="0">
                <a:solidFill>
                  <a:schemeClr val="tx1">
                    <a:lumMod val="65000"/>
                    <a:lumOff val="35000"/>
                  </a:schemeClr>
                </a:solidFill>
                <a:latin typeface="メイリオ" pitchFamily="50" charset="-128"/>
                <a:ea typeface="メイリオ" pitchFamily="50" charset="-128"/>
                <a:cs typeface="メイリオ" pitchFamily="50" charset="-128"/>
              </a:rPr>
              <a:t>部門　）</a:t>
            </a:r>
          </a:p>
        </p:txBody>
      </p:sp>
      <p:sp>
        <p:nvSpPr>
          <p:cNvPr id="40994" name="AutoShape 37"/>
          <p:cNvSpPr>
            <a:spLocks noChangeArrowheads="1"/>
          </p:cNvSpPr>
          <p:nvPr/>
        </p:nvSpPr>
        <p:spPr bwMode="auto">
          <a:xfrm rot="2432216">
            <a:off x="4730033" y="4217233"/>
            <a:ext cx="1057586" cy="1087255"/>
          </a:xfrm>
          <a:custGeom>
            <a:avLst/>
            <a:gdLst>
              <a:gd name="T0" fmla="*/ 19577468 w 21600"/>
              <a:gd name="T1" fmla="*/ 0 h 21600"/>
              <a:gd name="T2" fmla="*/ 0 w 21600"/>
              <a:gd name="T3" fmla="*/ 16885299 h 21600"/>
              <a:gd name="T4" fmla="*/ 19577468 w 21600"/>
              <a:gd name="T5" fmla="*/ 33770558 h 21600"/>
              <a:gd name="T6" fmla="*/ 26103300 w 21600"/>
              <a:gd name="T7" fmla="*/ 16885299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defRPr/>
            </a:pPr>
            <a:endParaRPr lang="ja-JP" altLang="en-US">
              <a:latin typeface="メイリオ" pitchFamily="50" charset="-128"/>
              <a:ea typeface="メイリオ" pitchFamily="50" charset="-128"/>
              <a:cs typeface="メイリオ" pitchFamily="50" charset="-128"/>
            </a:endParaRPr>
          </a:p>
        </p:txBody>
      </p:sp>
      <p:sp>
        <p:nvSpPr>
          <p:cNvPr id="33836" name="Rectangle 40"/>
          <p:cNvSpPr>
            <a:spLocks noChangeArrowheads="1"/>
          </p:cNvSpPr>
          <p:nvPr/>
        </p:nvSpPr>
        <p:spPr bwMode="auto">
          <a:xfrm>
            <a:off x="209006" y="209006"/>
            <a:ext cx="6898232" cy="1010194"/>
          </a:xfrm>
          <a:prstGeom prst="rect">
            <a:avLst/>
          </a:prstGeom>
          <a:noFill/>
          <a:ln w="9525">
            <a:noFill/>
            <a:miter lim="800000"/>
            <a:headEnd/>
            <a:tailEnd/>
          </a:ln>
        </p:spPr>
        <p:txBody>
          <a:bodyPr anchor="ctr"/>
          <a:lstStyle/>
          <a:p>
            <a:pPr>
              <a:lnSpc>
                <a:spcPts val="2600"/>
              </a:lnSpc>
            </a:pPr>
            <a:r>
              <a:rPr lang="en-US" altLang="ja-JP" sz="2200" i="1" dirty="0">
                <a:ea typeface="メイリオ" pitchFamily="50" charset="-128"/>
                <a:cs typeface="Times New Roman" pitchFamily="18" charset="0"/>
              </a:rPr>
              <a:t>SuperStream</a:t>
            </a:r>
            <a:r>
              <a:rPr lang="en-US" altLang="ja-JP" sz="2200" dirty="0">
                <a:ea typeface="メイリオ" pitchFamily="50" charset="-128"/>
                <a:cs typeface="Times New Roman" pitchFamily="18" charset="0"/>
              </a:rPr>
              <a:t> - HR+</a:t>
            </a:r>
            <a:r>
              <a:rPr lang="en-US" altLang="ja-JP" sz="2200" dirty="0">
                <a:latin typeface="メイリオ" pitchFamily="50" charset="-128"/>
                <a:ea typeface="メイリオ" pitchFamily="50" charset="-128"/>
                <a:cs typeface="メイリオ" pitchFamily="50" charset="-128"/>
              </a:rPr>
              <a:t> </a:t>
            </a:r>
            <a:r>
              <a:rPr lang="ja-JP" altLang="en-US" sz="2200" b="0" dirty="0">
                <a:latin typeface="メイリオ" pitchFamily="50" charset="-128"/>
                <a:ea typeface="メイリオ" pitchFamily="50" charset="-128"/>
                <a:cs typeface="メイリオ" pitchFamily="50" charset="-128"/>
              </a:rPr>
              <a:t>退職金管理</a:t>
            </a:r>
            <a:r>
              <a:rPr lang="ja-JP" altLang="en-US" sz="2600" dirty="0">
                <a:latin typeface="メイリオ" pitchFamily="50" charset="-128"/>
                <a:ea typeface="メイリオ" pitchFamily="50" charset="-128"/>
                <a:cs typeface="メイリオ" pitchFamily="50" charset="-128"/>
              </a:rPr>
              <a:t/>
            </a:r>
            <a:br>
              <a:rPr lang="ja-JP" altLang="en-US" sz="2600" dirty="0">
                <a:latin typeface="メイリオ" pitchFamily="50" charset="-128"/>
                <a:ea typeface="メイリオ" pitchFamily="50" charset="-128"/>
                <a:cs typeface="メイリオ" pitchFamily="50" charset="-128"/>
              </a:rPr>
            </a:br>
            <a:r>
              <a:rPr lang="ja-JP" altLang="en-US" sz="1800" b="0" dirty="0" smtClean="0">
                <a:latin typeface="メイリオ" pitchFamily="50" charset="-128"/>
                <a:ea typeface="メイリオ" pitchFamily="50" charset="-128"/>
                <a:cs typeface="メイリオ" pitchFamily="50" charset="-128"/>
              </a:rPr>
              <a:t>　～</a:t>
            </a:r>
            <a:r>
              <a:rPr lang="en-US" altLang="ja-JP" sz="1800" dirty="0">
                <a:ea typeface="メイリオ" pitchFamily="50" charset="-128"/>
                <a:cs typeface="Times New Roman" pitchFamily="18" charset="0"/>
              </a:rPr>
              <a:t>CORE</a:t>
            </a:r>
            <a:r>
              <a:rPr lang="ja-JP" altLang="en-US" sz="1800" b="0" dirty="0">
                <a:latin typeface="メイリオ" pitchFamily="50" charset="-128"/>
                <a:ea typeface="メイリオ" pitchFamily="50" charset="-128"/>
                <a:cs typeface="メイリオ" pitchFamily="50" charset="-128"/>
              </a:rPr>
              <a:t>（会計システム）との仕訳連動～</a:t>
            </a:r>
          </a:p>
        </p:txBody>
      </p:sp>
      <p:sp>
        <p:nvSpPr>
          <p:cNvPr id="33837" name="スライド番号プレースホルダ 1"/>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fld id="{52AE3365-34C0-4B4C-8986-13708AE92223}" type="slidenum">
              <a:rPr lang="en-US" altLang="ja-JP" b="0" smtClean="0">
                <a:latin typeface="メイリオ" pitchFamily="50" charset="-128"/>
                <a:ea typeface="メイリオ" pitchFamily="50" charset="-128"/>
                <a:cs typeface="メイリオ" pitchFamily="50" charset="-128"/>
              </a:rPr>
              <a:pPr/>
              <a:t>25</a:t>
            </a:fld>
            <a:endParaRPr lang="en-US" altLang="ja-JP" b="0" dirty="0" smtClean="0">
              <a:latin typeface="メイリオ" pitchFamily="50" charset="-128"/>
              <a:ea typeface="メイリオ" pitchFamily="50" charset="-128"/>
              <a:cs typeface="メイリオ" pitchFamily="50" charset="-128"/>
            </a:endParaRPr>
          </a:p>
        </p:txBody>
      </p:sp>
      <p:sp>
        <p:nvSpPr>
          <p:cNvPr id="33838" name="フッター プレースホルダ 2"/>
          <p:cNvSpPr>
            <a:spLocks noGrp="1"/>
          </p:cNvSpPr>
          <p:nvPr>
            <p:ph type="ftr" sz="quarter" idx="11"/>
          </p:nvPr>
        </p:nvSpPr>
        <p:spPr>
          <a:noFill/>
        </p:spPr>
        <p:txBody>
          <a:bodyPr vert="horz" lIns="91440" tIns="45720" rIns="91440" bIns="45720" anchor="t"/>
          <a:lstStyle/>
          <a:p>
            <a:r>
              <a:rPr lang="en-US" altLang="ja-JP" smtClean="0"/>
              <a:t>© SuperStream Inc. All rights reserved.</a:t>
            </a:r>
            <a:endParaRPr lang="en-US" altLang="ja-JP" dirty="0" smtClean="0"/>
          </a:p>
        </p:txBody>
      </p:sp>
      <p:grpSp>
        <p:nvGrpSpPr>
          <p:cNvPr id="40" name="グループ化 39"/>
          <p:cNvGrpSpPr/>
          <p:nvPr/>
        </p:nvGrpSpPr>
        <p:grpSpPr>
          <a:xfrm>
            <a:off x="5764746" y="5028903"/>
            <a:ext cx="1868264" cy="864096"/>
            <a:chOff x="6853317" y="4262548"/>
            <a:chExt cx="1868264" cy="864096"/>
          </a:xfrm>
        </p:grpSpPr>
        <p:pic>
          <p:nvPicPr>
            <p:cNvPr id="38" name="Picture 35" descr="DB_Blue"/>
            <p:cNvPicPr>
              <a:picLocks noChangeAspect="1" noChangeArrowheads="1"/>
            </p:cNvPicPr>
            <p:nvPr/>
          </p:nvPicPr>
          <p:blipFill>
            <a:blip r:embed="rId3" cstate="email"/>
            <a:srcRect/>
            <a:stretch>
              <a:fillRect/>
            </a:stretch>
          </p:blipFill>
          <p:spPr bwMode="auto">
            <a:xfrm>
              <a:off x="6853317" y="4262548"/>
              <a:ext cx="1868264" cy="864096"/>
            </a:xfrm>
            <a:prstGeom prst="rect">
              <a:avLst/>
            </a:prstGeom>
            <a:noFill/>
          </p:spPr>
        </p:pic>
        <p:sp>
          <p:nvSpPr>
            <p:cNvPr id="39" name="WordArt 62"/>
            <p:cNvSpPr>
              <a:spLocks noChangeAspect="1" noChangeArrowheads="1" noChangeShapeType="1" noTextEdit="1"/>
            </p:cNvSpPr>
            <p:nvPr/>
          </p:nvSpPr>
          <p:spPr bwMode="auto">
            <a:xfrm>
              <a:off x="6975971" y="4580098"/>
              <a:ext cx="1619473" cy="433388"/>
            </a:xfrm>
            <a:prstGeom prst="rect">
              <a:avLst/>
            </a:prstGeom>
          </p:spPr>
          <p:txBody>
            <a:bodyPr wrap="none" fromWordArt="1">
              <a:prstTxWarp prst="textPlain">
                <a:avLst>
                  <a:gd name="adj" fmla="val 50000"/>
                </a:avLst>
              </a:prstTxWarp>
            </a:bodyPr>
            <a:lstStyle/>
            <a:p>
              <a:pPr algn="ctr"/>
              <a:r>
                <a:rPr lang="en-US" altLang="ja-JP" sz="2400" i="1" kern="10" dirty="0" smtClean="0">
                  <a:ln w="9525">
                    <a:noFill/>
                    <a:round/>
                    <a:headEnd/>
                    <a:tailEnd/>
                  </a:ln>
                  <a:solidFill>
                    <a:srgbClr val="FFFFFF"/>
                  </a:solidFill>
                  <a:latin typeface="Times New Roman" pitchFamily="18" charset="0"/>
                  <a:ea typeface="メイリオ" pitchFamily="50" charset="-128"/>
                  <a:cs typeface="Times New Roman" pitchFamily="18" charset="0"/>
                </a:rPr>
                <a:t>SuperStream</a:t>
              </a:r>
              <a:r>
                <a:rPr lang="en-US" altLang="ja-JP" sz="2400" kern="10" dirty="0" smtClean="0">
                  <a:ln w="9525">
                    <a:noFill/>
                    <a:round/>
                    <a:headEnd/>
                    <a:tailEnd/>
                  </a:ln>
                  <a:solidFill>
                    <a:srgbClr val="FFFFFF"/>
                  </a:solidFill>
                  <a:latin typeface="Times New Roman" pitchFamily="18" charset="0"/>
                  <a:ea typeface="メイリオ" pitchFamily="50" charset="-128"/>
                  <a:cs typeface="Times New Roman" pitchFamily="18" charset="0"/>
                </a:rPr>
                <a:t>-CORE</a:t>
              </a:r>
            </a:p>
            <a:p>
              <a:pPr algn="ctr"/>
              <a:r>
                <a:rPr lang="ja-JP" altLang="en-US" sz="2400" kern="10" dirty="0" smtClean="0">
                  <a:ln w="9525">
                    <a:noFill/>
                    <a:round/>
                    <a:headEnd/>
                    <a:tailEnd/>
                  </a:ln>
                  <a:solidFill>
                    <a:srgbClr val="FFFFFF"/>
                  </a:solidFill>
                  <a:latin typeface="メイリオ" pitchFamily="50" charset="-128"/>
                  <a:ea typeface="メイリオ" pitchFamily="50" charset="-128"/>
                  <a:cs typeface="メイリオ" pitchFamily="50" charset="-128"/>
                </a:rPr>
                <a:t>統合会計</a:t>
              </a:r>
              <a:endParaRPr lang="ja-JP" altLang="en-US" sz="2400" kern="10" dirty="0">
                <a:ln w="9525">
                  <a:noFill/>
                  <a:round/>
                  <a:headEnd/>
                  <a:tailEnd/>
                </a:ln>
                <a:solidFill>
                  <a:srgbClr val="FFFFFF"/>
                </a:solidFill>
                <a:latin typeface="メイリオ" pitchFamily="50" charset="-128"/>
                <a:ea typeface="メイリオ" pitchFamily="50" charset="-128"/>
                <a:cs typeface="メイリオ" pitchFamily="50" charset="-128"/>
              </a:endParaRPr>
            </a:p>
          </p:txBody>
        </p:sp>
      </p:grpSp>
      <p:sp>
        <p:nvSpPr>
          <p:cNvPr id="41" name="テキスト ボックス 40"/>
          <p:cNvSpPr txBox="1"/>
          <p:nvPr/>
        </p:nvSpPr>
        <p:spPr bwMode="auto">
          <a:xfrm>
            <a:off x="4833267" y="4676508"/>
            <a:ext cx="902811" cy="307777"/>
          </a:xfrm>
          <a:prstGeom prst="rect">
            <a:avLst/>
          </a:prstGeom>
          <a:noFill/>
          <a:ln w="9525">
            <a:noFill/>
            <a:miter lim="800000"/>
            <a:headEnd/>
            <a:tailEnd/>
          </a:ln>
        </p:spPr>
        <p:txBody>
          <a:bodyPr wrap="none" rtlCol="0">
            <a:spAutoFit/>
          </a:bodyPr>
          <a:lstStyle/>
          <a:p>
            <a:r>
              <a:rPr kumimoji="1" lang="ja-JP" altLang="en-US" sz="1400" dirty="0" smtClean="0">
                <a:solidFill>
                  <a:schemeClr val="tx1">
                    <a:lumMod val="65000"/>
                    <a:lumOff val="35000"/>
                  </a:schemeClr>
                </a:solidFill>
                <a:latin typeface="メイリオ" pitchFamily="50" charset="-128"/>
                <a:ea typeface="メイリオ" pitchFamily="50" charset="-128"/>
                <a:cs typeface="メイリオ" pitchFamily="50" charset="-128"/>
              </a:rPr>
              <a:t>仕訳連携</a:t>
            </a:r>
            <a:endParaRPr kumimoji="1" lang="ja-JP" altLang="en-US" sz="1400" dirty="0">
              <a:solidFill>
                <a:schemeClr val="tx1">
                  <a:lumMod val="65000"/>
                  <a:lumOff val="35000"/>
                </a:schemeClr>
              </a:solidFill>
              <a:latin typeface="メイリオ" pitchFamily="50" charset="-128"/>
              <a:ea typeface="メイリオ" pitchFamily="50" charset="-128"/>
              <a:cs typeface="メイリオ" pitchFamily="50" charset="-128"/>
            </a:endParaRPr>
          </a:p>
        </p:txBody>
      </p:sp>
      <p:cxnSp>
        <p:nvCxnSpPr>
          <p:cNvPr id="37" name="直線コネクタ 36"/>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sp>
        <p:nvSpPr>
          <p:cNvPr id="42" name="Text Box 4"/>
          <p:cNvSpPr txBox="1">
            <a:spLocks noChangeArrowheads="1"/>
          </p:cNvSpPr>
          <p:nvPr/>
        </p:nvSpPr>
        <p:spPr bwMode="auto">
          <a:xfrm>
            <a:off x="586109" y="1276350"/>
            <a:ext cx="6938219" cy="338554"/>
          </a:xfrm>
          <a:prstGeom prst="rect">
            <a:avLst/>
          </a:prstGeom>
          <a:noFill/>
          <a:ln w="9525">
            <a:noFill/>
            <a:miter lim="800000"/>
            <a:headEnd/>
            <a:tailEnd/>
          </a:ln>
        </p:spPr>
        <p:txBody>
          <a:bodyPr wrap="square">
            <a:spAutoFit/>
          </a:bodyPr>
          <a:lstStyle/>
          <a:p>
            <a:r>
              <a:rPr lang="ja-JP" altLang="en-US" b="0" dirty="0" smtClean="0">
                <a:solidFill>
                  <a:srgbClr val="C00000"/>
                </a:solidFill>
                <a:latin typeface="メイリオ" pitchFamily="50" charset="-128"/>
                <a:ea typeface="メイリオ" pitchFamily="50" charset="-128"/>
                <a:cs typeface="メイリオ" pitchFamily="50" charset="-128"/>
              </a:rPr>
              <a:t>退職給付引当金・退職金支払の仕訳を作成、</a:t>
            </a:r>
            <a:r>
              <a:rPr lang="en-US" altLang="ja-JP" i="1" dirty="0" smtClean="0">
                <a:solidFill>
                  <a:srgbClr val="C00000"/>
                </a:solidFill>
                <a:ea typeface="メイリオ" pitchFamily="50" charset="-128"/>
                <a:cs typeface="Times New Roman" pitchFamily="18" charset="0"/>
              </a:rPr>
              <a:t>SuperStream</a:t>
            </a:r>
            <a:r>
              <a:rPr lang="en-US" altLang="ja-JP" dirty="0" smtClean="0">
                <a:solidFill>
                  <a:srgbClr val="C00000"/>
                </a:solidFill>
                <a:ea typeface="メイリオ" pitchFamily="50" charset="-128"/>
                <a:cs typeface="Times New Roman" pitchFamily="18" charset="0"/>
              </a:rPr>
              <a:t>-CORE</a:t>
            </a:r>
            <a:r>
              <a:rPr lang="ja-JP" altLang="en-US" b="0" dirty="0" smtClean="0">
                <a:solidFill>
                  <a:srgbClr val="C00000"/>
                </a:solidFill>
                <a:latin typeface="メイリオ" pitchFamily="50" charset="-128"/>
                <a:ea typeface="メイリオ" pitchFamily="50" charset="-128"/>
                <a:cs typeface="メイリオ" pitchFamily="50" charset="-128"/>
              </a:rPr>
              <a:t>へ連携</a:t>
            </a:r>
          </a:p>
        </p:txBody>
      </p:sp>
      <p:grpSp>
        <p:nvGrpSpPr>
          <p:cNvPr id="43" name="グループ化 42"/>
          <p:cNvGrpSpPr/>
          <p:nvPr/>
        </p:nvGrpSpPr>
        <p:grpSpPr>
          <a:xfrm>
            <a:off x="395290" y="1340768"/>
            <a:ext cx="215993" cy="215740"/>
            <a:chOff x="395290" y="1460627"/>
            <a:chExt cx="215993" cy="215740"/>
          </a:xfrm>
        </p:grpSpPr>
        <p:sp>
          <p:nvSpPr>
            <p:cNvPr id="44" name="正方形/長方形 43"/>
            <p:cNvSpPr/>
            <p:nvPr/>
          </p:nvSpPr>
          <p:spPr bwMode="black">
            <a:xfrm>
              <a:off x="395290" y="1460627"/>
              <a:ext cx="145499" cy="1325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ja-JP" altLang="en-US" b="0">
                <a:solidFill>
                  <a:srgbClr val="FF6600"/>
                </a:solidFill>
                <a:latin typeface="メイリオ" pitchFamily="50" charset="-128"/>
                <a:ea typeface="メイリオ" pitchFamily="50" charset="-128"/>
                <a:cs typeface="メイリオ" pitchFamily="50" charset="-128"/>
              </a:endParaRPr>
            </a:p>
          </p:txBody>
        </p:sp>
        <p:sp>
          <p:nvSpPr>
            <p:cNvPr id="45" name="正方形/長方形 44"/>
            <p:cNvSpPr/>
            <p:nvPr/>
          </p:nvSpPr>
          <p:spPr bwMode="black">
            <a:xfrm>
              <a:off x="465784" y="1543811"/>
              <a:ext cx="145499" cy="132556"/>
            </a:xfrm>
            <a:prstGeom prst="rect">
              <a:avLst/>
            </a:prstGeom>
            <a:gradFill>
              <a:gsLst>
                <a:gs pos="0">
                  <a:schemeClr val="bg1"/>
                </a:gs>
                <a:gs pos="80000">
                  <a:schemeClr val="bg1">
                    <a:lumMod val="95000"/>
                  </a:schemeClr>
                </a:gs>
                <a:gs pos="100000">
                  <a:schemeClr val="bg1">
                    <a:lumMod val="9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b="0">
                <a:solidFill>
                  <a:srgbClr val="FF6600"/>
                </a:solidFill>
                <a:latin typeface="メイリオ" pitchFamily="50" charset="-128"/>
                <a:ea typeface="メイリオ" pitchFamily="50" charset="-128"/>
                <a:cs typeface="メイリオ" pitchFamily="50" charset="-128"/>
              </a:endParaRPr>
            </a:p>
          </p:txBody>
        </p:sp>
      </p:gr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2"/>
          <p:cNvSpPr>
            <a:spLocks noGrp="1"/>
          </p:cNvSpPr>
          <p:nvPr>
            <p:ph type="ctrTitle"/>
          </p:nvPr>
        </p:nvSpPr>
        <p:spPr>
          <a:xfrm>
            <a:off x="503238" y="1125538"/>
            <a:ext cx="6012978" cy="1295400"/>
          </a:xfrm>
        </p:spPr>
        <p:txBody>
          <a:bodyPr>
            <a:normAutofit/>
          </a:bodyPr>
          <a:lstStyle/>
          <a:p>
            <a:pPr>
              <a:defRPr/>
            </a:pPr>
            <a:r>
              <a:rPr lang="ja-JP" altLang="en-US" dirty="0" smtClean="0"/>
              <a:t>マイナンバー（社会保障・税番号制度）</a:t>
            </a:r>
            <a:r>
              <a:rPr lang="en-US" altLang="ja-JP" dirty="0" smtClean="0"/>
              <a:t> </a:t>
            </a:r>
            <a:br>
              <a:rPr lang="en-US" altLang="ja-JP" dirty="0" smtClean="0"/>
            </a:br>
            <a:r>
              <a:rPr lang="ja-JP" altLang="en-US" sz="2800" dirty="0" smtClean="0"/>
              <a:t>対応について</a:t>
            </a:r>
            <a:endParaRPr lang="ja-JP" altLang="en-US" dirty="0"/>
          </a:p>
        </p:txBody>
      </p:sp>
      <p:sp>
        <p:nvSpPr>
          <p:cNvPr id="5" name="フッター プレースホルダ 2"/>
          <p:cNvSpPr>
            <a:spLocks noGrp="1"/>
          </p:cNvSpPr>
          <p:nvPr>
            <p:ph type="ftr" sz="quarter" idx="4294967295"/>
          </p:nvPr>
        </p:nvSpPr>
        <p:spPr>
          <a:xfrm>
            <a:off x="323528" y="6481196"/>
            <a:ext cx="2160000" cy="180000"/>
          </a:xfrm>
          <a:prstGeom prst="rect">
            <a:avLst/>
          </a:prstGeom>
          <a:noFill/>
        </p:spPr>
        <p:txBody>
          <a:bodyPr vert="horz" lIns="0" tIns="0" rIns="0" bIns="0" anchor="ctr"/>
          <a:lstStyle/>
          <a:p>
            <a:r>
              <a:rPr lang="en-US" altLang="ja-JP" sz="700" dirty="0" smtClean="0">
                <a:solidFill>
                  <a:schemeClr val="bg1"/>
                </a:solidFill>
                <a:latin typeface="メイリオ" pitchFamily="50" charset="-128"/>
                <a:ea typeface="メイリオ" pitchFamily="50" charset="-128"/>
                <a:cs typeface="メイリオ" pitchFamily="50" charset="-128"/>
              </a:rPr>
              <a:t>© SuperStream Inc. All rights reserved.</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タイトル 1"/>
          <p:cNvSpPr txBox="1">
            <a:spLocks/>
          </p:cNvSpPr>
          <p:nvPr/>
        </p:nvSpPr>
        <p:spPr>
          <a:xfrm>
            <a:off x="395536" y="209400"/>
            <a:ext cx="8496320" cy="987352"/>
          </a:xfrm>
          <a:prstGeom prst="rect">
            <a:avLst/>
          </a:prstGeom>
        </p:spPr>
        <p:txBody>
          <a:bodyPr anchor="ctr"/>
          <a:lstStyle/>
          <a:p>
            <a:pPr eaLnBrk="0" hangingPunct="0">
              <a:lnSpc>
                <a:spcPts val="2800"/>
              </a:lnSpc>
              <a:defRPr/>
            </a:pPr>
            <a:r>
              <a:rPr lang="en-US" altLang="ja-JP" sz="2200" b="1" dirty="0" smtClean="0">
                <a:solidFill>
                  <a:srgbClr val="FFFFFF"/>
                </a:solidFill>
                <a:latin typeface="メイリオ" pitchFamily="50" charset="-128"/>
                <a:ea typeface="メイリオ" pitchFamily="50" charset="-128"/>
                <a:cs typeface="メイリオ" pitchFamily="50" charset="-128"/>
              </a:rPr>
              <a:t>SuperStream</a:t>
            </a:r>
            <a:r>
              <a:rPr lang="ja-JP" altLang="en-US" sz="2200" b="1" dirty="0" smtClean="0">
                <a:solidFill>
                  <a:srgbClr val="FFFFFF"/>
                </a:solidFill>
                <a:latin typeface="メイリオ" pitchFamily="50" charset="-128"/>
                <a:ea typeface="メイリオ" pitchFamily="50" charset="-128"/>
                <a:cs typeface="メイリオ" pitchFamily="50" charset="-128"/>
              </a:rPr>
              <a:t>人事給与管理システムにおける</a:t>
            </a:r>
            <a:r>
              <a:rPr lang="en-US" altLang="ja-JP" sz="2200" b="1" dirty="0" smtClean="0">
                <a:solidFill>
                  <a:srgbClr val="FFFFFF"/>
                </a:solidFill>
                <a:latin typeface="メイリオ" pitchFamily="50" charset="-128"/>
                <a:ea typeface="メイリオ" pitchFamily="50" charset="-128"/>
                <a:cs typeface="メイリオ" pitchFamily="50" charset="-128"/>
              </a:rPr>
              <a:t/>
            </a:r>
            <a:br>
              <a:rPr lang="en-US" altLang="ja-JP" sz="2200" b="1" dirty="0" smtClean="0">
                <a:solidFill>
                  <a:srgbClr val="FFFFFF"/>
                </a:solidFill>
                <a:latin typeface="メイリオ" pitchFamily="50" charset="-128"/>
                <a:ea typeface="メイリオ" pitchFamily="50" charset="-128"/>
                <a:cs typeface="メイリオ" pitchFamily="50" charset="-128"/>
              </a:rPr>
            </a:br>
            <a:r>
              <a:rPr lang="ja-JP" altLang="en-US" b="1" dirty="0" smtClean="0">
                <a:solidFill>
                  <a:srgbClr val="FFFFFF"/>
                </a:solidFill>
                <a:latin typeface="メイリオ" pitchFamily="50" charset="-128"/>
                <a:ea typeface="メイリオ" pitchFamily="50" charset="-128"/>
                <a:cs typeface="メイリオ" pitchFamily="50" charset="-128"/>
              </a:rPr>
              <a:t>　マイナンバー対応について</a:t>
            </a:r>
            <a:endParaRPr lang="ja-JP" altLang="en-US" b="1" dirty="0">
              <a:solidFill>
                <a:srgbClr val="FFFFFF"/>
              </a:solidFill>
              <a:latin typeface="メイリオ" pitchFamily="50" charset="-128"/>
              <a:ea typeface="メイリオ" pitchFamily="50" charset="-128"/>
              <a:cs typeface="メイリオ" pitchFamily="50" charset="-128"/>
            </a:endParaRPr>
          </a:p>
        </p:txBody>
      </p:sp>
      <p:cxnSp>
        <p:nvCxnSpPr>
          <p:cNvPr id="142" name="直線コネクタ 141"/>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grpSp>
        <p:nvGrpSpPr>
          <p:cNvPr id="8" name="グループ化 142"/>
          <p:cNvGrpSpPr/>
          <p:nvPr/>
        </p:nvGrpSpPr>
        <p:grpSpPr>
          <a:xfrm>
            <a:off x="395290" y="1340768"/>
            <a:ext cx="215993" cy="215740"/>
            <a:chOff x="395290" y="1340768"/>
            <a:chExt cx="215993" cy="215740"/>
          </a:xfrm>
        </p:grpSpPr>
        <p:sp>
          <p:nvSpPr>
            <p:cNvPr id="144" name="正方形/長方形 143"/>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146" name="正方形/長方形 145"/>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sp>
        <p:nvSpPr>
          <p:cNvPr id="150" name="Text Box 4"/>
          <p:cNvSpPr txBox="1">
            <a:spLocks noChangeArrowheads="1"/>
          </p:cNvSpPr>
          <p:nvPr/>
        </p:nvSpPr>
        <p:spPr bwMode="auto">
          <a:xfrm>
            <a:off x="586109" y="1276350"/>
            <a:ext cx="7154243" cy="369332"/>
          </a:xfrm>
          <a:prstGeom prst="rect">
            <a:avLst/>
          </a:prstGeom>
          <a:noFill/>
          <a:ln w="9525">
            <a:noFill/>
            <a:miter lim="800000"/>
            <a:headEnd/>
            <a:tailEnd/>
          </a:ln>
        </p:spPr>
        <p:txBody>
          <a:bodyPr wrap="square">
            <a:spAutoFit/>
          </a:bodyPr>
          <a:lstStyle/>
          <a:p>
            <a:r>
              <a:rPr lang="ja-JP" altLang="en-US" dirty="0" smtClean="0">
                <a:solidFill>
                  <a:srgbClr val="C00000"/>
                </a:solidFill>
                <a:latin typeface="メイリオ" pitchFamily="50" charset="-128"/>
                <a:ea typeface="メイリオ" pitchFamily="50" charset="-128"/>
                <a:cs typeface="メイリオ" pitchFamily="50" charset="-128"/>
              </a:rPr>
              <a:t>マイナンバーの取得から破棄までを一元管理</a:t>
            </a:r>
          </a:p>
        </p:txBody>
      </p:sp>
      <p:sp>
        <p:nvSpPr>
          <p:cNvPr id="89" name="フッター プレースホルダ 2"/>
          <p:cNvSpPr txBox="1">
            <a:spLocks/>
          </p:cNvSpPr>
          <p:nvPr/>
        </p:nvSpPr>
        <p:spPr>
          <a:xfrm>
            <a:off x="323528" y="6481196"/>
            <a:ext cx="2160000" cy="180000"/>
          </a:xfrm>
          <a:prstGeom prst="rect">
            <a:avLst/>
          </a:prstGeom>
          <a:noFill/>
        </p:spPr>
        <p:txBody>
          <a:bodyPr vert="horz"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endPar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endParaRPr>
          </a:p>
        </p:txBody>
      </p:sp>
      <p:sp>
        <p:nvSpPr>
          <p:cNvPr id="91" name="スライド番号プレースホルダ 23"/>
          <p:cNvSpPr>
            <a:spLocks noGrp="1"/>
          </p:cNvSpPr>
          <p:nvPr>
            <p:ph type="sldNum" sz="quarter" idx="4294967295"/>
          </p:nvPr>
        </p:nvSpPr>
        <p:spPr>
          <a:xfrm>
            <a:off x="8118000" y="6462000"/>
            <a:ext cx="720000" cy="180000"/>
          </a:xfrm>
          <a:prstGeom prst="rect">
            <a:avLst/>
          </a:prstGeom>
        </p:spPr>
        <p:txBody>
          <a:bodyPr lIns="0" rIns="0" anchor="ctr"/>
          <a:lstStyle/>
          <a:p>
            <a:pPr algn="r">
              <a:defRPr/>
            </a:pPr>
            <a:fld id="{4BACFBD3-B0AD-4F77-A388-FB768D15B6EF}" type="slidenum">
              <a:rPr lang="en-US" altLang="ja-JP" sz="900" smtClean="0">
                <a:solidFill>
                  <a:schemeClr val="bg1"/>
                </a:solidFill>
              </a:rPr>
              <a:pPr algn="r">
                <a:defRPr/>
              </a:pPr>
              <a:t>27</a:t>
            </a:fld>
            <a:endParaRPr lang="en-US" altLang="ja-JP" sz="900" dirty="0">
              <a:solidFill>
                <a:schemeClr val="bg1"/>
              </a:solidFill>
            </a:endParaRPr>
          </a:p>
        </p:txBody>
      </p:sp>
      <p:sp>
        <p:nvSpPr>
          <p:cNvPr id="90" name="Text Box 5"/>
          <p:cNvSpPr txBox="1">
            <a:spLocks noChangeArrowheads="1"/>
          </p:cNvSpPr>
          <p:nvPr/>
        </p:nvSpPr>
        <p:spPr bwMode="auto">
          <a:xfrm>
            <a:off x="611188" y="1682577"/>
            <a:ext cx="8064500" cy="523220"/>
          </a:xfrm>
          <a:prstGeom prst="rect">
            <a:avLst/>
          </a:prstGeom>
          <a:noFill/>
          <a:ln w="9525">
            <a:noFill/>
            <a:miter lim="800000"/>
            <a:headEnd/>
            <a:tailEnd/>
          </a:ln>
        </p:spPr>
        <p:txBody>
          <a:bodyPr>
            <a:spAutoFit/>
          </a:bodyPr>
          <a:lstStyle/>
          <a:p>
            <a:pPr fontAlgn="auto">
              <a:spcBef>
                <a:spcPts val="0"/>
              </a:spcBef>
              <a:spcAft>
                <a:spcPts val="0"/>
              </a:spcAft>
              <a:defRPr/>
            </a:pPr>
            <a:r>
              <a:rPr kumimoji="0" lang="en-US" altLang="ja-JP" sz="14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Web</a:t>
            </a:r>
            <a:r>
              <a:rPr kumimoji="0" lang="ja-JP" altLang="en-US" sz="14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アプリケーション（人事諸届・照会）を利用してマイナンバー情報を収集し、暗号化された</a:t>
            </a:r>
            <a:r>
              <a:rPr kumimoji="0" lang="en-US" altLang="ja-JP" sz="14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DB</a:t>
            </a:r>
            <a:r>
              <a:rPr kumimoji="0" lang="ja-JP" altLang="en-US" sz="14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で管理します。退職者のマイナンバーの有効期限を一括設定することも可能です。</a:t>
            </a:r>
            <a:endParaRPr kumimoji="0" lang="en-US" altLang="ja-JP" sz="1400" kern="0" dirty="0">
              <a:solidFill>
                <a:sysClr val="windowText" lastClr="000000">
                  <a:lumMod val="65000"/>
                  <a:lumOff val="35000"/>
                </a:sysClr>
              </a:solidFill>
              <a:latin typeface="メイリオ" pitchFamily="50" charset="-128"/>
              <a:ea typeface="メイリオ" pitchFamily="50" charset="-128"/>
              <a:cs typeface="メイリオ" pitchFamily="50" charset="-128"/>
            </a:endParaRPr>
          </a:p>
        </p:txBody>
      </p:sp>
      <p:sp>
        <p:nvSpPr>
          <p:cNvPr id="570" name="角丸四角形 569"/>
          <p:cNvSpPr/>
          <p:nvPr/>
        </p:nvSpPr>
        <p:spPr>
          <a:xfrm>
            <a:off x="6084168" y="3609020"/>
            <a:ext cx="2808315" cy="1368000"/>
          </a:xfrm>
          <a:prstGeom prst="roundRect">
            <a:avLst>
              <a:gd name="adj" fmla="val 472"/>
            </a:avLst>
          </a:prstGeom>
          <a:solidFill>
            <a:srgbClr val="FFFFFF"/>
          </a:solidFill>
          <a:ln w="25400" cap="flat" cmpd="sng" algn="ctr">
            <a:solidFill>
              <a:srgbClr val="00A3EC"/>
            </a:solidFill>
            <a:prstDash val="solid"/>
          </a:ln>
          <a:effectLst/>
        </p:spPr>
        <p:txBody>
          <a:bodyPr lIns="91436" tIns="45718" rIns="91436" bIns="4571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571" name="角丸四角形 570"/>
          <p:cNvSpPr/>
          <p:nvPr/>
        </p:nvSpPr>
        <p:spPr>
          <a:xfrm>
            <a:off x="251523" y="2204864"/>
            <a:ext cx="2664293" cy="4176464"/>
          </a:xfrm>
          <a:prstGeom prst="roundRect">
            <a:avLst>
              <a:gd name="adj" fmla="val 472"/>
            </a:avLst>
          </a:prstGeom>
          <a:solidFill>
            <a:srgbClr val="FFFFFF"/>
          </a:solidFill>
          <a:ln w="25400" cap="flat" cmpd="sng" algn="ctr">
            <a:solidFill>
              <a:srgbClr val="FF8585"/>
            </a:solidFill>
            <a:prstDash val="solid"/>
          </a:ln>
          <a:effectLst/>
        </p:spPr>
        <p:txBody>
          <a:bodyPr lIns="91436" tIns="45718" rIns="91436" bIns="4571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572" name="角丸四角形 571"/>
          <p:cNvSpPr/>
          <p:nvPr/>
        </p:nvSpPr>
        <p:spPr>
          <a:xfrm>
            <a:off x="251520" y="2204864"/>
            <a:ext cx="2664295" cy="338060"/>
          </a:xfrm>
          <a:prstGeom prst="roundRect">
            <a:avLst>
              <a:gd name="adj" fmla="val 0"/>
            </a:avLst>
          </a:prstGeom>
          <a:solidFill>
            <a:srgbClr val="FF8585"/>
          </a:solidFill>
          <a:ln w="25400" cap="flat" cmpd="sng" algn="ctr">
            <a:noFill/>
            <a:prstDash val="solid"/>
          </a:ln>
          <a:effectLst/>
        </p:spPr>
        <p:txBody>
          <a:bodyPr lIns="91436" tIns="45718" rIns="91436" bIns="45718" rtlCol="0" anchor="ct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b="1" i="0" u="none" strike="noStrike" kern="0" cap="none" spc="0" normalizeH="0" baseline="0" noProof="0" dirty="0" smtClean="0">
                <a:ln>
                  <a:noFill/>
                </a:ln>
                <a:solidFill>
                  <a:srgbClr val="FFFFFF"/>
                </a:solidFill>
                <a:effectLst/>
                <a:uLnTx/>
                <a:uFillTx/>
                <a:latin typeface="メイリオ"/>
                <a:ea typeface="メイリオ"/>
              </a:rPr>
              <a:t>取　得</a:t>
            </a:r>
            <a:endParaRPr kumimoji="0" lang="ja-JP" altLang="en-US" b="1" i="0" u="none" strike="noStrike" kern="0" cap="none" spc="0" normalizeH="0" baseline="0" noProof="0" dirty="0">
              <a:ln>
                <a:noFill/>
              </a:ln>
              <a:solidFill>
                <a:srgbClr val="FFFFFF"/>
              </a:solidFill>
              <a:effectLst/>
              <a:uLnTx/>
              <a:uFillTx/>
              <a:latin typeface="メイリオ"/>
              <a:ea typeface="メイリオ"/>
            </a:endParaRPr>
          </a:p>
        </p:txBody>
      </p:sp>
      <p:sp>
        <p:nvSpPr>
          <p:cNvPr id="573" name="Freeform 305"/>
          <p:cNvSpPr>
            <a:spLocks noEditPoints="1"/>
          </p:cNvSpPr>
          <p:nvPr/>
        </p:nvSpPr>
        <p:spPr bwMode="auto">
          <a:xfrm>
            <a:off x="395536" y="5229200"/>
            <a:ext cx="450850" cy="450850"/>
          </a:xfrm>
          <a:custGeom>
            <a:avLst/>
            <a:gdLst>
              <a:gd name="T0" fmla="*/ 600 w 853"/>
              <a:gd name="T1" fmla="*/ 532 h 854"/>
              <a:gd name="T2" fmla="*/ 600 w 853"/>
              <a:gd name="T3" fmla="*/ 771 h 854"/>
              <a:gd name="T4" fmla="*/ 83 w 853"/>
              <a:gd name="T5" fmla="*/ 771 h 854"/>
              <a:gd name="T6" fmla="*/ 83 w 853"/>
              <a:gd name="T7" fmla="*/ 254 h 854"/>
              <a:gd name="T8" fmla="*/ 321 w 853"/>
              <a:gd name="T9" fmla="*/ 254 h 854"/>
              <a:gd name="T10" fmla="*/ 405 w 853"/>
              <a:gd name="T11" fmla="*/ 171 h 854"/>
              <a:gd name="T12" fmla="*/ 0 w 853"/>
              <a:gd name="T13" fmla="*/ 171 h 854"/>
              <a:gd name="T14" fmla="*/ 0 w 853"/>
              <a:gd name="T15" fmla="*/ 854 h 854"/>
              <a:gd name="T16" fmla="*/ 683 w 853"/>
              <a:gd name="T17" fmla="*/ 854 h 854"/>
              <a:gd name="T18" fmla="*/ 683 w 853"/>
              <a:gd name="T19" fmla="*/ 449 h 854"/>
              <a:gd name="T20" fmla="*/ 600 w 853"/>
              <a:gd name="T21" fmla="*/ 532 h 854"/>
              <a:gd name="T22" fmla="*/ 253 w 853"/>
              <a:gd name="T23" fmla="*/ 597 h 854"/>
              <a:gd name="T24" fmla="*/ 460 w 853"/>
              <a:gd name="T25" fmla="*/ 550 h 854"/>
              <a:gd name="T26" fmla="*/ 304 w 853"/>
              <a:gd name="T27" fmla="*/ 393 h 854"/>
              <a:gd name="T28" fmla="*/ 253 w 853"/>
              <a:gd name="T29" fmla="*/ 597 h 854"/>
              <a:gd name="T30" fmla="*/ 693 w 853"/>
              <a:gd name="T31" fmla="*/ 0 h 854"/>
              <a:gd name="T32" fmla="*/ 348 w 853"/>
              <a:gd name="T33" fmla="*/ 345 h 854"/>
              <a:gd name="T34" fmla="*/ 509 w 853"/>
              <a:gd name="T35" fmla="*/ 506 h 854"/>
              <a:gd name="T36" fmla="*/ 853 w 853"/>
              <a:gd name="T37" fmla="*/ 161 h 854"/>
              <a:gd name="T38" fmla="*/ 693 w 853"/>
              <a:gd name="T39" fmla="*/ 0 h 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3" h="854">
                <a:moveTo>
                  <a:pt x="600" y="532"/>
                </a:moveTo>
                <a:lnTo>
                  <a:pt x="600" y="771"/>
                </a:lnTo>
                <a:lnTo>
                  <a:pt x="83" y="771"/>
                </a:lnTo>
                <a:lnTo>
                  <a:pt x="83" y="254"/>
                </a:lnTo>
                <a:lnTo>
                  <a:pt x="321" y="254"/>
                </a:lnTo>
                <a:lnTo>
                  <a:pt x="405" y="171"/>
                </a:lnTo>
                <a:lnTo>
                  <a:pt x="0" y="171"/>
                </a:lnTo>
                <a:lnTo>
                  <a:pt x="0" y="854"/>
                </a:lnTo>
                <a:lnTo>
                  <a:pt x="683" y="854"/>
                </a:lnTo>
                <a:lnTo>
                  <a:pt x="683" y="449"/>
                </a:lnTo>
                <a:lnTo>
                  <a:pt x="600" y="532"/>
                </a:lnTo>
                <a:close/>
                <a:moveTo>
                  <a:pt x="253" y="597"/>
                </a:moveTo>
                <a:lnTo>
                  <a:pt x="460" y="550"/>
                </a:lnTo>
                <a:lnTo>
                  <a:pt x="304" y="393"/>
                </a:lnTo>
                <a:lnTo>
                  <a:pt x="253" y="597"/>
                </a:lnTo>
                <a:close/>
                <a:moveTo>
                  <a:pt x="693" y="0"/>
                </a:moveTo>
                <a:lnTo>
                  <a:pt x="348" y="345"/>
                </a:lnTo>
                <a:lnTo>
                  <a:pt x="509" y="506"/>
                </a:lnTo>
                <a:lnTo>
                  <a:pt x="853" y="161"/>
                </a:lnTo>
                <a:lnTo>
                  <a:pt x="693" y="0"/>
                </a:lnTo>
                <a:close/>
              </a:path>
            </a:pathLst>
          </a:custGeom>
          <a:solidFill>
            <a:srgbClr val="FF8585"/>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pic>
        <p:nvPicPr>
          <p:cNvPr id="574" name="Picture 4"/>
          <p:cNvPicPr>
            <a:picLocks noChangeAspect="1" noChangeArrowheads="1"/>
          </p:cNvPicPr>
          <p:nvPr/>
        </p:nvPicPr>
        <p:blipFill>
          <a:blip r:embed="rId3" cstate="print"/>
          <a:srcRect/>
          <a:stretch>
            <a:fillRect/>
          </a:stretch>
        </p:blipFill>
        <p:spPr bwMode="auto">
          <a:xfrm>
            <a:off x="477880" y="3212976"/>
            <a:ext cx="1154627" cy="648072"/>
          </a:xfrm>
          <a:prstGeom prst="rect">
            <a:avLst/>
          </a:prstGeom>
          <a:noFill/>
          <a:ln w="9525">
            <a:solidFill>
              <a:schemeClr val="accent1"/>
            </a:solidFill>
            <a:miter lim="800000"/>
            <a:headEnd/>
            <a:tailEnd/>
          </a:ln>
        </p:spPr>
      </p:pic>
      <p:grpSp>
        <p:nvGrpSpPr>
          <p:cNvPr id="575" name="グループ化 525"/>
          <p:cNvGrpSpPr/>
          <p:nvPr/>
        </p:nvGrpSpPr>
        <p:grpSpPr>
          <a:xfrm>
            <a:off x="323528" y="2671212"/>
            <a:ext cx="419348" cy="415530"/>
            <a:chOff x="3784104" y="1923678"/>
            <a:chExt cx="381000" cy="381000"/>
          </a:xfrm>
          <a:solidFill>
            <a:srgbClr val="00A3EC"/>
          </a:solidFill>
        </p:grpSpPr>
        <p:sp>
          <p:nvSpPr>
            <p:cNvPr id="576"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577"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grpSp>
      <p:sp>
        <p:nvSpPr>
          <p:cNvPr id="578" name="Freeform 418"/>
          <p:cNvSpPr>
            <a:spLocks noEditPoints="1"/>
          </p:cNvSpPr>
          <p:nvPr/>
        </p:nvSpPr>
        <p:spPr bwMode="auto">
          <a:xfrm>
            <a:off x="351809" y="4033440"/>
            <a:ext cx="403820" cy="331664"/>
          </a:xfrm>
          <a:custGeom>
            <a:avLst/>
            <a:gdLst>
              <a:gd name="T0" fmla="*/ 0 w 985"/>
              <a:gd name="T1" fmla="*/ 0 h 678"/>
              <a:gd name="T2" fmla="*/ 0 w 985"/>
              <a:gd name="T3" fmla="*/ 678 h 678"/>
              <a:gd name="T4" fmla="*/ 985 w 985"/>
              <a:gd name="T5" fmla="*/ 678 h 678"/>
              <a:gd name="T6" fmla="*/ 985 w 985"/>
              <a:gd name="T7" fmla="*/ 0 h 678"/>
              <a:gd name="T8" fmla="*/ 0 w 985"/>
              <a:gd name="T9" fmla="*/ 0 h 678"/>
              <a:gd name="T10" fmla="*/ 369 w 985"/>
              <a:gd name="T11" fmla="*/ 431 h 678"/>
              <a:gd name="T12" fmla="*/ 369 w 985"/>
              <a:gd name="T13" fmla="*/ 308 h 678"/>
              <a:gd name="T14" fmla="*/ 615 w 985"/>
              <a:gd name="T15" fmla="*/ 308 h 678"/>
              <a:gd name="T16" fmla="*/ 615 w 985"/>
              <a:gd name="T17" fmla="*/ 431 h 678"/>
              <a:gd name="T18" fmla="*/ 369 w 985"/>
              <a:gd name="T19" fmla="*/ 431 h 678"/>
              <a:gd name="T20" fmla="*/ 615 w 985"/>
              <a:gd name="T21" fmla="*/ 493 h 678"/>
              <a:gd name="T22" fmla="*/ 615 w 985"/>
              <a:gd name="T23" fmla="*/ 615 h 678"/>
              <a:gd name="T24" fmla="*/ 369 w 985"/>
              <a:gd name="T25" fmla="*/ 615 h 678"/>
              <a:gd name="T26" fmla="*/ 369 w 985"/>
              <a:gd name="T27" fmla="*/ 493 h 678"/>
              <a:gd name="T28" fmla="*/ 615 w 985"/>
              <a:gd name="T29" fmla="*/ 493 h 678"/>
              <a:gd name="T30" fmla="*/ 615 w 985"/>
              <a:gd name="T31" fmla="*/ 123 h 678"/>
              <a:gd name="T32" fmla="*/ 615 w 985"/>
              <a:gd name="T33" fmla="*/ 246 h 678"/>
              <a:gd name="T34" fmla="*/ 369 w 985"/>
              <a:gd name="T35" fmla="*/ 246 h 678"/>
              <a:gd name="T36" fmla="*/ 369 w 985"/>
              <a:gd name="T37" fmla="*/ 123 h 678"/>
              <a:gd name="T38" fmla="*/ 615 w 985"/>
              <a:gd name="T39" fmla="*/ 123 h 678"/>
              <a:gd name="T40" fmla="*/ 307 w 985"/>
              <a:gd name="T41" fmla="*/ 123 h 678"/>
              <a:gd name="T42" fmla="*/ 307 w 985"/>
              <a:gd name="T43" fmla="*/ 246 h 678"/>
              <a:gd name="T44" fmla="*/ 61 w 985"/>
              <a:gd name="T45" fmla="*/ 246 h 678"/>
              <a:gd name="T46" fmla="*/ 61 w 985"/>
              <a:gd name="T47" fmla="*/ 123 h 678"/>
              <a:gd name="T48" fmla="*/ 307 w 985"/>
              <a:gd name="T49" fmla="*/ 123 h 678"/>
              <a:gd name="T50" fmla="*/ 61 w 985"/>
              <a:gd name="T51" fmla="*/ 308 h 678"/>
              <a:gd name="T52" fmla="*/ 307 w 985"/>
              <a:gd name="T53" fmla="*/ 308 h 678"/>
              <a:gd name="T54" fmla="*/ 307 w 985"/>
              <a:gd name="T55" fmla="*/ 431 h 678"/>
              <a:gd name="T56" fmla="*/ 61 w 985"/>
              <a:gd name="T57" fmla="*/ 431 h 678"/>
              <a:gd name="T58" fmla="*/ 61 w 985"/>
              <a:gd name="T59" fmla="*/ 308 h 678"/>
              <a:gd name="T60" fmla="*/ 676 w 985"/>
              <a:gd name="T61" fmla="*/ 308 h 678"/>
              <a:gd name="T62" fmla="*/ 924 w 985"/>
              <a:gd name="T63" fmla="*/ 308 h 678"/>
              <a:gd name="T64" fmla="*/ 924 w 985"/>
              <a:gd name="T65" fmla="*/ 431 h 678"/>
              <a:gd name="T66" fmla="*/ 676 w 985"/>
              <a:gd name="T67" fmla="*/ 431 h 678"/>
              <a:gd name="T68" fmla="*/ 676 w 985"/>
              <a:gd name="T69" fmla="*/ 308 h 678"/>
              <a:gd name="T70" fmla="*/ 676 w 985"/>
              <a:gd name="T71" fmla="*/ 246 h 678"/>
              <a:gd name="T72" fmla="*/ 676 w 985"/>
              <a:gd name="T73" fmla="*/ 123 h 678"/>
              <a:gd name="T74" fmla="*/ 924 w 985"/>
              <a:gd name="T75" fmla="*/ 123 h 678"/>
              <a:gd name="T76" fmla="*/ 924 w 985"/>
              <a:gd name="T77" fmla="*/ 246 h 678"/>
              <a:gd name="T78" fmla="*/ 676 w 985"/>
              <a:gd name="T79" fmla="*/ 246 h 678"/>
              <a:gd name="T80" fmla="*/ 61 w 985"/>
              <a:gd name="T81" fmla="*/ 493 h 678"/>
              <a:gd name="T82" fmla="*/ 307 w 985"/>
              <a:gd name="T83" fmla="*/ 493 h 678"/>
              <a:gd name="T84" fmla="*/ 307 w 985"/>
              <a:gd name="T85" fmla="*/ 615 h 678"/>
              <a:gd name="T86" fmla="*/ 61 w 985"/>
              <a:gd name="T87" fmla="*/ 615 h 678"/>
              <a:gd name="T88" fmla="*/ 61 w 985"/>
              <a:gd name="T89" fmla="*/ 493 h 678"/>
              <a:gd name="T90" fmla="*/ 676 w 985"/>
              <a:gd name="T91" fmla="*/ 615 h 678"/>
              <a:gd name="T92" fmla="*/ 676 w 985"/>
              <a:gd name="T93" fmla="*/ 493 h 678"/>
              <a:gd name="T94" fmla="*/ 924 w 985"/>
              <a:gd name="T95" fmla="*/ 493 h 678"/>
              <a:gd name="T96" fmla="*/ 924 w 985"/>
              <a:gd name="T97" fmla="*/ 615 h 678"/>
              <a:gd name="T98" fmla="*/ 676 w 985"/>
              <a:gd name="T99" fmla="*/ 615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85" h="678">
                <a:moveTo>
                  <a:pt x="0" y="0"/>
                </a:moveTo>
                <a:lnTo>
                  <a:pt x="0" y="678"/>
                </a:lnTo>
                <a:lnTo>
                  <a:pt x="985" y="678"/>
                </a:lnTo>
                <a:lnTo>
                  <a:pt x="985" y="0"/>
                </a:lnTo>
                <a:lnTo>
                  <a:pt x="0" y="0"/>
                </a:lnTo>
                <a:close/>
                <a:moveTo>
                  <a:pt x="369" y="431"/>
                </a:moveTo>
                <a:lnTo>
                  <a:pt x="369" y="308"/>
                </a:lnTo>
                <a:lnTo>
                  <a:pt x="615" y="308"/>
                </a:lnTo>
                <a:lnTo>
                  <a:pt x="615" y="431"/>
                </a:lnTo>
                <a:lnTo>
                  <a:pt x="369" y="431"/>
                </a:lnTo>
                <a:close/>
                <a:moveTo>
                  <a:pt x="615" y="493"/>
                </a:moveTo>
                <a:lnTo>
                  <a:pt x="615" y="615"/>
                </a:lnTo>
                <a:lnTo>
                  <a:pt x="369" y="615"/>
                </a:lnTo>
                <a:lnTo>
                  <a:pt x="369" y="493"/>
                </a:lnTo>
                <a:lnTo>
                  <a:pt x="615" y="493"/>
                </a:lnTo>
                <a:close/>
                <a:moveTo>
                  <a:pt x="615" y="123"/>
                </a:moveTo>
                <a:lnTo>
                  <a:pt x="615" y="246"/>
                </a:lnTo>
                <a:lnTo>
                  <a:pt x="369" y="246"/>
                </a:lnTo>
                <a:lnTo>
                  <a:pt x="369" y="123"/>
                </a:lnTo>
                <a:lnTo>
                  <a:pt x="615" y="123"/>
                </a:lnTo>
                <a:close/>
                <a:moveTo>
                  <a:pt x="307" y="123"/>
                </a:moveTo>
                <a:lnTo>
                  <a:pt x="307" y="246"/>
                </a:lnTo>
                <a:lnTo>
                  <a:pt x="61" y="246"/>
                </a:lnTo>
                <a:lnTo>
                  <a:pt x="61" y="123"/>
                </a:lnTo>
                <a:lnTo>
                  <a:pt x="307" y="123"/>
                </a:lnTo>
                <a:close/>
                <a:moveTo>
                  <a:pt x="61" y="308"/>
                </a:moveTo>
                <a:lnTo>
                  <a:pt x="307" y="308"/>
                </a:lnTo>
                <a:lnTo>
                  <a:pt x="307" y="431"/>
                </a:lnTo>
                <a:lnTo>
                  <a:pt x="61" y="431"/>
                </a:lnTo>
                <a:lnTo>
                  <a:pt x="61" y="308"/>
                </a:lnTo>
                <a:close/>
                <a:moveTo>
                  <a:pt x="676" y="308"/>
                </a:moveTo>
                <a:lnTo>
                  <a:pt x="924" y="308"/>
                </a:lnTo>
                <a:lnTo>
                  <a:pt x="924" y="431"/>
                </a:lnTo>
                <a:lnTo>
                  <a:pt x="676" y="431"/>
                </a:lnTo>
                <a:lnTo>
                  <a:pt x="676" y="308"/>
                </a:lnTo>
                <a:close/>
                <a:moveTo>
                  <a:pt x="676" y="246"/>
                </a:moveTo>
                <a:lnTo>
                  <a:pt x="676" y="123"/>
                </a:lnTo>
                <a:lnTo>
                  <a:pt x="924" y="123"/>
                </a:lnTo>
                <a:lnTo>
                  <a:pt x="924" y="246"/>
                </a:lnTo>
                <a:lnTo>
                  <a:pt x="676" y="246"/>
                </a:lnTo>
                <a:close/>
                <a:moveTo>
                  <a:pt x="61" y="493"/>
                </a:moveTo>
                <a:lnTo>
                  <a:pt x="307" y="493"/>
                </a:lnTo>
                <a:lnTo>
                  <a:pt x="307" y="615"/>
                </a:lnTo>
                <a:lnTo>
                  <a:pt x="61" y="615"/>
                </a:lnTo>
                <a:lnTo>
                  <a:pt x="61" y="493"/>
                </a:lnTo>
                <a:close/>
                <a:moveTo>
                  <a:pt x="676" y="615"/>
                </a:moveTo>
                <a:lnTo>
                  <a:pt x="676" y="493"/>
                </a:lnTo>
                <a:lnTo>
                  <a:pt x="924" y="493"/>
                </a:lnTo>
                <a:lnTo>
                  <a:pt x="924" y="615"/>
                </a:lnTo>
                <a:lnTo>
                  <a:pt x="676" y="615"/>
                </a:lnTo>
                <a:close/>
              </a:path>
            </a:pathLst>
          </a:custGeom>
          <a:solidFill>
            <a:srgbClr val="FF8585"/>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579" name="テキスト ボックス 578"/>
          <p:cNvSpPr txBox="1"/>
          <p:nvPr/>
        </p:nvSpPr>
        <p:spPr bwMode="black">
          <a:xfrm>
            <a:off x="827584" y="4112902"/>
            <a:ext cx="1652697" cy="230832"/>
          </a:xfrm>
          <a:prstGeom prst="rect">
            <a:avLst/>
          </a:prstGeom>
        </p:spPr>
        <p:txBody>
          <a:bodyPr wrap="non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en-US" altLang="ja-JP" sz="1500" b="1" i="0" u="none" strike="noStrike" kern="0" cap="none" spc="0" normalizeH="0" baseline="0" noProof="0" dirty="0" smtClean="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rPr>
              <a:t>CSV</a:t>
            </a:r>
            <a:r>
              <a:rPr kumimoji="0" lang="ja-JP" altLang="en-US" sz="1500" b="1" kern="0" dirty="0" smtClean="0">
                <a:solidFill>
                  <a:schemeClr val="tx1"/>
                </a:solidFill>
                <a:uFill>
                  <a:solidFill>
                    <a:srgbClr val="FFC000"/>
                  </a:solidFill>
                </a:uFill>
                <a:latin typeface="メイリオ" pitchFamily="50" charset="-128"/>
                <a:ea typeface="メイリオ" pitchFamily="50" charset="-128"/>
                <a:cs typeface="メイリオ" pitchFamily="50" charset="-128"/>
              </a:rPr>
              <a:t> </a:t>
            </a:r>
            <a:r>
              <a:rPr kumimoji="0" lang="en-US" altLang="ja-JP" sz="1500" b="1" i="0" u="none" strike="noStrike" kern="0" cap="none" spc="0" normalizeH="0" baseline="0" noProof="0" dirty="0" smtClean="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rPr>
              <a:t>+</a:t>
            </a:r>
            <a:r>
              <a:rPr kumimoji="0" lang="ja-JP" altLang="en-US" sz="1500" b="1" kern="0" dirty="0" smtClean="0">
                <a:solidFill>
                  <a:schemeClr val="tx1"/>
                </a:solidFill>
                <a:uFill>
                  <a:solidFill>
                    <a:srgbClr val="FFC000"/>
                  </a:solidFill>
                </a:uFill>
                <a:latin typeface="メイリオ" pitchFamily="50" charset="-128"/>
                <a:ea typeface="メイリオ" pitchFamily="50" charset="-128"/>
                <a:cs typeface="メイリオ" pitchFamily="50" charset="-128"/>
              </a:rPr>
              <a:t> </a:t>
            </a:r>
            <a:r>
              <a:rPr kumimoji="0" lang="ja-JP" altLang="en-US" sz="1500" b="1" i="0" u="none" strike="noStrike" kern="0" cap="none" spc="0" normalizeH="0" baseline="0" noProof="0" dirty="0" smtClean="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rPr>
              <a:t>画像データ</a:t>
            </a:r>
            <a:endParaRPr kumimoji="0" lang="en-US" altLang="ja-JP" sz="1500" b="1" i="0" u="none" strike="noStrike" kern="0" cap="none" spc="0" normalizeH="0" baseline="0" noProof="0" dirty="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endParaRPr>
          </a:p>
        </p:txBody>
      </p:sp>
      <p:sp>
        <p:nvSpPr>
          <p:cNvPr id="580" name="テキスト ボックス 579"/>
          <p:cNvSpPr txBox="1"/>
          <p:nvPr/>
        </p:nvSpPr>
        <p:spPr bwMode="black">
          <a:xfrm>
            <a:off x="899592" y="5373216"/>
            <a:ext cx="1057983" cy="230832"/>
          </a:xfrm>
          <a:prstGeom prst="rect">
            <a:avLst/>
          </a:prstGeom>
        </p:spPr>
        <p:txBody>
          <a:bodyPr wrap="non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500" b="1" i="0" u="none" strike="noStrike" kern="0" cap="none" spc="0" normalizeH="0" baseline="0" noProof="0" dirty="0" smtClean="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rPr>
              <a:t>紙</a:t>
            </a:r>
            <a:r>
              <a:rPr kumimoji="0" lang="ja-JP" altLang="en-US" sz="1500" b="1" i="0" u="none" strike="noStrike" kern="0" cap="none" spc="0" normalizeH="0" noProof="0" dirty="0" smtClean="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rPr>
              <a:t> </a:t>
            </a:r>
            <a:r>
              <a:rPr kumimoji="0" lang="en-US" altLang="ja-JP" sz="1500" b="1" i="0" u="none" strike="noStrike" kern="0" cap="none" spc="0" normalizeH="0" noProof="0" dirty="0" smtClean="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rPr>
              <a:t>+</a:t>
            </a:r>
            <a:r>
              <a:rPr kumimoji="0" lang="ja-JP" altLang="en-US" sz="1500" b="1" i="0" u="none" strike="noStrike" kern="0" cap="none" spc="0" normalizeH="0" noProof="0" dirty="0" smtClean="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rPr>
              <a:t> コピー</a:t>
            </a:r>
            <a:endParaRPr kumimoji="0" lang="en-US" altLang="ja-JP" sz="1500" b="1" i="0" u="none" strike="noStrike" kern="0" cap="none" spc="0" normalizeH="0" baseline="0" noProof="0" dirty="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endParaRPr>
          </a:p>
        </p:txBody>
      </p:sp>
      <p:sp>
        <p:nvSpPr>
          <p:cNvPr id="581" name="テキスト ボックス 580"/>
          <p:cNvSpPr txBox="1"/>
          <p:nvPr/>
        </p:nvSpPr>
        <p:spPr bwMode="black">
          <a:xfrm>
            <a:off x="816136" y="2780928"/>
            <a:ext cx="1955664" cy="230832"/>
          </a:xfrm>
          <a:prstGeom prst="rect">
            <a:avLst/>
          </a:prstGeom>
        </p:spPr>
        <p:txBody>
          <a:bodyPr wrap="non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en-US" altLang="ja-JP" sz="1500" b="1" i="0" u="none" strike="noStrike" kern="0" cap="none" spc="0" normalizeH="0" baseline="0" noProof="0" dirty="0" smtClean="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rPr>
              <a:t>Web</a:t>
            </a:r>
            <a:r>
              <a:rPr kumimoji="0" lang="en-US" altLang="ja-JP" sz="1500" b="1" kern="0" dirty="0" smtClean="0">
                <a:solidFill>
                  <a:schemeClr val="tx1"/>
                </a:solidFill>
                <a:uFill>
                  <a:solidFill>
                    <a:srgbClr val="FFC000"/>
                  </a:solidFill>
                </a:uFill>
                <a:latin typeface="メイリオ" pitchFamily="50" charset="-128"/>
                <a:ea typeface="メイリオ" pitchFamily="50" charset="-128"/>
                <a:cs typeface="メイリオ" pitchFamily="50" charset="-128"/>
              </a:rPr>
              <a:t>+</a:t>
            </a:r>
            <a:r>
              <a:rPr kumimoji="0" lang="ja-JP" altLang="en-US" sz="1500" b="1" kern="0" dirty="0" smtClean="0">
                <a:solidFill>
                  <a:schemeClr val="tx1"/>
                </a:solidFill>
                <a:uFill>
                  <a:solidFill>
                    <a:srgbClr val="FFC000"/>
                  </a:solidFill>
                </a:uFill>
                <a:latin typeface="メイリオ" pitchFamily="50" charset="-128"/>
                <a:ea typeface="メイリオ" pitchFamily="50" charset="-128"/>
                <a:cs typeface="メイリオ" pitchFamily="50" charset="-128"/>
              </a:rPr>
              <a:t>画像データ添付</a:t>
            </a:r>
            <a:endParaRPr kumimoji="0" lang="en-US" altLang="ja-JP" sz="1500" b="1" i="0" u="none" strike="noStrike" kern="0" cap="none" spc="0" normalizeH="0" baseline="0" noProof="0" dirty="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endParaRPr>
          </a:p>
        </p:txBody>
      </p:sp>
      <p:sp>
        <p:nvSpPr>
          <p:cNvPr id="582" name="角丸四角形 581"/>
          <p:cNvSpPr/>
          <p:nvPr/>
        </p:nvSpPr>
        <p:spPr>
          <a:xfrm>
            <a:off x="3059832" y="2204864"/>
            <a:ext cx="2880320" cy="4176464"/>
          </a:xfrm>
          <a:prstGeom prst="roundRect">
            <a:avLst>
              <a:gd name="adj" fmla="val 472"/>
            </a:avLst>
          </a:prstGeom>
          <a:solidFill>
            <a:srgbClr val="FFFFFF"/>
          </a:solidFill>
          <a:ln w="25400" cap="flat" cmpd="sng" algn="ctr">
            <a:solidFill>
              <a:srgbClr val="00A3EC"/>
            </a:solidFill>
            <a:prstDash val="solid"/>
          </a:ln>
          <a:effectLst/>
        </p:spPr>
        <p:txBody>
          <a:bodyPr lIns="91436" tIns="45718" rIns="91436" bIns="4571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583" name="角丸四角形 582"/>
          <p:cNvSpPr/>
          <p:nvPr/>
        </p:nvSpPr>
        <p:spPr>
          <a:xfrm>
            <a:off x="3059832" y="2204864"/>
            <a:ext cx="2880320" cy="338060"/>
          </a:xfrm>
          <a:prstGeom prst="roundRect">
            <a:avLst>
              <a:gd name="adj" fmla="val 0"/>
            </a:avLst>
          </a:prstGeom>
          <a:solidFill>
            <a:srgbClr val="00A3EC"/>
          </a:solidFill>
          <a:ln w="25400" cap="flat" cmpd="sng" algn="ctr">
            <a:noFill/>
            <a:prstDash val="solid"/>
          </a:ln>
          <a:effectLst/>
        </p:spPr>
        <p:txBody>
          <a:bodyPr lIns="91436" tIns="45718" rIns="91436" bIns="45718" rtlCol="0" anchor="ct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b="1" i="0" u="none" strike="noStrike" kern="0" cap="none" spc="0" normalizeH="0" baseline="0" noProof="0" dirty="0" smtClean="0">
                <a:ln>
                  <a:noFill/>
                </a:ln>
                <a:solidFill>
                  <a:srgbClr val="FFFFFF"/>
                </a:solidFill>
                <a:effectLst/>
                <a:uLnTx/>
                <a:uFillTx/>
                <a:latin typeface="メイリオ"/>
                <a:ea typeface="メイリオ"/>
              </a:rPr>
              <a:t>管　理</a:t>
            </a:r>
            <a:endParaRPr kumimoji="0" lang="ja-JP" altLang="en-US" b="1" i="0" u="none" strike="noStrike" kern="0" cap="none" spc="0" normalizeH="0" baseline="0" noProof="0" dirty="0">
              <a:ln>
                <a:noFill/>
              </a:ln>
              <a:solidFill>
                <a:srgbClr val="FFFFFF"/>
              </a:solidFill>
              <a:effectLst/>
              <a:uLnTx/>
              <a:uFillTx/>
              <a:latin typeface="メイリオ"/>
              <a:ea typeface="メイリオ"/>
            </a:endParaRPr>
          </a:p>
        </p:txBody>
      </p:sp>
      <p:sp>
        <p:nvSpPr>
          <p:cNvPr id="584" name="Freeform 364"/>
          <p:cNvSpPr>
            <a:spLocks noEditPoints="1"/>
          </p:cNvSpPr>
          <p:nvPr/>
        </p:nvSpPr>
        <p:spPr bwMode="auto">
          <a:xfrm>
            <a:off x="4112075" y="4509120"/>
            <a:ext cx="720080" cy="864096"/>
          </a:xfrm>
          <a:custGeom>
            <a:avLst/>
            <a:gdLst>
              <a:gd name="T0" fmla="*/ 561 w 743"/>
              <a:gd name="T1" fmla="*/ 753 h 922"/>
              <a:gd name="T2" fmla="*/ 372 w 743"/>
              <a:gd name="T3" fmla="*/ 771 h 922"/>
              <a:gd name="T4" fmla="*/ 218 w 743"/>
              <a:gd name="T5" fmla="*/ 760 h 922"/>
              <a:gd name="T6" fmla="*/ 86 w 743"/>
              <a:gd name="T7" fmla="*/ 728 h 922"/>
              <a:gd name="T8" fmla="*/ 0 w 743"/>
              <a:gd name="T9" fmla="*/ 788 h 922"/>
              <a:gd name="T10" fmla="*/ 8 w 743"/>
              <a:gd name="T11" fmla="*/ 816 h 922"/>
              <a:gd name="T12" fmla="*/ 63 w 743"/>
              <a:gd name="T13" fmla="*/ 864 h 922"/>
              <a:gd name="T14" fmla="*/ 194 w 743"/>
              <a:gd name="T15" fmla="*/ 907 h 922"/>
              <a:gd name="T16" fmla="*/ 372 w 743"/>
              <a:gd name="T17" fmla="*/ 922 h 922"/>
              <a:gd name="T18" fmla="*/ 517 w 743"/>
              <a:gd name="T19" fmla="*/ 912 h 922"/>
              <a:gd name="T20" fmla="*/ 658 w 743"/>
              <a:gd name="T21" fmla="*/ 873 h 922"/>
              <a:gd name="T22" fmla="*/ 731 w 743"/>
              <a:gd name="T23" fmla="*/ 822 h 922"/>
              <a:gd name="T24" fmla="*/ 743 w 743"/>
              <a:gd name="T25" fmla="*/ 788 h 922"/>
              <a:gd name="T26" fmla="*/ 682 w 743"/>
              <a:gd name="T27" fmla="*/ 718 h 922"/>
              <a:gd name="T28" fmla="*/ 627 w 743"/>
              <a:gd name="T29" fmla="*/ 520 h 922"/>
              <a:gd name="T30" fmla="*/ 451 w 743"/>
              <a:gd name="T31" fmla="*/ 550 h 922"/>
              <a:gd name="T32" fmla="*/ 294 w 743"/>
              <a:gd name="T33" fmla="*/ 550 h 922"/>
              <a:gd name="T34" fmla="*/ 116 w 743"/>
              <a:gd name="T35" fmla="*/ 520 h 922"/>
              <a:gd name="T36" fmla="*/ 19 w 743"/>
              <a:gd name="T37" fmla="*/ 478 h 922"/>
              <a:gd name="T38" fmla="*/ 2 w 743"/>
              <a:gd name="T39" fmla="*/ 584 h 922"/>
              <a:gd name="T40" fmla="*/ 30 w 743"/>
              <a:gd name="T41" fmla="*/ 622 h 922"/>
              <a:gd name="T42" fmla="*/ 135 w 743"/>
              <a:gd name="T43" fmla="*/ 673 h 922"/>
              <a:gd name="T44" fmla="*/ 297 w 743"/>
              <a:gd name="T45" fmla="*/ 702 h 922"/>
              <a:gd name="T46" fmla="*/ 447 w 743"/>
              <a:gd name="T47" fmla="*/ 702 h 922"/>
              <a:gd name="T48" fmla="*/ 608 w 743"/>
              <a:gd name="T49" fmla="*/ 673 h 922"/>
              <a:gd name="T50" fmla="*/ 715 w 743"/>
              <a:gd name="T51" fmla="*/ 622 h 922"/>
              <a:gd name="T52" fmla="*/ 742 w 743"/>
              <a:gd name="T53" fmla="*/ 584 h 922"/>
              <a:gd name="T54" fmla="*/ 725 w 743"/>
              <a:gd name="T55" fmla="*/ 478 h 922"/>
              <a:gd name="T56" fmla="*/ 372 w 743"/>
              <a:gd name="T57" fmla="*/ 0 h 922"/>
              <a:gd name="T58" fmla="*/ 228 w 743"/>
              <a:gd name="T59" fmla="*/ 10 h 922"/>
              <a:gd name="T60" fmla="*/ 85 w 743"/>
              <a:gd name="T61" fmla="*/ 49 h 922"/>
              <a:gd name="T62" fmla="*/ 12 w 743"/>
              <a:gd name="T63" fmla="*/ 100 h 922"/>
              <a:gd name="T64" fmla="*/ 0 w 743"/>
              <a:gd name="T65" fmla="*/ 134 h 922"/>
              <a:gd name="T66" fmla="*/ 8 w 743"/>
              <a:gd name="T67" fmla="*/ 162 h 922"/>
              <a:gd name="T68" fmla="*/ 63 w 743"/>
              <a:gd name="T69" fmla="*/ 208 h 922"/>
              <a:gd name="T70" fmla="*/ 194 w 743"/>
              <a:gd name="T71" fmla="*/ 252 h 922"/>
              <a:gd name="T72" fmla="*/ 372 w 743"/>
              <a:gd name="T73" fmla="*/ 268 h 922"/>
              <a:gd name="T74" fmla="*/ 517 w 743"/>
              <a:gd name="T75" fmla="*/ 258 h 922"/>
              <a:gd name="T76" fmla="*/ 658 w 743"/>
              <a:gd name="T77" fmla="*/ 219 h 922"/>
              <a:gd name="T78" fmla="*/ 731 w 743"/>
              <a:gd name="T79" fmla="*/ 168 h 922"/>
              <a:gd name="T80" fmla="*/ 743 w 743"/>
              <a:gd name="T81" fmla="*/ 134 h 922"/>
              <a:gd name="T82" fmla="*/ 736 w 743"/>
              <a:gd name="T83" fmla="*/ 108 h 922"/>
              <a:gd name="T84" fmla="*/ 680 w 743"/>
              <a:gd name="T85" fmla="*/ 60 h 922"/>
              <a:gd name="T86" fmla="*/ 549 w 743"/>
              <a:gd name="T87" fmla="*/ 16 h 922"/>
              <a:gd name="T88" fmla="*/ 372 w 743"/>
              <a:gd name="T89" fmla="*/ 0 h 922"/>
              <a:gd name="T90" fmla="*/ 595 w 743"/>
              <a:gd name="T91" fmla="*/ 310 h 922"/>
              <a:gd name="T92" fmla="*/ 411 w 743"/>
              <a:gd name="T93" fmla="*/ 334 h 922"/>
              <a:gd name="T94" fmla="*/ 255 w 743"/>
              <a:gd name="T95" fmla="*/ 328 h 922"/>
              <a:gd name="T96" fmla="*/ 86 w 743"/>
              <a:gd name="T97" fmla="*/ 292 h 922"/>
              <a:gd name="T98" fmla="*/ 0 w 743"/>
              <a:gd name="T99" fmla="*/ 248 h 922"/>
              <a:gd name="T100" fmla="*/ 4 w 743"/>
              <a:gd name="T101" fmla="*/ 373 h 922"/>
              <a:gd name="T102" fmla="*/ 45 w 743"/>
              <a:gd name="T103" fmla="*/ 416 h 922"/>
              <a:gd name="T104" fmla="*/ 164 w 743"/>
              <a:gd name="T105" fmla="*/ 463 h 922"/>
              <a:gd name="T106" fmla="*/ 334 w 743"/>
              <a:gd name="T107" fmla="*/ 486 h 922"/>
              <a:gd name="T108" fmla="*/ 482 w 743"/>
              <a:gd name="T109" fmla="*/ 480 h 922"/>
              <a:gd name="T110" fmla="*/ 634 w 743"/>
              <a:gd name="T111" fmla="*/ 447 h 922"/>
              <a:gd name="T112" fmla="*/ 727 w 743"/>
              <a:gd name="T113" fmla="*/ 392 h 922"/>
              <a:gd name="T114" fmla="*/ 743 w 743"/>
              <a:gd name="T115" fmla="*/ 358 h 922"/>
              <a:gd name="T116" fmla="*/ 705 w 743"/>
              <a:gd name="T117" fmla="*/ 272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43" h="922">
                <a:moveTo>
                  <a:pt x="657" y="728"/>
                </a:moveTo>
                <a:lnTo>
                  <a:pt x="657" y="728"/>
                </a:lnTo>
                <a:lnTo>
                  <a:pt x="627" y="738"/>
                </a:lnTo>
                <a:lnTo>
                  <a:pt x="595" y="746"/>
                </a:lnTo>
                <a:lnTo>
                  <a:pt x="561" y="753"/>
                </a:lnTo>
                <a:lnTo>
                  <a:pt x="526" y="760"/>
                </a:lnTo>
                <a:lnTo>
                  <a:pt x="489" y="765"/>
                </a:lnTo>
                <a:lnTo>
                  <a:pt x="451" y="768"/>
                </a:lnTo>
                <a:lnTo>
                  <a:pt x="411" y="770"/>
                </a:lnTo>
                <a:lnTo>
                  <a:pt x="372" y="771"/>
                </a:lnTo>
                <a:lnTo>
                  <a:pt x="372" y="771"/>
                </a:lnTo>
                <a:lnTo>
                  <a:pt x="332" y="770"/>
                </a:lnTo>
                <a:lnTo>
                  <a:pt x="294" y="768"/>
                </a:lnTo>
                <a:lnTo>
                  <a:pt x="255" y="765"/>
                </a:lnTo>
                <a:lnTo>
                  <a:pt x="218" y="760"/>
                </a:lnTo>
                <a:lnTo>
                  <a:pt x="182" y="753"/>
                </a:lnTo>
                <a:lnTo>
                  <a:pt x="148" y="746"/>
                </a:lnTo>
                <a:lnTo>
                  <a:pt x="116" y="738"/>
                </a:lnTo>
                <a:lnTo>
                  <a:pt x="86" y="728"/>
                </a:lnTo>
                <a:lnTo>
                  <a:pt x="86" y="728"/>
                </a:lnTo>
                <a:lnTo>
                  <a:pt x="62" y="718"/>
                </a:lnTo>
                <a:lnTo>
                  <a:pt x="39" y="708"/>
                </a:lnTo>
                <a:lnTo>
                  <a:pt x="19" y="697"/>
                </a:lnTo>
                <a:lnTo>
                  <a:pt x="0" y="685"/>
                </a:lnTo>
                <a:lnTo>
                  <a:pt x="0" y="788"/>
                </a:lnTo>
                <a:lnTo>
                  <a:pt x="0" y="788"/>
                </a:lnTo>
                <a:lnTo>
                  <a:pt x="1" y="795"/>
                </a:lnTo>
                <a:lnTo>
                  <a:pt x="2" y="802"/>
                </a:lnTo>
                <a:lnTo>
                  <a:pt x="4" y="808"/>
                </a:lnTo>
                <a:lnTo>
                  <a:pt x="8" y="816"/>
                </a:lnTo>
                <a:lnTo>
                  <a:pt x="12" y="822"/>
                </a:lnTo>
                <a:lnTo>
                  <a:pt x="16" y="829"/>
                </a:lnTo>
                <a:lnTo>
                  <a:pt x="30" y="841"/>
                </a:lnTo>
                <a:lnTo>
                  <a:pt x="45" y="853"/>
                </a:lnTo>
                <a:lnTo>
                  <a:pt x="63" y="864"/>
                </a:lnTo>
                <a:lnTo>
                  <a:pt x="85" y="873"/>
                </a:lnTo>
                <a:lnTo>
                  <a:pt x="109" y="883"/>
                </a:lnTo>
                <a:lnTo>
                  <a:pt x="135" y="892"/>
                </a:lnTo>
                <a:lnTo>
                  <a:pt x="164" y="900"/>
                </a:lnTo>
                <a:lnTo>
                  <a:pt x="194" y="907"/>
                </a:lnTo>
                <a:lnTo>
                  <a:pt x="228" y="912"/>
                </a:lnTo>
                <a:lnTo>
                  <a:pt x="261" y="916"/>
                </a:lnTo>
                <a:lnTo>
                  <a:pt x="297" y="920"/>
                </a:lnTo>
                <a:lnTo>
                  <a:pt x="334" y="921"/>
                </a:lnTo>
                <a:lnTo>
                  <a:pt x="372" y="922"/>
                </a:lnTo>
                <a:lnTo>
                  <a:pt x="372" y="922"/>
                </a:lnTo>
                <a:lnTo>
                  <a:pt x="410" y="921"/>
                </a:lnTo>
                <a:lnTo>
                  <a:pt x="447" y="920"/>
                </a:lnTo>
                <a:lnTo>
                  <a:pt x="482" y="916"/>
                </a:lnTo>
                <a:lnTo>
                  <a:pt x="517" y="912"/>
                </a:lnTo>
                <a:lnTo>
                  <a:pt x="549" y="907"/>
                </a:lnTo>
                <a:lnTo>
                  <a:pt x="580" y="900"/>
                </a:lnTo>
                <a:lnTo>
                  <a:pt x="608" y="892"/>
                </a:lnTo>
                <a:lnTo>
                  <a:pt x="634" y="883"/>
                </a:lnTo>
                <a:lnTo>
                  <a:pt x="658" y="873"/>
                </a:lnTo>
                <a:lnTo>
                  <a:pt x="680" y="864"/>
                </a:lnTo>
                <a:lnTo>
                  <a:pt x="699" y="853"/>
                </a:lnTo>
                <a:lnTo>
                  <a:pt x="715" y="841"/>
                </a:lnTo>
                <a:lnTo>
                  <a:pt x="727" y="829"/>
                </a:lnTo>
                <a:lnTo>
                  <a:pt x="731" y="822"/>
                </a:lnTo>
                <a:lnTo>
                  <a:pt x="736" y="816"/>
                </a:lnTo>
                <a:lnTo>
                  <a:pt x="740" y="808"/>
                </a:lnTo>
                <a:lnTo>
                  <a:pt x="742" y="802"/>
                </a:lnTo>
                <a:lnTo>
                  <a:pt x="743" y="795"/>
                </a:lnTo>
                <a:lnTo>
                  <a:pt x="743" y="788"/>
                </a:lnTo>
                <a:lnTo>
                  <a:pt x="743" y="685"/>
                </a:lnTo>
                <a:lnTo>
                  <a:pt x="743" y="685"/>
                </a:lnTo>
                <a:lnTo>
                  <a:pt x="725" y="697"/>
                </a:lnTo>
                <a:lnTo>
                  <a:pt x="705" y="708"/>
                </a:lnTo>
                <a:lnTo>
                  <a:pt x="682" y="718"/>
                </a:lnTo>
                <a:lnTo>
                  <a:pt x="657" y="728"/>
                </a:lnTo>
                <a:lnTo>
                  <a:pt x="657" y="728"/>
                </a:lnTo>
                <a:close/>
                <a:moveTo>
                  <a:pt x="657" y="510"/>
                </a:moveTo>
                <a:lnTo>
                  <a:pt x="657" y="510"/>
                </a:lnTo>
                <a:lnTo>
                  <a:pt x="627" y="520"/>
                </a:lnTo>
                <a:lnTo>
                  <a:pt x="595" y="529"/>
                </a:lnTo>
                <a:lnTo>
                  <a:pt x="561" y="536"/>
                </a:lnTo>
                <a:lnTo>
                  <a:pt x="526" y="542"/>
                </a:lnTo>
                <a:lnTo>
                  <a:pt x="489" y="547"/>
                </a:lnTo>
                <a:lnTo>
                  <a:pt x="451" y="550"/>
                </a:lnTo>
                <a:lnTo>
                  <a:pt x="411" y="553"/>
                </a:lnTo>
                <a:lnTo>
                  <a:pt x="372" y="553"/>
                </a:lnTo>
                <a:lnTo>
                  <a:pt x="372" y="553"/>
                </a:lnTo>
                <a:lnTo>
                  <a:pt x="332" y="553"/>
                </a:lnTo>
                <a:lnTo>
                  <a:pt x="294" y="550"/>
                </a:lnTo>
                <a:lnTo>
                  <a:pt x="255" y="547"/>
                </a:lnTo>
                <a:lnTo>
                  <a:pt x="218" y="542"/>
                </a:lnTo>
                <a:lnTo>
                  <a:pt x="182" y="536"/>
                </a:lnTo>
                <a:lnTo>
                  <a:pt x="148" y="529"/>
                </a:lnTo>
                <a:lnTo>
                  <a:pt x="116" y="520"/>
                </a:lnTo>
                <a:lnTo>
                  <a:pt x="86" y="510"/>
                </a:lnTo>
                <a:lnTo>
                  <a:pt x="86" y="510"/>
                </a:lnTo>
                <a:lnTo>
                  <a:pt x="62" y="500"/>
                </a:lnTo>
                <a:lnTo>
                  <a:pt x="39" y="490"/>
                </a:lnTo>
                <a:lnTo>
                  <a:pt x="19" y="478"/>
                </a:lnTo>
                <a:lnTo>
                  <a:pt x="0" y="466"/>
                </a:lnTo>
                <a:lnTo>
                  <a:pt x="0" y="570"/>
                </a:lnTo>
                <a:lnTo>
                  <a:pt x="0" y="570"/>
                </a:lnTo>
                <a:lnTo>
                  <a:pt x="1" y="577"/>
                </a:lnTo>
                <a:lnTo>
                  <a:pt x="2" y="584"/>
                </a:lnTo>
                <a:lnTo>
                  <a:pt x="4" y="590"/>
                </a:lnTo>
                <a:lnTo>
                  <a:pt x="8" y="597"/>
                </a:lnTo>
                <a:lnTo>
                  <a:pt x="12" y="603"/>
                </a:lnTo>
                <a:lnTo>
                  <a:pt x="16" y="609"/>
                </a:lnTo>
                <a:lnTo>
                  <a:pt x="30" y="622"/>
                </a:lnTo>
                <a:lnTo>
                  <a:pt x="45" y="633"/>
                </a:lnTo>
                <a:lnTo>
                  <a:pt x="63" y="645"/>
                </a:lnTo>
                <a:lnTo>
                  <a:pt x="85" y="655"/>
                </a:lnTo>
                <a:lnTo>
                  <a:pt x="109" y="664"/>
                </a:lnTo>
                <a:lnTo>
                  <a:pt x="135" y="673"/>
                </a:lnTo>
                <a:lnTo>
                  <a:pt x="164" y="681"/>
                </a:lnTo>
                <a:lnTo>
                  <a:pt x="194" y="687"/>
                </a:lnTo>
                <a:lnTo>
                  <a:pt x="228" y="693"/>
                </a:lnTo>
                <a:lnTo>
                  <a:pt x="261" y="698"/>
                </a:lnTo>
                <a:lnTo>
                  <a:pt x="297" y="702"/>
                </a:lnTo>
                <a:lnTo>
                  <a:pt x="334" y="703"/>
                </a:lnTo>
                <a:lnTo>
                  <a:pt x="372" y="704"/>
                </a:lnTo>
                <a:lnTo>
                  <a:pt x="372" y="704"/>
                </a:lnTo>
                <a:lnTo>
                  <a:pt x="410" y="703"/>
                </a:lnTo>
                <a:lnTo>
                  <a:pt x="447" y="702"/>
                </a:lnTo>
                <a:lnTo>
                  <a:pt x="482" y="698"/>
                </a:lnTo>
                <a:lnTo>
                  <a:pt x="517" y="693"/>
                </a:lnTo>
                <a:lnTo>
                  <a:pt x="549" y="687"/>
                </a:lnTo>
                <a:lnTo>
                  <a:pt x="580" y="681"/>
                </a:lnTo>
                <a:lnTo>
                  <a:pt x="608" y="673"/>
                </a:lnTo>
                <a:lnTo>
                  <a:pt x="634" y="664"/>
                </a:lnTo>
                <a:lnTo>
                  <a:pt x="658" y="655"/>
                </a:lnTo>
                <a:lnTo>
                  <a:pt x="680" y="645"/>
                </a:lnTo>
                <a:lnTo>
                  <a:pt x="699" y="633"/>
                </a:lnTo>
                <a:lnTo>
                  <a:pt x="715" y="622"/>
                </a:lnTo>
                <a:lnTo>
                  <a:pt x="727" y="609"/>
                </a:lnTo>
                <a:lnTo>
                  <a:pt x="731" y="603"/>
                </a:lnTo>
                <a:lnTo>
                  <a:pt x="736" y="597"/>
                </a:lnTo>
                <a:lnTo>
                  <a:pt x="740" y="590"/>
                </a:lnTo>
                <a:lnTo>
                  <a:pt x="742" y="584"/>
                </a:lnTo>
                <a:lnTo>
                  <a:pt x="743" y="577"/>
                </a:lnTo>
                <a:lnTo>
                  <a:pt x="743" y="570"/>
                </a:lnTo>
                <a:lnTo>
                  <a:pt x="743" y="466"/>
                </a:lnTo>
                <a:lnTo>
                  <a:pt x="743" y="466"/>
                </a:lnTo>
                <a:lnTo>
                  <a:pt x="725" y="478"/>
                </a:lnTo>
                <a:lnTo>
                  <a:pt x="705" y="490"/>
                </a:lnTo>
                <a:lnTo>
                  <a:pt x="682" y="500"/>
                </a:lnTo>
                <a:lnTo>
                  <a:pt x="657" y="510"/>
                </a:lnTo>
                <a:lnTo>
                  <a:pt x="657" y="510"/>
                </a:lnTo>
                <a:close/>
                <a:moveTo>
                  <a:pt x="372" y="0"/>
                </a:moveTo>
                <a:lnTo>
                  <a:pt x="372" y="0"/>
                </a:lnTo>
                <a:lnTo>
                  <a:pt x="334" y="1"/>
                </a:lnTo>
                <a:lnTo>
                  <a:pt x="297" y="3"/>
                </a:lnTo>
                <a:lnTo>
                  <a:pt x="261" y="6"/>
                </a:lnTo>
                <a:lnTo>
                  <a:pt x="228" y="10"/>
                </a:lnTo>
                <a:lnTo>
                  <a:pt x="194" y="16"/>
                </a:lnTo>
                <a:lnTo>
                  <a:pt x="164" y="22"/>
                </a:lnTo>
                <a:lnTo>
                  <a:pt x="135" y="31"/>
                </a:lnTo>
                <a:lnTo>
                  <a:pt x="109" y="39"/>
                </a:lnTo>
                <a:lnTo>
                  <a:pt x="85" y="49"/>
                </a:lnTo>
                <a:lnTo>
                  <a:pt x="63" y="60"/>
                </a:lnTo>
                <a:lnTo>
                  <a:pt x="45" y="70"/>
                </a:lnTo>
                <a:lnTo>
                  <a:pt x="30" y="82"/>
                </a:lnTo>
                <a:lnTo>
                  <a:pt x="16" y="94"/>
                </a:lnTo>
                <a:lnTo>
                  <a:pt x="12" y="100"/>
                </a:lnTo>
                <a:lnTo>
                  <a:pt x="8" y="108"/>
                </a:lnTo>
                <a:lnTo>
                  <a:pt x="4" y="114"/>
                </a:lnTo>
                <a:lnTo>
                  <a:pt x="2" y="121"/>
                </a:lnTo>
                <a:lnTo>
                  <a:pt x="1" y="127"/>
                </a:lnTo>
                <a:lnTo>
                  <a:pt x="0" y="134"/>
                </a:lnTo>
                <a:lnTo>
                  <a:pt x="0" y="134"/>
                </a:lnTo>
                <a:lnTo>
                  <a:pt x="1" y="141"/>
                </a:lnTo>
                <a:lnTo>
                  <a:pt x="2" y="148"/>
                </a:lnTo>
                <a:lnTo>
                  <a:pt x="4" y="154"/>
                </a:lnTo>
                <a:lnTo>
                  <a:pt x="8" y="162"/>
                </a:lnTo>
                <a:lnTo>
                  <a:pt x="12" y="168"/>
                </a:lnTo>
                <a:lnTo>
                  <a:pt x="16" y="174"/>
                </a:lnTo>
                <a:lnTo>
                  <a:pt x="30" y="187"/>
                </a:lnTo>
                <a:lnTo>
                  <a:pt x="45" y="198"/>
                </a:lnTo>
                <a:lnTo>
                  <a:pt x="63" y="208"/>
                </a:lnTo>
                <a:lnTo>
                  <a:pt x="85" y="219"/>
                </a:lnTo>
                <a:lnTo>
                  <a:pt x="109" y="229"/>
                </a:lnTo>
                <a:lnTo>
                  <a:pt x="135" y="237"/>
                </a:lnTo>
                <a:lnTo>
                  <a:pt x="164" y="246"/>
                </a:lnTo>
                <a:lnTo>
                  <a:pt x="194" y="252"/>
                </a:lnTo>
                <a:lnTo>
                  <a:pt x="228" y="258"/>
                </a:lnTo>
                <a:lnTo>
                  <a:pt x="261" y="262"/>
                </a:lnTo>
                <a:lnTo>
                  <a:pt x="297" y="265"/>
                </a:lnTo>
                <a:lnTo>
                  <a:pt x="334" y="267"/>
                </a:lnTo>
                <a:lnTo>
                  <a:pt x="372" y="268"/>
                </a:lnTo>
                <a:lnTo>
                  <a:pt x="372" y="268"/>
                </a:lnTo>
                <a:lnTo>
                  <a:pt x="410" y="267"/>
                </a:lnTo>
                <a:lnTo>
                  <a:pt x="447" y="265"/>
                </a:lnTo>
                <a:lnTo>
                  <a:pt x="482" y="262"/>
                </a:lnTo>
                <a:lnTo>
                  <a:pt x="517" y="258"/>
                </a:lnTo>
                <a:lnTo>
                  <a:pt x="549" y="252"/>
                </a:lnTo>
                <a:lnTo>
                  <a:pt x="580" y="246"/>
                </a:lnTo>
                <a:lnTo>
                  <a:pt x="608" y="237"/>
                </a:lnTo>
                <a:lnTo>
                  <a:pt x="634" y="229"/>
                </a:lnTo>
                <a:lnTo>
                  <a:pt x="658" y="219"/>
                </a:lnTo>
                <a:lnTo>
                  <a:pt x="680" y="208"/>
                </a:lnTo>
                <a:lnTo>
                  <a:pt x="699" y="198"/>
                </a:lnTo>
                <a:lnTo>
                  <a:pt x="715" y="187"/>
                </a:lnTo>
                <a:lnTo>
                  <a:pt x="727" y="174"/>
                </a:lnTo>
                <a:lnTo>
                  <a:pt x="731" y="168"/>
                </a:lnTo>
                <a:lnTo>
                  <a:pt x="736" y="162"/>
                </a:lnTo>
                <a:lnTo>
                  <a:pt x="740" y="154"/>
                </a:lnTo>
                <a:lnTo>
                  <a:pt x="742" y="148"/>
                </a:lnTo>
                <a:lnTo>
                  <a:pt x="743" y="141"/>
                </a:lnTo>
                <a:lnTo>
                  <a:pt x="743" y="134"/>
                </a:lnTo>
                <a:lnTo>
                  <a:pt x="743" y="134"/>
                </a:lnTo>
                <a:lnTo>
                  <a:pt x="743" y="127"/>
                </a:lnTo>
                <a:lnTo>
                  <a:pt x="742" y="121"/>
                </a:lnTo>
                <a:lnTo>
                  <a:pt x="740" y="114"/>
                </a:lnTo>
                <a:lnTo>
                  <a:pt x="736" y="108"/>
                </a:lnTo>
                <a:lnTo>
                  <a:pt x="731" y="100"/>
                </a:lnTo>
                <a:lnTo>
                  <a:pt x="727" y="94"/>
                </a:lnTo>
                <a:lnTo>
                  <a:pt x="715" y="82"/>
                </a:lnTo>
                <a:lnTo>
                  <a:pt x="699" y="70"/>
                </a:lnTo>
                <a:lnTo>
                  <a:pt x="680" y="60"/>
                </a:lnTo>
                <a:lnTo>
                  <a:pt x="658" y="49"/>
                </a:lnTo>
                <a:lnTo>
                  <a:pt x="634" y="39"/>
                </a:lnTo>
                <a:lnTo>
                  <a:pt x="608" y="31"/>
                </a:lnTo>
                <a:lnTo>
                  <a:pt x="580" y="22"/>
                </a:lnTo>
                <a:lnTo>
                  <a:pt x="549" y="16"/>
                </a:lnTo>
                <a:lnTo>
                  <a:pt x="517" y="10"/>
                </a:lnTo>
                <a:lnTo>
                  <a:pt x="482" y="6"/>
                </a:lnTo>
                <a:lnTo>
                  <a:pt x="447" y="3"/>
                </a:lnTo>
                <a:lnTo>
                  <a:pt x="410" y="1"/>
                </a:lnTo>
                <a:lnTo>
                  <a:pt x="372" y="0"/>
                </a:lnTo>
                <a:lnTo>
                  <a:pt x="372" y="0"/>
                </a:lnTo>
                <a:close/>
                <a:moveTo>
                  <a:pt x="657" y="292"/>
                </a:moveTo>
                <a:lnTo>
                  <a:pt x="657" y="292"/>
                </a:lnTo>
                <a:lnTo>
                  <a:pt x="627" y="302"/>
                </a:lnTo>
                <a:lnTo>
                  <a:pt x="595" y="310"/>
                </a:lnTo>
                <a:lnTo>
                  <a:pt x="561" y="318"/>
                </a:lnTo>
                <a:lnTo>
                  <a:pt x="526" y="324"/>
                </a:lnTo>
                <a:lnTo>
                  <a:pt x="489" y="328"/>
                </a:lnTo>
                <a:lnTo>
                  <a:pt x="451" y="332"/>
                </a:lnTo>
                <a:lnTo>
                  <a:pt x="411" y="334"/>
                </a:lnTo>
                <a:lnTo>
                  <a:pt x="372" y="336"/>
                </a:lnTo>
                <a:lnTo>
                  <a:pt x="372" y="336"/>
                </a:lnTo>
                <a:lnTo>
                  <a:pt x="332" y="334"/>
                </a:lnTo>
                <a:lnTo>
                  <a:pt x="294" y="332"/>
                </a:lnTo>
                <a:lnTo>
                  <a:pt x="255" y="328"/>
                </a:lnTo>
                <a:lnTo>
                  <a:pt x="218" y="324"/>
                </a:lnTo>
                <a:lnTo>
                  <a:pt x="182" y="318"/>
                </a:lnTo>
                <a:lnTo>
                  <a:pt x="148" y="310"/>
                </a:lnTo>
                <a:lnTo>
                  <a:pt x="116" y="302"/>
                </a:lnTo>
                <a:lnTo>
                  <a:pt x="86" y="292"/>
                </a:lnTo>
                <a:lnTo>
                  <a:pt x="86" y="292"/>
                </a:lnTo>
                <a:lnTo>
                  <a:pt x="62" y="283"/>
                </a:lnTo>
                <a:lnTo>
                  <a:pt x="39" y="272"/>
                </a:lnTo>
                <a:lnTo>
                  <a:pt x="19" y="261"/>
                </a:lnTo>
                <a:lnTo>
                  <a:pt x="0" y="248"/>
                </a:lnTo>
                <a:lnTo>
                  <a:pt x="0" y="352"/>
                </a:lnTo>
                <a:lnTo>
                  <a:pt x="0" y="352"/>
                </a:lnTo>
                <a:lnTo>
                  <a:pt x="1" y="358"/>
                </a:lnTo>
                <a:lnTo>
                  <a:pt x="2" y="366"/>
                </a:lnTo>
                <a:lnTo>
                  <a:pt x="4" y="373"/>
                </a:lnTo>
                <a:lnTo>
                  <a:pt x="8" y="379"/>
                </a:lnTo>
                <a:lnTo>
                  <a:pt x="12" y="386"/>
                </a:lnTo>
                <a:lnTo>
                  <a:pt x="16" y="392"/>
                </a:lnTo>
                <a:lnTo>
                  <a:pt x="30" y="404"/>
                </a:lnTo>
                <a:lnTo>
                  <a:pt x="45" y="416"/>
                </a:lnTo>
                <a:lnTo>
                  <a:pt x="63" y="427"/>
                </a:lnTo>
                <a:lnTo>
                  <a:pt x="85" y="438"/>
                </a:lnTo>
                <a:lnTo>
                  <a:pt x="109" y="447"/>
                </a:lnTo>
                <a:lnTo>
                  <a:pt x="135" y="456"/>
                </a:lnTo>
                <a:lnTo>
                  <a:pt x="164" y="463"/>
                </a:lnTo>
                <a:lnTo>
                  <a:pt x="194" y="470"/>
                </a:lnTo>
                <a:lnTo>
                  <a:pt x="228" y="476"/>
                </a:lnTo>
                <a:lnTo>
                  <a:pt x="261" y="480"/>
                </a:lnTo>
                <a:lnTo>
                  <a:pt x="297" y="483"/>
                </a:lnTo>
                <a:lnTo>
                  <a:pt x="334" y="486"/>
                </a:lnTo>
                <a:lnTo>
                  <a:pt x="372" y="486"/>
                </a:lnTo>
                <a:lnTo>
                  <a:pt x="372" y="486"/>
                </a:lnTo>
                <a:lnTo>
                  <a:pt x="410" y="486"/>
                </a:lnTo>
                <a:lnTo>
                  <a:pt x="447" y="483"/>
                </a:lnTo>
                <a:lnTo>
                  <a:pt x="482" y="480"/>
                </a:lnTo>
                <a:lnTo>
                  <a:pt x="517" y="476"/>
                </a:lnTo>
                <a:lnTo>
                  <a:pt x="549" y="470"/>
                </a:lnTo>
                <a:lnTo>
                  <a:pt x="580" y="463"/>
                </a:lnTo>
                <a:lnTo>
                  <a:pt x="608" y="456"/>
                </a:lnTo>
                <a:lnTo>
                  <a:pt x="634" y="447"/>
                </a:lnTo>
                <a:lnTo>
                  <a:pt x="658" y="438"/>
                </a:lnTo>
                <a:lnTo>
                  <a:pt x="680" y="427"/>
                </a:lnTo>
                <a:lnTo>
                  <a:pt x="699" y="416"/>
                </a:lnTo>
                <a:lnTo>
                  <a:pt x="715" y="404"/>
                </a:lnTo>
                <a:lnTo>
                  <a:pt x="727" y="392"/>
                </a:lnTo>
                <a:lnTo>
                  <a:pt x="731" y="386"/>
                </a:lnTo>
                <a:lnTo>
                  <a:pt x="736" y="379"/>
                </a:lnTo>
                <a:lnTo>
                  <a:pt x="740" y="373"/>
                </a:lnTo>
                <a:lnTo>
                  <a:pt x="742" y="366"/>
                </a:lnTo>
                <a:lnTo>
                  <a:pt x="743" y="358"/>
                </a:lnTo>
                <a:lnTo>
                  <a:pt x="743" y="352"/>
                </a:lnTo>
                <a:lnTo>
                  <a:pt x="743" y="248"/>
                </a:lnTo>
                <a:lnTo>
                  <a:pt x="743" y="248"/>
                </a:lnTo>
                <a:lnTo>
                  <a:pt x="725" y="261"/>
                </a:lnTo>
                <a:lnTo>
                  <a:pt x="705" y="272"/>
                </a:lnTo>
                <a:lnTo>
                  <a:pt x="682" y="283"/>
                </a:lnTo>
                <a:lnTo>
                  <a:pt x="657" y="292"/>
                </a:lnTo>
                <a:lnTo>
                  <a:pt x="657" y="292"/>
                </a:lnTo>
                <a:close/>
              </a:path>
            </a:pathLst>
          </a:custGeom>
          <a:solidFill>
            <a:srgbClr val="00A3E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585" name="テキスト ボックス 584"/>
          <p:cNvSpPr txBox="1"/>
          <p:nvPr/>
        </p:nvSpPr>
        <p:spPr bwMode="black">
          <a:xfrm>
            <a:off x="4211960" y="5447427"/>
            <a:ext cx="626007" cy="213821"/>
          </a:xfrm>
          <a:prstGeom prst="rect">
            <a:avLst/>
          </a:prstGeom>
        </p:spPr>
        <p:txBody>
          <a:bodyPr wrap="none" lIns="0" tIns="0" rIns="0" bIns="0" rtlCol="0" anchor="t" anchorCtr="0">
            <a:no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b="1" kern="0" dirty="0" smtClean="0">
                <a:solidFill>
                  <a:srgbClr val="00A3EC"/>
                </a:solidFill>
                <a:uFill>
                  <a:solidFill>
                    <a:srgbClr val="FFC000"/>
                  </a:solidFill>
                </a:uFill>
                <a:latin typeface="メイリオ" pitchFamily="50" charset="-128"/>
                <a:ea typeface="メイリオ" pitchFamily="50" charset="-128"/>
                <a:cs typeface="メイリオ" pitchFamily="50" charset="-128"/>
              </a:rPr>
              <a:t>マイナンバー</a:t>
            </a:r>
            <a:endParaRPr kumimoji="0" lang="en-US" altLang="ja-JP" b="1" i="0" u="none" strike="noStrike" kern="0" cap="none" spc="0" normalizeH="0" baseline="0" noProof="0" dirty="0">
              <a:ln>
                <a:noFill/>
              </a:ln>
              <a:solidFill>
                <a:srgbClr val="00A3EC"/>
              </a:solidFill>
              <a:effectLst/>
              <a:uLnTx/>
              <a:uFill>
                <a:solidFill>
                  <a:srgbClr val="FFC000"/>
                </a:solidFill>
              </a:uFill>
              <a:latin typeface="メイリオ" pitchFamily="50" charset="-128"/>
              <a:ea typeface="メイリオ" pitchFamily="50" charset="-128"/>
              <a:cs typeface="メイリオ" pitchFamily="50" charset="-128"/>
            </a:endParaRPr>
          </a:p>
        </p:txBody>
      </p:sp>
      <p:sp>
        <p:nvSpPr>
          <p:cNvPr id="586" name="テキスト ボックス 585"/>
          <p:cNvSpPr txBox="1"/>
          <p:nvPr/>
        </p:nvSpPr>
        <p:spPr bwMode="black">
          <a:xfrm>
            <a:off x="4810089" y="5231403"/>
            <a:ext cx="626007" cy="213821"/>
          </a:xfrm>
          <a:prstGeom prst="rect">
            <a:avLst/>
          </a:prstGeom>
        </p:spPr>
        <p:txBody>
          <a:bodyPr wrap="none" lIns="0" tIns="0" rIns="0" bIns="0" rtlCol="0" anchor="t" anchorCtr="0">
            <a:no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rgbClr val="00A3EC"/>
                </a:solidFill>
                <a:effectLst/>
                <a:uLnTx/>
                <a:uFill>
                  <a:solidFill>
                    <a:srgbClr val="FFC000"/>
                  </a:solidFill>
                </a:uFill>
                <a:latin typeface="メイリオ" pitchFamily="50" charset="-128"/>
                <a:ea typeface="メイリオ" pitchFamily="50" charset="-128"/>
                <a:cs typeface="メイリオ" pitchFamily="50" charset="-128"/>
              </a:rPr>
              <a:t>暗号化</a:t>
            </a:r>
            <a:endParaRPr kumimoji="0" lang="en-US" altLang="ja-JP" sz="1200" b="1" i="0" u="none" strike="noStrike" kern="0" cap="none" spc="0" normalizeH="0" baseline="0" noProof="0" dirty="0">
              <a:ln>
                <a:noFill/>
              </a:ln>
              <a:solidFill>
                <a:srgbClr val="00A3EC"/>
              </a:solidFill>
              <a:effectLst/>
              <a:uLnTx/>
              <a:uFill>
                <a:solidFill>
                  <a:srgbClr val="FFC000"/>
                </a:solidFill>
              </a:uFill>
              <a:latin typeface="メイリオ" pitchFamily="50" charset="-128"/>
              <a:ea typeface="メイリオ" pitchFamily="50" charset="-128"/>
              <a:cs typeface="メイリオ" pitchFamily="50" charset="-128"/>
            </a:endParaRPr>
          </a:p>
        </p:txBody>
      </p:sp>
      <p:sp>
        <p:nvSpPr>
          <p:cNvPr id="587" name="角丸四角形 586"/>
          <p:cNvSpPr/>
          <p:nvPr/>
        </p:nvSpPr>
        <p:spPr>
          <a:xfrm>
            <a:off x="6084165" y="2204864"/>
            <a:ext cx="2808315" cy="1368000"/>
          </a:xfrm>
          <a:prstGeom prst="roundRect">
            <a:avLst>
              <a:gd name="adj" fmla="val 472"/>
            </a:avLst>
          </a:prstGeom>
          <a:solidFill>
            <a:srgbClr val="FFFFFF"/>
          </a:solidFill>
          <a:ln w="25400" cap="flat" cmpd="sng" algn="ctr">
            <a:solidFill>
              <a:srgbClr val="00A3EC"/>
            </a:solidFill>
            <a:prstDash val="solid"/>
          </a:ln>
          <a:effectLst/>
        </p:spPr>
        <p:txBody>
          <a:bodyPr lIns="91436" tIns="45718" rIns="91436" bIns="4571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588" name="角丸四角形 587"/>
          <p:cNvSpPr/>
          <p:nvPr/>
        </p:nvSpPr>
        <p:spPr>
          <a:xfrm>
            <a:off x="6084160" y="2204864"/>
            <a:ext cx="2808317" cy="338060"/>
          </a:xfrm>
          <a:prstGeom prst="roundRect">
            <a:avLst>
              <a:gd name="adj" fmla="val 0"/>
            </a:avLst>
          </a:prstGeom>
          <a:solidFill>
            <a:srgbClr val="00A3EC"/>
          </a:solidFill>
          <a:ln w="25400" cap="flat" cmpd="sng" algn="ctr">
            <a:noFill/>
            <a:prstDash val="solid"/>
          </a:ln>
          <a:effectLst/>
        </p:spPr>
        <p:txBody>
          <a:bodyPr lIns="91436" tIns="45718" rIns="91436" bIns="45718" rtlCol="0" anchor="ct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b="1" kern="0" dirty="0" smtClean="0">
                <a:solidFill>
                  <a:srgbClr val="FFFFFF"/>
                </a:solidFill>
                <a:latin typeface="メイリオ"/>
                <a:ea typeface="メイリオ"/>
              </a:rPr>
              <a:t>通　知</a:t>
            </a:r>
            <a:endParaRPr kumimoji="0" lang="ja-JP" altLang="en-US" b="1" i="0" u="none" strike="noStrike" kern="0" cap="none" spc="0" normalizeH="0" baseline="0" noProof="0" dirty="0">
              <a:ln>
                <a:noFill/>
              </a:ln>
              <a:solidFill>
                <a:srgbClr val="FFFFFF"/>
              </a:solidFill>
              <a:effectLst/>
              <a:uLnTx/>
              <a:uFillTx/>
              <a:latin typeface="メイリオ"/>
              <a:ea typeface="メイリオ"/>
            </a:endParaRPr>
          </a:p>
        </p:txBody>
      </p:sp>
      <p:sp>
        <p:nvSpPr>
          <p:cNvPr id="589" name="角丸四角形 588"/>
          <p:cNvSpPr/>
          <p:nvPr/>
        </p:nvSpPr>
        <p:spPr>
          <a:xfrm>
            <a:off x="6084168" y="5013176"/>
            <a:ext cx="2808315" cy="1368000"/>
          </a:xfrm>
          <a:prstGeom prst="roundRect">
            <a:avLst>
              <a:gd name="adj" fmla="val 472"/>
            </a:avLst>
          </a:prstGeom>
          <a:solidFill>
            <a:srgbClr val="FFFFFF"/>
          </a:solidFill>
          <a:ln w="25400" cap="flat" cmpd="sng" algn="ctr">
            <a:solidFill>
              <a:srgbClr val="00A3EC"/>
            </a:solidFill>
            <a:prstDash val="solid"/>
          </a:ln>
          <a:effectLst/>
        </p:spPr>
        <p:txBody>
          <a:bodyPr lIns="91436" tIns="45718" rIns="91436" bIns="4571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590" name="角丸四角形 589"/>
          <p:cNvSpPr/>
          <p:nvPr/>
        </p:nvSpPr>
        <p:spPr>
          <a:xfrm>
            <a:off x="6084480" y="4999152"/>
            <a:ext cx="2808000" cy="338060"/>
          </a:xfrm>
          <a:prstGeom prst="roundRect">
            <a:avLst>
              <a:gd name="adj" fmla="val 0"/>
            </a:avLst>
          </a:prstGeom>
          <a:solidFill>
            <a:srgbClr val="00A3EC"/>
          </a:solidFill>
          <a:ln w="25400" cap="flat" cmpd="sng" algn="ctr">
            <a:noFill/>
            <a:prstDash val="solid"/>
          </a:ln>
          <a:effectLst/>
        </p:spPr>
        <p:txBody>
          <a:bodyPr lIns="91436" tIns="45718" rIns="91436" bIns="45718" rtlCol="0" anchor="ct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b="1" i="0" u="none" strike="noStrike" kern="0" cap="none" spc="0" normalizeH="0" baseline="0" noProof="0" dirty="0" smtClean="0">
                <a:ln>
                  <a:noFill/>
                </a:ln>
                <a:solidFill>
                  <a:srgbClr val="FFFFFF"/>
                </a:solidFill>
                <a:effectLst/>
                <a:uLnTx/>
                <a:uFillTx/>
                <a:latin typeface="メイリオ"/>
                <a:ea typeface="メイリオ"/>
              </a:rPr>
              <a:t>破　棄</a:t>
            </a:r>
            <a:endParaRPr kumimoji="0" lang="ja-JP" altLang="en-US" b="1" i="0" u="none" strike="noStrike" kern="0" cap="none" spc="0" normalizeH="0" baseline="0" noProof="0" dirty="0">
              <a:ln>
                <a:noFill/>
              </a:ln>
              <a:solidFill>
                <a:srgbClr val="FFFFFF"/>
              </a:solidFill>
              <a:effectLst/>
              <a:uLnTx/>
              <a:uFillTx/>
              <a:latin typeface="メイリオ"/>
              <a:ea typeface="メイリオ"/>
            </a:endParaRPr>
          </a:p>
        </p:txBody>
      </p:sp>
      <p:grpSp>
        <p:nvGrpSpPr>
          <p:cNvPr id="591" name="グループ化 93"/>
          <p:cNvGrpSpPr/>
          <p:nvPr/>
        </p:nvGrpSpPr>
        <p:grpSpPr>
          <a:xfrm>
            <a:off x="7934311" y="5373216"/>
            <a:ext cx="579785" cy="720602"/>
            <a:chOff x="5392768" y="3867148"/>
            <a:chExt cx="534112" cy="657410"/>
          </a:xfrm>
        </p:grpSpPr>
        <p:sp>
          <p:nvSpPr>
            <p:cNvPr id="592" name="台形 591"/>
            <p:cNvSpPr/>
            <p:nvPr/>
          </p:nvSpPr>
          <p:spPr>
            <a:xfrm rot="10800000">
              <a:off x="5392768" y="4052119"/>
              <a:ext cx="534112" cy="472439"/>
            </a:xfrm>
            <a:prstGeom prst="trapezoid">
              <a:avLst/>
            </a:prstGeom>
            <a:solidFill>
              <a:srgbClr val="FFFFFF"/>
            </a:solidFill>
            <a:ln w="57150" cap="flat" cmpd="sng" algn="ctr">
              <a:solidFill>
                <a:srgbClr val="32ADC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cxnSp>
          <p:nvCxnSpPr>
            <p:cNvPr id="593" name="直線コネクタ 592"/>
            <p:cNvCxnSpPr/>
            <p:nvPr/>
          </p:nvCxnSpPr>
          <p:spPr>
            <a:xfrm>
              <a:off x="5658048" y="4101920"/>
              <a:ext cx="0" cy="337424"/>
            </a:xfrm>
            <a:prstGeom prst="line">
              <a:avLst/>
            </a:prstGeom>
            <a:noFill/>
            <a:ln w="57150" cap="flat" cmpd="sng" algn="ctr">
              <a:solidFill>
                <a:srgbClr val="32ADC6"/>
              </a:solidFill>
              <a:prstDash val="solid"/>
            </a:ln>
            <a:effectLst/>
          </p:spPr>
        </p:cxnSp>
        <p:cxnSp>
          <p:nvCxnSpPr>
            <p:cNvPr id="594" name="直線コネクタ 593"/>
            <p:cNvCxnSpPr/>
            <p:nvPr/>
          </p:nvCxnSpPr>
          <p:spPr>
            <a:xfrm>
              <a:off x="5733498" y="4101920"/>
              <a:ext cx="0" cy="337424"/>
            </a:xfrm>
            <a:prstGeom prst="line">
              <a:avLst/>
            </a:prstGeom>
            <a:noFill/>
            <a:ln w="57150" cap="flat" cmpd="sng" algn="ctr">
              <a:solidFill>
                <a:srgbClr val="32ADC6"/>
              </a:solidFill>
              <a:prstDash val="solid"/>
            </a:ln>
            <a:effectLst/>
          </p:spPr>
        </p:cxnSp>
        <p:cxnSp>
          <p:nvCxnSpPr>
            <p:cNvPr id="595" name="直線コネクタ 594"/>
            <p:cNvCxnSpPr/>
            <p:nvPr/>
          </p:nvCxnSpPr>
          <p:spPr>
            <a:xfrm>
              <a:off x="5585759" y="4101920"/>
              <a:ext cx="0" cy="337424"/>
            </a:xfrm>
            <a:prstGeom prst="line">
              <a:avLst/>
            </a:prstGeom>
            <a:noFill/>
            <a:ln w="57150" cap="flat" cmpd="sng" algn="ctr">
              <a:solidFill>
                <a:srgbClr val="32ADC6"/>
              </a:solidFill>
              <a:prstDash val="solid"/>
            </a:ln>
            <a:effectLst/>
          </p:spPr>
        </p:cxnSp>
        <p:cxnSp>
          <p:nvCxnSpPr>
            <p:cNvPr id="596" name="直線コネクタ 595"/>
            <p:cNvCxnSpPr/>
            <p:nvPr/>
          </p:nvCxnSpPr>
          <p:spPr>
            <a:xfrm flipH="1">
              <a:off x="5393126" y="3973820"/>
              <a:ext cx="533414" cy="2"/>
            </a:xfrm>
            <a:prstGeom prst="line">
              <a:avLst/>
            </a:prstGeom>
            <a:noFill/>
            <a:ln w="57150" cap="flat" cmpd="sng" algn="ctr">
              <a:solidFill>
                <a:srgbClr val="32ADC6"/>
              </a:solidFill>
              <a:prstDash val="solid"/>
            </a:ln>
            <a:effectLst/>
          </p:spPr>
        </p:cxnSp>
        <p:sp>
          <p:nvSpPr>
            <p:cNvPr id="597" name="円/楕円 596"/>
            <p:cNvSpPr/>
            <p:nvPr/>
          </p:nvSpPr>
          <p:spPr>
            <a:xfrm>
              <a:off x="5599232" y="3867148"/>
              <a:ext cx="116956" cy="98231"/>
            </a:xfrm>
            <a:prstGeom prst="ellipse">
              <a:avLst/>
            </a:prstGeom>
            <a:solidFill>
              <a:srgbClr val="32ADC6"/>
            </a:solidFill>
            <a:ln w="25400" cap="flat" cmpd="sng" algn="ctr">
              <a:solidFill>
                <a:srgbClr val="32ADC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smtClean="0">
                <a:ln>
                  <a:noFill/>
                </a:ln>
                <a:solidFill>
                  <a:srgbClr val="FFFFFF"/>
                </a:solidFill>
                <a:effectLst/>
                <a:uLnTx/>
                <a:uFillTx/>
                <a:latin typeface="メイリオ"/>
                <a:ea typeface="メイリオ"/>
                <a:cs typeface="+mn-cs"/>
              </a:endParaRPr>
            </a:p>
          </p:txBody>
        </p:sp>
      </p:grpSp>
      <p:sp>
        <p:nvSpPr>
          <p:cNvPr id="598" name="テキスト ボックス 597"/>
          <p:cNvSpPr txBox="1"/>
          <p:nvPr/>
        </p:nvSpPr>
        <p:spPr bwMode="black">
          <a:xfrm>
            <a:off x="7884368" y="6167507"/>
            <a:ext cx="626007" cy="213821"/>
          </a:xfrm>
          <a:prstGeom prst="rect">
            <a:avLst/>
          </a:prstGeom>
        </p:spPr>
        <p:txBody>
          <a:bodyPr wrap="none" lIns="0" tIns="0" rIns="0" bIns="0" rtlCol="0" anchor="t" anchorCtr="0">
            <a:no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i="0" u="none" strike="noStrike" kern="0" cap="none" spc="0" normalizeH="0" baseline="0" noProof="0" dirty="0" smtClean="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rPr>
              <a:t>削除</a:t>
            </a:r>
            <a:endParaRPr kumimoji="0" lang="en-US" altLang="ja-JP" sz="1200" i="0" u="none" strike="noStrike" kern="0" cap="none" spc="0" normalizeH="0" baseline="0" noProof="0" dirty="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endParaRPr>
          </a:p>
        </p:txBody>
      </p:sp>
      <p:sp>
        <p:nvSpPr>
          <p:cNvPr id="599" name="Freeform 382"/>
          <p:cNvSpPr>
            <a:spLocks noEditPoints="1"/>
          </p:cNvSpPr>
          <p:nvPr/>
        </p:nvSpPr>
        <p:spPr bwMode="auto">
          <a:xfrm>
            <a:off x="6753399" y="5450744"/>
            <a:ext cx="410889" cy="390524"/>
          </a:xfrm>
          <a:custGeom>
            <a:avLst/>
            <a:gdLst>
              <a:gd name="T0" fmla="*/ 378 w 877"/>
              <a:gd name="T1" fmla="*/ 522 h 876"/>
              <a:gd name="T2" fmla="*/ 456 w 877"/>
              <a:gd name="T3" fmla="*/ 96 h 876"/>
              <a:gd name="T4" fmla="*/ 540 w 877"/>
              <a:gd name="T5" fmla="*/ 112 h 876"/>
              <a:gd name="T6" fmla="*/ 616 w 877"/>
              <a:gd name="T7" fmla="*/ 145 h 876"/>
              <a:gd name="T8" fmla="*/ 680 w 877"/>
              <a:gd name="T9" fmla="*/ 196 h 876"/>
              <a:gd name="T10" fmla="*/ 732 w 877"/>
              <a:gd name="T11" fmla="*/ 260 h 876"/>
              <a:gd name="T12" fmla="*/ 765 w 877"/>
              <a:gd name="T13" fmla="*/ 336 h 876"/>
              <a:gd name="T14" fmla="*/ 781 w 877"/>
              <a:gd name="T15" fmla="*/ 420 h 876"/>
              <a:gd name="T16" fmla="*/ 777 w 877"/>
              <a:gd name="T17" fmla="*/ 491 h 876"/>
              <a:gd name="T18" fmla="*/ 754 w 877"/>
              <a:gd name="T19" fmla="*/ 571 h 876"/>
              <a:gd name="T20" fmla="*/ 712 w 877"/>
              <a:gd name="T21" fmla="*/ 643 h 876"/>
              <a:gd name="T22" fmla="*/ 656 w 877"/>
              <a:gd name="T23" fmla="*/ 702 h 876"/>
              <a:gd name="T24" fmla="*/ 586 w 877"/>
              <a:gd name="T25" fmla="*/ 746 h 876"/>
              <a:gd name="T26" fmla="*/ 507 w 877"/>
              <a:gd name="T27" fmla="*/ 774 h 876"/>
              <a:gd name="T28" fmla="*/ 439 w 877"/>
              <a:gd name="T29" fmla="*/ 781 h 876"/>
              <a:gd name="T30" fmla="*/ 352 w 877"/>
              <a:gd name="T31" fmla="*/ 770 h 876"/>
              <a:gd name="T32" fmla="*/ 274 w 877"/>
              <a:gd name="T33" fmla="*/ 739 h 876"/>
              <a:gd name="T34" fmla="*/ 208 w 877"/>
              <a:gd name="T35" fmla="*/ 691 h 876"/>
              <a:gd name="T36" fmla="*/ 154 w 877"/>
              <a:gd name="T37" fmla="*/ 630 h 876"/>
              <a:gd name="T38" fmla="*/ 116 w 877"/>
              <a:gd name="T39" fmla="*/ 556 h 876"/>
              <a:gd name="T40" fmla="*/ 98 w 877"/>
              <a:gd name="T41" fmla="*/ 473 h 876"/>
              <a:gd name="T42" fmla="*/ 98 w 877"/>
              <a:gd name="T43" fmla="*/ 403 h 876"/>
              <a:gd name="T44" fmla="*/ 116 w 877"/>
              <a:gd name="T45" fmla="*/ 320 h 876"/>
              <a:gd name="T46" fmla="*/ 154 w 877"/>
              <a:gd name="T47" fmla="*/ 247 h 876"/>
              <a:gd name="T48" fmla="*/ 208 w 877"/>
              <a:gd name="T49" fmla="*/ 185 h 876"/>
              <a:gd name="T50" fmla="*/ 274 w 877"/>
              <a:gd name="T51" fmla="*/ 137 h 876"/>
              <a:gd name="T52" fmla="*/ 352 w 877"/>
              <a:gd name="T53" fmla="*/ 107 h 876"/>
              <a:gd name="T54" fmla="*/ 439 w 877"/>
              <a:gd name="T55" fmla="*/ 96 h 876"/>
              <a:gd name="T56" fmla="*/ 6 w 877"/>
              <a:gd name="T57" fmla="*/ 505 h 876"/>
              <a:gd name="T58" fmla="*/ 34 w 877"/>
              <a:gd name="T59" fmla="*/ 608 h 876"/>
              <a:gd name="T60" fmla="*/ 87 w 877"/>
              <a:gd name="T61" fmla="*/ 701 h 876"/>
              <a:gd name="T62" fmla="*/ 159 w 877"/>
              <a:gd name="T63" fmla="*/ 776 h 876"/>
              <a:gd name="T64" fmla="*/ 248 w 877"/>
              <a:gd name="T65" fmla="*/ 833 h 876"/>
              <a:gd name="T66" fmla="*/ 350 w 877"/>
              <a:gd name="T67" fmla="*/ 868 h 876"/>
              <a:gd name="T68" fmla="*/ 439 w 877"/>
              <a:gd name="T69" fmla="*/ 876 h 876"/>
              <a:gd name="T70" fmla="*/ 548 w 877"/>
              <a:gd name="T71" fmla="*/ 863 h 876"/>
              <a:gd name="T72" fmla="*/ 648 w 877"/>
              <a:gd name="T73" fmla="*/ 823 h 876"/>
              <a:gd name="T74" fmla="*/ 733 w 877"/>
              <a:gd name="T75" fmla="*/ 762 h 876"/>
              <a:gd name="T76" fmla="*/ 801 w 877"/>
              <a:gd name="T77" fmla="*/ 683 h 876"/>
              <a:gd name="T78" fmla="*/ 849 w 877"/>
              <a:gd name="T79" fmla="*/ 589 h 876"/>
              <a:gd name="T80" fmla="*/ 874 w 877"/>
              <a:gd name="T81" fmla="*/ 484 h 876"/>
              <a:gd name="T82" fmla="*/ 874 w 877"/>
              <a:gd name="T83" fmla="*/ 394 h 876"/>
              <a:gd name="T84" fmla="*/ 849 w 877"/>
              <a:gd name="T85" fmla="*/ 288 h 876"/>
              <a:gd name="T86" fmla="*/ 801 w 877"/>
              <a:gd name="T87" fmla="*/ 193 h 876"/>
              <a:gd name="T88" fmla="*/ 733 w 877"/>
              <a:gd name="T89" fmla="*/ 114 h 876"/>
              <a:gd name="T90" fmla="*/ 648 w 877"/>
              <a:gd name="T91" fmla="*/ 53 h 876"/>
              <a:gd name="T92" fmla="*/ 548 w 877"/>
              <a:gd name="T93" fmla="*/ 14 h 876"/>
              <a:gd name="T94" fmla="*/ 439 w 877"/>
              <a:gd name="T95" fmla="*/ 0 h 876"/>
              <a:gd name="T96" fmla="*/ 350 w 877"/>
              <a:gd name="T97" fmla="*/ 8 h 876"/>
              <a:gd name="T98" fmla="*/ 248 w 877"/>
              <a:gd name="T99" fmla="*/ 43 h 876"/>
              <a:gd name="T100" fmla="*/ 159 w 877"/>
              <a:gd name="T101" fmla="*/ 100 h 876"/>
              <a:gd name="T102" fmla="*/ 87 w 877"/>
              <a:gd name="T103" fmla="*/ 176 h 876"/>
              <a:gd name="T104" fmla="*/ 34 w 877"/>
              <a:gd name="T105" fmla="*/ 268 h 876"/>
              <a:gd name="T106" fmla="*/ 6 w 877"/>
              <a:gd name="T107" fmla="*/ 372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77" h="876">
                <a:moveTo>
                  <a:pt x="674" y="426"/>
                </a:moveTo>
                <a:lnTo>
                  <a:pt x="474" y="426"/>
                </a:lnTo>
                <a:lnTo>
                  <a:pt x="474" y="196"/>
                </a:lnTo>
                <a:lnTo>
                  <a:pt x="378" y="196"/>
                </a:lnTo>
                <a:lnTo>
                  <a:pt x="378" y="522"/>
                </a:lnTo>
                <a:lnTo>
                  <a:pt x="674" y="522"/>
                </a:lnTo>
                <a:lnTo>
                  <a:pt x="674" y="426"/>
                </a:lnTo>
                <a:close/>
                <a:moveTo>
                  <a:pt x="439" y="96"/>
                </a:moveTo>
                <a:lnTo>
                  <a:pt x="439" y="96"/>
                </a:lnTo>
                <a:lnTo>
                  <a:pt x="456" y="96"/>
                </a:lnTo>
                <a:lnTo>
                  <a:pt x="474" y="97"/>
                </a:lnTo>
                <a:lnTo>
                  <a:pt x="490" y="100"/>
                </a:lnTo>
                <a:lnTo>
                  <a:pt x="507" y="102"/>
                </a:lnTo>
                <a:lnTo>
                  <a:pt x="524" y="107"/>
                </a:lnTo>
                <a:lnTo>
                  <a:pt x="540" y="112"/>
                </a:lnTo>
                <a:lnTo>
                  <a:pt x="556" y="116"/>
                </a:lnTo>
                <a:lnTo>
                  <a:pt x="572" y="122"/>
                </a:lnTo>
                <a:lnTo>
                  <a:pt x="586" y="130"/>
                </a:lnTo>
                <a:lnTo>
                  <a:pt x="602" y="137"/>
                </a:lnTo>
                <a:lnTo>
                  <a:pt x="616" y="145"/>
                </a:lnTo>
                <a:lnTo>
                  <a:pt x="630" y="154"/>
                </a:lnTo>
                <a:lnTo>
                  <a:pt x="643" y="163"/>
                </a:lnTo>
                <a:lnTo>
                  <a:pt x="656" y="174"/>
                </a:lnTo>
                <a:lnTo>
                  <a:pt x="668" y="185"/>
                </a:lnTo>
                <a:lnTo>
                  <a:pt x="680" y="196"/>
                </a:lnTo>
                <a:lnTo>
                  <a:pt x="692" y="208"/>
                </a:lnTo>
                <a:lnTo>
                  <a:pt x="703" y="221"/>
                </a:lnTo>
                <a:lnTo>
                  <a:pt x="712" y="233"/>
                </a:lnTo>
                <a:lnTo>
                  <a:pt x="722" y="246"/>
                </a:lnTo>
                <a:lnTo>
                  <a:pt x="732" y="260"/>
                </a:lnTo>
                <a:lnTo>
                  <a:pt x="740" y="275"/>
                </a:lnTo>
                <a:lnTo>
                  <a:pt x="747" y="289"/>
                </a:lnTo>
                <a:lnTo>
                  <a:pt x="754" y="305"/>
                </a:lnTo>
                <a:lnTo>
                  <a:pt x="760" y="320"/>
                </a:lnTo>
                <a:lnTo>
                  <a:pt x="765" y="336"/>
                </a:lnTo>
                <a:lnTo>
                  <a:pt x="770" y="353"/>
                </a:lnTo>
                <a:lnTo>
                  <a:pt x="774" y="370"/>
                </a:lnTo>
                <a:lnTo>
                  <a:pt x="777" y="386"/>
                </a:lnTo>
                <a:lnTo>
                  <a:pt x="778" y="403"/>
                </a:lnTo>
                <a:lnTo>
                  <a:pt x="781" y="420"/>
                </a:lnTo>
                <a:lnTo>
                  <a:pt x="781" y="438"/>
                </a:lnTo>
                <a:lnTo>
                  <a:pt x="781" y="438"/>
                </a:lnTo>
                <a:lnTo>
                  <a:pt x="781" y="456"/>
                </a:lnTo>
                <a:lnTo>
                  <a:pt x="778" y="473"/>
                </a:lnTo>
                <a:lnTo>
                  <a:pt x="777" y="491"/>
                </a:lnTo>
                <a:lnTo>
                  <a:pt x="774" y="508"/>
                </a:lnTo>
                <a:lnTo>
                  <a:pt x="770" y="524"/>
                </a:lnTo>
                <a:lnTo>
                  <a:pt x="765" y="540"/>
                </a:lnTo>
                <a:lnTo>
                  <a:pt x="760" y="556"/>
                </a:lnTo>
                <a:lnTo>
                  <a:pt x="754" y="571"/>
                </a:lnTo>
                <a:lnTo>
                  <a:pt x="747" y="587"/>
                </a:lnTo>
                <a:lnTo>
                  <a:pt x="740" y="601"/>
                </a:lnTo>
                <a:lnTo>
                  <a:pt x="732" y="616"/>
                </a:lnTo>
                <a:lnTo>
                  <a:pt x="722" y="630"/>
                </a:lnTo>
                <a:lnTo>
                  <a:pt x="712" y="643"/>
                </a:lnTo>
                <a:lnTo>
                  <a:pt x="703" y="656"/>
                </a:lnTo>
                <a:lnTo>
                  <a:pt x="692" y="668"/>
                </a:lnTo>
                <a:lnTo>
                  <a:pt x="680" y="680"/>
                </a:lnTo>
                <a:lnTo>
                  <a:pt x="668" y="691"/>
                </a:lnTo>
                <a:lnTo>
                  <a:pt x="656" y="702"/>
                </a:lnTo>
                <a:lnTo>
                  <a:pt x="643" y="713"/>
                </a:lnTo>
                <a:lnTo>
                  <a:pt x="630" y="722"/>
                </a:lnTo>
                <a:lnTo>
                  <a:pt x="616" y="731"/>
                </a:lnTo>
                <a:lnTo>
                  <a:pt x="602" y="739"/>
                </a:lnTo>
                <a:lnTo>
                  <a:pt x="586" y="746"/>
                </a:lnTo>
                <a:lnTo>
                  <a:pt x="572" y="754"/>
                </a:lnTo>
                <a:lnTo>
                  <a:pt x="556" y="760"/>
                </a:lnTo>
                <a:lnTo>
                  <a:pt x="540" y="766"/>
                </a:lnTo>
                <a:lnTo>
                  <a:pt x="524" y="770"/>
                </a:lnTo>
                <a:lnTo>
                  <a:pt x="507" y="774"/>
                </a:lnTo>
                <a:lnTo>
                  <a:pt x="490" y="776"/>
                </a:lnTo>
                <a:lnTo>
                  <a:pt x="474" y="779"/>
                </a:lnTo>
                <a:lnTo>
                  <a:pt x="456" y="780"/>
                </a:lnTo>
                <a:lnTo>
                  <a:pt x="439" y="781"/>
                </a:lnTo>
                <a:lnTo>
                  <a:pt x="439" y="781"/>
                </a:lnTo>
                <a:lnTo>
                  <a:pt x="421" y="780"/>
                </a:lnTo>
                <a:lnTo>
                  <a:pt x="403" y="779"/>
                </a:lnTo>
                <a:lnTo>
                  <a:pt x="386" y="776"/>
                </a:lnTo>
                <a:lnTo>
                  <a:pt x="369" y="774"/>
                </a:lnTo>
                <a:lnTo>
                  <a:pt x="352" y="770"/>
                </a:lnTo>
                <a:lnTo>
                  <a:pt x="337" y="766"/>
                </a:lnTo>
                <a:lnTo>
                  <a:pt x="320" y="760"/>
                </a:lnTo>
                <a:lnTo>
                  <a:pt x="304" y="754"/>
                </a:lnTo>
                <a:lnTo>
                  <a:pt x="290" y="746"/>
                </a:lnTo>
                <a:lnTo>
                  <a:pt x="274" y="739"/>
                </a:lnTo>
                <a:lnTo>
                  <a:pt x="261" y="731"/>
                </a:lnTo>
                <a:lnTo>
                  <a:pt x="247" y="722"/>
                </a:lnTo>
                <a:lnTo>
                  <a:pt x="234" y="713"/>
                </a:lnTo>
                <a:lnTo>
                  <a:pt x="220" y="702"/>
                </a:lnTo>
                <a:lnTo>
                  <a:pt x="208" y="691"/>
                </a:lnTo>
                <a:lnTo>
                  <a:pt x="196" y="680"/>
                </a:lnTo>
                <a:lnTo>
                  <a:pt x="184" y="668"/>
                </a:lnTo>
                <a:lnTo>
                  <a:pt x="174" y="656"/>
                </a:lnTo>
                <a:lnTo>
                  <a:pt x="164" y="643"/>
                </a:lnTo>
                <a:lnTo>
                  <a:pt x="154" y="630"/>
                </a:lnTo>
                <a:lnTo>
                  <a:pt x="145" y="616"/>
                </a:lnTo>
                <a:lnTo>
                  <a:pt x="138" y="601"/>
                </a:lnTo>
                <a:lnTo>
                  <a:pt x="129" y="587"/>
                </a:lnTo>
                <a:lnTo>
                  <a:pt x="123" y="571"/>
                </a:lnTo>
                <a:lnTo>
                  <a:pt x="116" y="556"/>
                </a:lnTo>
                <a:lnTo>
                  <a:pt x="111" y="540"/>
                </a:lnTo>
                <a:lnTo>
                  <a:pt x="106" y="524"/>
                </a:lnTo>
                <a:lnTo>
                  <a:pt x="103" y="508"/>
                </a:lnTo>
                <a:lnTo>
                  <a:pt x="99" y="491"/>
                </a:lnTo>
                <a:lnTo>
                  <a:pt x="98" y="473"/>
                </a:lnTo>
                <a:lnTo>
                  <a:pt x="97" y="456"/>
                </a:lnTo>
                <a:lnTo>
                  <a:pt x="96" y="438"/>
                </a:lnTo>
                <a:lnTo>
                  <a:pt x="96" y="438"/>
                </a:lnTo>
                <a:lnTo>
                  <a:pt x="97" y="420"/>
                </a:lnTo>
                <a:lnTo>
                  <a:pt x="98" y="403"/>
                </a:lnTo>
                <a:lnTo>
                  <a:pt x="99" y="386"/>
                </a:lnTo>
                <a:lnTo>
                  <a:pt x="103" y="370"/>
                </a:lnTo>
                <a:lnTo>
                  <a:pt x="106" y="353"/>
                </a:lnTo>
                <a:lnTo>
                  <a:pt x="111" y="336"/>
                </a:lnTo>
                <a:lnTo>
                  <a:pt x="116" y="320"/>
                </a:lnTo>
                <a:lnTo>
                  <a:pt x="123" y="305"/>
                </a:lnTo>
                <a:lnTo>
                  <a:pt x="129" y="289"/>
                </a:lnTo>
                <a:lnTo>
                  <a:pt x="138" y="275"/>
                </a:lnTo>
                <a:lnTo>
                  <a:pt x="145" y="260"/>
                </a:lnTo>
                <a:lnTo>
                  <a:pt x="154" y="247"/>
                </a:lnTo>
                <a:lnTo>
                  <a:pt x="164" y="233"/>
                </a:lnTo>
                <a:lnTo>
                  <a:pt x="174" y="221"/>
                </a:lnTo>
                <a:lnTo>
                  <a:pt x="184" y="208"/>
                </a:lnTo>
                <a:lnTo>
                  <a:pt x="196" y="196"/>
                </a:lnTo>
                <a:lnTo>
                  <a:pt x="208" y="185"/>
                </a:lnTo>
                <a:lnTo>
                  <a:pt x="220" y="174"/>
                </a:lnTo>
                <a:lnTo>
                  <a:pt x="234" y="163"/>
                </a:lnTo>
                <a:lnTo>
                  <a:pt x="247" y="154"/>
                </a:lnTo>
                <a:lnTo>
                  <a:pt x="260" y="145"/>
                </a:lnTo>
                <a:lnTo>
                  <a:pt x="274" y="137"/>
                </a:lnTo>
                <a:lnTo>
                  <a:pt x="290" y="130"/>
                </a:lnTo>
                <a:lnTo>
                  <a:pt x="304" y="122"/>
                </a:lnTo>
                <a:lnTo>
                  <a:pt x="320" y="116"/>
                </a:lnTo>
                <a:lnTo>
                  <a:pt x="337" y="112"/>
                </a:lnTo>
                <a:lnTo>
                  <a:pt x="352" y="107"/>
                </a:lnTo>
                <a:lnTo>
                  <a:pt x="369" y="103"/>
                </a:lnTo>
                <a:lnTo>
                  <a:pt x="386" y="100"/>
                </a:lnTo>
                <a:lnTo>
                  <a:pt x="403" y="97"/>
                </a:lnTo>
                <a:lnTo>
                  <a:pt x="421" y="96"/>
                </a:lnTo>
                <a:lnTo>
                  <a:pt x="439" y="96"/>
                </a:lnTo>
                <a:close/>
                <a:moveTo>
                  <a:pt x="0" y="438"/>
                </a:moveTo>
                <a:lnTo>
                  <a:pt x="0" y="438"/>
                </a:lnTo>
                <a:lnTo>
                  <a:pt x="1" y="461"/>
                </a:lnTo>
                <a:lnTo>
                  <a:pt x="2" y="484"/>
                </a:lnTo>
                <a:lnTo>
                  <a:pt x="6" y="505"/>
                </a:lnTo>
                <a:lnTo>
                  <a:pt x="9" y="527"/>
                </a:lnTo>
                <a:lnTo>
                  <a:pt x="14" y="547"/>
                </a:lnTo>
                <a:lnTo>
                  <a:pt x="20" y="569"/>
                </a:lnTo>
                <a:lnTo>
                  <a:pt x="27" y="589"/>
                </a:lnTo>
                <a:lnTo>
                  <a:pt x="34" y="608"/>
                </a:lnTo>
                <a:lnTo>
                  <a:pt x="43" y="628"/>
                </a:lnTo>
                <a:lnTo>
                  <a:pt x="52" y="647"/>
                </a:lnTo>
                <a:lnTo>
                  <a:pt x="63" y="665"/>
                </a:lnTo>
                <a:lnTo>
                  <a:pt x="75" y="683"/>
                </a:lnTo>
                <a:lnTo>
                  <a:pt x="87" y="701"/>
                </a:lnTo>
                <a:lnTo>
                  <a:pt x="100" y="716"/>
                </a:lnTo>
                <a:lnTo>
                  <a:pt x="114" y="733"/>
                </a:lnTo>
                <a:lnTo>
                  <a:pt x="128" y="748"/>
                </a:lnTo>
                <a:lnTo>
                  <a:pt x="144" y="762"/>
                </a:lnTo>
                <a:lnTo>
                  <a:pt x="159" y="776"/>
                </a:lnTo>
                <a:lnTo>
                  <a:pt x="176" y="790"/>
                </a:lnTo>
                <a:lnTo>
                  <a:pt x="193" y="802"/>
                </a:lnTo>
                <a:lnTo>
                  <a:pt x="211" y="812"/>
                </a:lnTo>
                <a:lnTo>
                  <a:pt x="230" y="823"/>
                </a:lnTo>
                <a:lnTo>
                  <a:pt x="248" y="833"/>
                </a:lnTo>
                <a:lnTo>
                  <a:pt x="267" y="842"/>
                </a:lnTo>
                <a:lnTo>
                  <a:pt x="288" y="850"/>
                </a:lnTo>
                <a:lnTo>
                  <a:pt x="308" y="857"/>
                </a:lnTo>
                <a:lnTo>
                  <a:pt x="328" y="863"/>
                </a:lnTo>
                <a:lnTo>
                  <a:pt x="350" y="868"/>
                </a:lnTo>
                <a:lnTo>
                  <a:pt x="372" y="871"/>
                </a:lnTo>
                <a:lnTo>
                  <a:pt x="393" y="874"/>
                </a:lnTo>
                <a:lnTo>
                  <a:pt x="416" y="876"/>
                </a:lnTo>
                <a:lnTo>
                  <a:pt x="439" y="876"/>
                </a:lnTo>
                <a:lnTo>
                  <a:pt x="439" y="876"/>
                </a:lnTo>
                <a:lnTo>
                  <a:pt x="460" y="876"/>
                </a:lnTo>
                <a:lnTo>
                  <a:pt x="483" y="874"/>
                </a:lnTo>
                <a:lnTo>
                  <a:pt x="505" y="871"/>
                </a:lnTo>
                <a:lnTo>
                  <a:pt x="526" y="868"/>
                </a:lnTo>
                <a:lnTo>
                  <a:pt x="548" y="863"/>
                </a:lnTo>
                <a:lnTo>
                  <a:pt x="568" y="857"/>
                </a:lnTo>
                <a:lnTo>
                  <a:pt x="589" y="850"/>
                </a:lnTo>
                <a:lnTo>
                  <a:pt x="609" y="842"/>
                </a:lnTo>
                <a:lnTo>
                  <a:pt x="628" y="833"/>
                </a:lnTo>
                <a:lnTo>
                  <a:pt x="648" y="823"/>
                </a:lnTo>
                <a:lnTo>
                  <a:pt x="666" y="812"/>
                </a:lnTo>
                <a:lnTo>
                  <a:pt x="684" y="802"/>
                </a:lnTo>
                <a:lnTo>
                  <a:pt x="700" y="790"/>
                </a:lnTo>
                <a:lnTo>
                  <a:pt x="717" y="776"/>
                </a:lnTo>
                <a:lnTo>
                  <a:pt x="733" y="762"/>
                </a:lnTo>
                <a:lnTo>
                  <a:pt x="748" y="748"/>
                </a:lnTo>
                <a:lnTo>
                  <a:pt x="763" y="733"/>
                </a:lnTo>
                <a:lnTo>
                  <a:pt x="776" y="716"/>
                </a:lnTo>
                <a:lnTo>
                  <a:pt x="789" y="701"/>
                </a:lnTo>
                <a:lnTo>
                  <a:pt x="801" y="683"/>
                </a:lnTo>
                <a:lnTo>
                  <a:pt x="813" y="665"/>
                </a:lnTo>
                <a:lnTo>
                  <a:pt x="824" y="647"/>
                </a:lnTo>
                <a:lnTo>
                  <a:pt x="834" y="628"/>
                </a:lnTo>
                <a:lnTo>
                  <a:pt x="842" y="608"/>
                </a:lnTo>
                <a:lnTo>
                  <a:pt x="849" y="589"/>
                </a:lnTo>
                <a:lnTo>
                  <a:pt x="856" y="569"/>
                </a:lnTo>
                <a:lnTo>
                  <a:pt x="862" y="547"/>
                </a:lnTo>
                <a:lnTo>
                  <a:pt x="867" y="527"/>
                </a:lnTo>
                <a:lnTo>
                  <a:pt x="871" y="505"/>
                </a:lnTo>
                <a:lnTo>
                  <a:pt x="874" y="484"/>
                </a:lnTo>
                <a:lnTo>
                  <a:pt x="876" y="461"/>
                </a:lnTo>
                <a:lnTo>
                  <a:pt x="877" y="438"/>
                </a:lnTo>
                <a:lnTo>
                  <a:pt x="877" y="438"/>
                </a:lnTo>
                <a:lnTo>
                  <a:pt x="876" y="415"/>
                </a:lnTo>
                <a:lnTo>
                  <a:pt x="874" y="394"/>
                </a:lnTo>
                <a:lnTo>
                  <a:pt x="871" y="372"/>
                </a:lnTo>
                <a:lnTo>
                  <a:pt x="867" y="350"/>
                </a:lnTo>
                <a:lnTo>
                  <a:pt x="862" y="329"/>
                </a:lnTo>
                <a:lnTo>
                  <a:pt x="856" y="308"/>
                </a:lnTo>
                <a:lnTo>
                  <a:pt x="849" y="288"/>
                </a:lnTo>
                <a:lnTo>
                  <a:pt x="842" y="268"/>
                </a:lnTo>
                <a:lnTo>
                  <a:pt x="834" y="248"/>
                </a:lnTo>
                <a:lnTo>
                  <a:pt x="824" y="229"/>
                </a:lnTo>
                <a:lnTo>
                  <a:pt x="813" y="211"/>
                </a:lnTo>
                <a:lnTo>
                  <a:pt x="801" y="193"/>
                </a:lnTo>
                <a:lnTo>
                  <a:pt x="789" y="176"/>
                </a:lnTo>
                <a:lnTo>
                  <a:pt x="776" y="160"/>
                </a:lnTo>
                <a:lnTo>
                  <a:pt x="763" y="144"/>
                </a:lnTo>
                <a:lnTo>
                  <a:pt x="748" y="128"/>
                </a:lnTo>
                <a:lnTo>
                  <a:pt x="733" y="114"/>
                </a:lnTo>
                <a:lnTo>
                  <a:pt x="717" y="100"/>
                </a:lnTo>
                <a:lnTo>
                  <a:pt x="700" y="88"/>
                </a:lnTo>
                <a:lnTo>
                  <a:pt x="684" y="74"/>
                </a:lnTo>
                <a:lnTo>
                  <a:pt x="666" y="64"/>
                </a:lnTo>
                <a:lnTo>
                  <a:pt x="648" y="53"/>
                </a:lnTo>
                <a:lnTo>
                  <a:pt x="628" y="43"/>
                </a:lnTo>
                <a:lnTo>
                  <a:pt x="609" y="35"/>
                </a:lnTo>
                <a:lnTo>
                  <a:pt x="589" y="26"/>
                </a:lnTo>
                <a:lnTo>
                  <a:pt x="568" y="19"/>
                </a:lnTo>
                <a:lnTo>
                  <a:pt x="548" y="14"/>
                </a:lnTo>
                <a:lnTo>
                  <a:pt x="526" y="8"/>
                </a:lnTo>
                <a:lnTo>
                  <a:pt x="505" y="5"/>
                </a:lnTo>
                <a:lnTo>
                  <a:pt x="483" y="2"/>
                </a:lnTo>
                <a:lnTo>
                  <a:pt x="460" y="1"/>
                </a:lnTo>
                <a:lnTo>
                  <a:pt x="439" y="0"/>
                </a:lnTo>
                <a:lnTo>
                  <a:pt x="439" y="0"/>
                </a:lnTo>
                <a:lnTo>
                  <a:pt x="416" y="1"/>
                </a:lnTo>
                <a:lnTo>
                  <a:pt x="393" y="2"/>
                </a:lnTo>
                <a:lnTo>
                  <a:pt x="372" y="5"/>
                </a:lnTo>
                <a:lnTo>
                  <a:pt x="350" y="8"/>
                </a:lnTo>
                <a:lnTo>
                  <a:pt x="328" y="14"/>
                </a:lnTo>
                <a:lnTo>
                  <a:pt x="308" y="19"/>
                </a:lnTo>
                <a:lnTo>
                  <a:pt x="288" y="26"/>
                </a:lnTo>
                <a:lnTo>
                  <a:pt x="267" y="35"/>
                </a:lnTo>
                <a:lnTo>
                  <a:pt x="248" y="43"/>
                </a:lnTo>
                <a:lnTo>
                  <a:pt x="230" y="53"/>
                </a:lnTo>
                <a:lnTo>
                  <a:pt x="211" y="64"/>
                </a:lnTo>
                <a:lnTo>
                  <a:pt x="193" y="74"/>
                </a:lnTo>
                <a:lnTo>
                  <a:pt x="176" y="88"/>
                </a:lnTo>
                <a:lnTo>
                  <a:pt x="159" y="100"/>
                </a:lnTo>
                <a:lnTo>
                  <a:pt x="144" y="114"/>
                </a:lnTo>
                <a:lnTo>
                  <a:pt x="128" y="128"/>
                </a:lnTo>
                <a:lnTo>
                  <a:pt x="114" y="144"/>
                </a:lnTo>
                <a:lnTo>
                  <a:pt x="100" y="160"/>
                </a:lnTo>
                <a:lnTo>
                  <a:pt x="87" y="176"/>
                </a:lnTo>
                <a:lnTo>
                  <a:pt x="75" y="193"/>
                </a:lnTo>
                <a:lnTo>
                  <a:pt x="63" y="211"/>
                </a:lnTo>
                <a:lnTo>
                  <a:pt x="52" y="229"/>
                </a:lnTo>
                <a:lnTo>
                  <a:pt x="43" y="248"/>
                </a:lnTo>
                <a:lnTo>
                  <a:pt x="34" y="268"/>
                </a:lnTo>
                <a:lnTo>
                  <a:pt x="27" y="288"/>
                </a:lnTo>
                <a:lnTo>
                  <a:pt x="20" y="308"/>
                </a:lnTo>
                <a:lnTo>
                  <a:pt x="14" y="329"/>
                </a:lnTo>
                <a:lnTo>
                  <a:pt x="9" y="350"/>
                </a:lnTo>
                <a:lnTo>
                  <a:pt x="6" y="372"/>
                </a:lnTo>
                <a:lnTo>
                  <a:pt x="2" y="394"/>
                </a:lnTo>
                <a:lnTo>
                  <a:pt x="1" y="415"/>
                </a:lnTo>
                <a:lnTo>
                  <a:pt x="0" y="438"/>
                </a:lnTo>
                <a:lnTo>
                  <a:pt x="0" y="438"/>
                </a:lnTo>
                <a:close/>
              </a:path>
            </a:pathLst>
          </a:custGeom>
          <a:solidFill>
            <a:srgbClr val="00A3E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600" name="テキスト ボックス 599"/>
          <p:cNvSpPr txBox="1"/>
          <p:nvPr/>
        </p:nvSpPr>
        <p:spPr bwMode="black">
          <a:xfrm>
            <a:off x="7258361" y="5445224"/>
            <a:ext cx="626007" cy="213821"/>
          </a:xfrm>
          <a:prstGeom prst="rect">
            <a:avLst/>
          </a:prstGeom>
        </p:spPr>
        <p:txBody>
          <a:bodyPr wrap="none" lIns="0" tIns="0" rIns="0" bIns="0" rtlCol="0" anchor="t" anchorCtr="0">
            <a:no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kern="0" noProof="0" dirty="0" smtClean="0">
                <a:solidFill>
                  <a:schemeClr val="tx1"/>
                </a:solidFill>
                <a:uFill>
                  <a:solidFill>
                    <a:srgbClr val="FFC000"/>
                  </a:solidFill>
                </a:uFill>
                <a:latin typeface="メイリオ" pitchFamily="50" charset="-128"/>
                <a:ea typeface="メイリオ" pitchFamily="50" charset="-128"/>
                <a:cs typeface="メイリオ" pitchFamily="50" charset="-128"/>
              </a:rPr>
              <a:t>有効期限</a:t>
            </a:r>
            <a:endParaRPr kumimoji="0" lang="en-US" altLang="ja-JP" sz="1200" kern="0" noProof="0" dirty="0" smtClean="0">
              <a:solidFill>
                <a:schemeClr val="tx1"/>
              </a:solidFill>
              <a:uFill>
                <a:solidFill>
                  <a:srgbClr val="FFC000"/>
                </a:solidFill>
              </a:uFill>
              <a:latin typeface="メイリオ" pitchFamily="50" charset="-128"/>
              <a:ea typeface="メイリオ" pitchFamily="50" charset="-128"/>
              <a:cs typeface="メイリオ" pitchFamily="50" charset="-128"/>
            </a:endParaRPr>
          </a:p>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kern="0" dirty="0" smtClean="0">
                <a:solidFill>
                  <a:schemeClr val="tx1"/>
                </a:solidFill>
                <a:uFill>
                  <a:solidFill>
                    <a:srgbClr val="FFC000"/>
                  </a:solidFill>
                </a:uFill>
                <a:latin typeface="メイリオ" pitchFamily="50" charset="-128"/>
                <a:ea typeface="メイリオ" pitchFamily="50" charset="-128"/>
                <a:cs typeface="メイリオ" pitchFamily="50" charset="-128"/>
              </a:rPr>
              <a:t>一括</a:t>
            </a:r>
            <a:r>
              <a:rPr kumimoji="0" lang="ja-JP" altLang="en-US" sz="1200" i="0" u="none" strike="noStrike" kern="0" cap="none" spc="0" normalizeH="0" baseline="0" dirty="0" smtClean="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rPr>
              <a:t>設定</a:t>
            </a:r>
            <a:endParaRPr kumimoji="0" lang="en-US" altLang="ja-JP" sz="1200" i="0" u="none" strike="noStrike" kern="0" cap="none" spc="0" normalizeH="0" baseline="0" noProof="0" dirty="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endParaRPr>
          </a:p>
        </p:txBody>
      </p:sp>
      <p:sp>
        <p:nvSpPr>
          <p:cNvPr id="601" name="Freeform 438"/>
          <p:cNvSpPr>
            <a:spLocks noEditPoints="1"/>
          </p:cNvSpPr>
          <p:nvPr/>
        </p:nvSpPr>
        <p:spPr bwMode="auto">
          <a:xfrm>
            <a:off x="4943234" y="4669829"/>
            <a:ext cx="349250" cy="487363"/>
          </a:xfrm>
          <a:custGeom>
            <a:avLst/>
            <a:gdLst>
              <a:gd name="T0" fmla="*/ 196 w 662"/>
              <a:gd name="T1" fmla="*/ 247 h 922"/>
              <a:gd name="T2" fmla="*/ 198 w 662"/>
              <a:gd name="T3" fmla="*/ 220 h 922"/>
              <a:gd name="T4" fmla="*/ 207 w 662"/>
              <a:gd name="T5" fmla="*/ 194 h 922"/>
              <a:gd name="T6" fmla="*/ 219 w 662"/>
              <a:gd name="T7" fmla="*/ 172 h 922"/>
              <a:gd name="T8" fmla="*/ 235 w 662"/>
              <a:gd name="T9" fmla="*/ 151 h 922"/>
              <a:gd name="T10" fmla="*/ 256 w 662"/>
              <a:gd name="T11" fmla="*/ 134 h 922"/>
              <a:gd name="T12" fmla="*/ 279 w 662"/>
              <a:gd name="T13" fmla="*/ 122 h 922"/>
              <a:gd name="T14" fmla="*/ 304 w 662"/>
              <a:gd name="T15" fmla="*/ 114 h 922"/>
              <a:gd name="T16" fmla="*/ 331 w 662"/>
              <a:gd name="T17" fmla="*/ 112 h 922"/>
              <a:gd name="T18" fmla="*/ 344 w 662"/>
              <a:gd name="T19" fmla="*/ 112 h 922"/>
              <a:gd name="T20" fmla="*/ 372 w 662"/>
              <a:gd name="T21" fmla="*/ 118 h 922"/>
              <a:gd name="T22" fmla="*/ 396 w 662"/>
              <a:gd name="T23" fmla="*/ 128 h 922"/>
              <a:gd name="T24" fmla="*/ 418 w 662"/>
              <a:gd name="T25" fmla="*/ 143 h 922"/>
              <a:gd name="T26" fmla="*/ 436 w 662"/>
              <a:gd name="T27" fmla="*/ 161 h 922"/>
              <a:gd name="T28" fmla="*/ 450 w 662"/>
              <a:gd name="T29" fmla="*/ 182 h 922"/>
              <a:gd name="T30" fmla="*/ 461 w 662"/>
              <a:gd name="T31" fmla="*/ 206 h 922"/>
              <a:gd name="T32" fmla="*/ 467 w 662"/>
              <a:gd name="T33" fmla="*/ 233 h 922"/>
              <a:gd name="T34" fmla="*/ 467 w 662"/>
              <a:gd name="T35" fmla="*/ 388 h 922"/>
              <a:gd name="T36" fmla="*/ 578 w 662"/>
              <a:gd name="T37" fmla="*/ 247 h 922"/>
              <a:gd name="T38" fmla="*/ 577 w 662"/>
              <a:gd name="T39" fmla="*/ 222 h 922"/>
              <a:gd name="T40" fmla="*/ 568 w 662"/>
              <a:gd name="T41" fmla="*/ 174 h 922"/>
              <a:gd name="T42" fmla="*/ 548 w 662"/>
              <a:gd name="T43" fmla="*/ 130 h 922"/>
              <a:gd name="T44" fmla="*/ 522 w 662"/>
              <a:gd name="T45" fmla="*/ 90 h 922"/>
              <a:gd name="T46" fmla="*/ 488 w 662"/>
              <a:gd name="T47" fmla="*/ 56 h 922"/>
              <a:gd name="T48" fmla="*/ 449 w 662"/>
              <a:gd name="T49" fmla="*/ 29 h 922"/>
              <a:gd name="T50" fmla="*/ 404 w 662"/>
              <a:gd name="T51" fmla="*/ 11 h 922"/>
              <a:gd name="T52" fmla="*/ 356 w 662"/>
              <a:gd name="T53" fmla="*/ 1 h 922"/>
              <a:gd name="T54" fmla="*/ 331 w 662"/>
              <a:gd name="T55" fmla="*/ 0 h 922"/>
              <a:gd name="T56" fmla="*/ 281 w 662"/>
              <a:gd name="T57" fmla="*/ 5 h 922"/>
              <a:gd name="T58" fmla="*/ 235 w 662"/>
              <a:gd name="T59" fmla="*/ 19 h 922"/>
              <a:gd name="T60" fmla="*/ 193 w 662"/>
              <a:gd name="T61" fmla="*/ 42 h 922"/>
              <a:gd name="T62" fmla="*/ 156 w 662"/>
              <a:gd name="T63" fmla="*/ 72 h 922"/>
              <a:gd name="T64" fmla="*/ 126 w 662"/>
              <a:gd name="T65" fmla="*/ 109 h 922"/>
              <a:gd name="T66" fmla="*/ 103 w 662"/>
              <a:gd name="T67" fmla="*/ 151 h 922"/>
              <a:gd name="T68" fmla="*/ 89 w 662"/>
              <a:gd name="T69" fmla="*/ 197 h 922"/>
              <a:gd name="T70" fmla="*/ 84 w 662"/>
              <a:gd name="T71" fmla="*/ 247 h 922"/>
              <a:gd name="T72" fmla="*/ 196 w 662"/>
              <a:gd name="T73" fmla="*/ 388 h 922"/>
              <a:gd name="T74" fmla="*/ 0 w 662"/>
              <a:gd name="T75" fmla="*/ 455 h 922"/>
              <a:gd name="T76" fmla="*/ 662 w 662"/>
              <a:gd name="T77" fmla="*/ 922 h 922"/>
              <a:gd name="T78" fmla="*/ 0 w 662"/>
              <a:gd name="T79" fmla="*/ 455 h 922"/>
              <a:gd name="T80" fmla="*/ 372 w 662"/>
              <a:gd name="T81" fmla="*/ 695 h 922"/>
              <a:gd name="T82" fmla="*/ 361 w 662"/>
              <a:gd name="T83" fmla="*/ 712 h 922"/>
              <a:gd name="T84" fmla="*/ 356 w 662"/>
              <a:gd name="T85" fmla="*/ 731 h 922"/>
              <a:gd name="T86" fmla="*/ 305 w 662"/>
              <a:gd name="T87" fmla="*/ 782 h 922"/>
              <a:gd name="T88" fmla="*/ 305 w 662"/>
              <a:gd name="T89" fmla="*/ 731 h 922"/>
              <a:gd name="T90" fmla="*/ 301 w 662"/>
              <a:gd name="T91" fmla="*/ 712 h 922"/>
              <a:gd name="T92" fmla="*/ 291 w 662"/>
              <a:gd name="T93" fmla="*/ 695 h 922"/>
              <a:gd name="T94" fmla="*/ 282 w 662"/>
              <a:gd name="T95" fmla="*/ 686 h 922"/>
              <a:gd name="T96" fmla="*/ 273 w 662"/>
              <a:gd name="T97" fmla="*/ 664 h 922"/>
              <a:gd name="T98" fmla="*/ 271 w 662"/>
              <a:gd name="T99" fmla="*/ 650 h 922"/>
              <a:gd name="T100" fmla="*/ 276 w 662"/>
              <a:gd name="T101" fmla="*/ 628 h 922"/>
              <a:gd name="T102" fmla="*/ 288 w 662"/>
              <a:gd name="T103" fmla="*/ 608 h 922"/>
              <a:gd name="T104" fmla="*/ 307 w 662"/>
              <a:gd name="T105" fmla="*/ 595 h 922"/>
              <a:gd name="T106" fmla="*/ 331 w 662"/>
              <a:gd name="T107" fmla="*/ 590 h 922"/>
              <a:gd name="T108" fmla="*/ 343 w 662"/>
              <a:gd name="T109" fmla="*/ 592 h 922"/>
              <a:gd name="T110" fmla="*/ 365 w 662"/>
              <a:gd name="T111" fmla="*/ 601 h 922"/>
              <a:gd name="T112" fmla="*/ 382 w 662"/>
              <a:gd name="T113" fmla="*/ 617 h 922"/>
              <a:gd name="T114" fmla="*/ 390 w 662"/>
              <a:gd name="T115" fmla="*/ 638 h 922"/>
              <a:gd name="T116" fmla="*/ 391 w 662"/>
              <a:gd name="T117" fmla="*/ 650 h 922"/>
              <a:gd name="T118" fmla="*/ 386 w 662"/>
              <a:gd name="T119" fmla="*/ 676 h 922"/>
              <a:gd name="T120" fmla="*/ 372 w 662"/>
              <a:gd name="T121" fmla="*/ 695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2" h="922">
                <a:moveTo>
                  <a:pt x="196" y="247"/>
                </a:moveTo>
                <a:lnTo>
                  <a:pt x="196" y="247"/>
                </a:lnTo>
                <a:lnTo>
                  <a:pt x="196" y="233"/>
                </a:lnTo>
                <a:lnTo>
                  <a:pt x="198" y="220"/>
                </a:lnTo>
                <a:lnTo>
                  <a:pt x="202" y="206"/>
                </a:lnTo>
                <a:lnTo>
                  <a:pt x="207" y="194"/>
                </a:lnTo>
                <a:lnTo>
                  <a:pt x="211" y="182"/>
                </a:lnTo>
                <a:lnTo>
                  <a:pt x="219" y="172"/>
                </a:lnTo>
                <a:lnTo>
                  <a:pt x="227" y="161"/>
                </a:lnTo>
                <a:lnTo>
                  <a:pt x="235" y="151"/>
                </a:lnTo>
                <a:lnTo>
                  <a:pt x="245" y="143"/>
                </a:lnTo>
                <a:lnTo>
                  <a:pt x="256" y="134"/>
                </a:lnTo>
                <a:lnTo>
                  <a:pt x="267" y="128"/>
                </a:lnTo>
                <a:lnTo>
                  <a:pt x="279" y="122"/>
                </a:lnTo>
                <a:lnTo>
                  <a:pt x="291" y="118"/>
                </a:lnTo>
                <a:lnTo>
                  <a:pt x="304" y="114"/>
                </a:lnTo>
                <a:lnTo>
                  <a:pt x="317" y="112"/>
                </a:lnTo>
                <a:lnTo>
                  <a:pt x="331" y="112"/>
                </a:lnTo>
                <a:lnTo>
                  <a:pt x="331" y="112"/>
                </a:lnTo>
                <a:lnTo>
                  <a:pt x="344" y="112"/>
                </a:lnTo>
                <a:lnTo>
                  <a:pt x="359" y="114"/>
                </a:lnTo>
                <a:lnTo>
                  <a:pt x="372" y="118"/>
                </a:lnTo>
                <a:lnTo>
                  <a:pt x="384" y="122"/>
                </a:lnTo>
                <a:lnTo>
                  <a:pt x="396" y="128"/>
                </a:lnTo>
                <a:lnTo>
                  <a:pt x="407" y="134"/>
                </a:lnTo>
                <a:lnTo>
                  <a:pt x="418" y="143"/>
                </a:lnTo>
                <a:lnTo>
                  <a:pt x="427" y="151"/>
                </a:lnTo>
                <a:lnTo>
                  <a:pt x="436" y="161"/>
                </a:lnTo>
                <a:lnTo>
                  <a:pt x="444" y="172"/>
                </a:lnTo>
                <a:lnTo>
                  <a:pt x="450" y="182"/>
                </a:lnTo>
                <a:lnTo>
                  <a:pt x="456" y="194"/>
                </a:lnTo>
                <a:lnTo>
                  <a:pt x="461" y="206"/>
                </a:lnTo>
                <a:lnTo>
                  <a:pt x="464" y="220"/>
                </a:lnTo>
                <a:lnTo>
                  <a:pt x="467" y="233"/>
                </a:lnTo>
                <a:lnTo>
                  <a:pt x="467" y="247"/>
                </a:lnTo>
                <a:lnTo>
                  <a:pt x="467" y="388"/>
                </a:lnTo>
                <a:lnTo>
                  <a:pt x="578" y="388"/>
                </a:lnTo>
                <a:lnTo>
                  <a:pt x="578" y="247"/>
                </a:lnTo>
                <a:lnTo>
                  <a:pt x="578" y="247"/>
                </a:lnTo>
                <a:lnTo>
                  <a:pt x="577" y="222"/>
                </a:lnTo>
                <a:lnTo>
                  <a:pt x="574" y="197"/>
                </a:lnTo>
                <a:lnTo>
                  <a:pt x="568" y="174"/>
                </a:lnTo>
                <a:lnTo>
                  <a:pt x="559" y="151"/>
                </a:lnTo>
                <a:lnTo>
                  <a:pt x="548" y="130"/>
                </a:lnTo>
                <a:lnTo>
                  <a:pt x="536" y="109"/>
                </a:lnTo>
                <a:lnTo>
                  <a:pt x="522" y="90"/>
                </a:lnTo>
                <a:lnTo>
                  <a:pt x="506" y="72"/>
                </a:lnTo>
                <a:lnTo>
                  <a:pt x="488" y="56"/>
                </a:lnTo>
                <a:lnTo>
                  <a:pt x="469" y="42"/>
                </a:lnTo>
                <a:lnTo>
                  <a:pt x="449" y="29"/>
                </a:lnTo>
                <a:lnTo>
                  <a:pt x="427" y="19"/>
                </a:lnTo>
                <a:lnTo>
                  <a:pt x="404" y="11"/>
                </a:lnTo>
                <a:lnTo>
                  <a:pt x="380" y="5"/>
                </a:lnTo>
                <a:lnTo>
                  <a:pt x="356" y="1"/>
                </a:lnTo>
                <a:lnTo>
                  <a:pt x="331" y="0"/>
                </a:lnTo>
                <a:lnTo>
                  <a:pt x="331" y="0"/>
                </a:lnTo>
                <a:lnTo>
                  <a:pt x="306" y="1"/>
                </a:lnTo>
                <a:lnTo>
                  <a:pt x="281" y="5"/>
                </a:lnTo>
                <a:lnTo>
                  <a:pt x="258" y="11"/>
                </a:lnTo>
                <a:lnTo>
                  <a:pt x="235" y="19"/>
                </a:lnTo>
                <a:lnTo>
                  <a:pt x="214" y="29"/>
                </a:lnTo>
                <a:lnTo>
                  <a:pt x="193" y="42"/>
                </a:lnTo>
                <a:lnTo>
                  <a:pt x="174" y="56"/>
                </a:lnTo>
                <a:lnTo>
                  <a:pt x="156" y="72"/>
                </a:lnTo>
                <a:lnTo>
                  <a:pt x="141" y="90"/>
                </a:lnTo>
                <a:lnTo>
                  <a:pt x="126" y="109"/>
                </a:lnTo>
                <a:lnTo>
                  <a:pt x="113" y="130"/>
                </a:lnTo>
                <a:lnTo>
                  <a:pt x="103" y="151"/>
                </a:lnTo>
                <a:lnTo>
                  <a:pt x="95" y="174"/>
                </a:lnTo>
                <a:lnTo>
                  <a:pt x="89" y="197"/>
                </a:lnTo>
                <a:lnTo>
                  <a:pt x="85" y="222"/>
                </a:lnTo>
                <a:lnTo>
                  <a:pt x="84" y="247"/>
                </a:lnTo>
                <a:lnTo>
                  <a:pt x="84" y="388"/>
                </a:lnTo>
                <a:lnTo>
                  <a:pt x="196" y="388"/>
                </a:lnTo>
                <a:lnTo>
                  <a:pt x="196" y="247"/>
                </a:lnTo>
                <a:close/>
                <a:moveTo>
                  <a:pt x="0" y="455"/>
                </a:moveTo>
                <a:lnTo>
                  <a:pt x="0" y="922"/>
                </a:lnTo>
                <a:lnTo>
                  <a:pt x="662" y="922"/>
                </a:lnTo>
                <a:lnTo>
                  <a:pt x="662" y="455"/>
                </a:lnTo>
                <a:lnTo>
                  <a:pt x="0" y="455"/>
                </a:lnTo>
                <a:close/>
                <a:moveTo>
                  <a:pt x="372" y="695"/>
                </a:moveTo>
                <a:lnTo>
                  <a:pt x="372" y="695"/>
                </a:lnTo>
                <a:lnTo>
                  <a:pt x="366" y="703"/>
                </a:lnTo>
                <a:lnTo>
                  <a:pt x="361" y="712"/>
                </a:lnTo>
                <a:lnTo>
                  <a:pt x="358" y="721"/>
                </a:lnTo>
                <a:lnTo>
                  <a:pt x="356" y="731"/>
                </a:lnTo>
                <a:lnTo>
                  <a:pt x="356" y="782"/>
                </a:lnTo>
                <a:lnTo>
                  <a:pt x="305" y="782"/>
                </a:lnTo>
                <a:lnTo>
                  <a:pt x="305" y="731"/>
                </a:lnTo>
                <a:lnTo>
                  <a:pt x="305" y="731"/>
                </a:lnTo>
                <a:lnTo>
                  <a:pt x="305" y="721"/>
                </a:lnTo>
                <a:lnTo>
                  <a:pt x="301" y="712"/>
                </a:lnTo>
                <a:lnTo>
                  <a:pt x="297" y="703"/>
                </a:lnTo>
                <a:lnTo>
                  <a:pt x="291" y="695"/>
                </a:lnTo>
                <a:lnTo>
                  <a:pt x="291" y="695"/>
                </a:lnTo>
                <a:lnTo>
                  <a:pt x="282" y="686"/>
                </a:lnTo>
                <a:lnTo>
                  <a:pt x="276" y="676"/>
                </a:lnTo>
                <a:lnTo>
                  <a:pt x="273" y="664"/>
                </a:lnTo>
                <a:lnTo>
                  <a:pt x="271" y="650"/>
                </a:lnTo>
                <a:lnTo>
                  <a:pt x="271" y="650"/>
                </a:lnTo>
                <a:lnTo>
                  <a:pt x="273" y="638"/>
                </a:lnTo>
                <a:lnTo>
                  <a:pt x="276" y="628"/>
                </a:lnTo>
                <a:lnTo>
                  <a:pt x="281" y="617"/>
                </a:lnTo>
                <a:lnTo>
                  <a:pt x="288" y="608"/>
                </a:lnTo>
                <a:lnTo>
                  <a:pt x="298" y="601"/>
                </a:lnTo>
                <a:lnTo>
                  <a:pt x="307" y="595"/>
                </a:lnTo>
                <a:lnTo>
                  <a:pt x="319" y="592"/>
                </a:lnTo>
                <a:lnTo>
                  <a:pt x="331" y="590"/>
                </a:lnTo>
                <a:lnTo>
                  <a:pt x="331" y="590"/>
                </a:lnTo>
                <a:lnTo>
                  <a:pt x="343" y="592"/>
                </a:lnTo>
                <a:lnTo>
                  <a:pt x="355" y="595"/>
                </a:lnTo>
                <a:lnTo>
                  <a:pt x="365" y="601"/>
                </a:lnTo>
                <a:lnTo>
                  <a:pt x="374" y="608"/>
                </a:lnTo>
                <a:lnTo>
                  <a:pt x="382" y="617"/>
                </a:lnTo>
                <a:lnTo>
                  <a:pt x="386" y="628"/>
                </a:lnTo>
                <a:lnTo>
                  <a:pt x="390" y="638"/>
                </a:lnTo>
                <a:lnTo>
                  <a:pt x="391" y="650"/>
                </a:lnTo>
                <a:lnTo>
                  <a:pt x="391" y="650"/>
                </a:lnTo>
                <a:lnTo>
                  <a:pt x="390" y="664"/>
                </a:lnTo>
                <a:lnTo>
                  <a:pt x="386" y="676"/>
                </a:lnTo>
                <a:lnTo>
                  <a:pt x="380" y="686"/>
                </a:lnTo>
                <a:lnTo>
                  <a:pt x="372" y="695"/>
                </a:lnTo>
                <a:lnTo>
                  <a:pt x="372" y="695"/>
                </a:lnTo>
                <a:close/>
              </a:path>
            </a:pathLst>
          </a:custGeom>
          <a:solidFill>
            <a:srgbClr val="00A3E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602" name="テキスト ボックス 601"/>
          <p:cNvSpPr txBox="1"/>
          <p:nvPr/>
        </p:nvSpPr>
        <p:spPr bwMode="black">
          <a:xfrm>
            <a:off x="3347864" y="5795972"/>
            <a:ext cx="2304256" cy="369332"/>
          </a:xfrm>
          <a:prstGeom prst="rect">
            <a:avLst/>
          </a:prstGeom>
        </p:spPr>
        <p:txBody>
          <a:bodyPr wrap="squar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rPr>
              <a:t>マイナンバーの</a:t>
            </a:r>
            <a:r>
              <a:rPr kumimoji="0" lang="ja-JP" altLang="en-US" sz="1200" b="1" kern="0" dirty="0" smtClean="0">
                <a:solidFill>
                  <a:schemeClr val="tx1"/>
                </a:solidFill>
                <a:uFill>
                  <a:solidFill>
                    <a:srgbClr val="FFC000"/>
                  </a:solidFill>
                </a:uFill>
                <a:latin typeface="メイリオ" pitchFamily="50" charset="-128"/>
                <a:ea typeface="メイリオ" pitchFamily="50" charset="-128"/>
                <a:cs typeface="メイリオ" pitchFamily="50" charset="-128"/>
              </a:rPr>
              <a:t>関係する画面は</a:t>
            </a:r>
            <a:endParaRPr kumimoji="0" lang="en-US" altLang="ja-JP" sz="1200" b="1" kern="0" dirty="0" smtClean="0">
              <a:solidFill>
                <a:schemeClr val="tx1"/>
              </a:solidFill>
              <a:uFill>
                <a:solidFill>
                  <a:srgbClr val="FFC000"/>
                </a:solidFill>
              </a:uFill>
              <a:latin typeface="メイリオ" pitchFamily="50" charset="-128"/>
              <a:ea typeface="メイリオ" pitchFamily="50" charset="-128"/>
              <a:cs typeface="メイリオ" pitchFamily="50" charset="-128"/>
            </a:endParaRPr>
          </a:p>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rPr>
              <a:t>管理者パスワード</a:t>
            </a:r>
            <a:r>
              <a:rPr kumimoji="0" lang="ja-JP" altLang="en-US" sz="1200" b="1" kern="0" dirty="0" smtClean="0">
                <a:solidFill>
                  <a:schemeClr val="tx1"/>
                </a:solidFill>
                <a:uFill>
                  <a:solidFill>
                    <a:srgbClr val="FFC000"/>
                  </a:solidFill>
                </a:uFill>
                <a:latin typeface="メイリオ" pitchFamily="50" charset="-128"/>
                <a:ea typeface="メイリオ" pitchFamily="50" charset="-128"/>
                <a:cs typeface="メイリオ" pitchFamily="50" charset="-128"/>
              </a:rPr>
              <a:t>が必要</a:t>
            </a:r>
            <a:endParaRPr kumimoji="0" lang="en-US" altLang="ja-JP" sz="1200" b="1" i="0" u="none" strike="noStrike" kern="0" cap="none" spc="0" normalizeH="0" baseline="0" noProof="0" dirty="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endParaRPr>
          </a:p>
        </p:txBody>
      </p:sp>
      <p:pic>
        <p:nvPicPr>
          <p:cNvPr id="603" name="Picture 1"/>
          <p:cNvPicPr>
            <a:picLocks noChangeAspect="1" noChangeArrowheads="1"/>
          </p:cNvPicPr>
          <p:nvPr/>
        </p:nvPicPr>
        <p:blipFill>
          <a:blip r:embed="rId4" cstate="print"/>
          <a:srcRect/>
          <a:stretch>
            <a:fillRect/>
          </a:stretch>
        </p:blipFill>
        <p:spPr bwMode="auto">
          <a:xfrm>
            <a:off x="1727684" y="5803482"/>
            <a:ext cx="722456" cy="450902"/>
          </a:xfrm>
          <a:prstGeom prst="rect">
            <a:avLst/>
          </a:prstGeom>
          <a:noFill/>
          <a:ln w="9525">
            <a:noFill/>
            <a:miter lim="800000"/>
            <a:headEnd/>
            <a:tailEnd/>
          </a:ln>
        </p:spPr>
      </p:pic>
      <p:pic>
        <p:nvPicPr>
          <p:cNvPr id="604" name="Picture 1"/>
          <p:cNvPicPr>
            <a:picLocks noChangeAspect="1" noChangeArrowheads="1"/>
          </p:cNvPicPr>
          <p:nvPr/>
        </p:nvPicPr>
        <p:blipFill>
          <a:blip r:embed="rId4" cstate="print"/>
          <a:srcRect/>
          <a:stretch>
            <a:fillRect/>
          </a:stretch>
        </p:blipFill>
        <p:spPr bwMode="auto">
          <a:xfrm>
            <a:off x="1725308" y="4562274"/>
            <a:ext cx="722456" cy="450902"/>
          </a:xfrm>
          <a:prstGeom prst="rect">
            <a:avLst/>
          </a:prstGeom>
          <a:noFill/>
          <a:ln w="9525">
            <a:noFill/>
            <a:miter lim="800000"/>
            <a:headEnd/>
            <a:tailEnd/>
          </a:ln>
        </p:spPr>
      </p:pic>
      <p:pic>
        <p:nvPicPr>
          <p:cNvPr id="605" name="Picture 1"/>
          <p:cNvPicPr>
            <a:picLocks noChangeAspect="1" noChangeArrowheads="1"/>
          </p:cNvPicPr>
          <p:nvPr/>
        </p:nvPicPr>
        <p:blipFill>
          <a:blip r:embed="rId4" cstate="print"/>
          <a:srcRect/>
          <a:stretch>
            <a:fillRect/>
          </a:stretch>
        </p:blipFill>
        <p:spPr bwMode="auto">
          <a:xfrm>
            <a:off x="1763688" y="3356992"/>
            <a:ext cx="722456" cy="450902"/>
          </a:xfrm>
          <a:prstGeom prst="rect">
            <a:avLst/>
          </a:prstGeom>
          <a:noFill/>
          <a:ln w="9525">
            <a:noFill/>
            <a:miter lim="800000"/>
            <a:headEnd/>
            <a:tailEnd/>
          </a:ln>
        </p:spPr>
      </p:pic>
      <p:sp>
        <p:nvSpPr>
          <p:cNvPr id="606" name="右矢印 605"/>
          <p:cNvSpPr/>
          <p:nvPr/>
        </p:nvSpPr>
        <p:spPr bwMode="gray">
          <a:xfrm>
            <a:off x="2843808" y="5589240"/>
            <a:ext cx="504056" cy="432048"/>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607" name="右矢印 606"/>
          <p:cNvSpPr/>
          <p:nvPr/>
        </p:nvSpPr>
        <p:spPr bwMode="gray">
          <a:xfrm>
            <a:off x="2843808" y="4293096"/>
            <a:ext cx="504056" cy="432048"/>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608" name="右矢印 607"/>
          <p:cNvSpPr/>
          <p:nvPr/>
        </p:nvSpPr>
        <p:spPr bwMode="gray">
          <a:xfrm>
            <a:off x="2843808" y="3068960"/>
            <a:ext cx="504056" cy="432048"/>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grpSp>
        <p:nvGrpSpPr>
          <p:cNvPr id="609" name="グループ化 525"/>
          <p:cNvGrpSpPr/>
          <p:nvPr/>
        </p:nvGrpSpPr>
        <p:grpSpPr>
          <a:xfrm>
            <a:off x="3491880" y="3010848"/>
            <a:ext cx="550664" cy="545650"/>
            <a:chOff x="3784104" y="1923678"/>
            <a:chExt cx="381000" cy="381000"/>
          </a:xfrm>
          <a:solidFill>
            <a:srgbClr val="00A3EC"/>
          </a:solidFill>
        </p:grpSpPr>
        <p:sp>
          <p:nvSpPr>
            <p:cNvPr id="610"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611"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grpSp>
      <p:sp>
        <p:nvSpPr>
          <p:cNvPr id="612" name="テキスト ボックス 611"/>
          <p:cNvSpPr txBox="1"/>
          <p:nvPr/>
        </p:nvSpPr>
        <p:spPr bwMode="black">
          <a:xfrm>
            <a:off x="3383868" y="3676382"/>
            <a:ext cx="732780" cy="184666"/>
          </a:xfrm>
          <a:prstGeom prst="rect">
            <a:avLst/>
          </a:prstGeom>
        </p:spPr>
        <p:txBody>
          <a:bodyPr wrap="squar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i="0" u="none" strike="noStrike" kern="0" cap="none" spc="0" normalizeH="0" baseline="0" noProof="0" dirty="0" smtClean="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rPr>
              <a:t>画面編集</a:t>
            </a:r>
            <a:endParaRPr kumimoji="0" lang="en-US" altLang="ja-JP" sz="1200" i="0" u="none" strike="noStrike" kern="0" cap="none" spc="0" normalizeH="0" baseline="0" noProof="0" dirty="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endParaRPr>
          </a:p>
        </p:txBody>
      </p:sp>
      <p:sp>
        <p:nvSpPr>
          <p:cNvPr id="613" name="テキスト ボックス 612"/>
          <p:cNvSpPr txBox="1"/>
          <p:nvPr/>
        </p:nvSpPr>
        <p:spPr bwMode="black">
          <a:xfrm>
            <a:off x="4631308" y="3676382"/>
            <a:ext cx="1092820" cy="184666"/>
          </a:xfrm>
          <a:prstGeom prst="rect">
            <a:avLst/>
          </a:prstGeom>
        </p:spPr>
        <p:txBody>
          <a:bodyPr wrap="squar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i="0" u="none" strike="noStrike" kern="0" cap="none" spc="0" normalizeH="0" baseline="0" noProof="0" dirty="0" smtClean="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rPr>
              <a:t>チェックリスト</a:t>
            </a:r>
            <a:endParaRPr kumimoji="0" lang="en-US" altLang="ja-JP" sz="1200" i="0" u="none" strike="noStrike" kern="0" cap="none" spc="0" normalizeH="0" baseline="0" noProof="0" dirty="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endParaRPr>
          </a:p>
        </p:txBody>
      </p:sp>
      <p:sp>
        <p:nvSpPr>
          <p:cNvPr id="614" name="Freeform 393"/>
          <p:cNvSpPr>
            <a:spLocks noEditPoints="1"/>
          </p:cNvSpPr>
          <p:nvPr/>
        </p:nvSpPr>
        <p:spPr bwMode="auto">
          <a:xfrm>
            <a:off x="4914255" y="2996952"/>
            <a:ext cx="449833" cy="551896"/>
          </a:xfrm>
          <a:custGeom>
            <a:avLst/>
            <a:gdLst>
              <a:gd name="T0" fmla="*/ 534 w 714"/>
              <a:gd name="T1" fmla="*/ 682 h 876"/>
              <a:gd name="T2" fmla="*/ 178 w 714"/>
              <a:gd name="T3" fmla="*/ 682 h 876"/>
              <a:gd name="T4" fmla="*/ 178 w 714"/>
              <a:gd name="T5" fmla="*/ 618 h 876"/>
              <a:gd name="T6" fmla="*/ 534 w 714"/>
              <a:gd name="T7" fmla="*/ 618 h 876"/>
              <a:gd name="T8" fmla="*/ 534 w 714"/>
              <a:gd name="T9" fmla="*/ 682 h 876"/>
              <a:gd name="T10" fmla="*/ 534 w 714"/>
              <a:gd name="T11" fmla="*/ 564 h 876"/>
              <a:gd name="T12" fmla="*/ 178 w 714"/>
              <a:gd name="T13" fmla="*/ 564 h 876"/>
              <a:gd name="T14" fmla="*/ 178 w 714"/>
              <a:gd name="T15" fmla="*/ 499 h 876"/>
              <a:gd name="T16" fmla="*/ 534 w 714"/>
              <a:gd name="T17" fmla="*/ 499 h 876"/>
              <a:gd name="T18" fmla="*/ 534 w 714"/>
              <a:gd name="T19" fmla="*/ 564 h 876"/>
              <a:gd name="T20" fmla="*/ 534 w 714"/>
              <a:gd name="T21" fmla="*/ 445 h 876"/>
              <a:gd name="T22" fmla="*/ 178 w 714"/>
              <a:gd name="T23" fmla="*/ 445 h 876"/>
              <a:gd name="T24" fmla="*/ 178 w 714"/>
              <a:gd name="T25" fmla="*/ 382 h 876"/>
              <a:gd name="T26" fmla="*/ 534 w 714"/>
              <a:gd name="T27" fmla="*/ 382 h 876"/>
              <a:gd name="T28" fmla="*/ 534 w 714"/>
              <a:gd name="T29" fmla="*/ 445 h 876"/>
              <a:gd name="T30" fmla="*/ 447 w 714"/>
              <a:gd name="T31" fmla="*/ 85 h 876"/>
              <a:gd name="T32" fmla="*/ 447 w 714"/>
              <a:gd name="T33" fmla="*/ 268 h 876"/>
              <a:gd name="T34" fmla="*/ 629 w 714"/>
              <a:gd name="T35" fmla="*/ 268 h 876"/>
              <a:gd name="T36" fmla="*/ 629 w 714"/>
              <a:gd name="T37" fmla="*/ 791 h 876"/>
              <a:gd name="T38" fmla="*/ 86 w 714"/>
              <a:gd name="T39" fmla="*/ 791 h 876"/>
              <a:gd name="T40" fmla="*/ 86 w 714"/>
              <a:gd name="T41" fmla="*/ 85 h 876"/>
              <a:gd name="T42" fmla="*/ 447 w 714"/>
              <a:gd name="T43" fmla="*/ 85 h 876"/>
              <a:gd name="T44" fmla="*/ 500 w 714"/>
              <a:gd name="T45" fmla="*/ 0 h 876"/>
              <a:gd name="T46" fmla="*/ 0 w 714"/>
              <a:gd name="T47" fmla="*/ 0 h 876"/>
              <a:gd name="T48" fmla="*/ 0 w 714"/>
              <a:gd name="T49" fmla="*/ 876 h 876"/>
              <a:gd name="T50" fmla="*/ 714 w 714"/>
              <a:gd name="T51" fmla="*/ 876 h 876"/>
              <a:gd name="T52" fmla="*/ 714 w 714"/>
              <a:gd name="T53" fmla="*/ 215 h 876"/>
              <a:gd name="T54" fmla="*/ 500 w 714"/>
              <a:gd name="T55" fmla="*/ 0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14" h="876">
                <a:moveTo>
                  <a:pt x="534" y="682"/>
                </a:moveTo>
                <a:lnTo>
                  <a:pt x="178" y="682"/>
                </a:lnTo>
                <a:lnTo>
                  <a:pt x="178" y="618"/>
                </a:lnTo>
                <a:lnTo>
                  <a:pt x="534" y="618"/>
                </a:lnTo>
                <a:lnTo>
                  <a:pt x="534" y="682"/>
                </a:lnTo>
                <a:close/>
                <a:moveTo>
                  <a:pt x="534" y="564"/>
                </a:moveTo>
                <a:lnTo>
                  <a:pt x="178" y="564"/>
                </a:lnTo>
                <a:lnTo>
                  <a:pt x="178" y="499"/>
                </a:lnTo>
                <a:lnTo>
                  <a:pt x="534" y="499"/>
                </a:lnTo>
                <a:lnTo>
                  <a:pt x="534" y="564"/>
                </a:lnTo>
                <a:close/>
                <a:moveTo>
                  <a:pt x="534" y="445"/>
                </a:moveTo>
                <a:lnTo>
                  <a:pt x="178" y="445"/>
                </a:lnTo>
                <a:lnTo>
                  <a:pt x="178" y="382"/>
                </a:lnTo>
                <a:lnTo>
                  <a:pt x="534" y="382"/>
                </a:lnTo>
                <a:lnTo>
                  <a:pt x="534" y="445"/>
                </a:lnTo>
                <a:close/>
                <a:moveTo>
                  <a:pt x="447" y="85"/>
                </a:moveTo>
                <a:lnTo>
                  <a:pt x="447" y="268"/>
                </a:lnTo>
                <a:lnTo>
                  <a:pt x="629" y="268"/>
                </a:lnTo>
                <a:lnTo>
                  <a:pt x="629" y="791"/>
                </a:lnTo>
                <a:lnTo>
                  <a:pt x="86" y="791"/>
                </a:lnTo>
                <a:lnTo>
                  <a:pt x="86" y="85"/>
                </a:lnTo>
                <a:lnTo>
                  <a:pt x="447" y="85"/>
                </a:lnTo>
                <a:close/>
                <a:moveTo>
                  <a:pt x="500" y="0"/>
                </a:moveTo>
                <a:lnTo>
                  <a:pt x="0" y="0"/>
                </a:lnTo>
                <a:lnTo>
                  <a:pt x="0" y="876"/>
                </a:lnTo>
                <a:lnTo>
                  <a:pt x="714" y="876"/>
                </a:lnTo>
                <a:lnTo>
                  <a:pt x="714" y="215"/>
                </a:lnTo>
                <a:lnTo>
                  <a:pt x="500" y="0"/>
                </a:lnTo>
                <a:close/>
              </a:path>
            </a:pathLst>
          </a:custGeom>
          <a:solidFill>
            <a:srgbClr val="00A3E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615" name="右矢印 614"/>
          <p:cNvSpPr/>
          <p:nvPr/>
        </p:nvSpPr>
        <p:spPr bwMode="gray">
          <a:xfrm>
            <a:off x="5832140" y="5553236"/>
            <a:ext cx="504056" cy="432048"/>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616" name="右矢印 615"/>
          <p:cNvSpPr/>
          <p:nvPr/>
        </p:nvSpPr>
        <p:spPr bwMode="gray">
          <a:xfrm>
            <a:off x="5832140" y="2816932"/>
            <a:ext cx="504056" cy="432048"/>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617" name="右矢印 616"/>
          <p:cNvSpPr/>
          <p:nvPr/>
        </p:nvSpPr>
        <p:spPr bwMode="gray">
          <a:xfrm rot="18714056">
            <a:off x="4710949" y="3961240"/>
            <a:ext cx="504056" cy="432048"/>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618" name="右矢印 617"/>
          <p:cNvSpPr/>
          <p:nvPr/>
        </p:nvSpPr>
        <p:spPr bwMode="gray">
          <a:xfrm rot="3182187">
            <a:off x="3779794" y="4033832"/>
            <a:ext cx="504056" cy="432048"/>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grpSp>
        <p:nvGrpSpPr>
          <p:cNvPr id="619" name="グループ化 525"/>
          <p:cNvGrpSpPr/>
          <p:nvPr/>
        </p:nvGrpSpPr>
        <p:grpSpPr>
          <a:xfrm>
            <a:off x="6736479" y="5885406"/>
            <a:ext cx="427809" cy="423914"/>
            <a:chOff x="3784104" y="1923678"/>
            <a:chExt cx="381000" cy="381000"/>
          </a:xfrm>
          <a:solidFill>
            <a:srgbClr val="00A3EC"/>
          </a:solidFill>
        </p:grpSpPr>
        <p:sp>
          <p:nvSpPr>
            <p:cNvPr id="620"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621"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grpSp>
      <p:sp>
        <p:nvSpPr>
          <p:cNvPr id="622" name="テキスト ボックス 621"/>
          <p:cNvSpPr txBox="1"/>
          <p:nvPr/>
        </p:nvSpPr>
        <p:spPr bwMode="black">
          <a:xfrm>
            <a:off x="7258361" y="6165304"/>
            <a:ext cx="626007" cy="213821"/>
          </a:xfrm>
          <a:prstGeom prst="rect">
            <a:avLst/>
          </a:prstGeom>
        </p:spPr>
        <p:txBody>
          <a:bodyPr wrap="none" lIns="0" tIns="0" rIns="0" bIns="0" rtlCol="0" anchor="t" anchorCtr="0">
            <a:no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kern="0" dirty="0" smtClean="0">
                <a:solidFill>
                  <a:schemeClr val="tx1"/>
                </a:solidFill>
                <a:uFill>
                  <a:solidFill>
                    <a:srgbClr val="FFC000"/>
                  </a:solidFill>
                </a:uFill>
                <a:latin typeface="メイリオ" pitchFamily="50" charset="-128"/>
                <a:ea typeface="メイリオ" pitchFamily="50" charset="-128"/>
                <a:cs typeface="メイリオ" pitchFamily="50" charset="-128"/>
              </a:rPr>
              <a:t>手動設定</a:t>
            </a:r>
            <a:endParaRPr kumimoji="0" lang="en-US" altLang="ja-JP" sz="1200" i="0" u="none" strike="noStrike" kern="0" cap="none" spc="0" normalizeH="0" baseline="0" noProof="0" dirty="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endParaRPr>
          </a:p>
        </p:txBody>
      </p:sp>
      <p:sp>
        <p:nvSpPr>
          <p:cNvPr id="623" name="右矢印 622"/>
          <p:cNvSpPr/>
          <p:nvPr/>
        </p:nvSpPr>
        <p:spPr bwMode="gray">
          <a:xfrm>
            <a:off x="7443586" y="5808065"/>
            <a:ext cx="332770" cy="285231"/>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624" name="テキスト ボックス 623"/>
          <p:cNvSpPr txBox="1"/>
          <p:nvPr/>
        </p:nvSpPr>
        <p:spPr bwMode="black">
          <a:xfrm>
            <a:off x="7524328" y="4756502"/>
            <a:ext cx="1368152" cy="184666"/>
          </a:xfrm>
          <a:prstGeom prst="rect">
            <a:avLst/>
          </a:prstGeom>
        </p:spPr>
        <p:txBody>
          <a:bodyPr wrap="squar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kern="0" dirty="0" smtClean="0">
                <a:solidFill>
                  <a:schemeClr val="tx1"/>
                </a:solidFill>
                <a:uFill>
                  <a:solidFill>
                    <a:srgbClr val="FFC000"/>
                  </a:solidFill>
                </a:uFill>
                <a:latin typeface="メイリオ" pitchFamily="50" charset="-128"/>
                <a:ea typeface="メイリオ" pitchFamily="50" charset="-128"/>
                <a:cs typeface="メイリオ" pitchFamily="50" charset="-128"/>
              </a:rPr>
              <a:t>操作</a:t>
            </a:r>
            <a:r>
              <a:rPr kumimoji="0" lang="en-US" altLang="ja-JP" sz="1200" kern="0" dirty="0" smtClean="0">
                <a:solidFill>
                  <a:schemeClr val="tx1"/>
                </a:solidFill>
                <a:uFill>
                  <a:solidFill>
                    <a:srgbClr val="FFC000"/>
                  </a:solidFill>
                </a:uFill>
                <a:latin typeface="メイリオ" pitchFamily="50" charset="-128"/>
                <a:ea typeface="メイリオ" pitchFamily="50" charset="-128"/>
                <a:cs typeface="メイリオ" pitchFamily="50" charset="-128"/>
              </a:rPr>
              <a:t>/</a:t>
            </a:r>
            <a:r>
              <a:rPr kumimoji="0" lang="ja-JP" altLang="en-US" sz="1200" kern="0" dirty="0" smtClean="0">
                <a:solidFill>
                  <a:schemeClr val="tx1"/>
                </a:solidFill>
                <a:uFill>
                  <a:solidFill>
                    <a:srgbClr val="FFC000"/>
                  </a:solidFill>
                </a:uFill>
                <a:latin typeface="メイリオ" pitchFamily="50" charset="-128"/>
                <a:ea typeface="メイリオ" pitchFamily="50" charset="-128"/>
                <a:cs typeface="メイリオ" pitchFamily="50" charset="-128"/>
              </a:rPr>
              <a:t>アクセスログ</a:t>
            </a:r>
            <a:endParaRPr kumimoji="0" lang="en-US" altLang="ja-JP" sz="1200" i="0" u="none" strike="noStrike" kern="0" cap="none" spc="0" normalizeH="0" baseline="0" noProof="0" dirty="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endParaRPr>
          </a:p>
        </p:txBody>
      </p:sp>
      <p:sp>
        <p:nvSpPr>
          <p:cNvPr id="625" name="右矢印 624"/>
          <p:cNvSpPr/>
          <p:nvPr/>
        </p:nvSpPr>
        <p:spPr bwMode="gray">
          <a:xfrm>
            <a:off x="5832140" y="4221088"/>
            <a:ext cx="504056" cy="432048"/>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626" name="テキスト ボックス 625"/>
          <p:cNvSpPr txBox="1"/>
          <p:nvPr/>
        </p:nvSpPr>
        <p:spPr bwMode="black">
          <a:xfrm>
            <a:off x="6444208" y="4756502"/>
            <a:ext cx="900100" cy="184666"/>
          </a:xfrm>
          <a:prstGeom prst="rect">
            <a:avLst/>
          </a:prstGeom>
        </p:spPr>
        <p:txBody>
          <a:bodyPr wrap="squar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kern="0" noProof="0" dirty="0" smtClean="0">
                <a:solidFill>
                  <a:schemeClr val="tx1"/>
                </a:solidFill>
                <a:uFill>
                  <a:solidFill>
                    <a:srgbClr val="FFC000"/>
                  </a:solidFill>
                </a:uFill>
                <a:latin typeface="メイリオ" pitchFamily="50" charset="-128"/>
                <a:ea typeface="メイリオ" pitchFamily="50" charset="-128"/>
                <a:cs typeface="メイリオ" pitchFamily="50" charset="-128"/>
              </a:rPr>
              <a:t>法定調書</a:t>
            </a:r>
            <a:endParaRPr kumimoji="0" lang="en-US" altLang="ja-JP" sz="1200" i="0" u="none" strike="noStrike" kern="0" cap="none" spc="0" normalizeH="0" baseline="0" noProof="0" dirty="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endParaRPr>
          </a:p>
        </p:txBody>
      </p:sp>
      <p:sp>
        <p:nvSpPr>
          <p:cNvPr id="627" name="角丸四角形 626"/>
          <p:cNvSpPr/>
          <p:nvPr/>
        </p:nvSpPr>
        <p:spPr>
          <a:xfrm>
            <a:off x="6084168" y="3609020"/>
            <a:ext cx="2808317" cy="338060"/>
          </a:xfrm>
          <a:prstGeom prst="roundRect">
            <a:avLst>
              <a:gd name="adj" fmla="val 0"/>
            </a:avLst>
          </a:prstGeom>
          <a:solidFill>
            <a:srgbClr val="00A3EC"/>
          </a:solidFill>
          <a:ln w="25400" cap="flat" cmpd="sng" algn="ctr">
            <a:noFill/>
            <a:prstDash val="solid"/>
          </a:ln>
          <a:effectLst/>
        </p:spPr>
        <p:txBody>
          <a:bodyPr lIns="91436" tIns="45718" rIns="91436" bIns="45718" rtlCol="0" anchor="ct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b="1" kern="0" noProof="0" dirty="0" smtClean="0">
                <a:solidFill>
                  <a:srgbClr val="FFFFFF"/>
                </a:solidFill>
                <a:latin typeface="メイリオ"/>
                <a:ea typeface="メイリオ"/>
              </a:rPr>
              <a:t>出　力</a:t>
            </a:r>
            <a:endParaRPr kumimoji="0" lang="ja-JP" altLang="en-US" b="1" i="0" u="none" strike="noStrike" kern="0" cap="none" spc="0" normalizeH="0" baseline="0" noProof="0" dirty="0">
              <a:ln>
                <a:noFill/>
              </a:ln>
              <a:solidFill>
                <a:srgbClr val="FFFFFF"/>
              </a:solidFill>
              <a:effectLst/>
              <a:uLnTx/>
              <a:uFillTx/>
              <a:latin typeface="メイリオ"/>
              <a:ea typeface="メイリオ"/>
            </a:endParaRPr>
          </a:p>
        </p:txBody>
      </p:sp>
      <p:sp>
        <p:nvSpPr>
          <p:cNvPr id="628" name="Freeform 547"/>
          <p:cNvSpPr>
            <a:spLocks noEditPoints="1"/>
          </p:cNvSpPr>
          <p:nvPr/>
        </p:nvSpPr>
        <p:spPr bwMode="auto">
          <a:xfrm>
            <a:off x="6588224" y="2744924"/>
            <a:ext cx="576064" cy="360040"/>
          </a:xfrm>
          <a:custGeom>
            <a:avLst/>
            <a:gdLst/>
            <a:ahLst/>
            <a:cxnLst>
              <a:cxn ang="0">
                <a:pos x="0" y="0"/>
              </a:cxn>
              <a:cxn ang="0">
                <a:pos x="0" y="176"/>
              </a:cxn>
              <a:cxn ang="0">
                <a:pos x="240" y="176"/>
              </a:cxn>
              <a:cxn ang="0">
                <a:pos x="240" y="0"/>
              </a:cxn>
              <a:cxn ang="0">
                <a:pos x="0" y="0"/>
              </a:cxn>
              <a:cxn ang="0">
                <a:pos x="192" y="24"/>
              </a:cxn>
              <a:cxn ang="0">
                <a:pos x="120" y="74"/>
              </a:cxn>
              <a:cxn ang="0">
                <a:pos x="48" y="24"/>
              </a:cxn>
              <a:cxn ang="0">
                <a:pos x="192" y="24"/>
              </a:cxn>
              <a:cxn ang="0">
                <a:pos x="24" y="152"/>
              </a:cxn>
              <a:cxn ang="0">
                <a:pos x="24" y="36"/>
              </a:cxn>
              <a:cxn ang="0">
                <a:pos x="120" y="102"/>
              </a:cxn>
              <a:cxn ang="0">
                <a:pos x="216" y="36"/>
              </a:cxn>
              <a:cxn ang="0">
                <a:pos x="216" y="152"/>
              </a:cxn>
              <a:cxn ang="0">
                <a:pos x="24" y="152"/>
              </a:cxn>
            </a:cxnLst>
            <a:rect l="0" t="0" r="r" b="b"/>
            <a:pathLst>
              <a:path w="240" h="176">
                <a:moveTo>
                  <a:pt x="0" y="0"/>
                </a:moveTo>
                <a:lnTo>
                  <a:pt x="0" y="176"/>
                </a:lnTo>
                <a:lnTo>
                  <a:pt x="240" y="176"/>
                </a:lnTo>
                <a:lnTo>
                  <a:pt x="240" y="0"/>
                </a:lnTo>
                <a:lnTo>
                  <a:pt x="0" y="0"/>
                </a:lnTo>
                <a:close/>
                <a:moveTo>
                  <a:pt x="192" y="24"/>
                </a:moveTo>
                <a:lnTo>
                  <a:pt x="120" y="74"/>
                </a:lnTo>
                <a:lnTo>
                  <a:pt x="48" y="24"/>
                </a:lnTo>
                <a:lnTo>
                  <a:pt x="192" y="24"/>
                </a:lnTo>
                <a:close/>
                <a:moveTo>
                  <a:pt x="24" y="152"/>
                </a:moveTo>
                <a:lnTo>
                  <a:pt x="24" y="36"/>
                </a:lnTo>
                <a:lnTo>
                  <a:pt x="120" y="102"/>
                </a:lnTo>
                <a:lnTo>
                  <a:pt x="216" y="36"/>
                </a:lnTo>
                <a:lnTo>
                  <a:pt x="216" y="152"/>
                </a:lnTo>
                <a:lnTo>
                  <a:pt x="24" y="152"/>
                </a:lnTo>
                <a:close/>
              </a:path>
            </a:pathLst>
          </a:custGeom>
          <a:solidFill>
            <a:srgbClr val="00A3EC"/>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grpSp>
        <p:nvGrpSpPr>
          <p:cNvPr id="629" name="グループ化 628"/>
          <p:cNvGrpSpPr/>
          <p:nvPr/>
        </p:nvGrpSpPr>
        <p:grpSpPr>
          <a:xfrm>
            <a:off x="7956376" y="2636912"/>
            <a:ext cx="520469" cy="513506"/>
            <a:chOff x="1535113" y="649288"/>
            <a:chExt cx="381000" cy="381000"/>
          </a:xfrm>
          <a:solidFill>
            <a:srgbClr val="00A3EC"/>
          </a:solidFill>
        </p:grpSpPr>
        <p:sp>
          <p:nvSpPr>
            <p:cNvPr id="630" name="Freeform 108"/>
            <p:cNvSpPr>
              <a:spLocks/>
            </p:cNvSpPr>
            <p:nvPr/>
          </p:nvSpPr>
          <p:spPr bwMode="auto">
            <a:xfrm>
              <a:off x="1560513" y="661988"/>
              <a:ext cx="60325" cy="73025"/>
            </a:xfrm>
            <a:custGeom>
              <a:avLst/>
              <a:gdLst/>
              <a:ahLst/>
              <a:cxnLst>
                <a:cxn ang="0">
                  <a:pos x="6" y="32"/>
                </a:cxn>
                <a:cxn ang="0">
                  <a:pos x="6" y="32"/>
                </a:cxn>
                <a:cxn ang="0">
                  <a:pos x="6" y="38"/>
                </a:cxn>
                <a:cxn ang="0">
                  <a:pos x="10" y="42"/>
                </a:cxn>
                <a:cxn ang="0">
                  <a:pos x="14" y="46"/>
                </a:cxn>
                <a:cxn ang="0">
                  <a:pos x="18" y="46"/>
                </a:cxn>
                <a:cxn ang="0">
                  <a:pos x="18" y="46"/>
                </a:cxn>
                <a:cxn ang="0">
                  <a:pos x="24" y="46"/>
                </a:cxn>
                <a:cxn ang="0">
                  <a:pos x="28" y="42"/>
                </a:cxn>
                <a:cxn ang="0">
                  <a:pos x="30" y="38"/>
                </a:cxn>
                <a:cxn ang="0">
                  <a:pos x="32" y="32"/>
                </a:cxn>
                <a:cxn ang="0">
                  <a:pos x="32" y="32"/>
                </a:cxn>
                <a:cxn ang="0">
                  <a:pos x="36" y="32"/>
                </a:cxn>
                <a:cxn ang="0">
                  <a:pos x="38" y="28"/>
                </a:cxn>
                <a:cxn ang="0">
                  <a:pos x="38" y="28"/>
                </a:cxn>
                <a:cxn ang="0">
                  <a:pos x="36" y="24"/>
                </a:cxn>
                <a:cxn ang="0">
                  <a:pos x="34" y="22"/>
                </a:cxn>
                <a:cxn ang="0">
                  <a:pos x="34" y="14"/>
                </a:cxn>
                <a:cxn ang="0">
                  <a:pos x="34" y="14"/>
                </a:cxn>
                <a:cxn ang="0">
                  <a:pos x="34" y="8"/>
                </a:cxn>
                <a:cxn ang="0">
                  <a:pos x="30" y="4"/>
                </a:cxn>
                <a:cxn ang="0">
                  <a:pos x="26" y="2"/>
                </a:cxn>
                <a:cxn ang="0">
                  <a:pos x="18" y="0"/>
                </a:cxn>
                <a:cxn ang="0">
                  <a:pos x="18" y="0"/>
                </a:cxn>
                <a:cxn ang="0">
                  <a:pos x="12" y="2"/>
                </a:cxn>
                <a:cxn ang="0">
                  <a:pos x="6" y="4"/>
                </a:cxn>
                <a:cxn ang="0">
                  <a:pos x="4" y="8"/>
                </a:cxn>
                <a:cxn ang="0">
                  <a:pos x="2" y="14"/>
                </a:cxn>
                <a:cxn ang="0">
                  <a:pos x="4" y="22"/>
                </a:cxn>
                <a:cxn ang="0">
                  <a:pos x="4" y="22"/>
                </a:cxn>
                <a:cxn ang="0">
                  <a:pos x="0" y="24"/>
                </a:cxn>
                <a:cxn ang="0">
                  <a:pos x="0" y="28"/>
                </a:cxn>
                <a:cxn ang="0">
                  <a:pos x="0" y="28"/>
                </a:cxn>
                <a:cxn ang="0">
                  <a:pos x="2" y="32"/>
                </a:cxn>
                <a:cxn ang="0">
                  <a:pos x="6" y="32"/>
                </a:cxn>
                <a:cxn ang="0">
                  <a:pos x="6" y="32"/>
                </a:cxn>
              </a:cxnLst>
              <a:rect l="0" t="0" r="r" b="b"/>
              <a:pathLst>
                <a:path w="38" h="46">
                  <a:moveTo>
                    <a:pt x="6" y="32"/>
                  </a:moveTo>
                  <a:lnTo>
                    <a:pt x="6" y="32"/>
                  </a:lnTo>
                  <a:lnTo>
                    <a:pt x="6" y="38"/>
                  </a:lnTo>
                  <a:lnTo>
                    <a:pt x="10" y="42"/>
                  </a:lnTo>
                  <a:lnTo>
                    <a:pt x="14" y="46"/>
                  </a:lnTo>
                  <a:lnTo>
                    <a:pt x="18" y="46"/>
                  </a:lnTo>
                  <a:lnTo>
                    <a:pt x="18" y="46"/>
                  </a:lnTo>
                  <a:lnTo>
                    <a:pt x="24" y="46"/>
                  </a:lnTo>
                  <a:lnTo>
                    <a:pt x="28" y="42"/>
                  </a:lnTo>
                  <a:lnTo>
                    <a:pt x="30" y="38"/>
                  </a:lnTo>
                  <a:lnTo>
                    <a:pt x="32" y="32"/>
                  </a:lnTo>
                  <a:lnTo>
                    <a:pt x="32" y="32"/>
                  </a:lnTo>
                  <a:lnTo>
                    <a:pt x="36" y="32"/>
                  </a:lnTo>
                  <a:lnTo>
                    <a:pt x="38" y="28"/>
                  </a:lnTo>
                  <a:lnTo>
                    <a:pt x="38" y="28"/>
                  </a:lnTo>
                  <a:lnTo>
                    <a:pt x="36" y="24"/>
                  </a:lnTo>
                  <a:lnTo>
                    <a:pt x="34" y="22"/>
                  </a:lnTo>
                  <a:lnTo>
                    <a:pt x="34" y="14"/>
                  </a:lnTo>
                  <a:lnTo>
                    <a:pt x="34" y="14"/>
                  </a:lnTo>
                  <a:lnTo>
                    <a:pt x="34" y="8"/>
                  </a:lnTo>
                  <a:lnTo>
                    <a:pt x="30" y="4"/>
                  </a:lnTo>
                  <a:lnTo>
                    <a:pt x="26" y="2"/>
                  </a:lnTo>
                  <a:lnTo>
                    <a:pt x="18" y="0"/>
                  </a:lnTo>
                  <a:lnTo>
                    <a:pt x="18" y="0"/>
                  </a:lnTo>
                  <a:lnTo>
                    <a:pt x="12" y="2"/>
                  </a:lnTo>
                  <a:lnTo>
                    <a:pt x="6" y="4"/>
                  </a:lnTo>
                  <a:lnTo>
                    <a:pt x="4" y="8"/>
                  </a:lnTo>
                  <a:lnTo>
                    <a:pt x="2" y="14"/>
                  </a:lnTo>
                  <a:lnTo>
                    <a:pt x="4" y="22"/>
                  </a:lnTo>
                  <a:lnTo>
                    <a:pt x="4" y="22"/>
                  </a:lnTo>
                  <a:lnTo>
                    <a:pt x="0" y="24"/>
                  </a:lnTo>
                  <a:lnTo>
                    <a:pt x="0" y="28"/>
                  </a:lnTo>
                  <a:lnTo>
                    <a:pt x="0" y="28"/>
                  </a:lnTo>
                  <a:lnTo>
                    <a:pt x="2" y="32"/>
                  </a:lnTo>
                  <a:lnTo>
                    <a:pt x="6" y="32"/>
                  </a:lnTo>
                  <a:lnTo>
                    <a:pt x="6"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631" name="Freeform 109"/>
            <p:cNvSpPr>
              <a:spLocks/>
            </p:cNvSpPr>
            <p:nvPr/>
          </p:nvSpPr>
          <p:spPr bwMode="auto">
            <a:xfrm>
              <a:off x="1535113" y="738188"/>
              <a:ext cx="98425" cy="292100"/>
            </a:xfrm>
            <a:custGeom>
              <a:avLst/>
              <a:gdLst/>
              <a:ahLst/>
              <a:cxnLst>
                <a:cxn ang="0">
                  <a:pos x="62" y="6"/>
                </a:cxn>
                <a:cxn ang="0">
                  <a:pos x="62" y="6"/>
                </a:cxn>
                <a:cxn ang="0">
                  <a:pos x="62" y="4"/>
                </a:cxn>
                <a:cxn ang="0">
                  <a:pos x="62" y="4"/>
                </a:cxn>
                <a:cxn ang="0">
                  <a:pos x="60" y="4"/>
                </a:cxn>
                <a:cxn ang="0">
                  <a:pos x="60" y="4"/>
                </a:cxn>
                <a:cxn ang="0">
                  <a:pos x="48" y="0"/>
                </a:cxn>
                <a:cxn ang="0">
                  <a:pos x="34" y="16"/>
                </a:cxn>
                <a:cxn ang="0">
                  <a:pos x="20" y="0"/>
                </a:cxn>
                <a:cxn ang="0">
                  <a:pos x="20" y="0"/>
                </a:cxn>
                <a:cxn ang="0">
                  <a:pos x="10" y="4"/>
                </a:cxn>
                <a:cxn ang="0">
                  <a:pos x="10" y="4"/>
                </a:cxn>
                <a:cxn ang="0">
                  <a:pos x="2" y="6"/>
                </a:cxn>
                <a:cxn ang="0">
                  <a:pos x="0" y="8"/>
                </a:cxn>
                <a:cxn ang="0">
                  <a:pos x="0" y="12"/>
                </a:cxn>
                <a:cxn ang="0">
                  <a:pos x="0" y="20"/>
                </a:cxn>
                <a:cxn ang="0">
                  <a:pos x="0" y="22"/>
                </a:cxn>
                <a:cxn ang="0">
                  <a:pos x="0" y="84"/>
                </a:cxn>
                <a:cxn ang="0">
                  <a:pos x="12" y="84"/>
                </a:cxn>
                <a:cxn ang="0">
                  <a:pos x="12" y="184"/>
                </a:cxn>
                <a:cxn ang="0">
                  <a:pos x="58" y="184"/>
                </a:cxn>
                <a:cxn ang="0">
                  <a:pos x="58" y="84"/>
                </a:cxn>
                <a:cxn ang="0">
                  <a:pos x="62" y="84"/>
                </a:cxn>
                <a:cxn ang="0">
                  <a:pos x="62" y="6"/>
                </a:cxn>
              </a:cxnLst>
              <a:rect l="0" t="0" r="r" b="b"/>
              <a:pathLst>
                <a:path w="62" h="184">
                  <a:moveTo>
                    <a:pt x="62" y="6"/>
                  </a:moveTo>
                  <a:lnTo>
                    <a:pt x="62" y="6"/>
                  </a:lnTo>
                  <a:lnTo>
                    <a:pt x="62" y="4"/>
                  </a:lnTo>
                  <a:lnTo>
                    <a:pt x="62" y="4"/>
                  </a:lnTo>
                  <a:lnTo>
                    <a:pt x="60" y="4"/>
                  </a:lnTo>
                  <a:lnTo>
                    <a:pt x="60" y="4"/>
                  </a:lnTo>
                  <a:lnTo>
                    <a:pt x="48" y="0"/>
                  </a:lnTo>
                  <a:lnTo>
                    <a:pt x="34" y="16"/>
                  </a:lnTo>
                  <a:lnTo>
                    <a:pt x="20" y="0"/>
                  </a:lnTo>
                  <a:lnTo>
                    <a:pt x="20" y="0"/>
                  </a:lnTo>
                  <a:lnTo>
                    <a:pt x="10" y="4"/>
                  </a:lnTo>
                  <a:lnTo>
                    <a:pt x="10" y="4"/>
                  </a:lnTo>
                  <a:lnTo>
                    <a:pt x="2" y="6"/>
                  </a:lnTo>
                  <a:lnTo>
                    <a:pt x="0" y="8"/>
                  </a:lnTo>
                  <a:lnTo>
                    <a:pt x="0" y="12"/>
                  </a:lnTo>
                  <a:lnTo>
                    <a:pt x="0" y="20"/>
                  </a:lnTo>
                  <a:lnTo>
                    <a:pt x="0" y="22"/>
                  </a:lnTo>
                  <a:lnTo>
                    <a:pt x="0" y="84"/>
                  </a:lnTo>
                  <a:lnTo>
                    <a:pt x="12" y="84"/>
                  </a:lnTo>
                  <a:lnTo>
                    <a:pt x="12" y="184"/>
                  </a:lnTo>
                  <a:lnTo>
                    <a:pt x="58" y="184"/>
                  </a:lnTo>
                  <a:lnTo>
                    <a:pt x="58" y="84"/>
                  </a:lnTo>
                  <a:lnTo>
                    <a:pt x="62" y="84"/>
                  </a:lnTo>
                  <a:lnTo>
                    <a:pt x="62" y="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632" name="Freeform 110"/>
            <p:cNvSpPr>
              <a:spLocks/>
            </p:cNvSpPr>
            <p:nvPr/>
          </p:nvSpPr>
          <p:spPr bwMode="auto">
            <a:xfrm>
              <a:off x="1830388" y="661988"/>
              <a:ext cx="60325" cy="73025"/>
            </a:xfrm>
            <a:custGeom>
              <a:avLst/>
              <a:gdLst/>
              <a:ahLst/>
              <a:cxnLst>
                <a:cxn ang="0">
                  <a:pos x="6" y="32"/>
                </a:cxn>
                <a:cxn ang="0">
                  <a:pos x="6" y="32"/>
                </a:cxn>
                <a:cxn ang="0">
                  <a:pos x="8" y="38"/>
                </a:cxn>
                <a:cxn ang="0">
                  <a:pos x="10" y="42"/>
                </a:cxn>
                <a:cxn ang="0">
                  <a:pos x="14" y="46"/>
                </a:cxn>
                <a:cxn ang="0">
                  <a:pos x="20" y="46"/>
                </a:cxn>
                <a:cxn ang="0">
                  <a:pos x="20" y="46"/>
                </a:cxn>
                <a:cxn ang="0">
                  <a:pos x="24" y="46"/>
                </a:cxn>
                <a:cxn ang="0">
                  <a:pos x="28" y="42"/>
                </a:cxn>
                <a:cxn ang="0">
                  <a:pos x="32" y="38"/>
                </a:cxn>
                <a:cxn ang="0">
                  <a:pos x="32" y="32"/>
                </a:cxn>
                <a:cxn ang="0">
                  <a:pos x="32" y="32"/>
                </a:cxn>
                <a:cxn ang="0">
                  <a:pos x="36" y="32"/>
                </a:cxn>
                <a:cxn ang="0">
                  <a:pos x="38" y="28"/>
                </a:cxn>
                <a:cxn ang="0">
                  <a:pos x="38" y="28"/>
                </a:cxn>
                <a:cxn ang="0">
                  <a:pos x="38" y="24"/>
                </a:cxn>
                <a:cxn ang="0">
                  <a:pos x="34" y="22"/>
                </a:cxn>
                <a:cxn ang="0">
                  <a:pos x="36" y="14"/>
                </a:cxn>
                <a:cxn ang="0">
                  <a:pos x="36" y="14"/>
                </a:cxn>
                <a:cxn ang="0">
                  <a:pos x="34" y="8"/>
                </a:cxn>
                <a:cxn ang="0">
                  <a:pos x="32" y="4"/>
                </a:cxn>
                <a:cxn ang="0">
                  <a:pos x="26" y="2"/>
                </a:cxn>
                <a:cxn ang="0">
                  <a:pos x="20" y="0"/>
                </a:cxn>
                <a:cxn ang="0">
                  <a:pos x="20" y="0"/>
                </a:cxn>
                <a:cxn ang="0">
                  <a:pos x="12" y="2"/>
                </a:cxn>
                <a:cxn ang="0">
                  <a:pos x="8" y="4"/>
                </a:cxn>
                <a:cxn ang="0">
                  <a:pos x="4" y="8"/>
                </a:cxn>
                <a:cxn ang="0">
                  <a:pos x="4" y="14"/>
                </a:cxn>
                <a:cxn ang="0">
                  <a:pos x="4" y="22"/>
                </a:cxn>
                <a:cxn ang="0">
                  <a:pos x="4" y="22"/>
                </a:cxn>
                <a:cxn ang="0">
                  <a:pos x="2" y="24"/>
                </a:cxn>
                <a:cxn ang="0">
                  <a:pos x="0" y="28"/>
                </a:cxn>
                <a:cxn ang="0">
                  <a:pos x="0" y="28"/>
                </a:cxn>
                <a:cxn ang="0">
                  <a:pos x="2" y="32"/>
                </a:cxn>
                <a:cxn ang="0">
                  <a:pos x="6" y="32"/>
                </a:cxn>
                <a:cxn ang="0">
                  <a:pos x="6" y="32"/>
                </a:cxn>
              </a:cxnLst>
              <a:rect l="0" t="0" r="r" b="b"/>
              <a:pathLst>
                <a:path w="38" h="46">
                  <a:moveTo>
                    <a:pt x="6" y="32"/>
                  </a:moveTo>
                  <a:lnTo>
                    <a:pt x="6" y="32"/>
                  </a:lnTo>
                  <a:lnTo>
                    <a:pt x="8" y="38"/>
                  </a:lnTo>
                  <a:lnTo>
                    <a:pt x="10" y="42"/>
                  </a:lnTo>
                  <a:lnTo>
                    <a:pt x="14" y="46"/>
                  </a:lnTo>
                  <a:lnTo>
                    <a:pt x="20" y="46"/>
                  </a:lnTo>
                  <a:lnTo>
                    <a:pt x="20" y="46"/>
                  </a:lnTo>
                  <a:lnTo>
                    <a:pt x="24" y="46"/>
                  </a:lnTo>
                  <a:lnTo>
                    <a:pt x="28" y="42"/>
                  </a:lnTo>
                  <a:lnTo>
                    <a:pt x="32" y="38"/>
                  </a:lnTo>
                  <a:lnTo>
                    <a:pt x="32" y="32"/>
                  </a:lnTo>
                  <a:lnTo>
                    <a:pt x="32" y="32"/>
                  </a:lnTo>
                  <a:lnTo>
                    <a:pt x="36" y="32"/>
                  </a:lnTo>
                  <a:lnTo>
                    <a:pt x="38" y="28"/>
                  </a:lnTo>
                  <a:lnTo>
                    <a:pt x="38" y="28"/>
                  </a:lnTo>
                  <a:lnTo>
                    <a:pt x="38" y="24"/>
                  </a:lnTo>
                  <a:lnTo>
                    <a:pt x="34" y="22"/>
                  </a:lnTo>
                  <a:lnTo>
                    <a:pt x="36" y="14"/>
                  </a:lnTo>
                  <a:lnTo>
                    <a:pt x="36" y="14"/>
                  </a:lnTo>
                  <a:lnTo>
                    <a:pt x="34" y="8"/>
                  </a:lnTo>
                  <a:lnTo>
                    <a:pt x="32" y="4"/>
                  </a:lnTo>
                  <a:lnTo>
                    <a:pt x="26" y="2"/>
                  </a:lnTo>
                  <a:lnTo>
                    <a:pt x="20" y="0"/>
                  </a:lnTo>
                  <a:lnTo>
                    <a:pt x="20" y="0"/>
                  </a:lnTo>
                  <a:lnTo>
                    <a:pt x="12" y="2"/>
                  </a:lnTo>
                  <a:lnTo>
                    <a:pt x="8" y="4"/>
                  </a:lnTo>
                  <a:lnTo>
                    <a:pt x="4" y="8"/>
                  </a:lnTo>
                  <a:lnTo>
                    <a:pt x="4" y="14"/>
                  </a:lnTo>
                  <a:lnTo>
                    <a:pt x="4" y="22"/>
                  </a:lnTo>
                  <a:lnTo>
                    <a:pt x="4" y="22"/>
                  </a:lnTo>
                  <a:lnTo>
                    <a:pt x="2" y="24"/>
                  </a:lnTo>
                  <a:lnTo>
                    <a:pt x="0" y="28"/>
                  </a:lnTo>
                  <a:lnTo>
                    <a:pt x="0" y="28"/>
                  </a:lnTo>
                  <a:lnTo>
                    <a:pt x="2" y="32"/>
                  </a:lnTo>
                  <a:lnTo>
                    <a:pt x="6" y="32"/>
                  </a:lnTo>
                  <a:lnTo>
                    <a:pt x="6" y="3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633" name="Freeform 111"/>
            <p:cNvSpPr>
              <a:spLocks/>
            </p:cNvSpPr>
            <p:nvPr/>
          </p:nvSpPr>
          <p:spPr bwMode="auto">
            <a:xfrm>
              <a:off x="1817688" y="738188"/>
              <a:ext cx="98425" cy="292100"/>
            </a:xfrm>
            <a:custGeom>
              <a:avLst/>
              <a:gdLst/>
              <a:ahLst/>
              <a:cxnLst>
                <a:cxn ang="0">
                  <a:pos x="52" y="4"/>
                </a:cxn>
                <a:cxn ang="0">
                  <a:pos x="52" y="4"/>
                </a:cxn>
                <a:cxn ang="0">
                  <a:pos x="42" y="0"/>
                </a:cxn>
                <a:cxn ang="0">
                  <a:pos x="28" y="16"/>
                </a:cxn>
                <a:cxn ang="0">
                  <a:pos x="14" y="0"/>
                </a:cxn>
                <a:cxn ang="0">
                  <a:pos x="14" y="0"/>
                </a:cxn>
                <a:cxn ang="0">
                  <a:pos x="2" y="4"/>
                </a:cxn>
                <a:cxn ang="0">
                  <a:pos x="2" y="4"/>
                </a:cxn>
                <a:cxn ang="0">
                  <a:pos x="0" y="4"/>
                </a:cxn>
                <a:cxn ang="0">
                  <a:pos x="0" y="4"/>
                </a:cxn>
                <a:cxn ang="0">
                  <a:pos x="0" y="6"/>
                </a:cxn>
                <a:cxn ang="0">
                  <a:pos x="0" y="84"/>
                </a:cxn>
                <a:cxn ang="0">
                  <a:pos x="4" y="84"/>
                </a:cxn>
                <a:cxn ang="0">
                  <a:pos x="4" y="184"/>
                </a:cxn>
                <a:cxn ang="0">
                  <a:pos x="50" y="184"/>
                </a:cxn>
                <a:cxn ang="0">
                  <a:pos x="50" y="84"/>
                </a:cxn>
                <a:cxn ang="0">
                  <a:pos x="62" y="84"/>
                </a:cxn>
                <a:cxn ang="0">
                  <a:pos x="62" y="22"/>
                </a:cxn>
                <a:cxn ang="0">
                  <a:pos x="62" y="20"/>
                </a:cxn>
                <a:cxn ang="0">
                  <a:pos x="62" y="12"/>
                </a:cxn>
                <a:cxn ang="0">
                  <a:pos x="62" y="12"/>
                </a:cxn>
                <a:cxn ang="0">
                  <a:pos x="62" y="8"/>
                </a:cxn>
                <a:cxn ang="0">
                  <a:pos x="60" y="6"/>
                </a:cxn>
                <a:cxn ang="0">
                  <a:pos x="52" y="4"/>
                </a:cxn>
                <a:cxn ang="0">
                  <a:pos x="52" y="4"/>
                </a:cxn>
              </a:cxnLst>
              <a:rect l="0" t="0" r="r" b="b"/>
              <a:pathLst>
                <a:path w="62" h="184">
                  <a:moveTo>
                    <a:pt x="52" y="4"/>
                  </a:moveTo>
                  <a:lnTo>
                    <a:pt x="52" y="4"/>
                  </a:lnTo>
                  <a:lnTo>
                    <a:pt x="42" y="0"/>
                  </a:lnTo>
                  <a:lnTo>
                    <a:pt x="28" y="16"/>
                  </a:lnTo>
                  <a:lnTo>
                    <a:pt x="14" y="0"/>
                  </a:lnTo>
                  <a:lnTo>
                    <a:pt x="14" y="0"/>
                  </a:lnTo>
                  <a:lnTo>
                    <a:pt x="2" y="4"/>
                  </a:lnTo>
                  <a:lnTo>
                    <a:pt x="2" y="4"/>
                  </a:lnTo>
                  <a:lnTo>
                    <a:pt x="0" y="4"/>
                  </a:lnTo>
                  <a:lnTo>
                    <a:pt x="0" y="4"/>
                  </a:lnTo>
                  <a:lnTo>
                    <a:pt x="0" y="6"/>
                  </a:lnTo>
                  <a:lnTo>
                    <a:pt x="0" y="84"/>
                  </a:lnTo>
                  <a:lnTo>
                    <a:pt x="4" y="84"/>
                  </a:lnTo>
                  <a:lnTo>
                    <a:pt x="4" y="184"/>
                  </a:lnTo>
                  <a:lnTo>
                    <a:pt x="50" y="184"/>
                  </a:lnTo>
                  <a:lnTo>
                    <a:pt x="50" y="84"/>
                  </a:lnTo>
                  <a:lnTo>
                    <a:pt x="62" y="84"/>
                  </a:lnTo>
                  <a:lnTo>
                    <a:pt x="62" y="22"/>
                  </a:lnTo>
                  <a:lnTo>
                    <a:pt x="62" y="20"/>
                  </a:lnTo>
                  <a:lnTo>
                    <a:pt x="62" y="12"/>
                  </a:lnTo>
                  <a:lnTo>
                    <a:pt x="62" y="12"/>
                  </a:lnTo>
                  <a:lnTo>
                    <a:pt x="62" y="8"/>
                  </a:lnTo>
                  <a:lnTo>
                    <a:pt x="60" y="6"/>
                  </a:lnTo>
                  <a:lnTo>
                    <a:pt x="52" y="4"/>
                  </a:lnTo>
                  <a:lnTo>
                    <a:pt x="52" y="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634" name="Freeform 112"/>
            <p:cNvSpPr>
              <a:spLocks/>
            </p:cNvSpPr>
            <p:nvPr/>
          </p:nvSpPr>
          <p:spPr bwMode="auto">
            <a:xfrm>
              <a:off x="1693863" y="649288"/>
              <a:ext cx="63500" cy="76200"/>
            </a:xfrm>
            <a:custGeom>
              <a:avLst/>
              <a:gdLst/>
              <a:ahLst/>
              <a:cxnLst>
                <a:cxn ang="0">
                  <a:pos x="6" y="34"/>
                </a:cxn>
                <a:cxn ang="0">
                  <a:pos x="6" y="34"/>
                </a:cxn>
                <a:cxn ang="0">
                  <a:pos x="8" y="40"/>
                </a:cxn>
                <a:cxn ang="0">
                  <a:pos x="10" y="44"/>
                </a:cxn>
                <a:cxn ang="0">
                  <a:pos x="16" y="46"/>
                </a:cxn>
                <a:cxn ang="0">
                  <a:pos x="20" y="48"/>
                </a:cxn>
                <a:cxn ang="0">
                  <a:pos x="20" y="48"/>
                </a:cxn>
                <a:cxn ang="0">
                  <a:pos x="24" y="46"/>
                </a:cxn>
                <a:cxn ang="0">
                  <a:pos x="30" y="44"/>
                </a:cxn>
                <a:cxn ang="0">
                  <a:pos x="32" y="40"/>
                </a:cxn>
                <a:cxn ang="0">
                  <a:pos x="34" y="34"/>
                </a:cxn>
                <a:cxn ang="0">
                  <a:pos x="34" y="34"/>
                </a:cxn>
                <a:cxn ang="0">
                  <a:pos x="38" y="32"/>
                </a:cxn>
                <a:cxn ang="0">
                  <a:pos x="40" y="28"/>
                </a:cxn>
                <a:cxn ang="0">
                  <a:pos x="40" y="28"/>
                </a:cxn>
                <a:cxn ang="0">
                  <a:pos x="38" y="24"/>
                </a:cxn>
                <a:cxn ang="0">
                  <a:pos x="36" y="22"/>
                </a:cxn>
                <a:cxn ang="0">
                  <a:pos x="36" y="14"/>
                </a:cxn>
                <a:cxn ang="0">
                  <a:pos x="36" y="14"/>
                </a:cxn>
                <a:cxn ang="0">
                  <a:pos x="36" y="8"/>
                </a:cxn>
                <a:cxn ang="0">
                  <a:pos x="32" y="4"/>
                </a:cxn>
                <a:cxn ang="0">
                  <a:pos x="28" y="2"/>
                </a:cxn>
                <a:cxn ang="0">
                  <a:pos x="20" y="0"/>
                </a:cxn>
                <a:cxn ang="0">
                  <a:pos x="20" y="0"/>
                </a:cxn>
                <a:cxn ang="0">
                  <a:pos x="12" y="2"/>
                </a:cxn>
                <a:cxn ang="0">
                  <a:pos x="8" y="4"/>
                </a:cxn>
                <a:cxn ang="0">
                  <a:pos x="4" y="8"/>
                </a:cxn>
                <a:cxn ang="0">
                  <a:pos x="4" y="14"/>
                </a:cxn>
                <a:cxn ang="0">
                  <a:pos x="4" y="22"/>
                </a:cxn>
                <a:cxn ang="0">
                  <a:pos x="4" y="22"/>
                </a:cxn>
                <a:cxn ang="0">
                  <a:pos x="2" y="24"/>
                </a:cxn>
                <a:cxn ang="0">
                  <a:pos x="0" y="28"/>
                </a:cxn>
                <a:cxn ang="0">
                  <a:pos x="0" y="28"/>
                </a:cxn>
                <a:cxn ang="0">
                  <a:pos x="2" y="32"/>
                </a:cxn>
                <a:cxn ang="0">
                  <a:pos x="6" y="34"/>
                </a:cxn>
                <a:cxn ang="0">
                  <a:pos x="6" y="34"/>
                </a:cxn>
              </a:cxnLst>
              <a:rect l="0" t="0" r="r" b="b"/>
              <a:pathLst>
                <a:path w="40" h="48">
                  <a:moveTo>
                    <a:pt x="6" y="34"/>
                  </a:moveTo>
                  <a:lnTo>
                    <a:pt x="6" y="34"/>
                  </a:lnTo>
                  <a:lnTo>
                    <a:pt x="8" y="40"/>
                  </a:lnTo>
                  <a:lnTo>
                    <a:pt x="10" y="44"/>
                  </a:lnTo>
                  <a:lnTo>
                    <a:pt x="16" y="46"/>
                  </a:lnTo>
                  <a:lnTo>
                    <a:pt x="20" y="48"/>
                  </a:lnTo>
                  <a:lnTo>
                    <a:pt x="20" y="48"/>
                  </a:lnTo>
                  <a:lnTo>
                    <a:pt x="24" y="46"/>
                  </a:lnTo>
                  <a:lnTo>
                    <a:pt x="30" y="44"/>
                  </a:lnTo>
                  <a:lnTo>
                    <a:pt x="32" y="40"/>
                  </a:lnTo>
                  <a:lnTo>
                    <a:pt x="34" y="34"/>
                  </a:lnTo>
                  <a:lnTo>
                    <a:pt x="34" y="34"/>
                  </a:lnTo>
                  <a:lnTo>
                    <a:pt x="38" y="32"/>
                  </a:lnTo>
                  <a:lnTo>
                    <a:pt x="40" y="28"/>
                  </a:lnTo>
                  <a:lnTo>
                    <a:pt x="40" y="28"/>
                  </a:lnTo>
                  <a:lnTo>
                    <a:pt x="38" y="24"/>
                  </a:lnTo>
                  <a:lnTo>
                    <a:pt x="36" y="22"/>
                  </a:lnTo>
                  <a:lnTo>
                    <a:pt x="36" y="14"/>
                  </a:lnTo>
                  <a:lnTo>
                    <a:pt x="36" y="14"/>
                  </a:lnTo>
                  <a:lnTo>
                    <a:pt x="36" y="8"/>
                  </a:lnTo>
                  <a:lnTo>
                    <a:pt x="32" y="4"/>
                  </a:lnTo>
                  <a:lnTo>
                    <a:pt x="28" y="2"/>
                  </a:lnTo>
                  <a:lnTo>
                    <a:pt x="20" y="0"/>
                  </a:lnTo>
                  <a:lnTo>
                    <a:pt x="20" y="0"/>
                  </a:lnTo>
                  <a:lnTo>
                    <a:pt x="12" y="2"/>
                  </a:lnTo>
                  <a:lnTo>
                    <a:pt x="8" y="4"/>
                  </a:lnTo>
                  <a:lnTo>
                    <a:pt x="4" y="8"/>
                  </a:lnTo>
                  <a:lnTo>
                    <a:pt x="4" y="14"/>
                  </a:lnTo>
                  <a:lnTo>
                    <a:pt x="4" y="22"/>
                  </a:lnTo>
                  <a:lnTo>
                    <a:pt x="4" y="22"/>
                  </a:lnTo>
                  <a:lnTo>
                    <a:pt x="2" y="24"/>
                  </a:lnTo>
                  <a:lnTo>
                    <a:pt x="0" y="28"/>
                  </a:lnTo>
                  <a:lnTo>
                    <a:pt x="0" y="28"/>
                  </a:lnTo>
                  <a:lnTo>
                    <a:pt x="2" y="32"/>
                  </a:lnTo>
                  <a:lnTo>
                    <a:pt x="6" y="34"/>
                  </a:lnTo>
                  <a:lnTo>
                    <a:pt x="6" y="3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635" name="Freeform 113"/>
            <p:cNvSpPr>
              <a:spLocks/>
            </p:cNvSpPr>
            <p:nvPr/>
          </p:nvSpPr>
          <p:spPr bwMode="auto">
            <a:xfrm>
              <a:off x="1668463" y="728663"/>
              <a:ext cx="114300" cy="301625"/>
            </a:xfrm>
            <a:custGeom>
              <a:avLst/>
              <a:gdLst/>
              <a:ahLst/>
              <a:cxnLst>
                <a:cxn ang="0">
                  <a:pos x="12" y="86"/>
                </a:cxn>
                <a:cxn ang="0">
                  <a:pos x="12" y="190"/>
                </a:cxn>
                <a:cxn ang="0">
                  <a:pos x="60" y="190"/>
                </a:cxn>
                <a:cxn ang="0">
                  <a:pos x="60" y="86"/>
                </a:cxn>
                <a:cxn ang="0">
                  <a:pos x="72" y="86"/>
                </a:cxn>
                <a:cxn ang="0">
                  <a:pos x="72" y="22"/>
                </a:cxn>
                <a:cxn ang="0">
                  <a:pos x="72" y="20"/>
                </a:cxn>
                <a:cxn ang="0">
                  <a:pos x="72" y="12"/>
                </a:cxn>
                <a:cxn ang="0">
                  <a:pos x="72" y="12"/>
                </a:cxn>
                <a:cxn ang="0">
                  <a:pos x="72" y="8"/>
                </a:cxn>
                <a:cxn ang="0">
                  <a:pos x="68" y="6"/>
                </a:cxn>
                <a:cxn ang="0">
                  <a:pos x="62" y="2"/>
                </a:cxn>
                <a:cxn ang="0">
                  <a:pos x="62" y="2"/>
                </a:cxn>
                <a:cxn ang="0">
                  <a:pos x="50" y="0"/>
                </a:cxn>
                <a:cxn ang="0">
                  <a:pos x="36" y="18"/>
                </a:cxn>
                <a:cxn ang="0">
                  <a:pos x="22" y="0"/>
                </a:cxn>
                <a:cxn ang="0">
                  <a:pos x="22" y="0"/>
                </a:cxn>
                <a:cxn ang="0">
                  <a:pos x="10" y="2"/>
                </a:cxn>
                <a:cxn ang="0">
                  <a:pos x="10" y="2"/>
                </a:cxn>
                <a:cxn ang="0">
                  <a:pos x="4" y="6"/>
                </a:cxn>
                <a:cxn ang="0">
                  <a:pos x="0" y="8"/>
                </a:cxn>
                <a:cxn ang="0">
                  <a:pos x="0" y="12"/>
                </a:cxn>
                <a:cxn ang="0">
                  <a:pos x="0" y="20"/>
                </a:cxn>
                <a:cxn ang="0">
                  <a:pos x="0" y="22"/>
                </a:cxn>
                <a:cxn ang="0">
                  <a:pos x="0" y="86"/>
                </a:cxn>
                <a:cxn ang="0">
                  <a:pos x="12" y="86"/>
                </a:cxn>
              </a:cxnLst>
              <a:rect l="0" t="0" r="r" b="b"/>
              <a:pathLst>
                <a:path w="72" h="190">
                  <a:moveTo>
                    <a:pt x="12" y="86"/>
                  </a:moveTo>
                  <a:lnTo>
                    <a:pt x="12" y="190"/>
                  </a:lnTo>
                  <a:lnTo>
                    <a:pt x="60" y="190"/>
                  </a:lnTo>
                  <a:lnTo>
                    <a:pt x="60" y="86"/>
                  </a:lnTo>
                  <a:lnTo>
                    <a:pt x="72" y="86"/>
                  </a:lnTo>
                  <a:lnTo>
                    <a:pt x="72" y="22"/>
                  </a:lnTo>
                  <a:lnTo>
                    <a:pt x="72" y="20"/>
                  </a:lnTo>
                  <a:lnTo>
                    <a:pt x="72" y="12"/>
                  </a:lnTo>
                  <a:lnTo>
                    <a:pt x="72" y="12"/>
                  </a:lnTo>
                  <a:lnTo>
                    <a:pt x="72" y="8"/>
                  </a:lnTo>
                  <a:lnTo>
                    <a:pt x="68" y="6"/>
                  </a:lnTo>
                  <a:lnTo>
                    <a:pt x="62" y="2"/>
                  </a:lnTo>
                  <a:lnTo>
                    <a:pt x="62" y="2"/>
                  </a:lnTo>
                  <a:lnTo>
                    <a:pt x="50" y="0"/>
                  </a:lnTo>
                  <a:lnTo>
                    <a:pt x="36" y="18"/>
                  </a:lnTo>
                  <a:lnTo>
                    <a:pt x="22" y="0"/>
                  </a:lnTo>
                  <a:lnTo>
                    <a:pt x="22" y="0"/>
                  </a:lnTo>
                  <a:lnTo>
                    <a:pt x="10" y="2"/>
                  </a:lnTo>
                  <a:lnTo>
                    <a:pt x="10" y="2"/>
                  </a:lnTo>
                  <a:lnTo>
                    <a:pt x="4" y="6"/>
                  </a:lnTo>
                  <a:lnTo>
                    <a:pt x="0" y="8"/>
                  </a:lnTo>
                  <a:lnTo>
                    <a:pt x="0" y="12"/>
                  </a:lnTo>
                  <a:lnTo>
                    <a:pt x="0" y="20"/>
                  </a:lnTo>
                  <a:lnTo>
                    <a:pt x="0" y="22"/>
                  </a:lnTo>
                  <a:lnTo>
                    <a:pt x="0" y="86"/>
                  </a:lnTo>
                  <a:lnTo>
                    <a:pt x="12" y="8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grpSp>
      <p:sp>
        <p:nvSpPr>
          <p:cNvPr id="636" name="右矢印 635"/>
          <p:cNvSpPr/>
          <p:nvPr/>
        </p:nvSpPr>
        <p:spPr bwMode="gray">
          <a:xfrm>
            <a:off x="7416316" y="2819733"/>
            <a:ext cx="332770" cy="285231"/>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637" name="テキスト ボックス 636"/>
          <p:cNvSpPr txBox="1"/>
          <p:nvPr/>
        </p:nvSpPr>
        <p:spPr bwMode="black">
          <a:xfrm>
            <a:off x="6192180" y="3284984"/>
            <a:ext cx="1332148" cy="180020"/>
          </a:xfrm>
          <a:prstGeom prst="rect">
            <a:avLst/>
          </a:prstGeom>
        </p:spPr>
        <p:txBody>
          <a:bodyPr wrap="none" lIns="0" tIns="0" rIns="0" bIns="0" rtlCol="0" anchor="t" anchorCtr="0">
            <a:no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i="0" u="none" strike="noStrike" kern="0" cap="none" spc="0" normalizeH="0" baseline="0" noProof="0" dirty="0" smtClean="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rPr>
              <a:t>一括メール配信</a:t>
            </a:r>
            <a:endParaRPr kumimoji="0" lang="en-US" altLang="ja-JP" sz="1200" i="0" u="none" strike="noStrike" kern="0" cap="none" spc="0" normalizeH="0" baseline="0" noProof="0" dirty="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endParaRPr>
          </a:p>
        </p:txBody>
      </p:sp>
      <p:sp>
        <p:nvSpPr>
          <p:cNvPr id="638" name="テキスト ボックス 637"/>
          <p:cNvSpPr txBox="1"/>
          <p:nvPr/>
        </p:nvSpPr>
        <p:spPr bwMode="black">
          <a:xfrm>
            <a:off x="7704348" y="3212976"/>
            <a:ext cx="1088504" cy="396044"/>
          </a:xfrm>
          <a:prstGeom prst="rect">
            <a:avLst/>
          </a:prstGeom>
        </p:spPr>
        <p:txBody>
          <a:bodyPr wrap="none" lIns="0" tIns="0" rIns="0" bIns="0" rtlCol="0" anchor="t" anchorCtr="0">
            <a:no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i="0" u="none" strike="noStrike" kern="0" cap="none" spc="0" normalizeH="0" baseline="0" noProof="0" dirty="0" smtClean="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rPr>
              <a:t>マイナンバー</a:t>
            </a:r>
            <a:endParaRPr kumimoji="0" lang="en-US" altLang="ja-JP" sz="1200" i="0" u="none" strike="noStrike" kern="0" cap="none" spc="0" normalizeH="0" baseline="0" noProof="0" dirty="0" smtClean="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endParaRPr>
          </a:p>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i="0" u="none" strike="noStrike" kern="0" cap="none" spc="0" normalizeH="0" baseline="0" noProof="0" dirty="0" smtClean="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rPr>
              <a:t>未登録者</a:t>
            </a:r>
            <a:endParaRPr kumimoji="0" lang="en-US" altLang="ja-JP" sz="1200" i="0" u="none" strike="noStrike" kern="0" cap="none" spc="0" normalizeH="0" baseline="0" noProof="0" dirty="0">
              <a:ln>
                <a:noFill/>
              </a:ln>
              <a:solidFill>
                <a:schemeClr val="tx1"/>
              </a:solidFill>
              <a:effectLst/>
              <a:uLnTx/>
              <a:uFill>
                <a:solidFill>
                  <a:srgbClr val="FFC000"/>
                </a:solidFill>
              </a:uFill>
              <a:latin typeface="メイリオ" pitchFamily="50" charset="-128"/>
              <a:ea typeface="メイリオ" pitchFamily="50" charset="-128"/>
              <a:cs typeface="メイリオ" pitchFamily="50" charset="-128"/>
            </a:endParaRPr>
          </a:p>
        </p:txBody>
      </p:sp>
      <p:sp>
        <p:nvSpPr>
          <p:cNvPr id="639" name="Freeform 422"/>
          <p:cNvSpPr>
            <a:spLocks noEditPoints="1"/>
          </p:cNvSpPr>
          <p:nvPr/>
        </p:nvSpPr>
        <p:spPr bwMode="auto">
          <a:xfrm>
            <a:off x="7956376" y="4077072"/>
            <a:ext cx="513973" cy="576064"/>
          </a:xfrm>
          <a:custGeom>
            <a:avLst/>
            <a:gdLst>
              <a:gd name="T0" fmla="*/ 363 w 892"/>
              <a:gd name="T1" fmla="*/ 681 h 1002"/>
              <a:gd name="T2" fmla="*/ 395 w 892"/>
              <a:gd name="T3" fmla="*/ 722 h 1002"/>
              <a:gd name="T4" fmla="*/ 446 w 892"/>
              <a:gd name="T5" fmla="*/ 736 h 1002"/>
              <a:gd name="T6" fmla="*/ 489 w 892"/>
              <a:gd name="T7" fmla="*/ 725 h 1002"/>
              <a:gd name="T8" fmla="*/ 525 w 892"/>
              <a:gd name="T9" fmla="*/ 689 h 1002"/>
              <a:gd name="T10" fmla="*/ 537 w 892"/>
              <a:gd name="T11" fmla="*/ 646 h 1002"/>
              <a:gd name="T12" fmla="*/ 521 w 892"/>
              <a:gd name="T13" fmla="*/ 596 h 1002"/>
              <a:gd name="T14" fmla="*/ 482 w 892"/>
              <a:gd name="T15" fmla="*/ 563 h 1002"/>
              <a:gd name="T16" fmla="*/ 436 w 892"/>
              <a:gd name="T17" fmla="*/ 556 h 1002"/>
              <a:gd name="T18" fmla="*/ 388 w 892"/>
              <a:gd name="T19" fmla="*/ 576 h 1002"/>
              <a:gd name="T20" fmla="*/ 359 w 892"/>
              <a:gd name="T21" fmla="*/ 620 h 1002"/>
              <a:gd name="T22" fmla="*/ 374 w 892"/>
              <a:gd name="T23" fmla="*/ 752 h 1002"/>
              <a:gd name="T24" fmla="*/ 334 w 892"/>
              <a:gd name="T25" fmla="*/ 774 h 1002"/>
              <a:gd name="T26" fmla="*/ 327 w 892"/>
              <a:gd name="T27" fmla="*/ 960 h 1002"/>
              <a:gd name="T28" fmla="*/ 364 w 892"/>
              <a:gd name="T29" fmla="*/ 1001 h 1002"/>
              <a:gd name="T30" fmla="*/ 545 w 892"/>
              <a:gd name="T31" fmla="*/ 994 h 1002"/>
              <a:gd name="T32" fmla="*/ 566 w 892"/>
              <a:gd name="T33" fmla="*/ 804 h 1002"/>
              <a:gd name="T34" fmla="*/ 545 w 892"/>
              <a:gd name="T35" fmla="*/ 760 h 1002"/>
              <a:gd name="T36" fmla="*/ 29 w 892"/>
              <a:gd name="T37" fmla="*/ 646 h 1002"/>
              <a:gd name="T38" fmla="*/ 45 w 892"/>
              <a:gd name="T39" fmla="*/ 696 h 1002"/>
              <a:gd name="T40" fmla="*/ 84 w 892"/>
              <a:gd name="T41" fmla="*/ 730 h 1002"/>
              <a:gd name="T42" fmla="*/ 129 w 892"/>
              <a:gd name="T43" fmla="*/ 736 h 1002"/>
              <a:gd name="T44" fmla="*/ 177 w 892"/>
              <a:gd name="T45" fmla="*/ 716 h 1002"/>
              <a:gd name="T46" fmla="*/ 206 w 892"/>
              <a:gd name="T47" fmla="*/ 674 h 1002"/>
              <a:gd name="T48" fmla="*/ 208 w 892"/>
              <a:gd name="T49" fmla="*/ 628 h 1002"/>
              <a:gd name="T50" fmla="*/ 184 w 892"/>
              <a:gd name="T51" fmla="*/ 582 h 1002"/>
              <a:gd name="T52" fmla="*/ 138 w 892"/>
              <a:gd name="T53" fmla="*/ 557 h 1002"/>
              <a:gd name="T54" fmla="*/ 93 w 892"/>
              <a:gd name="T55" fmla="*/ 560 h 1002"/>
              <a:gd name="T56" fmla="*/ 50 w 892"/>
              <a:gd name="T57" fmla="*/ 588 h 1002"/>
              <a:gd name="T58" fmla="*/ 29 w 892"/>
              <a:gd name="T59" fmla="*/ 636 h 1002"/>
              <a:gd name="T60" fmla="*/ 38 w 892"/>
              <a:gd name="T61" fmla="*/ 753 h 1002"/>
              <a:gd name="T62" fmla="*/ 2 w 892"/>
              <a:gd name="T63" fmla="*/ 794 h 1002"/>
              <a:gd name="T64" fmla="*/ 9 w 892"/>
              <a:gd name="T65" fmla="*/ 980 h 1002"/>
              <a:gd name="T66" fmla="*/ 192 w 892"/>
              <a:gd name="T67" fmla="*/ 1002 h 1002"/>
              <a:gd name="T68" fmla="*/ 232 w 892"/>
              <a:gd name="T69" fmla="*/ 980 h 1002"/>
              <a:gd name="T70" fmla="*/ 238 w 892"/>
              <a:gd name="T71" fmla="*/ 794 h 1002"/>
              <a:gd name="T72" fmla="*/ 202 w 892"/>
              <a:gd name="T73" fmla="*/ 753 h 1002"/>
              <a:gd name="T74" fmla="*/ 690 w 892"/>
              <a:gd name="T75" fmla="*/ 753 h 1002"/>
              <a:gd name="T76" fmla="*/ 653 w 892"/>
              <a:gd name="T77" fmla="*/ 794 h 1002"/>
              <a:gd name="T78" fmla="*/ 660 w 892"/>
              <a:gd name="T79" fmla="*/ 980 h 1002"/>
              <a:gd name="T80" fmla="*/ 845 w 892"/>
              <a:gd name="T81" fmla="*/ 1002 h 1002"/>
              <a:gd name="T82" fmla="*/ 883 w 892"/>
              <a:gd name="T83" fmla="*/ 980 h 1002"/>
              <a:gd name="T84" fmla="*/ 891 w 892"/>
              <a:gd name="T85" fmla="*/ 794 h 1002"/>
              <a:gd name="T86" fmla="*/ 853 w 892"/>
              <a:gd name="T87" fmla="*/ 753 h 1002"/>
              <a:gd name="T88" fmla="*/ 683 w 892"/>
              <a:gd name="T89" fmla="*/ 664 h 1002"/>
              <a:gd name="T90" fmla="*/ 708 w 892"/>
              <a:gd name="T91" fmla="*/ 710 h 1002"/>
              <a:gd name="T92" fmla="*/ 754 w 892"/>
              <a:gd name="T93" fmla="*/ 735 h 1002"/>
              <a:gd name="T94" fmla="*/ 798 w 892"/>
              <a:gd name="T95" fmla="*/ 732 h 1002"/>
              <a:gd name="T96" fmla="*/ 841 w 892"/>
              <a:gd name="T97" fmla="*/ 704 h 1002"/>
              <a:gd name="T98" fmla="*/ 862 w 892"/>
              <a:gd name="T99" fmla="*/ 656 h 1002"/>
              <a:gd name="T100" fmla="*/ 856 w 892"/>
              <a:gd name="T101" fmla="*/ 611 h 1002"/>
              <a:gd name="T102" fmla="*/ 822 w 892"/>
              <a:gd name="T103" fmla="*/ 572 h 1002"/>
              <a:gd name="T104" fmla="*/ 772 w 892"/>
              <a:gd name="T105" fmla="*/ 556 h 1002"/>
              <a:gd name="T106" fmla="*/ 729 w 892"/>
              <a:gd name="T107" fmla="*/ 567 h 1002"/>
              <a:gd name="T108" fmla="*/ 693 w 892"/>
              <a:gd name="T109" fmla="*/ 603 h 1002"/>
              <a:gd name="T110" fmla="*/ 682 w 892"/>
              <a:gd name="T111" fmla="*/ 646 h 1002"/>
              <a:gd name="T112" fmla="*/ 461 w 892"/>
              <a:gd name="T113" fmla="*/ 371 h 1002"/>
              <a:gd name="T114" fmla="*/ 744 w 892"/>
              <a:gd name="T115" fmla="*/ 0 h 1002"/>
              <a:gd name="T116" fmla="*/ 182 w 892"/>
              <a:gd name="T117" fmla="*/ 129 h 10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2" h="1002">
                <a:moveTo>
                  <a:pt x="356" y="646"/>
                </a:moveTo>
                <a:lnTo>
                  <a:pt x="356" y="646"/>
                </a:lnTo>
                <a:lnTo>
                  <a:pt x="356" y="656"/>
                </a:lnTo>
                <a:lnTo>
                  <a:pt x="357" y="664"/>
                </a:lnTo>
                <a:lnTo>
                  <a:pt x="359" y="674"/>
                </a:lnTo>
                <a:lnTo>
                  <a:pt x="363" y="681"/>
                </a:lnTo>
                <a:lnTo>
                  <a:pt x="366" y="689"/>
                </a:lnTo>
                <a:lnTo>
                  <a:pt x="371" y="696"/>
                </a:lnTo>
                <a:lnTo>
                  <a:pt x="376" y="704"/>
                </a:lnTo>
                <a:lnTo>
                  <a:pt x="382" y="710"/>
                </a:lnTo>
                <a:lnTo>
                  <a:pt x="388" y="716"/>
                </a:lnTo>
                <a:lnTo>
                  <a:pt x="395" y="722"/>
                </a:lnTo>
                <a:lnTo>
                  <a:pt x="402" y="725"/>
                </a:lnTo>
                <a:lnTo>
                  <a:pt x="411" y="730"/>
                </a:lnTo>
                <a:lnTo>
                  <a:pt x="419" y="732"/>
                </a:lnTo>
                <a:lnTo>
                  <a:pt x="428" y="735"/>
                </a:lnTo>
                <a:lnTo>
                  <a:pt x="436" y="736"/>
                </a:lnTo>
                <a:lnTo>
                  <a:pt x="446" y="736"/>
                </a:lnTo>
                <a:lnTo>
                  <a:pt x="446" y="736"/>
                </a:lnTo>
                <a:lnTo>
                  <a:pt x="455" y="736"/>
                </a:lnTo>
                <a:lnTo>
                  <a:pt x="464" y="735"/>
                </a:lnTo>
                <a:lnTo>
                  <a:pt x="473" y="732"/>
                </a:lnTo>
                <a:lnTo>
                  <a:pt x="482" y="730"/>
                </a:lnTo>
                <a:lnTo>
                  <a:pt x="489" y="725"/>
                </a:lnTo>
                <a:lnTo>
                  <a:pt x="496" y="722"/>
                </a:lnTo>
                <a:lnTo>
                  <a:pt x="503" y="716"/>
                </a:lnTo>
                <a:lnTo>
                  <a:pt x="510" y="710"/>
                </a:lnTo>
                <a:lnTo>
                  <a:pt x="515" y="704"/>
                </a:lnTo>
                <a:lnTo>
                  <a:pt x="521" y="696"/>
                </a:lnTo>
                <a:lnTo>
                  <a:pt x="525" y="689"/>
                </a:lnTo>
                <a:lnTo>
                  <a:pt x="530" y="681"/>
                </a:lnTo>
                <a:lnTo>
                  <a:pt x="532" y="674"/>
                </a:lnTo>
                <a:lnTo>
                  <a:pt x="534" y="664"/>
                </a:lnTo>
                <a:lnTo>
                  <a:pt x="536" y="656"/>
                </a:lnTo>
                <a:lnTo>
                  <a:pt x="537" y="646"/>
                </a:lnTo>
                <a:lnTo>
                  <a:pt x="537" y="646"/>
                </a:lnTo>
                <a:lnTo>
                  <a:pt x="536" y="636"/>
                </a:lnTo>
                <a:lnTo>
                  <a:pt x="534" y="628"/>
                </a:lnTo>
                <a:lnTo>
                  <a:pt x="532" y="620"/>
                </a:lnTo>
                <a:lnTo>
                  <a:pt x="530" y="611"/>
                </a:lnTo>
                <a:lnTo>
                  <a:pt x="525" y="603"/>
                </a:lnTo>
                <a:lnTo>
                  <a:pt x="521" y="596"/>
                </a:lnTo>
                <a:lnTo>
                  <a:pt x="515" y="588"/>
                </a:lnTo>
                <a:lnTo>
                  <a:pt x="510" y="582"/>
                </a:lnTo>
                <a:lnTo>
                  <a:pt x="503" y="576"/>
                </a:lnTo>
                <a:lnTo>
                  <a:pt x="496" y="572"/>
                </a:lnTo>
                <a:lnTo>
                  <a:pt x="489" y="567"/>
                </a:lnTo>
                <a:lnTo>
                  <a:pt x="482" y="563"/>
                </a:lnTo>
                <a:lnTo>
                  <a:pt x="473" y="560"/>
                </a:lnTo>
                <a:lnTo>
                  <a:pt x="464" y="557"/>
                </a:lnTo>
                <a:lnTo>
                  <a:pt x="455" y="556"/>
                </a:lnTo>
                <a:lnTo>
                  <a:pt x="446" y="556"/>
                </a:lnTo>
                <a:lnTo>
                  <a:pt x="446" y="556"/>
                </a:lnTo>
                <a:lnTo>
                  <a:pt x="436" y="556"/>
                </a:lnTo>
                <a:lnTo>
                  <a:pt x="428" y="557"/>
                </a:lnTo>
                <a:lnTo>
                  <a:pt x="419" y="560"/>
                </a:lnTo>
                <a:lnTo>
                  <a:pt x="411" y="563"/>
                </a:lnTo>
                <a:lnTo>
                  <a:pt x="402" y="567"/>
                </a:lnTo>
                <a:lnTo>
                  <a:pt x="395" y="572"/>
                </a:lnTo>
                <a:lnTo>
                  <a:pt x="388" y="576"/>
                </a:lnTo>
                <a:lnTo>
                  <a:pt x="382" y="582"/>
                </a:lnTo>
                <a:lnTo>
                  <a:pt x="376" y="588"/>
                </a:lnTo>
                <a:lnTo>
                  <a:pt x="371" y="596"/>
                </a:lnTo>
                <a:lnTo>
                  <a:pt x="366" y="603"/>
                </a:lnTo>
                <a:lnTo>
                  <a:pt x="363" y="611"/>
                </a:lnTo>
                <a:lnTo>
                  <a:pt x="359" y="620"/>
                </a:lnTo>
                <a:lnTo>
                  <a:pt x="357" y="628"/>
                </a:lnTo>
                <a:lnTo>
                  <a:pt x="356" y="636"/>
                </a:lnTo>
                <a:lnTo>
                  <a:pt x="356" y="646"/>
                </a:lnTo>
                <a:lnTo>
                  <a:pt x="356" y="646"/>
                </a:lnTo>
                <a:close/>
                <a:moveTo>
                  <a:pt x="519" y="752"/>
                </a:moveTo>
                <a:lnTo>
                  <a:pt x="374" y="752"/>
                </a:lnTo>
                <a:lnTo>
                  <a:pt x="374" y="752"/>
                </a:lnTo>
                <a:lnTo>
                  <a:pt x="364" y="753"/>
                </a:lnTo>
                <a:lnTo>
                  <a:pt x="356" y="755"/>
                </a:lnTo>
                <a:lnTo>
                  <a:pt x="347" y="760"/>
                </a:lnTo>
                <a:lnTo>
                  <a:pt x="340" y="767"/>
                </a:lnTo>
                <a:lnTo>
                  <a:pt x="334" y="774"/>
                </a:lnTo>
                <a:lnTo>
                  <a:pt x="330" y="784"/>
                </a:lnTo>
                <a:lnTo>
                  <a:pt x="327" y="794"/>
                </a:lnTo>
                <a:lnTo>
                  <a:pt x="327" y="804"/>
                </a:lnTo>
                <a:lnTo>
                  <a:pt x="327" y="950"/>
                </a:lnTo>
                <a:lnTo>
                  <a:pt x="327" y="950"/>
                </a:lnTo>
                <a:lnTo>
                  <a:pt x="327" y="960"/>
                </a:lnTo>
                <a:lnTo>
                  <a:pt x="330" y="970"/>
                </a:lnTo>
                <a:lnTo>
                  <a:pt x="334" y="980"/>
                </a:lnTo>
                <a:lnTo>
                  <a:pt x="340" y="987"/>
                </a:lnTo>
                <a:lnTo>
                  <a:pt x="347" y="994"/>
                </a:lnTo>
                <a:lnTo>
                  <a:pt x="356" y="999"/>
                </a:lnTo>
                <a:lnTo>
                  <a:pt x="364" y="1001"/>
                </a:lnTo>
                <a:lnTo>
                  <a:pt x="374" y="1002"/>
                </a:lnTo>
                <a:lnTo>
                  <a:pt x="519" y="1002"/>
                </a:lnTo>
                <a:lnTo>
                  <a:pt x="519" y="1002"/>
                </a:lnTo>
                <a:lnTo>
                  <a:pt x="528" y="1001"/>
                </a:lnTo>
                <a:lnTo>
                  <a:pt x="537" y="999"/>
                </a:lnTo>
                <a:lnTo>
                  <a:pt x="545" y="994"/>
                </a:lnTo>
                <a:lnTo>
                  <a:pt x="551" y="987"/>
                </a:lnTo>
                <a:lnTo>
                  <a:pt x="557" y="980"/>
                </a:lnTo>
                <a:lnTo>
                  <a:pt x="562" y="970"/>
                </a:lnTo>
                <a:lnTo>
                  <a:pt x="564" y="960"/>
                </a:lnTo>
                <a:lnTo>
                  <a:pt x="566" y="950"/>
                </a:lnTo>
                <a:lnTo>
                  <a:pt x="566" y="804"/>
                </a:lnTo>
                <a:lnTo>
                  <a:pt x="566" y="804"/>
                </a:lnTo>
                <a:lnTo>
                  <a:pt x="564" y="794"/>
                </a:lnTo>
                <a:lnTo>
                  <a:pt x="562" y="784"/>
                </a:lnTo>
                <a:lnTo>
                  <a:pt x="557" y="774"/>
                </a:lnTo>
                <a:lnTo>
                  <a:pt x="551" y="767"/>
                </a:lnTo>
                <a:lnTo>
                  <a:pt x="545" y="760"/>
                </a:lnTo>
                <a:lnTo>
                  <a:pt x="537" y="755"/>
                </a:lnTo>
                <a:lnTo>
                  <a:pt x="528" y="753"/>
                </a:lnTo>
                <a:lnTo>
                  <a:pt x="519" y="752"/>
                </a:lnTo>
                <a:lnTo>
                  <a:pt x="519" y="752"/>
                </a:lnTo>
                <a:close/>
                <a:moveTo>
                  <a:pt x="29" y="646"/>
                </a:moveTo>
                <a:lnTo>
                  <a:pt x="29" y="646"/>
                </a:lnTo>
                <a:lnTo>
                  <a:pt x="29" y="656"/>
                </a:lnTo>
                <a:lnTo>
                  <a:pt x="32" y="664"/>
                </a:lnTo>
                <a:lnTo>
                  <a:pt x="33" y="674"/>
                </a:lnTo>
                <a:lnTo>
                  <a:pt x="36" y="681"/>
                </a:lnTo>
                <a:lnTo>
                  <a:pt x="40" y="689"/>
                </a:lnTo>
                <a:lnTo>
                  <a:pt x="45" y="696"/>
                </a:lnTo>
                <a:lnTo>
                  <a:pt x="50" y="704"/>
                </a:lnTo>
                <a:lnTo>
                  <a:pt x="56" y="710"/>
                </a:lnTo>
                <a:lnTo>
                  <a:pt x="62" y="716"/>
                </a:lnTo>
                <a:lnTo>
                  <a:pt x="69" y="722"/>
                </a:lnTo>
                <a:lnTo>
                  <a:pt x="76" y="725"/>
                </a:lnTo>
                <a:lnTo>
                  <a:pt x="84" y="730"/>
                </a:lnTo>
                <a:lnTo>
                  <a:pt x="93" y="732"/>
                </a:lnTo>
                <a:lnTo>
                  <a:pt x="101" y="735"/>
                </a:lnTo>
                <a:lnTo>
                  <a:pt x="111" y="736"/>
                </a:lnTo>
                <a:lnTo>
                  <a:pt x="119" y="736"/>
                </a:lnTo>
                <a:lnTo>
                  <a:pt x="119" y="736"/>
                </a:lnTo>
                <a:lnTo>
                  <a:pt x="129" y="736"/>
                </a:lnTo>
                <a:lnTo>
                  <a:pt x="138" y="735"/>
                </a:lnTo>
                <a:lnTo>
                  <a:pt x="147" y="732"/>
                </a:lnTo>
                <a:lnTo>
                  <a:pt x="155" y="730"/>
                </a:lnTo>
                <a:lnTo>
                  <a:pt x="162" y="725"/>
                </a:lnTo>
                <a:lnTo>
                  <a:pt x="171" y="722"/>
                </a:lnTo>
                <a:lnTo>
                  <a:pt x="177" y="716"/>
                </a:lnTo>
                <a:lnTo>
                  <a:pt x="184" y="710"/>
                </a:lnTo>
                <a:lnTo>
                  <a:pt x="190" y="704"/>
                </a:lnTo>
                <a:lnTo>
                  <a:pt x="195" y="696"/>
                </a:lnTo>
                <a:lnTo>
                  <a:pt x="200" y="689"/>
                </a:lnTo>
                <a:lnTo>
                  <a:pt x="203" y="681"/>
                </a:lnTo>
                <a:lnTo>
                  <a:pt x="206" y="674"/>
                </a:lnTo>
                <a:lnTo>
                  <a:pt x="208" y="664"/>
                </a:lnTo>
                <a:lnTo>
                  <a:pt x="209" y="656"/>
                </a:lnTo>
                <a:lnTo>
                  <a:pt x="210" y="646"/>
                </a:lnTo>
                <a:lnTo>
                  <a:pt x="210" y="646"/>
                </a:lnTo>
                <a:lnTo>
                  <a:pt x="209" y="636"/>
                </a:lnTo>
                <a:lnTo>
                  <a:pt x="208" y="628"/>
                </a:lnTo>
                <a:lnTo>
                  <a:pt x="206" y="620"/>
                </a:lnTo>
                <a:lnTo>
                  <a:pt x="203" y="611"/>
                </a:lnTo>
                <a:lnTo>
                  <a:pt x="200" y="603"/>
                </a:lnTo>
                <a:lnTo>
                  <a:pt x="195" y="596"/>
                </a:lnTo>
                <a:lnTo>
                  <a:pt x="190" y="588"/>
                </a:lnTo>
                <a:lnTo>
                  <a:pt x="184" y="582"/>
                </a:lnTo>
                <a:lnTo>
                  <a:pt x="177" y="576"/>
                </a:lnTo>
                <a:lnTo>
                  <a:pt x="171" y="572"/>
                </a:lnTo>
                <a:lnTo>
                  <a:pt x="162" y="567"/>
                </a:lnTo>
                <a:lnTo>
                  <a:pt x="155" y="563"/>
                </a:lnTo>
                <a:lnTo>
                  <a:pt x="147" y="560"/>
                </a:lnTo>
                <a:lnTo>
                  <a:pt x="138" y="557"/>
                </a:lnTo>
                <a:lnTo>
                  <a:pt x="129" y="556"/>
                </a:lnTo>
                <a:lnTo>
                  <a:pt x="119" y="556"/>
                </a:lnTo>
                <a:lnTo>
                  <a:pt x="119" y="556"/>
                </a:lnTo>
                <a:lnTo>
                  <a:pt x="111" y="556"/>
                </a:lnTo>
                <a:lnTo>
                  <a:pt x="101" y="557"/>
                </a:lnTo>
                <a:lnTo>
                  <a:pt x="93" y="560"/>
                </a:lnTo>
                <a:lnTo>
                  <a:pt x="84" y="563"/>
                </a:lnTo>
                <a:lnTo>
                  <a:pt x="76" y="567"/>
                </a:lnTo>
                <a:lnTo>
                  <a:pt x="69" y="572"/>
                </a:lnTo>
                <a:lnTo>
                  <a:pt x="62" y="576"/>
                </a:lnTo>
                <a:lnTo>
                  <a:pt x="56" y="582"/>
                </a:lnTo>
                <a:lnTo>
                  <a:pt x="50" y="588"/>
                </a:lnTo>
                <a:lnTo>
                  <a:pt x="45" y="596"/>
                </a:lnTo>
                <a:lnTo>
                  <a:pt x="40" y="603"/>
                </a:lnTo>
                <a:lnTo>
                  <a:pt x="36" y="611"/>
                </a:lnTo>
                <a:lnTo>
                  <a:pt x="33" y="620"/>
                </a:lnTo>
                <a:lnTo>
                  <a:pt x="32" y="628"/>
                </a:lnTo>
                <a:lnTo>
                  <a:pt x="29" y="636"/>
                </a:lnTo>
                <a:lnTo>
                  <a:pt x="29" y="646"/>
                </a:lnTo>
                <a:lnTo>
                  <a:pt x="29" y="646"/>
                </a:lnTo>
                <a:close/>
                <a:moveTo>
                  <a:pt x="192" y="752"/>
                </a:moveTo>
                <a:lnTo>
                  <a:pt x="47" y="752"/>
                </a:lnTo>
                <a:lnTo>
                  <a:pt x="47" y="752"/>
                </a:lnTo>
                <a:lnTo>
                  <a:pt x="38" y="753"/>
                </a:lnTo>
                <a:lnTo>
                  <a:pt x="29" y="755"/>
                </a:lnTo>
                <a:lnTo>
                  <a:pt x="21" y="760"/>
                </a:lnTo>
                <a:lnTo>
                  <a:pt x="14" y="767"/>
                </a:lnTo>
                <a:lnTo>
                  <a:pt x="9" y="774"/>
                </a:lnTo>
                <a:lnTo>
                  <a:pt x="4" y="784"/>
                </a:lnTo>
                <a:lnTo>
                  <a:pt x="2" y="794"/>
                </a:lnTo>
                <a:lnTo>
                  <a:pt x="0" y="804"/>
                </a:lnTo>
                <a:lnTo>
                  <a:pt x="0" y="950"/>
                </a:lnTo>
                <a:lnTo>
                  <a:pt x="0" y="950"/>
                </a:lnTo>
                <a:lnTo>
                  <a:pt x="2" y="960"/>
                </a:lnTo>
                <a:lnTo>
                  <a:pt x="4" y="970"/>
                </a:lnTo>
                <a:lnTo>
                  <a:pt x="9" y="980"/>
                </a:lnTo>
                <a:lnTo>
                  <a:pt x="14" y="987"/>
                </a:lnTo>
                <a:lnTo>
                  <a:pt x="21" y="994"/>
                </a:lnTo>
                <a:lnTo>
                  <a:pt x="29" y="999"/>
                </a:lnTo>
                <a:lnTo>
                  <a:pt x="38" y="1001"/>
                </a:lnTo>
                <a:lnTo>
                  <a:pt x="47" y="1002"/>
                </a:lnTo>
                <a:lnTo>
                  <a:pt x="192" y="1002"/>
                </a:lnTo>
                <a:lnTo>
                  <a:pt x="192" y="1002"/>
                </a:lnTo>
                <a:lnTo>
                  <a:pt x="202" y="1001"/>
                </a:lnTo>
                <a:lnTo>
                  <a:pt x="210" y="999"/>
                </a:lnTo>
                <a:lnTo>
                  <a:pt x="219" y="994"/>
                </a:lnTo>
                <a:lnTo>
                  <a:pt x="226" y="987"/>
                </a:lnTo>
                <a:lnTo>
                  <a:pt x="232" y="980"/>
                </a:lnTo>
                <a:lnTo>
                  <a:pt x="236" y="970"/>
                </a:lnTo>
                <a:lnTo>
                  <a:pt x="239" y="960"/>
                </a:lnTo>
                <a:lnTo>
                  <a:pt x="239" y="950"/>
                </a:lnTo>
                <a:lnTo>
                  <a:pt x="239" y="804"/>
                </a:lnTo>
                <a:lnTo>
                  <a:pt x="239" y="804"/>
                </a:lnTo>
                <a:lnTo>
                  <a:pt x="238" y="794"/>
                </a:lnTo>
                <a:lnTo>
                  <a:pt x="236" y="784"/>
                </a:lnTo>
                <a:lnTo>
                  <a:pt x="231" y="774"/>
                </a:lnTo>
                <a:lnTo>
                  <a:pt x="226" y="767"/>
                </a:lnTo>
                <a:lnTo>
                  <a:pt x="219" y="760"/>
                </a:lnTo>
                <a:lnTo>
                  <a:pt x="210" y="755"/>
                </a:lnTo>
                <a:lnTo>
                  <a:pt x="202" y="753"/>
                </a:lnTo>
                <a:lnTo>
                  <a:pt x="192" y="752"/>
                </a:lnTo>
                <a:lnTo>
                  <a:pt x="192" y="752"/>
                </a:lnTo>
                <a:close/>
                <a:moveTo>
                  <a:pt x="845" y="752"/>
                </a:moveTo>
                <a:lnTo>
                  <a:pt x="700" y="752"/>
                </a:lnTo>
                <a:lnTo>
                  <a:pt x="700" y="752"/>
                </a:lnTo>
                <a:lnTo>
                  <a:pt x="690" y="753"/>
                </a:lnTo>
                <a:lnTo>
                  <a:pt x="681" y="755"/>
                </a:lnTo>
                <a:lnTo>
                  <a:pt x="674" y="760"/>
                </a:lnTo>
                <a:lnTo>
                  <a:pt x="666" y="767"/>
                </a:lnTo>
                <a:lnTo>
                  <a:pt x="660" y="774"/>
                </a:lnTo>
                <a:lnTo>
                  <a:pt x="656" y="784"/>
                </a:lnTo>
                <a:lnTo>
                  <a:pt x="653" y="794"/>
                </a:lnTo>
                <a:lnTo>
                  <a:pt x="652" y="804"/>
                </a:lnTo>
                <a:lnTo>
                  <a:pt x="652" y="950"/>
                </a:lnTo>
                <a:lnTo>
                  <a:pt x="652" y="950"/>
                </a:lnTo>
                <a:lnTo>
                  <a:pt x="653" y="960"/>
                </a:lnTo>
                <a:lnTo>
                  <a:pt x="656" y="970"/>
                </a:lnTo>
                <a:lnTo>
                  <a:pt x="660" y="980"/>
                </a:lnTo>
                <a:lnTo>
                  <a:pt x="666" y="987"/>
                </a:lnTo>
                <a:lnTo>
                  <a:pt x="674" y="994"/>
                </a:lnTo>
                <a:lnTo>
                  <a:pt x="681" y="999"/>
                </a:lnTo>
                <a:lnTo>
                  <a:pt x="690" y="1001"/>
                </a:lnTo>
                <a:lnTo>
                  <a:pt x="700" y="1002"/>
                </a:lnTo>
                <a:lnTo>
                  <a:pt x="845" y="1002"/>
                </a:lnTo>
                <a:lnTo>
                  <a:pt x="845" y="1002"/>
                </a:lnTo>
                <a:lnTo>
                  <a:pt x="853" y="1001"/>
                </a:lnTo>
                <a:lnTo>
                  <a:pt x="863" y="999"/>
                </a:lnTo>
                <a:lnTo>
                  <a:pt x="870" y="994"/>
                </a:lnTo>
                <a:lnTo>
                  <a:pt x="877" y="987"/>
                </a:lnTo>
                <a:lnTo>
                  <a:pt x="883" y="980"/>
                </a:lnTo>
                <a:lnTo>
                  <a:pt x="888" y="970"/>
                </a:lnTo>
                <a:lnTo>
                  <a:pt x="891" y="960"/>
                </a:lnTo>
                <a:lnTo>
                  <a:pt x="892" y="950"/>
                </a:lnTo>
                <a:lnTo>
                  <a:pt x="892" y="804"/>
                </a:lnTo>
                <a:lnTo>
                  <a:pt x="892" y="804"/>
                </a:lnTo>
                <a:lnTo>
                  <a:pt x="891" y="794"/>
                </a:lnTo>
                <a:lnTo>
                  <a:pt x="888" y="784"/>
                </a:lnTo>
                <a:lnTo>
                  <a:pt x="883" y="774"/>
                </a:lnTo>
                <a:lnTo>
                  <a:pt x="877" y="767"/>
                </a:lnTo>
                <a:lnTo>
                  <a:pt x="870" y="760"/>
                </a:lnTo>
                <a:lnTo>
                  <a:pt x="863" y="755"/>
                </a:lnTo>
                <a:lnTo>
                  <a:pt x="853" y="753"/>
                </a:lnTo>
                <a:lnTo>
                  <a:pt x="845" y="752"/>
                </a:lnTo>
                <a:lnTo>
                  <a:pt x="845" y="752"/>
                </a:lnTo>
                <a:close/>
                <a:moveTo>
                  <a:pt x="682" y="646"/>
                </a:moveTo>
                <a:lnTo>
                  <a:pt x="682" y="646"/>
                </a:lnTo>
                <a:lnTo>
                  <a:pt x="682" y="656"/>
                </a:lnTo>
                <a:lnTo>
                  <a:pt x="683" y="664"/>
                </a:lnTo>
                <a:lnTo>
                  <a:pt x="686" y="674"/>
                </a:lnTo>
                <a:lnTo>
                  <a:pt x="689" y="681"/>
                </a:lnTo>
                <a:lnTo>
                  <a:pt x="693" y="689"/>
                </a:lnTo>
                <a:lnTo>
                  <a:pt x="698" y="696"/>
                </a:lnTo>
                <a:lnTo>
                  <a:pt x="702" y="704"/>
                </a:lnTo>
                <a:lnTo>
                  <a:pt x="708" y="710"/>
                </a:lnTo>
                <a:lnTo>
                  <a:pt x="714" y="716"/>
                </a:lnTo>
                <a:lnTo>
                  <a:pt x="722" y="722"/>
                </a:lnTo>
                <a:lnTo>
                  <a:pt x="729" y="725"/>
                </a:lnTo>
                <a:lnTo>
                  <a:pt x="737" y="730"/>
                </a:lnTo>
                <a:lnTo>
                  <a:pt x="746" y="732"/>
                </a:lnTo>
                <a:lnTo>
                  <a:pt x="754" y="735"/>
                </a:lnTo>
                <a:lnTo>
                  <a:pt x="762" y="736"/>
                </a:lnTo>
                <a:lnTo>
                  <a:pt x="772" y="736"/>
                </a:lnTo>
                <a:lnTo>
                  <a:pt x="772" y="736"/>
                </a:lnTo>
                <a:lnTo>
                  <a:pt x="781" y="736"/>
                </a:lnTo>
                <a:lnTo>
                  <a:pt x="790" y="735"/>
                </a:lnTo>
                <a:lnTo>
                  <a:pt x="798" y="732"/>
                </a:lnTo>
                <a:lnTo>
                  <a:pt x="807" y="730"/>
                </a:lnTo>
                <a:lnTo>
                  <a:pt x="815" y="725"/>
                </a:lnTo>
                <a:lnTo>
                  <a:pt x="822" y="722"/>
                </a:lnTo>
                <a:lnTo>
                  <a:pt x="829" y="716"/>
                </a:lnTo>
                <a:lnTo>
                  <a:pt x="835" y="710"/>
                </a:lnTo>
                <a:lnTo>
                  <a:pt x="841" y="704"/>
                </a:lnTo>
                <a:lnTo>
                  <a:pt x="847" y="696"/>
                </a:lnTo>
                <a:lnTo>
                  <a:pt x="851" y="689"/>
                </a:lnTo>
                <a:lnTo>
                  <a:pt x="856" y="681"/>
                </a:lnTo>
                <a:lnTo>
                  <a:pt x="858" y="674"/>
                </a:lnTo>
                <a:lnTo>
                  <a:pt x="861" y="664"/>
                </a:lnTo>
                <a:lnTo>
                  <a:pt x="862" y="656"/>
                </a:lnTo>
                <a:lnTo>
                  <a:pt x="862" y="646"/>
                </a:lnTo>
                <a:lnTo>
                  <a:pt x="862" y="646"/>
                </a:lnTo>
                <a:lnTo>
                  <a:pt x="862" y="636"/>
                </a:lnTo>
                <a:lnTo>
                  <a:pt x="861" y="628"/>
                </a:lnTo>
                <a:lnTo>
                  <a:pt x="858" y="620"/>
                </a:lnTo>
                <a:lnTo>
                  <a:pt x="856" y="611"/>
                </a:lnTo>
                <a:lnTo>
                  <a:pt x="851" y="603"/>
                </a:lnTo>
                <a:lnTo>
                  <a:pt x="847" y="596"/>
                </a:lnTo>
                <a:lnTo>
                  <a:pt x="841" y="588"/>
                </a:lnTo>
                <a:lnTo>
                  <a:pt x="835" y="582"/>
                </a:lnTo>
                <a:lnTo>
                  <a:pt x="829" y="576"/>
                </a:lnTo>
                <a:lnTo>
                  <a:pt x="822" y="572"/>
                </a:lnTo>
                <a:lnTo>
                  <a:pt x="815" y="567"/>
                </a:lnTo>
                <a:lnTo>
                  <a:pt x="807" y="563"/>
                </a:lnTo>
                <a:lnTo>
                  <a:pt x="798" y="560"/>
                </a:lnTo>
                <a:lnTo>
                  <a:pt x="790" y="557"/>
                </a:lnTo>
                <a:lnTo>
                  <a:pt x="781" y="556"/>
                </a:lnTo>
                <a:lnTo>
                  <a:pt x="772" y="556"/>
                </a:lnTo>
                <a:lnTo>
                  <a:pt x="772" y="556"/>
                </a:lnTo>
                <a:lnTo>
                  <a:pt x="762" y="556"/>
                </a:lnTo>
                <a:lnTo>
                  <a:pt x="754" y="557"/>
                </a:lnTo>
                <a:lnTo>
                  <a:pt x="746" y="560"/>
                </a:lnTo>
                <a:lnTo>
                  <a:pt x="737" y="563"/>
                </a:lnTo>
                <a:lnTo>
                  <a:pt x="729" y="567"/>
                </a:lnTo>
                <a:lnTo>
                  <a:pt x="722" y="572"/>
                </a:lnTo>
                <a:lnTo>
                  <a:pt x="714" y="576"/>
                </a:lnTo>
                <a:lnTo>
                  <a:pt x="708" y="582"/>
                </a:lnTo>
                <a:lnTo>
                  <a:pt x="702" y="588"/>
                </a:lnTo>
                <a:lnTo>
                  <a:pt x="698" y="596"/>
                </a:lnTo>
                <a:lnTo>
                  <a:pt x="693" y="603"/>
                </a:lnTo>
                <a:lnTo>
                  <a:pt x="689" y="611"/>
                </a:lnTo>
                <a:lnTo>
                  <a:pt x="686" y="620"/>
                </a:lnTo>
                <a:lnTo>
                  <a:pt x="683" y="628"/>
                </a:lnTo>
                <a:lnTo>
                  <a:pt x="682" y="636"/>
                </a:lnTo>
                <a:lnTo>
                  <a:pt x="682" y="646"/>
                </a:lnTo>
                <a:lnTo>
                  <a:pt x="682" y="646"/>
                </a:lnTo>
                <a:close/>
                <a:moveTo>
                  <a:pt x="156" y="515"/>
                </a:moveTo>
                <a:lnTo>
                  <a:pt x="300" y="371"/>
                </a:lnTo>
                <a:lnTo>
                  <a:pt x="431" y="371"/>
                </a:lnTo>
                <a:lnTo>
                  <a:pt x="431" y="536"/>
                </a:lnTo>
                <a:lnTo>
                  <a:pt x="461" y="536"/>
                </a:lnTo>
                <a:lnTo>
                  <a:pt x="461" y="371"/>
                </a:lnTo>
                <a:lnTo>
                  <a:pt x="592" y="371"/>
                </a:lnTo>
                <a:lnTo>
                  <a:pt x="735" y="515"/>
                </a:lnTo>
                <a:lnTo>
                  <a:pt x="756" y="495"/>
                </a:lnTo>
                <a:lnTo>
                  <a:pt x="634" y="371"/>
                </a:lnTo>
                <a:lnTo>
                  <a:pt x="744" y="371"/>
                </a:lnTo>
                <a:lnTo>
                  <a:pt x="744" y="0"/>
                </a:lnTo>
                <a:lnTo>
                  <a:pt x="147" y="0"/>
                </a:lnTo>
                <a:lnTo>
                  <a:pt x="147" y="371"/>
                </a:lnTo>
                <a:lnTo>
                  <a:pt x="258" y="371"/>
                </a:lnTo>
                <a:lnTo>
                  <a:pt x="136" y="495"/>
                </a:lnTo>
                <a:lnTo>
                  <a:pt x="156" y="515"/>
                </a:lnTo>
                <a:close/>
                <a:moveTo>
                  <a:pt x="182" y="129"/>
                </a:moveTo>
                <a:lnTo>
                  <a:pt x="704" y="129"/>
                </a:lnTo>
                <a:lnTo>
                  <a:pt x="704" y="321"/>
                </a:lnTo>
                <a:lnTo>
                  <a:pt x="182" y="321"/>
                </a:lnTo>
                <a:lnTo>
                  <a:pt x="182" y="129"/>
                </a:lnTo>
                <a:close/>
              </a:path>
            </a:pathLst>
          </a:custGeom>
          <a:solidFill>
            <a:srgbClr val="00A3E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grpSp>
        <p:nvGrpSpPr>
          <p:cNvPr id="640" name="グループ化 282"/>
          <p:cNvGrpSpPr/>
          <p:nvPr/>
        </p:nvGrpSpPr>
        <p:grpSpPr>
          <a:xfrm>
            <a:off x="6654192" y="4100850"/>
            <a:ext cx="474092" cy="480278"/>
            <a:chOff x="4887516" y="682625"/>
            <a:chExt cx="381000" cy="385971"/>
          </a:xfrm>
          <a:solidFill>
            <a:srgbClr val="00A3EC"/>
          </a:solidFill>
        </p:grpSpPr>
        <p:sp>
          <p:nvSpPr>
            <p:cNvPr id="641" name="Rectangle 195"/>
            <p:cNvSpPr>
              <a:spLocks noChangeArrowheads="1"/>
            </p:cNvSpPr>
            <p:nvPr/>
          </p:nvSpPr>
          <p:spPr bwMode="auto">
            <a:xfrm>
              <a:off x="4912916" y="746125"/>
              <a:ext cx="330200" cy="38100"/>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642" name="Rectangle 196"/>
            <p:cNvSpPr>
              <a:spLocks noChangeArrowheads="1"/>
            </p:cNvSpPr>
            <p:nvPr/>
          </p:nvSpPr>
          <p:spPr bwMode="auto">
            <a:xfrm>
              <a:off x="4938316" y="682625"/>
              <a:ext cx="279400" cy="25400"/>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643" name="Freeform 197"/>
            <p:cNvSpPr>
              <a:spLocks noEditPoints="1"/>
            </p:cNvSpPr>
            <p:nvPr/>
          </p:nvSpPr>
          <p:spPr bwMode="auto">
            <a:xfrm>
              <a:off x="4887516" y="827296"/>
              <a:ext cx="381000" cy="241300"/>
            </a:xfrm>
            <a:custGeom>
              <a:avLst/>
              <a:gdLst/>
              <a:ahLst/>
              <a:cxnLst>
                <a:cxn ang="0">
                  <a:pos x="0" y="152"/>
                </a:cxn>
                <a:cxn ang="0">
                  <a:pos x="240" y="152"/>
                </a:cxn>
                <a:cxn ang="0">
                  <a:pos x="240" y="0"/>
                </a:cxn>
                <a:cxn ang="0">
                  <a:pos x="0" y="0"/>
                </a:cxn>
                <a:cxn ang="0">
                  <a:pos x="0" y="152"/>
                </a:cxn>
                <a:cxn ang="0">
                  <a:pos x="176" y="72"/>
                </a:cxn>
                <a:cxn ang="0">
                  <a:pos x="64" y="72"/>
                </a:cxn>
                <a:cxn ang="0">
                  <a:pos x="64" y="24"/>
                </a:cxn>
                <a:cxn ang="0">
                  <a:pos x="176" y="24"/>
                </a:cxn>
                <a:cxn ang="0">
                  <a:pos x="176" y="72"/>
                </a:cxn>
              </a:cxnLst>
              <a:rect l="0" t="0" r="r" b="b"/>
              <a:pathLst>
                <a:path w="240" h="152">
                  <a:moveTo>
                    <a:pt x="0" y="152"/>
                  </a:moveTo>
                  <a:lnTo>
                    <a:pt x="240" y="152"/>
                  </a:lnTo>
                  <a:lnTo>
                    <a:pt x="240" y="0"/>
                  </a:lnTo>
                  <a:lnTo>
                    <a:pt x="0" y="0"/>
                  </a:lnTo>
                  <a:lnTo>
                    <a:pt x="0" y="152"/>
                  </a:lnTo>
                  <a:close/>
                  <a:moveTo>
                    <a:pt x="176" y="72"/>
                  </a:moveTo>
                  <a:lnTo>
                    <a:pt x="64" y="72"/>
                  </a:lnTo>
                  <a:lnTo>
                    <a:pt x="64" y="24"/>
                  </a:lnTo>
                  <a:lnTo>
                    <a:pt x="176" y="24"/>
                  </a:lnTo>
                  <a:lnTo>
                    <a:pt x="176" y="7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grpSp>
      <p:sp>
        <p:nvSpPr>
          <p:cNvPr id="644" name="Freeform 152"/>
          <p:cNvSpPr>
            <a:spLocks noEditPoints="1"/>
          </p:cNvSpPr>
          <p:nvPr/>
        </p:nvSpPr>
        <p:spPr bwMode="auto">
          <a:xfrm>
            <a:off x="791580" y="4509119"/>
            <a:ext cx="504056" cy="581603"/>
          </a:xfrm>
          <a:custGeom>
            <a:avLst/>
            <a:gdLst/>
            <a:ahLst/>
            <a:cxnLst>
              <a:cxn ang="0">
                <a:pos x="0" y="0"/>
              </a:cxn>
              <a:cxn ang="0">
                <a:pos x="0" y="240"/>
              </a:cxn>
              <a:cxn ang="0">
                <a:pos x="136" y="240"/>
              </a:cxn>
              <a:cxn ang="0">
                <a:pos x="208" y="240"/>
              </a:cxn>
              <a:cxn ang="0">
                <a:pos x="208" y="168"/>
              </a:cxn>
              <a:cxn ang="0">
                <a:pos x="208" y="0"/>
              </a:cxn>
              <a:cxn ang="0">
                <a:pos x="0" y="0"/>
              </a:cxn>
              <a:cxn ang="0">
                <a:pos x="136" y="168"/>
              </a:cxn>
              <a:cxn ang="0">
                <a:pos x="136" y="216"/>
              </a:cxn>
              <a:cxn ang="0">
                <a:pos x="24" y="216"/>
              </a:cxn>
              <a:cxn ang="0">
                <a:pos x="24" y="24"/>
              </a:cxn>
              <a:cxn ang="0">
                <a:pos x="184" y="24"/>
              </a:cxn>
              <a:cxn ang="0">
                <a:pos x="184" y="168"/>
              </a:cxn>
              <a:cxn ang="0">
                <a:pos x="136" y="168"/>
              </a:cxn>
            </a:cxnLst>
            <a:rect l="0" t="0" r="r" b="b"/>
            <a:pathLst>
              <a:path w="208" h="240">
                <a:moveTo>
                  <a:pt x="0" y="0"/>
                </a:moveTo>
                <a:lnTo>
                  <a:pt x="0" y="240"/>
                </a:lnTo>
                <a:lnTo>
                  <a:pt x="136" y="240"/>
                </a:lnTo>
                <a:lnTo>
                  <a:pt x="208" y="240"/>
                </a:lnTo>
                <a:lnTo>
                  <a:pt x="208" y="168"/>
                </a:lnTo>
                <a:lnTo>
                  <a:pt x="208" y="0"/>
                </a:lnTo>
                <a:lnTo>
                  <a:pt x="0" y="0"/>
                </a:lnTo>
                <a:close/>
                <a:moveTo>
                  <a:pt x="136" y="168"/>
                </a:moveTo>
                <a:lnTo>
                  <a:pt x="136" y="216"/>
                </a:lnTo>
                <a:lnTo>
                  <a:pt x="24" y="216"/>
                </a:lnTo>
                <a:lnTo>
                  <a:pt x="24" y="24"/>
                </a:lnTo>
                <a:lnTo>
                  <a:pt x="184" y="24"/>
                </a:lnTo>
                <a:lnTo>
                  <a:pt x="184" y="168"/>
                </a:lnTo>
                <a:lnTo>
                  <a:pt x="136" y="168"/>
                </a:lnTo>
                <a:close/>
              </a:path>
            </a:pathLst>
          </a:custGeom>
          <a:solidFill>
            <a:srgbClr val="FF8585"/>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645" name="テキスト ボックス 644"/>
          <p:cNvSpPr txBox="1"/>
          <p:nvPr/>
        </p:nvSpPr>
        <p:spPr bwMode="black">
          <a:xfrm>
            <a:off x="863588" y="4653136"/>
            <a:ext cx="504056" cy="184666"/>
          </a:xfrm>
          <a:prstGeom prst="rect">
            <a:avLst/>
          </a:prstGeom>
        </p:spPr>
        <p:txBody>
          <a:bodyPr wrap="square" lIns="0" tIns="0" rIns="0" bIns="0" rtlCol="0" anchor="t" anchorCtr="0">
            <a:spAutoFit/>
          </a:bodyPr>
          <a:lstStyle/>
          <a:p>
            <a:pPr marL="0" marR="0" lvl="0" indent="0" defTabSz="685766"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smtClean="0">
                <a:ln>
                  <a:noFill/>
                </a:ln>
                <a:solidFill>
                  <a:srgbClr val="FF8585"/>
                </a:solidFill>
                <a:effectLst/>
                <a:uLnTx/>
                <a:uFill>
                  <a:solidFill>
                    <a:srgbClr val="FFC000"/>
                  </a:solidFill>
                </a:uFill>
                <a:latin typeface="メイリオ" pitchFamily="50" charset="-128"/>
                <a:ea typeface="メイリオ" pitchFamily="50" charset="-128"/>
                <a:cs typeface="メイリオ" pitchFamily="50" charset="-128"/>
              </a:rPr>
              <a:t>CSV</a:t>
            </a:r>
            <a:endParaRPr kumimoji="0" lang="en-US" altLang="ja-JP" sz="1200" b="1" i="0" u="none" strike="noStrike" kern="0" cap="none" spc="0" normalizeH="0" baseline="0" noProof="0" dirty="0">
              <a:ln>
                <a:noFill/>
              </a:ln>
              <a:solidFill>
                <a:srgbClr val="FF8585"/>
              </a:solidFill>
              <a:effectLst/>
              <a:uLnTx/>
              <a:uFill>
                <a:solidFill>
                  <a:srgbClr val="FFC000"/>
                </a:solidFill>
              </a:uFill>
              <a:latin typeface="メイリオ" pitchFamily="50" charset="-128"/>
              <a:ea typeface="メイリオ" pitchFamily="50" charset="-128"/>
              <a:cs typeface="メイリオ" pitchFamily="50" charset="-128"/>
            </a:endParaRPr>
          </a:p>
        </p:txBody>
      </p:sp>
      <p:grpSp>
        <p:nvGrpSpPr>
          <p:cNvPr id="646" name="グループ化 254"/>
          <p:cNvGrpSpPr/>
          <p:nvPr/>
        </p:nvGrpSpPr>
        <p:grpSpPr>
          <a:xfrm>
            <a:off x="791580" y="5727717"/>
            <a:ext cx="504056" cy="581603"/>
            <a:chOff x="4011216" y="1584325"/>
            <a:chExt cx="330200" cy="381000"/>
          </a:xfrm>
          <a:solidFill>
            <a:srgbClr val="FF8585"/>
          </a:solidFill>
        </p:grpSpPr>
        <p:sp>
          <p:nvSpPr>
            <p:cNvPr id="647" name="Freeform 152"/>
            <p:cNvSpPr>
              <a:spLocks noEditPoints="1"/>
            </p:cNvSpPr>
            <p:nvPr/>
          </p:nvSpPr>
          <p:spPr bwMode="auto">
            <a:xfrm>
              <a:off x="4011216" y="1584325"/>
              <a:ext cx="330200" cy="381000"/>
            </a:xfrm>
            <a:custGeom>
              <a:avLst/>
              <a:gdLst/>
              <a:ahLst/>
              <a:cxnLst>
                <a:cxn ang="0">
                  <a:pos x="0" y="0"/>
                </a:cxn>
                <a:cxn ang="0">
                  <a:pos x="0" y="240"/>
                </a:cxn>
                <a:cxn ang="0">
                  <a:pos x="136" y="240"/>
                </a:cxn>
                <a:cxn ang="0">
                  <a:pos x="208" y="240"/>
                </a:cxn>
                <a:cxn ang="0">
                  <a:pos x="208" y="168"/>
                </a:cxn>
                <a:cxn ang="0">
                  <a:pos x="208" y="0"/>
                </a:cxn>
                <a:cxn ang="0">
                  <a:pos x="0" y="0"/>
                </a:cxn>
                <a:cxn ang="0">
                  <a:pos x="136" y="168"/>
                </a:cxn>
                <a:cxn ang="0">
                  <a:pos x="136" y="216"/>
                </a:cxn>
                <a:cxn ang="0">
                  <a:pos x="24" y="216"/>
                </a:cxn>
                <a:cxn ang="0">
                  <a:pos x="24" y="24"/>
                </a:cxn>
                <a:cxn ang="0">
                  <a:pos x="184" y="24"/>
                </a:cxn>
                <a:cxn ang="0">
                  <a:pos x="184" y="168"/>
                </a:cxn>
                <a:cxn ang="0">
                  <a:pos x="136" y="168"/>
                </a:cxn>
              </a:cxnLst>
              <a:rect l="0" t="0" r="r" b="b"/>
              <a:pathLst>
                <a:path w="208" h="240">
                  <a:moveTo>
                    <a:pt x="0" y="0"/>
                  </a:moveTo>
                  <a:lnTo>
                    <a:pt x="0" y="240"/>
                  </a:lnTo>
                  <a:lnTo>
                    <a:pt x="136" y="240"/>
                  </a:lnTo>
                  <a:lnTo>
                    <a:pt x="208" y="240"/>
                  </a:lnTo>
                  <a:lnTo>
                    <a:pt x="208" y="168"/>
                  </a:lnTo>
                  <a:lnTo>
                    <a:pt x="208" y="0"/>
                  </a:lnTo>
                  <a:lnTo>
                    <a:pt x="0" y="0"/>
                  </a:lnTo>
                  <a:close/>
                  <a:moveTo>
                    <a:pt x="136" y="168"/>
                  </a:moveTo>
                  <a:lnTo>
                    <a:pt x="136" y="216"/>
                  </a:lnTo>
                  <a:lnTo>
                    <a:pt x="24" y="216"/>
                  </a:lnTo>
                  <a:lnTo>
                    <a:pt x="24" y="24"/>
                  </a:lnTo>
                  <a:lnTo>
                    <a:pt x="184" y="24"/>
                  </a:lnTo>
                  <a:lnTo>
                    <a:pt x="184" y="168"/>
                  </a:lnTo>
                  <a:lnTo>
                    <a:pt x="136" y="16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648" name="Rectangle 153"/>
            <p:cNvSpPr>
              <a:spLocks noChangeArrowheads="1"/>
            </p:cNvSpPr>
            <p:nvPr/>
          </p:nvSpPr>
          <p:spPr bwMode="auto">
            <a:xfrm>
              <a:off x="4087416" y="1660525"/>
              <a:ext cx="177800" cy="38100"/>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649" name="Rectangle 154"/>
            <p:cNvSpPr>
              <a:spLocks noChangeArrowheads="1"/>
            </p:cNvSpPr>
            <p:nvPr/>
          </p:nvSpPr>
          <p:spPr bwMode="auto">
            <a:xfrm>
              <a:off x="4087416" y="1736725"/>
              <a:ext cx="177800" cy="38100"/>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650" name="Rectangle 155"/>
            <p:cNvSpPr>
              <a:spLocks noChangeArrowheads="1"/>
            </p:cNvSpPr>
            <p:nvPr/>
          </p:nvSpPr>
          <p:spPr bwMode="auto">
            <a:xfrm>
              <a:off x="4087416" y="1812925"/>
              <a:ext cx="88900" cy="38100"/>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角丸四角形 37"/>
          <p:cNvSpPr/>
          <p:nvPr/>
        </p:nvSpPr>
        <p:spPr>
          <a:xfrm>
            <a:off x="4283968" y="2924944"/>
            <a:ext cx="4608512" cy="3384376"/>
          </a:xfrm>
          <a:prstGeom prst="roundRect">
            <a:avLst>
              <a:gd name="adj" fmla="val 472"/>
            </a:avLst>
          </a:prstGeom>
          <a:solidFill>
            <a:srgbClr val="FFFFFF"/>
          </a:solidFill>
          <a:ln w="25400" cap="flat" cmpd="sng" algn="ctr">
            <a:solidFill>
              <a:srgbClr val="00A3EC"/>
            </a:solidFill>
            <a:prstDash val="solid"/>
          </a:ln>
          <a:effectLst/>
        </p:spPr>
        <p:txBody>
          <a:bodyPr lIns="91436" tIns="45718" rIns="91436" bIns="4571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6" name="タイトル 1"/>
          <p:cNvSpPr txBox="1">
            <a:spLocks/>
          </p:cNvSpPr>
          <p:nvPr/>
        </p:nvSpPr>
        <p:spPr>
          <a:xfrm>
            <a:off x="395536" y="209400"/>
            <a:ext cx="8496320" cy="987352"/>
          </a:xfrm>
          <a:prstGeom prst="rect">
            <a:avLst/>
          </a:prstGeom>
        </p:spPr>
        <p:txBody>
          <a:bodyPr anchor="ctr"/>
          <a:lstStyle/>
          <a:p>
            <a:pPr eaLnBrk="0" hangingPunct="0">
              <a:lnSpc>
                <a:spcPts val="2800"/>
              </a:lnSpc>
              <a:defRPr/>
            </a:pPr>
            <a:r>
              <a:rPr lang="ja-JP" altLang="en-US" sz="2200" b="1" dirty="0" smtClean="0">
                <a:solidFill>
                  <a:srgbClr val="FFFFFF"/>
                </a:solidFill>
                <a:latin typeface="メイリオ" pitchFamily="50" charset="-128"/>
                <a:ea typeface="メイリオ" pitchFamily="50" charset="-128"/>
                <a:cs typeface="メイリオ" pitchFamily="50" charset="-128"/>
              </a:rPr>
              <a:t>マイナンバー情報の収集</a:t>
            </a:r>
            <a:r>
              <a:rPr lang="en-US" altLang="ja-JP" sz="2200" b="1" dirty="0" smtClean="0">
                <a:solidFill>
                  <a:srgbClr val="FFFFFF"/>
                </a:solidFill>
                <a:latin typeface="メイリオ" pitchFamily="50" charset="-128"/>
                <a:ea typeface="メイリオ" pitchFamily="50" charset="-128"/>
                <a:cs typeface="メイリオ" pitchFamily="50" charset="-128"/>
              </a:rPr>
              <a:t/>
            </a:r>
            <a:br>
              <a:rPr lang="en-US" altLang="ja-JP" sz="2200" b="1" dirty="0" smtClean="0">
                <a:solidFill>
                  <a:srgbClr val="FFFFFF"/>
                </a:solidFill>
                <a:latin typeface="メイリオ" pitchFamily="50" charset="-128"/>
                <a:ea typeface="メイリオ" pitchFamily="50" charset="-128"/>
                <a:cs typeface="メイリオ" pitchFamily="50" charset="-128"/>
              </a:rPr>
            </a:br>
            <a:r>
              <a:rPr lang="ja-JP" altLang="en-US" b="1" dirty="0" smtClean="0">
                <a:solidFill>
                  <a:srgbClr val="FFFFFF"/>
                </a:solidFill>
                <a:latin typeface="メイリオ" pitchFamily="50" charset="-128"/>
                <a:ea typeface="メイリオ" pitchFamily="50" charset="-128"/>
                <a:cs typeface="メイリオ" pitchFamily="50" charset="-128"/>
              </a:rPr>
              <a:t>　</a:t>
            </a:r>
            <a:r>
              <a:rPr lang="en-US" altLang="ja-JP" b="1" dirty="0" smtClean="0">
                <a:solidFill>
                  <a:srgbClr val="FFFFFF"/>
                </a:solidFill>
                <a:latin typeface="メイリオ" pitchFamily="50" charset="-128"/>
                <a:ea typeface="メイリオ" pitchFamily="50" charset="-128"/>
                <a:cs typeface="メイリオ" pitchFamily="50" charset="-128"/>
              </a:rPr>
              <a:t>CSV</a:t>
            </a:r>
            <a:r>
              <a:rPr lang="ja-JP" altLang="en-US" b="1" dirty="0" smtClean="0">
                <a:solidFill>
                  <a:srgbClr val="FFFFFF"/>
                </a:solidFill>
                <a:latin typeface="メイリオ" pitchFamily="50" charset="-128"/>
                <a:ea typeface="メイリオ" pitchFamily="50" charset="-128"/>
                <a:cs typeface="メイリオ" pitchFamily="50" charset="-128"/>
              </a:rPr>
              <a:t>ファイル、画像ファイルの一括取込機能</a:t>
            </a:r>
            <a:endParaRPr lang="ja-JP" altLang="en-US" b="1" dirty="0">
              <a:solidFill>
                <a:srgbClr val="FFFFFF"/>
              </a:solidFill>
              <a:latin typeface="メイリオ" pitchFamily="50" charset="-128"/>
              <a:ea typeface="メイリオ" pitchFamily="50" charset="-128"/>
              <a:cs typeface="メイリオ" pitchFamily="50" charset="-128"/>
            </a:endParaRPr>
          </a:p>
        </p:txBody>
      </p:sp>
      <p:sp>
        <p:nvSpPr>
          <p:cNvPr id="7" name="Text Box 5"/>
          <p:cNvSpPr txBox="1">
            <a:spLocks noChangeArrowheads="1"/>
          </p:cNvSpPr>
          <p:nvPr/>
        </p:nvSpPr>
        <p:spPr bwMode="auto">
          <a:xfrm>
            <a:off x="611188" y="1682577"/>
            <a:ext cx="8064500" cy="1169551"/>
          </a:xfrm>
          <a:prstGeom prst="rect">
            <a:avLst/>
          </a:prstGeom>
          <a:noFill/>
          <a:ln w="9525">
            <a:noFill/>
            <a:miter lim="800000"/>
            <a:headEnd/>
            <a:tailEnd/>
          </a:ln>
        </p:spPr>
        <p:txBody>
          <a:bodyPr>
            <a:spAutoFit/>
          </a:bodyPr>
          <a:lstStyle/>
          <a:p>
            <a:pPr fontAlgn="auto">
              <a:spcBef>
                <a:spcPts val="0"/>
              </a:spcBef>
              <a:spcAft>
                <a:spcPts val="0"/>
              </a:spcAft>
              <a:defRPr/>
            </a:pPr>
            <a:r>
              <a:rPr kumimoji="0" lang="ja-JP" altLang="en-US" sz="1400" kern="0" dirty="0" smtClean="0">
                <a:solidFill>
                  <a:srgbClr val="595959"/>
                </a:solidFill>
                <a:latin typeface="メイリオ" pitchFamily="50" charset="-128"/>
                <a:ea typeface="メイリオ" pitchFamily="50" charset="-128"/>
                <a:cs typeface="メイリオ" pitchFamily="50" charset="-128"/>
              </a:rPr>
              <a:t>市販のマイナンバー収集システムや、手動収集したマイナンバー情報を一括で取り込む機能です。</a:t>
            </a:r>
            <a:endParaRPr kumimoji="0" lang="en-US" altLang="ja-JP" sz="1400" kern="0" dirty="0" smtClean="0">
              <a:solidFill>
                <a:srgbClr val="595959"/>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kumimoji="0" lang="ja-JP" altLang="en-US" sz="1400" kern="0" dirty="0" smtClean="0">
                <a:solidFill>
                  <a:srgbClr val="595959"/>
                </a:solidFill>
                <a:latin typeface="メイリオ" pitchFamily="50" charset="-128"/>
                <a:ea typeface="メイリオ" pitchFamily="50" charset="-128"/>
                <a:cs typeface="メイリオ" pitchFamily="50" charset="-128"/>
              </a:rPr>
              <a:t>番号情報だけでなく、番号確認や本人確認用の証憑情報も取込可能です。</a:t>
            </a:r>
            <a:endParaRPr kumimoji="0" lang="en-US" altLang="ja-JP" sz="1400" kern="0" dirty="0" smtClean="0">
              <a:solidFill>
                <a:srgbClr val="595959"/>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kumimoji="0" lang="ja-JP" altLang="en-US" sz="1400" kern="0" dirty="0" smtClean="0">
                <a:solidFill>
                  <a:srgbClr val="595959"/>
                </a:solidFill>
                <a:latin typeface="メイリオ" pitchFamily="50" charset="-128"/>
                <a:ea typeface="メイリオ" pitchFamily="50" charset="-128"/>
                <a:cs typeface="メイリオ" pitchFamily="50" charset="-128"/>
              </a:rPr>
              <a:t>正常に取り込みれた際に、</a:t>
            </a:r>
            <a:r>
              <a:rPr kumimoji="0" lang="en-US" altLang="ja-JP" sz="1400" kern="0" dirty="0" smtClean="0">
                <a:solidFill>
                  <a:srgbClr val="595959"/>
                </a:solidFill>
                <a:latin typeface="メイリオ" pitchFamily="50" charset="-128"/>
                <a:ea typeface="メイリオ" pitchFamily="50" charset="-128"/>
                <a:cs typeface="メイリオ" pitchFamily="50" charset="-128"/>
              </a:rPr>
              <a:t>PC</a:t>
            </a:r>
            <a:r>
              <a:rPr kumimoji="0" lang="ja-JP" altLang="en-US" sz="1400" kern="0" dirty="0" err="1" smtClean="0">
                <a:solidFill>
                  <a:srgbClr val="595959"/>
                </a:solidFill>
                <a:latin typeface="メイリオ" pitchFamily="50" charset="-128"/>
                <a:ea typeface="メイリオ" pitchFamily="50" charset="-128"/>
                <a:cs typeface="メイリオ" pitchFamily="50" charset="-128"/>
              </a:rPr>
              <a:t>に保</a:t>
            </a:r>
            <a:r>
              <a:rPr kumimoji="0" lang="ja-JP" altLang="en-US" sz="1400" kern="0" dirty="0" smtClean="0">
                <a:solidFill>
                  <a:srgbClr val="595959"/>
                </a:solidFill>
                <a:latin typeface="メイリオ" pitchFamily="50" charset="-128"/>
                <a:ea typeface="メイリオ" pitchFamily="50" charset="-128"/>
                <a:cs typeface="メイリオ" pitchFamily="50" charset="-128"/>
              </a:rPr>
              <a:t>存された元ファイル情報を自動的に削除することも可能です。</a:t>
            </a:r>
            <a:endParaRPr kumimoji="0" lang="en-US" altLang="ja-JP" sz="1400" kern="0" dirty="0" smtClean="0">
              <a:solidFill>
                <a:srgbClr val="595959"/>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kumimoji="0" lang="en-US" altLang="ja-JP" sz="1400" kern="0" dirty="0" smtClean="0">
                <a:solidFill>
                  <a:srgbClr val="595959"/>
                </a:solidFill>
                <a:latin typeface="メイリオ" pitchFamily="50" charset="-128"/>
                <a:ea typeface="メイリオ" pitchFamily="50" charset="-128"/>
                <a:cs typeface="メイリオ" pitchFamily="50" charset="-128"/>
              </a:rPr>
              <a:t>※</a:t>
            </a:r>
            <a:r>
              <a:rPr kumimoji="0" lang="ja-JP" altLang="en-US" sz="1400" kern="0" dirty="0" smtClean="0">
                <a:solidFill>
                  <a:srgbClr val="595959"/>
                </a:solidFill>
                <a:latin typeface="メイリオ" pitchFamily="50" charset="-128"/>
                <a:ea typeface="メイリオ" pitchFamily="50" charset="-128"/>
                <a:cs typeface="メイリオ" pitchFamily="50" charset="-128"/>
              </a:rPr>
              <a:t>取込可能な画像ファイルの形式：</a:t>
            </a:r>
            <a:r>
              <a:rPr kumimoji="0" lang="en-US" altLang="ja-JP" sz="1400" kern="0" dirty="0" smtClean="0">
                <a:solidFill>
                  <a:srgbClr val="595959"/>
                </a:solidFill>
                <a:latin typeface="メイリオ" pitchFamily="50" charset="-128"/>
                <a:ea typeface="メイリオ" pitchFamily="50" charset="-128"/>
                <a:cs typeface="メイリオ" pitchFamily="50" charset="-128"/>
              </a:rPr>
              <a:t>BMP/JPG/JPEG/GIF</a:t>
            </a:r>
          </a:p>
          <a:p>
            <a:pPr fontAlgn="auto">
              <a:spcBef>
                <a:spcPts val="0"/>
              </a:spcBef>
              <a:spcAft>
                <a:spcPts val="0"/>
              </a:spcAft>
              <a:defRPr/>
            </a:pPr>
            <a:r>
              <a:rPr kumimoji="0" lang="ja-JP" altLang="en-US" sz="1400" kern="0" dirty="0" smtClean="0">
                <a:solidFill>
                  <a:srgbClr val="595959"/>
                </a:solidFill>
                <a:latin typeface="メイリオ" pitchFamily="50" charset="-128"/>
                <a:ea typeface="メイリオ" pitchFamily="50" charset="-128"/>
                <a:cs typeface="メイリオ" pitchFamily="50" charset="-128"/>
              </a:rPr>
              <a:t>　取込可能な画像ファイルの最大サイズ：縦</a:t>
            </a:r>
            <a:r>
              <a:rPr kumimoji="0" lang="en-US" altLang="ja-JP" sz="1400" kern="0" dirty="0" smtClean="0">
                <a:solidFill>
                  <a:srgbClr val="595959"/>
                </a:solidFill>
                <a:latin typeface="メイリオ" pitchFamily="50" charset="-128"/>
                <a:ea typeface="メイリオ" pitchFamily="50" charset="-128"/>
                <a:cs typeface="メイリオ" pitchFamily="50" charset="-128"/>
              </a:rPr>
              <a:t>394</a:t>
            </a:r>
            <a:r>
              <a:rPr kumimoji="0" lang="ja-JP" altLang="en-US" sz="1400" kern="0" dirty="0" smtClean="0">
                <a:solidFill>
                  <a:srgbClr val="595959"/>
                </a:solidFill>
                <a:latin typeface="メイリオ" pitchFamily="50" charset="-128"/>
                <a:ea typeface="メイリオ" pitchFamily="50" charset="-128"/>
                <a:cs typeface="メイリオ" pitchFamily="50" charset="-128"/>
              </a:rPr>
              <a:t>ピクセル </a:t>
            </a:r>
            <a:r>
              <a:rPr kumimoji="0" lang="en-US" altLang="ja-JP" sz="1400" kern="0" dirty="0" smtClean="0">
                <a:solidFill>
                  <a:srgbClr val="595959"/>
                </a:solidFill>
                <a:latin typeface="メイリオ" pitchFamily="50" charset="-128"/>
                <a:ea typeface="メイリオ" pitchFamily="50" charset="-128"/>
                <a:cs typeface="メイリオ" pitchFamily="50" charset="-128"/>
              </a:rPr>
              <a:t>× </a:t>
            </a:r>
            <a:r>
              <a:rPr kumimoji="0" lang="ja-JP" altLang="en-US" sz="1400" kern="0" dirty="0" smtClean="0">
                <a:solidFill>
                  <a:srgbClr val="595959"/>
                </a:solidFill>
                <a:latin typeface="メイリオ" pitchFamily="50" charset="-128"/>
                <a:ea typeface="メイリオ" pitchFamily="50" charset="-128"/>
                <a:cs typeface="メイリオ" pitchFamily="50" charset="-128"/>
              </a:rPr>
              <a:t>横</a:t>
            </a:r>
            <a:r>
              <a:rPr kumimoji="0" lang="en-US" altLang="ja-JP" sz="1400" kern="0" dirty="0" smtClean="0">
                <a:solidFill>
                  <a:srgbClr val="595959"/>
                </a:solidFill>
                <a:latin typeface="メイリオ" pitchFamily="50" charset="-128"/>
                <a:ea typeface="メイリオ" pitchFamily="50" charset="-128"/>
                <a:cs typeface="メイリオ" pitchFamily="50" charset="-128"/>
              </a:rPr>
              <a:t>583</a:t>
            </a:r>
            <a:r>
              <a:rPr kumimoji="0" lang="ja-JP" altLang="en-US" sz="1400" kern="0" dirty="0" smtClean="0">
                <a:solidFill>
                  <a:srgbClr val="595959"/>
                </a:solidFill>
                <a:latin typeface="メイリオ" pitchFamily="50" charset="-128"/>
                <a:ea typeface="メイリオ" pitchFamily="50" charset="-128"/>
                <a:cs typeface="メイリオ" pitchFamily="50" charset="-128"/>
              </a:rPr>
              <a:t>ピクセル</a:t>
            </a:r>
            <a:endParaRPr kumimoji="0" lang="en-US" altLang="ja-JP" sz="1400" kern="0" dirty="0" smtClean="0">
              <a:solidFill>
                <a:srgbClr val="595959"/>
              </a:solidFill>
              <a:latin typeface="メイリオ" pitchFamily="50" charset="-128"/>
              <a:ea typeface="メイリオ" pitchFamily="50" charset="-128"/>
              <a:cs typeface="メイリオ" pitchFamily="50" charset="-128"/>
              <a:sym typeface="Wingdings" pitchFamily="2" charset="2"/>
            </a:endParaRPr>
          </a:p>
        </p:txBody>
      </p:sp>
      <p:cxnSp>
        <p:nvCxnSpPr>
          <p:cNvPr id="8" name="直線コネクタ 7"/>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grpSp>
        <p:nvGrpSpPr>
          <p:cNvPr id="2" name="グループ化 8"/>
          <p:cNvGrpSpPr/>
          <p:nvPr/>
        </p:nvGrpSpPr>
        <p:grpSpPr>
          <a:xfrm>
            <a:off x="395290" y="1340768"/>
            <a:ext cx="215993" cy="215740"/>
            <a:chOff x="395290" y="1340768"/>
            <a:chExt cx="215993" cy="215740"/>
          </a:xfrm>
        </p:grpSpPr>
        <p:sp>
          <p:nvSpPr>
            <p:cNvPr id="10" name="正方形/長方形 9"/>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11" name="正方形/長方形 10"/>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sp>
        <p:nvSpPr>
          <p:cNvPr id="12" name="Text Box 4"/>
          <p:cNvSpPr txBox="1">
            <a:spLocks noChangeArrowheads="1"/>
          </p:cNvSpPr>
          <p:nvPr/>
        </p:nvSpPr>
        <p:spPr bwMode="auto">
          <a:xfrm>
            <a:off x="586109" y="1276350"/>
            <a:ext cx="7154243" cy="369332"/>
          </a:xfrm>
          <a:prstGeom prst="rect">
            <a:avLst/>
          </a:prstGeom>
          <a:noFill/>
          <a:ln w="9525">
            <a:noFill/>
            <a:miter lim="800000"/>
            <a:headEnd/>
            <a:tailEnd/>
          </a:ln>
        </p:spPr>
        <p:txBody>
          <a:bodyPr wrap="square">
            <a:spAutoFit/>
          </a:bodyPr>
          <a:lstStyle/>
          <a:p>
            <a:r>
              <a:rPr lang="en-US" altLang="ja-JP" dirty="0" smtClean="0">
                <a:solidFill>
                  <a:srgbClr val="C00000"/>
                </a:solidFill>
                <a:latin typeface="メイリオ" pitchFamily="50" charset="-128"/>
                <a:ea typeface="メイリオ" pitchFamily="50" charset="-128"/>
                <a:cs typeface="メイリオ" pitchFamily="50" charset="-128"/>
              </a:rPr>
              <a:t>CSV</a:t>
            </a:r>
            <a:r>
              <a:rPr lang="ja-JP" altLang="en-US" dirty="0" smtClean="0">
                <a:solidFill>
                  <a:srgbClr val="C00000"/>
                </a:solidFill>
                <a:latin typeface="メイリオ" pitchFamily="50" charset="-128"/>
                <a:ea typeface="メイリオ" pitchFamily="50" charset="-128"/>
                <a:cs typeface="メイリオ" pitchFamily="50" charset="-128"/>
              </a:rPr>
              <a:t>ファイルおよび画像ファイルの一括取込</a:t>
            </a:r>
          </a:p>
        </p:txBody>
      </p:sp>
      <p:sp>
        <p:nvSpPr>
          <p:cNvPr id="13" name="角丸四角形 12"/>
          <p:cNvSpPr/>
          <p:nvPr/>
        </p:nvSpPr>
        <p:spPr>
          <a:xfrm>
            <a:off x="251523" y="2924944"/>
            <a:ext cx="3816421" cy="3384376"/>
          </a:xfrm>
          <a:prstGeom prst="roundRect">
            <a:avLst>
              <a:gd name="adj" fmla="val 472"/>
            </a:avLst>
          </a:prstGeom>
          <a:solidFill>
            <a:srgbClr val="FFFFFF"/>
          </a:solidFill>
          <a:ln w="25400" cap="flat" cmpd="sng" algn="ctr">
            <a:solidFill>
              <a:srgbClr val="FF8585"/>
            </a:solidFill>
            <a:prstDash val="solid"/>
          </a:ln>
          <a:effectLst/>
        </p:spPr>
        <p:txBody>
          <a:bodyPr lIns="91436" tIns="45718" rIns="91436" bIns="4571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メイリオ"/>
              <a:ea typeface="メイリオ"/>
              <a:cs typeface="+mn-cs"/>
            </a:endParaRPr>
          </a:p>
        </p:txBody>
      </p:sp>
      <p:sp>
        <p:nvSpPr>
          <p:cNvPr id="14" name="角丸四角形 13"/>
          <p:cNvSpPr/>
          <p:nvPr/>
        </p:nvSpPr>
        <p:spPr>
          <a:xfrm>
            <a:off x="251520" y="2924944"/>
            <a:ext cx="3816424" cy="338060"/>
          </a:xfrm>
          <a:prstGeom prst="roundRect">
            <a:avLst>
              <a:gd name="adj" fmla="val 0"/>
            </a:avLst>
          </a:prstGeom>
          <a:solidFill>
            <a:srgbClr val="FF8585"/>
          </a:solidFill>
          <a:ln w="25400" cap="flat" cmpd="sng" algn="ctr">
            <a:noFill/>
            <a:prstDash val="solid"/>
          </a:ln>
          <a:effectLst/>
        </p:spPr>
        <p:txBody>
          <a:bodyPr lIns="91436" tIns="45718" rIns="91436" bIns="45718" rtlCol="0" anchor="ct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b="1" i="0" u="none" strike="noStrike" kern="0" cap="none" spc="0" normalizeH="0" baseline="0" noProof="0" dirty="0" smtClean="0">
                <a:ln>
                  <a:noFill/>
                </a:ln>
                <a:solidFill>
                  <a:srgbClr val="FFFFFF"/>
                </a:solidFill>
                <a:effectLst/>
                <a:uLnTx/>
                <a:uFillTx/>
                <a:latin typeface="メイリオ"/>
                <a:ea typeface="メイリオ"/>
              </a:rPr>
              <a:t>マイナンバーの収集</a:t>
            </a:r>
            <a:endParaRPr kumimoji="0" lang="ja-JP" altLang="en-US" b="1" i="0" u="none" strike="noStrike" kern="0" cap="none" spc="0" normalizeH="0" baseline="0" noProof="0" dirty="0">
              <a:ln>
                <a:noFill/>
              </a:ln>
              <a:solidFill>
                <a:srgbClr val="FFFFFF"/>
              </a:solidFill>
              <a:effectLst/>
              <a:uLnTx/>
              <a:uFillTx/>
              <a:latin typeface="メイリオ"/>
              <a:ea typeface="メイリオ"/>
            </a:endParaRPr>
          </a:p>
        </p:txBody>
      </p:sp>
      <p:sp>
        <p:nvSpPr>
          <p:cNvPr id="15" name="Freeform 305"/>
          <p:cNvSpPr>
            <a:spLocks noEditPoints="1"/>
          </p:cNvSpPr>
          <p:nvPr/>
        </p:nvSpPr>
        <p:spPr bwMode="auto">
          <a:xfrm>
            <a:off x="2752998" y="3645024"/>
            <a:ext cx="594866" cy="594866"/>
          </a:xfrm>
          <a:custGeom>
            <a:avLst/>
            <a:gdLst>
              <a:gd name="T0" fmla="*/ 600 w 853"/>
              <a:gd name="T1" fmla="*/ 532 h 854"/>
              <a:gd name="T2" fmla="*/ 600 w 853"/>
              <a:gd name="T3" fmla="*/ 771 h 854"/>
              <a:gd name="T4" fmla="*/ 83 w 853"/>
              <a:gd name="T5" fmla="*/ 771 h 854"/>
              <a:gd name="T6" fmla="*/ 83 w 853"/>
              <a:gd name="T7" fmla="*/ 254 h 854"/>
              <a:gd name="T8" fmla="*/ 321 w 853"/>
              <a:gd name="T9" fmla="*/ 254 h 854"/>
              <a:gd name="T10" fmla="*/ 405 w 853"/>
              <a:gd name="T11" fmla="*/ 171 h 854"/>
              <a:gd name="T12" fmla="*/ 0 w 853"/>
              <a:gd name="T13" fmla="*/ 171 h 854"/>
              <a:gd name="T14" fmla="*/ 0 w 853"/>
              <a:gd name="T15" fmla="*/ 854 h 854"/>
              <a:gd name="T16" fmla="*/ 683 w 853"/>
              <a:gd name="T17" fmla="*/ 854 h 854"/>
              <a:gd name="T18" fmla="*/ 683 w 853"/>
              <a:gd name="T19" fmla="*/ 449 h 854"/>
              <a:gd name="T20" fmla="*/ 600 w 853"/>
              <a:gd name="T21" fmla="*/ 532 h 854"/>
              <a:gd name="T22" fmla="*/ 253 w 853"/>
              <a:gd name="T23" fmla="*/ 597 h 854"/>
              <a:gd name="T24" fmla="*/ 460 w 853"/>
              <a:gd name="T25" fmla="*/ 550 h 854"/>
              <a:gd name="T26" fmla="*/ 304 w 853"/>
              <a:gd name="T27" fmla="*/ 393 h 854"/>
              <a:gd name="T28" fmla="*/ 253 w 853"/>
              <a:gd name="T29" fmla="*/ 597 h 854"/>
              <a:gd name="T30" fmla="*/ 693 w 853"/>
              <a:gd name="T31" fmla="*/ 0 h 854"/>
              <a:gd name="T32" fmla="*/ 348 w 853"/>
              <a:gd name="T33" fmla="*/ 345 h 854"/>
              <a:gd name="T34" fmla="*/ 509 w 853"/>
              <a:gd name="T35" fmla="*/ 506 h 854"/>
              <a:gd name="T36" fmla="*/ 853 w 853"/>
              <a:gd name="T37" fmla="*/ 161 h 854"/>
              <a:gd name="T38" fmla="*/ 693 w 853"/>
              <a:gd name="T39" fmla="*/ 0 h 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3" h="854">
                <a:moveTo>
                  <a:pt x="600" y="532"/>
                </a:moveTo>
                <a:lnTo>
                  <a:pt x="600" y="771"/>
                </a:lnTo>
                <a:lnTo>
                  <a:pt x="83" y="771"/>
                </a:lnTo>
                <a:lnTo>
                  <a:pt x="83" y="254"/>
                </a:lnTo>
                <a:lnTo>
                  <a:pt x="321" y="254"/>
                </a:lnTo>
                <a:lnTo>
                  <a:pt x="405" y="171"/>
                </a:lnTo>
                <a:lnTo>
                  <a:pt x="0" y="171"/>
                </a:lnTo>
                <a:lnTo>
                  <a:pt x="0" y="854"/>
                </a:lnTo>
                <a:lnTo>
                  <a:pt x="683" y="854"/>
                </a:lnTo>
                <a:lnTo>
                  <a:pt x="683" y="449"/>
                </a:lnTo>
                <a:lnTo>
                  <a:pt x="600" y="532"/>
                </a:lnTo>
                <a:close/>
                <a:moveTo>
                  <a:pt x="253" y="597"/>
                </a:moveTo>
                <a:lnTo>
                  <a:pt x="460" y="550"/>
                </a:lnTo>
                <a:lnTo>
                  <a:pt x="304" y="393"/>
                </a:lnTo>
                <a:lnTo>
                  <a:pt x="253" y="597"/>
                </a:lnTo>
                <a:close/>
                <a:moveTo>
                  <a:pt x="693" y="0"/>
                </a:moveTo>
                <a:lnTo>
                  <a:pt x="348" y="345"/>
                </a:lnTo>
                <a:lnTo>
                  <a:pt x="509" y="506"/>
                </a:lnTo>
                <a:lnTo>
                  <a:pt x="853" y="161"/>
                </a:lnTo>
                <a:lnTo>
                  <a:pt x="693" y="0"/>
                </a:lnTo>
                <a:close/>
              </a:path>
            </a:pathLst>
          </a:custGeom>
          <a:solidFill>
            <a:srgbClr val="FF8585"/>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grpSp>
        <p:nvGrpSpPr>
          <p:cNvPr id="3" name="グループ化 525"/>
          <p:cNvGrpSpPr/>
          <p:nvPr/>
        </p:nvGrpSpPr>
        <p:grpSpPr>
          <a:xfrm>
            <a:off x="448742" y="3645024"/>
            <a:ext cx="625036" cy="619345"/>
            <a:chOff x="3784104" y="1923678"/>
            <a:chExt cx="381000" cy="381000"/>
          </a:xfrm>
          <a:solidFill>
            <a:srgbClr val="FF8585"/>
          </a:solidFill>
        </p:grpSpPr>
        <p:sp>
          <p:nvSpPr>
            <p:cNvPr id="19"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20"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grpSp>
      <p:sp>
        <p:nvSpPr>
          <p:cNvPr id="22" name="テキスト ボックス 21"/>
          <p:cNvSpPr txBox="1"/>
          <p:nvPr/>
        </p:nvSpPr>
        <p:spPr bwMode="black">
          <a:xfrm>
            <a:off x="1187624" y="5877272"/>
            <a:ext cx="1652697" cy="230832"/>
          </a:xfrm>
          <a:prstGeom prst="rect">
            <a:avLst/>
          </a:prstGeom>
        </p:spPr>
        <p:txBody>
          <a:bodyPr wrap="non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en-US" altLang="ja-JP" sz="1500"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rPr>
              <a:t>CSV</a:t>
            </a:r>
            <a:r>
              <a:rPr kumimoji="0" lang="ja-JP" altLang="en-US" sz="1500" kern="0" dirty="0" smtClean="0">
                <a:uFill>
                  <a:solidFill>
                    <a:srgbClr val="FFC000"/>
                  </a:solidFill>
                </a:uFill>
                <a:latin typeface="メイリオ" pitchFamily="50" charset="-128"/>
                <a:ea typeface="メイリオ" pitchFamily="50" charset="-128"/>
                <a:cs typeface="メイリオ" pitchFamily="50" charset="-128"/>
              </a:rPr>
              <a:t> </a:t>
            </a:r>
            <a:r>
              <a:rPr kumimoji="0" lang="en-US" altLang="ja-JP" sz="1500"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rPr>
              <a:t>+</a:t>
            </a:r>
            <a:r>
              <a:rPr kumimoji="0" lang="ja-JP" altLang="en-US" sz="1500" kern="0" dirty="0" smtClean="0">
                <a:uFill>
                  <a:solidFill>
                    <a:srgbClr val="FFC000"/>
                  </a:solidFill>
                </a:uFill>
                <a:latin typeface="メイリオ" pitchFamily="50" charset="-128"/>
                <a:ea typeface="メイリオ" pitchFamily="50" charset="-128"/>
                <a:cs typeface="メイリオ" pitchFamily="50" charset="-128"/>
              </a:rPr>
              <a:t> </a:t>
            </a:r>
            <a:r>
              <a:rPr kumimoji="0" lang="ja-JP" altLang="en-US" sz="1500"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rPr>
              <a:t>画像データ</a:t>
            </a:r>
            <a:endParaRPr kumimoji="0" lang="en-US" altLang="ja-JP" sz="1500" i="0" u="none" strike="noStrike" kern="0" cap="none" spc="0" normalizeH="0" baseline="0" noProof="0" dirty="0">
              <a:ln>
                <a:noFill/>
              </a:ln>
              <a:effectLst/>
              <a:uLnTx/>
              <a:uFill>
                <a:solidFill>
                  <a:srgbClr val="FFC000"/>
                </a:solidFill>
              </a:uFill>
              <a:latin typeface="メイリオ" pitchFamily="50" charset="-128"/>
              <a:ea typeface="メイリオ" pitchFamily="50" charset="-128"/>
              <a:cs typeface="メイリオ" pitchFamily="50" charset="-128"/>
            </a:endParaRPr>
          </a:p>
        </p:txBody>
      </p:sp>
      <p:sp>
        <p:nvSpPr>
          <p:cNvPr id="24" name="テキスト ボックス 23"/>
          <p:cNvSpPr txBox="1"/>
          <p:nvPr/>
        </p:nvSpPr>
        <p:spPr bwMode="black">
          <a:xfrm>
            <a:off x="1168822" y="3779748"/>
            <a:ext cx="923330" cy="369332"/>
          </a:xfrm>
          <a:prstGeom prst="rect">
            <a:avLst/>
          </a:prstGeom>
        </p:spPr>
        <p:txBody>
          <a:bodyPr wrap="non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kern="0" dirty="0" smtClean="0">
                <a:uFill>
                  <a:solidFill>
                    <a:srgbClr val="FFC000"/>
                  </a:solidFill>
                </a:uFill>
                <a:latin typeface="メイリオ" pitchFamily="50" charset="-128"/>
                <a:ea typeface="メイリオ" pitchFamily="50" charset="-128"/>
                <a:cs typeface="メイリオ" pitchFamily="50" charset="-128"/>
              </a:rPr>
              <a:t>マイナンバー</a:t>
            </a:r>
            <a:endParaRPr kumimoji="0" lang="en-US" altLang="ja-JP" sz="1200" kern="0" dirty="0" smtClean="0">
              <a:uFill>
                <a:solidFill>
                  <a:srgbClr val="FFC000"/>
                </a:solidFill>
              </a:uFill>
              <a:latin typeface="メイリオ" pitchFamily="50" charset="-128"/>
              <a:ea typeface="メイリオ" pitchFamily="50" charset="-128"/>
              <a:cs typeface="メイリオ" pitchFamily="50" charset="-128"/>
            </a:endParaRPr>
          </a:p>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kern="0" dirty="0" smtClean="0">
                <a:uFill>
                  <a:solidFill>
                    <a:srgbClr val="FFC000"/>
                  </a:solidFill>
                </a:uFill>
                <a:latin typeface="メイリオ" pitchFamily="50" charset="-128"/>
                <a:ea typeface="メイリオ" pitchFamily="50" charset="-128"/>
                <a:cs typeface="メイリオ" pitchFamily="50" charset="-128"/>
              </a:rPr>
              <a:t>収集システム</a:t>
            </a:r>
            <a:endParaRPr kumimoji="0" lang="en-US" altLang="ja-JP" sz="1200" i="0" u="none" strike="noStrike" kern="0" cap="none" spc="0" normalizeH="0" baseline="0" noProof="0" dirty="0">
              <a:ln>
                <a:noFill/>
              </a:ln>
              <a:effectLst/>
              <a:uLnTx/>
              <a:uFill>
                <a:solidFill>
                  <a:srgbClr val="FFC000"/>
                </a:solidFill>
              </a:uFill>
              <a:latin typeface="メイリオ" pitchFamily="50" charset="-128"/>
              <a:ea typeface="メイリオ" pitchFamily="50" charset="-128"/>
              <a:cs typeface="メイリオ" pitchFamily="50" charset="-128"/>
            </a:endParaRPr>
          </a:p>
        </p:txBody>
      </p:sp>
      <p:pic>
        <p:nvPicPr>
          <p:cNvPr id="28" name="Picture 11"/>
          <p:cNvPicPr>
            <a:picLocks noChangeAspect="1" noChangeArrowheads="1"/>
          </p:cNvPicPr>
          <p:nvPr/>
        </p:nvPicPr>
        <p:blipFill>
          <a:blip r:embed="rId2" cstate="email"/>
          <a:srcRect/>
          <a:stretch>
            <a:fillRect/>
          </a:stretch>
        </p:blipFill>
        <p:spPr bwMode="auto">
          <a:xfrm>
            <a:off x="1043608" y="4952126"/>
            <a:ext cx="650361" cy="781130"/>
          </a:xfrm>
          <a:prstGeom prst="rect">
            <a:avLst/>
          </a:prstGeom>
          <a:noFill/>
          <a:ln w="9525">
            <a:noFill/>
            <a:miter lim="800000"/>
            <a:headEnd/>
            <a:tailEnd/>
          </a:ln>
          <a:effectLst/>
        </p:spPr>
      </p:pic>
      <p:sp>
        <p:nvSpPr>
          <p:cNvPr id="29" name="右矢印 28"/>
          <p:cNvSpPr/>
          <p:nvPr/>
        </p:nvSpPr>
        <p:spPr bwMode="gray">
          <a:xfrm rot="2521870">
            <a:off x="1040765" y="4341358"/>
            <a:ext cx="421378" cy="361181"/>
          </a:xfrm>
          <a:prstGeom prst="rightArrow">
            <a:avLst/>
          </a:prstGeom>
          <a:solidFill>
            <a:srgbClr val="FF8585"/>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30" name="右矢印 29"/>
          <p:cNvSpPr/>
          <p:nvPr/>
        </p:nvSpPr>
        <p:spPr bwMode="gray">
          <a:xfrm rot="8164285">
            <a:off x="2481307" y="4340331"/>
            <a:ext cx="421378" cy="361181"/>
          </a:xfrm>
          <a:prstGeom prst="rightArrow">
            <a:avLst/>
          </a:prstGeom>
          <a:solidFill>
            <a:srgbClr val="FF8585"/>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31" name="テキスト ボックス 30"/>
          <p:cNvSpPr txBox="1"/>
          <p:nvPr/>
        </p:nvSpPr>
        <p:spPr bwMode="black">
          <a:xfrm>
            <a:off x="3380382" y="3839200"/>
            <a:ext cx="615554" cy="184666"/>
          </a:xfrm>
          <a:prstGeom prst="rect">
            <a:avLst/>
          </a:prstGeom>
        </p:spPr>
        <p:txBody>
          <a:bodyPr wrap="non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rPr>
              <a:t>手動収集</a:t>
            </a:r>
            <a:endParaRPr kumimoji="0" lang="en-US" altLang="ja-JP" sz="1200" i="0" u="none" strike="noStrike" kern="0" cap="none" spc="0" normalizeH="0" baseline="0" noProof="0" dirty="0">
              <a:ln>
                <a:noFill/>
              </a:ln>
              <a:effectLst/>
              <a:uLnTx/>
              <a:uFill>
                <a:solidFill>
                  <a:srgbClr val="FFC000"/>
                </a:solidFill>
              </a:uFill>
              <a:latin typeface="メイリオ" pitchFamily="50" charset="-128"/>
              <a:ea typeface="メイリオ" pitchFamily="50" charset="-128"/>
              <a:cs typeface="メイリオ" pitchFamily="50" charset="-128"/>
            </a:endParaRPr>
          </a:p>
        </p:txBody>
      </p:sp>
      <p:sp>
        <p:nvSpPr>
          <p:cNvPr id="32" name="右矢印 31"/>
          <p:cNvSpPr/>
          <p:nvPr/>
        </p:nvSpPr>
        <p:spPr bwMode="gray">
          <a:xfrm>
            <a:off x="3275856" y="5157192"/>
            <a:ext cx="1296144" cy="432048"/>
          </a:xfrm>
          <a:prstGeom prst="rightArrow">
            <a:avLst/>
          </a:prstGeom>
          <a:solidFill>
            <a:srgbClr val="FF8585"/>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34" name="Freeform 364"/>
          <p:cNvSpPr>
            <a:spLocks noEditPoints="1"/>
          </p:cNvSpPr>
          <p:nvPr/>
        </p:nvSpPr>
        <p:spPr bwMode="auto">
          <a:xfrm>
            <a:off x="7136411" y="4869160"/>
            <a:ext cx="720080" cy="864096"/>
          </a:xfrm>
          <a:custGeom>
            <a:avLst/>
            <a:gdLst>
              <a:gd name="T0" fmla="*/ 561 w 743"/>
              <a:gd name="T1" fmla="*/ 753 h 922"/>
              <a:gd name="T2" fmla="*/ 372 w 743"/>
              <a:gd name="T3" fmla="*/ 771 h 922"/>
              <a:gd name="T4" fmla="*/ 218 w 743"/>
              <a:gd name="T5" fmla="*/ 760 h 922"/>
              <a:gd name="T6" fmla="*/ 86 w 743"/>
              <a:gd name="T7" fmla="*/ 728 h 922"/>
              <a:gd name="T8" fmla="*/ 0 w 743"/>
              <a:gd name="T9" fmla="*/ 788 h 922"/>
              <a:gd name="T10" fmla="*/ 8 w 743"/>
              <a:gd name="T11" fmla="*/ 816 h 922"/>
              <a:gd name="T12" fmla="*/ 63 w 743"/>
              <a:gd name="T13" fmla="*/ 864 h 922"/>
              <a:gd name="T14" fmla="*/ 194 w 743"/>
              <a:gd name="T15" fmla="*/ 907 h 922"/>
              <a:gd name="T16" fmla="*/ 372 w 743"/>
              <a:gd name="T17" fmla="*/ 922 h 922"/>
              <a:gd name="T18" fmla="*/ 517 w 743"/>
              <a:gd name="T19" fmla="*/ 912 h 922"/>
              <a:gd name="T20" fmla="*/ 658 w 743"/>
              <a:gd name="T21" fmla="*/ 873 h 922"/>
              <a:gd name="T22" fmla="*/ 731 w 743"/>
              <a:gd name="T23" fmla="*/ 822 h 922"/>
              <a:gd name="T24" fmla="*/ 743 w 743"/>
              <a:gd name="T25" fmla="*/ 788 h 922"/>
              <a:gd name="T26" fmla="*/ 682 w 743"/>
              <a:gd name="T27" fmla="*/ 718 h 922"/>
              <a:gd name="T28" fmla="*/ 627 w 743"/>
              <a:gd name="T29" fmla="*/ 520 h 922"/>
              <a:gd name="T30" fmla="*/ 451 w 743"/>
              <a:gd name="T31" fmla="*/ 550 h 922"/>
              <a:gd name="T32" fmla="*/ 294 w 743"/>
              <a:gd name="T33" fmla="*/ 550 h 922"/>
              <a:gd name="T34" fmla="*/ 116 w 743"/>
              <a:gd name="T35" fmla="*/ 520 h 922"/>
              <a:gd name="T36" fmla="*/ 19 w 743"/>
              <a:gd name="T37" fmla="*/ 478 h 922"/>
              <a:gd name="T38" fmla="*/ 2 w 743"/>
              <a:gd name="T39" fmla="*/ 584 h 922"/>
              <a:gd name="T40" fmla="*/ 30 w 743"/>
              <a:gd name="T41" fmla="*/ 622 h 922"/>
              <a:gd name="T42" fmla="*/ 135 w 743"/>
              <a:gd name="T43" fmla="*/ 673 h 922"/>
              <a:gd name="T44" fmla="*/ 297 w 743"/>
              <a:gd name="T45" fmla="*/ 702 h 922"/>
              <a:gd name="T46" fmla="*/ 447 w 743"/>
              <a:gd name="T47" fmla="*/ 702 h 922"/>
              <a:gd name="T48" fmla="*/ 608 w 743"/>
              <a:gd name="T49" fmla="*/ 673 h 922"/>
              <a:gd name="T50" fmla="*/ 715 w 743"/>
              <a:gd name="T51" fmla="*/ 622 h 922"/>
              <a:gd name="T52" fmla="*/ 742 w 743"/>
              <a:gd name="T53" fmla="*/ 584 h 922"/>
              <a:gd name="T54" fmla="*/ 725 w 743"/>
              <a:gd name="T55" fmla="*/ 478 h 922"/>
              <a:gd name="T56" fmla="*/ 372 w 743"/>
              <a:gd name="T57" fmla="*/ 0 h 922"/>
              <a:gd name="T58" fmla="*/ 228 w 743"/>
              <a:gd name="T59" fmla="*/ 10 h 922"/>
              <a:gd name="T60" fmla="*/ 85 w 743"/>
              <a:gd name="T61" fmla="*/ 49 h 922"/>
              <a:gd name="T62" fmla="*/ 12 w 743"/>
              <a:gd name="T63" fmla="*/ 100 h 922"/>
              <a:gd name="T64" fmla="*/ 0 w 743"/>
              <a:gd name="T65" fmla="*/ 134 h 922"/>
              <a:gd name="T66" fmla="*/ 8 w 743"/>
              <a:gd name="T67" fmla="*/ 162 h 922"/>
              <a:gd name="T68" fmla="*/ 63 w 743"/>
              <a:gd name="T69" fmla="*/ 208 h 922"/>
              <a:gd name="T70" fmla="*/ 194 w 743"/>
              <a:gd name="T71" fmla="*/ 252 h 922"/>
              <a:gd name="T72" fmla="*/ 372 w 743"/>
              <a:gd name="T73" fmla="*/ 268 h 922"/>
              <a:gd name="T74" fmla="*/ 517 w 743"/>
              <a:gd name="T75" fmla="*/ 258 h 922"/>
              <a:gd name="T76" fmla="*/ 658 w 743"/>
              <a:gd name="T77" fmla="*/ 219 h 922"/>
              <a:gd name="T78" fmla="*/ 731 w 743"/>
              <a:gd name="T79" fmla="*/ 168 h 922"/>
              <a:gd name="T80" fmla="*/ 743 w 743"/>
              <a:gd name="T81" fmla="*/ 134 h 922"/>
              <a:gd name="T82" fmla="*/ 736 w 743"/>
              <a:gd name="T83" fmla="*/ 108 h 922"/>
              <a:gd name="T84" fmla="*/ 680 w 743"/>
              <a:gd name="T85" fmla="*/ 60 h 922"/>
              <a:gd name="T86" fmla="*/ 549 w 743"/>
              <a:gd name="T87" fmla="*/ 16 h 922"/>
              <a:gd name="T88" fmla="*/ 372 w 743"/>
              <a:gd name="T89" fmla="*/ 0 h 922"/>
              <a:gd name="T90" fmla="*/ 595 w 743"/>
              <a:gd name="T91" fmla="*/ 310 h 922"/>
              <a:gd name="T92" fmla="*/ 411 w 743"/>
              <a:gd name="T93" fmla="*/ 334 h 922"/>
              <a:gd name="T94" fmla="*/ 255 w 743"/>
              <a:gd name="T95" fmla="*/ 328 h 922"/>
              <a:gd name="T96" fmla="*/ 86 w 743"/>
              <a:gd name="T97" fmla="*/ 292 h 922"/>
              <a:gd name="T98" fmla="*/ 0 w 743"/>
              <a:gd name="T99" fmla="*/ 248 h 922"/>
              <a:gd name="T100" fmla="*/ 4 w 743"/>
              <a:gd name="T101" fmla="*/ 373 h 922"/>
              <a:gd name="T102" fmla="*/ 45 w 743"/>
              <a:gd name="T103" fmla="*/ 416 h 922"/>
              <a:gd name="T104" fmla="*/ 164 w 743"/>
              <a:gd name="T105" fmla="*/ 463 h 922"/>
              <a:gd name="T106" fmla="*/ 334 w 743"/>
              <a:gd name="T107" fmla="*/ 486 h 922"/>
              <a:gd name="T108" fmla="*/ 482 w 743"/>
              <a:gd name="T109" fmla="*/ 480 h 922"/>
              <a:gd name="T110" fmla="*/ 634 w 743"/>
              <a:gd name="T111" fmla="*/ 447 h 922"/>
              <a:gd name="T112" fmla="*/ 727 w 743"/>
              <a:gd name="T113" fmla="*/ 392 h 922"/>
              <a:gd name="T114" fmla="*/ 743 w 743"/>
              <a:gd name="T115" fmla="*/ 358 h 922"/>
              <a:gd name="T116" fmla="*/ 705 w 743"/>
              <a:gd name="T117" fmla="*/ 272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43" h="922">
                <a:moveTo>
                  <a:pt x="657" y="728"/>
                </a:moveTo>
                <a:lnTo>
                  <a:pt x="657" y="728"/>
                </a:lnTo>
                <a:lnTo>
                  <a:pt x="627" y="738"/>
                </a:lnTo>
                <a:lnTo>
                  <a:pt x="595" y="746"/>
                </a:lnTo>
                <a:lnTo>
                  <a:pt x="561" y="753"/>
                </a:lnTo>
                <a:lnTo>
                  <a:pt x="526" y="760"/>
                </a:lnTo>
                <a:lnTo>
                  <a:pt x="489" y="765"/>
                </a:lnTo>
                <a:lnTo>
                  <a:pt x="451" y="768"/>
                </a:lnTo>
                <a:lnTo>
                  <a:pt x="411" y="770"/>
                </a:lnTo>
                <a:lnTo>
                  <a:pt x="372" y="771"/>
                </a:lnTo>
                <a:lnTo>
                  <a:pt x="372" y="771"/>
                </a:lnTo>
                <a:lnTo>
                  <a:pt x="332" y="770"/>
                </a:lnTo>
                <a:lnTo>
                  <a:pt x="294" y="768"/>
                </a:lnTo>
                <a:lnTo>
                  <a:pt x="255" y="765"/>
                </a:lnTo>
                <a:lnTo>
                  <a:pt x="218" y="760"/>
                </a:lnTo>
                <a:lnTo>
                  <a:pt x="182" y="753"/>
                </a:lnTo>
                <a:lnTo>
                  <a:pt x="148" y="746"/>
                </a:lnTo>
                <a:lnTo>
                  <a:pt x="116" y="738"/>
                </a:lnTo>
                <a:lnTo>
                  <a:pt x="86" y="728"/>
                </a:lnTo>
                <a:lnTo>
                  <a:pt x="86" y="728"/>
                </a:lnTo>
                <a:lnTo>
                  <a:pt x="62" y="718"/>
                </a:lnTo>
                <a:lnTo>
                  <a:pt x="39" y="708"/>
                </a:lnTo>
                <a:lnTo>
                  <a:pt x="19" y="697"/>
                </a:lnTo>
                <a:lnTo>
                  <a:pt x="0" y="685"/>
                </a:lnTo>
                <a:lnTo>
                  <a:pt x="0" y="788"/>
                </a:lnTo>
                <a:lnTo>
                  <a:pt x="0" y="788"/>
                </a:lnTo>
                <a:lnTo>
                  <a:pt x="1" y="795"/>
                </a:lnTo>
                <a:lnTo>
                  <a:pt x="2" y="802"/>
                </a:lnTo>
                <a:lnTo>
                  <a:pt x="4" y="808"/>
                </a:lnTo>
                <a:lnTo>
                  <a:pt x="8" y="816"/>
                </a:lnTo>
                <a:lnTo>
                  <a:pt x="12" y="822"/>
                </a:lnTo>
                <a:lnTo>
                  <a:pt x="16" y="829"/>
                </a:lnTo>
                <a:lnTo>
                  <a:pt x="30" y="841"/>
                </a:lnTo>
                <a:lnTo>
                  <a:pt x="45" y="853"/>
                </a:lnTo>
                <a:lnTo>
                  <a:pt x="63" y="864"/>
                </a:lnTo>
                <a:lnTo>
                  <a:pt x="85" y="873"/>
                </a:lnTo>
                <a:lnTo>
                  <a:pt x="109" y="883"/>
                </a:lnTo>
                <a:lnTo>
                  <a:pt x="135" y="892"/>
                </a:lnTo>
                <a:lnTo>
                  <a:pt x="164" y="900"/>
                </a:lnTo>
                <a:lnTo>
                  <a:pt x="194" y="907"/>
                </a:lnTo>
                <a:lnTo>
                  <a:pt x="228" y="912"/>
                </a:lnTo>
                <a:lnTo>
                  <a:pt x="261" y="916"/>
                </a:lnTo>
                <a:lnTo>
                  <a:pt x="297" y="920"/>
                </a:lnTo>
                <a:lnTo>
                  <a:pt x="334" y="921"/>
                </a:lnTo>
                <a:lnTo>
                  <a:pt x="372" y="922"/>
                </a:lnTo>
                <a:lnTo>
                  <a:pt x="372" y="922"/>
                </a:lnTo>
                <a:lnTo>
                  <a:pt x="410" y="921"/>
                </a:lnTo>
                <a:lnTo>
                  <a:pt x="447" y="920"/>
                </a:lnTo>
                <a:lnTo>
                  <a:pt x="482" y="916"/>
                </a:lnTo>
                <a:lnTo>
                  <a:pt x="517" y="912"/>
                </a:lnTo>
                <a:lnTo>
                  <a:pt x="549" y="907"/>
                </a:lnTo>
                <a:lnTo>
                  <a:pt x="580" y="900"/>
                </a:lnTo>
                <a:lnTo>
                  <a:pt x="608" y="892"/>
                </a:lnTo>
                <a:lnTo>
                  <a:pt x="634" y="883"/>
                </a:lnTo>
                <a:lnTo>
                  <a:pt x="658" y="873"/>
                </a:lnTo>
                <a:lnTo>
                  <a:pt x="680" y="864"/>
                </a:lnTo>
                <a:lnTo>
                  <a:pt x="699" y="853"/>
                </a:lnTo>
                <a:lnTo>
                  <a:pt x="715" y="841"/>
                </a:lnTo>
                <a:lnTo>
                  <a:pt x="727" y="829"/>
                </a:lnTo>
                <a:lnTo>
                  <a:pt x="731" y="822"/>
                </a:lnTo>
                <a:lnTo>
                  <a:pt x="736" y="816"/>
                </a:lnTo>
                <a:lnTo>
                  <a:pt x="740" y="808"/>
                </a:lnTo>
                <a:lnTo>
                  <a:pt x="742" y="802"/>
                </a:lnTo>
                <a:lnTo>
                  <a:pt x="743" y="795"/>
                </a:lnTo>
                <a:lnTo>
                  <a:pt x="743" y="788"/>
                </a:lnTo>
                <a:lnTo>
                  <a:pt x="743" y="685"/>
                </a:lnTo>
                <a:lnTo>
                  <a:pt x="743" y="685"/>
                </a:lnTo>
                <a:lnTo>
                  <a:pt x="725" y="697"/>
                </a:lnTo>
                <a:lnTo>
                  <a:pt x="705" y="708"/>
                </a:lnTo>
                <a:lnTo>
                  <a:pt x="682" y="718"/>
                </a:lnTo>
                <a:lnTo>
                  <a:pt x="657" y="728"/>
                </a:lnTo>
                <a:lnTo>
                  <a:pt x="657" y="728"/>
                </a:lnTo>
                <a:close/>
                <a:moveTo>
                  <a:pt x="657" y="510"/>
                </a:moveTo>
                <a:lnTo>
                  <a:pt x="657" y="510"/>
                </a:lnTo>
                <a:lnTo>
                  <a:pt x="627" y="520"/>
                </a:lnTo>
                <a:lnTo>
                  <a:pt x="595" y="529"/>
                </a:lnTo>
                <a:lnTo>
                  <a:pt x="561" y="536"/>
                </a:lnTo>
                <a:lnTo>
                  <a:pt x="526" y="542"/>
                </a:lnTo>
                <a:lnTo>
                  <a:pt x="489" y="547"/>
                </a:lnTo>
                <a:lnTo>
                  <a:pt x="451" y="550"/>
                </a:lnTo>
                <a:lnTo>
                  <a:pt x="411" y="553"/>
                </a:lnTo>
                <a:lnTo>
                  <a:pt x="372" y="553"/>
                </a:lnTo>
                <a:lnTo>
                  <a:pt x="372" y="553"/>
                </a:lnTo>
                <a:lnTo>
                  <a:pt x="332" y="553"/>
                </a:lnTo>
                <a:lnTo>
                  <a:pt x="294" y="550"/>
                </a:lnTo>
                <a:lnTo>
                  <a:pt x="255" y="547"/>
                </a:lnTo>
                <a:lnTo>
                  <a:pt x="218" y="542"/>
                </a:lnTo>
                <a:lnTo>
                  <a:pt x="182" y="536"/>
                </a:lnTo>
                <a:lnTo>
                  <a:pt x="148" y="529"/>
                </a:lnTo>
                <a:lnTo>
                  <a:pt x="116" y="520"/>
                </a:lnTo>
                <a:lnTo>
                  <a:pt x="86" y="510"/>
                </a:lnTo>
                <a:lnTo>
                  <a:pt x="86" y="510"/>
                </a:lnTo>
                <a:lnTo>
                  <a:pt x="62" y="500"/>
                </a:lnTo>
                <a:lnTo>
                  <a:pt x="39" y="490"/>
                </a:lnTo>
                <a:lnTo>
                  <a:pt x="19" y="478"/>
                </a:lnTo>
                <a:lnTo>
                  <a:pt x="0" y="466"/>
                </a:lnTo>
                <a:lnTo>
                  <a:pt x="0" y="570"/>
                </a:lnTo>
                <a:lnTo>
                  <a:pt x="0" y="570"/>
                </a:lnTo>
                <a:lnTo>
                  <a:pt x="1" y="577"/>
                </a:lnTo>
                <a:lnTo>
                  <a:pt x="2" y="584"/>
                </a:lnTo>
                <a:lnTo>
                  <a:pt x="4" y="590"/>
                </a:lnTo>
                <a:lnTo>
                  <a:pt x="8" y="597"/>
                </a:lnTo>
                <a:lnTo>
                  <a:pt x="12" y="603"/>
                </a:lnTo>
                <a:lnTo>
                  <a:pt x="16" y="609"/>
                </a:lnTo>
                <a:lnTo>
                  <a:pt x="30" y="622"/>
                </a:lnTo>
                <a:lnTo>
                  <a:pt x="45" y="633"/>
                </a:lnTo>
                <a:lnTo>
                  <a:pt x="63" y="645"/>
                </a:lnTo>
                <a:lnTo>
                  <a:pt x="85" y="655"/>
                </a:lnTo>
                <a:lnTo>
                  <a:pt x="109" y="664"/>
                </a:lnTo>
                <a:lnTo>
                  <a:pt x="135" y="673"/>
                </a:lnTo>
                <a:lnTo>
                  <a:pt x="164" y="681"/>
                </a:lnTo>
                <a:lnTo>
                  <a:pt x="194" y="687"/>
                </a:lnTo>
                <a:lnTo>
                  <a:pt x="228" y="693"/>
                </a:lnTo>
                <a:lnTo>
                  <a:pt x="261" y="698"/>
                </a:lnTo>
                <a:lnTo>
                  <a:pt x="297" y="702"/>
                </a:lnTo>
                <a:lnTo>
                  <a:pt x="334" y="703"/>
                </a:lnTo>
                <a:lnTo>
                  <a:pt x="372" y="704"/>
                </a:lnTo>
                <a:lnTo>
                  <a:pt x="372" y="704"/>
                </a:lnTo>
                <a:lnTo>
                  <a:pt x="410" y="703"/>
                </a:lnTo>
                <a:lnTo>
                  <a:pt x="447" y="702"/>
                </a:lnTo>
                <a:lnTo>
                  <a:pt x="482" y="698"/>
                </a:lnTo>
                <a:lnTo>
                  <a:pt x="517" y="693"/>
                </a:lnTo>
                <a:lnTo>
                  <a:pt x="549" y="687"/>
                </a:lnTo>
                <a:lnTo>
                  <a:pt x="580" y="681"/>
                </a:lnTo>
                <a:lnTo>
                  <a:pt x="608" y="673"/>
                </a:lnTo>
                <a:lnTo>
                  <a:pt x="634" y="664"/>
                </a:lnTo>
                <a:lnTo>
                  <a:pt x="658" y="655"/>
                </a:lnTo>
                <a:lnTo>
                  <a:pt x="680" y="645"/>
                </a:lnTo>
                <a:lnTo>
                  <a:pt x="699" y="633"/>
                </a:lnTo>
                <a:lnTo>
                  <a:pt x="715" y="622"/>
                </a:lnTo>
                <a:lnTo>
                  <a:pt x="727" y="609"/>
                </a:lnTo>
                <a:lnTo>
                  <a:pt x="731" y="603"/>
                </a:lnTo>
                <a:lnTo>
                  <a:pt x="736" y="597"/>
                </a:lnTo>
                <a:lnTo>
                  <a:pt x="740" y="590"/>
                </a:lnTo>
                <a:lnTo>
                  <a:pt x="742" y="584"/>
                </a:lnTo>
                <a:lnTo>
                  <a:pt x="743" y="577"/>
                </a:lnTo>
                <a:lnTo>
                  <a:pt x="743" y="570"/>
                </a:lnTo>
                <a:lnTo>
                  <a:pt x="743" y="466"/>
                </a:lnTo>
                <a:lnTo>
                  <a:pt x="743" y="466"/>
                </a:lnTo>
                <a:lnTo>
                  <a:pt x="725" y="478"/>
                </a:lnTo>
                <a:lnTo>
                  <a:pt x="705" y="490"/>
                </a:lnTo>
                <a:lnTo>
                  <a:pt x="682" y="500"/>
                </a:lnTo>
                <a:lnTo>
                  <a:pt x="657" y="510"/>
                </a:lnTo>
                <a:lnTo>
                  <a:pt x="657" y="510"/>
                </a:lnTo>
                <a:close/>
                <a:moveTo>
                  <a:pt x="372" y="0"/>
                </a:moveTo>
                <a:lnTo>
                  <a:pt x="372" y="0"/>
                </a:lnTo>
                <a:lnTo>
                  <a:pt x="334" y="1"/>
                </a:lnTo>
                <a:lnTo>
                  <a:pt x="297" y="3"/>
                </a:lnTo>
                <a:lnTo>
                  <a:pt x="261" y="6"/>
                </a:lnTo>
                <a:lnTo>
                  <a:pt x="228" y="10"/>
                </a:lnTo>
                <a:lnTo>
                  <a:pt x="194" y="16"/>
                </a:lnTo>
                <a:lnTo>
                  <a:pt x="164" y="22"/>
                </a:lnTo>
                <a:lnTo>
                  <a:pt x="135" y="31"/>
                </a:lnTo>
                <a:lnTo>
                  <a:pt x="109" y="39"/>
                </a:lnTo>
                <a:lnTo>
                  <a:pt x="85" y="49"/>
                </a:lnTo>
                <a:lnTo>
                  <a:pt x="63" y="60"/>
                </a:lnTo>
                <a:lnTo>
                  <a:pt x="45" y="70"/>
                </a:lnTo>
                <a:lnTo>
                  <a:pt x="30" y="82"/>
                </a:lnTo>
                <a:lnTo>
                  <a:pt x="16" y="94"/>
                </a:lnTo>
                <a:lnTo>
                  <a:pt x="12" y="100"/>
                </a:lnTo>
                <a:lnTo>
                  <a:pt x="8" y="108"/>
                </a:lnTo>
                <a:lnTo>
                  <a:pt x="4" y="114"/>
                </a:lnTo>
                <a:lnTo>
                  <a:pt x="2" y="121"/>
                </a:lnTo>
                <a:lnTo>
                  <a:pt x="1" y="127"/>
                </a:lnTo>
                <a:lnTo>
                  <a:pt x="0" y="134"/>
                </a:lnTo>
                <a:lnTo>
                  <a:pt x="0" y="134"/>
                </a:lnTo>
                <a:lnTo>
                  <a:pt x="1" y="141"/>
                </a:lnTo>
                <a:lnTo>
                  <a:pt x="2" y="148"/>
                </a:lnTo>
                <a:lnTo>
                  <a:pt x="4" y="154"/>
                </a:lnTo>
                <a:lnTo>
                  <a:pt x="8" y="162"/>
                </a:lnTo>
                <a:lnTo>
                  <a:pt x="12" y="168"/>
                </a:lnTo>
                <a:lnTo>
                  <a:pt x="16" y="174"/>
                </a:lnTo>
                <a:lnTo>
                  <a:pt x="30" y="187"/>
                </a:lnTo>
                <a:lnTo>
                  <a:pt x="45" y="198"/>
                </a:lnTo>
                <a:lnTo>
                  <a:pt x="63" y="208"/>
                </a:lnTo>
                <a:lnTo>
                  <a:pt x="85" y="219"/>
                </a:lnTo>
                <a:lnTo>
                  <a:pt x="109" y="229"/>
                </a:lnTo>
                <a:lnTo>
                  <a:pt x="135" y="237"/>
                </a:lnTo>
                <a:lnTo>
                  <a:pt x="164" y="246"/>
                </a:lnTo>
                <a:lnTo>
                  <a:pt x="194" y="252"/>
                </a:lnTo>
                <a:lnTo>
                  <a:pt x="228" y="258"/>
                </a:lnTo>
                <a:lnTo>
                  <a:pt x="261" y="262"/>
                </a:lnTo>
                <a:lnTo>
                  <a:pt x="297" y="265"/>
                </a:lnTo>
                <a:lnTo>
                  <a:pt x="334" y="267"/>
                </a:lnTo>
                <a:lnTo>
                  <a:pt x="372" y="268"/>
                </a:lnTo>
                <a:lnTo>
                  <a:pt x="372" y="268"/>
                </a:lnTo>
                <a:lnTo>
                  <a:pt x="410" y="267"/>
                </a:lnTo>
                <a:lnTo>
                  <a:pt x="447" y="265"/>
                </a:lnTo>
                <a:lnTo>
                  <a:pt x="482" y="262"/>
                </a:lnTo>
                <a:lnTo>
                  <a:pt x="517" y="258"/>
                </a:lnTo>
                <a:lnTo>
                  <a:pt x="549" y="252"/>
                </a:lnTo>
                <a:lnTo>
                  <a:pt x="580" y="246"/>
                </a:lnTo>
                <a:lnTo>
                  <a:pt x="608" y="237"/>
                </a:lnTo>
                <a:lnTo>
                  <a:pt x="634" y="229"/>
                </a:lnTo>
                <a:lnTo>
                  <a:pt x="658" y="219"/>
                </a:lnTo>
                <a:lnTo>
                  <a:pt x="680" y="208"/>
                </a:lnTo>
                <a:lnTo>
                  <a:pt x="699" y="198"/>
                </a:lnTo>
                <a:lnTo>
                  <a:pt x="715" y="187"/>
                </a:lnTo>
                <a:lnTo>
                  <a:pt x="727" y="174"/>
                </a:lnTo>
                <a:lnTo>
                  <a:pt x="731" y="168"/>
                </a:lnTo>
                <a:lnTo>
                  <a:pt x="736" y="162"/>
                </a:lnTo>
                <a:lnTo>
                  <a:pt x="740" y="154"/>
                </a:lnTo>
                <a:lnTo>
                  <a:pt x="742" y="148"/>
                </a:lnTo>
                <a:lnTo>
                  <a:pt x="743" y="141"/>
                </a:lnTo>
                <a:lnTo>
                  <a:pt x="743" y="134"/>
                </a:lnTo>
                <a:lnTo>
                  <a:pt x="743" y="134"/>
                </a:lnTo>
                <a:lnTo>
                  <a:pt x="743" y="127"/>
                </a:lnTo>
                <a:lnTo>
                  <a:pt x="742" y="121"/>
                </a:lnTo>
                <a:lnTo>
                  <a:pt x="740" y="114"/>
                </a:lnTo>
                <a:lnTo>
                  <a:pt x="736" y="108"/>
                </a:lnTo>
                <a:lnTo>
                  <a:pt x="731" y="100"/>
                </a:lnTo>
                <a:lnTo>
                  <a:pt x="727" y="94"/>
                </a:lnTo>
                <a:lnTo>
                  <a:pt x="715" y="82"/>
                </a:lnTo>
                <a:lnTo>
                  <a:pt x="699" y="70"/>
                </a:lnTo>
                <a:lnTo>
                  <a:pt x="680" y="60"/>
                </a:lnTo>
                <a:lnTo>
                  <a:pt x="658" y="49"/>
                </a:lnTo>
                <a:lnTo>
                  <a:pt x="634" y="39"/>
                </a:lnTo>
                <a:lnTo>
                  <a:pt x="608" y="31"/>
                </a:lnTo>
                <a:lnTo>
                  <a:pt x="580" y="22"/>
                </a:lnTo>
                <a:lnTo>
                  <a:pt x="549" y="16"/>
                </a:lnTo>
                <a:lnTo>
                  <a:pt x="517" y="10"/>
                </a:lnTo>
                <a:lnTo>
                  <a:pt x="482" y="6"/>
                </a:lnTo>
                <a:lnTo>
                  <a:pt x="447" y="3"/>
                </a:lnTo>
                <a:lnTo>
                  <a:pt x="410" y="1"/>
                </a:lnTo>
                <a:lnTo>
                  <a:pt x="372" y="0"/>
                </a:lnTo>
                <a:lnTo>
                  <a:pt x="372" y="0"/>
                </a:lnTo>
                <a:close/>
                <a:moveTo>
                  <a:pt x="657" y="292"/>
                </a:moveTo>
                <a:lnTo>
                  <a:pt x="657" y="292"/>
                </a:lnTo>
                <a:lnTo>
                  <a:pt x="627" y="302"/>
                </a:lnTo>
                <a:lnTo>
                  <a:pt x="595" y="310"/>
                </a:lnTo>
                <a:lnTo>
                  <a:pt x="561" y="318"/>
                </a:lnTo>
                <a:lnTo>
                  <a:pt x="526" y="324"/>
                </a:lnTo>
                <a:lnTo>
                  <a:pt x="489" y="328"/>
                </a:lnTo>
                <a:lnTo>
                  <a:pt x="451" y="332"/>
                </a:lnTo>
                <a:lnTo>
                  <a:pt x="411" y="334"/>
                </a:lnTo>
                <a:lnTo>
                  <a:pt x="372" y="336"/>
                </a:lnTo>
                <a:lnTo>
                  <a:pt x="372" y="336"/>
                </a:lnTo>
                <a:lnTo>
                  <a:pt x="332" y="334"/>
                </a:lnTo>
                <a:lnTo>
                  <a:pt x="294" y="332"/>
                </a:lnTo>
                <a:lnTo>
                  <a:pt x="255" y="328"/>
                </a:lnTo>
                <a:lnTo>
                  <a:pt x="218" y="324"/>
                </a:lnTo>
                <a:lnTo>
                  <a:pt x="182" y="318"/>
                </a:lnTo>
                <a:lnTo>
                  <a:pt x="148" y="310"/>
                </a:lnTo>
                <a:lnTo>
                  <a:pt x="116" y="302"/>
                </a:lnTo>
                <a:lnTo>
                  <a:pt x="86" y="292"/>
                </a:lnTo>
                <a:lnTo>
                  <a:pt x="86" y="292"/>
                </a:lnTo>
                <a:lnTo>
                  <a:pt x="62" y="283"/>
                </a:lnTo>
                <a:lnTo>
                  <a:pt x="39" y="272"/>
                </a:lnTo>
                <a:lnTo>
                  <a:pt x="19" y="261"/>
                </a:lnTo>
                <a:lnTo>
                  <a:pt x="0" y="248"/>
                </a:lnTo>
                <a:lnTo>
                  <a:pt x="0" y="352"/>
                </a:lnTo>
                <a:lnTo>
                  <a:pt x="0" y="352"/>
                </a:lnTo>
                <a:lnTo>
                  <a:pt x="1" y="358"/>
                </a:lnTo>
                <a:lnTo>
                  <a:pt x="2" y="366"/>
                </a:lnTo>
                <a:lnTo>
                  <a:pt x="4" y="373"/>
                </a:lnTo>
                <a:lnTo>
                  <a:pt x="8" y="379"/>
                </a:lnTo>
                <a:lnTo>
                  <a:pt x="12" y="386"/>
                </a:lnTo>
                <a:lnTo>
                  <a:pt x="16" y="392"/>
                </a:lnTo>
                <a:lnTo>
                  <a:pt x="30" y="404"/>
                </a:lnTo>
                <a:lnTo>
                  <a:pt x="45" y="416"/>
                </a:lnTo>
                <a:lnTo>
                  <a:pt x="63" y="427"/>
                </a:lnTo>
                <a:lnTo>
                  <a:pt x="85" y="438"/>
                </a:lnTo>
                <a:lnTo>
                  <a:pt x="109" y="447"/>
                </a:lnTo>
                <a:lnTo>
                  <a:pt x="135" y="456"/>
                </a:lnTo>
                <a:lnTo>
                  <a:pt x="164" y="463"/>
                </a:lnTo>
                <a:lnTo>
                  <a:pt x="194" y="470"/>
                </a:lnTo>
                <a:lnTo>
                  <a:pt x="228" y="476"/>
                </a:lnTo>
                <a:lnTo>
                  <a:pt x="261" y="480"/>
                </a:lnTo>
                <a:lnTo>
                  <a:pt x="297" y="483"/>
                </a:lnTo>
                <a:lnTo>
                  <a:pt x="334" y="486"/>
                </a:lnTo>
                <a:lnTo>
                  <a:pt x="372" y="486"/>
                </a:lnTo>
                <a:lnTo>
                  <a:pt x="372" y="486"/>
                </a:lnTo>
                <a:lnTo>
                  <a:pt x="410" y="486"/>
                </a:lnTo>
                <a:lnTo>
                  <a:pt x="447" y="483"/>
                </a:lnTo>
                <a:lnTo>
                  <a:pt x="482" y="480"/>
                </a:lnTo>
                <a:lnTo>
                  <a:pt x="517" y="476"/>
                </a:lnTo>
                <a:lnTo>
                  <a:pt x="549" y="470"/>
                </a:lnTo>
                <a:lnTo>
                  <a:pt x="580" y="463"/>
                </a:lnTo>
                <a:lnTo>
                  <a:pt x="608" y="456"/>
                </a:lnTo>
                <a:lnTo>
                  <a:pt x="634" y="447"/>
                </a:lnTo>
                <a:lnTo>
                  <a:pt x="658" y="438"/>
                </a:lnTo>
                <a:lnTo>
                  <a:pt x="680" y="427"/>
                </a:lnTo>
                <a:lnTo>
                  <a:pt x="699" y="416"/>
                </a:lnTo>
                <a:lnTo>
                  <a:pt x="715" y="404"/>
                </a:lnTo>
                <a:lnTo>
                  <a:pt x="727" y="392"/>
                </a:lnTo>
                <a:lnTo>
                  <a:pt x="731" y="386"/>
                </a:lnTo>
                <a:lnTo>
                  <a:pt x="736" y="379"/>
                </a:lnTo>
                <a:lnTo>
                  <a:pt x="740" y="373"/>
                </a:lnTo>
                <a:lnTo>
                  <a:pt x="742" y="366"/>
                </a:lnTo>
                <a:lnTo>
                  <a:pt x="743" y="358"/>
                </a:lnTo>
                <a:lnTo>
                  <a:pt x="743" y="352"/>
                </a:lnTo>
                <a:lnTo>
                  <a:pt x="743" y="248"/>
                </a:lnTo>
                <a:lnTo>
                  <a:pt x="743" y="248"/>
                </a:lnTo>
                <a:lnTo>
                  <a:pt x="725" y="261"/>
                </a:lnTo>
                <a:lnTo>
                  <a:pt x="705" y="272"/>
                </a:lnTo>
                <a:lnTo>
                  <a:pt x="682" y="283"/>
                </a:lnTo>
                <a:lnTo>
                  <a:pt x="657" y="292"/>
                </a:lnTo>
                <a:lnTo>
                  <a:pt x="657" y="292"/>
                </a:lnTo>
                <a:close/>
              </a:path>
            </a:pathLst>
          </a:custGeom>
          <a:solidFill>
            <a:srgbClr val="00A3E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35" name="テキスト ボックス 34"/>
          <p:cNvSpPr txBox="1"/>
          <p:nvPr/>
        </p:nvSpPr>
        <p:spPr bwMode="black">
          <a:xfrm>
            <a:off x="7208418" y="5807467"/>
            <a:ext cx="626007" cy="213821"/>
          </a:xfrm>
          <a:prstGeom prst="rect">
            <a:avLst/>
          </a:prstGeom>
        </p:spPr>
        <p:txBody>
          <a:bodyPr wrap="none" lIns="0" tIns="0" rIns="0" bIns="0" rtlCol="0" anchor="t" anchorCtr="0">
            <a:no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b="1" kern="0" dirty="0" smtClean="0">
                <a:solidFill>
                  <a:srgbClr val="00A3EC"/>
                </a:solidFill>
                <a:uFill>
                  <a:solidFill>
                    <a:srgbClr val="FFC000"/>
                  </a:solidFill>
                </a:uFill>
                <a:latin typeface="メイリオ" pitchFamily="50" charset="-128"/>
                <a:ea typeface="メイリオ" pitchFamily="50" charset="-128"/>
                <a:cs typeface="メイリオ" pitchFamily="50" charset="-128"/>
              </a:rPr>
              <a:t>マイナンバー</a:t>
            </a:r>
            <a:endParaRPr kumimoji="0" lang="en-US" altLang="ja-JP" b="1" i="0" u="none" strike="noStrike" kern="0" cap="none" spc="0" normalizeH="0" baseline="0" noProof="0" dirty="0">
              <a:ln>
                <a:noFill/>
              </a:ln>
              <a:solidFill>
                <a:srgbClr val="00A3EC"/>
              </a:solidFill>
              <a:effectLst/>
              <a:uLnTx/>
              <a:uFill>
                <a:solidFill>
                  <a:srgbClr val="FFC000"/>
                </a:solidFill>
              </a:uFill>
              <a:latin typeface="メイリオ" pitchFamily="50" charset="-128"/>
              <a:ea typeface="メイリオ" pitchFamily="50" charset="-128"/>
              <a:cs typeface="メイリオ" pitchFamily="50" charset="-128"/>
            </a:endParaRPr>
          </a:p>
        </p:txBody>
      </p:sp>
      <p:sp>
        <p:nvSpPr>
          <p:cNvPr id="36" name="テキスト ボックス 35"/>
          <p:cNvSpPr txBox="1"/>
          <p:nvPr/>
        </p:nvSpPr>
        <p:spPr bwMode="black">
          <a:xfrm>
            <a:off x="7834425" y="5591443"/>
            <a:ext cx="626007" cy="213821"/>
          </a:xfrm>
          <a:prstGeom prst="rect">
            <a:avLst/>
          </a:prstGeom>
        </p:spPr>
        <p:txBody>
          <a:bodyPr wrap="none" lIns="0" tIns="0" rIns="0" bIns="0" rtlCol="0" anchor="t" anchorCtr="0">
            <a:no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smtClean="0">
                <a:ln>
                  <a:noFill/>
                </a:ln>
                <a:solidFill>
                  <a:srgbClr val="00A3EC"/>
                </a:solidFill>
                <a:effectLst/>
                <a:uLnTx/>
                <a:uFill>
                  <a:solidFill>
                    <a:srgbClr val="FFC000"/>
                  </a:solidFill>
                </a:uFill>
                <a:latin typeface="メイリオ" pitchFamily="50" charset="-128"/>
                <a:ea typeface="メイリオ" pitchFamily="50" charset="-128"/>
                <a:cs typeface="メイリオ" pitchFamily="50" charset="-128"/>
              </a:rPr>
              <a:t>暗号化</a:t>
            </a:r>
            <a:endParaRPr kumimoji="0" lang="en-US" altLang="ja-JP" sz="1200" b="1" i="0" u="none" strike="noStrike" kern="0" cap="none" spc="0" normalizeH="0" baseline="0" noProof="0" dirty="0">
              <a:ln>
                <a:noFill/>
              </a:ln>
              <a:solidFill>
                <a:srgbClr val="00A3EC"/>
              </a:solidFill>
              <a:effectLst/>
              <a:uLnTx/>
              <a:uFill>
                <a:solidFill>
                  <a:srgbClr val="FFC000"/>
                </a:solidFill>
              </a:uFill>
              <a:latin typeface="メイリオ" pitchFamily="50" charset="-128"/>
              <a:ea typeface="メイリオ" pitchFamily="50" charset="-128"/>
              <a:cs typeface="メイリオ" pitchFamily="50" charset="-128"/>
            </a:endParaRPr>
          </a:p>
        </p:txBody>
      </p:sp>
      <p:sp>
        <p:nvSpPr>
          <p:cNvPr id="37" name="Freeform 438"/>
          <p:cNvSpPr>
            <a:spLocks noEditPoints="1"/>
          </p:cNvSpPr>
          <p:nvPr/>
        </p:nvSpPr>
        <p:spPr bwMode="auto">
          <a:xfrm>
            <a:off x="7967570" y="5029869"/>
            <a:ext cx="349250" cy="487363"/>
          </a:xfrm>
          <a:custGeom>
            <a:avLst/>
            <a:gdLst>
              <a:gd name="T0" fmla="*/ 196 w 662"/>
              <a:gd name="T1" fmla="*/ 247 h 922"/>
              <a:gd name="T2" fmla="*/ 198 w 662"/>
              <a:gd name="T3" fmla="*/ 220 h 922"/>
              <a:gd name="T4" fmla="*/ 207 w 662"/>
              <a:gd name="T5" fmla="*/ 194 h 922"/>
              <a:gd name="T6" fmla="*/ 219 w 662"/>
              <a:gd name="T7" fmla="*/ 172 h 922"/>
              <a:gd name="T8" fmla="*/ 235 w 662"/>
              <a:gd name="T9" fmla="*/ 151 h 922"/>
              <a:gd name="T10" fmla="*/ 256 w 662"/>
              <a:gd name="T11" fmla="*/ 134 h 922"/>
              <a:gd name="T12" fmla="*/ 279 w 662"/>
              <a:gd name="T13" fmla="*/ 122 h 922"/>
              <a:gd name="T14" fmla="*/ 304 w 662"/>
              <a:gd name="T15" fmla="*/ 114 h 922"/>
              <a:gd name="T16" fmla="*/ 331 w 662"/>
              <a:gd name="T17" fmla="*/ 112 h 922"/>
              <a:gd name="T18" fmla="*/ 344 w 662"/>
              <a:gd name="T19" fmla="*/ 112 h 922"/>
              <a:gd name="T20" fmla="*/ 372 w 662"/>
              <a:gd name="T21" fmla="*/ 118 h 922"/>
              <a:gd name="T22" fmla="*/ 396 w 662"/>
              <a:gd name="T23" fmla="*/ 128 h 922"/>
              <a:gd name="T24" fmla="*/ 418 w 662"/>
              <a:gd name="T25" fmla="*/ 143 h 922"/>
              <a:gd name="T26" fmla="*/ 436 w 662"/>
              <a:gd name="T27" fmla="*/ 161 h 922"/>
              <a:gd name="T28" fmla="*/ 450 w 662"/>
              <a:gd name="T29" fmla="*/ 182 h 922"/>
              <a:gd name="T30" fmla="*/ 461 w 662"/>
              <a:gd name="T31" fmla="*/ 206 h 922"/>
              <a:gd name="T32" fmla="*/ 467 w 662"/>
              <a:gd name="T33" fmla="*/ 233 h 922"/>
              <a:gd name="T34" fmla="*/ 467 w 662"/>
              <a:gd name="T35" fmla="*/ 388 h 922"/>
              <a:gd name="T36" fmla="*/ 578 w 662"/>
              <a:gd name="T37" fmla="*/ 247 h 922"/>
              <a:gd name="T38" fmla="*/ 577 w 662"/>
              <a:gd name="T39" fmla="*/ 222 h 922"/>
              <a:gd name="T40" fmla="*/ 568 w 662"/>
              <a:gd name="T41" fmla="*/ 174 h 922"/>
              <a:gd name="T42" fmla="*/ 548 w 662"/>
              <a:gd name="T43" fmla="*/ 130 h 922"/>
              <a:gd name="T44" fmla="*/ 522 w 662"/>
              <a:gd name="T45" fmla="*/ 90 h 922"/>
              <a:gd name="T46" fmla="*/ 488 w 662"/>
              <a:gd name="T47" fmla="*/ 56 h 922"/>
              <a:gd name="T48" fmla="*/ 449 w 662"/>
              <a:gd name="T49" fmla="*/ 29 h 922"/>
              <a:gd name="T50" fmla="*/ 404 w 662"/>
              <a:gd name="T51" fmla="*/ 11 h 922"/>
              <a:gd name="T52" fmla="*/ 356 w 662"/>
              <a:gd name="T53" fmla="*/ 1 h 922"/>
              <a:gd name="T54" fmla="*/ 331 w 662"/>
              <a:gd name="T55" fmla="*/ 0 h 922"/>
              <a:gd name="T56" fmla="*/ 281 w 662"/>
              <a:gd name="T57" fmla="*/ 5 h 922"/>
              <a:gd name="T58" fmla="*/ 235 w 662"/>
              <a:gd name="T59" fmla="*/ 19 h 922"/>
              <a:gd name="T60" fmla="*/ 193 w 662"/>
              <a:gd name="T61" fmla="*/ 42 h 922"/>
              <a:gd name="T62" fmla="*/ 156 w 662"/>
              <a:gd name="T63" fmla="*/ 72 h 922"/>
              <a:gd name="T64" fmla="*/ 126 w 662"/>
              <a:gd name="T65" fmla="*/ 109 h 922"/>
              <a:gd name="T66" fmla="*/ 103 w 662"/>
              <a:gd name="T67" fmla="*/ 151 h 922"/>
              <a:gd name="T68" fmla="*/ 89 w 662"/>
              <a:gd name="T69" fmla="*/ 197 h 922"/>
              <a:gd name="T70" fmla="*/ 84 w 662"/>
              <a:gd name="T71" fmla="*/ 247 h 922"/>
              <a:gd name="T72" fmla="*/ 196 w 662"/>
              <a:gd name="T73" fmla="*/ 388 h 922"/>
              <a:gd name="T74" fmla="*/ 0 w 662"/>
              <a:gd name="T75" fmla="*/ 455 h 922"/>
              <a:gd name="T76" fmla="*/ 662 w 662"/>
              <a:gd name="T77" fmla="*/ 922 h 922"/>
              <a:gd name="T78" fmla="*/ 0 w 662"/>
              <a:gd name="T79" fmla="*/ 455 h 922"/>
              <a:gd name="T80" fmla="*/ 372 w 662"/>
              <a:gd name="T81" fmla="*/ 695 h 922"/>
              <a:gd name="T82" fmla="*/ 361 w 662"/>
              <a:gd name="T83" fmla="*/ 712 h 922"/>
              <a:gd name="T84" fmla="*/ 356 w 662"/>
              <a:gd name="T85" fmla="*/ 731 h 922"/>
              <a:gd name="T86" fmla="*/ 305 w 662"/>
              <a:gd name="T87" fmla="*/ 782 h 922"/>
              <a:gd name="T88" fmla="*/ 305 w 662"/>
              <a:gd name="T89" fmla="*/ 731 h 922"/>
              <a:gd name="T90" fmla="*/ 301 w 662"/>
              <a:gd name="T91" fmla="*/ 712 h 922"/>
              <a:gd name="T92" fmla="*/ 291 w 662"/>
              <a:gd name="T93" fmla="*/ 695 h 922"/>
              <a:gd name="T94" fmla="*/ 282 w 662"/>
              <a:gd name="T95" fmla="*/ 686 h 922"/>
              <a:gd name="T96" fmla="*/ 273 w 662"/>
              <a:gd name="T97" fmla="*/ 664 h 922"/>
              <a:gd name="T98" fmla="*/ 271 w 662"/>
              <a:gd name="T99" fmla="*/ 650 h 922"/>
              <a:gd name="T100" fmla="*/ 276 w 662"/>
              <a:gd name="T101" fmla="*/ 628 h 922"/>
              <a:gd name="T102" fmla="*/ 288 w 662"/>
              <a:gd name="T103" fmla="*/ 608 h 922"/>
              <a:gd name="T104" fmla="*/ 307 w 662"/>
              <a:gd name="T105" fmla="*/ 595 h 922"/>
              <a:gd name="T106" fmla="*/ 331 w 662"/>
              <a:gd name="T107" fmla="*/ 590 h 922"/>
              <a:gd name="T108" fmla="*/ 343 w 662"/>
              <a:gd name="T109" fmla="*/ 592 h 922"/>
              <a:gd name="T110" fmla="*/ 365 w 662"/>
              <a:gd name="T111" fmla="*/ 601 h 922"/>
              <a:gd name="T112" fmla="*/ 382 w 662"/>
              <a:gd name="T113" fmla="*/ 617 h 922"/>
              <a:gd name="T114" fmla="*/ 390 w 662"/>
              <a:gd name="T115" fmla="*/ 638 h 922"/>
              <a:gd name="T116" fmla="*/ 391 w 662"/>
              <a:gd name="T117" fmla="*/ 650 h 922"/>
              <a:gd name="T118" fmla="*/ 386 w 662"/>
              <a:gd name="T119" fmla="*/ 676 h 922"/>
              <a:gd name="T120" fmla="*/ 372 w 662"/>
              <a:gd name="T121" fmla="*/ 695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2" h="922">
                <a:moveTo>
                  <a:pt x="196" y="247"/>
                </a:moveTo>
                <a:lnTo>
                  <a:pt x="196" y="247"/>
                </a:lnTo>
                <a:lnTo>
                  <a:pt x="196" y="233"/>
                </a:lnTo>
                <a:lnTo>
                  <a:pt x="198" y="220"/>
                </a:lnTo>
                <a:lnTo>
                  <a:pt x="202" y="206"/>
                </a:lnTo>
                <a:lnTo>
                  <a:pt x="207" y="194"/>
                </a:lnTo>
                <a:lnTo>
                  <a:pt x="211" y="182"/>
                </a:lnTo>
                <a:lnTo>
                  <a:pt x="219" y="172"/>
                </a:lnTo>
                <a:lnTo>
                  <a:pt x="227" y="161"/>
                </a:lnTo>
                <a:lnTo>
                  <a:pt x="235" y="151"/>
                </a:lnTo>
                <a:lnTo>
                  <a:pt x="245" y="143"/>
                </a:lnTo>
                <a:lnTo>
                  <a:pt x="256" y="134"/>
                </a:lnTo>
                <a:lnTo>
                  <a:pt x="267" y="128"/>
                </a:lnTo>
                <a:lnTo>
                  <a:pt x="279" y="122"/>
                </a:lnTo>
                <a:lnTo>
                  <a:pt x="291" y="118"/>
                </a:lnTo>
                <a:lnTo>
                  <a:pt x="304" y="114"/>
                </a:lnTo>
                <a:lnTo>
                  <a:pt x="317" y="112"/>
                </a:lnTo>
                <a:lnTo>
                  <a:pt x="331" y="112"/>
                </a:lnTo>
                <a:lnTo>
                  <a:pt x="331" y="112"/>
                </a:lnTo>
                <a:lnTo>
                  <a:pt x="344" y="112"/>
                </a:lnTo>
                <a:lnTo>
                  <a:pt x="359" y="114"/>
                </a:lnTo>
                <a:lnTo>
                  <a:pt x="372" y="118"/>
                </a:lnTo>
                <a:lnTo>
                  <a:pt x="384" y="122"/>
                </a:lnTo>
                <a:lnTo>
                  <a:pt x="396" y="128"/>
                </a:lnTo>
                <a:lnTo>
                  <a:pt x="407" y="134"/>
                </a:lnTo>
                <a:lnTo>
                  <a:pt x="418" y="143"/>
                </a:lnTo>
                <a:lnTo>
                  <a:pt x="427" y="151"/>
                </a:lnTo>
                <a:lnTo>
                  <a:pt x="436" y="161"/>
                </a:lnTo>
                <a:lnTo>
                  <a:pt x="444" y="172"/>
                </a:lnTo>
                <a:lnTo>
                  <a:pt x="450" y="182"/>
                </a:lnTo>
                <a:lnTo>
                  <a:pt x="456" y="194"/>
                </a:lnTo>
                <a:lnTo>
                  <a:pt x="461" y="206"/>
                </a:lnTo>
                <a:lnTo>
                  <a:pt x="464" y="220"/>
                </a:lnTo>
                <a:lnTo>
                  <a:pt x="467" y="233"/>
                </a:lnTo>
                <a:lnTo>
                  <a:pt x="467" y="247"/>
                </a:lnTo>
                <a:lnTo>
                  <a:pt x="467" y="388"/>
                </a:lnTo>
                <a:lnTo>
                  <a:pt x="578" y="388"/>
                </a:lnTo>
                <a:lnTo>
                  <a:pt x="578" y="247"/>
                </a:lnTo>
                <a:lnTo>
                  <a:pt x="578" y="247"/>
                </a:lnTo>
                <a:lnTo>
                  <a:pt x="577" y="222"/>
                </a:lnTo>
                <a:lnTo>
                  <a:pt x="574" y="197"/>
                </a:lnTo>
                <a:lnTo>
                  <a:pt x="568" y="174"/>
                </a:lnTo>
                <a:lnTo>
                  <a:pt x="559" y="151"/>
                </a:lnTo>
                <a:lnTo>
                  <a:pt x="548" y="130"/>
                </a:lnTo>
                <a:lnTo>
                  <a:pt x="536" y="109"/>
                </a:lnTo>
                <a:lnTo>
                  <a:pt x="522" y="90"/>
                </a:lnTo>
                <a:lnTo>
                  <a:pt x="506" y="72"/>
                </a:lnTo>
                <a:lnTo>
                  <a:pt x="488" y="56"/>
                </a:lnTo>
                <a:lnTo>
                  <a:pt x="469" y="42"/>
                </a:lnTo>
                <a:lnTo>
                  <a:pt x="449" y="29"/>
                </a:lnTo>
                <a:lnTo>
                  <a:pt x="427" y="19"/>
                </a:lnTo>
                <a:lnTo>
                  <a:pt x="404" y="11"/>
                </a:lnTo>
                <a:lnTo>
                  <a:pt x="380" y="5"/>
                </a:lnTo>
                <a:lnTo>
                  <a:pt x="356" y="1"/>
                </a:lnTo>
                <a:lnTo>
                  <a:pt x="331" y="0"/>
                </a:lnTo>
                <a:lnTo>
                  <a:pt x="331" y="0"/>
                </a:lnTo>
                <a:lnTo>
                  <a:pt x="306" y="1"/>
                </a:lnTo>
                <a:lnTo>
                  <a:pt x="281" y="5"/>
                </a:lnTo>
                <a:lnTo>
                  <a:pt x="258" y="11"/>
                </a:lnTo>
                <a:lnTo>
                  <a:pt x="235" y="19"/>
                </a:lnTo>
                <a:lnTo>
                  <a:pt x="214" y="29"/>
                </a:lnTo>
                <a:lnTo>
                  <a:pt x="193" y="42"/>
                </a:lnTo>
                <a:lnTo>
                  <a:pt x="174" y="56"/>
                </a:lnTo>
                <a:lnTo>
                  <a:pt x="156" y="72"/>
                </a:lnTo>
                <a:lnTo>
                  <a:pt x="141" y="90"/>
                </a:lnTo>
                <a:lnTo>
                  <a:pt x="126" y="109"/>
                </a:lnTo>
                <a:lnTo>
                  <a:pt x="113" y="130"/>
                </a:lnTo>
                <a:lnTo>
                  <a:pt x="103" y="151"/>
                </a:lnTo>
                <a:lnTo>
                  <a:pt x="95" y="174"/>
                </a:lnTo>
                <a:lnTo>
                  <a:pt x="89" y="197"/>
                </a:lnTo>
                <a:lnTo>
                  <a:pt x="85" y="222"/>
                </a:lnTo>
                <a:lnTo>
                  <a:pt x="84" y="247"/>
                </a:lnTo>
                <a:lnTo>
                  <a:pt x="84" y="388"/>
                </a:lnTo>
                <a:lnTo>
                  <a:pt x="196" y="388"/>
                </a:lnTo>
                <a:lnTo>
                  <a:pt x="196" y="247"/>
                </a:lnTo>
                <a:close/>
                <a:moveTo>
                  <a:pt x="0" y="455"/>
                </a:moveTo>
                <a:lnTo>
                  <a:pt x="0" y="922"/>
                </a:lnTo>
                <a:lnTo>
                  <a:pt x="662" y="922"/>
                </a:lnTo>
                <a:lnTo>
                  <a:pt x="662" y="455"/>
                </a:lnTo>
                <a:lnTo>
                  <a:pt x="0" y="455"/>
                </a:lnTo>
                <a:close/>
                <a:moveTo>
                  <a:pt x="372" y="695"/>
                </a:moveTo>
                <a:lnTo>
                  <a:pt x="372" y="695"/>
                </a:lnTo>
                <a:lnTo>
                  <a:pt x="366" y="703"/>
                </a:lnTo>
                <a:lnTo>
                  <a:pt x="361" y="712"/>
                </a:lnTo>
                <a:lnTo>
                  <a:pt x="358" y="721"/>
                </a:lnTo>
                <a:lnTo>
                  <a:pt x="356" y="731"/>
                </a:lnTo>
                <a:lnTo>
                  <a:pt x="356" y="782"/>
                </a:lnTo>
                <a:lnTo>
                  <a:pt x="305" y="782"/>
                </a:lnTo>
                <a:lnTo>
                  <a:pt x="305" y="731"/>
                </a:lnTo>
                <a:lnTo>
                  <a:pt x="305" y="731"/>
                </a:lnTo>
                <a:lnTo>
                  <a:pt x="305" y="721"/>
                </a:lnTo>
                <a:lnTo>
                  <a:pt x="301" y="712"/>
                </a:lnTo>
                <a:lnTo>
                  <a:pt x="297" y="703"/>
                </a:lnTo>
                <a:lnTo>
                  <a:pt x="291" y="695"/>
                </a:lnTo>
                <a:lnTo>
                  <a:pt x="291" y="695"/>
                </a:lnTo>
                <a:lnTo>
                  <a:pt x="282" y="686"/>
                </a:lnTo>
                <a:lnTo>
                  <a:pt x="276" y="676"/>
                </a:lnTo>
                <a:lnTo>
                  <a:pt x="273" y="664"/>
                </a:lnTo>
                <a:lnTo>
                  <a:pt x="271" y="650"/>
                </a:lnTo>
                <a:lnTo>
                  <a:pt x="271" y="650"/>
                </a:lnTo>
                <a:lnTo>
                  <a:pt x="273" y="638"/>
                </a:lnTo>
                <a:lnTo>
                  <a:pt x="276" y="628"/>
                </a:lnTo>
                <a:lnTo>
                  <a:pt x="281" y="617"/>
                </a:lnTo>
                <a:lnTo>
                  <a:pt x="288" y="608"/>
                </a:lnTo>
                <a:lnTo>
                  <a:pt x="298" y="601"/>
                </a:lnTo>
                <a:lnTo>
                  <a:pt x="307" y="595"/>
                </a:lnTo>
                <a:lnTo>
                  <a:pt x="319" y="592"/>
                </a:lnTo>
                <a:lnTo>
                  <a:pt x="331" y="590"/>
                </a:lnTo>
                <a:lnTo>
                  <a:pt x="331" y="590"/>
                </a:lnTo>
                <a:lnTo>
                  <a:pt x="343" y="592"/>
                </a:lnTo>
                <a:lnTo>
                  <a:pt x="355" y="595"/>
                </a:lnTo>
                <a:lnTo>
                  <a:pt x="365" y="601"/>
                </a:lnTo>
                <a:lnTo>
                  <a:pt x="374" y="608"/>
                </a:lnTo>
                <a:lnTo>
                  <a:pt x="382" y="617"/>
                </a:lnTo>
                <a:lnTo>
                  <a:pt x="386" y="628"/>
                </a:lnTo>
                <a:lnTo>
                  <a:pt x="390" y="638"/>
                </a:lnTo>
                <a:lnTo>
                  <a:pt x="391" y="650"/>
                </a:lnTo>
                <a:lnTo>
                  <a:pt x="391" y="650"/>
                </a:lnTo>
                <a:lnTo>
                  <a:pt x="390" y="664"/>
                </a:lnTo>
                <a:lnTo>
                  <a:pt x="386" y="676"/>
                </a:lnTo>
                <a:lnTo>
                  <a:pt x="380" y="686"/>
                </a:lnTo>
                <a:lnTo>
                  <a:pt x="372" y="695"/>
                </a:lnTo>
                <a:lnTo>
                  <a:pt x="372" y="695"/>
                </a:lnTo>
                <a:close/>
              </a:path>
            </a:pathLst>
          </a:custGeom>
          <a:solidFill>
            <a:srgbClr val="00A3E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endParaRPr>
          </a:p>
        </p:txBody>
      </p:sp>
      <p:sp>
        <p:nvSpPr>
          <p:cNvPr id="39" name="角丸四角形 38"/>
          <p:cNvSpPr/>
          <p:nvPr/>
        </p:nvSpPr>
        <p:spPr>
          <a:xfrm>
            <a:off x="4283968" y="2924944"/>
            <a:ext cx="4608512" cy="338060"/>
          </a:xfrm>
          <a:prstGeom prst="roundRect">
            <a:avLst>
              <a:gd name="adj" fmla="val 0"/>
            </a:avLst>
          </a:prstGeom>
          <a:solidFill>
            <a:srgbClr val="00A3EC"/>
          </a:solidFill>
          <a:ln w="25400" cap="flat" cmpd="sng" algn="ctr">
            <a:noFill/>
            <a:prstDash val="solid"/>
          </a:ln>
          <a:effectLst/>
        </p:spPr>
        <p:txBody>
          <a:bodyPr lIns="91436" tIns="45718" rIns="91436" bIns="45718" rtlCol="0" anchor="ct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en-US" altLang="ja-JP" b="1" kern="0" dirty="0" smtClean="0">
                <a:solidFill>
                  <a:srgbClr val="FFFFFF"/>
                </a:solidFill>
                <a:latin typeface="メイリオ"/>
                <a:ea typeface="メイリオ"/>
              </a:rPr>
              <a:t>SuperStream</a:t>
            </a:r>
            <a:endParaRPr kumimoji="0" lang="ja-JP" altLang="en-US" b="1" i="0" u="none" strike="noStrike" kern="0" cap="none" spc="0" normalizeH="0" baseline="0" noProof="0" dirty="0">
              <a:ln>
                <a:noFill/>
              </a:ln>
              <a:solidFill>
                <a:srgbClr val="FFFFFF"/>
              </a:solidFill>
              <a:effectLst/>
              <a:uLnTx/>
              <a:uFillTx/>
              <a:latin typeface="メイリオ"/>
              <a:ea typeface="メイリオ"/>
            </a:endParaRPr>
          </a:p>
        </p:txBody>
      </p:sp>
      <p:grpSp>
        <p:nvGrpSpPr>
          <p:cNvPr id="4" name="グループ化 525"/>
          <p:cNvGrpSpPr/>
          <p:nvPr/>
        </p:nvGrpSpPr>
        <p:grpSpPr>
          <a:xfrm>
            <a:off x="4955076" y="5085184"/>
            <a:ext cx="625036" cy="619345"/>
            <a:chOff x="3784104" y="1923678"/>
            <a:chExt cx="381000" cy="381000"/>
          </a:xfrm>
          <a:solidFill>
            <a:srgbClr val="00A3EC"/>
          </a:solidFill>
        </p:grpSpPr>
        <p:sp>
          <p:nvSpPr>
            <p:cNvPr id="45"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46"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grpSp>
      <p:pic>
        <p:nvPicPr>
          <p:cNvPr id="301058" name="Picture 2"/>
          <p:cNvPicPr>
            <a:picLocks noChangeAspect="1" noChangeArrowheads="1"/>
          </p:cNvPicPr>
          <p:nvPr/>
        </p:nvPicPr>
        <p:blipFill>
          <a:blip r:embed="rId3" cstate="print"/>
          <a:srcRect/>
          <a:stretch>
            <a:fillRect/>
          </a:stretch>
        </p:blipFill>
        <p:spPr bwMode="auto">
          <a:xfrm>
            <a:off x="2267744" y="5013176"/>
            <a:ext cx="805218" cy="500724"/>
          </a:xfrm>
          <a:prstGeom prst="rect">
            <a:avLst/>
          </a:prstGeom>
          <a:noFill/>
          <a:ln w="9525">
            <a:noFill/>
            <a:miter lim="800000"/>
            <a:headEnd/>
            <a:tailEnd/>
          </a:ln>
        </p:spPr>
      </p:pic>
      <p:pic>
        <p:nvPicPr>
          <p:cNvPr id="27" name="Picture 1"/>
          <p:cNvPicPr>
            <a:picLocks noChangeAspect="1" noChangeArrowheads="1"/>
          </p:cNvPicPr>
          <p:nvPr/>
        </p:nvPicPr>
        <p:blipFill>
          <a:blip r:embed="rId4" cstate="print"/>
          <a:srcRect/>
          <a:stretch>
            <a:fillRect/>
          </a:stretch>
        </p:blipFill>
        <p:spPr bwMode="auto">
          <a:xfrm>
            <a:off x="1885688" y="5229200"/>
            <a:ext cx="814104" cy="508102"/>
          </a:xfrm>
          <a:prstGeom prst="rect">
            <a:avLst/>
          </a:prstGeom>
          <a:noFill/>
          <a:ln w="9525">
            <a:noFill/>
            <a:miter lim="800000"/>
            <a:headEnd/>
            <a:tailEnd/>
          </a:ln>
        </p:spPr>
      </p:pic>
      <p:sp>
        <p:nvSpPr>
          <p:cNvPr id="48" name="右矢印 47"/>
          <p:cNvSpPr/>
          <p:nvPr/>
        </p:nvSpPr>
        <p:spPr bwMode="gray">
          <a:xfrm>
            <a:off x="6012160" y="5157192"/>
            <a:ext cx="792088" cy="361181"/>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49" name="テキスト ボックス 48"/>
          <p:cNvSpPr txBox="1"/>
          <p:nvPr/>
        </p:nvSpPr>
        <p:spPr bwMode="black">
          <a:xfrm>
            <a:off x="4810671" y="5805264"/>
            <a:ext cx="923330" cy="184666"/>
          </a:xfrm>
          <a:prstGeom prst="rect">
            <a:avLst/>
          </a:prstGeom>
        </p:spPr>
        <p:txBody>
          <a:bodyPr wrap="non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i="0" u="none" strike="noStrike" kern="0" cap="none" spc="0" normalizeH="0" baseline="0" noProof="0" dirty="0" smtClean="0">
                <a:ln>
                  <a:noFill/>
                </a:ln>
                <a:effectLst/>
                <a:uLnTx/>
                <a:uFill>
                  <a:solidFill>
                    <a:srgbClr val="FFC000"/>
                  </a:solidFill>
                </a:uFill>
                <a:latin typeface="メイリオ" pitchFamily="50" charset="-128"/>
                <a:ea typeface="メイリオ" pitchFamily="50" charset="-128"/>
                <a:cs typeface="メイリオ" pitchFamily="50" charset="-128"/>
              </a:rPr>
              <a:t>取込指示画面</a:t>
            </a:r>
            <a:endParaRPr kumimoji="0" lang="en-US" altLang="ja-JP" sz="1200" i="0" u="none" strike="noStrike" kern="0" cap="none" spc="0" normalizeH="0" baseline="0" noProof="0" dirty="0">
              <a:ln>
                <a:noFill/>
              </a:ln>
              <a:effectLst/>
              <a:uLnTx/>
              <a:uFill>
                <a:solidFill>
                  <a:srgbClr val="FFC000"/>
                </a:solidFill>
              </a:uFill>
              <a:latin typeface="メイリオ" pitchFamily="50" charset="-128"/>
              <a:ea typeface="メイリオ" pitchFamily="50" charset="-128"/>
              <a:cs typeface="メイリオ" pitchFamily="50" charset="-128"/>
            </a:endParaRPr>
          </a:p>
        </p:txBody>
      </p:sp>
      <p:sp>
        <p:nvSpPr>
          <p:cNvPr id="50" name="Text Box 5"/>
          <p:cNvSpPr txBox="1">
            <a:spLocks noChangeArrowheads="1"/>
          </p:cNvSpPr>
          <p:nvPr/>
        </p:nvSpPr>
        <p:spPr bwMode="auto">
          <a:xfrm>
            <a:off x="4572000" y="4130496"/>
            <a:ext cx="1512168" cy="738664"/>
          </a:xfrm>
          <a:prstGeom prst="rect">
            <a:avLst/>
          </a:prstGeom>
          <a:noFill/>
          <a:ln w="9525">
            <a:noFill/>
            <a:miter lim="800000"/>
            <a:headEnd/>
            <a:tailEnd/>
          </a:ln>
        </p:spPr>
        <p:txBody>
          <a:bodyPr wrap="square">
            <a:spAutoFit/>
          </a:bodyPr>
          <a:lstStyle/>
          <a:p>
            <a:pPr fontAlgn="auto">
              <a:spcBef>
                <a:spcPts val="0"/>
              </a:spcBef>
              <a:spcAft>
                <a:spcPts val="0"/>
              </a:spcAft>
              <a:defRPr/>
            </a:pPr>
            <a:r>
              <a:rPr kumimoji="0" lang="ja-JP" altLang="en-US" sz="14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取込指示</a:t>
            </a:r>
            <a:endParaRPr kumimoji="0" lang="en-US" altLang="ja-JP" sz="14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kumimoji="0" lang="ja-JP" altLang="en-US" sz="14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元ファイル情報</a:t>
            </a:r>
            <a:endParaRPr kumimoji="0" lang="en-US" altLang="ja-JP" sz="14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kumimoji="0" lang="ja-JP" altLang="en-US" sz="140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を自動削除</a:t>
            </a:r>
            <a:endParaRPr kumimoji="0" lang="en-US" altLang="ja-JP" sz="1400" kern="0" dirty="0">
              <a:solidFill>
                <a:sysClr val="windowText" lastClr="000000">
                  <a:lumMod val="65000"/>
                  <a:lumOff val="35000"/>
                </a:sysClr>
              </a:solidFill>
              <a:latin typeface="メイリオ" pitchFamily="50" charset="-128"/>
              <a:ea typeface="メイリオ" pitchFamily="50" charset="-128"/>
              <a:cs typeface="メイリオ" pitchFamily="50" charset="-128"/>
            </a:endParaRPr>
          </a:p>
        </p:txBody>
      </p:sp>
      <p:cxnSp>
        <p:nvCxnSpPr>
          <p:cNvPr id="52" name="直線コネクタ 51"/>
          <p:cNvCxnSpPr/>
          <p:nvPr/>
        </p:nvCxnSpPr>
        <p:spPr>
          <a:xfrm>
            <a:off x="6300192" y="3501008"/>
            <a:ext cx="0" cy="2664296"/>
          </a:xfrm>
          <a:prstGeom prst="line">
            <a:avLst/>
          </a:prstGeom>
          <a:ln w="38100">
            <a:solidFill>
              <a:srgbClr val="00A3EC"/>
            </a:solidFill>
            <a:prstDash val="dash"/>
          </a:ln>
        </p:spPr>
        <p:style>
          <a:lnRef idx="1">
            <a:schemeClr val="accent1"/>
          </a:lnRef>
          <a:fillRef idx="0">
            <a:schemeClr val="accent1"/>
          </a:fillRef>
          <a:effectRef idx="0">
            <a:schemeClr val="accent1"/>
          </a:effectRef>
          <a:fontRef idx="minor">
            <a:schemeClr val="tx1"/>
          </a:fontRef>
        </p:style>
      </p:cxnSp>
      <p:sp>
        <p:nvSpPr>
          <p:cNvPr id="54" name="テキスト ボックス 53"/>
          <p:cNvSpPr txBox="1"/>
          <p:nvPr/>
        </p:nvSpPr>
        <p:spPr bwMode="black">
          <a:xfrm>
            <a:off x="4572000" y="3429000"/>
            <a:ext cx="1154162" cy="230832"/>
          </a:xfrm>
          <a:prstGeom prst="rect">
            <a:avLst/>
          </a:prstGeom>
        </p:spPr>
        <p:txBody>
          <a:bodyPr wrap="non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500" b="1" i="0" u="none" strike="noStrike" kern="0" cap="none" spc="0" normalizeH="0" baseline="0" noProof="0" dirty="0" smtClean="0">
                <a:ln>
                  <a:noFill/>
                </a:ln>
                <a:solidFill>
                  <a:srgbClr val="00A3EC"/>
                </a:solidFill>
                <a:effectLst/>
                <a:uLnTx/>
                <a:uFill>
                  <a:solidFill>
                    <a:srgbClr val="FFC000"/>
                  </a:solidFill>
                </a:uFill>
                <a:latin typeface="メイリオ" pitchFamily="50" charset="-128"/>
                <a:ea typeface="メイリオ" pitchFamily="50" charset="-128"/>
                <a:cs typeface="メイリオ" pitchFamily="50" charset="-128"/>
              </a:rPr>
              <a:t>一括取込機能</a:t>
            </a:r>
            <a:endParaRPr kumimoji="0" lang="en-US" altLang="ja-JP" sz="1500" b="1" i="0" u="none" strike="noStrike" kern="0" cap="none" spc="0" normalizeH="0" baseline="0" noProof="0" dirty="0">
              <a:ln>
                <a:noFill/>
              </a:ln>
              <a:solidFill>
                <a:srgbClr val="00A3EC"/>
              </a:solidFill>
              <a:effectLst/>
              <a:uLnTx/>
              <a:uFill>
                <a:solidFill>
                  <a:srgbClr val="FFC000"/>
                </a:solidFill>
              </a:uFill>
              <a:latin typeface="メイリオ" pitchFamily="50" charset="-128"/>
              <a:ea typeface="メイリオ" pitchFamily="50" charset="-128"/>
              <a:cs typeface="メイリオ" pitchFamily="50" charset="-128"/>
            </a:endParaRPr>
          </a:p>
        </p:txBody>
      </p:sp>
      <p:grpSp>
        <p:nvGrpSpPr>
          <p:cNvPr id="5" name="グループ化 525"/>
          <p:cNvGrpSpPr/>
          <p:nvPr/>
        </p:nvGrpSpPr>
        <p:grpSpPr>
          <a:xfrm>
            <a:off x="7164288" y="3356992"/>
            <a:ext cx="625036" cy="619345"/>
            <a:chOff x="3784104" y="1923678"/>
            <a:chExt cx="381000" cy="381000"/>
          </a:xfrm>
          <a:solidFill>
            <a:srgbClr val="00A3EC"/>
          </a:solidFill>
        </p:grpSpPr>
        <p:sp>
          <p:nvSpPr>
            <p:cNvPr id="56" name="Freeform 560"/>
            <p:cNvSpPr>
              <a:spLocks/>
            </p:cNvSpPr>
            <p:nvPr/>
          </p:nvSpPr>
          <p:spPr bwMode="auto">
            <a:xfrm>
              <a:off x="3873004" y="2253878"/>
              <a:ext cx="203200" cy="50800"/>
            </a:xfrm>
            <a:custGeom>
              <a:avLst/>
              <a:gdLst/>
              <a:ahLst/>
              <a:cxnLst>
                <a:cxn ang="0">
                  <a:pos x="112" y="0"/>
                </a:cxn>
                <a:cxn ang="0">
                  <a:pos x="16" y="0"/>
                </a:cxn>
                <a:cxn ang="0">
                  <a:pos x="16" y="0"/>
                </a:cxn>
                <a:cxn ang="0">
                  <a:pos x="10" y="2"/>
                </a:cxn>
                <a:cxn ang="0">
                  <a:pos x="4" y="4"/>
                </a:cxn>
                <a:cxn ang="0">
                  <a:pos x="2" y="10"/>
                </a:cxn>
                <a:cxn ang="0">
                  <a:pos x="0" y="16"/>
                </a:cxn>
                <a:cxn ang="0">
                  <a:pos x="0" y="32"/>
                </a:cxn>
                <a:cxn ang="0">
                  <a:pos x="16" y="32"/>
                </a:cxn>
                <a:cxn ang="0">
                  <a:pos x="112" y="32"/>
                </a:cxn>
                <a:cxn ang="0">
                  <a:pos x="128" y="32"/>
                </a:cxn>
                <a:cxn ang="0">
                  <a:pos x="128" y="16"/>
                </a:cxn>
                <a:cxn ang="0">
                  <a:pos x="128" y="16"/>
                </a:cxn>
                <a:cxn ang="0">
                  <a:pos x="126" y="10"/>
                </a:cxn>
                <a:cxn ang="0">
                  <a:pos x="124" y="4"/>
                </a:cxn>
                <a:cxn ang="0">
                  <a:pos x="118" y="2"/>
                </a:cxn>
                <a:cxn ang="0">
                  <a:pos x="112" y="0"/>
                </a:cxn>
                <a:cxn ang="0">
                  <a:pos x="112" y="0"/>
                </a:cxn>
              </a:cxnLst>
              <a:rect l="0" t="0" r="r" b="b"/>
              <a:pathLst>
                <a:path w="128" h="32">
                  <a:moveTo>
                    <a:pt x="112" y="0"/>
                  </a:moveTo>
                  <a:lnTo>
                    <a:pt x="16" y="0"/>
                  </a:lnTo>
                  <a:lnTo>
                    <a:pt x="16" y="0"/>
                  </a:lnTo>
                  <a:lnTo>
                    <a:pt x="10" y="2"/>
                  </a:lnTo>
                  <a:lnTo>
                    <a:pt x="4" y="4"/>
                  </a:lnTo>
                  <a:lnTo>
                    <a:pt x="2" y="10"/>
                  </a:lnTo>
                  <a:lnTo>
                    <a:pt x="0" y="16"/>
                  </a:lnTo>
                  <a:lnTo>
                    <a:pt x="0" y="32"/>
                  </a:lnTo>
                  <a:lnTo>
                    <a:pt x="16" y="32"/>
                  </a:lnTo>
                  <a:lnTo>
                    <a:pt x="112" y="32"/>
                  </a:lnTo>
                  <a:lnTo>
                    <a:pt x="128" y="32"/>
                  </a:lnTo>
                  <a:lnTo>
                    <a:pt x="128" y="16"/>
                  </a:lnTo>
                  <a:lnTo>
                    <a:pt x="128" y="16"/>
                  </a:lnTo>
                  <a:lnTo>
                    <a:pt x="126" y="10"/>
                  </a:lnTo>
                  <a:lnTo>
                    <a:pt x="124" y="4"/>
                  </a:lnTo>
                  <a:lnTo>
                    <a:pt x="118" y="2"/>
                  </a:lnTo>
                  <a:lnTo>
                    <a:pt x="112" y="0"/>
                  </a:lnTo>
                  <a:lnTo>
                    <a:pt x="11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sp>
          <p:nvSpPr>
            <p:cNvPr id="57" name="Freeform 561"/>
            <p:cNvSpPr>
              <a:spLocks noEditPoints="1"/>
            </p:cNvSpPr>
            <p:nvPr/>
          </p:nvSpPr>
          <p:spPr bwMode="auto">
            <a:xfrm>
              <a:off x="3784104" y="1923678"/>
              <a:ext cx="381000" cy="292100"/>
            </a:xfrm>
            <a:custGeom>
              <a:avLst/>
              <a:gdLst/>
              <a:ahLst/>
              <a:cxnLst>
                <a:cxn ang="0">
                  <a:pos x="216" y="0"/>
                </a:cxn>
                <a:cxn ang="0">
                  <a:pos x="24" y="0"/>
                </a:cxn>
                <a:cxn ang="0">
                  <a:pos x="24" y="0"/>
                </a:cxn>
                <a:cxn ang="0">
                  <a:pos x="14" y="2"/>
                </a:cxn>
                <a:cxn ang="0">
                  <a:pos x="8" y="8"/>
                </a:cxn>
                <a:cxn ang="0">
                  <a:pos x="2" y="14"/>
                </a:cxn>
                <a:cxn ang="0">
                  <a:pos x="0" y="24"/>
                </a:cxn>
                <a:cxn ang="0">
                  <a:pos x="0" y="160"/>
                </a:cxn>
                <a:cxn ang="0">
                  <a:pos x="0" y="160"/>
                </a:cxn>
                <a:cxn ang="0">
                  <a:pos x="2" y="170"/>
                </a:cxn>
                <a:cxn ang="0">
                  <a:pos x="8" y="176"/>
                </a:cxn>
                <a:cxn ang="0">
                  <a:pos x="14" y="182"/>
                </a:cxn>
                <a:cxn ang="0">
                  <a:pos x="24" y="184"/>
                </a:cxn>
                <a:cxn ang="0">
                  <a:pos x="216" y="184"/>
                </a:cxn>
                <a:cxn ang="0">
                  <a:pos x="216" y="184"/>
                </a:cxn>
                <a:cxn ang="0">
                  <a:pos x="226" y="182"/>
                </a:cxn>
                <a:cxn ang="0">
                  <a:pos x="232" y="176"/>
                </a:cxn>
                <a:cxn ang="0">
                  <a:pos x="238" y="170"/>
                </a:cxn>
                <a:cxn ang="0">
                  <a:pos x="240" y="160"/>
                </a:cxn>
                <a:cxn ang="0">
                  <a:pos x="240" y="24"/>
                </a:cxn>
                <a:cxn ang="0">
                  <a:pos x="240" y="24"/>
                </a:cxn>
                <a:cxn ang="0">
                  <a:pos x="238" y="14"/>
                </a:cxn>
                <a:cxn ang="0">
                  <a:pos x="232" y="8"/>
                </a:cxn>
                <a:cxn ang="0">
                  <a:pos x="226" y="2"/>
                </a:cxn>
                <a:cxn ang="0">
                  <a:pos x="216" y="0"/>
                </a:cxn>
                <a:cxn ang="0">
                  <a:pos x="216" y="0"/>
                </a:cxn>
                <a:cxn ang="0">
                  <a:pos x="216" y="136"/>
                </a:cxn>
                <a:cxn ang="0">
                  <a:pos x="24" y="136"/>
                </a:cxn>
                <a:cxn ang="0">
                  <a:pos x="24" y="24"/>
                </a:cxn>
                <a:cxn ang="0">
                  <a:pos x="216" y="24"/>
                </a:cxn>
                <a:cxn ang="0">
                  <a:pos x="216" y="136"/>
                </a:cxn>
              </a:cxnLst>
              <a:rect l="0" t="0" r="r" b="b"/>
              <a:pathLst>
                <a:path w="240" h="184">
                  <a:moveTo>
                    <a:pt x="216" y="0"/>
                  </a:moveTo>
                  <a:lnTo>
                    <a:pt x="24" y="0"/>
                  </a:lnTo>
                  <a:lnTo>
                    <a:pt x="24" y="0"/>
                  </a:lnTo>
                  <a:lnTo>
                    <a:pt x="14" y="2"/>
                  </a:lnTo>
                  <a:lnTo>
                    <a:pt x="8" y="8"/>
                  </a:lnTo>
                  <a:lnTo>
                    <a:pt x="2" y="14"/>
                  </a:lnTo>
                  <a:lnTo>
                    <a:pt x="0" y="24"/>
                  </a:lnTo>
                  <a:lnTo>
                    <a:pt x="0" y="160"/>
                  </a:lnTo>
                  <a:lnTo>
                    <a:pt x="0" y="160"/>
                  </a:lnTo>
                  <a:lnTo>
                    <a:pt x="2" y="170"/>
                  </a:lnTo>
                  <a:lnTo>
                    <a:pt x="8" y="176"/>
                  </a:lnTo>
                  <a:lnTo>
                    <a:pt x="14" y="182"/>
                  </a:lnTo>
                  <a:lnTo>
                    <a:pt x="24" y="184"/>
                  </a:lnTo>
                  <a:lnTo>
                    <a:pt x="216" y="184"/>
                  </a:lnTo>
                  <a:lnTo>
                    <a:pt x="216" y="184"/>
                  </a:lnTo>
                  <a:lnTo>
                    <a:pt x="226" y="182"/>
                  </a:lnTo>
                  <a:lnTo>
                    <a:pt x="232" y="176"/>
                  </a:lnTo>
                  <a:lnTo>
                    <a:pt x="238" y="170"/>
                  </a:lnTo>
                  <a:lnTo>
                    <a:pt x="240" y="160"/>
                  </a:lnTo>
                  <a:lnTo>
                    <a:pt x="240" y="24"/>
                  </a:lnTo>
                  <a:lnTo>
                    <a:pt x="240" y="24"/>
                  </a:lnTo>
                  <a:lnTo>
                    <a:pt x="238" y="14"/>
                  </a:lnTo>
                  <a:lnTo>
                    <a:pt x="232" y="8"/>
                  </a:lnTo>
                  <a:lnTo>
                    <a:pt x="226" y="2"/>
                  </a:lnTo>
                  <a:lnTo>
                    <a:pt x="216" y="0"/>
                  </a:lnTo>
                  <a:lnTo>
                    <a:pt x="216" y="0"/>
                  </a:lnTo>
                  <a:close/>
                  <a:moveTo>
                    <a:pt x="216" y="136"/>
                  </a:moveTo>
                  <a:lnTo>
                    <a:pt x="24" y="136"/>
                  </a:lnTo>
                  <a:lnTo>
                    <a:pt x="24" y="24"/>
                  </a:lnTo>
                  <a:lnTo>
                    <a:pt x="216" y="24"/>
                  </a:lnTo>
                  <a:lnTo>
                    <a:pt x="216" y="13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ysClr val="windowText" lastClr="000000"/>
                </a:solidFill>
                <a:effectLst/>
                <a:uLnTx/>
                <a:uFillTx/>
              </a:endParaRPr>
            </a:p>
          </p:txBody>
        </p:sp>
      </p:grpSp>
      <p:sp>
        <p:nvSpPr>
          <p:cNvPr id="58" name="右矢印 57"/>
          <p:cNvSpPr/>
          <p:nvPr/>
        </p:nvSpPr>
        <p:spPr bwMode="gray">
          <a:xfrm rot="5400000">
            <a:off x="7278205" y="4323195"/>
            <a:ext cx="421378" cy="361181"/>
          </a:xfrm>
          <a:prstGeom prst="rightArrow">
            <a:avLst/>
          </a:prstGeom>
          <a:solidFill>
            <a:srgbClr val="00A3EC"/>
          </a:solidFill>
          <a:ln>
            <a:noFill/>
            <a:headEnd/>
            <a:tailEnd/>
          </a:ln>
          <a:effectLst/>
        </p:spPr>
        <p:style>
          <a:lnRef idx="1">
            <a:schemeClr val="accent3"/>
          </a:lnRef>
          <a:fillRef idx="2">
            <a:schemeClr val="accent3"/>
          </a:fillRef>
          <a:effectRef idx="1">
            <a:schemeClr val="accent3"/>
          </a:effectRef>
          <a:fontRef idx="minor">
            <a:schemeClr val="dk1"/>
          </a:fontRef>
        </p:style>
        <p:txBody>
          <a:bodyPr wrap="none" rtlCol="0" anchor="t" anchorCtr="0"/>
          <a:lstStyle/>
          <a:p>
            <a:pPr algn="ctr">
              <a:buNone/>
            </a:pPr>
            <a:endParaRPr kumimoji="1" lang="ja-JP" altLang="en-US" sz="1600" dirty="0" smtClean="0">
              <a:solidFill>
                <a:schemeClr val="tx1">
                  <a:lumMod val="75000"/>
                  <a:lumOff val="25000"/>
                </a:schemeClr>
              </a:solidFill>
              <a:latin typeface="HGP創英角ｺﾞｼｯｸUB" pitchFamily="50" charset="-128"/>
              <a:ea typeface="HGP創英角ｺﾞｼｯｸUB" pitchFamily="50" charset="-128"/>
            </a:endParaRPr>
          </a:p>
        </p:txBody>
      </p:sp>
      <p:sp>
        <p:nvSpPr>
          <p:cNvPr id="59" name="テキスト ボックス 58"/>
          <p:cNvSpPr txBox="1"/>
          <p:nvPr/>
        </p:nvSpPr>
        <p:spPr bwMode="black">
          <a:xfrm>
            <a:off x="6998580" y="4048345"/>
            <a:ext cx="992259" cy="184666"/>
          </a:xfrm>
          <a:prstGeom prst="rect">
            <a:avLst/>
          </a:prstGeom>
        </p:spPr>
        <p:txBody>
          <a:bodyPr wrap="none" lIns="0" tIns="0" rIns="0" bIns="0" rtlCol="0" anchor="t" anchorCtr="0">
            <a:spAutoFit/>
          </a:bodyPr>
          <a:lstStyle/>
          <a:p>
            <a:pPr marL="0" marR="0" lvl="0" indent="0" algn="ctr" defTabSz="685766" eaLnBrk="1" fontAlgn="auto" latinLnBrk="0" hangingPunct="1">
              <a:lnSpc>
                <a:spcPct val="100000"/>
              </a:lnSpc>
              <a:spcBef>
                <a:spcPts val="0"/>
              </a:spcBef>
              <a:spcAft>
                <a:spcPts val="0"/>
              </a:spcAft>
              <a:buClrTx/>
              <a:buSzTx/>
              <a:buFontTx/>
              <a:buNone/>
              <a:tabLst/>
              <a:defRPr/>
            </a:pPr>
            <a:r>
              <a:rPr kumimoji="0" lang="ja-JP" altLang="en-US" sz="1200" kern="0" dirty="0" smtClean="0">
                <a:uFill>
                  <a:solidFill>
                    <a:srgbClr val="FFC000"/>
                  </a:solidFill>
                </a:uFill>
                <a:latin typeface="メイリオ" pitchFamily="50" charset="-128"/>
                <a:ea typeface="メイリオ" pitchFamily="50" charset="-128"/>
                <a:cs typeface="メイリオ" pitchFamily="50" charset="-128"/>
              </a:rPr>
              <a:t>修正</a:t>
            </a:r>
            <a:r>
              <a:rPr kumimoji="0" lang="en-US" altLang="ja-JP" sz="1200" kern="0" dirty="0" smtClean="0">
                <a:uFill>
                  <a:solidFill>
                    <a:srgbClr val="FFC000"/>
                  </a:solidFill>
                </a:uFill>
                <a:latin typeface="メイリオ" pitchFamily="50" charset="-128"/>
                <a:ea typeface="メイリオ" pitchFamily="50" charset="-128"/>
                <a:cs typeface="メイリオ" pitchFamily="50" charset="-128"/>
              </a:rPr>
              <a:t>/</a:t>
            </a:r>
            <a:r>
              <a:rPr kumimoji="0" lang="ja-JP" altLang="en-US" sz="1200" kern="0" dirty="0" smtClean="0">
                <a:uFill>
                  <a:solidFill>
                    <a:srgbClr val="FFC000"/>
                  </a:solidFill>
                </a:uFill>
                <a:latin typeface="メイリオ" pitchFamily="50" charset="-128"/>
                <a:ea typeface="メイリオ" pitchFamily="50" charset="-128"/>
                <a:cs typeface="メイリオ" pitchFamily="50" charset="-128"/>
              </a:rPr>
              <a:t>削除など</a:t>
            </a:r>
            <a:endParaRPr kumimoji="0" lang="en-US" altLang="ja-JP" sz="1200" i="0" u="none" strike="noStrike" kern="0" cap="none" spc="0" normalizeH="0" baseline="0" noProof="0" dirty="0">
              <a:ln>
                <a:noFill/>
              </a:ln>
              <a:effectLst/>
              <a:uLnTx/>
              <a:uFill>
                <a:solidFill>
                  <a:srgbClr val="FFC000"/>
                </a:solidFill>
              </a:uFill>
              <a:latin typeface="メイリオ" pitchFamily="50" charset="-128"/>
              <a:ea typeface="メイリオ" pitchFamily="50" charset="-128"/>
              <a:cs typeface="メイリオ" pitchFamily="50" charset="-128"/>
            </a:endParaRPr>
          </a:p>
        </p:txBody>
      </p:sp>
      <p:sp>
        <p:nvSpPr>
          <p:cNvPr id="44" name="フッター プレースホルダ 2"/>
          <p:cNvSpPr txBox="1">
            <a:spLocks/>
          </p:cNvSpPr>
          <p:nvPr/>
        </p:nvSpPr>
        <p:spPr>
          <a:xfrm>
            <a:off x="323528" y="6481196"/>
            <a:ext cx="2160000" cy="180000"/>
          </a:xfrm>
          <a:prstGeom prst="rect">
            <a:avLst/>
          </a:prstGeom>
          <a:noFill/>
        </p:spPr>
        <p:txBody>
          <a:bodyPr vert="horz"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endPar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endParaRPr>
          </a:p>
        </p:txBody>
      </p:sp>
      <p:sp>
        <p:nvSpPr>
          <p:cNvPr id="47" name="スライド番号プレースホルダ 23"/>
          <p:cNvSpPr>
            <a:spLocks noGrp="1"/>
          </p:cNvSpPr>
          <p:nvPr>
            <p:ph type="sldNum" sz="quarter" idx="4294967295"/>
          </p:nvPr>
        </p:nvSpPr>
        <p:spPr>
          <a:xfrm>
            <a:off x="8118000" y="6462000"/>
            <a:ext cx="720000" cy="180000"/>
          </a:xfrm>
          <a:prstGeom prst="rect">
            <a:avLst/>
          </a:prstGeom>
        </p:spPr>
        <p:txBody>
          <a:bodyPr lIns="0" rIns="0" anchor="ctr"/>
          <a:lstStyle/>
          <a:p>
            <a:pPr algn="r">
              <a:defRPr/>
            </a:pPr>
            <a:fld id="{4BACFBD3-B0AD-4F77-A388-FB768D15B6EF}" type="slidenum">
              <a:rPr lang="en-US" altLang="ja-JP" sz="900" smtClean="0">
                <a:solidFill>
                  <a:schemeClr val="bg1"/>
                </a:solidFill>
              </a:rPr>
              <a:pPr algn="r">
                <a:defRPr/>
              </a:pPr>
              <a:t>28</a:t>
            </a:fld>
            <a:endParaRPr lang="en-US" altLang="ja-JP" sz="900" dirty="0">
              <a:solidFill>
                <a:schemeClr val="bg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fld id="{093C75F2-3E4C-4B5E-9F52-DE106DCEBDCD}" type="slidenum">
              <a:rPr lang="ja-JP" altLang="en-US" smtClean="0">
                <a:solidFill>
                  <a:srgbClr val="FFFFFF"/>
                </a:solidFill>
              </a:rPr>
              <a:pPr/>
              <a:t>29</a:t>
            </a:fld>
            <a:endParaRPr lang="ja-JP" altLang="en-US">
              <a:solidFill>
                <a:srgbClr val="FFFFFF"/>
              </a:solidFill>
            </a:endParaRPr>
          </a:p>
        </p:txBody>
      </p:sp>
      <p:sp>
        <p:nvSpPr>
          <p:cNvPr id="5" name="タイトル 1"/>
          <p:cNvSpPr txBox="1">
            <a:spLocks/>
          </p:cNvSpPr>
          <p:nvPr/>
        </p:nvSpPr>
        <p:spPr>
          <a:xfrm>
            <a:off x="395536" y="209400"/>
            <a:ext cx="8496320" cy="987352"/>
          </a:xfrm>
          <a:prstGeom prst="rect">
            <a:avLst/>
          </a:prstGeom>
        </p:spPr>
        <p:txBody>
          <a:bodyPr anchor="ctr"/>
          <a:lstStyle/>
          <a:p>
            <a:pPr eaLnBrk="0" hangingPunct="0">
              <a:lnSpc>
                <a:spcPts val="2800"/>
              </a:lnSpc>
              <a:defRPr/>
            </a:pPr>
            <a:r>
              <a:rPr lang="en-US" altLang="ja-JP" sz="2200" b="1" dirty="0" smtClean="0">
                <a:solidFill>
                  <a:srgbClr val="FFFFFF"/>
                </a:solidFill>
                <a:latin typeface="メイリオ" pitchFamily="50" charset="-128"/>
                <a:ea typeface="メイリオ" pitchFamily="50" charset="-128"/>
                <a:cs typeface="メイリオ" pitchFamily="50" charset="-128"/>
              </a:rPr>
              <a:t>SuperStream</a:t>
            </a:r>
            <a:r>
              <a:rPr lang="ja-JP" altLang="en-US" sz="2200" b="1" dirty="0" smtClean="0">
                <a:solidFill>
                  <a:srgbClr val="FFFFFF"/>
                </a:solidFill>
                <a:latin typeface="メイリオ" pitchFamily="50" charset="-128"/>
                <a:ea typeface="メイリオ" pitchFamily="50" charset="-128"/>
                <a:cs typeface="メイリオ" pitchFamily="50" charset="-128"/>
              </a:rPr>
              <a:t>マイナンバーセキュリティ機能</a:t>
            </a:r>
            <a:r>
              <a:rPr lang="en-US" altLang="ja-JP" sz="2200" b="1" dirty="0" smtClean="0">
                <a:solidFill>
                  <a:srgbClr val="FFFFFF"/>
                </a:solidFill>
                <a:latin typeface="メイリオ" pitchFamily="50" charset="-128"/>
                <a:ea typeface="メイリオ" pitchFamily="50" charset="-128"/>
                <a:cs typeface="メイリオ" pitchFamily="50" charset="-128"/>
              </a:rPr>
              <a:t/>
            </a:r>
            <a:br>
              <a:rPr lang="en-US" altLang="ja-JP" sz="2200" b="1" dirty="0" smtClean="0">
                <a:solidFill>
                  <a:srgbClr val="FFFFFF"/>
                </a:solidFill>
                <a:latin typeface="メイリオ" pitchFamily="50" charset="-128"/>
                <a:ea typeface="メイリオ" pitchFamily="50" charset="-128"/>
                <a:cs typeface="メイリオ" pitchFamily="50" charset="-128"/>
              </a:rPr>
            </a:br>
            <a:r>
              <a:rPr lang="ja-JP" altLang="en-US" b="1" dirty="0" smtClean="0">
                <a:solidFill>
                  <a:srgbClr val="FFFFFF"/>
                </a:solidFill>
                <a:latin typeface="メイリオ" pitchFamily="50" charset="-128"/>
                <a:ea typeface="メイリオ" pitchFamily="50" charset="-128"/>
                <a:cs typeface="メイリオ" pitchFamily="50" charset="-128"/>
              </a:rPr>
              <a:t>　パスワード入力と表示制御機能</a:t>
            </a:r>
            <a:endParaRPr lang="ja-JP" altLang="en-US" b="1" dirty="0">
              <a:solidFill>
                <a:srgbClr val="FFFFFF"/>
              </a:solidFill>
              <a:latin typeface="メイリオ" pitchFamily="50" charset="-128"/>
              <a:ea typeface="メイリオ" pitchFamily="50" charset="-128"/>
              <a:cs typeface="メイリオ" pitchFamily="50" charset="-128"/>
            </a:endParaRPr>
          </a:p>
        </p:txBody>
      </p:sp>
      <p:pic>
        <p:nvPicPr>
          <p:cNvPr id="301066" name="Picture 10"/>
          <p:cNvPicPr>
            <a:picLocks noChangeAspect="1" noChangeArrowheads="1"/>
          </p:cNvPicPr>
          <p:nvPr/>
        </p:nvPicPr>
        <p:blipFill>
          <a:blip r:embed="rId2" cstate="print"/>
          <a:srcRect/>
          <a:stretch>
            <a:fillRect/>
          </a:stretch>
        </p:blipFill>
        <p:spPr bwMode="auto">
          <a:xfrm>
            <a:off x="387136" y="4869160"/>
            <a:ext cx="2399581" cy="1434759"/>
          </a:xfrm>
          <a:prstGeom prst="rect">
            <a:avLst/>
          </a:prstGeom>
          <a:noFill/>
          <a:ln w="9525">
            <a:solidFill>
              <a:schemeClr val="bg2">
                <a:lumMod val="75000"/>
              </a:schemeClr>
            </a:solidFill>
            <a:miter lim="800000"/>
            <a:headEnd/>
            <a:tailEnd/>
          </a:ln>
        </p:spPr>
      </p:pic>
      <p:sp>
        <p:nvSpPr>
          <p:cNvPr id="18" name="正方形/長方形 17"/>
          <p:cNvSpPr/>
          <p:nvPr/>
        </p:nvSpPr>
        <p:spPr>
          <a:xfrm>
            <a:off x="539552" y="1700808"/>
            <a:ext cx="8712968" cy="584775"/>
          </a:xfrm>
          <a:prstGeom prst="rect">
            <a:avLst/>
          </a:prstGeom>
        </p:spPr>
        <p:txBody>
          <a:bodyPr wrap="square">
            <a:spAutoFit/>
          </a:bodyPr>
          <a:lstStyle/>
          <a:p>
            <a:r>
              <a:rPr lang="ja-JP" altLang="ja-JP" sz="1600" dirty="0" smtClean="0">
                <a:latin typeface="メイリオ" pitchFamily="50" charset="-128"/>
                <a:ea typeface="メイリオ" pitchFamily="50" charset="-128"/>
                <a:cs typeface="メイリオ" pitchFamily="50" charset="-128"/>
              </a:rPr>
              <a:t>マイナンバー登録等のマイナンバー管理機能を利用する場合は、マイナンバーパスワード</a:t>
            </a:r>
            <a:endParaRPr lang="en-US" altLang="ja-JP" sz="1600" dirty="0" smtClean="0">
              <a:latin typeface="メイリオ" pitchFamily="50" charset="-128"/>
              <a:ea typeface="メイリオ" pitchFamily="50" charset="-128"/>
              <a:cs typeface="メイリオ" pitchFamily="50" charset="-128"/>
            </a:endParaRPr>
          </a:p>
          <a:p>
            <a:r>
              <a:rPr lang="ja-JP" altLang="ja-JP" sz="1600" dirty="0" smtClean="0">
                <a:latin typeface="メイリオ" pitchFamily="50" charset="-128"/>
                <a:ea typeface="メイリオ" pitchFamily="50" charset="-128"/>
                <a:cs typeface="メイリオ" pitchFamily="50" charset="-128"/>
              </a:rPr>
              <a:t>入力画面を表示します。</a:t>
            </a:r>
            <a:r>
              <a:rPr lang="ja-JP" altLang="en-US" sz="1600" dirty="0" smtClean="0">
                <a:latin typeface="メイリオ" pitchFamily="50" charset="-128"/>
                <a:ea typeface="メイリオ" pitchFamily="50" charset="-128"/>
                <a:cs typeface="メイリオ" pitchFamily="50" charset="-128"/>
              </a:rPr>
              <a:t>また、表示制御機能により画面表示の制御も可能です</a:t>
            </a:r>
            <a:r>
              <a:rPr lang="ja-JP" altLang="ja-JP" sz="1600" dirty="0" smtClean="0">
                <a:latin typeface="メイリオ" pitchFamily="50" charset="-128"/>
                <a:ea typeface="メイリオ" pitchFamily="50" charset="-128"/>
                <a:cs typeface="メイリオ" pitchFamily="50" charset="-128"/>
              </a:rPr>
              <a:t>。</a:t>
            </a:r>
            <a:endParaRPr lang="ja-JP" altLang="ja-JP" sz="1600" dirty="0">
              <a:latin typeface="メイリオ" pitchFamily="50" charset="-128"/>
              <a:ea typeface="メイリオ" pitchFamily="50" charset="-128"/>
              <a:cs typeface="メイリオ" pitchFamily="50" charset="-128"/>
            </a:endParaRPr>
          </a:p>
        </p:txBody>
      </p:sp>
      <p:sp>
        <p:nvSpPr>
          <p:cNvPr id="19" name="テキスト プレースホルダー 4"/>
          <p:cNvSpPr txBox="1">
            <a:spLocks/>
          </p:cNvSpPr>
          <p:nvPr/>
        </p:nvSpPr>
        <p:spPr bwMode="black">
          <a:xfrm>
            <a:off x="660468" y="1316768"/>
            <a:ext cx="8376027" cy="480053"/>
          </a:xfrm>
          <a:prstGeom prst="rect">
            <a:avLst/>
          </a:prstGeom>
        </p:spPr>
        <p:txBody>
          <a:bodyPr vert="horz" lIns="0" tIns="0" rIns="0" bIns="0" rtlCol="0">
            <a:normAutofit fontScale="92500"/>
          </a:bodyPr>
          <a:lstStyle>
            <a:lvl1pPr marL="216000" indent="-216000" algn="l" defTabSz="914400" rtl="0" eaLnBrk="1" fontAlgn="ctr" latinLnBrk="0" hangingPunct="1">
              <a:lnSpc>
                <a:spcPct val="100000"/>
              </a:lnSpc>
              <a:spcBef>
                <a:spcPts val="200"/>
              </a:spcBef>
              <a:buClr>
                <a:schemeClr val="bg1">
                  <a:lumMod val="65000"/>
                </a:schemeClr>
              </a:buClr>
              <a:buSzPct val="75000"/>
              <a:buFont typeface="Wingdings" pitchFamily="2" charset="2"/>
              <a:buChar char="n"/>
              <a:defRPr kumimoji="1" sz="1200" b="0" kern="1200" baseline="0">
                <a:solidFill>
                  <a:schemeClr val="bg1"/>
                </a:solidFill>
                <a:latin typeface="+mn-ea"/>
                <a:ea typeface="+mn-ea"/>
                <a:cs typeface="+mn-cs"/>
              </a:defRPr>
            </a:lvl1pPr>
            <a:lvl2pPr marL="432000" indent="-180000" algn="l" defTabSz="914400" rtl="0" eaLnBrk="1" fontAlgn="ctr" latinLnBrk="0" hangingPunct="1">
              <a:spcBef>
                <a:spcPts val="200"/>
              </a:spcBef>
              <a:buClr>
                <a:schemeClr val="bg1">
                  <a:lumMod val="65000"/>
                </a:schemeClr>
              </a:buClr>
              <a:buSzPct val="75000"/>
              <a:buFont typeface="Wingdings" pitchFamily="2" charset="2"/>
              <a:buChar char="n"/>
              <a:defRPr kumimoji="1" sz="1100" kern="1200">
                <a:solidFill>
                  <a:schemeClr val="bg1"/>
                </a:solidFill>
                <a:latin typeface="+mn-ea"/>
                <a:ea typeface="+mn-ea"/>
                <a:cs typeface="+mn-cs"/>
              </a:defRPr>
            </a:lvl2pPr>
            <a:lvl3pPr marL="684000" indent="-180000" algn="l" defTabSz="914400" rtl="0" eaLnBrk="1" fontAlgn="ctr" latinLnBrk="0" hangingPunct="1">
              <a:spcBef>
                <a:spcPts val="200"/>
              </a:spcBef>
              <a:buClr>
                <a:schemeClr val="bg1">
                  <a:lumMod val="65000"/>
                </a:schemeClr>
              </a:buClr>
              <a:buSzPct val="50000"/>
              <a:buFont typeface="Wingdings" pitchFamily="2" charset="2"/>
              <a:buChar char="n"/>
              <a:defRPr kumimoji="1" sz="1000" kern="1200">
                <a:solidFill>
                  <a:schemeClr val="bg1"/>
                </a:solidFill>
                <a:latin typeface="+mn-ea"/>
                <a:ea typeface="+mn-ea"/>
                <a:cs typeface="+mn-cs"/>
              </a:defRPr>
            </a:lvl3pPr>
            <a:lvl4pPr marL="936000" indent="-180000" algn="l" defTabSz="914400" rtl="0" eaLnBrk="1" fontAlgn="ctr" latinLnBrk="0" hangingPunct="1">
              <a:spcBef>
                <a:spcPts val="200"/>
              </a:spcBef>
              <a:buClr>
                <a:schemeClr val="bg1">
                  <a:lumMod val="65000"/>
                </a:schemeClr>
              </a:buClr>
              <a:buSzPct val="75000"/>
              <a:buFont typeface="Arial" pitchFamily="34" charset="0"/>
              <a:buChar char="•"/>
              <a:defRPr kumimoji="1" sz="900" kern="1200">
                <a:solidFill>
                  <a:schemeClr val="bg1"/>
                </a:solidFill>
                <a:latin typeface="+mn-ea"/>
                <a:ea typeface="+mn-ea"/>
                <a:cs typeface="+mn-cs"/>
              </a:defRPr>
            </a:lvl4pPr>
            <a:lvl5pPr marL="1152000" indent="-180000" algn="l" defTabSz="914400" rtl="0" eaLnBrk="1" fontAlgn="ctr" latinLnBrk="0" hangingPunct="1">
              <a:spcBef>
                <a:spcPts val="200"/>
              </a:spcBef>
              <a:buClr>
                <a:schemeClr val="bg1">
                  <a:lumMod val="65000"/>
                </a:schemeClr>
              </a:buClr>
              <a:buSzPct val="75000"/>
              <a:buFont typeface="Arial" pitchFamily="34" charset="0"/>
              <a:buChar char="•"/>
              <a:defRPr kumimoji="1" sz="800" kern="1200">
                <a:solidFill>
                  <a:schemeClr val="bg1"/>
                </a:solidFill>
                <a:latin typeface="+mn-ea"/>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spcAft>
                <a:spcPts val="0"/>
              </a:spcAft>
              <a:buClr>
                <a:srgbClr val="C00000"/>
              </a:buClr>
              <a:buFont typeface="Wingdings" pitchFamily="2" charset="2"/>
              <a:buNone/>
            </a:pPr>
            <a:r>
              <a:rPr lang="ja-JP" altLang="en-US" sz="1800" dirty="0" smtClean="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マイナンバー専用パスワード登録とデータベース暗号化による強固なセキュリティ</a:t>
            </a:r>
            <a:endParaRPr lang="en-US" altLang="ja-JP" sz="1800"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20" name="直線コネクタ 19"/>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grpSp>
        <p:nvGrpSpPr>
          <p:cNvPr id="2" name="グループ化 20"/>
          <p:cNvGrpSpPr/>
          <p:nvPr/>
        </p:nvGrpSpPr>
        <p:grpSpPr>
          <a:xfrm>
            <a:off x="395290" y="1340768"/>
            <a:ext cx="215993" cy="215740"/>
            <a:chOff x="395290" y="1340768"/>
            <a:chExt cx="215993" cy="215740"/>
          </a:xfrm>
        </p:grpSpPr>
        <p:sp>
          <p:nvSpPr>
            <p:cNvPr id="22" name="正方形/長方形 21"/>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23" name="正方形/長方形 22"/>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cxnSp>
        <p:nvCxnSpPr>
          <p:cNvPr id="26" name="直線矢印コネクタ 25"/>
          <p:cNvCxnSpPr/>
          <p:nvPr/>
        </p:nvCxnSpPr>
        <p:spPr>
          <a:xfrm>
            <a:off x="1084129" y="4005064"/>
            <a:ext cx="0" cy="86409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p:nvPr/>
        </p:nvCxnSpPr>
        <p:spPr>
          <a:xfrm flipV="1">
            <a:off x="2785345" y="5152445"/>
            <a:ext cx="983573" cy="474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33" name="フローチャート: 処理 32"/>
          <p:cNvSpPr/>
          <p:nvPr/>
        </p:nvSpPr>
        <p:spPr>
          <a:xfrm>
            <a:off x="963200" y="5387846"/>
            <a:ext cx="864096" cy="216024"/>
          </a:xfrm>
          <a:prstGeom prst="flowChartProcess">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 name="グループ化 26"/>
          <p:cNvGrpSpPr/>
          <p:nvPr/>
        </p:nvGrpSpPr>
        <p:grpSpPr>
          <a:xfrm>
            <a:off x="3779912" y="2804567"/>
            <a:ext cx="5222875" cy="3360737"/>
            <a:chOff x="1492250" y="3497263"/>
            <a:chExt cx="5222875" cy="3360737"/>
          </a:xfrm>
        </p:grpSpPr>
        <p:pic>
          <p:nvPicPr>
            <p:cNvPr id="1026" name="Picture 2"/>
            <p:cNvPicPr>
              <a:picLocks noChangeAspect="1" noChangeArrowheads="1"/>
            </p:cNvPicPr>
            <p:nvPr/>
          </p:nvPicPr>
          <p:blipFill>
            <a:blip r:embed="rId3" cstate="print"/>
            <a:srcRect/>
            <a:stretch>
              <a:fillRect/>
            </a:stretch>
          </p:blipFill>
          <p:spPr bwMode="auto">
            <a:xfrm>
              <a:off x="1492250" y="3497263"/>
              <a:ext cx="4606925" cy="3360737"/>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1820863" y="5472113"/>
              <a:ext cx="4894262" cy="577850"/>
            </a:xfrm>
            <a:prstGeom prst="rect">
              <a:avLst/>
            </a:prstGeom>
            <a:noFill/>
            <a:ln w="9525">
              <a:noFill/>
              <a:miter lim="800000"/>
              <a:headEnd/>
              <a:tailEnd/>
            </a:ln>
          </p:spPr>
        </p:pic>
        <p:sp>
          <p:nvSpPr>
            <p:cNvPr id="1028" name="Oval 4"/>
            <p:cNvSpPr>
              <a:spLocks noChangeArrowheads="1"/>
            </p:cNvSpPr>
            <p:nvPr/>
          </p:nvSpPr>
          <p:spPr bwMode="auto">
            <a:xfrm>
              <a:off x="3295650" y="4841875"/>
              <a:ext cx="723900" cy="250825"/>
            </a:xfrm>
            <a:prstGeom prst="ellipse">
              <a:avLst/>
            </a:prstGeom>
            <a:noFill/>
            <a:ln w="25400" algn="ctr">
              <a:solidFill>
                <a:srgbClr val="FF0000"/>
              </a:solidFill>
              <a:round/>
              <a:headEnd/>
              <a:tailEnd/>
            </a:ln>
            <a:effectLst/>
          </p:spPr>
          <p:txBody>
            <a:bodyPr vert="horz" wrap="square" lIns="36000" tIns="36000" rIns="36000" bIns="36000" numCol="1" anchor="t" anchorCtr="0" compatLnSpc="1">
              <a:prstTxWarp prst="textNoShape">
                <a:avLst/>
              </a:prstTxWarp>
            </a:bodyPr>
            <a:lstStyle/>
            <a:p>
              <a:endParaRPr lang="ja-JP" altLang="en-US"/>
            </a:p>
          </p:txBody>
        </p:sp>
        <p:sp>
          <p:nvSpPr>
            <p:cNvPr id="1029" name="AutoShape 5"/>
            <p:cNvSpPr>
              <a:spLocks noChangeArrowheads="1"/>
            </p:cNvSpPr>
            <p:nvPr/>
          </p:nvSpPr>
          <p:spPr bwMode="auto">
            <a:xfrm>
              <a:off x="3295650" y="5143500"/>
              <a:ext cx="525463" cy="328613"/>
            </a:xfrm>
            <a:prstGeom prst="downArrow">
              <a:avLst>
                <a:gd name="adj1" fmla="val 50000"/>
                <a:gd name="adj2" fmla="val 40731"/>
              </a:avLst>
            </a:prstGeom>
            <a:solidFill>
              <a:srgbClr val="FFFFFF"/>
            </a:solidFill>
            <a:ln w="9525">
              <a:solidFill>
                <a:srgbClr val="000000"/>
              </a:solidFill>
              <a:miter lim="800000"/>
              <a:headEnd/>
              <a:tailEnd/>
            </a:ln>
            <a:effectLst/>
          </p:spPr>
          <p:txBody>
            <a:bodyPr vert="horz" wrap="square" lIns="0" tIns="18000" rIns="0" bIns="18000" numCol="1" anchor="t" anchorCtr="0" compatLnSpc="1">
              <a:prstTxWarp prst="textNoShape">
                <a:avLst/>
              </a:prstTxWarp>
            </a:bodyPr>
            <a:lstStyle/>
            <a:p>
              <a:endParaRPr lang="ja-JP" altLang="en-US"/>
            </a:p>
          </p:txBody>
        </p:sp>
      </p:grpSp>
      <p:sp>
        <p:nvSpPr>
          <p:cNvPr id="21" name="フッター プレースホルダ 2"/>
          <p:cNvSpPr txBox="1">
            <a:spLocks/>
          </p:cNvSpPr>
          <p:nvPr/>
        </p:nvSpPr>
        <p:spPr>
          <a:xfrm>
            <a:off x="323528" y="6481196"/>
            <a:ext cx="2160000" cy="180000"/>
          </a:xfrm>
          <a:prstGeom prst="rect">
            <a:avLst/>
          </a:prstGeom>
          <a:noFill/>
        </p:spPr>
        <p:txBody>
          <a:bodyPr vert="horz" lIns="0" tIns="0" rIns="0" bIns="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SuperStream Inc. All rights reserved.</a:t>
            </a:r>
          </a:p>
        </p:txBody>
      </p:sp>
      <p:pic>
        <p:nvPicPr>
          <p:cNvPr id="25" name="Picture 1"/>
          <p:cNvPicPr>
            <a:picLocks noChangeAspect="1" noChangeArrowheads="1"/>
          </p:cNvPicPr>
          <p:nvPr/>
        </p:nvPicPr>
        <p:blipFill>
          <a:blip r:embed="rId5" cstate="print"/>
          <a:srcRect/>
          <a:stretch>
            <a:fillRect/>
          </a:stretch>
        </p:blipFill>
        <p:spPr bwMode="auto">
          <a:xfrm>
            <a:off x="358553" y="2032154"/>
            <a:ext cx="3140019" cy="2508482"/>
          </a:xfrm>
          <a:prstGeom prst="rect">
            <a:avLst/>
          </a:prstGeom>
          <a:noFill/>
          <a:ln w="1">
            <a:noFill/>
            <a:miter lim="800000"/>
            <a:headEnd/>
            <a:tailEnd type="none" w="med" len="med"/>
          </a:ln>
          <a:effectLst/>
        </p:spPr>
      </p:pic>
      <p:sp>
        <p:nvSpPr>
          <p:cNvPr id="24" name="フローチャート: 処理 23"/>
          <p:cNvSpPr/>
          <p:nvPr/>
        </p:nvSpPr>
        <p:spPr>
          <a:xfrm>
            <a:off x="561903" y="2396675"/>
            <a:ext cx="1330505" cy="187499"/>
          </a:xfrm>
          <a:prstGeom prst="flowChartProcess">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角丸四角形 32"/>
          <p:cNvSpPr/>
          <p:nvPr/>
        </p:nvSpPr>
        <p:spPr>
          <a:xfrm>
            <a:off x="266923" y="4336876"/>
            <a:ext cx="5659260" cy="2052000"/>
          </a:xfrm>
          <a:prstGeom prst="roundRect">
            <a:avLst>
              <a:gd name="adj" fmla="val 3481"/>
            </a:avLst>
          </a:prstGeom>
          <a:solidFill>
            <a:srgbClr val="FFFFFF">
              <a:lumMod val="95000"/>
            </a:srgbClr>
          </a:solidFill>
          <a:ln>
            <a:solidFill>
              <a:srgbClr val="FFFFFF">
                <a:lumMod val="50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kern="0">
              <a:solidFill>
                <a:srgbClr val="FFFFFF"/>
              </a:solidFill>
              <a:latin typeface="メイリオ" pitchFamily="50" charset="-128"/>
              <a:ea typeface="メイリオ" pitchFamily="50" charset="-128"/>
              <a:cs typeface="メイリオ" pitchFamily="50" charset="-128"/>
            </a:endParaRPr>
          </a:p>
        </p:txBody>
      </p:sp>
      <p:sp>
        <p:nvSpPr>
          <p:cNvPr id="32" name="角丸四角形 31"/>
          <p:cNvSpPr/>
          <p:nvPr/>
        </p:nvSpPr>
        <p:spPr>
          <a:xfrm>
            <a:off x="279986" y="2203303"/>
            <a:ext cx="5659260" cy="2052000"/>
          </a:xfrm>
          <a:prstGeom prst="roundRect">
            <a:avLst>
              <a:gd name="adj" fmla="val 3481"/>
            </a:avLst>
          </a:prstGeom>
          <a:solidFill>
            <a:srgbClr val="FFFFFF">
              <a:lumMod val="95000"/>
            </a:srgbClr>
          </a:solidFill>
          <a:ln>
            <a:solidFill>
              <a:srgbClr val="FFFFFF">
                <a:lumMod val="50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kern="0">
              <a:solidFill>
                <a:srgbClr val="FFFFFF"/>
              </a:solidFill>
              <a:latin typeface="メイリオ" pitchFamily="50" charset="-128"/>
              <a:ea typeface="メイリオ" pitchFamily="50" charset="-128"/>
              <a:cs typeface="メイリオ" pitchFamily="50" charset="-128"/>
            </a:endParaRPr>
          </a:p>
        </p:txBody>
      </p:sp>
      <p:sp>
        <p:nvSpPr>
          <p:cNvPr id="12290" name="スライド番号プレースホルダ 1"/>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fld id="{63388DA5-DCBB-48FF-BD5E-9783CD4F627C}" type="slidenum">
              <a:rPr lang="en-US" altLang="ja-JP" smtClean="0">
                <a:latin typeface="メイリオ" pitchFamily="50" charset="-128"/>
                <a:ea typeface="メイリオ" pitchFamily="50" charset="-128"/>
                <a:cs typeface="メイリオ" pitchFamily="50" charset="-128"/>
              </a:rPr>
              <a:pPr/>
              <a:t>3</a:t>
            </a:fld>
            <a:endParaRPr lang="en-US" altLang="ja-JP" smtClean="0">
              <a:latin typeface="メイリオ" pitchFamily="50" charset="-128"/>
              <a:ea typeface="メイリオ" pitchFamily="50" charset="-128"/>
              <a:cs typeface="メイリオ" pitchFamily="50" charset="-128"/>
            </a:endParaRPr>
          </a:p>
        </p:txBody>
      </p:sp>
      <p:sp>
        <p:nvSpPr>
          <p:cNvPr id="12295" name="Text Box 6"/>
          <p:cNvSpPr txBox="1">
            <a:spLocks noChangeArrowheads="1"/>
          </p:cNvSpPr>
          <p:nvPr/>
        </p:nvSpPr>
        <p:spPr bwMode="auto">
          <a:xfrm>
            <a:off x="2740515" y="4837647"/>
            <a:ext cx="1483133" cy="338554"/>
          </a:xfrm>
          <a:prstGeom prst="rect">
            <a:avLst/>
          </a:prstGeom>
          <a:noFill/>
          <a:ln w="9525">
            <a:noFill/>
            <a:miter lim="800000"/>
            <a:headEnd/>
            <a:tailEnd/>
          </a:ln>
        </p:spPr>
        <p:txBody>
          <a:bodyPr wrap="square">
            <a:spAutoFit/>
          </a:bodyPr>
          <a:lstStyle/>
          <a:p>
            <a:pPr algn="ctr"/>
            <a:r>
              <a:rPr lang="ja-JP" altLang="en-US" dirty="0">
                <a:solidFill>
                  <a:schemeClr val="tx1"/>
                </a:solidFill>
                <a:latin typeface="メイリオ" pitchFamily="50" charset="-128"/>
                <a:ea typeface="メイリオ" pitchFamily="50" charset="-128"/>
                <a:cs typeface="メイリオ" pitchFamily="50" charset="-128"/>
              </a:rPr>
              <a:t>昇進・昇格</a:t>
            </a:r>
          </a:p>
        </p:txBody>
      </p:sp>
      <p:sp>
        <p:nvSpPr>
          <p:cNvPr id="12296" name="Text Box 7"/>
          <p:cNvSpPr txBox="1">
            <a:spLocks noChangeArrowheads="1"/>
          </p:cNvSpPr>
          <p:nvPr/>
        </p:nvSpPr>
        <p:spPr bwMode="auto">
          <a:xfrm>
            <a:off x="1150552" y="5724629"/>
            <a:ext cx="2185214" cy="646331"/>
          </a:xfrm>
          <a:prstGeom prst="rect">
            <a:avLst/>
          </a:prstGeom>
          <a:noFill/>
          <a:ln w="9525">
            <a:noFill/>
            <a:miter lim="800000"/>
            <a:headEnd/>
            <a:tailEnd/>
          </a:ln>
        </p:spPr>
        <p:txBody>
          <a:bodyPr wrap="none">
            <a:spAutoFit/>
          </a:bodyPr>
          <a:lstStyle/>
          <a:p>
            <a:r>
              <a:rPr lang="ja-JP" altLang="en-US" sz="1200" b="0" dirty="0">
                <a:solidFill>
                  <a:schemeClr val="tx1"/>
                </a:solidFill>
                <a:latin typeface="メイリオ" pitchFamily="50" charset="-128"/>
                <a:ea typeface="メイリオ" pitchFamily="50" charset="-128"/>
                <a:cs typeface="メイリオ" pitchFamily="50" charset="-128"/>
              </a:rPr>
              <a:t>役職：主任</a:t>
            </a:r>
          </a:p>
          <a:p>
            <a:r>
              <a:rPr lang="ja-JP" altLang="en-US" sz="1200" b="0" dirty="0">
                <a:solidFill>
                  <a:schemeClr val="tx1"/>
                </a:solidFill>
                <a:latin typeface="メイリオ" pitchFamily="50" charset="-128"/>
                <a:ea typeface="メイリオ" pitchFamily="50" charset="-128"/>
                <a:cs typeface="メイリオ" pitchFamily="50" charset="-128"/>
              </a:rPr>
              <a:t>セキュリティウェイト「</a:t>
            </a:r>
            <a:r>
              <a:rPr lang="ja-JP" altLang="en-US" sz="1200" dirty="0">
                <a:solidFill>
                  <a:srgbClr val="FF3300"/>
                </a:solidFill>
                <a:latin typeface="メイリオ" pitchFamily="50" charset="-128"/>
                <a:ea typeface="メイリオ" pitchFamily="50" charset="-128"/>
                <a:cs typeface="メイリオ" pitchFamily="50" charset="-128"/>
              </a:rPr>
              <a:t>４</a:t>
            </a:r>
            <a:r>
              <a:rPr lang="ja-JP" altLang="en-US" sz="1200" b="0" dirty="0" smtClean="0">
                <a:solidFill>
                  <a:schemeClr val="tx1"/>
                </a:solidFill>
                <a:latin typeface="メイリオ" pitchFamily="50" charset="-128"/>
                <a:ea typeface="メイリオ" pitchFamily="50" charset="-128"/>
                <a:cs typeface="メイリオ" pitchFamily="50" charset="-128"/>
              </a:rPr>
              <a:t>」</a:t>
            </a:r>
            <a:endParaRPr lang="en-US" altLang="ja-JP" sz="1200" b="0" dirty="0" smtClean="0">
              <a:solidFill>
                <a:schemeClr val="tx1"/>
              </a:solidFill>
              <a:latin typeface="メイリオ" pitchFamily="50" charset="-128"/>
              <a:ea typeface="メイリオ" pitchFamily="50" charset="-128"/>
              <a:cs typeface="メイリオ" pitchFamily="50" charset="-128"/>
            </a:endParaRPr>
          </a:p>
          <a:p>
            <a:r>
              <a:rPr lang="ja-JP" altLang="en-US" sz="1200" b="0" dirty="0" smtClean="0">
                <a:solidFill>
                  <a:schemeClr val="tx1"/>
                </a:solidFill>
                <a:latin typeface="メイリオ" pitchFamily="50" charset="-128"/>
                <a:ea typeface="メイリオ" pitchFamily="50" charset="-128"/>
                <a:cs typeface="メイリオ" pitchFamily="50" charset="-128"/>
              </a:rPr>
              <a:t>以下を参照</a:t>
            </a:r>
            <a:r>
              <a:rPr lang="ja-JP" altLang="en-US" sz="1200" b="0" dirty="0">
                <a:solidFill>
                  <a:schemeClr val="tx1"/>
                </a:solidFill>
                <a:latin typeface="メイリオ" pitchFamily="50" charset="-128"/>
                <a:ea typeface="メイリオ" pitchFamily="50" charset="-128"/>
                <a:cs typeface="メイリオ" pitchFamily="50" charset="-128"/>
              </a:rPr>
              <a:t>可能</a:t>
            </a:r>
          </a:p>
        </p:txBody>
      </p:sp>
      <p:sp>
        <p:nvSpPr>
          <p:cNvPr id="12297" name="Text Box 8"/>
          <p:cNvSpPr txBox="1">
            <a:spLocks noChangeArrowheads="1"/>
          </p:cNvSpPr>
          <p:nvPr/>
        </p:nvSpPr>
        <p:spPr bwMode="auto">
          <a:xfrm>
            <a:off x="3856394" y="5769079"/>
            <a:ext cx="2185214" cy="646331"/>
          </a:xfrm>
          <a:prstGeom prst="rect">
            <a:avLst/>
          </a:prstGeom>
          <a:noFill/>
          <a:ln w="9525">
            <a:noFill/>
            <a:miter lim="800000"/>
            <a:headEnd/>
            <a:tailEnd/>
          </a:ln>
        </p:spPr>
        <p:txBody>
          <a:bodyPr wrap="none">
            <a:spAutoFit/>
          </a:bodyPr>
          <a:lstStyle/>
          <a:p>
            <a:r>
              <a:rPr lang="ja-JP" altLang="en-US" sz="1200" b="0" dirty="0">
                <a:solidFill>
                  <a:schemeClr val="tx1"/>
                </a:solidFill>
                <a:latin typeface="メイリオ" pitchFamily="50" charset="-128"/>
                <a:ea typeface="メイリオ" pitchFamily="50" charset="-128"/>
                <a:cs typeface="メイリオ" pitchFamily="50" charset="-128"/>
              </a:rPr>
              <a:t>役職：課長</a:t>
            </a:r>
          </a:p>
          <a:p>
            <a:r>
              <a:rPr lang="ja-JP" altLang="en-US" sz="1200" b="0" dirty="0">
                <a:solidFill>
                  <a:schemeClr val="tx1"/>
                </a:solidFill>
                <a:latin typeface="メイリオ" pitchFamily="50" charset="-128"/>
                <a:ea typeface="メイリオ" pitchFamily="50" charset="-128"/>
                <a:cs typeface="メイリオ" pitchFamily="50" charset="-128"/>
              </a:rPr>
              <a:t>セキュリティウェイト「</a:t>
            </a:r>
            <a:r>
              <a:rPr lang="ja-JP" altLang="en-US" sz="1200" dirty="0">
                <a:solidFill>
                  <a:srgbClr val="FF3300"/>
                </a:solidFill>
                <a:latin typeface="メイリオ" pitchFamily="50" charset="-128"/>
                <a:ea typeface="メイリオ" pitchFamily="50" charset="-128"/>
                <a:cs typeface="メイリオ" pitchFamily="50" charset="-128"/>
              </a:rPr>
              <a:t>５</a:t>
            </a:r>
            <a:r>
              <a:rPr lang="ja-JP" altLang="en-US" sz="1200" b="0" dirty="0" smtClean="0">
                <a:solidFill>
                  <a:schemeClr val="tx1"/>
                </a:solidFill>
                <a:latin typeface="メイリオ" pitchFamily="50" charset="-128"/>
                <a:ea typeface="メイリオ" pitchFamily="50" charset="-128"/>
                <a:cs typeface="メイリオ" pitchFamily="50" charset="-128"/>
              </a:rPr>
              <a:t>」</a:t>
            </a:r>
            <a:endParaRPr lang="en-US" altLang="ja-JP" sz="1200" b="0" dirty="0" smtClean="0">
              <a:solidFill>
                <a:schemeClr val="tx1"/>
              </a:solidFill>
              <a:latin typeface="メイリオ" pitchFamily="50" charset="-128"/>
              <a:ea typeface="メイリオ" pitchFamily="50" charset="-128"/>
              <a:cs typeface="メイリオ" pitchFamily="50" charset="-128"/>
            </a:endParaRPr>
          </a:p>
          <a:p>
            <a:r>
              <a:rPr lang="ja-JP" altLang="en-US" sz="1200" b="0" dirty="0" smtClean="0">
                <a:solidFill>
                  <a:schemeClr val="tx1"/>
                </a:solidFill>
                <a:latin typeface="メイリオ" pitchFamily="50" charset="-128"/>
                <a:ea typeface="メイリオ" pitchFamily="50" charset="-128"/>
                <a:cs typeface="メイリオ" pitchFamily="50" charset="-128"/>
              </a:rPr>
              <a:t>を参照</a:t>
            </a:r>
            <a:r>
              <a:rPr lang="ja-JP" altLang="en-US" sz="1200" b="0" dirty="0">
                <a:solidFill>
                  <a:schemeClr val="tx1"/>
                </a:solidFill>
                <a:latin typeface="メイリオ" pitchFamily="50" charset="-128"/>
                <a:ea typeface="メイリオ" pitchFamily="50" charset="-128"/>
                <a:cs typeface="メイリオ" pitchFamily="50" charset="-128"/>
              </a:rPr>
              <a:t>可能</a:t>
            </a:r>
          </a:p>
        </p:txBody>
      </p:sp>
      <p:sp>
        <p:nvSpPr>
          <p:cNvPr id="12300" name="Text Box 11"/>
          <p:cNvSpPr txBox="1">
            <a:spLocks noChangeArrowheads="1"/>
          </p:cNvSpPr>
          <p:nvPr/>
        </p:nvSpPr>
        <p:spPr bwMode="auto">
          <a:xfrm>
            <a:off x="3040790" y="2576647"/>
            <a:ext cx="638175" cy="336550"/>
          </a:xfrm>
          <a:prstGeom prst="rect">
            <a:avLst/>
          </a:prstGeom>
          <a:noFill/>
          <a:ln w="9525">
            <a:noFill/>
            <a:miter lim="800000"/>
            <a:headEnd/>
            <a:tailEnd/>
          </a:ln>
        </p:spPr>
        <p:txBody>
          <a:bodyPr>
            <a:spAutoFit/>
          </a:bodyPr>
          <a:lstStyle/>
          <a:p>
            <a:pPr algn="ctr"/>
            <a:r>
              <a:rPr lang="ja-JP" altLang="en-US" dirty="0">
                <a:solidFill>
                  <a:schemeClr val="tx1"/>
                </a:solidFill>
                <a:latin typeface="メイリオ" pitchFamily="50" charset="-128"/>
                <a:ea typeface="メイリオ" pitchFamily="50" charset="-128"/>
                <a:cs typeface="メイリオ" pitchFamily="50" charset="-128"/>
              </a:rPr>
              <a:t>異動</a:t>
            </a:r>
          </a:p>
        </p:txBody>
      </p:sp>
      <p:sp>
        <p:nvSpPr>
          <p:cNvPr id="12303" name="Text Box 14"/>
          <p:cNvSpPr txBox="1">
            <a:spLocks noChangeArrowheads="1"/>
          </p:cNvSpPr>
          <p:nvPr/>
        </p:nvSpPr>
        <p:spPr bwMode="auto">
          <a:xfrm>
            <a:off x="3791529" y="3619797"/>
            <a:ext cx="2100255" cy="646331"/>
          </a:xfrm>
          <a:prstGeom prst="rect">
            <a:avLst/>
          </a:prstGeom>
          <a:noFill/>
          <a:ln w="9525">
            <a:noFill/>
            <a:miter lim="800000"/>
            <a:headEnd/>
            <a:tailEnd/>
          </a:ln>
        </p:spPr>
        <p:txBody>
          <a:bodyPr wrap="none">
            <a:spAutoFit/>
          </a:bodyPr>
          <a:lstStyle/>
          <a:p>
            <a:r>
              <a:rPr lang="ja-JP" altLang="en-US" sz="1200" b="0" dirty="0">
                <a:solidFill>
                  <a:schemeClr val="tx1"/>
                </a:solidFill>
                <a:latin typeface="メイリオ" pitchFamily="50" charset="-128"/>
                <a:ea typeface="メイリオ" pitchFamily="50" charset="-128"/>
                <a:cs typeface="メイリオ" pitchFamily="50" charset="-128"/>
              </a:rPr>
              <a:t>組織：</a:t>
            </a:r>
            <a:r>
              <a:rPr lang="ja-JP" altLang="en-US" sz="1200" b="0" dirty="0">
                <a:solidFill>
                  <a:srgbClr val="FF3300"/>
                </a:solidFill>
                <a:latin typeface="メイリオ" pitchFamily="50" charset="-128"/>
                <a:ea typeface="メイリオ" pitchFamily="50" charset="-128"/>
                <a:cs typeface="メイリオ" pitchFamily="50" charset="-128"/>
              </a:rPr>
              <a:t>「営業本部」</a:t>
            </a:r>
          </a:p>
          <a:p>
            <a:r>
              <a:rPr lang="ja-JP" altLang="en-US" sz="1200" b="0" dirty="0">
                <a:solidFill>
                  <a:schemeClr val="tx1"/>
                </a:solidFill>
                <a:latin typeface="メイリオ" pitchFamily="50" charset="-128"/>
                <a:ea typeface="メイリオ" pitchFamily="50" charset="-128"/>
                <a:cs typeface="メイリオ" pitchFamily="50" charset="-128"/>
              </a:rPr>
              <a:t>権限：</a:t>
            </a:r>
            <a:r>
              <a:rPr lang="ja-JP" altLang="en-US" sz="1200" b="0" dirty="0">
                <a:solidFill>
                  <a:srgbClr val="FF3300"/>
                </a:solidFill>
                <a:latin typeface="メイリオ" pitchFamily="50" charset="-128"/>
                <a:ea typeface="メイリオ" pitchFamily="50" charset="-128"/>
                <a:cs typeface="メイリオ" pitchFamily="50" charset="-128"/>
              </a:rPr>
              <a:t>営業本部</a:t>
            </a:r>
            <a:r>
              <a:rPr lang="en-US" altLang="ja-JP" sz="1200" b="0" dirty="0">
                <a:solidFill>
                  <a:srgbClr val="FF3300"/>
                </a:solidFill>
                <a:latin typeface="メイリオ" pitchFamily="50" charset="-128"/>
                <a:ea typeface="メイリオ" pitchFamily="50" charset="-128"/>
                <a:cs typeface="メイリオ" pitchFamily="50" charset="-128"/>
              </a:rPr>
              <a:t>/</a:t>
            </a:r>
            <a:r>
              <a:rPr lang="ja-JP" altLang="en-US" sz="1200" b="0" dirty="0">
                <a:solidFill>
                  <a:srgbClr val="FF3300"/>
                </a:solidFill>
                <a:latin typeface="メイリオ" pitchFamily="50" charset="-128"/>
                <a:ea typeface="メイリオ" pitchFamily="50" charset="-128"/>
                <a:cs typeface="メイリオ" pitchFamily="50" charset="-128"/>
              </a:rPr>
              <a:t>営業１課</a:t>
            </a:r>
            <a:r>
              <a:rPr lang="ja-JP" altLang="en-US" sz="1200" b="0" dirty="0" smtClean="0">
                <a:solidFill>
                  <a:srgbClr val="FF3300"/>
                </a:solidFill>
                <a:latin typeface="メイリオ" pitchFamily="50" charset="-128"/>
                <a:ea typeface="メイリオ" pitchFamily="50" charset="-128"/>
                <a:cs typeface="メイリオ" pitchFamily="50" charset="-128"/>
              </a:rPr>
              <a:t>、</a:t>
            </a:r>
            <a:endParaRPr lang="en-US" altLang="ja-JP" sz="1200" b="0" dirty="0" smtClean="0">
              <a:solidFill>
                <a:srgbClr val="FF3300"/>
              </a:solidFill>
              <a:latin typeface="メイリオ" pitchFamily="50" charset="-128"/>
              <a:ea typeface="メイリオ" pitchFamily="50" charset="-128"/>
              <a:cs typeface="メイリオ" pitchFamily="50" charset="-128"/>
            </a:endParaRPr>
          </a:p>
          <a:p>
            <a:r>
              <a:rPr lang="en-US" altLang="ja-JP" sz="1200" b="0" dirty="0">
                <a:solidFill>
                  <a:srgbClr val="FF3300"/>
                </a:solidFill>
                <a:latin typeface="メイリオ" pitchFamily="50" charset="-128"/>
                <a:ea typeface="メイリオ" pitchFamily="50" charset="-128"/>
                <a:cs typeface="メイリオ" pitchFamily="50" charset="-128"/>
              </a:rPr>
              <a:t> </a:t>
            </a:r>
            <a:r>
              <a:rPr lang="en-US" altLang="ja-JP" sz="1200" b="0" dirty="0" smtClean="0">
                <a:solidFill>
                  <a:srgbClr val="FF3300"/>
                </a:solidFill>
                <a:latin typeface="メイリオ" pitchFamily="50" charset="-128"/>
                <a:ea typeface="メイリオ" pitchFamily="50" charset="-128"/>
                <a:cs typeface="メイリオ" pitchFamily="50" charset="-128"/>
              </a:rPr>
              <a:t>        2</a:t>
            </a:r>
            <a:r>
              <a:rPr lang="ja-JP" altLang="en-US" sz="1200" b="0" dirty="0">
                <a:solidFill>
                  <a:srgbClr val="FF3300"/>
                </a:solidFill>
                <a:latin typeface="メイリオ" pitchFamily="50" charset="-128"/>
                <a:ea typeface="メイリオ" pitchFamily="50" charset="-128"/>
                <a:cs typeface="メイリオ" pitchFamily="50" charset="-128"/>
              </a:rPr>
              <a:t>課</a:t>
            </a:r>
            <a:r>
              <a:rPr lang="ja-JP" altLang="en-US" sz="1200" b="0" dirty="0">
                <a:solidFill>
                  <a:schemeClr val="tx1"/>
                </a:solidFill>
                <a:latin typeface="メイリオ" pitchFamily="50" charset="-128"/>
                <a:ea typeface="メイリオ" pitchFamily="50" charset="-128"/>
                <a:cs typeface="メイリオ" pitchFamily="50" charset="-128"/>
              </a:rPr>
              <a:t>を参照可能</a:t>
            </a:r>
          </a:p>
        </p:txBody>
      </p:sp>
      <p:sp>
        <p:nvSpPr>
          <p:cNvPr id="5138" name="Rectangle 17"/>
          <p:cNvSpPr>
            <a:spLocks noChangeArrowheads="1"/>
          </p:cNvSpPr>
          <p:nvPr/>
        </p:nvSpPr>
        <p:spPr bwMode="auto">
          <a:xfrm>
            <a:off x="6057900" y="2185851"/>
            <a:ext cx="2835275" cy="4207338"/>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lstStyle/>
          <a:p>
            <a:pPr>
              <a:defRPr/>
            </a:pPr>
            <a:endParaRPr lang="en-US" altLang="ja-JP" b="0" dirty="0">
              <a:latin typeface="メイリオ" pitchFamily="50" charset="-128"/>
              <a:ea typeface="メイリオ" pitchFamily="50" charset="-128"/>
              <a:cs typeface="メイリオ" pitchFamily="50" charset="-128"/>
            </a:endParaRPr>
          </a:p>
          <a:p>
            <a:pPr>
              <a:defRPr/>
            </a:pPr>
            <a:r>
              <a:rPr lang="en-US" altLang="ja-JP" b="0" dirty="0">
                <a:latin typeface="メイリオ" pitchFamily="50" charset="-128"/>
                <a:ea typeface="メイリオ" pitchFamily="50" charset="-128"/>
                <a:cs typeface="メイリオ" pitchFamily="50" charset="-128"/>
              </a:rPr>
              <a:t>【</a:t>
            </a:r>
            <a:r>
              <a:rPr lang="ja-JP" altLang="en-US" b="0" dirty="0">
                <a:latin typeface="メイリオ" pitchFamily="50" charset="-128"/>
                <a:ea typeface="メイリオ" pitchFamily="50" charset="-128"/>
                <a:cs typeface="メイリオ" pitchFamily="50" charset="-128"/>
              </a:rPr>
              <a:t>プログラムの起動権限</a:t>
            </a:r>
            <a:r>
              <a:rPr lang="en-US" altLang="ja-JP" b="0" dirty="0">
                <a:latin typeface="メイリオ" pitchFamily="50" charset="-128"/>
                <a:ea typeface="メイリオ" pitchFamily="50" charset="-128"/>
                <a:cs typeface="メイリオ" pitchFamily="50" charset="-128"/>
              </a:rPr>
              <a:t>】</a:t>
            </a:r>
            <a:r>
              <a:rPr lang="ja-JP" altLang="en-US" b="0" dirty="0">
                <a:latin typeface="メイリオ" pitchFamily="50" charset="-128"/>
                <a:ea typeface="メイリオ" pitchFamily="50" charset="-128"/>
                <a:cs typeface="メイリオ" pitchFamily="50" charset="-128"/>
              </a:rPr>
              <a:t>　</a:t>
            </a:r>
          </a:p>
          <a:p>
            <a:pPr>
              <a:defRPr/>
            </a:pPr>
            <a:r>
              <a:rPr lang="ja-JP" altLang="en-US" sz="1400" b="0" dirty="0">
                <a:latin typeface="メイリオ" pitchFamily="50" charset="-128"/>
                <a:ea typeface="メイリオ" pitchFamily="50" charset="-128"/>
                <a:cs typeface="メイリオ" pitchFamily="50" charset="-128"/>
              </a:rPr>
              <a:t>　・メニュー構成単位</a:t>
            </a:r>
          </a:p>
          <a:p>
            <a:pPr>
              <a:defRPr/>
            </a:pPr>
            <a:r>
              <a:rPr lang="ja-JP" altLang="en-US" sz="1400" b="0" dirty="0">
                <a:latin typeface="メイリオ" pitchFamily="50" charset="-128"/>
                <a:ea typeface="メイリオ" pitchFamily="50" charset="-128"/>
                <a:cs typeface="メイリオ" pitchFamily="50" charset="-128"/>
              </a:rPr>
              <a:t>　・プログラム単位</a:t>
            </a:r>
          </a:p>
          <a:p>
            <a:pPr>
              <a:defRPr/>
            </a:pPr>
            <a:r>
              <a:rPr lang="ja-JP" altLang="en-US" sz="1400" b="0" dirty="0">
                <a:latin typeface="メイリオ" pitchFamily="50" charset="-128"/>
                <a:ea typeface="メイリオ" pitchFamily="50" charset="-128"/>
                <a:cs typeface="メイリオ" pitchFamily="50" charset="-128"/>
              </a:rPr>
              <a:t>　　</a:t>
            </a:r>
            <a:r>
              <a:rPr lang="ja-JP" altLang="en-US" sz="1400" b="0" dirty="0" smtClean="0">
                <a:latin typeface="メイリオ" pitchFamily="50" charset="-128"/>
                <a:ea typeface="メイリオ" pitchFamily="50" charset="-128"/>
                <a:cs typeface="メイリオ" pitchFamily="50" charset="-128"/>
              </a:rPr>
              <a:t>（</a:t>
            </a:r>
            <a:r>
              <a:rPr lang="ja-JP" altLang="en-US" sz="1400" b="0" dirty="0">
                <a:latin typeface="メイリオ" pitchFamily="50" charset="-128"/>
                <a:ea typeface="メイリオ" pitchFamily="50" charset="-128"/>
                <a:cs typeface="メイリオ" pitchFamily="50" charset="-128"/>
              </a:rPr>
              <a:t>起動・参照のみ・更新可</a:t>
            </a:r>
            <a:r>
              <a:rPr lang="ja-JP" altLang="en-US" sz="1400" b="0" dirty="0" smtClean="0">
                <a:latin typeface="メイリオ" pitchFamily="50" charset="-128"/>
                <a:ea typeface="メイリオ" pitchFamily="50" charset="-128"/>
                <a:cs typeface="メイリオ" pitchFamily="50" charset="-128"/>
              </a:rPr>
              <a:t>）</a:t>
            </a:r>
            <a:endParaRPr lang="ja-JP" altLang="en-US" sz="1400" b="0" dirty="0">
              <a:latin typeface="メイリオ" pitchFamily="50" charset="-128"/>
              <a:ea typeface="メイリオ" pitchFamily="50" charset="-128"/>
              <a:cs typeface="メイリオ" pitchFamily="50" charset="-128"/>
            </a:endParaRPr>
          </a:p>
          <a:p>
            <a:pPr>
              <a:lnSpc>
                <a:spcPct val="150000"/>
              </a:lnSpc>
              <a:defRPr/>
            </a:pPr>
            <a:r>
              <a:rPr lang="en-US" altLang="ja-JP" b="0" dirty="0">
                <a:latin typeface="メイリオ" pitchFamily="50" charset="-128"/>
                <a:ea typeface="メイリオ" pitchFamily="50" charset="-128"/>
                <a:cs typeface="メイリオ" pitchFamily="50" charset="-128"/>
              </a:rPr>
              <a:t>【</a:t>
            </a:r>
            <a:r>
              <a:rPr lang="ja-JP" altLang="en-US" b="0" dirty="0">
                <a:latin typeface="メイリオ" pitchFamily="50" charset="-128"/>
                <a:ea typeface="メイリオ" pitchFamily="50" charset="-128"/>
                <a:cs typeface="メイリオ" pitchFamily="50" charset="-128"/>
              </a:rPr>
              <a:t>個人情報の参照</a:t>
            </a:r>
            <a:r>
              <a:rPr lang="en-US" altLang="ja-JP" b="0" dirty="0">
                <a:latin typeface="メイリオ" pitchFamily="50" charset="-128"/>
                <a:ea typeface="メイリオ" pitchFamily="50" charset="-128"/>
                <a:cs typeface="メイリオ" pitchFamily="50" charset="-128"/>
              </a:rPr>
              <a:t>】</a:t>
            </a:r>
            <a:r>
              <a:rPr lang="ja-JP" altLang="en-US" b="0" dirty="0">
                <a:latin typeface="メイリオ" pitchFamily="50" charset="-128"/>
                <a:ea typeface="メイリオ" pitchFamily="50" charset="-128"/>
                <a:cs typeface="メイリオ" pitchFamily="50" charset="-128"/>
              </a:rPr>
              <a:t>　</a:t>
            </a:r>
          </a:p>
          <a:p>
            <a:pPr>
              <a:defRPr/>
            </a:pPr>
            <a:r>
              <a:rPr lang="ja-JP" altLang="en-US" sz="1400" b="0" dirty="0">
                <a:latin typeface="メイリオ" pitchFamily="50" charset="-128"/>
                <a:ea typeface="メイリオ" pitchFamily="50" charset="-128"/>
                <a:cs typeface="メイリオ" pitchFamily="50" charset="-128"/>
              </a:rPr>
              <a:t>　・組織ツリーによる単位</a:t>
            </a:r>
          </a:p>
          <a:p>
            <a:pPr>
              <a:defRPr/>
            </a:pPr>
            <a:r>
              <a:rPr lang="ja-JP" altLang="en-US" sz="1400" b="0" dirty="0">
                <a:latin typeface="メイリオ" pitchFamily="50" charset="-128"/>
                <a:ea typeface="メイリオ" pitchFamily="50" charset="-128"/>
                <a:cs typeface="メイリオ" pitchFamily="50" charset="-128"/>
              </a:rPr>
              <a:t>　・社員ウェイト単位</a:t>
            </a:r>
          </a:p>
          <a:p>
            <a:pPr>
              <a:defRPr/>
            </a:pPr>
            <a:r>
              <a:rPr lang="ja-JP" altLang="en-US" sz="1400" b="0" dirty="0">
                <a:latin typeface="メイリオ" pitchFamily="50" charset="-128"/>
                <a:ea typeface="メイリオ" pitchFamily="50" charset="-128"/>
                <a:cs typeface="メイリオ" pitchFamily="50" charset="-128"/>
              </a:rPr>
              <a:t>　・限定社員への開示</a:t>
            </a:r>
          </a:p>
          <a:p>
            <a:pPr>
              <a:defRPr/>
            </a:pPr>
            <a:r>
              <a:rPr lang="ja-JP" altLang="en-US" sz="1400" b="0" dirty="0">
                <a:latin typeface="メイリオ" pitchFamily="50" charset="-128"/>
                <a:ea typeface="メイリオ" pitchFamily="50" charset="-128"/>
                <a:cs typeface="メイリオ" pitchFamily="50" charset="-128"/>
              </a:rPr>
              <a:t>　・社員区分単位の制限</a:t>
            </a:r>
          </a:p>
          <a:p>
            <a:pPr>
              <a:defRPr/>
            </a:pPr>
            <a:r>
              <a:rPr lang="ja-JP" altLang="en-US" sz="1400" b="0" dirty="0">
                <a:latin typeface="メイリオ" pitchFamily="50" charset="-128"/>
                <a:ea typeface="メイリオ" pitchFamily="50" charset="-128"/>
                <a:cs typeface="メイリオ" pitchFamily="50" charset="-128"/>
              </a:rPr>
              <a:t>　・役職による</a:t>
            </a:r>
            <a:r>
              <a:rPr lang="ja-JP" altLang="en-US" sz="1400" b="0" dirty="0" smtClean="0">
                <a:latin typeface="メイリオ" pitchFamily="50" charset="-128"/>
                <a:ea typeface="メイリオ" pitchFamily="50" charset="-128"/>
                <a:cs typeface="メイリオ" pitchFamily="50" charset="-128"/>
              </a:rPr>
              <a:t>制限</a:t>
            </a:r>
            <a:endParaRPr lang="ja-JP" altLang="en-US" sz="1400" b="0" dirty="0">
              <a:latin typeface="メイリオ" pitchFamily="50" charset="-128"/>
              <a:ea typeface="メイリオ" pitchFamily="50" charset="-128"/>
              <a:cs typeface="メイリオ" pitchFamily="50" charset="-128"/>
            </a:endParaRPr>
          </a:p>
          <a:p>
            <a:pPr>
              <a:lnSpc>
                <a:spcPct val="150000"/>
              </a:lnSpc>
              <a:defRPr/>
            </a:pPr>
            <a:r>
              <a:rPr lang="en-US" altLang="ja-JP" b="0" dirty="0">
                <a:latin typeface="メイリオ" pitchFamily="50" charset="-128"/>
                <a:ea typeface="メイリオ" pitchFamily="50" charset="-128"/>
                <a:cs typeface="メイリオ" pitchFamily="50" charset="-128"/>
              </a:rPr>
              <a:t>【</a:t>
            </a:r>
            <a:r>
              <a:rPr lang="ja-JP" altLang="en-US" b="0" dirty="0">
                <a:latin typeface="メイリオ" pitchFamily="50" charset="-128"/>
                <a:ea typeface="メイリオ" pitchFamily="50" charset="-128"/>
                <a:cs typeface="メイリオ" pitchFamily="50" charset="-128"/>
              </a:rPr>
              <a:t>関連会社・個人情報参照</a:t>
            </a:r>
            <a:r>
              <a:rPr lang="en-US" altLang="ja-JP" b="0" dirty="0">
                <a:latin typeface="メイリオ" pitchFamily="50" charset="-128"/>
                <a:ea typeface="メイリオ" pitchFamily="50" charset="-128"/>
                <a:cs typeface="メイリオ" pitchFamily="50" charset="-128"/>
              </a:rPr>
              <a:t>】</a:t>
            </a:r>
            <a:r>
              <a:rPr lang="ja-JP" altLang="en-US" b="0" dirty="0">
                <a:latin typeface="メイリオ" pitchFamily="50" charset="-128"/>
                <a:ea typeface="メイリオ" pitchFamily="50" charset="-128"/>
                <a:cs typeface="メイリオ" pitchFamily="50" charset="-128"/>
              </a:rPr>
              <a:t>　</a:t>
            </a:r>
            <a:endParaRPr lang="ja-JP" altLang="en-US" sz="1400" b="0" dirty="0">
              <a:latin typeface="メイリオ" pitchFamily="50" charset="-128"/>
              <a:ea typeface="メイリオ" pitchFamily="50" charset="-128"/>
              <a:cs typeface="メイリオ" pitchFamily="50" charset="-128"/>
            </a:endParaRPr>
          </a:p>
          <a:p>
            <a:pPr>
              <a:defRPr/>
            </a:pPr>
            <a:r>
              <a:rPr lang="ja-JP" altLang="en-US" sz="1400" b="0" dirty="0">
                <a:latin typeface="メイリオ" pitchFamily="50" charset="-128"/>
                <a:ea typeface="メイリオ" pitchFamily="50" charset="-128"/>
                <a:cs typeface="メイリオ" pitchFamily="50" charset="-128"/>
              </a:rPr>
              <a:t>　・連結人事セキュリティ</a:t>
            </a:r>
            <a:r>
              <a:rPr lang="ja-JP" altLang="en-US" sz="1400" b="0" dirty="0" smtClean="0">
                <a:latin typeface="メイリオ" pitchFamily="50" charset="-128"/>
                <a:ea typeface="メイリオ" pitchFamily="50" charset="-128"/>
                <a:cs typeface="メイリオ" pitchFamily="50" charset="-128"/>
              </a:rPr>
              <a:t>対応</a:t>
            </a:r>
            <a:endParaRPr lang="ja-JP" altLang="en-US" sz="1400" b="0" dirty="0">
              <a:latin typeface="メイリオ" pitchFamily="50" charset="-128"/>
              <a:ea typeface="メイリオ" pitchFamily="50" charset="-128"/>
              <a:cs typeface="メイリオ" pitchFamily="50" charset="-128"/>
            </a:endParaRPr>
          </a:p>
          <a:p>
            <a:pPr>
              <a:lnSpc>
                <a:spcPct val="150000"/>
              </a:lnSpc>
              <a:defRPr/>
            </a:pPr>
            <a:r>
              <a:rPr lang="en-US" altLang="ja-JP" b="0" dirty="0">
                <a:latin typeface="メイリオ" pitchFamily="50" charset="-128"/>
                <a:ea typeface="メイリオ" pitchFamily="50" charset="-128"/>
                <a:cs typeface="メイリオ" pitchFamily="50" charset="-128"/>
              </a:rPr>
              <a:t>【</a:t>
            </a:r>
            <a:r>
              <a:rPr lang="ja-JP" altLang="en-US" b="0" dirty="0">
                <a:latin typeface="メイリオ" pitchFamily="50" charset="-128"/>
                <a:ea typeface="メイリオ" pitchFamily="50" charset="-128"/>
                <a:cs typeface="メイリオ" pitchFamily="50" charset="-128"/>
              </a:rPr>
              <a:t>表示項目のマスキング</a:t>
            </a:r>
            <a:r>
              <a:rPr lang="en-US" altLang="ja-JP" b="0" dirty="0">
                <a:latin typeface="メイリオ" pitchFamily="50" charset="-128"/>
                <a:ea typeface="メイリオ" pitchFamily="50" charset="-128"/>
                <a:cs typeface="メイリオ" pitchFamily="50" charset="-128"/>
              </a:rPr>
              <a:t>】</a:t>
            </a:r>
            <a:r>
              <a:rPr lang="ja-JP" altLang="en-US" sz="2400" b="0" dirty="0">
                <a:latin typeface="メイリオ" pitchFamily="50" charset="-128"/>
                <a:ea typeface="メイリオ" pitchFamily="50" charset="-128"/>
                <a:cs typeface="メイリオ" pitchFamily="50" charset="-128"/>
              </a:rPr>
              <a:t>　</a:t>
            </a:r>
          </a:p>
          <a:p>
            <a:pPr>
              <a:defRPr/>
            </a:pPr>
            <a:r>
              <a:rPr lang="ja-JP" altLang="en-US" sz="1400" b="0" dirty="0">
                <a:latin typeface="メイリオ" pitchFamily="50" charset="-128"/>
                <a:ea typeface="メイリオ" pitchFamily="50" charset="-128"/>
                <a:cs typeface="メイリオ" pitchFamily="50" charset="-128"/>
              </a:rPr>
              <a:t>　・社員情報のタブ単位</a:t>
            </a:r>
          </a:p>
          <a:p>
            <a:pPr>
              <a:defRPr/>
            </a:pPr>
            <a:r>
              <a:rPr lang="ja-JP" altLang="en-US" sz="1400" b="0" dirty="0">
                <a:latin typeface="メイリオ" pitchFamily="50" charset="-128"/>
                <a:ea typeface="メイリオ" pitchFamily="50" charset="-128"/>
                <a:cs typeface="メイリオ" pitchFamily="50" charset="-128"/>
              </a:rPr>
              <a:t>　・社員情報の項目単位</a:t>
            </a:r>
          </a:p>
          <a:p>
            <a:pPr>
              <a:defRPr/>
            </a:pPr>
            <a:r>
              <a:rPr lang="ja-JP" altLang="en-US" sz="1400" b="0" dirty="0">
                <a:latin typeface="メイリオ" pitchFamily="50" charset="-128"/>
                <a:ea typeface="メイリオ" pitchFamily="50" charset="-128"/>
                <a:cs typeface="メイリオ" pitchFamily="50" charset="-128"/>
              </a:rPr>
              <a:t>　</a:t>
            </a:r>
          </a:p>
        </p:txBody>
      </p:sp>
      <p:sp>
        <p:nvSpPr>
          <p:cNvPr id="12308" name="Text Box 19"/>
          <p:cNvSpPr txBox="1">
            <a:spLocks noChangeArrowheads="1"/>
          </p:cNvSpPr>
          <p:nvPr/>
        </p:nvSpPr>
        <p:spPr bwMode="auto">
          <a:xfrm>
            <a:off x="6551613" y="998538"/>
            <a:ext cx="1890712" cy="304800"/>
          </a:xfrm>
          <a:prstGeom prst="rect">
            <a:avLst/>
          </a:prstGeom>
          <a:noFill/>
          <a:ln w="9525">
            <a:noFill/>
            <a:miter lim="800000"/>
            <a:headEnd/>
            <a:tailEnd/>
          </a:ln>
        </p:spPr>
        <p:txBody>
          <a:bodyPr>
            <a:spAutoFit/>
          </a:bodyPr>
          <a:lstStyle/>
          <a:p>
            <a:pPr algn="ctr">
              <a:spcBef>
                <a:spcPct val="50000"/>
              </a:spcBef>
            </a:pPr>
            <a:endParaRPr lang="ja-JP" altLang="ja-JP" sz="1400" b="0">
              <a:solidFill>
                <a:schemeClr val="tx1"/>
              </a:solidFill>
              <a:latin typeface="メイリオ" pitchFamily="50" charset="-128"/>
              <a:ea typeface="メイリオ" pitchFamily="50" charset="-128"/>
              <a:cs typeface="メイリオ" pitchFamily="50" charset="-128"/>
            </a:endParaRPr>
          </a:p>
        </p:txBody>
      </p:sp>
      <p:sp>
        <p:nvSpPr>
          <p:cNvPr id="12309" name="Rectangle 21"/>
          <p:cNvSpPr>
            <a:spLocks noChangeArrowheads="1"/>
          </p:cNvSpPr>
          <p:nvPr/>
        </p:nvSpPr>
        <p:spPr bwMode="auto">
          <a:xfrm>
            <a:off x="216983" y="226423"/>
            <a:ext cx="6777038" cy="992777"/>
          </a:xfrm>
          <a:prstGeom prst="rect">
            <a:avLst/>
          </a:prstGeom>
          <a:noFill/>
          <a:ln w="9525">
            <a:noFill/>
            <a:miter lim="800000"/>
            <a:headEnd/>
            <a:tailEnd/>
          </a:ln>
        </p:spPr>
        <p:txBody>
          <a:bodyPr anchor="ctr"/>
          <a:lstStyle/>
          <a:p>
            <a:pPr>
              <a:lnSpc>
                <a:spcPts val="2600"/>
              </a:lnSpc>
            </a:pPr>
            <a:r>
              <a:rPr lang="en-US" altLang="ja-JP" sz="2200" i="1" dirty="0">
                <a:ea typeface="メイリオ" pitchFamily="50" charset="-128"/>
                <a:cs typeface="Times New Roman" pitchFamily="18" charset="0"/>
              </a:rPr>
              <a:t>SuperStream</a:t>
            </a:r>
            <a:r>
              <a:rPr lang="en-US" altLang="ja-JP" sz="2200" dirty="0">
                <a:ea typeface="メイリオ" pitchFamily="50" charset="-128"/>
                <a:cs typeface="Times New Roman" pitchFamily="18" charset="0"/>
              </a:rPr>
              <a:t> - HR</a:t>
            </a:r>
            <a:r>
              <a:rPr lang="en-US" altLang="ja-JP" sz="2200" dirty="0" smtClean="0">
                <a:ea typeface="メイリオ" pitchFamily="50" charset="-128"/>
                <a:cs typeface="Times New Roman" pitchFamily="18" charset="0"/>
              </a:rPr>
              <a:t>+</a:t>
            </a:r>
            <a:r>
              <a:rPr lang="en-US" altLang="ja-JP" sz="2600" dirty="0">
                <a:latin typeface="メイリオ" pitchFamily="50" charset="-128"/>
                <a:ea typeface="メイリオ" pitchFamily="50" charset="-128"/>
                <a:cs typeface="メイリオ" pitchFamily="50" charset="-128"/>
              </a:rPr>
              <a:t/>
            </a:r>
            <a:br>
              <a:rPr lang="en-US" altLang="ja-JP" sz="2600" dirty="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　</a:t>
            </a:r>
            <a:r>
              <a:rPr lang="ja-JP" altLang="en-US" sz="1800" b="0" dirty="0" smtClean="0">
                <a:latin typeface="メイリオ" pitchFamily="50" charset="-128"/>
                <a:ea typeface="メイリオ" pitchFamily="50" charset="-128"/>
                <a:cs typeface="メイリオ" pitchFamily="50" charset="-128"/>
              </a:rPr>
              <a:t>～</a:t>
            </a:r>
            <a:r>
              <a:rPr lang="ja-JP" altLang="en-US" sz="1800" b="0" dirty="0">
                <a:latin typeface="メイリオ" pitchFamily="50" charset="-128"/>
                <a:ea typeface="メイリオ" pitchFamily="50" charset="-128"/>
                <a:cs typeface="メイリオ" pitchFamily="50" charset="-128"/>
              </a:rPr>
              <a:t>個人情報セキュリティの考え方～</a:t>
            </a:r>
          </a:p>
        </p:txBody>
      </p:sp>
      <p:sp>
        <p:nvSpPr>
          <p:cNvPr id="12310" name="フッター プレースホルダ 2"/>
          <p:cNvSpPr>
            <a:spLocks noGrp="1"/>
          </p:cNvSpPr>
          <p:nvPr>
            <p:ph type="ftr" sz="quarter" idx="11"/>
          </p:nvPr>
        </p:nvSpPr>
        <p:spPr>
          <a:noFill/>
        </p:spPr>
        <p:txBody>
          <a:bodyPr vert="horz" lIns="91440" tIns="45720" rIns="91440" bIns="45720" anchor="t"/>
          <a:lstStyle/>
          <a:p>
            <a:r>
              <a:rPr lang="en-US" altLang="ja-JP" dirty="0" smtClean="0"/>
              <a:t>© </a:t>
            </a:r>
            <a:r>
              <a:rPr lang="en-US" altLang="ja-JP" dirty="0" err="1" smtClean="0"/>
              <a:t>SuperStream</a:t>
            </a:r>
            <a:r>
              <a:rPr lang="en-US" altLang="ja-JP" dirty="0" smtClean="0"/>
              <a:t> Inc. All rights reserved.</a:t>
            </a:r>
          </a:p>
        </p:txBody>
      </p:sp>
      <p:pic>
        <p:nvPicPr>
          <p:cNvPr id="25" name="Picture 10" descr="logo_base_human_norm01"/>
          <p:cNvPicPr>
            <a:picLocks noChangeAspect="1" noChangeArrowheads="1"/>
          </p:cNvPicPr>
          <p:nvPr/>
        </p:nvPicPr>
        <p:blipFill>
          <a:blip r:embed="rId3" cstate="screen"/>
          <a:srcRect/>
          <a:stretch>
            <a:fillRect/>
          </a:stretch>
        </p:blipFill>
        <p:spPr bwMode="auto">
          <a:xfrm>
            <a:off x="1616397" y="4759482"/>
            <a:ext cx="754149" cy="1301974"/>
          </a:xfrm>
          <a:prstGeom prst="rect">
            <a:avLst/>
          </a:prstGeom>
          <a:noFill/>
        </p:spPr>
      </p:pic>
      <p:pic>
        <p:nvPicPr>
          <p:cNvPr id="26" name="Picture 13" descr="logo_base_human_boss01"/>
          <p:cNvPicPr>
            <a:picLocks noChangeAspect="1" noChangeArrowheads="1"/>
          </p:cNvPicPr>
          <p:nvPr/>
        </p:nvPicPr>
        <p:blipFill>
          <a:blip r:embed="rId4" cstate="screen"/>
          <a:srcRect/>
          <a:stretch>
            <a:fillRect/>
          </a:stretch>
        </p:blipFill>
        <p:spPr bwMode="auto">
          <a:xfrm>
            <a:off x="4491118" y="4811613"/>
            <a:ext cx="829755" cy="1301974"/>
          </a:xfrm>
          <a:prstGeom prst="rect">
            <a:avLst/>
          </a:prstGeom>
          <a:noFill/>
        </p:spPr>
      </p:pic>
      <p:pic>
        <p:nvPicPr>
          <p:cNvPr id="27" name="Picture 9" descr="logo_base_human_norm03"/>
          <p:cNvPicPr>
            <a:picLocks noChangeAspect="1" noChangeArrowheads="1"/>
          </p:cNvPicPr>
          <p:nvPr/>
        </p:nvPicPr>
        <p:blipFill>
          <a:blip r:embed="rId5" cstate="screen"/>
          <a:srcRect/>
          <a:stretch>
            <a:fillRect/>
          </a:stretch>
        </p:blipFill>
        <p:spPr bwMode="auto">
          <a:xfrm>
            <a:off x="4485437" y="2627361"/>
            <a:ext cx="757122" cy="1301974"/>
          </a:xfrm>
          <a:prstGeom prst="rect">
            <a:avLst/>
          </a:prstGeom>
          <a:noFill/>
        </p:spPr>
      </p:pic>
      <p:pic>
        <p:nvPicPr>
          <p:cNvPr id="28" name="Picture 11" descr="logo_base_human_norm02"/>
          <p:cNvPicPr>
            <a:picLocks noChangeAspect="1" noChangeArrowheads="1"/>
          </p:cNvPicPr>
          <p:nvPr/>
        </p:nvPicPr>
        <p:blipFill>
          <a:blip r:embed="rId6" cstate="screen"/>
          <a:srcRect/>
          <a:stretch>
            <a:fillRect/>
          </a:stretch>
        </p:blipFill>
        <p:spPr bwMode="auto">
          <a:xfrm>
            <a:off x="1610876" y="2643962"/>
            <a:ext cx="753029" cy="1301974"/>
          </a:xfrm>
          <a:prstGeom prst="rect">
            <a:avLst/>
          </a:prstGeom>
          <a:noFill/>
        </p:spPr>
      </p:pic>
      <p:pic>
        <p:nvPicPr>
          <p:cNvPr id="30" name="Picture 11"/>
          <p:cNvPicPr>
            <a:picLocks noChangeAspect="1" noChangeArrowheads="1"/>
          </p:cNvPicPr>
          <p:nvPr/>
        </p:nvPicPr>
        <p:blipFill>
          <a:blip r:embed="rId7" cstate="screen"/>
          <a:srcRect/>
          <a:stretch>
            <a:fillRect/>
          </a:stretch>
        </p:blipFill>
        <p:spPr bwMode="auto">
          <a:xfrm>
            <a:off x="3113517" y="2899644"/>
            <a:ext cx="609600" cy="609600"/>
          </a:xfrm>
          <a:prstGeom prst="rect">
            <a:avLst/>
          </a:prstGeom>
          <a:noFill/>
          <a:ln w="9525">
            <a:noFill/>
            <a:miter lim="800000"/>
            <a:headEnd/>
            <a:tailEnd/>
          </a:ln>
          <a:effectLst/>
        </p:spPr>
      </p:pic>
      <p:pic>
        <p:nvPicPr>
          <p:cNvPr id="31" name="Picture 11"/>
          <p:cNvPicPr>
            <a:picLocks noChangeAspect="1" noChangeArrowheads="1"/>
          </p:cNvPicPr>
          <p:nvPr/>
        </p:nvPicPr>
        <p:blipFill>
          <a:blip r:embed="rId7" cstate="screen"/>
          <a:srcRect/>
          <a:stretch>
            <a:fillRect/>
          </a:stretch>
        </p:blipFill>
        <p:spPr bwMode="auto">
          <a:xfrm>
            <a:off x="3165768" y="5146441"/>
            <a:ext cx="609600" cy="609600"/>
          </a:xfrm>
          <a:prstGeom prst="rect">
            <a:avLst/>
          </a:prstGeom>
          <a:noFill/>
          <a:ln w="9525">
            <a:noFill/>
            <a:miter lim="800000"/>
            <a:headEnd/>
            <a:tailEnd/>
          </a:ln>
          <a:effectLst/>
        </p:spPr>
      </p:pic>
      <p:sp>
        <p:nvSpPr>
          <p:cNvPr id="35" name="テキスト ボックス 20"/>
          <p:cNvSpPr txBox="1">
            <a:spLocks noChangeArrowheads="1"/>
          </p:cNvSpPr>
          <p:nvPr/>
        </p:nvSpPr>
        <p:spPr bwMode="black">
          <a:xfrm>
            <a:off x="391326" y="2194371"/>
            <a:ext cx="914400" cy="479425"/>
          </a:xfrm>
          <a:prstGeom prst="rect">
            <a:avLst/>
          </a:prstGeom>
          <a:noFill/>
          <a:ln w="9525">
            <a:noFill/>
            <a:miter lim="800000"/>
            <a:headEnd/>
            <a:tailEnd/>
          </a:ln>
        </p:spPr>
        <p:txBody>
          <a:bodyPr wrap="none" lIns="0" tIns="0" rIns="0" bIns="0"/>
          <a:lstStyle/>
          <a:p>
            <a:pPr>
              <a:lnSpc>
                <a:spcPts val="2800"/>
              </a:lnSpc>
            </a:pPr>
            <a:r>
              <a:rPr lang="ja-JP" altLang="en-US" dirty="0" smtClean="0">
                <a:solidFill>
                  <a:srgbClr val="C00000"/>
                </a:solidFill>
                <a:latin typeface="メイリオ" pitchFamily="50" charset="-128"/>
                <a:ea typeface="メイリオ" pitchFamily="50" charset="-128"/>
                <a:cs typeface="メイリオ" pitchFamily="50" charset="-128"/>
              </a:rPr>
              <a:t>組織セキュリティ</a:t>
            </a:r>
            <a:endParaRPr lang="en-US" altLang="ja-JP" b="1" dirty="0">
              <a:solidFill>
                <a:srgbClr val="C00000"/>
              </a:solidFill>
              <a:latin typeface="メイリオ" pitchFamily="50" charset="-128"/>
              <a:ea typeface="メイリオ" pitchFamily="50" charset="-128"/>
              <a:cs typeface="メイリオ" pitchFamily="50" charset="-128"/>
            </a:endParaRPr>
          </a:p>
        </p:txBody>
      </p:sp>
      <p:cxnSp>
        <p:nvCxnSpPr>
          <p:cNvPr id="34" name="直線コネクタ 33"/>
          <p:cNvCxnSpPr/>
          <p:nvPr/>
        </p:nvCxnSpPr>
        <p:spPr bwMode="black">
          <a:xfrm>
            <a:off x="297664" y="2554733"/>
            <a:ext cx="1800000" cy="0"/>
          </a:xfrm>
          <a:prstGeom prst="line">
            <a:avLst/>
          </a:prstGeom>
        </p:spPr>
        <p:style>
          <a:lnRef idx="2">
            <a:schemeClr val="accent1"/>
          </a:lnRef>
          <a:fillRef idx="0">
            <a:schemeClr val="accent1"/>
          </a:fillRef>
          <a:effectRef idx="1">
            <a:schemeClr val="accent1"/>
          </a:effectRef>
          <a:fontRef idx="minor">
            <a:schemeClr val="tx1"/>
          </a:fontRef>
        </p:style>
      </p:cxnSp>
      <p:sp>
        <p:nvSpPr>
          <p:cNvPr id="39" name="テキスト ボックス 20"/>
          <p:cNvSpPr txBox="1">
            <a:spLocks noChangeArrowheads="1"/>
          </p:cNvSpPr>
          <p:nvPr/>
        </p:nvSpPr>
        <p:spPr bwMode="black">
          <a:xfrm>
            <a:off x="395673" y="4341132"/>
            <a:ext cx="914400" cy="479425"/>
          </a:xfrm>
          <a:prstGeom prst="rect">
            <a:avLst/>
          </a:prstGeom>
          <a:noFill/>
          <a:ln w="9525">
            <a:noFill/>
            <a:miter lim="800000"/>
            <a:headEnd/>
            <a:tailEnd/>
          </a:ln>
        </p:spPr>
        <p:txBody>
          <a:bodyPr wrap="none" lIns="0" tIns="0" rIns="0" bIns="0"/>
          <a:lstStyle/>
          <a:p>
            <a:pPr>
              <a:lnSpc>
                <a:spcPts val="2800"/>
              </a:lnSpc>
            </a:pPr>
            <a:r>
              <a:rPr lang="ja-JP" altLang="en-US" dirty="0">
                <a:solidFill>
                  <a:srgbClr val="C00000"/>
                </a:solidFill>
                <a:latin typeface="メイリオ" pitchFamily="50" charset="-128"/>
                <a:ea typeface="メイリオ" pitchFamily="50" charset="-128"/>
                <a:cs typeface="メイリオ" pitchFamily="50" charset="-128"/>
              </a:rPr>
              <a:t>社員</a:t>
            </a:r>
            <a:r>
              <a:rPr lang="ja-JP" altLang="en-US" dirty="0" smtClean="0">
                <a:solidFill>
                  <a:srgbClr val="C00000"/>
                </a:solidFill>
                <a:latin typeface="メイリオ" pitchFamily="50" charset="-128"/>
                <a:ea typeface="メイリオ" pitchFamily="50" charset="-128"/>
                <a:cs typeface="メイリオ" pitchFamily="50" charset="-128"/>
              </a:rPr>
              <a:t>セキュリティ</a:t>
            </a:r>
            <a:endParaRPr lang="en-US" altLang="ja-JP" b="1" dirty="0">
              <a:solidFill>
                <a:srgbClr val="C00000"/>
              </a:solidFill>
              <a:latin typeface="メイリオ" pitchFamily="50" charset="-128"/>
              <a:ea typeface="メイリオ" pitchFamily="50" charset="-128"/>
              <a:cs typeface="メイリオ" pitchFamily="50" charset="-128"/>
            </a:endParaRPr>
          </a:p>
        </p:txBody>
      </p:sp>
      <p:cxnSp>
        <p:nvCxnSpPr>
          <p:cNvPr id="41" name="直線コネクタ 40"/>
          <p:cNvCxnSpPr/>
          <p:nvPr/>
        </p:nvCxnSpPr>
        <p:spPr bwMode="black">
          <a:xfrm>
            <a:off x="302011" y="4701494"/>
            <a:ext cx="1800000" cy="0"/>
          </a:xfrm>
          <a:prstGeom prst="line">
            <a:avLst/>
          </a:prstGeom>
        </p:spPr>
        <p:style>
          <a:lnRef idx="2">
            <a:schemeClr val="accent1"/>
          </a:lnRef>
          <a:fillRef idx="0">
            <a:schemeClr val="accent1"/>
          </a:fillRef>
          <a:effectRef idx="1">
            <a:schemeClr val="accent1"/>
          </a:effectRef>
          <a:fontRef idx="minor">
            <a:schemeClr val="tx1"/>
          </a:fontRef>
        </p:style>
      </p:cxnSp>
      <p:sp>
        <p:nvSpPr>
          <p:cNvPr id="12302" name="Text Box 13"/>
          <p:cNvSpPr txBox="1">
            <a:spLocks noChangeArrowheads="1"/>
          </p:cNvSpPr>
          <p:nvPr/>
        </p:nvSpPr>
        <p:spPr bwMode="auto">
          <a:xfrm>
            <a:off x="1150938" y="3663209"/>
            <a:ext cx="2031325" cy="461665"/>
          </a:xfrm>
          <a:prstGeom prst="rect">
            <a:avLst/>
          </a:prstGeom>
          <a:noFill/>
          <a:ln w="9525">
            <a:noFill/>
            <a:miter lim="800000"/>
            <a:headEnd/>
            <a:tailEnd/>
          </a:ln>
        </p:spPr>
        <p:txBody>
          <a:bodyPr wrap="none">
            <a:spAutoFit/>
          </a:bodyPr>
          <a:lstStyle/>
          <a:p>
            <a:r>
              <a:rPr lang="ja-JP" altLang="en-US" sz="1200" b="0" dirty="0">
                <a:solidFill>
                  <a:schemeClr val="tx1"/>
                </a:solidFill>
                <a:latin typeface="メイリオ" pitchFamily="50" charset="-128"/>
                <a:ea typeface="メイリオ" pitchFamily="50" charset="-128"/>
                <a:cs typeface="メイリオ" pitchFamily="50" charset="-128"/>
              </a:rPr>
              <a:t>組織：「</a:t>
            </a:r>
            <a:r>
              <a:rPr lang="ja-JP" altLang="en-US" sz="1200" b="0" dirty="0">
                <a:solidFill>
                  <a:srgbClr val="FF3300"/>
                </a:solidFill>
                <a:latin typeface="メイリオ" pitchFamily="50" charset="-128"/>
                <a:ea typeface="メイリオ" pitchFamily="50" charset="-128"/>
                <a:cs typeface="メイリオ" pitchFamily="50" charset="-128"/>
              </a:rPr>
              <a:t>営業１課」</a:t>
            </a:r>
          </a:p>
          <a:p>
            <a:r>
              <a:rPr lang="ja-JP" altLang="en-US" sz="1200" b="0" dirty="0">
                <a:solidFill>
                  <a:schemeClr val="tx1"/>
                </a:solidFill>
                <a:latin typeface="メイリオ" pitchFamily="50" charset="-128"/>
                <a:ea typeface="メイリオ" pitchFamily="50" charset="-128"/>
                <a:cs typeface="メイリオ" pitchFamily="50" charset="-128"/>
              </a:rPr>
              <a:t>権限：</a:t>
            </a:r>
            <a:r>
              <a:rPr lang="ja-JP" altLang="en-US" sz="1200" b="0" dirty="0">
                <a:solidFill>
                  <a:srgbClr val="FF3300"/>
                </a:solidFill>
                <a:latin typeface="メイリオ" pitchFamily="50" charset="-128"/>
                <a:ea typeface="メイリオ" pitchFamily="50" charset="-128"/>
                <a:cs typeface="メイリオ" pitchFamily="50" charset="-128"/>
              </a:rPr>
              <a:t>営業１課</a:t>
            </a:r>
            <a:r>
              <a:rPr lang="ja-JP" altLang="en-US" sz="1200" b="0" dirty="0">
                <a:solidFill>
                  <a:schemeClr val="tx1"/>
                </a:solidFill>
                <a:latin typeface="メイリオ" pitchFamily="50" charset="-128"/>
                <a:ea typeface="メイリオ" pitchFamily="50" charset="-128"/>
                <a:cs typeface="メイリオ" pitchFamily="50" charset="-128"/>
              </a:rPr>
              <a:t>を参照可能</a:t>
            </a:r>
          </a:p>
        </p:txBody>
      </p:sp>
      <p:sp>
        <p:nvSpPr>
          <p:cNvPr id="44" name="正方形/長方形 43"/>
          <p:cNvSpPr/>
          <p:nvPr/>
        </p:nvSpPr>
        <p:spPr>
          <a:xfrm>
            <a:off x="683568" y="1268760"/>
            <a:ext cx="7200900" cy="338554"/>
          </a:xfrm>
          <a:prstGeom prst="rect">
            <a:avLst/>
          </a:prstGeom>
        </p:spPr>
        <p:txBody>
          <a:bodyPr>
            <a:spAutoFit/>
          </a:bodyPr>
          <a:lstStyle/>
          <a:p>
            <a:pPr fontAlgn="auto">
              <a:spcBef>
                <a:spcPts val="0"/>
              </a:spcBef>
              <a:spcAft>
                <a:spcPts val="0"/>
              </a:spcAft>
              <a:defRPr/>
            </a:pPr>
            <a:r>
              <a:rPr kumimoji="0" lang="ja-JP" altLang="en-US" b="0" kern="0" dirty="0" smtClean="0">
                <a:solidFill>
                  <a:schemeClr val="accent3"/>
                </a:solidFill>
                <a:latin typeface="メイリオ" pitchFamily="50" charset="-128"/>
                <a:ea typeface="メイリオ" pitchFamily="50" charset="-128"/>
                <a:cs typeface="メイリオ" pitchFamily="50" charset="-128"/>
              </a:rPr>
              <a:t>柔軟で堅牢なセキュリティ設定</a:t>
            </a:r>
            <a:endParaRPr kumimoji="0" lang="ja-JP" altLang="en-US" b="0" kern="0" dirty="0">
              <a:solidFill>
                <a:schemeClr val="accent3"/>
              </a:solidFill>
              <a:latin typeface="メイリオ" pitchFamily="50" charset="-128"/>
              <a:ea typeface="メイリオ" pitchFamily="50" charset="-128"/>
              <a:cs typeface="メイリオ" pitchFamily="50" charset="-128"/>
            </a:endParaRPr>
          </a:p>
        </p:txBody>
      </p:sp>
      <p:sp>
        <p:nvSpPr>
          <p:cNvPr id="45" name="Text Box 5"/>
          <p:cNvSpPr txBox="1">
            <a:spLocks noChangeArrowheads="1"/>
          </p:cNvSpPr>
          <p:nvPr/>
        </p:nvSpPr>
        <p:spPr bwMode="auto">
          <a:xfrm>
            <a:off x="611188" y="1682577"/>
            <a:ext cx="8281292" cy="523220"/>
          </a:xfrm>
          <a:prstGeom prst="rect">
            <a:avLst/>
          </a:prstGeom>
          <a:noFill/>
          <a:ln w="9525">
            <a:noFill/>
            <a:miter lim="800000"/>
            <a:headEnd/>
            <a:tailEnd/>
          </a:ln>
        </p:spPr>
        <p:txBody>
          <a:bodyPr wrap="square">
            <a:spAutoFit/>
          </a:bodyPr>
          <a:lstStyle/>
          <a:p>
            <a:pPr>
              <a:defRPr/>
            </a:pP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組織毎や社員毎にプログラム起動権限や個人情報の参照権限、関連会社情報の参照権限を</a:t>
            </a:r>
            <a:endParaRPr lang="en-US" altLang="ja-JP" sz="1400" b="0" dirty="0" smtClean="0">
              <a:solidFill>
                <a:schemeClr val="tx1">
                  <a:lumMod val="65000"/>
                  <a:lumOff val="35000"/>
                </a:schemeClr>
              </a:solidFill>
              <a:latin typeface="メイリオ" pitchFamily="50" charset="-128"/>
              <a:ea typeface="メイリオ" pitchFamily="50" charset="-128"/>
              <a:cs typeface="メイリオ" pitchFamily="50" charset="-128"/>
            </a:endParaRPr>
          </a:p>
          <a:p>
            <a:pPr>
              <a:defRPr/>
            </a:pP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設定可能です。</a:t>
            </a:r>
            <a:endParaRPr lang="en-US" altLang="ja-JP" sz="1400" b="0" dirty="0" smtClean="0">
              <a:solidFill>
                <a:schemeClr val="tx1">
                  <a:lumMod val="65000"/>
                  <a:lumOff val="35000"/>
                </a:schemeClr>
              </a:solidFill>
              <a:latin typeface="メイリオ" pitchFamily="50" charset="-128"/>
              <a:ea typeface="メイリオ" pitchFamily="50" charset="-128"/>
              <a:cs typeface="メイリオ" pitchFamily="50" charset="-128"/>
            </a:endParaRPr>
          </a:p>
        </p:txBody>
      </p:sp>
      <p:grpSp>
        <p:nvGrpSpPr>
          <p:cNvPr id="46" name="グループ化 45"/>
          <p:cNvGrpSpPr/>
          <p:nvPr/>
        </p:nvGrpSpPr>
        <p:grpSpPr>
          <a:xfrm>
            <a:off x="395290" y="1340768"/>
            <a:ext cx="215993" cy="215740"/>
            <a:chOff x="395290" y="1340768"/>
            <a:chExt cx="215993" cy="215740"/>
          </a:xfrm>
        </p:grpSpPr>
        <p:sp>
          <p:nvSpPr>
            <p:cNvPr id="47" name="正方形/長方形 46"/>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48" name="正方形/長方形 47"/>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cxnSp>
        <p:nvCxnSpPr>
          <p:cNvPr id="49" name="直線コネクタ 48"/>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2"/>
          <p:cNvSpPr>
            <a:spLocks noGrp="1"/>
          </p:cNvSpPr>
          <p:nvPr>
            <p:ph type="ftr" sz="quarter" idx="4294967295"/>
          </p:nvPr>
        </p:nvSpPr>
        <p:spPr>
          <a:xfrm>
            <a:off x="306388" y="6457950"/>
            <a:ext cx="2268537" cy="206375"/>
          </a:xfrm>
          <a:prstGeom prst="rect">
            <a:avLst/>
          </a:prstGeom>
          <a:noFill/>
        </p:spPr>
        <p:txBody>
          <a:bodyPr vert="horz" lIns="91440" tIns="45720" rIns="91440" bIns="45720" anchor="t"/>
          <a:lstStyle/>
          <a:p>
            <a:r>
              <a:rPr lang="en-US" altLang="ja-JP" sz="700" b="0" smtClean="0">
                <a:latin typeface="メイリオ" pitchFamily="50" charset="-128"/>
                <a:ea typeface="メイリオ" pitchFamily="50" charset="-128"/>
                <a:cs typeface="メイリオ" pitchFamily="50" charset="-128"/>
              </a:rPr>
              <a:t>© SuperStream Inc. All rights reserved.</a:t>
            </a:r>
            <a:endParaRPr lang="en-US" altLang="ja-JP" sz="700" b="0" dirty="0" smtClean="0">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スライド番号プレースホルダ 1"/>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fld id="{35BFBD7E-3D66-495E-87CD-B6813A48A105}" type="slidenum">
              <a:rPr lang="en-US" altLang="ja-JP" smtClean="0">
                <a:latin typeface="メイリオ" pitchFamily="50" charset="-128"/>
                <a:ea typeface="メイリオ" pitchFamily="50" charset="-128"/>
                <a:cs typeface="メイリオ" pitchFamily="50" charset="-128"/>
              </a:rPr>
              <a:pPr/>
              <a:t>4</a:t>
            </a:fld>
            <a:endParaRPr lang="en-US" altLang="ja-JP" smtClean="0">
              <a:latin typeface="メイリオ" pitchFamily="50" charset="-128"/>
              <a:ea typeface="メイリオ" pitchFamily="50" charset="-128"/>
              <a:cs typeface="メイリオ" pitchFamily="50" charset="-128"/>
            </a:endParaRPr>
          </a:p>
        </p:txBody>
      </p:sp>
      <p:sp>
        <p:nvSpPr>
          <p:cNvPr id="13322" name="Text Box 10"/>
          <p:cNvSpPr txBox="1">
            <a:spLocks noChangeArrowheads="1"/>
          </p:cNvSpPr>
          <p:nvPr/>
        </p:nvSpPr>
        <p:spPr bwMode="auto">
          <a:xfrm>
            <a:off x="4900432" y="3892025"/>
            <a:ext cx="1578741" cy="246221"/>
          </a:xfrm>
          <a:prstGeom prst="rect">
            <a:avLst/>
          </a:prstGeom>
          <a:noFill/>
          <a:ln w="9525">
            <a:noFill/>
            <a:miter lim="800000"/>
            <a:headEnd/>
            <a:tailEnd/>
          </a:ln>
        </p:spPr>
        <p:txBody>
          <a:bodyPr wrap="square">
            <a:spAutoFit/>
          </a:bodyPr>
          <a:lstStyle/>
          <a:p>
            <a:r>
              <a:rPr lang="ja-JP" altLang="en-US" sz="1000" dirty="0">
                <a:solidFill>
                  <a:schemeClr val="tx2"/>
                </a:solidFill>
                <a:latin typeface="メイリオ" pitchFamily="50" charset="-128"/>
                <a:ea typeface="メイリオ" pitchFamily="50" charset="-128"/>
                <a:cs typeface="メイリオ" pitchFamily="50" charset="-128"/>
              </a:rPr>
              <a:t>タブ構成</a:t>
            </a:r>
            <a:r>
              <a:rPr lang="ja-JP" altLang="en-US" sz="1000" dirty="0" smtClean="0">
                <a:solidFill>
                  <a:schemeClr val="tx2"/>
                </a:solidFill>
                <a:latin typeface="メイリオ" pitchFamily="50" charset="-128"/>
                <a:ea typeface="メイリオ" pitchFamily="50" charset="-128"/>
                <a:cs typeface="メイリオ" pitchFamily="50" charset="-128"/>
              </a:rPr>
              <a:t>ウェイト：</a:t>
            </a:r>
            <a:r>
              <a:rPr lang="en-US" altLang="ja-JP" sz="1000" dirty="0">
                <a:solidFill>
                  <a:schemeClr val="tx2"/>
                </a:solidFill>
                <a:latin typeface="メイリオ" pitchFamily="50" charset="-128"/>
                <a:ea typeface="メイリオ" pitchFamily="50" charset="-128"/>
                <a:cs typeface="メイリオ" pitchFamily="50" charset="-128"/>
              </a:rPr>
              <a:t>10</a:t>
            </a:r>
          </a:p>
        </p:txBody>
      </p:sp>
      <p:sp>
        <p:nvSpPr>
          <p:cNvPr id="13345" name="Text Box 33"/>
          <p:cNvSpPr txBox="1">
            <a:spLocks noChangeArrowheads="1"/>
          </p:cNvSpPr>
          <p:nvPr/>
        </p:nvSpPr>
        <p:spPr bwMode="auto">
          <a:xfrm>
            <a:off x="649288" y="4122530"/>
            <a:ext cx="1415772" cy="276999"/>
          </a:xfrm>
          <a:prstGeom prst="rect">
            <a:avLst/>
          </a:prstGeom>
          <a:noFill/>
          <a:ln w="9525">
            <a:noFill/>
            <a:miter lim="800000"/>
            <a:headEnd/>
            <a:tailEnd/>
          </a:ln>
        </p:spPr>
        <p:txBody>
          <a:bodyPr wrap="none">
            <a:spAutoFit/>
          </a:bodyPr>
          <a:lstStyle/>
          <a:p>
            <a:r>
              <a:rPr lang="ja-JP" altLang="en-US" sz="1200" dirty="0">
                <a:solidFill>
                  <a:schemeClr val="tx1"/>
                </a:solidFill>
                <a:latin typeface="メイリオ" pitchFamily="50" charset="-128"/>
                <a:ea typeface="メイリオ" pitchFamily="50" charset="-128"/>
                <a:cs typeface="メイリオ" pitchFamily="50" charset="-128"/>
              </a:rPr>
              <a:t>要件：イメージ図</a:t>
            </a:r>
          </a:p>
        </p:txBody>
      </p:sp>
      <p:sp>
        <p:nvSpPr>
          <p:cNvPr id="13346" name="Text Box 34"/>
          <p:cNvSpPr txBox="1">
            <a:spLocks noChangeArrowheads="1"/>
          </p:cNvSpPr>
          <p:nvPr/>
        </p:nvSpPr>
        <p:spPr bwMode="auto">
          <a:xfrm>
            <a:off x="6685051" y="3883318"/>
            <a:ext cx="1640335" cy="246221"/>
          </a:xfrm>
          <a:prstGeom prst="rect">
            <a:avLst/>
          </a:prstGeom>
          <a:noFill/>
          <a:ln w="9525">
            <a:noFill/>
            <a:miter lim="800000"/>
            <a:headEnd/>
            <a:tailEnd/>
          </a:ln>
        </p:spPr>
        <p:txBody>
          <a:bodyPr wrap="square">
            <a:spAutoFit/>
          </a:bodyPr>
          <a:lstStyle/>
          <a:p>
            <a:r>
              <a:rPr lang="ja-JP" altLang="en-US" sz="1000" dirty="0">
                <a:solidFill>
                  <a:schemeClr val="tx2"/>
                </a:solidFill>
                <a:latin typeface="メイリオ" pitchFamily="50" charset="-128"/>
                <a:ea typeface="メイリオ" pitchFamily="50" charset="-128"/>
                <a:cs typeface="メイリオ" pitchFamily="50" charset="-128"/>
              </a:rPr>
              <a:t>タブ構成ウェイト</a:t>
            </a:r>
            <a:r>
              <a:rPr lang="ja-JP" altLang="en-US" sz="1000" dirty="0" smtClean="0">
                <a:solidFill>
                  <a:schemeClr val="tx2"/>
                </a:solidFill>
                <a:latin typeface="メイリオ" pitchFamily="50" charset="-128"/>
                <a:ea typeface="メイリオ" pitchFamily="50" charset="-128"/>
                <a:cs typeface="メイリオ" pitchFamily="50" charset="-128"/>
              </a:rPr>
              <a:t>：</a:t>
            </a:r>
            <a:r>
              <a:rPr lang="en-US" altLang="ja-JP" sz="1000" dirty="0" smtClean="0">
                <a:solidFill>
                  <a:schemeClr val="tx2"/>
                </a:solidFill>
                <a:latin typeface="メイリオ" pitchFamily="50" charset="-128"/>
                <a:ea typeface="メイリオ" pitchFamily="50" charset="-128"/>
                <a:cs typeface="メイリオ" pitchFamily="50" charset="-128"/>
              </a:rPr>
              <a:t>30</a:t>
            </a:r>
            <a:endParaRPr lang="en-US" altLang="ja-JP" sz="1000" dirty="0">
              <a:solidFill>
                <a:schemeClr val="tx2"/>
              </a:solidFill>
              <a:latin typeface="メイリオ" pitchFamily="50" charset="-128"/>
              <a:ea typeface="メイリオ" pitchFamily="50" charset="-128"/>
              <a:cs typeface="メイリオ" pitchFamily="50" charset="-128"/>
            </a:endParaRPr>
          </a:p>
        </p:txBody>
      </p:sp>
      <p:sp>
        <p:nvSpPr>
          <p:cNvPr id="13348" name="Text Box 36"/>
          <p:cNvSpPr txBox="1">
            <a:spLocks noChangeArrowheads="1"/>
          </p:cNvSpPr>
          <p:nvPr/>
        </p:nvSpPr>
        <p:spPr bwMode="auto">
          <a:xfrm>
            <a:off x="462099" y="5205097"/>
            <a:ext cx="1467068" cy="400110"/>
          </a:xfrm>
          <a:prstGeom prst="rect">
            <a:avLst/>
          </a:prstGeom>
          <a:noFill/>
          <a:ln w="9525">
            <a:noFill/>
            <a:miter lim="800000"/>
            <a:headEnd/>
            <a:tailEnd/>
          </a:ln>
        </p:spPr>
        <p:txBody>
          <a:bodyPr wrap="none">
            <a:spAutoFit/>
          </a:bodyPr>
          <a:lstStyle/>
          <a:p>
            <a:r>
              <a:rPr lang="ja-JP" altLang="en-US" sz="1000" dirty="0" smtClean="0">
                <a:solidFill>
                  <a:schemeClr val="tx2"/>
                </a:solidFill>
                <a:latin typeface="メイリオ" pitchFamily="50" charset="-128"/>
                <a:ea typeface="メイリオ" pitchFamily="50" charset="-128"/>
                <a:cs typeface="メイリオ" pitchFamily="50" charset="-128"/>
              </a:rPr>
              <a:t>セキュリティウェイト</a:t>
            </a:r>
            <a:endParaRPr lang="en-US" altLang="ja-JP" sz="1000" dirty="0" smtClean="0">
              <a:solidFill>
                <a:schemeClr val="tx2"/>
              </a:solidFill>
              <a:latin typeface="メイリオ" pitchFamily="50" charset="-128"/>
              <a:ea typeface="メイリオ" pitchFamily="50" charset="-128"/>
              <a:cs typeface="メイリオ" pitchFamily="50" charset="-128"/>
            </a:endParaRPr>
          </a:p>
          <a:p>
            <a:r>
              <a:rPr lang="ja-JP" altLang="en-US" sz="1000" dirty="0" smtClean="0">
                <a:solidFill>
                  <a:schemeClr val="tx2"/>
                </a:solidFill>
                <a:latin typeface="メイリオ" pitchFamily="50" charset="-128"/>
                <a:ea typeface="メイリオ" pitchFamily="50" charset="-128"/>
                <a:cs typeface="メイリオ" pitchFamily="50" charset="-128"/>
              </a:rPr>
              <a:t>：</a:t>
            </a:r>
            <a:r>
              <a:rPr lang="en-US" altLang="ja-JP" sz="1000" dirty="0">
                <a:solidFill>
                  <a:schemeClr val="tx2"/>
                </a:solidFill>
                <a:latin typeface="メイリオ" pitchFamily="50" charset="-128"/>
                <a:ea typeface="メイリオ" pitchFamily="50" charset="-128"/>
                <a:cs typeface="メイリオ" pitchFamily="50" charset="-128"/>
              </a:rPr>
              <a:t>20</a:t>
            </a:r>
          </a:p>
        </p:txBody>
      </p:sp>
      <p:sp>
        <p:nvSpPr>
          <p:cNvPr id="13349" name="Text Box 37"/>
          <p:cNvSpPr txBox="1">
            <a:spLocks noChangeArrowheads="1"/>
          </p:cNvSpPr>
          <p:nvPr/>
        </p:nvSpPr>
        <p:spPr bwMode="auto">
          <a:xfrm>
            <a:off x="4691063" y="6272213"/>
            <a:ext cx="4192173" cy="246221"/>
          </a:xfrm>
          <a:prstGeom prst="rect">
            <a:avLst/>
          </a:prstGeom>
          <a:noFill/>
          <a:ln w="9525">
            <a:noFill/>
            <a:miter lim="800000"/>
            <a:headEnd/>
            <a:tailEnd/>
          </a:ln>
        </p:spPr>
        <p:txBody>
          <a:bodyPr wrap="none">
            <a:spAutoFit/>
          </a:bodyPr>
          <a:lstStyle/>
          <a:p>
            <a:r>
              <a:rPr lang="en-US" altLang="ja-JP" sz="1000" i="1" dirty="0">
                <a:solidFill>
                  <a:schemeClr val="tx1"/>
                </a:solidFill>
                <a:ea typeface="メイリオ" pitchFamily="50" charset="-128"/>
                <a:cs typeface="Times New Roman" pitchFamily="18" charset="0"/>
              </a:rPr>
              <a:t>SuperStream</a:t>
            </a:r>
            <a:r>
              <a:rPr lang="ja-JP" altLang="en-US" sz="1000" b="0" dirty="0">
                <a:solidFill>
                  <a:schemeClr val="tx1"/>
                </a:solidFill>
                <a:latin typeface="メイリオ" pitchFamily="50" charset="-128"/>
                <a:ea typeface="メイリオ" pitchFamily="50" charset="-128"/>
                <a:cs typeface="メイリオ" pitchFamily="50" charset="-128"/>
              </a:rPr>
              <a:t>ではセキュリティウェイトは</a:t>
            </a:r>
            <a:r>
              <a:rPr lang="en-US" altLang="ja-JP" sz="1000" b="0" dirty="0">
                <a:solidFill>
                  <a:schemeClr val="tx1"/>
                </a:solidFill>
                <a:latin typeface="メイリオ" pitchFamily="50" charset="-128"/>
                <a:ea typeface="メイリオ" pitchFamily="50" charset="-128"/>
                <a:cs typeface="メイリオ" pitchFamily="50" charset="-128"/>
              </a:rPr>
              <a:t>0</a:t>
            </a:r>
            <a:r>
              <a:rPr lang="ja-JP" altLang="en-US" sz="1000" b="0" dirty="0">
                <a:solidFill>
                  <a:schemeClr val="tx1"/>
                </a:solidFill>
                <a:latin typeface="メイリオ" pitchFamily="50" charset="-128"/>
                <a:ea typeface="メイリオ" pitchFamily="50" charset="-128"/>
                <a:cs typeface="メイリオ" pitchFamily="50" charset="-128"/>
              </a:rPr>
              <a:t>～</a:t>
            </a:r>
            <a:r>
              <a:rPr lang="en-US" altLang="ja-JP" sz="1000" b="0" dirty="0">
                <a:solidFill>
                  <a:schemeClr val="tx1"/>
                </a:solidFill>
                <a:latin typeface="メイリオ" pitchFamily="50" charset="-128"/>
                <a:ea typeface="メイリオ" pitchFamily="50" charset="-128"/>
                <a:cs typeface="メイリオ" pitchFamily="50" charset="-128"/>
              </a:rPr>
              <a:t>99</a:t>
            </a:r>
            <a:r>
              <a:rPr lang="ja-JP" altLang="en-US" sz="1000" b="0" dirty="0">
                <a:solidFill>
                  <a:schemeClr val="tx1"/>
                </a:solidFill>
                <a:latin typeface="メイリオ" pitchFamily="50" charset="-128"/>
                <a:ea typeface="メイリオ" pitchFamily="50" charset="-128"/>
                <a:cs typeface="メイリオ" pitchFamily="50" charset="-128"/>
              </a:rPr>
              <a:t>の範囲で設定出来ます</a:t>
            </a:r>
          </a:p>
        </p:txBody>
      </p:sp>
      <p:sp>
        <p:nvSpPr>
          <p:cNvPr id="13350" name="Text Box 38"/>
          <p:cNvSpPr txBox="1">
            <a:spLocks noChangeArrowheads="1"/>
          </p:cNvSpPr>
          <p:nvPr/>
        </p:nvSpPr>
        <p:spPr bwMode="auto">
          <a:xfrm>
            <a:off x="462099" y="5807576"/>
            <a:ext cx="1467068" cy="400110"/>
          </a:xfrm>
          <a:prstGeom prst="rect">
            <a:avLst/>
          </a:prstGeom>
          <a:noFill/>
          <a:ln w="9525">
            <a:noFill/>
            <a:miter lim="800000"/>
            <a:headEnd/>
            <a:tailEnd/>
          </a:ln>
        </p:spPr>
        <p:txBody>
          <a:bodyPr wrap="none">
            <a:spAutoFit/>
          </a:bodyPr>
          <a:lstStyle/>
          <a:p>
            <a:r>
              <a:rPr lang="ja-JP" altLang="en-US" sz="1000" dirty="0" smtClean="0">
                <a:solidFill>
                  <a:schemeClr val="tx2"/>
                </a:solidFill>
                <a:latin typeface="メイリオ" pitchFamily="50" charset="-128"/>
                <a:ea typeface="メイリオ" pitchFamily="50" charset="-128"/>
                <a:cs typeface="メイリオ" pitchFamily="50" charset="-128"/>
              </a:rPr>
              <a:t>セキュリティウェイト</a:t>
            </a:r>
            <a:endParaRPr lang="en-US" altLang="ja-JP" sz="1000" dirty="0" smtClean="0">
              <a:solidFill>
                <a:schemeClr val="tx2"/>
              </a:solidFill>
              <a:latin typeface="メイリオ" pitchFamily="50" charset="-128"/>
              <a:ea typeface="メイリオ" pitchFamily="50" charset="-128"/>
              <a:cs typeface="メイリオ" pitchFamily="50" charset="-128"/>
            </a:endParaRPr>
          </a:p>
          <a:p>
            <a:r>
              <a:rPr lang="ja-JP" altLang="en-US" sz="1000" dirty="0" smtClean="0">
                <a:solidFill>
                  <a:schemeClr val="tx2"/>
                </a:solidFill>
                <a:latin typeface="メイリオ" pitchFamily="50" charset="-128"/>
                <a:ea typeface="メイリオ" pitchFamily="50" charset="-128"/>
                <a:cs typeface="メイリオ" pitchFamily="50" charset="-128"/>
              </a:rPr>
              <a:t>：</a:t>
            </a:r>
            <a:r>
              <a:rPr lang="en-US" altLang="ja-JP" sz="1000" dirty="0">
                <a:solidFill>
                  <a:schemeClr val="tx2"/>
                </a:solidFill>
                <a:latin typeface="メイリオ" pitchFamily="50" charset="-128"/>
                <a:ea typeface="メイリオ" pitchFamily="50" charset="-128"/>
                <a:cs typeface="メイリオ" pitchFamily="50" charset="-128"/>
              </a:rPr>
              <a:t>40</a:t>
            </a:r>
          </a:p>
        </p:txBody>
      </p:sp>
      <p:sp>
        <p:nvSpPr>
          <p:cNvPr id="13361" name="Rectangle 55"/>
          <p:cNvSpPr>
            <a:spLocks noChangeArrowheads="1"/>
          </p:cNvSpPr>
          <p:nvPr/>
        </p:nvSpPr>
        <p:spPr bwMode="auto">
          <a:xfrm>
            <a:off x="217714" y="200297"/>
            <a:ext cx="6889524" cy="1027611"/>
          </a:xfrm>
          <a:prstGeom prst="rect">
            <a:avLst/>
          </a:prstGeom>
          <a:noFill/>
          <a:ln w="9525">
            <a:noFill/>
            <a:miter lim="800000"/>
            <a:headEnd/>
            <a:tailEnd/>
          </a:ln>
        </p:spPr>
        <p:txBody>
          <a:bodyPr anchor="ctr"/>
          <a:lstStyle/>
          <a:p>
            <a:pPr>
              <a:lnSpc>
                <a:spcPts val="2600"/>
              </a:lnSpc>
            </a:pPr>
            <a:r>
              <a:rPr lang="en-US" altLang="ja-JP" sz="2200" i="1" dirty="0">
                <a:ea typeface="メイリオ" pitchFamily="50" charset="-128"/>
                <a:cs typeface="Times New Roman" pitchFamily="18" charset="0"/>
              </a:rPr>
              <a:t>SuperStream</a:t>
            </a:r>
            <a:r>
              <a:rPr lang="en-US" altLang="ja-JP" sz="2200" dirty="0">
                <a:ea typeface="メイリオ" pitchFamily="50" charset="-128"/>
                <a:cs typeface="Times New Roman" pitchFamily="18" charset="0"/>
              </a:rPr>
              <a:t> - HR</a:t>
            </a:r>
            <a:r>
              <a:rPr lang="en-US" altLang="ja-JP" sz="2200" dirty="0" smtClean="0">
                <a:ea typeface="メイリオ" pitchFamily="50" charset="-128"/>
                <a:cs typeface="Times New Roman" pitchFamily="18" charset="0"/>
              </a:rPr>
              <a:t>+</a:t>
            </a:r>
            <a:r>
              <a:rPr lang="en-US" altLang="ja-JP" sz="2600" dirty="0">
                <a:latin typeface="メイリオ" pitchFamily="50" charset="-128"/>
                <a:ea typeface="メイリオ" pitchFamily="50" charset="-128"/>
                <a:cs typeface="メイリオ" pitchFamily="50" charset="-128"/>
              </a:rPr>
              <a:t/>
            </a:r>
            <a:br>
              <a:rPr lang="en-US" altLang="ja-JP" sz="2600" dirty="0">
                <a:latin typeface="メイリオ" pitchFamily="50" charset="-128"/>
                <a:ea typeface="メイリオ" pitchFamily="50" charset="-128"/>
                <a:cs typeface="メイリオ" pitchFamily="50" charset="-128"/>
              </a:rPr>
            </a:br>
            <a:r>
              <a:rPr lang="ja-JP" altLang="en-US" sz="1800" b="0" dirty="0" smtClean="0">
                <a:latin typeface="メイリオ" pitchFamily="50" charset="-128"/>
                <a:ea typeface="メイリオ" pitchFamily="50" charset="-128"/>
                <a:cs typeface="メイリオ" pitchFamily="50" charset="-128"/>
              </a:rPr>
              <a:t>　～</a:t>
            </a:r>
            <a:r>
              <a:rPr lang="ja-JP" altLang="en-US" sz="1800" b="0" dirty="0">
                <a:latin typeface="メイリオ" pitchFamily="50" charset="-128"/>
                <a:ea typeface="メイリオ" pitchFamily="50" charset="-128"/>
                <a:cs typeface="メイリオ" pitchFamily="50" charset="-128"/>
              </a:rPr>
              <a:t>セキュリティウエイトの設定～</a:t>
            </a:r>
          </a:p>
        </p:txBody>
      </p:sp>
      <p:sp>
        <p:nvSpPr>
          <p:cNvPr id="13363" name="フッター プレースホルダ 2"/>
          <p:cNvSpPr>
            <a:spLocks noGrp="1"/>
          </p:cNvSpPr>
          <p:nvPr>
            <p:ph type="ftr" sz="quarter" idx="11"/>
          </p:nvPr>
        </p:nvSpPr>
        <p:spPr>
          <a:noFill/>
        </p:spPr>
        <p:txBody>
          <a:bodyPr vert="horz" lIns="91440" tIns="45720" rIns="91440" bIns="45720" anchor="t"/>
          <a:lstStyle/>
          <a:p>
            <a:r>
              <a:rPr lang="en-US" altLang="ja-JP" smtClean="0"/>
              <a:t>© SuperStream Inc. All rights reserved.</a:t>
            </a:r>
            <a:endParaRPr lang="en-US" altLang="ja-JP" dirty="0" smtClean="0"/>
          </a:p>
        </p:txBody>
      </p:sp>
      <p:graphicFrame>
        <p:nvGraphicFramePr>
          <p:cNvPr id="31" name="表 30"/>
          <p:cNvGraphicFramePr>
            <a:graphicFrameLocks noGrp="1"/>
          </p:cNvGraphicFramePr>
          <p:nvPr/>
        </p:nvGraphicFramePr>
        <p:xfrm>
          <a:off x="2246811" y="4114121"/>
          <a:ext cx="6096000" cy="2153920"/>
        </p:xfrm>
        <a:graphic>
          <a:graphicData uri="http://schemas.openxmlformats.org/drawingml/2006/table">
            <a:tbl>
              <a:tblPr firstRow="1" bandRow="1">
                <a:tableStyleId>{5C22544A-7EE6-4342-B048-85BDC9FD1C3A}</a:tableStyleId>
              </a:tblPr>
              <a:tblGrid>
                <a:gridCol w="2525486"/>
                <a:gridCol w="1759132"/>
                <a:gridCol w="1811382"/>
              </a:tblGrid>
              <a:tr h="370840">
                <a:tc>
                  <a:txBody>
                    <a:bodyPr/>
                    <a:lstStyle/>
                    <a:p>
                      <a:pPr algn="ctr"/>
                      <a:r>
                        <a:rPr kumimoji="1" lang="ja-JP" altLang="en-US" sz="1100" dirty="0" smtClean="0">
                          <a:latin typeface="メイリオ" pitchFamily="50" charset="-128"/>
                          <a:ea typeface="メイリオ" pitchFamily="50" charset="-128"/>
                          <a:cs typeface="メイリオ" pitchFamily="50" charset="-128"/>
                        </a:rPr>
                        <a:t>担当者</a:t>
                      </a:r>
                      <a:endParaRPr kumimoji="1" lang="ja-JP" altLang="en-US" sz="1100" dirty="0">
                        <a:latin typeface="メイリオ" pitchFamily="50" charset="-128"/>
                        <a:ea typeface="メイリオ" pitchFamily="50" charset="-128"/>
                        <a:cs typeface="メイリオ" pitchFamily="50" charset="-128"/>
                      </a:endParaRPr>
                    </a:p>
                  </a:txBody>
                  <a:tcPr/>
                </a:tc>
                <a:tc>
                  <a:txBody>
                    <a:bodyPr/>
                    <a:lstStyle/>
                    <a:p>
                      <a:pPr algn="ctr"/>
                      <a:r>
                        <a:rPr kumimoji="1" lang="ja-JP" altLang="en-US" sz="1100" dirty="0" smtClean="0">
                          <a:latin typeface="メイリオ" pitchFamily="50" charset="-128"/>
                          <a:ea typeface="メイリオ" pitchFamily="50" charset="-128"/>
                          <a:cs typeface="メイリオ" pitchFamily="50" charset="-128"/>
                        </a:rPr>
                        <a:t>基本情報</a:t>
                      </a:r>
                      <a:endParaRPr kumimoji="1" lang="ja-JP" altLang="en-US" sz="1100" dirty="0">
                        <a:latin typeface="メイリオ" pitchFamily="50" charset="-128"/>
                        <a:ea typeface="メイリオ" pitchFamily="50" charset="-128"/>
                        <a:cs typeface="メイリオ" pitchFamily="50" charset="-128"/>
                      </a:endParaRPr>
                    </a:p>
                  </a:txBody>
                  <a:tcPr/>
                </a:tc>
                <a:tc>
                  <a:txBody>
                    <a:bodyPr/>
                    <a:lstStyle/>
                    <a:p>
                      <a:pPr algn="ctr"/>
                      <a:r>
                        <a:rPr kumimoji="1" lang="ja-JP" altLang="en-US" sz="1100" dirty="0" smtClean="0">
                          <a:latin typeface="メイリオ" pitchFamily="50" charset="-128"/>
                          <a:ea typeface="メイリオ" pitchFamily="50" charset="-128"/>
                          <a:cs typeface="メイリオ" pitchFamily="50" charset="-128"/>
                        </a:rPr>
                        <a:t>考課・賃金履歴等</a:t>
                      </a:r>
                      <a:endParaRPr kumimoji="1" lang="ja-JP" altLang="en-US" sz="1100" dirty="0">
                        <a:latin typeface="メイリオ" pitchFamily="50" charset="-128"/>
                        <a:ea typeface="メイリオ" pitchFamily="50" charset="-128"/>
                        <a:cs typeface="メイリオ" pitchFamily="50" charset="-128"/>
                      </a:endParaRPr>
                    </a:p>
                  </a:txBody>
                  <a:tcPr/>
                </a:tc>
              </a:tr>
              <a:tr h="370840">
                <a:tc>
                  <a:txBody>
                    <a:bodyPr/>
                    <a:lstStyle/>
                    <a:p>
                      <a:pPr algn="l"/>
                      <a:r>
                        <a:rPr kumimoji="1" lang="ja-JP" altLang="en-US" sz="1100" dirty="0" smtClean="0">
                          <a:latin typeface="メイリオ" pitchFamily="50" charset="-128"/>
                          <a:ea typeface="メイリオ" pitchFamily="50" charset="-128"/>
                          <a:cs typeface="メイリオ" pitchFamily="50" charset="-128"/>
                        </a:rPr>
                        <a:t>　　社員番号：</a:t>
                      </a:r>
                      <a:r>
                        <a:rPr kumimoji="1" lang="en-US" altLang="ja-JP" sz="1100" dirty="0" smtClean="0">
                          <a:latin typeface="メイリオ" pitchFamily="50" charset="-128"/>
                          <a:ea typeface="メイリオ" pitchFamily="50" charset="-128"/>
                          <a:cs typeface="メイリオ" pitchFamily="50" charset="-128"/>
                        </a:rPr>
                        <a:t>10002</a:t>
                      </a:r>
                      <a:r>
                        <a:rPr kumimoji="1" lang="ja-JP" altLang="en-US" sz="1100" dirty="0" smtClean="0">
                          <a:latin typeface="メイリオ" pitchFamily="50" charset="-128"/>
                          <a:ea typeface="メイリオ" pitchFamily="50" charset="-128"/>
                          <a:cs typeface="メイリオ" pitchFamily="50" charset="-128"/>
                        </a:rPr>
                        <a:t>　　　　　　</a:t>
                      </a:r>
                      <a:endParaRPr kumimoji="1" lang="en-US" altLang="ja-JP" sz="1100" dirty="0" smtClean="0">
                        <a:latin typeface="メイリオ" pitchFamily="50" charset="-128"/>
                        <a:ea typeface="メイリオ" pitchFamily="50" charset="-128"/>
                        <a:cs typeface="メイリオ" pitchFamily="50" charset="-128"/>
                      </a:endParaRPr>
                    </a:p>
                    <a:p>
                      <a:pPr algn="l"/>
                      <a:endParaRPr kumimoji="1" lang="en-US" altLang="ja-JP" sz="1100" dirty="0" smtClean="0">
                        <a:latin typeface="メイリオ" pitchFamily="50" charset="-128"/>
                        <a:ea typeface="メイリオ" pitchFamily="50" charset="-128"/>
                        <a:cs typeface="メイリオ" pitchFamily="50" charset="-128"/>
                      </a:endParaRPr>
                    </a:p>
                    <a:p>
                      <a:pPr algn="l"/>
                      <a:r>
                        <a:rPr kumimoji="1" lang="ja-JP" altLang="en-US" sz="1100" dirty="0" smtClean="0">
                          <a:latin typeface="メイリオ" pitchFamily="50" charset="-128"/>
                          <a:ea typeface="メイリオ" pitchFamily="50" charset="-128"/>
                          <a:cs typeface="メイリオ" pitchFamily="50" charset="-128"/>
                        </a:rPr>
                        <a:t>　　名前：人事部長</a:t>
                      </a:r>
                      <a:endParaRPr kumimoji="1" lang="ja-JP" altLang="en-US" sz="1100" dirty="0">
                        <a:latin typeface="メイリオ" pitchFamily="50" charset="-128"/>
                        <a:ea typeface="メイリオ" pitchFamily="50" charset="-128"/>
                        <a:cs typeface="メイリオ" pitchFamily="50" charset="-128"/>
                      </a:endParaRPr>
                    </a:p>
                  </a:txBody>
                  <a:tcPr/>
                </a:tc>
                <a:tc>
                  <a:txBody>
                    <a:bodyPr/>
                    <a:lstStyle/>
                    <a:p>
                      <a:pPr algn="ctr"/>
                      <a:r>
                        <a:rPr kumimoji="1" lang="ja-JP" altLang="en-US" sz="1400" dirty="0" smtClean="0">
                          <a:latin typeface="メイリオ" pitchFamily="50" charset="-128"/>
                          <a:ea typeface="メイリオ" pitchFamily="50" charset="-128"/>
                          <a:cs typeface="メイリオ" pitchFamily="50" charset="-128"/>
                        </a:rPr>
                        <a:t>◎</a:t>
                      </a:r>
                      <a:endParaRPr kumimoji="1" lang="en-US" altLang="ja-JP" sz="1400" dirty="0" smtClean="0">
                        <a:latin typeface="メイリオ" pitchFamily="50" charset="-128"/>
                        <a:ea typeface="メイリオ" pitchFamily="50" charset="-128"/>
                        <a:cs typeface="メイリオ" pitchFamily="50" charset="-128"/>
                      </a:endParaRPr>
                    </a:p>
                    <a:p>
                      <a:pPr algn="ctr"/>
                      <a:r>
                        <a:rPr kumimoji="1" lang="ja-JP" altLang="en-US" sz="1100" dirty="0" smtClean="0">
                          <a:latin typeface="メイリオ" pitchFamily="50" charset="-128"/>
                          <a:ea typeface="メイリオ" pitchFamily="50" charset="-128"/>
                          <a:cs typeface="メイリオ" pitchFamily="50" charset="-128"/>
                        </a:rPr>
                        <a:t>（社員・パート）</a:t>
                      </a:r>
                      <a:endParaRPr kumimoji="1" lang="en-US" altLang="ja-JP" sz="1100" dirty="0" smtClean="0">
                        <a:latin typeface="メイリオ" pitchFamily="50" charset="-128"/>
                        <a:ea typeface="メイリオ" pitchFamily="50" charset="-128"/>
                        <a:cs typeface="メイリオ" pitchFamily="50" charset="-128"/>
                      </a:endParaRPr>
                    </a:p>
                  </a:txBody>
                  <a:tcPr/>
                </a:tc>
                <a:tc>
                  <a:txBody>
                    <a:bodyPr/>
                    <a:lstStyle/>
                    <a:p>
                      <a:pPr algn="ctr"/>
                      <a:r>
                        <a:rPr kumimoji="1" lang="ja-JP" altLang="en-US" sz="1400" dirty="0" smtClean="0">
                          <a:latin typeface="メイリオ" pitchFamily="50" charset="-128"/>
                          <a:ea typeface="メイリオ" pitchFamily="50" charset="-128"/>
                          <a:cs typeface="メイリオ" pitchFamily="50" charset="-128"/>
                        </a:rPr>
                        <a:t>◎</a:t>
                      </a:r>
                      <a:endParaRPr kumimoji="1" lang="en-US" altLang="ja-JP" sz="1400" dirty="0" smtClean="0">
                        <a:latin typeface="メイリオ" pitchFamily="50" charset="-128"/>
                        <a:ea typeface="メイリオ" pitchFamily="50" charset="-128"/>
                        <a:cs typeface="メイリオ" pitchFamily="50" charset="-128"/>
                      </a:endParaRPr>
                    </a:p>
                    <a:p>
                      <a:pPr algn="ctr"/>
                      <a:r>
                        <a:rPr kumimoji="1" lang="ja-JP" altLang="en-US" sz="1100" dirty="0" smtClean="0">
                          <a:latin typeface="メイリオ" pitchFamily="50" charset="-128"/>
                          <a:ea typeface="メイリオ" pitchFamily="50" charset="-128"/>
                          <a:cs typeface="メイリオ" pitchFamily="50" charset="-128"/>
                        </a:rPr>
                        <a:t>（社員・パート）</a:t>
                      </a:r>
                      <a:endParaRPr kumimoji="1" lang="en-US" altLang="ja-JP" sz="1100" dirty="0" smtClean="0">
                        <a:latin typeface="メイリオ" pitchFamily="50" charset="-128"/>
                        <a:ea typeface="メイリオ" pitchFamily="50" charset="-128"/>
                        <a:cs typeface="メイリオ" pitchFamily="50" charset="-128"/>
                      </a:endParaRPr>
                    </a:p>
                  </a:txBody>
                  <a:tcPr/>
                </a:tc>
              </a:tr>
              <a:tr h="370840">
                <a:tc>
                  <a:txBody>
                    <a:bodyPr/>
                    <a:lstStyle/>
                    <a:p>
                      <a:pPr algn="l"/>
                      <a:r>
                        <a:rPr kumimoji="1" lang="ja-JP" altLang="en-US" sz="1100" dirty="0" smtClean="0">
                          <a:latin typeface="メイリオ" pitchFamily="50" charset="-128"/>
                          <a:ea typeface="メイリオ" pitchFamily="50" charset="-128"/>
                          <a:cs typeface="メイリオ" pitchFamily="50" charset="-128"/>
                        </a:rPr>
                        <a:t>　　社員番号：</a:t>
                      </a:r>
                      <a:r>
                        <a:rPr kumimoji="1" lang="en-US" altLang="ja-JP" sz="1100" dirty="0" smtClean="0">
                          <a:latin typeface="メイリオ" pitchFamily="50" charset="-128"/>
                          <a:ea typeface="メイリオ" pitchFamily="50" charset="-128"/>
                          <a:cs typeface="メイリオ" pitchFamily="50" charset="-128"/>
                        </a:rPr>
                        <a:t>10003</a:t>
                      </a:r>
                    </a:p>
                    <a:p>
                      <a:pPr algn="l"/>
                      <a:endParaRPr kumimoji="1" lang="en-US" altLang="ja-JP" sz="1100" dirty="0" smtClean="0">
                        <a:latin typeface="メイリオ" pitchFamily="50" charset="-128"/>
                        <a:ea typeface="メイリオ" pitchFamily="50" charset="-128"/>
                        <a:cs typeface="メイリオ" pitchFamily="50" charset="-128"/>
                      </a:endParaRPr>
                    </a:p>
                    <a:p>
                      <a:pPr algn="l"/>
                      <a:r>
                        <a:rPr kumimoji="1" lang="ja-JP" altLang="en-US" sz="1100" dirty="0" smtClean="0">
                          <a:latin typeface="メイリオ" pitchFamily="50" charset="-128"/>
                          <a:ea typeface="メイリオ" pitchFamily="50" charset="-128"/>
                          <a:cs typeface="メイリオ" pitchFamily="50" charset="-128"/>
                        </a:rPr>
                        <a:t>　　名前：人事担当</a:t>
                      </a:r>
                      <a:endParaRPr kumimoji="1" lang="ja-JP" altLang="en-US" sz="1100" dirty="0">
                        <a:latin typeface="メイリオ" pitchFamily="50" charset="-128"/>
                        <a:ea typeface="メイリオ" pitchFamily="50" charset="-128"/>
                        <a:cs typeface="メイリオ" pitchFamily="50" charset="-128"/>
                      </a:endParaRPr>
                    </a:p>
                  </a:txBody>
                  <a:tcPr/>
                </a:tc>
                <a:tc>
                  <a:txBody>
                    <a:bodyPr/>
                    <a:lstStyle/>
                    <a:p>
                      <a:pPr algn="ctr"/>
                      <a:r>
                        <a:rPr kumimoji="1" lang="ja-JP" altLang="en-US" sz="1400" dirty="0" smtClean="0">
                          <a:latin typeface="メイリオ" pitchFamily="50" charset="-128"/>
                          <a:ea typeface="メイリオ" pitchFamily="50" charset="-128"/>
                          <a:cs typeface="メイリオ" pitchFamily="50" charset="-128"/>
                        </a:rPr>
                        <a:t>◎</a:t>
                      </a:r>
                      <a:endParaRPr kumimoji="1" lang="en-US" altLang="ja-JP" sz="1400" dirty="0" smtClean="0">
                        <a:latin typeface="メイリオ" pitchFamily="50" charset="-128"/>
                        <a:ea typeface="メイリオ" pitchFamily="50" charset="-128"/>
                        <a:cs typeface="メイリオ" pitchFamily="50" charset="-128"/>
                      </a:endParaRPr>
                    </a:p>
                    <a:p>
                      <a:pPr algn="ctr"/>
                      <a:r>
                        <a:rPr kumimoji="1" lang="ja-JP" altLang="en-US" sz="1100" dirty="0" smtClean="0">
                          <a:latin typeface="メイリオ" pitchFamily="50" charset="-128"/>
                          <a:ea typeface="メイリオ" pitchFamily="50" charset="-128"/>
                          <a:cs typeface="メイリオ" pitchFamily="50" charset="-128"/>
                        </a:rPr>
                        <a:t>（社員・パート）</a:t>
                      </a:r>
                      <a:endParaRPr kumimoji="1" lang="ja-JP" altLang="en-US" sz="1100" dirty="0">
                        <a:latin typeface="メイリオ" pitchFamily="50" charset="-128"/>
                        <a:ea typeface="メイリオ" pitchFamily="50" charset="-128"/>
                        <a:cs typeface="メイリオ" pitchFamily="50" charset="-128"/>
                      </a:endParaRPr>
                    </a:p>
                  </a:txBody>
                  <a:tcPr/>
                </a:tc>
                <a:tc>
                  <a:txBody>
                    <a:bodyPr/>
                    <a:lstStyle/>
                    <a:p>
                      <a:pPr algn="ctr"/>
                      <a:r>
                        <a:rPr kumimoji="1" lang="en-US" altLang="ja-JP" sz="1400" dirty="0" smtClean="0">
                          <a:latin typeface="メイリオ" pitchFamily="50" charset="-128"/>
                          <a:ea typeface="メイリオ" pitchFamily="50" charset="-128"/>
                          <a:cs typeface="メイリオ" pitchFamily="50" charset="-128"/>
                        </a:rPr>
                        <a:t>×</a:t>
                      </a:r>
                    </a:p>
                    <a:p>
                      <a:pPr algn="ctr"/>
                      <a:endParaRPr kumimoji="1" lang="ja-JP" altLang="en-US" sz="1100" dirty="0">
                        <a:latin typeface="メイリオ" pitchFamily="50" charset="-128"/>
                        <a:ea typeface="メイリオ" pitchFamily="50" charset="-128"/>
                        <a:cs typeface="メイリオ" pitchFamily="50" charset="-128"/>
                      </a:endParaRPr>
                    </a:p>
                  </a:txBody>
                  <a:tcPr/>
                </a:tc>
              </a:tr>
              <a:tr h="370840">
                <a:tc>
                  <a:txBody>
                    <a:bodyPr/>
                    <a:lstStyle/>
                    <a:p>
                      <a:pPr algn="l"/>
                      <a:r>
                        <a:rPr kumimoji="1" lang="ja-JP" altLang="en-US" sz="1100" dirty="0" smtClean="0">
                          <a:latin typeface="メイリオ" pitchFamily="50" charset="-128"/>
                          <a:ea typeface="メイリオ" pitchFamily="50" charset="-128"/>
                          <a:cs typeface="メイリオ" pitchFamily="50" charset="-128"/>
                        </a:rPr>
                        <a:t>　　社員番号：</a:t>
                      </a:r>
                      <a:r>
                        <a:rPr kumimoji="1" lang="en-US" altLang="ja-JP" sz="1100" dirty="0" smtClean="0">
                          <a:latin typeface="メイリオ" pitchFamily="50" charset="-128"/>
                          <a:ea typeface="メイリオ" pitchFamily="50" charset="-128"/>
                          <a:cs typeface="メイリオ" pitchFamily="50" charset="-128"/>
                        </a:rPr>
                        <a:t>10031</a:t>
                      </a:r>
                    </a:p>
                    <a:p>
                      <a:pPr algn="l"/>
                      <a:endParaRPr kumimoji="1" lang="en-US" altLang="ja-JP" sz="1100" dirty="0" smtClean="0">
                        <a:latin typeface="メイリオ" pitchFamily="50" charset="-128"/>
                        <a:ea typeface="メイリオ" pitchFamily="50" charset="-128"/>
                        <a:cs typeface="メイリオ" pitchFamily="50" charset="-128"/>
                      </a:endParaRPr>
                    </a:p>
                    <a:p>
                      <a:pPr algn="l"/>
                      <a:r>
                        <a:rPr kumimoji="1" lang="ja-JP" altLang="en-US" sz="1100" dirty="0" smtClean="0">
                          <a:latin typeface="メイリオ" pitchFamily="50" charset="-128"/>
                          <a:ea typeface="メイリオ" pitchFamily="50" charset="-128"/>
                          <a:cs typeface="メイリオ" pitchFamily="50" charset="-128"/>
                        </a:rPr>
                        <a:t>　　名前：パート担当</a:t>
                      </a:r>
                      <a:endParaRPr kumimoji="1" lang="ja-JP" altLang="en-US" sz="1100" dirty="0">
                        <a:latin typeface="メイリオ" pitchFamily="50" charset="-128"/>
                        <a:ea typeface="メイリオ" pitchFamily="50" charset="-128"/>
                        <a:cs typeface="メイリオ" pitchFamily="50" charset="-128"/>
                      </a:endParaRPr>
                    </a:p>
                  </a:txBody>
                  <a:tcPr/>
                </a:tc>
                <a:tc>
                  <a:txBody>
                    <a:bodyPr/>
                    <a:lstStyle/>
                    <a:p>
                      <a:pPr algn="ctr"/>
                      <a:r>
                        <a:rPr kumimoji="1" lang="ja-JP" altLang="en-US" sz="1400" dirty="0" smtClean="0">
                          <a:latin typeface="メイリオ" pitchFamily="50" charset="-128"/>
                          <a:ea typeface="メイリオ" pitchFamily="50" charset="-128"/>
                          <a:cs typeface="メイリオ" pitchFamily="50" charset="-128"/>
                        </a:rPr>
                        <a:t>○</a:t>
                      </a:r>
                      <a:endParaRPr kumimoji="1" lang="en-US" altLang="ja-JP" sz="1400" dirty="0" smtClean="0">
                        <a:latin typeface="メイリオ" pitchFamily="50" charset="-128"/>
                        <a:ea typeface="メイリオ" pitchFamily="50" charset="-128"/>
                        <a:cs typeface="メイリオ" pitchFamily="50" charset="-128"/>
                      </a:endParaRPr>
                    </a:p>
                    <a:p>
                      <a:pPr algn="ctr"/>
                      <a:r>
                        <a:rPr kumimoji="1" lang="ja-JP" altLang="en-US" sz="1100" dirty="0" smtClean="0">
                          <a:latin typeface="メイリオ" pitchFamily="50" charset="-128"/>
                          <a:ea typeface="メイリオ" pitchFamily="50" charset="-128"/>
                          <a:cs typeface="メイリオ" pitchFamily="50" charset="-128"/>
                        </a:rPr>
                        <a:t>（パートのみ）</a:t>
                      </a:r>
                      <a:endParaRPr kumimoji="1" lang="ja-JP" altLang="en-US" sz="1100" dirty="0">
                        <a:latin typeface="メイリオ" pitchFamily="50" charset="-128"/>
                        <a:ea typeface="メイリオ" pitchFamily="50" charset="-128"/>
                        <a:cs typeface="メイリオ" pitchFamily="50" charset="-128"/>
                      </a:endParaRPr>
                    </a:p>
                  </a:txBody>
                  <a:tcPr/>
                </a:tc>
                <a:tc>
                  <a:txBody>
                    <a:bodyPr/>
                    <a:lstStyle/>
                    <a:p>
                      <a:pPr algn="ctr"/>
                      <a:r>
                        <a:rPr kumimoji="1" lang="ja-JP" altLang="en-US" sz="1400" dirty="0" smtClean="0">
                          <a:latin typeface="メイリオ" pitchFamily="50" charset="-128"/>
                          <a:ea typeface="メイリオ" pitchFamily="50" charset="-128"/>
                          <a:cs typeface="メイリオ" pitchFamily="50" charset="-128"/>
                        </a:rPr>
                        <a:t>○</a:t>
                      </a:r>
                      <a:endParaRPr kumimoji="1" lang="en-US" altLang="ja-JP" sz="1400" dirty="0" smtClean="0">
                        <a:latin typeface="メイリオ" pitchFamily="50" charset="-128"/>
                        <a:ea typeface="メイリオ" pitchFamily="50" charset="-128"/>
                        <a:cs typeface="メイリオ" pitchFamily="50" charset="-128"/>
                      </a:endParaRPr>
                    </a:p>
                    <a:p>
                      <a:pPr algn="ctr"/>
                      <a:r>
                        <a:rPr kumimoji="1" lang="ja-JP" altLang="en-US" sz="1100" dirty="0" smtClean="0">
                          <a:latin typeface="メイリオ" pitchFamily="50" charset="-128"/>
                          <a:ea typeface="メイリオ" pitchFamily="50" charset="-128"/>
                          <a:cs typeface="メイリオ" pitchFamily="50" charset="-128"/>
                        </a:rPr>
                        <a:t>（パートのみ）</a:t>
                      </a:r>
                      <a:endParaRPr kumimoji="1" lang="ja-JP" altLang="en-US" sz="1100" dirty="0">
                        <a:latin typeface="メイリオ" pitchFamily="50" charset="-128"/>
                        <a:ea typeface="メイリオ" pitchFamily="50" charset="-128"/>
                        <a:cs typeface="メイリオ" pitchFamily="50" charset="-128"/>
                      </a:endParaRPr>
                    </a:p>
                  </a:txBody>
                  <a:tcPr/>
                </a:tc>
              </a:tr>
            </a:tbl>
          </a:graphicData>
        </a:graphic>
      </p:graphicFrame>
      <p:sp>
        <p:nvSpPr>
          <p:cNvPr id="13347" name="Text Box 35"/>
          <p:cNvSpPr txBox="1">
            <a:spLocks noChangeArrowheads="1"/>
          </p:cNvSpPr>
          <p:nvPr/>
        </p:nvSpPr>
        <p:spPr bwMode="auto">
          <a:xfrm>
            <a:off x="444681" y="4636810"/>
            <a:ext cx="1467068" cy="400110"/>
          </a:xfrm>
          <a:prstGeom prst="rect">
            <a:avLst/>
          </a:prstGeom>
          <a:noFill/>
          <a:ln w="9525">
            <a:noFill/>
            <a:miter lim="800000"/>
            <a:headEnd/>
            <a:tailEnd/>
          </a:ln>
        </p:spPr>
        <p:txBody>
          <a:bodyPr wrap="none">
            <a:spAutoFit/>
          </a:bodyPr>
          <a:lstStyle/>
          <a:p>
            <a:r>
              <a:rPr lang="ja-JP" altLang="en-US" sz="1000" dirty="0" smtClean="0">
                <a:solidFill>
                  <a:schemeClr val="tx2"/>
                </a:solidFill>
                <a:latin typeface="メイリオ" pitchFamily="50" charset="-128"/>
                <a:ea typeface="メイリオ" pitchFamily="50" charset="-128"/>
                <a:cs typeface="メイリオ" pitchFamily="50" charset="-128"/>
              </a:rPr>
              <a:t>セキュリティウェイト</a:t>
            </a:r>
            <a:endParaRPr lang="en-US" altLang="ja-JP" sz="1000" dirty="0" smtClean="0">
              <a:solidFill>
                <a:schemeClr val="tx2"/>
              </a:solidFill>
              <a:latin typeface="メイリオ" pitchFamily="50" charset="-128"/>
              <a:ea typeface="メイリオ" pitchFamily="50" charset="-128"/>
              <a:cs typeface="メイリオ" pitchFamily="50" charset="-128"/>
            </a:endParaRPr>
          </a:p>
          <a:p>
            <a:r>
              <a:rPr lang="ja-JP" altLang="en-US" sz="1000" dirty="0" smtClean="0">
                <a:solidFill>
                  <a:schemeClr val="tx2"/>
                </a:solidFill>
                <a:latin typeface="メイリオ" pitchFamily="50" charset="-128"/>
                <a:ea typeface="メイリオ" pitchFamily="50" charset="-128"/>
                <a:cs typeface="メイリオ" pitchFamily="50" charset="-128"/>
              </a:rPr>
              <a:t>：</a:t>
            </a:r>
            <a:r>
              <a:rPr lang="en-US" altLang="ja-JP" sz="1000" dirty="0">
                <a:solidFill>
                  <a:schemeClr val="tx2"/>
                </a:solidFill>
                <a:latin typeface="メイリオ" pitchFamily="50" charset="-128"/>
                <a:ea typeface="メイリオ" pitchFamily="50" charset="-128"/>
                <a:cs typeface="メイリオ" pitchFamily="50" charset="-128"/>
              </a:rPr>
              <a:t>90</a:t>
            </a:r>
          </a:p>
        </p:txBody>
      </p:sp>
      <p:sp>
        <p:nvSpPr>
          <p:cNvPr id="32" name="角丸四角形 31"/>
          <p:cNvSpPr/>
          <p:nvPr/>
        </p:nvSpPr>
        <p:spPr>
          <a:xfrm>
            <a:off x="452846" y="4502378"/>
            <a:ext cx="7898674" cy="548639"/>
          </a:xfrm>
          <a:prstGeom prst="roundRect">
            <a:avLst/>
          </a:prstGeom>
          <a:noFill/>
          <a:ln w="31750">
            <a:solidFill>
              <a:schemeClr val="accent3">
                <a:alpha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33" name="角丸四角形 32"/>
          <p:cNvSpPr/>
          <p:nvPr/>
        </p:nvSpPr>
        <p:spPr>
          <a:xfrm>
            <a:off x="457193" y="5090228"/>
            <a:ext cx="7898674" cy="548639"/>
          </a:xfrm>
          <a:prstGeom prst="roundRect">
            <a:avLst/>
          </a:prstGeom>
          <a:noFill/>
          <a:ln w="31750">
            <a:solidFill>
              <a:schemeClr val="accent3">
                <a:alpha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34" name="角丸四角形 33"/>
          <p:cNvSpPr/>
          <p:nvPr/>
        </p:nvSpPr>
        <p:spPr>
          <a:xfrm>
            <a:off x="457193" y="5682440"/>
            <a:ext cx="7898674" cy="548639"/>
          </a:xfrm>
          <a:prstGeom prst="roundRect">
            <a:avLst/>
          </a:prstGeom>
          <a:noFill/>
          <a:ln w="31750">
            <a:solidFill>
              <a:schemeClr val="accent3">
                <a:alpha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35" name="角丸四角形 34"/>
          <p:cNvSpPr/>
          <p:nvPr/>
        </p:nvSpPr>
        <p:spPr>
          <a:xfrm>
            <a:off x="4807131" y="3830789"/>
            <a:ext cx="1689462" cy="2439386"/>
          </a:xfrm>
          <a:prstGeom prst="roundRect">
            <a:avLst/>
          </a:prstGeom>
          <a:noFill/>
          <a:ln w="31750">
            <a:solidFill>
              <a:schemeClr val="accent3">
                <a:alpha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36" name="角丸四角形 35"/>
          <p:cNvSpPr/>
          <p:nvPr/>
        </p:nvSpPr>
        <p:spPr>
          <a:xfrm>
            <a:off x="6570696" y="3823066"/>
            <a:ext cx="1689462" cy="2451456"/>
          </a:xfrm>
          <a:prstGeom prst="roundRect">
            <a:avLst/>
          </a:prstGeom>
          <a:noFill/>
          <a:ln w="31750">
            <a:solidFill>
              <a:schemeClr val="accent3">
                <a:alpha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pic>
        <p:nvPicPr>
          <p:cNvPr id="37" name="Picture 13" descr="logo_base_human_boss01"/>
          <p:cNvPicPr>
            <a:picLocks noChangeAspect="1" noChangeArrowheads="1"/>
          </p:cNvPicPr>
          <p:nvPr/>
        </p:nvPicPr>
        <p:blipFill>
          <a:blip r:embed="rId3" cstate="screen"/>
          <a:srcRect/>
          <a:stretch>
            <a:fillRect/>
          </a:stretch>
        </p:blipFill>
        <p:spPr bwMode="auto">
          <a:xfrm>
            <a:off x="4012527" y="4520843"/>
            <a:ext cx="464938" cy="729537"/>
          </a:xfrm>
          <a:prstGeom prst="rect">
            <a:avLst/>
          </a:prstGeom>
          <a:noFill/>
        </p:spPr>
      </p:pic>
      <p:pic>
        <p:nvPicPr>
          <p:cNvPr id="38" name="Picture 10" descr="logo_base_human_norm01"/>
          <p:cNvPicPr>
            <a:picLocks noChangeAspect="1" noChangeArrowheads="1"/>
          </p:cNvPicPr>
          <p:nvPr/>
        </p:nvPicPr>
        <p:blipFill>
          <a:blip r:embed="rId4" cstate="screen"/>
          <a:srcRect/>
          <a:stretch>
            <a:fillRect/>
          </a:stretch>
        </p:blipFill>
        <p:spPr bwMode="auto">
          <a:xfrm>
            <a:off x="4050325" y="5103225"/>
            <a:ext cx="400678" cy="691737"/>
          </a:xfrm>
          <a:prstGeom prst="rect">
            <a:avLst/>
          </a:prstGeom>
          <a:noFill/>
        </p:spPr>
      </p:pic>
      <p:pic>
        <p:nvPicPr>
          <p:cNvPr id="39" name="Picture 8" descr="logo_base_human01"/>
          <p:cNvPicPr>
            <a:picLocks noChangeAspect="1" noChangeArrowheads="1"/>
          </p:cNvPicPr>
          <p:nvPr/>
        </p:nvPicPr>
        <p:blipFill>
          <a:blip r:embed="rId5" cstate="screen"/>
          <a:srcRect/>
          <a:stretch>
            <a:fillRect/>
          </a:stretch>
        </p:blipFill>
        <p:spPr bwMode="auto">
          <a:xfrm>
            <a:off x="4109001" y="5622237"/>
            <a:ext cx="260819" cy="774897"/>
          </a:xfrm>
          <a:prstGeom prst="rect">
            <a:avLst/>
          </a:prstGeom>
          <a:noFill/>
        </p:spPr>
      </p:pic>
      <p:sp>
        <p:nvSpPr>
          <p:cNvPr id="41" name="Text Box 3"/>
          <p:cNvSpPr txBox="1">
            <a:spLocks noChangeArrowheads="1"/>
          </p:cNvSpPr>
          <p:nvPr/>
        </p:nvSpPr>
        <p:spPr bwMode="auto">
          <a:xfrm>
            <a:off x="301270" y="2303018"/>
            <a:ext cx="4244610" cy="323165"/>
          </a:xfrm>
          <a:prstGeom prst="rect">
            <a:avLst/>
          </a:prstGeom>
          <a:noFill/>
          <a:ln w="9525">
            <a:noFill/>
            <a:miter lim="800000"/>
            <a:headEnd/>
            <a:tailEnd/>
          </a:ln>
          <a:effectLst/>
        </p:spPr>
        <p:txBody>
          <a:bodyPr wrap="square">
            <a:spAutoFit/>
          </a:bodyPr>
          <a:lstStyle/>
          <a:p>
            <a:pPr>
              <a:spcBef>
                <a:spcPct val="50000"/>
              </a:spcBef>
              <a:defRPr/>
            </a:pPr>
            <a:r>
              <a:rPr lang="ja-JP" altLang="en-US" sz="1500" dirty="0" smtClean="0">
                <a:solidFill>
                  <a:schemeClr val="tx2"/>
                </a:solidFill>
                <a:latin typeface="メイリオ" pitchFamily="50" charset="-128"/>
                <a:ea typeface="メイリオ" pitchFamily="50" charset="-128"/>
                <a:cs typeface="メイリオ" pitchFamily="50" charset="-128"/>
              </a:rPr>
              <a:t>①社員</a:t>
            </a:r>
            <a:r>
              <a:rPr lang="ja-JP" altLang="en-US" sz="1500" dirty="0">
                <a:solidFill>
                  <a:schemeClr val="tx2"/>
                </a:solidFill>
                <a:latin typeface="メイリオ" pitchFamily="50" charset="-128"/>
                <a:ea typeface="メイリオ" pitchFamily="50" charset="-128"/>
                <a:cs typeface="メイリオ" pitchFamily="50" charset="-128"/>
              </a:rPr>
              <a:t>とパートで担当者を</a:t>
            </a:r>
            <a:r>
              <a:rPr lang="ja-JP" altLang="en-US" sz="1500" dirty="0" smtClean="0">
                <a:solidFill>
                  <a:schemeClr val="tx2"/>
                </a:solidFill>
                <a:latin typeface="メイリオ" pitchFamily="50" charset="-128"/>
                <a:ea typeface="メイリオ" pitchFamily="50" charset="-128"/>
                <a:cs typeface="メイリオ" pitchFamily="50" charset="-128"/>
              </a:rPr>
              <a:t>分けたい</a:t>
            </a:r>
            <a:endParaRPr lang="ja-JP" altLang="en-US" sz="1500" dirty="0">
              <a:solidFill>
                <a:schemeClr val="tx2"/>
              </a:solidFill>
              <a:latin typeface="メイリオ" pitchFamily="50" charset="-128"/>
              <a:ea typeface="メイリオ" pitchFamily="50" charset="-128"/>
              <a:cs typeface="メイリオ" pitchFamily="50" charset="-128"/>
            </a:endParaRPr>
          </a:p>
        </p:txBody>
      </p:sp>
      <p:sp>
        <p:nvSpPr>
          <p:cNvPr id="42" name="Text Box 3"/>
          <p:cNvSpPr txBox="1">
            <a:spLocks noChangeArrowheads="1"/>
          </p:cNvSpPr>
          <p:nvPr/>
        </p:nvSpPr>
        <p:spPr bwMode="auto">
          <a:xfrm>
            <a:off x="296107" y="2572959"/>
            <a:ext cx="5573486" cy="523220"/>
          </a:xfrm>
          <a:prstGeom prst="rect">
            <a:avLst/>
          </a:prstGeom>
          <a:noFill/>
          <a:ln w="9525">
            <a:noFill/>
            <a:miter lim="800000"/>
            <a:headEnd/>
            <a:tailEnd/>
          </a:ln>
          <a:effectLst/>
        </p:spPr>
        <p:txBody>
          <a:bodyPr wrap="square">
            <a:spAutoFit/>
          </a:bodyPr>
          <a:lstStyle/>
          <a:p>
            <a:pPr>
              <a:lnSpc>
                <a:spcPts val="1200"/>
              </a:lnSpc>
              <a:spcBef>
                <a:spcPct val="50000"/>
              </a:spcBef>
              <a:defRPr/>
            </a:pP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要件</a:t>
            </a: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：社員を参照出来る担当者は社員とパートの両方参照可能</a:t>
            </a:r>
          </a:p>
          <a:p>
            <a:pPr>
              <a:lnSpc>
                <a:spcPts val="1200"/>
              </a:lnSpc>
              <a:spcBef>
                <a:spcPct val="50000"/>
              </a:spcBef>
              <a:defRPr/>
            </a:pP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　　　パートを参照出来る人はパートのみ可能と</a:t>
            </a: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したい</a:t>
            </a:r>
            <a:endPar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endParaRPr>
          </a:p>
        </p:txBody>
      </p:sp>
      <p:sp>
        <p:nvSpPr>
          <p:cNvPr id="43" name="Text Box 3"/>
          <p:cNvSpPr txBox="1">
            <a:spLocks noChangeArrowheads="1"/>
          </p:cNvSpPr>
          <p:nvPr/>
        </p:nvSpPr>
        <p:spPr bwMode="auto">
          <a:xfrm>
            <a:off x="296908" y="3152138"/>
            <a:ext cx="4693108" cy="323165"/>
          </a:xfrm>
          <a:prstGeom prst="rect">
            <a:avLst/>
          </a:prstGeom>
          <a:noFill/>
          <a:ln w="9525">
            <a:noFill/>
            <a:miter lim="800000"/>
            <a:headEnd/>
            <a:tailEnd/>
          </a:ln>
          <a:effectLst/>
        </p:spPr>
        <p:txBody>
          <a:bodyPr wrap="square">
            <a:spAutoFit/>
          </a:bodyPr>
          <a:lstStyle/>
          <a:p>
            <a:pPr>
              <a:spcBef>
                <a:spcPct val="50000"/>
              </a:spcBef>
              <a:defRPr/>
            </a:pPr>
            <a:r>
              <a:rPr lang="ja-JP" altLang="en-US" sz="1500" dirty="0">
                <a:solidFill>
                  <a:schemeClr val="tx2"/>
                </a:solidFill>
                <a:latin typeface="メイリオ" pitchFamily="50" charset="-128"/>
                <a:ea typeface="メイリオ" pitchFamily="50" charset="-128"/>
                <a:cs typeface="メイリオ" pitchFamily="50" charset="-128"/>
              </a:rPr>
              <a:t>②</a:t>
            </a:r>
            <a:r>
              <a:rPr lang="ja-JP" altLang="en-US" sz="1500" dirty="0" smtClean="0">
                <a:solidFill>
                  <a:schemeClr val="tx2"/>
                </a:solidFill>
                <a:latin typeface="メイリオ" pitchFamily="50" charset="-128"/>
                <a:ea typeface="メイリオ" pitchFamily="50" charset="-128"/>
                <a:cs typeface="メイリオ" pitchFamily="50" charset="-128"/>
              </a:rPr>
              <a:t>社員</a:t>
            </a:r>
            <a:r>
              <a:rPr lang="ja-JP" altLang="en-US" sz="1500" dirty="0">
                <a:solidFill>
                  <a:schemeClr val="tx2"/>
                </a:solidFill>
                <a:latin typeface="メイリオ" pitchFamily="50" charset="-128"/>
                <a:ea typeface="メイリオ" pitchFamily="50" charset="-128"/>
                <a:cs typeface="メイリオ" pitchFamily="50" charset="-128"/>
              </a:rPr>
              <a:t>を見れるが項目によっては隠したい</a:t>
            </a:r>
          </a:p>
        </p:txBody>
      </p:sp>
      <p:sp>
        <p:nvSpPr>
          <p:cNvPr id="44" name="Text Box 3"/>
          <p:cNvSpPr txBox="1">
            <a:spLocks noChangeArrowheads="1"/>
          </p:cNvSpPr>
          <p:nvPr/>
        </p:nvSpPr>
        <p:spPr bwMode="auto">
          <a:xfrm>
            <a:off x="291745" y="3422079"/>
            <a:ext cx="5573486" cy="590546"/>
          </a:xfrm>
          <a:prstGeom prst="rect">
            <a:avLst/>
          </a:prstGeom>
          <a:noFill/>
          <a:ln w="9525">
            <a:noFill/>
            <a:miter lim="800000"/>
            <a:headEnd/>
            <a:tailEnd/>
          </a:ln>
          <a:effectLst/>
        </p:spPr>
        <p:txBody>
          <a:bodyPr wrap="square">
            <a:spAutoFit/>
          </a:bodyPr>
          <a:lstStyle/>
          <a:p>
            <a:pPr>
              <a:lnSpc>
                <a:spcPts val="1500"/>
              </a:lnSpc>
              <a:spcBef>
                <a:spcPct val="50000"/>
              </a:spcBef>
              <a:defRPr/>
            </a:pP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要件：社員を参照出来る担当者で、考課・賃金履歴等</a:t>
            </a: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を</a:t>
            </a:r>
            <a:endParaRPr lang="en-US" altLang="ja-JP" sz="1400" b="0" dirty="0" smtClean="0">
              <a:solidFill>
                <a:schemeClr val="tx1">
                  <a:lumMod val="65000"/>
                  <a:lumOff val="35000"/>
                </a:schemeClr>
              </a:solidFill>
              <a:latin typeface="メイリオ" pitchFamily="50" charset="-128"/>
              <a:ea typeface="メイリオ" pitchFamily="50" charset="-128"/>
              <a:cs typeface="メイリオ" pitchFamily="50" charset="-128"/>
            </a:endParaRPr>
          </a:p>
          <a:p>
            <a:pPr>
              <a:lnSpc>
                <a:spcPts val="1500"/>
              </a:lnSpc>
              <a:spcBef>
                <a:spcPct val="50000"/>
              </a:spcBef>
              <a:defRPr/>
            </a:pP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　</a:t>
            </a: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　　見れる</a:t>
            </a: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人と見れない人を分けたい</a:t>
            </a:r>
          </a:p>
        </p:txBody>
      </p:sp>
      <p:pic>
        <p:nvPicPr>
          <p:cNvPr id="45" name="Picture 11"/>
          <p:cNvPicPr>
            <a:picLocks noChangeAspect="1" noChangeArrowheads="1"/>
          </p:cNvPicPr>
          <p:nvPr/>
        </p:nvPicPr>
        <p:blipFill>
          <a:blip r:embed="rId6" cstate="screen"/>
          <a:srcRect/>
          <a:stretch>
            <a:fillRect/>
          </a:stretch>
        </p:blipFill>
        <p:spPr bwMode="auto">
          <a:xfrm>
            <a:off x="5412931" y="2508112"/>
            <a:ext cx="478620" cy="478620"/>
          </a:xfrm>
          <a:prstGeom prst="rect">
            <a:avLst/>
          </a:prstGeom>
          <a:noFill/>
          <a:ln w="9525">
            <a:noFill/>
            <a:miter lim="800000"/>
            <a:headEnd/>
            <a:tailEnd/>
          </a:ln>
          <a:effectLst/>
        </p:spPr>
      </p:pic>
      <p:pic>
        <p:nvPicPr>
          <p:cNvPr id="46" name="Picture 11"/>
          <p:cNvPicPr>
            <a:picLocks noChangeAspect="1" noChangeArrowheads="1"/>
          </p:cNvPicPr>
          <p:nvPr/>
        </p:nvPicPr>
        <p:blipFill>
          <a:blip r:embed="rId6" cstate="screen"/>
          <a:srcRect/>
          <a:stretch>
            <a:fillRect/>
          </a:stretch>
        </p:blipFill>
        <p:spPr bwMode="auto">
          <a:xfrm>
            <a:off x="5412930" y="3196087"/>
            <a:ext cx="478620" cy="478620"/>
          </a:xfrm>
          <a:prstGeom prst="rect">
            <a:avLst/>
          </a:prstGeom>
          <a:noFill/>
          <a:ln w="9525">
            <a:noFill/>
            <a:miter lim="800000"/>
            <a:headEnd/>
            <a:tailEnd/>
          </a:ln>
          <a:effectLst/>
        </p:spPr>
      </p:pic>
      <p:sp>
        <p:nvSpPr>
          <p:cNvPr id="47" name="Text Box 4"/>
          <p:cNvSpPr txBox="1">
            <a:spLocks noChangeArrowheads="1"/>
          </p:cNvSpPr>
          <p:nvPr/>
        </p:nvSpPr>
        <p:spPr bwMode="auto">
          <a:xfrm>
            <a:off x="5928986" y="2585727"/>
            <a:ext cx="2338388" cy="461962"/>
          </a:xfrm>
          <a:prstGeom prst="rect">
            <a:avLst/>
          </a:prstGeom>
          <a:noFill/>
          <a:ln w="9525">
            <a:noFill/>
            <a:miter lim="800000"/>
            <a:headEnd/>
            <a:tailEnd/>
          </a:ln>
        </p:spPr>
        <p:txBody>
          <a:bodyPr wrap="none">
            <a:spAutoFit/>
          </a:bodyPr>
          <a:lstStyle/>
          <a:p>
            <a:r>
              <a:rPr lang="ja-JP" altLang="en-US" sz="1200" b="0" dirty="0">
                <a:solidFill>
                  <a:srgbClr val="292929"/>
                </a:solidFill>
                <a:latin typeface="メイリオ" pitchFamily="50" charset="-128"/>
                <a:ea typeface="メイリオ" pitchFamily="50" charset="-128"/>
                <a:cs typeface="メイリオ" pitchFamily="50" charset="-128"/>
              </a:rPr>
              <a:t>セキュリティ所属を別けます</a:t>
            </a:r>
          </a:p>
          <a:p>
            <a:r>
              <a:rPr lang="ja-JP" altLang="en-US" sz="1200" b="0" dirty="0">
                <a:solidFill>
                  <a:srgbClr val="292929"/>
                </a:solidFill>
                <a:latin typeface="メイリオ" pitchFamily="50" charset="-128"/>
                <a:ea typeface="メイリオ" pitchFamily="50" charset="-128"/>
                <a:cs typeface="メイリオ" pitchFamily="50" charset="-128"/>
              </a:rPr>
              <a:t>（社員とパートを固有で設定）</a:t>
            </a:r>
          </a:p>
        </p:txBody>
      </p:sp>
      <p:sp>
        <p:nvSpPr>
          <p:cNvPr id="48" name="Text Box 6"/>
          <p:cNvSpPr txBox="1">
            <a:spLocks noChangeArrowheads="1"/>
          </p:cNvSpPr>
          <p:nvPr/>
        </p:nvSpPr>
        <p:spPr bwMode="auto">
          <a:xfrm>
            <a:off x="5967413" y="3316867"/>
            <a:ext cx="2927350" cy="457200"/>
          </a:xfrm>
          <a:prstGeom prst="rect">
            <a:avLst/>
          </a:prstGeom>
          <a:noFill/>
          <a:ln w="9525">
            <a:noFill/>
            <a:miter lim="800000"/>
            <a:headEnd/>
            <a:tailEnd/>
          </a:ln>
        </p:spPr>
        <p:txBody>
          <a:bodyPr wrap="none">
            <a:spAutoFit/>
          </a:bodyPr>
          <a:lstStyle/>
          <a:p>
            <a:r>
              <a:rPr lang="ja-JP" altLang="en-US" sz="1200" b="0">
                <a:solidFill>
                  <a:srgbClr val="292929"/>
                </a:solidFill>
                <a:latin typeface="メイリオ" pitchFamily="50" charset="-128"/>
                <a:ea typeface="メイリオ" pitchFamily="50" charset="-128"/>
                <a:cs typeface="メイリオ" pitchFamily="50" charset="-128"/>
              </a:rPr>
              <a:t>タブ構成マスタで参照権限、更新権限を</a:t>
            </a:r>
          </a:p>
          <a:p>
            <a:r>
              <a:rPr lang="ja-JP" altLang="en-US" sz="1200" b="0">
                <a:solidFill>
                  <a:srgbClr val="292929"/>
                </a:solidFill>
                <a:latin typeface="メイリオ" pitchFamily="50" charset="-128"/>
                <a:ea typeface="メイリオ" pitchFamily="50" charset="-128"/>
                <a:cs typeface="メイリオ" pitchFamily="50" charset="-128"/>
              </a:rPr>
              <a:t>別けて設定します。</a:t>
            </a:r>
          </a:p>
        </p:txBody>
      </p:sp>
      <p:sp>
        <p:nvSpPr>
          <p:cNvPr id="49" name="Text Box 7"/>
          <p:cNvSpPr txBox="1">
            <a:spLocks noChangeArrowheads="1"/>
          </p:cNvSpPr>
          <p:nvPr/>
        </p:nvSpPr>
        <p:spPr bwMode="auto">
          <a:xfrm>
            <a:off x="5943570" y="2351326"/>
            <a:ext cx="1628972" cy="276999"/>
          </a:xfrm>
          <a:prstGeom prst="rect">
            <a:avLst/>
          </a:prstGeom>
          <a:noFill/>
          <a:ln w="9525">
            <a:noFill/>
            <a:miter lim="800000"/>
            <a:headEnd/>
            <a:tailEnd/>
          </a:ln>
        </p:spPr>
        <p:txBody>
          <a:bodyPr wrap="none">
            <a:spAutoFit/>
          </a:bodyPr>
          <a:lstStyle/>
          <a:p>
            <a:r>
              <a:rPr lang="en-US" altLang="ja-JP" sz="1200" i="1" dirty="0">
                <a:solidFill>
                  <a:srgbClr val="292929"/>
                </a:solidFill>
                <a:ea typeface="メイリオ" pitchFamily="50" charset="-128"/>
                <a:cs typeface="Times New Roman" pitchFamily="18" charset="0"/>
              </a:rPr>
              <a:t>SuperStream</a:t>
            </a:r>
            <a:r>
              <a:rPr lang="ja-JP" altLang="en-US" sz="1200" dirty="0" err="1">
                <a:solidFill>
                  <a:srgbClr val="292929"/>
                </a:solidFill>
                <a:latin typeface="メイリオ" pitchFamily="50" charset="-128"/>
                <a:ea typeface="メイリオ" pitchFamily="50" charset="-128"/>
                <a:cs typeface="メイリオ" pitchFamily="50" charset="-128"/>
              </a:rPr>
              <a:t>での</a:t>
            </a:r>
            <a:r>
              <a:rPr lang="ja-JP" altLang="en-US" sz="1200" dirty="0">
                <a:solidFill>
                  <a:srgbClr val="292929"/>
                </a:solidFill>
                <a:latin typeface="メイリオ" pitchFamily="50" charset="-128"/>
                <a:ea typeface="メイリオ" pitchFamily="50" charset="-128"/>
                <a:cs typeface="メイリオ" pitchFamily="50" charset="-128"/>
              </a:rPr>
              <a:t>対応</a:t>
            </a:r>
          </a:p>
        </p:txBody>
      </p:sp>
      <p:sp>
        <p:nvSpPr>
          <p:cNvPr id="52" name="Text Box 50"/>
          <p:cNvSpPr txBox="1">
            <a:spLocks noChangeArrowheads="1"/>
          </p:cNvSpPr>
          <p:nvPr/>
        </p:nvSpPr>
        <p:spPr bwMode="auto">
          <a:xfrm>
            <a:off x="6004533" y="3078564"/>
            <a:ext cx="1628972" cy="276999"/>
          </a:xfrm>
          <a:prstGeom prst="rect">
            <a:avLst/>
          </a:prstGeom>
          <a:noFill/>
          <a:ln w="9525">
            <a:noFill/>
            <a:miter lim="800000"/>
            <a:headEnd/>
            <a:tailEnd/>
          </a:ln>
        </p:spPr>
        <p:txBody>
          <a:bodyPr wrap="none">
            <a:spAutoFit/>
          </a:bodyPr>
          <a:lstStyle/>
          <a:p>
            <a:r>
              <a:rPr lang="en-US" altLang="ja-JP" sz="1200" i="1" dirty="0">
                <a:solidFill>
                  <a:srgbClr val="292929"/>
                </a:solidFill>
                <a:ea typeface="メイリオ" pitchFamily="50" charset="-128"/>
                <a:cs typeface="Times New Roman" pitchFamily="18" charset="0"/>
              </a:rPr>
              <a:t>SuperStream</a:t>
            </a:r>
            <a:r>
              <a:rPr lang="ja-JP" altLang="en-US" sz="1200" dirty="0" err="1">
                <a:solidFill>
                  <a:srgbClr val="292929"/>
                </a:solidFill>
                <a:latin typeface="メイリオ" pitchFamily="50" charset="-128"/>
                <a:ea typeface="メイリオ" pitchFamily="50" charset="-128"/>
                <a:cs typeface="メイリオ" pitchFamily="50" charset="-128"/>
              </a:rPr>
              <a:t>での</a:t>
            </a:r>
            <a:r>
              <a:rPr lang="ja-JP" altLang="en-US" sz="1200" dirty="0">
                <a:solidFill>
                  <a:srgbClr val="292929"/>
                </a:solidFill>
                <a:latin typeface="メイリオ" pitchFamily="50" charset="-128"/>
                <a:ea typeface="メイリオ" pitchFamily="50" charset="-128"/>
                <a:cs typeface="メイリオ" pitchFamily="50" charset="-128"/>
              </a:rPr>
              <a:t>対応</a:t>
            </a:r>
          </a:p>
        </p:txBody>
      </p:sp>
      <p:sp>
        <p:nvSpPr>
          <p:cNvPr id="50" name="正方形/長方形 49"/>
          <p:cNvSpPr/>
          <p:nvPr/>
        </p:nvSpPr>
        <p:spPr>
          <a:xfrm>
            <a:off x="683568" y="1268760"/>
            <a:ext cx="7200900" cy="338554"/>
          </a:xfrm>
          <a:prstGeom prst="rect">
            <a:avLst/>
          </a:prstGeom>
        </p:spPr>
        <p:txBody>
          <a:bodyPr>
            <a:spAutoFit/>
          </a:bodyPr>
          <a:lstStyle/>
          <a:p>
            <a:pPr fontAlgn="auto">
              <a:spcBef>
                <a:spcPts val="0"/>
              </a:spcBef>
              <a:spcAft>
                <a:spcPts val="0"/>
              </a:spcAft>
              <a:defRPr/>
            </a:pPr>
            <a:r>
              <a:rPr kumimoji="0" lang="ja-JP" altLang="en-US" b="0" kern="0" dirty="0" smtClean="0">
                <a:solidFill>
                  <a:schemeClr val="accent3"/>
                </a:solidFill>
                <a:latin typeface="メイリオ" pitchFamily="50" charset="-128"/>
                <a:ea typeface="メイリオ" pitchFamily="50" charset="-128"/>
                <a:cs typeface="メイリオ" pitchFamily="50" charset="-128"/>
              </a:rPr>
              <a:t>セキュリティウエイトの設定</a:t>
            </a:r>
            <a:endParaRPr kumimoji="0" lang="ja-JP" altLang="en-US" b="0" kern="0" dirty="0">
              <a:solidFill>
                <a:schemeClr val="accent3"/>
              </a:solidFill>
              <a:latin typeface="メイリオ" pitchFamily="50" charset="-128"/>
              <a:ea typeface="メイリオ" pitchFamily="50" charset="-128"/>
              <a:cs typeface="メイリオ" pitchFamily="50" charset="-128"/>
            </a:endParaRPr>
          </a:p>
        </p:txBody>
      </p:sp>
      <p:grpSp>
        <p:nvGrpSpPr>
          <p:cNvPr id="51" name="グループ化 50"/>
          <p:cNvGrpSpPr/>
          <p:nvPr/>
        </p:nvGrpSpPr>
        <p:grpSpPr>
          <a:xfrm>
            <a:off x="395290" y="1340768"/>
            <a:ext cx="215993" cy="215740"/>
            <a:chOff x="395290" y="1340768"/>
            <a:chExt cx="215993" cy="215740"/>
          </a:xfrm>
        </p:grpSpPr>
        <p:sp>
          <p:nvSpPr>
            <p:cNvPr id="53" name="正方形/長方形 52"/>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54" name="正方形/長方形 53"/>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cxnSp>
        <p:nvCxnSpPr>
          <p:cNvPr id="55" name="直線コネクタ 54"/>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sp>
        <p:nvSpPr>
          <p:cNvPr id="56" name="Text Box 5"/>
          <p:cNvSpPr txBox="1">
            <a:spLocks noChangeArrowheads="1"/>
          </p:cNvSpPr>
          <p:nvPr/>
        </p:nvSpPr>
        <p:spPr bwMode="auto">
          <a:xfrm>
            <a:off x="611188" y="1682577"/>
            <a:ext cx="8281292" cy="523220"/>
          </a:xfrm>
          <a:prstGeom prst="rect">
            <a:avLst/>
          </a:prstGeom>
          <a:noFill/>
          <a:ln w="9525">
            <a:noFill/>
            <a:miter lim="800000"/>
            <a:headEnd/>
            <a:tailEnd/>
          </a:ln>
        </p:spPr>
        <p:txBody>
          <a:bodyPr wrap="square">
            <a:spAutoFit/>
          </a:bodyPr>
          <a:lstStyle/>
          <a:p>
            <a:pPr>
              <a:defRPr/>
            </a:pP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個人毎のセキュリティウエイトと機能毎のタブ構成ウエイトを設定することで、柔軟なセキュリティ</a:t>
            </a:r>
            <a:endParaRPr lang="en-US" altLang="ja-JP" sz="1400" b="0" dirty="0" smtClean="0">
              <a:solidFill>
                <a:schemeClr val="tx1">
                  <a:lumMod val="65000"/>
                  <a:lumOff val="35000"/>
                </a:schemeClr>
              </a:solidFill>
              <a:latin typeface="メイリオ" pitchFamily="50" charset="-128"/>
              <a:ea typeface="メイリオ" pitchFamily="50" charset="-128"/>
              <a:cs typeface="メイリオ" pitchFamily="50" charset="-128"/>
            </a:endParaRPr>
          </a:p>
          <a:p>
            <a:pPr>
              <a:defRPr/>
            </a:pP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設定を実現します。</a:t>
            </a:r>
            <a:endParaRPr lang="en-US" altLang="ja-JP" sz="1400" b="0" dirty="0" smtClean="0">
              <a:solidFill>
                <a:schemeClr val="tx1">
                  <a:lumMod val="65000"/>
                  <a:lumOff val="35000"/>
                </a:schemeClr>
              </a:solidFill>
              <a:latin typeface="メイリオ" pitchFamily="50" charset="-128"/>
              <a:ea typeface="メイリオ" pitchFamily="50" charset="-128"/>
              <a:cs typeface="メイリオ" pitchFamily="50" charset="-128"/>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9"/>
          <p:cNvSpPr>
            <a:spLocks noChangeArrowheads="1"/>
          </p:cNvSpPr>
          <p:nvPr/>
        </p:nvSpPr>
        <p:spPr bwMode="gray">
          <a:xfrm>
            <a:off x="215900" y="215900"/>
            <a:ext cx="8229600" cy="1008063"/>
          </a:xfrm>
          <a:prstGeom prst="rect">
            <a:avLst/>
          </a:prstGeom>
          <a:noFill/>
          <a:ln w="9525">
            <a:noFill/>
            <a:miter lim="800000"/>
            <a:headEnd/>
            <a:tailEnd/>
          </a:ln>
        </p:spPr>
        <p:txBody>
          <a:bodyPr lIns="90000" tIns="0" rIns="0" bIns="0" anchor="ctr"/>
          <a:lstStyle/>
          <a:p>
            <a:pPr>
              <a:lnSpc>
                <a:spcPts val="2600"/>
              </a:lnSpc>
            </a:pPr>
            <a:r>
              <a:rPr lang="en-US" altLang="ja-JP" sz="2200" i="1" dirty="0" smtClean="0">
                <a:solidFill>
                  <a:srgbClr val="FFFFFF"/>
                </a:solidFill>
                <a:ea typeface="メイリオ" pitchFamily="50" charset="-128"/>
                <a:cs typeface="Times New Roman" pitchFamily="18" charset="0"/>
              </a:rPr>
              <a:t>SuperStream </a:t>
            </a:r>
            <a:r>
              <a:rPr lang="en-US" altLang="ja-JP" sz="2200" dirty="0" smtClean="0">
                <a:solidFill>
                  <a:srgbClr val="FFFFFF"/>
                </a:solidFill>
                <a:ea typeface="メイリオ" pitchFamily="50" charset="-128"/>
                <a:cs typeface="Times New Roman" pitchFamily="18" charset="0"/>
              </a:rPr>
              <a:t>- HR+</a:t>
            </a:r>
            <a:r>
              <a:rPr lang="ja-JP" altLang="en-US" sz="2200" dirty="0">
                <a:solidFill>
                  <a:srgbClr val="FFFFFF"/>
                </a:solidFill>
                <a:latin typeface="メイリオ" pitchFamily="50" charset="-128"/>
                <a:ea typeface="メイリオ" pitchFamily="50" charset="-128"/>
                <a:cs typeface="メイリオ" pitchFamily="50" charset="-128"/>
              </a:rPr>
              <a:t/>
            </a:r>
            <a:br>
              <a:rPr lang="ja-JP" altLang="en-US" sz="2200" dirty="0">
                <a:solidFill>
                  <a:srgbClr val="FFFFFF"/>
                </a:solidFill>
                <a:latin typeface="メイリオ" pitchFamily="50" charset="-128"/>
                <a:ea typeface="メイリオ" pitchFamily="50" charset="-128"/>
                <a:cs typeface="メイリオ" pitchFamily="50" charset="-128"/>
              </a:rPr>
            </a:br>
            <a:r>
              <a:rPr lang="ja-JP" altLang="en-US" sz="1800" b="0" dirty="0" smtClean="0">
                <a:solidFill>
                  <a:srgbClr val="FFFFFF"/>
                </a:solidFill>
                <a:latin typeface="メイリオ" pitchFamily="50" charset="-128"/>
                <a:ea typeface="メイリオ" pitchFamily="50" charset="-128"/>
                <a:cs typeface="メイリオ" pitchFamily="50" charset="-128"/>
              </a:rPr>
              <a:t>　～</a:t>
            </a:r>
            <a:r>
              <a:rPr lang="ja-JP" altLang="en-US" sz="1800" b="0" dirty="0">
                <a:solidFill>
                  <a:srgbClr val="FFFFFF"/>
                </a:solidFill>
                <a:latin typeface="メイリオ" pitchFamily="50" charset="-128"/>
                <a:ea typeface="メイリオ" pitchFamily="50" charset="-128"/>
                <a:cs typeface="メイリオ" pitchFamily="50" charset="-128"/>
              </a:rPr>
              <a:t>固有の人事制度を持つ関連各社を統合管理～</a:t>
            </a:r>
          </a:p>
        </p:txBody>
      </p:sp>
      <p:sp>
        <p:nvSpPr>
          <p:cNvPr id="30746"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0C1A5E42-8C58-45E1-A6A4-C08FD54B54E3}"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defRPr/>
              </a:pPr>
              <a:t>5</a:t>
            </a:fld>
            <a:endParaRPr lang="ja-JP" altLang="en-US" dirty="0" smtClean="0">
              <a:solidFill>
                <a:srgbClr val="FFFFFF"/>
              </a:solidFill>
              <a:latin typeface="メイリオ" pitchFamily="50" charset="-128"/>
              <a:ea typeface="メイリオ" pitchFamily="50" charset="-128"/>
              <a:cs typeface="メイリオ" pitchFamily="50" charset="-128"/>
            </a:endParaRPr>
          </a:p>
        </p:txBody>
      </p:sp>
      <p:sp>
        <p:nvSpPr>
          <p:cNvPr id="60467" name="フッター プレースホルダ 2"/>
          <p:cNvSpPr>
            <a:spLocks noGrp="1"/>
          </p:cNvSpPr>
          <p:nvPr>
            <p:ph type="ftr" sz="quarter" idx="11"/>
          </p:nvPr>
        </p:nvSpPr>
        <p:spPr>
          <a:noFill/>
        </p:spPr>
        <p:txBody>
          <a:bodyPr vert="horz" lIns="91440" tIns="45720" rIns="91440" bIns="45720" anchor="t"/>
          <a:lstStyle/>
          <a:p>
            <a:r>
              <a:rPr lang="en-US" altLang="ja-JP" smtClean="0"/>
              <a:t>© SuperStream Inc. All rights reserved.</a:t>
            </a:r>
            <a:endParaRPr lang="en-US" altLang="ja-JP" dirty="0" smtClean="0"/>
          </a:p>
        </p:txBody>
      </p:sp>
      <p:sp>
        <p:nvSpPr>
          <p:cNvPr id="46" name="角丸四角形 45"/>
          <p:cNvSpPr/>
          <p:nvPr/>
        </p:nvSpPr>
        <p:spPr>
          <a:xfrm>
            <a:off x="323528" y="3645024"/>
            <a:ext cx="3960440" cy="2736304"/>
          </a:xfrm>
          <a:prstGeom prst="roundRect">
            <a:avLst>
              <a:gd name="adj" fmla="val 3481"/>
            </a:avLst>
          </a:prstGeom>
          <a:solidFill>
            <a:srgbClr val="FFFFFF">
              <a:lumMod val="95000"/>
            </a:srgbClr>
          </a:solidFill>
          <a:ln>
            <a:solidFill>
              <a:srgbClr val="FFFFFF">
                <a:lumMod val="50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b="0" kern="0">
              <a:solidFill>
                <a:srgbClr val="FFFFFF"/>
              </a:solidFill>
              <a:latin typeface="メイリオ" pitchFamily="50" charset="-128"/>
              <a:ea typeface="メイリオ" pitchFamily="50" charset="-128"/>
              <a:cs typeface="メイリオ" pitchFamily="50" charset="-128"/>
            </a:endParaRPr>
          </a:p>
        </p:txBody>
      </p:sp>
      <p:sp>
        <p:nvSpPr>
          <p:cNvPr id="47" name="円/楕円 46"/>
          <p:cNvSpPr/>
          <p:nvPr/>
        </p:nvSpPr>
        <p:spPr>
          <a:xfrm>
            <a:off x="711561" y="4581128"/>
            <a:ext cx="2952328" cy="1296144"/>
          </a:xfrm>
          <a:prstGeom prst="ellipse">
            <a:avLst/>
          </a:prstGeom>
          <a:solidFill>
            <a:srgbClr val="FFFFFF">
              <a:lumMod val="85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b="0" kern="0">
              <a:solidFill>
                <a:srgbClr val="FFFFFF"/>
              </a:solidFill>
              <a:latin typeface="メイリオ" pitchFamily="50" charset="-128"/>
              <a:ea typeface="メイリオ" pitchFamily="50" charset="-128"/>
              <a:cs typeface="メイリオ" pitchFamily="50" charset="-128"/>
            </a:endParaRPr>
          </a:p>
        </p:txBody>
      </p:sp>
      <p:sp>
        <p:nvSpPr>
          <p:cNvPr id="48" name="AutoShape 2"/>
          <p:cNvSpPr>
            <a:spLocks noChangeArrowheads="1"/>
          </p:cNvSpPr>
          <p:nvPr/>
        </p:nvSpPr>
        <p:spPr bwMode="auto">
          <a:xfrm>
            <a:off x="4326508" y="4581128"/>
            <a:ext cx="605532" cy="648072"/>
          </a:xfrm>
          <a:prstGeom prst="rightArrow">
            <a:avLst>
              <a:gd name="adj1" fmla="val 50000"/>
              <a:gd name="adj2" fmla="val 25000"/>
            </a:avLst>
          </a:prstGeom>
          <a:solidFill>
            <a:srgbClr val="FFFFFF">
              <a:lumMod val="50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fontAlgn="auto">
              <a:spcBef>
                <a:spcPct val="50000"/>
              </a:spcBef>
              <a:spcAft>
                <a:spcPts val="0"/>
              </a:spcAft>
              <a:defRPr/>
            </a:pPr>
            <a:endParaRPr kumimoji="0" lang="ja-JP" altLang="en-US" b="0" kern="0">
              <a:solidFill>
                <a:srgbClr val="333333"/>
              </a:solidFill>
              <a:latin typeface="メイリオ" pitchFamily="50" charset="-128"/>
              <a:ea typeface="メイリオ" pitchFamily="50" charset="-128"/>
              <a:cs typeface="メイリオ" pitchFamily="50" charset="-128"/>
            </a:endParaRPr>
          </a:p>
        </p:txBody>
      </p:sp>
      <p:sp>
        <p:nvSpPr>
          <p:cNvPr id="49" name="Rectangle 11"/>
          <p:cNvSpPr>
            <a:spLocks noChangeArrowheads="1"/>
          </p:cNvSpPr>
          <p:nvPr/>
        </p:nvSpPr>
        <p:spPr bwMode="auto">
          <a:xfrm>
            <a:off x="6949256" y="4731072"/>
            <a:ext cx="1717675" cy="684000"/>
          </a:xfrm>
          <a:prstGeom prst="rect">
            <a:avLst/>
          </a:prstGeom>
          <a:gradFill rotWithShape="1">
            <a:gsLst>
              <a:gs pos="0">
                <a:srgbClr val="BC8B00">
                  <a:shade val="51000"/>
                  <a:satMod val="130000"/>
                </a:srgbClr>
              </a:gs>
              <a:gs pos="80000">
                <a:srgbClr val="BC8B00">
                  <a:shade val="93000"/>
                  <a:satMod val="130000"/>
                </a:srgbClr>
              </a:gs>
              <a:gs pos="100000">
                <a:srgbClr val="BC8B00">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fontAlgn="auto">
              <a:spcBef>
                <a:spcPts val="0"/>
              </a:spcBef>
              <a:spcAft>
                <a:spcPts val="0"/>
              </a:spcAft>
              <a:defRPr/>
            </a:pPr>
            <a:r>
              <a:rPr kumimoji="0" lang="ja-JP" altLang="en-US" sz="1400" b="0" kern="0" dirty="0">
                <a:solidFill>
                  <a:srgbClr val="FFFFFF"/>
                </a:solidFill>
                <a:latin typeface="メイリオ" pitchFamily="50" charset="-128"/>
                <a:ea typeface="メイリオ" pitchFamily="50" charset="-128"/>
                <a:cs typeface="メイリオ" pitchFamily="50" charset="-128"/>
              </a:rPr>
              <a:t>人員統計の取得</a:t>
            </a:r>
          </a:p>
        </p:txBody>
      </p:sp>
      <p:sp>
        <p:nvSpPr>
          <p:cNvPr id="50" name="Rectangle 12"/>
          <p:cNvSpPr>
            <a:spLocks noChangeArrowheads="1"/>
          </p:cNvSpPr>
          <p:nvPr/>
        </p:nvSpPr>
        <p:spPr bwMode="auto">
          <a:xfrm>
            <a:off x="5072831" y="3933057"/>
            <a:ext cx="1731963" cy="682625"/>
          </a:xfrm>
          <a:prstGeom prst="rect">
            <a:avLst/>
          </a:prstGeom>
          <a:gradFill rotWithShape="1">
            <a:gsLst>
              <a:gs pos="0">
                <a:srgbClr val="BC8B00">
                  <a:shade val="51000"/>
                  <a:satMod val="130000"/>
                </a:srgbClr>
              </a:gs>
              <a:gs pos="80000">
                <a:srgbClr val="BC8B00">
                  <a:shade val="93000"/>
                  <a:satMod val="130000"/>
                </a:srgbClr>
              </a:gs>
              <a:gs pos="100000">
                <a:srgbClr val="BC8B00">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fontAlgn="auto">
              <a:spcBef>
                <a:spcPts val="0"/>
              </a:spcBef>
              <a:spcAft>
                <a:spcPts val="0"/>
              </a:spcAft>
              <a:defRPr/>
            </a:pPr>
            <a:r>
              <a:rPr kumimoji="0" lang="ja-JP" altLang="en-US" sz="1400" b="0" kern="0" dirty="0">
                <a:solidFill>
                  <a:srgbClr val="FFFFFF"/>
                </a:solidFill>
                <a:latin typeface="メイリオ" pitchFamily="50" charset="-128"/>
                <a:ea typeface="メイリオ" pitchFamily="50" charset="-128"/>
                <a:cs typeface="メイリオ" pitchFamily="50" charset="-128"/>
              </a:rPr>
              <a:t>グループ社員</a:t>
            </a:r>
          </a:p>
          <a:p>
            <a:pPr algn="ctr" fontAlgn="auto">
              <a:spcBef>
                <a:spcPts val="0"/>
              </a:spcBef>
              <a:spcAft>
                <a:spcPts val="0"/>
              </a:spcAft>
              <a:defRPr/>
            </a:pPr>
            <a:r>
              <a:rPr kumimoji="0" lang="ja-JP" altLang="en-US" sz="1400" b="0" kern="0" dirty="0">
                <a:solidFill>
                  <a:srgbClr val="FFFFFF"/>
                </a:solidFill>
                <a:latin typeface="メイリオ" pitchFamily="50" charset="-128"/>
                <a:ea typeface="メイリオ" pitchFamily="50" charset="-128"/>
                <a:cs typeface="メイリオ" pitchFamily="50" charset="-128"/>
              </a:rPr>
              <a:t>情報の管理</a:t>
            </a:r>
          </a:p>
        </p:txBody>
      </p:sp>
      <p:sp>
        <p:nvSpPr>
          <p:cNvPr id="51" name="Rectangle 13"/>
          <p:cNvSpPr>
            <a:spLocks noChangeArrowheads="1"/>
          </p:cNvSpPr>
          <p:nvPr/>
        </p:nvSpPr>
        <p:spPr bwMode="auto">
          <a:xfrm>
            <a:off x="6944494" y="3933056"/>
            <a:ext cx="1731962" cy="684000"/>
          </a:xfrm>
          <a:prstGeom prst="rect">
            <a:avLst/>
          </a:prstGeom>
          <a:gradFill rotWithShape="1">
            <a:gsLst>
              <a:gs pos="0">
                <a:srgbClr val="BC8B00">
                  <a:shade val="51000"/>
                  <a:satMod val="130000"/>
                </a:srgbClr>
              </a:gs>
              <a:gs pos="80000">
                <a:srgbClr val="BC8B00">
                  <a:shade val="93000"/>
                  <a:satMod val="130000"/>
                </a:srgbClr>
              </a:gs>
              <a:gs pos="100000">
                <a:srgbClr val="BC8B00">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fontAlgn="auto">
              <a:spcBef>
                <a:spcPts val="0"/>
              </a:spcBef>
              <a:spcAft>
                <a:spcPts val="0"/>
              </a:spcAft>
              <a:defRPr/>
            </a:pPr>
            <a:r>
              <a:rPr kumimoji="0" lang="ja-JP" altLang="en-US" sz="1400" b="0" kern="0" dirty="0">
                <a:solidFill>
                  <a:srgbClr val="FFFFFF"/>
                </a:solidFill>
                <a:latin typeface="メイリオ" pitchFamily="50" charset="-128"/>
                <a:ea typeface="メイリオ" pitchFamily="50" charset="-128"/>
                <a:cs typeface="メイリオ" pitchFamily="50" charset="-128"/>
              </a:rPr>
              <a:t>組織</a:t>
            </a:r>
            <a:r>
              <a:rPr kumimoji="0" lang="en-US" altLang="ja-JP" sz="1400" b="0" kern="0" dirty="0">
                <a:solidFill>
                  <a:srgbClr val="FFFFFF"/>
                </a:solidFill>
                <a:latin typeface="メイリオ" pitchFamily="50" charset="-128"/>
                <a:ea typeface="メイリオ" pitchFamily="50" charset="-128"/>
                <a:cs typeface="メイリオ" pitchFamily="50" charset="-128"/>
              </a:rPr>
              <a:t>/</a:t>
            </a:r>
            <a:r>
              <a:rPr kumimoji="0" lang="ja-JP" altLang="en-US" sz="1400" b="0" kern="0" dirty="0">
                <a:solidFill>
                  <a:srgbClr val="FFFFFF"/>
                </a:solidFill>
                <a:latin typeface="メイリオ" pitchFamily="50" charset="-128"/>
                <a:ea typeface="メイリオ" pitchFamily="50" charset="-128"/>
                <a:cs typeface="メイリオ" pitchFamily="50" charset="-128"/>
              </a:rPr>
              <a:t>人員配置</a:t>
            </a:r>
          </a:p>
        </p:txBody>
      </p:sp>
      <p:sp>
        <p:nvSpPr>
          <p:cNvPr id="52" name="Rectangle 14"/>
          <p:cNvSpPr>
            <a:spLocks noChangeArrowheads="1"/>
          </p:cNvSpPr>
          <p:nvPr/>
        </p:nvSpPr>
        <p:spPr bwMode="auto">
          <a:xfrm>
            <a:off x="5085531" y="4740597"/>
            <a:ext cx="1731963" cy="684000"/>
          </a:xfrm>
          <a:prstGeom prst="rect">
            <a:avLst/>
          </a:prstGeom>
          <a:gradFill rotWithShape="1">
            <a:gsLst>
              <a:gs pos="0">
                <a:srgbClr val="BC8B00">
                  <a:shade val="51000"/>
                  <a:satMod val="130000"/>
                </a:srgbClr>
              </a:gs>
              <a:gs pos="80000">
                <a:srgbClr val="BC8B00">
                  <a:shade val="93000"/>
                  <a:satMod val="130000"/>
                </a:srgbClr>
              </a:gs>
              <a:gs pos="100000">
                <a:srgbClr val="BC8B00">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fontAlgn="auto">
              <a:spcBef>
                <a:spcPts val="0"/>
              </a:spcBef>
              <a:spcAft>
                <a:spcPts val="0"/>
              </a:spcAft>
              <a:defRPr/>
            </a:pPr>
            <a:r>
              <a:rPr kumimoji="0" lang="ja-JP" altLang="en-US" sz="1400" b="0" kern="0" dirty="0">
                <a:solidFill>
                  <a:srgbClr val="FFFFFF"/>
                </a:solidFill>
                <a:latin typeface="メイリオ" pitchFamily="50" charset="-128"/>
                <a:ea typeface="メイリオ" pitchFamily="50" charset="-128"/>
                <a:cs typeface="メイリオ" pitchFamily="50" charset="-128"/>
              </a:rPr>
              <a:t>人材の検索</a:t>
            </a:r>
          </a:p>
          <a:p>
            <a:pPr algn="ctr" fontAlgn="auto">
              <a:spcBef>
                <a:spcPts val="0"/>
              </a:spcBef>
              <a:spcAft>
                <a:spcPts val="0"/>
              </a:spcAft>
              <a:defRPr/>
            </a:pPr>
            <a:r>
              <a:rPr kumimoji="0" lang="ja-JP" altLang="en-US" sz="1400" b="0" kern="0" dirty="0">
                <a:solidFill>
                  <a:srgbClr val="FFFFFF"/>
                </a:solidFill>
                <a:latin typeface="メイリオ" pitchFamily="50" charset="-128"/>
                <a:ea typeface="メイリオ" pitchFamily="50" charset="-128"/>
                <a:cs typeface="メイリオ" pitchFamily="50" charset="-128"/>
              </a:rPr>
              <a:t>社員情報の抽出</a:t>
            </a:r>
          </a:p>
        </p:txBody>
      </p:sp>
      <p:sp>
        <p:nvSpPr>
          <p:cNvPr id="53" name="円/楕円 8"/>
          <p:cNvSpPr/>
          <p:nvPr/>
        </p:nvSpPr>
        <p:spPr>
          <a:xfrm>
            <a:off x="313137" y="2339736"/>
            <a:ext cx="2760681" cy="1087061"/>
          </a:xfrm>
          <a:prstGeom prst="roundRect">
            <a:avLst/>
          </a:prstGeom>
          <a:solidFill>
            <a:srgbClr val="E2710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txBody>
          <a:bodyPr anchor="ctr"/>
          <a:lstStyle/>
          <a:p>
            <a:pPr fontAlgn="auto">
              <a:spcBef>
                <a:spcPts val="0"/>
              </a:spcBef>
              <a:spcAft>
                <a:spcPts val="0"/>
              </a:spcAft>
              <a:defRPr/>
            </a:pPr>
            <a:r>
              <a:rPr lang="ja-JP" altLang="en-US" sz="1700" b="0" dirty="0">
                <a:solidFill>
                  <a:srgbClr val="FFFFFF"/>
                </a:solidFill>
                <a:latin typeface="メイリオ" pitchFamily="50" charset="-128"/>
                <a:ea typeface="メイリオ" pitchFamily="50" charset="-128"/>
                <a:cs typeface="メイリオ" pitchFamily="50" charset="-128"/>
              </a:rPr>
              <a:t>制度の異なる関連会社の</a:t>
            </a:r>
            <a:endParaRPr lang="en-US" altLang="ja-JP" sz="1700" b="0" dirty="0">
              <a:solidFill>
                <a:srgbClr val="FFFFFF"/>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lang="ja-JP" altLang="en-US" sz="1700" b="0" dirty="0">
                <a:solidFill>
                  <a:srgbClr val="FFFFFF"/>
                </a:solidFill>
                <a:latin typeface="メイリオ" pitchFamily="50" charset="-128"/>
                <a:ea typeface="メイリオ" pitchFamily="50" charset="-128"/>
                <a:cs typeface="メイリオ" pitchFamily="50" charset="-128"/>
              </a:rPr>
              <a:t>人事情報を統合管理 </a:t>
            </a:r>
            <a:endParaRPr lang="ja-JP" altLang="en-US" sz="1700" b="0" dirty="0">
              <a:latin typeface="メイリオ" pitchFamily="50" charset="-128"/>
              <a:ea typeface="メイリオ" pitchFamily="50" charset="-128"/>
              <a:cs typeface="メイリオ" pitchFamily="50" charset="-128"/>
            </a:endParaRPr>
          </a:p>
        </p:txBody>
      </p:sp>
      <p:sp>
        <p:nvSpPr>
          <p:cNvPr id="54" name="円/楕円 8"/>
          <p:cNvSpPr/>
          <p:nvPr/>
        </p:nvSpPr>
        <p:spPr>
          <a:xfrm>
            <a:off x="3203848" y="2341939"/>
            <a:ext cx="2760681" cy="1087061"/>
          </a:xfrm>
          <a:prstGeom prst="roundRect">
            <a:avLst/>
          </a:prstGeom>
          <a:solidFill>
            <a:srgbClr val="557630"/>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txBody>
          <a:bodyPr anchor="ctr"/>
          <a:lstStyle/>
          <a:p>
            <a:pPr>
              <a:defRPr/>
            </a:pPr>
            <a:r>
              <a:rPr lang="ja-JP" altLang="en-US" sz="1700" b="0" dirty="0">
                <a:solidFill>
                  <a:srgbClr val="FFFFFF"/>
                </a:solidFill>
                <a:latin typeface="メイリオ" pitchFamily="50" charset="-128"/>
                <a:ea typeface="メイリオ" pitchFamily="50" charset="-128"/>
                <a:cs typeface="メイリオ" pitchFamily="50" charset="-128"/>
              </a:rPr>
              <a:t>グループ会社全体の人材把握および、透過性向上</a:t>
            </a:r>
          </a:p>
        </p:txBody>
      </p:sp>
      <p:sp>
        <p:nvSpPr>
          <p:cNvPr id="55" name="円/楕円 8"/>
          <p:cNvSpPr/>
          <p:nvPr/>
        </p:nvSpPr>
        <p:spPr>
          <a:xfrm>
            <a:off x="6131799" y="2324009"/>
            <a:ext cx="2760681" cy="1087061"/>
          </a:xfrm>
          <a:prstGeom prst="roundRect">
            <a:avLst/>
          </a:prstGeom>
          <a:solidFill>
            <a:srgbClr val="0065AE"/>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txBody>
          <a:bodyPr anchor="ctr"/>
          <a:lstStyle/>
          <a:p>
            <a:pPr>
              <a:defRPr/>
            </a:pPr>
            <a:r>
              <a:rPr lang="ja-JP" altLang="en-US" sz="1700" b="0" dirty="0">
                <a:solidFill>
                  <a:srgbClr val="FFFFFF"/>
                </a:solidFill>
                <a:latin typeface="メイリオ" pitchFamily="50" charset="-128"/>
                <a:ea typeface="メイリオ" pitchFamily="50" charset="-128"/>
                <a:cs typeface="メイリオ" pitchFamily="50" charset="-128"/>
              </a:rPr>
              <a:t>システム統一による運用</a:t>
            </a:r>
            <a:endParaRPr lang="en-US" altLang="ja-JP" sz="1700" b="0" dirty="0">
              <a:solidFill>
                <a:srgbClr val="FFFFFF"/>
              </a:solidFill>
              <a:latin typeface="メイリオ" pitchFamily="50" charset="-128"/>
              <a:ea typeface="メイリオ" pitchFamily="50" charset="-128"/>
              <a:cs typeface="メイリオ" pitchFamily="50" charset="-128"/>
            </a:endParaRPr>
          </a:p>
          <a:p>
            <a:pPr>
              <a:defRPr/>
            </a:pPr>
            <a:r>
              <a:rPr lang="ja-JP" altLang="en-US" sz="1700" b="0" dirty="0">
                <a:solidFill>
                  <a:srgbClr val="FFFFFF"/>
                </a:solidFill>
                <a:latin typeface="メイリオ" pitchFamily="50" charset="-128"/>
                <a:ea typeface="メイリオ" pitchFamily="50" charset="-128"/>
                <a:cs typeface="メイリオ" pitchFamily="50" charset="-128"/>
              </a:rPr>
              <a:t>コストの圧縮</a:t>
            </a:r>
          </a:p>
        </p:txBody>
      </p:sp>
      <p:grpSp>
        <p:nvGrpSpPr>
          <p:cNvPr id="56" name="グループ化 73"/>
          <p:cNvGrpSpPr>
            <a:grpSpLocks/>
          </p:cNvGrpSpPr>
          <p:nvPr/>
        </p:nvGrpSpPr>
        <p:grpSpPr bwMode="auto">
          <a:xfrm>
            <a:off x="169863" y="2204963"/>
            <a:ext cx="441325" cy="431800"/>
            <a:chOff x="170180" y="1412776"/>
            <a:chExt cx="441332" cy="432048"/>
          </a:xfrm>
        </p:grpSpPr>
        <p:sp>
          <p:nvSpPr>
            <p:cNvPr id="57" name="円/楕円 56"/>
            <p:cNvSpPr/>
            <p:nvPr/>
          </p:nvSpPr>
          <p:spPr>
            <a:xfrm>
              <a:off x="179512" y="1412776"/>
              <a:ext cx="432000" cy="432048"/>
            </a:xfrm>
            <a:prstGeom prst="ellipse">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65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b="0" kern="0">
                <a:solidFill>
                  <a:srgbClr val="FFFFFF"/>
                </a:solidFill>
                <a:latin typeface="メイリオ" pitchFamily="50" charset="-128"/>
                <a:ea typeface="メイリオ" pitchFamily="50" charset="-128"/>
                <a:cs typeface="メイリオ" pitchFamily="50" charset="-128"/>
              </a:endParaRPr>
            </a:p>
          </p:txBody>
        </p:sp>
        <p:sp>
          <p:nvSpPr>
            <p:cNvPr id="58" name="正方形/長方形 57"/>
            <p:cNvSpPr/>
            <p:nvPr/>
          </p:nvSpPr>
          <p:spPr>
            <a:xfrm>
              <a:off x="170180" y="1449310"/>
              <a:ext cx="441332" cy="338748"/>
            </a:xfrm>
            <a:prstGeom prst="rect">
              <a:avLst/>
            </a:prstGeom>
          </p:spPr>
          <p:txBody>
            <a:bodyPr>
              <a:spAutoFit/>
            </a:bodyPr>
            <a:lstStyle/>
            <a:p>
              <a:pPr algn="ctr" fontAlgn="auto">
                <a:spcBef>
                  <a:spcPts val="0"/>
                </a:spcBef>
                <a:spcAft>
                  <a:spcPts val="0"/>
                </a:spcAft>
                <a:defRPr/>
              </a:pPr>
              <a:r>
                <a:rPr kumimoji="0" lang="ja-JP" altLang="en-US" b="0" kern="0" dirty="0">
                  <a:solidFill>
                    <a:srgbClr val="FF6600"/>
                  </a:solidFill>
                  <a:latin typeface="メイリオ" pitchFamily="50" charset="-128"/>
                  <a:ea typeface="メイリオ" pitchFamily="50" charset="-128"/>
                  <a:cs typeface="メイリオ" pitchFamily="50" charset="-128"/>
                </a:rPr>
                <a:t>１</a:t>
              </a:r>
            </a:p>
          </p:txBody>
        </p:sp>
      </p:grpSp>
      <p:grpSp>
        <p:nvGrpSpPr>
          <p:cNvPr id="59" name="グループ化 76"/>
          <p:cNvGrpSpPr>
            <a:grpSpLocks/>
          </p:cNvGrpSpPr>
          <p:nvPr/>
        </p:nvGrpSpPr>
        <p:grpSpPr bwMode="auto">
          <a:xfrm>
            <a:off x="3132138" y="2204963"/>
            <a:ext cx="441325" cy="431800"/>
            <a:chOff x="170181" y="1412776"/>
            <a:chExt cx="441331" cy="432048"/>
          </a:xfrm>
        </p:grpSpPr>
        <p:sp>
          <p:nvSpPr>
            <p:cNvPr id="70" name="円/楕円 69"/>
            <p:cNvSpPr/>
            <p:nvPr/>
          </p:nvSpPr>
          <p:spPr>
            <a:xfrm>
              <a:off x="179512" y="1412776"/>
              <a:ext cx="432000" cy="432048"/>
            </a:xfrm>
            <a:prstGeom prst="ellipse">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65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b="0" kern="0">
                <a:solidFill>
                  <a:srgbClr val="FFFFFF"/>
                </a:solidFill>
                <a:latin typeface="メイリオ" pitchFamily="50" charset="-128"/>
                <a:ea typeface="メイリオ" pitchFamily="50" charset="-128"/>
                <a:cs typeface="メイリオ" pitchFamily="50" charset="-128"/>
              </a:endParaRPr>
            </a:p>
          </p:txBody>
        </p:sp>
        <p:sp>
          <p:nvSpPr>
            <p:cNvPr id="74" name="正方形/長方形 73"/>
            <p:cNvSpPr/>
            <p:nvPr/>
          </p:nvSpPr>
          <p:spPr>
            <a:xfrm>
              <a:off x="170181" y="1449310"/>
              <a:ext cx="431806" cy="338748"/>
            </a:xfrm>
            <a:prstGeom prst="rect">
              <a:avLst/>
            </a:prstGeom>
          </p:spPr>
          <p:txBody>
            <a:bodyPr>
              <a:spAutoFit/>
            </a:bodyPr>
            <a:lstStyle/>
            <a:p>
              <a:pPr algn="ctr" fontAlgn="auto">
                <a:spcBef>
                  <a:spcPts val="0"/>
                </a:spcBef>
                <a:spcAft>
                  <a:spcPts val="0"/>
                </a:spcAft>
                <a:defRPr/>
              </a:pPr>
              <a:r>
                <a:rPr kumimoji="0" lang="ja-JP" altLang="en-US" b="0" kern="0" dirty="0">
                  <a:solidFill>
                    <a:srgbClr val="00B050"/>
                  </a:solidFill>
                  <a:latin typeface="メイリオ" pitchFamily="50" charset="-128"/>
                  <a:ea typeface="メイリオ" pitchFamily="50" charset="-128"/>
                  <a:cs typeface="メイリオ" pitchFamily="50" charset="-128"/>
                </a:rPr>
                <a:t>２</a:t>
              </a:r>
            </a:p>
          </p:txBody>
        </p:sp>
      </p:grpSp>
      <p:grpSp>
        <p:nvGrpSpPr>
          <p:cNvPr id="77" name="グループ化 79"/>
          <p:cNvGrpSpPr>
            <a:grpSpLocks/>
          </p:cNvGrpSpPr>
          <p:nvPr/>
        </p:nvGrpSpPr>
        <p:grpSpPr bwMode="auto">
          <a:xfrm>
            <a:off x="6011863" y="2204963"/>
            <a:ext cx="441325" cy="431800"/>
            <a:chOff x="170181" y="1412776"/>
            <a:chExt cx="441331" cy="432048"/>
          </a:xfrm>
        </p:grpSpPr>
        <p:sp>
          <p:nvSpPr>
            <p:cNvPr id="80" name="円/楕円 79"/>
            <p:cNvSpPr/>
            <p:nvPr/>
          </p:nvSpPr>
          <p:spPr>
            <a:xfrm>
              <a:off x="179512" y="1412776"/>
              <a:ext cx="432000" cy="432048"/>
            </a:xfrm>
            <a:prstGeom prst="ellipse">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65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b="0" kern="0">
                <a:solidFill>
                  <a:srgbClr val="FFFFFF"/>
                </a:solidFill>
                <a:latin typeface="メイリオ" pitchFamily="50" charset="-128"/>
                <a:ea typeface="メイリオ" pitchFamily="50" charset="-128"/>
                <a:cs typeface="メイリオ" pitchFamily="50" charset="-128"/>
              </a:endParaRPr>
            </a:p>
          </p:txBody>
        </p:sp>
        <p:sp>
          <p:nvSpPr>
            <p:cNvPr id="81" name="正方形/長方形 80"/>
            <p:cNvSpPr/>
            <p:nvPr/>
          </p:nvSpPr>
          <p:spPr>
            <a:xfrm>
              <a:off x="170181" y="1449310"/>
              <a:ext cx="431806" cy="338748"/>
            </a:xfrm>
            <a:prstGeom prst="rect">
              <a:avLst/>
            </a:prstGeom>
          </p:spPr>
          <p:txBody>
            <a:bodyPr>
              <a:spAutoFit/>
            </a:bodyPr>
            <a:lstStyle/>
            <a:p>
              <a:pPr algn="ctr" fontAlgn="auto">
                <a:spcBef>
                  <a:spcPts val="0"/>
                </a:spcBef>
                <a:spcAft>
                  <a:spcPts val="0"/>
                </a:spcAft>
                <a:defRPr/>
              </a:pPr>
              <a:r>
                <a:rPr kumimoji="0" lang="ja-JP" altLang="en-US" b="0" kern="0" dirty="0">
                  <a:solidFill>
                    <a:srgbClr val="0065AE"/>
                  </a:solidFill>
                  <a:latin typeface="メイリオ" pitchFamily="50" charset="-128"/>
                  <a:ea typeface="メイリオ" pitchFamily="50" charset="-128"/>
                  <a:cs typeface="メイリオ" pitchFamily="50" charset="-128"/>
                </a:rPr>
                <a:t>３</a:t>
              </a:r>
            </a:p>
          </p:txBody>
        </p:sp>
      </p:grpSp>
      <p:grpSp>
        <p:nvGrpSpPr>
          <p:cNvPr id="84" name="グループ化 83"/>
          <p:cNvGrpSpPr>
            <a:grpSpLocks/>
          </p:cNvGrpSpPr>
          <p:nvPr/>
        </p:nvGrpSpPr>
        <p:grpSpPr bwMode="auto">
          <a:xfrm>
            <a:off x="1763713" y="3932610"/>
            <a:ext cx="914400" cy="1143000"/>
            <a:chOff x="433262" y="3645024"/>
            <a:chExt cx="914400" cy="1142797"/>
          </a:xfrm>
        </p:grpSpPr>
        <p:pic>
          <p:nvPicPr>
            <p:cNvPr id="85" name="Picture 23" descr="Building_Blue"/>
            <p:cNvPicPr>
              <a:picLocks noChangeAspect="1" noChangeArrowheads="1"/>
            </p:cNvPicPr>
            <p:nvPr/>
          </p:nvPicPr>
          <p:blipFill>
            <a:blip r:embed="rId3" cstate="screen"/>
            <a:srcRect/>
            <a:stretch>
              <a:fillRect/>
            </a:stretch>
          </p:blipFill>
          <p:spPr bwMode="auto">
            <a:xfrm>
              <a:off x="546748" y="3645024"/>
              <a:ext cx="642675" cy="864096"/>
            </a:xfrm>
            <a:prstGeom prst="rect">
              <a:avLst/>
            </a:prstGeom>
            <a:noFill/>
            <a:ln w="9525">
              <a:noFill/>
              <a:miter lim="800000"/>
              <a:headEnd/>
              <a:tailEnd/>
            </a:ln>
          </p:spPr>
        </p:pic>
        <p:sp>
          <p:nvSpPr>
            <p:cNvPr id="87" name="テキスト ボックス 86"/>
            <p:cNvSpPr txBox="1"/>
            <p:nvPr/>
          </p:nvSpPr>
          <p:spPr>
            <a:xfrm>
              <a:off x="433262" y="4427522"/>
              <a:ext cx="914400" cy="360299"/>
            </a:xfrm>
            <a:prstGeom prst="rect">
              <a:avLst/>
            </a:prstGeom>
          </p:spPr>
          <p:txBody>
            <a:bodyPr wrap="none" lIns="0" tIns="0" rIns="0" bIns="0">
              <a:normAutofit/>
            </a:bodyPr>
            <a:lstStyle/>
            <a:p>
              <a:pPr algn="ctr" fontAlgn="auto">
                <a:lnSpc>
                  <a:spcPts val="2800"/>
                </a:lnSpc>
                <a:spcAft>
                  <a:spcPts val="0"/>
                </a:spcAft>
                <a:defRPr/>
              </a:pPr>
              <a:r>
                <a:rPr lang="en-US" altLang="ja-JP" sz="1200" b="0" dirty="0">
                  <a:solidFill>
                    <a:sysClr val="windowText" lastClr="000000">
                      <a:lumMod val="75000"/>
                      <a:lumOff val="25000"/>
                    </a:sysClr>
                  </a:solidFill>
                  <a:latin typeface="メイリオ" pitchFamily="50" charset="-128"/>
                  <a:ea typeface="メイリオ" pitchFamily="50" charset="-128"/>
                  <a:cs typeface="メイリオ" pitchFamily="50" charset="-128"/>
                </a:rPr>
                <a:t>SS</a:t>
              </a:r>
              <a:r>
                <a:rPr kumimoji="0" lang="ja-JP" altLang="en-US" sz="1200" b="0" kern="0" dirty="0">
                  <a:solidFill>
                    <a:sysClr val="windowText" lastClr="000000">
                      <a:lumMod val="75000"/>
                      <a:lumOff val="25000"/>
                    </a:sysClr>
                  </a:solidFill>
                  <a:latin typeface="メイリオ" pitchFamily="50" charset="-128"/>
                  <a:ea typeface="メイリオ" pitchFamily="50" charset="-128"/>
                  <a:cs typeface="メイリオ" pitchFamily="50" charset="-128"/>
                </a:rPr>
                <a:t>商事</a:t>
              </a:r>
              <a:r>
                <a:rPr kumimoji="0" lang="en-US" altLang="ja-JP" sz="1200" b="0" kern="0" dirty="0">
                  <a:solidFill>
                    <a:sysClr val="windowText" lastClr="000000">
                      <a:lumMod val="75000"/>
                      <a:lumOff val="25000"/>
                    </a:sysClr>
                  </a:solidFill>
                  <a:latin typeface="メイリオ" pitchFamily="50" charset="-128"/>
                  <a:ea typeface="メイリオ" pitchFamily="50" charset="-128"/>
                  <a:cs typeface="メイリオ" pitchFamily="50" charset="-128"/>
                </a:rPr>
                <a:t>(</a:t>
              </a:r>
              <a:r>
                <a:rPr kumimoji="0" lang="ja-JP" altLang="en-US" sz="1200" b="0" kern="0" dirty="0">
                  <a:solidFill>
                    <a:sysClr val="windowText" lastClr="000000">
                      <a:lumMod val="75000"/>
                      <a:lumOff val="25000"/>
                    </a:sysClr>
                  </a:solidFill>
                  <a:latin typeface="メイリオ" pitchFamily="50" charset="-128"/>
                  <a:ea typeface="メイリオ" pitchFamily="50" charset="-128"/>
                  <a:cs typeface="メイリオ" pitchFamily="50" charset="-128"/>
                </a:rPr>
                <a:t>株</a:t>
              </a:r>
              <a:r>
                <a:rPr kumimoji="0" lang="en-US" altLang="ja-JP" sz="1200" b="0" kern="0" dirty="0">
                  <a:solidFill>
                    <a:sysClr val="windowText" lastClr="000000">
                      <a:lumMod val="75000"/>
                      <a:lumOff val="25000"/>
                    </a:sysClr>
                  </a:solidFill>
                  <a:latin typeface="メイリオ" pitchFamily="50" charset="-128"/>
                  <a:ea typeface="メイリオ" pitchFamily="50" charset="-128"/>
                  <a:cs typeface="メイリオ" pitchFamily="50" charset="-128"/>
                </a:rPr>
                <a:t>)</a:t>
              </a:r>
              <a:endParaRPr lang="ja-JP" altLang="en-US" sz="1200" b="0" dirty="0">
                <a:solidFill>
                  <a:sysClr val="windowText" lastClr="000000">
                    <a:lumMod val="75000"/>
                    <a:lumOff val="25000"/>
                  </a:sysClr>
                </a:solidFill>
                <a:latin typeface="メイリオ" pitchFamily="50" charset="-128"/>
                <a:ea typeface="メイリオ" pitchFamily="50" charset="-128"/>
                <a:cs typeface="メイリオ" pitchFamily="50" charset="-128"/>
              </a:endParaRPr>
            </a:p>
          </p:txBody>
        </p:sp>
      </p:grpSp>
      <p:grpSp>
        <p:nvGrpSpPr>
          <p:cNvPr id="88" name="グループ化 86"/>
          <p:cNvGrpSpPr>
            <a:grpSpLocks/>
          </p:cNvGrpSpPr>
          <p:nvPr/>
        </p:nvGrpSpPr>
        <p:grpSpPr bwMode="auto">
          <a:xfrm>
            <a:off x="704850" y="4797797"/>
            <a:ext cx="914400" cy="1008063"/>
            <a:chOff x="1763688" y="2996952"/>
            <a:chExt cx="914400" cy="1008112"/>
          </a:xfrm>
        </p:grpSpPr>
        <p:pic>
          <p:nvPicPr>
            <p:cNvPr id="90" name="Picture 24" descr="Building_Red"/>
            <p:cNvPicPr>
              <a:picLocks noChangeAspect="1" noChangeArrowheads="1"/>
            </p:cNvPicPr>
            <p:nvPr/>
          </p:nvPicPr>
          <p:blipFill>
            <a:blip r:embed="rId4" cstate="screen"/>
            <a:srcRect/>
            <a:stretch>
              <a:fillRect/>
            </a:stretch>
          </p:blipFill>
          <p:spPr bwMode="auto">
            <a:xfrm>
              <a:off x="1935697" y="2996952"/>
              <a:ext cx="536597" cy="721471"/>
            </a:xfrm>
            <a:prstGeom prst="rect">
              <a:avLst/>
            </a:prstGeom>
            <a:noFill/>
            <a:ln w="9525">
              <a:noFill/>
              <a:miter lim="800000"/>
              <a:headEnd/>
              <a:tailEnd/>
            </a:ln>
          </p:spPr>
        </p:pic>
        <p:sp>
          <p:nvSpPr>
            <p:cNvPr id="91" name="テキスト ボックス 90"/>
            <p:cNvSpPr txBox="1"/>
            <p:nvPr/>
          </p:nvSpPr>
          <p:spPr>
            <a:xfrm>
              <a:off x="1763688" y="3644683"/>
              <a:ext cx="914400" cy="360381"/>
            </a:xfrm>
            <a:prstGeom prst="rect">
              <a:avLst/>
            </a:prstGeom>
          </p:spPr>
          <p:txBody>
            <a:bodyPr wrap="none" lIns="0" tIns="0" rIns="0" bIns="0">
              <a:normAutofit/>
            </a:bodyPr>
            <a:lstStyle/>
            <a:p>
              <a:pPr algn="ctr" fontAlgn="auto">
                <a:lnSpc>
                  <a:spcPts val="2800"/>
                </a:lnSpc>
                <a:spcAft>
                  <a:spcPts val="0"/>
                </a:spcAft>
                <a:defRPr/>
              </a:pPr>
              <a:r>
                <a:rPr lang="en-US" altLang="ja-JP" sz="1200" b="0" dirty="0">
                  <a:solidFill>
                    <a:sysClr val="windowText" lastClr="000000">
                      <a:lumMod val="75000"/>
                      <a:lumOff val="25000"/>
                    </a:sysClr>
                  </a:solidFill>
                  <a:latin typeface="メイリオ" pitchFamily="50" charset="-128"/>
                  <a:ea typeface="メイリオ" pitchFamily="50" charset="-128"/>
                  <a:cs typeface="メイリオ" pitchFamily="50" charset="-128"/>
                </a:rPr>
                <a:t>SS</a:t>
              </a:r>
              <a:r>
                <a:rPr kumimoji="0" lang="ja-JP" altLang="en-US" sz="1200" b="0" kern="0" dirty="0">
                  <a:solidFill>
                    <a:sysClr val="windowText" lastClr="000000">
                      <a:lumMod val="75000"/>
                      <a:lumOff val="25000"/>
                    </a:sysClr>
                  </a:solidFill>
                  <a:latin typeface="メイリオ" pitchFamily="50" charset="-128"/>
                  <a:ea typeface="メイリオ" pitchFamily="50" charset="-128"/>
                  <a:cs typeface="メイリオ" pitchFamily="50" charset="-128"/>
                </a:rPr>
                <a:t>サービス</a:t>
              </a:r>
              <a:r>
                <a:rPr kumimoji="0" lang="en-US" altLang="ja-JP" sz="1200" b="0" kern="0" dirty="0">
                  <a:solidFill>
                    <a:sysClr val="windowText" lastClr="000000">
                      <a:lumMod val="75000"/>
                      <a:lumOff val="25000"/>
                    </a:sysClr>
                  </a:solidFill>
                  <a:latin typeface="メイリオ" pitchFamily="50" charset="-128"/>
                  <a:ea typeface="メイリオ" pitchFamily="50" charset="-128"/>
                  <a:cs typeface="メイリオ" pitchFamily="50" charset="-128"/>
                </a:rPr>
                <a:t>(</a:t>
              </a:r>
              <a:r>
                <a:rPr kumimoji="0" lang="ja-JP" altLang="en-US" sz="1200" b="0" kern="0" dirty="0">
                  <a:solidFill>
                    <a:sysClr val="windowText" lastClr="000000">
                      <a:lumMod val="75000"/>
                      <a:lumOff val="25000"/>
                    </a:sysClr>
                  </a:solidFill>
                  <a:latin typeface="メイリオ" pitchFamily="50" charset="-128"/>
                  <a:ea typeface="メイリオ" pitchFamily="50" charset="-128"/>
                  <a:cs typeface="メイリオ" pitchFamily="50" charset="-128"/>
                </a:rPr>
                <a:t>株</a:t>
              </a:r>
              <a:r>
                <a:rPr kumimoji="0" lang="en-US" altLang="ja-JP" sz="1200" b="0" kern="0" dirty="0">
                  <a:solidFill>
                    <a:sysClr val="windowText" lastClr="000000">
                      <a:lumMod val="75000"/>
                      <a:lumOff val="25000"/>
                    </a:sysClr>
                  </a:solidFill>
                  <a:latin typeface="メイリオ" pitchFamily="50" charset="-128"/>
                  <a:ea typeface="メイリオ" pitchFamily="50" charset="-128"/>
                  <a:cs typeface="メイリオ" pitchFamily="50" charset="-128"/>
                </a:rPr>
                <a:t>)</a:t>
              </a:r>
              <a:endParaRPr lang="ja-JP" altLang="en-US" sz="1200" b="0" dirty="0">
                <a:solidFill>
                  <a:sysClr val="windowText" lastClr="000000">
                    <a:lumMod val="75000"/>
                    <a:lumOff val="25000"/>
                  </a:sysClr>
                </a:solidFill>
                <a:latin typeface="メイリオ" pitchFamily="50" charset="-128"/>
                <a:ea typeface="メイリオ" pitchFamily="50" charset="-128"/>
                <a:cs typeface="メイリオ" pitchFamily="50" charset="-128"/>
              </a:endParaRPr>
            </a:p>
          </p:txBody>
        </p:sp>
      </p:grpSp>
      <p:grpSp>
        <p:nvGrpSpPr>
          <p:cNvPr id="93" name="グループ化 89"/>
          <p:cNvGrpSpPr>
            <a:grpSpLocks/>
          </p:cNvGrpSpPr>
          <p:nvPr/>
        </p:nvGrpSpPr>
        <p:grpSpPr bwMode="auto">
          <a:xfrm>
            <a:off x="2916238" y="4940672"/>
            <a:ext cx="914400" cy="720725"/>
            <a:chOff x="1835696" y="5157192"/>
            <a:chExt cx="914400" cy="720080"/>
          </a:xfrm>
        </p:grpSpPr>
        <p:pic>
          <p:nvPicPr>
            <p:cNvPr id="94" name="Picture 27" descr="Factory"/>
            <p:cNvPicPr>
              <a:picLocks noChangeAspect="1" noChangeArrowheads="1"/>
            </p:cNvPicPr>
            <p:nvPr/>
          </p:nvPicPr>
          <p:blipFill>
            <a:blip r:embed="rId5" cstate="screen"/>
            <a:srcRect/>
            <a:stretch>
              <a:fillRect/>
            </a:stretch>
          </p:blipFill>
          <p:spPr bwMode="auto">
            <a:xfrm>
              <a:off x="1835696" y="5157192"/>
              <a:ext cx="794785" cy="369976"/>
            </a:xfrm>
            <a:prstGeom prst="rect">
              <a:avLst/>
            </a:prstGeom>
            <a:noFill/>
            <a:ln w="9525">
              <a:noFill/>
              <a:miter lim="800000"/>
              <a:headEnd/>
              <a:tailEnd/>
            </a:ln>
          </p:spPr>
        </p:pic>
        <p:sp>
          <p:nvSpPr>
            <p:cNvPr id="98" name="テキスト ボックス 97"/>
            <p:cNvSpPr txBox="1"/>
            <p:nvPr/>
          </p:nvSpPr>
          <p:spPr>
            <a:xfrm>
              <a:off x="1835696" y="5517232"/>
              <a:ext cx="914400" cy="360040"/>
            </a:xfrm>
            <a:prstGeom prst="rect">
              <a:avLst/>
            </a:prstGeom>
          </p:spPr>
          <p:txBody>
            <a:bodyPr wrap="none" lIns="0" tIns="0" rIns="0" bIns="0">
              <a:normAutofit/>
            </a:bodyPr>
            <a:lstStyle/>
            <a:p>
              <a:pPr algn="ctr" fontAlgn="auto">
                <a:lnSpc>
                  <a:spcPts val="2800"/>
                </a:lnSpc>
                <a:spcAft>
                  <a:spcPts val="0"/>
                </a:spcAft>
                <a:defRPr/>
              </a:pPr>
              <a:r>
                <a:rPr lang="en-US" altLang="ja-JP" sz="1200" b="0" dirty="0">
                  <a:solidFill>
                    <a:sysClr val="windowText" lastClr="000000">
                      <a:lumMod val="75000"/>
                      <a:lumOff val="25000"/>
                    </a:sysClr>
                  </a:solidFill>
                  <a:latin typeface="メイリオ" pitchFamily="50" charset="-128"/>
                  <a:ea typeface="メイリオ" pitchFamily="50" charset="-128"/>
                  <a:cs typeface="メイリオ" pitchFamily="50" charset="-128"/>
                </a:rPr>
                <a:t>SS</a:t>
              </a:r>
              <a:r>
                <a:rPr kumimoji="0" lang="ja-JP" altLang="en-US" sz="1200" b="0" kern="0" dirty="0">
                  <a:solidFill>
                    <a:sysClr val="windowText" lastClr="000000">
                      <a:lumMod val="75000"/>
                      <a:lumOff val="25000"/>
                    </a:sysClr>
                  </a:solidFill>
                  <a:latin typeface="メイリオ" pitchFamily="50" charset="-128"/>
                  <a:ea typeface="メイリオ" pitchFamily="50" charset="-128"/>
                  <a:cs typeface="メイリオ" pitchFamily="50" charset="-128"/>
                </a:rPr>
                <a:t>製造</a:t>
              </a:r>
              <a:r>
                <a:rPr kumimoji="0" lang="en-US" altLang="ja-JP" sz="1200" b="0" kern="0" dirty="0">
                  <a:solidFill>
                    <a:sysClr val="windowText" lastClr="000000">
                      <a:lumMod val="75000"/>
                      <a:lumOff val="25000"/>
                    </a:sysClr>
                  </a:solidFill>
                  <a:latin typeface="メイリオ" pitchFamily="50" charset="-128"/>
                  <a:ea typeface="メイリオ" pitchFamily="50" charset="-128"/>
                  <a:cs typeface="メイリオ" pitchFamily="50" charset="-128"/>
                </a:rPr>
                <a:t>(</a:t>
              </a:r>
              <a:r>
                <a:rPr kumimoji="0" lang="ja-JP" altLang="en-US" sz="1200" b="0" kern="0" dirty="0">
                  <a:solidFill>
                    <a:sysClr val="windowText" lastClr="000000">
                      <a:lumMod val="75000"/>
                      <a:lumOff val="25000"/>
                    </a:sysClr>
                  </a:solidFill>
                  <a:latin typeface="メイリオ" pitchFamily="50" charset="-128"/>
                  <a:ea typeface="メイリオ" pitchFamily="50" charset="-128"/>
                  <a:cs typeface="メイリオ" pitchFamily="50" charset="-128"/>
                </a:rPr>
                <a:t>株</a:t>
              </a:r>
              <a:r>
                <a:rPr kumimoji="0" lang="en-US" altLang="ja-JP" sz="1200" b="0" kern="0" dirty="0">
                  <a:solidFill>
                    <a:sysClr val="windowText" lastClr="000000">
                      <a:lumMod val="75000"/>
                      <a:lumOff val="25000"/>
                    </a:sysClr>
                  </a:solidFill>
                  <a:latin typeface="メイリオ" pitchFamily="50" charset="-128"/>
                  <a:ea typeface="メイリオ" pitchFamily="50" charset="-128"/>
                  <a:cs typeface="メイリオ" pitchFamily="50" charset="-128"/>
                </a:rPr>
                <a:t>)</a:t>
              </a:r>
              <a:endParaRPr lang="ja-JP" altLang="en-US" sz="1200" b="0" dirty="0">
                <a:solidFill>
                  <a:sysClr val="windowText" lastClr="000000">
                    <a:lumMod val="75000"/>
                    <a:lumOff val="25000"/>
                  </a:sysClr>
                </a:solidFill>
                <a:latin typeface="メイリオ" pitchFamily="50" charset="-128"/>
                <a:ea typeface="メイリオ" pitchFamily="50" charset="-128"/>
                <a:cs typeface="メイリオ" pitchFamily="50" charset="-128"/>
              </a:endParaRPr>
            </a:p>
          </p:txBody>
        </p:sp>
      </p:grpSp>
      <p:grpSp>
        <p:nvGrpSpPr>
          <p:cNvPr id="99" name="グループ化 92"/>
          <p:cNvGrpSpPr>
            <a:grpSpLocks/>
          </p:cNvGrpSpPr>
          <p:nvPr/>
        </p:nvGrpSpPr>
        <p:grpSpPr bwMode="auto">
          <a:xfrm>
            <a:off x="1785938" y="5085135"/>
            <a:ext cx="914400" cy="1079500"/>
            <a:chOff x="1763688" y="4005064"/>
            <a:chExt cx="914400" cy="1080120"/>
          </a:xfrm>
        </p:grpSpPr>
        <p:pic>
          <p:nvPicPr>
            <p:cNvPr id="100" name="Picture 25" descr="Building_Yellow"/>
            <p:cNvPicPr>
              <a:picLocks noChangeAspect="1" noChangeArrowheads="1"/>
            </p:cNvPicPr>
            <p:nvPr/>
          </p:nvPicPr>
          <p:blipFill>
            <a:blip r:embed="rId6" cstate="screen"/>
            <a:srcRect/>
            <a:stretch>
              <a:fillRect/>
            </a:stretch>
          </p:blipFill>
          <p:spPr bwMode="auto">
            <a:xfrm>
              <a:off x="1935697" y="4005064"/>
              <a:ext cx="535563" cy="720080"/>
            </a:xfrm>
            <a:prstGeom prst="rect">
              <a:avLst/>
            </a:prstGeom>
            <a:noFill/>
            <a:ln w="9525">
              <a:noFill/>
              <a:miter lim="800000"/>
              <a:headEnd/>
              <a:tailEnd/>
            </a:ln>
          </p:spPr>
        </p:pic>
        <p:sp>
          <p:nvSpPr>
            <p:cNvPr id="101" name="テキスト ボックス 100"/>
            <p:cNvSpPr txBox="1"/>
            <p:nvPr/>
          </p:nvSpPr>
          <p:spPr>
            <a:xfrm>
              <a:off x="1763688" y="4724614"/>
              <a:ext cx="914400" cy="360570"/>
            </a:xfrm>
            <a:prstGeom prst="rect">
              <a:avLst/>
            </a:prstGeom>
          </p:spPr>
          <p:txBody>
            <a:bodyPr wrap="none" lIns="0" tIns="0" rIns="0" bIns="0">
              <a:normAutofit/>
            </a:bodyPr>
            <a:lstStyle/>
            <a:p>
              <a:pPr algn="ctr" fontAlgn="auto">
                <a:lnSpc>
                  <a:spcPts val="2800"/>
                </a:lnSpc>
                <a:spcAft>
                  <a:spcPts val="0"/>
                </a:spcAft>
                <a:defRPr/>
              </a:pPr>
              <a:r>
                <a:rPr lang="en-US" altLang="ja-JP" sz="1200" b="0" dirty="0">
                  <a:solidFill>
                    <a:sysClr val="windowText" lastClr="000000">
                      <a:lumMod val="75000"/>
                      <a:lumOff val="25000"/>
                    </a:sysClr>
                  </a:solidFill>
                  <a:latin typeface="メイリオ" pitchFamily="50" charset="-128"/>
                  <a:ea typeface="メイリオ" pitchFamily="50" charset="-128"/>
                  <a:cs typeface="メイリオ" pitchFamily="50" charset="-128"/>
                </a:rPr>
                <a:t>SS</a:t>
              </a:r>
              <a:r>
                <a:rPr kumimoji="0" lang="ja-JP" altLang="en-US" sz="1200" b="0" kern="0" dirty="0">
                  <a:solidFill>
                    <a:sysClr val="windowText" lastClr="000000">
                      <a:lumMod val="75000"/>
                      <a:lumOff val="25000"/>
                    </a:sysClr>
                  </a:solidFill>
                  <a:latin typeface="メイリオ" pitchFamily="50" charset="-128"/>
                  <a:ea typeface="メイリオ" pitchFamily="50" charset="-128"/>
                  <a:cs typeface="メイリオ" pitchFamily="50" charset="-128"/>
                </a:rPr>
                <a:t>販売</a:t>
              </a:r>
              <a:r>
                <a:rPr kumimoji="0" lang="en-US" altLang="ja-JP" sz="1200" b="0" kern="0" dirty="0">
                  <a:solidFill>
                    <a:sysClr val="windowText" lastClr="000000">
                      <a:lumMod val="75000"/>
                      <a:lumOff val="25000"/>
                    </a:sysClr>
                  </a:solidFill>
                  <a:latin typeface="メイリオ" pitchFamily="50" charset="-128"/>
                  <a:ea typeface="メイリオ" pitchFamily="50" charset="-128"/>
                  <a:cs typeface="メイリオ" pitchFamily="50" charset="-128"/>
                </a:rPr>
                <a:t>(</a:t>
              </a:r>
              <a:r>
                <a:rPr kumimoji="0" lang="ja-JP" altLang="en-US" sz="1200" b="0" kern="0" dirty="0">
                  <a:solidFill>
                    <a:sysClr val="windowText" lastClr="000000">
                      <a:lumMod val="75000"/>
                      <a:lumOff val="25000"/>
                    </a:sysClr>
                  </a:solidFill>
                  <a:latin typeface="メイリオ" pitchFamily="50" charset="-128"/>
                  <a:ea typeface="メイリオ" pitchFamily="50" charset="-128"/>
                  <a:cs typeface="メイリオ" pitchFamily="50" charset="-128"/>
                </a:rPr>
                <a:t>株</a:t>
              </a:r>
              <a:r>
                <a:rPr kumimoji="0" lang="en-US" altLang="ja-JP" sz="1200" b="0" kern="0" dirty="0">
                  <a:solidFill>
                    <a:sysClr val="windowText" lastClr="000000">
                      <a:lumMod val="75000"/>
                      <a:lumOff val="25000"/>
                    </a:sysClr>
                  </a:solidFill>
                  <a:latin typeface="メイリオ" pitchFamily="50" charset="-128"/>
                  <a:ea typeface="メイリオ" pitchFamily="50" charset="-128"/>
                  <a:cs typeface="メイリオ" pitchFamily="50" charset="-128"/>
                </a:rPr>
                <a:t>)</a:t>
              </a:r>
              <a:endParaRPr lang="ja-JP" altLang="en-US" sz="1200" b="0" dirty="0">
                <a:solidFill>
                  <a:sysClr val="windowText" lastClr="000000">
                    <a:lumMod val="75000"/>
                    <a:lumOff val="25000"/>
                  </a:sysClr>
                </a:solidFill>
                <a:latin typeface="メイリオ" pitchFamily="50" charset="-128"/>
                <a:ea typeface="メイリオ" pitchFamily="50" charset="-128"/>
                <a:cs typeface="メイリオ" pitchFamily="50" charset="-128"/>
              </a:endParaRPr>
            </a:p>
          </p:txBody>
        </p:sp>
      </p:grpSp>
      <p:sp>
        <p:nvSpPr>
          <p:cNvPr id="102" name="正方形/長方形 101"/>
          <p:cNvSpPr/>
          <p:nvPr/>
        </p:nvSpPr>
        <p:spPr>
          <a:xfrm>
            <a:off x="683568" y="1268760"/>
            <a:ext cx="7200900" cy="338554"/>
          </a:xfrm>
          <a:prstGeom prst="rect">
            <a:avLst/>
          </a:prstGeom>
        </p:spPr>
        <p:txBody>
          <a:bodyPr>
            <a:spAutoFit/>
          </a:bodyPr>
          <a:lstStyle/>
          <a:p>
            <a:pPr fontAlgn="auto">
              <a:spcBef>
                <a:spcPts val="0"/>
              </a:spcBef>
              <a:spcAft>
                <a:spcPts val="0"/>
              </a:spcAft>
              <a:defRPr/>
            </a:pPr>
            <a:r>
              <a:rPr kumimoji="0" lang="ja-JP" altLang="en-US" b="0" kern="0" dirty="0" smtClean="0">
                <a:solidFill>
                  <a:schemeClr val="accent3"/>
                </a:solidFill>
                <a:latin typeface="メイリオ" pitchFamily="50" charset="-128"/>
                <a:ea typeface="メイリオ" pitchFamily="50" charset="-128"/>
                <a:cs typeface="メイリオ" pitchFamily="50" charset="-128"/>
              </a:rPr>
              <a:t>関連各社の連結</a:t>
            </a:r>
            <a:r>
              <a:rPr kumimoji="0" lang="ja-JP" altLang="en-US" b="0" kern="0" dirty="0">
                <a:solidFill>
                  <a:schemeClr val="accent3"/>
                </a:solidFill>
                <a:latin typeface="メイリオ" pitchFamily="50" charset="-128"/>
                <a:ea typeface="メイリオ" pitchFamily="50" charset="-128"/>
                <a:cs typeface="メイリオ" pitchFamily="50" charset="-128"/>
              </a:rPr>
              <a:t>人事と業務</a:t>
            </a:r>
            <a:r>
              <a:rPr kumimoji="0" lang="ja-JP" altLang="en-US" b="0" kern="0" dirty="0" smtClean="0">
                <a:solidFill>
                  <a:schemeClr val="accent3"/>
                </a:solidFill>
                <a:latin typeface="メイリオ" pitchFamily="50" charset="-128"/>
                <a:ea typeface="メイリオ" pitchFamily="50" charset="-128"/>
                <a:cs typeface="メイリオ" pitchFamily="50" charset="-128"/>
              </a:rPr>
              <a:t>効率化</a:t>
            </a:r>
            <a:endParaRPr kumimoji="0" lang="ja-JP" altLang="en-US" b="0" kern="0" dirty="0">
              <a:solidFill>
                <a:schemeClr val="accent3"/>
              </a:solidFill>
              <a:latin typeface="メイリオ" pitchFamily="50" charset="-128"/>
              <a:ea typeface="メイリオ" pitchFamily="50" charset="-128"/>
              <a:cs typeface="メイリオ" pitchFamily="50" charset="-128"/>
            </a:endParaRPr>
          </a:p>
        </p:txBody>
      </p:sp>
      <p:sp>
        <p:nvSpPr>
          <p:cNvPr id="103" name="Text Box 22"/>
          <p:cNvSpPr txBox="1">
            <a:spLocks noChangeArrowheads="1"/>
          </p:cNvSpPr>
          <p:nvPr/>
        </p:nvSpPr>
        <p:spPr bwMode="auto">
          <a:xfrm>
            <a:off x="323528" y="3645024"/>
            <a:ext cx="1296144" cy="474663"/>
          </a:xfrm>
          <a:prstGeom prst="rect">
            <a:avLst/>
          </a:prstGeom>
          <a:noFill/>
          <a:ln>
            <a:noFill/>
          </a:ln>
          <a:extLst>
            <a:ext uri="{91240B29-F687-4F45-9708-019B960494DF}"/>
          </a:extLst>
        </p:spPr>
        <p:txBody>
          <a:bodyPr wrap="none" anchor="ctr" anchorCtr="1"/>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buClr>
                <a:schemeClr val="accent1">
                  <a:lumMod val="75000"/>
                </a:schemeClr>
              </a:buClr>
              <a:buSzPct val="75000"/>
              <a:defRPr/>
            </a:pPr>
            <a:r>
              <a:rPr lang="ja-JP" altLang="en-US" sz="1400" b="0" dirty="0" smtClean="0">
                <a:solidFill>
                  <a:schemeClr val="accent1"/>
                </a:solidFill>
                <a:latin typeface="メイリオ" pitchFamily="50" charset="-128"/>
                <a:ea typeface="メイリオ" pitchFamily="50" charset="-128"/>
                <a:cs typeface="メイリオ" pitchFamily="50" charset="-128"/>
              </a:rPr>
              <a:t>統合管理</a:t>
            </a:r>
            <a:endParaRPr lang="ja-JP" altLang="en-US" sz="1400" b="0" dirty="0">
              <a:solidFill>
                <a:schemeClr val="accent1"/>
              </a:solidFill>
              <a:latin typeface="メイリオ" pitchFamily="50" charset="-128"/>
              <a:ea typeface="メイリオ" pitchFamily="50" charset="-128"/>
              <a:cs typeface="メイリオ" pitchFamily="50" charset="-128"/>
            </a:endParaRPr>
          </a:p>
        </p:txBody>
      </p:sp>
      <p:sp>
        <p:nvSpPr>
          <p:cNvPr id="104" name="正方形/長方形 103"/>
          <p:cNvSpPr/>
          <p:nvPr/>
        </p:nvSpPr>
        <p:spPr>
          <a:xfrm>
            <a:off x="5085386" y="5661248"/>
            <a:ext cx="3591069" cy="648072"/>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65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b="0" kern="0">
              <a:solidFill>
                <a:srgbClr val="FFFFFF"/>
              </a:solidFill>
              <a:latin typeface="メイリオ" pitchFamily="50" charset="-128"/>
              <a:ea typeface="メイリオ" pitchFamily="50" charset="-128"/>
              <a:cs typeface="メイリオ" pitchFamily="50" charset="-128"/>
            </a:endParaRPr>
          </a:p>
        </p:txBody>
      </p:sp>
      <p:sp>
        <p:nvSpPr>
          <p:cNvPr id="105" name="Text Box 22"/>
          <p:cNvSpPr txBox="1">
            <a:spLocks noChangeArrowheads="1"/>
          </p:cNvSpPr>
          <p:nvPr/>
        </p:nvSpPr>
        <p:spPr bwMode="auto">
          <a:xfrm>
            <a:off x="5723731" y="5732835"/>
            <a:ext cx="1152525" cy="525462"/>
          </a:xfrm>
          <a:prstGeom prst="rect">
            <a:avLst/>
          </a:prstGeom>
          <a:noFill/>
          <a:ln w="9525">
            <a:noFill/>
            <a:miter lim="800000"/>
            <a:headEnd/>
            <a:tailEnd/>
          </a:ln>
        </p:spPr>
        <p:txBody>
          <a:bodyPr wrap="none" anchor="ctr" anchorCtr="1"/>
          <a:lstStyle/>
          <a:p>
            <a:pPr>
              <a:buClr>
                <a:srgbClr val="004C82"/>
              </a:buClr>
              <a:buSzPct val="75000"/>
              <a:buFont typeface="Wingdings" pitchFamily="2" charset="2"/>
              <a:buChar char="u"/>
            </a:pPr>
            <a:r>
              <a:rPr lang="ja-JP" altLang="en-US" sz="900" b="0">
                <a:solidFill>
                  <a:srgbClr val="404040"/>
                </a:solidFill>
                <a:latin typeface="メイリオ" pitchFamily="50" charset="-128"/>
                <a:ea typeface="メイリオ" pitchFamily="50" charset="-128"/>
                <a:cs typeface="メイリオ" pitchFamily="50" charset="-128"/>
              </a:rPr>
              <a:t> 給与振込データ</a:t>
            </a:r>
            <a:endParaRPr lang="en-US" altLang="ja-JP" sz="900" b="0">
              <a:solidFill>
                <a:srgbClr val="404040"/>
              </a:solidFill>
              <a:latin typeface="メイリオ" pitchFamily="50" charset="-128"/>
              <a:ea typeface="メイリオ" pitchFamily="50" charset="-128"/>
              <a:cs typeface="メイリオ" pitchFamily="50" charset="-128"/>
            </a:endParaRPr>
          </a:p>
          <a:p>
            <a:pPr>
              <a:buClr>
                <a:srgbClr val="004C82"/>
              </a:buClr>
              <a:buSzPct val="75000"/>
              <a:buFont typeface="Wingdings" pitchFamily="2" charset="2"/>
              <a:buChar char="u"/>
            </a:pPr>
            <a:r>
              <a:rPr lang="ja-JP" altLang="en-US" sz="900" b="0">
                <a:solidFill>
                  <a:srgbClr val="404040"/>
                </a:solidFill>
                <a:latin typeface="メイリオ" pitchFamily="50" charset="-128"/>
                <a:ea typeface="メイリオ" pitchFamily="50" charset="-128"/>
                <a:cs typeface="メイリオ" pitchFamily="50" charset="-128"/>
              </a:rPr>
              <a:t> 社会保険届出データ</a:t>
            </a:r>
          </a:p>
        </p:txBody>
      </p:sp>
      <p:pic>
        <p:nvPicPr>
          <p:cNvPr id="107" name="Picture 14"/>
          <p:cNvPicPr>
            <a:picLocks noChangeAspect="1" noChangeArrowheads="1"/>
          </p:cNvPicPr>
          <p:nvPr/>
        </p:nvPicPr>
        <p:blipFill>
          <a:blip r:embed="rId7" cstate="screen"/>
          <a:srcRect/>
          <a:stretch>
            <a:fillRect/>
          </a:stretch>
        </p:blipFill>
        <p:spPr bwMode="auto">
          <a:xfrm>
            <a:off x="5148367" y="5733256"/>
            <a:ext cx="467960" cy="467960"/>
          </a:xfrm>
          <a:prstGeom prst="rect">
            <a:avLst/>
          </a:prstGeom>
          <a:noFill/>
          <a:ln w="9525">
            <a:noFill/>
            <a:miter lim="800000"/>
            <a:headEnd/>
            <a:tailEnd/>
          </a:ln>
        </p:spPr>
      </p:pic>
      <p:pic>
        <p:nvPicPr>
          <p:cNvPr id="108" name="Picture 5"/>
          <p:cNvPicPr>
            <a:picLocks noChangeAspect="1" noChangeArrowheads="1"/>
          </p:cNvPicPr>
          <p:nvPr/>
        </p:nvPicPr>
        <p:blipFill>
          <a:blip r:embed="rId8" cstate="screen">
            <a:clrChange>
              <a:clrFrom>
                <a:srgbClr val="FFFFFF"/>
              </a:clrFrom>
              <a:clrTo>
                <a:srgbClr val="FFFFFF">
                  <a:alpha val="0"/>
                </a:srgbClr>
              </a:clrTo>
            </a:clrChange>
          </a:blip>
          <a:srcRect/>
          <a:stretch>
            <a:fillRect/>
          </a:stretch>
        </p:blipFill>
        <p:spPr bwMode="auto">
          <a:xfrm>
            <a:off x="5436399" y="5949280"/>
            <a:ext cx="287952" cy="287952"/>
          </a:xfrm>
          <a:prstGeom prst="rect">
            <a:avLst/>
          </a:prstGeom>
          <a:noFill/>
          <a:ln w="9525">
            <a:noFill/>
            <a:miter lim="800000"/>
            <a:headEnd/>
            <a:tailEnd/>
          </a:ln>
        </p:spPr>
      </p:pic>
      <p:pic>
        <p:nvPicPr>
          <p:cNvPr id="109" name="Picture 34"/>
          <p:cNvPicPr>
            <a:picLocks noChangeAspect="1" noChangeArrowheads="1"/>
          </p:cNvPicPr>
          <p:nvPr/>
        </p:nvPicPr>
        <p:blipFill>
          <a:blip r:embed="rId9" cstate="screen"/>
          <a:srcRect/>
          <a:stretch>
            <a:fillRect/>
          </a:stretch>
        </p:blipFill>
        <p:spPr bwMode="auto">
          <a:xfrm>
            <a:off x="6948264" y="5729680"/>
            <a:ext cx="507611" cy="507611"/>
          </a:xfrm>
          <a:prstGeom prst="rect">
            <a:avLst/>
          </a:prstGeom>
          <a:noFill/>
          <a:ln w="9525">
            <a:noFill/>
            <a:miter lim="800000"/>
            <a:headEnd/>
            <a:tailEnd/>
          </a:ln>
          <a:effectLst/>
        </p:spPr>
      </p:pic>
      <p:sp>
        <p:nvSpPr>
          <p:cNvPr id="110" name="Text Box 5"/>
          <p:cNvSpPr txBox="1">
            <a:spLocks noChangeArrowheads="1"/>
          </p:cNvSpPr>
          <p:nvPr/>
        </p:nvSpPr>
        <p:spPr bwMode="auto">
          <a:xfrm>
            <a:off x="611188" y="1682577"/>
            <a:ext cx="8281292" cy="523220"/>
          </a:xfrm>
          <a:prstGeom prst="rect">
            <a:avLst/>
          </a:prstGeom>
          <a:noFill/>
          <a:ln w="9525">
            <a:noFill/>
            <a:miter lim="800000"/>
            <a:headEnd/>
            <a:tailEnd/>
          </a:ln>
        </p:spPr>
        <p:txBody>
          <a:bodyPr wrap="square">
            <a:spAutoFit/>
          </a:bodyPr>
          <a:lstStyle/>
          <a:p>
            <a:pPr>
              <a:defRPr/>
            </a:pP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グループ全体の</a:t>
            </a:r>
            <a:r>
              <a:rPr lang="en-US" altLang="ja-JP" sz="1400" b="0" dirty="0" smtClean="0">
                <a:solidFill>
                  <a:schemeClr val="tx1">
                    <a:lumMod val="65000"/>
                    <a:lumOff val="35000"/>
                  </a:schemeClr>
                </a:solidFill>
                <a:latin typeface="メイリオ" pitchFamily="50" charset="-128"/>
                <a:ea typeface="メイリオ" pitchFamily="50" charset="-128"/>
                <a:cs typeface="メイリオ" pitchFamily="50" charset="-128"/>
              </a:rPr>
              <a:t>『</a:t>
            </a: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システム共通基盤</a:t>
            </a:r>
            <a:r>
              <a:rPr lang="en-US" altLang="ja-JP" sz="1400" b="0" dirty="0" smtClean="0">
                <a:solidFill>
                  <a:schemeClr val="tx1">
                    <a:lumMod val="65000"/>
                    <a:lumOff val="35000"/>
                  </a:schemeClr>
                </a:solidFill>
                <a:latin typeface="メイリオ" pitchFamily="50" charset="-128"/>
                <a:ea typeface="メイリオ" pitchFamily="50" charset="-128"/>
                <a:cs typeface="メイリオ" pitchFamily="50" charset="-128"/>
              </a:rPr>
              <a:t>』</a:t>
            </a: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として活用、</a:t>
            </a:r>
            <a:r>
              <a:rPr lang="en-US" altLang="ja-JP" sz="1400" b="0" dirty="0" smtClean="0">
                <a:solidFill>
                  <a:schemeClr val="tx1">
                    <a:lumMod val="65000"/>
                    <a:lumOff val="35000"/>
                  </a:schemeClr>
                </a:solidFill>
                <a:latin typeface="メイリオ" pitchFamily="50" charset="-128"/>
                <a:ea typeface="メイリオ" pitchFamily="50" charset="-128"/>
                <a:cs typeface="メイリオ" pitchFamily="50" charset="-128"/>
              </a:rPr>
              <a:t>『</a:t>
            </a: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人材情報管理</a:t>
            </a:r>
            <a:r>
              <a:rPr lang="en-US" altLang="ja-JP" sz="1400" b="0" dirty="0" smtClean="0">
                <a:solidFill>
                  <a:schemeClr val="tx1">
                    <a:lumMod val="65000"/>
                    <a:lumOff val="35000"/>
                  </a:schemeClr>
                </a:solidFill>
                <a:latin typeface="メイリオ" pitchFamily="50" charset="-128"/>
                <a:ea typeface="メイリオ" pitchFamily="50" charset="-128"/>
                <a:cs typeface="メイリオ" pitchFamily="50" charset="-128"/>
              </a:rPr>
              <a:t>』</a:t>
            </a: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による</a:t>
            </a:r>
            <a:endParaRPr lang="en-US" altLang="ja-JP" sz="1400" b="0" dirty="0" smtClean="0">
              <a:solidFill>
                <a:schemeClr val="tx1">
                  <a:lumMod val="65000"/>
                  <a:lumOff val="35000"/>
                </a:schemeClr>
              </a:solidFill>
              <a:latin typeface="メイリオ" pitchFamily="50" charset="-128"/>
              <a:ea typeface="メイリオ" pitchFamily="50" charset="-128"/>
              <a:cs typeface="メイリオ" pitchFamily="50" charset="-128"/>
            </a:endParaRPr>
          </a:p>
          <a:p>
            <a:pPr>
              <a:defRPr/>
            </a:pP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業務効率化を実現します。</a:t>
            </a:r>
            <a:endParaRPr lang="en-US" altLang="ja-JP" sz="1400" b="0" dirty="0" smtClean="0">
              <a:solidFill>
                <a:schemeClr val="tx1">
                  <a:lumMod val="65000"/>
                  <a:lumOff val="35000"/>
                </a:schemeClr>
              </a:solidFill>
              <a:latin typeface="メイリオ" pitchFamily="50" charset="-128"/>
              <a:ea typeface="メイリオ" pitchFamily="50" charset="-128"/>
              <a:cs typeface="メイリオ" pitchFamily="50" charset="-128"/>
            </a:endParaRPr>
          </a:p>
        </p:txBody>
      </p:sp>
      <p:grpSp>
        <p:nvGrpSpPr>
          <p:cNvPr id="111" name="グループ化 110"/>
          <p:cNvGrpSpPr/>
          <p:nvPr/>
        </p:nvGrpSpPr>
        <p:grpSpPr>
          <a:xfrm>
            <a:off x="395290" y="1340768"/>
            <a:ext cx="215993" cy="215740"/>
            <a:chOff x="395290" y="1340768"/>
            <a:chExt cx="215993" cy="215740"/>
          </a:xfrm>
        </p:grpSpPr>
        <p:sp>
          <p:nvSpPr>
            <p:cNvPr id="112" name="正方形/長方形 111"/>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113" name="正方形/長方形 112"/>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cxnSp>
        <p:nvCxnSpPr>
          <p:cNvPr id="114" name="直線コネクタ 113"/>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sp>
        <p:nvSpPr>
          <p:cNvPr id="60" name="Text Box 22"/>
          <p:cNvSpPr txBox="1">
            <a:spLocks noChangeArrowheads="1"/>
          </p:cNvSpPr>
          <p:nvPr/>
        </p:nvSpPr>
        <p:spPr bwMode="auto">
          <a:xfrm>
            <a:off x="7451923" y="5711850"/>
            <a:ext cx="1152525" cy="525462"/>
          </a:xfrm>
          <a:prstGeom prst="rect">
            <a:avLst/>
          </a:prstGeom>
          <a:noFill/>
          <a:ln w="9525">
            <a:noFill/>
            <a:miter lim="800000"/>
            <a:headEnd/>
            <a:tailEnd/>
          </a:ln>
        </p:spPr>
        <p:txBody>
          <a:bodyPr wrap="none" anchor="ctr" anchorCtr="1"/>
          <a:lstStyle/>
          <a:p>
            <a:pPr>
              <a:buClr>
                <a:srgbClr val="004C82"/>
              </a:buClr>
              <a:buSzPct val="75000"/>
              <a:buFont typeface="Wingdings" pitchFamily="2" charset="2"/>
              <a:buChar char="u"/>
            </a:pPr>
            <a:r>
              <a:rPr lang="ja-JP" altLang="en-US" sz="900" b="0" dirty="0">
                <a:solidFill>
                  <a:srgbClr val="404040"/>
                </a:solidFill>
                <a:latin typeface="メイリオ" pitchFamily="50" charset="-128"/>
                <a:ea typeface="メイリオ" pitchFamily="50" charset="-128"/>
                <a:cs typeface="メイリオ" pitchFamily="50" charset="-128"/>
              </a:rPr>
              <a:t> 給与</a:t>
            </a:r>
            <a:r>
              <a:rPr lang="en-US" altLang="ja-JP" sz="900" b="0" dirty="0">
                <a:solidFill>
                  <a:srgbClr val="404040"/>
                </a:solidFill>
                <a:latin typeface="メイリオ" pitchFamily="50" charset="-128"/>
                <a:ea typeface="メイリオ" pitchFamily="50" charset="-128"/>
                <a:cs typeface="メイリオ" pitchFamily="50" charset="-128"/>
              </a:rPr>
              <a:t>/</a:t>
            </a:r>
            <a:r>
              <a:rPr lang="ja-JP" altLang="en-US" sz="900" b="0" dirty="0">
                <a:solidFill>
                  <a:srgbClr val="404040"/>
                </a:solidFill>
                <a:latin typeface="メイリオ" pitchFamily="50" charset="-128"/>
                <a:ea typeface="メイリオ" pitchFamily="50" charset="-128"/>
                <a:cs typeface="メイリオ" pitchFamily="50" charset="-128"/>
              </a:rPr>
              <a:t>賞与一括</a:t>
            </a:r>
            <a:r>
              <a:rPr lang="ja-JP" altLang="en-US" sz="900" b="0" dirty="0" smtClean="0">
                <a:solidFill>
                  <a:srgbClr val="404040"/>
                </a:solidFill>
                <a:latin typeface="メイリオ" pitchFamily="50" charset="-128"/>
                <a:ea typeface="メイリオ" pitchFamily="50" charset="-128"/>
                <a:cs typeface="メイリオ" pitchFamily="50" charset="-128"/>
              </a:rPr>
              <a:t>計算</a:t>
            </a:r>
            <a:endParaRPr lang="en-US" altLang="ja-JP" sz="900" b="0" dirty="0" smtClean="0">
              <a:solidFill>
                <a:srgbClr val="404040"/>
              </a:solidFill>
              <a:latin typeface="メイリオ" pitchFamily="50" charset="-128"/>
              <a:ea typeface="メイリオ" pitchFamily="50" charset="-128"/>
              <a:cs typeface="メイリオ" pitchFamily="50" charset="-128"/>
            </a:endParaRPr>
          </a:p>
          <a:p>
            <a:pPr>
              <a:buClr>
                <a:srgbClr val="004C82"/>
              </a:buClr>
              <a:buSzPct val="75000"/>
              <a:buFont typeface="Wingdings" pitchFamily="2" charset="2"/>
              <a:buChar char="u"/>
            </a:pPr>
            <a:r>
              <a:rPr lang="ja-JP" altLang="en-US" sz="900" b="0" dirty="0" smtClean="0">
                <a:solidFill>
                  <a:srgbClr val="404040"/>
                </a:solidFill>
                <a:latin typeface="メイリオ" pitchFamily="50" charset="-128"/>
                <a:ea typeface="メイリオ" pitchFamily="50" charset="-128"/>
                <a:cs typeface="メイリオ" pitchFamily="50" charset="-128"/>
              </a:rPr>
              <a:t> 生保</a:t>
            </a:r>
            <a:r>
              <a:rPr lang="en-US" altLang="ja-JP" sz="900" b="0" dirty="0" smtClean="0">
                <a:solidFill>
                  <a:srgbClr val="404040"/>
                </a:solidFill>
                <a:latin typeface="メイリオ" pitchFamily="50" charset="-128"/>
                <a:ea typeface="メイリオ" pitchFamily="50" charset="-128"/>
                <a:cs typeface="メイリオ" pitchFamily="50" charset="-128"/>
              </a:rPr>
              <a:t>LINC</a:t>
            </a:r>
            <a:r>
              <a:rPr lang="ja-JP" altLang="en-US" sz="900" b="0" dirty="0" smtClean="0">
                <a:solidFill>
                  <a:srgbClr val="404040"/>
                </a:solidFill>
                <a:latin typeface="メイリオ" pitchFamily="50" charset="-128"/>
                <a:ea typeface="メイリオ" pitchFamily="50" charset="-128"/>
                <a:cs typeface="メイリオ" pitchFamily="50" charset="-128"/>
              </a:rPr>
              <a:t>データ一括</a:t>
            </a:r>
            <a:endParaRPr lang="en-US" altLang="ja-JP" sz="900" b="0" dirty="0" smtClean="0">
              <a:solidFill>
                <a:srgbClr val="404040"/>
              </a:solidFill>
              <a:latin typeface="メイリオ" pitchFamily="50" charset="-128"/>
              <a:ea typeface="メイリオ" pitchFamily="50" charset="-128"/>
              <a:cs typeface="メイリオ" pitchFamily="50" charset="-128"/>
            </a:endParaRPr>
          </a:p>
          <a:p>
            <a:pPr>
              <a:buClr>
                <a:srgbClr val="004C82"/>
              </a:buClr>
              <a:buSzPct val="75000"/>
            </a:pPr>
            <a:r>
              <a:rPr lang="ja-JP" altLang="en-US" sz="900" b="0" dirty="0" smtClean="0">
                <a:solidFill>
                  <a:srgbClr val="404040"/>
                </a:solidFill>
                <a:latin typeface="メイリオ" pitchFamily="50" charset="-128"/>
                <a:ea typeface="メイリオ" pitchFamily="50" charset="-128"/>
                <a:cs typeface="メイリオ" pitchFamily="50" charset="-128"/>
              </a:rPr>
              <a:t>　取り込み</a:t>
            </a:r>
            <a:endParaRPr lang="en-US" altLang="ja-JP" sz="900" b="0" dirty="0" smtClean="0">
              <a:solidFill>
                <a:srgbClr val="404040"/>
              </a:solidFill>
              <a:latin typeface="メイリオ" pitchFamily="50" charset="-128"/>
              <a:ea typeface="メイリオ" pitchFamily="50" charset="-128"/>
              <a:cs typeface="メイリオ" pitchFamily="50" charset="-128"/>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75" name="Rectangle 76"/>
          <p:cNvSpPr>
            <a:spLocks noChangeArrowheads="1"/>
          </p:cNvSpPr>
          <p:nvPr/>
        </p:nvSpPr>
        <p:spPr bwMode="auto">
          <a:xfrm>
            <a:off x="209006" y="209006"/>
            <a:ext cx="6898232" cy="1010195"/>
          </a:xfrm>
          <a:prstGeom prst="rect">
            <a:avLst/>
          </a:prstGeom>
          <a:noFill/>
          <a:ln w="9525">
            <a:noFill/>
            <a:miter lim="800000"/>
            <a:headEnd/>
            <a:tailEnd/>
          </a:ln>
        </p:spPr>
        <p:txBody>
          <a:bodyPr tIns="0" rIns="0" bIns="0" anchor="ctr"/>
          <a:lstStyle/>
          <a:p>
            <a:pPr>
              <a:lnSpc>
                <a:spcPts val="2600"/>
              </a:lnSpc>
            </a:pPr>
            <a:r>
              <a:rPr lang="en-US" altLang="ja-JP" sz="2200" i="1" dirty="0">
                <a:ea typeface="メイリオ" pitchFamily="50" charset="-128"/>
                <a:cs typeface="Times New Roman" pitchFamily="18" charset="0"/>
              </a:rPr>
              <a:t>SuperStream</a:t>
            </a:r>
            <a:r>
              <a:rPr lang="en-US" altLang="ja-JP" sz="2200" dirty="0">
                <a:ea typeface="メイリオ" pitchFamily="50" charset="-128"/>
                <a:cs typeface="Times New Roman" pitchFamily="18" charset="0"/>
              </a:rPr>
              <a:t> - HR</a:t>
            </a:r>
            <a:r>
              <a:rPr lang="en-US" altLang="ja-JP" sz="2200" dirty="0" smtClean="0">
                <a:ea typeface="メイリオ" pitchFamily="50" charset="-128"/>
                <a:cs typeface="Times New Roman" pitchFamily="18" charset="0"/>
              </a:rPr>
              <a:t>+</a:t>
            </a:r>
            <a:r>
              <a:rPr lang="en-US" altLang="ja-JP" sz="2600" dirty="0">
                <a:latin typeface="メイリオ" pitchFamily="50" charset="-128"/>
                <a:ea typeface="メイリオ" pitchFamily="50" charset="-128"/>
                <a:cs typeface="メイリオ" pitchFamily="50" charset="-128"/>
              </a:rPr>
              <a:t/>
            </a:r>
            <a:br>
              <a:rPr lang="en-US" altLang="ja-JP" sz="2600" dirty="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　</a:t>
            </a:r>
            <a:r>
              <a:rPr lang="ja-JP" altLang="en-US" sz="1800" b="0" dirty="0" smtClean="0">
                <a:latin typeface="メイリオ" pitchFamily="50" charset="-128"/>
                <a:ea typeface="メイリオ" pitchFamily="50" charset="-128"/>
                <a:cs typeface="メイリオ" pitchFamily="50" charset="-128"/>
              </a:rPr>
              <a:t>～</a:t>
            </a:r>
            <a:r>
              <a:rPr lang="ja-JP" altLang="en-US" sz="1800" b="0" dirty="0">
                <a:latin typeface="メイリオ" pitchFamily="50" charset="-128"/>
                <a:ea typeface="メイリオ" pitchFamily="50" charset="-128"/>
                <a:cs typeface="メイリオ" pitchFamily="50" charset="-128"/>
              </a:rPr>
              <a:t>人事管理・財務会計業務に最適な組織を管理～</a:t>
            </a:r>
          </a:p>
        </p:txBody>
      </p:sp>
      <p:sp>
        <p:nvSpPr>
          <p:cNvPr id="15399" name="フッター プレースホルダ 2"/>
          <p:cNvSpPr>
            <a:spLocks noGrp="1"/>
          </p:cNvSpPr>
          <p:nvPr>
            <p:ph type="ftr" sz="quarter" idx="11"/>
          </p:nvPr>
        </p:nvSpPr>
        <p:spPr>
          <a:noFill/>
        </p:spPr>
        <p:txBody>
          <a:bodyPr vert="horz" lIns="91440" tIns="45720" rIns="91440" bIns="45720" anchor="t"/>
          <a:lstStyle/>
          <a:p>
            <a:r>
              <a:rPr lang="en-US" altLang="ja-JP" smtClean="0"/>
              <a:t>© SuperStream Inc. All rights reserved.</a:t>
            </a:r>
            <a:endParaRPr lang="en-US" altLang="ja-JP" dirty="0" smtClean="0"/>
          </a:p>
        </p:txBody>
      </p:sp>
      <p:sp>
        <p:nvSpPr>
          <p:cNvPr id="116" name="スライド番号プレースホルダ 4"/>
          <p:cNvSpPr>
            <a:spLocks noGrp="1"/>
          </p:cNvSpPr>
          <p:nvPr>
            <p:ph type="sldNum" sz="quarter" idx="10"/>
          </p:nvPr>
        </p:nvSpPr>
        <p:spPr bwMode="auto">
          <a:xfrm>
            <a:off x="8115974" y="6462713"/>
            <a:ext cx="720725" cy="179387"/>
          </a:xfrm>
          <a:ln>
            <a:miter lim="800000"/>
            <a:headEnd/>
            <a:tailEnd/>
          </a:ln>
        </p:spPr>
        <p:txBody>
          <a:bodyPr wrap="square" numCol="1" compatLnSpc="1">
            <a:prstTxWarp prst="textNoShape">
              <a:avLst/>
            </a:prstTxWarp>
          </a:bodyPr>
          <a:lstStyle/>
          <a:p>
            <a:pPr fontAlgn="base">
              <a:spcBef>
                <a:spcPct val="0"/>
              </a:spcBef>
              <a:spcAft>
                <a:spcPct val="0"/>
              </a:spcAft>
              <a:defRPr/>
            </a:pPr>
            <a:fld id="{0C1A5E42-8C58-45E1-A6A4-C08FD54B54E3}" type="slidenum">
              <a:rPr lang="ja-JP" altLang="en-US" smtClean="0">
                <a:solidFill>
                  <a:srgbClr val="FFFFFF"/>
                </a:solidFill>
                <a:latin typeface="メイリオ" pitchFamily="50" charset="-128"/>
                <a:ea typeface="メイリオ" pitchFamily="50" charset="-128"/>
                <a:cs typeface="メイリオ" pitchFamily="50" charset="-128"/>
              </a:rPr>
              <a:pPr fontAlgn="base">
                <a:spcBef>
                  <a:spcPct val="0"/>
                </a:spcBef>
                <a:spcAft>
                  <a:spcPct val="0"/>
                </a:spcAft>
                <a:defRPr/>
              </a:pPr>
              <a:t>6</a:t>
            </a:fld>
            <a:endParaRPr lang="ja-JP" altLang="en-US" dirty="0" smtClean="0">
              <a:solidFill>
                <a:srgbClr val="FFFFFF"/>
              </a:solidFill>
              <a:latin typeface="メイリオ" pitchFamily="50" charset="-128"/>
              <a:ea typeface="メイリオ" pitchFamily="50" charset="-128"/>
              <a:cs typeface="メイリオ" pitchFamily="50" charset="-128"/>
            </a:endParaRPr>
          </a:p>
        </p:txBody>
      </p:sp>
      <p:grpSp>
        <p:nvGrpSpPr>
          <p:cNvPr id="120" name="グループ化 119"/>
          <p:cNvGrpSpPr/>
          <p:nvPr/>
        </p:nvGrpSpPr>
        <p:grpSpPr>
          <a:xfrm>
            <a:off x="2699792" y="2492896"/>
            <a:ext cx="2448272" cy="1260000"/>
            <a:chOff x="119602" y="2636912"/>
            <a:chExt cx="2859597" cy="1540000"/>
          </a:xfrm>
        </p:grpSpPr>
        <p:sp>
          <p:nvSpPr>
            <p:cNvPr id="121" name="角丸四角形 120"/>
            <p:cNvSpPr/>
            <p:nvPr/>
          </p:nvSpPr>
          <p:spPr>
            <a:xfrm>
              <a:off x="119602" y="2636912"/>
              <a:ext cx="2859597" cy="1540000"/>
            </a:xfrm>
            <a:prstGeom prst="round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65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b="0" kern="0">
                <a:solidFill>
                  <a:srgbClr val="FFFFFF"/>
                </a:solidFill>
                <a:latin typeface="メイリオ" pitchFamily="50" charset="-128"/>
                <a:ea typeface="メイリオ" pitchFamily="50" charset="-128"/>
                <a:cs typeface="メイリオ" pitchFamily="50" charset="-128"/>
              </a:endParaRPr>
            </a:p>
          </p:txBody>
        </p:sp>
        <p:grpSp>
          <p:nvGrpSpPr>
            <p:cNvPr id="122" name="Organization Chart 285"/>
            <p:cNvGrpSpPr>
              <a:grpSpLocks/>
            </p:cNvGrpSpPr>
            <p:nvPr/>
          </p:nvGrpSpPr>
          <p:grpSpPr bwMode="auto">
            <a:xfrm>
              <a:off x="195263" y="2743200"/>
              <a:ext cx="2668587" cy="1285875"/>
              <a:chOff x="317" y="1729"/>
              <a:chExt cx="1681" cy="1022"/>
            </a:xfrm>
          </p:grpSpPr>
          <p:cxnSp>
            <p:nvCxnSpPr>
              <p:cNvPr id="126" name="_s1028"/>
              <p:cNvCxnSpPr>
                <a:cxnSpLocks noChangeShapeType="1"/>
                <a:stCxn id="172" idx="0"/>
                <a:endCxn id="151" idx="2"/>
              </p:cNvCxnSpPr>
              <p:nvPr/>
            </p:nvCxnSpPr>
            <p:spPr bwMode="auto">
              <a:xfrm rot="5400000" flipH="1">
                <a:off x="591" y="2360"/>
                <a:ext cx="128" cy="144"/>
              </a:xfrm>
              <a:prstGeom prst="bentConnector3">
                <a:avLst>
                  <a:gd name="adj1" fmla="val 50000"/>
                </a:avLst>
              </a:prstGeom>
              <a:noFill/>
              <a:ln w="38100">
                <a:solidFill>
                  <a:srgbClr val="99C2DF"/>
                </a:solidFill>
                <a:miter lim="800000"/>
                <a:headEnd/>
                <a:tailEnd/>
              </a:ln>
            </p:spPr>
          </p:cxnSp>
          <p:cxnSp>
            <p:nvCxnSpPr>
              <p:cNvPr id="127" name="_s1029"/>
              <p:cNvCxnSpPr>
                <a:cxnSpLocks noChangeShapeType="1"/>
                <a:stCxn id="171" idx="0"/>
                <a:endCxn id="151" idx="2"/>
              </p:cNvCxnSpPr>
              <p:nvPr/>
            </p:nvCxnSpPr>
            <p:spPr bwMode="auto">
              <a:xfrm rot="-5400000">
                <a:off x="448" y="2360"/>
                <a:ext cx="128" cy="143"/>
              </a:xfrm>
              <a:prstGeom prst="bentConnector3">
                <a:avLst>
                  <a:gd name="adj1" fmla="val 50000"/>
                </a:avLst>
              </a:prstGeom>
              <a:noFill/>
              <a:ln w="38100">
                <a:solidFill>
                  <a:srgbClr val="99C2DF"/>
                </a:solidFill>
                <a:miter lim="800000"/>
                <a:headEnd/>
                <a:tailEnd/>
              </a:ln>
            </p:spPr>
          </p:cxnSp>
          <p:cxnSp>
            <p:nvCxnSpPr>
              <p:cNvPr id="128" name="_s1030"/>
              <p:cNvCxnSpPr>
                <a:cxnSpLocks noChangeShapeType="1"/>
                <a:stCxn id="170" idx="0"/>
                <a:endCxn id="152" idx="2"/>
              </p:cNvCxnSpPr>
              <p:nvPr/>
            </p:nvCxnSpPr>
            <p:spPr bwMode="auto">
              <a:xfrm rot="5400000" flipH="1">
                <a:off x="1165" y="2360"/>
                <a:ext cx="128" cy="144"/>
              </a:xfrm>
              <a:prstGeom prst="bentConnector3">
                <a:avLst>
                  <a:gd name="adj1" fmla="val 50000"/>
                </a:avLst>
              </a:prstGeom>
              <a:noFill/>
              <a:ln w="38100">
                <a:solidFill>
                  <a:srgbClr val="99C2DF"/>
                </a:solidFill>
                <a:miter lim="800000"/>
                <a:headEnd/>
                <a:tailEnd/>
              </a:ln>
            </p:spPr>
          </p:cxnSp>
          <p:cxnSp>
            <p:nvCxnSpPr>
              <p:cNvPr id="129" name="_s1031"/>
              <p:cNvCxnSpPr>
                <a:cxnSpLocks noChangeShapeType="1"/>
                <a:stCxn id="169" idx="0"/>
                <a:endCxn id="152" idx="2"/>
              </p:cNvCxnSpPr>
              <p:nvPr/>
            </p:nvCxnSpPr>
            <p:spPr bwMode="auto">
              <a:xfrm rot="-5400000">
                <a:off x="1022" y="2360"/>
                <a:ext cx="128" cy="143"/>
              </a:xfrm>
              <a:prstGeom prst="bentConnector3">
                <a:avLst>
                  <a:gd name="adj1" fmla="val 50000"/>
                </a:avLst>
              </a:prstGeom>
              <a:noFill/>
              <a:ln w="38100">
                <a:solidFill>
                  <a:srgbClr val="99C2DF"/>
                </a:solidFill>
                <a:miter lim="800000"/>
                <a:headEnd/>
                <a:tailEnd/>
              </a:ln>
            </p:spPr>
          </p:cxnSp>
          <p:cxnSp>
            <p:nvCxnSpPr>
              <p:cNvPr id="145" name="_s1032"/>
              <p:cNvCxnSpPr>
                <a:cxnSpLocks noChangeShapeType="1"/>
                <a:stCxn id="168" idx="0"/>
                <a:endCxn id="153" idx="2"/>
              </p:cNvCxnSpPr>
              <p:nvPr/>
            </p:nvCxnSpPr>
            <p:spPr bwMode="auto">
              <a:xfrm rot="5400000" flipH="1">
                <a:off x="1739" y="2360"/>
                <a:ext cx="128" cy="144"/>
              </a:xfrm>
              <a:prstGeom prst="bentConnector3">
                <a:avLst>
                  <a:gd name="adj1" fmla="val 50000"/>
                </a:avLst>
              </a:prstGeom>
              <a:noFill/>
              <a:ln w="38100">
                <a:solidFill>
                  <a:srgbClr val="99C2DF"/>
                </a:solidFill>
                <a:miter lim="800000"/>
                <a:headEnd/>
                <a:tailEnd/>
              </a:ln>
            </p:spPr>
          </p:cxnSp>
          <p:cxnSp>
            <p:nvCxnSpPr>
              <p:cNvPr id="146" name="_s1033"/>
              <p:cNvCxnSpPr>
                <a:cxnSpLocks noChangeShapeType="1"/>
                <a:stCxn id="164" idx="0"/>
                <a:endCxn id="153" idx="2"/>
              </p:cNvCxnSpPr>
              <p:nvPr/>
            </p:nvCxnSpPr>
            <p:spPr bwMode="auto">
              <a:xfrm rot="-5400000">
                <a:off x="1596" y="2360"/>
                <a:ext cx="128" cy="143"/>
              </a:xfrm>
              <a:prstGeom prst="bentConnector3">
                <a:avLst>
                  <a:gd name="adj1" fmla="val 50000"/>
                </a:avLst>
              </a:prstGeom>
              <a:noFill/>
              <a:ln w="38100">
                <a:solidFill>
                  <a:srgbClr val="99C2DF"/>
                </a:solidFill>
                <a:miter lim="800000"/>
                <a:headEnd/>
                <a:tailEnd/>
              </a:ln>
            </p:spPr>
          </p:cxnSp>
          <p:cxnSp>
            <p:nvCxnSpPr>
              <p:cNvPr id="147" name="_s1034"/>
              <p:cNvCxnSpPr>
                <a:cxnSpLocks noChangeShapeType="1"/>
                <a:stCxn id="153" idx="0"/>
                <a:endCxn id="150" idx="2"/>
              </p:cNvCxnSpPr>
              <p:nvPr/>
            </p:nvCxnSpPr>
            <p:spPr bwMode="auto">
              <a:xfrm rot="5400000" flipH="1">
                <a:off x="1380" y="1762"/>
                <a:ext cx="128" cy="574"/>
              </a:xfrm>
              <a:prstGeom prst="bentConnector3">
                <a:avLst>
                  <a:gd name="adj1" fmla="val 50495"/>
                </a:avLst>
              </a:prstGeom>
              <a:noFill/>
              <a:ln w="38100">
                <a:solidFill>
                  <a:srgbClr val="0065AE"/>
                </a:solidFill>
                <a:miter lim="800000"/>
                <a:headEnd/>
                <a:tailEnd/>
              </a:ln>
            </p:spPr>
          </p:cxnSp>
          <p:cxnSp>
            <p:nvCxnSpPr>
              <p:cNvPr id="148" name="_s1035"/>
              <p:cNvCxnSpPr>
                <a:cxnSpLocks noChangeShapeType="1"/>
                <a:stCxn id="152" idx="0"/>
                <a:endCxn id="150" idx="2"/>
              </p:cNvCxnSpPr>
              <p:nvPr/>
            </p:nvCxnSpPr>
            <p:spPr bwMode="auto">
              <a:xfrm rot="-5400000">
                <a:off x="1094" y="2048"/>
                <a:ext cx="128" cy="1"/>
              </a:xfrm>
              <a:prstGeom prst="straightConnector1">
                <a:avLst/>
              </a:prstGeom>
              <a:noFill/>
              <a:ln w="38100">
                <a:solidFill>
                  <a:srgbClr val="0065AE"/>
                </a:solidFill>
                <a:round/>
                <a:headEnd/>
                <a:tailEnd/>
              </a:ln>
            </p:spPr>
          </p:cxnSp>
          <p:cxnSp>
            <p:nvCxnSpPr>
              <p:cNvPr id="149" name="_s1036"/>
              <p:cNvCxnSpPr>
                <a:cxnSpLocks noChangeShapeType="1"/>
                <a:stCxn id="151" idx="0"/>
                <a:endCxn id="150" idx="2"/>
              </p:cNvCxnSpPr>
              <p:nvPr/>
            </p:nvCxnSpPr>
            <p:spPr bwMode="auto">
              <a:xfrm rot="-5400000">
                <a:off x="806" y="1762"/>
                <a:ext cx="128" cy="574"/>
              </a:xfrm>
              <a:prstGeom prst="bentConnector3">
                <a:avLst>
                  <a:gd name="adj1" fmla="val 50495"/>
                </a:avLst>
              </a:prstGeom>
              <a:noFill/>
              <a:ln w="38100">
                <a:solidFill>
                  <a:srgbClr val="0065AE"/>
                </a:solidFill>
                <a:miter lim="800000"/>
                <a:headEnd/>
                <a:tailEnd/>
              </a:ln>
            </p:spPr>
          </p:cxnSp>
          <p:sp>
            <p:nvSpPr>
              <p:cNvPr id="150" name="_s1037"/>
              <p:cNvSpPr>
                <a:spLocks noChangeArrowheads="1"/>
              </p:cNvSpPr>
              <p:nvPr/>
            </p:nvSpPr>
            <p:spPr bwMode="auto">
              <a:xfrm>
                <a:off x="1034" y="1729"/>
                <a:ext cx="246" cy="256"/>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151" name="_s1038"/>
              <p:cNvSpPr>
                <a:spLocks noChangeArrowheads="1"/>
              </p:cNvSpPr>
              <p:nvPr/>
            </p:nvSpPr>
            <p:spPr bwMode="auto">
              <a:xfrm>
                <a:off x="460" y="2113"/>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152" name="_s1039"/>
              <p:cNvSpPr>
                <a:spLocks noChangeArrowheads="1"/>
              </p:cNvSpPr>
              <p:nvPr/>
            </p:nvSpPr>
            <p:spPr bwMode="auto">
              <a:xfrm>
                <a:off x="1034" y="2113"/>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153" name="_s1040"/>
              <p:cNvSpPr>
                <a:spLocks noChangeArrowheads="1"/>
              </p:cNvSpPr>
              <p:nvPr/>
            </p:nvSpPr>
            <p:spPr bwMode="auto">
              <a:xfrm>
                <a:off x="1608" y="2113"/>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164" name="_s1041"/>
              <p:cNvSpPr>
                <a:spLocks noChangeArrowheads="1"/>
              </p:cNvSpPr>
              <p:nvPr/>
            </p:nvSpPr>
            <p:spPr bwMode="auto">
              <a:xfrm>
                <a:off x="1465"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168" name="_s1042"/>
              <p:cNvSpPr>
                <a:spLocks noChangeArrowheads="1"/>
              </p:cNvSpPr>
              <p:nvPr/>
            </p:nvSpPr>
            <p:spPr bwMode="auto">
              <a:xfrm>
                <a:off x="1752"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169" name="_s1043"/>
              <p:cNvSpPr>
                <a:spLocks noChangeArrowheads="1"/>
              </p:cNvSpPr>
              <p:nvPr/>
            </p:nvSpPr>
            <p:spPr bwMode="auto">
              <a:xfrm>
                <a:off x="891"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170" name="_s1044"/>
              <p:cNvSpPr>
                <a:spLocks noChangeArrowheads="1"/>
              </p:cNvSpPr>
              <p:nvPr/>
            </p:nvSpPr>
            <p:spPr bwMode="auto">
              <a:xfrm>
                <a:off x="1178"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171" name="_s1045"/>
              <p:cNvSpPr>
                <a:spLocks noChangeArrowheads="1"/>
              </p:cNvSpPr>
              <p:nvPr/>
            </p:nvSpPr>
            <p:spPr bwMode="auto">
              <a:xfrm>
                <a:off x="317"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172" name="_s1046"/>
              <p:cNvSpPr>
                <a:spLocks noChangeArrowheads="1"/>
              </p:cNvSpPr>
              <p:nvPr/>
            </p:nvSpPr>
            <p:spPr bwMode="auto">
              <a:xfrm>
                <a:off x="604"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grpSp>
        <p:grpSp>
          <p:nvGrpSpPr>
            <p:cNvPr id="123" name="Group 378"/>
            <p:cNvGrpSpPr>
              <a:grpSpLocks/>
            </p:cNvGrpSpPr>
            <p:nvPr/>
          </p:nvGrpSpPr>
          <p:grpSpPr bwMode="auto">
            <a:xfrm>
              <a:off x="641985" y="3417098"/>
              <a:ext cx="1944687" cy="433996"/>
              <a:chOff x="1433" y="1541"/>
              <a:chExt cx="1225" cy="309"/>
            </a:xfrm>
            <a:solidFill>
              <a:srgbClr val="E27100"/>
            </a:solidFill>
          </p:grpSpPr>
          <p:sp>
            <p:nvSpPr>
              <p:cNvPr id="124" name="角丸四角形 123"/>
              <p:cNvSpPr/>
              <p:nvPr/>
            </p:nvSpPr>
            <p:spPr>
              <a:xfrm>
                <a:off x="1433" y="1541"/>
                <a:ext cx="1225" cy="282"/>
              </a:xfrm>
              <a:prstGeom prst="roundRect">
                <a:avLst/>
              </a:prstGeom>
              <a:gr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fontAlgn="auto">
                  <a:spcBef>
                    <a:spcPts val="0"/>
                  </a:spcBef>
                  <a:spcAft>
                    <a:spcPts val="0"/>
                  </a:spcAft>
                  <a:defRPr/>
                </a:pPr>
                <a:endParaRPr kumimoji="0" lang="ja-JP" altLang="en-US" sz="1000" b="0" kern="0">
                  <a:solidFill>
                    <a:srgbClr val="FFFFFF"/>
                  </a:solidFill>
                  <a:latin typeface="メイリオ" pitchFamily="50" charset="-128"/>
                  <a:ea typeface="メイリオ" pitchFamily="50" charset="-128"/>
                  <a:cs typeface="メイリオ" pitchFamily="50" charset="-128"/>
                </a:endParaRPr>
              </a:p>
            </p:txBody>
          </p:sp>
          <p:sp>
            <p:nvSpPr>
              <p:cNvPr id="125" name="Text Box 374"/>
              <p:cNvSpPr txBox="1">
                <a:spLocks noChangeArrowheads="1"/>
              </p:cNvSpPr>
              <p:nvPr/>
            </p:nvSpPr>
            <p:spPr bwMode="auto">
              <a:xfrm>
                <a:off x="1494" y="1553"/>
                <a:ext cx="1141" cy="297"/>
              </a:xfrm>
              <a:prstGeom prst="rect">
                <a:avLst/>
              </a:prstGeom>
              <a:noFill/>
              <a:ln w="9525" algn="ctr">
                <a:noFill/>
                <a:miter lim="800000"/>
                <a:headEnd/>
                <a:tailEnd/>
              </a:ln>
              <a:effectLst/>
            </p:spPr>
            <p:txBody>
              <a:bodyPr lIns="90000" tIns="46800" rIns="90000" bIns="46800">
                <a:spAutoFit/>
              </a:bodyPr>
              <a:lstStyle/>
              <a:p>
                <a:pPr algn="dist" fontAlgn="auto">
                  <a:spcBef>
                    <a:spcPct val="50000"/>
                  </a:spcBef>
                  <a:spcAft>
                    <a:spcPts val="0"/>
                  </a:spcAft>
                  <a:defRPr/>
                </a:pPr>
                <a:r>
                  <a:rPr kumimoji="0" lang="ja-JP" altLang="en-US" sz="1600" b="0" kern="0" dirty="0">
                    <a:solidFill>
                      <a:srgbClr val="FFFFFF"/>
                    </a:solidFill>
                    <a:latin typeface="メイリオ" pitchFamily="50" charset="-128"/>
                    <a:ea typeface="メイリオ" pitchFamily="50" charset="-128"/>
                    <a:cs typeface="メイリオ" pitchFamily="50" charset="-128"/>
                  </a:rPr>
                  <a:t>人事組織</a:t>
                </a:r>
              </a:p>
            </p:txBody>
          </p:sp>
        </p:grpSp>
      </p:grpSp>
      <p:grpSp>
        <p:nvGrpSpPr>
          <p:cNvPr id="173" name="グループ化 172"/>
          <p:cNvGrpSpPr/>
          <p:nvPr/>
        </p:nvGrpSpPr>
        <p:grpSpPr>
          <a:xfrm>
            <a:off x="2699792" y="3825184"/>
            <a:ext cx="2448272" cy="1260000"/>
            <a:chOff x="3143938" y="2636912"/>
            <a:chExt cx="2859597" cy="1540000"/>
          </a:xfrm>
        </p:grpSpPr>
        <p:sp>
          <p:nvSpPr>
            <p:cNvPr id="174" name="角丸四角形 173"/>
            <p:cNvSpPr/>
            <p:nvPr/>
          </p:nvSpPr>
          <p:spPr>
            <a:xfrm>
              <a:off x="3143938" y="2636912"/>
              <a:ext cx="2859597" cy="1540000"/>
            </a:xfrm>
            <a:prstGeom prst="round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65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b="0" kern="0">
                <a:solidFill>
                  <a:srgbClr val="FFFFFF"/>
                </a:solidFill>
                <a:latin typeface="メイリオ" pitchFamily="50" charset="-128"/>
                <a:ea typeface="メイリオ" pitchFamily="50" charset="-128"/>
                <a:cs typeface="メイリオ" pitchFamily="50" charset="-128"/>
              </a:endParaRPr>
            </a:p>
          </p:txBody>
        </p:sp>
        <p:cxnSp>
          <p:nvCxnSpPr>
            <p:cNvPr id="175" name="_s1049"/>
            <p:cNvCxnSpPr>
              <a:cxnSpLocks noChangeShapeType="1"/>
              <a:stCxn id="205" idx="0"/>
              <a:endCxn id="197" idx="2"/>
            </p:cNvCxnSpPr>
            <p:nvPr/>
          </p:nvCxnSpPr>
          <p:spPr bwMode="auto">
            <a:xfrm rot="5400000" flipH="1">
              <a:off x="3699669" y="3539332"/>
              <a:ext cx="160337" cy="228600"/>
            </a:xfrm>
            <a:prstGeom prst="bentConnector3">
              <a:avLst>
                <a:gd name="adj1" fmla="val 50495"/>
              </a:avLst>
            </a:prstGeom>
            <a:noFill/>
            <a:ln w="38100">
              <a:solidFill>
                <a:srgbClr val="99C2DF"/>
              </a:solidFill>
              <a:miter lim="800000"/>
              <a:headEnd/>
              <a:tailEnd/>
            </a:ln>
          </p:spPr>
        </p:cxnSp>
        <p:cxnSp>
          <p:nvCxnSpPr>
            <p:cNvPr id="176" name="_s1050"/>
            <p:cNvCxnSpPr>
              <a:cxnSpLocks noChangeShapeType="1"/>
              <a:stCxn id="204" idx="0"/>
              <a:endCxn id="197" idx="2"/>
            </p:cNvCxnSpPr>
            <p:nvPr/>
          </p:nvCxnSpPr>
          <p:spPr bwMode="auto">
            <a:xfrm rot="-5400000">
              <a:off x="3471863" y="3538537"/>
              <a:ext cx="160338" cy="227013"/>
            </a:xfrm>
            <a:prstGeom prst="bentConnector3">
              <a:avLst>
                <a:gd name="adj1" fmla="val 50495"/>
              </a:avLst>
            </a:prstGeom>
            <a:noFill/>
            <a:ln w="38100">
              <a:solidFill>
                <a:srgbClr val="99C2DF"/>
              </a:solidFill>
              <a:miter lim="800000"/>
              <a:headEnd/>
              <a:tailEnd/>
            </a:ln>
          </p:spPr>
        </p:cxnSp>
        <p:cxnSp>
          <p:nvCxnSpPr>
            <p:cNvPr id="177" name="_s1051"/>
            <p:cNvCxnSpPr>
              <a:cxnSpLocks noChangeShapeType="1"/>
              <a:stCxn id="203" idx="0"/>
              <a:endCxn id="198" idx="2"/>
            </p:cNvCxnSpPr>
            <p:nvPr/>
          </p:nvCxnSpPr>
          <p:spPr bwMode="auto">
            <a:xfrm rot="5400000" flipH="1">
              <a:off x="4610894" y="3539332"/>
              <a:ext cx="160337" cy="228600"/>
            </a:xfrm>
            <a:prstGeom prst="bentConnector3">
              <a:avLst>
                <a:gd name="adj1" fmla="val 50495"/>
              </a:avLst>
            </a:prstGeom>
            <a:noFill/>
            <a:ln w="38100">
              <a:solidFill>
                <a:srgbClr val="99C2DF"/>
              </a:solidFill>
              <a:miter lim="800000"/>
              <a:headEnd/>
              <a:tailEnd/>
            </a:ln>
          </p:spPr>
        </p:cxnSp>
        <p:cxnSp>
          <p:nvCxnSpPr>
            <p:cNvPr id="188" name="_s1052"/>
            <p:cNvCxnSpPr>
              <a:cxnSpLocks noChangeShapeType="1"/>
              <a:stCxn id="202" idx="0"/>
              <a:endCxn id="198" idx="2"/>
            </p:cNvCxnSpPr>
            <p:nvPr/>
          </p:nvCxnSpPr>
          <p:spPr bwMode="auto">
            <a:xfrm rot="-5400000">
              <a:off x="4383088" y="3538537"/>
              <a:ext cx="160338" cy="227013"/>
            </a:xfrm>
            <a:prstGeom prst="bentConnector3">
              <a:avLst>
                <a:gd name="adj1" fmla="val 50495"/>
              </a:avLst>
            </a:prstGeom>
            <a:noFill/>
            <a:ln w="38100">
              <a:solidFill>
                <a:srgbClr val="99C2DF"/>
              </a:solidFill>
              <a:miter lim="800000"/>
              <a:headEnd/>
              <a:tailEnd/>
            </a:ln>
          </p:spPr>
        </p:cxnSp>
        <p:cxnSp>
          <p:nvCxnSpPr>
            <p:cNvPr id="191" name="_s1053"/>
            <p:cNvCxnSpPr>
              <a:cxnSpLocks noChangeShapeType="1"/>
              <a:stCxn id="201" idx="0"/>
              <a:endCxn id="199" idx="2"/>
            </p:cNvCxnSpPr>
            <p:nvPr/>
          </p:nvCxnSpPr>
          <p:spPr bwMode="auto">
            <a:xfrm rot="5400000" flipH="1">
              <a:off x="5522119" y="3539332"/>
              <a:ext cx="160337" cy="228600"/>
            </a:xfrm>
            <a:prstGeom prst="bentConnector3">
              <a:avLst>
                <a:gd name="adj1" fmla="val 50495"/>
              </a:avLst>
            </a:prstGeom>
            <a:noFill/>
            <a:ln w="38100">
              <a:solidFill>
                <a:srgbClr val="99C2DF"/>
              </a:solidFill>
              <a:miter lim="800000"/>
              <a:headEnd/>
              <a:tailEnd/>
            </a:ln>
          </p:spPr>
        </p:cxnSp>
        <p:cxnSp>
          <p:nvCxnSpPr>
            <p:cNvPr id="192" name="_s1054"/>
            <p:cNvCxnSpPr>
              <a:cxnSpLocks noChangeShapeType="1"/>
              <a:stCxn id="200" idx="0"/>
              <a:endCxn id="199" idx="2"/>
            </p:cNvCxnSpPr>
            <p:nvPr/>
          </p:nvCxnSpPr>
          <p:spPr bwMode="auto">
            <a:xfrm rot="-5400000">
              <a:off x="5294313" y="3538537"/>
              <a:ext cx="160338" cy="227013"/>
            </a:xfrm>
            <a:prstGeom prst="bentConnector3">
              <a:avLst>
                <a:gd name="adj1" fmla="val 50495"/>
              </a:avLst>
            </a:prstGeom>
            <a:noFill/>
            <a:ln w="38100">
              <a:solidFill>
                <a:srgbClr val="99C2DF"/>
              </a:solidFill>
              <a:miter lim="800000"/>
              <a:headEnd/>
              <a:tailEnd/>
            </a:ln>
          </p:spPr>
        </p:cxnSp>
        <p:cxnSp>
          <p:nvCxnSpPr>
            <p:cNvPr id="193" name="_s1055"/>
            <p:cNvCxnSpPr>
              <a:cxnSpLocks noChangeShapeType="1"/>
              <a:stCxn id="199" idx="0"/>
              <a:endCxn id="196" idx="2"/>
            </p:cNvCxnSpPr>
            <p:nvPr/>
          </p:nvCxnSpPr>
          <p:spPr bwMode="auto">
            <a:xfrm rot="5400000" flipH="1">
              <a:off x="4952207" y="2715419"/>
              <a:ext cx="160337" cy="911225"/>
            </a:xfrm>
            <a:prstGeom prst="bentConnector3">
              <a:avLst>
                <a:gd name="adj1" fmla="val 50495"/>
              </a:avLst>
            </a:prstGeom>
            <a:noFill/>
            <a:ln w="38100">
              <a:solidFill>
                <a:srgbClr val="0065AE"/>
              </a:solidFill>
              <a:miter lim="800000"/>
              <a:headEnd/>
              <a:tailEnd/>
            </a:ln>
          </p:spPr>
        </p:cxnSp>
        <p:cxnSp>
          <p:nvCxnSpPr>
            <p:cNvPr id="194" name="_s1056"/>
            <p:cNvCxnSpPr>
              <a:cxnSpLocks noChangeShapeType="1"/>
              <a:stCxn id="198" idx="0"/>
              <a:endCxn id="196" idx="2"/>
            </p:cNvCxnSpPr>
            <p:nvPr/>
          </p:nvCxnSpPr>
          <p:spPr bwMode="auto">
            <a:xfrm rot="-5400000">
              <a:off x="4497388" y="3168650"/>
              <a:ext cx="160338" cy="1587"/>
            </a:xfrm>
            <a:prstGeom prst="straightConnector1">
              <a:avLst/>
            </a:prstGeom>
            <a:noFill/>
            <a:ln w="38100">
              <a:solidFill>
                <a:srgbClr val="0065AE"/>
              </a:solidFill>
              <a:round/>
              <a:headEnd/>
              <a:tailEnd/>
            </a:ln>
          </p:spPr>
        </p:cxnSp>
        <p:cxnSp>
          <p:nvCxnSpPr>
            <p:cNvPr id="195" name="_s1057"/>
            <p:cNvCxnSpPr>
              <a:cxnSpLocks noChangeShapeType="1"/>
              <a:stCxn id="197" idx="0"/>
              <a:endCxn id="196" idx="2"/>
            </p:cNvCxnSpPr>
            <p:nvPr/>
          </p:nvCxnSpPr>
          <p:spPr bwMode="auto">
            <a:xfrm rot="-5400000">
              <a:off x="4040982" y="2715419"/>
              <a:ext cx="160337" cy="911225"/>
            </a:xfrm>
            <a:prstGeom prst="bentConnector3">
              <a:avLst>
                <a:gd name="adj1" fmla="val 50495"/>
              </a:avLst>
            </a:prstGeom>
            <a:noFill/>
            <a:ln w="38100">
              <a:solidFill>
                <a:srgbClr val="0065AE"/>
              </a:solidFill>
              <a:miter lim="800000"/>
              <a:headEnd/>
              <a:tailEnd/>
            </a:ln>
          </p:spPr>
        </p:cxnSp>
        <p:sp>
          <p:nvSpPr>
            <p:cNvPr id="196" name="_s1058"/>
            <p:cNvSpPr>
              <a:spLocks noChangeArrowheads="1"/>
            </p:cNvSpPr>
            <p:nvPr/>
          </p:nvSpPr>
          <p:spPr bwMode="auto">
            <a:xfrm>
              <a:off x="4381500" y="2767013"/>
              <a:ext cx="390525" cy="322262"/>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197" name="_s1059"/>
            <p:cNvSpPr>
              <a:spLocks noChangeArrowheads="1"/>
            </p:cNvSpPr>
            <p:nvPr/>
          </p:nvSpPr>
          <p:spPr bwMode="auto">
            <a:xfrm>
              <a:off x="3470275" y="3249613"/>
              <a:ext cx="390525" cy="322262"/>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198" name="_s1060"/>
            <p:cNvSpPr>
              <a:spLocks noChangeArrowheads="1"/>
            </p:cNvSpPr>
            <p:nvPr/>
          </p:nvSpPr>
          <p:spPr bwMode="auto">
            <a:xfrm>
              <a:off x="4381500" y="3249613"/>
              <a:ext cx="390525" cy="322262"/>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199" name="_s1061"/>
            <p:cNvSpPr>
              <a:spLocks noChangeArrowheads="1"/>
            </p:cNvSpPr>
            <p:nvPr/>
          </p:nvSpPr>
          <p:spPr bwMode="auto">
            <a:xfrm>
              <a:off x="5292725" y="3249613"/>
              <a:ext cx="390525" cy="322262"/>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200" name="_s1062"/>
            <p:cNvSpPr>
              <a:spLocks noChangeArrowheads="1"/>
            </p:cNvSpPr>
            <p:nvPr/>
          </p:nvSpPr>
          <p:spPr bwMode="auto">
            <a:xfrm>
              <a:off x="5065713" y="3732213"/>
              <a:ext cx="390525" cy="32067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201" name="_s1063"/>
            <p:cNvSpPr>
              <a:spLocks noChangeArrowheads="1"/>
            </p:cNvSpPr>
            <p:nvPr/>
          </p:nvSpPr>
          <p:spPr bwMode="auto">
            <a:xfrm>
              <a:off x="5521325" y="3732213"/>
              <a:ext cx="390525" cy="32067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202" name="_s1064"/>
            <p:cNvSpPr>
              <a:spLocks noChangeArrowheads="1"/>
            </p:cNvSpPr>
            <p:nvPr/>
          </p:nvSpPr>
          <p:spPr bwMode="auto">
            <a:xfrm>
              <a:off x="4154488" y="3732213"/>
              <a:ext cx="390525" cy="32067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203" name="_s1065"/>
            <p:cNvSpPr>
              <a:spLocks noChangeArrowheads="1"/>
            </p:cNvSpPr>
            <p:nvPr/>
          </p:nvSpPr>
          <p:spPr bwMode="auto">
            <a:xfrm>
              <a:off x="4610100" y="3732213"/>
              <a:ext cx="390525" cy="32067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204" name="_s1066"/>
            <p:cNvSpPr>
              <a:spLocks noChangeArrowheads="1"/>
            </p:cNvSpPr>
            <p:nvPr/>
          </p:nvSpPr>
          <p:spPr bwMode="auto">
            <a:xfrm>
              <a:off x="3243263" y="3732213"/>
              <a:ext cx="390525" cy="32067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205" name="_s1067"/>
            <p:cNvSpPr>
              <a:spLocks noChangeArrowheads="1"/>
            </p:cNvSpPr>
            <p:nvPr/>
          </p:nvSpPr>
          <p:spPr bwMode="auto">
            <a:xfrm>
              <a:off x="3698875" y="3732213"/>
              <a:ext cx="390525" cy="32067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206" name="角丸四角形 10"/>
            <p:cNvSpPr/>
            <p:nvPr/>
          </p:nvSpPr>
          <p:spPr bwMode="auto">
            <a:xfrm>
              <a:off x="3606800" y="3386935"/>
              <a:ext cx="1944687" cy="396074"/>
            </a:xfrm>
            <a:prstGeom prst="roundRect">
              <a:avLst/>
            </a:prstGeom>
            <a:gradFill rotWithShape="1">
              <a:gsLst>
                <a:gs pos="0">
                  <a:srgbClr val="007BC7">
                    <a:shade val="51000"/>
                    <a:satMod val="130000"/>
                  </a:srgbClr>
                </a:gs>
                <a:gs pos="80000">
                  <a:srgbClr val="007BC7">
                    <a:shade val="93000"/>
                    <a:satMod val="130000"/>
                  </a:srgbClr>
                </a:gs>
                <a:gs pos="100000">
                  <a:srgbClr val="007BC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defRPr/>
              </a:pPr>
              <a:r>
                <a:rPr lang="ja-JP" altLang="en-US" sz="1000" b="0" dirty="0">
                  <a:solidFill>
                    <a:srgbClr val="FFFFFF"/>
                  </a:solidFill>
                  <a:latin typeface="メイリオ" pitchFamily="50" charset="-128"/>
                  <a:ea typeface="メイリオ" pitchFamily="50" charset="-128"/>
                  <a:cs typeface="メイリオ" pitchFamily="50" charset="-128"/>
                </a:rPr>
                <a:t> </a:t>
              </a:r>
              <a:endParaRPr lang="en-US" altLang="ja-JP" sz="1000" b="0" dirty="0">
                <a:solidFill>
                  <a:srgbClr val="FFFFFF"/>
                </a:solidFill>
                <a:latin typeface="メイリオ" pitchFamily="50" charset="-128"/>
                <a:ea typeface="メイリオ" pitchFamily="50" charset="-128"/>
                <a:cs typeface="メイリオ" pitchFamily="50" charset="-128"/>
              </a:endParaRPr>
            </a:p>
            <a:p>
              <a:pPr>
                <a:defRPr/>
              </a:pPr>
              <a:endParaRPr lang="en-US" sz="1000" b="0" dirty="0">
                <a:solidFill>
                  <a:srgbClr val="FFFFFF"/>
                </a:solidFill>
                <a:latin typeface="メイリオ" pitchFamily="50" charset="-128"/>
                <a:ea typeface="メイリオ" pitchFamily="50" charset="-128"/>
                <a:cs typeface="メイリオ" pitchFamily="50" charset="-128"/>
              </a:endParaRPr>
            </a:p>
          </p:txBody>
        </p:sp>
        <p:sp>
          <p:nvSpPr>
            <p:cNvPr id="207" name="Text Box 445"/>
            <p:cNvSpPr txBox="1">
              <a:spLocks noChangeArrowheads="1"/>
            </p:cNvSpPr>
            <p:nvPr/>
          </p:nvSpPr>
          <p:spPr bwMode="auto">
            <a:xfrm>
              <a:off x="3662363" y="3403600"/>
              <a:ext cx="1811337" cy="416454"/>
            </a:xfrm>
            <a:prstGeom prst="rect">
              <a:avLst/>
            </a:prstGeom>
            <a:noFill/>
            <a:ln>
              <a:noFill/>
            </a:ln>
            <a:extLst>
              <a:ext uri="{909E8E84-426E-40DD-AFC4-6F175D3DCCD1}"/>
              <a:ext uri="{91240B29-F687-4F45-9708-019B960494DF}"/>
            </a:extLst>
          </p:spPr>
          <p:txBody>
            <a:bodyPr lIns="90000" tIns="46800" rIns="90000" bIns="46800">
              <a:spAutoFit/>
            </a:bodyPr>
            <a:lstStyle/>
            <a:p>
              <a:pPr algn="dist">
                <a:spcBef>
                  <a:spcPct val="50000"/>
                </a:spcBef>
                <a:defRPr/>
              </a:pPr>
              <a:r>
                <a:rPr lang="ja-JP" altLang="en-US" sz="1600" b="0" kern="0" dirty="0">
                  <a:solidFill>
                    <a:srgbClr val="FFFFFF"/>
                  </a:solidFill>
                  <a:latin typeface="メイリオ" pitchFamily="50" charset="-128"/>
                  <a:ea typeface="メイリオ" pitchFamily="50" charset="-128"/>
                  <a:cs typeface="メイリオ" pitchFamily="50" charset="-128"/>
                </a:rPr>
                <a:t>原価組織</a:t>
              </a:r>
            </a:p>
          </p:txBody>
        </p:sp>
      </p:grpSp>
      <p:grpSp>
        <p:nvGrpSpPr>
          <p:cNvPr id="208" name="グループ化 207"/>
          <p:cNvGrpSpPr/>
          <p:nvPr/>
        </p:nvGrpSpPr>
        <p:grpSpPr>
          <a:xfrm>
            <a:off x="2699792" y="5157192"/>
            <a:ext cx="2448272" cy="1260000"/>
            <a:chOff x="6168274" y="2724922"/>
            <a:chExt cx="2859597" cy="1540000"/>
          </a:xfrm>
        </p:grpSpPr>
        <p:sp>
          <p:nvSpPr>
            <p:cNvPr id="209" name="角丸四角形 208"/>
            <p:cNvSpPr/>
            <p:nvPr/>
          </p:nvSpPr>
          <p:spPr>
            <a:xfrm>
              <a:off x="6168274" y="2724922"/>
              <a:ext cx="2859597" cy="1540000"/>
            </a:xfrm>
            <a:prstGeom prst="round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65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endParaRPr lang="ja-JP" altLang="en-US" b="0" kern="0">
                <a:solidFill>
                  <a:srgbClr val="FFFFFF"/>
                </a:solidFill>
                <a:latin typeface="メイリオ" pitchFamily="50" charset="-128"/>
                <a:ea typeface="メイリオ" pitchFamily="50" charset="-128"/>
                <a:cs typeface="メイリオ" pitchFamily="50" charset="-128"/>
              </a:endParaRPr>
            </a:p>
          </p:txBody>
        </p:sp>
        <p:grpSp>
          <p:nvGrpSpPr>
            <p:cNvPr id="210" name="Organization Chart 420"/>
            <p:cNvGrpSpPr>
              <a:grpSpLocks/>
            </p:cNvGrpSpPr>
            <p:nvPr/>
          </p:nvGrpSpPr>
          <p:grpSpPr bwMode="auto">
            <a:xfrm>
              <a:off x="6196013" y="2805113"/>
              <a:ext cx="2668587" cy="1285875"/>
              <a:chOff x="317" y="1729"/>
              <a:chExt cx="1681" cy="1022"/>
            </a:xfrm>
          </p:grpSpPr>
          <p:cxnSp>
            <p:nvCxnSpPr>
              <p:cNvPr id="211" name="_s1075"/>
              <p:cNvCxnSpPr>
                <a:cxnSpLocks noChangeShapeType="1"/>
                <a:stCxn id="229" idx="0"/>
                <a:endCxn id="221" idx="2"/>
              </p:cNvCxnSpPr>
              <p:nvPr/>
            </p:nvCxnSpPr>
            <p:spPr bwMode="auto">
              <a:xfrm rot="5400000" flipH="1">
                <a:off x="591" y="2360"/>
                <a:ext cx="128" cy="144"/>
              </a:xfrm>
              <a:prstGeom prst="bentConnector3">
                <a:avLst>
                  <a:gd name="adj1" fmla="val 50000"/>
                </a:avLst>
              </a:prstGeom>
              <a:noFill/>
              <a:ln w="38100">
                <a:solidFill>
                  <a:srgbClr val="99C2DF"/>
                </a:solidFill>
                <a:miter lim="800000"/>
                <a:headEnd/>
                <a:tailEnd/>
              </a:ln>
            </p:spPr>
          </p:cxnSp>
          <p:cxnSp>
            <p:nvCxnSpPr>
              <p:cNvPr id="212" name="_s1076"/>
              <p:cNvCxnSpPr>
                <a:cxnSpLocks noChangeShapeType="1"/>
                <a:stCxn id="228" idx="0"/>
                <a:endCxn id="221" idx="2"/>
              </p:cNvCxnSpPr>
              <p:nvPr/>
            </p:nvCxnSpPr>
            <p:spPr bwMode="auto">
              <a:xfrm rot="-5400000">
                <a:off x="448" y="2360"/>
                <a:ext cx="128" cy="143"/>
              </a:xfrm>
              <a:prstGeom prst="bentConnector3">
                <a:avLst>
                  <a:gd name="adj1" fmla="val 50000"/>
                </a:avLst>
              </a:prstGeom>
              <a:noFill/>
              <a:ln w="38100">
                <a:solidFill>
                  <a:srgbClr val="99C2DF"/>
                </a:solidFill>
                <a:miter lim="800000"/>
                <a:headEnd/>
                <a:tailEnd/>
              </a:ln>
            </p:spPr>
          </p:cxnSp>
          <p:cxnSp>
            <p:nvCxnSpPr>
              <p:cNvPr id="213" name="_s1077"/>
              <p:cNvCxnSpPr>
                <a:cxnSpLocks noChangeShapeType="1"/>
                <a:stCxn id="227" idx="0"/>
                <a:endCxn id="222" idx="2"/>
              </p:cNvCxnSpPr>
              <p:nvPr/>
            </p:nvCxnSpPr>
            <p:spPr bwMode="auto">
              <a:xfrm rot="5400000" flipH="1">
                <a:off x="1165" y="2360"/>
                <a:ext cx="128" cy="144"/>
              </a:xfrm>
              <a:prstGeom prst="bentConnector3">
                <a:avLst>
                  <a:gd name="adj1" fmla="val 50000"/>
                </a:avLst>
              </a:prstGeom>
              <a:noFill/>
              <a:ln w="38100">
                <a:solidFill>
                  <a:srgbClr val="99C2DF"/>
                </a:solidFill>
                <a:miter lim="800000"/>
                <a:headEnd/>
                <a:tailEnd/>
              </a:ln>
            </p:spPr>
          </p:cxnSp>
          <p:cxnSp>
            <p:nvCxnSpPr>
              <p:cNvPr id="214" name="_s1078"/>
              <p:cNvCxnSpPr>
                <a:cxnSpLocks noChangeShapeType="1"/>
                <a:stCxn id="226" idx="0"/>
                <a:endCxn id="222" idx="2"/>
              </p:cNvCxnSpPr>
              <p:nvPr/>
            </p:nvCxnSpPr>
            <p:spPr bwMode="auto">
              <a:xfrm rot="-5400000">
                <a:off x="1022" y="2360"/>
                <a:ext cx="128" cy="143"/>
              </a:xfrm>
              <a:prstGeom prst="bentConnector3">
                <a:avLst>
                  <a:gd name="adj1" fmla="val 50000"/>
                </a:avLst>
              </a:prstGeom>
              <a:noFill/>
              <a:ln w="38100">
                <a:solidFill>
                  <a:srgbClr val="99C2DF"/>
                </a:solidFill>
                <a:miter lim="800000"/>
                <a:headEnd/>
                <a:tailEnd/>
              </a:ln>
            </p:spPr>
          </p:cxnSp>
          <p:cxnSp>
            <p:nvCxnSpPr>
              <p:cNvPr id="215" name="_s1079"/>
              <p:cNvCxnSpPr>
                <a:cxnSpLocks noChangeShapeType="1"/>
                <a:stCxn id="225" idx="0"/>
                <a:endCxn id="223" idx="2"/>
              </p:cNvCxnSpPr>
              <p:nvPr/>
            </p:nvCxnSpPr>
            <p:spPr bwMode="auto">
              <a:xfrm rot="5400000" flipH="1">
                <a:off x="1739" y="2360"/>
                <a:ext cx="128" cy="144"/>
              </a:xfrm>
              <a:prstGeom prst="bentConnector3">
                <a:avLst>
                  <a:gd name="adj1" fmla="val 50000"/>
                </a:avLst>
              </a:prstGeom>
              <a:noFill/>
              <a:ln w="38100">
                <a:solidFill>
                  <a:srgbClr val="99C2DF"/>
                </a:solidFill>
                <a:miter lim="800000"/>
                <a:headEnd/>
                <a:tailEnd/>
              </a:ln>
            </p:spPr>
          </p:cxnSp>
          <p:cxnSp>
            <p:nvCxnSpPr>
              <p:cNvPr id="216" name="_s1080"/>
              <p:cNvCxnSpPr>
                <a:cxnSpLocks noChangeShapeType="1"/>
                <a:stCxn id="224" idx="0"/>
                <a:endCxn id="223" idx="2"/>
              </p:cNvCxnSpPr>
              <p:nvPr/>
            </p:nvCxnSpPr>
            <p:spPr bwMode="auto">
              <a:xfrm rot="-5400000">
                <a:off x="1596" y="2360"/>
                <a:ext cx="128" cy="143"/>
              </a:xfrm>
              <a:prstGeom prst="bentConnector3">
                <a:avLst>
                  <a:gd name="adj1" fmla="val 50000"/>
                </a:avLst>
              </a:prstGeom>
              <a:noFill/>
              <a:ln w="38100">
                <a:solidFill>
                  <a:srgbClr val="99C2DF"/>
                </a:solidFill>
                <a:miter lim="800000"/>
                <a:headEnd/>
                <a:tailEnd/>
              </a:ln>
            </p:spPr>
          </p:cxnSp>
          <p:cxnSp>
            <p:nvCxnSpPr>
              <p:cNvPr id="217" name="_s1081"/>
              <p:cNvCxnSpPr>
                <a:cxnSpLocks noChangeShapeType="1"/>
                <a:stCxn id="223" idx="0"/>
                <a:endCxn id="220" idx="2"/>
              </p:cNvCxnSpPr>
              <p:nvPr/>
            </p:nvCxnSpPr>
            <p:spPr bwMode="auto">
              <a:xfrm rot="5400000" flipH="1">
                <a:off x="1380" y="1762"/>
                <a:ext cx="128" cy="574"/>
              </a:xfrm>
              <a:prstGeom prst="bentConnector3">
                <a:avLst>
                  <a:gd name="adj1" fmla="val 50495"/>
                </a:avLst>
              </a:prstGeom>
              <a:noFill/>
              <a:ln w="38100">
                <a:solidFill>
                  <a:srgbClr val="0065AE"/>
                </a:solidFill>
                <a:miter lim="800000"/>
                <a:headEnd/>
                <a:tailEnd/>
              </a:ln>
            </p:spPr>
          </p:cxnSp>
          <p:cxnSp>
            <p:nvCxnSpPr>
              <p:cNvPr id="218" name="_s1082"/>
              <p:cNvCxnSpPr>
                <a:cxnSpLocks noChangeShapeType="1"/>
                <a:stCxn id="222" idx="0"/>
                <a:endCxn id="220" idx="2"/>
              </p:cNvCxnSpPr>
              <p:nvPr/>
            </p:nvCxnSpPr>
            <p:spPr bwMode="auto">
              <a:xfrm rot="-5400000">
                <a:off x="1094" y="2048"/>
                <a:ext cx="128" cy="1"/>
              </a:xfrm>
              <a:prstGeom prst="straightConnector1">
                <a:avLst/>
              </a:prstGeom>
              <a:noFill/>
              <a:ln w="38100">
                <a:solidFill>
                  <a:srgbClr val="0065AE"/>
                </a:solidFill>
                <a:round/>
                <a:headEnd/>
                <a:tailEnd/>
              </a:ln>
            </p:spPr>
          </p:cxnSp>
          <p:cxnSp>
            <p:nvCxnSpPr>
              <p:cNvPr id="219" name="_s1083"/>
              <p:cNvCxnSpPr>
                <a:cxnSpLocks noChangeShapeType="1"/>
                <a:stCxn id="221" idx="0"/>
                <a:endCxn id="220" idx="2"/>
              </p:cNvCxnSpPr>
              <p:nvPr/>
            </p:nvCxnSpPr>
            <p:spPr bwMode="auto">
              <a:xfrm rot="-5400000">
                <a:off x="806" y="1762"/>
                <a:ext cx="128" cy="574"/>
              </a:xfrm>
              <a:prstGeom prst="bentConnector3">
                <a:avLst>
                  <a:gd name="adj1" fmla="val 50495"/>
                </a:avLst>
              </a:prstGeom>
              <a:noFill/>
              <a:ln w="38100">
                <a:solidFill>
                  <a:srgbClr val="0065AE"/>
                </a:solidFill>
                <a:miter lim="800000"/>
                <a:headEnd/>
                <a:tailEnd/>
              </a:ln>
            </p:spPr>
          </p:cxnSp>
          <p:sp>
            <p:nvSpPr>
              <p:cNvPr id="220" name="_s1084"/>
              <p:cNvSpPr>
                <a:spLocks noChangeArrowheads="1"/>
              </p:cNvSpPr>
              <p:nvPr/>
            </p:nvSpPr>
            <p:spPr bwMode="auto">
              <a:xfrm>
                <a:off x="1034" y="1729"/>
                <a:ext cx="246" cy="256"/>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221" name="_s1085"/>
              <p:cNvSpPr>
                <a:spLocks noChangeArrowheads="1"/>
              </p:cNvSpPr>
              <p:nvPr/>
            </p:nvSpPr>
            <p:spPr bwMode="auto">
              <a:xfrm>
                <a:off x="460" y="2113"/>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222" name="_s1086"/>
              <p:cNvSpPr>
                <a:spLocks noChangeArrowheads="1"/>
              </p:cNvSpPr>
              <p:nvPr/>
            </p:nvSpPr>
            <p:spPr bwMode="auto">
              <a:xfrm>
                <a:off x="1034" y="2113"/>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223" name="_s1087"/>
              <p:cNvSpPr>
                <a:spLocks noChangeArrowheads="1"/>
              </p:cNvSpPr>
              <p:nvPr/>
            </p:nvSpPr>
            <p:spPr bwMode="auto">
              <a:xfrm>
                <a:off x="1608" y="2113"/>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224" name="_s1088"/>
              <p:cNvSpPr>
                <a:spLocks noChangeArrowheads="1"/>
              </p:cNvSpPr>
              <p:nvPr/>
            </p:nvSpPr>
            <p:spPr bwMode="auto">
              <a:xfrm>
                <a:off x="1465"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225" name="_s1089"/>
              <p:cNvSpPr>
                <a:spLocks noChangeArrowheads="1"/>
              </p:cNvSpPr>
              <p:nvPr/>
            </p:nvSpPr>
            <p:spPr bwMode="auto">
              <a:xfrm>
                <a:off x="1752"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226" name="_s1090"/>
              <p:cNvSpPr>
                <a:spLocks noChangeArrowheads="1"/>
              </p:cNvSpPr>
              <p:nvPr/>
            </p:nvSpPr>
            <p:spPr bwMode="auto">
              <a:xfrm>
                <a:off x="891"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227" name="_s1091"/>
              <p:cNvSpPr>
                <a:spLocks noChangeArrowheads="1"/>
              </p:cNvSpPr>
              <p:nvPr/>
            </p:nvSpPr>
            <p:spPr bwMode="auto">
              <a:xfrm>
                <a:off x="1178"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228" name="_s1092"/>
              <p:cNvSpPr>
                <a:spLocks noChangeArrowheads="1"/>
              </p:cNvSpPr>
              <p:nvPr/>
            </p:nvSpPr>
            <p:spPr bwMode="auto">
              <a:xfrm>
                <a:off x="317"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sp>
            <p:nvSpPr>
              <p:cNvPr id="229" name="_s1093"/>
              <p:cNvSpPr>
                <a:spLocks noChangeArrowheads="1"/>
              </p:cNvSpPr>
              <p:nvPr/>
            </p:nvSpPr>
            <p:spPr bwMode="auto">
              <a:xfrm>
                <a:off x="604" y="2496"/>
                <a:ext cx="246" cy="255"/>
              </a:xfrm>
              <a:prstGeom prst="roundRect">
                <a:avLst>
                  <a:gd name="adj" fmla="val 16667"/>
                </a:avLst>
              </a:prstGeom>
              <a:gradFill rotWithShape="0">
                <a:gsLst>
                  <a:gs pos="0">
                    <a:srgbClr val="0065AE"/>
                  </a:gs>
                  <a:gs pos="100000">
                    <a:srgbClr val="99C2DF"/>
                  </a:gs>
                </a:gsLst>
                <a:path path="rect">
                  <a:fillToRect l="100000" t="100000"/>
                </a:path>
              </a:gradFill>
              <a:ln>
                <a:noFill/>
              </a:ln>
              <a:extLst>
                <a:ext uri="{91240B29-F687-4F45-9708-019B960494DF}"/>
              </a:extLst>
            </p:spPr>
            <p:txBody>
              <a:bodyPr wrap="none" lIns="0" tIns="0" rIns="0" bIns="0" anchor="ctr"/>
              <a:lstStyle/>
              <a:p>
                <a:pPr fontAlgn="auto">
                  <a:spcBef>
                    <a:spcPts val="0"/>
                  </a:spcBef>
                  <a:spcAft>
                    <a:spcPts val="0"/>
                  </a:spcAft>
                  <a:defRPr/>
                </a:pPr>
                <a:endParaRPr kumimoji="0" lang="ja-JP" altLang="en-US" b="0" kern="0">
                  <a:solidFill>
                    <a:sysClr val="windowText" lastClr="000000"/>
                  </a:solidFill>
                  <a:latin typeface="メイリオ" pitchFamily="50" charset="-128"/>
                  <a:ea typeface="メイリオ" pitchFamily="50" charset="-128"/>
                  <a:cs typeface="メイリオ" pitchFamily="50" charset="-128"/>
                </a:endParaRPr>
              </a:p>
            </p:txBody>
          </p:sp>
          <p:grpSp>
            <p:nvGrpSpPr>
              <p:cNvPr id="230" name="Group 446"/>
              <p:cNvGrpSpPr>
                <a:grpSpLocks/>
              </p:cNvGrpSpPr>
              <p:nvPr/>
            </p:nvGrpSpPr>
            <p:grpSpPr bwMode="auto">
              <a:xfrm>
                <a:off x="577" y="2219"/>
                <a:ext cx="1238" cy="335"/>
                <a:chOff x="1514" y="1541"/>
                <a:chExt cx="1238" cy="300"/>
              </a:xfrm>
            </p:grpSpPr>
            <p:sp>
              <p:nvSpPr>
                <p:cNvPr id="231" name="角丸四角形 10"/>
                <p:cNvSpPr/>
                <p:nvPr/>
              </p:nvSpPr>
              <p:spPr>
                <a:xfrm>
                  <a:off x="1527" y="1541"/>
                  <a:ext cx="1225" cy="282"/>
                </a:xfrm>
                <a:prstGeom prst="roundRect">
                  <a:avLst/>
                </a:prstGeom>
                <a:gradFill rotWithShape="1">
                  <a:gsLst>
                    <a:gs pos="0">
                      <a:srgbClr val="67792F">
                        <a:shade val="51000"/>
                        <a:satMod val="130000"/>
                      </a:srgbClr>
                    </a:gs>
                    <a:gs pos="80000">
                      <a:srgbClr val="67792F">
                        <a:shade val="93000"/>
                        <a:satMod val="130000"/>
                      </a:srgbClr>
                    </a:gs>
                    <a:gs pos="100000">
                      <a:srgbClr val="67792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defRPr/>
                  </a:pPr>
                  <a:r>
                    <a:rPr lang="ja-JP" altLang="en-US" sz="1000" b="0" dirty="0">
                      <a:solidFill>
                        <a:srgbClr val="FFFFFF"/>
                      </a:solidFill>
                      <a:latin typeface="メイリオ" pitchFamily="50" charset="-128"/>
                      <a:ea typeface="メイリオ" pitchFamily="50" charset="-128"/>
                      <a:cs typeface="メイリオ" pitchFamily="50" charset="-128"/>
                    </a:rPr>
                    <a:t>   </a:t>
                  </a:r>
                  <a:endParaRPr lang="en-US" altLang="ja-JP" sz="1000" b="0" dirty="0">
                    <a:solidFill>
                      <a:srgbClr val="FFFFFF"/>
                    </a:solidFill>
                    <a:latin typeface="メイリオ" pitchFamily="50" charset="-128"/>
                    <a:ea typeface="メイリオ" pitchFamily="50" charset="-128"/>
                    <a:cs typeface="メイリオ" pitchFamily="50" charset="-128"/>
                  </a:endParaRPr>
                </a:p>
                <a:p>
                  <a:pPr>
                    <a:defRPr/>
                  </a:pPr>
                  <a:endParaRPr lang="en-US" sz="1000" b="0" dirty="0">
                    <a:solidFill>
                      <a:srgbClr val="FFFFFF"/>
                    </a:solidFill>
                    <a:latin typeface="メイリオ" pitchFamily="50" charset="-128"/>
                    <a:ea typeface="メイリオ" pitchFamily="50" charset="-128"/>
                    <a:cs typeface="メイリオ" pitchFamily="50" charset="-128"/>
                  </a:endParaRPr>
                </a:p>
              </p:txBody>
            </p:sp>
            <p:sp>
              <p:nvSpPr>
                <p:cNvPr id="232" name="Text Box 450"/>
                <p:cNvSpPr txBox="1">
                  <a:spLocks noChangeArrowheads="1"/>
                </p:cNvSpPr>
                <p:nvPr/>
              </p:nvSpPr>
              <p:spPr bwMode="auto">
                <a:xfrm>
                  <a:off x="1514" y="1545"/>
                  <a:ext cx="1141" cy="296"/>
                </a:xfrm>
                <a:prstGeom prst="rect">
                  <a:avLst/>
                </a:prstGeom>
                <a:noFill/>
                <a:ln>
                  <a:noFill/>
                </a:ln>
                <a:extLst>
                  <a:ext uri="{909E8E84-426E-40DD-AFC4-6F175D3DCCD1}"/>
                  <a:ext uri="{91240B29-F687-4F45-9708-019B960494DF}"/>
                </a:extLst>
              </p:spPr>
              <p:txBody>
                <a:bodyPr lIns="90000" tIns="46800" rIns="90000" bIns="46800">
                  <a:spAutoFit/>
                </a:bodyPr>
                <a:lstStyle/>
                <a:p>
                  <a:pPr algn="dist">
                    <a:spcBef>
                      <a:spcPct val="50000"/>
                    </a:spcBef>
                    <a:defRPr/>
                  </a:pPr>
                  <a:r>
                    <a:rPr lang="ja-JP" altLang="en-US" sz="1600" b="0" kern="0" dirty="0">
                      <a:solidFill>
                        <a:srgbClr val="FFFFFF"/>
                      </a:solidFill>
                      <a:latin typeface="メイリオ" pitchFamily="50" charset="-128"/>
                      <a:ea typeface="メイリオ" pitchFamily="50" charset="-128"/>
                      <a:cs typeface="メイリオ" pitchFamily="50" charset="-128"/>
                    </a:rPr>
                    <a:t>勤務地部門</a:t>
                  </a:r>
                </a:p>
              </p:txBody>
            </p:sp>
          </p:grpSp>
        </p:grpSp>
      </p:grpSp>
      <p:grpSp>
        <p:nvGrpSpPr>
          <p:cNvPr id="233" name="グループ化 232"/>
          <p:cNvGrpSpPr/>
          <p:nvPr/>
        </p:nvGrpSpPr>
        <p:grpSpPr>
          <a:xfrm>
            <a:off x="273050" y="4270242"/>
            <a:ext cx="2210718" cy="1471612"/>
            <a:chOff x="273050" y="4662488"/>
            <a:chExt cx="2210718" cy="1471612"/>
          </a:xfrm>
        </p:grpSpPr>
        <p:sp>
          <p:nvSpPr>
            <p:cNvPr id="234" name="AutoShape 474"/>
            <p:cNvSpPr>
              <a:spLocks/>
            </p:cNvSpPr>
            <p:nvPr/>
          </p:nvSpPr>
          <p:spPr bwMode="auto">
            <a:xfrm>
              <a:off x="784225" y="4662488"/>
              <a:ext cx="1699543" cy="841375"/>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a:lstStyle/>
            <a:p>
              <a:pPr fontAlgn="auto">
                <a:spcBef>
                  <a:spcPts val="0"/>
                </a:spcBef>
                <a:spcAft>
                  <a:spcPts val="0"/>
                </a:spcAft>
                <a:defRPr/>
              </a:pPr>
              <a:r>
                <a:rPr kumimoji="0" lang="ja-JP" altLang="en-US" sz="1100" b="0" kern="0" dirty="0">
                  <a:solidFill>
                    <a:sysClr val="windowText" lastClr="000000">
                      <a:lumMod val="75000"/>
                      <a:lumOff val="25000"/>
                    </a:sysClr>
                  </a:solidFill>
                  <a:latin typeface="メイリオ" pitchFamily="50" charset="-128"/>
                  <a:ea typeface="メイリオ" pitchFamily="50" charset="-128"/>
                  <a:cs typeface="メイリオ" pitchFamily="50" charset="-128"/>
                </a:rPr>
                <a:t>人事　 ：大阪営業部</a:t>
              </a:r>
            </a:p>
            <a:p>
              <a:pPr fontAlgn="auto">
                <a:spcBef>
                  <a:spcPts val="0"/>
                </a:spcBef>
                <a:spcAft>
                  <a:spcPts val="0"/>
                </a:spcAft>
                <a:defRPr/>
              </a:pPr>
              <a:r>
                <a:rPr kumimoji="0" lang="ja-JP" altLang="en-US" sz="1100" b="0" kern="0" dirty="0">
                  <a:solidFill>
                    <a:sysClr val="windowText" lastClr="000000">
                      <a:lumMod val="75000"/>
                      <a:lumOff val="25000"/>
                    </a:sysClr>
                  </a:solidFill>
                  <a:latin typeface="メイリオ" pitchFamily="50" charset="-128"/>
                  <a:ea typeface="メイリオ" pitchFamily="50" charset="-128"/>
                  <a:cs typeface="メイリオ" pitchFamily="50" charset="-128"/>
                </a:rPr>
                <a:t>原価　 ：営業部</a:t>
              </a:r>
            </a:p>
            <a:p>
              <a:pPr fontAlgn="auto">
                <a:spcBef>
                  <a:spcPts val="0"/>
                </a:spcBef>
                <a:spcAft>
                  <a:spcPts val="0"/>
                </a:spcAft>
                <a:defRPr/>
              </a:pPr>
              <a:r>
                <a:rPr kumimoji="0" lang="ja-JP" altLang="en-US" sz="1100" b="0" kern="0" dirty="0">
                  <a:solidFill>
                    <a:sysClr val="windowText" lastClr="000000">
                      <a:lumMod val="75000"/>
                      <a:lumOff val="25000"/>
                    </a:sysClr>
                  </a:solidFill>
                  <a:latin typeface="メイリオ" pitchFamily="50" charset="-128"/>
                  <a:ea typeface="メイリオ" pitchFamily="50" charset="-128"/>
                  <a:cs typeface="メイリオ" pitchFamily="50" charset="-128"/>
                </a:rPr>
                <a:t>勤務地：大阪支社４</a:t>
              </a:r>
              <a:r>
                <a:rPr kumimoji="0" lang="en-US" altLang="ja-JP" sz="1100" b="0" kern="0" dirty="0">
                  <a:solidFill>
                    <a:sysClr val="windowText" lastClr="000000">
                      <a:lumMod val="75000"/>
                      <a:lumOff val="25000"/>
                    </a:sysClr>
                  </a:solidFill>
                  <a:latin typeface="メイリオ" pitchFamily="50" charset="-128"/>
                  <a:ea typeface="メイリオ" pitchFamily="50" charset="-128"/>
                  <a:cs typeface="メイリオ" pitchFamily="50" charset="-128"/>
                </a:rPr>
                <a:t>F</a:t>
              </a:r>
            </a:p>
          </p:txBody>
        </p:sp>
        <p:pic>
          <p:nvPicPr>
            <p:cNvPr id="235" name="Picture 36" descr="logo_base_human_norm03"/>
            <p:cNvPicPr>
              <a:picLocks noChangeAspect="1" noChangeArrowheads="1"/>
            </p:cNvPicPr>
            <p:nvPr/>
          </p:nvPicPr>
          <p:blipFill>
            <a:blip r:embed="rId3" cstate="screen"/>
            <a:srcRect/>
            <a:stretch>
              <a:fillRect/>
            </a:stretch>
          </p:blipFill>
          <p:spPr bwMode="auto">
            <a:xfrm>
              <a:off x="273050" y="4932363"/>
              <a:ext cx="741363" cy="1201737"/>
            </a:xfrm>
            <a:prstGeom prst="rect">
              <a:avLst/>
            </a:prstGeom>
            <a:noFill/>
            <a:ln w="9525">
              <a:noFill/>
              <a:miter lim="800000"/>
              <a:headEnd/>
              <a:tailEnd/>
            </a:ln>
          </p:spPr>
        </p:pic>
      </p:grpSp>
      <p:grpSp>
        <p:nvGrpSpPr>
          <p:cNvPr id="236" name="グループ化 235"/>
          <p:cNvGrpSpPr/>
          <p:nvPr/>
        </p:nvGrpSpPr>
        <p:grpSpPr>
          <a:xfrm>
            <a:off x="193005" y="3149566"/>
            <a:ext cx="2290763" cy="1471612"/>
            <a:chOff x="2641600" y="4662488"/>
            <a:chExt cx="2290763" cy="1471612"/>
          </a:xfrm>
        </p:grpSpPr>
        <p:sp>
          <p:nvSpPr>
            <p:cNvPr id="237" name="AutoShape 475"/>
            <p:cNvSpPr>
              <a:spLocks/>
            </p:cNvSpPr>
            <p:nvPr/>
          </p:nvSpPr>
          <p:spPr bwMode="auto">
            <a:xfrm>
              <a:off x="3184525" y="4662488"/>
              <a:ext cx="1747838" cy="846137"/>
            </a:xfrm>
            <a:prstGeom prst="flowChartAlternateProcess">
              <a:avLst/>
            </a:prstGeom>
            <a:ln>
              <a:headEnd/>
              <a:tailEnd/>
            </a:ln>
          </p:spPr>
          <p:style>
            <a:lnRef idx="1">
              <a:schemeClr val="accent5"/>
            </a:lnRef>
            <a:fillRef idx="2">
              <a:schemeClr val="accent5"/>
            </a:fillRef>
            <a:effectRef idx="1">
              <a:schemeClr val="accent5"/>
            </a:effectRef>
            <a:fontRef idx="minor">
              <a:schemeClr val="dk1"/>
            </a:fontRef>
          </p:style>
          <p:txBody>
            <a:bodyPr/>
            <a:lstStyle/>
            <a:p>
              <a:pPr fontAlgn="auto">
                <a:spcBef>
                  <a:spcPts val="0"/>
                </a:spcBef>
                <a:spcAft>
                  <a:spcPts val="0"/>
                </a:spcAft>
                <a:defRPr/>
              </a:pPr>
              <a:r>
                <a:rPr kumimoji="0" lang="ja-JP" altLang="en-US" sz="1100" b="0" kern="0" dirty="0">
                  <a:solidFill>
                    <a:sysClr val="windowText" lastClr="000000">
                      <a:lumMod val="75000"/>
                      <a:lumOff val="25000"/>
                    </a:sysClr>
                  </a:solidFill>
                  <a:latin typeface="メイリオ" pitchFamily="50" charset="-128"/>
                  <a:ea typeface="メイリオ" pitchFamily="50" charset="-128"/>
                  <a:cs typeface="メイリオ" pitchFamily="50" charset="-128"/>
                </a:rPr>
                <a:t>本務　 ：業務管理部</a:t>
              </a:r>
            </a:p>
            <a:p>
              <a:pPr fontAlgn="auto">
                <a:spcBef>
                  <a:spcPts val="0"/>
                </a:spcBef>
                <a:spcAft>
                  <a:spcPts val="0"/>
                </a:spcAft>
                <a:defRPr/>
              </a:pPr>
              <a:r>
                <a:rPr kumimoji="0" lang="ja-JP" altLang="en-US" sz="1100" b="0" kern="0" dirty="0">
                  <a:solidFill>
                    <a:sysClr val="windowText" lastClr="000000">
                      <a:lumMod val="75000"/>
                      <a:lumOff val="25000"/>
                    </a:sysClr>
                  </a:solidFill>
                  <a:latin typeface="メイリオ" pitchFamily="50" charset="-128"/>
                  <a:ea typeface="メイリオ" pitchFamily="50" charset="-128"/>
                  <a:cs typeface="メイリオ" pitchFamily="50" charset="-128"/>
                </a:rPr>
                <a:t>費用　 ：名古屋製造部</a:t>
              </a:r>
            </a:p>
            <a:p>
              <a:pPr fontAlgn="auto">
                <a:spcBef>
                  <a:spcPts val="0"/>
                </a:spcBef>
                <a:spcAft>
                  <a:spcPts val="0"/>
                </a:spcAft>
                <a:defRPr/>
              </a:pPr>
              <a:r>
                <a:rPr kumimoji="0" lang="ja-JP" altLang="en-US" sz="1100" b="0" kern="0" dirty="0">
                  <a:solidFill>
                    <a:sysClr val="windowText" lastClr="000000">
                      <a:lumMod val="75000"/>
                      <a:lumOff val="25000"/>
                    </a:sysClr>
                  </a:solidFill>
                  <a:latin typeface="メイリオ" pitchFamily="50" charset="-128"/>
                  <a:ea typeface="メイリオ" pitchFamily="50" charset="-128"/>
                  <a:cs typeface="メイリオ" pitchFamily="50" charset="-128"/>
                </a:rPr>
                <a:t>勤務地：名古屋工場</a:t>
              </a:r>
            </a:p>
          </p:txBody>
        </p:sp>
        <p:pic>
          <p:nvPicPr>
            <p:cNvPr id="238" name="Picture 35" descr="logo_base_human_norm02"/>
            <p:cNvPicPr>
              <a:picLocks noChangeAspect="1" noChangeArrowheads="1"/>
            </p:cNvPicPr>
            <p:nvPr/>
          </p:nvPicPr>
          <p:blipFill>
            <a:blip r:embed="rId4" cstate="screen"/>
            <a:srcRect/>
            <a:stretch>
              <a:fillRect/>
            </a:stretch>
          </p:blipFill>
          <p:spPr bwMode="auto">
            <a:xfrm>
              <a:off x="2641600" y="4992688"/>
              <a:ext cx="730250" cy="1141412"/>
            </a:xfrm>
            <a:prstGeom prst="rect">
              <a:avLst/>
            </a:prstGeom>
            <a:noFill/>
            <a:ln w="9525">
              <a:noFill/>
              <a:miter lim="800000"/>
              <a:headEnd/>
              <a:tailEnd/>
            </a:ln>
          </p:spPr>
        </p:pic>
      </p:grpSp>
      <p:sp>
        <p:nvSpPr>
          <p:cNvPr id="239" name="Text Box 460"/>
          <p:cNvSpPr txBox="1">
            <a:spLocks noChangeArrowheads="1"/>
          </p:cNvSpPr>
          <p:nvPr/>
        </p:nvSpPr>
        <p:spPr bwMode="auto">
          <a:xfrm>
            <a:off x="179512" y="5597838"/>
            <a:ext cx="2438786" cy="423450"/>
          </a:xfrm>
          <a:prstGeom prst="rect">
            <a:avLst/>
          </a:prstGeom>
          <a:noFill/>
          <a:ln>
            <a:noFill/>
          </a:ln>
          <a:extLst>
            <a:ext uri="{909E8E84-426E-40DD-AFC4-6F175D3DCCD1}"/>
            <a:ext uri="{91240B29-F687-4F45-9708-019B960494DF}"/>
          </a:extLst>
        </p:spPr>
        <p:txBody>
          <a:bodyPr wrap="none" lIns="90000" tIns="46800" rIns="90000" bIns="46800">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fontAlgn="auto" hangingPunct="1">
              <a:lnSpc>
                <a:spcPts val="900"/>
              </a:lnSpc>
              <a:spcBef>
                <a:spcPct val="50000"/>
              </a:spcBef>
              <a:spcAft>
                <a:spcPts val="0"/>
              </a:spcAft>
              <a:defRPr/>
            </a:pPr>
            <a:r>
              <a:rPr lang="en-US" altLang="ja-JP" sz="1100" b="0" kern="0" dirty="0" smtClean="0">
                <a:solidFill>
                  <a:sysClr val="windowText" lastClr="000000">
                    <a:lumMod val="75000"/>
                    <a:lumOff val="25000"/>
                  </a:sysClr>
                </a:solidFill>
                <a:latin typeface="メイリオ" pitchFamily="50" charset="-128"/>
                <a:ea typeface="メイリオ" pitchFamily="50" charset="-128"/>
                <a:cs typeface="メイリオ" pitchFamily="50" charset="-128"/>
              </a:rPr>
              <a:t>※</a:t>
            </a:r>
            <a:r>
              <a:rPr lang="ja-JP" altLang="en-US" sz="1100" b="0" kern="0" dirty="0" smtClean="0">
                <a:solidFill>
                  <a:sysClr val="windowText" lastClr="000000">
                    <a:lumMod val="75000"/>
                    <a:lumOff val="25000"/>
                  </a:sysClr>
                </a:solidFill>
                <a:latin typeface="メイリオ" pitchFamily="50" charset="-128"/>
                <a:ea typeface="メイリオ" pitchFamily="50" charset="-128"/>
                <a:cs typeface="メイリオ" pitchFamily="50" charset="-128"/>
              </a:rPr>
              <a:t>個人</a:t>
            </a:r>
            <a:r>
              <a:rPr lang="ja-JP" altLang="en-US" sz="1100" b="0" kern="0" dirty="0">
                <a:solidFill>
                  <a:sysClr val="windowText" lastClr="000000">
                    <a:lumMod val="75000"/>
                    <a:lumOff val="25000"/>
                  </a:sysClr>
                </a:solidFill>
                <a:latin typeface="メイリオ" pitchFamily="50" charset="-128"/>
                <a:ea typeface="メイリオ" pitchFamily="50" charset="-128"/>
                <a:cs typeface="メイリオ" pitchFamily="50" charset="-128"/>
              </a:rPr>
              <a:t>ごとにそれぞれの組織体系</a:t>
            </a:r>
            <a:r>
              <a:rPr lang="ja-JP" altLang="en-US" sz="1100" b="0" kern="0" dirty="0" smtClean="0">
                <a:solidFill>
                  <a:sysClr val="windowText" lastClr="000000">
                    <a:lumMod val="75000"/>
                    <a:lumOff val="25000"/>
                  </a:sysClr>
                </a:solidFill>
                <a:latin typeface="メイリオ" pitchFamily="50" charset="-128"/>
                <a:ea typeface="メイリオ" pitchFamily="50" charset="-128"/>
                <a:cs typeface="メイリオ" pitchFamily="50" charset="-128"/>
              </a:rPr>
              <a:t>に</a:t>
            </a:r>
            <a:endParaRPr lang="en-US" altLang="ja-JP" sz="1100" b="0" kern="0" dirty="0" smtClean="0">
              <a:solidFill>
                <a:sysClr val="windowText" lastClr="000000">
                  <a:lumMod val="75000"/>
                  <a:lumOff val="25000"/>
                </a:sysClr>
              </a:solidFill>
              <a:latin typeface="メイリオ" pitchFamily="50" charset="-128"/>
              <a:ea typeface="メイリオ" pitchFamily="50" charset="-128"/>
              <a:cs typeface="メイリオ" pitchFamily="50" charset="-128"/>
            </a:endParaRPr>
          </a:p>
          <a:p>
            <a:pPr eaLnBrk="1" fontAlgn="auto" hangingPunct="1">
              <a:lnSpc>
                <a:spcPts val="900"/>
              </a:lnSpc>
              <a:spcBef>
                <a:spcPct val="50000"/>
              </a:spcBef>
              <a:spcAft>
                <a:spcPts val="0"/>
              </a:spcAft>
              <a:defRPr/>
            </a:pPr>
            <a:r>
              <a:rPr lang="ja-JP" altLang="en-US" sz="1100" b="0" kern="0" dirty="0" smtClean="0">
                <a:solidFill>
                  <a:sysClr val="windowText" lastClr="000000">
                    <a:lumMod val="75000"/>
                    <a:lumOff val="25000"/>
                  </a:sysClr>
                </a:solidFill>
                <a:latin typeface="メイリオ" pitchFamily="50" charset="-128"/>
                <a:ea typeface="メイリオ" pitchFamily="50" charset="-128"/>
                <a:cs typeface="メイリオ" pitchFamily="50" charset="-128"/>
              </a:rPr>
              <a:t>　配属先</a:t>
            </a:r>
            <a:r>
              <a:rPr lang="ja-JP" altLang="en-US" sz="1100" b="0" kern="0" dirty="0">
                <a:solidFill>
                  <a:sysClr val="windowText" lastClr="000000">
                    <a:lumMod val="75000"/>
                    <a:lumOff val="25000"/>
                  </a:sysClr>
                </a:solidFill>
                <a:latin typeface="メイリオ" pitchFamily="50" charset="-128"/>
                <a:ea typeface="メイリオ" pitchFamily="50" charset="-128"/>
                <a:cs typeface="メイリオ" pitchFamily="50" charset="-128"/>
              </a:rPr>
              <a:t>を持ちます。</a:t>
            </a:r>
          </a:p>
        </p:txBody>
      </p:sp>
      <p:pic>
        <p:nvPicPr>
          <p:cNvPr id="240" name="Picture 6"/>
          <p:cNvPicPr>
            <a:picLocks noChangeAspect="1" noChangeArrowheads="1"/>
          </p:cNvPicPr>
          <p:nvPr/>
        </p:nvPicPr>
        <p:blipFill>
          <a:blip r:embed="rId5" cstate="screen"/>
          <a:srcRect/>
          <a:stretch>
            <a:fillRect/>
          </a:stretch>
        </p:blipFill>
        <p:spPr bwMode="auto">
          <a:xfrm>
            <a:off x="5868144" y="2492896"/>
            <a:ext cx="2736000" cy="1976545"/>
          </a:xfrm>
          <a:prstGeom prst="rect">
            <a:avLst/>
          </a:prstGeom>
          <a:noFill/>
          <a:ln w="6350">
            <a:solidFill>
              <a:schemeClr val="tx2"/>
            </a:solidFill>
            <a:miter lim="800000"/>
            <a:headEnd/>
            <a:tailEnd/>
          </a:ln>
          <a:effectLst>
            <a:outerShdw blurRad="50800" dist="38100" dir="8100000" algn="tr" rotWithShape="0">
              <a:prstClr val="black">
                <a:alpha val="40000"/>
              </a:prstClr>
            </a:outerShdw>
          </a:effectLst>
        </p:spPr>
      </p:pic>
      <p:sp>
        <p:nvSpPr>
          <p:cNvPr id="241" name="Text Box 460"/>
          <p:cNvSpPr txBox="1">
            <a:spLocks noChangeArrowheads="1"/>
          </p:cNvSpPr>
          <p:nvPr/>
        </p:nvSpPr>
        <p:spPr bwMode="auto">
          <a:xfrm>
            <a:off x="5868144" y="2492896"/>
            <a:ext cx="1848881" cy="272758"/>
          </a:xfrm>
          <a:prstGeom prst="rect">
            <a:avLst/>
          </a:prstGeom>
          <a:ln/>
          <a:extLst>
            <a:ext uri="{909E8E84-426E-40DD-AFC4-6F175D3DCCD1}"/>
            <a:ext uri="{91240B29-F687-4F45-9708-019B960494DF}"/>
          </a:extLst>
        </p:spPr>
        <p:style>
          <a:lnRef idx="1">
            <a:schemeClr val="accent4"/>
          </a:lnRef>
          <a:fillRef idx="2">
            <a:schemeClr val="accent4"/>
          </a:fillRef>
          <a:effectRef idx="1">
            <a:schemeClr val="accent4"/>
          </a:effectRef>
          <a:fontRef idx="minor">
            <a:schemeClr val="dk1"/>
          </a:fontRef>
        </p:style>
        <p:txBody>
          <a:bodyPr wrap="square" lIns="72000" tIns="36000" rIns="72000" bIns="36000" anchor="ct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fontAlgn="auto" hangingPunct="1">
              <a:spcBef>
                <a:spcPct val="50000"/>
              </a:spcBef>
              <a:spcAft>
                <a:spcPts val="0"/>
              </a:spcAft>
              <a:defRPr/>
            </a:pPr>
            <a:r>
              <a:rPr lang="ja-JP" altLang="en-US" sz="1300" b="0" kern="0" dirty="0" smtClean="0">
                <a:latin typeface="メイリオ" pitchFamily="50" charset="-128"/>
                <a:ea typeface="メイリオ" pitchFamily="50" charset="-128"/>
                <a:cs typeface="メイリオ" pitchFamily="50" charset="-128"/>
              </a:rPr>
              <a:t>統計資料（原価組織）</a:t>
            </a:r>
            <a:endParaRPr lang="ja-JP" altLang="en-US" sz="1300" b="0" kern="0" dirty="0">
              <a:latin typeface="メイリオ" pitchFamily="50" charset="-128"/>
              <a:ea typeface="メイリオ" pitchFamily="50" charset="-128"/>
              <a:cs typeface="メイリオ" pitchFamily="50" charset="-128"/>
            </a:endParaRPr>
          </a:p>
        </p:txBody>
      </p:sp>
      <p:pic>
        <p:nvPicPr>
          <p:cNvPr id="242" name="Picture 4"/>
          <p:cNvPicPr>
            <a:picLocks noChangeAspect="1" noChangeArrowheads="1"/>
          </p:cNvPicPr>
          <p:nvPr/>
        </p:nvPicPr>
        <p:blipFill>
          <a:blip r:embed="rId6" cstate="screen"/>
          <a:srcRect/>
          <a:stretch>
            <a:fillRect/>
          </a:stretch>
        </p:blipFill>
        <p:spPr bwMode="auto">
          <a:xfrm>
            <a:off x="6084168" y="3573016"/>
            <a:ext cx="2736000" cy="1886742"/>
          </a:xfrm>
          <a:prstGeom prst="rect">
            <a:avLst/>
          </a:prstGeom>
          <a:noFill/>
          <a:ln w="6350">
            <a:solidFill>
              <a:schemeClr val="tx1">
                <a:lumMod val="50000"/>
                <a:lumOff val="50000"/>
              </a:schemeClr>
            </a:solidFill>
            <a:miter lim="800000"/>
            <a:headEnd/>
            <a:tailEnd/>
          </a:ln>
          <a:effectLst>
            <a:outerShdw blurRad="50800" dist="38100" dir="8100000" algn="tr" rotWithShape="0">
              <a:prstClr val="black">
                <a:alpha val="40000"/>
              </a:prstClr>
            </a:outerShdw>
          </a:effectLst>
        </p:spPr>
      </p:pic>
      <p:sp>
        <p:nvSpPr>
          <p:cNvPr id="243" name="Text Box 460"/>
          <p:cNvSpPr txBox="1">
            <a:spLocks noChangeArrowheads="1"/>
          </p:cNvSpPr>
          <p:nvPr/>
        </p:nvSpPr>
        <p:spPr bwMode="auto">
          <a:xfrm>
            <a:off x="6084168" y="3573016"/>
            <a:ext cx="1848881" cy="272758"/>
          </a:xfrm>
          <a:prstGeom prst="rect">
            <a:avLst/>
          </a:prstGeom>
          <a:ln/>
          <a:extLst>
            <a:ext uri="{909E8E84-426E-40DD-AFC4-6F175D3DCCD1}"/>
            <a:ext uri="{91240B29-F687-4F45-9708-019B960494DF}"/>
          </a:extLst>
        </p:spPr>
        <p:style>
          <a:lnRef idx="1">
            <a:schemeClr val="accent4"/>
          </a:lnRef>
          <a:fillRef idx="2">
            <a:schemeClr val="accent4"/>
          </a:fillRef>
          <a:effectRef idx="1">
            <a:schemeClr val="accent4"/>
          </a:effectRef>
          <a:fontRef idx="minor">
            <a:schemeClr val="dk1"/>
          </a:fontRef>
        </p:style>
        <p:txBody>
          <a:bodyPr wrap="square" lIns="72000" tIns="36000" rIns="72000" bIns="36000" anchor="ct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fontAlgn="auto" hangingPunct="1">
              <a:spcBef>
                <a:spcPct val="50000"/>
              </a:spcBef>
              <a:spcAft>
                <a:spcPts val="0"/>
              </a:spcAft>
              <a:defRPr/>
            </a:pPr>
            <a:r>
              <a:rPr lang="ja-JP" altLang="en-US" sz="1300" b="0" kern="0" dirty="0" smtClean="0">
                <a:latin typeface="メイリオ" pitchFamily="50" charset="-128"/>
                <a:ea typeface="メイリオ" pitchFamily="50" charset="-128"/>
                <a:cs typeface="メイリオ" pitchFamily="50" charset="-128"/>
              </a:rPr>
              <a:t>組織階層図（勤務地）</a:t>
            </a:r>
            <a:endParaRPr lang="ja-JP" altLang="en-US" sz="1300" b="0" kern="0" dirty="0">
              <a:latin typeface="メイリオ" pitchFamily="50" charset="-128"/>
              <a:ea typeface="メイリオ" pitchFamily="50" charset="-128"/>
              <a:cs typeface="メイリオ" pitchFamily="50" charset="-128"/>
            </a:endParaRPr>
          </a:p>
        </p:txBody>
      </p:sp>
      <p:sp>
        <p:nvSpPr>
          <p:cNvPr id="244" name="右矢印 243"/>
          <p:cNvSpPr/>
          <p:nvPr/>
        </p:nvSpPr>
        <p:spPr>
          <a:xfrm>
            <a:off x="5220072" y="2852936"/>
            <a:ext cx="526509" cy="526509"/>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245" name="右矢印 244"/>
          <p:cNvSpPr/>
          <p:nvPr/>
        </p:nvSpPr>
        <p:spPr>
          <a:xfrm>
            <a:off x="5220072" y="4185224"/>
            <a:ext cx="526509" cy="526509"/>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246" name="右矢印 245"/>
          <p:cNvSpPr/>
          <p:nvPr/>
        </p:nvSpPr>
        <p:spPr>
          <a:xfrm>
            <a:off x="5220072" y="5517232"/>
            <a:ext cx="526509" cy="526509"/>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247" name="Text Box 456"/>
          <p:cNvSpPr txBox="1">
            <a:spLocks noChangeArrowheads="1"/>
          </p:cNvSpPr>
          <p:nvPr/>
        </p:nvSpPr>
        <p:spPr bwMode="auto">
          <a:xfrm>
            <a:off x="6156176" y="6063869"/>
            <a:ext cx="2843808" cy="389467"/>
          </a:xfrm>
          <a:prstGeom prst="rect">
            <a:avLst/>
          </a:prstGeom>
          <a:noFill/>
          <a:ln w="9525" algn="ctr">
            <a:noFill/>
            <a:miter lim="800000"/>
            <a:headEnd/>
            <a:tailEnd/>
          </a:ln>
          <a:effectLst/>
        </p:spPr>
        <p:txBody>
          <a:bodyPr wrap="square" lIns="90000" tIns="46800" rIns="90000" bIns="46800">
            <a:spAutoFit/>
          </a:bodyPr>
          <a:lstStyle/>
          <a:p>
            <a:pPr fontAlgn="auto">
              <a:lnSpc>
                <a:spcPts val="800"/>
              </a:lnSpc>
              <a:spcBef>
                <a:spcPct val="50000"/>
              </a:spcBef>
              <a:spcAft>
                <a:spcPts val="0"/>
              </a:spcAft>
              <a:defRPr/>
            </a:pPr>
            <a:r>
              <a:rPr kumimoji="0" lang="ja-JP" altLang="en-US" sz="1000" b="0" kern="0" dirty="0">
                <a:solidFill>
                  <a:sysClr val="windowText" lastClr="000000">
                    <a:lumMod val="75000"/>
                    <a:lumOff val="25000"/>
                  </a:sysClr>
                </a:solidFill>
                <a:latin typeface="メイリオ" pitchFamily="50" charset="-128"/>
                <a:ea typeface="メイリオ" pitchFamily="50" charset="-128"/>
                <a:cs typeface="メイリオ" pitchFamily="50" charset="-128"/>
              </a:rPr>
              <a:t>原価配属先は</a:t>
            </a:r>
            <a:r>
              <a:rPr kumimoji="0" lang="en-US" altLang="ja-JP" sz="1000" b="0" kern="0" dirty="0">
                <a:solidFill>
                  <a:sysClr val="windowText" lastClr="000000">
                    <a:lumMod val="75000"/>
                    <a:lumOff val="25000"/>
                  </a:sysClr>
                </a:solidFill>
                <a:latin typeface="メイリオ" pitchFamily="50" charset="-128"/>
                <a:ea typeface="メイリオ" pitchFamily="50" charset="-128"/>
                <a:cs typeface="メイリオ" pitchFamily="50" charset="-128"/>
              </a:rPr>
              <a:t>7</a:t>
            </a:r>
            <a:r>
              <a:rPr kumimoji="0" lang="ja-JP" altLang="en-US" sz="1000" b="0" kern="0" dirty="0">
                <a:solidFill>
                  <a:sysClr val="windowText" lastClr="000000">
                    <a:lumMod val="75000"/>
                    <a:lumOff val="25000"/>
                  </a:sysClr>
                </a:solidFill>
                <a:latin typeface="メイリオ" pitchFamily="50" charset="-128"/>
                <a:ea typeface="メイリオ" pitchFamily="50" charset="-128"/>
                <a:cs typeface="メイリオ" pitchFamily="50" charset="-128"/>
              </a:rPr>
              <a:t>部門間で按分率の設定</a:t>
            </a:r>
            <a:r>
              <a:rPr kumimoji="0" lang="ja-JP" altLang="en-US" sz="1000" b="0" kern="0" dirty="0" smtClean="0">
                <a:solidFill>
                  <a:sysClr val="windowText" lastClr="000000">
                    <a:lumMod val="75000"/>
                    <a:lumOff val="25000"/>
                  </a:sysClr>
                </a:solidFill>
                <a:latin typeface="メイリオ" pitchFamily="50" charset="-128"/>
                <a:ea typeface="メイリオ" pitchFamily="50" charset="-128"/>
                <a:cs typeface="メイリオ" pitchFamily="50" charset="-128"/>
              </a:rPr>
              <a:t>が行え</a:t>
            </a:r>
            <a:endParaRPr kumimoji="0" lang="en-US" altLang="ja-JP" sz="1000" b="0" kern="0" dirty="0" smtClean="0">
              <a:solidFill>
                <a:sysClr val="windowText" lastClr="000000">
                  <a:lumMod val="75000"/>
                  <a:lumOff val="25000"/>
                </a:sysClr>
              </a:solidFill>
              <a:latin typeface="メイリオ" pitchFamily="50" charset="-128"/>
              <a:ea typeface="メイリオ" pitchFamily="50" charset="-128"/>
              <a:cs typeface="メイリオ" pitchFamily="50" charset="-128"/>
            </a:endParaRPr>
          </a:p>
          <a:p>
            <a:pPr fontAlgn="auto">
              <a:lnSpc>
                <a:spcPts val="800"/>
              </a:lnSpc>
              <a:spcBef>
                <a:spcPct val="50000"/>
              </a:spcBef>
              <a:spcAft>
                <a:spcPts val="0"/>
              </a:spcAft>
              <a:defRPr/>
            </a:pPr>
            <a:r>
              <a:rPr kumimoji="0" lang="ja-JP" altLang="en-US" sz="1000" b="0" kern="0" dirty="0" smtClean="0">
                <a:solidFill>
                  <a:sysClr val="windowText" lastClr="000000">
                    <a:lumMod val="75000"/>
                    <a:lumOff val="25000"/>
                  </a:sysClr>
                </a:solidFill>
                <a:latin typeface="メイリオ" pitchFamily="50" charset="-128"/>
                <a:ea typeface="メイリオ" pitchFamily="50" charset="-128"/>
                <a:cs typeface="メイリオ" pitchFamily="50" charset="-128"/>
              </a:rPr>
              <a:t>ます</a:t>
            </a:r>
            <a:r>
              <a:rPr kumimoji="0" lang="ja-JP" altLang="en-US" sz="1000" b="0" kern="0" dirty="0">
                <a:solidFill>
                  <a:sysClr val="windowText" lastClr="000000">
                    <a:lumMod val="75000"/>
                    <a:lumOff val="25000"/>
                  </a:sysClr>
                </a:solidFill>
                <a:latin typeface="メイリオ" pitchFamily="50" charset="-128"/>
                <a:ea typeface="メイリオ" pitchFamily="50" charset="-128"/>
                <a:cs typeface="メイリオ" pitchFamily="50" charset="-128"/>
              </a:rPr>
              <a:t>。仕訳データ作成の際に考慮します。</a:t>
            </a:r>
          </a:p>
        </p:txBody>
      </p:sp>
      <p:pic>
        <p:nvPicPr>
          <p:cNvPr id="248" name="Picture 458"/>
          <p:cNvPicPr>
            <a:picLocks noChangeAspect="1" noChangeArrowheads="1"/>
          </p:cNvPicPr>
          <p:nvPr/>
        </p:nvPicPr>
        <p:blipFill>
          <a:blip r:embed="rId7" cstate="screen"/>
          <a:srcRect/>
          <a:stretch>
            <a:fillRect/>
          </a:stretch>
        </p:blipFill>
        <p:spPr bwMode="auto">
          <a:xfrm>
            <a:off x="6191672" y="4941168"/>
            <a:ext cx="2771800" cy="1000096"/>
          </a:xfrm>
          <a:prstGeom prst="rect">
            <a:avLst/>
          </a:prstGeom>
          <a:ln w="6350">
            <a:solidFill>
              <a:schemeClr val="bg1">
                <a:lumMod val="50000"/>
              </a:schemeClr>
            </a:solidFill>
          </a:ln>
          <a:effectLst/>
          <a:extLst>
            <a:ext uri="{909E8E84-426E-40DD-AFC4-6F175D3DCCD1}"/>
          </a:extLst>
        </p:spPr>
      </p:pic>
      <p:sp>
        <p:nvSpPr>
          <p:cNvPr id="249" name="Text Box 460"/>
          <p:cNvSpPr txBox="1">
            <a:spLocks noChangeArrowheads="1"/>
          </p:cNvSpPr>
          <p:nvPr/>
        </p:nvSpPr>
        <p:spPr bwMode="auto">
          <a:xfrm>
            <a:off x="6191129" y="4941168"/>
            <a:ext cx="1848881" cy="272758"/>
          </a:xfrm>
          <a:prstGeom prst="rect">
            <a:avLst/>
          </a:prstGeom>
          <a:ln/>
          <a:extLst>
            <a:ext uri="{909E8E84-426E-40DD-AFC4-6F175D3DCCD1}"/>
            <a:ext uri="{91240B29-F687-4F45-9708-019B960494DF}"/>
          </a:extLst>
        </p:spPr>
        <p:style>
          <a:lnRef idx="1">
            <a:schemeClr val="accent4"/>
          </a:lnRef>
          <a:fillRef idx="2">
            <a:schemeClr val="accent4"/>
          </a:fillRef>
          <a:effectRef idx="1">
            <a:schemeClr val="accent4"/>
          </a:effectRef>
          <a:fontRef idx="minor">
            <a:schemeClr val="dk1"/>
          </a:fontRef>
        </p:style>
        <p:txBody>
          <a:bodyPr wrap="square" lIns="72000" tIns="36000" rIns="72000" bIns="36000" anchor="ct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fontAlgn="auto" hangingPunct="1">
              <a:spcBef>
                <a:spcPct val="50000"/>
              </a:spcBef>
              <a:spcAft>
                <a:spcPts val="0"/>
              </a:spcAft>
              <a:defRPr/>
            </a:pPr>
            <a:r>
              <a:rPr lang="ja-JP" altLang="en-US" sz="1300" b="0" kern="0" dirty="0" smtClean="0">
                <a:latin typeface="メイリオ" pitchFamily="50" charset="-128"/>
                <a:ea typeface="メイリオ" pitchFamily="50" charset="-128"/>
                <a:cs typeface="メイリオ" pitchFamily="50" charset="-128"/>
              </a:rPr>
              <a:t>費用計上部門配布</a:t>
            </a:r>
            <a:endParaRPr lang="ja-JP" altLang="en-US" sz="1300" b="0" kern="0" dirty="0">
              <a:latin typeface="メイリオ" pitchFamily="50" charset="-128"/>
              <a:ea typeface="メイリオ" pitchFamily="50" charset="-128"/>
              <a:cs typeface="メイリオ" pitchFamily="50" charset="-128"/>
            </a:endParaRPr>
          </a:p>
        </p:txBody>
      </p:sp>
      <p:cxnSp>
        <p:nvCxnSpPr>
          <p:cNvPr id="250" name="直線コネクタ 249"/>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grpSp>
        <p:nvGrpSpPr>
          <p:cNvPr id="251" name="グループ化 250"/>
          <p:cNvGrpSpPr/>
          <p:nvPr/>
        </p:nvGrpSpPr>
        <p:grpSpPr>
          <a:xfrm>
            <a:off x="395290" y="1340768"/>
            <a:ext cx="215993" cy="215740"/>
            <a:chOff x="395290" y="1340768"/>
            <a:chExt cx="215993" cy="215740"/>
          </a:xfrm>
        </p:grpSpPr>
        <p:sp>
          <p:nvSpPr>
            <p:cNvPr id="252" name="正方形/長方形 251"/>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253" name="正方形/長方形 252"/>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sp>
        <p:nvSpPr>
          <p:cNvPr id="254" name="Text Box 4"/>
          <p:cNvSpPr txBox="1">
            <a:spLocks noChangeArrowheads="1"/>
          </p:cNvSpPr>
          <p:nvPr/>
        </p:nvSpPr>
        <p:spPr bwMode="auto">
          <a:xfrm>
            <a:off x="586109" y="1276350"/>
            <a:ext cx="7154243" cy="338554"/>
          </a:xfrm>
          <a:prstGeom prst="rect">
            <a:avLst/>
          </a:prstGeom>
          <a:noFill/>
          <a:ln w="9525">
            <a:noFill/>
            <a:miter lim="800000"/>
            <a:headEnd/>
            <a:tailEnd/>
          </a:ln>
        </p:spPr>
        <p:txBody>
          <a:bodyPr wrap="square">
            <a:spAutoFit/>
          </a:bodyPr>
          <a:lstStyle/>
          <a:p>
            <a:r>
              <a:rPr lang="ja-JP" altLang="en-US" b="0" dirty="0" smtClean="0">
                <a:solidFill>
                  <a:srgbClr val="C00000"/>
                </a:solidFill>
                <a:latin typeface="メイリオ" pitchFamily="50" charset="-128"/>
                <a:ea typeface="メイリオ" pitchFamily="50" charset="-128"/>
                <a:cs typeface="メイリオ" pitchFamily="50" charset="-128"/>
              </a:rPr>
              <a:t>多角的な視点で会社組織の体制を管理できる</a:t>
            </a:r>
            <a:r>
              <a:rPr lang="en-US" altLang="ja-JP" b="0" dirty="0" smtClean="0">
                <a:solidFill>
                  <a:srgbClr val="C00000"/>
                </a:solidFill>
                <a:latin typeface="メイリオ" pitchFamily="50" charset="-128"/>
                <a:ea typeface="メイリオ" pitchFamily="50" charset="-128"/>
                <a:cs typeface="メイリオ" pitchFamily="50" charset="-128"/>
              </a:rPr>
              <a:t>4</a:t>
            </a:r>
            <a:r>
              <a:rPr lang="ja-JP" altLang="en-US" b="0" dirty="0" err="1" smtClean="0">
                <a:solidFill>
                  <a:srgbClr val="C00000"/>
                </a:solidFill>
                <a:latin typeface="メイリオ" pitchFamily="50" charset="-128"/>
                <a:ea typeface="メイリオ" pitchFamily="50" charset="-128"/>
                <a:cs typeface="メイリオ" pitchFamily="50" charset="-128"/>
              </a:rPr>
              <a:t>つの</a:t>
            </a:r>
            <a:r>
              <a:rPr lang="ja-JP" altLang="en-US" b="0" dirty="0" smtClean="0">
                <a:solidFill>
                  <a:srgbClr val="C00000"/>
                </a:solidFill>
                <a:latin typeface="メイリオ" pitchFamily="50" charset="-128"/>
                <a:ea typeface="メイリオ" pitchFamily="50" charset="-128"/>
                <a:cs typeface="メイリオ" pitchFamily="50" charset="-128"/>
              </a:rPr>
              <a:t>組織体系</a:t>
            </a:r>
          </a:p>
        </p:txBody>
      </p:sp>
      <p:sp>
        <p:nvSpPr>
          <p:cNvPr id="255" name="Text Box 6"/>
          <p:cNvSpPr txBox="1">
            <a:spLocks noChangeArrowheads="1"/>
          </p:cNvSpPr>
          <p:nvPr/>
        </p:nvSpPr>
        <p:spPr bwMode="auto">
          <a:xfrm>
            <a:off x="502666" y="1700808"/>
            <a:ext cx="8605838" cy="738664"/>
          </a:xfrm>
          <a:prstGeom prst="rect">
            <a:avLst/>
          </a:prstGeom>
          <a:noFill/>
          <a:ln w="9525">
            <a:noFill/>
            <a:miter lim="800000"/>
            <a:headEnd/>
            <a:tailEnd/>
          </a:ln>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人事</a:t>
            </a:r>
            <a:r>
              <a:rPr kumimoji="0" lang="ja-JP" altLang="en-US"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配属のための</a:t>
            </a:r>
            <a:r>
              <a:rPr kumimoji="0" lang="en-US" altLang="ja-JP"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a:t>
            </a:r>
            <a:r>
              <a:rPr kumimoji="0" lang="ja-JP" altLang="en-US"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人事組織</a:t>
            </a:r>
            <a:r>
              <a:rPr kumimoji="0" lang="en-US" altLang="ja-JP"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a:t>
            </a:r>
            <a:r>
              <a:rPr kumimoji="0" lang="ja-JP" altLang="en-US" sz="1400" b="0" i="0" u="none" strike="noStrike" kern="0" cap="none" spc="0" normalizeH="0" baseline="0" noProof="0" dirty="0" err="1">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a:t>
            </a:r>
            <a:r>
              <a:rPr kumimoji="0" lang="ja-JP" altLang="en-US"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会計システムと共有する仕訳用の</a:t>
            </a:r>
            <a:r>
              <a:rPr kumimoji="0" lang="en-US" altLang="ja-JP"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a:t>
            </a:r>
            <a:r>
              <a:rPr kumimoji="0" lang="ja-JP" altLang="en-US"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原価組織</a:t>
            </a:r>
            <a:r>
              <a:rPr kumimoji="0" lang="en-US" altLang="ja-JP" sz="14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a:t>
            </a:r>
            <a:r>
              <a:rPr kumimoji="0" lang="ja-JP" altLang="en-US" sz="14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や</a:t>
            </a:r>
            <a:r>
              <a:rPr kumimoji="0" lang="en-US" altLang="ja-JP" sz="14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a:t>
            </a:r>
            <a:r>
              <a:rPr kumimoji="0" lang="ja-JP" altLang="en-US"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勤務地</a:t>
            </a:r>
            <a:r>
              <a:rPr kumimoji="0" lang="en-US" altLang="ja-JP"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a:t>
            </a:r>
            <a:r>
              <a:rPr kumimoji="0" lang="ja-JP" altLang="en-US"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など任意の組織体系を作成することができます</a:t>
            </a:r>
            <a:r>
              <a:rPr kumimoji="0" lang="ja-JP" altLang="en-US" sz="14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。仕訳</a:t>
            </a:r>
            <a:r>
              <a:rPr kumimoji="0" lang="ja-JP" altLang="en-US"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データ</a:t>
            </a:r>
            <a:r>
              <a:rPr kumimoji="0" lang="ja-JP" altLang="en-US" sz="1400" b="0" i="0" u="none" strike="noStrike" kern="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作成には原価組織を利用するため、</a:t>
            </a:r>
            <a:r>
              <a:rPr kumimoji="0" lang="ja-JP" altLang="en-US" sz="1400" b="0" i="0" u="none" strike="noStrike" kern="0" cap="none" spc="0" normalizeH="0" baseline="0" noProof="0" dirty="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人事システムと会計システム間の組織体系の変換が不要です。（プロジェクト組織と併せて４つの組織を管理できます。）</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角丸四角形 23"/>
          <p:cNvSpPr/>
          <p:nvPr/>
        </p:nvSpPr>
        <p:spPr>
          <a:xfrm>
            <a:off x="467544" y="5589240"/>
            <a:ext cx="8136904" cy="792088"/>
          </a:xfrm>
          <a:prstGeom prst="roundRect">
            <a:avLst/>
          </a:prstGeom>
          <a:ln/>
        </p:spPr>
        <p:style>
          <a:lnRef idx="0">
            <a:schemeClr val="accent4"/>
          </a:lnRef>
          <a:fillRef idx="3">
            <a:schemeClr val="accent4"/>
          </a:fillRef>
          <a:effectRef idx="3">
            <a:schemeClr val="accent4"/>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5380" name="Rectangle 23"/>
          <p:cNvSpPr txBox="1">
            <a:spLocks noChangeArrowheads="1"/>
          </p:cNvSpPr>
          <p:nvPr/>
        </p:nvSpPr>
        <p:spPr bwMode="gray">
          <a:xfrm>
            <a:off x="209006" y="236538"/>
            <a:ext cx="8263482" cy="982662"/>
          </a:xfrm>
          <a:prstGeom prst="rect">
            <a:avLst/>
          </a:prstGeom>
          <a:noFill/>
          <a:ln w="9525">
            <a:noFill/>
            <a:miter lim="800000"/>
            <a:headEnd/>
            <a:tailEnd/>
          </a:ln>
        </p:spPr>
        <p:txBody>
          <a:bodyPr tIns="0" bIns="0" anchor="ctr"/>
          <a:lstStyle/>
          <a:p>
            <a:pPr eaLnBrk="0" hangingPunct="0">
              <a:lnSpc>
                <a:spcPts val="2600"/>
              </a:lnSpc>
              <a:defRPr/>
            </a:pPr>
            <a:r>
              <a:rPr lang="en-US" altLang="ja-JP" sz="2200" i="1" dirty="0">
                <a:ea typeface="メイリオ" pitchFamily="50" charset="-128"/>
                <a:cs typeface="Times New Roman" pitchFamily="18" charset="0"/>
              </a:rPr>
              <a:t>SuperStream</a:t>
            </a:r>
            <a:r>
              <a:rPr lang="en-US" altLang="ja-JP" sz="2200" dirty="0">
                <a:ea typeface="メイリオ" pitchFamily="50" charset="-128"/>
                <a:cs typeface="Times New Roman" pitchFamily="18" charset="0"/>
              </a:rPr>
              <a:t> - HR</a:t>
            </a:r>
            <a:r>
              <a:rPr lang="en-US" altLang="ja-JP" sz="2200" dirty="0" smtClean="0">
                <a:ea typeface="メイリオ" pitchFamily="50" charset="-128"/>
                <a:cs typeface="Times New Roman" pitchFamily="18" charset="0"/>
              </a:rPr>
              <a:t>+</a:t>
            </a:r>
            <a:r>
              <a:rPr lang="en-US" altLang="ja-JP" sz="2400" dirty="0">
                <a:latin typeface="メイリオ" pitchFamily="50" charset="-128"/>
                <a:ea typeface="メイリオ" pitchFamily="50" charset="-128"/>
                <a:cs typeface="メイリオ" pitchFamily="50" charset="-128"/>
              </a:rPr>
              <a:t/>
            </a:r>
            <a:br>
              <a:rPr lang="en-US" altLang="ja-JP" sz="2400" dirty="0">
                <a:latin typeface="メイリオ" pitchFamily="50" charset="-128"/>
                <a:ea typeface="メイリオ" pitchFamily="50" charset="-128"/>
                <a:cs typeface="メイリオ" pitchFamily="50" charset="-128"/>
              </a:rPr>
            </a:br>
            <a:r>
              <a:rPr lang="ja-JP" altLang="en-US" sz="1800" b="0" dirty="0" smtClean="0">
                <a:latin typeface="メイリオ" pitchFamily="50" charset="-128"/>
                <a:ea typeface="メイリオ" pitchFamily="50" charset="-128"/>
                <a:cs typeface="メイリオ" pitchFamily="50" charset="-128"/>
              </a:rPr>
              <a:t>　～</a:t>
            </a:r>
            <a:r>
              <a:rPr lang="ja-JP" altLang="en-US" sz="1800" b="0" dirty="0">
                <a:latin typeface="メイリオ" pitchFamily="50" charset="-128"/>
                <a:ea typeface="メイリオ" pitchFamily="50" charset="-128"/>
                <a:cs typeface="メイリオ" pitchFamily="50" charset="-128"/>
              </a:rPr>
              <a:t>ユーザー任意に社員情報を拡張可能～</a:t>
            </a:r>
          </a:p>
        </p:txBody>
      </p:sp>
      <p:sp>
        <p:nvSpPr>
          <p:cNvPr id="25"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a:defRPr/>
            </a:pPr>
            <a:fld id="{FA2ACBE0-8C0C-4CDF-8880-DAAEE77BBD0F}" type="slidenum">
              <a:rPr lang="ja-JP" altLang="en-US" smtClean="0">
                <a:solidFill>
                  <a:srgbClr val="FFFFFF"/>
                </a:solidFill>
                <a:latin typeface="メイリオ" pitchFamily="50" charset="-128"/>
                <a:ea typeface="メイリオ" pitchFamily="50" charset="-128"/>
                <a:cs typeface="メイリオ" pitchFamily="50" charset="-128"/>
              </a:rPr>
              <a:pPr>
                <a:defRPr/>
              </a:pPr>
              <a:t>7</a:t>
            </a:fld>
            <a:endParaRPr lang="ja-JP" altLang="en-US" dirty="0" smtClean="0">
              <a:solidFill>
                <a:srgbClr val="FFFFFF"/>
              </a:solidFill>
              <a:latin typeface="メイリオ" pitchFamily="50" charset="-128"/>
              <a:ea typeface="メイリオ" pitchFamily="50" charset="-128"/>
              <a:cs typeface="メイリオ" pitchFamily="50" charset="-128"/>
            </a:endParaRPr>
          </a:p>
        </p:txBody>
      </p:sp>
      <p:sp>
        <p:nvSpPr>
          <p:cNvPr id="16407" name="テキスト ボックス 15"/>
          <p:cNvSpPr txBox="1">
            <a:spLocks noChangeArrowheads="1"/>
          </p:cNvSpPr>
          <p:nvPr/>
        </p:nvSpPr>
        <p:spPr bwMode="auto">
          <a:xfrm>
            <a:off x="496389" y="5632450"/>
            <a:ext cx="8044361" cy="738664"/>
          </a:xfrm>
          <a:prstGeom prst="rect">
            <a:avLst/>
          </a:prstGeom>
          <a:noFill/>
          <a:ln w="9525">
            <a:noFill/>
            <a:miter lim="800000"/>
            <a:headEnd/>
            <a:tailEnd/>
          </a:ln>
        </p:spPr>
        <p:txBody>
          <a:bodyPr wrap="square">
            <a:spAutoFit/>
          </a:bodyPr>
          <a:lstStyle/>
          <a:p>
            <a:r>
              <a:rPr lang="ja-JP" altLang="en-US" sz="1400" b="0" dirty="0">
                <a:latin typeface="メイリオ" pitchFamily="50" charset="-128"/>
                <a:ea typeface="メイリオ" pitchFamily="50" charset="-128"/>
                <a:cs typeface="メイリオ" pitchFamily="50" charset="-128"/>
              </a:rPr>
              <a:t>拡張項目は項目タイプをテキスト管理やコード管で管理可能です。また、各タブ・項目毎の</a:t>
            </a:r>
            <a:endParaRPr lang="en-US" altLang="ja-JP" sz="1400" b="0" dirty="0">
              <a:latin typeface="メイリオ" pitchFamily="50" charset="-128"/>
              <a:ea typeface="メイリオ" pitchFamily="50" charset="-128"/>
              <a:cs typeface="メイリオ" pitchFamily="50" charset="-128"/>
            </a:endParaRPr>
          </a:p>
          <a:p>
            <a:r>
              <a:rPr lang="ja-JP" altLang="en-US" sz="1400" b="0" dirty="0">
                <a:latin typeface="メイリオ" pitchFamily="50" charset="-128"/>
                <a:ea typeface="メイリオ" pitchFamily="50" charset="-128"/>
                <a:cs typeface="メイリオ" pitchFamily="50" charset="-128"/>
              </a:rPr>
              <a:t>セキュリティ設定や、履歴取得有無、画面上でのタブの配置設定が行えます。</a:t>
            </a:r>
            <a:endParaRPr lang="en-US" altLang="ja-JP" sz="1400" b="0" dirty="0">
              <a:latin typeface="メイリオ" pitchFamily="50" charset="-128"/>
              <a:ea typeface="メイリオ" pitchFamily="50" charset="-128"/>
              <a:cs typeface="メイリオ" pitchFamily="50" charset="-128"/>
            </a:endParaRPr>
          </a:p>
          <a:p>
            <a:r>
              <a:rPr lang="ja-JP" altLang="en-US" sz="1400" b="0" dirty="0">
                <a:latin typeface="メイリオ" pitchFamily="50" charset="-128"/>
                <a:ea typeface="メイリオ" pitchFamily="50" charset="-128"/>
                <a:cs typeface="メイリオ" pitchFamily="50" charset="-128"/>
              </a:rPr>
              <a:t>なお、拡張項目はそのまま、</a:t>
            </a:r>
            <a:r>
              <a:rPr lang="en-US" altLang="ja-JP" sz="1400" b="0" dirty="0">
                <a:latin typeface="メイリオ" pitchFamily="50" charset="-128"/>
                <a:ea typeface="メイリオ" pitchFamily="50" charset="-128"/>
                <a:cs typeface="メイリオ" pitchFamily="50" charset="-128"/>
              </a:rPr>
              <a:t>PR+</a:t>
            </a:r>
            <a:r>
              <a:rPr lang="ja-JP" altLang="en-US" sz="1400" b="0" dirty="0">
                <a:latin typeface="メイリオ" pitchFamily="50" charset="-128"/>
                <a:ea typeface="メイリオ" pitchFamily="50" charset="-128"/>
                <a:cs typeface="メイリオ" pitchFamily="50" charset="-128"/>
              </a:rPr>
              <a:t>の給与や</a:t>
            </a:r>
            <a:r>
              <a:rPr lang="en-US" altLang="ja-JP" sz="1400" b="0" dirty="0">
                <a:latin typeface="メイリオ" pitchFamily="50" charset="-128"/>
                <a:ea typeface="メイリオ" pitchFamily="50" charset="-128"/>
                <a:cs typeface="メイリオ" pitchFamily="50" charset="-128"/>
              </a:rPr>
              <a:t>field/HR</a:t>
            </a:r>
            <a:r>
              <a:rPr lang="ja-JP" altLang="en-US" sz="1400" b="0" dirty="0">
                <a:latin typeface="メイリオ" pitchFamily="50" charset="-128"/>
                <a:ea typeface="メイリオ" pitchFamily="50" charset="-128"/>
                <a:cs typeface="メイリオ" pitchFamily="50" charset="-128"/>
              </a:rPr>
              <a:t>の諸届項目とのシームレスな連動が</a:t>
            </a:r>
            <a:r>
              <a:rPr lang="ja-JP" altLang="en-US" sz="1400" b="0" dirty="0" smtClean="0">
                <a:latin typeface="メイリオ" pitchFamily="50" charset="-128"/>
                <a:ea typeface="メイリオ" pitchFamily="50" charset="-128"/>
                <a:cs typeface="メイリオ" pitchFamily="50" charset="-128"/>
              </a:rPr>
              <a:t>行えます。</a:t>
            </a:r>
            <a:endParaRPr lang="ja-JP" altLang="en-US" sz="1400" b="0" dirty="0">
              <a:solidFill>
                <a:schemeClr val="tx2"/>
              </a:solidFill>
              <a:latin typeface="メイリオ" pitchFamily="50" charset="-128"/>
              <a:ea typeface="メイリオ" pitchFamily="50" charset="-128"/>
              <a:cs typeface="メイリオ" pitchFamily="50" charset="-128"/>
            </a:endParaRPr>
          </a:p>
        </p:txBody>
      </p:sp>
      <p:sp>
        <p:nvSpPr>
          <p:cNvPr id="16408" name="フッター プレースホルダ 2"/>
          <p:cNvSpPr>
            <a:spLocks noGrp="1"/>
          </p:cNvSpPr>
          <p:nvPr>
            <p:ph type="ftr" sz="quarter" idx="11"/>
          </p:nvPr>
        </p:nvSpPr>
        <p:spPr>
          <a:noFill/>
        </p:spPr>
        <p:txBody>
          <a:bodyPr vert="horz" lIns="91440" tIns="45720" rIns="91440" bIns="45720" anchor="t"/>
          <a:lstStyle/>
          <a:p>
            <a:r>
              <a:rPr lang="en-US" altLang="ja-JP" smtClean="0"/>
              <a:t>© SuperStream Inc. All rights reserved.</a:t>
            </a:r>
            <a:endParaRPr lang="en-US" altLang="ja-JP" dirty="0" smtClean="0"/>
          </a:p>
        </p:txBody>
      </p:sp>
      <p:sp>
        <p:nvSpPr>
          <p:cNvPr id="15" name="角丸四角形 14"/>
          <p:cNvSpPr/>
          <p:nvPr/>
        </p:nvSpPr>
        <p:spPr>
          <a:xfrm>
            <a:off x="4106693" y="4271816"/>
            <a:ext cx="2605398" cy="360610"/>
          </a:xfrm>
          <a:prstGeom prst="roundRect">
            <a:avLst>
              <a:gd name="adj" fmla="val 3481"/>
            </a:avLst>
          </a:prstGeom>
          <a:solidFill>
            <a:srgbClr val="FFFFFF">
              <a:lumMod val="95000"/>
              <a:alpha val="65000"/>
            </a:srgbClr>
          </a:solidFill>
          <a:ln>
            <a:solidFill>
              <a:srgbClr val="FFFFFF">
                <a:lumMod val="50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a:defRPr/>
            </a:pPr>
            <a:endParaRPr lang="ja-JP" altLang="en-US" kern="0">
              <a:solidFill>
                <a:srgbClr val="FFFFFF"/>
              </a:solidFill>
              <a:latin typeface="メイリオ" pitchFamily="50" charset="-128"/>
              <a:ea typeface="メイリオ" pitchFamily="50" charset="-128"/>
              <a:cs typeface="メイリオ" pitchFamily="50" charset="-128"/>
            </a:endParaRPr>
          </a:p>
        </p:txBody>
      </p:sp>
      <p:sp>
        <p:nvSpPr>
          <p:cNvPr id="16" name="Text Box 3"/>
          <p:cNvSpPr txBox="1">
            <a:spLocks noChangeArrowheads="1"/>
          </p:cNvSpPr>
          <p:nvPr/>
        </p:nvSpPr>
        <p:spPr bwMode="auto">
          <a:xfrm>
            <a:off x="4140323" y="4357164"/>
            <a:ext cx="2571768"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r>
              <a:rPr lang="ja-JP" altLang="en-US" sz="1200" b="0" dirty="0" smtClean="0">
                <a:solidFill>
                  <a:schemeClr val="tx1">
                    <a:lumMod val="65000"/>
                    <a:lumOff val="35000"/>
                  </a:schemeClr>
                </a:solidFill>
                <a:latin typeface="メイリオ" pitchFamily="50" charset="-128"/>
                <a:ea typeface="メイリオ" pitchFamily="50" charset="-128"/>
                <a:cs typeface="メイリオ" pitchFamily="50" charset="-128"/>
              </a:rPr>
              <a:t>組織を横断して、社員情報を検索</a:t>
            </a:r>
            <a:endParaRPr lang="ja-JP" altLang="en-US" sz="1200" b="0" dirty="0">
              <a:solidFill>
                <a:schemeClr val="tx1">
                  <a:lumMod val="65000"/>
                  <a:lumOff val="35000"/>
                </a:schemeClr>
              </a:solidFill>
              <a:latin typeface="メイリオ" pitchFamily="50" charset="-128"/>
              <a:ea typeface="メイリオ" pitchFamily="50" charset="-128"/>
              <a:cs typeface="メイリオ" pitchFamily="50" charset="-128"/>
            </a:endParaRPr>
          </a:p>
        </p:txBody>
      </p:sp>
      <p:grpSp>
        <p:nvGrpSpPr>
          <p:cNvPr id="17" name="グループ化 92"/>
          <p:cNvGrpSpPr/>
          <p:nvPr/>
        </p:nvGrpSpPr>
        <p:grpSpPr>
          <a:xfrm>
            <a:off x="5292079" y="2276872"/>
            <a:ext cx="1944217" cy="2018013"/>
            <a:chOff x="1475655" y="2000250"/>
            <a:chExt cx="1944217" cy="2018013"/>
          </a:xfrm>
        </p:grpSpPr>
        <p:sp>
          <p:nvSpPr>
            <p:cNvPr id="18" name="角丸四角形 17"/>
            <p:cNvSpPr/>
            <p:nvPr/>
          </p:nvSpPr>
          <p:spPr>
            <a:xfrm>
              <a:off x="1475655" y="2000250"/>
              <a:ext cx="1944217" cy="1785938"/>
            </a:xfrm>
            <a:prstGeom prst="roundRect">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i="1">
                <a:latin typeface="メイリオ" pitchFamily="50" charset="-128"/>
                <a:ea typeface="メイリオ" pitchFamily="50" charset="-128"/>
                <a:cs typeface="メイリオ" pitchFamily="50" charset="-128"/>
              </a:endParaRPr>
            </a:p>
          </p:txBody>
        </p:sp>
        <p:pic>
          <p:nvPicPr>
            <p:cNvPr id="20" name="Picture 18" descr="logo_base_human_3"/>
            <p:cNvPicPr>
              <a:picLocks noChangeAspect="1" noChangeArrowheads="1"/>
            </p:cNvPicPr>
            <p:nvPr/>
          </p:nvPicPr>
          <p:blipFill>
            <a:blip r:embed="rId3" cstate="email"/>
            <a:srcRect/>
            <a:stretch>
              <a:fillRect/>
            </a:stretch>
          </p:blipFill>
          <p:spPr bwMode="auto">
            <a:xfrm>
              <a:off x="2688952" y="2135188"/>
              <a:ext cx="328613" cy="936625"/>
            </a:xfrm>
            <a:prstGeom prst="rect">
              <a:avLst/>
            </a:prstGeom>
            <a:noFill/>
            <a:ln w="9525">
              <a:noFill/>
              <a:miter lim="800000"/>
              <a:headEnd/>
              <a:tailEnd/>
            </a:ln>
          </p:spPr>
        </p:pic>
        <p:pic>
          <p:nvPicPr>
            <p:cNvPr id="21" name="Picture 19" descr="logo_base_human_2"/>
            <p:cNvPicPr>
              <a:picLocks noChangeAspect="1" noChangeArrowheads="1"/>
            </p:cNvPicPr>
            <p:nvPr/>
          </p:nvPicPr>
          <p:blipFill>
            <a:blip r:embed="rId4" cstate="email"/>
            <a:srcRect/>
            <a:stretch>
              <a:fillRect/>
            </a:stretch>
          </p:blipFill>
          <p:spPr bwMode="auto">
            <a:xfrm>
              <a:off x="2153965" y="2139950"/>
              <a:ext cx="292100" cy="931863"/>
            </a:xfrm>
            <a:prstGeom prst="rect">
              <a:avLst/>
            </a:prstGeom>
            <a:noFill/>
            <a:ln w="9525">
              <a:noFill/>
              <a:miter lim="800000"/>
              <a:headEnd/>
              <a:tailEnd/>
            </a:ln>
          </p:spPr>
        </p:pic>
        <p:pic>
          <p:nvPicPr>
            <p:cNvPr id="22" name="Picture 20" descr="logo_base_human01"/>
            <p:cNvPicPr>
              <a:picLocks noChangeAspect="1" noChangeArrowheads="1"/>
            </p:cNvPicPr>
            <p:nvPr/>
          </p:nvPicPr>
          <p:blipFill>
            <a:blip r:embed="rId5" cstate="email"/>
            <a:srcRect/>
            <a:stretch>
              <a:fillRect/>
            </a:stretch>
          </p:blipFill>
          <p:spPr bwMode="auto">
            <a:xfrm>
              <a:off x="2442890" y="2136775"/>
              <a:ext cx="315912" cy="936625"/>
            </a:xfrm>
            <a:prstGeom prst="rect">
              <a:avLst/>
            </a:prstGeom>
            <a:noFill/>
            <a:ln w="9525">
              <a:noFill/>
              <a:miter lim="800000"/>
              <a:headEnd/>
              <a:tailEnd/>
            </a:ln>
          </p:spPr>
        </p:pic>
        <p:pic>
          <p:nvPicPr>
            <p:cNvPr id="26" name="Picture 21" descr="logo_base_human_2"/>
            <p:cNvPicPr>
              <a:picLocks noChangeAspect="1" noChangeArrowheads="1"/>
            </p:cNvPicPr>
            <p:nvPr/>
          </p:nvPicPr>
          <p:blipFill>
            <a:blip r:embed="rId4" cstate="email"/>
            <a:srcRect/>
            <a:stretch>
              <a:fillRect/>
            </a:stretch>
          </p:blipFill>
          <p:spPr bwMode="auto">
            <a:xfrm>
              <a:off x="2874690" y="2279650"/>
              <a:ext cx="292100" cy="931863"/>
            </a:xfrm>
            <a:prstGeom prst="rect">
              <a:avLst/>
            </a:prstGeom>
            <a:noFill/>
            <a:ln w="9525">
              <a:noFill/>
              <a:miter lim="800000"/>
              <a:headEnd/>
              <a:tailEnd/>
            </a:ln>
          </p:spPr>
        </p:pic>
        <p:pic>
          <p:nvPicPr>
            <p:cNvPr id="27" name="Picture 22" descr="logo_base_human_3"/>
            <p:cNvPicPr>
              <a:picLocks noChangeAspect="1" noChangeArrowheads="1"/>
            </p:cNvPicPr>
            <p:nvPr/>
          </p:nvPicPr>
          <p:blipFill>
            <a:blip r:embed="rId3" cstate="email"/>
            <a:srcRect/>
            <a:stretch>
              <a:fillRect/>
            </a:stretch>
          </p:blipFill>
          <p:spPr bwMode="auto">
            <a:xfrm>
              <a:off x="2546077" y="2279650"/>
              <a:ext cx="328613" cy="936625"/>
            </a:xfrm>
            <a:prstGeom prst="rect">
              <a:avLst/>
            </a:prstGeom>
            <a:noFill/>
            <a:ln w="9525">
              <a:noFill/>
              <a:miter lim="800000"/>
              <a:headEnd/>
              <a:tailEnd/>
            </a:ln>
          </p:spPr>
        </p:pic>
        <p:pic>
          <p:nvPicPr>
            <p:cNvPr id="28" name="Picture 23" descr="logo_base_human01"/>
            <p:cNvPicPr>
              <a:picLocks noChangeAspect="1" noChangeArrowheads="1"/>
            </p:cNvPicPr>
            <p:nvPr/>
          </p:nvPicPr>
          <p:blipFill>
            <a:blip r:embed="rId5" cstate="email"/>
            <a:srcRect/>
            <a:stretch>
              <a:fillRect/>
            </a:stretch>
          </p:blipFill>
          <p:spPr bwMode="auto">
            <a:xfrm>
              <a:off x="2269852" y="2279650"/>
              <a:ext cx="315913" cy="936625"/>
            </a:xfrm>
            <a:prstGeom prst="rect">
              <a:avLst/>
            </a:prstGeom>
            <a:noFill/>
            <a:ln w="9525">
              <a:noFill/>
              <a:miter lim="800000"/>
              <a:headEnd/>
              <a:tailEnd/>
            </a:ln>
          </p:spPr>
        </p:pic>
        <p:pic>
          <p:nvPicPr>
            <p:cNvPr id="29" name="Picture 24" descr="logo_base_human_3"/>
            <p:cNvPicPr>
              <a:picLocks noChangeAspect="1" noChangeArrowheads="1"/>
            </p:cNvPicPr>
            <p:nvPr/>
          </p:nvPicPr>
          <p:blipFill>
            <a:blip r:embed="rId6" cstate="email"/>
            <a:srcRect/>
            <a:stretch>
              <a:fillRect/>
            </a:stretch>
          </p:blipFill>
          <p:spPr bwMode="auto">
            <a:xfrm>
              <a:off x="2401615" y="2495550"/>
              <a:ext cx="328612" cy="936625"/>
            </a:xfrm>
            <a:prstGeom prst="rect">
              <a:avLst/>
            </a:prstGeom>
            <a:noFill/>
            <a:ln w="9525">
              <a:noFill/>
              <a:miter lim="800000"/>
              <a:headEnd/>
              <a:tailEnd/>
            </a:ln>
          </p:spPr>
        </p:pic>
        <p:pic>
          <p:nvPicPr>
            <p:cNvPr id="30" name="Picture 30" descr="logo_base_human_3"/>
            <p:cNvPicPr>
              <a:picLocks noChangeAspect="1" noChangeArrowheads="1"/>
            </p:cNvPicPr>
            <p:nvPr/>
          </p:nvPicPr>
          <p:blipFill>
            <a:blip r:embed="rId6" cstate="email"/>
            <a:srcRect/>
            <a:stretch>
              <a:fillRect/>
            </a:stretch>
          </p:blipFill>
          <p:spPr bwMode="auto">
            <a:xfrm>
              <a:off x="2973115" y="2495550"/>
              <a:ext cx="328612" cy="936625"/>
            </a:xfrm>
            <a:prstGeom prst="rect">
              <a:avLst/>
            </a:prstGeom>
            <a:noFill/>
            <a:ln w="9525">
              <a:noFill/>
              <a:miter lim="800000"/>
              <a:headEnd/>
              <a:tailEnd/>
            </a:ln>
          </p:spPr>
        </p:pic>
        <p:pic>
          <p:nvPicPr>
            <p:cNvPr id="31" name="Picture 31" descr="logo_base_human_2"/>
            <p:cNvPicPr>
              <a:picLocks noChangeAspect="1" noChangeArrowheads="1"/>
            </p:cNvPicPr>
            <p:nvPr/>
          </p:nvPicPr>
          <p:blipFill>
            <a:blip r:embed="rId4" cstate="email"/>
            <a:srcRect/>
            <a:stretch>
              <a:fillRect/>
            </a:stretch>
          </p:blipFill>
          <p:spPr bwMode="auto">
            <a:xfrm>
              <a:off x="2438127" y="2500313"/>
              <a:ext cx="292100" cy="931862"/>
            </a:xfrm>
            <a:prstGeom prst="rect">
              <a:avLst/>
            </a:prstGeom>
            <a:noFill/>
            <a:ln w="9525">
              <a:noFill/>
              <a:miter lim="800000"/>
              <a:headEnd/>
              <a:tailEnd/>
            </a:ln>
          </p:spPr>
        </p:pic>
        <p:pic>
          <p:nvPicPr>
            <p:cNvPr id="32" name="Picture 32" descr="logo_base_human01"/>
            <p:cNvPicPr>
              <a:picLocks noChangeAspect="1" noChangeArrowheads="1"/>
            </p:cNvPicPr>
            <p:nvPr/>
          </p:nvPicPr>
          <p:blipFill>
            <a:blip r:embed="rId5" cstate="email"/>
            <a:srcRect/>
            <a:stretch>
              <a:fillRect/>
            </a:stretch>
          </p:blipFill>
          <p:spPr bwMode="auto">
            <a:xfrm>
              <a:off x="2727052" y="2497138"/>
              <a:ext cx="315913" cy="936625"/>
            </a:xfrm>
            <a:prstGeom prst="rect">
              <a:avLst/>
            </a:prstGeom>
            <a:noFill/>
            <a:ln w="9525">
              <a:noFill/>
              <a:miter lim="800000"/>
              <a:headEnd/>
              <a:tailEnd/>
            </a:ln>
          </p:spPr>
        </p:pic>
        <p:pic>
          <p:nvPicPr>
            <p:cNvPr id="33" name="Picture 30" descr="logo_base_human_3"/>
            <p:cNvPicPr>
              <a:picLocks noChangeAspect="1" noChangeArrowheads="1"/>
            </p:cNvPicPr>
            <p:nvPr/>
          </p:nvPicPr>
          <p:blipFill>
            <a:blip r:embed="rId6" cstate="email"/>
            <a:srcRect/>
            <a:stretch>
              <a:fillRect/>
            </a:stretch>
          </p:blipFill>
          <p:spPr bwMode="auto">
            <a:xfrm>
              <a:off x="2026965" y="2286000"/>
              <a:ext cx="328612" cy="936625"/>
            </a:xfrm>
            <a:prstGeom prst="rect">
              <a:avLst/>
            </a:prstGeom>
            <a:noFill/>
            <a:ln w="9525">
              <a:noFill/>
              <a:miter lim="800000"/>
              <a:headEnd/>
              <a:tailEnd/>
            </a:ln>
          </p:spPr>
        </p:pic>
        <p:pic>
          <p:nvPicPr>
            <p:cNvPr id="34" name="Picture 25" descr="logo_base_human_2"/>
            <p:cNvPicPr>
              <a:picLocks noChangeAspect="1" noChangeArrowheads="1"/>
            </p:cNvPicPr>
            <p:nvPr/>
          </p:nvPicPr>
          <p:blipFill>
            <a:blip r:embed="rId4" cstate="email"/>
            <a:srcRect/>
            <a:stretch>
              <a:fillRect/>
            </a:stretch>
          </p:blipFill>
          <p:spPr bwMode="auto">
            <a:xfrm>
              <a:off x="1931715" y="2500313"/>
              <a:ext cx="292100" cy="931862"/>
            </a:xfrm>
            <a:prstGeom prst="rect">
              <a:avLst/>
            </a:prstGeom>
            <a:noFill/>
            <a:ln w="9525">
              <a:noFill/>
              <a:miter lim="800000"/>
              <a:headEnd/>
              <a:tailEnd/>
            </a:ln>
          </p:spPr>
        </p:pic>
        <p:pic>
          <p:nvPicPr>
            <p:cNvPr id="35" name="Picture 26" descr="logo_base_human01"/>
            <p:cNvPicPr>
              <a:picLocks noChangeAspect="1" noChangeArrowheads="1"/>
            </p:cNvPicPr>
            <p:nvPr/>
          </p:nvPicPr>
          <p:blipFill>
            <a:blip r:embed="rId5" cstate="email"/>
            <a:srcRect/>
            <a:stretch>
              <a:fillRect/>
            </a:stretch>
          </p:blipFill>
          <p:spPr bwMode="auto">
            <a:xfrm>
              <a:off x="2155552" y="2497138"/>
              <a:ext cx="315913" cy="936625"/>
            </a:xfrm>
            <a:prstGeom prst="rect">
              <a:avLst/>
            </a:prstGeom>
            <a:noFill/>
            <a:ln w="9525">
              <a:noFill/>
              <a:miter lim="800000"/>
              <a:headEnd/>
              <a:tailEnd/>
            </a:ln>
          </p:spPr>
        </p:pic>
        <p:sp>
          <p:nvSpPr>
            <p:cNvPr id="36" name="角丸四角形 35"/>
            <p:cNvSpPr/>
            <p:nvPr/>
          </p:nvSpPr>
          <p:spPr>
            <a:xfrm>
              <a:off x="2042474" y="2780930"/>
              <a:ext cx="754553" cy="322559"/>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ja-JP" altLang="en-US" sz="1200" i="1" dirty="0">
                  <a:latin typeface="メイリオ" pitchFamily="50" charset="-128"/>
                  <a:ea typeface="メイリオ" pitchFamily="50" charset="-128"/>
                  <a:cs typeface="メイリオ" pitchFamily="50" charset="-128"/>
                </a:rPr>
                <a:t>親会社</a:t>
              </a:r>
            </a:p>
          </p:txBody>
        </p:sp>
        <p:sp>
          <p:nvSpPr>
            <p:cNvPr id="37" name="角丸四角形 36"/>
            <p:cNvSpPr/>
            <p:nvPr/>
          </p:nvSpPr>
          <p:spPr>
            <a:xfrm>
              <a:off x="1552359" y="3068961"/>
              <a:ext cx="884629" cy="322559"/>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ja-JP" altLang="en-US" sz="1200" i="1" dirty="0">
                  <a:latin typeface="メイリオ" pitchFamily="50" charset="-128"/>
                  <a:ea typeface="メイリオ" pitchFamily="50" charset="-128"/>
                  <a:cs typeface="メイリオ" pitchFamily="50" charset="-128"/>
                </a:rPr>
                <a:t>関連会社</a:t>
              </a:r>
            </a:p>
          </p:txBody>
        </p:sp>
        <p:sp>
          <p:nvSpPr>
            <p:cNvPr id="38" name="角丸四角形 37"/>
            <p:cNvSpPr/>
            <p:nvPr/>
          </p:nvSpPr>
          <p:spPr>
            <a:xfrm>
              <a:off x="2395922" y="3068961"/>
              <a:ext cx="884629" cy="322559"/>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ja-JP" altLang="en-US" sz="1200" i="1" dirty="0">
                  <a:latin typeface="メイリオ" pitchFamily="50" charset="-128"/>
                  <a:ea typeface="メイリオ" pitchFamily="50" charset="-128"/>
                  <a:cs typeface="メイリオ" pitchFamily="50" charset="-128"/>
                </a:rPr>
                <a:t>関連会社</a:t>
              </a:r>
            </a:p>
          </p:txBody>
        </p:sp>
        <p:sp>
          <p:nvSpPr>
            <p:cNvPr id="39" name="角丸四角形 38"/>
            <p:cNvSpPr/>
            <p:nvPr/>
          </p:nvSpPr>
          <p:spPr>
            <a:xfrm>
              <a:off x="1552359" y="3356993"/>
              <a:ext cx="884629" cy="322559"/>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ja-JP" altLang="en-US" sz="1200" i="1" dirty="0">
                  <a:latin typeface="メイリオ" pitchFamily="50" charset="-128"/>
                  <a:ea typeface="メイリオ" pitchFamily="50" charset="-128"/>
                  <a:cs typeface="メイリオ" pitchFamily="50" charset="-128"/>
                </a:rPr>
                <a:t>関連会社</a:t>
              </a:r>
            </a:p>
          </p:txBody>
        </p:sp>
        <p:sp>
          <p:nvSpPr>
            <p:cNvPr id="40" name="角丸四角形 39"/>
            <p:cNvSpPr/>
            <p:nvPr/>
          </p:nvSpPr>
          <p:spPr>
            <a:xfrm>
              <a:off x="2395922" y="3356993"/>
              <a:ext cx="884629" cy="322559"/>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ja-JP" altLang="en-US" sz="1200" i="1" dirty="0">
                  <a:latin typeface="メイリオ" pitchFamily="50" charset="-128"/>
                  <a:ea typeface="メイリオ" pitchFamily="50" charset="-128"/>
                  <a:cs typeface="メイリオ" pitchFamily="50" charset="-128"/>
                </a:rPr>
                <a:t>関連会社</a:t>
              </a:r>
            </a:p>
          </p:txBody>
        </p:sp>
        <p:sp>
          <p:nvSpPr>
            <p:cNvPr id="41" name="角丸四角形 40"/>
            <p:cNvSpPr/>
            <p:nvPr/>
          </p:nvSpPr>
          <p:spPr>
            <a:xfrm>
              <a:off x="1500882" y="3679552"/>
              <a:ext cx="1873426" cy="338711"/>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r>
                <a:rPr lang="ja-JP" altLang="en-US" sz="1200" i="1" dirty="0">
                  <a:latin typeface="メイリオ" pitchFamily="50" charset="-128"/>
                  <a:ea typeface="メイリオ" pitchFamily="50" charset="-128"/>
                  <a:cs typeface="メイリオ" pitchFamily="50" charset="-128"/>
                </a:rPr>
                <a:t>グループ人事統合</a:t>
              </a:r>
              <a:r>
                <a:rPr lang="en-US" altLang="ja-JP" sz="1200" dirty="0">
                  <a:latin typeface="メイリオ" pitchFamily="50" charset="-128"/>
                  <a:ea typeface="メイリオ" pitchFamily="50" charset="-128"/>
                  <a:cs typeface="メイリオ" pitchFamily="50" charset="-128"/>
                </a:rPr>
                <a:t>DB</a:t>
              </a:r>
              <a:endParaRPr lang="ja-JP" altLang="en-US" sz="1200" dirty="0">
                <a:latin typeface="メイリオ" pitchFamily="50" charset="-128"/>
                <a:ea typeface="メイリオ" pitchFamily="50" charset="-128"/>
                <a:cs typeface="メイリオ" pitchFamily="50" charset="-128"/>
              </a:endParaRPr>
            </a:p>
          </p:txBody>
        </p:sp>
      </p:grpSp>
      <p:grpSp>
        <p:nvGrpSpPr>
          <p:cNvPr id="42" name="グループ化 47"/>
          <p:cNvGrpSpPr/>
          <p:nvPr/>
        </p:nvGrpSpPr>
        <p:grpSpPr>
          <a:xfrm>
            <a:off x="3563888" y="2560384"/>
            <a:ext cx="1656184" cy="1675792"/>
            <a:chOff x="3779912" y="2965512"/>
            <a:chExt cx="1656184" cy="828092"/>
          </a:xfrm>
        </p:grpSpPr>
        <p:pic>
          <p:nvPicPr>
            <p:cNvPr id="43" name="Picture 35" descr="DB_Blue"/>
            <p:cNvPicPr>
              <a:picLocks noChangeAspect="1" noChangeArrowheads="1"/>
            </p:cNvPicPr>
            <p:nvPr/>
          </p:nvPicPr>
          <p:blipFill>
            <a:blip r:embed="rId7" cstate="email"/>
            <a:srcRect/>
            <a:stretch>
              <a:fillRect/>
            </a:stretch>
          </p:blipFill>
          <p:spPr bwMode="auto">
            <a:xfrm>
              <a:off x="3779912" y="2965512"/>
              <a:ext cx="1656184" cy="828092"/>
            </a:xfrm>
            <a:prstGeom prst="rect">
              <a:avLst/>
            </a:prstGeom>
            <a:noFill/>
          </p:spPr>
        </p:pic>
        <p:sp>
          <p:nvSpPr>
            <p:cNvPr id="44" name="Text Box 6"/>
            <p:cNvSpPr txBox="1">
              <a:spLocks noChangeArrowheads="1"/>
            </p:cNvSpPr>
            <p:nvPr/>
          </p:nvSpPr>
          <p:spPr bwMode="auto">
            <a:xfrm>
              <a:off x="3779912" y="3323573"/>
              <a:ext cx="1656184" cy="228132"/>
            </a:xfrm>
            <a:prstGeom prst="rect">
              <a:avLst/>
            </a:prstGeom>
            <a:noFill/>
            <a:ln w="9525">
              <a:noFill/>
              <a:miter lim="800000"/>
              <a:headEnd/>
              <a:tailEnd/>
            </a:ln>
          </p:spPr>
          <p:txBody>
            <a:bodyPr wrap="square" lIns="36000" rIns="3600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1"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一元管理された</a:t>
              </a:r>
              <a:endParaRPr kumimoji="0" lang="en-US" altLang="ja-JP" sz="1200" b="1" i="1"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1"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rPr>
                <a:t>人材データベース</a:t>
              </a:r>
              <a:endParaRPr kumimoji="0" lang="en-US" altLang="ja-JP" sz="1200" b="1" i="1" u="none" strike="noStrike" kern="0" cap="none" spc="0" normalizeH="0" baseline="0" noProof="0" dirty="0" smtClean="0">
                <a:ln>
                  <a:noFill/>
                </a:ln>
                <a:solidFill>
                  <a:srgbClr val="FFFFFF"/>
                </a:solidFill>
                <a:effectLst/>
                <a:uLnTx/>
                <a:uFillTx/>
                <a:latin typeface="メイリオ" pitchFamily="50" charset="-128"/>
                <a:ea typeface="メイリオ" pitchFamily="50" charset="-128"/>
                <a:cs typeface="メイリオ" pitchFamily="50" charset="-128"/>
              </a:endParaRPr>
            </a:p>
          </p:txBody>
        </p:sp>
      </p:grpSp>
      <p:sp>
        <p:nvSpPr>
          <p:cNvPr id="45" name="雲形吹き出し 44"/>
          <p:cNvSpPr/>
          <p:nvPr/>
        </p:nvSpPr>
        <p:spPr>
          <a:xfrm>
            <a:off x="7452320" y="3356992"/>
            <a:ext cx="1584176" cy="1224136"/>
          </a:xfrm>
          <a:prstGeom prst="cloudCallout">
            <a:avLst>
              <a:gd name="adj1" fmla="val 5283"/>
              <a:gd name="adj2" fmla="val 66835"/>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sz="1200" dirty="0">
              <a:latin typeface="メイリオ" pitchFamily="50" charset="-128"/>
              <a:ea typeface="メイリオ" pitchFamily="50" charset="-128"/>
              <a:cs typeface="メイリオ" pitchFamily="50" charset="-128"/>
            </a:endParaRPr>
          </a:p>
        </p:txBody>
      </p:sp>
      <p:pic>
        <p:nvPicPr>
          <p:cNvPr id="46" name="Picture 10" descr="logo_base_human_norm01"/>
          <p:cNvPicPr>
            <a:picLocks noChangeAspect="1" noChangeArrowheads="1"/>
          </p:cNvPicPr>
          <p:nvPr/>
        </p:nvPicPr>
        <p:blipFill>
          <a:blip r:embed="rId8" cstate="screen"/>
          <a:srcRect/>
          <a:stretch>
            <a:fillRect/>
          </a:stretch>
        </p:blipFill>
        <p:spPr bwMode="auto">
          <a:xfrm>
            <a:off x="7740352" y="4725144"/>
            <a:ext cx="549243" cy="948222"/>
          </a:xfrm>
          <a:prstGeom prst="rect">
            <a:avLst/>
          </a:prstGeom>
          <a:noFill/>
        </p:spPr>
      </p:pic>
      <p:sp>
        <p:nvSpPr>
          <p:cNvPr id="47" name="テキスト ボックス 46"/>
          <p:cNvSpPr txBox="1"/>
          <p:nvPr/>
        </p:nvSpPr>
        <p:spPr>
          <a:xfrm>
            <a:off x="7740352" y="3632906"/>
            <a:ext cx="1077218" cy="738664"/>
          </a:xfrm>
          <a:prstGeom prst="rect">
            <a:avLst/>
          </a:prstGeom>
        </p:spPr>
        <p:txBody>
          <a:bodyPr wrap="none" lIns="0" tIns="0" rIns="0" bIns="0" rtlCol="0" anchor="t" anchorCtr="0">
            <a:spAutoFit/>
          </a:bodyPr>
          <a:lstStyle/>
          <a:p>
            <a:pPr marL="0" marR="0" indent="0" algn="l" defTabSz="914400" rtl="0" eaLnBrk="1" fontAlgn="auto" latinLnBrk="0" hangingPunct="1">
              <a:spcBef>
                <a:spcPct val="0"/>
              </a:spcBef>
              <a:spcAft>
                <a:spcPts val="0"/>
              </a:spcAft>
              <a:buClrTx/>
              <a:buSzTx/>
              <a:buFontTx/>
              <a:buNone/>
              <a:tabLst/>
            </a:pPr>
            <a:r>
              <a:rPr kumimoji="1" lang="ja-JP" altLang="en-US" sz="1200" b="0" i="0" u="none" strike="noStrike" kern="120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・研修計画</a:t>
            </a:r>
            <a:endParaRPr kumimoji="1" lang="en-US" altLang="ja-JP" sz="1200" b="0" i="0" u="none" strike="noStrike" kern="120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endParaRPr>
          </a:p>
          <a:p>
            <a:pPr marL="0" marR="0" indent="0" algn="l" defTabSz="914400" rtl="0" eaLnBrk="1" fontAlgn="auto" latinLnBrk="0" hangingPunct="1">
              <a:spcBef>
                <a:spcPct val="0"/>
              </a:spcBef>
              <a:spcAft>
                <a:spcPts val="0"/>
              </a:spcAft>
              <a:buClrTx/>
              <a:buSzTx/>
              <a:buFontTx/>
              <a:buNone/>
              <a:tabLst/>
            </a:pPr>
            <a:r>
              <a:rPr lang="ja-JP" altLang="en-US" sz="1200" b="0" dirty="0" smtClean="0">
                <a:solidFill>
                  <a:schemeClr val="tx1">
                    <a:lumMod val="65000"/>
                    <a:lumOff val="35000"/>
                  </a:schemeClr>
                </a:solidFill>
                <a:latin typeface="メイリオ" pitchFamily="50" charset="-128"/>
                <a:ea typeface="メイリオ" pitchFamily="50" charset="-128"/>
                <a:cs typeface="メイリオ" pitchFamily="50" charset="-128"/>
              </a:rPr>
              <a:t>・人員配置計画</a:t>
            </a:r>
            <a:endParaRPr lang="en-US" altLang="ja-JP" sz="1200" b="0" dirty="0" smtClean="0">
              <a:solidFill>
                <a:schemeClr val="tx1">
                  <a:lumMod val="65000"/>
                  <a:lumOff val="35000"/>
                </a:schemeClr>
              </a:solidFill>
              <a:latin typeface="メイリオ" pitchFamily="50" charset="-128"/>
              <a:ea typeface="メイリオ" pitchFamily="50" charset="-128"/>
              <a:cs typeface="メイリオ" pitchFamily="50" charset="-128"/>
            </a:endParaRPr>
          </a:p>
          <a:p>
            <a:pPr marL="0" marR="0" indent="0" algn="l" defTabSz="914400" rtl="0" eaLnBrk="1" fontAlgn="auto" latinLnBrk="0" hangingPunct="1">
              <a:spcBef>
                <a:spcPct val="0"/>
              </a:spcBef>
              <a:spcAft>
                <a:spcPts val="0"/>
              </a:spcAft>
              <a:buClrTx/>
              <a:buSzTx/>
              <a:buFontTx/>
              <a:buNone/>
              <a:tabLst/>
            </a:pPr>
            <a:r>
              <a:rPr kumimoji="1" lang="ja-JP" altLang="en-US" sz="1200" b="0" i="0" u="none" strike="noStrike" kern="120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・調査分析</a:t>
            </a:r>
            <a:endParaRPr kumimoji="1" lang="en-US" altLang="ja-JP" sz="1200" b="0" i="0" u="none" strike="noStrike" kern="120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endParaRPr>
          </a:p>
          <a:p>
            <a:pPr marL="0" marR="0" indent="0" algn="l" defTabSz="914400" rtl="0" eaLnBrk="1" fontAlgn="auto" latinLnBrk="0" hangingPunct="1">
              <a:spcBef>
                <a:spcPct val="0"/>
              </a:spcBef>
              <a:spcAft>
                <a:spcPts val="0"/>
              </a:spcAft>
              <a:buClrTx/>
              <a:buSzTx/>
              <a:buFontTx/>
              <a:buNone/>
              <a:tabLst/>
            </a:pPr>
            <a:r>
              <a:rPr lang="ja-JP" altLang="en-US" sz="1200" b="0" dirty="0" smtClean="0">
                <a:solidFill>
                  <a:schemeClr val="tx1">
                    <a:lumMod val="65000"/>
                    <a:lumOff val="35000"/>
                  </a:schemeClr>
                </a:solidFill>
                <a:latin typeface="メイリオ" pitchFamily="50" charset="-128"/>
                <a:ea typeface="メイリオ" pitchFamily="50" charset="-128"/>
                <a:cs typeface="メイリオ" pitchFamily="50" charset="-128"/>
              </a:rPr>
              <a:t>　</a:t>
            </a:r>
            <a:r>
              <a:rPr lang="en-US" altLang="ja-JP" sz="1200" b="0" dirty="0" smtClean="0">
                <a:solidFill>
                  <a:schemeClr val="tx1">
                    <a:lumMod val="65000"/>
                    <a:lumOff val="35000"/>
                  </a:schemeClr>
                </a:solidFill>
                <a:latin typeface="メイリオ" pitchFamily="50" charset="-128"/>
                <a:ea typeface="メイリオ" pitchFamily="50" charset="-128"/>
                <a:cs typeface="メイリオ" pitchFamily="50" charset="-128"/>
              </a:rPr>
              <a:t>etc</a:t>
            </a:r>
            <a:endParaRPr kumimoji="1" lang="ja-JP" altLang="en-US" sz="1200" b="0" i="0" u="none" strike="noStrike" kern="120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endParaRPr>
          </a:p>
        </p:txBody>
      </p:sp>
      <p:cxnSp>
        <p:nvCxnSpPr>
          <p:cNvPr id="48" name="直線コネクタ 47"/>
          <p:cNvCxnSpPr/>
          <p:nvPr/>
        </p:nvCxnSpPr>
        <p:spPr>
          <a:xfrm>
            <a:off x="682625" y="1628800"/>
            <a:ext cx="820985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sp>
        <p:nvSpPr>
          <p:cNvPr id="49" name="Text Box 4"/>
          <p:cNvSpPr txBox="1">
            <a:spLocks noChangeArrowheads="1"/>
          </p:cNvSpPr>
          <p:nvPr/>
        </p:nvSpPr>
        <p:spPr bwMode="auto">
          <a:xfrm>
            <a:off x="586109" y="1276350"/>
            <a:ext cx="6938219" cy="338554"/>
          </a:xfrm>
          <a:prstGeom prst="rect">
            <a:avLst/>
          </a:prstGeom>
          <a:noFill/>
          <a:ln w="9525">
            <a:noFill/>
            <a:miter lim="800000"/>
            <a:headEnd/>
            <a:tailEnd/>
          </a:ln>
        </p:spPr>
        <p:txBody>
          <a:bodyPr wrap="square">
            <a:spAutoFit/>
          </a:bodyPr>
          <a:lstStyle/>
          <a:p>
            <a:r>
              <a:rPr lang="ja-JP" altLang="en-US" b="0" dirty="0" smtClean="0">
                <a:solidFill>
                  <a:srgbClr val="C00000"/>
                </a:solidFill>
                <a:latin typeface="メイリオ" pitchFamily="50" charset="-128"/>
                <a:ea typeface="メイリオ" pitchFamily="50" charset="-128"/>
                <a:cs typeface="メイリオ" pitchFamily="50" charset="-128"/>
              </a:rPr>
              <a:t>拡張項目により管理したい項目を自由に設計</a:t>
            </a:r>
          </a:p>
        </p:txBody>
      </p:sp>
      <p:grpSp>
        <p:nvGrpSpPr>
          <p:cNvPr id="50" name="グループ化 49"/>
          <p:cNvGrpSpPr/>
          <p:nvPr/>
        </p:nvGrpSpPr>
        <p:grpSpPr>
          <a:xfrm>
            <a:off x="395290" y="1340768"/>
            <a:ext cx="215993" cy="215740"/>
            <a:chOff x="395290" y="1460627"/>
            <a:chExt cx="215993" cy="215740"/>
          </a:xfrm>
        </p:grpSpPr>
        <p:sp>
          <p:nvSpPr>
            <p:cNvPr id="51" name="正方形/長方形 50"/>
            <p:cNvSpPr/>
            <p:nvPr/>
          </p:nvSpPr>
          <p:spPr bwMode="black">
            <a:xfrm>
              <a:off x="395290" y="1460627"/>
              <a:ext cx="145499" cy="13255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sp>
          <p:nvSpPr>
            <p:cNvPr id="52" name="正方形/長方形 51"/>
            <p:cNvSpPr/>
            <p:nvPr/>
          </p:nvSpPr>
          <p:spPr bwMode="black">
            <a:xfrm>
              <a:off x="465784" y="1543811"/>
              <a:ext cx="145499" cy="132556"/>
            </a:xfrm>
            <a:prstGeom prst="rect">
              <a:avLst/>
            </a:prstGeom>
            <a:gradFill>
              <a:gsLst>
                <a:gs pos="0">
                  <a:schemeClr val="bg1"/>
                </a:gs>
                <a:gs pos="80000">
                  <a:schemeClr val="bg1">
                    <a:lumMod val="95000"/>
                  </a:schemeClr>
                </a:gs>
                <a:gs pos="100000">
                  <a:schemeClr val="bg1">
                    <a:lumMod val="9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b="1">
                <a:solidFill>
                  <a:srgbClr val="FF6600"/>
                </a:solidFill>
                <a:latin typeface="メイリオ" pitchFamily="50" charset="-128"/>
                <a:ea typeface="メイリオ" pitchFamily="50" charset="-128"/>
                <a:cs typeface="メイリオ" pitchFamily="50" charset="-128"/>
              </a:endParaRPr>
            </a:p>
          </p:txBody>
        </p:sp>
      </p:grpSp>
      <p:sp>
        <p:nvSpPr>
          <p:cNvPr id="53" name="Text Box 3"/>
          <p:cNvSpPr txBox="1">
            <a:spLocks noChangeArrowheads="1"/>
          </p:cNvSpPr>
          <p:nvPr/>
        </p:nvSpPr>
        <p:spPr bwMode="auto">
          <a:xfrm>
            <a:off x="611560" y="1650826"/>
            <a:ext cx="8378825" cy="738664"/>
          </a:xfrm>
          <a:prstGeom prst="rect">
            <a:avLst/>
          </a:prstGeom>
          <a:noFill/>
          <a:ln>
            <a:noFill/>
          </a:ln>
          <a:effectLst/>
          <a:extLst>
            <a:ext uri="{909E8E84-426E-40DD-AFC4-6F175D3DCCD1}"/>
            <a:ext uri="{91240B29-F687-4F45-9708-019B960494DF}"/>
            <a:ext uri="{AF507438-7753-43E0-B8FC-AC1667EBCBE1}"/>
          </a:extLst>
        </p:spPr>
        <p:txBody>
          <a:bodyPr>
            <a:spAutoFit/>
          </a:bodyPr>
          <a:lstStyle/>
          <a:p>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ユーザ独自に項目を拡張できる拡張項目を最大</a:t>
            </a:r>
            <a:r>
              <a:rPr lang="en-US" altLang="ja-JP" sz="1400" b="0" dirty="0" smtClean="0">
                <a:solidFill>
                  <a:schemeClr val="tx1">
                    <a:lumMod val="65000"/>
                    <a:lumOff val="35000"/>
                  </a:schemeClr>
                </a:solidFill>
                <a:latin typeface="メイリオ" pitchFamily="50" charset="-128"/>
                <a:ea typeface="メイリオ" pitchFamily="50" charset="-128"/>
                <a:cs typeface="メイリオ" pitchFamily="50" charset="-128"/>
              </a:rPr>
              <a:t>20,000</a:t>
            </a: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項目保持。</a:t>
            </a:r>
          </a:p>
          <a:p>
            <a:pPr>
              <a:defRPr/>
            </a:pP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グループ</a:t>
            </a: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全体の人材データベースを</a:t>
            </a: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統合し、会社を跨った従業員の異動やグループ全体での社員検索が可能です。</a:t>
            </a:r>
            <a:endParaRPr lang="en-US" altLang="ja-JP" sz="1400" b="0" dirty="0">
              <a:solidFill>
                <a:schemeClr val="tx1">
                  <a:lumMod val="65000"/>
                  <a:lumOff val="35000"/>
                </a:schemeClr>
              </a:solidFill>
              <a:latin typeface="メイリオ" pitchFamily="50" charset="-128"/>
              <a:ea typeface="メイリオ" pitchFamily="50" charset="-128"/>
              <a:cs typeface="メイリオ" pitchFamily="50" charset="-128"/>
            </a:endParaRPr>
          </a:p>
        </p:txBody>
      </p:sp>
      <p:sp>
        <p:nvSpPr>
          <p:cNvPr id="54" name="角丸四角形 53"/>
          <p:cNvSpPr/>
          <p:nvPr/>
        </p:nvSpPr>
        <p:spPr>
          <a:xfrm>
            <a:off x="395536" y="2540478"/>
            <a:ext cx="2952328" cy="2592288"/>
          </a:xfrm>
          <a:prstGeom prst="roundRect">
            <a:avLst>
              <a:gd name="adj" fmla="val 4022"/>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65000"/>
              </a:srgb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rgbClr val="FFFFFF"/>
              </a:solidFill>
              <a:effectLst/>
              <a:uLnTx/>
              <a:uFillTx/>
              <a:latin typeface="Microsoft Sans Serif"/>
              <a:ea typeface="ＭＳ Ｐゴシック"/>
              <a:cs typeface="+mn-cs"/>
            </a:endParaRPr>
          </a:p>
        </p:txBody>
      </p:sp>
      <p:sp>
        <p:nvSpPr>
          <p:cNvPr id="55" name="テキスト ボックス 54"/>
          <p:cNvSpPr txBox="1"/>
          <p:nvPr/>
        </p:nvSpPr>
        <p:spPr>
          <a:xfrm>
            <a:off x="539552" y="2692622"/>
            <a:ext cx="2736304" cy="2431435"/>
          </a:xfrm>
          <a:prstGeom prst="rect">
            <a:avLst/>
          </a:prstGeom>
        </p:spPr>
        <p:txBody>
          <a:bodyPr wrap="square" lIns="0" tIns="0" rIns="0" bIns="0" rtlCol="0" anchor="t" anchorCtr="0">
            <a:spAutoFit/>
          </a:bodyPr>
          <a:lstStyle/>
          <a:p>
            <a:pPr>
              <a:defRPr/>
            </a:pPr>
            <a:r>
              <a:rPr lang="ja-JP" altLang="en-US" sz="1400" b="0" dirty="0" smtClean="0">
                <a:solidFill>
                  <a:schemeClr val="accent1"/>
                </a:solidFill>
                <a:latin typeface="メイリオ" pitchFamily="50" charset="-128"/>
                <a:ea typeface="メイリオ" pitchFamily="50" charset="-128"/>
                <a:cs typeface="メイリオ" pitchFamily="50" charset="-128"/>
              </a:rPr>
              <a:t>管理できる項目（例）</a:t>
            </a:r>
            <a:endParaRPr lang="en-US" altLang="ja-JP" sz="1200" b="0" dirty="0" smtClean="0">
              <a:latin typeface="メイリオ" pitchFamily="50" charset="-128"/>
              <a:ea typeface="メイリオ" pitchFamily="50" charset="-128"/>
              <a:cs typeface="メイリオ" pitchFamily="50" charset="-128"/>
            </a:endParaRPr>
          </a:p>
          <a:p>
            <a:pPr>
              <a:lnSpc>
                <a:spcPct val="150000"/>
              </a:lnSpc>
              <a:defRPr/>
            </a:pPr>
            <a:r>
              <a:rPr lang="ja-JP" altLang="en-US" sz="1200" b="0" dirty="0" smtClean="0">
                <a:solidFill>
                  <a:schemeClr val="tx1">
                    <a:lumMod val="65000"/>
                    <a:lumOff val="35000"/>
                  </a:schemeClr>
                </a:solidFill>
                <a:latin typeface="メイリオ" pitchFamily="50" charset="-128"/>
                <a:ea typeface="メイリオ" pitchFamily="50" charset="-128"/>
                <a:cs typeface="メイリオ" pitchFamily="50" charset="-128"/>
              </a:rPr>
              <a:t>■基本的な社員情報</a:t>
            </a:r>
            <a:endParaRPr lang="en-US" altLang="ja-JP" sz="1200" b="0" dirty="0" smtClean="0">
              <a:solidFill>
                <a:schemeClr val="tx1">
                  <a:lumMod val="65000"/>
                  <a:lumOff val="35000"/>
                </a:schemeClr>
              </a:solidFill>
              <a:latin typeface="メイリオ" pitchFamily="50" charset="-128"/>
              <a:ea typeface="メイリオ" pitchFamily="50" charset="-128"/>
              <a:cs typeface="メイリオ" pitchFamily="50" charset="-128"/>
            </a:endParaRPr>
          </a:p>
          <a:p>
            <a:pPr>
              <a:defRPr/>
            </a:pPr>
            <a:r>
              <a:rPr lang="ja-JP" altLang="en-US" sz="1200" b="0" dirty="0" smtClean="0">
                <a:solidFill>
                  <a:schemeClr val="tx1">
                    <a:lumMod val="65000"/>
                    <a:lumOff val="35000"/>
                  </a:schemeClr>
                </a:solidFill>
                <a:latin typeface="メイリオ" pitchFamily="50" charset="-128"/>
                <a:ea typeface="メイリオ" pitchFamily="50" charset="-128"/>
                <a:cs typeface="メイリオ" pitchFamily="50" charset="-128"/>
              </a:rPr>
              <a:t>（住所、家族情報、異動歴など）</a:t>
            </a:r>
            <a:endParaRPr lang="en-US" altLang="ja-JP" sz="1200" b="0" dirty="0" smtClean="0">
              <a:solidFill>
                <a:schemeClr val="tx1">
                  <a:lumMod val="65000"/>
                  <a:lumOff val="35000"/>
                </a:schemeClr>
              </a:solidFill>
              <a:latin typeface="メイリオ" pitchFamily="50" charset="-128"/>
              <a:ea typeface="メイリオ" pitchFamily="50" charset="-128"/>
              <a:cs typeface="メイリオ" pitchFamily="50" charset="-128"/>
            </a:endParaRPr>
          </a:p>
          <a:p>
            <a:pPr>
              <a:lnSpc>
                <a:spcPct val="150000"/>
              </a:lnSpc>
              <a:defRPr/>
            </a:pPr>
            <a:r>
              <a:rPr lang="ja-JP" altLang="en-US" sz="1200" b="0" dirty="0" smtClean="0">
                <a:solidFill>
                  <a:schemeClr val="tx1">
                    <a:lumMod val="65000"/>
                    <a:lumOff val="35000"/>
                  </a:schemeClr>
                </a:solidFill>
                <a:latin typeface="メイリオ" pitchFamily="50" charset="-128"/>
                <a:ea typeface="メイリオ" pitchFamily="50" charset="-128"/>
                <a:cs typeface="メイリオ" pitchFamily="50" charset="-128"/>
              </a:rPr>
              <a:t>■拡張項目</a:t>
            </a:r>
            <a:r>
              <a:rPr lang="en-US" altLang="ja-JP" sz="1200" b="0" dirty="0" smtClean="0">
                <a:solidFill>
                  <a:schemeClr val="tx1">
                    <a:lumMod val="65000"/>
                    <a:lumOff val="35000"/>
                  </a:schemeClr>
                </a:solidFill>
                <a:latin typeface="メイリオ" pitchFamily="50" charset="-128"/>
                <a:ea typeface="メイリオ" pitchFamily="50" charset="-128"/>
                <a:cs typeface="メイリオ" pitchFamily="50" charset="-128"/>
              </a:rPr>
              <a:t>(</a:t>
            </a:r>
            <a:r>
              <a:rPr lang="ja-JP" altLang="en-US" sz="1200" b="0" dirty="0" smtClean="0">
                <a:solidFill>
                  <a:schemeClr val="tx1">
                    <a:lumMod val="65000"/>
                    <a:lumOff val="35000"/>
                  </a:schemeClr>
                </a:solidFill>
                <a:latin typeface="メイリオ" pitchFamily="50" charset="-128"/>
                <a:ea typeface="メイリオ" pitchFamily="50" charset="-128"/>
                <a:cs typeface="メイリオ" pitchFamily="50" charset="-128"/>
              </a:rPr>
              <a:t>管理項目を独自に設定</a:t>
            </a:r>
            <a:r>
              <a:rPr lang="en-US" altLang="ja-JP" sz="1200" b="0" dirty="0" smtClean="0">
                <a:solidFill>
                  <a:schemeClr val="tx1">
                    <a:lumMod val="65000"/>
                    <a:lumOff val="35000"/>
                  </a:schemeClr>
                </a:solidFill>
                <a:latin typeface="メイリオ" pitchFamily="50" charset="-128"/>
                <a:ea typeface="メイリオ" pitchFamily="50" charset="-128"/>
                <a:cs typeface="メイリオ" pitchFamily="50" charset="-128"/>
              </a:rPr>
              <a:t>)</a:t>
            </a:r>
            <a:endParaRPr kumimoji="1" lang="en-US" altLang="ja-JP" sz="1200" b="0" i="0" u="none" strike="noStrike" kern="120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endParaRPr>
          </a:p>
          <a:p>
            <a:pPr marL="0" marR="0" indent="0" algn="l" defTabSz="914400" rtl="0" eaLnBrk="1" fontAlgn="auto" latinLnBrk="0" hangingPunct="1">
              <a:lnSpc>
                <a:spcPct val="150000"/>
              </a:lnSpc>
              <a:spcBef>
                <a:spcPct val="0"/>
              </a:spcBef>
              <a:spcAft>
                <a:spcPts val="0"/>
              </a:spcAft>
              <a:buClrTx/>
              <a:buSzTx/>
              <a:buFontTx/>
              <a:buNone/>
              <a:tabLst/>
            </a:pPr>
            <a:r>
              <a:rPr kumimoji="1" lang="ja-JP" altLang="en-US" sz="1200" b="0" i="0" u="none" strike="noStrike" kern="120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・取得資格の情報</a:t>
            </a:r>
            <a:endParaRPr kumimoji="1" lang="en-US" altLang="ja-JP" sz="1200" b="0" i="0" u="none" strike="noStrike" kern="120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endParaRPr>
          </a:p>
          <a:p>
            <a:pPr marL="0" marR="0" indent="0" algn="l" defTabSz="914400" rtl="0" eaLnBrk="1" fontAlgn="auto" latinLnBrk="0" hangingPunct="1">
              <a:spcBef>
                <a:spcPct val="0"/>
              </a:spcBef>
              <a:spcAft>
                <a:spcPts val="0"/>
              </a:spcAft>
              <a:buClrTx/>
              <a:buSzTx/>
              <a:buFontTx/>
              <a:buNone/>
              <a:tabLst/>
            </a:pPr>
            <a:r>
              <a:rPr lang="ja-JP" altLang="en-US" sz="1200" b="0" dirty="0" smtClean="0">
                <a:solidFill>
                  <a:schemeClr val="tx1">
                    <a:lumMod val="65000"/>
                    <a:lumOff val="35000"/>
                  </a:schemeClr>
                </a:solidFill>
                <a:latin typeface="メイリオ" pitchFamily="50" charset="-128"/>
                <a:ea typeface="メイリオ" pitchFamily="50" charset="-128"/>
                <a:cs typeface="メイリオ" pitchFamily="50" charset="-128"/>
              </a:rPr>
              <a:t>・保有スキル・コンピテンシー情報</a:t>
            </a:r>
            <a:endParaRPr lang="en-US" altLang="ja-JP" sz="1200" b="0" dirty="0" smtClean="0">
              <a:solidFill>
                <a:schemeClr val="tx1">
                  <a:lumMod val="65000"/>
                  <a:lumOff val="35000"/>
                </a:schemeClr>
              </a:solidFill>
              <a:latin typeface="メイリオ" pitchFamily="50" charset="-128"/>
              <a:ea typeface="メイリオ" pitchFamily="50" charset="-128"/>
              <a:cs typeface="メイリオ" pitchFamily="50" charset="-128"/>
            </a:endParaRPr>
          </a:p>
          <a:p>
            <a:pPr marL="0" marR="0" indent="0" algn="l" defTabSz="914400" rtl="0" eaLnBrk="1" fontAlgn="auto" latinLnBrk="0" hangingPunct="1">
              <a:spcBef>
                <a:spcPct val="0"/>
              </a:spcBef>
              <a:spcAft>
                <a:spcPts val="0"/>
              </a:spcAft>
              <a:buClrTx/>
              <a:buSzTx/>
              <a:buFontTx/>
              <a:buNone/>
              <a:tabLst/>
            </a:pPr>
            <a:r>
              <a:rPr lang="ja-JP" altLang="en-US" sz="1200" b="0" dirty="0" smtClean="0">
                <a:solidFill>
                  <a:schemeClr val="tx1">
                    <a:lumMod val="65000"/>
                    <a:lumOff val="35000"/>
                  </a:schemeClr>
                </a:solidFill>
                <a:latin typeface="メイリオ" pitchFamily="50" charset="-128"/>
                <a:ea typeface="メイリオ" pitchFamily="50" charset="-128"/>
                <a:cs typeface="メイリオ" pitchFamily="50" charset="-128"/>
              </a:rPr>
              <a:t>・自己申告情報</a:t>
            </a:r>
            <a:endParaRPr lang="en-US" altLang="ja-JP" sz="1200" b="0" dirty="0" smtClean="0">
              <a:solidFill>
                <a:schemeClr val="tx1">
                  <a:lumMod val="65000"/>
                  <a:lumOff val="35000"/>
                </a:schemeClr>
              </a:solidFill>
              <a:latin typeface="メイリオ" pitchFamily="50" charset="-128"/>
              <a:ea typeface="メイリオ" pitchFamily="50" charset="-128"/>
              <a:cs typeface="メイリオ" pitchFamily="50" charset="-128"/>
            </a:endParaRPr>
          </a:p>
          <a:p>
            <a:pPr marL="0" marR="0" indent="0" algn="l" defTabSz="914400" rtl="0" eaLnBrk="1" fontAlgn="auto" latinLnBrk="0" hangingPunct="1">
              <a:spcBef>
                <a:spcPct val="0"/>
              </a:spcBef>
              <a:spcAft>
                <a:spcPts val="0"/>
              </a:spcAft>
              <a:buClrTx/>
              <a:buSzTx/>
              <a:buFontTx/>
              <a:buNone/>
              <a:tabLst/>
            </a:pPr>
            <a:r>
              <a:rPr lang="ja-JP" altLang="en-US" sz="1200" b="0" dirty="0" smtClean="0">
                <a:solidFill>
                  <a:schemeClr val="tx1">
                    <a:lumMod val="65000"/>
                    <a:lumOff val="35000"/>
                  </a:schemeClr>
                </a:solidFill>
                <a:latin typeface="メイリオ" pitchFamily="50" charset="-128"/>
                <a:ea typeface="メイリオ" pitchFamily="50" charset="-128"/>
                <a:cs typeface="メイリオ" pitchFamily="50" charset="-128"/>
              </a:rPr>
              <a:t>　（異動願、立候補など）</a:t>
            </a:r>
            <a:endParaRPr lang="en-US" altLang="ja-JP" sz="1200" b="0" dirty="0" smtClean="0">
              <a:solidFill>
                <a:schemeClr val="tx1">
                  <a:lumMod val="65000"/>
                  <a:lumOff val="35000"/>
                </a:schemeClr>
              </a:solidFill>
              <a:latin typeface="メイリオ" pitchFamily="50" charset="-128"/>
              <a:ea typeface="メイリオ" pitchFamily="50" charset="-128"/>
              <a:cs typeface="メイリオ" pitchFamily="50" charset="-128"/>
            </a:endParaRPr>
          </a:p>
          <a:p>
            <a:pPr marL="0" marR="0" indent="0" algn="l" defTabSz="914400" rtl="0" eaLnBrk="1" fontAlgn="auto" latinLnBrk="0" hangingPunct="1">
              <a:spcBef>
                <a:spcPct val="0"/>
              </a:spcBef>
              <a:spcAft>
                <a:spcPts val="0"/>
              </a:spcAft>
              <a:buClrTx/>
              <a:buSzTx/>
              <a:buFontTx/>
              <a:buNone/>
              <a:tabLst/>
            </a:pPr>
            <a:r>
              <a:rPr kumimoji="1" lang="ja-JP" altLang="en-US" sz="1200" b="0" i="0" u="none" strike="noStrike" kern="120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・アンケート情報</a:t>
            </a:r>
            <a:endParaRPr kumimoji="1" lang="en-US" altLang="ja-JP" sz="1200" b="0" i="0" u="none" strike="noStrike" kern="120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endParaRPr>
          </a:p>
          <a:p>
            <a:pPr marL="0" marR="0" indent="0" algn="l" defTabSz="914400" rtl="0" eaLnBrk="1" fontAlgn="auto" latinLnBrk="0" hangingPunct="1">
              <a:spcBef>
                <a:spcPct val="0"/>
              </a:spcBef>
              <a:spcAft>
                <a:spcPts val="0"/>
              </a:spcAft>
              <a:buClrTx/>
              <a:buSzTx/>
              <a:buFontTx/>
              <a:buNone/>
              <a:tabLst/>
            </a:pPr>
            <a:r>
              <a:rPr lang="ja-JP" altLang="en-US" sz="1200" b="0" dirty="0" smtClean="0">
                <a:solidFill>
                  <a:schemeClr val="tx1">
                    <a:lumMod val="65000"/>
                    <a:lumOff val="35000"/>
                  </a:schemeClr>
                </a:solidFill>
                <a:latin typeface="メイリオ" pitchFamily="50" charset="-128"/>
                <a:ea typeface="メイリオ" pitchFamily="50" charset="-128"/>
                <a:cs typeface="メイリオ" pitchFamily="50" charset="-128"/>
              </a:rPr>
              <a:t>　（職場環境、メンタルヘルスなど）</a:t>
            </a:r>
            <a:endParaRPr kumimoji="1" lang="en-US" altLang="ja-JP" sz="1200" b="0" i="0" u="none" strike="noStrike" kern="120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endParaRPr>
          </a:p>
          <a:p>
            <a:pPr marL="0" marR="0" indent="0" algn="l" defTabSz="914400" rtl="0" eaLnBrk="1" fontAlgn="auto" latinLnBrk="0" hangingPunct="1">
              <a:lnSpc>
                <a:spcPct val="150000"/>
              </a:lnSpc>
              <a:spcBef>
                <a:spcPct val="0"/>
              </a:spcBef>
              <a:spcAft>
                <a:spcPts val="0"/>
              </a:spcAft>
              <a:buClrTx/>
              <a:buSzTx/>
              <a:buFontTx/>
              <a:buNone/>
              <a:tabLst/>
            </a:pPr>
            <a:r>
              <a:rPr kumimoji="1" lang="ja-JP" altLang="en-US" sz="1200" b="0" i="0" u="none" strike="noStrike" kern="120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最大</a:t>
            </a:r>
            <a:r>
              <a:rPr kumimoji="1" lang="en-US" altLang="ja-JP" sz="1200" b="0" i="0" u="none" strike="noStrike" kern="120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2</a:t>
            </a:r>
            <a:r>
              <a:rPr kumimoji="1" lang="ja-JP" altLang="en-US" sz="1200" b="0" i="0" u="none" strike="noStrike" kern="1200" cap="none" spc="0" normalizeH="0" baseline="0" noProof="0" dirty="0" smtClean="0">
                <a:ln>
                  <a:noFill/>
                </a:ln>
                <a:solidFill>
                  <a:schemeClr val="tx1">
                    <a:lumMod val="65000"/>
                    <a:lumOff val="35000"/>
                  </a:schemeClr>
                </a:solidFill>
                <a:effectLst/>
                <a:uLnTx/>
                <a:uFillTx/>
                <a:latin typeface="メイリオ" pitchFamily="50" charset="-128"/>
                <a:ea typeface="メイリオ" pitchFamily="50" charset="-128"/>
                <a:cs typeface="メイリオ" pitchFamily="50" charset="-128"/>
              </a:rPr>
              <a:t>万項目まで保持可能</a:t>
            </a:r>
          </a:p>
        </p:txBody>
      </p:sp>
      <p:sp>
        <p:nvSpPr>
          <p:cNvPr id="56" name="Text Box 6"/>
          <p:cNvSpPr txBox="1">
            <a:spLocks noChangeArrowheads="1"/>
          </p:cNvSpPr>
          <p:nvPr/>
        </p:nvSpPr>
        <p:spPr bwMode="auto">
          <a:xfrm>
            <a:off x="3563888" y="2684239"/>
            <a:ext cx="1656184" cy="307777"/>
          </a:xfrm>
          <a:prstGeom prst="rect">
            <a:avLst/>
          </a:prstGeom>
          <a:noFill/>
          <a:ln w="9525">
            <a:noFill/>
            <a:miter lim="800000"/>
            <a:headEnd/>
            <a:tailEnd/>
          </a:ln>
        </p:spPr>
        <p:txBody>
          <a:bodyPr wrap="square" lIns="36000" rIns="3600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1" u="none" strike="noStrike" kern="0" cap="none" spc="0" normalizeH="0" baseline="0" noProof="0" dirty="0" smtClean="0">
                <a:ln>
                  <a:noFill/>
                </a:ln>
                <a:solidFill>
                  <a:srgbClr val="FFFFFF"/>
                </a:solidFill>
                <a:effectLst/>
                <a:uLnTx/>
                <a:uFillTx/>
                <a:latin typeface="Times New Roman" pitchFamily="18" charset="0"/>
                <a:ea typeface="メイリオ" pitchFamily="50" charset="-128"/>
                <a:cs typeface="Times New Roman" pitchFamily="18" charset="0"/>
              </a:rPr>
              <a:t>SuperStream</a:t>
            </a:r>
            <a:r>
              <a:rPr kumimoji="0" lang="en-US" altLang="ja-JP" sz="1400" b="1" u="none" strike="noStrike" kern="0" cap="none" spc="0" normalizeH="0" baseline="0" noProof="0" dirty="0" smtClean="0">
                <a:ln>
                  <a:noFill/>
                </a:ln>
                <a:solidFill>
                  <a:srgbClr val="FFFFFF"/>
                </a:solidFill>
                <a:effectLst/>
                <a:uLnTx/>
                <a:uFillTx/>
                <a:latin typeface="Times New Roman" pitchFamily="18" charset="0"/>
                <a:ea typeface="メイリオ" pitchFamily="50" charset="-128"/>
                <a:cs typeface="Times New Roman" pitchFamily="18" charset="0"/>
              </a:rPr>
              <a:t>-HR+</a:t>
            </a:r>
          </a:p>
        </p:txBody>
      </p:sp>
      <p:sp>
        <p:nvSpPr>
          <p:cNvPr id="57" name="左矢印 56"/>
          <p:cNvSpPr/>
          <p:nvPr/>
        </p:nvSpPr>
        <p:spPr>
          <a:xfrm rot="2074192">
            <a:off x="7157641" y="4366807"/>
            <a:ext cx="648072" cy="432048"/>
          </a:xfrm>
          <a:prstGeom prst="lef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
        <p:nvSpPr>
          <p:cNvPr id="58" name="左矢印 57"/>
          <p:cNvSpPr/>
          <p:nvPr/>
        </p:nvSpPr>
        <p:spPr>
          <a:xfrm rot="12934001">
            <a:off x="6941454" y="4729302"/>
            <a:ext cx="648072" cy="432048"/>
          </a:xfrm>
          <a:prstGeom prst="lef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スライド番号プレースホルダ 1"/>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fld id="{0FA8FCDD-8797-49EB-991C-EA0114B702C4}" type="slidenum">
              <a:rPr lang="en-US" altLang="ja-JP" smtClean="0">
                <a:latin typeface="メイリオ" pitchFamily="50" charset="-128"/>
                <a:ea typeface="メイリオ" pitchFamily="50" charset="-128"/>
                <a:cs typeface="メイリオ" pitchFamily="50" charset="-128"/>
              </a:rPr>
              <a:pPr/>
              <a:t>8</a:t>
            </a:fld>
            <a:endParaRPr lang="en-US" altLang="ja-JP" smtClean="0">
              <a:latin typeface="メイリオ" pitchFamily="50" charset="-128"/>
              <a:ea typeface="メイリオ" pitchFamily="50" charset="-128"/>
              <a:cs typeface="メイリオ" pitchFamily="50" charset="-128"/>
            </a:endParaRPr>
          </a:p>
        </p:txBody>
      </p:sp>
      <p:sp>
        <p:nvSpPr>
          <p:cNvPr id="17411" name="Text Box 2"/>
          <p:cNvSpPr txBox="1">
            <a:spLocks noChangeArrowheads="1"/>
          </p:cNvSpPr>
          <p:nvPr/>
        </p:nvSpPr>
        <p:spPr bwMode="auto">
          <a:xfrm>
            <a:off x="600669" y="1676831"/>
            <a:ext cx="8229822" cy="523220"/>
          </a:xfrm>
          <a:prstGeom prst="rect">
            <a:avLst/>
          </a:prstGeom>
          <a:noFill/>
          <a:ln w="9525">
            <a:noFill/>
            <a:miter lim="800000"/>
            <a:headEnd/>
            <a:tailEnd/>
          </a:ln>
        </p:spPr>
        <p:txBody>
          <a:bodyPr wrap="square">
            <a:spAutoFit/>
          </a:bodyPr>
          <a:lstStyle/>
          <a:p>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データの履歴管理機能により、様々な情報を基準となる時間軸を指定し、時系列に情報</a:t>
            </a:r>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をスライス</a:t>
            </a:r>
            <a:endParaRPr lang="en-US" altLang="ja-JP" sz="1400" b="0" dirty="0" smtClean="0">
              <a:solidFill>
                <a:schemeClr val="tx1">
                  <a:lumMod val="65000"/>
                  <a:lumOff val="35000"/>
                </a:schemeClr>
              </a:solidFill>
              <a:latin typeface="メイリオ" pitchFamily="50" charset="-128"/>
              <a:ea typeface="メイリオ" pitchFamily="50" charset="-128"/>
              <a:cs typeface="メイリオ" pitchFamily="50" charset="-128"/>
            </a:endParaRPr>
          </a:p>
          <a:p>
            <a:r>
              <a:rPr lang="ja-JP" altLang="en-US" sz="1400" b="0" dirty="0" smtClean="0">
                <a:solidFill>
                  <a:schemeClr val="tx1">
                    <a:lumMod val="65000"/>
                    <a:lumOff val="35000"/>
                  </a:schemeClr>
                </a:solidFill>
                <a:latin typeface="メイリオ" pitchFamily="50" charset="-128"/>
                <a:ea typeface="メイリオ" pitchFamily="50" charset="-128"/>
                <a:cs typeface="メイリオ" pitchFamily="50" charset="-128"/>
              </a:rPr>
              <a:t>して</a:t>
            </a:r>
            <a:r>
              <a:rPr lang="ja-JP" altLang="en-US" sz="1400" b="0" dirty="0">
                <a:solidFill>
                  <a:schemeClr val="tx1">
                    <a:lumMod val="65000"/>
                    <a:lumOff val="35000"/>
                  </a:schemeClr>
                </a:solidFill>
                <a:latin typeface="メイリオ" pitchFamily="50" charset="-128"/>
                <a:ea typeface="メイリオ" pitchFamily="50" charset="-128"/>
                <a:cs typeface="メイリオ" pitchFamily="50" charset="-128"/>
              </a:rPr>
              <a:t>参照、活用する事が可能</a:t>
            </a:r>
          </a:p>
        </p:txBody>
      </p:sp>
      <p:grpSp>
        <p:nvGrpSpPr>
          <p:cNvPr id="17412" name="Group 3"/>
          <p:cNvGrpSpPr>
            <a:grpSpLocks/>
          </p:cNvGrpSpPr>
          <p:nvPr/>
        </p:nvGrpSpPr>
        <p:grpSpPr bwMode="auto">
          <a:xfrm>
            <a:off x="2198878" y="2807219"/>
            <a:ext cx="4790365" cy="507932"/>
            <a:chOff x="1813" y="1735"/>
            <a:chExt cx="2244" cy="277"/>
          </a:xfrm>
        </p:grpSpPr>
        <p:sp>
          <p:nvSpPr>
            <p:cNvPr id="2" name="Text Box 4"/>
            <p:cNvSpPr txBox="1">
              <a:spLocks noChangeArrowheads="1"/>
            </p:cNvSpPr>
            <p:nvPr/>
          </p:nvSpPr>
          <p:spPr bwMode="auto">
            <a:xfrm>
              <a:off x="2721" y="1735"/>
              <a:ext cx="339" cy="168"/>
            </a:xfrm>
            <a:prstGeom prst="rect">
              <a:avLst/>
            </a:prstGeom>
            <a:noFill/>
            <a:ln w="9525">
              <a:noFill/>
              <a:miter lim="800000"/>
              <a:headEnd/>
              <a:tailEnd/>
            </a:ln>
          </p:spPr>
          <p:txBody>
            <a:bodyPr wrap="none">
              <a:spAutoFit/>
            </a:bodyPr>
            <a:lstStyle/>
            <a:p>
              <a:pPr algn="ctr">
                <a:defRPr/>
              </a:pPr>
              <a:r>
                <a:rPr lang="ja-JP" altLang="en-US" sz="1400" dirty="0">
                  <a:solidFill>
                    <a:schemeClr val="accent3"/>
                  </a:solidFill>
                  <a:latin typeface="メイリオ" pitchFamily="50" charset="-128"/>
                  <a:ea typeface="メイリオ" pitchFamily="50" charset="-128"/>
                  <a:cs typeface="メイリオ" pitchFamily="50" charset="-128"/>
                </a:rPr>
                <a:t>基準日</a:t>
              </a:r>
            </a:p>
          </p:txBody>
        </p:sp>
        <p:sp>
          <p:nvSpPr>
            <p:cNvPr id="17424" name="Text Box 8"/>
            <p:cNvSpPr txBox="1">
              <a:spLocks noChangeArrowheads="1"/>
            </p:cNvSpPr>
            <p:nvPr/>
          </p:nvSpPr>
          <p:spPr bwMode="auto">
            <a:xfrm>
              <a:off x="1899" y="1862"/>
              <a:ext cx="158" cy="150"/>
            </a:xfrm>
            <a:prstGeom prst="rect">
              <a:avLst/>
            </a:prstGeom>
            <a:noFill/>
            <a:ln w="9525">
              <a:noFill/>
              <a:miter lim="800000"/>
              <a:headEnd/>
              <a:tailEnd/>
            </a:ln>
          </p:spPr>
          <p:txBody>
            <a:bodyPr wrap="none">
              <a:spAutoFit/>
            </a:bodyPr>
            <a:lstStyle/>
            <a:p>
              <a:pPr algn="ctr"/>
              <a:r>
                <a:rPr lang="en-US" altLang="ja-JP" sz="1200" dirty="0">
                  <a:solidFill>
                    <a:schemeClr val="tx1"/>
                  </a:solidFill>
                  <a:latin typeface="メイリオ" pitchFamily="50" charset="-128"/>
                  <a:ea typeface="メイリオ" pitchFamily="50" charset="-128"/>
                  <a:cs typeface="メイリオ" pitchFamily="50" charset="-128"/>
                </a:rPr>
                <a:t>▼</a:t>
              </a:r>
            </a:p>
          </p:txBody>
        </p:sp>
        <p:sp>
          <p:nvSpPr>
            <p:cNvPr id="17425" name="Text Box 9"/>
            <p:cNvSpPr txBox="1">
              <a:spLocks noChangeArrowheads="1"/>
            </p:cNvSpPr>
            <p:nvPr/>
          </p:nvSpPr>
          <p:spPr bwMode="auto">
            <a:xfrm>
              <a:off x="2791" y="1862"/>
              <a:ext cx="158" cy="150"/>
            </a:xfrm>
            <a:prstGeom prst="rect">
              <a:avLst/>
            </a:prstGeom>
            <a:noFill/>
            <a:ln w="9525">
              <a:noFill/>
              <a:miter lim="800000"/>
              <a:headEnd/>
              <a:tailEnd/>
            </a:ln>
          </p:spPr>
          <p:txBody>
            <a:bodyPr wrap="none">
              <a:spAutoFit/>
            </a:bodyPr>
            <a:lstStyle/>
            <a:p>
              <a:pPr algn="ctr"/>
              <a:r>
                <a:rPr lang="en-US" altLang="ja-JP" sz="1200" dirty="0">
                  <a:solidFill>
                    <a:schemeClr val="tx1"/>
                  </a:solidFill>
                  <a:latin typeface="メイリオ" pitchFamily="50" charset="-128"/>
                  <a:ea typeface="メイリオ" pitchFamily="50" charset="-128"/>
                  <a:cs typeface="メイリオ" pitchFamily="50" charset="-128"/>
                </a:rPr>
                <a:t>▼</a:t>
              </a:r>
            </a:p>
          </p:txBody>
        </p:sp>
        <p:sp>
          <p:nvSpPr>
            <p:cNvPr id="17426" name="Text Box 10"/>
            <p:cNvSpPr txBox="1">
              <a:spLocks noChangeArrowheads="1"/>
            </p:cNvSpPr>
            <p:nvPr/>
          </p:nvSpPr>
          <p:spPr bwMode="auto">
            <a:xfrm>
              <a:off x="3789" y="1862"/>
              <a:ext cx="158" cy="150"/>
            </a:xfrm>
            <a:prstGeom prst="rect">
              <a:avLst/>
            </a:prstGeom>
            <a:noFill/>
            <a:ln w="9525">
              <a:noFill/>
              <a:miter lim="800000"/>
              <a:headEnd/>
              <a:tailEnd/>
            </a:ln>
          </p:spPr>
          <p:txBody>
            <a:bodyPr wrap="none">
              <a:spAutoFit/>
            </a:bodyPr>
            <a:lstStyle/>
            <a:p>
              <a:pPr algn="ctr"/>
              <a:r>
                <a:rPr lang="en-US" altLang="ja-JP" sz="1200">
                  <a:solidFill>
                    <a:schemeClr val="tx1"/>
                  </a:solidFill>
                  <a:latin typeface="メイリオ" pitchFamily="50" charset="-128"/>
                  <a:ea typeface="メイリオ" pitchFamily="50" charset="-128"/>
                  <a:cs typeface="メイリオ" pitchFamily="50" charset="-128"/>
                </a:rPr>
                <a:t>▼</a:t>
              </a:r>
            </a:p>
          </p:txBody>
        </p:sp>
        <p:sp>
          <p:nvSpPr>
            <p:cNvPr id="3" name="Text Box 11"/>
            <p:cNvSpPr txBox="1">
              <a:spLocks noChangeArrowheads="1"/>
            </p:cNvSpPr>
            <p:nvPr/>
          </p:nvSpPr>
          <p:spPr bwMode="auto">
            <a:xfrm>
              <a:off x="1813" y="1735"/>
              <a:ext cx="339" cy="168"/>
            </a:xfrm>
            <a:prstGeom prst="rect">
              <a:avLst/>
            </a:prstGeom>
            <a:noFill/>
            <a:ln w="9525">
              <a:noFill/>
              <a:miter lim="800000"/>
              <a:headEnd/>
              <a:tailEnd/>
            </a:ln>
          </p:spPr>
          <p:txBody>
            <a:bodyPr wrap="none">
              <a:spAutoFit/>
            </a:bodyPr>
            <a:lstStyle/>
            <a:p>
              <a:pPr algn="ctr">
                <a:defRPr/>
              </a:pPr>
              <a:r>
                <a:rPr lang="ja-JP" altLang="en-US" sz="1400" dirty="0">
                  <a:solidFill>
                    <a:schemeClr val="accent3"/>
                  </a:solidFill>
                  <a:latin typeface="メイリオ" pitchFamily="50" charset="-128"/>
                  <a:ea typeface="メイリオ" pitchFamily="50" charset="-128"/>
                  <a:cs typeface="メイリオ" pitchFamily="50" charset="-128"/>
                </a:rPr>
                <a:t>基準日</a:t>
              </a:r>
            </a:p>
          </p:txBody>
        </p:sp>
        <p:sp>
          <p:nvSpPr>
            <p:cNvPr id="24595" name="Text Box 12"/>
            <p:cNvSpPr txBox="1">
              <a:spLocks noChangeArrowheads="1"/>
            </p:cNvSpPr>
            <p:nvPr/>
          </p:nvSpPr>
          <p:spPr bwMode="auto">
            <a:xfrm>
              <a:off x="3718" y="1735"/>
              <a:ext cx="339" cy="168"/>
            </a:xfrm>
            <a:prstGeom prst="rect">
              <a:avLst/>
            </a:prstGeom>
            <a:noFill/>
            <a:ln w="9525">
              <a:noFill/>
              <a:miter lim="800000"/>
              <a:headEnd/>
              <a:tailEnd/>
            </a:ln>
          </p:spPr>
          <p:txBody>
            <a:bodyPr wrap="none">
              <a:spAutoFit/>
            </a:bodyPr>
            <a:lstStyle/>
            <a:p>
              <a:pPr algn="ctr">
                <a:defRPr/>
              </a:pPr>
              <a:r>
                <a:rPr lang="ja-JP" altLang="en-US" sz="1400" dirty="0">
                  <a:solidFill>
                    <a:schemeClr val="accent3"/>
                  </a:solidFill>
                  <a:latin typeface="メイリオ" pitchFamily="50" charset="-128"/>
                  <a:ea typeface="メイリオ" pitchFamily="50" charset="-128"/>
                  <a:cs typeface="メイリオ" pitchFamily="50" charset="-128"/>
                </a:rPr>
                <a:t>基準日</a:t>
              </a:r>
            </a:p>
          </p:txBody>
        </p:sp>
      </p:grpSp>
      <p:sp>
        <p:nvSpPr>
          <p:cNvPr id="17413" name="Text Box 13"/>
          <p:cNvSpPr txBox="1">
            <a:spLocks noChangeArrowheads="1"/>
          </p:cNvSpPr>
          <p:nvPr/>
        </p:nvSpPr>
        <p:spPr bwMode="auto">
          <a:xfrm>
            <a:off x="835025" y="2390034"/>
            <a:ext cx="7516813" cy="470000"/>
          </a:xfrm>
          <a:prstGeom prst="rect">
            <a:avLst/>
          </a:prstGeom>
          <a:noFill/>
          <a:ln w="9525">
            <a:noFill/>
            <a:miter lim="800000"/>
            <a:headEnd/>
            <a:tailEnd/>
          </a:ln>
        </p:spPr>
        <p:txBody>
          <a:bodyPr>
            <a:spAutoFit/>
          </a:bodyPr>
          <a:lstStyle/>
          <a:p>
            <a:pPr>
              <a:lnSpc>
                <a:spcPts val="1100"/>
              </a:lnSpc>
              <a:spcBef>
                <a:spcPts val="600"/>
              </a:spcBef>
            </a:pPr>
            <a:r>
              <a:rPr lang="ja-JP" altLang="en-US" sz="1400" b="0" dirty="0">
                <a:solidFill>
                  <a:schemeClr val="tx2"/>
                </a:solidFill>
                <a:latin typeface="メイリオ" pitchFamily="50" charset="-128"/>
                <a:ea typeface="メイリオ" pitchFamily="50" charset="-128"/>
                <a:cs typeface="メイリオ" pitchFamily="50" charset="-128"/>
              </a:rPr>
              <a:t>例）　前期末時点の情報で社員情報を抽出し考課を実施</a:t>
            </a:r>
          </a:p>
          <a:p>
            <a:pPr>
              <a:lnSpc>
                <a:spcPts val="1100"/>
              </a:lnSpc>
              <a:spcBef>
                <a:spcPts val="600"/>
              </a:spcBef>
            </a:pPr>
            <a:r>
              <a:rPr lang="ja-JP" altLang="en-US" sz="1400" b="0" dirty="0">
                <a:solidFill>
                  <a:schemeClr val="tx2"/>
                </a:solidFill>
                <a:latin typeface="メイリオ" pitchFamily="50" charset="-128"/>
                <a:ea typeface="メイリオ" pitchFamily="50" charset="-128"/>
                <a:cs typeface="メイリオ" pitchFamily="50" charset="-128"/>
              </a:rPr>
              <a:t>　　　今月</a:t>
            </a:r>
            <a:r>
              <a:rPr lang="en-US" altLang="ja-JP" sz="1400" b="0" dirty="0">
                <a:solidFill>
                  <a:schemeClr val="tx2"/>
                </a:solidFill>
                <a:latin typeface="メイリオ" pitchFamily="50" charset="-128"/>
                <a:ea typeface="メイリオ" pitchFamily="50" charset="-128"/>
                <a:cs typeface="メイリオ" pitchFamily="50" charset="-128"/>
              </a:rPr>
              <a:t>1</a:t>
            </a:r>
            <a:r>
              <a:rPr lang="ja-JP" altLang="en-US" sz="1400" b="0" dirty="0">
                <a:solidFill>
                  <a:schemeClr val="tx2"/>
                </a:solidFill>
                <a:latin typeface="メイリオ" pitchFamily="50" charset="-128"/>
                <a:ea typeface="メイリオ" pitchFamily="50" charset="-128"/>
                <a:cs typeface="メイリオ" pitchFamily="50" charset="-128"/>
              </a:rPr>
              <a:t>日時点での組織階層図に個人名を当時の役職名称付きで出力したい</a:t>
            </a:r>
          </a:p>
        </p:txBody>
      </p:sp>
      <p:pic>
        <p:nvPicPr>
          <p:cNvPr id="15366" name="Picture 20"/>
          <p:cNvPicPr>
            <a:picLocks noChangeAspect="1" noChangeArrowheads="1"/>
          </p:cNvPicPr>
          <p:nvPr/>
        </p:nvPicPr>
        <p:blipFill>
          <a:blip r:embed="rId3" cstate="screen"/>
          <a:srcRect/>
          <a:stretch>
            <a:fillRect/>
          </a:stretch>
        </p:blipFill>
        <p:spPr bwMode="auto">
          <a:xfrm>
            <a:off x="1219198" y="4107538"/>
            <a:ext cx="2894194" cy="2170341"/>
          </a:xfrm>
          <a:prstGeom prst="rect">
            <a:avLst/>
          </a:prstGeom>
          <a:noFill/>
          <a:ln w="9525" algn="ctr">
            <a:noFill/>
            <a:miter lim="800000"/>
            <a:headEnd/>
            <a:tailEnd/>
          </a:ln>
          <a:effectLst>
            <a:outerShdw blurRad="50800" dist="38100" dir="8100000" algn="tr" rotWithShape="0">
              <a:prstClr val="black">
                <a:alpha val="40000"/>
              </a:prstClr>
            </a:outerShdw>
          </a:effectLst>
        </p:spPr>
      </p:pic>
      <p:pic>
        <p:nvPicPr>
          <p:cNvPr id="15367" name="Picture 869"/>
          <p:cNvPicPr>
            <a:picLocks noChangeAspect="1" noChangeArrowheads="1"/>
          </p:cNvPicPr>
          <p:nvPr/>
        </p:nvPicPr>
        <p:blipFill>
          <a:blip r:embed="rId4" cstate="screen"/>
          <a:srcRect/>
          <a:stretch>
            <a:fillRect/>
          </a:stretch>
        </p:blipFill>
        <p:spPr bwMode="auto">
          <a:xfrm>
            <a:off x="5466157" y="4088370"/>
            <a:ext cx="2851614" cy="2138710"/>
          </a:xfrm>
          <a:prstGeom prst="rect">
            <a:avLst/>
          </a:prstGeom>
          <a:noFill/>
          <a:ln w="9525" algn="ctr">
            <a:noFill/>
            <a:miter lim="800000"/>
            <a:headEnd/>
            <a:tailEnd/>
          </a:ln>
          <a:effectLst>
            <a:outerShdw blurRad="50800" dist="38100" dir="8100000" algn="tr" rotWithShape="0">
              <a:prstClr val="black">
                <a:alpha val="40000"/>
              </a:prstClr>
            </a:outerShdw>
          </a:effectLst>
        </p:spPr>
      </p:pic>
      <p:sp>
        <p:nvSpPr>
          <p:cNvPr id="17416" name="Rectangle 872"/>
          <p:cNvSpPr>
            <a:spLocks noChangeArrowheads="1"/>
          </p:cNvSpPr>
          <p:nvPr/>
        </p:nvSpPr>
        <p:spPr bwMode="auto">
          <a:xfrm>
            <a:off x="217714" y="209006"/>
            <a:ext cx="6889524" cy="1018903"/>
          </a:xfrm>
          <a:prstGeom prst="rect">
            <a:avLst/>
          </a:prstGeom>
          <a:noFill/>
          <a:ln w="9525">
            <a:noFill/>
            <a:miter lim="800000"/>
            <a:headEnd/>
            <a:tailEnd/>
          </a:ln>
        </p:spPr>
        <p:txBody>
          <a:bodyPr anchor="ctr"/>
          <a:lstStyle/>
          <a:p>
            <a:pPr>
              <a:lnSpc>
                <a:spcPts val="2600"/>
              </a:lnSpc>
            </a:pPr>
            <a:r>
              <a:rPr lang="en-US" altLang="ja-JP" sz="2200" i="1" dirty="0">
                <a:ea typeface="メイリオ" pitchFamily="50" charset="-128"/>
                <a:cs typeface="Times New Roman" pitchFamily="18" charset="0"/>
              </a:rPr>
              <a:t>SuperStream</a:t>
            </a:r>
            <a:r>
              <a:rPr lang="en-US" altLang="ja-JP" sz="2200" dirty="0">
                <a:ea typeface="メイリオ" pitchFamily="50" charset="-128"/>
                <a:cs typeface="Times New Roman" pitchFamily="18" charset="0"/>
              </a:rPr>
              <a:t> - HR</a:t>
            </a:r>
            <a:r>
              <a:rPr lang="en-US" altLang="ja-JP" sz="2200" dirty="0" smtClean="0">
                <a:ea typeface="メイリオ" pitchFamily="50" charset="-128"/>
                <a:cs typeface="Times New Roman" pitchFamily="18" charset="0"/>
              </a:rPr>
              <a:t>+</a:t>
            </a:r>
            <a:r>
              <a:rPr lang="en-US" altLang="ja-JP" sz="2600" dirty="0">
                <a:latin typeface="メイリオ" pitchFamily="50" charset="-128"/>
                <a:ea typeface="メイリオ" pitchFamily="50" charset="-128"/>
                <a:cs typeface="メイリオ" pitchFamily="50" charset="-128"/>
              </a:rPr>
              <a:t/>
            </a:r>
            <a:br>
              <a:rPr lang="en-US" altLang="ja-JP" sz="2600" dirty="0">
                <a:latin typeface="メイリオ" pitchFamily="50" charset="-128"/>
                <a:ea typeface="メイリオ" pitchFamily="50" charset="-128"/>
                <a:cs typeface="メイリオ" pitchFamily="50" charset="-128"/>
              </a:rPr>
            </a:br>
            <a:r>
              <a:rPr lang="ja-JP" altLang="en-US" sz="1800" b="0" dirty="0" smtClean="0">
                <a:latin typeface="メイリオ" pitchFamily="50" charset="-128"/>
                <a:ea typeface="メイリオ" pitchFamily="50" charset="-128"/>
                <a:cs typeface="メイリオ" pitchFamily="50" charset="-128"/>
              </a:rPr>
              <a:t>　～</a:t>
            </a:r>
            <a:r>
              <a:rPr lang="ja-JP" altLang="en-US" sz="1800" b="0" dirty="0">
                <a:latin typeface="メイリオ" pitchFamily="50" charset="-128"/>
                <a:ea typeface="メイリオ" pitchFamily="50" charset="-128"/>
                <a:cs typeface="メイリオ" pitchFamily="50" charset="-128"/>
              </a:rPr>
              <a:t>人事情報の世代管理～</a:t>
            </a:r>
          </a:p>
        </p:txBody>
      </p:sp>
      <p:sp>
        <p:nvSpPr>
          <p:cNvPr id="17417" name="Text Box 18"/>
          <p:cNvSpPr txBox="1">
            <a:spLocks noChangeArrowheads="1"/>
          </p:cNvSpPr>
          <p:nvPr/>
        </p:nvSpPr>
        <p:spPr bwMode="auto">
          <a:xfrm>
            <a:off x="6065229" y="6223000"/>
            <a:ext cx="1742208" cy="276999"/>
          </a:xfrm>
          <a:prstGeom prst="rect">
            <a:avLst/>
          </a:prstGeom>
          <a:noFill/>
          <a:ln w="57150" algn="ctr">
            <a:noFill/>
            <a:miter lim="800000"/>
            <a:headEnd/>
            <a:tailEnd/>
          </a:ln>
        </p:spPr>
        <p:txBody>
          <a:bodyPr wrap="none">
            <a:spAutoFit/>
          </a:bodyPr>
          <a:lstStyle/>
          <a:p>
            <a:r>
              <a:rPr lang="ja-JP" altLang="en-US" sz="1200" b="0" dirty="0">
                <a:solidFill>
                  <a:srgbClr val="DA080D"/>
                </a:solidFill>
                <a:latin typeface="メイリオ" pitchFamily="50" charset="-128"/>
                <a:ea typeface="メイリオ" pitchFamily="50" charset="-128"/>
                <a:cs typeface="メイリオ" pitchFamily="50" charset="-128"/>
              </a:rPr>
              <a:t>組織図</a:t>
            </a:r>
            <a:r>
              <a:rPr lang="en-US" altLang="ja-JP" sz="1200" b="0" dirty="0">
                <a:solidFill>
                  <a:srgbClr val="DA080D"/>
                </a:solidFill>
                <a:latin typeface="メイリオ" pitchFamily="50" charset="-128"/>
                <a:ea typeface="メイリオ" pitchFamily="50" charset="-128"/>
                <a:cs typeface="メイリオ" pitchFamily="50" charset="-128"/>
              </a:rPr>
              <a:t>EXCEL</a:t>
            </a:r>
            <a:r>
              <a:rPr lang="ja-JP" altLang="en-US" sz="1200" b="0" dirty="0">
                <a:solidFill>
                  <a:srgbClr val="DA080D"/>
                </a:solidFill>
                <a:latin typeface="メイリオ" pitchFamily="50" charset="-128"/>
                <a:ea typeface="メイリオ" pitchFamily="50" charset="-128"/>
                <a:cs typeface="メイリオ" pitchFamily="50" charset="-128"/>
              </a:rPr>
              <a:t>抽出機能</a:t>
            </a:r>
          </a:p>
        </p:txBody>
      </p:sp>
      <p:sp>
        <p:nvSpPr>
          <p:cNvPr id="17418" name="Text Box 19"/>
          <p:cNvSpPr txBox="1">
            <a:spLocks noChangeArrowheads="1"/>
          </p:cNvSpPr>
          <p:nvPr/>
        </p:nvSpPr>
        <p:spPr bwMode="auto">
          <a:xfrm>
            <a:off x="2089417" y="6267272"/>
            <a:ext cx="946150" cy="274638"/>
          </a:xfrm>
          <a:prstGeom prst="rect">
            <a:avLst/>
          </a:prstGeom>
          <a:noFill/>
          <a:ln w="57150" algn="ctr">
            <a:noFill/>
            <a:miter lim="800000"/>
            <a:headEnd/>
            <a:tailEnd/>
          </a:ln>
        </p:spPr>
        <p:txBody>
          <a:bodyPr wrap="none">
            <a:spAutoFit/>
          </a:bodyPr>
          <a:lstStyle/>
          <a:p>
            <a:r>
              <a:rPr lang="ja-JP" altLang="en-US" sz="1200" b="0" dirty="0">
                <a:solidFill>
                  <a:srgbClr val="DA080D"/>
                </a:solidFill>
                <a:latin typeface="メイリオ" pitchFamily="50" charset="-128"/>
                <a:ea typeface="メイリオ" pitchFamily="50" charset="-128"/>
                <a:cs typeface="メイリオ" pitchFamily="50" charset="-128"/>
              </a:rPr>
              <a:t>人員構成表</a:t>
            </a:r>
          </a:p>
        </p:txBody>
      </p:sp>
      <p:sp>
        <p:nvSpPr>
          <p:cNvPr id="17419" name="フッター プレースホルダ 2"/>
          <p:cNvSpPr>
            <a:spLocks noGrp="1"/>
          </p:cNvSpPr>
          <p:nvPr>
            <p:ph type="ftr" sz="quarter" idx="11"/>
          </p:nvPr>
        </p:nvSpPr>
        <p:spPr>
          <a:noFill/>
        </p:spPr>
        <p:txBody>
          <a:bodyPr vert="horz" lIns="91440" tIns="45720" rIns="91440" bIns="45720" anchor="t"/>
          <a:lstStyle/>
          <a:p>
            <a:r>
              <a:rPr lang="en-US" altLang="ja-JP" smtClean="0"/>
              <a:t>© SuperStream Inc. All rights reserved.</a:t>
            </a:r>
            <a:endParaRPr lang="en-US" altLang="ja-JP" dirty="0" smtClean="0"/>
          </a:p>
        </p:txBody>
      </p:sp>
      <p:graphicFrame>
        <p:nvGraphicFramePr>
          <p:cNvPr id="21" name="図表 20"/>
          <p:cNvGraphicFramePr/>
          <p:nvPr/>
        </p:nvGraphicFramePr>
        <p:xfrm>
          <a:off x="1184365" y="3283150"/>
          <a:ext cx="6696892" cy="62701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cxnSp>
        <p:nvCxnSpPr>
          <p:cNvPr id="20" name="直線コネクタ 19"/>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grpSp>
        <p:nvGrpSpPr>
          <p:cNvPr id="23" name="グループ化 22"/>
          <p:cNvGrpSpPr/>
          <p:nvPr/>
        </p:nvGrpSpPr>
        <p:grpSpPr>
          <a:xfrm>
            <a:off x="395290" y="1340768"/>
            <a:ext cx="215993" cy="215740"/>
            <a:chOff x="395290" y="1340768"/>
            <a:chExt cx="215993" cy="215740"/>
          </a:xfrm>
        </p:grpSpPr>
        <p:sp>
          <p:nvSpPr>
            <p:cNvPr id="24" name="正方形/長方形 23"/>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25" name="正方形/長方形 24"/>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1"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sp>
        <p:nvSpPr>
          <p:cNvPr id="26" name="Text Box 4"/>
          <p:cNvSpPr txBox="1">
            <a:spLocks noChangeArrowheads="1"/>
          </p:cNvSpPr>
          <p:nvPr/>
        </p:nvSpPr>
        <p:spPr bwMode="auto">
          <a:xfrm>
            <a:off x="586109" y="1276350"/>
            <a:ext cx="7154243" cy="338554"/>
          </a:xfrm>
          <a:prstGeom prst="rect">
            <a:avLst/>
          </a:prstGeom>
          <a:noFill/>
          <a:ln w="9525">
            <a:noFill/>
            <a:miter lim="800000"/>
            <a:headEnd/>
            <a:tailEnd/>
          </a:ln>
        </p:spPr>
        <p:txBody>
          <a:bodyPr wrap="square">
            <a:spAutoFit/>
          </a:bodyPr>
          <a:lstStyle/>
          <a:p>
            <a:r>
              <a:rPr lang="ja-JP" altLang="en-US" b="0" dirty="0" smtClean="0">
                <a:solidFill>
                  <a:srgbClr val="C00000"/>
                </a:solidFill>
                <a:latin typeface="メイリオ" pitchFamily="50" charset="-128"/>
                <a:ea typeface="メイリオ" pitchFamily="50" charset="-128"/>
                <a:cs typeface="メイリオ" pitchFamily="50" charset="-128"/>
              </a:rPr>
              <a:t>過去・現在・未来、基準日時点のレポートを自由に出力</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スライド番号プレースホルダ 1"/>
          <p:cNvSpPr>
            <a:spLocks noGrp="1"/>
          </p:cNvSpPr>
          <p:nvPr>
            <p:ph type="sldNum" sz="quarter" idx="10"/>
          </p:nvPr>
        </p:nvSpPr>
        <p:spPr bwMode="auto">
          <a:noFill/>
          <a:ln>
            <a:miter lim="800000"/>
            <a:headEnd/>
            <a:tailEnd/>
          </a:ln>
        </p:spPr>
        <p:txBody>
          <a:bodyPr wrap="square" numCol="1" anchorCtr="0" compatLnSpc="1">
            <a:prstTxWarp prst="textNoShape">
              <a:avLst/>
            </a:prstTxWarp>
          </a:bodyPr>
          <a:lstStyle/>
          <a:p>
            <a:fld id="{FCBF7153-D352-45C6-A8BC-C505CF906CE4}" type="slidenum">
              <a:rPr lang="ja-JP" altLang="en-US" smtClean="0">
                <a:latin typeface="メイリオ" pitchFamily="50" charset="-128"/>
                <a:ea typeface="メイリオ" pitchFamily="50" charset="-128"/>
                <a:cs typeface="メイリオ" pitchFamily="50" charset="-128"/>
              </a:rPr>
              <a:pPr/>
              <a:t>9</a:t>
            </a:fld>
            <a:endParaRPr lang="ja-JP" altLang="en-US" smtClean="0">
              <a:latin typeface="メイリオ" pitchFamily="50" charset="-128"/>
              <a:ea typeface="メイリオ" pitchFamily="50" charset="-128"/>
              <a:cs typeface="メイリオ" pitchFamily="50" charset="-128"/>
            </a:endParaRPr>
          </a:p>
        </p:txBody>
      </p:sp>
      <p:sp>
        <p:nvSpPr>
          <p:cNvPr id="1104" name="Rectangle 49"/>
          <p:cNvSpPr>
            <a:spLocks noChangeArrowheads="1"/>
          </p:cNvSpPr>
          <p:nvPr/>
        </p:nvSpPr>
        <p:spPr bwMode="gray">
          <a:xfrm>
            <a:off x="215900" y="215900"/>
            <a:ext cx="8229600" cy="1008063"/>
          </a:xfrm>
          <a:prstGeom prst="rect">
            <a:avLst/>
          </a:prstGeom>
          <a:noFill/>
          <a:ln w="9525">
            <a:noFill/>
            <a:miter lim="800000"/>
            <a:headEnd/>
            <a:tailEnd/>
          </a:ln>
        </p:spPr>
        <p:txBody>
          <a:bodyPr lIns="90000" tIns="0" rIns="0" bIns="0" anchor="ctr"/>
          <a:lstStyle/>
          <a:p>
            <a:pPr>
              <a:lnSpc>
                <a:spcPts val="2600"/>
              </a:lnSpc>
            </a:pPr>
            <a:r>
              <a:rPr lang="en-US" altLang="ja-JP" sz="2200" i="1" dirty="0" smtClean="0">
                <a:solidFill>
                  <a:srgbClr val="FFFFFF"/>
                </a:solidFill>
                <a:ea typeface="メイリオ" pitchFamily="50" charset="-128"/>
                <a:cs typeface="Times New Roman" pitchFamily="18" charset="0"/>
              </a:rPr>
              <a:t>SuperStream </a:t>
            </a:r>
            <a:r>
              <a:rPr lang="en-US" altLang="ja-JP" sz="2200" dirty="0" smtClean="0">
                <a:solidFill>
                  <a:srgbClr val="FFFFFF"/>
                </a:solidFill>
                <a:ea typeface="メイリオ" pitchFamily="50" charset="-128"/>
                <a:cs typeface="Times New Roman" pitchFamily="18" charset="0"/>
              </a:rPr>
              <a:t>- HR+</a:t>
            </a:r>
            <a:r>
              <a:rPr lang="ja-JP" altLang="en-US" sz="2200" dirty="0">
                <a:solidFill>
                  <a:srgbClr val="FFFFFF"/>
                </a:solidFill>
                <a:latin typeface="メイリオ" pitchFamily="50" charset="-128"/>
                <a:ea typeface="メイリオ" pitchFamily="50" charset="-128"/>
                <a:cs typeface="メイリオ" pitchFamily="50" charset="-128"/>
              </a:rPr>
              <a:t/>
            </a:r>
            <a:br>
              <a:rPr lang="ja-JP" altLang="en-US" sz="2200" dirty="0">
                <a:solidFill>
                  <a:srgbClr val="FFFFFF"/>
                </a:solidFill>
                <a:latin typeface="メイリオ" pitchFamily="50" charset="-128"/>
                <a:ea typeface="メイリオ" pitchFamily="50" charset="-128"/>
                <a:cs typeface="メイリオ" pitchFamily="50" charset="-128"/>
              </a:rPr>
            </a:br>
            <a:r>
              <a:rPr lang="ja-JP" altLang="en-US" sz="1800" b="0" dirty="0" smtClean="0">
                <a:solidFill>
                  <a:srgbClr val="FFFFFF"/>
                </a:solidFill>
                <a:latin typeface="メイリオ" pitchFamily="50" charset="-128"/>
                <a:ea typeface="メイリオ" pitchFamily="50" charset="-128"/>
                <a:cs typeface="メイリオ" pitchFamily="50" charset="-128"/>
              </a:rPr>
              <a:t>　～</a:t>
            </a:r>
            <a:r>
              <a:rPr lang="ja-JP" altLang="en-US" sz="1800" b="0" dirty="0">
                <a:solidFill>
                  <a:srgbClr val="FFFFFF"/>
                </a:solidFill>
                <a:latin typeface="メイリオ" pitchFamily="50" charset="-128"/>
                <a:ea typeface="メイリオ" pitchFamily="50" charset="-128"/>
                <a:cs typeface="メイリオ" pitchFamily="50" charset="-128"/>
              </a:rPr>
              <a:t>統計資料機能～</a:t>
            </a:r>
          </a:p>
        </p:txBody>
      </p:sp>
      <p:sp>
        <p:nvSpPr>
          <p:cNvPr id="1105" name="フッター プレースホルダ 2"/>
          <p:cNvSpPr>
            <a:spLocks noGrp="1"/>
          </p:cNvSpPr>
          <p:nvPr>
            <p:ph type="ftr" sz="quarter" idx="11"/>
          </p:nvPr>
        </p:nvSpPr>
        <p:spPr>
          <a:noFill/>
        </p:spPr>
        <p:txBody>
          <a:bodyPr vert="horz" lIns="91440" tIns="45720" rIns="91440" bIns="45720" anchor="t"/>
          <a:lstStyle/>
          <a:p>
            <a:r>
              <a:rPr lang="en-US" altLang="ja-JP" smtClean="0"/>
              <a:t>© SuperStream Inc. All rights reserved.</a:t>
            </a:r>
            <a:endParaRPr lang="en-US" altLang="ja-JP" dirty="0" smtClean="0"/>
          </a:p>
        </p:txBody>
      </p:sp>
      <p:sp>
        <p:nvSpPr>
          <p:cNvPr id="47" name="Text Box 40"/>
          <p:cNvSpPr txBox="1">
            <a:spLocks noChangeArrowheads="1"/>
          </p:cNvSpPr>
          <p:nvPr/>
        </p:nvSpPr>
        <p:spPr bwMode="auto">
          <a:xfrm>
            <a:off x="251520" y="2264976"/>
            <a:ext cx="5616624" cy="3832249"/>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solidFill>
              <a:srgbClr val="FFFFFF">
                <a:lumMod val="50000"/>
              </a:srgbClr>
            </a:solid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lstStyle/>
          <a:p>
            <a:pPr fontAlgn="auto">
              <a:spcBef>
                <a:spcPct val="50000"/>
              </a:spcBef>
              <a:spcAft>
                <a:spcPts val="0"/>
              </a:spcAft>
              <a:defRPr/>
            </a:pPr>
            <a:endParaRPr kumimoji="0" lang="en-US" altLang="ja-JP" sz="1400" kern="0">
              <a:solidFill>
                <a:srgbClr val="FFFFFF"/>
              </a:solidFill>
              <a:latin typeface="メイリオ" pitchFamily="50" charset="-128"/>
              <a:ea typeface="メイリオ" pitchFamily="50" charset="-128"/>
              <a:cs typeface="メイリオ" pitchFamily="50" charset="-128"/>
            </a:endParaRPr>
          </a:p>
        </p:txBody>
      </p:sp>
      <p:graphicFrame>
        <p:nvGraphicFramePr>
          <p:cNvPr id="48" name="表 47"/>
          <p:cNvGraphicFramePr>
            <a:graphicFrameLocks noGrp="1"/>
          </p:cNvGraphicFramePr>
          <p:nvPr/>
        </p:nvGraphicFramePr>
        <p:xfrm>
          <a:off x="5940153" y="2296628"/>
          <a:ext cx="2304255" cy="1368150"/>
        </p:xfrm>
        <a:graphic>
          <a:graphicData uri="http://schemas.openxmlformats.org/drawingml/2006/table">
            <a:tbl>
              <a:tblPr firstRow="1" bandRow="1">
                <a:tableStyleId>{93296810-A885-4BE3-A3E7-6D5BEEA58F35}</a:tableStyleId>
              </a:tblPr>
              <a:tblGrid>
                <a:gridCol w="460851"/>
                <a:gridCol w="460851"/>
                <a:gridCol w="460851"/>
                <a:gridCol w="460851"/>
                <a:gridCol w="460851"/>
              </a:tblGrid>
              <a:tr h="273630">
                <a:tc>
                  <a:txBody>
                    <a:bodyPr/>
                    <a:lstStyle/>
                    <a:p>
                      <a:pPr algn="ct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2007</a:t>
                      </a:r>
                      <a:r>
                        <a:rPr kumimoji="1" lang="ja-JP" altLang="en-US" sz="800" dirty="0" smtClean="0">
                          <a:latin typeface="メイリオ" pitchFamily="50" charset="-128"/>
                          <a:ea typeface="メイリオ" pitchFamily="50" charset="-128"/>
                          <a:cs typeface="メイリオ" pitchFamily="50" charset="-128"/>
                        </a:rPr>
                        <a:t>年</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2008</a:t>
                      </a:r>
                      <a:r>
                        <a:rPr kumimoji="1" lang="ja-JP" altLang="en-US" sz="800" dirty="0" smtClean="0">
                          <a:latin typeface="メイリオ" pitchFamily="50" charset="-128"/>
                          <a:ea typeface="メイリオ" pitchFamily="50" charset="-128"/>
                          <a:cs typeface="メイリオ" pitchFamily="50" charset="-128"/>
                        </a:rPr>
                        <a:t>年</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2009</a:t>
                      </a:r>
                      <a:r>
                        <a:rPr kumimoji="1" lang="ja-JP" altLang="en-US" sz="800" dirty="0" smtClean="0">
                          <a:latin typeface="メイリオ" pitchFamily="50" charset="-128"/>
                          <a:ea typeface="メイリオ" pitchFamily="50" charset="-128"/>
                          <a:cs typeface="メイリオ" pitchFamily="50" charset="-128"/>
                        </a:rPr>
                        <a:t>年</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2010</a:t>
                      </a:r>
                      <a:r>
                        <a:rPr kumimoji="1" lang="ja-JP" altLang="en-US" sz="800" dirty="0" smtClean="0">
                          <a:latin typeface="メイリオ" pitchFamily="50" charset="-128"/>
                          <a:ea typeface="メイリオ" pitchFamily="50" charset="-128"/>
                          <a:cs typeface="メイリオ" pitchFamily="50" charset="-128"/>
                        </a:rPr>
                        <a:t>年</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r>
              <a:tr h="273630">
                <a:tc>
                  <a:txBody>
                    <a:bodyPr/>
                    <a:lstStyle/>
                    <a:p>
                      <a:pPr algn="ctr"/>
                      <a:r>
                        <a:rPr kumimoji="1" lang="ja-JP" altLang="en-US" sz="800" dirty="0" smtClean="0">
                          <a:latin typeface="メイリオ" pitchFamily="50" charset="-128"/>
                          <a:ea typeface="メイリオ" pitchFamily="50" charset="-128"/>
                          <a:cs typeface="メイリオ" pitchFamily="50" charset="-128"/>
                        </a:rPr>
                        <a:t>営業部</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25</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24</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22</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26</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r>
              <a:tr h="273630">
                <a:tc>
                  <a:txBody>
                    <a:bodyPr/>
                    <a:lstStyle/>
                    <a:p>
                      <a:pPr algn="ctr"/>
                      <a:r>
                        <a:rPr kumimoji="1" lang="ja-JP" altLang="en-US" sz="800" dirty="0" smtClean="0">
                          <a:latin typeface="メイリオ" pitchFamily="50" charset="-128"/>
                          <a:ea typeface="メイリオ" pitchFamily="50" charset="-128"/>
                          <a:cs typeface="メイリオ" pitchFamily="50" charset="-128"/>
                        </a:rPr>
                        <a:t>開発部</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45</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48</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44</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45</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r>
              <a:tr h="273630">
                <a:tc>
                  <a:txBody>
                    <a:bodyPr/>
                    <a:lstStyle/>
                    <a:p>
                      <a:pPr algn="ctr"/>
                      <a:r>
                        <a:rPr kumimoji="1" lang="ja-JP" altLang="en-US" sz="800" dirty="0" smtClean="0">
                          <a:latin typeface="メイリオ" pitchFamily="50" charset="-128"/>
                          <a:ea typeface="メイリオ" pitchFamily="50" charset="-128"/>
                          <a:cs typeface="メイリオ" pitchFamily="50" charset="-128"/>
                        </a:rPr>
                        <a:t>管理部</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7</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6</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6</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7</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r>
              <a:tr h="273630">
                <a:tc>
                  <a:txBody>
                    <a:bodyPr/>
                    <a:lstStyle/>
                    <a:p>
                      <a:pPr algn="ctr"/>
                      <a:r>
                        <a:rPr kumimoji="1" lang="ja-JP" altLang="en-US" sz="800" dirty="0" smtClean="0">
                          <a:latin typeface="メイリオ" pitchFamily="50" charset="-128"/>
                          <a:ea typeface="メイリオ" pitchFamily="50" charset="-128"/>
                          <a:cs typeface="メイリオ" pitchFamily="50" charset="-128"/>
                        </a:rPr>
                        <a:t>支援部</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8</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9</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9</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8</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r>
            </a:tbl>
          </a:graphicData>
        </a:graphic>
      </p:graphicFrame>
      <p:sp>
        <p:nvSpPr>
          <p:cNvPr id="51" name="Text Box 43"/>
          <p:cNvSpPr txBox="1">
            <a:spLocks noChangeArrowheads="1"/>
          </p:cNvSpPr>
          <p:nvPr/>
        </p:nvSpPr>
        <p:spPr bwMode="auto">
          <a:xfrm>
            <a:off x="6094576" y="5825018"/>
            <a:ext cx="946150" cy="515526"/>
          </a:xfrm>
          <a:prstGeom prst="rect">
            <a:avLst/>
          </a:prstGeom>
          <a:gradFill rotWithShape="1">
            <a:gsLst>
              <a:gs pos="0">
                <a:srgbClr val="007BC7">
                  <a:shade val="51000"/>
                  <a:satMod val="130000"/>
                </a:srgbClr>
              </a:gs>
              <a:gs pos="80000">
                <a:srgbClr val="007BC7">
                  <a:shade val="93000"/>
                  <a:satMod val="130000"/>
                </a:srgbClr>
              </a:gs>
              <a:gs pos="100000">
                <a:srgbClr val="007BC7">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rIns="0" anchor="ctr">
            <a:spAutoFit/>
          </a:bodyPr>
          <a:lstStyle/>
          <a:p>
            <a:pPr algn="ctr" fontAlgn="auto">
              <a:spcBef>
                <a:spcPct val="50000"/>
              </a:spcBef>
              <a:spcAft>
                <a:spcPts val="0"/>
              </a:spcAft>
              <a:defRPr/>
            </a:pPr>
            <a:r>
              <a:rPr kumimoji="0" lang="ja-JP" altLang="en-US" sz="1100" kern="0" dirty="0">
                <a:solidFill>
                  <a:srgbClr val="FFFFFF"/>
                </a:solidFill>
                <a:latin typeface="メイリオ" pitchFamily="50" charset="-128"/>
                <a:ea typeface="メイリオ" pitchFamily="50" charset="-128"/>
                <a:cs typeface="メイリオ" pitchFamily="50" charset="-128"/>
              </a:rPr>
              <a:t>組織</a:t>
            </a:r>
            <a:endParaRPr kumimoji="0" lang="en-US" altLang="ja-JP" sz="1100" kern="0" dirty="0">
              <a:solidFill>
                <a:srgbClr val="FFFFFF"/>
              </a:solidFill>
              <a:latin typeface="メイリオ" pitchFamily="50" charset="-128"/>
              <a:ea typeface="メイリオ" pitchFamily="50" charset="-128"/>
              <a:cs typeface="メイリオ" pitchFamily="50" charset="-128"/>
            </a:endParaRPr>
          </a:p>
          <a:p>
            <a:pPr algn="ctr" fontAlgn="auto">
              <a:spcBef>
                <a:spcPct val="50000"/>
              </a:spcBef>
              <a:spcAft>
                <a:spcPts val="0"/>
              </a:spcAft>
              <a:defRPr/>
            </a:pPr>
            <a:r>
              <a:rPr kumimoji="0" lang="ja-JP" altLang="en-US" sz="1100" kern="0" dirty="0">
                <a:solidFill>
                  <a:srgbClr val="FFFFFF"/>
                </a:solidFill>
                <a:latin typeface="メイリオ" pitchFamily="50" charset="-128"/>
                <a:ea typeface="メイリオ" pitchFamily="50" charset="-128"/>
                <a:cs typeface="メイリオ" pitchFamily="50" charset="-128"/>
              </a:rPr>
              <a:t>ツリーの展開</a:t>
            </a:r>
          </a:p>
        </p:txBody>
      </p:sp>
      <p:sp>
        <p:nvSpPr>
          <p:cNvPr id="52" name="Text Box 44"/>
          <p:cNvSpPr txBox="1">
            <a:spLocks noChangeArrowheads="1"/>
          </p:cNvSpPr>
          <p:nvPr/>
        </p:nvSpPr>
        <p:spPr bwMode="auto">
          <a:xfrm>
            <a:off x="7174696" y="5825018"/>
            <a:ext cx="946150" cy="515526"/>
          </a:xfrm>
          <a:prstGeom prst="rect">
            <a:avLst/>
          </a:prstGeom>
          <a:gradFill rotWithShape="1">
            <a:gsLst>
              <a:gs pos="0">
                <a:srgbClr val="007BC7">
                  <a:shade val="51000"/>
                  <a:satMod val="130000"/>
                </a:srgbClr>
              </a:gs>
              <a:gs pos="80000">
                <a:srgbClr val="007BC7">
                  <a:shade val="93000"/>
                  <a:satMod val="130000"/>
                </a:srgbClr>
              </a:gs>
              <a:gs pos="100000">
                <a:srgbClr val="007BC7">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rIns="0" anchor="ctr">
            <a:spAutoFit/>
          </a:bodyPr>
          <a:lstStyle/>
          <a:p>
            <a:pPr algn="ctr" fontAlgn="auto">
              <a:spcBef>
                <a:spcPct val="50000"/>
              </a:spcBef>
              <a:spcAft>
                <a:spcPts val="0"/>
              </a:spcAft>
              <a:defRPr/>
            </a:pPr>
            <a:r>
              <a:rPr kumimoji="0" lang="ja-JP" altLang="en-US" sz="1100" kern="0" dirty="0">
                <a:solidFill>
                  <a:srgbClr val="FFFFFF"/>
                </a:solidFill>
                <a:latin typeface="メイリオ" pitchFamily="50" charset="-128"/>
                <a:ea typeface="メイリオ" pitchFamily="50" charset="-128"/>
                <a:cs typeface="メイリオ" pitchFamily="50" charset="-128"/>
              </a:rPr>
              <a:t>社員への</a:t>
            </a:r>
            <a:endParaRPr kumimoji="0" lang="en-US" altLang="ja-JP" sz="1100" kern="0" dirty="0">
              <a:solidFill>
                <a:srgbClr val="FFFFFF"/>
              </a:solidFill>
              <a:latin typeface="メイリオ" pitchFamily="50" charset="-128"/>
              <a:ea typeface="メイリオ" pitchFamily="50" charset="-128"/>
              <a:cs typeface="メイリオ" pitchFamily="50" charset="-128"/>
            </a:endParaRPr>
          </a:p>
          <a:p>
            <a:pPr algn="ctr" fontAlgn="auto">
              <a:spcBef>
                <a:spcPct val="50000"/>
              </a:spcBef>
              <a:spcAft>
                <a:spcPts val="0"/>
              </a:spcAft>
              <a:defRPr/>
            </a:pPr>
            <a:r>
              <a:rPr kumimoji="0" lang="ja-JP" altLang="en-US" sz="1100" kern="0" dirty="0">
                <a:solidFill>
                  <a:srgbClr val="FFFFFF"/>
                </a:solidFill>
                <a:latin typeface="メイリオ" pitchFamily="50" charset="-128"/>
                <a:ea typeface="メイリオ" pitchFamily="50" charset="-128"/>
                <a:cs typeface="メイリオ" pitchFamily="50" charset="-128"/>
              </a:rPr>
              <a:t>ドリルダウン</a:t>
            </a:r>
          </a:p>
        </p:txBody>
      </p:sp>
      <p:sp>
        <p:nvSpPr>
          <p:cNvPr id="60" name="Text Box 51"/>
          <p:cNvSpPr txBox="1">
            <a:spLocks noChangeArrowheads="1"/>
          </p:cNvSpPr>
          <p:nvPr/>
        </p:nvSpPr>
        <p:spPr bwMode="auto">
          <a:xfrm>
            <a:off x="179512" y="6154861"/>
            <a:ext cx="5628465" cy="246221"/>
          </a:xfrm>
          <a:prstGeom prst="rect">
            <a:avLst/>
          </a:prstGeom>
          <a:noFill/>
          <a:ln>
            <a:noFill/>
          </a:ln>
          <a:extLst>
            <a:ext uri="{909E8E84-426E-40DD-AFC4-6F175D3DCCD1}"/>
            <a:ext uri="{91240B29-F687-4F45-9708-019B960494DF}"/>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fontAlgn="auto" hangingPunct="1">
              <a:spcBef>
                <a:spcPts val="0"/>
              </a:spcBef>
              <a:spcAft>
                <a:spcPts val="0"/>
              </a:spcAft>
              <a:defRPr/>
            </a:pPr>
            <a:r>
              <a:rPr lang="en-US" altLang="ja-JP" sz="1000" b="0" kern="0" dirty="0" smtClean="0">
                <a:solidFill>
                  <a:sysClr val="windowText" lastClr="000000">
                    <a:lumMod val="75000"/>
                    <a:lumOff val="25000"/>
                  </a:sysClr>
                </a:solidFill>
                <a:latin typeface="メイリオ" pitchFamily="50" charset="-128"/>
                <a:ea typeface="メイリオ" pitchFamily="50" charset="-128"/>
                <a:cs typeface="メイリオ" pitchFamily="50" charset="-128"/>
              </a:rPr>
              <a:t>※</a:t>
            </a:r>
            <a:r>
              <a:rPr lang="ja-JP" altLang="en-US" sz="1000" b="0" kern="0" dirty="0" smtClean="0">
                <a:solidFill>
                  <a:sysClr val="windowText" lastClr="000000">
                    <a:lumMod val="75000"/>
                    <a:lumOff val="25000"/>
                  </a:sysClr>
                </a:solidFill>
                <a:latin typeface="メイリオ" pitchFamily="50" charset="-128"/>
                <a:ea typeface="メイリオ" pitchFamily="50" charset="-128"/>
                <a:cs typeface="メイリオ" pitchFamily="50" charset="-128"/>
              </a:rPr>
              <a:t>「</a:t>
            </a:r>
            <a:r>
              <a:rPr lang="ja-JP" altLang="en-US" sz="1000" b="0" kern="0" dirty="0">
                <a:solidFill>
                  <a:sysClr val="windowText" lastClr="000000">
                    <a:lumMod val="75000"/>
                    <a:lumOff val="25000"/>
                  </a:sysClr>
                </a:solidFill>
                <a:latin typeface="メイリオ" pitchFamily="50" charset="-128"/>
                <a:ea typeface="メイリオ" pitchFamily="50" charset="-128"/>
                <a:cs typeface="メイリオ" pitchFamily="50" charset="-128"/>
              </a:rPr>
              <a:t>人事」「給与」共通機能　人事</a:t>
            </a:r>
            <a:r>
              <a:rPr lang="en-US" altLang="ja-JP" sz="1000" b="0" kern="0" dirty="0">
                <a:solidFill>
                  <a:sysClr val="windowText" lastClr="000000">
                    <a:lumMod val="75000"/>
                    <a:lumOff val="25000"/>
                  </a:sysClr>
                </a:solidFill>
                <a:latin typeface="メイリオ" pitchFamily="50" charset="-128"/>
                <a:ea typeface="メイリオ" pitchFamily="50" charset="-128"/>
                <a:cs typeface="メイリオ" pitchFamily="50" charset="-128"/>
              </a:rPr>
              <a:t>/</a:t>
            </a:r>
            <a:r>
              <a:rPr lang="ja-JP" altLang="en-US" sz="1000" b="0" kern="0" dirty="0">
                <a:solidFill>
                  <a:sysClr val="windowText" lastClr="000000">
                    <a:lumMod val="75000"/>
                    <a:lumOff val="25000"/>
                  </a:sysClr>
                </a:solidFill>
                <a:latin typeface="メイリオ" pitchFamily="50" charset="-128"/>
                <a:ea typeface="メイリオ" pitchFamily="50" charset="-128"/>
                <a:cs typeface="メイリオ" pitchFamily="50" charset="-128"/>
              </a:rPr>
              <a:t>給与単独で利用の場合は扱えるデータに制限があります。</a:t>
            </a:r>
          </a:p>
        </p:txBody>
      </p:sp>
      <p:pic>
        <p:nvPicPr>
          <p:cNvPr id="62" name="Picture 7"/>
          <p:cNvPicPr>
            <a:picLocks noChangeAspect="1" noChangeArrowheads="1"/>
          </p:cNvPicPr>
          <p:nvPr/>
        </p:nvPicPr>
        <p:blipFill>
          <a:blip r:embed="rId3" cstate="email"/>
          <a:srcRect/>
          <a:stretch>
            <a:fillRect/>
          </a:stretch>
        </p:blipFill>
        <p:spPr bwMode="auto">
          <a:xfrm>
            <a:off x="8336870" y="5684379"/>
            <a:ext cx="555610" cy="788711"/>
          </a:xfrm>
          <a:prstGeom prst="rect">
            <a:avLst/>
          </a:prstGeom>
          <a:noFill/>
          <a:ln w="9525">
            <a:noFill/>
            <a:miter lim="800000"/>
            <a:headEnd/>
            <a:tailEnd/>
          </a:ln>
          <a:effectLst/>
        </p:spPr>
      </p:pic>
      <p:sp>
        <p:nvSpPr>
          <p:cNvPr id="64" name="Text Box 13"/>
          <p:cNvSpPr txBox="1">
            <a:spLocks noChangeArrowheads="1"/>
          </p:cNvSpPr>
          <p:nvPr/>
        </p:nvSpPr>
        <p:spPr bwMode="auto">
          <a:xfrm>
            <a:off x="331366" y="3504937"/>
            <a:ext cx="1072282" cy="1297791"/>
          </a:xfrm>
          <a:prstGeom prst="rect">
            <a:avLst/>
          </a:prstGeom>
          <a:noFill/>
          <a:ln w="9525">
            <a:noFill/>
            <a:miter lim="800000"/>
            <a:headEnd/>
            <a:tailEnd/>
          </a:ln>
        </p:spPr>
        <p:txBody>
          <a:bodyPr wrap="square">
            <a:spAutoFit/>
          </a:bodyPr>
          <a:lstStyle/>
          <a:p>
            <a:pPr algn="ctr" fontAlgn="auto">
              <a:spcBef>
                <a:spcPts val="0"/>
              </a:spcBef>
              <a:spcAft>
                <a:spcPts val="0"/>
              </a:spcAft>
              <a:defRPr/>
            </a:pPr>
            <a:r>
              <a:rPr kumimoji="0" lang="ja-JP" altLang="en-US" sz="1200" b="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性別</a:t>
            </a:r>
            <a:endParaRPr kumimoji="0" lang="en-US" altLang="ja-JP" sz="1200" b="0" kern="0" dirty="0" smtClean="0">
              <a:solidFill>
                <a:sysClr val="windowText" lastClr="000000">
                  <a:lumMod val="65000"/>
                  <a:lumOff val="35000"/>
                </a:sysClr>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kumimoji="0" lang="ja-JP" altLang="en-US" sz="1200" b="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年齢</a:t>
            </a:r>
            <a:endParaRPr kumimoji="0" lang="en-US" altLang="ja-JP" sz="1200" b="0" kern="0" dirty="0" smtClean="0">
              <a:solidFill>
                <a:sysClr val="windowText" lastClr="000000">
                  <a:lumMod val="65000"/>
                  <a:lumOff val="35000"/>
                </a:sysClr>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kumimoji="0" lang="ja-JP" altLang="en-US" sz="1200" b="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社員区分</a:t>
            </a:r>
            <a:endParaRPr kumimoji="0" lang="en-US" altLang="ja-JP" sz="1200" b="0" kern="0" dirty="0" smtClean="0">
              <a:solidFill>
                <a:sysClr val="windowText" lastClr="000000">
                  <a:lumMod val="65000"/>
                  <a:lumOff val="35000"/>
                </a:sysClr>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kumimoji="0" lang="ja-JP" altLang="en-US" sz="1200" b="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所属部門</a:t>
            </a:r>
            <a:endParaRPr kumimoji="0" lang="en-US" altLang="ja-JP" sz="1200" b="0" kern="0" dirty="0" smtClean="0">
              <a:solidFill>
                <a:sysClr val="windowText" lastClr="000000">
                  <a:lumMod val="65000"/>
                  <a:lumOff val="35000"/>
                </a:sysClr>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kumimoji="0" lang="ja-JP" altLang="en-US" sz="1200" b="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a:t>
            </a:r>
            <a:endParaRPr kumimoji="0" lang="en-US" altLang="ja-JP" sz="1200" b="0" kern="0" dirty="0" smtClean="0">
              <a:solidFill>
                <a:sysClr val="windowText" lastClr="000000">
                  <a:lumMod val="65000"/>
                  <a:lumOff val="35000"/>
                </a:sysClr>
              </a:solidFill>
              <a:latin typeface="メイリオ" pitchFamily="50" charset="-128"/>
              <a:ea typeface="メイリオ" pitchFamily="50" charset="-128"/>
              <a:cs typeface="メイリオ" pitchFamily="50" charset="-128"/>
            </a:endParaRPr>
          </a:p>
          <a:p>
            <a:pPr algn="ctr" fontAlgn="auto">
              <a:lnSpc>
                <a:spcPts val="1100"/>
              </a:lnSpc>
              <a:spcBef>
                <a:spcPts val="0"/>
              </a:spcBef>
              <a:spcAft>
                <a:spcPts val="0"/>
              </a:spcAft>
              <a:defRPr/>
            </a:pPr>
            <a:r>
              <a:rPr kumimoji="0" lang="ja-JP" altLang="en-US" sz="1200" b="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a:t>
            </a:r>
            <a:endParaRPr kumimoji="0" lang="en-US" altLang="ja-JP" sz="1200" b="0" kern="0" dirty="0" smtClean="0">
              <a:solidFill>
                <a:sysClr val="windowText" lastClr="000000">
                  <a:lumMod val="65000"/>
                  <a:lumOff val="35000"/>
                </a:sysClr>
              </a:solidFill>
              <a:latin typeface="メイリオ" pitchFamily="50" charset="-128"/>
              <a:ea typeface="メイリオ" pitchFamily="50" charset="-128"/>
              <a:cs typeface="メイリオ" pitchFamily="50" charset="-128"/>
            </a:endParaRPr>
          </a:p>
          <a:p>
            <a:pPr algn="ctr" fontAlgn="auto">
              <a:lnSpc>
                <a:spcPts val="1100"/>
              </a:lnSpc>
              <a:spcBef>
                <a:spcPts val="0"/>
              </a:spcBef>
              <a:spcAft>
                <a:spcPts val="0"/>
              </a:spcAft>
              <a:defRPr/>
            </a:pPr>
            <a:r>
              <a:rPr kumimoji="0" lang="ja-JP" altLang="en-US" sz="1200" b="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a:t>
            </a:r>
            <a:endParaRPr kumimoji="0" lang="en-US" altLang="ja-JP" sz="1200" b="0" kern="0" dirty="0" smtClean="0">
              <a:solidFill>
                <a:sysClr val="windowText" lastClr="000000">
                  <a:lumMod val="65000"/>
                  <a:lumOff val="35000"/>
                </a:sysClr>
              </a:solidFill>
              <a:latin typeface="メイリオ" pitchFamily="50" charset="-128"/>
              <a:ea typeface="メイリオ" pitchFamily="50" charset="-128"/>
              <a:cs typeface="メイリオ" pitchFamily="50" charset="-128"/>
            </a:endParaRPr>
          </a:p>
        </p:txBody>
      </p:sp>
      <p:sp>
        <p:nvSpPr>
          <p:cNvPr id="65" name="Text Box 14"/>
          <p:cNvSpPr txBox="1">
            <a:spLocks noChangeArrowheads="1"/>
          </p:cNvSpPr>
          <p:nvPr/>
        </p:nvSpPr>
        <p:spPr bwMode="auto">
          <a:xfrm>
            <a:off x="1553290" y="2667407"/>
            <a:ext cx="2442646" cy="461665"/>
          </a:xfrm>
          <a:prstGeom prst="rect">
            <a:avLst/>
          </a:prstGeom>
          <a:noFill/>
          <a:ln w="9525">
            <a:noFill/>
            <a:miter lim="800000"/>
            <a:headEnd/>
            <a:tailEnd/>
          </a:ln>
        </p:spPr>
        <p:txBody>
          <a:bodyPr wrap="square">
            <a:spAutoFit/>
          </a:bodyPr>
          <a:lstStyle/>
          <a:p>
            <a:pPr fontAlgn="auto">
              <a:spcBef>
                <a:spcPts val="0"/>
              </a:spcBef>
              <a:spcAft>
                <a:spcPts val="0"/>
              </a:spcAft>
              <a:defRPr/>
            </a:pPr>
            <a:r>
              <a:rPr kumimoji="0" lang="ja-JP" altLang="en-US" sz="1200" b="0" kern="0" dirty="0">
                <a:solidFill>
                  <a:sysClr val="windowText" lastClr="000000">
                    <a:lumMod val="65000"/>
                    <a:lumOff val="35000"/>
                  </a:sysClr>
                </a:solidFill>
                <a:latin typeface="メイリオ" pitchFamily="50" charset="-128"/>
                <a:ea typeface="メイリオ" pitchFamily="50" charset="-128"/>
                <a:cs typeface="メイリオ" pitchFamily="50" charset="-128"/>
              </a:rPr>
              <a:t>賃金項目、勤怠</a:t>
            </a:r>
            <a:r>
              <a:rPr kumimoji="0" lang="ja-JP" altLang="en-US" sz="1200" b="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項目、</a:t>
            </a:r>
            <a:endParaRPr kumimoji="0" lang="en-US" altLang="ja-JP" sz="1200" b="0" kern="0" dirty="0" smtClean="0">
              <a:solidFill>
                <a:sysClr val="windowText" lastClr="000000">
                  <a:lumMod val="65000"/>
                  <a:lumOff val="35000"/>
                </a:sysClr>
              </a:solidFill>
              <a:latin typeface="メイリオ" pitchFamily="50" charset="-128"/>
              <a:ea typeface="メイリオ" pitchFamily="50" charset="-128"/>
              <a:cs typeface="メイリオ" pitchFamily="50" charset="-128"/>
            </a:endParaRPr>
          </a:p>
          <a:p>
            <a:pPr fontAlgn="auto">
              <a:spcBef>
                <a:spcPts val="0"/>
              </a:spcBef>
              <a:spcAft>
                <a:spcPts val="0"/>
              </a:spcAft>
              <a:defRPr/>
            </a:pPr>
            <a:r>
              <a:rPr kumimoji="0" lang="ja-JP" altLang="en-US" sz="1200" b="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取得資格、保有スキル、・・・</a:t>
            </a:r>
            <a:endParaRPr kumimoji="0" lang="en-US" altLang="ja-JP" sz="1200" b="0" kern="0" dirty="0">
              <a:solidFill>
                <a:srgbClr val="0065AE"/>
              </a:solidFill>
              <a:latin typeface="メイリオ" pitchFamily="50" charset="-128"/>
              <a:ea typeface="メイリオ" pitchFamily="50" charset="-128"/>
              <a:cs typeface="メイリオ" pitchFamily="50" charset="-128"/>
            </a:endParaRPr>
          </a:p>
        </p:txBody>
      </p:sp>
      <p:cxnSp>
        <p:nvCxnSpPr>
          <p:cNvPr id="68" name="直線コネクタ 67"/>
          <p:cNvCxnSpPr/>
          <p:nvPr/>
        </p:nvCxnSpPr>
        <p:spPr>
          <a:xfrm>
            <a:off x="324160" y="3201080"/>
            <a:ext cx="5400000" cy="0"/>
          </a:xfrm>
          <a:prstGeom prst="line">
            <a:avLst/>
          </a:prstGeom>
          <a:ln>
            <a:solidFill>
              <a:schemeClr val="accent6">
                <a:alpha val="55000"/>
              </a:schemeClr>
            </a:solidFill>
          </a:ln>
        </p:spPr>
        <p:style>
          <a:lnRef idx="3">
            <a:schemeClr val="accent6"/>
          </a:lnRef>
          <a:fillRef idx="0">
            <a:schemeClr val="accent6"/>
          </a:fillRef>
          <a:effectRef idx="2">
            <a:schemeClr val="accent6"/>
          </a:effectRef>
          <a:fontRef idx="minor">
            <a:schemeClr val="tx1"/>
          </a:fontRef>
        </p:style>
      </p:cxnSp>
      <p:cxnSp>
        <p:nvCxnSpPr>
          <p:cNvPr id="70" name="直線コネクタ 69"/>
          <p:cNvCxnSpPr/>
          <p:nvPr/>
        </p:nvCxnSpPr>
        <p:spPr>
          <a:xfrm flipH="1" flipV="1">
            <a:off x="1533654" y="2336984"/>
            <a:ext cx="8384" cy="2952000"/>
          </a:xfrm>
          <a:prstGeom prst="line">
            <a:avLst/>
          </a:prstGeom>
          <a:ln>
            <a:solidFill>
              <a:schemeClr val="accent6">
                <a:alpha val="55000"/>
              </a:schemeClr>
            </a:solidFill>
          </a:ln>
        </p:spPr>
        <p:style>
          <a:lnRef idx="3">
            <a:schemeClr val="accent6"/>
          </a:lnRef>
          <a:fillRef idx="0">
            <a:schemeClr val="accent6"/>
          </a:fillRef>
          <a:effectRef idx="2">
            <a:schemeClr val="accent6"/>
          </a:effectRef>
          <a:fontRef idx="minor">
            <a:schemeClr val="tx1"/>
          </a:fontRef>
        </p:style>
      </p:cxnSp>
      <p:sp>
        <p:nvSpPr>
          <p:cNvPr id="72" name="角丸四角形 71"/>
          <p:cNvSpPr/>
          <p:nvPr/>
        </p:nvSpPr>
        <p:spPr>
          <a:xfrm>
            <a:off x="389910" y="4729073"/>
            <a:ext cx="936104" cy="216024"/>
          </a:xfrm>
          <a:prstGeom prst="roundRect">
            <a:avLst/>
          </a:prstGeom>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kumimoji="1" lang="ja-JP" altLang="en-US" sz="1200" b="0" dirty="0" smtClean="0">
                <a:latin typeface="メイリオ" pitchFamily="50" charset="-128"/>
                <a:ea typeface="メイリオ" pitchFamily="50" charset="-128"/>
                <a:cs typeface="メイリオ" pitchFamily="50" charset="-128"/>
              </a:rPr>
              <a:t>統計</a:t>
            </a:r>
            <a:endParaRPr kumimoji="1" lang="ja-JP" altLang="en-US" sz="1200" b="0" dirty="0">
              <a:latin typeface="メイリオ" pitchFamily="50" charset="-128"/>
              <a:ea typeface="メイリオ" pitchFamily="50" charset="-128"/>
              <a:cs typeface="メイリオ" pitchFamily="50" charset="-128"/>
            </a:endParaRPr>
          </a:p>
        </p:txBody>
      </p:sp>
      <p:sp>
        <p:nvSpPr>
          <p:cNvPr id="77" name="角丸四角形 76"/>
          <p:cNvSpPr/>
          <p:nvPr/>
        </p:nvSpPr>
        <p:spPr>
          <a:xfrm>
            <a:off x="389910" y="5017105"/>
            <a:ext cx="936104" cy="216024"/>
          </a:xfrm>
          <a:prstGeom prst="roundRect">
            <a:avLst/>
          </a:prstGeom>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kumimoji="1" lang="ja-JP" altLang="en-US" sz="1200" b="0" dirty="0" smtClean="0">
                <a:latin typeface="メイリオ" pitchFamily="50" charset="-128"/>
                <a:ea typeface="メイリオ" pitchFamily="50" charset="-128"/>
                <a:cs typeface="メイリオ" pitchFamily="50" charset="-128"/>
              </a:rPr>
              <a:t>一覧</a:t>
            </a:r>
            <a:endParaRPr kumimoji="1" lang="ja-JP" altLang="en-US" sz="1200" b="0" dirty="0">
              <a:latin typeface="メイリオ" pitchFamily="50" charset="-128"/>
              <a:ea typeface="メイリオ" pitchFamily="50" charset="-128"/>
              <a:cs typeface="メイリオ" pitchFamily="50" charset="-128"/>
            </a:endParaRPr>
          </a:p>
        </p:txBody>
      </p:sp>
      <p:sp>
        <p:nvSpPr>
          <p:cNvPr id="78" name="角丸四角形 77"/>
          <p:cNvSpPr/>
          <p:nvPr/>
        </p:nvSpPr>
        <p:spPr>
          <a:xfrm>
            <a:off x="3851920" y="2553008"/>
            <a:ext cx="936104" cy="216024"/>
          </a:xfrm>
          <a:prstGeom prst="roundRect">
            <a:avLst/>
          </a:prstGeom>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kumimoji="1" lang="ja-JP" altLang="en-US" sz="1200" b="0" dirty="0" smtClean="0">
                <a:latin typeface="メイリオ" pitchFamily="50" charset="-128"/>
                <a:ea typeface="メイリオ" pitchFamily="50" charset="-128"/>
                <a:cs typeface="メイリオ" pitchFamily="50" charset="-128"/>
              </a:rPr>
              <a:t>属性別</a:t>
            </a:r>
            <a:endParaRPr kumimoji="1" lang="ja-JP" altLang="en-US" sz="1200" b="0" dirty="0">
              <a:latin typeface="メイリオ" pitchFamily="50" charset="-128"/>
              <a:ea typeface="メイリオ" pitchFamily="50" charset="-128"/>
              <a:cs typeface="メイリオ" pitchFamily="50" charset="-128"/>
            </a:endParaRPr>
          </a:p>
        </p:txBody>
      </p:sp>
      <p:sp>
        <p:nvSpPr>
          <p:cNvPr id="79" name="角丸四角形 78"/>
          <p:cNvSpPr/>
          <p:nvPr/>
        </p:nvSpPr>
        <p:spPr>
          <a:xfrm>
            <a:off x="3851920" y="2841040"/>
            <a:ext cx="936104" cy="216024"/>
          </a:xfrm>
          <a:prstGeom prst="roundRect">
            <a:avLst/>
          </a:prstGeom>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kumimoji="1" lang="ja-JP" altLang="en-US" sz="1200" b="0" dirty="0" smtClean="0">
                <a:latin typeface="メイリオ" pitchFamily="50" charset="-128"/>
                <a:ea typeface="メイリオ" pitchFamily="50" charset="-128"/>
                <a:cs typeface="メイリオ" pitchFamily="50" charset="-128"/>
              </a:rPr>
              <a:t>項目集計</a:t>
            </a:r>
            <a:endParaRPr kumimoji="1" lang="ja-JP" altLang="en-US" sz="1200" b="0" dirty="0">
              <a:latin typeface="メイリオ" pitchFamily="50" charset="-128"/>
              <a:ea typeface="メイリオ" pitchFamily="50" charset="-128"/>
              <a:cs typeface="メイリオ" pitchFamily="50" charset="-128"/>
            </a:endParaRPr>
          </a:p>
        </p:txBody>
      </p:sp>
      <p:sp>
        <p:nvSpPr>
          <p:cNvPr id="80" name="角丸四角形 79"/>
          <p:cNvSpPr/>
          <p:nvPr/>
        </p:nvSpPr>
        <p:spPr>
          <a:xfrm>
            <a:off x="4842780" y="2553008"/>
            <a:ext cx="936104" cy="216024"/>
          </a:xfrm>
          <a:prstGeom prst="roundRect">
            <a:avLst/>
          </a:prstGeom>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kumimoji="1" lang="ja-JP" altLang="en-US" sz="1200" b="0" dirty="0" smtClean="0">
                <a:latin typeface="メイリオ" pitchFamily="50" charset="-128"/>
                <a:ea typeface="メイリオ" pitchFamily="50" charset="-128"/>
                <a:cs typeface="メイリオ" pitchFamily="50" charset="-128"/>
              </a:rPr>
              <a:t>月別統計</a:t>
            </a:r>
            <a:endParaRPr kumimoji="1" lang="ja-JP" altLang="en-US" sz="1200" b="0" dirty="0">
              <a:latin typeface="メイリオ" pitchFamily="50" charset="-128"/>
              <a:ea typeface="メイリオ" pitchFamily="50" charset="-128"/>
              <a:cs typeface="メイリオ" pitchFamily="50" charset="-128"/>
            </a:endParaRPr>
          </a:p>
        </p:txBody>
      </p:sp>
      <p:sp>
        <p:nvSpPr>
          <p:cNvPr id="81" name="角丸四角形 80"/>
          <p:cNvSpPr/>
          <p:nvPr/>
        </p:nvSpPr>
        <p:spPr>
          <a:xfrm>
            <a:off x="4842780" y="2841040"/>
            <a:ext cx="936104" cy="216024"/>
          </a:xfrm>
          <a:prstGeom prst="roundRect">
            <a:avLst/>
          </a:prstGeom>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kumimoji="1" lang="ja-JP" altLang="en-US" sz="1200" b="0" dirty="0" smtClean="0">
                <a:latin typeface="メイリオ" pitchFamily="50" charset="-128"/>
                <a:ea typeface="メイリオ" pitchFamily="50" charset="-128"/>
                <a:cs typeface="メイリオ" pitchFamily="50" charset="-128"/>
              </a:rPr>
              <a:t>年度別統計</a:t>
            </a:r>
            <a:endParaRPr kumimoji="1" lang="ja-JP" altLang="en-US" sz="1200" b="0" dirty="0">
              <a:latin typeface="メイリオ" pitchFamily="50" charset="-128"/>
              <a:ea typeface="メイリオ" pitchFamily="50" charset="-128"/>
              <a:cs typeface="メイリオ" pitchFamily="50" charset="-128"/>
            </a:endParaRPr>
          </a:p>
        </p:txBody>
      </p:sp>
      <p:cxnSp>
        <p:nvCxnSpPr>
          <p:cNvPr id="82" name="直線コネクタ 81"/>
          <p:cNvCxnSpPr/>
          <p:nvPr/>
        </p:nvCxnSpPr>
        <p:spPr>
          <a:xfrm>
            <a:off x="1475656" y="3864977"/>
            <a:ext cx="4248000" cy="0"/>
          </a:xfrm>
          <a:prstGeom prst="line">
            <a:avLst/>
          </a:prstGeom>
          <a:ln>
            <a:solidFill>
              <a:schemeClr val="accent6">
                <a:alpha val="55000"/>
              </a:schemeClr>
            </a:solidFill>
          </a:ln>
        </p:spPr>
        <p:style>
          <a:lnRef idx="3">
            <a:schemeClr val="accent6"/>
          </a:lnRef>
          <a:fillRef idx="0">
            <a:schemeClr val="accent6"/>
          </a:fillRef>
          <a:effectRef idx="2">
            <a:schemeClr val="accent6"/>
          </a:effectRef>
          <a:fontRef idx="minor">
            <a:schemeClr val="tx1"/>
          </a:fontRef>
        </p:style>
      </p:cxnSp>
      <p:cxnSp>
        <p:nvCxnSpPr>
          <p:cNvPr id="83" name="直線コネクタ 82"/>
          <p:cNvCxnSpPr/>
          <p:nvPr/>
        </p:nvCxnSpPr>
        <p:spPr>
          <a:xfrm>
            <a:off x="1475656" y="4513049"/>
            <a:ext cx="4248000" cy="0"/>
          </a:xfrm>
          <a:prstGeom prst="line">
            <a:avLst/>
          </a:prstGeom>
          <a:ln>
            <a:solidFill>
              <a:schemeClr val="accent6">
                <a:alpha val="55000"/>
              </a:schemeClr>
            </a:solidFill>
          </a:ln>
        </p:spPr>
        <p:style>
          <a:lnRef idx="3">
            <a:schemeClr val="accent6"/>
          </a:lnRef>
          <a:fillRef idx="0">
            <a:schemeClr val="accent6"/>
          </a:fillRef>
          <a:effectRef idx="2">
            <a:schemeClr val="accent6"/>
          </a:effectRef>
          <a:fontRef idx="minor">
            <a:schemeClr val="tx1"/>
          </a:fontRef>
        </p:style>
      </p:cxnSp>
      <p:cxnSp>
        <p:nvCxnSpPr>
          <p:cNvPr id="84" name="直線コネクタ 83"/>
          <p:cNvCxnSpPr/>
          <p:nvPr/>
        </p:nvCxnSpPr>
        <p:spPr>
          <a:xfrm>
            <a:off x="1475656" y="5161121"/>
            <a:ext cx="4248000" cy="0"/>
          </a:xfrm>
          <a:prstGeom prst="line">
            <a:avLst/>
          </a:prstGeom>
          <a:ln>
            <a:solidFill>
              <a:schemeClr val="accent6">
                <a:alpha val="55000"/>
              </a:schemeClr>
            </a:solidFill>
          </a:ln>
        </p:spPr>
        <p:style>
          <a:lnRef idx="3">
            <a:schemeClr val="accent6"/>
          </a:lnRef>
          <a:fillRef idx="0">
            <a:schemeClr val="accent6"/>
          </a:fillRef>
          <a:effectRef idx="2">
            <a:schemeClr val="accent6"/>
          </a:effectRef>
          <a:fontRef idx="minor">
            <a:schemeClr val="tx1"/>
          </a:fontRef>
        </p:style>
      </p:cxnSp>
      <p:cxnSp>
        <p:nvCxnSpPr>
          <p:cNvPr id="85" name="直線コネクタ 84"/>
          <p:cNvCxnSpPr/>
          <p:nvPr/>
        </p:nvCxnSpPr>
        <p:spPr>
          <a:xfrm flipH="1" flipV="1">
            <a:off x="2555776" y="3129072"/>
            <a:ext cx="8384" cy="2160000"/>
          </a:xfrm>
          <a:prstGeom prst="line">
            <a:avLst/>
          </a:prstGeom>
          <a:ln>
            <a:solidFill>
              <a:schemeClr val="accent6">
                <a:alpha val="55000"/>
              </a:schemeClr>
            </a:solidFill>
          </a:ln>
        </p:spPr>
        <p:style>
          <a:lnRef idx="3">
            <a:schemeClr val="accent6"/>
          </a:lnRef>
          <a:fillRef idx="0">
            <a:schemeClr val="accent6"/>
          </a:fillRef>
          <a:effectRef idx="2">
            <a:schemeClr val="accent6"/>
          </a:effectRef>
          <a:fontRef idx="minor">
            <a:schemeClr val="tx1"/>
          </a:fontRef>
        </p:style>
      </p:cxnSp>
      <p:cxnSp>
        <p:nvCxnSpPr>
          <p:cNvPr id="86" name="直線コネクタ 85"/>
          <p:cNvCxnSpPr/>
          <p:nvPr/>
        </p:nvCxnSpPr>
        <p:spPr>
          <a:xfrm flipH="1" flipV="1">
            <a:off x="3563888" y="3129072"/>
            <a:ext cx="8384" cy="2160000"/>
          </a:xfrm>
          <a:prstGeom prst="line">
            <a:avLst/>
          </a:prstGeom>
          <a:ln>
            <a:solidFill>
              <a:schemeClr val="accent6">
                <a:alpha val="55000"/>
              </a:schemeClr>
            </a:solidFill>
          </a:ln>
        </p:spPr>
        <p:style>
          <a:lnRef idx="3">
            <a:schemeClr val="accent6"/>
          </a:lnRef>
          <a:fillRef idx="0">
            <a:schemeClr val="accent6"/>
          </a:fillRef>
          <a:effectRef idx="2">
            <a:schemeClr val="accent6"/>
          </a:effectRef>
          <a:fontRef idx="minor">
            <a:schemeClr val="tx1"/>
          </a:fontRef>
        </p:style>
      </p:cxnSp>
      <p:cxnSp>
        <p:nvCxnSpPr>
          <p:cNvPr id="87" name="直線コネクタ 86"/>
          <p:cNvCxnSpPr/>
          <p:nvPr/>
        </p:nvCxnSpPr>
        <p:spPr>
          <a:xfrm flipH="1" flipV="1">
            <a:off x="4572000" y="3129072"/>
            <a:ext cx="8384" cy="2160000"/>
          </a:xfrm>
          <a:prstGeom prst="line">
            <a:avLst/>
          </a:prstGeom>
          <a:ln>
            <a:solidFill>
              <a:schemeClr val="accent6">
                <a:alpha val="55000"/>
              </a:schemeClr>
            </a:solidFill>
          </a:ln>
        </p:spPr>
        <p:style>
          <a:lnRef idx="3">
            <a:schemeClr val="accent6"/>
          </a:lnRef>
          <a:fillRef idx="0">
            <a:schemeClr val="accent6"/>
          </a:fillRef>
          <a:effectRef idx="2">
            <a:schemeClr val="accent6"/>
          </a:effectRef>
          <a:fontRef idx="minor">
            <a:schemeClr val="tx1"/>
          </a:fontRef>
        </p:style>
      </p:cxnSp>
      <p:cxnSp>
        <p:nvCxnSpPr>
          <p:cNvPr id="88" name="直線コネクタ 87"/>
          <p:cNvCxnSpPr/>
          <p:nvPr/>
        </p:nvCxnSpPr>
        <p:spPr>
          <a:xfrm flipH="1" flipV="1">
            <a:off x="5580112" y="3129328"/>
            <a:ext cx="8384" cy="2160000"/>
          </a:xfrm>
          <a:prstGeom prst="line">
            <a:avLst/>
          </a:prstGeom>
          <a:ln>
            <a:solidFill>
              <a:schemeClr val="accent6">
                <a:alpha val="55000"/>
              </a:schemeClr>
            </a:solidFill>
          </a:ln>
        </p:spPr>
        <p:style>
          <a:lnRef idx="3">
            <a:schemeClr val="accent6"/>
          </a:lnRef>
          <a:fillRef idx="0">
            <a:schemeClr val="accent6"/>
          </a:fillRef>
          <a:effectRef idx="2">
            <a:schemeClr val="accent6"/>
          </a:effectRef>
          <a:fontRef idx="minor">
            <a:schemeClr val="tx1"/>
          </a:fontRef>
        </p:style>
      </p:cxnSp>
      <p:sp>
        <p:nvSpPr>
          <p:cNvPr id="89" name="Text Box 19"/>
          <p:cNvSpPr txBox="1">
            <a:spLocks noChangeArrowheads="1"/>
          </p:cNvSpPr>
          <p:nvPr/>
        </p:nvSpPr>
        <p:spPr bwMode="auto">
          <a:xfrm>
            <a:off x="2195736" y="3885248"/>
            <a:ext cx="828000" cy="828000"/>
          </a:xfrm>
          <a:prstGeom prst="rect">
            <a:avLst/>
          </a:prstGeom>
          <a:solidFill>
            <a:srgbClr val="FF6600"/>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normAutofit/>
          </a:bodyPr>
          <a:lstStyle/>
          <a:p>
            <a:pPr algn="ctr" fontAlgn="auto">
              <a:spcBef>
                <a:spcPts val="0"/>
              </a:spcBef>
              <a:spcAft>
                <a:spcPts val="0"/>
              </a:spcAft>
              <a:defRPr/>
            </a:pPr>
            <a:r>
              <a:rPr kumimoji="0" lang="ja-JP" altLang="en-US" sz="1600" kern="0" dirty="0">
                <a:solidFill>
                  <a:srgbClr val="FFFFFF"/>
                </a:solidFill>
                <a:latin typeface="メイリオ" pitchFamily="50" charset="-128"/>
                <a:ea typeface="メイリオ" pitchFamily="50" charset="-128"/>
                <a:cs typeface="メイリオ" pitchFamily="50" charset="-128"/>
              </a:rPr>
              <a:t>合計</a:t>
            </a:r>
          </a:p>
        </p:txBody>
      </p:sp>
      <p:sp>
        <p:nvSpPr>
          <p:cNvPr id="90" name="Text Box 20"/>
          <p:cNvSpPr txBox="1">
            <a:spLocks noChangeArrowheads="1"/>
          </p:cNvSpPr>
          <p:nvPr/>
        </p:nvSpPr>
        <p:spPr bwMode="auto">
          <a:xfrm>
            <a:off x="3311952" y="3885248"/>
            <a:ext cx="828000" cy="828000"/>
          </a:xfrm>
          <a:prstGeom prst="rect">
            <a:avLst/>
          </a:prstGeom>
          <a:solidFill>
            <a:srgbClr val="FF6600"/>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normAutofit/>
          </a:bodyPr>
          <a:lstStyle/>
          <a:p>
            <a:pPr algn="ctr" fontAlgn="auto">
              <a:spcBef>
                <a:spcPts val="0"/>
              </a:spcBef>
              <a:spcAft>
                <a:spcPts val="0"/>
              </a:spcAft>
              <a:defRPr/>
            </a:pPr>
            <a:r>
              <a:rPr kumimoji="0" lang="ja-JP" altLang="en-US" sz="1600" kern="0">
                <a:solidFill>
                  <a:srgbClr val="FFFFFF"/>
                </a:solidFill>
                <a:latin typeface="メイリオ" pitchFamily="50" charset="-128"/>
                <a:ea typeface="メイリオ" pitchFamily="50" charset="-128"/>
                <a:cs typeface="メイリオ" pitchFamily="50" charset="-128"/>
              </a:rPr>
              <a:t>平均</a:t>
            </a:r>
          </a:p>
        </p:txBody>
      </p:sp>
      <p:sp>
        <p:nvSpPr>
          <p:cNvPr id="91" name="Text Box 21"/>
          <p:cNvSpPr txBox="1">
            <a:spLocks noChangeArrowheads="1"/>
          </p:cNvSpPr>
          <p:nvPr/>
        </p:nvSpPr>
        <p:spPr bwMode="auto">
          <a:xfrm>
            <a:off x="4464080" y="3885248"/>
            <a:ext cx="828000" cy="828000"/>
          </a:xfrm>
          <a:prstGeom prst="rect">
            <a:avLst/>
          </a:prstGeom>
          <a:solidFill>
            <a:srgbClr val="FF6600"/>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anchor="ctr">
            <a:normAutofit/>
          </a:bodyPr>
          <a:lstStyle/>
          <a:p>
            <a:pPr algn="ctr" fontAlgn="auto">
              <a:spcBef>
                <a:spcPts val="0"/>
              </a:spcBef>
              <a:spcAft>
                <a:spcPts val="0"/>
              </a:spcAft>
              <a:defRPr/>
            </a:pPr>
            <a:r>
              <a:rPr kumimoji="0" lang="ja-JP" altLang="en-US" sz="1600" kern="0">
                <a:solidFill>
                  <a:srgbClr val="FFFFFF"/>
                </a:solidFill>
                <a:latin typeface="メイリオ" pitchFamily="50" charset="-128"/>
                <a:ea typeface="メイリオ" pitchFamily="50" charset="-128"/>
                <a:cs typeface="メイリオ" pitchFamily="50" charset="-128"/>
              </a:rPr>
              <a:t>件数</a:t>
            </a:r>
          </a:p>
        </p:txBody>
      </p:sp>
      <p:sp>
        <p:nvSpPr>
          <p:cNvPr id="92" name="角丸四角形 91"/>
          <p:cNvSpPr/>
          <p:nvPr/>
        </p:nvSpPr>
        <p:spPr>
          <a:xfrm>
            <a:off x="251520" y="2264976"/>
            <a:ext cx="1152128" cy="648072"/>
          </a:xfrm>
          <a:prstGeom prst="roundRect">
            <a:avLst/>
          </a:prstGeom>
          <a:gradFill rotWithShape="1">
            <a:gsLst>
              <a:gs pos="0">
                <a:srgbClr val="BC8B00">
                  <a:shade val="51000"/>
                  <a:satMod val="130000"/>
                </a:srgbClr>
              </a:gs>
              <a:gs pos="80000">
                <a:srgbClr val="BC8B00">
                  <a:shade val="93000"/>
                  <a:satMod val="130000"/>
                </a:srgbClr>
              </a:gs>
              <a:gs pos="100000">
                <a:srgbClr val="BC8B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algn="ctr" fontAlgn="auto">
              <a:spcBef>
                <a:spcPts val="0"/>
              </a:spcBef>
              <a:spcAft>
                <a:spcPts val="0"/>
              </a:spcAft>
              <a:defRPr/>
            </a:pPr>
            <a:r>
              <a:rPr lang="ja-JP" altLang="en-US" sz="1400" kern="0" dirty="0">
                <a:solidFill>
                  <a:srgbClr val="FFFFFF"/>
                </a:solidFill>
                <a:latin typeface="メイリオ" pitchFamily="50" charset="-128"/>
                <a:ea typeface="メイリオ" pitchFamily="50" charset="-128"/>
                <a:cs typeface="メイリオ" pitchFamily="50" charset="-128"/>
              </a:rPr>
              <a:t>統計</a:t>
            </a:r>
            <a:r>
              <a:rPr lang="ja-JP" altLang="en-US" sz="1400" kern="0" dirty="0" smtClean="0">
                <a:solidFill>
                  <a:srgbClr val="FFFFFF"/>
                </a:solidFill>
                <a:latin typeface="メイリオ" pitchFamily="50" charset="-128"/>
                <a:ea typeface="メイリオ" pitchFamily="50" charset="-128"/>
                <a:cs typeface="メイリオ" pitchFamily="50" charset="-128"/>
              </a:rPr>
              <a:t>資料</a:t>
            </a:r>
            <a:endParaRPr lang="en-US" altLang="ja-JP" sz="1400" kern="0" dirty="0" smtClean="0">
              <a:solidFill>
                <a:srgbClr val="FFFFFF"/>
              </a:solidFill>
              <a:latin typeface="メイリオ" pitchFamily="50" charset="-128"/>
              <a:ea typeface="メイリオ" pitchFamily="50" charset="-128"/>
              <a:cs typeface="メイリオ" pitchFamily="50" charset="-128"/>
            </a:endParaRPr>
          </a:p>
          <a:p>
            <a:pPr algn="ctr" fontAlgn="auto">
              <a:spcBef>
                <a:spcPts val="0"/>
              </a:spcBef>
              <a:spcAft>
                <a:spcPts val="0"/>
              </a:spcAft>
              <a:defRPr/>
            </a:pPr>
            <a:r>
              <a:rPr lang="ja-JP" altLang="en-US" sz="1400" kern="0" dirty="0" smtClean="0">
                <a:solidFill>
                  <a:srgbClr val="FFFFFF"/>
                </a:solidFill>
                <a:latin typeface="メイリオ" pitchFamily="50" charset="-128"/>
                <a:ea typeface="メイリオ" pitchFamily="50" charset="-128"/>
                <a:cs typeface="メイリオ" pitchFamily="50" charset="-128"/>
              </a:rPr>
              <a:t>管理</a:t>
            </a:r>
            <a:endParaRPr lang="ja-JP" altLang="en-US" sz="1400" kern="0" dirty="0">
              <a:solidFill>
                <a:srgbClr val="FFFFFF"/>
              </a:solidFill>
              <a:latin typeface="メイリオ" pitchFamily="50" charset="-128"/>
              <a:ea typeface="メイリオ" pitchFamily="50" charset="-128"/>
              <a:cs typeface="メイリオ" pitchFamily="50" charset="-128"/>
            </a:endParaRPr>
          </a:p>
        </p:txBody>
      </p:sp>
      <p:graphicFrame>
        <p:nvGraphicFramePr>
          <p:cNvPr id="93" name="表 92"/>
          <p:cNvGraphicFramePr>
            <a:graphicFrameLocks noGrp="1"/>
          </p:cNvGraphicFramePr>
          <p:nvPr/>
        </p:nvGraphicFramePr>
        <p:xfrm>
          <a:off x="6300192" y="3010498"/>
          <a:ext cx="2304255" cy="1374360"/>
        </p:xfrm>
        <a:graphic>
          <a:graphicData uri="http://schemas.openxmlformats.org/drawingml/2006/table">
            <a:tbl>
              <a:tblPr firstRow="1" bandRow="1">
                <a:tableStyleId>{7DF18680-E054-41AD-8BC1-D1AEF772440D}</a:tableStyleId>
              </a:tblPr>
              <a:tblGrid>
                <a:gridCol w="460851"/>
                <a:gridCol w="460851"/>
                <a:gridCol w="460851"/>
                <a:gridCol w="460851"/>
                <a:gridCol w="460851"/>
              </a:tblGrid>
              <a:tr h="273630">
                <a:tc>
                  <a:txBody>
                    <a:bodyPr/>
                    <a:lstStyle/>
                    <a:p>
                      <a:pPr algn="ct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b="0" dirty="0" smtClean="0">
                          <a:latin typeface="メイリオ" pitchFamily="50" charset="-128"/>
                          <a:ea typeface="メイリオ" pitchFamily="50" charset="-128"/>
                          <a:cs typeface="メイリオ" pitchFamily="50" charset="-128"/>
                        </a:rPr>
                        <a:t>英語業務可能</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b="0" dirty="0" smtClean="0">
                          <a:latin typeface="メイリオ" pitchFamily="50" charset="-128"/>
                          <a:ea typeface="メイリオ" pitchFamily="50" charset="-128"/>
                          <a:cs typeface="メイリオ" pitchFamily="50" charset="-128"/>
                        </a:rPr>
                        <a:t>英語日常会話</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b="0" dirty="0" smtClean="0">
                          <a:latin typeface="メイリオ" pitchFamily="50" charset="-128"/>
                          <a:ea typeface="メイリオ" pitchFamily="50" charset="-128"/>
                          <a:cs typeface="メイリオ" pitchFamily="50" charset="-128"/>
                        </a:rPr>
                        <a:t>英語資料作成</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r>
              <a:tr h="273630">
                <a:tc rowSpan="2">
                  <a:txBody>
                    <a:bodyPr/>
                    <a:lstStyle/>
                    <a:p>
                      <a:pPr algn="ctr"/>
                      <a:r>
                        <a:rPr kumimoji="1" lang="ja-JP" altLang="en-US" sz="800" b="0" dirty="0" smtClean="0">
                          <a:latin typeface="メイリオ" pitchFamily="50" charset="-128"/>
                          <a:ea typeface="メイリオ" pitchFamily="50" charset="-128"/>
                          <a:cs typeface="メイリオ" pitchFamily="50" charset="-128"/>
                        </a:rPr>
                        <a:t>東京本社</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b="0" dirty="0" smtClean="0">
                          <a:latin typeface="メイリオ" pitchFamily="50" charset="-128"/>
                          <a:ea typeface="メイリオ" pitchFamily="50" charset="-128"/>
                          <a:cs typeface="メイリオ" pitchFamily="50" charset="-128"/>
                        </a:rPr>
                        <a:t>男</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8</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15</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14</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r>
              <a:tr h="273630">
                <a:tc vMerge="1">
                  <a:txBody>
                    <a:bodyPr/>
                    <a:lstStyle/>
                    <a:p>
                      <a:pPr algn="ct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b="0" dirty="0" smtClean="0">
                          <a:latin typeface="メイリオ" pitchFamily="50" charset="-128"/>
                          <a:ea typeface="メイリオ" pitchFamily="50" charset="-128"/>
                          <a:cs typeface="メイリオ" pitchFamily="50" charset="-128"/>
                        </a:rPr>
                        <a:t>女</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6</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16</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12</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r>
              <a:tr h="273630">
                <a:tc rowSpan="2">
                  <a:txBody>
                    <a:bodyPr/>
                    <a:lstStyle/>
                    <a:p>
                      <a:pPr algn="ctr"/>
                      <a:r>
                        <a:rPr kumimoji="1" lang="ja-JP" altLang="en-US" sz="800" b="0" dirty="0" smtClean="0">
                          <a:latin typeface="メイリオ" pitchFamily="50" charset="-128"/>
                          <a:ea typeface="メイリオ" pitchFamily="50" charset="-128"/>
                          <a:cs typeface="メイリオ" pitchFamily="50" charset="-128"/>
                        </a:rPr>
                        <a:t>大阪支社</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b="0" dirty="0" smtClean="0">
                          <a:latin typeface="メイリオ" pitchFamily="50" charset="-128"/>
                          <a:ea typeface="メイリオ" pitchFamily="50" charset="-128"/>
                          <a:cs typeface="メイリオ" pitchFamily="50" charset="-128"/>
                        </a:rPr>
                        <a:t>男</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4</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10</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8</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r>
              <a:tr h="273630">
                <a:tc vMerge="1">
                  <a:txBody>
                    <a:bodyPr/>
                    <a:lstStyle/>
                    <a:p>
                      <a:pPr algn="ct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b="0" dirty="0" smtClean="0">
                          <a:latin typeface="メイリオ" pitchFamily="50" charset="-128"/>
                          <a:ea typeface="メイリオ" pitchFamily="50" charset="-128"/>
                          <a:cs typeface="メイリオ" pitchFamily="50" charset="-128"/>
                        </a:rPr>
                        <a:t>女</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5</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9</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b="0" dirty="0" smtClean="0">
                          <a:latin typeface="メイリオ" pitchFamily="50" charset="-128"/>
                          <a:ea typeface="メイリオ" pitchFamily="50" charset="-128"/>
                          <a:cs typeface="メイリオ" pitchFamily="50" charset="-128"/>
                        </a:rPr>
                        <a:t>7</a:t>
                      </a:r>
                      <a:endParaRPr kumimoji="1" lang="ja-JP" altLang="en-US" sz="800" b="0" dirty="0">
                        <a:latin typeface="メイリオ" pitchFamily="50" charset="-128"/>
                        <a:ea typeface="メイリオ" pitchFamily="50" charset="-128"/>
                        <a:cs typeface="メイリオ" pitchFamily="50" charset="-128"/>
                      </a:endParaRPr>
                    </a:p>
                  </a:txBody>
                  <a:tcPr marL="0" marR="0" marT="36000" marB="0" anchor="ctr"/>
                </a:tc>
              </a:tr>
            </a:tbl>
          </a:graphicData>
        </a:graphic>
      </p:graphicFrame>
      <p:graphicFrame>
        <p:nvGraphicFramePr>
          <p:cNvPr id="94" name="表 93"/>
          <p:cNvGraphicFramePr>
            <a:graphicFrameLocks noGrp="1"/>
          </p:cNvGraphicFramePr>
          <p:nvPr/>
        </p:nvGraphicFramePr>
        <p:xfrm>
          <a:off x="7092280" y="3730578"/>
          <a:ext cx="1843404" cy="1374360"/>
        </p:xfrm>
        <a:graphic>
          <a:graphicData uri="http://schemas.openxmlformats.org/drawingml/2006/table">
            <a:tbl>
              <a:tblPr firstRow="1" bandRow="1">
                <a:tableStyleId>{5C22544A-7EE6-4342-B048-85BDC9FD1C3A}</a:tableStyleId>
              </a:tblPr>
              <a:tblGrid>
                <a:gridCol w="460851"/>
                <a:gridCol w="460851"/>
                <a:gridCol w="460851"/>
                <a:gridCol w="460851"/>
              </a:tblGrid>
              <a:tr h="273630">
                <a:tc>
                  <a:txBody>
                    <a:bodyPr/>
                    <a:lstStyle/>
                    <a:p>
                      <a:pPr algn="ct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dirty="0" smtClean="0">
                          <a:latin typeface="メイリオ" pitchFamily="50" charset="-128"/>
                          <a:ea typeface="メイリオ" pitchFamily="50" charset="-128"/>
                          <a:cs typeface="メイリオ" pitchFamily="50" charset="-128"/>
                        </a:rPr>
                        <a:t>人数</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dirty="0" smtClean="0">
                          <a:latin typeface="メイリオ" pitchFamily="50" charset="-128"/>
                          <a:ea typeface="メイリオ" pitchFamily="50" charset="-128"/>
                          <a:cs typeface="メイリオ" pitchFamily="50" charset="-128"/>
                        </a:rPr>
                        <a:t>基本給</a:t>
                      </a:r>
                      <a:endParaRPr kumimoji="1" lang="en-US" altLang="ja-JP" sz="800" dirty="0" smtClean="0">
                        <a:latin typeface="メイリオ" pitchFamily="50" charset="-128"/>
                        <a:ea typeface="メイリオ" pitchFamily="50" charset="-128"/>
                        <a:cs typeface="メイリオ" pitchFamily="50" charset="-128"/>
                      </a:endParaRPr>
                    </a:p>
                    <a:p>
                      <a:pPr algn="ctr"/>
                      <a:r>
                        <a:rPr kumimoji="1" lang="ja-JP" altLang="en-US" sz="800" dirty="0" smtClean="0">
                          <a:latin typeface="メイリオ" pitchFamily="50" charset="-128"/>
                          <a:ea typeface="メイリオ" pitchFamily="50" charset="-128"/>
                          <a:cs typeface="メイリオ" pitchFamily="50" charset="-128"/>
                        </a:rPr>
                        <a:t>平均</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r>
              <a:tr h="273630">
                <a:tc rowSpan="2">
                  <a:txBody>
                    <a:bodyPr/>
                    <a:lstStyle/>
                    <a:p>
                      <a:pPr algn="ctr"/>
                      <a:r>
                        <a:rPr kumimoji="1" lang="ja-JP" altLang="en-US" sz="800" dirty="0" smtClean="0">
                          <a:latin typeface="メイリオ" pitchFamily="50" charset="-128"/>
                          <a:ea typeface="メイリオ" pitchFamily="50" charset="-128"/>
                          <a:cs typeface="メイリオ" pitchFamily="50" charset="-128"/>
                        </a:rPr>
                        <a:t>東京本社</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dirty="0" smtClean="0">
                          <a:latin typeface="メイリオ" pitchFamily="50" charset="-128"/>
                          <a:ea typeface="メイリオ" pitchFamily="50" charset="-128"/>
                          <a:cs typeface="メイリオ" pitchFamily="50" charset="-128"/>
                        </a:rPr>
                        <a:t>一般職</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240</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283,430</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r>
              <a:tr h="273630">
                <a:tc vMerge="1">
                  <a:txBody>
                    <a:bodyPr/>
                    <a:lstStyle/>
                    <a:p>
                      <a:pPr algn="ct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dirty="0" smtClean="0">
                          <a:latin typeface="メイリオ" pitchFamily="50" charset="-128"/>
                          <a:ea typeface="メイリオ" pitchFamily="50" charset="-128"/>
                          <a:cs typeface="メイリオ" pitchFamily="50" charset="-128"/>
                        </a:rPr>
                        <a:t>管理職</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35</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431,235</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r>
              <a:tr h="273630">
                <a:tc rowSpan="2">
                  <a:txBody>
                    <a:bodyPr/>
                    <a:lstStyle/>
                    <a:p>
                      <a:pPr algn="ctr"/>
                      <a:r>
                        <a:rPr kumimoji="1" lang="ja-JP" altLang="en-US" sz="800" dirty="0" smtClean="0">
                          <a:latin typeface="メイリオ" pitchFamily="50" charset="-128"/>
                          <a:ea typeface="メイリオ" pitchFamily="50" charset="-128"/>
                          <a:cs typeface="メイリオ" pitchFamily="50" charset="-128"/>
                        </a:rPr>
                        <a:t>大阪支社</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dirty="0" smtClean="0">
                          <a:latin typeface="メイリオ" pitchFamily="50" charset="-128"/>
                          <a:ea typeface="メイリオ" pitchFamily="50" charset="-128"/>
                          <a:cs typeface="メイリオ" pitchFamily="50" charset="-128"/>
                        </a:rPr>
                        <a:t>一般職</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105</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280,110</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r>
              <a:tr h="273630">
                <a:tc vMerge="1">
                  <a:txBody>
                    <a:bodyPr/>
                    <a:lstStyle/>
                    <a:p>
                      <a:pPr algn="ct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ja-JP" altLang="en-US" sz="800" dirty="0" smtClean="0">
                          <a:latin typeface="メイリオ" pitchFamily="50" charset="-128"/>
                          <a:ea typeface="メイリオ" pitchFamily="50" charset="-128"/>
                          <a:cs typeface="メイリオ" pitchFamily="50" charset="-128"/>
                        </a:rPr>
                        <a:t>管理職</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12</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c>
                  <a:txBody>
                    <a:bodyPr/>
                    <a:lstStyle/>
                    <a:p>
                      <a:pPr algn="ctr"/>
                      <a:r>
                        <a:rPr kumimoji="1" lang="en-US" altLang="ja-JP" sz="800" dirty="0" smtClean="0">
                          <a:latin typeface="メイリオ" pitchFamily="50" charset="-128"/>
                          <a:ea typeface="メイリオ" pitchFamily="50" charset="-128"/>
                          <a:cs typeface="メイリオ" pitchFamily="50" charset="-128"/>
                        </a:rPr>
                        <a:t>409,237</a:t>
                      </a:r>
                      <a:endParaRPr kumimoji="1" lang="ja-JP" altLang="en-US" sz="800" dirty="0">
                        <a:latin typeface="メイリオ" pitchFamily="50" charset="-128"/>
                        <a:ea typeface="メイリオ" pitchFamily="50" charset="-128"/>
                        <a:cs typeface="メイリオ" pitchFamily="50" charset="-128"/>
                      </a:endParaRPr>
                    </a:p>
                  </a:txBody>
                  <a:tcPr marL="0" marR="0" marT="36000" marB="0" anchor="ctr"/>
                </a:tc>
              </a:tr>
            </a:tbl>
          </a:graphicData>
        </a:graphic>
      </p:graphicFrame>
      <p:sp>
        <p:nvSpPr>
          <p:cNvPr id="95" name="右矢印 94"/>
          <p:cNvSpPr/>
          <p:nvPr/>
        </p:nvSpPr>
        <p:spPr>
          <a:xfrm rot="5400000">
            <a:off x="7020272" y="5176946"/>
            <a:ext cx="526509" cy="526509"/>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96" name="正方形/長方形 95"/>
          <p:cNvSpPr/>
          <p:nvPr/>
        </p:nvSpPr>
        <p:spPr>
          <a:xfrm>
            <a:off x="251520" y="5298404"/>
            <a:ext cx="5544616" cy="821379"/>
          </a:xfrm>
          <a:prstGeom prst="rect">
            <a:avLst/>
          </a:prstGeom>
        </p:spPr>
        <p:txBody>
          <a:bodyPr wrap="square" anchor="ctr">
            <a:spAutoFit/>
          </a:bodyPr>
          <a:lstStyle/>
          <a:p>
            <a:pPr fontAlgn="auto">
              <a:lnSpc>
                <a:spcPts val="900"/>
              </a:lnSpc>
              <a:spcBef>
                <a:spcPct val="50000"/>
              </a:spcBef>
              <a:spcAft>
                <a:spcPts val="0"/>
              </a:spcAft>
              <a:defRPr/>
            </a:pPr>
            <a:r>
              <a:rPr kumimoji="0" lang="en-US" altLang="ja-JP" sz="1100" b="0" kern="0" dirty="0" smtClean="0">
                <a:solidFill>
                  <a:schemeClr val="tx1">
                    <a:lumMod val="65000"/>
                    <a:lumOff val="35000"/>
                  </a:schemeClr>
                </a:solidFill>
                <a:latin typeface="メイリオ" pitchFamily="50" charset="-128"/>
                <a:ea typeface="メイリオ" pitchFamily="50" charset="-128"/>
                <a:cs typeface="メイリオ" pitchFamily="50" charset="-128"/>
              </a:rPr>
              <a:t>【</a:t>
            </a:r>
            <a:r>
              <a:rPr kumimoji="0" lang="ja-JP" altLang="en-US" sz="1100" b="0" kern="0" dirty="0" smtClean="0">
                <a:solidFill>
                  <a:schemeClr val="tx1">
                    <a:lumMod val="65000"/>
                    <a:lumOff val="35000"/>
                  </a:schemeClr>
                </a:solidFill>
                <a:latin typeface="メイリオ" pitchFamily="50" charset="-128"/>
                <a:ea typeface="メイリオ" pitchFamily="50" charset="-128"/>
                <a:cs typeface="メイリオ" pitchFamily="50" charset="-128"/>
              </a:rPr>
              <a:t>出力例</a:t>
            </a:r>
            <a:r>
              <a:rPr kumimoji="0" lang="en-US" altLang="ja-JP" sz="1100" b="0" kern="0" dirty="0" smtClean="0">
                <a:solidFill>
                  <a:schemeClr val="tx1">
                    <a:lumMod val="65000"/>
                    <a:lumOff val="35000"/>
                  </a:schemeClr>
                </a:solidFill>
                <a:latin typeface="メイリオ" pitchFamily="50" charset="-128"/>
                <a:ea typeface="メイリオ" pitchFamily="50" charset="-128"/>
                <a:cs typeface="メイリオ" pitchFamily="50" charset="-128"/>
              </a:rPr>
              <a:t>】</a:t>
            </a:r>
          </a:p>
          <a:p>
            <a:pPr fontAlgn="auto">
              <a:lnSpc>
                <a:spcPts val="900"/>
              </a:lnSpc>
              <a:spcBef>
                <a:spcPct val="50000"/>
              </a:spcBef>
              <a:spcAft>
                <a:spcPts val="0"/>
              </a:spcAft>
              <a:defRPr/>
            </a:pPr>
            <a:r>
              <a:rPr kumimoji="0" lang="ja-JP" altLang="en-US" sz="1100" b="0" kern="0" dirty="0" smtClean="0">
                <a:solidFill>
                  <a:schemeClr val="tx1">
                    <a:lumMod val="65000"/>
                    <a:lumOff val="35000"/>
                  </a:schemeClr>
                </a:solidFill>
                <a:latin typeface="メイリオ" pitchFamily="50" charset="-128"/>
                <a:ea typeface="メイリオ" pitchFamily="50" charset="-128"/>
                <a:cs typeface="メイリオ" pitchFamily="50" charset="-128"/>
              </a:rPr>
              <a:t>・</a:t>
            </a:r>
            <a:r>
              <a:rPr kumimoji="0" lang="ja-JP" altLang="en-US" sz="1100" b="0" kern="0" dirty="0">
                <a:solidFill>
                  <a:schemeClr val="tx1">
                    <a:lumMod val="65000"/>
                    <a:lumOff val="35000"/>
                  </a:schemeClr>
                </a:solidFill>
                <a:latin typeface="メイリオ" pitchFamily="50" charset="-128"/>
                <a:ea typeface="メイリオ" pitchFamily="50" charset="-128"/>
                <a:cs typeface="メイリオ" pitchFamily="50" charset="-128"/>
              </a:rPr>
              <a:t>年度別人員</a:t>
            </a:r>
            <a:r>
              <a:rPr kumimoji="0" lang="ja-JP" altLang="en-US" sz="1100" b="0" kern="0" dirty="0" smtClean="0">
                <a:solidFill>
                  <a:schemeClr val="tx1">
                    <a:lumMod val="65000"/>
                    <a:lumOff val="35000"/>
                  </a:schemeClr>
                </a:solidFill>
                <a:latin typeface="メイリオ" pitchFamily="50" charset="-128"/>
                <a:ea typeface="メイリオ" pitchFamily="50" charset="-128"/>
                <a:cs typeface="メイリオ" pitchFamily="50" charset="-128"/>
              </a:rPr>
              <a:t>推移　・</a:t>
            </a:r>
            <a:r>
              <a:rPr kumimoji="0" lang="ja-JP" altLang="en-US" sz="1100" b="0" kern="0" dirty="0">
                <a:solidFill>
                  <a:schemeClr val="tx1">
                    <a:lumMod val="65000"/>
                    <a:lumOff val="35000"/>
                  </a:schemeClr>
                </a:solidFill>
                <a:latin typeface="メイリオ" pitchFamily="50" charset="-128"/>
                <a:ea typeface="メイリオ" pitchFamily="50" charset="-128"/>
                <a:cs typeface="メイリオ" pitchFamily="50" charset="-128"/>
              </a:rPr>
              <a:t>所属別人員</a:t>
            </a:r>
            <a:r>
              <a:rPr kumimoji="0" lang="ja-JP" altLang="en-US" sz="1100" b="0" kern="0" dirty="0" smtClean="0">
                <a:solidFill>
                  <a:schemeClr val="tx1">
                    <a:lumMod val="65000"/>
                    <a:lumOff val="35000"/>
                  </a:schemeClr>
                </a:solidFill>
                <a:latin typeface="メイリオ" pitchFamily="50" charset="-128"/>
                <a:ea typeface="メイリオ" pitchFamily="50" charset="-128"/>
                <a:cs typeface="メイリオ" pitchFamily="50" charset="-128"/>
              </a:rPr>
              <a:t>統計</a:t>
            </a:r>
            <a:r>
              <a:rPr kumimoji="0" lang="ja-JP" altLang="en-US" sz="1100" b="0" kern="0" dirty="0">
                <a:solidFill>
                  <a:schemeClr val="tx1">
                    <a:lumMod val="65000"/>
                    <a:lumOff val="35000"/>
                  </a:schemeClr>
                </a:solidFill>
                <a:latin typeface="メイリオ" pitchFamily="50" charset="-128"/>
                <a:ea typeface="メイリオ" pitchFamily="50" charset="-128"/>
                <a:cs typeface="メイリオ" pitchFamily="50" charset="-128"/>
              </a:rPr>
              <a:t>　</a:t>
            </a:r>
            <a:r>
              <a:rPr kumimoji="0" lang="ja-JP" altLang="en-US" sz="1100" b="0" kern="0" dirty="0" smtClean="0">
                <a:solidFill>
                  <a:schemeClr val="tx1">
                    <a:lumMod val="65000"/>
                    <a:lumOff val="35000"/>
                  </a:schemeClr>
                </a:solidFill>
                <a:latin typeface="メイリオ" pitchFamily="50" charset="-128"/>
                <a:ea typeface="メイリオ" pitchFamily="50" charset="-128"/>
                <a:cs typeface="メイリオ" pitchFamily="50" charset="-128"/>
              </a:rPr>
              <a:t>・</a:t>
            </a:r>
            <a:r>
              <a:rPr kumimoji="0" lang="ja-JP" altLang="en-US" sz="1100" b="0" kern="0" dirty="0">
                <a:solidFill>
                  <a:schemeClr val="tx1">
                    <a:lumMod val="65000"/>
                    <a:lumOff val="35000"/>
                  </a:schemeClr>
                </a:solidFill>
                <a:latin typeface="メイリオ" pitchFamily="50" charset="-128"/>
                <a:ea typeface="メイリオ" pitchFamily="50" charset="-128"/>
                <a:cs typeface="メイリオ" pitchFamily="50" charset="-128"/>
              </a:rPr>
              <a:t>所属別考課</a:t>
            </a:r>
            <a:r>
              <a:rPr kumimoji="0" lang="ja-JP" altLang="en-US" sz="1100" b="0" kern="0" dirty="0" smtClean="0">
                <a:solidFill>
                  <a:schemeClr val="tx1">
                    <a:lumMod val="65000"/>
                    <a:lumOff val="35000"/>
                  </a:schemeClr>
                </a:solidFill>
                <a:latin typeface="メイリオ" pitchFamily="50" charset="-128"/>
                <a:ea typeface="メイリオ" pitchFamily="50" charset="-128"/>
                <a:cs typeface="メイリオ" pitchFamily="50" charset="-128"/>
              </a:rPr>
              <a:t>分布表　・</a:t>
            </a:r>
            <a:r>
              <a:rPr kumimoji="0" lang="ja-JP" altLang="en-US" sz="1100" b="0" kern="0" dirty="0">
                <a:solidFill>
                  <a:schemeClr val="tx1">
                    <a:lumMod val="65000"/>
                    <a:lumOff val="35000"/>
                  </a:schemeClr>
                </a:solidFill>
                <a:latin typeface="メイリオ" pitchFamily="50" charset="-128"/>
                <a:ea typeface="メイリオ" pitchFamily="50" charset="-128"/>
                <a:cs typeface="メイリオ" pitchFamily="50" charset="-128"/>
              </a:rPr>
              <a:t>人員構成</a:t>
            </a:r>
            <a:r>
              <a:rPr kumimoji="0" lang="ja-JP" altLang="en-US" sz="1100" b="0" kern="0" dirty="0" smtClean="0">
                <a:solidFill>
                  <a:schemeClr val="tx1">
                    <a:lumMod val="65000"/>
                    <a:lumOff val="35000"/>
                  </a:schemeClr>
                </a:solidFill>
                <a:latin typeface="メイリオ" pitchFamily="50" charset="-128"/>
                <a:ea typeface="メイリオ" pitchFamily="50" charset="-128"/>
                <a:cs typeface="メイリオ" pitchFamily="50" charset="-128"/>
              </a:rPr>
              <a:t>ピラミッド</a:t>
            </a:r>
            <a:endParaRPr kumimoji="0" lang="en-US" altLang="ja-JP" sz="1100" b="0" kern="0" dirty="0" smtClean="0">
              <a:solidFill>
                <a:schemeClr val="tx1">
                  <a:lumMod val="65000"/>
                  <a:lumOff val="35000"/>
                </a:schemeClr>
              </a:solidFill>
              <a:latin typeface="メイリオ" pitchFamily="50" charset="-128"/>
              <a:ea typeface="メイリオ" pitchFamily="50" charset="-128"/>
              <a:cs typeface="メイリオ" pitchFamily="50" charset="-128"/>
            </a:endParaRPr>
          </a:p>
          <a:p>
            <a:pPr fontAlgn="auto">
              <a:lnSpc>
                <a:spcPts val="900"/>
              </a:lnSpc>
              <a:spcBef>
                <a:spcPct val="50000"/>
              </a:spcBef>
              <a:spcAft>
                <a:spcPts val="0"/>
              </a:spcAft>
              <a:defRPr/>
            </a:pPr>
            <a:r>
              <a:rPr kumimoji="0" lang="ja-JP" altLang="en-US" sz="1100" b="0" kern="0" dirty="0" smtClean="0">
                <a:solidFill>
                  <a:schemeClr val="tx1">
                    <a:lumMod val="65000"/>
                    <a:lumOff val="35000"/>
                  </a:schemeClr>
                </a:solidFill>
                <a:latin typeface="メイリオ" pitchFamily="50" charset="-128"/>
                <a:ea typeface="メイリオ" pitchFamily="50" charset="-128"/>
                <a:cs typeface="メイリオ" pitchFamily="50" charset="-128"/>
              </a:rPr>
              <a:t>・スキルマップ　・</a:t>
            </a:r>
            <a:r>
              <a:rPr kumimoji="0" lang="ja-JP" altLang="en-US" sz="1100" b="0" kern="0" dirty="0">
                <a:solidFill>
                  <a:schemeClr val="tx1">
                    <a:lumMod val="65000"/>
                    <a:lumOff val="35000"/>
                  </a:schemeClr>
                </a:solidFill>
                <a:latin typeface="メイリオ" pitchFamily="50" charset="-128"/>
                <a:ea typeface="メイリオ" pitchFamily="50" charset="-128"/>
                <a:cs typeface="メイリオ" pitchFamily="50" charset="-128"/>
              </a:rPr>
              <a:t>所属別年代別人員</a:t>
            </a:r>
            <a:r>
              <a:rPr kumimoji="0" lang="ja-JP" altLang="en-US" sz="1100" b="0" kern="0" dirty="0" smtClean="0">
                <a:solidFill>
                  <a:schemeClr val="tx1">
                    <a:lumMod val="65000"/>
                    <a:lumOff val="35000"/>
                  </a:schemeClr>
                </a:solidFill>
                <a:latin typeface="メイリオ" pitchFamily="50" charset="-128"/>
                <a:ea typeface="メイリオ" pitchFamily="50" charset="-128"/>
                <a:cs typeface="メイリオ" pitchFamily="50" charset="-128"/>
              </a:rPr>
              <a:t>構成</a:t>
            </a:r>
            <a:r>
              <a:rPr kumimoji="0" lang="ja-JP" altLang="en-US" sz="1100" b="0" kern="0" dirty="0">
                <a:solidFill>
                  <a:schemeClr val="tx1">
                    <a:lumMod val="65000"/>
                    <a:lumOff val="35000"/>
                  </a:schemeClr>
                </a:solidFill>
                <a:latin typeface="メイリオ" pitchFamily="50" charset="-128"/>
                <a:ea typeface="メイリオ" pitchFamily="50" charset="-128"/>
                <a:cs typeface="メイリオ" pitchFamily="50" charset="-128"/>
              </a:rPr>
              <a:t>　</a:t>
            </a:r>
            <a:r>
              <a:rPr kumimoji="0" lang="ja-JP" altLang="en-US" sz="1100" b="0" kern="0" dirty="0" smtClean="0">
                <a:solidFill>
                  <a:schemeClr val="tx1">
                    <a:lumMod val="65000"/>
                    <a:lumOff val="35000"/>
                  </a:schemeClr>
                </a:solidFill>
                <a:latin typeface="メイリオ" pitchFamily="50" charset="-128"/>
                <a:ea typeface="メイリオ" pitchFamily="50" charset="-128"/>
                <a:cs typeface="メイリオ" pitchFamily="50" charset="-128"/>
              </a:rPr>
              <a:t>・</a:t>
            </a:r>
            <a:r>
              <a:rPr kumimoji="0" lang="ja-JP" altLang="en-US" sz="1100" b="0" kern="0" dirty="0">
                <a:solidFill>
                  <a:schemeClr val="tx1">
                    <a:lumMod val="65000"/>
                    <a:lumOff val="35000"/>
                  </a:schemeClr>
                </a:solidFill>
                <a:latin typeface="メイリオ" pitchFamily="50" charset="-128"/>
                <a:ea typeface="メイリオ" pitchFamily="50" charset="-128"/>
                <a:cs typeface="メイリオ" pitchFamily="50" charset="-128"/>
              </a:rPr>
              <a:t>支給金額月別</a:t>
            </a:r>
            <a:r>
              <a:rPr kumimoji="0" lang="ja-JP" altLang="en-US" sz="1100" b="0" kern="0" dirty="0" smtClean="0">
                <a:solidFill>
                  <a:schemeClr val="tx1">
                    <a:lumMod val="65000"/>
                    <a:lumOff val="35000"/>
                  </a:schemeClr>
                </a:solidFill>
                <a:latin typeface="メイリオ" pitchFamily="50" charset="-128"/>
                <a:ea typeface="メイリオ" pitchFamily="50" charset="-128"/>
                <a:cs typeface="メイリオ" pitchFamily="50" charset="-128"/>
              </a:rPr>
              <a:t>集計</a:t>
            </a:r>
            <a:endParaRPr kumimoji="0" lang="en-US" altLang="ja-JP" sz="1100" b="0" kern="0" dirty="0" smtClean="0">
              <a:solidFill>
                <a:schemeClr val="tx1">
                  <a:lumMod val="65000"/>
                  <a:lumOff val="35000"/>
                </a:schemeClr>
              </a:solidFill>
              <a:latin typeface="メイリオ" pitchFamily="50" charset="-128"/>
              <a:ea typeface="メイリオ" pitchFamily="50" charset="-128"/>
              <a:cs typeface="メイリオ" pitchFamily="50" charset="-128"/>
            </a:endParaRPr>
          </a:p>
          <a:p>
            <a:pPr fontAlgn="auto">
              <a:lnSpc>
                <a:spcPts val="900"/>
              </a:lnSpc>
              <a:spcBef>
                <a:spcPct val="50000"/>
              </a:spcBef>
              <a:spcAft>
                <a:spcPts val="0"/>
              </a:spcAft>
              <a:defRPr/>
            </a:pPr>
            <a:r>
              <a:rPr kumimoji="0" lang="ja-JP" altLang="en-US" sz="1100" b="0" kern="0" dirty="0" smtClean="0">
                <a:solidFill>
                  <a:schemeClr val="tx1">
                    <a:lumMod val="65000"/>
                    <a:lumOff val="35000"/>
                  </a:schemeClr>
                </a:solidFill>
                <a:latin typeface="メイリオ" pitchFamily="50" charset="-128"/>
                <a:ea typeface="メイリオ" pitchFamily="50" charset="-128"/>
                <a:cs typeface="メイリオ" pitchFamily="50" charset="-128"/>
              </a:rPr>
              <a:t>・</a:t>
            </a:r>
            <a:r>
              <a:rPr kumimoji="0" lang="ja-JP" altLang="en-US" sz="1100" b="0" kern="0" dirty="0">
                <a:solidFill>
                  <a:schemeClr val="tx1">
                    <a:lumMod val="65000"/>
                    <a:lumOff val="35000"/>
                  </a:schemeClr>
                </a:solidFill>
                <a:latin typeface="メイリオ" pitchFamily="50" charset="-128"/>
                <a:ea typeface="メイリオ" pitchFamily="50" charset="-128"/>
                <a:cs typeface="メイリオ" pitchFamily="50" charset="-128"/>
              </a:rPr>
              <a:t>男女別等級別平均</a:t>
            </a:r>
            <a:r>
              <a:rPr kumimoji="0" lang="ja-JP" altLang="en-US" sz="1100" b="0" kern="0" dirty="0" smtClean="0">
                <a:solidFill>
                  <a:schemeClr val="tx1">
                    <a:lumMod val="65000"/>
                    <a:lumOff val="35000"/>
                  </a:schemeClr>
                </a:solidFill>
                <a:latin typeface="メイリオ" pitchFamily="50" charset="-128"/>
                <a:ea typeface="メイリオ" pitchFamily="50" charset="-128"/>
                <a:cs typeface="メイリオ" pitchFamily="50" charset="-128"/>
              </a:rPr>
              <a:t>賃金　</a:t>
            </a:r>
            <a:r>
              <a:rPr kumimoji="0" lang="en-US" altLang="ja-JP" sz="1100" b="0" kern="0" dirty="0" smtClean="0">
                <a:solidFill>
                  <a:schemeClr val="tx1">
                    <a:lumMod val="65000"/>
                    <a:lumOff val="35000"/>
                  </a:schemeClr>
                </a:solidFill>
                <a:latin typeface="メイリオ" pitchFamily="50" charset="-128"/>
                <a:ea typeface="メイリオ" pitchFamily="50" charset="-128"/>
                <a:cs typeface="メイリオ" pitchFamily="50" charset="-128"/>
              </a:rPr>
              <a:t>etc</a:t>
            </a:r>
            <a:endParaRPr kumimoji="0" lang="ja-JP" altLang="en-US" sz="1100" b="0" kern="0" dirty="0">
              <a:solidFill>
                <a:schemeClr val="tx1">
                  <a:lumMod val="65000"/>
                  <a:lumOff val="35000"/>
                </a:schemeClr>
              </a:solidFill>
              <a:latin typeface="メイリオ" pitchFamily="50" charset="-128"/>
              <a:ea typeface="メイリオ" pitchFamily="50" charset="-128"/>
              <a:cs typeface="メイリオ" pitchFamily="50" charset="-128"/>
            </a:endParaRPr>
          </a:p>
        </p:txBody>
      </p:sp>
      <p:sp>
        <p:nvSpPr>
          <p:cNvPr id="97" name="Text Box 13"/>
          <p:cNvSpPr txBox="1">
            <a:spLocks noChangeArrowheads="1"/>
          </p:cNvSpPr>
          <p:nvPr/>
        </p:nvSpPr>
        <p:spPr bwMode="auto">
          <a:xfrm>
            <a:off x="323528" y="3273088"/>
            <a:ext cx="1152128" cy="276999"/>
          </a:xfrm>
          <a:prstGeom prst="rect">
            <a:avLst/>
          </a:prstGeom>
          <a:noFill/>
          <a:ln w="9525">
            <a:noFill/>
            <a:miter lim="800000"/>
            <a:headEnd/>
            <a:tailEnd/>
          </a:ln>
        </p:spPr>
        <p:txBody>
          <a:bodyPr wrap="square">
            <a:spAutoFit/>
          </a:bodyPr>
          <a:lstStyle/>
          <a:p>
            <a:pPr algn="ctr" fontAlgn="auto">
              <a:spcBef>
                <a:spcPts val="0"/>
              </a:spcBef>
              <a:spcAft>
                <a:spcPts val="0"/>
              </a:spcAft>
              <a:defRPr/>
            </a:pPr>
            <a:r>
              <a:rPr kumimoji="0" lang="ja-JP" altLang="en-US" sz="1200" b="0" kern="0" dirty="0" smtClean="0">
                <a:solidFill>
                  <a:schemeClr val="tx2"/>
                </a:solidFill>
                <a:latin typeface="メイリオ" pitchFamily="50" charset="-128"/>
                <a:ea typeface="メイリオ" pitchFamily="50" charset="-128"/>
                <a:cs typeface="メイリオ" pitchFamily="50" charset="-128"/>
              </a:rPr>
              <a:t>集計キー項目</a:t>
            </a:r>
            <a:endParaRPr kumimoji="0" lang="en-US" altLang="ja-JP" sz="1200" b="0" kern="0" dirty="0" smtClean="0">
              <a:solidFill>
                <a:schemeClr val="tx2"/>
              </a:solidFill>
              <a:latin typeface="メイリオ" pitchFamily="50" charset="-128"/>
              <a:ea typeface="メイリオ" pitchFamily="50" charset="-128"/>
              <a:cs typeface="メイリオ" pitchFamily="50" charset="-128"/>
            </a:endParaRPr>
          </a:p>
        </p:txBody>
      </p:sp>
      <p:sp>
        <p:nvSpPr>
          <p:cNvPr id="98" name="Text Box 13"/>
          <p:cNvSpPr txBox="1">
            <a:spLocks noChangeArrowheads="1"/>
          </p:cNvSpPr>
          <p:nvPr/>
        </p:nvSpPr>
        <p:spPr bwMode="auto">
          <a:xfrm>
            <a:off x="1547664" y="2408992"/>
            <a:ext cx="1152128" cy="276999"/>
          </a:xfrm>
          <a:prstGeom prst="rect">
            <a:avLst/>
          </a:prstGeom>
          <a:noFill/>
          <a:ln w="9525">
            <a:noFill/>
            <a:miter lim="800000"/>
            <a:headEnd/>
            <a:tailEnd/>
          </a:ln>
        </p:spPr>
        <p:txBody>
          <a:bodyPr wrap="square">
            <a:spAutoFit/>
          </a:bodyPr>
          <a:lstStyle/>
          <a:p>
            <a:pPr algn="ctr" fontAlgn="auto">
              <a:spcBef>
                <a:spcPts val="0"/>
              </a:spcBef>
              <a:spcAft>
                <a:spcPts val="0"/>
              </a:spcAft>
              <a:defRPr/>
            </a:pPr>
            <a:r>
              <a:rPr kumimoji="0" lang="ja-JP" altLang="en-US" sz="1200" b="0" kern="0" dirty="0" smtClean="0">
                <a:solidFill>
                  <a:schemeClr val="tx2"/>
                </a:solidFill>
                <a:latin typeface="メイリオ" pitchFamily="50" charset="-128"/>
                <a:ea typeface="メイリオ" pitchFamily="50" charset="-128"/>
                <a:cs typeface="メイリオ" pitchFamily="50" charset="-128"/>
              </a:rPr>
              <a:t>集計対象項目</a:t>
            </a:r>
            <a:endParaRPr kumimoji="0" lang="en-US" altLang="ja-JP" sz="1200" b="0" kern="0" dirty="0" smtClean="0">
              <a:solidFill>
                <a:schemeClr val="tx2"/>
              </a:solidFill>
              <a:latin typeface="メイリオ" pitchFamily="50" charset="-128"/>
              <a:ea typeface="メイリオ" pitchFamily="50" charset="-128"/>
              <a:cs typeface="メイリオ" pitchFamily="50" charset="-128"/>
            </a:endParaRPr>
          </a:p>
        </p:txBody>
      </p:sp>
      <p:sp>
        <p:nvSpPr>
          <p:cNvPr id="99" name="正方形/長方形 98"/>
          <p:cNvSpPr/>
          <p:nvPr/>
        </p:nvSpPr>
        <p:spPr>
          <a:xfrm>
            <a:off x="5940152" y="2267148"/>
            <a:ext cx="1224136" cy="180000"/>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anchor="b">
            <a:normAutofit/>
          </a:bodyPr>
          <a:lstStyle/>
          <a:p>
            <a:pPr algn="ctr" fontAlgn="auto">
              <a:lnSpc>
                <a:spcPts val="900"/>
              </a:lnSpc>
              <a:spcBef>
                <a:spcPct val="50000"/>
              </a:spcBef>
              <a:spcAft>
                <a:spcPts val="0"/>
              </a:spcAft>
              <a:defRPr/>
            </a:pPr>
            <a:r>
              <a:rPr kumimoji="0" lang="ja-JP" altLang="en-US" sz="1000" b="0" kern="0" dirty="0" smtClean="0">
                <a:solidFill>
                  <a:schemeClr val="tx1"/>
                </a:solidFill>
                <a:latin typeface="メイリオ" pitchFamily="50" charset="-128"/>
                <a:ea typeface="メイリオ" pitchFamily="50" charset="-128"/>
                <a:cs typeface="メイリオ" pitchFamily="50" charset="-128"/>
              </a:rPr>
              <a:t>年度別人員推移</a:t>
            </a:r>
            <a:endParaRPr kumimoji="0" lang="ja-JP" altLang="en-US" sz="1000" b="0" kern="0" dirty="0">
              <a:solidFill>
                <a:schemeClr val="tx1"/>
              </a:solidFill>
              <a:latin typeface="メイリオ" pitchFamily="50" charset="-128"/>
              <a:ea typeface="メイリオ" pitchFamily="50" charset="-128"/>
              <a:cs typeface="メイリオ" pitchFamily="50" charset="-128"/>
            </a:endParaRPr>
          </a:p>
        </p:txBody>
      </p:sp>
      <p:sp>
        <p:nvSpPr>
          <p:cNvPr id="100" name="正方形/長方形 99"/>
          <p:cNvSpPr/>
          <p:nvPr/>
        </p:nvSpPr>
        <p:spPr>
          <a:xfrm>
            <a:off x="6228184" y="2985827"/>
            <a:ext cx="1224136" cy="180000"/>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anchor="b">
            <a:normAutofit/>
          </a:bodyPr>
          <a:lstStyle/>
          <a:p>
            <a:pPr algn="ctr" fontAlgn="auto">
              <a:lnSpc>
                <a:spcPts val="900"/>
              </a:lnSpc>
              <a:spcBef>
                <a:spcPct val="50000"/>
              </a:spcBef>
              <a:spcAft>
                <a:spcPts val="0"/>
              </a:spcAft>
              <a:defRPr/>
            </a:pPr>
            <a:r>
              <a:rPr kumimoji="0" lang="ja-JP" altLang="en-US" sz="1000" b="0" kern="0" dirty="0" smtClean="0">
                <a:solidFill>
                  <a:schemeClr val="tx1"/>
                </a:solidFill>
                <a:latin typeface="メイリオ" pitchFamily="50" charset="-128"/>
                <a:ea typeface="メイリオ" pitchFamily="50" charset="-128"/>
                <a:cs typeface="メイリオ" pitchFamily="50" charset="-128"/>
              </a:rPr>
              <a:t>スキルマップ</a:t>
            </a:r>
            <a:endParaRPr kumimoji="0" lang="ja-JP" altLang="en-US" sz="1000" b="0" kern="0" dirty="0">
              <a:solidFill>
                <a:schemeClr val="tx1"/>
              </a:solidFill>
              <a:latin typeface="メイリオ" pitchFamily="50" charset="-128"/>
              <a:ea typeface="メイリオ" pitchFamily="50" charset="-128"/>
              <a:cs typeface="メイリオ" pitchFamily="50" charset="-128"/>
            </a:endParaRPr>
          </a:p>
        </p:txBody>
      </p:sp>
      <p:sp>
        <p:nvSpPr>
          <p:cNvPr id="101" name="正方形/長方形 100"/>
          <p:cNvSpPr/>
          <p:nvPr/>
        </p:nvSpPr>
        <p:spPr>
          <a:xfrm>
            <a:off x="7020272" y="3704564"/>
            <a:ext cx="1224136" cy="180000"/>
          </a:xfrm>
          <a:prstGeom prst="rect">
            <a:avLst/>
          </a:prstGeom>
        </p:spPr>
        <p:style>
          <a:lnRef idx="1">
            <a:schemeClr val="dk1"/>
          </a:lnRef>
          <a:fillRef idx="2">
            <a:schemeClr val="dk1"/>
          </a:fillRef>
          <a:effectRef idx="1">
            <a:schemeClr val="dk1"/>
          </a:effectRef>
          <a:fontRef idx="minor">
            <a:schemeClr val="dk1"/>
          </a:fontRef>
        </p:style>
        <p:txBody>
          <a:bodyPr wrap="square" lIns="0" tIns="0" rIns="0" bIns="0" anchor="b">
            <a:normAutofit/>
          </a:bodyPr>
          <a:lstStyle/>
          <a:p>
            <a:pPr algn="ctr" fontAlgn="auto">
              <a:lnSpc>
                <a:spcPts val="900"/>
              </a:lnSpc>
              <a:spcBef>
                <a:spcPct val="50000"/>
              </a:spcBef>
              <a:spcAft>
                <a:spcPts val="0"/>
              </a:spcAft>
              <a:defRPr/>
            </a:pPr>
            <a:r>
              <a:rPr kumimoji="0" lang="ja-JP" altLang="en-US" sz="1000" b="0" kern="0" dirty="0" smtClean="0">
                <a:solidFill>
                  <a:schemeClr val="tx1"/>
                </a:solidFill>
                <a:latin typeface="メイリオ" pitchFamily="50" charset="-128"/>
                <a:ea typeface="メイリオ" pitchFamily="50" charset="-128"/>
                <a:cs typeface="メイリオ" pitchFamily="50" charset="-128"/>
              </a:rPr>
              <a:t>平均賃金</a:t>
            </a:r>
            <a:endParaRPr kumimoji="0" lang="ja-JP" altLang="en-US" sz="1000" b="0" kern="0" dirty="0">
              <a:solidFill>
                <a:schemeClr val="tx1"/>
              </a:solidFill>
              <a:latin typeface="メイリオ" pitchFamily="50" charset="-128"/>
              <a:ea typeface="メイリオ" pitchFamily="50" charset="-128"/>
              <a:cs typeface="メイリオ" pitchFamily="50" charset="-128"/>
            </a:endParaRPr>
          </a:p>
        </p:txBody>
      </p:sp>
      <p:sp>
        <p:nvSpPr>
          <p:cNvPr id="43" name="Text Box 5"/>
          <p:cNvSpPr txBox="1">
            <a:spLocks noChangeArrowheads="1"/>
          </p:cNvSpPr>
          <p:nvPr/>
        </p:nvSpPr>
        <p:spPr bwMode="auto">
          <a:xfrm>
            <a:off x="611188" y="1682577"/>
            <a:ext cx="8064500" cy="522287"/>
          </a:xfrm>
          <a:prstGeom prst="rect">
            <a:avLst/>
          </a:prstGeom>
          <a:noFill/>
          <a:ln w="9525">
            <a:noFill/>
            <a:miter lim="800000"/>
            <a:headEnd/>
            <a:tailEnd/>
          </a:ln>
        </p:spPr>
        <p:txBody>
          <a:bodyPr>
            <a:spAutoFit/>
          </a:bodyPr>
          <a:lstStyle/>
          <a:p>
            <a:pPr fontAlgn="auto">
              <a:spcBef>
                <a:spcPts val="0"/>
              </a:spcBef>
              <a:spcAft>
                <a:spcPts val="0"/>
              </a:spcAft>
              <a:defRPr/>
            </a:pPr>
            <a:r>
              <a:rPr kumimoji="0" lang="ja-JP" altLang="en-US" sz="1400" b="0" kern="0" dirty="0">
                <a:solidFill>
                  <a:sysClr val="windowText" lastClr="000000">
                    <a:lumMod val="65000"/>
                    <a:lumOff val="35000"/>
                  </a:sysClr>
                </a:solidFill>
                <a:latin typeface="メイリオ" pitchFamily="50" charset="-128"/>
                <a:ea typeface="メイリオ" pitchFamily="50" charset="-128"/>
                <a:cs typeface="メイリオ" pitchFamily="50" charset="-128"/>
              </a:rPr>
              <a:t>統計情報抽出ツールを標準装備しているので、出力フォーマット定義画面と</a:t>
            </a:r>
            <a:r>
              <a:rPr kumimoji="0" lang="ja-JP" altLang="en-US" sz="1400" b="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、抽出</a:t>
            </a:r>
            <a:r>
              <a:rPr kumimoji="0" lang="ja-JP" altLang="en-US" sz="1400" b="0" kern="0" dirty="0">
                <a:solidFill>
                  <a:sysClr val="windowText" lastClr="000000">
                    <a:lumMod val="65000"/>
                    <a:lumOff val="35000"/>
                  </a:sysClr>
                </a:solidFill>
                <a:latin typeface="メイリオ" pitchFamily="50" charset="-128"/>
                <a:ea typeface="メイリオ" pitchFamily="50" charset="-128"/>
                <a:cs typeface="メイリオ" pitchFamily="50" charset="-128"/>
              </a:rPr>
              <a:t>・閲覧画面を使って蓄積した情報から、任意の統計資料を</a:t>
            </a:r>
            <a:r>
              <a:rPr kumimoji="0" lang="ja-JP" altLang="en-US" sz="1400" b="0" kern="0" dirty="0" smtClean="0">
                <a:solidFill>
                  <a:sysClr val="windowText" lastClr="000000">
                    <a:lumMod val="65000"/>
                    <a:lumOff val="35000"/>
                  </a:sysClr>
                </a:solidFill>
                <a:latin typeface="メイリオ" pitchFamily="50" charset="-128"/>
                <a:ea typeface="メイリオ" pitchFamily="50" charset="-128"/>
                <a:cs typeface="メイリオ" pitchFamily="50" charset="-128"/>
              </a:rPr>
              <a:t>作成することができます。</a:t>
            </a:r>
            <a:endParaRPr kumimoji="0" lang="en-US" altLang="ja-JP" sz="1400" b="0" kern="0" dirty="0">
              <a:solidFill>
                <a:sysClr val="windowText" lastClr="000000">
                  <a:lumMod val="65000"/>
                  <a:lumOff val="35000"/>
                </a:sysClr>
              </a:solidFill>
              <a:latin typeface="メイリオ" pitchFamily="50" charset="-128"/>
              <a:ea typeface="メイリオ" pitchFamily="50" charset="-128"/>
              <a:cs typeface="メイリオ" pitchFamily="50" charset="-128"/>
            </a:endParaRPr>
          </a:p>
        </p:txBody>
      </p:sp>
      <p:cxnSp>
        <p:nvCxnSpPr>
          <p:cNvPr id="44" name="直線コネクタ 43"/>
          <p:cNvCxnSpPr/>
          <p:nvPr/>
        </p:nvCxnSpPr>
        <p:spPr>
          <a:xfrm>
            <a:off x="682625" y="1628800"/>
            <a:ext cx="8137525" cy="0"/>
          </a:xfrm>
          <a:prstGeom prst="line">
            <a:avLst/>
          </a:prstGeom>
          <a:noFill/>
          <a:ln w="25400" cap="flat" cmpd="sng" algn="ctr">
            <a:solidFill>
              <a:srgbClr val="0065AE"/>
            </a:solidFill>
            <a:prstDash val="solid"/>
          </a:ln>
          <a:effectLst>
            <a:outerShdw blurRad="40000" dist="20000" dir="5400000" rotWithShape="0">
              <a:srgbClr val="000000">
                <a:alpha val="38000"/>
              </a:srgbClr>
            </a:outerShdw>
          </a:effectLst>
        </p:spPr>
      </p:cxnSp>
      <p:grpSp>
        <p:nvGrpSpPr>
          <p:cNvPr id="45" name="グループ化 44"/>
          <p:cNvGrpSpPr/>
          <p:nvPr/>
        </p:nvGrpSpPr>
        <p:grpSpPr>
          <a:xfrm>
            <a:off x="395290" y="1340768"/>
            <a:ext cx="215993" cy="215740"/>
            <a:chOff x="395290" y="1340768"/>
            <a:chExt cx="215993" cy="215740"/>
          </a:xfrm>
        </p:grpSpPr>
        <p:sp>
          <p:nvSpPr>
            <p:cNvPr id="46" name="正方形/長方形 45"/>
            <p:cNvSpPr/>
            <p:nvPr/>
          </p:nvSpPr>
          <p:spPr bwMode="black">
            <a:xfrm>
              <a:off x="395290" y="1340768"/>
              <a:ext cx="145499" cy="132556"/>
            </a:xfrm>
            <a:prstGeom prst="rect">
              <a:avLst/>
            </a:prstGeom>
            <a:gradFill rotWithShape="1">
              <a:gsLst>
                <a:gs pos="0">
                  <a:srgbClr val="B91B17">
                    <a:shade val="51000"/>
                    <a:satMod val="130000"/>
                  </a:srgbClr>
                </a:gs>
                <a:gs pos="80000">
                  <a:srgbClr val="B91B17">
                    <a:shade val="93000"/>
                    <a:satMod val="130000"/>
                  </a:srgbClr>
                </a:gs>
                <a:gs pos="100000">
                  <a:srgbClr val="B91B17">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sp>
          <p:nvSpPr>
            <p:cNvPr id="49" name="正方形/長方形 48"/>
            <p:cNvSpPr/>
            <p:nvPr/>
          </p:nvSpPr>
          <p:spPr bwMode="black">
            <a:xfrm>
              <a:off x="465784" y="1423952"/>
              <a:ext cx="145499" cy="132556"/>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6600"/>
                </a:solidFill>
                <a:effectLst/>
                <a:uLnTx/>
                <a:uFillTx/>
                <a:latin typeface="メイリオ" pitchFamily="50" charset="-128"/>
                <a:ea typeface="メイリオ" pitchFamily="50" charset="-128"/>
                <a:cs typeface="メイリオ" pitchFamily="50" charset="-128"/>
              </a:endParaRPr>
            </a:p>
          </p:txBody>
        </p:sp>
      </p:grpSp>
      <p:sp>
        <p:nvSpPr>
          <p:cNvPr id="50" name="Text Box 4"/>
          <p:cNvSpPr txBox="1">
            <a:spLocks noChangeArrowheads="1"/>
          </p:cNvSpPr>
          <p:nvPr/>
        </p:nvSpPr>
        <p:spPr bwMode="auto">
          <a:xfrm>
            <a:off x="586109" y="1276350"/>
            <a:ext cx="7154243" cy="338554"/>
          </a:xfrm>
          <a:prstGeom prst="rect">
            <a:avLst/>
          </a:prstGeom>
          <a:noFill/>
          <a:ln w="9525">
            <a:noFill/>
            <a:miter lim="800000"/>
            <a:headEnd/>
            <a:tailEnd/>
          </a:ln>
        </p:spPr>
        <p:txBody>
          <a:bodyPr wrap="square">
            <a:spAutoFit/>
          </a:bodyPr>
          <a:lstStyle/>
          <a:p>
            <a:r>
              <a:rPr lang="ja-JP" altLang="en-US" b="0" dirty="0" smtClean="0">
                <a:solidFill>
                  <a:srgbClr val="C00000"/>
                </a:solidFill>
                <a:latin typeface="メイリオ" pitchFamily="50" charset="-128"/>
                <a:ea typeface="メイリオ" pitchFamily="50" charset="-128"/>
                <a:cs typeface="メイリオ" pitchFamily="50" charset="-128"/>
              </a:rPr>
              <a:t>蓄積された人事情報から統計情報を抽出</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P20120630_HR+_Supportdocumentation">
  <a:themeElements>
    <a:clrScheme name="ユーザー定義 3">
      <a:dk1>
        <a:sysClr val="windowText" lastClr="000000"/>
      </a:dk1>
      <a:lt1>
        <a:sysClr val="window" lastClr="FFFFFF"/>
      </a:lt1>
      <a:dk2>
        <a:srgbClr val="0065AE"/>
      </a:dk2>
      <a:lt2>
        <a:srgbClr val="FFFFFF"/>
      </a:lt2>
      <a:accent1>
        <a:srgbClr val="0065AE"/>
      </a:accent1>
      <a:accent2>
        <a:srgbClr val="0082C2"/>
      </a:accent2>
      <a:accent3>
        <a:srgbClr val="B31919"/>
      </a:accent3>
      <a:accent4>
        <a:srgbClr val="A37E21"/>
      </a:accent4>
      <a:accent5>
        <a:srgbClr val="4A6224"/>
      </a:accent5>
      <a:accent6>
        <a:srgbClr val="7F7F7F"/>
      </a:accent6>
      <a:hlink>
        <a:srgbClr val="0065AE"/>
      </a:hlink>
      <a:folHlink>
        <a:srgbClr val="BFBFBF"/>
      </a:folHlink>
    </a:clrScheme>
    <a:fontScheme name="ユーザー定義 13">
      <a:majorFont>
        <a:latin typeface="Tahoma"/>
        <a:ea typeface="HGP創英角ｺﾞｼｯｸUB"/>
        <a:cs typeface=""/>
      </a:majorFont>
      <a:minorFont>
        <a:latin typeface="Tahoma"/>
        <a:ea typeface="HGP創英角ｺﾞｼｯｸUB"/>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w="9525">
          <a:noFill/>
          <a:miter lim="800000"/>
          <a:headEnd/>
          <a:tailEnd/>
        </a:ln>
      </a:spPr>
      <a:bodyPr wrap="none">
        <a:spAutoFit/>
      </a:bodyPr>
      <a:lstStyle>
        <a:defPPr>
          <a:defRPr b="0" dirty="0">
            <a:solidFill>
              <a:schemeClr val="tx2"/>
            </a:solidFill>
            <a:ea typeface="HGS創英角ｺﾞｼｯｸUB" pitchFamily="50" charset="-128"/>
          </a:defRPr>
        </a:defPPr>
      </a:lstStyle>
    </a:txDef>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SP20120630_HR+_Supportdocumentation</Template>
  <TotalTime>0</TotalTime>
  <Words>3902</Words>
  <Application>Microsoft Office PowerPoint</Application>
  <PresentationFormat>画面に合わせる (4:3)</PresentationFormat>
  <Paragraphs>923</Paragraphs>
  <Slides>30</Slides>
  <Notes>26</Notes>
  <HiddenSlides>0</HiddenSlides>
  <MMClips>0</MMClips>
  <ScaleCrop>false</ScaleCrop>
  <HeadingPairs>
    <vt:vector size="4" baseType="variant">
      <vt:variant>
        <vt:lpstr>テーマ</vt:lpstr>
      </vt:variant>
      <vt:variant>
        <vt:i4>1</vt:i4>
      </vt:variant>
      <vt:variant>
        <vt:lpstr>スライド タイトル</vt:lpstr>
      </vt:variant>
      <vt:variant>
        <vt:i4>30</vt:i4>
      </vt:variant>
    </vt:vector>
  </HeadingPairs>
  <TitlesOfParts>
    <vt:vector size="31" baseType="lpstr">
      <vt:lpstr>SP20120630_HR+_Supportdocumentation</vt:lpstr>
      <vt:lpstr>スライド 1</vt:lpstr>
      <vt:lpstr>スライド 2</vt:lpstr>
      <vt:lpstr>スライド 3</vt:lpstr>
      <vt:lpstr>スライド 4</vt:lpstr>
      <vt:lpstr>スライド 5</vt:lpstr>
      <vt:lpstr>スライド 6</vt:lpstr>
      <vt:lpstr>スライド 7</vt:lpstr>
      <vt:lpstr>スライド 8</vt:lpstr>
      <vt:lpstr>スライド 9</vt:lpstr>
      <vt:lpstr>スライド 10</vt:lpstr>
      <vt:lpstr>スライド 11</vt:lpstr>
      <vt:lpstr>スライド 12</vt:lpstr>
      <vt:lpstr>スライド 13</vt:lpstr>
      <vt:lpstr>スライド 14</vt:lpstr>
      <vt:lpstr>スライド 15</vt:lpstr>
      <vt:lpstr>スライド 16</vt:lpstr>
      <vt:lpstr>SuperStream - HR+ 　～賞与シミュレーション作成例～</vt:lpstr>
      <vt:lpstr>スライド 18</vt:lpstr>
      <vt:lpstr>スライド 19</vt:lpstr>
      <vt:lpstr>SuperStream - HR+ 退職金管理（オプション)</vt:lpstr>
      <vt:lpstr>スライド 21</vt:lpstr>
      <vt:lpstr>スライド 22</vt:lpstr>
      <vt:lpstr>スライド 23</vt:lpstr>
      <vt:lpstr>スライド 24</vt:lpstr>
      <vt:lpstr>スライド 25</vt:lpstr>
      <vt:lpstr>マイナンバー（社会保障・税番号制度）  対応について</vt:lpstr>
      <vt:lpstr>スライド 27</vt:lpstr>
      <vt:lpstr>スライド 28</vt:lpstr>
      <vt:lpstr>スライド 29</vt:lpstr>
      <vt:lpstr>スライド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2013-05-02T05:56:50Z</dcterms:created>
  <dcterms:modified xsi:type="dcterms:W3CDTF">2016-01-29T07:36:58Z</dcterms:modified>
</cp:coreProperties>
</file>