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2" r:id="rId1"/>
    <p:sldMasterId id="2147484051" r:id="rId2"/>
    <p:sldMasterId id="2147484069" r:id="rId3"/>
    <p:sldMasterId id="2147484074" r:id="rId4"/>
  </p:sldMasterIdLst>
  <p:notesMasterIdLst>
    <p:notesMasterId r:id="rId24"/>
  </p:notesMasterIdLst>
  <p:handoutMasterIdLst>
    <p:handoutMasterId r:id="rId25"/>
  </p:handoutMasterIdLst>
  <p:sldIdLst>
    <p:sldId id="861" r:id="rId5"/>
    <p:sldId id="895" r:id="rId6"/>
    <p:sldId id="877" r:id="rId7"/>
    <p:sldId id="788" r:id="rId8"/>
    <p:sldId id="896" r:id="rId9"/>
    <p:sldId id="790" r:id="rId10"/>
    <p:sldId id="791" r:id="rId11"/>
    <p:sldId id="888" r:id="rId12"/>
    <p:sldId id="901" r:id="rId13"/>
    <p:sldId id="902" r:id="rId14"/>
    <p:sldId id="897" r:id="rId15"/>
    <p:sldId id="886" r:id="rId16"/>
    <p:sldId id="898" r:id="rId17"/>
    <p:sldId id="872" r:id="rId18"/>
    <p:sldId id="900" r:id="rId19"/>
    <p:sldId id="904" r:id="rId20"/>
    <p:sldId id="905" r:id="rId21"/>
    <p:sldId id="906" r:id="rId22"/>
    <p:sldId id="881" r:id="rId23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008000"/>
    <a:srgbClr val="6699FF"/>
    <a:srgbClr val="0099FF"/>
    <a:srgbClr val="0066FF"/>
    <a:srgbClr val="CCFF99"/>
    <a:srgbClr val="2C2C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27" autoAdjust="0"/>
    <p:restoredTop sz="96182" autoAdjust="0"/>
  </p:normalViewPr>
  <p:slideViewPr>
    <p:cSldViewPr snapToGrid="0">
      <p:cViewPr varScale="1">
        <p:scale>
          <a:sx n="83" d="100"/>
          <a:sy n="83" d="100"/>
        </p:scale>
        <p:origin x="-5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28"/>
    </p:cViewPr>
  </p:sorterViewPr>
  <p:notesViewPr>
    <p:cSldViewPr snapToGrid="0">
      <p:cViewPr varScale="1">
        <p:scale>
          <a:sx n="68" d="100"/>
          <a:sy n="68" d="100"/>
        </p:scale>
        <p:origin x="-2380" y="-80"/>
      </p:cViewPr>
      <p:guideLst>
        <p:guide orient="horz" pos="3108"/>
        <p:guide pos="2122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2489B88-E160-41E5-9F0A-7BB5E394C68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5EC6608-F1FA-4DE0-80A0-5AB97E030AA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7E5916-D2D3-403D-90FD-5B033E249455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7888"/>
            <a:ext cx="5389563" cy="4438650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EC6608-F1FA-4DE0-80A0-5AB97E030AA9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31D9-5B6D-4378-A284-AA35423F40D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5BDE7B-1D6B-4E9A-BE24-764B8EE01834}" type="slidenum">
              <a:rPr lang="en-US" altLang="ja-JP" smtClean="0">
                <a:ea typeface="ＭＳ Ｐゴシック" charset="-128"/>
              </a:rPr>
              <a:pPr/>
              <a:t>14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6300"/>
            <a:ext cx="5389563" cy="4440238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31D9-5B6D-4378-A284-AA35423F40D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EC6608-F1FA-4DE0-80A0-5AB97E030AA9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31D9-5B6D-4378-A284-AA35423F40D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7F5E8B-07A6-464F-8FFA-005C52AC8422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6300"/>
            <a:ext cx="5392737" cy="4440238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54EF6-04EC-4B4A-AA55-AE1CE2DF7A37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6300"/>
            <a:ext cx="4935537" cy="4440238"/>
          </a:xfrm>
          <a:noFill/>
          <a:ln/>
        </p:spPr>
        <p:txBody>
          <a:bodyPr lIns="91425" tIns="45712" rIns="91425" bIns="45712"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31D9-5B6D-4378-A284-AA35423F40D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FF7D0-9B93-43A9-8A04-4A63538679DD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6300"/>
            <a:ext cx="4935537" cy="4440238"/>
          </a:xfrm>
          <a:noFill/>
          <a:ln/>
        </p:spPr>
        <p:txBody>
          <a:bodyPr lIns="91425" tIns="45712" rIns="91425" bIns="45712"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7CD36-3B21-49FC-B175-06CC7AC4B11E}" type="slidenum">
              <a:rPr lang="en-US" altLang="ja-JP" smtClean="0">
                <a:ea typeface="ＭＳ Ｐゴシック" charset="-128"/>
              </a:rPr>
              <a:pPr/>
              <a:t>7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6300"/>
            <a:ext cx="4935537" cy="4440238"/>
          </a:xfrm>
          <a:noFill/>
          <a:ln/>
        </p:spPr>
        <p:txBody>
          <a:bodyPr lIns="91425" tIns="45712" rIns="91425" bIns="45712"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EC6608-F1FA-4DE0-80A0-5AB97E030AA9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31D9-5B6D-4378-A284-AA35423F40D2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588" y="2349500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924944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75F2-3E4C-4B5E-9F52-DE106DCEBDCD}" type="slidenum">
              <a:rPr lang="ja-JP" altLang="en-US" smtClean="0">
                <a:solidFill>
                  <a:srgbClr val="FFFFFF"/>
                </a:solidFill>
              </a:rPr>
              <a:pPr/>
              <a:t>&lt;#&gt;</a:t>
            </a:fld>
            <a:endParaRPr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724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4"/>
          <p:cNvSpPr>
            <a:spLocks noGrp="1"/>
          </p:cNvSpPr>
          <p:nvPr>
            <p:ph type="ftr" sz="quarter" idx="14"/>
          </p:nvPr>
        </p:nvSpPr>
        <p:spPr>
          <a:xfrm>
            <a:off x="503238" y="6462713"/>
            <a:ext cx="2160587" cy="179387"/>
          </a:xfrm>
        </p:spPr>
        <p:txBody>
          <a:bodyPr anchorCtr="0"/>
          <a:lstStyle>
            <a:lvl1pPr>
              <a:defRPr sz="7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5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8877CD0E-B11A-459D-89DC-118F8B438B08}" type="slidenum">
              <a:rPr lang="ja-JP" altLang="en-US">
                <a:solidFill>
                  <a:srgbClr val="FFFFFF"/>
                </a:solidFill>
              </a:rPr>
              <a:pPr>
                <a:defRPr/>
              </a:pPr>
              <a:t>&lt;#&gt;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262188"/>
            <a:ext cx="397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708920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DEEE568F-171F-421F-8487-5FC57261C5FE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5C83-6948-46D9-B520-32C2DB7F524D}" type="slidenum">
              <a:rPr lang="en-US" altLang="ja-JP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459538"/>
            <a:ext cx="2159000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</a:rPr>
              <a:t>©2013 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120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Blue-Top01-0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924944"/>
            <a:ext cx="4535487" cy="647700"/>
          </a:xfrm>
        </p:spPr>
        <p:txBody>
          <a:bodyPr>
            <a:normAutofit/>
          </a:bodyPr>
          <a:lstStyle>
            <a:lvl1pPr>
              <a:buNone/>
              <a:defRPr sz="2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/>
          </a:p>
        </p:txBody>
      </p:sp>
      <p:pic>
        <p:nvPicPr>
          <p:cNvPr id="11" name="図 10" descr="Logo_NX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4283968" y="2420888"/>
            <a:ext cx="3151372" cy="43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 6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0" y="864000"/>
            <a:ext cx="5286412" cy="5661344"/>
          </a:xfrm>
          <a:prstGeom prst="rect">
            <a:avLst/>
          </a:prstGeom>
          <a:noFill/>
        </p:spPr>
        <p:txBody>
          <a:bodyPr lIns="0" tIns="0" rIns="0" bIns="0" anchor="ctr" anchorCtr="0">
            <a:normAutofit/>
          </a:bodyPr>
          <a:lstStyle>
            <a:lvl1pPr fontAlgn="auto">
              <a:lnSpc>
                <a:spcPts val="2800"/>
              </a:lnSpc>
              <a:buFontTx/>
              <a:buNone/>
              <a:defRPr sz="1900" b="1" baseline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 smtClean="0"/>
              <a:t>テキストの入力</a:t>
            </a:r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04000" y="6462000"/>
            <a:ext cx="2339808" cy="20736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  <p:pic>
        <p:nvPicPr>
          <p:cNvPr id="8" name="図 7" descr="Blue_Agenda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971600" y="2808000"/>
            <a:ext cx="1481206" cy="682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504000" y="1124744"/>
            <a:ext cx="5400000" cy="1295944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 fontAlgn="auto">
              <a:lnSpc>
                <a:spcPts val="3400"/>
              </a:lnSpc>
              <a:defRPr sz="2500" b="1" cap="none" spc="100" baseline="0">
                <a:ln>
                  <a:noFill/>
                </a:ln>
                <a:solidFill>
                  <a:schemeClr val="bg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クリックしてタイトルを入力</a:t>
            </a:r>
            <a:endParaRPr kumimoji="1"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04000" y="6462000"/>
            <a:ext cx="2160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aseline="0">
                <a:solidFill>
                  <a:schemeClr val="bg1"/>
                </a:solidFill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7" name="テキスト プレースホルダ 6"/>
          <p:cNvSpPr>
            <a:spLocks noGrp="1"/>
          </p:cNvSpPr>
          <p:nvPr>
            <p:ph type="body" sz="quarter" idx="10"/>
          </p:nvPr>
        </p:nvSpPr>
        <p:spPr>
          <a:xfrm>
            <a:off x="504000" y="3284984"/>
            <a:ext cx="3095625" cy="1944687"/>
          </a:xfrm>
        </p:spPr>
        <p:txBody>
          <a:bodyPr>
            <a:normAutofit/>
          </a:bodyPr>
          <a:lstStyle>
            <a:lvl1pPr>
              <a:lnSpc>
                <a:spcPts val="2200"/>
              </a:lnSpc>
              <a:buFontTx/>
              <a:buNone/>
              <a:defRPr sz="14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マスタ テキストの書式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04000" y="6462000"/>
            <a:ext cx="2160000" cy="180000"/>
          </a:xfrm>
        </p:spPr>
        <p:txBody>
          <a:bodyPr lIns="0" tIns="0" rIns="0" bIns="0" anchor="ctr" anchorCtr="0"/>
          <a:lstStyle>
            <a:lvl1pPr>
              <a:defRPr sz="7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en-US" altLang="ja-JP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920000" y="6462000"/>
            <a:ext cx="720000" cy="180000"/>
          </a:xfrm>
        </p:spPr>
        <p:txBody>
          <a:bodyPr lIns="0" tIns="0" rIns="0" bIns="0" anchor="ctr" anchorCtr="0"/>
          <a:lstStyle>
            <a:lvl1pPr algn="r">
              <a:defRPr sz="900">
                <a:latin typeface="+mn-lt"/>
              </a:defRPr>
            </a:lvl1pPr>
          </a:lstStyle>
          <a:p>
            <a:fld id="{299646D8-D7B5-4D56-87FA-7DDE5FCE23CA}" type="slidenum">
              <a:rPr lang="ja-JP" altLang="en-US" smtClean="0">
                <a:solidFill>
                  <a:srgbClr val="FFFFFF"/>
                </a:solidFill>
              </a:rPr>
              <a:pPr/>
              <a:t>&lt;#&gt;</a:t>
            </a:fld>
            <a:endParaRPr lang="ja-JP" altLang="en-US" dirty="0">
              <a:solidFill>
                <a:srgbClr val="FFFFFF"/>
              </a:solidFill>
            </a:endParaRPr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quarter" idx="13"/>
          </p:nvPr>
        </p:nvSpPr>
        <p:spPr>
          <a:xfrm>
            <a:off x="504000" y="1440000"/>
            <a:ext cx="8136000" cy="4860000"/>
          </a:xfrm>
        </p:spPr>
        <p:txBody>
          <a:bodyPr/>
          <a:lstStyle>
            <a:lvl1pPr>
              <a:buClr>
                <a:schemeClr val="accent1">
                  <a:lumMod val="20000"/>
                  <a:lumOff val="80000"/>
                </a:schemeClr>
              </a:buClr>
              <a:defRPr b="0">
                <a:solidFill>
                  <a:schemeClr val="accent1"/>
                </a:solidFill>
              </a:defRPr>
            </a:lvl1pPr>
            <a:lvl2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1">
                  <a:lumMod val="20000"/>
                  <a:lumOff val="80000"/>
                </a:schemeClr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200" b="1" i="0" baseline="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6475" y="3186113"/>
            <a:ext cx="397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1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5FE4C55-8264-4F33-AD1B-A00E33CE0B3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Blue-Agenda01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04000" y="6462000"/>
            <a:ext cx="2160000" cy="180000"/>
          </a:xfrm>
        </p:spPr>
        <p:txBody>
          <a:bodyPr lIns="0" tIns="0" rIns="0" bIns="0" anchor="ctr" anchorCtr="0"/>
          <a:lstStyle>
            <a:lvl1pPr>
              <a:defRPr sz="700"/>
            </a:lvl1pPr>
          </a:lstStyle>
          <a:p>
            <a:r>
              <a:rPr lang="en-US" altLang="ja-JP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  <p:pic>
        <p:nvPicPr>
          <p:cNvPr id="10" name="図 9" descr="Blue_Thanks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491880" y="2555800"/>
            <a:ext cx="5047071" cy="585168"/>
          </a:xfrm>
          <a:prstGeom prst="rect">
            <a:avLst/>
          </a:prstGeom>
        </p:spPr>
      </p:pic>
      <p:pic>
        <p:nvPicPr>
          <p:cNvPr id="13" name="図 12" descr="Logo_NX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3563888" y="3212976"/>
            <a:ext cx="3151372" cy="4327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>
          <a:ln/>
        </p:spPr>
        <p:txBody>
          <a:bodyPr/>
          <a:lstStyle>
            <a:lvl1pPr>
              <a:defRPr sz="700"/>
            </a:lvl1pPr>
          </a:lstStyle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en-US" altLang="ja-JP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7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88CD0C3-7AF2-4C70-B6D4-758856CCC3B6}" type="slidenum">
              <a:rPr lang="ja-JP" altLang="en-US" smtClean="0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1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7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A88CD0C3-7AF2-4C70-B6D4-758856CCC3B6}" type="slidenum">
              <a:rPr lang="ja-JP" altLang="en-US" smtClean="0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262188"/>
            <a:ext cx="397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708920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DEEE568F-171F-421F-8487-5FC57261C5FE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5C83-6948-46D9-B520-32C2DB7F524D}" type="slidenum">
              <a:rPr lang="en-US" altLang="ja-JP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938" y="3186113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459538"/>
            <a:ext cx="2159000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</a:rPr>
              <a:t>©2013 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12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fld id="{D953289C-D5EF-4E20-AAB3-E48E8EB17AA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3075" name="タイトル プレースホルダ 11"/>
          <p:cNvSpPr>
            <a:spLocks noGrp="1"/>
          </p:cNvSpPr>
          <p:nvPr>
            <p:ph type="title"/>
          </p:nvPr>
        </p:nvSpPr>
        <p:spPr bwMode="auto">
          <a:xfrm>
            <a:off x="503238" y="215900"/>
            <a:ext cx="81375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3076" name="図 6" descr="Logo_SSCORE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6" r:id="rId2"/>
    <p:sldLayoutId id="2147484043" r:id="rId3"/>
    <p:sldLayoutId id="2147484049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E2498D-0910-4C1C-86C8-06E1477A1548}" type="slidenum">
              <a:rPr lang="ja-JP" altLang="en-US" b="0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b="0" dirty="0">
              <a:solidFill>
                <a:prstClr val="white"/>
              </a:solidFill>
            </a:endParaRPr>
          </a:p>
        </p:txBody>
      </p:sp>
      <p:pic>
        <p:nvPicPr>
          <p:cNvPr id="5123" name="図 6" descr="Logo_SSCORE.pn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b="0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81" r:id="rId6"/>
    <p:sldLayoutId id="2147484082" r:id="rId7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E2498D-0910-4C1C-86C8-06E1477A1548}" type="slidenum">
              <a:rPr lang="ja-JP" altLang="en-US" b="0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b="0" dirty="0">
              <a:solidFill>
                <a:prstClr val="white"/>
              </a:solidFill>
            </a:endParaRPr>
          </a:p>
        </p:txBody>
      </p:sp>
      <p:pic>
        <p:nvPicPr>
          <p:cNvPr id="5123" name="図 6" descr="Logo_SSCORE.pn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b="0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04000" y="6462000"/>
            <a:ext cx="2160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 baseline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b="0" dirty="0" smtClean="0">
                <a:solidFill>
                  <a:srgbClr val="FFFFFF"/>
                </a:solidFill>
              </a:rPr>
              <a:t>© SuperStream Inc. All rights reserved.</a:t>
            </a:r>
            <a:endParaRPr lang="ja-JP" altLang="en-US" b="0" dirty="0">
              <a:solidFill>
                <a:srgbClr val="FFFFFF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000" y="6462000"/>
            <a:ext cx="720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99646D8-D7B5-4D56-87FA-7DDE5FCE23CA}" type="slidenum">
              <a:rPr lang="ja-JP" altLang="en-US" b="0" smtClean="0">
                <a:solidFill>
                  <a:srgbClr val="FFFFFF"/>
                </a:solidFill>
                <a:latin typeface="Microsoft Sans Serif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&lt;#&gt;</a:t>
            </a:fld>
            <a:endParaRPr lang="ja-JP" altLang="en-US" b="0" dirty="0">
              <a:solidFill>
                <a:srgbClr val="FFFFFF"/>
              </a:solidFill>
              <a:latin typeface="Microsoft Sans Serif"/>
              <a:ea typeface="ＭＳ Ｐゴシック"/>
            </a:endParaRPr>
          </a:p>
        </p:txBody>
      </p:sp>
      <p:sp>
        <p:nvSpPr>
          <p:cNvPr id="12" name="タイトル プレースホルダ 11"/>
          <p:cNvSpPr>
            <a:spLocks noGrp="1"/>
          </p:cNvSpPr>
          <p:nvPr>
            <p:ph type="title"/>
          </p:nvPr>
        </p:nvSpPr>
        <p:spPr>
          <a:xfrm>
            <a:off x="504000" y="216000"/>
            <a:ext cx="8136000" cy="1008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504000" y="1440000"/>
            <a:ext cx="8136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pic>
        <p:nvPicPr>
          <p:cNvPr id="8" name="図 7" descr="Logo_NX.png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7452320" y="324000"/>
            <a:ext cx="1351172" cy="18555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</p:sldLayoutIdLst>
  <p:hf hdr="0" dt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kumimoji="1" sz="2200" b="1" kern="1200" baseline="0">
          <a:solidFill>
            <a:schemeClr val="bg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216000" indent="-216000" algn="l" defTabSz="914400" rtl="0" eaLnBrk="1" fontAlgn="ctr" latinLnBrk="0" hangingPunct="1">
        <a:spcBef>
          <a:spcPct val="20000"/>
        </a:spcBef>
        <a:buClr>
          <a:schemeClr val="accent1">
            <a:lumMod val="20000"/>
            <a:lumOff val="80000"/>
          </a:schemeClr>
        </a:buClr>
        <a:buSzPct val="75000"/>
        <a:buFont typeface="Wingdings" pitchFamily="2" charset="2"/>
        <a:buChar char="n"/>
        <a:defRPr kumimoji="1" sz="1600" b="0" kern="1200" baseline="0">
          <a:solidFill>
            <a:schemeClr val="accent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marL="432000" indent="-180000" algn="l" defTabSz="914400" rtl="0" eaLnBrk="1" fontAlgn="ctr" latinLnBrk="0" hangingPunct="1">
        <a:spcBef>
          <a:spcPct val="20000"/>
        </a:spcBef>
        <a:buClr>
          <a:schemeClr val="accent1">
            <a:lumMod val="20000"/>
            <a:lumOff val="80000"/>
          </a:schemeClr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marL="684000" indent="-180000" algn="l" defTabSz="914400" rtl="0" eaLnBrk="1" fontAlgn="ctr" latinLnBrk="0" hangingPunct="1">
        <a:spcBef>
          <a:spcPct val="20000"/>
        </a:spcBef>
        <a:buClr>
          <a:schemeClr val="accent1">
            <a:lumMod val="20000"/>
            <a:lumOff val="80000"/>
          </a:schemeClr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marL="936000" indent="-180000" algn="l" defTabSz="914400" rtl="0" eaLnBrk="1" fontAlgn="ctr" latinLnBrk="0" hangingPunct="1">
        <a:spcBef>
          <a:spcPct val="20000"/>
        </a:spcBef>
        <a:buClr>
          <a:schemeClr val="accent1">
            <a:lumMod val="20000"/>
            <a:lumOff val="80000"/>
          </a:schemeClr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marL="1152000" indent="-180000" algn="l" defTabSz="914400" rtl="0" eaLnBrk="1" fontAlgn="ctr" latinLnBrk="0" hangingPunct="1">
        <a:spcBef>
          <a:spcPct val="20000"/>
        </a:spcBef>
        <a:buClr>
          <a:schemeClr val="accent1">
            <a:lumMod val="20000"/>
            <a:lumOff val="80000"/>
          </a:schemeClr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372100" y="5589588"/>
            <a:ext cx="3403600" cy="28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ts val="2200"/>
              </a:lnSpc>
            </a:pPr>
            <a:r>
              <a:rPr lang="ja-JP" altLang="en-US" sz="1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</a:t>
            </a:r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250825" y="1231900"/>
            <a:ext cx="8572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 b="0">
                <a:latin typeface="HGP創英角ｺﾞｼｯｸUB" pitchFamily="50" charset="-128"/>
                <a:ea typeface="HGP創英角ｺﾞｼｯｸUB" pitchFamily="50" charset="-128"/>
              </a:rPr>
              <a:t>　　　　</a:t>
            </a:r>
          </a:p>
        </p:txBody>
      </p:sp>
      <p:sp>
        <p:nvSpPr>
          <p:cNvPr id="7" name="テキスト プレースホルダ 8"/>
          <p:cNvSpPr>
            <a:spLocks noGrp="1"/>
          </p:cNvSpPr>
          <p:nvPr>
            <p:ph type="body" sz="quarter" idx="10"/>
          </p:nvPr>
        </p:nvSpPr>
        <p:spPr>
          <a:xfrm>
            <a:off x="4211638" y="2735263"/>
            <a:ext cx="4535487" cy="1139825"/>
          </a:xfrm>
        </p:spPr>
        <p:txBody>
          <a:bodyPr/>
          <a:lstStyle/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en-US" altLang="ja-JP" sz="2200" b="1" i="1" dirty="0" smtClean="0">
                <a:latin typeface="Times New Roman" pitchFamily="18" charset="0"/>
              </a:rPr>
              <a:t>SuperStream</a:t>
            </a:r>
            <a:r>
              <a:rPr lang="en-US" altLang="ja-JP" sz="2200" b="1" dirty="0" smtClean="0">
                <a:latin typeface="Times New Roman" pitchFamily="18" charset="0"/>
              </a:rPr>
              <a:t>-PR+</a:t>
            </a:r>
            <a:r>
              <a:rPr lang="en-US" altLang="ja-JP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のご紹介</a:t>
            </a:r>
            <a:endParaRPr lang="en-US" altLang="ja-JP" sz="2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ja-JP" altLang="en-US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（給与管理システム）</a:t>
            </a:r>
            <a:endParaRPr lang="ja-JP" altLang="en-US" sz="2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フッター プレースホルダ 2"/>
          <p:cNvSpPr txBox="1">
            <a:spLocks/>
          </p:cNvSpPr>
          <p:nvPr/>
        </p:nvSpPr>
        <p:spPr>
          <a:xfrm>
            <a:off x="306388" y="6457950"/>
            <a:ext cx="2820533" cy="206375"/>
          </a:xfrm>
          <a:prstGeom prst="rect">
            <a:avLst/>
          </a:prstGeom>
          <a:noFill/>
        </p:spPr>
        <p:txBody>
          <a:bodyPr vert="horz" lIns="91440" tIns="45720" rIns="91440" bIns="45720" anchor="t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b="0" dirty="0" smtClean="0"/>
              <a:t>© SuperStream Inc. All rights reserved.</a:t>
            </a:r>
            <a:endParaRPr lang="ja-JP" altLang="en-US" b="0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FE4C55-8264-4F33-AD1B-A00E33CE0B39}" type="slidenum">
              <a:rPr lang="ja-JP" altLang="en-US" b="0" smtClean="0"/>
              <a:pPr>
                <a:defRPr/>
              </a:pPr>
              <a:t>10</a:t>
            </a:fld>
            <a:endParaRPr lang="ja-JP" altLang="en-US" b="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63" y="2636912"/>
            <a:ext cx="43634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30200" y="287338"/>
            <a:ext cx="6777038" cy="8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22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-PR+</a:t>
            </a:r>
            <a:r>
              <a:rPr lang="ja-JP" altLang="en-US" sz="2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～給与所得者異動届の出力～</a:t>
            </a:r>
            <a:endParaRPr lang="ja-JP" altLang="en-US" sz="18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86752" y="1599183"/>
            <a:ext cx="855724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給与所得異動届を</a:t>
            </a:r>
            <a:r>
              <a:rPr kumimoji="0" lang="en-US" altLang="ja-JP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ファイルで出力します。</a:t>
            </a:r>
            <a:endParaRPr kumimoji="0" lang="en-US" altLang="ja-JP" sz="14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差込印字により出力しているため、届け出先の市区町村に合わせて異動届のレイアウトを</a:t>
            </a:r>
            <a:r>
              <a:rPr kumimoji="0" lang="en-US" altLang="ja-JP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ファイル上で自由に変更可能です。</a:t>
            </a:r>
            <a:endParaRPr kumimoji="0" lang="en-US" altLang="ja-JP" sz="14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8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9" name="正方形/長方形 8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b="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b="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給与所得者異動届の出力機能</a:t>
            </a:r>
            <a:endParaRPr lang="ja-JP" altLang="en-US" sz="18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668990" y="1556792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右矢印 13"/>
          <p:cNvSpPr/>
          <p:nvPr/>
        </p:nvSpPr>
        <p:spPr bwMode="auto">
          <a:xfrm>
            <a:off x="4683083" y="4149080"/>
            <a:ext cx="792088" cy="144016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</a:t>
            </a:r>
            <a:endParaRPr lang="ja-JP" altLang="en-US" sz="20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39552" y="5701390"/>
            <a:ext cx="2571261" cy="679938"/>
          </a:xfrm>
          <a:prstGeom prst="rect">
            <a:avLst/>
          </a:prstGeom>
          <a:gradFill rotWithShape="1">
            <a:gsLst>
              <a:gs pos="0">
                <a:srgbClr val="A37E21">
                  <a:shade val="51000"/>
                  <a:satMod val="130000"/>
                </a:srgbClr>
              </a:gs>
              <a:gs pos="80000">
                <a:srgbClr val="A37E21">
                  <a:shade val="93000"/>
                  <a:satMod val="130000"/>
                </a:srgbClr>
              </a:gs>
              <a:gs pos="100000">
                <a:srgbClr val="A37E21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72000" tIns="72000" rIns="72000" bIns="720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" lastClr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出力対象者および、出力ファイルを選択し出力</a:t>
            </a:r>
            <a:endParaRPr kumimoji="0" lang="ja-JP" altLang="en-US" sz="1200" b="0" kern="0" dirty="0">
              <a:solidFill>
                <a:sysClr val="window" lastClr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角丸四角形 15"/>
          <p:cNvSpPr/>
          <p:nvPr/>
        </p:nvSpPr>
        <p:spPr bwMode="auto">
          <a:xfrm>
            <a:off x="290595" y="4725144"/>
            <a:ext cx="4248472" cy="504056"/>
          </a:xfrm>
          <a:prstGeom prst="roundRect">
            <a:avLst>
              <a:gd name="adj" fmla="val 9055"/>
            </a:avLst>
          </a:prstGeom>
          <a:noFill/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 sz="20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6492" y="3979810"/>
            <a:ext cx="2719072" cy="1918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5157192"/>
            <a:ext cx="797818" cy="104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 Box 40"/>
          <p:cNvSpPr txBox="1">
            <a:spLocks noChangeArrowheads="1"/>
          </p:cNvSpPr>
          <p:nvPr/>
        </p:nvSpPr>
        <p:spPr bwMode="auto">
          <a:xfrm>
            <a:off x="251520" y="2317230"/>
            <a:ext cx="5616624" cy="3832249"/>
          </a:xfrm>
          <a:prstGeom prst="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50000"/>
              </a:srgbClr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/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en-US" altLang="ja-JP" sz="14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42" name="表 41"/>
          <p:cNvGraphicFramePr>
            <a:graphicFrameLocks noGrp="1"/>
          </p:cNvGraphicFramePr>
          <p:nvPr/>
        </p:nvGraphicFramePr>
        <p:xfrm>
          <a:off x="5940153" y="2348882"/>
          <a:ext cx="2304255" cy="13681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60851"/>
                <a:gridCol w="460851"/>
                <a:gridCol w="460851"/>
                <a:gridCol w="460851"/>
                <a:gridCol w="460851"/>
              </a:tblGrid>
              <a:tr h="273630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2007</a:t>
                      </a:r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2008</a:t>
                      </a:r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2009</a:t>
                      </a:r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2010</a:t>
                      </a:r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営業部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開発部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48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44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管理部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支援部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</a:tbl>
          </a:graphicData>
        </a:graphic>
      </p:graphicFrame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B52E2-4FFA-4CF4-BD09-7485106D55A9}" type="slidenum">
              <a:rPr lang="ja-JP" altLang="en-US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11</a:t>
            </a:fld>
            <a:endParaRPr lang="ja-JP" altLang="en-US" b="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11188" y="1682577"/>
            <a:ext cx="8064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統計情報抽出ツールを標準装備しているので、出力フォーマット定義画面と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、抽出</a:t>
            </a: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・閲覧画面を使って蓄積した情報から、任意の統計資料を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作成することができます。</a:t>
            </a:r>
            <a:endParaRPr kumimoji="0" lang="en-US" altLang="ja-JP" sz="1400" b="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Text Box 43"/>
          <p:cNvSpPr txBox="1">
            <a:spLocks noChangeArrowheads="1"/>
          </p:cNvSpPr>
          <p:nvPr/>
        </p:nvSpPr>
        <p:spPr bwMode="auto">
          <a:xfrm>
            <a:off x="6094576" y="5877272"/>
            <a:ext cx="946150" cy="515526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0" rIns="0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組織</a:t>
            </a:r>
            <a:endParaRPr kumimoji="0" lang="en-US" altLang="ja-JP" sz="11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ツリーの展開</a:t>
            </a:r>
          </a:p>
        </p:txBody>
      </p:sp>
      <p:sp>
        <p:nvSpPr>
          <p:cNvPr id="59" name="Text Box 44"/>
          <p:cNvSpPr txBox="1">
            <a:spLocks noChangeArrowheads="1"/>
          </p:cNvSpPr>
          <p:nvPr/>
        </p:nvSpPr>
        <p:spPr bwMode="auto">
          <a:xfrm>
            <a:off x="7174696" y="5877272"/>
            <a:ext cx="946150" cy="515526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lIns="0" rIns="0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社員への</a:t>
            </a:r>
            <a:endParaRPr kumimoji="0" lang="en-US" altLang="ja-JP" sz="11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ドリルダウン</a:t>
            </a:r>
          </a:p>
        </p:txBody>
      </p:sp>
      <p:sp>
        <p:nvSpPr>
          <p:cNvPr id="60" name="Text Box 51"/>
          <p:cNvSpPr txBox="1">
            <a:spLocks noChangeArrowheads="1"/>
          </p:cNvSpPr>
          <p:nvPr/>
        </p:nvSpPr>
        <p:spPr bwMode="auto">
          <a:xfrm>
            <a:off x="179512" y="6207115"/>
            <a:ext cx="56284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00" b="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ja-JP" altLang="en-US" sz="1000" b="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人事」「給与」共通機能　人事</a:t>
            </a:r>
            <a:r>
              <a:rPr lang="en-US" altLang="ja-JP" sz="1000" b="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000" b="0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給与単独で利用の場合は扱えるデータに制限があります。</a:t>
            </a:r>
          </a:p>
        </p:txBody>
      </p:sp>
      <p:sp>
        <p:nvSpPr>
          <p:cNvPr id="4176" name="Rectangle 49"/>
          <p:cNvSpPr>
            <a:spLocks noChangeArrowheads="1"/>
          </p:cNvSpPr>
          <p:nvPr/>
        </p:nvSpPr>
        <p:spPr bwMode="gray">
          <a:xfrm>
            <a:off x="215900" y="2159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-HR+PR+</a:t>
            </a:r>
            <a:r>
              <a:rPr lang="ja-JP" altLang="en-US" sz="2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</a:t>
            </a: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統計資料機能～</a:t>
            </a:r>
          </a:p>
        </p:txBody>
      </p:sp>
      <p:sp>
        <p:nvSpPr>
          <p:cNvPr id="4177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</a:p>
        </p:txBody>
      </p:sp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36870" y="5736633"/>
            <a:ext cx="555610" cy="78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331366" y="3557191"/>
            <a:ext cx="1072282" cy="129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性別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年齢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社員区分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所属部門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8" name="Text Box 14"/>
          <p:cNvSpPr txBox="1">
            <a:spLocks noChangeArrowheads="1"/>
          </p:cNvSpPr>
          <p:nvPr/>
        </p:nvSpPr>
        <p:spPr bwMode="auto">
          <a:xfrm>
            <a:off x="1553290" y="2719661"/>
            <a:ext cx="24426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賃金項目、勤怠</a:t>
            </a: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項目、</a:t>
            </a:r>
            <a:endParaRPr kumimoji="0" lang="en-US" altLang="ja-JP" sz="1200" b="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取得資格、保有スキル、・・・</a:t>
            </a:r>
            <a:endParaRPr kumimoji="0" lang="en-US" altLang="ja-JP" sz="1200" b="0" kern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324160" y="3253334"/>
            <a:ext cx="5400000" cy="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4" name="直線コネクタ 83"/>
          <p:cNvCxnSpPr/>
          <p:nvPr/>
        </p:nvCxnSpPr>
        <p:spPr>
          <a:xfrm flipH="1" flipV="1">
            <a:off x="1533654" y="2389238"/>
            <a:ext cx="8384" cy="295200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3" name="角丸四角形 102"/>
          <p:cNvSpPr/>
          <p:nvPr/>
        </p:nvSpPr>
        <p:spPr>
          <a:xfrm>
            <a:off x="389910" y="4781327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" name="角丸四角形 103"/>
          <p:cNvSpPr/>
          <p:nvPr/>
        </p:nvSpPr>
        <p:spPr>
          <a:xfrm>
            <a:off x="389910" y="5069359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一覧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5" name="角丸四角形 104"/>
          <p:cNvSpPr/>
          <p:nvPr/>
        </p:nvSpPr>
        <p:spPr>
          <a:xfrm>
            <a:off x="3851920" y="2605262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属性別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6" name="角丸四角形 105"/>
          <p:cNvSpPr/>
          <p:nvPr/>
        </p:nvSpPr>
        <p:spPr>
          <a:xfrm>
            <a:off x="3851920" y="2893294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項目集計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7" name="角丸四角形 106"/>
          <p:cNvSpPr/>
          <p:nvPr/>
        </p:nvSpPr>
        <p:spPr>
          <a:xfrm>
            <a:off x="4842780" y="2605262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月別統計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8" name="角丸四角形 107"/>
          <p:cNvSpPr/>
          <p:nvPr/>
        </p:nvSpPr>
        <p:spPr>
          <a:xfrm>
            <a:off x="4842780" y="2893294"/>
            <a:ext cx="936104" cy="2160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年度別統計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09" name="直線コネクタ 108"/>
          <p:cNvCxnSpPr/>
          <p:nvPr/>
        </p:nvCxnSpPr>
        <p:spPr>
          <a:xfrm>
            <a:off x="1475656" y="3917231"/>
            <a:ext cx="4248000" cy="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1475656" y="4565303"/>
            <a:ext cx="4248000" cy="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1475656" y="5213375"/>
            <a:ext cx="4248000" cy="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flipH="1" flipV="1">
            <a:off x="2555776" y="3181326"/>
            <a:ext cx="8384" cy="216000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 flipH="1" flipV="1">
            <a:off x="3563888" y="3181326"/>
            <a:ext cx="8384" cy="216000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 flipH="1" flipV="1">
            <a:off x="4572000" y="3181326"/>
            <a:ext cx="8384" cy="216000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 flipH="1" flipV="1">
            <a:off x="5580112" y="3181582"/>
            <a:ext cx="8384" cy="2160000"/>
          </a:xfrm>
          <a:prstGeom prst="line">
            <a:avLst/>
          </a:prstGeom>
          <a:ln>
            <a:solidFill>
              <a:schemeClr val="accent6">
                <a:alpha val="5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0" name="Text Box 19"/>
          <p:cNvSpPr txBox="1">
            <a:spLocks noChangeArrowheads="1"/>
          </p:cNvSpPr>
          <p:nvPr/>
        </p:nvSpPr>
        <p:spPr bwMode="auto">
          <a:xfrm>
            <a:off x="2195736" y="3937502"/>
            <a:ext cx="828000" cy="828000"/>
          </a:xfrm>
          <a:prstGeom prst="rect">
            <a:avLst/>
          </a:prstGeom>
          <a:solidFill>
            <a:srgbClr val="FF6600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合計</a:t>
            </a:r>
          </a:p>
        </p:txBody>
      </p:sp>
      <p:sp>
        <p:nvSpPr>
          <p:cNvPr id="91" name="Text Box 20"/>
          <p:cNvSpPr txBox="1">
            <a:spLocks noChangeArrowheads="1"/>
          </p:cNvSpPr>
          <p:nvPr/>
        </p:nvSpPr>
        <p:spPr bwMode="auto">
          <a:xfrm>
            <a:off x="3311952" y="3937502"/>
            <a:ext cx="828000" cy="828000"/>
          </a:xfrm>
          <a:prstGeom prst="rect">
            <a:avLst/>
          </a:prstGeom>
          <a:solidFill>
            <a:srgbClr val="FF6600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平均</a:t>
            </a:r>
          </a:p>
        </p:txBody>
      </p:sp>
      <p:sp>
        <p:nvSpPr>
          <p:cNvPr id="92" name="Text Box 21"/>
          <p:cNvSpPr txBox="1">
            <a:spLocks noChangeArrowheads="1"/>
          </p:cNvSpPr>
          <p:nvPr/>
        </p:nvSpPr>
        <p:spPr bwMode="auto">
          <a:xfrm>
            <a:off x="4464080" y="3937502"/>
            <a:ext cx="828000" cy="828000"/>
          </a:xfrm>
          <a:prstGeom prst="rect">
            <a:avLst/>
          </a:prstGeom>
          <a:solidFill>
            <a:srgbClr val="FF6600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件数</a:t>
            </a:r>
          </a:p>
        </p:txBody>
      </p:sp>
      <p:sp>
        <p:nvSpPr>
          <p:cNvPr id="66" name="角丸四角形 65"/>
          <p:cNvSpPr/>
          <p:nvPr/>
        </p:nvSpPr>
        <p:spPr>
          <a:xfrm>
            <a:off x="251520" y="2317230"/>
            <a:ext cx="1152128" cy="648072"/>
          </a:xfrm>
          <a:prstGeom prst="round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</a:t>
            </a:r>
            <a:r>
              <a:rPr lang="ja-JP" altLang="en-US" sz="1400" b="0" kern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資料</a:t>
            </a:r>
            <a:endParaRPr lang="en-US" altLang="ja-JP" sz="1400" b="0" kern="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b="0" kern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lang="ja-JP" altLang="en-US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44" name="表 43"/>
          <p:cNvGraphicFramePr>
            <a:graphicFrameLocks noGrp="1"/>
          </p:cNvGraphicFramePr>
          <p:nvPr/>
        </p:nvGraphicFramePr>
        <p:xfrm>
          <a:off x="6300192" y="3062752"/>
          <a:ext cx="2304255" cy="1374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60851"/>
                <a:gridCol w="460851"/>
                <a:gridCol w="460851"/>
                <a:gridCol w="460851"/>
                <a:gridCol w="460851"/>
              </a:tblGrid>
              <a:tr h="273630"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英語業務可能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英語日常会話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英語資料作成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東京本社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男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女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大阪支社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男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女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ja-JP" altLang="en-US" sz="8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</a:tbl>
          </a:graphicData>
        </a:graphic>
      </p:graphicFrame>
      <p:graphicFrame>
        <p:nvGraphicFramePr>
          <p:cNvPr id="40" name="表 39"/>
          <p:cNvGraphicFramePr>
            <a:graphicFrameLocks noGrp="1"/>
          </p:cNvGraphicFramePr>
          <p:nvPr/>
        </p:nvGraphicFramePr>
        <p:xfrm>
          <a:off x="7092280" y="3782832"/>
          <a:ext cx="1843404" cy="13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"/>
                <a:gridCol w="460851"/>
                <a:gridCol w="460851"/>
                <a:gridCol w="460851"/>
              </a:tblGrid>
              <a:tr h="273630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人数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基本給</a:t>
                      </a:r>
                      <a:endParaRPr kumimoji="1" lang="en-US" altLang="ja-JP" sz="8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平均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東京本社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一般職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240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283,430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管理職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431,235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大阪支社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一般職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105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280,110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  <a:tr h="27363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管理職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409,237</a:t>
                      </a:r>
                      <a:endParaRPr kumimoji="1" lang="ja-JP" altLang="en-US" sz="8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0" marR="0" marT="36000" marB="0" anchor="ctr"/>
                </a:tc>
              </a:tr>
            </a:tbl>
          </a:graphicData>
        </a:graphic>
      </p:graphicFrame>
      <p:sp>
        <p:nvSpPr>
          <p:cNvPr id="45" name="右矢印 44"/>
          <p:cNvSpPr/>
          <p:nvPr/>
        </p:nvSpPr>
        <p:spPr>
          <a:xfrm rot="5400000">
            <a:off x="7020272" y="5229200"/>
            <a:ext cx="526509" cy="526509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black"/>
              </a:solidFill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251520" y="5357391"/>
            <a:ext cx="5544616" cy="8079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ja-JP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出力例</a:t>
            </a:r>
            <a:r>
              <a:rPr kumimoji="0" lang="en-US" altLang="ja-JP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</a:p>
          <a:p>
            <a:pPr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年度別人員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推移　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所属別人員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所属別考課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分布表　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人員構成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ピラミッド</a:t>
            </a:r>
            <a:endParaRPr kumimoji="0" lang="en-US" altLang="ja-JP" sz="1100" b="0" kern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・スキルマップ　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所属別年代別人員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構成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支給金額月別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</a:t>
            </a:r>
            <a:endParaRPr kumimoji="0" lang="en-US" altLang="ja-JP" sz="1100" b="0" kern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kumimoji="0" lang="ja-JP" altLang="en-US" sz="11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男女別等級別平均</a:t>
            </a:r>
            <a:r>
              <a:rPr kumimoji="0" lang="ja-JP" altLang="en-US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　</a:t>
            </a:r>
            <a:r>
              <a:rPr kumimoji="0" lang="en-US" altLang="ja-JP" sz="11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etc</a:t>
            </a:r>
            <a:endParaRPr kumimoji="0" lang="ja-JP" altLang="en-US" sz="1100" b="0" kern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323528" y="3325342"/>
            <a:ext cx="1152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集計キー項目</a:t>
            </a:r>
            <a:endParaRPr kumimoji="0" lang="en-US" altLang="ja-JP" sz="1200" kern="0" dirty="0" smtClean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Text Box 13"/>
          <p:cNvSpPr txBox="1">
            <a:spLocks noChangeArrowheads="1"/>
          </p:cNvSpPr>
          <p:nvPr/>
        </p:nvSpPr>
        <p:spPr bwMode="auto">
          <a:xfrm>
            <a:off x="1547664" y="2461246"/>
            <a:ext cx="11521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200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集計対象項目</a:t>
            </a:r>
            <a:endParaRPr kumimoji="0" lang="en-US" altLang="ja-JP" sz="1200" kern="0" dirty="0" smtClean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940152" y="2319402"/>
            <a:ext cx="1224136" cy="18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anchor="b">
            <a:normAutofit/>
          </a:bodyPr>
          <a:lstStyle/>
          <a:p>
            <a:pPr algn="ctr"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000" b="0" kern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年度別人員推移</a:t>
            </a:r>
            <a:endParaRPr kumimoji="0" lang="ja-JP" altLang="en-US" sz="1000" b="0" kern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6228184" y="3038081"/>
            <a:ext cx="1224136" cy="18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anchor="b">
            <a:normAutofit/>
          </a:bodyPr>
          <a:lstStyle/>
          <a:p>
            <a:pPr algn="ctr"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000" b="0" kern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スキルマップ</a:t>
            </a:r>
            <a:endParaRPr kumimoji="0" lang="ja-JP" altLang="en-US" sz="1000" b="0" kern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7020272" y="3756818"/>
            <a:ext cx="1224136" cy="180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0" tIns="0" rIns="0" bIns="0" anchor="b">
            <a:normAutofit/>
          </a:bodyPr>
          <a:lstStyle/>
          <a:p>
            <a:pPr algn="ctr" fontAlgn="auto">
              <a:lnSpc>
                <a:spcPts val="9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000" b="0" kern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平均賃金</a:t>
            </a:r>
            <a:endParaRPr kumimoji="0" lang="ja-JP" altLang="en-US" sz="1000" b="0" kern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3" name="グループ化 45"/>
          <p:cNvGrpSpPr/>
          <p:nvPr/>
        </p:nvGrpSpPr>
        <p:grpSpPr>
          <a:xfrm>
            <a:off x="395290" y="1340768"/>
            <a:ext cx="215993" cy="215740"/>
            <a:chOff x="395290" y="1340768"/>
            <a:chExt cx="215993" cy="215740"/>
          </a:xfrm>
        </p:grpSpPr>
        <p:sp>
          <p:nvSpPr>
            <p:cNvPr id="54" name="正方形/長方形 53"/>
            <p:cNvSpPr/>
            <p:nvPr/>
          </p:nvSpPr>
          <p:spPr bwMode="black">
            <a:xfrm>
              <a:off x="395290" y="1340768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91B17">
                    <a:shade val="51000"/>
                    <a:satMod val="130000"/>
                  </a:srgbClr>
                </a:gs>
                <a:gs pos="80000">
                  <a:srgbClr val="B91B17">
                    <a:shade val="93000"/>
                    <a:satMod val="130000"/>
                  </a:srgbClr>
                </a:gs>
                <a:gs pos="100000">
                  <a:srgbClr val="B91B1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" name="正方形/長方形 54"/>
            <p:cNvSpPr/>
            <p:nvPr/>
          </p:nvSpPr>
          <p:spPr bwMode="black">
            <a:xfrm>
              <a:off x="465784" y="1423952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586109" y="1276350"/>
            <a:ext cx="71542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蓄積された人事情報から統計情報を抽出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18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2427650"/>
            <a:ext cx="4770438" cy="357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5580063" y="2499088"/>
            <a:ext cx="3313112" cy="3752850"/>
          </a:xfrm>
          <a:prstGeom prst="rect">
            <a:avLst/>
          </a:prstGeom>
          <a:solidFill>
            <a:srgbClr val="FFCCFF">
              <a:alpha val="98038"/>
            </a:srgbClr>
          </a:solidFill>
          <a:ln w="28575">
            <a:solidFill>
              <a:srgbClr val="FF6600"/>
            </a:solidFill>
            <a:prstDash val="sys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ja-JP" altLang="ja-JP" sz="280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1870" name="Line 14"/>
          <p:cNvSpPr>
            <a:spLocks noChangeShapeType="1"/>
          </p:cNvSpPr>
          <p:nvPr/>
        </p:nvSpPr>
        <p:spPr bwMode="auto">
          <a:xfrm>
            <a:off x="7307263" y="3657963"/>
            <a:ext cx="1587" cy="354012"/>
          </a:xfrm>
          <a:prstGeom prst="line">
            <a:avLst/>
          </a:prstGeom>
          <a:noFill/>
          <a:ln w="7302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1871" name="Line 15"/>
          <p:cNvSpPr>
            <a:spLocks noChangeShapeType="1"/>
          </p:cNvSpPr>
          <p:nvPr/>
        </p:nvSpPr>
        <p:spPr bwMode="auto">
          <a:xfrm flipV="1">
            <a:off x="7086600" y="3627800"/>
            <a:ext cx="6350" cy="366713"/>
          </a:xfrm>
          <a:prstGeom prst="line">
            <a:avLst/>
          </a:prstGeom>
          <a:noFill/>
          <a:ln w="7302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1874" name="Text Box 18"/>
          <p:cNvSpPr txBox="1">
            <a:spLocks noChangeArrowheads="1"/>
          </p:cNvSpPr>
          <p:nvPr/>
        </p:nvSpPr>
        <p:spPr bwMode="auto">
          <a:xfrm>
            <a:off x="7524750" y="4037375"/>
            <a:ext cx="115093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処理形式</a:t>
            </a:r>
          </a:p>
          <a:p>
            <a:pPr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</a:p>
          <a:p>
            <a:pPr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</a:p>
          <a:p>
            <a:pPr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DBtoDB</a:t>
            </a:r>
            <a:endParaRPr lang="en-US" altLang="ja-JP" sz="1200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7" name="Text Box 19"/>
          <p:cNvSpPr txBox="1">
            <a:spLocks noChangeArrowheads="1"/>
          </p:cNvSpPr>
          <p:nvPr/>
        </p:nvSpPr>
        <p:spPr bwMode="auto">
          <a:xfrm>
            <a:off x="6669088" y="5955075"/>
            <a:ext cx="25828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20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一括取込・一括抽出も可能</a:t>
            </a:r>
          </a:p>
        </p:txBody>
      </p:sp>
      <p:sp>
        <p:nvSpPr>
          <p:cNvPr id="761879" name="Rectangle 23"/>
          <p:cNvSpPr>
            <a:spLocks noChangeArrowheads="1"/>
          </p:cNvSpPr>
          <p:nvPr/>
        </p:nvSpPr>
        <p:spPr bwMode="auto">
          <a:xfrm>
            <a:off x="6156176" y="2338254"/>
            <a:ext cx="2193925" cy="304800"/>
          </a:xfrm>
          <a:prstGeom prst="rect">
            <a:avLst/>
          </a:prstGeom>
          <a:solidFill>
            <a:srgbClr val="FF6600"/>
          </a:solidFill>
          <a:ln/>
          <a:extLst>
            <a:ext uri="{91240B29-F687-4F45-9708-019B960494DF}"/>
            <a:ext uri="{AF507438-7753-43E0-B8FC-AC1667EBCBE1}"/>
          </a:ex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14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システム間連携イメージ</a:t>
            </a:r>
          </a:p>
        </p:txBody>
      </p:sp>
      <p:sp>
        <p:nvSpPr>
          <p:cNvPr id="2061" name="Rectangle 23"/>
          <p:cNvSpPr txBox="1">
            <a:spLocks noChangeArrowheads="1"/>
          </p:cNvSpPr>
          <p:nvPr/>
        </p:nvSpPr>
        <p:spPr bwMode="gray">
          <a:xfrm>
            <a:off x="220436" y="220437"/>
            <a:ext cx="8467952" cy="101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- PR+</a:t>
            </a:r>
            <a:r>
              <a:rPr lang="ja-JP" altLang="en-US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給与管理システム</a:t>
            </a:r>
            <a:r>
              <a:rPr lang="en-US" altLang="ja-JP" sz="2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～システム間データ連携ツール「データ入出力機能」～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899592" y="5667390"/>
            <a:ext cx="4104456" cy="576064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5" name="正方形/長方形 31"/>
          <p:cNvSpPr>
            <a:spLocks noChangeArrowheads="1"/>
          </p:cNvSpPr>
          <p:nvPr/>
        </p:nvSpPr>
        <p:spPr bwMode="auto">
          <a:xfrm>
            <a:off x="1069975" y="5810613"/>
            <a:ext cx="378936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“出力</a:t>
            </a:r>
            <a:r>
              <a:rPr lang="en-US" altLang="ja-JP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取込フォーマットを自由に定義”</a:t>
            </a:r>
          </a:p>
        </p:txBody>
      </p:sp>
      <p:pic>
        <p:nvPicPr>
          <p:cNvPr id="2066" name="Picture 35" descr="DB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3075350"/>
            <a:ext cx="8604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35" descr="DB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3075350"/>
            <a:ext cx="8604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8" name="Text Box 18"/>
          <p:cNvSpPr txBox="1">
            <a:spLocks noChangeArrowheads="1"/>
          </p:cNvSpPr>
          <p:nvPr/>
        </p:nvSpPr>
        <p:spPr bwMode="auto">
          <a:xfrm>
            <a:off x="6194425" y="3291250"/>
            <a:ext cx="5517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HR+</a:t>
            </a:r>
          </a:p>
        </p:txBody>
      </p:sp>
      <p:sp>
        <p:nvSpPr>
          <p:cNvPr id="2069" name="Text Box 18"/>
          <p:cNvSpPr txBox="1">
            <a:spLocks noChangeArrowheads="1"/>
          </p:cNvSpPr>
          <p:nvPr/>
        </p:nvSpPr>
        <p:spPr bwMode="auto">
          <a:xfrm>
            <a:off x="7794625" y="3291250"/>
            <a:ext cx="53412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PR+</a:t>
            </a:r>
          </a:p>
        </p:txBody>
      </p:sp>
      <p:sp>
        <p:nvSpPr>
          <p:cNvPr id="38" name="Line 14"/>
          <p:cNvSpPr>
            <a:spLocks noChangeShapeType="1"/>
          </p:cNvSpPr>
          <p:nvPr/>
        </p:nvSpPr>
        <p:spPr bwMode="auto">
          <a:xfrm>
            <a:off x="7313613" y="4762863"/>
            <a:ext cx="1587" cy="352425"/>
          </a:xfrm>
          <a:prstGeom prst="line">
            <a:avLst/>
          </a:prstGeom>
          <a:noFill/>
          <a:ln w="7302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Line 15"/>
          <p:cNvSpPr>
            <a:spLocks noChangeShapeType="1"/>
          </p:cNvSpPr>
          <p:nvPr/>
        </p:nvSpPr>
        <p:spPr bwMode="auto">
          <a:xfrm flipV="1">
            <a:off x="7092950" y="4731113"/>
            <a:ext cx="6350" cy="368300"/>
          </a:xfrm>
          <a:prstGeom prst="line">
            <a:avLst/>
          </a:prstGeom>
          <a:noFill/>
          <a:ln w="73025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72" name="Picture 35" descr="DB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5162913"/>
            <a:ext cx="8604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3" name="Text Box 18"/>
          <p:cNvSpPr txBox="1">
            <a:spLocks noChangeArrowheads="1"/>
          </p:cNvSpPr>
          <p:nvPr/>
        </p:nvSpPr>
        <p:spPr bwMode="auto">
          <a:xfrm>
            <a:off x="5914966" y="5405800"/>
            <a:ext cx="8002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勤怠</a:t>
            </a:r>
            <a:endParaRPr lang="en-US" altLang="ja-JP" sz="12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</a:t>
            </a:r>
            <a:endParaRPr lang="en-US" altLang="ja-JP" sz="12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74" name="Picture 35" descr="DB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0225" y="5162913"/>
            <a:ext cx="8604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5" name="Text Box 18"/>
          <p:cNvSpPr txBox="1">
            <a:spLocks noChangeArrowheads="1"/>
          </p:cNvSpPr>
          <p:nvPr/>
        </p:nvSpPr>
        <p:spPr bwMode="auto">
          <a:xfrm>
            <a:off x="6926204" y="5405800"/>
            <a:ext cx="8002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給与サブ</a:t>
            </a:r>
            <a:endParaRPr lang="en-US" altLang="ja-JP" sz="12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</a:t>
            </a:r>
            <a:endParaRPr lang="en-US" altLang="ja-JP" sz="12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76" name="Picture 35" descr="DB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96225" y="5162913"/>
            <a:ext cx="9239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7" name="Text Box 18"/>
          <p:cNvSpPr txBox="1">
            <a:spLocks noChangeArrowheads="1"/>
          </p:cNvSpPr>
          <p:nvPr/>
        </p:nvSpPr>
        <p:spPr bwMode="auto">
          <a:xfrm>
            <a:off x="7853775" y="5405800"/>
            <a:ext cx="1031051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ja-JP" altLang="en-US" sz="11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ワークフロー</a:t>
            </a:r>
            <a:endParaRPr lang="en-US" altLang="ja-JP" sz="11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</a:t>
            </a:r>
            <a:endParaRPr lang="en-US" altLang="ja-JP" sz="12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79" name="スライド番号プレースホルダ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C8CF45A4-E61B-4442-BA5C-857DBB3B0A52}" type="slidenum">
              <a:rPr lang="ja-JP" altLang="en-US" sz="9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12</a:t>
            </a:fld>
            <a:endParaRPr lang="ja-JP" altLang="en-US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フッター プレースホルダ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© SuperStream Inc. All rights reserved.</a:t>
            </a:r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03542" y="3948020"/>
            <a:ext cx="617625" cy="876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611188" y="1643502"/>
            <a:ext cx="8064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初期移行フェーズや、導入後の定例業務として</a:t>
            </a:r>
            <a:r>
              <a:rPr kumimoji="0" lang="en-US" altLang="ja-JP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HR+/PR+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のデータを他システム用にレイアウトを設定して抽出・取込を行う事が可能です。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この機能により、他システム間のデータ連動処理が大幅に軽減されます。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586109" y="1276350"/>
            <a:ext cx="71542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データ入出力機能による柔軟なデータ利用</a:t>
            </a:r>
          </a:p>
        </p:txBody>
      </p:sp>
      <p:grpSp>
        <p:nvGrpSpPr>
          <p:cNvPr id="33" name="グループ化 45"/>
          <p:cNvGrpSpPr/>
          <p:nvPr/>
        </p:nvGrpSpPr>
        <p:grpSpPr>
          <a:xfrm>
            <a:off x="395290" y="1340768"/>
            <a:ext cx="215993" cy="215740"/>
            <a:chOff x="395290" y="1340768"/>
            <a:chExt cx="215993" cy="215740"/>
          </a:xfrm>
        </p:grpSpPr>
        <p:sp>
          <p:nvSpPr>
            <p:cNvPr id="34" name="正方形/長方形 33"/>
            <p:cNvSpPr/>
            <p:nvPr/>
          </p:nvSpPr>
          <p:spPr bwMode="black">
            <a:xfrm>
              <a:off x="395290" y="1340768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91B17">
                    <a:shade val="51000"/>
                    <a:satMod val="130000"/>
                  </a:srgbClr>
                </a:gs>
                <a:gs pos="80000">
                  <a:srgbClr val="B91B17">
                    <a:shade val="93000"/>
                    <a:satMod val="130000"/>
                  </a:srgbClr>
                </a:gs>
                <a:gs pos="100000">
                  <a:srgbClr val="B91B1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5" name="正方形/長方形 34"/>
            <p:cNvSpPr/>
            <p:nvPr/>
          </p:nvSpPr>
          <p:spPr bwMode="black">
            <a:xfrm>
              <a:off x="465784" y="1423952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800" kern="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角丸四角形 17"/>
          <p:cNvSpPr/>
          <p:nvPr/>
        </p:nvSpPr>
        <p:spPr>
          <a:xfrm>
            <a:off x="6588224" y="2069100"/>
            <a:ext cx="2088232" cy="4312228"/>
          </a:xfrm>
          <a:prstGeom prst="roundRect">
            <a:avLst>
              <a:gd name="adj" fmla="val 79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kumimoji="0" lang="en-US" altLang="ja-JP" sz="1400" i="1" dirty="0" err="1" smtClean="0">
                <a:solidFill>
                  <a:srgbClr val="008000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400" dirty="0" smtClean="0">
                <a:solidFill>
                  <a:srgbClr val="008000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</a:t>
            </a:r>
            <a:r>
              <a:rPr lang="en-US" altLang="ja-JP" sz="1400" dirty="0" smtClean="0">
                <a:solidFill>
                  <a:srgbClr val="008000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CORE</a:t>
            </a:r>
          </a:p>
          <a:p>
            <a:pPr algn="ctr"/>
            <a:r>
              <a:rPr lang="ja-JP" altLang="en-US" sz="1400" b="0" dirty="0" smtClean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基幹会計システム</a:t>
            </a:r>
            <a:endParaRPr lang="ja-JP" altLang="en-US" sz="1400" b="0" dirty="0">
              <a:solidFill>
                <a:srgbClr val="008000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23528" y="2060848"/>
            <a:ext cx="1656184" cy="2736304"/>
          </a:xfrm>
          <a:prstGeom prst="roundRect">
            <a:avLst>
              <a:gd name="adj" fmla="val 804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kumimoji="0" lang="en-US" altLang="ja-JP" sz="1400" i="1" dirty="0" err="1" smtClean="0">
                <a:solidFill>
                  <a:srgbClr val="0065A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400" dirty="0" smtClean="0">
                <a:solidFill>
                  <a:srgbClr val="0065A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-PR+</a:t>
            </a:r>
          </a:p>
          <a:p>
            <a:pPr algn="ctr">
              <a:defRPr/>
            </a:pPr>
            <a:r>
              <a:rPr kumimoji="0" lang="ja-JP" altLang="en-US" sz="140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給与管理</a:t>
            </a:r>
            <a:endParaRPr kumimoji="0" lang="en-US" altLang="ja-JP" sz="140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EE568F-171F-421F-8487-5FC57261C5FE}" type="slidenum">
              <a:rPr lang="ja-JP" altLang="en-US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13</a:t>
            </a:fld>
            <a:endParaRPr lang="ja-JP" altLang="en-US" b="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  <a:endParaRPr lang="en-US" altLang="ja-JP" b="0" dirty="0">
              <a:solidFill>
                <a:prstClr val="white"/>
              </a:solidFill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539552" y="3460336"/>
            <a:ext cx="1224135" cy="431800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</a:t>
            </a: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539552" y="4077072"/>
            <a:ext cx="1224136" cy="217488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年末調整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539552" y="4324432"/>
            <a:ext cx="1224136" cy="216000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昇給差額</a:t>
            </a: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215900" y="262800"/>
            <a:ext cx="82296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ja-JP" altLang="en-US" sz="2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800" dirty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CORE</a:t>
            </a:r>
            <a:r>
              <a:rPr lang="en-US" altLang="ja-JP" sz="18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（基幹会計システム） への仕訳連携～</a:t>
            </a:r>
          </a:p>
        </p:txBody>
      </p:sp>
      <p:sp>
        <p:nvSpPr>
          <p:cNvPr id="11" name="AutoShape 23"/>
          <p:cNvSpPr>
            <a:spLocks noChangeArrowheads="1"/>
          </p:cNvSpPr>
          <p:nvPr/>
        </p:nvSpPr>
        <p:spPr bwMode="auto">
          <a:xfrm>
            <a:off x="6660232" y="3068960"/>
            <a:ext cx="1980000" cy="711580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</a:t>
            </a: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</a:t>
            </a:r>
            <a:endParaRPr lang="en-US" altLang="ja-JP" sz="1800" b="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取込み</a:t>
            </a:r>
            <a:endParaRPr lang="ja-JP" altLang="en-US" sz="18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AutoShape 24"/>
          <p:cNvSpPr>
            <a:spLocks noChangeArrowheads="1"/>
          </p:cNvSpPr>
          <p:nvPr/>
        </p:nvSpPr>
        <p:spPr bwMode="auto">
          <a:xfrm>
            <a:off x="6660232" y="4077072"/>
            <a:ext cx="1980000" cy="647824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</a:t>
            </a: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</a:t>
            </a:r>
            <a:endParaRPr lang="en-US" altLang="ja-JP" sz="1800" b="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伝票</a:t>
            </a: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承認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660232" y="5877272"/>
            <a:ext cx="1944216" cy="360040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fontAlgn="auto">
              <a:spcAft>
                <a:spcPts val="0"/>
              </a:spcAft>
            </a:pPr>
            <a:r>
              <a:rPr lang="en-US" altLang="ja-JP" sz="800" b="0" dirty="0" smtClean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 dirty="0" smtClean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外部仕訳はＤＢ内部で連携や</a:t>
            </a:r>
            <a:endParaRPr lang="en-US" altLang="ja-JP" sz="800" b="0" dirty="0" smtClean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Aft>
                <a:spcPts val="0"/>
              </a:spcAft>
            </a:pPr>
            <a:r>
              <a:rPr lang="ja-JP" altLang="en-US" sz="800" b="0" dirty="0" smtClean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承認の有無は選択可能</a:t>
            </a:r>
            <a:endParaRPr lang="en-US" altLang="ja-JP" sz="800" b="0" dirty="0" smtClean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Aft>
                <a:spcPts val="0"/>
              </a:spcAft>
            </a:pPr>
            <a:endParaRPr lang="ja-JP" altLang="en-US" sz="800" b="0" dirty="0" smtClean="0">
              <a:solidFill>
                <a:srgbClr val="008000"/>
              </a:solidFill>
              <a:latin typeface="Tahoma"/>
              <a:ea typeface="HGP創英角ｺﾞｼｯｸUB"/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2374256" y="2060848"/>
            <a:ext cx="3816424" cy="4320480"/>
          </a:xfrm>
          <a:prstGeom prst="roundRect">
            <a:avLst>
              <a:gd name="adj" fmla="val 3923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 sz="1200" b="0" u="sng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lang="en-US" altLang="ja-JP" sz="1200" b="0" u="sng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</a:t>
            </a:r>
            <a:r>
              <a:rPr lang="ja-JP" altLang="en-US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給与項目～仕訳への分類</a:t>
            </a:r>
            <a:br>
              <a:rPr lang="ja-JP" altLang="en-US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給与項目毎、給与項目・社員区分毎、</a:t>
            </a:r>
            <a:endParaRPr lang="en-US" altLang="ja-JP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給与項目・社員区分・職種毎に分類が可能</a:t>
            </a:r>
            <a:endParaRPr lang="en-US" altLang="ja-JP" sz="8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（例１）「基本給」を「正社員」「製造職」</a:t>
            </a:r>
          </a:p>
          <a:p>
            <a:pPr>
              <a:lnSpc>
                <a:spcPct val="150000"/>
              </a:lnSpc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（例２）「健保会社負担」を「製造職」</a:t>
            </a:r>
            <a:endParaRPr lang="en-US" altLang="ja-JP" sz="900" b="0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50000"/>
              </a:lnSpc>
              <a:defRPr/>
            </a:pPr>
            <a:endParaRPr lang="en-US" altLang="ja-JP" sz="8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②仕訳作成パターン</a:t>
            </a:r>
            <a:endParaRPr lang="en-US" altLang="ja-JP" sz="1200" b="0" u="sng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「支払計上」、「費用計上」が可能</a:t>
            </a:r>
            <a:endParaRPr lang="en-US" altLang="ja-JP" sz="8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（例３）  支払計上　「基本給」・「正社員」　</a:t>
            </a: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⇒　（支払</a:t>
            </a:r>
            <a:r>
              <a:rPr lang="en-US" altLang="ja-JP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預金：銀行）</a:t>
            </a:r>
            <a:endParaRPr lang="en-US" altLang="ja-JP" sz="900" b="0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（例４）  費用計上　「所得税」を「正社員」</a:t>
            </a:r>
            <a:endParaRPr lang="en-US" altLang="ja-JP" sz="900" b="0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⇒　（未払</a:t>
            </a:r>
            <a:r>
              <a:rPr lang="en-US" altLang="ja-JP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預り金）</a:t>
            </a:r>
          </a:p>
          <a:p>
            <a:endParaRPr lang="en-US" altLang="ja-JP" sz="8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③勘定科目割付</a:t>
            </a:r>
          </a:p>
          <a:p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①の分類毎に勘定科目</a:t>
            </a:r>
            <a:r>
              <a:rPr lang="en-US" altLang="ja-JP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補助科目</a:t>
            </a:r>
            <a:r>
              <a:rPr lang="en-US" altLang="ja-JP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税情報 を割付</a:t>
            </a:r>
            <a:endParaRPr lang="en-US" altLang="ja-JP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（例４）  科目：給与手当　補助：基本給</a:t>
            </a:r>
            <a:endParaRPr lang="en-US" altLang="ja-JP" sz="900" b="0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（例５）  科目：法廷福利費　補助：健康保険　相手科目：未払費用</a:t>
            </a:r>
            <a:endParaRPr lang="en-US" altLang="ja-JP" sz="900" b="0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endParaRPr lang="en-US" altLang="ja-JP" sz="900" b="0" dirty="0" smtClean="0">
              <a:solidFill>
                <a:srgbClr val="B3191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b="0" u="sng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④原価組織での計上</a:t>
            </a:r>
          </a:p>
          <a:p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原価組織毎の人件費計上</a:t>
            </a:r>
            <a:endParaRPr lang="en-US" altLang="ja-JP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・人事管理組織とは異なる原価組織により仕訳を作成可能　　</a:t>
            </a:r>
            <a:b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900" b="0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・部門管理の費用按分を個人毎に率設定可能</a:t>
            </a:r>
          </a:p>
          <a:p>
            <a:pPr>
              <a:defRPr/>
            </a:pPr>
            <a:endParaRPr lang="en-US" altLang="ja-JP" sz="12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323528" y="4941168"/>
            <a:ext cx="1656184" cy="1440160"/>
          </a:xfrm>
          <a:prstGeom prst="roundRect">
            <a:avLst>
              <a:gd name="adj" fmla="val 8042"/>
            </a:avLst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defRPr/>
            </a:pPr>
            <a:r>
              <a:rPr kumimoji="0" lang="ja-JP" altLang="en-US" sz="1200" dirty="0" smtClean="0">
                <a:solidFill>
                  <a:srgbClr val="7030A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退職金管理</a:t>
            </a:r>
            <a:endParaRPr kumimoji="0" lang="en-US" altLang="ja-JP" sz="1200" dirty="0" smtClean="0">
              <a:solidFill>
                <a:srgbClr val="7030A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kumimoji="0" lang="ja-JP" altLang="en-US" sz="1200" dirty="0" smtClean="0">
                <a:solidFill>
                  <a:srgbClr val="7030A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オプション</a:t>
            </a:r>
            <a:endParaRPr kumimoji="0" lang="en-US" altLang="ja-JP" sz="1200" dirty="0">
              <a:solidFill>
                <a:srgbClr val="7030A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539552" y="5517232"/>
            <a:ext cx="1188000" cy="360362"/>
          </a:xfrm>
          <a:prstGeom prst="roundRect">
            <a:avLst/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退職金支払仕訳</a:t>
            </a:r>
            <a:endParaRPr lang="ja-JP" altLang="en-US" sz="12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539552" y="5914454"/>
            <a:ext cx="1188000" cy="360362"/>
          </a:xfrm>
          <a:prstGeom prst="roundRect">
            <a:avLst/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退職給付</a:t>
            </a:r>
            <a:endParaRPr lang="en-US" altLang="ja-JP" sz="1200" b="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引当金仕訳</a:t>
            </a:r>
            <a:endParaRPr lang="ja-JP" altLang="en-US" sz="12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AutoShape 90"/>
          <p:cNvSpPr>
            <a:spLocks noChangeArrowheads="1"/>
          </p:cNvSpPr>
          <p:nvPr/>
        </p:nvSpPr>
        <p:spPr bwMode="auto">
          <a:xfrm rot="16200000">
            <a:off x="1964969" y="5531976"/>
            <a:ext cx="361181" cy="475709"/>
          </a:xfrm>
          <a:prstGeom prst="downArrow">
            <a:avLst>
              <a:gd name="adj1" fmla="val 50000"/>
              <a:gd name="adj2" fmla="val 58440"/>
            </a:avLst>
          </a:prstGeom>
          <a:solidFill>
            <a:srgbClr val="FFFFFF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lIns="90000" tIns="46800" rIns="90000" bIns="46800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AutoShape 90"/>
          <p:cNvSpPr>
            <a:spLocks noChangeArrowheads="1"/>
          </p:cNvSpPr>
          <p:nvPr/>
        </p:nvSpPr>
        <p:spPr bwMode="auto">
          <a:xfrm rot="16200000">
            <a:off x="1957311" y="3299726"/>
            <a:ext cx="361181" cy="475709"/>
          </a:xfrm>
          <a:prstGeom prst="downArrow">
            <a:avLst>
              <a:gd name="adj1" fmla="val 50000"/>
              <a:gd name="adj2" fmla="val 58440"/>
            </a:avLst>
          </a:prstGeom>
          <a:solidFill>
            <a:srgbClr val="FFFFFF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square" lIns="90000" tIns="46800" rIns="90000" bIns="46800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AutoShape 90"/>
          <p:cNvSpPr>
            <a:spLocks noChangeArrowheads="1"/>
          </p:cNvSpPr>
          <p:nvPr/>
        </p:nvSpPr>
        <p:spPr bwMode="auto">
          <a:xfrm rot="16200000">
            <a:off x="6213440" y="3803784"/>
            <a:ext cx="361181" cy="475709"/>
          </a:xfrm>
          <a:prstGeom prst="downArrow">
            <a:avLst>
              <a:gd name="adj1" fmla="val 50000"/>
              <a:gd name="adj2" fmla="val 58440"/>
            </a:avLst>
          </a:prstGeom>
          <a:solidFill>
            <a:srgbClr val="FFFFFF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lIns="90000" tIns="46800" rIns="90000" bIns="46800" anchor="ctr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579313" y="1612007"/>
            <a:ext cx="8385175" cy="520849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会計システムへの自動仕訳設定。仕訳データ作成、仕訳データ連携が可能です。</a:t>
            </a:r>
            <a:endParaRPr lang="ja-JP" altLang="en-US" sz="1400" b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" name="グループ化 33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35" name="正方形/長方形 34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cxnSp>
        <p:nvCxnSpPr>
          <p:cNvPr id="37" name="直線コネクタ 36"/>
          <p:cNvCxnSpPr/>
          <p:nvPr/>
        </p:nvCxnSpPr>
        <p:spPr>
          <a:xfrm>
            <a:off x="682624" y="1577044"/>
            <a:ext cx="8208000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会計システムとの仕訳連携について</a:t>
            </a:r>
          </a:p>
        </p:txBody>
      </p:sp>
      <p:sp>
        <p:nvSpPr>
          <p:cNvPr id="39" name="AutoShape 8"/>
          <p:cNvSpPr>
            <a:spLocks noChangeArrowheads="1"/>
          </p:cNvSpPr>
          <p:nvPr/>
        </p:nvSpPr>
        <p:spPr bwMode="auto">
          <a:xfrm>
            <a:off x="539552" y="2924944"/>
            <a:ext cx="1224135" cy="431800"/>
          </a:xfrm>
          <a:prstGeom prst="roundRect">
            <a:avLst>
              <a:gd name="adj" fmla="val 16667"/>
            </a:avLst>
          </a:prstGeom>
          <a:solidFill>
            <a:srgbClr val="E27000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</a:t>
            </a:r>
            <a:endParaRPr lang="ja-JP" altLang="en-US" sz="18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" y="1917700"/>
            <a:ext cx="4508500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1507" name="Rectangle 26"/>
          <p:cNvSpPr>
            <a:spLocks noChangeArrowheads="1"/>
          </p:cNvSpPr>
          <p:nvPr/>
        </p:nvSpPr>
        <p:spPr bwMode="auto">
          <a:xfrm>
            <a:off x="216000" y="262800"/>
            <a:ext cx="8512402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ja-JP" altLang="en-US" sz="2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～他社会計システムへの仕訳連携～</a:t>
            </a:r>
          </a:p>
        </p:txBody>
      </p:sp>
      <p:sp>
        <p:nvSpPr>
          <p:cNvPr id="21508" name="テキスト ボックス 30"/>
          <p:cNvSpPr txBox="1">
            <a:spLocks noChangeArrowheads="1"/>
          </p:cNvSpPr>
          <p:nvPr/>
        </p:nvSpPr>
        <p:spPr bwMode="auto">
          <a:xfrm>
            <a:off x="5338763" y="2292350"/>
            <a:ext cx="14446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部門毎データ</a:t>
            </a:r>
          </a:p>
        </p:txBody>
      </p:sp>
      <p:sp>
        <p:nvSpPr>
          <p:cNvPr id="21509" name="テキスト ボックス 31"/>
          <p:cNvSpPr txBox="1">
            <a:spLocks noChangeArrowheads="1"/>
          </p:cNvSpPr>
          <p:nvPr/>
        </p:nvSpPr>
        <p:spPr bwMode="auto">
          <a:xfrm>
            <a:off x="2001838" y="5805488"/>
            <a:ext cx="14430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個人毎データ</a:t>
            </a:r>
          </a:p>
        </p:txBody>
      </p:sp>
      <p:sp>
        <p:nvSpPr>
          <p:cNvPr id="21510" name="テキスト ボックス 8"/>
          <p:cNvSpPr txBox="1">
            <a:spLocks noChangeArrowheads="1"/>
          </p:cNvSpPr>
          <p:nvPr/>
        </p:nvSpPr>
        <p:spPr bwMode="auto">
          <a:xfrm>
            <a:off x="7146925" y="6129338"/>
            <a:ext cx="16335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00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0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データイメージは給与</a:t>
            </a:r>
          </a:p>
        </p:txBody>
      </p:sp>
      <p:pic>
        <p:nvPicPr>
          <p:cNvPr id="14366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6163" y="2655888"/>
            <a:ext cx="6288087" cy="19161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4365" name="Picture 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9138" y="3984625"/>
            <a:ext cx="5943600" cy="1825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1514" name="右カーブ矢印 13"/>
          <p:cNvSpPr>
            <a:spLocks noChangeArrowheads="1"/>
          </p:cNvSpPr>
          <p:nvPr/>
        </p:nvSpPr>
        <p:spPr bwMode="auto">
          <a:xfrm rot="-1593903">
            <a:off x="1468438" y="4645025"/>
            <a:ext cx="504825" cy="806450"/>
          </a:xfrm>
          <a:prstGeom prst="curvedRightArrow">
            <a:avLst>
              <a:gd name="adj1" fmla="val 25005"/>
              <a:gd name="adj2" fmla="val 50018"/>
              <a:gd name="adj3" fmla="val 25000"/>
            </a:avLst>
          </a:prstGeom>
          <a:solidFill>
            <a:srgbClr val="C0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515" name="下カーブ矢印 16"/>
          <p:cNvSpPr>
            <a:spLocks noChangeArrowheads="1"/>
          </p:cNvSpPr>
          <p:nvPr/>
        </p:nvSpPr>
        <p:spPr bwMode="auto">
          <a:xfrm rot="1519454">
            <a:off x="4143375" y="2243138"/>
            <a:ext cx="900113" cy="423862"/>
          </a:xfrm>
          <a:prstGeom prst="curvedDownArrow">
            <a:avLst>
              <a:gd name="adj1" fmla="val 25021"/>
              <a:gd name="adj2" fmla="val 50052"/>
              <a:gd name="adj3" fmla="val 25000"/>
            </a:avLst>
          </a:prstGeom>
          <a:solidFill>
            <a:srgbClr val="C00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516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xfrm>
            <a:off x="7920038" y="6462713"/>
            <a:ext cx="720725" cy="17938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F768A3-D07E-41B7-B754-C6B38FA23ED4}" type="slidenum">
              <a:rPr lang="ja-JP" altLang="en-US" sz="90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14</a:t>
            </a:fld>
            <a:endParaRPr lang="ja-JP" altLang="en-US" sz="90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517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79313" y="1612007"/>
            <a:ext cx="8385175" cy="520849"/>
          </a:xfrm>
          <a:prstGeom prst="rect">
            <a:avLst/>
          </a:prstGeom>
          <a:noFill/>
          <a:ln w="57150" cmpd="thickThin" algn="ctr">
            <a:noFill/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</a:t>
            </a:r>
            <a:r>
              <a:rPr lang="en-US" altLang="ja-JP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</a:t>
            </a:r>
            <a:r>
              <a:rPr lang="en-US" altLang="ja-JP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年調</a:t>
            </a:r>
            <a:r>
              <a:rPr lang="en-US" altLang="ja-JP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遡及の仕訳データを</a:t>
            </a:r>
            <a:r>
              <a:rPr lang="en-US" altLang="ja-JP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lang="ja-JP" altLang="en-US" sz="1400" b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で出力します。 </a:t>
            </a:r>
            <a:endParaRPr lang="ja-JP" altLang="en-US" sz="1400" b="0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" name="グループ化 33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6" name="正方形/長方形 15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cxnSp>
        <p:nvCxnSpPr>
          <p:cNvPr id="18" name="直線コネクタ 17"/>
          <p:cNvCxnSpPr/>
          <p:nvPr/>
        </p:nvCxnSpPr>
        <p:spPr>
          <a:xfrm>
            <a:off x="682624" y="1577044"/>
            <a:ext cx="8208000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8104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会計システムとの仕訳連携について（外部連携用仕訳データ作成機能）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AA5737-B745-4C72-917E-D87D1227EAAE}" type="slidenum">
              <a:rPr lang="ja-JP" altLang="en-US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15</a:t>
            </a:fld>
            <a:endParaRPr lang="ja-JP" altLang="en-US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>
            <a:off x="4716016" y="2420888"/>
            <a:ext cx="4176464" cy="3960440"/>
          </a:xfrm>
          <a:prstGeom prst="roundRect">
            <a:avLst>
              <a:gd name="adj" fmla="val 6125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3" name="Picture 3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5363" y="2566988"/>
            <a:ext cx="1504950" cy="20986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 Box 75"/>
          <p:cNvSpPr txBox="1">
            <a:spLocks noChangeArrowheads="1"/>
          </p:cNvSpPr>
          <p:nvPr/>
        </p:nvSpPr>
        <p:spPr bwMode="auto">
          <a:xfrm>
            <a:off x="4344988" y="2673102"/>
            <a:ext cx="4043362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500" b="0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</a:t>
            </a:r>
            <a:r>
              <a:rPr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税制</a:t>
            </a:r>
            <a:r>
              <a:rPr lang="ja-JP" altLang="en-US" sz="15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・社会保険・労働保険改定</a:t>
            </a:r>
          </a:p>
        </p:txBody>
      </p:sp>
      <p:sp>
        <p:nvSpPr>
          <p:cNvPr id="25" name="Text Box 76"/>
          <p:cNvSpPr txBox="1">
            <a:spLocks noChangeArrowheads="1"/>
          </p:cNvSpPr>
          <p:nvPr/>
        </p:nvSpPr>
        <p:spPr bwMode="auto">
          <a:xfrm>
            <a:off x="4989513" y="3001546"/>
            <a:ext cx="3974976" cy="265970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住宅ローン控除に伴う摘要欄の記載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・地震・損害保険の保険料控除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・平成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年度健康保険制度変更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・雇用保険料率改定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・アスベスト健康被害救済の為の拠出金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2010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　労働基準法改正</a:t>
            </a: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2011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　扶養控除に関する改正</a:t>
            </a:r>
            <a:endParaRPr lang="en-US" altLang="ja-JP" sz="1300" b="0" kern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2011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</a:t>
            </a:r>
            <a:r>
              <a:rPr lang="en-US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　</a:t>
            </a:r>
            <a:r>
              <a:rPr lang="ja-JP" altLang="ja-JP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標準報酬月額</a:t>
            </a:r>
            <a:r>
              <a:rPr lang="ja-JP" altLang="en-US" sz="13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取扱い</a:t>
            </a: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一部改正</a:t>
            </a:r>
            <a:endParaRPr lang="en-US" altLang="ja-JP" sz="1300" b="0" kern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・平成</a:t>
            </a:r>
            <a:r>
              <a:rPr lang="en-US" altLang="ja-JP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</a:t>
            </a: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年度税制改正、保険料控除他</a:t>
            </a:r>
            <a:endParaRPr lang="en-US" altLang="ja-JP" sz="1300" b="0" kern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・産前産後休業保険料免除制度変更　　等</a:t>
            </a:r>
          </a:p>
        </p:txBody>
      </p:sp>
      <p:pic>
        <p:nvPicPr>
          <p:cNvPr id="26" name="Picture 3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1638" y="2566988"/>
            <a:ext cx="1562100" cy="20986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3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98550" y="3521075"/>
            <a:ext cx="1403350" cy="19208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FFFFF">
                <a:lumMod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3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40050" y="3486150"/>
            <a:ext cx="1416050" cy="1958975"/>
          </a:xfrm>
          <a:prstGeom prst="rect">
            <a:avLst/>
          </a:prstGeom>
          <a:gradFill rotWithShape="1">
            <a:gsLst>
              <a:gs pos="0">
                <a:srgbClr val="007BC7">
                  <a:tint val="50000"/>
                  <a:satMod val="300000"/>
                </a:srgbClr>
              </a:gs>
              <a:gs pos="35000">
                <a:srgbClr val="007BC7">
                  <a:tint val="37000"/>
                  <a:satMod val="300000"/>
                </a:srgbClr>
              </a:gs>
              <a:gs pos="100000">
                <a:srgbClr val="007BC7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FFFF">
                <a:lumMod val="50000"/>
              </a:srgb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0" name="直線コネクタ 29"/>
          <p:cNvCxnSpPr/>
          <p:nvPr/>
        </p:nvCxnSpPr>
        <p:spPr>
          <a:xfrm>
            <a:off x="611188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1" name="正方形/長方形 30"/>
          <p:cNvSpPr/>
          <p:nvPr/>
        </p:nvSpPr>
        <p:spPr>
          <a:xfrm>
            <a:off x="611188" y="1650827"/>
            <a:ext cx="76327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年１回の定期バージョンアップ、法</a:t>
            </a:r>
            <a:r>
              <a:rPr kumimoji="0" lang="ja-JP" altLang="en-US" sz="15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改正時には、「機能変更プログラム」</a:t>
            </a:r>
            <a:r>
              <a:rPr kumimoji="0"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endParaRPr kumimoji="0" lang="en-US" altLang="ja-JP" sz="1500" b="0" kern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kumimoji="0" lang="ja-JP" altLang="en-US" sz="15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データ更新プログラム」</a:t>
            </a:r>
            <a:r>
              <a:rPr kumimoji="0"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、「</a:t>
            </a:r>
            <a:r>
              <a:rPr kumimoji="0" lang="ja-JP" altLang="en-US" sz="15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業務運用サポートマニュアル」をご提供しております。</a:t>
            </a:r>
          </a:p>
        </p:txBody>
      </p:sp>
      <p:grpSp>
        <p:nvGrpSpPr>
          <p:cNvPr id="3" name="グループ化 31"/>
          <p:cNvGrpSpPr>
            <a:grpSpLocks/>
          </p:cNvGrpSpPr>
          <p:nvPr/>
        </p:nvGrpSpPr>
        <p:grpSpPr bwMode="auto">
          <a:xfrm>
            <a:off x="203200" y="5229225"/>
            <a:ext cx="4572000" cy="863600"/>
            <a:chOff x="202764" y="5085184"/>
            <a:chExt cx="4572000" cy="864096"/>
          </a:xfrm>
        </p:grpSpPr>
        <p:sp>
          <p:nvSpPr>
            <p:cNvPr id="33" name="角丸四角形 32"/>
            <p:cNvSpPr/>
            <p:nvPr/>
          </p:nvSpPr>
          <p:spPr>
            <a:xfrm>
              <a:off x="251520" y="5085184"/>
              <a:ext cx="4248472" cy="864096"/>
            </a:xfrm>
            <a:prstGeom prst="roundRect">
              <a:avLst>
                <a:gd name="adj" fmla="val 8681"/>
              </a:avLst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02764" y="5229730"/>
              <a:ext cx="4572000" cy="5924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ja-JP" sz="1300" b="0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※</a:t>
              </a:r>
              <a:r>
                <a:rPr kumimoji="0" lang="ja-JP" altLang="en-US" sz="1300" b="0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パッケージの保守契約締結が必要です。業務運用</a:t>
              </a:r>
              <a:endParaRPr kumimoji="0" lang="en-US" altLang="ja-JP" sz="13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ja-JP" altLang="en-US" sz="1300" b="0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マニュアルは製品マニュアルとは別で作成しています。</a:t>
              </a:r>
            </a:p>
          </p:txBody>
        </p:sp>
      </p:grpSp>
      <p:sp>
        <p:nvSpPr>
          <p:cNvPr id="35" name="Text Box 75"/>
          <p:cNvSpPr txBox="1">
            <a:spLocks noChangeArrowheads="1"/>
          </p:cNvSpPr>
          <p:nvPr/>
        </p:nvSpPr>
        <p:spPr bwMode="auto">
          <a:xfrm>
            <a:off x="4929188" y="5646762"/>
            <a:ext cx="4043362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500" b="0" kern="0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■</a:t>
            </a:r>
            <a:r>
              <a:rPr lang="ja-JP" altLang="en-US" sz="15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</a:t>
            </a:r>
            <a:endParaRPr lang="ja-JP" altLang="en-US" sz="1500" b="0" kern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Text Box 76"/>
          <p:cNvSpPr txBox="1">
            <a:spLocks noChangeArrowheads="1"/>
          </p:cNvSpPr>
          <p:nvPr/>
        </p:nvSpPr>
        <p:spPr bwMode="auto">
          <a:xfrm>
            <a:off x="4986338" y="5969024"/>
            <a:ext cx="39751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lnSpc>
                <a:spcPts val="13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300" b="0" kern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・個人情報保護法　等</a:t>
            </a:r>
            <a:endParaRPr lang="ja-JP" altLang="en-US" sz="1300" b="0" kern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" name="グループ化 36"/>
          <p:cNvGrpSpPr>
            <a:grpSpLocks/>
          </p:cNvGrpSpPr>
          <p:nvPr/>
        </p:nvGrpSpPr>
        <p:grpSpPr bwMode="auto">
          <a:xfrm>
            <a:off x="5076825" y="2205038"/>
            <a:ext cx="3382963" cy="431800"/>
            <a:chOff x="5076056" y="2420888"/>
            <a:chExt cx="3384376" cy="432048"/>
          </a:xfrm>
        </p:grpSpPr>
        <p:sp>
          <p:nvSpPr>
            <p:cNvPr id="38" name="角丸四角形 37"/>
            <p:cNvSpPr/>
            <p:nvPr/>
          </p:nvSpPr>
          <p:spPr>
            <a:xfrm>
              <a:off x="5076056" y="2420888"/>
              <a:ext cx="3384376" cy="432048"/>
            </a:xfrm>
            <a:prstGeom prst="roundRect">
              <a:avLst/>
            </a:prstGeom>
            <a:gradFill rotWithShape="1">
              <a:gsLst>
                <a:gs pos="0">
                  <a:srgbClr val="67792F">
                    <a:shade val="51000"/>
                    <a:satMod val="130000"/>
                  </a:srgbClr>
                </a:gs>
                <a:gs pos="80000">
                  <a:srgbClr val="67792F">
                    <a:shade val="93000"/>
                    <a:satMod val="130000"/>
                  </a:srgbClr>
                </a:gs>
                <a:gs pos="100000">
                  <a:srgbClr val="67792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9" name="Text Box 52"/>
            <p:cNvSpPr txBox="1">
              <a:spLocks noChangeArrowheads="1"/>
            </p:cNvSpPr>
            <p:nvPr/>
          </p:nvSpPr>
          <p:spPr bwMode="auto">
            <a:xfrm>
              <a:off x="5352396" y="2492366"/>
              <a:ext cx="2769863" cy="307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/>
              <a:ext uri="{91240B29-F687-4F45-9708-019B960494DF}"/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 i="1" kern="0" dirty="0" err="1" smtClean="0">
                  <a:solidFill>
                    <a:srgbClr val="FFFFFF"/>
                  </a:solidFill>
                  <a:latin typeface="Times New Roman" pitchFamily="18" charset="0"/>
                  <a:ea typeface="メイリオ" pitchFamily="50" charset="-128"/>
                  <a:cs typeface="Times New Roman" pitchFamily="18" charset="0"/>
                </a:rPr>
                <a:t>SuperStream</a:t>
              </a:r>
              <a:r>
                <a:rPr lang="ja-JP" altLang="en-US" sz="1400" b="0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の主な制度対応</a:t>
              </a:r>
              <a:r>
                <a:rPr lang="ja-JP" altLang="en-US" sz="1400" b="0" kern="0" dirty="0" smtClean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実績</a:t>
              </a:r>
              <a:endPara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40" name="Rectangle 51"/>
          <p:cNvSpPr txBox="1">
            <a:spLocks noChangeArrowheads="1"/>
          </p:cNvSpPr>
          <p:nvPr/>
        </p:nvSpPr>
        <p:spPr bwMode="auto">
          <a:xfrm>
            <a:off x="215900" y="188913"/>
            <a:ext cx="8229600" cy="10080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800"/>
              </a:lnSpc>
              <a:defRPr/>
            </a:pPr>
            <a:r>
              <a:rPr lang="en-US" altLang="ja-JP" sz="2200" i="1" dirty="0" err="1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</a:t>
            </a:r>
            <a:r>
              <a:rPr lang="ja-JP" altLang="en-US" sz="2400" b="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～法</a:t>
            </a:r>
            <a:r>
              <a:rPr lang="ja-JP" altLang="en-US" sz="1800" b="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改正に標準対応（保守契約締結のユーザ様に随時提供）～</a:t>
            </a:r>
          </a:p>
        </p:txBody>
      </p:sp>
      <p:grpSp>
        <p:nvGrpSpPr>
          <p:cNvPr id="5" name="グループ化 28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32" name="正方形/長方形 31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37" name="正方形/長方形 36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41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定期バージョンアップ、法改正への対応</a:t>
            </a:r>
          </a:p>
        </p:txBody>
      </p:sp>
      <p:sp>
        <p:nvSpPr>
          <p:cNvPr id="29" name="フッター プレースホルダ 2"/>
          <p:cNvSpPr txBox="1">
            <a:spLocks/>
          </p:cNvSpPr>
          <p:nvPr/>
        </p:nvSpPr>
        <p:spPr>
          <a:xfrm>
            <a:off x="306388" y="6457950"/>
            <a:ext cx="2268537" cy="206375"/>
          </a:xfrm>
          <a:prstGeom prst="rect">
            <a:avLst/>
          </a:prstGeom>
          <a:noFill/>
        </p:spPr>
        <p:txBody>
          <a:bodyPr vert="horz" lIns="91440" tIns="45720" rIns="91440" bIns="45720" anchor="t"/>
          <a:lstStyle/>
          <a:p>
            <a:pPr>
              <a:defRPr/>
            </a:pPr>
            <a:r>
              <a:rPr lang="en-US" altLang="ja-JP" sz="7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タイトル 1"/>
          <p:cNvSpPr txBox="1">
            <a:spLocks/>
          </p:cNvSpPr>
          <p:nvPr/>
        </p:nvSpPr>
        <p:spPr>
          <a:xfrm>
            <a:off x="395536" y="209400"/>
            <a:ext cx="8496320" cy="987352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lnSpc>
                <a:spcPts val="2800"/>
              </a:lnSpc>
              <a:defRPr/>
            </a:pPr>
            <a: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人事給与管理システムにおける</a:t>
            </a:r>
            <a: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マイナンバー対応について</a:t>
            </a:r>
            <a:endParaRPr lang="ja-JP" altLang="en-US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42" name="直線コネクタ 141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8" name="グループ化 142"/>
          <p:cNvGrpSpPr/>
          <p:nvPr/>
        </p:nvGrpSpPr>
        <p:grpSpPr>
          <a:xfrm>
            <a:off x="395290" y="1340768"/>
            <a:ext cx="215993" cy="215740"/>
            <a:chOff x="395290" y="1340768"/>
            <a:chExt cx="215993" cy="215740"/>
          </a:xfrm>
        </p:grpSpPr>
        <p:sp>
          <p:nvSpPr>
            <p:cNvPr id="144" name="正方形/長方形 143"/>
            <p:cNvSpPr/>
            <p:nvPr/>
          </p:nvSpPr>
          <p:spPr bwMode="black">
            <a:xfrm>
              <a:off x="395290" y="1340768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91B17">
                    <a:shade val="51000"/>
                    <a:satMod val="130000"/>
                  </a:srgbClr>
                </a:gs>
                <a:gs pos="80000">
                  <a:srgbClr val="B91B17">
                    <a:shade val="93000"/>
                    <a:satMod val="130000"/>
                  </a:srgbClr>
                </a:gs>
                <a:gs pos="100000">
                  <a:srgbClr val="B91B1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" name="正方形/長方形 145"/>
            <p:cNvSpPr/>
            <p:nvPr/>
          </p:nvSpPr>
          <p:spPr bwMode="black">
            <a:xfrm>
              <a:off x="465784" y="1423952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50" name="Text Box 4"/>
          <p:cNvSpPr txBox="1">
            <a:spLocks noChangeArrowheads="1"/>
          </p:cNvSpPr>
          <p:nvPr/>
        </p:nvSpPr>
        <p:spPr bwMode="auto">
          <a:xfrm>
            <a:off x="586109" y="1276350"/>
            <a:ext cx="71542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マイナンバーの取得から破棄までを一元管理</a:t>
            </a:r>
          </a:p>
        </p:txBody>
      </p:sp>
      <p:sp>
        <p:nvSpPr>
          <p:cNvPr id="89" name="フッター プレースホルダ 2"/>
          <p:cNvSpPr txBox="1">
            <a:spLocks/>
          </p:cNvSpPr>
          <p:nvPr/>
        </p:nvSpPr>
        <p:spPr>
          <a:xfrm>
            <a:off x="323528" y="6481196"/>
            <a:ext cx="2160000" cy="180000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</a:p>
        </p:txBody>
      </p:sp>
      <p:sp>
        <p:nvSpPr>
          <p:cNvPr id="91" name="スライド番号プレースホルダ 23"/>
          <p:cNvSpPr>
            <a:spLocks noGrp="1"/>
          </p:cNvSpPr>
          <p:nvPr>
            <p:ph type="sldNum" sz="quarter" idx="4294967295"/>
          </p:nvPr>
        </p:nvSpPr>
        <p:spPr>
          <a:xfrm>
            <a:off x="8118000" y="6462000"/>
            <a:ext cx="720000" cy="180000"/>
          </a:xfrm>
          <a:prstGeom prst="rect">
            <a:avLst/>
          </a:prstGeom>
        </p:spPr>
        <p:txBody>
          <a:bodyPr lIns="0" rIns="0" anchor="ctr"/>
          <a:lstStyle/>
          <a:p>
            <a:pPr algn="r">
              <a:defRPr/>
            </a:pPr>
            <a:fld id="{4BACFBD3-B0AD-4F77-A388-FB768D15B6EF}" type="slidenum">
              <a:rPr lang="en-US" altLang="ja-JP" sz="900" smtClean="0">
                <a:solidFill>
                  <a:schemeClr val="bg1"/>
                </a:solidFill>
              </a:rPr>
              <a:pPr algn="r">
                <a:defRPr/>
              </a:pPr>
              <a:t>16</a:t>
            </a:fld>
            <a:endParaRPr lang="en-US" altLang="ja-JP" sz="900" dirty="0">
              <a:solidFill>
                <a:schemeClr val="bg1"/>
              </a:solidFill>
            </a:endParaRPr>
          </a:p>
        </p:txBody>
      </p:sp>
      <p:sp>
        <p:nvSpPr>
          <p:cNvPr id="90" name="Text Box 5"/>
          <p:cNvSpPr txBox="1">
            <a:spLocks noChangeArrowheads="1"/>
          </p:cNvSpPr>
          <p:nvPr/>
        </p:nvSpPr>
        <p:spPr bwMode="auto">
          <a:xfrm>
            <a:off x="611188" y="1682577"/>
            <a:ext cx="80645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アプリケーション（人事諸届・照会）を利用してマイナンバー情報を収集し、暗号化された</a:t>
            </a:r>
            <a:r>
              <a:rPr kumimoji="0" lang="en-US" altLang="ja-JP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DB</a:t>
            </a: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で管理します。退職者のマイナンバーの有効期限を一括設定することも可能です。</a:t>
            </a:r>
            <a:endParaRPr kumimoji="0" lang="en-US" altLang="ja-JP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5" name="角丸四角形 244"/>
          <p:cNvSpPr/>
          <p:nvPr/>
        </p:nvSpPr>
        <p:spPr>
          <a:xfrm>
            <a:off x="6084168" y="3609020"/>
            <a:ext cx="2808315" cy="1368000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00A3EC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46" name="角丸四角形 245"/>
          <p:cNvSpPr/>
          <p:nvPr/>
        </p:nvSpPr>
        <p:spPr>
          <a:xfrm>
            <a:off x="251523" y="2204864"/>
            <a:ext cx="2664293" cy="4176464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FF8585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47" name="角丸四角形 246"/>
          <p:cNvSpPr/>
          <p:nvPr/>
        </p:nvSpPr>
        <p:spPr>
          <a:xfrm>
            <a:off x="251520" y="2204864"/>
            <a:ext cx="2664295" cy="338060"/>
          </a:xfrm>
          <a:prstGeom prst="roundRect">
            <a:avLst>
              <a:gd name="adj" fmla="val 0"/>
            </a:avLst>
          </a:prstGeom>
          <a:solidFill>
            <a:srgbClr val="FF8585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取　得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48" name="Freeform 305"/>
          <p:cNvSpPr>
            <a:spLocks noEditPoints="1"/>
          </p:cNvSpPr>
          <p:nvPr/>
        </p:nvSpPr>
        <p:spPr bwMode="auto">
          <a:xfrm>
            <a:off x="395536" y="5229200"/>
            <a:ext cx="450850" cy="450850"/>
          </a:xfrm>
          <a:custGeom>
            <a:avLst/>
            <a:gdLst>
              <a:gd name="T0" fmla="*/ 600 w 853"/>
              <a:gd name="T1" fmla="*/ 532 h 854"/>
              <a:gd name="T2" fmla="*/ 600 w 853"/>
              <a:gd name="T3" fmla="*/ 771 h 854"/>
              <a:gd name="T4" fmla="*/ 83 w 853"/>
              <a:gd name="T5" fmla="*/ 771 h 854"/>
              <a:gd name="T6" fmla="*/ 83 w 853"/>
              <a:gd name="T7" fmla="*/ 254 h 854"/>
              <a:gd name="T8" fmla="*/ 321 w 853"/>
              <a:gd name="T9" fmla="*/ 254 h 854"/>
              <a:gd name="T10" fmla="*/ 405 w 853"/>
              <a:gd name="T11" fmla="*/ 171 h 854"/>
              <a:gd name="T12" fmla="*/ 0 w 853"/>
              <a:gd name="T13" fmla="*/ 171 h 854"/>
              <a:gd name="T14" fmla="*/ 0 w 853"/>
              <a:gd name="T15" fmla="*/ 854 h 854"/>
              <a:gd name="T16" fmla="*/ 683 w 853"/>
              <a:gd name="T17" fmla="*/ 854 h 854"/>
              <a:gd name="T18" fmla="*/ 683 w 853"/>
              <a:gd name="T19" fmla="*/ 449 h 854"/>
              <a:gd name="T20" fmla="*/ 600 w 853"/>
              <a:gd name="T21" fmla="*/ 532 h 854"/>
              <a:gd name="T22" fmla="*/ 253 w 853"/>
              <a:gd name="T23" fmla="*/ 597 h 854"/>
              <a:gd name="T24" fmla="*/ 460 w 853"/>
              <a:gd name="T25" fmla="*/ 550 h 854"/>
              <a:gd name="T26" fmla="*/ 304 w 853"/>
              <a:gd name="T27" fmla="*/ 393 h 854"/>
              <a:gd name="T28" fmla="*/ 253 w 853"/>
              <a:gd name="T29" fmla="*/ 597 h 854"/>
              <a:gd name="T30" fmla="*/ 693 w 853"/>
              <a:gd name="T31" fmla="*/ 0 h 854"/>
              <a:gd name="T32" fmla="*/ 348 w 853"/>
              <a:gd name="T33" fmla="*/ 345 h 854"/>
              <a:gd name="T34" fmla="*/ 509 w 853"/>
              <a:gd name="T35" fmla="*/ 506 h 854"/>
              <a:gd name="T36" fmla="*/ 853 w 853"/>
              <a:gd name="T37" fmla="*/ 161 h 854"/>
              <a:gd name="T38" fmla="*/ 693 w 853"/>
              <a:gd name="T39" fmla="*/ 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53" h="854">
                <a:moveTo>
                  <a:pt x="600" y="532"/>
                </a:moveTo>
                <a:lnTo>
                  <a:pt x="600" y="771"/>
                </a:lnTo>
                <a:lnTo>
                  <a:pt x="83" y="771"/>
                </a:lnTo>
                <a:lnTo>
                  <a:pt x="83" y="254"/>
                </a:lnTo>
                <a:lnTo>
                  <a:pt x="321" y="254"/>
                </a:lnTo>
                <a:lnTo>
                  <a:pt x="405" y="171"/>
                </a:lnTo>
                <a:lnTo>
                  <a:pt x="0" y="171"/>
                </a:lnTo>
                <a:lnTo>
                  <a:pt x="0" y="854"/>
                </a:lnTo>
                <a:lnTo>
                  <a:pt x="683" y="854"/>
                </a:lnTo>
                <a:lnTo>
                  <a:pt x="683" y="449"/>
                </a:lnTo>
                <a:lnTo>
                  <a:pt x="600" y="532"/>
                </a:lnTo>
                <a:close/>
                <a:moveTo>
                  <a:pt x="253" y="597"/>
                </a:moveTo>
                <a:lnTo>
                  <a:pt x="460" y="550"/>
                </a:lnTo>
                <a:lnTo>
                  <a:pt x="304" y="393"/>
                </a:lnTo>
                <a:lnTo>
                  <a:pt x="253" y="597"/>
                </a:lnTo>
                <a:close/>
                <a:moveTo>
                  <a:pt x="693" y="0"/>
                </a:moveTo>
                <a:lnTo>
                  <a:pt x="348" y="345"/>
                </a:lnTo>
                <a:lnTo>
                  <a:pt x="509" y="506"/>
                </a:lnTo>
                <a:lnTo>
                  <a:pt x="853" y="161"/>
                </a:lnTo>
                <a:lnTo>
                  <a:pt x="693" y="0"/>
                </a:lnTo>
                <a:close/>
              </a:path>
            </a:pathLst>
          </a:custGeom>
          <a:solidFill>
            <a:srgbClr val="FF85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4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880" y="3212976"/>
            <a:ext cx="1154627" cy="64807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250" name="グループ化 525"/>
          <p:cNvGrpSpPr/>
          <p:nvPr/>
        </p:nvGrpSpPr>
        <p:grpSpPr>
          <a:xfrm>
            <a:off x="323528" y="2671212"/>
            <a:ext cx="419348" cy="415530"/>
            <a:chOff x="3784104" y="1923678"/>
            <a:chExt cx="381000" cy="381000"/>
          </a:xfrm>
          <a:solidFill>
            <a:srgbClr val="00A3EC"/>
          </a:solidFill>
        </p:grpSpPr>
        <p:sp>
          <p:nvSpPr>
            <p:cNvPr id="251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53" name="Freeform 418"/>
          <p:cNvSpPr>
            <a:spLocks noEditPoints="1"/>
          </p:cNvSpPr>
          <p:nvPr/>
        </p:nvSpPr>
        <p:spPr bwMode="auto">
          <a:xfrm>
            <a:off x="351809" y="4033440"/>
            <a:ext cx="403820" cy="331664"/>
          </a:xfrm>
          <a:custGeom>
            <a:avLst/>
            <a:gdLst>
              <a:gd name="T0" fmla="*/ 0 w 985"/>
              <a:gd name="T1" fmla="*/ 0 h 678"/>
              <a:gd name="T2" fmla="*/ 0 w 985"/>
              <a:gd name="T3" fmla="*/ 678 h 678"/>
              <a:gd name="T4" fmla="*/ 985 w 985"/>
              <a:gd name="T5" fmla="*/ 678 h 678"/>
              <a:gd name="T6" fmla="*/ 985 w 985"/>
              <a:gd name="T7" fmla="*/ 0 h 678"/>
              <a:gd name="T8" fmla="*/ 0 w 985"/>
              <a:gd name="T9" fmla="*/ 0 h 678"/>
              <a:gd name="T10" fmla="*/ 369 w 985"/>
              <a:gd name="T11" fmla="*/ 431 h 678"/>
              <a:gd name="T12" fmla="*/ 369 w 985"/>
              <a:gd name="T13" fmla="*/ 308 h 678"/>
              <a:gd name="T14" fmla="*/ 615 w 985"/>
              <a:gd name="T15" fmla="*/ 308 h 678"/>
              <a:gd name="T16" fmla="*/ 615 w 985"/>
              <a:gd name="T17" fmla="*/ 431 h 678"/>
              <a:gd name="T18" fmla="*/ 369 w 985"/>
              <a:gd name="T19" fmla="*/ 431 h 678"/>
              <a:gd name="T20" fmla="*/ 615 w 985"/>
              <a:gd name="T21" fmla="*/ 493 h 678"/>
              <a:gd name="T22" fmla="*/ 615 w 985"/>
              <a:gd name="T23" fmla="*/ 615 h 678"/>
              <a:gd name="T24" fmla="*/ 369 w 985"/>
              <a:gd name="T25" fmla="*/ 615 h 678"/>
              <a:gd name="T26" fmla="*/ 369 w 985"/>
              <a:gd name="T27" fmla="*/ 493 h 678"/>
              <a:gd name="T28" fmla="*/ 615 w 985"/>
              <a:gd name="T29" fmla="*/ 493 h 678"/>
              <a:gd name="T30" fmla="*/ 615 w 985"/>
              <a:gd name="T31" fmla="*/ 123 h 678"/>
              <a:gd name="T32" fmla="*/ 615 w 985"/>
              <a:gd name="T33" fmla="*/ 246 h 678"/>
              <a:gd name="T34" fmla="*/ 369 w 985"/>
              <a:gd name="T35" fmla="*/ 246 h 678"/>
              <a:gd name="T36" fmla="*/ 369 w 985"/>
              <a:gd name="T37" fmla="*/ 123 h 678"/>
              <a:gd name="T38" fmla="*/ 615 w 985"/>
              <a:gd name="T39" fmla="*/ 123 h 678"/>
              <a:gd name="T40" fmla="*/ 307 w 985"/>
              <a:gd name="T41" fmla="*/ 123 h 678"/>
              <a:gd name="T42" fmla="*/ 307 w 985"/>
              <a:gd name="T43" fmla="*/ 246 h 678"/>
              <a:gd name="T44" fmla="*/ 61 w 985"/>
              <a:gd name="T45" fmla="*/ 246 h 678"/>
              <a:gd name="T46" fmla="*/ 61 w 985"/>
              <a:gd name="T47" fmla="*/ 123 h 678"/>
              <a:gd name="T48" fmla="*/ 307 w 985"/>
              <a:gd name="T49" fmla="*/ 123 h 678"/>
              <a:gd name="T50" fmla="*/ 61 w 985"/>
              <a:gd name="T51" fmla="*/ 308 h 678"/>
              <a:gd name="T52" fmla="*/ 307 w 985"/>
              <a:gd name="T53" fmla="*/ 308 h 678"/>
              <a:gd name="T54" fmla="*/ 307 w 985"/>
              <a:gd name="T55" fmla="*/ 431 h 678"/>
              <a:gd name="T56" fmla="*/ 61 w 985"/>
              <a:gd name="T57" fmla="*/ 431 h 678"/>
              <a:gd name="T58" fmla="*/ 61 w 985"/>
              <a:gd name="T59" fmla="*/ 308 h 678"/>
              <a:gd name="T60" fmla="*/ 676 w 985"/>
              <a:gd name="T61" fmla="*/ 308 h 678"/>
              <a:gd name="T62" fmla="*/ 924 w 985"/>
              <a:gd name="T63" fmla="*/ 308 h 678"/>
              <a:gd name="T64" fmla="*/ 924 w 985"/>
              <a:gd name="T65" fmla="*/ 431 h 678"/>
              <a:gd name="T66" fmla="*/ 676 w 985"/>
              <a:gd name="T67" fmla="*/ 431 h 678"/>
              <a:gd name="T68" fmla="*/ 676 w 985"/>
              <a:gd name="T69" fmla="*/ 308 h 678"/>
              <a:gd name="T70" fmla="*/ 676 w 985"/>
              <a:gd name="T71" fmla="*/ 246 h 678"/>
              <a:gd name="T72" fmla="*/ 676 w 985"/>
              <a:gd name="T73" fmla="*/ 123 h 678"/>
              <a:gd name="T74" fmla="*/ 924 w 985"/>
              <a:gd name="T75" fmla="*/ 123 h 678"/>
              <a:gd name="T76" fmla="*/ 924 w 985"/>
              <a:gd name="T77" fmla="*/ 246 h 678"/>
              <a:gd name="T78" fmla="*/ 676 w 985"/>
              <a:gd name="T79" fmla="*/ 246 h 678"/>
              <a:gd name="T80" fmla="*/ 61 w 985"/>
              <a:gd name="T81" fmla="*/ 493 h 678"/>
              <a:gd name="T82" fmla="*/ 307 w 985"/>
              <a:gd name="T83" fmla="*/ 493 h 678"/>
              <a:gd name="T84" fmla="*/ 307 w 985"/>
              <a:gd name="T85" fmla="*/ 615 h 678"/>
              <a:gd name="T86" fmla="*/ 61 w 985"/>
              <a:gd name="T87" fmla="*/ 615 h 678"/>
              <a:gd name="T88" fmla="*/ 61 w 985"/>
              <a:gd name="T89" fmla="*/ 493 h 678"/>
              <a:gd name="T90" fmla="*/ 676 w 985"/>
              <a:gd name="T91" fmla="*/ 615 h 678"/>
              <a:gd name="T92" fmla="*/ 676 w 985"/>
              <a:gd name="T93" fmla="*/ 493 h 678"/>
              <a:gd name="T94" fmla="*/ 924 w 985"/>
              <a:gd name="T95" fmla="*/ 493 h 678"/>
              <a:gd name="T96" fmla="*/ 924 w 985"/>
              <a:gd name="T97" fmla="*/ 615 h 678"/>
              <a:gd name="T98" fmla="*/ 676 w 985"/>
              <a:gd name="T99" fmla="*/ 615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85" h="678">
                <a:moveTo>
                  <a:pt x="0" y="0"/>
                </a:moveTo>
                <a:lnTo>
                  <a:pt x="0" y="678"/>
                </a:lnTo>
                <a:lnTo>
                  <a:pt x="985" y="678"/>
                </a:lnTo>
                <a:lnTo>
                  <a:pt x="985" y="0"/>
                </a:lnTo>
                <a:lnTo>
                  <a:pt x="0" y="0"/>
                </a:lnTo>
                <a:close/>
                <a:moveTo>
                  <a:pt x="369" y="431"/>
                </a:moveTo>
                <a:lnTo>
                  <a:pt x="369" y="308"/>
                </a:lnTo>
                <a:lnTo>
                  <a:pt x="615" y="308"/>
                </a:lnTo>
                <a:lnTo>
                  <a:pt x="615" y="431"/>
                </a:lnTo>
                <a:lnTo>
                  <a:pt x="369" y="431"/>
                </a:lnTo>
                <a:close/>
                <a:moveTo>
                  <a:pt x="615" y="493"/>
                </a:moveTo>
                <a:lnTo>
                  <a:pt x="615" y="615"/>
                </a:lnTo>
                <a:lnTo>
                  <a:pt x="369" y="615"/>
                </a:lnTo>
                <a:lnTo>
                  <a:pt x="369" y="493"/>
                </a:lnTo>
                <a:lnTo>
                  <a:pt x="615" y="493"/>
                </a:lnTo>
                <a:close/>
                <a:moveTo>
                  <a:pt x="615" y="123"/>
                </a:moveTo>
                <a:lnTo>
                  <a:pt x="615" y="246"/>
                </a:lnTo>
                <a:lnTo>
                  <a:pt x="369" y="246"/>
                </a:lnTo>
                <a:lnTo>
                  <a:pt x="369" y="123"/>
                </a:lnTo>
                <a:lnTo>
                  <a:pt x="615" y="123"/>
                </a:lnTo>
                <a:close/>
                <a:moveTo>
                  <a:pt x="307" y="123"/>
                </a:moveTo>
                <a:lnTo>
                  <a:pt x="307" y="246"/>
                </a:lnTo>
                <a:lnTo>
                  <a:pt x="61" y="246"/>
                </a:lnTo>
                <a:lnTo>
                  <a:pt x="61" y="123"/>
                </a:lnTo>
                <a:lnTo>
                  <a:pt x="307" y="123"/>
                </a:lnTo>
                <a:close/>
                <a:moveTo>
                  <a:pt x="61" y="308"/>
                </a:moveTo>
                <a:lnTo>
                  <a:pt x="307" y="308"/>
                </a:lnTo>
                <a:lnTo>
                  <a:pt x="307" y="431"/>
                </a:lnTo>
                <a:lnTo>
                  <a:pt x="61" y="431"/>
                </a:lnTo>
                <a:lnTo>
                  <a:pt x="61" y="308"/>
                </a:lnTo>
                <a:close/>
                <a:moveTo>
                  <a:pt x="676" y="308"/>
                </a:moveTo>
                <a:lnTo>
                  <a:pt x="924" y="308"/>
                </a:lnTo>
                <a:lnTo>
                  <a:pt x="924" y="431"/>
                </a:lnTo>
                <a:lnTo>
                  <a:pt x="676" y="431"/>
                </a:lnTo>
                <a:lnTo>
                  <a:pt x="676" y="308"/>
                </a:lnTo>
                <a:close/>
                <a:moveTo>
                  <a:pt x="676" y="246"/>
                </a:moveTo>
                <a:lnTo>
                  <a:pt x="676" y="123"/>
                </a:lnTo>
                <a:lnTo>
                  <a:pt x="924" y="123"/>
                </a:lnTo>
                <a:lnTo>
                  <a:pt x="924" y="246"/>
                </a:lnTo>
                <a:lnTo>
                  <a:pt x="676" y="246"/>
                </a:lnTo>
                <a:close/>
                <a:moveTo>
                  <a:pt x="61" y="493"/>
                </a:moveTo>
                <a:lnTo>
                  <a:pt x="307" y="493"/>
                </a:lnTo>
                <a:lnTo>
                  <a:pt x="307" y="615"/>
                </a:lnTo>
                <a:lnTo>
                  <a:pt x="61" y="615"/>
                </a:lnTo>
                <a:lnTo>
                  <a:pt x="61" y="493"/>
                </a:lnTo>
                <a:close/>
                <a:moveTo>
                  <a:pt x="676" y="615"/>
                </a:moveTo>
                <a:lnTo>
                  <a:pt x="676" y="493"/>
                </a:lnTo>
                <a:lnTo>
                  <a:pt x="924" y="493"/>
                </a:lnTo>
                <a:lnTo>
                  <a:pt x="924" y="615"/>
                </a:lnTo>
                <a:lnTo>
                  <a:pt x="676" y="615"/>
                </a:lnTo>
                <a:close/>
              </a:path>
            </a:pathLst>
          </a:custGeom>
          <a:solidFill>
            <a:srgbClr val="FF85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4" name="テキスト ボックス 253"/>
          <p:cNvSpPr txBox="1"/>
          <p:nvPr/>
        </p:nvSpPr>
        <p:spPr bwMode="black">
          <a:xfrm>
            <a:off x="827584" y="4112902"/>
            <a:ext cx="1652697" cy="2308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0" lang="ja-JP" altLang="en-US" sz="15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en-US" altLang="ja-JP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kumimoji="0" lang="ja-JP" altLang="en-US" sz="15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ja-JP" alt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画像データ</a:t>
            </a:r>
            <a:endParaRPr kumimoji="0" lang="en-US" altLang="ja-JP" sz="15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5" name="テキスト ボックス 254"/>
          <p:cNvSpPr txBox="1"/>
          <p:nvPr/>
        </p:nvSpPr>
        <p:spPr bwMode="black">
          <a:xfrm>
            <a:off x="899592" y="5373216"/>
            <a:ext cx="1057983" cy="2308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紙</a:t>
            </a:r>
            <a:r>
              <a:rPr kumimoji="0" lang="ja-JP" altLang="en-US" sz="15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en-US" altLang="ja-JP" sz="15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kumimoji="0" lang="ja-JP" altLang="en-US" sz="15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コピー</a:t>
            </a:r>
            <a:endParaRPr kumimoji="0" lang="en-US" altLang="ja-JP" sz="15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6" name="テキスト ボックス 255"/>
          <p:cNvSpPr txBox="1"/>
          <p:nvPr/>
        </p:nvSpPr>
        <p:spPr bwMode="black">
          <a:xfrm>
            <a:off x="816136" y="2780928"/>
            <a:ext cx="1955664" cy="2308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kumimoji="0" lang="en-US" altLang="ja-JP" sz="15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kumimoji="0" lang="ja-JP" altLang="en-US" sz="15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画像データ添付</a:t>
            </a:r>
            <a:endParaRPr kumimoji="0" lang="en-US" altLang="ja-JP" sz="15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7" name="角丸四角形 256"/>
          <p:cNvSpPr/>
          <p:nvPr/>
        </p:nvSpPr>
        <p:spPr>
          <a:xfrm>
            <a:off x="3059832" y="2204864"/>
            <a:ext cx="2880320" cy="4176464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00A3EC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58" name="角丸四角形 257"/>
          <p:cNvSpPr/>
          <p:nvPr/>
        </p:nvSpPr>
        <p:spPr>
          <a:xfrm>
            <a:off x="3059832" y="2204864"/>
            <a:ext cx="2880320" cy="338060"/>
          </a:xfrm>
          <a:prstGeom prst="roundRect">
            <a:avLst>
              <a:gd name="adj" fmla="val 0"/>
            </a:avLst>
          </a:prstGeom>
          <a:solidFill>
            <a:srgbClr val="00A3EC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管　理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59" name="Freeform 364"/>
          <p:cNvSpPr>
            <a:spLocks noEditPoints="1"/>
          </p:cNvSpPr>
          <p:nvPr/>
        </p:nvSpPr>
        <p:spPr bwMode="auto">
          <a:xfrm>
            <a:off x="4112075" y="4509120"/>
            <a:ext cx="720080" cy="864096"/>
          </a:xfrm>
          <a:custGeom>
            <a:avLst/>
            <a:gdLst>
              <a:gd name="T0" fmla="*/ 561 w 743"/>
              <a:gd name="T1" fmla="*/ 753 h 922"/>
              <a:gd name="T2" fmla="*/ 372 w 743"/>
              <a:gd name="T3" fmla="*/ 771 h 922"/>
              <a:gd name="T4" fmla="*/ 218 w 743"/>
              <a:gd name="T5" fmla="*/ 760 h 922"/>
              <a:gd name="T6" fmla="*/ 86 w 743"/>
              <a:gd name="T7" fmla="*/ 728 h 922"/>
              <a:gd name="T8" fmla="*/ 0 w 743"/>
              <a:gd name="T9" fmla="*/ 788 h 922"/>
              <a:gd name="T10" fmla="*/ 8 w 743"/>
              <a:gd name="T11" fmla="*/ 816 h 922"/>
              <a:gd name="T12" fmla="*/ 63 w 743"/>
              <a:gd name="T13" fmla="*/ 864 h 922"/>
              <a:gd name="T14" fmla="*/ 194 w 743"/>
              <a:gd name="T15" fmla="*/ 907 h 922"/>
              <a:gd name="T16" fmla="*/ 372 w 743"/>
              <a:gd name="T17" fmla="*/ 922 h 922"/>
              <a:gd name="T18" fmla="*/ 517 w 743"/>
              <a:gd name="T19" fmla="*/ 912 h 922"/>
              <a:gd name="T20" fmla="*/ 658 w 743"/>
              <a:gd name="T21" fmla="*/ 873 h 922"/>
              <a:gd name="T22" fmla="*/ 731 w 743"/>
              <a:gd name="T23" fmla="*/ 822 h 922"/>
              <a:gd name="T24" fmla="*/ 743 w 743"/>
              <a:gd name="T25" fmla="*/ 788 h 922"/>
              <a:gd name="T26" fmla="*/ 682 w 743"/>
              <a:gd name="T27" fmla="*/ 718 h 922"/>
              <a:gd name="T28" fmla="*/ 627 w 743"/>
              <a:gd name="T29" fmla="*/ 520 h 922"/>
              <a:gd name="T30" fmla="*/ 451 w 743"/>
              <a:gd name="T31" fmla="*/ 550 h 922"/>
              <a:gd name="T32" fmla="*/ 294 w 743"/>
              <a:gd name="T33" fmla="*/ 550 h 922"/>
              <a:gd name="T34" fmla="*/ 116 w 743"/>
              <a:gd name="T35" fmla="*/ 520 h 922"/>
              <a:gd name="T36" fmla="*/ 19 w 743"/>
              <a:gd name="T37" fmla="*/ 478 h 922"/>
              <a:gd name="T38" fmla="*/ 2 w 743"/>
              <a:gd name="T39" fmla="*/ 584 h 922"/>
              <a:gd name="T40" fmla="*/ 30 w 743"/>
              <a:gd name="T41" fmla="*/ 622 h 922"/>
              <a:gd name="T42" fmla="*/ 135 w 743"/>
              <a:gd name="T43" fmla="*/ 673 h 922"/>
              <a:gd name="T44" fmla="*/ 297 w 743"/>
              <a:gd name="T45" fmla="*/ 702 h 922"/>
              <a:gd name="T46" fmla="*/ 447 w 743"/>
              <a:gd name="T47" fmla="*/ 702 h 922"/>
              <a:gd name="T48" fmla="*/ 608 w 743"/>
              <a:gd name="T49" fmla="*/ 673 h 922"/>
              <a:gd name="T50" fmla="*/ 715 w 743"/>
              <a:gd name="T51" fmla="*/ 622 h 922"/>
              <a:gd name="T52" fmla="*/ 742 w 743"/>
              <a:gd name="T53" fmla="*/ 584 h 922"/>
              <a:gd name="T54" fmla="*/ 725 w 743"/>
              <a:gd name="T55" fmla="*/ 478 h 922"/>
              <a:gd name="T56" fmla="*/ 372 w 743"/>
              <a:gd name="T57" fmla="*/ 0 h 922"/>
              <a:gd name="T58" fmla="*/ 228 w 743"/>
              <a:gd name="T59" fmla="*/ 10 h 922"/>
              <a:gd name="T60" fmla="*/ 85 w 743"/>
              <a:gd name="T61" fmla="*/ 49 h 922"/>
              <a:gd name="T62" fmla="*/ 12 w 743"/>
              <a:gd name="T63" fmla="*/ 100 h 922"/>
              <a:gd name="T64" fmla="*/ 0 w 743"/>
              <a:gd name="T65" fmla="*/ 134 h 922"/>
              <a:gd name="T66" fmla="*/ 8 w 743"/>
              <a:gd name="T67" fmla="*/ 162 h 922"/>
              <a:gd name="T68" fmla="*/ 63 w 743"/>
              <a:gd name="T69" fmla="*/ 208 h 922"/>
              <a:gd name="T70" fmla="*/ 194 w 743"/>
              <a:gd name="T71" fmla="*/ 252 h 922"/>
              <a:gd name="T72" fmla="*/ 372 w 743"/>
              <a:gd name="T73" fmla="*/ 268 h 922"/>
              <a:gd name="T74" fmla="*/ 517 w 743"/>
              <a:gd name="T75" fmla="*/ 258 h 922"/>
              <a:gd name="T76" fmla="*/ 658 w 743"/>
              <a:gd name="T77" fmla="*/ 219 h 922"/>
              <a:gd name="T78" fmla="*/ 731 w 743"/>
              <a:gd name="T79" fmla="*/ 168 h 922"/>
              <a:gd name="T80" fmla="*/ 743 w 743"/>
              <a:gd name="T81" fmla="*/ 134 h 922"/>
              <a:gd name="T82" fmla="*/ 736 w 743"/>
              <a:gd name="T83" fmla="*/ 108 h 922"/>
              <a:gd name="T84" fmla="*/ 680 w 743"/>
              <a:gd name="T85" fmla="*/ 60 h 922"/>
              <a:gd name="T86" fmla="*/ 549 w 743"/>
              <a:gd name="T87" fmla="*/ 16 h 922"/>
              <a:gd name="T88" fmla="*/ 372 w 743"/>
              <a:gd name="T89" fmla="*/ 0 h 922"/>
              <a:gd name="T90" fmla="*/ 595 w 743"/>
              <a:gd name="T91" fmla="*/ 310 h 922"/>
              <a:gd name="T92" fmla="*/ 411 w 743"/>
              <a:gd name="T93" fmla="*/ 334 h 922"/>
              <a:gd name="T94" fmla="*/ 255 w 743"/>
              <a:gd name="T95" fmla="*/ 328 h 922"/>
              <a:gd name="T96" fmla="*/ 86 w 743"/>
              <a:gd name="T97" fmla="*/ 292 h 922"/>
              <a:gd name="T98" fmla="*/ 0 w 743"/>
              <a:gd name="T99" fmla="*/ 248 h 922"/>
              <a:gd name="T100" fmla="*/ 4 w 743"/>
              <a:gd name="T101" fmla="*/ 373 h 922"/>
              <a:gd name="T102" fmla="*/ 45 w 743"/>
              <a:gd name="T103" fmla="*/ 416 h 922"/>
              <a:gd name="T104" fmla="*/ 164 w 743"/>
              <a:gd name="T105" fmla="*/ 463 h 922"/>
              <a:gd name="T106" fmla="*/ 334 w 743"/>
              <a:gd name="T107" fmla="*/ 486 h 922"/>
              <a:gd name="T108" fmla="*/ 482 w 743"/>
              <a:gd name="T109" fmla="*/ 480 h 922"/>
              <a:gd name="T110" fmla="*/ 634 w 743"/>
              <a:gd name="T111" fmla="*/ 447 h 922"/>
              <a:gd name="T112" fmla="*/ 727 w 743"/>
              <a:gd name="T113" fmla="*/ 392 h 922"/>
              <a:gd name="T114" fmla="*/ 743 w 743"/>
              <a:gd name="T115" fmla="*/ 358 h 922"/>
              <a:gd name="T116" fmla="*/ 705 w 743"/>
              <a:gd name="T117" fmla="*/ 27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922">
                <a:moveTo>
                  <a:pt x="657" y="728"/>
                </a:moveTo>
                <a:lnTo>
                  <a:pt x="657" y="728"/>
                </a:lnTo>
                <a:lnTo>
                  <a:pt x="627" y="738"/>
                </a:lnTo>
                <a:lnTo>
                  <a:pt x="595" y="746"/>
                </a:lnTo>
                <a:lnTo>
                  <a:pt x="561" y="753"/>
                </a:lnTo>
                <a:lnTo>
                  <a:pt x="526" y="760"/>
                </a:lnTo>
                <a:lnTo>
                  <a:pt x="489" y="765"/>
                </a:lnTo>
                <a:lnTo>
                  <a:pt x="451" y="768"/>
                </a:lnTo>
                <a:lnTo>
                  <a:pt x="411" y="770"/>
                </a:lnTo>
                <a:lnTo>
                  <a:pt x="372" y="771"/>
                </a:lnTo>
                <a:lnTo>
                  <a:pt x="372" y="771"/>
                </a:lnTo>
                <a:lnTo>
                  <a:pt x="332" y="770"/>
                </a:lnTo>
                <a:lnTo>
                  <a:pt x="294" y="768"/>
                </a:lnTo>
                <a:lnTo>
                  <a:pt x="255" y="765"/>
                </a:lnTo>
                <a:lnTo>
                  <a:pt x="218" y="760"/>
                </a:lnTo>
                <a:lnTo>
                  <a:pt x="182" y="753"/>
                </a:lnTo>
                <a:lnTo>
                  <a:pt x="148" y="746"/>
                </a:lnTo>
                <a:lnTo>
                  <a:pt x="116" y="738"/>
                </a:lnTo>
                <a:lnTo>
                  <a:pt x="86" y="728"/>
                </a:lnTo>
                <a:lnTo>
                  <a:pt x="86" y="728"/>
                </a:lnTo>
                <a:lnTo>
                  <a:pt x="62" y="718"/>
                </a:lnTo>
                <a:lnTo>
                  <a:pt x="39" y="708"/>
                </a:lnTo>
                <a:lnTo>
                  <a:pt x="19" y="697"/>
                </a:lnTo>
                <a:lnTo>
                  <a:pt x="0" y="685"/>
                </a:lnTo>
                <a:lnTo>
                  <a:pt x="0" y="788"/>
                </a:lnTo>
                <a:lnTo>
                  <a:pt x="0" y="788"/>
                </a:lnTo>
                <a:lnTo>
                  <a:pt x="1" y="795"/>
                </a:lnTo>
                <a:lnTo>
                  <a:pt x="2" y="802"/>
                </a:lnTo>
                <a:lnTo>
                  <a:pt x="4" y="808"/>
                </a:lnTo>
                <a:lnTo>
                  <a:pt x="8" y="816"/>
                </a:lnTo>
                <a:lnTo>
                  <a:pt x="12" y="822"/>
                </a:lnTo>
                <a:lnTo>
                  <a:pt x="16" y="829"/>
                </a:lnTo>
                <a:lnTo>
                  <a:pt x="30" y="841"/>
                </a:lnTo>
                <a:lnTo>
                  <a:pt x="45" y="853"/>
                </a:lnTo>
                <a:lnTo>
                  <a:pt x="63" y="864"/>
                </a:lnTo>
                <a:lnTo>
                  <a:pt x="85" y="873"/>
                </a:lnTo>
                <a:lnTo>
                  <a:pt x="109" y="883"/>
                </a:lnTo>
                <a:lnTo>
                  <a:pt x="135" y="892"/>
                </a:lnTo>
                <a:lnTo>
                  <a:pt x="164" y="900"/>
                </a:lnTo>
                <a:lnTo>
                  <a:pt x="194" y="907"/>
                </a:lnTo>
                <a:lnTo>
                  <a:pt x="228" y="912"/>
                </a:lnTo>
                <a:lnTo>
                  <a:pt x="261" y="916"/>
                </a:lnTo>
                <a:lnTo>
                  <a:pt x="297" y="920"/>
                </a:lnTo>
                <a:lnTo>
                  <a:pt x="334" y="921"/>
                </a:lnTo>
                <a:lnTo>
                  <a:pt x="372" y="922"/>
                </a:lnTo>
                <a:lnTo>
                  <a:pt x="372" y="922"/>
                </a:lnTo>
                <a:lnTo>
                  <a:pt x="410" y="921"/>
                </a:lnTo>
                <a:lnTo>
                  <a:pt x="447" y="920"/>
                </a:lnTo>
                <a:lnTo>
                  <a:pt x="482" y="916"/>
                </a:lnTo>
                <a:lnTo>
                  <a:pt x="517" y="912"/>
                </a:lnTo>
                <a:lnTo>
                  <a:pt x="549" y="907"/>
                </a:lnTo>
                <a:lnTo>
                  <a:pt x="580" y="900"/>
                </a:lnTo>
                <a:lnTo>
                  <a:pt x="608" y="892"/>
                </a:lnTo>
                <a:lnTo>
                  <a:pt x="634" y="883"/>
                </a:lnTo>
                <a:lnTo>
                  <a:pt x="658" y="873"/>
                </a:lnTo>
                <a:lnTo>
                  <a:pt x="680" y="864"/>
                </a:lnTo>
                <a:lnTo>
                  <a:pt x="699" y="853"/>
                </a:lnTo>
                <a:lnTo>
                  <a:pt x="715" y="841"/>
                </a:lnTo>
                <a:lnTo>
                  <a:pt x="727" y="829"/>
                </a:lnTo>
                <a:lnTo>
                  <a:pt x="731" y="822"/>
                </a:lnTo>
                <a:lnTo>
                  <a:pt x="736" y="816"/>
                </a:lnTo>
                <a:lnTo>
                  <a:pt x="740" y="808"/>
                </a:lnTo>
                <a:lnTo>
                  <a:pt x="742" y="802"/>
                </a:lnTo>
                <a:lnTo>
                  <a:pt x="743" y="795"/>
                </a:lnTo>
                <a:lnTo>
                  <a:pt x="743" y="788"/>
                </a:lnTo>
                <a:lnTo>
                  <a:pt x="743" y="685"/>
                </a:lnTo>
                <a:lnTo>
                  <a:pt x="743" y="685"/>
                </a:lnTo>
                <a:lnTo>
                  <a:pt x="725" y="697"/>
                </a:lnTo>
                <a:lnTo>
                  <a:pt x="705" y="708"/>
                </a:lnTo>
                <a:lnTo>
                  <a:pt x="682" y="718"/>
                </a:lnTo>
                <a:lnTo>
                  <a:pt x="657" y="728"/>
                </a:lnTo>
                <a:lnTo>
                  <a:pt x="657" y="728"/>
                </a:lnTo>
                <a:close/>
                <a:moveTo>
                  <a:pt x="657" y="510"/>
                </a:moveTo>
                <a:lnTo>
                  <a:pt x="657" y="510"/>
                </a:lnTo>
                <a:lnTo>
                  <a:pt x="627" y="520"/>
                </a:lnTo>
                <a:lnTo>
                  <a:pt x="595" y="529"/>
                </a:lnTo>
                <a:lnTo>
                  <a:pt x="561" y="536"/>
                </a:lnTo>
                <a:lnTo>
                  <a:pt x="526" y="542"/>
                </a:lnTo>
                <a:lnTo>
                  <a:pt x="489" y="547"/>
                </a:lnTo>
                <a:lnTo>
                  <a:pt x="451" y="550"/>
                </a:lnTo>
                <a:lnTo>
                  <a:pt x="411" y="553"/>
                </a:lnTo>
                <a:lnTo>
                  <a:pt x="372" y="553"/>
                </a:lnTo>
                <a:lnTo>
                  <a:pt x="372" y="553"/>
                </a:lnTo>
                <a:lnTo>
                  <a:pt x="332" y="553"/>
                </a:lnTo>
                <a:lnTo>
                  <a:pt x="294" y="550"/>
                </a:lnTo>
                <a:lnTo>
                  <a:pt x="255" y="547"/>
                </a:lnTo>
                <a:lnTo>
                  <a:pt x="218" y="542"/>
                </a:lnTo>
                <a:lnTo>
                  <a:pt x="182" y="536"/>
                </a:lnTo>
                <a:lnTo>
                  <a:pt x="148" y="529"/>
                </a:lnTo>
                <a:lnTo>
                  <a:pt x="116" y="520"/>
                </a:lnTo>
                <a:lnTo>
                  <a:pt x="86" y="510"/>
                </a:lnTo>
                <a:lnTo>
                  <a:pt x="86" y="510"/>
                </a:lnTo>
                <a:lnTo>
                  <a:pt x="62" y="500"/>
                </a:lnTo>
                <a:lnTo>
                  <a:pt x="39" y="490"/>
                </a:lnTo>
                <a:lnTo>
                  <a:pt x="19" y="478"/>
                </a:lnTo>
                <a:lnTo>
                  <a:pt x="0" y="466"/>
                </a:lnTo>
                <a:lnTo>
                  <a:pt x="0" y="570"/>
                </a:lnTo>
                <a:lnTo>
                  <a:pt x="0" y="570"/>
                </a:lnTo>
                <a:lnTo>
                  <a:pt x="1" y="577"/>
                </a:lnTo>
                <a:lnTo>
                  <a:pt x="2" y="584"/>
                </a:lnTo>
                <a:lnTo>
                  <a:pt x="4" y="590"/>
                </a:lnTo>
                <a:lnTo>
                  <a:pt x="8" y="597"/>
                </a:lnTo>
                <a:lnTo>
                  <a:pt x="12" y="603"/>
                </a:lnTo>
                <a:lnTo>
                  <a:pt x="16" y="609"/>
                </a:lnTo>
                <a:lnTo>
                  <a:pt x="30" y="622"/>
                </a:lnTo>
                <a:lnTo>
                  <a:pt x="45" y="633"/>
                </a:lnTo>
                <a:lnTo>
                  <a:pt x="63" y="645"/>
                </a:lnTo>
                <a:lnTo>
                  <a:pt x="85" y="655"/>
                </a:lnTo>
                <a:lnTo>
                  <a:pt x="109" y="664"/>
                </a:lnTo>
                <a:lnTo>
                  <a:pt x="135" y="673"/>
                </a:lnTo>
                <a:lnTo>
                  <a:pt x="164" y="681"/>
                </a:lnTo>
                <a:lnTo>
                  <a:pt x="194" y="687"/>
                </a:lnTo>
                <a:lnTo>
                  <a:pt x="228" y="693"/>
                </a:lnTo>
                <a:lnTo>
                  <a:pt x="261" y="698"/>
                </a:lnTo>
                <a:lnTo>
                  <a:pt x="297" y="702"/>
                </a:lnTo>
                <a:lnTo>
                  <a:pt x="334" y="703"/>
                </a:lnTo>
                <a:lnTo>
                  <a:pt x="372" y="704"/>
                </a:lnTo>
                <a:lnTo>
                  <a:pt x="372" y="704"/>
                </a:lnTo>
                <a:lnTo>
                  <a:pt x="410" y="703"/>
                </a:lnTo>
                <a:lnTo>
                  <a:pt x="447" y="702"/>
                </a:lnTo>
                <a:lnTo>
                  <a:pt x="482" y="698"/>
                </a:lnTo>
                <a:lnTo>
                  <a:pt x="517" y="693"/>
                </a:lnTo>
                <a:lnTo>
                  <a:pt x="549" y="687"/>
                </a:lnTo>
                <a:lnTo>
                  <a:pt x="580" y="681"/>
                </a:lnTo>
                <a:lnTo>
                  <a:pt x="608" y="673"/>
                </a:lnTo>
                <a:lnTo>
                  <a:pt x="634" y="664"/>
                </a:lnTo>
                <a:lnTo>
                  <a:pt x="658" y="655"/>
                </a:lnTo>
                <a:lnTo>
                  <a:pt x="680" y="645"/>
                </a:lnTo>
                <a:lnTo>
                  <a:pt x="699" y="633"/>
                </a:lnTo>
                <a:lnTo>
                  <a:pt x="715" y="622"/>
                </a:lnTo>
                <a:lnTo>
                  <a:pt x="727" y="609"/>
                </a:lnTo>
                <a:lnTo>
                  <a:pt x="731" y="603"/>
                </a:lnTo>
                <a:lnTo>
                  <a:pt x="736" y="597"/>
                </a:lnTo>
                <a:lnTo>
                  <a:pt x="740" y="590"/>
                </a:lnTo>
                <a:lnTo>
                  <a:pt x="742" y="584"/>
                </a:lnTo>
                <a:lnTo>
                  <a:pt x="743" y="577"/>
                </a:lnTo>
                <a:lnTo>
                  <a:pt x="743" y="570"/>
                </a:lnTo>
                <a:lnTo>
                  <a:pt x="743" y="466"/>
                </a:lnTo>
                <a:lnTo>
                  <a:pt x="743" y="466"/>
                </a:lnTo>
                <a:lnTo>
                  <a:pt x="725" y="478"/>
                </a:lnTo>
                <a:lnTo>
                  <a:pt x="705" y="490"/>
                </a:lnTo>
                <a:lnTo>
                  <a:pt x="682" y="500"/>
                </a:lnTo>
                <a:lnTo>
                  <a:pt x="657" y="510"/>
                </a:lnTo>
                <a:lnTo>
                  <a:pt x="657" y="510"/>
                </a:lnTo>
                <a:close/>
                <a:moveTo>
                  <a:pt x="372" y="0"/>
                </a:moveTo>
                <a:lnTo>
                  <a:pt x="372" y="0"/>
                </a:lnTo>
                <a:lnTo>
                  <a:pt x="334" y="1"/>
                </a:lnTo>
                <a:lnTo>
                  <a:pt x="297" y="3"/>
                </a:lnTo>
                <a:lnTo>
                  <a:pt x="261" y="6"/>
                </a:lnTo>
                <a:lnTo>
                  <a:pt x="228" y="10"/>
                </a:lnTo>
                <a:lnTo>
                  <a:pt x="194" y="16"/>
                </a:lnTo>
                <a:lnTo>
                  <a:pt x="164" y="22"/>
                </a:lnTo>
                <a:lnTo>
                  <a:pt x="135" y="31"/>
                </a:lnTo>
                <a:lnTo>
                  <a:pt x="109" y="39"/>
                </a:lnTo>
                <a:lnTo>
                  <a:pt x="85" y="49"/>
                </a:lnTo>
                <a:lnTo>
                  <a:pt x="63" y="60"/>
                </a:lnTo>
                <a:lnTo>
                  <a:pt x="45" y="70"/>
                </a:lnTo>
                <a:lnTo>
                  <a:pt x="30" y="82"/>
                </a:lnTo>
                <a:lnTo>
                  <a:pt x="16" y="94"/>
                </a:lnTo>
                <a:lnTo>
                  <a:pt x="12" y="100"/>
                </a:lnTo>
                <a:lnTo>
                  <a:pt x="8" y="108"/>
                </a:lnTo>
                <a:lnTo>
                  <a:pt x="4" y="114"/>
                </a:lnTo>
                <a:lnTo>
                  <a:pt x="2" y="121"/>
                </a:lnTo>
                <a:lnTo>
                  <a:pt x="1" y="127"/>
                </a:lnTo>
                <a:lnTo>
                  <a:pt x="0" y="134"/>
                </a:lnTo>
                <a:lnTo>
                  <a:pt x="0" y="134"/>
                </a:lnTo>
                <a:lnTo>
                  <a:pt x="1" y="141"/>
                </a:lnTo>
                <a:lnTo>
                  <a:pt x="2" y="148"/>
                </a:lnTo>
                <a:lnTo>
                  <a:pt x="4" y="154"/>
                </a:lnTo>
                <a:lnTo>
                  <a:pt x="8" y="162"/>
                </a:lnTo>
                <a:lnTo>
                  <a:pt x="12" y="168"/>
                </a:lnTo>
                <a:lnTo>
                  <a:pt x="16" y="174"/>
                </a:lnTo>
                <a:lnTo>
                  <a:pt x="30" y="187"/>
                </a:lnTo>
                <a:lnTo>
                  <a:pt x="45" y="198"/>
                </a:lnTo>
                <a:lnTo>
                  <a:pt x="63" y="208"/>
                </a:lnTo>
                <a:lnTo>
                  <a:pt x="85" y="219"/>
                </a:lnTo>
                <a:lnTo>
                  <a:pt x="109" y="229"/>
                </a:lnTo>
                <a:lnTo>
                  <a:pt x="135" y="237"/>
                </a:lnTo>
                <a:lnTo>
                  <a:pt x="164" y="246"/>
                </a:lnTo>
                <a:lnTo>
                  <a:pt x="194" y="252"/>
                </a:lnTo>
                <a:lnTo>
                  <a:pt x="228" y="258"/>
                </a:lnTo>
                <a:lnTo>
                  <a:pt x="261" y="262"/>
                </a:lnTo>
                <a:lnTo>
                  <a:pt x="297" y="265"/>
                </a:lnTo>
                <a:lnTo>
                  <a:pt x="334" y="267"/>
                </a:lnTo>
                <a:lnTo>
                  <a:pt x="372" y="268"/>
                </a:lnTo>
                <a:lnTo>
                  <a:pt x="372" y="268"/>
                </a:lnTo>
                <a:lnTo>
                  <a:pt x="410" y="267"/>
                </a:lnTo>
                <a:lnTo>
                  <a:pt x="447" y="265"/>
                </a:lnTo>
                <a:lnTo>
                  <a:pt x="482" y="262"/>
                </a:lnTo>
                <a:lnTo>
                  <a:pt x="517" y="258"/>
                </a:lnTo>
                <a:lnTo>
                  <a:pt x="549" y="252"/>
                </a:lnTo>
                <a:lnTo>
                  <a:pt x="580" y="246"/>
                </a:lnTo>
                <a:lnTo>
                  <a:pt x="608" y="237"/>
                </a:lnTo>
                <a:lnTo>
                  <a:pt x="634" y="229"/>
                </a:lnTo>
                <a:lnTo>
                  <a:pt x="658" y="219"/>
                </a:lnTo>
                <a:lnTo>
                  <a:pt x="680" y="208"/>
                </a:lnTo>
                <a:lnTo>
                  <a:pt x="699" y="198"/>
                </a:lnTo>
                <a:lnTo>
                  <a:pt x="715" y="187"/>
                </a:lnTo>
                <a:lnTo>
                  <a:pt x="727" y="174"/>
                </a:lnTo>
                <a:lnTo>
                  <a:pt x="731" y="168"/>
                </a:lnTo>
                <a:lnTo>
                  <a:pt x="736" y="162"/>
                </a:lnTo>
                <a:lnTo>
                  <a:pt x="740" y="154"/>
                </a:lnTo>
                <a:lnTo>
                  <a:pt x="742" y="148"/>
                </a:lnTo>
                <a:lnTo>
                  <a:pt x="743" y="141"/>
                </a:lnTo>
                <a:lnTo>
                  <a:pt x="743" y="134"/>
                </a:lnTo>
                <a:lnTo>
                  <a:pt x="743" y="134"/>
                </a:lnTo>
                <a:lnTo>
                  <a:pt x="743" y="127"/>
                </a:lnTo>
                <a:lnTo>
                  <a:pt x="742" y="121"/>
                </a:lnTo>
                <a:lnTo>
                  <a:pt x="740" y="114"/>
                </a:lnTo>
                <a:lnTo>
                  <a:pt x="736" y="108"/>
                </a:lnTo>
                <a:lnTo>
                  <a:pt x="731" y="100"/>
                </a:lnTo>
                <a:lnTo>
                  <a:pt x="727" y="94"/>
                </a:lnTo>
                <a:lnTo>
                  <a:pt x="715" y="82"/>
                </a:lnTo>
                <a:lnTo>
                  <a:pt x="699" y="70"/>
                </a:lnTo>
                <a:lnTo>
                  <a:pt x="680" y="60"/>
                </a:lnTo>
                <a:lnTo>
                  <a:pt x="658" y="49"/>
                </a:lnTo>
                <a:lnTo>
                  <a:pt x="634" y="39"/>
                </a:lnTo>
                <a:lnTo>
                  <a:pt x="608" y="31"/>
                </a:lnTo>
                <a:lnTo>
                  <a:pt x="580" y="22"/>
                </a:lnTo>
                <a:lnTo>
                  <a:pt x="549" y="16"/>
                </a:lnTo>
                <a:lnTo>
                  <a:pt x="517" y="10"/>
                </a:lnTo>
                <a:lnTo>
                  <a:pt x="482" y="6"/>
                </a:lnTo>
                <a:lnTo>
                  <a:pt x="447" y="3"/>
                </a:lnTo>
                <a:lnTo>
                  <a:pt x="410" y="1"/>
                </a:lnTo>
                <a:lnTo>
                  <a:pt x="372" y="0"/>
                </a:lnTo>
                <a:lnTo>
                  <a:pt x="372" y="0"/>
                </a:lnTo>
                <a:close/>
                <a:moveTo>
                  <a:pt x="657" y="292"/>
                </a:moveTo>
                <a:lnTo>
                  <a:pt x="657" y="292"/>
                </a:lnTo>
                <a:lnTo>
                  <a:pt x="627" y="302"/>
                </a:lnTo>
                <a:lnTo>
                  <a:pt x="595" y="310"/>
                </a:lnTo>
                <a:lnTo>
                  <a:pt x="561" y="318"/>
                </a:lnTo>
                <a:lnTo>
                  <a:pt x="526" y="324"/>
                </a:lnTo>
                <a:lnTo>
                  <a:pt x="489" y="328"/>
                </a:lnTo>
                <a:lnTo>
                  <a:pt x="451" y="332"/>
                </a:lnTo>
                <a:lnTo>
                  <a:pt x="411" y="334"/>
                </a:lnTo>
                <a:lnTo>
                  <a:pt x="372" y="336"/>
                </a:lnTo>
                <a:lnTo>
                  <a:pt x="372" y="336"/>
                </a:lnTo>
                <a:lnTo>
                  <a:pt x="332" y="334"/>
                </a:lnTo>
                <a:lnTo>
                  <a:pt x="294" y="332"/>
                </a:lnTo>
                <a:lnTo>
                  <a:pt x="255" y="328"/>
                </a:lnTo>
                <a:lnTo>
                  <a:pt x="218" y="324"/>
                </a:lnTo>
                <a:lnTo>
                  <a:pt x="182" y="318"/>
                </a:lnTo>
                <a:lnTo>
                  <a:pt x="148" y="310"/>
                </a:lnTo>
                <a:lnTo>
                  <a:pt x="116" y="302"/>
                </a:lnTo>
                <a:lnTo>
                  <a:pt x="86" y="292"/>
                </a:lnTo>
                <a:lnTo>
                  <a:pt x="86" y="292"/>
                </a:lnTo>
                <a:lnTo>
                  <a:pt x="62" y="283"/>
                </a:lnTo>
                <a:lnTo>
                  <a:pt x="39" y="272"/>
                </a:lnTo>
                <a:lnTo>
                  <a:pt x="19" y="261"/>
                </a:lnTo>
                <a:lnTo>
                  <a:pt x="0" y="248"/>
                </a:lnTo>
                <a:lnTo>
                  <a:pt x="0" y="352"/>
                </a:lnTo>
                <a:lnTo>
                  <a:pt x="0" y="352"/>
                </a:lnTo>
                <a:lnTo>
                  <a:pt x="1" y="358"/>
                </a:lnTo>
                <a:lnTo>
                  <a:pt x="2" y="366"/>
                </a:lnTo>
                <a:lnTo>
                  <a:pt x="4" y="373"/>
                </a:lnTo>
                <a:lnTo>
                  <a:pt x="8" y="379"/>
                </a:lnTo>
                <a:lnTo>
                  <a:pt x="12" y="386"/>
                </a:lnTo>
                <a:lnTo>
                  <a:pt x="16" y="392"/>
                </a:lnTo>
                <a:lnTo>
                  <a:pt x="30" y="404"/>
                </a:lnTo>
                <a:lnTo>
                  <a:pt x="45" y="416"/>
                </a:lnTo>
                <a:lnTo>
                  <a:pt x="63" y="427"/>
                </a:lnTo>
                <a:lnTo>
                  <a:pt x="85" y="438"/>
                </a:lnTo>
                <a:lnTo>
                  <a:pt x="109" y="447"/>
                </a:lnTo>
                <a:lnTo>
                  <a:pt x="135" y="456"/>
                </a:lnTo>
                <a:lnTo>
                  <a:pt x="164" y="463"/>
                </a:lnTo>
                <a:lnTo>
                  <a:pt x="194" y="470"/>
                </a:lnTo>
                <a:lnTo>
                  <a:pt x="228" y="476"/>
                </a:lnTo>
                <a:lnTo>
                  <a:pt x="261" y="480"/>
                </a:lnTo>
                <a:lnTo>
                  <a:pt x="297" y="483"/>
                </a:lnTo>
                <a:lnTo>
                  <a:pt x="334" y="486"/>
                </a:lnTo>
                <a:lnTo>
                  <a:pt x="372" y="486"/>
                </a:lnTo>
                <a:lnTo>
                  <a:pt x="372" y="486"/>
                </a:lnTo>
                <a:lnTo>
                  <a:pt x="410" y="486"/>
                </a:lnTo>
                <a:lnTo>
                  <a:pt x="447" y="483"/>
                </a:lnTo>
                <a:lnTo>
                  <a:pt x="482" y="480"/>
                </a:lnTo>
                <a:lnTo>
                  <a:pt x="517" y="476"/>
                </a:lnTo>
                <a:lnTo>
                  <a:pt x="549" y="470"/>
                </a:lnTo>
                <a:lnTo>
                  <a:pt x="580" y="463"/>
                </a:lnTo>
                <a:lnTo>
                  <a:pt x="608" y="456"/>
                </a:lnTo>
                <a:lnTo>
                  <a:pt x="634" y="447"/>
                </a:lnTo>
                <a:lnTo>
                  <a:pt x="658" y="438"/>
                </a:lnTo>
                <a:lnTo>
                  <a:pt x="680" y="427"/>
                </a:lnTo>
                <a:lnTo>
                  <a:pt x="699" y="416"/>
                </a:lnTo>
                <a:lnTo>
                  <a:pt x="715" y="404"/>
                </a:lnTo>
                <a:lnTo>
                  <a:pt x="727" y="392"/>
                </a:lnTo>
                <a:lnTo>
                  <a:pt x="731" y="386"/>
                </a:lnTo>
                <a:lnTo>
                  <a:pt x="736" y="379"/>
                </a:lnTo>
                <a:lnTo>
                  <a:pt x="740" y="373"/>
                </a:lnTo>
                <a:lnTo>
                  <a:pt x="742" y="366"/>
                </a:lnTo>
                <a:lnTo>
                  <a:pt x="743" y="358"/>
                </a:lnTo>
                <a:lnTo>
                  <a:pt x="743" y="352"/>
                </a:lnTo>
                <a:lnTo>
                  <a:pt x="743" y="248"/>
                </a:lnTo>
                <a:lnTo>
                  <a:pt x="743" y="248"/>
                </a:lnTo>
                <a:lnTo>
                  <a:pt x="725" y="261"/>
                </a:lnTo>
                <a:lnTo>
                  <a:pt x="705" y="272"/>
                </a:lnTo>
                <a:lnTo>
                  <a:pt x="682" y="283"/>
                </a:lnTo>
                <a:lnTo>
                  <a:pt x="657" y="292"/>
                </a:lnTo>
                <a:lnTo>
                  <a:pt x="657" y="292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0" name="テキスト ボックス 259"/>
          <p:cNvSpPr txBox="1"/>
          <p:nvPr/>
        </p:nvSpPr>
        <p:spPr bwMode="black">
          <a:xfrm>
            <a:off x="4211960" y="5447427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dirty="0" smtClean="0">
                <a:solidFill>
                  <a:srgbClr val="00A3EC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0" lang="en-US" altLang="ja-JP" b="1" i="0" u="none" strike="noStrike" kern="0" cap="none" spc="0" normalizeH="0" baseline="0" noProof="0" dirty="0">
              <a:ln>
                <a:noFill/>
              </a:ln>
              <a:solidFill>
                <a:srgbClr val="00A3EC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1" name="テキスト ボックス 260"/>
          <p:cNvSpPr txBox="1"/>
          <p:nvPr/>
        </p:nvSpPr>
        <p:spPr bwMode="black">
          <a:xfrm>
            <a:off x="4810089" y="5231403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A3EC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暗号化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A3EC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2" name="角丸四角形 261"/>
          <p:cNvSpPr/>
          <p:nvPr/>
        </p:nvSpPr>
        <p:spPr>
          <a:xfrm>
            <a:off x="6084165" y="2204864"/>
            <a:ext cx="2808315" cy="1368000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00A3EC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63" name="角丸四角形 262"/>
          <p:cNvSpPr/>
          <p:nvPr/>
        </p:nvSpPr>
        <p:spPr>
          <a:xfrm>
            <a:off x="6084160" y="2204864"/>
            <a:ext cx="2808317" cy="338060"/>
          </a:xfrm>
          <a:prstGeom prst="roundRect">
            <a:avLst>
              <a:gd name="adj" fmla="val 0"/>
            </a:avLst>
          </a:prstGeom>
          <a:solidFill>
            <a:srgbClr val="00A3EC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dirty="0" smtClean="0">
                <a:solidFill>
                  <a:srgbClr val="FFFFFF"/>
                </a:solidFill>
                <a:latin typeface="メイリオ"/>
                <a:ea typeface="メイリオ"/>
              </a:rPr>
              <a:t>通　知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64" name="角丸四角形 263"/>
          <p:cNvSpPr/>
          <p:nvPr/>
        </p:nvSpPr>
        <p:spPr>
          <a:xfrm>
            <a:off x="6084168" y="5013176"/>
            <a:ext cx="2808315" cy="1368000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00A3EC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65" name="角丸四角形 264"/>
          <p:cNvSpPr/>
          <p:nvPr/>
        </p:nvSpPr>
        <p:spPr>
          <a:xfrm>
            <a:off x="6084480" y="4999152"/>
            <a:ext cx="2808000" cy="338060"/>
          </a:xfrm>
          <a:prstGeom prst="roundRect">
            <a:avLst>
              <a:gd name="adj" fmla="val 0"/>
            </a:avLst>
          </a:prstGeom>
          <a:solidFill>
            <a:srgbClr val="00A3EC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破　棄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pSp>
        <p:nvGrpSpPr>
          <p:cNvPr id="266" name="グループ化 93"/>
          <p:cNvGrpSpPr/>
          <p:nvPr/>
        </p:nvGrpSpPr>
        <p:grpSpPr>
          <a:xfrm>
            <a:off x="7934311" y="5373216"/>
            <a:ext cx="579785" cy="720602"/>
            <a:chOff x="5392768" y="3867148"/>
            <a:chExt cx="534112" cy="657410"/>
          </a:xfrm>
        </p:grpSpPr>
        <p:sp>
          <p:nvSpPr>
            <p:cNvPr id="267" name="台形 266"/>
            <p:cNvSpPr/>
            <p:nvPr/>
          </p:nvSpPr>
          <p:spPr>
            <a:xfrm rot="10800000">
              <a:off x="5392768" y="4052119"/>
              <a:ext cx="534112" cy="472439"/>
            </a:xfrm>
            <a:prstGeom prst="trapezoid">
              <a:avLst/>
            </a:prstGeom>
            <a:solidFill>
              <a:srgbClr val="FFFFFF"/>
            </a:solidFill>
            <a:ln w="57150" cap="flat" cmpd="sng" algn="ctr">
              <a:solidFill>
                <a:srgbClr val="32ADC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  <p:cxnSp>
          <p:nvCxnSpPr>
            <p:cNvPr id="268" name="直線コネクタ 267"/>
            <p:cNvCxnSpPr/>
            <p:nvPr/>
          </p:nvCxnSpPr>
          <p:spPr>
            <a:xfrm>
              <a:off x="5658048" y="4101920"/>
              <a:ext cx="0" cy="337424"/>
            </a:xfrm>
            <a:prstGeom prst="line">
              <a:avLst/>
            </a:prstGeom>
            <a:noFill/>
            <a:ln w="57150" cap="flat" cmpd="sng" algn="ctr">
              <a:solidFill>
                <a:srgbClr val="32ADC6"/>
              </a:solidFill>
              <a:prstDash val="solid"/>
            </a:ln>
            <a:effectLst/>
          </p:spPr>
        </p:cxnSp>
        <p:cxnSp>
          <p:nvCxnSpPr>
            <p:cNvPr id="269" name="直線コネクタ 268"/>
            <p:cNvCxnSpPr/>
            <p:nvPr/>
          </p:nvCxnSpPr>
          <p:spPr>
            <a:xfrm>
              <a:off x="5733498" y="4101920"/>
              <a:ext cx="0" cy="337424"/>
            </a:xfrm>
            <a:prstGeom prst="line">
              <a:avLst/>
            </a:prstGeom>
            <a:noFill/>
            <a:ln w="57150" cap="flat" cmpd="sng" algn="ctr">
              <a:solidFill>
                <a:srgbClr val="32ADC6"/>
              </a:solidFill>
              <a:prstDash val="solid"/>
            </a:ln>
            <a:effectLst/>
          </p:spPr>
        </p:cxnSp>
        <p:cxnSp>
          <p:nvCxnSpPr>
            <p:cNvPr id="270" name="直線コネクタ 269"/>
            <p:cNvCxnSpPr/>
            <p:nvPr/>
          </p:nvCxnSpPr>
          <p:spPr>
            <a:xfrm>
              <a:off x="5585759" y="4101920"/>
              <a:ext cx="0" cy="337424"/>
            </a:xfrm>
            <a:prstGeom prst="line">
              <a:avLst/>
            </a:prstGeom>
            <a:noFill/>
            <a:ln w="57150" cap="flat" cmpd="sng" algn="ctr">
              <a:solidFill>
                <a:srgbClr val="32ADC6"/>
              </a:solidFill>
              <a:prstDash val="solid"/>
            </a:ln>
            <a:effectLst/>
          </p:spPr>
        </p:cxnSp>
        <p:cxnSp>
          <p:nvCxnSpPr>
            <p:cNvPr id="271" name="直線コネクタ 270"/>
            <p:cNvCxnSpPr/>
            <p:nvPr/>
          </p:nvCxnSpPr>
          <p:spPr>
            <a:xfrm flipH="1">
              <a:off x="5393126" y="3973820"/>
              <a:ext cx="533414" cy="2"/>
            </a:xfrm>
            <a:prstGeom prst="line">
              <a:avLst/>
            </a:prstGeom>
            <a:noFill/>
            <a:ln w="57150" cap="flat" cmpd="sng" algn="ctr">
              <a:solidFill>
                <a:srgbClr val="32ADC6"/>
              </a:solidFill>
              <a:prstDash val="solid"/>
            </a:ln>
            <a:effectLst/>
          </p:spPr>
        </p:cxnSp>
        <p:sp>
          <p:nvSpPr>
            <p:cNvPr id="272" name="円/楕円 271"/>
            <p:cNvSpPr/>
            <p:nvPr/>
          </p:nvSpPr>
          <p:spPr>
            <a:xfrm>
              <a:off x="5599232" y="3867148"/>
              <a:ext cx="116956" cy="98231"/>
            </a:xfrm>
            <a:prstGeom prst="ellipse">
              <a:avLst/>
            </a:prstGeom>
            <a:solidFill>
              <a:srgbClr val="32ADC6"/>
            </a:solidFill>
            <a:ln w="25400" cap="flat" cmpd="sng" algn="ctr">
              <a:solidFill>
                <a:srgbClr val="32ADC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273" name="テキスト ボックス 272"/>
          <p:cNvSpPr txBox="1"/>
          <p:nvPr/>
        </p:nvSpPr>
        <p:spPr bwMode="black">
          <a:xfrm>
            <a:off x="7884368" y="6167507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削除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4" name="Freeform 382"/>
          <p:cNvSpPr>
            <a:spLocks noEditPoints="1"/>
          </p:cNvSpPr>
          <p:nvPr/>
        </p:nvSpPr>
        <p:spPr bwMode="auto">
          <a:xfrm>
            <a:off x="6753399" y="5450744"/>
            <a:ext cx="410889" cy="390524"/>
          </a:xfrm>
          <a:custGeom>
            <a:avLst/>
            <a:gdLst>
              <a:gd name="T0" fmla="*/ 378 w 877"/>
              <a:gd name="T1" fmla="*/ 522 h 876"/>
              <a:gd name="T2" fmla="*/ 456 w 877"/>
              <a:gd name="T3" fmla="*/ 96 h 876"/>
              <a:gd name="T4" fmla="*/ 540 w 877"/>
              <a:gd name="T5" fmla="*/ 112 h 876"/>
              <a:gd name="T6" fmla="*/ 616 w 877"/>
              <a:gd name="T7" fmla="*/ 145 h 876"/>
              <a:gd name="T8" fmla="*/ 680 w 877"/>
              <a:gd name="T9" fmla="*/ 196 h 876"/>
              <a:gd name="T10" fmla="*/ 732 w 877"/>
              <a:gd name="T11" fmla="*/ 260 h 876"/>
              <a:gd name="T12" fmla="*/ 765 w 877"/>
              <a:gd name="T13" fmla="*/ 336 h 876"/>
              <a:gd name="T14" fmla="*/ 781 w 877"/>
              <a:gd name="T15" fmla="*/ 420 h 876"/>
              <a:gd name="T16" fmla="*/ 777 w 877"/>
              <a:gd name="T17" fmla="*/ 491 h 876"/>
              <a:gd name="T18" fmla="*/ 754 w 877"/>
              <a:gd name="T19" fmla="*/ 571 h 876"/>
              <a:gd name="T20" fmla="*/ 712 w 877"/>
              <a:gd name="T21" fmla="*/ 643 h 876"/>
              <a:gd name="T22" fmla="*/ 656 w 877"/>
              <a:gd name="T23" fmla="*/ 702 h 876"/>
              <a:gd name="T24" fmla="*/ 586 w 877"/>
              <a:gd name="T25" fmla="*/ 746 h 876"/>
              <a:gd name="T26" fmla="*/ 507 w 877"/>
              <a:gd name="T27" fmla="*/ 774 h 876"/>
              <a:gd name="T28" fmla="*/ 439 w 877"/>
              <a:gd name="T29" fmla="*/ 781 h 876"/>
              <a:gd name="T30" fmla="*/ 352 w 877"/>
              <a:gd name="T31" fmla="*/ 770 h 876"/>
              <a:gd name="T32" fmla="*/ 274 w 877"/>
              <a:gd name="T33" fmla="*/ 739 h 876"/>
              <a:gd name="T34" fmla="*/ 208 w 877"/>
              <a:gd name="T35" fmla="*/ 691 h 876"/>
              <a:gd name="T36" fmla="*/ 154 w 877"/>
              <a:gd name="T37" fmla="*/ 630 h 876"/>
              <a:gd name="T38" fmla="*/ 116 w 877"/>
              <a:gd name="T39" fmla="*/ 556 h 876"/>
              <a:gd name="T40" fmla="*/ 98 w 877"/>
              <a:gd name="T41" fmla="*/ 473 h 876"/>
              <a:gd name="T42" fmla="*/ 98 w 877"/>
              <a:gd name="T43" fmla="*/ 403 h 876"/>
              <a:gd name="T44" fmla="*/ 116 w 877"/>
              <a:gd name="T45" fmla="*/ 320 h 876"/>
              <a:gd name="T46" fmla="*/ 154 w 877"/>
              <a:gd name="T47" fmla="*/ 247 h 876"/>
              <a:gd name="T48" fmla="*/ 208 w 877"/>
              <a:gd name="T49" fmla="*/ 185 h 876"/>
              <a:gd name="T50" fmla="*/ 274 w 877"/>
              <a:gd name="T51" fmla="*/ 137 h 876"/>
              <a:gd name="T52" fmla="*/ 352 w 877"/>
              <a:gd name="T53" fmla="*/ 107 h 876"/>
              <a:gd name="T54" fmla="*/ 439 w 877"/>
              <a:gd name="T55" fmla="*/ 96 h 876"/>
              <a:gd name="T56" fmla="*/ 6 w 877"/>
              <a:gd name="T57" fmla="*/ 505 h 876"/>
              <a:gd name="T58" fmla="*/ 34 w 877"/>
              <a:gd name="T59" fmla="*/ 608 h 876"/>
              <a:gd name="T60" fmla="*/ 87 w 877"/>
              <a:gd name="T61" fmla="*/ 701 h 876"/>
              <a:gd name="T62" fmla="*/ 159 w 877"/>
              <a:gd name="T63" fmla="*/ 776 h 876"/>
              <a:gd name="T64" fmla="*/ 248 w 877"/>
              <a:gd name="T65" fmla="*/ 833 h 876"/>
              <a:gd name="T66" fmla="*/ 350 w 877"/>
              <a:gd name="T67" fmla="*/ 868 h 876"/>
              <a:gd name="T68" fmla="*/ 439 w 877"/>
              <a:gd name="T69" fmla="*/ 876 h 876"/>
              <a:gd name="T70" fmla="*/ 548 w 877"/>
              <a:gd name="T71" fmla="*/ 863 h 876"/>
              <a:gd name="T72" fmla="*/ 648 w 877"/>
              <a:gd name="T73" fmla="*/ 823 h 876"/>
              <a:gd name="T74" fmla="*/ 733 w 877"/>
              <a:gd name="T75" fmla="*/ 762 h 876"/>
              <a:gd name="T76" fmla="*/ 801 w 877"/>
              <a:gd name="T77" fmla="*/ 683 h 876"/>
              <a:gd name="T78" fmla="*/ 849 w 877"/>
              <a:gd name="T79" fmla="*/ 589 h 876"/>
              <a:gd name="T80" fmla="*/ 874 w 877"/>
              <a:gd name="T81" fmla="*/ 484 h 876"/>
              <a:gd name="T82" fmla="*/ 874 w 877"/>
              <a:gd name="T83" fmla="*/ 394 h 876"/>
              <a:gd name="T84" fmla="*/ 849 w 877"/>
              <a:gd name="T85" fmla="*/ 288 h 876"/>
              <a:gd name="T86" fmla="*/ 801 w 877"/>
              <a:gd name="T87" fmla="*/ 193 h 876"/>
              <a:gd name="T88" fmla="*/ 733 w 877"/>
              <a:gd name="T89" fmla="*/ 114 h 876"/>
              <a:gd name="T90" fmla="*/ 648 w 877"/>
              <a:gd name="T91" fmla="*/ 53 h 876"/>
              <a:gd name="T92" fmla="*/ 548 w 877"/>
              <a:gd name="T93" fmla="*/ 14 h 876"/>
              <a:gd name="T94" fmla="*/ 439 w 877"/>
              <a:gd name="T95" fmla="*/ 0 h 876"/>
              <a:gd name="T96" fmla="*/ 350 w 877"/>
              <a:gd name="T97" fmla="*/ 8 h 876"/>
              <a:gd name="T98" fmla="*/ 248 w 877"/>
              <a:gd name="T99" fmla="*/ 43 h 876"/>
              <a:gd name="T100" fmla="*/ 159 w 877"/>
              <a:gd name="T101" fmla="*/ 100 h 876"/>
              <a:gd name="T102" fmla="*/ 87 w 877"/>
              <a:gd name="T103" fmla="*/ 176 h 876"/>
              <a:gd name="T104" fmla="*/ 34 w 877"/>
              <a:gd name="T105" fmla="*/ 268 h 876"/>
              <a:gd name="T106" fmla="*/ 6 w 877"/>
              <a:gd name="T107" fmla="*/ 37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77" h="876">
                <a:moveTo>
                  <a:pt x="674" y="426"/>
                </a:moveTo>
                <a:lnTo>
                  <a:pt x="474" y="426"/>
                </a:lnTo>
                <a:lnTo>
                  <a:pt x="474" y="196"/>
                </a:lnTo>
                <a:lnTo>
                  <a:pt x="378" y="196"/>
                </a:lnTo>
                <a:lnTo>
                  <a:pt x="378" y="522"/>
                </a:lnTo>
                <a:lnTo>
                  <a:pt x="674" y="522"/>
                </a:lnTo>
                <a:lnTo>
                  <a:pt x="674" y="426"/>
                </a:lnTo>
                <a:close/>
                <a:moveTo>
                  <a:pt x="439" y="96"/>
                </a:moveTo>
                <a:lnTo>
                  <a:pt x="439" y="96"/>
                </a:lnTo>
                <a:lnTo>
                  <a:pt x="456" y="96"/>
                </a:lnTo>
                <a:lnTo>
                  <a:pt x="474" y="97"/>
                </a:lnTo>
                <a:lnTo>
                  <a:pt x="490" y="100"/>
                </a:lnTo>
                <a:lnTo>
                  <a:pt x="507" y="102"/>
                </a:lnTo>
                <a:lnTo>
                  <a:pt x="524" y="107"/>
                </a:lnTo>
                <a:lnTo>
                  <a:pt x="540" y="112"/>
                </a:lnTo>
                <a:lnTo>
                  <a:pt x="556" y="116"/>
                </a:lnTo>
                <a:lnTo>
                  <a:pt x="572" y="122"/>
                </a:lnTo>
                <a:lnTo>
                  <a:pt x="586" y="130"/>
                </a:lnTo>
                <a:lnTo>
                  <a:pt x="602" y="137"/>
                </a:lnTo>
                <a:lnTo>
                  <a:pt x="616" y="145"/>
                </a:lnTo>
                <a:lnTo>
                  <a:pt x="630" y="154"/>
                </a:lnTo>
                <a:lnTo>
                  <a:pt x="643" y="163"/>
                </a:lnTo>
                <a:lnTo>
                  <a:pt x="656" y="174"/>
                </a:lnTo>
                <a:lnTo>
                  <a:pt x="668" y="185"/>
                </a:lnTo>
                <a:lnTo>
                  <a:pt x="680" y="196"/>
                </a:lnTo>
                <a:lnTo>
                  <a:pt x="692" y="208"/>
                </a:lnTo>
                <a:lnTo>
                  <a:pt x="703" y="221"/>
                </a:lnTo>
                <a:lnTo>
                  <a:pt x="712" y="233"/>
                </a:lnTo>
                <a:lnTo>
                  <a:pt x="722" y="246"/>
                </a:lnTo>
                <a:lnTo>
                  <a:pt x="732" y="260"/>
                </a:lnTo>
                <a:lnTo>
                  <a:pt x="740" y="275"/>
                </a:lnTo>
                <a:lnTo>
                  <a:pt x="747" y="289"/>
                </a:lnTo>
                <a:lnTo>
                  <a:pt x="754" y="305"/>
                </a:lnTo>
                <a:lnTo>
                  <a:pt x="760" y="320"/>
                </a:lnTo>
                <a:lnTo>
                  <a:pt x="765" y="336"/>
                </a:lnTo>
                <a:lnTo>
                  <a:pt x="770" y="353"/>
                </a:lnTo>
                <a:lnTo>
                  <a:pt x="774" y="370"/>
                </a:lnTo>
                <a:lnTo>
                  <a:pt x="777" y="386"/>
                </a:lnTo>
                <a:lnTo>
                  <a:pt x="778" y="403"/>
                </a:lnTo>
                <a:lnTo>
                  <a:pt x="781" y="420"/>
                </a:lnTo>
                <a:lnTo>
                  <a:pt x="781" y="438"/>
                </a:lnTo>
                <a:lnTo>
                  <a:pt x="781" y="438"/>
                </a:lnTo>
                <a:lnTo>
                  <a:pt x="781" y="456"/>
                </a:lnTo>
                <a:lnTo>
                  <a:pt x="778" y="473"/>
                </a:lnTo>
                <a:lnTo>
                  <a:pt x="777" y="491"/>
                </a:lnTo>
                <a:lnTo>
                  <a:pt x="774" y="508"/>
                </a:lnTo>
                <a:lnTo>
                  <a:pt x="770" y="524"/>
                </a:lnTo>
                <a:lnTo>
                  <a:pt x="765" y="540"/>
                </a:lnTo>
                <a:lnTo>
                  <a:pt x="760" y="556"/>
                </a:lnTo>
                <a:lnTo>
                  <a:pt x="754" y="571"/>
                </a:lnTo>
                <a:lnTo>
                  <a:pt x="747" y="587"/>
                </a:lnTo>
                <a:lnTo>
                  <a:pt x="740" y="601"/>
                </a:lnTo>
                <a:lnTo>
                  <a:pt x="732" y="616"/>
                </a:lnTo>
                <a:lnTo>
                  <a:pt x="722" y="630"/>
                </a:lnTo>
                <a:lnTo>
                  <a:pt x="712" y="643"/>
                </a:lnTo>
                <a:lnTo>
                  <a:pt x="703" y="656"/>
                </a:lnTo>
                <a:lnTo>
                  <a:pt x="692" y="668"/>
                </a:lnTo>
                <a:lnTo>
                  <a:pt x="680" y="680"/>
                </a:lnTo>
                <a:lnTo>
                  <a:pt x="668" y="691"/>
                </a:lnTo>
                <a:lnTo>
                  <a:pt x="656" y="702"/>
                </a:lnTo>
                <a:lnTo>
                  <a:pt x="643" y="713"/>
                </a:lnTo>
                <a:lnTo>
                  <a:pt x="630" y="722"/>
                </a:lnTo>
                <a:lnTo>
                  <a:pt x="616" y="731"/>
                </a:lnTo>
                <a:lnTo>
                  <a:pt x="602" y="739"/>
                </a:lnTo>
                <a:lnTo>
                  <a:pt x="586" y="746"/>
                </a:lnTo>
                <a:lnTo>
                  <a:pt x="572" y="754"/>
                </a:lnTo>
                <a:lnTo>
                  <a:pt x="556" y="760"/>
                </a:lnTo>
                <a:lnTo>
                  <a:pt x="540" y="766"/>
                </a:lnTo>
                <a:lnTo>
                  <a:pt x="524" y="770"/>
                </a:lnTo>
                <a:lnTo>
                  <a:pt x="507" y="774"/>
                </a:lnTo>
                <a:lnTo>
                  <a:pt x="490" y="776"/>
                </a:lnTo>
                <a:lnTo>
                  <a:pt x="474" y="779"/>
                </a:lnTo>
                <a:lnTo>
                  <a:pt x="456" y="780"/>
                </a:lnTo>
                <a:lnTo>
                  <a:pt x="439" y="781"/>
                </a:lnTo>
                <a:lnTo>
                  <a:pt x="439" y="781"/>
                </a:lnTo>
                <a:lnTo>
                  <a:pt x="421" y="780"/>
                </a:lnTo>
                <a:lnTo>
                  <a:pt x="403" y="779"/>
                </a:lnTo>
                <a:lnTo>
                  <a:pt x="386" y="776"/>
                </a:lnTo>
                <a:lnTo>
                  <a:pt x="369" y="774"/>
                </a:lnTo>
                <a:lnTo>
                  <a:pt x="352" y="770"/>
                </a:lnTo>
                <a:lnTo>
                  <a:pt x="337" y="766"/>
                </a:lnTo>
                <a:lnTo>
                  <a:pt x="320" y="760"/>
                </a:lnTo>
                <a:lnTo>
                  <a:pt x="304" y="754"/>
                </a:lnTo>
                <a:lnTo>
                  <a:pt x="290" y="746"/>
                </a:lnTo>
                <a:lnTo>
                  <a:pt x="274" y="739"/>
                </a:lnTo>
                <a:lnTo>
                  <a:pt x="261" y="731"/>
                </a:lnTo>
                <a:lnTo>
                  <a:pt x="247" y="722"/>
                </a:lnTo>
                <a:lnTo>
                  <a:pt x="234" y="713"/>
                </a:lnTo>
                <a:lnTo>
                  <a:pt x="220" y="702"/>
                </a:lnTo>
                <a:lnTo>
                  <a:pt x="208" y="691"/>
                </a:lnTo>
                <a:lnTo>
                  <a:pt x="196" y="680"/>
                </a:lnTo>
                <a:lnTo>
                  <a:pt x="184" y="668"/>
                </a:lnTo>
                <a:lnTo>
                  <a:pt x="174" y="656"/>
                </a:lnTo>
                <a:lnTo>
                  <a:pt x="164" y="643"/>
                </a:lnTo>
                <a:lnTo>
                  <a:pt x="154" y="630"/>
                </a:lnTo>
                <a:lnTo>
                  <a:pt x="145" y="616"/>
                </a:lnTo>
                <a:lnTo>
                  <a:pt x="138" y="601"/>
                </a:lnTo>
                <a:lnTo>
                  <a:pt x="129" y="587"/>
                </a:lnTo>
                <a:lnTo>
                  <a:pt x="123" y="571"/>
                </a:lnTo>
                <a:lnTo>
                  <a:pt x="116" y="556"/>
                </a:lnTo>
                <a:lnTo>
                  <a:pt x="111" y="540"/>
                </a:lnTo>
                <a:lnTo>
                  <a:pt x="106" y="524"/>
                </a:lnTo>
                <a:lnTo>
                  <a:pt x="103" y="508"/>
                </a:lnTo>
                <a:lnTo>
                  <a:pt x="99" y="491"/>
                </a:lnTo>
                <a:lnTo>
                  <a:pt x="98" y="473"/>
                </a:lnTo>
                <a:lnTo>
                  <a:pt x="97" y="456"/>
                </a:lnTo>
                <a:lnTo>
                  <a:pt x="96" y="438"/>
                </a:lnTo>
                <a:lnTo>
                  <a:pt x="96" y="438"/>
                </a:lnTo>
                <a:lnTo>
                  <a:pt x="97" y="420"/>
                </a:lnTo>
                <a:lnTo>
                  <a:pt x="98" y="403"/>
                </a:lnTo>
                <a:lnTo>
                  <a:pt x="99" y="386"/>
                </a:lnTo>
                <a:lnTo>
                  <a:pt x="103" y="370"/>
                </a:lnTo>
                <a:lnTo>
                  <a:pt x="106" y="353"/>
                </a:lnTo>
                <a:lnTo>
                  <a:pt x="111" y="336"/>
                </a:lnTo>
                <a:lnTo>
                  <a:pt x="116" y="320"/>
                </a:lnTo>
                <a:lnTo>
                  <a:pt x="123" y="305"/>
                </a:lnTo>
                <a:lnTo>
                  <a:pt x="129" y="289"/>
                </a:lnTo>
                <a:lnTo>
                  <a:pt x="138" y="275"/>
                </a:lnTo>
                <a:lnTo>
                  <a:pt x="145" y="260"/>
                </a:lnTo>
                <a:lnTo>
                  <a:pt x="154" y="247"/>
                </a:lnTo>
                <a:lnTo>
                  <a:pt x="164" y="233"/>
                </a:lnTo>
                <a:lnTo>
                  <a:pt x="174" y="221"/>
                </a:lnTo>
                <a:lnTo>
                  <a:pt x="184" y="208"/>
                </a:lnTo>
                <a:lnTo>
                  <a:pt x="196" y="196"/>
                </a:lnTo>
                <a:lnTo>
                  <a:pt x="208" y="185"/>
                </a:lnTo>
                <a:lnTo>
                  <a:pt x="220" y="174"/>
                </a:lnTo>
                <a:lnTo>
                  <a:pt x="234" y="163"/>
                </a:lnTo>
                <a:lnTo>
                  <a:pt x="247" y="154"/>
                </a:lnTo>
                <a:lnTo>
                  <a:pt x="260" y="145"/>
                </a:lnTo>
                <a:lnTo>
                  <a:pt x="274" y="137"/>
                </a:lnTo>
                <a:lnTo>
                  <a:pt x="290" y="130"/>
                </a:lnTo>
                <a:lnTo>
                  <a:pt x="304" y="122"/>
                </a:lnTo>
                <a:lnTo>
                  <a:pt x="320" y="116"/>
                </a:lnTo>
                <a:lnTo>
                  <a:pt x="337" y="112"/>
                </a:lnTo>
                <a:lnTo>
                  <a:pt x="352" y="107"/>
                </a:lnTo>
                <a:lnTo>
                  <a:pt x="369" y="103"/>
                </a:lnTo>
                <a:lnTo>
                  <a:pt x="386" y="100"/>
                </a:lnTo>
                <a:lnTo>
                  <a:pt x="403" y="97"/>
                </a:lnTo>
                <a:lnTo>
                  <a:pt x="421" y="96"/>
                </a:lnTo>
                <a:lnTo>
                  <a:pt x="439" y="96"/>
                </a:lnTo>
                <a:close/>
                <a:moveTo>
                  <a:pt x="0" y="438"/>
                </a:moveTo>
                <a:lnTo>
                  <a:pt x="0" y="438"/>
                </a:lnTo>
                <a:lnTo>
                  <a:pt x="1" y="461"/>
                </a:lnTo>
                <a:lnTo>
                  <a:pt x="2" y="484"/>
                </a:lnTo>
                <a:lnTo>
                  <a:pt x="6" y="505"/>
                </a:lnTo>
                <a:lnTo>
                  <a:pt x="9" y="527"/>
                </a:lnTo>
                <a:lnTo>
                  <a:pt x="14" y="547"/>
                </a:lnTo>
                <a:lnTo>
                  <a:pt x="20" y="569"/>
                </a:lnTo>
                <a:lnTo>
                  <a:pt x="27" y="589"/>
                </a:lnTo>
                <a:lnTo>
                  <a:pt x="34" y="608"/>
                </a:lnTo>
                <a:lnTo>
                  <a:pt x="43" y="628"/>
                </a:lnTo>
                <a:lnTo>
                  <a:pt x="52" y="647"/>
                </a:lnTo>
                <a:lnTo>
                  <a:pt x="63" y="665"/>
                </a:lnTo>
                <a:lnTo>
                  <a:pt x="75" y="683"/>
                </a:lnTo>
                <a:lnTo>
                  <a:pt x="87" y="701"/>
                </a:lnTo>
                <a:lnTo>
                  <a:pt x="100" y="716"/>
                </a:lnTo>
                <a:lnTo>
                  <a:pt x="114" y="733"/>
                </a:lnTo>
                <a:lnTo>
                  <a:pt x="128" y="748"/>
                </a:lnTo>
                <a:lnTo>
                  <a:pt x="144" y="762"/>
                </a:lnTo>
                <a:lnTo>
                  <a:pt x="159" y="776"/>
                </a:lnTo>
                <a:lnTo>
                  <a:pt x="176" y="790"/>
                </a:lnTo>
                <a:lnTo>
                  <a:pt x="193" y="802"/>
                </a:lnTo>
                <a:lnTo>
                  <a:pt x="211" y="812"/>
                </a:lnTo>
                <a:lnTo>
                  <a:pt x="230" y="823"/>
                </a:lnTo>
                <a:lnTo>
                  <a:pt x="248" y="833"/>
                </a:lnTo>
                <a:lnTo>
                  <a:pt x="267" y="842"/>
                </a:lnTo>
                <a:lnTo>
                  <a:pt x="288" y="850"/>
                </a:lnTo>
                <a:lnTo>
                  <a:pt x="308" y="857"/>
                </a:lnTo>
                <a:lnTo>
                  <a:pt x="328" y="863"/>
                </a:lnTo>
                <a:lnTo>
                  <a:pt x="350" y="868"/>
                </a:lnTo>
                <a:lnTo>
                  <a:pt x="372" y="871"/>
                </a:lnTo>
                <a:lnTo>
                  <a:pt x="393" y="874"/>
                </a:lnTo>
                <a:lnTo>
                  <a:pt x="416" y="876"/>
                </a:lnTo>
                <a:lnTo>
                  <a:pt x="439" y="876"/>
                </a:lnTo>
                <a:lnTo>
                  <a:pt x="439" y="876"/>
                </a:lnTo>
                <a:lnTo>
                  <a:pt x="460" y="876"/>
                </a:lnTo>
                <a:lnTo>
                  <a:pt x="483" y="874"/>
                </a:lnTo>
                <a:lnTo>
                  <a:pt x="505" y="871"/>
                </a:lnTo>
                <a:lnTo>
                  <a:pt x="526" y="868"/>
                </a:lnTo>
                <a:lnTo>
                  <a:pt x="548" y="863"/>
                </a:lnTo>
                <a:lnTo>
                  <a:pt x="568" y="857"/>
                </a:lnTo>
                <a:lnTo>
                  <a:pt x="589" y="850"/>
                </a:lnTo>
                <a:lnTo>
                  <a:pt x="609" y="842"/>
                </a:lnTo>
                <a:lnTo>
                  <a:pt x="628" y="833"/>
                </a:lnTo>
                <a:lnTo>
                  <a:pt x="648" y="823"/>
                </a:lnTo>
                <a:lnTo>
                  <a:pt x="666" y="812"/>
                </a:lnTo>
                <a:lnTo>
                  <a:pt x="684" y="802"/>
                </a:lnTo>
                <a:lnTo>
                  <a:pt x="700" y="790"/>
                </a:lnTo>
                <a:lnTo>
                  <a:pt x="717" y="776"/>
                </a:lnTo>
                <a:lnTo>
                  <a:pt x="733" y="762"/>
                </a:lnTo>
                <a:lnTo>
                  <a:pt x="748" y="748"/>
                </a:lnTo>
                <a:lnTo>
                  <a:pt x="763" y="733"/>
                </a:lnTo>
                <a:lnTo>
                  <a:pt x="776" y="716"/>
                </a:lnTo>
                <a:lnTo>
                  <a:pt x="789" y="701"/>
                </a:lnTo>
                <a:lnTo>
                  <a:pt x="801" y="683"/>
                </a:lnTo>
                <a:lnTo>
                  <a:pt x="813" y="665"/>
                </a:lnTo>
                <a:lnTo>
                  <a:pt x="824" y="647"/>
                </a:lnTo>
                <a:lnTo>
                  <a:pt x="834" y="628"/>
                </a:lnTo>
                <a:lnTo>
                  <a:pt x="842" y="608"/>
                </a:lnTo>
                <a:lnTo>
                  <a:pt x="849" y="589"/>
                </a:lnTo>
                <a:lnTo>
                  <a:pt x="856" y="569"/>
                </a:lnTo>
                <a:lnTo>
                  <a:pt x="862" y="547"/>
                </a:lnTo>
                <a:lnTo>
                  <a:pt x="867" y="527"/>
                </a:lnTo>
                <a:lnTo>
                  <a:pt x="871" y="505"/>
                </a:lnTo>
                <a:lnTo>
                  <a:pt x="874" y="484"/>
                </a:lnTo>
                <a:lnTo>
                  <a:pt x="876" y="461"/>
                </a:lnTo>
                <a:lnTo>
                  <a:pt x="877" y="438"/>
                </a:lnTo>
                <a:lnTo>
                  <a:pt x="877" y="438"/>
                </a:lnTo>
                <a:lnTo>
                  <a:pt x="876" y="415"/>
                </a:lnTo>
                <a:lnTo>
                  <a:pt x="874" y="394"/>
                </a:lnTo>
                <a:lnTo>
                  <a:pt x="871" y="372"/>
                </a:lnTo>
                <a:lnTo>
                  <a:pt x="867" y="350"/>
                </a:lnTo>
                <a:lnTo>
                  <a:pt x="862" y="329"/>
                </a:lnTo>
                <a:lnTo>
                  <a:pt x="856" y="308"/>
                </a:lnTo>
                <a:lnTo>
                  <a:pt x="849" y="288"/>
                </a:lnTo>
                <a:lnTo>
                  <a:pt x="842" y="268"/>
                </a:lnTo>
                <a:lnTo>
                  <a:pt x="834" y="248"/>
                </a:lnTo>
                <a:lnTo>
                  <a:pt x="824" y="229"/>
                </a:lnTo>
                <a:lnTo>
                  <a:pt x="813" y="211"/>
                </a:lnTo>
                <a:lnTo>
                  <a:pt x="801" y="193"/>
                </a:lnTo>
                <a:lnTo>
                  <a:pt x="789" y="176"/>
                </a:lnTo>
                <a:lnTo>
                  <a:pt x="776" y="160"/>
                </a:lnTo>
                <a:lnTo>
                  <a:pt x="763" y="144"/>
                </a:lnTo>
                <a:lnTo>
                  <a:pt x="748" y="128"/>
                </a:lnTo>
                <a:lnTo>
                  <a:pt x="733" y="114"/>
                </a:lnTo>
                <a:lnTo>
                  <a:pt x="717" y="100"/>
                </a:lnTo>
                <a:lnTo>
                  <a:pt x="700" y="88"/>
                </a:lnTo>
                <a:lnTo>
                  <a:pt x="684" y="74"/>
                </a:lnTo>
                <a:lnTo>
                  <a:pt x="666" y="64"/>
                </a:lnTo>
                <a:lnTo>
                  <a:pt x="648" y="53"/>
                </a:lnTo>
                <a:lnTo>
                  <a:pt x="628" y="43"/>
                </a:lnTo>
                <a:lnTo>
                  <a:pt x="609" y="35"/>
                </a:lnTo>
                <a:lnTo>
                  <a:pt x="589" y="26"/>
                </a:lnTo>
                <a:lnTo>
                  <a:pt x="568" y="19"/>
                </a:lnTo>
                <a:lnTo>
                  <a:pt x="548" y="14"/>
                </a:lnTo>
                <a:lnTo>
                  <a:pt x="526" y="8"/>
                </a:lnTo>
                <a:lnTo>
                  <a:pt x="505" y="5"/>
                </a:lnTo>
                <a:lnTo>
                  <a:pt x="483" y="2"/>
                </a:lnTo>
                <a:lnTo>
                  <a:pt x="460" y="1"/>
                </a:lnTo>
                <a:lnTo>
                  <a:pt x="439" y="0"/>
                </a:lnTo>
                <a:lnTo>
                  <a:pt x="439" y="0"/>
                </a:lnTo>
                <a:lnTo>
                  <a:pt x="416" y="1"/>
                </a:lnTo>
                <a:lnTo>
                  <a:pt x="393" y="2"/>
                </a:lnTo>
                <a:lnTo>
                  <a:pt x="372" y="5"/>
                </a:lnTo>
                <a:lnTo>
                  <a:pt x="350" y="8"/>
                </a:lnTo>
                <a:lnTo>
                  <a:pt x="328" y="14"/>
                </a:lnTo>
                <a:lnTo>
                  <a:pt x="308" y="19"/>
                </a:lnTo>
                <a:lnTo>
                  <a:pt x="288" y="26"/>
                </a:lnTo>
                <a:lnTo>
                  <a:pt x="267" y="35"/>
                </a:lnTo>
                <a:lnTo>
                  <a:pt x="248" y="43"/>
                </a:lnTo>
                <a:lnTo>
                  <a:pt x="230" y="53"/>
                </a:lnTo>
                <a:lnTo>
                  <a:pt x="211" y="64"/>
                </a:lnTo>
                <a:lnTo>
                  <a:pt x="193" y="74"/>
                </a:lnTo>
                <a:lnTo>
                  <a:pt x="176" y="88"/>
                </a:lnTo>
                <a:lnTo>
                  <a:pt x="159" y="100"/>
                </a:lnTo>
                <a:lnTo>
                  <a:pt x="144" y="114"/>
                </a:lnTo>
                <a:lnTo>
                  <a:pt x="128" y="128"/>
                </a:lnTo>
                <a:lnTo>
                  <a:pt x="114" y="144"/>
                </a:lnTo>
                <a:lnTo>
                  <a:pt x="100" y="160"/>
                </a:lnTo>
                <a:lnTo>
                  <a:pt x="87" y="176"/>
                </a:lnTo>
                <a:lnTo>
                  <a:pt x="75" y="193"/>
                </a:lnTo>
                <a:lnTo>
                  <a:pt x="63" y="211"/>
                </a:lnTo>
                <a:lnTo>
                  <a:pt x="52" y="229"/>
                </a:lnTo>
                <a:lnTo>
                  <a:pt x="43" y="248"/>
                </a:lnTo>
                <a:lnTo>
                  <a:pt x="34" y="268"/>
                </a:lnTo>
                <a:lnTo>
                  <a:pt x="27" y="288"/>
                </a:lnTo>
                <a:lnTo>
                  <a:pt x="20" y="308"/>
                </a:lnTo>
                <a:lnTo>
                  <a:pt x="14" y="329"/>
                </a:lnTo>
                <a:lnTo>
                  <a:pt x="9" y="350"/>
                </a:lnTo>
                <a:lnTo>
                  <a:pt x="6" y="372"/>
                </a:lnTo>
                <a:lnTo>
                  <a:pt x="2" y="394"/>
                </a:lnTo>
                <a:lnTo>
                  <a:pt x="1" y="415"/>
                </a:lnTo>
                <a:lnTo>
                  <a:pt x="0" y="438"/>
                </a:lnTo>
                <a:lnTo>
                  <a:pt x="0" y="438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5" name="テキスト ボックス 274"/>
          <p:cNvSpPr txBox="1"/>
          <p:nvPr/>
        </p:nvSpPr>
        <p:spPr bwMode="black">
          <a:xfrm>
            <a:off x="7258361" y="5445224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noProof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有効期限</a:t>
            </a:r>
            <a:endParaRPr kumimoji="0" lang="en-US" altLang="ja-JP" sz="1200" kern="0" noProof="0" dirty="0" smtClean="0">
              <a:solidFill>
                <a:schemeClr val="tx1"/>
              </a:solidFill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一括</a:t>
            </a:r>
            <a:r>
              <a:rPr kumimoji="0" lang="ja-JP" altLang="en-US" sz="120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設定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6" name="Freeform 438"/>
          <p:cNvSpPr>
            <a:spLocks noEditPoints="1"/>
          </p:cNvSpPr>
          <p:nvPr/>
        </p:nvSpPr>
        <p:spPr bwMode="auto">
          <a:xfrm>
            <a:off x="4943234" y="4669829"/>
            <a:ext cx="349250" cy="487363"/>
          </a:xfrm>
          <a:custGeom>
            <a:avLst/>
            <a:gdLst>
              <a:gd name="T0" fmla="*/ 196 w 662"/>
              <a:gd name="T1" fmla="*/ 247 h 922"/>
              <a:gd name="T2" fmla="*/ 198 w 662"/>
              <a:gd name="T3" fmla="*/ 220 h 922"/>
              <a:gd name="T4" fmla="*/ 207 w 662"/>
              <a:gd name="T5" fmla="*/ 194 h 922"/>
              <a:gd name="T6" fmla="*/ 219 w 662"/>
              <a:gd name="T7" fmla="*/ 172 h 922"/>
              <a:gd name="T8" fmla="*/ 235 w 662"/>
              <a:gd name="T9" fmla="*/ 151 h 922"/>
              <a:gd name="T10" fmla="*/ 256 w 662"/>
              <a:gd name="T11" fmla="*/ 134 h 922"/>
              <a:gd name="T12" fmla="*/ 279 w 662"/>
              <a:gd name="T13" fmla="*/ 122 h 922"/>
              <a:gd name="T14" fmla="*/ 304 w 662"/>
              <a:gd name="T15" fmla="*/ 114 h 922"/>
              <a:gd name="T16" fmla="*/ 331 w 662"/>
              <a:gd name="T17" fmla="*/ 112 h 922"/>
              <a:gd name="T18" fmla="*/ 344 w 662"/>
              <a:gd name="T19" fmla="*/ 112 h 922"/>
              <a:gd name="T20" fmla="*/ 372 w 662"/>
              <a:gd name="T21" fmla="*/ 118 h 922"/>
              <a:gd name="T22" fmla="*/ 396 w 662"/>
              <a:gd name="T23" fmla="*/ 128 h 922"/>
              <a:gd name="T24" fmla="*/ 418 w 662"/>
              <a:gd name="T25" fmla="*/ 143 h 922"/>
              <a:gd name="T26" fmla="*/ 436 w 662"/>
              <a:gd name="T27" fmla="*/ 161 h 922"/>
              <a:gd name="T28" fmla="*/ 450 w 662"/>
              <a:gd name="T29" fmla="*/ 182 h 922"/>
              <a:gd name="T30" fmla="*/ 461 w 662"/>
              <a:gd name="T31" fmla="*/ 206 h 922"/>
              <a:gd name="T32" fmla="*/ 467 w 662"/>
              <a:gd name="T33" fmla="*/ 233 h 922"/>
              <a:gd name="T34" fmla="*/ 467 w 662"/>
              <a:gd name="T35" fmla="*/ 388 h 922"/>
              <a:gd name="T36" fmla="*/ 578 w 662"/>
              <a:gd name="T37" fmla="*/ 247 h 922"/>
              <a:gd name="T38" fmla="*/ 577 w 662"/>
              <a:gd name="T39" fmla="*/ 222 h 922"/>
              <a:gd name="T40" fmla="*/ 568 w 662"/>
              <a:gd name="T41" fmla="*/ 174 h 922"/>
              <a:gd name="T42" fmla="*/ 548 w 662"/>
              <a:gd name="T43" fmla="*/ 130 h 922"/>
              <a:gd name="T44" fmla="*/ 522 w 662"/>
              <a:gd name="T45" fmla="*/ 90 h 922"/>
              <a:gd name="T46" fmla="*/ 488 w 662"/>
              <a:gd name="T47" fmla="*/ 56 h 922"/>
              <a:gd name="T48" fmla="*/ 449 w 662"/>
              <a:gd name="T49" fmla="*/ 29 h 922"/>
              <a:gd name="T50" fmla="*/ 404 w 662"/>
              <a:gd name="T51" fmla="*/ 11 h 922"/>
              <a:gd name="T52" fmla="*/ 356 w 662"/>
              <a:gd name="T53" fmla="*/ 1 h 922"/>
              <a:gd name="T54" fmla="*/ 331 w 662"/>
              <a:gd name="T55" fmla="*/ 0 h 922"/>
              <a:gd name="T56" fmla="*/ 281 w 662"/>
              <a:gd name="T57" fmla="*/ 5 h 922"/>
              <a:gd name="T58" fmla="*/ 235 w 662"/>
              <a:gd name="T59" fmla="*/ 19 h 922"/>
              <a:gd name="T60" fmla="*/ 193 w 662"/>
              <a:gd name="T61" fmla="*/ 42 h 922"/>
              <a:gd name="T62" fmla="*/ 156 w 662"/>
              <a:gd name="T63" fmla="*/ 72 h 922"/>
              <a:gd name="T64" fmla="*/ 126 w 662"/>
              <a:gd name="T65" fmla="*/ 109 h 922"/>
              <a:gd name="T66" fmla="*/ 103 w 662"/>
              <a:gd name="T67" fmla="*/ 151 h 922"/>
              <a:gd name="T68" fmla="*/ 89 w 662"/>
              <a:gd name="T69" fmla="*/ 197 h 922"/>
              <a:gd name="T70" fmla="*/ 84 w 662"/>
              <a:gd name="T71" fmla="*/ 247 h 922"/>
              <a:gd name="T72" fmla="*/ 196 w 662"/>
              <a:gd name="T73" fmla="*/ 388 h 922"/>
              <a:gd name="T74" fmla="*/ 0 w 662"/>
              <a:gd name="T75" fmla="*/ 455 h 922"/>
              <a:gd name="T76" fmla="*/ 662 w 662"/>
              <a:gd name="T77" fmla="*/ 922 h 922"/>
              <a:gd name="T78" fmla="*/ 0 w 662"/>
              <a:gd name="T79" fmla="*/ 455 h 922"/>
              <a:gd name="T80" fmla="*/ 372 w 662"/>
              <a:gd name="T81" fmla="*/ 695 h 922"/>
              <a:gd name="T82" fmla="*/ 361 w 662"/>
              <a:gd name="T83" fmla="*/ 712 h 922"/>
              <a:gd name="T84" fmla="*/ 356 w 662"/>
              <a:gd name="T85" fmla="*/ 731 h 922"/>
              <a:gd name="T86" fmla="*/ 305 w 662"/>
              <a:gd name="T87" fmla="*/ 782 h 922"/>
              <a:gd name="T88" fmla="*/ 305 w 662"/>
              <a:gd name="T89" fmla="*/ 731 h 922"/>
              <a:gd name="T90" fmla="*/ 301 w 662"/>
              <a:gd name="T91" fmla="*/ 712 h 922"/>
              <a:gd name="T92" fmla="*/ 291 w 662"/>
              <a:gd name="T93" fmla="*/ 695 h 922"/>
              <a:gd name="T94" fmla="*/ 282 w 662"/>
              <a:gd name="T95" fmla="*/ 686 h 922"/>
              <a:gd name="T96" fmla="*/ 273 w 662"/>
              <a:gd name="T97" fmla="*/ 664 h 922"/>
              <a:gd name="T98" fmla="*/ 271 w 662"/>
              <a:gd name="T99" fmla="*/ 650 h 922"/>
              <a:gd name="T100" fmla="*/ 276 w 662"/>
              <a:gd name="T101" fmla="*/ 628 h 922"/>
              <a:gd name="T102" fmla="*/ 288 w 662"/>
              <a:gd name="T103" fmla="*/ 608 h 922"/>
              <a:gd name="T104" fmla="*/ 307 w 662"/>
              <a:gd name="T105" fmla="*/ 595 h 922"/>
              <a:gd name="T106" fmla="*/ 331 w 662"/>
              <a:gd name="T107" fmla="*/ 590 h 922"/>
              <a:gd name="T108" fmla="*/ 343 w 662"/>
              <a:gd name="T109" fmla="*/ 592 h 922"/>
              <a:gd name="T110" fmla="*/ 365 w 662"/>
              <a:gd name="T111" fmla="*/ 601 h 922"/>
              <a:gd name="T112" fmla="*/ 382 w 662"/>
              <a:gd name="T113" fmla="*/ 617 h 922"/>
              <a:gd name="T114" fmla="*/ 390 w 662"/>
              <a:gd name="T115" fmla="*/ 638 h 922"/>
              <a:gd name="T116" fmla="*/ 391 w 662"/>
              <a:gd name="T117" fmla="*/ 650 h 922"/>
              <a:gd name="T118" fmla="*/ 386 w 662"/>
              <a:gd name="T119" fmla="*/ 676 h 922"/>
              <a:gd name="T120" fmla="*/ 372 w 662"/>
              <a:gd name="T121" fmla="*/ 69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2" h="922">
                <a:moveTo>
                  <a:pt x="196" y="247"/>
                </a:moveTo>
                <a:lnTo>
                  <a:pt x="196" y="247"/>
                </a:lnTo>
                <a:lnTo>
                  <a:pt x="196" y="233"/>
                </a:lnTo>
                <a:lnTo>
                  <a:pt x="198" y="220"/>
                </a:lnTo>
                <a:lnTo>
                  <a:pt x="202" y="206"/>
                </a:lnTo>
                <a:lnTo>
                  <a:pt x="207" y="194"/>
                </a:lnTo>
                <a:lnTo>
                  <a:pt x="211" y="182"/>
                </a:lnTo>
                <a:lnTo>
                  <a:pt x="219" y="172"/>
                </a:lnTo>
                <a:lnTo>
                  <a:pt x="227" y="161"/>
                </a:lnTo>
                <a:lnTo>
                  <a:pt x="235" y="151"/>
                </a:lnTo>
                <a:lnTo>
                  <a:pt x="245" y="143"/>
                </a:lnTo>
                <a:lnTo>
                  <a:pt x="256" y="134"/>
                </a:lnTo>
                <a:lnTo>
                  <a:pt x="267" y="128"/>
                </a:lnTo>
                <a:lnTo>
                  <a:pt x="279" y="122"/>
                </a:lnTo>
                <a:lnTo>
                  <a:pt x="291" y="118"/>
                </a:lnTo>
                <a:lnTo>
                  <a:pt x="304" y="114"/>
                </a:lnTo>
                <a:lnTo>
                  <a:pt x="317" y="112"/>
                </a:lnTo>
                <a:lnTo>
                  <a:pt x="331" y="112"/>
                </a:lnTo>
                <a:lnTo>
                  <a:pt x="331" y="112"/>
                </a:lnTo>
                <a:lnTo>
                  <a:pt x="344" y="112"/>
                </a:lnTo>
                <a:lnTo>
                  <a:pt x="359" y="114"/>
                </a:lnTo>
                <a:lnTo>
                  <a:pt x="372" y="118"/>
                </a:lnTo>
                <a:lnTo>
                  <a:pt x="384" y="122"/>
                </a:lnTo>
                <a:lnTo>
                  <a:pt x="396" y="128"/>
                </a:lnTo>
                <a:lnTo>
                  <a:pt x="407" y="134"/>
                </a:lnTo>
                <a:lnTo>
                  <a:pt x="418" y="143"/>
                </a:lnTo>
                <a:lnTo>
                  <a:pt x="427" y="151"/>
                </a:lnTo>
                <a:lnTo>
                  <a:pt x="436" y="161"/>
                </a:lnTo>
                <a:lnTo>
                  <a:pt x="444" y="172"/>
                </a:lnTo>
                <a:lnTo>
                  <a:pt x="450" y="182"/>
                </a:lnTo>
                <a:lnTo>
                  <a:pt x="456" y="194"/>
                </a:lnTo>
                <a:lnTo>
                  <a:pt x="461" y="206"/>
                </a:lnTo>
                <a:lnTo>
                  <a:pt x="464" y="220"/>
                </a:lnTo>
                <a:lnTo>
                  <a:pt x="467" y="233"/>
                </a:lnTo>
                <a:lnTo>
                  <a:pt x="467" y="247"/>
                </a:lnTo>
                <a:lnTo>
                  <a:pt x="467" y="388"/>
                </a:lnTo>
                <a:lnTo>
                  <a:pt x="578" y="388"/>
                </a:lnTo>
                <a:lnTo>
                  <a:pt x="578" y="247"/>
                </a:lnTo>
                <a:lnTo>
                  <a:pt x="578" y="247"/>
                </a:lnTo>
                <a:lnTo>
                  <a:pt x="577" y="222"/>
                </a:lnTo>
                <a:lnTo>
                  <a:pt x="574" y="197"/>
                </a:lnTo>
                <a:lnTo>
                  <a:pt x="568" y="174"/>
                </a:lnTo>
                <a:lnTo>
                  <a:pt x="559" y="151"/>
                </a:lnTo>
                <a:lnTo>
                  <a:pt x="548" y="130"/>
                </a:lnTo>
                <a:lnTo>
                  <a:pt x="536" y="109"/>
                </a:lnTo>
                <a:lnTo>
                  <a:pt x="522" y="90"/>
                </a:lnTo>
                <a:lnTo>
                  <a:pt x="506" y="72"/>
                </a:lnTo>
                <a:lnTo>
                  <a:pt x="488" y="56"/>
                </a:lnTo>
                <a:lnTo>
                  <a:pt x="469" y="42"/>
                </a:lnTo>
                <a:lnTo>
                  <a:pt x="449" y="29"/>
                </a:lnTo>
                <a:lnTo>
                  <a:pt x="427" y="19"/>
                </a:lnTo>
                <a:lnTo>
                  <a:pt x="404" y="11"/>
                </a:lnTo>
                <a:lnTo>
                  <a:pt x="380" y="5"/>
                </a:lnTo>
                <a:lnTo>
                  <a:pt x="356" y="1"/>
                </a:lnTo>
                <a:lnTo>
                  <a:pt x="331" y="0"/>
                </a:lnTo>
                <a:lnTo>
                  <a:pt x="331" y="0"/>
                </a:lnTo>
                <a:lnTo>
                  <a:pt x="306" y="1"/>
                </a:lnTo>
                <a:lnTo>
                  <a:pt x="281" y="5"/>
                </a:lnTo>
                <a:lnTo>
                  <a:pt x="258" y="11"/>
                </a:lnTo>
                <a:lnTo>
                  <a:pt x="235" y="19"/>
                </a:lnTo>
                <a:lnTo>
                  <a:pt x="214" y="29"/>
                </a:lnTo>
                <a:lnTo>
                  <a:pt x="193" y="42"/>
                </a:lnTo>
                <a:lnTo>
                  <a:pt x="174" y="56"/>
                </a:lnTo>
                <a:lnTo>
                  <a:pt x="156" y="72"/>
                </a:lnTo>
                <a:lnTo>
                  <a:pt x="141" y="90"/>
                </a:lnTo>
                <a:lnTo>
                  <a:pt x="126" y="109"/>
                </a:lnTo>
                <a:lnTo>
                  <a:pt x="113" y="130"/>
                </a:lnTo>
                <a:lnTo>
                  <a:pt x="103" y="151"/>
                </a:lnTo>
                <a:lnTo>
                  <a:pt x="95" y="174"/>
                </a:lnTo>
                <a:lnTo>
                  <a:pt x="89" y="197"/>
                </a:lnTo>
                <a:lnTo>
                  <a:pt x="85" y="222"/>
                </a:lnTo>
                <a:lnTo>
                  <a:pt x="84" y="247"/>
                </a:lnTo>
                <a:lnTo>
                  <a:pt x="84" y="388"/>
                </a:lnTo>
                <a:lnTo>
                  <a:pt x="196" y="388"/>
                </a:lnTo>
                <a:lnTo>
                  <a:pt x="196" y="247"/>
                </a:lnTo>
                <a:close/>
                <a:moveTo>
                  <a:pt x="0" y="455"/>
                </a:moveTo>
                <a:lnTo>
                  <a:pt x="0" y="922"/>
                </a:lnTo>
                <a:lnTo>
                  <a:pt x="662" y="922"/>
                </a:lnTo>
                <a:lnTo>
                  <a:pt x="662" y="455"/>
                </a:lnTo>
                <a:lnTo>
                  <a:pt x="0" y="455"/>
                </a:lnTo>
                <a:close/>
                <a:moveTo>
                  <a:pt x="372" y="695"/>
                </a:moveTo>
                <a:lnTo>
                  <a:pt x="372" y="695"/>
                </a:lnTo>
                <a:lnTo>
                  <a:pt x="366" y="703"/>
                </a:lnTo>
                <a:lnTo>
                  <a:pt x="361" y="712"/>
                </a:lnTo>
                <a:lnTo>
                  <a:pt x="358" y="721"/>
                </a:lnTo>
                <a:lnTo>
                  <a:pt x="356" y="731"/>
                </a:lnTo>
                <a:lnTo>
                  <a:pt x="356" y="782"/>
                </a:lnTo>
                <a:lnTo>
                  <a:pt x="305" y="782"/>
                </a:lnTo>
                <a:lnTo>
                  <a:pt x="305" y="731"/>
                </a:lnTo>
                <a:lnTo>
                  <a:pt x="305" y="731"/>
                </a:lnTo>
                <a:lnTo>
                  <a:pt x="305" y="721"/>
                </a:lnTo>
                <a:lnTo>
                  <a:pt x="301" y="712"/>
                </a:lnTo>
                <a:lnTo>
                  <a:pt x="297" y="703"/>
                </a:lnTo>
                <a:lnTo>
                  <a:pt x="291" y="695"/>
                </a:lnTo>
                <a:lnTo>
                  <a:pt x="291" y="695"/>
                </a:lnTo>
                <a:lnTo>
                  <a:pt x="282" y="686"/>
                </a:lnTo>
                <a:lnTo>
                  <a:pt x="276" y="676"/>
                </a:lnTo>
                <a:lnTo>
                  <a:pt x="273" y="664"/>
                </a:lnTo>
                <a:lnTo>
                  <a:pt x="271" y="650"/>
                </a:lnTo>
                <a:lnTo>
                  <a:pt x="271" y="650"/>
                </a:lnTo>
                <a:lnTo>
                  <a:pt x="273" y="638"/>
                </a:lnTo>
                <a:lnTo>
                  <a:pt x="276" y="628"/>
                </a:lnTo>
                <a:lnTo>
                  <a:pt x="281" y="617"/>
                </a:lnTo>
                <a:lnTo>
                  <a:pt x="288" y="608"/>
                </a:lnTo>
                <a:lnTo>
                  <a:pt x="298" y="601"/>
                </a:lnTo>
                <a:lnTo>
                  <a:pt x="307" y="595"/>
                </a:lnTo>
                <a:lnTo>
                  <a:pt x="319" y="592"/>
                </a:lnTo>
                <a:lnTo>
                  <a:pt x="331" y="590"/>
                </a:lnTo>
                <a:lnTo>
                  <a:pt x="331" y="590"/>
                </a:lnTo>
                <a:lnTo>
                  <a:pt x="343" y="592"/>
                </a:lnTo>
                <a:lnTo>
                  <a:pt x="355" y="595"/>
                </a:lnTo>
                <a:lnTo>
                  <a:pt x="365" y="601"/>
                </a:lnTo>
                <a:lnTo>
                  <a:pt x="374" y="608"/>
                </a:lnTo>
                <a:lnTo>
                  <a:pt x="382" y="617"/>
                </a:lnTo>
                <a:lnTo>
                  <a:pt x="386" y="628"/>
                </a:lnTo>
                <a:lnTo>
                  <a:pt x="390" y="638"/>
                </a:lnTo>
                <a:lnTo>
                  <a:pt x="391" y="650"/>
                </a:lnTo>
                <a:lnTo>
                  <a:pt x="391" y="650"/>
                </a:lnTo>
                <a:lnTo>
                  <a:pt x="390" y="664"/>
                </a:lnTo>
                <a:lnTo>
                  <a:pt x="386" y="676"/>
                </a:lnTo>
                <a:lnTo>
                  <a:pt x="380" y="686"/>
                </a:lnTo>
                <a:lnTo>
                  <a:pt x="372" y="695"/>
                </a:lnTo>
                <a:lnTo>
                  <a:pt x="372" y="695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7" name="テキスト ボックス 276"/>
          <p:cNvSpPr txBox="1"/>
          <p:nvPr/>
        </p:nvSpPr>
        <p:spPr bwMode="black">
          <a:xfrm>
            <a:off x="3347864" y="5795972"/>
            <a:ext cx="2304256" cy="369332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マイナンバーの</a:t>
            </a:r>
            <a:r>
              <a:rPr kumimoji="0" lang="ja-JP" altLang="en-US" sz="12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関係する画面は</a:t>
            </a:r>
            <a:endParaRPr kumimoji="0" lang="en-US" altLang="ja-JP" sz="1200" b="1" kern="0" dirty="0" smtClean="0">
              <a:solidFill>
                <a:schemeClr val="tx1"/>
              </a:solidFill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管理者パスワード</a:t>
            </a:r>
            <a:r>
              <a:rPr kumimoji="0" lang="ja-JP" altLang="en-US" sz="1200" b="1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が必要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7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7684" y="5803482"/>
            <a:ext cx="722456" cy="45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5308" y="4562274"/>
            <a:ext cx="722456" cy="45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56992"/>
            <a:ext cx="722456" cy="45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1" name="右矢印 280"/>
          <p:cNvSpPr/>
          <p:nvPr/>
        </p:nvSpPr>
        <p:spPr bwMode="gray">
          <a:xfrm>
            <a:off x="2843808" y="5589240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82" name="右矢印 281"/>
          <p:cNvSpPr/>
          <p:nvPr/>
        </p:nvSpPr>
        <p:spPr bwMode="gray">
          <a:xfrm>
            <a:off x="2843808" y="4293096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83" name="右矢印 282"/>
          <p:cNvSpPr/>
          <p:nvPr/>
        </p:nvSpPr>
        <p:spPr bwMode="gray">
          <a:xfrm>
            <a:off x="2843808" y="3068960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284" name="グループ化 525"/>
          <p:cNvGrpSpPr/>
          <p:nvPr/>
        </p:nvGrpSpPr>
        <p:grpSpPr>
          <a:xfrm>
            <a:off x="3491880" y="3010848"/>
            <a:ext cx="550664" cy="545650"/>
            <a:chOff x="3784104" y="1923678"/>
            <a:chExt cx="381000" cy="381000"/>
          </a:xfrm>
          <a:solidFill>
            <a:srgbClr val="00A3EC"/>
          </a:solidFill>
        </p:grpSpPr>
        <p:sp>
          <p:nvSpPr>
            <p:cNvPr id="285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6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87" name="テキスト ボックス 286"/>
          <p:cNvSpPr txBox="1"/>
          <p:nvPr/>
        </p:nvSpPr>
        <p:spPr bwMode="black">
          <a:xfrm>
            <a:off x="3383868" y="3676382"/>
            <a:ext cx="732780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画面編集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8" name="テキスト ボックス 287"/>
          <p:cNvSpPr txBox="1"/>
          <p:nvPr/>
        </p:nvSpPr>
        <p:spPr bwMode="black">
          <a:xfrm>
            <a:off x="4631308" y="3676382"/>
            <a:ext cx="1092820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チェックリスト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9" name="Freeform 393"/>
          <p:cNvSpPr>
            <a:spLocks noEditPoints="1"/>
          </p:cNvSpPr>
          <p:nvPr/>
        </p:nvSpPr>
        <p:spPr bwMode="auto">
          <a:xfrm>
            <a:off x="4914255" y="2996952"/>
            <a:ext cx="449833" cy="551896"/>
          </a:xfrm>
          <a:custGeom>
            <a:avLst/>
            <a:gdLst>
              <a:gd name="T0" fmla="*/ 534 w 714"/>
              <a:gd name="T1" fmla="*/ 682 h 876"/>
              <a:gd name="T2" fmla="*/ 178 w 714"/>
              <a:gd name="T3" fmla="*/ 682 h 876"/>
              <a:gd name="T4" fmla="*/ 178 w 714"/>
              <a:gd name="T5" fmla="*/ 618 h 876"/>
              <a:gd name="T6" fmla="*/ 534 w 714"/>
              <a:gd name="T7" fmla="*/ 618 h 876"/>
              <a:gd name="T8" fmla="*/ 534 w 714"/>
              <a:gd name="T9" fmla="*/ 682 h 876"/>
              <a:gd name="T10" fmla="*/ 534 w 714"/>
              <a:gd name="T11" fmla="*/ 564 h 876"/>
              <a:gd name="T12" fmla="*/ 178 w 714"/>
              <a:gd name="T13" fmla="*/ 564 h 876"/>
              <a:gd name="T14" fmla="*/ 178 w 714"/>
              <a:gd name="T15" fmla="*/ 499 h 876"/>
              <a:gd name="T16" fmla="*/ 534 w 714"/>
              <a:gd name="T17" fmla="*/ 499 h 876"/>
              <a:gd name="T18" fmla="*/ 534 w 714"/>
              <a:gd name="T19" fmla="*/ 564 h 876"/>
              <a:gd name="T20" fmla="*/ 534 w 714"/>
              <a:gd name="T21" fmla="*/ 445 h 876"/>
              <a:gd name="T22" fmla="*/ 178 w 714"/>
              <a:gd name="T23" fmla="*/ 445 h 876"/>
              <a:gd name="T24" fmla="*/ 178 w 714"/>
              <a:gd name="T25" fmla="*/ 382 h 876"/>
              <a:gd name="T26" fmla="*/ 534 w 714"/>
              <a:gd name="T27" fmla="*/ 382 h 876"/>
              <a:gd name="T28" fmla="*/ 534 w 714"/>
              <a:gd name="T29" fmla="*/ 445 h 876"/>
              <a:gd name="T30" fmla="*/ 447 w 714"/>
              <a:gd name="T31" fmla="*/ 85 h 876"/>
              <a:gd name="T32" fmla="*/ 447 w 714"/>
              <a:gd name="T33" fmla="*/ 268 h 876"/>
              <a:gd name="T34" fmla="*/ 629 w 714"/>
              <a:gd name="T35" fmla="*/ 268 h 876"/>
              <a:gd name="T36" fmla="*/ 629 w 714"/>
              <a:gd name="T37" fmla="*/ 791 h 876"/>
              <a:gd name="T38" fmla="*/ 86 w 714"/>
              <a:gd name="T39" fmla="*/ 791 h 876"/>
              <a:gd name="T40" fmla="*/ 86 w 714"/>
              <a:gd name="T41" fmla="*/ 85 h 876"/>
              <a:gd name="T42" fmla="*/ 447 w 714"/>
              <a:gd name="T43" fmla="*/ 85 h 876"/>
              <a:gd name="T44" fmla="*/ 500 w 714"/>
              <a:gd name="T45" fmla="*/ 0 h 876"/>
              <a:gd name="T46" fmla="*/ 0 w 714"/>
              <a:gd name="T47" fmla="*/ 0 h 876"/>
              <a:gd name="T48" fmla="*/ 0 w 714"/>
              <a:gd name="T49" fmla="*/ 876 h 876"/>
              <a:gd name="T50" fmla="*/ 714 w 714"/>
              <a:gd name="T51" fmla="*/ 876 h 876"/>
              <a:gd name="T52" fmla="*/ 714 w 714"/>
              <a:gd name="T53" fmla="*/ 215 h 876"/>
              <a:gd name="T54" fmla="*/ 500 w 714"/>
              <a:gd name="T55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14" h="876">
                <a:moveTo>
                  <a:pt x="534" y="682"/>
                </a:moveTo>
                <a:lnTo>
                  <a:pt x="178" y="682"/>
                </a:lnTo>
                <a:lnTo>
                  <a:pt x="178" y="618"/>
                </a:lnTo>
                <a:lnTo>
                  <a:pt x="534" y="618"/>
                </a:lnTo>
                <a:lnTo>
                  <a:pt x="534" y="682"/>
                </a:lnTo>
                <a:close/>
                <a:moveTo>
                  <a:pt x="534" y="564"/>
                </a:moveTo>
                <a:lnTo>
                  <a:pt x="178" y="564"/>
                </a:lnTo>
                <a:lnTo>
                  <a:pt x="178" y="499"/>
                </a:lnTo>
                <a:lnTo>
                  <a:pt x="534" y="499"/>
                </a:lnTo>
                <a:lnTo>
                  <a:pt x="534" y="564"/>
                </a:lnTo>
                <a:close/>
                <a:moveTo>
                  <a:pt x="534" y="445"/>
                </a:moveTo>
                <a:lnTo>
                  <a:pt x="178" y="445"/>
                </a:lnTo>
                <a:lnTo>
                  <a:pt x="178" y="382"/>
                </a:lnTo>
                <a:lnTo>
                  <a:pt x="534" y="382"/>
                </a:lnTo>
                <a:lnTo>
                  <a:pt x="534" y="445"/>
                </a:lnTo>
                <a:close/>
                <a:moveTo>
                  <a:pt x="447" y="85"/>
                </a:moveTo>
                <a:lnTo>
                  <a:pt x="447" y="268"/>
                </a:lnTo>
                <a:lnTo>
                  <a:pt x="629" y="268"/>
                </a:lnTo>
                <a:lnTo>
                  <a:pt x="629" y="791"/>
                </a:lnTo>
                <a:lnTo>
                  <a:pt x="86" y="791"/>
                </a:lnTo>
                <a:lnTo>
                  <a:pt x="86" y="85"/>
                </a:lnTo>
                <a:lnTo>
                  <a:pt x="447" y="85"/>
                </a:lnTo>
                <a:close/>
                <a:moveTo>
                  <a:pt x="500" y="0"/>
                </a:moveTo>
                <a:lnTo>
                  <a:pt x="0" y="0"/>
                </a:lnTo>
                <a:lnTo>
                  <a:pt x="0" y="876"/>
                </a:lnTo>
                <a:lnTo>
                  <a:pt x="714" y="876"/>
                </a:lnTo>
                <a:lnTo>
                  <a:pt x="714" y="215"/>
                </a:lnTo>
                <a:lnTo>
                  <a:pt x="500" y="0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0" name="右矢印 289"/>
          <p:cNvSpPr/>
          <p:nvPr/>
        </p:nvSpPr>
        <p:spPr bwMode="gray">
          <a:xfrm>
            <a:off x="5832140" y="5553236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1" name="右矢印 290"/>
          <p:cNvSpPr/>
          <p:nvPr/>
        </p:nvSpPr>
        <p:spPr bwMode="gray">
          <a:xfrm>
            <a:off x="5832140" y="2816932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2" name="右矢印 291"/>
          <p:cNvSpPr/>
          <p:nvPr/>
        </p:nvSpPr>
        <p:spPr bwMode="gray">
          <a:xfrm rot="18714056">
            <a:off x="4710949" y="3961240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3" name="右矢印 292"/>
          <p:cNvSpPr/>
          <p:nvPr/>
        </p:nvSpPr>
        <p:spPr bwMode="gray">
          <a:xfrm rot="3182187">
            <a:off x="3779794" y="4033832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294" name="グループ化 525"/>
          <p:cNvGrpSpPr/>
          <p:nvPr/>
        </p:nvGrpSpPr>
        <p:grpSpPr>
          <a:xfrm>
            <a:off x="6736479" y="5885406"/>
            <a:ext cx="427809" cy="423914"/>
            <a:chOff x="3784104" y="1923678"/>
            <a:chExt cx="381000" cy="381000"/>
          </a:xfrm>
          <a:solidFill>
            <a:srgbClr val="00A3EC"/>
          </a:solidFill>
        </p:grpSpPr>
        <p:sp>
          <p:nvSpPr>
            <p:cNvPr id="295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6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97" name="テキスト ボックス 296"/>
          <p:cNvSpPr txBox="1"/>
          <p:nvPr/>
        </p:nvSpPr>
        <p:spPr bwMode="black">
          <a:xfrm>
            <a:off x="7258361" y="6165304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手動設定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8" name="右矢印 297"/>
          <p:cNvSpPr/>
          <p:nvPr/>
        </p:nvSpPr>
        <p:spPr bwMode="gray">
          <a:xfrm>
            <a:off x="7443586" y="5808065"/>
            <a:ext cx="332770" cy="285231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99" name="テキスト ボックス 298"/>
          <p:cNvSpPr txBox="1"/>
          <p:nvPr/>
        </p:nvSpPr>
        <p:spPr bwMode="black">
          <a:xfrm>
            <a:off x="7524328" y="4756502"/>
            <a:ext cx="1368152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</a:t>
            </a:r>
            <a:r>
              <a:rPr kumimoji="0" lang="en-US" altLang="ja-JP" sz="1200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200" kern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アクセスログ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0" name="右矢印 299"/>
          <p:cNvSpPr/>
          <p:nvPr/>
        </p:nvSpPr>
        <p:spPr bwMode="gray">
          <a:xfrm>
            <a:off x="5832140" y="4221088"/>
            <a:ext cx="504056" cy="432048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01" name="テキスト ボックス 300"/>
          <p:cNvSpPr txBox="1"/>
          <p:nvPr/>
        </p:nvSpPr>
        <p:spPr bwMode="black">
          <a:xfrm>
            <a:off x="6444208" y="4756502"/>
            <a:ext cx="900100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noProof="0" dirty="0" smtClean="0">
                <a:solidFill>
                  <a:schemeClr val="tx1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法定調書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2" name="角丸四角形 301"/>
          <p:cNvSpPr/>
          <p:nvPr/>
        </p:nvSpPr>
        <p:spPr>
          <a:xfrm>
            <a:off x="6084168" y="3609020"/>
            <a:ext cx="2808317" cy="338060"/>
          </a:xfrm>
          <a:prstGeom prst="roundRect">
            <a:avLst>
              <a:gd name="adj" fmla="val 0"/>
            </a:avLst>
          </a:prstGeom>
          <a:solidFill>
            <a:srgbClr val="00A3EC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noProof="0" dirty="0" smtClean="0">
                <a:solidFill>
                  <a:srgbClr val="FFFFFF"/>
                </a:solidFill>
                <a:latin typeface="メイリオ"/>
                <a:ea typeface="メイリオ"/>
              </a:rPr>
              <a:t>出　力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03" name="Freeform 547"/>
          <p:cNvSpPr>
            <a:spLocks noEditPoints="1"/>
          </p:cNvSpPr>
          <p:nvPr/>
        </p:nvSpPr>
        <p:spPr bwMode="auto">
          <a:xfrm>
            <a:off x="6588224" y="2744924"/>
            <a:ext cx="576064" cy="36004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6"/>
              </a:cxn>
              <a:cxn ang="0">
                <a:pos x="240" y="176"/>
              </a:cxn>
              <a:cxn ang="0">
                <a:pos x="240" y="0"/>
              </a:cxn>
              <a:cxn ang="0">
                <a:pos x="0" y="0"/>
              </a:cxn>
              <a:cxn ang="0">
                <a:pos x="192" y="24"/>
              </a:cxn>
              <a:cxn ang="0">
                <a:pos x="120" y="74"/>
              </a:cxn>
              <a:cxn ang="0">
                <a:pos x="48" y="24"/>
              </a:cxn>
              <a:cxn ang="0">
                <a:pos x="192" y="24"/>
              </a:cxn>
              <a:cxn ang="0">
                <a:pos x="24" y="152"/>
              </a:cxn>
              <a:cxn ang="0">
                <a:pos x="24" y="36"/>
              </a:cxn>
              <a:cxn ang="0">
                <a:pos x="120" y="102"/>
              </a:cxn>
              <a:cxn ang="0">
                <a:pos x="216" y="36"/>
              </a:cxn>
              <a:cxn ang="0">
                <a:pos x="216" y="152"/>
              </a:cxn>
              <a:cxn ang="0">
                <a:pos x="24" y="152"/>
              </a:cxn>
            </a:cxnLst>
            <a:rect l="0" t="0" r="r" b="b"/>
            <a:pathLst>
              <a:path w="240" h="176">
                <a:moveTo>
                  <a:pt x="0" y="0"/>
                </a:moveTo>
                <a:lnTo>
                  <a:pt x="0" y="176"/>
                </a:lnTo>
                <a:lnTo>
                  <a:pt x="240" y="176"/>
                </a:lnTo>
                <a:lnTo>
                  <a:pt x="240" y="0"/>
                </a:lnTo>
                <a:lnTo>
                  <a:pt x="0" y="0"/>
                </a:lnTo>
                <a:close/>
                <a:moveTo>
                  <a:pt x="192" y="24"/>
                </a:moveTo>
                <a:lnTo>
                  <a:pt x="120" y="74"/>
                </a:lnTo>
                <a:lnTo>
                  <a:pt x="48" y="24"/>
                </a:lnTo>
                <a:lnTo>
                  <a:pt x="192" y="24"/>
                </a:lnTo>
                <a:close/>
                <a:moveTo>
                  <a:pt x="24" y="152"/>
                </a:moveTo>
                <a:lnTo>
                  <a:pt x="24" y="36"/>
                </a:lnTo>
                <a:lnTo>
                  <a:pt x="120" y="102"/>
                </a:lnTo>
                <a:lnTo>
                  <a:pt x="216" y="36"/>
                </a:lnTo>
                <a:lnTo>
                  <a:pt x="216" y="152"/>
                </a:lnTo>
                <a:lnTo>
                  <a:pt x="24" y="152"/>
                </a:lnTo>
                <a:close/>
              </a:path>
            </a:pathLst>
          </a:custGeom>
          <a:solidFill>
            <a:srgbClr val="00A3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04" name="グループ化 303"/>
          <p:cNvGrpSpPr/>
          <p:nvPr/>
        </p:nvGrpSpPr>
        <p:grpSpPr>
          <a:xfrm>
            <a:off x="7956376" y="2636912"/>
            <a:ext cx="520469" cy="513506"/>
            <a:chOff x="1535113" y="649288"/>
            <a:chExt cx="381000" cy="381000"/>
          </a:xfrm>
          <a:solidFill>
            <a:srgbClr val="00A3EC"/>
          </a:solidFill>
        </p:grpSpPr>
        <p:sp>
          <p:nvSpPr>
            <p:cNvPr id="305" name="Freeform 108"/>
            <p:cNvSpPr>
              <a:spLocks/>
            </p:cNvSpPr>
            <p:nvPr/>
          </p:nvSpPr>
          <p:spPr bwMode="auto">
            <a:xfrm>
              <a:off x="1560513" y="661988"/>
              <a:ext cx="60325" cy="73025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6" y="38"/>
                </a:cxn>
                <a:cxn ang="0">
                  <a:pos x="10" y="42"/>
                </a:cxn>
                <a:cxn ang="0">
                  <a:pos x="14" y="46"/>
                </a:cxn>
                <a:cxn ang="0">
                  <a:pos x="18" y="46"/>
                </a:cxn>
                <a:cxn ang="0">
                  <a:pos x="18" y="46"/>
                </a:cxn>
                <a:cxn ang="0">
                  <a:pos x="24" y="46"/>
                </a:cxn>
                <a:cxn ang="0">
                  <a:pos x="28" y="42"/>
                </a:cxn>
                <a:cxn ang="0">
                  <a:pos x="30" y="38"/>
                </a:cxn>
                <a:cxn ang="0">
                  <a:pos x="32" y="32"/>
                </a:cxn>
                <a:cxn ang="0">
                  <a:pos x="32" y="32"/>
                </a:cxn>
                <a:cxn ang="0">
                  <a:pos x="36" y="32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6" y="24"/>
                </a:cxn>
                <a:cxn ang="0">
                  <a:pos x="34" y="22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4" y="8"/>
                </a:cxn>
                <a:cxn ang="0">
                  <a:pos x="30" y="4"/>
                </a:cxn>
                <a:cxn ang="0">
                  <a:pos x="26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4"/>
                </a:cxn>
                <a:cxn ang="0">
                  <a:pos x="4" y="8"/>
                </a:cxn>
                <a:cxn ang="0">
                  <a:pos x="2" y="1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0" y="2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38" h="46">
                  <a:moveTo>
                    <a:pt x="6" y="32"/>
                  </a:moveTo>
                  <a:lnTo>
                    <a:pt x="6" y="32"/>
                  </a:lnTo>
                  <a:lnTo>
                    <a:pt x="6" y="38"/>
                  </a:lnTo>
                  <a:lnTo>
                    <a:pt x="10" y="42"/>
                  </a:lnTo>
                  <a:lnTo>
                    <a:pt x="14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6" y="32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8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Freeform 109"/>
            <p:cNvSpPr>
              <a:spLocks/>
            </p:cNvSpPr>
            <p:nvPr/>
          </p:nvSpPr>
          <p:spPr bwMode="auto">
            <a:xfrm>
              <a:off x="1535113" y="738188"/>
              <a:ext cx="98425" cy="292100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62" y="4"/>
                </a:cxn>
                <a:cxn ang="0">
                  <a:pos x="62" y="4"/>
                </a:cxn>
                <a:cxn ang="0">
                  <a:pos x="60" y="4"/>
                </a:cxn>
                <a:cxn ang="0">
                  <a:pos x="60" y="4"/>
                </a:cxn>
                <a:cxn ang="0">
                  <a:pos x="48" y="0"/>
                </a:cxn>
                <a:cxn ang="0">
                  <a:pos x="34" y="16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2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2"/>
                </a:cxn>
                <a:cxn ang="0">
                  <a:pos x="0" y="84"/>
                </a:cxn>
                <a:cxn ang="0">
                  <a:pos x="12" y="84"/>
                </a:cxn>
                <a:cxn ang="0">
                  <a:pos x="12" y="184"/>
                </a:cxn>
                <a:cxn ang="0">
                  <a:pos x="58" y="184"/>
                </a:cxn>
                <a:cxn ang="0">
                  <a:pos x="58" y="84"/>
                </a:cxn>
                <a:cxn ang="0">
                  <a:pos x="62" y="84"/>
                </a:cxn>
                <a:cxn ang="0">
                  <a:pos x="62" y="6"/>
                </a:cxn>
              </a:cxnLst>
              <a:rect l="0" t="0" r="r" b="b"/>
              <a:pathLst>
                <a:path w="62" h="184">
                  <a:moveTo>
                    <a:pt x="62" y="6"/>
                  </a:moveTo>
                  <a:lnTo>
                    <a:pt x="62" y="6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48" y="0"/>
                  </a:lnTo>
                  <a:lnTo>
                    <a:pt x="34" y="16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84"/>
                  </a:lnTo>
                  <a:lnTo>
                    <a:pt x="12" y="84"/>
                  </a:lnTo>
                  <a:lnTo>
                    <a:pt x="12" y="184"/>
                  </a:lnTo>
                  <a:lnTo>
                    <a:pt x="58" y="184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110"/>
            <p:cNvSpPr>
              <a:spLocks/>
            </p:cNvSpPr>
            <p:nvPr/>
          </p:nvSpPr>
          <p:spPr bwMode="auto">
            <a:xfrm>
              <a:off x="1830388" y="661988"/>
              <a:ext cx="60325" cy="73025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6" y="32"/>
                </a:cxn>
                <a:cxn ang="0">
                  <a:pos x="8" y="38"/>
                </a:cxn>
                <a:cxn ang="0">
                  <a:pos x="10" y="42"/>
                </a:cxn>
                <a:cxn ang="0">
                  <a:pos x="14" y="46"/>
                </a:cxn>
                <a:cxn ang="0">
                  <a:pos x="20" y="46"/>
                </a:cxn>
                <a:cxn ang="0">
                  <a:pos x="20" y="46"/>
                </a:cxn>
                <a:cxn ang="0">
                  <a:pos x="24" y="46"/>
                </a:cxn>
                <a:cxn ang="0">
                  <a:pos x="28" y="42"/>
                </a:cxn>
                <a:cxn ang="0">
                  <a:pos x="32" y="38"/>
                </a:cxn>
                <a:cxn ang="0">
                  <a:pos x="32" y="32"/>
                </a:cxn>
                <a:cxn ang="0">
                  <a:pos x="32" y="32"/>
                </a:cxn>
                <a:cxn ang="0">
                  <a:pos x="36" y="32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8" y="24"/>
                </a:cxn>
                <a:cxn ang="0">
                  <a:pos x="34" y="22"/>
                </a:cxn>
                <a:cxn ang="0">
                  <a:pos x="36" y="14"/>
                </a:cxn>
                <a:cxn ang="0">
                  <a:pos x="36" y="14"/>
                </a:cxn>
                <a:cxn ang="0">
                  <a:pos x="34" y="8"/>
                </a:cxn>
                <a:cxn ang="0">
                  <a:pos x="32" y="4"/>
                </a:cxn>
                <a:cxn ang="0">
                  <a:pos x="26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4" y="1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6" y="32"/>
                </a:cxn>
                <a:cxn ang="0">
                  <a:pos x="6" y="32"/>
                </a:cxn>
              </a:cxnLst>
              <a:rect l="0" t="0" r="r" b="b"/>
              <a:pathLst>
                <a:path w="38" h="46">
                  <a:moveTo>
                    <a:pt x="6" y="32"/>
                  </a:moveTo>
                  <a:lnTo>
                    <a:pt x="6" y="32"/>
                  </a:lnTo>
                  <a:lnTo>
                    <a:pt x="8" y="38"/>
                  </a:lnTo>
                  <a:lnTo>
                    <a:pt x="10" y="42"/>
                  </a:lnTo>
                  <a:lnTo>
                    <a:pt x="14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4" y="46"/>
                  </a:lnTo>
                  <a:lnTo>
                    <a:pt x="28" y="42"/>
                  </a:lnTo>
                  <a:lnTo>
                    <a:pt x="32" y="3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6" y="32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4" y="8"/>
                  </a:lnTo>
                  <a:lnTo>
                    <a:pt x="32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1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6" y="32"/>
                  </a:lnTo>
                  <a:lnTo>
                    <a:pt x="6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8" name="Freeform 111"/>
            <p:cNvSpPr>
              <a:spLocks/>
            </p:cNvSpPr>
            <p:nvPr/>
          </p:nvSpPr>
          <p:spPr bwMode="auto">
            <a:xfrm>
              <a:off x="1817688" y="738188"/>
              <a:ext cx="98425" cy="292100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42" y="0"/>
                </a:cxn>
                <a:cxn ang="0">
                  <a:pos x="28" y="1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4"/>
                </a:cxn>
                <a:cxn ang="0">
                  <a:pos x="4" y="84"/>
                </a:cxn>
                <a:cxn ang="0">
                  <a:pos x="4" y="184"/>
                </a:cxn>
                <a:cxn ang="0">
                  <a:pos x="50" y="184"/>
                </a:cxn>
                <a:cxn ang="0">
                  <a:pos x="50" y="84"/>
                </a:cxn>
                <a:cxn ang="0">
                  <a:pos x="62" y="84"/>
                </a:cxn>
                <a:cxn ang="0">
                  <a:pos x="62" y="22"/>
                </a:cxn>
                <a:cxn ang="0">
                  <a:pos x="62" y="2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2" y="8"/>
                </a:cxn>
                <a:cxn ang="0">
                  <a:pos x="60" y="6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2" h="184">
                  <a:moveTo>
                    <a:pt x="52" y="4"/>
                  </a:moveTo>
                  <a:lnTo>
                    <a:pt x="52" y="4"/>
                  </a:lnTo>
                  <a:lnTo>
                    <a:pt x="42" y="0"/>
                  </a:lnTo>
                  <a:lnTo>
                    <a:pt x="28" y="1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4"/>
                  </a:lnTo>
                  <a:lnTo>
                    <a:pt x="4" y="84"/>
                  </a:lnTo>
                  <a:lnTo>
                    <a:pt x="4" y="184"/>
                  </a:lnTo>
                  <a:lnTo>
                    <a:pt x="50" y="184"/>
                  </a:lnTo>
                  <a:lnTo>
                    <a:pt x="50" y="84"/>
                  </a:lnTo>
                  <a:lnTo>
                    <a:pt x="62" y="84"/>
                  </a:lnTo>
                  <a:lnTo>
                    <a:pt x="62" y="22"/>
                  </a:lnTo>
                  <a:lnTo>
                    <a:pt x="62" y="2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8"/>
                  </a:lnTo>
                  <a:lnTo>
                    <a:pt x="60" y="6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9" name="Freeform 112"/>
            <p:cNvSpPr>
              <a:spLocks/>
            </p:cNvSpPr>
            <p:nvPr/>
          </p:nvSpPr>
          <p:spPr bwMode="auto">
            <a:xfrm>
              <a:off x="1693863" y="649288"/>
              <a:ext cx="63500" cy="76200"/>
            </a:xfrm>
            <a:custGeom>
              <a:avLst/>
              <a:gdLst/>
              <a:ahLst/>
              <a:cxnLst>
                <a:cxn ang="0">
                  <a:pos x="6" y="34"/>
                </a:cxn>
                <a:cxn ang="0">
                  <a:pos x="6" y="34"/>
                </a:cxn>
                <a:cxn ang="0">
                  <a:pos x="8" y="40"/>
                </a:cxn>
                <a:cxn ang="0">
                  <a:pos x="10" y="44"/>
                </a:cxn>
                <a:cxn ang="0">
                  <a:pos x="16" y="46"/>
                </a:cxn>
                <a:cxn ang="0">
                  <a:pos x="20" y="48"/>
                </a:cxn>
                <a:cxn ang="0">
                  <a:pos x="20" y="48"/>
                </a:cxn>
                <a:cxn ang="0">
                  <a:pos x="24" y="46"/>
                </a:cxn>
                <a:cxn ang="0">
                  <a:pos x="30" y="44"/>
                </a:cxn>
                <a:cxn ang="0">
                  <a:pos x="32" y="40"/>
                </a:cxn>
                <a:cxn ang="0">
                  <a:pos x="34" y="34"/>
                </a:cxn>
                <a:cxn ang="0">
                  <a:pos x="34" y="34"/>
                </a:cxn>
                <a:cxn ang="0">
                  <a:pos x="38" y="32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8" y="24"/>
                </a:cxn>
                <a:cxn ang="0">
                  <a:pos x="36" y="22"/>
                </a:cxn>
                <a:cxn ang="0">
                  <a:pos x="36" y="14"/>
                </a:cxn>
                <a:cxn ang="0">
                  <a:pos x="36" y="14"/>
                </a:cxn>
                <a:cxn ang="0">
                  <a:pos x="36" y="8"/>
                </a:cxn>
                <a:cxn ang="0">
                  <a:pos x="32" y="4"/>
                </a:cxn>
                <a:cxn ang="0">
                  <a:pos x="28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12" y="2"/>
                </a:cxn>
                <a:cxn ang="0">
                  <a:pos x="8" y="4"/>
                </a:cxn>
                <a:cxn ang="0">
                  <a:pos x="4" y="8"/>
                </a:cxn>
                <a:cxn ang="0">
                  <a:pos x="4" y="14"/>
                </a:cxn>
                <a:cxn ang="0">
                  <a:pos x="4" y="22"/>
                </a:cxn>
                <a:cxn ang="0">
                  <a:pos x="4" y="22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" y="32"/>
                </a:cxn>
                <a:cxn ang="0">
                  <a:pos x="6" y="34"/>
                </a:cxn>
                <a:cxn ang="0">
                  <a:pos x="6" y="34"/>
                </a:cxn>
              </a:cxnLst>
              <a:rect l="0" t="0" r="r" b="b"/>
              <a:pathLst>
                <a:path w="40" h="48">
                  <a:moveTo>
                    <a:pt x="6" y="34"/>
                  </a:moveTo>
                  <a:lnTo>
                    <a:pt x="6" y="34"/>
                  </a:lnTo>
                  <a:lnTo>
                    <a:pt x="8" y="40"/>
                  </a:lnTo>
                  <a:lnTo>
                    <a:pt x="10" y="44"/>
                  </a:lnTo>
                  <a:lnTo>
                    <a:pt x="16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4" y="46"/>
                  </a:lnTo>
                  <a:lnTo>
                    <a:pt x="30" y="44"/>
                  </a:lnTo>
                  <a:lnTo>
                    <a:pt x="32" y="40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8" y="32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6" y="2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8"/>
                  </a:lnTo>
                  <a:lnTo>
                    <a:pt x="3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14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6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113"/>
            <p:cNvSpPr>
              <a:spLocks/>
            </p:cNvSpPr>
            <p:nvPr/>
          </p:nvSpPr>
          <p:spPr bwMode="auto">
            <a:xfrm>
              <a:off x="1668463" y="728663"/>
              <a:ext cx="114300" cy="301625"/>
            </a:xfrm>
            <a:custGeom>
              <a:avLst/>
              <a:gdLst/>
              <a:ahLst/>
              <a:cxnLst>
                <a:cxn ang="0">
                  <a:pos x="12" y="86"/>
                </a:cxn>
                <a:cxn ang="0">
                  <a:pos x="12" y="190"/>
                </a:cxn>
                <a:cxn ang="0">
                  <a:pos x="60" y="190"/>
                </a:cxn>
                <a:cxn ang="0">
                  <a:pos x="60" y="86"/>
                </a:cxn>
                <a:cxn ang="0">
                  <a:pos x="72" y="86"/>
                </a:cxn>
                <a:cxn ang="0">
                  <a:pos x="72" y="22"/>
                </a:cxn>
                <a:cxn ang="0">
                  <a:pos x="72" y="20"/>
                </a:cxn>
                <a:cxn ang="0">
                  <a:pos x="72" y="12"/>
                </a:cxn>
                <a:cxn ang="0">
                  <a:pos x="72" y="12"/>
                </a:cxn>
                <a:cxn ang="0">
                  <a:pos x="72" y="8"/>
                </a:cxn>
                <a:cxn ang="0">
                  <a:pos x="68" y="6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50" y="0"/>
                </a:cxn>
                <a:cxn ang="0">
                  <a:pos x="36" y="18"/>
                </a:cxn>
                <a:cxn ang="0">
                  <a:pos x="22" y="0"/>
                </a:cxn>
                <a:cxn ang="0">
                  <a:pos x="22" y="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2"/>
                </a:cxn>
                <a:cxn ang="0">
                  <a:pos x="0" y="86"/>
                </a:cxn>
                <a:cxn ang="0">
                  <a:pos x="12" y="86"/>
                </a:cxn>
              </a:cxnLst>
              <a:rect l="0" t="0" r="r" b="b"/>
              <a:pathLst>
                <a:path w="72" h="190">
                  <a:moveTo>
                    <a:pt x="12" y="86"/>
                  </a:moveTo>
                  <a:lnTo>
                    <a:pt x="12" y="190"/>
                  </a:lnTo>
                  <a:lnTo>
                    <a:pt x="60" y="190"/>
                  </a:lnTo>
                  <a:lnTo>
                    <a:pt x="60" y="86"/>
                  </a:lnTo>
                  <a:lnTo>
                    <a:pt x="72" y="86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50" y="0"/>
                  </a:lnTo>
                  <a:lnTo>
                    <a:pt x="36" y="1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0" y="86"/>
                  </a:lnTo>
                  <a:lnTo>
                    <a:pt x="12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1" name="右矢印 310"/>
          <p:cNvSpPr/>
          <p:nvPr/>
        </p:nvSpPr>
        <p:spPr bwMode="gray">
          <a:xfrm>
            <a:off x="7416316" y="2819733"/>
            <a:ext cx="332770" cy="285231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 bwMode="black">
          <a:xfrm>
            <a:off x="6192180" y="3284984"/>
            <a:ext cx="1332148" cy="180020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一括メール配信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 bwMode="black">
          <a:xfrm>
            <a:off x="7704348" y="3212976"/>
            <a:ext cx="1088504" cy="396044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0" lang="en-US" altLang="ja-JP" sz="12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未登録者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4" name="Freeform 422"/>
          <p:cNvSpPr>
            <a:spLocks noEditPoints="1"/>
          </p:cNvSpPr>
          <p:nvPr/>
        </p:nvSpPr>
        <p:spPr bwMode="auto">
          <a:xfrm>
            <a:off x="7956376" y="4077072"/>
            <a:ext cx="513973" cy="576064"/>
          </a:xfrm>
          <a:custGeom>
            <a:avLst/>
            <a:gdLst>
              <a:gd name="T0" fmla="*/ 363 w 892"/>
              <a:gd name="T1" fmla="*/ 681 h 1002"/>
              <a:gd name="T2" fmla="*/ 395 w 892"/>
              <a:gd name="T3" fmla="*/ 722 h 1002"/>
              <a:gd name="T4" fmla="*/ 446 w 892"/>
              <a:gd name="T5" fmla="*/ 736 h 1002"/>
              <a:gd name="T6" fmla="*/ 489 w 892"/>
              <a:gd name="T7" fmla="*/ 725 h 1002"/>
              <a:gd name="T8" fmla="*/ 525 w 892"/>
              <a:gd name="T9" fmla="*/ 689 h 1002"/>
              <a:gd name="T10" fmla="*/ 537 w 892"/>
              <a:gd name="T11" fmla="*/ 646 h 1002"/>
              <a:gd name="T12" fmla="*/ 521 w 892"/>
              <a:gd name="T13" fmla="*/ 596 h 1002"/>
              <a:gd name="T14" fmla="*/ 482 w 892"/>
              <a:gd name="T15" fmla="*/ 563 h 1002"/>
              <a:gd name="T16" fmla="*/ 436 w 892"/>
              <a:gd name="T17" fmla="*/ 556 h 1002"/>
              <a:gd name="T18" fmla="*/ 388 w 892"/>
              <a:gd name="T19" fmla="*/ 576 h 1002"/>
              <a:gd name="T20" fmla="*/ 359 w 892"/>
              <a:gd name="T21" fmla="*/ 620 h 1002"/>
              <a:gd name="T22" fmla="*/ 374 w 892"/>
              <a:gd name="T23" fmla="*/ 752 h 1002"/>
              <a:gd name="T24" fmla="*/ 334 w 892"/>
              <a:gd name="T25" fmla="*/ 774 h 1002"/>
              <a:gd name="T26" fmla="*/ 327 w 892"/>
              <a:gd name="T27" fmla="*/ 960 h 1002"/>
              <a:gd name="T28" fmla="*/ 364 w 892"/>
              <a:gd name="T29" fmla="*/ 1001 h 1002"/>
              <a:gd name="T30" fmla="*/ 545 w 892"/>
              <a:gd name="T31" fmla="*/ 994 h 1002"/>
              <a:gd name="T32" fmla="*/ 566 w 892"/>
              <a:gd name="T33" fmla="*/ 804 h 1002"/>
              <a:gd name="T34" fmla="*/ 545 w 892"/>
              <a:gd name="T35" fmla="*/ 760 h 1002"/>
              <a:gd name="T36" fmla="*/ 29 w 892"/>
              <a:gd name="T37" fmla="*/ 646 h 1002"/>
              <a:gd name="T38" fmla="*/ 45 w 892"/>
              <a:gd name="T39" fmla="*/ 696 h 1002"/>
              <a:gd name="T40" fmla="*/ 84 w 892"/>
              <a:gd name="T41" fmla="*/ 730 h 1002"/>
              <a:gd name="T42" fmla="*/ 129 w 892"/>
              <a:gd name="T43" fmla="*/ 736 h 1002"/>
              <a:gd name="T44" fmla="*/ 177 w 892"/>
              <a:gd name="T45" fmla="*/ 716 h 1002"/>
              <a:gd name="T46" fmla="*/ 206 w 892"/>
              <a:gd name="T47" fmla="*/ 674 h 1002"/>
              <a:gd name="T48" fmla="*/ 208 w 892"/>
              <a:gd name="T49" fmla="*/ 628 h 1002"/>
              <a:gd name="T50" fmla="*/ 184 w 892"/>
              <a:gd name="T51" fmla="*/ 582 h 1002"/>
              <a:gd name="T52" fmla="*/ 138 w 892"/>
              <a:gd name="T53" fmla="*/ 557 h 1002"/>
              <a:gd name="T54" fmla="*/ 93 w 892"/>
              <a:gd name="T55" fmla="*/ 560 h 1002"/>
              <a:gd name="T56" fmla="*/ 50 w 892"/>
              <a:gd name="T57" fmla="*/ 588 h 1002"/>
              <a:gd name="T58" fmla="*/ 29 w 892"/>
              <a:gd name="T59" fmla="*/ 636 h 1002"/>
              <a:gd name="T60" fmla="*/ 38 w 892"/>
              <a:gd name="T61" fmla="*/ 753 h 1002"/>
              <a:gd name="T62" fmla="*/ 2 w 892"/>
              <a:gd name="T63" fmla="*/ 794 h 1002"/>
              <a:gd name="T64" fmla="*/ 9 w 892"/>
              <a:gd name="T65" fmla="*/ 980 h 1002"/>
              <a:gd name="T66" fmla="*/ 192 w 892"/>
              <a:gd name="T67" fmla="*/ 1002 h 1002"/>
              <a:gd name="T68" fmla="*/ 232 w 892"/>
              <a:gd name="T69" fmla="*/ 980 h 1002"/>
              <a:gd name="T70" fmla="*/ 238 w 892"/>
              <a:gd name="T71" fmla="*/ 794 h 1002"/>
              <a:gd name="T72" fmla="*/ 202 w 892"/>
              <a:gd name="T73" fmla="*/ 753 h 1002"/>
              <a:gd name="T74" fmla="*/ 690 w 892"/>
              <a:gd name="T75" fmla="*/ 753 h 1002"/>
              <a:gd name="T76" fmla="*/ 653 w 892"/>
              <a:gd name="T77" fmla="*/ 794 h 1002"/>
              <a:gd name="T78" fmla="*/ 660 w 892"/>
              <a:gd name="T79" fmla="*/ 980 h 1002"/>
              <a:gd name="T80" fmla="*/ 845 w 892"/>
              <a:gd name="T81" fmla="*/ 1002 h 1002"/>
              <a:gd name="T82" fmla="*/ 883 w 892"/>
              <a:gd name="T83" fmla="*/ 980 h 1002"/>
              <a:gd name="T84" fmla="*/ 891 w 892"/>
              <a:gd name="T85" fmla="*/ 794 h 1002"/>
              <a:gd name="T86" fmla="*/ 853 w 892"/>
              <a:gd name="T87" fmla="*/ 753 h 1002"/>
              <a:gd name="T88" fmla="*/ 683 w 892"/>
              <a:gd name="T89" fmla="*/ 664 h 1002"/>
              <a:gd name="T90" fmla="*/ 708 w 892"/>
              <a:gd name="T91" fmla="*/ 710 h 1002"/>
              <a:gd name="T92" fmla="*/ 754 w 892"/>
              <a:gd name="T93" fmla="*/ 735 h 1002"/>
              <a:gd name="T94" fmla="*/ 798 w 892"/>
              <a:gd name="T95" fmla="*/ 732 h 1002"/>
              <a:gd name="T96" fmla="*/ 841 w 892"/>
              <a:gd name="T97" fmla="*/ 704 h 1002"/>
              <a:gd name="T98" fmla="*/ 862 w 892"/>
              <a:gd name="T99" fmla="*/ 656 h 1002"/>
              <a:gd name="T100" fmla="*/ 856 w 892"/>
              <a:gd name="T101" fmla="*/ 611 h 1002"/>
              <a:gd name="T102" fmla="*/ 822 w 892"/>
              <a:gd name="T103" fmla="*/ 572 h 1002"/>
              <a:gd name="T104" fmla="*/ 772 w 892"/>
              <a:gd name="T105" fmla="*/ 556 h 1002"/>
              <a:gd name="T106" fmla="*/ 729 w 892"/>
              <a:gd name="T107" fmla="*/ 567 h 1002"/>
              <a:gd name="T108" fmla="*/ 693 w 892"/>
              <a:gd name="T109" fmla="*/ 603 h 1002"/>
              <a:gd name="T110" fmla="*/ 682 w 892"/>
              <a:gd name="T111" fmla="*/ 646 h 1002"/>
              <a:gd name="T112" fmla="*/ 461 w 892"/>
              <a:gd name="T113" fmla="*/ 371 h 1002"/>
              <a:gd name="T114" fmla="*/ 744 w 892"/>
              <a:gd name="T115" fmla="*/ 0 h 1002"/>
              <a:gd name="T116" fmla="*/ 182 w 892"/>
              <a:gd name="T117" fmla="*/ 129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92" h="1002">
                <a:moveTo>
                  <a:pt x="356" y="646"/>
                </a:moveTo>
                <a:lnTo>
                  <a:pt x="356" y="646"/>
                </a:lnTo>
                <a:lnTo>
                  <a:pt x="356" y="656"/>
                </a:lnTo>
                <a:lnTo>
                  <a:pt x="357" y="664"/>
                </a:lnTo>
                <a:lnTo>
                  <a:pt x="359" y="674"/>
                </a:lnTo>
                <a:lnTo>
                  <a:pt x="363" y="681"/>
                </a:lnTo>
                <a:lnTo>
                  <a:pt x="366" y="689"/>
                </a:lnTo>
                <a:lnTo>
                  <a:pt x="371" y="696"/>
                </a:lnTo>
                <a:lnTo>
                  <a:pt x="376" y="704"/>
                </a:lnTo>
                <a:lnTo>
                  <a:pt x="382" y="710"/>
                </a:lnTo>
                <a:lnTo>
                  <a:pt x="388" y="716"/>
                </a:lnTo>
                <a:lnTo>
                  <a:pt x="395" y="722"/>
                </a:lnTo>
                <a:lnTo>
                  <a:pt x="402" y="725"/>
                </a:lnTo>
                <a:lnTo>
                  <a:pt x="411" y="730"/>
                </a:lnTo>
                <a:lnTo>
                  <a:pt x="419" y="732"/>
                </a:lnTo>
                <a:lnTo>
                  <a:pt x="428" y="735"/>
                </a:lnTo>
                <a:lnTo>
                  <a:pt x="436" y="736"/>
                </a:lnTo>
                <a:lnTo>
                  <a:pt x="446" y="736"/>
                </a:lnTo>
                <a:lnTo>
                  <a:pt x="446" y="736"/>
                </a:lnTo>
                <a:lnTo>
                  <a:pt x="455" y="736"/>
                </a:lnTo>
                <a:lnTo>
                  <a:pt x="464" y="735"/>
                </a:lnTo>
                <a:lnTo>
                  <a:pt x="473" y="732"/>
                </a:lnTo>
                <a:lnTo>
                  <a:pt x="482" y="730"/>
                </a:lnTo>
                <a:lnTo>
                  <a:pt x="489" y="725"/>
                </a:lnTo>
                <a:lnTo>
                  <a:pt x="496" y="722"/>
                </a:lnTo>
                <a:lnTo>
                  <a:pt x="503" y="716"/>
                </a:lnTo>
                <a:lnTo>
                  <a:pt x="510" y="710"/>
                </a:lnTo>
                <a:lnTo>
                  <a:pt x="515" y="704"/>
                </a:lnTo>
                <a:lnTo>
                  <a:pt x="521" y="696"/>
                </a:lnTo>
                <a:lnTo>
                  <a:pt x="525" y="689"/>
                </a:lnTo>
                <a:lnTo>
                  <a:pt x="530" y="681"/>
                </a:lnTo>
                <a:lnTo>
                  <a:pt x="532" y="674"/>
                </a:lnTo>
                <a:lnTo>
                  <a:pt x="534" y="664"/>
                </a:lnTo>
                <a:lnTo>
                  <a:pt x="536" y="656"/>
                </a:lnTo>
                <a:lnTo>
                  <a:pt x="537" y="646"/>
                </a:lnTo>
                <a:lnTo>
                  <a:pt x="537" y="646"/>
                </a:lnTo>
                <a:lnTo>
                  <a:pt x="536" y="636"/>
                </a:lnTo>
                <a:lnTo>
                  <a:pt x="534" y="628"/>
                </a:lnTo>
                <a:lnTo>
                  <a:pt x="532" y="620"/>
                </a:lnTo>
                <a:lnTo>
                  <a:pt x="530" y="611"/>
                </a:lnTo>
                <a:lnTo>
                  <a:pt x="525" y="603"/>
                </a:lnTo>
                <a:lnTo>
                  <a:pt x="521" y="596"/>
                </a:lnTo>
                <a:lnTo>
                  <a:pt x="515" y="588"/>
                </a:lnTo>
                <a:lnTo>
                  <a:pt x="510" y="582"/>
                </a:lnTo>
                <a:lnTo>
                  <a:pt x="503" y="576"/>
                </a:lnTo>
                <a:lnTo>
                  <a:pt x="496" y="572"/>
                </a:lnTo>
                <a:lnTo>
                  <a:pt x="489" y="567"/>
                </a:lnTo>
                <a:lnTo>
                  <a:pt x="482" y="563"/>
                </a:lnTo>
                <a:lnTo>
                  <a:pt x="473" y="560"/>
                </a:lnTo>
                <a:lnTo>
                  <a:pt x="464" y="557"/>
                </a:lnTo>
                <a:lnTo>
                  <a:pt x="455" y="556"/>
                </a:lnTo>
                <a:lnTo>
                  <a:pt x="446" y="556"/>
                </a:lnTo>
                <a:lnTo>
                  <a:pt x="446" y="556"/>
                </a:lnTo>
                <a:lnTo>
                  <a:pt x="436" y="556"/>
                </a:lnTo>
                <a:lnTo>
                  <a:pt x="428" y="557"/>
                </a:lnTo>
                <a:lnTo>
                  <a:pt x="419" y="560"/>
                </a:lnTo>
                <a:lnTo>
                  <a:pt x="411" y="563"/>
                </a:lnTo>
                <a:lnTo>
                  <a:pt x="402" y="567"/>
                </a:lnTo>
                <a:lnTo>
                  <a:pt x="395" y="572"/>
                </a:lnTo>
                <a:lnTo>
                  <a:pt x="388" y="576"/>
                </a:lnTo>
                <a:lnTo>
                  <a:pt x="382" y="582"/>
                </a:lnTo>
                <a:lnTo>
                  <a:pt x="376" y="588"/>
                </a:lnTo>
                <a:lnTo>
                  <a:pt x="371" y="596"/>
                </a:lnTo>
                <a:lnTo>
                  <a:pt x="366" y="603"/>
                </a:lnTo>
                <a:lnTo>
                  <a:pt x="363" y="611"/>
                </a:lnTo>
                <a:lnTo>
                  <a:pt x="359" y="620"/>
                </a:lnTo>
                <a:lnTo>
                  <a:pt x="357" y="628"/>
                </a:lnTo>
                <a:lnTo>
                  <a:pt x="356" y="636"/>
                </a:lnTo>
                <a:lnTo>
                  <a:pt x="356" y="646"/>
                </a:lnTo>
                <a:lnTo>
                  <a:pt x="356" y="646"/>
                </a:lnTo>
                <a:close/>
                <a:moveTo>
                  <a:pt x="519" y="752"/>
                </a:moveTo>
                <a:lnTo>
                  <a:pt x="374" y="752"/>
                </a:lnTo>
                <a:lnTo>
                  <a:pt x="374" y="752"/>
                </a:lnTo>
                <a:lnTo>
                  <a:pt x="364" y="753"/>
                </a:lnTo>
                <a:lnTo>
                  <a:pt x="356" y="755"/>
                </a:lnTo>
                <a:lnTo>
                  <a:pt x="347" y="760"/>
                </a:lnTo>
                <a:lnTo>
                  <a:pt x="340" y="767"/>
                </a:lnTo>
                <a:lnTo>
                  <a:pt x="334" y="774"/>
                </a:lnTo>
                <a:lnTo>
                  <a:pt x="330" y="784"/>
                </a:lnTo>
                <a:lnTo>
                  <a:pt x="327" y="794"/>
                </a:lnTo>
                <a:lnTo>
                  <a:pt x="327" y="804"/>
                </a:lnTo>
                <a:lnTo>
                  <a:pt x="327" y="950"/>
                </a:lnTo>
                <a:lnTo>
                  <a:pt x="327" y="950"/>
                </a:lnTo>
                <a:lnTo>
                  <a:pt x="327" y="960"/>
                </a:lnTo>
                <a:lnTo>
                  <a:pt x="330" y="970"/>
                </a:lnTo>
                <a:lnTo>
                  <a:pt x="334" y="980"/>
                </a:lnTo>
                <a:lnTo>
                  <a:pt x="340" y="987"/>
                </a:lnTo>
                <a:lnTo>
                  <a:pt x="347" y="994"/>
                </a:lnTo>
                <a:lnTo>
                  <a:pt x="356" y="999"/>
                </a:lnTo>
                <a:lnTo>
                  <a:pt x="364" y="1001"/>
                </a:lnTo>
                <a:lnTo>
                  <a:pt x="374" y="1002"/>
                </a:lnTo>
                <a:lnTo>
                  <a:pt x="519" y="1002"/>
                </a:lnTo>
                <a:lnTo>
                  <a:pt x="519" y="1002"/>
                </a:lnTo>
                <a:lnTo>
                  <a:pt x="528" y="1001"/>
                </a:lnTo>
                <a:lnTo>
                  <a:pt x="537" y="999"/>
                </a:lnTo>
                <a:lnTo>
                  <a:pt x="545" y="994"/>
                </a:lnTo>
                <a:lnTo>
                  <a:pt x="551" y="987"/>
                </a:lnTo>
                <a:lnTo>
                  <a:pt x="557" y="980"/>
                </a:lnTo>
                <a:lnTo>
                  <a:pt x="562" y="970"/>
                </a:lnTo>
                <a:lnTo>
                  <a:pt x="564" y="960"/>
                </a:lnTo>
                <a:lnTo>
                  <a:pt x="566" y="950"/>
                </a:lnTo>
                <a:lnTo>
                  <a:pt x="566" y="804"/>
                </a:lnTo>
                <a:lnTo>
                  <a:pt x="566" y="804"/>
                </a:lnTo>
                <a:lnTo>
                  <a:pt x="564" y="794"/>
                </a:lnTo>
                <a:lnTo>
                  <a:pt x="562" y="784"/>
                </a:lnTo>
                <a:lnTo>
                  <a:pt x="557" y="774"/>
                </a:lnTo>
                <a:lnTo>
                  <a:pt x="551" y="767"/>
                </a:lnTo>
                <a:lnTo>
                  <a:pt x="545" y="760"/>
                </a:lnTo>
                <a:lnTo>
                  <a:pt x="537" y="755"/>
                </a:lnTo>
                <a:lnTo>
                  <a:pt x="528" y="753"/>
                </a:lnTo>
                <a:lnTo>
                  <a:pt x="519" y="752"/>
                </a:lnTo>
                <a:lnTo>
                  <a:pt x="519" y="752"/>
                </a:lnTo>
                <a:close/>
                <a:moveTo>
                  <a:pt x="29" y="646"/>
                </a:moveTo>
                <a:lnTo>
                  <a:pt x="29" y="646"/>
                </a:lnTo>
                <a:lnTo>
                  <a:pt x="29" y="656"/>
                </a:lnTo>
                <a:lnTo>
                  <a:pt x="32" y="664"/>
                </a:lnTo>
                <a:lnTo>
                  <a:pt x="33" y="674"/>
                </a:lnTo>
                <a:lnTo>
                  <a:pt x="36" y="681"/>
                </a:lnTo>
                <a:lnTo>
                  <a:pt x="40" y="689"/>
                </a:lnTo>
                <a:lnTo>
                  <a:pt x="45" y="696"/>
                </a:lnTo>
                <a:lnTo>
                  <a:pt x="50" y="704"/>
                </a:lnTo>
                <a:lnTo>
                  <a:pt x="56" y="710"/>
                </a:lnTo>
                <a:lnTo>
                  <a:pt x="62" y="716"/>
                </a:lnTo>
                <a:lnTo>
                  <a:pt x="69" y="722"/>
                </a:lnTo>
                <a:lnTo>
                  <a:pt x="76" y="725"/>
                </a:lnTo>
                <a:lnTo>
                  <a:pt x="84" y="730"/>
                </a:lnTo>
                <a:lnTo>
                  <a:pt x="93" y="732"/>
                </a:lnTo>
                <a:lnTo>
                  <a:pt x="101" y="735"/>
                </a:lnTo>
                <a:lnTo>
                  <a:pt x="111" y="736"/>
                </a:lnTo>
                <a:lnTo>
                  <a:pt x="119" y="736"/>
                </a:lnTo>
                <a:lnTo>
                  <a:pt x="119" y="736"/>
                </a:lnTo>
                <a:lnTo>
                  <a:pt x="129" y="736"/>
                </a:lnTo>
                <a:lnTo>
                  <a:pt x="138" y="735"/>
                </a:lnTo>
                <a:lnTo>
                  <a:pt x="147" y="732"/>
                </a:lnTo>
                <a:lnTo>
                  <a:pt x="155" y="730"/>
                </a:lnTo>
                <a:lnTo>
                  <a:pt x="162" y="725"/>
                </a:lnTo>
                <a:lnTo>
                  <a:pt x="171" y="722"/>
                </a:lnTo>
                <a:lnTo>
                  <a:pt x="177" y="716"/>
                </a:lnTo>
                <a:lnTo>
                  <a:pt x="184" y="710"/>
                </a:lnTo>
                <a:lnTo>
                  <a:pt x="190" y="704"/>
                </a:lnTo>
                <a:lnTo>
                  <a:pt x="195" y="696"/>
                </a:lnTo>
                <a:lnTo>
                  <a:pt x="200" y="689"/>
                </a:lnTo>
                <a:lnTo>
                  <a:pt x="203" y="681"/>
                </a:lnTo>
                <a:lnTo>
                  <a:pt x="206" y="674"/>
                </a:lnTo>
                <a:lnTo>
                  <a:pt x="208" y="664"/>
                </a:lnTo>
                <a:lnTo>
                  <a:pt x="209" y="656"/>
                </a:lnTo>
                <a:lnTo>
                  <a:pt x="210" y="646"/>
                </a:lnTo>
                <a:lnTo>
                  <a:pt x="210" y="646"/>
                </a:lnTo>
                <a:lnTo>
                  <a:pt x="209" y="636"/>
                </a:lnTo>
                <a:lnTo>
                  <a:pt x="208" y="628"/>
                </a:lnTo>
                <a:lnTo>
                  <a:pt x="206" y="620"/>
                </a:lnTo>
                <a:lnTo>
                  <a:pt x="203" y="611"/>
                </a:lnTo>
                <a:lnTo>
                  <a:pt x="200" y="603"/>
                </a:lnTo>
                <a:lnTo>
                  <a:pt x="195" y="596"/>
                </a:lnTo>
                <a:lnTo>
                  <a:pt x="190" y="588"/>
                </a:lnTo>
                <a:lnTo>
                  <a:pt x="184" y="582"/>
                </a:lnTo>
                <a:lnTo>
                  <a:pt x="177" y="576"/>
                </a:lnTo>
                <a:lnTo>
                  <a:pt x="171" y="572"/>
                </a:lnTo>
                <a:lnTo>
                  <a:pt x="162" y="567"/>
                </a:lnTo>
                <a:lnTo>
                  <a:pt x="155" y="563"/>
                </a:lnTo>
                <a:lnTo>
                  <a:pt x="147" y="560"/>
                </a:lnTo>
                <a:lnTo>
                  <a:pt x="138" y="557"/>
                </a:lnTo>
                <a:lnTo>
                  <a:pt x="129" y="556"/>
                </a:lnTo>
                <a:lnTo>
                  <a:pt x="119" y="556"/>
                </a:lnTo>
                <a:lnTo>
                  <a:pt x="119" y="556"/>
                </a:lnTo>
                <a:lnTo>
                  <a:pt x="111" y="556"/>
                </a:lnTo>
                <a:lnTo>
                  <a:pt x="101" y="557"/>
                </a:lnTo>
                <a:lnTo>
                  <a:pt x="93" y="560"/>
                </a:lnTo>
                <a:lnTo>
                  <a:pt x="84" y="563"/>
                </a:lnTo>
                <a:lnTo>
                  <a:pt x="76" y="567"/>
                </a:lnTo>
                <a:lnTo>
                  <a:pt x="69" y="572"/>
                </a:lnTo>
                <a:lnTo>
                  <a:pt x="62" y="576"/>
                </a:lnTo>
                <a:lnTo>
                  <a:pt x="56" y="582"/>
                </a:lnTo>
                <a:lnTo>
                  <a:pt x="50" y="588"/>
                </a:lnTo>
                <a:lnTo>
                  <a:pt x="45" y="596"/>
                </a:lnTo>
                <a:lnTo>
                  <a:pt x="40" y="603"/>
                </a:lnTo>
                <a:lnTo>
                  <a:pt x="36" y="611"/>
                </a:lnTo>
                <a:lnTo>
                  <a:pt x="33" y="620"/>
                </a:lnTo>
                <a:lnTo>
                  <a:pt x="32" y="628"/>
                </a:lnTo>
                <a:lnTo>
                  <a:pt x="29" y="636"/>
                </a:lnTo>
                <a:lnTo>
                  <a:pt x="29" y="646"/>
                </a:lnTo>
                <a:lnTo>
                  <a:pt x="29" y="646"/>
                </a:lnTo>
                <a:close/>
                <a:moveTo>
                  <a:pt x="192" y="752"/>
                </a:moveTo>
                <a:lnTo>
                  <a:pt x="47" y="752"/>
                </a:lnTo>
                <a:lnTo>
                  <a:pt x="47" y="752"/>
                </a:lnTo>
                <a:lnTo>
                  <a:pt x="38" y="753"/>
                </a:lnTo>
                <a:lnTo>
                  <a:pt x="29" y="755"/>
                </a:lnTo>
                <a:lnTo>
                  <a:pt x="21" y="760"/>
                </a:lnTo>
                <a:lnTo>
                  <a:pt x="14" y="767"/>
                </a:lnTo>
                <a:lnTo>
                  <a:pt x="9" y="774"/>
                </a:lnTo>
                <a:lnTo>
                  <a:pt x="4" y="784"/>
                </a:lnTo>
                <a:lnTo>
                  <a:pt x="2" y="794"/>
                </a:lnTo>
                <a:lnTo>
                  <a:pt x="0" y="804"/>
                </a:lnTo>
                <a:lnTo>
                  <a:pt x="0" y="950"/>
                </a:lnTo>
                <a:lnTo>
                  <a:pt x="0" y="950"/>
                </a:lnTo>
                <a:lnTo>
                  <a:pt x="2" y="960"/>
                </a:lnTo>
                <a:lnTo>
                  <a:pt x="4" y="970"/>
                </a:lnTo>
                <a:lnTo>
                  <a:pt x="9" y="980"/>
                </a:lnTo>
                <a:lnTo>
                  <a:pt x="14" y="987"/>
                </a:lnTo>
                <a:lnTo>
                  <a:pt x="21" y="994"/>
                </a:lnTo>
                <a:lnTo>
                  <a:pt x="29" y="999"/>
                </a:lnTo>
                <a:lnTo>
                  <a:pt x="38" y="1001"/>
                </a:lnTo>
                <a:lnTo>
                  <a:pt x="47" y="1002"/>
                </a:lnTo>
                <a:lnTo>
                  <a:pt x="192" y="1002"/>
                </a:lnTo>
                <a:lnTo>
                  <a:pt x="192" y="1002"/>
                </a:lnTo>
                <a:lnTo>
                  <a:pt x="202" y="1001"/>
                </a:lnTo>
                <a:lnTo>
                  <a:pt x="210" y="999"/>
                </a:lnTo>
                <a:lnTo>
                  <a:pt x="219" y="994"/>
                </a:lnTo>
                <a:lnTo>
                  <a:pt x="226" y="987"/>
                </a:lnTo>
                <a:lnTo>
                  <a:pt x="232" y="980"/>
                </a:lnTo>
                <a:lnTo>
                  <a:pt x="236" y="970"/>
                </a:lnTo>
                <a:lnTo>
                  <a:pt x="239" y="960"/>
                </a:lnTo>
                <a:lnTo>
                  <a:pt x="239" y="950"/>
                </a:lnTo>
                <a:lnTo>
                  <a:pt x="239" y="804"/>
                </a:lnTo>
                <a:lnTo>
                  <a:pt x="239" y="804"/>
                </a:lnTo>
                <a:lnTo>
                  <a:pt x="238" y="794"/>
                </a:lnTo>
                <a:lnTo>
                  <a:pt x="236" y="784"/>
                </a:lnTo>
                <a:lnTo>
                  <a:pt x="231" y="774"/>
                </a:lnTo>
                <a:lnTo>
                  <a:pt x="226" y="767"/>
                </a:lnTo>
                <a:lnTo>
                  <a:pt x="219" y="760"/>
                </a:lnTo>
                <a:lnTo>
                  <a:pt x="210" y="755"/>
                </a:lnTo>
                <a:lnTo>
                  <a:pt x="202" y="753"/>
                </a:lnTo>
                <a:lnTo>
                  <a:pt x="192" y="752"/>
                </a:lnTo>
                <a:lnTo>
                  <a:pt x="192" y="752"/>
                </a:lnTo>
                <a:close/>
                <a:moveTo>
                  <a:pt x="845" y="752"/>
                </a:moveTo>
                <a:lnTo>
                  <a:pt x="700" y="752"/>
                </a:lnTo>
                <a:lnTo>
                  <a:pt x="700" y="752"/>
                </a:lnTo>
                <a:lnTo>
                  <a:pt x="690" y="753"/>
                </a:lnTo>
                <a:lnTo>
                  <a:pt x="681" y="755"/>
                </a:lnTo>
                <a:lnTo>
                  <a:pt x="674" y="760"/>
                </a:lnTo>
                <a:lnTo>
                  <a:pt x="666" y="767"/>
                </a:lnTo>
                <a:lnTo>
                  <a:pt x="660" y="774"/>
                </a:lnTo>
                <a:lnTo>
                  <a:pt x="656" y="784"/>
                </a:lnTo>
                <a:lnTo>
                  <a:pt x="653" y="794"/>
                </a:lnTo>
                <a:lnTo>
                  <a:pt x="652" y="804"/>
                </a:lnTo>
                <a:lnTo>
                  <a:pt x="652" y="950"/>
                </a:lnTo>
                <a:lnTo>
                  <a:pt x="652" y="950"/>
                </a:lnTo>
                <a:lnTo>
                  <a:pt x="653" y="960"/>
                </a:lnTo>
                <a:lnTo>
                  <a:pt x="656" y="970"/>
                </a:lnTo>
                <a:lnTo>
                  <a:pt x="660" y="980"/>
                </a:lnTo>
                <a:lnTo>
                  <a:pt x="666" y="987"/>
                </a:lnTo>
                <a:lnTo>
                  <a:pt x="674" y="994"/>
                </a:lnTo>
                <a:lnTo>
                  <a:pt x="681" y="999"/>
                </a:lnTo>
                <a:lnTo>
                  <a:pt x="690" y="1001"/>
                </a:lnTo>
                <a:lnTo>
                  <a:pt x="700" y="1002"/>
                </a:lnTo>
                <a:lnTo>
                  <a:pt x="845" y="1002"/>
                </a:lnTo>
                <a:lnTo>
                  <a:pt x="845" y="1002"/>
                </a:lnTo>
                <a:lnTo>
                  <a:pt x="853" y="1001"/>
                </a:lnTo>
                <a:lnTo>
                  <a:pt x="863" y="999"/>
                </a:lnTo>
                <a:lnTo>
                  <a:pt x="870" y="994"/>
                </a:lnTo>
                <a:lnTo>
                  <a:pt x="877" y="987"/>
                </a:lnTo>
                <a:lnTo>
                  <a:pt x="883" y="980"/>
                </a:lnTo>
                <a:lnTo>
                  <a:pt x="888" y="970"/>
                </a:lnTo>
                <a:lnTo>
                  <a:pt x="891" y="960"/>
                </a:lnTo>
                <a:lnTo>
                  <a:pt x="892" y="950"/>
                </a:lnTo>
                <a:lnTo>
                  <a:pt x="892" y="804"/>
                </a:lnTo>
                <a:lnTo>
                  <a:pt x="892" y="804"/>
                </a:lnTo>
                <a:lnTo>
                  <a:pt x="891" y="794"/>
                </a:lnTo>
                <a:lnTo>
                  <a:pt x="888" y="784"/>
                </a:lnTo>
                <a:lnTo>
                  <a:pt x="883" y="774"/>
                </a:lnTo>
                <a:lnTo>
                  <a:pt x="877" y="767"/>
                </a:lnTo>
                <a:lnTo>
                  <a:pt x="870" y="760"/>
                </a:lnTo>
                <a:lnTo>
                  <a:pt x="863" y="755"/>
                </a:lnTo>
                <a:lnTo>
                  <a:pt x="853" y="753"/>
                </a:lnTo>
                <a:lnTo>
                  <a:pt x="845" y="752"/>
                </a:lnTo>
                <a:lnTo>
                  <a:pt x="845" y="752"/>
                </a:lnTo>
                <a:close/>
                <a:moveTo>
                  <a:pt x="682" y="646"/>
                </a:moveTo>
                <a:lnTo>
                  <a:pt x="682" y="646"/>
                </a:lnTo>
                <a:lnTo>
                  <a:pt x="682" y="656"/>
                </a:lnTo>
                <a:lnTo>
                  <a:pt x="683" y="664"/>
                </a:lnTo>
                <a:lnTo>
                  <a:pt x="686" y="674"/>
                </a:lnTo>
                <a:lnTo>
                  <a:pt x="689" y="681"/>
                </a:lnTo>
                <a:lnTo>
                  <a:pt x="693" y="689"/>
                </a:lnTo>
                <a:lnTo>
                  <a:pt x="698" y="696"/>
                </a:lnTo>
                <a:lnTo>
                  <a:pt x="702" y="704"/>
                </a:lnTo>
                <a:lnTo>
                  <a:pt x="708" y="710"/>
                </a:lnTo>
                <a:lnTo>
                  <a:pt x="714" y="716"/>
                </a:lnTo>
                <a:lnTo>
                  <a:pt x="722" y="722"/>
                </a:lnTo>
                <a:lnTo>
                  <a:pt x="729" y="725"/>
                </a:lnTo>
                <a:lnTo>
                  <a:pt x="737" y="730"/>
                </a:lnTo>
                <a:lnTo>
                  <a:pt x="746" y="732"/>
                </a:lnTo>
                <a:lnTo>
                  <a:pt x="754" y="735"/>
                </a:lnTo>
                <a:lnTo>
                  <a:pt x="762" y="736"/>
                </a:lnTo>
                <a:lnTo>
                  <a:pt x="772" y="736"/>
                </a:lnTo>
                <a:lnTo>
                  <a:pt x="772" y="736"/>
                </a:lnTo>
                <a:lnTo>
                  <a:pt x="781" y="736"/>
                </a:lnTo>
                <a:lnTo>
                  <a:pt x="790" y="735"/>
                </a:lnTo>
                <a:lnTo>
                  <a:pt x="798" y="732"/>
                </a:lnTo>
                <a:lnTo>
                  <a:pt x="807" y="730"/>
                </a:lnTo>
                <a:lnTo>
                  <a:pt x="815" y="725"/>
                </a:lnTo>
                <a:lnTo>
                  <a:pt x="822" y="722"/>
                </a:lnTo>
                <a:lnTo>
                  <a:pt x="829" y="716"/>
                </a:lnTo>
                <a:lnTo>
                  <a:pt x="835" y="710"/>
                </a:lnTo>
                <a:lnTo>
                  <a:pt x="841" y="704"/>
                </a:lnTo>
                <a:lnTo>
                  <a:pt x="847" y="696"/>
                </a:lnTo>
                <a:lnTo>
                  <a:pt x="851" y="689"/>
                </a:lnTo>
                <a:lnTo>
                  <a:pt x="856" y="681"/>
                </a:lnTo>
                <a:lnTo>
                  <a:pt x="858" y="674"/>
                </a:lnTo>
                <a:lnTo>
                  <a:pt x="861" y="664"/>
                </a:lnTo>
                <a:lnTo>
                  <a:pt x="862" y="656"/>
                </a:lnTo>
                <a:lnTo>
                  <a:pt x="862" y="646"/>
                </a:lnTo>
                <a:lnTo>
                  <a:pt x="862" y="646"/>
                </a:lnTo>
                <a:lnTo>
                  <a:pt x="862" y="636"/>
                </a:lnTo>
                <a:lnTo>
                  <a:pt x="861" y="628"/>
                </a:lnTo>
                <a:lnTo>
                  <a:pt x="858" y="620"/>
                </a:lnTo>
                <a:lnTo>
                  <a:pt x="856" y="611"/>
                </a:lnTo>
                <a:lnTo>
                  <a:pt x="851" y="603"/>
                </a:lnTo>
                <a:lnTo>
                  <a:pt x="847" y="596"/>
                </a:lnTo>
                <a:lnTo>
                  <a:pt x="841" y="588"/>
                </a:lnTo>
                <a:lnTo>
                  <a:pt x="835" y="582"/>
                </a:lnTo>
                <a:lnTo>
                  <a:pt x="829" y="576"/>
                </a:lnTo>
                <a:lnTo>
                  <a:pt x="822" y="572"/>
                </a:lnTo>
                <a:lnTo>
                  <a:pt x="815" y="567"/>
                </a:lnTo>
                <a:lnTo>
                  <a:pt x="807" y="563"/>
                </a:lnTo>
                <a:lnTo>
                  <a:pt x="798" y="560"/>
                </a:lnTo>
                <a:lnTo>
                  <a:pt x="790" y="557"/>
                </a:lnTo>
                <a:lnTo>
                  <a:pt x="781" y="556"/>
                </a:lnTo>
                <a:lnTo>
                  <a:pt x="772" y="556"/>
                </a:lnTo>
                <a:lnTo>
                  <a:pt x="772" y="556"/>
                </a:lnTo>
                <a:lnTo>
                  <a:pt x="762" y="556"/>
                </a:lnTo>
                <a:lnTo>
                  <a:pt x="754" y="557"/>
                </a:lnTo>
                <a:lnTo>
                  <a:pt x="746" y="560"/>
                </a:lnTo>
                <a:lnTo>
                  <a:pt x="737" y="563"/>
                </a:lnTo>
                <a:lnTo>
                  <a:pt x="729" y="567"/>
                </a:lnTo>
                <a:lnTo>
                  <a:pt x="722" y="572"/>
                </a:lnTo>
                <a:lnTo>
                  <a:pt x="714" y="576"/>
                </a:lnTo>
                <a:lnTo>
                  <a:pt x="708" y="582"/>
                </a:lnTo>
                <a:lnTo>
                  <a:pt x="702" y="588"/>
                </a:lnTo>
                <a:lnTo>
                  <a:pt x="698" y="596"/>
                </a:lnTo>
                <a:lnTo>
                  <a:pt x="693" y="603"/>
                </a:lnTo>
                <a:lnTo>
                  <a:pt x="689" y="611"/>
                </a:lnTo>
                <a:lnTo>
                  <a:pt x="686" y="620"/>
                </a:lnTo>
                <a:lnTo>
                  <a:pt x="683" y="628"/>
                </a:lnTo>
                <a:lnTo>
                  <a:pt x="682" y="636"/>
                </a:lnTo>
                <a:lnTo>
                  <a:pt x="682" y="646"/>
                </a:lnTo>
                <a:lnTo>
                  <a:pt x="682" y="646"/>
                </a:lnTo>
                <a:close/>
                <a:moveTo>
                  <a:pt x="156" y="515"/>
                </a:moveTo>
                <a:lnTo>
                  <a:pt x="300" y="371"/>
                </a:lnTo>
                <a:lnTo>
                  <a:pt x="431" y="371"/>
                </a:lnTo>
                <a:lnTo>
                  <a:pt x="431" y="536"/>
                </a:lnTo>
                <a:lnTo>
                  <a:pt x="461" y="536"/>
                </a:lnTo>
                <a:lnTo>
                  <a:pt x="461" y="371"/>
                </a:lnTo>
                <a:lnTo>
                  <a:pt x="592" y="371"/>
                </a:lnTo>
                <a:lnTo>
                  <a:pt x="735" y="515"/>
                </a:lnTo>
                <a:lnTo>
                  <a:pt x="756" y="495"/>
                </a:lnTo>
                <a:lnTo>
                  <a:pt x="634" y="371"/>
                </a:lnTo>
                <a:lnTo>
                  <a:pt x="744" y="371"/>
                </a:lnTo>
                <a:lnTo>
                  <a:pt x="744" y="0"/>
                </a:lnTo>
                <a:lnTo>
                  <a:pt x="147" y="0"/>
                </a:lnTo>
                <a:lnTo>
                  <a:pt x="147" y="371"/>
                </a:lnTo>
                <a:lnTo>
                  <a:pt x="258" y="371"/>
                </a:lnTo>
                <a:lnTo>
                  <a:pt x="136" y="495"/>
                </a:lnTo>
                <a:lnTo>
                  <a:pt x="156" y="515"/>
                </a:lnTo>
                <a:close/>
                <a:moveTo>
                  <a:pt x="182" y="129"/>
                </a:moveTo>
                <a:lnTo>
                  <a:pt x="704" y="129"/>
                </a:lnTo>
                <a:lnTo>
                  <a:pt x="704" y="321"/>
                </a:lnTo>
                <a:lnTo>
                  <a:pt x="182" y="321"/>
                </a:lnTo>
                <a:lnTo>
                  <a:pt x="182" y="129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15" name="グループ化 282"/>
          <p:cNvGrpSpPr/>
          <p:nvPr/>
        </p:nvGrpSpPr>
        <p:grpSpPr>
          <a:xfrm>
            <a:off x="6654192" y="4100850"/>
            <a:ext cx="474092" cy="480278"/>
            <a:chOff x="4887516" y="682625"/>
            <a:chExt cx="381000" cy="385971"/>
          </a:xfrm>
          <a:solidFill>
            <a:srgbClr val="00A3EC"/>
          </a:solidFill>
        </p:grpSpPr>
        <p:sp>
          <p:nvSpPr>
            <p:cNvPr id="316" name="Rectangle 195"/>
            <p:cNvSpPr>
              <a:spLocks noChangeArrowheads="1"/>
            </p:cNvSpPr>
            <p:nvPr/>
          </p:nvSpPr>
          <p:spPr bwMode="auto">
            <a:xfrm>
              <a:off x="4912916" y="746125"/>
              <a:ext cx="3302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Rectangle 196"/>
            <p:cNvSpPr>
              <a:spLocks noChangeArrowheads="1"/>
            </p:cNvSpPr>
            <p:nvPr/>
          </p:nvSpPr>
          <p:spPr bwMode="auto">
            <a:xfrm>
              <a:off x="4938316" y="682625"/>
              <a:ext cx="2794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Freeform 197"/>
            <p:cNvSpPr>
              <a:spLocks noEditPoints="1"/>
            </p:cNvSpPr>
            <p:nvPr/>
          </p:nvSpPr>
          <p:spPr bwMode="auto">
            <a:xfrm>
              <a:off x="4887516" y="827296"/>
              <a:ext cx="381000" cy="241300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240" y="152"/>
                </a:cxn>
                <a:cxn ang="0">
                  <a:pos x="240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76" y="72"/>
                </a:cxn>
                <a:cxn ang="0">
                  <a:pos x="64" y="72"/>
                </a:cxn>
                <a:cxn ang="0">
                  <a:pos x="64" y="24"/>
                </a:cxn>
                <a:cxn ang="0">
                  <a:pos x="176" y="24"/>
                </a:cxn>
                <a:cxn ang="0">
                  <a:pos x="176" y="72"/>
                </a:cxn>
              </a:cxnLst>
              <a:rect l="0" t="0" r="r" b="b"/>
              <a:pathLst>
                <a:path w="240" h="152">
                  <a:moveTo>
                    <a:pt x="0" y="152"/>
                  </a:moveTo>
                  <a:lnTo>
                    <a:pt x="240" y="152"/>
                  </a:lnTo>
                  <a:lnTo>
                    <a:pt x="240" y="0"/>
                  </a:lnTo>
                  <a:lnTo>
                    <a:pt x="0" y="0"/>
                  </a:lnTo>
                  <a:lnTo>
                    <a:pt x="0" y="152"/>
                  </a:lnTo>
                  <a:close/>
                  <a:moveTo>
                    <a:pt x="176" y="72"/>
                  </a:moveTo>
                  <a:lnTo>
                    <a:pt x="64" y="72"/>
                  </a:lnTo>
                  <a:lnTo>
                    <a:pt x="64" y="24"/>
                  </a:lnTo>
                  <a:lnTo>
                    <a:pt x="176" y="24"/>
                  </a:lnTo>
                  <a:lnTo>
                    <a:pt x="176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9" name="Freeform 152"/>
          <p:cNvSpPr>
            <a:spLocks noEditPoints="1"/>
          </p:cNvSpPr>
          <p:nvPr/>
        </p:nvSpPr>
        <p:spPr bwMode="auto">
          <a:xfrm>
            <a:off x="791580" y="4509119"/>
            <a:ext cx="504056" cy="58160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0"/>
              </a:cxn>
              <a:cxn ang="0">
                <a:pos x="136" y="240"/>
              </a:cxn>
              <a:cxn ang="0">
                <a:pos x="208" y="240"/>
              </a:cxn>
              <a:cxn ang="0">
                <a:pos x="208" y="168"/>
              </a:cxn>
              <a:cxn ang="0">
                <a:pos x="208" y="0"/>
              </a:cxn>
              <a:cxn ang="0">
                <a:pos x="0" y="0"/>
              </a:cxn>
              <a:cxn ang="0">
                <a:pos x="136" y="168"/>
              </a:cxn>
              <a:cxn ang="0">
                <a:pos x="136" y="216"/>
              </a:cxn>
              <a:cxn ang="0">
                <a:pos x="24" y="216"/>
              </a:cxn>
              <a:cxn ang="0">
                <a:pos x="24" y="24"/>
              </a:cxn>
              <a:cxn ang="0">
                <a:pos x="184" y="24"/>
              </a:cxn>
              <a:cxn ang="0">
                <a:pos x="184" y="168"/>
              </a:cxn>
              <a:cxn ang="0">
                <a:pos x="136" y="168"/>
              </a:cxn>
            </a:cxnLst>
            <a:rect l="0" t="0" r="r" b="b"/>
            <a:pathLst>
              <a:path w="208" h="240">
                <a:moveTo>
                  <a:pt x="0" y="0"/>
                </a:moveTo>
                <a:lnTo>
                  <a:pt x="0" y="240"/>
                </a:lnTo>
                <a:lnTo>
                  <a:pt x="136" y="240"/>
                </a:lnTo>
                <a:lnTo>
                  <a:pt x="208" y="240"/>
                </a:lnTo>
                <a:lnTo>
                  <a:pt x="208" y="168"/>
                </a:lnTo>
                <a:lnTo>
                  <a:pt x="208" y="0"/>
                </a:lnTo>
                <a:lnTo>
                  <a:pt x="0" y="0"/>
                </a:lnTo>
                <a:close/>
                <a:moveTo>
                  <a:pt x="136" y="168"/>
                </a:moveTo>
                <a:lnTo>
                  <a:pt x="136" y="216"/>
                </a:lnTo>
                <a:lnTo>
                  <a:pt x="24" y="216"/>
                </a:lnTo>
                <a:lnTo>
                  <a:pt x="24" y="24"/>
                </a:lnTo>
                <a:lnTo>
                  <a:pt x="184" y="24"/>
                </a:lnTo>
                <a:lnTo>
                  <a:pt x="184" y="168"/>
                </a:lnTo>
                <a:lnTo>
                  <a:pt x="136" y="168"/>
                </a:lnTo>
                <a:close/>
              </a:path>
            </a:pathLst>
          </a:custGeom>
          <a:solidFill>
            <a:srgbClr val="FF858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0" name="テキスト ボックス 319"/>
          <p:cNvSpPr txBox="1"/>
          <p:nvPr/>
        </p:nvSpPr>
        <p:spPr bwMode="black">
          <a:xfrm>
            <a:off x="863588" y="4653136"/>
            <a:ext cx="504056" cy="184666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8585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1" name="グループ化 254"/>
          <p:cNvGrpSpPr/>
          <p:nvPr/>
        </p:nvGrpSpPr>
        <p:grpSpPr>
          <a:xfrm>
            <a:off x="791580" y="5727717"/>
            <a:ext cx="504056" cy="581603"/>
            <a:chOff x="4011216" y="1584325"/>
            <a:chExt cx="330200" cy="381000"/>
          </a:xfrm>
          <a:solidFill>
            <a:srgbClr val="FF8585"/>
          </a:solidFill>
        </p:grpSpPr>
        <p:sp>
          <p:nvSpPr>
            <p:cNvPr id="322" name="Freeform 152"/>
            <p:cNvSpPr>
              <a:spLocks noEditPoints="1"/>
            </p:cNvSpPr>
            <p:nvPr/>
          </p:nvSpPr>
          <p:spPr bwMode="auto">
            <a:xfrm>
              <a:off x="4011216" y="1584325"/>
              <a:ext cx="330200" cy="381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0"/>
                </a:cxn>
                <a:cxn ang="0">
                  <a:pos x="136" y="240"/>
                </a:cxn>
                <a:cxn ang="0">
                  <a:pos x="208" y="240"/>
                </a:cxn>
                <a:cxn ang="0">
                  <a:pos x="208" y="168"/>
                </a:cxn>
                <a:cxn ang="0">
                  <a:pos x="208" y="0"/>
                </a:cxn>
                <a:cxn ang="0">
                  <a:pos x="0" y="0"/>
                </a:cxn>
                <a:cxn ang="0">
                  <a:pos x="136" y="168"/>
                </a:cxn>
                <a:cxn ang="0">
                  <a:pos x="136" y="216"/>
                </a:cxn>
                <a:cxn ang="0">
                  <a:pos x="24" y="216"/>
                </a:cxn>
                <a:cxn ang="0">
                  <a:pos x="24" y="24"/>
                </a:cxn>
                <a:cxn ang="0">
                  <a:pos x="184" y="24"/>
                </a:cxn>
                <a:cxn ang="0">
                  <a:pos x="184" y="168"/>
                </a:cxn>
                <a:cxn ang="0">
                  <a:pos x="136" y="168"/>
                </a:cxn>
              </a:cxnLst>
              <a:rect l="0" t="0" r="r" b="b"/>
              <a:pathLst>
                <a:path w="208" h="240">
                  <a:moveTo>
                    <a:pt x="0" y="0"/>
                  </a:moveTo>
                  <a:lnTo>
                    <a:pt x="0" y="240"/>
                  </a:lnTo>
                  <a:lnTo>
                    <a:pt x="136" y="240"/>
                  </a:lnTo>
                  <a:lnTo>
                    <a:pt x="208" y="240"/>
                  </a:lnTo>
                  <a:lnTo>
                    <a:pt x="208" y="168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36" y="168"/>
                  </a:moveTo>
                  <a:lnTo>
                    <a:pt x="136" y="216"/>
                  </a:lnTo>
                  <a:lnTo>
                    <a:pt x="24" y="216"/>
                  </a:lnTo>
                  <a:lnTo>
                    <a:pt x="24" y="24"/>
                  </a:lnTo>
                  <a:lnTo>
                    <a:pt x="184" y="24"/>
                  </a:lnTo>
                  <a:lnTo>
                    <a:pt x="184" y="168"/>
                  </a:lnTo>
                  <a:lnTo>
                    <a:pt x="136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Rectangle 153"/>
            <p:cNvSpPr>
              <a:spLocks noChangeArrowheads="1"/>
            </p:cNvSpPr>
            <p:nvPr/>
          </p:nvSpPr>
          <p:spPr bwMode="auto">
            <a:xfrm>
              <a:off x="4087416" y="1660525"/>
              <a:ext cx="177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5" name="Rectangle 154"/>
            <p:cNvSpPr>
              <a:spLocks noChangeArrowheads="1"/>
            </p:cNvSpPr>
            <p:nvPr/>
          </p:nvSpPr>
          <p:spPr bwMode="auto">
            <a:xfrm>
              <a:off x="4087416" y="1736725"/>
              <a:ext cx="1778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6" name="Rectangle 155"/>
            <p:cNvSpPr>
              <a:spLocks noChangeArrowheads="1"/>
            </p:cNvSpPr>
            <p:nvPr/>
          </p:nvSpPr>
          <p:spPr bwMode="auto">
            <a:xfrm>
              <a:off x="4087416" y="1812925"/>
              <a:ext cx="88900" cy="38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角丸四角形 37"/>
          <p:cNvSpPr/>
          <p:nvPr/>
        </p:nvSpPr>
        <p:spPr>
          <a:xfrm>
            <a:off x="4283968" y="2924944"/>
            <a:ext cx="4608512" cy="3384376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00A3EC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395536" y="209400"/>
            <a:ext cx="8496320" cy="987352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lnSpc>
                <a:spcPts val="2800"/>
              </a:lnSpc>
              <a:defRPr/>
            </a:pPr>
            <a:r>
              <a:rPr lang="ja-JP" altLang="en-US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マイナンバー情報の収集</a:t>
            </a:r>
            <a: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lang="ja-JP" altLang="en-US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ファイル、画像ファイルの一括取込機能</a:t>
            </a:r>
            <a:endParaRPr lang="ja-JP" altLang="en-US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11188" y="1682577"/>
            <a:ext cx="80645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市販のマイナンバー収集システムや、手動収集したマイナンバー情報を一括で取り込む機能です。</a:t>
            </a:r>
            <a:endParaRPr kumimoji="0" lang="en-US" altLang="ja-JP" sz="1400" kern="0" dirty="0" smtClean="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番号情報だけでなく、番号確認や本人確認用の証憑情報も取込可能です。</a:t>
            </a:r>
            <a:endParaRPr kumimoji="0" lang="en-US" altLang="ja-JP" sz="1400" kern="0" dirty="0" smtClean="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正常に取り込みれた際に、</a:t>
            </a: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PC</a:t>
            </a:r>
            <a:r>
              <a:rPr kumimoji="0" lang="ja-JP" altLang="en-US" sz="1400" kern="0" dirty="0" err="1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に保</a:t>
            </a: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存された元ファイル情報を自動的に削除することも可能です。</a:t>
            </a:r>
            <a:endParaRPr kumimoji="0" lang="en-US" altLang="ja-JP" sz="1400" kern="0" dirty="0" smtClean="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取込可能な画像ファイルの形式：</a:t>
            </a: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BMP/JPG/JPEG/GIF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取込可能な画像ファイルの最大サイズ：縦</a:t>
            </a: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394</a:t>
            </a: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ピクセル </a:t>
            </a: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 </a:t>
            </a: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横</a:t>
            </a:r>
            <a:r>
              <a:rPr kumimoji="0" lang="en-US" altLang="ja-JP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583</a:t>
            </a:r>
            <a:r>
              <a:rPr kumimoji="0" lang="ja-JP" altLang="en-US" sz="1400" kern="0" dirty="0" smtClean="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ピクセル</a:t>
            </a:r>
            <a:endParaRPr kumimoji="0" lang="en-US" altLang="ja-JP" sz="1400" kern="0" dirty="0" smtClean="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  <a:sym typeface="Wingdings" pitchFamily="2" charset="2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2" name="グループ化 8"/>
          <p:cNvGrpSpPr/>
          <p:nvPr/>
        </p:nvGrpSpPr>
        <p:grpSpPr>
          <a:xfrm>
            <a:off x="395290" y="1340768"/>
            <a:ext cx="215993" cy="215740"/>
            <a:chOff x="395290" y="1340768"/>
            <a:chExt cx="215993" cy="215740"/>
          </a:xfrm>
        </p:grpSpPr>
        <p:sp>
          <p:nvSpPr>
            <p:cNvPr id="10" name="正方形/長方形 9"/>
            <p:cNvSpPr/>
            <p:nvPr/>
          </p:nvSpPr>
          <p:spPr bwMode="black">
            <a:xfrm>
              <a:off x="395290" y="1340768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91B17">
                    <a:shade val="51000"/>
                    <a:satMod val="130000"/>
                  </a:srgbClr>
                </a:gs>
                <a:gs pos="80000">
                  <a:srgbClr val="B91B17">
                    <a:shade val="93000"/>
                    <a:satMod val="130000"/>
                  </a:srgbClr>
                </a:gs>
                <a:gs pos="100000">
                  <a:srgbClr val="B91B1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 bwMode="black">
            <a:xfrm>
              <a:off x="465784" y="1423952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586109" y="1276350"/>
            <a:ext cx="71542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lang="ja-JP" altLang="en-US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ファイルおよび画像ファイルの一括取込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251523" y="2924944"/>
            <a:ext cx="3816421" cy="3384376"/>
          </a:xfrm>
          <a:prstGeom prst="roundRect">
            <a:avLst>
              <a:gd name="adj" fmla="val 472"/>
            </a:avLst>
          </a:prstGeom>
          <a:solidFill>
            <a:srgbClr val="FFFFFF"/>
          </a:solidFill>
          <a:ln w="25400" cap="flat" cmpd="sng" algn="ctr">
            <a:solidFill>
              <a:srgbClr val="FF8585"/>
            </a:solidFill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251520" y="2924944"/>
            <a:ext cx="3816424" cy="338060"/>
          </a:xfrm>
          <a:prstGeom prst="roundRect">
            <a:avLst>
              <a:gd name="adj" fmla="val 0"/>
            </a:avLst>
          </a:prstGeom>
          <a:solidFill>
            <a:srgbClr val="FF8585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マイナンバーの収集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" name="Freeform 305"/>
          <p:cNvSpPr>
            <a:spLocks noEditPoints="1"/>
          </p:cNvSpPr>
          <p:nvPr/>
        </p:nvSpPr>
        <p:spPr bwMode="auto">
          <a:xfrm>
            <a:off x="2752998" y="3645024"/>
            <a:ext cx="594866" cy="594866"/>
          </a:xfrm>
          <a:custGeom>
            <a:avLst/>
            <a:gdLst>
              <a:gd name="T0" fmla="*/ 600 w 853"/>
              <a:gd name="T1" fmla="*/ 532 h 854"/>
              <a:gd name="T2" fmla="*/ 600 w 853"/>
              <a:gd name="T3" fmla="*/ 771 h 854"/>
              <a:gd name="T4" fmla="*/ 83 w 853"/>
              <a:gd name="T5" fmla="*/ 771 h 854"/>
              <a:gd name="T6" fmla="*/ 83 w 853"/>
              <a:gd name="T7" fmla="*/ 254 h 854"/>
              <a:gd name="T8" fmla="*/ 321 w 853"/>
              <a:gd name="T9" fmla="*/ 254 h 854"/>
              <a:gd name="T10" fmla="*/ 405 w 853"/>
              <a:gd name="T11" fmla="*/ 171 h 854"/>
              <a:gd name="T12" fmla="*/ 0 w 853"/>
              <a:gd name="T13" fmla="*/ 171 h 854"/>
              <a:gd name="T14" fmla="*/ 0 w 853"/>
              <a:gd name="T15" fmla="*/ 854 h 854"/>
              <a:gd name="T16" fmla="*/ 683 w 853"/>
              <a:gd name="T17" fmla="*/ 854 h 854"/>
              <a:gd name="T18" fmla="*/ 683 w 853"/>
              <a:gd name="T19" fmla="*/ 449 h 854"/>
              <a:gd name="T20" fmla="*/ 600 w 853"/>
              <a:gd name="T21" fmla="*/ 532 h 854"/>
              <a:gd name="T22" fmla="*/ 253 w 853"/>
              <a:gd name="T23" fmla="*/ 597 h 854"/>
              <a:gd name="T24" fmla="*/ 460 w 853"/>
              <a:gd name="T25" fmla="*/ 550 h 854"/>
              <a:gd name="T26" fmla="*/ 304 w 853"/>
              <a:gd name="T27" fmla="*/ 393 h 854"/>
              <a:gd name="T28" fmla="*/ 253 w 853"/>
              <a:gd name="T29" fmla="*/ 597 h 854"/>
              <a:gd name="T30" fmla="*/ 693 w 853"/>
              <a:gd name="T31" fmla="*/ 0 h 854"/>
              <a:gd name="T32" fmla="*/ 348 w 853"/>
              <a:gd name="T33" fmla="*/ 345 h 854"/>
              <a:gd name="T34" fmla="*/ 509 w 853"/>
              <a:gd name="T35" fmla="*/ 506 h 854"/>
              <a:gd name="T36" fmla="*/ 853 w 853"/>
              <a:gd name="T37" fmla="*/ 161 h 854"/>
              <a:gd name="T38" fmla="*/ 693 w 853"/>
              <a:gd name="T39" fmla="*/ 0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53" h="854">
                <a:moveTo>
                  <a:pt x="600" y="532"/>
                </a:moveTo>
                <a:lnTo>
                  <a:pt x="600" y="771"/>
                </a:lnTo>
                <a:lnTo>
                  <a:pt x="83" y="771"/>
                </a:lnTo>
                <a:lnTo>
                  <a:pt x="83" y="254"/>
                </a:lnTo>
                <a:lnTo>
                  <a:pt x="321" y="254"/>
                </a:lnTo>
                <a:lnTo>
                  <a:pt x="405" y="171"/>
                </a:lnTo>
                <a:lnTo>
                  <a:pt x="0" y="171"/>
                </a:lnTo>
                <a:lnTo>
                  <a:pt x="0" y="854"/>
                </a:lnTo>
                <a:lnTo>
                  <a:pt x="683" y="854"/>
                </a:lnTo>
                <a:lnTo>
                  <a:pt x="683" y="449"/>
                </a:lnTo>
                <a:lnTo>
                  <a:pt x="600" y="532"/>
                </a:lnTo>
                <a:close/>
                <a:moveTo>
                  <a:pt x="253" y="597"/>
                </a:moveTo>
                <a:lnTo>
                  <a:pt x="460" y="550"/>
                </a:lnTo>
                <a:lnTo>
                  <a:pt x="304" y="393"/>
                </a:lnTo>
                <a:lnTo>
                  <a:pt x="253" y="597"/>
                </a:lnTo>
                <a:close/>
                <a:moveTo>
                  <a:pt x="693" y="0"/>
                </a:moveTo>
                <a:lnTo>
                  <a:pt x="348" y="345"/>
                </a:lnTo>
                <a:lnTo>
                  <a:pt x="509" y="506"/>
                </a:lnTo>
                <a:lnTo>
                  <a:pt x="853" y="161"/>
                </a:lnTo>
                <a:lnTo>
                  <a:pt x="693" y="0"/>
                </a:lnTo>
                <a:close/>
              </a:path>
            </a:pathLst>
          </a:custGeom>
          <a:solidFill>
            <a:srgbClr val="FF85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" name="グループ化 525"/>
          <p:cNvGrpSpPr/>
          <p:nvPr/>
        </p:nvGrpSpPr>
        <p:grpSpPr>
          <a:xfrm>
            <a:off x="448742" y="3645024"/>
            <a:ext cx="625036" cy="619345"/>
            <a:chOff x="3784104" y="1923678"/>
            <a:chExt cx="381000" cy="381000"/>
          </a:xfrm>
          <a:solidFill>
            <a:srgbClr val="FF8585"/>
          </a:solidFill>
        </p:grpSpPr>
        <p:sp>
          <p:nvSpPr>
            <p:cNvPr id="19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2" name="テキスト ボックス 21"/>
          <p:cNvSpPr txBox="1"/>
          <p:nvPr/>
        </p:nvSpPr>
        <p:spPr bwMode="black">
          <a:xfrm>
            <a:off x="1187624" y="5877272"/>
            <a:ext cx="1652697" cy="2308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</a:t>
            </a:r>
            <a:r>
              <a:rPr kumimoji="0" lang="ja-JP" altLang="en-US" sz="15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en-US" altLang="ja-JP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+</a:t>
            </a:r>
            <a:r>
              <a:rPr kumimoji="0" lang="ja-JP" altLang="en-US" sz="15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0" lang="ja-JP" altLang="en-US" sz="15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画像データ</a:t>
            </a:r>
            <a:endParaRPr kumimoji="0" lang="en-US" altLang="ja-JP" sz="1500" i="0" u="none" strike="noStrike" kern="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 bwMode="black">
          <a:xfrm>
            <a:off x="1168822" y="3779748"/>
            <a:ext cx="923330" cy="3693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0" lang="en-US" altLang="ja-JP" sz="1200" kern="0" dirty="0" smtClean="0"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収集システム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4952126"/>
            <a:ext cx="650361" cy="78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右矢印 28"/>
          <p:cNvSpPr/>
          <p:nvPr/>
        </p:nvSpPr>
        <p:spPr bwMode="gray">
          <a:xfrm rot="2521870">
            <a:off x="1040765" y="4341358"/>
            <a:ext cx="421378" cy="361181"/>
          </a:xfrm>
          <a:prstGeom prst="rightArrow">
            <a:avLst/>
          </a:prstGeom>
          <a:solidFill>
            <a:srgbClr val="FF8585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0" name="右矢印 29"/>
          <p:cNvSpPr/>
          <p:nvPr/>
        </p:nvSpPr>
        <p:spPr bwMode="gray">
          <a:xfrm rot="8164285">
            <a:off x="2481307" y="4340331"/>
            <a:ext cx="421378" cy="361181"/>
          </a:xfrm>
          <a:prstGeom prst="rightArrow">
            <a:avLst/>
          </a:prstGeom>
          <a:solidFill>
            <a:srgbClr val="FF8585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 bwMode="black">
          <a:xfrm>
            <a:off x="3380382" y="3839200"/>
            <a:ext cx="615554" cy="184666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手動収集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右矢印 31"/>
          <p:cNvSpPr/>
          <p:nvPr/>
        </p:nvSpPr>
        <p:spPr bwMode="gray">
          <a:xfrm>
            <a:off x="3275856" y="5157192"/>
            <a:ext cx="1296144" cy="432048"/>
          </a:xfrm>
          <a:prstGeom prst="rightArrow">
            <a:avLst/>
          </a:prstGeom>
          <a:solidFill>
            <a:srgbClr val="FF8585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4" name="Freeform 364"/>
          <p:cNvSpPr>
            <a:spLocks noEditPoints="1"/>
          </p:cNvSpPr>
          <p:nvPr/>
        </p:nvSpPr>
        <p:spPr bwMode="auto">
          <a:xfrm>
            <a:off x="7136411" y="4869160"/>
            <a:ext cx="720080" cy="864096"/>
          </a:xfrm>
          <a:custGeom>
            <a:avLst/>
            <a:gdLst>
              <a:gd name="T0" fmla="*/ 561 w 743"/>
              <a:gd name="T1" fmla="*/ 753 h 922"/>
              <a:gd name="T2" fmla="*/ 372 w 743"/>
              <a:gd name="T3" fmla="*/ 771 h 922"/>
              <a:gd name="T4" fmla="*/ 218 w 743"/>
              <a:gd name="T5" fmla="*/ 760 h 922"/>
              <a:gd name="T6" fmla="*/ 86 w 743"/>
              <a:gd name="T7" fmla="*/ 728 h 922"/>
              <a:gd name="T8" fmla="*/ 0 w 743"/>
              <a:gd name="T9" fmla="*/ 788 h 922"/>
              <a:gd name="T10" fmla="*/ 8 w 743"/>
              <a:gd name="T11" fmla="*/ 816 h 922"/>
              <a:gd name="T12" fmla="*/ 63 w 743"/>
              <a:gd name="T13" fmla="*/ 864 h 922"/>
              <a:gd name="T14" fmla="*/ 194 w 743"/>
              <a:gd name="T15" fmla="*/ 907 h 922"/>
              <a:gd name="T16" fmla="*/ 372 w 743"/>
              <a:gd name="T17" fmla="*/ 922 h 922"/>
              <a:gd name="T18" fmla="*/ 517 w 743"/>
              <a:gd name="T19" fmla="*/ 912 h 922"/>
              <a:gd name="T20" fmla="*/ 658 w 743"/>
              <a:gd name="T21" fmla="*/ 873 h 922"/>
              <a:gd name="T22" fmla="*/ 731 w 743"/>
              <a:gd name="T23" fmla="*/ 822 h 922"/>
              <a:gd name="T24" fmla="*/ 743 w 743"/>
              <a:gd name="T25" fmla="*/ 788 h 922"/>
              <a:gd name="T26" fmla="*/ 682 w 743"/>
              <a:gd name="T27" fmla="*/ 718 h 922"/>
              <a:gd name="T28" fmla="*/ 627 w 743"/>
              <a:gd name="T29" fmla="*/ 520 h 922"/>
              <a:gd name="T30" fmla="*/ 451 w 743"/>
              <a:gd name="T31" fmla="*/ 550 h 922"/>
              <a:gd name="T32" fmla="*/ 294 w 743"/>
              <a:gd name="T33" fmla="*/ 550 h 922"/>
              <a:gd name="T34" fmla="*/ 116 w 743"/>
              <a:gd name="T35" fmla="*/ 520 h 922"/>
              <a:gd name="T36" fmla="*/ 19 w 743"/>
              <a:gd name="T37" fmla="*/ 478 h 922"/>
              <a:gd name="T38" fmla="*/ 2 w 743"/>
              <a:gd name="T39" fmla="*/ 584 h 922"/>
              <a:gd name="T40" fmla="*/ 30 w 743"/>
              <a:gd name="T41" fmla="*/ 622 h 922"/>
              <a:gd name="T42" fmla="*/ 135 w 743"/>
              <a:gd name="T43" fmla="*/ 673 h 922"/>
              <a:gd name="T44" fmla="*/ 297 w 743"/>
              <a:gd name="T45" fmla="*/ 702 h 922"/>
              <a:gd name="T46" fmla="*/ 447 w 743"/>
              <a:gd name="T47" fmla="*/ 702 h 922"/>
              <a:gd name="T48" fmla="*/ 608 w 743"/>
              <a:gd name="T49" fmla="*/ 673 h 922"/>
              <a:gd name="T50" fmla="*/ 715 w 743"/>
              <a:gd name="T51" fmla="*/ 622 h 922"/>
              <a:gd name="T52" fmla="*/ 742 w 743"/>
              <a:gd name="T53" fmla="*/ 584 h 922"/>
              <a:gd name="T54" fmla="*/ 725 w 743"/>
              <a:gd name="T55" fmla="*/ 478 h 922"/>
              <a:gd name="T56" fmla="*/ 372 w 743"/>
              <a:gd name="T57" fmla="*/ 0 h 922"/>
              <a:gd name="T58" fmla="*/ 228 w 743"/>
              <a:gd name="T59" fmla="*/ 10 h 922"/>
              <a:gd name="T60" fmla="*/ 85 w 743"/>
              <a:gd name="T61" fmla="*/ 49 h 922"/>
              <a:gd name="T62" fmla="*/ 12 w 743"/>
              <a:gd name="T63" fmla="*/ 100 h 922"/>
              <a:gd name="T64" fmla="*/ 0 w 743"/>
              <a:gd name="T65" fmla="*/ 134 h 922"/>
              <a:gd name="T66" fmla="*/ 8 w 743"/>
              <a:gd name="T67" fmla="*/ 162 h 922"/>
              <a:gd name="T68" fmla="*/ 63 w 743"/>
              <a:gd name="T69" fmla="*/ 208 h 922"/>
              <a:gd name="T70" fmla="*/ 194 w 743"/>
              <a:gd name="T71" fmla="*/ 252 h 922"/>
              <a:gd name="T72" fmla="*/ 372 w 743"/>
              <a:gd name="T73" fmla="*/ 268 h 922"/>
              <a:gd name="T74" fmla="*/ 517 w 743"/>
              <a:gd name="T75" fmla="*/ 258 h 922"/>
              <a:gd name="T76" fmla="*/ 658 w 743"/>
              <a:gd name="T77" fmla="*/ 219 h 922"/>
              <a:gd name="T78" fmla="*/ 731 w 743"/>
              <a:gd name="T79" fmla="*/ 168 h 922"/>
              <a:gd name="T80" fmla="*/ 743 w 743"/>
              <a:gd name="T81" fmla="*/ 134 h 922"/>
              <a:gd name="T82" fmla="*/ 736 w 743"/>
              <a:gd name="T83" fmla="*/ 108 h 922"/>
              <a:gd name="T84" fmla="*/ 680 w 743"/>
              <a:gd name="T85" fmla="*/ 60 h 922"/>
              <a:gd name="T86" fmla="*/ 549 w 743"/>
              <a:gd name="T87" fmla="*/ 16 h 922"/>
              <a:gd name="T88" fmla="*/ 372 w 743"/>
              <a:gd name="T89" fmla="*/ 0 h 922"/>
              <a:gd name="T90" fmla="*/ 595 w 743"/>
              <a:gd name="T91" fmla="*/ 310 h 922"/>
              <a:gd name="T92" fmla="*/ 411 w 743"/>
              <a:gd name="T93" fmla="*/ 334 h 922"/>
              <a:gd name="T94" fmla="*/ 255 w 743"/>
              <a:gd name="T95" fmla="*/ 328 h 922"/>
              <a:gd name="T96" fmla="*/ 86 w 743"/>
              <a:gd name="T97" fmla="*/ 292 h 922"/>
              <a:gd name="T98" fmla="*/ 0 w 743"/>
              <a:gd name="T99" fmla="*/ 248 h 922"/>
              <a:gd name="T100" fmla="*/ 4 w 743"/>
              <a:gd name="T101" fmla="*/ 373 h 922"/>
              <a:gd name="T102" fmla="*/ 45 w 743"/>
              <a:gd name="T103" fmla="*/ 416 h 922"/>
              <a:gd name="T104" fmla="*/ 164 w 743"/>
              <a:gd name="T105" fmla="*/ 463 h 922"/>
              <a:gd name="T106" fmla="*/ 334 w 743"/>
              <a:gd name="T107" fmla="*/ 486 h 922"/>
              <a:gd name="T108" fmla="*/ 482 w 743"/>
              <a:gd name="T109" fmla="*/ 480 h 922"/>
              <a:gd name="T110" fmla="*/ 634 w 743"/>
              <a:gd name="T111" fmla="*/ 447 h 922"/>
              <a:gd name="T112" fmla="*/ 727 w 743"/>
              <a:gd name="T113" fmla="*/ 392 h 922"/>
              <a:gd name="T114" fmla="*/ 743 w 743"/>
              <a:gd name="T115" fmla="*/ 358 h 922"/>
              <a:gd name="T116" fmla="*/ 705 w 743"/>
              <a:gd name="T117" fmla="*/ 27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43" h="922">
                <a:moveTo>
                  <a:pt x="657" y="728"/>
                </a:moveTo>
                <a:lnTo>
                  <a:pt x="657" y="728"/>
                </a:lnTo>
                <a:lnTo>
                  <a:pt x="627" y="738"/>
                </a:lnTo>
                <a:lnTo>
                  <a:pt x="595" y="746"/>
                </a:lnTo>
                <a:lnTo>
                  <a:pt x="561" y="753"/>
                </a:lnTo>
                <a:lnTo>
                  <a:pt x="526" y="760"/>
                </a:lnTo>
                <a:lnTo>
                  <a:pt x="489" y="765"/>
                </a:lnTo>
                <a:lnTo>
                  <a:pt x="451" y="768"/>
                </a:lnTo>
                <a:lnTo>
                  <a:pt x="411" y="770"/>
                </a:lnTo>
                <a:lnTo>
                  <a:pt x="372" y="771"/>
                </a:lnTo>
                <a:lnTo>
                  <a:pt x="372" y="771"/>
                </a:lnTo>
                <a:lnTo>
                  <a:pt x="332" y="770"/>
                </a:lnTo>
                <a:lnTo>
                  <a:pt x="294" y="768"/>
                </a:lnTo>
                <a:lnTo>
                  <a:pt x="255" y="765"/>
                </a:lnTo>
                <a:lnTo>
                  <a:pt x="218" y="760"/>
                </a:lnTo>
                <a:lnTo>
                  <a:pt x="182" y="753"/>
                </a:lnTo>
                <a:lnTo>
                  <a:pt x="148" y="746"/>
                </a:lnTo>
                <a:lnTo>
                  <a:pt x="116" y="738"/>
                </a:lnTo>
                <a:lnTo>
                  <a:pt x="86" y="728"/>
                </a:lnTo>
                <a:lnTo>
                  <a:pt x="86" y="728"/>
                </a:lnTo>
                <a:lnTo>
                  <a:pt x="62" y="718"/>
                </a:lnTo>
                <a:lnTo>
                  <a:pt x="39" y="708"/>
                </a:lnTo>
                <a:lnTo>
                  <a:pt x="19" y="697"/>
                </a:lnTo>
                <a:lnTo>
                  <a:pt x="0" y="685"/>
                </a:lnTo>
                <a:lnTo>
                  <a:pt x="0" y="788"/>
                </a:lnTo>
                <a:lnTo>
                  <a:pt x="0" y="788"/>
                </a:lnTo>
                <a:lnTo>
                  <a:pt x="1" y="795"/>
                </a:lnTo>
                <a:lnTo>
                  <a:pt x="2" y="802"/>
                </a:lnTo>
                <a:lnTo>
                  <a:pt x="4" y="808"/>
                </a:lnTo>
                <a:lnTo>
                  <a:pt x="8" y="816"/>
                </a:lnTo>
                <a:lnTo>
                  <a:pt x="12" y="822"/>
                </a:lnTo>
                <a:lnTo>
                  <a:pt x="16" y="829"/>
                </a:lnTo>
                <a:lnTo>
                  <a:pt x="30" y="841"/>
                </a:lnTo>
                <a:lnTo>
                  <a:pt x="45" y="853"/>
                </a:lnTo>
                <a:lnTo>
                  <a:pt x="63" y="864"/>
                </a:lnTo>
                <a:lnTo>
                  <a:pt x="85" y="873"/>
                </a:lnTo>
                <a:lnTo>
                  <a:pt x="109" y="883"/>
                </a:lnTo>
                <a:lnTo>
                  <a:pt x="135" y="892"/>
                </a:lnTo>
                <a:lnTo>
                  <a:pt x="164" y="900"/>
                </a:lnTo>
                <a:lnTo>
                  <a:pt x="194" y="907"/>
                </a:lnTo>
                <a:lnTo>
                  <a:pt x="228" y="912"/>
                </a:lnTo>
                <a:lnTo>
                  <a:pt x="261" y="916"/>
                </a:lnTo>
                <a:lnTo>
                  <a:pt x="297" y="920"/>
                </a:lnTo>
                <a:lnTo>
                  <a:pt x="334" y="921"/>
                </a:lnTo>
                <a:lnTo>
                  <a:pt x="372" y="922"/>
                </a:lnTo>
                <a:lnTo>
                  <a:pt x="372" y="922"/>
                </a:lnTo>
                <a:lnTo>
                  <a:pt x="410" y="921"/>
                </a:lnTo>
                <a:lnTo>
                  <a:pt x="447" y="920"/>
                </a:lnTo>
                <a:lnTo>
                  <a:pt x="482" y="916"/>
                </a:lnTo>
                <a:lnTo>
                  <a:pt x="517" y="912"/>
                </a:lnTo>
                <a:lnTo>
                  <a:pt x="549" y="907"/>
                </a:lnTo>
                <a:lnTo>
                  <a:pt x="580" y="900"/>
                </a:lnTo>
                <a:lnTo>
                  <a:pt x="608" y="892"/>
                </a:lnTo>
                <a:lnTo>
                  <a:pt x="634" y="883"/>
                </a:lnTo>
                <a:lnTo>
                  <a:pt x="658" y="873"/>
                </a:lnTo>
                <a:lnTo>
                  <a:pt x="680" y="864"/>
                </a:lnTo>
                <a:lnTo>
                  <a:pt x="699" y="853"/>
                </a:lnTo>
                <a:lnTo>
                  <a:pt x="715" y="841"/>
                </a:lnTo>
                <a:lnTo>
                  <a:pt x="727" y="829"/>
                </a:lnTo>
                <a:lnTo>
                  <a:pt x="731" y="822"/>
                </a:lnTo>
                <a:lnTo>
                  <a:pt x="736" y="816"/>
                </a:lnTo>
                <a:lnTo>
                  <a:pt x="740" y="808"/>
                </a:lnTo>
                <a:lnTo>
                  <a:pt x="742" y="802"/>
                </a:lnTo>
                <a:lnTo>
                  <a:pt x="743" y="795"/>
                </a:lnTo>
                <a:lnTo>
                  <a:pt x="743" y="788"/>
                </a:lnTo>
                <a:lnTo>
                  <a:pt x="743" y="685"/>
                </a:lnTo>
                <a:lnTo>
                  <a:pt x="743" y="685"/>
                </a:lnTo>
                <a:lnTo>
                  <a:pt x="725" y="697"/>
                </a:lnTo>
                <a:lnTo>
                  <a:pt x="705" y="708"/>
                </a:lnTo>
                <a:lnTo>
                  <a:pt x="682" y="718"/>
                </a:lnTo>
                <a:lnTo>
                  <a:pt x="657" y="728"/>
                </a:lnTo>
                <a:lnTo>
                  <a:pt x="657" y="728"/>
                </a:lnTo>
                <a:close/>
                <a:moveTo>
                  <a:pt x="657" y="510"/>
                </a:moveTo>
                <a:lnTo>
                  <a:pt x="657" y="510"/>
                </a:lnTo>
                <a:lnTo>
                  <a:pt x="627" y="520"/>
                </a:lnTo>
                <a:lnTo>
                  <a:pt x="595" y="529"/>
                </a:lnTo>
                <a:lnTo>
                  <a:pt x="561" y="536"/>
                </a:lnTo>
                <a:lnTo>
                  <a:pt x="526" y="542"/>
                </a:lnTo>
                <a:lnTo>
                  <a:pt x="489" y="547"/>
                </a:lnTo>
                <a:lnTo>
                  <a:pt x="451" y="550"/>
                </a:lnTo>
                <a:lnTo>
                  <a:pt x="411" y="553"/>
                </a:lnTo>
                <a:lnTo>
                  <a:pt x="372" y="553"/>
                </a:lnTo>
                <a:lnTo>
                  <a:pt x="372" y="553"/>
                </a:lnTo>
                <a:lnTo>
                  <a:pt x="332" y="553"/>
                </a:lnTo>
                <a:lnTo>
                  <a:pt x="294" y="550"/>
                </a:lnTo>
                <a:lnTo>
                  <a:pt x="255" y="547"/>
                </a:lnTo>
                <a:lnTo>
                  <a:pt x="218" y="542"/>
                </a:lnTo>
                <a:lnTo>
                  <a:pt x="182" y="536"/>
                </a:lnTo>
                <a:lnTo>
                  <a:pt x="148" y="529"/>
                </a:lnTo>
                <a:lnTo>
                  <a:pt x="116" y="520"/>
                </a:lnTo>
                <a:lnTo>
                  <a:pt x="86" y="510"/>
                </a:lnTo>
                <a:lnTo>
                  <a:pt x="86" y="510"/>
                </a:lnTo>
                <a:lnTo>
                  <a:pt x="62" y="500"/>
                </a:lnTo>
                <a:lnTo>
                  <a:pt x="39" y="490"/>
                </a:lnTo>
                <a:lnTo>
                  <a:pt x="19" y="478"/>
                </a:lnTo>
                <a:lnTo>
                  <a:pt x="0" y="466"/>
                </a:lnTo>
                <a:lnTo>
                  <a:pt x="0" y="570"/>
                </a:lnTo>
                <a:lnTo>
                  <a:pt x="0" y="570"/>
                </a:lnTo>
                <a:lnTo>
                  <a:pt x="1" y="577"/>
                </a:lnTo>
                <a:lnTo>
                  <a:pt x="2" y="584"/>
                </a:lnTo>
                <a:lnTo>
                  <a:pt x="4" y="590"/>
                </a:lnTo>
                <a:lnTo>
                  <a:pt x="8" y="597"/>
                </a:lnTo>
                <a:lnTo>
                  <a:pt x="12" y="603"/>
                </a:lnTo>
                <a:lnTo>
                  <a:pt x="16" y="609"/>
                </a:lnTo>
                <a:lnTo>
                  <a:pt x="30" y="622"/>
                </a:lnTo>
                <a:lnTo>
                  <a:pt x="45" y="633"/>
                </a:lnTo>
                <a:lnTo>
                  <a:pt x="63" y="645"/>
                </a:lnTo>
                <a:lnTo>
                  <a:pt x="85" y="655"/>
                </a:lnTo>
                <a:lnTo>
                  <a:pt x="109" y="664"/>
                </a:lnTo>
                <a:lnTo>
                  <a:pt x="135" y="673"/>
                </a:lnTo>
                <a:lnTo>
                  <a:pt x="164" y="681"/>
                </a:lnTo>
                <a:lnTo>
                  <a:pt x="194" y="687"/>
                </a:lnTo>
                <a:lnTo>
                  <a:pt x="228" y="693"/>
                </a:lnTo>
                <a:lnTo>
                  <a:pt x="261" y="698"/>
                </a:lnTo>
                <a:lnTo>
                  <a:pt x="297" y="702"/>
                </a:lnTo>
                <a:lnTo>
                  <a:pt x="334" y="703"/>
                </a:lnTo>
                <a:lnTo>
                  <a:pt x="372" y="704"/>
                </a:lnTo>
                <a:lnTo>
                  <a:pt x="372" y="704"/>
                </a:lnTo>
                <a:lnTo>
                  <a:pt x="410" y="703"/>
                </a:lnTo>
                <a:lnTo>
                  <a:pt x="447" y="702"/>
                </a:lnTo>
                <a:lnTo>
                  <a:pt x="482" y="698"/>
                </a:lnTo>
                <a:lnTo>
                  <a:pt x="517" y="693"/>
                </a:lnTo>
                <a:lnTo>
                  <a:pt x="549" y="687"/>
                </a:lnTo>
                <a:lnTo>
                  <a:pt x="580" y="681"/>
                </a:lnTo>
                <a:lnTo>
                  <a:pt x="608" y="673"/>
                </a:lnTo>
                <a:lnTo>
                  <a:pt x="634" y="664"/>
                </a:lnTo>
                <a:lnTo>
                  <a:pt x="658" y="655"/>
                </a:lnTo>
                <a:lnTo>
                  <a:pt x="680" y="645"/>
                </a:lnTo>
                <a:lnTo>
                  <a:pt x="699" y="633"/>
                </a:lnTo>
                <a:lnTo>
                  <a:pt x="715" y="622"/>
                </a:lnTo>
                <a:lnTo>
                  <a:pt x="727" y="609"/>
                </a:lnTo>
                <a:lnTo>
                  <a:pt x="731" y="603"/>
                </a:lnTo>
                <a:lnTo>
                  <a:pt x="736" y="597"/>
                </a:lnTo>
                <a:lnTo>
                  <a:pt x="740" y="590"/>
                </a:lnTo>
                <a:lnTo>
                  <a:pt x="742" y="584"/>
                </a:lnTo>
                <a:lnTo>
                  <a:pt x="743" y="577"/>
                </a:lnTo>
                <a:lnTo>
                  <a:pt x="743" y="570"/>
                </a:lnTo>
                <a:lnTo>
                  <a:pt x="743" y="466"/>
                </a:lnTo>
                <a:lnTo>
                  <a:pt x="743" y="466"/>
                </a:lnTo>
                <a:lnTo>
                  <a:pt x="725" y="478"/>
                </a:lnTo>
                <a:lnTo>
                  <a:pt x="705" y="490"/>
                </a:lnTo>
                <a:lnTo>
                  <a:pt x="682" y="500"/>
                </a:lnTo>
                <a:lnTo>
                  <a:pt x="657" y="510"/>
                </a:lnTo>
                <a:lnTo>
                  <a:pt x="657" y="510"/>
                </a:lnTo>
                <a:close/>
                <a:moveTo>
                  <a:pt x="372" y="0"/>
                </a:moveTo>
                <a:lnTo>
                  <a:pt x="372" y="0"/>
                </a:lnTo>
                <a:lnTo>
                  <a:pt x="334" y="1"/>
                </a:lnTo>
                <a:lnTo>
                  <a:pt x="297" y="3"/>
                </a:lnTo>
                <a:lnTo>
                  <a:pt x="261" y="6"/>
                </a:lnTo>
                <a:lnTo>
                  <a:pt x="228" y="10"/>
                </a:lnTo>
                <a:lnTo>
                  <a:pt x="194" y="16"/>
                </a:lnTo>
                <a:lnTo>
                  <a:pt x="164" y="22"/>
                </a:lnTo>
                <a:lnTo>
                  <a:pt x="135" y="31"/>
                </a:lnTo>
                <a:lnTo>
                  <a:pt x="109" y="39"/>
                </a:lnTo>
                <a:lnTo>
                  <a:pt x="85" y="49"/>
                </a:lnTo>
                <a:lnTo>
                  <a:pt x="63" y="60"/>
                </a:lnTo>
                <a:lnTo>
                  <a:pt x="45" y="70"/>
                </a:lnTo>
                <a:lnTo>
                  <a:pt x="30" y="82"/>
                </a:lnTo>
                <a:lnTo>
                  <a:pt x="16" y="94"/>
                </a:lnTo>
                <a:lnTo>
                  <a:pt x="12" y="100"/>
                </a:lnTo>
                <a:lnTo>
                  <a:pt x="8" y="108"/>
                </a:lnTo>
                <a:lnTo>
                  <a:pt x="4" y="114"/>
                </a:lnTo>
                <a:lnTo>
                  <a:pt x="2" y="121"/>
                </a:lnTo>
                <a:lnTo>
                  <a:pt x="1" y="127"/>
                </a:lnTo>
                <a:lnTo>
                  <a:pt x="0" y="134"/>
                </a:lnTo>
                <a:lnTo>
                  <a:pt x="0" y="134"/>
                </a:lnTo>
                <a:lnTo>
                  <a:pt x="1" y="141"/>
                </a:lnTo>
                <a:lnTo>
                  <a:pt x="2" y="148"/>
                </a:lnTo>
                <a:lnTo>
                  <a:pt x="4" y="154"/>
                </a:lnTo>
                <a:lnTo>
                  <a:pt x="8" y="162"/>
                </a:lnTo>
                <a:lnTo>
                  <a:pt x="12" y="168"/>
                </a:lnTo>
                <a:lnTo>
                  <a:pt x="16" y="174"/>
                </a:lnTo>
                <a:lnTo>
                  <a:pt x="30" y="187"/>
                </a:lnTo>
                <a:lnTo>
                  <a:pt x="45" y="198"/>
                </a:lnTo>
                <a:lnTo>
                  <a:pt x="63" y="208"/>
                </a:lnTo>
                <a:lnTo>
                  <a:pt x="85" y="219"/>
                </a:lnTo>
                <a:lnTo>
                  <a:pt x="109" y="229"/>
                </a:lnTo>
                <a:lnTo>
                  <a:pt x="135" y="237"/>
                </a:lnTo>
                <a:lnTo>
                  <a:pt x="164" y="246"/>
                </a:lnTo>
                <a:lnTo>
                  <a:pt x="194" y="252"/>
                </a:lnTo>
                <a:lnTo>
                  <a:pt x="228" y="258"/>
                </a:lnTo>
                <a:lnTo>
                  <a:pt x="261" y="262"/>
                </a:lnTo>
                <a:lnTo>
                  <a:pt x="297" y="265"/>
                </a:lnTo>
                <a:lnTo>
                  <a:pt x="334" y="267"/>
                </a:lnTo>
                <a:lnTo>
                  <a:pt x="372" y="268"/>
                </a:lnTo>
                <a:lnTo>
                  <a:pt x="372" y="268"/>
                </a:lnTo>
                <a:lnTo>
                  <a:pt x="410" y="267"/>
                </a:lnTo>
                <a:lnTo>
                  <a:pt x="447" y="265"/>
                </a:lnTo>
                <a:lnTo>
                  <a:pt x="482" y="262"/>
                </a:lnTo>
                <a:lnTo>
                  <a:pt x="517" y="258"/>
                </a:lnTo>
                <a:lnTo>
                  <a:pt x="549" y="252"/>
                </a:lnTo>
                <a:lnTo>
                  <a:pt x="580" y="246"/>
                </a:lnTo>
                <a:lnTo>
                  <a:pt x="608" y="237"/>
                </a:lnTo>
                <a:lnTo>
                  <a:pt x="634" y="229"/>
                </a:lnTo>
                <a:lnTo>
                  <a:pt x="658" y="219"/>
                </a:lnTo>
                <a:lnTo>
                  <a:pt x="680" y="208"/>
                </a:lnTo>
                <a:lnTo>
                  <a:pt x="699" y="198"/>
                </a:lnTo>
                <a:lnTo>
                  <a:pt x="715" y="187"/>
                </a:lnTo>
                <a:lnTo>
                  <a:pt x="727" y="174"/>
                </a:lnTo>
                <a:lnTo>
                  <a:pt x="731" y="168"/>
                </a:lnTo>
                <a:lnTo>
                  <a:pt x="736" y="162"/>
                </a:lnTo>
                <a:lnTo>
                  <a:pt x="740" y="154"/>
                </a:lnTo>
                <a:lnTo>
                  <a:pt x="742" y="148"/>
                </a:lnTo>
                <a:lnTo>
                  <a:pt x="743" y="141"/>
                </a:lnTo>
                <a:lnTo>
                  <a:pt x="743" y="134"/>
                </a:lnTo>
                <a:lnTo>
                  <a:pt x="743" y="134"/>
                </a:lnTo>
                <a:lnTo>
                  <a:pt x="743" y="127"/>
                </a:lnTo>
                <a:lnTo>
                  <a:pt x="742" y="121"/>
                </a:lnTo>
                <a:lnTo>
                  <a:pt x="740" y="114"/>
                </a:lnTo>
                <a:lnTo>
                  <a:pt x="736" y="108"/>
                </a:lnTo>
                <a:lnTo>
                  <a:pt x="731" y="100"/>
                </a:lnTo>
                <a:lnTo>
                  <a:pt x="727" y="94"/>
                </a:lnTo>
                <a:lnTo>
                  <a:pt x="715" y="82"/>
                </a:lnTo>
                <a:lnTo>
                  <a:pt x="699" y="70"/>
                </a:lnTo>
                <a:lnTo>
                  <a:pt x="680" y="60"/>
                </a:lnTo>
                <a:lnTo>
                  <a:pt x="658" y="49"/>
                </a:lnTo>
                <a:lnTo>
                  <a:pt x="634" y="39"/>
                </a:lnTo>
                <a:lnTo>
                  <a:pt x="608" y="31"/>
                </a:lnTo>
                <a:lnTo>
                  <a:pt x="580" y="22"/>
                </a:lnTo>
                <a:lnTo>
                  <a:pt x="549" y="16"/>
                </a:lnTo>
                <a:lnTo>
                  <a:pt x="517" y="10"/>
                </a:lnTo>
                <a:lnTo>
                  <a:pt x="482" y="6"/>
                </a:lnTo>
                <a:lnTo>
                  <a:pt x="447" y="3"/>
                </a:lnTo>
                <a:lnTo>
                  <a:pt x="410" y="1"/>
                </a:lnTo>
                <a:lnTo>
                  <a:pt x="372" y="0"/>
                </a:lnTo>
                <a:lnTo>
                  <a:pt x="372" y="0"/>
                </a:lnTo>
                <a:close/>
                <a:moveTo>
                  <a:pt x="657" y="292"/>
                </a:moveTo>
                <a:lnTo>
                  <a:pt x="657" y="292"/>
                </a:lnTo>
                <a:lnTo>
                  <a:pt x="627" y="302"/>
                </a:lnTo>
                <a:lnTo>
                  <a:pt x="595" y="310"/>
                </a:lnTo>
                <a:lnTo>
                  <a:pt x="561" y="318"/>
                </a:lnTo>
                <a:lnTo>
                  <a:pt x="526" y="324"/>
                </a:lnTo>
                <a:lnTo>
                  <a:pt x="489" y="328"/>
                </a:lnTo>
                <a:lnTo>
                  <a:pt x="451" y="332"/>
                </a:lnTo>
                <a:lnTo>
                  <a:pt x="411" y="334"/>
                </a:lnTo>
                <a:lnTo>
                  <a:pt x="372" y="336"/>
                </a:lnTo>
                <a:lnTo>
                  <a:pt x="372" y="336"/>
                </a:lnTo>
                <a:lnTo>
                  <a:pt x="332" y="334"/>
                </a:lnTo>
                <a:lnTo>
                  <a:pt x="294" y="332"/>
                </a:lnTo>
                <a:lnTo>
                  <a:pt x="255" y="328"/>
                </a:lnTo>
                <a:lnTo>
                  <a:pt x="218" y="324"/>
                </a:lnTo>
                <a:lnTo>
                  <a:pt x="182" y="318"/>
                </a:lnTo>
                <a:lnTo>
                  <a:pt x="148" y="310"/>
                </a:lnTo>
                <a:lnTo>
                  <a:pt x="116" y="302"/>
                </a:lnTo>
                <a:lnTo>
                  <a:pt x="86" y="292"/>
                </a:lnTo>
                <a:lnTo>
                  <a:pt x="86" y="292"/>
                </a:lnTo>
                <a:lnTo>
                  <a:pt x="62" y="283"/>
                </a:lnTo>
                <a:lnTo>
                  <a:pt x="39" y="272"/>
                </a:lnTo>
                <a:lnTo>
                  <a:pt x="19" y="261"/>
                </a:lnTo>
                <a:lnTo>
                  <a:pt x="0" y="248"/>
                </a:lnTo>
                <a:lnTo>
                  <a:pt x="0" y="352"/>
                </a:lnTo>
                <a:lnTo>
                  <a:pt x="0" y="352"/>
                </a:lnTo>
                <a:lnTo>
                  <a:pt x="1" y="358"/>
                </a:lnTo>
                <a:lnTo>
                  <a:pt x="2" y="366"/>
                </a:lnTo>
                <a:lnTo>
                  <a:pt x="4" y="373"/>
                </a:lnTo>
                <a:lnTo>
                  <a:pt x="8" y="379"/>
                </a:lnTo>
                <a:lnTo>
                  <a:pt x="12" y="386"/>
                </a:lnTo>
                <a:lnTo>
                  <a:pt x="16" y="392"/>
                </a:lnTo>
                <a:lnTo>
                  <a:pt x="30" y="404"/>
                </a:lnTo>
                <a:lnTo>
                  <a:pt x="45" y="416"/>
                </a:lnTo>
                <a:lnTo>
                  <a:pt x="63" y="427"/>
                </a:lnTo>
                <a:lnTo>
                  <a:pt x="85" y="438"/>
                </a:lnTo>
                <a:lnTo>
                  <a:pt x="109" y="447"/>
                </a:lnTo>
                <a:lnTo>
                  <a:pt x="135" y="456"/>
                </a:lnTo>
                <a:lnTo>
                  <a:pt x="164" y="463"/>
                </a:lnTo>
                <a:lnTo>
                  <a:pt x="194" y="470"/>
                </a:lnTo>
                <a:lnTo>
                  <a:pt x="228" y="476"/>
                </a:lnTo>
                <a:lnTo>
                  <a:pt x="261" y="480"/>
                </a:lnTo>
                <a:lnTo>
                  <a:pt x="297" y="483"/>
                </a:lnTo>
                <a:lnTo>
                  <a:pt x="334" y="486"/>
                </a:lnTo>
                <a:lnTo>
                  <a:pt x="372" y="486"/>
                </a:lnTo>
                <a:lnTo>
                  <a:pt x="372" y="486"/>
                </a:lnTo>
                <a:lnTo>
                  <a:pt x="410" y="486"/>
                </a:lnTo>
                <a:lnTo>
                  <a:pt x="447" y="483"/>
                </a:lnTo>
                <a:lnTo>
                  <a:pt x="482" y="480"/>
                </a:lnTo>
                <a:lnTo>
                  <a:pt x="517" y="476"/>
                </a:lnTo>
                <a:lnTo>
                  <a:pt x="549" y="470"/>
                </a:lnTo>
                <a:lnTo>
                  <a:pt x="580" y="463"/>
                </a:lnTo>
                <a:lnTo>
                  <a:pt x="608" y="456"/>
                </a:lnTo>
                <a:lnTo>
                  <a:pt x="634" y="447"/>
                </a:lnTo>
                <a:lnTo>
                  <a:pt x="658" y="438"/>
                </a:lnTo>
                <a:lnTo>
                  <a:pt x="680" y="427"/>
                </a:lnTo>
                <a:lnTo>
                  <a:pt x="699" y="416"/>
                </a:lnTo>
                <a:lnTo>
                  <a:pt x="715" y="404"/>
                </a:lnTo>
                <a:lnTo>
                  <a:pt x="727" y="392"/>
                </a:lnTo>
                <a:lnTo>
                  <a:pt x="731" y="386"/>
                </a:lnTo>
                <a:lnTo>
                  <a:pt x="736" y="379"/>
                </a:lnTo>
                <a:lnTo>
                  <a:pt x="740" y="373"/>
                </a:lnTo>
                <a:lnTo>
                  <a:pt x="742" y="366"/>
                </a:lnTo>
                <a:lnTo>
                  <a:pt x="743" y="358"/>
                </a:lnTo>
                <a:lnTo>
                  <a:pt x="743" y="352"/>
                </a:lnTo>
                <a:lnTo>
                  <a:pt x="743" y="248"/>
                </a:lnTo>
                <a:lnTo>
                  <a:pt x="743" y="248"/>
                </a:lnTo>
                <a:lnTo>
                  <a:pt x="725" y="261"/>
                </a:lnTo>
                <a:lnTo>
                  <a:pt x="705" y="272"/>
                </a:lnTo>
                <a:lnTo>
                  <a:pt x="682" y="283"/>
                </a:lnTo>
                <a:lnTo>
                  <a:pt x="657" y="292"/>
                </a:lnTo>
                <a:lnTo>
                  <a:pt x="657" y="292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テキスト ボックス 34"/>
          <p:cNvSpPr txBox="1"/>
          <p:nvPr/>
        </p:nvSpPr>
        <p:spPr bwMode="black">
          <a:xfrm>
            <a:off x="7208418" y="5807467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kern="0" dirty="0" smtClean="0">
                <a:solidFill>
                  <a:srgbClr val="00A3EC"/>
                </a:solidFill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</a:t>
            </a:r>
            <a:endParaRPr kumimoji="0" lang="en-US" altLang="ja-JP" b="1" i="0" u="none" strike="noStrike" kern="0" cap="none" spc="0" normalizeH="0" baseline="0" noProof="0" dirty="0">
              <a:ln>
                <a:noFill/>
              </a:ln>
              <a:solidFill>
                <a:srgbClr val="00A3EC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 bwMode="black">
          <a:xfrm>
            <a:off x="7834425" y="5591443"/>
            <a:ext cx="626007" cy="213821"/>
          </a:xfrm>
          <a:prstGeom prst="rect">
            <a:avLst/>
          </a:prstGeom>
        </p:spPr>
        <p:txBody>
          <a:bodyPr wrap="none" lIns="0" tIns="0" rIns="0" bIns="0" rtlCol="0" anchor="t" anchorCtr="0">
            <a:no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A3EC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暗号化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A3EC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Freeform 438"/>
          <p:cNvSpPr>
            <a:spLocks noEditPoints="1"/>
          </p:cNvSpPr>
          <p:nvPr/>
        </p:nvSpPr>
        <p:spPr bwMode="auto">
          <a:xfrm>
            <a:off x="7967570" y="5029869"/>
            <a:ext cx="349250" cy="487363"/>
          </a:xfrm>
          <a:custGeom>
            <a:avLst/>
            <a:gdLst>
              <a:gd name="T0" fmla="*/ 196 w 662"/>
              <a:gd name="T1" fmla="*/ 247 h 922"/>
              <a:gd name="T2" fmla="*/ 198 w 662"/>
              <a:gd name="T3" fmla="*/ 220 h 922"/>
              <a:gd name="T4" fmla="*/ 207 w 662"/>
              <a:gd name="T5" fmla="*/ 194 h 922"/>
              <a:gd name="T6" fmla="*/ 219 w 662"/>
              <a:gd name="T7" fmla="*/ 172 h 922"/>
              <a:gd name="T8" fmla="*/ 235 w 662"/>
              <a:gd name="T9" fmla="*/ 151 h 922"/>
              <a:gd name="T10" fmla="*/ 256 w 662"/>
              <a:gd name="T11" fmla="*/ 134 h 922"/>
              <a:gd name="T12" fmla="*/ 279 w 662"/>
              <a:gd name="T13" fmla="*/ 122 h 922"/>
              <a:gd name="T14" fmla="*/ 304 w 662"/>
              <a:gd name="T15" fmla="*/ 114 h 922"/>
              <a:gd name="T16" fmla="*/ 331 w 662"/>
              <a:gd name="T17" fmla="*/ 112 h 922"/>
              <a:gd name="T18" fmla="*/ 344 w 662"/>
              <a:gd name="T19" fmla="*/ 112 h 922"/>
              <a:gd name="T20" fmla="*/ 372 w 662"/>
              <a:gd name="T21" fmla="*/ 118 h 922"/>
              <a:gd name="T22" fmla="*/ 396 w 662"/>
              <a:gd name="T23" fmla="*/ 128 h 922"/>
              <a:gd name="T24" fmla="*/ 418 w 662"/>
              <a:gd name="T25" fmla="*/ 143 h 922"/>
              <a:gd name="T26" fmla="*/ 436 w 662"/>
              <a:gd name="T27" fmla="*/ 161 h 922"/>
              <a:gd name="T28" fmla="*/ 450 w 662"/>
              <a:gd name="T29" fmla="*/ 182 h 922"/>
              <a:gd name="T30" fmla="*/ 461 w 662"/>
              <a:gd name="T31" fmla="*/ 206 h 922"/>
              <a:gd name="T32" fmla="*/ 467 w 662"/>
              <a:gd name="T33" fmla="*/ 233 h 922"/>
              <a:gd name="T34" fmla="*/ 467 w 662"/>
              <a:gd name="T35" fmla="*/ 388 h 922"/>
              <a:gd name="T36" fmla="*/ 578 w 662"/>
              <a:gd name="T37" fmla="*/ 247 h 922"/>
              <a:gd name="T38" fmla="*/ 577 w 662"/>
              <a:gd name="T39" fmla="*/ 222 h 922"/>
              <a:gd name="T40" fmla="*/ 568 w 662"/>
              <a:gd name="T41" fmla="*/ 174 h 922"/>
              <a:gd name="T42" fmla="*/ 548 w 662"/>
              <a:gd name="T43" fmla="*/ 130 h 922"/>
              <a:gd name="T44" fmla="*/ 522 w 662"/>
              <a:gd name="T45" fmla="*/ 90 h 922"/>
              <a:gd name="T46" fmla="*/ 488 w 662"/>
              <a:gd name="T47" fmla="*/ 56 h 922"/>
              <a:gd name="T48" fmla="*/ 449 w 662"/>
              <a:gd name="T49" fmla="*/ 29 h 922"/>
              <a:gd name="T50" fmla="*/ 404 w 662"/>
              <a:gd name="T51" fmla="*/ 11 h 922"/>
              <a:gd name="T52" fmla="*/ 356 w 662"/>
              <a:gd name="T53" fmla="*/ 1 h 922"/>
              <a:gd name="T54" fmla="*/ 331 w 662"/>
              <a:gd name="T55" fmla="*/ 0 h 922"/>
              <a:gd name="T56" fmla="*/ 281 w 662"/>
              <a:gd name="T57" fmla="*/ 5 h 922"/>
              <a:gd name="T58" fmla="*/ 235 w 662"/>
              <a:gd name="T59" fmla="*/ 19 h 922"/>
              <a:gd name="T60" fmla="*/ 193 w 662"/>
              <a:gd name="T61" fmla="*/ 42 h 922"/>
              <a:gd name="T62" fmla="*/ 156 w 662"/>
              <a:gd name="T63" fmla="*/ 72 h 922"/>
              <a:gd name="T64" fmla="*/ 126 w 662"/>
              <a:gd name="T65" fmla="*/ 109 h 922"/>
              <a:gd name="T66" fmla="*/ 103 w 662"/>
              <a:gd name="T67" fmla="*/ 151 h 922"/>
              <a:gd name="T68" fmla="*/ 89 w 662"/>
              <a:gd name="T69" fmla="*/ 197 h 922"/>
              <a:gd name="T70" fmla="*/ 84 w 662"/>
              <a:gd name="T71" fmla="*/ 247 h 922"/>
              <a:gd name="T72" fmla="*/ 196 w 662"/>
              <a:gd name="T73" fmla="*/ 388 h 922"/>
              <a:gd name="T74" fmla="*/ 0 w 662"/>
              <a:gd name="T75" fmla="*/ 455 h 922"/>
              <a:gd name="T76" fmla="*/ 662 w 662"/>
              <a:gd name="T77" fmla="*/ 922 h 922"/>
              <a:gd name="T78" fmla="*/ 0 w 662"/>
              <a:gd name="T79" fmla="*/ 455 h 922"/>
              <a:gd name="T80" fmla="*/ 372 w 662"/>
              <a:gd name="T81" fmla="*/ 695 h 922"/>
              <a:gd name="T82" fmla="*/ 361 w 662"/>
              <a:gd name="T83" fmla="*/ 712 h 922"/>
              <a:gd name="T84" fmla="*/ 356 w 662"/>
              <a:gd name="T85" fmla="*/ 731 h 922"/>
              <a:gd name="T86" fmla="*/ 305 w 662"/>
              <a:gd name="T87" fmla="*/ 782 h 922"/>
              <a:gd name="T88" fmla="*/ 305 w 662"/>
              <a:gd name="T89" fmla="*/ 731 h 922"/>
              <a:gd name="T90" fmla="*/ 301 w 662"/>
              <a:gd name="T91" fmla="*/ 712 h 922"/>
              <a:gd name="T92" fmla="*/ 291 w 662"/>
              <a:gd name="T93" fmla="*/ 695 h 922"/>
              <a:gd name="T94" fmla="*/ 282 w 662"/>
              <a:gd name="T95" fmla="*/ 686 h 922"/>
              <a:gd name="T96" fmla="*/ 273 w 662"/>
              <a:gd name="T97" fmla="*/ 664 h 922"/>
              <a:gd name="T98" fmla="*/ 271 w 662"/>
              <a:gd name="T99" fmla="*/ 650 h 922"/>
              <a:gd name="T100" fmla="*/ 276 w 662"/>
              <a:gd name="T101" fmla="*/ 628 h 922"/>
              <a:gd name="T102" fmla="*/ 288 w 662"/>
              <a:gd name="T103" fmla="*/ 608 h 922"/>
              <a:gd name="T104" fmla="*/ 307 w 662"/>
              <a:gd name="T105" fmla="*/ 595 h 922"/>
              <a:gd name="T106" fmla="*/ 331 w 662"/>
              <a:gd name="T107" fmla="*/ 590 h 922"/>
              <a:gd name="T108" fmla="*/ 343 w 662"/>
              <a:gd name="T109" fmla="*/ 592 h 922"/>
              <a:gd name="T110" fmla="*/ 365 w 662"/>
              <a:gd name="T111" fmla="*/ 601 h 922"/>
              <a:gd name="T112" fmla="*/ 382 w 662"/>
              <a:gd name="T113" fmla="*/ 617 h 922"/>
              <a:gd name="T114" fmla="*/ 390 w 662"/>
              <a:gd name="T115" fmla="*/ 638 h 922"/>
              <a:gd name="T116" fmla="*/ 391 w 662"/>
              <a:gd name="T117" fmla="*/ 650 h 922"/>
              <a:gd name="T118" fmla="*/ 386 w 662"/>
              <a:gd name="T119" fmla="*/ 676 h 922"/>
              <a:gd name="T120" fmla="*/ 372 w 662"/>
              <a:gd name="T121" fmla="*/ 695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2" h="922">
                <a:moveTo>
                  <a:pt x="196" y="247"/>
                </a:moveTo>
                <a:lnTo>
                  <a:pt x="196" y="247"/>
                </a:lnTo>
                <a:lnTo>
                  <a:pt x="196" y="233"/>
                </a:lnTo>
                <a:lnTo>
                  <a:pt x="198" y="220"/>
                </a:lnTo>
                <a:lnTo>
                  <a:pt x="202" y="206"/>
                </a:lnTo>
                <a:lnTo>
                  <a:pt x="207" y="194"/>
                </a:lnTo>
                <a:lnTo>
                  <a:pt x="211" y="182"/>
                </a:lnTo>
                <a:lnTo>
                  <a:pt x="219" y="172"/>
                </a:lnTo>
                <a:lnTo>
                  <a:pt x="227" y="161"/>
                </a:lnTo>
                <a:lnTo>
                  <a:pt x="235" y="151"/>
                </a:lnTo>
                <a:lnTo>
                  <a:pt x="245" y="143"/>
                </a:lnTo>
                <a:lnTo>
                  <a:pt x="256" y="134"/>
                </a:lnTo>
                <a:lnTo>
                  <a:pt x="267" y="128"/>
                </a:lnTo>
                <a:lnTo>
                  <a:pt x="279" y="122"/>
                </a:lnTo>
                <a:lnTo>
                  <a:pt x="291" y="118"/>
                </a:lnTo>
                <a:lnTo>
                  <a:pt x="304" y="114"/>
                </a:lnTo>
                <a:lnTo>
                  <a:pt x="317" y="112"/>
                </a:lnTo>
                <a:lnTo>
                  <a:pt x="331" y="112"/>
                </a:lnTo>
                <a:lnTo>
                  <a:pt x="331" y="112"/>
                </a:lnTo>
                <a:lnTo>
                  <a:pt x="344" y="112"/>
                </a:lnTo>
                <a:lnTo>
                  <a:pt x="359" y="114"/>
                </a:lnTo>
                <a:lnTo>
                  <a:pt x="372" y="118"/>
                </a:lnTo>
                <a:lnTo>
                  <a:pt x="384" y="122"/>
                </a:lnTo>
                <a:lnTo>
                  <a:pt x="396" y="128"/>
                </a:lnTo>
                <a:lnTo>
                  <a:pt x="407" y="134"/>
                </a:lnTo>
                <a:lnTo>
                  <a:pt x="418" y="143"/>
                </a:lnTo>
                <a:lnTo>
                  <a:pt x="427" y="151"/>
                </a:lnTo>
                <a:lnTo>
                  <a:pt x="436" y="161"/>
                </a:lnTo>
                <a:lnTo>
                  <a:pt x="444" y="172"/>
                </a:lnTo>
                <a:lnTo>
                  <a:pt x="450" y="182"/>
                </a:lnTo>
                <a:lnTo>
                  <a:pt x="456" y="194"/>
                </a:lnTo>
                <a:lnTo>
                  <a:pt x="461" y="206"/>
                </a:lnTo>
                <a:lnTo>
                  <a:pt x="464" y="220"/>
                </a:lnTo>
                <a:lnTo>
                  <a:pt x="467" y="233"/>
                </a:lnTo>
                <a:lnTo>
                  <a:pt x="467" y="247"/>
                </a:lnTo>
                <a:lnTo>
                  <a:pt x="467" y="388"/>
                </a:lnTo>
                <a:lnTo>
                  <a:pt x="578" y="388"/>
                </a:lnTo>
                <a:lnTo>
                  <a:pt x="578" y="247"/>
                </a:lnTo>
                <a:lnTo>
                  <a:pt x="578" y="247"/>
                </a:lnTo>
                <a:lnTo>
                  <a:pt x="577" y="222"/>
                </a:lnTo>
                <a:lnTo>
                  <a:pt x="574" y="197"/>
                </a:lnTo>
                <a:lnTo>
                  <a:pt x="568" y="174"/>
                </a:lnTo>
                <a:lnTo>
                  <a:pt x="559" y="151"/>
                </a:lnTo>
                <a:lnTo>
                  <a:pt x="548" y="130"/>
                </a:lnTo>
                <a:lnTo>
                  <a:pt x="536" y="109"/>
                </a:lnTo>
                <a:lnTo>
                  <a:pt x="522" y="90"/>
                </a:lnTo>
                <a:lnTo>
                  <a:pt x="506" y="72"/>
                </a:lnTo>
                <a:lnTo>
                  <a:pt x="488" y="56"/>
                </a:lnTo>
                <a:lnTo>
                  <a:pt x="469" y="42"/>
                </a:lnTo>
                <a:lnTo>
                  <a:pt x="449" y="29"/>
                </a:lnTo>
                <a:lnTo>
                  <a:pt x="427" y="19"/>
                </a:lnTo>
                <a:lnTo>
                  <a:pt x="404" y="11"/>
                </a:lnTo>
                <a:lnTo>
                  <a:pt x="380" y="5"/>
                </a:lnTo>
                <a:lnTo>
                  <a:pt x="356" y="1"/>
                </a:lnTo>
                <a:lnTo>
                  <a:pt x="331" y="0"/>
                </a:lnTo>
                <a:lnTo>
                  <a:pt x="331" y="0"/>
                </a:lnTo>
                <a:lnTo>
                  <a:pt x="306" y="1"/>
                </a:lnTo>
                <a:lnTo>
                  <a:pt x="281" y="5"/>
                </a:lnTo>
                <a:lnTo>
                  <a:pt x="258" y="11"/>
                </a:lnTo>
                <a:lnTo>
                  <a:pt x="235" y="19"/>
                </a:lnTo>
                <a:lnTo>
                  <a:pt x="214" y="29"/>
                </a:lnTo>
                <a:lnTo>
                  <a:pt x="193" y="42"/>
                </a:lnTo>
                <a:lnTo>
                  <a:pt x="174" y="56"/>
                </a:lnTo>
                <a:lnTo>
                  <a:pt x="156" y="72"/>
                </a:lnTo>
                <a:lnTo>
                  <a:pt x="141" y="90"/>
                </a:lnTo>
                <a:lnTo>
                  <a:pt x="126" y="109"/>
                </a:lnTo>
                <a:lnTo>
                  <a:pt x="113" y="130"/>
                </a:lnTo>
                <a:lnTo>
                  <a:pt x="103" y="151"/>
                </a:lnTo>
                <a:lnTo>
                  <a:pt x="95" y="174"/>
                </a:lnTo>
                <a:lnTo>
                  <a:pt x="89" y="197"/>
                </a:lnTo>
                <a:lnTo>
                  <a:pt x="85" y="222"/>
                </a:lnTo>
                <a:lnTo>
                  <a:pt x="84" y="247"/>
                </a:lnTo>
                <a:lnTo>
                  <a:pt x="84" y="388"/>
                </a:lnTo>
                <a:lnTo>
                  <a:pt x="196" y="388"/>
                </a:lnTo>
                <a:lnTo>
                  <a:pt x="196" y="247"/>
                </a:lnTo>
                <a:close/>
                <a:moveTo>
                  <a:pt x="0" y="455"/>
                </a:moveTo>
                <a:lnTo>
                  <a:pt x="0" y="922"/>
                </a:lnTo>
                <a:lnTo>
                  <a:pt x="662" y="922"/>
                </a:lnTo>
                <a:lnTo>
                  <a:pt x="662" y="455"/>
                </a:lnTo>
                <a:lnTo>
                  <a:pt x="0" y="455"/>
                </a:lnTo>
                <a:close/>
                <a:moveTo>
                  <a:pt x="372" y="695"/>
                </a:moveTo>
                <a:lnTo>
                  <a:pt x="372" y="695"/>
                </a:lnTo>
                <a:lnTo>
                  <a:pt x="366" y="703"/>
                </a:lnTo>
                <a:lnTo>
                  <a:pt x="361" y="712"/>
                </a:lnTo>
                <a:lnTo>
                  <a:pt x="358" y="721"/>
                </a:lnTo>
                <a:lnTo>
                  <a:pt x="356" y="731"/>
                </a:lnTo>
                <a:lnTo>
                  <a:pt x="356" y="782"/>
                </a:lnTo>
                <a:lnTo>
                  <a:pt x="305" y="782"/>
                </a:lnTo>
                <a:lnTo>
                  <a:pt x="305" y="731"/>
                </a:lnTo>
                <a:lnTo>
                  <a:pt x="305" y="731"/>
                </a:lnTo>
                <a:lnTo>
                  <a:pt x="305" y="721"/>
                </a:lnTo>
                <a:lnTo>
                  <a:pt x="301" y="712"/>
                </a:lnTo>
                <a:lnTo>
                  <a:pt x="297" y="703"/>
                </a:lnTo>
                <a:lnTo>
                  <a:pt x="291" y="695"/>
                </a:lnTo>
                <a:lnTo>
                  <a:pt x="291" y="695"/>
                </a:lnTo>
                <a:lnTo>
                  <a:pt x="282" y="686"/>
                </a:lnTo>
                <a:lnTo>
                  <a:pt x="276" y="676"/>
                </a:lnTo>
                <a:lnTo>
                  <a:pt x="273" y="664"/>
                </a:lnTo>
                <a:lnTo>
                  <a:pt x="271" y="650"/>
                </a:lnTo>
                <a:lnTo>
                  <a:pt x="271" y="650"/>
                </a:lnTo>
                <a:lnTo>
                  <a:pt x="273" y="638"/>
                </a:lnTo>
                <a:lnTo>
                  <a:pt x="276" y="628"/>
                </a:lnTo>
                <a:lnTo>
                  <a:pt x="281" y="617"/>
                </a:lnTo>
                <a:lnTo>
                  <a:pt x="288" y="608"/>
                </a:lnTo>
                <a:lnTo>
                  <a:pt x="298" y="601"/>
                </a:lnTo>
                <a:lnTo>
                  <a:pt x="307" y="595"/>
                </a:lnTo>
                <a:lnTo>
                  <a:pt x="319" y="592"/>
                </a:lnTo>
                <a:lnTo>
                  <a:pt x="331" y="590"/>
                </a:lnTo>
                <a:lnTo>
                  <a:pt x="331" y="590"/>
                </a:lnTo>
                <a:lnTo>
                  <a:pt x="343" y="592"/>
                </a:lnTo>
                <a:lnTo>
                  <a:pt x="355" y="595"/>
                </a:lnTo>
                <a:lnTo>
                  <a:pt x="365" y="601"/>
                </a:lnTo>
                <a:lnTo>
                  <a:pt x="374" y="608"/>
                </a:lnTo>
                <a:lnTo>
                  <a:pt x="382" y="617"/>
                </a:lnTo>
                <a:lnTo>
                  <a:pt x="386" y="628"/>
                </a:lnTo>
                <a:lnTo>
                  <a:pt x="390" y="638"/>
                </a:lnTo>
                <a:lnTo>
                  <a:pt x="391" y="650"/>
                </a:lnTo>
                <a:lnTo>
                  <a:pt x="391" y="650"/>
                </a:lnTo>
                <a:lnTo>
                  <a:pt x="390" y="664"/>
                </a:lnTo>
                <a:lnTo>
                  <a:pt x="386" y="676"/>
                </a:lnTo>
                <a:lnTo>
                  <a:pt x="380" y="686"/>
                </a:lnTo>
                <a:lnTo>
                  <a:pt x="372" y="695"/>
                </a:lnTo>
                <a:lnTo>
                  <a:pt x="372" y="695"/>
                </a:lnTo>
                <a:close/>
              </a:path>
            </a:pathLst>
          </a:custGeom>
          <a:solidFill>
            <a:srgbClr val="00A3E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4283968" y="2924944"/>
            <a:ext cx="4608512" cy="338060"/>
          </a:xfrm>
          <a:prstGeom prst="roundRect">
            <a:avLst>
              <a:gd name="adj" fmla="val 0"/>
            </a:avLst>
          </a:prstGeom>
          <a:solidFill>
            <a:srgbClr val="00A3EC"/>
          </a:solidFill>
          <a:ln w="25400" cap="flat" cmpd="sng" algn="ctr">
            <a:noFill/>
            <a:prstDash val="solid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b="1" kern="0" dirty="0" smtClean="0">
                <a:solidFill>
                  <a:srgbClr val="FFFFFF"/>
                </a:solidFill>
                <a:latin typeface="メイリオ"/>
                <a:ea typeface="メイリオ"/>
              </a:rPr>
              <a:t>SuperStream</a:t>
            </a:r>
            <a:endParaRPr kumimoji="0" lang="ja-JP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pSp>
        <p:nvGrpSpPr>
          <p:cNvPr id="4" name="グループ化 525"/>
          <p:cNvGrpSpPr/>
          <p:nvPr/>
        </p:nvGrpSpPr>
        <p:grpSpPr>
          <a:xfrm>
            <a:off x="4955076" y="5085184"/>
            <a:ext cx="625036" cy="619345"/>
            <a:chOff x="3784104" y="1923678"/>
            <a:chExt cx="381000" cy="381000"/>
          </a:xfrm>
          <a:solidFill>
            <a:srgbClr val="00A3EC"/>
          </a:solidFill>
        </p:grpSpPr>
        <p:sp>
          <p:nvSpPr>
            <p:cNvPr id="45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01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013176"/>
            <a:ext cx="805218" cy="50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5688" y="5229200"/>
            <a:ext cx="814104" cy="50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右矢印 47"/>
          <p:cNvSpPr/>
          <p:nvPr/>
        </p:nvSpPr>
        <p:spPr bwMode="gray">
          <a:xfrm>
            <a:off x="6012160" y="5157192"/>
            <a:ext cx="792088" cy="361181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 bwMode="black">
          <a:xfrm>
            <a:off x="4810671" y="5805264"/>
            <a:ext cx="923330" cy="184666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取込指示画面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0" name="Text Box 5"/>
          <p:cNvSpPr txBox="1">
            <a:spLocks noChangeArrowheads="1"/>
          </p:cNvSpPr>
          <p:nvPr/>
        </p:nvSpPr>
        <p:spPr bwMode="auto">
          <a:xfrm>
            <a:off x="4572000" y="4130496"/>
            <a:ext cx="15121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取込指示</a:t>
            </a:r>
            <a:endParaRPr kumimoji="0" lang="en-US" altLang="ja-JP" sz="140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元ファイル情報</a:t>
            </a:r>
            <a:endParaRPr kumimoji="0" lang="en-US" altLang="ja-JP" sz="1400" kern="0" dirty="0" smtClean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を自動削除</a:t>
            </a:r>
            <a:endParaRPr kumimoji="0" lang="en-US" altLang="ja-JP" sz="14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52" name="直線コネクタ 51"/>
          <p:cNvCxnSpPr/>
          <p:nvPr/>
        </p:nvCxnSpPr>
        <p:spPr>
          <a:xfrm>
            <a:off x="6300192" y="3501008"/>
            <a:ext cx="0" cy="2664296"/>
          </a:xfrm>
          <a:prstGeom prst="line">
            <a:avLst/>
          </a:prstGeom>
          <a:ln w="38100">
            <a:solidFill>
              <a:srgbClr val="00A3E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 bwMode="black">
          <a:xfrm>
            <a:off x="4572000" y="3429000"/>
            <a:ext cx="1154162" cy="230832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500" b="1" i="0" u="none" strike="noStrike" kern="0" cap="none" spc="0" normalizeH="0" baseline="0" noProof="0" dirty="0" smtClean="0">
                <a:ln>
                  <a:noFill/>
                </a:ln>
                <a:solidFill>
                  <a:srgbClr val="00A3EC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一括取込機能</a:t>
            </a:r>
            <a:endParaRPr kumimoji="0" lang="en-US" altLang="ja-JP" sz="1500" b="1" i="0" u="none" strike="noStrike" kern="0" cap="none" spc="0" normalizeH="0" baseline="0" noProof="0" dirty="0">
              <a:ln>
                <a:noFill/>
              </a:ln>
              <a:solidFill>
                <a:srgbClr val="00A3EC"/>
              </a:solidFill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" name="グループ化 525"/>
          <p:cNvGrpSpPr/>
          <p:nvPr/>
        </p:nvGrpSpPr>
        <p:grpSpPr>
          <a:xfrm>
            <a:off x="7164288" y="3356992"/>
            <a:ext cx="625036" cy="619345"/>
            <a:chOff x="3784104" y="1923678"/>
            <a:chExt cx="381000" cy="381000"/>
          </a:xfrm>
          <a:solidFill>
            <a:srgbClr val="00A3EC"/>
          </a:solidFill>
        </p:grpSpPr>
        <p:sp>
          <p:nvSpPr>
            <p:cNvPr id="56" name="Freeform 560"/>
            <p:cNvSpPr>
              <a:spLocks/>
            </p:cNvSpPr>
            <p:nvPr/>
          </p:nvSpPr>
          <p:spPr bwMode="auto">
            <a:xfrm>
              <a:off x="3873004" y="2253878"/>
              <a:ext cx="203200" cy="5080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32"/>
                </a:cxn>
                <a:cxn ang="0">
                  <a:pos x="16" y="32"/>
                </a:cxn>
                <a:cxn ang="0">
                  <a:pos x="112" y="32"/>
                </a:cxn>
                <a:cxn ang="0">
                  <a:pos x="128" y="32"/>
                </a:cxn>
                <a:cxn ang="0">
                  <a:pos x="128" y="16"/>
                </a:cxn>
                <a:cxn ang="0">
                  <a:pos x="128" y="16"/>
                </a:cxn>
                <a:cxn ang="0">
                  <a:pos x="126" y="10"/>
                </a:cxn>
                <a:cxn ang="0">
                  <a:pos x="124" y="4"/>
                </a:cxn>
                <a:cxn ang="0">
                  <a:pos x="118" y="2"/>
                </a:cxn>
                <a:cxn ang="0">
                  <a:pos x="112" y="0"/>
                </a:cxn>
                <a:cxn ang="0">
                  <a:pos x="112" y="0"/>
                </a:cxn>
              </a:cxnLst>
              <a:rect l="0" t="0" r="r" b="b"/>
              <a:pathLst>
                <a:path w="128" h="32">
                  <a:moveTo>
                    <a:pt x="11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112" y="32"/>
                  </a:lnTo>
                  <a:lnTo>
                    <a:pt x="128" y="32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6" y="10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561"/>
            <p:cNvSpPr>
              <a:spLocks noEditPoints="1"/>
            </p:cNvSpPr>
            <p:nvPr/>
          </p:nvSpPr>
          <p:spPr bwMode="auto">
            <a:xfrm>
              <a:off x="3784104" y="1923678"/>
              <a:ext cx="381000" cy="292100"/>
            </a:xfrm>
            <a:custGeom>
              <a:avLst/>
              <a:gdLst/>
              <a:ahLst/>
              <a:cxnLst>
                <a:cxn ang="0">
                  <a:pos x="216" y="0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4"/>
                </a:cxn>
                <a:cxn ang="0">
                  <a:pos x="0" y="24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2" y="170"/>
                </a:cxn>
                <a:cxn ang="0">
                  <a:pos x="8" y="176"/>
                </a:cxn>
                <a:cxn ang="0">
                  <a:pos x="14" y="182"/>
                </a:cxn>
                <a:cxn ang="0">
                  <a:pos x="24" y="184"/>
                </a:cxn>
                <a:cxn ang="0">
                  <a:pos x="216" y="184"/>
                </a:cxn>
                <a:cxn ang="0">
                  <a:pos x="216" y="184"/>
                </a:cxn>
                <a:cxn ang="0">
                  <a:pos x="226" y="182"/>
                </a:cxn>
                <a:cxn ang="0">
                  <a:pos x="232" y="176"/>
                </a:cxn>
                <a:cxn ang="0">
                  <a:pos x="238" y="170"/>
                </a:cxn>
                <a:cxn ang="0">
                  <a:pos x="240" y="160"/>
                </a:cxn>
                <a:cxn ang="0">
                  <a:pos x="240" y="24"/>
                </a:cxn>
                <a:cxn ang="0">
                  <a:pos x="240" y="24"/>
                </a:cxn>
                <a:cxn ang="0">
                  <a:pos x="238" y="14"/>
                </a:cxn>
                <a:cxn ang="0">
                  <a:pos x="232" y="8"/>
                </a:cxn>
                <a:cxn ang="0">
                  <a:pos x="226" y="2"/>
                </a:cxn>
                <a:cxn ang="0">
                  <a:pos x="216" y="0"/>
                </a:cxn>
                <a:cxn ang="0">
                  <a:pos x="216" y="0"/>
                </a:cxn>
                <a:cxn ang="0">
                  <a:pos x="216" y="136"/>
                </a:cxn>
                <a:cxn ang="0">
                  <a:pos x="24" y="136"/>
                </a:cxn>
                <a:cxn ang="0">
                  <a:pos x="24" y="24"/>
                </a:cxn>
                <a:cxn ang="0">
                  <a:pos x="216" y="24"/>
                </a:cxn>
                <a:cxn ang="0">
                  <a:pos x="216" y="136"/>
                </a:cxn>
              </a:cxnLst>
              <a:rect l="0" t="0" r="r" b="b"/>
              <a:pathLst>
                <a:path w="240" h="184">
                  <a:moveTo>
                    <a:pt x="21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2" y="170"/>
                  </a:lnTo>
                  <a:lnTo>
                    <a:pt x="8" y="176"/>
                  </a:lnTo>
                  <a:lnTo>
                    <a:pt x="14" y="182"/>
                  </a:lnTo>
                  <a:lnTo>
                    <a:pt x="24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26" y="182"/>
                  </a:lnTo>
                  <a:lnTo>
                    <a:pt x="232" y="176"/>
                  </a:lnTo>
                  <a:lnTo>
                    <a:pt x="238" y="170"/>
                  </a:lnTo>
                  <a:lnTo>
                    <a:pt x="240" y="160"/>
                  </a:lnTo>
                  <a:lnTo>
                    <a:pt x="240" y="24"/>
                  </a:lnTo>
                  <a:lnTo>
                    <a:pt x="240" y="24"/>
                  </a:lnTo>
                  <a:lnTo>
                    <a:pt x="238" y="14"/>
                  </a:lnTo>
                  <a:lnTo>
                    <a:pt x="232" y="8"/>
                  </a:lnTo>
                  <a:lnTo>
                    <a:pt x="226" y="2"/>
                  </a:lnTo>
                  <a:lnTo>
                    <a:pt x="216" y="0"/>
                  </a:lnTo>
                  <a:lnTo>
                    <a:pt x="216" y="0"/>
                  </a:lnTo>
                  <a:close/>
                  <a:moveTo>
                    <a:pt x="216" y="136"/>
                  </a:moveTo>
                  <a:lnTo>
                    <a:pt x="24" y="136"/>
                  </a:lnTo>
                  <a:lnTo>
                    <a:pt x="24" y="24"/>
                  </a:lnTo>
                  <a:lnTo>
                    <a:pt x="216" y="24"/>
                  </a:lnTo>
                  <a:lnTo>
                    <a:pt x="216" y="1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8" name="右矢印 57"/>
          <p:cNvSpPr/>
          <p:nvPr/>
        </p:nvSpPr>
        <p:spPr bwMode="gray">
          <a:xfrm rot="5400000">
            <a:off x="7278205" y="4323195"/>
            <a:ext cx="421378" cy="361181"/>
          </a:xfrm>
          <a:prstGeom prst="rightArrow">
            <a:avLst/>
          </a:prstGeom>
          <a:solidFill>
            <a:srgbClr val="00A3EC"/>
          </a:solidFill>
          <a:ln>
            <a:noFill/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 anchorCtr="0"/>
          <a:lstStyle/>
          <a:p>
            <a:pPr algn="ctr">
              <a:buNone/>
            </a:pPr>
            <a:endParaRPr kumimoji="1" lang="ja-JP" alt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 bwMode="black">
          <a:xfrm>
            <a:off x="6998580" y="4048345"/>
            <a:ext cx="992259" cy="184666"/>
          </a:xfrm>
          <a:prstGeom prst="rect">
            <a:avLst/>
          </a:prstGeom>
        </p:spPr>
        <p:txBody>
          <a:bodyPr wrap="none" lIns="0" tIns="0" rIns="0" bIns="0" rtlCol="0" anchor="t" anchorCtr="0">
            <a:spAutoFit/>
          </a:bodyPr>
          <a:lstStyle/>
          <a:p>
            <a:pPr marL="0" marR="0" lvl="0" indent="0" algn="ctr" defTabSz="68576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修正</a:t>
            </a:r>
            <a:r>
              <a:rPr kumimoji="0" lang="en-US" altLang="ja-JP" sz="12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200" kern="0" dirty="0" smtClean="0">
                <a:uFill>
                  <a:solidFill>
                    <a:srgbClr val="FFC000"/>
                  </a:solidFill>
                </a:u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削除など</a:t>
            </a:r>
            <a:endParaRPr kumimoji="0" lang="en-US" altLang="ja-JP" sz="1200" i="0" u="none" strike="noStrike" kern="0" cap="none" spc="0" normalizeH="0" baseline="0" noProof="0" dirty="0">
              <a:ln>
                <a:noFill/>
              </a:ln>
              <a:effectLst/>
              <a:uLnTx/>
              <a:uFill>
                <a:solidFill>
                  <a:srgbClr val="FFC000"/>
                </a:solidFill>
              </a:u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フッター プレースホルダ 2"/>
          <p:cNvSpPr txBox="1">
            <a:spLocks/>
          </p:cNvSpPr>
          <p:nvPr/>
        </p:nvSpPr>
        <p:spPr>
          <a:xfrm>
            <a:off x="323528" y="6481196"/>
            <a:ext cx="2160000" cy="180000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  <a:endParaRPr kumimoji="1" lang="en-US" altLang="ja-JP" sz="7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7" name="スライド番号プレースホルダ 23"/>
          <p:cNvSpPr>
            <a:spLocks noGrp="1"/>
          </p:cNvSpPr>
          <p:nvPr>
            <p:ph type="sldNum" sz="quarter" idx="4294967295"/>
          </p:nvPr>
        </p:nvSpPr>
        <p:spPr>
          <a:xfrm>
            <a:off x="8118000" y="6462000"/>
            <a:ext cx="720000" cy="180000"/>
          </a:xfrm>
          <a:prstGeom prst="rect">
            <a:avLst/>
          </a:prstGeom>
        </p:spPr>
        <p:txBody>
          <a:bodyPr lIns="0" rIns="0" anchor="ctr"/>
          <a:lstStyle/>
          <a:p>
            <a:pPr algn="r">
              <a:defRPr/>
            </a:pPr>
            <a:fld id="{4BACFBD3-B0AD-4F77-A388-FB768D15B6EF}" type="slidenum">
              <a:rPr lang="en-US" altLang="ja-JP" sz="900" smtClean="0">
                <a:solidFill>
                  <a:schemeClr val="bg1"/>
                </a:solidFill>
              </a:rPr>
              <a:pPr algn="r">
                <a:defRPr/>
              </a:pPr>
              <a:t>17</a:t>
            </a:fld>
            <a:endParaRPr lang="en-US" altLang="ja-JP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75F2-3E4C-4B5E-9F52-DE106DCEBDCD}" type="slidenum">
              <a:rPr lang="ja-JP" altLang="en-US" smtClean="0">
                <a:solidFill>
                  <a:srgbClr val="FFFFFF"/>
                </a:solidFill>
              </a:rPr>
              <a:pPr/>
              <a:t>18</a:t>
            </a:fld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95536" y="209400"/>
            <a:ext cx="8496320" cy="987352"/>
          </a:xfrm>
          <a:prstGeom prst="rect">
            <a:avLst/>
          </a:prstGeom>
        </p:spPr>
        <p:txBody>
          <a:bodyPr anchor="ctr"/>
          <a:lstStyle/>
          <a:p>
            <a:pPr eaLnBrk="0" hangingPunct="0">
              <a:lnSpc>
                <a:spcPts val="2800"/>
              </a:lnSpc>
              <a:defRPr/>
            </a:pPr>
            <a: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マイナンバーセキュリティ機能</a:t>
            </a:r>
            <a: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200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b="1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パスワード入力と表示制御機能</a:t>
            </a:r>
            <a:endParaRPr lang="ja-JP" altLang="en-US" b="1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01066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69160"/>
            <a:ext cx="2399581" cy="1434759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8" name="正方形/長方形 17"/>
          <p:cNvSpPr/>
          <p:nvPr/>
        </p:nvSpPr>
        <p:spPr>
          <a:xfrm>
            <a:off x="611560" y="1700808"/>
            <a:ext cx="8532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マイナンバー登録等のマイナンバー管理機能を利用する場合は、マイナンバーパスワード</a:t>
            </a:r>
            <a:endParaRPr lang="en-US" altLang="ja-JP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ja-JP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入力画面を表示します。</a:t>
            </a:r>
            <a:r>
              <a:rPr lang="ja-JP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また、表示制御機能により画面表示の制御も可能です</a:t>
            </a:r>
            <a:r>
              <a:rPr lang="ja-JP" altLang="ja-JP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ja-JP" sz="160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テキスト プレースホルダー 4"/>
          <p:cNvSpPr txBox="1">
            <a:spLocks/>
          </p:cNvSpPr>
          <p:nvPr/>
        </p:nvSpPr>
        <p:spPr bwMode="black">
          <a:xfrm>
            <a:off x="660468" y="1316768"/>
            <a:ext cx="8376027" cy="48005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216000" indent="-216000" algn="l" defTabSz="914400" rtl="0" eaLnBrk="1" fontAlgn="ctr" latinLnBrk="0" hangingPunct="1">
              <a:lnSpc>
                <a:spcPct val="100000"/>
              </a:lnSpc>
              <a:spcBef>
                <a:spcPts val="200"/>
              </a:spcBef>
              <a:buClr>
                <a:schemeClr val="bg1">
                  <a:lumMod val="65000"/>
                </a:schemeClr>
              </a:buClr>
              <a:buSzPct val="75000"/>
              <a:buFont typeface="Wingdings" pitchFamily="2" charset="2"/>
              <a:buChar char="n"/>
              <a:defRPr kumimoji="1" sz="1200" b="0" kern="1200" baseline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1pPr>
            <a:lvl2pPr marL="432000" indent="-180000" algn="l" defTabSz="914400" rtl="0" eaLnBrk="1" fontAlgn="ctr" latinLnBrk="0" hangingPunct="1">
              <a:spcBef>
                <a:spcPts val="200"/>
              </a:spcBef>
              <a:buClr>
                <a:schemeClr val="bg1">
                  <a:lumMod val="65000"/>
                </a:schemeClr>
              </a:buClr>
              <a:buSzPct val="75000"/>
              <a:buFont typeface="Wingdings" pitchFamily="2" charset="2"/>
              <a:buChar char="n"/>
              <a:defRPr kumimoji="1" sz="1100" kern="120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684000" indent="-180000" algn="l" defTabSz="914400" rtl="0" eaLnBrk="1" fontAlgn="ctr" latinLnBrk="0" hangingPunct="1">
              <a:spcBef>
                <a:spcPts val="200"/>
              </a:spcBef>
              <a:buClr>
                <a:schemeClr val="bg1">
                  <a:lumMod val="65000"/>
                </a:schemeClr>
              </a:buClr>
              <a:buSzPct val="50000"/>
              <a:buFont typeface="Wingdings" pitchFamily="2" charset="2"/>
              <a:buChar char="n"/>
              <a:defRPr kumimoji="1" sz="1000" kern="120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936000" indent="-180000" algn="l" defTabSz="914400" rtl="0" eaLnBrk="1" fontAlgn="ctr" latinLnBrk="0" hangingPunct="1">
              <a:spcBef>
                <a:spcPts val="200"/>
              </a:spcBef>
              <a:buClr>
                <a:schemeClr val="bg1">
                  <a:lumMod val="65000"/>
                </a:schemeClr>
              </a:buClr>
              <a:buSzPct val="75000"/>
              <a:buFont typeface="Arial" pitchFamily="34" charset="0"/>
              <a:buChar char="•"/>
              <a:defRPr kumimoji="1" sz="900" kern="120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1152000" indent="-180000" algn="l" defTabSz="914400" rtl="0" eaLnBrk="1" fontAlgn="ctr" latinLnBrk="0" hangingPunct="1">
              <a:spcBef>
                <a:spcPts val="200"/>
              </a:spcBef>
              <a:buClr>
                <a:schemeClr val="bg1">
                  <a:lumMod val="65000"/>
                </a:schemeClr>
              </a:buClr>
              <a:buSzPct val="75000"/>
              <a:buFont typeface="Arial" pitchFamily="34" charset="0"/>
              <a:buChar char="•"/>
              <a:defRPr kumimoji="1" sz="800" kern="120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Clr>
                <a:srgbClr val="C00000"/>
              </a:buClr>
              <a:buFont typeface="Wingdings" pitchFamily="2" charset="2"/>
              <a:buNone/>
            </a:pPr>
            <a:r>
              <a:rPr lang="ja-JP" altLang="en-US" sz="180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マイナンバー専用パスワード登録とデータベース暗号化による強固なセキュリティ</a:t>
            </a:r>
            <a:endParaRPr lang="en-US" altLang="ja-JP" sz="18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2" name="グループ化 20"/>
          <p:cNvGrpSpPr/>
          <p:nvPr/>
        </p:nvGrpSpPr>
        <p:grpSpPr>
          <a:xfrm>
            <a:off x="395290" y="1340768"/>
            <a:ext cx="215993" cy="215740"/>
            <a:chOff x="395290" y="1340768"/>
            <a:chExt cx="215993" cy="215740"/>
          </a:xfrm>
        </p:grpSpPr>
        <p:sp>
          <p:nvSpPr>
            <p:cNvPr id="22" name="正方形/長方形 21"/>
            <p:cNvSpPr/>
            <p:nvPr/>
          </p:nvSpPr>
          <p:spPr bwMode="black">
            <a:xfrm>
              <a:off x="395290" y="1340768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91B17">
                    <a:shade val="51000"/>
                    <a:satMod val="130000"/>
                  </a:srgbClr>
                </a:gs>
                <a:gs pos="80000">
                  <a:srgbClr val="B91B17">
                    <a:shade val="93000"/>
                    <a:satMod val="130000"/>
                  </a:srgbClr>
                </a:gs>
                <a:gs pos="100000">
                  <a:srgbClr val="B91B17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black">
            <a:xfrm>
              <a:off x="465784" y="1423952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FFFFFF">
                    <a:shade val="51000"/>
                    <a:satMod val="130000"/>
                  </a:srgbClr>
                </a:gs>
                <a:gs pos="80000">
                  <a:srgbClr val="FFFFFF">
                    <a:shade val="93000"/>
                    <a:satMod val="130000"/>
                  </a:srgbClr>
                </a:gs>
                <a:gs pos="100000">
                  <a:srgbClr val="FFFFFF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cxnSp>
        <p:nvCxnSpPr>
          <p:cNvPr id="29" name="直線矢印コネクタ 28"/>
          <p:cNvCxnSpPr/>
          <p:nvPr/>
        </p:nvCxnSpPr>
        <p:spPr>
          <a:xfrm>
            <a:off x="2721737" y="5157192"/>
            <a:ext cx="105817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処理 32"/>
          <p:cNvSpPr/>
          <p:nvPr/>
        </p:nvSpPr>
        <p:spPr>
          <a:xfrm>
            <a:off x="899592" y="5387846"/>
            <a:ext cx="864096" cy="216024"/>
          </a:xfrm>
          <a:prstGeom prst="flowChartProcess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6"/>
          <p:cNvGrpSpPr/>
          <p:nvPr/>
        </p:nvGrpSpPr>
        <p:grpSpPr>
          <a:xfrm>
            <a:off x="3779912" y="2804567"/>
            <a:ext cx="5222875" cy="3360737"/>
            <a:chOff x="1492250" y="3497263"/>
            <a:chExt cx="5222875" cy="336073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92250" y="3497263"/>
              <a:ext cx="4606925" cy="336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0863" y="5472113"/>
              <a:ext cx="4894262" cy="57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8" name="Oval 4"/>
            <p:cNvSpPr>
              <a:spLocks noChangeArrowheads="1"/>
            </p:cNvSpPr>
            <p:nvPr/>
          </p:nvSpPr>
          <p:spPr bwMode="auto">
            <a:xfrm>
              <a:off x="3295650" y="4841875"/>
              <a:ext cx="723900" cy="250825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3295650" y="5143500"/>
              <a:ext cx="525463" cy="328613"/>
            </a:xfrm>
            <a:prstGeom prst="downArrow">
              <a:avLst>
                <a:gd name="adj1" fmla="val 50000"/>
                <a:gd name="adj2" fmla="val 4073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0" tIns="18000" rIns="0" bIns="1800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1" name="フッター プレースホルダ 2"/>
          <p:cNvSpPr txBox="1">
            <a:spLocks/>
          </p:cNvSpPr>
          <p:nvPr/>
        </p:nvSpPr>
        <p:spPr>
          <a:xfrm>
            <a:off x="323528" y="6481196"/>
            <a:ext cx="2160000" cy="180000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227" y="2368360"/>
            <a:ext cx="3073940" cy="217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フローチャート: 処理 26"/>
          <p:cNvSpPr/>
          <p:nvPr/>
        </p:nvSpPr>
        <p:spPr>
          <a:xfrm>
            <a:off x="454463" y="2652668"/>
            <a:ext cx="1387685" cy="657859"/>
          </a:xfrm>
          <a:prstGeom prst="flowChartProcess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 flipH="1">
            <a:off x="1121308" y="3303852"/>
            <a:ext cx="6674" cy="156849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フッター プレースホルダ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835696" y="1268760"/>
            <a:ext cx="7056784" cy="2808312"/>
          </a:xfrm>
          <a:prstGeom prst="rect">
            <a:avLst/>
          </a:prstGeom>
          <a:gradFill>
            <a:gsLst>
              <a:gs pos="35000">
                <a:schemeClr val="accent1">
                  <a:lumMod val="20000"/>
                  <a:lumOff val="80000"/>
                  <a:alpha val="4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black"/>
              </a:solidFill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395536" y="3212976"/>
            <a:ext cx="1368152" cy="864096"/>
          </a:xfrm>
          <a:prstGeom prst="roundRect">
            <a:avLst>
              <a:gd name="adj" fmla="val 3088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ja-JP" sz="2000" b="0" ker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395536" y="2204864"/>
            <a:ext cx="1368152" cy="864096"/>
          </a:xfrm>
          <a:prstGeom prst="roundRect">
            <a:avLst>
              <a:gd name="adj" fmla="val 3088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ja-JP" sz="2000" b="0" ker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395536" y="1268760"/>
            <a:ext cx="1368152" cy="864096"/>
          </a:xfrm>
          <a:prstGeom prst="roundRect">
            <a:avLst>
              <a:gd name="adj" fmla="val 3088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ja-JP" sz="2000" b="0" kern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AutoShape 62"/>
          <p:cNvSpPr>
            <a:spLocks noChangeArrowheads="1"/>
          </p:cNvSpPr>
          <p:nvPr/>
        </p:nvSpPr>
        <p:spPr bwMode="gray">
          <a:xfrm>
            <a:off x="395536" y="1268760"/>
            <a:ext cx="1368152" cy="358775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0" tIns="0" rIns="0" bIns="0" anchor="b"/>
          <a:lstStyle/>
          <a:p>
            <a:pPr algn="ctr">
              <a:defRPr/>
            </a:pP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kumimoji="0" lang="en-US" altLang="ja-JP" sz="1000" i="1" dirty="0" err="1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-HR+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kumimoji="0" lang="ja-JP" altLang="en-US" sz="10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869" y="3268470"/>
            <a:ext cx="710779" cy="52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336"/>
          <p:cNvSpPr txBox="1">
            <a:spLocks noChangeArrowheads="1"/>
          </p:cNvSpPr>
          <p:nvPr/>
        </p:nvSpPr>
        <p:spPr bwMode="auto">
          <a:xfrm>
            <a:off x="639490" y="1700808"/>
            <a:ext cx="692150" cy="30912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社員情報</a:t>
            </a:r>
            <a:endParaRPr lang="ja-JP" altLang="en-US" sz="12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Text Box 336"/>
          <p:cNvSpPr txBox="1">
            <a:spLocks noChangeArrowheads="1"/>
          </p:cNvSpPr>
          <p:nvPr/>
        </p:nvSpPr>
        <p:spPr bwMode="auto">
          <a:xfrm>
            <a:off x="683568" y="2759840"/>
            <a:ext cx="692150" cy="30912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勤怠情報</a:t>
            </a:r>
            <a:endParaRPr lang="ja-JP" altLang="en-US" sz="12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Text Box 336"/>
          <p:cNvSpPr txBox="1">
            <a:spLocks noChangeArrowheads="1"/>
          </p:cNvSpPr>
          <p:nvPr/>
        </p:nvSpPr>
        <p:spPr bwMode="auto">
          <a:xfrm>
            <a:off x="711498" y="3767952"/>
            <a:ext cx="692150" cy="30912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変動支給控除</a:t>
            </a:r>
            <a:endParaRPr lang="ja-JP" altLang="en-US" sz="12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AutoShape 278"/>
          <p:cNvSpPr>
            <a:spLocks noChangeArrowheads="1"/>
          </p:cNvSpPr>
          <p:nvPr/>
        </p:nvSpPr>
        <p:spPr bwMode="auto">
          <a:xfrm>
            <a:off x="2339752" y="1988840"/>
            <a:ext cx="360040" cy="136815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3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</a:t>
            </a:r>
            <a:endParaRPr lang="en-US" altLang="ja-JP" sz="13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3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与</a:t>
            </a:r>
            <a:endParaRPr lang="en-US" altLang="ja-JP" sz="13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3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</a:t>
            </a:r>
            <a:endParaRPr lang="en-US" altLang="ja-JP" sz="13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3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算</a:t>
            </a:r>
            <a:endParaRPr lang="ja-JP" altLang="en-US" sz="1300" b="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AutoShape 282"/>
          <p:cNvSpPr>
            <a:spLocks noChangeArrowheads="1"/>
          </p:cNvSpPr>
          <p:nvPr/>
        </p:nvSpPr>
        <p:spPr bwMode="auto">
          <a:xfrm>
            <a:off x="3347864" y="2348880"/>
            <a:ext cx="1440160" cy="792088"/>
          </a:xfrm>
          <a:prstGeom prst="flowChart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/>
          <a:lstStyle/>
          <a:p>
            <a:pPr>
              <a:defRPr/>
            </a:pPr>
            <a:r>
              <a:rPr lang="en-US" altLang="ja-JP" sz="10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10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チェックリスト</a:t>
            </a:r>
            <a:r>
              <a:rPr lang="en-US" altLang="ja-JP" sz="105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endParaRPr lang="en-US" altLang="ja-JP" sz="105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支給控除チェックリスト</a:t>
            </a:r>
          </a:p>
          <a:p>
            <a:pPr>
              <a:defRPr/>
            </a:pPr>
            <a:r>
              <a:rPr lang="ja-JP" altLang="en-US" sz="9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給与比較チェックリスト</a:t>
            </a:r>
            <a:endParaRPr lang="en-US" altLang="ja-JP" sz="9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9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人件費明細　　など　　　</a:t>
            </a:r>
          </a:p>
        </p:txBody>
      </p:sp>
      <p:sp>
        <p:nvSpPr>
          <p:cNvPr id="15" name="AutoShape 328"/>
          <p:cNvSpPr>
            <a:spLocks noChangeArrowheads="1"/>
          </p:cNvSpPr>
          <p:nvPr/>
        </p:nvSpPr>
        <p:spPr bwMode="auto">
          <a:xfrm>
            <a:off x="5508103" y="2492896"/>
            <a:ext cx="936105" cy="504056"/>
          </a:xfrm>
          <a:prstGeom prst="round2Diag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/>
          <a:lstStyle/>
          <a:p>
            <a:pPr algn="ctr">
              <a:defRPr/>
            </a:pPr>
            <a:r>
              <a:rPr lang="en-US" altLang="ja-JP" sz="12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FB</a:t>
            </a:r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endParaRPr lang="en-US" altLang="ja-JP" sz="12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2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</a:t>
            </a:r>
            <a:endParaRPr lang="ja-JP" altLang="en-US" sz="12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AutoShape 282"/>
          <p:cNvSpPr>
            <a:spLocks noChangeArrowheads="1"/>
          </p:cNvSpPr>
          <p:nvPr/>
        </p:nvSpPr>
        <p:spPr bwMode="auto">
          <a:xfrm>
            <a:off x="4572000" y="3573016"/>
            <a:ext cx="935038" cy="431800"/>
          </a:xfrm>
          <a:prstGeom prst="flowChartDocumen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給与明細</a:t>
            </a:r>
          </a:p>
        </p:txBody>
      </p:sp>
      <p:sp>
        <p:nvSpPr>
          <p:cNvPr id="17" name="AutoShape 71"/>
          <p:cNvSpPr>
            <a:spLocks noChangeArrowheads="1"/>
          </p:cNvSpPr>
          <p:nvPr/>
        </p:nvSpPr>
        <p:spPr bwMode="gray">
          <a:xfrm>
            <a:off x="4390480" y="1628800"/>
            <a:ext cx="1368153" cy="360040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72000" tIns="0" rIns="0" bIns="0" anchor="b"/>
          <a:lstStyle/>
          <a:p>
            <a:pPr algn="ctr">
              <a:defRPr/>
            </a:pPr>
            <a:r>
              <a:rPr lang="en-US" altLang="ja-JP" sz="1000" i="1" dirty="0" err="1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</a:t>
            </a:r>
            <a:r>
              <a:rPr lang="en-US" altLang="ja-JP" sz="1000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/HR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kumimoji="0" lang="ja-JP" altLang="en-US" sz="10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諸届・照会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4488086" y="1380778"/>
            <a:ext cx="1162050" cy="282575"/>
          </a:xfrm>
          <a:prstGeom prst="ellipse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sz="1200" b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200" b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明細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3073896"/>
            <a:ext cx="571128" cy="57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AutoShape 377"/>
          <p:cNvSpPr>
            <a:spLocks noChangeArrowheads="1"/>
          </p:cNvSpPr>
          <p:nvPr/>
        </p:nvSpPr>
        <p:spPr bwMode="auto">
          <a:xfrm>
            <a:off x="7181134" y="2626494"/>
            <a:ext cx="1351306" cy="29845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300" b="0" dirty="0">
                <a:solidFill>
                  <a:srgbClr val="A37E21">
                    <a:lumMod val="50000"/>
                  </a:srgb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月次更新</a:t>
            </a:r>
          </a:p>
        </p:txBody>
      </p:sp>
      <p:sp>
        <p:nvSpPr>
          <p:cNvPr id="21" name="AutoShape 62"/>
          <p:cNvSpPr>
            <a:spLocks noChangeArrowheads="1"/>
          </p:cNvSpPr>
          <p:nvPr/>
        </p:nvSpPr>
        <p:spPr bwMode="gray">
          <a:xfrm>
            <a:off x="6144270" y="1596802"/>
            <a:ext cx="1308050" cy="358775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0" tIns="0" rIns="0" bIns="0" anchor="b"/>
          <a:lstStyle/>
          <a:p>
            <a:pPr algn="ctr">
              <a:defRPr/>
            </a:pPr>
            <a:endParaRPr kumimoji="0" lang="en-US" altLang="ja-JP" sz="1000" i="1" dirty="0">
              <a:solidFill>
                <a:srgbClr val="FFFFFF"/>
              </a:solidFill>
              <a:latin typeface="Times New Roman" pitchFamily="18" charset="0"/>
              <a:ea typeface="メイリオ" pitchFamily="50" charset="-128"/>
              <a:cs typeface="Times New Roman" pitchFamily="18" charset="0"/>
            </a:endParaRPr>
          </a:p>
          <a:p>
            <a:pPr algn="ctr">
              <a:defRPr/>
            </a:pPr>
            <a:r>
              <a:rPr kumimoji="0" lang="en-US" altLang="ja-JP" sz="1000" i="1" dirty="0" err="1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-HR+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kumimoji="0" lang="ja-JP" altLang="en-US" sz="10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AutoShape 80"/>
          <p:cNvSpPr>
            <a:spLocks noChangeArrowheads="1"/>
          </p:cNvSpPr>
          <p:nvPr/>
        </p:nvSpPr>
        <p:spPr bwMode="gray">
          <a:xfrm>
            <a:off x="6156176" y="3646289"/>
            <a:ext cx="1351526" cy="358775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36000" tIns="0" rIns="0" bIns="0" anchor="ctr"/>
          <a:lstStyle/>
          <a:p>
            <a:pPr algn="ctr">
              <a:defRPr/>
            </a:pPr>
            <a:r>
              <a:rPr kumimoji="0" lang="en-US" altLang="ja-JP" sz="1000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SuperStream-</a:t>
            </a:r>
            <a:r>
              <a:rPr kumimoji="0"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CORE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財務会計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右矢印 22"/>
          <p:cNvSpPr/>
          <p:nvPr/>
        </p:nvSpPr>
        <p:spPr>
          <a:xfrm>
            <a:off x="1695978" y="2619660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4" name="右矢印 23"/>
          <p:cNvSpPr/>
          <p:nvPr/>
        </p:nvSpPr>
        <p:spPr>
          <a:xfrm rot="1981607">
            <a:off x="1727930" y="1978540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5" name="右矢印 24"/>
          <p:cNvSpPr/>
          <p:nvPr/>
        </p:nvSpPr>
        <p:spPr>
          <a:xfrm rot="19903735">
            <a:off x="1729833" y="3237746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6" name="右矢印 25"/>
          <p:cNvSpPr/>
          <p:nvPr/>
        </p:nvSpPr>
        <p:spPr>
          <a:xfrm>
            <a:off x="2771800" y="2636912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4860032" y="2636912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8" name="右矢印 27"/>
          <p:cNvSpPr/>
          <p:nvPr/>
        </p:nvSpPr>
        <p:spPr>
          <a:xfrm>
            <a:off x="6588224" y="2636912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29" name="右矢印 28"/>
          <p:cNvSpPr/>
          <p:nvPr/>
        </p:nvSpPr>
        <p:spPr>
          <a:xfrm rot="16200000">
            <a:off x="4788024" y="2204864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30" name="右矢印 29"/>
          <p:cNvSpPr/>
          <p:nvPr/>
        </p:nvSpPr>
        <p:spPr>
          <a:xfrm rot="16200000">
            <a:off x="6516216" y="2204864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31" name="右矢印 30"/>
          <p:cNvSpPr/>
          <p:nvPr/>
        </p:nvSpPr>
        <p:spPr>
          <a:xfrm rot="5400000">
            <a:off x="4788024" y="3068960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32" name="右矢印 31"/>
          <p:cNvSpPr/>
          <p:nvPr/>
        </p:nvSpPr>
        <p:spPr>
          <a:xfrm rot="5400000">
            <a:off x="6516216" y="3068960"/>
            <a:ext cx="576064" cy="288032"/>
          </a:xfrm>
          <a:prstGeom prst="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white"/>
              </a:solidFill>
            </a:endParaRPr>
          </a:p>
        </p:txBody>
      </p:sp>
      <p:sp>
        <p:nvSpPr>
          <p:cNvPr id="33" name="右カーブ矢印 32"/>
          <p:cNvSpPr/>
          <p:nvPr/>
        </p:nvSpPr>
        <p:spPr>
          <a:xfrm rot="6374963">
            <a:off x="2884120" y="1352369"/>
            <a:ext cx="432048" cy="1008112"/>
          </a:xfrm>
          <a:prstGeom prst="curvedRightArrow">
            <a:avLst/>
          </a:pr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8000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>
              <a:solidFill>
                <a:prstClr val="black"/>
              </a:solidFill>
            </a:endParaRPr>
          </a:p>
        </p:txBody>
      </p:sp>
      <p:sp>
        <p:nvSpPr>
          <p:cNvPr id="34" name="Text Box 329"/>
          <p:cNvSpPr txBox="1">
            <a:spLocks noChangeArrowheads="1"/>
          </p:cNvSpPr>
          <p:nvPr/>
        </p:nvSpPr>
        <p:spPr bwMode="auto">
          <a:xfrm>
            <a:off x="6826969" y="3110929"/>
            <a:ext cx="841375" cy="246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0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仕訳データ</a:t>
            </a:r>
          </a:p>
        </p:txBody>
      </p:sp>
      <p:sp>
        <p:nvSpPr>
          <p:cNvPr id="35" name="Text Box 330"/>
          <p:cNvSpPr txBox="1">
            <a:spLocks noChangeArrowheads="1"/>
          </p:cNvSpPr>
          <p:nvPr/>
        </p:nvSpPr>
        <p:spPr bwMode="auto">
          <a:xfrm>
            <a:off x="6826969" y="2248421"/>
            <a:ext cx="793750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0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賃金情報</a:t>
            </a:r>
          </a:p>
        </p:txBody>
      </p:sp>
      <p:sp>
        <p:nvSpPr>
          <p:cNvPr id="36" name="Text Box 286"/>
          <p:cNvSpPr txBox="1">
            <a:spLocks noChangeArrowheads="1"/>
          </p:cNvSpPr>
          <p:nvPr/>
        </p:nvSpPr>
        <p:spPr bwMode="auto">
          <a:xfrm>
            <a:off x="2699792" y="1772816"/>
            <a:ext cx="697627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0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再計算が</a:t>
            </a:r>
          </a:p>
          <a:p>
            <a:r>
              <a:rPr lang="ja-JP" altLang="en-US" sz="10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何度</a:t>
            </a:r>
            <a:r>
              <a:rPr lang="ja-JP" altLang="en-US" sz="10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でも</a:t>
            </a:r>
            <a:endParaRPr lang="en-US" altLang="ja-JP" sz="10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ja-JP" altLang="en-US" sz="10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gray">
          <a:xfrm>
            <a:off x="330572" y="4291955"/>
            <a:ext cx="4103688" cy="1081261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" name="Text Box 351"/>
          <p:cNvSpPr txBox="1">
            <a:spLocks noChangeArrowheads="1"/>
          </p:cNvSpPr>
          <p:nvPr/>
        </p:nvSpPr>
        <p:spPr bwMode="auto">
          <a:xfrm>
            <a:off x="471860" y="4342164"/>
            <a:ext cx="2357437" cy="10445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altLang="ja-JP" sz="11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年末調整データ入力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賃金台帳修正（年調用</a:t>
            </a:r>
            <a:r>
              <a:rPr lang="en-US" altLang="ja-JP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年末調整計算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再年末調整計算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源泉票・支払報告書（</a:t>
            </a:r>
            <a:r>
              <a:rPr lang="en-US" altLang="ja-JP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FD</a:t>
            </a: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対応）</a:t>
            </a:r>
          </a:p>
        </p:txBody>
      </p:sp>
      <p:sp>
        <p:nvSpPr>
          <p:cNvPr id="39" name="Text Box 352"/>
          <p:cNvSpPr txBox="1">
            <a:spLocks noChangeArrowheads="1"/>
          </p:cNvSpPr>
          <p:nvPr/>
        </p:nvSpPr>
        <p:spPr bwMode="auto">
          <a:xfrm>
            <a:off x="2548310" y="4422040"/>
            <a:ext cx="1922462" cy="8752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endParaRPr lang="en-US" altLang="ja-JP" sz="11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還付金</a:t>
            </a:r>
            <a:r>
              <a:rPr lang="en-US" altLang="ja-JP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FB</a:t>
            </a: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データ作成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還付金給与・賞与反映処理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源泉徴収簿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年末調整総括表</a:t>
            </a:r>
          </a:p>
        </p:txBody>
      </p:sp>
      <p:sp>
        <p:nvSpPr>
          <p:cNvPr id="40" name="AutoShape 376"/>
          <p:cNvSpPr>
            <a:spLocks noChangeArrowheads="1"/>
          </p:cNvSpPr>
          <p:nvPr/>
        </p:nvSpPr>
        <p:spPr bwMode="auto">
          <a:xfrm>
            <a:off x="611560" y="4149080"/>
            <a:ext cx="3529012" cy="285750"/>
          </a:xfrm>
          <a:prstGeom prst="flowChartAlternateProcess">
            <a:avLst/>
          </a:prstGeom>
          <a:solidFill>
            <a:srgbClr val="FFC000"/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h="38100"/>
          </a:sp3d>
        </p:spPr>
        <p:txBody>
          <a:bodyPr wrap="none" anchor="t"/>
          <a:lstStyle/>
          <a:p>
            <a:pPr algn="ctr">
              <a:defRPr/>
            </a:pPr>
            <a:r>
              <a:rPr lang="ja-JP" altLang="en-US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年末調整</a:t>
            </a:r>
          </a:p>
        </p:txBody>
      </p:sp>
      <p:sp>
        <p:nvSpPr>
          <p:cNvPr id="41" name="AutoShape 5"/>
          <p:cNvSpPr>
            <a:spLocks noChangeArrowheads="1"/>
          </p:cNvSpPr>
          <p:nvPr/>
        </p:nvSpPr>
        <p:spPr bwMode="gray">
          <a:xfrm>
            <a:off x="6734175" y="4297352"/>
            <a:ext cx="1952625" cy="1075864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2" name="AutoShape 345"/>
          <p:cNvSpPr>
            <a:spLocks noChangeArrowheads="1"/>
          </p:cNvSpPr>
          <p:nvPr/>
        </p:nvSpPr>
        <p:spPr bwMode="auto">
          <a:xfrm>
            <a:off x="7032625" y="4205565"/>
            <a:ext cx="1444625" cy="285750"/>
          </a:xfrm>
          <a:prstGeom prst="flowChartAlternateProcess">
            <a:avLst/>
          </a:prstGeom>
          <a:solidFill>
            <a:srgbClr val="660066"/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昇給差額計算</a:t>
            </a: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gray">
          <a:xfrm>
            <a:off x="4572000" y="4297352"/>
            <a:ext cx="1952625" cy="1075864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4" name="AutoShape 347"/>
          <p:cNvSpPr>
            <a:spLocks noChangeArrowheads="1"/>
          </p:cNvSpPr>
          <p:nvPr/>
        </p:nvSpPr>
        <p:spPr bwMode="auto">
          <a:xfrm>
            <a:off x="4852988" y="4188103"/>
            <a:ext cx="1444625" cy="285750"/>
          </a:xfrm>
          <a:prstGeom prst="flowChartAlternateProcess">
            <a:avLst/>
          </a:prstGeom>
          <a:solidFill>
            <a:srgbClr val="660066"/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賞与計算</a:t>
            </a:r>
          </a:p>
        </p:txBody>
      </p:sp>
      <p:grpSp>
        <p:nvGrpSpPr>
          <p:cNvPr id="2" name="Group 357"/>
          <p:cNvGrpSpPr>
            <a:grpSpLocks/>
          </p:cNvGrpSpPr>
          <p:nvPr/>
        </p:nvGrpSpPr>
        <p:grpSpPr bwMode="auto">
          <a:xfrm>
            <a:off x="7623175" y="5173652"/>
            <a:ext cx="666750" cy="66675"/>
            <a:chOff x="421" y="1392"/>
            <a:chExt cx="301" cy="177"/>
          </a:xfrm>
        </p:grpSpPr>
        <p:grpSp>
          <p:nvGrpSpPr>
            <p:cNvPr id="3" name="Group 358"/>
            <p:cNvGrpSpPr>
              <a:grpSpLocks/>
            </p:cNvGrpSpPr>
            <p:nvPr/>
          </p:nvGrpSpPr>
          <p:grpSpPr bwMode="auto">
            <a:xfrm>
              <a:off x="421" y="1392"/>
              <a:ext cx="301" cy="177"/>
              <a:chOff x="418" y="1755"/>
              <a:chExt cx="301" cy="177"/>
            </a:xfrm>
          </p:grpSpPr>
          <p:pic>
            <p:nvPicPr>
              <p:cNvPr id="50" name="Picture 359" descr="corner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8" y="1755"/>
                <a:ext cx="301" cy="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" name="Picture 360" descr="corner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8" y="1755"/>
                <a:ext cx="301" cy="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5" name="Group 361"/>
            <p:cNvGrpSpPr>
              <a:grpSpLocks/>
            </p:cNvGrpSpPr>
            <p:nvPr/>
          </p:nvGrpSpPr>
          <p:grpSpPr bwMode="auto">
            <a:xfrm>
              <a:off x="421" y="1392"/>
              <a:ext cx="301" cy="177"/>
              <a:chOff x="418" y="1755"/>
              <a:chExt cx="301" cy="177"/>
            </a:xfrm>
          </p:grpSpPr>
          <p:pic>
            <p:nvPicPr>
              <p:cNvPr id="48" name="Picture 362" descr="corner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8" y="1755"/>
                <a:ext cx="301" cy="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9" name="Picture 363" descr="corner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8" y="1755"/>
                <a:ext cx="301" cy="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2" name="Text Box 364"/>
          <p:cNvSpPr txBox="1">
            <a:spLocks noChangeArrowheads="1"/>
          </p:cNvSpPr>
          <p:nvPr/>
        </p:nvSpPr>
        <p:spPr bwMode="auto">
          <a:xfrm>
            <a:off x="4705350" y="4357973"/>
            <a:ext cx="1922463" cy="654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ja-JP" sz="11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賞与確定入力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賞与人件費明細表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ja-JP" sz="8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人事管理賃金管理機能と連動可</a:t>
            </a:r>
          </a:p>
        </p:txBody>
      </p:sp>
      <p:sp>
        <p:nvSpPr>
          <p:cNvPr id="53" name="Text Box 365"/>
          <p:cNvSpPr txBox="1">
            <a:spLocks noChangeArrowheads="1"/>
          </p:cNvSpPr>
          <p:nvPr/>
        </p:nvSpPr>
        <p:spPr bwMode="auto">
          <a:xfrm>
            <a:off x="6867525" y="4392708"/>
            <a:ext cx="1874838" cy="654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ja-JP" sz="1100" b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昇給確定入力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昇給差額明細書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ja-JP" sz="8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人事管理賃金管理機能と連動可</a:t>
            </a:r>
          </a:p>
        </p:txBody>
      </p:sp>
      <p:sp>
        <p:nvSpPr>
          <p:cNvPr id="54" name="AutoShape 62"/>
          <p:cNvSpPr>
            <a:spLocks noChangeArrowheads="1"/>
          </p:cNvSpPr>
          <p:nvPr/>
        </p:nvSpPr>
        <p:spPr bwMode="gray">
          <a:xfrm>
            <a:off x="5266129" y="5014441"/>
            <a:ext cx="1255253" cy="358775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0" tIns="0" rIns="0" bIns="0" anchor="b"/>
          <a:lstStyle/>
          <a:p>
            <a:pPr algn="ctr">
              <a:defRPr/>
            </a:pP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kumimoji="0" lang="en-US" altLang="ja-JP" sz="1000" i="1" dirty="0" err="1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-HR+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kumimoji="0" lang="ja-JP" altLang="en-US" sz="10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AutoShape 62"/>
          <p:cNvSpPr>
            <a:spLocks noChangeArrowheads="1"/>
          </p:cNvSpPr>
          <p:nvPr/>
        </p:nvSpPr>
        <p:spPr bwMode="gray">
          <a:xfrm>
            <a:off x="7434682" y="5006128"/>
            <a:ext cx="1255253" cy="358775"/>
          </a:xfrm>
          <a:prstGeom prst="roundRect">
            <a:avLst>
              <a:gd name="adj" fmla="val 10704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0" tIns="0" rIns="0" bIns="0" anchor="b"/>
          <a:lstStyle/>
          <a:p>
            <a:pPr algn="ctr">
              <a:defRPr/>
            </a:pP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kumimoji="0" lang="en-US" altLang="ja-JP" sz="1000" i="1" dirty="0" err="1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kumimoji="0" lang="en-US" altLang="ja-JP" sz="1000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-HR+</a:t>
            </a:r>
          </a:p>
          <a:p>
            <a:pPr algn="ctr">
              <a:defRPr/>
            </a:pPr>
            <a:r>
              <a:rPr kumimoji="0" lang="ja-JP" altLang="en-US" sz="10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kumimoji="0" lang="ja-JP" altLang="en-US" sz="10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kumimoji="0" lang="en-US" altLang="ja-JP" sz="10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6" name="AutoShape 5"/>
          <p:cNvSpPr>
            <a:spLocks noChangeArrowheads="1"/>
          </p:cNvSpPr>
          <p:nvPr/>
        </p:nvSpPr>
        <p:spPr bwMode="gray">
          <a:xfrm>
            <a:off x="323528" y="5608339"/>
            <a:ext cx="1952625" cy="843409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15875" algn="ctr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7" name="AutoShape 333"/>
          <p:cNvSpPr>
            <a:spLocks noChangeArrowheads="1"/>
          </p:cNvSpPr>
          <p:nvPr/>
        </p:nvSpPr>
        <p:spPr bwMode="auto">
          <a:xfrm>
            <a:off x="604516" y="5445224"/>
            <a:ext cx="1444625" cy="28575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社会保険</a:t>
            </a:r>
          </a:p>
        </p:txBody>
      </p:sp>
      <p:sp>
        <p:nvSpPr>
          <p:cNvPr id="58" name="AutoShape 5"/>
          <p:cNvSpPr>
            <a:spLocks noChangeArrowheads="1"/>
          </p:cNvSpPr>
          <p:nvPr/>
        </p:nvSpPr>
        <p:spPr bwMode="gray">
          <a:xfrm>
            <a:off x="2503166" y="5609927"/>
            <a:ext cx="1952625" cy="843409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15875" algn="ctr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9" name="AutoShape 343"/>
          <p:cNvSpPr>
            <a:spLocks noChangeArrowheads="1"/>
          </p:cNvSpPr>
          <p:nvPr/>
        </p:nvSpPr>
        <p:spPr bwMode="auto">
          <a:xfrm>
            <a:off x="2784153" y="5445224"/>
            <a:ext cx="1444625" cy="28575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住民税</a:t>
            </a:r>
          </a:p>
        </p:txBody>
      </p:sp>
      <p:sp>
        <p:nvSpPr>
          <p:cNvPr id="60" name="Text Box 350"/>
          <p:cNvSpPr txBox="1">
            <a:spLocks noChangeArrowheads="1"/>
          </p:cNvSpPr>
          <p:nvPr/>
        </p:nvSpPr>
        <p:spPr bwMode="auto">
          <a:xfrm>
            <a:off x="464816" y="5866898"/>
            <a:ext cx="1811337" cy="5366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月変・算定処理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社会保険</a:t>
            </a:r>
            <a:r>
              <a:rPr lang="en-US" altLang="ja-JP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FD</a:t>
            </a: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データ作成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標準報酬別人員表</a:t>
            </a:r>
          </a:p>
        </p:txBody>
      </p:sp>
      <p:sp>
        <p:nvSpPr>
          <p:cNvPr id="62" name="AutoShape 5"/>
          <p:cNvSpPr>
            <a:spLocks noChangeArrowheads="1"/>
          </p:cNvSpPr>
          <p:nvPr/>
        </p:nvSpPr>
        <p:spPr bwMode="gray">
          <a:xfrm>
            <a:off x="4572000" y="5596774"/>
            <a:ext cx="1944216" cy="849313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15875" algn="ctr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3" name="AutoShape 338"/>
          <p:cNvSpPr>
            <a:spLocks noChangeArrowheads="1"/>
          </p:cNvSpPr>
          <p:nvPr/>
        </p:nvSpPr>
        <p:spPr bwMode="auto">
          <a:xfrm>
            <a:off x="4843635" y="5427811"/>
            <a:ext cx="1444625" cy="28575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各種マスタ管理</a:t>
            </a:r>
          </a:p>
        </p:txBody>
      </p:sp>
      <p:sp>
        <p:nvSpPr>
          <p:cNvPr id="64" name="AutoShape 5"/>
          <p:cNvSpPr>
            <a:spLocks noChangeArrowheads="1"/>
          </p:cNvSpPr>
          <p:nvPr/>
        </p:nvSpPr>
        <p:spPr bwMode="gray">
          <a:xfrm>
            <a:off x="6732240" y="5601537"/>
            <a:ext cx="1944216" cy="849312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15875" algn="ctr">
            <a:solidFill>
              <a:schemeClr val="hlink"/>
            </a:solidFill>
            <a:round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 b="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5" name="AutoShape 341"/>
          <p:cNvSpPr>
            <a:spLocks noChangeArrowheads="1"/>
          </p:cNvSpPr>
          <p:nvPr/>
        </p:nvSpPr>
        <p:spPr bwMode="auto">
          <a:xfrm>
            <a:off x="6983164" y="5447506"/>
            <a:ext cx="1444625" cy="285750"/>
          </a:xfrm>
          <a:prstGeom prst="flowChartAlternateProcess">
            <a:avLst/>
          </a:prstGeom>
          <a:solidFill>
            <a:schemeClr val="accent1">
              <a:lumMod val="75000"/>
            </a:schemeClr>
          </a:solidFill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各種帳票・統計</a:t>
            </a:r>
          </a:p>
        </p:txBody>
      </p:sp>
      <p:sp>
        <p:nvSpPr>
          <p:cNvPr id="66" name="Text Box 348"/>
          <p:cNvSpPr txBox="1">
            <a:spLocks noChangeArrowheads="1"/>
          </p:cNvSpPr>
          <p:nvPr/>
        </p:nvSpPr>
        <p:spPr bwMode="auto">
          <a:xfrm>
            <a:off x="4714359" y="5817487"/>
            <a:ext cx="1924050" cy="5366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給与体系情報登録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締め日設定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社会・雇用保険ﾏｽﾀ登録</a:t>
            </a:r>
          </a:p>
        </p:txBody>
      </p:sp>
      <p:sp>
        <p:nvSpPr>
          <p:cNvPr id="67" name="Text Box 349"/>
          <p:cNvSpPr txBox="1">
            <a:spLocks noChangeArrowheads="1"/>
          </p:cNvSpPr>
          <p:nvPr/>
        </p:nvSpPr>
        <p:spPr bwMode="auto">
          <a:xfrm>
            <a:off x="6872039" y="5766875"/>
            <a:ext cx="1846262" cy="705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統計資料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賃金台帳・照会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労働保険基礎資料　など</a:t>
            </a:r>
          </a:p>
        </p:txBody>
      </p:sp>
      <p:pic>
        <p:nvPicPr>
          <p:cNvPr id="68" name="Picture 2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2924944"/>
            <a:ext cx="715144" cy="71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" name="Picture 35" descr="DB_Blue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3568" y="2276872"/>
            <a:ext cx="699724" cy="410900"/>
          </a:xfrm>
          <a:prstGeom prst="rect">
            <a:avLst/>
          </a:prstGeom>
          <a:noFill/>
        </p:spPr>
      </p:pic>
      <p:sp>
        <p:nvSpPr>
          <p:cNvPr id="70" name="Text Box 336"/>
          <p:cNvSpPr txBox="1">
            <a:spLocks noChangeArrowheads="1"/>
          </p:cNvSpPr>
          <p:nvPr/>
        </p:nvSpPr>
        <p:spPr bwMode="auto">
          <a:xfrm>
            <a:off x="683568" y="2399800"/>
            <a:ext cx="692150" cy="309120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0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外部取込</a:t>
            </a:r>
          </a:p>
        </p:txBody>
      </p:sp>
      <p:pic>
        <p:nvPicPr>
          <p:cNvPr id="71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70112" y="1700808"/>
            <a:ext cx="393576" cy="393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Rectangle 264"/>
          <p:cNvSpPr txBox="1">
            <a:spLocks noChangeArrowheads="1"/>
          </p:cNvSpPr>
          <p:nvPr/>
        </p:nvSpPr>
        <p:spPr bwMode="auto">
          <a:xfrm>
            <a:off x="215900" y="261268"/>
            <a:ext cx="8244000" cy="93548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800"/>
              </a:lnSpc>
              <a:defRPr/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</a:t>
            </a:r>
            <a:r>
              <a:rPr lang="ja-JP" altLang="en-US" sz="22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2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～システムフロー</a:t>
            </a:r>
            <a:r>
              <a:rPr lang="en-US" altLang="ja-JP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機能一覧～</a:t>
            </a:r>
          </a:p>
        </p:txBody>
      </p:sp>
      <p:sp>
        <p:nvSpPr>
          <p:cNvPr id="75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xfrm>
            <a:off x="7920038" y="6462713"/>
            <a:ext cx="720725" cy="179387"/>
          </a:xfrm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F414B5-406C-4A72-9589-E1BEDC216863}" type="slidenum">
              <a:rPr lang="ja-JP" altLang="en-US" b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b="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436812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</a:p>
        </p:txBody>
      </p:sp>
      <p:sp>
        <p:nvSpPr>
          <p:cNvPr id="73" name="Text Box 375"/>
          <p:cNvSpPr txBox="1">
            <a:spLocks noChangeArrowheads="1"/>
          </p:cNvSpPr>
          <p:nvPr/>
        </p:nvSpPr>
        <p:spPr bwMode="auto">
          <a:xfrm>
            <a:off x="2615878" y="5866898"/>
            <a:ext cx="1811338" cy="5366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住民税税額通知書</a:t>
            </a:r>
            <a:r>
              <a:rPr lang="ja-JP" altLang="en-US" sz="11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入力</a:t>
            </a:r>
            <a:endParaRPr lang="ja-JP" altLang="en-US" sz="11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地方税納付</a:t>
            </a:r>
            <a:r>
              <a:rPr lang="en-US" altLang="ja-JP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EB</a:t>
            </a:r>
            <a:r>
              <a:rPr lang="ja-JP" altLang="en-US" sz="11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r>
              <a:rPr lang="ja-JP" altLang="en-US" sz="11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</a:t>
            </a:r>
            <a:endParaRPr lang="en-US" altLang="ja-JP" sz="11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11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給与所得者異動届</a:t>
            </a:r>
            <a:endParaRPr lang="ja-JP" altLang="en-US" sz="11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1" name="Rectangle 76"/>
          <p:cNvSpPr>
            <a:spLocks noChangeArrowheads="1"/>
          </p:cNvSpPr>
          <p:nvPr/>
        </p:nvSpPr>
        <p:spPr bwMode="auto">
          <a:xfrm>
            <a:off x="215999" y="262800"/>
            <a:ext cx="70200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8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en-US" altLang="ja-JP" sz="2600" dirty="0"/>
              <a:t/>
            </a:r>
            <a:br>
              <a:rPr lang="en-US" altLang="ja-JP" sz="2600" dirty="0"/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～人事管理・財務会計業務に最適な組織を管理～</a:t>
            </a:r>
          </a:p>
        </p:txBody>
      </p:sp>
      <p:sp>
        <p:nvSpPr>
          <p:cNvPr id="14354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480DABF2-738F-4E33-A018-AAF9217A5D99}" type="slidenum">
              <a:rPr lang="ja-JP" altLang="en-US" sz="900" b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/>
              <a:t>3</a:t>
            </a:fld>
            <a:endParaRPr lang="ja-JP" altLang="en-US" sz="9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375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  <p:sp>
        <p:nvSpPr>
          <p:cNvPr id="140" name="Rectangle 2"/>
          <p:cNvSpPr>
            <a:spLocks noChangeArrowheads="1"/>
          </p:cNvSpPr>
          <p:nvPr/>
        </p:nvSpPr>
        <p:spPr bwMode="auto">
          <a:xfrm>
            <a:off x="287976" y="2297723"/>
            <a:ext cx="4040184" cy="4084731"/>
          </a:xfrm>
          <a:prstGeom prst="rect">
            <a:avLst/>
          </a:prstGeom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4" name="AutoShape 51"/>
          <p:cNvSpPr>
            <a:spLocks/>
          </p:cNvSpPr>
          <p:nvPr/>
        </p:nvSpPr>
        <p:spPr bwMode="auto">
          <a:xfrm>
            <a:off x="1484951" y="2531180"/>
            <a:ext cx="2756126" cy="990600"/>
          </a:xfrm>
          <a:prstGeom prst="borderCallout2">
            <a:avLst>
              <a:gd name="adj1" fmla="val 11537"/>
              <a:gd name="adj2" fmla="val -3227"/>
              <a:gd name="adj3" fmla="val 11537"/>
              <a:gd name="adj4" fmla="val -16667"/>
              <a:gd name="adj5" fmla="val 44870"/>
              <a:gd name="adj6" fmla="val -20968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本務：開発３課</a:t>
            </a:r>
          </a:p>
          <a:p>
            <a:pPr>
              <a:defRPr/>
            </a:pPr>
            <a:r>
              <a:rPr kumimoji="0" lang="ja-JP" altLang="en-US" sz="140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クロス：</a:t>
            </a:r>
            <a:r>
              <a:rPr lang="ja-JP" altLang="en-US" sz="140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製品開発グループ</a:t>
            </a: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費用：運用サポート</a:t>
            </a:r>
            <a:r>
              <a:rPr lang="en-US" altLang="ja-JP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</a:t>
            </a:r>
          </a:p>
          <a:p>
            <a:pPr>
              <a:defRPr/>
            </a:pPr>
            <a:r>
              <a:rPr lang="en-US" altLang="ja-JP" sz="14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PRJ</a:t>
            </a: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：アウトソーシング</a:t>
            </a:r>
            <a:r>
              <a:rPr lang="en-US" altLang="ja-JP" sz="14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PRJ</a:t>
            </a:r>
            <a:endParaRPr lang="en-US" altLang="ja-JP" sz="14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5" name="AutoShape 63"/>
          <p:cNvSpPr>
            <a:spLocks/>
          </p:cNvSpPr>
          <p:nvPr/>
        </p:nvSpPr>
        <p:spPr bwMode="auto">
          <a:xfrm>
            <a:off x="1484951" y="4664780"/>
            <a:ext cx="2756126" cy="990600"/>
          </a:xfrm>
          <a:prstGeom prst="borderCallout2">
            <a:avLst>
              <a:gd name="adj1" fmla="val 11537"/>
              <a:gd name="adj2" fmla="val -3227"/>
              <a:gd name="adj3" fmla="val 11537"/>
              <a:gd name="adj4" fmla="val -16667"/>
              <a:gd name="adj5" fmla="val 44870"/>
              <a:gd name="adj6" fmla="val -20968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本務：営業推進</a:t>
            </a:r>
          </a:p>
          <a:p>
            <a:pPr>
              <a:defRPr/>
            </a:pPr>
            <a:r>
              <a:rPr lang="ja-JP" altLang="en-US" sz="140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クロス：製品開発グループ</a:t>
            </a: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費用：量販営業部</a:t>
            </a:r>
          </a:p>
          <a:p>
            <a:pPr>
              <a:defRPr/>
            </a:pPr>
            <a:r>
              <a:rPr lang="en-US" altLang="ja-JP" sz="14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PRJ</a:t>
            </a:r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：カスタマーサポート</a:t>
            </a:r>
          </a:p>
        </p:txBody>
      </p:sp>
      <p:sp>
        <p:nvSpPr>
          <p:cNvPr id="148" name="Text Box 66"/>
          <p:cNvSpPr txBox="1">
            <a:spLocks noChangeArrowheads="1"/>
          </p:cNvSpPr>
          <p:nvPr/>
        </p:nvSpPr>
        <p:spPr bwMode="auto">
          <a:xfrm>
            <a:off x="5680075" y="5712337"/>
            <a:ext cx="305724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14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問題を縦割組織の視点だけで見ず、</a:t>
            </a:r>
          </a:p>
          <a:p>
            <a:pPr>
              <a:defRPr/>
            </a:pPr>
            <a:r>
              <a:rPr lang="ja-JP" altLang="en-US" sz="14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水平的視点に見る必要がある</a:t>
            </a:r>
          </a:p>
        </p:txBody>
      </p:sp>
      <p:sp>
        <p:nvSpPr>
          <p:cNvPr id="149" name="Text Box 67"/>
          <p:cNvSpPr txBox="1">
            <a:spLocks noChangeArrowheads="1"/>
          </p:cNvSpPr>
          <p:nvPr/>
        </p:nvSpPr>
        <p:spPr bwMode="auto">
          <a:xfrm>
            <a:off x="4639041" y="2228386"/>
            <a:ext cx="3824287" cy="3667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1800" b="0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「人」に関わる組織属性</a:t>
            </a:r>
          </a:p>
        </p:txBody>
      </p:sp>
      <p:sp>
        <p:nvSpPr>
          <p:cNvPr id="150" name="角丸四角形 149"/>
          <p:cNvSpPr/>
          <p:nvPr/>
        </p:nvSpPr>
        <p:spPr>
          <a:xfrm>
            <a:off x="4579950" y="2563489"/>
            <a:ext cx="1932167" cy="1502796"/>
          </a:xfrm>
          <a:prstGeom prst="round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51" name="Organization Chart 285"/>
          <p:cNvGrpSpPr>
            <a:grpSpLocks/>
          </p:cNvGrpSpPr>
          <p:nvPr/>
        </p:nvGrpSpPr>
        <p:grpSpPr bwMode="auto">
          <a:xfrm>
            <a:off x="4727575" y="2745789"/>
            <a:ext cx="1641475" cy="1206500"/>
            <a:chOff x="317" y="1729"/>
            <a:chExt cx="1681" cy="1022"/>
          </a:xfrm>
        </p:grpSpPr>
        <p:cxnSp>
          <p:nvCxnSpPr>
            <p:cNvPr id="152" name="_s1028"/>
            <p:cNvCxnSpPr>
              <a:cxnSpLocks noChangeShapeType="1"/>
              <a:stCxn id="195" idx="0"/>
              <a:endCxn id="175" idx="2"/>
            </p:cNvCxnSpPr>
            <p:nvPr/>
          </p:nvCxnSpPr>
          <p:spPr bwMode="auto">
            <a:xfrm rot="5400000" flipH="1">
              <a:off x="591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53" name="_s1029"/>
            <p:cNvCxnSpPr>
              <a:cxnSpLocks noChangeShapeType="1"/>
              <a:stCxn id="194" idx="0"/>
              <a:endCxn id="175" idx="2"/>
            </p:cNvCxnSpPr>
            <p:nvPr/>
          </p:nvCxnSpPr>
          <p:spPr bwMode="auto">
            <a:xfrm rot="-5400000">
              <a:off x="448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64" name="_s1030"/>
            <p:cNvCxnSpPr>
              <a:cxnSpLocks noChangeShapeType="1"/>
              <a:stCxn id="193" idx="0"/>
              <a:endCxn id="176" idx="2"/>
            </p:cNvCxnSpPr>
            <p:nvPr/>
          </p:nvCxnSpPr>
          <p:spPr bwMode="auto">
            <a:xfrm rot="5400000" flipH="1">
              <a:off x="1165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68" name="_s1031"/>
            <p:cNvCxnSpPr>
              <a:cxnSpLocks noChangeShapeType="1"/>
              <a:stCxn id="192" idx="0"/>
              <a:endCxn id="176" idx="2"/>
            </p:cNvCxnSpPr>
            <p:nvPr/>
          </p:nvCxnSpPr>
          <p:spPr bwMode="auto">
            <a:xfrm rot="-5400000">
              <a:off x="1022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69" name="_s1032"/>
            <p:cNvCxnSpPr>
              <a:cxnSpLocks noChangeShapeType="1"/>
              <a:stCxn id="191" idx="0"/>
              <a:endCxn id="177" idx="2"/>
            </p:cNvCxnSpPr>
            <p:nvPr/>
          </p:nvCxnSpPr>
          <p:spPr bwMode="auto">
            <a:xfrm rot="5400000" flipH="1">
              <a:off x="1739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70" name="_s1033"/>
            <p:cNvCxnSpPr>
              <a:cxnSpLocks noChangeShapeType="1"/>
              <a:stCxn id="188" idx="0"/>
              <a:endCxn id="177" idx="2"/>
            </p:cNvCxnSpPr>
            <p:nvPr/>
          </p:nvCxnSpPr>
          <p:spPr bwMode="auto">
            <a:xfrm rot="-5400000">
              <a:off x="1596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171" name="_s1034"/>
            <p:cNvCxnSpPr>
              <a:cxnSpLocks noChangeShapeType="1"/>
              <a:stCxn id="177" idx="0"/>
              <a:endCxn id="174" idx="2"/>
            </p:cNvCxnSpPr>
            <p:nvPr/>
          </p:nvCxnSpPr>
          <p:spPr bwMode="auto">
            <a:xfrm rot="5400000" flipH="1">
              <a:off x="1380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cxnSp>
          <p:nvCxnSpPr>
            <p:cNvPr id="172" name="_s1035"/>
            <p:cNvCxnSpPr>
              <a:cxnSpLocks noChangeShapeType="1"/>
              <a:stCxn id="176" idx="0"/>
              <a:endCxn id="174" idx="2"/>
            </p:cNvCxnSpPr>
            <p:nvPr/>
          </p:nvCxnSpPr>
          <p:spPr bwMode="auto">
            <a:xfrm rot="-5400000">
              <a:off x="1094" y="2048"/>
              <a:ext cx="128" cy="1"/>
            </a:xfrm>
            <a:prstGeom prst="straightConnector1">
              <a:avLst/>
            </a:prstGeom>
            <a:noFill/>
            <a:ln w="38100">
              <a:solidFill>
                <a:srgbClr val="0065AE"/>
              </a:solidFill>
              <a:round/>
              <a:headEnd/>
              <a:tailEnd/>
            </a:ln>
          </p:spPr>
        </p:cxnSp>
        <p:cxnSp>
          <p:nvCxnSpPr>
            <p:cNvPr id="173" name="_s1036"/>
            <p:cNvCxnSpPr>
              <a:cxnSpLocks noChangeShapeType="1"/>
              <a:stCxn id="175" idx="0"/>
              <a:endCxn id="174" idx="2"/>
            </p:cNvCxnSpPr>
            <p:nvPr/>
          </p:nvCxnSpPr>
          <p:spPr bwMode="auto">
            <a:xfrm rot="-5400000">
              <a:off x="806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sp>
          <p:nvSpPr>
            <p:cNvPr id="174" name="_s1037"/>
            <p:cNvSpPr>
              <a:spLocks noChangeArrowheads="1"/>
            </p:cNvSpPr>
            <p:nvPr/>
          </p:nvSpPr>
          <p:spPr bwMode="auto">
            <a:xfrm>
              <a:off x="1034" y="1729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5" name="_s1038"/>
            <p:cNvSpPr>
              <a:spLocks noChangeArrowheads="1"/>
            </p:cNvSpPr>
            <p:nvPr/>
          </p:nvSpPr>
          <p:spPr bwMode="auto">
            <a:xfrm>
              <a:off x="460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6" name="_s1039"/>
            <p:cNvSpPr>
              <a:spLocks noChangeArrowheads="1"/>
            </p:cNvSpPr>
            <p:nvPr/>
          </p:nvSpPr>
          <p:spPr bwMode="auto">
            <a:xfrm>
              <a:off x="1034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7" name="_s1040"/>
            <p:cNvSpPr>
              <a:spLocks noChangeArrowheads="1"/>
            </p:cNvSpPr>
            <p:nvPr/>
          </p:nvSpPr>
          <p:spPr bwMode="auto">
            <a:xfrm>
              <a:off x="1608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8" name="_s1041"/>
            <p:cNvSpPr>
              <a:spLocks noChangeArrowheads="1"/>
            </p:cNvSpPr>
            <p:nvPr/>
          </p:nvSpPr>
          <p:spPr bwMode="auto">
            <a:xfrm>
              <a:off x="1465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1" name="_s1042"/>
            <p:cNvSpPr>
              <a:spLocks noChangeArrowheads="1"/>
            </p:cNvSpPr>
            <p:nvPr/>
          </p:nvSpPr>
          <p:spPr bwMode="auto">
            <a:xfrm>
              <a:off x="1753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2" name="_s1043"/>
            <p:cNvSpPr>
              <a:spLocks noChangeArrowheads="1"/>
            </p:cNvSpPr>
            <p:nvPr/>
          </p:nvSpPr>
          <p:spPr bwMode="auto">
            <a:xfrm>
              <a:off x="891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3" name="_s1044"/>
            <p:cNvSpPr>
              <a:spLocks noChangeArrowheads="1"/>
            </p:cNvSpPr>
            <p:nvPr/>
          </p:nvSpPr>
          <p:spPr bwMode="auto">
            <a:xfrm>
              <a:off x="1179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4" name="_s1045"/>
            <p:cNvSpPr>
              <a:spLocks noChangeArrowheads="1"/>
            </p:cNvSpPr>
            <p:nvPr/>
          </p:nvSpPr>
          <p:spPr bwMode="auto">
            <a:xfrm>
              <a:off x="317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5" name="_s1046"/>
            <p:cNvSpPr>
              <a:spLocks noChangeArrowheads="1"/>
            </p:cNvSpPr>
            <p:nvPr/>
          </p:nvSpPr>
          <p:spPr bwMode="auto">
            <a:xfrm>
              <a:off x="605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96" name="Group 378"/>
          <p:cNvGrpSpPr>
            <a:grpSpLocks/>
          </p:cNvGrpSpPr>
          <p:nvPr/>
        </p:nvGrpSpPr>
        <p:grpSpPr bwMode="auto">
          <a:xfrm>
            <a:off x="4919787" y="3349208"/>
            <a:ext cx="1196692" cy="371717"/>
            <a:chOff x="1433" y="1541"/>
            <a:chExt cx="1225" cy="282"/>
          </a:xfrm>
          <a:solidFill>
            <a:srgbClr val="E27100"/>
          </a:solidFill>
        </p:grpSpPr>
        <p:sp>
          <p:nvSpPr>
            <p:cNvPr id="197" name="角丸四角形 196"/>
            <p:cNvSpPr/>
            <p:nvPr/>
          </p:nvSpPr>
          <p:spPr>
            <a:xfrm>
              <a:off x="1433" y="1541"/>
              <a:ext cx="1225" cy="282"/>
            </a:xfrm>
            <a:prstGeom prst="round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00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8" name="Text Box 374"/>
            <p:cNvSpPr txBox="1">
              <a:spLocks noChangeArrowheads="1"/>
            </p:cNvSpPr>
            <p:nvPr/>
          </p:nvSpPr>
          <p:spPr bwMode="auto">
            <a:xfrm>
              <a:off x="1494" y="1553"/>
              <a:ext cx="1141" cy="2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dist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ja-JP" altLang="en-US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人事組織</a:t>
              </a:r>
            </a:p>
          </p:txBody>
        </p:sp>
      </p:grpSp>
      <p:sp>
        <p:nvSpPr>
          <p:cNvPr id="199" name="角丸四角形 198"/>
          <p:cNvSpPr/>
          <p:nvPr/>
        </p:nvSpPr>
        <p:spPr>
          <a:xfrm>
            <a:off x="6664517" y="2564814"/>
            <a:ext cx="1932167" cy="1502796"/>
          </a:xfrm>
          <a:prstGeom prst="round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0" name="Organization Chart 285"/>
          <p:cNvGrpSpPr>
            <a:grpSpLocks/>
          </p:cNvGrpSpPr>
          <p:nvPr/>
        </p:nvGrpSpPr>
        <p:grpSpPr bwMode="auto">
          <a:xfrm>
            <a:off x="6811963" y="2747377"/>
            <a:ext cx="1641475" cy="1206500"/>
            <a:chOff x="317" y="1729"/>
            <a:chExt cx="1681" cy="1022"/>
          </a:xfrm>
        </p:grpSpPr>
        <p:cxnSp>
          <p:nvCxnSpPr>
            <p:cNvPr id="201" name="_s1028"/>
            <p:cNvCxnSpPr>
              <a:cxnSpLocks noChangeShapeType="1"/>
              <a:stCxn id="219" idx="0"/>
              <a:endCxn id="211" idx="2"/>
            </p:cNvCxnSpPr>
            <p:nvPr/>
          </p:nvCxnSpPr>
          <p:spPr bwMode="auto">
            <a:xfrm rot="5400000" flipH="1">
              <a:off x="591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2" name="_s1029"/>
            <p:cNvCxnSpPr>
              <a:cxnSpLocks noChangeShapeType="1"/>
              <a:stCxn id="218" idx="0"/>
              <a:endCxn id="211" idx="2"/>
            </p:cNvCxnSpPr>
            <p:nvPr/>
          </p:nvCxnSpPr>
          <p:spPr bwMode="auto">
            <a:xfrm rot="-5400000">
              <a:off x="448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3" name="_s1030"/>
            <p:cNvCxnSpPr>
              <a:cxnSpLocks noChangeShapeType="1"/>
              <a:stCxn id="217" idx="0"/>
              <a:endCxn id="212" idx="2"/>
            </p:cNvCxnSpPr>
            <p:nvPr/>
          </p:nvCxnSpPr>
          <p:spPr bwMode="auto">
            <a:xfrm rot="5400000" flipH="1">
              <a:off x="1165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4" name="_s1031"/>
            <p:cNvCxnSpPr>
              <a:cxnSpLocks noChangeShapeType="1"/>
              <a:stCxn id="216" idx="0"/>
              <a:endCxn id="212" idx="2"/>
            </p:cNvCxnSpPr>
            <p:nvPr/>
          </p:nvCxnSpPr>
          <p:spPr bwMode="auto">
            <a:xfrm rot="-5400000">
              <a:off x="1022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5" name="_s1032"/>
            <p:cNvCxnSpPr>
              <a:cxnSpLocks noChangeShapeType="1"/>
              <a:stCxn id="215" idx="0"/>
              <a:endCxn id="213" idx="2"/>
            </p:cNvCxnSpPr>
            <p:nvPr/>
          </p:nvCxnSpPr>
          <p:spPr bwMode="auto">
            <a:xfrm rot="5400000" flipH="1">
              <a:off x="1739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6" name="_s1033"/>
            <p:cNvCxnSpPr>
              <a:cxnSpLocks noChangeShapeType="1"/>
              <a:stCxn id="214" idx="0"/>
              <a:endCxn id="213" idx="2"/>
            </p:cNvCxnSpPr>
            <p:nvPr/>
          </p:nvCxnSpPr>
          <p:spPr bwMode="auto">
            <a:xfrm rot="-5400000">
              <a:off x="1596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07" name="_s1034"/>
            <p:cNvCxnSpPr>
              <a:cxnSpLocks noChangeShapeType="1"/>
              <a:stCxn id="213" idx="0"/>
              <a:endCxn id="210" idx="2"/>
            </p:cNvCxnSpPr>
            <p:nvPr/>
          </p:nvCxnSpPr>
          <p:spPr bwMode="auto">
            <a:xfrm rot="5400000" flipH="1">
              <a:off x="1380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cxnSp>
          <p:nvCxnSpPr>
            <p:cNvPr id="208" name="_s1035"/>
            <p:cNvCxnSpPr>
              <a:cxnSpLocks noChangeShapeType="1"/>
              <a:stCxn id="212" idx="0"/>
              <a:endCxn id="210" idx="2"/>
            </p:cNvCxnSpPr>
            <p:nvPr/>
          </p:nvCxnSpPr>
          <p:spPr bwMode="auto">
            <a:xfrm rot="-5400000">
              <a:off x="1094" y="2048"/>
              <a:ext cx="128" cy="1"/>
            </a:xfrm>
            <a:prstGeom prst="straightConnector1">
              <a:avLst/>
            </a:prstGeom>
            <a:noFill/>
            <a:ln w="38100">
              <a:solidFill>
                <a:srgbClr val="0065AE"/>
              </a:solidFill>
              <a:round/>
              <a:headEnd/>
              <a:tailEnd/>
            </a:ln>
          </p:spPr>
        </p:cxnSp>
        <p:cxnSp>
          <p:nvCxnSpPr>
            <p:cNvPr id="209" name="_s1036"/>
            <p:cNvCxnSpPr>
              <a:cxnSpLocks noChangeShapeType="1"/>
              <a:stCxn id="211" idx="0"/>
              <a:endCxn id="210" idx="2"/>
            </p:cNvCxnSpPr>
            <p:nvPr/>
          </p:nvCxnSpPr>
          <p:spPr bwMode="auto">
            <a:xfrm rot="-5400000">
              <a:off x="806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sp>
          <p:nvSpPr>
            <p:cNvPr id="210" name="_s1037"/>
            <p:cNvSpPr>
              <a:spLocks noChangeArrowheads="1"/>
            </p:cNvSpPr>
            <p:nvPr/>
          </p:nvSpPr>
          <p:spPr bwMode="auto">
            <a:xfrm>
              <a:off x="1034" y="1729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1" name="_s1038"/>
            <p:cNvSpPr>
              <a:spLocks noChangeArrowheads="1"/>
            </p:cNvSpPr>
            <p:nvPr/>
          </p:nvSpPr>
          <p:spPr bwMode="auto">
            <a:xfrm>
              <a:off x="460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2" name="_s1039"/>
            <p:cNvSpPr>
              <a:spLocks noChangeArrowheads="1"/>
            </p:cNvSpPr>
            <p:nvPr/>
          </p:nvSpPr>
          <p:spPr bwMode="auto">
            <a:xfrm>
              <a:off x="1034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3" name="_s1040"/>
            <p:cNvSpPr>
              <a:spLocks noChangeArrowheads="1"/>
            </p:cNvSpPr>
            <p:nvPr/>
          </p:nvSpPr>
          <p:spPr bwMode="auto">
            <a:xfrm>
              <a:off x="1608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4" name="_s1041"/>
            <p:cNvSpPr>
              <a:spLocks noChangeArrowheads="1"/>
            </p:cNvSpPr>
            <p:nvPr/>
          </p:nvSpPr>
          <p:spPr bwMode="auto">
            <a:xfrm>
              <a:off x="1465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" name="_s1042"/>
            <p:cNvSpPr>
              <a:spLocks noChangeArrowheads="1"/>
            </p:cNvSpPr>
            <p:nvPr/>
          </p:nvSpPr>
          <p:spPr bwMode="auto">
            <a:xfrm>
              <a:off x="1753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6" name="_s1043"/>
            <p:cNvSpPr>
              <a:spLocks noChangeArrowheads="1"/>
            </p:cNvSpPr>
            <p:nvPr/>
          </p:nvSpPr>
          <p:spPr bwMode="auto">
            <a:xfrm>
              <a:off x="891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7" name="_s1044"/>
            <p:cNvSpPr>
              <a:spLocks noChangeArrowheads="1"/>
            </p:cNvSpPr>
            <p:nvPr/>
          </p:nvSpPr>
          <p:spPr bwMode="auto">
            <a:xfrm>
              <a:off x="1179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8" name="_s1045"/>
            <p:cNvSpPr>
              <a:spLocks noChangeArrowheads="1"/>
            </p:cNvSpPr>
            <p:nvPr/>
          </p:nvSpPr>
          <p:spPr bwMode="auto">
            <a:xfrm>
              <a:off x="317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9" name="_s1046"/>
            <p:cNvSpPr>
              <a:spLocks noChangeArrowheads="1"/>
            </p:cNvSpPr>
            <p:nvPr/>
          </p:nvSpPr>
          <p:spPr bwMode="auto">
            <a:xfrm>
              <a:off x="605" y="2496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20" name="Group 378"/>
          <p:cNvGrpSpPr>
            <a:grpSpLocks/>
          </p:cNvGrpSpPr>
          <p:nvPr/>
        </p:nvGrpSpPr>
        <p:grpSpPr bwMode="auto">
          <a:xfrm>
            <a:off x="7004354" y="3350533"/>
            <a:ext cx="1196692" cy="371717"/>
            <a:chOff x="1433" y="1541"/>
            <a:chExt cx="1225" cy="282"/>
          </a:xfrm>
          <a:solidFill>
            <a:srgbClr val="E27100"/>
          </a:solidFill>
        </p:grpSpPr>
        <p:sp>
          <p:nvSpPr>
            <p:cNvPr id="221" name="角丸四角形 220"/>
            <p:cNvSpPr/>
            <p:nvPr/>
          </p:nvSpPr>
          <p:spPr>
            <a:xfrm>
              <a:off x="1433" y="1541"/>
              <a:ext cx="1225" cy="282"/>
            </a:xfrm>
            <a:prstGeom prst="round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00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2" name="Text Box 374"/>
            <p:cNvSpPr txBox="1">
              <a:spLocks noChangeArrowheads="1"/>
            </p:cNvSpPr>
            <p:nvPr/>
          </p:nvSpPr>
          <p:spPr bwMode="auto">
            <a:xfrm>
              <a:off x="1494" y="1553"/>
              <a:ext cx="1141" cy="2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dist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ja-JP" altLang="en-US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原価組織</a:t>
              </a:r>
            </a:p>
          </p:txBody>
        </p:sp>
      </p:grpSp>
      <p:sp>
        <p:nvSpPr>
          <p:cNvPr id="223" name="角丸四角形 222"/>
          <p:cNvSpPr/>
          <p:nvPr/>
        </p:nvSpPr>
        <p:spPr>
          <a:xfrm>
            <a:off x="4573324" y="4130678"/>
            <a:ext cx="1932167" cy="1502796"/>
          </a:xfrm>
          <a:prstGeom prst="round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24" name="Organization Chart 285"/>
          <p:cNvGrpSpPr>
            <a:grpSpLocks/>
          </p:cNvGrpSpPr>
          <p:nvPr/>
        </p:nvGrpSpPr>
        <p:grpSpPr bwMode="auto">
          <a:xfrm>
            <a:off x="4721225" y="4313749"/>
            <a:ext cx="1641475" cy="1206500"/>
            <a:chOff x="317" y="1729"/>
            <a:chExt cx="1681" cy="1022"/>
          </a:xfrm>
        </p:grpSpPr>
        <p:cxnSp>
          <p:nvCxnSpPr>
            <p:cNvPr id="225" name="_s1028"/>
            <p:cNvCxnSpPr>
              <a:cxnSpLocks noChangeShapeType="1"/>
              <a:stCxn id="243" idx="0"/>
              <a:endCxn id="235" idx="2"/>
            </p:cNvCxnSpPr>
            <p:nvPr/>
          </p:nvCxnSpPr>
          <p:spPr bwMode="auto">
            <a:xfrm rot="5400000" flipH="1">
              <a:off x="591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26" name="_s1029"/>
            <p:cNvCxnSpPr>
              <a:cxnSpLocks noChangeShapeType="1"/>
              <a:stCxn id="242" idx="0"/>
              <a:endCxn id="235" idx="2"/>
            </p:cNvCxnSpPr>
            <p:nvPr/>
          </p:nvCxnSpPr>
          <p:spPr bwMode="auto">
            <a:xfrm rot="-5400000">
              <a:off x="448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27" name="_s1030"/>
            <p:cNvCxnSpPr>
              <a:cxnSpLocks noChangeShapeType="1"/>
              <a:stCxn id="241" idx="0"/>
              <a:endCxn id="236" idx="2"/>
            </p:cNvCxnSpPr>
            <p:nvPr/>
          </p:nvCxnSpPr>
          <p:spPr bwMode="auto">
            <a:xfrm rot="5400000" flipH="1">
              <a:off x="1165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28" name="_s1031"/>
            <p:cNvCxnSpPr>
              <a:cxnSpLocks noChangeShapeType="1"/>
              <a:stCxn id="240" idx="0"/>
              <a:endCxn id="236" idx="2"/>
            </p:cNvCxnSpPr>
            <p:nvPr/>
          </p:nvCxnSpPr>
          <p:spPr bwMode="auto">
            <a:xfrm rot="-5400000">
              <a:off x="1022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29" name="_s1032"/>
            <p:cNvCxnSpPr>
              <a:cxnSpLocks noChangeShapeType="1"/>
              <a:stCxn id="239" idx="0"/>
              <a:endCxn id="237" idx="2"/>
            </p:cNvCxnSpPr>
            <p:nvPr/>
          </p:nvCxnSpPr>
          <p:spPr bwMode="auto">
            <a:xfrm rot="5400000" flipH="1">
              <a:off x="1739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30" name="_s1033"/>
            <p:cNvCxnSpPr>
              <a:cxnSpLocks noChangeShapeType="1"/>
              <a:stCxn id="238" idx="0"/>
              <a:endCxn id="237" idx="2"/>
            </p:cNvCxnSpPr>
            <p:nvPr/>
          </p:nvCxnSpPr>
          <p:spPr bwMode="auto">
            <a:xfrm rot="-5400000">
              <a:off x="1596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31" name="_s1034"/>
            <p:cNvCxnSpPr>
              <a:cxnSpLocks noChangeShapeType="1"/>
              <a:stCxn id="237" idx="0"/>
              <a:endCxn id="234" idx="2"/>
            </p:cNvCxnSpPr>
            <p:nvPr/>
          </p:nvCxnSpPr>
          <p:spPr bwMode="auto">
            <a:xfrm rot="5400000" flipH="1">
              <a:off x="1380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cxnSp>
          <p:nvCxnSpPr>
            <p:cNvPr id="232" name="_s1035"/>
            <p:cNvCxnSpPr>
              <a:cxnSpLocks noChangeShapeType="1"/>
              <a:stCxn id="236" idx="0"/>
              <a:endCxn id="234" idx="2"/>
            </p:cNvCxnSpPr>
            <p:nvPr/>
          </p:nvCxnSpPr>
          <p:spPr bwMode="auto">
            <a:xfrm rot="-5400000">
              <a:off x="1094" y="2048"/>
              <a:ext cx="128" cy="1"/>
            </a:xfrm>
            <a:prstGeom prst="straightConnector1">
              <a:avLst/>
            </a:prstGeom>
            <a:noFill/>
            <a:ln w="38100">
              <a:solidFill>
                <a:srgbClr val="0065AE"/>
              </a:solidFill>
              <a:round/>
              <a:headEnd/>
              <a:tailEnd/>
            </a:ln>
          </p:spPr>
        </p:cxnSp>
        <p:cxnSp>
          <p:nvCxnSpPr>
            <p:cNvPr id="233" name="_s1036"/>
            <p:cNvCxnSpPr>
              <a:cxnSpLocks noChangeShapeType="1"/>
              <a:stCxn id="235" idx="0"/>
              <a:endCxn id="234" idx="2"/>
            </p:cNvCxnSpPr>
            <p:nvPr/>
          </p:nvCxnSpPr>
          <p:spPr bwMode="auto">
            <a:xfrm rot="-5400000">
              <a:off x="806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sp>
          <p:nvSpPr>
            <p:cNvPr id="234" name="_s1037"/>
            <p:cNvSpPr>
              <a:spLocks noChangeArrowheads="1"/>
            </p:cNvSpPr>
            <p:nvPr/>
          </p:nvSpPr>
          <p:spPr bwMode="auto">
            <a:xfrm>
              <a:off x="1034" y="1729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_s1038"/>
            <p:cNvSpPr>
              <a:spLocks noChangeArrowheads="1"/>
            </p:cNvSpPr>
            <p:nvPr/>
          </p:nvSpPr>
          <p:spPr bwMode="auto">
            <a:xfrm>
              <a:off x="460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_s1039"/>
            <p:cNvSpPr>
              <a:spLocks noChangeArrowheads="1"/>
            </p:cNvSpPr>
            <p:nvPr/>
          </p:nvSpPr>
          <p:spPr bwMode="auto">
            <a:xfrm>
              <a:off x="1034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_s1040"/>
            <p:cNvSpPr>
              <a:spLocks noChangeArrowheads="1"/>
            </p:cNvSpPr>
            <p:nvPr/>
          </p:nvSpPr>
          <p:spPr bwMode="auto">
            <a:xfrm>
              <a:off x="1608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_s1041"/>
            <p:cNvSpPr>
              <a:spLocks noChangeArrowheads="1"/>
            </p:cNvSpPr>
            <p:nvPr/>
          </p:nvSpPr>
          <p:spPr bwMode="auto">
            <a:xfrm>
              <a:off x="1465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_s1042"/>
            <p:cNvSpPr>
              <a:spLocks noChangeArrowheads="1"/>
            </p:cNvSpPr>
            <p:nvPr/>
          </p:nvSpPr>
          <p:spPr bwMode="auto">
            <a:xfrm>
              <a:off x="1753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_s1043"/>
            <p:cNvSpPr>
              <a:spLocks noChangeArrowheads="1"/>
            </p:cNvSpPr>
            <p:nvPr/>
          </p:nvSpPr>
          <p:spPr bwMode="auto">
            <a:xfrm>
              <a:off x="891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_s1044"/>
            <p:cNvSpPr>
              <a:spLocks noChangeArrowheads="1"/>
            </p:cNvSpPr>
            <p:nvPr/>
          </p:nvSpPr>
          <p:spPr bwMode="auto">
            <a:xfrm>
              <a:off x="1179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_s1045"/>
            <p:cNvSpPr>
              <a:spLocks noChangeArrowheads="1"/>
            </p:cNvSpPr>
            <p:nvPr/>
          </p:nvSpPr>
          <p:spPr bwMode="auto">
            <a:xfrm>
              <a:off x="317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_s1046"/>
            <p:cNvSpPr>
              <a:spLocks noChangeArrowheads="1"/>
            </p:cNvSpPr>
            <p:nvPr/>
          </p:nvSpPr>
          <p:spPr bwMode="auto">
            <a:xfrm>
              <a:off x="605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44" name="Group 378"/>
          <p:cNvGrpSpPr>
            <a:grpSpLocks/>
          </p:cNvGrpSpPr>
          <p:nvPr/>
        </p:nvGrpSpPr>
        <p:grpSpPr bwMode="auto">
          <a:xfrm>
            <a:off x="4913161" y="4916397"/>
            <a:ext cx="1196692" cy="371717"/>
            <a:chOff x="1433" y="1541"/>
            <a:chExt cx="1225" cy="282"/>
          </a:xfrm>
          <a:solidFill>
            <a:srgbClr val="E27100"/>
          </a:solidFill>
        </p:grpSpPr>
        <p:sp>
          <p:nvSpPr>
            <p:cNvPr id="245" name="角丸四角形 244"/>
            <p:cNvSpPr/>
            <p:nvPr/>
          </p:nvSpPr>
          <p:spPr>
            <a:xfrm>
              <a:off x="1433" y="1541"/>
              <a:ext cx="1225" cy="282"/>
            </a:xfrm>
            <a:prstGeom prst="round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00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Text Box 374"/>
            <p:cNvSpPr txBox="1">
              <a:spLocks noChangeArrowheads="1"/>
            </p:cNvSpPr>
            <p:nvPr/>
          </p:nvSpPr>
          <p:spPr bwMode="auto">
            <a:xfrm>
              <a:off x="1494" y="1553"/>
              <a:ext cx="1141" cy="2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dist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ja-JP" altLang="en-US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作業部門</a:t>
              </a:r>
            </a:p>
          </p:txBody>
        </p:sp>
      </p:grpSp>
      <p:sp>
        <p:nvSpPr>
          <p:cNvPr id="247" name="角丸四角形 246"/>
          <p:cNvSpPr/>
          <p:nvPr/>
        </p:nvSpPr>
        <p:spPr>
          <a:xfrm>
            <a:off x="6672469" y="4122725"/>
            <a:ext cx="1932167" cy="1502796"/>
          </a:xfrm>
          <a:prstGeom prst="round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48" name="Organization Chart 285"/>
          <p:cNvGrpSpPr>
            <a:grpSpLocks/>
          </p:cNvGrpSpPr>
          <p:nvPr/>
        </p:nvGrpSpPr>
        <p:grpSpPr bwMode="auto">
          <a:xfrm>
            <a:off x="6819900" y="4305812"/>
            <a:ext cx="1643063" cy="1206500"/>
            <a:chOff x="317" y="1729"/>
            <a:chExt cx="1681" cy="1022"/>
          </a:xfrm>
        </p:grpSpPr>
        <p:cxnSp>
          <p:nvCxnSpPr>
            <p:cNvPr id="249" name="_s1028"/>
            <p:cNvCxnSpPr>
              <a:cxnSpLocks noChangeShapeType="1"/>
              <a:stCxn id="267" idx="0"/>
              <a:endCxn id="259" idx="2"/>
            </p:cNvCxnSpPr>
            <p:nvPr/>
          </p:nvCxnSpPr>
          <p:spPr bwMode="auto">
            <a:xfrm rot="5400000" flipH="1">
              <a:off x="591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0" name="_s1029"/>
            <p:cNvCxnSpPr>
              <a:cxnSpLocks noChangeShapeType="1"/>
              <a:stCxn id="266" idx="0"/>
              <a:endCxn id="259" idx="2"/>
            </p:cNvCxnSpPr>
            <p:nvPr/>
          </p:nvCxnSpPr>
          <p:spPr bwMode="auto">
            <a:xfrm rot="-5400000">
              <a:off x="448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1" name="_s1030"/>
            <p:cNvCxnSpPr>
              <a:cxnSpLocks noChangeShapeType="1"/>
              <a:stCxn id="265" idx="0"/>
              <a:endCxn id="260" idx="2"/>
            </p:cNvCxnSpPr>
            <p:nvPr/>
          </p:nvCxnSpPr>
          <p:spPr bwMode="auto">
            <a:xfrm rot="5400000" flipH="1">
              <a:off x="1165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2" name="_s1031"/>
            <p:cNvCxnSpPr>
              <a:cxnSpLocks noChangeShapeType="1"/>
              <a:stCxn id="264" idx="0"/>
              <a:endCxn id="260" idx="2"/>
            </p:cNvCxnSpPr>
            <p:nvPr/>
          </p:nvCxnSpPr>
          <p:spPr bwMode="auto">
            <a:xfrm rot="-5400000">
              <a:off x="1022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3" name="_s1032"/>
            <p:cNvCxnSpPr>
              <a:cxnSpLocks noChangeShapeType="1"/>
              <a:stCxn id="263" idx="0"/>
              <a:endCxn id="261" idx="2"/>
            </p:cNvCxnSpPr>
            <p:nvPr/>
          </p:nvCxnSpPr>
          <p:spPr bwMode="auto">
            <a:xfrm rot="5400000" flipH="1">
              <a:off x="1739" y="2360"/>
              <a:ext cx="128" cy="1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4" name="_s1033"/>
            <p:cNvCxnSpPr>
              <a:cxnSpLocks noChangeShapeType="1"/>
              <a:stCxn id="262" idx="0"/>
              <a:endCxn id="261" idx="2"/>
            </p:cNvCxnSpPr>
            <p:nvPr/>
          </p:nvCxnSpPr>
          <p:spPr bwMode="auto">
            <a:xfrm rot="-5400000">
              <a:off x="1596" y="2360"/>
              <a:ext cx="128" cy="143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99C2DF"/>
              </a:solidFill>
              <a:miter lim="800000"/>
              <a:headEnd/>
              <a:tailEnd/>
            </a:ln>
          </p:spPr>
        </p:cxnSp>
        <p:cxnSp>
          <p:nvCxnSpPr>
            <p:cNvPr id="255" name="_s1034"/>
            <p:cNvCxnSpPr>
              <a:cxnSpLocks noChangeShapeType="1"/>
              <a:stCxn id="261" idx="0"/>
              <a:endCxn id="258" idx="2"/>
            </p:cNvCxnSpPr>
            <p:nvPr/>
          </p:nvCxnSpPr>
          <p:spPr bwMode="auto">
            <a:xfrm rot="5400000" flipH="1">
              <a:off x="1380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cxnSp>
          <p:nvCxnSpPr>
            <p:cNvPr id="256" name="_s1035"/>
            <p:cNvCxnSpPr>
              <a:cxnSpLocks noChangeShapeType="1"/>
              <a:stCxn id="260" idx="0"/>
              <a:endCxn id="258" idx="2"/>
            </p:cNvCxnSpPr>
            <p:nvPr/>
          </p:nvCxnSpPr>
          <p:spPr bwMode="auto">
            <a:xfrm rot="-5400000">
              <a:off x="1094" y="2048"/>
              <a:ext cx="128" cy="1"/>
            </a:xfrm>
            <a:prstGeom prst="straightConnector1">
              <a:avLst/>
            </a:prstGeom>
            <a:noFill/>
            <a:ln w="38100">
              <a:solidFill>
                <a:srgbClr val="0065AE"/>
              </a:solidFill>
              <a:round/>
              <a:headEnd/>
              <a:tailEnd/>
            </a:ln>
          </p:spPr>
        </p:cxnSp>
        <p:cxnSp>
          <p:nvCxnSpPr>
            <p:cNvPr id="257" name="_s1036"/>
            <p:cNvCxnSpPr>
              <a:cxnSpLocks noChangeShapeType="1"/>
              <a:stCxn id="259" idx="0"/>
              <a:endCxn id="258" idx="2"/>
            </p:cNvCxnSpPr>
            <p:nvPr/>
          </p:nvCxnSpPr>
          <p:spPr bwMode="auto">
            <a:xfrm rot="-5400000">
              <a:off x="806" y="1762"/>
              <a:ext cx="128" cy="574"/>
            </a:xfrm>
            <a:prstGeom prst="bentConnector3">
              <a:avLst>
                <a:gd name="adj1" fmla="val 50495"/>
              </a:avLst>
            </a:prstGeom>
            <a:noFill/>
            <a:ln w="38100">
              <a:solidFill>
                <a:srgbClr val="0065AE"/>
              </a:solidFill>
              <a:miter lim="800000"/>
              <a:headEnd/>
              <a:tailEnd/>
            </a:ln>
          </p:spPr>
        </p:cxnSp>
        <p:sp>
          <p:nvSpPr>
            <p:cNvPr id="258" name="_s1037"/>
            <p:cNvSpPr>
              <a:spLocks noChangeArrowheads="1"/>
            </p:cNvSpPr>
            <p:nvPr/>
          </p:nvSpPr>
          <p:spPr bwMode="auto">
            <a:xfrm>
              <a:off x="1033" y="1729"/>
              <a:ext cx="247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9" name="_s1038"/>
            <p:cNvSpPr>
              <a:spLocks noChangeArrowheads="1"/>
            </p:cNvSpPr>
            <p:nvPr/>
          </p:nvSpPr>
          <p:spPr bwMode="auto">
            <a:xfrm>
              <a:off x="460" y="2114"/>
              <a:ext cx="247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0" name="_s1039"/>
            <p:cNvSpPr>
              <a:spLocks noChangeArrowheads="1"/>
            </p:cNvSpPr>
            <p:nvPr/>
          </p:nvSpPr>
          <p:spPr bwMode="auto">
            <a:xfrm>
              <a:off x="1033" y="2114"/>
              <a:ext cx="247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1" name="_s1040"/>
            <p:cNvSpPr>
              <a:spLocks noChangeArrowheads="1"/>
            </p:cNvSpPr>
            <p:nvPr/>
          </p:nvSpPr>
          <p:spPr bwMode="auto">
            <a:xfrm>
              <a:off x="1608" y="2114"/>
              <a:ext cx="245" cy="25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2" name="_s1041"/>
            <p:cNvSpPr>
              <a:spLocks noChangeArrowheads="1"/>
            </p:cNvSpPr>
            <p:nvPr/>
          </p:nvSpPr>
          <p:spPr bwMode="auto">
            <a:xfrm>
              <a:off x="1465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3" name="_s1042"/>
            <p:cNvSpPr>
              <a:spLocks noChangeArrowheads="1"/>
            </p:cNvSpPr>
            <p:nvPr/>
          </p:nvSpPr>
          <p:spPr bwMode="auto">
            <a:xfrm>
              <a:off x="1753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4" name="_s1043"/>
            <p:cNvSpPr>
              <a:spLocks noChangeArrowheads="1"/>
            </p:cNvSpPr>
            <p:nvPr/>
          </p:nvSpPr>
          <p:spPr bwMode="auto">
            <a:xfrm>
              <a:off x="890" y="2496"/>
              <a:ext cx="247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5" name="_s1044"/>
            <p:cNvSpPr>
              <a:spLocks noChangeArrowheads="1"/>
            </p:cNvSpPr>
            <p:nvPr/>
          </p:nvSpPr>
          <p:spPr bwMode="auto">
            <a:xfrm>
              <a:off x="1178" y="2496"/>
              <a:ext cx="247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6" name="_s1045"/>
            <p:cNvSpPr>
              <a:spLocks noChangeArrowheads="1"/>
            </p:cNvSpPr>
            <p:nvPr/>
          </p:nvSpPr>
          <p:spPr bwMode="auto">
            <a:xfrm>
              <a:off x="317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67" name="_s1046"/>
            <p:cNvSpPr>
              <a:spLocks noChangeArrowheads="1"/>
            </p:cNvSpPr>
            <p:nvPr/>
          </p:nvSpPr>
          <p:spPr bwMode="auto">
            <a:xfrm>
              <a:off x="604" y="2496"/>
              <a:ext cx="245" cy="25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0065AE"/>
                </a:gs>
                <a:gs pos="100000">
                  <a:srgbClr val="99C2DF"/>
                </a:gs>
              </a:gsLst>
              <a:path path="rect">
                <a:fillToRect l="100000" t="100000"/>
              </a:path>
            </a:gradFill>
            <a:ln>
              <a:noFill/>
            </a:ln>
            <a:extLst>
              <a:ext uri="{91240B29-F687-4F45-9708-019B960494DF}"/>
            </a:extLst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solidFill>
                  <a:sysClr val="windowText" lastClr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68" name="Group 378"/>
          <p:cNvGrpSpPr>
            <a:grpSpLocks/>
          </p:cNvGrpSpPr>
          <p:nvPr/>
        </p:nvGrpSpPr>
        <p:grpSpPr bwMode="auto">
          <a:xfrm>
            <a:off x="7012306" y="4908444"/>
            <a:ext cx="1196692" cy="371717"/>
            <a:chOff x="1433" y="1541"/>
            <a:chExt cx="1225" cy="282"/>
          </a:xfrm>
          <a:solidFill>
            <a:srgbClr val="E27100"/>
          </a:solidFill>
        </p:grpSpPr>
        <p:sp>
          <p:nvSpPr>
            <p:cNvPr id="269" name="角丸四角形 268"/>
            <p:cNvSpPr/>
            <p:nvPr/>
          </p:nvSpPr>
          <p:spPr>
            <a:xfrm>
              <a:off x="1433" y="1541"/>
              <a:ext cx="1225" cy="282"/>
            </a:xfrm>
            <a:prstGeom prst="roundRect">
              <a:avLst/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00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0" name="Text Box 374"/>
            <p:cNvSpPr txBox="1">
              <a:spLocks noChangeArrowheads="1"/>
            </p:cNvSpPr>
            <p:nvPr/>
          </p:nvSpPr>
          <p:spPr bwMode="auto">
            <a:xfrm>
              <a:off x="1494" y="1571"/>
              <a:ext cx="114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dist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ja-JP" altLang="en-US" sz="1200" kern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プロジェクト</a:t>
              </a:r>
            </a:p>
          </p:txBody>
        </p:sp>
      </p:grpSp>
      <p:pic>
        <p:nvPicPr>
          <p:cNvPr id="271" name="Picture 10" descr="logo_base_human_norm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9121" y="2960303"/>
            <a:ext cx="859710" cy="1484217"/>
          </a:xfrm>
          <a:prstGeom prst="rect">
            <a:avLst/>
          </a:prstGeom>
          <a:noFill/>
        </p:spPr>
      </p:pic>
      <p:pic>
        <p:nvPicPr>
          <p:cNvPr id="272" name="Picture 11" descr="logo_base_human_norm0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7896" y="4999304"/>
            <a:ext cx="867821" cy="1500438"/>
          </a:xfrm>
          <a:prstGeom prst="rect">
            <a:avLst/>
          </a:prstGeom>
          <a:noFill/>
        </p:spPr>
      </p:pic>
      <p:grpSp>
        <p:nvGrpSpPr>
          <p:cNvPr id="110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11" name="正方形/長方形 110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" name="正方形/長方形 111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13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8409399" cy="41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４つの組織体系を個人毎に割り当てることが可能</a:t>
            </a:r>
            <a:endParaRPr lang="ja-JP" altLang="en-US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14" name="直線コネクタ 113"/>
          <p:cNvCxnSpPr/>
          <p:nvPr/>
        </p:nvCxnSpPr>
        <p:spPr>
          <a:xfrm>
            <a:off x="661175" y="163742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5" name="Text Box 54"/>
          <p:cNvSpPr txBox="1">
            <a:spLocks noChangeArrowheads="1"/>
          </p:cNvSpPr>
          <p:nvPr/>
        </p:nvSpPr>
        <p:spPr bwMode="auto">
          <a:xfrm>
            <a:off x="611634" y="1685813"/>
            <a:ext cx="8424862" cy="6458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t"/>
          <a:lstStyle/>
          <a:p>
            <a:pPr>
              <a:spcBef>
                <a:spcPts val="0"/>
              </a:spcBef>
            </a:pP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本務・兼務、クロス組織（作業部署）、費用部署、プロジェクト（委員会）などを管理でき</a:t>
            </a:r>
            <a:endParaRPr lang="en-US" altLang="ja-JP" sz="14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ts val="0"/>
              </a:spcBef>
            </a:pP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データ抽出条件や帳票出力単位で利用が可能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" y="3684588"/>
            <a:ext cx="3340100" cy="2433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03863" y="1695217"/>
            <a:ext cx="7366119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・複数社会保険料率の対応　（政府管掌・組合と混在している場合）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・労働保険料率の個人単位の設定　（雇用保険料率・労災保険料率）　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・社員区分別の支給日／締日の設定　（社員とアルバイトで支給日・締日が違う場合）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・元請銀行無制限対応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・部門別の日割計算設定（月間標準労働時間など）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・年末調整の還付金の設定　（</a:t>
            </a:r>
            <a:r>
              <a:rPr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月給与</a:t>
            </a:r>
            <a:r>
              <a:rPr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or1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月給与</a:t>
            </a:r>
            <a:r>
              <a:rPr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賞与</a:t>
            </a:r>
            <a:r>
              <a:rPr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or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単独振込）</a:t>
            </a:r>
          </a:p>
          <a:p>
            <a:pPr>
              <a:lnSpc>
                <a:spcPct val="120000"/>
              </a:lnSpc>
              <a:defRPr/>
            </a:pP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・</a:t>
            </a:r>
            <a:r>
              <a:rPr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etc</a:t>
            </a: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216000" y="262800"/>
            <a:ext cx="6912429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8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</a:t>
            </a:r>
          </a:p>
          <a:p>
            <a:pPr>
              <a:lnSpc>
                <a:spcPts val="2800"/>
              </a:lnSpc>
            </a:pP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 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～会社の制度に合わせたパラメータ設定～</a:t>
            </a:r>
          </a:p>
        </p:txBody>
      </p:sp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33675" y="4852988"/>
            <a:ext cx="1889125" cy="145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5366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8400" y="3683000"/>
            <a:ext cx="3606800" cy="2628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367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xfrm>
            <a:off x="7920038" y="6462713"/>
            <a:ext cx="720725" cy="17938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8056D2-43F6-4F94-B4D7-DA27FE461701}" type="slidenum">
              <a:rPr lang="ja-JP" altLang="en-US" sz="90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4</a:t>
            </a:fld>
            <a:endParaRPr lang="ja-JP" altLang="en-US" sz="90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368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  <p:grpSp>
        <p:nvGrpSpPr>
          <p:cNvPr id="13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4" name="正方形/長方形 13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8409399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各企業の一般的な給与体系の設定、企業独自の下記のような習慣に対応</a:t>
            </a:r>
            <a:endParaRPr lang="ja-JP" altLang="en-US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700250" y="163742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54"/>
          <p:cNvSpPr txBox="1">
            <a:spLocks noChangeArrowheads="1"/>
          </p:cNvSpPr>
          <p:nvPr/>
        </p:nvSpPr>
        <p:spPr bwMode="auto">
          <a:xfrm>
            <a:off x="611634" y="1685813"/>
            <a:ext cx="8424862" cy="6458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000" tIns="46800" rIns="90000" bIns="46800" anchor="t"/>
          <a:lstStyle/>
          <a:p>
            <a:pPr>
              <a:spcBef>
                <a:spcPts val="0"/>
              </a:spcBef>
            </a:pPr>
            <a:r>
              <a:rPr lang="ja-JP" altLang="en-US" sz="14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複雑に入り組んだ雇用形態をグループ化し給与支給・控除、勤怠項目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に関連付け</a:t>
            </a:r>
            <a:r>
              <a:rPr lang="ja-JP" altLang="en-US" sz="14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します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14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ts val="0"/>
              </a:spcBef>
            </a:pP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幅広い</a:t>
            </a:r>
            <a:r>
              <a:rPr lang="ja-JP" altLang="en-US" sz="14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業種でご利用をいただいている実績があります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4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>
            <a:off x="700250" y="163742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2096003" y="2295525"/>
            <a:ext cx="1296000" cy="533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役員</a:t>
            </a: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3434959" y="2295525"/>
            <a:ext cx="1296000" cy="533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正社員</a:t>
            </a:r>
          </a:p>
        </p:txBody>
      </p:sp>
      <p:sp>
        <p:nvSpPr>
          <p:cNvPr id="51" name="Rectangle 16"/>
          <p:cNvSpPr>
            <a:spLocks noChangeArrowheads="1"/>
          </p:cNvSpPr>
          <p:nvPr/>
        </p:nvSpPr>
        <p:spPr bwMode="auto">
          <a:xfrm>
            <a:off x="6116508" y="2295525"/>
            <a:ext cx="1296000" cy="533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パート</a:t>
            </a:r>
          </a:p>
        </p:txBody>
      </p:sp>
      <p:sp>
        <p:nvSpPr>
          <p:cNvPr id="52" name="Rectangle 17"/>
          <p:cNvSpPr>
            <a:spLocks noChangeArrowheads="1"/>
          </p:cNvSpPr>
          <p:nvPr/>
        </p:nvSpPr>
        <p:spPr bwMode="auto">
          <a:xfrm>
            <a:off x="4774234" y="2295525"/>
            <a:ext cx="1296000" cy="533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契約社員</a:t>
            </a:r>
          </a:p>
        </p:txBody>
      </p:sp>
      <p:sp>
        <p:nvSpPr>
          <p:cNvPr id="53" name="Rectangle 18"/>
          <p:cNvSpPr>
            <a:spLocks noChangeArrowheads="1"/>
          </p:cNvSpPr>
          <p:nvPr/>
        </p:nvSpPr>
        <p:spPr bwMode="auto">
          <a:xfrm>
            <a:off x="7447156" y="2295525"/>
            <a:ext cx="1296000" cy="533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アルバイト</a:t>
            </a:r>
          </a:p>
        </p:txBody>
      </p:sp>
      <p:sp>
        <p:nvSpPr>
          <p:cNvPr id="54" name="Rectangle 2"/>
          <p:cNvSpPr>
            <a:spLocks noChangeArrowheads="1"/>
          </p:cNvSpPr>
          <p:nvPr/>
        </p:nvSpPr>
        <p:spPr bwMode="auto">
          <a:xfrm>
            <a:off x="2101311" y="2852936"/>
            <a:ext cx="1296000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出勤日数</a:t>
            </a: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3440267" y="2852936"/>
            <a:ext cx="1296000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出勤日数</a:t>
            </a: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6114196" y="2852936"/>
            <a:ext cx="1296000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労働日数</a:t>
            </a:r>
          </a:p>
        </p:txBody>
      </p:sp>
      <p:sp>
        <p:nvSpPr>
          <p:cNvPr id="57" name="Rectangle 17"/>
          <p:cNvSpPr>
            <a:spLocks noChangeArrowheads="1"/>
          </p:cNvSpPr>
          <p:nvPr/>
        </p:nvSpPr>
        <p:spPr bwMode="auto">
          <a:xfrm>
            <a:off x="4779542" y="2852936"/>
            <a:ext cx="1296000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勤務日数</a:t>
            </a:r>
          </a:p>
        </p:txBody>
      </p:sp>
      <p:sp>
        <p:nvSpPr>
          <p:cNvPr id="58" name="Rectangle 18"/>
          <p:cNvSpPr>
            <a:spLocks noChangeArrowheads="1"/>
          </p:cNvSpPr>
          <p:nvPr/>
        </p:nvSpPr>
        <p:spPr bwMode="auto">
          <a:xfrm>
            <a:off x="7452464" y="2852936"/>
            <a:ext cx="1296000" cy="1008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労働時間</a:t>
            </a: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2101311" y="3915804"/>
            <a:ext cx="1296000" cy="1195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役員報酬</a:t>
            </a:r>
          </a:p>
        </p:txBody>
      </p:sp>
      <p:sp>
        <p:nvSpPr>
          <p:cNvPr id="60" name="Rectangle 15"/>
          <p:cNvSpPr>
            <a:spLocks noChangeArrowheads="1"/>
          </p:cNvSpPr>
          <p:nvPr/>
        </p:nvSpPr>
        <p:spPr bwMode="auto">
          <a:xfrm>
            <a:off x="3437268" y="3915804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職能給</a:t>
            </a:r>
          </a:p>
        </p:txBody>
      </p:sp>
      <p:sp>
        <p:nvSpPr>
          <p:cNvPr id="61" name="Rectangle 16"/>
          <p:cNvSpPr>
            <a:spLocks noChangeArrowheads="1"/>
          </p:cNvSpPr>
          <p:nvPr/>
        </p:nvSpPr>
        <p:spPr bwMode="auto">
          <a:xfrm>
            <a:off x="6114196" y="3915804"/>
            <a:ext cx="1296000" cy="1195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勤務日数</a:t>
            </a:r>
            <a:endParaRPr kumimoji="0" lang="en-US" altLang="ja-JP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日給</a:t>
            </a:r>
          </a:p>
        </p:txBody>
      </p:sp>
      <p:sp>
        <p:nvSpPr>
          <p:cNvPr id="62" name="Rectangle 17"/>
          <p:cNvSpPr>
            <a:spLocks noChangeArrowheads="1"/>
          </p:cNvSpPr>
          <p:nvPr/>
        </p:nvSpPr>
        <p:spPr bwMode="auto">
          <a:xfrm>
            <a:off x="4770772" y="4321834"/>
            <a:ext cx="1296000" cy="7892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72000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日給単価</a:t>
            </a:r>
            <a:endParaRPr kumimoji="0" lang="en-US" altLang="ja-JP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労働日数</a:t>
            </a: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7452464" y="3915804"/>
            <a:ext cx="1296000" cy="11952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時給単価</a:t>
            </a:r>
            <a:endParaRPr kumimoji="0" lang="en-US" altLang="ja-JP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総労働時間</a:t>
            </a:r>
          </a:p>
        </p:txBody>
      </p:sp>
      <p:sp>
        <p:nvSpPr>
          <p:cNvPr id="64" name="Rectangle 16"/>
          <p:cNvSpPr>
            <a:spLocks noChangeArrowheads="1"/>
          </p:cNvSpPr>
          <p:nvPr/>
        </p:nvSpPr>
        <p:spPr bwMode="auto">
          <a:xfrm>
            <a:off x="6111052" y="5157191"/>
            <a:ext cx="1296000" cy="39821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所得税</a:t>
            </a:r>
          </a:p>
        </p:txBody>
      </p:sp>
      <p:sp>
        <p:nvSpPr>
          <p:cNvPr id="65" name="Rectangle 18"/>
          <p:cNvSpPr>
            <a:spLocks noChangeArrowheads="1"/>
          </p:cNvSpPr>
          <p:nvPr/>
        </p:nvSpPr>
        <p:spPr bwMode="auto">
          <a:xfrm>
            <a:off x="7452464" y="5157192"/>
            <a:ext cx="1296000" cy="406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所得税</a:t>
            </a:r>
          </a:p>
        </p:txBody>
      </p:sp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395537" y="2852936"/>
            <a:ext cx="1633768" cy="10081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勤怠項目</a:t>
            </a:r>
          </a:p>
        </p:txBody>
      </p:sp>
      <p:sp>
        <p:nvSpPr>
          <p:cNvPr id="67" name="Rectangle 2"/>
          <p:cNvSpPr>
            <a:spLocks noChangeArrowheads="1"/>
          </p:cNvSpPr>
          <p:nvPr/>
        </p:nvSpPr>
        <p:spPr bwMode="auto">
          <a:xfrm>
            <a:off x="395537" y="3915804"/>
            <a:ext cx="864095" cy="116938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支給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8" name="Rectangle 2"/>
          <p:cNvSpPr>
            <a:spLocks noChangeArrowheads="1"/>
          </p:cNvSpPr>
          <p:nvPr/>
        </p:nvSpPr>
        <p:spPr bwMode="auto">
          <a:xfrm>
            <a:off x="395537" y="5157192"/>
            <a:ext cx="864095" cy="122413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控除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1302763" y="3915804"/>
            <a:ext cx="748958" cy="5760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0" name="Rectangle 2"/>
          <p:cNvSpPr>
            <a:spLocks noChangeArrowheads="1"/>
          </p:cNvSpPr>
          <p:nvPr/>
        </p:nvSpPr>
        <p:spPr bwMode="auto">
          <a:xfrm>
            <a:off x="1302762" y="4517746"/>
            <a:ext cx="748958" cy="57606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変動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" name="Rectangle 2"/>
          <p:cNvSpPr>
            <a:spLocks noChangeArrowheads="1"/>
          </p:cNvSpPr>
          <p:nvPr/>
        </p:nvSpPr>
        <p:spPr bwMode="auto">
          <a:xfrm>
            <a:off x="1294137" y="5157192"/>
            <a:ext cx="748958" cy="594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" name="Rectangle 2"/>
          <p:cNvSpPr>
            <a:spLocks noChangeArrowheads="1"/>
          </p:cNvSpPr>
          <p:nvPr/>
        </p:nvSpPr>
        <p:spPr bwMode="auto">
          <a:xfrm>
            <a:off x="1294136" y="5785012"/>
            <a:ext cx="748958" cy="594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変動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3" name="Rectangle 17"/>
          <p:cNvSpPr>
            <a:spLocks noChangeArrowheads="1"/>
          </p:cNvSpPr>
          <p:nvPr/>
        </p:nvSpPr>
        <p:spPr bwMode="auto">
          <a:xfrm>
            <a:off x="4770772" y="3925436"/>
            <a:ext cx="1296000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職務手当</a:t>
            </a:r>
            <a:endParaRPr kumimoji="0" lang="en-US" altLang="ja-JP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4" name="Rectangle 15"/>
          <p:cNvSpPr>
            <a:spLocks noChangeArrowheads="1"/>
          </p:cNvSpPr>
          <p:nvPr/>
        </p:nvSpPr>
        <p:spPr bwMode="auto">
          <a:xfrm>
            <a:off x="3437268" y="4317968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年齢給</a:t>
            </a:r>
          </a:p>
        </p:txBody>
      </p:sp>
      <p:sp>
        <p:nvSpPr>
          <p:cNvPr id="75" name="Rectangle 15"/>
          <p:cNvSpPr>
            <a:spLocks noChangeArrowheads="1"/>
          </p:cNvSpPr>
          <p:nvPr/>
        </p:nvSpPr>
        <p:spPr bwMode="auto">
          <a:xfrm>
            <a:off x="3437268" y="4723132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職務手当</a:t>
            </a:r>
          </a:p>
        </p:txBody>
      </p:sp>
      <p:sp>
        <p:nvSpPr>
          <p:cNvPr id="76" name="Rectangle 16"/>
          <p:cNvSpPr>
            <a:spLocks noChangeArrowheads="1"/>
          </p:cNvSpPr>
          <p:nvPr/>
        </p:nvSpPr>
        <p:spPr bwMode="auto">
          <a:xfrm>
            <a:off x="6111052" y="5589240"/>
            <a:ext cx="1296000" cy="3716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厚生年金</a:t>
            </a:r>
          </a:p>
        </p:txBody>
      </p:sp>
      <p:sp>
        <p:nvSpPr>
          <p:cNvPr id="77" name="Rectangle 15"/>
          <p:cNvSpPr>
            <a:spLocks noChangeArrowheads="1"/>
          </p:cNvSpPr>
          <p:nvPr/>
        </p:nvSpPr>
        <p:spPr bwMode="auto">
          <a:xfrm>
            <a:off x="2106764" y="5167830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所得税</a:t>
            </a:r>
          </a:p>
        </p:txBody>
      </p:sp>
      <p:sp>
        <p:nvSpPr>
          <p:cNvPr id="78" name="Rectangle 15"/>
          <p:cNvSpPr>
            <a:spLocks noChangeArrowheads="1"/>
          </p:cNvSpPr>
          <p:nvPr/>
        </p:nvSpPr>
        <p:spPr bwMode="auto">
          <a:xfrm>
            <a:off x="2106764" y="5562374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社会保険</a:t>
            </a:r>
          </a:p>
        </p:txBody>
      </p:sp>
      <p:sp>
        <p:nvSpPr>
          <p:cNvPr id="79" name="Rectangle 15"/>
          <p:cNvSpPr>
            <a:spLocks noChangeArrowheads="1"/>
          </p:cNvSpPr>
          <p:nvPr/>
        </p:nvSpPr>
        <p:spPr bwMode="auto">
          <a:xfrm>
            <a:off x="2106764" y="5977170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社員会費</a:t>
            </a:r>
          </a:p>
        </p:txBody>
      </p:sp>
      <p:sp>
        <p:nvSpPr>
          <p:cNvPr id="80" name="Rectangle 15"/>
          <p:cNvSpPr>
            <a:spLocks noChangeArrowheads="1"/>
          </p:cNvSpPr>
          <p:nvPr/>
        </p:nvSpPr>
        <p:spPr bwMode="auto">
          <a:xfrm>
            <a:off x="3437268" y="5165818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所得税</a:t>
            </a:r>
          </a:p>
        </p:txBody>
      </p:sp>
      <p:sp>
        <p:nvSpPr>
          <p:cNvPr id="81" name="Rectangle 15"/>
          <p:cNvSpPr>
            <a:spLocks noChangeArrowheads="1"/>
          </p:cNvSpPr>
          <p:nvPr/>
        </p:nvSpPr>
        <p:spPr bwMode="auto">
          <a:xfrm>
            <a:off x="3437268" y="5560362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社会保険</a:t>
            </a:r>
          </a:p>
        </p:txBody>
      </p:sp>
      <p:sp>
        <p:nvSpPr>
          <p:cNvPr id="82" name="Rectangle 15"/>
          <p:cNvSpPr>
            <a:spLocks noChangeArrowheads="1"/>
          </p:cNvSpPr>
          <p:nvPr/>
        </p:nvSpPr>
        <p:spPr bwMode="auto">
          <a:xfrm>
            <a:off x="3437268" y="5978158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社員会費</a:t>
            </a:r>
          </a:p>
        </p:txBody>
      </p:sp>
      <p:sp>
        <p:nvSpPr>
          <p:cNvPr id="83" name="Rectangle 15"/>
          <p:cNvSpPr>
            <a:spLocks noChangeArrowheads="1"/>
          </p:cNvSpPr>
          <p:nvPr/>
        </p:nvSpPr>
        <p:spPr bwMode="auto">
          <a:xfrm>
            <a:off x="4770772" y="5166824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所得税</a:t>
            </a:r>
          </a:p>
        </p:txBody>
      </p:sp>
      <p:sp>
        <p:nvSpPr>
          <p:cNvPr id="84" name="Rectangle 15"/>
          <p:cNvSpPr>
            <a:spLocks noChangeArrowheads="1"/>
          </p:cNvSpPr>
          <p:nvPr/>
        </p:nvSpPr>
        <p:spPr bwMode="auto">
          <a:xfrm>
            <a:off x="4770772" y="5569994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社会保険</a:t>
            </a:r>
          </a:p>
        </p:txBody>
      </p:sp>
      <p:sp>
        <p:nvSpPr>
          <p:cNvPr id="85" name="Rectangle 15"/>
          <p:cNvSpPr>
            <a:spLocks noChangeArrowheads="1"/>
          </p:cNvSpPr>
          <p:nvPr/>
        </p:nvSpPr>
        <p:spPr bwMode="auto">
          <a:xfrm>
            <a:off x="4770772" y="5983784"/>
            <a:ext cx="1296000" cy="3772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社員会費</a:t>
            </a:r>
          </a:p>
        </p:txBody>
      </p:sp>
      <p:sp>
        <p:nvSpPr>
          <p:cNvPr id="86" name="Rectangle 16"/>
          <p:cNvSpPr>
            <a:spLocks noChangeArrowheads="1"/>
          </p:cNvSpPr>
          <p:nvPr/>
        </p:nvSpPr>
        <p:spPr bwMode="auto">
          <a:xfrm>
            <a:off x="6103938" y="5997575"/>
            <a:ext cx="1295400" cy="358775"/>
          </a:xfrm>
          <a:prstGeom prst="rect">
            <a:avLst/>
          </a:prstGeom>
          <a:noFill/>
          <a:ln w="25400" cmpd="sng">
            <a:solidFill>
              <a:srgbClr val="660066"/>
            </a:solidFill>
            <a:prstDash val="dash"/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7" name="Rectangle 16"/>
          <p:cNvSpPr>
            <a:spLocks noChangeArrowheads="1"/>
          </p:cNvSpPr>
          <p:nvPr/>
        </p:nvSpPr>
        <p:spPr bwMode="auto">
          <a:xfrm>
            <a:off x="7443788" y="5597525"/>
            <a:ext cx="1295400" cy="755650"/>
          </a:xfrm>
          <a:prstGeom prst="rect">
            <a:avLst/>
          </a:prstGeom>
          <a:noFill/>
          <a:ln w="25400" cmpd="sng">
            <a:solidFill>
              <a:srgbClr val="660066"/>
            </a:solidFill>
            <a:prstDash val="dash"/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400" b="0" kern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821" name="Rectangle 53"/>
          <p:cNvSpPr>
            <a:spLocks noChangeArrowheads="1"/>
          </p:cNvSpPr>
          <p:nvPr/>
        </p:nvSpPr>
        <p:spPr bwMode="auto">
          <a:xfrm>
            <a:off x="215900" y="262800"/>
            <a:ext cx="82296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8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ja-JP" altLang="en-US" sz="24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ja-JP" altLang="en-US" sz="24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</a:t>
            </a:r>
            <a:r>
              <a:rPr lang="ja-JP" altLang="en-US" sz="18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複雑な雇用形態に応じた設定が可能～</a:t>
            </a:r>
          </a:p>
        </p:txBody>
      </p:sp>
      <p:sp>
        <p:nvSpPr>
          <p:cNvPr id="90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 smtClean="0">
                <a:latin typeface="+mn-lt"/>
              </a:defRPr>
            </a:lvl1pPr>
          </a:lstStyle>
          <a:p>
            <a:pPr>
              <a:defRPr/>
            </a:pPr>
            <a:fld id="{21DF97F7-6EB6-4854-94DB-1966C989DFD0}" type="slidenum">
              <a:rPr kumimoji="0" lang="ja-JP" altLang="en-US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5</a:t>
            </a:fld>
            <a:endParaRPr kumimoji="0" lang="ja-JP" altLang="en-US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82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b="0" dirty="0" smtClean="0">
                <a:solidFill>
                  <a:prstClr val="white"/>
                </a:solidFill>
              </a:rPr>
              <a:t>© SuperStream Inc. All rights reserved.</a:t>
            </a:r>
          </a:p>
        </p:txBody>
      </p:sp>
      <p:grpSp>
        <p:nvGrpSpPr>
          <p:cNvPr id="2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47" name="正方形/長方形 4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8" name="正方形/長方形 8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8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複雑な雇用体系に柔軟に対応可能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621325" y="1700823"/>
            <a:ext cx="77251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汎用的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な計算式により丸め区分、上限設定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等きめ細かい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計算式を設定することにより、複雑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</a:t>
            </a:r>
            <a:endParaRPr lang="en-US" altLang="ja-JP" sz="1400" b="0" dirty="0" smtClean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体系でも計算可能です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ja-JP" altLang="en-US" sz="14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412" name="Rectangle 12"/>
          <p:cNvSpPr>
            <a:spLocks noChangeArrowheads="1"/>
          </p:cNvSpPr>
          <p:nvPr/>
        </p:nvSpPr>
        <p:spPr bwMode="auto">
          <a:xfrm>
            <a:off x="216000" y="262800"/>
            <a:ext cx="6886802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en-US" altLang="ja-JP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～給与規定に合わせた支給・控除項目の設定～</a:t>
            </a:r>
          </a:p>
        </p:txBody>
      </p:sp>
      <p:sp>
        <p:nvSpPr>
          <p:cNvPr id="17426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xfrm>
            <a:off x="7920038" y="6462713"/>
            <a:ext cx="720725" cy="17938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AB4A99-EBA1-4301-A96A-63053EA5E27E}" type="slidenum">
              <a:rPr lang="ja-JP" altLang="en-US" sz="90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6</a:t>
            </a:fld>
            <a:endParaRPr lang="ja-JP" altLang="en-US" sz="90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427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700250" y="163742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15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6" name="正方形/長方形 15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複雑な給与体系にもフィットした計算項目を設定可能</a:t>
            </a:r>
            <a:endParaRPr lang="ja-JP" altLang="en-US" sz="18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844" y="2204864"/>
            <a:ext cx="4928220" cy="358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273124" y="3839468"/>
            <a:ext cx="2108200" cy="901700"/>
          </a:xfrm>
          <a:prstGeom prst="rect">
            <a:avLst/>
          </a:prstGeom>
          <a:noFill/>
          <a:ln w="38100" algn="ctr">
            <a:solidFill>
              <a:srgbClr val="B91B17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323528" y="4869160"/>
            <a:ext cx="2278137" cy="7445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特定振込口座の設定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控除項目に対しての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振込ﾃﾞｰﾀが作成可能</a:t>
            </a:r>
          </a:p>
        </p:txBody>
      </p:sp>
      <p:sp>
        <p:nvSpPr>
          <p:cNvPr id="33" name="Rectangle 16"/>
          <p:cNvSpPr>
            <a:spLocks noChangeArrowheads="1"/>
          </p:cNvSpPr>
          <p:nvPr/>
        </p:nvSpPr>
        <p:spPr bwMode="auto">
          <a:xfrm>
            <a:off x="273124" y="2496443"/>
            <a:ext cx="4658916" cy="1292225"/>
          </a:xfrm>
          <a:prstGeom prst="rect">
            <a:avLst/>
          </a:prstGeom>
          <a:noFill/>
          <a:ln w="38100" algn="ctr">
            <a:solidFill>
              <a:srgbClr val="B91B17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060848"/>
            <a:ext cx="36724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14"/>
          <p:cNvSpPr>
            <a:spLocks noChangeArrowheads="1"/>
          </p:cNvSpPr>
          <p:nvPr/>
        </p:nvSpPr>
        <p:spPr bwMode="auto">
          <a:xfrm>
            <a:off x="5148064" y="2348880"/>
            <a:ext cx="3528392" cy="1801812"/>
          </a:xfrm>
          <a:prstGeom prst="rect">
            <a:avLst/>
          </a:prstGeom>
          <a:noFill/>
          <a:ln w="38100" algn="ctr">
            <a:solidFill>
              <a:srgbClr val="B91B17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AutoShape 17"/>
          <p:cNvSpPr>
            <a:spLocks noChangeArrowheads="1"/>
          </p:cNvSpPr>
          <p:nvPr/>
        </p:nvSpPr>
        <p:spPr bwMode="auto">
          <a:xfrm>
            <a:off x="2483768" y="3645024"/>
            <a:ext cx="1924869" cy="60444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目的に応じた属性や利用対象者を定義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21087"/>
            <a:ext cx="3168352" cy="224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AutoShape 15"/>
          <p:cNvSpPr>
            <a:spLocks noChangeArrowheads="1"/>
          </p:cNvSpPr>
          <p:nvPr/>
        </p:nvSpPr>
        <p:spPr bwMode="auto">
          <a:xfrm>
            <a:off x="6195888" y="5949280"/>
            <a:ext cx="2768600" cy="43204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離職票用に賃金データを</a:t>
            </a:r>
            <a:r>
              <a:rPr kumimoji="0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  <a:r>
              <a:rPr kumimoji="0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欄又は</a:t>
            </a:r>
            <a:r>
              <a:rPr kumimoji="0" lang="en-US" altLang="ja-JP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</a:t>
            </a:r>
            <a:r>
              <a:rPr kumimoji="0" lang="ja-JP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欄として集計する設定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AutoShape 15"/>
          <p:cNvSpPr>
            <a:spLocks noChangeArrowheads="1"/>
          </p:cNvSpPr>
          <p:nvPr/>
        </p:nvSpPr>
        <p:spPr bwMode="auto">
          <a:xfrm>
            <a:off x="6228184" y="2132856"/>
            <a:ext cx="2768600" cy="36004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四則演算による計算式を登録</a:t>
            </a:r>
          </a:p>
        </p:txBody>
      </p:sp>
      <p:sp>
        <p:nvSpPr>
          <p:cNvPr id="40" name="Rectangle 14"/>
          <p:cNvSpPr>
            <a:spLocks noChangeArrowheads="1"/>
          </p:cNvSpPr>
          <p:nvPr/>
        </p:nvSpPr>
        <p:spPr bwMode="auto">
          <a:xfrm>
            <a:off x="5148064" y="4365104"/>
            <a:ext cx="2952328" cy="1296144"/>
          </a:xfrm>
          <a:prstGeom prst="rect">
            <a:avLst/>
          </a:prstGeom>
          <a:noFill/>
          <a:ln w="38100" algn="ctr">
            <a:solidFill>
              <a:srgbClr val="B91B17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角丸四角形 11"/>
          <p:cNvSpPr/>
          <p:nvPr/>
        </p:nvSpPr>
        <p:spPr>
          <a:xfrm>
            <a:off x="7107960" y="3610707"/>
            <a:ext cx="1889460" cy="1371812"/>
          </a:xfrm>
          <a:prstGeom prst="roundRect">
            <a:avLst>
              <a:gd name="adj" fmla="val 8681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控除</a:t>
            </a:r>
            <a:r>
              <a:rPr lang="en-US" altLang="ja-JP" sz="1800" b="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FB</a:t>
            </a:r>
            <a:r>
              <a:rPr lang="ja-JP" altLang="en-US" sz="1800" b="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endParaRPr lang="ja-JP" altLang="en-US" sz="18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843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" y="2332038"/>
            <a:ext cx="4973638" cy="3624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245" name="AutoShape 3"/>
          <p:cNvSpPr>
            <a:spLocks noChangeArrowheads="1"/>
          </p:cNvSpPr>
          <p:nvPr/>
        </p:nvSpPr>
        <p:spPr bwMode="auto">
          <a:xfrm>
            <a:off x="2540000" y="4425950"/>
            <a:ext cx="2006600" cy="5032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 anchorCtr="1"/>
          <a:lstStyle/>
          <a:p>
            <a:pPr>
              <a:defRPr/>
            </a:pPr>
            <a:r>
              <a:rPr kumimoji="0" lang="ja-JP" altLang="en-US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相手先の情報</a:t>
            </a:r>
            <a:r>
              <a:rPr kumimoji="0" lang="ja-JP" altLang="en-US" b="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endParaRPr kumimoji="0" lang="en-US" altLang="ja-JP" b="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ja-JP" altLang="en-US" b="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登録可能</a:t>
            </a:r>
            <a:endParaRPr kumimoji="0" lang="ja-JP" altLang="en-US" b="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441" name="Text Box 4"/>
          <p:cNvSpPr txBox="1">
            <a:spLocks noChangeArrowheads="1"/>
          </p:cNvSpPr>
          <p:nvPr/>
        </p:nvSpPr>
        <p:spPr bwMode="auto">
          <a:xfrm>
            <a:off x="592997" y="1703144"/>
            <a:ext cx="774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食事代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やお茶代、親睦会費といった、従業員からの給与天引きされたデータを相手先を設定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して</a:t>
            </a:r>
            <a:r>
              <a:rPr lang="en-US" altLang="ja-JP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FB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を作成することが可能です。</a:t>
            </a:r>
          </a:p>
        </p:txBody>
      </p:sp>
      <p:sp>
        <p:nvSpPr>
          <p:cNvPr id="14344" name="AutoShape 6"/>
          <p:cNvSpPr>
            <a:spLocks noChangeArrowheads="1"/>
          </p:cNvSpPr>
          <p:nvPr/>
        </p:nvSpPr>
        <p:spPr bwMode="auto">
          <a:xfrm>
            <a:off x="5350488" y="3644900"/>
            <a:ext cx="1703387" cy="1439863"/>
          </a:xfrm>
          <a:prstGeom prst="rightArrow">
            <a:avLst>
              <a:gd name="adj1" fmla="val 50000"/>
              <a:gd name="adj2" fmla="val 29576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20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給与計算</a:t>
            </a:r>
          </a:p>
        </p:txBody>
      </p:sp>
      <p:sp>
        <p:nvSpPr>
          <p:cNvPr id="18445" name="Text Box 7"/>
          <p:cNvSpPr txBox="1">
            <a:spLocks noChangeArrowheads="1"/>
          </p:cNvSpPr>
          <p:nvPr/>
        </p:nvSpPr>
        <p:spPr bwMode="auto">
          <a:xfrm>
            <a:off x="7142163" y="5029200"/>
            <a:ext cx="182293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例：食事代</a:t>
            </a:r>
          </a:p>
          <a:p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野球部積立</a:t>
            </a:r>
          </a:p>
          <a:p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組合費 </a:t>
            </a:r>
          </a:p>
          <a:p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親睦会</a:t>
            </a:r>
            <a:r>
              <a:rPr lang="en-US" altLang="ja-JP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 </a:t>
            </a:r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お茶代</a:t>
            </a:r>
          </a:p>
          <a:p>
            <a:r>
              <a:rPr lang="ja-JP" altLang="en-US" sz="1400" b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　</a:t>
            </a:r>
          </a:p>
        </p:txBody>
      </p:sp>
      <p:sp>
        <p:nvSpPr>
          <p:cNvPr id="18446" name="Rectangle 11"/>
          <p:cNvSpPr>
            <a:spLocks noChangeArrowheads="1"/>
          </p:cNvSpPr>
          <p:nvPr/>
        </p:nvSpPr>
        <p:spPr bwMode="auto">
          <a:xfrm>
            <a:off x="216000" y="262800"/>
            <a:ext cx="6886802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天引き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FB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作成機能～</a:t>
            </a:r>
          </a:p>
        </p:txBody>
      </p:sp>
      <p:sp>
        <p:nvSpPr>
          <p:cNvPr id="18448" name="スライド番号プレースホルダ 4"/>
          <p:cNvSpPr>
            <a:spLocks noGrp="1"/>
          </p:cNvSpPr>
          <p:nvPr>
            <p:ph type="sldNum" sz="quarter" idx="12"/>
          </p:nvPr>
        </p:nvSpPr>
        <p:spPr bwMode="auto">
          <a:xfrm>
            <a:off x="7920038" y="6462713"/>
            <a:ext cx="720725" cy="17938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D010A1-3868-4233-B091-11CFC9321401}" type="slidenum">
              <a:rPr lang="ja-JP" altLang="en-US" sz="90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7</a:t>
            </a:fld>
            <a:endParaRPr lang="ja-JP" altLang="en-US" sz="90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449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SuperStream Inc. All rights reserved.</a:t>
            </a:r>
          </a:p>
        </p:txBody>
      </p:sp>
      <p:cxnSp>
        <p:nvCxnSpPr>
          <p:cNvPr id="13" name="直線コネクタ 12"/>
          <p:cNvCxnSpPr/>
          <p:nvPr/>
        </p:nvCxnSpPr>
        <p:spPr>
          <a:xfrm>
            <a:off x="692435" y="163742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14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5" name="正方形/長方形 14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" name="正方形/長方形 15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給与天引きについての振込データを一括作成</a:t>
            </a:r>
            <a:endParaRPr lang="ja-JP" altLang="en-US" sz="18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321676" y="3871836"/>
            <a:ext cx="2108200" cy="901700"/>
          </a:xfrm>
          <a:prstGeom prst="rect">
            <a:avLst/>
          </a:prstGeom>
          <a:noFill/>
          <a:ln w="38100" algn="ctr">
            <a:solidFill>
              <a:srgbClr val="B91B17"/>
            </a:solidFill>
            <a:miter lim="800000"/>
            <a:headEnd/>
            <a:tailEnd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5"/>
          <p:cNvSpPr>
            <a:spLocks noChangeArrowheads="1"/>
          </p:cNvSpPr>
          <p:nvPr/>
        </p:nvSpPr>
        <p:spPr bwMode="gray">
          <a:xfrm>
            <a:off x="250825" y="2135180"/>
            <a:ext cx="8650288" cy="4273784"/>
          </a:xfrm>
          <a:prstGeom prst="roundRect">
            <a:avLst>
              <a:gd name="adj" fmla="val 4681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chemeClr val="accent1"/>
              </a:buClr>
              <a:buSzPct val="80000"/>
              <a:buFont typeface="Wingdings" pitchFamily="2" charset="2"/>
              <a:buNone/>
            </a:pPr>
            <a:endParaRPr lang="ja-JP" altLang="ja-JP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459" name="Rectangle 11"/>
          <p:cNvSpPr>
            <a:spLocks noChangeArrowheads="1"/>
          </p:cNvSpPr>
          <p:nvPr/>
        </p:nvSpPr>
        <p:spPr bwMode="auto">
          <a:xfrm>
            <a:off x="212271" y="212271"/>
            <a:ext cx="6894967" cy="102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～チェック業務、確認リスト機能など～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172" y="2286447"/>
            <a:ext cx="4529138" cy="3387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86753" y="1669688"/>
            <a:ext cx="84634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計算前の事前チェック、プルーフリスト、計算結果の比較チェックリスト、人件費明細表</a:t>
            </a:r>
            <a:r>
              <a:rPr kumimoji="0" lang="ja-JP" altLang="en-US" sz="1400" b="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など実務</a:t>
            </a: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に応じた各種帳票をご用意しています。　</a:t>
            </a:r>
            <a:r>
              <a:rPr kumimoji="0" lang="en-US" altLang="ja-JP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リストイメージは</a:t>
            </a:r>
            <a:r>
              <a:rPr kumimoji="0" lang="en-US" altLang="ja-JP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CSV,</a:t>
            </a:r>
            <a:r>
              <a:rPr kumimoji="0" lang="ja-JP" altLang="en-US" sz="1400" b="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エクセルへの出力に対応しています。</a:t>
            </a:r>
            <a:endParaRPr kumimoji="0" lang="en-US" altLang="ja-JP" sz="1400" b="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Text Box 51"/>
          <p:cNvSpPr txBox="1">
            <a:spLocks noChangeArrowheads="1"/>
          </p:cNvSpPr>
          <p:nvPr/>
        </p:nvSpPr>
        <p:spPr bwMode="auto">
          <a:xfrm>
            <a:off x="5976345" y="6121400"/>
            <a:ext cx="26212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00" b="0" kern="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帳票サンプルを合わせてご覧ください。</a:t>
            </a:r>
            <a:endParaRPr lang="ja-JP" altLang="en-US" sz="1000" b="0" kern="0" dirty="0">
              <a:solidFill>
                <a:sysClr val="windowText" lastClr="000000">
                  <a:lumMod val="75000"/>
                  <a:lumOff val="25000"/>
                </a:sys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946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4004" y="3213100"/>
            <a:ext cx="4684712" cy="2914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3" name="テキスト ボックス 12"/>
          <p:cNvSpPr txBox="1"/>
          <p:nvPr/>
        </p:nvSpPr>
        <p:spPr>
          <a:xfrm>
            <a:off x="4242563" y="5298831"/>
            <a:ext cx="2571261" cy="67993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ja-JP" altLang="en-US" sz="1200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基準月と当月の項目比較</a:t>
            </a:r>
            <a:endParaRPr lang="en-US" altLang="ja-JP" sz="1200" b="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ja-JP" sz="1200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200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任意の比較項目をパターン登録可</a:t>
            </a:r>
            <a:r>
              <a:rPr lang="en-US" altLang="ja-JP" sz="1200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1200" b="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78535" y="4943433"/>
            <a:ext cx="2465752" cy="4376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0" rIns="0" bIns="0">
            <a:normAutofit fontScale="47500" lnSpcReduction="20000"/>
          </a:bodyPr>
          <a:lstStyle/>
          <a:p>
            <a:pPr algn="ctr" fontAlgn="auto">
              <a:lnSpc>
                <a:spcPts val="2800"/>
              </a:lnSpc>
              <a:spcAft>
                <a:spcPts val="0"/>
              </a:spcAft>
              <a:defRPr/>
            </a:pPr>
            <a:r>
              <a:rPr lang="ja-JP" altLang="en-US" sz="2400" b="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会社負担額を含めた人件費の確認</a:t>
            </a:r>
          </a:p>
        </p:txBody>
      </p:sp>
      <p:sp>
        <p:nvSpPr>
          <p:cNvPr id="19470" name="スライド番号プレースホルダ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fld id="{2079CF22-2302-4DCD-A789-695D096B2B6A}" type="slidenum">
              <a:rPr lang="ja-JP" altLang="en-US" sz="9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8</a:t>
            </a:fld>
            <a:endParaRPr lang="ja-JP" altLang="en-US" sz="9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471" name="フッター プレースホルダ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© SuperStream Inc. All rights reserved.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668990" y="1590536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15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16" name="正方形/長方形 15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チェック・確認業務の効率化</a:t>
            </a:r>
            <a:endParaRPr lang="ja-JP" altLang="en-US" sz="18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© SuperStream Inc. All rights reserved.</a:t>
            </a:r>
            <a:endParaRPr lang="ja-JP" altLang="en-US" dirty="0"/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212271" y="212271"/>
            <a:ext cx="6894967" cy="102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fontAlgn="auto">
              <a:lnSpc>
                <a:spcPts val="26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ja-JP" sz="2200" i="1" dirty="0" err="1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-PR</a:t>
            </a:r>
            <a:r>
              <a:rPr lang="en-US" altLang="ja-JP" sz="2200" b="0" dirty="0" smtClean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+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～雇用保険被保険者離職証明書等の出力～</a:t>
            </a:r>
            <a:endParaRPr lang="ja-JP" altLang="en-US" sz="1800" b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" name="Text Box 5"/>
          <p:cNvSpPr txBox="1">
            <a:spLocks noChangeArrowheads="1"/>
          </p:cNvSpPr>
          <p:nvPr/>
        </p:nvSpPr>
        <p:spPr bwMode="auto">
          <a:xfrm>
            <a:off x="586753" y="1599183"/>
            <a:ext cx="84634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ja-JP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給与体系にて賃金データを</a:t>
            </a:r>
            <a:r>
              <a:rPr kumimoji="0" lang="en-US" altLang="ja-JP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  <a:r>
              <a:rPr kumimoji="0" lang="ja-JP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欄又は</a:t>
            </a:r>
            <a:r>
              <a:rPr kumimoji="0" lang="en-US" altLang="ja-JP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</a:t>
            </a:r>
            <a:r>
              <a:rPr kumimoji="0" lang="ja-JP" altLang="en-US" sz="14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欄として集計する設定し、</a:t>
            </a:r>
            <a:r>
              <a:rPr kumimoji="0" lang="ja-JP" altLang="en-US" sz="14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離職票、六十歳到達賃金証明書、</a:t>
            </a:r>
            <a:endParaRPr kumimoji="0" lang="en-US" altLang="ja-JP" sz="1400" b="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ja-JP" altLang="en-US" sz="14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休業開始賃金証明書を出力します。</a:t>
            </a:r>
            <a:endParaRPr kumimoji="0" lang="en-US" altLang="ja-JP" sz="1400" b="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ja-JP" altLang="en-US" sz="14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帳票出力前に出力する値を直接修正することも可能です。</a:t>
            </a:r>
            <a:endParaRPr kumimoji="0" lang="en-US" altLang="ja-JP" sz="1400" b="0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6" name="グループ化 45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57" name="正方形/長方形 56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59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雇用保険被保険者離職証明書（離職票）等の出力機能</a:t>
            </a:r>
            <a:endParaRPr lang="ja-JP" altLang="en-US" sz="18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668990" y="1556792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1" name="角丸四角形 80"/>
          <p:cNvSpPr/>
          <p:nvPr/>
        </p:nvSpPr>
        <p:spPr bwMode="auto">
          <a:xfrm>
            <a:off x="5652120" y="2276872"/>
            <a:ext cx="3168352" cy="4032448"/>
          </a:xfrm>
          <a:prstGeom prst="roundRect">
            <a:avLst>
              <a:gd name="adj" fmla="val 4450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75000"/>
              </a:srgbClr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11262"/>
            <a:ext cx="3860240" cy="2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6732" y="2636912"/>
            <a:ext cx="2243660" cy="1584176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7BC7"/>
            </a:solidFill>
            <a:prstDash val="solid"/>
            <a:headEnd/>
            <a:tailEnd/>
          </a:ln>
          <a:effectLst/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9357" y="4049019"/>
            <a:ext cx="3184691" cy="2260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右矢印 84"/>
          <p:cNvSpPr/>
          <p:nvPr/>
        </p:nvSpPr>
        <p:spPr bwMode="auto">
          <a:xfrm>
            <a:off x="4788024" y="2780928"/>
            <a:ext cx="792088" cy="1440160"/>
          </a:xfrm>
          <a:prstGeom prst="rightArrow">
            <a:avLst/>
          </a:prstGeom>
          <a:solidFill>
            <a:srgbClr val="FFFFFF">
              <a:lumMod val="5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印刷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6" name="角丸四角形 85"/>
          <p:cNvSpPr/>
          <p:nvPr/>
        </p:nvSpPr>
        <p:spPr bwMode="auto">
          <a:xfrm>
            <a:off x="3635896" y="3491382"/>
            <a:ext cx="360040" cy="288032"/>
          </a:xfrm>
          <a:prstGeom prst="roundRect">
            <a:avLst>
              <a:gd name="adj" fmla="val 9055"/>
            </a:avLst>
          </a:prstGeom>
          <a:noFill/>
          <a:ln w="25400" cap="flat" cmpd="sng" algn="ctr">
            <a:solidFill>
              <a:srgbClr val="B91B17"/>
            </a:solidFill>
            <a:prstDash val="solid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7" name="左カーブ矢印 86"/>
          <p:cNvSpPr/>
          <p:nvPr/>
        </p:nvSpPr>
        <p:spPr bwMode="auto">
          <a:xfrm>
            <a:off x="3995936" y="3635398"/>
            <a:ext cx="360040" cy="1080120"/>
          </a:xfrm>
          <a:prstGeom prst="curvedLeftArrow">
            <a:avLst>
              <a:gd name="adj1" fmla="val 50000"/>
              <a:gd name="adj2" fmla="val 110106"/>
              <a:gd name="adj3" fmla="val 25000"/>
            </a:avLst>
          </a:prstGeom>
          <a:gradFill rotWithShape="1">
            <a:gsLst>
              <a:gs pos="0">
                <a:srgbClr val="B91B17">
                  <a:shade val="51000"/>
                  <a:satMod val="130000"/>
                </a:srgbClr>
              </a:gs>
              <a:gs pos="80000">
                <a:srgbClr val="B91B17">
                  <a:shade val="93000"/>
                  <a:satMod val="130000"/>
                </a:srgbClr>
              </a:gs>
              <a:gs pos="100000">
                <a:srgbClr val="B91B17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B91B17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796136" y="2283162"/>
            <a:ext cx="2880320" cy="425758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離職票基礎資料</a:t>
            </a:r>
          </a:p>
        </p:txBody>
      </p:sp>
      <p:grpSp>
        <p:nvGrpSpPr>
          <p:cNvPr id="89" name="グループ化 88"/>
          <p:cNvGrpSpPr/>
          <p:nvPr/>
        </p:nvGrpSpPr>
        <p:grpSpPr>
          <a:xfrm>
            <a:off x="6156176" y="4933718"/>
            <a:ext cx="1800200" cy="1303593"/>
            <a:chOff x="5868144" y="4725144"/>
            <a:chExt cx="2088232" cy="1512168"/>
          </a:xfrm>
        </p:grpSpPr>
        <p:sp>
          <p:nvSpPr>
            <p:cNvPr id="90" name="正方形/長方形 89"/>
            <p:cNvSpPr/>
            <p:nvPr/>
          </p:nvSpPr>
          <p:spPr bwMode="auto">
            <a:xfrm>
              <a:off x="5868144" y="4725144"/>
              <a:ext cx="2088232" cy="1512168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007BC7"/>
              </a:solidFill>
              <a:prstDash val="solid"/>
              <a:headEnd/>
              <a:tailEnd/>
            </a:ln>
            <a:effectLst/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grpSp>
          <p:nvGrpSpPr>
            <p:cNvPr id="91" name="グループ化 6"/>
            <p:cNvGrpSpPr/>
            <p:nvPr/>
          </p:nvGrpSpPr>
          <p:grpSpPr>
            <a:xfrm>
              <a:off x="5940152" y="4797152"/>
              <a:ext cx="2003641" cy="1408843"/>
              <a:chOff x="3923928" y="1988840"/>
              <a:chExt cx="3490301" cy="2592288"/>
            </a:xfrm>
          </p:grpSpPr>
          <p:pic>
            <p:nvPicPr>
              <p:cNvPr id="92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923928" y="1988840"/>
                <a:ext cx="1800200" cy="25257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3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724129" y="1988840"/>
                <a:ext cx="1690100" cy="259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9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2780928"/>
            <a:ext cx="1145351" cy="1584176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7BC7"/>
            </a:solidFill>
            <a:prstDash val="solid"/>
            <a:headEnd/>
            <a:tailEnd/>
          </a:ln>
          <a:effectLst/>
        </p:spPr>
      </p:pic>
      <p:pic>
        <p:nvPicPr>
          <p:cNvPr id="95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288" y="2924944"/>
            <a:ext cx="1230360" cy="16561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007BC7"/>
            </a:solidFill>
            <a:prstDash val="solid"/>
            <a:headEnd/>
            <a:tailEnd/>
          </a:ln>
          <a:effectLst/>
        </p:spPr>
      </p:pic>
      <p:sp>
        <p:nvSpPr>
          <p:cNvPr id="96" name="テキスト ボックス 95"/>
          <p:cNvSpPr txBox="1"/>
          <p:nvPr/>
        </p:nvSpPr>
        <p:spPr>
          <a:xfrm>
            <a:off x="5796136" y="4587418"/>
            <a:ext cx="2520280" cy="425758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離職票基礎資料（専用紙）</a:t>
            </a:r>
            <a:r>
              <a:rPr kumimoji="1"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endParaRPr kumimoji="1" lang="ja-JP" altLang="en-US" sz="900" b="1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7" name="角丸四角形 96"/>
          <p:cNvSpPr/>
          <p:nvPr/>
        </p:nvSpPr>
        <p:spPr bwMode="auto">
          <a:xfrm>
            <a:off x="7271792" y="3645024"/>
            <a:ext cx="1764704" cy="504056"/>
          </a:xfrm>
          <a:prstGeom prst="round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六十歳到達時等賃金証明書</a:t>
            </a:r>
            <a:endParaRPr kumimoji="0" lang="en-US" altLang="ja-JP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休業開始賃金証明書</a:t>
            </a:r>
            <a:endParaRPr kumimoji="0" lang="en-US" altLang="ja-JP" sz="10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も同様</a:t>
            </a:r>
            <a:endParaRPr kumimoji="1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5731181" y="6141002"/>
            <a:ext cx="3384376" cy="425758"/>
          </a:xfrm>
          <a:prstGeom prst="rect">
            <a:avLst/>
          </a:prstGeom>
        </p:spPr>
        <p:txBody>
          <a:bodyPr wrap="square" rtlCol="0" anchor="ctr" anchorCtr="0">
            <a:spAutoFit/>
          </a:bodyPr>
          <a:lstStyle/>
          <a:p>
            <a:pPr>
              <a:lnSpc>
                <a:spcPts val="2600"/>
              </a:lnSpc>
            </a:pPr>
            <a:r>
              <a:rPr kumimoji="1" lang="en-US" altLang="ja-JP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1" lang="ja-JP" altLang="en-US" sz="900" b="1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㈱日本法令様：被保険者離職証明書（ドットプリンター）</a:t>
            </a:r>
          </a:p>
        </p:txBody>
      </p:sp>
      <p:sp>
        <p:nvSpPr>
          <p:cNvPr id="99" name="角丸四角形 98"/>
          <p:cNvSpPr/>
          <p:nvPr/>
        </p:nvSpPr>
        <p:spPr bwMode="auto">
          <a:xfrm>
            <a:off x="2771800" y="4149080"/>
            <a:ext cx="1080120" cy="360040"/>
          </a:xfrm>
          <a:prstGeom prst="round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集計値　修正</a:t>
            </a:r>
            <a:endParaRPr kumimoji="1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0" name="角丸四角形 99"/>
          <p:cNvSpPr/>
          <p:nvPr/>
        </p:nvSpPr>
        <p:spPr bwMode="auto">
          <a:xfrm>
            <a:off x="3491880" y="4509120"/>
            <a:ext cx="720080" cy="1584176"/>
          </a:xfrm>
          <a:prstGeom prst="roundRect">
            <a:avLst>
              <a:gd name="adj" fmla="val 9055"/>
            </a:avLst>
          </a:prstGeom>
          <a:noFill/>
          <a:ln w="25400" cap="flat" cmpd="sng" algn="ctr">
            <a:solidFill>
              <a:srgbClr val="B91B17"/>
            </a:solidFill>
            <a:prstDash val="solid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1" name="スライド番号プレースホルダ 1"/>
          <p:cNvSpPr>
            <a:spLocks noGrp="1"/>
          </p:cNvSpPr>
          <p:nvPr>
            <p:ph type="sldNum" sz="quarter" idx="11"/>
          </p:nvPr>
        </p:nvSpPr>
        <p:spPr bwMode="auto">
          <a:xfrm>
            <a:off x="7920038" y="6462713"/>
            <a:ext cx="720725" cy="179387"/>
          </a:xfrm>
          <a:noFill/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fld id="{2079CF22-2302-4DCD-A789-695D096B2B6A}" type="slidenum">
              <a:rPr lang="ja-JP" altLang="en-US" sz="90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/>
              <a:t>9</a:t>
            </a:fld>
            <a:endParaRPr lang="ja-JP" altLang="en-US" sz="9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104CORE概要版">
  <a:themeElements>
    <a:clrScheme name="ユーザー定義 2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2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3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3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Office テーマ">
  <a:themeElements>
    <a:clrScheme name="SSJ-201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65AE"/>
      </a:accent1>
      <a:accent2>
        <a:srgbClr val="007BC7"/>
      </a:accent2>
      <a:accent3>
        <a:srgbClr val="BC8B00"/>
      </a:accent3>
      <a:accent4>
        <a:srgbClr val="B91B17"/>
      </a:accent4>
      <a:accent5>
        <a:srgbClr val="67792F"/>
      </a:accent5>
      <a:accent6>
        <a:srgbClr val="FFFFFF"/>
      </a:accent6>
      <a:hlink>
        <a:srgbClr val="007BC7"/>
      </a:hlink>
      <a:folHlink>
        <a:srgbClr val="A5A5A5"/>
      </a:folHlink>
    </a:clrScheme>
    <a:fontScheme name="SSJ-2011">
      <a:majorFont>
        <a:latin typeface="HGP創英角ｺﾞｼｯｸUB"/>
        <a:ea typeface="HGP創英角ｺﾞｼｯｸUB"/>
        <a:cs typeface=""/>
      </a:majorFont>
      <a:minorFont>
        <a:latin typeface="Microsoft Sans Serif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/>
          <a:tailEnd/>
        </a:ln>
      </a:spPr>
      <a:bodyPr wrap="none" anchor="ctr"/>
      <a:lstStyle>
        <a:defPPr algn="ctr">
          <a:defRPr sz="2000" b="1" dirty="0"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  <a:txDef>
      <a:spPr/>
      <a:bodyPr anchor="ctr" anchorCtr="0"/>
      <a:lstStyle>
        <a:defPPr>
          <a:lnSpc>
            <a:spcPts val="2600"/>
          </a:lnSpc>
          <a:defRPr sz="2200" b="1" dirty="0" smtClean="0">
            <a:solidFill>
              <a:schemeClr val="bg1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1829</Words>
  <Application>Microsoft Office PowerPoint</Application>
  <PresentationFormat>画面に合わせる (4:3)</PresentationFormat>
  <Paragraphs>498</Paragraphs>
  <Slides>19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19</vt:i4>
      </vt:variant>
    </vt:vector>
  </HeadingPairs>
  <TitlesOfParts>
    <vt:vector size="23" baseType="lpstr">
      <vt:lpstr>201104CORE概要版</vt:lpstr>
      <vt:lpstr>Office テーマ</vt:lpstr>
      <vt:lpstr>1_Office テーマ</vt:lpstr>
      <vt:lpstr>2_Office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2013-05-02T05:57:13Z</dcterms:created>
  <dcterms:modified xsi:type="dcterms:W3CDTF">2016-01-22T07:34:05Z</dcterms:modified>
</cp:coreProperties>
</file>