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7"/>
  </p:notesMasterIdLst>
  <p:sldIdLst>
    <p:sldId id="365" r:id="rId2"/>
    <p:sldId id="386" r:id="rId3"/>
    <p:sldId id="389" r:id="rId4"/>
    <p:sldId id="387" r:id="rId5"/>
    <p:sldId id="390" r:id="rId6"/>
    <p:sldId id="388" r:id="rId7"/>
    <p:sldId id="391" r:id="rId8"/>
    <p:sldId id="392" r:id="rId9"/>
    <p:sldId id="393" r:id="rId10"/>
    <p:sldId id="394" r:id="rId11"/>
    <p:sldId id="395" r:id="rId12"/>
    <p:sldId id="396" r:id="rId13"/>
    <p:sldId id="397" r:id="rId14"/>
    <p:sldId id="398" r:id="rId15"/>
    <p:sldId id="399" r:id="rId16"/>
  </p:sldIdLst>
  <p:sldSz cx="9144000" cy="6858000" type="screen4x3"/>
  <p:notesSz cx="6742113" cy="987266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600" kern="1200">
        <a:solidFill>
          <a:schemeClr val="bg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D993"/>
    <a:srgbClr val="008000"/>
    <a:srgbClr val="FFFF00"/>
    <a:srgbClr val="CCCCCC"/>
    <a:srgbClr val="E2A6F2"/>
    <a:srgbClr val="CC99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99" autoAdjust="0"/>
    <p:restoredTop sz="95306" autoAdjust="0"/>
  </p:normalViewPr>
  <p:slideViewPr>
    <p:cSldViewPr>
      <p:cViewPr>
        <p:scale>
          <a:sx n="90" d="100"/>
          <a:sy n="90" d="100"/>
        </p:scale>
        <p:origin x="-320" y="1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7938" y="0"/>
            <a:ext cx="29225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38712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91063"/>
            <a:ext cx="5395913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2258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algn="l" defTabSz="908050">
              <a:defRPr sz="12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938" y="9377363"/>
            <a:ext cx="292258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8" tIns="45409" rIns="90818" bIns="45409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solidFill>
                  <a:schemeClr val="tx1"/>
                </a:solidFill>
                <a:ea typeface="ＭＳ Ｐゴシック" pitchFamily="50" charset="-128"/>
              </a:defRPr>
            </a:lvl1pPr>
          </a:lstStyle>
          <a:p>
            <a:pPr>
              <a:defRPr/>
            </a:pPr>
            <a:fld id="{10A151EC-D036-41B4-B63A-A9351F0B34A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F4EE0-F46B-428C-8438-364E84DAE93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614926-675B-42BD-B167-1577EFED8403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9475"/>
            <a:ext cx="5395913" cy="4443413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02B70-851C-4CC3-B998-F6F5B7FA172E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9475"/>
            <a:ext cx="5395913" cy="4443413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3C8638-A5F2-4299-A72F-083AE62F20FE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689475"/>
            <a:ext cx="5395913" cy="4443413"/>
          </a:xfrm>
          <a:noFill/>
          <a:ln/>
        </p:spPr>
        <p:txBody>
          <a:bodyPr/>
          <a:lstStyle/>
          <a:p>
            <a:pPr eaLnBrk="1" hangingPunct="1"/>
            <a:endParaRPr lang="ja-JP" altLang="ja-JP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7" descr="Blue-Top01-0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8" descr="Logo_SSCOR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2588" y="2349500"/>
            <a:ext cx="3979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テキスト プレースホルダ 13"/>
          <p:cNvSpPr>
            <a:spLocks noGrp="1"/>
          </p:cNvSpPr>
          <p:nvPr>
            <p:ph type="body" sz="quarter" idx="10"/>
          </p:nvPr>
        </p:nvSpPr>
        <p:spPr>
          <a:xfrm>
            <a:off x="4284663" y="2924944"/>
            <a:ext cx="4535487" cy="6477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None/>
              <a:defRPr sz="2000" b="0">
                <a:solidFill>
                  <a:schemeClr val="bg1"/>
                </a:solidFill>
                <a:latin typeface="+mj-lt"/>
                <a:ea typeface="+mj-ea"/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eneral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200" b="0" i="0" baseline="0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>
          <a:xfrm>
            <a:off x="7920038" y="6462713"/>
            <a:ext cx="720725" cy="179387"/>
          </a:xfrm>
        </p:spPr>
        <p:txBody>
          <a:bodyPr anchorCtr="0"/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96E97C11-C49C-4FBF-B484-0DDB08E774F7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 sz="7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7" descr="Blue-Agenda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図 9" descr="Blue_Thank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2555875"/>
            <a:ext cx="50466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10" descr="Logo_SSCORE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6475" y="3186113"/>
            <a:ext cx="39798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フッター プレースホルダ 2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 sz="7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06867-78E7-438C-B6BA-313A80F8401C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D4DB9-70D1-4FB1-9DE0-AEA4E4EF3F11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 userDrawn="1"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503238" y="215900"/>
            <a:ext cx="8229600" cy="5540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C632A-A624-4132-B019-D336D32615C8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4" name="フッター プレースホルダ 2"/>
          <p:cNvSpPr>
            <a:spLocks noGrp="1"/>
          </p:cNvSpPr>
          <p:nvPr userDrawn="1"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18475" y="6462713"/>
            <a:ext cx="719138" cy="1793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FC56953-ACCD-4BDC-B6BC-8034F468F9E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  <p:sp>
        <p:nvSpPr>
          <p:cNvPr id="1027" name="タイトル プレースホルダ 11"/>
          <p:cNvSpPr>
            <a:spLocks noGrp="1"/>
          </p:cNvSpPr>
          <p:nvPr>
            <p:ph type="title"/>
          </p:nvPr>
        </p:nvSpPr>
        <p:spPr bwMode="auto">
          <a:xfrm>
            <a:off x="503238" y="215900"/>
            <a:ext cx="81375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pic>
        <p:nvPicPr>
          <p:cNvPr id="1028" name="図 6" descr="Logo_SSCORE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288" y="298450"/>
            <a:ext cx="1485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306388" y="6457950"/>
            <a:ext cx="2268537" cy="206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700"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© 2012  SuperStream Inc. All rights reserved.</a:t>
            </a:r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85" r:id="rId4"/>
    <p:sldLayoutId id="2147483786" r:id="rId5"/>
    <p:sldLayoutId id="214748378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2pPr>
      <a:lvl3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3pPr>
      <a:lvl4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4pPr>
      <a:lvl5pPr algn="l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5pPr>
      <a:lvl6pPr marL="4572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lnSpc>
          <a:spcPts val="2800"/>
        </a:lnSpc>
        <a:spcBef>
          <a:spcPct val="0"/>
        </a:spcBef>
        <a:spcAft>
          <a:spcPct val="0"/>
        </a:spcAft>
        <a:defRPr kumimoji="1" sz="2200">
          <a:solidFill>
            <a:schemeClr val="bg1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15900" indent="-215900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31800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50000"/>
        <a:buFont typeface="Wingdings" pitchFamily="2" charset="2"/>
        <a:buChar char="n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50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0938" indent="-179388" algn="l" rtl="0" eaLnBrk="0" fontAlgn="ctr" hangingPunct="0">
        <a:spcBef>
          <a:spcPct val="20000"/>
        </a:spcBef>
        <a:spcAft>
          <a:spcPct val="0"/>
        </a:spcAft>
        <a:buClr>
          <a:srgbClr val="BCE3FF"/>
        </a:buClr>
        <a:buSzPct val="75000"/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 8"/>
          <p:cNvSpPr>
            <a:spLocks noGrp="1"/>
          </p:cNvSpPr>
          <p:nvPr>
            <p:ph type="body" sz="quarter" idx="10"/>
          </p:nvPr>
        </p:nvSpPr>
        <p:spPr>
          <a:xfrm>
            <a:off x="4284663" y="2852738"/>
            <a:ext cx="4535487" cy="647700"/>
          </a:xfrm>
        </p:spPr>
        <p:txBody>
          <a:bodyPr>
            <a:normAutofit fontScale="85000" lnSpcReduction="20000"/>
          </a:bodyPr>
          <a:lstStyle/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en-US" altLang="ja-JP" sz="2200" b="1" i="1" dirty="0" smtClean="0">
                <a:latin typeface="Times New Roman" pitchFamily="18" charset="0"/>
                <a:cs typeface="Times New Roman" pitchFamily="18" charset="0"/>
              </a:rPr>
              <a:t>Planning</a:t>
            </a:r>
            <a:r>
              <a:rPr lang="ja-JP" altLang="en-US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（戦略経営支援システム）</a:t>
            </a:r>
            <a:endParaRPr lang="en-US" altLang="ja-JP" sz="22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216000" indent="-216000" eaLnBrk="1" hangingPunct="1">
              <a:spcAft>
                <a:spcPts val="0"/>
              </a:spcAft>
              <a:buClr>
                <a:schemeClr val="accent1">
                  <a:lumMod val="20000"/>
                  <a:lumOff val="80000"/>
                </a:schemeClr>
              </a:buClr>
              <a:defRPr/>
            </a:pPr>
            <a:r>
              <a:rPr lang="ja-JP" altLang="en-US" sz="22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のご紹介</a:t>
            </a:r>
            <a:endParaRPr lang="ja-JP" altLang="en-US" sz="22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5357813" y="5572125"/>
            <a:ext cx="3403600" cy="28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>
              <a:lnSpc>
                <a:spcPts val="2200"/>
              </a:lnSpc>
            </a:pPr>
            <a:r>
              <a:rPr lang="ja-JP" altLang="en-US" sz="1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スーパーストリーム株式会社</a:t>
            </a: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250825" y="1231900"/>
            <a:ext cx="8572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latin typeface="HGP創英角ｺﾞｼｯｸUB" pitchFamily="50" charset="-128"/>
                <a:ea typeface="HGP創英角ｺﾞｼｯｸUB" pitchFamily="50" charset="-128"/>
              </a:rPr>
              <a:t>　　　　</a:t>
            </a:r>
          </a:p>
        </p:txBody>
      </p:sp>
      <p:sp>
        <p:nvSpPr>
          <p:cNvPr id="5" name="フッター プレースホルダ 2"/>
          <p:cNvSpPr txBox="1">
            <a:spLocks/>
          </p:cNvSpPr>
          <p:nvPr/>
        </p:nvSpPr>
        <p:spPr>
          <a:xfrm>
            <a:off x="306388" y="6457950"/>
            <a:ext cx="2268537" cy="206375"/>
          </a:xfrm>
          <a:prstGeom prst="rect">
            <a:avLst/>
          </a:prstGeom>
          <a:noFill/>
        </p:spPr>
        <p:txBody>
          <a:bodyPr vert="horz" lIns="91440" tIns="45720" rIns="91440" bIns="45720" anchor="t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© </a:t>
            </a:r>
            <a:r>
              <a:rPr kumimoji="1" lang="en-US" altLang="ja-JP" sz="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15900"/>
            <a:ext cx="8137525" cy="1008063"/>
          </a:xfrm>
        </p:spPr>
        <p:txBody>
          <a:bodyPr/>
          <a:lstStyle/>
          <a:p>
            <a:pPr eaLnBrk="1" hangingPunct="1"/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セグメント分析（機能コード別集計）のサンプル</a:t>
            </a:r>
          </a:p>
        </p:txBody>
      </p:sp>
      <p:sp>
        <p:nvSpPr>
          <p:cNvPr id="14339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16099A-2B42-4D63-A769-7603F1726160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38275"/>
            <a:ext cx="678815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AutoShape 3"/>
          <p:cNvSpPr>
            <a:spLocks noChangeArrowheads="1"/>
          </p:cNvSpPr>
          <p:nvPr/>
        </p:nvSpPr>
        <p:spPr bwMode="auto">
          <a:xfrm>
            <a:off x="7092950" y="2492375"/>
            <a:ext cx="1873250" cy="865188"/>
          </a:xfrm>
          <a:prstGeom prst="wedgeRoundRectCallout">
            <a:avLst>
              <a:gd name="adj1" fmla="val -59069"/>
              <a:gd name="adj2" fmla="val 37157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東京営業第二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G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仕入商品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の売上が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達成率低い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84313"/>
            <a:ext cx="65532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財務指標分析のサンプル ①</a:t>
            </a:r>
          </a:p>
        </p:txBody>
      </p:sp>
      <p:sp>
        <p:nvSpPr>
          <p:cNvPr id="15364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CC239B3-DD0A-4851-A322-4AC4941B5860}" type="slidenum">
              <a:rPr lang="en-US" altLang="ja-JP" smtClean="0"/>
              <a:pPr/>
              <a:t>11</a:t>
            </a:fld>
            <a:endParaRPr lang="en-US" altLang="ja-JP" smtClean="0"/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5435600" y="5516563"/>
            <a:ext cx="2276475" cy="781050"/>
          </a:xfrm>
          <a:prstGeom prst="wedgeRoundRectCallout">
            <a:avLst>
              <a:gd name="adj1" fmla="val -77056"/>
              <a:gd name="adj2" fmla="val -29796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ROA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ROE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などの財務指標を計算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財務指標分析のサンプル ②</a:t>
            </a:r>
          </a:p>
        </p:txBody>
      </p:sp>
      <p:sp>
        <p:nvSpPr>
          <p:cNvPr id="16387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76DB5B-E50F-4901-82B8-C3DC20A3872D}" type="slidenum">
              <a:rPr lang="en-US" altLang="ja-JP" smtClean="0"/>
              <a:pPr/>
              <a:t>12</a:t>
            </a:fld>
            <a:endParaRPr lang="en-US" altLang="ja-JP" smtClean="0"/>
          </a:p>
        </p:txBody>
      </p:sp>
      <p:pic>
        <p:nvPicPr>
          <p:cNvPr id="16388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50" y="1438275"/>
            <a:ext cx="6740525" cy="48910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6389" name="AutoShape 4"/>
          <p:cNvSpPr>
            <a:spLocks noChangeArrowheads="1"/>
          </p:cNvSpPr>
          <p:nvPr/>
        </p:nvSpPr>
        <p:spPr bwMode="auto">
          <a:xfrm>
            <a:off x="5580063" y="1428750"/>
            <a:ext cx="2989262" cy="720725"/>
          </a:xfrm>
          <a:prstGeom prst="wedgeRoundRectCallout">
            <a:avLst>
              <a:gd name="adj1" fmla="val -59718"/>
              <a:gd name="adj2" fmla="val 103083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形式で保存して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機能で成型する例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損益分岐点分析のサンプル ①</a:t>
            </a:r>
          </a:p>
        </p:txBody>
      </p:sp>
      <p:sp>
        <p:nvSpPr>
          <p:cNvPr id="17411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0441C4-34EE-4978-B94B-D3AF0859A54C}" type="slidenum">
              <a:rPr lang="en-US" altLang="ja-JP" smtClean="0"/>
              <a:pPr/>
              <a:t>13</a:t>
            </a:fld>
            <a:endParaRPr lang="en-US" altLang="ja-JP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275" y="1438275"/>
            <a:ext cx="66262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6300788" y="2924175"/>
            <a:ext cx="2520950" cy="865188"/>
          </a:xfrm>
          <a:prstGeom prst="wedgeRoundRectCallout">
            <a:avLst>
              <a:gd name="adj1" fmla="val -46282"/>
              <a:gd name="adj2" fmla="val 76606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計算式で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個あたりの粗利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損益分岐点数量などを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計算して出力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損益分岐点分析のサンプル ②</a:t>
            </a:r>
          </a:p>
        </p:txBody>
      </p:sp>
      <p:sp>
        <p:nvSpPr>
          <p:cNvPr id="18435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47278A-5882-47E5-965F-094AE735624A}" type="slidenum">
              <a:rPr lang="en-US" altLang="ja-JP" smtClean="0"/>
              <a:pPr/>
              <a:t>14</a:t>
            </a:fld>
            <a:endParaRPr lang="en-US" altLang="ja-JP" smtClean="0"/>
          </a:p>
        </p:txBody>
      </p:sp>
      <p:pic>
        <p:nvPicPr>
          <p:cNvPr id="18436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038" y="1438275"/>
            <a:ext cx="6049962" cy="490696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8437" name="AutoShape 4"/>
          <p:cNvSpPr>
            <a:spLocks noChangeArrowheads="1"/>
          </p:cNvSpPr>
          <p:nvPr/>
        </p:nvSpPr>
        <p:spPr bwMode="auto">
          <a:xfrm>
            <a:off x="5867400" y="1422400"/>
            <a:ext cx="2665413" cy="792163"/>
          </a:xfrm>
          <a:prstGeom prst="wedgeRoundRectCallout">
            <a:avLst>
              <a:gd name="adj1" fmla="val -41542"/>
              <a:gd name="adj2" fmla="val 114931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形式で保存して</a:t>
            </a:r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機能で成型すれば、</a:t>
            </a:r>
            <a:b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より綺麗な出力も可能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6643688" y="2632075"/>
            <a:ext cx="2271776" cy="1083290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回きちんと作っておけば</a:t>
            </a:r>
          </a:p>
          <a:p>
            <a:r>
              <a:rPr lang="en-US" altLang="ja-JP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回目以降はリンク更新で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再表示できるので手間は</a:t>
            </a:r>
          </a:p>
          <a:p>
            <a:r>
              <a:rPr lang="ja-JP" altLang="en-US" sz="14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かからない</a:t>
            </a:r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フッター プレースホルダ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SuperStream- Planning</a:t>
            </a:r>
            <a:r>
              <a:rPr lang="en-US" altLang="ja-JP" b="1" i="1" dirty="0" smtClean="0"/>
              <a:t>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システムフロー</a:t>
            </a:r>
          </a:p>
        </p:txBody>
      </p:sp>
      <p:sp>
        <p:nvSpPr>
          <p:cNvPr id="6147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A96C75-1B7F-4FE0-9666-D3C066DD3559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61" name="AutoShape 5"/>
          <p:cNvSpPr>
            <a:spLocks noChangeArrowheads="1"/>
          </p:cNvSpPr>
          <p:nvPr/>
        </p:nvSpPr>
        <p:spPr bwMode="gray">
          <a:xfrm>
            <a:off x="2786063" y="1643063"/>
            <a:ext cx="6072187" cy="4643437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FF9933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AutoShape 12"/>
          <p:cNvSpPr>
            <a:spLocks noChangeArrowheads="1"/>
          </p:cNvSpPr>
          <p:nvPr/>
        </p:nvSpPr>
        <p:spPr bwMode="auto">
          <a:xfrm>
            <a:off x="2786063" y="1285875"/>
            <a:ext cx="6059487" cy="288925"/>
          </a:xfrm>
          <a:prstGeom prst="flowChartAlternateProcess">
            <a:avLst/>
          </a:prstGeom>
          <a:solidFill>
            <a:srgbClr val="FF9933"/>
          </a:solidFill>
          <a:ln w="6350">
            <a:solidFill>
              <a:srgbClr val="E271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b="1" i="1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SuperStream-Planning</a:t>
            </a:r>
            <a:endParaRPr lang="ja-JP" altLang="en-US" sz="1600" b="1" i="1" dirty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3" name="AutoShape 5"/>
          <p:cNvSpPr>
            <a:spLocks noChangeArrowheads="1"/>
          </p:cNvSpPr>
          <p:nvPr/>
        </p:nvSpPr>
        <p:spPr bwMode="gray">
          <a:xfrm>
            <a:off x="238125" y="1643063"/>
            <a:ext cx="2119313" cy="4643437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chemeClr val="accent5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AutoShape 19"/>
          <p:cNvSpPr>
            <a:spLocks noChangeArrowheads="1"/>
          </p:cNvSpPr>
          <p:nvPr/>
        </p:nvSpPr>
        <p:spPr bwMode="auto">
          <a:xfrm rot="5400000">
            <a:off x="2383632" y="2116931"/>
            <a:ext cx="304800" cy="1071563"/>
          </a:xfrm>
          <a:prstGeom prst="downArrow">
            <a:avLst>
              <a:gd name="adj1" fmla="val 50000"/>
              <a:gd name="adj2" fmla="val 57080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5" name="AutoShape 21"/>
          <p:cNvSpPr>
            <a:spLocks noChangeArrowheads="1"/>
          </p:cNvSpPr>
          <p:nvPr/>
        </p:nvSpPr>
        <p:spPr bwMode="auto">
          <a:xfrm>
            <a:off x="2000250" y="2857500"/>
            <a:ext cx="1143000" cy="2936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配賦データ</a:t>
            </a:r>
          </a:p>
        </p:txBody>
      </p:sp>
      <p:sp>
        <p:nvSpPr>
          <p:cNvPr id="66" name="AutoShape 12"/>
          <p:cNvSpPr>
            <a:spLocks noChangeArrowheads="1"/>
          </p:cNvSpPr>
          <p:nvPr/>
        </p:nvSpPr>
        <p:spPr bwMode="auto">
          <a:xfrm>
            <a:off x="214313" y="1285875"/>
            <a:ext cx="2205037" cy="288925"/>
          </a:xfrm>
          <a:prstGeom prst="flowChartAlternateProcess">
            <a:avLst/>
          </a:prstGeom>
          <a:solidFill>
            <a:srgbClr val="557630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b="1" i="1" dirty="0" err="1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SuperStream</a:t>
            </a:r>
            <a:r>
              <a:rPr lang="en-US" altLang="ja-JP" sz="1600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</a:t>
            </a:r>
            <a:r>
              <a:rPr lang="en-US" altLang="ja-JP" sz="1600" b="1" dirty="0">
                <a:solidFill>
                  <a:prstClr val="whit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CORE</a:t>
            </a:r>
            <a:endParaRPr lang="ja-JP" altLang="en-US" sz="1600" b="1" dirty="0">
              <a:solidFill>
                <a:prstClr val="whit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7" name="AutoShape 19"/>
          <p:cNvSpPr>
            <a:spLocks noChangeArrowheads="1"/>
          </p:cNvSpPr>
          <p:nvPr/>
        </p:nvSpPr>
        <p:spPr bwMode="auto">
          <a:xfrm rot="5400000">
            <a:off x="2383632" y="3669506"/>
            <a:ext cx="304800" cy="1071563"/>
          </a:xfrm>
          <a:prstGeom prst="downArrow">
            <a:avLst>
              <a:gd name="adj1" fmla="val 50000"/>
              <a:gd name="adj2" fmla="val 57080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AutoShape 19"/>
          <p:cNvSpPr>
            <a:spLocks noChangeArrowheads="1"/>
          </p:cNvSpPr>
          <p:nvPr/>
        </p:nvSpPr>
        <p:spPr bwMode="auto">
          <a:xfrm rot="-5400000">
            <a:off x="2455069" y="3117057"/>
            <a:ext cx="304800" cy="1071562"/>
          </a:xfrm>
          <a:prstGeom prst="downArrow">
            <a:avLst>
              <a:gd name="adj1" fmla="val 50000"/>
              <a:gd name="adj2" fmla="val 57080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AutoShape 19"/>
          <p:cNvSpPr>
            <a:spLocks noChangeArrowheads="1"/>
          </p:cNvSpPr>
          <p:nvPr/>
        </p:nvSpPr>
        <p:spPr bwMode="auto">
          <a:xfrm rot="-5400000">
            <a:off x="2455069" y="1759744"/>
            <a:ext cx="304800" cy="1071562"/>
          </a:xfrm>
          <a:prstGeom prst="downArrow">
            <a:avLst>
              <a:gd name="adj1" fmla="val 50000"/>
              <a:gd name="adj2" fmla="val 57080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0" name="AutoShape 19"/>
          <p:cNvSpPr>
            <a:spLocks noChangeArrowheads="1"/>
          </p:cNvSpPr>
          <p:nvPr/>
        </p:nvSpPr>
        <p:spPr bwMode="auto">
          <a:xfrm rot="-5400000">
            <a:off x="2455069" y="4831557"/>
            <a:ext cx="304800" cy="1071562"/>
          </a:xfrm>
          <a:prstGeom prst="downArrow">
            <a:avLst>
              <a:gd name="adj1" fmla="val 50000"/>
              <a:gd name="adj2" fmla="val 57080"/>
            </a:avLst>
          </a:prstGeom>
          <a:solidFill>
            <a:srgbClr val="0065AE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>
              <a:defRPr/>
            </a:pPr>
            <a:endParaRPr lang="ja-JP" altLang="en-US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" name="AutoShape 5"/>
          <p:cNvSpPr>
            <a:spLocks noChangeArrowheads="1"/>
          </p:cNvSpPr>
          <p:nvPr/>
        </p:nvSpPr>
        <p:spPr bwMode="gray">
          <a:xfrm>
            <a:off x="3214688" y="1857375"/>
            <a:ext cx="2643187" cy="4214813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FF9933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" name="AutoShape 5"/>
          <p:cNvSpPr>
            <a:spLocks noChangeArrowheads="1"/>
          </p:cNvSpPr>
          <p:nvPr/>
        </p:nvSpPr>
        <p:spPr bwMode="gray">
          <a:xfrm>
            <a:off x="6357938" y="1857375"/>
            <a:ext cx="2286000" cy="4214813"/>
          </a:xfrm>
          <a:prstGeom prst="roundRect">
            <a:avLst>
              <a:gd name="adj" fmla="val 6056"/>
            </a:avLst>
          </a:prstGeom>
          <a:noFill/>
          <a:ln w="15875" algn="ctr">
            <a:solidFill>
              <a:srgbClr val="FF9933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endParaRPr lang="ja-JP" altLang="ja-JP" sz="1500">
              <a:solidFill>
                <a:srgbClr val="E271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3" name="フローチャート : 代替処理 72"/>
          <p:cNvSpPr/>
          <p:nvPr/>
        </p:nvSpPr>
        <p:spPr>
          <a:xfrm>
            <a:off x="3786188" y="1714500"/>
            <a:ext cx="1428750" cy="285750"/>
          </a:xfrm>
          <a:prstGeom prst="flowChartAlternateProcess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i="1" dirty="0">
                <a:solidFill>
                  <a:prstClr val="black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Planning</a:t>
            </a:r>
            <a:r>
              <a:rPr lang="en-US" altLang="ja-JP" sz="1400" dirty="0">
                <a:solidFill>
                  <a:prstClr val="black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 DB</a:t>
            </a:r>
            <a:endParaRPr lang="ja-JP" altLang="en-US" sz="1400" dirty="0">
              <a:solidFill>
                <a:prstClr val="black"/>
              </a:solidFill>
              <a:latin typeface="Times New Roman" pitchFamily="18" charset="0"/>
              <a:ea typeface="メイリオ" pitchFamily="50" charset="-128"/>
              <a:cs typeface="Times New Roman" pitchFamily="18" charset="0"/>
            </a:endParaRPr>
          </a:p>
        </p:txBody>
      </p:sp>
      <p:sp>
        <p:nvSpPr>
          <p:cNvPr id="74" name="フローチャート : 代替処理 73"/>
          <p:cNvSpPr/>
          <p:nvPr/>
        </p:nvSpPr>
        <p:spPr>
          <a:xfrm>
            <a:off x="6858000" y="1714500"/>
            <a:ext cx="1428750" cy="285750"/>
          </a:xfrm>
          <a:prstGeom prst="flowChartAlternateProcess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OLAP</a:t>
            </a:r>
            <a:r>
              <a:rPr lang="ja-JP" altLang="en-US" sz="14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ツール</a:t>
            </a:r>
          </a:p>
        </p:txBody>
      </p:sp>
      <p:sp>
        <p:nvSpPr>
          <p:cNvPr id="75" name="円柱 74"/>
          <p:cNvSpPr/>
          <p:nvPr/>
        </p:nvSpPr>
        <p:spPr>
          <a:xfrm>
            <a:off x="4776788" y="3167063"/>
            <a:ext cx="947340" cy="428625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配賦データ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6" name="フローチャート : 代替処理 75"/>
          <p:cNvSpPr/>
          <p:nvPr/>
        </p:nvSpPr>
        <p:spPr>
          <a:xfrm>
            <a:off x="4572000" y="2500313"/>
            <a:ext cx="1214438" cy="1214437"/>
          </a:xfrm>
          <a:prstGeom prst="flowChartAlternateProcess">
            <a:avLst/>
          </a:prstGeom>
          <a:noFill/>
          <a:ln w="9525">
            <a:solidFill>
              <a:srgbClr val="006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bIns="72000"/>
          <a:lstStyle/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実績・予算を多段階で配賦可能</a:t>
            </a:r>
          </a:p>
        </p:txBody>
      </p:sp>
      <p:sp>
        <p:nvSpPr>
          <p:cNvPr id="77" name="フローチャート : 代替処理 76"/>
          <p:cNvSpPr/>
          <p:nvPr/>
        </p:nvSpPr>
        <p:spPr>
          <a:xfrm>
            <a:off x="4714875" y="2357438"/>
            <a:ext cx="928688" cy="285750"/>
          </a:xfrm>
          <a:prstGeom prst="flowChartAlternateProcess">
            <a:avLst/>
          </a:prstGeom>
          <a:solidFill>
            <a:srgbClr val="0065A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配賦処理</a:t>
            </a:r>
          </a:p>
        </p:txBody>
      </p:sp>
      <p:sp>
        <p:nvSpPr>
          <p:cNvPr id="78" name="フローチャート : 代替処理 77"/>
          <p:cNvSpPr/>
          <p:nvPr/>
        </p:nvSpPr>
        <p:spPr>
          <a:xfrm>
            <a:off x="4572000" y="4500563"/>
            <a:ext cx="1214438" cy="1448717"/>
          </a:xfrm>
          <a:prstGeom prst="flowChartAlternateProcess">
            <a:avLst/>
          </a:prstGeom>
          <a:noFill/>
          <a:ln w="9525">
            <a:solidFill>
              <a:srgbClr val="006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bIns="72000"/>
          <a:lstStyle/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・科目、組織、機能コード、相手先別に作成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en-US" altLang="ja-JP" sz="110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作成後</a:t>
            </a:r>
            <a:r>
              <a:rPr lang="en-US" altLang="ja-JP" sz="1100" dirty="0">
                <a:solidFill>
                  <a:prstClr val="black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CORE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へﾌｨｰﾄﾞﾊﾞｯｸ</a:t>
            </a: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9" name="フローチャート : 代替処理 78"/>
          <p:cNvSpPr/>
          <p:nvPr/>
        </p:nvSpPr>
        <p:spPr>
          <a:xfrm>
            <a:off x="4714875" y="4357688"/>
            <a:ext cx="928688" cy="285750"/>
          </a:xfrm>
          <a:prstGeom prst="flowChartAlternateProcess">
            <a:avLst/>
          </a:prstGeom>
          <a:solidFill>
            <a:srgbClr val="0065A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予算作成</a:t>
            </a:r>
          </a:p>
        </p:txBody>
      </p:sp>
      <p:sp>
        <p:nvSpPr>
          <p:cNvPr id="80" name="フローチャート : 代替処理 79"/>
          <p:cNvSpPr/>
          <p:nvPr/>
        </p:nvSpPr>
        <p:spPr>
          <a:xfrm>
            <a:off x="6500813" y="2500313"/>
            <a:ext cx="2071687" cy="1214437"/>
          </a:xfrm>
          <a:prstGeom prst="flowChartAlternateProcess">
            <a:avLst/>
          </a:prstGeom>
          <a:noFill/>
          <a:ln w="9525">
            <a:solidFill>
              <a:srgbClr val="006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bIns="72000"/>
          <a:lstStyle/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・科目、組織、機能コード、相手先別に作成可能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・作成後</a:t>
            </a:r>
            <a:r>
              <a:rPr lang="en-US" altLang="ja-JP" sz="1100" dirty="0">
                <a:solidFill>
                  <a:prstClr val="black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CORE</a:t>
            </a:r>
            <a:r>
              <a:rPr lang="ja-JP" altLang="en-US" sz="11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へ</a:t>
            </a:r>
            <a:endParaRPr lang="en-US" altLang="ja-JP" sz="1100" dirty="0" smtClean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r>
              <a:rPr lang="ja-JP" altLang="en-US" sz="1100" dirty="0" smtClean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ﾌｨｰﾄﾞﾊﾞｯｸ</a:t>
            </a: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可能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defRPr/>
            </a:pP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1" name="フローチャート : 代替処理 80"/>
          <p:cNvSpPr/>
          <p:nvPr/>
        </p:nvSpPr>
        <p:spPr>
          <a:xfrm>
            <a:off x="6727825" y="2357438"/>
            <a:ext cx="1584325" cy="285750"/>
          </a:xfrm>
          <a:prstGeom prst="flowChartAlternateProcess">
            <a:avLst/>
          </a:prstGeom>
          <a:solidFill>
            <a:srgbClr val="0065A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レポート作成</a:t>
            </a:r>
          </a:p>
        </p:txBody>
      </p:sp>
      <p:pic>
        <p:nvPicPr>
          <p:cNvPr id="616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3500438"/>
            <a:ext cx="2047875" cy="1487487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sp>
        <p:nvSpPr>
          <p:cNvPr id="83" name="フローチャート : 代替処理 82"/>
          <p:cNvSpPr/>
          <p:nvPr/>
        </p:nvSpPr>
        <p:spPr>
          <a:xfrm>
            <a:off x="6500813" y="5429250"/>
            <a:ext cx="2071687" cy="500063"/>
          </a:xfrm>
          <a:prstGeom prst="flowChartAlternateProcess">
            <a:avLst/>
          </a:prstGeom>
          <a:noFill/>
          <a:ln w="9525">
            <a:solidFill>
              <a:srgbClr val="0065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44000" rIns="36000" bIns="72000"/>
          <a:lstStyle/>
          <a:p>
            <a:pPr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・直接法／間接法に対応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4" name="フローチャート : 代替処理 83"/>
          <p:cNvSpPr/>
          <p:nvPr/>
        </p:nvSpPr>
        <p:spPr>
          <a:xfrm>
            <a:off x="6727825" y="5286375"/>
            <a:ext cx="1584325" cy="285750"/>
          </a:xfrm>
          <a:prstGeom prst="flowChartAlternateProcess">
            <a:avLst/>
          </a:prstGeom>
          <a:solidFill>
            <a:srgbClr val="0065A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ｷｬｯｼｭﾌﾛｰ作成</a:t>
            </a:r>
          </a:p>
        </p:txBody>
      </p:sp>
      <p:sp>
        <p:nvSpPr>
          <p:cNvPr id="85" name="AutoShape 21"/>
          <p:cNvSpPr>
            <a:spLocks noChangeArrowheads="1"/>
          </p:cNvSpPr>
          <p:nvPr/>
        </p:nvSpPr>
        <p:spPr bwMode="auto">
          <a:xfrm>
            <a:off x="2000250" y="1714500"/>
            <a:ext cx="1143000" cy="4365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実績データ</a:t>
            </a:r>
            <a:endParaRPr lang="en-US" altLang="ja-JP" sz="11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>
              <a:defRPr/>
            </a:pPr>
            <a:r>
              <a:rPr lang="ja-JP" altLang="en-US" sz="10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（遡及仕訳含む）</a:t>
            </a:r>
          </a:p>
        </p:txBody>
      </p:sp>
      <p:sp>
        <p:nvSpPr>
          <p:cNvPr id="86" name="AutoShape 21"/>
          <p:cNvSpPr>
            <a:spLocks noChangeArrowheads="1"/>
          </p:cNvSpPr>
          <p:nvPr/>
        </p:nvSpPr>
        <p:spPr bwMode="auto">
          <a:xfrm>
            <a:off x="2000250" y="3786188"/>
            <a:ext cx="1143000" cy="2936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予算データ</a:t>
            </a:r>
          </a:p>
        </p:txBody>
      </p:sp>
      <p:sp>
        <p:nvSpPr>
          <p:cNvPr id="87" name="AutoShape 21"/>
          <p:cNvSpPr>
            <a:spLocks noChangeArrowheads="1"/>
          </p:cNvSpPr>
          <p:nvPr/>
        </p:nvSpPr>
        <p:spPr bwMode="auto">
          <a:xfrm>
            <a:off x="2000250" y="4929188"/>
            <a:ext cx="1143000" cy="2936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マスタデータ</a:t>
            </a:r>
          </a:p>
        </p:txBody>
      </p:sp>
      <p:cxnSp>
        <p:nvCxnSpPr>
          <p:cNvPr id="88" name="直線矢印コネクタ 87"/>
          <p:cNvCxnSpPr/>
          <p:nvPr/>
        </p:nvCxnSpPr>
        <p:spPr>
          <a:xfrm>
            <a:off x="4243388" y="2986088"/>
            <a:ext cx="285750" cy="214312"/>
          </a:xfrm>
          <a:prstGeom prst="straightConnector1">
            <a:avLst/>
          </a:prstGeom>
          <a:ln w="22225">
            <a:solidFill>
              <a:srgbClr val="0065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/>
          <p:cNvCxnSpPr/>
          <p:nvPr/>
        </p:nvCxnSpPr>
        <p:spPr>
          <a:xfrm>
            <a:off x="3929063" y="3000375"/>
            <a:ext cx="642937" cy="500063"/>
          </a:xfrm>
          <a:prstGeom prst="straightConnector1">
            <a:avLst/>
          </a:prstGeom>
          <a:ln w="22225">
            <a:solidFill>
              <a:srgbClr val="0065AE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矢印コネクタ 89"/>
          <p:cNvCxnSpPr/>
          <p:nvPr/>
        </p:nvCxnSpPr>
        <p:spPr>
          <a:xfrm flipV="1">
            <a:off x="4514850" y="3752850"/>
            <a:ext cx="285750" cy="214313"/>
          </a:xfrm>
          <a:prstGeom prst="straightConnector1">
            <a:avLst/>
          </a:prstGeom>
          <a:ln w="22225">
            <a:solidFill>
              <a:srgbClr val="0065AE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矢印コネクタ 90"/>
          <p:cNvCxnSpPr>
            <a:endCxn id="76" idx="2"/>
          </p:cNvCxnSpPr>
          <p:nvPr/>
        </p:nvCxnSpPr>
        <p:spPr>
          <a:xfrm flipV="1">
            <a:off x="4572000" y="3714750"/>
            <a:ext cx="608013" cy="428625"/>
          </a:xfrm>
          <a:prstGeom prst="straightConnector1">
            <a:avLst/>
          </a:prstGeom>
          <a:ln w="22225">
            <a:solidFill>
              <a:srgbClr val="0065AE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矢印コネクタ 91"/>
          <p:cNvCxnSpPr/>
          <p:nvPr/>
        </p:nvCxnSpPr>
        <p:spPr>
          <a:xfrm>
            <a:off x="4286250" y="4357688"/>
            <a:ext cx="285750" cy="214312"/>
          </a:xfrm>
          <a:prstGeom prst="straightConnector1">
            <a:avLst/>
          </a:prstGeom>
          <a:ln w="22225">
            <a:solidFill>
              <a:srgbClr val="0065A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矢印コネクタ 92"/>
          <p:cNvCxnSpPr/>
          <p:nvPr/>
        </p:nvCxnSpPr>
        <p:spPr>
          <a:xfrm>
            <a:off x="4000500" y="4429125"/>
            <a:ext cx="571500" cy="428625"/>
          </a:xfrm>
          <a:prstGeom prst="straightConnector1">
            <a:avLst/>
          </a:prstGeom>
          <a:ln w="22225">
            <a:solidFill>
              <a:srgbClr val="0065AE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右矢印 93"/>
          <p:cNvSpPr/>
          <p:nvPr/>
        </p:nvSpPr>
        <p:spPr>
          <a:xfrm>
            <a:off x="5500688" y="3643313"/>
            <a:ext cx="1000125" cy="785812"/>
          </a:xfrm>
          <a:prstGeom prst="rightArrow">
            <a:avLst>
              <a:gd name="adj1" fmla="val 50000"/>
              <a:gd name="adj2" fmla="val 31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CUBE</a:t>
            </a:r>
            <a:r>
              <a:rPr lang="ja-JP" altLang="en-US" sz="11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</a:t>
            </a:r>
          </a:p>
        </p:txBody>
      </p:sp>
      <p:sp>
        <p:nvSpPr>
          <p:cNvPr id="95" name="AutoShape 38"/>
          <p:cNvSpPr>
            <a:spLocks noChangeArrowheads="1"/>
          </p:cNvSpPr>
          <p:nvPr/>
        </p:nvSpPr>
        <p:spPr bwMode="auto">
          <a:xfrm>
            <a:off x="714348" y="2071678"/>
            <a:ext cx="1142980" cy="857256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srgbClr val="4A6224">
                    <a:lumMod val="50000"/>
                  </a:srgb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実績データ</a:t>
            </a:r>
          </a:p>
        </p:txBody>
      </p:sp>
      <p:sp>
        <p:nvSpPr>
          <p:cNvPr id="96" name="AutoShape 38"/>
          <p:cNvSpPr>
            <a:spLocks noChangeArrowheads="1"/>
          </p:cNvSpPr>
          <p:nvPr/>
        </p:nvSpPr>
        <p:spPr bwMode="auto">
          <a:xfrm>
            <a:off x="3286116" y="2071678"/>
            <a:ext cx="1142980" cy="857256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srgbClr val="4A6224">
                    <a:lumMod val="50000"/>
                  </a:srgbClr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実績データ</a:t>
            </a:r>
          </a:p>
        </p:txBody>
      </p:sp>
      <p:sp>
        <p:nvSpPr>
          <p:cNvPr id="97" name="AutoShape 38"/>
          <p:cNvSpPr>
            <a:spLocks noChangeArrowheads="1"/>
          </p:cNvSpPr>
          <p:nvPr/>
        </p:nvSpPr>
        <p:spPr bwMode="auto">
          <a:xfrm>
            <a:off x="714348" y="3500438"/>
            <a:ext cx="1142980" cy="857256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予算データ</a:t>
            </a:r>
          </a:p>
        </p:txBody>
      </p:sp>
      <p:sp>
        <p:nvSpPr>
          <p:cNvPr id="98" name="AutoShape 38"/>
          <p:cNvSpPr>
            <a:spLocks noChangeArrowheads="1"/>
          </p:cNvSpPr>
          <p:nvPr/>
        </p:nvSpPr>
        <p:spPr bwMode="auto">
          <a:xfrm>
            <a:off x="3286116" y="3500438"/>
            <a:ext cx="1142980" cy="857256"/>
          </a:xfrm>
          <a:prstGeom prst="roundRect">
            <a:avLst>
              <a:gd name="adj" fmla="val 16667"/>
            </a:avLst>
          </a:prstGeom>
          <a:solidFill>
            <a:srgbClr val="9E3039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予算データ</a:t>
            </a:r>
          </a:p>
        </p:txBody>
      </p:sp>
      <p:sp>
        <p:nvSpPr>
          <p:cNvPr id="99" name="AutoShape 38"/>
          <p:cNvSpPr>
            <a:spLocks noChangeArrowheads="1"/>
          </p:cNvSpPr>
          <p:nvPr/>
        </p:nvSpPr>
        <p:spPr bwMode="auto">
          <a:xfrm>
            <a:off x="714348" y="4786322"/>
            <a:ext cx="1142980" cy="857256"/>
          </a:xfrm>
          <a:prstGeom prst="roundRect">
            <a:avLst>
              <a:gd name="adj" fmla="val 16667"/>
            </a:avLst>
          </a:prstGeom>
          <a:solidFill>
            <a:srgbClr val="E271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各種マスタ</a:t>
            </a:r>
          </a:p>
        </p:txBody>
      </p:sp>
      <p:sp>
        <p:nvSpPr>
          <p:cNvPr id="100" name="AutoShape 38"/>
          <p:cNvSpPr>
            <a:spLocks noChangeArrowheads="1"/>
          </p:cNvSpPr>
          <p:nvPr/>
        </p:nvSpPr>
        <p:spPr bwMode="auto">
          <a:xfrm>
            <a:off x="3286116" y="4786322"/>
            <a:ext cx="1142980" cy="857256"/>
          </a:xfrm>
          <a:prstGeom prst="roundRect">
            <a:avLst>
              <a:gd name="adj" fmla="val 16667"/>
            </a:avLst>
          </a:prstGeom>
          <a:solidFill>
            <a:srgbClr val="E27100"/>
          </a:solidFill>
          <a:ln w="9525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01600" prst="coolSlant"/>
          </a:sp3d>
        </p:spPr>
        <p:txBody>
          <a:bodyPr wrap="none" anchor="ctr"/>
          <a:lstStyle/>
          <a:p>
            <a:pPr algn="ctr">
              <a:defRPr/>
            </a:pPr>
            <a:r>
              <a:rPr lang="ja-JP" altLang="en-US" sz="1600" dirty="0">
                <a:solidFill>
                  <a:prstClr val="white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各種マスタ</a:t>
            </a:r>
          </a:p>
        </p:txBody>
      </p:sp>
      <p:sp>
        <p:nvSpPr>
          <p:cNvPr id="6200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39979C-6472-49DC-AC45-E9952998E31F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4110038" y="1682750"/>
            <a:ext cx="4608512" cy="336550"/>
          </a:xfrm>
          <a:prstGeom prst="rect">
            <a:avLst/>
          </a:prstGeom>
          <a:solidFill>
            <a:schemeClr val="accent6">
              <a:alpha val="89803"/>
            </a:schemeClr>
          </a:solidFill>
          <a:ln w="19050">
            <a:noFill/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ctr">
              <a:defRPr/>
            </a:pPr>
            <a:endParaRPr lang="ja-JP" altLang="ja-JP" sz="1600" i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4140200" y="2165350"/>
            <a:ext cx="4608513" cy="3835400"/>
          </a:xfrm>
          <a:prstGeom prst="rect">
            <a:avLst/>
          </a:prstGeom>
          <a:solidFill>
            <a:schemeClr val="bg1">
              <a:alpha val="45097"/>
            </a:schemeClr>
          </a:solidFill>
          <a:ln w="44450">
            <a:solidFill>
              <a:schemeClr val="folHlink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endParaRPr lang="ja-JP" altLang="ja-JP" sz="1600" i="1">
              <a:solidFill>
                <a:srgbClr val="333333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36638" y="5272088"/>
            <a:ext cx="1336675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1800">
                <a:solidFill>
                  <a:srgbClr val="00007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データ次元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ja-JP" altLang="en-US" sz="1800">
                <a:solidFill>
                  <a:srgbClr val="00007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時間次元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311753" y="3676650"/>
            <a:ext cx="4629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solidFill>
                  <a:srgbClr val="00007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科目次元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1878013" y="25955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7176" name="Group 7"/>
          <p:cNvGrpSpPr>
            <a:grpSpLocks/>
          </p:cNvGrpSpPr>
          <p:nvPr/>
        </p:nvGrpSpPr>
        <p:grpSpPr bwMode="auto">
          <a:xfrm>
            <a:off x="963613" y="3032125"/>
            <a:ext cx="2320925" cy="1925638"/>
            <a:chOff x="607" y="1797"/>
            <a:chExt cx="1462" cy="1488"/>
          </a:xfrm>
        </p:grpSpPr>
        <p:sp>
          <p:nvSpPr>
            <p:cNvPr id="7188" name="AutoShape 8"/>
            <p:cNvSpPr>
              <a:spLocks noChangeArrowheads="1"/>
            </p:cNvSpPr>
            <p:nvPr/>
          </p:nvSpPr>
          <p:spPr bwMode="auto">
            <a:xfrm>
              <a:off x="607" y="1797"/>
              <a:ext cx="1462" cy="1488"/>
            </a:xfrm>
            <a:prstGeom prst="cube">
              <a:avLst>
                <a:gd name="adj" fmla="val 25000"/>
              </a:avLst>
            </a:prstGeom>
            <a:solidFill>
              <a:srgbClr val="0066FF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>
              <a:noAutofit/>
            </a:bodyPr>
            <a:lstStyle/>
            <a:p>
              <a:pPr algn="ctr"/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89" name="Line 9"/>
            <p:cNvSpPr>
              <a:spLocks noChangeShapeType="1"/>
            </p:cNvSpPr>
            <p:nvPr/>
          </p:nvSpPr>
          <p:spPr bwMode="auto">
            <a:xfrm flipH="1">
              <a:off x="962" y="1797"/>
              <a:ext cx="354" cy="38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0" name="Line 10"/>
            <p:cNvSpPr>
              <a:spLocks noChangeShapeType="1"/>
            </p:cNvSpPr>
            <p:nvPr/>
          </p:nvSpPr>
          <p:spPr bwMode="auto">
            <a:xfrm flipH="1">
              <a:off x="1360" y="1797"/>
              <a:ext cx="355" cy="38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1" name="Line 11"/>
            <p:cNvSpPr>
              <a:spLocks noChangeShapeType="1"/>
            </p:cNvSpPr>
            <p:nvPr/>
          </p:nvSpPr>
          <p:spPr bwMode="auto">
            <a:xfrm flipH="1">
              <a:off x="1715" y="2181"/>
              <a:ext cx="354" cy="38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2" name="Line 12"/>
            <p:cNvSpPr>
              <a:spLocks noChangeShapeType="1"/>
            </p:cNvSpPr>
            <p:nvPr/>
          </p:nvSpPr>
          <p:spPr bwMode="auto">
            <a:xfrm flipH="1">
              <a:off x="1715" y="2565"/>
              <a:ext cx="354" cy="384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3" name="Line 13"/>
            <p:cNvSpPr>
              <a:spLocks noChangeShapeType="1"/>
            </p:cNvSpPr>
            <p:nvPr/>
          </p:nvSpPr>
          <p:spPr bwMode="auto">
            <a:xfrm>
              <a:off x="784" y="1989"/>
              <a:ext cx="110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4" name="Line 14"/>
            <p:cNvSpPr>
              <a:spLocks noChangeShapeType="1"/>
            </p:cNvSpPr>
            <p:nvPr/>
          </p:nvSpPr>
          <p:spPr bwMode="auto">
            <a:xfrm>
              <a:off x="607" y="2565"/>
              <a:ext cx="110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5" name="Line 15"/>
            <p:cNvSpPr>
              <a:spLocks noChangeShapeType="1"/>
            </p:cNvSpPr>
            <p:nvPr/>
          </p:nvSpPr>
          <p:spPr bwMode="auto">
            <a:xfrm>
              <a:off x="607" y="2949"/>
              <a:ext cx="110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6" name="Line 16"/>
            <p:cNvSpPr>
              <a:spLocks noChangeShapeType="1"/>
            </p:cNvSpPr>
            <p:nvPr/>
          </p:nvSpPr>
          <p:spPr bwMode="auto">
            <a:xfrm rot="5400000">
              <a:off x="410" y="2733"/>
              <a:ext cx="110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7" name="Line 17"/>
            <p:cNvSpPr>
              <a:spLocks noChangeShapeType="1"/>
            </p:cNvSpPr>
            <p:nvPr/>
          </p:nvSpPr>
          <p:spPr bwMode="auto">
            <a:xfrm rot="5400000">
              <a:off x="808" y="2733"/>
              <a:ext cx="110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7198" name="Line 18"/>
            <p:cNvSpPr>
              <a:spLocks noChangeShapeType="1"/>
            </p:cNvSpPr>
            <p:nvPr/>
          </p:nvSpPr>
          <p:spPr bwMode="auto">
            <a:xfrm rot="5400000">
              <a:off x="1340" y="2541"/>
              <a:ext cx="1104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92075" tIns="46038" rIns="92075" bIns="46038">
              <a:noAutofit/>
            </a:bodyPr>
            <a:lstStyle/>
            <a:p>
              <a:endPara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sp>
        <p:nvSpPr>
          <p:cNvPr id="295955" name="Text Box 19"/>
          <p:cNvSpPr txBox="1">
            <a:spLocks noChangeArrowheads="1"/>
          </p:cNvSpPr>
          <p:nvPr/>
        </p:nvSpPr>
        <p:spPr bwMode="auto">
          <a:xfrm>
            <a:off x="4497388" y="2293938"/>
            <a:ext cx="4107060" cy="369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800" dirty="0">
                <a:solidFill>
                  <a:srgbClr val="00007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９つの次元（ディメンション）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１．科目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２．組織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３．機能１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４．機能２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５．機能３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６．機能４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７．相手先  （仕入先・相手先・社員）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８．期間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９．データタイプ（実績値・予算値等）</a:t>
            </a:r>
          </a:p>
        </p:txBody>
      </p:sp>
      <p:sp>
        <p:nvSpPr>
          <p:cNvPr id="7178" name="AutoShape 20"/>
          <p:cNvSpPr>
            <a:spLocks/>
          </p:cNvSpPr>
          <p:nvPr/>
        </p:nvSpPr>
        <p:spPr bwMode="auto">
          <a:xfrm>
            <a:off x="5868144" y="3501008"/>
            <a:ext cx="288032" cy="1224135"/>
          </a:xfrm>
          <a:prstGeom prst="rightBrace">
            <a:avLst>
              <a:gd name="adj1" fmla="val 7191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 anchor="ctr">
            <a:noAutofit/>
          </a:bodyPr>
          <a:lstStyle/>
          <a:p>
            <a:pPr algn="ctr"/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79" name="Text Box 21"/>
          <p:cNvSpPr txBox="1">
            <a:spLocks noChangeArrowheads="1"/>
          </p:cNvSpPr>
          <p:nvPr/>
        </p:nvSpPr>
        <p:spPr bwMode="auto">
          <a:xfrm>
            <a:off x="6115050" y="3844925"/>
            <a:ext cx="241617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CORE</a:t>
            </a:r>
            <a:r>
              <a:rPr lang="ja-JP" altLang="en-US" sz="140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機能コード</a:t>
            </a:r>
          </a:p>
          <a:p>
            <a:pPr>
              <a:spcBef>
                <a:spcPct val="50000"/>
              </a:spcBef>
            </a:pPr>
            <a:r>
              <a:rPr lang="ja-JP" altLang="en-US" sz="140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（セグメント情報）</a:t>
            </a:r>
            <a:endParaRPr lang="ja-JP" altLang="en-US" sz="1400" i="1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80" name="Text Box 22"/>
          <p:cNvSpPr txBox="1">
            <a:spLocks noChangeArrowheads="1"/>
          </p:cNvSpPr>
          <p:nvPr/>
        </p:nvSpPr>
        <p:spPr bwMode="auto">
          <a:xfrm>
            <a:off x="4283969" y="1709738"/>
            <a:ext cx="4174232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９つの次元を自由に組み合わせる事が可能</a:t>
            </a:r>
          </a:p>
        </p:txBody>
      </p:sp>
      <p:sp>
        <p:nvSpPr>
          <p:cNvPr id="295959" name="Text Box 23"/>
          <p:cNvSpPr txBox="1">
            <a:spLocks noChangeArrowheads="1"/>
          </p:cNvSpPr>
          <p:nvPr/>
        </p:nvSpPr>
        <p:spPr bwMode="auto">
          <a:xfrm>
            <a:off x="251520" y="1606550"/>
            <a:ext cx="3528318" cy="11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次元：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多面体で表現されるデータベースへ</a:t>
            </a:r>
          </a:p>
          <a:p>
            <a:pPr>
              <a:spcBef>
                <a:spcPct val="50000"/>
              </a:spcBef>
              <a:defRPr/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アクセスする切り口</a:t>
            </a:r>
          </a:p>
        </p:txBody>
      </p:sp>
      <p:sp>
        <p:nvSpPr>
          <p:cNvPr id="7182" name="Line 24"/>
          <p:cNvSpPr>
            <a:spLocks noChangeShapeType="1"/>
          </p:cNvSpPr>
          <p:nvPr/>
        </p:nvSpPr>
        <p:spPr bwMode="auto">
          <a:xfrm flipV="1">
            <a:off x="820738" y="3243263"/>
            <a:ext cx="0" cy="1728787"/>
          </a:xfrm>
          <a:prstGeom prst="line">
            <a:avLst/>
          </a:prstGeom>
          <a:noFill/>
          <a:ln w="28575">
            <a:solidFill>
              <a:srgbClr val="00007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83" name="Line 25"/>
          <p:cNvSpPr>
            <a:spLocks noChangeShapeType="1"/>
          </p:cNvSpPr>
          <p:nvPr/>
        </p:nvSpPr>
        <p:spPr bwMode="auto">
          <a:xfrm flipV="1">
            <a:off x="963613" y="5114925"/>
            <a:ext cx="1727200" cy="1588"/>
          </a:xfrm>
          <a:prstGeom prst="line">
            <a:avLst/>
          </a:prstGeom>
          <a:noFill/>
          <a:ln w="28575">
            <a:solidFill>
              <a:srgbClr val="00007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84" name="Line 26"/>
          <p:cNvSpPr>
            <a:spLocks noChangeShapeType="1"/>
          </p:cNvSpPr>
          <p:nvPr/>
        </p:nvSpPr>
        <p:spPr bwMode="auto">
          <a:xfrm flipV="1">
            <a:off x="2908300" y="4395788"/>
            <a:ext cx="576263" cy="576262"/>
          </a:xfrm>
          <a:prstGeom prst="line">
            <a:avLst/>
          </a:prstGeom>
          <a:noFill/>
          <a:ln w="28575">
            <a:solidFill>
              <a:srgbClr val="000076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85" name="Text Box 27"/>
          <p:cNvSpPr txBox="1">
            <a:spLocks noChangeArrowheads="1"/>
          </p:cNvSpPr>
          <p:nvPr/>
        </p:nvSpPr>
        <p:spPr bwMode="auto">
          <a:xfrm rot="-2700060">
            <a:off x="2856706" y="4544220"/>
            <a:ext cx="1336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800">
                <a:solidFill>
                  <a:srgbClr val="00007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組織次元</a:t>
            </a:r>
          </a:p>
        </p:txBody>
      </p:sp>
      <p:sp>
        <p:nvSpPr>
          <p:cNvPr id="7186" name="Rectangle 30"/>
          <p:cNvSpPr>
            <a:spLocks noChangeArrowheads="1"/>
          </p:cNvSpPr>
          <p:nvPr/>
        </p:nvSpPr>
        <p:spPr bwMode="auto">
          <a:xfrm>
            <a:off x="503238" y="2159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b="1" i="1" dirty="0">
                <a:latin typeface="Times New Roman" pitchFamily="18" charset="0"/>
                <a:ea typeface="HGP創英角ｺﾞｼｯｸUB" pitchFamily="50" charset="-128"/>
              </a:rPr>
              <a:t>SuperStream- Planning </a:t>
            </a: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  <a:b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～データベース構成（</a:t>
            </a:r>
            <a:r>
              <a:rPr lang="en-US" altLang="ja-JP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OLAP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とは）～</a:t>
            </a:r>
          </a:p>
        </p:txBody>
      </p:sp>
      <p:sp>
        <p:nvSpPr>
          <p:cNvPr id="3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SuperStream- Planning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  <a:b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～レポート作成機能①～</a:t>
            </a:r>
          </a:p>
        </p:txBody>
      </p:sp>
      <p:sp>
        <p:nvSpPr>
          <p:cNvPr id="8195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6D39065-B0F9-41D6-B886-55F00AD3E2B4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sp>
        <p:nvSpPr>
          <p:cNvPr id="8196" name="Text Box 2"/>
          <p:cNvSpPr txBox="1">
            <a:spLocks noChangeArrowheads="1"/>
          </p:cNvSpPr>
          <p:nvPr/>
        </p:nvSpPr>
        <p:spPr bwMode="auto">
          <a:xfrm>
            <a:off x="252413" y="1412875"/>
            <a:ext cx="8568059" cy="230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altLang="ja-JP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</a:t>
            </a:r>
            <a:r>
              <a:rPr lang="ja-JP" altLang="en-US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</a:p>
          <a:p>
            <a:r>
              <a:rPr lang="ja-JP" altLang="en-US" sz="1600" dirty="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定型的なレイアウトだけではなく、縦軸・横軸を自由に設定し、</a:t>
            </a:r>
          </a:p>
          <a:p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ドリルダウン・ドリルアップで任意にレポートを作成可能です。</a:t>
            </a:r>
          </a:p>
          <a:p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0" lang="ja-JP" altLang="en-US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◆メ</a:t>
            </a:r>
            <a:r>
              <a:rPr lang="ja-JP" altLang="en-US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リット</a:t>
            </a:r>
          </a:p>
          <a:p>
            <a:r>
              <a:rPr lang="ja-JP" altLang="en-US" sz="1600" dirty="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経営者等から要求される、柔軟な管理資料（非定型）を作成できます。</a:t>
            </a:r>
          </a:p>
          <a:p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ドリルダウンによる問題発見から原因の究明を行うことにより、</a:t>
            </a:r>
          </a:p>
          <a:p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会計データに隠れている傾向を分析。またマイナス金額は赤字、１０００万以上は緑など</a:t>
            </a:r>
          </a:p>
          <a:p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ユーザーで指定が自由に可能です。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988" y="3573463"/>
            <a:ext cx="3933825" cy="2822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3" y="3071813"/>
            <a:ext cx="4143375" cy="3108325"/>
          </a:xfrm>
          <a:noFill/>
          <a:ln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19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47FF6F-0E17-4AE0-9D62-FBEA3A51850E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2698750"/>
            <a:ext cx="4135438" cy="305911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840288" y="6172772"/>
            <a:ext cx="344487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altLang="ja-JP" sz="1400" dirty="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HTML</a:t>
            </a:r>
            <a:r>
              <a:rPr lang="ja-JP" altLang="en-US" sz="1400" dirty="0" err="1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での</a:t>
            </a:r>
            <a:r>
              <a:rPr lang="ja-JP" altLang="en-US" sz="1400" dirty="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出力イメージ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804863" y="5715000"/>
            <a:ext cx="3479800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altLang="ja-JP" sz="140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での出力イメージ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50825" y="2349500"/>
            <a:ext cx="4319588" cy="30956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4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に出力してデータを二次加工することも可能</a:t>
            </a:r>
          </a:p>
        </p:txBody>
      </p:sp>
      <p:sp>
        <p:nvSpPr>
          <p:cNvPr id="9224" name="Rectangle 10"/>
          <p:cNvSpPr>
            <a:spLocks noChangeArrowheads="1"/>
          </p:cNvSpPr>
          <p:nvPr/>
        </p:nvSpPr>
        <p:spPr bwMode="auto">
          <a:xfrm>
            <a:off x="503238" y="2159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b="1" i="1" dirty="0">
                <a:latin typeface="Times New Roman" pitchFamily="18" charset="0"/>
                <a:ea typeface="HGP創英角ｺﾞｼｯｸUB" pitchFamily="50" charset="-128"/>
              </a:rPr>
              <a:t>SuperStream- Planning </a:t>
            </a: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  <a:b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～レポート作成機能②～</a:t>
            </a:r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252413" y="1412875"/>
            <a:ext cx="82073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 altLang="ja-JP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</a:t>
            </a:r>
            <a:r>
              <a:rPr lang="ja-JP" altLang="en-US" sz="1600" dirty="0">
                <a:solidFill>
                  <a:srgbClr val="FF33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</a:p>
          <a:p>
            <a:r>
              <a:rPr lang="ja-JP" altLang="en-US" sz="1600" dirty="0">
                <a:solidFill>
                  <a:srgbClr val="5F5F5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レポートの二次加工として、</a:t>
            </a:r>
            <a:r>
              <a:rPr lang="en-US" altLang="ja-JP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HTML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等多彩な出力指定が可能です。</a:t>
            </a:r>
          </a:p>
          <a:p>
            <a:endParaRPr lang="en-US" altLang="ja-JP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92375"/>
            <a:ext cx="4968875" cy="373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SuperStream- Planning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  <a:b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1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～予算登録機能～</a:t>
            </a:r>
          </a:p>
        </p:txBody>
      </p:sp>
      <p:sp>
        <p:nvSpPr>
          <p:cNvPr id="10244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25AC2C-83AF-4D5B-86E4-DB3A7F1C8631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395288" y="2924175"/>
            <a:ext cx="3024187" cy="504825"/>
          </a:xfrm>
          <a:prstGeom prst="rect">
            <a:avLst/>
          </a:prstGeom>
          <a:noFill/>
          <a:ln w="22225" algn="ctr">
            <a:solidFill>
              <a:srgbClr val="FF66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>
              <a:spcBef>
                <a:spcPct val="50000"/>
              </a:spcBef>
            </a:pPr>
            <a:endParaRPr lang="ja-JP" altLang="ja-JP" sz="1400" b="1">
              <a:solidFill>
                <a:schemeClr val="tx1"/>
              </a:solidFill>
              <a:latin typeface="ＭＳ Ｐゴシック" charset="-128"/>
            </a:endParaRPr>
          </a:p>
        </p:txBody>
      </p:sp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1908175" y="4911725"/>
            <a:ext cx="7056438" cy="1368425"/>
          </a:xfrm>
          <a:prstGeom prst="rect">
            <a:avLst/>
          </a:prstGeom>
          <a:solidFill>
            <a:srgbClr val="EAEAEA"/>
          </a:solidFill>
          <a:ln w="57150" algn="ctr">
            <a:solidFill>
              <a:srgbClr val="FF66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ja-JP" altLang="en-US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1835150" y="3429000"/>
            <a:ext cx="407988" cy="1420813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arrow" w="med" len="med"/>
          </a:ln>
        </p:spPr>
        <p:txBody>
          <a:bodyPr lIns="90000" tIns="46800" rIns="90000" bIns="46800"/>
          <a:lstStyle/>
          <a:p>
            <a:endParaRPr lang="ja-JP" altLang="en-US"/>
          </a:p>
        </p:txBody>
      </p:sp>
      <p:sp>
        <p:nvSpPr>
          <p:cNvPr id="10248" name="AutoShape 7"/>
          <p:cNvSpPr>
            <a:spLocks noChangeArrowheads="1"/>
          </p:cNvSpPr>
          <p:nvPr/>
        </p:nvSpPr>
        <p:spPr bwMode="auto">
          <a:xfrm>
            <a:off x="5545138" y="2564904"/>
            <a:ext cx="3131318" cy="1180009"/>
          </a:xfrm>
          <a:prstGeom prst="cloudCallout">
            <a:avLst>
              <a:gd name="adj1" fmla="val -62611"/>
              <a:gd name="adj2" fmla="val 24477"/>
            </a:avLst>
          </a:prstGeom>
          <a:gradFill rotWithShape="1">
            <a:gsLst>
              <a:gs pos="0">
                <a:srgbClr val="CCECFF"/>
              </a:gs>
              <a:gs pos="100000">
                <a:srgbClr val="FFFFFF"/>
              </a:gs>
            </a:gsLst>
            <a:path path="rect">
              <a:fillToRect t="100000" r="100000"/>
            </a:path>
          </a:gradFill>
          <a:ln w="25400">
            <a:solidFill>
              <a:srgbClr val="00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ja-JP" altLang="ja-JP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49" name="Text Box 8"/>
          <p:cNvSpPr txBox="1">
            <a:spLocks noChangeArrowheads="1"/>
          </p:cNvSpPr>
          <p:nvPr/>
        </p:nvSpPr>
        <p:spPr bwMode="auto">
          <a:xfrm>
            <a:off x="5796136" y="2780928"/>
            <a:ext cx="2519487" cy="648512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予算の入力は</a:t>
            </a:r>
            <a:r>
              <a:rPr lang="en-US" altLang="ja-JP" sz="1200" i="1" dirty="0">
                <a:solidFill>
                  <a:schemeClr val="tx2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Planning</a:t>
            </a:r>
            <a:r>
              <a:rPr lang="ja-JP" altLang="en-US" sz="1200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　　　　登録用のフォーマットを決めた後、エクセルに出力し、入力します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5580063" y="3830638"/>
            <a:ext cx="3384425" cy="1038522"/>
          </a:xfrm>
          <a:prstGeom prst="cloudCallout">
            <a:avLst>
              <a:gd name="adj1" fmla="val -65468"/>
              <a:gd name="adj2" fmla="val 74070"/>
            </a:avLst>
          </a:prstGeom>
          <a:gradFill rotWithShape="1">
            <a:gsLst>
              <a:gs pos="0">
                <a:srgbClr val="CCECFF"/>
              </a:gs>
              <a:gs pos="100000">
                <a:srgbClr val="FFFFFF"/>
              </a:gs>
            </a:gsLst>
            <a:path path="rect">
              <a:fillToRect r="100000" b="100000"/>
            </a:path>
          </a:gradFill>
          <a:ln w="25400">
            <a:solidFill>
              <a:srgbClr val="00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endParaRPr lang="ja-JP" altLang="ja-JP" sz="120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915024" y="3952875"/>
            <a:ext cx="2761431" cy="6492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dirty="0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昨年度の「実績値」、「当初予算」など他のデータと比較しながら予算入力を行うこともできます。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252413" y="1277938"/>
            <a:ext cx="464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1" tIns="47891" rIns="95781" bIns="47891" anchor="ctr"/>
          <a:lstStyle/>
          <a:p>
            <a:pPr>
              <a:lnSpc>
                <a:spcPts val="2600"/>
              </a:lnSpc>
            </a:pPr>
            <a:r>
              <a:rPr lang="en-US" altLang="ja-JP" sz="1600" dirty="0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 </a:t>
            </a:r>
            <a:r>
              <a:rPr lang="ja-JP" altLang="en-US" sz="1600" dirty="0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予算登録機能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900113" y="1797050"/>
            <a:ext cx="792003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・予算入力用のフォーマットを決めて、</a:t>
            </a:r>
            <a:r>
              <a:rPr lang="en-US" altLang="ja-JP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Excel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形式で出力します。</a:t>
            </a:r>
          </a:p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600" dirty="0">
                <a:solidFill>
                  <a:srgbClr val="4D4D4D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CORE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の予算入力シートよりも柔軟にレイアウトを決めることができます。</a:t>
            </a:r>
          </a:p>
        </p:txBody>
      </p:sp>
      <p:pic>
        <p:nvPicPr>
          <p:cNvPr id="1025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0413" y="5084763"/>
            <a:ext cx="6142037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5" name="Oval 9"/>
          <p:cNvSpPr>
            <a:spLocks noChangeArrowheads="1"/>
          </p:cNvSpPr>
          <p:nvPr/>
        </p:nvSpPr>
        <p:spPr bwMode="auto">
          <a:xfrm>
            <a:off x="2843213" y="5127625"/>
            <a:ext cx="1944687" cy="1008063"/>
          </a:xfrm>
          <a:prstGeom prst="ellipse">
            <a:avLst/>
          </a:prstGeom>
          <a:noFill/>
          <a:ln w="22225" algn="ctr">
            <a:solidFill>
              <a:srgbClr val="FF66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ja-JP" altLang="en-US"/>
          </a:p>
        </p:txBody>
      </p:sp>
      <p:sp>
        <p:nvSpPr>
          <p:cNvPr id="1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番号プレースホルダ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2AE572-6C2B-4047-9EBA-EC93BC64920C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52413" y="1597025"/>
            <a:ext cx="4648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1" tIns="47891" rIns="95781" bIns="47891" anchor="ctr"/>
          <a:lstStyle/>
          <a:p>
            <a:pPr>
              <a:lnSpc>
                <a:spcPts val="2600"/>
              </a:lnSpc>
            </a:pPr>
            <a:r>
              <a:rPr lang="en-US" altLang="ja-JP" sz="1500" b="1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 </a:t>
            </a:r>
            <a:r>
              <a:rPr lang="ja-JP" altLang="en-US" sz="1500" b="1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配賦機能</a:t>
            </a: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52413" y="4044950"/>
            <a:ext cx="58007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1" tIns="47891" rIns="95781" bIns="47891" anchor="ctr"/>
          <a:lstStyle/>
          <a:p>
            <a:pPr>
              <a:lnSpc>
                <a:spcPts val="2600"/>
              </a:lnSpc>
            </a:pPr>
            <a:r>
              <a:rPr lang="en-US" altLang="ja-JP" sz="1500" b="1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 </a:t>
            </a:r>
            <a:r>
              <a:rPr lang="ja-JP" altLang="en-US" sz="1500" b="1">
                <a:solidFill>
                  <a:srgbClr val="0066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キャッシュ・フロー計算書作成機能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>
            <a:off x="539552" y="2103438"/>
            <a:ext cx="83529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・実績や予算に対する配賦機能を備え、また多段階・多階層の配賦を行うことができます。</a:t>
            </a:r>
          </a:p>
        </p:txBody>
      </p:sp>
      <p:sp>
        <p:nvSpPr>
          <p:cNvPr id="11270" name="Text Box 5"/>
          <p:cNvSpPr txBox="1">
            <a:spLocks noChangeArrowheads="1"/>
          </p:cNvSpPr>
          <p:nvPr/>
        </p:nvSpPr>
        <p:spPr bwMode="auto">
          <a:xfrm>
            <a:off x="539552" y="2603500"/>
            <a:ext cx="835292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・組織別や機能コード別（商品別、地域別など）に配賦を行うことができます。</a:t>
            </a:r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539552" y="3105150"/>
            <a:ext cx="8352927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・複数のパターンの配賦シミュレーションを実行し、適切なパターンだけを</a:t>
            </a:r>
          </a:p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</a:t>
            </a:r>
            <a:r>
              <a:rPr lang="en-US" altLang="ja-JP" sz="1600" b="1" i="1" dirty="0">
                <a:solidFill>
                  <a:srgbClr val="4D4D4D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SuperStream</a:t>
            </a:r>
            <a:r>
              <a:rPr lang="en-US" altLang="ja-JP" sz="1600" b="1" dirty="0">
                <a:solidFill>
                  <a:srgbClr val="4D4D4D"/>
                </a:solidFill>
                <a:latin typeface="Times New Roman" pitchFamily="18" charset="0"/>
                <a:ea typeface="メイリオ" pitchFamily="50" charset="-128"/>
                <a:cs typeface="Times New Roman" pitchFamily="18" charset="0"/>
              </a:rPr>
              <a:t>-CORE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に反映させることができます。</a:t>
            </a:r>
          </a:p>
        </p:txBody>
      </p:sp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539552" y="4672013"/>
            <a:ext cx="860444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・実績／予算のキャッシュ・フローを作成することが可能です。</a:t>
            </a:r>
          </a:p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・同一画面上で調整仕訳を入力し、すぐにその値を反映した結果を確認することができます。</a:t>
            </a:r>
          </a:p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・キャッシュ・フロー計算書の表示形式は</a:t>
            </a:r>
            <a:r>
              <a:rPr lang="ja-JP" altLang="en-US" sz="1600" dirty="0">
                <a:solidFill>
                  <a:srgbClr val="FA4708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直接法・間接法</a:t>
            </a: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どちらでも可能できます。</a:t>
            </a:r>
          </a:p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・部門別キャッシュフローも作成可能です。</a:t>
            </a:r>
          </a:p>
        </p:txBody>
      </p:sp>
      <p:sp>
        <p:nvSpPr>
          <p:cNvPr id="11273" name="Rectangle 10"/>
          <p:cNvSpPr>
            <a:spLocks noChangeArrowheads="1"/>
          </p:cNvSpPr>
          <p:nvPr/>
        </p:nvSpPr>
        <p:spPr bwMode="auto">
          <a:xfrm>
            <a:off x="503238" y="215900"/>
            <a:ext cx="82296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ts val="2600"/>
              </a:lnSpc>
            </a:pPr>
            <a:r>
              <a:rPr lang="en-US" altLang="ja-JP" sz="2200" b="1" i="1" dirty="0">
                <a:latin typeface="Times New Roman" pitchFamily="18" charset="0"/>
                <a:ea typeface="HGP創英角ｺﾞｼｯｸUB" pitchFamily="50" charset="-128"/>
              </a:rPr>
              <a:t>SuperStream- Planning </a:t>
            </a: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特徴</a:t>
            </a:r>
            <a:b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2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～配賦</a:t>
            </a:r>
            <a:r>
              <a:rPr lang="en-US" altLang="ja-JP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キャッシュフロー計算書作成機能～</a:t>
            </a:r>
          </a:p>
        </p:txBody>
      </p:sp>
      <p:sp>
        <p:nvSpPr>
          <p:cNvPr id="11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00F816-EE02-40B8-9638-C8F959507D09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299010" name="Rectangle 2"/>
          <p:cNvSpPr>
            <a:spLocks noChangeArrowheads="1"/>
          </p:cNvSpPr>
          <p:nvPr/>
        </p:nvSpPr>
        <p:spPr bwMode="auto">
          <a:xfrm>
            <a:off x="1628775" y="2867025"/>
            <a:ext cx="5919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spcBef>
                <a:spcPct val="50000"/>
              </a:spcBef>
              <a:defRPr/>
            </a:pPr>
            <a:r>
              <a:rPr lang="ja-JP" altLang="en-US" sz="3600" dirty="0">
                <a:solidFill>
                  <a:srgbClr val="4D4D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レポート機能活用サンプル</a:t>
            </a:r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ABC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分析のサンプル</a:t>
            </a:r>
          </a:p>
        </p:txBody>
      </p:sp>
      <p:sp>
        <p:nvSpPr>
          <p:cNvPr id="13315" name="スライド番号プレースホル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60F9B3-E705-4E02-82A9-242B31762CF9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pic>
        <p:nvPicPr>
          <p:cNvPr id="13316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8" y="1438275"/>
            <a:ext cx="6842125" cy="49545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6192838" y="1341438"/>
            <a:ext cx="2665412" cy="1295400"/>
          </a:xfrm>
          <a:prstGeom prst="wedgeRoundRectCallout">
            <a:avLst>
              <a:gd name="adj1" fmla="val -64296"/>
              <a:gd name="adj2" fmla="val 55394"/>
              <a:gd name="adj3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得意先別の売掛残を残高の多い順に表示</a:t>
            </a:r>
          </a:p>
          <a:p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（単純な期末残だけでなく</a:t>
            </a:r>
          </a:p>
          <a:p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前期からの変動を分析</a:t>
            </a:r>
          </a:p>
          <a:p>
            <a:r>
              <a:rPr lang="ja-JP" altLang="en-US" sz="14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することなども可能）</a:t>
            </a:r>
          </a:p>
        </p:txBody>
      </p:sp>
      <p:sp>
        <p:nvSpPr>
          <p:cNvPr id="7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06388" y="6457950"/>
            <a:ext cx="2268537" cy="206375"/>
          </a:xfrm>
          <a:noFill/>
        </p:spPr>
        <p:txBody>
          <a:bodyPr vert="horz" lIns="91440" tIns="45720" rIns="91440" bIns="45720" anchor="t"/>
          <a:lstStyle/>
          <a:p>
            <a:r>
              <a:rPr lang="en-US" altLang="ja-JP" dirty="0" smtClean="0"/>
              <a:t>© </a:t>
            </a:r>
            <a:r>
              <a:rPr lang="en-US" altLang="ja-JP" dirty="0" smtClean="0"/>
              <a:t> </a:t>
            </a:r>
            <a:r>
              <a:rPr lang="en-US" altLang="ja-JP" dirty="0" smtClean="0"/>
              <a:t>SuperStream Inc.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104CORE概要版">
  <a:themeElements>
    <a:clrScheme name="ユーザー定義 2">
      <a:dk1>
        <a:sysClr val="windowText" lastClr="000000"/>
      </a:dk1>
      <a:lt1>
        <a:sysClr val="window" lastClr="FFFFFF"/>
      </a:lt1>
      <a:dk2>
        <a:srgbClr val="0065AE"/>
      </a:dk2>
      <a:lt2>
        <a:srgbClr val="FFFFFF"/>
      </a:lt2>
      <a:accent1>
        <a:srgbClr val="0065AE"/>
      </a:accent1>
      <a:accent2>
        <a:srgbClr val="0082C2"/>
      </a:accent2>
      <a:accent3>
        <a:srgbClr val="B31919"/>
      </a:accent3>
      <a:accent4>
        <a:srgbClr val="A37E21"/>
      </a:accent4>
      <a:accent5>
        <a:srgbClr val="4A6224"/>
      </a:accent5>
      <a:accent6>
        <a:srgbClr val="7F7F7F"/>
      </a:accent6>
      <a:hlink>
        <a:srgbClr val="0065AE"/>
      </a:hlink>
      <a:folHlink>
        <a:srgbClr val="BFBFBF"/>
      </a:folHlink>
    </a:clrScheme>
    <a:fontScheme name="ユーザー定義 2">
      <a:majorFont>
        <a:latin typeface="Tahoma"/>
        <a:ea typeface="HGP創英角ｺﾞｼｯｸUB"/>
        <a:cs typeface=""/>
      </a:majorFont>
      <a:minorFont>
        <a:latin typeface="Tahoma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lIns="0" tIns="0" rIns="0" bIns="0" anchor="t" anchorCtr="0">
        <a:normAutofit/>
      </a:bodyPr>
      <a:lstStyle>
        <a:defPPr marL="0" marR="0" indent="0" algn="l" defTabSz="914400" rtl="0" eaLnBrk="1" fontAlgn="auto" latinLnBrk="0" hangingPunct="1">
          <a:lnSpc>
            <a:spcPts val="28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1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2273</TotalTime>
  <Words>680</Words>
  <Application>Microsoft Office PowerPoint</Application>
  <PresentationFormat>画面に合わせる (4:3)</PresentationFormat>
  <Paragraphs>144</Paragraphs>
  <Slides>15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201104CORE概要版</vt:lpstr>
      <vt:lpstr>スライド 1</vt:lpstr>
      <vt:lpstr>SuperStream- Planning システムフロー</vt:lpstr>
      <vt:lpstr>スライド 3</vt:lpstr>
      <vt:lpstr>SuperStream- Planning 特徴 　　～レポート作成機能①～</vt:lpstr>
      <vt:lpstr>スライド 5</vt:lpstr>
      <vt:lpstr>SuperStream- Planning 特徴 　　～予算登録機能～</vt:lpstr>
      <vt:lpstr>スライド 7</vt:lpstr>
      <vt:lpstr>スライド 8</vt:lpstr>
      <vt:lpstr>ABC分析のサンプル</vt:lpstr>
      <vt:lpstr>セグメント分析（機能コード別集計）のサンプル</vt:lpstr>
      <vt:lpstr>財務指標分析のサンプル ①</vt:lpstr>
      <vt:lpstr>財務指標分析のサンプル ②</vt:lpstr>
      <vt:lpstr>損益分岐点分析のサンプル ①</vt:lpstr>
      <vt:lpstr>損益分岐点分析のサンプル ②</vt:lpstr>
      <vt:lpstr>スライド 15</vt:lpstr>
    </vt:vector>
  </TitlesOfParts>
  <Company>翔泳社コミュニケーションデザイン局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関原　綾子</dc:creator>
  <cp:lastModifiedBy>鈴木　由將</cp:lastModifiedBy>
  <cp:revision>167</cp:revision>
  <dcterms:created xsi:type="dcterms:W3CDTF">2008-04-30T05:12:55Z</dcterms:created>
  <dcterms:modified xsi:type="dcterms:W3CDTF">2015-09-23T05:20:12Z</dcterms:modified>
</cp:coreProperties>
</file>