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534" r:id="rId1"/>
  </p:sldMasterIdLst>
  <p:notesMasterIdLst>
    <p:notesMasterId r:id="rId69"/>
  </p:notesMasterIdLst>
  <p:handoutMasterIdLst>
    <p:handoutMasterId r:id="rId70"/>
  </p:handoutMasterIdLst>
  <p:sldIdLst>
    <p:sldId id="259" r:id="rId2"/>
    <p:sldId id="382" r:id="rId3"/>
    <p:sldId id="385" r:id="rId4"/>
    <p:sldId id="387" r:id="rId5"/>
    <p:sldId id="395" r:id="rId6"/>
    <p:sldId id="381" r:id="rId7"/>
    <p:sldId id="367" r:id="rId8"/>
    <p:sldId id="373" r:id="rId9"/>
    <p:sldId id="343" r:id="rId10"/>
    <p:sldId id="344" r:id="rId11"/>
    <p:sldId id="354"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374" r:id="rId25"/>
    <p:sldId id="297" r:id="rId26"/>
    <p:sldId id="375" r:id="rId27"/>
    <p:sldId id="299" r:id="rId28"/>
    <p:sldId id="355" r:id="rId29"/>
    <p:sldId id="301" r:id="rId30"/>
    <p:sldId id="302" r:id="rId31"/>
    <p:sldId id="303" r:id="rId32"/>
    <p:sldId id="304" r:id="rId33"/>
    <p:sldId id="305" r:id="rId34"/>
    <p:sldId id="306" r:id="rId35"/>
    <p:sldId id="307" r:id="rId36"/>
    <p:sldId id="308" r:id="rId37"/>
    <p:sldId id="309" r:id="rId38"/>
    <p:sldId id="310" r:id="rId39"/>
    <p:sldId id="311" r:id="rId40"/>
    <p:sldId id="312" r:id="rId41"/>
    <p:sldId id="313" r:id="rId42"/>
    <p:sldId id="314" r:id="rId43"/>
    <p:sldId id="315" r:id="rId44"/>
    <p:sldId id="316" r:id="rId45"/>
    <p:sldId id="317" r:id="rId46"/>
    <p:sldId id="318" r:id="rId47"/>
    <p:sldId id="319" r:id="rId48"/>
    <p:sldId id="320" r:id="rId49"/>
    <p:sldId id="394" r:id="rId50"/>
    <p:sldId id="391" r:id="rId51"/>
    <p:sldId id="392" r:id="rId52"/>
    <p:sldId id="393" r:id="rId53"/>
    <p:sldId id="321" r:id="rId54"/>
    <p:sldId id="322" r:id="rId55"/>
    <p:sldId id="323" r:id="rId56"/>
    <p:sldId id="325" r:id="rId57"/>
    <p:sldId id="326" r:id="rId58"/>
    <p:sldId id="327" r:id="rId59"/>
    <p:sldId id="328" r:id="rId60"/>
    <p:sldId id="329" r:id="rId61"/>
    <p:sldId id="330" r:id="rId62"/>
    <p:sldId id="347" r:id="rId63"/>
    <p:sldId id="377" r:id="rId64"/>
    <p:sldId id="336" r:id="rId65"/>
    <p:sldId id="388" r:id="rId66"/>
    <p:sldId id="389" r:id="rId67"/>
    <p:sldId id="265" r:id="rId68"/>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65AE"/>
    <a:srgbClr val="E2AC00"/>
    <a:srgbClr val="F5F59D"/>
    <a:srgbClr val="9E3039"/>
    <a:srgbClr val="5576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3" autoAdjust="0"/>
    <p:restoredTop sz="94660"/>
  </p:normalViewPr>
  <p:slideViewPr>
    <p:cSldViewPr>
      <p:cViewPr varScale="1">
        <p:scale>
          <a:sx n="84" d="100"/>
          <a:sy n="84" d="100"/>
        </p:scale>
        <p:origin x="768" y="6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350"/>
    </p:cViewPr>
  </p:sorterViewPr>
  <p:notesViewPr>
    <p:cSldViewPr>
      <p:cViewPr varScale="1">
        <p:scale>
          <a:sx n="69" d="100"/>
          <a:sy n="69" d="100"/>
        </p:scale>
        <p:origin x="-3198" y="-11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xlsx"/></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C:\Users\AZP000241\Desktop\&#30690;&#37326;&#30740;&#36039;&#26009;%20-%20&#12467;&#12500;&#12540;.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Users\AZP000241\Desktop\&#30690;&#37326;&#30740;&#36039;&#26009;%20-%20&#12467;&#12500;&#12540;.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列1</c:v>
                </c:pt>
              </c:strCache>
            </c:strRef>
          </c:tx>
          <c:spPr>
            <a:ln w="41275">
              <a:solidFill>
                <a:schemeClr val="bg1"/>
              </a:solidFill>
            </a:ln>
          </c:spPr>
          <c:marker>
            <c:symbol val="circle"/>
            <c:size val="10"/>
            <c:spPr>
              <a:solidFill>
                <a:srgbClr val="FFFFFF"/>
              </a:solidFill>
              <a:ln w="38100">
                <a:solidFill>
                  <a:schemeClr val="bg1"/>
                </a:solidFill>
              </a:ln>
            </c:spPr>
          </c:marker>
          <c:dPt>
            <c:idx val="18"/>
            <c:marker>
              <c:spPr>
                <a:solidFill>
                  <a:srgbClr val="FFFFFF"/>
                </a:solidFill>
                <a:ln w="50800">
                  <a:solidFill>
                    <a:schemeClr val="bg1"/>
                  </a:solidFill>
                </a:ln>
              </c:spPr>
            </c:marker>
            <c:bubble3D val="0"/>
            <c:extLst>
              <c:ext xmlns:c16="http://schemas.microsoft.com/office/drawing/2014/chart" uri="{C3380CC4-5D6E-409C-BE32-E72D297353CC}">
                <c16:uniqueId val="{00000000-E84F-4D55-9C16-0F30A698A013}"/>
              </c:ext>
            </c:extLst>
          </c:dPt>
          <c:cat>
            <c:numRef>
              <c:f>Sheet1!$A$2:$A$21</c:f>
              <c:numCache>
                <c:formatCode>General</c:formatCode>
                <c:ptCount val="20"/>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numCache>
            </c:numRef>
          </c:cat>
          <c:val>
            <c:numRef>
              <c:f>Sheet1!$B$2:$B$21</c:f>
              <c:numCache>
                <c:formatCode>General</c:formatCode>
                <c:ptCount val="20"/>
                <c:pt idx="0">
                  <c:v>300</c:v>
                </c:pt>
                <c:pt idx="1">
                  <c:v>600</c:v>
                </c:pt>
                <c:pt idx="2">
                  <c:v>1000</c:v>
                </c:pt>
                <c:pt idx="3">
                  <c:v>1400</c:v>
                </c:pt>
                <c:pt idx="4">
                  <c:v>2000</c:v>
                </c:pt>
                <c:pt idx="5">
                  <c:v>2500</c:v>
                </c:pt>
                <c:pt idx="6">
                  <c:v>3000</c:v>
                </c:pt>
                <c:pt idx="7">
                  <c:v>3300</c:v>
                </c:pt>
                <c:pt idx="8">
                  <c:v>3600</c:v>
                </c:pt>
                <c:pt idx="9">
                  <c:v>3900</c:v>
                </c:pt>
                <c:pt idx="10">
                  <c:v>4200</c:v>
                </c:pt>
                <c:pt idx="11">
                  <c:v>4600</c:v>
                </c:pt>
                <c:pt idx="12">
                  <c:v>5000</c:v>
                </c:pt>
                <c:pt idx="13">
                  <c:v>5400</c:v>
                </c:pt>
                <c:pt idx="14">
                  <c:v>5783</c:v>
                </c:pt>
                <c:pt idx="15">
                  <c:v>6217</c:v>
                </c:pt>
                <c:pt idx="16">
                  <c:v>6500</c:v>
                </c:pt>
                <c:pt idx="17">
                  <c:v>7045</c:v>
                </c:pt>
                <c:pt idx="18">
                  <c:v>7402</c:v>
                </c:pt>
                <c:pt idx="19">
                  <c:v>7759</c:v>
                </c:pt>
              </c:numCache>
            </c:numRef>
          </c:val>
          <c:smooth val="0"/>
          <c:extLst>
            <c:ext xmlns:c16="http://schemas.microsoft.com/office/drawing/2014/chart" uri="{C3380CC4-5D6E-409C-BE32-E72D297353CC}">
              <c16:uniqueId val="{00000001-E84F-4D55-9C16-0F30A698A013}"/>
            </c:ext>
          </c:extLst>
        </c:ser>
        <c:dLbls>
          <c:showLegendKey val="0"/>
          <c:showVal val="0"/>
          <c:showCatName val="0"/>
          <c:showSerName val="0"/>
          <c:showPercent val="0"/>
          <c:showBubbleSize val="0"/>
        </c:dLbls>
        <c:marker val="1"/>
        <c:smooth val="0"/>
        <c:axId val="159361664"/>
        <c:axId val="159334784"/>
      </c:lineChart>
      <c:catAx>
        <c:axId val="159361664"/>
        <c:scaling>
          <c:orientation val="minMax"/>
        </c:scaling>
        <c:delete val="1"/>
        <c:axPos val="b"/>
        <c:numFmt formatCode="General" sourceLinked="1"/>
        <c:majorTickMark val="none"/>
        <c:minorTickMark val="none"/>
        <c:tickLblPos val="none"/>
        <c:crossAx val="159334784"/>
        <c:crosses val="autoZero"/>
        <c:auto val="1"/>
        <c:lblAlgn val="ctr"/>
        <c:lblOffset val="100"/>
        <c:noMultiLvlLbl val="0"/>
      </c:catAx>
      <c:valAx>
        <c:axId val="159334784"/>
        <c:scaling>
          <c:orientation val="minMax"/>
          <c:max val="8000"/>
          <c:min val="0"/>
        </c:scaling>
        <c:delete val="1"/>
        <c:axPos val="l"/>
        <c:majorGridlines>
          <c:spPr>
            <a:ln>
              <a:solidFill>
                <a:srgbClr val="FFFFFF">
                  <a:alpha val="0"/>
                </a:srgbClr>
              </a:solidFill>
            </a:ln>
          </c:spPr>
        </c:majorGridlines>
        <c:numFmt formatCode="General" sourceLinked="1"/>
        <c:majorTickMark val="none"/>
        <c:minorTickMark val="none"/>
        <c:tickLblPos val="none"/>
        <c:crossAx val="159361664"/>
        <c:crosses val="autoZero"/>
        <c:crossBetween val="between"/>
      </c:valAx>
      <c:spPr>
        <a:noFill/>
        <a:ln w="25400">
          <a:noFill/>
        </a:ln>
      </c:spPr>
    </c:plotArea>
    <c:plotVisOnly val="1"/>
    <c:dispBlanksAs val="gap"/>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42"/>
    </mc:Choice>
    <mc:Fallback>
      <c:style val="4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138330415394458"/>
          <c:y val="5.9041642431886733E-2"/>
          <c:w val="0.77547849089564758"/>
          <c:h val="0.88191671513621139"/>
        </c:manualLayout>
      </c:layout>
      <c:pieChart>
        <c:varyColors val="1"/>
        <c:ser>
          <c:idx val="0"/>
          <c:order val="0"/>
          <c:spPr>
            <a:scene3d>
              <a:camera prst="orthographicFront"/>
              <a:lightRig rig="threePt" dir="t">
                <a:rot lat="0" lon="0" rev="1200000"/>
              </a:lightRig>
            </a:scene3d>
            <a:sp3d>
              <a:bevelT w="63500" h="25400" prst="relaxedInset"/>
            </a:sp3d>
          </c:spPr>
          <c:dPt>
            <c:idx val="0"/>
            <c:bubble3D val="0"/>
            <c:spPr>
              <a:solidFill>
                <a:schemeClr val="accent5">
                  <a:lumMod val="40000"/>
                  <a:lumOff val="60000"/>
                </a:schemeClr>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0-73AC-4930-8E96-C2D2C8DB6056}"/>
              </c:ext>
            </c:extLst>
          </c:dPt>
          <c:dPt>
            <c:idx val="1"/>
            <c:bubble3D val="0"/>
            <c:spPr>
              <a:solidFill>
                <a:srgbClr val="FF5050"/>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1-73AC-4930-8E96-C2D2C8DB6056}"/>
              </c:ext>
            </c:extLst>
          </c:dPt>
          <c:dPt>
            <c:idx val="2"/>
            <c:bubble3D val="0"/>
            <c:spPr>
              <a:solidFill>
                <a:schemeClr val="accent2">
                  <a:lumMod val="40000"/>
                  <a:lumOff val="60000"/>
                </a:schemeClr>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2-73AC-4930-8E96-C2D2C8DB6056}"/>
              </c:ext>
            </c:extLst>
          </c:dPt>
          <c:dPt>
            <c:idx val="3"/>
            <c:bubble3D val="0"/>
            <c:spPr>
              <a:solidFill>
                <a:srgbClr val="FFFF00"/>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3-73AC-4930-8E96-C2D2C8DB6056}"/>
              </c:ext>
            </c:extLst>
          </c:dPt>
          <c:dPt>
            <c:idx val="4"/>
            <c:bubble3D val="0"/>
            <c:spPr>
              <a:solidFill>
                <a:srgbClr val="CC99FF"/>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4-73AC-4930-8E96-C2D2C8DB6056}"/>
              </c:ext>
            </c:extLst>
          </c:dPt>
          <c:dLbls>
            <c:dLbl>
              <c:idx val="0"/>
              <c:layout>
                <c:manualLayout>
                  <c:x val="-0.1893506085530727"/>
                  <c:y val="0.16301129939810877"/>
                </c:manualLayout>
              </c:layout>
              <c:tx>
                <c:rich>
                  <a:bodyPr/>
                  <a:lstStyle/>
                  <a:p>
                    <a:r>
                      <a:rPr lang="en-US" altLang="ja-JP" sz="1050" b="0" spc="-100" baseline="0" dirty="0" smtClean="0">
                        <a:solidFill>
                          <a:schemeClr val="tx1">
                            <a:lumMod val="75000"/>
                            <a:lumOff val="25000"/>
                          </a:schemeClr>
                        </a:solidFill>
                        <a:latin typeface="メイリオ" pitchFamily="50" charset="-128"/>
                        <a:ea typeface="メイリオ" pitchFamily="50" charset="-128"/>
                        <a:cs typeface="メイリオ" pitchFamily="50" charset="-128"/>
                      </a:rPr>
                      <a:t>5</a:t>
                    </a:r>
                    <a:r>
                      <a:rPr lang="en-US" altLang="ja-JP" dirty="0" smtClean="0"/>
                      <a:t>0</a:t>
                    </a:r>
                    <a:r>
                      <a:rPr lang="ja-JP" altLang="en-US" dirty="0"/>
                      <a:t>億</a:t>
                    </a:r>
                    <a:r>
                      <a:rPr lang="ja-JP" altLang="en-US" dirty="0" smtClean="0"/>
                      <a:t>未満</a:t>
                    </a:r>
                  </a:p>
                  <a:p>
                    <a:r>
                      <a:rPr lang="ja-JP" altLang="en-US" dirty="0" smtClean="0"/>
                      <a:t> </a:t>
                    </a:r>
                    <a:r>
                      <a:rPr lang="en-US" altLang="ja-JP" dirty="0" smtClean="0"/>
                      <a:t>25</a:t>
                    </a:r>
                    <a:r>
                      <a:rPr lang="ja-JP" altLang="en-US" dirty="0" smtClean="0"/>
                      <a:t>％</a:t>
                    </a:r>
                    <a:endParaRPr lang="ja-JP" altLang="en-US" dirty="0"/>
                  </a:p>
                </c:rich>
              </c:tx>
              <c:dLblPos val="bestFit"/>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73AC-4930-8E96-C2D2C8DB6056}"/>
                </c:ext>
              </c:extLst>
            </c:dLbl>
            <c:dLbl>
              <c:idx val="1"/>
              <c:layout>
                <c:manualLayout>
                  <c:x val="-0.18654991399423632"/>
                  <c:y val="-8.0349732382676564E-2"/>
                </c:manualLayout>
              </c:layout>
              <c:tx>
                <c:rich>
                  <a:bodyPr/>
                  <a:lstStyle/>
                  <a:p>
                    <a:r>
                      <a:rPr lang="en-US" altLang="ja-JP" sz="1050" b="0" spc="-100" baseline="0" dirty="0">
                        <a:solidFill>
                          <a:schemeClr val="tx1">
                            <a:lumMod val="75000"/>
                            <a:lumOff val="25000"/>
                          </a:schemeClr>
                        </a:solidFill>
                        <a:latin typeface="メイリオ" pitchFamily="50" charset="-128"/>
                        <a:ea typeface="メイリオ" pitchFamily="50" charset="-128"/>
                        <a:cs typeface="メイリオ" pitchFamily="50" charset="-128"/>
                      </a:rPr>
                      <a:t>1</a:t>
                    </a:r>
                    <a:r>
                      <a:rPr lang="en-US" altLang="ja-JP" dirty="0"/>
                      <a:t>00</a:t>
                    </a:r>
                    <a:r>
                      <a:rPr lang="ja-JP" altLang="en-US" dirty="0"/>
                      <a:t>億</a:t>
                    </a:r>
                    <a:r>
                      <a:rPr lang="ja-JP" altLang="en-US" dirty="0" smtClean="0"/>
                      <a:t>未満</a:t>
                    </a:r>
                  </a:p>
                  <a:p>
                    <a:r>
                      <a:rPr lang="ja-JP" altLang="en-US" dirty="0" smtClean="0"/>
                      <a:t> </a:t>
                    </a:r>
                    <a:r>
                      <a:rPr lang="en-US" altLang="ja-JP" dirty="0" smtClean="0"/>
                      <a:t>11</a:t>
                    </a:r>
                    <a:r>
                      <a:rPr lang="ja-JP" altLang="en-US" dirty="0" smtClean="0"/>
                      <a:t>％</a:t>
                    </a:r>
                    <a:endParaRPr lang="ja-JP" altLang="en-US" dirty="0"/>
                  </a:p>
                </c:rich>
              </c:tx>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73AC-4930-8E96-C2D2C8DB6056}"/>
                </c:ext>
              </c:extLst>
            </c:dLbl>
            <c:dLbl>
              <c:idx val="2"/>
              <c:layout>
                <c:manualLayout>
                  <c:x val="0.13298402667902801"/>
                  <c:y val="-0.23214495774979271"/>
                </c:manualLayout>
              </c:layout>
              <c:tx>
                <c:rich>
                  <a:bodyPr/>
                  <a:lstStyle/>
                  <a:p>
                    <a:r>
                      <a:rPr lang="en-US" altLang="ja-JP" sz="1050" b="0" spc="-100" baseline="0" dirty="0">
                        <a:solidFill>
                          <a:schemeClr val="tx1">
                            <a:lumMod val="75000"/>
                            <a:lumOff val="25000"/>
                          </a:schemeClr>
                        </a:solidFill>
                        <a:latin typeface="メイリオ" pitchFamily="50" charset="-128"/>
                        <a:ea typeface="メイリオ" pitchFamily="50" charset="-128"/>
                        <a:cs typeface="メイリオ" pitchFamily="50" charset="-128"/>
                      </a:rPr>
                      <a:t>5</a:t>
                    </a:r>
                    <a:r>
                      <a:rPr lang="en-US" altLang="ja-JP" dirty="0"/>
                      <a:t>00</a:t>
                    </a:r>
                    <a:r>
                      <a:rPr lang="ja-JP" altLang="en-US" dirty="0"/>
                      <a:t>億</a:t>
                    </a:r>
                    <a:r>
                      <a:rPr lang="ja-JP" altLang="en-US" dirty="0" smtClean="0"/>
                      <a:t>未満 </a:t>
                    </a:r>
                    <a:r>
                      <a:rPr lang="en-US" altLang="ja-JP" dirty="0" smtClean="0"/>
                      <a:t>39</a:t>
                    </a:r>
                    <a:r>
                      <a:rPr lang="ja-JP" altLang="en-US" dirty="0" smtClean="0"/>
                      <a:t>％</a:t>
                    </a:r>
                    <a:endParaRPr lang="ja-JP" altLang="en-US" dirty="0"/>
                  </a:p>
                </c:rich>
              </c:tx>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73AC-4930-8E96-C2D2C8DB6056}"/>
                </c:ext>
              </c:extLst>
            </c:dLbl>
            <c:dLbl>
              <c:idx val="3"/>
              <c:layout>
                <c:manualLayout>
                  <c:x val="0.17128077723164817"/>
                  <c:y val="0.10272251884866823"/>
                </c:manualLayout>
              </c:layout>
              <c:tx>
                <c:rich>
                  <a:bodyPr/>
                  <a:lstStyle/>
                  <a:p>
                    <a:r>
                      <a:rPr lang="en-US" altLang="ja-JP" sz="1050" b="0" spc="-100" baseline="0" dirty="0" smtClean="0">
                        <a:solidFill>
                          <a:schemeClr val="tx1">
                            <a:lumMod val="75000"/>
                            <a:lumOff val="25000"/>
                          </a:schemeClr>
                        </a:solidFill>
                        <a:latin typeface="メイリオ" pitchFamily="50" charset="-128"/>
                        <a:ea typeface="メイリオ" pitchFamily="50" charset="-128"/>
                        <a:cs typeface="メイリオ" pitchFamily="50" charset="-128"/>
                      </a:rPr>
                      <a:t>1</a:t>
                    </a:r>
                    <a:r>
                      <a:rPr lang="en-US" altLang="ja-JP" sz="1050" dirty="0" smtClean="0">
                        <a:latin typeface="メイリオ" pitchFamily="50" charset="-128"/>
                        <a:ea typeface="メイリオ" pitchFamily="50" charset="-128"/>
                        <a:cs typeface="メイリオ" pitchFamily="50" charset="-128"/>
                      </a:rPr>
                      <a:t>000</a:t>
                    </a:r>
                    <a:r>
                      <a:rPr lang="ja-JP" altLang="en-US" sz="1050" dirty="0" smtClean="0">
                        <a:latin typeface="メイリオ" pitchFamily="50" charset="-128"/>
                        <a:ea typeface="メイリオ" pitchFamily="50" charset="-128"/>
                        <a:cs typeface="メイリオ" pitchFamily="50" charset="-128"/>
                      </a:rPr>
                      <a:t>億未満 </a:t>
                    </a:r>
                    <a:r>
                      <a:rPr lang="en-US" altLang="ja-JP" sz="1050" dirty="0" smtClean="0">
                        <a:latin typeface="メイリオ" pitchFamily="50" charset="-128"/>
                        <a:ea typeface="メイリオ" pitchFamily="50" charset="-128"/>
                        <a:cs typeface="メイリオ" pitchFamily="50" charset="-128"/>
                      </a:rPr>
                      <a:t>13</a:t>
                    </a:r>
                    <a:r>
                      <a:rPr lang="ja-JP" altLang="en-US" sz="1050" dirty="0" smtClean="0">
                        <a:latin typeface="メイリオ" pitchFamily="50" charset="-128"/>
                        <a:ea typeface="メイリオ" pitchFamily="50" charset="-128"/>
                        <a:cs typeface="メイリオ" pitchFamily="50" charset="-128"/>
                      </a:rPr>
                      <a:t>％</a:t>
                    </a:r>
                    <a:endParaRPr lang="ja-JP" altLang="en-US" sz="1050" dirty="0">
                      <a:latin typeface="メイリオ" pitchFamily="50" charset="-128"/>
                      <a:ea typeface="メイリオ" pitchFamily="50" charset="-128"/>
                      <a:cs typeface="メイリオ" pitchFamily="50" charset="-128"/>
                    </a:endParaRPr>
                  </a:p>
                </c:rich>
              </c:tx>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3-73AC-4930-8E96-C2D2C8DB6056}"/>
                </c:ext>
              </c:extLst>
            </c:dLbl>
            <c:dLbl>
              <c:idx val="4"/>
              <c:layout>
                <c:manualLayout>
                  <c:x val="0.11444250447268635"/>
                  <c:y val="0.1340060799344735"/>
                </c:manualLayout>
              </c:layout>
              <c:tx>
                <c:rich>
                  <a:bodyPr/>
                  <a:lstStyle/>
                  <a:p>
                    <a:pPr>
                      <a:defRPr sz="1050" b="0" kern="0" spc="-100" baseline="0">
                        <a:solidFill>
                          <a:schemeClr val="tx1">
                            <a:lumMod val="75000"/>
                            <a:lumOff val="25000"/>
                          </a:schemeClr>
                        </a:solidFill>
                        <a:latin typeface="メイリオ" pitchFamily="50" charset="-128"/>
                        <a:ea typeface="メイリオ" pitchFamily="50" charset="-128"/>
                        <a:cs typeface="メイリオ" pitchFamily="50" charset="-128"/>
                      </a:defRPr>
                    </a:pPr>
                    <a:r>
                      <a:rPr lang="en-US" altLang="ja-JP" sz="1050" b="0" spc="-100" baseline="0" dirty="0" smtClean="0">
                        <a:solidFill>
                          <a:schemeClr val="tx1">
                            <a:lumMod val="75000"/>
                            <a:lumOff val="25000"/>
                          </a:schemeClr>
                        </a:solidFill>
                        <a:latin typeface="メイリオ" pitchFamily="50" charset="-128"/>
                        <a:ea typeface="メイリオ" pitchFamily="50" charset="-128"/>
                        <a:cs typeface="メイリオ" pitchFamily="50" charset="-128"/>
                      </a:rPr>
                      <a:t>1</a:t>
                    </a:r>
                    <a:r>
                      <a:rPr lang="en-US" altLang="ja-JP" dirty="0" smtClean="0">
                        <a:latin typeface="メイリオ" pitchFamily="50" charset="-128"/>
                        <a:ea typeface="メイリオ" pitchFamily="50" charset="-128"/>
                        <a:cs typeface="メイリオ" pitchFamily="50" charset="-128"/>
                      </a:rPr>
                      <a:t>000</a:t>
                    </a:r>
                    <a:r>
                      <a:rPr lang="ja-JP" altLang="en-US" dirty="0" smtClean="0">
                        <a:latin typeface="メイリオ" pitchFamily="50" charset="-128"/>
                        <a:ea typeface="メイリオ" pitchFamily="50" charset="-128"/>
                        <a:cs typeface="メイリオ" pitchFamily="50" charset="-128"/>
                      </a:rPr>
                      <a:t>億超</a:t>
                    </a:r>
                  </a:p>
                  <a:p>
                    <a:pPr>
                      <a:defRPr sz="1050" b="0" kern="0" spc="-100" baseline="0">
                        <a:solidFill>
                          <a:schemeClr val="tx1">
                            <a:lumMod val="75000"/>
                            <a:lumOff val="25000"/>
                          </a:schemeClr>
                        </a:solidFill>
                        <a:latin typeface="メイリオ" pitchFamily="50" charset="-128"/>
                        <a:ea typeface="メイリオ" pitchFamily="50" charset="-128"/>
                        <a:cs typeface="メイリオ" pitchFamily="50" charset="-128"/>
                      </a:defRPr>
                    </a:pPr>
                    <a:r>
                      <a:rPr lang="en-US" altLang="ja-JP" dirty="0" smtClean="0">
                        <a:latin typeface="メイリオ" pitchFamily="50" charset="-128"/>
                        <a:ea typeface="メイリオ" pitchFamily="50" charset="-128"/>
                        <a:cs typeface="メイリオ" pitchFamily="50" charset="-128"/>
                      </a:rPr>
                      <a:t>12</a:t>
                    </a:r>
                    <a:r>
                      <a:rPr lang="ja-JP" altLang="en-US" dirty="0" smtClean="0">
                        <a:latin typeface="メイリオ" pitchFamily="50" charset="-128"/>
                        <a:ea typeface="メイリオ" pitchFamily="50" charset="-128"/>
                        <a:cs typeface="メイリオ" pitchFamily="50" charset="-128"/>
                      </a:rPr>
                      <a:t>％</a:t>
                    </a:r>
                    <a:endParaRPr lang="ja-JP" altLang="en-US" dirty="0">
                      <a:latin typeface="メイリオ" pitchFamily="50" charset="-128"/>
                      <a:ea typeface="メイリオ" pitchFamily="50" charset="-128"/>
                      <a:cs typeface="メイリオ" pitchFamily="50" charset="-128"/>
                    </a:endParaRPr>
                  </a:p>
                </c:rich>
              </c:tx>
              <c:numFmt formatCode="General" sourceLinked="0"/>
              <c:spPr/>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73AC-4930-8E96-C2D2C8DB6056}"/>
                </c:ext>
              </c:extLst>
            </c:dLbl>
            <c:spPr>
              <a:noFill/>
              <a:ln>
                <a:noFill/>
              </a:ln>
              <a:effectLst/>
            </c:spPr>
            <c:txPr>
              <a:bodyPr/>
              <a:lstStyle/>
              <a:p>
                <a:pPr>
                  <a:defRPr sz="1050" b="0" kern="0" spc="-100" baseline="0">
                    <a:solidFill>
                      <a:schemeClr val="tx1">
                        <a:lumMod val="75000"/>
                        <a:lumOff val="25000"/>
                      </a:schemeClr>
                    </a:solidFill>
                    <a:latin typeface="メイリオ" pitchFamily="50" charset="-128"/>
                    <a:ea typeface="メイリオ" pitchFamily="50" charset="-128"/>
                    <a:cs typeface="メイリオ" pitchFamily="50" charset="-128"/>
                  </a:defRPr>
                </a:pPr>
                <a:endParaRPr lang="ja-JP"/>
              </a:p>
            </c:txPr>
            <c:showLegendKey val="0"/>
            <c:showVal val="1"/>
            <c:showCatName val="1"/>
            <c:showSerName val="0"/>
            <c:showPercent val="0"/>
            <c:showBubbleSize val="0"/>
            <c:showLeaderLines val="0"/>
            <c:extLst>
              <c:ext xmlns:c15="http://schemas.microsoft.com/office/drawing/2012/chart" uri="{CE6537A1-D6FC-4f65-9D91-7224C49458BB}"/>
            </c:extLst>
          </c:dLbls>
          <c:cat>
            <c:strRef>
              <c:f>Sheet1!$A$2:$A$6</c:f>
              <c:strCache>
                <c:ptCount val="5"/>
                <c:pt idx="0">
                  <c:v>50億未満</c:v>
                </c:pt>
                <c:pt idx="1">
                  <c:v>100億未満</c:v>
                </c:pt>
                <c:pt idx="2">
                  <c:v>500億未満</c:v>
                </c:pt>
                <c:pt idx="3">
                  <c:v>1000億未満</c:v>
                </c:pt>
                <c:pt idx="4">
                  <c:v>1000億超</c:v>
                </c:pt>
              </c:strCache>
            </c:strRef>
          </c:cat>
          <c:val>
            <c:numRef>
              <c:f>Sheet1!$B$2:$B$6</c:f>
              <c:numCache>
                <c:formatCode>General</c:formatCode>
                <c:ptCount val="5"/>
                <c:pt idx="0">
                  <c:v>25</c:v>
                </c:pt>
                <c:pt idx="1">
                  <c:v>12</c:v>
                </c:pt>
                <c:pt idx="2">
                  <c:v>39</c:v>
                </c:pt>
                <c:pt idx="3">
                  <c:v>12</c:v>
                </c:pt>
                <c:pt idx="4">
                  <c:v>12</c:v>
                </c:pt>
              </c:numCache>
            </c:numRef>
          </c:val>
          <c:extLst>
            <c:ext xmlns:c16="http://schemas.microsoft.com/office/drawing/2014/chart" uri="{C3380CC4-5D6E-409C-BE32-E72D297353CC}">
              <c16:uniqueId val="{00000005-73AC-4930-8E96-C2D2C8DB6056}"/>
            </c:ext>
          </c:extLst>
        </c:ser>
        <c:dLbls>
          <c:showLegendKey val="0"/>
          <c:showVal val="1"/>
          <c:showCatName val="1"/>
          <c:showSerName val="0"/>
          <c:showPercent val="0"/>
          <c:showBubbleSize val="0"/>
          <c:showLeaderLines val="0"/>
        </c:dLbls>
        <c:firstSliceAng val="0"/>
      </c:pieChart>
    </c:plotArea>
    <c:plotVisOnly val="1"/>
    <c:dispBlanksAs val="zero"/>
    <c:showDLblsOverMax val="0"/>
  </c:chart>
  <c:spPr>
    <a:noFill/>
  </c:spPr>
  <c:txPr>
    <a:bodyPr/>
    <a:lstStyle/>
    <a:p>
      <a:pPr>
        <a:defRPr sz="1800"/>
      </a:pPr>
      <a:endParaRPr lang="ja-JP"/>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prstClr val="white">
                <a:lumMod val="75000"/>
              </a:prstClr>
            </a:solidFill>
          </c:spPr>
          <c:invertIfNegative val="0"/>
          <c:dPt>
            <c:idx val="1"/>
            <c:invertIfNegative val="0"/>
            <c:bubble3D val="0"/>
            <c:spPr>
              <a:solidFill>
                <a:schemeClr val="accent1"/>
              </a:solidFill>
            </c:spPr>
            <c:extLst>
              <c:ext xmlns:c16="http://schemas.microsoft.com/office/drawing/2014/chart" uri="{C3380CC4-5D6E-409C-BE32-E72D297353CC}">
                <c16:uniqueId val="{00000000-A276-41F2-9B81-6246F90E5A16}"/>
              </c:ext>
            </c:extLst>
          </c:dPt>
          <c:cat>
            <c:strRef>
              <c:f>Sheet1!$A$4:$A$11</c:f>
              <c:strCache>
                <c:ptCount val="8"/>
                <c:pt idx="0">
                  <c:v>A社（海外製）</c:v>
                </c:pt>
                <c:pt idx="1">
                  <c:v>SuperStream</c:v>
                </c:pt>
                <c:pt idx="2">
                  <c:v>B社</c:v>
                </c:pt>
                <c:pt idx="3">
                  <c:v>C社</c:v>
                </c:pt>
                <c:pt idx="4">
                  <c:v>D社</c:v>
                </c:pt>
                <c:pt idx="5">
                  <c:v>E社</c:v>
                </c:pt>
                <c:pt idx="6">
                  <c:v>F社</c:v>
                </c:pt>
                <c:pt idx="7">
                  <c:v>G社</c:v>
                </c:pt>
              </c:strCache>
            </c:strRef>
          </c:cat>
          <c:val>
            <c:numRef>
              <c:f>Sheet1!$B$4:$B$11</c:f>
              <c:numCache>
                <c:formatCode>General</c:formatCode>
                <c:ptCount val="8"/>
                <c:pt idx="0">
                  <c:v>35</c:v>
                </c:pt>
                <c:pt idx="1">
                  <c:v>34</c:v>
                </c:pt>
                <c:pt idx="2">
                  <c:v>32</c:v>
                </c:pt>
                <c:pt idx="3">
                  <c:v>29</c:v>
                </c:pt>
                <c:pt idx="4">
                  <c:v>12</c:v>
                </c:pt>
                <c:pt idx="5">
                  <c:v>12</c:v>
                </c:pt>
                <c:pt idx="6">
                  <c:v>6</c:v>
                </c:pt>
                <c:pt idx="7">
                  <c:v>5</c:v>
                </c:pt>
              </c:numCache>
            </c:numRef>
          </c:val>
          <c:extLst>
            <c:ext xmlns:c16="http://schemas.microsoft.com/office/drawing/2014/chart" uri="{C3380CC4-5D6E-409C-BE32-E72D297353CC}">
              <c16:uniqueId val="{00000001-A276-41F2-9B81-6246F90E5A16}"/>
            </c:ext>
          </c:extLst>
        </c:ser>
        <c:dLbls>
          <c:showLegendKey val="0"/>
          <c:showVal val="0"/>
          <c:showCatName val="0"/>
          <c:showSerName val="0"/>
          <c:showPercent val="0"/>
          <c:showBubbleSize val="0"/>
        </c:dLbls>
        <c:gapWidth val="75"/>
        <c:overlap val="40"/>
        <c:axId val="62370944"/>
        <c:axId val="62372480"/>
      </c:barChart>
      <c:catAx>
        <c:axId val="62370944"/>
        <c:scaling>
          <c:orientation val="minMax"/>
        </c:scaling>
        <c:delete val="0"/>
        <c:axPos val="b"/>
        <c:numFmt formatCode="General" sourceLinked="0"/>
        <c:majorTickMark val="none"/>
        <c:minorTickMark val="none"/>
        <c:tickLblPos val="nextTo"/>
        <c:txPr>
          <a:bodyPr/>
          <a:lstStyle/>
          <a:p>
            <a:pPr>
              <a:defRPr>
                <a:latin typeface="メイリオ" pitchFamily="50" charset="-128"/>
                <a:ea typeface="メイリオ" pitchFamily="50" charset="-128"/>
                <a:cs typeface="メイリオ" pitchFamily="50" charset="-128"/>
              </a:defRPr>
            </a:pPr>
            <a:endParaRPr lang="ja-JP"/>
          </a:p>
        </c:txPr>
        <c:crossAx val="62372480"/>
        <c:crosses val="autoZero"/>
        <c:auto val="1"/>
        <c:lblAlgn val="ctr"/>
        <c:lblOffset val="100"/>
        <c:noMultiLvlLbl val="0"/>
      </c:catAx>
      <c:valAx>
        <c:axId val="62372480"/>
        <c:scaling>
          <c:orientation val="minMax"/>
        </c:scaling>
        <c:delete val="0"/>
        <c:axPos val="l"/>
        <c:majorGridlines/>
        <c:numFmt formatCode="General" sourceLinked="1"/>
        <c:majorTickMark val="none"/>
        <c:minorTickMark val="none"/>
        <c:tickLblPos val="nextTo"/>
        <c:crossAx val="62370944"/>
        <c:crosses val="autoZero"/>
        <c:crossBetween val="between"/>
      </c:valAx>
      <c:spPr>
        <a:noFill/>
      </c:spPr>
    </c:plotArea>
    <c:plotVisOnly val="1"/>
    <c:dispBlanksAs val="gap"/>
    <c:showDLblsOverMax val="0"/>
  </c:chart>
  <c:spPr>
    <a:noFill/>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bg1">
                <a:lumMod val="75000"/>
              </a:schemeClr>
            </a:solidFill>
          </c:spPr>
          <c:invertIfNegative val="0"/>
          <c:dPt>
            <c:idx val="0"/>
            <c:invertIfNegative val="0"/>
            <c:bubble3D val="0"/>
            <c:spPr>
              <a:solidFill>
                <a:schemeClr val="accent1"/>
              </a:solidFill>
            </c:spPr>
            <c:extLst>
              <c:ext xmlns:c16="http://schemas.microsoft.com/office/drawing/2014/chart" uri="{C3380CC4-5D6E-409C-BE32-E72D297353CC}">
                <c16:uniqueId val="{00000000-0206-442D-8A3E-E9B13B31E260}"/>
              </c:ext>
            </c:extLst>
          </c:dPt>
          <c:cat>
            <c:strRef>
              <c:f>Sheet1!$A$20:$A$27</c:f>
              <c:strCache>
                <c:ptCount val="8"/>
                <c:pt idx="0">
                  <c:v>SuperStream</c:v>
                </c:pt>
                <c:pt idx="1">
                  <c:v>A社</c:v>
                </c:pt>
                <c:pt idx="2">
                  <c:v>B社</c:v>
                </c:pt>
                <c:pt idx="3">
                  <c:v>C社</c:v>
                </c:pt>
                <c:pt idx="4">
                  <c:v>D社</c:v>
                </c:pt>
                <c:pt idx="5">
                  <c:v>E社</c:v>
                </c:pt>
                <c:pt idx="6">
                  <c:v>F社</c:v>
                </c:pt>
                <c:pt idx="7">
                  <c:v>G社</c:v>
                </c:pt>
              </c:strCache>
            </c:strRef>
          </c:cat>
          <c:val>
            <c:numRef>
              <c:f>Sheet1!$B$20:$B$27</c:f>
              <c:numCache>
                <c:formatCode>General</c:formatCode>
                <c:ptCount val="8"/>
                <c:pt idx="0">
                  <c:v>26</c:v>
                </c:pt>
                <c:pt idx="1">
                  <c:v>24</c:v>
                </c:pt>
                <c:pt idx="2">
                  <c:v>23</c:v>
                </c:pt>
                <c:pt idx="3">
                  <c:v>16</c:v>
                </c:pt>
                <c:pt idx="4">
                  <c:v>12</c:v>
                </c:pt>
                <c:pt idx="5">
                  <c:v>10</c:v>
                </c:pt>
                <c:pt idx="6">
                  <c:v>4</c:v>
                </c:pt>
                <c:pt idx="7">
                  <c:v>4</c:v>
                </c:pt>
              </c:numCache>
            </c:numRef>
          </c:val>
          <c:extLst>
            <c:ext xmlns:c16="http://schemas.microsoft.com/office/drawing/2014/chart" uri="{C3380CC4-5D6E-409C-BE32-E72D297353CC}">
              <c16:uniqueId val="{00000001-0206-442D-8A3E-E9B13B31E260}"/>
            </c:ext>
          </c:extLst>
        </c:ser>
        <c:dLbls>
          <c:showLegendKey val="0"/>
          <c:showVal val="0"/>
          <c:showCatName val="0"/>
          <c:showSerName val="0"/>
          <c:showPercent val="0"/>
          <c:showBubbleSize val="0"/>
        </c:dLbls>
        <c:gapWidth val="75"/>
        <c:overlap val="40"/>
        <c:axId val="60721024"/>
        <c:axId val="60722560"/>
      </c:barChart>
      <c:catAx>
        <c:axId val="60721024"/>
        <c:scaling>
          <c:orientation val="minMax"/>
        </c:scaling>
        <c:delete val="0"/>
        <c:axPos val="b"/>
        <c:numFmt formatCode="General" sourceLinked="0"/>
        <c:majorTickMark val="none"/>
        <c:minorTickMark val="none"/>
        <c:tickLblPos val="nextTo"/>
        <c:txPr>
          <a:bodyPr/>
          <a:lstStyle/>
          <a:p>
            <a:pPr>
              <a:defRPr>
                <a:latin typeface="メイリオ" pitchFamily="50" charset="-128"/>
                <a:ea typeface="メイリオ" pitchFamily="50" charset="-128"/>
                <a:cs typeface="メイリオ" pitchFamily="50" charset="-128"/>
              </a:defRPr>
            </a:pPr>
            <a:endParaRPr lang="ja-JP"/>
          </a:p>
        </c:txPr>
        <c:crossAx val="60722560"/>
        <c:crosses val="autoZero"/>
        <c:auto val="1"/>
        <c:lblAlgn val="ctr"/>
        <c:lblOffset val="100"/>
        <c:noMultiLvlLbl val="0"/>
      </c:catAx>
      <c:valAx>
        <c:axId val="60722560"/>
        <c:scaling>
          <c:orientation val="minMax"/>
        </c:scaling>
        <c:delete val="0"/>
        <c:axPos val="l"/>
        <c:majorGridlines/>
        <c:numFmt formatCode="General" sourceLinked="1"/>
        <c:majorTickMark val="none"/>
        <c:minorTickMark val="none"/>
        <c:tickLblPos val="nextTo"/>
        <c:crossAx val="60721024"/>
        <c:crosses val="autoZero"/>
        <c:crossBetween val="between"/>
      </c:valAx>
      <c:spPr>
        <a:noFill/>
      </c:spPr>
    </c:plotArea>
    <c:plotVisOnly val="1"/>
    <c:dispBlanksAs val="gap"/>
    <c:showDLblsOverMax val="0"/>
  </c:chart>
  <c:spPr>
    <a:noFill/>
    <a:ln>
      <a:noFill/>
    </a:ln>
  </c:sp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0BD75D-0802-494E-9997-F69E8628BFDB}" type="doc">
      <dgm:prSet loTypeId="urn:microsoft.com/office/officeart/2005/8/layout/hierarchy1" loCatId="hierarchy" qsTypeId="urn:microsoft.com/office/officeart/2005/8/quickstyle/3d3" qsCatId="3D" csTypeId="urn:microsoft.com/office/officeart/2005/8/colors/accent1_2" csCatId="accent1" phldr="1"/>
      <dgm:spPr/>
      <dgm:t>
        <a:bodyPr/>
        <a:lstStyle/>
        <a:p>
          <a:endParaRPr kumimoji="1" lang="ja-JP" altLang="en-US"/>
        </a:p>
      </dgm:t>
    </dgm:pt>
    <dgm:pt modelId="{8D7E2EA1-3026-450B-B409-8A5C894EC6D4}">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全社</a:t>
          </a:r>
          <a:endParaRPr kumimoji="1" lang="ja-JP" altLang="en-US" dirty="0">
            <a:latin typeface="メイリオ" pitchFamily="50" charset="-128"/>
            <a:ea typeface="メイリオ" pitchFamily="50" charset="-128"/>
            <a:cs typeface="メイリオ" pitchFamily="50" charset="-128"/>
          </a:endParaRPr>
        </a:p>
      </dgm:t>
    </dgm:pt>
    <dgm:pt modelId="{3E2C48FB-78A6-4938-92D5-E693F7DC2E9A}" type="parTrans" cxnId="{9412426A-1615-44BF-9B1C-F02E025C8DAB}">
      <dgm:prSet/>
      <dgm:spPr/>
      <dgm:t>
        <a:bodyPr/>
        <a:lstStyle/>
        <a:p>
          <a:endParaRPr kumimoji="1" lang="ja-JP" altLang="en-US">
            <a:latin typeface="メイリオ" pitchFamily="50" charset="-128"/>
            <a:ea typeface="メイリオ" pitchFamily="50" charset="-128"/>
            <a:cs typeface="メイリオ" pitchFamily="50" charset="-128"/>
          </a:endParaRPr>
        </a:p>
      </dgm:t>
    </dgm:pt>
    <dgm:pt modelId="{73073079-2754-4352-875C-B5FAB2B87C30}" type="sibTrans" cxnId="{9412426A-1615-44BF-9B1C-F02E025C8DAB}">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F1C206F-7D20-441E-9239-50366210DA44}">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大阪支店</a:t>
          </a:r>
          <a:endParaRPr kumimoji="1" lang="ja-JP" altLang="en-US" dirty="0">
            <a:latin typeface="メイリオ" pitchFamily="50" charset="-128"/>
            <a:ea typeface="メイリオ" pitchFamily="50" charset="-128"/>
            <a:cs typeface="メイリオ" pitchFamily="50" charset="-128"/>
          </a:endParaRPr>
        </a:p>
      </dgm:t>
    </dgm:pt>
    <dgm:pt modelId="{7606EBC0-57D4-42D3-B0FC-378DE586C71E}" type="parTrans" cxnId="{6866E606-CCA7-44C1-848F-45A6B6C1580C}">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F78958E-7B3E-48C8-91DF-A83FD31C12CC}" type="sibTrans" cxnId="{6866E606-CCA7-44C1-848F-45A6B6C1580C}">
      <dgm:prSet/>
      <dgm:spPr/>
      <dgm:t>
        <a:bodyPr/>
        <a:lstStyle/>
        <a:p>
          <a:endParaRPr kumimoji="1" lang="ja-JP" altLang="en-US">
            <a:latin typeface="メイリオ" pitchFamily="50" charset="-128"/>
            <a:ea typeface="メイリオ" pitchFamily="50" charset="-128"/>
            <a:cs typeface="メイリオ" pitchFamily="50" charset="-128"/>
          </a:endParaRPr>
        </a:p>
      </dgm:t>
    </dgm:pt>
    <dgm:pt modelId="{ECA18B6A-7E7F-494A-A3F6-B2C74E0E5330}">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東京本社</a:t>
          </a:r>
          <a:endParaRPr kumimoji="1" lang="ja-JP" altLang="en-US" dirty="0">
            <a:latin typeface="メイリオ" pitchFamily="50" charset="-128"/>
            <a:ea typeface="メイリオ" pitchFamily="50" charset="-128"/>
            <a:cs typeface="メイリオ" pitchFamily="50" charset="-128"/>
          </a:endParaRPr>
        </a:p>
      </dgm:t>
    </dgm:pt>
    <dgm:pt modelId="{216D7680-4D19-446C-A794-06D84740B1F9}" type="parTrans" cxnId="{86E5A832-9FD8-4EC3-B7C9-3860C6352783}">
      <dgm:prSet/>
      <dgm:spPr/>
      <dgm:t>
        <a:bodyPr/>
        <a:lstStyle/>
        <a:p>
          <a:endParaRPr kumimoji="1" lang="ja-JP" altLang="en-US">
            <a:latin typeface="メイリオ" pitchFamily="50" charset="-128"/>
            <a:ea typeface="メイリオ" pitchFamily="50" charset="-128"/>
            <a:cs typeface="メイリオ" pitchFamily="50" charset="-128"/>
          </a:endParaRPr>
        </a:p>
      </dgm:t>
    </dgm:pt>
    <dgm:pt modelId="{4C1A3E3C-70DB-4955-AB77-65EB2B99FA00}" type="sibTrans" cxnId="{86E5A832-9FD8-4EC3-B7C9-3860C6352783}">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4063B9B-E659-4A15-BF58-8B40E2392C71}">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名古屋支店</a:t>
          </a:r>
          <a:endParaRPr kumimoji="1" lang="ja-JP" altLang="en-US" dirty="0">
            <a:latin typeface="メイリオ" pitchFamily="50" charset="-128"/>
            <a:ea typeface="メイリオ" pitchFamily="50" charset="-128"/>
            <a:cs typeface="メイリオ" pitchFamily="50" charset="-128"/>
          </a:endParaRPr>
        </a:p>
      </dgm:t>
    </dgm:pt>
    <dgm:pt modelId="{9041083A-F113-4F6B-8A7F-8E5EB0CB5220}" type="parTrans" cxnId="{E9901EB3-B987-40E3-8BE9-EB5E7472A79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5B2F691F-60DC-4C79-9854-F49C032F1BE6}" type="sibTrans" cxnId="{E9901EB3-B987-40E3-8BE9-EB5E7472A79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68B46480-ACAA-4ACB-87F3-5E98F973983D}">
      <dgm:prSet phldrT="[テキスト]"/>
      <dgm:spPr>
        <a:solidFill>
          <a:schemeClr val="lt1">
            <a:hueOff val="0"/>
            <a:satOff val="0"/>
            <a:lumOff val="0"/>
          </a:schemeClr>
        </a:solidFill>
        <a:ln>
          <a:solidFill>
            <a:schemeClr val="accent5">
              <a:lumMod val="75000"/>
            </a:schemeClr>
          </a:solidFill>
        </a:ln>
      </dgm:spPr>
      <dgm:t>
        <a:bodyPr/>
        <a:lstStyle/>
        <a:p>
          <a:r>
            <a:rPr kumimoji="1" lang="ja-JP" altLang="en-US" dirty="0" smtClean="0">
              <a:latin typeface="メイリオ" pitchFamily="50" charset="-128"/>
              <a:ea typeface="メイリオ" pitchFamily="50" charset="-128"/>
              <a:cs typeface="メイリオ" pitchFamily="50" charset="-128"/>
            </a:rPr>
            <a:t>営業部</a:t>
          </a:r>
          <a:endParaRPr kumimoji="1" lang="ja-JP" altLang="en-US" dirty="0">
            <a:latin typeface="メイリオ" pitchFamily="50" charset="-128"/>
            <a:ea typeface="メイリオ" pitchFamily="50" charset="-128"/>
            <a:cs typeface="メイリオ" pitchFamily="50" charset="-128"/>
          </a:endParaRPr>
        </a:p>
      </dgm:t>
    </dgm:pt>
    <dgm:pt modelId="{1F0DF288-7353-4B1F-91EC-7FF24D4C535A}" type="parTrans" cxnId="{F29ACEA2-1E3D-4C76-9C63-35A6257A57B2}">
      <dgm:prSet/>
      <dgm:spPr/>
      <dgm:t>
        <a:bodyPr/>
        <a:lstStyle/>
        <a:p>
          <a:endParaRPr kumimoji="1" lang="ja-JP" altLang="en-US">
            <a:latin typeface="メイリオ" pitchFamily="50" charset="-128"/>
            <a:ea typeface="メイリオ" pitchFamily="50" charset="-128"/>
            <a:cs typeface="メイリオ" pitchFamily="50" charset="-128"/>
          </a:endParaRPr>
        </a:p>
      </dgm:t>
    </dgm:pt>
    <dgm:pt modelId="{D8E880B1-A628-406C-B6F2-0772BF3261AF}" type="sibTrans" cxnId="{F29ACEA2-1E3D-4C76-9C63-35A6257A57B2}">
      <dgm:prSet/>
      <dgm:spPr/>
      <dgm:t>
        <a:bodyPr/>
        <a:lstStyle/>
        <a:p>
          <a:endParaRPr kumimoji="1" lang="ja-JP" altLang="en-US">
            <a:latin typeface="メイリオ" pitchFamily="50" charset="-128"/>
            <a:ea typeface="メイリオ" pitchFamily="50" charset="-128"/>
            <a:cs typeface="メイリオ" pitchFamily="50" charset="-128"/>
          </a:endParaRPr>
        </a:p>
      </dgm:t>
    </dgm:pt>
    <dgm:pt modelId="{8B125240-7035-4060-82C4-D14016F1131A}">
      <dgm:prSet phldrT="[テキスト]"/>
      <dgm:spPr>
        <a:solidFill>
          <a:schemeClr val="lt1">
            <a:hueOff val="0"/>
            <a:satOff val="0"/>
            <a:lumOff val="0"/>
          </a:schemeClr>
        </a:solidFill>
        <a:ln>
          <a:solidFill>
            <a:srgbClr val="9E3039"/>
          </a:solidFill>
        </a:ln>
      </dgm:spPr>
      <dgm:t>
        <a:bodyPr/>
        <a:lstStyle/>
        <a:p>
          <a:r>
            <a:rPr kumimoji="1" lang="ja-JP" altLang="en-US" dirty="0" smtClean="0">
              <a:latin typeface="メイリオ" pitchFamily="50" charset="-128"/>
              <a:ea typeface="メイリオ" pitchFamily="50" charset="-128"/>
              <a:cs typeface="メイリオ" pitchFamily="50" charset="-128"/>
            </a:rPr>
            <a:t>製造部</a:t>
          </a:r>
          <a:endParaRPr kumimoji="1" lang="ja-JP" altLang="en-US" dirty="0">
            <a:latin typeface="メイリオ" pitchFamily="50" charset="-128"/>
            <a:ea typeface="メイリオ" pitchFamily="50" charset="-128"/>
            <a:cs typeface="メイリオ" pitchFamily="50" charset="-128"/>
          </a:endParaRPr>
        </a:p>
      </dgm:t>
    </dgm:pt>
    <dgm:pt modelId="{96B541B4-EE2A-4EB3-A225-910C6B5C73AA}" type="parTrans" cxnId="{3A7551A0-E7DD-45A2-8795-D47DCB12696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304B031F-ACB2-495F-AD9E-0ED7722EEFD4}" type="sibTrans" cxnId="{3A7551A0-E7DD-45A2-8795-D47DCB12696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432586D2-1250-4988-91AC-848789EC9C19}">
      <dgm:prSet phldrT="[テキスト]"/>
      <dgm:spPr>
        <a:solidFill>
          <a:schemeClr val="lt1">
            <a:hueOff val="0"/>
            <a:satOff val="0"/>
            <a:lumOff val="0"/>
          </a:schemeClr>
        </a:solidFill>
        <a:ln>
          <a:solidFill>
            <a:schemeClr val="accent5">
              <a:lumMod val="75000"/>
            </a:schemeClr>
          </a:solidFill>
        </a:ln>
      </dgm:spPr>
      <dgm:t>
        <a:bodyPr/>
        <a:lstStyle/>
        <a:p>
          <a:r>
            <a:rPr kumimoji="1" lang="ja-JP" altLang="en-US" dirty="0" smtClean="0">
              <a:latin typeface="メイリオ" pitchFamily="50" charset="-128"/>
              <a:ea typeface="メイリオ" pitchFamily="50" charset="-128"/>
              <a:cs typeface="メイリオ" pitchFamily="50" charset="-128"/>
            </a:rPr>
            <a:t>営業部</a:t>
          </a:r>
          <a:endParaRPr kumimoji="1" lang="ja-JP" altLang="en-US" dirty="0">
            <a:latin typeface="メイリオ" pitchFamily="50" charset="-128"/>
            <a:ea typeface="メイリオ" pitchFamily="50" charset="-128"/>
            <a:cs typeface="メイリオ" pitchFamily="50" charset="-128"/>
          </a:endParaRPr>
        </a:p>
      </dgm:t>
    </dgm:pt>
    <dgm:pt modelId="{671C1E77-1316-4B15-8AB4-762AA69DA131}" type="parTrans" cxnId="{8FD8C026-82C0-4BD1-B6ED-1A7E4861124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D96CCF17-4FBA-4BB6-A2CB-D36DFE8B7634}" type="sibTrans" cxnId="{8FD8C026-82C0-4BD1-B6ED-1A7E4861124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DC702936-97D1-4363-8838-91C863448038}">
      <dgm:prSet phldrT="[テキスト]"/>
      <dgm:spPr>
        <a:solidFill>
          <a:schemeClr val="lt1">
            <a:hueOff val="0"/>
            <a:satOff val="0"/>
            <a:lumOff val="0"/>
          </a:schemeClr>
        </a:solidFill>
        <a:ln>
          <a:solidFill>
            <a:srgbClr val="9E3039"/>
          </a:solidFill>
        </a:ln>
      </dgm:spPr>
      <dgm:t>
        <a:bodyPr/>
        <a:lstStyle/>
        <a:p>
          <a:r>
            <a:rPr kumimoji="1" lang="ja-JP" altLang="en-US" dirty="0" smtClean="0">
              <a:latin typeface="メイリオ" pitchFamily="50" charset="-128"/>
              <a:ea typeface="メイリオ" pitchFamily="50" charset="-128"/>
              <a:cs typeface="メイリオ" pitchFamily="50" charset="-128"/>
            </a:rPr>
            <a:t>製造部</a:t>
          </a:r>
          <a:endParaRPr kumimoji="1" lang="ja-JP" altLang="en-US" dirty="0">
            <a:latin typeface="メイリオ" pitchFamily="50" charset="-128"/>
            <a:ea typeface="メイリオ" pitchFamily="50" charset="-128"/>
            <a:cs typeface="メイリオ" pitchFamily="50" charset="-128"/>
          </a:endParaRPr>
        </a:p>
      </dgm:t>
    </dgm:pt>
    <dgm:pt modelId="{EFF4D2DD-1B74-4B79-9747-5061C9760208}" type="parTrans" cxnId="{2C77B7E3-F2AB-41DA-8782-FFF22978D98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DDC62A4-C66F-499D-8C6A-B53E55B989E1}" type="sibTrans" cxnId="{2C77B7E3-F2AB-41DA-8782-FFF22978D98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62CFC5C-2F57-4CE8-A868-0C3BCB1AE9E0}">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経理部</a:t>
          </a:r>
          <a:endParaRPr kumimoji="1" lang="ja-JP" altLang="en-US" dirty="0">
            <a:latin typeface="メイリオ" pitchFamily="50" charset="-128"/>
            <a:ea typeface="メイリオ" pitchFamily="50" charset="-128"/>
            <a:cs typeface="メイリオ" pitchFamily="50" charset="-128"/>
          </a:endParaRPr>
        </a:p>
      </dgm:t>
    </dgm:pt>
    <dgm:pt modelId="{FFE2BDC8-C69E-4565-84DF-B870B22A7C8B}" type="parTrans" cxnId="{31BA27FA-4DEE-43DE-A605-FBDD961471BF}">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E54C0F8-71D5-43AB-9E54-EAFD34FC2C58}" type="sibTrans" cxnId="{31BA27FA-4DEE-43DE-A605-FBDD961471BF}">
      <dgm:prSet/>
      <dgm:spPr/>
      <dgm:t>
        <a:bodyPr/>
        <a:lstStyle/>
        <a:p>
          <a:endParaRPr kumimoji="1" lang="ja-JP" altLang="en-US">
            <a:latin typeface="メイリオ" pitchFamily="50" charset="-128"/>
            <a:ea typeface="メイリオ" pitchFamily="50" charset="-128"/>
            <a:cs typeface="メイリオ" pitchFamily="50" charset="-128"/>
          </a:endParaRPr>
        </a:p>
      </dgm:t>
    </dgm:pt>
    <dgm:pt modelId="{85522B73-7CBE-464A-87C5-65AF243911FC}">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総務部</a:t>
          </a:r>
          <a:endParaRPr kumimoji="1" lang="ja-JP" altLang="en-US" dirty="0">
            <a:latin typeface="メイリオ" pitchFamily="50" charset="-128"/>
            <a:ea typeface="メイリオ" pitchFamily="50" charset="-128"/>
            <a:cs typeface="メイリオ" pitchFamily="50" charset="-128"/>
          </a:endParaRPr>
        </a:p>
      </dgm:t>
    </dgm:pt>
    <dgm:pt modelId="{A2389E49-2DF0-452D-87B4-21220EFE7AB9}" type="parTrans" cxnId="{1AF0BCA5-0156-4CDC-A2CE-80193A4AC98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EFBF2F3A-F768-4730-B506-E801A01FB464}" type="sibTrans" cxnId="{1AF0BCA5-0156-4CDC-A2CE-80193A4AC98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F06A6BEE-76E2-458F-A537-3B5752E28873}" type="pres">
      <dgm:prSet presAssocID="{360BD75D-0802-494E-9997-F69E8628BFDB}" presName="hierChild1" presStyleCnt="0">
        <dgm:presLayoutVars>
          <dgm:chPref val="1"/>
          <dgm:dir/>
          <dgm:animOne val="branch"/>
          <dgm:animLvl val="lvl"/>
          <dgm:resizeHandles/>
        </dgm:presLayoutVars>
      </dgm:prSet>
      <dgm:spPr/>
      <dgm:t>
        <a:bodyPr/>
        <a:lstStyle/>
        <a:p>
          <a:endParaRPr kumimoji="1" lang="ja-JP" altLang="en-US"/>
        </a:p>
      </dgm:t>
    </dgm:pt>
    <dgm:pt modelId="{B0436F13-8487-4E8B-8386-75C243B85BA8}" type="pres">
      <dgm:prSet presAssocID="{8D7E2EA1-3026-450B-B409-8A5C894EC6D4}" presName="hierRoot1" presStyleCnt="0"/>
      <dgm:spPr/>
    </dgm:pt>
    <dgm:pt modelId="{3F109C3E-2CF5-4093-80C8-19E4718363B6}" type="pres">
      <dgm:prSet presAssocID="{8D7E2EA1-3026-450B-B409-8A5C894EC6D4}" presName="composite" presStyleCnt="0"/>
      <dgm:spPr/>
    </dgm:pt>
    <dgm:pt modelId="{43F83B2D-B62B-462D-84F2-74C397F8D904}" type="pres">
      <dgm:prSet presAssocID="{8D7E2EA1-3026-450B-B409-8A5C894EC6D4}" presName="background" presStyleLbl="node0" presStyleIdx="0" presStyleCnt="1"/>
      <dgm:spPr/>
    </dgm:pt>
    <dgm:pt modelId="{51A6CAD6-ED10-4C65-B6FE-51F47975BEF6}" type="pres">
      <dgm:prSet presAssocID="{8D7E2EA1-3026-450B-B409-8A5C894EC6D4}" presName="text" presStyleLbl="fgAcc0" presStyleIdx="0" presStyleCnt="1">
        <dgm:presLayoutVars>
          <dgm:chPref val="3"/>
        </dgm:presLayoutVars>
      </dgm:prSet>
      <dgm:spPr/>
      <dgm:t>
        <a:bodyPr/>
        <a:lstStyle/>
        <a:p>
          <a:endParaRPr kumimoji="1" lang="ja-JP" altLang="en-US"/>
        </a:p>
      </dgm:t>
    </dgm:pt>
    <dgm:pt modelId="{9955757B-CD7F-4774-80F2-EB7DA999C5A1}" type="pres">
      <dgm:prSet presAssocID="{8D7E2EA1-3026-450B-B409-8A5C894EC6D4}" presName="hierChild2" presStyleCnt="0"/>
      <dgm:spPr/>
    </dgm:pt>
    <dgm:pt modelId="{CA16E896-334B-4044-9410-81D2564B6359}" type="pres">
      <dgm:prSet presAssocID="{7606EBC0-57D4-42D3-B0FC-378DE586C71E}" presName="Name10" presStyleLbl="parChTrans1D2" presStyleIdx="0" presStyleCnt="3"/>
      <dgm:spPr/>
      <dgm:t>
        <a:bodyPr/>
        <a:lstStyle/>
        <a:p>
          <a:endParaRPr kumimoji="1" lang="ja-JP" altLang="en-US"/>
        </a:p>
      </dgm:t>
    </dgm:pt>
    <dgm:pt modelId="{E82CD433-F24C-407E-9174-392E9EAAEADF}" type="pres">
      <dgm:prSet presAssocID="{BF1C206F-7D20-441E-9239-50366210DA44}" presName="hierRoot2" presStyleCnt="0"/>
      <dgm:spPr/>
    </dgm:pt>
    <dgm:pt modelId="{8B858F02-02AD-4F68-8252-ABC0E75E1E35}" type="pres">
      <dgm:prSet presAssocID="{BF1C206F-7D20-441E-9239-50366210DA44}" presName="composite2" presStyleCnt="0"/>
      <dgm:spPr/>
    </dgm:pt>
    <dgm:pt modelId="{7B5251FE-9B32-4B57-BE75-F7DD4C6CC7A0}" type="pres">
      <dgm:prSet presAssocID="{BF1C206F-7D20-441E-9239-50366210DA44}" presName="background2" presStyleLbl="node2" presStyleIdx="0" presStyleCnt="3"/>
      <dgm:spPr/>
    </dgm:pt>
    <dgm:pt modelId="{4189F52B-81CF-4053-BA49-41A1726CEF6C}" type="pres">
      <dgm:prSet presAssocID="{BF1C206F-7D20-441E-9239-50366210DA44}" presName="text2" presStyleLbl="fgAcc2" presStyleIdx="0" presStyleCnt="3">
        <dgm:presLayoutVars>
          <dgm:chPref val="3"/>
        </dgm:presLayoutVars>
      </dgm:prSet>
      <dgm:spPr/>
      <dgm:t>
        <a:bodyPr/>
        <a:lstStyle/>
        <a:p>
          <a:endParaRPr kumimoji="1" lang="ja-JP" altLang="en-US"/>
        </a:p>
      </dgm:t>
    </dgm:pt>
    <dgm:pt modelId="{728DFFB3-B855-4DE8-A24A-17DDEE6BCD07}" type="pres">
      <dgm:prSet presAssocID="{BF1C206F-7D20-441E-9239-50366210DA44}" presName="hierChild3" presStyleCnt="0"/>
      <dgm:spPr/>
    </dgm:pt>
    <dgm:pt modelId="{F22AA0F1-0C7B-40CF-854E-D3C2CC640DBE}" type="pres">
      <dgm:prSet presAssocID="{671C1E77-1316-4B15-8AB4-762AA69DA131}" presName="Name17" presStyleLbl="parChTrans1D3" presStyleIdx="0" presStyleCnt="6"/>
      <dgm:spPr/>
      <dgm:t>
        <a:bodyPr/>
        <a:lstStyle/>
        <a:p>
          <a:endParaRPr kumimoji="1" lang="ja-JP" altLang="en-US"/>
        </a:p>
      </dgm:t>
    </dgm:pt>
    <dgm:pt modelId="{EC9403C9-8E49-45A8-BF54-091B014B71A4}" type="pres">
      <dgm:prSet presAssocID="{432586D2-1250-4988-91AC-848789EC9C19}" presName="hierRoot3" presStyleCnt="0"/>
      <dgm:spPr/>
    </dgm:pt>
    <dgm:pt modelId="{E985858D-4E3C-4078-8D10-52770DF7134C}" type="pres">
      <dgm:prSet presAssocID="{432586D2-1250-4988-91AC-848789EC9C19}" presName="composite3" presStyleCnt="0"/>
      <dgm:spPr/>
    </dgm:pt>
    <dgm:pt modelId="{2D22F820-AC32-489B-BDE3-E95AF6D39AEA}" type="pres">
      <dgm:prSet presAssocID="{432586D2-1250-4988-91AC-848789EC9C19}" presName="background3" presStyleLbl="node3" presStyleIdx="0" presStyleCnt="6"/>
      <dgm:spPr>
        <a:solidFill>
          <a:srgbClr val="00B050"/>
        </a:solidFill>
      </dgm:spPr>
    </dgm:pt>
    <dgm:pt modelId="{156F2EB0-987D-41AE-A83D-A4B5CFBBBC09}" type="pres">
      <dgm:prSet presAssocID="{432586D2-1250-4988-91AC-848789EC9C19}" presName="text3" presStyleLbl="fgAcc3" presStyleIdx="0" presStyleCnt="6">
        <dgm:presLayoutVars>
          <dgm:chPref val="3"/>
        </dgm:presLayoutVars>
      </dgm:prSet>
      <dgm:spPr/>
      <dgm:t>
        <a:bodyPr/>
        <a:lstStyle/>
        <a:p>
          <a:endParaRPr kumimoji="1" lang="ja-JP" altLang="en-US"/>
        </a:p>
      </dgm:t>
    </dgm:pt>
    <dgm:pt modelId="{F3C400A9-20CF-4870-880E-7457FD33C318}" type="pres">
      <dgm:prSet presAssocID="{432586D2-1250-4988-91AC-848789EC9C19}" presName="hierChild4" presStyleCnt="0"/>
      <dgm:spPr/>
    </dgm:pt>
    <dgm:pt modelId="{997BDA55-A4FE-4289-9434-13DE8B74E011}" type="pres">
      <dgm:prSet presAssocID="{EFF4D2DD-1B74-4B79-9747-5061C9760208}" presName="Name17" presStyleLbl="parChTrans1D3" presStyleIdx="1" presStyleCnt="6"/>
      <dgm:spPr/>
      <dgm:t>
        <a:bodyPr/>
        <a:lstStyle/>
        <a:p>
          <a:endParaRPr kumimoji="1" lang="ja-JP" altLang="en-US"/>
        </a:p>
      </dgm:t>
    </dgm:pt>
    <dgm:pt modelId="{33EA90F0-C2D9-41DF-9BCD-0D3778250CB5}" type="pres">
      <dgm:prSet presAssocID="{DC702936-97D1-4363-8838-91C863448038}" presName="hierRoot3" presStyleCnt="0"/>
      <dgm:spPr/>
    </dgm:pt>
    <dgm:pt modelId="{D5695FBC-AE4C-4262-9A4B-B73C3C501421}" type="pres">
      <dgm:prSet presAssocID="{DC702936-97D1-4363-8838-91C863448038}" presName="composite3" presStyleCnt="0"/>
      <dgm:spPr/>
    </dgm:pt>
    <dgm:pt modelId="{8C1A32C2-A878-442A-B3DB-A0F0DC73CD5C}" type="pres">
      <dgm:prSet presAssocID="{DC702936-97D1-4363-8838-91C863448038}" presName="background3" presStyleLbl="node3" presStyleIdx="1" presStyleCnt="6"/>
      <dgm:spPr>
        <a:solidFill>
          <a:srgbClr val="9E3039"/>
        </a:solidFill>
      </dgm:spPr>
    </dgm:pt>
    <dgm:pt modelId="{F8EADAEB-A99B-4557-BA91-FB828B2CBCB0}" type="pres">
      <dgm:prSet presAssocID="{DC702936-97D1-4363-8838-91C863448038}" presName="text3" presStyleLbl="fgAcc3" presStyleIdx="1" presStyleCnt="6">
        <dgm:presLayoutVars>
          <dgm:chPref val="3"/>
        </dgm:presLayoutVars>
      </dgm:prSet>
      <dgm:spPr/>
      <dgm:t>
        <a:bodyPr/>
        <a:lstStyle/>
        <a:p>
          <a:endParaRPr kumimoji="1" lang="ja-JP" altLang="en-US"/>
        </a:p>
      </dgm:t>
    </dgm:pt>
    <dgm:pt modelId="{2E4F0B77-22A9-4EF7-B274-D1376CB19B58}" type="pres">
      <dgm:prSet presAssocID="{DC702936-97D1-4363-8838-91C863448038}" presName="hierChild4" presStyleCnt="0"/>
      <dgm:spPr/>
    </dgm:pt>
    <dgm:pt modelId="{4F41FB03-63D3-4231-BA1A-EEB5D225C717}" type="pres">
      <dgm:prSet presAssocID="{216D7680-4D19-446C-A794-06D84740B1F9}" presName="Name10" presStyleLbl="parChTrans1D2" presStyleIdx="1" presStyleCnt="3"/>
      <dgm:spPr/>
      <dgm:t>
        <a:bodyPr/>
        <a:lstStyle/>
        <a:p>
          <a:endParaRPr kumimoji="1" lang="ja-JP" altLang="en-US"/>
        </a:p>
      </dgm:t>
    </dgm:pt>
    <dgm:pt modelId="{BF963A10-114B-4580-8246-1F1E51BCE326}" type="pres">
      <dgm:prSet presAssocID="{ECA18B6A-7E7F-494A-A3F6-B2C74E0E5330}" presName="hierRoot2" presStyleCnt="0"/>
      <dgm:spPr/>
    </dgm:pt>
    <dgm:pt modelId="{8F7B9DBF-973B-4D91-80CE-4E0328B5DECD}" type="pres">
      <dgm:prSet presAssocID="{ECA18B6A-7E7F-494A-A3F6-B2C74E0E5330}" presName="composite2" presStyleCnt="0"/>
      <dgm:spPr/>
    </dgm:pt>
    <dgm:pt modelId="{596D8400-9857-48B7-B4A7-AD85047D6DDD}" type="pres">
      <dgm:prSet presAssocID="{ECA18B6A-7E7F-494A-A3F6-B2C74E0E5330}" presName="background2" presStyleLbl="node2" presStyleIdx="1" presStyleCnt="3"/>
      <dgm:spPr/>
    </dgm:pt>
    <dgm:pt modelId="{7E5AE71A-67B1-4135-86E4-C56E969E1872}" type="pres">
      <dgm:prSet presAssocID="{ECA18B6A-7E7F-494A-A3F6-B2C74E0E5330}" presName="text2" presStyleLbl="fgAcc2" presStyleIdx="1" presStyleCnt="3">
        <dgm:presLayoutVars>
          <dgm:chPref val="3"/>
        </dgm:presLayoutVars>
      </dgm:prSet>
      <dgm:spPr/>
      <dgm:t>
        <a:bodyPr/>
        <a:lstStyle/>
        <a:p>
          <a:endParaRPr kumimoji="1" lang="ja-JP" altLang="en-US"/>
        </a:p>
      </dgm:t>
    </dgm:pt>
    <dgm:pt modelId="{FE207C1C-F474-448C-863D-1722654315CD}" type="pres">
      <dgm:prSet presAssocID="{ECA18B6A-7E7F-494A-A3F6-B2C74E0E5330}" presName="hierChild3" presStyleCnt="0"/>
      <dgm:spPr/>
    </dgm:pt>
    <dgm:pt modelId="{2A9A0032-72DF-4AC5-825B-CFC46909E836}" type="pres">
      <dgm:prSet presAssocID="{FFE2BDC8-C69E-4565-84DF-B870B22A7C8B}" presName="Name17" presStyleLbl="parChTrans1D3" presStyleIdx="2" presStyleCnt="6"/>
      <dgm:spPr/>
      <dgm:t>
        <a:bodyPr/>
        <a:lstStyle/>
        <a:p>
          <a:endParaRPr kumimoji="1" lang="ja-JP" altLang="en-US"/>
        </a:p>
      </dgm:t>
    </dgm:pt>
    <dgm:pt modelId="{24C1C0E2-CC6F-4E80-ABEA-9D02837725B7}" type="pres">
      <dgm:prSet presAssocID="{B62CFC5C-2F57-4CE8-A868-0C3BCB1AE9E0}" presName="hierRoot3" presStyleCnt="0"/>
      <dgm:spPr/>
    </dgm:pt>
    <dgm:pt modelId="{38B848E1-7C55-4308-9EBD-525A9B6D9348}" type="pres">
      <dgm:prSet presAssocID="{B62CFC5C-2F57-4CE8-A868-0C3BCB1AE9E0}" presName="composite3" presStyleCnt="0"/>
      <dgm:spPr/>
    </dgm:pt>
    <dgm:pt modelId="{A49FE40F-5BBF-4783-ABAA-326A1DD889C6}" type="pres">
      <dgm:prSet presAssocID="{B62CFC5C-2F57-4CE8-A868-0C3BCB1AE9E0}" presName="background3" presStyleLbl="node3" presStyleIdx="2" presStyleCnt="6"/>
      <dgm:spPr/>
    </dgm:pt>
    <dgm:pt modelId="{FF18766F-1D49-435D-8D48-2526D0FC61BA}" type="pres">
      <dgm:prSet presAssocID="{B62CFC5C-2F57-4CE8-A868-0C3BCB1AE9E0}" presName="text3" presStyleLbl="fgAcc3" presStyleIdx="2" presStyleCnt="6">
        <dgm:presLayoutVars>
          <dgm:chPref val="3"/>
        </dgm:presLayoutVars>
      </dgm:prSet>
      <dgm:spPr/>
      <dgm:t>
        <a:bodyPr/>
        <a:lstStyle/>
        <a:p>
          <a:endParaRPr kumimoji="1" lang="ja-JP" altLang="en-US"/>
        </a:p>
      </dgm:t>
    </dgm:pt>
    <dgm:pt modelId="{73295C4F-3FEC-479E-97CE-5A079852B26C}" type="pres">
      <dgm:prSet presAssocID="{B62CFC5C-2F57-4CE8-A868-0C3BCB1AE9E0}" presName="hierChild4" presStyleCnt="0"/>
      <dgm:spPr/>
    </dgm:pt>
    <dgm:pt modelId="{15FFB50F-92A4-4FB5-8D28-BF2682CCC9FE}" type="pres">
      <dgm:prSet presAssocID="{A2389E49-2DF0-452D-87B4-21220EFE7AB9}" presName="Name17" presStyleLbl="parChTrans1D3" presStyleIdx="3" presStyleCnt="6"/>
      <dgm:spPr/>
      <dgm:t>
        <a:bodyPr/>
        <a:lstStyle/>
        <a:p>
          <a:endParaRPr kumimoji="1" lang="ja-JP" altLang="en-US"/>
        </a:p>
      </dgm:t>
    </dgm:pt>
    <dgm:pt modelId="{98D635E5-7A8C-4762-9F5D-34F63D292A86}" type="pres">
      <dgm:prSet presAssocID="{85522B73-7CBE-464A-87C5-65AF243911FC}" presName="hierRoot3" presStyleCnt="0"/>
      <dgm:spPr/>
    </dgm:pt>
    <dgm:pt modelId="{CA5156BE-4B98-4442-9C57-1256C2EBE5DB}" type="pres">
      <dgm:prSet presAssocID="{85522B73-7CBE-464A-87C5-65AF243911FC}" presName="composite3" presStyleCnt="0"/>
      <dgm:spPr/>
    </dgm:pt>
    <dgm:pt modelId="{437A8E22-6313-4ACC-B46D-94B615D9D31C}" type="pres">
      <dgm:prSet presAssocID="{85522B73-7CBE-464A-87C5-65AF243911FC}" presName="background3" presStyleLbl="node3" presStyleIdx="3" presStyleCnt="6"/>
      <dgm:spPr/>
    </dgm:pt>
    <dgm:pt modelId="{42176166-C50C-41DD-9AEE-9E6E907A20ED}" type="pres">
      <dgm:prSet presAssocID="{85522B73-7CBE-464A-87C5-65AF243911FC}" presName="text3" presStyleLbl="fgAcc3" presStyleIdx="3" presStyleCnt="6">
        <dgm:presLayoutVars>
          <dgm:chPref val="3"/>
        </dgm:presLayoutVars>
      </dgm:prSet>
      <dgm:spPr/>
      <dgm:t>
        <a:bodyPr/>
        <a:lstStyle/>
        <a:p>
          <a:endParaRPr kumimoji="1" lang="ja-JP" altLang="en-US"/>
        </a:p>
      </dgm:t>
    </dgm:pt>
    <dgm:pt modelId="{A7AFE16A-A23D-4053-944C-CE4B5F73445A}" type="pres">
      <dgm:prSet presAssocID="{85522B73-7CBE-464A-87C5-65AF243911FC}" presName="hierChild4" presStyleCnt="0"/>
      <dgm:spPr/>
    </dgm:pt>
    <dgm:pt modelId="{7EC32DB8-F713-40BD-ADFB-7EA68D90F54D}" type="pres">
      <dgm:prSet presAssocID="{9041083A-F113-4F6B-8A7F-8E5EB0CB5220}" presName="Name10" presStyleLbl="parChTrans1D2" presStyleIdx="2" presStyleCnt="3"/>
      <dgm:spPr/>
      <dgm:t>
        <a:bodyPr/>
        <a:lstStyle/>
        <a:p>
          <a:endParaRPr kumimoji="1" lang="ja-JP" altLang="en-US"/>
        </a:p>
      </dgm:t>
    </dgm:pt>
    <dgm:pt modelId="{21B48C7D-DF3D-463F-BA54-242ED48D1657}" type="pres">
      <dgm:prSet presAssocID="{A4063B9B-E659-4A15-BF58-8B40E2392C71}" presName="hierRoot2" presStyleCnt="0"/>
      <dgm:spPr/>
    </dgm:pt>
    <dgm:pt modelId="{5F2A201A-2A80-46F8-9372-CBACD08E982F}" type="pres">
      <dgm:prSet presAssocID="{A4063B9B-E659-4A15-BF58-8B40E2392C71}" presName="composite2" presStyleCnt="0"/>
      <dgm:spPr/>
    </dgm:pt>
    <dgm:pt modelId="{6025B450-35CF-41F2-B363-D9154DD2E269}" type="pres">
      <dgm:prSet presAssocID="{A4063B9B-E659-4A15-BF58-8B40E2392C71}" presName="background2" presStyleLbl="node2" presStyleIdx="2" presStyleCnt="3"/>
      <dgm:spPr/>
    </dgm:pt>
    <dgm:pt modelId="{E667DE09-2BBC-4828-B4B7-D053F4A670C3}" type="pres">
      <dgm:prSet presAssocID="{A4063B9B-E659-4A15-BF58-8B40E2392C71}" presName="text2" presStyleLbl="fgAcc2" presStyleIdx="2" presStyleCnt="3" custScaleX="132109">
        <dgm:presLayoutVars>
          <dgm:chPref val="3"/>
        </dgm:presLayoutVars>
      </dgm:prSet>
      <dgm:spPr/>
      <dgm:t>
        <a:bodyPr/>
        <a:lstStyle/>
        <a:p>
          <a:endParaRPr kumimoji="1" lang="ja-JP" altLang="en-US"/>
        </a:p>
      </dgm:t>
    </dgm:pt>
    <dgm:pt modelId="{C682CBA2-5E6F-413C-BB84-62712FD277CF}" type="pres">
      <dgm:prSet presAssocID="{A4063B9B-E659-4A15-BF58-8B40E2392C71}" presName="hierChild3" presStyleCnt="0"/>
      <dgm:spPr/>
    </dgm:pt>
    <dgm:pt modelId="{0215DB6A-4E62-4088-9AD4-7E3980BF4F56}" type="pres">
      <dgm:prSet presAssocID="{1F0DF288-7353-4B1F-91EC-7FF24D4C535A}" presName="Name17" presStyleLbl="parChTrans1D3" presStyleIdx="4" presStyleCnt="6"/>
      <dgm:spPr/>
      <dgm:t>
        <a:bodyPr/>
        <a:lstStyle/>
        <a:p>
          <a:endParaRPr kumimoji="1" lang="ja-JP" altLang="en-US"/>
        </a:p>
      </dgm:t>
    </dgm:pt>
    <dgm:pt modelId="{EE9D91CE-7C8D-490C-A68B-DA94889A42DA}" type="pres">
      <dgm:prSet presAssocID="{68B46480-ACAA-4ACB-87F3-5E98F973983D}" presName="hierRoot3" presStyleCnt="0"/>
      <dgm:spPr/>
    </dgm:pt>
    <dgm:pt modelId="{81037BEE-4ECB-43BA-81BF-EE1BAF24757D}" type="pres">
      <dgm:prSet presAssocID="{68B46480-ACAA-4ACB-87F3-5E98F973983D}" presName="composite3" presStyleCnt="0"/>
      <dgm:spPr/>
    </dgm:pt>
    <dgm:pt modelId="{BA8699EA-0214-48E8-B0A4-764E0900A874}" type="pres">
      <dgm:prSet presAssocID="{68B46480-ACAA-4ACB-87F3-5E98F973983D}" presName="background3" presStyleLbl="node3" presStyleIdx="4" presStyleCnt="6"/>
      <dgm:spPr>
        <a:solidFill>
          <a:srgbClr val="00B050"/>
        </a:solidFill>
      </dgm:spPr>
    </dgm:pt>
    <dgm:pt modelId="{BBBF8531-84F6-4064-BE4F-6F7D4E3D03C8}" type="pres">
      <dgm:prSet presAssocID="{68B46480-ACAA-4ACB-87F3-5E98F973983D}" presName="text3" presStyleLbl="fgAcc3" presStyleIdx="4" presStyleCnt="6">
        <dgm:presLayoutVars>
          <dgm:chPref val="3"/>
        </dgm:presLayoutVars>
      </dgm:prSet>
      <dgm:spPr/>
      <dgm:t>
        <a:bodyPr/>
        <a:lstStyle/>
        <a:p>
          <a:endParaRPr kumimoji="1" lang="ja-JP" altLang="en-US"/>
        </a:p>
      </dgm:t>
    </dgm:pt>
    <dgm:pt modelId="{7400E77F-E004-49A8-B622-35ECB361D15C}" type="pres">
      <dgm:prSet presAssocID="{68B46480-ACAA-4ACB-87F3-5E98F973983D}" presName="hierChild4" presStyleCnt="0"/>
      <dgm:spPr/>
    </dgm:pt>
    <dgm:pt modelId="{33964F84-0FDE-42A9-BB6A-5DACD5A5C81F}" type="pres">
      <dgm:prSet presAssocID="{96B541B4-EE2A-4EB3-A225-910C6B5C73AA}" presName="Name17" presStyleLbl="parChTrans1D3" presStyleIdx="5" presStyleCnt="6"/>
      <dgm:spPr/>
      <dgm:t>
        <a:bodyPr/>
        <a:lstStyle/>
        <a:p>
          <a:endParaRPr kumimoji="1" lang="ja-JP" altLang="en-US"/>
        </a:p>
      </dgm:t>
    </dgm:pt>
    <dgm:pt modelId="{7FC1142B-276A-43E0-913E-A734F10E124F}" type="pres">
      <dgm:prSet presAssocID="{8B125240-7035-4060-82C4-D14016F1131A}" presName="hierRoot3" presStyleCnt="0"/>
      <dgm:spPr/>
    </dgm:pt>
    <dgm:pt modelId="{37CF77F4-202C-4698-B92C-B8DECFB42A00}" type="pres">
      <dgm:prSet presAssocID="{8B125240-7035-4060-82C4-D14016F1131A}" presName="composite3" presStyleCnt="0"/>
      <dgm:spPr/>
    </dgm:pt>
    <dgm:pt modelId="{568F1C5D-0884-4B26-8BE2-53552A1691FD}" type="pres">
      <dgm:prSet presAssocID="{8B125240-7035-4060-82C4-D14016F1131A}" presName="background3" presStyleLbl="node3" presStyleIdx="5" presStyleCnt="6"/>
      <dgm:spPr>
        <a:solidFill>
          <a:srgbClr val="9E3039"/>
        </a:solidFill>
      </dgm:spPr>
    </dgm:pt>
    <dgm:pt modelId="{9628A36B-8682-4405-8218-0E439D20E9F1}" type="pres">
      <dgm:prSet presAssocID="{8B125240-7035-4060-82C4-D14016F1131A}" presName="text3" presStyleLbl="fgAcc3" presStyleIdx="5" presStyleCnt="6" custLinFactNeighborY="-89">
        <dgm:presLayoutVars>
          <dgm:chPref val="3"/>
        </dgm:presLayoutVars>
      </dgm:prSet>
      <dgm:spPr/>
      <dgm:t>
        <a:bodyPr/>
        <a:lstStyle/>
        <a:p>
          <a:endParaRPr kumimoji="1" lang="ja-JP" altLang="en-US"/>
        </a:p>
      </dgm:t>
    </dgm:pt>
    <dgm:pt modelId="{261A9B9B-CA4E-4349-8E9B-00806AD281E5}" type="pres">
      <dgm:prSet presAssocID="{8B125240-7035-4060-82C4-D14016F1131A}" presName="hierChild4" presStyleCnt="0"/>
      <dgm:spPr/>
    </dgm:pt>
  </dgm:ptLst>
  <dgm:cxnLst>
    <dgm:cxn modelId="{3A7551A0-E7DD-45A2-8795-D47DCB126965}" srcId="{A4063B9B-E659-4A15-BF58-8B40E2392C71}" destId="{8B125240-7035-4060-82C4-D14016F1131A}" srcOrd="1" destOrd="0" parTransId="{96B541B4-EE2A-4EB3-A225-910C6B5C73AA}" sibTransId="{304B031F-ACB2-495F-AD9E-0ED7722EEFD4}"/>
    <dgm:cxn modelId="{BDBBEE06-A431-49B1-94A5-EA22C31C6DC9}" type="presOf" srcId="{8B125240-7035-4060-82C4-D14016F1131A}" destId="{9628A36B-8682-4405-8218-0E439D20E9F1}" srcOrd="0" destOrd="0" presId="urn:microsoft.com/office/officeart/2005/8/layout/hierarchy1"/>
    <dgm:cxn modelId="{78AB8382-B556-4CCC-AD78-1941837AC5C8}" type="presOf" srcId="{68B46480-ACAA-4ACB-87F3-5E98F973983D}" destId="{BBBF8531-84F6-4064-BE4F-6F7D4E3D03C8}" srcOrd="0" destOrd="0" presId="urn:microsoft.com/office/officeart/2005/8/layout/hierarchy1"/>
    <dgm:cxn modelId="{317BB1B8-EDCC-4E40-9A42-4CFF18F71B7E}" type="presOf" srcId="{671C1E77-1316-4B15-8AB4-762AA69DA131}" destId="{F22AA0F1-0C7B-40CF-854E-D3C2CC640DBE}" srcOrd="0" destOrd="0" presId="urn:microsoft.com/office/officeart/2005/8/layout/hierarchy1"/>
    <dgm:cxn modelId="{31BA27FA-4DEE-43DE-A605-FBDD961471BF}" srcId="{ECA18B6A-7E7F-494A-A3F6-B2C74E0E5330}" destId="{B62CFC5C-2F57-4CE8-A868-0C3BCB1AE9E0}" srcOrd="0" destOrd="0" parTransId="{FFE2BDC8-C69E-4565-84DF-B870B22A7C8B}" sibTransId="{AE54C0F8-71D5-43AB-9E54-EAFD34FC2C58}"/>
    <dgm:cxn modelId="{96F4818D-7DF8-4230-A448-3D163F7BAA83}" type="presOf" srcId="{360BD75D-0802-494E-9997-F69E8628BFDB}" destId="{F06A6BEE-76E2-458F-A537-3B5752E28873}" srcOrd="0" destOrd="0" presId="urn:microsoft.com/office/officeart/2005/8/layout/hierarchy1"/>
    <dgm:cxn modelId="{E9901EB3-B987-40E3-8BE9-EB5E7472A794}" srcId="{8D7E2EA1-3026-450B-B409-8A5C894EC6D4}" destId="{A4063B9B-E659-4A15-BF58-8B40E2392C71}" srcOrd="2" destOrd="0" parTransId="{9041083A-F113-4F6B-8A7F-8E5EB0CB5220}" sibTransId="{5B2F691F-60DC-4C79-9854-F49C032F1BE6}"/>
    <dgm:cxn modelId="{8DE78133-98DB-4CA7-9150-32283E7DC172}" type="presOf" srcId="{ECA18B6A-7E7F-494A-A3F6-B2C74E0E5330}" destId="{7E5AE71A-67B1-4135-86E4-C56E969E1872}" srcOrd="0" destOrd="0" presId="urn:microsoft.com/office/officeart/2005/8/layout/hierarchy1"/>
    <dgm:cxn modelId="{5525F2A1-814C-46E1-8A0B-310A6FB37ECD}" type="presOf" srcId="{FFE2BDC8-C69E-4565-84DF-B870B22A7C8B}" destId="{2A9A0032-72DF-4AC5-825B-CFC46909E836}" srcOrd="0" destOrd="0" presId="urn:microsoft.com/office/officeart/2005/8/layout/hierarchy1"/>
    <dgm:cxn modelId="{8FD8C026-82C0-4BD1-B6ED-1A7E48611245}" srcId="{BF1C206F-7D20-441E-9239-50366210DA44}" destId="{432586D2-1250-4988-91AC-848789EC9C19}" srcOrd="0" destOrd="0" parTransId="{671C1E77-1316-4B15-8AB4-762AA69DA131}" sibTransId="{D96CCF17-4FBA-4BB6-A2CB-D36DFE8B7634}"/>
    <dgm:cxn modelId="{9412426A-1615-44BF-9B1C-F02E025C8DAB}" srcId="{360BD75D-0802-494E-9997-F69E8628BFDB}" destId="{8D7E2EA1-3026-450B-B409-8A5C894EC6D4}" srcOrd="0" destOrd="0" parTransId="{3E2C48FB-78A6-4938-92D5-E693F7DC2E9A}" sibTransId="{73073079-2754-4352-875C-B5FAB2B87C30}"/>
    <dgm:cxn modelId="{82FF7155-0450-4E0D-93E0-B947A54945EE}" type="presOf" srcId="{8D7E2EA1-3026-450B-B409-8A5C894EC6D4}" destId="{51A6CAD6-ED10-4C65-B6FE-51F47975BEF6}" srcOrd="0" destOrd="0" presId="urn:microsoft.com/office/officeart/2005/8/layout/hierarchy1"/>
    <dgm:cxn modelId="{00BB08A3-4F30-4D95-98B0-A6CDEA280797}" type="presOf" srcId="{432586D2-1250-4988-91AC-848789EC9C19}" destId="{156F2EB0-987D-41AE-A83D-A4B5CFBBBC09}" srcOrd="0" destOrd="0" presId="urn:microsoft.com/office/officeart/2005/8/layout/hierarchy1"/>
    <dgm:cxn modelId="{54DF7DA7-F08B-4218-9A62-F78925CCC1CB}" type="presOf" srcId="{1F0DF288-7353-4B1F-91EC-7FF24D4C535A}" destId="{0215DB6A-4E62-4088-9AD4-7E3980BF4F56}" srcOrd="0" destOrd="0" presId="urn:microsoft.com/office/officeart/2005/8/layout/hierarchy1"/>
    <dgm:cxn modelId="{780935DF-0BCA-4D0C-B9E1-003831EFA9B8}" type="presOf" srcId="{BF1C206F-7D20-441E-9239-50366210DA44}" destId="{4189F52B-81CF-4053-BA49-41A1726CEF6C}" srcOrd="0" destOrd="0" presId="urn:microsoft.com/office/officeart/2005/8/layout/hierarchy1"/>
    <dgm:cxn modelId="{D1414641-320E-437B-B376-40FB76DD8396}" type="presOf" srcId="{A4063B9B-E659-4A15-BF58-8B40E2392C71}" destId="{E667DE09-2BBC-4828-B4B7-D053F4A670C3}" srcOrd="0" destOrd="0" presId="urn:microsoft.com/office/officeart/2005/8/layout/hierarchy1"/>
    <dgm:cxn modelId="{44FDF827-E5CD-4F78-94FC-80090A140F60}" type="presOf" srcId="{9041083A-F113-4F6B-8A7F-8E5EB0CB5220}" destId="{7EC32DB8-F713-40BD-ADFB-7EA68D90F54D}" srcOrd="0" destOrd="0" presId="urn:microsoft.com/office/officeart/2005/8/layout/hierarchy1"/>
    <dgm:cxn modelId="{6133FB31-3402-4F16-A4F1-0322234DC213}" type="presOf" srcId="{A2389E49-2DF0-452D-87B4-21220EFE7AB9}" destId="{15FFB50F-92A4-4FB5-8D28-BF2682CCC9FE}" srcOrd="0" destOrd="0" presId="urn:microsoft.com/office/officeart/2005/8/layout/hierarchy1"/>
    <dgm:cxn modelId="{1AF0BCA5-0156-4CDC-A2CE-80193A4AC984}" srcId="{ECA18B6A-7E7F-494A-A3F6-B2C74E0E5330}" destId="{85522B73-7CBE-464A-87C5-65AF243911FC}" srcOrd="1" destOrd="0" parTransId="{A2389E49-2DF0-452D-87B4-21220EFE7AB9}" sibTransId="{EFBF2F3A-F768-4730-B506-E801A01FB464}"/>
    <dgm:cxn modelId="{6866E606-CCA7-44C1-848F-45A6B6C1580C}" srcId="{8D7E2EA1-3026-450B-B409-8A5C894EC6D4}" destId="{BF1C206F-7D20-441E-9239-50366210DA44}" srcOrd="0" destOrd="0" parTransId="{7606EBC0-57D4-42D3-B0FC-378DE586C71E}" sibTransId="{BF78958E-7B3E-48C8-91DF-A83FD31C12CC}"/>
    <dgm:cxn modelId="{54BF4082-873D-4A29-B212-9CB83914FA15}" type="presOf" srcId="{85522B73-7CBE-464A-87C5-65AF243911FC}" destId="{42176166-C50C-41DD-9AEE-9E6E907A20ED}" srcOrd="0" destOrd="0" presId="urn:microsoft.com/office/officeart/2005/8/layout/hierarchy1"/>
    <dgm:cxn modelId="{1451296F-D1FD-4B28-AFD3-59CDA8B8F148}" type="presOf" srcId="{96B541B4-EE2A-4EB3-A225-910C6B5C73AA}" destId="{33964F84-0FDE-42A9-BB6A-5DACD5A5C81F}" srcOrd="0" destOrd="0" presId="urn:microsoft.com/office/officeart/2005/8/layout/hierarchy1"/>
    <dgm:cxn modelId="{F29ACEA2-1E3D-4C76-9C63-35A6257A57B2}" srcId="{A4063B9B-E659-4A15-BF58-8B40E2392C71}" destId="{68B46480-ACAA-4ACB-87F3-5E98F973983D}" srcOrd="0" destOrd="0" parTransId="{1F0DF288-7353-4B1F-91EC-7FF24D4C535A}" sibTransId="{D8E880B1-A628-406C-B6F2-0772BF3261AF}"/>
    <dgm:cxn modelId="{44BA9CEB-F53C-4EBB-B669-FE1E59620919}" type="presOf" srcId="{EFF4D2DD-1B74-4B79-9747-5061C9760208}" destId="{997BDA55-A4FE-4289-9434-13DE8B74E011}" srcOrd="0" destOrd="0" presId="urn:microsoft.com/office/officeart/2005/8/layout/hierarchy1"/>
    <dgm:cxn modelId="{86E5A832-9FD8-4EC3-B7C9-3860C6352783}" srcId="{8D7E2EA1-3026-450B-B409-8A5C894EC6D4}" destId="{ECA18B6A-7E7F-494A-A3F6-B2C74E0E5330}" srcOrd="1" destOrd="0" parTransId="{216D7680-4D19-446C-A794-06D84740B1F9}" sibTransId="{4C1A3E3C-70DB-4955-AB77-65EB2B99FA00}"/>
    <dgm:cxn modelId="{356F812E-F503-4884-990B-48927B1CFD35}" type="presOf" srcId="{DC702936-97D1-4363-8838-91C863448038}" destId="{F8EADAEB-A99B-4557-BA91-FB828B2CBCB0}" srcOrd="0" destOrd="0" presId="urn:microsoft.com/office/officeart/2005/8/layout/hierarchy1"/>
    <dgm:cxn modelId="{2C77B7E3-F2AB-41DA-8782-FFF22978D98A}" srcId="{BF1C206F-7D20-441E-9239-50366210DA44}" destId="{DC702936-97D1-4363-8838-91C863448038}" srcOrd="1" destOrd="0" parTransId="{EFF4D2DD-1B74-4B79-9747-5061C9760208}" sibTransId="{BDDC62A4-C66F-499D-8C6A-B53E55B989E1}"/>
    <dgm:cxn modelId="{7595F07B-5C0C-4688-8DF0-7FE9E4125280}" type="presOf" srcId="{216D7680-4D19-446C-A794-06D84740B1F9}" destId="{4F41FB03-63D3-4231-BA1A-EEB5D225C717}" srcOrd="0" destOrd="0" presId="urn:microsoft.com/office/officeart/2005/8/layout/hierarchy1"/>
    <dgm:cxn modelId="{AD1E6035-06AE-4FBF-B840-EC16B5BE930D}" type="presOf" srcId="{7606EBC0-57D4-42D3-B0FC-378DE586C71E}" destId="{CA16E896-334B-4044-9410-81D2564B6359}" srcOrd="0" destOrd="0" presId="urn:microsoft.com/office/officeart/2005/8/layout/hierarchy1"/>
    <dgm:cxn modelId="{1C64AFE4-31AE-4679-A852-25503B5EE9AB}" type="presOf" srcId="{B62CFC5C-2F57-4CE8-A868-0C3BCB1AE9E0}" destId="{FF18766F-1D49-435D-8D48-2526D0FC61BA}" srcOrd="0" destOrd="0" presId="urn:microsoft.com/office/officeart/2005/8/layout/hierarchy1"/>
    <dgm:cxn modelId="{AC4B9BD5-D239-4D76-BEB8-79A51D76AAC5}" type="presParOf" srcId="{F06A6BEE-76E2-458F-A537-3B5752E28873}" destId="{B0436F13-8487-4E8B-8386-75C243B85BA8}" srcOrd="0" destOrd="0" presId="urn:microsoft.com/office/officeart/2005/8/layout/hierarchy1"/>
    <dgm:cxn modelId="{0ED96599-37EF-420F-9767-941674507B5B}" type="presParOf" srcId="{B0436F13-8487-4E8B-8386-75C243B85BA8}" destId="{3F109C3E-2CF5-4093-80C8-19E4718363B6}" srcOrd="0" destOrd="0" presId="urn:microsoft.com/office/officeart/2005/8/layout/hierarchy1"/>
    <dgm:cxn modelId="{10142CCD-44BE-4145-A7D9-EE712977316E}" type="presParOf" srcId="{3F109C3E-2CF5-4093-80C8-19E4718363B6}" destId="{43F83B2D-B62B-462D-84F2-74C397F8D904}" srcOrd="0" destOrd="0" presId="urn:microsoft.com/office/officeart/2005/8/layout/hierarchy1"/>
    <dgm:cxn modelId="{4EE97999-04BD-46E9-B834-186BE0756FC4}" type="presParOf" srcId="{3F109C3E-2CF5-4093-80C8-19E4718363B6}" destId="{51A6CAD6-ED10-4C65-B6FE-51F47975BEF6}" srcOrd="1" destOrd="0" presId="urn:microsoft.com/office/officeart/2005/8/layout/hierarchy1"/>
    <dgm:cxn modelId="{D2BB076D-A609-46B5-B3E7-787040879C7F}" type="presParOf" srcId="{B0436F13-8487-4E8B-8386-75C243B85BA8}" destId="{9955757B-CD7F-4774-80F2-EB7DA999C5A1}" srcOrd="1" destOrd="0" presId="urn:microsoft.com/office/officeart/2005/8/layout/hierarchy1"/>
    <dgm:cxn modelId="{F8696218-0F27-4C05-A3EC-9B7915C34827}" type="presParOf" srcId="{9955757B-CD7F-4774-80F2-EB7DA999C5A1}" destId="{CA16E896-334B-4044-9410-81D2564B6359}" srcOrd="0" destOrd="0" presId="urn:microsoft.com/office/officeart/2005/8/layout/hierarchy1"/>
    <dgm:cxn modelId="{4B81BBB0-D5DB-4BAC-A8D7-FF5B992BEA5B}" type="presParOf" srcId="{9955757B-CD7F-4774-80F2-EB7DA999C5A1}" destId="{E82CD433-F24C-407E-9174-392E9EAAEADF}" srcOrd="1" destOrd="0" presId="urn:microsoft.com/office/officeart/2005/8/layout/hierarchy1"/>
    <dgm:cxn modelId="{F4DB28BE-4F0A-4288-9D2F-CA95B84E1093}" type="presParOf" srcId="{E82CD433-F24C-407E-9174-392E9EAAEADF}" destId="{8B858F02-02AD-4F68-8252-ABC0E75E1E35}" srcOrd="0" destOrd="0" presId="urn:microsoft.com/office/officeart/2005/8/layout/hierarchy1"/>
    <dgm:cxn modelId="{FADD677A-08D9-4C47-9668-A65BCF624E0A}" type="presParOf" srcId="{8B858F02-02AD-4F68-8252-ABC0E75E1E35}" destId="{7B5251FE-9B32-4B57-BE75-F7DD4C6CC7A0}" srcOrd="0" destOrd="0" presId="urn:microsoft.com/office/officeart/2005/8/layout/hierarchy1"/>
    <dgm:cxn modelId="{CC3DAC87-CA3B-4C5B-BC04-88C4F93BBE09}" type="presParOf" srcId="{8B858F02-02AD-4F68-8252-ABC0E75E1E35}" destId="{4189F52B-81CF-4053-BA49-41A1726CEF6C}" srcOrd="1" destOrd="0" presId="urn:microsoft.com/office/officeart/2005/8/layout/hierarchy1"/>
    <dgm:cxn modelId="{E557D73E-C1FF-44BA-A55F-58B09A491A11}" type="presParOf" srcId="{E82CD433-F24C-407E-9174-392E9EAAEADF}" destId="{728DFFB3-B855-4DE8-A24A-17DDEE6BCD07}" srcOrd="1" destOrd="0" presId="urn:microsoft.com/office/officeart/2005/8/layout/hierarchy1"/>
    <dgm:cxn modelId="{A856321B-C369-4061-A18D-AB05D43B59B5}" type="presParOf" srcId="{728DFFB3-B855-4DE8-A24A-17DDEE6BCD07}" destId="{F22AA0F1-0C7B-40CF-854E-D3C2CC640DBE}" srcOrd="0" destOrd="0" presId="urn:microsoft.com/office/officeart/2005/8/layout/hierarchy1"/>
    <dgm:cxn modelId="{CBE9B6DE-84B3-4D8B-A09C-F73D0DCD1CC6}" type="presParOf" srcId="{728DFFB3-B855-4DE8-A24A-17DDEE6BCD07}" destId="{EC9403C9-8E49-45A8-BF54-091B014B71A4}" srcOrd="1" destOrd="0" presId="urn:microsoft.com/office/officeart/2005/8/layout/hierarchy1"/>
    <dgm:cxn modelId="{519DBE1F-5C29-4605-9DA4-335270EA5ED0}" type="presParOf" srcId="{EC9403C9-8E49-45A8-BF54-091B014B71A4}" destId="{E985858D-4E3C-4078-8D10-52770DF7134C}" srcOrd="0" destOrd="0" presId="urn:microsoft.com/office/officeart/2005/8/layout/hierarchy1"/>
    <dgm:cxn modelId="{03DED7E7-926F-4F1F-B549-2EE87B767597}" type="presParOf" srcId="{E985858D-4E3C-4078-8D10-52770DF7134C}" destId="{2D22F820-AC32-489B-BDE3-E95AF6D39AEA}" srcOrd="0" destOrd="0" presId="urn:microsoft.com/office/officeart/2005/8/layout/hierarchy1"/>
    <dgm:cxn modelId="{09CF4BEE-362C-4206-8B07-6F1374BAF9A6}" type="presParOf" srcId="{E985858D-4E3C-4078-8D10-52770DF7134C}" destId="{156F2EB0-987D-41AE-A83D-A4B5CFBBBC09}" srcOrd="1" destOrd="0" presId="urn:microsoft.com/office/officeart/2005/8/layout/hierarchy1"/>
    <dgm:cxn modelId="{BC8FBF3A-07C7-4772-9BBD-98888E8D6CA1}" type="presParOf" srcId="{EC9403C9-8E49-45A8-BF54-091B014B71A4}" destId="{F3C400A9-20CF-4870-880E-7457FD33C318}" srcOrd="1" destOrd="0" presId="urn:microsoft.com/office/officeart/2005/8/layout/hierarchy1"/>
    <dgm:cxn modelId="{F95FCA23-9BCE-4747-B7CE-3981673568B0}" type="presParOf" srcId="{728DFFB3-B855-4DE8-A24A-17DDEE6BCD07}" destId="{997BDA55-A4FE-4289-9434-13DE8B74E011}" srcOrd="2" destOrd="0" presId="urn:microsoft.com/office/officeart/2005/8/layout/hierarchy1"/>
    <dgm:cxn modelId="{B110032F-C6EE-49D6-AD55-7F3DB892FE66}" type="presParOf" srcId="{728DFFB3-B855-4DE8-A24A-17DDEE6BCD07}" destId="{33EA90F0-C2D9-41DF-9BCD-0D3778250CB5}" srcOrd="3" destOrd="0" presId="urn:microsoft.com/office/officeart/2005/8/layout/hierarchy1"/>
    <dgm:cxn modelId="{B720C8C9-977B-4709-A27A-390CAAC64852}" type="presParOf" srcId="{33EA90F0-C2D9-41DF-9BCD-0D3778250CB5}" destId="{D5695FBC-AE4C-4262-9A4B-B73C3C501421}" srcOrd="0" destOrd="0" presId="urn:microsoft.com/office/officeart/2005/8/layout/hierarchy1"/>
    <dgm:cxn modelId="{F4258B9D-344C-4613-B16F-77078571B69D}" type="presParOf" srcId="{D5695FBC-AE4C-4262-9A4B-B73C3C501421}" destId="{8C1A32C2-A878-442A-B3DB-A0F0DC73CD5C}" srcOrd="0" destOrd="0" presId="urn:microsoft.com/office/officeart/2005/8/layout/hierarchy1"/>
    <dgm:cxn modelId="{AF3AAD7B-7C45-49D5-B4DC-085E3CA22EDA}" type="presParOf" srcId="{D5695FBC-AE4C-4262-9A4B-B73C3C501421}" destId="{F8EADAEB-A99B-4557-BA91-FB828B2CBCB0}" srcOrd="1" destOrd="0" presId="urn:microsoft.com/office/officeart/2005/8/layout/hierarchy1"/>
    <dgm:cxn modelId="{99AE3CA7-29FA-4457-BE53-6F112372F658}" type="presParOf" srcId="{33EA90F0-C2D9-41DF-9BCD-0D3778250CB5}" destId="{2E4F0B77-22A9-4EF7-B274-D1376CB19B58}" srcOrd="1" destOrd="0" presId="urn:microsoft.com/office/officeart/2005/8/layout/hierarchy1"/>
    <dgm:cxn modelId="{CBD54C20-D136-4C17-810F-9940E808FCAC}" type="presParOf" srcId="{9955757B-CD7F-4774-80F2-EB7DA999C5A1}" destId="{4F41FB03-63D3-4231-BA1A-EEB5D225C717}" srcOrd="2" destOrd="0" presId="urn:microsoft.com/office/officeart/2005/8/layout/hierarchy1"/>
    <dgm:cxn modelId="{390C2889-EBD7-4255-870F-E7D8D3BD534A}" type="presParOf" srcId="{9955757B-CD7F-4774-80F2-EB7DA999C5A1}" destId="{BF963A10-114B-4580-8246-1F1E51BCE326}" srcOrd="3" destOrd="0" presId="urn:microsoft.com/office/officeart/2005/8/layout/hierarchy1"/>
    <dgm:cxn modelId="{CCEE5004-39C5-46B2-8F26-22DEC0EE17E3}" type="presParOf" srcId="{BF963A10-114B-4580-8246-1F1E51BCE326}" destId="{8F7B9DBF-973B-4D91-80CE-4E0328B5DECD}" srcOrd="0" destOrd="0" presId="urn:microsoft.com/office/officeart/2005/8/layout/hierarchy1"/>
    <dgm:cxn modelId="{78C6614A-3CD3-44A2-B158-541BECDF9434}" type="presParOf" srcId="{8F7B9DBF-973B-4D91-80CE-4E0328B5DECD}" destId="{596D8400-9857-48B7-B4A7-AD85047D6DDD}" srcOrd="0" destOrd="0" presId="urn:microsoft.com/office/officeart/2005/8/layout/hierarchy1"/>
    <dgm:cxn modelId="{E7F466BD-5B4D-4C35-85B0-05C4C712C509}" type="presParOf" srcId="{8F7B9DBF-973B-4D91-80CE-4E0328B5DECD}" destId="{7E5AE71A-67B1-4135-86E4-C56E969E1872}" srcOrd="1" destOrd="0" presId="urn:microsoft.com/office/officeart/2005/8/layout/hierarchy1"/>
    <dgm:cxn modelId="{3164F356-BB5B-4533-90F7-A419FC2D55AB}" type="presParOf" srcId="{BF963A10-114B-4580-8246-1F1E51BCE326}" destId="{FE207C1C-F474-448C-863D-1722654315CD}" srcOrd="1" destOrd="0" presId="urn:microsoft.com/office/officeart/2005/8/layout/hierarchy1"/>
    <dgm:cxn modelId="{A6F111A0-8DC5-45B6-84A3-D2B8DD87C9AF}" type="presParOf" srcId="{FE207C1C-F474-448C-863D-1722654315CD}" destId="{2A9A0032-72DF-4AC5-825B-CFC46909E836}" srcOrd="0" destOrd="0" presId="urn:microsoft.com/office/officeart/2005/8/layout/hierarchy1"/>
    <dgm:cxn modelId="{8768F621-7321-4CDF-AA79-B5D17910B4E5}" type="presParOf" srcId="{FE207C1C-F474-448C-863D-1722654315CD}" destId="{24C1C0E2-CC6F-4E80-ABEA-9D02837725B7}" srcOrd="1" destOrd="0" presId="urn:microsoft.com/office/officeart/2005/8/layout/hierarchy1"/>
    <dgm:cxn modelId="{6B69660B-48CB-4532-95E5-E7F54909F5A3}" type="presParOf" srcId="{24C1C0E2-CC6F-4E80-ABEA-9D02837725B7}" destId="{38B848E1-7C55-4308-9EBD-525A9B6D9348}" srcOrd="0" destOrd="0" presId="urn:microsoft.com/office/officeart/2005/8/layout/hierarchy1"/>
    <dgm:cxn modelId="{DEC0AB41-5684-492E-B217-7998F9D8D263}" type="presParOf" srcId="{38B848E1-7C55-4308-9EBD-525A9B6D9348}" destId="{A49FE40F-5BBF-4783-ABAA-326A1DD889C6}" srcOrd="0" destOrd="0" presId="urn:microsoft.com/office/officeart/2005/8/layout/hierarchy1"/>
    <dgm:cxn modelId="{7EBA971A-E931-45B1-BFAC-789F07DA3B40}" type="presParOf" srcId="{38B848E1-7C55-4308-9EBD-525A9B6D9348}" destId="{FF18766F-1D49-435D-8D48-2526D0FC61BA}" srcOrd="1" destOrd="0" presId="urn:microsoft.com/office/officeart/2005/8/layout/hierarchy1"/>
    <dgm:cxn modelId="{701BEE04-0D7C-4920-BB28-4FF59540EE8A}" type="presParOf" srcId="{24C1C0E2-CC6F-4E80-ABEA-9D02837725B7}" destId="{73295C4F-3FEC-479E-97CE-5A079852B26C}" srcOrd="1" destOrd="0" presId="urn:microsoft.com/office/officeart/2005/8/layout/hierarchy1"/>
    <dgm:cxn modelId="{5E213818-22EF-4201-8F07-05BEFEC85FE0}" type="presParOf" srcId="{FE207C1C-F474-448C-863D-1722654315CD}" destId="{15FFB50F-92A4-4FB5-8D28-BF2682CCC9FE}" srcOrd="2" destOrd="0" presId="urn:microsoft.com/office/officeart/2005/8/layout/hierarchy1"/>
    <dgm:cxn modelId="{57524919-1AD6-42FF-A680-1E0F60782E12}" type="presParOf" srcId="{FE207C1C-F474-448C-863D-1722654315CD}" destId="{98D635E5-7A8C-4762-9F5D-34F63D292A86}" srcOrd="3" destOrd="0" presId="urn:microsoft.com/office/officeart/2005/8/layout/hierarchy1"/>
    <dgm:cxn modelId="{A92C1BB4-A068-4587-9B4F-F5F006AF9E8C}" type="presParOf" srcId="{98D635E5-7A8C-4762-9F5D-34F63D292A86}" destId="{CA5156BE-4B98-4442-9C57-1256C2EBE5DB}" srcOrd="0" destOrd="0" presId="urn:microsoft.com/office/officeart/2005/8/layout/hierarchy1"/>
    <dgm:cxn modelId="{96DBA3A6-474B-4D6D-A928-A9A91976A19B}" type="presParOf" srcId="{CA5156BE-4B98-4442-9C57-1256C2EBE5DB}" destId="{437A8E22-6313-4ACC-B46D-94B615D9D31C}" srcOrd="0" destOrd="0" presId="urn:microsoft.com/office/officeart/2005/8/layout/hierarchy1"/>
    <dgm:cxn modelId="{25B2C90E-7937-4CC2-8B9F-7B21C79BEE2B}" type="presParOf" srcId="{CA5156BE-4B98-4442-9C57-1256C2EBE5DB}" destId="{42176166-C50C-41DD-9AEE-9E6E907A20ED}" srcOrd="1" destOrd="0" presId="urn:microsoft.com/office/officeart/2005/8/layout/hierarchy1"/>
    <dgm:cxn modelId="{C20F1AE2-90C5-4C19-8B21-6E96DBA53FFF}" type="presParOf" srcId="{98D635E5-7A8C-4762-9F5D-34F63D292A86}" destId="{A7AFE16A-A23D-4053-944C-CE4B5F73445A}" srcOrd="1" destOrd="0" presId="urn:microsoft.com/office/officeart/2005/8/layout/hierarchy1"/>
    <dgm:cxn modelId="{9C6215D5-DD84-4961-8EB2-648940AE9B08}" type="presParOf" srcId="{9955757B-CD7F-4774-80F2-EB7DA999C5A1}" destId="{7EC32DB8-F713-40BD-ADFB-7EA68D90F54D}" srcOrd="4" destOrd="0" presId="urn:microsoft.com/office/officeart/2005/8/layout/hierarchy1"/>
    <dgm:cxn modelId="{7A30F2B3-B070-4C0A-A1DE-3B33E03AB56B}" type="presParOf" srcId="{9955757B-CD7F-4774-80F2-EB7DA999C5A1}" destId="{21B48C7D-DF3D-463F-BA54-242ED48D1657}" srcOrd="5" destOrd="0" presId="urn:microsoft.com/office/officeart/2005/8/layout/hierarchy1"/>
    <dgm:cxn modelId="{6585E840-E8A0-4A40-8437-CD2EB23A5852}" type="presParOf" srcId="{21B48C7D-DF3D-463F-BA54-242ED48D1657}" destId="{5F2A201A-2A80-46F8-9372-CBACD08E982F}" srcOrd="0" destOrd="0" presId="urn:microsoft.com/office/officeart/2005/8/layout/hierarchy1"/>
    <dgm:cxn modelId="{C4E95835-E467-486A-BE7F-E889D8C58259}" type="presParOf" srcId="{5F2A201A-2A80-46F8-9372-CBACD08E982F}" destId="{6025B450-35CF-41F2-B363-D9154DD2E269}" srcOrd="0" destOrd="0" presId="urn:microsoft.com/office/officeart/2005/8/layout/hierarchy1"/>
    <dgm:cxn modelId="{CE6C619A-2EEF-481C-AA3C-C75149AEF78F}" type="presParOf" srcId="{5F2A201A-2A80-46F8-9372-CBACD08E982F}" destId="{E667DE09-2BBC-4828-B4B7-D053F4A670C3}" srcOrd="1" destOrd="0" presId="urn:microsoft.com/office/officeart/2005/8/layout/hierarchy1"/>
    <dgm:cxn modelId="{78DCF6F0-929C-497A-83A7-9FDE0B07F396}" type="presParOf" srcId="{21B48C7D-DF3D-463F-BA54-242ED48D1657}" destId="{C682CBA2-5E6F-413C-BB84-62712FD277CF}" srcOrd="1" destOrd="0" presId="urn:microsoft.com/office/officeart/2005/8/layout/hierarchy1"/>
    <dgm:cxn modelId="{5179E5FC-96FD-4197-878B-D1AC85E3CE44}" type="presParOf" srcId="{C682CBA2-5E6F-413C-BB84-62712FD277CF}" destId="{0215DB6A-4E62-4088-9AD4-7E3980BF4F56}" srcOrd="0" destOrd="0" presId="urn:microsoft.com/office/officeart/2005/8/layout/hierarchy1"/>
    <dgm:cxn modelId="{52EA2B67-C8B6-4079-AC0B-7239E04E7EA3}" type="presParOf" srcId="{C682CBA2-5E6F-413C-BB84-62712FD277CF}" destId="{EE9D91CE-7C8D-490C-A68B-DA94889A42DA}" srcOrd="1" destOrd="0" presId="urn:microsoft.com/office/officeart/2005/8/layout/hierarchy1"/>
    <dgm:cxn modelId="{03563C84-BBFD-473B-BEA3-A197370C0837}" type="presParOf" srcId="{EE9D91CE-7C8D-490C-A68B-DA94889A42DA}" destId="{81037BEE-4ECB-43BA-81BF-EE1BAF24757D}" srcOrd="0" destOrd="0" presId="urn:microsoft.com/office/officeart/2005/8/layout/hierarchy1"/>
    <dgm:cxn modelId="{47FB8A46-3160-4B8F-97A9-7949E5302F46}" type="presParOf" srcId="{81037BEE-4ECB-43BA-81BF-EE1BAF24757D}" destId="{BA8699EA-0214-48E8-B0A4-764E0900A874}" srcOrd="0" destOrd="0" presId="urn:microsoft.com/office/officeart/2005/8/layout/hierarchy1"/>
    <dgm:cxn modelId="{FEE92143-9865-4F9C-9E16-7006ADAE689F}" type="presParOf" srcId="{81037BEE-4ECB-43BA-81BF-EE1BAF24757D}" destId="{BBBF8531-84F6-4064-BE4F-6F7D4E3D03C8}" srcOrd="1" destOrd="0" presId="urn:microsoft.com/office/officeart/2005/8/layout/hierarchy1"/>
    <dgm:cxn modelId="{2BD316CE-CBA1-4DF6-A270-B118A65988D0}" type="presParOf" srcId="{EE9D91CE-7C8D-490C-A68B-DA94889A42DA}" destId="{7400E77F-E004-49A8-B622-35ECB361D15C}" srcOrd="1" destOrd="0" presId="urn:microsoft.com/office/officeart/2005/8/layout/hierarchy1"/>
    <dgm:cxn modelId="{9F5C9EBD-67D1-446D-83A5-563C58D75D20}" type="presParOf" srcId="{C682CBA2-5E6F-413C-BB84-62712FD277CF}" destId="{33964F84-0FDE-42A9-BB6A-5DACD5A5C81F}" srcOrd="2" destOrd="0" presId="urn:microsoft.com/office/officeart/2005/8/layout/hierarchy1"/>
    <dgm:cxn modelId="{2D7E66E2-5D1D-4B0F-9F5E-21DE25B06C32}" type="presParOf" srcId="{C682CBA2-5E6F-413C-BB84-62712FD277CF}" destId="{7FC1142B-276A-43E0-913E-A734F10E124F}" srcOrd="3" destOrd="0" presId="urn:microsoft.com/office/officeart/2005/8/layout/hierarchy1"/>
    <dgm:cxn modelId="{ED029DB3-F17F-4B7A-9BC5-00018A2EF9B8}" type="presParOf" srcId="{7FC1142B-276A-43E0-913E-A734F10E124F}" destId="{37CF77F4-202C-4698-B92C-B8DECFB42A00}" srcOrd="0" destOrd="0" presId="urn:microsoft.com/office/officeart/2005/8/layout/hierarchy1"/>
    <dgm:cxn modelId="{8C857926-AD15-4F57-9BA9-DADD059DBD8B}" type="presParOf" srcId="{37CF77F4-202C-4698-B92C-B8DECFB42A00}" destId="{568F1C5D-0884-4B26-8BE2-53552A1691FD}" srcOrd="0" destOrd="0" presId="urn:microsoft.com/office/officeart/2005/8/layout/hierarchy1"/>
    <dgm:cxn modelId="{0AE97B70-0834-44C3-879A-B01B0F98BB06}" type="presParOf" srcId="{37CF77F4-202C-4698-B92C-B8DECFB42A00}" destId="{9628A36B-8682-4405-8218-0E439D20E9F1}" srcOrd="1" destOrd="0" presId="urn:microsoft.com/office/officeart/2005/8/layout/hierarchy1"/>
    <dgm:cxn modelId="{97A561D7-311E-45B8-BD8E-BFCC5EAFDD48}" type="presParOf" srcId="{7FC1142B-276A-43E0-913E-A734F10E124F}" destId="{261A9B9B-CA4E-4349-8E9B-00806AD281E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964F84-0FDE-42A9-BB6A-5DACD5A5C81F}">
      <dsp:nvSpPr>
        <dsp:cNvPr id="0" name=""/>
        <dsp:cNvSpPr/>
      </dsp:nvSpPr>
      <dsp:spPr>
        <a:xfrm>
          <a:off x="5063876" y="2255387"/>
          <a:ext cx="515689" cy="244944"/>
        </a:xfrm>
        <a:custGeom>
          <a:avLst/>
          <a:gdLst/>
          <a:ahLst/>
          <a:cxnLst/>
          <a:rect l="0" t="0" r="0" b="0"/>
          <a:pathLst>
            <a:path>
              <a:moveTo>
                <a:pt x="0" y="0"/>
              </a:moveTo>
              <a:lnTo>
                <a:pt x="0" y="166770"/>
              </a:lnTo>
              <a:lnTo>
                <a:pt x="515689" y="166770"/>
              </a:lnTo>
              <a:lnTo>
                <a:pt x="515689" y="244944"/>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215DB6A-4E62-4088-9AD4-7E3980BF4F56}">
      <dsp:nvSpPr>
        <dsp:cNvPr id="0" name=""/>
        <dsp:cNvSpPr/>
      </dsp:nvSpPr>
      <dsp:spPr>
        <a:xfrm>
          <a:off x="4548187" y="2255387"/>
          <a:ext cx="515689" cy="245421"/>
        </a:xfrm>
        <a:custGeom>
          <a:avLst/>
          <a:gdLst/>
          <a:ahLst/>
          <a:cxnLst/>
          <a:rect l="0" t="0" r="0" b="0"/>
          <a:pathLst>
            <a:path>
              <a:moveTo>
                <a:pt x="515689" y="0"/>
              </a:moveTo>
              <a:lnTo>
                <a:pt x="515689" y="167247"/>
              </a:lnTo>
              <a:lnTo>
                <a:pt x="0" y="167247"/>
              </a:lnTo>
              <a:lnTo>
                <a:pt x="0"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EC32DB8-F713-40BD-ADFB-7EA68D90F54D}">
      <dsp:nvSpPr>
        <dsp:cNvPr id="0" name=""/>
        <dsp:cNvSpPr/>
      </dsp:nvSpPr>
      <dsp:spPr>
        <a:xfrm>
          <a:off x="3068857" y="1474117"/>
          <a:ext cx="1995019" cy="245421"/>
        </a:xfrm>
        <a:custGeom>
          <a:avLst/>
          <a:gdLst/>
          <a:ahLst/>
          <a:cxnLst/>
          <a:rect l="0" t="0" r="0" b="0"/>
          <a:pathLst>
            <a:path>
              <a:moveTo>
                <a:pt x="0" y="0"/>
              </a:moveTo>
              <a:lnTo>
                <a:pt x="0" y="167247"/>
              </a:lnTo>
              <a:lnTo>
                <a:pt x="1995019" y="167247"/>
              </a:lnTo>
              <a:lnTo>
                <a:pt x="1995019" y="24542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15FFB50F-92A4-4FB5-8D28-BF2682CCC9FE}">
      <dsp:nvSpPr>
        <dsp:cNvPr id="0" name=""/>
        <dsp:cNvSpPr/>
      </dsp:nvSpPr>
      <dsp:spPr>
        <a:xfrm>
          <a:off x="3001119" y="2255387"/>
          <a:ext cx="515689" cy="245421"/>
        </a:xfrm>
        <a:custGeom>
          <a:avLst/>
          <a:gdLst/>
          <a:ahLst/>
          <a:cxnLst/>
          <a:rect l="0" t="0" r="0" b="0"/>
          <a:pathLst>
            <a:path>
              <a:moveTo>
                <a:pt x="0" y="0"/>
              </a:moveTo>
              <a:lnTo>
                <a:pt x="0" y="167247"/>
              </a:lnTo>
              <a:lnTo>
                <a:pt x="515689" y="167247"/>
              </a:lnTo>
              <a:lnTo>
                <a:pt x="515689"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A9A0032-72DF-4AC5-825B-CFC46909E836}">
      <dsp:nvSpPr>
        <dsp:cNvPr id="0" name=""/>
        <dsp:cNvSpPr/>
      </dsp:nvSpPr>
      <dsp:spPr>
        <a:xfrm>
          <a:off x="2485429" y="2255387"/>
          <a:ext cx="515689" cy="245421"/>
        </a:xfrm>
        <a:custGeom>
          <a:avLst/>
          <a:gdLst/>
          <a:ahLst/>
          <a:cxnLst/>
          <a:rect l="0" t="0" r="0" b="0"/>
          <a:pathLst>
            <a:path>
              <a:moveTo>
                <a:pt x="515689" y="0"/>
              </a:moveTo>
              <a:lnTo>
                <a:pt x="515689" y="167247"/>
              </a:lnTo>
              <a:lnTo>
                <a:pt x="0" y="167247"/>
              </a:lnTo>
              <a:lnTo>
                <a:pt x="0"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F41FB03-63D3-4231-BA1A-EEB5D225C717}">
      <dsp:nvSpPr>
        <dsp:cNvPr id="0" name=""/>
        <dsp:cNvSpPr/>
      </dsp:nvSpPr>
      <dsp:spPr>
        <a:xfrm>
          <a:off x="2955399" y="1474117"/>
          <a:ext cx="91440" cy="245421"/>
        </a:xfrm>
        <a:custGeom>
          <a:avLst/>
          <a:gdLst/>
          <a:ahLst/>
          <a:cxnLst/>
          <a:rect l="0" t="0" r="0" b="0"/>
          <a:pathLst>
            <a:path>
              <a:moveTo>
                <a:pt x="113458" y="0"/>
              </a:moveTo>
              <a:lnTo>
                <a:pt x="113458" y="167247"/>
              </a:lnTo>
              <a:lnTo>
                <a:pt x="45720" y="167247"/>
              </a:lnTo>
              <a:lnTo>
                <a:pt x="45720" y="24542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97BDA55-A4FE-4289-9434-13DE8B74E011}">
      <dsp:nvSpPr>
        <dsp:cNvPr id="0" name=""/>
        <dsp:cNvSpPr/>
      </dsp:nvSpPr>
      <dsp:spPr>
        <a:xfrm>
          <a:off x="938361" y="2255387"/>
          <a:ext cx="515689" cy="245421"/>
        </a:xfrm>
        <a:custGeom>
          <a:avLst/>
          <a:gdLst/>
          <a:ahLst/>
          <a:cxnLst/>
          <a:rect l="0" t="0" r="0" b="0"/>
          <a:pathLst>
            <a:path>
              <a:moveTo>
                <a:pt x="0" y="0"/>
              </a:moveTo>
              <a:lnTo>
                <a:pt x="0" y="167247"/>
              </a:lnTo>
              <a:lnTo>
                <a:pt x="515689" y="167247"/>
              </a:lnTo>
              <a:lnTo>
                <a:pt x="515689"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22AA0F1-0C7B-40CF-854E-D3C2CC640DBE}">
      <dsp:nvSpPr>
        <dsp:cNvPr id="0" name=""/>
        <dsp:cNvSpPr/>
      </dsp:nvSpPr>
      <dsp:spPr>
        <a:xfrm>
          <a:off x="422671" y="2255387"/>
          <a:ext cx="515689" cy="245421"/>
        </a:xfrm>
        <a:custGeom>
          <a:avLst/>
          <a:gdLst/>
          <a:ahLst/>
          <a:cxnLst/>
          <a:rect l="0" t="0" r="0" b="0"/>
          <a:pathLst>
            <a:path>
              <a:moveTo>
                <a:pt x="515689" y="0"/>
              </a:moveTo>
              <a:lnTo>
                <a:pt x="515689" y="167247"/>
              </a:lnTo>
              <a:lnTo>
                <a:pt x="0" y="167247"/>
              </a:lnTo>
              <a:lnTo>
                <a:pt x="0"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A16E896-334B-4044-9410-81D2564B6359}">
      <dsp:nvSpPr>
        <dsp:cNvPr id="0" name=""/>
        <dsp:cNvSpPr/>
      </dsp:nvSpPr>
      <dsp:spPr>
        <a:xfrm>
          <a:off x="938361" y="1474117"/>
          <a:ext cx="2130496" cy="245421"/>
        </a:xfrm>
        <a:custGeom>
          <a:avLst/>
          <a:gdLst/>
          <a:ahLst/>
          <a:cxnLst/>
          <a:rect l="0" t="0" r="0" b="0"/>
          <a:pathLst>
            <a:path>
              <a:moveTo>
                <a:pt x="2130496" y="0"/>
              </a:moveTo>
              <a:lnTo>
                <a:pt x="2130496" y="167247"/>
              </a:lnTo>
              <a:lnTo>
                <a:pt x="0" y="167247"/>
              </a:lnTo>
              <a:lnTo>
                <a:pt x="0" y="24542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3F83B2D-B62B-462D-84F2-74C397F8D904}">
      <dsp:nvSpPr>
        <dsp:cNvPr id="0" name=""/>
        <dsp:cNvSpPr/>
      </dsp:nvSpPr>
      <dsp:spPr>
        <a:xfrm>
          <a:off x="2646929" y="938269"/>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51A6CAD6-ED10-4C65-B6FE-51F47975BEF6}">
      <dsp:nvSpPr>
        <dsp:cNvPr id="0" name=""/>
        <dsp:cNvSpPr/>
      </dsp:nvSpPr>
      <dsp:spPr>
        <a:xfrm>
          <a:off x="2740691" y="1027343"/>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全社</a:t>
          </a:r>
          <a:endParaRPr kumimoji="1" lang="ja-JP" altLang="en-US" sz="1300" kern="1200" dirty="0">
            <a:latin typeface="メイリオ" pitchFamily="50" charset="-128"/>
            <a:ea typeface="メイリオ" pitchFamily="50" charset="-128"/>
            <a:cs typeface="メイリオ" pitchFamily="50" charset="-128"/>
          </a:endParaRPr>
        </a:p>
      </dsp:txBody>
      <dsp:txXfrm>
        <a:off x="2756385" y="1043037"/>
        <a:ext cx="812467" cy="504460"/>
      </dsp:txXfrm>
    </dsp:sp>
    <dsp:sp modelId="{7B5251FE-9B32-4B57-BE75-F7DD4C6CC7A0}">
      <dsp:nvSpPr>
        <dsp:cNvPr id="0" name=""/>
        <dsp:cNvSpPr/>
      </dsp:nvSpPr>
      <dsp:spPr>
        <a:xfrm>
          <a:off x="516433" y="1719539"/>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4189F52B-81CF-4053-BA49-41A1726CEF6C}">
      <dsp:nvSpPr>
        <dsp:cNvPr id="0" name=""/>
        <dsp:cNvSpPr/>
      </dsp:nvSpPr>
      <dsp:spPr>
        <a:xfrm>
          <a:off x="610195" y="180861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大阪支店</a:t>
          </a:r>
          <a:endParaRPr kumimoji="1" lang="ja-JP" altLang="en-US" sz="1300" kern="1200" dirty="0">
            <a:latin typeface="メイリオ" pitchFamily="50" charset="-128"/>
            <a:ea typeface="メイリオ" pitchFamily="50" charset="-128"/>
            <a:cs typeface="メイリオ" pitchFamily="50" charset="-128"/>
          </a:endParaRPr>
        </a:p>
      </dsp:txBody>
      <dsp:txXfrm>
        <a:off x="625889" y="1824306"/>
        <a:ext cx="812467" cy="504460"/>
      </dsp:txXfrm>
    </dsp:sp>
    <dsp:sp modelId="{2D22F820-AC32-489B-BDE3-E95AF6D39AEA}">
      <dsp:nvSpPr>
        <dsp:cNvPr id="0" name=""/>
        <dsp:cNvSpPr/>
      </dsp:nvSpPr>
      <dsp:spPr>
        <a:xfrm>
          <a:off x="744" y="2500808"/>
          <a:ext cx="843855" cy="535848"/>
        </a:xfrm>
        <a:prstGeom prst="roundRect">
          <a:avLst>
            <a:gd name="adj" fmla="val 10000"/>
          </a:avLst>
        </a:prstGeom>
        <a:solidFill>
          <a:srgbClr val="00B050"/>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156F2EB0-987D-41AE-A83D-A4B5CFBBBC09}">
      <dsp:nvSpPr>
        <dsp:cNvPr id="0" name=""/>
        <dsp:cNvSpPr/>
      </dsp:nvSpPr>
      <dsp:spPr>
        <a:xfrm>
          <a:off x="94505" y="2589882"/>
          <a:ext cx="843855" cy="535848"/>
        </a:xfrm>
        <a:prstGeom prst="roundRect">
          <a:avLst>
            <a:gd name="adj" fmla="val 10000"/>
          </a:avLst>
        </a:prstGeom>
        <a:solidFill>
          <a:schemeClr val="lt1">
            <a:hueOff val="0"/>
            <a:satOff val="0"/>
            <a:lumOff val="0"/>
          </a:schemeClr>
        </a:solidFill>
        <a:ln>
          <a:solidFill>
            <a:schemeClr val="accent5">
              <a:lumMod val="75000"/>
            </a:schemeClr>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営業部</a:t>
          </a:r>
          <a:endParaRPr kumimoji="1" lang="ja-JP" altLang="en-US" sz="1300" kern="1200" dirty="0">
            <a:latin typeface="メイリオ" pitchFamily="50" charset="-128"/>
            <a:ea typeface="メイリオ" pitchFamily="50" charset="-128"/>
            <a:cs typeface="メイリオ" pitchFamily="50" charset="-128"/>
          </a:endParaRPr>
        </a:p>
      </dsp:txBody>
      <dsp:txXfrm>
        <a:off x="110199" y="2605576"/>
        <a:ext cx="812467" cy="504460"/>
      </dsp:txXfrm>
    </dsp:sp>
    <dsp:sp modelId="{8C1A32C2-A878-442A-B3DB-A0F0DC73CD5C}">
      <dsp:nvSpPr>
        <dsp:cNvPr id="0" name=""/>
        <dsp:cNvSpPr/>
      </dsp:nvSpPr>
      <dsp:spPr>
        <a:xfrm>
          <a:off x="1032123" y="2500808"/>
          <a:ext cx="843855" cy="535848"/>
        </a:xfrm>
        <a:prstGeom prst="roundRect">
          <a:avLst>
            <a:gd name="adj" fmla="val 10000"/>
          </a:avLst>
        </a:prstGeom>
        <a:solidFill>
          <a:srgbClr val="9E3039"/>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8EADAEB-A99B-4557-BA91-FB828B2CBCB0}">
      <dsp:nvSpPr>
        <dsp:cNvPr id="0" name=""/>
        <dsp:cNvSpPr/>
      </dsp:nvSpPr>
      <dsp:spPr>
        <a:xfrm>
          <a:off x="1125884" y="2589882"/>
          <a:ext cx="843855" cy="535848"/>
        </a:xfrm>
        <a:prstGeom prst="roundRect">
          <a:avLst>
            <a:gd name="adj" fmla="val 10000"/>
          </a:avLst>
        </a:prstGeom>
        <a:solidFill>
          <a:schemeClr val="lt1">
            <a:hueOff val="0"/>
            <a:satOff val="0"/>
            <a:lumOff val="0"/>
          </a:schemeClr>
        </a:solidFill>
        <a:ln>
          <a:solidFill>
            <a:srgbClr val="9E3039"/>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製造部</a:t>
          </a:r>
          <a:endParaRPr kumimoji="1" lang="ja-JP" altLang="en-US" sz="1300" kern="1200" dirty="0">
            <a:latin typeface="メイリオ" pitchFamily="50" charset="-128"/>
            <a:ea typeface="メイリオ" pitchFamily="50" charset="-128"/>
            <a:cs typeface="メイリオ" pitchFamily="50" charset="-128"/>
          </a:endParaRPr>
        </a:p>
      </dsp:txBody>
      <dsp:txXfrm>
        <a:off x="1141578" y="2605576"/>
        <a:ext cx="812467" cy="504460"/>
      </dsp:txXfrm>
    </dsp:sp>
    <dsp:sp modelId="{596D8400-9857-48B7-B4A7-AD85047D6DDD}">
      <dsp:nvSpPr>
        <dsp:cNvPr id="0" name=""/>
        <dsp:cNvSpPr/>
      </dsp:nvSpPr>
      <dsp:spPr>
        <a:xfrm>
          <a:off x="2579191" y="1719539"/>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E5AE71A-67B1-4135-86E4-C56E969E1872}">
      <dsp:nvSpPr>
        <dsp:cNvPr id="0" name=""/>
        <dsp:cNvSpPr/>
      </dsp:nvSpPr>
      <dsp:spPr>
        <a:xfrm>
          <a:off x="2672953" y="180861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東京本社</a:t>
          </a:r>
          <a:endParaRPr kumimoji="1" lang="ja-JP" altLang="en-US" sz="1300" kern="1200" dirty="0">
            <a:latin typeface="メイリオ" pitchFamily="50" charset="-128"/>
            <a:ea typeface="メイリオ" pitchFamily="50" charset="-128"/>
            <a:cs typeface="メイリオ" pitchFamily="50" charset="-128"/>
          </a:endParaRPr>
        </a:p>
      </dsp:txBody>
      <dsp:txXfrm>
        <a:off x="2688647" y="1824306"/>
        <a:ext cx="812467" cy="504460"/>
      </dsp:txXfrm>
    </dsp:sp>
    <dsp:sp modelId="{A49FE40F-5BBF-4783-ABAA-326A1DD889C6}">
      <dsp:nvSpPr>
        <dsp:cNvPr id="0" name=""/>
        <dsp:cNvSpPr/>
      </dsp:nvSpPr>
      <dsp:spPr>
        <a:xfrm>
          <a:off x="2063501" y="2500808"/>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F18766F-1D49-435D-8D48-2526D0FC61BA}">
      <dsp:nvSpPr>
        <dsp:cNvPr id="0" name=""/>
        <dsp:cNvSpPr/>
      </dsp:nvSpPr>
      <dsp:spPr>
        <a:xfrm>
          <a:off x="2157263" y="258988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経理部</a:t>
          </a:r>
          <a:endParaRPr kumimoji="1" lang="ja-JP" altLang="en-US" sz="1300" kern="1200" dirty="0">
            <a:latin typeface="メイリオ" pitchFamily="50" charset="-128"/>
            <a:ea typeface="メイリオ" pitchFamily="50" charset="-128"/>
            <a:cs typeface="メイリオ" pitchFamily="50" charset="-128"/>
          </a:endParaRPr>
        </a:p>
      </dsp:txBody>
      <dsp:txXfrm>
        <a:off x="2172957" y="2605576"/>
        <a:ext cx="812467" cy="504460"/>
      </dsp:txXfrm>
    </dsp:sp>
    <dsp:sp modelId="{437A8E22-6313-4ACC-B46D-94B615D9D31C}">
      <dsp:nvSpPr>
        <dsp:cNvPr id="0" name=""/>
        <dsp:cNvSpPr/>
      </dsp:nvSpPr>
      <dsp:spPr>
        <a:xfrm>
          <a:off x="3094880" y="2500808"/>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42176166-C50C-41DD-9AEE-9E6E907A20ED}">
      <dsp:nvSpPr>
        <dsp:cNvPr id="0" name=""/>
        <dsp:cNvSpPr/>
      </dsp:nvSpPr>
      <dsp:spPr>
        <a:xfrm>
          <a:off x="3188642" y="258988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総務部</a:t>
          </a:r>
          <a:endParaRPr kumimoji="1" lang="ja-JP" altLang="en-US" sz="1300" kern="1200" dirty="0">
            <a:latin typeface="メイリオ" pitchFamily="50" charset="-128"/>
            <a:ea typeface="メイリオ" pitchFamily="50" charset="-128"/>
            <a:cs typeface="メイリオ" pitchFamily="50" charset="-128"/>
          </a:endParaRPr>
        </a:p>
      </dsp:txBody>
      <dsp:txXfrm>
        <a:off x="3204336" y="2605576"/>
        <a:ext cx="812467" cy="504460"/>
      </dsp:txXfrm>
    </dsp:sp>
    <dsp:sp modelId="{6025B450-35CF-41F2-B363-D9154DD2E269}">
      <dsp:nvSpPr>
        <dsp:cNvPr id="0" name=""/>
        <dsp:cNvSpPr/>
      </dsp:nvSpPr>
      <dsp:spPr>
        <a:xfrm>
          <a:off x="4506472" y="1719539"/>
          <a:ext cx="1114809"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E667DE09-2BBC-4828-B4B7-D053F4A670C3}">
      <dsp:nvSpPr>
        <dsp:cNvPr id="0" name=""/>
        <dsp:cNvSpPr/>
      </dsp:nvSpPr>
      <dsp:spPr>
        <a:xfrm>
          <a:off x="4600234" y="1808612"/>
          <a:ext cx="1114809"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名古屋支店</a:t>
          </a:r>
          <a:endParaRPr kumimoji="1" lang="ja-JP" altLang="en-US" sz="1300" kern="1200" dirty="0">
            <a:latin typeface="メイリオ" pitchFamily="50" charset="-128"/>
            <a:ea typeface="メイリオ" pitchFamily="50" charset="-128"/>
            <a:cs typeface="メイリオ" pitchFamily="50" charset="-128"/>
          </a:endParaRPr>
        </a:p>
      </dsp:txBody>
      <dsp:txXfrm>
        <a:off x="4615928" y="1824306"/>
        <a:ext cx="1083421" cy="504460"/>
      </dsp:txXfrm>
    </dsp:sp>
    <dsp:sp modelId="{BA8699EA-0214-48E8-B0A4-764E0900A874}">
      <dsp:nvSpPr>
        <dsp:cNvPr id="0" name=""/>
        <dsp:cNvSpPr/>
      </dsp:nvSpPr>
      <dsp:spPr>
        <a:xfrm>
          <a:off x="4126259" y="2500808"/>
          <a:ext cx="843855" cy="535848"/>
        </a:xfrm>
        <a:prstGeom prst="roundRect">
          <a:avLst>
            <a:gd name="adj" fmla="val 10000"/>
          </a:avLst>
        </a:prstGeom>
        <a:solidFill>
          <a:srgbClr val="00B050"/>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BBBF8531-84F6-4064-BE4F-6F7D4E3D03C8}">
      <dsp:nvSpPr>
        <dsp:cNvPr id="0" name=""/>
        <dsp:cNvSpPr/>
      </dsp:nvSpPr>
      <dsp:spPr>
        <a:xfrm>
          <a:off x="4220021" y="2589882"/>
          <a:ext cx="843855" cy="535848"/>
        </a:xfrm>
        <a:prstGeom prst="roundRect">
          <a:avLst>
            <a:gd name="adj" fmla="val 10000"/>
          </a:avLst>
        </a:prstGeom>
        <a:solidFill>
          <a:schemeClr val="lt1">
            <a:hueOff val="0"/>
            <a:satOff val="0"/>
            <a:lumOff val="0"/>
          </a:schemeClr>
        </a:solidFill>
        <a:ln>
          <a:solidFill>
            <a:schemeClr val="accent5">
              <a:lumMod val="75000"/>
            </a:schemeClr>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営業部</a:t>
          </a:r>
          <a:endParaRPr kumimoji="1" lang="ja-JP" altLang="en-US" sz="1300" kern="1200" dirty="0">
            <a:latin typeface="メイリオ" pitchFamily="50" charset="-128"/>
            <a:ea typeface="メイリオ" pitchFamily="50" charset="-128"/>
            <a:cs typeface="メイリオ" pitchFamily="50" charset="-128"/>
          </a:endParaRPr>
        </a:p>
      </dsp:txBody>
      <dsp:txXfrm>
        <a:off x="4235715" y="2605576"/>
        <a:ext cx="812467" cy="504460"/>
      </dsp:txXfrm>
    </dsp:sp>
    <dsp:sp modelId="{568F1C5D-0884-4B26-8BE2-53552A1691FD}">
      <dsp:nvSpPr>
        <dsp:cNvPr id="0" name=""/>
        <dsp:cNvSpPr/>
      </dsp:nvSpPr>
      <dsp:spPr>
        <a:xfrm>
          <a:off x="5157638" y="2500331"/>
          <a:ext cx="843855" cy="535848"/>
        </a:xfrm>
        <a:prstGeom prst="roundRect">
          <a:avLst>
            <a:gd name="adj" fmla="val 10000"/>
          </a:avLst>
        </a:prstGeom>
        <a:solidFill>
          <a:srgbClr val="9E3039"/>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9628A36B-8682-4405-8218-0E439D20E9F1}">
      <dsp:nvSpPr>
        <dsp:cNvPr id="0" name=""/>
        <dsp:cNvSpPr/>
      </dsp:nvSpPr>
      <dsp:spPr>
        <a:xfrm>
          <a:off x="5251400" y="2589405"/>
          <a:ext cx="843855" cy="535848"/>
        </a:xfrm>
        <a:prstGeom prst="roundRect">
          <a:avLst>
            <a:gd name="adj" fmla="val 10000"/>
          </a:avLst>
        </a:prstGeom>
        <a:solidFill>
          <a:schemeClr val="lt1">
            <a:hueOff val="0"/>
            <a:satOff val="0"/>
            <a:lumOff val="0"/>
          </a:schemeClr>
        </a:solidFill>
        <a:ln>
          <a:solidFill>
            <a:srgbClr val="9E3039"/>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製造部</a:t>
          </a:r>
          <a:endParaRPr kumimoji="1" lang="ja-JP" altLang="en-US" sz="1300" kern="1200" dirty="0">
            <a:latin typeface="メイリオ" pitchFamily="50" charset="-128"/>
            <a:ea typeface="メイリオ" pitchFamily="50" charset="-128"/>
            <a:cs typeface="メイリオ" pitchFamily="50" charset="-128"/>
          </a:endParaRPr>
        </a:p>
      </dsp:txBody>
      <dsp:txXfrm>
        <a:off x="5267094" y="2605099"/>
        <a:ext cx="812467" cy="5044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7E38337D-A5AD-4123-A976-0593F1ABCA8D}" type="datetimeFigureOut">
              <a:rPr lang="ja-JP" altLang="en-US"/>
              <a:pPr>
                <a:defRPr/>
              </a:pPr>
              <a:t>2017/4/13</a:t>
            </a:fld>
            <a:endParaRPr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314E4B7-4CF6-48DB-9320-570946CC5A26}"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D48940C2-61CB-44AB-B7FC-C4E7A6CCDAC3}" type="datetimeFigureOut">
              <a:rPr lang="ja-JP" altLang="en-US"/>
              <a:pPr>
                <a:defRPr/>
              </a:pPr>
              <a:t>2017/4/13</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E525DE2A-991D-4DBF-9C9D-FCDE71F2030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a:t>
            </a:fld>
            <a:endParaRPr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13</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14</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15</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16</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17</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18</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19</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20</a:t>
            </a:fld>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21</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22</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txBox="1">
            <a:spLocks noGrp="1" noChangeArrowheads="1"/>
          </p:cNvSpPr>
          <p:nvPr/>
        </p:nvSpPr>
        <p:spPr bwMode="auto">
          <a:xfrm>
            <a:off x="3814763" y="9371013"/>
            <a:ext cx="2919412" cy="493712"/>
          </a:xfrm>
          <a:prstGeom prst="rect">
            <a:avLst/>
          </a:prstGeom>
          <a:noFill/>
          <a:ln w="9525">
            <a:noFill/>
            <a:miter lim="800000"/>
            <a:headEnd/>
            <a:tailEnd/>
          </a:ln>
        </p:spPr>
        <p:txBody>
          <a:bodyPr lIns="90725" tIns="45362" rIns="90725" bIns="45362" anchor="b"/>
          <a:lstStyle/>
          <a:p>
            <a:pPr algn="r" defTabSz="908050"/>
            <a:fld id="{45615803-33AC-4250-8C56-07E06B019D57}" type="slidenum">
              <a:rPr lang="en-US" altLang="ja-JP" sz="1200">
                <a:solidFill>
                  <a:srgbClr val="000000"/>
                </a:solidFill>
              </a:rPr>
              <a:pPr algn="r" defTabSz="908050"/>
              <a:t>2</a:t>
            </a:fld>
            <a:endParaRPr lang="en-US" altLang="ja-JP" sz="1200">
              <a:solidFill>
                <a:srgbClr val="000000"/>
              </a:solidFill>
            </a:endParaRPr>
          </a:p>
        </p:txBody>
      </p:sp>
      <p:sp>
        <p:nvSpPr>
          <p:cNvPr id="146435" name="Rectangle 2"/>
          <p:cNvSpPr>
            <a:spLocks noGrp="1" noRot="1" noChangeAspect="1" noChangeArrowheads="1" noTextEdit="1"/>
          </p:cNvSpPr>
          <p:nvPr>
            <p:ph type="sldImg"/>
          </p:nvPr>
        </p:nvSpPr>
        <p:spPr bwMode="auto">
          <a:xfrm>
            <a:off x="901700" y="739775"/>
            <a:ext cx="4933950" cy="3700463"/>
          </a:xfrm>
          <a:noFill/>
          <a:ln>
            <a:solidFill>
              <a:srgbClr val="000000"/>
            </a:solidFill>
            <a:miter lim="800000"/>
            <a:headEnd/>
            <a:tailEnd/>
          </a:ln>
        </p:spPr>
      </p:sp>
      <p:sp>
        <p:nvSpPr>
          <p:cNvPr id="146436" name="Rectangle 3"/>
          <p:cNvSpPr>
            <a:spLocks noGrp="1" noChangeArrowheads="1"/>
          </p:cNvSpPr>
          <p:nvPr>
            <p:ph type="body" idx="1"/>
          </p:nvPr>
        </p:nvSpPr>
        <p:spPr bwMode="auto">
          <a:xfrm>
            <a:off x="673100" y="4687888"/>
            <a:ext cx="5389563" cy="4438650"/>
          </a:xfrm>
          <a:noFill/>
        </p:spPr>
        <p:txBody>
          <a:bodyPr wrap="square" lIns="90725" tIns="45362" rIns="90725" bIns="45362" numCol="1" anchor="t" anchorCtr="0" compatLnSpc="1">
            <a:prstTxWarp prst="textNoShape">
              <a:avLst/>
            </a:prstTxWarp>
          </a:bodyPr>
          <a:lstStyle/>
          <a:p>
            <a:pPr eaLnBrk="1" hangingPunct="1">
              <a:spcBef>
                <a:spcPct val="0"/>
              </a:spcBef>
            </a:pPr>
            <a:endParaRPr lang="ja-JP" altLang="ja-JP"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23</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24</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25</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26</a:t>
            </a:fld>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27</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28</a:t>
            </a:fld>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29</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30</a:t>
            </a:fld>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31</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32</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6</a:t>
            </a:fld>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33</a:t>
            </a:fld>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34</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35</a:t>
            </a:fld>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36</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37</a:t>
            </a:fld>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38</a:t>
            </a:fld>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39</a:t>
            </a:fld>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40</a:t>
            </a:fld>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41</a:t>
            </a:fld>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42</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7</a:t>
            </a:fld>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43</a:t>
            </a:fld>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44</a:t>
            </a:fld>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45</a:t>
            </a:fld>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46</a:t>
            </a:fld>
            <a:endParaRPr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47</a:t>
            </a:fld>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48</a:t>
            </a:fld>
            <a:endParaRPr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49</a:t>
            </a:fld>
            <a:endParaRPr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1564748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279476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53</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05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dirty="0" smtClean="0"/>
          </a:p>
        </p:txBody>
      </p:sp>
      <p:sp>
        <p:nvSpPr>
          <p:cNvPr id="4" name="スライド番号プレースホルダ 3"/>
          <p:cNvSpPr>
            <a:spLocks noGrp="1"/>
          </p:cNvSpPr>
          <p:nvPr>
            <p:ph type="sldNum" sz="quarter" idx="5"/>
          </p:nvPr>
        </p:nvSpPr>
        <p:spPr/>
        <p:txBody>
          <a:bodyPr/>
          <a:lstStyle/>
          <a:p>
            <a:pPr>
              <a:defRPr/>
            </a:pPr>
            <a:fld id="{633563D6-0349-4FBB-8101-466E2F6A203C}" type="slidenum">
              <a:rPr lang="ja-JP" altLang="en-US" smtClean="0"/>
              <a:pPr>
                <a:defRPr/>
              </a:pPr>
              <a:t>8</a:t>
            </a:fld>
            <a:endParaRPr lang="ja-JP" alt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54</a:t>
            </a:fld>
            <a:endParaRPr lang="ja-JP"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55</a:t>
            </a:fld>
            <a:endParaRPr lang="ja-JP"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56</a:t>
            </a:fld>
            <a:endParaRPr lang="ja-JP"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57</a:t>
            </a:fld>
            <a:endParaRPr lang="ja-JP"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58</a:t>
            </a:fld>
            <a:endParaRPr lang="ja-JP"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59</a:t>
            </a:fld>
            <a:endParaRPr lang="ja-JP"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257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6E5FD901-68D3-4B9A-9D6C-50CC88C7A49C}" type="slidenum">
              <a:rPr lang="ja-JP" altLang="en-US" smtClean="0"/>
              <a:pPr>
                <a:defRPr/>
              </a:pPr>
              <a:t>60</a:t>
            </a:fld>
            <a:endParaRPr lang="ja-JP"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61</a:t>
            </a:fld>
            <a:endParaRPr lang="ja-JP"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62</a:t>
            </a:fld>
            <a:endParaRPr lang="ja-JP"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63</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9</a:t>
            </a:fld>
            <a:endParaRPr lang="ja-JP" alt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64</a:t>
            </a:fld>
            <a:endParaRPr lang="ja-JP"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65</a:t>
            </a:fld>
            <a:endParaRPr lang="ja-JP" altLang="en-US">
              <a:solidFill>
                <a:prstClr val="black"/>
              </a:solidFil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66</a:t>
            </a:fld>
            <a:endParaRPr lang="ja-JP" altLang="en-US">
              <a:solidFill>
                <a:prstClr val="black"/>
              </a:solidFill>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67</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10</a:t>
            </a:fld>
            <a:endParaRPr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1555"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F9CEBBE5-7BD8-431B-8967-5C2F5BD72647}" type="slidenum">
              <a:rPr lang="ja-JP" altLang="en-US" smtClean="0"/>
              <a:pPr>
                <a:defRPr/>
              </a:pPr>
              <a:t>11</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12</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262188"/>
            <a:ext cx="3979862" cy="519112"/>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708920"/>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F238371-25CD-4AB1-906E-01B7413B2EED}" type="slidenum">
              <a:rPr lang="ja-JP" altLang="en-US"/>
              <a:pPr>
                <a:defRPr/>
              </a:pPr>
              <a: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9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5671449-4CA0-40FF-A9A0-3BEF7319B02E}" type="slidenum">
              <a:rPr lang="ja-JP" altLang="en-US"/>
              <a:pPr>
                <a:defRPr/>
              </a:pPr>
              <a:t>‹#›</a:t>
            </a:fld>
            <a:endParaRPr lang="ja-JP" altLang="en-US" dirty="0"/>
          </a:p>
        </p:txBody>
      </p:sp>
      <p:sp>
        <p:nvSpPr>
          <p:cNvPr id="3" name="フッター プレースホルダ 2"/>
          <p:cNvSpPr>
            <a:spLocks noGrp="1"/>
          </p:cNvSpPr>
          <p:nvPr userDrawn="1">
            <p:ph type="ftr" sz="quarter" idx="11"/>
          </p:nvPr>
        </p:nvSpPr>
        <p:spPr/>
        <p:txBody>
          <a:bodyPr/>
          <a:lstStyle>
            <a:lvl1pPr>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2859A0-6FA5-426C-B581-DB734026245B}"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3BCA2BF-27B5-4E41-B1C0-77D7186C9801}"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E76CB98-FBAD-44D6-9F2D-D3566CC34845}"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FFB457F1-100D-4672-A623-AC936B475D74}"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FAB9DF1-62BE-4418-A38C-7E37A96FE5AB}"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6E589DF-38B5-472E-ABA8-C94884006792}"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BB473FA-BC64-478D-ACB1-081D5E68E94D}"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D3DF056-3182-4407-AC1B-E0D1E2DBED99}"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473E8E3-ABE2-4B68-AA8C-D9AC9D0310BE}" type="slidenum">
              <a:rPr lang="ja-JP" altLang="en-US"/>
              <a:pPr>
                <a:defRPr/>
              </a:pPr>
              <a: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86F4C03-19B4-455B-93C6-D1F5A3A99B55}"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58587CF-18F8-4B1E-9D2B-471CCD600585}"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85112C47-C244-4786-A4F2-331CB7331A37}"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4980C7A-B089-4936-9A38-570086E54069}"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2AFA9DC-5B1C-44F7-B02E-CA99B9433C28}"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347A4AC-AF51-45DF-95AC-B973DF4F7B84}"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5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87ECDDE-9FBD-45D4-9434-FA593163CDC2}" type="slidenum">
              <a:rPr lang="ja-JP" altLang="en-US"/>
              <a:pPr>
                <a:defRPr/>
              </a:pPr>
              <a:t>‹#›</a:t>
            </a:fld>
            <a:endParaRPr lang="ja-JP" altLang="en-US" dirty="0"/>
          </a:p>
        </p:txBody>
      </p:sp>
      <p:sp>
        <p:nvSpPr>
          <p:cNvPr id="3" name="フッター プレースホルダ 2"/>
          <p:cNvSpPr>
            <a:spLocks noGrp="1"/>
          </p:cNvSpPr>
          <p:nvPr>
            <p:ph type="ftr" sz="quarter" idx="11"/>
          </p:nvPr>
        </p:nvSpPr>
        <p:spPr>
          <a:xfrm>
            <a:off x="306388" y="6457950"/>
            <a:ext cx="2268537" cy="206375"/>
          </a:xfrm>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DEC973C-3CB8-4B8C-AB8E-CAAF7EA72916}"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0BAFA2-2EE7-42F9-B9C8-688D4DB17A97}" type="slidenum">
              <a:rPr lang="ja-JP" altLang="en-US"/>
              <a:pPr>
                <a:defRPr/>
              </a:pPr>
              <a:t>‹#›</a:t>
            </a:fld>
            <a:endParaRPr lang="ja-JP" altLang="en-US" dirty="0"/>
          </a:p>
        </p:txBody>
      </p:sp>
      <p:sp>
        <p:nvSpPr>
          <p:cNvPr id="4" name="フッター プレースホルダ 2"/>
          <p:cNvSpPr>
            <a:spLocks noGrp="1"/>
          </p:cNvSpPr>
          <p:nvPr>
            <p:ph type="ftr" sz="quarter" idx="11"/>
          </p:nvPr>
        </p:nvSpPr>
        <p:spPr>
          <a:xfrm>
            <a:off x="306388" y="6457950"/>
            <a:ext cx="2268537" cy="206375"/>
          </a:xfrm>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80226B0-3193-4FC1-9D81-9253D5594974}" type="slidenum">
              <a:rPr lang="ja-JP" altLang="en-US"/>
              <a:pPr>
                <a:defRPr/>
              </a:pPr>
              <a:t>‹#›</a:t>
            </a:fld>
            <a:endParaRPr lang="ja-JP" altLang="en-US" dirty="0"/>
          </a:p>
        </p:txBody>
      </p:sp>
      <p:sp>
        <p:nvSpPr>
          <p:cNvPr id="4" name="フッター プレースホルダ 2"/>
          <p:cNvSpPr>
            <a:spLocks noGrp="1"/>
          </p:cNvSpPr>
          <p:nvPr>
            <p:ph type="ftr" sz="quarter" idx="11"/>
          </p:nvPr>
        </p:nvSpPr>
        <p:spPr>
          <a:xfrm>
            <a:off x="306388" y="6457950"/>
            <a:ext cx="2268537" cy="206375"/>
          </a:xfrm>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63938" y="3186113"/>
            <a:ext cx="3979862"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5D96ADD-6D9D-48E7-BEB0-34FBD47D9615}"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4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2F92FAC-5C53-4F9D-8303-EFB609A4FAF9}"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F2955D50-7871-4DEA-9045-4AFFB2F87DB2}"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39350EF-4497-4B4A-A59E-C55CC8067D98}"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7AD80DE-1487-4D42-80E7-003536713020}"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D7D0DB5-F3CC-42A9-890B-2C0096E98AF8}"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49B73AD7-7034-4725-A811-66464DE78C63}"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BCB35B4-58B9-4DA7-AA23-3273EF3BA192}"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C0DAC8F-7505-4B19-B61C-6BDB8D1E4F22}"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86666E-DEA3-4971-B80A-3EDC88B18A4E}"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solidFill>
                  <a:prstClr val="white"/>
                </a:solidFill>
                <a:latin typeface="+mn-lt"/>
              </a:defRPr>
            </a:lvl1pPr>
          </a:lstStyle>
          <a:p>
            <a:pPr>
              <a:defRPr/>
            </a:pPr>
            <a:fld id="{EA35D3D5-679B-435F-AD2E-DBF77FAD8145}"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E152EB0-EEBA-4E26-ABB2-BC1AAD8116C0}"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5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57EFF24-2EDA-404F-B369-C9973015A2DB}"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5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4A8EA3D8-5666-487C-92A9-1C5098F73523}"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5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FE00768-FDBA-4301-AADB-26853FAFE551}"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5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1A71953-21A0-4EB1-9BC8-F7F77865AB5A}"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5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7154869-3628-4855-B3EF-70487AC64D41}"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5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457DA4A-FA1B-4160-85AD-77FFF146BBF9}"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5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858137CF-73F5-42E4-9CFD-3E9DBF466587}"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5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AF229C8-2B9C-4E02-987D-AE716A2E9006}"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5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A88C920-B262-448F-B36B-44C6B43A0C44}"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a:lvl1pPr>
          </a:lstStyle>
          <a:p>
            <a:pPr>
              <a:defRPr/>
            </a:pPr>
            <a:fld id="{234AD0D0-FF4B-4055-8BDB-8AB082857607}" type="slidenum">
              <a:rPr lang="en-US" altLang="ja-JP"/>
              <a:pPr>
                <a:defRPr/>
              </a:pPr>
              <a:t>‹#›</a:t>
            </a:fld>
            <a:endParaRPr lang="en-US" altLang="ja-JP"/>
          </a:p>
        </p:txBody>
      </p:sp>
      <p:sp>
        <p:nvSpPr>
          <p:cNvPr id="3"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7D1FE11-5400-4E09-9FAB-AE0020FA2C40}"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6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57956E8-5A21-4E70-8A65-4394E011B304}"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6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2A2ABF-7243-4B17-A613-6A609B23E664}"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6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262934F-C1EE-41E1-96BF-EF8E72A24196}"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6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D80903D-8364-4524-8A71-E50DE6CD57E9}"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6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258633-0CD9-4393-8409-5F0A4031B5C4}"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6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BF5DC14-4C6F-460A-8252-2891D7F61DA4}"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6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AB73A0-0F97-45FA-8D97-5B504B7D73AA}"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6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B967400-0559-40AD-A42D-74140FB3EF7D}"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General Black">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a:xfrm>
            <a:off x="504000" y="6462000"/>
            <a:ext cx="2160000" cy="180000"/>
          </a:xfrm>
        </p:spPr>
        <p:txBody>
          <a:bodyPr lIns="0" tIns="0" rIns="0" bIns="0" anchor="ctr" anchorCtr="0"/>
          <a:lstStyle>
            <a:lvl1pPr>
              <a:defRPr sz="700">
                <a:latin typeface="メイリオ" pitchFamily="50" charset="-128"/>
                <a:ea typeface="メイリオ" pitchFamily="50" charset="-128"/>
                <a:cs typeface="メイリオ" pitchFamily="50" charset="-128"/>
              </a:defRPr>
            </a:lvl1pPr>
          </a:lstStyle>
          <a:p>
            <a:r>
              <a:rPr lang="en-US" altLang="ja-JP" dirty="0" smtClean="0"/>
              <a:t>©2013  SuperStream Inc. All rights reserved.</a:t>
            </a:r>
            <a:endParaRPr lang="ja-JP" altLang="en-US" dirty="0"/>
          </a:p>
        </p:txBody>
      </p:sp>
      <p:sp>
        <p:nvSpPr>
          <p:cNvPr id="6" name="スライド番号プレースホルダ 5"/>
          <p:cNvSpPr>
            <a:spLocks noGrp="1"/>
          </p:cNvSpPr>
          <p:nvPr>
            <p:ph type="sldNum" sz="quarter" idx="12"/>
          </p:nvPr>
        </p:nvSpPr>
        <p:spPr>
          <a:xfrm>
            <a:off x="7920000" y="6462000"/>
            <a:ext cx="720000" cy="180000"/>
          </a:xfrm>
        </p:spPr>
        <p:txBody>
          <a:bodyPr lIns="0" tIns="0" rIns="0" bIns="0" anchor="ctr" anchorCtr="0"/>
          <a:lstStyle>
            <a:lvl1pPr algn="r">
              <a:defRPr sz="900">
                <a:latin typeface="+mn-lt"/>
              </a:defRPr>
            </a:lvl1pPr>
          </a:lstStyle>
          <a:p>
            <a:fld id="{299646D8-D7B5-4D56-87FA-7DDE5FCE23CA}" type="slidenum">
              <a:rPr lang="ja-JP" altLang="en-US" smtClean="0"/>
              <a:pPr/>
              <a:t>‹#›</a:t>
            </a:fld>
            <a:endParaRPr lang="ja-JP" altLang="en-US" dirty="0"/>
          </a:p>
        </p:txBody>
      </p:sp>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kumimoji="1" lang="ja-JP" altLang="en-US" dirty="0" smtClean="0"/>
              <a:t>マスタ タイトルの書式設定</a:t>
            </a:r>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defRPr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CB97A7AA-6CFA-4381-A6D4-D4C769DD74E0}" type="slidenum">
              <a:rPr lang="ja-JP" altLang="en-US"/>
              <a:pPr>
                <a:defRPr/>
              </a:pPr>
              <a:t>‹#›</a:t>
            </a:fld>
            <a:endParaRPr lang="ja-JP" altLang="en-US" dirty="0"/>
          </a:p>
        </p:txBody>
      </p:sp>
      <p:sp>
        <p:nvSpPr>
          <p:cNvPr id="5" name="フッター プレースホルダ 2"/>
          <p:cNvSpPr>
            <a:spLocks noGrp="1"/>
          </p:cNvSpPr>
          <p:nvPr>
            <p:ph type="ftr" sz="quarter" idx="15"/>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_General Black">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a:xfrm>
            <a:off x="504000" y="6462000"/>
            <a:ext cx="2160000" cy="180000"/>
          </a:xfrm>
        </p:spPr>
        <p:txBody>
          <a:bodyPr lIns="0" tIns="0" rIns="0" bIns="0" anchor="ctr" anchorCtr="0"/>
          <a:lstStyle>
            <a:lvl1pPr>
              <a:defRPr sz="700">
                <a:latin typeface="メイリオ" pitchFamily="50" charset="-128"/>
                <a:ea typeface="メイリオ" pitchFamily="50" charset="-128"/>
                <a:cs typeface="メイリオ" pitchFamily="50" charset="-128"/>
              </a:defRPr>
            </a:lvl1pPr>
          </a:lstStyle>
          <a:p>
            <a:r>
              <a:rPr lang="en-US" altLang="ja-JP" dirty="0" smtClean="0"/>
              <a:t>©2013  SuperStream Inc. All rights reserved.</a:t>
            </a:r>
            <a:endParaRPr lang="ja-JP" altLang="en-US" dirty="0"/>
          </a:p>
        </p:txBody>
      </p:sp>
      <p:sp>
        <p:nvSpPr>
          <p:cNvPr id="6" name="スライド番号プレースホルダ 5"/>
          <p:cNvSpPr>
            <a:spLocks noGrp="1"/>
          </p:cNvSpPr>
          <p:nvPr>
            <p:ph type="sldNum" sz="quarter" idx="12"/>
          </p:nvPr>
        </p:nvSpPr>
        <p:spPr>
          <a:xfrm>
            <a:off x="7920000" y="6462000"/>
            <a:ext cx="720000" cy="180000"/>
          </a:xfrm>
        </p:spPr>
        <p:txBody>
          <a:bodyPr lIns="0" tIns="0" rIns="0" bIns="0" anchor="ctr" anchorCtr="0"/>
          <a:lstStyle>
            <a:lvl1pPr algn="r">
              <a:defRPr sz="900">
                <a:latin typeface="+mn-lt"/>
              </a:defRPr>
            </a:lvl1pPr>
          </a:lstStyle>
          <a:p>
            <a:fld id="{299646D8-D7B5-4D56-87FA-7DDE5FCE23CA}" type="slidenum">
              <a:rPr lang="ja-JP" altLang="en-US" smtClean="0"/>
              <a:pPr/>
              <a:t>‹#›</a:t>
            </a:fld>
            <a:endParaRPr lang="ja-JP" altLang="en-US" dirty="0"/>
          </a:p>
        </p:txBody>
      </p:sp>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kumimoji="1" lang="ja-JP" altLang="en-US" dirty="0" smtClean="0"/>
              <a:t>マスタ タイトルの書式設定</a:t>
            </a:r>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2D7E8E03-723E-4C79-BF28-544D01983BAA}"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BD2F073-9FA0-4585-8EE0-13688BA4916C}" type="slidenum">
              <a:rPr lang="ja-JP" altLang="en-US"/>
              <a:pPr>
                <a:defRPr/>
              </a:pPr>
              <a: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7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lang="ja-JP" altLang="en-US" dirty="0" smtClean="0"/>
              <a:t>マスタ タイトルの書式設定</a:t>
            </a:r>
            <a:endParaRPr lang="ja-JP" altLang="en-US" dirty="0"/>
          </a:p>
        </p:txBody>
      </p:sp>
      <p:sp>
        <p:nvSpPr>
          <p:cNvPr id="4" name="フッター プレースホルダ 4"/>
          <p:cNvSpPr>
            <a:spLocks noGrp="1"/>
          </p:cNvSpPr>
          <p:nvPr>
            <p:ph type="ftr" sz="quarter" idx="14"/>
          </p:nvPr>
        </p:nvSpPr>
        <p:spPr>
          <a:xfrm>
            <a:off x="503238" y="6462713"/>
            <a:ext cx="2160587" cy="179387"/>
          </a:xfrm>
        </p:spPr>
        <p:txBody>
          <a:bodyPr lIns="0" tIns="0" rIns="0" bIns="0" anchor="ctr"/>
          <a:lstStyle>
            <a:lvl1pPr>
              <a:defRPr sz="700">
                <a:latin typeface="メイリオ" pitchFamily="50" charset="-128"/>
                <a:ea typeface="メイリオ" pitchFamily="50" charset="-128"/>
                <a:cs typeface="メイリオ" pitchFamily="50" charset="-128"/>
              </a:defRPr>
            </a:lvl1pPr>
          </a:lstStyle>
          <a:p>
            <a:pPr>
              <a:defRPr/>
            </a:pPr>
            <a:r>
              <a:rPr lang="en-US" altLang="ja-JP" dirty="0" smtClean="0"/>
              <a:t>©2014  SuperStream Inc. All rights reserved.</a:t>
            </a:r>
            <a:endParaRPr lang="ja-JP" altLang="en-US" dirty="0"/>
          </a:p>
        </p:txBody>
      </p:sp>
      <p:sp>
        <p:nvSpPr>
          <p:cNvPr id="5" name="スライド番号プレースホルダ 5"/>
          <p:cNvSpPr>
            <a:spLocks noGrp="1"/>
          </p:cNvSpPr>
          <p:nvPr>
            <p:ph type="sldNum" sz="quarter" idx="15"/>
          </p:nvPr>
        </p:nvSpPr>
        <p:spPr>
          <a:xfrm>
            <a:off x="7920038" y="6462713"/>
            <a:ext cx="720725" cy="179387"/>
          </a:xfrm>
        </p:spPr>
        <p:txBody>
          <a:bodyPr anchorCtr="0"/>
          <a:lstStyle>
            <a:lvl1pPr algn="r">
              <a:defRPr sz="900">
                <a:latin typeface="+mn-lt"/>
              </a:defRPr>
            </a:lvl1pPr>
          </a:lstStyle>
          <a:p>
            <a:pPr>
              <a:defRPr/>
            </a:pPr>
            <a:fld id="{34566472-E2D0-4614-B681-40C53CA9D070}" type="slidenum">
              <a:rPr lang="ja-JP" altLang="en-US"/>
              <a:pPr>
                <a:defRPr/>
              </a:pPr>
              <a:t>‹#›</a:t>
            </a:fld>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2"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prstClr val="white"/>
                </a:solidFill>
                <a:latin typeface="+mn-lt"/>
                <a:ea typeface="+mn-ea"/>
              </a:defRPr>
            </a:lvl1pPr>
          </a:lstStyle>
          <a:p>
            <a:pPr>
              <a:defRPr/>
            </a:pPr>
            <a:fld id="{3974A38A-8008-4707-B9FD-978917782C51}" type="slidenum">
              <a:rPr lang="ja-JP" altLang="en-US"/>
              <a:pPr>
                <a:defRPr/>
              </a:pPr>
              <a:t>‹#›</a:t>
            </a:fld>
            <a:endParaRPr lang="ja-JP" altLang="en-US" dirty="0"/>
          </a:p>
        </p:txBody>
      </p:sp>
      <p:pic>
        <p:nvPicPr>
          <p:cNvPr id="6147" name="図 6" descr="Logo_SSCORE.png"/>
          <p:cNvPicPr>
            <a:picLocks noChangeAspect="1"/>
          </p:cNvPicPr>
          <p:nvPr/>
        </p:nvPicPr>
        <p:blipFill>
          <a:blip r:embed="rId63"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7293" r:id="rId1"/>
    <p:sldLayoutId id="2147487294" r:id="rId2"/>
    <p:sldLayoutId id="2147487295" r:id="rId3"/>
    <p:sldLayoutId id="2147487298" r:id="rId4"/>
    <p:sldLayoutId id="2147487305" r:id="rId5"/>
    <p:sldLayoutId id="2147487306" r:id="rId6"/>
    <p:sldLayoutId id="2147487307" r:id="rId7"/>
    <p:sldLayoutId id="2147487310" r:id="rId8"/>
    <p:sldLayoutId id="2147487313" r:id="rId9"/>
    <p:sldLayoutId id="2147487314" r:id="rId10"/>
    <p:sldLayoutId id="2147487315" r:id="rId11"/>
    <p:sldLayoutId id="2147487316" r:id="rId12"/>
    <p:sldLayoutId id="2147487317" r:id="rId13"/>
    <p:sldLayoutId id="2147487318" r:id="rId14"/>
    <p:sldLayoutId id="2147487319" r:id="rId15"/>
    <p:sldLayoutId id="2147487320" r:id="rId16"/>
    <p:sldLayoutId id="2147487321" r:id="rId17"/>
    <p:sldLayoutId id="2147487322" r:id="rId18"/>
    <p:sldLayoutId id="2147487323" r:id="rId19"/>
    <p:sldLayoutId id="2147487324" r:id="rId20"/>
    <p:sldLayoutId id="2147487325" r:id="rId21"/>
    <p:sldLayoutId id="2147487326" r:id="rId22"/>
    <p:sldLayoutId id="2147487327" r:id="rId23"/>
    <p:sldLayoutId id="2147487328" r:id="rId24"/>
    <p:sldLayoutId id="2147487329" r:id="rId25"/>
    <p:sldLayoutId id="2147487330" r:id="rId26"/>
    <p:sldLayoutId id="2147487331" r:id="rId27"/>
    <p:sldLayoutId id="2147487332" r:id="rId28"/>
    <p:sldLayoutId id="2147487333" r:id="rId29"/>
    <p:sldLayoutId id="2147487334" r:id="rId30"/>
    <p:sldLayoutId id="2147487335" r:id="rId31"/>
    <p:sldLayoutId id="2147487336" r:id="rId32"/>
    <p:sldLayoutId id="2147487337" r:id="rId33"/>
    <p:sldLayoutId id="2147487338" r:id="rId34"/>
    <p:sldLayoutId id="2147487339" r:id="rId35"/>
    <p:sldLayoutId id="2147487340" r:id="rId36"/>
    <p:sldLayoutId id="2147487341" r:id="rId37"/>
    <p:sldLayoutId id="2147487342" r:id="rId38"/>
    <p:sldLayoutId id="2147487343" r:id="rId39"/>
    <p:sldLayoutId id="2147487344" r:id="rId40"/>
    <p:sldLayoutId id="2147487345" r:id="rId41"/>
    <p:sldLayoutId id="2147487346" r:id="rId42"/>
    <p:sldLayoutId id="2147487347" r:id="rId43"/>
    <p:sldLayoutId id="2147487348" r:id="rId44"/>
    <p:sldLayoutId id="2147487349" r:id="rId45"/>
    <p:sldLayoutId id="2147487350" r:id="rId46"/>
    <p:sldLayoutId id="2147487351" r:id="rId47"/>
    <p:sldLayoutId id="2147487352" r:id="rId48"/>
    <p:sldLayoutId id="2147487353" r:id="rId49"/>
    <p:sldLayoutId id="2147487354" r:id="rId50"/>
    <p:sldLayoutId id="2147487355" r:id="rId51"/>
    <p:sldLayoutId id="2147487356" r:id="rId52"/>
    <p:sldLayoutId id="2147487357" r:id="rId53"/>
    <p:sldLayoutId id="2147487358" r:id="rId54"/>
    <p:sldLayoutId id="2147487359" r:id="rId55"/>
    <p:sldLayoutId id="2147487360" r:id="rId56"/>
    <p:sldLayoutId id="2147487361" r:id="rId57"/>
    <p:sldLayoutId id="2147487362" r:id="rId58"/>
    <p:sldLayoutId id="2147487364" r:id="rId59"/>
    <p:sldLayoutId id="2147487365" r:id="rId60"/>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pitchFamily="34"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pitchFamily="34"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9.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4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1.xml"/></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1.xml"/><Relationship Id="rId1" Type="http://schemas.openxmlformats.org/officeDocument/2006/relationships/slideLayout" Target="../slideLayouts/slideLayout42.xml"/><Relationship Id="rId5" Type="http://schemas.openxmlformats.org/officeDocument/2006/relationships/image" Target="../media/image27.png"/><Relationship Id="rId4" Type="http://schemas.openxmlformats.org/officeDocument/2006/relationships/image" Target="../media/image26.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3.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3.xml"/><Relationship Id="rId1" Type="http://schemas.openxmlformats.org/officeDocument/2006/relationships/slideLayout" Target="../slideLayouts/slideLayout44.xml"/></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45.xml"/><Relationship Id="rId4" Type="http://schemas.openxmlformats.org/officeDocument/2006/relationships/image" Target="../media/image30.png"/></Relationships>
</file>

<file path=ppt/slides/_rels/slide4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8.png"/><Relationship Id="rId7" Type="http://schemas.openxmlformats.org/officeDocument/2006/relationships/image" Target="../media/image34.png"/><Relationship Id="rId2" Type="http://schemas.openxmlformats.org/officeDocument/2006/relationships/notesSlide" Target="../notesSlides/notesSlide45.xml"/><Relationship Id="rId1" Type="http://schemas.openxmlformats.org/officeDocument/2006/relationships/slideLayout" Target="../slideLayouts/slideLayout46.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chart" Target="../charts/chart2.xml"/><Relationship Id="rId4" Type="http://schemas.openxmlformats.org/officeDocument/2006/relationships/image" Target="../media/image7.emf"/></Relationships>
</file>

<file path=ppt/slides/_rels/slide5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7.xml"/><Relationship Id="rId1" Type="http://schemas.openxmlformats.org/officeDocument/2006/relationships/slideLayout" Target="../slideLayouts/slideLayout59.xml"/><Relationship Id="rId4" Type="http://schemas.microsoft.com/office/2007/relationships/hdphoto" Target="../media/hdphoto1.wdp"/></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8.xml"/><Relationship Id="rId1" Type="http://schemas.openxmlformats.org/officeDocument/2006/relationships/slideLayout" Target="../slideLayouts/slideLayout60.xml"/><Relationship Id="rId4" Type="http://schemas.openxmlformats.org/officeDocument/2006/relationships/image" Target="../media/image40.png"/></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47.xml"/><Relationship Id="rId4" Type="http://schemas.openxmlformats.org/officeDocument/2006/relationships/image" Target="../media/image43.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0.xml"/><Relationship Id="rId1" Type="http://schemas.openxmlformats.org/officeDocument/2006/relationships/slideLayout" Target="../slideLayouts/slideLayout48.xml"/><Relationship Id="rId4" Type="http://schemas.openxmlformats.org/officeDocument/2006/relationships/image" Target="../media/image45.png"/></Relationships>
</file>

<file path=ppt/slides/_rels/slide5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49.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2.xml"/></Relationships>
</file>

<file path=ppt/slides/_rels/slide5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5.xml"/><Relationship Id="rId1" Type="http://schemas.openxmlformats.org/officeDocument/2006/relationships/slideLayout" Target="../slideLayouts/slideLayout53.xml"/><Relationship Id="rId4" Type="http://schemas.openxmlformats.org/officeDocument/2006/relationships/image" Target="../media/image52.png"/></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60.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56.xml"/><Relationship Id="rId1" Type="http://schemas.openxmlformats.org/officeDocument/2006/relationships/slideLayout" Target="../slideLayouts/slideLayout54.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7.xml"/><Relationship Id="rId7" Type="http://schemas.openxmlformats.org/officeDocument/2006/relationships/image" Target="../media/image59.png"/><Relationship Id="rId2" Type="http://schemas.openxmlformats.org/officeDocument/2006/relationships/slideLayout" Target="../slideLayouts/slideLayout55.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61.wmf"/><Relationship Id="rId4" Type="http://schemas.openxmlformats.org/officeDocument/2006/relationships/image" Target="../media/image60.wmf"/></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8.xml"/></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2.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9.png"/><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テキスト プレースホルダ 1"/>
          <p:cNvSpPr txBox="1">
            <a:spLocks/>
          </p:cNvSpPr>
          <p:nvPr/>
        </p:nvSpPr>
        <p:spPr bwMode="auto">
          <a:xfrm>
            <a:off x="3286125" y="5214938"/>
            <a:ext cx="5535613" cy="785812"/>
          </a:xfrm>
          <a:prstGeom prst="rect">
            <a:avLst/>
          </a:prstGeom>
          <a:noFill/>
          <a:ln w="9525">
            <a:noFill/>
            <a:miter lim="800000"/>
            <a:headEnd/>
            <a:tailEnd/>
          </a:ln>
        </p:spPr>
        <p:txBody>
          <a:bodyPr lIns="0" tIns="0" rIns="0" bIns="0"/>
          <a:lstStyle/>
          <a:p>
            <a:pPr marL="215900" indent="-215900" algn="r" fontAlgn="ctr">
              <a:spcBef>
                <a:spcPct val="20000"/>
              </a:spcBef>
              <a:buClr>
                <a:srgbClr val="BCE3FF"/>
              </a:buClr>
              <a:buSzPct val="75000"/>
              <a:buFont typeface="Wingdings" pitchFamily="2" charset="2"/>
              <a:buNone/>
            </a:pPr>
            <a:endParaRPr lang="en-US" altLang="ja-JP" dirty="0">
              <a:solidFill>
                <a:schemeClr val="bg1"/>
              </a:solidFill>
              <a:latin typeface="メイリオ" pitchFamily="50" charset="-128"/>
              <a:ea typeface="メイリオ" pitchFamily="50" charset="-128"/>
              <a:cs typeface="メイリオ" pitchFamily="50" charset="-128"/>
            </a:endParaRPr>
          </a:p>
          <a:p>
            <a:pPr marL="215900" indent="-215900" algn="r" fontAlgn="ctr">
              <a:spcBef>
                <a:spcPct val="20000"/>
              </a:spcBef>
              <a:buClr>
                <a:srgbClr val="BCE3FF"/>
              </a:buClr>
              <a:buSzPct val="75000"/>
              <a:buFont typeface="Wingdings" pitchFamily="2" charset="2"/>
              <a:buNone/>
            </a:pPr>
            <a:r>
              <a:rPr lang="ja-JP" altLang="en-US" dirty="0">
                <a:solidFill>
                  <a:schemeClr val="bg1"/>
                </a:solidFill>
                <a:latin typeface="メイリオ" pitchFamily="50" charset="-128"/>
                <a:ea typeface="メイリオ" pitchFamily="50" charset="-128"/>
                <a:cs typeface="メイリオ" pitchFamily="50" charset="-128"/>
              </a:rPr>
              <a:t>スーパーストリーム株式会社</a:t>
            </a:r>
          </a:p>
        </p:txBody>
      </p:sp>
      <p:sp>
        <p:nvSpPr>
          <p:cNvPr id="5" name="テキスト プレースホルダ 1"/>
          <p:cNvSpPr>
            <a:spLocks noGrp="1"/>
          </p:cNvSpPr>
          <p:nvPr>
            <p:ph type="body" sz="quarter" idx="10"/>
          </p:nvPr>
        </p:nvSpPr>
        <p:spPr>
          <a:xfrm>
            <a:off x="4251325" y="2787650"/>
            <a:ext cx="4535488" cy="785813"/>
          </a:xfrm>
        </p:spPr>
        <p:txBody>
          <a:bodyPr/>
          <a:lstStyle/>
          <a:p>
            <a:pPr marL="216000" indent="-216000" eaLnBrk="1" hangingPunct="1">
              <a:spcAft>
                <a:spcPts val="0"/>
              </a:spcAft>
              <a:buClr>
                <a:schemeClr val="accent1">
                  <a:lumMod val="20000"/>
                  <a:lumOff val="80000"/>
                </a:schemeClr>
              </a:buClr>
              <a:defRPr/>
            </a:pPr>
            <a:r>
              <a:rPr lang="ja-JP" altLang="en-US" sz="2200" dirty="0" smtClean="0">
                <a:latin typeface="メイリオ" pitchFamily="50" charset="-128"/>
                <a:ea typeface="メイリオ" pitchFamily="50" charset="-128"/>
                <a:cs typeface="メイリオ" pitchFamily="50" charset="-128"/>
              </a:rPr>
              <a:t>会計ソリューションのご紹介</a:t>
            </a:r>
            <a:endParaRPr lang="ja-JP" altLang="en-US" sz="2200"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857250" y="571500"/>
            <a:ext cx="4786313" cy="914400"/>
          </a:xfrm>
          <a:prstGeom prst="rect">
            <a:avLst/>
          </a:prstGeom>
        </p:spPr>
        <p:txBody>
          <a:bodyPr wrap="none" lIns="0" tIns="0" rIns="0" bIns="0">
            <a:normAutofit/>
          </a:bodyPr>
          <a:lstStyle/>
          <a:p>
            <a:pPr fontAlgn="auto">
              <a:lnSpc>
                <a:spcPts val="2800"/>
              </a:lnSpc>
              <a:spcAft>
                <a:spcPts val="0"/>
              </a:spcAft>
              <a:defRPr/>
            </a:pPr>
            <a:endParaRPr lang="ja-JP" altLang="en-US" sz="240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991354A-43F3-4D6A-ACB3-3A265DA67E66}" type="slidenum">
              <a:rPr lang="ja-JP" altLang="en-US" smtClean="0">
                <a:solidFill>
                  <a:srgbClr val="FFFFFF"/>
                </a:solidFill>
              </a:rPr>
              <a:pPr fontAlgn="base">
                <a:spcBef>
                  <a:spcPct val="0"/>
                </a:spcBef>
                <a:spcAft>
                  <a:spcPct val="0"/>
                </a:spcAft>
                <a:defRPr/>
              </a:pPr>
              <a:t>10</a:t>
            </a:fld>
            <a:endParaRPr lang="ja-JP" altLang="en-US" dirty="0" smtClean="0">
              <a:solidFill>
                <a:srgbClr val="FFFFFF"/>
              </a:solidFill>
            </a:endParaRPr>
          </a:p>
        </p:txBody>
      </p:sp>
      <p:sp>
        <p:nvSpPr>
          <p:cNvPr id="93187" name="タイトル 2"/>
          <p:cNvSpPr>
            <a:spLocks noGrp="1"/>
          </p:cNvSpPr>
          <p:nvPr>
            <p:ph type="title" idx="4294967295"/>
          </p:nvPr>
        </p:nvSpPr>
        <p:spPr bwMode="auto">
          <a:xfrm>
            <a:off x="0" y="476721"/>
            <a:ext cx="7886700" cy="1008063"/>
          </a:xfrm>
          <a:prstGeom prst="rect">
            <a:avLst/>
          </a:prstGeom>
          <a:noFill/>
          <a:ln>
            <a:miter lim="800000"/>
            <a:headEnd/>
            <a:tailEnd/>
          </a:ln>
        </p:spPr>
        <p:txBody>
          <a:bodyPr/>
          <a:lstStyle/>
          <a:p>
            <a:pPr eaLnBrk="1" hangingPunct="1"/>
            <a:r>
              <a:rPr lang="ja-JP" altLang="en-US" b="1" i="1" dirty="0" smtClean="0">
                <a:latin typeface="メイリオ" pitchFamily="50" charset="-128"/>
                <a:ea typeface="メイリオ" pitchFamily="50" charset="-128"/>
                <a:cs typeface="メイリオ" pitchFamily="50" charset="-128"/>
              </a:rPr>
              <a:t>　</a:t>
            </a:r>
            <a:r>
              <a:rPr lang="en-US" altLang="ja-JP" b="1" i="1" dirty="0" smtClean="0">
                <a:latin typeface="Times New Roman" pitchFamily="18" charset="0"/>
                <a:ea typeface="メイリオ" pitchFamily="50" charset="-128"/>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の特長</a:t>
            </a:r>
          </a:p>
        </p:txBody>
      </p:sp>
      <p:sp>
        <p:nvSpPr>
          <p:cNvPr id="14" name="正方形/長方形 13"/>
          <p:cNvSpPr/>
          <p:nvPr/>
        </p:nvSpPr>
        <p:spPr>
          <a:xfrm>
            <a:off x="250825" y="1412875"/>
            <a:ext cx="8642350" cy="1511300"/>
          </a:xfrm>
          <a:prstGeom prst="rect">
            <a:avLst/>
          </a:prstGeom>
          <a:ln/>
        </p:spPr>
        <p:style>
          <a:lnRef idx="1">
            <a:schemeClr val="accent4"/>
          </a:lnRef>
          <a:fillRef idx="2">
            <a:schemeClr val="accent4"/>
          </a:fillRef>
          <a:effectRef idx="1">
            <a:schemeClr val="accent4"/>
          </a:effectRef>
          <a:fontRef idx="minor">
            <a:schemeClr val="dk1"/>
          </a:fontRef>
        </p:style>
        <p:txBody>
          <a:bodyPr lIns="252000" tIns="252000"/>
          <a:lstStyle/>
          <a:p>
            <a:pPr>
              <a:lnSpc>
                <a:spcPts val="1900"/>
              </a:lnSpc>
              <a:spcBef>
                <a:spcPct val="50000"/>
              </a:spcBef>
              <a:defRPr/>
            </a:pPr>
            <a:r>
              <a:rPr lang="ja-JP" altLang="en-US" sz="2000" u="sng" dirty="0">
                <a:solidFill>
                  <a:srgbClr val="A37E21">
                    <a:lumMod val="75000"/>
                  </a:srgbClr>
                </a:solidFill>
                <a:latin typeface="メイリオ" pitchFamily="50" charset="-128"/>
                <a:ea typeface="メイリオ" pitchFamily="50" charset="-128"/>
                <a:cs typeface="メイリオ" pitchFamily="50" charset="-128"/>
              </a:rPr>
              <a:t>高い業務適合率を実現する豊富な機能</a:t>
            </a:r>
          </a:p>
          <a:p>
            <a:pPr>
              <a:lnSpc>
                <a:spcPts val="1900"/>
              </a:lnSpc>
              <a:spcBef>
                <a:spcPct val="50000"/>
              </a:spcBef>
              <a:defRPr/>
            </a:pPr>
            <a:r>
              <a:rPr lang="ja-JP" altLang="en-US" sz="1200" dirty="0">
                <a:solidFill>
                  <a:srgbClr val="FFC000"/>
                </a:solidFill>
                <a:latin typeface="メイリオ" pitchFamily="50" charset="-128"/>
                <a:ea typeface="メイリオ" pitchFamily="50" charset="-128"/>
                <a:cs typeface="メイリオ" pitchFamily="50" charset="-128"/>
              </a:rPr>
              <a:t>■</a:t>
            </a:r>
            <a:r>
              <a:rPr lang="ja-JP" altLang="en-US" dirty="0">
                <a:solidFill>
                  <a:prstClr val="black">
                    <a:lumMod val="65000"/>
                    <a:lumOff val="35000"/>
                  </a:prstClr>
                </a:solidFill>
                <a:latin typeface="メイリオ" pitchFamily="50" charset="-128"/>
                <a:ea typeface="メイリオ" pitchFamily="50" charset="-128"/>
                <a:cs typeface="メイリオ" pitchFamily="50" charset="-128"/>
              </a:rPr>
              <a:t>多種多様な企業のニーズを取り込んで製品機能の強化を実施</a:t>
            </a:r>
          </a:p>
          <a:p>
            <a:pPr>
              <a:lnSpc>
                <a:spcPts val="1900"/>
              </a:lnSpc>
              <a:spcBef>
                <a:spcPct val="50000"/>
              </a:spcBef>
              <a:defRPr/>
            </a:pPr>
            <a:r>
              <a:rPr lang="ja-JP" altLang="en-US" sz="1200" dirty="0">
                <a:solidFill>
                  <a:srgbClr val="FFC000"/>
                </a:solidFill>
                <a:latin typeface="メイリオ" pitchFamily="50" charset="-128"/>
                <a:ea typeface="メイリオ" pitchFamily="50" charset="-128"/>
                <a:cs typeface="メイリオ" pitchFamily="50" charset="-128"/>
              </a:rPr>
              <a:t>■</a:t>
            </a:r>
            <a:r>
              <a:rPr lang="ja-JP" altLang="en-US" dirty="0">
                <a:solidFill>
                  <a:prstClr val="black">
                    <a:lumMod val="65000"/>
                    <a:lumOff val="35000"/>
                  </a:prstClr>
                </a:solidFill>
                <a:latin typeface="メイリオ" pitchFamily="50" charset="-128"/>
                <a:ea typeface="メイリオ" pitchFamily="50" charset="-128"/>
                <a:cs typeface="メイリオ" pitchFamily="50" charset="-128"/>
              </a:rPr>
              <a:t>各種法改正にも基本機能として迅速に対応</a:t>
            </a:r>
          </a:p>
        </p:txBody>
      </p:sp>
      <p:sp>
        <p:nvSpPr>
          <p:cNvPr id="20" name="正方形/長方形 19"/>
          <p:cNvSpPr/>
          <p:nvPr/>
        </p:nvSpPr>
        <p:spPr>
          <a:xfrm>
            <a:off x="250825" y="3141663"/>
            <a:ext cx="8642350" cy="1511300"/>
          </a:xfrm>
          <a:prstGeom prst="rect">
            <a:avLst/>
          </a:prstGeom>
          <a:ln/>
        </p:spPr>
        <p:style>
          <a:lnRef idx="1">
            <a:schemeClr val="accent2"/>
          </a:lnRef>
          <a:fillRef idx="2">
            <a:schemeClr val="accent2"/>
          </a:fillRef>
          <a:effectRef idx="1">
            <a:schemeClr val="accent2"/>
          </a:effectRef>
          <a:fontRef idx="minor">
            <a:schemeClr val="dk1"/>
          </a:fontRef>
        </p:style>
        <p:txBody>
          <a:bodyPr lIns="252000" tIns="252000"/>
          <a:lstStyle/>
          <a:p>
            <a:pPr>
              <a:spcBef>
                <a:spcPct val="50000"/>
              </a:spcBef>
              <a:defRPr/>
            </a:pPr>
            <a:r>
              <a:rPr lang="ja-JP" altLang="en-US" sz="2000" u="sng" dirty="0">
                <a:solidFill>
                  <a:srgbClr val="0082C2">
                    <a:lumMod val="75000"/>
                  </a:srgbClr>
                </a:solidFill>
                <a:latin typeface="メイリオ" pitchFamily="50" charset="-128"/>
                <a:ea typeface="メイリオ" pitchFamily="50" charset="-128"/>
                <a:cs typeface="メイリオ" pitchFamily="50" charset="-128"/>
              </a:rPr>
              <a:t>他システムとの連携を重視したオープンな構造</a:t>
            </a:r>
          </a:p>
          <a:p>
            <a:pPr>
              <a:spcBef>
                <a:spcPts val="800"/>
              </a:spcBef>
              <a:defRPr/>
            </a:pPr>
            <a:r>
              <a:rPr lang="ja-JP" altLang="en-US" sz="1200" dirty="0">
                <a:solidFill>
                  <a:srgbClr val="FFC000"/>
                </a:solidFill>
                <a:latin typeface="メイリオ" pitchFamily="50" charset="-128"/>
                <a:ea typeface="メイリオ" pitchFamily="50" charset="-128"/>
                <a:cs typeface="メイリオ" pitchFamily="50" charset="-128"/>
              </a:rPr>
              <a:t>■</a:t>
            </a:r>
            <a:r>
              <a:rPr lang="ja-JP" altLang="en-US" sz="1700" dirty="0">
                <a:solidFill>
                  <a:prstClr val="black">
                    <a:lumMod val="65000"/>
                    <a:lumOff val="35000"/>
                  </a:prstClr>
                </a:solidFill>
                <a:latin typeface="メイリオ" pitchFamily="50" charset="-128"/>
                <a:ea typeface="メイリオ" pitchFamily="50" charset="-128"/>
                <a:cs typeface="メイリオ" pitchFamily="50" charset="-128"/>
              </a:rPr>
              <a:t>各マスタ</a:t>
            </a:r>
            <a:r>
              <a:rPr lang="en-US" altLang="ja-JP" sz="17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700" dirty="0">
                <a:solidFill>
                  <a:prstClr val="black">
                    <a:lumMod val="65000"/>
                    <a:lumOff val="35000"/>
                  </a:prstClr>
                </a:solidFill>
                <a:latin typeface="メイリオ" pitchFamily="50" charset="-128"/>
                <a:ea typeface="メイリオ" pitchFamily="50" charset="-128"/>
                <a:cs typeface="メイリオ" pitchFamily="50" charset="-128"/>
              </a:rPr>
              <a:t>トランザクション処理にはインターフェースやバッチ取込機能を標準装備</a:t>
            </a:r>
          </a:p>
          <a:p>
            <a:pPr>
              <a:spcBef>
                <a:spcPts val="800"/>
              </a:spcBef>
              <a:defRPr/>
            </a:pPr>
            <a:r>
              <a:rPr lang="ja-JP" altLang="en-US" sz="1200" dirty="0">
                <a:solidFill>
                  <a:srgbClr val="FFC000"/>
                </a:solidFill>
                <a:latin typeface="メイリオ" pitchFamily="50" charset="-128"/>
                <a:ea typeface="メイリオ" pitchFamily="50" charset="-128"/>
                <a:cs typeface="メイリオ" pitchFamily="50" charset="-128"/>
              </a:rPr>
              <a:t>■</a:t>
            </a:r>
            <a:r>
              <a:rPr lang="ja-JP" altLang="en-US" dirty="0">
                <a:solidFill>
                  <a:prstClr val="black">
                    <a:lumMod val="65000"/>
                    <a:lumOff val="35000"/>
                  </a:prstClr>
                </a:solidFill>
                <a:latin typeface="メイリオ" pitchFamily="50" charset="-128"/>
                <a:ea typeface="メイリオ" pitchFamily="50" charset="-128"/>
                <a:cs typeface="メイリオ" pitchFamily="50" charset="-128"/>
              </a:rPr>
              <a:t>データベース構造を完全公開</a:t>
            </a:r>
          </a:p>
        </p:txBody>
      </p:sp>
      <p:sp>
        <p:nvSpPr>
          <p:cNvPr id="23" name="正方形/長方形 22"/>
          <p:cNvSpPr/>
          <p:nvPr/>
        </p:nvSpPr>
        <p:spPr>
          <a:xfrm>
            <a:off x="250825" y="4868863"/>
            <a:ext cx="8642350" cy="1512887"/>
          </a:xfrm>
          <a:prstGeom prst="rect">
            <a:avLst/>
          </a:prstGeom>
          <a:ln/>
        </p:spPr>
        <p:style>
          <a:lnRef idx="1">
            <a:schemeClr val="accent5"/>
          </a:lnRef>
          <a:fillRef idx="2">
            <a:schemeClr val="accent5"/>
          </a:fillRef>
          <a:effectRef idx="1">
            <a:schemeClr val="accent5"/>
          </a:effectRef>
          <a:fontRef idx="minor">
            <a:schemeClr val="dk1"/>
          </a:fontRef>
        </p:style>
        <p:txBody>
          <a:bodyPr lIns="252000" tIns="252000"/>
          <a:lstStyle/>
          <a:p>
            <a:pPr>
              <a:spcBef>
                <a:spcPct val="50000"/>
              </a:spcBef>
              <a:defRPr/>
            </a:pPr>
            <a:r>
              <a:rPr lang="ja-JP" altLang="en-US" sz="2000" u="sng" dirty="0">
                <a:solidFill>
                  <a:srgbClr val="4A6224">
                    <a:lumMod val="75000"/>
                  </a:srgbClr>
                </a:solidFill>
                <a:latin typeface="メイリオ" pitchFamily="50" charset="-128"/>
                <a:ea typeface="メイリオ" pitchFamily="50" charset="-128"/>
                <a:cs typeface="メイリオ" pitchFamily="50" charset="-128"/>
              </a:rPr>
              <a:t>グループ管理機能にて複数社運用を強力に支援</a:t>
            </a:r>
          </a:p>
          <a:p>
            <a:pPr>
              <a:spcBef>
                <a:spcPts val="800"/>
              </a:spcBef>
              <a:defRPr/>
            </a:pP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200" dirty="0">
                <a:solidFill>
                  <a:srgbClr val="FFC000"/>
                </a:solidFill>
                <a:latin typeface="メイリオ" pitchFamily="50" charset="-128"/>
                <a:ea typeface="メイリオ" pitchFamily="50" charset="-128"/>
                <a:cs typeface="メイリオ" pitchFamily="50" charset="-128"/>
              </a:rPr>
              <a:t>■</a:t>
            </a:r>
            <a:r>
              <a:rPr lang="ja-JP" altLang="en-US" dirty="0">
                <a:solidFill>
                  <a:prstClr val="black">
                    <a:lumMod val="65000"/>
                    <a:lumOff val="35000"/>
                  </a:prstClr>
                </a:solidFill>
                <a:latin typeface="メイリオ" pitchFamily="50" charset="-128"/>
                <a:ea typeface="メイリオ" pitchFamily="50" charset="-128"/>
                <a:cs typeface="メイリオ" pitchFamily="50" charset="-128"/>
              </a:rPr>
              <a:t>管理連結機能を標準装備</a:t>
            </a:r>
          </a:p>
          <a:p>
            <a:pPr>
              <a:spcBef>
                <a:spcPts val="800"/>
              </a:spcBef>
              <a:defRPr/>
            </a:pPr>
            <a:r>
              <a:rPr lang="ja-JP" altLang="en-US" sz="1200" dirty="0">
                <a:solidFill>
                  <a:srgbClr val="FFC000"/>
                </a:solidFill>
                <a:latin typeface="メイリオ" pitchFamily="50" charset="-128"/>
                <a:ea typeface="メイリオ" pitchFamily="50" charset="-128"/>
                <a:cs typeface="メイリオ" pitchFamily="50" charset="-128"/>
              </a:rPr>
              <a:t>　■</a:t>
            </a:r>
            <a:r>
              <a:rPr lang="ja-JP" altLang="en-US" dirty="0">
                <a:solidFill>
                  <a:prstClr val="black">
                    <a:lumMod val="65000"/>
                    <a:lumOff val="35000"/>
                  </a:prstClr>
                </a:solidFill>
                <a:latin typeface="メイリオ" pitchFamily="50" charset="-128"/>
                <a:ea typeface="メイリオ" pitchFamily="50" charset="-128"/>
                <a:cs typeface="メイリオ" pitchFamily="50" charset="-128"/>
              </a:rPr>
              <a:t>グループ会社での検索、会社間の人材連携</a:t>
            </a:r>
          </a:p>
        </p:txBody>
      </p:sp>
      <p:sp>
        <p:nvSpPr>
          <p:cNvPr id="9"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正方形/長方形 95"/>
          <p:cNvSpPr/>
          <p:nvPr/>
        </p:nvSpPr>
        <p:spPr>
          <a:xfrm>
            <a:off x="420936" y="2463800"/>
            <a:ext cx="8352928" cy="3917528"/>
          </a:xfrm>
          <a:prstGeom prst="rect">
            <a:avLst/>
          </a:prstGeom>
          <a:solidFill>
            <a:schemeClr val="bg1">
              <a:lumMod val="85000"/>
              <a:alpha val="78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dirty="0">
              <a:latin typeface="メイリオ" pitchFamily="50" charset="-128"/>
              <a:ea typeface="メイリオ" pitchFamily="50" charset="-128"/>
              <a:cs typeface="メイリオ" pitchFamily="50" charset="-128"/>
            </a:endParaRPr>
          </a:p>
        </p:txBody>
      </p:sp>
      <p:sp>
        <p:nvSpPr>
          <p:cNvPr id="94213" name="タイトル 4"/>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ja-JP" altLang="en-US" b="1" dirty="0" smtClean="0">
                <a:latin typeface="メイリオ" pitchFamily="50" charset="-128"/>
                <a:ea typeface="メイリオ" pitchFamily="50" charset="-128"/>
                <a:cs typeface="Times New Roman" pitchFamily="18" charset="0"/>
              </a:rPr>
              <a:t>シリーズ</a:t>
            </a:r>
            <a:r>
              <a:rPr lang="en-US" altLang="ja-JP" b="1" dirty="0" smtClean="0">
                <a:latin typeface="メイリオ" pitchFamily="50" charset="-128"/>
                <a:ea typeface="メイリオ" pitchFamily="50" charset="-128"/>
                <a:cs typeface="Times New Roman" pitchFamily="18" charset="0"/>
              </a:rPr>
              <a:t/>
            </a:r>
            <a:br>
              <a:rPr lang="en-US" altLang="ja-JP" b="1" dirty="0" smtClean="0">
                <a:latin typeface="メイリオ" pitchFamily="50" charset="-128"/>
                <a:ea typeface="メイリオ" pitchFamily="50" charset="-128"/>
                <a:cs typeface="Times New Roman" pitchFamily="18" charset="0"/>
              </a:rPr>
            </a:br>
            <a:r>
              <a:rPr lang="ja-JP" altLang="en-US" sz="1800" b="1" dirty="0" smtClean="0">
                <a:latin typeface="メイリオ" pitchFamily="50" charset="-128"/>
                <a:ea typeface="メイリオ" pitchFamily="50" charset="-128"/>
                <a:cs typeface="Times New Roman" pitchFamily="18" charset="0"/>
              </a:rPr>
              <a:t>　～クライアントモジュール配信～</a:t>
            </a:r>
          </a:p>
        </p:txBody>
      </p:sp>
      <p:sp>
        <p:nvSpPr>
          <p:cNvPr id="11268" name="スライド番号プレースホルダー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5984480-5EE0-44E7-BB97-5BD22B49F8D0}" type="slidenum">
              <a:rPr lang="ja-JP" altLang="en-US"/>
              <a:pPr fontAlgn="base">
                <a:spcBef>
                  <a:spcPct val="0"/>
                </a:spcBef>
                <a:spcAft>
                  <a:spcPct val="0"/>
                </a:spcAft>
                <a:defRPr/>
              </a:pPr>
              <a:t>11</a:t>
            </a:fld>
            <a:endParaRPr lang="ja-JP" altLang="en-US" dirty="0"/>
          </a:p>
        </p:txBody>
      </p:sp>
      <p:pic>
        <p:nvPicPr>
          <p:cNvPr id="19458" name="Picture 2"/>
          <p:cNvPicPr>
            <a:picLocks noChangeAspect="1" noChangeArrowheads="1"/>
          </p:cNvPicPr>
          <p:nvPr/>
        </p:nvPicPr>
        <p:blipFill>
          <a:blip r:embed="rId3" cstate="print"/>
          <a:srcRect/>
          <a:stretch>
            <a:fillRect/>
          </a:stretch>
        </p:blipFill>
        <p:spPr bwMode="auto">
          <a:xfrm>
            <a:off x="3419475" y="3429000"/>
            <a:ext cx="2089150" cy="1581150"/>
          </a:xfrm>
          <a:prstGeom prst="rect">
            <a:avLst/>
          </a:prstGeom>
          <a:noFill/>
          <a:ln w="9525">
            <a:noFill/>
            <a:miter lim="800000"/>
            <a:headEnd/>
            <a:tailEnd/>
          </a:ln>
        </p:spPr>
      </p:pic>
      <p:pic>
        <p:nvPicPr>
          <p:cNvPr id="19460" name="Picture 4"/>
          <p:cNvPicPr>
            <a:picLocks noChangeAspect="1" noChangeArrowheads="1"/>
          </p:cNvPicPr>
          <p:nvPr/>
        </p:nvPicPr>
        <p:blipFill>
          <a:blip r:embed="rId4" cstate="print"/>
          <a:srcRect/>
          <a:stretch>
            <a:fillRect/>
          </a:stretch>
        </p:blipFill>
        <p:spPr bwMode="auto">
          <a:xfrm>
            <a:off x="6300788" y="3551238"/>
            <a:ext cx="2087562" cy="1912937"/>
          </a:xfrm>
          <a:prstGeom prst="rect">
            <a:avLst/>
          </a:prstGeom>
          <a:noFill/>
          <a:ln w="9525">
            <a:noFill/>
            <a:miter lim="800000"/>
            <a:headEnd/>
            <a:tailEnd/>
          </a:ln>
        </p:spPr>
      </p:pic>
      <p:sp>
        <p:nvSpPr>
          <p:cNvPr id="18" name="正方形/長方形 17"/>
          <p:cNvSpPr>
            <a:spLocks noChangeArrowheads="1"/>
          </p:cNvSpPr>
          <p:nvPr/>
        </p:nvSpPr>
        <p:spPr bwMode="auto">
          <a:xfrm>
            <a:off x="250825" y="1241425"/>
            <a:ext cx="7777163" cy="387350"/>
          </a:xfrm>
          <a:prstGeom prst="rect">
            <a:avLst/>
          </a:prstGeom>
          <a:noFill/>
          <a:ln w="9525">
            <a:noFill/>
            <a:miter lim="800000"/>
            <a:headEnd/>
            <a:tailEnd/>
          </a:ln>
        </p:spPr>
        <p:txBody>
          <a:bodyPr>
            <a:spAutoFit/>
          </a:bodyPr>
          <a:lstStyle/>
          <a:p>
            <a:pPr>
              <a:lnSpc>
                <a:spcPts val="2300"/>
              </a:lnSpc>
            </a:pPr>
            <a:r>
              <a:rPr lang="ja-JP" altLang="en-US" b="1" dirty="0">
                <a:latin typeface="メイリオ" pitchFamily="50" charset="-128"/>
                <a:ea typeface="メイリオ" pitchFamily="50" charset="-128"/>
                <a:cs typeface="メイリオ" pitchFamily="50" charset="-128"/>
              </a:rPr>
              <a:t>「クライアントモジュール自動配信機能」</a:t>
            </a:r>
          </a:p>
        </p:txBody>
      </p:sp>
      <p:sp>
        <p:nvSpPr>
          <p:cNvPr id="25" name="正方形/長方形 24"/>
          <p:cNvSpPr>
            <a:spLocks noChangeArrowheads="1"/>
          </p:cNvSpPr>
          <p:nvPr/>
        </p:nvSpPr>
        <p:spPr bwMode="auto">
          <a:xfrm>
            <a:off x="539750" y="1633538"/>
            <a:ext cx="8208963" cy="765175"/>
          </a:xfrm>
          <a:prstGeom prst="rect">
            <a:avLst/>
          </a:prstGeom>
          <a:noFill/>
          <a:ln w="9525">
            <a:noFill/>
            <a:miter lim="800000"/>
            <a:headEnd/>
            <a:tailEnd/>
          </a:ln>
        </p:spPr>
        <p:txBody>
          <a:bodyPr lIns="36000" tIns="36000" rIns="36000" bIns="36000" anchor="ctr">
            <a:spAutoFit/>
          </a:bodyPr>
          <a:lstStyle/>
          <a:p>
            <a:pPr marL="355600" indent="-177800">
              <a:buClr>
                <a:srgbClr val="BCE3FF"/>
              </a:buClr>
              <a:buSzPct val="75000"/>
            </a:pPr>
            <a:r>
              <a:rPr lang="en-US" altLang="ja-JP" sz="1500" b="1" i="1" dirty="0">
                <a:latin typeface="Times New Roman" pitchFamily="18" charset="0"/>
                <a:ea typeface="メイリオ" pitchFamily="50" charset="-128"/>
                <a:cs typeface="Times New Roman" pitchFamily="18" charset="0"/>
              </a:rPr>
              <a:t>SuperStream</a:t>
            </a:r>
            <a:r>
              <a:rPr lang="ja-JP" altLang="en-US" sz="1500" dirty="0" err="1">
                <a:latin typeface="メイリオ" pitchFamily="50" charset="-128"/>
                <a:ea typeface="メイリオ" pitchFamily="50" charset="-128"/>
                <a:cs typeface="Times New Roman" pitchFamily="18" charset="0"/>
              </a:rPr>
              <a:t>への</a:t>
            </a:r>
            <a:r>
              <a:rPr lang="ja-JP" altLang="en-US" sz="1500" dirty="0">
                <a:latin typeface="メイリオ" pitchFamily="50" charset="-128"/>
                <a:ea typeface="メイリオ" pitchFamily="50" charset="-128"/>
                <a:cs typeface="Times New Roman" pitchFamily="18" charset="0"/>
              </a:rPr>
              <a:t>ログイン時にクライアントモジュールの差分を確認し、差分があれば</a:t>
            </a:r>
            <a:endParaRPr lang="en-US" altLang="ja-JP" sz="1500" dirty="0">
              <a:latin typeface="メイリオ" pitchFamily="50" charset="-128"/>
              <a:ea typeface="メイリオ" pitchFamily="50" charset="-128"/>
              <a:cs typeface="Times New Roman" pitchFamily="18" charset="0"/>
            </a:endParaRPr>
          </a:p>
          <a:p>
            <a:pPr marL="355600" indent="-177800">
              <a:buClr>
                <a:srgbClr val="BCE3FF"/>
              </a:buClr>
              <a:buSzPct val="75000"/>
            </a:pPr>
            <a:r>
              <a:rPr lang="ja-JP" altLang="en-US" sz="1500" dirty="0">
                <a:latin typeface="メイリオ" pitchFamily="50" charset="-128"/>
                <a:ea typeface="メイリオ" pitchFamily="50" charset="-128"/>
                <a:cs typeface="Times New Roman" pitchFamily="18" charset="0"/>
              </a:rPr>
              <a:t>自動配信して同期をとります。各クライアントに初期インストールする以外の手間が</a:t>
            </a:r>
            <a:endParaRPr lang="en-US" altLang="ja-JP" sz="1500" dirty="0">
              <a:latin typeface="メイリオ" pitchFamily="50" charset="-128"/>
              <a:ea typeface="メイリオ" pitchFamily="50" charset="-128"/>
              <a:cs typeface="Times New Roman" pitchFamily="18" charset="0"/>
            </a:endParaRPr>
          </a:p>
          <a:p>
            <a:pPr marL="355600" indent="-177800">
              <a:buClr>
                <a:srgbClr val="BCE3FF"/>
              </a:buClr>
              <a:buSzPct val="75000"/>
            </a:pPr>
            <a:r>
              <a:rPr lang="ja-JP" altLang="en-US" sz="1500" dirty="0">
                <a:latin typeface="メイリオ" pitchFamily="50" charset="-128"/>
                <a:ea typeface="メイリオ" pitchFamily="50" charset="-128"/>
                <a:cs typeface="Times New Roman" pitchFamily="18" charset="0"/>
              </a:rPr>
              <a:t>なくなる事により、利用ユーザー様はもちろん、システム管理者様の負担軽減となります。</a:t>
            </a:r>
          </a:p>
        </p:txBody>
      </p:sp>
      <p:sp>
        <p:nvSpPr>
          <p:cNvPr id="26" name="四角形 50"/>
          <p:cNvSpPr>
            <a:spLocks noChangeArrowheads="1"/>
          </p:cNvSpPr>
          <p:nvPr/>
        </p:nvSpPr>
        <p:spPr bwMode="auto">
          <a:xfrm>
            <a:off x="628650" y="2581275"/>
            <a:ext cx="5648325" cy="287338"/>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defRPr/>
            </a:pPr>
            <a:r>
              <a:rPr lang="ja-JP" altLang="en-US" sz="1400" b="1" dirty="0">
                <a:solidFill>
                  <a:schemeClr val="tx1">
                    <a:lumMod val="75000"/>
                    <a:lumOff val="25000"/>
                  </a:schemeClr>
                </a:solidFill>
                <a:latin typeface="メイリオ" pitchFamily="50" charset="-128"/>
                <a:ea typeface="メイリオ" pitchFamily="50" charset="-128"/>
                <a:cs typeface="メイリオ" pitchFamily="50" charset="-128"/>
              </a:rPr>
              <a:t>連携イメージ</a:t>
            </a:r>
          </a:p>
        </p:txBody>
      </p:sp>
      <p:sp>
        <p:nvSpPr>
          <p:cNvPr id="29" name="ホームベース 28"/>
          <p:cNvSpPr/>
          <p:nvPr/>
        </p:nvSpPr>
        <p:spPr>
          <a:xfrm>
            <a:off x="6138348" y="2963333"/>
            <a:ext cx="2340000" cy="397933"/>
          </a:xfrm>
          <a:prstGeom prst="homePlate">
            <a:avLst/>
          </a:prstGeom>
          <a:solidFill>
            <a:srgbClr val="3399FF"/>
          </a:solidFill>
          <a:ln>
            <a:solidFill>
              <a:schemeClr val="bg1"/>
            </a:solidFill>
          </a:ln>
        </p:spPr>
        <p:style>
          <a:lnRef idx="0">
            <a:schemeClr val="accent2"/>
          </a:lnRef>
          <a:fillRef idx="3">
            <a:schemeClr val="accent2"/>
          </a:fillRef>
          <a:effectRef idx="3">
            <a:schemeClr val="accent2"/>
          </a:effectRef>
          <a:fontRef idx="minor">
            <a:schemeClr val="lt1"/>
          </a:fontRef>
        </p:style>
        <p:txBody>
          <a:bodyPr lIns="36000" tIns="36000" rIns="36000" bIns="36000" anchor="ctr"/>
          <a:lstStyle/>
          <a:p>
            <a:pPr algn="ctr">
              <a:defRPr/>
            </a:pPr>
            <a:r>
              <a:rPr lang="ja-JP" altLang="en-US" sz="1600" b="1" dirty="0">
                <a:latin typeface="メイリオ" pitchFamily="50" charset="-128"/>
                <a:ea typeface="メイリオ" pitchFamily="50" charset="-128"/>
                <a:cs typeface="メイリオ" pitchFamily="50" charset="-128"/>
              </a:rPr>
              <a:t>メニュー表示</a:t>
            </a:r>
          </a:p>
        </p:txBody>
      </p:sp>
      <p:sp>
        <p:nvSpPr>
          <p:cNvPr id="28" name="ホームベース 27"/>
          <p:cNvSpPr/>
          <p:nvPr/>
        </p:nvSpPr>
        <p:spPr>
          <a:xfrm>
            <a:off x="3420534" y="2963333"/>
            <a:ext cx="2340000" cy="397933"/>
          </a:xfrm>
          <a:prstGeom prst="homePlate">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lIns="36000" tIns="36000" rIns="36000" bIns="36000" anchor="ctr"/>
          <a:lstStyle/>
          <a:p>
            <a:pPr algn="ctr">
              <a:defRPr/>
            </a:pPr>
            <a:r>
              <a:rPr lang="ja-JP" altLang="en-US" sz="1600" b="1" dirty="0">
                <a:latin typeface="メイリオ" pitchFamily="50" charset="-128"/>
                <a:ea typeface="メイリオ" pitchFamily="50" charset="-128"/>
                <a:cs typeface="メイリオ" pitchFamily="50" charset="-128"/>
              </a:rPr>
              <a:t>ログイン時自動配信</a:t>
            </a:r>
          </a:p>
        </p:txBody>
      </p:sp>
      <p:sp>
        <p:nvSpPr>
          <p:cNvPr id="27" name="ホームベース 26"/>
          <p:cNvSpPr/>
          <p:nvPr/>
        </p:nvSpPr>
        <p:spPr>
          <a:xfrm>
            <a:off x="592654" y="2963333"/>
            <a:ext cx="2340000" cy="397933"/>
          </a:xfrm>
          <a:prstGeom prst="homePlate">
            <a:avLst/>
          </a:prstGeom>
          <a:ln>
            <a:solidFill>
              <a:schemeClr val="bg1"/>
            </a:solidFill>
          </a:ln>
        </p:spPr>
        <p:style>
          <a:lnRef idx="0">
            <a:schemeClr val="accent1"/>
          </a:lnRef>
          <a:fillRef idx="3">
            <a:schemeClr val="accent1"/>
          </a:fillRef>
          <a:effectRef idx="3">
            <a:schemeClr val="accent1"/>
          </a:effectRef>
          <a:fontRef idx="minor">
            <a:schemeClr val="lt1"/>
          </a:fontRef>
        </p:style>
        <p:txBody>
          <a:bodyPr lIns="36000" tIns="36000" rIns="36000" bIns="36000" anchor="ctr"/>
          <a:lstStyle/>
          <a:p>
            <a:pPr algn="ctr">
              <a:defRPr/>
            </a:pPr>
            <a:r>
              <a:rPr lang="ja-JP" altLang="en-US" sz="1600" b="1" dirty="0">
                <a:latin typeface="メイリオ" pitchFamily="50" charset="-128"/>
                <a:ea typeface="メイリオ" pitchFamily="50" charset="-128"/>
                <a:cs typeface="メイリオ" pitchFamily="50" charset="-128"/>
              </a:rPr>
              <a:t>モジュール配信設定</a:t>
            </a:r>
          </a:p>
        </p:txBody>
      </p:sp>
      <p:sp>
        <p:nvSpPr>
          <p:cNvPr id="34" name="角丸四角形 33"/>
          <p:cNvSpPr/>
          <p:nvPr/>
        </p:nvSpPr>
        <p:spPr>
          <a:xfrm>
            <a:off x="6084168" y="5517232"/>
            <a:ext cx="2565402" cy="720000"/>
          </a:xfrm>
          <a:prstGeom prst="roundRect">
            <a:avLst/>
          </a:prstGeom>
          <a:ln/>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最新モジュール</a:t>
            </a:r>
          </a:p>
        </p:txBody>
      </p:sp>
      <p:sp>
        <p:nvSpPr>
          <p:cNvPr id="30" name="角丸四角形 29"/>
          <p:cNvSpPr/>
          <p:nvPr/>
        </p:nvSpPr>
        <p:spPr>
          <a:xfrm>
            <a:off x="3171081" y="5517232"/>
            <a:ext cx="2808312" cy="720000"/>
          </a:xfrm>
          <a:prstGeom prst="roundRect">
            <a:avLst/>
          </a:prstGeom>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クライアントにて差分チェック</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しモジュールを配信します。</a:t>
            </a:r>
          </a:p>
        </p:txBody>
      </p:sp>
      <p:sp>
        <p:nvSpPr>
          <p:cNvPr id="37" name="角丸四角形 36"/>
          <p:cNvSpPr/>
          <p:nvPr/>
        </p:nvSpPr>
        <p:spPr>
          <a:xfrm>
            <a:off x="525835" y="5517232"/>
            <a:ext cx="2565402" cy="720000"/>
          </a:xfrm>
          <a:prstGeom prst="roundRect">
            <a:avLst/>
          </a:prstGeom>
          <a:solidFill>
            <a:srgbClr val="FF9900"/>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管理者メニューにて配信設定を行います。</a:t>
            </a:r>
          </a:p>
        </p:txBody>
      </p:sp>
      <p:pic>
        <p:nvPicPr>
          <p:cNvPr id="75807" name="Picture 2"/>
          <p:cNvPicPr>
            <a:picLocks noChangeAspect="1" noChangeArrowheads="1"/>
          </p:cNvPicPr>
          <p:nvPr/>
        </p:nvPicPr>
        <p:blipFill>
          <a:blip r:embed="rId5" cstate="print"/>
          <a:srcRect/>
          <a:stretch>
            <a:fillRect/>
          </a:stretch>
        </p:blipFill>
        <p:spPr bwMode="auto">
          <a:xfrm>
            <a:off x="584200" y="3573463"/>
            <a:ext cx="2403475" cy="1755775"/>
          </a:xfrm>
          <a:prstGeom prst="rect">
            <a:avLst/>
          </a:prstGeom>
          <a:noFill/>
          <a:ln w="9525">
            <a:noFill/>
            <a:miter lim="800000"/>
            <a:headEnd/>
            <a:tailEnd/>
          </a:ln>
        </p:spPr>
      </p:pic>
      <p:pic>
        <p:nvPicPr>
          <p:cNvPr id="19" name="Picture 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491880" y="4178053"/>
            <a:ext cx="2736304" cy="1237852"/>
          </a:xfrm>
          <a:prstGeom prst="rect">
            <a:avLst/>
          </a:prstGeom>
          <a:noFill/>
          <a:ln w="9525">
            <a:noFill/>
            <a:miter lim="800000"/>
            <a:headEnd/>
            <a:tailEnd/>
          </a:ln>
        </p:spPr>
      </p:pic>
      <p:sp>
        <p:nvSpPr>
          <p:cNvPr id="21"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ransition spd="slow" advClick="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プロダクト関連図</a:t>
            </a:r>
          </a:p>
        </p:txBody>
      </p:sp>
      <p:sp>
        <p:nvSpPr>
          <p:cNvPr id="1945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48C436D-20F6-4760-B053-242C92F947AC}" type="slidenum">
              <a:rPr lang="ja-JP" altLang="en-US" smtClean="0">
                <a:solidFill>
                  <a:srgbClr val="FFFFFF"/>
                </a:solidFill>
              </a:rPr>
              <a:pPr fontAlgn="base">
                <a:spcBef>
                  <a:spcPct val="0"/>
                </a:spcBef>
                <a:spcAft>
                  <a:spcPct val="0"/>
                </a:spcAft>
                <a:defRPr/>
              </a:pPr>
              <a:t>12</a:t>
            </a:fld>
            <a:endParaRPr lang="ja-JP" altLang="en-US" smtClean="0">
              <a:solidFill>
                <a:srgbClr val="FFFFFF"/>
              </a:solidFill>
            </a:endParaRPr>
          </a:p>
        </p:txBody>
      </p:sp>
      <p:pic>
        <p:nvPicPr>
          <p:cNvPr id="95236" name="Picture 3" descr="新プロダクト関連図"/>
          <p:cNvPicPr>
            <a:picLocks noChangeAspect="1" noChangeArrowheads="1"/>
          </p:cNvPicPr>
          <p:nvPr/>
        </p:nvPicPr>
        <p:blipFill>
          <a:blip r:embed="rId3" cstate="print"/>
          <a:srcRect/>
          <a:stretch>
            <a:fillRect/>
          </a:stretch>
        </p:blipFill>
        <p:spPr bwMode="auto">
          <a:xfrm>
            <a:off x="792163" y="1268413"/>
            <a:ext cx="7308850" cy="5111750"/>
          </a:xfrm>
          <a:prstGeom prst="rect">
            <a:avLst/>
          </a:prstGeom>
          <a:noFill/>
          <a:ln w="9525">
            <a:noFill/>
            <a:miter lim="800000"/>
            <a:headEnd/>
            <a:tailEnd/>
          </a:ln>
        </p:spPr>
      </p:pic>
      <p:pic>
        <p:nvPicPr>
          <p:cNvPr id="95237" name="Picture 4" descr="connect"/>
          <p:cNvPicPr>
            <a:picLocks noChangeAspect="1" noChangeArrowheads="1"/>
          </p:cNvPicPr>
          <p:nvPr/>
        </p:nvPicPr>
        <p:blipFill>
          <a:blip r:embed="rId4" cstate="print"/>
          <a:srcRect/>
          <a:stretch>
            <a:fillRect/>
          </a:stretch>
        </p:blipFill>
        <p:spPr bwMode="auto">
          <a:xfrm>
            <a:off x="7775575" y="5761038"/>
            <a:ext cx="1093788" cy="654050"/>
          </a:xfrm>
          <a:prstGeom prst="rect">
            <a:avLst/>
          </a:prstGeom>
          <a:noFill/>
          <a:ln w="9525">
            <a:noFill/>
            <a:miter lim="800000"/>
            <a:headEnd/>
            <a:tailEnd/>
          </a:ln>
        </p:spPr>
      </p:pic>
      <p:pic>
        <p:nvPicPr>
          <p:cNvPr id="95238" name="Picture 5" descr="BackupManager"/>
          <p:cNvPicPr>
            <a:picLocks noChangeAspect="1" noChangeArrowheads="1"/>
          </p:cNvPicPr>
          <p:nvPr/>
        </p:nvPicPr>
        <p:blipFill>
          <a:blip r:embed="rId5" cstate="print"/>
          <a:srcRect/>
          <a:stretch>
            <a:fillRect/>
          </a:stretch>
        </p:blipFill>
        <p:spPr bwMode="auto">
          <a:xfrm>
            <a:off x="7775575" y="5013325"/>
            <a:ext cx="1093788" cy="674688"/>
          </a:xfrm>
          <a:prstGeom prst="rect">
            <a:avLst/>
          </a:prstGeom>
          <a:noFill/>
          <a:ln w="9525">
            <a:noFill/>
            <a:miter lim="800000"/>
            <a:headEnd/>
            <a:tailEnd/>
          </a:ln>
        </p:spPr>
      </p:pic>
      <p:sp>
        <p:nvSpPr>
          <p:cNvPr id="9"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A30A4388-33F2-4EC4-9D87-F38F2895364A}" type="slidenum">
              <a:rPr lang="ja-JP" altLang="en-US" smtClean="0">
                <a:solidFill>
                  <a:srgbClr val="FFFFFF"/>
                </a:solidFill>
              </a:rPr>
              <a:pPr fontAlgn="base">
                <a:spcBef>
                  <a:spcPct val="0"/>
                </a:spcBef>
                <a:spcAft>
                  <a:spcPct val="0"/>
                </a:spcAft>
                <a:defRPr/>
              </a:pPr>
              <a:t>13</a:t>
            </a:fld>
            <a:endParaRPr lang="ja-JP" altLang="en-US" smtClean="0">
              <a:solidFill>
                <a:srgbClr val="FFFFFF"/>
              </a:solidFill>
            </a:endParaRPr>
          </a:p>
        </p:txBody>
      </p:sp>
      <p:sp>
        <p:nvSpPr>
          <p:cNvPr id="96259"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r>
              <a:rPr lang="en-US" altLang="ja-JP" sz="4000" b="1">
                <a:solidFill>
                  <a:srgbClr val="000000"/>
                </a:solidFill>
                <a:latin typeface="Times New Roman" pitchFamily="18" charset="0"/>
                <a:ea typeface="HGP創英角ｺﾞｼｯｸUB" pitchFamily="50" charset="-128"/>
              </a:rPr>
              <a:t>-CORE</a:t>
            </a:r>
          </a:p>
          <a:p>
            <a:pPr algn="ctr"/>
            <a:r>
              <a:rPr lang="ja-JP" altLang="en-US" sz="2800" b="1">
                <a:solidFill>
                  <a:srgbClr val="000000"/>
                </a:solidFill>
                <a:latin typeface="メイリオ" pitchFamily="50" charset="-128"/>
                <a:ea typeface="メイリオ" pitchFamily="50" charset="-128"/>
                <a:cs typeface="メイリオ" pitchFamily="50" charset="-128"/>
              </a:rPr>
              <a:t>基幹会計システム</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-CORE</a:t>
            </a:r>
            <a:r>
              <a:rPr lang="ja-JP" altLang="en-US" dirty="0" smtClean="0">
                <a:latin typeface="メイリオ" pitchFamily="50" charset="-128"/>
                <a:ea typeface="メイリオ" pitchFamily="50" charset="-128"/>
                <a:cs typeface="メイリオ" pitchFamily="50" charset="-128"/>
              </a:rPr>
              <a:t>システムフロー</a:t>
            </a:r>
          </a:p>
        </p:txBody>
      </p:sp>
      <p:sp>
        <p:nvSpPr>
          <p:cNvPr id="2150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7D98CE61-B57B-446E-A09E-64D7A2FEB85B}" type="slidenum">
              <a:rPr lang="ja-JP" altLang="en-US" smtClean="0">
                <a:solidFill>
                  <a:srgbClr val="FFFFFF"/>
                </a:solidFill>
              </a:rPr>
              <a:pPr fontAlgn="base">
                <a:spcBef>
                  <a:spcPct val="0"/>
                </a:spcBef>
                <a:spcAft>
                  <a:spcPct val="0"/>
                </a:spcAft>
                <a:defRPr/>
              </a:pPr>
              <a:t>14</a:t>
            </a:fld>
            <a:endParaRPr lang="ja-JP" altLang="en-US" smtClean="0">
              <a:solidFill>
                <a:srgbClr val="FFFFFF"/>
              </a:solidFill>
            </a:endParaRPr>
          </a:p>
        </p:txBody>
      </p:sp>
      <p:sp>
        <p:nvSpPr>
          <p:cNvPr id="97284" name="AutoShape 5"/>
          <p:cNvSpPr>
            <a:spLocks noChangeArrowheads="1"/>
          </p:cNvSpPr>
          <p:nvPr/>
        </p:nvSpPr>
        <p:spPr bwMode="gray">
          <a:xfrm>
            <a:off x="3349625" y="1628775"/>
            <a:ext cx="2662238" cy="47529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97285" name="AutoShape 3"/>
          <p:cNvSpPr>
            <a:spLocks noChangeArrowheads="1"/>
          </p:cNvSpPr>
          <p:nvPr/>
        </p:nvSpPr>
        <p:spPr bwMode="auto">
          <a:xfrm>
            <a:off x="3349625" y="1268413"/>
            <a:ext cx="2662238"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月次処理</a:t>
            </a:r>
          </a:p>
        </p:txBody>
      </p:sp>
      <p:sp>
        <p:nvSpPr>
          <p:cNvPr id="97286" name="AutoShape 5"/>
          <p:cNvSpPr>
            <a:spLocks noChangeArrowheads="1"/>
          </p:cNvSpPr>
          <p:nvPr/>
        </p:nvSpPr>
        <p:spPr bwMode="gray">
          <a:xfrm>
            <a:off x="6154738" y="1628775"/>
            <a:ext cx="2665412" cy="47529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97287" name="AutoShape 5"/>
          <p:cNvSpPr>
            <a:spLocks noChangeArrowheads="1"/>
          </p:cNvSpPr>
          <p:nvPr/>
        </p:nvSpPr>
        <p:spPr bwMode="auto">
          <a:xfrm>
            <a:off x="6156325" y="1268413"/>
            <a:ext cx="2663825"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決算処理</a:t>
            </a:r>
            <a:r>
              <a:rPr lang="ja-JP" altLang="en-US" sz="1200">
                <a:solidFill>
                  <a:srgbClr val="FFFFFF"/>
                </a:solidFill>
                <a:latin typeface="メイリオ" pitchFamily="50" charset="-128"/>
                <a:ea typeface="メイリオ" pitchFamily="50" charset="-128"/>
                <a:cs typeface="メイリオ" pitchFamily="50" charset="-128"/>
              </a:rPr>
              <a:t>（四半期、半期、年次）</a:t>
            </a:r>
          </a:p>
        </p:txBody>
      </p:sp>
      <p:sp>
        <p:nvSpPr>
          <p:cNvPr id="97288" name="AutoShape 5"/>
          <p:cNvSpPr>
            <a:spLocks noChangeArrowheads="1"/>
          </p:cNvSpPr>
          <p:nvPr/>
        </p:nvSpPr>
        <p:spPr bwMode="gray">
          <a:xfrm>
            <a:off x="250825" y="1604963"/>
            <a:ext cx="2955925" cy="47529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97289" name="Text Box 7"/>
          <p:cNvSpPr txBox="1">
            <a:spLocks noChangeArrowheads="1"/>
          </p:cNvSpPr>
          <p:nvPr/>
        </p:nvSpPr>
        <p:spPr bwMode="auto">
          <a:xfrm>
            <a:off x="1928813" y="3143250"/>
            <a:ext cx="1057275" cy="396875"/>
          </a:xfrm>
          <a:prstGeom prst="rect">
            <a:avLst/>
          </a:prstGeom>
          <a:noFill/>
          <a:ln w="9525">
            <a:noFill/>
            <a:miter lim="800000"/>
            <a:headEnd/>
            <a:tailEnd/>
          </a:ln>
        </p:spPr>
        <p:txBody>
          <a:bodyPr>
            <a:spAutoFit/>
          </a:bodyPr>
          <a:lstStyle/>
          <a:p>
            <a:pPr>
              <a:spcBef>
                <a:spcPct val="50000"/>
              </a:spcBef>
            </a:pPr>
            <a:r>
              <a:rPr lang="ja-JP" altLang="en-US" sz="1000">
                <a:solidFill>
                  <a:srgbClr val="000000"/>
                </a:solidFill>
                <a:latin typeface="メイリオ" pitchFamily="50" charset="-128"/>
                <a:ea typeface="メイリオ" pitchFamily="50" charset="-128"/>
                <a:cs typeface="メイリオ" pitchFamily="50" charset="-128"/>
              </a:rPr>
              <a:t>元帳記帳</a:t>
            </a:r>
            <a:br>
              <a:rPr lang="ja-JP" altLang="en-US" sz="1000">
                <a:solidFill>
                  <a:srgbClr val="000000"/>
                </a:solidFill>
                <a:latin typeface="メイリオ" pitchFamily="50" charset="-128"/>
                <a:ea typeface="メイリオ" pitchFamily="50" charset="-128"/>
                <a:cs typeface="メイリオ" pitchFamily="50" charset="-128"/>
              </a:rPr>
            </a:br>
            <a:r>
              <a:rPr lang="ja-JP" altLang="en-US" sz="1000">
                <a:solidFill>
                  <a:srgbClr val="000000"/>
                </a:solidFill>
                <a:latin typeface="メイリオ" pitchFamily="50" charset="-128"/>
                <a:ea typeface="メイリオ" pitchFamily="50" charset="-128"/>
                <a:cs typeface="メイリオ" pitchFamily="50" charset="-128"/>
              </a:rPr>
              <a:t>科目残高更新</a:t>
            </a:r>
            <a:endParaRPr lang="ja-JP" altLang="en-US" sz="2400">
              <a:solidFill>
                <a:srgbClr val="000000"/>
              </a:solidFill>
              <a:latin typeface="メイリオ" pitchFamily="50" charset="-128"/>
              <a:ea typeface="メイリオ" pitchFamily="50" charset="-128"/>
              <a:cs typeface="メイリオ" pitchFamily="50" charset="-128"/>
            </a:endParaRPr>
          </a:p>
        </p:txBody>
      </p:sp>
      <p:sp>
        <p:nvSpPr>
          <p:cNvPr id="97290" name="AutoShape 12"/>
          <p:cNvSpPr>
            <a:spLocks noChangeArrowheads="1"/>
          </p:cNvSpPr>
          <p:nvPr/>
        </p:nvSpPr>
        <p:spPr bwMode="auto">
          <a:xfrm>
            <a:off x="322263" y="1268413"/>
            <a:ext cx="2954337"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日次処理</a:t>
            </a:r>
          </a:p>
        </p:txBody>
      </p:sp>
      <p:sp>
        <p:nvSpPr>
          <p:cNvPr id="16" name="Oval 13"/>
          <p:cNvSpPr>
            <a:spLocks noChangeArrowheads="1"/>
          </p:cNvSpPr>
          <p:nvPr/>
        </p:nvSpPr>
        <p:spPr bwMode="auto">
          <a:xfrm>
            <a:off x="1728794" y="1757371"/>
            <a:ext cx="1055688" cy="43021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仕訳入力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7" name="Oval 18"/>
          <p:cNvSpPr>
            <a:spLocks noChangeArrowheads="1"/>
          </p:cNvSpPr>
          <p:nvPr/>
        </p:nvSpPr>
        <p:spPr bwMode="auto">
          <a:xfrm>
            <a:off x="623888" y="2786063"/>
            <a:ext cx="2305050" cy="3603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defRPr/>
            </a:pPr>
            <a:r>
              <a:rPr lang="ja-JP" altLang="en-US" sz="1200" dirty="0">
                <a:solidFill>
                  <a:prstClr val="black"/>
                </a:solidFill>
                <a:latin typeface="メイリオ" pitchFamily="50" charset="-128"/>
                <a:ea typeface="メイリオ" pitchFamily="50" charset="-128"/>
                <a:cs typeface="メイリオ" pitchFamily="50" charset="-128"/>
              </a:rPr>
              <a:t>経理承認／伝票更新</a:t>
            </a:r>
          </a:p>
        </p:txBody>
      </p:sp>
      <p:sp>
        <p:nvSpPr>
          <p:cNvPr id="97297" name="AutoShape 19"/>
          <p:cNvSpPr>
            <a:spLocks noChangeArrowheads="1"/>
          </p:cNvSpPr>
          <p:nvPr/>
        </p:nvSpPr>
        <p:spPr bwMode="auto">
          <a:xfrm>
            <a:off x="954088" y="2266950"/>
            <a:ext cx="287337" cy="536575"/>
          </a:xfrm>
          <a:prstGeom prst="downArrow">
            <a:avLst>
              <a:gd name="adj1" fmla="val 50000"/>
              <a:gd name="adj2" fmla="val 5722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9" name="AutoShape 20"/>
          <p:cNvSpPr>
            <a:spLocks noChangeArrowheads="1"/>
          </p:cNvSpPr>
          <p:nvPr/>
        </p:nvSpPr>
        <p:spPr bwMode="auto">
          <a:xfrm>
            <a:off x="1870075" y="4903788"/>
            <a:ext cx="1295400" cy="1311275"/>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承認／未承認リスト</a:t>
            </a:r>
          </a:p>
          <a:p>
            <a:pPr>
              <a:defRPr/>
            </a:pPr>
            <a:r>
              <a:rPr lang="ja-JP" altLang="en-US" sz="1100" dirty="0">
                <a:solidFill>
                  <a:prstClr val="black"/>
                </a:solidFill>
                <a:latin typeface="メイリオ" pitchFamily="50" charset="-128"/>
                <a:ea typeface="メイリオ" pitchFamily="50" charset="-128"/>
                <a:cs typeface="メイリオ" pitchFamily="50" charset="-128"/>
              </a:rPr>
              <a:t>仕訳日記帳</a:t>
            </a:r>
          </a:p>
          <a:p>
            <a:pPr>
              <a:defRPr/>
            </a:pPr>
            <a:r>
              <a:rPr lang="ja-JP" altLang="en-US" sz="1100" dirty="0">
                <a:solidFill>
                  <a:prstClr val="black"/>
                </a:solidFill>
                <a:latin typeface="メイリオ" pitchFamily="50" charset="-128"/>
                <a:ea typeface="メイリオ" pitchFamily="50" charset="-128"/>
                <a:cs typeface="メイリオ" pitchFamily="50" charset="-128"/>
              </a:rPr>
              <a:t>日計表</a:t>
            </a:r>
          </a:p>
          <a:p>
            <a:pPr>
              <a:defRPr/>
            </a:pPr>
            <a:r>
              <a:rPr lang="ja-JP" altLang="en-US" sz="1100" dirty="0">
                <a:solidFill>
                  <a:prstClr val="black"/>
                </a:solidFill>
                <a:latin typeface="メイリオ" pitchFamily="50" charset="-128"/>
                <a:ea typeface="メイリオ" pitchFamily="50" charset="-128"/>
                <a:cs typeface="メイリオ" pitchFamily="50" charset="-128"/>
              </a:rPr>
              <a:t>現金預金出納帳</a:t>
            </a:r>
          </a:p>
          <a:p>
            <a:pPr>
              <a:defRPr/>
            </a:pPr>
            <a:r>
              <a:rPr lang="ja-JP" altLang="en-US" sz="1100" dirty="0">
                <a:solidFill>
                  <a:prstClr val="black"/>
                </a:solidFill>
                <a:latin typeface="メイリオ" pitchFamily="50" charset="-128"/>
                <a:ea typeface="メイリオ" pitchFamily="50" charset="-128"/>
                <a:cs typeface="メイリオ" pitchFamily="50" charset="-128"/>
              </a:rPr>
              <a:t>合計残高試算表</a:t>
            </a:r>
          </a:p>
          <a:p>
            <a:pPr>
              <a:defRPr/>
            </a:pPr>
            <a:r>
              <a:rPr lang="ja-JP" altLang="en-US" sz="1100" dirty="0">
                <a:solidFill>
                  <a:prstClr val="black"/>
                </a:solidFill>
                <a:latin typeface="メイリオ" pitchFamily="50" charset="-128"/>
                <a:ea typeface="メイリオ" pitchFamily="50" charset="-128"/>
                <a:cs typeface="メイリオ" pitchFamily="50" charset="-128"/>
              </a:rPr>
              <a:t>など</a:t>
            </a:r>
          </a:p>
        </p:txBody>
      </p:sp>
      <p:sp>
        <p:nvSpPr>
          <p:cNvPr id="22544" name="AutoShape 21"/>
          <p:cNvSpPr>
            <a:spLocks noChangeArrowheads="1"/>
          </p:cNvSpPr>
          <p:nvPr/>
        </p:nvSpPr>
        <p:spPr bwMode="auto">
          <a:xfrm>
            <a:off x="1938338" y="4775200"/>
            <a:ext cx="1096962" cy="293688"/>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21" name="AutoShape 22"/>
          <p:cNvSpPr>
            <a:spLocks noChangeArrowheads="1"/>
          </p:cNvSpPr>
          <p:nvPr/>
        </p:nvSpPr>
        <p:spPr bwMode="auto">
          <a:xfrm>
            <a:off x="285750" y="5119688"/>
            <a:ext cx="1511300" cy="823912"/>
          </a:xfrm>
          <a:prstGeom prst="roundRect">
            <a:avLst>
              <a:gd name="adj" fmla="val 16667"/>
            </a:avLst>
          </a:prstGeom>
          <a:solidFill>
            <a:schemeClr val="accent3">
              <a:lumMod val="20000"/>
              <a:lumOff val="80000"/>
            </a:schemeClr>
          </a:solidFill>
          <a:ln w="6350">
            <a:solidFill>
              <a:srgbClr val="9E3039"/>
            </a:solidFill>
            <a:round/>
            <a:headEnd/>
            <a:tailEnd/>
          </a:ln>
          <a:effectLst>
            <a:outerShdw blurRad="50800" dist="63500" dir="3600000" algn="l" rotWithShape="0">
              <a:schemeClr val="accent3">
                <a:lumMod val="75000"/>
                <a:alpha val="40000"/>
              </a:schemeClr>
            </a:outerShdw>
          </a:effectLst>
        </p:spPr>
        <p:txBody>
          <a:bodyPr wrap="none" anchor="ctr"/>
          <a:lstStyle/>
          <a:p>
            <a:pPr>
              <a:defRPr/>
            </a:pPr>
            <a:endParaRPr lang="ja-JP" altLang="ja-JP" sz="1600" b="1">
              <a:solidFill>
                <a:srgbClr val="0065AE"/>
              </a:solidFill>
              <a:latin typeface="メイリオ" pitchFamily="50" charset="-128"/>
              <a:ea typeface="メイリオ" pitchFamily="50" charset="-128"/>
              <a:cs typeface="メイリオ" pitchFamily="50" charset="-128"/>
            </a:endParaRPr>
          </a:p>
        </p:txBody>
      </p:sp>
      <p:sp>
        <p:nvSpPr>
          <p:cNvPr id="97303" name="Text Box 23"/>
          <p:cNvSpPr txBox="1">
            <a:spLocks noChangeArrowheads="1"/>
          </p:cNvSpPr>
          <p:nvPr/>
        </p:nvSpPr>
        <p:spPr bwMode="auto">
          <a:xfrm>
            <a:off x="344488" y="5389563"/>
            <a:ext cx="1595437" cy="515937"/>
          </a:xfrm>
          <a:prstGeom prst="rect">
            <a:avLst/>
          </a:prstGeom>
          <a:noFill/>
          <a:ln w="9525">
            <a:noFill/>
            <a:miter lim="800000"/>
            <a:headEnd/>
            <a:tailEnd/>
          </a:ln>
        </p:spPr>
        <p:txBody>
          <a:bodyPr wrap="none" anchor="ctr">
            <a:spAutoFit/>
          </a:bodyPr>
          <a:lstStyle/>
          <a:p>
            <a:pPr>
              <a:lnSpc>
                <a:spcPct val="50000"/>
              </a:lnSpc>
              <a:spcBef>
                <a:spcPct val="50000"/>
              </a:spcBef>
            </a:pPr>
            <a:r>
              <a:rPr lang="ja-JP" altLang="en-US" sz="1100">
                <a:solidFill>
                  <a:srgbClr val="000000"/>
                </a:solidFill>
                <a:latin typeface="メイリオ" pitchFamily="50" charset="-128"/>
                <a:ea typeface="メイリオ" pitchFamily="50" charset="-128"/>
                <a:cs typeface="メイリオ" pitchFamily="50" charset="-128"/>
              </a:rPr>
              <a:t>合計残高試算表照会</a:t>
            </a:r>
          </a:p>
          <a:p>
            <a:pPr>
              <a:lnSpc>
                <a:spcPct val="50000"/>
              </a:lnSpc>
              <a:spcBef>
                <a:spcPct val="50000"/>
              </a:spcBef>
            </a:pPr>
            <a:r>
              <a:rPr lang="ja-JP" altLang="en-US" sz="1100">
                <a:solidFill>
                  <a:srgbClr val="000000"/>
                </a:solidFill>
                <a:latin typeface="メイリオ" pitchFamily="50" charset="-128"/>
                <a:ea typeface="メイリオ" pitchFamily="50" charset="-128"/>
                <a:cs typeface="メイリオ" pitchFamily="50" charset="-128"/>
              </a:rPr>
              <a:t>伝票検索　など</a:t>
            </a:r>
          </a:p>
          <a:p>
            <a:pPr>
              <a:lnSpc>
                <a:spcPct val="50000"/>
              </a:lnSpc>
              <a:spcBef>
                <a:spcPct val="50000"/>
              </a:spcBef>
            </a:pPr>
            <a:r>
              <a:rPr lang="ja-JP" altLang="en-US" sz="1100">
                <a:solidFill>
                  <a:srgbClr val="000000"/>
                </a:solidFill>
                <a:latin typeface="メイリオ" pitchFamily="50" charset="-128"/>
                <a:ea typeface="メイリオ" pitchFamily="50" charset="-128"/>
                <a:cs typeface="メイリオ" pitchFamily="50" charset="-128"/>
              </a:rPr>
              <a:t>（ドリルダウン対応）</a:t>
            </a:r>
          </a:p>
        </p:txBody>
      </p:sp>
      <p:sp>
        <p:nvSpPr>
          <p:cNvPr id="22547" name="AutoShape 24"/>
          <p:cNvSpPr>
            <a:spLocks noChangeArrowheads="1"/>
          </p:cNvSpPr>
          <p:nvPr/>
        </p:nvSpPr>
        <p:spPr bwMode="auto">
          <a:xfrm>
            <a:off x="560388" y="5010150"/>
            <a:ext cx="923925" cy="284163"/>
          </a:xfrm>
          <a:prstGeom prst="roundRect">
            <a:avLst>
              <a:gd name="adj" fmla="val 16667"/>
            </a:avLst>
          </a:prstGeom>
          <a:solidFill>
            <a:srgbClr val="9E3039"/>
          </a:solidFill>
          <a:ln w="6350">
            <a:noFill/>
            <a:round/>
            <a:headEnd/>
            <a:tailEnd/>
          </a:ln>
          <a:scene3d>
            <a:camera prst="orthographicFront"/>
            <a:lightRig rig="threePt" dir="t"/>
          </a:scene3d>
          <a:sp3d>
            <a:bevelT w="101600" h="12700" prst="coolSlant"/>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照会・検索</a:t>
            </a:r>
          </a:p>
        </p:txBody>
      </p:sp>
      <p:sp>
        <p:nvSpPr>
          <p:cNvPr id="24" name="AutoShape 25"/>
          <p:cNvSpPr>
            <a:spLocks noChangeArrowheads="1"/>
          </p:cNvSpPr>
          <p:nvPr/>
        </p:nvSpPr>
        <p:spPr bwMode="auto">
          <a:xfrm>
            <a:off x="3714750" y="4837113"/>
            <a:ext cx="2081213" cy="1455737"/>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総勘定元帳・補助元帳</a:t>
            </a:r>
          </a:p>
          <a:p>
            <a:pPr>
              <a:defRPr/>
            </a:pPr>
            <a:r>
              <a:rPr lang="ja-JP" altLang="en-US" sz="1100" dirty="0">
                <a:solidFill>
                  <a:prstClr val="black"/>
                </a:solidFill>
                <a:latin typeface="メイリオ" pitchFamily="50" charset="-128"/>
                <a:ea typeface="メイリオ" pitchFamily="50" charset="-128"/>
                <a:cs typeface="メイリオ" pitchFamily="50" charset="-128"/>
              </a:rPr>
              <a:t>貸借対照表</a:t>
            </a:r>
          </a:p>
          <a:p>
            <a:pPr>
              <a:defRPr/>
            </a:pPr>
            <a:r>
              <a:rPr lang="ja-JP" altLang="en-US" sz="1100" dirty="0">
                <a:solidFill>
                  <a:prstClr val="black"/>
                </a:solidFill>
                <a:latin typeface="メイリオ" pitchFamily="50" charset="-128"/>
                <a:ea typeface="メイリオ" pitchFamily="50" charset="-128"/>
                <a:cs typeface="メイリオ" pitchFamily="50" charset="-128"/>
              </a:rPr>
              <a:t>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予算対比損益計算書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部門別損益計算書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プロジェクト別損益計算書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など</a:t>
            </a:r>
          </a:p>
        </p:txBody>
      </p:sp>
      <p:sp>
        <p:nvSpPr>
          <p:cNvPr id="22549" name="AutoShape 26"/>
          <p:cNvSpPr>
            <a:spLocks noChangeArrowheads="1"/>
          </p:cNvSpPr>
          <p:nvPr/>
        </p:nvSpPr>
        <p:spPr bwMode="auto">
          <a:xfrm>
            <a:off x="4210050" y="4708525"/>
            <a:ext cx="1096963" cy="293688"/>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26" name="AutoShape 27"/>
          <p:cNvSpPr>
            <a:spLocks noChangeArrowheads="1"/>
          </p:cNvSpPr>
          <p:nvPr/>
        </p:nvSpPr>
        <p:spPr bwMode="auto">
          <a:xfrm>
            <a:off x="1071563" y="3571875"/>
            <a:ext cx="6500812" cy="571500"/>
          </a:xfrm>
          <a:prstGeom prst="flowChartMagneticDisk">
            <a:avLst/>
          </a:prstGeom>
          <a:solidFill>
            <a:srgbClr val="557630"/>
          </a:solidFill>
          <a:ln w="3175">
            <a:solidFill>
              <a:schemeClr val="accent5">
                <a:lumMod val="50000"/>
              </a:schemeClr>
            </a:solidFill>
            <a:round/>
            <a:headEnd/>
            <a:tailEnd/>
          </a:ln>
          <a:scene3d>
            <a:camera prst="orthographicFront"/>
            <a:lightRig rig="threePt" dir="t">
              <a:rot lat="0" lon="0" rev="1800000"/>
            </a:lightRig>
          </a:scene3d>
          <a:sp3d prstMaterial="matte"/>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総勘定元帳データ</a:t>
            </a:r>
          </a:p>
        </p:txBody>
      </p:sp>
      <p:sp>
        <p:nvSpPr>
          <p:cNvPr id="27" name="Oval 28"/>
          <p:cNvSpPr>
            <a:spLocks noChangeArrowheads="1"/>
          </p:cNvSpPr>
          <p:nvPr/>
        </p:nvSpPr>
        <p:spPr bwMode="auto">
          <a:xfrm>
            <a:off x="6215063" y="1700213"/>
            <a:ext cx="1055687" cy="5715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決算仕訳入力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28" name="Oval 29"/>
          <p:cNvSpPr>
            <a:spLocks noChangeArrowheads="1"/>
          </p:cNvSpPr>
          <p:nvPr/>
        </p:nvSpPr>
        <p:spPr bwMode="auto">
          <a:xfrm>
            <a:off x="6376963" y="2747966"/>
            <a:ext cx="1843088" cy="4238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経理承認／伝票更新</a:t>
            </a:r>
          </a:p>
        </p:txBody>
      </p:sp>
      <p:sp>
        <p:nvSpPr>
          <p:cNvPr id="30" name="AutoShape 31"/>
          <p:cNvSpPr>
            <a:spLocks noChangeArrowheads="1"/>
          </p:cNvSpPr>
          <p:nvPr/>
        </p:nvSpPr>
        <p:spPr bwMode="auto">
          <a:xfrm>
            <a:off x="8143900" y="3214686"/>
            <a:ext cx="485750" cy="129540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vert="eaVert"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年次更新</a:t>
            </a:r>
          </a:p>
        </p:txBody>
      </p:sp>
      <p:sp>
        <p:nvSpPr>
          <p:cNvPr id="32" name="AutoShape 33"/>
          <p:cNvSpPr>
            <a:spLocks noChangeArrowheads="1"/>
          </p:cNvSpPr>
          <p:nvPr/>
        </p:nvSpPr>
        <p:spPr bwMode="auto">
          <a:xfrm>
            <a:off x="6376988" y="4781550"/>
            <a:ext cx="2124075" cy="1511300"/>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精算表</a:t>
            </a:r>
          </a:p>
          <a:p>
            <a:pPr>
              <a:defRPr/>
            </a:pPr>
            <a:r>
              <a:rPr lang="ja-JP" altLang="en-US" sz="1100" dirty="0">
                <a:solidFill>
                  <a:prstClr val="black"/>
                </a:solidFill>
                <a:latin typeface="メイリオ" pitchFamily="50" charset="-128"/>
                <a:ea typeface="メイリオ" pitchFamily="50" charset="-128"/>
                <a:cs typeface="メイリオ" pitchFamily="50" charset="-128"/>
              </a:rPr>
              <a:t>貸借対照表（決算書）</a:t>
            </a:r>
          </a:p>
          <a:p>
            <a:pPr>
              <a:defRPr/>
            </a:pPr>
            <a:r>
              <a:rPr lang="ja-JP" altLang="en-US" sz="1100" dirty="0">
                <a:solidFill>
                  <a:prstClr val="black"/>
                </a:solidFill>
                <a:latin typeface="メイリオ" pitchFamily="50" charset="-128"/>
                <a:ea typeface="メイリオ" pitchFamily="50" charset="-128"/>
                <a:cs typeface="メイリオ" pitchFamily="50" charset="-128"/>
              </a:rPr>
              <a:t>損益計算書（決算書）</a:t>
            </a:r>
          </a:p>
          <a:p>
            <a:pPr>
              <a:defRPr/>
            </a:pPr>
            <a:r>
              <a:rPr lang="ja-JP" altLang="en-US" sz="1100" dirty="0">
                <a:solidFill>
                  <a:prstClr val="black"/>
                </a:solidFill>
                <a:latin typeface="メイリオ" pitchFamily="50" charset="-128"/>
                <a:ea typeface="メイリオ" pitchFamily="50" charset="-128"/>
                <a:cs typeface="メイリオ" pitchFamily="50" charset="-128"/>
              </a:rPr>
              <a:t>製造原価報告書（決算書）</a:t>
            </a:r>
          </a:p>
          <a:p>
            <a:pPr>
              <a:defRPr/>
            </a:pPr>
            <a:r>
              <a:rPr lang="ja-JP" altLang="en-US" sz="1100" dirty="0">
                <a:solidFill>
                  <a:prstClr val="black"/>
                </a:solidFill>
                <a:latin typeface="メイリオ" pitchFamily="50" charset="-128"/>
                <a:ea typeface="メイリオ" pitchFamily="50" charset="-128"/>
                <a:cs typeface="メイリオ" pitchFamily="50" charset="-128"/>
              </a:rPr>
              <a:t>株主資本等変動計算書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キャッシュフロー計算書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など</a:t>
            </a:r>
          </a:p>
        </p:txBody>
      </p:sp>
      <p:sp>
        <p:nvSpPr>
          <p:cNvPr id="22555" name="AutoShape 34"/>
          <p:cNvSpPr>
            <a:spLocks noChangeArrowheads="1"/>
          </p:cNvSpPr>
          <p:nvPr/>
        </p:nvSpPr>
        <p:spPr bwMode="auto">
          <a:xfrm>
            <a:off x="6904062" y="4643438"/>
            <a:ext cx="1096962" cy="293687"/>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35" name="AutoShape 36"/>
          <p:cNvSpPr>
            <a:spLocks noChangeArrowheads="1"/>
          </p:cNvSpPr>
          <p:nvPr/>
        </p:nvSpPr>
        <p:spPr bwMode="auto">
          <a:xfrm>
            <a:off x="3492500" y="1697038"/>
            <a:ext cx="2365375" cy="1446212"/>
          </a:xfrm>
          <a:prstGeom prst="roundRect">
            <a:avLst>
              <a:gd name="adj" fmla="val 11926"/>
            </a:avLst>
          </a:prstGeom>
          <a:solidFill>
            <a:schemeClr val="accent4">
              <a:lumMod val="40000"/>
              <a:lumOff val="60000"/>
            </a:schemeClr>
          </a:solidFill>
          <a:ln w="9525">
            <a:noFill/>
            <a:round/>
            <a:headEnd/>
            <a:tailEnd/>
          </a:ln>
        </p:spPr>
        <p:txBody>
          <a:bodyPr wrap="none" anchor="ctr"/>
          <a:lstStyle/>
          <a:p>
            <a:pPr>
              <a:defRPr/>
            </a:pPr>
            <a:endParaRPr lang="ja-JP" altLang="ja-JP" sz="1200">
              <a:solidFill>
                <a:prstClr val="black"/>
              </a:solidFill>
              <a:latin typeface="メイリオ" pitchFamily="50" charset="-128"/>
              <a:ea typeface="メイリオ" pitchFamily="50" charset="-128"/>
              <a:cs typeface="メイリオ" pitchFamily="50" charset="-128"/>
            </a:endParaRPr>
          </a:p>
        </p:txBody>
      </p:sp>
      <p:sp>
        <p:nvSpPr>
          <p:cNvPr id="97328" name="Text Box 37"/>
          <p:cNvSpPr txBox="1">
            <a:spLocks noChangeArrowheads="1"/>
          </p:cNvSpPr>
          <p:nvPr/>
        </p:nvSpPr>
        <p:spPr bwMode="auto">
          <a:xfrm>
            <a:off x="3492500" y="1711325"/>
            <a:ext cx="1727200" cy="274638"/>
          </a:xfrm>
          <a:prstGeom prst="rect">
            <a:avLst/>
          </a:prstGeom>
          <a:noFill/>
          <a:ln w="9525" algn="ctr">
            <a:noFill/>
            <a:miter lim="800000"/>
            <a:headEnd/>
            <a:tailEnd/>
          </a:ln>
        </p:spPr>
        <p:txBody>
          <a:bodyPr>
            <a:spAutoFit/>
          </a:bodyPr>
          <a:lstStyle/>
          <a:p>
            <a:pPr algn="ctr">
              <a:spcBef>
                <a:spcPct val="50000"/>
              </a:spcBef>
            </a:pPr>
            <a:r>
              <a:rPr lang="ja-JP" altLang="en-US" sz="1200">
                <a:solidFill>
                  <a:srgbClr val="000000"/>
                </a:solidFill>
                <a:latin typeface="メイリオ" pitchFamily="50" charset="-128"/>
                <a:ea typeface="メイリオ" pitchFamily="50" charset="-128"/>
                <a:cs typeface="メイリオ" pitchFamily="50" charset="-128"/>
              </a:rPr>
              <a:t>各種管理機能</a:t>
            </a:r>
          </a:p>
        </p:txBody>
      </p:sp>
      <p:sp>
        <p:nvSpPr>
          <p:cNvPr id="37" name="AutoShape 38"/>
          <p:cNvSpPr>
            <a:spLocks noChangeArrowheads="1"/>
          </p:cNvSpPr>
          <p:nvPr/>
        </p:nvSpPr>
        <p:spPr bwMode="auto">
          <a:xfrm>
            <a:off x="3571875" y="2000250"/>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定例仕訳作成</a:t>
            </a:r>
          </a:p>
        </p:txBody>
      </p:sp>
      <p:sp>
        <p:nvSpPr>
          <p:cNvPr id="38" name="AutoShape 39"/>
          <p:cNvSpPr>
            <a:spLocks noChangeArrowheads="1"/>
          </p:cNvSpPr>
          <p:nvPr/>
        </p:nvSpPr>
        <p:spPr bwMode="auto">
          <a:xfrm>
            <a:off x="4714875" y="2000250"/>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配賦処理</a:t>
            </a:r>
          </a:p>
        </p:txBody>
      </p:sp>
      <p:sp>
        <p:nvSpPr>
          <p:cNvPr id="39" name="AutoShape 40"/>
          <p:cNvSpPr>
            <a:spLocks noChangeArrowheads="1"/>
          </p:cNvSpPr>
          <p:nvPr/>
        </p:nvSpPr>
        <p:spPr bwMode="auto">
          <a:xfrm>
            <a:off x="3571875" y="2357438"/>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予算管理</a:t>
            </a:r>
          </a:p>
        </p:txBody>
      </p:sp>
      <p:sp>
        <p:nvSpPr>
          <p:cNvPr id="40" name="AutoShape 41"/>
          <p:cNvSpPr>
            <a:spLocks noChangeArrowheads="1"/>
          </p:cNvSpPr>
          <p:nvPr/>
        </p:nvSpPr>
        <p:spPr bwMode="auto">
          <a:xfrm>
            <a:off x="4714875" y="2357438"/>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資金繰表</a:t>
            </a:r>
          </a:p>
        </p:txBody>
      </p:sp>
      <p:sp>
        <p:nvSpPr>
          <p:cNvPr id="47" name="AutoShape 48"/>
          <p:cNvSpPr>
            <a:spLocks noChangeArrowheads="1"/>
          </p:cNvSpPr>
          <p:nvPr/>
        </p:nvSpPr>
        <p:spPr bwMode="auto">
          <a:xfrm>
            <a:off x="3571875" y="2714625"/>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外貨管理</a:t>
            </a:r>
          </a:p>
        </p:txBody>
      </p:sp>
      <p:sp>
        <p:nvSpPr>
          <p:cNvPr id="97344" name="AutoShape 49"/>
          <p:cNvSpPr>
            <a:spLocks noChangeArrowheads="1"/>
          </p:cNvSpPr>
          <p:nvPr/>
        </p:nvSpPr>
        <p:spPr bwMode="auto">
          <a:xfrm rot="-5400000">
            <a:off x="7715250" y="3643313"/>
            <a:ext cx="357187" cy="357188"/>
          </a:xfrm>
          <a:prstGeom prst="downArrow">
            <a:avLst>
              <a:gd name="adj1" fmla="val 50000"/>
              <a:gd name="adj2" fmla="val 25000"/>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2" name="円柱 51"/>
          <p:cNvSpPr/>
          <p:nvPr/>
        </p:nvSpPr>
        <p:spPr>
          <a:xfrm>
            <a:off x="593725" y="1773238"/>
            <a:ext cx="1008063" cy="4318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外部ｼｽﾃﾑ</a:t>
            </a:r>
          </a:p>
        </p:txBody>
      </p:sp>
      <p:sp>
        <p:nvSpPr>
          <p:cNvPr id="97346" name="AutoShape 8"/>
          <p:cNvSpPr>
            <a:spLocks noChangeArrowheads="1"/>
          </p:cNvSpPr>
          <p:nvPr/>
        </p:nvSpPr>
        <p:spPr bwMode="auto">
          <a:xfrm>
            <a:off x="1624013" y="321468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7347" name="AutoShape 8"/>
          <p:cNvSpPr>
            <a:spLocks noChangeArrowheads="1"/>
          </p:cNvSpPr>
          <p:nvPr/>
        </p:nvSpPr>
        <p:spPr bwMode="auto">
          <a:xfrm>
            <a:off x="6581775" y="2314575"/>
            <a:ext cx="282575" cy="447675"/>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7348" name="AutoShape 8"/>
          <p:cNvSpPr>
            <a:spLocks noChangeArrowheads="1"/>
          </p:cNvSpPr>
          <p:nvPr/>
        </p:nvSpPr>
        <p:spPr bwMode="auto">
          <a:xfrm>
            <a:off x="7218363" y="321468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3" name="AutoShape 48"/>
          <p:cNvSpPr>
            <a:spLocks noChangeArrowheads="1"/>
          </p:cNvSpPr>
          <p:nvPr/>
        </p:nvSpPr>
        <p:spPr bwMode="auto">
          <a:xfrm>
            <a:off x="4419593" y="4214806"/>
            <a:ext cx="1500188" cy="33020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月次更新</a:t>
            </a:r>
          </a:p>
        </p:txBody>
      </p:sp>
      <p:sp>
        <p:nvSpPr>
          <p:cNvPr id="97352" name="AutoShape 8"/>
          <p:cNvSpPr>
            <a:spLocks noChangeArrowheads="1"/>
          </p:cNvSpPr>
          <p:nvPr/>
        </p:nvSpPr>
        <p:spPr bwMode="auto">
          <a:xfrm>
            <a:off x="4500563" y="321468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7353" name="Text Box 7"/>
          <p:cNvSpPr txBox="1">
            <a:spLocks noChangeArrowheads="1"/>
          </p:cNvSpPr>
          <p:nvPr/>
        </p:nvSpPr>
        <p:spPr bwMode="auto">
          <a:xfrm>
            <a:off x="4929188" y="4502150"/>
            <a:ext cx="1057275" cy="246063"/>
          </a:xfrm>
          <a:prstGeom prst="rect">
            <a:avLst/>
          </a:prstGeom>
          <a:noFill/>
          <a:ln w="9525">
            <a:noFill/>
            <a:miter lim="800000"/>
            <a:headEnd/>
            <a:tailEnd/>
          </a:ln>
        </p:spPr>
        <p:txBody>
          <a:bodyPr>
            <a:spAutoFit/>
          </a:bodyPr>
          <a:lstStyle/>
          <a:p>
            <a:pPr>
              <a:spcBef>
                <a:spcPct val="50000"/>
              </a:spcBef>
            </a:pPr>
            <a:r>
              <a:rPr lang="ja-JP" altLang="en-US" sz="1000">
                <a:solidFill>
                  <a:srgbClr val="000000"/>
                </a:solidFill>
                <a:latin typeface="メイリオ" pitchFamily="50" charset="-128"/>
                <a:ea typeface="メイリオ" pitchFamily="50" charset="-128"/>
                <a:cs typeface="メイリオ" pitchFamily="50" charset="-128"/>
              </a:rPr>
              <a:t>伝票入力制御</a:t>
            </a:r>
          </a:p>
        </p:txBody>
      </p:sp>
      <p:sp>
        <p:nvSpPr>
          <p:cNvPr id="97354" name="AutoShape 8"/>
          <p:cNvSpPr>
            <a:spLocks noChangeArrowheads="1"/>
          </p:cNvSpPr>
          <p:nvPr/>
        </p:nvSpPr>
        <p:spPr bwMode="auto">
          <a:xfrm>
            <a:off x="1643063" y="42545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7355" name="AutoShape 8"/>
          <p:cNvSpPr>
            <a:spLocks noChangeArrowheads="1"/>
          </p:cNvSpPr>
          <p:nvPr/>
        </p:nvSpPr>
        <p:spPr bwMode="auto">
          <a:xfrm>
            <a:off x="3714750" y="42545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7356" name="AutoShape 8"/>
          <p:cNvSpPr>
            <a:spLocks noChangeArrowheads="1"/>
          </p:cNvSpPr>
          <p:nvPr/>
        </p:nvSpPr>
        <p:spPr bwMode="auto">
          <a:xfrm>
            <a:off x="7072313" y="42545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7357" name="AutoShape 19"/>
          <p:cNvSpPr>
            <a:spLocks noChangeArrowheads="1"/>
          </p:cNvSpPr>
          <p:nvPr/>
        </p:nvSpPr>
        <p:spPr bwMode="auto">
          <a:xfrm>
            <a:off x="2124075" y="2219325"/>
            <a:ext cx="287338" cy="536575"/>
          </a:xfrm>
          <a:prstGeom prst="downArrow">
            <a:avLst>
              <a:gd name="adj1" fmla="val 50000"/>
              <a:gd name="adj2" fmla="val 5722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6" name="Oval 28"/>
          <p:cNvSpPr>
            <a:spLocks noChangeArrowheads="1"/>
          </p:cNvSpPr>
          <p:nvPr/>
        </p:nvSpPr>
        <p:spPr bwMode="auto">
          <a:xfrm>
            <a:off x="7445375" y="1714500"/>
            <a:ext cx="1055688" cy="5715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過年度遡及</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仕訳入力</a:t>
            </a:r>
            <a:endParaRPr lang="en-US" altLang="ja-JP" sz="1200" dirty="0">
              <a:solidFill>
                <a:prstClr val="white"/>
              </a:solidFill>
              <a:latin typeface="メイリオ" pitchFamily="50" charset="-128"/>
              <a:ea typeface="メイリオ" pitchFamily="50" charset="-128"/>
              <a:cs typeface="メイリオ" pitchFamily="50" charset="-128"/>
            </a:endParaRPr>
          </a:p>
        </p:txBody>
      </p:sp>
      <p:sp>
        <p:nvSpPr>
          <p:cNvPr id="97361" name="AutoShape 8"/>
          <p:cNvSpPr>
            <a:spLocks noChangeArrowheads="1"/>
          </p:cNvSpPr>
          <p:nvPr/>
        </p:nvSpPr>
        <p:spPr bwMode="auto">
          <a:xfrm>
            <a:off x="7858125" y="2357438"/>
            <a:ext cx="282575" cy="447675"/>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7363" name="フッター プレースホルダ 2"/>
          <p:cNvSpPr txBox="1">
            <a:spLocks/>
          </p:cNvSpPr>
          <p:nvPr/>
        </p:nvSpPr>
        <p:spPr bwMode="auto">
          <a:xfrm>
            <a:off x="458788" y="6610350"/>
            <a:ext cx="2268537" cy="206375"/>
          </a:xfrm>
          <a:prstGeom prst="rect">
            <a:avLst/>
          </a:prstGeom>
          <a:noFill/>
          <a:ln w="9525">
            <a:noFill/>
            <a:miter lim="800000"/>
            <a:headEnd/>
            <a:tailEnd/>
          </a:ln>
        </p:spPr>
        <p:txBody>
          <a:bodyPr/>
          <a:lstStyle/>
          <a:p>
            <a:r>
              <a:rPr lang="en-US" altLang="ja-JP" sz="700">
                <a:solidFill>
                  <a:srgbClr val="FFFFFF"/>
                </a:solidFill>
                <a:latin typeface="メイリオ" pitchFamily="50" charset="-128"/>
                <a:ea typeface="メイリオ" pitchFamily="50" charset="-128"/>
                <a:cs typeface="メイリオ" pitchFamily="50" charset="-128"/>
              </a:rPr>
              <a:t>© 2013  SuperStream Inc. All rights reserved.</a:t>
            </a:r>
          </a:p>
        </p:txBody>
      </p:sp>
      <p:sp>
        <p:nvSpPr>
          <p:cNvPr id="51"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Picture 1"/>
          <p:cNvPicPr>
            <a:picLocks noChangeAspect="1" noChangeArrowheads="1"/>
          </p:cNvPicPr>
          <p:nvPr/>
        </p:nvPicPr>
        <p:blipFill>
          <a:blip r:embed="rId3" cstate="print"/>
          <a:srcRect/>
          <a:stretch>
            <a:fillRect/>
          </a:stretch>
        </p:blipFill>
        <p:spPr bwMode="auto">
          <a:xfrm>
            <a:off x="179512" y="2403743"/>
            <a:ext cx="4328013" cy="2177385"/>
          </a:xfrm>
          <a:prstGeom prst="rect">
            <a:avLst/>
          </a:prstGeom>
          <a:noFill/>
          <a:ln w="9525">
            <a:noFill/>
            <a:miter lim="800000"/>
            <a:headEnd/>
            <a:tailEnd/>
          </a:ln>
        </p:spPr>
      </p:pic>
      <p:sp>
        <p:nvSpPr>
          <p:cNvPr id="98306"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-CORE</a:t>
            </a:r>
            <a:r>
              <a:rPr lang="ja-JP" altLang="en-US" dirty="0" smtClean="0">
                <a:latin typeface="メイリオ" pitchFamily="50" charset="-128"/>
                <a:ea typeface="メイリオ" pitchFamily="50" charset="-128"/>
                <a:cs typeface="メイリオ" pitchFamily="50" charset="-128"/>
              </a:rPr>
              <a:t>管理会計機能</a:t>
            </a:r>
          </a:p>
        </p:txBody>
      </p:sp>
      <p:sp>
        <p:nvSpPr>
          <p:cNvPr id="2253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9C8CE50-3B6A-4690-853C-57508D5EB2E4}" type="slidenum">
              <a:rPr lang="ja-JP" altLang="en-US" smtClean="0">
                <a:solidFill>
                  <a:srgbClr val="FFFFFF"/>
                </a:solidFill>
              </a:rPr>
              <a:pPr fontAlgn="base">
                <a:spcBef>
                  <a:spcPct val="0"/>
                </a:spcBef>
                <a:spcAft>
                  <a:spcPct val="0"/>
                </a:spcAft>
                <a:defRPr/>
              </a:pPr>
              <a:t>15</a:t>
            </a:fld>
            <a:endParaRPr lang="ja-JP" altLang="en-US" smtClean="0">
              <a:solidFill>
                <a:srgbClr val="FFFFFF"/>
              </a:solidFill>
            </a:endParaRPr>
          </a:p>
        </p:txBody>
      </p:sp>
      <p:sp>
        <p:nvSpPr>
          <p:cNvPr id="98308" name="Rectangle 4"/>
          <p:cNvSpPr>
            <a:spLocks noChangeArrowheads="1"/>
          </p:cNvSpPr>
          <p:nvPr/>
        </p:nvSpPr>
        <p:spPr bwMode="auto">
          <a:xfrm>
            <a:off x="215900" y="1439863"/>
            <a:ext cx="8713788" cy="825500"/>
          </a:xfrm>
          <a:prstGeom prst="rect">
            <a:avLst/>
          </a:prstGeom>
          <a:noFill/>
          <a:ln w="9525">
            <a:noFill/>
            <a:miter lim="800000"/>
            <a:headEnd/>
            <a:tailEnd/>
          </a:ln>
        </p:spPr>
        <p:txBody>
          <a:bodyPr>
            <a:spAutoFit/>
          </a:bodyPr>
          <a:lstStyle/>
          <a:p>
            <a:r>
              <a:rPr lang="en-US" altLang="ja-JP" sz="1600" b="1" i="1">
                <a:solidFill>
                  <a:srgbClr val="595959"/>
                </a:solidFill>
                <a:latin typeface="Times New Roman" pitchFamily="18" charset="0"/>
                <a:ea typeface="HGP創英角ｺﾞｼｯｸUB" pitchFamily="50" charset="-128"/>
              </a:rPr>
              <a:t>SuperStream</a:t>
            </a:r>
            <a:r>
              <a:rPr lang="en-US" altLang="ja-JP" sz="1600" b="1">
                <a:solidFill>
                  <a:srgbClr val="595959"/>
                </a:solidFill>
                <a:latin typeface="Times New Roman" pitchFamily="18" charset="0"/>
                <a:ea typeface="HGP創英角ｺﾞｼｯｸUB" pitchFamily="50" charset="-128"/>
              </a:rPr>
              <a:t>-CORE</a:t>
            </a:r>
            <a:r>
              <a:rPr lang="ja-JP" altLang="en-US" sz="1600">
                <a:solidFill>
                  <a:srgbClr val="595959"/>
                </a:solidFill>
                <a:latin typeface="メイリオ" pitchFamily="50" charset="-128"/>
                <a:ea typeface="メイリオ" pitchFamily="50" charset="-128"/>
                <a:cs typeface="メイリオ" pitchFamily="50" charset="-128"/>
              </a:rPr>
              <a:t>では、財務会計だけでなく</a:t>
            </a:r>
            <a:r>
              <a:rPr lang="ja-JP" altLang="en-US" sz="1600">
                <a:solidFill>
                  <a:srgbClr val="FF0000"/>
                </a:solidFill>
                <a:latin typeface="メイリオ" pitchFamily="50" charset="-128"/>
                <a:ea typeface="メイリオ" pitchFamily="50" charset="-128"/>
                <a:cs typeface="メイリオ" pitchFamily="50" charset="-128"/>
              </a:rPr>
              <a:t>管理会計上の分析</a:t>
            </a:r>
            <a:r>
              <a:rPr lang="ja-JP" altLang="en-US" sz="1600">
                <a:solidFill>
                  <a:srgbClr val="595959"/>
                </a:solidFill>
                <a:latin typeface="メイリオ" pitchFamily="50" charset="-128"/>
                <a:ea typeface="メイリオ" pitchFamily="50" charset="-128"/>
                <a:cs typeface="メイリオ" pitchFamily="50" charset="-128"/>
              </a:rPr>
              <a:t>のために、部門コード、相手先コードおよび機能コード（最大４つ）を設定することが可能です。</a:t>
            </a:r>
          </a:p>
          <a:p>
            <a:r>
              <a:rPr lang="ja-JP" altLang="en-US" sz="1600">
                <a:solidFill>
                  <a:srgbClr val="595959"/>
                </a:solidFill>
                <a:latin typeface="メイリオ" pitchFamily="50" charset="-128"/>
                <a:ea typeface="メイリオ" pitchFamily="50" charset="-128"/>
                <a:cs typeface="メイリオ" pitchFamily="50" charset="-128"/>
              </a:rPr>
              <a:t>これらの複数の分析用コードで細分化された最小単位で残高データの保持をします。</a:t>
            </a:r>
          </a:p>
        </p:txBody>
      </p:sp>
      <p:sp>
        <p:nvSpPr>
          <p:cNvPr id="98309" name="Text Box 5"/>
          <p:cNvSpPr txBox="1">
            <a:spLocks noChangeArrowheads="1"/>
          </p:cNvSpPr>
          <p:nvPr/>
        </p:nvSpPr>
        <p:spPr bwMode="auto">
          <a:xfrm>
            <a:off x="4572000" y="2546350"/>
            <a:ext cx="4392613" cy="1890713"/>
          </a:xfrm>
          <a:prstGeom prst="rect">
            <a:avLst/>
          </a:prstGeom>
          <a:noFill/>
          <a:ln w="9525">
            <a:noFill/>
            <a:miter lim="800000"/>
            <a:headEnd/>
            <a:tailEnd/>
          </a:ln>
        </p:spPr>
        <p:txBody>
          <a:bodyPr>
            <a:spAutoFit/>
          </a:bodyPr>
          <a:lstStyle/>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勘定科目コード</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補助科目コード</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部門コード＝部門組織での集計　</a:t>
            </a:r>
            <a:r>
              <a:rPr lang="en-US" altLang="ja-JP" sz="1400">
                <a:solidFill>
                  <a:srgbClr val="000000"/>
                </a:solidFill>
                <a:latin typeface="メイリオ" pitchFamily="50" charset="-128"/>
                <a:ea typeface="メイリオ" pitchFamily="50" charset="-128"/>
                <a:cs typeface="メイリオ" pitchFamily="50" charset="-128"/>
              </a:rPr>
              <a:t>※</a:t>
            </a:r>
            <a:r>
              <a:rPr lang="ja-JP" altLang="en-US" sz="1400">
                <a:solidFill>
                  <a:srgbClr val="000000"/>
                </a:solidFill>
                <a:latin typeface="メイリオ" pitchFamily="50" charset="-128"/>
                <a:ea typeface="メイリオ" pitchFamily="50" charset="-128"/>
                <a:cs typeface="メイリオ" pitchFamily="50" charset="-128"/>
              </a:rPr>
              <a:t>最大</a:t>
            </a:r>
            <a:r>
              <a:rPr lang="en-US" altLang="ja-JP" sz="1400">
                <a:solidFill>
                  <a:srgbClr val="000000"/>
                </a:solidFill>
                <a:latin typeface="メイリオ" pitchFamily="50" charset="-128"/>
                <a:ea typeface="メイリオ" pitchFamily="50" charset="-128"/>
                <a:cs typeface="メイリオ" pitchFamily="50" charset="-128"/>
              </a:rPr>
              <a:t>100</a:t>
            </a:r>
            <a:r>
              <a:rPr lang="ja-JP" altLang="en-US" sz="1400">
                <a:solidFill>
                  <a:srgbClr val="000000"/>
                </a:solidFill>
                <a:latin typeface="メイリオ" pitchFamily="50" charset="-128"/>
                <a:ea typeface="メイリオ" pitchFamily="50" charset="-128"/>
                <a:cs typeface="メイリオ" pitchFamily="50" charset="-128"/>
              </a:rPr>
              <a:t>階層</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相手先コード＝得意先、仕入先、社員での集計</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機能コード１＝（例）商品</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機能コード２＝（例）地域</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機能コード３＝（例）事業</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機能コード４＝（例）プロジェクト</a:t>
            </a:r>
          </a:p>
        </p:txBody>
      </p:sp>
      <p:sp>
        <p:nvSpPr>
          <p:cNvPr id="15" name="角丸四角形 14"/>
          <p:cNvSpPr/>
          <p:nvPr/>
        </p:nvSpPr>
        <p:spPr>
          <a:xfrm>
            <a:off x="236971" y="3362901"/>
            <a:ext cx="1873250" cy="361057"/>
          </a:xfrm>
          <a:prstGeom prst="round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 name="角丸四角形 15"/>
          <p:cNvSpPr/>
          <p:nvPr/>
        </p:nvSpPr>
        <p:spPr>
          <a:xfrm>
            <a:off x="2161076" y="3355974"/>
            <a:ext cx="1800225" cy="361057"/>
          </a:xfrm>
          <a:prstGeom prst="round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 name="AutoShape 20"/>
          <p:cNvSpPr>
            <a:spLocks noChangeArrowheads="1"/>
          </p:cNvSpPr>
          <p:nvPr/>
        </p:nvSpPr>
        <p:spPr bwMode="auto">
          <a:xfrm>
            <a:off x="3214688" y="4929188"/>
            <a:ext cx="2571750" cy="1500187"/>
          </a:xfrm>
          <a:prstGeom prst="flowChartDocument">
            <a:avLst/>
          </a:prstGeom>
          <a:solidFill>
            <a:schemeClr val="accent5">
              <a:lumMod val="40000"/>
              <a:lumOff val="60000"/>
            </a:schemeClr>
          </a:solidFill>
          <a:ln w="6350">
            <a:solidFill>
              <a:srgbClr val="557630"/>
            </a:solidFill>
            <a:miter lim="800000"/>
            <a:headEnd/>
            <a:tailEnd/>
          </a:ln>
          <a:effectLst>
            <a:outerShdw blurRad="50800" dist="63500" dir="3600000" algn="l" rotWithShape="0">
              <a:schemeClr val="accent5">
                <a:lumMod val="75000"/>
                <a:alpha val="40000"/>
              </a:schemeClr>
            </a:outerShdw>
          </a:effectLst>
        </p:spPr>
        <p:txBody>
          <a:bodyPr wrap="none" lIns="432000"/>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商品別損益計算書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地域別損益計算書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事業別損益計算書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プロジェクト別損益計算書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事業別予算対比損益計算書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en-US" altLang="ja-JP" sz="16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等</a:t>
            </a:r>
          </a:p>
        </p:txBody>
      </p:sp>
      <p:sp>
        <p:nvSpPr>
          <p:cNvPr id="23563" name="AutoShape 10"/>
          <p:cNvSpPr>
            <a:spLocks noChangeArrowheads="1"/>
          </p:cNvSpPr>
          <p:nvPr/>
        </p:nvSpPr>
        <p:spPr bwMode="auto">
          <a:xfrm>
            <a:off x="3419469" y="4791066"/>
            <a:ext cx="2214562" cy="338137"/>
          </a:xfrm>
          <a:prstGeom prst="flowChartAlternateProcess">
            <a:avLst/>
          </a:prstGeom>
          <a:solidFill>
            <a:srgbClr val="557630"/>
          </a:solidFill>
          <a:ln w="9525">
            <a:noFill/>
            <a:miter lim="800000"/>
            <a:headEnd/>
            <a:tailEnd/>
          </a:ln>
          <a:scene3d>
            <a:camera prst="orthographicFront"/>
            <a:lightRig rig="threePt" dir="t"/>
          </a:scene3d>
          <a:sp3d>
            <a:bevelT h="12700"/>
          </a:sp3d>
        </p:spPr>
        <p:txBody>
          <a:bodyPr anchor="ctr" anchorCtr="1"/>
          <a:lstStyle/>
          <a:p>
            <a:pPr>
              <a:defRPr/>
            </a:pPr>
            <a:r>
              <a:rPr lang="ja-JP" altLang="en-US" sz="1200" dirty="0">
                <a:solidFill>
                  <a:prstClr val="white"/>
                </a:solidFill>
                <a:latin typeface="メイリオ" pitchFamily="50" charset="-128"/>
                <a:ea typeface="メイリオ" pitchFamily="50" charset="-128"/>
                <a:cs typeface="メイリオ" pitchFamily="50" charset="-128"/>
              </a:rPr>
              <a:t>機能コード別帳票</a:t>
            </a:r>
          </a:p>
        </p:txBody>
      </p:sp>
      <p:sp>
        <p:nvSpPr>
          <p:cNvPr id="18" name="AutoShape 20"/>
          <p:cNvSpPr>
            <a:spLocks noChangeArrowheads="1"/>
          </p:cNvSpPr>
          <p:nvPr/>
        </p:nvSpPr>
        <p:spPr bwMode="auto">
          <a:xfrm>
            <a:off x="6143625" y="4929188"/>
            <a:ext cx="2571750" cy="1500187"/>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lIns="432000"/>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得意先元帳／仕入先元帳</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社員元帳</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科目別得意先別残高表</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科目別仕入先別残高表</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科目別社員別残高表</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en-US" altLang="ja-JP" sz="16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等</a:t>
            </a:r>
          </a:p>
        </p:txBody>
      </p:sp>
      <p:sp>
        <p:nvSpPr>
          <p:cNvPr id="23565" name="AutoShape 10"/>
          <p:cNvSpPr>
            <a:spLocks noChangeArrowheads="1"/>
          </p:cNvSpPr>
          <p:nvPr/>
        </p:nvSpPr>
        <p:spPr bwMode="auto">
          <a:xfrm>
            <a:off x="6329349" y="4776778"/>
            <a:ext cx="2214563" cy="338137"/>
          </a:xfrm>
          <a:prstGeom prst="flowChartAlternateProcess">
            <a:avLst/>
          </a:prstGeom>
          <a:solidFill>
            <a:srgbClr val="9E3039"/>
          </a:solidFill>
          <a:ln w="9525">
            <a:noFill/>
            <a:miter lim="800000"/>
            <a:headEnd/>
            <a:tailEnd/>
          </a:ln>
          <a:scene3d>
            <a:camera prst="orthographicFront"/>
            <a:lightRig rig="threePt" dir="t"/>
          </a:scene3d>
          <a:sp3d>
            <a:bevelT h="12700"/>
          </a:sp3d>
        </p:spPr>
        <p:txBody>
          <a:bodyPr anchor="ctr" anchorCtr="1"/>
          <a:lstStyle/>
          <a:p>
            <a:pPr>
              <a:defRPr/>
            </a:pPr>
            <a:r>
              <a:rPr lang="ja-JP" altLang="en-US" sz="1200">
                <a:solidFill>
                  <a:prstClr val="white"/>
                </a:solidFill>
                <a:latin typeface="メイリオ" pitchFamily="50" charset="-128"/>
                <a:ea typeface="メイリオ" pitchFamily="50" charset="-128"/>
                <a:cs typeface="メイリオ" pitchFamily="50" charset="-128"/>
              </a:rPr>
              <a:t>相手先別帳票</a:t>
            </a:r>
          </a:p>
        </p:txBody>
      </p:sp>
      <p:sp>
        <p:nvSpPr>
          <p:cNvPr id="25" name="屈折矢印 24"/>
          <p:cNvSpPr/>
          <p:nvPr/>
        </p:nvSpPr>
        <p:spPr>
          <a:xfrm rot="5400000">
            <a:off x="2071688" y="4857750"/>
            <a:ext cx="1000125" cy="1000125"/>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CORE</a:t>
            </a:r>
            <a:r>
              <a:rPr lang="ja-JP" altLang="en-US" dirty="0" smtClean="0">
                <a:latin typeface="メイリオ" pitchFamily="50" charset="-128"/>
                <a:ea typeface="メイリオ" pitchFamily="50" charset="-128"/>
                <a:cs typeface="メイリオ" pitchFamily="50" charset="-128"/>
              </a:rPr>
              <a:t>管理会計機能</a:t>
            </a:r>
          </a:p>
        </p:txBody>
      </p:sp>
      <p:sp>
        <p:nvSpPr>
          <p:cNvPr id="2355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CEFCE54-1300-4060-945A-8CED8A147E61}" type="slidenum">
              <a:rPr lang="ja-JP" altLang="en-US" smtClean="0">
                <a:solidFill>
                  <a:srgbClr val="FFFFFF"/>
                </a:solidFill>
              </a:rPr>
              <a:pPr fontAlgn="base">
                <a:spcBef>
                  <a:spcPct val="0"/>
                </a:spcBef>
                <a:spcAft>
                  <a:spcPct val="0"/>
                </a:spcAft>
                <a:defRPr/>
              </a:pPr>
              <a:t>16</a:t>
            </a:fld>
            <a:endParaRPr lang="ja-JP" altLang="en-US" smtClean="0">
              <a:solidFill>
                <a:srgbClr val="FFFFFF"/>
              </a:solidFill>
            </a:endParaRPr>
          </a:p>
        </p:txBody>
      </p:sp>
      <p:sp>
        <p:nvSpPr>
          <p:cNvPr id="99332" name="Text Box 35"/>
          <p:cNvSpPr txBox="1">
            <a:spLocks noChangeArrowheads="1"/>
          </p:cNvSpPr>
          <p:nvPr/>
        </p:nvSpPr>
        <p:spPr bwMode="auto">
          <a:xfrm>
            <a:off x="215900" y="1439863"/>
            <a:ext cx="8640763" cy="584200"/>
          </a:xfrm>
          <a:prstGeom prst="rect">
            <a:avLst/>
          </a:prstGeom>
          <a:noFill/>
          <a:ln w="9525">
            <a:noFill/>
            <a:miter lim="800000"/>
            <a:headEnd/>
            <a:tailEnd/>
          </a:ln>
        </p:spPr>
        <p:txBody>
          <a:bodyPr/>
          <a:lstStyle/>
          <a:p>
            <a:r>
              <a:rPr lang="ja-JP" altLang="en-US" sz="1600">
                <a:solidFill>
                  <a:srgbClr val="595959"/>
                </a:solidFill>
                <a:latin typeface="メイリオ" pitchFamily="50" charset="-128"/>
                <a:ea typeface="メイリオ" pitchFamily="50" charset="-128"/>
                <a:cs typeface="メイリオ" pitchFamily="50" charset="-128"/>
              </a:rPr>
              <a:t>実際の組織体系とは別に管理会計上の仮想組織を複数（</a:t>
            </a:r>
            <a:r>
              <a:rPr lang="en-US" altLang="ja-JP" sz="1600">
                <a:solidFill>
                  <a:srgbClr val="595959"/>
                </a:solidFill>
                <a:latin typeface="メイリオ" pitchFamily="50" charset="-128"/>
                <a:ea typeface="メイリオ" pitchFamily="50" charset="-128"/>
                <a:cs typeface="メイリオ" pitchFamily="50" charset="-128"/>
              </a:rPr>
              <a:t>9,999</a:t>
            </a:r>
            <a:r>
              <a:rPr lang="ja-JP" altLang="en-US" sz="1600">
                <a:solidFill>
                  <a:srgbClr val="595959"/>
                </a:solidFill>
                <a:latin typeface="メイリオ" pitchFamily="50" charset="-128"/>
                <a:ea typeface="メイリオ" pitchFamily="50" charset="-128"/>
                <a:cs typeface="メイリオ" pitchFamily="50" charset="-128"/>
              </a:rPr>
              <a:t>パターン）作成し、各種帳票の使用目的に合わせて、その都度</a:t>
            </a:r>
            <a:r>
              <a:rPr lang="ja-JP" altLang="en-US" sz="1600">
                <a:solidFill>
                  <a:srgbClr val="FF0000"/>
                </a:solidFill>
                <a:latin typeface="メイリオ" pitchFamily="50" charset="-128"/>
                <a:ea typeface="メイリオ" pitchFamily="50" charset="-128"/>
                <a:cs typeface="メイリオ" pitchFamily="50" charset="-128"/>
              </a:rPr>
              <a:t>組織体系の切り替えを行う</a:t>
            </a:r>
            <a:r>
              <a:rPr lang="ja-JP" altLang="en-US" sz="1600">
                <a:solidFill>
                  <a:srgbClr val="595959"/>
                </a:solidFill>
                <a:latin typeface="メイリオ" pitchFamily="50" charset="-128"/>
                <a:ea typeface="メイリオ" pitchFamily="50" charset="-128"/>
                <a:cs typeface="メイリオ" pitchFamily="50" charset="-128"/>
              </a:rPr>
              <a:t>ことが可能です。</a:t>
            </a:r>
          </a:p>
        </p:txBody>
      </p:sp>
      <p:sp>
        <p:nvSpPr>
          <p:cNvPr id="47" name="正方形/長方形 46"/>
          <p:cNvSpPr/>
          <p:nvPr/>
        </p:nvSpPr>
        <p:spPr>
          <a:xfrm>
            <a:off x="1000125" y="5286375"/>
            <a:ext cx="2214563" cy="1071563"/>
          </a:xfrm>
          <a:prstGeom prst="rect">
            <a:avLst/>
          </a:prstGeom>
          <a:no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a:lstStyle/>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◆製品種類別　</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◆事業部別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◆ロケーション別</a:t>
            </a: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48" name="正方形/長方形 47"/>
          <p:cNvSpPr/>
          <p:nvPr/>
        </p:nvSpPr>
        <p:spPr>
          <a:xfrm>
            <a:off x="1285875" y="5072063"/>
            <a:ext cx="1604963" cy="357187"/>
          </a:xfrm>
          <a:prstGeom prst="rect">
            <a:avLst/>
          </a:prstGeom>
          <a:solidFill>
            <a:srgbClr val="5576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製造業様では</a:t>
            </a:r>
          </a:p>
        </p:txBody>
      </p:sp>
      <p:graphicFrame>
        <p:nvGraphicFramePr>
          <p:cNvPr id="46" name="図表 45"/>
          <p:cNvGraphicFramePr/>
          <p:nvPr/>
        </p:nvGraphicFramePr>
        <p:xfrm>
          <a:off x="1571604" y="114298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4" name="直線コネクタ 53"/>
          <p:cNvCxnSpPr/>
          <p:nvPr/>
        </p:nvCxnSpPr>
        <p:spPr>
          <a:xfrm>
            <a:off x="214313" y="4429125"/>
            <a:ext cx="8643937" cy="1588"/>
          </a:xfrm>
          <a:prstGeom prst="line">
            <a:avLst/>
          </a:prstGeom>
          <a:ln w="19050" cap="rnd" cmpd="sng">
            <a:solidFill>
              <a:schemeClr val="accent4">
                <a:lumMod val="75000"/>
              </a:schemeClr>
            </a:solidFill>
            <a:prstDash val="sysDash"/>
            <a:miter lim="800000"/>
          </a:ln>
        </p:spPr>
        <p:style>
          <a:lnRef idx="1">
            <a:schemeClr val="accent1"/>
          </a:lnRef>
          <a:fillRef idx="0">
            <a:schemeClr val="accent1"/>
          </a:fillRef>
          <a:effectRef idx="0">
            <a:schemeClr val="accent1"/>
          </a:effectRef>
          <a:fontRef idx="minor">
            <a:schemeClr val="tx1"/>
          </a:fontRef>
        </p:style>
      </p:cxnSp>
      <p:sp>
        <p:nvSpPr>
          <p:cNvPr id="55" name="角丸四角形 54"/>
          <p:cNvSpPr/>
          <p:nvPr/>
        </p:nvSpPr>
        <p:spPr>
          <a:xfrm>
            <a:off x="2071670" y="4500570"/>
            <a:ext cx="1214446" cy="428628"/>
          </a:xfrm>
          <a:prstGeom prst="roundRect">
            <a:avLst>
              <a:gd name="adj" fmla="val 10000"/>
            </a:avLst>
          </a:prstGeom>
          <a:solidFill>
            <a:srgbClr val="00B050"/>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営業部</a:t>
            </a:r>
          </a:p>
        </p:txBody>
      </p:sp>
      <p:cxnSp>
        <p:nvCxnSpPr>
          <p:cNvPr id="65" name="図形 64"/>
          <p:cNvCxnSpPr>
            <a:endCxn id="0" idx="1"/>
          </p:cNvCxnSpPr>
          <p:nvPr/>
        </p:nvCxnSpPr>
        <p:spPr>
          <a:xfrm rot="16200000" flipH="1">
            <a:off x="1750219" y="4393406"/>
            <a:ext cx="428625" cy="214313"/>
          </a:xfrm>
          <a:prstGeom prst="bentConnector2">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線コネクタ 87"/>
          <p:cNvCxnSpPr>
            <a:stCxn id="0" idx="3"/>
          </p:cNvCxnSpPr>
          <p:nvPr/>
        </p:nvCxnSpPr>
        <p:spPr>
          <a:xfrm>
            <a:off x="3286125" y="4714875"/>
            <a:ext cx="2857500" cy="1588"/>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rot="5400000">
            <a:off x="5930106" y="4499769"/>
            <a:ext cx="428625" cy="1588"/>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rot="5400000">
            <a:off x="7037388" y="4465638"/>
            <a:ext cx="357187" cy="1587"/>
          </a:xfrm>
          <a:prstGeom prst="line">
            <a:avLst/>
          </a:prstGeom>
          <a:ln w="31750">
            <a:solidFill>
              <a:srgbClr val="9E3039"/>
            </a:solidFill>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rot="10800000">
            <a:off x="3429000" y="4857750"/>
            <a:ext cx="3071813" cy="1588"/>
          </a:xfrm>
          <a:prstGeom prst="line">
            <a:avLst/>
          </a:prstGeom>
          <a:ln w="31750">
            <a:solidFill>
              <a:srgbClr val="9E3039"/>
            </a:solidFill>
          </a:ln>
        </p:spPr>
        <p:style>
          <a:lnRef idx="1">
            <a:schemeClr val="accent1"/>
          </a:lnRef>
          <a:fillRef idx="0">
            <a:schemeClr val="accent1"/>
          </a:fillRef>
          <a:effectRef idx="0">
            <a:schemeClr val="accent1"/>
          </a:effectRef>
          <a:fontRef idx="minor">
            <a:schemeClr val="tx1"/>
          </a:fontRef>
        </p:style>
      </p:cxnSp>
      <p:cxnSp>
        <p:nvCxnSpPr>
          <p:cNvPr id="99" name="直線コネクタ 98"/>
          <p:cNvCxnSpPr/>
          <p:nvPr/>
        </p:nvCxnSpPr>
        <p:spPr>
          <a:xfrm rot="5400000" flipH="1" flipV="1">
            <a:off x="3142457" y="4572794"/>
            <a:ext cx="571500" cy="1587"/>
          </a:xfrm>
          <a:prstGeom prst="line">
            <a:avLst/>
          </a:prstGeom>
          <a:ln w="31750">
            <a:solidFill>
              <a:srgbClr val="9E3039"/>
            </a:solidFill>
          </a:ln>
        </p:spPr>
        <p:style>
          <a:lnRef idx="1">
            <a:schemeClr val="accent1"/>
          </a:lnRef>
          <a:fillRef idx="0">
            <a:schemeClr val="accent1"/>
          </a:fillRef>
          <a:effectRef idx="0">
            <a:schemeClr val="accent1"/>
          </a:effectRef>
          <a:fontRef idx="minor">
            <a:schemeClr val="tx1"/>
          </a:fontRef>
        </p:style>
      </p:cxnSp>
      <p:sp>
        <p:nvSpPr>
          <p:cNvPr id="100" name="AutoShape 10"/>
          <p:cNvSpPr>
            <a:spLocks noChangeArrowheads="1"/>
          </p:cNvSpPr>
          <p:nvPr/>
        </p:nvSpPr>
        <p:spPr bwMode="auto">
          <a:xfrm>
            <a:off x="285720" y="2285992"/>
            <a:ext cx="428628" cy="2071702"/>
          </a:xfrm>
          <a:prstGeom prst="flowChartAlternateProcess">
            <a:avLst/>
          </a:prstGeom>
          <a:solidFill>
            <a:schemeClr val="accent4">
              <a:lumMod val="60000"/>
              <a:lumOff val="40000"/>
            </a:schemeClr>
          </a:solidFill>
          <a:ln w="9525">
            <a:noFill/>
            <a:miter lim="800000"/>
            <a:headEnd/>
            <a:tailEnd/>
          </a:ln>
          <a:scene3d>
            <a:camera prst="orthographicFront"/>
            <a:lightRig rig="threePt" dir="t"/>
          </a:scene3d>
          <a:sp3d>
            <a:bevelT h="12700"/>
          </a:sp3d>
        </p:spPr>
        <p:txBody>
          <a:bodyPr vert="eaVert" anchor="ctr" anchorCtr="1"/>
          <a:lstStyle/>
          <a:p>
            <a:pPr>
              <a:defRPr/>
            </a:pPr>
            <a:r>
              <a:rPr lang="ja-JP" altLang="en-US" sz="1200" dirty="0">
                <a:solidFill>
                  <a:prstClr val="black"/>
                </a:solidFill>
                <a:latin typeface="メイリオ" pitchFamily="50" charset="-128"/>
                <a:ea typeface="メイリオ" pitchFamily="50" charset="-128"/>
                <a:cs typeface="メイリオ" pitchFamily="50" charset="-128"/>
              </a:rPr>
              <a:t>財務会計組織</a:t>
            </a:r>
          </a:p>
        </p:txBody>
      </p:sp>
      <p:sp>
        <p:nvSpPr>
          <p:cNvPr id="101" name="AutoShape 10"/>
          <p:cNvSpPr>
            <a:spLocks noChangeArrowheads="1"/>
          </p:cNvSpPr>
          <p:nvPr/>
        </p:nvSpPr>
        <p:spPr bwMode="auto">
          <a:xfrm>
            <a:off x="285720" y="4500570"/>
            <a:ext cx="428628" cy="1857388"/>
          </a:xfrm>
          <a:prstGeom prst="flowChartAlternateProcess">
            <a:avLst/>
          </a:prstGeom>
          <a:solidFill>
            <a:schemeClr val="accent4">
              <a:lumMod val="60000"/>
              <a:lumOff val="40000"/>
            </a:schemeClr>
          </a:solidFill>
          <a:ln w="9525">
            <a:noFill/>
            <a:miter lim="800000"/>
            <a:headEnd/>
            <a:tailEnd/>
          </a:ln>
          <a:scene3d>
            <a:camera prst="orthographicFront"/>
            <a:lightRig rig="threePt" dir="t"/>
          </a:scene3d>
          <a:sp3d>
            <a:bevelT h="12700"/>
          </a:sp3d>
        </p:spPr>
        <p:txBody>
          <a:bodyPr vert="eaVert" anchor="ctr" anchorCtr="1"/>
          <a:lstStyle/>
          <a:p>
            <a:pPr>
              <a:defRPr/>
            </a:pPr>
            <a:r>
              <a:rPr lang="ja-JP" altLang="en-US" sz="1200" dirty="0">
                <a:solidFill>
                  <a:prstClr val="black"/>
                </a:solidFill>
                <a:latin typeface="メイリオ" pitchFamily="50" charset="-128"/>
                <a:ea typeface="メイリオ" pitchFamily="50" charset="-128"/>
                <a:cs typeface="メイリオ" pitchFamily="50" charset="-128"/>
              </a:rPr>
              <a:t>管理会計組織</a:t>
            </a:r>
          </a:p>
        </p:txBody>
      </p:sp>
      <p:sp>
        <p:nvSpPr>
          <p:cNvPr id="22" name="正方形/長方形 21"/>
          <p:cNvSpPr/>
          <p:nvPr/>
        </p:nvSpPr>
        <p:spPr>
          <a:xfrm>
            <a:off x="3714750" y="5286375"/>
            <a:ext cx="2214563" cy="1071563"/>
          </a:xfrm>
          <a:prstGeom prst="rect">
            <a:avLst/>
          </a:prstGeom>
          <a:no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a:lstStyle/>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◆店舗ブロック別　</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◆新店</a:t>
            </a:r>
            <a:r>
              <a:rPr lang="en-US" altLang="ja-JP" sz="1400" dirty="0">
                <a:solidFill>
                  <a:prstClr val="black"/>
                </a:solidFill>
                <a:latin typeface="メイリオ" pitchFamily="50" charset="-128"/>
                <a:ea typeface="メイリオ" pitchFamily="50" charset="-128"/>
                <a:cs typeface="メイリオ" pitchFamily="50" charset="-128"/>
              </a:rPr>
              <a:t>/</a:t>
            </a:r>
            <a:r>
              <a:rPr lang="ja-JP" altLang="en-US" sz="1400" dirty="0">
                <a:solidFill>
                  <a:prstClr val="black"/>
                </a:solidFill>
                <a:latin typeface="メイリオ" pitchFamily="50" charset="-128"/>
                <a:ea typeface="メイリオ" pitchFamily="50" charset="-128"/>
                <a:cs typeface="メイリオ" pitchFamily="50" charset="-128"/>
              </a:rPr>
              <a:t>既存店別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◆店舗業態別</a:t>
            </a: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23" name="正方形/長方形 22"/>
          <p:cNvSpPr/>
          <p:nvPr/>
        </p:nvSpPr>
        <p:spPr>
          <a:xfrm>
            <a:off x="4000500" y="5072063"/>
            <a:ext cx="1604963" cy="357187"/>
          </a:xfrm>
          <a:prstGeom prst="rect">
            <a:avLst/>
          </a:prstGeom>
          <a:solidFill>
            <a:srgbClr val="5576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小売業様では</a:t>
            </a:r>
          </a:p>
        </p:txBody>
      </p:sp>
      <p:sp>
        <p:nvSpPr>
          <p:cNvPr id="24" name="正方形/長方形 23"/>
          <p:cNvSpPr/>
          <p:nvPr/>
        </p:nvSpPr>
        <p:spPr>
          <a:xfrm>
            <a:off x="6500813" y="5286375"/>
            <a:ext cx="2214562" cy="1071563"/>
          </a:xfrm>
          <a:prstGeom prst="rect">
            <a:avLst/>
          </a:prstGeom>
          <a:no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a:lstStyle/>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◆事業別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◆地域別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◆商品別</a:t>
            </a: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25" name="正方形/長方形 24"/>
          <p:cNvSpPr/>
          <p:nvPr/>
        </p:nvSpPr>
        <p:spPr>
          <a:xfrm>
            <a:off x="6786563" y="5072063"/>
            <a:ext cx="1673225" cy="357187"/>
          </a:xfrm>
          <a:prstGeom prst="rect">
            <a:avLst/>
          </a:prstGeom>
          <a:solidFill>
            <a:srgbClr val="5576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サービス業様では</a:t>
            </a:r>
          </a:p>
        </p:txBody>
      </p:sp>
      <p:sp>
        <p:nvSpPr>
          <p:cNvPr id="59" name="角丸四角形 58"/>
          <p:cNvSpPr/>
          <p:nvPr/>
        </p:nvSpPr>
        <p:spPr>
          <a:xfrm>
            <a:off x="6500826" y="4500570"/>
            <a:ext cx="1214446" cy="428628"/>
          </a:xfrm>
          <a:prstGeom prst="roundRect">
            <a:avLst>
              <a:gd name="adj" fmla="val 10000"/>
            </a:avLst>
          </a:prstGeom>
          <a:solidFill>
            <a:srgbClr val="9E3039"/>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製造部</a:t>
            </a:r>
          </a:p>
        </p:txBody>
      </p:sp>
      <p:sp>
        <p:nvSpPr>
          <p:cNvPr id="27"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CORE</a:t>
            </a:r>
            <a:r>
              <a:rPr lang="ja-JP" altLang="en-US" dirty="0" smtClean="0">
                <a:latin typeface="メイリオ" pitchFamily="50" charset="-128"/>
                <a:ea typeface="メイリオ" pitchFamily="50" charset="-128"/>
                <a:cs typeface="メイリオ" pitchFamily="50" charset="-128"/>
              </a:rPr>
              <a:t>管理会計機能</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～共通費の適正配賦～</a:t>
            </a:r>
            <a:endParaRPr lang="ja-JP" altLang="en-US" dirty="0" smtClean="0">
              <a:latin typeface="メイリオ" pitchFamily="50" charset="-128"/>
              <a:ea typeface="メイリオ" pitchFamily="50" charset="-128"/>
              <a:cs typeface="メイリオ" pitchFamily="50" charset="-128"/>
            </a:endParaRPr>
          </a:p>
        </p:txBody>
      </p:sp>
      <p:sp>
        <p:nvSpPr>
          <p:cNvPr id="2457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49373B3E-7E25-461F-8B1D-9D85D6EFA29F}" type="slidenum">
              <a:rPr lang="ja-JP" altLang="en-US" smtClean="0">
                <a:solidFill>
                  <a:srgbClr val="FFFFFF"/>
                </a:solidFill>
              </a:rPr>
              <a:pPr fontAlgn="base">
                <a:spcBef>
                  <a:spcPct val="0"/>
                </a:spcBef>
                <a:spcAft>
                  <a:spcPct val="0"/>
                </a:spcAft>
                <a:defRPr/>
              </a:pPr>
              <a:t>17</a:t>
            </a:fld>
            <a:endParaRPr lang="ja-JP" altLang="en-US" smtClean="0">
              <a:solidFill>
                <a:srgbClr val="FFFFFF"/>
              </a:solidFill>
            </a:endParaRPr>
          </a:p>
        </p:txBody>
      </p:sp>
      <p:sp>
        <p:nvSpPr>
          <p:cNvPr id="6" name="Rectangle 31"/>
          <p:cNvSpPr>
            <a:spLocks noChangeArrowheads="1"/>
          </p:cNvSpPr>
          <p:nvPr/>
        </p:nvSpPr>
        <p:spPr bwMode="auto">
          <a:xfrm>
            <a:off x="850900" y="2000240"/>
            <a:ext cx="2065338" cy="3300423"/>
          </a:xfrm>
          <a:prstGeom prst="rect">
            <a:avLst/>
          </a:prstGeom>
          <a:solidFill>
            <a:srgbClr val="E27100"/>
          </a:solidFill>
          <a:ln w="12700" cap="rnd">
            <a:noFill/>
            <a:miter lim="800000"/>
            <a:headEnd/>
            <a:tailEnd/>
          </a:ln>
          <a:effectLst/>
          <a:scene3d>
            <a:camera prst="orthographicFront"/>
            <a:lightRig rig="threePt" dir="t"/>
          </a:scene3d>
          <a:sp3d>
            <a:bevelT/>
          </a:sp3d>
        </p:spPr>
        <p:txBody>
          <a:bodyPr wrap="none" anchor="ctr"/>
          <a:lstStyle/>
          <a:p>
            <a:pPr algn="ctr">
              <a:defRPr/>
            </a:pPr>
            <a:r>
              <a:rPr lang="ja-JP" altLang="en-US" sz="2000" dirty="0">
                <a:solidFill>
                  <a:srgbClr val="FFFFFF"/>
                </a:solidFill>
                <a:latin typeface="メイリオ" pitchFamily="50" charset="-128"/>
                <a:ea typeface="メイリオ" pitchFamily="50" charset="-128"/>
                <a:cs typeface="メイリオ" pitchFamily="50" charset="-128"/>
              </a:rPr>
              <a:t>管理部門</a:t>
            </a: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en-US" altLang="ja-JP" sz="2000" dirty="0">
              <a:solidFill>
                <a:prstClr val="black"/>
              </a:solidFill>
              <a:latin typeface="メイリオ" pitchFamily="50" charset="-128"/>
              <a:ea typeface="メイリオ" pitchFamily="50" charset="-128"/>
              <a:cs typeface="メイリオ" pitchFamily="50" charset="-128"/>
            </a:endParaRPr>
          </a:p>
        </p:txBody>
      </p:sp>
      <p:sp>
        <p:nvSpPr>
          <p:cNvPr id="100359" name="Rectangle 2"/>
          <p:cNvSpPr>
            <a:spLocks noChangeArrowheads="1"/>
          </p:cNvSpPr>
          <p:nvPr/>
        </p:nvSpPr>
        <p:spPr bwMode="auto">
          <a:xfrm>
            <a:off x="6238875" y="2000250"/>
            <a:ext cx="2437581" cy="3286125"/>
          </a:xfrm>
          <a:prstGeom prst="rect">
            <a:avLst/>
          </a:prstGeom>
          <a:solidFill>
            <a:srgbClr val="FFFF99"/>
          </a:solidFill>
          <a:ln w="9525">
            <a:solidFill>
              <a:schemeClr val="tx1"/>
            </a:solidFill>
            <a:prstDash val="dash"/>
            <a:miter lim="800000"/>
            <a:headEnd/>
            <a:tailEnd/>
          </a:ln>
        </p:spPr>
        <p:txBody>
          <a:bodyPr wrap="none" anchor="ctr"/>
          <a:lstStyle/>
          <a:p>
            <a:endParaRPr lang="ja-JP" altLang="ja-JP" sz="1400" i="1">
              <a:solidFill>
                <a:srgbClr val="5F5F5F"/>
              </a:solidFill>
              <a:latin typeface="メイリオ" pitchFamily="50" charset="-128"/>
              <a:ea typeface="メイリオ" pitchFamily="50" charset="-128"/>
              <a:cs typeface="メイリオ" pitchFamily="50" charset="-128"/>
            </a:endParaRPr>
          </a:p>
        </p:txBody>
      </p:sp>
      <p:sp>
        <p:nvSpPr>
          <p:cNvPr id="8" name="Rectangle 3"/>
          <p:cNvSpPr>
            <a:spLocks noChangeArrowheads="1"/>
          </p:cNvSpPr>
          <p:nvPr/>
        </p:nvSpPr>
        <p:spPr bwMode="auto">
          <a:xfrm>
            <a:off x="3486150" y="2060575"/>
            <a:ext cx="2065338" cy="3225813"/>
          </a:xfrm>
          <a:prstGeom prst="rect">
            <a:avLst/>
          </a:prstGeom>
          <a:solidFill>
            <a:schemeClr val="accent1">
              <a:lumMod val="60000"/>
              <a:lumOff val="40000"/>
            </a:schemeClr>
          </a:solidFill>
          <a:ln w="12700" cap="rnd">
            <a:noFill/>
            <a:miter lim="800000"/>
            <a:headEnd/>
            <a:tailEnd/>
          </a:ln>
          <a:effectLst/>
          <a:scene3d>
            <a:camera prst="orthographicFront"/>
            <a:lightRig rig="threePt" dir="t"/>
          </a:scene3d>
          <a:sp3d>
            <a:bevelT/>
          </a:sp3d>
        </p:spPr>
        <p:txBody>
          <a:bodyPr wrap="none" anchor="ctr"/>
          <a:lstStyle/>
          <a:p>
            <a:pPr algn="ctr">
              <a:defRPr/>
            </a:pPr>
            <a:r>
              <a:rPr lang="ja-JP" altLang="en-US" sz="2000" dirty="0">
                <a:solidFill>
                  <a:schemeClr val="bg2"/>
                </a:solidFill>
                <a:latin typeface="メイリオ" pitchFamily="50" charset="-128"/>
                <a:ea typeface="メイリオ" pitchFamily="50" charset="-128"/>
                <a:cs typeface="メイリオ" pitchFamily="50" charset="-128"/>
              </a:rPr>
              <a:t>営業部門</a:t>
            </a: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en-US" altLang="ja-JP" sz="2000" dirty="0">
              <a:solidFill>
                <a:prstClr val="black"/>
              </a:solidFill>
              <a:latin typeface="メイリオ" pitchFamily="50" charset="-128"/>
              <a:ea typeface="メイリオ" pitchFamily="50" charset="-128"/>
              <a:cs typeface="メイリオ" pitchFamily="50" charset="-128"/>
            </a:endParaRPr>
          </a:p>
        </p:txBody>
      </p:sp>
      <p:sp>
        <p:nvSpPr>
          <p:cNvPr id="100363" name="Rectangle 5"/>
          <p:cNvSpPr>
            <a:spLocks noChangeArrowheads="1"/>
          </p:cNvSpPr>
          <p:nvPr/>
        </p:nvSpPr>
        <p:spPr bwMode="auto">
          <a:xfrm>
            <a:off x="1216025" y="3167063"/>
            <a:ext cx="1376363" cy="1439862"/>
          </a:xfrm>
          <a:prstGeom prst="rect">
            <a:avLst/>
          </a:prstGeom>
          <a:solidFill>
            <a:schemeClr val="bg1"/>
          </a:solidFill>
          <a:ln w="12700" cap="rnd">
            <a:noFill/>
            <a:miter lim="800000"/>
            <a:headEnd/>
            <a:tailEnd/>
          </a:ln>
        </p:spPr>
        <p:txBody>
          <a:bodyPr wrap="none" anchor="ctr"/>
          <a:lstStyle/>
          <a:p>
            <a:pPr algn="ctr"/>
            <a:r>
              <a:rPr lang="ja-JP" altLang="en-US" sz="2000">
                <a:solidFill>
                  <a:srgbClr val="000000"/>
                </a:solidFill>
                <a:latin typeface="メイリオ" pitchFamily="50" charset="-128"/>
                <a:ea typeface="メイリオ" pitchFamily="50" charset="-128"/>
                <a:cs typeface="メイリオ" pitchFamily="50" charset="-128"/>
              </a:rPr>
              <a:t>総務部</a:t>
            </a:r>
          </a:p>
        </p:txBody>
      </p:sp>
      <p:sp>
        <p:nvSpPr>
          <p:cNvPr id="100364" name="Rectangle 6"/>
          <p:cNvSpPr>
            <a:spLocks noChangeArrowheads="1"/>
          </p:cNvSpPr>
          <p:nvPr/>
        </p:nvSpPr>
        <p:spPr bwMode="auto">
          <a:xfrm>
            <a:off x="3692525" y="2627313"/>
            <a:ext cx="1652588" cy="765175"/>
          </a:xfrm>
          <a:prstGeom prst="rect">
            <a:avLst/>
          </a:prstGeom>
          <a:solidFill>
            <a:schemeClr val="bg2"/>
          </a:solidFill>
          <a:ln w="12700" cap="rnd">
            <a:noFill/>
            <a:miter lim="800000"/>
            <a:headEnd/>
            <a:tailEnd/>
          </a:ln>
        </p:spPr>
        <p:txBody>
          <a:bodyPr wrap="none" anchor="ctr"/>
          <a:lstStyle/>
          <a:p>
            <a:pPr algn="ctr"/>
            <a:r>
              <a:rPr lang="ja-JP" altLang="en-US" sz="1600">
                <a:solidFill>
                  <a:srgbClr val="000000"/>
                </a:solidFill>
                <a:latin typeface="メイリオ" pitchFamily="50" charset="-128"/>
                <a:ea typeface="メイリオ" pitchFamily="50" charset="-128"/>
                <a:cs typeface="メイリオ" pitchFamily="50" charset="-128"/>
              </a:rPr>
              <a:t>第一営業部</a:t>
            </a:r>
          </a:p>
        </p:txBody>
      </p:sp>
      <p:sp>
        <p:nvSpPr>
          <p:cNvPr id="100365" name="Rectangle 7"/>
          <p:cNvSpPr>
            <a:spLocks noChangeArrowheads="1"/>
          </p:cNvSpPr>
          <p:nvPr/>
        </p:nvSpPr>
        <p:spPr bwMode="auto">
          <a:xfrm>
            <a:off x="3692525" y="4784725"/>
            <a:ext cx="1652588" cy="339725"/>
          </a:xfrm>
          <a:prstGeom prst="rect">
            <a:avLst/>
          </a:prstGeom>
          <a:solidFill>
            <a:schemeClr val="bg2"/>
          </a:solidFill>
          <a:ln w="12700" cap="rnd">
            <a:noFill/>
            <a:miter lim="800000"/>
            <a:headEnd/>
            <a:tailEnd/>
          </a:ln>
        </p:spPr>
        <p:txBody>
          <a:bodyPr wrap="none" anchor="ctr"/>
          <a:lstStyle/>
          <a:p>
            <a:pPr algn="ctr"/>
            <a:r>
              <a:rPr lang="ja-JP" altLang="en-US" sz="1600">
                <a:solidFill>
                  <a:srgbClr val="000000"/>
                </a:solidFill>
                <a:latin typeface="メイリオ" pitchFamily="50" charset="-128"/>
                <a:ea typeface="メイリオ" pitchFamily="50" charset="-128"/>
                <a:cs typeface="メイリオ" pitchFamily="50" charset="-128"/>
              </a:rPr>
              <a:t>第三営業部</a:t>
            </a:r>
          </a:p>
        </p:txBody>
      </p:sp>
      <p:sp>
        <p:nvSpPr>
          <p:cNvPr id="100366" name="Rectangle 8"/>
          <p:cNvSpPr>
            <a:spLocks noChangeArrowheads="1"/>
          </p:cNvSpPr>
          <p:nvPr/>
        </p:nvSpPr>
        <p:spPr bwMode="auto">
          <a:xfrm>
            <a:off x="3679825" y="3689350"/>
            <a:ext cx="1652588" cy="681038"/>
          </a:xfrm>
          <a:prstGeom prst="rect">
            <a:avLst/>
          </a:prstGeom>
          <a:solidFill>
            <a:schemeClr val="bg2"/>
          </a:solidFill>
          <a:ln w="12700" cap="rnd">
            <a:noFill/>
            <a:miter lim="800000"/>
            <a:headEnd/>
            <a:tailEnd/>
          </a:ln>
        </p:spPr>
        <p:txBody>
          <a:bodyPr wrap="none" anchor="ctr"/>
          <a:lstStyle/>
          <a:p>
            <a:pPr algn="ctr"/>
            <a:r>
              <a:rPr lang="ja-JP" altLang="en-US" sz="1600">
                <a:solidFill>
                  <a:srgbClr val="000000"/>
                </a:solidFill>
                <a:latin typeface="メイリオ" pitchFamily="50" charset="-128"/>
                <a:ea typeface="メイリオ" pitchFamily="50" charset="-128"/>
                <a:cs typeface="メイリオ" pitchFamily="50" charset="-128"/>
              </a:rPr>
              <a:t>第二営業部</a:t>
            </a:r>
          </a:p>
        </p:txBody>
      </p:sp>
      <p:sp>
        <p:nvSpPr>
          <p:cNvPr id="100367" name="Text Box 12"/>
          <p:cNvSpPr txBox="1">
            <a:spLocks noChangeArrowheads="1"/>
          </p:cNvSpPr>
          <p:nvPr/>
        </p:nvSpPr>
        <p:spPr bwMode="auto">
          <a:xfrm>
            <a:off x="6332538" y="2347913"/>
            <a:ext cx="2108200" cy="2941637"/>
          </a:xfrm>
          <a:prstGeom prst="rect">
            <a:avLst/>
          </a:prstGeom>
          <a:noFill/>
          <a:ln w="12700" cap="rnd">
            <a:noFill/>
            <a:miter lim="800000"/>
            <a:headEnd/>
            <a:tailEnd/>
          </a:ln>
        </p:spPr>
        <p:txBody>
          <a:bodyPr wrap="none" anchor="ctr">
            <a:spAutoFit/>
          </a:bodyPr>
          <a:lstStyle/>
          <a:p>
            <a:pPr>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残高比</a:t>
            </a:r>
            <a:endParaRPr lang="ja-JP" altLang="en-US" sz="2000" u="sng" dirty="0">
              <a:solidFill>
                <a:srgbClr val="774A39"/>
              </a:solidFill>
              <a:latin typeface="メイリオ" pitchFamily="50" charset="-128"/>
              <a:ea typeface="メイリオ" pitchFamily="50" charset="-128"/>
              <a:cs typeface="メイリオ" pitchFamily="50" charset="-128"/>
            </a:endParaRPr>
          </a:p>
          <a:p>
            <a:pPr>
              <a:spcBef>
                <a:spcPct val="50000"/>
              </a:spcBef>
            </a:pPr>
            <a:r>
              <a:rPr lang="ja-JP" altLang="en-US" sz="1200" dirty="0">
                <a:solidFill>
                  <a:srgbClr val="5F5F5F"/>
                </a:solidFill>
                <a:latin typeface="メイリオ" pitchFamily="50" charset="-128"/>
                <a:ea typeface="メイリオ" pitchFamily="50" charset="-128"/>
                <a:cs typeface="メイリオ" pitchFamily="50" charset="-128"/>
              </a:rPr>
              <a:t>例）科目残高比</a:t>
            </a:r>
            <a:endParaRPr lang="ja-JP" altLang="en-US" sz="2000" dirty="0">
              <a:solidFill>
                <a:srgbClr val="5F5F5F"/>
              </a:solidFill>
              <a:latin typeface="メイリオ" pitchFamily="50" charset="-128"/>
              <a:ea typeface="メイリオ" pitchFamily="50" charset="-128"/>
              <a:cs typeface="メイリオ" pitchFamily="50" charset="-128"/>
            </a:endParaRPr>
          </a:p>
          <a:p>
            <a:pPr>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統計比</a:t>
            </a:r>
            <a:endParaRPr lang="ja-JP" altLang="en-US" sz="2000" u="sng" dirty="0">
              <a:solidFill>
                <a:srgbClr val="774A39"/>
              </a:solidFill>
              <a:latin typeface="メイリオ" pitchFamily="50" charset="-128"/>
              <a:ea typeface="メイリオ" pitchFamily="50" charset="-128"/>
              <a:cs typeface="メイリオ" pitchFamily="50" charset="-128"/>
            </a:endParaRPr>
          </a:p>
          <a:p>
            <a:pPr>
              <a:spcBef>
                <a:spcPct val="50000"/>
              </a:spcBef>
            </a:pPr>
            <a:r>
              <a:rPr lang="ja-JP" altLang="en-US" sz="1200" dirty="0">
                <a:solidFill>
                  <a:srgbClr val="5F5F5F"/>
                </a:solidFill>
                <a:latin typeface="メイリオ" pitchFamily="50" charset="-128"/>
                <a:ea typeface="メイリオ" pitchFamily="50" charset="-128"/>
                <a:cs typeface="メイリオ" pitchFamily="50" charset="-128"/>
              </a:rPr>
              <a:t>例）人数比／床面積比</a:t>
            </a:r>
          </a:p>
          <a:p>
            <a:pPr>
              <a:lnSpc>
                <a:spcPct val="110000"/>
              </a:lnSpc>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固定比</a:t>
            </a:r>
            <a:endParaRPr lang="ja-JP" altLang="en-US" sz="2000" u="sng" dirty="0">
              <a:solidFill>
                <a:srgbClr val="774A39"/>
              </a:solidFill>
              <a:latin typeface="メイリオ" pitchFamily="50" charset="-128"/>
              <a:ea typeface="メイリオ" pitchFamily="50" charset="-128"/>
              <a:cs typeface="メイリオ" pitchFamily="50" charset="-128"/>
            </a:endParaRPr>
          </a:p>
          <a:p>
            <a:pPr>
              <a:lnSpc>
                <a:spcPct val="110000"/>
              </a:lnSpc>
              <a:spcBef>
                <a:spcPct val="50000"/>
              </a:spcBef>
            </a:pPr>
            <a:r>
              <a:rPr lang="ja-JP" altLang="en-US" sz="1200" dirty="0">
                <a:solidFill>
                  <a:srgbClr val="5F5F5F"/>
                </a:solidFill>
                <a:latin typeface="メイリオ" pitchFamily="50" charset="-128"/>
                <a:ea typeface="メイリオ" pitchFamily="50" charset="-128"/>
                <a:cs typeface="メイリオ" pitchFamily="50" charset="-128"/>
              </a:rPr>
              <a:t> </a:t>
            </a:r>
            <a:r>
              <a:rPr lang="ja-JP" altLang="en-US" sz="1200" dirty="0">
                <a:solidFill>
                  <a:srgbClr val="4D4D4D"/>
                </a:solidFill>
                <a:latin typeface="メイリオ" pitchFamily="50" charset="-128"/>
                <a:ea typeface="メイリオ" pitchFamily="50" charset="-128"/>
                <a:cs typeface="メイリオ" pitchFamily="50" charset="-128"/>
              </a:rPr>
              <a:t>例）割合</a:t>
            </a:r>
            <a:r>
              <a:rPr lang="ja-JP" altLang="en-US" sz="900" dirty="0">
                <a:solidFill>
                  <a:srgbClr val="4D4D4D"/>
                </a:solidFill>
                <a:latin typeface="メイリオ" pitchFamily="50" charset="-128"/>
                <a:ea typeface="メイリオ" pitchFamily="50" charset="-128"/>
                <a:cs typeface="メイリオ" pitchFamily="50" charset="-128"/>
              </a:rPr>
              <a:t>（ユーザー自由設定）</a:t>
            </a:r>
            <a:endParaRPr lang="ja-JP" altLang="en-US" sz="900" dirty="0">
              <a:solidFill>
                <a:srgbClr val="5F5F5F"/>
              </a:solidFill>
              <a:latin typeface="メイリオ" pitchFamily="50" charset="-128"/>
              <a:ea typeface="メイリオ" pitchFamily="50" charset="-128"/>
              <a:cs typeface="メイリオ" pitchFamily="50" charset="-128"/>
            </a:endParaRPr>
          </a:p>
          <a:p>
            <a:pPr>
              <a:lnSpc>
                <a:spcPct val="110000"/>
              </a:lnSpc>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固定額</a:t>
            </a:r>
          </a:p>
          <a:p>
            <a:pPr>
              <a:lnSpc>
                <a:spcPct val="110000"/>
              </a:lnSpc>
              <a:spcBef>
                <a:spcPct val="50000"/>
              </a:spcBef>
            </a:pPr>
            <a:r>
              <a:rPr lang="ja-JP" altLang="en-US" sz="1200" dirty="0">
                <a:solidFill>
                  <a:srgbClr val="4D4D4D"/>
                </a:solidFill>
                <a:latin typeface="メイリオ" pitchFamily="50" charset="-128"/>
                <a:ea typeface="メイリオ" pitchFamily="50" charset="-128"/>
                <a:cs typeface="メイリオ" pitchFamily="50" charset="-128"/>
              </a:rPr>
              <a:t>例）固定額</a:t>
            </a:r>
            <a:r>
              <a:rPr lang="ja-JP" altLang="en-US" sz="900" dirty="0">
                <a:solidFill>
                  <a:srgbClr val="4D4D4D"/>
                </a:solidFill>
                <a:latin typeface="メイリオ" pitchFamily="50" charset="-128"/>
                <a:ea typeface="メイリオ" pitchFamily="50" charset="-128"/>
                <a:cs typeface="メイリオ" pitchFamily="50" charset="-128"/>
              </a:rPr>
              <a:t>（ユーザー自由設定）</a:t>
            </a:r>
            <a:endParaRPr lang="ja-JP" altLang="en-US" sz="900" dirty="0">
              <a:solidFill>
                <a:srgbClr val="5F5F5F"/>
              </a:solidFill>
              <a:latin typeface="メイリオ" pitchFamily="50" charset="-128"/>
              <a:ea typeface="メイリオ" pitchFamily="50" charset="-128"/>
              <a:cs typeface="メイリオ" pitchFamily="50" charset="-128"/>
            </a:endParaRPr>
          </a:p>
        </p:txBody>
      </p:sp>
      <p:sp>
        <p:nvSpPr>
          <p:cNvPr id="17" name="AutoShape 13"/>
          <p:cNvSpPr>
            <a:spLocks noChangeArrowheads="1"/>
          </p:cNvSpPr>
          <p:nvPr/>
        </p:nvSpPr>
        <p:spPr bwMode="auto">
          <a:xfrm>
            <a:off x="1009650" y="5492750"/>
            <a:ext cx="4276725" cy="6810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4">
              <a:lumMod val="60000"/>
              <a:lumOff val="40000"/>
            </a:schemeClr>
          </a:solidFill>
          <a:ln w="12700" cap="rnd">
            <a:noFill/>
            <a:miter lim="800000"/>
            <a:headEnd/>
            <a:tailEnd/>
          </a:ln>
          <a:effectLst/>
        </p:spPr>
        <p:txBody>
          <a:bodyPr wrap="none" anchor="ctr"/>
          <a:lstStyle/>
          <a:p>
            <a:pPr>
              <a:defRPr/>
            </a:pPr>
            <a:r>
              <a:rPr lang="ja-JP" altLang="en-US" sz="2000" dirty="0">
                <a:solidFill>
                  <a:prstClr val="black"/>
                </a:solidFill>
                <a:latin typeface="メイリオ" pitchFamily="50" charset="-128"/>
                <a:ea typeface="メイリオ" pitchFamily="50" charset="-128"/>
                <a:cs typeface="メイリオ" pitchFamily="50" charset="-128"/>
              </a:rPr>
              <a:t>多段階配賦</a:t>
            </a:r>
          </a:p>
        </p:txBody>
      </p:sp>
      <p:sp>
        <p:nvSpPr>
          <p:cNvPr id="100369" name="AutoShape 14"/>
          <p:cNvSpPr>
            <a:spLocks noChangeArrowheads="1"/>
          </p:cNvSpPr>
          <p:nvPr/>
        </p:nvSpPr>
        <p:spPr bwMode="auto">
          <a:xfrm>
            <a:off x="5689600" y="2447925"/>
            <a:ext cx="412750" cy="1089025"/>
          </a:xfrm>
          <a:prstGeom prst="upDownArrow">
            <a:avLst>
              <a:gd name="adj1" fmla="val 50000"/>
              <a:gd name="adj2" fmla="val 52769"/>
            </a:avLst>
          </a:prstGeom>
          <a:solidFill>
            <a:schemeClr val="hlink"/>
          </a:solidFill>
          <a:ln w="12700" cap="rnd">
            <a:no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0370" name="AutoShape 15"/>
          <p:cNvSpPr>
            <a:spLocks noChangeArrowheads="1"/>
          </p:cNvSpPr>
          <p:nvPr/>
        </p:nvSpPr>
        <p:spPr bwMode="auto">
          <a:xfrm>
            <a:off x="5702300" y="3671888"/>
            <a:ext cx="412750" cy="681037"/>
          </a:xfrm>
          <a:prstGeom prst="upDownArrow">
            <a:avLst>
              <a:gd name="adj1" fmla="val 50000"/>
              <a:gd name="adj2" fmla="val 33000"/>
            </a:avLst>
          </a:prstGeom>
          <a:solidFill>
            <a:schemeClr val="hlink"/>
          </a:solidFill>
          <a:ln w="12700" cap="rnd">
            <a:no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0371" name="AutoShape 16"/>
          <p:cNvSpPr>
            <a:spLocks noChangeArrowheads="1"/>
          </p:cNvSpPr>
          <p:nvPr/>
        </p:nvSpPr>
        <p:spPr bwMode="auto">
          <a:xfrm>
            <a:off x="5715000" y="4826000"/>
            <a:ext cx="412750" cy="285750"/>
          </a:xfrm>
          <a:prstGeom prst="upDownArrow">
            <a:avLst>
              <a:gd name="adj1" fmla="val 54167"/>
              <a:gd name="adj2" fmla="val 32292"/>
            </a:avLst>
          </a:prstGeom>
          <a:solidFill>
            <a:schemeClr val="hlink"/>
          </a:solidFill>
          <a:ln w="12700" cap="rnd">
            <a:no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0372" name="Text Box 18"/>
          <p:cNvSpPr txBox="1">
            <a:spLocks noChangeArrowheads="1"/>
          </p:cNvSpPr>
          <p:nvPr/>
        </p:nvSpPr>
        <p:spPr bwMode="auto">
          <a:xfrm>
            <a:off x="6251575" y="2095500"/>
            <a:ext cx="1570038" cy="369888"/>
          </a:xfrm>
          <a:prstGeom prst="rect">
            <a:avLst/>
          </a:prstGeom>
          <a:noFill/>
          <a:ln w="12700" cap="rnd">
            <a:noFill/>
            <a:miter lim="800000"/>
            <a:headEnd/>
            <a:tailEnd/>
          </a:ln>
        </p:spPr>
        <p:txBody>
          <a:bodyPr wrap="none" anchor="ctr">
            <a:spAutoFit/>
          </a:bodyPr>
          <a:lstStyle/>
          <a:p>
            <a:pPr>
              <a:spcBef>
                <a:spcPct val="50000"/>
              </a:spcBef>
            </a:pPr>
            <a:r>
              <a:rPr lang="en-US" altLang="ja-JP">
                <a:solidFill>
                  <a:srgbClr val="5F5F5F"/>
                </a:solidFill>
                <a:latin typeface="メイリオ" pitchFamily="50" charset="-128"/>
                <a:ea typeface="メイリオ" pitchFamily="50" charset="-128"/>
                <a:cs typeface="メイリオ" pitchFamily="50" charset="-128"/>
              </a:rPr>
              <a:t>《</a:t>
            </a:r>
            <a:r>
              <a:rPr lang="ja-JP" altLang="en-US">
                <a:solidFill>
                  <a:srgbClr val="5F5F5F"/>
                </a:solidFill>
                <a:latin typeface="メイリオ" pitchFamily="50" charset="-128"/>
                <a:ea typeface="メイリオ" pitchFamily="50" charset="-128"/>
                <a:cs typeface="メイリオ" pitchFamily="50" charset="-128"/>
              </a:rPr>
              <a:t>配賦方法</a:t>
            </a:r>
            <a:r>
              <a:rPr lang="en-US" altLang="ja-JP">
                <a:solidFill>
                  <a:srgbClr val="5F5F5F"/>
                </a:solidFill>
                <a:latin typeface="メイリオ" pitchFamily="50" charset="-128"/>
                <a:ea typeface="メイリオ" pitchFamily="50" charset="-128"/>
                <a:cs typeface="メイリオ" pitchFamily="50" charset="-128"/>
              </a:rPr>
              <a:t>》</a:t>
            </a:r>
          </a:p>
        </p:txBody>
      </p:sp>
      <p:sp>
        <p:nvSpPr>
          <p:cNvPr id="100373" name="Text Box 98"/>
          <p:cNvSpPr txBox="1">
            <a:spLocks noChangeArrowheads="1"/>
          </p:cNvSpPr>
          <p:nvPr/>
        </p:nvSpPr>
        <p:spPr bwMode="auto">
          <a:xfrm>
            <a:off x="215900" y="1439863"/>
            <a:ext cx="8785225" cy="338137"/>
          </a:xfrm>
          <a:prstGeom prst="rect">
            <a:avLst/>
          </a:prstGeom>
          <a:noFill/>
          <a:ln w="12700" algn="ctr">
            <a:noFill/>
            <a:miter lim="800000"/>
            <a:headEnd/>
            <a:tailEnd/>
          </a:ln>
        </p:spPr>
        <p:txBody>
          <a:bodyPr>
            <a:spAutoFit/>
          </a:bodyPr>
          <a:lstStyle/>
          <a:p>
            <a:r>
              <a:rPr lang="ja-JP" altLang="en-US" sz="1600">
                <a:solidFill>
                  <a:srgbClr val="595959"/>
                </a:solidFill>
                <a:latin typeface="メイリオ" pitchFamily="50" charset="-128"/>
                <a:ea typeface="メイリオ" pitchFamily="50" charset="-128"/>
                <a:cs typeface="メイリオ" pitchFamily="50" charset="-128"/>
              </a:rPr>
              <a:t>例：総務部門の経費を営業部門に配賦します。</a:t>
            </a:r>
          </a:p>
        </p:txBody>
      </p:sp>
      <p:cxnSp>
        <p:nvCxnSpPr>
          <p:cNvPr id="30" name="カギ線コネクタ 29"/>
          <p:cNvCxnSpPr>
            <a:stCxn id="100363" idx="3"/>
            <a:endCxn id="100364" idx="1"/>
          </p:cNvCxnSpPr>
          <p:nvPr/>
        </p:nvCxnSpPr>
        <p:spPr>
          <a:xfrm flipV="1">
            <a:off x="2592388" y="3009900"/>
            <a:ext cx="1100137" cy="877888"/>
          </a:xfrm>
          <a:prstGeom prst="bentConnector3">
            <a:avLst>
              <a:gd name="adj1" fmla="val 50000"/>
            </a:avLst>
          </a:prstGeom>
          <a:ln w="25400">
            <a:solidFill>
              <a:srgbClr val="0065AE"/>
            </a:solidFill>
            <a:tailEnd type="arrow"/>
          </a:ln>
        </p:spPr>
        <p:style>
          <a:lnRef idx="1">
            <a:schemeClr val="accent1"/>
          </a:lnRef>
          <a:fillRef idx="0">
            <a:schemeClr val="accent1"/>
          </a:fillRef>
          <a:effectRef idx="0">
            <a:schemeClr val="accent1"/>
          </a:effectRef>
          <a:fontRef idx="minor">
            <a:schemeClr val="tx1"/>
          </a:fontRef>
        </p:style>
      </p:cxnSp>
      <p:cxnSp>
        <p:nvCxnSpPr>
          <p:cNvPr id="34" name="カギ線コネクタ 33"/>
          <p:cNvCxnSpPr>
            <a:stCxn id="100363" idx="3"/>
            <a:endCxn id="100365" idx="1"/>
          </p:cNvCxnSpPr>
          <p:nvPr/>
        </p:nvCxnSpPr>
        <p:spPr>
          <a:xfrm>
            <a:off x="2592388" y="3887788"/>
            <a:ext cx="1100137" cy="1066800"/>
          </a:xfrm>
          <a:prstGeom prst="bentConnector3">
            <a:avLst>
              <a:gd name="adj1" fmla="val 50000"/>
            </a:avLst>
          </a:prstGeom>
          <a:ln w="25400">
            <a:solidFill>
              <a:srgbClr val="0065AE"/>
            </a:solidFill>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3157538" y="3886200"/>
            <a:ext cx="5715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00378" name="Text Box 18"/>
          <p:cNvSpPr txBox="1">
            <a:spLocks noChangeArrowheads="1"/>
          </p:cNvSpPr>
          <p:nvPr/>
        </p:nvSpPr>
        <p:spPr bwMode="auto">
          <a:xfrm>
            <a:off x="1135063" y="6192838"/>
            <a:ext cx="4143375" cy="307975"/>
          </a:xfrm>
          <a:prstGeom prst="rect">
            <a:avLst/>
          </a:prstGeom>
          <a:noFill/>
          <a:ln w="12700" cap="rnd">
            <a:noFill/>
            <a:miter lim="800000"/>
            <a:headEnd/>
            <a:tailEnd/>
          </a:ln>
        </p:spPr>
        <p:txBody>
          <a:bodyPr wrap="none" anchor="ctr">
            <a:spAutoFit/>
          </a:bodyPr>
          <a:lstStyle/>
          <a:p>
            <a:pPr>
              <a:spcBef>
                <a:spcPct val="50000"/>
              </a:spcBef>
            </a:pPr>
            <a:r>
              <a:rPr lang="ja-JP" altLang="en-US" sz="1400">
                <a:latin typeface="メイリオ" pitchFamily="50" charset="-128"/>
                <a:ea typeface="メイリオ" pitchFamily="50" charset="-128"/>
                <a:cs typeface="メイリオ" pitchFamily="50" charset="-128"/>
              </a:rPr>
              <a:t>１次配賦・２次配賦  ・   ・   ・ ９９９９次配賦</a:t>
            </a:r>
          </a:p>
        </p:txBody>
      </p:sp>
      <p:sp>
        <p:nvSpPr>
          <p:cNvPr id="23" name="テキスト ボックス 54"/>
          <p:cNvSpPr txBox="1">
            <a:spLocks noChangeArrowheads="1"/>
          </p:cNvSpPr>
          <p:nvPr/>
        </p:nvSpPr>
        <p:spPr bwMode="auto">
          <a:xfrm>
            <a:off x="5651500" y="5516563"/>
            <a:ext cx="2762250" cy="646112"/>
          </a:xfrm>
          <a:prstGeom prst="rect">
            <a:avLst/>
          </a:prstGeom>
          <a:noFill/>
          <a:ln w="9525">
            <a:noFill/>
            <a:miter lim="800000"/>
            <a:headEnd/>
            <a:tailEnd/>
          </a:ln>
        </p:spPr>
        <p:txBody>
          <a:bodyPr>
            <a:spAutoFit/>
          </a:bodyPr>
          <a:lstStyle/>
          <a:p>
            <a:pPr fontAlgn="auto">
              <a:spcBef>
                <a:spcPts val="0"/>
              </a:spcBef>
              <a:spcAft>
                <a:spcPts val="0"/>
              </a:spcAft>
              <a:defRPr/>
            </a:pPr>
            <a:r>
              <a:rPr kumimoji="0" lang="ja-JP" altLang="en-US" b="1" kern="0" dirty="0">
                <a:solidFill>
                  <a:schemeClr val="accent4"/>
                </a:solidFill>
                <a:latin typeface="メイリオ" pitchFamily="50" charset="-128"/>
                <a:ea typeface="メイリオ" pitchFamily="50" charset="-128"/>
              </a:rPr>
              <a:t>配賦シミュレーション</a:t>
            </a:r>
            <a:endParaRPr kumimoji="0" lang="en-US" altLang="ja-JP" b="1" kern="0" dirty="0">
              <a:solidFill>
                <a:schemeClr val="accent4"/>
              </a:solidFill>
              <a:latin typeface="メイリオ" pitchFamily="50" charset="-128"/>
              <a:ea typeface="メイリオ" pitchFamily="50" charset="-128"/>
            </a:endParaRPr>
          </a:p>
          <a:p>
            <a:pPr fontAlgn="auto">
              <a:spcBef>
                <a:spcPts val="0"/>
              </a:spcBef>
              <a:spcAft>
                <a:spcPts val="0"/>
              </a:spcAft>
              <a:defRPr/>
            </a:pPr>
            <a:r>
              <a:rPr kumimoji="0" lang="ja-JP" altLang="en-US" b="1" kern="0" dirty="0">
                <a:solidFill>
                  <a:schemeClr val="accent4"/>
                </a:solidFill>
                <a:latin typeface="メイリオ" pitchFamily="50" charset="-128"/>
                <a:ea typeface="メイリオ" pitchFamily="50" charset="-128"/>
              </a:rPr>
              <a:t>配賦前／配賦後</a:t>
            </a:r>
          </a:p>
        </p:txBody>
      </p:sp>
      <p:sp>
        <p:nvSpPr>
          <p:cNvPr id="25"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線コネクタ 20"/>
          <p:cNvCxnSpPr/>
          <p:nvPr/>
        </p:nvCxnSpPr>
        <p:spPr>
          <a:xfrm>
            <a:off x="1079500" y="4814888"/>
            <a:ext cx="863600" cy="720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rot="5400000">
            <a:off x="1079500" y="4094163"/>
            <a:ext cx="863600" cy="863600"/>
          </a:xfrm>
          <a:prstGeom prst="line">
            <a:avLst/>
          </a:prstGeom>
        </p:spPr>
        <p:style>
          <a:lnRef idx="1">
            <a:schemeClr val="accent1"/>
          </a:lnRef>
          <a:fillRef idx="0">
            <a:schemeClr val="accent1"/>
          </a:fillRef>
          <a:effectRef idx="0">
            <a:schemeClr val="accent1"/>
          </a:effectRef>
          <a:fontRef idx="minor">
            <a:schemeClr val="tx1"/>
          </a:fontRef>
        </p:style>
      </p:cxnSp>
      <p:sp>
        <p:nvSpPr>
          <p:cNvPr id="101380" name="タイトル 2"/>
          <p:cNvSpPr>
            <a:spLocks noGrp="1"/>
          </p:cNvSpPr>
          <p:nvPr>
            <p:ph type="title"/>
          </p:nvPr>
        </p:nvSpPr>
        <p:spPr bwMode="auto">
          <a:xfrm>
            <a:off x="503238" y="404713"/>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ja-JP" altLang="en-US" dirty="0" smtClean="0">
                <a:latin typeface="メイリオ" pitchFamily="50" charset="-128"/>
                <a:ea typeface="メイリオ" pitchFamily="50" charset="-128"/>
                <a:cs typeface="メイリオ" pitchFamily="50" charset="-128"/>
              </a:rPr>
              <a:t>複数社管理・会社合算機能</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en-US" altLang="ja-JP" sz="1800" dirty="0" smtClean="0">
                <a:latin typeface="メイリオ" pitchFamily="50" charset="-128"/>
                <a:ea typeface="メイリオ" pitchFamily="50" charset="-128"/>
                <a:cs typeface="メイリオ" pitchFamily="50" charset="-128"/>
              </a:rPr>
              <a:t>~1</a:t>
            </a:r>
            <a:r>
              <a:rPr lang="ja-JP" altLang="en-US" sz="1800" dirty="0" smtClean="0">
                <a:latin typeface="メイリオ" pitchFamily="50" charset="-128"/>
                <a:ea typeface="メイリオ" pitchFamily="50" charset="-128"/>
                <a:cs typeface="メイリオ" pitchFamily="50" charset="-128"/>
              </a:rPr>
              <a:t>データベース上での複数会社管理</a:t>
            </a:r>
            <a:r>
              <a:rPr lang="en-US" altLang="ja-JP" sz="1800" dirty="0" smtClean="0">
                <a:latin typeface="メイリオ" pitchFamily="50" charset="-128"/>
                <a:ea typeface="メイリオ" pitchFamily="50" charset="-128"/>
                <a:cs typeface="メイリオ" pitchFamily="50" charset="-128"/>
              </a:rPr>
              <a:t>~</a:t>
            </a:r>
            <a:endParaRPr lang="ja-JP" altLang="en-US" dirty="0" smtClean="0">
              <a:latin typeface="メイリオ" pitchFamily="50" charset="-128"/>
              <a:ea typeface="メイリオ" pitchFamily="50" charset="-128"/>
              <a:cs typeface="メイリオ" pitchFamily="50" charset="-128"/>
            </a:endParaRPr>
          </a:p>
        </p:txBody>
      </p:sp>
      <p:sp>
        <p:nvSpPr>
          <p:cNvPr id="2560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5CF571F9-941E-4E32-9F98-F71CE93A9B51}" type="slidenum">
              <a:rPr lang="ja-JP" altLang="en-US" smtClean="0">
                <a:solidFill>
                  <a:srgbClr val="FFFFFF"/>
                </a:solidFill>
              </a:rPr>
              <a:pPr fontAlgn="base">
                <a:spcBef>
                  <a:spcPct val="0"/>
                </a:spcBef>
                <a:spcAft>
                  <a:spcPct val="0"/>
                </a:spcAft>
                <a:defRPr/>
              </a:pPr>
              <a:t>18</a:t>
            </a:fld>
            <a:endParaRPr lang="ja-JP" altLang="en-US" smtClean="0">
              <a:solidFill>
                <a:srgbClr val="FFFFFF"/>
              </a:solidFill>
            </a:endParaRPr>
          </a:p>
        </p:txBody>
      </p:sp>
      <p:sp>
        <p:nvSpPr>
          <p:cNvPr id="25" name="テキスト ボックス 24"/>
          <p:cNvSpPr txBox="1"/>
          <p:nvPr/>
        </p:nvSpPr>
        <p:spPr>
          <a:xfrm>
            <a:off x="2881313" y="3789363"/>
            <a:ext cx="4895850" cy="1008062"/>
          </a:xfrm>
          <a:prstGeom prst="rect">
            <a:avLst/>
          </a:prstGeom>
          <a:ln>
            <a:solidFill>
              <a:schemeClr val="accent1">
                <a:shade val="50000"/>
              </a:schemeClr>
            </a:solidFill>
          </a:ln>
        </p:spPr>
        <p:txBody>
          <a:bodyPr lIns="252000" tIns="72000" rIns="0" bIns="0">
            <a:normAutofit/>
          </a:bodyPr>
          <a:lstStyle/>
          <a:p>
            <a:pPr fontAlgn="auto">
              <a:spcBef>
                <a:spcPts val="0"/>
              </a:spcBef>
              <a:spcAft>
                <a:spcPts val="0"/>
              </a:spcAft>
              <a:defRPr/>
            </a:pPr>
            <a:r>
              <a:rPr lang="ja-JP" altLang="en-US" sz="1600" dirty="0">
                <a:solidFill>
                  <a:srgbClr val="E27100"/>
                </a:solidFill>
                <a:latin typeface="メイリオ" pitchFamily="50" charset="-128"/>
                <a:ea typeface="メイリオ" pitchFamily="50" charset="-128"/>
                <a:cs typeface="メイリオ" pitchFamily="50" charset="-128"/>
              </a:rPr>
              <a:t>Ａ社（</a:t>
            </a:r>
            <a:r>
              <a:rPr lang="en-US" altLang="ja-JP" sz="1600" dirty="0">
                <a:solidFill>
                  <a:srgbClr val="E27100"/>
                </a:solidFill>
                <a:latin typeface="メイリオ" pitchFamily="50" charset="-128"/>
                <a:ea typeface="メイリオ" pitchFamily="50" charset="-128"/>
                <a:cs typeface="メイリオ" pitchFamily="50" charset="-128"/>
              </a:rPr>
              <a:t>3</a:t>
            </a:r>
            <a:r>
              <a:rPr lang="ja-JP" altLang="en-US" sz="1600" dirty="0">
                <a:solidFill>
                  <a:srgbClr val="E27100"/>
                </a:solidFill>
                <a:latin typeface="メイリオ" pitchFamily="50" charset="-128"/>
                <a:ea typeface="メイリオ" pitchFamily="50" charset="-128"/>
                <a:cs typeface="メイリオ" pitchFamily="50" charset="-128"/>
              </a:rPr>
              <a:t>月決算）</a:t>
            </a:r>
            <a:endParaRPr lang="en-US" altLang="ja-JP" sz="1600" dirty="0">
              <a:solidFill>
                <a:srgbClr val="E27100"/>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科　目：商品売上高</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水道光熱費</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給与手当</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販売費</a:t>
            </a:r>
            <a:r>
              <a:rPr lang="en-US" altLang="ja-JP" sz="1200" dirty="0">
                <a:solidFill>
                  <a:prstClr val="black"/>
                </a:solidFill>
                <a:latin typeface="メイリオ" pitchFamily="50" charset="-128"/>
                <a:ea typeface="メイリオ" pitchFamily="50" charset="-128"/>
                <a:cs typeface="メイリオ" pitchFamily="50" charset="-128"/>
              </a:rPr>
              <a:t>…</a:t>
            </a: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組　織：Ａ地区事業部</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Ａ１店舗</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Ａ２店舗</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Ｂ地区事業部</a:t>
            </a:r>
            <a:r>
              <a:rPr lang="en-US" altLang="ja-JP" sz="1200" dirty="0">
                <a:solidFill>
                  <a:prstClr val="black"/>
                </a:solidFill>
                <a:latin typeface="メイリオ" pitchFamily="50" charset="-128"/>
                <a:ea typeface="メイリオ" pitchFamily="50" charset="-128"/>
                <a:cs typeface="メイリオ" pitchFamily="50" charset="-128"/>
              </a:rPr>
              <a:t>…</a:t>
            </a: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管理セグメント：商品分類</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売場</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都道府県</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キャンペーン</a:t>
            </a:r>
            <a:r>
              <a:rPr lang="en-US" altLang="ja-JP" sz="1200" dirty="0">
                <a:solidFill>
                  <a:prstClr val="black"/>
                </a:solidFill>
                <a:latin typeface="メイリオ" pitchFamily="50" charset="-128"/>
                <a:ea typeface="メイリオ" pitchFamily="50" charset="-128"/>
                <a:cs typeface="メイリオ" pitchFamily="50" charset="-128"/>
              </a:rPr>
              <a:t>…</a:t>
            </a:r>
            <a:endParaRPr lang="ja-JP" altLang="en-US" sz="1200" dirty="0">
              <a:solidFill>
                <a:prstClr val="black"/>
              </a:solidFill>
              <a:latin typeface="メイリオ" pitchFamily="50" charset="-128"/>
              <a:ea typeface="メイリオ" pitchFamily="50" charset="-128"/>
              <a:cs typeface="メイリオ" pitchFamily="50" charset="-128"/>
            </a:endParaRPr>
          </a:p>
        </p:txBody>
      </p:sp>
      <p:sp>
        <p:nvSpPr>
          <p:cNvPr id="26" name="テキスト ボックス 25"/>
          <p:cNvSpPr txBox="1"/>
          <p:nvPr/>
        </p:nvSpPr>
        <p:spPr>
          <a:xfrm>
            <a:off x="2881313" y="5084763"/>
            <a:ext cx="4895850" cy="1008062"/>
          </a:xfrm>
          <a:prstGeom prst="rect">
            <a:avLst/>
          </a:prstGeom>
          <a:ln>
            <a:solidFill>
              <a:schemeClr val="accent1">
                <a:shade val="50000"/>
              </a:schemeClr>
            </a:solidFill>
          </a:ln>
        </p:spPr>
        <p:txBody>
          <a:bodyPr lIns="252000" tIns="72000" rIns="0" bIns="0">
            <a:normAutofit/>
          </a:bodyPr>
          <a:lstStyle/>
          <a:p>
            <a:pPr fontAlgn="auto">
              <a:spcBef>
                <a:spcPts val="0"/>
              </a:spcBef>
              <a:spcAft>
                <a:spcPts val="0"/>
              </a:spcAft>
              <a:defRPr/>
            </a:pPr>
            <a:r>
              <a:rPr lang="ja-JP" altLang="en-US" sz="1600" dirty="0">
                <a:solidFill>
                  <a:srgbClr val="E27100"/>
                </a:solidFill>
                <a:latin typeface="メイリオ" pitchFamily="50" charset="-128"/>
                <a:ea typeface="メイリオ" pitchFamily="50" charset="-128"/>
                <a:cs typeface="メイリオ" pitchFamily="50" charset="-128"/>
              </a:rPr>
              <a:t>Ｂ社（</a:t>
            </a:r>
            <a:r>
              <a:rPr lang="en-US" altLang="ja-JP" sz="1600" dirty="0">
                <a:solidFill>
                  <a:srgbClr val="E27100"/>
                </a:solidFill>
                <a:latin typeface="メイリオ" pitchFamily="50" charset="-128"/>
                <a:ea typeface="メイリオ" pitchFamily="50" charset="-128"/>
                <a:cs typeface="メイリオ" pitchFamily="50" charset="-128"/>
              </a:rPr>
              <a:t>12</a:t>
            </a:r>
            <a:r>
              <a:rPr lang="ja-JP" altLang="en-US" sz="1600" dirty="0">
                <a:solidFill>
                  <a:srgbClr val="E27100"/>
                </a:solidFill>
                <a:latin typeface="メイリオ" pitchFamily="50" charset="-128"/>
                <a:ea typeface="メイリオ" pitchFamily="50" charset="-128"/>
                <a:cs typeface="メイリオ" pitchFamily="50" charset="-128"/>
              </a:rPr>
              <a:t>月決算）</a:t>
            </a:r>
            <a:endParaRPr lang="en-US" altLang="ja-JP" sz="1600" dirty="0">
              <a:solidFill>
                <a:srgbClr val="E27100"/>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科　目：製品売上高</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光熱費</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賃金</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販促費</a:t>
            </a:r>
            <a:r>
              <a:rPr lang="en-US" altLang="ja-JP" sz="1200" dirty="0">
                <a:solidFill>
                  <a:prstClr val="black"/>
                </a:solidFill>
                <a:latin typeface="メイリオ" pitchFamily="50" charset="-128"/>
                <a:ea typeface="メイリオ" pitchFamily="50" charset="-128"/>
                <a:cs typeface="メイリオ" pitchFamily="50" charset="-128"/>
              </a:rPr>
              <a:t>…</a:t>
            </a: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組　織：甲製品事業部</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乙製品事業部</a:t>
            </a:r>
            <a:r>
              <a:rPr lang="en-US" altLang="ja-JP" sz="1200" dirty="0">
                <a:solidFill>
                  <a:prstClr val="black"/>
                </a:solidFill>
                <a:latin typeface="メイリオ" pitchFamily="50" charset="-128"/>
                <a:ea typeface="メイリオ" pitchFamily="50" charset="-128"/>
                <a:cs typeface="メイリオ" pitchFamily="50" charset="-128"/>
              </a:rPr>
              <a:t>…</a:t>
            </a: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管理セグメント：ブランド</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製品分類</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プロジェクト</a:t>
            </a:r>
            <a:r>
              <a:rPr lang="en-US" altLang="ja-JP" sz="1200" dirty="0">
                <a:solidFill>
                  <a:prstClr val="black"/>
                </a:solidFill>
                <a:latin typeface="メイリオ" pitchFamily="50" charset="-128"/>
                <a:ea typeface="メイリオ" pitchFamily="50" charset="-128"/>
                <a:cs typeface="メイリオ" pitchFamily="50" charset="-128"/>
              </a:rPr>
              <a:t>…</a:t>
            </a:r>
            <a:endParaRPr lang="ja-JP" altLang="en-US" sz="1200" dirty="0">
              <a:solidFill>
                <a:prstClr val="black"/>
              </a:solidFill>
              <a:latin typeface="メイリオ" pitchFamily="50" charset="-128"/>
              <a:ea typeface="メイリオ" pitchFamily="50" charset="-128"/>
              <a:cs typeface="メイリオ" pitchFamily="50" charset="-128"/>
            </a:endParaRPr>
          </a:p>
        </p:txBody>
      </p:sp>
      <p:sp>
        <p:nvSpPr>
          <p:cNvPr id="27" name="テキスト ボックス 26"/>
          <p:cNvSpPr txBox="1"/>
          <p:nvPr/>
        </p:nvSpPr>
        <p:spPr>
          <a:xfrm>
            <a:off x="1225550" y="2636838"/>
            <a:ext cx="4392613" cy="936625"/>
          </a:xfrm>
          <a:prstGeom prst="rect">
            <a:avLst/>
          </a:prstGeom>
          <a:ln w="19050" cmpd="sng">
            <a:solidFill>
              <a:schemeClr val="accent1">
                <a:shade val="50000"/>
              </a:schemeClr>
            </a:solidFill>
          </a:ln>
        </p:spPr>
        <p:txBody>
          <a:bodyPr lIns="252000" tIns="72000" rIns="0" bIns="0">
            <a:normAutofit/>
          </a:bodyPr>
          <a:lstStyle/>
          <a:p>
            <a:pPr fontAlgn="auto">
              <a:spcBef>
                <a:spcPts val="0"/>
              </a:spcBef>
              <a:spcAft>
                <a:spcPts val="0"/>
              </a:spcAft>
              <a:defRPr/>
            </a:pPr>
            <a:r>
              <a:rPr lang="ja-JP" altLang="en-US" sz="1600" dirty="0">
                <a:solidFill>
                  <a:srgbClr val="E27100"/>
                </a:solidFill>
                <a:latin typeface="メイリオ" pitchFamily="50" charset="-128"/>
                <a:ea typeface="メイリオ" pitchFamily="50" charset="-128"/>
                <a:cs typeface="メイリオ" pitchFamily="50" charset="-128"/>
              </a:rPr>
              <a:t>合算会社（</a:t>
            </a:r>
            <a:r>
              <a:rPr lang="en-US" altLang="ja-JP" sz="1600" dirty="0">
                <a:solidFill>
                  <a:srgbClr val="E27100"/>
                </a:solidFill>
                <a:latin typeface="メイリオ" pitchFamily="50" charset="-128"/>
                <a:ea typeface="メイリオ" pitchFamily="50" charset="-128"/>
                <a:cs typeface="メイリオ" pitchFamily="50" charset="-128"/>
              </a:rPr>
              <a:t>3</a:t>
            </a:r>
            <a:r>
              <a:rPr lang="ja-JP" altLang="en-US" sz="1600" dirty="0">
                <a:solidFill>
                  <a:srgbClr val="E27100"/>
                </a:solidFill>
                <a:latin typeface="メイリオ" pitchFamily="50" charset="-128"/>
                <a:ea typeface="メイリオ" pitchFamily="50" charset="-128"/>
                <a:cs typeface="メイリオ" pitchFamily="50" charset="-128"/>
              </a:rPr>
              <a:t>月決算）</a:t>
            </a:r>
            <a:endParaRPr lang="en-US" altLang="ja-JP" sz="1600" dirty="0">
              <a:solidFill>
                <a:srgbClr val="E27100"/>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科　目：売上高</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水道光熱費</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人件費</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販売費</a:t>
            </a:r>
            <a:r>
              <a:rPr lang="en-US" altLang="ja-JP" sz="1200" dirty="0">
                <a:solidFill>
                  <a:prstClr val="black"/>
                </a:solidFill>
                <a:latin typeface="メイリオ" pitchFamily="50" charset="-128"/>
                <a:ea typeface="メイリオ" pitchFamily="50" charset="-128"/>
                <a:cs typeface="メイリオ" pitchFamily="50" charset="-128"/>
              </a:rPr>
              <a:t>…</a:t>
            </a:r>
          </a:p>
          <a:p>
            <a:pPr fontAlgn="auto">
              <a:spcBef>
                <a:spcPts val="0"/>
              </a:spcBef>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組　織：Ａ社</a:t>
            </a: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Ｂ社</a:t>
            </a:r>
            <a:r>
              <a:rPr lang="en-US" altLang="ja-JP" sz="1200" dirty="0">
                <a:solidFill>
                  <a:prstClr val="black"/>
                </a:solidFill>
                <a:latin typeface="メイリオ" pitchFamily="50" charset="-128"/>
                <a:ea typeface="メイリオ" pitchFamily="50" charset="-128"/>
                <a:cs typeface="メイリオ" pitchFamily="50" charset="-128"/>
              </a:rPr>
              <a:t>…</a:t>
            </a:r>
          </a:p>
        </p:txBody>
      </p:sp>
      <p:sp>
        <p:nvSpPr>
          <p:cNvPr id="101385" name="テキスト ボックス 27"/>
          <p:cNvSpPr txBox="1">
            <a:spLocks noChangeArrowheads="1"/>
          </p:cNvSpPr>
          <p:nvPr/>
        </p:nvSpPr>
        <p:spPr bwMode="auto">
          <a:xfrm>
            <a:off x="5184775" y="2708275"/>
            <a:ext cx="865188" cy="360363"/>
          </a:xfrm>
          <a:prstGeom prst="rect">
            <a:avLst/>
          </a:prstGeom>
          <a:solidFill>
            <a:srgbClr val="9E3039"/>
          </a:solidFill>
          <a:ln w="9525">
            <a:noFill/>
            <a:miter lim="800000"/>
            <a:headEnd/>
            <a:tailEnd/>
          </a:ln>
        </p:spPr>
        <p:txBody>
          <a:bodyPr lIns="0" tIns="0" rIns="0" bIns="0"/>
          <a:lstStyle/>
          <a:p>
            <a:pPr algn="ctr">
              <a:lnSpc>
                <a:spcPts val="2800"/>
              </a:lnSpc>
            </a:pPr>
            <a:r>
              <a:rPr lang="ja-JP" altLang="en-US" sz="1200">
                <a:solidFill>
                  <a:srgbClr val="FFFFFF"/>
                </a:solidFill>
                <a:latin typeface="メイリオ" pitchFamily="50" charset="-128"/>
                <a:ea typeface="メイリオ" pitchFamily="50" charset="-128"/>
                <a:cs typeface="メイリオ" pitchFamily="50" charset="-128"/>
              </a:rPr>
              <a:t>売上高</a:t>
            </a:r>
          </a:p>
        </p:txBody>
      </p:sp>
      <p:sp>
        <p:nvSpPr>
          <p:cNvPr id="101386" name="テキスト ボックス 33"/>
          <p:cNvSpPr txBox="1">
            <a:spLocks noChangeArrowheads="1"/>
          </p:cNvSpPr>
          <p:nvPr/>
        </p:nvSpPr>
        <p:spPr bwMode="auto">
          <a:xfrm>
            <a:off x="5184775" y="3141663"/>
            <a:ext cx="865188" cy="358775"/>
          </a:xfrm>
          <a:prstGeom prst="rect">
            <a:avLst/>
          </a:prstGeom>
          <a:solidFill>
            <a:srgbClr val="557630"/>
          </a:solidFill>
          <a:ln w="9525">
            <a:noFill/>
            <a:miter lim="800000"/>
            <a:headEnd/>
            <a:tailEnd/>
          </a:ln>
        </p:spPr>
        <p:txBody>
          <a:bodyPr lIns="0" tIns="0" rIns="0" bIns="0"/>
          <a:lstStyle/>
          <a:p>
            <a:pPr algn="ctr">
              <a:lnSpc>
                <a:spcPts val="2800"/>
              </a:lnSpc>
            </a:pPr>
            <a:r>
              <a:rPr lang="ja-JP" altLang="en-US" sz="1200">
                <a:solidFill>
                  <a:srgbClr val="FFFFFF"/>
                </a:solidFill>
                <a:latin typeface="メイリオ" pitchFamily="50" charset="-128"/>
                <a:ea typeface="メイリオ" pitchFamily="50" charset="-128"/>
                <a:cs typeface="メイリオ" pitchFamily="50" charset="-128"/>
              </a:rPr>
              <a:t>従業員給与</a:t>
            </a:r>
          </a:p>
        </p:txBody>
      </p:sp>
      <p:sp>
        <p:nvSpPr>
          <p:cNvPr id="101387" name="テキスト ボックス 34"/>
          <p:cNvSpPr txBox="1">
            <a:spLocks noChangeArrowheads="1"/>
          </p:cNvSpPr>
          <p:nvPr/>
        </p:nvSpPr>
        <p:spPr bwMode="auto">
          <a:xfrm>
            <a:off x="7345363" y="3933825"/>
            <a:ext cx="863600" cy="358775"/>
          </a:xfrm>
          <a:prstGeom prst="rect">
            <a:avLst/>
          </a:prstGeom>
          <a:solidFill>
            <a:srgbClr val="9E3039"/>
          </a:solidFill>
          <a:ln w="9525">
            <a:noFill/>
            <a:miter lim="800000"/>
            <a:headEnd/>
            <a:tailEnd/>
          </a:ln>
        </p:spPr>
        <p:txBody>
          <a:bodyPr lIns="0" tIns="0" rIns="0" bIns="0"/>
          <a:lstStyle/>
          <a:p>
            <a:pPr algn="ctr">
              <a:lnSpc>
                <a:spcPts val="2800"/>
              </a:lnSpc>
            </a:pPr>
            <a:r>
              <a:rPr lang="ja-JP" altLang="en-US" sz="1200">
                <a:solidFill>
                  <a:srgbClr val="FFFFFF"/>
                </a:solidFill>
                <a:latin typeface="メイリオ" pitchFamily="50" charset="-128"/>
                <a:ea typeface="メイリオ" pitchFamily="50" charset="-128"/>
                <a:cs typeface="メイリオ" pitchFamily="50" charset="-128"/>
              </a:rPr>
              <a:t>商品売上高</a:t>
            </a:r>
          </a:p>
        </p:txBody>
      </p:sp>
      <p:sp>
        <p:nvSpPr>
          <p:cNvPr id="101388" name="テキスト ボックス 35"/>
          <p:cNvSpPr txBox="1">
            <a:spLocks noChangeArrowheads="1"/>
          </p:cNvSpPr>
          <p:nvPr/>
        </p:nvSpPr>
        <p:spPr bwMode="auto">
          <a:xfrm>
            <a:off x="7345363" y="4365625"/>
            <a:ext cx="863600" cy="358775"/>
          </a:xfrm>
          <a:prstGeom prst="rect">
            <a:avLst/>
          </a:prstGeom>
          <a:solidFill>
            <a:srgbClr val="557630"/>
          </a:solidFill>
          <a:ln w="9525">
            <a:noFill/>
            <a:miter lim="800000"/>
            <a:headEnd/>
            <a:tailEnd/>
          </a:ln>
        </p:spPr>
        <p:txBody>
          <a:bodyPr lIns="0" tIns="0" rIns="0" bIns="0"/>
          <a:lstStyle/>
          <a:p>
            <a:pPr algn="ctr">
              <a:lnSpc>
                <a:spcPts val="2800"/>
              </a:lnSpc>
            </a:pPr>
            <a:r>
              <a:rPr lang="ja-JP" altLang="en-US" sz="1200">
                <a:solidFill>
                  <a:srgbClr val="FFFFFF"/>
                </a:solidFill>
                <a:latin typeface="メイリオ" pitchFamily="50" charset="-128"/>
                <a:ea typeface="メイリオ" pitchFamily="50" charset="-128"/>
                <a:cs typeface="メイリオ" pitchFamily="50" charset="-128"/>
              </a:rPr>
              <a:t>給与手当</a:t>
            </a:r>
          </a:p>
        </p:txBody>
      </p:sp>
      <p:sp>
        <p:nvSpPr>
          <p:cNvPr id="101389" name="テキスト ボックス 36"/>
          <p:cNvSpPr txBox="1">
            <a:spLocks noChangeArrowheads="1"/>
          </p:cNvSpPr>
          <p:nvPr/>
        </p:nvSpPr>
        <p:spPr bwMode="auto">
          <a:xfrm>
            <a:off x="7345363" y="5229225"/>
            <a:ext cx="863600" cy="360363"/>
          </a:xfrm>
          <a:prstGeom prst="rect">
            <a:avLst/>
          </a:prstGeom>
          <a:solidFill>
            <a:srgbClr val="9E3039"/>
          </a:solidFill>
          <a:ln w="9525">
            <a:noFill/>
            <a:miter lim="800000"/>
            <a:headEnd/>
            <a:tailEnd/>
          </a:ln>
        </p:spPr>
        <p:txBody>
          <a:bodyPr lIns="0" tIns="0" rIns="0" bIns="0"/>
          <a:lstStyle/>
          <a:p>
            <a:pPr algn="ctr">
              <a:lnSpc>
                <a:spcPts val="2800"/>
              </a:lnSpc>
            </a:pPr>
            <a:r>
              <a:rPr lang="ja-JP" altLang="en-US" sz="1200">
                <a:solidFill>
                  <a:srgbClr val="FFFFFF"/>
                </a:solidFill>
                <a:latin typeface="メイリオ" pitchFamily="50" charset="-128"/>
                <a:ea typeface="メイリオ" pitchFamily="50" charset="-128"/>
                <a:cs typeface="メイリオ" pitchFamily="50" charset="-128"/>
              </a:rPr>
              <a:t>製品売上高</a:t>
            </a:r>
          </a:p>
        </p:txBody>
      </p:sp>
      <p:sp>
        <p:nvSpPr>
          <p:cNvPr id="101390" name="テキスト ボックス 37"/>
          <p:cNvSpPr txBox="1">
            <a:spLocks noChangeArrowheads="1"/>
          </p:cNvSpPr>
          <p:nvPr/>
        </p:nvSpPr>
        <p:spPr bwMode="auto">
          <a:xfrm>
            <a:off x="7345363" y="5661025"/>
            <a:ext cx="863600" cy="360363"/>
          </a:xfrm>
          <a:prstGeom prst="rect">
            <a:avLst/>
          </a:prstGeom>
          <a:solidFill>
            <a:srgbClr val="557630"/>
          </a:solidFill>
          <a:ln w="9525">
            <a:noFill/>
            <a:miter lim="800000"/>
            <a:headEnd/>
            <a:tailEnd/>
          </a:ln>
        </p:spPr>
        <p:txBody>
          <a:bodyPr lIns="0" tIns="0" rIns="0" bIns="0"/>
          <a:lstStyle/>
          <a:p>
            <a:pPr algn="ctr">
              <a:lnSpc>
                <a:spcPts val="2800"/>
              </a:lnSpc>
            </a:pPr>
            <a:r>
              <a:rPr lang="ja-JP" altLang="en-US" sz="1200">
                <a:solidFill>
                  <a:srgbClr val="FFFFFF"/>
                </a:solidFill>
                <a:latin typeface="メイリオ" pitchFamily="50" charset="-128"/>
                <a:ea typeface="メイリオ" pitchFamily="50" charset="-128"/>
                <a:cs typeface="メイリオ" pitchFamily="50" charset="-128"/>
              </a:rPr>
              <a:t>賃金</a:t>
            </a:r>
          </a:p>
        </p:txBody>
      </p:sp>
      <p:cxnSp>
        <p:nvCxnSpPr>
          <p:cNvPr id="42" name="カギ線コネクタ 41"/>
          <p:cNvCxnSpPr>
            <a:stCxn id="101390" idx="3"/>
            <a:endCxn id="101386" idx="3"/>
          </p:cNvCxnSpPr>
          <p:nvPr/>
        </p:nvCxnSpPr>
        <p:spPr>
          <a:xfrm flipH="1" flipV="1">
            <a:off x="6049963" y="3321050"/>
            <a:ext cx="2159000" cy="2520950"/>
          </a:xfrm>
          <a:prstGeom prst="bentConnector3">
            <a:avLst>
              <a:gd name="adj1" fmla="val -10582"/>
            </a:avLst>
          </a:prstGeom>
          <a:ln w="19050">
            <a:solidFill>
              <a:srgbClr val="557630"/>
            </a:solidFill>
          </a:ln>
        </p:spPr>
        <p:style>
          <a:lnRef idx="1">
            <a:schemeClr val="accent1"/>
          </a:lnRef>
          <a:fillRef idx="0">
            <a:schemeClr val="accent1"/>
          </a:fillRef>
          <a:effectRef idx="0">
            <a:schemeClr val="accent1"/>
          </a:effectRef>
          <a:fontRef idx="minor">
            <a:schemeClr val="tx1"/>
          </a:fontRef>
        </p:style>
      </p:cxnSp>
      <p:cxnSp>
        <p:nvCxnSpPr>
          <p:cNvPr id="44" name="カギ線コネクタ 43"/>
          <p:cNvCxnSpPr>
            <a:stCxn id="101389" idx="3"/>
            <a:endCxn id="101385" idx="3"/>
          </p:cNvCxnSpPr>
          <p:nvPr/>
        </p:nvCxnSpPr>
        <p:spPr>
          <a:xfrm flipH="1" flipV="1">
            <a:off x="6049963" y="2889250"/>
            <a:ext cx="2159000" cy="2519363"/>
          </a:xfrm>
          <a:prstGeom prst="bentConnector3">
            <a:avLst>
              <a:gd name="adj1" fmla="val -28660"/>
            </a:avLst>
          </a:prstGeom>
          <a:ln w="19050">
            <a:solidFill>
              <a:srgbClr val="9E3039"/>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a:stCxn id="101387" idx="3"/>
          </p:cNvCxnSpPr>
          <p:nvPr/>
        </p:nvCxnSpPr>
        <p:spPr>
          <a:xfrm flipV="1">
            <a:off x="8208963" y="4110038"/>
            <a:ext cx="611187" cy="3175"/>
          </a:xfrm>
          <a:prstGeom prst="line">
            <a:avLst/>
          </a:prstGeom>
          <a:ln w="19050">
            <a:solidFill>
              <a:srgbClr val="9E3039"/>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101388" idx="3"/>
          </p:cNvCxnSpPr>
          <p:nvPr/>
        </p:nvCxnSpPr>
        <p:spPr>
          <a:xfrm>
            <a:off x="8208963" y="4545013"/>
            <a:ext cx="220662" cy="3175"/>
          </a:xfrm>
          <a:prstGeom prst="line">
            <a:avLst/>
          </a:prstGeom>
          <a:ln w="19050">
            <a:solidFill>
              <a:srgbClr val="557630"/>
            </a:solidFill>
          </a:ln>
        </p:spPr>
        <p:style>
          <a:lnRef idx="1">
            <a:schemeClr val="accent1"/>
          </a:lnRef>
          <a:fillRef idx="0">
            <a:schemeClr val="accent1"/>
          </a:fillRef>
          <a:effectRef idx="0">
            <a:schemeClr val="accent1"/>
          </a:effectRef>
          <a:fontRef idx="minor">
            <a:schemeClr val="tx1"/>
          </a:fontRef>
        </p:style>
      </p:cxnSp>
      <p:sp>
        <p:nvSpPr>
          <p:cNvPr id="101395" name="Text Box 98"/>
          <p:cNvSpPr txBox="1">
            <a:spLocks noChangeArrowheads="1"/>
          </p:cNvSpPr>
          <p:nvPr/>
        </p:nvSpPr>
        <p:spPr bwMode="auto">
          <a:xfrm>
            <a:off x="215900" y="1439863"/>
            <a:ext cx="8785225" cy="825500"/>
          </a:xfrm>
          <a:prstGeom prst="rect">
            <a:avLst/>
          </a:prstGeom>
          <a:noFill/>
          <a:ln w="12700" algn="ctr">
            <a:noFill/>
            <a:miter lim="800000"/>
            <a:headEnd/>
            <a:tailEnd/>
          </a:ln>
        </p:spPr>
        <p:txBody>
          <a:bodyPr>
            <a:spAutoFit/>
          </a:bodyPr>
          <a:lstStyle/>
          <a:p>
            <a:r>
              <a:rPr lang="ja-JP" altLang="en-US" sz="1600">
                <a:solidFill>
                  <a:srgbClr val="595959"/>
                </a:solidFill>
                <a:latin typeface="メイリオ" pitchFamily="50" charset="-128"/>
                <a:ea typeface="メイリオ" pitchFamily="50" charset="-128"/>
                <a:cs typeface="メイリオ" pitchFamily="50" charset="-128"/>
              </a:rPr>
              <a:t>異なる会計期間や科目体系であっても会社コードごとにマスタ体系を設定できる為、</a:t>
            </a:r>
            <a:r>
              <a:rPr lang="en-US" altLang="ja-JP" sz="1600">
                <a:solidFill>
                  <a:srgbClr val="FF0000"/>
                </a:solidFill>
                <a:latin typeface="メイリオ" pitchFamily="50" charset="-128"/>
                <a:ea typeface="メイリオ" pitchFamily="50" charset="-128"/>
                <a:cs typeface="メイリオ" pitchFamily="50" charset="-128"/>
              </a:rPr>
              <a:t>1</a:t>
            </a:r>
            <a:r>
              <a:rPr lang="ja-JP" altLang="en-US" sz="1600">
                <a:solidFill>
                  <a:srgbClr val="FF0000"/>
                </a:solidFill>
                <a:latin typeface="メイリオ" pitchFamily="50" charset="-128"/>
                <a:ea typeface="メイリオ" pitchFamily="50" charset="-128"/>
                <a:cs typeface="メイリオ" pitchFamily="50" charset="-128"/>
              </a:rPr>
              <a:t>つのデータベースで複数企業の業務を処理</a:t>
            </a:r>
            <a:r>
              <a:rPr lang="ja-JP" altLang="en-US" sz="1600">
                <a:solidFill>
                  <a:srgbClr val="595959"/>
                </a:solidFill>
                <a:latin typeface="メイリオ" pitchFamily="50" charset="-128"/>
                <a:ea typeface="メイリオ" pitchFamily="50" charset="-128"/>
                <a:cs typeface="メイリオ" pitchFamily="50" charset="-128"/>
              </a:rPr>
              <a:t>することができます。</a:t>
            </a:r>
          </a:p>
          <a:p>
            <a:r>
              <a:rPr lang="ja-JP" altLang="en-US" sz="1600">
                <a:solidFill>
                  <a:srgbClr val="595959"/>
                </a:solidFill>
                <a:latin typeface="メイリオ" pitchFamily="50" charset="-128"/>
                <a:ea typeface="メイリオ" pitchFamily="50" charset="-128"/>
                <a:cs typeface="メイリオ" pitchFamily="50" charset="-128"/>
              </a:rPr>
              <a:t>また</a:t>
            </a:r>
            <a:r>
              <a:rPr lang="ja-JP" altLang="en-US" sz="1600">
                <a:solidFill>
                  <a:srgbClr val="FF0000"/>
                </a:solidFill>
                <a:latin typeface="メイリオ" pitchFamily="50" charset="-128"/>
                <a:ea typeface="メイリオ" pitchFamily="50" charset="-128"/>
                <a:cs typeface="メイリオ" pitchFamily="50" charset="-128"/>
              </a:rPr>
              <a:t>合算会社を設定して残高集計</a:t>
            </a:r>
            <a:r>
              <a:rPr lang="ja-JP" altLang="en-US" sz="1600">
                <a:solidFill>
                  <a:srgbClr val="595959"/>
                </a:solidFill>
                <a:latin typeface="メイリオ" pitchFamily="50" charset="-128"/>
                <a:ea typeface="メイリオ" pitchFamily="50" charset="-128"/>
                <a:cs typeface="メイリオ" pitchFamily="50" charset="-128"/>
              </a:rPr>
              <a:t>を行い、連結ベースの帳票を出力することも可能です。</a:t>
            </a:r>
          </a:p>
        </p:txBody>
      </p:sp>
      <p:pic>
        <p:nvPicPr>
          <p:cNvPr id="101397" name="Picture 31"/>
          <p:cNvPicPr>
            <a:picLocks noChangeAspect="1" noChangeArrowheads="1"/>
          </p:cNvPicPr>
          <p:nvPr/>
        </p:nvPicPr>
        <p:blipFill>
          <a:blip r:embed="rId3" cstate="print"/>
          <a:srcRect/>
          <a:stretch>
            <a:fillRect/>
          </a:stretch>
        </p:blipFill>
        <p:spPr bwMode="auto">
          <a:xfrm>
            <a:off x="257175" y="4365625"/>
            <a:ext cx="1219200" cy="1219200"/>
          </a:xfrm>
          <a:prstGeom prst="rect">
            <a:avLst/>
          </a:prstGeom>
          <a:noFill/>
          <a:ln w="9525">
            <a:noFill/>
            <a:miter lim="800000"/>
            <a:headEnd/>
            <a:tailEnd/>
          </a:ln>
        </p:spPr>
      </p:pic>
      <p:pic>
        <p:nvPicPr>
          <p:cNvPr id="101398" name="Picture 28"/>
          <p:cNvPicPr>
            <a:picLocks noChangeAspect="1" noChangeArrowheads="1"/>
          </p:cNvPicPr>
          <p:nvPr/>
        </p:nvPicPr>
        <p:blipFill>
          <a:blip r:embed="rId4" cstate="print"/>
          <a:srcRect/>
          <a:stretch>
            <a:fillRect/>
          </a:stretch>
        </p:blipFill>
        <p:spPr bwMode="auto">
          <a:xfrm>
            <a:off x="1908175" y="3716338"/>
            <a:ext cx="930275" cy="931862"/>
          </a:xfrm>
          <a:prstGeom prst="rect">
            <a:avLst/>
          </a:prstGeom>
          <a:noFill/>
          <a:ln w="9525">
            <a:noFill/>
            <a:miter lim="800000"/>
            <a:headEnd/>
            <a:tailEnd/>
          </a:ln>
        </p:spPr>
      </p:pic>
      <p:pic>
        <p:nvPicPr>
          <p:cNvPr id="101399" name="Picture 28"/>
          <p:cNvPicPr>
            <a:picLocks noChangeAspect="1" noChangeArrowheads="1"/>
          </p:cNvPicPr>
          <p:nvPr/>
        </p:nvPicPr>
        <p:blipFill>
          <a:blip r:embed="rId4" cstate="print"/>
          <a:srcRect/>
          <a:stretch>
            <a:fillRect/>
          </a:stretch>
        </p:blipFill>
        <p:spPr bwMode="auto">
          <a:xfrm>
            <a:off x="1908175" y="4946650"/>
            <a:ext cx="930275" cy="930275"/>
          </a:xfrm>
          <a:prstGeom prst="rect">
            <a:avLst/>
          </a:prstGeom>
          <a:noFill/>
          <a:ln w="9525">
            <a:noFill/>
            <a:miter lim="800000"/>
            <a:headEnd/>
            <a:tailEnd/>
          </a:ln>
        </p:spPr>
      </p:pic>
      <p:sp>
        <p:nvSpPr>
          <p:cNvPr id="28"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5407F7CC-B4C6-48CB-96C4-CA86FA98C6FD}" type="slidenum">
              <a:rPr lang="ja-JP" altLang="en-US" smtClean="0">
                <a:solidFill>
                  <a:srgbClr val="FFFFFF"/>
                </a:solidFill>
              </a:rPr>
              <a:pPr fontAlgn="base">
                <a:spcBef>
                  <a:spcPct val="0"/>
                </a:spcBef>
                <a:spcAft>
                  <a:spcPct val="0"/>
                </a:spcAft>
                <a:defRPr/>
              </a:pPr>
              <a:t>19</a:t>
            </a:fld>
            <a:endParaRPr lang="ja-JP" altLang="en-US" smtClean="0">
              <a:solidFill>
                <a:srgbClr val="FFFFFF"/>
              </a:solidFill>
            </a:endParaRPr>
          </a:p>
        </p:txBody>
      </p:sp>
      <p:sp>
        <p:nvSpPr>
          <p:cNvPr id="102403"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r>
              <a:rPr lang="en-US" altLang="ja-JP" sz="4000" b="1">
                <a:solidFill>
                  <a:srgbClr val="000000"/>
                </a:solidFill>
                <a:latin typeface="Times New Roman" pitchFamily="18" charset="0"/>
                <a:ea typeface="HGP創英角ｺﾞｼｯｸUB" pitchFamily="50" charset="-128"/>
              </a:rPr>
              <a:t>-</a:t>
            </a:r>
            <a:r>
              <a:rPr lang="en-US" altLang="ja-JP" sz="4000" b="1" i="1">
                <a:solidFill>
                  <a:srgbClr val="000000"/>
                </a:solidFill>
                <a:latin typeface="Times New Roman" pitchFamily="18" charset="0"/>
                <a:ea typeface="HGP創英角ｺﾞｼｯｸUB" pitchFamily="50" charset="-128"/>
              </a:rPr>
              <a:t>field</a:t>
            </a:r>
          </a:p>
          <a:p>
            <a:pPr algn="ctr"/>
            <a:r>
              <a:rPr lang="ja-JP" altLang="en-US" sz="2800" b="1">
                <a:solidFill>
                  <a:srgbClr val="000000"/>
                </a:solidFill>
                <a:latin typeface="メイリオ" pitchFamily="50" charset="-128"/>
                <a:ea typeface="メイリオ" pitchFamily="50" charset="-128"/>
                <a:cs typeface="メイリオ" pitchFamily="50" charset="-128"/>
              </a:rPr>
              <a:t>分散入力システム</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スライド番号プレースホルダー 6"/>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A4BC0554-631D-4688-BC51-A0B34BDE2C12}" type="slidenum">
              <a:rPr lang="ja-JP" altLang="en-US" smtClean="0">
                <a:solidFill>
                  <a:srgbClr val="FFFFFF"/>
                </a:solidFill>
              </a:rPr>
              <a:pPr fontAlgn="base">
                <a:spcBef>
                  <a:spcPct val="0"/>
                </a:spcBef>
                <a:spcAft>
                  <a:spcPct val="0"/>
                </a:spcAft>
                <a:defRPr/>
              </a:pPr>
              <a:t>2</a:t>
            </a:fld>
            <a:endParaRPr lang="ja-JP" altLang="en-US" dirty="0" smtClean="0">
              <a:solidFill>
                <a:srgbClr val="FFFFFF"/>
              </a:solidFill>
            </a:endParaRPr>
          </a:p>
        </p:txBody>
      </p:sp>
      <p:sp>
        <p:nvSpPr>
          <p:cNvPr id="83971" name="Rectangle 3"/>
          <p:cNvSpPr>
            <a:spLocks noGrp="1" noChangeArrowheads="1"/>
          </p:cNvSpPr>
          <p:nvPr>
            <p:ph type="title" idx="4294967295"/>
          </p:nvPr>
        </p:nvSpPr>
        <p:spPr bwMode="auto">
          <a:xfrm>
            <a:off x="288081" y="215900"/>
            <a:ext cx="5580063" cy="1008063"/>
          </a:xfrm>
          <a:prstGeom prst="rect">
            <a:avLst/>
          </a:prstGeom>
          <a:noFill/>
          <a:ln>
            <a:miter lim="800000"/>
            <a:headEnd/>
            <a:tailEnd/>
          </a:ln>
        </p:spPr>
        <p:txBody>
          <a:bodyPr/>
          <a:lstStyle/>
          <a:p>
            <a:pPr eaLnBrk="1" hangingPunct="1"/>
            <a:r>
              <a:rPr lang="ja-JP" altLang="en-US" dirty="0" smtClean="0">
                <a:latin typeface="メイリオ" pitchFamily="50" charset="-128"/>
                <a:ea typeface="メイリオ" pitchFamily="50" charset="-128"/>
                <a:cs typeface="メイリオ" pitchFamily="50" charset="-128"/>
              </a:rPr>
              <a:t>　</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会社概要</a:t>
            </a:r>
          </a:p>
        </p:txBody>
      </p:sp>
      <p:graphicFrame>
        <p:nvGraphicFramePr>
          <p:cNvPr id="9" name="表 8"/>
          <p:cNvGraphicFramePr>
            <a:graphicFrameLocks noGrp="1"/>
          </p:cNvGraphicFramePr>
          <p:nvPr/>
        </p:nvGraphicFramePr>
        <p:xfrm>
          <a:off x="179512" y="1844824"/>
          <a:ext cx="5212470" cy="3826818"/>
        </p:xfrm>
        <a:graphic>
          <a:graphicData uri="http://schemas.openxmlformats.org/drawingml/2006/table">
            <a:tbl>
              <a:tblPr>
                <a:effectLst>
                  <a:outerShdw blurRad="50800" dist="38100" dir="2700000" algn="tl" rotWithShape="0">
                    <a:prstClr val="black">
                      <a:alpha val="40000"/>
                    </a:prstClr>
                  </a:outerShdw>
                </a:effectLst>
                <a:tableStyleId>{08FB837D-C827-4EFA-A057-4D05807E0F7C}</a:tableStyleId>
              </a:tblPr>
              <a:tblGrid>
                <a:gridCol w="885825">
                  <a:extLst>
                    <a:ext uri="{9D8B030D-6E8A-4147-A177-3AD203B41FA5}">
                      <a16:colId xmlns:a16="http://schemas.microsoft.com/office/drawing/2014/main" val="20000"/>
                    </a:ext>
                  </a:extLst>
                </a:gridCol>
                <a:gridCol w="4326645">
                  <a:extLst>
                    <a:ext uri="{9D8B030D-6E8A-4147-A177-3AD203B41FA5}">
                      <a16:colId xmlns:a16="http://schemas.microsoft.com/office/drawing/2014/main" val="20001"/>
                    </a:ext>
                  </a:extLst>
                </a:gridCol>
              </a:tblGrid>
              <a:tr h="291941">
                <a:tc>
                  <a:txBody>
                    <a:bodyPr/>
                    <a:lstStyle/>
                    <a:p>
                      <a:pPr algn="ctr"/>
                      <a:r>
                        <a:rPr lang="ja-JP" altLang="en-US" sz="1100" dirty="0">
                          <a:solidFill>
                            <a:schemeClr val="bg1"/>
                          </a:solidFill>
                          <a:latin typeface="メイリオ" pitchFamily="50" charset="-128"/>
                          <a:ea typeface="メイリオ" pitchFamily="50" charset="-128"/>
                          <a:cs typeface="メイリオ" pitchFamily="50" charset="-128"/>
                        </a:rPr>
                        <a:t>会社名</a:t>
                      </a:r>
                    </a:p>
                  </a:txBody>
                  <a:tcPr marL="0" marR="0" marT="0" marB="0" anchor="ctr">
                    <a:solidFill>
                      <a:schemeClr val="accent2"/>
                    </a:solidFill>
                  </a:tcPr>
                </a:tc>
                <a:tc>
                  <a:txBody>
                    <a:bodyPr/>
                    <a:lstStyle/>
                    <a:p>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スーパーストリーム株式</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会社</a:t>
                      </a:r>
                    </a:p>
                  </a:txBody>
                  <a:tcPr marL="0" marR="0" marT="0" marB="0" anchor="ctr"/>
                </a:tc>
                <a:extLst>
                  <a:ext uri="{0D108BD9-81ED-4DB2-BD59-A6C34878D82A}">
                    <a16:rowId xmlns:a16="http://schemas.microsoft.com/office/drawing/2014/main" val="10000"/>
                  </a:ext>
                </a:extLst>
              </a:tr>
              <a:tr h="536401">
                <a:tc>
                  <a:txBody>
                    <a:bodyPr/>
                    <a:lstStyle/>
                    <a:p>
                      <a:pPr algn="ctr"/>
                      <a:r>
                        <a:rPr lang="ja-JP" altLang="en-US" sz="1100" dirty="0">
                          <a:solidFill>
                            <a:schemeClr val="bg1"/>
                          </a:solidFill>
                          <a:latin typeface="メイリオ" pitchFamily="50" charset="-128"/>
                          <a:ea typeface="メイリオ" pitchFamily="50" charset="-128"/>
                          <a:cs typeface="メイリオ" pitchFamily="50" charset="-128"/>
                        </a:rPr>
                        <a:t>設立</a:t>
                      </a:r>
                    </a:p>
                  </a:txBody>
                  <a:tcPr marL="0" marR="0" marT="0" marB="0" anchor="ctr">
                    <a:solidFill>
                      <a:schemeClr val="accent2"/>
                    </a:solidFill>
                  </a:tcPr>
                </a:tc>
                <a:tc>
                  <a:txBody>
                    <a:bodyPr/>
                    <a:lstStyle/>
                    <a:p>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1986</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年</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12</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月</a:t>
                      </a:r>
                      <a:b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b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日本での事業開始はマコーマック＆ドッジ・ジャパン株式</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会社</a:t>
                      </a:r>
                      <a:endPar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endParaRPr>
                    </a:p>
                    <a:p>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より</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a:t>
                      </a:r>
                    </a:p>
                  </a:txBody>
                  <a:tcPr marL="0" marR="0" marT="0" marB="0" anchor="ctr"/>
                </a:tc>
                <a:extLst>
                  <a:ext uri="{0D108BD9-81ED-4DB2-BD59-A6C34878D82A}">
                    <a16:rowId xmlns:a16="http://schemas.microsoft.com/office/drawing/2014/main" val="10001"/>
                  </a:ext>
                </a:extLst>
              </a:tr>
              <a:tr h="315878">
                <a:tc>
                  <a:txBody>
                    <a:bodyPr/>
                    <a:lstStyle/>
                    <a:p>
                      <a:pPr algn="ctr"/>
                      <a:r>
                        <a:rPr lang="ja-JP" altLang="en-US" sz="1100" dirty="0">
                          <a:solidFill>
                            <a:schemeClr val="bg1"/>
                          </a:solidFill>
                          <a:latin typeface="メイリオ" pitchFamily="50" charset="-128"/>
                          <a:ea typeface="メイリオ" pitchFamily="50" charset="-128"/>
                          <a:cs typeface="メイリオ" pitchFamily="50" charset="-128"/>
                        </a:rPr>
                        <a:t>本社所在地</a:t>
                      </a:r>
                    </a:p>
                  </a:txBody>
                  <a:tcPr marL="0" marR="0" marT="0" marB="0" anchor="ctr">
                    <a:solidFill>
                      <a:schemeClr val="accent2"/>
                    </a:solidFill>
                  </a:tcPr>
                </a:tc>
                <a:tc>
                  <a:txBody>
                    <a:bodyPr/>
                    <a:lstStyle/>
                    <a:p>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140-8526</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　</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東京都品川区東品川</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rPr>
                        <a:t>2-4-11</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野村不動産天王洲ビル</a:t>
                      </a:r>
                      <a:endParaRPr lang="ja-JP" altLang="en-US" sz="1100" dirty="0">
                        <a:solidFill>
                          <a:schemeClr val="tx1">
                            <a:lumMod val="75000"/>
                            <a:lumOff val="25000"/>
                          </a:schemeClr>
                        </a:solidFill>
                        <a:latin typeface="メイリオ" pitchFamily="50" charset="-128"/>
                        <a:ea typeface="メイリオ" pitchFamily="50" charset="-128"/>
                        <a:cs typeface="メイリオ" pitchFamily="50" charset="-128"/>
                      </a:endParaRPr>
                    </a:p>
                  </a:txBody>
                  <a:tcPr marL="0" marR="0" marT="0" marB="0" anchor="ctr"/>
                </a:tc>
                <a:extLst>
                  <a:ext uri="{0D108BD9-81ED-4DB2-BD59-A6C34878D82A}">
                    <a16:rowId xmlns:a16="http://schemas.microsoft.com/office/drawing/2014/main" val="10002"/>
                  </a:ext>
                </a:extLst>
              </a:tr>
              <a:tr h="315878">
                <a:tc>
                  <a:txBody>
                    <a:bodyPr/>
                    <a:lstStyle/>
                    <a:p>
                      <a:pPr algn="ctr"/>
                      <a:r>
                        <a:rPr lang="zh-TW" altLang="en-US" sz="1100" dirty="0">
                          <a:solidFill>
                            <a:schemeClr val="bg1"/>
                          </a:solidFill>
                          <a:latin typeface="メイリオ" pitchFamily="50" charset="-128"/>
                          <a:ea typeface="メイリオ" pitchFamily="50" charset="-128"/>
                          <a:cs typeface="メイリオ" pitchFamily="50" charset="-128"/>
                        </a:rPr>
                        <a:t>西日本事業所</a:t>
                      </a:r>
                    </a:p>
                  </a:txBody>
                  <a:tcPr marL="0" marR="0" marT="0" marB="0" anchor="ctr">
                    <a:solidFill>
                      <a:schemeClr val="accent2"/>
                    </a:solidFill>
                  </a:tcPr>
                </a:tc>
                <a:tc>
                  <a:txBody>
                    <a:bodyPr/>
                    <a:lstStyle/>
                    <a:p>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550-0001 </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大阪府大阪市西区土佐堀</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2</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2</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4 </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土佐堀</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ダイビル</a:t>
                      </a:r>
                      <a:endParaRPr lang="en-US" altLang="ja-JP" sz="1100" dirty="0">
                        <a:solidFill>
                          <a:schemeClr val="tx1">
                            <a:lumMod val="75000"/>
                            <a:lumOff val="25000"/>
                          </a:schemeClr>
                        </a:solidFill>
                        <a:latin typeface="メイリオ" pitchFamily="50" charset="-128"/>
                        <a:ea typeface="メイリオ" pitchFamily="50" charset="-128"/>
                        <a:cs typeface="メイリオ" pitchFamily="50" charset="-128"/>
                      </a:endParaRPr>
                    </a:p>
                  </a:txBody>
                  <a:tcPr marL="0" marR="0" marT="0" marB="0" anchor="ctr"/>
                </a:tc>
                <a:extLst>
                  <a:ext uri="{0D108BD9-81ED-4DB2-BD59-A6C34878D82A}">
                    <a16:rowId xmlns:a16="http://schemas.microsoft.com/office/drawing/2014/main" val="10003"/>
                  </a:ext>
                </a:extLst>
              </a:tr>
              <a:tr h="330883">
                <a:tc>
                  <a:txBody>
                    <a:bodyPr/>
                    <a:lstStyle/>
                    <a:p>
                      <a:pPr algn="ctr"/>
                      <a:r>
                        <a:rPr lang="ja-JP" altLang="en-US" sz="1100" dirty="0">
                          <a:solidFill>
                            <a:schemeClr val="bg1"/>
                          </a:solidFill>
                          <a:latin typeface="メイリオ" pitchFamily="50" charset="-128"/>
                          <a:ea typeface="メイリオ" pitchFamily="50" charset="-128"/>
                          <a:cs typeface="メイリオ" pitchFamily="50" charset="-128"/>
                        </a:rPr>
                        <a:t>代表者</a:t>
                      </a:r>
                    </a:p>
                  </a:txBody>
                  <a:tcPr marL="0" marR="0" marT="0" marB="0" anchor="ctr">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zh-TW"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代表</a:t>
                      </a:r>
                      <a:r>
                        <a:rPr lang="zh-TW" altLang="en-US" sz="1100" dirty="0">
                          <a:solidFill>
                            <a:schemeClr val="tx1">
                              <a:lumMod val="75000"/>
                              <a:lumOff val="25000"/>
                            </a:schemeClr>
                          </a:solidFill>
                          <a:latin typeface="メイリオ" pitchFamily="50" charset="-128"/>
                          <a:ea typeface="メイリオ" pitchFamily="50" charset="-128"/>
                          <a:cs typeface="メイリオ" pitchFamily="50" charset="-128"/>
                        </a:rPr>
                        <a:t>取締役社長　</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大久保　晴彦</a:t>
                      </a:r>
                      <a:endParaRPr lang="zh-TW" altLang="en-US" sz="1100" dirty="0" smtClean="0">
                        <a:solidFill>
                          <a:schemeClr val="tx1">
                            <a:lumMod val="75000"/>
                            <a:lumOff val="25000"/>
                          </a:schemeClr>
                        </a:solidFill>
                        <a:latin typeface="メイリオ" pitchFamily="50" charset="-128"/>
                        <a:ea typeface="メイリオ" pitchFamily="50" charset="-128"/>
                        <a:cs typeface="メイリオ" pitchFamily="50" charset="-128"/>
                      </a:endParaRPr>
                    </a:p>
                  </a:txBody>
                  <a:tcPr marL="0" marR="0" marT="0" marB="0" anchor="ctr"/>
                </a:tc>
                <a:extLst>
                  <a:ext uri="{0D108BD9-81ED-4DB2-BD59-A6C34878D82A}">
                    <a16:rowId xmlns:a16="http://schemas.microsoft.com/office/drawing/2014/main" val="10004"/>
                  </a:ext>
                </a:extLst>
              </a:tr>
              <a:tr h="631757">
                <a:tc>
                  <a:txBody>
                    <a:bodyPr/>
                    <a:lstStyle/>
                    <a:p>
                      <a:pPr algn="ctr"/>
                      <a:r>
                        <a:rPr lang="en-US" sz="1100" dirty="0">
                          <a:solidFill>
                            <a:schemeClr val="bg1"/>
                          </a:solidFill>
                          <a:latin typeface="メイリオ" pitchFamily="50" charset="-128"/>
                          <a:ea typeface="メイリオ" pitchFamily="50" charset="-128"/>
                          <a:cs typeface="メイリオ" pitchFamily="50" charset="-128"/>
                        </a:rPr>
                        <a:t>URL</a:t>
                      </a:r>
                    </a:p>
                  </a:txBody>
                  <a:tcPr marL="0" marR="0" marT="0" marB="0" anchor="ctr">
                    <a:solidFill>
                      <a:schemeClr val="accent2"/>
                    </a:solidFill>
                  </a:tcPr>
                </a:tc>
                <a:tc>
                  <a:txBody>
                    <a:bodyPr/>
                    <a:lstStyle/>
                    <a:p>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hlinkClick r:id="" action="ppaction://hlinkfile"/>
                        </a:rPr>
                        <a:t>http</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hlinkClick r:id="" action="ppaction://hlinkfile"/>
                        </a:rPr>
                        <a:t>://</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hlinkClick r:id="" action="ppaction://hlinkfile"/>
                        </a:rPr>
                        <a:t>www.superstream.co.jp</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hlinkClick r:id="" action="ppaction://hlinkfile"/>
                        </a:rPr>
                        <a:t>/</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コーポレートサイト</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a:t>
                      </a:r>
                      <a:b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b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hlinkClick r:id=""/>
                        </a:rPr>
                        <a:t>https://</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hlinkClick r:id=""/>
                        </a:rPr>
                        <a:t>www.superstream.jp</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ユーザ会会員専用サイト</a:t>
                      </a:r>
                      <a:r>
                        <a:rPr lang="en-US" altLang="ja-JP" sz="1100" dirty="0">
                          <a:solidFill>
                            <a:schemeClr val="tx1">
                              <a:lumMod val="75000"/>
                              <a:lumOff val="25000"/>
                            </a:schemeClr>
                          </a:solidFill>
                          <a:latin typeface="メイリオ" pitchFamily="50" charset="-128"/>
                          <a:ea typeface="メイリオ" pitchFamily="50" charset="-128"/>
                          <a:cs typeface="メイリオ" pitchFamily="50" charset="-128"/>
                        </a:rPr>
                        <a:t>)</a:t>
                      </a:r>
                    </a:p>
                  </a:txBody>
                  <a:tcPr marL="0" marR="0" marT="0" marB="0" anchor="ctr"/>
                </a:tc>
                <a:extLst>
                  <a:ext uri="{0D108BD9-81ED-4DB2-BD59-A6C34878D82A}">
                    <a16:rowId xmlns:a16="http://schemas.microsoft.com/office/drawing/2014/main" val="10005"/>
                  </a:ext>
                </a:extLst>
              </a:tr>
              <a:tr h="807366">
                <a:tc>
                  <a:txBody>
                    <a:bodyPr/>
                    <a:lstStyle/>
                    <a:p>
                      <a:pPr algn="ctr"/>
                      <a:r>
                        <a:rPr lang="ja-JP" altLang="en-US" sz="1100" dirty="0">
                          <a:solidFill>
                            <a:schemeClr val="bg1"/>
                          </a:solidFill>
                          <a:latin typeface="メイリオ" pitchFamily="50" charset="-128"/>
                          <a:ea typeface="メイリオ" pitchFamily="50" charset="-128"/>
                          <a:cs typeface="メイリオ" pitchFamily="50" charset="-128"/>
                        </a:rPr>
                        <a:t>事業内容</a:t>
                      </a:r>
                    </a:p>
                  </a:txBody>
                  <a:tcPr marL="0" marR="0" marT="0" marB="0" anchor="ctr">
                    <a:solidFill>
                      <a:schemeClr val="accent2"/>
                    </a:solidFill>
                  </a:tcPr>
                </a:tc>
                <a:tc>
                  <a:txBody>
                    <a:bodyPr/>
                    <a:lstStyle/>
                    <a:p>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ソフトウェア</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・パッケージの企画</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・開発・販売</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
                      </a:r>
                      <a:b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b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販売</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製品のトレーニングおよびサポート</a:t>
                      </a:r>
                      <a:b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b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システム</a:t>
                      </a: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導入のコンサルティング</a:t>
                      </a:r>
                    </a:p>
                  </a:txBody>
                  <a:tcPr marL="0" marR="0" marT="0" marB="0" anchor="ctr"/>
                </a:tc>
                <a:extLst>
                  <a:ext uri="{0D108BD9-81ED-4DB2-BD59-A6C34878D82A}">
                    <a16:rowId xmlns:a16="http://schemas.microsoft.com/office/drawing/2014/main" val="10006"/>
                  </a:ext>
                </a:extLst>
              </a:tr>
              <a:tr h="596714">
                <a:tc>
                  <a:txBody>
                    <a:bodyPr/>
                    <a:lstStyle/>
                    <a:p>
                      <a:pPr algn="ctr"/>
                      <a:r>
                        <a:rPr lang="ja-JP" altLang="en-US" sz="1100" dirty="0" smtClean="0">
                          <a:solidFill>
                            <a:schemeClr val="bg1"/>
                          </a:solidFill>
                          <a:latin typeface="メイリオ" pitchFamily="50" charset="-128"/>
                          <a:ea typeface="メイリオ" pitchFamily="50" charset="-128"/>
                          <a:cs typeface="メイリオ" pitchFamily="50" charset="-128"/>
                        </a:rPr>
                        <a:t>取扱製品</a:t>
                      </a:r>
                      <a:endParaRPr lang="ja-JP" altLang="en-US" sz="1100" dirty="0">
                        <a:solidFill>
                          <a:schemeClr val="bg1"/>
                        </a:solidFill>
                        <a:latin typeface="メイリオ" pitchFamily="50" charset="-128"/>
                        <a:ea typeface="メイリオ" pitchFamily="50" charset="-128"/>
                        <a:cs typeface="メイリオ" pitchFamily="50" charset="-128"/>
                      </a:endParaRPr>
                    </a:p>
                  </a:txBody>
                  <a:tcPr marL="0" marR="0" marT="0" marB="0" anchor="ctr">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基幹業務パッケージ </a:t>
                      </a:r>
                      <a:r>
                        <a:rPr lang="en-US" altLang="ja-JP" sz="1100" b="1" i="0" dirty="0" smtClean="0">
                          <a:solidFill>
                            <a:schemeClr val="tx1">
                              <a:lumMod val="75000"/>
                              <a:lumOff val="25000"/>
                            </a:schemeClr>
                          </a:solidFill>
                          <a:latin typeface="メイリオ" pitchFamily="50" charset="-128"/>
                          <a:ea typeface="メイリオ" pitchFamily="50" charset="-128"/>
                          <a:cs typeface="メイリオ" pitchFamily="50" charset="-128"/>
                        </a:rPr>
                        <a:t>SuperStream</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（財務会計・人事給与）</a:t>
                      </a:r>
                      <a:endParaRPr lang="en-US" altLang="ja-JP" sz="1100" dirty="0" smtClean="0">
                        <a:solidFill>
                          <a:schemeClr val="tx1">
                            <a:lumMod val="75000"/>
                            <a:lumOff val="25000"/>
                          </a:schemeClr>
                        </a:solidFill>
                        <a:latin typeface="メイリオ" pitchFamily="50" charset="-128"/>
                        <a:ea typeface="メイリオ" pitchFamily="50" charset="-128"/>
                        <a:cs typeface="メイリオ"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ならびに連携アライアンス製品</a:t>
                      </a:r>
                      <a:endParaRPr lang="ja-JP" altLang="en-US" sz="1100" dirty="0">
                        <a:solidFill>
                          <a:schemeClr val="tx1">
                            <a:lumMod val="75000"/>
                            <a:lumOff val="25000"/>
                          </a:schemeClr>
                        </a:solidFill>
                        <a:latin typeface="メイリオ" pitchFamily="50" charset="-128"/>
                        <a:ea typeface="メイリオ" pitchFamily="50" charset="-128"/>
                        <a:cs typeface="メイリオ" pitchFamily="50" charset="-128"/>
                      </a:endParaRPr>
                    </a:p>
                  </a:txBody>
                  <a:tcPr marL="0" marR="0" marT="0" marB="0" anchor="ctr"/>
                </a:tc>
                <a:extLst>
                  <a:ext uri="{0D108BD9-81ED-4DB2-BD59-A6C34878D82A}">
                    <a16:rowId xmlns:a16="http://schemas.microsoft.com/office/drawing/2014/main" val="10007"/>
                  </a:ext>
                </a:extLst>
              </a:tr>
            </a:tbl>
          </a:graphicData>
        </a:graphic>
      </p:graphicFrame>
      <p:sp>
        <p:nvSpPr>
          <p:cNvPr id="83973" name="テキスト ボックス 26"/>
          <p:cNvSpPr txBox="1">
            <a:spLocks noChangeArrowheads="1"/>
          </p:cNvSpPr>
          <p:nvPr/>
        </p:nvSpPr>
        <p:spPr bwMode="auto">
          <a:xfrm>
            <a:off x="314325" y="1340768"/>
            <a:ext cx="8401050" cy="361950"/>
          </a:xfrm>
          <a:prstGeom prst="rect">
            <a:avLst/>
          </a:prstGeom>
          <a:noFill/>
          <a:ln w="9525">
            <a:noFill/>
            <a:miter lim="800000"/>
            <a:headEnd/>
            <a:tailEnd/>
          </a:ln>
        </p:spPr>
        <p:txBody>
          <a:bodyPr wrap="none" lIns="0" tIns="0" rIns="0" bIns="0"/>
          <a:lstStyle/>
          <a:p>
            <a:pPr>
              <a:lnSpc>
                <a:spcPts val="2800"/>
              </a:lnSpc>
            </a:pPr>
            <a:r>
              <a:rPr lang="ja-JP" altLang="en-US" sz="1600" b="1" dirty="0">
                <a:solidFill>
                  <a:srgbClr val="B31919"/>
                </a:solidFill>
                <a:latin typeface="メイリオ" pitchFamily="50" charset="-128"/>
                <a:ea typeface="メイリオ" pitchFamily="50" charset="-128"/>
                <a:cs typeface="メイリオ" pitchFamily="50" charset="-128"/>
              </a:rPr>
              <a:t>経営基盤を支える国産パッケージベンダーとして、お客様と歩み続けます</a:t>
            </a:r>
          </a:p>
        </p:txBody>
      </p:sp>
      <p:sp>
        <p:nvSpPr>
          <p:cNvPr id="1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
        <p:nvSpPr>
          <p:cNvPr id="10" name="正方形/長方形 9"/>
          <p:cNvSpPr/>
          <p:nvPr/>
        </p:nvSpPr>
        <p:spPr>
          <a:xfrm>
            <a:off x="5391982" y="1732082"/>
            <a:ext cx="3740166" cy="4939814"/>
          </a:xfrm>
          <a:prstGeom prst="rect">
            <a:avLst/>
          </a:prstGeom>
        </p:spPr>
        <p:txBody>
          <a:bodyPr wrap="square">
            <a:spAutoFit/>
          </a:bodyPr>
          <a:lstStyle/>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今日の企業情報システムは、日本国内はもとよりグローバルの激しい競争や環境の変化に追随していくために、常に進化し続けなくてはなりません。企業の重要な経営資源である「ヒト・モノ・カネ」の領域において、「カネ」を管理する会計システムには、過去から現在にいたる経営状況をタイムリーに把握し、未来に向けた迅速な意思決定を支援することが求められています。また「ヒト」に関わる人事システムには、グループ全体の従業員のスキルやノウハウ、経歴の情報を「</a:t>
            </a:r>
            <a:r>
              <a:rPr lang="en-US" altLang="ja-JP" sz="900" dirty="0" smtClean="0">
                <a:solidFill>
                  <a:prstClr val="black"/>
                </a:solidFill>
                <a:latin typeface="メイリオ" pitchFamily="50" charset="-128"/>
                <a:ea typeface="メイリオ" pitchFamily="50" charset="-128"/>
                <a:cs typeface="メイリオ" pitchFamily="50" charset="-128"/>
              </a:rPr>
              <a:t>As Is</a:t>
            </a:r>
            <a:r>
              <a:rPr lang="ja-JP" altLang="en-US" sz="900" dirty="0" smtClean="0">
                <a:solidFill>
                  <a:prstClr val="black"/>
                </a:solidFill>
                <a:latin typeface="メイリオ" pitchFamily="50" charset="-128"/>
                <a:ea typeface="メイリオ" pitchFamily="50" charset="-128"/>
                <a:cs typeface="メイリオ" pitchFamily="50" charset="-128"/>
              </a:rPr>
              <a:t>」として適格に管理し、事業方針に沿ったあるべき組織の姿「</a:t>
            </a:r>
            <a:r>
              <a:rPr lang="en-US" altLang="ja-JP" sz="900" dirty="0" smtClean="0">
                <a:solidFill>
                  <a:prstClr val="black"/>
                </a:solidFill>
                <a:latin typeface="メイリオ" pitchFamily="50" charset="-128"/>
                <a:ea typeface="メイリオ" pitchFamily="50" charset="-128"/>
                <a:cs typeface="メイリオ" pitchFamily="50" charset="-128"/>
              </a:rPr>
              <a:t>To Be</a:t>
            </a:r>
            <a:r>
              <a:rPr lang="ja-JP" altLang="en-US" sz="900" dirty="0" smtClean="0">
                <a:solidFill>
                  <a:prstClr val="black"/>
                </a:solidFill>
                <a:latin typeface="メイリオ" pitchFamily="50" charset="-128"/>
                <a:ea typeface="メイリオ" pitchFamily="50" charset="-128"/>
                <a:cs typeface="メイリオ" pitchFamily="50" charset="-128"/>
              </a:rPr>
              <a:t>」へ迅速にシフトさせる能力が必要とされています</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このような環境において、</a:t>
            </a:r>
            <a:r>
              <a:rPr lang="en-US" altLang="ja-JP" sz="900" dirty="0" err="1" smtClean="0">
                <a:solidFill>
                  <a:prstClr val="black"/>
                </a:solidFill>
                <a:latin typeface="メイリオ" pitchFamily="50" charset="-128"/>
                <a:ea typeface="メイリオ" pitchFamily="50" charset="-128"/>
                <a:cs typeface="メイリオ" pitchFamily="50" charset="-128"/>
              </a:rPr>
              <a:t>SuperStream</a:t>
            </a:r>
            <a:r>
              <a:rPr lang="ja-JP" altLang="en-US" sz="900" dirty="0" smtClean="0">
                <a:solidFill>
                  <a:prstClr val="black"/>
                </a:solidFill>
                <a:latin typeface="メイリオ" pitchFamily="50" charset="-128"/>
                <a:ea typeface="メイリオ" pitchFamily="50" charset="-128"/>
                <a:cs typeface="メイリオ" pitchFamily="50" charset="-128"/>
              </a:rPr>
              <a:t>は</a:t>
            </a:r>
            <a:r>
              <a:rPr lang="en-US" altLang="ja-JP" sz="900" dirty="0" smtClean="0">
                <a:solidFill>
                  <a:prstClr val="black"/>
                </a:solidFill>
                <a:latin typeface="メイリオ" pitchFamily="50" charset="-128"/>
                <a:ea typeface="メイリオ" pitchFamily="50" charset="-128"/>
                <a:cs typeface="メイリオ" pitchFamily="50" charset="-128"/>
              </a:rPr>
              <a:t>1995</a:t>
            </a:r>
            <a:r>
              <a:rPr lang="ja-JP" altLang="en-US" sz="900" dirty="0" smtClean="0">
                <a:solidFill>
                  <a:prstClr val="black"/>
                </a:solidFill>
                <a:latin typeface="メイリオ" pitchFamily="50" charset="-128"/>
                <a:ea typeface="メイリオ" pitchFamily="50" charset="-128"/>
                <a:cs typeface="メイリオ" pitchFamily="50" charset="-128"/>
              </a:rPr>
              <a:t>年のリリース以来、一貫して会計・人事分野に特化した国産ソフトウェアとして、常にお客様の声に真摯に向き合い、</a:t>
            </a:r>
            <a:r>
              <a:rPr lang="en-US" altLang="ja-JP" sz="900" dirty="0" smtClean="0">
                <a:solidFill>
                  <a:prstClr val="black"/>
                </a:solidFill>
                <a:latin typeface="メイリオ" pitchFamily="50" charset="-128"/>
                <a:ea typeface="メイリオ" pitchFamily="50" charset="-128"/>
                <a:cs typeface="メイリオ" pitchFamily="50" charset="-128"/>
              </a:rPr>
              <a:t>8,000</a:t>
            </a:r>
            <a:r>
              <a:rPr lang="ja-JP" altLang="en-US" sz="900" dirty="0" smtClean="0">
                <a:solidFill>
                  <a:prstClr val="black"/>
                </a:solidFill>
                <a:latin typeface="メイリオ" pitchFamily="50" charset="-128"/>
                <a:ea typeface="メイリオ" pitchFamily="50" charset="-128"/>
                <a:cs typeface="メイリオ" pitchFamily="50" charset="-128"/>
              </a:rPr>
              <a:t>社を超える中堅・大手企業様を中心にご支持をいただいてまいりました</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私たちは「会計・人事情報の適正管理と、そこから導かれる経営情報の可視化を実現するソリューションの提供により、お客様のビジネスの成長を支援する」ことを理念とし、全社員が自分たちの製品に気概と誇りを持ちながら、</a:t>
            </a:r>
            <a:r>
              <a:rPr lang="en-US" altLang="ja-JP" sz="900" dirty="0" smtClean="0">
                <a:solidFill>
                  <a:prstClr val="black"/>
                </a:solidFill>
                <a:latin typeface="メイリオ" pitchFamily="50" charset="-128"/>
                <a:ea typeface="メイリオ" pitchFamily="50" charset="-128"/>
                <a:cs typeface="メイリオ" pitchFamily="50" charset="-128"/>
              </a:rPr>
              <a:t>20</a:t>
            </a:r>
            <a:r>
              <a:rPr lang="ja-JP" altLang="en-US" sz="900" dirty="0" smtClean="0">
                <a:solidFill>
                  <a:prstClr val="black"/>
                </a:solidFill>
                <a:latin typeface="メイリオ" pitchFamily="50" charset="-128"/>
                <a:ea typeface="メイリオ" pitchFamily="50" charset="-128"/>
                <a:cs typeface="メイリオ" pitchFamily="50" charset="-128"/>
              </a:rPr>
              <a:t>年以上培った専門業務知識やノウハウを余すことなく投入し、日々製品を進化させております。また、</a:t>
            </a:r>
            <a:r>
              <a:rPr lang="en-US" altLang="ja-JP" sz="900" dirty="0" err="1" smtClean="0">
                <a:solidFill>
                  <a:prstClr val="black"/>
                </a:solidFill>
                <a:latin typeface="メイリオ" pitchFamily="50" charset="-128"/>
                <a:ea typeface="メイリオ" pitchFamily="50" charset="-128"/>
                <a:cs typeface="メイリオ" pitchFamily="50" charset="-128"/>
              </a:rPr>
              <a:t>SuperStream</a:t>
            </a:r>
            <a:r>
              <a:rPr lang="ja-JP" altLang="en-US" sz="900" dirty="0" smtClean="0">
                <a:solidFill>
                  <a:prstClr val="black"/>
                </a:solidFill>
                <a:latin typeface="メイリオ" pitchFamily="50" charset="-128"/>
                <a:ea typeface="メイリオ" pitchFamily="50" charset="-128"/>
                <a:cs typeface="メイリオ" pitchFamily="50" charset="-128"/>
              </a:rPr>
              <a:t>は、パートナー様が保有しているさまざまなソリューションと融合することで、基幹業務システムの全体最適化を実現いたします。さらに、親会社であるキヤノン</a:t>
            </a:r>
            <a:r>
              <a:rPr lang="en-US" altLang="ja-JP" sz="900" dirty="0" smtClean="0">
                <a:solidFill>
                  <a:prstClr val="black"/>
                </a:solidFill>
                <a:latin typeface="メイリオ" pitchFamily="50" charset="-128"/>
                <a:ea typeface="メイリオ" pitchFamily="50" charset="-128"/>
                <a:cs typeface="メイリオ" pitchFamily="50" charset="-128"/>
              </a:rPr>
              <a:t>IT</a:t>
            </a:r>
            <a:r>
              <a:rPr lang="ja-JP" altLang="en-US" sz="900" dirty="0" smtClean="0">
                <a:solidFill>
                  <a:prstClr val="black"/>
                </a:solidFill>
                <a:latin typeface="メイリオ" pitchFamily="50" charset="-128"/>
                <a:ea typeface="メイリオ" pitchFamily="50" charset="-128"/>
                <a:cs typeface="メイリオ" pitchFamily="50" charset="-128"/>
              </a:rPr>
              <a:t>ソリューションズ（キヤノンマーケティングジャパングループの</a:t>
            </a:r>
            <a:r>
              <a:rPr lang="en-US" altLang="ja-JP" sz="900" dirty="0" smtClean="0">
                <a:solidFill>
                  <a:prstClr val="black"/>
                </a:solidFill>
                <a:latin typeface="メイリオ" pitchFamily="50" charset="-128"/>
                <a:ea typeface="メイリオ" pitchFamily="50" charset="-128"/>
                <a:cs typeface="メイリオ" pitchFamily="50" charset="-128"/>
              </a:rPr>
              <a:t>IT</a:t>
            </a:r>
            <a:r>
              <a:rPr lang="ja-JP" altLang="en-US" sz="900" dirty="0" smtClean="0">
                <a:solidFill>
                  <a:prstClr val="black"/>
                </a:solidFill>
                <a:latin typeface="メイリオ" pitchFamily="50" charset="-128"/>
                <a:ea typeface="メイリオ" pitchFamily="50" charset="-128"/>
                <a:cs typeface="メイリオ" pitchFamily="50" charset="-128"/>
              </a:rPr>
              <a:t>セグメントを担当）が長年培った基幹ソリューション、データセンターサービス、クラウドサービスなどと連携し、グループシナジーを発揮することで、より一層お客様のニーズにマッチした業務全般のトータルソリューションを実現してまいります</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成長著しい</a:t>
            </a:r>
            <a:r>
              <a:rPr lang="en-US" altLang="ja-JP" sz="900" dirty="0" smtClean="0">
                <a:solidFill>
                  <a:prstClr val="black"/>
                </a:solidFill>
                <a:latin typeface="メイリオ" pitchFamily="50" charset="-128"/>
                <a:ea typeface="メイリオ" pitchFamily="50" charset="-128"/>
                <a:cs typeface="メイリオ" pitchFamily="50" charset="-128"/>
              </a:rPr>
              <a:t>ASEAN</a:t>
            </a:r>
            <a:r>
              <a:rPr lang="ja-JP" altLang="en-US" sz="900" dirty="0" smtClean="0">
                <a:solidFill>
                  <a:prstClr val="black"/>
                </a:solidFill>
                <a:latin typeface="メイリオ" pitchFamily="50" charset="-128"/>
                <a:ea typeface="メイリオ" pitchFamily="50" charset="-128"/>
                <a:cs typeface="メイリオ" pitchFamily="50" charset="-128"/>
              </a:rPr>
              <a:t>に向けては、パートナー様および当社のグローバル拠点との連携により、基幹連携、グローバル会計の実現に向けて取り組んでまいります</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スーパーストリームは、これからも国産ソフトウェアベンダーとしての誇りを持ち、リーディングカンパニーの責任とベンチャースピリッツを忘れずにスピード感のある製品提供に徹することで、お客様のご期待にお応えし続けてまいります</a:t>
            </a:r>
          </a:p>
          <a:p>
            <a:pPr fontAlgn="base">
              <a:spcBef>
                <a:spcPct val="0"/>
              </a:spcBef>
              <a:spcAft>
                <a:spcPct val="0"/>
              </a:spcAft>
            </a:pPr>
            <a:r>
              <a:rPr lang="ja-JP" altLang="en-US" sz="900" smtClean="0">
                <a:solidFill>
                  <a:prstClr val="black"/>
                </a:solidFill>
                <a:latin typeface="メイリオ" pitchFamily="50" charset="-128"/>
                <a:ea typeface="メイリオ" pitchFamily="50" charset="-128"/>
                <a:cs typeface="メイリオ" pitchFamily="50" charset="-128"/>
              </a:rPr>
              <a:t>                                                    </a:t>
            </a:r>
            <a:r>
              <a:rPr lang="ja-JP" altLang="en-US" sz="900" smtClean="0">
                <a:solidFill>
                  <a:prstClr val="black"/>
                </a:solidFill>
                <a:latin typeface="メイリオ" pitchFamily="50" charset="-128"/>
                <a:ea typeface="メイリオ" pitchFamily="50" charset="-128"/>
                <a:cs typeface="メイリオ" pitchFamily="50" charset="-128"/>
              </a:rPr>
              <a:t> </a:t>
            </a:r>
            <a:r>
              <a:rPr lang="ja-JP" altLang="en-US" sz="900" dirty="0" smtClean="0">
                <a:solidFill>
                  <a:prstClr val="black"/>
                </a:solidFill>
                <a:latin typeface="メイリオ" pitchFamily="50" charset="-128"/>
                <a:ea typeface="メイリオ" pitchFamily="50" charset="-128"/>
                <a:cs typeface="メイリオ" pitchFamily="50" charset="-128"/>
              </a:rPr>
              <a:t>代表取締役社長　大久保 晴彦</a:t>
            </a:r>
            <a:endParaRPr lang="ja-JP" altLang="en-US" sz="900" dirty="0">
              <a:solidFill>
                <a:prstClr val="black"/>
              </a:solidFill>
              <a:latin typeface="メイリオ" pitchFamily="50" charset="-128"/>
              <a:ea typeface="メイリオ" pitchFamily="50" charset="-128"/>
              <a:cs typeface="メイリオ" pitchFamily="50" charset="-128"/>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AutoShape 19"/>
          <p:cNvSpPr>
            <a:spLocks noChangeArrowheads="1"/>
          </p:cNvSpPr>
          <p:nvPr/>
        </p:nvSpPr>
        <p:spPr bwMode="auto">
          <a:xfrm>
            <a:off x="2857500" y="4040188"/>
            <a:ext cx="287338" cy="960437"/>
          </a:xfrm>
          <a:prstGeom prst="downArrow">
            <a:avLst>
              <a:gd name="adj1" fmla="val 50000"/>
              <a:gd name="adj2" fmla="val 5716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3427"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t>
            </a:r>
            <a:r>
              <a:rPr lang="en-US" altLang="ja-JP" b="1" i="1" dirty="0" smtClean="0">
                <a:latin typeface="Times New Roman" pitchFamily="18" charset="0"/>
                <a:cs typeface="Times New Roman" pitchFamily="18" charset="0"/>
              </a:rPr>
              <a:t>field</a:t>
            </a:r>
            <a:r>
              <a:rPr lang="ja-JP" altLang="en-US" dirty="0" smtClean="0">
                <a:latin typeface="メイリオ" pitchFamily="50" charset="-128"/>
                <a:ea typeface="メイリオ" pitchFamily="50" charset="-128"/>
                <a:cs typeface="メイリオ" pitchFamily="50" charset="-128"/>
              </a:rPr>
              <a:t>システムフロー</a:t>
            </a:r>
          </a:p>
        </p:txBody>
      </p:sp>
      <p:sp>
        <p:nvSpPr>
          <p:cNvPr id="27652"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F24AA37F-19E1-4250-86BC-3A52F58E984C}" type="slidenum">
              <a:rPr lang="ja-JP" altLang="en-US" smtClean="0">
                <a:solidFill>
                  <a:srgbClr val="FFFFFF"/>
                </a:solidFill>
              </a:rPr>
              <a:pPr fontAlgn="base">
                <a:spcBef>
                  <a:spcPct val="0"/>
                </a:spcBef>
                <a:spcAft>
                  <a:spcPct val="0"/>
                </a:spcAft>
                <a:defRPr/>
              </a:pPr>
              <a:t>20</a:t>
            </a:fld>
            <a:endParaRPr lang="ja-JP" altLang="en-US" smtClean="0">
              <a:solidFill>
                <a:srgbClr val="FFFFFF"/>
              </a:solidFill>
            </a:endParaRPr>
          </a:p>
        </p:txBody>
      </p:sp>
      <p:sp>
        <p:nvSpPr>
          <p:cNvPr id="103429" name="AutoShape 5"/>
          <p:cNvSpPr>
            <a:spLocks noChangeArrowheads="1"/>
          </p:cNvSpPr>
          <p:nvPr/>
        </p:nvSpPr>
        <p:spPr bwMode="gray">
          <a:xfrm>
            <a:off x="4352925" y="1628775"/>
            <a:ext cx="2362200" cy="1798638"/>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03430" name="AutoShape 3"/>
          <p:cNvSpPr>
            <a:spLocks noChangeArrowheads="1"/>
          </p:cNvSpPr>
          <p:nvPr/>
        </p:nvSpPr>
        <p:spPr bwMode="auto">
          <a:xfrm>
            <a:off x="4352925" y="1268413"/>
            <a:ext cx="236220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支払依頼申請</a:t>
            </a:r>
          </a:p>
        </p:txBody>
      </p:sp>
      <p:sp>
        <p:nvSpPr>
          <p:cNvPr id="103431" name="AutoShape 5"/>
          <p:cNvSpPr>
            <a:spLocks noChangeArrowheads="1"/>
          </p:cNvSpPr>
          <p:nvPr/>
        </p:nvSpPr>
        <p:spPr bwMode="gray">
          <a:xfrm>
            <a:off x="6786563" y="1643063"/>
            <a:ext cx="2143125" cy="1785937"/>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03432" name="AutoShape 5"/>
          <p:cNvSpPr>
            <a:spLocks noChangeArrowheads="1"/>
          </p:cNvSpPr>
          <p:nvPr/>
        </p:nvSpPr>
        <p:spPr bwMode="auto">
          <a:xfrm>
            <a:off x="6807200" y="1268413"/>
            <a:ext cx="2122488"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振替伝票・出納伝票</a:t>
            </a:r>
          </a:p>
        </p:txBody>
      </p:sp>
      <p:sp>
        <p:nvSpPr>
          <p:cNvPr id="103433" name="AutoShape 5"/>
          <p:cNvSpPr>
            <a:spLocks noChangeArrowheads="1"/>
          </p:cNvSpPr>
          <p:nvPr/>
        </p:nvSpPr>
        <p:spPr bwMode="gray">
          <a:xfrm>
            <a:off x="250825" y="1604963"/>
            <a:ext cx="4035425" cy="18192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03434" name="AutoShape 12"/>
          <p:cNvSpPr>
            <a:spLocks noChangeArrowheads="1"/>
          </p:cNvSpPr>
          <p:nvPr/>
        </p:nvSpPr>
        <p:spPr bwMode="auto">
          <a:xfrm>
            <a:off x="269875" y="1258888"/>
            <a:ext cx="40322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社員経費申請</a:t>
            </a:r>
            <a:r>
              <a:rPr lang="en-US" altLang="ja-JP" sz="1600">
                <a:solidFill>
                  <a:srgbClr val="FFFFFF"/>
                </a:solidFill>
                <a:latin typeface="メイリオ" pitchFamily="50" charset="-128"/>
                <a:ea typeface="メイリオ" pitchFamily="50" charset="-128"/>
                <a:cs typeface="メイリオ" pitchFamily="50" charset="-128"/>
              </a:rPr>
              <a:t>/</a:t>
            </a:r>
            <a:r>
              <a:rPr lang="ja-JP" altLang="en-US" sz="1600">
                <a:solidFill>
                  <a:srgbClr val="FFFFFF"/>
                </a:solidFill>
                <a:latin typeface="メイリオ" pitchFamily="50" charset="-128"/>
                <a:ea typeface="メイリオ" pitchFamily="50" charset="-128"/>
                <a:cs typeface="メイリオ" pitchFamily="50" charset="-128"/>
              </a:rPr>
              <a:t>精算</a:t>
            </a:r>
          </a:p>
        </p:txBody>
      </p:sp>
      <p:sp>
        <p:nvSpPr>
          <p:cNvPr id="16" name="Oval 13"/>
          <p:cNvSpPr>
            <a:spLocks noChangeArrowheads="1"/>
          </p:cNvSpPr>
          <p:nvPr/>
        </p:nvSpPr>
        <p:spPr bwMode="auto">
          <a:xfrm>
            <a:off x="500063" y="2071688"/>
            <a:ext cx="1785937"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交通費入力</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050" dirty="0">
                <a:solidFill>
                  <a:prstClr val="white"/>
                </a:solidFill>
                <a:latin typeface="メイリオ" pitchFamily="50" charset="-128"/>
                <a:ea typeface="メイリオ" pitchFamily="50" charset="-128"/>
                <a:cs typeface="メイリオ" pitchFamily="50" charset="-128"/>
              </a:rPr>
              <a:t>（立替精算）</a:t>
            </a:r>
          </a:p>
        </p:txBody>
      </p:sp>
      <p:sp>
        <p:nvSpPr>
          <p:cNvPr id="52" name="フローチャート : 代替処理 51"/>
          <p:cNvSpPr/>
          <p:nvPr/>
        </p:nvSpPr>
        <p:spPr>
          <a:xfrm>
            <a:off x="285750" y="1714500"/>
            <a:ext cx="1428750"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一般社員向け</a:t>
            </a:r>
          </a:p>
        </p:txBody>
      </p:sp>
      <p:sp>
        <p:nvSpPr>
          <p:cNvPr id="103439" name="AutoShape 19"/>
          <p:cNvSpPr>
            <a:spLocks noChangeArrowheads="1"/>
          </p:cNvSpPr>
          <p:nvPr/>
        </p:nvSpPr>
        <p:spPr bwMode="auto">
          <a:xfrm>
            <a:off x="2643188" y="3357563"/>
            <a:ext cx="287337" cy="285750"/>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7" name="Oval 13"/>
          <p:cNvSpPr>
            <a:spLocks noChangeArrowheads="1"/>
          </p:cNvSpPr>
          <p:nvPr/>
        </p:nvSpPr>
        <p:spPr bwMode="auto">
          <a:xfrm>
            <a:off x="2428875" y="2071688"/>
            <a:ext cx="1785938"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仮払申請精算</a:t>
            </a:r>
          </a:p>
        </p:txBody>
      </p:sp>
      <p:sp>
        <p:nvSpPr>
          <p:cNvPr id="67" name="フローチャート : 代替処理 66"/>
          <p:cNvSpPr/>
          <p:nvPr/>
        </p:nvSpPr>
        <p:spPr>
          <a:xfrm>
            <a:off x="4500563" y="1714500"/>
            <a:ext cx="2071687"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拠点経理・一般社員等向け</a:t>
            </a:r>
          </a:p>
        </p:txBody>
      </p:sp>
      <p:sp>
        <p:nvSpPr>
          <p:cNvPr id="103444" name="AutoShape 5"/>
          <p:cNvSpPr>
            <a:spLocks noChangeArrowheads="1"/>
          </p:cNvSpPr>
          <p:nvPr/>
        </p:nvSpPr>
        <p:spPr bwMode="gray">
          <a:xfrm>
            <a:off x="238125" y="3500438"/>
            <a:ext cx="8691563" cy="1500187"/>
          </a:xfrm>
          <a:prstGeom prst="roundRect">
            <a:avLst>
              <a:gd name="adj" fmla="val 6056"/>
            </a:avLst>
          </a:prstGeom>
          <a:noFill/>
          <a:ln w="6350" algn="ctr">
            <a:solidFill>
              <a:srgbClr val="0065AE"/>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73" name="フローチャート : 代替処理 72"/>
          <p:cNvSpPr/>
          <p:nvPr/>
        </p:nvSpPr>
        <p:spPr>
          <a:xfrm>
            <a:off x="285750" y="3571875"/>
            <a:ext cx="2143125"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上長承認（ワークフロー）</a:t>
            </a:r>
          </a:p>
        </p:txBody>
      </p:sp>
      <p:sp>
        <p:nvSpPr>
          <p:cNvPr id="103446" name="AutoShape 19"/>
          <p:cNvSpPr>
            <a:spLocks noChangeArrowheads="1"/>
          </p:cNvSpPr>
          <p:nvPr/>
        </p:nvSpPr>
        <p:spPr bwMode="auto">
          <a:xfrm>
            <a:off x="5429250" y="3357563"/>
            <a:ext cx="287338" cy="285750"/>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3447" name="AutoShape 19"/>
          <p:cNvSpPr>
            <a:spLocks noChangeArrowheads="1"/>
          </p:cNvSpPr>
          <p:nvPr/>
        </p:nvSpPr>
        <p:spPr bwMode="auto">
          <a:xfrm>
            <a:off x="7715250" y="3357563"/>
            <a:ext cx="287338" cy="285750"/>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3448" name="テキスト ボックス 79"/>
          <p:cNvSpPr txBox="1">
            <a:spLocks noChangeArrowheads="1"/>
          </p:cNvSpPr>
          <p:nvPr/>
        </p:nvSpPr>
        <p:spPr bwMode="auto">
          <a:xfrm>
            <a:off x="285750" y="4572000"/>
            <a:ext cx="1838325" cy="285750"/>
          </a:xfrm>
          <a:prstGeom prst="rect">
            <a:avLst/>
          </a:prstGeom>
          <a:noFill/>
          <a:ln w="9525">
            <a:noFill/>
            <a:miter lim="800000"/>
            <a:headEnd/>
            <a:tailEnd/>
          </a:ln>
        </p:spPr>
        <p:txBody>
          <a:bodyPr lIns="0" tIns="0" rIns="0" bIns="0"/>
          <a:lstStyle/>
          <a:p>
            <a:pPr>
              <a:lnSpc>
                <a:spcPts val="2800"/>
              </a:lnSpc>
            </a:pPr>
            <a:r>
              <a:rPr lang="en-US" altLang="ja-JP" sz="1100">
                <a:solidFill>
                  <a:srgbClr val="000000"/>
                </a:solidFill>
                <a:latin typeface="メイリオ" pitchFamily="50" charset="-128"/>
                <a:ea typeface="メイリオ" pitchFamily="50" charset="-128"/>
                <a:cs typeface="メイリオ" pitchFamily="50" charset="-128"/>
              </a:rPr>
              <a:t>※</a:t>
            </a:r>
            <a:r>
              <a:rPr lang="ja-JP" altLang="en-US" sz="1100">
                <a:solidFill>
                  <a:srgbClr val="000000"/>
                </a:solidFill>
                <a:latin typeface="メイリオ" pitchFamily="50" charset="-128"/>
                <a:ea typeface="メイリオ" pitchFamily="50" charset="-128"/>
                <a:cs typeface="メイリオ" pitchFamily="50" charset="-128"/>
              </a:rPr>
              <a:t>ワークフロー設定の一例</a:t>
            </a:r>
          </a:p>
        </p:txBody>
      </p:sp>
      <p:sp>
        <p:nvSpPr>
          <p:cNvPr id="81" name="AutoShape 21"/>
          <p:cNvSpPr>
            <a:spLocks noChangeArrowheads="1"/>
          </p:cNvSpPr>
          <p:nvPr/>
        </p:nvSpPr>
        <p:spPr bwMode="auto">
          <a:xfrm>
            <a:off x="2071688" y="3897313"/>
            <a:ext cx="1857375" cy="293687"/>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課　　長</a:t>
            </a:r>
          </a:p>
        </p:txBody>
      </p:sp>
      <p:sp>
        <p:nvSpPr>
          <p:cNvPr id="82" name="AutoShape 21"/>
          <p:cNvSpPr>
            <a:spLocks noChangeArrowheads="1"/>
          </p:cNvSpPr>
          <p:nvPr/>
        </p:nvSpPr>
        <p:spPr bwMode="auto">
          <a:xfrm>
            <a:off x="2071688" y="4429125"/>
            <a:ext cx="1857375" cy="293688"/>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部　　長</a:t>
            </a:r>
          </a:p>
        </p:txBody>
      </p:sp>
      <p:sp>
        <p:nvSpPr>
          <p:cNvPr id="103455" name="AutoShape 19"/>
          <p:cNvSpPr>
            <a:spLocks noChangeArrowheads="1"/>
          </p:cNvSpPr>
          <p:nvPr/>
        </p:nvSpPr>
        <p:spPr bwMode="auto">
          <a:xfrm>
            <a:off x="5053013" y="4040188"/>
            <a:ext cx="287337" cy="960437"/>
          </a:xfrm>
          <a:prstGeom prst="downArrow">
            <a:avLst>
              <a:gd name="adj1" fmla="val 50000"/>
              <a:gd name="adj2" fmla="val 5716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85" name="AutoShape 21"/>
          <p:cNvSpPr>
            <a:spLocks noChangeArrowheads="1"/>
          </p:cNvSpPr>
          <p:nvPr/>
        </p:nvSpPr>
        <p:spPr bwMode="auto">
          <a:xfrm>
            <a:off x="4267200" y="3897313"/>
            <a:ext cx="1857375" cy="293687"/>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部　　長</a:t>
            </a:r>
          </a:p>
        </p:txBody>
      </p:sp>
      <p:sp>
        <p:nvSpPr>
          <p:cNvPr id="92" name="AutoShape 5"/>
          <p:cNvSpPr>
            <a:spLocks noChangeArrowheads="1"/>
          </p:cNvSpPr>
          <p:nvPr/>
        </p:nvSpPr>
        <p:spPr bwMode="gray">
          <a:xfrm>
            <a:off x="238125" y="5057775"/>
            <a:ext cx="8691563" cy="871538"/>
          </a:xfrm>
          <a:prstGeom prst="roundRect">
            <a:avLst>
              <a:gd name="adj" fmla="val 6056"/>
            </a:avLst>
          </a:prstGeom>
          <a:noFill/>
          <a:ln w="6350" algn="ctr">
            <a:solidFill>
              <a:schemeClr val="accent5">
                <a:lumMod val="75000"/>
              </a:schemeClr>
            </a:solidFill>
            <a:prstDash val="lgDash"/>
            <a:round/>
            <a:headEnd/>
            <a:tailEnd/>
          </a:ln>
        </p:spPr>
        <p:txBody>
          <a:bodyPr wrap="none" anchor="ctr"/>
          <a:lstStyle/>
          <a:p>
            <a:pPr>
              <a:lnSpc>
                <a:spcPct val="80000"/>
              </a:lnSpc>
              <a:spcBef>
                <a:spcPct val="20000"/>
              </a:spcBef>
              <a:defRPr/>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93" name="フローチャート : 代替処理 92"/>
          <p:cNvSpPr/>
          <p:nvPr/>
        </p:nvSpPr>
        <p:spPr>
          <a:xfrm>
            <a:off x="285750" y="5132388"/>
            <a:ext cx="2143125"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経理承認</a:t>
            </a:r>
          </a:p>
        </p:txBody>
      </p:sp>
      <p:sp>
        <p:nvSpPr>
          <p:cNvPr id="96" name="AutoShape 20"/>
          <p:cNvSpPr>
            <a:spLocks noChangeArrowheads="1"/>
          </p:cNvSpPr>
          <p:nvPr/>
        </p:nvSpPr>
        <p:spPr bwMode="auto">
          <a:xfrm>
            <a:off x="6357938" y="3986213"/>
            <a:ext cx="2357437" cy="728662"/>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60000"/>
                <a:lumOff val="40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仮払申請一覧表</a:t>
            </a:r>
            <a:r>
              <a:rPr lang="ja-JP" altLang="en-US" sz="900" dirty="0">
                <a:solidFill>
                  <a:prstClr val="black"/>
                </a:solidFill>
                <a:latin typeface="メイリオ" pitchFamily="50" charset="-128"/>
                <a:ea typeface="メイリオ" pitchFamily="50" charset="-128"/>
                <a:cs typeface="メイリオ" pitchFamily="50" charset="-128"/>
              </a:rPr>
              <a:t>（未承認</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承認中</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承認済）</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出張精算一覧表</a:t>
            </a:r>
            <a:r>
              <a:rPr lang="ja-JP" altLang="en-US" sz="900" dirty="0">
                <a:solidFill>
                  <a:prstClr val="black"/>
                </a:solidFill>
                <a:latin typeface="メイリオ" pitchFamily="50" charset="-128"/>
                <a:ea typeface="メイリオ" pitchFamily="50" charset="-128"/>
                <a:cs typeface="メイリオ" pitchFamily="50" charset="-128"/>
              </a:rPr>
              <a:t>（未承認</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承認中</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承認済）</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r>
              <a:rPr lang="ja-JP" altLang="en-US" sz="900" dirty="0">
                <a:solidFill>
                  <a:prstClr val="black"/>
                </a:solidFill>
                <a:latin typeface="メイリオ" pitchFamily="50" charset="-128"/>
                <a:ea typeface="メイリオ" pitchFamily="50" charset="-128"/>
                <a:cs typeface="メイリオ" pitchFamily="50" charset="-128"/>
              </a:rPr>
              <a:t>など</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endParaRPr lang="ja-JP" altLang="en-US" sz="900" dirty="0">
              <a:solidFill>
                <a:prstClr val="black"/>
              </a:solidFill>
              <a:latin typeface="メイリオ" pitchFamily="50" charset="-128"/>
              <a:ea typeface="メイリオ" pitchFamily="50" charset="-128"/>
              <a:cs typeface="メイリオ" pitchFamily="50" charset="-128"/>
            </a:endParaRPr>
          </a:p>
        </p:txBody>
      </p:sp>
      <p:sp>
        <p:nvSpPr>
          <p:cNvPr id="27677" name="AutoShape 21"/>
          <p:cNvSpPr>
            <a:spLocks noChangeArrowheads="1"/>
          </p:cNvSpPr>
          <p:nvPr/>
        </p:nvSpPr>
        <p:spPr bwMode="auto">
          <a:xfrm>
            <a:off x="6858000" y="3857625"/>
            <a:ext cx="1143000" cy="293688"/>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98" name="AutoShape 21"/>
          <p:cNvSpPr>
            <a:spLocks noChangeArrowheads="1"/>
          </p:cNvSpPr>
          <p:nvPr/>
        </p:nvSpPr>
        <p:spPr bwMode="auto">
          <a:xfrm>
            <a:off x="3233738" y="5314950"/>
            <a:ext cx="1857375" cy="293688"/>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経理部門</a:t>
            </a:r>
          </a:p>
        </p:txBody>
      </p:sp>
      <p:sp>
        <p:nvSpPr>
          <p:cNvPr id="100" name="フローチャート : 代替処理 99"/>
          <p:cNvSpPr/>
          <p:nvPr/>
        </p:nvSpPr>
        <p:spPr>
          <a:xfrm>
            <a:off x="6929438" y="1714500"/>
            <a:ext cx="1857375"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拠点経理担当等向け</a:t>
            </a:r>
          </a:p>
        </p:txBody>
      </p:sp>
      <p:sp>
        <p:nvSpPr>
          <p:cNvPr id="101" name="AutoShape 20"/>
          <p:cNvSpPr>
            <a:spLocks noChangeArrowheads="1"/>
          </p:cNvSpPr>
          <p:nvPr/>
        </p:nvSpPr>
        <p:spPr bwMode="auto">
          <a:xfrm>
            <a:off x="6357938" y="5214938"/>
            <a:ext cx="2357437" cy="642937"/>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経理承認未承認一覧表　</a:t>
            </a:r>
            <a:r>
              <a:rPr lang="ja-JP" altLang="en-US" sz="900" dirty="0">
                <a:solidFill>
                  <a:prstClr val="black"/>
                </a:solidFill>
                <a:latin typeface="メイリオ" pitchFamily="50" charset="-128"/>
                <a:ea typeface="メイリオ" pitchFamily="50" charset="-128"/>
                <a:cs typeface="メイリオ" pitchFamily="50" charset="-128"/>
              </a:rPr>
              <a:t>など</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r>
              <a:rPr lang="ja-JP" altLang="en-US" sz="900" dirty="0">
                <a:solidFill>
                  <a:prstClr val="black"/>
                </a:solidFill>
                <a:latin typeface="メイリオ" pitchFamily="50" charset="-128"/>
                <a:ea typeface="メイリオ" pitchFamily="50" charset="-128"/>
                <a:cs typeface="メイリオ" pitchFamily="50" charset="-128"/>
              </a:rPr>
              <a:t>（請求書</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社員精算</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振替伝票</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現預金出納）</a:t>
            </a:r>
            <a:endParaRPr lang="en-US" altLang="ja-JP" sz="900" dirty="0">
              <a:solidFill>
                <a:prstClr val="black"/>
              </a:solidFill>
              <a:latin typeface="メイリオ" pitchFamily="50" charset="-128"/>
              <a:ea typeface="メイリオ" pitchFamily="50" charset="-128"/>
              <a:cs typeface="メイリオ" pitchFamily="50" charset="-128"/>
            </a:endParaRPr>
          </a:p>
        </p:txBody>
      </p:sp>
      <p:sp>
        <p:nvSpPr>
          <p:cNvPr id="27681" name="AutoShape 21"/>
          <p:cNvSpPr>
            <a:spLocks noChangeArrowheads="1"/>
          </p:cNvSpPr>
          <p:nvPr/>
        </p:nvSpPr>
        <p:spPr bwMode="auto">
          <a:xfrm>
            <a:off x="6929438" y="5072063"/>
            <a:ext cx="1143000" cy="293687"/>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105" name="フローチャート : 代替処理 104"/>
          <p:cNvSpPr/>
          <p:nvPr/>
        </p:nvSpPr>
        <p:spPr>
          <a:xfrm>
            <a:off x="1900238" y="6143625"/>
            <a:ext cx="2143125"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chemeClr val="accent1">
                    <a:lumMod val="75000"/>
                  </a:schemeClr>
                </a:solidFill>
                <a:latin typeface="Times New Roman" pitchFamily="18" charset="0"/>
                <a:cs typeface="Times New Roman" pitchFamily="18" charset="0"/>
              </a:rPr>
              <a:t>SuperStream-</a:t>
            </a:r>
            <a:r>
              <a:rPr lang="en-US" altLang="ja-JP" sz="1200" b="1" dirty="0">
                <a:solidFill>
                  <a:schemeClr val="accent1">
                    <a:lumMod val="75000"/>
                  </a:schemeClr>
                </a:solidFill>
                <a:latin typeface="Times New Roman" pitchFamily="18" charset="0"/>
                <a:cs typeface="Times New Roman" pitchFamily="18" charset="0"/>
              </a:rPr>
              <a:t>AP</a:t>
            </a:r>
            <a:r>
              <a:rPr lang="en-US" altLang="ja-JP" sz="1200" dirty="0">
                <a:solidFill>
                  <a:schemeClr val="accent1">
                    <a:lumMod val="75000"/>
                  </a:schemeClr>
                </a:solidFill>
              </a:rPr>
              <a:t>+</a:t>
            </a:r>
            <a:endParaRPr lang="ja-JP" altLang="en-US" sz="1200" dirty="0">
              <a:solidFill>
                <a:schemeClr val="accent1">
                  <a:lumMod val="75000"/>
                </a:schemeClr>
              </a:solidFill>
            </a:endParaRPr>
          </a:p>
        </p:txBody>
      </p:sp>
      <p:sp>
        <p:nvSpPr>
          <p:cNvPr id="103474" name="AutoShape 19"/>
          <p:cNvSpPr>
            <a:spLocks noChangeArrowheads="1"/>
          </p:cNvSpPr>
          <p:nvPr/>
        </p:nvSpPr>
        <p:spPr bwMode="auto">
          <a:xfrm>
            <a:off x="2143125" y="5749925"/>
            <a:ext cx="287338" cy="393700"/>
          </a:xfrm>
          <a:prstGeom prst="downArrow">
            <a:avLst>
              <a:gd name="adj1" fmla="val 50000"/>
              <a:gd name="adj2" fmla="val 57242"/>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7" name="フローチャート : 代替処理 106"/>
          <p:cNvSpPr/>
          <p:nvPr/>
        </p:nvSpPr>
        <p:spPr>
          <a:xfrm>
            <a:off x="5000625" y="6143625"/>
            <a:ext cx="2143125"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chemeClr val="accent1">
                    <a:lumMod val="75000"/>
                  </a:schemeClr>
                </a:solidFill>
                <a:latin typeface="Times New Roman" pitchFamily="18" charset="0"/>
                <a:cs typeface="Times New Roman" pitchFamily="18" charset="0"/>
              </a:rPr>
              <a:t>SuperStream</a:t>
            </a:r>
            <a:r>
              <a:rPr lang="en-US" altLang="ja-JP" sz="1200" b="1" dirty="0">
                <a:solidFill>
                  <a:schemeClr val="accent1">
                    <a:lumMod val="75000"/>
                  </a:schemeClr>
                </a:solidFill>
                <a:latin typeface="Times New Roman" pitchFamily="18" charset="0"/>
                <a:cs typeface="Times New Roman" pitchFamily="18" charset="0"/>
              </a:rPr>
              <a:t>-CORE</a:t>
            </a:r>
            <a:endParaRPr lang="ja-JP" altLang="en-US" sz="1200" dirty="0">
              <a:solidFill>
                <a:schemeClr val="accent1">
                  <a:lumMod val="75000"/>
                </a:schemeClr>
              </a:solidFill>
            </a:endParaRPr>
          </a:p>
        </p:txBody>
      </p:sp>
      <p:sp>
        <p:nvSpPr>
          <p:cNvPr id="103476" name="AutoShape 19"/>
          <p:cNvSpPr>
            <a:spLocks noChangeArrowheads="1"/>
          </p:cNvSpPr>
          <p:nvPr/>
        </p:nvSpPr>
        <p:spPr bwMode="auto">
          <a:xfrm>
            <a:off x="5072063" y="5749925"/>
            <a:ext cx="287337" cy="393700"/>
          </a:xfrm>
          <a:prstGeom prst="downArrow">
            <a:avLst>
              <a:gd name="adj1" fmla="val 50000"/>
              <a:gd name="adj2" fmla="val 57243"/>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9" name="AutoShape 21"/>
          <p:cNvSpPr>
            <a:spLocks noChangeArrowheads="1"/>
          </p:cNvSpPr>
          <p:nvPr/>
        </p:nvSpPr>
        <p:spPr bwMode="auto">
          <a:xfrm>
            <a:off x="2500313" y="5786438"/>
            <a:ext cx="114300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支払依頼データ</a:t>
            </a:r>
          </a:p>
        </p:txBody>
      </p:sp>
      <p:sp>
        <p:nvSpPr>
          <p:cNvPr id="110" name="AutoShape 21"/>
          <p:cNvSpPr>
            <a:spLocks noChangeArrowheads="1"/>
          </p:cNvSpPr>
          <p:nvPr/>
        </p:nvSpPr>
        <p:spPr bwMode="auto">
          <a:xfrm>
            <a:off x="5429250" y="5778500"/>
            <a:ext cx="857250" cy="293688"/>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仕訳データ</a:t>
            </a:r>
          </a:p>
        </p:txBody>
      </p:sp>
      <p:sp>
        <p:nvSpPr>
          <p:cNvPr id="51" name="フローチャート : 論理積ゲート 50"/>
          <p:cNvSpPr/>
          <p:nvPr/>
        </p:nvSpPr>
        <p:spPr>
          <a:xfrm rot="16200000">
            <a:off x="392906" y="3036094"/>
            <a:ext cx="357188" cy="28575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53" name="円/楕円 52"/>
          <p:cNvSpPr/>
          <p:nvPr/>
        </p:nvSpPr>
        <p:spPr>
          <a:xfrm>
            <a:off x="428625" y="2714625"/>
            <a:ext cx="285750" cy="2857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54" name="Oval 13"/>
          <p:cNvSpPr>
            <a:spLocks noChangeArrowheads="1"/>
          </p:cNvSpPr>
          <p:nvPr/>
        </p:nvSpPr>
        <p:spPr bwMode="auto">
          <a:xfrm>
            <a:off x="1428750" y="2714625"/>
            <a:ext cx="1785938" cy="50006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出張申請精算</a:t>
            </a:r>
          </a:p>
        </p:txBody>
      </p:sp>
      <p:sp>
        <p:nvSpPr>
          <p:cNvPr id="55" name="Oval 13"/>
          <p:cNvSpPr>
            <a:spLocks noChangeArrowheads="1"/>
          </p:cNvSpPr>
          <p:nvPr/>
        </p:nvSpPr>
        <p:spPr bwMode="auto">
          <a:xfrm>
            <a:off x="4643438" y="2786063"/>
            <a:ext cx="1785937"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源泉請求書入力</a:t>
            </a:r>
          </a:p>
        </p:txBody>
      </p:sp>
      <p:sp>
        <p:nvSpPr>
          <p:cNvPr id="59" name="Oval 13"/>
          <p:cNvSpPr>
            <a:spLocks noChangeArrowheads="1"/>
          </p:cNvSpPr>
          <p:nvPr/>
        </p:nvSpPr>
        <p:spPr bwMode="auto">
          <a:xfrm>
            <a:off x="4643438" y="2143125"/>
            <a:ext cx="1785937" cy="50006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請求書入力</a:t>
            </a:r>
          </a:p>
        </p:txBody>
      </p:sp>
      <p:sp>
        <p:nvSpPr>
          <p:cNvPr id="60" name="Oval 13"/>
          <p:cNvSpPr>
            <a:spLocks noChangeArrowheads="1"/>
          </p:cNvSpPr>
          <p:nvPr/>
        </p:nvSpPr>
        <p:spPr bwMode="auto">
          <a:xfrm>
            <a:off x="6929438" y="2786063"/>
            <a:ext cx="1785937"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振替伝票</a:t>
            </a:r>
          </a:p>
        </p:txBody>
      </p:sp>
      <p:sp>
        <p:nvSpPr>
          <p:cNvPr id="61" name="Oval 13"/>
          <p:cNvSpPr>
            <a:spLocks noChangeArrowheads="1"/>
          </p:cNvSpPr>
          <p:nvPr/>
        </p:nvSpPr>
        <p:spPr bwMode="auto">
          <a:xfrm>
            <a:off x="6929438" y="2143125"/>
            <a:ext cx="1785937" cy="50006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入金伝票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出金伝票</a:t>
            </a:r>
          </a:p>
        </p:txBody>
      </p:sp>
      <p:sp>
        <p:nvSpPr>
          <p:cNvPr id="48"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p:cNvPicPr>
            <a:picLocks noChangeAspect="1" noChangeArrowheads="1"/>
          </p:cNvPicPr>
          <p:nvPr/>
        </p:nvPicPr>
        <p:blipFill>
          <a:blip r:embed="rId3" cstate="print"/>
          <a:srcRect/>
          <a:stretch>
            <a:fillRect/>
          </a:stretch>
        </p:blipFill>
        <p:spPr bwMode="auto">
          <a:xfrm>
            <a:off x="4572000" y="2276872"/>
            <a:ext cx="3888432" cy="3514288"/>
          </a:xfrm>
          <a:prstGeom prst="rect">
            <a:avLst/>
          </a:prstGeom>
          <a:noFill/>
          <a:ln w="9525">
            <a:solidFill>
              <a:schemeClr val="accent2">
                <a:lumMod val="60000"/>
                <a:lumOff val="40000"/>
              </a:schemeClr>
            </a:solidFill>
            <a:miter lim="800000"/>
            <a:headEnd/>
            <a:tailEnd/>
          </a:ln>
        </p:spPr>
      </p:pic>
      <p:sp>
        <p:nvSpPr>
          <p:cNvPr id="104451"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t>
            </a:r>
            <a:r>
              <a:rPr lang="en-US" altLang="ja-JP" b="1" i="1" dirty="0" smtClean="0">
                <a:latin typeface="Times New Roman" pitchFamily="18" charset="0"/>
                <a:cs typeface="Times New Roman" pitchFamily="18" charset="0"/>
              </a:rPr>
              <a:t>field</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～摘要入力による操作性と精度の向上～</a:t>
            </a:r>
            <a:endParaRPr lang="ja-JP" altLang="en-US" dirty="0" smtClean="0">
              <a:latin typeface="メイリオ" pitchFamily="50" charset="-128"/>
              <a:ea typeface="メイリオ" pitchFamily="50" charset="-128"/>
              <a:cs typeface="メイリオ" pitchFamily="50" charset="-128"/>
            </a:endParaRPr>
          </a:p>
        </p:txBody>
      </p:sp>
      <p:sp>
        <p:nvSpPr>
          <p:cNvPr id="28676"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04BBF3A-32BF-4FCA-926D-3DD354D13C4C}" type="slidenum">
              <a:rPr lang="ja-JP" altLang="en-US" smtClean="0">
                <a:solidFill>
                  <a:srgbClr val="FFFFFF"/>
                </a:solidFill>
              </a:rPr>
              <a:pPr fontAlgn="base">
                <a:spcBef>
                  <a:spcPct val="0"/>
                </a:spcBef>
                <a:spcAft>
                  <a:spcPct val="0"/>
                </a:spcAft>
                <a:defRPr/>
              </a:pPr>
              <a:t>21</a:t>
            </a:fld>
            <a:endParaRPr lang="ja-JP" altLang="en-US" smtClean="0">
              <a:solidFill>
                <a:srgbClr val="FFFFFF"/>
              </a:solidFill>
            </a:endParaRPr>
          </a:p>
        </p:txBody>
      </p:sp>
      <p:sp>
        <p:nvSpPr>
          <p:cNvPr id="104453" name="Text Box 2"/>
          <p:cNvSpPr txBox="1">
            <a:spLocks noChangeArrowheads="1"/>
          </p:cNvSpPr>
          <p:nvPr/>
        </p:nvSpPr>
        <p:spPr bwMode="auto">
          <a:xfrm>
            <a:off x="215900" y="1439863"/>
            <a:ext cx="8640763" cy="585787"/>
          </a:xfrm>
          <a:prstGeom prst="rect">
            <a:avLst/>
          </a:prstGeom>
          <a:noFill/>
          <a:ln w="9525">
            <a:noFill/>
            <a:miter lim="800000"/>
            <a:headEnd/>
            <a:tailEnd/>
          </a:ln>
        </p:spPr>
        <p:txBody>
          <a:bodyPr lIns="92075" tIns="46038" rIns="92075" bIns="46038">
            <a:spAutoFit/>
          </a:bodyPr>
          <a:lstStyle/>
          <a:p>
            <a:r>
              <a:rPr lang="ja-JP" altLang="en-US" sz="1600">
                <a:solidFill>
                  <a:srgbClr val="595959"/>
                </a:solidFill>
                <a:latin typeface="メイリオ" pitchFamily="50" charset="-128"/>
                <a:ea typeface="メイリオ" pitchFamily="50" charset="-128"/>
                <a:cs typeface="メイリオ" pitchFamily="50" charset="-128"/>
              </a:rPr>
              <a:t>一般の従業員の方、拠点で会計業務をサポートされる方にも利用しやすいよう、入力の簡素化を実現しています。これにより</a:t>
            </a:r>
            <a:r>
              <a:rPr lang="ja-JP" altLang="en-US" sz="1600">
                <a:solidFill>
                  <a:srgbClr val="FF0000"/>
                </a:solidFill>
                <a:latin typeface="メイリオ" pitchFamily="50" charset="-128"/>
                <a:ea typeface="メイリオ" pitchFamily="50" charset="-128"/>
                <a:cs typeface="メイリオ" pitchFamily="50" charset="-128"/>
              </a:rPr>
              <a:t>誤った情報の入力を防止</a:t>
            </a:r>
            <a:r>
              <a:rPr lang="ja-JP" altLang="en-US" sz="1600">
                <a:solidFill>
                  <a:srgbClr val="595959"/>
                </a:solidFill>
                <a:latin typeface="メイリオ" pitchFamily="50" charset="-128"/>
                <a:ea typeface="メイリオ" pitchFamily="50" charset="-128"/>
                <a:cs typeface="メイリオ" pitchFamily="50" charset="-128"/>
              </a:rPr>
              <a:t>します。</a:t>
            </a:r>
            <a:r>
              <a:rPr lang="ja-JP" altLang="en-US" sz="1600">
                <a:solidFill>
                  <a:srgbClr val="000000"/>
                </a:solidFill>
                <a:latin typeface="メイリオ" pitchFamily="50" charset="-128"/>
                <a:ea typeface="メイリオ" pitchFamily="50" charset="-128"/>
                <a:cs typeface="メイリオ" pitchFamily="50" charset="-128"/>
              </a:rPr>
              <a:t>　</a:t>
            </a:r>
          </a:p>
        </p:txBody>
      </p:sp>
      <p:sp>
        <p:nvSpPr>
          <p:cNvPr id="104454" name="AutoShape 8"/>
          <p:cNvSpPr>
            <a:spLocks noChangeArrowheads="1"/>
          </p:cNvSpPr>
          <p:nvPr/>
        </p:nvSpPr>
        <p:spPr bwMode="auto">
          <a:xfrm>
            <a:off x="5940152" y="3429001"/>
            <a:ext cx="2520280" cy="360040"/>
          </a:xfrm>
          <a:prstGeom prst="roundRect">
            <a:avLst>
              <a:gd name="adj" fmla="val 16667"/>
            </a:avLst>
          </a:prstGeom>
          <a:noFill/>
          <a:ln w="15875">
            <a:solidFill>
              <a:srgbClr val="FF0000"/>
            </a:solidFill>
            <a:round/>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4455" name="Text Box 12"/>
          <p:cNvSpPr txBox="1">
            <a:spLocks noChangeArrowheads="1"/>
          </p:cNvSpPr>
          <p:nvPr/>
        </p:nvSpPr>
        <p:spPr bwMode="auto">
          <a:xfrm>
            <a:off x="428625" y="4286250"/>
            <a:ext cx="2333625" cy="338138"/>
          </a:xfrm>
          <a:prstGeom prst="rect">
            <a:avLst/>
          </a:prstGeom>
          <a:noFill/>
          <a:ln w="9525">
            <a:noFill/>
            <a:miter lim="800000"/>
            <a:headEnd/>
            <a:tailEnd/>
          </a:ln>
        </p:spPr>
        <p:txBody>
          <a:bodyPr>
            <a:spAutoFit/>
          </a:bodyPr>
          <a:lstStyle/>
          <a:p>
            <a:pPr>
              <a:spcBef>
                <a:spcPct val="50000"/>
              </a:spcBef>
            </a:pPr>
            <a:r>
              <a:rPr lang="ja-JP" altLang="en-US" sz="1600">
                <a:solidFill>
                  <a:srgbClr val="000000"/>
                </a:solidFill>
                <a:latin typeface="メイリオ" pitchFamily="50" charset="-128"/>
                <a:ea typeface="メイリオ" pitchFamily="50" charset="-128"/>
                <a:cs typeface="メイリオ" pitchFamily="50" charset="-128"/>
              </a:rPr>
              <a:t>◆高いユーザビリティ</a:t>
            </a:r>
          </a:p>
        </p:txBody>
      </p:sp>
      <p:sp>
        <p:nvSpPr>
          <p:cNvPr id="24" name="ホームベース 23"/>
          <p:cNvSpPr/>
          <p:nvPr/>
        </p:nvSpPr>
        <p:spPr>
          <a:xfrm>
            <a:off x="428625" y="4643438"/>
            <a:ext cx="2990850" cy="500062"/>
          </a:xfrm>
          <a:prstGeom prst="homePlate">
            <a:avLst>
              <a:gd name="adj" fmla="val 17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400" dirty="0">
                <a:solidFill>
                  <a:prstClr val="white"/>
                </a:solidFill>
                <a:latin typeface="メイリオ" pitchFamily="50" charset="-128"/>
                <a:ea typeface="メイリオ" pitchFamily="50" charset="-128"/>
                <a:cs typeface="メイリオ" pitchFamily="50" charset="-128"/>
              </a:rPr>
              <a:t>1</a:t>
            </a:r>
            <a:r>
              <a:rPr lang="ja-JP" altLang="en-US" sz="1400" dirty="0" err="1">
                <a:solidFill>
                  <a:prstClr val="white"/>
                </a:solidFill>
                <a:latin typeface="メイリオ" pitchFamily="50" charset="-128"/>
                <a:ea typeface="メイリオ" pitchFamily="50" charset="-128"/>
                <a:cs typeface="メイリオ" pitchFamily="50" charset="-128"/>
              </a:rPr>
              <a:t>．</a:t>
            </a:r>
            <a:r>
              <a:rPr lang="ja-JP" altLang="en-US" sz="1400" dirty="0">
                <a:solidFill>
                  <a:prstClr val="white"/>
                </a:solidFill>
                <a:latin typeface="メイリオ" pitchFamily="50" charset="-128"/>
                <a:ea typeface="メイリオ" pitchFamily="50" charset="-128"/>
                <a:cs typeface="メイリオ" pitchFamily="50" charset="-128"/>
              </a:rPr>
              <a:t>駅すぱあと</a:t>
            </a:r>
            <a:r>
              <a:rPr lang="en-US" altLang="ja-JP" sz="1400" baseline="30000" dirty="0">
                <a:solidFill>
                  <a:prstClr val="white"/>
                </a:solidFill>
                <a:latin typeface="メイリオ" pitchFamily="50" charset="-128"/>
                <a:ea typeface="メイリオ" pitchFamily="50" charset="-128"/>
                <a:cs typeface="メイリオ" pitchFamily="50" charset="-128"/>
              </a:rPr>
              <a:t>®</a:t>
            </a:r>
            <a:r>
              <a:rPr lang="ja-JP" altLang="en-US" sz="1400" dirty="0">
                <a:solidFill>
                  <a:prstClr val="white"/>
                </a:solidFill>
                <a:latin typeface="メイリオ" pitchFamily="50" charset="-128"/>
                <a:ea typeface="メイリオ" pitchFamily="50" charset="-128"/>
                <a:cs typeface="メイリオ" pitchFamily="50" charset="-128"/>
              </a:rPr>
              <a:t>連動</a:t>
            </a:r>
          </a:p>
        </p:txBody>
      </p:sp>
      <p:sp>
        <p:nvSpPr>
          <p:cNvPr id="25" name="ホームベース 24"/>
          <p:cNvSpPr/>
          <p:nvPr/>
        </p:nvSpPr>
        <p:spPr>
          <a:xfrm>
            <a:off x="428625" y="5214938"/>
            <a:ext cx="2990850" cy="500062"/>
          </a:xfrm>
          <a:prstGeom prst="homePlate">
            <a:avLst>
              <a:gd name="adj" fmla="val 17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400" dirty="0">
                <a:solidFill>
                  <a:prstClr val="white"/>
                </a:solidFill>
                <a:latin typeface="メイリオ" pitchFamily="50" charset="-128"/>
                <a:ea typeface="メイリオ" pitchFamily="50" charset="-128"/>
                <a:cs typeface="メイリオ" pitchFamily="50" charset="-128"/>
              </a:rPr>
              <a:t>2</a:t>
            </a:r>
            <a:r>
              <a:rPr lang="ja-JP" altLang="en-US" sz="1400" dirty="0" err="1">
                <a:solidFill>
                  <a:prstClr val="white"/>
                </a:solidFill>
                <a:latin typeface="メイリオ" pitchFamily="50" charset="-128"/>
                <a:ea typeface="メイリオ" pitchFamily="50" charset="-128"/>
                <a:cs typeface="メイリオ" pitchFamily="50" charset="-128"/>
              </a:rPr>
              <a:t>．</a:t>
            </a:r>
            <a:r>
              <a:rPr lang="ja-JP" altLang="en-US" sz="1400" dirty="0">
                <a:solidFill>
                  <a:prstClr val="white"/>
                </a:solidFill>
                <a:latin typeface="メイリオ" pitchFamily="50" charset="-128"/>
                <a:ea typeface="メイリオ" pitchFamily="50" charset="-128"/>
                <a:cs typeface="メイリオ" pitchFamily="50" charset="-128"/>
              </a:rPr>
              <a:t>勘定科目を意識しない入力</a:t>
            </a:r>
          </a:p>
        </p:txBody>
      </p:sp>
      <p:sp>
        <p:nvSpPr>
          <p:cNvPr id="26" name="ホームベース 25"/>
          <p:cNvSpPr/>
          <p:nvPr/>
        </p:nvSpPr>
        <p:spPr>
          <a:xfrm>
            <a:off x="428625" y="5786438"/>
            <a:ext cx="2990850" cy="500062"/>
          </a:xfrm>
          <a:prstGeom prst="homePlate">
            <a:avLst>
              <a:gd name="adj" fmla="val 17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400" dirty="0">
                <a:solidFill>
                  <a:prstClr val="white"/>
                </a:solidFill>
                <a:latin typeface="メイリオ" pitchFamily="50" charset="-128"/>
                <a:ea typeface="メイリオ" pitchFamily="50" charset="-128"/>
                <a:cs typeface="メイリオ" pitchFamily="50" charset="-128"/>
              </a:rPr>
              <a:t>3</a:t>
            </a:r>
            <a:r>
              <a:rPr lang="ja-JP" altLang="en-US" sz="1400" dirty="0" err="1">
                <a:solidFill>
                  <a:prstClr val="white"/>
                </a:solidFill>
                <a:latin typeface="メイリオ" pitchFamily="50" charset="-128"/>
                <a:ea typeface="メイリオ" pitchFamily="50" charset="-128"/>
                <a:cs typeface="メイリオ" pitchFamily="50" charset="-128"/>
              </a:rPr>
              <a:t>．</a:t>
            </a:r>
            <a:r>
              <a:rPr lang="ja-JP" altLang="en-US" sz="1400" dirty="0">
                <a:solidFill>
                  <a:prstClr val="white"/>
                </a:solidFill>
                <a:latin typeface="メイリオ" pitchFamily="50" charset="-128"/>
                <a:ea typeface="メイリオ" pitchFamily="50" charset="-128"/>
                <a:cs typeface="メイリオ" pitchFamily="50" charset="-128"/>
              </a:rPr>
              <a:t>辞書機能搭載</a:t>
            </a:r>
            <a:r>
              <a:rPr lang="ja-JP" altLang="en-US" sz="1100" dirty="0">
                <a:solidFill>
                  <a:prstClr val="white"/>
                </a:solidFill>
                <a:latin typeface="メイリオ" pitchFamily="50" charset="-128"/>
                <a:ea typeface="メイリオ" pitchFamily="50" charset="-128"/>
                <a:cs typeface="メイリオ" pitchFamily="50" charset="-128"/>
              </a:rPr>
              <a:t>（交通経路記憶機能）</a:t>
            </a:r>
          </a:p>
        </p:txBody>
      </p:sp>
      <p:sp>
        <p:nvSpPr>
          <p:cNvPr id="104459" name="AutoShape 8"/>
          <p:cNvSpPr>
            <a:spLocks noChangeArrowheads="1"/>
          </p:cNvSpPr>
          <p:nvPr/>
        </p:nvSpPr>
        <p:spPr bwMode="auto">
          <a:xfrm>
            <a:off x="5940151" y="3789040"/>
            <a:ext cx="2520281" cy="1152128"/>
          </a:xfrm>
          <a:prstGeom prst="roundRect">
            <a:avLst>
              <a:gd name="adj" fmla="val 3919"/>
            </a:avLst>
          </a:prstGeom>
          <a:noFill/>
          <a:ln w="15875">
            <a:solidFill>
              <a:srgbClr val="FF0000"/>
            </a:solidFill>
            <a:round/>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28" name="右カーブ矢印 27"/>
          <p:cNvSpPr/>
          <p:nvPr/>
        </p:nvSpPr>
        <p:spPr>
          <a:xfrm>
            <a:off x="5580112" y="3645024"/>
            <a:ext cx="285750" cy="1000125"/>
          </a:xfrm>
          <a:prstGeom prst="curvedRightArrow">
            <a:avLst>
              <a:gd name="adj1" fmla="val 25000"/>
              <a:gd name="adj2" fmla="val 50000"/>
              <a:gd name="adj3" fmla="val 4833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9" name="テキスト ボックス 28"/>
          <p:cNvSpPr txBox="1"/>
          <p:nvPr/>
        </p:nvSpPr>
        <p:spPr>
          <a:xfrm>
            <a:off x="4745038" y="4941168"/>
            <a:ext cx="1643062" cy="571500"/>
          </a:xfrm>
          <a:prstGeom prst="rect">
            <a:avLst/>
          </a:prstGeom>
          <a:solidFill>
            <a:schemeClr val="accent4">
              <a:lumMod val="40000"/>
              <a:lumOff val="60000"/>
            </a:schemeClr>
          </a:solidFill>
        </p:spPr>
        <p:txBody>
          <a:bodyPr lIns="72000" tIns="0" rIns="0" bIns="0">
            <a:normAutofit/>
          </a:bodyPr>
          <a:lstStyle/>
          <a:p>
            <a:pPr fontAlgn="auto">
              <a:lnSpc>
                <a:spcPts val="2200"/>
              </a:lnSpc>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摘要を選択すると</a:t>
            </a:r>
            <a:endParaRPr lang="en-US" altLang="ja-JP" sz="1200" dirty="0">
              <a:solidFill>
                <a:prstClr val="black"/>
              </a:solidFill>
              <a:latin typeface="メイリオ" pitchFamily="50" charset="-128"/>
              <a:ea typeface="メイリオ" pitchFamily="50" charset="-128"/>
              <a:cs typeface="メイリオ" pitchFamily="50" charset="-128"/>
            </a:endParaRPr>
          </a:p>
          <a:p>
            <a:pPr fontAlgn="auto">
              <a:lnSpc>
                <a:spcPts val="2200"/>
              </a:lnSpc>
              <a:spcAft>
                <a:spcPts val="0"/>
              </a:spcAft>
              <a:defRPr/>
            </a:pPr>
            <a:r>
              <a:rPr lang="ja-JP" altLang="en-US" sz="1200" dirty="0">
                <a:solidFill>
                  <a:prstClr val="black"/>
                </a:solidFill>
                <a:latin typeface="メイリオ" pitchFamily="50" charset="-128"/>
                <a:ea typeface="メイリオ" pitchFamily="50" charset="-128"/>
                <a:cs typeface="メイリオ" pitchFamily="50" charset="-128"/>
              </a:rPr>
              <a:t>勘定科目等が自動設定</a:t>
            </a:r>
          </a:p>
        </p:txBody>
      </p:sp>
      <p:sp>
        <p:nvSpPr>
          <p:cNvPr id="104462" name="Text Box 16"/>
          <p:cNvSpPr txBox="1">
            <a:spLocks noChangeArrowheads="1"/>
          </p:cNvSpPr>
          <p:nvPr/>
        </p:nvSpPr>
        <p:spPr bwMode="auto">
          <a:xfrm>
            <a:off x="4427538" y="5929313"/>
            <a:ext cx="4075112" cy="307975"/>
          </a:xfrm>
          <a:prstGeom prst="rect">
            <a:avLst/>
          </a:prstGeom>
          <a:noFill/>
          <a:ln w="9525">
            <a:noFill/>
            <a:miter lim="800000"/>
            <a:headEnd/>
            <a:tailEnd/>
          </a:ln>
        </p:spPr>
        <p:txBody>
          <a:bodyPr>
            <a:spAutoFit/>
          </a:bodyPr>
          <a:lstStyle/>
          <a:p>
            <a:r>
              <a:rPr lang="ja-JP" altLang="en-US" sz="1400" dirty="0">
                <a:solidFill>
                  <a:srgbClr val="000000"/>
                </a:solidFill>
                <a:latin typeface="メイリオ" pitchFamily="50" charset="-128"/>
                <a:ea typeface="メイリオ" pitchFamily="50" charset="-128"/>
                <a:cs typeface="メイリオ" pitchFamily="50" charset="-128"/>
              </a:rPr>
              <a:t>現場で入力したデータをそのまま</a:t>
            </a:r>
            <a:r>
              <a:rPr lang="en-US" altLang="ja-JP" sz="1400" b="1" dirty="0">
                <a:solidFill>
                  <a:srgbClr val="000000"/>
                </a:solidFill>
                <a:latin typeface="Times New Roman" pitchFamily="18" charset="0"/>
                <a:ea typeface="メイリオ" pitchFamily="50" charset="-128"/>
                <a:cs typeface="Times New Roman" pitchFamily="18" charset="0"/>
              </a:rPr>
              <a:t>CORE</a:t>
            </a:r>
            <a:r>
              <a:rPr lang="ja-JP" altLang="en-US" sz="1400" dirty="0">
                <a:solidFill>
                  <a:srgbClr val="000000"/>
                </a:solidFill>
                <a:latin typeface="メイリオ" pitchFamily="50" charset="-128"/>
                <a:ea typeface="メイリオ" pitchFamily="50" charset="-128"/>
                <a:cs typeface="メイリオ" pitchFamily="50" charset="-128"/>
              </a:rPr>
              <a:t>へ連携</a:t>
            </a:r>
          </a:p>
        </p:txBody>
      </p:sp>
      <p:sp>
        <p:nvSpPr>
          <p:cNvPr id="35" name="ホームベース 34"/>
          <p:cNvSpPr/>
          <p:nvPr/>
        </p:nvSpPr>
        <p:spPr>
          <a:xfrm>
            <a:off x="3491880" y="2781300"/>
            <a:ext cx="785812" cy="1223764"/>
          </a:xfrm>
          <a:prstGeom prst="homePlate">
            <a:avLst>
              <a:gd name="adj" fmla="val 2818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sz="2400" dirty="0">
                <a:solidFill>
                  <a:prstClr val="white"/>
                </a:solidFill>
                <a:latin typeface="メイリオ" pitchFamily="50" charset="-128"/>
                <a:ea typeface="メイリオ" pitchFamily="50" charset="-128"/>
                <a:cs typeface="メイリオ" pitchFamily="50" charset="-128"/>
              </a:rPr>
              <a:t>解決</a:t>
            </a:r>
          </a:p>
        </p:txBody>
      </p:sp>
      <p:sp>
        <p:nvSpPr>
          <p:cNvPr id="104464" name="Text Box 12"/>
          <p:cNvSpPr txBox="1">
            <a:spLocks noChangeArrowheads="1"/>
          </p:cNvSpPr>
          <p:nvPr/>
        </p:nvSpPr>
        <p:spPr bwMode="auto">
          <a:xfrm>
            <a:off x="428625" y="2071688"/>
            <a:ext cx="3495675" cy="338137"/>
          </a:xfrm>
          <a:prstGeom prst="rect">
            <a:avLst/>
          </a:prstGeom>
          <a:noFill/>
          <a:ln w="9525">
            <a:noFill/>
            <a:miter lim="800000"/>
            <a:headEnd/>
            <a:tailEnd/>
          </a:ln>
        </p:spPr>
        <p:txBody>
          <a:bodyPr>
            <a:spAutoFit/>
          </a:bodyPr>
          <a:lstStyle/>
          <a:p>
            <a:pPr>
              <a:spcBef>
                <a:spcPct val="50000"/>
              </a:spcBef>
            </a:pPr>
            <a:r>
              <a:rPr lang="ja-JP" altLang="en-US" sz="1600">
                <a:solidFill>
                  <a:srgbClr val="000000"/>
                </a:solidFill>
                <a:latin typeface="メイリオ" pitchFamily="50" charset="-128"/>
                <a:ea typeface="メイリオ" pitchFamily="50" charset="-128"/>
                <a:cs typeface="メイリオ" pitchFamily="50" charset="-128"/>
              </a:rPr>
              <a:t>◆このような課題はありませんか？</a:t>
            </a:r>
          </a:p>
        </p:txBody>
      </p:sp>
      <p:sp>
        <p:nvSpPr>
          <p:cNvPr id="38" name="角丸四角形吹き出し 37"/>
          <p:cNvSpPr/>
          <p:nvPr/>
        </p:nvSpPr>
        <p:spPr>
          <a:xfrm>
            <a:off x="285750" y="2481263"/>
            <a:ext cx="2857500" cy="500062"/>
          </a:xfrm>
          <a:prstGeom prst="wedgeRoundRectCallout">
            <a:avLst>
              <a:gd name="adj1" fmla="val -54166"/>
              <a:gd name="adj2" fmla="val -3273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a:solidFill>
                  <a:srgbClr val="0065AE"/>
                </a:solidFill>
                <a:latin typeface="メイリオ" pitchFamily="50" charset="-128"/>
                <a:ea typeface="メイリオ" pitchFamily="50" charset="-128"/>
                <a:cs typeface="メイリオ" pitchFamily="50" charset="-128"/>
              </a:rPr>
              <a:t>社員が必要な情報を入力しない。</a:t>
            </a:r>
            <a:endParaRPr lang="en-US" altLang="ja-JP" sz="1400" dirty="0">
              <a:solidFill>
                <a:srgbClr val="0065AE"/>
              </a:solidFill>
              <a:latin typeface="メイリオ" pitchFamily="50" charset="-128"/>
              <a:ea typeface="メイリオ" pitchFamily="50" charset="-128"/>
              <a:cs typeface="メイリオ" pitchFamily="50" charset="-128"/>
            </a:endParaRPr>
          </a:p>
        </p:txBody>
      </p:sp>
      <p:sp>
        <p:nvSpPr>
          <p:cNvPr id="39" name="角丸四角形吹き出し 38"/>
          <p:cNvSpPr/>
          <p:nvPr/>
        </p:nvSpPr>
        <p:spPr>
          <a:xfrm>
            <a:off x="285750" y="3052763"/>
            <a:ext cx="2857500" cy="500062"/>
          </a:xfrm>
          <a:prstGeom prst="wedgeRoundRectCallout">
            <a:avLst>
              <a:gd name="adj1" fmla="val 54500"/>
              <a:gd name="adj2" fmla="val -2892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a:solidFill>
                  <a:srgbClr val="0065AE"/>
                </a:solidFill>
                <a:latin typeface="メイリオ" pitchFamily="50" charset="-128"/>
                <a:ea typeface="メイリオ" pitchFamily="50" charset="-128"/>
                <a:cs typeface="メイリオ" pitchFamily="50" charset="-128"/>
              </a:rPr>
              <a:t>入力ミスが多発しており、経理部門による修正が頻繁。</a:t>
            </a:r>
            <a:endParaRPr lang="en-US" altLang="ja-JP" sz="1400" dirty="0">
              <a:solidFill>
                <a:srgbClr val="0065AE"/>
              </a:solidFill>
              <a:latin typeface="メイリオ" pitchFamily="50" charset="-128"/>
              <a:ea typeface="メイリオ" pitchFamily="50" charset="-128"/>
              <a:cs typeface="メイリオ" pitchFamily="50" charset="-128"/>
            </a:endParaRPr>
          </a:p>
        </p:txBody>
      </p:sp>
      <p:sp>
        <p:nvSpPr>
          <p:cNvPr id="40" name="角丸四角形吹き出し 39"/>
          <p:cNvSpPr/>
          <p:nvPr/>
        </p:nvSpPr>
        <p:spPr>
          <a:xfrm>
            <a:off x="285750" y="3624263"/>
            <a:ext cx="2857500" cy="500062"/>
          </a:xfrm>
          <a:prstGeom prst="wedgeRoundRectCallout">
            <a:avLst>
              <a:gd name="adj1" fmla="val -53500"/>
              <a:gd name="adj2" fmla="val 3964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a:solidFill>
                  <a:srgbClr val="0065AE"/>
                </a:solidFill>
                <a:latin typeface="メイリオ" pitchFamily="50" charset="-128"/>
                <a:ea typeface="メイリオ" pitchFamily="50" charset="-128"/>
                <a:cs typeface="メイリオ" pitchFamily="50" charset="-128"/>
              </a:rPr>
              <a:t>経理部門への問い合わせが多く、</a:t>
            </a:r>
            <a:endParaRPr lang="en-US" altLang="ja-JP" sz="1400" dirty="0">
              <a:solidFill>
                <a:srgbClr val="0065AE"/>
              </a:solidFill>
              <a:latin typeface="メイリオ" pitchFamily="50" charset="-128"/>
              <a:ea typeface="メイリオ" pitchFamily="50" charset="-128"/>
              <a:cs typeface="メイリオ" pitchFamily="50" charset="-128"/>
            </a:endParaRPr>
          </a:p>
          <a:p>
            <a:pPr>
              <a:defRPr/>
            </a:pPr>
            <a:r>
              <a:rPr lang="ja-JP" altLang="en-US" sz="1400" dirty="0">
                <a:solidFill>
                  <a:srgbClr val="0065AE"/>
                </a:solidFill>
                <a:latin typeface="メイリオ" pitchFamily="50" charset="-128"/>
                <a:ea typeface="メイリオ" pitchFamily="50" charset="-128"/>
                <a:cs typeface="メイリオ" pitchFamily="50" charset="-128"/>
              </a:rPr>
              <a:t>業務効率が悪化している。</a:t>
            </a:r>
            <a:endParaRPr lang="en-US" altLang="ja-JP" sz="1400" dirty="0">
              <a:solidFill>
                <a:srgbClr val="0065AE"/>
              </a:solidFill>
              <a:latin typeface="メイリオ" pitchFamily="50" charset="-128"/>
              <a:ea typeface="メイリオ" pitchFamily="50" charset="-128"/>
              <a:cs typeface="メイリオ" pitchFamily="50" charset="-128"/>
            </a:endParaRPr>
          </a:p>
        </p:txBody>
      </p:sp>
      <p:sp>
        <p:nvSpPr>
          <p:cNvPr id="104468" name="Text Box 16"/>
          <p:cNvSpPr txBox="1">
            <a:spLocks noChangeArrowheads="1"/>
          </p:cNvSpPr>
          <p:nvPr/>
        </p:nvSpPr>
        <p:spPr bwMode="auto">
          <a:xfrm>
            <a:off x="3492500" y="6237288"/>
            <a:ext cx="5616575" cy="230187"/>
          </a:xfrm>
          <a:prstGeom prst="rect">
            <a:avLst/>
          </a:prstGeom>
          <a:noFill/>
          <a:ln w="9525">
            <a:noFill/>
            <a:miter lim="800000"/>
            <a:headEnd/>
            <a:tailEnd/>
          </a:ln>
        </p:spPr>
        <p:txBody>
          <a:bodyPr>
            <a:spAutoFit/>
          </a:bodyPr>
          <a:lstStyle/>
          <a:p>
            <a:r>
              <a:rPr lang="en-US" altLang="ja-JP" sz="900">
                <a:solidFill>
                  <a:srgbClr val="000000"/>
                </a:solidFill>
                <a:latin typeface="メイリオ" pitchFamily="50" charset="-128"/>
                <a:ea typeface="メイリオ" pitchFamily="50" charset="-128"/>
                <a:cs typeface="メイリオ" pitchFamily="50" charset="-128"/>
              </a:rPr>
              <a:t>※</a:t>
            </a:r>
            <a:r>
              <a:rPr lang="ja-JP" altLang="en-US" sz="900">
                <a:solidFill>
                  <a:srgbClr val="000000"/>
                </a:solidFill>
                <a:latin typeface="メイリオ" pitchFamily="50" charset="-128"/>
                <a:ea typeface="メイリオ" pitchFamily="50" charset="-128"/>
                <a:cs typeface="メイリオ" pitchFamily="50" charset="-128"/>
              </a:rPr>
              <a:t>駅すぱあと連動機能のご利用には（株）ヴァル研究所の「駅すぱあとイントラネット」が必要です。</a:t>
            </a:r>
          </a:p>
        </p:txBody>
      </p:sp>
      <p:sp>
        <p:nvSpPr>
          <p:cNvPr id="22"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p:cNvPicPr>
            <a:picLocks noChangeAspect="1" noChangeArrowheads="1"/>
          </p:cNvPicPr>
          <p:nvPr/>
        </p:nvPicPr>
        <p:blipFill>
          <a:blip r:embed="rId3" cstate="print"/>
          <a:srcRect/>
          <a:stretch>
            <a:fillRect/>
          </a:stretch>
        </p:blipFill>
        <p:spPr bwMode="auto">
          <a:xfrm>
            <a:off x="5076055" y="1954731"/>
            <a:ext cx="3245161" cy="3202461"/>
          </a:xfrm>
          <a:prstGeom prst="rect">
            <a:avLst/>
          </a:prstGeom>
          <a:noFill/>
          <a:ln w="9525">
            <a:noFill/>
            <a:miter lim="800000"/>
            <a:headEnd/>
            <a:tailEnd/>
          </a:ln>
        </p:spPr>
      </p:pic>
      <p:sp>
        <p:nvSpPr>
          <p:cNvPr id="4099"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t>
            </a:r>
            <a:r>
              <a:rPr lang="en-US" altLang="ja-JP" b="1" i="1" dirty="0" smtClean="0">
                <a:latin typeface="Times New Roman" pitchFamily="18" charset="0"/>
                <a:cs typeface="Times New Roman" pitchFamily="18" charset="0"/>
              </a:rPr>
              <a:t>field</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～ワークフローシステム（部門内承認）～</a:t>
            </a:r>
          </a:p>
        </p:txBody>
      </p:sp>
      <p:sp>
        <p:nvSpPr>
          <p:cNvPr id="3076"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D52E0648-BEB2-406B-9588-5320AAD8D639}" type="slidenum">
              <a:rPr lang="ja-JP" altLang="en-US" smtClean="0">
                <a:solidFill>
                  <a:srgbClr val="FFFFFF"/>
                </a:solidFill>
              </a:rPr>
              <a:pPr fontAlgn="base">
                <a:spcBef>
                  <a:spcPct val="0"/>
                </a:spcBef>
                <a:spcAft>
                  <a:spcPct val="0"/>
                </a:spcAft>
                <a:defRPr/>
              </a:pPr>
              <a:t>22</a:t>
            </a:fld>
            <a:endParaRPr lang="ja-JP" altLang="en-US" smtClean="0">
              <a:solidFill>
                <a:srgbClr val="FFFFFF"/>
              </a:solidFill>
            </a:endParaRPr>
          </a:p>
        </p:txBody>
      </p:sp>
      <p:sp>
        <p:nvSpPr>
          <p:cNvPr id="8" name="AutoShape 4"/>
          <p:cNvSpPr>
            <a:spLocks noChangeArrowheads="1"/>
          </p:cNvSpPr>
          <p:nvPr/>
        </p:nvSpPr>
        <p:spPr bwMode="auto">
          <a:xfrm>
            <a:off x="5004048" y="2276872"/>
            <a:ext cx="3384376" cy="914400"/>
          </a:xfrm>
          <a:prstGeom prst="rect">
            <a:avLst/>
          </a:prstGeom>
          <a:solidFill>
            <a:schemeClr val="accent4">
              <a:lumMod val="20000"/>
              <a:lumOff val="80000"/>
              <a:alpha val="20000"/>
            </a:schemeClr>
          </a:solidFill>
          <a:ln w="19050">
            <a:solidFill>
              <a:srgbClr val="E27100"/>
            </a:solidFill>
            <a:round/>
            <a:headEnd/>
            <a:tailEnd/>
          </a:ln>
        </p:spPr>
        <p:txBody>
          <a:bodyPr wrap="none" anchor="ct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8" name="ホームベース 37"/>
          <p:cNvSpPr/>
          <p:nvPr/>
        </p:nvSpPr>
        <p:spPr>
          <a:xfrm>
            <a:off x="971550" y="2095500"/>
            <a:ext cx="3500438" cy="1123950"/>
          </a:xfrm>
          <a:prstGeom prst="homePlate">
            <a:avLst>
              <a:gd name="adj" fmla="val 17111"/>
            </a:avLst>
          </a:prstGeom>
          <a:solidFill>
            <a:schemeClr val="accent4">
              <a:lumMod val="20000"/>
              <a:lumOff val="80000"/>
            </a:schemeClr>
          </a:solidFill>
          <a:ln>
            <a:solidFill>
              <a:srgbClr val="E271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prstClr val="black"/>
                </a:solidFill>
                <a:latin typeface="メイリオ" pitchFamily="50" charset="-128"/>
                <a:ea typeface="メイリオ" pitchFamily="50" charset="-128"/>
                <a:cs typeface="メイリオ" pitchFamily="50" charset="-128"/>
              </a:rPr>
              <a:t>・プロセス内には複数の承認者を設定可能</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・承認者はユーザーまたは職位で設定可能</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・承認者の条件は</a:t>
            </a:r>
            <a:r>
              <a:rPr lang="en-US" altLang="ja-JP" sz="1200" dirty="0">
                <a:solidFill>
                  <a:prstClr val="black"/>
                </a:solidFill>
                <a:latin typeface="メイリオ" pitchFamily="50" charset="-128"/>
                <a:ea typeface="メイリオ" pitchFamily="50" charset="-128"/>
                <a:cs typeface="メイリオ" pitchFamily="50" charset="-128"/>
              </a:rPr>
              <a:t>AND</a:t>
            </a:r>
            <a:r>
              <a:rPr lang="ja-JP" altLang="en-US" sz="1200" dirty="0">
                <a:solidFill>
                  <a:prstClr val="black"/>
                </a:solidFill>
                <a:latin typeface="メイリオ" pitchFamily="50" charset="-128"/>
                <a:ea typeface="メイリオ" pitchFamily="50" charset="-128"/>
                <a:cs typeface="メイリオ" pitchFamily="50" charset="-128"/>
              </a:rPr>
              <a:t>・</a:t>
            </a:r>
            <a:r>
              <a:rPr lang="en-US" altLang="ja-JP" sz="1200" dirty="0">
                <a:solidFill>
                  <a:prstClr val="black"/>
                </a:solidFill>
                <a:latin typeface="メイリオ" pitchFamily="50" charset="-128"/>
                <a:ea typeface="メイリオ" pitchFamily="50" charset="-128"/>
                <a:cs typeface="メイリオ" pitchFamily="50" charset="-128"/>
              </a:rPr>
              <a:t>OR</a:t>
            </a:r>
            <a:r>
              <a:rPr lang="ja-JP" altLang="en-US" sz="1200" dirty="0">
                <a:solidFill>
                  <a:prstClr val="black"/>
                </a:solidFill>
                <a:latin typeface="メイリオ" pitchFamily="50" charset="-128"/>
                <a:ea typeface="メイリオ" pitchFamily="50" charset="-128"/>
                <a:cs typeface="メイリオ" pitchFamily="50" charset="-128"/>
              </a:rPr>
              <a:t>設定が可能</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・プロセスは最大</a:t>
            </a:r>
            <a:r>
              <a:rPr lang="en-US" altLang="ja-JP" sz="1200" dirty="0">
                <a:solidFill>
                  <a:prstClr val="black"/>
                </a:solidFill>
                <a:latin typeface="メイリオ" pitchFamily="50" charset="-128"/>
                <a:ea typeface="メイリオ" pitchFamily="50" charset="-128"/>
                <a:cs typeface="メイリオ" pitchFamily="50" charset="-128"/>
              </a:rPr>
              <a:t>100</a:t>
            </a:r>
            <a:r>
              <a:rPr lang="ja-JP" altLang="en-US" sz="1200" dirty="0">
                <a:solidFill>
                  <a:prstClr val="black"/>
                </a:solidFill>
                <a:latin typeface="メイリオ" pitchFamily="50" charset="-128"/>
                <a:ea typeface="メイリオ" pitchFamily="50" charset="-128"/>
                <a:cs typeface="メイリオ" pitchFamily="50" charset="-128"/>
              </a:rPr>
              <a:t>段階まで設定可能</a:t>
            </a:r>
          </a:p>
        </p:txBody>
      </p:sp>
      <p:sp>
        <p:nvSpPr>
          <p:cNvPr id="39" name="六角形 38"/>
          <p:cNvSpPr/>
          <p:nvPr/>
        </p:nvSpPr>
        <p:spPr>
          <a:xfrm>
            <a:off x="1811338" y="1905000"/>
            <a:ext cx="1598612" cy="357188"/>
          </a:xfrm>
          <a:prstGeom prst="hexagon">
            <a:avLst/>
          </a:prstGeom>
          <a:solidFill>
            <a:srgbClr val="E271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１、プロセス</a:t>
            </a:r>
          </a:p>
        </p:txBody>
      </p:sp>
      <p:sp>
        <p:nvSpPr>
          <p:cNvPr id="40" name="ホームベース 39"/>
          <p:cNvSpPr/>
          <p:nvPr/>
        </p:nvSpPr>
        <p:spPr>
          <a:xfrm>
            <a:off x="971550" y="3476625"/>
            <a:ext cx="3500438" cy="1524000"/>
          </a:xfrm>
          <a:prstGeom prst="homePlate">
            <a:avLst>
              <a:gd name="adj" fmla="val 17111"/>
            </a:avLst>
          </a:prstGeom>
          <a:solidFill>
            <a:schemeClr val="accent4">
              <a:lumMod val="20000"/>
              <a:lumOff val="80000"/>
            </a:schemeClr>
          </a:solidFill>
          <a:ln>
            <a:solidFill>
              <a:srgbClr val="E271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・通常承認</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a:t>
            </a:r>
            <a:r>
              <a:rPr lang="ja-JP" altLang="en-US" sz="1100" dirty="0">
                <a:solidFill>
                  <a:prstClr val="black"/>
                </a:solidFill>
                <a:latin typeface="メイリオ" pitchFamily="50" charset="-128"/>
                <a:ea typeface="メイリオ" pitchFamily="50" charset="-128"/>
                <a:cs typeface="メイリオ" pitchFamily="50" charset="-128"/>
              </a:rPr>
              <a:t>あらかじめ設定されたルートに従い承認を行う</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・強制承認</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a:t>
            </a:r>
            <a:r>
              <a:rPr lang="ja-JP" altLang="en-US" sz="1100" dirty="0">
                <a:solidFill>
                  <a:prstClr val="black"/>
                </a:solidFill>
                <a:latin typeface="メイリオ" pitchFamily="50" charset="-128"/>
                <a:ea typeface="メイリオ" pitchFamily="50" charset="-128"/>
                <a:cs typeface="メイリオ" pitchFamily="50" charset="-128"/>
              </a:rPr>
              <a:t>承認者の所属するプロセス以前にある全ての</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　伝票を承認可能</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050" dirty="0">
                <a:solidFill>
                  <a:prstClr val="black"/>
                </a:solidFill>
                <a:latin typeface="メイリオ" pitchFamily="50" charset="-128"/>
                <a:ea typeface="メイリオ" pitchFamily="50" charset="-128"/>
                <a:cs typeface="メイリオ" pitchFamily="50" charset="-128"/>
              </a:rPr>
              <a:t>（例：課長の承認をとばして部長が承認を行う）</a:t>
            </a:r>
            <a:endParaRPr lang="en-US" altLang="ja-JP" sz="1050" dirty="0">
              <a:solidFill>
                <a:prstClr val="black"/>
              </a:solidFill>
              <a:latin typeface="メイリオ" pitchFamily="50" charset="-128"/>
              <a:ea typeface="メイリオ" pitchFamily="50" charset="-128"/>
              <a:cs typeface="メイリオ" pitchFamily="50" charset="-128"/>
            </a:endParaRPr>
          </a:p>
          <a:p>
            <a:pPr>
              <a:defRPr/>
            </a:pPr>
            <a:endParaRPr lang="ja-JP" altLang="en-US" sz="1200" dirty="0">
              <a:solidFill>
                <a:prstClr val="black"/>
              </a:solidFill>
              <a:latin typeface="メイリオ" pitchFamily="50" charset="-128"/>
              <a:ea typeface="メイリオ" pitchFamily="50" charset="-128"/>
              <a:cs typeface="メイリオ" pitchFamily="50" charset="-128"/>
            </a:endParaRPr>
          </a:p>
        </p:txBody>
      </p:sp>
      <p:sp>
        <p:nvSpPr>
          <p:cNvPr id="41" name="六角形 40"/>
          <p:cNvSpPr/>
          <p:nvPr/>
        </p:nvSpPr>
        <p:spPr>
          <a:xfrm>
            <a:off x="1811338" y="3286125"/>
            <a:ext cx="1598612" cy="357188"/>
          </a:xfrm>
          <a:prstGeom prst="hexagon">
            <a:avLst/>
          </a:prstGeom>
          <a:solidFill>
            <a:srgbClr val="E271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２、承認の種類</a:t>
            </a:r>
          </a:p>
        </p:txBody>
      </p:sp>
      <p:sp>
        <p:nvSpPr>
          <p:cNvPr id="4107" name="Text Box 2"/>
          <p:cNvSpPr txBox="1">
            <a:spLocks noChangeArrowheads="1"/>
          </p:cNvSpPr>
          <p:nvPr/>
        </p:nvSpPr>
        <p:spPr bwMode="auto">
          <a:xfrm>
            <a:off x="215900" y="5072063"/>
            <a:ext cx="8751888" cy="339725"/>
          </a:xfrm>
          <a:prstGeom prst="rect">
            <a:avLst/>
          </a:prstGeom>
          <a:noFill/>
          <a:ln w="9525">
            <a:noFill/>
            <a:miter lim="800000"/>
            <a:headEnd/>
            <a:tailEnd/>
          </a:ln>
        </p:spPr>
        <p:txBody>
          <a:bodyPr lIns="92075" tIns="46038" rIns="92075" bIns="46038">
            <a:spAutoFit/>
          </a:bodyPr>
          <a:lstStyle/>
          <a:p>
            <a:r>
              <a:rPr lang="ja-JP" altLang="en-US" sz="1600">
                <a:solidFill>
                  <a:srgbClr val="595959"/>
                </a:solidFill>
                <a:latin typeface="メイリオ" pitchFamily="50" charset="-128"/>
                <a:ea typeface="メイリオ" pitchFamily="50" charset="-128"/>
                <a:cs typeface="メイリオ" pitchFamily="50" charset="-128"/>
              </a:rPr>
              <a:t>◆ワークフローシステムのメリット</a:t>
            </a:r>
          </a:p>
        </p:txBody>
      </p:sp>
      <p:sp>
        <p:nvSpPr>
          <p:cNvPr id="51" name="AutoShape 23"/>
          <p:cNvSpPr>
            <a:spLocks noChangeArrowheads="1"/>
          </p:cNvSpPr>
          <p:nvPr/>
        </p:nvSpPr>
        <p:spPr bwMode="gray">
          <a:xfrm>
            <a:off x="251520" y="5400689"/>
            <a:ext cx="8463884" cy="1000132"/>
          </a:xfrm>
          <a:prstGeom prst="roundRect">
            <a:avLst>
              <a:gd name="adj" fmla="val 10704"/>
            </a:avLst>
          </a:prstGeom>
          <a:solidFill>
            <a:srgbClr val="557630"/>
          </a:solidFill>
          <a:ln w="12700" algn="ctr">
            <a:solidFill>
              <a:srgbClr val="C6C6C6"/>
            </a:solidFill>
            <a:round/>
            <a:headEnd/>
            <a:tailEnd/>
          </a:ln>
          <a:effectLst/>
        </p:spPr>
        <p:txBody>
          <a:bodyPr wrap="none" lIns="108000" tIns="0" rIns="0" bIns="0" numCol="2" spcCol="144000" anchor="ctr"/>
          <a:lstStyle/>
          <a:p>
            <a:pPr>
              <a:defRPr/>
            </a:pPr>
            <a:r>
              <a:rPr kumimoji="0" lang="ja-JP" altLang="en-US" sz="1600" dirty="0">
                <a:solidFill>
                  <a:prstClr val="white"/>
                </a:solidFill>
                <a:latin typeface="メイリオ" pitchFamily="50" charset="-128"/>
                <a:ea typeface="メイリオ" pitchFamily="50" charset="-128"/>
                <a:cs typeface="メイリオ" pitchFamily="50" charset="-128"/>
              </a:rPr>
              <a:t>・承認ステータスが把握可能</a:t>
            </a:r>
            <a:endParaRPr kumimoji="0" lang="en-US" altLang="ja-JP" sz="1600" dirty="0">
              <a:solidFill>
                <a:prstClr val="white"/>
              </a:solidFill>
              <a:latin typeface="メイリオ" pitchFamily="50" charset="-128"/>
              <a:ea typeface="メイリオ" pitchFamily="50" charset="-128"/>
              <a:cs typeface="メイリオ" pitchFamily="50" charset="-128"/>
            </a:endParaRPr>
          </a:p>
          <a:p>
            <a:pPr>
              <a:defRPr/>
            </a:pPr>
            <a:r>
              <a:rPr kumimoji="0" lang="ja-JP" altLang="en-US" sz="1600" dirty="0">
                <a:solidFill>
                  <a:prstClr val="white"/>
                </a:solidFill>
                <a:latin typeface="メイリオ" pitchFamily="50" charset="-128"/>
                <a:ea typeface="メイリオ" pitchFamily="50" charset="-128"/>
                <a:cs typeface="メイリオ" pitchFamily="50" charset="-128"/>
              </a:rPr>
              <a:t>・出張先でも承認可能、</a:t>
            </a:r>
            <a:r>
              <a:rPr kumimoji="0" lang="en-US" altLang="ja-JP" sz="1600" dirty="0">
                <a:solidFill>
                  <a:prstClr val="white"/>
                </a:solidFill>
                <a:latin typeface="メイリオ" pitchFamily="50" charset="-128"/>
                <a:ea typeface="メイリオ" pitchFamily="50" charset="-128"/>
                <a:cs typeface="メイリオ" pitchFamily="50" charset="-128"/>
              </a:rPr>
              <a:t>E-Mail</a:t>
            </a:r>
            <a:r>
              <a:rPr kumimoji="0" lang="ja-JP" altLang="en-US" sz="1600" dirty="0">
                <a:solidFill>
                  <a:prstClr val="white"/>
                </a:solidFill>
                <a:latin typeface="メイリオ" pitchFamily="50" charset="-128"/>
                <a:ea typeface="メイリオ" pitchFamily="50" charset="-128"/>
                <a:cs typeface="メイリオ" pitchFamily="50" charset="-128"/>
              </a:rPr>
              <a:t>通知機能あり</a:t>
            </a:r>
            <a:endParaRPr kumimoji="0" lang="en-US" altLang="ja-JP" sz="1600" dirty="0">
              <a:solidFill>
                <a:prstClr val="white"/>
              </a:solidFill>
              <a:latin typeface="メイリオ" pitchFamily="50" charset="-128"/>
              <a:ea typeface="メイリオ" pitchFamily="50" charset="-128"/>
              <a:cs typeface="メイリオ" pitchFamily="50" charset="-128"/>
            </a:endParaRPr>
          </a:p>
          <a:p>
            <a:pPr>
              <a:defRPr/>
            </a:pPr>
            <a:r>
              <a:rPr kumimoji="0" lang="ja-JP" altLang="en-US" sz="1600" dirty="0">
                <a:solidFill>
                  <a:prstClr val="white"/>
                </a:solidFill>
                <a:latin typeface="メイリオ" pitchFamily="50" charset="-128"/>
                <a:ea typeface="メイリオ" pitchFamily="50" charset="-128"/>
                <a:cs typeface="メイリオ" pitchFamily="50" charset="-128"/>
              </a:rPr>
              <a:t>・申請書紛失のリスク回避</a:t>
            </a:r>
            <a:endParaRPr kumimoji="0" lang="en-US" altLang="ja-JP" sz="1600" dirty="0">
              <a:solidFill>
                <a:prstClr val="white"/>
              </a:solidFill>
              <a:latin typeface="メイリオ" pitchFamily="50" charset="-128"/>
              <a:ea typeface="メイリオ" pitchFamily="50" charset="-128"/>
              <a:cs typeface="メイリオ" pitchFamily="50" charset="-128"/>
            </a:endParaRPr>
          </a:p>
          <a:p>
            <a:pPr>
              <a:defRPr/>
            </a:pPr>
            <a:r>
              <a:rPr kumimoji="0" lang="ja-JP" altLang="en-US" sz="1600" dirty="0">
                <a:solidFill>
                  <a:prstClr val="white"/>
                </a:solidFill>
                <a:latin typeface="メイリオ" pitchFamily="50" charset="-128"/>
                <a:ea typeface="メイリオ" pitchFamily="50" charset="-128"/>
                <a:cs typeface="メイリオ" pitchFamily="50" charset="-128"/>
              </a:rPr>
              <a:t>・経理部門での再入力不要</a:t>
            </a:r>
            <a:endParaRPr kumimoji="0" lang="en-US" altLang="ja-JP" sz="1600" dirty="0">
              <a:solidFill>
                <a:prstClr val="white"/>
              </a:solidFill>
              <a:latin typeface="メイリオ" pitchFamily="50" charset="-128"/>
              <a:ea typeface="メイリオ" pitchFamily="50" charset="-128"/>
              <a:cs typeface="メイリオ" pitchFamily="50" charset="-128"/>
            </a:endParaRPr>
          </a:p>
          <a:p>
            <a:pPr>
              <a:defRPr/>
            </a:pPr>
            <a:r>
              <a:rPr kumimoji="0" lang="ja-JP" altLang="en-US" sz="1600" dirty="0">
                <a:solidFill>
                  <a:prstClr val="white"/>
                </a:solidFill>
                <a:latin typeface="メイリオ" pitchFamily="50" charset="-128"/>
                <a:ea typeface="メイリオ" pitchFamily="50" charset="-128"/>
                <a:cs typeface="メイリオ" pitchFamily="50" charset="-128"/>
              </a:rPr>
              <a:t>・支払処理（</a:t>
            </a:r>
            <a:r>
              <a:rPr kumimoji="0" lang="en-US" altLang="ja-JP" sz="1600" dirty="0">
                <a:solidFill>
                  <a:prstClr val="white"/>
                </a:solidFill>
                <a:latin typeface="メイリオ" pitchFamily="50" charset="-128"/>
                <a:ea typeface="メイリオ" pitchFamily="50" charset="-128"/>
                <a:cs typeface="メイリオ" pitchFamily="50" charset="-128"/>
              </a:rPr>
              <a:t>FB</a:t>
            </a:r>
            <a:r>
              <a:rPr kumimoji="0" lang="ja-JP" altLang="en-US" sz="1600" dirty="0">
                <a:solidFill>
                  <a:prstClr val="white"/>
                </a:solidFill>
                <a:latin typeface="メイリオ" pitchFamily="50" charset="-128"/>
                <a:ea typeface="メイリオ" pitchFamily="50" charset="-128"/>
                <a:cs typeface="メイリオ" pitchFamily="50" charset="-128"/>
              </a:rPr>
              <a:t>データ）へ連動</a:t>
            </a:r>
            <a:endParaRPr kumimoji="0" lang="en-US" altLang="ja-JP" sz="1600" dirty="0">
              <a:solidFill>
                <a:prstClr val="white"/>
              </a:solidFill>
              <a:latin typeface="メイリオ" pitchFamily="50" charset="-128"/>
              <a:ea typeface="メイリオ" pitchFamily="50" charset="-128"/>
              <a:cs typeface="メイリオ" pitchFamily="50" charset="-128"/>
            </a:endParaRPr>
          </a:p>
          <a:p>
            <a:pPr>
              <a:defRPr/>
            </a:pPr>
            <a:r>
              <a:rPr kumimoji="0" lang="ja-JP" altLang="en-US" sz="1600" dirty="0">
                <a:solidFill>
                  <a:prstClr val="white"/>
                </a:solidFill>
                <a:latin typeface="メイリオ" pitchFamily="50" charset="-128"/>
                <a:ea typeface="メイリオ" pitchFamily="50" charset="-128"/>
                <a:cs typeface="メイリオ" pitchFamily="50" charset="-128"/>
              </a:rPr>
              <a:t>・会計システムへ連動</a:t>
            </a:r>
            <a:endParaRPr kumimoji="0" lang="en-US" altLang="ja-JP" sz="1600" dirty="0">
              <a:solidFill>
                <a:prstClr val="white"/>
              </a:solidFill>
              <a:latin typeface="メイリオ" pitchFamily="50" charset="-128"/>
              <a:ea typeface="メイリオ" pitchFamily="50" charset="-128"/>
              <a:cs typeface="メイリオ" pitchFamily="50" charset="-128"/>
            </a:endParaRPr>
          </a:p>
        </p:txBody>
      </p:sp>
      <p:sp>
        <p:nvSpPr>
          <p:cNvPr id="4109" name="Text Box 2"/>
          <p:cNvSpPr txBox="1">
            <a:spLocks noChangeArrowheads="1"/>
          </p:cNvSpPr>
          <p:nvPr/>
        </p:nvSpPr>
        <p:spPr bwMode="auto">
          <a:xfrm>
            <a:off x="215900" y="1439863"/>
            <a:ext cx="8751888" cy="339725"/>
          </a:xfrm>
          <a:prstGeom prst="rect">
            <a:avLst/>
          </a:prstGeom>
          <a:noFill/>
          <a:ln w="9525">
            <a:noFill/>
            <a:miter lim="800000"/>
            <a:headEnd/>
            <a:tailEnd/>
          </a:ln>
        </p:spPr>
        <p:txBody>
          <a:bodyPr lIns="92075" tIns="46038" rIns="92075" bIns="46038">
            <a:spAutoFit/>
          </a:bodyPr>
          <a:lstStyle/>
          <a:p>
            <a:r>
              <a:rPr lang="ja-JP" altLang="en-US" sz="1600">
                <a:solidFill>
                  <a:srgbClr val="595959"/>
                </a:solidFill>
                <a:latin typeface="メイリオ" pitchFamily="50" charset="-128"/>
                <a:ea typeface="メイリオ" pitchFamily="50" charset="-128"/>
                <a:cs typeface="メイリオ" pitchFamily="50" charset="-128"/>
              </a:rPr>
              <a:t>◆ワークフローの設定</a:t>
            </a:r>
          </a:p>
        </p:txBody>
      </p:sp>
      <p:sp>
        <p:nvSpPr>
          <p:cNvPr id="14"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D119E15-21C4-483C-B738-0ED4360C560C}" type="slidenum">
              <a:rPr lang="ja-JP" altLang="en-US" smtClean="0">
                <a:solidFill>
                  <a:srgbClr val="FFFFFF"/>
                </a:solidFill>
              </a:rPr>
              <a:pPr fontAlgn="base">
                <a:spcBef>
                  <a:spcPct val="0"/>
                </a:spcBef>
                <a:spcAft>
                  <a:spcPct val="0"/>
                </a:spcAft>
                <a:defRPr/>
              </a:pPr>
              <a:t>23</a:t>
            </a:fld>
            <a:endParaRPr lang="ja-JP" altLang="en-US" smtClean="0">
              <a:solidFill>
                <a:srgbClr val="FFFFFF"/>
              </a:solidFill>
            </a:endParaRPr>
          </a:p>
        </p:txBody>
      </p:sp>
      <p:sp>
        <p:nvSpPr>
          <p:cNvPr id="105475"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r>
              <a:rPr lang="en-US" altLang="ja-JP" sz="4000" b="1">
                <a:solidFill>
                  <a:srgbClr val="000000"/>
                </a:solidFill>
                <a:latin typeface="Times New Roman" pitchFamily="18" charset="0"/>
                <a:ea typeface="HGP創英角ｺﾞｼｯｸUB" pitchFamily="50" charset="-128"/>
              </a:rPr>
              <a:t>-AP+</a:t>
            </a:r>
          </a:p>
          <a:p>
            <a:pPr algn="ctr"/>
            <a:r>
              <a:rPr lang="ja-JP" altLang="en-US" sz="2800" b="1">
                <a:solidFill>
                  <a:srgbClr val="000000"/>
                </a:solidFill>
                <a:latin typeface="メイリオ" pitchFamily="50" charset="-128"/>
                <a:ea typeface="メイリオ" pitchFamily="50" charset="-128"/>
                <a:cs typeface="メイリオ" pitchFamily="50" charset="-128"/>
              </a:rPr>
              <a:t>支払管理システム</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-AP+</a:t>
            </a:r>
            <a:r>
              <a:rPr lang="ja-JP" altLang="en-US" dirty="0" smtClean="0">
                <a:latin typeface="メイリオ" pitchFamily="50" charset="-128"/>
                <a:ea typeface="メイリオ" pitchFamily="50" charset="-128"/>
                <a:cs typeface="メイリオ" pitchFamily="50" charset="-128"/>
              </a:rPr>
              <a:t>システムフロー</a:t>
            </a:r>
          </a:p>
        </p:txBody>
      </p:sp>
      <p:sp>
        <p:nvSpPr>
          <p:cNvPr id="1126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6424953-ACA6-40D7-B820-3C8FE82AB8E1}" type="slidenum">
              <a:rPr lang="ja-JP" altLang="en-US" smtClean="0">
                <a:solidFill>
                  <a:srgbClr val="FFFFFF"/>
                </a:solidFill>
              </a:rPr>
              <a:pPr fontAlgn="base">
                <a:spcBef>
                  <a:spcPct val="0"/>
                </a:spcBef>
                <a:spcAft>
                  <a:spcPct val="0"/>
                </a:spcAft>
                <a:defRPr/>
              </a:pPr>
              <a:t>24</a:t>
            </a:fld>
            <a:endParaRPr lang="ja-JP" altLang="en-US" smtClean="0">
              <a:solidFill>
                <a:srgbClr val="FFFFFF"/>
              </a:solidFill>
            </a:endParaRPr>
          </a:p>
        </p:txBody>
      </p:sp>
      <p:sp>
        <p:nvSpPr>
          <p:cNvPr id="106500" name="AutoShape 5"/>
          <p:cNvSpPr>
            <a:spLocks noChangeArrowheads="1"/>
          </p:cNvSpPr>
          <p:nvPr/>
        </p:nvSpPr>
        <p:spPr bwMode="gray">
          <a:xfrm>
            <a:off x="3349625" y="1628775"/>
            <a:ext cx="3508375" cy="3657600"/>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06501" name="AutoShape 3"/>
          <p:cNvSpPr>
            <a:spLocks noChangeArrowheads="1"/>
          </p:cNvSpPr>
          <p:nvPr/>
        </p:nvSpPr>
        <p:spPr bwMode="auto">
          <a:xfrm>
            <a:off x="3349625" y="1268413"/>
            <a:ext cx="3508375"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支払管理</a:t>
            </a:r>
          </a:p>
        </p:txBody>
      </p:sp>
      <p:sp>
        <p:nvSpPr>
          <p:cNvPr id="106502" name="AutoShape 5"/>
          <p:cNvSpPr>
            <a:spLocks noChangeArrowheads="1"/>
          </p:cNvSpPr>
          <p:nvPr/>
        </p:nvSpPr>
        <p:spPr bwMode="gray">
          <a:xfrm>
            <a:off x="6929438" y="1628775"/>
            <a:ext cx="2071687" cy="2617788"/>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06503" name="AutoShape 5"/>
          <p:cNvSpPr>
            <a:spLocks noChangeArrowheads="1"/>
          </p:cNvSpPr>
          <p:nvPr/>
        </p:nvSpPr>
        <p:spPr bwMode="auto">
          <a:xfrm>
            <a:off x="6931025" y="1268413"/>
            <a:ext cx="207010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仮払管理</a:t>
            </a:r>
            <a:endParaRPr lang="ja-JP" altLang="en-US" sz="1200">
              <a:solidFill>
                <a:srgbClr val="FFFFFF"/>
              </a:solidFill>
              <a:latin typeface="メイリオ" pitchFamily="50" charset="-128"/>
              <a:ea typeface="メイリオ" pitchFamily="50" charset="-128"/>
              <a:cs typeface="メイリオ" pitchFamily="50" charset="-128"/>
            </a:endParaRPr>
          </a:p>
        </p:txBody>
      </p:sp>
      <p:sp>
        <p:nvSpPr>
          <p:cNvPr id="106504" name="AutoShape 5"/>
          <p:cNvSpPr>
            <a:spLocks noChangeArrowheads="1"/>
          </p:cNvSpPr>
          <p:nvPr/>
        </p:nvSpPr>
        <p:spPr bwMode="gray">
          <a:xfrm>
            <a:off x="285750" y="1643063"/>
            <a:ext cx="2997200" cy="2643187"/>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06505" name="AutoShape 12"/>
          <p:cNvSpPr>
            <a:spLocks noChangeArrowheads="1"/>
          </p:cNvSpPr>
          <p:nvPr/>
        </p:nvSpPr>
        <p:spPr bwMode="auto">
          <a:xfrm>
            <a:off x="247650" y="1268413"/>
            <a:ext cx="30289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債務管理</a:t>
            </a:r>
          </a:p>
        </p:txBody>
      </p:sp>
      <p:sp>
        <p:nvSpPr>
          <p:cNvPr id="16" name="Oval 13"/>
          <p:cNvSpPr>
            <a:spLocks noChangeArrowheads="1"/>
          </p:cNvSpPr>
          <p:nvPr/>
        </p:nvSpPr>
        <p:spPr bwMode="auto">
          <a:xfrm>
            <a:off x="1143000" y="1785938"/>
            <a:ext cx="1230313" cy="430212"/>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債務計上入力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7" name="Oval 18"/>
          <p:cNvSpPr>
            <a:spLocks noChangeArrowheads="1"/>
          </p:cNvSpPr>
          <p:nvPr/>
        </p:nvSpPr>
        <p:spPr bwMode="auto">
          <a:xfrm>
            <a:off x="357188" y="2928938"/>
            <a:ext cx="2857500" cy="360362"/>
          </a:xfrm>
          <a:prstGeom prst="ellipse">
            <a:avLst/>
          </a:prstGeom>
          <a:solidFill>
            <a:srgbClr val="FFC000"/>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債務計上承認／更新</a:t>
            </a:r>
          </a:p>
        </p:txBody>
      </p:sp>
      <p:sp>
        <p:nvSpPr>
          <p:cNvPr id="27" name="Oval 28"/>
          <p:cNvSpPr>
            <a:spLocks noChangeArrowheads="1"/>
          </p:cNvSpPr>
          <p:nvPr/>
        </p:nvSpPr>
        <p:spPr bwMode="auto">
          <a:xfrm>
            <a:off x="7000875" y="1828800"/>
            <a:ext cx="1055688"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仮払申請入力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52" name="円柱 51"/>
          <p:cNvSpPr/>
          <p:nvPr/>
        </p:nvSpPr>
        <p:spPr>
          <a:xfrm>
            <a:off x="357188" y="1714500"/>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106516" name="AutoShape 8"/>
          <p:cNvSpPr>
            <a:spLocks noChangeArrowheads="1"/>
          </p:cNvSpPr>
          <p:nvPr/>
        </p:nvSpPr>
        <p:spPr bwMode="auto">
          <a:xfrm>
            <a:off x="7424738" y="2295525"/>
            <a:ext cx="282575" cy="1389063"/>
          </a:xfrm>
          <a:prstGeom prst="downArrow">
            <a:avLst>
              <a:gd name="adj1" fmla="val 50000"/>
              <a:gd name="adj2" fmla="val 64018"/>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3" name="AutoShape 48"/>
          <p:cNvSpPr>
            <a:spLocks noChangeArrowheads="1"/>
          </p:cNvSpPr>
          <p:nvPr/>
        </p:nvSpPr>
        <p:spPr bwMode="auto">
          <a:xfrm>
            <a:off x="1071563" y="3714750"/>
            <a:ext cx="1500187" cy="285750"/>
          </a:xfrm>
          <a:prstGeom prst="roundRect">
            <a:avLst>
              <a:gd name="adj" fmla="val 16667"/>
            </a:avLst>
          </a:prstGeom>
          <a:solidFill>
            <a:srgbClr val="FFC0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締め処理</a:t>
            </a:r>
          </a:p>
        </p:txBody>
      </p:sp>
      <p:sp>
        <p:nvSpPr>
          <p:cNvPr id="106520" name="AutoShape 19"/>
          <p:cNvSpPr>
            <a:spLocks noChangeArrowheads="1"/>
          </p:cNvSpPr>
          <p:nvPr/>
        </p:nvSpPr>
        <p:spPr bwMode="auto">
          <a:xfrm>
            <a:off x="1643063" y="2286000"/>
            <a:ext cx="287337" cy="571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6" name="Oval 28"/>
          <p:cNvSpPr>
            <a:spLocks noChangeArrowheads="1"/>
          </p:cNvSpPr>
          <p:nvPr/>
        </p:nvSpPr>
        <p:spPr bwMode="auto">
          <a:xfrm>
            <a:off x="7929563" y="2498725"/>
            <a:ext cx="1055687"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仮払精算入力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06524" name="AutoShape 8"/>
          <p:cNvSpPr>
            <a:spLocks noChangeArrowheads="1"/>
          </p:cNvSpPr>
          <p:nvPr/>
        </p:nvSpPr>
        <p:spPr bwMode="auto">
          <a:xfrm rot="-2486152">
            <a:off x="8012113" y="219233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8" name="Oval 18"/>
          <p:cNvSpPr>
            <a:spLocks noChangeArrowheads="1"/>
          </p:cNvSpPr>
          <p:nvPr/>
        </p:nvSpPr>
        <p:spPr bwMode="auto">
          <a:xfrm>
            <a:off x="7019925" y="3673475"/>
            <a:ext cx="1947863" cy="360363"/>
          </a:xfrm>
          <a:prstGeom prst="ellipse">
            <a:avLst/>
          </a:prstGeom>
          <a:solidFill>
            <a:srgbClr val="FFC000"/>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債務計上承認／更新</a:t>
            </a:r>
          </a:p>
        </p:txBody>
      </p:sp>
      <p:sp>
        <p:nvSpPr>
          <p:cNvPr id="63" name="Oval 13"/>
          <p:cNvSpPr>
            <a:spLocks noChangeArrowheads="1"/>
          </p:cNvSpPr>
          <p:nvPr/>
        </p:nvSpPr>
        <p:spPr bwMode="auto">
          <a:xfrm>
            <a:off x="2143125" y="2143125"/>
            <a:ext cx="1071563"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36000" rIns="36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振替入力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4" name="Oval 13"/>
          <p:cNvSpPr>
            <a:spLocks noChangeArrowheads="1"/>
          </p:cNvSpPr>
          <p:nvPr/>
        </p:nvSpPr>
        <p:spPr bwMode="auto">
          <a:xfrm>
            <a:off x="4198938" y="1714500"/>
            <a:ext cx="1230312"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請求書入力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5" name="Oval 13"/>
          <p:cNvSpPr>
            <a:spLocks noChangeArrowheads="1"/>
          </p:cNvSpPr>
          <p:nvPr/>
        </p:nvSpPr>
        <p:spPr bwMode="auto">
          <a:xfrm>
            <a:off x="5556250" y="1714500"/>
            <a:ext cx="1230313"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社員経費入力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6" name="Oval 13"/>
          <p:cNvSpPr>
            <a:spLocks noChangeArrowheads="1"/>
          </p:cNvSpPr>
          <p:nvPr/>
        </p:nvSpPr>
        <p:spPr bwMode="auto">
          <a:xfrm>
            <a:off x="4841875" y="2141538"/>
            <a:ext cx="1230313" cy="430212"/>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相殺入力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7" name="円柱 66"/>
          <p:cNvSpPr/>
          <p:nvPr/>
        </p:nvSpPr>
        <p:spPr>
          <a:xfrm>
            <a:off x="3429000" y="1714500"/>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68" name="Oval 18"/>
          <p:cNvSpPr>
            <a:spLocks noChangeArrowheads="1"/>
          </p:cNvSpPr>
          <p:nvPr/>
        </p:nvSpPr>
        <p:spPr bwMode="auto">
          <a:xfrm>
            <a:off x="3500438" y="2928938"/>
            <a:ext cx="3214687" cy="360362"/>
          </a:xfrm>
          <a:prstGeom prst="ellipse">
            <a:avLst/>
          </a:prstGeom>
          <a:solidFill>
            <a:srgbClr val="FFC000"/>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経理承認／更新</a:t>
            </a:r>
          </a:p>
        </p:txBody>
      </p:sp>
      <p:sp>
        <p:nvSpPr>
          <p:cNvPr id="69" name="AutoShape 48"/>
          <p:cNvSpPr>
            <a:spLocks noChangeArrowheads="1"/>
          </p:cNvSpPr>
          <p:nvPr/>
        </p:nvSpPr>
        <p:spPr bwMode="auto">
          <a:xfrm>
            <a:off x="3929063" y="3714750"/>
            <a:ext cx="2571750" cy="285750"/>
          </a:xfrm>
          <a:prstGeom prst="roundRect">
            <a:avLst>
              <a:gd name="adj" fmla="val 16667"/>
            </a:avLst>
          </a:prstGeom>
          <a:solidFill>
            <a:srgbClr val="FFC0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支払予定処理</a:t>
            </a:r>
          </a:p>
        </p:txBody>
      </p:sp>
      <p:sp>
        <p:nvSpPr>
          <p:cNvPr id="70" name="AutoShape 48"/>
          <p:cNvSpPr>
            <a:spLocks noChangeArrowheads="1"/>
          </p:cNvSpPr>
          <p:nvPr/>
        </p:nvSpPr>
        <p:spPr bwMode="auto">
          <a:xfrm>
            <a:off x="4429125" y="5000625"/>
            <a:ext cx="1571625" cy="285750"/>
          </a:xfrm>
          <a:prstGeom prst="roundRect">
            <a:avLst>
              <a:gd name="adj" fmla="val 16667"/>
            </a:avLst>
          </a:prstGeom>
          <a:solidFill>
            <a:srgbClr val="FFC0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支払確定処理</a:t>
            </a:r>
          </a:p>
        </p:txBody>
      </p:sp>
      <p:sp>
        <p:nvSpPr>
          <p:cNvPr id="71" name="フローチャート : 代替処理 70"/>
          <p:cNvSpPr/>
          <p:nvPr/>
        </p:nvSpPr>
        <p:spPr>
          <a:xfrm>
            <a:off x="285750" y="6143625"/>
            <a:ext cx="8643938" cy="285750"/>
          </a:xfrm>
          <a:prstGeom prst="flowChartAlternateProcess">
            <a:avLst/>
          </a:prstGeom>
          <a:solidFill>
            <a:srgbClr val="008000"/>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chemeClr val="bg1"/>
                </a:solidFill>
                <a:latin typeface="Times New Roman" pitchFamily="18" charset="0"/>
                <a:cs typeface="Times New Roman" pitchFamily="18" charset="0"/>
              </a:rPr>
              <a:t>SuperStream</a:t>
            </a:r>
            <a:r>
              <a:rPr lang="en-US" altLang="ja-JP" sz="1200" b="1" dirty="0">
                <a:solidFill>
                  <a:schemeClr val="bg1"/>
                </a:solidFill>
                <a:latin typeface="Times New Roman" pitchFamily="18" charset="0"/>
                <a:cs typeface="Times New Roman" pitchFamily="18" charset="0"/>
              </a:rPr>
              <a:t>-CORE</a:t>
            </a:r>
            <a:endParaRPr lang="ja-JP" altLang="en-US" sz="1200" dirty="0">
              <a:solidFill>
                <a:schemeClr val="bg1"/>
              </a:solidFill>
            </a:endParaRPr>
          </a:p>
        </p:txBody>
      </p:sp>
      <p:sp>
        <p:nvSpPr>
          <p:cNvPr id="72" name="フローチャート : 代替処理 71"/>
          <p:cNvSpPr/>
          <p:nvPr/>
        </p:nvSpPr>
        <p:spPr>
          <a:xfrm>
            <a:off x="5357813" y="5786438"/>
            <a:ext cx="1785937" cy="285750"/>
          </a:xfrm>
          <a:prstGeom prst="flowChartAlternateProcess">
            <a:avLst/>
          </a:prstGeom>
          <a:solidFill>
            <a:srgbClr val="008000"/>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chemeClr val="bg1"/>
                </a:solidFill>
                <a:latin typeface="Times New Roman" pitchFamily="18" charset="0"/>
                <a:cs typeface="Times New Roman" pitchFamily="18" charset="0"/>
              </a:rPr>
              <a:t>SuperStream</a:t>
            </a:r>
            <a:r>
              <a:rPr lang="en-US" altLang="ja-JP" sz="1200" b="1" dirty="0">
                <a:solidFill>
                  <a:schemeClr val="bg1"/>
                </a:solidFill>
                <a:latin typeface="Times New Roman" pitchFamily="18" charset="0"/>
                <a:cs typeface="Times New Roman" pitchFamily="18" charset="0"/>
              </a:rPr>
              <a:t>-PN+</a:t>
            </a:r>
            <a:endParaRPr lang="ja-JP" altLang="en-US" sz="1200" dirty="0">
              <a:solidFill>
                <a:schemeClr val="bg1"/>
              </a:solidFill>
            </a:endParaRPr>
          </a:p>
        </p:txBody>
      </p:sp>
      <p:sp>
        <p:nvSpPr>
          <p:cNvPr id="106552" name="AutoShape 19"/>
          <p:cNvSpPr>
            <a:spLocks noChangeArrowheads="1"/>
          </p:cNvSpPr>
          <p:nvPr/>
        </p:nvSpPr>
        <p:spPr bwMode="auto">
          <a:xfrm>
            <a:off x="4429125" y="2189163"/>
            <a:ext cx="287338" cy="668337"/>
          </a:xfrm>
          <a:prstGeom prst="downArrow">
            <a:avLst>
              <a:gd name="adj1" fmla="val 50000"/>
              <a:gd name="adj2" fmla="val 5713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3" name="AutoShape 19"/>
          <p:cNvSpPr>
            <a:spLocks noChangeArrowheads="1"/>
          </p:cNvSpPr>
          <p:nvPr/>
        </p:nvSpPr>
        <p:spPr bwMode="auto">
          <a:xfrm>
            <a:off x="6143625" y="2189163"/>
            <a:ext cx="287338" cy="668337"/>
          </a:xfrm>
          <a:prstGeom prst="downArrow">
            <a:avLst>
              <a:gd name="adj1" fmla="val 50000"/>
              <a:gd name="adj2" fmla="val 5713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4" name="AutoShape 8"/>
          <p:cNvSpPr>
            <a:spLocks noChangeArrowheads="1"/>
          </p:cNvSpPr>
          <p:nvPr/>
        </p:nvSpPr>
        <p:spPr bwMode="auto">
          <a:xfrm>
            <a:off x="8391525" y="2962275"/>
            <a:ext cx="282575" cy="700088"/>
          </a:xfrm>
          <a:prstGeom prst="downArrow">
            <a:avLst>
              <a:gd name="adj1" fmla="val 50000"/>
              <a:gd name="adj2" fmla="val 64049"/>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5" name="AutoShape 8"/>
          <p:cNvSpPr>
            <a:spLocks noChangeArrowheads="1"/>
          </p:cNvSpPr>
          <p:nvPr/>
        </p:nvSpPr>
        <p:spPr bwMode="auto">
          <a:xfrm>
            <a:off x="5357813" y="2617788"/>
            <a:ext cx="282575" cy="311150"/>
          </a:xfrm>
          <a:prstGeom prst="downArrow">
            <a:avLst>
              <a:gd name="adj1" fmla="val 50000"/>
              <a:gd name="adj2" fmla="val 6392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6" name="AutoShape 8"/>
          <p:cNvSpPr>
            <a:spLocks noChangeArrowheads="1"/>
          </p:cNvSpPr>
          <p:nvPr/>
        </p:nvSpPr>
        <p:spPr bwMode="auto">
          <a:xfrm>
            <a:off x="2574925" y="2643188"/>
            <a:ext cx="282575" cy="311150"/>
          </a:xfrm>
          <a:prstGeom prst="downArrow">
            <a:avLst>
              <a:gd name="adj1" fmla="val 50000"/>
              <a:gd name="adj2" fmla="val 6392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7" name="AutoShape 8"/>
          <p:cNvSpPr>
            <a:spLocks noChangeArrowheads="1"/>
          </p:cNvSpPr>
          <p:nvPr/>
        </p:nvSpPr>
        <p:spPr bwMode="auto">
          <a:xfrm>
            <a:off x="1638300" y="335756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8" name="AutoShape 8"/>
          <p:cNvSpPr>
            <a:spLocks noChangeArrowheads="1"/>
          </p:cNvSpPr>
          <p:nvPr/>
        </p:nvSpPr>
        <p:spPr bwMode="auto">
          <a:xfrm>
            <a:off x="5014913" y="335756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9" name="AutoShape 19"/>
          <p:cNvSpPr>
            <a:spLocks noChangeArrowheads="1"/>
          </p:cNvSpPr>
          <p:nvPr/>
        </p:nvSpPr>
        <p:spPr bwMode="auto">
          <a:xfrm>
            <a:off x="571500" y="2357438"/>
            <a:ext cx="287338" cy="571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60" name="AutoShape 19"/>
          <p:cNvSpPr>
            <a:spLocks noChangeArrowheads="1"/>
          </p:cNvSpPr>
          <p:nvPr/>
        </p:nvSpPr>
        <p:spPr bwMode="auto">
          <a:xfrm>
            <a:off x="3643313" y="2357438"/>
            <a:ext cx="287337" cy="571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61" name="AutoShape 19"/>
          <p:cNvSpPr>
            <a:spLocks noChangeArrowheads="1"/>
          </p:cNvSpPr>
          <p:nvPr/>
        </p:nvSpPr>
        <p:spPr bwMode="auto">
          <a:xfrm>
            <a:off x="571500" y="3286125"/>
            <a:ext cx="287338" cy="2771775"/>
          </a:xfrm>
          <a:prstGeom prst="downArrow">
            <a:avLst>
              <a:gd name="adj1" fmla="val 50000"/>
              <a:gd name="adj2" fmla="val 57164"/>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6562" name="AutoShape 19"/>
          <p:cNvSpPr>
            <a:spLocks noChangeArrowheads="1"/>
          </p:cNvSpPr>
          <p:nvPr/>
        </p:nvSpPr>
        <p:spPr bwMode="auto">
          <a:xfrm>
            <a:off x="7858125" y="4071938"/>
            <a:ext cx="287338" cy="2000250"/>
          </a:xfrm>
          <a:prstGeom prst="downArrow">
            <a:avLst>
              <a:gd name="adj1" fmla="val 50000"/>
              <a:gd name="adj2" fmla="val 57173"/>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6563" name="AutoShape 19"/>
          <p:cNvSpPr>
            <a:spLocks noChangeArrowheads="1"/>
          </p:cNvSpPr>
          <p:nvPr/>
        </p:nvSpPr>
        <p:spPr bwMode="auto">
          <a:xfrm>
            <a:off x="3429000" y="3286125"/>
            <a:ext cx="287338" cy="2857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6564" name="AutoShape 19"/>
          <p:cNvSpPr>
            <a:spLocks noChangeArrowheads="1"/>
          </p:cNvSpPr>
          <p:nvPr/>
        </p:nvSpPr>
        <p:spPr bwMode="auto">
          <a:xfrm>
            <a:off x="4713288" y="5286375"/>
            <a:ext cx="287337" cy="85725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6565" name="AutoShape 19"/>
          <p:cNvSpPr>
            <a:spLocks noChangeArrowheads="1"/>
          </p:cNvSpPr>
          <p:nvPr/>
        </p:nvSpPr>
        <p:spPr bwMode="auto">
          <a:xfrm>
            <a:off x="5357813" y="5357813"/>
            <a:ext cx="287337" cy="428625"/>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6566" name="AutoShape 8"/>
          <p:cNvSpPr>
            <a:spLocks noChangeArrowheads="1"/>
          </p:cNvSpPr>
          <p:nvPr/>
        </p:nvSpPr>
        <p:spPr bwMode="auto">
          <a:xfrm>
            <a:off x="5072063" y="4071938"/>
            <a:ext cx="282575" cy="928687"/>
          </a:xfrm>
          <a:prstGeom prst="downArrow">
            <a:avLst>
              <a:gd name="adj1" fmla="val 50000"/>
              <a:gd name="adj2" fmla="val 6404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67" name="AutoShape 8"/>
          <p:cNvSpPr>
            <a:spLocks noChangeArrowheads="1"/>
          </p:cNvSpPr>
          <p:nvPr/>
        </p:nvSpPr>
        <p:spPr bwMode="auto">
          <a:xfrm rot="-5400000">
            <a:off x="6288088" y="4787900"/>
            <a:ext cx="282575" cy="714375"/>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3" name="円柱 92"/>
          <p:cNvSpPr/>
          <p:nvPr/>
        </p:nvSpPr>
        <p:spPr>
          <a:xfrm>
            <a:off x="6858000" y="4786313"/>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ＦＢ</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データ</a:t>
            </a:r>
          </a:p>
        </p:txBody>
      </p:sp>
      <p:sp>
        <p:nvSpPr>
          <p:cNvPr id="94" name="AutoShape 20"/>
          <p:cNvSpPr>
            <a:spLocks noChangeArrowheads="1"/>
          </p:cNvSpPr>
          <p:nvPr/>
        </p:nvSpPr>
        <p:spPr bwMode="auto">
          <a:xfrm>
            <a:off x="5715000" y="3429000"/>
            <a:ext cx="785813" cy="500063"/>
          </a:xfrm>
          <a:prstGeom prst="flowChartDocument">
            <a:avLst/>
          </a:prstGeom>
          <a:solidFill>
            <a:schemeClr val="accent3">
              <a:lumMod val="20000"/>
              <a:lumOff val="80000"/>
              <a:alpha val="50000"/>
            </a:schemeClr>
          </a:solidFill>
          <a:ln w="6350">
            <a:solidFill>
              <a:srgbClr val="9E3039"/>
            </a:solidFill>
            <a:miter lim="800000"/>
            <a:headEnd/>
            <a:tailEnd/>
          </a:ln>
          <a:effectLst/>
        </p:spPr>
        <p:txBody>
          <a:bodyPr wrap="none"/>
          <a:lstStyle/>
          <a:p>
            <a:pPr>
              <a:defRPr/>
            </a:pPr>
            <a:r>
              <a:rPr lang="ja-JP" altLang="en-US" sz="1100" dirty="0">
                <a:solidFill>
                  <a:prstClr val="black"/>
                </a:solidFill>
                <a:latin typeface="メイリオ" pitchFamily="50" charset="-128"/>
                <a:ea typeface="メイリオ" pitchFamily="50" charset="-128"/>
                <a:cs typeface="メイリオ" pitchFamily="50" charset="-128"/>
              </a:rPr>
              <a:t>支払予定</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各種帳票</a:t>
            </a:r>
          </a:p>
        </p:txBody>
      </p:sp>
      <p:sp>
        <p:nvSpPr>
          <p:cNvPr id="95" name="AutoShape 20"/>
          <p:cNvSpPr>
            <a:spLocks noChangeArrowheads="1"/>
          </p:cNvSpPr>
          <p:nvPr/>
        </p:nvSpPr>
        <p:spPr bwMode="auto">
          <a:xfrm>
            <a:off x="4214813" y="4643438"/>
            <a:ext cx="790575" cy="500062"/>
          </a:xfrm>
          <a:prstGeom prst="flowChartDocument">
            <a:avLst/>
          </a:prstGeom>
          <a:solidFill>
            <a:schemeClr val="accent3">
              <a:lumMod val="20000"/>
              <a:lumOff val="80000"/>
              <a:alpha val="50000"/>
            </a:schemeClr>
          </a:solidFill>
          <a:ln w="6350">
            <a:solidFill>
              <a:srgbClr val="9E3039"/>
            </a:solidFill>
            <a:miter lim="800000"/>
            <a:headEnd/>
            <a:tailEnd/>
          </a:ln>
          <a:effectLst/>
        </p:spPr>
        <p:txBody>
          <a:bodyPr wrap="none"/>
          <a:lstStyle/>
          <a:p>
            <a:pPr>
              <a:defRPr/>
            </a:pPr>
            <a:r>
              <a:rPr lang="ja-JP" altLang="en-US" sz="1100" dirty="0">
                <a:solidFill>
                  <a:prstClr val="black"/>
                </a:solidFill>
                <a:latin typeface="メイリオ" pitchFamily="50" charset="-128"/>
                <a:ea typeface="メイリオ" pitchFamily="50" charset="-128"/>
                <a:cs typeface="メイリオ" pitchFamily="50" charset="-128"/>
              </a:rPr>
              <a:t>支払確定</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各種帳票</a:t>
            </a:r>
          </a:p>
        </p:txBody>
      </p:sp>
      <p:sp>
        <p:nvSpPr>
          <p:cNvPr id="96" name="AutoShape 21"/>
          <p:cNvSpPr>
            <a:spLocks noChangeArrowheads="1"/>
          </p:cNvSpPr>
          <p:nvPr/>
        </p:nvSpPr>
        <p:spPr bwMode="auto">
          <a:xfrm>
            <a:off x="285750" y="4500563"/>
            <a:ext cx="85725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計上仕訳</a:t>
            </a:r>
          </a:p>
        </p:txBody>
      </p:sp>
      <p:sp>
        <p:nvSpPr>
          <p:cNvPr id="97" name="AutoShape 21"/>
          <p:cNvSpPr>
            <a:spLocks noChangeArrowheads="1"/>
          </p:cNvSpPr>
          <p:nvPr/>
        </p:nvSpPr>
        <p:spPr bwMode="auto">
          <a:xfrm>
            <a:off x="3071813" y="4500563"/>
            <a:ext cx="85725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計上仕訳</a:t>
            </a:r>
          </a:p>
        </p:txBody>
      </p:sp>
      <p:sp>
        <p:nvSpPr>
          <p:cNvPr id="98" name="AutoShape 21"/>
          <p:cNvSpPr>
            <a:spLocks noChangeArrowheads="1"/>
          </p:cNvSpPr>
          <p:nvPr/>
        </p:nvSpPr>
        <p:spPr bwMode="auto">
          <a:xfrm>
            <a:off x="7572375" y="4429125"/>
            <a:ext cx="857250" cy="293688"/>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計上仕訳</a:t>
            </a:r>
          </a:p>
        </p:txBody>
      </p:sp>
      <p:sp>
        <p:nvSpPr>
          <p:cNvPr id="99" name="AutoShape 21"/>
          <p:cNvSpPr>
            <a:spLocks noChangeArrowheads="1"/>
          </p:cNvSpPr>
          <p:nvPr/>
        </p:nvSpPr>
        <p:spPr bwMode="auto">
          <a:xfrm>
            <a:off x="4614863" y="5410200"/>
            <a:ext cx="571500" cy="428625"/>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決済</a:t>
            </a:r>
            <a:endParaRPr lang="en-US" altLang="ja-JP" sz="1100" dirty="0">
              <a:solidFill>
                <a:prstClr val="black"/>
              </a:solidFill>
              <a:latin typeface="メイリオ" pitchFamily="50" charset="-128"/>
              <a:ea typeface="メイリオ" pitchFamily="50" charset="-128"/>
              <a:cs typeface="メイリオ" pitchFamily="50" charset="-128"/>
            </a:endParaRPr>
          </a:p>
          <a:p>
            <a:pPr algn="ctr">
              <a:defRPr/>
            </a:pPr>
            <a:r>
              <a:rPr lang="ja-JP" altLang="en-US" sz="1100" dirty="0">
                <a:solidFill>
                  <a:prstClr val="black"/>
                </a:solidFill>
                <a:latin typeface="メイリオ" pitchFamily="50" charset="-128"/>
                <a:ea typeface="メイリオ" pitchFamily="50" charset="-128"/>
                <a:cs typeface="メイリオ" pitchFamily="50" charset="-128"/>
              </a:rPr>
              <a:t>仕訳</a:t>
            </a:r>
          </a:p>
        </p:txBody>
      </p:sp>
      <p:sp>
        <p:nvSpPr>
          <p:cNvPr id="100" name="AutoShape 21"/>
          <p:cNvSpPr>
            <a:spLocks noChangeArrowheads="1"/>
          </p:cNvSpPr>
          <p:nvPr/>
        </p:nvSpPr>
        <p:spPr bwMode="auto">
          <a:xfrm>
            <a:off x="5643563" y="5429250"/>
            <a:ext cx="1071562" cy="293688"/>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支払手形データ</a:t>
            </a:r>
          </a:p>
        </p:txBody>
      </p:sp>
      <p:sp>
        <p:nvSpPr>
          <p:cNvPr id="73" name="Oval 13"/>
          <p:cNvSpPr>
            <a:spLocks noChangeArrowheads="1"/>
          </p:cNvSpPr>
          <p:nvPr/>
        </p:nvSpPr>
        <p:spPr bwMode="auto">
          <a:xfrm>
            <a:off x="5572125" y="4286250"/>
            <a:ext cx="1230313"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支払変更入力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06579" name="AutoShape 19"/>
          <p:cNvSpPr>
            <a:spLocks noChangeArrowheads="1"/>
          </p:cNvSpPr>
          <p:nvPr/>
        </p:nvSpPr>
        <p:spPr bwMode="auto">
          <a:xfrm>
            <a:off x="3927475" y="4071938"/>
            <a:ext cx="287338" cy="2071687"/>
          </a:xfrm>
          <a:prstGeom prst="downArrow">
            <a:avLst>
              <a:gd name="adj1" fmla="val 50000"/>
              <a:gd name="adj2" fmla="val 57179"/>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2" name="AutoShape 21"/>
          <p:cNvSpPr>
            <a:spLocks noChangeArrowheads="1"/>
          </p:cNvSpPr>
          <p:nvPr/>
        </p:nvSpPr>
        <p:spPr bwMode="auto">
          <a:xfrm>
            <a:off x="3714750" y="5429250"/>
            <a:ext cx="685800" cy="428625"/>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資金繰</a:t>
            </a:r>
            <a:endParaRPr lang="en-US" altLang="ja-JP" sz="1100" dirty="0">
              <a:solidFill>
                <a:prstClr val="black"/>
              </a:solidFill>
              <a:latin typeface="メイリオ" pitchFamily="50" charset="-128"/>
              <a:ea typeface="メイリオ" pitchFamily="50" charset="-128"/>
              <a:cs typeface="メイリオ" pitchFamily="50" charset="-128"/>
            </a:endParaRPr>
          </a:p>
          <a:p>
            <a:pPr algn="ctr">
              <a:defRPr/>
            </a:pPr>
            <a:r>
              <a:rPr lang="ja-JP" altLang="en-US" sz="1100" dirty="0">
                <a:solidFill>
                  <a:prstClr val="black"/>
                </a:solidFill>
                <a:latin typeface="メイリオ" pitchFamily="50" charset="-128"/>
                <a:ea typeface="メイリオ" pitchFamily="50" charset="-128"/>
                <a:cs typeface="メイリオ" pitchFamily="50" charset="-128"/>
              </a:rPr>
              <a:t>データ</a:t>
            </a:r>
          </a:p>
        </p:txBody>
      </p:sp>
      <p:sp>
        <p:nvSpPr>
          <p:cNvPr id="106581" name="AutoShape 8"/>
          <p:cNvSpPr>
            <a:spLocks noChangeArrowheads="1"/>
          </p:cNvSpPr>
          <p:nvPr/>
        </p:nvSpPr>
        <p:spPr bwMode="auto">
          <a:xfrm rot="5400000">
            <a:off x="5287962" y="4356101"/>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82" name="AutoShape 8"/>
          <p:cNvSpPr>
            <a:spLocks noChangeArrowheads="1"/>
          </p:cNvSpPr>
          <p:nvPr/>
        </p:nvSpPr>
        <p:spPr bwMode="auto">
          <a:xfrm rot="-5400000">
            <a:off x="3125788" y="3219450"/>
            <a:ext cx="282575" cy="1285875"/>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83" name="AutoShape 8"/>
          <p:cNvSpPr>
            <a:spLocks noChangeArrowheads="1"/>
          </p:cNvSpPr>
          <p:nvPr/>
        </p:nvSpPr>
        <p:spPr bwMode="auto">
          <a:xfrm rot="5400000">
            <a:off x="6595269" y="3620294"/>
            <a:ext cx="282575" cy="471487"/>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-AP+</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～伝票種類と仕訳の生成～</a:t>
            </a:r>
            <a:endParaRPr lang="ja-JP" altLang="en-US" dirty="0" smtClean="0">
              <a:latin typeface="メイリオ" pitchFamily="50" charset="-128"/>
              <a:ea typeface="メイリオ" pitchFamily="50" charset="-128"/>
              <a:cs typeface="メイリオ" pitchFamily="50" charset="-128"/>
            </a:endParaRPr>
          </a:p>
        </p:txBody>
      </p:sp>
      <p:sp>
        <p:nvSpPr>
          <p:cNvPr id="3174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3817676-2027-4DD3-88A7-C71B2AE583F3}" type="slidenum">
              <a:rPr lang="ja-JP" altLang="en-US" smtClean="0">
                <a:solidFill>
                  <a:srgbClr val="FFFFFF"/>
                </a:solidFill>
              </a:rPr>
              <a:pPr fontAlgn="base">
                <a:spcBef>
                  <a:spcPct val="0"/>
                </a:spcBef>
                <a:spcAft>
                  <a:spcPct val="0"/>
                </a:spcAft>
                <a:defRPr/>
              </a:pPr>
              <a:t>25</a:t>
            </a:fld>
            <a:endParaRPr lang="ja-JP" altLang="en-US" smtClean="0">
              <a:solidFill>
                <a:srgbClr val="FFFFFF"/>
              </a:solidFill>
            </a:endParaRPr>
          </a:p>
        </p:txBody>
      </p:sp>
      <p:sp>
        <p:nvSpPr>
          <p:cNvPr id="107524" name="Line 2"/>
          <p:cNvSpPr>
            <a:spLocks noChangeShapeType="1"/>
          </p:cNvSpPr>
          <p:nvPr/>
        </p:nvSpPr>
        <p:spPr bwMode="auto">
          <a:xfrm>
            <a:off x="2032000" y="2060575"/>
            <a:ext cx="144463" cy="0"/>
          </a:xfrm>
          <a:prstGeom prst="line">
            <a:avLst/>
          </a:prstGeom>
          <a:noFill/>
          <a:ln w="9525">
            <a:noFill/>
            <a:round/>
            <a:headEnd/>
            <a:tailEnd type="triangle" w="med" len="med"/>
          </a:ln>
        </p:spPr>
        <p:txBody>
          <a:bodyPr>
            <a:spAutoFit/>
          </a:bodyPr>
          <a:lstStyle/>
          <a:p>
            <a:endParaRPr lang="ja-JP" altLang="en-US"/>
          </a:p>
        </p:txBody>
      </p:sp>
      <p:sp>
        <p:nvSpPr>
          <p:cNvPr id="107525" name="Rectangle 5"/>
          <p:cNvSpPr>
            <a:spLocks noChangeArrowheads="1"/>
          </p:cNvSpPr>
          <p:nvPr/>
        </p:nvSpPr>
        <p:spPr bwMode="auto">
          <a:xfrm>
            <a:off x="114300" y="2070100"/>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6" name="Rectangle 6"/>
          <p:cNvSpPr>
            <a:spLocks noChangeArrowheads="1"/>
          </p:cNvSpPr>
          <p:nvPr/>
        </p:nvSpPr>
        <p:spPr bwMode="auto">
          <a:xfrm>
            <a:off x="115888" y="3113088"/>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7" name="Rectangle 7"/>
          <p:cNvSpPr>
            <a:spLocks noChangeArrowheads="1"/>
          </p:cNvSpPr>
          <p:nvPr/>
        </p:nvSpPr>
        <p:spPr bwMode="auto">
          <a:xfrm>
            <a:off x="115888" y="4141788"/>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8" name="Rectangle 8"/>
          <p:cNvSpPr>
            <a:spLocks noChangeArrowheads="1"/>
          </p:cNvSpPr>
          <p:nvPr/>
        </p:nvSpPr>
        <p:spPr bwMode="auto">
          <a:xfrm>
            <a:off x="117475" y="5172075"/>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9" name="Rectangle 9"/>
          <p:cNvSpPr>
            <a:spLocks noChangeArrowheads="1"/>
          </p:cNvSpPr>
          <p:nvPr/>
        </p:nvSpPr>
        <p:spPr bwMode="auto">
          <a:xfrm>
            <a:off x="1200150" y="1500188"/>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30" name="Rectangle 10"/>
          <p:cNvSpPr>
            <a:spLocks noChangeArrowheads="1"/>
          </p:cNvSpPr>
          <p:nvPr/>
        </p:nvSpPr>
        <p:spPr bwMode="auto">
          <a:xfrm>
            <a:off x="3132138" y="1501775"/>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31" name="Rectangle 11"/>
          <p:cNvSpPr>
            <a:spLocks noChangeArrowheads="1"/>
          </p:cNvSpPr>
          <p:nvPr/>
        </p:nvSpPr>
        <p:spPr bwMode="auto">
          <a:xfrm>
            <a:off x="5062538" y="1501775"/>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32" name="Rectangle 12"/>
          <p:cNvSpPr>
            <a:spLocks noChangeArrowheads="1"/>
          </p:cNvSpPr>
          <p:nvPr/>
        </p:nvSpPr>
        <p:spPr bwMode="auto">
          <a:xfrm>
            <a:off x="6978650" y="1501775"/>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5" name="AutoShape 13"/>
          <p:cNvSpPr>
            <a:spLocks noChangeArrowheads="1"/>
          </p:cNvSpPr>
          <p:nvPr/>
        </p:nvSpPr>
        <p:spPr bwMode="auto">
          <a:xfrm>
            <a:off x="1344613" y="16256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計上</a:t>
            </a:r>
            <a:r>
              <a:rPr lang="en-US" altLang="ja-JP" sz="1200" dirty="0">
                <a:solidFill>
                  <a:prstClr val="white"/>
                </a:solidFill>
                <a:latin typeface="メイリオ" pitchFamily="50" charset="-128"/>
                <a:ea typeface="メイリオ" pitchFamily="50" charset="-128"/>
                <a:cs typeface="メイリオ" pitchFamily="50" charset="-128"/>
              </a:rPr>
              <a:t>/</a:t>
            </a:r>
            <a:r>
              <a:rPr lang="ja-JP" altLang="en-US" sz="1200" dirty="0">
                <a:solidFill>
                  <a:prstClr val="white"/>
                </a:solidFill>
                <a:latin typeface="メイリオ" pitchFamily="50" charset="-128"/>
                <a:ea typeface="メイリオ" pitchFamily="50" charset="-128"/>
                <a:cs typeface="メイリオ" pitchFamily="50" charset="-128"/>
              </a:rPr>
              <a:t>支払（掛有）</a:t>
            </a:r>
          </a:p>
        </p:txBody>
      </p:sp>
      <p:sp>
        <p:nvSpPr>
          <p:cNvPr id="16" name="AutoShape 14"/>
          <p:cNvSpPr>
            <a:spLocks noChangeArrowheads="1"/>
          </p:cNvSpPr>
          <p:nvPr/>
        </p:nvSpPr>
        <p:spPr bwMode="auto">
          <a:xfrm>
            <a:off x="3275013" y="16383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計上</a:t>
            </a:r>
            <a:r>
              <a:rPr lang="en-US" altLang="ja-JP" sz="1200" dirty="0">
                <a:solidFill>
                  <a:prstClr val="white"/>
                </a:solidFill>
                <a:latin typeface="メイリオ" pitchFamily="50" charset="-128"/>
                <a:ea typeface="メイリオ" pitchFamily="50" charset="-128"/>
                <a:cs typeface="メイリオ" pitchFamily="50" charset="-128"/>
              </a:rPr>
              <a:t>/</a:t>
            </a:r>
            <a:r>
              <a:rPr lang="ja-JP" altLang="en-US" sz="1200" dirty="0">
                <a:solidFill>
                  <a:prstClr val="white"/>
                </a:solidFill>
                <a:latin typeface="メイリオ" pitchFamily="50" charset="-128"/>
                <a:ea typeface="メイリオ" pitchFamily="50" charset="-128"/>
                <a:cs typeface="メイリオ" pitchFamily="50" charset="-128"/>
              </a:rPr>
              <a:t>支払（掛無）</a:t>
            </a:r>
          </a:p>
        </p:txBody>
      </p:sp>
      <p:sp>
        <p:nvSpPr>
          <p:cNvPr id="17" name="AutoShape 15"/>
          <p:cNvSpPr>
            <a:spLocks noChangeArrowheads="1"/>
          </p:cNvSpPr>
          <p:nvPr/>
        </p:nvSpPr>
        <p:spPr bwMode="auto">
          <a:xfrm>
            <a:off x="5192713" y="16383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計上のみ</a:t>
            </a:r>
          </a:p>
        </p:txBody>
      </p:sp>
      <p:sp>
        <p:nvSpPr>
          <p:cNvPr id="18" name="AutoShape 16"/>
          <p:cNvSpPr>
            <a:spLocks noChangeArrowheads="1"/>
          </p:cNvSpPr>
          <p:nvPr/>
        </p:nvSpPr>
        <p:spPr bwMode="auto">
          <a:xfrm>
            <a:off x="7123113" y="16256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支払のみ</a:t>
            </a:r>
          </a:p>
        </p:txBody>
      </p:sp>
      <p:sp>
        <p:nvSpPr>
          <p:cNvPr id="19" name="AutoShape 17"/>
          <p:cNvSpPr>
            <a:spLocks noChangeArrowheads="1"/>
          </p:cNvSpPr>
          <p:nvPr/>
        </p:nvSpPr>
        <p:spPr bwMode="auto">
          <a:xfrm>
            <a:off x="214313" y="21971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請求書入力</a:t>
            </a:r>
          </a:p>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経費入力</a:t>
            </a:r>
          </a:p>
        </p:txBody>
      </p:sp>
      <p:sp>
        <p:nvSpPr>
          <p:cNvPr id="20" name="AutoShape 18"/>
          <p:cNvSpPr>
            <a:spLocks noChangeArrowheads="1"/>
          </p:cNvSpPr>
          <p:nvPr/>
        </p:nvSpPr>
        <p:spPr bwMode="auto">
          <a:xfrm>
            <a:off x="201613" y="32639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支払伝票</a:t>
            </a:r>
          </a:p>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更新</a:t>
            </a:r>
          </a:p>
        </p:txBody>
      </p:sp>
      <p:sp>
        <p:nvSpPr>
          <p:cNvPr id="21" name="AutoShape 19"/>
          <p:cNvSpPr>
            <a:spLocks noChangeArrowheads="1"/>
          </p:cNvSpPr>
          <p:nvPr/>
        </p:nvSpPr>
        <p:spPr bwMode="auto">
          <a:xfrm>
            <a:off x="227013" y="42926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支払予定</a:t>
            </a:r>
          </a:p>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処理</a:t>
            </a:r>
          </a:p>
        </p:txBody>
      </p:sp>
      <p:sp>
        <p:nvSpPr>
          <p:cNvPr id="22" name="AutoShape 20"/>
          <p:cNvSpPr>
            <a:spLocks noChangeArrowheads="1"/>
          </p:cNvSpPr>
          <p:nvPr/>
        </p:nvSpPr>
        <p:spPr bwMode="auto">
          <a:xfrm>
            <a:off x="227013" y="52959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支払確定</a:t>
            </a:r>
          </a:p>
          <a:p>
            <a:pPr algn="ctr">
              <a:defRPr/>
            </a:pPr>
            <a:r>
              <a:rPr lang="ja-JP" altLang="en-US" sz="1200" dirty="0">
                <a:solidFill>
                  <a:schemeClr val="accent3">
                    <a:lumMod val="75000"/>
                  </a:schemeClr>
                </a:solidFill>
                <a:latin typeface="メイリオ" pitchFamily="50" charset="-128"/>
                <a:ea typeface="メイリオ" pitchFamily="50" charset="-128"/>
                <a:cs typeface="メイリオ" pitchFamily="50" charset="-128"/>
              </a:rPr>
              <a:t>処理</a:t>
            </a:r>
          </a:p>
        </p:txBody>
      </p:sp>
      <p:sp>
        <p:nvSpPr>
          <p:cNvPr id="107557" name="Text Box 21"/>
          <p:cNvSpPr txBox="1">
            <a:spLocks noChangeArrowheads="1"/>
          </p:cNvSpPr>
          <p:nvPr/>
        </p:nvSpPr>
        <p:spPr bwMode="auto">
          <a:xfrm>
            <a:off x="1193800" y="20701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graphicFrame>
        <p:nvGraphicFramePr>
          <p:cNvPr id="24" name="Group 22"/>
          <p:cNvGraphicFramePr>
            <a:graphicFrameLocks noGrp="1"/>
          </p:cNvGraphicFramePr>
          <p:nvPr/>
        </p:nvGraphicFramePr>
        <p:xfrm>
          <a:off x="1358900" y="2362200"/>
          <a:ext cx="1592263" cy="552960"/>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07568" name="Text Box 32"/>
          <p:cNvSpPr txBox="1">
            <a:spLocks noChangeArrowheads="1"/>
          </p:cNvSpPr>
          <p:nvPr/>
        </p:nvSpPr>
        <p:spPr bwMode="auto">
          <a:xfrm>
            <a:off x="3136900" y="20955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graphicFrame>
        <p:nvGraphicFramePr>
          <p:cNvPr id="26" name="Group 33"/>
          <p:cNvGraphicFramePr>
            <a:graphicFrameLocks noGrp="1"/>
          </p:cNvGraphicFramePr>
          <p:nvPr/>
        </p:nvGraphicFramePr>
        <p:xfrm>
          <a:off x="3238500" y="2362200"/>
          <a:ext cx="1592263" cy="552960"/>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消耗</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品費</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27" name="Group 43"/>
          <p:cNvGraphicFramePr>
            <a:graphicFrameLocks noGrp="1"/>
          </p:cNvGraphicFramePr>
          <p:nvPr/>
        </p:nvGraphicFramePr>
        <p:xfrm>
          <a:off x="1346200" y="3492500"/>
          <a:ext cx="1592263" cy="427038"/>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07587" name="Text Box 51"/>
          <p:cNvSpPr txBox="1">
            <a:spLocks noChangeArrowheads="1"/>
          </p:cNvSpPr>
          <p:nvPr/>
        </p:nvSpPr>
        <p:spPr bwMode="auto">
          <a:xfrm>
            <a:off x="1193800" y="31369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29" name="Group 52"/>
          <p:cNvGraphicFramePr>
            <a:graphicFrameLocks noGrp="1"/>
          </p:cNvGraphicFramePr>
          <p:nvPr/>
        </p:nvGraphicFramePr>
        <p:xfrm>
          <a:off x="5194300" y="3530600"/>
          <a:ext cx="1592263" cy="427038"/>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07596" name="Text Box 60"/>
          <p:cNvSpPr txBox="1">
            <a:spLocks noChangeArrowheads="1"/>
          </p:cNvSpPr>
          <p:nvPr/>
        </p:nvSpPr>
        <p:spPr bwMode="auto">
          <a:xfrm>
            <a:off x="5067300" y="31369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31" name="Group 61"/>
          <p:cNvGraphicFramePr>
            <a:graphicFrameLocks noGrp="1"/>
          </p:cNvGraphicFramePr>
          <p:nvPr/>
        </p:nvGraphicFramePr>
        <p:xfrm>
          <a:off x="1346200" y="5626100"/>
          <a:ext cx="1592263" cy="427038"/>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07605" name="Text Box 69"/>
          <p:cNvSpPr txBox="1">
            <a:spLocks noChangeArrowheads="1"/>
          </p:cNvSpPr>
          <p:nvPr/>
        </p:nvSpPr>
        <p:spPr bwMode="auto">
          <a:xfrm>
            <a:off x="1206500" y="51943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33" name="Group 70"/>
          <p:cNvGraphicFramePr>
            <a:graphicFrameLocks noGrp="1"/>
          </p:cNvGraphicFramePr>
          <p:nvPr/>
        </p:nvGraphicFramePr>
        <p:xfrm>
          <a:off x="3251200" y="5575300"/>
          <a:ext cx="1592263" cy="495936"/>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消耗</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品費</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07614" name="Text Box 78"/>
          <p:cNvSpPr txBox="1">
            <a:spLocks noChangeArrowheads="1"/>
          </p:cNvSpPr>
          <p:nvPr/>
        </p:nvSpPr>
        <p:spPr bwMode="auto">
          <a:xfrm>
            <a:off x="3124200" y="51816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35" name="Group 79"/>
          <p:cNvGraphicFramePr>
            <a:graphicFrameLocks noGrp="1"/>
          </p:cNvGraphicFramePr>
          <p:nvPr/>
        </p:nvGraphicFramePr>
        <p:xfrm>
          <a:off x="7150100" y="2425700"/>
          <a:ext cx="1592263" cy="552960"/>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07625" name="Text Box 89"/>
          <p:cNvSpPr txBox="1">
            <a:spLocks noChangeArrowheads="1"/>
          </p:cNvSpPr>
          <p:nvPr/>
        </p:nvSpPr>
        <p:spPr bwMode="auto">
          <a:xfrm>
            <a:off x="6959600" y="20828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graphicFrame>
        <p:nvGraphicFramePr>
          <p:cNvPr id="37" name="Group 90"/>
          <p:cNvGraphicFramePr>
            <a:graphicFrameLocks noGrp="1"/>
          </p:cNvGraphicFramePr>
          <p:nvPr/>
        </p:nvGraphicFramePr>
        <p:xfrm>
          <a:off x="7124700" y="5575300"/>
          <a:ext cx="1592263" cy="427038"/>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07634" name="Text Box 98"/>
          <p:cNvSpPr txBox="1">
            <a:spLocks noChangeArrowheads="1"/>
          </p:cNvSpPr>
          <p:nvPr/>
        </p:nvSpPr>
        <p:spPr bwMode="auto">
          <a:xfrm>
            <a:off x="6985000" y="51816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sp>
        <p:nvSpPr>
          <p:cNvPr id="107635" name="Line 99"/>
          <p:cNvSpPr>
            <a:spLocks noChangeShapeType="1"/>
          </p:cNvSpPr>
          <p:nvPr/>
        </p:nvSpPr>
        <p:spPr bwMode="auto">
          <a:xfrm>
            <a:off x="3987800" y="3302000"/>
            <a:ext cx="0" cy="1790700"/>
          </a:xfrm>
          <a:prstGeom prst="line">
            <a:avLst/>
          </a:prstGeom>
          <a:noFill/>
          <a:ln w="63500">
            <a:solidFill>
              <a:srgbClr val="557630"/>
            </a:solidFill>
            <a:round/>
            <a:headEnd/>
            <a:tailEnd type="triangle" w="med" len="med"/>
          </a:ln>
        </p:spPr>
        <p:txBody>
          <a:bodyPr wrap="none">
            <a:spAutoFit/>
          </a:bodyPr>
          <a:lstStyle/>
          <a:p>
            <a:endParaRPr lang="ja-JP" altLang="en-US"/>
          </a:p>
        </p:txBody>
      </p:sp>
      <p:sp>
        <p:nvSpPr>
          <p:cNvPr id="107636" name="Line 100"/>
          <p:cNvSpPr>
            <a:spLocks noChangeShapeType="1"/>
          </p:cNvSpPr>
          <p:nvPr/>
        </p:nvSpPr>
        <p:spPr bwMode="auto">
          <a:xfrm>
            <a:off x="2120900" y="4241800"/>
            <a:ext cx="0" cy="850900"/>
          </a:xfrm>
          <a:prstGeom prst="line">
            <a:avLst/>
          </a:prstGeom>
          <a:noFill/>
          <a:ln w="63500">
            <a:solidFill>
              <a:srgbClr val="557630"/>
            </a:solidFill>
            <a:round/>
            <a:headEnd/>
            <a:tailEnd type="triangle" w="med" len="med"/>
          </a:ln>
        </p:spPr>
        <p:txBody>
          <a:bodyPr>
            <a:spAutoFit/>
          </a:bodyPr>
          <a:lstStyle/>
          <a:p>
            <a:endParaRPr lang="ja-JP" altLang="en-US"/>
          </a:p>
        </p:txBody>
      </p:sp>
      <p:sp>
        <p:nvSpPr>
          <p:cNvPr id="107637" name="Line 101"/>
          <p:cNvSpPr>
            <a:spLocks noChangeShapeType="1"/>
          </p:cNvSpPr>
          <p:nvPr/>
        </p:nvSpPr>
        <p:spPr bwMode="auto">
          <a:xfrm>
            <a:off x="7874000" y="3263900"/>
            <a:ext cx="0" cy="1790700"/>
          </a:xfrm>
          <a:prstGeom prst="line">
            <a:avLst/>
          </a:prstGeom>
          <a:noFill/>
          <a:ln w="63500">
            <a:solidFill>
              <a:srgbClr val="557630"/>
            </a:solidFill>
            <a:round/>
            <a:headEnd/>
            <a:tailEnd type="triangle" w="med" len="med"/>
          </a:ln>
        </p:spPr>
        <p:txBody>
          <a:bodyPr wrap="none">
            <a:spAutoFit/>
          </a:bodyPr>
          <a:lstStyle/>
          <a:p>
            <a:endParaRPr lang="ja-JP" altLang="en-US"/>
          </a:p>
        </p:txBody>
      </p:sp>
      <p:sp>
        <p:nvSpPr>
          <p:cNvPr id="42" name="Text Box 102"/>
          <p:cNvSpPr txBox="1">
            <a:spLocks noChangeArrowheads="1"/>
          </p:cNvSpPr>
          <p:nvPr/>
        </p:nvSpPr>
        <p:spPr bwMode="auto">
          <a:xfrm>
            <a:off x="1371600" y="4406900"/>
            <a:ext cx="1549400" cy="314325"/>
          </a:xfrm>
          <a:prstGeom prst="rect">
            <a:avLst/>
          </a:prstGeom>
          <a:solidFill>
            <a:schemeClr val="accent5">
              <a:lumMod val="20000"/>
              <a:lumOff val="80000"/>
            </a:schemeClr>
          </a:solidFill>
          <a:ln w="9525" algn="ctr">
            <a:solidFill>
              <a:srgbClr val="557630"/>
            </a:solidFill>
            <a:miter lim="800000"/>
            <a:headEnd/>
            <a:tailEnd/>
          </a:ln>
          <a:effectLst/>
        </p:spPr>
        <p:txBody>
          <a:bodyPr>
            <a:spAutoFit/>
          </a:bodyPr>
          <a:lstStyle/>
          <a:p>
            <a:pPr algn="ctr">
              <a:spcBef>
                <a:spcPct val="50000"/>
              </a:spcBef>
              <a:defRPr/>
            </a:pPr>
            <a:r>
              <a:rPr lang="ja-JP" altLang="en-US" sz="1400" dirty="0">
                <a:solidFill>
                  <a:schemeClr val="accent5">
                    <a:lumMod val="75000"/>
                  </a:schemeClr>
                </a:solidFill>
                <a:latin typeface="メイリオ" pitchFamily="50" charset="-128"/>
                <a:ea typeface="メイリオ" pitchFamily="50" charset="-128"/>
                <a:cs typeface="メイリオ" pitchFamily="50" charset="-128"/>
              </a:rPr>
              <a:t>支払方法別集計</a:t>
            </a:r>
          </a:p>
        </p:txBody>
      </p:sp>
      <p:sp>
        <p:nvSpPr>
          <p:cNvPr id="43" name="Text Box 103"/>
          <p:cNvSpPr txBox="1">
            <a:spLocks noChangeArrowheads="1"/>
          </p:cNvSpPr>
          <p:nvPr/>
        </p:nvSpPr>
        <p:spPr bwMode="auto">
          <a:xfrm>
            <a:off x="3263900" y="4406900"/>
            <a:ext cx="1549400" cy="314325"/>
          </a:xfrm>
          <a:prstGeom prst="rect">
            <a:avLst/>
          </a:prstGeom>
          <a:solidFill>
            <a:schemeClr val="accent5">
              <a:lumMod val="20000"/>
              <a:lumOff val="80000"/>
            </a:schemeClr>
          </a:solidFill>
          <a:ln w="9525" algn="ctr">
            <a:solidFill>
              <a:srgbClr val="557630"/>
            </a:solidFill>
            <a:miter lim="800000"/>
            <a:headEnd/>
            <a:tailEnd/>
          </a:ln>
          <a:effectLst/>
        </p:spPr>
        <p:txBody>
          <a:bodyPr>
            <a:spAutoFit/>
          </a:bodyPr>
          <a:lstStyle/>
          <a:p>
            <a:pPr algn="ctr">
              <a:spcBef>
                <a:spcPct val="50000"/>
              </a:spcBef>
              <a:defRPr/>
            </a:pPr>
            <a:r>
              <a:rPr lang="ja-JP" altLang="en-US" sz="1400" dirty="0">
                <a:solidFill>
                  <a:schemeClr val="accent5">
                    <a:lumMod val="75000"/>
                  </a:schemeClr>
                </a:solidFill>
                <a:latin typeface="メイリオ" pitchFamily="50" charset="-128"/>
                <a:ea typeface="メイリオ" pitchFamily="50" charset="-128"/>
                <a:cs typeface="メイリオ" pitchFamily="50" charset="-128"/>
              </a:rPr>
              <a:t>支払方法別集計</a:t>
            </a:r>
          </a:p>
        </p:txBody>
      </p:sp>
      <p:sp>
        <p:nvSpPr>
          <p:cNvPr id="44" name="Text Box 104"/>
          <p:cNvSpPr txBox="1">
            <a:spLocks noChangeArrowheads="1"/>
          </p:cNvSpPr>
          <p:nvPr/>
        </p:nvSpPr>
        <p:spPr bwMode="auto">
          <a:xfrm>
            <a:off x="7099300" y="4432300"/>
            <a:ext cx="1549400" cy="314325"/>
          </a:xfrm>
          <a:prstGeom prst="rect">
            <a:avLst/>
          </a:prstGeom>
          <a:solidFill>
            <a:schemeClr val="accent5">
              <a:lumMod val="20000"/>
              <a:lumOff val="80000"/>
            </a:schemeClr>
          </a:solidFill>
          <a:ln w="9525" algn="ctr">
            <a:solidFill>
              <a:srgbClr val="557630"/>
            </a:solidFill>
            <a:miter lim="800000"/>
            <a:headEnd/>
            <a:tailEnd/>
          </a:ln>
          <a:effectLst/>
        </p:spPr>
        <p:txBody>
          <a:bodyPr>
            <a:spAutoFit/>
          </a:bodyPr>
          <a:lstStyle/>
          <a:p>
            <a:pPr algn="ctr">
              <a:spcBef>
                <a:spcPct val="50000"/>
              </a:spcBef>
              <a:defRPr/>
            </a:pPr>
            <a:r>
              <a:rPr lang="ja-JP" altLang="en-US" sz="1400" dirty="0">
                <a:solidFill>
                  <a:schemeClr val="accent5">
                    <a:lumMod val="75000"/>
                  </a:schemeClr>
                </a:solidFill>
                <a:latin typeface="メイリオ" pitchFamily="50" charset="-128"/>
                <a:ea typeface="メイリオ" pitchFamily="50" charset="-128"/>
                <a:cs typeface="メイリオ" pitchFamily="50" charset="-128"/>
              </a:rPr>
              <a:t>支払方法別集計</a:t>
            </a:r>
          </a:p>
        </p:txBody>
      </p:sp>
      <p:graphicFrame>
        <p:nvGraphicFramePr>
          <p:cNvPr id="45" name="Group 105"/>
          <p:cNvGraphicFramePr>
            <a:graphicFrameLocks noGrp="1"/>
          </p:cNvGraphicFramePr>
          <p:nvPr/>
        </p:nvGraphicFramePr>
        <p:xfrm>
          <a:off x="5207000" y="2374900"/>
          <a:ext cx="1592263" cy="552960"/>
        </p:xfrm>
        <a:graphic>
          <a:graphicData uri="http://schemas.openxmlformats.org/drawingml/2006/table">
            <a:tbl>
              <a:tblPr/>
              <a:tblGrid>
                <a:gridCol w="774700">
                  <a:extLst>
                    <a:ext uri="{9D8B030D-6E8A-4147-A177-3AD203B41FA5}">
                      <a16:colId xmlns:a16="http://schemas.microsoft.com/office/drawing/2014/main" val="20000"/>
                    </a:ext>
                  </a:extLst>
                </a:gridCol>
                <a:gridCol w="817563">
                  <a:extLst>
                    <a:ext uri="{9D8B030D-6E8A-4147-A177-3AD203B41FA5}">
                      <a16:colId xmlns:a16="http://schemas.microsoft.com/office/drawing/2014/main" val="20001"/>
                    </a:ext>
                  </a:extLst>
                </a:gridCol>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07651" name="Text Box 115"/>
          <p:cNvSpPr txBox="1">
            <a:spLocks noChangeArrowheads="1"/>
          </p:cNvSpPr>
          <p:nvPr/>
        </p:nvSpPr>
        <p:spPr bwMode="auto">
          <a:xfrm>
            <a:off x="5067300" y="20828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sp>
        <p:nvSpPr>
          <p:cNvPr id="47"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AP+ </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～多様な支払方法への対応～</a:t>
            </a:r>
            <a:endParaRPr lang="ja-JP" altLang="en-US" dirty="0" smtClean="0">
              <a:latin typeface="メイリオ" pitchFamily="50" charset="-128"/>
              <a:ea typeface="メイリオ" pitchFamily="50" charset="-128"/>
              <a:cs typeface="メイリオ" pitchFamily="50" charset="-128"/>
            </a:endParaRPr>
          </a:p>
        </p:txBody>
      </p:sp>
      <p:sp>
        <p:nvSpPr>
          <p:cNvPr id="1331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EB66A64-093C-40BD-A90C-4B899DE4AD47}" type="slidenum">
              <a:rPr lang="ja-JP" altLang="en-US" smtClean="0">
                <a:solidFill>
                  <a:srgbClr val="FFFFFF"/>
                </a:solidFill>
              </a:rPr>
              <a:pPr fontAlgn="base">
                <a:spcBef>
                  <a:spcPct val="0"/>
                </a:spcBef>
                <a:spcAft>
                  <a:spcPct val="0"/>
                </a:spcAft>
                <a:defRPr/>
              </a:pPr>
              <a:t>26</a:t>
            </a:fld>
            <a:endParaRPr lang="ja-JP" altLang="en-US" smtClean="0">
              <a:solidFill>
                <a:srgbClr val="FFFFFF"/>
              </a:solidFill>
            </a:endParaRPr>
          </a:p>
        </p:txBody>
      </p:sp>
      <p:sp>
        <p:nvSpPr>
          <p:cNvPr id="10" name="正方形/長方形 9"/>
          <p:cNvSpPr/>
          <p:nvPr/>
        </p:nvSpPr>
        <p:spPr>
          <a:xfrm>
            <a:off x="285750" y="1757363"/>
            <a:ext cx="1857375" cy="801687"/>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gradFill>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chemeClr val="bg2"/>
                </a:solidFill>
                <a:latin typeface="メイリオ" pitchFamily="50" charset="-128"/>
                <a:ea typeface="メイリオ" pitchFamily="50" charset="-128"/>
                <a:cs typeface="メイリオ" pitchFamily="50" charset="-128"/>
              </a:rPr>
              <a:t>1.</a:t>
            </a:r>
            <a:r>
              <a:rPr lang="ja-JP" altLang="en-US" dirty="0">
                <a:solidFill>
                  <a:schemeClr val="bg2"/>
                </a:solidFill>
                <a:latin typeface="メイリオ" pitchFamily="50" charset="-128"/>
                <a:ea typeface="メイリオ" pitchFamily="50" charset="-128"/>
                <a:cs typeface="メイリオ" pitchFamily="50" charset="-128"/>
              </a:rPr>
              <a:t>振込</a:t>
            </a:r>
          </a:p>
        </p:txBody>
      </p:sp>
      <p:sp>
        <p:nvSpPr>
          <p:cNvPr id="11" name="正方形/長方形 10"/>
          <p:cNvSpPr/>
          <p:nvPr/>
        </p:nvSpPr>
        <p:spPr>
          <a:xfrm>
            <a:off x="2214563" y="1757363"/>
            <a:ext cx="6750050" cy="801687"/>
          </a:xfrm>
          <a:prstGeom prst="rect">
            <a:avLst/>
          </a:prstGeom>
          <a:noFill/>
          <a:ln w="3175">
            <a:solidFill>
              <a:srgbClr val="55763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rgbClr val="333333"/>
                </a:solidFill>
                <a:latin typeface="メイリオ" pitchFamily="50" charset="-128"/>
                <a:ea typeface="メイリオ" pitchFamily="50" charset="-128"/>
                <a:cs typeface="メイリオ" pitchFamily="50" charset="-128"/>
              </a:rPr>
              <a:t>銀行向けに以下のいずれかを出力可能です。</a:t>
            </a:r>
          </a:p>
          <a:p>
            <a:pPr>
              <a:defRPr/>
            </a:pPr>
            <a:r>
              <a:rPr lang="ja-JP" altLang="en-US" dirty="0">
                <a:solidFill>
                  <a:srgbClr val="333333"/>
                </a:solidFill>
                <a:latin typeface="メイリオ" pitchFamily="50" charset="-128"/>
                <a:ea typeface="メイリオ" pitchFamily="50" charset="-128"/>
                <a:cs typeface="メイリオ" pitchFamily="50" charset="-128"/>
              </a:rPr>
              <a:t>◆</a:t>
            </a:r>
            <a:r>
              <a:rPr lang="en-US" altLang="ja-JP" dirty="0">
                <a:solidFill>
                  <a:srgbClr val="333333"/>
                </a:solidFill>
                <a:latin typeface="メイリオ" pitchFamily="50" charset="-128"/>
                <a:ea typeface="メイリオ" pitchFamily="50" charset="-128"/>
                <a:cs typeface="メイリオ" pitchFamily="50" charset="-128"/>
              </a:rPr>
              <a:t>FB</a:t>
            </a:r>
            <a:r>
              <a:rPr lang="ja-JP" altLang="en-US" dirty="0">
                <a:solidFill>
                  <a:srgbClr val="333333"/>
                </a:solidFill>
                <a:latin typeface="メイリオ" pitchFamily="50" charset="-128"/>
                <a:ea typeface="メイリオ" pitchFamily="50" charset="-128"/>
                <a:cs typeface="メイリオ" pitchFamily="50" charset="-128"/>
              </a:rPr>
              <a:t>データの自動作成　◆一括振込依頼書の印字</a:t>
            </a:r>
          </a:p>
          <a:p>
            <a:pPr>
              <a:defRPr/>
            </a:pPr>
            <a:r>
              <a:rPr lang="en-US" altLang="ja-JP" sz="1100" dirty="0">
                <a:solidFill>
                  <a:srgbClr val="333333"/>
                </a:solidFill>
                <a:latin typeface="メイリオ" pitchFamily="50" charset="-128"/>
                <a:ea typeface="メイリオ" pitchFamily="50" charset="-128"/>
                <a:cs typeface="メイリオ" pitchFamily="50" charset="-128"/>
              </a:rPr>
              <a:t>※</a:t>
            </a:r>
            <a:r>
              <a:rPr lang="ja-JP" altLang="en-US" sz="1100" dirty="0">
                <a:solidFill>
                  <a:srgbClr val="333333"/>
                </a:solidFill>
                <a:latin typeface="メイリオ" pitchFamily="50" charset="-128"/>
                <a:ea typeface="メイリオ" pitchFamily="50" charset="-128"/>
                <a:cs typeface="メイリオ" pitchFamily="50" charset="-128"/>
              </a:rPr>
              <a:t>銀行休日の自動調整、振込手数料自動控除にも対応します</a:t>
            </a:r>
          </a:p>
        </p:txBody>
      </p:sp>
      <p:sp>
        <p:nvSpPr>
          <p:cNvPr id="28" name="正方形/長方形 27"/>
          <p:cNvSpPr/>
          <p:nvPr/>
        </p:nvSpPr>
        <p:spPr>
          <a:xfrm>
            <a:off x="285750" y="2614613"/>
            <a:ext cx="1857375" cy="587375"/>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2.</a:t>
            </a:r>
            <a:r>
              <a:rPr lang="ja-JP" altLang="en-US" dirty="0">
                <a:solidFill>
                  <a:srgbClr val="A37E21">
                    <a:lumMod val="75000"/>
                  </a:srgbClr>
                </a:solidFill>
                <a:latin typeface="メイリオ" pitchFamily="50" charset="-128"/>
                <a:ea typeface="メイリオ" pitchFamily="50" charset="-128"/>
                <a:cs typeface="メイリオ" pitchFamily="50" charset="-128"/>
              </a:rPr>
              <a:t>支払手形</a:t>
            </a:r>
          </a:p>
        </p:txBody>
      </p:sp>
      <p:sp>
        <p:nvSpPr>
          <p:cNvPr id="29" name="正方形/長方形 28"/>
          <p:cNvSpPr/>
          <p:nvPr/>
        </p:nvSpPr>
        <p:spPr>
          <a:xfrm>
            <a:off x="2214563" y="2614613"/>
            <a:ext cx="6750050" cy="587375"/>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200" b="1" i="1" dirty="0" err="1">
                <a:solidFill>
                  <a:srgbClr val="333333"/>
                </a:solidFill>
                <a:latin typeface="Times New Roman" pitchFamily="18" charset="0"/>
                <a:cs typeface="Times New Roman" pitchFamily="18" charset="0"/>
              </a:rPr>
              <a:t>SuperStream</a:t>
            </a:r>
            <a:r>
              <a:rPr lang="en-US" altLang="ja-JP" sz="1200" b="1" i="1" dirty="0">
                <a:solidFill>
                  <a:srgbClr val="333333"/>
                </a:solidFill>
                <a:latin typeface="Times New Roman" pitchFamily="18" charset="0"/>
                <a:cs typeface="Times New Roman" pitchFamily="18" charset="0"/>
              </a:rPr>
              <a:t>-</a:t>
            </a:r>
            <a:r>
              <a:rPr lang="en-US" altLang="ja-JP" sz="1200" b="1" dirty="0">
                <a:solidFill>
                  <a:srgbClr val="333333"/>
                </a:solidFill>
                <a:latin typeface="Times New Roman" pitchFamily="18" charset="0"/>
                <a:cs typeface="Times New Roman" pitchFamily="18" charset="0"/>
              </a:rPr>
              <a:t>PN+</a:t>
            </a:r>
            <a:r>
              <a:rPr lang="ja-JP" altLang="en-US" sz="1200" dirty="0">
                <a:solidFill>
                  <a:srgbClr val="333333"/>
                </a:solidFill>
                <a:latin typeface="メイリオ" pitchFamily="50" charset="-128"/>
                <a:ea typeface="メイリオ" pitchFamily="50" charset="-128"/>
                <a:cs typeface="メイリオ" pitchFamily="50" charset="-128"/>
              </a:rPr>
              <a:t>へデータ連携します。</a:t>
            </a:r>
            <a:endParaRPr lang="en-US" altLang="ja-JP" sz="1200" dirty="0">
              <a:solidFill>
                <a:srgbClr val="333333"/>
              </a:solidFill>
              <a:latin typeface="メイリオ" pitchFamily="50" charset="-128"/>
              <a:ea typeface="メイリオ" pitchFamily="50" charset="-128"/>
              <a:cs typeface="メイリオ" pitchFamily="50" charset="-128"/>
            </a:endParaRPr>
          </a:p>
          <a:p>
            <a:pPr>
              <a:defRPr/>
            </a:pPr>
            <a:r>
              <a:rPr lang="en-US" altLang="ja-JP" sz="1200" b="1" dirty="0">
                <a:solidFill>
                  <a:srgbClr val="333333"/>
                </a:solidFill>
                <a:latin typeface="Times New Roman" pitchFamily="18" charset="0"/>
                <a:ea typeface="メイリオ" pitchFamily="50" charset="-128"/>
                <a:cs typeface="Times New Roman" pitchFamily="18" charset="0"/>
              </a:rPr>
              <a:t>PN+</a:t>
            </a:r>
            <a:r>
              <a:rPr lang="ja-JP" altLang="en-US" sz="1200" dirty="0">
                <a:solidFill>
                  <a:srgbClr val="333333"/>
                </a:solidFill>
                <a:latin typeface="メイリオ" pitchFamily="50" charset="-128"/>
                <a:ea typeface="メイリオ" pitchFamily="50" charset="-128"/>
                <a:cs typeface="メイリオ" pitchFamily="50" charset="-128"/>
              </a:rPr>
              <a:t>未導入の場合は「手形発行依頼一覧表」にて把握可能です。</a:t>
            </a:r>
          </a:p>
        </p:txBody>
      </p:sp>
      <p:sp>
        <p:nvSpPr>
          <p:cNvPr id="31" name="正方形/長方形 30"/>
          <p:cNvSpPr/>
          <p:nvPr/>
        </p:nvSpPr>
        <p:spPr>
          <a:xfrm>
            <a:off x="285750" y="3257550"/>
            <a:ext cx="1857375" cy="350838"/>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gradFill>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chemeClr val="bg2"/>
                </a:solidFill>
                <a:latin typeface="メイリオ" pitchFamily="50" charset="-128"/>
                <a:ea typeface="メイリオ" pitchFamily="50" charset="-128"/>
                <a:cs typeface="メイリオ" pitchFamily="50" charset="-128"/>
              </a:rPr>
              <a:t>3.</a:t>
            </a:r>
            <a:r>
              <a:rPr lang="ja-JP" altLang="en-US" dirty="0">
                <a:solidFill>
                  <a:schemeClr val="bg2"/>
                </a:solidFill>
                <a:latin typeface="メイリオ" pitchFamily="50" charset="-128"/>
                <a:ea typeface="メイリオ" pitchFamily="50" charset="-128"/>
                <a:cs typeface="メイリオ" pitchFamily="50" charset="-128"/>
              </a:rPr>
              <a:t>現金</a:t>
            </a:r>
          </a:p>
        </p:txBody>
      </p:sp>
      <p:sp>
        <p:nvSpPr>
          <p:cNvPr id="32" name="正方形/長方形 31"/>
          <p:cNvSpPr/>
          <p:nvPr/>
        </p:nvSpPr>
        <p:spPr>
          <a:xfrm>
            <a:off x="2214563" y="3257550"/>
            <a:ext cx="6750050" cy="350838"/>
          </a:xfrm>
          <a:prstGeom prst="rect">
            <a:avLst/>
          </a:prstGeom>
          <a:no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「現金支払予定一覧表」にて現金支払額を把握可能です。</a:t>
            </a:r>
          </a:p>
        </p:txBody>
      </p:sp>
      <p:sp>
        <p:nvSpPr>
          <p:cNvPr id="33" name="正方形/長方形 32"/>
          <p:cNvSpPr/>
          <p:nvPr/>
        </p:nvSpPr>
        <p:spPr>
          <a:xfrm>
            <a:off x="285750" y="3689350"/>
            <a:ext cx="1857375" cy="350838"/>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4.</a:t>
            </a:r>
            <a:r>
              <a:rPr lang="ja-JP" altLang="en-US" dirty="0">
                <a:solidFill>
                  <a:srgbClr val="A37E21">
                    <a:lumMod val="75000"/>
                  </a:srgbClr>
                </a:solidFill>
                <a:latin typeface="メイリオ" pitchFamily="50" charset="-128"/>
                <a:ea typeface="メイリオ" pitchFamily="50" charset="-128"/>
                <a:cs typeface="メイリオ" pitchFamily="50" charset="-128"/>
              </a:rPr>
              <a:t>小切手</a:t>
            </a:r>
          </a:p>
        </p:txBody>
      </p:sp>
      <p:sp>
        <p:nvSpPr>
          <p:cNvPr id="34" name="正方形/長方形 33"/>
          <p:cNvSpPr/>
          <p:nvPr/>
        </p:nvSpPr>
        <p:spPr>
          <a:xfrm>
            <a:off x="2214563" y="3689350"/>
            <a:ext cx="6750050" cy="350838"/>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「小切手発行依頼一覧表」にて小切手支払額を把握可能です。</a:t>
            </a:r>
          </a:p>
        </p:txBody>
      </p:sp>
      <p:sp>
        <p:nvSpPr>
          <p:cNvPr id="35" name="正方形/長方形 34"/>
          <p:cNvSpPr/>
          <p:nvPr/>
        </p:nvSpPr>
        <p:spPr>
          <a:xfrm>
            <a:off x="285750" y="4108450"/>
            <a:ext cx="1857375" cy="349250"/>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gradFill>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chemeClr val="bg2"/>
                </a:solidFill>
                <a:latin typeface="メイリオ" pitchFamily="50" charset="-128"/>
                <a:ea typeface="メイリオ" pitchFamily="50" charset="-128"/>
                <a:cs typeface="メイリオ" pitchFamily="50" charset="-128"/>
              </a:rPr>
              <a:t>5.</a:t>
            </a:r>
            <a:r>
              <a:rPr lang="ja-JP" altLang="en-US" dirty="0">
                <a:solidFill>
                  <a:schemeClr val="bg2"/>
                </a:solidFill>
                <a:latin typeface="メイリオ" pitchFamily="50" charset="-128"/>
                <a:ea typeface="メイリオ" pitchFamily="50" charset="-128"/>
                <a:cs typeface="メイリオ" pitchFamily="50" charset="-128"/>
              </a:rPr>
              <a:t>口座引落</a:t>
            </a:r>
          </a:p>
        </p:txBody>
      </p:sp>
      <p:sp>
        <p:nvSpPr>
          <p:cNvPr id="36" name="正方形/長方形 35"/>
          <p:cNvSpPr/>
          <p:nvPr/>
        </p:nvSpPr>
        <p:spPr>
          <a:xfrm>
            <a:off x="2214563" y="4108450"/>
            <a:ext cx="6750050" cy="349250"/>
          </a:xfrm>
          <a:prstGeom prst="rect">
            <a:avLst/>
          </a:prstGeom>
          <a:no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「口座引落一覧表」にて口座引落予定を把握可能です。</a:t>
            </a:r>
          </a:p>
        </p:txBody>
      </p:sp>
      <p:sp>
        <p:nvSpPr>
          <p:cNvPr id="37" name="正方形/長方形 36"/>
          <p:cNvSpPr/>
          <p:nvPr/>
        </p:nvSpPr>
        <p:spPr>
          <a:xfrm>
            <a:off x="285750" y="4552950"/>
            <a:ext cx="1857375" cy="350838"/>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6.</a:t>
            </a:r>
            <a:r>
              <a:rPr lang="ja-JP" altLang="en-US" dirty="0">
                <a:solidFill>
                  <a:srgbClr val="A37E21">
                    <a:lumMod val="75000"/>
                  </a:srgbClr>
                </a:solidFill>
                <a:latin typeface="メイリオ" pitchFamily="50" charset="-128"/>
                <a:ea typeface="メイリオ" pitchFamily="50" charset="-128"/>
                <a:cs typeface="メイリオ" pitchFamily="50" charset="-128"/>
              </a:rPr>
              <a:t>期日振込</a:t>
            </a:r>
          </a:p>
        </p:txBody>
      </p:sp>
      <p:sp>
        <p:nvSpPr>
          <p:cNvPr id="38" name="正方形/長方形 37"/>
          <p:cNvSpPr/>
          <p:nvPr/>
        </p:nvSpPr>
        <p:spPr>
          <a:xfrm>
            <a:off x="2214563" y="4552950"/>
            <a:ext cx="6750050" cy="350838"/>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支払日を期日振替とし、そこからさらにサイト計算した日付を実支払日として振込支払します。</a:t>
            </a:r>
          </a:p>
        </p:txBody>
      </p:sp>
      <p:sp>
        <p:nvSpPr>
          <p:cNvPr id="40" name="正方形/長方形 39"/>
          <p:cNvSpPr/>
          <p:nvPr/>
        </p:nvSpPr>
        <p:spPr>
          <a:xfrm>
            <a:off x="285750" y="4972050"/>
            <a:ext cx="1857375" cy="350838"/>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gradFill>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chemeClr val="bg2"/>
                </a:solidFill>
                <a:latin typeface="メイリオ" pitchFamily="50" charset="-128"/>
                <a:ea typeface="メイリオ" pitchFamily="50" charset="-128"/>
                <a:cs typeface="メイリオ" pitchFamily="50" charset="-128"/>
              </a:rPr>
              <a:t>7.</a:t>
            </a:r>
            <a:r>
              <a:rPr lang="ja-JP" altLang="en-US" dirty="0">
                <a:solidFill>
                  <a:schemeClr val="bg2"/>
                </a:solidFill>
                <a:latin typeface="メイリオ" pitchFamily="50" charset="-128"/>
                <a:ea typeface="メイリオ" pitchFamily="50" charset="-128"/>
                <a:cs typeface="メイリオ" pitchFamily="50" charset="-128"/>
              </a:rPr>
              <a:t>期日現金</a:t>
            </a:r>
          </a:p>
        </p:txBody>
      </p:sp>
      <p:sp>
        <p:nvSpPr>
          <p:cNvPr id="41" name="正方形/長方形 40"/>
          <p:cNvSpPr/>
          <p:nvPr/>
        </p:nvSpPr>
        <p:spPr>
          <a:xfrm>
            <a:off x="2214563" y="4972050"/>
            <a:ext cx="6750050" cy="350838"/>
          </a:xfrm>
          <a:prstGeom prst="rect">
            <a:avLst/>
          </a:prstGeom>
          <a:no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支払日を期日振替とし、そこからさらにサイト計算した日付を実支払日として現金支払します。</a:t>
            </a:r>
          </a:p>
        </p:txBody>
      </p:sp>
      <p:sp>
        <p:nvSpPr>
          <p:cNvPr id="42" name="正方形/長方形 41"/>
          <p:cNvSpPr/>
          <p:nvPr/>
        </p:nvSpPr>
        <p:spPr>
          <a:xfrm>
            <a:off x="285750" y="5403850"/>
            <a:ext cx="1857375" cy="350838"/>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8.</a:t>
            </a:r>
            <a:r>
              <a:rPr lang="ja-JP" altLang="en-US" dirty="0">
                <a:solidFill>
                  <a:srgbClr val="A37E21">
                    <a:lumMod val="75000"/>
                  </a:srgbClr>
                </a:solidFill>
                <a:latin typeface="メイリオ" pitchFamily="50" charset="-128"/>
                <a:ea typeface="メイリオ" pitchFamily="50" charset="-128"/>
                <a:cs typeface="メイリオ" pitchFamily="50" charset="-128"/>
              </a:rPr>
              <a:t>期日小切手</a:t>
            </a:r>
          </a:p>
        </p:txBody>
      </p:sp>
      <p:sp>
        <p:nvSpPr>
          <p:cNvPr id="43" name="正方形/長方形 42"/>
          <p:cNvSpPr/>
          <p:nvPr/>
        </p:nvSpPr>
        <p:spPr>
          <a:xfrm>
            <a:off x="2214563" y="5403850"/>
            <a:ext cx="6750050" cy="350838"/>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支払日を期日振替とし、そこからさらにサイト計算した日付を実支払日として小切手支払します。</a:t>
            </a:r>
          </a:p>
        </p:txBody>
      </p:sp>
      <p:sp>
        <p:nvSpPr>
          <p:cNvPr id="108564" name="Text Box 2"/>
          <p:cNvSpPr txBox="1">
            <a:spLocks noChangeArrowheads="1"/>
          </p:cNvSpPr>
          <p:nvPr/>
        </p:nvSpPr>
        <p:spPr bwMode="auto">
          <a:xfrm>
            <a:off x="215900" y="1330325"/>
            <a:ext cx="8751888" cy="369888"/>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多様な支払方法への対応</a:t>
            </a:r>
          </a:p>
        </p:txBody>
      </p:sp>
      <p:sp>
        <p:nvSpPr>
          <p:cNvPr id="22" name="正方形/長方形 21"/>
          <p:cNvSpPr/>
          <p:nvPr/>
        </p:nvSpPr>
        <p:spPr>
          <a:xfrm>
            <a:off x="279400" y="5815013"/>
            <a:ext cx="1857375" cy="350837"/>
          </a:xfrm>
          <a:prstGeom prst="rect">
            <a:avLst/>
          </a:prstGeom>
          <a:gradFill>
            <a:gsLst>
              <a:gs pos="0">
                <a:schemeClr val="accent1">
                  <a:tint val="50000"/>
                  <a:satMod val="300000"/>
                </a:schemeClr>
              </a:gs>
              <a:gs pos="35000">
                <a:schemeClr val="accent1">
                  <a:tint val="37000"/>
                  <a:satMod val="300000"/>
                </a:schemeClr>
              </a:gs>
              <a:gs pos="100000">
                <a:schemeClr val="accent1">
                  <a:tint val="15000"/>
                  <a:satMod val="350000"/>
                </a:schemeClr>
              </a:gs>
            </a:gsLst>
          </a:gradFill>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chemeClr val="bg2"/>
                </a:solidFill>
                <a:latin typeface="メイリオ" pitchFamily="50" charset="-128"/>
                <a:ea typeface="メイリオ" pitchFamily="50" charset="-128"/>
                <a:cs typeface="メイリオ" pitchFamily="50" charset="-128"/>
              </a:rPr>
              <a:t>9.</a:t>
            </a:r>
            <a:r>
              <a:rPr lang="ja-JP" altLang="en-US" dirty="0">
                <a:solidFill>
                  <a:schemeClr val="bg2"/>
                </a:solidFill>
                <a:latin typeface="メイリオ" pitchFamily="50" charset="-128"/>
                <a:ea typeface="メイリオ" pitchFamily="50" charset="-128"/>
                <a:cs typeface="メイリオ" pitchFamily="50" charset="-128"/>
              </a:rPr>
              <a:t>電債</a:t>
            </a:r>
          </a:p>
        </p:txBody>
      </p:sp>
      <p:sp>
        <p:nvSpPr>
          <p:cNvPr id="23" name="正方形/長方形 22"/>
          <p:cNvSpPr/>
          <p:nvPr/>
        </p:nvSpPr>
        <p:spPr>
          <a:xfrm>
            <a:off x="2208213" y="5815013"/>
            <a:ext cx="6750050" cy="350837"/>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電子記録債権法に基づき、電子債権記録機関で行われる「電子記録債権決済サービス」に対応しています。</a:t>
            </a:r>
            <a:endParaRPr lang="en-US" altLang="ja-JP"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5"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4B340F58-DFF2-4BDC-8DD4-5BB1D40EDB31}" type="slidenum">
              <a:rPr lang="ja-JP" altLang="en-US" smtClean="0">
                <a:solidFill>
                  <a:srgbClr val="FFFFFF"/>
                </a:solidFill>
              </a:rPr>
              <a:pPr fontAlgn="base">
                <a:spcBef>
                  <a:spcPct val="0"/>
                </a:spcBef>
                <a:spcAft>
                  <a:spcPct val="0"/>
                </a:spcAft>
                <a:defRPr/>
              </a:pPr>
              <a:t>27</a:t>
            </a:fld>
            <a:endParaRPr lang="ja-JP" altLang="en-US" smtClean="0">
              <a:solidFill>
                <a:srgbClr val="FFFFFF"/>
              </a:solidFill>
            </a:endParaRPr>
          </a:p>
        </p:txBody>
      </p:sp>
      <p:sp>
        <p:nvSpPr>
          <p:cNvPr id="109571"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r>
              <a:rPr lang="en-US" altLang="ja-JP" sz="4000" b="1">
                <a:solidFill>
                  <a:srgbClr val="000000"/>
                </a:solidFill>
                <a:latin typeface="Times New Roman" pitchFamily="18" charset="0"/>
                <a:ea typeface="HGP創英角ｺﾞｼｯｸUB" pitchFamily="50" charset="-128"/>
              </a:rPr>
              <a:t>-AR+</a:t>
            </a:r>
          </a:p>
          <a:p>
            <a:pPr algn="ctr"/>
            <a:r>
              <a:rPr lang="ja-JP" altLang="en-US" sz="2800" b="1">
                <a:solidFill>
                  <a:srgbClr val="000000"/>
                </a:solidFill>
                <a:latin typeface="メイリオ" pitchFamily="50" charset="-128"/>
                <a:ea typeface="メイリオ" pitchFamily="50" charset="-128"/>
                <a:cs typeface="メイリオ" pitchFamily="50" charset="-128"/>
              </a:rPr>
              <a:t>債権管理システム</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AutoShape 8"/>
          <p:cNvSpPr>
            <a:spLocks noChangeArrowheads="1"/>
          </p:cNvSpPr>
          <p:nvPr/>
        </p:nvSpPr>
        <p:spPr bwMode="auto">
          <a:xfrm>
            <a:off x="6000750" y="2571750"/>
            <a:ext cx="282575" cy="928688"/>
          </a:xfrm>
          <a:prstGeom prst="downArrow">
            <a:avLst>
              <a:gd name="adj1" fmla="val 50000"/>
              <a:gd name="adj2" fmla="val 6404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595" name="AutoShape 8"/>
          <p:cNvSpPr>
            <a:spLocks noChangeArrowheads="1"/>
          </p:cNvSpPr>
          <p:nvPr/>
        </p:nvSpPr>
        <p:spPr bwMode="auto">
          <a:xfrm>
            <a:off x="7429500" y="2571750"/>
            <a:ext cx="142875" cy="1285875"/>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14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5C2092B-7C59-4ABA-823B-DAC8BE2F84FE}" type="slidenum">
              <a:rPr lang="ja-JP" altLang="en-US" smtClean="0">
                <a:solidFill>
                  <a:srgbClr val="FFFFFF"/>
                </a:solidFill>
              </a:rPr>
              <a:pPr fontAlgn="base">
                <a:spcBef>
                  <a:spcPct val="0"/>
                </a:spcBef>
                <a:spcAft>
                  <a:spcPct val="0"/>
                </a:spcAft>
                <a:defRPr/>
              </a:pPr>
              <a:t>28</a:t>
            </a:fld>
            <a:endParaRPr lang="ja-JP" altLang="en-US" smtClean="0">
              <a:solidFill>
                <a:srgbClr val="FFFFFF"/>
              </a:solidFill>
            </a:endParaRPr>
          </a:p>
        </p:txBody>
      </p:sp>
      <p:sp>
        <p:nvSpPr>
          <p:cNvPr id="110597" name="タイトル 2"/>
          <p:cNvSpPr>
            <a:spLocks noGrp="1"/>
          </p:cNvSpPr>
          <p:nvPr>
            <p:ph type="title" idx="4294967295"/>
          </p:nvPr>
        </p:nvSpPr>
        <p:spPr bwMode="auto">
          <a:xfrm>
            <a:off x="250825" y="476721"/>
            <a:ext cx="8137525" cy="1008063"/>
          </a:xfrm>
          <a:prstGeom prst="rect">
            <a:avLst/>
          </a:prstGeom>
          <a:noFill/>
          <a:ln>
            <a:miter lim="800000"/>
            <a:headEnd/>
            <a:tailEnd/>
          </a:ln>
        </p:spPr>
        <p:txBody>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-AR+</a:t>
            </a:r>
            <a:r>
              <a:rPr lang="ja-JP" altLang="en-US" dirty="0" smtClean="0">
                <a:latin typeface="メイリオ" pitchFamily="50" charset="-128"/>
                <a:ea typeface="メイリオ" pitchFamily="50" charset="-128"/>
                <a:cs typeface="メイリオ" pitchFamily="50" charset="-128"/>
              </a:rPr>
              <a:t>システムフロー</a:t>
            </a:r>
          </a:p>
        </p:txBody>
      </p:sp>
      <p:sp>
        <p:nvSpPr>
          <p:cNvPr id="110598" name="AutoShape 5"/>
          <p:cNvSpPr>
            <a:spLocks noChangeArrowheads="1"/>
          </p:cNvSpPr>
          <p:nvPr/>
        </p:nvSpPr>
        <p:spPr bwMode="gray">
          <a:xfrm>
            <a:off x="466725" y="1619250"/>
            <a:ext cx="4176713" cy="2867025"/>
          </a:xfrm>
          <a:prstGeom prst="roundRect">
            <a:avLst>
              <a:gd name="adj" fmla="val 6056"/>
            </a:avLst>
          </a:prstGeom>
          <a:noFill/>
          <a:ln w="6350" algn="ctr">
            <a:solidFill>
              <a:srgbClr val="FF9933"/>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10599" name="AutoShape 12"/>
          <p:cNvSpPr>
            <a:spLocks noChangeArrowheads="1"/>
          </p:cNvSpPr>
          <p:nvPr/>
        </p:nvSpPr>
        <p:spPr bwMode="auto">
          <a:xfrm>
            <a:off x="428625" y="1285875"/>
            <a:ext cx="4214813"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債権管理</a:t>
            </a:r>
          </a:p>
        </p:txBody>
      </p:sp>
      <p:sp>
        <p:nvSpPr>
          <p:cNvPr id="16" name="Oval 13"/>
          <p:cNvSpPr>
            <a:spLocks noChangeArrowheads="1"/>
          </p:cNvSpPr>
          <p:nvPr/>
        </p:nvSpPr>
        <p:spPr bwMode="auto">
          <a:xfrm>
            <a:off x="1357313" y="1785938"/>
            <a:ext cx="1230312" cy="43021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債権計上入力</a:t>
            </a:r>
            <a:endParaRPr lang="en-US" altLang="ja-JP" sz="1100" dirty="0">
              <a:solidFill>
                <a:prstClr val="white"/>
              </a:solidFill>
              <a:latin typeface="メイリオ" pitchFamily="50" charset="-128"/>
              <a:ea typeface="メイリオ" pitchFamily="50" charset="-128"/>
              <a:cs typeface="メイリオ" pitchFamily="50" charset="-128"/>
            </a:endParaRPr>
          </a:p>
          <a:p>
            <a:pPr algn="ctr">
              <a:defRPr/>
            </a:pPr>
            <a:r>
              <a:rPr lang="ja-JP" altLang="en-US" sz="1050" dirty="0">
                <a:solidFill>
                  <a:prstClr val="white"/>
                </a:solidFill>
                <a:latin typeface="メイリオ" pitchFamily="50" charset="-128"/>
                <a:ea typeface="メイリオ" pitchFamily="50" charset="-128"/>
                <a:cs typeface="メイリオ" pitchFamily="50" charset="-128"/>
              </a:rPr>
              <a:t>（入金予定有）</a:t>
            </a:r>
          </a:p>
        </p:txBody>
      </p:sp>
      <p:sp>
        <p:nvSpPr>
          <p:cNvPr id="17" name="Oval 18"/>
          <p:cNvSpPr>
            <a:spLocks noChangeArrowheads="1"/>
          </p:cNvSpPr>
          <p:nvPr/>
        </p:nvSpPr>
        <p:spPr bwMode="auto">
          <a:xfrm>
            <a:off x="600075" y="2786063"/>
            <a:ext cx="3829050" cy="3603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債権計上承認／更新</a:t>
            </a:r>
          </a:p>
        </p:txBody>
      </p:sp>
      <p:sp>
        <p:nvSpPr>
          <p:cNvPr id="52" name="円柱 51"/>
          <p:cNvSpPr/>
          <p:nvPr/>
        </p:nvSpPr>
        <p:spPr>
          <a:xfrm>
            <a:off x="571500" y="1714500"/>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53" name="AutoShape 48"/>
          <p:cNvSpPr>
            <a:spLocks noChangeArrowheads="1"/>
          </p:cNvSpPr>
          <p:nvPr/>
        </p:nvSpPr>
        <p:spPr bwMode="auto">
          <a:xfrm>
            <a:off x="2714625" y="3500438"/>
            <a:ext cx="1500188"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締め処理</a:t>
            </a:r>
          </a:p>
        </p:txBody>
      </p:sp>
      <p:sp>
        <p:nvSpPr>
          <p:cNvPr id="110610" name="AutoShape 19"/>
          <p:cNvSpPr>
            <a:spLocks noChangeArrowheads="1"/>
          </p:cNvSpPr>
          <p:nvPr/>
        </p:nvSpPr>
        <p:spPr bwMode="auto">
          <a:xfrm>
            <a:off x="1857375" y="2286000"/>
            <a:ext cx="287338" cy="500063"/>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71" name="フローチャート : 代替処理 70"/>
          <p:cNvSpPr/>
          <p:nvPr/>
        </p:nvSpPr>
        <p:spPr>
          <a:xfrm>
            <a:off x="928688" y="6143625"/>
            <a:ext cx="2071687"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rgbClr val="0065AE">
                    <a:lumMod val="75000"/>
                  </a:srgbClr>
                </a:solidFill>
                <a:latin typeface="Times New Roman" pitchFamily="18" charset="0"/>
                <a:cs typeface="Times New Roman" pitchFamily="18" charset="0"/>
              </a:rPr>
              <a:t>SuperStream</a:t>
            </a:r>
            <a:r>
              <a:rPr lang="en-US" altLang="ja-JP" sz="1200" b="1" dirty="0">
                <a:solidFill>
                  <a:srgbClr val="0065AE">
                    <a:lumMod val="75000"/>
                  </a:srgbClr>
                </a:solidFill>
                <a:latin typeface="Times New Roman" pitchFamily="18" charset="0"/>
                <a:cs typeface="Times New Roman" pitchFamily="18" charset="0"/>
              </a:rPr>
              <a:t>-CORE</a:t>
            </a:r>
            <a:endParaRPr lang="ja-JP" altLang="en-US" sz="1200" dirty="0">
              <a:solidFill>
                <a:srgbClr val="0065AE">
                  <a:lumMod val="75000"/>
                </a:srgbClr>
              </a:solidFill>
            </a:endParaRPr>
          </a:p>
        </p:txBody>
      </p:sp>
      <p:sp>
        <p:nvSpPr>
          <p:cNvPr id="110612" name="AutoShape 8"/>
          <p:cNvSpPr>
            <a:spLocks noChangeArrowheads="1"/>
          </p:cNvSpPr>
          <p:nvPr/>
        </p:nvSpPr>
        <p:spPr bwMode="auto">
          <a:xfrm>
            <a:off x="3286125" y="3190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13" name="AutoShape 19"/>
          <p:cNvSpPr>
            <a:spLocks noChangeArrowheads="1"/>
          </p:cNvSpPr>
          <p:nvPr/>
        </p:nvSpPr>
        <p:spPr bwMode="auto">
          <a:xfrm>
            <a:off x="785813" y="2357438"/>
            <a:ext cx="287337" cy="500062"/>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14" name="AutoShape 12"/>
          <p:cNvSpPr>
            <a:spLocks noChangeArrowheads="1"/>
          </p:cNvSpPr>
          <p:nvPr/>
        </p:nvSpPr>
        <p:spPr bwMode="auto">
          <a:xfrm>
            <a:off x="4786313" y="1285875"/>
            <a:ext cx="4071937"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入金管理</a:t>
            </a:r>
          </a:p>
        </p:txBody>
      </p:sp>
      <p:sp>
        <p:nvSpPr>
          <p:cNvPr id="107" name="Oval 13"/>
          <p:cNvSpPr>
            <a:spLocks noChangeArrowheads="1"/>
          </p:cNvSpPr>
          <p:nvPr/>
        </p:nvSpPr>
        <p:spPr bwMode="auto">
          <a:xfrm>
            <a:off x="2643188" y="1785938"/>
            <a:ext cx="1230312" cy="43021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債権計上入力</a:t>
            </a:r>
            <a:endParaRPr lang="en-US" altLang="ja-JP" sz="1100" dirty="0">
              <a:solidFill>
                <a:prstClr val="white"/>
              </a:solidFill>
              <a:latin typeface="メイリオ" pitchFamily="50" charset="-128"/>
              <a:ea typeface="メイリオ" pitchFamily="50" charset="-128"/>
              <a:cs typeface="メイリオ" pitchFamily="50" charset="-128"/>
            </a:endParaRPr>
          </a:p>
          <a:p>
            <a:pPr algn="ctr">
              <a:defRPr/>
            </a:pPr>
            <a:r>
              <a:rPr lang="ja-JP" altLang="en-US" sz="1050" dirty="0">
                <a:solidFill>
                  <a:prstClr val="white"/>
                </a:solidFill>
                <a:latin typeface="メイリオ" pitchFamily="50" charset="-128"/>
                <a:ea typeface="メイリオ" pitchFamily="50" charset="-128"/>
                <a:cs typeface="メイリオ" pitchFamily="50" charset="-128"/>
              </a:rPr>
              <a:t>（入金予定無）</a:t>
            </a:r>
          </a:p>
        </p:txBody>
      </p:sp>
      <p:sp>
        <p:nvSpPr>
          <p:cNvPr id="110618" name="AutoShape 19"/>
          <p:cNvSpPr>
            <a:spLocks noChangeArrowheads="1"/>
          </p:cNvSpPr>
          <p:nvPr/>
        </p:nvSpPr>
        <p:spPr bwMode="auto">
          <a:xfrm>
            <a:off x="3143250" y="2286000"/>
            <a:ext cx="287338" cy="500063"/>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9" name="AutoShape 48"/>
          <p:cNvSpPr>
            <a:spLocks noChangeArrowheads="1"/>
          </p:cNvSpPr>
          <p:nvPr/>
        </p:nvSpPr>
        <p:spPr bwMode="auto">
          <a:xfrm>
            <a:off x="2714625" y="4143375"/>
            <a:ext cx="1500188"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請求書</a:t>
            </a:r>
            <a:r>
              <a:rPr lang="ja-JP" altLang="en-US" sz="1100" dirty="0">
                <a:solidFill>
                  <a:prstClr val="black"/>
                </a:solidFill>
                <a:latin typeface="メイリオ" pitchFamily="50" charset="-128"/>
                <a:ea typeface="メイリオ" pitchFamily="50" charset="-128"/>
                <a:cs typeface="メイリオ" pitchFamily="50" charset="-128"/>
              </a:rPr>
              <a:t>（締次更新）</a:t>
            </a:r>
          </a:p>
        </p:txBody>
      </p:sp>
      <p:sp>
        <p:nvSpPr>
          <p:cNvPr id="110622" name="AutoShape 8"/>
          <p:cNvSpPr>
            <a:spLocks noChangeArrowheads="1"/>
          </p:cNvSpPr>
          <p:nvPr/>
        </p:nvSpPr>
        <p:spPr bwMode="auto">
          <a:xfrm>
            <a:off x="3286125" y="385762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1" name="AutoShape 48"/>
          <p:cNvSpPr>
            <a:spLocks noChangeArrowheads="1"/>
          </p:cNvSpPr>
          <p:nvPr/>
        </p:nvSpPr>
        <p:spPr bwMode="auto">
          <a:xfrm>
            <a:off x="1071563" y="4143375"/>
            <a:ext cx="1500187"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請求書</a:t>
            </a:r>
            <a:r>
              <a:rPr lang="ja-JP" altLang="en-US" sz="1100" dirty="0">
                <a:solidFill>
                  <a:prstClr val="black"/>
                </a:solidFill>
                <a:latin typeface="メイリオ" pitchFamily="50" charset="-128"/>
                <a:ea typeface="メイリオ" pitchFamily="50" charset="-128"/>
                <a:cs typeface="メイリオ" pitchFamily="50" charset="-128"/>
              </a:rPr>
              <a:t>（スポット）</a:t>
            </a:r>
          </a:p>
        </p:txBody>
      </p:sp>
      <p:sp>
        <p:nvSpPr>
          <p:cNvPr id="110626" name="AutoShape 19"/>
          <p:cNvSpPr>
            <a:spLocks noChangeArrowheads="1"/>
          </p:cNvSpPr>
          <p:nvPr/>
        </p:nvSpPr>
        <p:spPr bwMode="auto">
          <a:xfrm>
            <a:off x="1857375" y="3214688"/>
            <a:ext cx="287338" cy="85725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27" name="AutoShape 5"/>
          <p:cNvSpPr>
            <a:spLocks noChangeArrowheads="1"/>
          </p:cNvSpPr>
          <p:nvPr/>
        </p:nvSpPr>
        <p:spPr bwMode="gray">
          <a:xfrm>
            <a:off x="4749800" y="1643063"/>
            <a:ext cx="4108450" cy="2857500"/>
          </a:xfrm>
          <a:prstGeom prst="roundRect">
            <a:avLst>
              <a:gd name="adj" fmla="val 6056"/>
            </a:avLst>
          </a:prstGeom>
          <a:noFill/>
          <a:ln w="6350" algn="ctr">
            <a:solidFill>
              <a:srgbClr val="FF9933"/>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14" name="Oval 13"/>
          <p:cNvSpPr>
            <a:spLocks noChangeArrowheads="1"/>
          </p:cNvSpPr>
          <p:nvPr/>
        </p:nvSpPr>
        <p:spPr bwMode="auto">
          <a:xfrm>
            <a:off x="5484813" y="1714488"/>
            <a:ext cx="1230312" cy="3572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相殺入力</a:t>
            </a:r>
          </a:p>
        </p:txBody>
      </p:sp>
      <p:sp>
        <p:nvSpPr>
          <p:cNvPr id="115" name="Oval 13"/>
          <p:cNvSpPr>
            <a:spLocks noChangeArrowheads="1"/>
          </p:cNvSpPr>
          <p:nvPr/>
        </p:nvSpPr>
        <p:spPr bwMode="auto">
          <a:xfrm>
            <a:off x="6842125" y="1714488"/>
            <a:ext cx="1230313" cy="3572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入金入力</a:t>
            </a:r>
          </a:p>
        </p:txBody>
      </p:sp>
      <p:sp>
        <p:nvSpPr>
          <p:cNvPr id="116" name="円柱 115"/>
          <p:cNvSpPr/>
          <p:nvPr/>
        </p:nvSpPr>
        <p:spPr>
          <a:xfrm>
            <a:off x="4786313" y="2000250"/>
            <a:ext cx="785812" cy="285750"/>
          </a:xfrm>
          <a:prstGeom prst="can">
            <a:avLst>
              <a:gd name="adj" fmla="val 15000"/>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外部ﾃﾞｰﾀ</a:t>
            </a:r>
          </a:p>
        </p:txBody>
      </p:sp>
      <p:sp>
        <p:nvSpPr>
          <p:cNvPr id="119" name="Oval 13"/>
          <p:cNvSpPr>
            <a:spLocks noChangeArrowheads="1"/>
          </p:cNvSpPr>
          <p:nvPr/>
        </p:nvSpPr>
        <p:spPr bwMode="auto">
          <a:xfrm>
            <a:off x="5484813" y="2928938"/>
            <a:ext cx="1230312"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相殺経理承認</a:t>
            </a:r>
          </a:p>
        </p:txBody>
      </p:sp>
      <p:sp>
        <p:nvSpPr>
          <p:cNvPr id="121" name="Oval 13"/>
          <p:cNvSpPr>
            <a:spLocks noChangeArrowheads="1"/>
          </p:cNvSpPr>
          <p:nvPr/>
        </p:nvSpPr>
        <p:spPr bwMode="auto">
          <a:xfrm>
            <a:off x="6858000" y="2928938"/>
            <a:ext cx="1230313"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入金経理承認</a:t>
            </a:r>
          </a:p>
        </p:txBody>
      </p:sp>
      <p:sp>
        <p:nvSpPr>
          <p:cNvPr id="122" name="AutoShape 48"/>
          <p:cNvSpPr>
            <a:spLocks noChangeArrowheads="1"/>
          </p:cNvSpPr>
          <p:nvPr/>
        </p:nvSpPr>
        <p:spPr bwMode="auto">
          <a:xfrm>
            <a:off x="5357813" y="3500438"/>
            <a:ext cx="1500187"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日次更新</a:t>
            </a:r>
          </a:p>
        </p:txBody>
      </p:sp>
      <p:sp>
        <p:nvSpPr>
          <p:cNvPr id="110644" name="AutoShape 5"/>
          <p:cNvSpPr>
            <a:spLocks noChangeArrowheads="1"/>
          </p:cNvSpPr>
          <p:nvPr/>
        </p:nvSpPr>
        <p:spPr bwMode="gray">
          <a:xfrm>
            <a:off x="500063" y="4572000"/>
            <a:ext cx="8358187" cy="1285875"/>
          </a:xfrm>
          <a:prstGeom prst="roundRect">
            <a:avLst>
              <a:gd name="adj" fmla="val 6056"/>
            </a:avLst>
          </a:prstGeom>
          <a:noFill/>
          <a:ln w="6350" algn="ctr">
            <a:solidFill>
              <a:srgbClr val="FF9933"/>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24" name="角丸四角形 123"/>
          <p:cNvSpPr/>
          <p:nvPr/>
        </p:nvSpPr>
        <p:spPr>
          <a:xfrm>
            <a:off x="142875" y="4572000"/>
            <a:ext cx="285750" cy="1285875"/>
          </a:xfrm>
          <a:prstGeom prst="roundRect">
            <a:avLst/>
          </a:prstGeom>
          <a:solidFill>
            <a:srgbClr val="E27100"/>
          </a:solidFill>
          <a:ln>
            <a:solidFill>
              <a:srgbClr val="E27100"/>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消込・振替</a:t>
            </a:r>
          </a:p>
        </p:txBody>
      </p:sp>
      <p:sp>
        <p:nvSpPr>
          <p:cNvPr id="125" name="円柱 124"/>
          <p:cNvSpPr/>
          <p:nvPr/>
        </p:nvSpPr>
        <p:spPr>
          <a:xfrm>
            <a:off x="1000125" y="4857750"/>
            <a:ext cx="2286000" cy="500063"/>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入金予定データ</a:t>
            </a:r>
          </a:p>
        </p:txBody>
      </p:sp>
      <p:sp>
        <p:nvSpPr>
          <p:cNvPr id="126" name="円柱 125"/>
          <p:cNvSpPr/>
          <p:nvPr/>
        </p:nvSpPr>
        <p:spPr>
          <a:xfrm>
            <a:off x="5214938" y="4857750"/>
            <a:ext cx="2143125" cy="500063"/>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入金データ</a:t>
            </a:r>
          </a:p>
        </p:txBody>
      </p:sp>
      <p:sp>
        <p:nvSpPr>
          <p:cNvPr id="127" name="AutoShape 36"/>
          <p:cNvSpPr>
            <a:spLocks noChangeArrowheads="1"/>
          </p:cNvSpPr>
          <p:nvPr/>
        </p:nvSpPr>
        <p:spPr bwMode="auto">
          <a:xfrm>
            <a:off x="3571875" y="4714875"/>
            <a:ext cx="1285875" cy="1071563"/>
          </a:xfrm>
          <a:prstGeom prst="roundRect">
            <a:avLst>
              <a:gd name="adj" fmla="val 11926"/>
            </a:avLst>
          </a:prstGeom>
          <a:solidFill>
            <a:schemeClr val="accent4">
              <a:lumMod val="40000"/>
              <a:lumOff val="60000"/>
            </a:schemeClr>
          </a:solidFill>
          <a:ln w="9525">
            <a:noFill/>
            <a:round/>
            <a:headEnd/>
            <a:tailEnd/>
          </a:ln>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消込処理</a:t>
            </a:r>
            <a:endParaRPr lang="ja-JP" altLang="ja-JP" sz="1200" dirty="0">
              <a:solidFill>
                <a:prstClr val="black"/>
              </a:solidFill>
              <a:latin typeface="メイリオ" pitchFamily="50" charset="-128"/>
              <a:ea typeface="メイリオ" pitchFamily="50" charset="-128"/>
              <a:cs typeface="メイリオ" pitchFamily="50" charset="-128"/>
            </a:endParaRPr>
          </a:p>
        </p:txBody>
      </p:sp>
      <p:sp>
        <p:nvSpPr>
          <p:cNvPr id="128" name="AutoShape 38"/>
          <p:cNvSpPr>
            <a:spLocks noChangeArrowheads="1"/>
          </p:cNvSpPr>
          <p:nvPr/>
        </p:nvSpPr>
        <p:spPr bwMode="auto">
          <a:xfrm>
            <a:off x="3651250" y="4997450"/>
            <a:ext cx="1081088" cy="203200"/>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自動消込</a:t>
            </a:r>
          </a:p>
        </p:txBody>
      </p:sp>
      <p:sp>
        <p:nvSpPr>
          <p:cNvPr id="129" name="AutoShape 40"/>
          <p:cNvSpPr>
            <a:spLocks noChangeArrowheads="1"/>
          </p:cNvSpPr>
          <p:nvPr/>
        </p:nvSpPr>
        <p:spPr bwMode="auto">
          <a:xfrm>
            <a:off x="3656013" y="5259388"/>
            <a:ext cx="1081087" cy="203200"/>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手動消込</a:t>
            </a:r>
          </a:p>
        </p:txBody>
      </p:sp>
      <p:sp>
        <p:nvSpPr>
          <p:cNvPr id="130" name="AutoShape 48"/>
          <p:cNvSpPr>
            <a:spLocks noChangeArrowheads="1"/>
          </p:cNvSpPr>
          <p:nvPr/>
        </p:nvSpPr>
        <p:spPr bwMode="auto">
          <a:xfrm>
            <a:off x="3651250" y="5511800"/>
            <a:ext cx="1081088" cy="203200"/>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残高消込</a:t>
            </a:r>
          </a:p>
        </p:txBody>
      </p:sp>
      <p:sp>
        <p:nvSpPr>
          <p:cNvPr id="131" name="AutoShape 36"/>
          <p:cNvSpPr>
            <a:spLocks noChangeArrowheads="1"/>
          </p:cNvSpPr>
          <p:nvPr/>
        </p:nvSpPr>
        <p:spPr bwMode="auto">
          <a:xfrm>
            <a:off x="7429500" y="4643438"/>
            <a:ext cx="1285875" cy="1160462"/>
          </a:xfrm>
          <a:prstGeom prst="roundRect">
            <a:avLst>
              <a:gd name="adj" fmla="val 11926"/>
            </a:avLst>
          </a:prstGeom>
          <a:solidFill>
            <a:schemeClr val="accent4">
              <a:lumMod val="40000"/>
              <a:lumOff val="60000"/>
            </a:schemeClr>
          </a:solidFill>
          <a:ln w="9525">
            <a:noFill/>
            <a:round/>
            <a:headEnd/>
            <a:tailEnd/>
          </a:ln>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振替処理</a:t>
            </a:r>
            <a:endParaRPr lang="ja-JP" altLang="ja-JP" sz="1200" dirty="0">
              <a:solidFill>
                <a:prstClr val="black"/>
              </a:solidFill>
              <a:latin typeface="メイリオ" pitchFamily="50" charset="-128"/>
              <a:ea typeface="メイリオ" pitchFamily="50" charset="-128"/>
              <a:cs typeface="メイリオ" pitchFamily="50" charset="-128"/>
            </a:endParaRPr>
          </a:p>
        </p:txBody>
      </p:sp>
      <p:sp>
        <p:nvSpPr>
          <p:cNvPr id="132" name="AutoShape 38"/>
          <p:cNvSpPr>
            <a:spLocks noChangeArrowheads="1"/>
          </p:cNvSpPr>
          <p:nvPr/>
        </p:nvSpPr>
        <p:spPr bwMode="auto">
          <a:xfrm>
            <a:off x="7508875" y="4947860"/>
            <a:ext cx="1081088" cy="217487"/>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入金振替</a:t>
            </a:r>
          </a:p>
        </p:txBody>
      </p:sp>
      <p:sp>
        <p:nvSpPr>
          <p:cNvPr id="133" name="AutoShape 40"/>
          <p:cNvSpPr>
            <a:spLocks noChangeArrowheads="1"/>
          </p:cNvSpPr>
          <p:nvPr/>
        </p:nvSpPr>
        <p:spPr bwMode="auto">
          <a:xfrm>
            <a:off x="7508875" y="5224281"/>
            <a:ext cx="1081088" cy="217487"/>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仮受振替</a:t>
            </a:r>
          </a:p>
        </p:txBody>
      </p:sp>
      <p:sp>
        <p:nvSpPr>
          <p:cNvPr id="138" name="フローチャート : 代替処理 137"/>
          <p:cNvSpPr/>
          <p:nvPr/>
        </p:nvSpPr>
        <p:spPr>
          <a:xfrm>
            <a:off x="3714750" y="6143625"/>
            <a:ext cx="2071688"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rgbClr val="0065AE">
                    <a:lumMod val="75000"/>
                  </a:srgbClr>
                </a:solidFill>
                <a:latin typeface="Times New Roman" pitchFamily="18" charset="0"/>
                <a:cs typeface="Times New Roman" pitchFamily="18" charset="0"/>
              </a:rPr>
              <a:t>SuperStream</a:t>
            </a:r>
            <a:r>
              <a:rPr lang="en-US" altLang="ja-JP" sz="1200" b="1" dirty="0">
                <a:solidFill>
                  <a:srgbClr val="0065AE">
                    <a:lumMod val="75000"/>
                  </a:srgbClr>
                </a:solidFill>
                <a:latin typeface="Times New Roman" pitchFamily="18" charset="0"/>
                <a:cs typeface="Times New Roman" pitchFamily="18" charset="0"/>
              </a:rPr>
              <a:t>-AP+</a:t>
            </a:r>
            <a:endParaRPr lang="ja-JP" altLang="en-US" sz="1200" dirty="0">
              <a:solidFill>
                <a:srgbClr val="0065AE">
                  <a:lumMod val="75000"/>
                </a:srgbClr>
              </a:solidFill>
            </a:endParaRPr>
          </a:p>
        </p:txBody>
      </p:sp>
      <p:sp>
        <p:nvSpPr>
          <p:cNvPr id="139" name="フローチャート : 代替処理 138"/>
          <p:cNvSpPr/>
          <p:nvPr/>
        </p:nvSpPr>
        <p:spPr>
          <a:xfrm>
            <a:off x="6072188" y="6143625"/>
            <a:ext cx="2071687"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rgbClr val="0065AE">
                    <a:lumMod val="75000"/>
                  </a:srgbClr>
                </a:solidFill>
                <a:latin typeface="Times New Roman" pitchFamily="18" charset="0"/>
                <a:cs typeface="Times New Roman" pitchFamily="18" charset="0"/>
              </a:rPr>
              <a:t>SuperStream</a:t>
            </a:r>
            <a:r>
              <a:rPr lang="en-US" altLang="ja-JP" sz="1200" b="1" dirty="0">
                <a:solidFill>
                  <a:srgbClr val="0065AE">
                    <a:lumMod val="75000"/>
                  </a:srgbClr>
                </a:solidFill>
                <a:latin typeface="Times New Roman" pitchFamily="18" charset="0"/>
                <a:cs typeface="Times New Roman" pitchFamily="18" charset="0"/>
              </a:rPr>
              <a:t>-PN+</a:t>
            </a:r>
            <a:endParaRPr lang="ja-JP" altLang="en-US" sz="1200" dirty="0">
              <a:solidFill>
                <a:srgbClr val="0065AE">
                  <a:lumMod val="75000"/>
                </a:srgbClr>
              </a:solidFill>
            </a:endParaRPr>
          </a:p>
        </p:txBody>
      </p:sp>
      <p:sp>
        <p:nvSpPr>
          <p:cNvPr id="110667" name="AutoShape 8"/>
          <p:cNvSpPr>
            <a:spLocks noChangeArrowheads="1"/>
          </p:cNvSpPr>
          <p:nvPr/>
        </p:nvSpPr>
        <p:spPr bwMode="auto">
          <a:xfrm>
            <a:off x="1857375" y="5857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68" name="AutoShape 8"/>
          <p:cNvSpPr>
            <a:spLocks noChangeArrowheads="1"/>
          </p:cNvSpPr>
          <p:nvPr/>
        </p:nvSpPr>
        <p:spPr bwMode="auto">
          <a:xfrm>
            <a:off x="4643438" y="5857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69" name="AutoShape 8"/>
          <p:cNvSpPr>
            <a:spLocks noChangeArrowheads="1"/>
          </p:cNvSpPr>
          <p:nvPr/>
        </p:nvSpPr>
        <p:spPr bwMode="auto">
          <a:xfrm>
            <a:off x="6929438" y="5857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3" name="AutoShape 21"/>
          <p:cNvSpPr>
            <a:spLocks noChangeArrowheads="1"/>
          </p:cNvSpPr>
          <p:nvPr/>
        </p:nvSpPr>
        <p:spPr bwMode="auto">
          <a:xfrm>
            <a:off x="1000125" y="5500688"/>
            <a:ext cx="857250" cy="57943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計上仕訳</a:t>
            </a:r>
            <a:endParaRPr lang="en-US" altLang="ja-JP" sz="1050" dirty="0">
              <a:solidFill>
                <a:prstClr val="black"/>
              </a:solidFill>
              <a:latin typeface="メイリオ" pitchFamily="50" charset="-128"/>
              <a:ea typeface="メイリオ" pitchFamily="50" charset="-128"/>
              <a:cs typeface="メイリオ" pitchFamily="50" charset="-128"/>
            </a:endParaRPr>
          </a:p>
          <a:p>
            <a:pPr algn="ctr">
              <a:defRPr/>
            </a:pPr>
            <a:r>
              <a:rPr lang="ja-JP" altLang="en-US" sz="1050" dirty="0">
                <a:solidFill>
                  <a:prstClr val="black"/>
                </a:solidFill>
                <a:latin typeface="メイリオ" pitchFamily="50" charset="-128"/>
                <a:ea typeface="メイリオ" pitchFamily="50" charset="-128"/>
                <a:cs typeface="メイリオ" pitchFamily="50" charset="-128"/>
              </a:rPr>
              <a:t>入金仕訳</a:t>
            </a:r>
            <a:endParaRPr lang="en-US" altLang="ja-JP" sz="1050" dirty="0">
              <a:solidFill>
                <a:prstClr val="black"/>
              </a:solidFill>
              <a:latin typeface="メイリオ" pitchFamily="50" charset="-128"/>
              <a:ea typeface="メイリオ" pitchFamily="50" charset="-128"/>
              <a:cs typeface="メイリオ" pitchFamily="50" charset="-128"/>
            </a:endParaRPr>
          </a:p>
          <a:p>
            <a:pPr algn="ctr">
              <a:defRPr/>
            </a:pPr>
            <a:r>
              <a:rPr lang="ja-JP" altLang="en-US" sz="1050" dirty="0">
                <a:solidFill>
                  <a:prstClr val="black"/>
                </a:solidFill>
                <a:latin typeface="メイリオ" pitchFamily="50" charset="-128"/>
                <a:ea typeface="メイリオ" pitchFamily="50" charset="-128"/>
                <a:cs typeface="メイリオ" pitchFamily="50" charset="-128"/>
              </a:rPr>
              <a:t>資金繰データ</a:t>
            </a:r>
          </a:p>
        </p:txBody>
      </p:sp>
      <p:sp>
        <p:nvSpPr>
          <p:cNvPr id="144" name="AutoShape 21"/>
          <p:cNvSpPr>
            <a:spLocks noChangeArrowheads="1"/>
          </p:cNvSpPr>
          <p:nvPr/>
        </p:nvSpPr>
        <p:spPr bwMode="auto">
          <a:xfrm>
            <a:off x="4919663" y="5881688"/>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相殺データ</a:t>
            </a:r>
          </a:p>
        </p:txBody>
      </p:sp>
      <p:sp>
        <p:nvSpPr>
          <p:cNvPr id="145" name="AutoShape 21"/>
          <p:cNvSpPr>
            <a:spLocks noChangeArrowheads="1"/>
          </p:cNvSpPr>
          <p:nvPr/>
        </p:nvSpPr>
        <p:spPr bwMode="auto">
          <a:xfrm>
            <a:off x="7224713" y="5910263"/>
            <a:ext cx="1143000" cy="214312"/>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受取手形データ</a:t>
            </a:r>
          </a:p>
        </p:txBody>
      </p:sp>
      <p:sp>
        <p:nvSpPr>
          <p:cNvPr id="110673" name="AutoShape 8"/>
          <p:cNvSpPr>
            <a:spLocks noChangeArrowheads="1"/>
          </p:cNvSpPr>
          <p:nvPr/>
        </p:nvSpPr>
        <p:spPr bwMode="auto">
          <a:xfrm>
            <a:off x="5981700" y="2090738"/>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74" name="AutoShape 8"/>
          <p:cNvSpPr>
            <a:spLocks noChangeArrowheads="1"/>
          </p:cNvSpPr>
          <p:nvPr/>
        </p:nvSpPr>
        <p:spPr bwMode="auto">
          <a:xfrm>
            <a:off x="7339013" y="2095500"/>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75" name="AutoShape 8"/>
          <p:cNvSpPr>
            <a:spLocks noChangeArrowheads="1"/>
          </p:cNvSpPr>
          <p:nvPr/>
        </p:nvSpPr>
        <p:spPr bwMode="auto">
          <a:xfrm>
            <a:off x="6929438" y="3786188"/>
            <a:ext cx="1143000" cy="142875"/>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76" name="AutoShape 8"/>
          <p:cNvSpPr>
            <a:spLocks noChangeArrowheads="1"/>
          </p:cNvSpPr>
          <p:nvPr/>
        </p:nvSpPr>
        <p:spPr bwMode="auto">
          <a:xfrm>
            <a:off x="6858000" y="3786188"/>
            <a:ext cx="282575" cy="8572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77" name="AutoShape 8"/>
          <p:cNvSpPr>
            <a:spLocks noChangeArrowheads="1"/>
          </p:cNvSpPr>
          <p:nvPr/>
        </p:nvSpPr>
        <p:spPr bwMode="auto">
          <a:xfrm>
            <a:off x="7932738" y="3786188"/>
            <a:ext cx="282575" cy="8572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78" name="AutoShape 8"/>
          <p:cNvSpPr>
            <a:spLocks noChangeArrowheads="1"/>
          </p:cNvSpPr>
          <p:nvPr/>
        </p:nvSpPr>
        <p:spPr bwMode="auto">
          <a:xfrm rot="5400000">
            <a:off x="4573588" y="3141663"/>
            <a:ext cx="282575" cy="1000125"/>
          </a:xfrm>
          <a:prstGeom prst="downArrow">
            <a:avLst>
              <a:gd name="adj1" fmla="val 50000"/>
              <a:gd name="adj2" fmla="val 6405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79" name="AutoShape 8"/>
          <p:cNvSpPr>
            <a:spLocks noChangeArrowheads="1"/>
          </p:cNvSpPr>
          <p:nvPr/>
        </p:nvSpPr>
        <p:spPr bwMode="auto">
          <a:xfrm>
            <a:off x="4643438" y="3714750"/>
            <a:ext cx="142875" cy="928688"/>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80" name="AutoShape 8"/>
          <p:cNvSpPr>
            <a:spLocks noChangeArrowheads="1"/>
          </p:cNvSpPr>
          <p:nvPr/>
        </p:nvSpPr>
        <p:spPr bwMode="auto">
          <a:xfrm>
            <a:off x="3214688" y="4500563"/>
            <a:ext cx="1571625" cy="142875"/>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81" name="AutoShape 8"/>
          <p:cNvSpPr>
            <a:spLocks noChangeArrowheads="1"/>
          </p:cNvSpPr>
          <p:nvPr/>
        </p:nvSpPr>
        <p:spPr bwMode="auto">
          <a:xfrm>
            <a:off x="3138488" y="4500563"/>
            <a:ext cx="282575" cy="376237"/>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82" name="AutoShape 8"/>
          <p:cNvSpPr>
            <a:spLocks noChangeArrowheads="1"/>
          </p:cNvSpPr>
          <p:nvPr/>
        </p:nvSpPr>
        <p:spPr bwMode="auto">
          <a:xfrm>
            <a:off x="2500313" y="44862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83" name="AutoShape 8"/>
          <p:cNvSpPr>
            <a:spLocks noChangeArrowheads="1"/>
          </p:cNvSpPr>
          <p:nvPr/>
        </p:nvSpPr>
        <p:spPr bwMode="auto">
          <a:xfrm rot="-5400000">
            <a:off x="3302000" y="498951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84" name="AutoShape 8"/>
          <p:cNvSpPr>
            <a:spLocks noChangeArrowheads="1"/>
          </p:cNvSpPr>
          <p:nvPr/>
        </p:nvSpPr>
        <p:spPr bwMode="auto">
          <a:xfrm rot="5400000">
            <a:off x="4859337" y="4999038"/>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65" name="Oval 13"/>
          <p:cNvSpPr>
            <a:spLocks noChangeArrowheads="1"/>
          </p:cNvSpPr>
          <p:nvPr/>
        </p:nvSpPr>
        <p:spPr bwMode="auto">
          <a:xfrm>
            <a:off x="5500688" y="2357438"/>
            <a:ext cx="1230312"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相殺財務承認</a:t>
            </a:r>
          </a:p>
        </p:txBody>
      </p:sp>
      <p:sp>
        <p:nvSpPr>
          <p:cNvPr id="166" name="Oval 13"/>
          <p:cNvSpPr>
            <a:spLocks noChangeArrowheads="1"/>
          </p:cNvSpPr>
          <p:nvPr/>
        </p:nvSpPr>
        <p:spPr bwMode="auto">
          <a:xfrm>
            <a:off x="6858000" y="2357438"/>
            <a:ext cx="1230313"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入金財務承認</a:t>
            </a:r>
          </a:p>
        </p:txBody>
      </p:sp>
      <p:sp>
        <p:nvSpPr>
          <p:cNvPr id="167" name="円柱 166"/>
          <p:cNvSpPr/>
          <p:nvPr/>
        </p:nvSpPr>
        <p:spPr>
          <a:xfrm>
            <a:off x="8039100" y="1981200"/>
            <a:ext cx="785813" cy="285750"/>
          </a:xfrm>
          <a:prstGeom prst="can">
            <a:avLst>
              <a:gd name="adj" fmla="val 15000"/>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外部ﾃﾞｰﾀ</a:t>
            </a:r>
          </a:p>
        </p:txBody>
      </p:sp>
      <p:sp>
        <p:nvSpPr>
          <p:cNvPr id="110692" name="AutoShape 8"/>
          <p:cNvSpPr>
            <a:spLocks noChangeArrowheads="1"/>
          </p:cNvSpPr>
          <p:nvPr/>
        </p:nvSpPr>
        <p:spPr bwMode="auto">
          <a:xfrm rot="-3313382">
            <a:off x="5221287" y="229076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0693" name="AutoShape 8"/>
          <p:cNvSpPr>
            <a:spLocks noChangeArrowheads="1"/>
          </p:cNvSpPr>
          <p:nvPr/>
        </p:nvSpPr>
        <p:spPr bwMode="auto">
          <a:xfrm rot="3216407">
            <a:off x="8059737" y="2300288"/>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71" name="Text Box 7"/>
          <p:cNvSpPr txBox="1">
            <a:spLocks noChangeArrowheads="1"/>
          </p:cNvSpPr>
          <p:nvPr/>
        </p:nvSpPr>
        <p:spPr bwMode="auto">
          <a:xfrm>
            <a:off x="4403725" y="3282950"/>
            <a:ext cx="1008063" cy="246063"/>
          </a:xfrm>
          <a:prstGeom prst="rect">
            <a:avLst/>
          </a:prstGeom>
          <a:solidFill>
            <a:schemeClr val="accent3">
              <a:lumMod val="20000"/>
              <a:lumOff val="80000"/>
            </a:schemeClr>
          </a:solidFill>
          <a:ln w="9525">
            <a:noFill/>
            <a:miter lim="800000"/>
            <a:headEnd/>
            <a:tailEnd/>
          </a:ln>
        </p:spPr>
        <p:txBody>
          <a:bodyPr>
            <a:spAutoFit/>
          </a:bodyPr>
          <a:lstStyle/>
          <a:p>
            <a:pPr algn="ctr">
              <a:spcBef>
                <a:spcPct val="50000"/>
              </a:spcBef>
              <a:defRPr/>
            </a:pPr>
            <a:r>
              <a:rPr lang="ja-JP" altLang="en-US" sz="1000" dirty="0">
                <a:solidFill>
                  <a:prstClr val="black"/>
                </a:solidFill>
                <a:latin typeface="メイリオ" pitchFamily="50" charset="-128"/>
                <a:ea typeface="メイリオ" pitchFamily="50" charset="-128"/>
                <a:cs typeface="メイリオ" pitchFamily="50" charset="-128"/>
              </a:rPr>
              <a:t>相殺（締前）</a:t>
            </a:r>
          </a:p>
        </p:txBody>
      </p:sp>
      <p:sp>
        <p:nvSpPr>
          <p:cNvPr id="172" name="Text Box 7"/>
          <p:cNvSpPr txBox="1">
            <a:spLocks noChangeArrowheads="1"/>
          </p:cNvSpPr>
          <p:nvPr/>
        </p:nvSpPr>
        <p:spPr bwMode="auto">
          <a:xfrm>
            <a:off x="4859338" y="4071938"/>
            <a:ext cx="1008062" cy="246062"/>
          </a:xfrm>
          <a:prstGeom prst="rect">
            <a:avLst/>
          </a:prstGeom>
          <a:solidFill>
            <a:schemeClr val="accent3">
              <a:lumMod val="20000"/>
              <a:lumOff val="80000"/>
            </a:schemeClr>
          </a:solidFill>
          <a:ln w="9525">
            <a:noFill/>
            <a:miter lim="800000"/>
            <a:headEnd/>
            <a:tailEnd/>
          </a:ln>
        </p:spPr>
        <p:txBody>
          <a:bodyPr>
            <a:spAutoFit/>
          </a:bodyPr>
          <a:lstStyle/>
          <a:p>
            <a:pPr algn="ctr">
              <a:spcBef>
                <a:spcPct val="50000"/>
              </a:spcBef>
              <a:defRPr/>
            </a:pPr>
            <a:r>
              <a:rPr lang="ja-JP" altLang="en-US" sz="1000" dirty="0">
                <a:solidFill>
                  <a:prstClr val="black"/>
                </a:solidFill>
                <a:latin typeface="メイリオ" pitchFamily="50" charset="-128"/>
                <a:ea typeface="メイリオ" pitchFamily="50" charset="-128"/>
                <a:cs typeface="メイリオ" pitchFamily="50" charset="-128"/>
              </a:rPr>
              <a:t>相殺（締後）</a:t>
            </a:r>
          </a:p>
        </p:txBody>
      </p:sp>
      <p:sp>
        <p:nvSpPr>
          <p:cNvPr id="69" name="AutoShape 38"/>
          <p:cNvSpPr>
            <a:spLocks noChangeArrowheads="1"/>
          </p:cNvSpPr>
          <p:nvPr/>
        </p:nvSpPr>
        <p:spPr bwMode="auto">
          <a:xfrm>
            <a:off x="7491440" y="5500702"/>
            <a:ext cx="1081088" cy="217487"/>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前受振替</a:t>
            </a:r>
          </a:p>
        </p:txBody>
      </p:sp>
      <p:sp>
        <p:nvSpPr>
          <p:cNvPr id="72"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928688" y="5073650"/>
            <a:ext cx="6858000" cy="1295400"/>
          </a:xfrm>
          <a:prstGeom prst="rect">
            <a:avLst/>
          </a:prstGeom>
          <a:solidFill>
            <a:schemeClr val="bg1"/>
          </a:solidFill>
          <a:ln w="19050">
            <a:solidFill>
              <a:srgbClr val="9E3039"/>
            </a:solidFill>
            <a:miter lim="800000"/>
            <a:headEnd/>
            <a:tailEnd/>
          </a:ln>
          <a:effectLst>
            <a:outerShdw blurRad="50800" dist="38100" algn="l" rotWithShape="0">
              <a:prstClr val="black">
                <a:alpha val="40000"/>
              </a:prstClr>
            </a:outerShdw>
          </a:effectLst>
        </p:spPr>
        <p:txBody>
          <a:bodyPr wrap="none" tIns="216000"/>
          <a:lstStyle/>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FB</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データ（振込入金通知）を取り込んで入金計上します。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・対応する入金方法は</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&lt;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振込</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&gt;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のみとなります。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・振込依頼人名称および振込元口座情報から自動判定して、得意先コード（集金先</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　コード）に紐づけます。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34819" name="Rectangle 3"/>
          <p:cNvSpPr>
            <a:spLocks noChangeArrowheads="1"/>
          </p:cNvSpPr>
          <p:nvPr/>
        </p:nvSpPr>
        <p:spPr bwMode="auto">
          <a:xfrm>
            <a:off x="928688" y="3797300"/>
            <a:ext cx="6858000" cy="1000125"/>
          </a:xfrm>
          <a:prstGeom prst="rect">
            <a:avLst/>
          </a:prstGeom>
          <a:solidFill>
            <a:schemeClr val="bg1"/>
          </a:solidFill>
          <a:ln w="19050">
            <a:solidFill>
              <a:srgbClr val="557630"/>
            </a:solidFill>
            <a:miter lim="800000"/>
            <a:headEnd/>
            <a:tailEnd/>
          </a:ln>
          <a:effectLst>
            <a:outerShdw blurRad="50800" dist="38100" algn="l" rotWithShape="0">
              <a:prstClr val="black">
                <a:alpha val="40000"/>
              </a:prstClr>
            </a:outerShdw>
          </a:effectLst>
        </p:spPr>
        <p:txBody>
          <a:bodyPr wrap="none" tIns="216000"/>
          <a:lstStyle/>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・入金情報を外部システムから取り込みます。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・前受金・仮受金の入力も可能です。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・対応する入金方法は</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&lt;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現金・小切手・手形・振込</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&gt;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11620"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-AR+</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～入金管理～</a:t>
            </a:r>
            <a:endParaRPr lang="ja-JP" altLang="en-US" dirty="0" smtClean="0">
              <a:latin typeface="メイリオ" pitchFamily="50" charset="-128"/>
              <a:ea typeface="メイリオ" pitchFamily="50" charset="-128"/>
              <a:cs typeface="メイリオ" pitchFamily="50" charset="-128"/>
            </a:endParaRPr>
          </a:p>
        </p:txBody>
      </p:sp>
      <p:sp>
        <p:nvSpPr>
          <p:cNvPr id="3584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AAF59B3-542A-4DDA-B234-8C0EC73ABFD3}" type="slidenum">
              <a:rPr lang="ja-JP" altLang="en-US" smtClean="0">
                <a:solidFill>
                  <a:srgbClr val="FFFFFF"/>
                </a:solidFill>
              </a:rPr>
              <a:pPr fontAlgn="base">
                <a:spcBef>
                  <a:spcPct val="0"/>
                </a:spcBef>
                <a:spcAft>
                  <a:spcPct val="0"/>
                </a:spcAft>
                <a:defRPr/>
              </a:pPr>
              <a:t>29</a:t>
            </a:fld>
            <a:endParaRPr lang="ja-JP" altLang="en-US" smtClean="0">
              <a:solidFill>
                <a:srgbClr val="FFFFFF"/>
              </a:solidFill>
            </a:endParaRPr>
          </a:p>
        </p:txBody>
      </p:sp>
      <p:sp>
        <p:nvSpPr>
          <p:cNvPr id="34822" name="Rectangle 3"/>
          <p:cNvSpPr>
            <a:spLocks noChangeArrowheads="1"/>
          </p:cNvSpPr>
          <p:nvPr/>
        </p:nvSpPr>
        <p:spPr bwMode="auto">
          <a:xfrm>
            <a:off x="927100" y="2297113"/>
            <a:ext cx="6858000" cy="1214437"/>
          </a:xfrm>
          <a:prstGeom prst="rect">
            <a:avLst/>
          </a:prstGeom>
          <a:solidFill>
            <a:schemeClr val="bg1"/>
          </a:solidFill>
          <a:ln w="19050">
            <a:solidFill>
              <a:srgbClr val="0065AE"/>
            </a:solidFill>
            <a:miter lim="800000"/>
            <a:headEnd/>
            <a:tailEnd/>
          </a:ln>
          <a:effectLst>
            <a:outerShdw blurRad="50800" dist="38100" algn="l" rotWithShape="0">
              <a:prstClr val="black">
                <a:alpha val="40000"/>
              </a:prstClr>
            </a:outerShdw>
          </a:effectLst>
        </p:spPr>
        <p:txBody>
          <a:bodyPr wrap="none" tIns="216000"/>
          <a:lstStyle/>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・入金情報を画面から入力します。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・前受金・仮受金の入力も可能です。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・対応する入金方法は</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&lt;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現金・小切手・手形・振込</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&gt;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・入金予定情報と紐づけを行うこともでき、その場合は自動消込対象となります。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34823" name="Text Box 4"/>
          <p:cNvSpPr txBox="1">
            <a:spLocks noChangeArrowheads="1"/>
          </p:cNvSpPr>
          <p:nvPr/>
        </p:nvSpPr>
        <p:spPr bwMode="auto">
          <a:xfrm>
            <a:off x="1071562" y="2143116"/>
            <a:ext cx="2214553" cy="336550"/>
          </a:xfrm>
          <a:prstGeom prst="rect">
            <a:avLst/>
          </a:prstGeom>
          <a:solidFill>
            <a:srgbClr val="0065AE"/>
          </a:solidFill>
          <a:ln w="9525">
            <a:noFill/>
            <a:miter lim="800000"/>
            <a:headEnd/>
            <a:tailEnd/>
          </a:ln>
          <a:scene3d>
            <a:camera prst="orthographicFront"/>
            <a:lightRig rig="threePt" dir="t"/>
          </a:scene3d>
          <a:sp3d>
            <a:bevelT/>
          </a:sp3d>
        </p:spPr>
        <p:txBody>
          <a:bodyPr>
            <a:spAutoFit/>
          </a:bodyP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入金伝票入力</a:t>
            </a:r>
          </a:p>
        </p:txBody>
      </p:sp>
      <p:sp>
        <p:nvSpPr>
          <p:cNvPr id="34824" name="Text Box 7"/>
          <p:cNvSpPr txBox="1">
            <a:spLocks noChangeArrowheads="1"/>
          </p:cNvSpPr>
          <p:nvPr/>
        </p:nvSpPr>
        <p:spPr bwMode="auto">
          <a:xfrm>
            <a:off x="1014919" y="3643304"/>
            <a:ext cx="2324675" cy="338554"/>
          </a:xfrm>
          <a:prstGeom prst="rect">
            <a:avLst/>
          </a:prstGeom>
          <a:solidFill>
            <a:srgbClr val="557630"/>
          </a:solidFill>
          <a:ln w="9525">
            <a:noFill/>
            <a:miter lim="800000"/>
            <a:headEnd/>
            <a:tailEnd/>
          </a:ln>
          <a:scene3d>
            <a:camera prst="orthographicFront"/>
            <a:lightRig rig="threePt" dir="t"/>
          </a:scene3d>
          <a:sp3d>
            <a:bevelT/>
          </a:sp3d>
        </p:spPr>
        <p:txBody>
          <a:bodyPr wrap="none">
            <a:spAutoFit/>
          </a:bodyP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外部入金データ取込</a:t>
            </a:r>
            <a:r>
              <a:rPr lang="en-US" altLang="ja-JP" sz="1600" dirty="0">
                <a:solidFill>
                  <a:prstClr val="white"/>
                </a:solidFill>
                <a:latin typeface="メイリオ" pitchFamily="50" charset="-128"/>
                <a:ea typeface="メイリオ" pitchFamily="50" charset="-128"/>
                <a:cs typeface="メイリオ" pitchFamily="50" charset="-128"/>
              </a:rPr>
              <a:t>I/F</a:t>
            </a:r>
          </a:p>
        </p:txBody>
      </p:sp>
      <p:sp>
        <p:nvSpPr>
          <p:cNvPr id="34825" name="Text Box 9"/>
          <p:cNvSpPr txBox="1">
            <a:spLocks noChangeArrowheads="1"/>
          </p:cNvSpPr>
          <p:nvPr/>
        </p:nvSpPr>
        <p:spPr bwMode="auto">
          <a:xfrm>
            <a:off x="1071538" y="4929198"/>
            <a:ext cx="2214562" cy="336550"/>
          </a:xfrm>
          <a:prstGeom prst="rect">
            <a:avLst/>
          </a:prstGeom>
          <a:solidFill>
            <a:srgbClr val="9E3039"/>
          </a:solidFill>
          <a:ln w="9525">
            <a:noFill/>
            <a:miter lim="800000"/>
            <a:headEnd/>
            <a:tailEnd/>
          </a:ln>
          <a:scene3d>
            <a:camera prst="orthographicFront"/>
            <a:lightRig rig="threePt" dir="t"/>
          </a:scene3d>
          <a:sp3d>
            <a:bevelT/>
          </a:sp3d>
        </p:spPr>
        <p:txBody>
          <a:bodyPr>
            <a:spAutoFit/>
          </a:bodyPr>
          <a:lstStyle/>
          <a:p>
            <a:pPr algn="ctr">
              <a:defRPr/>
            </a:pPr>
            <a:r>
              <a:rPr lang="en-US" altLang="ja-JP" sz="1600" dirty="0">
                <a:solidFill>
                  <a:prstClr val="white"/>
                </a:solidFill>
                <a:latin typeface="メイリオ" pitchFamily="50" charset="-128"/>
                <a:ea typeface="メイリオ" pitchFamily="50" charset="-128"/>
                <a:cs typeface="メイリオ" pitchFamily="50" charset="-128"/>
              </a:rPr>
              <a:t>FB</a:t>
            </a:r>
            <a:r>
              <a:rPr lang="ja-JP" altLang="en-US" sz="1600" dirty="0">
                <a:solidFill>
                  <a:prstClr val="white"/>
                </a:solidFill>
                <a:latin typeface="メイリオ" pitchFamily="50" charset="-128"/>
                <a:ea typeface="メイリオ" pitchFamily="50" charset="-128"/>
                <a:cs typeface="メイリオ" pitchFamily="50" charset="-128"/>
              </a:rPr>
              <a:t>データ取込</a:t>
            </a:r>
          </a:p>
        </p:txBody>
      </p:sp>
      <p:sp>
        <p:nvSpPr>
          <p:cNvPr id="111632" name="Text Box 2"/>
          <p:cNvSpPr txBox="1">
            <a:spLocks noChangeArrowheads="1"/>
          </p:cNvSpPr>
          <p:nvPr/>
        </p:nvSpPr>
        <p:spPr bwMode="auto">
          <a:xfrm>
            <a:off x="215900" y="1439863"/>
            <a:ext cx="8751888" cy="615950"/>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入金計上方法</a:t>
            </a:r>
            <a:endParaRPr lang="en-US" altLang="ja-JP">
              <a:solidFill>
                <a:srgbClr val="E27100"/>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入金実績に基づいて以下の方法で入金計上します。</a:t>
            </a:r>
          </a:p>
        </p:txBody>
      </p:sp>
      <p:sp>
        <p:nvSpPr>
          <p:cNvPr id="13"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5BD2F073-9FA0-4585-8EE0-13688BA4916C}" type="slidenum">
              <a:rPr lang="ja-JP" altLang="en-US" smtClean="0"/>
              <a:pPr>
                <a:defRPr/>
              </a:pPr>
              <a:t>3</a:t>
            </a:fld>
            <a:endParaRPr lang="ja-JP" altLang="en-US" dirty="0"/>
          </a:p>
        </p:txBody>
      </p:sp>
      <p:sp>
        <p:nvSpPr>
          <p:cNvPr id="4" name="タイトル 5"/>
          <p:cNvSpPr txBox="1">
            <a:spLocks/>
          </p:cNvSpPr>
          <p:nvPr/>
        </p:nvSpPr>
        <p:spPr>
          <a:xfrm>
            <a:off x="468000" y="432024"/>
            <a:ext cx="8136000" cy="620712"/>
          </a:xfrm>
          <a:prstGeom prst="rect">
            <a:avLst/>
          </a:prstGeom>
        </p:spPr>
        <p:txBody>
          <a:bodyPr/>
          <a:lstStyle/>
          <a:p>
            <a:pPr marL="0" marR="0" lvl="0" indent="0" algn="l" defTabSz="914400" rtl="0" eaLnBrk="0" fontAlgn="base" latinLnBrk="0" hangingPunct="0">
              <a:lnSpc>
                <a:spcPts val="2800"/>
              </a:lnSpc>
              <a:spcBef>
                <a:spcPct val="0"/>
              </a:spcBef>
              <a:spcAft>
                <a:spcPct val="0"/>
              </a:spcAft>
              <a:buClrTx/>
              <a:buSzTx/>
              <a:buFontTx/>
              <a:buNone/>
              <a:tabLst/>
              <a:defRPr/>
            </a:pPr>
            <a:r>
              <a:rPr kumimoji="1" lang="en-US" altLang="ja-JP" sz="2200" b="1" i="0" u="none" strike="noStrike" kern="1200" cap="none" spc="0" normalizeH="0" baseline="0" noProof="0" dirty="0" err="1" smtClean="0">
                <a:ln>
                  <a:noFill/>
                </a:ln>
                <a:solidFill>
                  <a:schemeClr val="bg1"/>
                </a:solidFill>
                <a:effectLst/>
                <a:uLnTx/>
                <a:uFillTx/>
                <a:latin typeface="メイリオ" pitchFamily="50" charset="-128"/>
                <a:ea typeface="メイリオ" pitchFamily="50" charset="-128"/>
                <a:cs typeface="メイリオ" pitchFamily="50" charset="-128"/>
              </a:rPr>
              <a:t>SuperStream</a:t>
            </a:r>
            <a:r>
              <a:rPr kumimoji="1" lang="ja-JP" altLang="en-US" sz="22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のご提供形態</a:t>
            </a:r>
            <a:endParaRPr kumimoji="1" lang="ja-JP" altLang="en-US" sz="2200" b="1"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5" name="Rectangle 3"/>
          <p:cNvSpPr>
            <a:spLocks noChangeArrowheads="1"/>
          </p:cNvSpPr>
          <p:nvPr/>
        </p:nvSpPr>
        <p:spPr bwMode="auto">
          <a:xfrm>
            <a:off x="4672013" y="3978274"/>
            <a:ext cx="4221162" cy="2379683"/>
          </a:xfrm>
          <a:prstGeom prst="rect">
            <a:avLst/>
          </a:prstGeom>
          <a:solidFill>
            <a:sysClr val="window" lastClr="FFFFFF"/>
          </a:solidFill>
          <a:ln w="9525">
            <a:solidFill>
              <a:srgbClr val="7F7F7F">
                <a:lumMod val="60000"/>
                <a:lumOff val="40000"/>
              </a:srgbClr>
            </a:solidFill>
            <a:miter lim="800000"/>
            <a:headEnd/>
            <a:tailEnd/>
          </a:ln>
        </p:spPr>
        <p:txBody>
          <a:bodyPr/>
          <a:lstStyle/>
          <a:p>
            <a:pPr algn="ctr" fontAlgn="auto">
              <a:spcBef>
                <a:spcPct val="20000"/>
              </a:spcBef>
              <a:spcAft>
                <a:spcPts val="0"/>
              </a:spcAft>
              <a:buFont typeface="Wingdings" pitchFamily="2" charset="2"/>
              <a:buNone/>
              <a:defRPr/>
            </a:pPr>
            <a:r>
              <a:rPr kumimoji="0" lang="ja-JP" altLang="en-US" b="1" kern="0" dirty="0" smtClean="0">
                <a:solidFill>
                  <a:srgbClr val="B91B17"/>
                </a:solidFill>
                <a:latin typeface="メイリオ" pitchFamily="50" charset="-128"/>
                <a:ea typeface="メイリオ" pitchFamily="50" charset="-128"/>
              </a:rPr>
              <a:t>ビジネスパートナー</a:t>
            </a:r>
            <a:endParaRPr kumimoji="0" lang="en-US" altLang="ja-JP" b="1" kern="0" dirty="0" smtClean="0">
              <a:solidFill>
                <a:srgbClr val="B91B17"/>
              </a:solidFill>
              <a:latin typeface="メイリオ" pitchFamily="50" charset="-128"/>
              <a:ea typeface="メイリオ" pitchFamily="50" charset="-128"/>
            </a:endParaRPr>
          </a:p>
          <a:p>
            <a:pPr algn="ctr" fontAlgn="auto">
              <a:spcBef>
                <a:spcPct val="20000"/>
              </a:spcBef>
              <a:spcAft>
                <a:spcPts val="0"/>
              </a:spcAft>
              <a:buFont typeface="Wingdings" pitchFamily="2" charset="2"/>
              <a:buNone/>
              <a:defRPr/>
            </a:pPr>
            <a:endParaRPr kumimoji="0" lang="ja-JP" altLang="en-US" sz="1200" b="1" kern="0" dirty="0">
              <a:solidFill>
                <a:srgbClr val="B91B17"/>
              </a:solidFill>
              <a:latin typeface="メイリオ" pitchFamily="50" charset="-128"/>
              <a:ea typeface="メイリオ" pitchFamily="50" charset="-128"/>
            </a:endParaRPr>
          </a:p>
          <a:p>
            <a:pPr fontAlgn="auto">
              <a:spcBef>
                <a:spcPct val="20000"/>
              </a:spcBef>
              <a:spcAft>
                <a:spcPts val="0"/>
              </a:spcAft>
              <a:buFont typeface="Wingdings" pitchFamily="2" charset="2"/>
              <a:buNone/>
              <a:defRPr/>
            </a:pPr>
            <a:r>
              <a:rPr kumimoji="0" lang="ja-JP" altLang="en-US" sz="1600" u="sng" kern="0" dirty="0">
                <a:solidFill>
                  <a:srgbClr val="007BC7"/>
                </a:solidFill>
                <a:latin typeface="メイリオ" pitchFamily="50" charset="-128"/>
                <a:ea typeface="メイリオ" pitchFamily="50" charset="-128"/>
              </a:rPr>
              <a:t> ソリューションパートナー</a:t>
            </a:r>
          </a:p>
          <a:p>
            <a:pPr fontAlgn="auto">
              <a:spcBef>
                <a:spcPct val="20000"/>
              </a:spcBef>
              <a:spcAft>
                <a:spcPts val="0"/>
              </a:spcAft>
              <a:buFont typeface="Wingdings" pitchFamily="2" charset="2"/>
              <a:buNone/>
              <a:defRPr/>
            </a:pPr>
            <a:r>
              <a:rPr kumimoji="0" lang="ja-JP" altLang="en-US" sz="1200" kern="0" dirty="0">
                <a:solidFill>
                  <a:srgbClr val="4D4D4D"/>
                </a:solidFill>
                <a:latin typeface="メイリオ" pitchFamily="50" charset="-128"/>
                <a:ea typeface="メイリオ" pitchFamily="50" charset="-128"/>
              </a:rPr>
              <a:t>　製品を熟知した多くの専任要員がお客様に、製品の提供、</a:t>
            </a:r>
          </a:p>
          <a:p>
            <a:pPr fontAlgn="auto">
              <a:spcBef>
                <a:spcPct val="20000"/>
              </a:spcBef>
              <a:spcAft>
                <a:spcPts val="0"/>
              </a:spcAft>
              <a:buFont typeface="Wingdings" pitchFamily="2" charset="2"/>
              <a:buNone/>
              <a:defRPr/>
            </a:pPr>
            <a:r>
              <a:rPr kumimoji="0" lang="ja-JP" altLang="en-US" sz="1200" kern="0" dirty="0">
                <a:solidFill>
                  <a:srgbClr val="4D4D4D"/>
                </a:solidFill>
                <a:latin typeface="メイリオ" pitchFamily="50" charset="-128"/>
                <a:ea typeface="メイリオ" pitchFamily="50" charset="-128"/>
              </a:rPr>
              <a:t>　導入、サポートなどトータルサービスをご提供します。</a:t>
            </a:r>
            <a:endParaRPr kumimoji="0" lang="ja-JP" altLang="en-US" u="sng" kern="0" dirty="0">
              <a:solidFill>
                <a:srgbClr val="4D4D4D"/>
              </a:solidFill>
              <a:latin typeface="メイリオ" pitchFamily="50" charset="-128"/>
              <a:ea typeface="メイリオ" pitchFamily="50" charset="-128"/>
            </a:endParaRPr>
          </a:p>
          <a:p>
            <a:pPr fontAlgn="auto">
              <a:spcBef>
                <a:spcPct val="20000"/>
              </a:spcBef>
              <a:spcAft>
                <a:spcPts val="0"/>
              </a:spcAft>
              <a:buFont typeface="Wingdings" pitchFamily="2" charset="2"/>
              <a:buNone/>
              <a:defRPr/>
            </a:pPr>
            <a:r>
              <a:rPr kumimoji="0" lang="ja-JP" altLang="en-US" sz="1600" u="sng" kern="0" dirty="0">
                <a:solidFill>
                  <a:srgbClr val="007BC7"/>
                </a:solidFill>
                <a:latin typeface="メイリオ" pitchFamily="50" charset="-128"/>
                <a:ea typeface="メイリオ" pitchFamily="50" charset="-128"/>
              </a:rPr>
              <a:t> テクニカルパートナー</a:t>
            </a:r>
            <a:endParaRPr kumimoji="0" lang="en-US" altLang="ja-JP" sz="1600" u="sng" kern="0" dirty="0">
              <a:solidFill>
                <a:srgbClr val="007BC7"/>
              </a:solidFill>
              <a:latin typeface="メイリオ" pitchFamily="50" charset="-128"/>
              <a:ea typeface="メイリオ" pitchFamily="50" charset="-128"/>
            </a:endParaRPr>
          </a:p>
          <a:p>
            <a:pPr fontAlgn="auto">
              <a:spcBef>
                <a:spcPct val="20000"/>
              </a:spcBef>
              <a:spcAft>
                <a:spcPts val="0"/>
              </a:spcAft>
              <a:buFont typeface="Wingdings" pitchFamily="2" charset="2"/>
              <a:buNone/>
              <a:defRPr/>
            </a:pPr>
            <a:r>
              <a:rPr kumimoji="0" lang="ja-JP" altLang="en-US" sz="1200" kern="0" dirty="0">
                <a:solidFill>
                  <a:srgbClr val="4D4D4D"/>
                </a:solidFill>
                <a:latin typeface="メイリオ" pitchFamily="50" charset="-128"/>
                <a:ea typeface="メイリオ" pitchFamily="50" charset="-128"/>
              </a:rPr>
              <a:t>　ソリューションパートナーを通し、質の高いコンサルティング</a:t>
            </a:r>
            <a:r>
              <a:rPr kumimoji="0" lang="ja-JP" altLang="en-US" sz="1200" kern="0" dirty="0" smtClean="0">
                <a:solidFill>
                  <a:srgbClr val="4D4D4D"/>
                </a:solidFill>
                <a:latin typeface="メイリオ" pitchFamily="50" charset="-128"/>
                <a:ea typeface="メイリオ" pitchFamily="50" charset="-128"/>
              </a:rPr>
              <a:t>とアドオン</a:t>
            </a:r>
            <a:r>
              <a:rPr kumimoji="0" lang="ja-JP" altLang="en-US" sz="1200" kern="0" dirty="0">
                <a:solidFill>
                  <a:srgbClr val="4D4D4D"/>
                </a:solidFill>
                <a:latin typeface="メイリオ" pitchFamily="50" charset="-128"/>
                <a:ea typeface="メイリオ" pitchFamily="50" charset="-128"/>
              </a:rPr>
              <a:t>開発、導入、保守のサービスを専門にご提供します。</a:t>
            </a:r>
          </a:p>
        </p:txBody>
      </p:sp>
      <p:sp>
        <p:nvSpPr>
          <p:cNvPr id="6" name="Text Box 4"/>
          <p:cNvSpPr txBox="1">
            <a:spLocks noChangeArrowheads="1"/>
          </p:cNvSpPr>
          <p:nvPr/>
        </p:nvSpPr>
        <p:spPr bwMode="auto">
          <a:xfrm>
            <a:off x="4644008" y="1628800"/>
            <a:ext cx="4365625" cy="2354491"/>
          </a:xfrm>
          <a:prstGeom prst="rect">
            <a:avLst/>
          </a:prstGeom>
          <a:noFill/>
          <a:ln w="9525">
            <a:noFill/>
            <a:miter lim="800000"/>
            <a:headEnd/>
            <a:tailEnd/>
          </a:ln>
        </p:spPr>
        <p:txBody>
          <a:bodyPr>
            <a:spAutoFit/>
          </a:bodyPr>
          <a:lstStyle/>
          <a:p>
            <a:pPr algn="just" fontAlgn="auto">
              <a:spcBef>
                <a:spcPct val="50000"/>
              </a:spcBef>
              <a:spcAft>
                <a:spcPts val="0"/>
              </a:spcAft>
            </a:pPr>
            <a:r>
              <a:rPr lang="ja-JP" altLang="en-US" sz="1400" dirty="0">
                <a:solidFill>
                  <a:srgbClr val="4F4F4F"/>
                </a:solidFill>
                <a:latin typeface="メイリオ" pitchFamily="50" charset="-128"/>
                <a:ea typeface="メイリオ" pitchFamily="50" charset="-128"/>
              </a:rPr>
              <a:t>価値ある統合業務ソリューションを大切なお客様にご提供する為</a:t>
            </a:r>
            <a:r>
              <a:rPr lang="ja-JP" altLang="en-US" sz="1400" dirty="0" smtClean="0">
                <a:solidFill>
                  <a:srgbClr val="4F4F4F"/>
                </a:solidFill>
                <a:latin typeface="メイリオ" pitchFamily="50" charset="-128"/>
                <a:ea typeface="メイリオ" pitchFamily="50" charset="-128"/>
              </a:rPr>
              <a:t>、スーパーストリーム社は</a:t>
            </a:r>
            <a:r>
              <a:rPr lang="ja-JP" altLang="en-US" sz="1400" dirty="0">
                <a:solidFill>
                  <a:srgbClr val="4F4F4F"/>
                </a:solidFill>
                <a:latin typeface="メイリオ" pitchFamily="50" charset="-128"/>
                <a:ea typeface="メイリオ" pitchFamily="50" charset="-128"/>
              </a:rPr>
              <a:t>その豊富なノウハウと専門知識を現場に密着したビジネスパートナーの高度なインテグレーション能力に融合。幅広いお客様のニーズに柔軟かつ迅速に対応します。</a:t>
            </a:r>
          </a:p>
          <a:p>
            <a:pPr algn="just" fontAlgn="auto">
              <a:spcBef>
                <a:spcPct val="50000"/>
              </a:spcBef>
              <a:spcAft>
                <a:spcPts val="0"/>
              </a:spcAft>
            </a:pPr>
            <a:r>
              <a:rPr lang="ja-JP" altLang="en-US" sz="1400" dirty="0" smtClean="0">
                <a:solidFill>
                  <a:srgbClr val="4F4F4F"/>
                </a:solidFill>
                <a:latin typeface="メイリオ" pitchFamily="50" charset="-128"/>
                <a:ea typeface="メイリオ" pitchFamily="50" charset="-128"/>
              </a:rPr>
              <a:t>スーパーストリーム社と</a:t>
            </a:r>
            <a:r>
              <a:rPr lang="ja-JP" altLang="en-US" sz="1400" dirty="0">
                <a:solidFill>
                  <a:srgbClr val="4F4F4F"/>
                </a:solidFill>
                <a:latin typeface="メイリオ" pitchFamily="50" charset="-128"/>
                <a:ea typeface="メイリオ" pitchFamily="50" charset="-128"/>
              </a:rPr>
              <a:t>パートナー各社のコアコンピタンスを活かした強力なパートナーシップにより、お客様はメーカーや </a:t>
            </a:r>
            <a:r>
              <a:rPr lang="en-US" altLang="ja-JP" sz="1400" dirty="0" err="1">
                <a:solidFill>
                  <a:srgbClr val="4F4F4F"/>
                </a:solidFill>
                <a:latin typeface="メイリオ" pitchFamily="50" charset="-128"/>
                <a:ea typeface="メイリオ" pitchFamily="50" charset="-128"/>
              </a:rPr>
              <a:t>SIer</a:t>
            </a:r>
            <a:r>
              <a:rPr lang="en-US" altLang="ja-JP" sz="1400" dirty="0">
                <a:solidFill>
                  <a:srgbClr val="4F4F4F"/>
                </a:solidFill>
                <a:latin typeface="メイリオ" pitchFamily="50" charset="-128"/>
                <a:ea typeface="メイリオ" pitchFamily="50" charset="-128"/>
              </a:rPr>
              <a:t> </a:t>
            </a:r>
            <a:r>
              <a:rPr lang="ja-JP" altLang="en-US" sz="1400" dirty="0">
                <a:solidFill>
                  <a:srgbClr val="4F4F4F"/>
                </a:solidFill>
                <a:latin typeface="メイリオ" pitchFamily="50" charset="-128"/>
                <a:ea typeface="メイリオ" pitchFamily="50" charset="-128"/>
              </a:rPr>
              <a:t>の制約を受けずに自社に最適な販売店を主体的に選択してご購入頂くことができます。</a:t>
            </a:r>
          </a:p>
        </p:txBody>
      </p:sp>
      <p:sp>
        <p:nvSpPr>
          <p:cNvPr id="7" name="Text Box 19"/>
          <p:cNvSpPr txBox="1">
            <a:spLocks noChangeArrowheads="1"/>
          </p:cNvSpPr>
          <p:nvPr/>
        </p:nvSpPr>
        <p:spPr bwMode="auto">
          <a:xfrm>
            <a:off x="288000" y="1296000"/>
            <a:ext cx="7159625" cy="338554"/>
          </a:xfrm>
          <a:prstGeom prst="rect">
            <a:avLst/>
          </a:prstGeom>
          <a:noFill/>
          <a:ln w="9525">
            <a:noFill/>
            <a:miter lim="800000"/>
            <a:headEnd/>
            <a:tailEnd/>
          </a:ln>
        </p:spPr>
        <p:txBody>
          <a:bodyPr>
            <a:spAutoFit/>
          </a:bodyPr>
          <a:lstStyle/>
          <a:p>
            <a:pPr fontAlgn="auto">
              <a:spcBef>
                <a:spcPct val="50000"/>
              </a:spcBef>
              <a:spcAft>
                <a:spcPts val="0"/>
              </a:spcAft>
            </a:pPr>
            <a:r>
              <a:rPr lang="ja-JP" altLang="en-US" sz="1600" b="1" dirty="0">
                <a:solidFill>
                  <a:srgbClr val="C00000"/>
                </a:solidFill>
                <a:latin typeface="メイリオ" pitchFamily="50" charset="-128"/>
                <a:ea typeface="メイリオ" pitchFamily="50" charset="-128"/>
              </a:rPr>
              <a:t>コアコンピタンスを結集したリレーションシップ</a:t>
            </a:r>
          </a:p>
        </p:txBody>
      </p:sp>
      <p:grpSp>
        <p:nvGrpSpPr>
          <p:cNvPr id="8" name="グループ化 2"/>
          <p:cNvGrpSpPr>
            <a:grpSpLocks/>
          </p:cNvGrpSpPr>
          <p:nvPr/>
        </p:nvGrpSpPr>
        <p:grpSpPr bwMode="auto">
          <a:xfrm>
            <a:off x="214282" y="1916113"/>
            <a:ext cx="4572032" cy="4465637"/>
            <a:chOff x="215023" y="1916832"/>
            <a:chExt cx="4570781" cy="4464496"/>
          </a:xfrm>
        </p:grpSpPr>
        <p:grpSp>
          <p:nvGrpSpPr>
            <p:cNvPr id="9" name="グループ化 1"/>
            <p:cNvGrpSpPr>
              <a:grpSpLocks/>
            </p:cNvGrpSpPr>
            <p:nvPr/>
          </p:nvGrpSpPr>
          <p:grpSpPr bwMode="auto">
            <a:xfrm>
              <a:off x="215023" y="1916832"/>
              <a:ext cx="4289857" cy="4464496"/>
              <a:chOff x="215023" y="1916832"/>
              <a:chExt cx="4289857" cy="4464496"/>
            </a:xfrm>
          </p:grpSpPr>
          <p:sp>
            <p:nvSpPr>
              <p:cNvPr id="11" name="Rectangle 6"/>
              <p:cNvSpPr>
                <a:spLocks noChangeArrowheads="1"/>
              </p:cNvSpPr>
              <p:nvPr/>
            </p:nvSpPr>
            <p:spPr bwMode="auto">
              <a:xfrm>
                <a:off x="438971" y="1916832"/>
                <a:ext cx="3772667" cy="712433"/>
              </a:xfrm>
              <a:prstGeom prst="rect">
                <a:avLst/>
              </a:prstGeom>
              <a:solidFill>
                <a:schemeClr val="accent4"/>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2200" kern="0">
                    <a:solidFill>
                      <a:sysClr val="window" lastClr="FFFFFF"/>
                    </a:solidFill>
                    <a:latin typeface="メイリオ" pitchFamily="50" charset="-128"/>
                    <a:ea typeface="メイリオ" pitchFamily="50" charset="-128"/>
                  </a:rPr>
                  <a:t>お客様</a:t>
                </a:r>
              </a:p>
            </p:txBody>
          </p:sp>
          <p:sp>
            <p:nvSpPr>
              <p:cNvPr id="12" name="Rectangle 7"/>
              <p:cNvSpPr>
                <a:spLocks noChangeArrowheads="1"/>
              </p:cNvSpPr>
              <p:nvPr/>
            </p:nvSpPr>
            <p:spPr bwMode="auto">
              <a:xfrm>
                <a:off x="434975" y="3284984"/>
                <a:ext cx="3771334" cy="534325"/>
              </a:xfrm>
              <a:prstGeom prst="rect">
                <a:avLst/>
              </a:prstGeom>
              <a:solidFill>
                <a:schemeClr val="accent5">
                  <a:lumMod val="5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en-US" altLang="ja-JP" sz="2200" kern="0" dirty="0">
                    <a:solidFill>
                      <a:sysClr val="window" lastClr="FFFFFF"/>
                    </a:solidFill>
                    <a:latin typeface="メイリオ" pitchFamily="50" charset="-128"/>
                    <a:ea typeface="メイリオ" pitchFamily="50" charset="-128"/>
                    <a:cs typeface="Tahoma" pitchFamily="34" charset="0"/>
                  </a:rPr>
                  <a:t>SuperStream</a:t>
                </a:r>
                <a:r>
                  <a:rPr kumimoji="0" lang="ja-JP" altLang="en-US" sz="2200" kern="0" dirty="0">
                    <a:solidFill>
                      <a:sysClr val="window" lastClr="FFFFFF"/>
                    </a:solidFill>
                    <a:latin typeface="メイリオ" pitchFamily="50" charset="-128"/>
                    <a:ea typeface="メイリオ" pitchFamily="50" charset="-128"/>
                  </a:rPr>
                  <a:t>パートナー</a:t>
                </a:r>
              </a:p>
            </p:txBody>
          </p:sp>
          <p:sp>
            <p:nvSpPr>
              <p:cNvPr id="13" name="Rectangle 8"/>
              <p:cNvSpPr>
                <a:spLocks noChangeArrowheads="1"/>
              </p:cNvSpPr>
              <p:nvPr/>
            </p:nvSpPr>
            <p:spPr bwMode="auto">
              <a:xfrm>
                <a:off x="435654" y="3819758"/>
                <a:ext cx="1890196" cy="533264"/>
              </a:xfrm>
              <a:prstGeom prst="rect">
                <a:avLst/>
              </a:prstGeom>
              <a:solidFill>
                <a:schemeClr val="accent3">
                  <a:lumMod val="75000"/>
                </a:schemeClr>
              </a:solidFill>
              <a:ln w="38100" cap="flat" cmpd="sng" algn="ctr">
                <a:solidFill>
                  <a:sysClr val="window" lastClr="FFFFFF"/>
                </a:solidFill>
                <a:prstDash val="solid"/>
                <a:headEnd/>
                <a:tailEnd/>
              </a:ln>
              <a:effectLst>
                <a:outerShdw blurRad="40000" dist="20000" dir="5400000" rotWithShape="0">
                  <a:srgbClr val="000000">
                    <a:alpha val="38000"/>
                  </a:srgbClr>
                </a:outerShdw>
              </a:effectLst>
            </p:spPr>
            <p:txBody>
              <a:bodyPr wrap="none" anchor="ctr"/>
              <a:lstStyle/>
              <a:p>
                <a:pPr algn="ctr" fontAlgn="auto">
                  <a:spcBef>
                    <a:spcPts val="0"/>
                  </a:spcBef>
                  <a:spcAft>
                    <a:spcPts val="0"/>
                  </a:spcAft>
                  <a:defRPr/>
                </a:pPr>
                <a:r>
                  <a:rPr kumimoji="0" lang="ja-JP" altLang="en-US" sz="1200" kern="0" dirty="0">
                    <a:solidFill>
                      <a:sysClr val="window" lastClr="FFFFFF"/>
                    </a:solidFill>
                    <a:latin typeface="メイリオ" pitchFamily="50" charset="-128"/>
                    <a:ea typeface="メイリオ" pitchFamily="50" charset="-128"/>
                  </a:rPr>
                  <a:t>ソリューションパートナー</a:t>
                </a:r>
                <a:endParaRPr kumimoji="0" lang="en-US" altLang="ja-JP" sz="1200" kern="0" dirty="0">
                  <a:solidFill>
                    <a:sysClr val="window" lastClr="FFFFFF"/>
                  </a:solidFill>
                  <a:latin typeface="メイリオ" pitchFamily="50" charset="-128"/>
                  <a:ea typeface="メイリオ" pitchFamily="50" charset="-128"/>
                </a:endParaRPr>
              </a:p>
              <a:p>
                <a:pPr algn="ctr" fontAlgn="auto">
                  <a:spcBef>
                    <a:spcPts val="0"/>
                  </a:spcBef>
                  <a:spcAft>
                    <a:spcPts val="0"/>
                  </a:spcAft>
                  <a:defRPr/>
                </a:pPr>
                <a:r>
                  <a:rPr kumimoji="0" lang="ja-JP" altLang="en-US" sz="1200" kern="0" dirty="0">
                    <a:solidFill>
                      <a:sysClr val="window" lastClr="FFFFFF"/>
                    </a:solidFill>
                    <a:latin typeface="メイリオ" pitchFamily="50" charset="-128"/>
                    <a:ea typeface="メイリオ" pitchFamily="50" charset="-128"/>
                  </a:rPr>
                  <a:t>（</a:t>
                </a:r>
                <a:r>
                  <a:rPr kumimoji="0" lang="en-US" altLang="ja-JP" sz="1200" kern="0" dirty="0" smtClean="0">
                    <a:solidFill>
                      <a:sysClr val="window" lastClr="FFFFFF"/>
                    </a:solidFill>
                    <a:latin typeface="メイリオ" pitchFamily="50" charset="-128"/>
                    <a:ea typeface="メイリオ" pitchFamily="50" charset="-128"/>
                  </a:rPr>
                  <a:t>72</a:t>
                </a:r>
                <a:r>
                  <a:rPr kumimoji="0" lang="ja-JP" altLang="en-US" sz="1200" kern="0" dirty="0" smtClean="0">
                    <a:solidFill>
                      <a:sysClr val="window" lastClr="FFFFFF"/>
                    </a:solidFill>
                    <a:latin typeface="メイリオ" pitchFamily="50" charset="-128"/>
                    <a:ea typeface="メイリオ" pitchFamily="50" charset="-128"/>
                  </a:rPr>
                  <a:t>社</a:t>
                </a:r>
                <a:r>
                  <a:rPr kumimoji="0" lang="ja-JP" altLang="en-US" sz="1200" kern="0" dirty="0">
                    <a:solidFill>
                      <a:sysClr val="window" lastClr="FFFFFF"/>
                    </a:solidFill>
                    <a:latin typeface="メイリオ" pitchFamily="50" charset="-128"/>
                    <a:ea typeface="メイリオ" pitchFamily="50" charset="-128"/>
                  </a:rPr>
                  <a:t>）</a:t>
                </a:r>
                <a:r>
                  <a:rPr kumimoji="0" lang="en-US" altLang="ja-JP" sz="800" kern="0" dirty="0">
                    <a:solidFill>
                      <a:sysClr val="window" lastClr="FFFFFF"/>
                    </a:solidFill>
                    <a:latin typeface="メイリオ" pitchFamily="50" charset="-128"/>
                    <a:ea typeface="メイリオ" pitchFamily="50" charset="-128"/>
                  </a:rPr>
                  <a:t>※CORE/NX</a:t>
                </a:r>
                <a:r>
                  <a:rPr kumimoji="0" lang="ja-JP" altLang="en-US" sz="800" kern="0" dirty="0">
                    <a:solidFill>
                      <a:sysClr val="window" lastClr="FFFFFF"/>
                    </a:solidFill>
                    <a:latin typeface="メイリオ" pitchFamily="50" charset="-128"/>
                    <a:ea typeface="メイリオ" pitchFamily="50" charset="-128"/>
                  </a:rPr>
                  <a:t>含む</a:t>
                </a:r>
              </a:p>
            </p:txBody>
          </p:sp>
          <p:sp>
            <p:nvSpPr>
              <p:cNvPr id="14" name="Rectangle 9"/>
              <p:cNvSpPr>
                <a:spLocks noChangeArrowheads="1"/>
              </p:cNvSpPr>
              <p:nvPr/>
            </p:nvSpPr>
            <p:spPr bwMode="auto">
              <a:xfrm>
                <a:off x="2325850" y="3819758"/>
                <a:ext cx="1880672" cy="531677"/>
              </a:xfrm>
              <a:prstGeom prst="rect">
                <a:avLst/>
              </a:prstGeom>
              <a:solidFill>
                <a:schemeClr val="accent3">
                  <a:lumMod val="75000"/>
                </a:schemeClr>
              </a:solidFill>
              <a:ln w="38100" cap="flat" cmpd="sng" algn="ctr">
                <a:solidFill>
                  <a:sysClr val="window" lastClr="FFFFFF"/>
                </a:solidFill>
                <a:prstDash val="solid"/>
                <a:headEnd/>
                <a:tailEnd/>
              </a:ln>
              <a:effectLst>
                <a:outerShdw blurRad="40000" dist="20000" dir="5400000" rotWithShape="0">
                  <a:srgbClr val="000000">
                    <a:alpha val="38000"/>
                  </a:srgbClr>
                </a:outerShdw>
              </a:effectLst>
            </p:spPr>
            <p:txBody>
              <a:bodyPr wrap="none" anchor="ctr"/>
              <a:lstStyle/>
              <a:p>
                <a:pPr algn="ctr" fontAlgn="auto">
                  <a:spcBef>
                    <a:spcPts val="0"/>
                  </a:spcBef>
                  <a:spcAft>
                    <a:spcPts val="0"/>
                  </a:spcAft>
                  <a:defRPr/>
                </a:pPr>
                <a:r>
                  <a:rPr kumimoji="0" lang="ja-JP" altLang="en-US" sz="1200" kern="0" dirty="0" smtClean="0">
                    <a:solidFill>
                      <a:sysClr val="window" lastClr="FFFFFF"/>
                    </a:solidFill>
                    <a:latin typeface="メイリオ" pitchFamily="50" charset="-128"/>
                    <a:ea typeface="メイリオ" pitchFamily="50" charset="-128"/>
                  </a:rPr>
                  <a:t>テクニカルパートナー</a:t>
                </a:r>
                <a:endParaRPr kumimoji="0" lang="en-US" altLang="ja-JP" sz="1200" kern="0" dirty="0">
                  <a:solidFill>
                    <a:sysClr val="window" lastClr="FFFFFF"/>
                  </a:solidFill>
                  <a:latin typeface="メイリオ" pitchFamily="50" charset="-128"/>
                  <a:ea typeface="メイリオ" pitchFamily="50" charset="-128"/>
                </a:endParaRPr>
              </a:p>
              <a:p>
                <a:pPr algn="ctr" fontAlgn="auto">
                  <a:spcBef>
                    <a:spcPts val="0"/>
                  </a:spcBef>
                  <a:spcAft>
                    <a:spcPts val="0"/>
                  </a:spcAft>
                  <a:defRPr/>
                </a:pPr>
                <a:r>
                  <a:rPr kumimoji="0" lang="ja-JP" altLang="en-US" sz="1200" kern="0" dirty="0" smtClean="0">
                    <a:solidFill>
                      <a:sysClr val="window" lastClr="FFFFFF"/>
                    </a:solidFill>
                    <a:latin typeface="メイリオ" pitchFamily="50" charset="-128"/>
                    <a:ea typeface="メイリオ" pitchFamily="50" charset="-128"/>
                  </a:rPr>
                  <a:t>（</a:t>
                </a:r>
                <a:r>
                  <a:rPr kumimoji="0" lang="en-US" altLang="ja-JP" sz="1200" kern="0" dirty="0" smtClean="0">
                    <a:solidFill>
                      <a:sysClr val="window" lastClr="FFFFFF"/>
                    </a:solidFill>
                    <a:latin typeface="メイリオ" pitchFamily="50" charset="-128"/>
                    <a:ea typeface="メイリオ" pitchFamily="50" charset="-128"/>
                  </a:rPr>
                  <a:t>18</a:t>
                </a:r>
                <a:r>
                  <a:rPr kumimoji="0" lang="ja-JP" altLang="en-US" sz="1200" kern="0" dirty="0" smtClean="0">
                    <a:solidFill>
                      <a:sysClr val="window" lastClr="FFFFFF"/>
                    </a:solidFill>
                    <a:latin typeface="メイリオ" pitchFamily="50" charset="-128"/>
                    <a:ea typeface="メイリオ" pitchFamily="50" charset="-128"/>
                  </a:rPr>
                  <a:t>社）</a:t>
                </a:r>
                <a:r>
                  <a:rPr kumimoji="0" lang="en-US" altLang="ja-JP" sz="800" kern="0" dirty="0" smtClean="0">
                    <a:solidFill>
                      <a:prstClr val="white"/>
                    </a:solidFill>
                    <a:latin typeface="メイリオ" pitchFamily="50" charset="-128"/>
                    <a:ea typeface="メイリオ" pitchFamily="50" charset="-128"/>
                  </a:rPr>
                  <a:t> </a:t>
                </a:r>
                <a:r>
                  <a:rPr kumimoji="0" lang="en-US" altLang="ja-JP" sz="800" kern="0" dirty="0">
                    <a:solidFill>
                      <a:prstClr val="white"/>
                    </a:solidFill>
                    <a:latin typeface="メイリオ" pitchFamily="50" charset="-128"/>
                    <a:ea typeface="メイリオ" pitchFamily="50" charset="-128"/>
                  </a:rPr>
                  <a:t>※CORE/NX</a:t>
                </a:r>
                <a:r>
                  <a:rPr kumimoji="0" lang="ja-JP" altLang="en-US" sz="800" kern="0" dirty="0">
                    <a:solidFill>
                      <a:prstClr val="white"/>
                    </a:solidFill>
                    <a:latin typeface="メイリオ" pitchFamily="50" charset="-128"/>
                    <a:ea typeface="メイリオ" pitchFamily="50" charset="-128"/>
                  </a:rPr>
                  <a:t>含む</a:t>
                </a:r>
                <a:endParaRPr kumimoji="0" lang="en-US" altLang="ja-JP" sz="1200" b="1" kern="0" dirty="0">
                  <a:solidFill>
                    <a:sysClr val="window" lastClr="FFFFFF"/>
                  </a:solidFill>
                  <a:latin typeface="メイリオ" pitchFamily="50" charset="-128"/>
                  <a:ea typeface="メイリオ" pitchFamily="50" charset="-128"/>
                </a:endParaRPr>
              </a:p>
            </p:txBody>
          </p:sp>
          <p:sp>
            <p:nvSpPr>
              <p:cNvPr id="15" name="Rectangle 10"/>
              <p:cNvSpPr>
                <a:spLocks noChangeArrowheads="1"/>
              </p:cNvSpPr>
              <p:nvPr/>
            </p:nvSpPr>
            <p:spPr bwMode="auto">
              <a:xfrm>
                <a:off x="438971" y="5668895"/>
                <a:ext cx="3772667" cy="712433"/>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2200" b="1" kern="0" dirty="0" smtClean="0">
                    <a:solidFill>
                      <a:sysClr val="window" lastClr="FFFFFF"/>
                    </a:solidFill>
                    <a:latin typeface="メイリオ" pitchFamily="50" charset="-128"/>
                    <a:ea typeface="メイリオ" pitchFamily="50" charset="-128"/>
                  </a:rPr>
                  <a:t>スーパーストリーム株式会社</a:t>
                </a:r>
                <a:endParaRPr kumimoji="0" lang="en-US" altLang="ja-JP" sz="2200" b="1" kern="0" dirty="0">
                  <a:solidFill>
                    <a:sysClr val="window" lastClr="FFFFFF"/>
                  </a:solidFill>
                  <a:latin typeface="メイリオ" pitchFamily="50" charset="-128"/>
                  <a:ea typeface="メイリオ" pitchFamily="50" charset="-128"/>
                </a:endParaRPr>
              </a:p>
            </p:txBody>
          </p:sp>
          <p:sp>
            <p:nvSpPr>
              <p:cNvPr id="16" name="AutoShape 11"/>
              <p:cNvSpPr>
                <a:spLocks noChangeArrowheads="1"/>
              </p:cNvSpPr>
              <p:nvPr/>
            </p:nvSpPr>
            <p:spPr bwMode="auto">
              <a:xfrm>
                <a:off x="1990934" y="2490057"/>
                <a:ext cx="261103" cy="1027148"/>
              </a:xfrm>
              <a:prstGeom prst="curvedRightArrow">
                <a:avLst>
                  <a:gd name="adj1" fmla="val 60612"/>
                  <a:gd name="adj2" fmla="val 121224"/>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fontAlgn="auto">
                  <a:spcBef>
                    <a:spcPts val="0"/>
                  </a:spcBef>
                  <a:spcAft>
                    <a:spcPts val="0"/>
                  </a:spcAft>
                  <a:defRPr/>
                </a:pPr>
                <a:endParaRPr kumimoji="0" lang="ja-JP" altLang="en-US" sz="1400" kern="0">
                  <a:solidFill>
                    <a:srgbClr val="434343"/>
                  </a:solidFill>
                  <a:latin typeface="メイリオ" pitchFamily="50" charset="-128"/>
                  <a:ea typeface="メイリオ" pitchFamily="50" charset="-128"/>
                </a:endParaRPr>
              </a:p>
            </p:txBody>
          </p:sp>
          <p:sp>
            <p:nvSpPr>
              <p:cNvPr id="17" name="AutoShape 12"/>
              <p:cNvSpPr>
                <a:spLocks noChangeArrowheads="1"/>
              </p:cNvSpPr>
              <p:nvPr/>
            </p:nvSpPr>
            <p:spPr bwMode="auto">
              <a:xfrm flipH="1" flipV="1">
                <a:off x="2371930" y="2420888"/>
                <a:ext cx="261103" cy="1027148"/>
              </a:xfrm>
              <a:prstGeom prst="curvedRightArrow">
                <a:avLst>
                  <a:gd name="adj1" fmla="val 60612"/>
                  <a:gd name="adj2" fmla="val 121224"/>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fontAlgn="auto">
                  <a:spcBef>
                    <a:spcPts val="0"/>
                  </a:spcBef>
                  <a:spcAft>
                    <a:spcPts val="0"/>
                  </a:spcAft>
                  <a:defRPr/>
                </a:pPr>
                <a:endParaRPr kumimoji="0" lang="ja-JP" altLang="en-US" sz="1400" kern="0">
                  <a:solidFill>
                    <a:srgbClr val="434343"/>
                  </a:solidFill>
                  <a:latin typeface="メイリオ" pitchFamily="50" charset="-128"/>
                  <a:ea typeface="メイリオ" pitchFamily="50" charset="-128"/>
                </a:endParaRPr>
              </a:p>
            </p:txBody>
          </p:sp>
          <p:sp>
            <p:nvSpPr>
              <p:cNvPr id="18" name="Text Box 15"/>
              <p:cNvSpPr txBox="1">
                <a:spLocks noChangeArrowheads="1"/>
              </p:cNvSpPr>
              <p:nvPr/>
            </p:nvSpPr>
            <p:spPr bwMode="auto">
              <a:xfrm>
                <a:off x="357860" y="2829411"/>
                <a:ext cx="1512503" cy="246158"/>
              </a:xfrm>
              <a:prstGeom prst="rect">
                <a:avLst/>
              </a:prstGeom>
              <a:noFill/>
              <a:ln>
                <a:noFill/>
              </a:ln>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auto" hangingPunct="1">
                  <a:spcBef>
                    <a:spcPct val="50000"/>
                  </a:spcBef>
                  <a:spcAft>
                    <a:spcPts val="0"/>
                  </a:spcAft>
                  <a:defRPr/>
                </a:pPr>
                <a:r>
                  <a:rPr lang="ja-JP" altLang="en-US" sz="1000" kern="0" dirty="0">
                    <a:solidFill>
                      <a:srgbClr val="7F7F7F">
                        <a:lumMod val="75000"/>
                      </a:srgbClr>
                    </a:solidFill>
                    <a:latin typeface="メイリオ" pitchFamily="50" charset="-128"/>
                    <a:ea typeface="メイリオ" pitchFamily="50" charset="-128"/>
                  </a:rPr>
                  <a:t>お客様のニーズの把握</a:t>
                </a:r>
              </a:p>
            </p:txBody>
          </p:sp>
          <p:sp>
            <p:nvSpPr>
              <p:cNvPr id="19" name="Text Box 16"/>
              <p:cNvSpPr txBox="1">
                <a:spLocks noChangeArrowheads="1"/>
              </p:cNvSpPr>
              <p:nvPr/>
            </p:nvSpPr>
            <p:spPr bwMode="auto">
              <a:xfrm>
                <a:off x="2857506" y="2715135"/>
                <a:ext cx="1647374" cy="472954"/>
              </a:xfrm>
              <a:prstGeom prst="rect">
                <a:avLst/>
              </a:prstGeom>
              <a:noFill/>
              <a:ln>
                <a:noFill/>
              </a:ln>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auto" hangingPunct="1">
                  <a:spcBef>
                    <a:spcPct val="50000"/>
                  </a:spcBef>
                  <a:spcAft>
                    <a:spcPts val="0"/>
                  </a:spcAft>
                  <a:defRPr/>
                </a:pPr>
                <a:r>
                  <a:rPr lang="ja-JP" altLang="en-US" sz="1000" kern="0" dirty="0">
                    <a:solidFill>
                      <a:srgbClr val="7F7F7F">
                        <a:lumMod val="75000"/>
                      </a:srgbClr>
                    </a:solidFill>
                    <a:latin typeface="メイリオ" pitchFamily="50" charset="-128"/>
                    <a:ea typeface="メイリオ" pitchFamily="50" charset="-128"/>
                  </a:rPr>
                  <a:t>トータルソリューション</a:t>
                </a:r>
              </a:p>
              <a:p>
                <a:pPr eaLnBrk="1" fontAlgn="auto" hangingPunct="1">
                  <a:spcBef>
                    <a:spcPct val="50000"/>
                  </a:spcBef>
                  <a:spcAft>
                    <a:spcPts val="0"/>
                  </a:spcAft>
                  <a:defRPr/>
                </a:pPr>
                <a:r>
                  <a:rPr lang="ja-JP" altLang="en-US" sz="1000" kern="0" dirty="0">
                    <a:solidFill>
                      <a:srgbClr val="7F7F7F">
                        <a:lumMod val="75000"/>
                      </a:srgbClr>
                    </a:solidFill>
                    <a:latin typeface="メイリオ" pitchFamily="50" charset="-128"/>
                    <a:ea typeface="メイリオ" pitchFamily="50" charset="-128"/>
                  </a:rPr>
                  <a:t>信頼されるサポート</a:t>
                </a:r>
              </a:p>
            </p:txBody>
          </p:sp>
          <p:sp>
            <p:nvSpPr>
              <p:cNvPr id="20" name="Text Box 18"/>
              <p:cNvSpPr txBox="1">
                <a:spLocks noChangeArrowheads="1"/>
              </p:cNvSpPr>
              <p:nvPr/>
            </p:nvSpPr>
            <p:spPr bwMode="auto">
              <a:xfrm>
                <a:off x="215023" y="5064040"/>
                <a:ext cx="1839410" cy="472954"/>
              </a:xfrm>
              <a:prstGeom prst="rect">
                <a:avLst/>
              </a:prstGeom>
              <a:noFill/>
              <a:ln>
                <a:noFill/>
              </a:ln>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auto" hangingPunct="1">
                  <a:spcBef>
                    <a:spcPct val="50000"/>
                  </a:spcBef>
                  <a:spcAft>
                    <a:spcPts val="0"/>
                  </a:spcAft>
                  <a:defRPr/>
                </a:pPr>
                <a:r>
                  <a:rPr lang="ja-JP" altLang="en-US" sz="1000" kern="0" dirty="0">
                    <a:solidFill>
                      <a:srgbClr val="7F7F7F">
                        <a:lumMod val="75000"/>
                      </a:srgbClr>
                    </a:solidFill>
                    <a:latin typeface="メイリオ" pitchFamily="50" charset="-128"/>
                    <a:ea typeface="メイリオ" pitchFamily="50" charset="-128"/>
                  </a:rPr>
                  <a:t>お客様のニーズの伝達</a:t>
                </a:r>
              </a:p>
              <a:p>
                <a:pPr eaLnBrk="1" fontAlgn="auto" hangingPunct="1">
                  <a:spcBef>
                    <a:spcPct val="50000"/>
                  </a:spcBef>
                  <a:spcAft>
                    <a:spcPts val="0"/>
                  </a:spcAft>
                  <a:defRPr/>
                </a:pPr>
                <a:r>
                  <a:rPr lang="ja-JP" altLang="en-US" sz="1000" kern="0" dirty="0">
                    <a:solidFill>
                      <a:srgbClr val="7F7F7F">
                        <a:lumMod val="75000"/>
                      </a:srgbClr>
                    </a:solidFill>
                    <a:latin typeface="メイリオ" pitchFamily="50" charset="-128"/>
                    <a:ea typeface="メイリオ" pitchFamily="50" charset="-128"/>
                  </a:rPr>
                  <a:t>機能向上に向けたアドバイス</a:t>
                </a:r>
              </a:p>
            </p:txBody>
          </p:sp>
          <p:sp>
            <p:nvSpPr>
              <p:cNvPr id="21" name="Rectangle 8"/>
              <p:cNvSpPr>
                <a:spLocks noChangeArrowheads="1"/>
              </p:cNvSpPr>
              <p:nvPr/>
            </p:nvSpPr>
            <p:spPr bwMode="auto">
              <a:xfrm>
                <a:off x="413435" y="4343499"/>
                <a:ext cx="3797848" cy="501522"/>
              </a:xfrm>
              <a:prstGeom prst="rect">
                <a:avLst/>
              </a:prstGeom>
              <a:solidFill>
                <a:schemeClr val="accent3">
                  <a:lumMod val="75000"/>
                </a:schemeClr>
              </a:solidFill>
              <a:ln w="38100" cap="flat" cmpd="sng" algn="ctr">
                <a:solidFill>
                  <a:sysClr val="window" lastClr="FFFFFF"/>
                </a:solidFill>
                <a:prstDash val="solid"/>
                <a:headEnd/>
                <a:tailEnd/>
              </a:ln>
              <a:effectLst>
                <a:outerShdw blurRad="40000" dist="20000" dir="5400000" rotWithShape="0">
                  <a:srgbClr val="000000">
                    <a:alpha val="38000"/>
                  </a:srgbClr>
                </a:outerShdw>
              </a:effectLst>
            </p:spPr>
            <p:txBody>
              <a:bodyPr wrap="none" anchor="ctr"/>
              <a:lstStyle/>
              <a:p>
                <a:pPr algn="ctr" fontAlgn="auto">
                  <a:spcBef>
                    <a:spcPts val="0"/>
                  </a:spcBef>
                  <a:spcAft>
                    <a:spcPts val="0"/>
                  </a:spcAft>
                  <a:defRPr/>
                </a:pPr>
                <a:r>
                  <a:rPr kumimoji="0" lang="en-US" altLang="ja-JP" sz="1200" kern="0" dirty="0">
                    <a:solidFill>
                      <a:sysClr val="window" lastClr="FFFFFF"/>
                    </a:solidFill>
                    <a:latin typeface="メイリオ" pitchFamily="50" charset="-128"/>
                    <a:ea typeface="メイリオ" pitchFamily="50" charset="-128"/>
                    <a:cs typeface="Tahoma" pitchFamily="34" charset="0"/>
                  </a:rPr>
                  <a:t>SaaS</a:t>
                </a:r>
                <a:r>
                  <a:rPr kumimoji="0" lang="ja-JP" altLang="en-US" sz="1200" kern="0" dirty="0">
                    <a:solidFill>
                      <a:sysClr val="window" lastClr="FFFFFF"/>
                    </a:solidFill>
                    <a:latin typeface="メイリオ" pitchFamily="50" charset="-128"/>
                    <a:ea typeface="メイリオ" pitchFamily="50" charset="-128"/>
                  </a:rPr>
                  <a:t>販売パートナー</a:t>
                </a:r>
                <a:endParaRPr kumimoji="0" lang="en-US" altLang="ja-JP" sz="1200" kern="0" dirty="0">
                  <a:solidFill>
                    <a:sysClr val="window" lastClr="FFFFFF"/>
                  </a:solidFill>
                  <a:latin typeface="メイリオ" pitchFamily="50" charset="-128"/>
                  <a:ea typeface="メイリオ" pitchFamily="50" charset="-128"/>
                </a:endParaRPr>
              </a:p>
              <a:p>
                <a:pPr algn="ctr" fontAlgn="auto">
                  <a:spcBef>
                    <a:spcPts val="0"/>
                  </a:spcBef>
                  <a:spcAft>
                    <a:spcPts val="0"/>
                  </a:spcAft>
                  <a:defRPr/>
                </a:pPr>
                <a:r>
                  <a:rPr kumimoji="0" lang="ja-JP" altLang="en-US" sz="1200" kern="0" dirty="0">
                    <a:solidFill>
                      <a:sysClr val="window" lastClr="FFFFFF"/>
                    </a:solidFill>
                    <a:latin typeface="メイリオ" pitchFamily="50" charset="-128"/>
                    <a:ea typeface="メイリオ" pitchFamily="50" charset="-128"/>
                  </a:rPr>
                  <a:t>（</a:t>
                </a:r>
                <a:r>
                  <a:rPr kumimoji="0" lang="en-US" altLang="ja-JP" sz="1200" kern="0" dirty="0" smtClean="0">
                    <a:solidFill>
                      <a:sysClr val="window" lastClr="FFFFFF"/>
                    </a:solidFill>
                    <a:latin typeface="メイリオ" pitchFamily="50" charset="-128"/>
                    <a:ea typeface="メイリオ" pitchFamily="50" charset="-128"/>
                  </a:rPr>
                  <a:t>15</a:t>
                </a:r>
                <a:r>
                  <a:rPr kumimoji="0" lang="ja-JP" altLang="en-US" sz="1200" kern="0" dirty="0" smtClean="0">
                    <a:solidFill>
                      <a:sysClr val="window" lastClr="FFFFFF"/>
                    </a:solidFill>
                    <a:latin typeface="メイリオ" pitchFamily="50" charset="-128"/>
                    <a:ea typeface="メイリオ" pitchFamily="50" charset="-128"/>
                  </a:rPr>
                  <a:t>社</a:t>
                </a:r>
                <a:r>
                  <a:rPr kumimoji="0" lang="ja-JP" altLang="en-US" sz="1200" kern="0" dirty="0">
                    <a:solidFill>
                      <a:sysClr val="window" lastClr="FFFFFF"/>
                    </a:solidFill>
                    <a:latin typeface="メイリオ" pitchFamily="50" charset="-128"/>
                    <a:ea typeface="メイリオ" pitchFamily="50" charset="-128"/>
                  </a:rPr>
                  <a:t>）</a:t>
                </a:r>
                <a:r>
                  <a:rPr kumimoji="0" lang="en-US" altLang="ja-JP" sz="800" kern="0" dirty="0">
                    <a:solidFill>
                      <a:sysClr val="window" lastClr="FFFFFF"/>
                    </a:solidFill>
                    <a:latin typeface="メイリオ" pitchFamily="50" charset="-128"/>
                    <a:ea typeface="メイリオ" pitchFamily="50" charset="-128"/>
                  </a:rPr>
                  <a:t>※NX</a:t>
                </a:r>
                <a:r>
                  <a:rPr kumimoji="0" lang="ja-JP" altLang="en-US" sz="800" kern="0" dirty="0">
                    <a:solidFill>
                      <a:sysClr val="window" lastClr="FFFFFF"/>
                    </a:solidFill>
                    <a:latin typeface="メイリオ" pitchFamily="50" charset="-128"/>
                    <a:ea typeface="メイリオ" pitchFamily="50" charset="-128"/>
                  </a:rPr>
                  <a:t>のみ</a:t>
                </a:r>
              </a:p>
            </p:txBody>
          </p:sp>
          <p:sp>
            <p:nvSpPr>
              <p:cNvPr id="22" name="AutoShape 13"/>
              <p:cNvSpPr>
                <a:spLocks noChangeArrowheads="1"/>
              </p:cNvSpPr>
              <p:nvPr/>
            </p:nvSpPr>
            <p:spPr bwMode="auto">
              <a:xfrm>
                <a:off x="1990934" y="4794312"/>
                <a:ext cx="261103" cy="957980"/>
              </a:xfrm>
              <a:prstGeom prst="curvedRightArrow">
                <a:avLst>
                  <a:gd name="adj1" fmla="val 56531"/>
                  <a:gd name="adj2" fmla="val 113061"/>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fontAlgn="auto">
                  <a:spcBef>
                    <a:spcPts val="0"/>
                  </a:spcBef>
                  <a:spcAft>
                    <a:spcPts val="0"/>
                  </a:spcAft>
                  <a:defRPr/>
                </a:pPr>
                <a:endParaRPr kumimoji="0" lang="ja-JP" altLang="en-US" sz="1400" kern="0">
                  <a:solidFill>
                    <a:srgbClr val="434343"/>
                  </a:solidFill>
                  <a:latin typeface="メイリオ" pitchFamily="50" charset="-128"/>
                  <a:ea typeface="メイリオ" pitchFamily="50" charset="-128"/>
                </a:endParaRPr>
              </a:p>
            </p:txBody>
          </p:sp>
          <p:sp>
            <p:nvSpPr>
              <p:cNvPr id="23" name="AutoShape 14"/>
              <p:cNvSpPr>
                <a:spLocks noChangeArrowheads="1"/>
              </p:cNvSpPr>
              <p:nvPr/>
            </p:nvSpPr>
            <p:spPr bwMode="auto">
              <a:xfrm flipH="1" flipV="1">
                <a:off x="2371930" y="4725144"/>
                <a:ext cx="261103" cy="957980"/>
              </a:xfrm>
              <a:prstGeom prst="curvedRightArrow">
                <a:avLst>
                  <a:gd name="adj1" fmla="val 56531"/>
                  <a:gd name="adj2" fmla="val 113061"/>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fontAlgn="auto">
                  <a:spcBef>
                    <a:spcPts val="0"/>
                  </a:spcBef>
                  <a:spcAft>
                    <a:spcPts val="0"/>
                  </a:spcAft>
                  <a:defRPr/>
                </a:pPr>
                <a:endParaRPr kumimoji="0" lang="ja-JP" altLang="en-US" sz="1400" kern="0">
                  <a:solidFill>
                    <a:srgbClr val="434343"/>
                  </a:solidFill>
                  <a:latin typeface="メイリオ" pitchFamily="50" charset="-128"/>
                  <a:ea typeface="メイリオ" pitchFamily="50" charset="-128"/>
                </a:endParaRPr>
              </a:p>
            </p:txBody>
          </p:sp>
        </p:grpSp>
        <p:sp>
          <p:nvSpPr>
            <p:cNvPr id="10" name="Text Box 17"/>
            <p:cNvSpPr txBox="1">
              <a:spLocks noChangeArrowheads="1"/>
            </p:cNvSpPr>
            <p:nvPr/>
          </p:nvSpPr>
          <p:spPr bwMode="auto">
            <a:xfrm>
              <a:off x="2598827" y="5046582"/>
              <a:ext cx="2186977" cy="472954"/>
            </a:xfrm>
            <a:prstGeom prst="rect">
              <a:avLst/>
            </a:prstGeom>
            <a:noFill/>
            <a:ln>
              <a:noFill/>
            </a:ln>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auto" hangingPunct="1">
                <a:spcBef>
                  <a:spcPct val="50000"/>
                </a:spcBef>
                <a:spcAft>
                  <a:spcPts val="0"/>
                </a:spcAft>
                <a:defRPr/>
              </a:pPr>
              <a:r>
                <a:rPr lang="ja-JP" altLang="en-US" sz="1000" kern="0" dirty="0">
                  <a:solidFill>
                    <a:srgbClr val="7F7F7F">
                      <a:lumMod val="75000"/>
                    </a:srgbClr>
                  </a:solidFill>
                  <a:latin typeface="メイリオ" pitchFamily="50" charset="-128"/>
                  <a:ea typeface="メイリオ" pitchFamily="50" charset="-128"/>
                </a:rPr>
                <a:t>ニーズを反映した製品提供</a:t>
              </a:r>
            </a:p>
            <a:p>
              <a:pPr eaLnBrk="1" fontAlgn="auto" hangingPunct="1">
                <a:spcBef>
                  <a:spcPct val="50000"/>
                </a:spcBef>
                <a:spcAft>
                  <a:spcPts val="0"/>
                </a:spcAft>
                <a:defRPr/>
              </a:pPr>
              <a:r>
                <a:rPr lang="ja-JP" altLang="en-US" sz="1000" kern="0" dirty="0">
                  <a:solidFill>
                    <a:srgbClr val="7F7F7F">
                      <a:lumMod val="75000"/>
                    </a:srgbClr>
                  </a:solidFill>
                  <a:latin typeface="メイリオ" pitchFamily="50" charset="-128"/>
                  <a:ea typeface="メイリオ" pitchFamily="50" charset="-128"/>
                </a:rPr>
                <a:t>豊富な専門ノウハウに基づく支援</a:t>
              </a:r>
            </a:p>
          </p:txBody>
        </p:sp>
      </p:grpSp>
      <p:sp>
        <p:nvSpPr>
          <p:cNvPr id="24"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-AR+</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～消込処理～</a:t>
            </a:r>
            <a:endParaRPr lang="ja-JP" altLang="en-US" dirty="0" smtClean="0">
              <a:latin typeface="メイリオ" pitchFamily="50" charset="-128"/>
              <a:ea typeface="メイリオ" pitchFamily="50" charset="-128"/>
              <a:cs typeface="メイリオ" pitchFamily="50" charset="-128"/>
            </a:endParaRPr>
          </a:p>
        </p:txBody>
      </p:sp>
      <p:sp>
        <p:nvSpPr>
          <p:cNvPr id="3686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E7C9479-E826-46FB-ADBE-53ACA5D5C7BF}" type="slidenum">
              <a:rPr lang="ja-JP" altLang="en-US" smtClean="0">
                <a:solidFill>
                  <a:srgbClr val="FFFFFF"/>
                </a:solidFill>
              </a:rPr>
              <a:pPr fontAlgn="base">
                <a:spcBef>
                  <a:spcPct val="0"/>
                </a:spcBef>
                <a:spcAft>
                  <a:spcPct val="0"/>
                </a:spcAft>
                <a:defRPr/>
              </a:pPr>
              <a:t>30</a:t>
            </a:fld>
            <a:endParaRPr lang="ja-JP" altLang="en-US" smtClean="0">
              <a:solidFill>
                <a:srgbClr val="FFFFFF"/>
              </a:solidFill>
            </a:endParaRPr>
          </a:p>
        </p:txBody>
      </p:sp>
      <p:sp>
        <p:nvSpPr>
          <p:cNvPr id="9" name="Rectangle 7"/>
          <p:cNvSpPr>
            <a:spLocks noChangeArrowheads="1"/>
          </p:cNvSpPr>
          <p:nvPr/>
        </p:nvSpPr>
        <p:spPr bwMode="auto">
          <a:xfrm>
            <a:off x="255588" y="2586038"/>
            <a:ext cx="2744787" cy="3646487"/>
          </a:xfrm>
          <a:prstGeom prst="rect">
            <a:avLst/>
          </a:prstGeom>
          <a:solidFill>
            <a:schemeClr val="bg1"/>
          </a:solidFill>
          <a:ln w="15875">
            <a:solidFill>
              <a:srgbClr val="0065AE"/>
            </a:solidFill>
            <a:miter lim="800000"/>
            <a:headEnd/>
            <a:tailEnd/>
          </a:ln>
          <a:effectLst>
            <a:outerShdw blurRad="50800" dist="38100" algn="l" rotWithShape="0">
              <a:prstClr val="black">
                <a:alpha val="40000"/>
              </a:prstClr>
            </a:outerShdw>
          </a:effectLst>
        </p:spPr>
        <p:txBody>
          <a:bodyPr wrap="none" lIns="180000" tIns="360000"/>
          <a:lstStyle/>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入金予定</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ja-JP" altLang="en-US" sz="1400" dirty="0">
                <a:solidFill>
                  <a:prstClr val="black"/>
                </a:solidFill>
                <a:latin typeface="メイリオ" pitchFamily="50" charset="-128"/>
                <a:ea typeface="メイリオ" pitchFamily="50" charset="-128"/>
                <a:cs typeface="メイリオ" pitchFamily="50" charset="-128"/>
              </a:rPr>
              <a:t>①</a:t>
            </a:r>
            <a:r>
              <a:rPr lang="en-US" altLang="ja-JP" sz="1400" dirty="0">
                <a:solidFill>
                  <a:prstClr val="black"/>
                </a:solidFill>
                <a:latin typeface="メイリオ" pitchFamily="50" charset="-128"/>
                <a:ea typeface="メイリオ" pitchFamily="50" charset="-128"/>
                <a:cs typeface="メイリオ" pitchFamily="50" charset="-128"/>
              </a:rPr>
              <a:t>1/31	</a:t>
            </a:r>
            <a:r>
              <a:rPr lang="ja-JP" altLang="en-US" sz="1400" dirty="0" smtClean="0">
                <a:solidFill>
                  <a:prstClr val="black"/>
                </a:solidFill>
                <a:latin typeface="メイリオ" pitchFamily="50" charset="-128"/>
                <a:ea typeface="メイリオ" pitchFamily="50" charset="-128"/>
                <a:cs typeface="メイリオ" pitchFamily="50" charset="-128"/>
              </a:rPr>
              <a:t>  </a:t>
            </a:r>
            <a:r>
              <a:rPr lang="en-US" altLang="ja-JP" sz="1400" dirty="0" smtClean="0">
                <a:solidFill>
                  <a:prstClr val="black"/>
                </a:solidFill>
                <a:latin typeface="メイリオ" pitchFamily="50" charset="-128"/>
                <a:ea typeface="メイリオ" pitchFamily="50" charset="-128"/>
                <a:cs typeface="メイリオ" pitchFamily="50" charset="-128"/>
              </a:rPr>
              <a:t>\</a:t>
            </a:r>
            <a:r>
              <a:rPr lang="en-US" altLang="ja-JP" sz="1400" dirty="0">
                <a:solidFill>
                  <a:prstClr val="black"/>
                </a:solidFill>
                <a:latin typeface="メイリオ" pitchFamily="50" charset="-128"/>
                <a:ea typeface="メイリオ" pitchFamily="50" charset="-128"/>
                <a:cs typeface="メイリオ" pitchFamily="50" charset="-128"/>
              </a:rPr>
              <a:t>5,000</a:t>
            </a:r>
          </a:p>
          <a:p>
            <a:pPr>
              <a:defRPr/>
            </a:pPr>
            <a:r>
              <a:rPr lang="ja-JP" altLang="en-US" sz="1400" dirty="0">
                <a:solidFill>
                  <a:prstClr val="black"/>
                </a:solidFill>
                <a:latin typeface="メイリオ" pitchFamily="50" charset="-128"/>
                <a:ea typeface="メイリオ" pitchFamily="50" charset="-128"/>
                <a:cs typeface="メイリオ" pitchFamily="50" charset="-128"/>
              </a:rPr>
              <a:t>②</a:t>
            </a:r>
            <a:r>
              <a:rPr lang="en-US" altLang="ja-JP" sz="1400" dirty="0">
                <a:solidFill>
                  <a:prstClr val="black"/>
                </a:solidFill>
                <a:latin typeface="メイリオ" pitchFamily="50" charset="-128"/>
                <a:ea typeface="メイリオ" pitchFamily="50" charset="-128"/>
                <a:cs typeface="メイリオ" pitchFamily="50" charset="-128"/>
              </a:rPr>
              <a:t>2/28	\30,000</a:t>
            </a:r>
          </a:p>
          <a:p>
            <a:pPr>
              <a:defRPr/>
            </a:pPr>
            <a:r>
              <a:rPr lang="ja-JP" altLang="en-US" sz="1400" dirty="0">
                <a:solidFill>
                  <a:prstClr val="black"/>
                </a:solidFill>
                <a:latin typeface="メイリオ" pitchFamily="50" charset="-128"/>
                <a:ea typeface="メイリオ" pitchFamily="50" charset="-128"/>
                <a:cs typeface="メイリオ" pitchFamily="50" charset="-128"/>
              </a:rPr>
              <a:t>③</a:t>
            </a:r>
            <a:r>
              <a:rPr lang="en-US" altLang="ja-JP" sz="1400" dirty="0">
                <a:solidFill>
                  <a:prstClr val="black"/>
                </a:solidFill>
                <a:latin typeface="メイリオ" pitchFamily="50" charset="-128"/>
                <a:ea typeface="メイリオ" pitchFamily="50" charset="-128"/>
                <a:cs typeface="メイリオ" pitchFamily="50" charset="-128"/>
              </a:rPr>
              <a:t>3/31	\10,000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入金実績</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en-US" altLang="ja-JP" sz="1400" dirty="0">
                <a:solidFill>
                  <a:prstClr val="black"/>
                </a:solidFill>
                <a:latin typeface="メイリオ" pitchFamily="50" charset="-128"/>
                <a:ea typeface="メイリオ" pitchFamily="50" charset="-128"/>
                <a:cs typeface="メイリオ" pitchFamily="50" charset="-128"/>
              </a:rPr>
              <a:t>3/31	\40,000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lgn="just">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どの入金予定データが消し込まれ</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a:t>
            </a:r>
            <a:r>
              <a:rPr lang="ja-JP" altLang="en-US" sz="1200" dirty="0" err="1">
                <a:solidFill>
                  <a:prstClr val="black"/>
                </a:solidFill>
                <a:latin typeface="メイリオ" pitchFamily="50" charset="-128"/>
                <a:ea typeface="メイリオ" pitchFamily="50" charset="-128"/>
                <a:cs typeface="メイリオ" pitchFamily="50" charset="-128"/>
              </a:rPr>
              <a:t>るかは消</a:t>
            </a:r>
            <a:r>
              <a:rPr lang="ja-JP" altLang="en-US" sz="1200" dirty="0">
                <a:solidFill>
                  <a:prstClr val="black"/>
                </a:solidFill>
                <a:latin typeface="メイリオ" pitchFamily="50" charset="-128"/>
                <a:ea typeface="メイリオ" pitchFamily="50" charset="-128"/>
                <a:cs typeface="メイリオ" pitchFamily="50" charset="-128"/>
              </a:rPr>
              <a:t>込キーや消込方法（日</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付順など）の指定によります。</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振込手数料や消費税差額の差額判</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定調整にも対応しています。</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マッチしない場合は未消込データ</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として残ります。</a:t>
            </a:r>
          </a:p>
        </p:txBody>
      </p:sp>
      <p:sp>
        <p:nvSpPr>
          <p:cNvPr id="35845" name="Rectangle 8"/>
          <p:cNvSpPr>
            <a:spLocks noChangeArrowheads="1"/>
          </p:cNvSpPr>
          <p:nvPr/>
        </p:nvSpPr>
        <p:spPr bwMode="auto">
          <a:xfrm>
            <a:off x="747713" y="2374900"/>
            <a:ext cx="1752600" cy="381000"/>
          </a:xfrm>
          <a:prstGeom prst="rect">
            <a:avLst/>
          </a:prstGeom>
          <a:solidFill>
            <a:srgbClr val="0065AE"/>
          </a:solidFill>
          <a:ln w="9525">
            <a:solidFill>
              <a:schemeClr val="folHlink"/>
            </a:solidFill>
            <a:miter lim="800000"/>
            <a:headEnd/>
            <a:tailEnd/>
          </a:ln>
          <a:scene3d>
            <a:camera prst="orthographicFront"/>
            <a:lightRig rig="threePt" dir="t"/>
          </a:scene3d>
          <a:sp3d>
            <a:bevelT/>
          </a:sp3d>
        </p:spPr>
        <p:txBody>
          <a:bodyPr wrap="none" anchor="ctr"/>
          <a:lstStyle/>
          <a:p>
            <a:pPr algn="ctr">
              <a:defRPr/>
            </a:pPr>
            <a:r>
              <a:rPr lang="ja-JP" altLang="en-US">
                <a:solidFill>
                  <a:prstClr val="white"/>
                </a:solidFill>
                <a:latin typeface="メイリオ" pitchFamily="50" charset="-128"/>
                <a:ea typeface="メイリオ" pitchFamily="50" charset="-128"/>
                <a:cs typeface="メイリオ" pitchFamily="50" charset="-128"/>
              </a:rPr>
              <a:t>自動消込</a:t>
            </a:r>
          </a:p>
        </p:txBody>
      </p:sp>
      <p:sp>
        <p:nvSpPr>
          <p:cNvPr id="13" name="Rectangle 7"/>
          <p:cNvSpPr>
            <a:spLocks noChangeArrowheads="1"/>
          </p:cNvSpPr>
          <p:nvPr/>
        </p:nvSpPr>
        <p:spPr bwMode="auto">
          <a:xfrm>
            <a:off x="3214688" y="2582863"/>
            <a:ext cx="2744787" cy="3646487"/>
          </a:xfrm>
          <a:prstGeom prst="rect">
            <a:avLst/>
          </a:prstGeom>
          <a:solidFill>
            <a:schemeClr val="bg1"/>
          </a:solidFill>
          <a:ln w="15875">
            <a:solidFill>
              <a:srgbClr val="557630"/>
            </a:solidFill>
            <a:miter lim="800000"/>
            <a:headEnd/>
            <a:tailEnd/>
          </a:ln>
          <a:effectLst>
            <a:outerShdw blurRad="50800" dist="38100" algn="l" rotWithShape="0">
              <a:prstClr val="black">
                <a:alpha val="40000"/>
              </a:prstClr>
            </a:outerShdw>
          </a:effectLst>
        </p:spPr>
        <p:txBody>
          <a:bodyPr wrap="none" lIns="180000" tIns="360000"/>
          <a:lstStyle/>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入金予定</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ja-JP" altLang="en-US" sz="1400" dirty="0">
                <a:solidFill>
                  <a:prstClr val="black"/>
                </a:solidFill>
                <a:latin typeface="メイリオ" pitchFamily="50" charset="-128"/>
                <a:ea typeface="メイリオ" pitchFamily="50" charset="-128"/>
                <a:cs typeface="メイリオ" pitchFamily="50" charset="-128"/>
              </a:rPr>
              <a:t>①</a:t>
            </a:r>
            <a:r>
              <a:rPr lang="en-US" altLang="ja-JP" sz="1400" dirty="0">
                <a:solidFill>
                  <a:prstClr val="black"/>
                </a:solidFill>
                <a:latin typeface="メイリオ" pitchFamily="50" charset="-128"/>
                <a:ea typeface="メイリオ" pitchFamily="50" charset="-128"/>
                <a:cs typeface="メイリオ" pitchFamily="50" charset="-128"/>
              </a:rPr>
              <a:t>1/31	</a:t>
            </a:r>
            <a:r>
              <a:rPr lang="ja-JP" altLang="en-US" sz="1400" dirty="0" smtClean="0">
                <a:solidFill>
                  <a:prstClr val="black"/>
                </a:solidFill>
                <a:latin typeface="メイリオ" pitchFamily="50" charset="-128"/>
                <a:ea typeface="メイリオ" pitchFamily="50" charset="-128"/>
                <a:cs typeface="メイリオ" pitchFamily="50" charset="-128"/>
              </a:rPr>
              <a:t>  </a:t>
            </a:r>
            <a:r>
              <a:rPr lang="en-US" altLang="ja-JP" sz="1400" dirty="0" smtClean="0">
                <a:solidFill>
                  <a:prstClr val="black"/>
                </a:solidFill>
                <a:latin typeface="メイリオ" pitchFamily="50" charset="-128"/>
                <a:ea typeface="メイリオ" pitchFamily="50" charset="-128"/>
                <a:cs typeface="メイリオ" pitchFamily="50" charset="-128"/>
              </a:rPr>
              <a:t>\</a:t>
            </a:r>
            <a:r>
              <a:rPr lang="en-US" altLang="ja-JP" sz="1400" dirty="0">
                <a:solidFill>
                  <a:prstClr val="black"/>
                </a:solidFill>
                <a:latin typeface="メイリオ" pitchFamily="50" charset="-128"/>
                <a:ea typeface="メイリオ" pitchFamily="50" charset="-128"/>
                <a:cs typeface="メイリオ" pitchFamily="50" charset="-128"/>
              </a:rPr>
              <a:t>5,000</a:t>
            </a:r>
          </a:p>
          <a:p>
            <a:pPr>
              <a:defRPr/>
            </a:pPr>
            <a:r>
              <a:rPr lang="ja-JP" altLang="en-US" sz="1400" dirty="0">
                <a:solidFill>
                  <a:prstClr val="black"/>
                </a:solidFill>
                <a:latin typeface="メイリオ" pitchFamily="50" charset="-128"/>
                <a:ea typeface="メイリオ" pitchFamily="50" charset="-128"/>
                <a:cs typeface="メイリオ" pitchFamily="50" charset="-128"/>
              </a:rPr>
              <a:t>②</a:t>
            </a:r>
            <a:r>
              <a:rPr lang="en-US" altLang="ja-JP" sz="1400" dirty="0">
                <a:solidFill>
                  <a:prstClr val="black"/>
                </a:solidFill>
                <a:latin typeface="メイリオ" pitchFamily="50" charset="-128"/>
                <a:ea typeface="メイリオ" pitchFamily="50" charset="-128"/>
                <a:cs typeface="メイリオ" pitchFamily="50" charset="-128"/>
              </a:rPr>
              <a:t>2/28	\30,000</a:t>
            </a:r>
          </a:p>
          <a:p>
            <a:pPr>
              <a:defRPr/>
            </a:pPr>
            <a:r>
              <a:rPr lang="ja-JP" altLang="en-US" sz="1400" dirty="0">
                <a:solidFill>
                  <a:prstClr val="black"/>
                </a:solidFill>
                <a:latin typeface="メイリオ" pitchFamily="50" charset="-128"/>
                <a:ea typeface="メイリオ" pitchFamily="50" charset="-128"/>
                <a:cs typeface="メイリオ" pitchFamily="50" charset="-128"/>
              </a:rPr>
              <a:t>③</a:t>
            </a:r>
            <a:r>
              <a:rPr lang="en-US" altLang="ja-JP" sz="1400" dirty="0">
                <a:solidFill>
                  <a:prstClr val="black"/>
                </a:solidFill>
                <a:latin typeface="メイリオ" pitchFamily="50" charset="-128"/>
                <a:ea typeface="メイリオ" pitchFamily="50" charset="-128"/>
                <a:cs typeface="メイリオ" pitchFamily="50" charset="-128"/>
              </a:rPr>
              <a:t>3/31	\10,000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入金実績</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en-US" altLang="ja-JP" sz="1400" dirty="0">
                <a:solidFill>
                  <a:prstClr val="black"/>
                </a:solidFill>
                <a:latin typeface="メイリオ" pitchFamily="50" charset="-128"/>
                <a:ea typeface="メイリオ" pitchFamily="50" charset="-128"/>
                <a:cs typeface="メイリオ" pitchFamily="50" charset="-128"/>
              </a:rPr>
              <a:t>3/31	\40,000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未消込の入金予定（債権データ）</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と入金実績データを画面上で確認</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a:t>
            </a:r>
            <a:r>
              <a:rPr lang="ja-JP" altLang="en-US" sz="1200" dirty="0" err="1">
                <a:solidFill>
                  <a:prstClr val="black"/>
                </a:solidFill>
                <a:latin typeface="メイリオ" pitchFamily="50" charset="-128"/>
                <a:ea typeface="メイリオ" pitchFamily="50" charset="-128"/>
                <a:cs typeface="メイリオ" pitchFamily="50" charset="-128"/>
              </a:rPr>
              <a:t>し消</a:t>
            </a:r>
            <a:r>
              <a:rPr lang="ja-JP" altLang="en-US" sz="1200" dirty="0">
                <a:solidFill>
                  <a:prstClr val="black"/>
                </a:solidFill>
                <a:latin typeface="メイリオ" pitchFamily="50" charset="-128"/>
                <a:ea typeface="メイリオ" pitchFamily="50" charset="-128"/>
                <a:cs typeface="メイリオ" pitchFamily="50" charset="-128"/>
              </a:rPr>
              <a:t>込を行います。</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自動消込金額を呼び出して、修正</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することも可能です。</a:t>
            </a:r>
            <a:endParaRPr lang="en-US" altLang="ja-JP" sz="1200" dirty="0">
              <a:solidFill>
                <a:prstClr val="black"/>
              </a:solidFill>
              <a:latin typeface="メイリオ" pitchFamily="50" charset="-128"/>
              <a:ea typeface="メイリオ" pitchFamily="50" charset="-128"/>
              <a:cs typeface="メイリオ" pitchFamily="50" charset="-128"/>
            </a:endParaRPr>
          </a:p>
        </p:txBody>
      </p:sp>
      <p:sp>
        <p:nvSpPr>
          <p:cNvPr id="35847" name="Rectangle 9"/>
          <p:cNvSpPr>
            <a:spLocks noChangeArrowheads="1"/>
          </p:cNvSpPr>
          <p:nvPr/>
        </p:nvSpPr>
        <p:spPr bwMode="auto">
          <a:xfrm>
            <a:off x="3700463" y="2374900"/>
            <a:ext cx="1752600" cy="381000"/>
          </a:xfrm>
          <a:prstGeom prst="rect">
            <a:avLst/>
          </a:prstGeom>
          <a:solidFill>
            <a:srgbClr val="557630"/>
          </a:solidFill>
          <a:ln w="9525">
            <a:solidFill>
              <a:schemeClr val="folHlink"/>
            </a:solidFill>
            <a:miter lim="800000"/>
            <a:headEnd/>
            <a:tailEnd/>
          </a:ln>
          <a:scene3d>
            <a:camera prst="orthographicFront"/>
            <a:lightRig rig="threePt" dir="t"/>
          </a:scene3d>
          <a:sp3d>
            <a:bevelT/>
          </a:sp3d>
        </p:spPr>
        <p:txBody>
          <a:bodyPr wrap="none" anchor="ctr"/>
          <a:lstStyle/>
          <a:p>
            <a:pPr algn="ctr">
              <a:defRPr/>
            </a:pPr>
            <a:r>
              <a:rPr lang="ja-JP" altLang="en-US">
                <a:solidFill>
                  <a:prstClr val="white"/>
                </a:solidFill>
                <a:latin typeface="メイリオ" pitchFamily="50" charset="-128"/>
                <a:ea typeface="メイリオ" pitchFamily="50" charset="-128"/>
                <a:cs typeface="メイリオ" pitchFamily="50" charset="-128"/>
              </a:rPr>
              <a:t>手動消込</a:t>
            </a:r>
          </a:p>
        </p:txBody>
      </p:sp>
      <p:sp>
        <p:nvSpPr>
          <p:cNvPr id="14" name="Rectangle 7"/>
          <p:cNvSpPr>
            <a:spLocks noChangeArrowheads="1"/>
          </p:cNvSpPr>
          <p:nvPr/>
        </p:nvSpPr>
        <p:spPr bwMode="auto">
          <a:xfrm>
            <a:off x="6184900" y="2568575"/>
            <a:ext cx="2744788" cy="3646488"/>
          </a:xfrm>
          <a:prstGeom prst="rect">
            <a:avLst/>
          </a:prstGeom>
          <a:solidFill>
            <a:schemeClr val="bg1"/>
          </a:solidFill>
          <a:ln w="15875">
            <a:solidFill>
              <a:srgbClr val="9E3039"/>
            </a:solidFill>
            <a:miter lim="800000"/>
            <a:headEnd/>
            <a:tailEnd/>
          </a:ln>
          <a:effectLst>
            <a:outerShdw blurRad="50800" dist="38100" algn="l" rotWithShape="0">
              <a:prstClr val="black">
                <a:alpha val="40000"/>
              </a:prstClr>
            </a:outerShdw>
          </a:effectLst>
        </p:spPr>
        <p:txBody>
          <a:bodyPr wrap="none" lIns="180000" tIns="360000"/>
          <a:lstStyle/>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入金予定</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ja-JP" altLang="en-US" sz="1400" dirty="0">
                <a:solidFill>
                  <a:prstClr val="black"/>
                </a:solidFill>
                <a:latin typeface="メイリオ" pitchFamily="50" charset="-128"/>
                <a:ea typeface="メイリオ" pitchFamily="50" charset="-128"/>
                <a:cs typeface="メイリオ" pitchFamily="50" charset="-128"/>
              </a:rPr>
              <a:t>①</a:t>
            </a:r>
            <a:r>
              <a:rPr lang="en-US" altLang="ja-JP" sz="1400" dirty="0">
                <a:solidFill>
                  <a:prstClr val="black"/>
                </a:solidFill>
                <a:latin typeface="メイリオ" pitchFamily="50" charset="-128"/>
                <a:ea typeface="メイリオ" pitchFamily="50" charset="-128"/>
                <a:cs typeface="メイリオ" pitchFamily="50" charset="-128"/>
              </a:rPr>
              <a:t>1/31	</a:t>
            </a:r>
            <a:r>
              <a:rPr lang="ja-JP" altLang="en-US" sz="1400" dirty="0" smtClean="0">
                <a:solidFill>
                  <a:prstClr val="black"/>
                </a:solidFill>
                <a:latin typeface="メイリオ" pitchFamily="50" charset="-128"/>
                <a:ea typeface="メイリオ" pitchFamily="50" charset="-128"/>
                <a:cs typeface="メイリオ" pitchFamily="50" charset="-128"/>
              </a:rPr>
              <a:t>  </a:t>
            </a:r>
            <a:r>
              <a:rPr lang="en-US" altLang="ja-JP" sz="1400" dirty="0" smtClean="0">
                <a:solidFill>
                  <a:prstClr val="black"/>
                </a:solidFill>
                <a:latin typeface="メイリオ" pitchFamily="50" charset="-128"/>
                <a:ea typeface="メイリオ" pitchFamily="50" charset="-128"/>
                <a:cs typeface="メイリオ" pitchFamily="50" charset="-128"/>
              </a:rPr>
              <a:t>\</a:t>
            </a:r>
            <a:r>
              <a:rPr lang="en-US" altLang="ja-JP" sz="1400" dirty="0">
                <a:solidFill>
                  <a:prstClr val="black"/>
                </a:solidFill>
                <a:latin typeface="メイリオ" pitchFamily="50" charset="-128"/>
                <a:ea typeface="メイリオ" pitchFamily="50" charset="-128"/>
                <a:cs typeface="メイリオ" pitchFamily="50" charset="-128"/>
              </a:rPr>
              <a:t>5,000</a:t>
            </a:r>
          </a:p>
          <a:p>
            <a:pPr>
              <a:defRPr/>
            </a:pPr>
            <a:r>
              <a:rPr lang="ja-JP" altLang="en-US" sz="1400" dirty="0">
                <a:solidFill>
                  <a:prstClr val="black"/>
                </a:solidFill>
                <a:latin typeface="メイリオ" pitchFamily="50" charset="-128"/>
                <a:ea typeface="メイリオ" pitchFamily="50" charset="-128"/>
                <a:cs typeface="メイリオ" pitchFamily="50" charset="-128"/>
              </a:rPr>
              <a:t>②</a:t>
            </a:r>
            <a:r>
              <a:rPr lang="en-US" altLang="ja-JP" sz="1400" dirty="0">
                <a:solidFill>
                  <a:prstClr val="black"/>
                </a:solidFill>
                <a:latin typeface="メイリオ" pitchFamily="50" charset="-128"/>
                <a:ea typeface="メイリオ" pitchFamily="50" charset="-128"/>
                <a:cs typeface="メイリオ" pitchFamily="50" charset="-128"/>
              </a:rPr>
              <a:t>2/28	\30,000</a:t>
            </a:r>
          </a:p>
          <a:p>
            <a:pPr>
              <a:defRPr/>
            </a:pPr>
            <a:r>
              <a:rPr lang="ja-JP" altLang="en-US" sz="1400" dirty="0">
                <a:solidFill>
                  <a:prstClr val="black"/>
                </a:solidFill>
                <a:latin typeface="メイリオ" pitchFamily="50" charset="-128"/>
                <a:ea typeface="メイリオ" pitchFamily="50" charset="-128"/>
                <a:cs typeface="メイリオ" pitchFamily="50" charset="-128"/>
              </a:rPr>
              <a:t>③</a:t>
            </a:r>
            <a:r>
              <a:rPr lang="en-US" altLang="ja-JP" sz="1400" dirty="0">
                <a:solidFill>
                  <a:prstClr val="black"/>
                </a:solidFill>
                <a:latin typeface="メイリオ" pitchFamily="50" charset="-128"/>
                <a:ea typeface="メイリオ" pitchFamily="50" charset="-128"/>
                <a:cs typeface="メイリオ" pitchFamily="50" charset="-128"/>
              </a:rPr>
              <a:t>3/31	\10,000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入金実績</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en-US" altLang="ja-JP" sz="1400" dirty="0">
                <a:solidFill>
                  <a:prstClr val="black"/>
                </a:solidFill>
                <a:latin typeface="メイリオ" pitchFamily="50" charset="-128"/>
                <a:ea typeface="メイリオ" pitchFamily="50" charset="-128"/>
                <a:cs typeface="メイリオ" pitchFamily="50" charset="-128"/>
              </a:rPr>
              <a:t>3/31	\40,000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日付の古い順で消込みます。</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（上記の例では①②の全額と③の</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金額のうち</a:t>
            </a:r>
            <a:r>
              <a:rPr lang="en-US" altLang="ja-JP" sz="1200" dirty="0">
                <a:solidFill>
                  <a:prstClr val="black"/>
                </a:solidFill>
                <a:latin typeface="メイリオ" pitchFamily="50" charset="-128"/>
                <a:ea typeface="メイリオ" pitchFamily="50" charset="-128"/>
                <a:cs typeface="メイリオ" pitchFamily="50" charset="-128"/>
              </a:rPr>
              <a:t>\5,000</a:t>
            </a:r>
            <a:r>
              <a:rPr lang="ja-JP" altLang="en-US" sz="1200" dirty="0">
                <a:solidFill>
                  <a:prstClr val="black"/>
                </a:solidFill>
                <a:latin typeface="メイリオ" pitchFamily="50" charset="-128"/>
                <a:ea typeface="メイリオ" pitchFamily="50" charset="-128"/>
                <a:cs typeface="メイリオ" pitchFamily="50" charset="-128"/>
              </a:rPr>
              <a:t>）</a:t>
            </a:r>
            <a:endParaRPr lang="en-US" altLang="ja-JP" sz="1200" dirty="0">
              <a:solidFill>
                <a:prstClr val="black"/>
              </a:solidFill>
              <a:latin typeface="メイリオ" pitchFamily="50" charset="-128"/>
              <a:ea typeface="メイリオ" pitchFamily="50" charset="-128"/>
              <a:cs typeface="メイリオ" pitchFamily="50" charset="-128"/>
            </a:endParaRPr>
          </a:p>
        </p:txBody>
      </p:sp>
      <p:sp>
        <p:nvSpPr>
          <p:cNvPr id="35849" name="Rectangle 10"/>
          <p:cNvSpPr>
            <a:spLocks noChangeArrowheads="1"/>
          </p:cNvSpPr>
          <p:nvPr/>
        </p:nvSpPr>
        <p:spPr bwMode="auto">
          <a:xfrm>
            <a:off x="6677025" y="2374900"/>
            <a:ext cx="1752600" cy="381000"/>
          </a:xfrm>
          <a:prstGeom prst="rect">
            <a:avLst/>
          </a:prstGeom>
          <a:solidFill>
            <a:srgbClr val="9E3039"/>
          </a:solidFill>
          <a:ln w="9525">
            <a:solidFill>
              <a:schemeClr val="folHlink"/>
            </a:solidFill>
            <a:miter lim="800000"/>
            <a:headEnd/>
            <a:tailEnd/>
          </a:ln>
          <a:scene3d>
            <a:camera prst="orthographicFront"/>
            <a:lightRig rig="threePt" dir="t"/>
          </a:scene3d>
          <a:sp3d>
            <a:bevelT/>
          </a:sp3d>
        </p:spPr>
        <p:txBody>
          <a:bodyPr wrap="none" anchor="ctr"/>
          <a:lstStyle/>
          <a:p>
            <a:pPr algn="ctr">
              <a:defRPr/>
            </a:pPr>
            <a:r>
              <a:rPr lang="ja-JP" altLang="en-US">
                <a:solidFill>
                  <a:prstClr val="white"/>
                </a:solidFill>
                <a:latin typeface="メイリオ" pitchFamily="50" charset="-128"/>
                <a:ea typeface="メイリオ" pitchFamily="50" charset="-128"/>
                <a:cs typeface="メイリオ" pitchFamily="50" charset="-128"/>
              </a:rPr>
              <a:t>残高消込</a:t>
            </a:r>
          </a:p>
        </p:txBody>
      </p:sp>
      <p:sp>
        <p:nvSpPr>
          <p:cNvPr id="112656" name="Text Box 2"/>
          <p:cNvSpPr txBox="1">
            <a:spLocks noChangeArrowheads="1"/>
          </p:cNvSpPr>
          <p:nvPr/>
        </p:nvSpPr>
        <p:spPr bwMode="auto">
          <a:xfrm>
            <a:off x="215900" y="1439863"/>
            <a:ext cx="8751888" cy="862012"/>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消込方法</a:t>
            </a:r>
            <a:endParaRPr lang="en-US" altLang="ja-JP">
              <a:solidFill>
                <a:srgbClr val="E27100"/>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入金実績と入金予定データ（債権データ）の消込みを行います。</a:t>
            </a:r>
            <a:endParaRPr lang="en-US" altLang="ja-JP" sz="1600">
              <a:solidFill>
                <a:srgbClr val="595959"/>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主に以下の３種類の方法がございます。</a:t>
            </a:r>
          </a:p>
        </p:txBody>
      </p:sp>
      <p:sp>
        <p:nvSpPr>
          <p:cNvPr id="12" name="Line 16"/>
          <p:cNvSpPr>
            <a:spLocks noChangeShapeType="1"/>
          </p:cNvSpPr>
          <p:nvPr/>
        </p:nvSpPr>
        <p:spPr bwMode="auto">
          <a:xfrm>
            <a:off x="2165375" y="4548188"/>
            <a:ext cx="606425" cy="0"/>
          </a:xfrm>
          <a:prstGeom prst="line">
            <a:avLst/>
          </a:prstGeom>
          <a:noFill/>
          <a:ln w="9525">
            <a:solidFill>
              <a:srgbClr val="FF0000"/>
            </a:solidFill>
            <a:round/>
            <a:headEnd/>
            <a:tailEn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5" name="Line 17"/>
          <p:cNvSpPr>
            <a:spLocks noChangeShapeType="1"/>
          </p:cNvSpPr>
          <p:nvPr/>
        </p:nvSpPr>
        <p:spPr bwMode="auto">
          <a:xfrm flipH="1" flipV="1">
            <a:off x="2759100" y="3429000"/>
            <a:ext cx="7937" cy="1119188"/>
          </a:xfrm>
          <a:prstGeom prst="line">
            <a:avLst/>
          </a:prstGeom>
          <a:noFill/>
          <a:ln w="9525">
            <a:solidFill>
              <a:srgbClr val="FF0000"/>
            </a:solidFill>
            <a:round/>
            <a:headEnd/>
            <a:tailEn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6" name="Line 18"/>
          <p:cNvSpPr>
            <a:spLocks noChangeShapeType="1"/>
          </p:cNvSpPr>
          <p:nvPr/>
        </p:nvSpPr>
        <p:spPr bwMode="auto">
          <a:xfrm flipH="1">
            <a:off x="2347937" y="3429000"/>
            <a:ext cx="414338" cy="0"/>
          </a:xfrm>
          <a:prstGeom prst="line">
            <a:avLst/>
          </a:prstGeom>
          <a:noFill/>
          <a:ln w="9525">
            <a:solidFill>
              <a:srgbClr val="FF0000"/>
            </a:solidFill>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7" name="Line 19"/>
          <p:cNvSpPr>
            <a:spLocks noChangeShapeType="1"/>
          </p:cNvSpPr>
          <p:nvPr/>
        </p:nvSpPr>
        <p:spPr bwMode="auto">
          <a:xfrm flipH="1">
            <a:off x="2346350" y="3690938"/>
            <a:ext cx="425450" cy="0"/>
          </a:xfrm>
          <a:prstGeom prst="line">
            <a:avLst/>
          </a:prstGeom>
          <a:noFill/>
          <a:ln w="9525">
            <a:solidFill>
              <a:srgbClr val="FF0000"/>
            </a:solidFill>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8" name="Line 21"/>
          <p:cNvSpPr>
            <a:spLocks noChangeShapeType="1"/>
          </p:cNvSpPr>
          <p:nvPr/>
        </p:nvSpPr>
        <p:spPr bwMode="auto">
          <a:xfrm>
            <a:off x="5094907" y="4557713"/>
            <a:ext cx="557213" cy="0"/>
          </a:xfrm>
          <a:prstGeom prst="line">
            <a:avLst/>
          </a:prstGeom>
          <a:noFill/>
          <a:ln w="9525">
            <a:solidFill>
              <a:srgbClr val="FF0000"/>
            </a:solidFill>
            <a:prstDash val="dash"/>
            <a:round/>
            <a:headEnd/>
            <a:tailEn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9" name="Line 22"/>
          <p:cNvSpPr>
            <a:spLocks noChangeShapeType="1"/>
          </p:cNvSpPr>
          <p:nvPr/>
        </p:nvSpPr>
        <p:spPr bwMode="auto">
          <a:xfrm flipH="1" flipV="1">
            <a:off x="5633070" y="3225800"/>
            <a:ext cx="14287" cy="1331913"/>
          </a:xfrm>
          <a:prstGeom prst="line">
            <a:avLst/>
          </a:prstGeom>
          <a:noFill/>
          <a:ln w="9525">
            <a:solidFill>
              <a:srgbClr val="FF0000"/>
            </a:solidFill>
            <a:prstDash val="dash"/>
            <a:round/>
            <a:headEnd/>
            <a:tailEn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0" name="Line 23"/>
          <p:cNvSpPr>
            <a:spLocks noChangeShapeType="1"/>
          </p:cNvSpPr>
          <p:nvPr/>
        </p:nvSpPr>
        <p:spPr bwMode="auto">
          <a:xfrm flipH="1">
            <a:off x="5244132" y="3248025"/>
            <a:ext cx="384175" cy="0"/>
          </a:xfrm>
          <a:prstGeom prst="line">
            <a:avLst/>
          </a:prstGeom>
          <a:noFill/>
          <a:ln w="9525">
            <a:solidFill>
              <a:srgbClr val="FF0000"/>
            </a:solidFill>
            <a:prstDash val="dash"/>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1" name="Line 24"/>
          <p:cNvSpPr>
            <a:spLocks noChangeShapeType="1"/>
          </p:cNvSpPr>
          <p:nvPr/>
        </p:nvSpPr>
        <p:spPr bwMode="auto">
          <a:xfrm flipH="1">
            <a:off x="5245720" y="3492500"/>
            <a:ext cx="382587" cy="0"/>
          </a:xfrm>
          <a:prstGeom prst="line">
            <a:avLst/>
          </a:prstGeom>
          <a:noFill/>
          <a:ln w="9525">
            <a:solidFill>
              <a:srgbClr val="FF0000"/>
            </a:solidFill>
            <a:prstDash val="dash"/>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2" name="Line 25"/>
          <p:cNvSpPr>
            <a:spLocks noChangeShapeType="1"/>
          </p:cNvSpPr>
          <p:nvPr/>
        </p:nvSpPr>
        <p:spPr bwMode="auto">
          <a:xfrm flipH="1">
            <a:off x="5245720" y="3725863"/>
            <a:ext cx="392112" cy="0"/>
          </a:xfrm>
          <a:prstGeom prst="line">
            <a:avLst/>
          </a:prstGeom>
          <a:noFill/>
          <a:ln w="9525">
            <a:solidFill>
              <a:srgbClr val="FF0000"/>
            </a:solidFill>
            <a:prstDash val="dash"/>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3" name="Line 29"/>
          <p:cNvSpPr>
            <a:spLocks noChangeShapeType="1"/>
          </p:cNvSpPr>
          <p:nvPr/>
        </p:nvSpPr>
        <p:spPr bwMode="auto">
          <a:xfrm>
            <a:off x="8060506" y="4538663"/>
            <a:ext cx="606425" cy="0"/>
          </a:xfrm>
          <a:prstGeom prst="line">
            <a:avLst/>
          </a:prstGeom>
          <a:noFill/>
          <a:ln w="9525">
            <a:solidFill>
              <a:srgbClr val="FF0000"/>
            </a:solidFill>
            <a:round/>
            <a:headEnd/>
            <a:tailEn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5" name="Line 31"/>
          <p:cNvSpPr>
            <a:spLocks noChangeShapeType="1"/>
          </p:cNvSpPr>
          <p:nvPr/>
        </p:nvSpPr>
        <p:spPr bwMode="auto">
          <a:xfrm flipH="1">
            <a:off x="8249418" y="3213100"/>
            <a:ext cx="417513" cy="0"/>
          </a:xfrm>
          <a:prstGeom prst="line">
            <a:avLst/>
          </a:prstGeom>
          <a:noFill/>
          <a:ln w="9525">
            <a:solidFill>
              <a:srgbClr val="FF0000"/>
            </a:solidFill>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6" name="Line 32"/>
          <p:cNvSpPr>
            <a:spLocks noChangeShapeType="1"/>
          </p:cNvSpPr>
          <p:nvPr/>
        </p:nvSpPr>
        <p:spPr bwMode="auto">
          <a:xfrm flipH="1">
            <a:off x="8252593" y="3457575"/>
            <a:ext cx="414338" cy="0"/>
          </a:xfrm>
          <a:prstGeom prst="line">
            <a:avLst/>
          </a:prstGeom>
          <a:noFill/>
          <a:ln w="9525">
            <a:solidFill>
              <a:srgbClr val="FF0000"/>
            </a:solidFill>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7" name="Line 33"/>
          <p:cNvSpPr>
            <a:spLocks noChangeShapeType="1"/>
          </p:cNvSpPr>
          <p:nvPr/>
        </p:nvSpPr>
        <p:spPr bwMode="auto">
          <a:xfrm flipH="1">
            <a:off x="8251006" y="3690938"/>
            <a:ext cx="425450" cy="0"/>
          </a:xfrm>
          <a:prstGeom prst="line">
            <a:avLst/>
          </a:prstGeom>
          <a:noFill/>
          <a:ln w="9525">
            <a:solidFill>
              <a:srgbClr val="FF0000"/>
            </a:solidFill>
            <a:round/>
            <a:headEnd/>
            <a:tailEnd type="triangle" w="med" len="med"/>
          </a:ln>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cxnSp>
        <p:nvCxnSpPr>
          <p:cNvPr id="29" name="直線コネクタ 28"/>
          <p:cNvCxnSpPr>
            <a:stCxn id="25" idx="0"/>
            <a:endCxn id="23" idx="1"/>
          </p:cNvCxnSpPr>
          <p:nvPr/>
        </p:nvCxnSpPr>
        <p:spPr>
          <a:xfrm>
            <a:off x="8666931" y="3213100"/>
            <a:ext cx="0" cy="13255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953DAD7-242C-4F7F-A1A7-B91ECEDDD186}" type="slidenum">
              <a:rPr lang="ja-JP" altLang="en-US" smtClean="0">
                <a:solidFill>
                  <a:srgbClr val="FFFFFF"/>
                </a:solidFill>
              </a:rPr>
              <a:pPr fontAlgn="base">
                <a:spcBef>
                  <a:spcPct val="0"/>
                </a:spcBef>
                <a:spcAft>
                  <a:spcPct val="0"/>
                </a:spcAft>
                <a:defRPr/>
              </a:pPr>
              <a:t>31</a:t>
            </a:fld>
            <a:endParaRPr lang="ja-JP" altLang="en-US" smtClean="0">
              <a:solidFill>
                <a:srgbClr val="FFFFFF"/>
              </a:solidFill>
            </a:endParaRPr>
          </a:p>
        </p:txBody>
      </p:sp>
      <p:sp>
        <p:nvSpPr>
          <p:cNvPr id="113667"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r>
              <a:rPr lang="en-US" altLang="ja-JP" sz="4000" b="1">
                <a:solidFill>
                  <a:srgbClr val="000000"/>
                </a:solidFill>
                <a:latin typeface="Times New Roman" pitchFamily="18" charset="0"/>
                <a:ea typeface="HGP創英角ｺﾞｼｯｸUB" pitchFamily="50" charset="-128"/>
              </a:rPr>
              <a:t>-PN+</a:t>
            </a:r>
          </a:p>
          <a:p>
            <a:pPr algn="ctr"/>
            <a:r>
              <a:rPr lang="ja-JP" altLang="en-US" sz="2800" b="1">
                <a:solidFill>
                  <a:srgbClr val="000000"/>
                </a:solidFill>
                <a:latin typeface="メイリオ" pitchFamily="50" charset="-128"/>
                <a:ea typeface="メイリオ" pitchFamily="50" charset="-128"/>
                <a:cs typeface="メイリオ" pitchFamily="50" charset="-128"/>
              </a:rPr>
              <a:t>手形管理システム</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AutoShape 19"/>
          <p:cNvSpPr>
            <a:spLocks noChangeArrowheads="1"/>
          </p:cNvSpPr>
          <p:nvPr/>
        </p:nvSpPr>
        <p:spPr bwMode="auto">
          <a:xfrm>
            <a:off x="5715000" y="2714625"/>
            <a:ext cx="287338" cy="714375"/>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691" name="AutoShape 19"/>
          <p:cNvSpPr>
            <a:spLocks noChangeArrowheads="1"/>
          </p:cNvSpPr>
          <p:nvPr/>
        </p:nvSpPr>
        <p:spPr bwMode="auto">
          <a:xfrm>
            <a:off x="2928938" y="4533900"/>
            <a:ext cx="287337" cy="758825"/>
          </a:xfrm>
          <a:prstGeom prst="downArrow">
            <a:avLst>
              <a:gd name="adj1" fmla="val 50000"/>
              <a:gd name="adj2" fmla="val 57183"/>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692"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-PN+</a:t>
            </a:r>
            <a:r>
              <a:rPr lang="ja-JP" altLang="en-US" dirty="0" smtClean="0">
                <a:latin typeface="メイリオ" pitchFamily="50" charset="-128"/>
                <a:ea typeface="メイリオ" pitchFamily="50" charset="-128"/>
                <a:cs typeface="メイリオ" pitchFamily="50" charset="-128"/>
              </a:rPr>
              <a:t>システムフロー</a:t>
            </a:r>
          </a:p>
        </p:txBody>
      </p:sp>
      <p:sp>
        <p:nvSpPr>
          <p:cNvPr id="3891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DEE23CF-77CA-4646-B8D0-BDD9D692DD99}" type="slidenum">
              <a:rPr lang="ja-JP" altLang="en-US" smtClean="0">
                <a:solidFill>
                  <a:srgbClr val="FFFFFF"/>
                </a:solidFill>
              </a:rPr>
              <a:pPr fontAlgn="base">
                <a:spcBef>
                  <a:spcPct val="0"/>
                </a:spcBef>
                <a:spcAft>
                  <a:spcPct val="0"/>
                </a:spcAft>
                <a:defRPr/>
              </a:pPr>
              <a:t>32</a:t>
            </a:fld>
            <a:endParaRPr lang="ja-JP" altLang="en-US" smtClean="0">
              <a:solidFill>
                <a:srgbClr val="FFFFFF"/>
              </a:solidFill>
            </a:endParaRPr>
          </a:p>
        </p:txBody>
      </p:sp>
      <p:sp>
        <p:nvSpPr>
          <p:cNvPr id="114694" name="AutoShape 5"/>
          <p:cNvSpPr>
            <a:spLocks noChangeArrowheads="1"/>
          </p:cNvSpPr>
          <p:nvPr/>
        </p:nvSpPr>
        <p:spPr bwMode="gray">
          <a:xfrm>
            <a:off x="250825" y="1604963"/>
            <a:ext cx="4249738" cy="4329112"/>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HGP創英角ｺﾞｼｯｸUB" pitchFamily="50" charset="-128"/>
              <a:ea typeface="HGP創英角ｺﾞｼｯｸUB" pitchFamily="50" charset="-128"/>
            </a:endParaRPr>
          </a:p>
        </p:txBody>
      </p:sp>
      <p:sp>
        <p:nvSpPr>
          <p:cNvPr id="114695" name="AutoShape 12"/>
          <p:cNvSpPr>
            <a:spLocks noChangeArrowheads="1"/>
          </p:cNvSpPr>
          <p:nvPr/>
        </p:nvSpPr>
        <p:spPr bwMode="auto">
          <a:xfrm>
            <a:off x="214313" y="1285875"/>
            <a:ext cx="42862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受取手形管理</a:t>
            </a:r>
          </a:p>
        </p:txBody>
      </p:sp>
      <p:sp>
        <p:nvSpPr>
          <p:cNvPr id="16" name="Oval 13"/>
          <p:cNvSpPr>
            <a:spLocks noChangeArrowheads="1"/>
          </p:cNvSpPr>
          <p:nvPr/>
        </p:nvSpPr>
        <p:spPr bwMode="auto">
          <a:xfrm>
            <a:off x="3000375" y="1714500"/>
            <a:ext cx="1285875" cy="43021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7" name="Oval 18"/>
          <p:cNvSpPr>
            <a:spLocks noChangeArrowheads="1"/>
          </p:cNvSpPr>
          <p:nvPr/>
        </p:nvSpPr>
        <p:spPr bwMode="auto">
          <a:xfrm>
            <a:off x="623888" y="2500313"/>
            <a:ext cx="3733800" cy="3603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受取手形情報承認</a:t>
            </a:r>
          </a:p>
        </p:txBody>
      </p:sp>
      <p:sp>
        <p:nvSpPr>
          <p:cNvPr id="114702" name="AutoShape 19"/>
          <p:cNvSpPr>
            <a:spLocks noChangeArrowheads="1"/>
          </p:cNvSpPr>
          <p:nvPr/>
        </p:nvSpPr>
        <p:spPr bwMode="auto">
          <a:xfrm>
            <a:off x="954088" y="2243138"/>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52" name="円柱 51"/>
          <p:cNvSpPr/>
          <p:nvPr/>
        </p:nvSpPr>
        <p:spPr>
          <a:xfrm>
            <a:off x="714375" y="1643063"/>
            <a:ext cx="714375" cy="512762"/>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114704" name="AutoShape 8"/>
          <p:cNvSpPr>
            <a:spLocks noChangeArrowheads="1"/>
          </p:cNvSpPr>
          <p:nvPr/>
        </p:nvSpPr>
        <p:spPr bwMode="auto">
          <a:xfrm>
            <a:off x="928688" y="371475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05" name="AutoShape 19"/>
          <p:cNvSpPr>
            <a:spLocks noChangeArrowheads="1"/>
          </p:cNvSpPr>
          <p:nvPr/>
        </p:nvSpPr>
        <p:spPr bwMode="auto">
          <a:xfrm rot="10800000">
            <a:off x="1714500" y="3786188"/>
            <a:ext cx="287338" cy="11430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06" name="AutoShape 12"/>
          <p:cNvSpPr>
            <a:spLocks noChangeArrowheads="1"/>
          </p:cNvSpPr>
          <p:nvPr/>
        </p:nvSpPr>
        <p:spPr bwMode="auto">
          <a:xfrm>
            <a:off x="4572000" y="1285875"/>
            <a:ext cx="42862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支払手形管理</a:t>
            </a:r>
          </a:p>
        </p:txBody>
      </p:sp>
      <p:sp>
        <p:nvSpPr>
          <p:cNvPr id="114707" name="AutoShape 5"/>
          <p:cNvSpPr>
            <a:spLocks noChangeArrowheads="1"/>
          </p:cNvSpPr>
          <p:nvPr/>
        </p:nvSpPr>
        <p:spPr bwMode="gray">
          <a:xfrm>
            <a:off x="4572000" y="1643063"/>
            <a:ext cx="4249738" cy="4286250"/>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HGP創英角ｺﾞｼｯｸUB" pitchFamily="50" charset="-128"/>
              <a:ea typeface="HGP創英角ｺﾞｼｯｸUB" pitchFamily="50" charset="-128"/>
            </a:endParaRPr>
          </a:p>
        </p:txBody>
      </p:sp>
      <p:sp>
        <p:nvSpPr>
          <p:cNvPr id="58" name="フローチャート : 代替処理 57"/>
          <p:cNvSpPr/>
          <p:nvPr/>
        </p:nvSpPr>
        <p:spPr>
          <a:xfrm>
            <a:off x="1643063" y="1714500"/>
            <a:ext cx="1285875" cy="428625"/>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chemeClr val="accent1">
                    <a:lumMod val="75000"/>
                  </a:schemeClr>
                </a:solidFill>
                <a:latin typeface="Times New Roman" pitchFamily="18" charset="0"/>
                <a:cs typeface="Times New Roman" pitchFamily="18" charset="0"/>
              </a:rPr>
              <a:t>SuperStream</a:t>
            </a:r>
          </a:p>
          <a:p>
            <a:pPr algn="ctr">
              <a:defRPr/>
            </a:pPr>
            <a:r>
              <a:rPr lang="en-US" altLang="ja-JP" sz="1200" b="1" dirty="0">
                <a:solidFill>
                  <a:schemeClr val="accent1">
                    <a:lumMod val="75000"/>
                  </a:schemeClr>
                </a:solidFill>
                <a:latin typeface="Times New Roman" pitchFamily="18" charset="0"/>
                <a:cs typeface="Times New Roman" pitchFamily="18" charset="0"/>
              </a:rPr>
              <a:t>AR+</a:t>
            </a:r>
            <a:endParaRPr lang="ja-JP" altLang="en-US" sz="1200" dirty="0">
              <a:solidFill>
                <a:schemeClr val="accent1">
                  <a:lumMod val="75000"/>
                </a:schemeClr>
              </a:solidFill>
            </a:endParaRPr>
          </a:p>
        </p:txBody>
      </p:sp>
      <p:sp>
        <p:nvSpPr>
          <p:cNvPr id="114709" name="AutoShape 19"/>
          <p:cNvSpPr>
            <a:spLocks noChangeArrowheads="1"/>
          </p:cNvSpPr>
          <p:nvPr/>
        </p:nvSpPr>
        <p:spPr bwMode="auto">
          <a:xfrm>
            <a:off x="2157413" y="2214563"/>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14710" name="AutoShape 19"/>
          <p:cNvSpPr>
            <a:spLocks noChangeArrowheads="1"/>
          </p:cNvSpPr>
          <p:nvPr/>
        </p:nvSpPr>
        <p:spPr bwMode="auto">
          <a:xfrm>
            <a:off x="3492500" y="2205038"/>
            <a:ext cx="287338"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65" name="円柱 64"/>
          <p:cNvSpPr/>
          <p:nvPr/>
        </p:nvSpPr>
        <p:spPr>
          <a:xfrm>
            <a:off x="1000125" y="3201988"/>
            <a:ext cx="2786063" cy="512762"/>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受取手形データ</a:t>
            </a:r>
          </a:p>
        </p:txBody>
      </p:sp>
      <p:sp>
        <p:nvSpPr>
          <p:cNvPr id="66" name="Oval 13"/>
          <p:cNvSpPr>
            <a:spLocks noChangeArrowheads="1"/>
          </p:cNvSpPr>
          <p:nvPr/>
        </p:nvSpPr>
        <p:spPr bwMode="auto">
          <a:xfrm>
            <a:off x="428625" y="4071938"/>
            <a:ext cx="1285875"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移動入力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7" name="Oval 13"/>
          <p:cNvSpPr>
            <a:spLocks noChangeArrowheads="1"/>
          </p:cNvSpPr>
          <p:nvPr/>
        </p:nvSpPr>
        <p:spPr bwMode="auto">
          <a:xfrm>
            <a:off x="357188" y="4929188"/>
            <a:ext cx="1714500" cy="5000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受取手形</a:t>
            </a:r>
            <a:endParaRPr lang="en-US" altLang="ja-JP" sz="1200" dirty="0">
              <a:solidFill>
                <a:prstClr val="black"/>
              </a:solidFill>
              <a:latin typeface="メイリオ" pitchFamily="50" charset="-128"/>
              <a:ea typeface="メイリオ" pitchFamily="50" charset="-128"/>
              <a:cs typeface="メイリオ" pitchFamily="50" charset="-128"/>
            </a:endParaRPr>
          </a:p>
          <a:p>
            <a:pPr algn="ctr">
              <a:defRPr/>
            </a:pPr>
            <a:r>
              <a:rPr lang="ja-JP" altLang="en-US" sz="1200" dirty="0">
                <a:solidFill>
                  <a:prstClr val="black"/>
                </a:solidFill>
                <a:latin typeface="メイリオ" pitchFamily="50" charset="-128"/>
                <a:ea typeface="メイリオ" pitchFamily="50" charset="-128"/>
                <a:cs typeface="メイリオ" pitchFamily="50" charset="-128"/>
              </a:rPr>
              <a:t>移動承認</a:t>
            </a: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14718" name="AutoShape 8"/>
          <p:cNvSpPr>
            <a:spLocks noChangeArrowheads="1"/>
          </p:cNvSpPr>
          <p:nvPr/>
        </p:nvSpPr>
        <p:spPr bwMode="auto">
          <a:xfrm>
            <a:off x="928688" y="45720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19" name="AutoShape 19"/>
          <p:cNvSpPr>
            <a:spLocks noChangeArrowheads="1"/>
          </p:cNvSpPr>
          <p:nvPr/>
        </p:nvSpPr>
        <p:spPr bwMode="auto">
          <a:xfrm>
            <a:off x="3133725" y="3786188"/>
            <a:ext cx="287338" cy="3810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72" name="Oval 13"/>
          <p:cNvSpPr>
            <a:spLocks noChangeArrowheads="1"/>
          </p:cNvSpPr>
          <p:nvPr/>
        </p:nvSpPr>
        <p:spPr bwMode="auto">
          <a:xfrm>
            <a:off x="2428875" y="4176713"/>
            <a:ext cx="1785938" cy="357187"/>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受取手形顛末入力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74" name="Oval 13"/>
          <p:cNvSpPr>
            <a:spLocks noChangeArrowheads="1"/>
          </p:cNvSpPr>
          <p:nvPr/>
        </p:nvSpPr>
        <p:spPr bwMode="auto">
          <a:xfrm>
            <a:off x="2339753" y="4643438"/>
            <a:ext cx="1446436" cy="357187"/>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受取手形入金入力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76" name="AutoShape 48"/>
          <p:cNvSpPr>
            <a:spLocks noChangeArrowheads="1"/>
          </p:cNvSpPr>
          <p:nvPr/>
        </p:nvSpPr>
        <p:spPr bwMode="auto">
          <a:xfrm>
            <a:off x="2571750" y="5292725"/>
            <a:ext cx="4143375"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手形決済処理</a:t>
            </a:r>
          </a:p>
        </p:txBody>
      </p:sp>
      <p:sp>
        <p:nvSpPr>
          <p:cNvPr id="114729" name="AutoShape 19"/>
          <p:cNvSpPr>
            <a:spLocks noChangeArrowheads="1"/>
          </p:cNvSpPr>
          <p:nvPr/>
        </p:nvSpPr>
        <p:spPr bwMode="auto">
          <a:xfrm>
            <a:off x="3786188" y="4533900"/>
            <a:ext cx="287337" cy="752475"/>
          </a:xfrm>
          <a:prstGeom prst="downArrow">
            <a:avLst>
              <a:gd name="adj1" fmla="val 50000"/>
              <a:gd name="adj2" fmla="val 5717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30" name="AutoShape 19"/>
          <p:cNvSpPr>
            <a:spLocks noChangeArrowheads="1"/>
          </p:cNvSpPr>
          <p:nvPr/>
        </p:nvSpPr>
        <p:spPr bwMode="auto">
          <a:xfrm>
            <a:off x="2176463" y="2909888"/>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31" name="AutoShape 19"/>
          <p:cNvSpPr>
            <a:spLocks noChangeArrowheads="1"/>
          </p:cNvSpPr>
          <p:nvPr/>
        </p:nvSpPr>
        <p:spPr bwMode="auto">
          <a:xfrm>
            <a:off x="5357813" y="4643438"/>
            <a:ext cx="287337" cy="661987"/>
          </a:xfrm>
          <a:prstGeom prst="downArrow">
            <a:avLst>
              <a:gd name="adj1" fmla="val 50000"/>
              <a:gd name="adj2" fmla="val 5712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82" name="Oval 13"/>
          <p:cNvSpPr>
            <a:spLocks noChangeArrowheads="1"/>
          </p:cNvSpPr>
          <p:nvPr/>
        </p:nvSpPr>
        <p:spPr bwMode="auto">
          <a:xfrm>
            <a:off x="7253288" y="1714500"/>
            <a:ext cx="1285875" cy="43021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支払手形入力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85" name="円柱 84"/>
          <p:cNvSpPr/>
          <p:nvPr/>
        </p:nvSpPr>
        <p:spPr>
          <a:xfrm>
            <a:off x="4967288" y="1643063"/>
            <a:ext cx="714375" cy="512762"/>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114736" name="AutoShape 19"/>
          <p:cNvSpPr>
            <a:spLocks noChangeArrowheads="1"/>
          </p:cNvSpPr>
          <p:nvPr/>
        </p:nvSpPr>
        <p:spPr bwMode="auto">
          <a:xfrm>
            <a:off x="5995988" y="2171700"/>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14737" name="AutoShape 19"/>
          <p:cNvSpPr>
            <a:spLocks noChangeArrowheads="1"/>
          </p:cNvSpPr>
          <p:nvPr/>
        </p:nvSpPr>
        <p:spPr bwMode="auto">
          <a:xfrm>
            <a:off x="7767638" y="2214563"/>
            <a:ext cx="287337" cy="1214437"/>
          </a:xfrm>
          <a:prstGeom prst="downArrow">
            <a:avLst>
              <a:gd name="adj1" fmla="val 50000"/>
              <a:gd name="adj2" fmla="val 57175"/>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91" name="円柱 90"/>
          <p:cNvSpPr/>
          <p:nvPr/>
        </p:nvSpPr>
        <p:spPr>
          <a:xfrm>
            <a:off x="5286375" y="4143375"/>
            <a:ext cx="3000375" cy="428625"/>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支払手形データ</a:t>
            </a:r>
          </a:p>
        </p:txBody>
      </p:sp>
      <p:sp>
        <p:nvSpPr>
          <p:cNvPr id="97" name="Oval 13"/>
          <p:cNvSpPr>
            <a:spLocks noChangeArrowheads="1"/>
          </p:cNvSpPr>
          <p:nvPr/>
        </p:nvSpPr>
        <p:spPr bwMode="auto">
          <a:xfrm>
            <a:off x="4857750" y="4643438"/>
            <a:ext cx="1357313" cy="357187"/>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手形払出入力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14742" name="AutoShape 19"/>
          <p:cNvSpPr>
            <a:spLocks noChangeArrowheads="1"/>
          </p:cNvSpPr>
          <p:nvPr/>
        </p:nvSpPr>
        <p:spPr bwMode="auto">
          <a:xfrm>
            <a:off x="6215063" y="4641850"/>
            <a:ext cx="287337" cy="657225"/>
          </a:xfrm>
          <a:prstGeom prst="downArrow">
            <a:avLst>
              <a:gd name="adj1" fmla="val 50000"/>
              <a:gd name="adj2" fmla="val 57193"/>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43" name="AutoShape 19"/>
          <p:cNvSpPr>
            <a:spLocks noChangeArrowheads="1"/>
          </p:cNvSpPr>
          <p:nvPr/>
        </p:nvSpPr>
        <p:spPr bwMode="auto">
          <a:xfrm>
            <a:off x="5424488" y="2171700"/>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03" name="AutoShape 48"/>
          <p:cNvSpPr>
            <a:spLocks noChangeArrowheads="1"/>
          </p:cNvSpPr>
          <p:nvPr/>
        </p:nvSpPr>
        <p:spPr bwMode="auto">
          <a:xfrm>
            <a:off x="5000625" y="2428875"/>
            <a:ext cx="1785938"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印紙税分割</a:t>
            </a:r>
          </a:p>
        </p:txBody>
      </p:sp>
      <p:sp>
        <p:nvSpPr>
          <p:cNvPr id="105" name="Oval 18"/>
          <p:cNvSpPr>
            <a:spLocks noChangeArrowheads="1"/>
          </p:cNvSpPr>
          <p:nvPr/>
        </p:nvSpPr>
        <p:spPr bwMode="auto">
          <a:xfrm>
            <a:off x="5072063" y="2786063"/>
            <a:ext cx="1609725" cy="3603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手形番号入力</a:t>
            </a:r>
          </a:p>
        </p:txBody>
      </p:sp>
      <p:sp>
        <p:nvSpPr>
          <p:cNvPr id="106" name="Oval 18"/>
          <p:cNvSpPr>
            <a:spLocks noChangeArrowheads="1"/>
          </p:cNvSpPr>
          <p:nvPr/>
        </p:nvSpPr>
        <p:spPr bwMode="auto">
          <a:xfrm>
            <a:off x="5072063" y="3425825"/>
            <a:ext cx="3571875" cy="360363"/>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支払手形情報承認</a:t>
            </a:r>
          </a:p>
        </p:txBody>
      </p:sp>
      <p:sp>
        <p:nvSpPr>
          <p:cNvPr id="114753" name="AutoShape 19"/>
          <p:cNvSpPr>
            <a:spLocks noChangeArrowheads="1"/>
          </p:cNvSpPr>
          <p:nvPr/>
        </p:nvSpPr>
        <p:spPr bwMode="auto">
          <a:xfrm>
            <a:off x="6732588" y="3860800"/>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54" name="AutoShape 19"/>
          <p:cNvSpPr>
            <a:spLocks noChangeArrowheads="1"/>
          </p:cNvSpPr>
          <p:nvPr/>
        </p:nvSpPr>
        <p:spPr bwMode="auto">
          <a:xfrm rot="10800000">
            <a:off x="8072438" y="4643438"/>
            <a:ext cx="285750" cy="714375"/>
          </a:xfrm>
          <a:prstGeom prst="downArrow">
            <a:avLst>
              <a:gd name="adj1" fmla="val 43370"/>
              <a:gd name="adj2" fmla="val 57188"/>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 name="Oval 13"/>
          <p:cNvSpPr>
            <a:spLocks noChangeArrowheads="1"/>
          </p:cNvSpPr>
          <p:nvPr/>
        </p:nvSpPr>
        <p:spPr bwMode="auto">
          <a:xfrm>
            <a:off x="6572250" y="4819650"/>
            <a:ext cx="1384126" cy="357188"/>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支払手形移動入力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14758" name="AutoShape 19"/>
          <p:cNvSpPr>
            <a:spLocks noChangeArrowheads="1"/>
          </p:cNvSpPr>
          <p:nvPr/>
        </p:nvSpPr>
        <p:spPr bwMode="auto">
          <a:xfrm>
            <a:off x="7439025" y="4591050"/>
            <a:ext cx="287338"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59" name="AutoShape 19"/>
          <p:cNvSpPr>
            <a:spLocks noChangeArrowheads="1"/>
          </p:cNvSpPr>
          <p:nvPr/>
        </p:nvSpPr>
        <p:spPr bwMode="auto">
          <a:xfrm>
            <a:off x="7451725" y="5157788"/>
            <a:ext cx="287338"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6" name="Oval 13"/>
          <p:cNvSpPr>
            <a:spLocks noChangeArrowheads="1"/>
          </p:cNvSpPr>
          <p:nvPr/>
        </p:nvSpPr>
        <p:spPr bwMode="auto">
          <a:xfrm>
            <a:off x="6929438" y="5429250"/>
            <a:ext cx="1785937" cy="428625"/>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支払手形移動承認</a:t>
            </a: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17" name="Text Box 7"/>
          <p:cNvSpPr txBox="1">
            <a:spLocks noChangeArrowheads="1"/>
          </p:cNvSpPr>
          <p:nvPr/>
        </p:nvSpPr>
        <p:spPr bwMode="auto">
          <a:xfrm>
            <a:off x="2943225" y="5611813"/>
            <a:ext cx="3414713" cy="246062"/>
          </a:xfrm>
          <a:prstGeom prst="rect">
            <a:avLst/>
          </a:prstGeom>
          <a:solidFill>
            <a:schemeClr val="accent3">
              <a:lumMod val="20000"/>
              <a:lumOff val="80000"/>
            </a:schemeClr>
          </a:solidFill>
          <a:ln w="9525">
            <a:noFill/>
            <a:miter lim="800000"/>
            <a:headEnd/>
            <a:tailEnd/>
          </a:ln>
        </p:spPr>
        <p:txBody>
          <a:bodyPr>
            <a:spAutoFit/>
          </a:bodyPr>
          <a:lstStyle/>
          <a:p>
            <a:pPr algn="ctr">
              <a:spcBef>
                <a:spcPct val="50000"/>
              </a:spcBef>
              <a:defRPr/>
            </a:pPr>
            <a:r>
              <a:rPr lang="ja-JP" altLang="en-US" sz="1000" dirty="0">
                <a:solidFill>
                  <a:prstClr val="black"/>
                </a:solidFill>
                <a:latin typeface="メイリオ" pitchFamily="50" charset="-128"/>
                <a:ea typeface="メイリオ" pitchFamily="50" charset="-128"/>
                <a:cs typeface="メイリオ" pitchFamily="50" charset="-128"/>
              </a:rPr>
              <a:t>満期日到来データを決済処理（一括</a:t>
            </a:r>
            <a:r>
              <a:rPr lang="en-US" altLang="ja-JP" sz="1000" dirty="0">
                <a:solidFill>
                  <a:prstClr val="black"/>
                </a:solidFill>
                <a:latin typeface="メイリオ" pitchFamily="50" charset="-128"/>
                <a:ea typeface="メイリオ" pitchFamily="50" charset="-128"/>
                <a:cs typeface="メイリオ" pitchFamily="50" charset="-128"/>
              </a:rPr>
              <a:t>/</a:t>
            </a:r>
            <a:r>
              <a:rPr lang="ja-JP" altLang="en-US" sz="1000" dirty="0">
                <a:solidFill>
                  <a:prstClr val="black"/>
                </a:solidFill>
                <a:latin typeface="メイリオ" pitchFamily="50" charset="-128"/>
                <a:ea typeface="メイリオ" pitchFamily="50" charset="-128"/>
                <a:cs typeface="メイリオ" pitchFamily="50" charset="-128"/>
              </a:rPr>
              <a:t>個別指定）</a:t>
            </a:r>
          </a:p>
        </p:txBody>
      </p:sp>
      <p:sp>
        <p:nvSpPr>
          <p:cNvPr id="118" name="フローチャート : 代替処理 117"/>
          <p:cNvSpPr/>
          <p:nvPr/>
        </p:nvSpPr>
        <p:spPr>
          <a:xfrm>
            <a:off x="285750" y="6143625"/>
            <a:ext cx="8501063"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chemeClr val="accent1">
                    <a:lumMod val="75000"/>
                  </a:schemeClr>
                </a:solidFill>
                <a:latin typeface="Times New Roman" pitchFamily="18" charset="0"/>
                <a:cs typeface="Times New Roman" pitchFamily="18" charset="0"/>
              </a:rPr>
              <a:t>SuperStream</a:t>
            </a:r>
            <a:r>
              <a:rPr lang="en-US" altLang="ja-JP" sz="1200" b="1" dirty="0">
                <a:solidFill>
                  <a:schemeClr val="accent1">
                    <a:lumMod val="75000"/>
                  </a:schemeClr>
                </a:solidFill>
                <a:latin typeface="Times New Roman" pitchFamily="18" charset="0"/>
                <a:cs typeface="Times New Roman" pitchFamily="18" charset="0"/>
              </a:rPr>
              <a:t>-CORE</a:t>
            </a:r>
            <a:endParaRPr lang="ja-JP" altLang="en-US" sz="1200" dirty="0">
              <a:solidFill>
                <a:schemeClr val="accent1">
                  <a:lumMod val="75000"/>
                </a:schemeClr>
              </a:solidFill>
            </a:endParaRPr>
          </a:p>
        </p:txBody>
      </p:sp>
      <p:sp>
        <p:nvSpPr>
          <p:cNvPr id="114765" name="AutoShape 19"/>
          <p:cNvSpPr>
            <a:spLocks noChangeArrowheads="1"/>
          </p:cNvSpPr>
          <p:nvPr/>
        </p:nvSpPr>
        <p:spPr bwMode="auto">
          <a:xfrm>
            <a:off x="6572250" y="5929313"/>
            <a:ext cx="287338"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4766" name="AutoShape 19"/>
          <p:cNvSpPr>
            <a:spLocks noChangeArrowheads="1"/>
          </p:cNvSpPr>
          <p:nvPr/>
        </p:nvSpPr>
        <p:spPr bwMode="auto">
          <a:xfrm>
            <a:off x="1928813" y="5929313"/>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21" name="AutoShape 21"/>
          <p:cNvSpPr>
            <a:spLocks noChangeArrowheads="1"/>
          </p:cNvSpPr>
          <p:nvPr/>
        </p:nvSpPr>
        <p:spPr bwMode="auto">
          <a:xfrm>
            <a:off x="2219325" y="5919788"/>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仕訳データ</a:t>
            </a:r>
          </a:p>
        </p:txBody>
      </p:sp>
      <p:sp>
        <p:nvSpPr>
          <p:cNvPr id="122" name="AutoShape 21"/>
          <p:cNvSpPr>
            <a:spLocks noChangeArrowheads="1"/>
          </p:cNvSpPr>
          <p:nvPr/>
        </p:nvSpPr>
        <p:spPr bwMode="auto">
          <a:xfrm>
            <a:off x="6858000" y="5929313"/>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仕訳データ</a:t>
            </a:r>
          </a:p>
        </p:txBody>
      </p:sp>
      <p:sp>
        <p:nvSpPr>
          <p:cNvPr id="57" name="フローチャート : 代替処理 56"/>
          <p:cNvSpPr/>
          <p:nvPr/>
        </p:nvSpPr>
        <p:spPr>
          <a:xfrm>
            <a:off x="5724525" y="1700213"/>
            <a:ext cx="1285875" cy="428625"/>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chemeClr val="accent1">
                    <a:lumMod val="75000"/>
                  </a:schemeClr>
                </a:solidFill>
                <a:latin typeface="Times New Roman" pitchFamily="18" charset="0"/>
                <a:cs typeface="Times New Roman" pitchFamily="18" charset="0"/>
              </a:rPr>
              <a:t>SuperStream</a:t>
            </a:r>
          </a:p>
          <a:p>
            <a:pPr algn="ctr">
              <a:defRPr/>
            </a:pPr>
            <a:r>
              <a:rPr lang="en-US" altLang="ja-JP" sz="1200" b="1" dirty="0">
                <a:solidFill>
                  <a:schemeClr val="accent1">
                    <a:lumMod val="75000"/>
                  </a:schemeClr>
                </a:solidFill>
                <a:latin typeface="Times New Roman" pitchFamily="18" charset="0"/>
                <a:cs typeface="Times New Roman" pitchFamily="18" charset="0"/>
              </a:rPr>
              <a:t>AP+</a:t>
            </a:r>
            <a:endParaRPr lang="ja-JP" altLang="en-US" sz="1200" dirty="0">
              <a:solidFill>
                <a:schemeClr val="accent1">
                  <a:lumMod val="75000"/>
                </a:schemeClr>
              </a:solidFill>
            </a:endParaRPr>
          </a:p>
        </p:txBody>
      </p:sp>
      <p:sp>
        <p:nvSpPr>
          <p:cNvPr id="5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5405F78-BC52-46C0-9B14-4D7CD95C2B34}" type="slidenum">
              <a:rPr lang="ja-JP" altLang="en-US" smtClean="0">
                <a:solidFill>
                  <a:srgbClr val="FFFFFF"/>
                </a:solidFill>
              </a:rPr>
              <a:pPr fontAlgn="base">
                <a:spcBef>
                  <a:spcPct val="0"/>
                </a:spcBef>
                <a:spcAft>
                  <a:spcPct val="0"/>
                </a:spcAft>
                <a:defRPr/>
              </a:pPr>
              <a:t>33</a:t>
            </a:fld>
            <a:endParaRPr lang="ja-JP" altLang="en-US" smtClean="0">
              <a:solidFill>
                <a:srgbClr val="FFFFFF"/>
              </a:solidFill>
            </a:endParaRPr>
          </a:p>
        </p:txBody>
      </p:sp>
      <p:sp>
        <p:nvSpPr>
          <p:cNvPr id="115715"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r>
              <a:rPr lang="en-US" altLang="ja-JP" sz="4000" b="1">
                <a:solidFill>
                  <a:srgbClr val="000000"/>
                </a:solidFill>
                <a:latin typeface="Times New Roman" pitchFamily="18" charset="0"/>
                <a:ea typeface="HGP創英角ｺﾞｼｯｸUB" pitchFamily="50" charset="-128"/>
              </a:rPr>
              <a:t>-FA+</a:t>
            </a:r>
          </a:p>
          <a:p>
            <a:pPr algn="ctr"/>
            <a:r>
              <a:rPr lang="ja-JP" altLang="en-US" sz="2800" b="1">
                <a:solidFill>
                  <a:srgbClr val="000000"/>
                </a:solidFill>
                <a:latin typeface="メイリオ" pitchFamily="50" charset="-128"/>
                <a:ea typeface="メイリオ" pitchFamily="50" charset="-128"/>
                <a:cs typeface="メイリオ" pitchFamily="50" charset="-128"/>
              </a:rPr>
              <a:t>固定資産・リース資産管理システム</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-FA+</a:t>
            </a:r>
            <a:r>
              <a:rPr lang="ja-JP" altLang="en-US" dirty="0" smtClean="0">
                <a:latin typeface="メイリオ" pitchFamily="50" charset="-128"/>
                <a:ea typeface="メイリオ" pitchFamily="50" charset="-128"/>
                <a:cs typeface="メイリオ" pitchFamily="50" charset="-128"/>
              </a:rPr>
              <a:t>システムフロー</a:t>
            </a:r>
          </a:p>
        </p:txBody>
      </p:sp>
      <p:sp>
        <p:nvSpPr>
          <p:cNvPr id="4096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CB94714-D467-47FE-A7AE-6DE752FC8FF6}" type="slidenum">
              <a:rPr lang="ja-JP" altLang="en-US" smtClean="0">
                <a:solidFill>
                  <a:srgbClr val="FFFFFF"/>
                </a:solidFill>
              </a:rPr>
              <a:pPr fontAlgn="base">
                <a:spcBef>
                  <a:spcPct val="0"/>
                </a:spcBef>
                <a:spcAft>
                  <a:spcPct val="0"/>
                </a:spcAft>
                <a:defRPr/>
              </a:pPr>
              <a:t>34</a:t>
            </a:fld>
            <a:endParaRPr lang="ja-JP" altLang="en-US" smtClean="0">
              <a:solidFill>
                <a:srgbClr val="FFFFFF"/>
              </a:solidFill>
            </a:endParaRPr>
          </a:p>
        </p:txBody>
      </p:sp>
      <p:sp>
        <p:nvSpPr>
          <p:cNvPr id="116740" name="AutoShape 5"/>
          <p:cNvSpPr>
            <a:spLocks noChangeArrowheads="1"/>
          </p:cNvSpPr>
          <p:nvPr/>
        </p:nvSpPr>
        <p:spPr bwMode="gray">
          <a:xfrm>
            <a:off x="250825" y="1604963"/>
            <a:ext cx="4749800" cy="42576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16741" name="AutoShape 12"/>
          <p:cNvSpPr>
            <a:spLocks noChangeArrowheads="1"/>
          </p:cNvSpPr>
          <p:nvPr/>
        </p:nvSpPr>
        <p:spPr bwMode="auto">
          <a:xfrm>
            <a:off x="214313" y="1285875"/>
            <a:ext cx="4786312"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固定資産管理</a:t>
            </a:r>
          </a:p>
        </p:txBody>
      </p:sp>
      <p:sp>
        <p:nvSpPr>
          <p:cNvPr id="116742" name="AutoShape 12"/>
          <p:cNvSpPr>
            <a:spLocks noChangeArrowheads="1"/>
          </p:cNvSpPr>
          <p:nvPr/>
        </p:nvSpPr>
        <p:spPr bwMode="auto">
          <a:xfrm>
            <a:off x="5214938" y="1285875"/>
            <a:ext cx="3571875"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リース資産管理</a:t>
            </a:r>
          </a:p>
        </p:txBody>
      </p:sp>
      <p:sp>
        <p:nvSpPr>
          <p:cNvPr id="116743" name="AutoShape 5"/>
          <p:cNvSpPr>
            <a:spLocks noChangeArrowheads="1"/>
          </p:cNvSpPr>
          <p:nvPr/>
        </p:nvSpPr>
        <p:spPr bwMode="gray">
          <a:xfrm>
            <a:off x="5143500" y="1643063"/>
            <a:ext cx="3678238" cy="4214812"/>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16744" name="AutoShape 19"/>
          <p:cNvSpPr>
            <a:spLocks noChangeArrowheads="1"/>
          </p:cNvSpPr>
          <p:nvPr/>
        </p:nvSpPr>
        <p:spPr bwMode="auto">
          <a:xfrm>
            <a:off x="6000750" y="3714750"/>
            <a:ext cx="287338" cy="404813"/>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8" name="フローチャート : 代替処理 117"/>
          <p:cNvSpPr/>
          <p:nvPr/>
        </p:nvSpPr>
        <p:spPr>
          <a:xfrm>
            <a:off x="285750" y="6143625"/>
            <a:ext cx="5214938"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chemeClr val="accent1">
                    <a:lumMod val="75000"/>
                  </a:schemeClr>
                </a:solidFill>
                <a:latin typeface="Times New Roman" pitchFamily="18" charset="0"/>
                <a:cs typeface="Times New Roman" pitchFamily="18" charset="0"/>
              </a:rPr>
              <a:t>SuperStream</a:t>
            </a:r>
            <a:r>
              <a:rPr lang="en-US" altLang="ja-JP" sz="1200" b="1" dirty="0">
                <a:solidFill>
                  <a:schemeClr val="accent1">
                    <a:lumMod val="75000"/>
                  </a:schemeClr>
                </a:solidFill>
                <a:latin typeface="Times New Roman" pitchFamily="18" charset="0"/>
                <a:cs typeface="Times New Roman" pitchFamily="18" charset="0"/>
              </a:rPr>
              <a:t>-CORE</a:t>
            </a:r>
            <a:endParaRPr lang="ja-JP" altLang="en-US" sz="1200" dirty="0">
              <a:solidFill>
                <a:schemeClr val="accent1">
                  <a:lumMod val="75000"/>
                </a:schemeClr>
              </a:solidFill>
            </a:endParaRPr>
          </a:p>
        </p:txBody>
      </p:sp>
      <p:sp>
        <p:nvSpPr>
          <p:cNvPr id="116746" name="AutoShape 19"/>
          <p:cNvSpPr>
            <a:spLocks noChangeArrowheads="1"/>
          </p:cNvSpPr>
          <p:nvPr/>
        </p:nvSpPr>
        <p:spPr bwMode="auto">
          <a:xfrm>
            <a:off x="1928813" y="5857875"/>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21" name="AutoShape 21"/>
          <p:cNvSpPr>
            <a:spLocks noChangeArrowheads="1"/>
          </p:cNvSpPr>
          <p:nvPr/>
        </p:nvSpPr>
        <p:spPr bwMode="auto">
          <a:xfrm>
            <a:off x="2214563" y="5857875"/>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仕訳データ</a:t>
            </a:r>
          </a:p>
        </p:txBody>
      </p:sp>
      <p:sp>
        <p:nvSpPr>
          <p:cNvPr id="55" name="AutoShape 36"/>
          <p:cNvSpPr>
            <a:spLocks noChangeArrowheads="1"/>
          </p:cNvSpPr>
          <p:nvPr/>
        </p:nvSpPr>
        <p:spPr bwMode="auto">
          <a:xfrm>
            <a:off x="2286000" y="1785938"/>
            <a:ext cx="2500313" cy="1500187"/>
          </a:xfrm>
          <a:prstGeom prst="roundRect">
            <a:avLst>
              <a:gd name="adj" fmla="val 11926"/>
            </a:avLst>
          </a:prstGeom>
          <a:solidFill>
            <a:schemeClr val="accent4">
              <a:lumMod val="40000"/>
              <a:lumOff val="60000"/>
            </a:schemeClr>
          </a:solidFill>
          <a:ln w="9525">
            <a:noFill/>
            <a:round/>
            <a:headEnd/>
            <a:tailEnd/>
          </a:ln>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各種管理機能</a:t>
            </a:r>
            <a:endParaRPr lang="ja-JP" altLang="ja-JP" sz="1200" dirty="0">
              <a:solidFill>
                <a:prstClr val="black"/>
              </a:solidFill>
              <a:latin typeface="メイリオ" pitchFamily="50" charset="-128"/>
              <a:ea typeface="メイリオ" pitchFamily="50" charset="-128"/>
              <a:cs typeface="メイリオ" pitchFamily="50" charset="-128"/>
            </a:endParaRPr>
          </a:p>
        </p:txBody>
      </p:sp>
      <p:sp>
        <p:nvSpPr>
          <p:cNvPr id="60" name="AutoShape 38"/>
          <p:cNvSpPr>
            <a:spLocks noChangeArrowheads="1"/>
          </p:cNvSpPr>
          <p:nvPr/>
        </p:nvSpPr>
        <p:spPr bwMode="auto">
          <a:xfrm>
            <a:off x="2357438" y="2143125"/>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資産処分</a:t>
            </a:r>
          </a:p>
        </p:txBody>
      </p:sp>
      <p:sp>
        <p:nvSpPr>
          <p:cNvPr id="69" name="AutoShape 40"/>
          <p:cNvSpPr>
            <a:spLocks noChangeArrowheads="1"/>
          </p:cNvSpPr>
          <p:nvPr/>
        </p:nvSpPr>
        <p:spPr bwMode="auto">
          <a:xfrm>
            <a:off x="3143250" y="2143125"/>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資産移動</a:t>
            </a:r>
          </a:p>
        </p:txBody>
      </p:sp>
      <p:sp>
        <p:nvSpPr>
          <p:cNvPr id="73" name="AutoShape 48"/>
          <p:cNvSpPr>
            <a:spLocks noChangeArrowheads="1"/>
          </p:cNvSpPr>
          <p:nvPr/>
        </p:nvSpPr>
        <p:spPr bwMode="auto">
          <a:xfrm>
            <a:off x="2357438" y="2500313"/>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遊休休止</a:t>
            </a:r>
          </a:p>
        </p:txBody>
      </p:sp>
      <p:sp>
        <p:nvSpPr>
          <p:cNvPr id="75" name="AutoShape 38"/>
          <p:cNvSpPr>
            <a:spLocks noChangeArrowheads="1"/>
          </p:cNvSpPr>
          <p:nvPr/>
        </p:nvSpPr>
        <p:spPr bwMode="auto">
          <a:xfrm>
            <a:off x="571500" y="1785938"/>
            <a:ext cx="1571625" cy="185737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lstStyle/>
          <a:p>
            <a:pPr algn="ctr">
              <a:defRPr/>
            </a:pPr>
            <a:r>
              <a:rPr lang="ja-JP" altLang="en-US" sz="1300" dirty="0">
                <a:solidFill>
                  <a:prstClr val="white"/>
                </a:solidFill>
                <a:latin typeface="メイリオ" pitchFamily="50" charset="-128"/>
                <a:ea typeface="メイリオ" pitchFamily="50" charset="-128"/>
                <a:cs typeface="メイリオ" pitchFamily="50" charset="-128"/>
              </a:rPr>
              <a:t>資産記帳</a:t>
            </a:r>
          </a:p>
        </p:txBody>
      </p:sp>
      <p:sp>
        <p:nvSpPr>
          <p:cNvPr id="81" name="正方形/長方形 80"/>
          <p:cNvSpPr/>
          <p:nvPr/>
        </p:nvSpPr>
        <p:spPr>
          <a:xfrm>
            <a:off x="714375" y="2286000"/>
            <a:ext cx="1285875" cy="285750"/>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資本的支出</a:t>
            </a:r>
          </a:p>
        </p:txBody>
      </p:sp>
      <p:sp>
        <p:nvSpPr>
          <p:cNvPr id="83" name="正方形/長方形 82"/>
          <p:cNvSpPr/>
          <p:nvPr/>
        </p:nvSpPr>
        <p:spPr>
          <a:xfrm>
            <a:off x="719138" y="2714625"/>
            <a:ext cx="1285875" cy="285750"/>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資産除去債務</a:t>
            </a:r>
          </a:p>
        </p:txBody>
      </p:sp>
      <p:sp>
        <p:nvSpPr>
          <p:cNvPr id="84" name="正方形/長方形 83"/>
          <p:cNvSpPr/>
          <p:nvPr/>
        </p:nvSpPr>
        <p:spPr>
          <a:xfrm>
            <a:off x="714375" y="3143250"/>
            <a:ext cx="1285875" cy="285750"/>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減損情報</a:t>
            </a:r>
          </a:p>
        </p:txBody>
      </p:sp>
      <p:sp>
        <p:nvSpPr>
          <p:cNvPr id="87" name="AutoShape 48"/>
          <p:cNvSpPr>
            <a:spLocks noChangeArrowheads="1"/>
          </p:cNvSpPr>
          <p:nvPr/>
        </p:nvSpPr>
        <p:spPr bwMode="auto">
          <a:xfrm>
            <a:off x="3143250" y="2500313"/>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用途変更</a:t>
            </a:r>
          </a:p>
        </p:txBody>
      </p:sp>
      <p:sp>
        <p:nvSpPr>
          <p:cNvPr id="92" name="AutoShape 48"/>
          <p:cNvSpPr>
            <a:spLocks noChangeArrowheads="1"/>
          </p:cNvSpPr>
          <p:nvPr/>
        </p:nvSpPr>
        <p:spPr bwMode="auto">
          <a:xfrm>
            <a:off x="2357438" y="2857500"/>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貸与情報</a:t>
            </a:r>
          </a:p>
        </p:txBody>
      </p:sp>
      <p:sp>
        <p:nvSpPr>
          <p:cNvPr id="93" name="AutoShape 48"/>
          <p:cNvSpPr>
            <a:spLocks noChangeArrowheads="1"/>
          </p:cNvSpPr>
          <p:nvPr/>
        </p:nvSpPr>
        <p:spPr bwMode="auto">
          <a:xfrm>
            <a:off x="3143250" y="2857500"/>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減損入力</a:t>
            </a:r>
          </a:p>
        </p:txBody>
      </p:sp>
      <p:sp>
        <p:nvSpPr>
          <p:cNvPr id="94" name="AutoShape 48"/>
          <p:cNvSpPr>
            <a:spLocks noChangeArrowheads="1"/>
          </p:cNvSpPr>
          <p:nvPr/>
        </p:nvSpPr>
        <p:spPr bwMode="auto">
          <a:xfrm>
            <a:off x="3929063" y="2500313"/>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修繕維持</a:t>
            </a:r>
          </a:p>
        </p:txBody>
      </p:sp>
      <p:sp>
        <p:nvSpPr>
          <p:cNvPr id="95" name="AutoShape 48"/>
          <p:cNvSpPr>
            <a:spLocks noChangeArrowheads="1"/>
          </p:cNvSpPr>
          <p:nvPr/>
        </p:nvSpPr>
        <p:spPr bwMode="auto">
          <a:xfrm>
            <a:off x="3929063" y="2143125"/>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保険情報</a:t>
            </a:r>
          </a:p>
        </p:txBody>
      </p:sp>
      <p:sp>
        <p:nvSpPr>
          <p:cNvPr id="96" name="AutoShape 48"/>
          <p:cNvSpPr>
            <a:spLocks noChangeArrowheads="1"/>
          </p:cNvSpPr>
          <p:nvPr/>
        </p:nvSpPr>
        <p:spPr bwMode="auto">
          <a:xfrm>
            <a:off x="3929063" y="2857500"/>
            <a:ext cx="7143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担保情報</a:t>
            </a:r>
          </a:p>
        </p:txBody>
      </p:sp>
      <p:sp>
        <p:nvSpPr>
          <p:cNvPr id="98" name="AutoShape 48"/>
          <p:cNvSpPr>
            <a:spLocks noChangeArrowheads="1"/>
          </p:cNvSpPr>
          <p:nvPr/>
        </p:nvSpPr>
        <p:spPr bwMode="auto">
          <a:xfrm>
            <a:off x="928688" y="4143375"/>
            <a:ext cx="3500437"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入力データ更新</a:t>
            </a:r>
          </a:p>
        </p:txBody>
      </p:sp>
      <p:sp>
        <p:nvSpPr>
          <p:cNvPr id="100" name="AutoShape 48"/>
          <p:cNvSpPr>
            <a:spLocks noChangeArrowheads="1"/>
          </p:cNvSpPr>
          <p:nvPr/>
        </p:nvSpPr>
        <p:spPr bwMode="auto">
          <a:xfrm>
            <a:off x="928688" y="5500688"/>
            <a:ext cx="3500437"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月次更新（償却計算）</a:t>
            </a:r>
          </a:p>
        </p:txBody>
      </p:sp>
      <p:sp>
        <p:nvSpPr>
          <p:cNvPr id="101" name="円柱 100"/>
          <p:cNvSpPr/>
          <p:nvPr/>
        </p:nvSpPr>
        <p:spPr>
          <a:xfrm>
            <a:off x="3786188" y="3357563"/>
            <a:ext cx="960437" cy="441325"/>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外部データ</a:t>
            </a:r>
          </a:p>
        </p:txBody>
      </p:sp>
      <p:sp>
        <p:nvSpPr>
          <p:cNvPr id="116795" name="AutoShape 19"/>
          <p:cNvSpPr>
            <a:spLocks noChangeArrowheads="1"/>
          </p:cNvSpPr>
          <p:nvPr/>
        </p:nvSpPr>
        <p:spPr bwMode="auto">
          <a:xfrm>
            <a:off x="1214438" y="3714750"/>
            <a:ext cx="287337" cy="428625"/>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6796" name="AutoShape 19"/>
          <p:cNvSpPr>
            <a:spLocks noChangeArrowheads="1"/>
          </p:cNvSpPr>
          <p:nvPr/>
        </p:nvSpPr>
        <p:spPr bwMode="auto">
          <a:xfrm>
            <a:off x="4143375" y="3857625"/>
            <a:ext cx="287338"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6797" name="AutoShape 19"/>
          <p:cNvSpPr>
            <a:spLocks noChangeArrowheads="1"/>
          </p:cNvSpPr>
          <p:nvPr/>
        </p:nvSpPr>
        <p:spPr bwMode="auto">
          <a:xfrm>
            <a:off x="3143250" y="3357563"/>
            <a:ext cx="287338" cy="762000"/>
          </a:xfrm>
          <a:prstGeom prst="downArrow">
            <a:avLst>
              <a:gd name="adj1" fmla="val 50000"/>
              <a:gd name="adj2" fmla="val 5717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3" name="AutoShape 20"/>
          <p:cNvSpPr>
            <a:spLocks noChangeArrowheads="1"/>
          </p:cNvSpPr>
          <p:nvPr/>
        </p:nvSpPr>
        <p:spPr bwMode="auto">
          <a:xfrm>
            <a:off x="357188" y="4714875"/>
            <a:ext cx="1571625" cy="714375"/>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固定資産台帳</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減価償却明細表　など</a:t>
            </a: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39970" name="AutoShape 21"/>
          <p:cNvSpPr>
            <a:spLocks noChangeArrowheads="1"/>
          </p:cNvSpPr>
          <p:nvPr/>
        </p:nvSpPr>
        <p:spPr bwMode="auto">
          <a:xfrm>
            <a:off x="500063" y="4572000"/>
            <a:ext cx="1214437" cy="271463"/>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124" name="AutoShape 20"/>
          <p:cNvSpPr>
            <a:spLocks noChangeArrowheads="1"/>
          </p:cNvSpPr>
          <p:nvPr/>
        </p:nvSpPr>
        <p:spPr bwMode="auto">
          <a:xfrm>
            <a:off x="2000250" y="4714875"/>
            <a:ext cx="1357313" cy="714375"/>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別表十六</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償却資産税申告書</a:t>
            </a: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39972" name="AutoShape 21"/>
          <p:cNvSpPr>
            <a:spLocks noChangeArrowheads="1"/>
          </p:cNvSpPr>
          <p:nvPr/>
        </p:nvSpPr>
        <p:spPr bwMode="auto">
          <a:xfrm>
            <a:off x="2143125" y="4572000"/>
            <a:ext cx="1071563" cy="271463"/>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税務レポート</a:t>
            </a:r>
          </a:p>
        </p:txBody>
      </p:sp>
      <p:sp>
        <p:nvSpPr>
          <p:cNvPr id="126" name="AutoShape 22"/>
          <p:cNvSpPr>
            <a:spLocks noChangeArrowheads="1"/>
          </p:cNvSpPr>
          <p:nvPr/>
        </p:nvSpPr>
        <p:spPr bwMode="auto">
          <a:xfrm>
            <a:off x="3429000" y="4643438"/>
            <a:ext cx="1511300" cy="823912"/>
          </a:xfrm>
          <a:prstGeom prst="roundRect">
            <a:avLst>
              <a:gd name="adj" fmla="val 16667"/>
            </a:avLst>
          </a:prstGeom>
          <a:solidFill>
            <a:schemeClr val="accent3">
              <a:lumMod val="20000"/>
              <a:lumOff val="80000"/>
            </a:schemeClr>
          </a:solidFill>
          <a:ln w="6350">
            <a:solidFill>
              <a:srgbClr val="9E3039"/>
            </a:solidFill>
            <a:round/>
            <a:headEnd/>
            <a:tailEnd/>
          </a:ln>
          <a:effectLst>
            <a:outerShdw blurRad="50800" dist="63500" dir="3600000" algn="l" rotWithShape="0">
              <a:schemeClr val="accent3">
                <a:lumMod val="75000"/>
                <a:alpha val="40000"/>
              </a:schemeClr>
            </a:outerShdw>
          </a:effectLst>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償却費予測処理</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固定資産棚卸</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減価償却計算明細</a:t>
            </a:r>
            <a:r>
              <a:rPr lang="ja-JP" altLang="en-US" sz="1000" dirty="0">
                <a:solidFill>
                  <a:prstClr val="black"/>
                </a:solidFill>
                <a:latin typeface="メイリオ" pitchFamily="50" charset="-128"/>
                <a:ea typeface="メイリオ" pitchFamily="50" charset="-128"/>
                <a:cs typeface="メイリオ" pitchFamily="50" charset="-128"/>
              </a:rPr>
              <a:t>など</a:t>
            </a:r>
            <a:endParaRPr lang="en-US" altLang="ja-JP" sz="1000" dirty="0">
              <a:solidFill>
                <a:prstClr val="black"/>
              </a:solidFill>
              <a:latin typeface="メイリオ" pitchFamily="50" charset="-128"/>
              <a:ea typeface="メイリオ" pitchFamily="50" charset="-128"/>
              <a:cs typeface="メイリオ" pitchFamily="50" charset="-128"/>
            </a:endParaRPr>
          </a:p>
        </p:txBody>
      </p:sp>
      <p:sp>
        <p:nvSpPr>
          <p:cNvPr id="39974" name="AutoShape 24"/>
          <p:cNvSpPr>
            <a:spLocks noChangeArrowheads="1"/>
          </p:cNvSpPr>
          <p:nvPr/>
        </p:nvSpPr>
        <p:spPr bwMode="auto">
          <a:xfrm>
            <a:off x="3703638" y="4500563"/>
            <a:ext cx="923925" cy="246062"/>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照会・検索</a:t>
            </a:r>
          </a:p>
        </p:txBody>
      </p:sp>
      <p:sp>
        <p:nvSpPr>
          <p:cNvPr id="128" name="AutoShape 38"/>
          <p:cNvSpPr>
            <a:spLocks noChangeArrowheads="1"/>
          </p:cNvSpPr>
          <p:nvPr/>
        </p:nvSpPr>
        <p:spPr bwMode="auto">
          <a:xfrm>
            <a:off x="5357813" y="1785938"/>
            <a:ext cx="1571625" cy="185737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リース契約登録</a:t>
            </a:r>
          </a:p>
        </p:txBody>
      </p:sp>
      <p:sp>
        <p:nvSpPr>
          <p:cNvPr id="129" name="正方形/長方形 128"/>
          <p:cNvSpPr/>
          <p:nvPr/>
        </p:nvSpPr>
        <p:spPr>
          <a:xfrm>
            <a:off x="5500688" y="2143125"/>
            <a:ext cx="1285875" cy="214313"/>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リース契約情報</a:t>
            </a:r>
          </a:p>
        </p:txBody>
      </p:sp>
      <p:sp>
        <p:nvSpPr>
          <p:cNvPr id="130" name="正方形/長方形 129"/>
          <p:cNvSpPr/>
          <p:nvPr/>
        </p:nvSpPr>
        <p:spPr>
          <a:xfrm>
            <a:off x="5500688" y="2428875"/>
            <a:ext cx="1285875" cy="214313"/>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リース物件情報</a:t>
            </a:r>
          </a:p>
        </p:txBody>
      </p:sp>
      <p:sp>
        <p:nvSpPr>
          <p:cNvPr id="131" name="正方形/長方形 130"/>
          <p:cNvSpPr/>
          <p:nvPr/>
        </p:nvSpPr>
        <p:spPr>
          <a:xfrm>
            <a:off x="5500688" y="2714625"/>
            <a:ext cx="1285875" cy="214313"/>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リース料</a:t>
            </a:r>
            <a:r>
              <a:rPr lang="en-US" altLang="ja-JP" sz="1050" dirty="0">
                <a:solidFill>
                  <a:prstClr val="black"/>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保守料</a:t>
            </a:r>
          </a:p>
        </p:txBody>
      </p:sp>
      <p:sp>
        <p:nvSpPr>
          <p:cNvPr id="132" name="正方形/長方形 131"/>
          <p:cNvSpPr/>
          <p:nvPr/>
        </p:nvSpPr>
        <p:spPr>
          <a:xfrm>
            <a:off x="5500688" y="3000375"/>
            <a:ext cx="1285875" cy="214313"/>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支払スケジュール</a:t>
            </a:r>
          </a:p>
        </p:txBody>
      </p:sp>
      <p:sp>
        <p:nvSpPr>
          <p:cNvPr id="133" name="正方形/長方形 132"/>
          <p:cNvSpPr/>
          <p:nvPr/>
        </p:nvSpPr>
        <p:spPr>
          <a:xfrm>
            <a:off x="5500688" y="3286125"/>
            <a:ext cx="1285875" cy="214313"/>
          </a:xfrm>
          <a:prstGeom prst="rect">
            <a:avLst/>
          </a:prstGeom>
          <a:solidFill>
            <a:schemeClr val="bg1"/>
          </a:solidFill>
          <a:ln w="12700">
            <a:solidFill>
              <a:schemeClr val="tx2"/>
            </a:solidFill>
          </a:ln>
          <a:scene3d>
            <a:camera prst="orthographicFront"/>
            <a:lightRig rig="threePt" dir="t"/>
          </a:scene3d>
          <a:sp3d>
            <a:bevelT w="1016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固定資産情報</a:t>
            </a:r>
          </a:p>
        </p:txBody>
      </p:sp>
      <p:sp>
        <p:nvSpPr>
          <p:cNvPr id="136" name="AutoShape 36"/>
          <p:cNvSpPr>
            <a:spLocks noChangeArrowheads="1"/>
          </p:cNvSpPr>
          <p:nvPr/>
        </p:nvSpPr>
        <p:spPr bwMode="auto">
          <a:xfrm>
            <a:off x="7000875" y="1785938"/>
            <a:ext cx="1571625" cy="1285875"/>
          </a:xfrm>
          <a:prstGeom prst="roundRect">
            <a:avLst>
              <a:gd name="adj" fmla="val 11926"/>
            </a:avLst>
          </a:prstGeom>
          <a:solidFill>
            <a:schemeClr val="accent4">
              <a:lumMod val="40000"/>
              <a:lumOff val="60000"/>
            </a:schemeClr>
          </a:solidFill>
          <a:ln w="9525">
            <a:noFill/>
            <a:round/>
            <a:headEnd/>
            <a:tailEnd/>
          </a:ln>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各種管理機能</a:t>
            </a:r>
            <a:endParaRPr lang="ja-JP" altLang="ja-JP" sz="1200" dirty="0">
              <a:solidFill>
                <a:prstClr val="black"/>
              </a:solidFill>
              <a:latin typeface="メイリオ" pitchFamily="50" charset="-128"/>
              <a:ea typeface="メイリオ" pitchFamily="50" charset="-128"/>
              <a:cs typeface="メイリオ" pitchFamily="50" charset="-128"/>
            </a:endParaRPr>
          </a:p>
        </p:txBody>
      </p:sp>
      <p:sp>
        <p:nvSpPr>
          <p:cNvPr id="135" name="AutoShape 48"/>
          <p:cNvSpPr>
            <a:spLocks noChangeArrowheads="1"/>
          </p:cNvSpPr>
          <p:nvPr/>
        </p:nvSpPr>
        <p:spPr bwMode="auto">
          <a:xfrm>
            <a:off x="7143750" y="2211388"/>
            <a:ext cx="12858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再リース契約登録</a:t>
            </a:r>
          </a:p>
        </p:txBody>
      </p:sp>
      <p:sp>
        <p:nvSpPr>
          <p:cNvPr id="137" name="AutoShape 48"/>
          <p:cNvSpPr>
            <a:spLocks noChangeArrowheads="1"/>
          </p:cNvSpPr>
          <p:nvPr/>
        </p:nvSpPr>
        <p:spPr bwMode="auto">
          <a:xfrm>
            <a:off x="7143750" y="2640013"/>
            <a:ext cx="1285875"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中途解約登録</a:t>
            </a:r>
          </a:p>
        </p:txBody>
      </p:sp>
      <p:sp>
        <p:nvSpPr>
          <p:cNvPr id="138" name="円柱 137"/>
          <p:cNvSpPr/>
          <p:nvPr/>
        </p:nvSpPr>
        <p:spPr>
          <a:xfrm>
            <a:off x="7572375" y="3344863"/>
            <a:ext cx="960438" cy="441325"/>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外部データ</a:t>
            </a:r>
          </a:p>
        </p:txBody>
      </p:sp>
      <p:sp>
        <p:nvSpPr>
          <p:cNvPr id="116836" name="AutoShape 19"/>
          <p:cNvSpPr>
            <a:spLocks noChangeArrowheads="1"/>
          </p:cNvSpPr>
          <p:nvPr/>
        </p:nvSpPr>
        <p:spPr bwMode="auto">
          <a:xfrm>
            <a:off x="7929563" y="3857625"/>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6837" name="AutoShape 19"/>
          <p:cNvSpPr>
            <a:spLocks noChangeArrowheads="1"/>
          </p:cNvSpPr>
          <p:nvPr/>
        </p:nvSpPr>
        <p:spPr bwMode="auto">
          <a:xfrm>
            <a:off x="7143750" y="3143250"/>
            <a:ext cx="287338" cy="928688"/>
          </a:xfrm>
          <a:prstGeom prst="downArrow">
            <a:avLst>
              <a:gd name="adj1" fmla="val 50000"/>
              <a:gd name="adj2" fmla="val 5717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1" name="AutoShape 48"/>
          <p:cNvSpPr>
            <a:spLocks noChangeArrowheads="1"/>
          </p:cNvSpPr>
          <p:nvPr/>
        </p:nvSpPr>
        <p:spPr bwMode="auto">
          <a:xfrm>
            <a:off x="5214938" y="4143375"/>
            <a:ext cx="3500437"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入力データ更新</a:t>
            </a:r>
          </a:p>
        </p:txBody>
      </p:sp>
      <p:sp>
        <p:nvSpPr>
          <p:cNvPr id="142" name="AutoShape 20"/>
          <p:cNvSpPr>
            <a:spLocks noChangeArrowheads="1"/>
          </p:cNvSpPr>
          <p:nvPr/>
        </p:nvSpPr>
        <p:spPr bwMode="auto">
          <a:xfrm>
            <a:off x="5346700" y="4714875"/>
            <a:ext cx="1571625" cy="1071563"/>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リース物件明細表</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リース料支払予定表</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保守料支払予定表</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年間支払予定表　など</a:t>
            </a: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39989" name="AutoShape 21"/>
          <p:cNvSpPr>
            <a:spLocks noChangeArrowheads="1"/>
          </p:cNvSpPr>
          <p:nvPr/>
        </p:nvSpPr>
        <p:spPr bwMode="auto">
          <a:xfrm>
            <a:off x="5489575" y="4572000"/>
            <a:ext cx="1214438" cy="271463"/>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支払レポート</a:t>
            </a:r>
          </a:p>
        </p:txBody>
      </p:sp>
      <p:sp>
        <p:nvSpPr>
          <p:cNvPr id="144" name="AutoShape 20"/>
          <p:cNvSpPr>
            <a:spLocks noChangeArrowheads="1"/>
          </p:cNvSpPr>
          <p:nvPr/>
        </p:nvSpPr>
        <p:spPr bwMode="auto">
          <a:xfrm>
            <a:off x="6989763" y="4714875"/>
            <a:ext cx="1654175" cy="714375"/>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リース会計資料</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リース会計注記合計表</a:t>
            </a: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39991" name="AutoShape 21"/>
          <p:cNvSpPr>
            <a:spLocks noChangeArrowheads="1"/>
          </p:cNvSpPr>
          <p:nvPr/>
        </p:nvSpPr>
        <p:spPr bwMode="auto">
          <a:xfrm>
            <a:off x="7286625" y="4572000"/>
            <a:ext cx="1071563" cy="271463"/>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注記レポート</a:t>
            </a:r>
          </a:p>
        </p:txBody>
      </p:sp>
      <p:sp>
        <p:nvSpPr>
          <p:cNvPr id="116849" name="AutoShape 19"/>
          <p:cNvSpPr>
            <a:spLocks noChangeArrowheads="1"/>
          </p:cNvSpPr>
          <p:nvPr/>
        </p:nvSpPr>
        <p:spPr bwMode="auto">
          <a:xfrm>
            <a:off x="5143500" y="5857875"/>
            <a:ext cx="287338"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9" name="AutoShape 21"/>
          <p:cNvSpPr>
            <a:spLocks noChangeArrowheads="1"/>
          </p:cNvSpPr>
          <p:nvPr/>
        </p:nvSpPr>
        <p:spPr bwMode="auto">
          <a:xfrm>
            <a:off x="5429250" y="5857875"/>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仕訳データ</a:t>
            </a:r>
          </a:p>
        </p:txBody>
      </p:sp>
      <p:sp>
        <p:nvSpPr>
          <p:cNvPr id="150" name="フローチャート : 代替処理 149"/>
          <p:cNvSpPr/>
          <p:nvPr/>
        </p:nvSpPr>
        <p:spPr>
          <a:xfrm>
            <a:off x="5643563" y="6143625"/>
            <a:ext cx="3143250"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schemeClr val="accent1">
                    <a:lumMod val="75000"/>
                  </a:schemeClr>
                </a:solidFill>
                <a:latin typeface="Times New Roman" pitchFamily="18" charset="0"/>
                <a:cs typeface="Times New Roman" pitchFamily="18" charset="0"/>
              </a:rPr>
              <a:t>SuperStream</a:t>
            </a:r>
            <a:r>
              <a:rPr lang="en-US" altLang="ja-JP" sz="1200" b="1" dirty="0">
                <a:solidFill>
                  <a:schemeClr val="accent1">
                    <a:lumMod val="75000"/>
                  </a:schemeClr>
                </a:solidFill>
                <a:latin typeface="Times New Roman" pitchFamily="18" charset="0"/>
                <a:cs typeface="Times New Roman" pitchFamily="18" charset="0"/>
              </a:rPr>
              <a:t>-AP+</a:t>
            </a:r>
            <a:endParaRPr lang="ja-JP" altLang="en-US" sz="1200" dirty="0">
              <a:solidFill>
                <a:schemeClr val="accent1">
                  <a:lumMod val="75000"/>
                </a:schemeClr>
              </a:solidFill>
            </a:endParaRPr>
          </a:p>
        </p:txBody>
      </p:sp>
      <p:sp>
        <p:nvSpPr>
          <p:cNvPr id="116852" name="AutoShape 19"/>
          <p:cNvSpPr>
            <a:spLocks noChangeArrowheads="1"/>
          </p:cNvSpPr>
          <p:nvPr/>
        </p:nvSpPr>
        <p:spPr bwMode="auto">
          <a:xfrm>
            <a:off x="7358063" y="5857875"/>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52" name="AutoShape 21"/>
          <p:cNvSpPr>
            <a:spLocks noChangeArrowheads="1"/>
          </p:cNvSpPr>
          <p:nvPr/>
        </p:nvSpPr>
        <p:spPr bwMode="auto">
          <a:xfrm>
            <a:off x="7643813" y="5857875"/>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支払データ</a:t>
            </a:r>
          </a:p>
        </p:txBody>
      </p:sp>
      <p:sp>
        <p:nvSpPr>
          <p:cNvPr id="116854" name="AutoShape 19"/>
          <p:cNvSpPr>
            <a:spLocks noChangeArrowheads="1"/>
          </p:cNvSpPr>
          <p:nvPr/>
        </p:nvSpPr>
        <p:spPr bwMode="auto">
          <a:xfrm rot="5400000">
            <a:off x="4678363" y="3952875"/>
            <a:ext cx="287338" cy="642937"/>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3"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-FA+</a:t>
            </a:r>
            <a:r>
              <a:rPr lang="ja-JP" altLang="en-US" dirty="0" smtClean="0">
                <a:latin typeface="メイリオ" pitchFamily="50" charset="-128"/>
                <a:ea typeface="メイリオ" pitchFamily="50" charset="-128"/>
                <a:cs typeface="メイリオ" pitchFamily="50" charset="-128"/>
              </a:rPr>
              <a:t>固定資産の管理体系</a:t>
            </a:r>
          </a:p>
        </p:txBody>
      </p:sp>
      <p:sp>
        <p:nvSpPr>
          <p:cNvPr id="4198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F57A36DC-A267-45E7-B4E4-874AA63CCFA3}" type="slidenum">
              <a:rPr lang="ja-JP" altLang="en-US" smtClean="0">
                <a:solidFill>
                  <a:srgbClr val="FFFFFF"/>
                </a:solidFill>
              </a:rPr>
              <a:pPr fontAlgn="base">
                <a:spcBef>
                  <a:spcPct val="0"/>
                </a:spcBef>
                <a:spcAft>
                  <a:spcPct val="0"/>
                </a:spcAft>
                <a:defRPr/>
              </a:pPr>
              <a:t>35</a:t>
            </a:fld>
            <a:endParaRPr lang="ja-JP" altLang="en-US" smtClean="0">
              <a:solidFill>
                <a:srgbClr val="FFFFFF"/>
              </a:solidFill>
            </a:endParaRPr>
          </a:p>
        </p:txBody>
      </p:sp>
      <p:sp>
        <p:nvSpPr>
          <p:cNvPr id="6" name="AutoShape 2"/>
          <p:cNvSpPr>
            <a:spLocks noChangeArrowheads="1"/>
          </p:cNvSpPr>
          <p:nvPr/>
        </p:nvSpPr>
        <p:spPr bwMode="auto">
          <a:xfrm>
            <a:off x="190500" y="2997200"/>
            <a:ext cx="8636000" cy="792163"/>
          </a:xfrm>
          <a:prstGeom prst="roundRect">
            <a:avLst>
              <a:gd name="adj" fmla="val 16667"/>
            </a:avLst>
          </a:prstGeom>
          <a:solidFill>
            <a:schemeClr val="accent4">
              <a:lumMod val="20000"/>
              <a:lumOff val="80000"/>
            </a:schemeClr>
          </a:solidFill>
          <a:ln w="19050" algn="ctr">
            <a:solidFill>
              <a:schemeClr val="accent4">
                <a:lumMod val="75000"/>
              </a:schemeClr>
            </a:solidFill>
            <a:round/>
            <a:headEnd/>
            <a:tailEnd/>
          </a:ln>
        </p:spPr>
        <p:txBody>
          <a:bodyPr anchor="ctr">
            <a:normAutofit/>
          </a:bodyPr>
          <a:lstStyle/>
          <a:p>
            <a:pPr>
              <a:defRPr/>
            </a:pPr>
            <a:endParaRPr lang="ja-JP" altLang="ja-JP">
              <a:solidFill>
                <a:prstClr val="black"/>
              </a:solidFill>
              <a:latin typeface="メイリオ" pitchFamily="50" charset="-128"/>
              <a:ea typeface="メイリオ" pitchFamily="50" charset="-128"/>
              <a:cs typeface="メイリオ" pitchFamily="50" charset="-128"/>
            </a:endParaRPr>
          </a:p>
        </p:txBody>
      </p:sp>
      <p:grpSp>
        <p:nvGrpSpPr>
          <p:cNvPr id="117765" name="Group 4"/>
          <p:cNvGrpSpPr>
            <a:grpSpLocks/>
          </p:cNvGrpSpPr>
          <p:nvPr/>
        </p:nvGrpSpPr>
        <p:grpSpPr bwMode="auto">
          <a:xfrm>
            <a:off x="2143125" y="2471738"/>
            <a:ext cx="5794375" cy="3665537"/>
            <a:chOff x="916" y="1163"/>
            <a:chExt cx="3850" cy="2436"/>
          </a:xfrm>
        </p:grpSpPr>
        <p:grpSp>
          <p:nvGrpSpPr>
            <p:cNvPr id="117808" name="Group 5"/>
            <p:cNvGrpSpPr>
              <a:grpSpLocks/>
            </p:cNvGrpSpPr>
            <p:nvPr/>
          </p:nvGrpSpPr>
          <p:grpSpPr bwMode="auto">
            <a:xfrm>
              <a:off x="966" y="1165"/>
              <a:ext cx="3898" cy="528"/>
              <a:chOff x="883" y="1001"/>
              <a:chExt cx="3898" cy="558"/>
            </a:xfrm>
          </p:grpSpPr>
          <p:sp>
            <p:nvSpPr>
              <p:cNvPr id="34" name="Line 6"/>
              <p:cNvSpPr>
                <a:spLocks noChangeShapeType="1"/>
              </p:cNvSpPr>
              <p:nvPr/>
            </p:nvSpPr>
            <p:spPr bwMode="auto">
              <a:xfrm flipV="1">
                <a:off x="2860" y="1001"/>
                <a:ext cx="0" cy="279"/>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5" name="Line 7"/>
              <p:cNvSpPr>
                <a:spLocks noChangeShapeType="1"/>
              </p:cNvSpPr>
              <p:nvPr/>
            </p:nvSpPr>
            <p:spPr bwMode="auto">
              <a:xfrm>
                <a:off x="883" y="1270"/>
                <a:ext cx="3908" cy="0"/>
              </a:xfrm>
              <a:prstGeom prst="line">
                <a:avLst/>
              </a:prstGeom>
              <a:noFill/>
              <a:ln w="28575">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6" name="Line 8"/>
              <p:cNvSpPr>
                <a:spLocks noChangeShapeType="1"/>
              </p:cNvSpPr>
              <p:nvPr/>
            </p:nvSpPr>
            <p:spPr bwMode="auto">
              <a:xfrm flipV="1">
                <a:off x="888" y="1270"/>
                <a:ext cx="0" cy="289"/>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7" name="Line 9"/>
              <p:cNvSpPr>
                <a:spLocks noChangeShapeType="1"/>
              </p:cNvSpPr>
              <p:nvPr/>
            </p:nvSpPr>
            <p:spPr bwMode="auto">
              <a:xfrm flipV="1">
                <a:off x="2166" y="1270"/>
                <a:ext cx="0" cy="289"/>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8" name="Line 10"/>
              <p:cNvSpPr>
                <a:spLocks noChangeShapeType="1"/>
              </p:cNvSpPr>
              <p:nvPr/>
            </p:nvSpPr>
            <p:spPr bwMode="auto">
              <a:xfrm flipV="1">
                <a:off x="3478" y="1270"/>
                <a:ext cx="0" cy="289"/>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9" name="Line 11"/>
              <p:cNvSpPr>
                <a:spLocks noChangeShapeType="1"/>
              </p:cNvSpPr>
              <p:nvPr/>
            </p:nvSpPr>
            <p:spPr bwMode="auto">
              <a:xfrm flipV="1">
                <a:off x="4781" y="1270"/>
                <a:ext cx="0" cy="289"/>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grpSp>
        <p:grpSp>
          <p:nvGrpSpPr>
            <p:cNvPr id="117809" name="Group 12"/>
            <p:cNvGrpSpPr>
              <a:grpSpLocks/>
            </p:cNvGrpSpPr>
            <p:nvPr/>
          </p:nvGrpSpPr>
          <p:grpSpPr bwMode="auto">
            <a:xfrm>
              <a:off x="2155" y="1929"/>
              <a:ext cx="194" cy="1670"/>
              <a:chOff x="500" y="1808"/>
              <a:chExt cx="194" cy="1768"/>
            </a:xfrm>
          </p:grpSpPr>
          <p:sp>
            <p:nvSpPr>
              <p:cNvPr id="29" name="Line 13"/>
              <p:cNvSpPr>
                <a:spLocks noChangeShapeType="1"/>
              </p:cNvSpPr>
              <p:nvPr/>
            </p:nvSpPr>
            <p:spPr bwMode="auto">
              <a:xfrm>
                <a:off x="510" y="1808"/>
                <a:ext cx="0" cy="1768"/>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0" name="Line 14"/>
              <p:cNvSpPr>
                <a:spLocks noChangeShapeType="1"/>
              </p:cNvSpPr>
              <p:nvPr/>
            </p:nvSpPr>
            <p:spPr bwMode="auto">
              <a:xfrm>
                <a:off x="502" y="2232"/>
                <a:ext cx="192"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1" name="Line 15"/>
              <p:cNvSpPr>
                <a:spLocks noChangeShapeType="1"/>
              </p:cNvSpPr>
              <p:nvPr/>
            </p:nvSpPr>
            <p:spPr bwMode="auto">
              <a:xfrm>
                <a:off x="501" y="2680"/>
                <a:ext cx="193"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2" name="Line 16"/>
              <p:cNvSpPr>
                <a:spLocks noChangeShapeType="1"/>
              </p:cNvSpPr>
              <p:nvPr/>
            </p:nvSpPr>
            <p:spPr bwMode="auto">
              <a:xfrm>
                <a:off x="510" y="3124"/>
                <a:ext cx="194"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33" name="Line 17"/>
              <p:cNvSpPr>
                <a:spLocks noChangeShapeType="1"/>
              </p:cNvSpPr>
              <p:nvPr/>
            </p:nvSpPr>
            <p:spPr bwMode="auto">
              <a:xfrm>
                <a:off x="500" y="3566"/>
                <a:ext cx="194"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grpSp>
        <p:grpSp>
          <p:nvGrpSpPr>
            <p:cNvPr id="117810" name="Group 18"/>
            <p:cNvGrpSpPr>
              <a:grpSpLocks/>
            </p:cNvGrpSpPr>
            <p:nvPr/>
          </p:nvGrpSpPr>
          <p:grpSpPr bwMode="auto">
            <a:xfrm>
              <a:off x="3394" y="1929"/>
              <a:ext cx="199" cy="1670"/>
              <a:chOff x="500" y="1808"/>
              <a:chExt cx="199" cy="1768"/>
            </a:xfrm>
          </p:grpSpPr>
          <p:sp>
            <p:nvSpPr>
              <p:cNvPr id="24" name="Line 19"/>
              <p:cNvSpPr>
                <a:spLocks noChangeShapeType="1"/>
              </p:cNvSpPr>
              <p:nvPr/>
            </p:nvSpPr>
            <p:spPr bwMode="auto">
              <a:xfrm>
                <a:off x="505" y="1808"/>
                <a:ext cx="0" cy="1768"/>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5" name="Line 20"/>
              <p:cNvSpPr>
                <a:spLocks noChangeShapeType="1"/>
              </p:cNvSpPr>
              <p:nvPr/>
            </p:nvSpPr>
            <p:spPr bwMode="auto">
              <a:xfrm>
                <a:off x="505" y="2232"/>
                <a:ext cx="191"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6" name="Line 21"/>
              <p:cNvSpPr>
                <a:spLocks noChangeShapeType="1"/>
              </p:cNvSpPr>
              <p:nvPr/>
            </p:nvSpPr>
            <p:spPr bwMode="auto">
              <a:xfrm>
                <a:off x="501" y="2680"/>
                <a:ext cx="193"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7" name="Line 22"/>
              <p:cNvSpPr>
                <a:spLocks noChangeShapeType="1"/>
              </p:cNvSpPr>
              <p:nvPr/>
            </p:nvSpPr>
            <p:spPr bwMode="auto">
              <a:xfrm>
                <a:off x="505" y="3124"/>
                <a:ext cx="194"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8" name="Line 23"/>
              <p:cNvSpPr>
                <a:spLocks noChangeShapeType="1"/>
              </p:cNvSpPr>
              <p:nvPr/>
            </p:nvSpPr>
            <p:spPr bwMode="auto">
              <a:xfrm>
                <a:off x="500" y="3566"/>
                <a:ext cx="194"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grpSp>
        <p:grpSp>
          <p:nvGrpSpPr>
            <p:cNvPr id="117811" name="Group 24"/>
            <p:cNvGrpSpPr>
              <a:grpSpLocks/>
            </p:cNvGrpSpPr>
            <p:nvPr/>
          </p:nvGrpSpPr>
          <p:grpSpPr bwMode="auto">
            <a:xfrm>
              <a:off x="4606" y="1929"/>
              <a:ext cx="199" cy="1670"/>
              <a:chOff x="500" y="1808"/>
              <a:chExt cx="199" cy="1768"/>
            </a:xfrm>
          </p:grpSpPr>
          <p:sp>
            <p:nvSpPr>
              <p:cNvPr id="19" name="Line 25"/>
              <p:cNvSpPr>
                <a:spLocks noChangeShapeType="1"/>
              </p:cNvSpPr>
              <p:nvPr/>
            </p:nvSpPr>
            <p:spPr bwMode="auto">
              <a:xfrm>
                <a:off x="505" y="1808"/>
                <a:ext cx="0" cy="1768"/>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0" name="Line 26"/>
              <p:cNvSpPr>
                <a:spLocks noChangeShapeType="1"/>
              </p:cNvSpPr>
              <p:nvPr/>
            </p:nvSpPr>
            <p:spPr bwMode="auto">
              <a:xfrm>
                <a:off x="502" y="2232"/>
                <a:ext cx="192"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1" name="Line 27"/>
              <p:cNvSpPr>
                <a:spLocks noChangeShapeType="1"/>
              </p:cNvSpPr>
              <p:nvPr/>
            </p:nvSpPr>
            <p:spPr bwMode="auto">
              <a:xfrm>
                <a:off x="501" y="2680"/>
                <a:ext cx="193"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2" name="Line 28"/>
              <p:cNvSpPr>
                <a:spLocks noChangeShapeType="1"/>
              </p:cNvSpPr>
              <p:nvPr/>
            </p:nvSpPr>
            <p:spPr bwMode="auto">
              <a:xfrm>
                <a:off x="505" y="3124"/>
                <a:ext cx="194"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23" name="Line 29"/>
              <p:cNvSpPr>
                <a:spLocks noChangeShapeType="1"/>
              </p:cNvSpPr>
              <p:nvPr/>
            </p:nvSpPr>
            <p:spPr bwMode="auto">
              <a:xfrm>
                <a:off x="500" y="3566"/>
                <a:ext cx="194"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grpSp>
        <p:grpSp>
          <p:nvGrpSpPr>
            <p:cNvPr id="117812" name="Group 30"/>
            <p:cNvGrpSpPr>
              <a:grpSpLocks/>
            </p:cNvGrpSpPr>
            <p:nvPr/>
          </p:nvGrpSpPr>
          <p:grpSpPr bwMode="auto">
            <a:xfrm>
              <a:off x="944" y="1929"/>
              <a:ext cx="194" cy="1670"/>
              <a:chOff x="500" y="1808"/>
              <a:chExt cx="194" cy="1768"/>
            </a:xfrm>
          </p:grpSpPr>
          <p:sp>
            <p:nvSpPr>
              <p:cNvPr id="14" name="Line 31"/>
              <p:cNvSpPr>
                <a:spLocks noChangeShapeType="1"/>
              </p:cNvSpPr>
              <p:nvPr/>
            </p:nvSpPr>
            <p:spPr bwMode="auto">
              <a:xfrm>
                <a:off x="509" y="1808"/>
                <a:ext cx="0" cy="1768"/>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15" name="Line 32"/>
              <p:cNvSpPr>
                <a:spLocks noChangeShapeType="1"/>
              </p:cNvSpPr>
              <p:nvPr/>
            </p:nvSpPr>
            <p:spPr bwMode="auto">
              <a:xfrm>
                <a:off x="509" y="2232"/>
                <a:ext cx="185"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16" name="Line 33"/>
              <p:cNvSpPr>
                <a:spLocks noChangeShapeType="1"/>
              </p:cNvSpPr>
              <p:nvPr/>
            </p:nvSpPr>
            <p:spPr bwMode="auto">
              <a:xfrm>
                <a:off x="509" y="2680"/>
                <a:ext cx="185"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17" name="Line 34"/>
              <p:cNvSpPr>
                <a:spLocks noChangeShapeType="1"/>
              </p:cNvSpPr>
              <p:nvPr/>
            </p:nvSpPr>
            <p:spPr bwMode="auto">
              <a:xfrm>
                <a:off x="509" y="3124"/>
                <a:ext cx="185"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18" name="Line 35"/>
              <p:cNvSpPr>
                <a:spLocks noChangeShapeType="1"/>
              </p:cNvSpPr>
              <p:nvPr/>
            </p:nvSpPr>
            <p:spPr bwMode="auto">
              <a:xfrm>
                <a:off x="500" y="3566"/>
                <a:ext cx="185" cy="0"/>
              </a:xfrm>
              <a:prstGeom prst="line">
                <a:avLst/>
              </a:prstGeom>
              <a:noFill/>
              <a:ln w="25400">
                <a:solidFill>
                  <a:schemeClr val="tx1"/>
                </a:solidFill>
                <a:round/>
                <a:headEnd/>
                <a:tailEnd/>
              </a:ln>
              <a:effectLst>
                <a:outerShdw dist="35921" dir="2700000" algn="ctr" rotWithShape="0">
                  <a:srgbClr val="DADADA"/>
                </a:outerShdw>
              </a:effectLst>
            </p:spPr>
            <p:txBody>
              <a:bodyP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grpSp>
      </p:grpSp>
      <p:sp>
        <p:nvSpPr>
          <p:cNvPr id="117766" name="AutoShape 36"/>
          <p:cNvSpPr>
            <a:spLocks noChangeArrowheads="1"/>
          </p:cNvSpPr>
          <p:nvPr/>
        </p:nvSpPr>
        <p:spPr bwMode="auto">
          <a:xfrm>
            <a:off x="3989388" y="1982788"/>
            <a:ext cx="1905000" cy="609600"/>
          </a:xfrm>
          <a:prstGeom prst="roundRect">
            <a:avLst>
              <a:gd name="adj" fmla="val 50000"/>
            </a:avLst>
          </a:prstGeom>
          <a:solidFill>
            <a:srgbClr val="9E3039"/>
          </a:solidFill>
          <a:ln w="9525">
            <a:noFill/>
            <a:round/>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ＳＳ株式会社</a:t>
            </a:r>
          </a:p>
        </p:txBody>
      </p:sp>
      <p:sp>
        <p:nvSpPr>
          <p:cNvPr id="117767" name="AutoShape 37"/>
          <p:cNvSpPr>
            <a:spLocks noChangeArrowheads="1"/>
          </p:cNvSpPr>
          <p:nvPr/>
        </p:nvSpPr>
        <p:spPr bwMode="auto">
          <a:xfrm>
            <a:off x="1484313" y="3187700"/>
            <a:ext cx="1447800" cy="463550"/>
          </a:xfrm>
          <a:prstGeom prst="roundRect">
            <a:avLst>
              <a:gd name="adj" fmla="val 50000"/>
            </a:avLst>
          </a:prstGeom>
          <a:solidFill>
            <a:srgbClr val="557630"/>
          </a:solidFill>
          <a:ln w="28575">
            <a:noFill/>
            <a:round/>
            <a:headEnd/>
            <a:tailEnd/>
          </a:ln>
        </p:spPr>
        <p:txBody>
          <a:bodyPr wrap="none" anchor="ctr"/>
          <a:lstStyle/>
          <a:p>
            <a:pPr algn="ctr"/>
            <a:r>
              <a:rPr lang="ja-JP" altLang="en-US" sz="1400">
                <a:solidFill>
                  <a:srgbClr val="FFFFFF"/>
                </a:solidFill>
                <a:latin typeface="メイリオ" pitchFamily="50" charset="-128"/>
                <a:ea typeface="メイリオ" pitchFamily="50" charset="-128"/>
                <a:cs typeface="メイリオ" pitchFamily="50" charset="-128"/>
              </a:rPr>
              <a:t>本社</a:t>
            </a:r>
          </a:p>
        </p:txBody>
      </p:sp>
      <p:sp>
        <p:nvSpPr>
          <p:cNvPr id="117768" name="AutoShape 38"/>
          <p:cNvSpPr>
            <a:spLocks noChangeArrowheads="1"/>
          </p:cNvSpPr>
          <p:nvPr/>
        </p:nvSpPr>
        <p:spPr bwMode="auto">
          <a:xfrm>
            <a:off x="3227388" y="3195638"/>
            <a:ext cx="1447800" cy="463550"/>
          </a:xfrm>
          <a:prstGeom prst="roundRect">
            <a:avLst>
              <a:gd name="adj" fmla="val 50000"/>
            </a:avLst>
          </a:prstGeom>
          <a:solidFill>
            <a:srgbClr val="557630"/>
          </a:solidFill>
          <a:ln w="28575">
            <a:noFill/>
            <a:round/>
            <a:headEnd/>
            <a:tailEnd/>
          </a:ln>
        </p:spPr>
        <p:txBody>
          <a:bodyPr wrap="none" anchor="ctr"/>
          <a:lstStyle/>
          <a:p>
            <a:pPr algn="ctr"/>
            <a:r>
              <a:rPr lang="ja-JP" altLang="en-US" sz="1400">
                <a:solidFill>
                  <a:srgbClr val="FFFFFF"/>
                </a:solidFill>
                <a:latin typeface="メイリオ" pitchFamily="50" charset="-128"/>
                <a:ea typeface="メイリオ" pitchFamily="50" charset="-128"/>
                <a:cs typeface="メイリオ" pitchFamily="50" charset="-128"/>
              </a:rPr>
              <a:t>大阪工場</a:t>
            </a:r>
          </a:p>
        </p:txBody>
      </p:sp>
      <p:sp>
        <p:nvSpPr>
          <p:cNvPr id="117769" name="AutoShape 39"/>
          <p:cNvSpPr>
            <a:spLocks noChangeArrowheads="1"/>
          </p:cNvSpPr>
          <p:nvPr/>
        </p:nvSpPr>
        <p:spPr bwMode="auto">
          <a:xfrm>
            <a:off x="5135563" y="3205163"/>
            <a:ext cx="1447800" cy="463550"/>
          </a:xfrm>
          <a:prstGeom prst="roundRect">
            <a:avLst>
              <a:gd name="adj" fmla="val 50000"/>
            </a:avLst>
          </a:prstGeom>
          <a:solidFill>
            <a:srgbClr val="557630"/>
          </a:solidFill>
          <a:ln w="28575">
            <a:noFill/>
            <a:round/>
            <a:headEnd/>
            <a:tailEnd/>
          </a:ln>
        </p:spPr>
        <p:txBody>
          <a:bodyPr wrap="none" anchor="ctr"/>
          <a:lstStyle/>
          <a:p>
            <a:pPr algn="ctr"/>
            <a:r>
              <a:rPr lang="ja-JP" altLang="en-US" sz="1400">
                <a:solidFill>
                  <a:srgbClr val="FFFFFF"/>
                </a:solidFill>
                <a:latin typeface="メイリオ" pitchFamily="50" charset="-128"/>
                <a:ea typeface="メイリオ" pitchFamily="50" charset="-128"/>
                <a:cs typeface="メイリオ" pitchFamily="50" charset="-128"/>
              </a:rPr>
              <a:t>名古屋支店</a:t>
            </a:r>
          </a:p>
        </p:txBody>
      </p:sp>
      <p:sp>
        <p:nvSpPr>
          <p:cNvPr id="117770" name="AutoShape 40"/>
          <p:cNvSpPr>
            <a:spLocks noChangeArrowheads="1"/>
          </p:cNvSpPr>
          <p:nvPr/>
        </p:nvSpPr>
        <p:spPr bwMode="auto">
          <a:xfrm>
            <a:off x="6961188" y="3190875"/>
            <a:ext cx="1447800" cy="463550"/>
          </a:xfrm>
          <a:prstGeom prst="roundRect">
            <a:avLst>
              <a:gd name="adj" fmla="val 50000"/>
            </a:avLst>
          </a:prstGeom>
          <a:solidFill>
            <a:srgbClr val="557630"/>
          </a:solidFill>
          <a:ln w="28575">
            <a:noFill/>
            <a:round/>
            <a:headEnd/>
            <a:tailEnd/>
          </a:ln>
        </p:spPr>
        <p:txBody>
          <a:bodyPr wrap="none" anchor="ctr"/>
          <a:lstStyle/>
          <a:p>
            <a:pPr algn="ctr"/>
            <a:r>
              <a:rPr lang="ja-JP" altLang="en-US" sz="1400">
                <a:solidFill>
                  <a:srgbClr val="FFFFFF"/>
                </a:solidFill>
                <a:latin typeface="メイリオ" pitchFamily="50" charset="-128"/>
                <a:ea typeface="メイリオ" pitchFamily="50" charset="-128"/>
                <a:cs typeface="メイリオ" pitchFamily="50" charset="-128"/>
              </a:rPr>
              <a:t>福岡支店</a:t>
            </a:r>
          </a:p>
        </p:txBody>
      </p:sp>
      <p:sp>
        <p:nvSpPr>
          <p:cNvPr id="117771" name="AutoShape 41"/>
          <p:cNvSpPr>
            <a:spLocks noChangeArrowheads="1"/>
          </p:cNvSpPr>
          <p:nvPr/>
        </p:nvSpPr>
        <p:spPr bwMode="auto">
          <a:xfrm>
            <a:off x="2489200" y="4059238"/>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空調設備</a:t>
            </a:r>
          </a:p>
        </p:txBody>
      </p:sp>
      <p:sp>
        <p:nvSpPr>
          <p:cNvPr id="117772" name="AutoShape 42"/>
          <p:cNvSpPr>
            <a:spLocks noChangeArrowheads="1"/>
          </p:cNvSpPr>
          <p:nvPr/>
        </p:nvSpPr>
        <p:spPr bwMode="auto">
          <a:xfrm>
            <a:off x="2509838" y="4689475"/>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昇降機</a:t>
            </a:r>
          </a:p>
        </p:txBody>
      </p:sp>
      <p:sp>
        <p:nvSpPr>
          <p:cNvPr id="117773" name="AutoShape 43"/>
          <p:cNvSpPr>
            <a:spLocks noChangeArrowheads="1"/>
          </p:cNvSpPr>
          <p:nvPr/>
        </p:nvSpPr>
        <p:spPr bwMode="auto">
          <a:xfrm>
            <a:off x="2500313" y="534511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金庫</a:t>
            </a:r>
          </a:p>
        </p:txBody>
      </p:sp>
      <p:sp>
        <p:nvSpPr>
          <p:cNvPr id="117774" name="AutoShape 44"/>
          <p:cNvSpPr>
            <a:spLocks noChangeArrowheads="1"/>
          </p:cNvSpPr>
          <p:nvPr/>
        </p:nvSpPr>
        <p:spPr bwMode="auto">
          <a:xfrm>
            <a:off x="2503488" y="595471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ﾊﾟｿｺﾝ</a:t>
            </a:r>
          </a:p>
        </p:txBody>
      </p:sp>
      <p:sp>
        <p:nvSpPr>
          <p:cNvPr id="117775" name="AutoShape 45"/>
          <p:cNvSpPr>
            <a:spLocks noChangeArrowheads="1"/>
          </p:cNvSpPr>
          <p:nvPr/>
        </p:nvSpPr>
        <p:spPr bwMode="auto">
          <a:xfrm>
            <a:off x="4306888" y="4040188"/>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空調設備</a:t>
            </a:r>
          </a:p>
        </p:txBody>
      </p:sp>
      <p:sp>
        <p:nvSpPr>
          <p:cNvPr id="117776" name="AutoShape 46"/>
          <p:cNvSpPr>
            <a:spLocks noChangeArrowheads="1"/>
          </p:cNvSpPr>
          <p:nvPr/>
        </p:nvSpPr>
        <p:spPr bwMode="auto">
          <a:xfrm>
            <a:off x="4327525" y="4670425"/>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機械Ａ</a:t>
            </a:r>
          </a:p>
        </p:txBody>
      </p:sp>
      <p:sp>
        <p:nvSpPr>
          <p:cNvPr id="117777" name="AutoShape 47"/>
          <p:cNvSpPr>
            <a:spLocks noChangeArrowheads="1"/>
          </p:cNvSpPr>
          <p:nvPr/>
        </p:nvSpPr>
        <p:spPr bwMode="auto">
          <a:xfrm>
            <a:off x="4318000" y="532606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機械Ｂ</a:t>
            </a:r>
          </a:p>
        </p:txBody>
      </p:sp>
      <p:sp>
        <p:nvSpPr>
          <p:cNvPr id="117778" name="AutoShape 48"/>
          <p:cNvSpPr>
            <a:spLocks noChangeArrowheads="1"/>
          </p:cNvSpPr>
          <p:nvPr/>
        </p:nvSpPr>
        <p:spPr bwMode="auto">
          <a:xfrm>
            <a:off x="4321175" y="593566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切削工具</a:t>
            </a:r>
          </a:p>
        </p:txBody>
      </p:sp>
      <p:sp>
        <p:nvSpPr>
          <p:cNvPr id="117779" name="AutoShape 49"/>
          <p:cNvSpPr>
            <a:spLocks noChangeArrowheads="1"/>
          </p:cNvSpPr>
          <p:nvPr/>
        </p:nvSpPr>
        <p:spPr bwMode="auto">
          <a:xfrm>
            <a:off x="6188075" y="4052888"/>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ﾊﾟｿｺﾝ</a:t>
            </a:r>
          </a:p>
        </p:txBody>
      </p:sp>
      <p:sp>
        <p:nvSpPr>
          <p:cNvPr id="117780" name="AutoShape 50"/>
          <p:cNvSpPr>
            <a:spLocks noChangeArrowheads="1"/>
          </p:cNvSpPr>
          <p:nvPr/>
        </p:nvSpPr>
        <p:spPr bwMode="auto">
          <a:xfrm>
            <a:off x="6208713" y="4683125"/>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コピー機</a:t>
            </a:r>
          </a:p>
        </p:txBody>
      </p:sp>
      <p:sp>
        <p:nvSpPr>
          <p:cNvPr id="117781" name="AutoShape 51"/>
          <p:cNvSpPr>
            <a:spLocks noChangeArrowheads="1"/>
          </p:cNvSpPr>
          <p:nvPr/>
        </p:nvSpPr>
        <p:spPr bwMode="auto">
          <a:xfrm>
            <a:off x="6199188" y="533876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ｼｭﾚｯﾀﾞｰ</a:t>
            </a:r>
          </a:p>
        </p:txBody>
      </p:sp>
      <p:sp>
        <p:nvSpPr>
          <p:cNvPr id="117782" name="AutoShape 52"/>
          <p:cNvSpPr>
            <a:spLocks noChangeArrowheads="1"/>
          </p:cNvSpPr>
          <p:nvPr/>
        </p:nvSpPr>
        <p:spPr bwMode="auto">
          <a:xfrm>
            <a:off x="6202363" y="594836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ｷｬﾋﾞﾈｯﾄ</a:t>
            </a:r>
          </a:p>
        </p:txBody>
      </p:sp>
      <p:sp>
        <p:nvSpPr>
          <p:cNvPr id="117783" name="AutoShape 53"/>
          <p:cNvSpPr>
            <a:spLocks noChangeArrowheads="1"/>
          </p:cNvSpPr>
          <p:nvPr/>
        </p:nvSpPr>
        <p:spPr bwMode="auto">
          <a:xfrm>
            <a:off x="7989888" y="4052888"/>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ﾊﾟｿｺﾝ</a:t>
            </a:r>
          </a:p>
        </p:txBody>
      </p:sp>
      <p:sp>
        <p:nvSpPr>
          <p:cNvPr id="117784" name="AutoShape 54"/>
          <p:cNvSpPr>
            <a:spLocks noChangeArrowheads="1"/>
          </p:cNvSpPr>
          <p:nvPr/>
        </p:nvSpPr>
        <p:spPr bwMode="auto">
          <a:xfrm>
            <a:off x="8010525" y="4683125"/>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コピー機</a:t>
            </a:r>
          </a:p>
        </p:txBody>
      </p:sp>
      <p:sp>
        <p:nvSpPr>
          <p:cNvPr id="117785" name="AutoShape 55"/>
          <p:cNvSpPr>
            <a:spLocks noChangeArrowheads="1"/>
          </p:cNvSpPr>
          <p:nvPr/>
        </p:nvSpPr>
        <p:spPr bwMode="auto">
          <a:xfrm>
            <a:off x="8001000" y="533876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ｼｭﾚｯﾀﾞｰ</a:t>
            </a:r>
          </a:p>
        </p:txBody>
      </p:sp>
      <p:sp>
        <p:nvSpPr>
          <p:cNvPr id="117786" name="AutoShape 56"/>
          <p:cNvSpPr>
            <a:spLocks noChangeArrowheads="1"/>
          </p:cNvSpPr>
          <p:nvPr/>
        </p:nvSpPr>
        <p:spPr bwMode="auto">
          <a:xfrm>
            <a:off x="8004175" y="5948363"/>
            <a:ext cx="990600" cy="317500"/>
          </a:xfrm>
          <a:prstGeom prst="roundRect">
            <a:avLst>
              <a:gd name="adj" fmla="val 50000"/>
            </a:avLst>
          </a:prstGeom>
          <a:noFill/>
          <a:ln w="15875">
            <a:solidFill>
              <a:schemeClr val="tx1"/>
            </a:solidFill>
            <a:round/>
            <a:headEnd/>
            <a:tailEnd/>
          </a:ln>
        </p:spPr>
        <p:txBody>
          <a:bodyPr wrap="none" anchor="ctr"/>
          <a:lstStyle/>
          <a:p>
            <a:r>
              <a:rPr lang="ja-JP" altLang="en-US" sz="1400">
                <a:solidFill>
                  <a:srgbClr val="000000"/>
                </a:solidFill>
                <a:latin typeface="メイリオ" pitchFamily="50" charset="-128"/>
                <a:ea typeface="メイリオ" pitchFamily="50" charset="-128"/>
                <a:cs typeface="メイリオ" pitchFamily="50" charset="-128"/>
              </a:rPr>
              <a:t>ﾌﾟﾘﾝﾀ</a:t>
            </a:r>
          </a:p>
        </p:txBody>
      </p:sp>
      <p:sp>
        <p:nvSpPr>
          <p:cNvPr id="117787" name="Text Box 57"/>
          <p:cNvSpPr txBox="1">
            <a:spLocks noChangeArrowheads="1"/>
          </p:cNvSpPr>
          <p:nvPr/>
        </p:nvSpPr>
        <p:spPr bwMode="auto">
          <a:xfrm>
            <a:off x="269875" y="3143250"/>
            <a:ext cx="1206500" cy="361950"/>
          </a:xfrm>
          <a:prstGeom prst="rect">
            <a:avLst/>
          </a:prstGeom>
          <a:noFill/>
          <a:ln w="9525" algn="ctr">
            <a:noFill/>
            <a:miter lim="800000"/>
            <a:headEnd/>
            <a:tailEnd/>
          </a:ln>
        </p:spPr>
        <p:txBody>
          <a:bodyPr/>
          <a:lstStyle/>
          <a:p>
            <a:pPr algn="ctr">
              <a:spcBef>
                <a:spcPct val="50000"/>
              </a:spcBef>
            </a:pPr>
            <a:r>
              <a:rPr lang="ja-JP" altLang="en-US" sz="1600">
                <a:solidFill>
                  <a:srgbClr val="000000"/>
                </a:solidFill>
                <a:latin typeface="メイリオ" pitchFamily="50" charset="-128"/>
                <a:ea typeface="メイリオ" pitchFamily="50" charset="-128"/>
                <a:cs typeface="メイリオ" pitchFamily="50" charset="-128"/>
              </a:rPr>
              <a:t>管理単位</a:t>
            </a:r>
            <a:endParaRPr lang="en-US" altLang="ja-JP" sz="1600">
              <a:solidFill>
                <a:srgbClr val="000000"/>
              </a:solidFill>
              <a:latin typeface="メイリオ" pitchFamily="50" charset="-128"/>
              <a:ea typeface="メイリオ" pitchFamily="50" charset="-128"/>
              <a:cs typeface="メイリオ" pitchFamily="50" charset="-128"/>
            </a:endParaRPr>
          </a:p>
        </p:txBody>
      </p:sp>
      <p:graphicFrame>
        <p:nvGraphicFramePr>
          <p:cNvPr id="63" name="Group 60"/>
          <p:cNvGraphicFramePr>
            <a:graphicFrameLocks noGrp="1"/>
          </p:cNvGraphicFramePr>
          <p:nvPr/>
        </p:nvGraphicFramePr>
        <p:xfrm>
          <a:off x="6084888" y="1358900"/>
          <a:ext cx="2794000" cy="1349375"/>
        </p:xfrm>
        <a:graphic>
          <a:graphicData uri="http://schemas.openxmlformats.org/drawingml/2006/table">
            <a:tbl>
              <a:tblPr/>
              <a:tblGrid>
                <a:gridCol w="1144587">
                  <a:extLst>
                    <a:ext uri="{9D8B030D-6E8A-4147-A177-3AD203B41FA5}">
                      <a16:colId xmlns:a16="http://schemas.microsoft.com/office/drawing/2014/main" val="20000"/>
                    </a:ext>
                  </a:extLst>
                </a:gridCol>
                <a:gridCol w="1649413">
                  <a:extLst>
                    <a:ext uri="{9D8B030D-6E8A-4147-A177-3AD203B41FA5}">
                      <a16:colId xmlns:a16="http://schemas.microsoft.com/office/drawing/2014/main" val="20001"/>
                    </a:ext>
                  </a:extLst>
                </a:gridCol>
              </a:tblGrid>
              <a:tr h="33655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会社コード</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５桁英数字</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972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管理単位ｺｰﾄﾞ</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５桁英数字</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655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資産番号</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１５桁英数字</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655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資産番号枝番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100" kern="1200" dirty="0" smtClean="0">
                          <a:solidFill>
                            <a:schemeClr val="tx1"/>
                          </a:solidFill>
                          <a:latin typeface="メイリオ" pitchFamily="50" charset="-128"/>
                          <a:ea typeface="メイリオ" pitchFamily="50" charset="-128"/>
                          <a:cs typeface="メイリオ" pitchFamily="50" charset="-128"/>
                        </a:rPr>
                        <a:t>３桁英数字</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17805" name="Text Box 7"/>
          <p:cNvSpPr txBox="1">
            <a:spLocks noChangeArrowheads="1"/>
          </p:cNvSpPr>
          <p:nvPr/>
        </p:nvSpPr>
        <p:spPr bwMode="auto">
          <a:xfrm>
            <a:off x="166688" y="3500438"/>
            <a:ext cx="1500187" cy="246062"/>
          </a:xfrm>
          <a:prstGeom prst="rect">
            <a:avLst/>
          </a:prstGeom>
          <a:noFill/>
          <a:ln w="9525">
            <a:noFill/>
            <a:miter lim="800000"/>
            <a:headEnd/>
            <a:tailEnd/>
          </a:ln>
        </p:spPr>
        <p:txBody>
          <a:bodyPr>
            <a:spAutoFit/>
          </a:bodyPr>
          <a:lstStyle/>
          <a:p>
            <a:pPr>
              <a:spcBef>
                <a:spcPct val="50000"/>
              </a:spcBef>
            </a:pPr>
            <a:r>
              <a:rPr lang="ja-JP" altLang="en-US" sz="1000">
                <a:solidFill>
                  <a:srgbClr val="000000"/>
                </a:solidFill>
                <a:latin typeface="メイリオ" pitchFamily="50" charset="-128"/>
                <a:ea typeface="メイリオ" pitchFamily="50" charset="-128"/>
                <a:cs typeface="メイリオ" pitchFamily="50" charset="-128"/>
              </a:rPr>
              <a:t>償却費計算を行う単位</a:t>
            </a:r>
          </a:p>
        </p:txBody>
      </p:sp>
      <p:sp>
        <p:nvSpPr>
          <p:cNvPr id="117806" name="Text Box 2"/>
          <p:cNvSpPr txBox="1">
            <a:spLocks noChangeArrowheads="1"/>
          </p:cNvSpPr>
          <p:nvPr/>
        </p:nvSpPr>
        <p:spPr bwMode="auto">
          <a:xfrm>
            <a:off x="215900" y="1439863"/>
            <a:ext cx="4498975" cy="615950"/>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管理体系</a:t>
            </a:r>
            <a:endParaRPr lang="en-US" altLang="ja-JP">
              <a:solidFill>
                <a:srgbClr val="E27100"/>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「会社－管理単位－固定資産」となります。</a:t>
            </a:r>
          </a:p>
        </p:txBody>
      </p:sp>
      <p:sp>
        <p:nvSpPr>
          <p:cNvPr id="65"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p:cNvSpPr>
            <a:spLocks noChangeArrowheads="1"/>
          </p:cNvSpPr>
          <p:nvPr/>
        </p:nvSpPr>
        <p:spPr bwMode="auto">
          <a:xfrm>
            <a:off x="1643063" y="2571750"/>
            <a:ext cx="5572125" cy="1714500"/>
          </a:xfrm>
          <a:prstGeom prst="roundRect">
            <a:avLst>
              <a:gd name="adj" fmla="val 16667"/>
            </a:avLst>
          </a:prstGeom>
          <a:solidFill>
            <a:schemeClr val="accent5">
              <a:lumMod val="20000"/>
              <a:lumOff val="80000"/>
            </a:schemeClr>
          </a:solidFill>
          <a:ln w="19050" algn="ctr">
            <a:solidFill>
              <a:srgbClr val="557630"/>
            </a:solidFill>
            <a:round/>
            <a:headEnd/>
            <a:tailEnd/>
          </a:ln>
        </p:spPr>
        <p:txBody>
          <a:bodyPr/>
          <a:lstStyle/>
          <a:p>
            <a:pPr>
              <a:defRPr/>
            </a:pPr>
            <a:endParaRPr lang="ja-JP" altLang="ja-JP" dirty="0">
              <a:solidFill>
                <a:prstClr val="black"/>
              </a:solidFill>
              <a:latin typeface="メイリオ" pitchFamily="50" charset="-128"/>
              <a:ea typeface="メイリオ" pitchFamily="50" charset="-128"/>
              <a:cs typeface="メイリオ" pitchFamily="50" charset="-128"/>
            </a:endParaRPr>
          </a:p>
        </p:txBody>
      </p:sp>
      <p:sp>
        <p:nvSpPr>
          <p:cNvPr id="118787"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-FA+</a:t>
            </a:r>
            <a:r>
              <a:rPr lang="ja-JP" altLang="en-US" dirty="0" smtClean="0">
                <a:latin typeface="メイリオ" pitchFamily="50" charset="-128"/>
                <a:ea typeface="メイリオ" pitchFamily="50" charset="-128"/>
                <a:cs typeface="メイリオ" pitchFamily="50" charset="-128"/>
              </a:rPr>
              <a:t>固定資産</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～償却シミュレーション～</a:t>
            </a:r>
            <a:endParaRPr lang="ja-JP" altLang="en-US" dirty="0" smtClean="0">
              <a:latin typeface="メイリオ" pitchFamily="50" charset="-128"/>
              <a:ea typeface="メイリオ" pitchFamily="50" charset="-128"/>
              <a:cs typeface="メイリオ" pitchFamily="50" charset="-128"/>
            </a:endParaRPr>
          </a:p>
        </p:txBody>
      </p:sp>
      <p:sp>
        <p:nvSpPr>
          <p:cNvPr id="43012"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891C7DC-2E91-4438-AF0D-78B10C0994F7}" type="slidenum">
              <a:rPr lang="ja-JP" altLang="en-US" smtClean="0">
                <a:solidFill>
                  <a:srgbClr val="FFFFFF"/>
                </a:solidFill>
              </a:rPr>
              <a:pPr fontAlgn="base">
                <a:spcBef>
                  <a:spcPct val="0"/>
                </a:spcBef>
                <a:spcAft>
                  <a:spcPct val="0"/>
                </a:spcAft>
                <a:defRPr/>
              </a:pPr>
              <a:t>36</a:t>
            </a:fld>
            <a:endParaRPr lang="ja-JP" altLang="en-US" smtClean="0">
              <a:solidFill>
                <a:srgbClr val="FFFFFF"/>
              </a:solidFill>
            </a:endParaRPr>
          </a:p>
        </p:txBody>
      </p:sp>
      <p:sp>
        <p:nvSpPr>
          <p:cNvPr id="16" name="円/楕円 15"/>
          <p:cNvSpPr/>
          <p:nvPr/>
        </p:nvSpPr>
        <p:spPr>
          <a:xfrm>
            <a:off x="5572125" y="2928938"/>
            <a:ext cx="1357313" cy="1357312"/>
          </a:xfrm>
          <a:prstGeom prst="ellipse">
            <a:avLst/>
          </a:prstGeom>
          <a:noFill/>
          <a:ln>
            <a:solidFill>
              <a:srgbClr val="E271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17" name="円/楕円 16"/>
          <p:cNvSpPr/>
          <p:nvPr/>
        </p:nvSpPr>
        <p:spPr>
          <a:xfrm>
            <a:off x="3857625" y="2928938"/>
            <a:ext cx="1357313" cy="1357312"/>
          </a:xfrm>
          <a:prstGeom prst="ellipse">
            <a:avLst/>
          </a:prstGeom>
          <a:noFill/>
          <a:ln>
            <a:solidFill>
              <a:srgbClr val="0065A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118791" name="AutoShape 48"/>
          <p:cNvSpPr>
            <a:spLocks noChangeArrowheads="1"/>
          </p:cNvSpPr>
          <p:nvPr/>
        </p:nvSpPr>
        <p:spPr bwMode="auto">
          <a:xfrm>
            <a:off x="1947863" y="2428875"/>
            <a:ext cx="1785937" cy="342900"/>
          </a:xfrm>
          <a:prstGeom prst="roundRect">
            <a:avLst>
              <a:gd name="adj" fmla="val 16667"/>
            </a:avLst>
          </a:prstGeom>
          <a:solidFill>
            <a:srgbClr val="557630"/>
          </a:solidFill>
          <a:ln w="9525">
            <a:noFill/>
            <a:round/>
            <a:headEnd/>
            <a:tailEnd/>
          </a:ln>
        </p:spPr>
        <p:txBody>
          <a:bodyPr wrap="none" anchor="ctr"/>
          <a:lstStyle/>
          <a:p>
            <a:pPr algn="ctr"/>
            <a:r>
              <a:rPr lang="ja-JP" altLang="en-US" sz="1400">
                <a:solidFill>
                  <a:srgbClr val="FFFFFF"/>
                </a:solidFill>
                <a:latin typeface="メイリオ" pitchFamily="50" charset="-128"/>
                <a:ea typeface="メイリオ" pitchFamily="50" charset="-128"/>
                <a:cs typeface="メイリオ" pitchFamily="50" charset="-128"/>
              </a:rPr>
              <a:t>保有資産</a:t>
            </a:r>
          </a:p>
        </p:txBody>
      </p:sp>
      <p:sp>
        <p:nvSpPr>
          <p:cNvPr id="118792" name="AutoShape 48"/>
          <p:cNvSpPr>
            <a:spLocks noChangeArrowheads="1"/>
          </p:cNvSpPr>
          <p:nvPr/>
        </p:nvSpPr>
        <p:spPr bwMode="auto">
          <a:xfrm>
            <a:off x="3929063" y="2643188"/>
            <a:ext cx="857250" cy="285750"/>
          </a:xfrm>
          <a:prstGeom prst="wedgeRoundRectCallout">
            <a:avLst>
              <a:gd name="adj1" fmla="val -6389"/>
              <a:gd name="adj2" fmla="val 99167"/>
              <a:gd name="adj3" fmla="val 16667"/>
            </a:avLst>
          </a:prstGeom>
          <a:solidFill>
            <a:srgbClr val="0065AE"/>
          </a:solidFill>
          <a:ln w="9525">
            <a:noFill/>
            <a:round/>
            <a:headEnd/>
            <a:tailEnd/>
          </a:ln>
        </p:spPr>
        <p:txBody>
          <a:bodyPr wrap="none" anchor="ctr"/>
          <a:lstStyle/>
          <a:p>
            <a:pPr algn="ctr"/>
            <a:r>
              <a:rPr lang="ja-JP" altLang="en-US" sz="1200">
                <a:solidFill>
                  <a:srgbClr val="FFFFFF"/>
                </a:solidFill>
                <a:latin typeface="メイリオ" pitchFamily="50" charset="-128"/>
                <a:ea typeface="メイリオ" pitchFamily="50" charset="-128"/>
                <a:cs typeface="メイリオ" pitchFamily="50" charset="-128"/>
              </a:rPr>
              <a:t>取得予定</a:t>
            </a:r>
          </a:p>
        </p:txBody>
      </p:sp>
      <p:sp>
        <p:nvSpPr>
          <p:cNvPr id="118793" name="AutoShape 48"/>
          <p:cNvSpPr>
            <a:spLocks noChangeArrowheads="1"/>
          </p:cNvSpPr>
          <p:nvPr/>
        </p:nvSpPr>
        <p:spPr bwMode="auto">
          <a:xfrm>
            <a:off x="5715000" y="2643188"/>
            <a:ext cx="857250" cy="285750"/>
          </a:xfrm>
          <a:prstGeom prst="wedgeRoundRectCallout">
            <a:avLst>
              <a:gd name="adj1" fmla="val -6389"/>
              <a:gd name="adj2" fmla="val 99167"/>
              <a:gd name="adj3" fmla="val 16667"/>
            </a:avLst>
          </a:prstGeom>
          <a:solidFill>
            <a:srgbClr val="E27100"/>
          </a:solidFill>
          <a:ln w="9525">
            <a:noFill/>
            <a:round/>
            <a:headEnd/>
            <a:tailEnd/>
          </a:ln>
        </p:spPr>
        <p:txBody>
          <a:bodyPr wrap="none" anchor="ctr"/>
          <a:lstStyle/>
          <a:p>
            <a:pPr algn="ctr"/>
            <a:r>
              <a:rPr lang="ja-JP" altLang="en-US" sz="1200">
                <a:solidFill>
                  <a:srgbClr val="FFFFFF"/>
                </a:solidFill>
                <a:latin typeface="メイリオ" pitchFamily="50" charset="-128"/>
                <a:ea typeface="メイリオ" pitchFamily="50" charset="-128"/>
                <a:cs typeface="メイリオ" pitchFamily="50" charset="-128"/>
              </a:rPr>
              <a:t>処分予定</a:t>
            </a:r>
          </a:p>
        </p:txBody>
      </p:sp>
      <p:sp>
        <p:nvSpPr>
          <p:cNvPr id="14" name="ホームベース 13"/>
          <p:cNvSpPr/>
          <p:nvPr/>
        </p:nvSpPr>
        <p:spPr>
          <a:xfrm>
            <a:off x="395288" y="4572000"/>
            <a:ext cx="3533775" cy="500063"/>
          </a:xfrm>
          <a:prstGeom prst="homePlate">
            <a:avLst>
              <a:gd name="adj" fmla="val 17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a:solidFill>
                  <a:prstClr val="white"/>
                </a:solidFill>
                <a:latin typeface="メイリオ" pitchFamily="50" charset="-128"/>
                <a:ea typeface="メイリオ" pitchFamily="50" charset="-128"/>
                <a:cs typeface="メイリオ" pitchFamily="50" charset="-128"/>
              </a:rPr>
              <a:t>予測パターン１</a:t>
            </a:r>
            <a:r>
              <a:rPr lang="ja-JP" altLang="en-US" sz="1200" dirty="0">
                <a:solidFill>
                  <a:prstClr val="white"/>
                </a:solidFill>
                <a:latin typeface="メイリオ" pitchFamily="50" charset="-128"/>
                <a:ea typeface="メイリオ" pitchFamily="50" charset="-128"/>
                <a:cs typeface="メイリオ" pitchFamily="50" charset="-128"/>
              </a:rPr>
              <a:t>（処分予定考慮）</a:t>
            </a:r>
          </a:p>
        </p:txBody>
      </p:sp>
      <p:sp>
        <p:nvSpPr>
          <p:cNvPr id="21" name="ホームベース 20"/>
          <p:cNvSpPr/>
          <p:nvPr/>
        </p:nvSpPr>
        <p:spPr>
          <a:xfrm>
            <a:off x="395288" y="5143500"/>
            <a:ext cx="3533775" cy="500063"/>
          </a:xfrm>
          <a:prstGeom prst="homePlate">
            <a:avLst>
              <a:gd name="adj" fmla="val 17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a:solidFill>
                  <a:prstClr val="white"/>
                </a:solidFill>
                <a:latin typeface="メイリオ" pitchFamily="50" charset="-128"/>
                <a:ea typeface="メイリオ" pitchFamily="50" charset="-128"/>
                <a:cs typeface="メイリオ" pitchFamily="50" charset="-128"/>
              </a:rPr>
              <a:t>予測パターン２</a:t>
            </a:r>
            <a:r>
              <a:rPr lang="ja-JP" altLang="en-US" sz="1200" dirty="0">
                <a:solidFill>
                  <a:prstClr val="white"/>
                </a:solidFill>
                <a:latin typeface="メイリオ" pitchFamily="50" charset="-128"/>
                <a:ea typeface="メイリオ" pitchFamily="50" charset="-128"/>
                <a:cs typeface="メイリオ" pitchFamily="50" charset="-128"/>
              </a:rPr>
              <a:t>（取得予定考慮）</a:t>
            </a:r>
          </a:p>
        </p:txBody>
      </p:sp>
      <p:sp>
        <p:nvSpPr>
          <p:cNvPr id="22" name="ホームベース 21"/>
          <p:cNvSpPr/>
          <p:nvPr/>
        </p:nvSpPr>
        <p:spPr>
          <a:xfrm>
            <a:off x="395288" y="5715000"/>
            <a:ext cx="3533775" cy="500063"/>
          </a:xfrm>
          <a:prstGeom prst="homePlate">
            <a:avLst>
              <a:gd name="adj" fmla="val 17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a:solidFill>
                  <a:prstClr val="white"/>
                </a:solidFill>
                <a:latin typeface="メイリオ" pitchFamily="50" charset="-128"/>
                <a:ea typeface="メイリオ" pitchFamily="50" charset="-128"/>
                <a:cs typeface="メイリオ" pitchFamily="50" charset="-128"/>
              </a:rPr>
              <a:t>予測パターン３</a:t>
            </a:r>
            <a:r>
              <a:rPr lang="ja-JP" altLang="en-US" sz="1100" dirty="0">
                <a:solidFill>
                  <a:prstClr val="white"/>
                </a:solidFill>
                <a:latin typeface="メイリオ" pitchFamily="50" charset="-128"/>
                <a:ea typeface="メイリオ" pitchFamily="50" charset="-128"/>
                <a:cs typeface="メイリオ" pitchFamily="50" charset="-128"/>
              </a:rPr>
              <a:t>（処分</a:t>
            </a:r>
            <a:r>
              <a:rPr lang="en-US" altLang="ja-JP" sz="1100" dirty="0">
                <a:solidFill>
                  <a:prstClr val="white"/>
                </a:solidFill>
                <a:latin typeface="メイリオ" pitchFamily="50" charset="-128"/>
                <a:ea typeface="メイリオ" pitchFamily="50" charset="-128"/>
                <a:cs typeface="メイリオ" pitchFamily="50" charset="-128"/>
              </a:rPr>
              <a:t>/</a:t>
            </a:r>
            <a:r>
              <a:rPr lang="ja-JP" altLang="en-US" sz="1100" dirty="0">
                <a:solidFill>
                  <a:prstClr val="white"/>
                </a:solidFill>
                <a:latin typeface="メイリオ" pitchFamily="50" charset="-128"/>
                <a:ea typeface="メイリオ" pitchFamily="50" charset="-128"/>
                <a:cs typeface="メイリオ" pitchFamily="50" charset="-128"/>
              </a:rPr>
              <a:t>取得予定どちらも考慮）</a:t>
            </a:r>
          </a:p>
        </p:txBody>
      </p:sp>
      <p:sp>
        <p:nvSpPr>
          <p:cNvPr id="23" name="AutoShape 20"/>
          <p:cNvSpPr>
            <a:spLocks noChangeArrowheads="1"/>
          </p:cNvSpPr>
          <p:nvPr/>
        </p:nvSpPr>
        <p:spPr bwMode="auto">
          <a:xfrm>
            <a:off x="4214813" y="4714875"/>
            <a:ext cx="2357437" cy="1500188"/>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lgn="ctr">
              <a:defRPr/>
            </a:pPr>
            <a:r>
              <a:rPr lang="ja-JP" altLang="en-US" sz="1400" dirty="0">
                <a:solidFill>
                  <a:prstClr val="black"/>
                </a:solidFill>
                <a:latin typeface="メイリオ" pitchFamily="50" charset="-128"/>
                <a:ea typeface="メイリオ" pitchFamily="50" charset="-128"/>
                <a:cs typeface="メイリオ" pitchFamily="50" charset="-128"/>
              </a:rPr>
              <a:t>減価償却費予測結果表</a:t>
            </a:r>
            <a:endParaRPr lang="en-US" altLang="ja-JP" sz="1400" dirty="0">
              <a:solidFill>
                <a:prstClr val="black"/>
              </a:solidFill>
              <a:latin typeface="メイリオ" pitchFamily="50" charset="-128"/>
              <a:ea typeface="メイリオ" pitchFamily="50" charset="-128"/>
              <a:cs typeface="メイリオ" pitchFamily="50" charset="-128"/>
            </a:endParaRPr>
          </a:p>
        </p:txBody>
      </p:sp>
      <p:cxnSp>
        <p:nvCxnSpPr>
          <p:cNvPr id="25" name="直線コネクタ 24"/>
          <p:cNvCxnSpPr/>
          <p:nvPr/>
        </p:nvCxnSpPr>
        <p:spPr>
          <a:xfrm>
            <a:off x="4500563" y="5286375"/>
            <a:ext cx="1857375" cy="1588"/>
          </a:xfrm>
          <a:prstGeom prst="line">
            <a:avLst/>
          </a:prstGeom>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a:off x="4500563" y="5499100"/>
            <a:ext cx="1857375" cy="1588"/>
          </a:xfrm>
          <a:prstGeom prst="line">
            <a:avLst/>
          </a:prstGeom>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a:off x="4500563" y="5713413"/>
            <a:ext cx="1857375" cy="1587"/>
          </a:xfrm>
          <a:prstGeom prst="line">
            <a:avLst/>
          </a:prstGeom>
        </p:spPr>
        <p:style>
          <a:lnRef idx="1">
            <a:schemeClr val="dk1"/>
          </a:lnRef>
          <a:fillRef idx="0">
            <a:schemeClr val="dk1"/>
          </a:fillRef>
          <a:effectRef idx="0">
            <a:schemeClr val="dk1"/>
          </a:effectRef>
          <a:fontRef idx="minor">
            <a:schemeClr val="tx1"/>
          </a:fontRef>
        </p:style>
      </p:cxnSp>
      <p:sp>
        <p:nvSpPr>
          <p:cNvPr id="29" name="ホームベース 28"/>
          <p:cNvSpPr/>
          <p:nvPr/>
        </p:nvSpPr>
        <p:spPr>
          <a:xfrm>
            <a:off x="6786563" y="4786313"/>
            <a:ext cx="1214437" cy="1071562"/>
          </a:xfrm>
          <a:prstGeom prst="homePlate">
            <a:avLst>
              <a:gd name="adj" fmla="val 17111"/>
            </a:avLst>
          </a:prstGeom>
          <a:solidFill>
            <a:srgbClr val="5576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600" dirty="0">
                <a:solidFill>
                  <a:prstClr val="white"/>
                </a:solidFill>
                <a:latin typeface="メイリオ" pitchFamily="50" charset="-128"/>
                <a:ea typeface="メイリオ" pitchFamily="50" charset="-128"/>
                <a:cs typeface="メイリオ" pitchFamily="50" charset="-128"/>
              </a:rPr>
              <a:t>Excel</a:t>
            </a:r>
          </a:p>
          <a:p>
            <a:pPr algn="ctr">
              <a:defRPr/>
            </a:pPr>
            <a:r>
              <a:rPr lang="ja-JP" altLang="en-US" sz="1600" dirty="0">
                <a:solidFill>
                  <a:prstClr val="white"/>
                </a:solidFill>
                <a:latin typeface="メイリオ" pitchFamily="50" charset="-128"/>
                <a:ea typeface="メイリオ" pitchFamily="50" charset="-128"/>
                <a:cs typeface="メイリオ" pitchFamily="50" charset="-128"/>
              </a:rPr>
              <a:t>出力可能</a:t>
            </a:r>
          </a:p>
        </p:txBody>
      </p:sp>
      <p:sp>
        <p:nvSpPr>
          <p:cNvPr id="118802" name="Text Box 2"/>
          <p:cNvSpPr txBox="1">
            <a:spLocks noChangeArrowheads="1"/>
          </p:cNvSpPr>
          <p:nvPr/>
        </p:nvSpPr>
        <p:spPr bwMode="auto">
          <a:xfrm>
            <a:off x="215900" y="1439863"/>
            <a:ext cx="8751888" cy="862012"/>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予測処理</a:t>
            </a:r>
            <a:endParaRPr lang="en-US" altLang="ja-JP">
              <a:solidFill>
                <a:srgbClr val="E27100"/>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将来発生する減価償却費の予測計算機能を搭載しており、予算策定時にご活用いただけます。</a:t>
            </a:r>
            <a:endParaRPr lang="en-US" altLang="ja-JP" sz="1600">
              <a:solidFill>
                <a:srgbClr val="595959"/>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既存資産だけでなく、新規取得予定・処分予定を含めて計算することが可能です。</a:t>
            </a:r>
            <a:endParaRPr lang="en-US" altLang="ja-JP" sz="1600">
              <a:solidFill>
                <a:srgbClr val="595959"/>
              </a:solidFill>
              <a:latin typeface="メイリオ" pitchFamily="50" charset="-128"/>
              <a:ea typeface="メイリオ" pitchFamily="50" charset="-128"/>
              <a:cs typeface="メイリオ" pitchFamily="50" charset="-128"/>
            </a:endParaRPr>
          </a:p>
        </p:txBody>
      </p:sp>
      <p:pic>
        <p:nvPicPr>
          <p:cNvPr id="118804" name="Picture 6"/>
          <p:cNvPicPr>
            <a:picLocks noChangeAspect="1" noChangeArrowheads="1"/>
          </p:cNvPicPr>
          <p:nvPr/>
        </p:nvPicPr>
        <p:blipFill>
          <a:blip r:embed="rId3" cstate="print"/>
          <a:srcRect/>
          <a:stretch>
            <a:fillRect/>
          </a:stretch>
        </p:blipFill>
        <p:spPr bwMode="auto">
          <a:xfrm>
            <a:off x="5724525" y="3068638"/>
            <a:ext cx="1074738" cy="1074737"/>
          </a:xfrm>
          <a:prstGeom prst="rect">
            <a:avLst/>
          </a:prstGeom>
          <a:noFill/>
          <a:ln w="9525">
            <a:noFill/>
            <a:miter lim="800000"/>
            <a:headEnd/>
            <a:tailEnd/>
          </a:ln>
        </p:spPr>
      </p:pic>
      <p:pic>
        <p:nvPicPr>
          <p:cNvPr id="118805" name="Picture 6"/>
          <p:cNvPicPr>
            <a:picLocks noChangeAspect="1" noChangeArrowheads="1"/>
          </p:cNvPicPr>
          <p:nvPr/>
        </p:nvPicPr>
        <p:blipFill>
          <a:blip r:embed="rId3" cstate="print"/>
          <a:srcRect/>
          <a:stretch>
            <a:fillRect/>
          </a:stretch>
        </p:blipFill>
        <p:spPr bwMode="auto">
          <a:xfrm>
            <a:off x="4067175" y="3068638"/>
            <a:ext cx="1076325" cy="1074737"/>
          </a:xfrm>
          <a:prstGeom prst="rect">
            <a:avLst/>
          </a:prstGeom>
          <a:noFill/>
          <a:ln w="9525">
            <a:noFill/>
            <a:miter lim="800000"/>
            <a:headEnd/>
            <a:tailEnd/>
          </a:ln>
        </p:spPr>
      </p:pic>
      <p:pic>
        <p:nvPicPr>
          <p:cNvPr id="118806" name="Picture 6"/>
          <p:cNvPicPr>
            <a:picLocks noChangeAspect="1" noChangeArrowheads="1"/>
          </p:cNvPicPr>
          <p:nvPr/>
        </p:nvPicPr>
        <p:blipFill>
          <a:blip r:embed="rId3" cstate="print"/>
          <a:srcRect/>
          <a:stretch>
            <a:fillRect/>
          </a:stretch>
        </p:blipFill>
        <p:spPr bwMode="auto">
          <a:xfrm>
            <a:off x="2268538" y="3068638"/>
            <a:ext cx="1074737" cy="1074737"/>
          </a:xfrm>
          <a:prstGeom prst="rect">
            <a:avLst/>
          </a:prstGeom>
          <a:noFill/>
          <a:ln w="9525">
            <a:noFill/>
            <a:miter lim="800000"/>
            <a:headEnd/>
            <a:tailEnd/>
          </a:ln>
        </p:spPr>
      </p:pic>
      <p:sp>
        <p:nvSpPr>
          <p:cNvPr id="28"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-FA+</a:t>
            </a:r>
            <a:r>
              <a:rPr lang="ja-JP" altLang="en-US" dirty="0" smtClean="0">
                <a:latin typeface="メイリオ" pitchFamily="50" charset="-128"/>
                <a:ea typeface="メイリオ" pitchFamily="50" charset="-128"/>
                <a:cs typeface="メイリオ" pitchFamily="50" charset="-128"/>
              </a:rPr>
              <a:t>固定資産</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～減損会計～</a:t>
            </a:r>
            <a:endParaRPr lang="ja-JP" altLang="en-US" dirty="0" smtClean="0">
              <a:latin typeface="メイリオ" pitchFamily="50" charset="-128"/>
              <a:ea typeface="メイリオ" pitchFamily="50" charset="-128"/>
              <a:cs typeface="メイリオ" pitchFamily="50" charset="-128"/>
            </a:endParaRPr>
          </a:p>
        </p:txBody>
      </p:sp>
      <p:sp>
        <p:nvSpPr>
          <p:cNvPr id="4403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A5CAF342-4348-4C4B-9ADA-24F87AF18EB6}" type="slidenum">
              <a:rPr lang="ja-JP" altLang="en-US" smtClean="0">
                <a:solidFill>
                  <a:srgbClr val="FFFFFF"/>
                </a:solidFill>
              </a:rPr>
              <a:pPr fontAlgn="base">
                <a:spcBef>
                  <a:spcPct val="0"/>
                </a:spcBef>
                <a:spcAft>
                  <a:spcPct val="0"/>
                </a:spcAft>
                <a:defRPr/>
              </a:pPr>
              <a:t>37</a:t>
            </a:fld>
            <a:endParaRPr lang="ja-JP" altLang="en-US" smtClean="0">
              <a:solidFill>
                <a:srgbClr val="FFFFFF"/>
              </a:solidFill>
            </a:endParaRPr>
          </a:p>
        </p:txBody>
      </p:sp>
      <p:sp>
        <p:nvSpPr>
          <p:cNvPr id="45060" name="AutoShape 2"/>
          <p:cNvSpPr>
            <a:spLocks noChangeArrowheads="1"/>
          </p:cNvSpPr>
          <p:nvPr/>
        </p:nvSpPr>
        <p:spPr bwMode="auto">
          <a:xfrm>
            <a:off x="7135813" y="2257425"/>
            <a:ext cx="1612900" cy="1668463"/>
          </a:xfrm>
          <a:prstGeom prst="homePlate">
            <a:avLst>
              <a:gd name="adj" fmla="val 25000"/>
            </a:avLst>
          </a:prstGeom>
          <a:noFill/>
          <a:ln w="9525">
            <a:solidFill>
              <a:schemeClr val="accent2">
                <a:lumMod val="75000"/>
              </a:schemeClr>
            </a:solidFill>
            <a:miter lim="800000"/>
            <a:headEnd/>
            <a:tailEnd/>
          </a:ln>
        </p:spPr>
        <p:txBody>
          <a:bodyPr lIns="252000" anchor="ctr"/>
          <a:lstStyle/>
          <a:p>
            <a:pPr>
              <a:defRPr/>
            </a:pPr>
            <a:r>
              <a:rPr lang="ja-JP" altLang="en-US" sz="1600">
                <a:solidFill>
                  <a:prstClr val="black"/>
                </a:solidFill>
                <a:latin typeface="メイリオ" pitchFamily="50" charset="-128"/>
                <a:ea typeface="メイリオ" pitchFamily="50" charset="-128"/>
                <a:cs typeface="メイリオ" pitchFamily="50" charset="-128"/>
              </a:rPr>
              <a:t>減損の開示</a:t>
            </a:r>
          </a:p>
        </p:txBody>
      </p:sp>
      <p:sp>
        <p:nvSpPr>
          <p:cNvPr id="7" name="AutoShape 3"/>
          <p:cNvSpPr>
            <a:spLocks noChangeArrowheads="1"/>
          </p:cNvSpPr>
          <p:nvPr/>
        </p:nvSpPr>
        <p:spPr bwMode="auto">
          <a:xfrm>
            <a:off x="5695950" y="2255838"/>
            <a:ext cx="1612900" cy="1668462"/>
          </a:xfrm>
          <a:prstGeom prst="homePlate">
            <a:avLst>
              <a:gd name="adj" fmla="val 25000"/>
            </a:avLst>
          </a:prstGeom>
          <a:solidFill>
            <a:schemeClr val="accent2">
              <a:lumMod val="20000"/>
              <a:lumOff val="80000"/>
            </a:schemeClr>
          </a:solidFill>
          <a:ln w="9525">
            <a:noFill/>
            <a:miter lim="800000"/>
            <a:headEnd/>
            <a:tailEnd/>
          </a:ln>
        </p:spPr>
        <p:txBody>
          <a:bodyPr lIns="252000" anchor="ctr"/>
          <a:lstStyle/>
          <a:p>
            <a:pPr>
              <a:defRPr/>
            </a:pPr>
            <a:r>
              <a:rPr lang="ja-JP" altLang="en-US" sz="1600" dirty="0">
                <a:solidFill>
                  <a:prstClr val="black"/>
                </a:solidFill>
                <a:latin typeface="メイリオ" pitchFamily="50" charset="-128"/>
                <a:ea typeface="メイリオ" pitchFamily="50" charset="-128"/>
                <a:cs typeface="メイリオ" pitchFamily="50" charset="-128"/>
              </a:rPr>
              <a:t>減損の配分</a:t>
            </a:r>
          </a:p>
        </p:txBody>
      </p:sp>
      <p:sp>
        <p:nvSpPr>
          <p:cNvPr id="119814" name="Rectangle 5"/>
          <p:cNvSpPr>
            <a:spLocks noChangeArrowheads="1"/>
          </p:cNvSpPr>
          <p:nvPr/>
        </p:nvSpPr>
        <p:spPr bwMode="auto">
          <a:xfrm>
            <a:off x="527050" y="4752975"/>
            <a:ext cx="3665538" cy="327025"/>
          </a:xfrm>
          <a:prstGeom prst="rect">
            <a:avLst/>
          </a:prstGeom>
          <a:solidFill>
            <a:srgbClr val="FFFFFF"/>
          </a:solidFill>
          <a:ln w="38100">
            <a:solidFill>
              <a:srgbClr val="9E3039"/>
            </a:solidFill>
            <a:miter lim="800000"/>
            <a:headEnd/>
            <a:tailEnd/>
          </a:ln>
        </p:spPr>
        <p:txBody>
          <a:bodyPr wrap="none" anchor="ctr"/>
          <a:lstStyle/>
          <a:p>
            <a:pPr algn="ctr"/>
            <a:r>
              <a:rPr lang="ja-JP" altLang="en-US" sz="1400">
                <a:solidFill>
                  <a:srgbClr val="9E3039"/>
                </a:solidFill>
                <a:latin typeface="メイリオ" pitchFamily="50" charset="-128"/>
                <a:ea typeface="メイリオ" pitchFamily="50" charset="-128"/>
                <a:cs typeface="メイリオ" pitchFamily="50" charset="-128"/>
              </a:rPr>
              <a:t>減損処理不要</a:t>
            </a:r>
          </a:p>
        </p:txBody>
      </p:sp>
      <p:sp>
        <p:nvSpPr>
          <p:cNvPr id="9" name="AutoShape 6"/>
          <p:cNvSpPr>
            <a:spLocks noChangeArrowheads="1"/>
          </p:cNvSpPr>
          <p:nvPr/>
        </p:nvSpPr>
        <p:spPr bwMode="auto">
          <a:xfrm>
            <a:off x="4284663" y="2254250"/>
            <a:ext cx="1611312" cy="1668463"/>
          </a:xfrm>
          <a:prstGeom prst="homePlate">
            <a:avLst>
              <a:gd name="adj" fmla="val 25000"/>
            </a:avLst>
          </a:prstGeom>
          <a:solidFill>
            <a:schemeClr val="accent1">
              <a:lumMod val="40000"/>
              <a:lumOff val="60000"/>
            </a:schemeClr>
          </a:solidFill>
          <a:ln w="9525">
            <a:noFill/>
            <a:miter lim="800000"/>
            <a:headEnd/>
            <a:tailEnd/>
          </a:ln>
        </p:spPr>
        <p:txBody>
          <a:bodyPr lIns="252000" anchor="ctr"/>
          <a:lstStyle/>
          <a:p>
            <a:pPr>
              <a:defRPr/>
            </a:pPr>
            <a:r>
              <a:rPr lang="ja-JP" altLang="en-US" sz="1600" dirty="0">
                <a:solidFill>
                  <a:prstClr val="black"/>
                </a:solidFill>
                <a:latin typeface="メイリオ" pitchFamily="50" charset="-128"/>
                <a:ea typeface="メイリオ" pitchFamily="50" charset="-128"/>
                <a:cs typeface="メイリオ" pitchFamily="50" charset="-128"/>
              </a:rPr>
              <a:t>減損の測定</a:t>
            </a:r>
          </a:p>
        </p:txBody>
      </p:sp>
      <p:sp>
        <p:nvSpPr>
          <p:cNvPr id="10" name="AutoShape 7"/>
          <p:cNvSpPr>
            <a:spLocks noChangeArrowheads="1"/>
          </p:cNvSpPr>
          <p:nvPr/>
        </p:nvSpPr>
        <p:spPr bwMode="auto">
          <a:xfrm>
            <a:off x="2887663" y="2259013"/>
            <a:ext cx="1612900" cy="1668462"/>
          </a:xfrm>
          <a:prstGeom prst="homePlate">
            <a:avLst>
              <a:gd name="adj" fmla="val 25000"/>
            </a:avLst>
          </a:prstGeom>
          <a:solidFill>
            <a:schemeClr val="accent1">
              <a:lumMod val="60000"/>
              <a:lumOff val="40000"/>
            </a:schemeClr>
          </a:solidFill>
          <a:ln w="9525">
            <a:noFill/>
            <a:miter lim="800000"/>
            <a:headEnd/>
            <a:tailEnd/>
          </a:ln>
        </p:spPr>
        <p:txBody>
          <a:bodyPr lIns="252000" anchor="ctr"/>
          <a:lstStyle/>
          <a:p>
            <a:pPr>
              <a:defRPr/>
            </a:pPr>
            <a:r>
              <a:rPr lang="ja-JP" altLang="en-US" sz="1600" dirty="0">
                <a:solidFill>
                  <a:prstClr val="black"/>
                </a:solidFill>
                <a:latin typeface="メイリオ" pitchFamily="50" charset="-128"/>
                <a:ea typeface="メイリオ" pitchFamily="50" charset="-128"/>
                <a:cs typeface="メイリオ" pitchFamily="50" charset="-128"/>
              </a:rPr>
              <a:t>減損の認識</a:t>
            </a:r>
          </a:p>
        </p:txBody>
      </p:sp>
      <p:sp>
        <p:nvSpPr>
          <p:cNvPr id="11" name="AutoShape 8"/>
          <p:cNvSpPr>
            <a:spLocks noChangeArrowheads="1"/>
          </p:cNvSpPr>
          <p:nvPr/>
        </p:nvSpPr>
        <p:spPr bwMode="auto">
          <a:xfrm>
            <a:off x="1547813" y="2254250"/>
            <a:ext cx="1538287" cy="1668463"/>
          </a:xfrm>
          <a:prstGeom prst="homePlate">
            <a:avLst>
              <a:gd name="adj" fmla="val 25000"/>
            </a:avLst>
          </a:prstGeom>
          <a:solidFill>
            <a:schemeClr val="tx2">
              <a:lumMod val="75000"/>
            </a:schemeClr>
          </a:solidFill>
          <a:ln w="9525">
            <a:noFill/>
            <a:miter lim="800000"/>
            <a:headEnd/>
            <a:tailEnd/>
          </a:ln>
        </p:spPr>
        <p:txBody>
          <a:bodyPr lIns="180000" anchor="ctr"/>
          <a:lstStyle/>
          <a:p>
            <a:pPr>
              <a:defRPr/>
            </a:pPr>
            <a:r>
              <a:rPr lang="en-US" altLang="ja-JP" sz="1600" dirty="0">
                <a:solidFill>
                  <a:prstClr val="black"/>
                </a:solidFill>
                <a:latin typeface="メイリオ" pitchFamily="50" charset="-128"/>
                <a:ea typeface="メイリオ" pitchFamily="50" charset="-128"/>
                <a:cs typeface="メイリオ" pitchFamily="50" charset="-128"/>
              </a:rPr>
              <a:t>  </a:t>
            </a:r>
            <a:r>
              <a:rPr lang="ja-JP" altLang="en-US" sz="1400" dirty="0">
                <a:solidFill>
                  <a:prstClr val="white"/>
                </a:solidFill>
                <a:latin typeface="メイリオ" pitchFamily="50" charset="-128"/>
                <a:ea typeface="メイリオ" pitchFamily="50" charset="-128"/>
                <a:cs typeface="メイリオ" pitchFamily="50" charset="-128"/>
              </a:rPr>
              <a:t>減損の兆候</a:t>
            </a:r>
            <a:endParaRPr lang="en-US" altLang="ja-JP" sz="1400" dirty="0">
              <a:solidFill>
                <a:prstClr val="white"/>
              </a:solidFill>
              <a:latin typeface="メイリオ" pitchFamily="50" charset="-128"/>
              <a:ea typeface="メイリオ" pitchFamily="50" charset="-128"/>
              <a:cs typeface="メイリオ" pitchFamily="50" charset="-128"/>
            </a:endParaRPr>
          </a:p>
          <a:p>
            <a:pPr>
              <a:defRPr/>
            </a:pPr>
            <a:r>
              <a:rPr lang="ja-JP" altLang="en-US" sz="1400" dirty="0">
                <a:solidFill>
                  <a:prstClr val="white"/>
                </a:solidFill>
                <a:latin typeface="メイリオ" pitchFamily="50" charset="-128"/>
                <a:ea typeface="メイリオ" pitchFamily="50" charset="-128"/>
                <a:cs typeface="メイリオ" pitchFamily="50" charset="-128"/>
              </a:rPr>
              <a:t>　把握</a:t>
            </a:r>
          </a:p>
        </p:txBody>
      </p:sp>
      <p:sp>
        <p:nvSpPr>
          <p:cNvPr id="12" name="AutoShape 9"/>
          <p:cNvSpPr>
            <a:spLocks noChangeArrowheads="1"/>
          </p:cNvSpPr>
          <p:nvPr/>
        </p:nvSpPr>
        <p:spPr bwMode="auto">
          <a:xfrm>
            <a:off x="250825" y="2235200"/>
            <a:ext cx="1538288" cy="1668463"/>
          </a:xfrm>
          <a:prstGeom prst="homePlate">
            <a:avLst>
              <a:gd name="adj" fmla="val 25000"/>
            </a:avLst>
          </a:prstGeom>
          <a:solidFill>
            <a:schemeClr val="tx2">
              <a:lumMod val="50000"/>
            </a:schemeClr>
          </a:solidFill>
          <a:ln w="9525">
            <a:noFill/>
            <a:miter lim="800000"/>
            <a:headEnd/>
            <a:tailEnd/>
          </a:ln>
        </p:spPr>
        <p:txBody>
          <a:bodyPr wrap="none" anchor="ctr"/>
          <a:lstStyle/>
          <a:p>
            <a:pPr>
              <a:defRPr/>
            </a:pPr>
            <a:r>
              <a:rPr lang="ja-JP" altLang="en-US" sz="1400" dirty="0">
                <a:solidFill>
                  <a:prstClr val="white"/>
                </a:solidFill>
                <a:latin typeface="メイリオ" pitchFamily="50" charset="-128"/>
                <a:ea typeface="メイリオ" pitchFamily="50" charset="-128"/>
                <a:cs typeface="メイリオ" pitchFamily="50" charset="-128"/>
              </a:rPr>
              <a:t>対象資産の特定</a:t>
            </a:r>
          </a:p>
          <a:p>
            <a:pPr>
              <a:defRPr/>
            </a:pPr>
            <a:r>
              <a:rPr lang="ja-JP" altLang="en-US" sz="1400" dirty="0">
                <a:solidFill>
                  <a:prstClr val="white"/>
                </a:solidFill>
                <a:latin typeface="メイリオ" pitchFamily="50" charset="-128"/>
                <a:ea typeface="メイリオ" pitchFamily="50" charset="-128"/>
                <a:cs typeface="メイリオ" pitchFamily="50" charset="-128"/>
              </a:rPr>
              <a:t>グルーピング</a:t>
            </a:r>
          </a:p>
        </p:txBody>
      </p:sp>
      <p:sp>
        <p:nvSpPr>
          <p:cNvPr id="119819" name="Line 10"/>
          <p:cNvSpPr>
            <a:spLocks noChangeShapeType="1"/>
          </p:cNvSpPr>
          <p:nvPr/>
        </p:nvSpPr>
        <p:spPr bwMode="auto">
          <a:xfrm>
            <a:off x="1054100" y="4002088"/>
            <a:ext cx="0" cy="711200"/>
          </a:xfrm>
          <a:prstGeom prst="line">
            <a:avLst/>
          </a:prstGeom>
          <a:noFill/>
          <a:ln w="34925">
            <a:solidFill>
              <a:srgbClr val="9E3039"/>
            </a:solidFill>
            <a:round/>
            <a:headEnd/>
            <a:tailEnd type="triangle" w="med" len="med"/>
          </a:ln>
        </p:spPr>
        <p:txBody>
          <a:bodyPr>
            <a:spAutoFit/>
          </a:bodyPr>
          <a:lstStyle/>
          <a:p>
            <a:endParaRPr lang="ja-JP" altLang="en-US"/>
          </a:p>
        </p:txBody>
      </p:sp>
      <p:sp>
        <p:nvSpPr>
          <p:cNvPr id="119820" name="Line 11"/>
          <p:cNvSpPr>
            <a:spLocks noChangeShapeType="1"/>
          </p:cNvSpPr>
          <p:nvPr/>
        </p:nvSpPr>
        <p:spPr bwMode="auto">
          <a:xfrm>
            <a:off x="2235200" y="4002088"/>
            <a:ext cx="0" cy="711200"/>
          </a:xfrm>
          <a:prstGeom prst="line">
            <a:avLst/>
          </a:prstGeom>
          <a:noFill/>
          <a:ln w="34925">
            <a:solidFill>
              <a:srgbClr val="9E3039"/>
            </a:solidFill>
            <a:round/>
            <a:headEnd/>
            <a:tailEnd type="triangle" w="med" len="med"/>
          </a:ln>
        </p:spPr>
        <p:txBody>
          <a:bodyPr>
            <a:spAutoFit/>
          </a:bodyPr>
          <a:lstStyle/>
          <a:p>
            <a:endParaRPr lang="ja-JP" altLang="en-US"/>
          </a:p>
        </p:txBody>
      </p:sp>
      <p:sp>
        <p:nvSpPr>
          <p:cNvPr id="119821" name="Line 12"/>
          <p:cNvSpPr>
            <a:spLocks noChangeShapeType="1"/>
          </p:cNvSpPr>
          <p:nvPr/>
        </p:nvSpPr>
        <p:spPr bwMode="auto">
          <a:xfrm>
            <a:off x="3568700" y="4014788"/>
            <a:ext cx="0" cy="711200"/>
          </a:xfrm>
          <a:prstGeom prst="line">
            <a:avLst/>
          </a:prstGeom>
          <a:noFill/>
          <a:ln w="34925">
            <a:solidFill>
              <a:srgbClr val="9E3039"/>
            </a:solidFill>
            <a:round/>
            <a:headEnd/>
            <a:tailEnd type="triangle" w="med" len="med"/>
          </a:ln>
        </p:spPr>
        <p:txBody>
          <a:bodyPr>
            <a:spAutoFit/>
          </a:bodyPr>
          <a:lstStyle/>
          <a:p>
            <a:endParaRPr lang="ja-JP" altLang="en-US"/>
          </a:p>
        </p:txBody>
      </p:sp>
      <p:sp>
        <p:nvSpPr>
          <p:cNvPr id="119822" name="Text Box 13"/>
          <p:cNvSpPr txBox="1">
            <a:spLocks noChangeArrowheads="1"/>
          </p:cNvSpPr>
          <p:nvPr/>
        </p:nvSpPr>
        <p:spPr bwMode="auto">
          <a:xfrm>
            <a:off x="2260600" y="4027488"/>
            <a:ext cx="622300" cy="274637"/>
          </a:xfrm>
          <a:prstGeom prst="rect">
            <a:avLst/>
          </a:prstGeom>
          <a:noFill/>
          <a:ln w="9525" algn="ctr">
            <a:noFill/>
            <a:miter lim="800000"/>
            <a:headEnd/>
            <a:tailEnd/>
          </a:ln>
        </p:spPr>
        <p:txBody>
          <a:bodyPr>
            <a:spAutoFit/>
          </a:bodyPr>
          <a:lstStyle/>
          <a:p>
            <a:pPr>
              <a:spcBef>
                <a:spcPct val="50000"/>
              </a:spcBef>
            </a:pPr>
            <a:r>
              <a:rPr lang="ja-JP" altLang="en-US" sz="1200">
                <a:solidFill>
                  <a:srgbClr val="9E3039"/>
                </a:solidFill>
                <a:latin typeface="メイリオ" pitchFamily="50" charset="-128"/>
                <a:ea typeface="メイリオ" pitchFamily="50" charset="-128"/>
                <a:cs typeface="メイリオ" pitchFamily="50" charset="-128"/>
              </a:rPr>
              <a:t>ＮＯ</a:t>
            </a:r>
          </a:p>
        </p:txBody>
      </p:sp>
      <p:sp>
        <p:nvSpPr>
          <p:cNvPr id="119823" name="Text Box 14"/>
          <p:cNvSpPr txBox="1">
            <a:spLocks noChangeArrowheads="1"/>
          </p:cNvSpPr>
          <p:nvPr/>
        </p:nvSpPr>
        <p:spPr bwMode="auto">
          <a:xfrm>
            <a:off x="3594100" y="3989388"/>
            <a:ext cx="1930400" cy="274637"/>
          </a:xfrm>
          <a:prstGeom prst="rect">
            <a:avLst/>
          </a:prstGeom>
          <a:noFill/>
          <a:ln w="9525" algn="ctr">
            <a:noFill/>
            <a:miter lim="800000"/>
            <a:headEnd/>
            <a:tailEnd/>
          </a:ln>
        </p:spPr>
        <p:txBody>
          <a:bodyPr>
            <a:spAutoFit/>
          </a:bodyPr>
          <a:lstStyle/>
          <a:p>
            <a:pPr>
              <a:spcBef>
                <a:spcPct val="50000"/>
              </a:spcBef>
            </a:pPr>
            <a:r>
              <a:rPr lang="ja-JP" altLang="en-US" sz="1200">
                <a:solidFill>
                  <a:srgbClr val="9E3039"/>
                </a:solidFill>
                <a:latin typeface="メイリオ" pitchFamily="50" charset="-128"/>
                <a:ea typeface="メイリオ" pitchFamily="50" charset="-128"/>
                <a:cs typeface="メイリオ" pitchFamily="50" charset="-128"/>
              </a:rPr>
              <a:t>簿価＜割引前将来ＣＦ</a:t>
            </a:r>
          </a:p>
        </p:txBody>
      </p:sp>
      <p:sp>
        <p:nvSpPr>
          <p:cNvPr id="119824" name="Line 15"/>
          <p:cNvSpPr>
            <a:spLocks noChangeShapeType="1"/>
          </p:cNvSpPr>
          <p:nvPr/>
        </p:nvSpPr>
        <p:spPr bwMode="auto">
          <a:xfrm>
            <a:off x="1790700" y="1936750"/>
            <a:ext cx="3670300" cy="0"/>
          </a:xfrm>
          <a:prstGeom prst="line">
            <a:avLst/>
          </a:prstGeom>
          <a:noFill/>
          <a:ln w="34925">
            <a:solidFill>
              <a:srgbClr val="9E3039"/>
            </a:solidFill>
            <a:round/>
            <a:headEnd/>
            <a:tailEnd type="triangle" w="med" len="med"/>
          </a:ln>
        </p:spPr>
        <p:txBody>
          <a:bodyPr>
            <a:spAutoFit/>
          </a:bodyPr>
          <a:lstStyle/>
          <a:p>
            <a:endParaRPr lang="ja-JP" altLang="en-US"/>
          </a:p>
        </p:txBody>
      </p:sp>
      <p:sp>
        <p:nvSpPr>
          <p:cNvPr id="119825" name="Rectangle 16"/>
          <p:cNvSpPr>
            <a:spLocks noChangeArrowheads="1"/>
          </p:cNvSpPr>
          <p:nvPr/>
        </p:nvSpPr>
        <p:spPr bwMode="auto">
          <a:xfrm>
            <a:off x="438150" y="1785938"/>
            <a:ext cx="1201738" cy="327025"/>
          </a:xfrm>
          <a:prstGeom prst="rect">
            <a:avLst/>
          </a:prstGeom>
          <a:solidFill>
            <a:srgbClr val="FFFFFF"/>
          </a:solidFill>
          <a:ln w="38100">
            <a:solidFill>
              <a:srgbClr val="9E3039"/>
            </a:solidFill>
            <a:miter lim="800000"/>
            <a:headEnd/>
            <a:tailEnd/>
          </a:ln>
        </p:spPr>
        <p:txBody>
          <a:bodyPr wrap="none" anchor="ctr"/>
          <a:lstStyle/>
          <a:p>
            <a:pPr algn="ctr"/>
            <a:r>
              <a:rPr lang="ja-JP" altLang="en-US" sz="1400">
                <a:solidFill>
                  <a:srgbClr val="9E3039"/>
                </a:solidFill>
                <a:latin typeface="メイリオ" pitchFamily="50" charset="-128"/>
                <a:ea typeface="メイリオ" pitchFamily="50" charset="-128"/>
                <a:cs typeface="メイリオ" pitchFamily="50" charset="-128"/>
              </a:rPr>
              <a:t>減損前簿価</a:t>
            </a:r>
          </a:p>
        </p:txBody>
      </p:sp>
      <p:sp>
        <p:nvSpPr>
          <p:cNvPr id="119826" name="Rectangle 17"/>
          <p:cNvSpPr>
            <a:spLocks noChangeArrowheads="1"/>
          </p:cNvSpPr>
          <p:nvPr/>
        </p:nvSpPr>
        <p:spPr bwMode="auto">
          <a:xfrm>
            <a:off x="5581650" y="1773238"/>
            <a:ext cx="1201738" cy="327025"/>
          </a:xfrm>
          <a:prstGeom prst="rect">
            <a:avLst/>
          </a:prstGeom>
          <a:solidFill>
            <a:srgbClr val="FFFFFF"/>
          </a:solidFill>
          <a:ln w="38100">
            <a:solidFill>
              <a:srgbClr val="9E3039"/>
            </a:solidFill>
            <a:miter lim="800000"/>
            <a:headEnd/>
            <a:tailEnd/>
          </a:ln>
        </p:spPr>
        <p:txBody>
          <a:bodyPr wrap="none" anchor="ctr"/>
          <a:lstStyle/>
          <a:p>
            <a:pPr algn="ctr"/>
            <a:r>
              <a:rPr lang="ja-JP" altLang="en-US" sz="1400">
                <a:solidFill>
                  <a:srgbClr val="9E3039"/>
                </a:solidFill>
                <a:latin typeface="メイリオ" pitchFamily="50" charset="-128"/>
                <a:ea typeface="メイリオ" pitchFamily="50" charset="-128"/>
                <a:cs typeface="メイリオ" pitchFamily="50" charset="-128"/>
              </a:rPr>
              <a:t>減損後簿価</a:t>
            </a:r>
          </a:p>
        </p:txBody>
      </p:sp>
      <p:sp>
        <p:nvSpPr>
          <p:cNvPr id="45075" name="AutoShape 5"/>
          <p:cNvSpPr>
            <a:spLocks noChangeArrowheads="1"/>
          </p:cNvSpPr>
          <p:nvPr/>
        </p:nvSpPr>
        <p:spPr bwMode="gray">
          <a:xfrm>
            <a:off x="4621212" y="4365625"/>
            <a:ext cx="4427537" cy="1871663"/>
          </a:xfrm>
          <a:prstGeom prst="roundRect">
            <a:avLst>
              <a:gd name="adj" fmla="val 6056"/>
            </a:avLst>
          </a:prstGeom>
          <a:solidFill>
            <a:schemeClr val="accent4">
              <a:lumMod val="20000"/>
              <a:lumOff val="80000"/>
            </a:schemeClr>
          </a:solidFill>
          <a:ln w="9525" algn="ctr">
            <a:solidFill>
              <a:schemeClr val="accent4">
                <a:lumMod val="75000"/>
              </a:schemeClr>
            </a:solidFill>
            <a:round/>
            <a:headEnd/>
            <a:tailEnd/>
          </a:ln>
          <a:effectLst>
            <a:outerShdw blurRad="50800" dist="38100" dir="2700000" algn="tl" rotWithShape="0">
              <a:schemeClr val="accent4">
                <a:lumMod val="75000"/>
                <a:alpha val="40000"/>
              </a:schemeClr>
            </a:outerShdw>
          </a:effectLst>
        </p:spPr>
        <p:txBody>
          <a:bodyPr wrap="none" anchor="ctr"/>
          <a:lstStyle/>
          <a:p>
            <a:pPr>
              <a:defRPr/>
            </a:pPr>
            <a:r>
              <a:rPr lang="ja-JP" altLang="en-US" sz="1200" dirty="0">
                <a:solidFill>
                  <a:prstClr val="black"/>
                </a:solidFill>
                <a:latin typeface="メイリオ" pitchFamily="50" charset="-128"/>
                <a:ea typeface="メイリオ" pitchFamily="50" charset="-128"/>
                <a:cs typeface="メイリオ" pitchFamily="50" charset="-128"/>
              </a:rPr>
              <a:t>減損の測定：簿価－回収可能価額→減損損失額決定</a:t>
            </a:r>
          </a:p>
          <a:p>
            <a:pPr>
              <a:defRPr/>
            </a:pPr>
            <a:r>
              <a:rPr lang="ja-JP" altLang="en-US" sz="1200" dirty="0">
                <a:solidFill>
                  <a:prstClr val="black"/>
                </a:solidFill>
                <a:latin typeface="メイリオ" pitchFamily="50" charset="-128"/>
                <a:ea typeface="メイリオ" pitchFamily="50" charset="-128"/>
                <a:cs typeface="メイリオ" pitchFamily="50" charset="-128"/>
              </a:rPr>
              <a:t>減損の配分：損失額をいずれかの配分率で資産へ配分</a:t>
            </a:r>
          </a:p>
          <a:p>
            <a:pPr>
              <a:defRPr/>
            </a:pPr>
            <a:r>
              <a:rPr lang="ja-JP" altLang="en-US" sz="1200" dirty="0">
                <a:solidFill>
                  <a:prstClr val="black"/>
                </a:solidFill>
                <a:latin typeface="メイリオ" pitchFamily="50" charset="-128"/>
                <a:ea typeface="メイリオ" pitchFamily="50" charset="-128"/>
                <a:cs typeface="メイリオ" pitchFamily="50" charset="-128"/>
              </a:rPr>
              <a:t>　　　　　　・帳簿価額</a:t>
            </a:r>
          </a:p>
          <a:p>
            <a:pPr>
              <a:defRPr/>
            </a:pPr>
            <a:r>
              <a:rPr lang="ja-JP" altLang="en-US" sz="1200" dirty="0">
                <a:solidFill>
                  <a:prstClr val="black"/>
                </a:solidFill>
                <a:latin typeface="メイリオ" pitchFamily="50" charset="-128"/>
                <a:ea typeface="メイリオ" pitchFamily="50" charset="-128"/>
                <a:cs typeface="メイリオ" pitchFamily="50" charset="-128"/>
              </a:rPr>
              <a:t>　　　　　　・帳簿価額－回収可能価額</a:t>
            </a:r>
          </a:p>
          <a:p>
            <a:pPr>
              <a:defRPr/>
            </a:pPr>
            <a:r>
              <a:rPr lang="ja-JP" altLang="en-US" sz="1200" dirty="0">
                <a:solidFill>
                  <a:prstClr val="black"/>
                </a:solidFill>
                <a:latin typeface="メイリオ" pitchFamily="50" charset="-128"/>
                <a:ea typeface="メイリオ" pitchFamily="50" charset="-128"/>
                <a:cs typeface="メイリオ" pitchFamily="50" charset="-128"/>
              </a:rPr>
              <a:t>　　　　　　・手入力</a:t>
            </a:r>
          </a:p>
          <a:p>
            <a:pPr>
              <a:defRPr/>
            </a:pPr>
            <a:r>
              <a:rPr lang="ja-JP" altLang="en-US" sz="1200" dirty="0">
                <a:solidFill>
                  <a:prstClr val="black"/>
                </a:solidFill>
                <a:latin typeface="メイリオ" pitchFamily="50" charset="-128"/>
                <a:ea typeface="メイリオ" pitchFamily="50" charset="-128"/>
                <a:cs typeface="メイリオ" pitchFamily="50" charset="-128"/>
              </a:rPr>
              <a:t>減損の開示：附属明細書出力</a:t>
            </a:r>
          </a:p>
          <a:p>
            <a:pPr>
              <a:defRPr/>
            </a:pPr>
            <a:r>
              <a:rPr lang="ja-JP" altLang="en-US" sz="1200" dirty="0">
                <a:solidFill>
                  <a:prstClr val="black"/>
                </a:solidFill>
                <a:latin typeface="メイリオ" pitchFamily="50" charset="-128"/>
                <a:ea typeface="メイリオ" pitchFamily="50" charset="-128"/>
                <a:cs typeface="メイリオ" pitchFamily="50" charset="-128"/>
              </a:rPr>
              <a:t>　（直接控除方式・独立間接控除方式・合算間接控除方式）</a:t>
            </a:r>
          </a:p>
          <a:p>
            <a:pPr>
              <a:defRPr/>
            </a:pPr>
            <a:r>
              <a:rPr lang="ja-JP" altLang="en-US" sz="1200" dirty="0">
                <a:solidFill>
                  <a:prstClr val="black"/>
                </a:solidFill>
                <a:latin typeface="メイリオ" pitchFamily="50" charset="-128"/>
                <a:ea typeface="メイリオ" pitchFamily="50" charset="-128"/>
                <a:cs typeface="メイリオ" pitchFamily="50" charset="-128"/>
              </a:rPr>
              <a:t>　　　　　　仕訳の作成（特別損失額計上）</a:t>
            </a:r>
            <a:endParaRPr lang="en-US" sz="1200" dirty="0">
              <a:solidFill>
                <a:prstClr val="black"/>
              </a:solidFill>
              <a:latin typeface="メイリオ" pitchFamily="50" charset="-128"/>
              <a:ea typeface="メイリオ" pitchFamily="50" charset="-128"/>
              <a:cs typeface="メイリオ" pitchFamily="50" charset="-128"/>
            </a:endParaRPr>
          </a:p>
        </p:txBody>
      </p:sp>
      <p:sp>
        <p:nvSpPr>
          <p:cNvPr id="22"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-FA+</a:t>
            </a:r>
            <a:r>
              <a:rPr lang="ja-JP" altLang="en-US" dirty="0" smtClean="0">
                <a:latin typeface="メイリオ" pitchFamily="50" charset="-128"/>
                <a:ea typeface="メイリオ" pitchFamily="50" charset="-128"/>
                <a:cs typeface="メイリオ" pitchFamily="50" charset="-128"/>
              </a:rPr>
              <a:t>固定資産　資産除去債務</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～会計処理の流れと</a:t>
            </a:r>
            <a:r>
              <a:rPr lang="en-US" altLang="ja-JP" sz="1800" b="1" dirty="0" smtClean="0">
                <a:latin typeface="Times New Roman" pitchFamily="18" charset="0"/>
                <a:cs typeface="Times New Roman" pitchFamily="18" charset="0"/>
              </a:rPr>
              <a:t>FA+</a:t>
            </a:r>
            <a:r>
              <a:rPr lang="ja-JP" altLang="en-US" sz="1800" dirty="0" err="1" smtClean="0">
                <a:latin typeface="メイリオ" pitchFamily="50" charset="-128"/>
                <a:ea typeface="メイリオ" pitchFamily="50" charset="-128"/>
                <a:cs typeface="メイリオ" pitchFamily="50" charset="-128"/>
              </a:rPr>
              <a:t>での</a:t>
            </a:r>
            <a:r>
              <a:rPr lang="ja-JP" altLang="en-US" sz="1800" dirty="0" smtClean="0">
                <a:latin typeface="メイリオ" pitchFamily="50" charset="-128"/>
                <a:ea typeface="メイリオ" pitchFamily="50" charset="-128"/>
                <a:cs typeface="メイリオ" pitchFamily="50" charset="-128"/>
              </a:rPr>
              <a:t>対応について～</a:t>
            </a:r>
            <a:endParaRPr lang="ja-JP" altLang="en-US" dirty="0" smtClean="0">
              <a:latin typeface="メイリオ" pitchFamily="50" charset="-128"/>
              <a:ea typeface="メイリオ" pitchFamily="50" charset="-128"/>
              <a:cs typeface="メイリオ" pitchFamily="50" charset="-128"/>
            </a:endParaRPr>
          </a:p>
        </p:txBody>
      </p:sp>
      <p:sp>
        <p:nvSpPr>
          <p:cNvPr id="4505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B85279A-9ED8-4EB2-A083-FCF4526B9A81}" type="slidenum">
              <a:rPr lang="ja-JP" altLang="en-US" smtClean="0">
                <a:solidFill>
                  <a:srgbClr val="FFFFFF"/>
                </a:solidFill>
              </a:rPr>
              <a:pPr fontAlgn="base">
                <a:spcBef>
                  <a:spcPct val="0"/>
                </a:spcBef>
                <a:spcAft>
                  <a:spcPct val="0"/>
                </a:spcAft>
                <a:defRPr/>
              </a:pPr>
              <a:t>38</a:t>
            </a:fld>
            <a:endParaRPr lang="ja-JP" altLang="en-US" smtClean="0">
              <a:solidFill>
                <a:srgbClr val="FFFFFF"/>
              </a:solidFill>
            </a:endParaRPr>
          </a:p>
        </p:txBody>
      </p:sp>
      <p:sp>
        <p:nvSpPr>
          <p:cNvPr id="7" name="AutoShape 2850"/>
          <p:cNvSpPr>
            <a:spLocks noChangeArrowheads="1"/>
          </p:cNvSpPr>
          <p:nvPr/>
        </p:nvSpPr>
        <p:spPr bwMode="auto">
          <a:xfrm>
            <a:off x="285750" y="1357313"/>
            <a:ext cx="1357313" cy="1479550"/>
          </a:xfrm>
          <a:prstGeom prst="homePlate">
            <a:avLst>
              <a:gd name="adj" fmla="val 25000"/>
            </a:avLst>
          </a:prstGeom>
          <a:solidFill>
            <a:schemeClr val="accent3">
              <a:lumMod val="50000"/>
            </a:schemeClr>
          </a:solidFill>
          <a:ln w="9525">
            <a:noFill/>
            <a:miter lim="800000"/>
            <a:headEnd/>
            <a:tailEnd/>
          </a:ln>
          <a:effectLst>
            <a:outerShdw blurRad="50800" dist="38100" dir="2700000" algn="tl" rotWithShape="0">
              <a:prstClr val="black">
                <a:alpha val="40000"/>
              </a:prstClr>
            </a:outerShdw>
          </a:effectLst>
        </p:spPr>
        <p:txBody>
          <a:bodyPr lIns="72000" tIns="18288" rIns="0" bIns="0" anchor="ctr"/>
          <a:lstStyle/>
          <a:p>
            <a:pPr>
              <a:defRPr/>
            </a:pPr>
            <a:r>
              <a:rPr lang="ja-JP" altLang="en-US" sz="1400" dirty="0">
                <a:solidFill>
                  <a:srgbClr val="FFFFFF"/>
                </a:solidFill>
                <a:latin typeface="メイリオ" pitchFamily="50" charset="-128"/>
                <a:ea typeface="メイリオ" pitchFamily="50" charset="-128"/>
                <a:cs typeface="メイリオ" pitchFamily="50" charset="-128"/>
              </a:rPr>
              <a:t>資産除去債務の見積り作業</a:t>
            </a:r>
          </a:p>
        </p:txBody>
      </p:sp>
      <p:sp>
        <p:nvSpPr>
          <p:cNvPr id="13" name="Line 104"/>
          <p:cNvSpPr>
            <a:spLocks noChangeShapeType="1"/>
          </p:cNvSpPr>
          <p:nvPr/>
        </p:nvSpPr>
        <p:spPr bwMode="auto">
          <a:xfrm flipV="1">
            <a:off x="214313" y="2968625"/>
            <a:ext cx="8643937" cy="65088"/>
          </a:xfrm>
          <a:prstGeom prst="line">
            <a:avLst/>
          </a:prstGeom>
          <a:noFill/>
          <a:ln w="38100" cap="flat">
            <a:solidFill>
              <a:schemeClr val="bg1">
                <a:lumMod val="50000"/>
              </a:schemeClr>
            </a:solidFill>
            <a:prstDash val="sysDot"/>
            <a:round/>
            <a:headEnd/>
            <a:tailEnd/>
          </a:ln>
          <a:effectLst/>
        </p:spPr>
        <p:txBody>
          <a:bodyPr/>
          <a:lstStyle/>
          <a:p>
            <a:pPr>
              <a:defRPr/>
            </a:pPr>
            <a:endParaRPr lang="ja-JP" altLang="en-US" sz="1400">
              <a:solidFill>
                <a:srgbClr val="FFFFFF"/>
              </a:solidFill>
              <a:latin typeface="メイリオ" pitchFamily="50" charset="-128"/>
              <a:ea typeface="メイリオ" pitchFamily="50" charset="-128"/>
              <a:cs typeface="メイリオ" pitchFamily="50" charset="-128"/>
            </a:endParaRPr>
          </a:p>
        </p:txBody>
      </p:sp>
      <p:pic>
        <p:nvPicPr>
          <p:cNvPr id="120838" name="Picture 83" descr="arrow02"/>
          <p:cNvPicPr>
            <a:picLocks noChangeAspect="1" noChangeArrowheads="1"/>
          </p:cNvPicPr>
          <p:nvPr/>
        </p:nvPicPr>
        <p:blipFill>
          <a:blip r:embed="rId3" cstate="print"/>
          <a:srcRect/>
          <a:stretch>
            <a:fillRect/>
          </a:stretch>
        </p:blipFill>
        <p:spPr bwMode="auto">
          <a:xfrm>
            <a:off x="606425" y="2851150"/>
            <a:ext cx="393700" cy="428625"/>
          </a:xfrm>
          <a:prstGeom prst="rect">
            <a:avLst/>
          </a:prstGeom>
          <a:noFill/>
          <a:ln w="9525">
            <a:noFill/>
            <a:miter lim="800000"/>
            <a:headEnd/>
            <a:tailEnd/>
          </a:ln>
        </p:spPr>
      </p:pic>
      <p:pic>
        <p:nvPicPr>
          <p:cNvPr id="120839" name="Picture 83" descr="arrow02"/>
          <p:cNvPicPr>
            <a:picLocks noChangeAspect="1" noChangeArrowheads="1"/>
          </p:cNvPicPr>
          <p:nvPr/>
        </p:nvPicPr>
        <p:blipFill>
          <a:blip r:embed="rId3" cstate="print"/>
          <a:srcRect/>
          <a:stretch>
            <a:fillRect/>
          </a:stretch>
        </p:blipFill>
        <p:spPr bwMode="auto">
          <a:xfrm>
            <a:off x="2000250" y="2851150"/>
            <a:ext cx="393700" cy="428625"/>
          </a:xfrm>
          <a:prstGeom prst="rect">
            <a:avLst/>
          </a:prstGeom>
          <a:noFill/>
          <a:ln w="9525">
            <a:noFill/>
            <a:miter lim="800000"/>
            <a:headEnd/>
            <a:tailEnd/>
          </a:ln>
        </p:spPr>
      </p:pic>
      <p:pic>
        <p:nvPicPr>
          <p:cNvPr id="120840" name="Picture 83" descr="arrow02"/>
          <p:cNvPicPr>
            <a:picLocks noChangeAspect="1" noChangeArrowheads="1"/>
          </p:cNvPicPr>
          <p:nvPr/>
        </p:nvPicPr>
        <p:blipFill>
          <a:blip r:embed="rId3" cstate="print"/>
          <a:srcRect/>
          <a:stretch>
            <a:fillRect/>
          </a:stretch>
        </p:blipFill>
        <p:spPr bwMode="auto">
          <a:xfrm>
            <a:off x="3441700" y="2851150"/>
            <a:ext cx="393700" cy="428625"/>
          </a:xfrm>
          <a:prstGeom prst="rect">
            <a:avLst/>
          </a:prstGeom>
          <a:noFill/>
          <a:ln w="9525">
            <a:noFill/>
            <a:miter lim="800000"/>
            <a:headEnd/>
            <a:tailEnd/>
          </a:ln>
        </p:spPr>
      </p:pic>
      <p:pic>
        <p:nvPicPr>
          <p:cNvPr id="120841" name="Picture 83" descr="arrow02"/>
          <p:cNvPicPr>
            <a:picLocks noChangeAspect="1" noChangeArrowheads="1"/>
          </p:cNvPicPr>
          <p:nvPr/>
        </p:nvPicPr>
        <p:blipFill>
          <a:blip r:embed="rId3" cstate="print"/>
          <a:srcRect/>
          <a:stretch>
            <a:fillRect/>
          </a:stretch>
        </p:blipFill>
        <p:spPr bwMode="auto">
          <a:xfrm>
            <a:off x="4892675" y="2838450"/>
            <a:ext cx="393700" cy="428625"/>
          </a:xfrm>
          <a:prstGeom prst="rect">
            <a:avLst/>
          </a:prstGeom>
          <a:noFill/>
          <a:ln w="9525">
            <a:noFill/>
            <a:miter lim="800000"/>
            <a:headEnd/>
            <a:tailEnd/>
          </a:ln>
        </p:spPr>
      </p:pic>
      <p:pic>
        <p:nvPicPr>
          <p:cNvPr id="120842" name="Picture 83" descr="arrow02"/>
          <p:cNvPicPr>
            <a:picLocks noChangeAspect="1" noChangeArrowheads="1"/>
          </p:cNvPicPr>
          <p:nvPr/>
        </p:nvPicPr>
        <p:blipFill>
          <a:blip r:embed="rId3" cstate="print"/>
          <a:srcRect/>
          <a:stretch>
            <a:fillRect/>
          </a:stretch>
        </p:blipFill>
        <p:spPr bwMode="auto">
          <a:xfrm>
            <a:off x="6392863" y="2838450"/>
            <a:ext cx="393700" cy="428625"/>
          </a:xfrm>
          <a:prstGeom prst="rect">
            <a:avLst/>
          </a:prstGeom>
          <a:noFill/>
          <a:ln w="9525">
            <a:noFill/>
            <a:miter lim="800000"/>
            <a:headEnd/>
            <a:tailEnd/>
          </a:ln>
        </p:spPr>
      </p:pic>
      <p:pic>
        <p:nvPicPr>
          <p:cNvPr id="120843" name="Picture 83" descr="arrow02"/>
          <p:cNvPicPr>
            <a:picLocks noChangeAspect="1" noChangeArrowheads="1"/>
          </p:cNvPicPr>
          <p:nvPr/>
        </p:nvPicPr>
        <p:blipFill>
          <a:blip r:embed="rId3" cstate="print"/>
          <a:srcRect/>
          <a:stretch>
            <a:fillRect/>
          </a:stretch>
        </p:blipFill>
        <p:spPr bwMode="auto">
          <a:xfrm>
            <a:off x="7821613" y="2838450"/>
            <a:ext cx="393700" cy="428625"/>
          </a:xfrm>
          <a:prstGeom prst="rect">
            <a:avLst/>
          </a:prstGeom>
          <a:noFill/>
          <a:ln w="9525">
            <a:noFill/>
            <a:miter lim="800000"/>
            <a:headEnd/>
            <a:tailEnd/>
          </a:ln>
        </p:spPr>
      </p:pic>
      <p:sp>
        <p:nvSpPr>
          <p:cNvPr id="120844" name="コンテンツ プレースホルダ 3"/>
          <p:cNvSpPr>
            <a:spLocks/>
          </p:cNvSpPr>
          <p:nvPr/>
        </p:nvSpPr>
        <p:spPr bwMode="auto">
          <a:xfrm>
            <a:off x="928688" y="4143375"/>
            <a:ext cx="8072437" cy="1643063"/>
          </a:xfrm>
          <a:prstGeom prst="rect">
            <a:avLst/>
          </a:prstGeom>
          <a:noFill/>
          <a:ln w="9525">
            <a:noFill/>
            <a:miter lim="800000"/>
            <a:headEnd/>
            <a:tailEnd/>
          </a:ln>
        </p:spPr>
        <p:txBody>
          <a:bodyPr lIns="0" tIns="0" rIns="0" bIns="0"/>
          <a:lstStyle/>
          <a:p>
            <a:pPr marL="90488" indent="-90488" eaLnBrk="0" fontAlgn="ctr" hangingPunct="0">
              <a:spcBef>
                <a:spcPct val="20000"/>
              </a:spcBef>
              <a:buClr>
                <a:srgbClr val="004161"/>
              </a:buClr>
              <a:buSzPct val="75000"/>
              <a:buFont typeface="Wingdings" pitchFamily="2" charset="2"/>
              <a:buNone/>
            </a:pPr>
            <a:r>
              <a:rPr lang="ja-JP" altLang="en-US" sz="1400">
                <a:solidFill>
                  <a:srgbClr val="595959"/>
                </a:solidFill>
                <a:latin typeface="メイリオ" pitchFamily="50" charset="-128"/>
                <a:ea typeface="メイリオ" pitchFamily="50" charset="-128"/>
                <a:cs typeface="メイリオ" pitchFamily="50" charset="-128"/>
              </a:rPr>
              <a:t>・</a:t>
            </a:r>
            <a:r>
              <a:rPr lang="ja-JP" altLang="ja-JP" sz="1400">
                <a:solidFill>
                  <a:srgbClr val="595959"/>
                </a:solidFill>
                <a:latin typeface="メイリオ" pitchFamily="50" charset="-128"/>
                <a:ea typeface="メイリオ" pitchFamily="50" charset="-128"/>
                <a:cs typeface="メイリオ" pitchFamily="50" charset="-128"/>
              </a:rPr>
              <a:t>資産除去債務の新会計基準に標準機能で対応することができます。</a:t>
            </a:r>
          </a:p>
          <a:p>
            <a:pPr marL="90488" indent="-90488" eaLnBrk="0" fontAlgn="ctr" hangingPunct="0">
              <a:spcBef>
                <a:spcPct val="20000"/>
              </a:spcBef>
              <a:buClr>
                <a:srgbClr val="004161"/>
              </a:buClr>
              <a:buSzPct val="75000"/>
              <a:buFont typeface="Wingdings" pitchFamily="2" charset="2"/>
              <a:buNone/>
            </a:pPr>
            <a:r>
              <a:rPr lang="ja-JP" altLang="en-US" sz="1400">
                <a:solidFill>
                  <a:srgbClr val="595959"/>
                </a:solidFill>
                <a:latin typeface="メイリオ" pitchFamily="50" charset="-128"/>
                <a:ea typeface="メイリオ" pitchFamily="50" charset="-128"/>
                <a:cs typeface="メイリオ" pitchFamily="50" charset="-128"/>
              </a:rPr>
              <a:t>・</a:t>
            </a:r>
            <a:r>
              <a:rPr lang="ja-JP" altLang="ja-JP" sz="1400">
                <a:solidFill>
                  <a:srgbClr val="595959"/>
                </a:solidFill>
                <a:latin typeface="メイリオ" pitchFamily="50" charset="-128"/>
                <a:ea typeface="メイリオ" pitchFamily="50" charset="-128"/>
                <a:cs typeface="メイリオ" pitchFamily="50" charset="-128"/>
              </a:rPr>
              <a:t>本体資産に除去債務を上乗せ</a:t>
            </a:r>
            <a:r>
              <a:rPr lang="ja-JP" altLang="en-US" sz="1400">
                <a:solidFill>
                  <a:srgbClr val="595959"/>
                </a:solidFill>
                <a:latin typeface="メイリオ" pitchFamily="50" charset="-128"/>
                <a:ea typeface="メイリオ" pitchFamily="50" charset="-128"/>
                <a:cs typeface="メイリオ" pitchFamily="50" charset="-128"/>
              </a:rPr>
              <a:t>する</a:t>
            </a:r>
            <a:r>
              <a:rPr lang="ja-JP" altLang="ja-JP" sz="1400">
                <a:solidFill>
                  <a:srgbClr val="595959"/>
                </a:solidFill>
                <a:latin typeface="メイリオ" pitchFamily="50" charset="-128"/>
                <a:ea typeface="メイリオ" pitchFamily="50" charset="-128"/>
                <a:cs typeface="メイリオ" pitchFamily="50" charset="-128"/>
              </a:rPr>
              <a:t>方法と、除去債務資産を別の資産で登録する方法の通り</a:t>
            </a:r>
            <a:endParaRPr lang="en-US" altLang="ja-JP" sz="1400">
              <a:solidFill>
                <a:srgbClr val="595959"/>
              </a:solidFill>
              <a:latin typeface="メイリオ" pitchFamily="50" charset="-128"/>
              <a:ea typeface="メイリオ" pitchFamily="50" charset="-128"/>
              <a:cs typeface="メイリオ" pitchFamily="50" charset="-128"/>
            </a:endParaRPr>
          </a:p>
          <a:p>
            <a:pPr marL="90488" indent="-90488" eaLnBrk="0" fontAlgn="ctr" hangingPunct="0">
              <a:spcBef>
                <a:spcPct val="20000"/>
              </a:spcBef>
              <a:buClr>
                <a:srgbClr val="004161"/>
              </a:buClr>
              <a:buSzPct val="75000"/>
              <a:buFont typeface="Wingdings" pitchFamily="2" charset="2"/>
              <a:buNone/>
            </a:pPr>
            <a:r>
              <a:rPr lang="ja-JP" altLang="en-US" sz="1400">
                <a:solidFill>
                  <a:srgbClr val="595959"/>
                </a:solidFill>
                <a:latin typeface="メイリオ" pitchFamily="50" charset="-128"/>
                <a:ea typeface="メイリオ" pitchFamily="50" charset="-128"/>
                <a:cs typeface="メイリオ" pitchFamily="50" charset="-128"/>
              </a:rPr>
              <a:t>　</a:t>
            </a:r>
            <a:r>
              <a:rPr lang="ja-JP" altLang="ja-JP" sz="1400">
                <a:solidFill>
                  <a:srgbClr val="595959"/>
                </a:solidFill>
                <a:latin typeface="メイリオ" pitchFamily="50" charset="-128"/>
                <a:ea typeface="メイリオ" pitchFamily="50" charset="-128"/>
                <a:cs typeface="メイリオ" pitchFamily="50" charset="-128"/>
              </a:rPr>
              <a:t>の管理ができます。</a:t>
            </a:r>
          </a:p>
          <a:p>
            <a:pPr marL="90488" indent="-90488" eaLnBrk="0" fontAlgn="ctr" hangingPunct="0">
              <a:spcBef>
                <a:spcPct val="20000"/>
              </a:spcBef>
              <a:buClr>
                <a:srgbClr val="004161"/>
              </a:buClr>
              <a:buSzPct val="75000"/>
              <a:buFont typeface="Wingdings" pitchFamily="2" charset="2"/>
              <a:buNone/>
            </a:pPr>
            <a:r>
              <a:rPr lang="ja-JP" altLang="en-US" sz="1400">
                <a:solidFill>
                  <a:srgbClr val="595959"/>
                </a:solidFill>
                <a:latin typeface="メイリオ" pitchFamily="50" charset="-128"/>
                <a:ea typeface="メイリオ" pitchFamily="50" charset="-128"/>
                <a:cs typeface="メイリオ" pitchFamily="50" charset="-128"/>
              </a:rPr>
              <a:t>・</a:t>
            </a:r>
            <a:r>
              <a:rPr lang="ja-JP" altLang="ja-JP" sz="1400">
                <a:solidFill>
                  <a:srgbClr val="595959"/>
                </a:solidFill>
                <a:latin typeface="メイリオ" pitchFamily="50" charset="-128"/>
                <a:ea typeface="メイリオ" pitchFamily="50" charset="-128"/>
                <a:cs typeface="メイリオ" pitchFamily="50" charset="-128"/>
              </a:rPr>
              <a:t>除去債務見積額や履行予定日を設定するだけで、割引現在価値や利息額を自動で計算</a:t>
            </a:r>
            <a:r>
              <a:rPr lang="ja-JP" altLang="en-US" sz="1400">
                <a:solidFill>
                  <a:srgbClr val="595959"/>
                </a:solidFill>
                <a:latin typeface="メイリオ" pitchFamily="50" charset="-128"/>
                <a:ea typeface="メイリオ" pitchFamily="50" charset="-128"/>
                <a:cs typeface="メイリオ" pitchFamily="50" charset="-128"/>
              </a:rPr>
              <a:t>し</a:t>
            </a:r>
            <a:r>
              <a:rPr lang="ja-JP" altLang="ja-JP" sz="1400">
                <a:solidFill>
                  <a:srgbClr val="595959"/>
                </a:solidFill>
                <a:latin typeface="メイリオ" pitchFamily="50" charset="-128"/>
                <a:ea typeface="メイリオ" pitchFamily="50" charset="-128"/>
                <a:cs typeface="メイリオ" pitchFamily="50" charset="-128"/>
              </a:rPr>
              <a:t>ます。</a:t>
            </a:r>
          </a:p>
          <a:p>
            <a:pPr marL="90488" indent="-90488" eaLnBrk="0" fontAlgn="ctr" hangingPunct="0">
              <a:spcBef>
                <a:spcPct val="20000"/>
              </a:spcBef>
              <a:buClr>
                <a:srgbClr val="004161"/>
              </a:buClr>
              <a:buSzPct val="75000"/>
              <a:buFont typeface="Wingdings" pitchFamily="2" charset="2"/>
              <a:buNone/>
            </a:pPr>
            <a:r>
              <a:rPr lang="ja-JP" altLang="en-US" sz="1400">
                <a:solidFill>
                  <a:srgbClr val="595959"/>
                </a:solidFill>
                <a:latin typeface="メイリオ" pitchFamily="50" charset="-128"/>
                <a:ea typeface="メイリオ" pitchFamily="50" charset="-128"/>
                <a:cs typeface="メイリオ" pitchFamily="50" charset="-128"/>
              </a:rPr>
              <a:t>・「</a:t>
            </a:r>
            <a:r>
              <a:rPr lang="ja-JP" altLang="ja-JP" sz="1400">
                <a:solidFill>
                  <a:srgbClr val="595959"/>
                </a:solidFill>
                <a:latin typeface="メイリオ" pitchFamily="50" charset="-128"/>
                <a:ea typeface="メイリオ" pitchFamily="50" charset="-128"/>
                <a:cs typeface="メイリオ" pitchFamily="50" charset="-128"/>
              </a:rPr>
              <a:t>仕訳データ作成</a:t>
            </a:r>
            <a:r>
              <a:rPr lang="ja-JP" altLang="en-US" sz="1400">
                <a:solidFill>
                  <a:srgbClr val="595959"/>
                </a:solidFill>
                <a:latin typeface="メイリオ" pitchFamily="50" charset="-128"/>
                <a:ea typeface="メイリオ" pitchFamily="50" charset="-128"/>
                <a:cs typeface="メイリオ" pitchFamily="50" charset="-128"/>
              </a:rPr>
              <a:t>」</a:t>
            </a:r>
            <a:r>
              <a:rPr lang="ja-JP" altLang="ja-JP" sz="1400">
                <a:solidFill>
                  <a:srgbClr val="595959"/>
                </a:solidFill>
                <a:latin typeface="メイリオ" pitchFamily="50" charset="-128"/>
                <a:ea typeface="メイリオ" pitchFamily="50" charset="-128"/>
                <a:cs typeface="メイリオ" pitchFamily="50" charset="-128"/>
              </a:rPr>
              <a:t>機能により、除去債務関連仕訳が自動作成されます。</a:t>
            </a:r>
            <a:endParaRPr lang="ja-JP" altLang="en-US" sz="1400">
              <a:solidFill>
                <a:srgbClr val="595959"/>
              </a:solidFill>
              <a:latin typeface="メイリオ" pitchFamily="50" charset="-128"/>
              <a:ea typeface="メイリオ" pitchFamily="50" charset="-128"/>
              <a:cs typeface="メイリオ" pitchFamily="50" charset="-128"/>
            </a:endParaRPr>
          </a:p>
          <a:p>
            <a:pPr marL="90488" indent="-90488" eaLnBrk="0" fontAlgn="ctr" hangingPunct="0">
              <a:spcBef>
                <a:spcPct val="20000"/>
              </a:spcBef>
              <a:buClr>
                <a:srgbClr val="004161"/>
              </a:buClr>
              <a:buSzPct val="75000"/>
              <a:buFont typeface="Wingdings" pitchFamily="2" charset="2"/>
              <a:buNone/>
            </a:pPr>
            <a:r>
              <a:rPr lang="ja-JP" altLang="en-US" sz="1400">
                <a:solidFill>
                  <a:srgbClr val="595959"/>
                </a:solidFill>
                <a:latin typeface="メイリオ" pitchFamily="50" charset="-128"/>
                <a:ea typeface="メイリオ" pitchFamily="50" charset="-128"/>
                <a:cs typeface="メイリオ" pitchFamily="50" charset="-128"/>
              </a:rPr>
              <a:t>・「別表</a:t>
            </a:r>
            <a:r>
              <a:rPr lang="en-US" altLang="ja-JP" sz="1400">
                <a:solidFill>
                  <a:srgbClr val="595959"/>
                </a:solidFill>
                <a:latin typeface="メイリオ" pitchFamily="50" charset="-128"/>
                <a:ea typeface="メイリオ" pitchFamily="50" charset="-128"/>
                <a:cs typeface="メイリオ" pitchFamily="50" charset="-128"/>
              </a:rPr>
              <a:t>16</a:t>
            </a:r>
            <a:r>
              <a:rPr lang="ja-JP" altLang="en-US" sz="1400">
                <a:solidFill>
                  <a:srgbClr val="595959"/>
                </a:solidFill>
                <a:latin typeface="メイリオ" pitchFamily="50" charset="-128"/>
                <a:ea typeface="メイリオ" pitchFamily="50" charset="-128"/>
                <a:cs typeface="メイリオ" pitchFamily="50" charset="-128"/>
              </a:rPr>
              <a:t>」で償却超過を確認することにより、会計と税務の差額</a:t>
            </a:r>
            <a:r>
              <a:rPr lang="en-US" altLang="ja-JP" sz="1400">
                <a:solidFill>
                  <a:srgbClr val="595959"/>
                </a:solidFill>
                <a:latin typeface="メイリオ" pitchFamily="50" charset="-128"/>
                <a:ea typeface="メイリオ" pitchFamily="50" charset="-128"/>
                <a:cs typeface="メイリオ" pitchFamily="50" charset="-128"/>
              </a:rPr>
              <a:t>(</a:t>
            </a:r>
            <a:r>
              <a:rPr lang="ja-JP" altLang="en-US" sz="1400">
                <a:solidFill>
                  <a:srgbClr val="595959"/>
                </a:solidFill>
                <a:latin typeface="メイリオ" pitchFamily="50" charset="-128"/>
                <a:ea typeface="メイリオ" pitchFamily="50" charset="-128"/>
                <a:cs typeface="メイリオ" pitchFamily="50" charset="-128"/>
              </a:rPr>
              <a:t>申告調整</a:t>
            </a:r>
            <a:r>
              <a:rPr lang="en-US" altLang="ja-JP" sz="1400">
                <a:solidFill>
                  <a:srgbClr val="595959"/>
                </a:solidFill>
                <a:latin typeface="メイリオ" pitchFamily="50" charset="-128"/>
                <a:ea typeface="メイリオ" pitchFamily="50" charset="-128"/>
                <a:cs typeface="メイリオ" pitchFamily="50" charset="-128"/>
              </a:rPr>
              <a:t>)</a:t>
            </a:r>
            <a:r>
              <a:rPr lang="ja-JP" altLang="en-US" sz="1400">
                <a:solidFill>
                  <a:srgbClr val="595959"/>
                </a:solidFill>
                <a:latin typeface="メイリオ" pitchFamily="50" charset="-128"/>
                <a:ea typeface="メイリオ" pitchFamily="50" charset="-128"/>
                <a:cs typeface="メイリオ" pitchFamily="50" charset="-128"/>
              </a:rPr>
              <a:t>を確認できます。</a:t>
            </a:r>
            <a:endParaRPr lang="ja-JP" altLang="ja-JP" sz="1400">
              <a:solidFill>
                <a:srgbClr val="595959"/>
              </a:solidFill>
              <a:latin typeface="メイリオ" pitchFamily="50" charset="-128"/>
              <a:ea typeface="メイリオ" pitchFamily="50" charset="-128"/>
              <a:cs typeface="メイリオ" pitchFamily="50" charset="-128"/>
            </a:endParaRPr>
          </a:p>
        </p:txBody>
      </p:sp>
      <p:sp>
        <p:nvSpPr>
          <p:cNvPr id="22" name="AutoShape 2850"/>
          <p:cNvSpPr>
            <a:spLocks noChangeArrowheads="1"/>
          </p:cNvSpPr>
          <p:nvPr/>
        </p:nvSpPr>
        <p:spPr bwMode="auto">
          <a:xfrm>
            <a:off x="1714500" y="1377950"/>
            <a:ext cx="1357313" cy="1479550"/>
          </a:xfrm>
          <a:prstGeom prst="homePlate">
            <a:avLst>
              <a:gd name="adj" fmla="val 25000"/>
            </a:avLst>
          </a:prstGeom>
          <a:solidFill>
            <a:schemeClr val="accent3">
              <a:lumMod val="75000"/>
            </a:schemeClr>
          </a:solidFill>
          <a:ln w="9525">
            <a:noFill/>
            <a:miter lim="800000"/>
            <a:headEnd/>
            <a:tailEnd/>
          </a:ln>
          <a:effectLst>
            <a:outerShdw blurRad="50800" dist="38100" dir="2700000" algn="tl" rotWithShape="0">
              <a:prstClr val="black">
                <a:alpha val="40000"/>
              </a:prstClr>
            </a:outerShdw>
          </a:effectLst>
        </p:spPr>
        <p:txBody>
          <a:bodyPr lIns="72000" tIns="18288" rIns="0" bIns="0" anchor="ctr"/>
          <a:lstStyle/>
          <a:p>
            <a:pPr>
              <a:defRPr/>
            </a:pPr>
            <a:r>
              <a:rPr lang="ja-JP" altLang="en-US" sz="1400" dirty="0">
                <a:solidFill>
                  <a:srgbClr val="FFFFFF"/>
                </a:solidFill>
                <a:latin typeface="メイリオ" pitchFamily="50" charset="-128"/>
                <a:ea typeface="メイリオ" pitchFamily="50" charset="-128"/>
                <a:cs typeface="メイリオ" pitchFamily="50" charset="-128"/>
              </a:rPr>
              <a:t>資産除去債務</a:t>
            </a:r>
            <a:endParaRPr lang="en-US" altLang="ja-JP" sz="1400" dirty="0">
              <a:solidFill>
                <a:srgbClr val="FFFFFF"/>
              </a:solidFill>
              <a:latin typeface="メイリオ" pitchFamily="50" charset="-128"/>
              <a:ea typeface="メイリオ" pitchFamily="50" charset="-128"/>
              <a:cs typeface="メイリオ" pitchFamily="50" charset="-128"/>
            </a:endParaRPr>
          </a:p>
          <a:p>
            <a:pPr>
              <a:defRPr/>
            </a:pPr>
            <a:r>
              <a:rPr lang="ja-JP" altLang="en-US" sz="1400" dirty="0">
                <a:solidFill>
                  <a:srgbClr val="FFFFFF"/>
                </a:solidFill>
                <a:latin typeface="メイリオ" pitchFamily="50" charset="-128"/>
                <a:ea typeface="メイリオ" pitchFamily="50" charset="-128"/>
                <a:cs typeface="メイリオ" pitchFamily="50" charset="-128"/>
              </a:rPr>
              <a:t>の現在価値計</a:t>
            </a:r>
            <a:endParaRPr lang="en-US" altLang="ja-JP" sz="1400" dirty="0">
              <a:solidFill>
                <a:srgbClr val="FFFFFF"/>
              </a:solidFill>
              <a:latin typeface="メイリオ" pitchFamily="50" charset="-128"/>
              <a:ea typeface="メイリオ" pitchFamily="50" charset="-128"/>
              <a:cs typeface="メイリオ" pitchFamily="50" charset="-128"/>
            </a:endParaRPr>
          </a:p>
          <a:p>
            <a:pPr>
              <a:defRPr/>
            </a:pPr>
            <a:r>
              <a:rPr lang="ja-JP" altLang="en-US" sz="1400" dirty="0">
                <a:solidFill>
                  <a:srgbClr val="FFFFFF"/>
                </a:solidFill>
                <a:latin typeface="メイリオ" pitchFamily="50" charset="-128"/>
                <a:ea typeface="メイリオ" pitchFamily="50" charset="-128"/>
                <a:cs typeface="メイリオ" pitchFamily="50" charset="-128"/>
              </a:rPr>
              <a:t>算</a:t>
            </a:r>
          </a:p>
        </p:txBody>
      </p:sp>
      <p:sp>
        <p:nvSpPr>
          <p:cNvPr id="23" name="AutoShape 2850"/>
          <p:cNvSpPr>
            <a:spLocks noChangeArrowheads="1"/>
          </p:cNvSpPr>
          <p:nvPr/>
        </p:nvSpPr>
        <p:spPr bwMode="auto">
          <a:xfrm>
            <a:off x="3143250" y="1357313"/>
            <a:ext cx="1357313" cy="1479550"/>
          </a:xfrm>
          <a:prstGeom prst="homePlate">
            <a:avLst>
              <a:gd name="adj" fmla="val 25000"/>
            </a:avLst>
          </a:prstGeom>
          <a:solidFill>
            <a:schemeClr val="accent3">
              <a:lumMod val="60000"/>
              <a:lumOff val="40000"/>
            </a:schemeClr>
          </a:solidFill>
          <a:ln w="9525">
            <a:noFill/>
            <a:miter lim="800000"/>
            <a:headEnd/>
            <a:tailEnd/>
          </a:ln>
          <a:effectLst>
            <a:outerShdw blurRad="50800" dist="38100" dir="2700000" algn="tl" rotWithShape="0">
              <a:prstClr val="black">
                <a:alpha val="40000"/>
              </a:prstClr>
            </a:outerShdw>
          </a:effectLst>
        </p:spPr>
        <p:txBody>
          <a:bodyPr lIns="72000" tIns="18288" rIns="0" bIns="0" anchor="ctr"/>
          <a:lstStyle/>
          <a:p>
            <a:pPr>
              <a:defRPr/>
            </a:pPr>
            <a:r>
              <a:rPr lang="ja-JP" altLang="en-US" sz="1400" dirty="0">
                <a:solidFill>
                  <a:srgbClr val="FFFFFF"/>
                </a:solidFill>
                <a:latin typeface="メイリオ" pitchFamily="50" charset="-128"/>
                <a:ea typeface="メイリオ" pitchFamily="50" charset="-128"/>
                <a:cs typeface="メイリオ" pitchFamily="50" charset="-128"/>
              </a:rPr>
              <a:t>資産除去債務</a:t>
            </a:r>
            <a:endParaRPr lang="en-US" altLang="ja-JP" sz="1400" dirty="0">
              <a:solidFill>
                <a:srgbClr val="FFFFFF"/>
              </a:solidFill>
              <a:latin typeface="メイリオ" pitchFamily="50" charset="-128"/>
              <a:ea typeface="メイリオ" pitchFamily="50" charset="-128"/>
              <a:cs typeface="メイリオ" pitchFamily="50" charset="-128"/>
            </a:endParaRPr>
          </a:p>
          <a:p>
            <a:pPr>
              <a:defRPr/>
            </a:pPr>
            <a:r>
              <a:rPr lang="ja-JP" altLang="en-US" sz="1400" dirty="0">
                <a:solidFill>
                  <a:srgbClr val="FFFFFF"/>
                </a:solidFill>
                <a:latin typeface="メイリオ" pitchFamily="50" charset="-128"/>
                <a:ea typeface="メイリオ" pitchFamily="50" charset="-128"/>
                <a:cs typeface="メイリオ" pitchFamily="50" charset="-128"/>
              </a:rPr>
              <a:t>の計上</a:t>
            </a:r>
          </a:p>
        </p:txBody>
      </p:sp>
      <p:sp>
        <p:nvSpPr>
          <p:cNvPr id="24" name="AutoShape 2850"/>
          <p:cNvSpPr>
            <a:spLocks noChangeArrowheads="1"/>
          </p:cNvSpPr>
          <p:nvPr/>
        </p:nvSpPr>
        <p:spPr bwMode="auto">
          <a:xfrm>
            <a:off x="4572000" y="1357313"/>
            <a:ext cx="1357313" cy="1479550"/>
          </a:xfrm>
          <a:prstGeom prst="homePlate">
            <a:avLst>
              <a:gd name="adj" fmla="val 25000"/>
            </a:avLst>
          </a:prstGeom>
          <a:solidFill>
            <a:schemeClr val="accent3">
              <a:lumMod val="40000"/>
              <a:lumOff val="60000"/>
            </a:schemeClr>
          </a:solidFill>
          <a:ln w="9525">
            <a:noFill/>
            <a:miter lim="800000"/>
            <a:headEnd/>
            <a:tailEnd/>
          </a:ln>
          <a:effectLst>
            <a:outerShdw blurRad="50800" dist="38100" dir="2700000" algn="tl" rotWithShape="0">
              <a:prstClr val="black">
                <a:alpha val="40000"/>
              </a:prstClr>
            </a:outerShdw>
          </a:effectLst>
        </p:spPr>
        <p:txBody>
          <a:bodyPr lIns="72000" tIns="18288" rIns="0" bIns="0" anchor="ctr"/>
          <a:lstStyle/>
          <a:p>
            <a:pPr>
              <a:defRPr/>
            </a:pPr>
            <a:r>
              <a:rPr lang="ja-JP" altLang="en-US" sz="1400" dirty="0">
                <a:solidFill>
                  <a:prstClr val="black"/>
                </a:solidFill>
                <a:latin typeface="メイリオ" pitchFamily="50" charset="-128"/>
                <a:ea typeface="メイリオ" pitchFamily="50" charset="-128"/>
                <a:cs typeface="メイリオ" pitchFamily="50" charset="-128"/>
              </a:rPr>
              <a:t>時の経過に伴う資産除去債務の調整</a:t>
            </a:r>
          </a:p>
        </p:txBody>
      </p:sp>
      <p:sp>
        <p:nvSpPr>
          <p:cNvPr id="25" name="AutoShape 2850"/>
          <p:cNvSpPr>
            <a:spLocks noChangeArrowheads="1"/>
          </p:cNvSpPr>
          <p:nvPr/>
        </p:nvSpPr>
        <p:spPr bwMode="auto">
          <a:xfrm>
            <a:off x="6072188" y="1357313"/>
            <a:ext cx="1357312" cy="1479550"/>
          </a:xfrm>
          <a:prstGeom prst="homePlate">
            <a:avLst>
              <a:gd name="adj" fmla="val 25000"/>
            </a:avLst>
          </a:prstGeom>
          <a:solidFill>
            <a:schemeClr val="accent3">
              <a:lumMod val="20000"/>
              <a:lumOff val="80000"/>
            </a:schemeClr>
          </a:solidFill>
          <a:ln w="9525">
            <a:noFill/>
            <a:miter lim="800000"/>
            <a:headEnd/>
            <a:tailEnd/>
          </a:ln>
          <a:effectLst>
            <a:outerShdw blurRad="50800" dist="38100" dir="2700000" algn="tl" rotWithShape="0">
              <a:prstClr val="black">
                <a:alpha val="40000"/>
              </a:prstClr>
            </a:outerShdw>
          </a:effectLst>
        </p:spPr>
        <p:txBody>
          <a:bodyPr lIns="72000" tIns="18288" rIns="0" bIns="0" anchor="ctr"/>
          <a:lstStyle/>
          <a:p>
            <a:pPr>
              <a:defRPr/>
            </a:pPr>
            <a:r>
              <a:rPr lang="ja-JP" altLang="en-US" sz="1400" dirty="0">
                <a:solidFill>
                  <a:prstClr val="black"/>
                </a:solidFill>
                <a:latin typeface="メイリオ" pitchFamily="50" charset="-128"/>
                <a:ea typeface="メイリオ" pitchFamily="50" charset="-128"/>
                <a:cs typeface="メイリオ" pitchFamily="50" charset="-128"/>
              </a:rPr>
              <a:t>資産除去債務の減価償却</a:t>
            </a:r>
          </a:p>
        </p:txBody>
      </p:sp>
      <p:sp>
        <p:nvSpPr>
          <p:cNvPr id="26" name="AutoShape 2850"/>
          <p:cNvSpPr>
            <a:spLocks noChangeArrowheads="1"/>
          </p:cNvSpPr>
          <p:nvPr/>
        </p:nvSpPr>
        <p:spPr bwMode="auto">
          <a:xfrm>
            <a:off x="7500938" y="1357313"/>
            <a:ext cx="1357312" cy="1479550"/>
          </a:xfrm>
          <a:prstGeom prst="homePlate">
            <a:avLst>
              <a:gd name="adj" fmla="val 25000"/>
            </a:avLst>
          </a:prstGeom>
          <a:noFill/>
          <a:ln w="9525">
            <a:solidFill>
              <a:schemeClr val="accent3">
                <a:lumMod val="50000"/>
              </a:schemeClr>
            </a:solidFill>
            <a:miter lim="800000"/>
            <a:headEnd/>
            <a:tailEnd/>
          </a:ln>
          <a:effectLst>
            <a:outerShdw blurRad="50800" dist="38100" dir="2700000" algn="tl" rotWithShape="0">
              <a:prstClr val="black">
                <a:alpha val="40000"/>
              </a:prstClr>
            </a:outerShdw>
          </a:effectLst>
        </p:spPr>
        <p:txBody>
          <a:bodyPr lIns="72000" tIns="18288" rIns="0" bIns="0" anchor="ctr"/>
          <a:lstStyle/>
          <a:p>
            <a:pPr algn="ctr">
              <a:defRPr/>
            </a:pPr>
            <a:r>
              <a:rPr lang="ja-JP" altLang="en-US" sz="1400" dirty="0">
                <a:solidFill>
                  <a:prstClr val="black"/>
                </a:solidFill>
                <a:latin typeface="メイリオ" pitchFamily="50" charset="-128"/>
                <a:ea typeface="メイリオ" pitchFamily="50" charset="-128"/>
                <a:cs typeface="メイリオ" pitchFamily="50" charset="-128"/>
              </a:rPr>
              <a:t>債務の履行</a:t>
            </a:r>
            <a:endParaRPr lang="en-US" altLang="ja-JP" sz="1400" dirty="0">
              <a:solidFill>
                <a:prstClr val="black"/>
              </a:solidFill>
              <a:latin typeface="メイリオ" pitchFamily="50" charset="-128"/>
              <a:ea typeface="メイリオ" pitchFamily="50" charset="-128"/>
              <a:cs typeface="メイリオ" pitchFamily="50" charset="-128"/>
            </a:endParaRPr>
          </a:p>
          <a:p>
            <a:pPr algn="ctr">
              <a:defRPr/>
            </a:pPr>
            <a:r>
              <a:rPr lang="ja-JP" altLang="en-US" sz="1400" dirty="0">
                <a:solidFill>
                  <a:prstClr val="black"/>
                </a:solidFill>
                <a:latin typeface="メイリオ" pitchFamily="50" charset="-128"/>
                <a:ea typeface="メイリオ" pitchFamily="50" charset="-128"/>
                <a:cs typeface="メイリオ" pitchFamily="50" charset="-128"/>
              </a:rPr>
              <a:t>（除却）</a:t>
            </a:r>
          </a:p>
        </p:txBody>
      </p:sp>
      <p:sp>
        <p:nvSpPr>
          <p:cNvPr id="27" name="フローチャート : 代替処理 26"/>
          <p:cNvSpPr/>
          <p:nvPr/>
        </p:nvSpPr>
        <p:spPr>
          <a:xfrm>
            <a:off x="1785938" y="3286125"/>
            <a:ext cx="7072312" cy="428625"/>
          </a:xfrm>
          <a:prstGeom prst="flowChartAlternateProcess">
            <a:avLst/>
          </a:prstGeom>
          <a:solidFill>
            <a:schemeClr val="accent5">
              <a:lumMod val="50000"/>
            </a:schemeClr>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i="1" dirty="0">
                <a:solidFill>
                  <a:prstClr val="white"/>
                </a:solidFill>
                <a:latin typeface="Times New Roman" pitchFamily="18" charset="0"/>
                <a:cs typeface="Times New Roman" pitchFamily="18" charset="0"/>
              </a:rPr>
              <a:t>SuperStream</a:t>
            </a:r>
            <a:r>
              <a:rPr lang="en-US" altLang="ja-JP" sz="1400" b="1" dirty="0">
                <a:solidFill>
                  <a:prstClr val="white"/>
                </a:solidFill>
                <a:latin typeface="Times New Roman" pitchFamily="18" charset="0"/>
                <a:cs typeface="Times New Roman" pitchFamily="18" charset="0"/>
              </a:rPr>
              <a:t>-FA+</a:t>
            </a:r>
            <a:r>
              <a:rPr lang="ja-JP" altLang="en-US" sz="1400" b="1" dirty="0">
                <a:solidFill>
                  <a:prstClr val="white"/>
                </a:solidFill>
                <a:latin typeface="メイリオ" pitchFamily="50" charset="-128"/>
                <a:ea typeface="メイリオ" pitchFamily="50" charset="-128"/>
                <a:cs typeface="メイリオ" pitchFamily="50" charset="-128"/>
              </a:rPr>
              <a:t>の対応範囲</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28" name="フローチャート : 代替処理 27"/>
          <p:cNvSpPr/>
          <p:nvPr/>
        </p:nvSpPr>
        <p:spPr>
          <a:xfrm>
            <a:off x="214313" y="3286125"/>
            <a:ext cx="1357312" cy="428625"/>
          </a:xfrm>
          <a:prstGeom prst="flowChartAlternateProcess">
            <a:avLst/>
          </a:prstGeom>
          <a:solidFill>
            <a:schemeClr val="accent5">
              <a:lumMod val="60000"/>
              <a:lumOff val="40000"/>
            </a:schemeClr>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black"/>
                </a:solidFill>
                <a:latin typeface="メイリオ" pitchFamily="50" charset="-128"/>
                <a:ea typeface="メイリオ" pitchFamily="50" charset="-128"/>
                <a:cs typeface="メイリオ" pitchFamily="50" charset="-128"/>
              </a:rPr>
              <a:t>外部で見積</a:t>
            </a:r>
          </a:p>
        </p:txBody>
      </p:sp>
      <p:sp>
        <p:nvSpPr>
          <p:cNvPr id="29"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-FA+</a:t>
            </a:r>
            <a:r>
              <a:rPr lang="ja-JP" altLang="en-US" dirty="0" smtClean="0">
                <a:latin typeface="メイリオ" pitchFamily="50" charset="-128"/>
                <a:ea typeface="メイリオ" pitchFamily="50" charset="-128"/>
                <a:cs typeface="メイリオ" pitchFamily="50" charset="-128"/>
              </a:rPr>
              <a:t>固定資産　資産除去債務</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～一連の仕訳処理に対応～</a:t>
            </a:r>
            <a:endParaRPr lang="ja-JP" altLang="en-US" dirty="0" smtClean="0">
              <a:latin typeface="メイリオ" pitchFamily="50" charset="-128"/>
              <a:ea typeface="メイリオ" pitchFamily="50" charset="-128"/>
              <a:cs typeface="メイリオ" pitchFamily="50" charset="-128"/>
            </a:endParaRPr>
          </a:p>
        </p:txBody>
      </p:sp>
      <p:sp>
        <p:nvSpPr>
          <p:cNvPr id="4608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7B6E010E-9AA8-4A0D-B8B3-8A14CE33C7CC}" type="slidenum">
              <a:rPr lang="ja-JP" altLang="en-US" smtClean="0">
                <a:solidFill>
                  <a:srgbClr val="FFFFFF"/>
                </a:solidFill>
              </a:rPr>
              <a:pPr fontAlgn="base">
                <a:spcBef>
                  <a:spcPct val="0"/>
                </a:spcBef>
                <a:spcAft>
                  <a:spcPct val="0"/>
                </a:spcAft>
                <a:defRPr/>
              </a:pPr>
              <a:t>39</a:t>
            </a:fld>
            <a:endParaRPr lang="ja-JP" altLang="en-US" smtClean="0">
              <a:solidFill>
                <a:srgbClr val="FFFFFF"/>
              </a:solidFill>
            </a:endParaRPr>
          </a:p>
        </p:txBody>
      </p:sp>
      <p:graphicFrame>
        <p:nvGraphicFramePr>
          <p:cNvPr id="6" name="表 5"/>
          <p:cNvGraphicFramePr>
            <a:graphicFrameLocks noGrp="1"/>
          </p:cNvGraphicFramePr>
          <p:nvPr/>
        </p:nvGraphicFramePr>
        <p:xfrm>
          <a:off x="250825" y="1357313"/>
          <a:ext cx="8568952" cy="4947316"/>
        </p:xfrm>
        <a:graphic>
          <a:graphicData uri="http://schemas.openxmlformats.org/drawingml/2006/table">
            <a:tbl>
              <a:tblPr firstRow="1" bandRow="1">
                <a:tableStyleId>{7DF18680-E054-41AD-8BC1-D1AEF772440D}</a:tableStyleId>
              </a:tblPr>
              <a:tblGrid>
                <a:gridCol w="4398223">
                  <a:extLst>
                    <a:ext uri="{9D8B030D-6E8A-4147-A177-3AD203B41FA5}">
                      <a16:colId xmlns:a16="http://schemas.microsoft.com/office/drawing/2014/main" val="20000"/>
                    </a:ext>
                  </a:extLst>
                </a:gridCol>
                <a:gridCol w="1819955">
                  <a:extLst>
                    <a:ext uri="{9D8B030D-6E8A-4147-A177-3AD203B41FA5}">
                      <a16:colId xmlns:a16="http://schemas.microsoft.com/office/drawing/2014/main" val="20001"/>
                    </a:ext>
                  </a:extLst>
                </a:gridCol>
                <a:gridCol w="2350774">
                  <a:extLst>
                    <a:ext uri="{9D8B030D-6E8A-4147-A177-3AD203B41FA5}">
                      <a16:colId xmlns:a16="http://schemas.microsoft.com/office/drawing/2014/main" val="20002"/>
                    </a:ext>
                  </a:extLst>
                </a:gridCol>
              </a:tblGrid>
              <a:tr h="387893">
                <a:tc rowSpan="2">
                  <a:txBody>
                    <a:bodyPr/>
                    <a:lstStyle/>
                    <a:p>
                      <a:pPr algn="ctr"/>
                      <a:r>
                        <a:rPr kumimoji="1" lang="ja-JP" altLang="en-US" sz="1600" dirty="0" smtClean="0">
                          <a:latin typeface="メイリオ" pitchFamily="50" charset="-128"/>
                          <a:ea typeface="メイリオ" pitchFamily="50" charset="-128"/>
                          <a:cs typeface="メイリオ" pitchFamily="50" charset="-128"/>
                        </a:rPr>
                        <a:t>業務</a:t>
                      </a:r>
                      <a:endParaRPr kumimoji="1" lang="ja-JP" altLang="en-US" sz="1600" dirty="0">
                        <a:latin typeface="メイリオ" pitchFamily="50" charset="-128"/>
                        <a:ea typeface="メイリオ" pitchFamily="50" charset="-128"/>
                        <a:cs typeface="メイリオ" pitchFamily="50" charset="-128"/>
                      </a:endParaRPr>
                    </a:p>
                  </a:txBody>
                  <a:tcPr anchor="ctr"/>
                </a:tc>
                <a:tc gridSpan="2">
                  <a:txBody>
                    <a:bodyPr/>
                    <a:lstStyle/>
                    <a:p>
                      <a:pPr algn="ctr"/>
                      <a:r>
                        <a:rPr kumimoji="1" lang="ja-JP" altLang="en-US" sz="1600" dirty="0" smtClean="0">
                          <a:latin typeface="メイリオ" pitchFamily="50" charset="-128"/>
                          <a:ea typeface="メイリオ" pitchFamily="50" charset="-128"/>
                          <a:cs typeface="メイリオ" pitchFamily="50" charset="-128"/>
                        </a:rPr>
                        <a:t>仕訳例</a:t>
                      </a:r>
                      <a:endParaRPr kumimoji="1" lang="ja-JP" altLang="en-US" sz="1600" dirty="0">
                        <a:latin typeface="メイリオ" pitchFamily="50" charset="-128"/>
                        <a:ea typeface="メイリオ" pitchFamily="50" charset="-128"/>
                        <a:cs typeface="メイリオ" pitchFamily="50" charset="-128"/>
                      </a:endParaRPr>
                    </a:p>
                  </a:txBody>
                  <a:tcPr anchor="ctr"/>
                </a:tc>
                <a:tc hMerge="1">
                  <a:txBody>
                    <a:bodyPr/>
                    <a:lstStyle/>
                    <a:p>
                      <a:endParaRPr kumimoji="1" lang="ja-JP" altLang="en-US" dirty="0"/>
                    </a:p>
                  </a:txBody>
                  <a:tcPr/>
                </a:tc>
                <a:extLst>
                  <a:ext uri="{0D108BD9-81ED-4DB2-BD59-A6C34878D82A}">
                    <a16:rowId xmlns:a16="http://schemas.microsoft.com/office/drawing/2014/main" val="10000"/>
                  </a:ext>
                </a:extLst>
              </a:tr>
              <a:tr h="279859">
                <a:tc vMerge="1">
                  <a:txBody>
                    <a:bodyPr/>
                    <a:lstStyle/>
                    <a:p>
                      <a:pPr algn="ctr"/>
                      <a:endParaRPr kumimoji="1" lang="en-US" altLang="ja-JP" sz="1100" dirty="0" smtClean="0">
                        <a:solidFill>
                          <a:schemeClr val="bg2"/>
                        </a:solidFill>
                      </a:endParaRPr>
                    </a:p>
                  </a:txBody>
                  <a:tcPr>
                    <a:solidFill>
                      <a:schemeClr val="accent5"/>
                    </a:solidFill>
                  </a:tcPr>
                </a:tc>
                <a:tc>
                  <a:txBody>
                    <a:bodyPr/>
                    <a:lstStyle/>
                    <a:p>
                      <a:pPr algn="ctr"/>
                      <a:r>
                        <a:rPr kumimoji="1" lang="ja-JP" altLang="en-US" sz="1100" dirty="0" smtClean="0">
                          <a:solidFill>
                            <a:schemeClr val="bg2"/>
                          </a:solidFill>
                          <a:latin typeface="メイリオ" pitchFamily="50" charset="-128"/>
                          <a:ea typeface="メイリオ" pitchFamily="50" charset="-128"/>
                          <a:cs typeface="メイリオ" pitchFamily="50" charset="-128"/>
                        </a:rPr>
                        <a:t>借方</a:t>
                      </a:r>
                      <a:endParaRPr kumimoji="1" lang="en-US" altLang="ja-JP" sz="1100" dirty="0" smtClean="0">
                        <a:solidFill>
                          <a:schemeClr val="bg2"/>
                        </a:solidFill>
                        <a:latin typeface="メイリオ" pitchFamily="50" charset="-128"/>
                        <a:ea typeface="メイリオ" pitchFamily="50" charset="-128"/>
                        <a:cs typeface="メイリオ" pitchFamily="50" charset="-128"/>
                      </a:endParaRPr>
                    </a:p>
                  </a:txBody>
                  <a:tcPr>
                    <a:solidFill>
                      <a:schemeClr val="accent5"/>
                    </a:solidFill>
                  </a:tcPr>
                </a:tc>
                <a:tc>
                  <a:txBody>
                    <a:bodyPr/>
                    <a:lstStyle/>
                    <a:p>
                      <a:pPr algn="ctr"/>
                      <a:r>
                        <a:rPr kumimoji="1" lang="ja-JP" altLang="en-US" sz="1100" dirty="0" smtClean="0">
                          <a:solidFill>
                            <a:schemeClr val="bg2"/>
                          </a:solidFill>
                          <a:latin typeface="メイリオ" pitchFamily="50" charset="-128"/>
                          <a:ea typeface="メイリオ" pitchFamily="50" charset="-128"/>
                          <a:cs typeface="メイリオ" pitchFamily="50" charset="-128"/>
                        </a:rPr>
                        <a:t>貸方</a:t>
                      </a:r>
                      <a:endParaRPr kumimoji="1" lang="ja-JP" altLang="en-US" sz="1100" dirty="0">
                        <a:solidFill>
                          <a:schemeClr val="bg2"/>
                        </a:solidFill>
                        <a:latin typeface="メイリオ" pitchFamily="50" charset="-128"/>
                        <a:ea typeface="メイリオ" pitchFamily="50" charset="-128"/>
                        <a:cs typeface="メイリオ" pitchFamily="50" charset="-128"/>
                      </a:endParaRPr>
                    </a:p>
                  </a:txBody>
                  <a:tcPr>
                    <a:solidFill>
                      <a:schemeClr val="accent5"/>
                    </a:solidFill>
                  </a:tcPr>
                </a:tc>
                <a:extLst>
                  <a:ext uri="{0D108BD9-81ED-4DB2-BD59-A6C34878D82A}">
                    <a16:rowId xmlns:a16="http://schemas.microsoft.com/office/drawing/2014/main" val="10001"/>
                  </a:ext>
                </a:extLst>
              </a:tr>
              <a:tr h="559719">
                <a:tc>
                  <a:txBody>
                    <a:bodyPr/>
                    <a:lstStyle/>
                    <a:p>
                      <a:r>
                        <a:rPr kumimoji="1" lang="ja-JP" altLang="en-US" sz="1400" dirty="0" smtClean="0">
                          <a:latin typeface="メイリオ" pitchFamily="50" charset="-128"/>
                          <a:ea typeface="メイリオ" pitchFamily="50" charset="-128"/>
                          <a:cs typeface="メイリオ" pitchFamily="50" charset="-128"/>
                        </a:rPr>
                        <a:t>資産除去債務計上時</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　既存資産（</a:t>
                      </a:r>
                      <a:r>
                        <a:rPr kumimoji="1" lang="en-US" altLang="ja-JP" sz="1400" dirty="0" smtClean="0">
                          <a:latin typeface="メイリオ" pitchFamily="50" charset="-128"/>
                          <a:ea typeface="メイリオ" pitchFamily="50" charset="-128"/>
                          <a:cs typeface="メイリオ" pitchFamily="50" charset="-128"/>
                        </a:rPr>
                        <a:t>2010</a:t>
                      </a:r>
                      <a:r>
                        <a:rPr kumimoji="1" lang="ja-JP" altLang="en-US" sz="1400" dirty="0" smtClean="0">
                          <a:latin typeface="メイリオ" pitchFamily="50" charset="-128"/>
                          <a:ea typeface="メイリオ" pitchFamily="50" charset="-128"/>
                          <a:cs typeface="メイリオ" pitchFamily="50" charset="-128"/>
                        </a:rPr>
                        <a:t>年</a:t>
                      </a:r>
                      <a:r>
                        <a:rPr kumimoji="1" lang="en-US" altLang="ja-JP" sz="1400" dirty="0" smtClean="0">
                          <a:latin typeface="メイリオ" pitchFamily="50" charset="-128"/>
                          <a:ea typeface="メイリオ" pitchFamily="50" charset="-128"/>
                          <a:cs typeface="メイリオ" pitchFamily="50" charset="-128"/>
                        </a:rPr>
                        <a:t>3</a:t>
                      </a:r>
                      <a:r>
                        <a:rPr kumimoji="1" lang="ja-JP" altLang="en-US" sz="1400" dirty="0" smtClean="0">
                          <a:latin typeface="メイリオ" pitchFamily="50" charset="-128"/>
                          <a:ea typeface="メイリオ" pitchFamily="50" charset="-128"/>
                          <a:cs typeface="メイリオ" pitchFamily="50" charset="-128"/>
                        </a:rPr>
                        <a:t>月</a:t>
                      </a:r>
                      <a:r>
                        <a:rPr kumimoji="1" lang="en-US" altLang="ja-JP" sz="1400" dirty="0" smtClean="0">
                          <a:latin typeface="メイリオ" pitchFamily="50" charset="-128"/>
                          <a:ea typeface="メイリオ" pitchFamily="50" charset="-128"/>
                          <a:cs typeface="メイリオ" pitchFamily="50" charset="-128"/>
                        </a:rPr>
                        <a:t>31</a:t>
                      </a:r>
                      <a:r>
                        <a:rPr kumimoji="1" lang="ja-JP" altLang="en-US" sz="1400" dirty="0" smtClean="0">
                          <a:latin typeface="メイリオ" pitchFamily="50" charset="-128"/>
                          <a:ea typeface="メイリオ" pitchFamily="50" charset="-128"/>
                          <a:cs typeface="メイリオ" pitchFamily="50" charset="-128"/>
                        </a:rPr>
                        <a:t>日までに取得した資産）</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tc>
                  <a:txBody>
                    <a:bodyPr/>
                    <a:lstStyle/>
                    <a:p>
                      <a:r>
                        <a:rPr kumimoji="1" lang="ja-JP" altLang="en-US" sz="1400" dirty="0" smtClean="0">
                          <a:latin typeface="メイリオ" pitchFamily="50" charset="-128"/>
                          <a:ea typeface="メイリオ" pitchFamily="50" charset="-128"/>
                          <a:cs typeface="メイリオ" pitchFamily="50" charset="-128"/>
                        </a:rPr>
                        <a:t>固定資産　</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特別損失</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tc>
                  <a:txBody>
                    <a:bodyPr/>
                    <a:lstStyle/>
                    <a:p>
                      <a:r>
                        <a:rPr kumimoji="1" lang="ja-JP" altLang="en-US" sz="1400" dirty="0" smtClean="0">
                          <a:latin typeface="メイリオ" pitchFamily="50" charset="-128"/>
                          <a:ea typeface="メイリオ" pitchFamily="50" charset="-128"/>
                          <a:cs typeface="メイリオ" pitchFamily="50" charset="-128"/>
                        </a:rPr>
                        <a:t>除去債務</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減価償却累計</a:t>
                      </a:r>
                      <a:endParaRPr kumimoji="1" lang="ja-JP" altLang="en-US" sz="1400" dirty="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extLst>
                  <a:ext uri="{0D108BD9-81ED-4DB2-BD59-A6C34878D82A}">
                    <a16:rowId xmlns:a16="http://schemas.microsoft.com/office/drawing/2014/main" val="10002"/>
                  </a:ext>
                </a:extLst>
              </a:tr>
              <a:tr h="511438">
                <a:tc>
                  <a:txBody>
                    <a:bodyPr/>
                    <a:lstStyle/>
                    <a:p>
                      <a:r>
                        <a:rPr kumimoji="1" lang="ja-JP" altLang="en-US" sz="1400" dirty="0" smtClean="0">
                          <a:latin typeface="メイリオ" pitchFamily="50" charset="-128"/>
                          <a:ea typeface="メイリオ" pitchFamily="50" charset="-128"/>
                          <a:cs typeface="メイリオ" pitchFamily="50" charset="-128"/>
                        </a:rPr>
                        <a:t>資産除去債務計上時</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　新規資産（</a:t>
                      </a:r>
                      <a:r>
                        <a:rPr kumimoji="1" lang="en-US" altLang="ja-JP" sz="1400" dirty="0" smtClean="0">
                          <a:latin typeface="メイリオ" pitchFamily="50" charset="-128"/>
                          <a:ea typeface="メイリオ" pitchFamily="50" charset="-128"/>
                          <a:cs typeface="メイリオ" pitchFamily="50" charset="-128"/>
                        </a:rPr>
                        <a:t>2010</a:t>
                      </a:r>
                      <a:r>
                        <a:rPr kumimoji="1" lang="ja-JP" altLang="en-US" sz="1400" dirty="0" smtClean="0">
                          <a:latin typeface="メイリオ" pitchFamily="50" charset="-128"/>
                          <a:ea typeface="メイリオ" pitchFamily="50" charset="-128"/>
                          <a:cs typeface="メイリオ" pitchFamily="50" charset="-128"/>
                        </a:rPr>
                        <a:t>年</a:t>
                      </a:r>
                      <a:r>
                        <a:rPr kumimoji="1" lang="en-US" altLang="ja-JP" sz="1400" dirty="0" smtClean="0">
                          <a:latin typeface="メイリオ" pitchFamily="50" charset="-128"/>
                          <a:ea typeface="メイリオ" pitchFamily="50" charset="-128"/>
                          <a:cs typeface="メイリオ" pitchFamily="50" charset="-128"/>
                        </a:rPr>
                        <a:t>4</a:t>
                      </a:r>
                      <a:r>
                        <a:rPr kumimoji="1" lang="ja-JP" altLang="en-US" sz="1400" dirty="0" smtClean="0">
                          <a:latin typeface="メイリオ" pitchFamily="50" charset="-128"/>
                          <a:ea typeface="メイリオ" pitchFamily="50" charset="-128"/>
                          <a:cs typeface="メイリオ" pitchFamily="50" charset="-128"/>
                        </a:rPr>
                        <a:t>月</a:t>
                      </a:r>
                      <a:r>
                        <a:rPr kumimoji="1" lang="en-US" altLang="ja-JP" sz="1400" dirty="0" smtClean="0">
                          <a:latin typeface="メイリオ" pitchFamily="50" charset="-128"/>
                          <a:ea typeface="メイリオ" pitchFamily="50" charset="-128"/>
                          <a:cs typeface="メイリオ" pitchFamily="50" charset="-128"/>
                        </a:rPr>
                        <a:t>1</a:t>
                      </a:r>
                      <a:r>
                        <a:rPr kumimoji="1" lang="ja-JP" altLang="en-US" sz="1400" dirty="0" smtClean="0">
                          <a:latin typeface="メイリオ" pitchFamily="50" charset="-128"/>
                          <a:ea typeface="メイリオ" pitchFamily="50" charset="-128"/>
                          <a:cs typeface="メイリオ" pitchFamily="50" charset="-128"/>
                        </a:rPr>
                        <a:t>日以降に取得した資産）</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固定資産　</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除去債務</a:t>
                      </a:r>
                      <a:endParaRPr kumimoji="1" lang="ja-JP" altLang="en-US" sz="1400" dirty="0">
                        <a:latin typeface="メイリオ" pitchFamily="50" charset="-128"/>
                        <a:ea typeface="メイリオ" pitchFamily="50" charset="-128"/>
                        <a:cs typeface="メイリオ" pitchFamily="50" charset="-128"/>
                      </a:endParaRPr>
                    </a:p>
                  </a:txBody>
                  <a:tcPr>
                    <a:noFill/>
                  </a:tcPr>
                </a:tc>
                <a:extLst>
                  <a:ext uri="{0D108BD9-81ED-4DB2-BD59-A6C34878D82A}">
                    <a16:rowId xmlns:a16="http://schemas.microsoft.com/office/drawing/2014/main" val="10003"/>
                  </a:ext>
                </a:extLst>
              </a:tr>
              <a:tr h="511438">
                <a:tc>
                  <a:txBody>
                    <a:bodyPr/>
                    <a:lstStyle/>
                    <a:p>
                      <a:r>
                        <a:rPr kumimoji="1" lang="ja-JP" altLang="en-US" sz="1400" dirty="0" smtClean="0">
                          <a:latin typeface="メイリオ" pitchFamily="50" charset="-128"/>
                          <a:ea typeface="メイリオ" pitchFamily="50" charset="-128"/>
                          <a:cs typeface="メイリオ" pitchFamily="50" charset="-128"/>
                        </a:rPr>
                        <a:t>資産除去債務増加計上時</a:t>
                      </a:r>
                      <a:endParaRPr kumimoji="1" lang="ja-JP" altLang="en-US" sz="1400" dirty="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tc>
                  <a:txBody>
                    <a:bodyPr/>
                    <a:lstStyle/>
                    <a:p>
                      <a:r>
                        <a:rPr kumimoji="1" lang="ja-JP" altLang="en-US" sz="1400" dirty="0" smtClean="0">
                          <a:latin typeface="メイリオ" pitchFamily="50" charset="-128"/>
                          <a:ea typeface="メイリオ" pitchFamily="50" charset="-128"/>
                          <a:cs typeface="メイリオ" pitchFamily="50" charset="-128"/>
                        </a:rPr>
                        <a:t>利息費用</a:t>
                      </a:r>
                      <a:endParaRPr kumimoji="1" lang="ja-JP" altLang="en-US" sz="1400" dirty="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tc>
                  <a:txBody>
                    <a:bodyPr/>
                    <a:lstStyle/>
                    <a:p>
                      <a:r>
                        <a:rPr kumimoji="1" lang="ja-JP" altLang="en-US" sz="1400" dirty="0" smtClean="0">
                          <a:latin typeface="メイリオ" pitchFamily="50" charset="-128"/>
                          <a:ea typeface="メイリオ" pitchFamily="50" charset="-128"/>
                          <a:cs typeface="メイリオ" pitchFamily="50" charset="-128"/>
                        </a:rPr>
                        <a:t>除去債務</a:t>
                      </a:r>
                      <a:endParaRPr kumimoji="1" lang="ja-JP" altLang="en-US" sz="1400" dirty="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extLst>
                  <a:ext uri="{0D108BD9-81ED-4DB2-BD59-A6C34878D82A}">
                    <a16:rowId xmlns:a16="http://schemas.microsoft.com/office/drawing/2014/main" val="10004"/>
                  </a:ext>
                </a:extLst>
              </a:tr>
              <a:tr h="5114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資産除去債務の期間配分（減価償却）</a:t>
                      </a:r>
                    </a:p>
                    <a:p>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減価償却費</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減価償却累計</a:t>
                      </a:r>
                      <a:endParaRPr kumimoji="1" lang="ja-JP" altLang="en-US" sz="1400" dirty="0">
                        <a:latin typeface="メイリオ" pitchFamily="50" charset="-128"/>
                        <a:ea typeface="メイリオ" pitchFamily="50" charset="-128"/>
                        <a:cs typeface="メイリオ" pitchFamily="50" charset="-128"/>
                      </a:endParaRPr>
                    </a:p>
                  </a:txBody>
                  <a:tcPr>
                    <a:noFill/>
                  </a:tcPr>
                </a:tc>
                <a:extLst>
                  <a:ext uri="{0D108BD9-81ED-4DB2-BD59-A6C34878D82A}">
                    <a16:rowId xmlns:a16="http://schemas.microsoft.com/office/drawing/2014/main" val="10005"/>
                  </a:ext>
                </a:extLst>
              </a:tr>
              <a:tr h="559719">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債務の履行（除却）</a:t>
                      </a:r>
                    </a:p>
                    <a:p>
                      <a:r>
                        <a:rPr kumimoji="1" lang="ja-JP" altLang="en-US" sz="1400" dirty="0" smtClean="0">
                          <a:latin typeface="メイリオ" pitchFamily="50" charset="-128"/>
                          <a:ea typeface="メイリオ" pitchFamily="50" charset="-128"/>
                          <a:cs typeface="メイリオ" pitchFamily="50" charset="-128"/>
                        </a:rPr>
                        <a:t>履行差額（除去債務残高－除去履行額）がマイナス</a:t>
                      </a:r>
                      <a:endParaRPr kumimoji="1" lang="ja-JP" altLang="en-US" sz="1400" dirty="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減価償却累計</a:t>
                      </a:r>
                      <a:endParaRPr kumimoji="1" lang="en-US" altLang="ja-JP" sz="1400" dirty="0" smtClean="0">
                        <a:latin typeface="メイリオ" pitchFamily="50" charset="-128"/>
                        <a:ea typeface="メイリオ" pitchFamily="50" charset="-128"/>
                        <a:cs typeface="メイリオ" pitchFamily="50" charset="-128"/>
                      </a:endParaRPr>
                    </a:p>
                    <a:p>
                      <a:endParaRPr kumimoji="1" lang="ja-JP" altLang="en-US" sz="1400" dirty="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固定資産</a:t>
                      </a:r>
                      <a:endParaRPr kumimoji="1" lang="en-US" altLang="ja-JP" sz="1400" dirty="0" smtClean="0">
                        <a:latin typeface="メイリオ" pitchFamily="50" charset="-128"/>
                        <a:ea typeface="メイリオ" pitchFamily="50" charset="-128"/>
                        <a:cs typeface="メイリオ" pitchFamily="50" charset="-128"/>
                      </a:endParaRPr>
                    </a:p>
                    <a:p>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extLst>
                  <a:ext uri="{0D108BD9-81ED-4DB2-BD59-A6C34878D82A}">
                    <a16:rowId xmlns:a16="http://schemas.microsoft.com/office/drawing/2014/main" val="10006"/>
                  </a:ext>
                </a:extLst>
              </a:tr>
              <a:tr h="559719">
                <a:tc vMerge="1">
                  <a:txBody>
                    <a:bodyPr/>
                    <a:lstStyle/>
                    <a:p>
                      <a:endParaRPr kumimoji="1" lang="ja-JP" altLang="en-US" sz="1400" dirty="0"/>
                    </a:p>
                  </a:txBody>
                  <a:tcPr>
                    <a:solidFill>
                      <a:schemeClr val="accent5">
                        <a:lumMod val="20000"/>
                        <a:lumOff val="80000"/>
                      </a:schemeClr>
                    </a:solidFill>
                  </a:tcPr>
                </a:tc>
                <a:tc>
                  <a:txBody>
                    <a:bodyPr/>
                    <a:lstStyle/>
                    <a:p>
                      <a:r>
                        <a:rPr kumimoji="1" lang="ja-JP" altLang="en-US" sz="1400" dirty="0" smtClean="0">
                          <a:latin typeface="メイリオ" pitchFamily="50" charset="-128"/>
                          <a:ea typeface="メイリオ" pitchFamily="50" charset="-128"/>
                          <a:cs typeface="メイリオ" pitchFamily="50" charset="-128"/>
                        </a:rPr>
                        <a:t>除去債務</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履行差額費用</a:t>
                      </a:r>
                      <a:endParaRPr kumimoji="1" lang="ja-JP" altLang="en-US" sz="1400" dirty="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tc>
                  <a:txBody>
                    <a:bodyPr/>
                    <a:lstStyle/>
                    <a:p>
                      <a:r>
                        <a:rPr kumimoji="1" lang="ja-JP" altLang="en-US" sz="1400" dirty="0" smtClean="0">
                          <a:latin typeface="メイリオ" pitchFamily="50" charset="-128"/>
                          <a:ea typeface="メイリオ" pitchFamily="50" charset="-128"/>
                          <a:cs typeface="メイリオ" pitchFamily="50" charset="-128"/>
                        </a:rPr>
                        <a:t>未払金</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5">
                        <a:lumMod val="20000"/>
                        <a:lumOff val="80000"/>
                      </a:schemeClr>
                    </a:solidFill>
                  </a:tcPr>
                </a:tc>
                <a:extLst>
                  <a:ext uri="{0D108BD9-81ED-4DB2-BD59-A6C34878D82A}">
                    <a16:rowId xmlns:a16="http://schemas.microsoft.com/office/drawing/2014/main" val="10007"/>
                  </a:ext>
                </a:extLst>
              </a:tr>
              <a:tr h="534489">
                <a:tc>
                  <a:txBody>
                    <a:bodyPr/>
                    <a:lstStyle/>
                    <a:p>
                      <a:r>
                        <a:rPr kumimoji="1" lang="ja-JP" altLang="en-US" sz="1400" dirty="0" smtClean="0">
                          <a:latin typeface="メイリオ" pitchFamily="50" charset="-128"/>
                          <a:ea typeface="メイリオ" pitchFamily="50" charset="-128"/>
                          <a:cs typeface="メイリオ" pitchFamily="50" charset="-128"/>
                        </a:rPr>
                        <a:t>債務の履行（除去）</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履行差額（除去債務残高－除去履行額）がプラス</a:t>
                      </a: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減価償却累計</a:t>
                      </a:r>
                      <a:endParaRPr kumimoji="1" lang="en-US" altLang="ja-JP" sz="1400" dirty="0" smtClean="0">
                        <a:latin typeface="メイリオ" pitchFamily="50" charset="-128"/>
                        <a:ea typeface="メイリオ" pitchFamily="50" charset="-128"/>
                        <a:cs typeface="メイリオ" pitchFamily="50" charset="-128"/>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固定資産</a:t>
                      </a:r>
                      <a:endParaRPr kumimoji="1" lang="en-US" altLang="ja-JP" sz="1400" dirty="0" smtClean="0">
                        <a:latin typeface="メイリオ" pitchFamily="50" charset="-128"/>
                        <a:ea typeface="メイリオ" pitchFamily="50" charset="-128"/>
                        <a:cs typeface="メイリオ" pitchFamily="50" charset="-128"/>
                      </a:endParaRPr>
                    </a:p>
                  </a:txBody>
                  <a:tcPr>
                    <a:noFill/>
                  </a:tcPr>
                </a:tc>
                <a:extLst>
                  <a:ext uri="{0D108BD9-81ED-4DB2-BD59-A6C34878D82A}">
                    <a16:rowId xmlns:a16="http://schemas.microsoft.com/office/drawing/2014/main" val="10008"/>
                  </a:ext>
                </a:extLst>
              </a:tr>
              <a:tr h="428628">
                <a:tc>
                  <a:txBody>
                    <a:bodyPr/>
                    <a:lstStyle/>
                    <a:p>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除去債務</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未払金</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履行差額収入</a:t>
                      </a:r>
                      <a:endParaRPr kumimoji="1" lang="ja-JP" altLang="en-US" sz="1400" dirty="0">
                        <a:latin typeface="メイリオ" pitchFamily="50" charset="-128"/>
                        <a:ea typeface="メイリオ" pitchFamily="50" charset="-128"/>
                        <a:cs typeface="メイリオ" pitchFamily="50" charset="-128"/>
                      </a:endParaRPr>
                    </a:p>
                  </a:txBody>
                  <a:tcPr>
                    <a:noFill/>
                  </a:tcPr>
                </a:tc>
                <a:extLst>
                  <a:ext uri="{0D108BD9-81ED-4DB2-BD59-A6C34878D82A}">
                    <a16:rowId xmlns:a16="http://schemas.microsoft.com/office/drawing/2014/main" val="10009"/>
                  </a:ext>
                </a:extLst>
              </a:tr>
            </a:tbl>
          </a:graphicData>
        </a:graphic>
      </p:graphicFrame>
      <p:sp>
        <p:nvSpPr>
          <p:cNvPr id="8"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4"/>
          <p:cNvSpPr>
            <a:spLocks noGrp="1"/>
          </p:cNvSpPr>
          <p:nvPr>
            <p:ph type="sldNum" sz="quarter" idx="10"/>
          </p:nvPr>
        </p:nvSpPr>
        <p:spPr/>
        <p:txBody>
          <a:bodyPr/>
          <a:lstStyle/>
          <a:p>
            <a:pPr>
              <a:defRPr/>
            </a:pPr>
            <a:fld id="{8877CD0E-B11A-459D-89DC-118F8B438B08}" type="slidenum">
              <a:rPr lang="ja-JP" altLang="en-US" smtClean="0">
                <a:solidFill>
                  <a:srgbClr val="FFFFFF"/>
                </a:solidFill>
              </a:rPr>
              <a:pPr>
                <a:defRPr/>
              </a:pPr>
              <a:t>4</a:t>
            </a:fld>
            <a:endParaRPr lang="ja-JP" altLang="en-US" dirty="0">
              <a:solidFill>
                <a:srgbClr val="FFFFFF"/>
              </a:solidFill>
            </a:endParaRPr>
          </a:p>
        </p:txBody>
      </p:sp>
      <p:sp>
        <p:nvSpPr>
          <p:cNvPr id="14" name="タイトル 4"/>
          <p:cNvSpPr txBox="1">
            <a:spLocks/>
          </p:cNvSpPr>
          <p:nvPr/>
        </p:nvSpPr>
        <p:spPr bwMode="auto">
          <a:xfrm>
            <a:off x="396502" y="216000"/>
            <a:ext cx="8135938" cy="98720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eaLnBrk="0" hangingPunct="0">
              <a:lnSpc>
                <a:spcPts val="2800"/>
              </a:lnSpc>
              <a:defRPr/>
            </a:pPr>
            <a:r>
              <a:rPr lang="ja-JP" altLang="en-US" sz="2200" b="1" dirty="0" smtClean="0">
                <a:solidFill>
                  <a:srgbClr val="FFFFFF"/>
                </a:solidFill>
                <a:latin typeface="メイリオ" pitchFamily="50" charset="-128"/>
                <a:ea typeface="メイリオ" pitchFamily="50" charset="-128"/>
                <a:cs typeface="メイリオ" pitchFamily="50" charset="-128"/>
              </a:rPr>
              <a:t>統合業務パッケージ</a:t>
            </a:r>
            <a:r>
              <a:rPr lang="en-US" altLang="ja-JP" sz="2200" b="1" dirty="0" err="1" smtClean="0">
                <a:solidFill>
                  <a:srgbClr val="FFFFFF"/>
                </a:solidFill>
                <a:latin typeface="メイリオ" pitchFamily="50" charset="-128"/>
                <a:ea typeface="メイリオ" pitchFamily="50" charset="-128"/>
                <a:cs typeface="メイリオ" pitchFamily="50" charset="-128"/>
              </a:rPr>
              <a:t>SuperStream</a:t>
            </a:r>
            <a:endParaRPr lang="ja-JP" altLang="en-US" sz="2200" b="1" dirty="0">
              <a:solidFill>
                <a:srgbClr val="FFFFFF"/>
              </a:solidFill>
              <a:latin typeface="メイリオ" pitchFamily="50" charset="-128"/>
              <a:ea typeface="メイリオ" pitchFamily="50" charset="-128"/>
              <a:cs typeface="メイリオ" pitchFamily="50" charset="-128"/>
            </a:endParaRPr>
          </a:p>
        </p:txBody>
      </p:sp>
      <p:sp>
        <p:nvSpPr>
          <p:cNvPr id="17" name="正方形/長方形 16"/>
          <p:cNvSpPr/>
          <p:nvPr/>
        </p:nvSpPr>
        <p:spPr>
          <a:xfrm>
            <a:off x="251520" y="1345909"/>
            <a:ext cx="8640960" cy="1054135"/>
          </a:xfrm>
          <a:prstGeom prst="rect">
            <a:avLst/>
          </a:prstGeom>
        </p:spPr>
        <p:txBody>
          <a:bodyPr wrap="square">
            <a:spAutoFit/>
          </a:bodyPr>
          <a:lstStyle/>
          <a:p>
            <a:pPr algn="just" eaLnBrk="0" hangingPunct="0">
              <a:lnSpc>
                <a:spcPts val="2500"/>
              </a:lnSpc>
              <a:defRPr/>
            </a:pP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統合業務パッケージ「</a:t>
            </a:r>
            <a:r>
              <a:rPr lang="en-US" altLang="ja-JP" sz="1600" b="1" dirty="0" smtClean="0">
                <a:solidFill>
                  <a:schemeClr val="tx2">
                    <a:lumMod val="75000"/>
                  </a:schemeClr>
                </a:solidFill>
                <a:latin typeface="メイリオ" pitchFamily="50" charset="-128"/>
                <a:ea typeface="メイリオ" pitchFamily="50" charset="-128"/>
                <a:cs typeface="メイリオ" pitchFamily="50" charset="-128"/>
              </a:rPr>
              <a:t>SuperStream</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」は、</a:t>
            </a:r>
            <a:r>
              <a:rPr lang="en-US" altLang="ja-JP" sz="1600" dirty="0" smtClean="0">
                <a:solidFill>
                  <a:schemeClr val="tx2">
                    <a:lumMod val="75000"/>
                  </a:schemeClr>
                </a:solidFill>
                <a:latin typeface="メイリオ" pitchFamily="50" charset="-128"/>
                <a:ea typeface="メイリオ" pitchFamily="50" charset="-128"/>
                <a:cs typeface="メイリオ" pitchFamily="50" charset="-128"/>
              </a:rPr>
              <a:t>1995</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年</a:t>
            </a:r>
            <a:r>
              <a:rPr lang="en-US" altLang="ja-JP" sz="1600" dirty="0" smtClean="0">
                <a:solidFill>
                  <a:schemeClr val="tx2">
                    <a:lumMod val="75000"/>
                  </a:schemeClr>
                </a:solidFill>
                <a:latin typeface="メイリオ" pitchFamily="50" charset="-128"/>
                <a:ea typeface="メイリオ" pitchFamily="50" charset="-128"/>
                <a:cs typeface="メイリオ" pitchFamily="50" charset="-128"/>
              </a:rPr>
              <a:t>6</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月の発売開始以来、国内の中堅企業様を中心として、累計</a:t>
            </a:r>
            <a:r>
              <a:rPr lang="en-US" altLang="ja-JP" sz="1600" dirty="0" smtClean="0">
                <a:solidFill>
                  <a:schemeClr val="tx2">
                    <a:lumMod val="75000"/>
                  </a:schemeClr>
                </a:solidFill>
                <a:latin typeface="メイリオ" pitchFamily="50" charset="-128"/>
                <a:ea typeface="メイリオ" pitchFamily="50" charset="-128"/>
                <a:cs typeface="メイリオ" pitchFamily="50" charset="-128"/>
              </a:rPr>
              <a:t>8,100</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社を超えるお客様にご利用頂いています。</a:t>
            </a:r>
            <a:endParaRPr lang="en-US" altLang="ja-JP" sz="1600" dirty="0" smtClean="0">
              <a:solidFill>
                <a:schemeClr val="tx2">
                  <a:lumMod val="75000"/>
                </a:schemeClr>
              </a:solidFill>
              <a:latin typeface="メイリオ" pitchFamily="50" charset="-128"/>
              <a:ea typeface="メイリオ" pitchFamily="50" charset="-128"/>
              <a:cs typeface="メイリオ" pitchFamily="50" charset="-128"/>
            </a:endParaRPr>
          </a:p>
          <a:p>
            <a:pPr algn="just" eaLnBrk="0" hangingPunct="0">
              <a:lnSpc>
                <a:spcPts val="2500"/>
              </a:lnSpc>
              <a:defRPr/>
            </a:pPr>
            <a:r>
              <a:rPr kumimoji="0" lang="ja-JP" altLang="en-US" sz="1600" kern="0" dirty="0" smtClean="0">
                <a:solidFill>
                  <a:srgbClr val="000000">
                    <a:lumMod val="75000"/>
                  </a:srgbClr>
                </a:solidFill>
                <a:latin typeface="メイリオ" pitchFamily="50" charset="-128"/>
                <a:ea typeface="メイリオ" pitchFamily="50" charset="-128"/>
                <a:cs typeface="メイリオ" pitchFamily="50" charset="-128"/>
              </a:rPr>
              <a:t>また、日経コンピュータ誌の顧客満足度調査において毎年高い評価を得ています。</a:t>
            </a:r>
          </a:p>
        </p:txBody>
      </p:sp>
      <p:grpSp>
        <p:nvGrpSpPr>
          <p:cNvPr id="18" name="グループ化 17"/>
          <p:cNvGrpSpPr/>
          <p:nvPr/>
        </p:nvGrpSpPr>
        <p:grpSpPr>
          <a:xfrm>
            <a:off x="175320" y="2348879"/>
            <a:ext cx="8789168" cy="4105110"/>
            <a:chOff x="175320" y="2348879"/>
            <a:chExt cx="8789168" cy="4105110"/>
          </a:xfrm>
        </p:grpSpPr>
        <p:grpSp>
          <p:nvGrpSpPr>
            <p:cNvPr id="19" name="グループ化 63"/>
            <p:cNvGrpSpPr/>
            <p:nvPr/>
          </p:nvGrpSpPr>
          <p:grpSpPr>
            <a:xfrm>
              <a:off x="175320" y="2348879"/>
              <a:ext cx="8789168" cy="4105110"/>
              <a:chOff x="175320" y="2348879"/>
              <a:chExt cx="8789168" cy="4105110"/>
            </a:xfrm>
          </p:grpSpPr>
          <p:sp>
            <p:nvSpPr>
              <p:cNvPr id="26" name="角丸四角形 25"/>
              <p:cNvSpPr/>
              <p:nvPr/>
            </p:nvSpPr>
            <p:spPr>
              <a:xfrm>
                <a:off x="175320" y="2348879"/>
                <a:ext cx="8712968" cy="4056831"/>
              </a:xfrm>
              <a:prstGeom prst="roundRect">
                <a:avLst>
                  <a:gd name="adj" fmla="val 187"/>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aphicFrame>
            <p:nvGraphicFramePr>
              <p:cNvPr id="27" name="グラフ 26"/>
              <p:cNvGraphicFramePr/>
              <p:nvPr/>
            </p:nvGraphicFramePr>
            <p:xfrm>
              <a:off x="179512" y="2708920"/>
              <a:ext cx="8784976" cy="3559944"/>
            </p:xfrm>
            <a:graphic>
              <a:graphicData uri="http://schemas.openxmlformats.org/drawingml/2006/chart">
                <c:chart xmlns:c="http://schemas.openxmlformats.org/drawingml/2006/chart" xmlns:r="http://schemas.openxmlformats.org/officeDocument/2006/relationships" r:id="rId2"/>
              </a:graphicData>
            </a:graphic>
          </p:graphicFrame>
          <p:sp>
            <p:nvSpPr>
              <p:cNvPr id="28" name="正方形/長方形 27"/>
              <p:cNvSpPr/>
              <p:nvPr/>
            </p:nvSpPr>
            <p:spPr>
              <a:xfrm>
                <a:off x="380678" y="2545854"/>
                <a:ext cx="5184576" cy="2231380"/>
              </a:xfrm>
              <a:prstGeom prst="rect">
                <a:avLst/>
              </a:prstGeom>
            </p:spPr>
            <p:txBody>
              <a:bodyPr wrap="square">
                <a:spAutoFit/>
              </a:bodyPr>
              <a:lstStyle/>
              <a:p>
                <a:pPr marL="216000" indent="-216000" fontAlgn="ctr">
                  <a:spcBef>
                    <a:spcPts val="200"/>
                  </a:spcBef>
                  <a:buClr>
                    <a:srgbClr val="ABC10D"/>
                  </a:buClr>
                  <a:buSzPct val="75000"/>
                </a:pPr>
                <a:r>
                  <a:rPr lang="ja-JP" altLang="en-US" sz="2800" b="1" dirty="0" smtClean="0">
                    <a:solidFill>
                      <a:schemeClr val="bg1"/>
                    </a:solidFill>
                    <a:latin typeface="メイリオ" pitchFamily="50" charset="-128"/>
                    <a:ea typeface="メイリオ" pitchFamily="50" charset="-128"/>
                    <a:cs typeface="メイリオ" pitchFamily="50" charset="-128"/>
                  </a:rPr>
                  <a:t>累計導入社数 </a:t>
                </a:r>
                <a:endParaRPr lang="en-US" altLang="ja-JP" sz="28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200"/>
                  </a:spcBef>
                  <a:buClr>
                    <a:srgbClr val="ABC10D"/>
                  </a:buClr>
                  <a:buSzPct val="75000"/>
                </a:pPr>
                <a:r>
                  <a:rPr lang="ja-JP" altLang="en-US" sz="2800" b="1" dirty="0" smtClean="0">
                    <a:solidFill>
                      <a:schemeClr val="bg1"/>
                    </a:solidFill>
                    <a:latin typeface="メイリオ" pitchFamily="50" charset="-128"/>
                    <a:ea typeface="メイリオ" pitchFamily="50" charset="-128"/>
                    <a:cs typeface="メイリオ" pitchFamily="50" charset="-128"/>
                  </a:rPr>
                  <a:t>“</a:t>
                </a:r>
                <a:r>
                  <a:rPr lang="en-US" altLang="ja-JP" sz="4000" b="1" dirty="0" smtClean="0">
                    <a:solidFill>
                      <a:srgbClr val="FF9900"/>
                    </a:solidFill>
                    <a:latin typeface="メイリオ" pitchFamily="50" charset="-128"/>
                    <a:ea typeface="メイリオ" pitchFamily="50" charset="-128"/>
                    <a:cs typeface="メイリオ" pitchFamily="50" charset="-128"/>
                  </a:rPr>
                  <a:t>8,120</a:t>
                </a:r>
                <a:r>
                  <a:rPr lang="ja-JP" altLang="en-US" sz="2800" b="1" dirty="0" smtClean="0">
                    <a:solidFill>
                      <a:srgbClr val="FF9900"/>
                    </a:solidFill>
                    <a:latin typeface="メイリオ" pitchFamily="50" charset="-128"/>
                    <a:ea typeface="メイリオ" pitchFamily="50" charset="-128"/>
                    <a:cs typeface="メイリオ" pitchFamily="50" charset="-128"/>
                  </a:rPr>
                  <a:t>社</a:t>
                </a:r>
                <a:r>
                  <a:rPr lang="ja-JP" altLang="en-US" sz="2800" b="1" dirty="0" smtClean="0">
                    <a:solidFill>
                      <a:schemeClr val="bg1"/>
                    </a:solidFill>
                    <a:latin typeface="メイリオ" pitchFamily="50" charset="-128"/>
                    <a:ea typeface="メイリオ" pitchFamily="50" charset="-128"/>
                    <a:cs typeface="メイリオ" pitchFamily="50" charset="-128"/>
                  </a:rPr>
                  <a:t>” </a:t>
                </a:r>
                <a:r>
                  <a:rPr lang="ja-JP" altLang="en-US" sz="1500" b="1" dirty="0" smtClean="0">
                    <a:solidFill>
                      <a:schemeClr val="bg1"/>
                    </a:solidFill>
                    <a:latin typeface="メイリオ" pitchFamily="50" charset="-128"/>
                    <a:ea typeface="メイリオ" pitchFamily="50" charset="-128"/>
                    <a:cs typeface="メイリオ" pitchFamily="50" charset="-128"/>
                  </a:rPr>
                  <a:t>うち上場企業</a:t>
                </a:r>
                <a:r>
                  <a:rPr lang="en-US" altLang="ja-JP" sz="2500" b="1" dirty="0" smtClean="0">
                    <a:solidFill>
                      <a:schemeClr val="bg1"/>
                    </a:solidFill>
                    <a:latin typeface="メイリオ" pitchFamily="50" charset="-128"/>
                    <a:ea typeface="メイリオ" pitchFamily="50" charset="-128"/>
                    <a:cs typeface="メイリオ" pitchFamily="50" charset="-128"/>
                  </a:rPr>
                  <a:t>752</a:t>
                </a:r>
                <a:r>
                  <a:rPr lang="ja-JP" altLang="en-US" sz="1500" b="1" dirty="0" smtClean="0">
                    <a:solidFill>
                      <a:schemeClr val="bg1"/>
                    </a:solidFill>
                    <a:latin typeface="メイリオ" pitchFamily="50" charset="-128"/>
                    <a:ea typeface="メイリオ" pitchFamily="50" charset="-128"/>
                    <a:cs typeface="メイリオ" pitchFamily="50" charset="-128"/>
                  </a:rPr>
                  <a:t>社</a:t>
                </a:r>
                <a:endParaRPr lang="en-US" altLang="ja-JP" sz="15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0"/>
                  </a:spcBef>
                  <a:buClr>
                    <a:srgbClr val="ABC10D"/>
                  </a:buClr>
                  <a:buSzPct val="75000"/>
                </a:pPr>
                <a:endParaRPr lang="en-US" altLang="ja-JP" sz="10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200"/>
                  </a:spcBef>
                  <a:buClr>
                    <a:srgbClr val="ABC10D"/>
                  </a:buClr>
                  <a:buSzPct val="75000"/>
                </a:pPr>
                <a:r>
                  <a:rPr lang="ja-JP" altLang="en-US" sz="1600" b="1" dirty="0" smtClean="0">
                    <a:solidFill>
                      <a:schemeClr val="bg1"/>
                    </a:solidFill>
                    <a:latin typeface="メイリオ" pitchFamily="50" charset="-128"/>
                    <a:ea typeface="メイリオ" pitchFamily="50" charset="-128"/>
                    <a:cs typeface="メイリオ" pitchFamily="50" charset="-128"/>
                  </a:rPr>
                  <a:t>単年度導入社数</a:t>
                </a:r>
                <a:r>
                  <a:rPr lang="ja-JP" altLang="en-US" sz="1200" b="1" dirty="0" smtClean="0">
                    <a:solidFill>
                      <a:schemeClr val="bg1"/>
                    </a:solidFill>
                    <a:latin typeface="メイリオ" pitchFamily="50" charset="-128"/>
                    <a:ea typeface="メイリオ" pitchFamily="50" charset="-128"/>
                    <a:cs typeface="メイリオ" pitchFamily="50" charset="-128"/>
                  </a:rPr>
                  <a:t>（</a:t>
                </a:r>
                <a:r>
                  <a:rPr lang="en-US" altLang="ja-JP" sz="1200" b="1" dirty="0" smtClean="0">
                    <a:solidFill>
                      <a:schemeClr val="bg1"/>
                    </a:solidFill>
                    <a:latin typeface="メイリオ" pitchFamily="50" charset="-128"/>
                    <a:ea typeface="メイリオ" pitchFamily="50" charset="-128"/>
                    <a:cs typeface="メイリオ" pitchFamily="50" charset="-128"/>
                  </a:rPr>
                  <a:t>2015</a:t>
                </a:r>
                <a:r>
                  <a:rPr lang="ja-JP" altLang="en-US" sz="1200" b="1" dirty="0" smtClean="0">
                    <a:solidFill>
                      <a:schemeClr val="bg1"/>
                    </a:solidFill>
                    <a:latin typeface="メイリオ" pitchFamily="50" charset="-128"/>
                    <a:ea typeface="メイリオ" pitchFamily="50" charset="-128"/>
                    <a:cs typeface="メイリオ" pitchFamily="50" charset="-128"/>
                  </a:rPr>
                  <a:t>年</a:t>
                </a:r>
                <a:r>
                  <a:rPr lang="en-US" altLang="ja-JP" sz="1200" b="1" dirty="0" smtClean="0">
                    <a:solidFill>
                      <a:schemeClr val="bg1"/>
                    </a:solidFill>
                    <a:latin typeface="メイリオ" pitchFamily="50" charset="-128"/>
                    <a:ea typeface="メイリオ" pitchFamily="50" charset="-128"/>
                    <a:cs typeface="メイリオ" pitchFamily="50" charset="-128"/>
                  </a:rPr>
                  <a:t>4</a:t>
                </a:r>
                <a:r>
                  <a:rPr lang="ja-JP" altLang="en-US" sz="1200" b="1" dirty="0" smtClean="0">
                    <a:solidFill>
                      <a:schemeClr val="bg1"/>
                    </a:solidFill>
                    <a:latin typeface="メイリオ" pitchFamily="50" charset="-128"/>
                    <a:ea typeface="メイリオ" pitchFamily="50" charset="-128"/>
                    <a:cs typeface="メイリオ" pitchFamily="50" charset="-128"/>
                  </a:rPr>
                  <a:t>月～</a:t>
                </a:r>
                <a:r>
                  <a:rPr lang="en-US" altLang="ja-JP" sz="1200" b="1" dirty="0" smtClean="0">
                    <a:solidFill>
                      <a:schemeClr val="bg1"/>
                    </a:solidFill>
                    <a:latin typeface="メイリオ" pitchFamily="50" charset="-128"/>
                    <a:ea typeface="メイリオ" pitchFamily="50" charset="-128"/>
                    <a:cs typeface="メイリオ" pitchFamily="50" charset="-128"/>
                  </a:rPr>
                  <a:t>2016</a:t>
                </a:r>
                <a:r>
                  <a:rPr lang="ja-JP" altLang="en-US" sz="1200" b="1" dirty="0" smtClean="0">
                    <a:solidFill>
                      <a:schemeClr val="bg1"/>
                    </a:solidFill>
                    <a:latin typeface="メイリオ" pitchFamily="50" charset="-128"/>
                    <a:ea typeface="メイリオ" pitchFamily="50" charset="-128"/>
                    <a:cs typeface="メイリオ" pitchFamily="50" charset="-128"/>
                  </a:rPr>
                  <a:t>年</a:t>
                </a:r>
                <a:r>
                  <a:rPr lang="en-US" altLang="ja-JP" sz="1200" b="1" dirty="0" smtClean="0">
                    <a:solidFill>
                      <a:schemeClr val="bg1"/>
                    </a:solidFill>
                    <a:latin typeface="メイリオ" pitchFamily="50" charset="-128"/>
                    <a:ea typeface="メイリオ" pitchFamily="50" charset="-128"/>
                    <a:cs typeface="メイリオ" pitchFamily="50" charset="-128"/>
                  </a:rPr>
                  <a:t>3</a:t>
                </a:r>
                <a:r>
                  <a:rPr lang="ja-JP" altLang="en-US" sz="1200" b="1" dirty="0" smtClean="0">
                    <a:solidFill>
                      <a:schemeClr val="bg1"/>
                    </a:solidFill>
                    <a:latin typeface="メイリオ" pitchFamily="50" charset="-128"/>
                    <a:ea typeface="メイリオ" pitchFamily="50" charset="-128"/>
                    <a:cs typeface="メイリオ" pitchFamily="50" charset="-128"/>
                  </a:rPr>
                  <a:t>月）</a:t>
                </a:r>
                <a:endParaRPr lang="en-US" altLang="ja-JP" sz="16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200"/>
                  </a:spcBef>
                  <a:buClr>
                    <a:srgbClr val="ABC10D"/>
                  </a:buClr>
                  <a:buSzPct val="75000"/>
                </a:pPr>
                <a:r>
                  <a:rPr lang="ja-JP" altLang="en-US" sz="2800" b="1" dirty="0" smtClean="0">
                    <a:solidFill>
                      <a:schemeClr val="bg1"/>
                    </a:solidFill>
                    <a:latin typeface="メイリオ" pitchFamily="50" charset="-128"/>
                    <a:ea typeface="メイリオ" pitchFamily="50" charset="-128"/>
                    <a:cs typeface="メイリオ" pitchFamily="50" charset="-128"/>
                  </a:rPr>
                  <a:t>“</a:t>
                </a:r>
                <a:r>
                  <a:rPr lang="en-US" altLang="ja-JP" sz="4000" b="1" dirty="0" smtClean="0">
                    <a:solidFill>
                      <a:srgbClr val="FF9900"/>
                    </a:solidFill>
                    <a:latin typeface="メイリオ" pitchFamily="50" charset="-128"/>
                    <a:ea typeface="メイリオ" pitchFamily="50" charset="-128"/>
                    <a:cs typeface="メイリオ" pitchFamily="50" charset="-128"/>
                  </a:rPr>
                  <a:t>361</a:t>
                </a:r>
                <a:r>
                  <a:rPr lang="ja-JP" altLang="en-US" sz="2800" b="1" dirty="0" smtClean="0">
                    <a:solidFill>
                      <a:srgbClr val="FF9900"/>
                    </a:solidFill>
                    <a:latin typeface="メイリオ" pitchFamily="50" charset="-128"/>
                    <a:ea typeface="メイリオ" pitchFamily="50" charset="-128"/>
                    <a:cs typeface="メイリオ" pitchFamily="50" charset="-128"/>
                  </a:rPr>
                  <a:t>社</a:t>
                </a:r>
                <a:r>
                  <a:rPr lang="ja-JP" altLang="en-US" sz="2800" b="1" dirty="0" smtClean="0">
                    <a:solidFill>
                      <a:schemeClr val="bg1"/>
                    </a:solidFill>
                    <a:latin typeface="メイリオ" pitchFamily="50" charset="-128"/>
                    <a:ea typeface="メイリオ" pitchFamily="50" charset="-128"/>
                    <a:cs typeface="メイリオ" pitchFamily="50" charset="-128"/>
                  </a:rPr>
                  <a:t>”</a:t>
                </a:r>
                <a:r>
                  <a:rPr lang="en-US" altLang="ja-JP" sz="2800" b="1" dirty="0" smtClean="0">
                    <a:solidFill>
                      <a:schemeClr val="bg1"/>
                    </a:solidFill>
                    <a:latin typeface="メイリオ" pitchFamily="50" charset="-128"/>
                    <a:ea typeface="メイリオ" pitchFamily="50" charset="-128"/>
                    <a:cs typeface="メイリオ" pitchFamily="50" charset="-128"/>
                  </a:rPr>
                  <a:t>	</a:t>
                </a:r>
                <a:r>
                  <a:rPr lang="ja-JP" altLang="en-US" sz="1500" b="1" dirty="0" smtClean="0">
                    <a:solidFill>
                      <a:schemeClr val="bg1"/>
                    </a:solidFill>
                    <a:latin typeface="メイリオ" pitchFamily="50" charset="-128"/>
                    <a:ea typeface="メイリオ" pitchFamily="50" charset="-128"/>
                    <a:cs typeface="メイリオ" pitchFamily="50" charset="-128"/>
                  </a:rPr>
                  <a:t>うち上場企業</a:t>
                </a:r>
                <a:r>
                  <a:rPr lang="en-US" altLang="ja-JP" sz="2500" b="1" dirty="0" smtClean="0">
                    <a:solidFill>
                      <a:schemeClr val="bg1"/>
                    </a:solidFill>
                    <a:latin typeface="メイリオ" pitchFamily="50" charset="-128"/>
                    <a:ea typeface="メイリオ" pitchFamily="50" charset="-128"/>
                    <a:cs typeface="メイリオ" pitchFamily="50" charset="-128"/>
                  </a:rPr>
                  <a:t>20</a:t>
                </a:r>
                <a:r>
                  <a:rPr lang="ja-JP" altLang="en-US" sz="1500" b="1" dirty="0" smtClean="0">
                    <a:solidFill>
                      <a:schemeClr val="bg1"/>
                    </a:solidFill>
                    <a:latin typeface="メイリオ" pitchFamily="50" charset="-128"/>
                    <a:ea typeface="メイリオ" pitchFamily="50" charset="-128"/>
                    <a:cs typeface="メイリオ" pitchFamily="50" charset="-128"/>
                  </a:rPr>
                  <a:t>社</a:t>
                </a:r>
                <a:endParaRPr lang="en-US" altLang="ja-JP" sz="1500" b="1" dirty="0" smtClean="0">
                  <a:solidFill>
                    <a:schemeClr val="bg1"/>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403851" y="6150095"/>
                <a:ext cx="279718" cy="25561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0" name="正方形/長方形 29"/>
              <p:cNvSpPr/>
              <p:nvPr/>
            </p:nvSpPr>
            <p:spPr>
              <a:xfrm>
                <a:off x="827584" y="6021288"/>
                <a:ext cx="282634" cy="38868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1" name="正方形/長方形 30"/>
              <p:cNvSpPr/>
              <p:nvPr/>
            </p:nvSpPr>
            <p:spPr>
              <a:xfrm>
                <a:off x="1246551" y="5877271"/>
                <a:ext cx="282634" cy="528439"/>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2" name="正方形/長方形 31"/>
              <p:cNvSpPr/>
              <p:nvPr/>
            </p:nvSpPr>
            <p:spPr>
              <a:xfrm>
                <a:off x="1662543" y="5733256"/>
                <a:ext cx="282634" cy="699285"/>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3" name="正方形/長方形 32"/>
              <p:cNvSpPr/>
              <p:nvPr/>
            </p:nvSpPr>
            <p:spPr>
              <a:xfrm>
                <a:off x="2100551" y="5464274"/>
                <a:ext cx="282634" cy="974204"/>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4" name="正方形/長方形 33"/>
              <p:cNvSpPr/>
              <p:nvPr/>
            </p:nvSpPr>
            <p:spPr>
              <a:xfrm>
                <a:off x="2524295" y="5267300"/>
                <a:ext cx="282634" cy="1162768"/>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5" name="正方形/長方形 34"/>
              <p:cNvSpPr/>
              <p:nvPr/>
            </p:nvSpPr>
            <p:spPr>
              <a:xfrm>
                <a:off x="2959312" y="5085184"/>
                <a:ext cx="282634" cy="136815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6" name="正方形/長方形 35"/>
              <p:cNvSpPr/>
              <p:nvPr/>
            </p:nvSpPr>
            <p:spPr>
              <a:xfrm>
                <a:off x="3383617" y="4931643"/>
                <a:ext cx="282634" cy="152234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7" name="正方形/長方形 36"/>
              <p:cNvSpPr/>
              <p:nvPr/>
            </p:nvSpPr>
            <p:spPr>
              <a:xfrm>
                <a:off x="3791296" y="4797153"/>
                <a:ext cx="282634" cy="164382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8" name="正方形/長方形 37"/>
              <p:cNvSpPr/>
              <p:nvPr/>
            </p:nvSpPr>
            <p:spPr>
              <a:xfrm>
                <a:off x="4217358" y="4672186"/>
                <a:ext cx="282634" cy="1769134"/>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9" name="正方形/長方形 38"/>
              <p:cNvSpPr/>
              <p:nvPr/>
            </p:nvSpPr>
            <p:spPr>
              <a:xfrm>
                <a:off x="4644008" y="4537695"/>
                <a:ext cx="282634" cy="1913150"/>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0" name="正方形/長方形 39"/>
              <p:cNvSpPr/>
              <p:nvPr/>
            </p:nvSpPr>
            <p:spPr>
              <a:xfrm>
                <a:off x="5076056" y="4374629"/>
                <a:ext cx="282634" cy="205716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1" name="正方形/長方形 40"/>
              <p:cNvSpPr/>
              <p:nvPr/>
            </p:nvSpPr>
            <p:spPr>
              <a:xfrm>
                <a:off x="5508104" y="4221088"/>
                <a:ext cx="282634" cy="220118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2" name="正方形/長方形 41"/>
              <p:cNvSpPr/>
              <p:nvPr/>
            </p:nvSpPr>
            <p:spPr>
              <a:xfrm>
                <a:off x="5926500" y="4077072"/>
                <a:ext cx="282634" cy="2345198"/>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3" name="正方形/長方形 42"/>
              <p:cNvSpPr/>
              <p:nvPr/>
            </p:nvSpPr>
            <p:spPr>
              <a:xfrm>
                <a:off x="6358548" y="3933056"/>
                <a:ext cx="282634" cy="2489214"/>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4" name="正方形/長方形 43"/>
              <p:cNvSpPr/>
              <p:nvPr/>
            </p:nvSpPr>
            <p:spPr>
              <a:xfrm>
                <a:off x="6781071" y="3717032"/>
                <a:ext cx="282634" cy="270239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5" name="正方形/長方形 44"/>
              <p:cNvSpPr/>
              <p:nvPr/>
            </p:nvSpPr>
            <p:spPr>
              <a:xfrm>
                <a:off x="7183338" y="3582541"/>
                <a:ext cx="282634" cy="284641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6" name="正方形/長方形 45"/>
              <p:cNvSpPr/>
              <p:nvPr/>
            </p:nvSpPr>
            <p:spPr>
              <a:xfrm>
                <a:off x="7624911" y="3376042"/>
                <a:ext cx="282634" cy="306243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7" name="正方形/長方形 46"/>
              <p:cNvSpPr/>
              <p:nvPr/>
            </p:nvSpPr>
            <p:spPr>
              <a:xfrm>
                <a:off x="8062292" y="3241551"/>
                <a:ext cx="282634" cy="320645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8" name="正方形/長方形 47"/>
              <p:cNvSpPr/>
              <p:nvPr/>
            </p:nvSpPr>
            <p:spPr>
              <a:xfrm>
                <a:off x="8494340" y="3140968"/>
                <a:ext cx="282634" cy="3278460"/>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9" name="円/楕円 48"/>
              <p:cNvSpPr/>
              <p:nvPr/>
            </p:nvSpPr>
            <p:spPr>
              <a:xfrm>
                <a:off x="8527107" y="2819028"/>
                <a:ext cx="216024" cy="216024"/>
              </a:xfrm>
              <a:prstGeom prst="ellipse">
                <a:avLst/>
              </a:prstGeom>
              <a:solidFill>
                <a:srgbClr val="CC0000">
                  <a:lumMod val="60000"/>
                  <a:lumOff val="40000"/>
                </a:srgbClr>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50" name="テキスト ボックス 1"/>
              <p:cNvSpPr txBox="1"/>
              <p:nvPr/>
            </p:nvSpPr>
            <p:spPr>
              <a:xfrm>
                <a:off x="7164288" y="2420888"/>
                <a:ext cx="1728192" cy="432048"/>
              </a:xfrm>
              <a:prstGeom prst="rect">
                <a:avLst/>
              </a:prstGeom>
              <a:noFill/>
            </p:spPr>
            <p:txBody>
              <a:bodyPr wrap="square" lIns="0" tIns="0" rIns="0" bIns="0" rtlCol="0" anchor="t" anchorCtr="0">
                <a:norm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ts val="28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圧倒的な導入社数</a:t>
                </a:r>
              </a:p>
            </p:txBody>
          </p:sp>
        </p:grpSp>
        <p:cxnSp>
          <p:nvCxnSpPr>
            <p:cNvPr id="20" name="直線コネクタ 19"/>
            <p:cNvCxnSpPr/>
            <p:nvPr/>
          </p:nvCxnSpPr>
          <p:spPr>
            <a:xfrm>
              <a:off x="4355976" y="4509120"/>
              <a:ext cx="773083" cy="556952"/>
            </a:xfrm>
            <a:prstGeom prst="line">
              <a:avLst/>
            </a:prstGeom>
            <a:noFill/>
            <a:ln w="38100" cap="flat" cmpd="sng" algn="ctr">
              <a:solidFill>
                <a:srgbClr val="CC0000">
                  <a:lumMod val="60000"/>
                  <a:lumOff val="40000"/>
                </a:srgbClr>
              </a:solidFill>
              <a:prstDash val="solid"/>
            </a:ln>
            <a:effectLst>
              <a:outerShdw blurRad="40000" dist="23000" dir="5400000" rotWithShape="0">
                <a:srgbClr val="000000">
                  <a:alpha val="35000"/>
                </a:srgbClr>
              </a:outerShdw>
            </a:effectLst>
          </p:spPr>
        </p:cxnSp>
        <p:cxnSp>
          <p:nvCxnSpPr>
            <p:cNvPr id="21" name="直線コネクタ 20"/>
            <p:cNvCxnSpPr/>
            <p:nvPr/>
          </p:nvCxnSpPr>
          <p:spPr>
            <a:xfrm>
              <a:off x="6501358" y="3779515"/>
              <a:ext cx="773083" cy="556952"/>
            </a:xfrm>
            <a:prstGeom prst="line">
              <a:avLst/>
            </a:prstGeom>
            <a:noFill/>
            <a:ln w="38100" cap="flat" cmpd="sng" algn="ctr">
              <a:solidFill>
                <a:srgbClr val="CC0000">
                  <a:lumMod val="60000"/>
                  <a:lumOff val="40000"/>
                </a:srgbClr>
              </a:solidFill>
              <a:prstDash val="solid"/>
            </a:ln>
            <a:effectLst>
              <a:outerShdw blurRad="40000" dist="23000" dir="5400000" rotWithShape="0">
                <a:srgbClr val="000000">
                  <a:alpha val="35000"/>
                </a:srgbClr>
              </a:outerShdw>
            </a:effectLst>
          </p:spPr>
        </p:cxnSp>
        <p:sp>
          <p:nvSpPr>
            <p:cNvPr id="22" name="角丸四角形 21"/>
            <p:cNvSpPr/>
            <p:nvPr/>
          </p:nvSpPr>
          <p:spPr>
            <a:xfrm>
              <a:off x="4572000" y="4941168"/>
              <a:ext cx="1656184" cy="500524"/>
            </a:xfrm>
            <a:prstGeom prst="roundRect">
              <a:avLst/>
            </a:prstGeom>
            <a:solidFill>
              <a:srgbClr val="CC0000">
                <a:lumMod val="60000"/>
                <a:lumOff val="40000"/>
              </a:srgbClr>
            </a:solidFill>
            <a:ln w="38100" cap="flat" cmpd="sng" algn="ctr">
              <a:solidFill>
                <a:srgbClr val="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2005</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年</a:t>
              </a:r>
              <a:r>
                <a:rPr kumimoji="0" lang="en-US" altLang="ja-JP" sz="1400" kern="0" dirty="0" smtClean="0">
                  <a:solidFill>
                    <a:srgbClr val="FFFFFF"/>
                  </a:solidFill>
                  <a:latin typeface="メイリオ" pitchFamily="50" charset="-128"/>
                  <a:ea typeface="メイリオ" pitchFamily="50" charset="-128"/>
                  <a:cs typeface="メイリオ" pitchFamily="50" charset="-128"/>
                </a:rPr>
                <a:t>9</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月</a:t>
              </a:r>
              <a:endPar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kern="0" dirty="0" smtClean="0">
                  <a:solidFill>
                    <a:srgbClr val="FFFFFF"/>
                  </a:solidFill>
                  <a:latin typeface="メイリオ" pitchFamily="50" charset="-128"/>
                  <a:ea typeface="メイリオ" pitchFamily="50" charset="-128"/>
                  <a:cs typeface="メイリオ" pitchFamily="50" charset="-128"/>
                </a:rPr>
                <a:t>4</a:t>
              </a:r>
              <a:r>
                <a:rPr kumimoji="1"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,000</a:t>
              </a:r>
              <a:r>
                <a:rPr kumimoji="1"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社突破</a:t>
              </a:r>
              <a:endParaRPr kumimoji="1" lang="ja-JP" altLang="en-US" sz="14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23" name="角丸四角形 22"/>
            <p:cNvSpPr/>
            <p:nvPr/>
          </p:nvSpPr>
          <p:spPr>
            <a:xfrm>
              <a:off x="6660232" y="4152612"/>
              <a:ext cx="1656184" cy="500524"/>
            </a:xfrm>
            <a:prstGeom prst="roundRect">
              <a:avLst/>
            </a:prstGeom>
            <a:solidFill>
              <a:srgbClr val="CC0000">
                <a:lumMod val="60000"/>
                <a:lumOff val="40000"/>
              </a:srgbClr>
            </a:solidFill>
            <a:ln w="38100" cap="flat" cmpd="sng" algn="ctr">
              <a:solidFill>
                <a:srgbClr val="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2010</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年</a:t>
              </a: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11</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月</a:t>
              </a:r>
              <a:endPar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6</a:t>
              </a:r>
              <a:r>
                <a:rPr kumimoji="1"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,000</a:t>
              </a:r>
              <a:r>
                <a:rPr kumimoji="1"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社突破</a:t>
              </a:r>
              <a:endParaRPr kumimoji="1" lang="ja-JP" altLang="en-US" sz="14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cxnSp>
          <p:nvCxnSpPr>
            <p:cNvPr id="24" name="直線コネクタ 23"/>
            <p:cNvCxnSpPr/>
            <p:nvPr/>
          </p:nvCxnSpPr>
          <p:spPr>
            <a:xfrm>
              <a:off x="2233791" y="5310795"/>
              <a:ext cx="773083" cy="556952"/>
            </a:xfrm>
            <a:prstGeom prst="line">
              <a:avLst/>
            </a:prstGeom>
            <a:noFill/>
            <a:ln w="38100" cap="flat" cmpd="sng" algn="ctr">
              <a:solidFill>
                <a:srgbClr val="CC0000">
                  <a:lumMod val="60000"/>
                  <a:lumOff val="40000"/>
                </a:srgbClr>
              </a:solidFill>
              <a:prstDash val="solid"/>
            </a:ln>
            <a:effectLst>
              <a:outerShdw blurRad="40000" dist="23000" dir="5400000" rotWithShape="0">
                <a:srgbClr val="000000">
                  <a:alpha val="35000"/>
                </a:srgbClr>
              </a:outerShdw>
            </a:effectLst>
          </p:spPr>
        </p:cxnSp>
        <p:sp>
          <p:nvSpPr>
            <p:cNvPr id="25" name="角丸四角形 24"/>
            <p:cNvSpPr/>
            <p:nvPr/>
          </p:nvSpPr>
          <p:spPr>
            <a:xfrm>
              <a:off x="2339752" y="5661248"/>
              <a:ext cx="1656184" cy="500524"/>
            </a:xfrm>
            <a:prstGeom prst="roundRect">
              <a:avLst/>
            </a:prstGeom>
            <a:solidFill>
              <a:srgbClr val="CC0000">
                <a:lumMod val="60000"/>
                <a:lumOff val="40000"/>
              </a:srgbClr>
            </a:solidFill>
            <a:ln w="38100" cap="flat" cmpd="sng" algn="ctr">
              <a:solidFill>
                <a:srgbClr val="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2000</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年</a:t>
              </a:r>
              <a:r>
                <a:rPr kumimoji="0" lang="en-US" altLang="ja-JP" sz="1400" kern="0" noProof="0" dirty="0" smtClean="0">
                  <a:solidFill>
                    <a:srgbClr val="FFFFFF"/>
                  </a:solidFill>
                  <a:latin typeface="メイリオ" pitchFamily="50" charset="-128"/>
                  <a:ea typeface="メイリオ" pitchFamily="50" charset="-128"/>
                  <a:cs typeface="メイリオ" pitchFamily="50" charset="-128"/>
                </a:rPr>
                <a:t>12</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月</a:t>
              </a:r>
              <a:endPar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kern="0" noProof="0" dirty="0" smtClean="0">
                  <a:solidFill>
                    <a:srgbClr val="FFFFFF"/>
                  </a:solidFill>
                  <a:latin typeface="メイリオ" pitchFamily="50" charset="-128"/>
                  <a:ea typeface="メイリオ" pitchFamily="50" charset="-128"/>
                  <a:cs typeface="メイリオ" pitchFamily="50" charset="-128"/>
                </a:rPr>
                <a:t>2</a:t>
              </a:r>
              <a:r>
                <a:rPr kumimoji="1"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,000</a:t>
              </a:r>
              <a:r>
                <a:rPr kumimoji="1"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社突破</a:t>
              </a:r>
              <a:endParaRPr kumimoji="1" lang="ja-JP" altLang="en-US" sz="14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grpSp>
      <p:sp>
        <p:nvSpPr>
          <p:cNvPr id="51"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-FA+</a:t>
            </a:r>
            <a:r>
              <a:rPr lang="ja-JP" altLang="en-US" dirty="0" smtClean="0">
                <a:latin typeface="メイリオ" pitchFamily="50" charset="-128"/>
                <a:ea typeface="メイリオ" pitchFamily="50" charset="-128"/>
                <a:cs typeface="メイリオ" pitchFamily="50" charset="-128"/>
              </a:rPr>
              <a:t>リース資産　</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～リース会計基準の変更に対応～</a:t>
            </a:r>
            <a:endParaRPr lang="ja-JP" altLang="en-US" dirty="0" smtClean="0">
              <a:latin typeface="メイリオ" pitchFamily="50" charset="-128"/>
              <a:ea typeface="メイリオ" pitchFamily="50" charset="-128"/>
              <a:cs typeface="メイリオ" pitchFamily="50" charset="-128"/>
            </a:endParaRPr>
          </a:p>
        </p:txBody>
      </p:sp>
      <p:sp>
        <p:nvSpPr>
          <p:cNvPr id="4710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AD80899-2C43-4905-9AFB-1DACEEC67155}" type="slidenum">
              <a:rPr lang="ja-JP" altLang="en-US" smtClean="0">
                <a:solidFill>
                  <a:srgbClr val="FFFFFF"/>
                </a:solidFill>
              </a:rPr>
              <a:pPr fontAlgn="base">
                <a:spcBef>
                  <a:spcPct val="0"/>
                </a:spcBef>
                <a:spcAft>
                  <a:spcPct val="0"/>
                </a:spcAft>
                <a:defRPr/>
              </a:pPr>
              <a:t>40</a:t>
            </a:fld>
            <a:endParaRPr lang="ja-JP" altLang="en-US" smtClean="0">
              <a:solidFill>
                <a:srgbClr val="FFFFFF"/>
              </a:solidFill>
            </a:endParaRPr>
          </a:p>
        </p:txBody>
      </p:sp>
      <p:graphicFrame>
        <p:nvGraphicFramePr>
          <p:cNvPr id="6" name="表 5"/>
          <p:cNvGraphicFramePr>
            <a:graphicFrameLocks noGrp="1"/>
          </p:cNvGraphicFramePr>
          <p:nvPr/>
        </p:nvGraphicFramePr>
        <p:xfrm>
          <a:off x="500063" y="2236788"/>
          <a:ext cx="5000661" cy="3341670"/>
        </p:xfrm>
        <a:graphic>
          <a:graphicData uri="http://schemas.openxmlformats.org/drawingml/2006/table">
            <a:tbl>
              <a:tblPr firstRow="1" bandRow="1">
                <a:tableStyleId>{7DF18680-E054-41AD-8BC1-D1AEF772440D}</a:tableStyleId>
              </a:tblPr>
              <a:tblGrid>
                <a:gridCol w="1933589">
                  <a:extLst>
                    <a:ext uri="{9D8B030D-6E8A-4147-A177-3AD203B41FA5}">
                      <a16:colId xmlns:a16="http://schemas.microsoft.com/office/drawing/2014/main" val="20000"/>
                    </a:ext>
                  </a:extLst>
                </a:gridCol>
                <a:gridCol w="1533536">
                  <a:extLst>
                    <a:ext uri="{9D8B030D-6E8A-4147-A177-3AD203B41FA5}">
                      <a16:colId xmlns:a16="http://schemas.microsoft.com/office/drawing/2014/main" val="20001"/>
                    </a:ext>
                  </a:extLst>
                </a:gridCol>
                <a:gridCol w="1533536">
                  <a:extLst>
                    <a:ext uri="{9D8B030D-6E8A-4147-A177-3AD203B41FA5}">
                      <a16:colId xmlns:a16="http://schemas.microsoft.com/office/drawing/2014/main" val="20002"/>
                    </a:ext>
                  </a:extLst>
                </a:gridCol>
              </a:tblGrid>
              <a:tr h="387893">
                <a:tc rowSpan="2">
                  <a:txBody>
                    <a:bodyPr/>
                    <a:lstStyle/>
                    <a:p>
                      <a:pPr algn="ctr"/>
                      <a:r>
                        <a:rPr kumimoji="1" lang="ja-JP" altLang="en-US" sz="1600" b="0" dirty="0" smtClean="0">
                          <a:latin typeface="メイリオ" pitchFamily="50" charset="-128"/>
                          <a:ea typeface="メイリオ" pitchFamily="50" charset="-128"/>
                          <a:cs typeface="メイリオ" pitchFamily="50" charset="-128"/>
                        </a:rPr>
                        <a:t>業務</a:t>
                      </a:r>
                      <a:endParaRPr kumimoji="1" lang="ja-JP" altLang="en-US" sz="1600" b="0" dirty="0">
                        <a:latin typeface="メイリオ" pitchFamily="50" charset="-128"/>
                        <a:ea typeface="メイリオ" pitchFamily="50" charset="-128"/>
                        <a:cs typeface="メイリオ" pitchFamily="50" charset="-128"/>
                      </a:endParaRPr>
                    </a:p>
                  </a:txBody>
                  <a:tcPr anchor="ctr">
                    <a:solidFill>
                      <a:srgbClr val="9E3039"/>
                    </a:solidFill>
                  </a:tcPr>
                </a:tc>
                <a:tc gridSpan="2">
                  <a:txBody>
                    <a:bodyPr/>
                    <a:lstStyle/>
                    <a:p>
                      <a:pPr algn="ctr"/>
                      <a:r>
                        <a:rPr kumimoji="1" lang="ja-JP" altLang="en-US" sz="1600" b="0" dirty="0" smtClean="0">
                          <a:latin typeface="メイリオ" pitchFamily="50" charset="-128"/>
                          <a:ea typeface="メイリオ" pitchFamily="50" charset="-128"/>
                          <a:cs typeface="メイリオ" pitchFamily="50" charset="-128"/>
                        </a:rPr>
                        <a:t>賃貸借処理</a:t>
                      </a:r>
                      <a:endParaRPr kumimoji="1" lang="ja-JP" altLang="en-US" sz="1600" b="0" dirty="0">
                        <a:latin typeface="メイリオ" pitchFamily="50" charset="-128"/>
                        <a:ea typeface="メイリオ" pitchFamily="50" charset="-128"/>
                        <a:cs typeface="メイリオ" pitchFamily="50" charset="-128"/>
                      </a:endParaRPr>
                    </a:p>
                  </a:txBody>
                  <a:tcPr anchor="ctr">
                    <a:solidFill>
                      <a:srgbClr val="9E3039"/>
                    </a:solidFill>
                  </a:tcPr>
                </a:tc>
                <a:tc hMerge="1">
                  <a:txBody>
                    <a:bodyPr/>
                    <a:lstStyle/>
                    <a:p>
                      <a:endParaRPr kumimoji="1" lang="ja-JP" altLang="en-US" dirty="0"/>
                    </a:p>
                  </a:txBody>
                  <a:tcPr/>
                </a:tc>
                <a:extLst>
                  <a:ext uri="{0D108BD9-81ED-4DB2-BD59-A6C34878D82A}">
                    <a16:rowId xmlns:a16="http://schemas.microsoft.com/office/drawing/2014/main" val="10000"/>
                  </a:ext>
                </a:extLst>
              </a:tr>
              <a:tr h="279859">
                <a:tc vMerge="1">
                  <a:txBody>
                    <a:bodyPr/>
                    <a:lstStyle/>
                    <a:p>
                      <a:pPr algn="ctr"/>
                      <a:endParaRPr kumimoji="1" lang="en-US" altLang="ja-JP" sz="1100" dirty="0" smtClean="0">
                        <a:solidFill>
                          <a:schemeClr val="bg2"/>
                        </a:solidFill>
                      </a:endParaRPr>
                    </a:p>
                  </a:txBody>
                  <a:tcPr>
                    <a:solidFill>
                      <a:schemeClr val="accent5"/>
                    </a:solidFill>
                  </a:tcPr>
                </a:tc>
                <a:tc>
                  <a:txBody>
                    <a:bodyPr/>
                    <a:lstStyle/>
                    <a:p>
                      <a:pPr algn="ctr"/>
                      <a:r>
                        <a:rPr kumimoji="1" lang="ja-JP" altLang="en-US" sz="1100" dirty="0" smtClean="0">
                          <a:solidFill>
                            <a:schemeClr val="bg2"/>
                          </a:solidFill>
                          <a:latin typeface="メイリオ" pitchFamily="50" charset="-128"/>
                          <a:ea typeface="メイリオ" pitchFamily="50" charset="-128"/>
                          <a:cs typeface="メイリオ" pitchFamily="50" charset="-128"/>
                        </a:rPr>
                        <a:t>借方</a:t>
                      </a:r>
                      <a:endParaRPr kumimoji="1" lang="en-US" altLang="ja-JP" sz="1100" dirty="0" smtClean="0">
                        <a:solidFill>
                          <a:schemeClr val="bg2"/>
                        </a:solidFill>
                        <a:latin typeface="メイリオ" pitchFamily="50" charset="-128"/>
                        <a:ea typeface="メイリオ" pitchFamily="50" charset="-128"/>
                        <a:cs typeface="メイリオ" pitchFamily="50" charset="-128"/>
                      </a:endParaRPr>
                    </a:p>
                  </a:txBody>
                  <a:tcPr>
                    <a:solidFill>
                      <a:srgbClr val="9E3039"/>
                    </a:solidFill>
                  </a:tcPr>
                </a:tc>
                <a:tc>
                  <a:txBody>
                    <a:bodyPr/>
                    <a:lstStyle/>
                    <a:p>
                      <a:pPr algn="ctr"/>
                      <a:r>
                        <a:rPr kumimoji="1" lang="ja-JP" altLang="en-US" sz="1100" dirty="0" smtClean="0">
                          <a:solidFill>
                            <a:schemeClr val="bg2"/>
                          </a:solidFill>
                          <a:latin typeface="メイリオ" pitchFamily="50" charset="-128"/>
                          <a:ea typeface="メイリオ" pitchFamily="50" charset="-128"/>
                          <a:cs typeface="メイリオ" pitchFamily="50" charset="-128"/>
                        </a:rPr>
                        <a:t>貸方</a:t>
                      </a:r>
                      <a:endParaRPr kumimoji="1" lang="ja-JP" altLang="en-US" sz="1100" dirty="0">
                        <a:solidFill>
                          <a:schemeClr val="bg2"/>
                        </a:solidFill>
                        <a:latin typeface="メイリオ" pitchFamily="50" charset="-128"/>
                        <a:ea typeface="メイリオ" pitchFamily="50" charset="-128"/>
                        <a:cs typeface="メイリオ" pitchFamily="50" charset="-128"/>
                      </a:endParaRPr>
                    </a:p>
                  </a:txBody>
                  <a:tcPr>
                    <a:solidFill>
                      <a:srgbClr val="9E3039"/>
                    </a:solidFill>
                  </a:tcPr>
                </a:tc>
                <a:extLst>
                  <a:ext uri="{0D108BD9-81ED-4DB2-BD59-A6C34878D82A}">
                    <a16:rowId xmlns:a16="http://schemas.microsoft.com/office/drawing/2014/main" val="10001"/>
                  </a:ext>
                </a:extLst>
              </a:tr>
              <a:tr h="559719">
                <a:tc>
                  <a:txBody>
                    <a:bodyPr/>
                    <a:lstStyle/>
                    <a:p>
                      <a:r>
                        <a:rPr kumimoji="1" lang="ja-JP" altLang="en-US" sz="1400" dirty="0" smtClean="0">
                          <a:latin typeface="メイリオ" pitchFamily="50" charset="-128"/>
                          <a:ea typeface="メイリオ" pitchFamily="50" charset="-128"/>
                          <a:cs typeface="メイリオ" pitchFamily="50" charset="-128"/>
                        </a:rPr>
                        <a:t>リース物件の契約時</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gridSpan="2">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hMerge="1">
                  <a:txBody>
                    <a:bodyPr/>
                    <a:lstStyle/>
                    <a:p>
                      <a:endParaRPr kumimoji="1" lang="ja-JP" altLang="en-US" sz="1400" dirty="0"/>
                    </a:p>
                  </a:txBody>
                  <a:tcPr>
                    <a:solidFill>
                      <a:schemeClr val="accent5">
                        <a:lumMod val="20000"/>
                        <a:lumOff val="80000"/>
                      </a:schemeClr>
                    </a:solidFill>
                  </a:tcPr>
                </a:tc>
                <a:extLst>
                  <a:ext uri="{0D108BD9-81ED-4DB2-BD59-A6C34878D82A}">
                    <a16:rowId xmlns:a16="http://schemas.microsoft.com/office/drawing/2014/main" val="10002"/>
                  </a:ext>
                </a:extLst>
              </a:tr>
              <a:tr h="511438">
                <a:tc>
                  <a:txBody>
                    <a:bodyPr/>
                    <a:lstStyle/>
                    <a:p>
                      <a:r>
                        <a:rPr kumimoji="1" lang="ja-JP" altLang="en-US" sz="1400" dirty="0" smtClean="0">
                          <a:latin typeface="メイリオ" pitchFamily="50" charset="-128"/>
                          <a:ea typeface="メイリオ" pitchFamily="50" charset="-128"/>
                          <a:cs typeface="メイリオ" pitchFamily="50" charset="-128"/>
                        </a:rPr>
                        <a:t>リース料の支払</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支払リース料</a:t>
                      </a:r>
                      <a:endParaRPr kumimoji="1" lang="en-US" altLang="ja-JP" sz="1400" dirty="0" smtClean="0">
                        <a:latin typeface="メイリオ" pitchFamily="50" charset="-128"/>
                        <a:ea typeface="メイリオ" pitchFamily="50" charset="-128"/>
                        <a:cs typeface="メイリオ" pitchFamily="50" charset="-128"/>
                      </a:endParaRPr>
                    </a:p>
                    <a:p>
                      <a:r>
                        <a:rPr kumimoji="1" lang="ja-JP" altLang="en-US" sz="1400" dirty="0" smtClean="0">
                          <a:latin typeface="メイリオ" pitchFamily="50" charset="-128"/>
                          <a:ea typeface="メイリオ" pitchFamily="50" charset="-128"/>
                          <a:cs typeface="メイリオ" pitchFamily="50" charset="-128"/>
                        </a:rPr>
                        <a:t>仮払消費税</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r>
                        <a:rPr kumimoji="1" lang="ja-JP" altLang="en-US" sz="1400" dirty="0" smtClean="0">
                          <a:latin typeface="メイリオ" pitchFamily="50" charset="-128"/>
                          <a:ea typeface="メイリオ" pitchFamily="50" charset="-128"/>
                          <a:cs typeface="メイリオ" pitchFamily="50" charset="-128"/>
                        </a:rPr>
                        <a:t>現預金</a:t>
                      </a:r>
                      <a:endParaRPr kumimoji="1" lang="ja-JP" altLang="en-US" sz="1400" dirty="0">
                        <a:latin typeface="メイリオ" pitchFamily="50" charset="-128"/>
                        <a:ea typeface="メイリオ" pitchFamily="50" charset="-128"/>
                        <a:cs typeface="メイリオ" pitchFamily="50" charset="-128"/>
                      </a:endParaRPr>
                    </a:p>
                  </a:txBody>
                  <a:tcPr>
                    <a:noFill/>
                  </a:tcPr>
                </a:tc>
                <a:extLst>
                  <a:ext uri="{0D108BD9-81ED-4DB2-BD59-A6C34878D82A}">
                    <a16:rowId xmlns:a16="http://schemas.microsoft.com/office/drawing/2014/main" val="10003"/>
                  </a:ext>
                </a:extLst>
              </a:tr>
              <a:tr h="511438">
                <a:tc>
                  <a:txBody>
                    <a:bodyPr/>
                    <a:lstStyle/>
                    <a:p>
                      <a:r>
                        <a:rPr kumimoji="1" lang="ja-JP" altLang="en-US" sz="1400" dirty="0" smtClean="0">
                          <a:latin typeface="メイリオ" pitchFamily="50" charset="-128"/>
                          <a:ea typeface="メイリオ" pitchFamily="50" charset="-128"/>
                          <a:cs typeface="メイリオ" pitchFamily="50" charset="-128"/>
                        </a:rPr>
                        <a:t>リース物件の減価償却</a:t>
                      </a:r>
                      <a:endParaRPr kumimoji="1" lang="ja-JP" altLang="en-US" sz="1400" dirty="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gridSpan="2">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ja-JP" altLang="en-US" sz="1400" dirty="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hMerge="1">
                  <a:txBody>
                    <a:bodyPr/>
                    <a:lstStyle/>
                    <a:p>
                      <a:endParaRPr kumimoji="1" lang="ja-JP" altLang="en-US" sz="1400" dirty="0"/>
                    </a:p>
                  </a:txBody>
                  <a:tcPr>
                    <a:solidFill>
                      <a:schemeClr val="accent5">
                        <a:lumMod val="20000"/>
                        <a:lumOff val="80000"/>
                      </a:schemeClr>
                    </a:solidFill>
                  </a:tcPr>
                </a:tc>
                <a:extLst>
                  <a:ext uri="{0D108BD9-81ED-4DB2-BD59-A6C34878D82A}">
                    <a16:rowId xmlns:a16="http://schemas.microsoft.com/office/drawing/2014/main" val="10004"/>
                  </a:ext>
                </a:extLst>
              </a:tr>
              <a:tr h="5114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リース物件の返却</a:t>
                      </a:r>
                    </a:p>
                    <a:p>
                      <a:endParaRPr kumimoji="1" lang="ja-JP" altLang="en-US" sz="1400" dirty="0">
                        <a:latin typeface="メイリオ" pitchFamily="50" charset="-128"/>
                        <a:ea typeface="メイリオ" pitchFamily="50" charset="-128"/>
                        <a:cs typeface="メイリオ" pitchFamily="50" charset="-128"/>
                      </a:endParaRPr>
                    </a:p>
                  </a:txBody>
                  <a:tcPr>
                    <a:noFill/>
                  </a:tcPr>
                </a:tc>
                <a:tc gridSpan="2">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ja-JP" altLang="en-US" sz="1400" dirty="0">
                        <a:latin typeface="メイリオ" pitchFamily="50" charset="-128"/>
                        <a:ea typeface="メイリオ" pitchFamily="50" charset="-128"/>
                        <a:cs typeface="メイリオ" pitchFamily="50" charset="-128"/>
                      </a:endParaRPr>
                    </a:p>
                  </a:txBody>
                  <a:tcPr>
                    <a:noFill/>
                  </a:tcPr>
                </a:tc>
                <a:tc hMerge="1">
                  <a:txBody>
                    <a:bodyPr/>
                    <a:lstStyle/>
                    <a:p>
                      <a:endParaRPr kumimoji="1" lang="ja-JP" altLang="en-US" sz="1400" dirty="0"/>
                    </a:p>
                  </a:txBody>
                  <a:tcPr>
                    <a:noFill/>
                  </a:tcPr>
                </a:tc>
                <a:extLst>
                  <a:ext uri="{0D108BD9-81ED-4DB2-BD59-A6C34878D82A}">
                    <a16:rowId xmlns:a16="http://schemas.microsoft.com/office/drawing/2014/main" val="10005"/>
                  </a:ext>
                </a:extLst>
              </a:tr>
              <a:tr h="5597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メイリオ" pitchFamily="50" charset="-128"/>
                          <a:ea typeface="メイリオ" pitchFamily="50" charset="-128"/>
                          <a:cs typeface="メイリオ" pitchFamily="50" charset="-128"/>
                        </a:rPr>
                        <a:t>物件中途解約処理</a:t>
                      </a:r>
                    </a:p>
                  </a:txBody>
                  <a:tcPr>
                    <a:solidFill>
                      <a:schemeClr val="accent3">
                        <a:lumMod val="20000"/>
                        <a:lumOff val="80000"/>
                        <a:alpha val="50000"/>
                      </a:schemeClr>
                    </a:solidFill>
                  </a:tcPr>
                </a:tc>
                <a:tc gridSpan="2">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ja-JP" altLang="en-US" sz="1400" dirty="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hMerge="1">
                  <a:txBody>
                    <a:bodyPr/>
                    <a:lstStyle/>
                    <a:p>
                      <a:endParaRPr kumimoji="1" lang="en-US" altLang="ja-JP" sz="1400" dirty="0" smtClean="0"/>
                    </a:p>
                  </a:txBody>
                  <a:tcPr>
                    <a:solidFill>
                      <a:schemeClr val="accent5">
                        <a:lumMod val="20000"/>
                        <a:lumOff val="80000"/>
                      </a:schemeClr>
                    </a:solidFill>
                  </a:tcPr>
                </a:tc>
                <a:extLst>
                  <a:ext uri="{0D108BD9-81ED-4DB2-BD59-A6C34878D82A}">
                    <a16:rowId xmlns:a16="http://schemas.microsoft.com/office/drawing/2014/main" val="10006"/>
                  </a:ext>
                </a:extLst>
              </a:tr>
            </a:tbl>
          </a:graphicData>
        </a:graphic>
      </p:graphicFrame>
      <p:graphicFrame>
        <p:nvGraphicFramePr>
          <p:cNvPr id="7" name="表 6"/>
          <p:cNvGraphicFramePr>
            <a:graphicFrameLocks noGrp="1"/>
          </p:cNvGraphicFramePr>
          <p:nvPr/>
        </p:nvGraphicFramePr>
        <p:xfrm>
          <a:off x="5572125" y="2236788"/>
          <a:ext cx="3067072" cy="3328226"/>
        </p:xfrm>
        <a:graphic>
          <a:graphicData uri="http://schemas.openxmlformats.org/drawingml/2006/table">
            <a:tbl>
              <a:tblPr firstRow="1" bandRow="1">
                <a:tableStyleId>{7DF18680-E054-41AD-8BC1-D1AEF772440D}</a:tableStyleId>
              </a:tblPr>
              <a:tblGrid>
                <a:gridCol w="1533536">
                  <a:extLst>
                    <a:ext uri="{9D8B030D-6E8A-4147-A177-3AD203B41FA5}">
                      <a16:colId xmlns:a16="http://schemas.microsoft.com/office/drawing/2014/main" val="20000"/>
                    </a:ext>
                  </a:extLst>
                </a:gridCol>
                <a:gridCol w="1533536">
                  <a:extLst>
                    <a:ext uri="{9D8B030D-6E8A-4147-A177-3AD203B41FA5}">
                      <a16:colId xmlns:a16="http://schemas.microsoft.com/office/drawing/2014/main" val="20001"/>
                    </a:ext>
                  </a:extLst>
                </a:gridCol>
              </a:tblGrid>
              <a:tr h="387893">
                <a:tc gridSpan="2">
                  <a:txBody>
                    <a:bodyPr/>
                    <a:lstStyle/>
                    <a:p>
                      <a:pPr algn="ctr"/>
                      <a:r>
                        <a:rPr kumimoji="1" lang="ja-JP" altLang="en-US" sz="1600" b="0" dirty="0" smtClean="0">
                          <a:latin typeface="メイリオ" pitchFamily="50" charset="-128"/>
                          <a:ea typeface="メイリオ" pitchFamily="50" charset="-128"/>
                          <a:cs typeface="メイリオ" pitchFamily="50" charset="-128"/>
                        </a:rPr>
                        <a:t>売買処理</a:t>
                      </a:r>
                      <a:endParaRPr kumimoji="1" lang="ja-JP" altLang="en-US" sz="1600" b="0" dirty="0">
                        <a:latin typeface="メイリオ" pitchFamily="50" charset="-128"/>
                        <a:ea typeface="メイリオ" pitchFamily="50" charset="-128"/>
                        <a:cs typeface="メイリオ" pitchFamily="50" charset="-128"/>
                      </a:endParaRPr>
                    </a:p>
                  </a:txBody>
                  <a:tcPr anchor="ctr">
                    <a:solidFill>
                      <a:srgbClr val="9E3039"/>
                    </a:solidFill>
                  </a:tcPr>
                </a:tc>
                <a:tc hMerge="1">
                  <a:txBody>
                    <a:bodyPr/>
                    <a:lstStyle/>
                    <a:p>
                      <a:endParaRPr kumimoji="1" lang="ja-JP" altLang="en-US" dirty="0"/>
                    </a:p>
                  </a:txBody>
                  <a:tcPr/>
                </a:tc>
                <a:extLst>
                  <a:ext uri="{0D108BD9-81ED-4DB2-BD59-A6C34878D82A}">
                    <a16:rowId xmlns:a16="http://schemas.microsoft.com/office/drawing/2014/main" val="10000"/>
                  </a:ext>
                </a:extLst>
              </a:tr>
              <a:tr h="279859">
                <a:tc>
                  <a:txBody>
                    <a:bodyPr/>
                    <a:lstStyle/>
                    <a:p>
                      <a:pPr algn="ctr"/>
                      <a:r>
                        <a:rPr kumimoji="1" lang="ja-JP" altLang="en-US" sz="1100" dirty="0" smtClean="0">
                          <a:solidFill>
                            <a:schemeClr val="bg2"/>
                          </a:solidFill>
                          <a:latin typeface="メイリオ" pitchFamily="50" charset="-128"/>
                          <a:ea typeface="メイリオ" pitchFamily="50" charset="-128"/>
                          <a:cs typeface="メイリオ" pitchFamily="50" charset="-128"/>
                        </a:rPr>
                        <a:t>借方</a:t>
                      </a:r>
                      <a:endParaRPr kumimoji="1" lang="en-US" altLang="ja-JP" sz="1100" dirty="0" smtClean="0">
                        <a:solidFill>
                          <a:schemeClr val="bg2"/>
                        </a:solidFill>
                        <a:latin typeface="メイリオ" pitchFamily="50" charset="-128"/>
                        <a:ea typeface="メイリオ" pitchFamily="50" charset="-128"/>
                        <a:cs typeface="メイリオ" pitchFamily="50" charset="-128"/>
                      </a:endParaRPr>
                    </a:p>
                  </a:txBody>
                  <a:tcPr>
                    <a:solidFill>
                      <a:srgbClr val="9E3039"/>
                    </a:solidFill>
                  </a:tcPr>
                </a:tc>
                <a:tc>
                  <a:txBody>
                    <a:bodyPr/>
                    <a:lstStyle/>
                    <a:p>
                      <a:pPr algn="ctr"/>
                      <a:r>
                        <a:rPr kumimoji="1" lang="ja-JP" altLang="en-US" sz="1100" dirty="0" smtClean="0">
                          <a:solidFill>
                            <a:schemeClr val="bg2"/>
                          </a:solidFill>
                          <a:latin typeface="メイリオ" pitchFamily="50" charset="-128"/>
                          <a:ea typeface="メイリオ" pitchFamily="50" charset="-128"/>
                          <a:cs typeface="メイリオ" pitchFamily="50" charset="-128"/>
                        </a:rPr>
                        <a:t>貸方</a:t>
                      </a:r>
                      <a:endParaRPr kumimoji="1" lang="ja-JP" altLang="en-US" sz="1100" dirty="0">
                        <a:solidFill>
                          <a:schemeClr val="bg2"/>
                        </a:solidFill>
                        <a:latin typeface="メイリオ" pitchFamily="50" charset="-128"/>
                        <a:ea typeface="メイリオ" pitchFamily="50" charset="-128"/>
                        <a:cs typeface="メイリオ" pitchFamily="50" charset="-128"/>
                      </a:endParaRPr>
                    </a:p>
                  </a:txBody>
                  <a:tcPr>
                    <a:solidFill>
                      <a:srgbClr val="9E3039"/>
                    </a:solidFill>
                  </a:tcPr>
                </a:tc>
                <a:extLst>
                  <a:ext uri="{0D108BD9-81ED-4DB2-BD59-A6C34878D82A}">
                    <a16:rowId xmlns:a16="http://schemas.microsoft.com/office/drawing/2014/main" val="10001"/>
                  </a:ext>
                </a:extLst>
              </a:tr>
              <a:tr h="559719">
                <a:tc>
                  <a:txBody>
                    <a:bodyPr/>
                    <a:lstStyle/>
                    <a:p>
                      <a:pPr algn="l"/>
                      <a:r>
                        <a:rPr kumimoji="1" lang="ja-JP" altLang="en-US" sz="1400" dirty="0" smtClean="0">
                          <a:latin typeface="メイリオ" pitchFamily="50" charset="-128"/>
                          <a:ea typeface="メイリオ" pitchFamily="50" charset="-128"/>
                          <a:cs typeface="メイリオ" pitchFamily="50" charset="-128"/>
                        </a:rPr>
                        <a:t>リース資産</a:t>
                      </a:r>
                      <a:endParaRPr kumimoji="1" lang="en-US" altLang="ja-JP" sz="1400" dirty="0" smtClean="0">
                        <a:latin typeface="メイリオ" pitchFamily="50" charset="-128"/>
                        <a:ea typeface="メイリオ" pitchFamily="50" charset="-128"/>
                        <a:cs typeface="メイリオ" pitchFamily="50" charset="-128"/>
                      </a:endParaRPr>
                    </a:p>
                    <a:p>
                      <a:pPr algn="l"/>
                      <a:r>
                        <a:rPr kumimoji="1" lang="ja-JP" altLang="en-US" sz="1400" dirty="0" smtClean="0">
                          <a:latin typeface="メイリオ" pitchFamily="50" charset="-128"/>
                          <a:ea typeface="メイリオ" pitchFamily="50" charset="-128"/>
                          <a:cs typeface="メイリオ" pitchFamily="50" charset="-128"/>
                        </a:rPr>
                        <a:t>仮払消費税</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a:txBody>
                    <a:bodyPr/>
                    <a:lstStyle/>
                    <a:p>
                      <a:pPr algn="l"/>
                      <a:r>
                        <a:rPr kumimoji="1" lang="ja-JP" altLang="en-US" sz="1400" dirty="0" smtClean="0">
                          <a:latin typeface="メイリオ" pitchFamily="50" charset="-128"/>
                          <a:ea typeface="メイリオ" pitchFamily="50" charset="-128"/>
                          <a:cs typeface="メイリオ" pitchFamily="50" charset="-128"/>
                        </a:rPr>
                        <a:t>リース債務</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extLst>
                  <a:ext uri="{0D108BD9-81ED-4DB2-BD59-A6C34878D82A}">
                    <a16:rowId xmlns:a16="http://schemas.microsoft.com/office/drawing/2014/main" val="10002"/>
                  </a:ext>
                </a:extLst>
              </a:tr>
              <a:tr h="511438">
                <a:tc>
                  <a:txBody>
                    <a:bodyPr/>
                    <a:lstStyle/>
                    <a:p>
                      <a:pPr algn="l"/>
                      <a:r>
                        <a:rPr kumimoji="1" lang="ja-JP" altLang="en-US" sz="1400" dirty="0" smtClean="0">
                          <a:latin typeface="メイリオ" pitchFamily="50" charset="-128"/>
                          <a:ea typeface="メイリオ" pitchFamily="50" charset="-128"/>
                          <a:cs typeface="メイリオ" pitchFamily="50" charset="-128"/>
                        </a:rPr>
                        <a:t>リース債務</a:t>
                      </a:r>
                      <a:endParaRPr kumimoji="1" lang="en-US" altLang="ja-JP" sz="1400" dirty="0" smtClean="0">
                        <a:latin typeface="メイリオ" pitchFamily="50" charset="-128"/>
                        <a:ea typeface="メイリオ" pitchFamily="50" charset="-128"/>
                        <a:cs typeface="メイリオ" pitchFamily="50" charset="-128"/>
                      </a:endParaRPr>
                    </a:p>
                    <a:p>
                      <a:pPr algn="l"/>
                      <a:r>
                        <a:rPr kumimoji="1" lang="ja-JP" altLang="en-US" sz="1400" dirty="0" smtClean="0">
                          <a:latin typeface="メイリオ" pitchFamily="50" charset="-128"/>
                          <a:ea typeface="メイリオ" pitchFamily="50" charset="-128"/>
                          <a:cs typeface="メイリオ" pitchFamily="50" charset="-128"/>
                        </a:rPr>
                        <a:t>支払利息</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pPr algn="l"/>
                      <a:r>
                        <a:rPr kumimoji="1" lang="ja-JP" altLang="en-US" sz="1400" dirty="0" smtClean="0">
                          <a:latin typeface="メイリオ" pitchFamily="50" charset="-128"/>
                          <a:ea typeface="メイリオ" pitchFamily="50" charset="-128"/>
                          <a:cs typeface="メイリオ" pitchFamily="50" charset="-128"/>
                        </a:rPr>
                        <a:t>現預金</a:t>
                      </a:r>
                      <a:endParaRPr kumimoji="1" lang="ja-JP" altLang="en-US" sz="1400" dirty="0">
                        <a:latin typeface="メイリオ" pitchFamily="50" charset="-128"/>
                        <a:ea typeface="メイリオ" pitchFamily="50" charset="-128"/>
                        <a:cs typeface="メイリオ" pitchFamily="50" charset="-128"/>
                      </a:endParaRPr>
                    </a:p>
                  </a:txBody>
                  <a:tcPr>
                    <a:noFill/>
                  </a:tcPr>
                </a:tc>
                <a:extLst>
                  <a:ext uri="{0D108BD9-81ED-4DB2-BD59-A6C34878D82A}">
                    <a16:rowId xmlns:a16="http://schemas.microsoft.com/office/drawing/2014/main" val="10003"/>
                  </a:ext>
                </a:extLst>
              </a:tr>
              <a:tr h="511438">
                <a:tc>
                  <a:txBody>
                    <a:bodyPr/>
                    <a:lstStyle/>
                    <a:p>
                      <a:pPr algn="l"/>
                      <a:r>
                        <a:rPr kumimoji="1" lang="ja-JP" altLang="en-US" sz="1400" dirty="0" smtClean="0">
                          <a:latin typeface="メイリオ" pitchFamily="50" charset="-128"/>
                          <a:ea typeface="メイリオ" pitchFamily="50" charset="-128"/>
                          <a:cs typeface="メイリオ" pitchFamily="50" charset="-128"/>
                        </a:rPr>
                        <a:t>減価償却費</a:t>
                      </a:r>
                      <a:endParaRPr kumimoji="1" lang="en-US" altLang="ja-JP" sz="1400" dirty="0" smtClean="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a:txBody>
                    <a:bodyPr/>
                    <a:lstStyle/>
                    <a:p>
                      <a:pPr algn="l"/>
                      <a:r>
                        <a:rPr kumimoji="1" lang="ja-JP" altLang="en-US" sz="1400" dirty="0" smtClean="0">
                          <a:latin typeface="メイリオ" pitchFamily="50" charset="-128"/>
                          <a:ea typeface="メイリオ" pitchFamily="50" charset="-128"/>
                          <a:cs typeface="メイリオ" pitchFamily="50" charset="-128"/>
                        </a:rPr>
                        <a:t>減価償却累計額</a:t>
                      </a:r>
                      <a:endParaRPr kumimoji="1" lang="ja-JP" altLang="en-US" sz="1400" dirty="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extLst>
                  <a:ext uri="{0D108BD9-81ED-4DB2-BD59-A6C34878D82A}">
                    <a16:rowId xmlns:a16="http://schemas.microsoft.com/office/drawing/2014/main" val="10004"/>
                  </a:ext>
                </a:extLst>
              </a:tr>
              <a:tr h="511438">
                <a:tc>
                  <a:txBody>
                    <a:bodyPr/>
                    <a:lstStyle/>
                    <a:p>
                      <a:pPr algn="l"/>
                      <a:r>
                        <a:rPr kumimoji="1" lang="ja-JP" altLang="en-US" sz="1400" dirty="0" smtClean="0">
                          <a:latin typeface="メイリオ" pitchFamily="50" charset="-128"/>
                          <a:ea typeface="メイリオ" pitchFamily="50" charset="-128"/>
                          <a:cs typeface="メイリオ" pitchFamily="50" charset="-128"/>
                        </a:rPr>
                        <a:t>減価償却累計額</a:t>
                      </a:r>
                      <a:endParaRPr kumimoji="1" lang="ja-JP" altLang="en-US" sz="1400" dirty="0">
                        <a:latin typeface="メイリオ" pitchFamily="50" charset="-128"/>
                        <a:ea typeface="メイリオ" pitchFamily="50" charset="-128"/>
                        <a:cs typeface="メイリオ" pitchFamily="50" charset="-128"/>
                      </a:endParaRPr>
                    </a:p>
                  </a:txBody>
                  <a:tcPr>
                    <a:noFill/>
                  </a:tcPr>
                </a:tc>
                <a:tc>
                  <a:txBody>
                    <a:bodyPr/>
                    <a:lstStyle/>
                    <a:p>
                      <a:pPr algn="l"/>
                      <a:r>
                        <a:rPr kumimoji="1" lang="ja-JP" altLang="en-US" sz="1400" dirty="0" smtClean="0">
                          <a:latin typeface="メイリオ" pitchFamily="50" charset="-128"/>
                          <a:ea typeface="メイリオ" pitchFamily="50" charset="-128"/>
                          <a:cs typeface="メイリオ" pitchFamily="50" charset="-128"/>
                        </a:rPr>
                        <a:t>リース資産</a:t>
                      </a:r>
                      <a:endParaRPr kumimoji="1" lang="ja-JP" altLang="en-US" sz="1400" dirty="0">
                        <a:latin typeface="メイリオ" pitchFamily="50" charset="-128"/>
                        <a:ea typeface="メイリオ" pitchFamily="50" charset="-128"/>
                        <a:cs typeface="メイリオ" pitchFamily="50" charset="-128"/>
                      </a:endParaRPr>
                    </a:p>
                  </a:txBody>
                  <a:tcPr>
                    <a:noFill/>
                  </a:tcPr>
                </a:tc>
                <a:extLst>
                  <a:ext uri="{0D108BD9-81ED-4DB2-BD59-A6C34878D82A}">
                    <a16:rowId xmlns:a16="http://schemas.microsoft.com/office/drawing/2014/main" val="10005"/>
                  </a:ext>
                </a:extLst>
              </a:tr>
              <a:tr h="559719">
                <a:tc>
                  <a:txBody>
                    <a:bodyPr/>
                    <a:lstStyle/>
                    <a:p>
                      <a:pPr algn="l"/>
                      <a:r>
                        <a:rPr kumimoji="1" lang="ja-JP" altLang="en-US" sz="1400" dirty="0" smtClean="0">
                          <a:latin typeface="メイリオ" pitchFamily="50" charset="-128"/>
                          <a:ea typeface="メイリオ" pitchFamily="50" charset="-128"/>
                          <a:cs typeface="メイリオ" pitchFamily="50" charset="-128"/>
                        </a:rPr>
                        <a:t>減価償却累計額</a:t>
                      </a:r>
                      <a:endParaRPr kumimoji="1" lang="en-US" altLang="ja-JP" sz="1400" dirty="0" smtClean="0">
                        <a:latin typeface="メイリオ" pitchFamily="50" charset="-128"/>
                        <a:ea typeface="メイリオ" pitchFamily="50" charset="-128"/>
                        <a:cs typeface="メイリオ" pitchFamily="50" charset="-128"/>
                      </a:endParaRPr>
                    </a:p>
                    <a:p>
                      <a:pPr algn="l"/>
                      <a:r>
                        <a:rPr kumimoji="1" lang="ja-JP" altLang="en-US" sz="1400" dirty="0" smtClean="0">
                          <a:latin typeface="メイリオ" pitchFamily="50" charset="-128"/>
                          <a:ea typeface="メイリオ" pitchFamily="50" charset="-128"/>
                          <a:cs typeface="メイリオ" pitchFamily="50" charset="-128"/>
                        </a:rPr>
                        <a:t>資産除去損</a:t>
                      </a:r>
                      <a:endParaRPr kumimoji="1" lang="ja-JP" altLang="en-US" sz="1400" dirty="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tc>
                  <a:txBody>
                    <a:bodyPr/>
                    <a:lstStyle/>
                    <a:p>
                      <a:pPr algn="l"/>
                      <a:r>
                        <a:rPr kumimoji="1" lang="ja-JP" altLang="en-US" sz="1400" dirty="0" smtClean="0">
                          <a:latin typeface="メイリオ" pitchFamily="50" charset="-128"/>
                          <a:ea typeface="メイリオ" pitchFamily="50" charset="-128"/>
                          <a:cs typeface="メイリオ" pitchFamily="50" charset="-128"/>
                        </a:rPr>
                        <a:t>リース資産</a:t>
                      </a:r>
                      <a:endParaRPr kumimoji="1" lang="ja-JP" altLang="en-US" sz="1400" dirty="0">
                        <a:latin typeface="メイリオ" pitchFamily="50" charset="-128"/>
                        <a:ea typeface="メイリオ" pitchFamily="50" charset="-128"/>
                        <a:cs typeface="メイリオ" pitchFamily="50" charset="-128"/>
                      </a:endParaRPr>
                    </a:p>
                  </a:txBody>
                  <a:tcPr>
                    <a:solidFill>
                      <a:schemeClr val="accent3">
                        <a:lumMod val="20000"/>
                        <a:lumOff val="80000"/>
                        <a:alpha val="50000"/>
                      </a:schemeClr>
                    </a:solidFill>
                  </a:tcPr>
                </a:tc>
                <a:extLst>
                  <a:ext uri="{0D108BD9-81ED-4DB2-BD59-A6C34878D82A}">
                    <a16:rowId xmlns:a16="http://schemas.microsoft.com/office/drawing/2014/main" val="10006"/>
                  </a:ext>
                </a:extLst>
              </a:tr>
            </a:tbl>
          </a:graphicData>
        </a:graphic>
      </p:graphicFrame>
      <p:sp>
        <p:nvSpPr>
          <p:cNvPr id="122941" name="Text Box 2"/>
          <p:cNvSpPr txBox="1">
            <a:spLocks noChangeArrowheads="1"/>
          </p:cNvSpPr>
          <p:nvPr/>
        </p:nvSpPr>
        <p:spPr bwMode="auto">
          <a:xfrm>
            <a:off x="215900" y="1439863"/>
            <a:ext cx="6570663" cy="369887"/>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賃貸借</a:t>
            </a:r>
            <a:r>
              <a:rPr lang="en-US" altLang="ja-JP">
                <a:solidFill>
                  <a:srgbClr val="E27100"/>
                </a:solidFill>
                <a:latin typeface="メイリオ" pitchFamily="50" charset="-128"/>
                <a:ea typeface="メイリオ" pitchFamily="50" charset="-128"/>
                <a:cs typeface="メイリオ" pitchFamily="50" charset="-128"/>
              </a:rPr>
              <a:t>/</a:t>
            </a:r>
            <a:r>
              <a:rPr lang="ja-JP" altLang="en-US">
                <a:solidFill>
                  <a:srgbClr val="E27100"/>
                </a:solidFill>
                <a:latin typeface="メイリオ" pitchFamily="50" charset="-128"/>
                <a:ea typeface="メイリオ" pitchFamily="50" charset="-128"/>
                <a:cs typeface="メイリオ" pitchFamily="50" charset="-128"/>
              </a:rPr>
              <a:t>売買ともに以下の一連の仕訳処理に対応</a:t>
            </a:r>
          </a:p>
        </p:txBody>
      </p:sp>
      <p:sp>
        <p:nvSpPr>
          <p:cNvPr id="9"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8698FDD2-54AB-4F15-A83E-57D7507F6349}" type="slidenum">
              <a:rPr lang="ja-JP" altLang="en-US" smtClean="0">
                <a:solidFill>
                  <a:srgbClr val="FFFFFF"/>
                </a:solidFill>
              </a:rPr>
              <a:pPr fontAlgn="base">
                <a:spcBef>
                  <a:spcPct val="0"/>
                </a:spcBef>
                <a:spcAft>
                  <a:spcPct val="0"/>
                </a:spcAft>
                <a:defRPr/>
              </a:pPr>
              <a:t>41</a:t>
            </a:fld>
            <a:endParaRPr lang="ja-JP" altLang="en-US" smtClean="0">
              <a:solidFill>
                <a:srgbClr val="FFFFFF"/>
              </a:solidFill>
            </a:endParaRPr>
          </a:p>
        </p:txBody>
      </p:sp>
      <p:sp>
        <p:nvSpPr>
          <p:cNvPr id="123907"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r>
              <a:rPr lang="en-US" altLang="ja-JP" sz="4000" b="1">
                <a:solidFill>
                  <a:srgbClr val="000000"/>
                </a:solidFill>
                <a:latin typeface="Times New Roman" pitchFamily="18" charset="0"/>
                <a:ea typeface="HGP創英角ｺﾞｼｯｸUB" pitchFamily="50" charset="-128"/>
              </a:rPr>
              <a:t>-</a:t>
            </a:r>
            <a:r>
              <a:rPr lang="en-US" altLang="ja-JP" sz="4000" b="1" i="1">
                <a:solidFill>
                  <a:srgbClr val="000000"/>
                </a:solidFill>
                <a:latin typeface="Times New Roman" pitchFamily="18" charset="0"/>
                <a:ea typeface="HGP創英角ｺﾞｼｯｸUB" pitchFamily="50" charset="-128"/>
              </a:rPr>
              <a:t>Planning</a:t>
            </a:r>
          </a:p>
          <a:p>
            <a:pPr algn="ctr"/>
            <a:r>
              <a:rPr lang="ja-JP" altLang="en-US" sz="2800" b="1">
                <a:solidFill>
                  <a:srgbClr val="000000"/>
                </a:solidFill>
                <a:latin typeface="メイリオ" pitchFamily="50" charset="-128"/>
                <a:ea typeface="メイリオ" pitchFamily="50" charset="-128"/>
                <a:cs typeface="メイリオ" pitchFamily="50" charset="-128"/>
              </a:rPr>
              <a:t>戦略経営支援システム</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t>
            </a:r>
            <a:r>
              <a:rPr lang="en-US" altLang="ja-JP" b="1" i="1" dirty="0" smtClean="0">
                <a:latin typeface="Times New Roman" pitchFamily="18" charset="0"/>
                <a:cs typeface="Times New Roman" pitchFamily="18" charset="0"/>
              </a:rPr>
              <a:t>Planning</a:t>
            </a:r>
            <a:r>
              <a:rPr lang="ja-JP" altLang="en-US" dirty="0" smtClean="0">
                <a:latin typeface="メイリオ" pitchFamily="50" charset="-128"/>
                <a:ea typeface="メイリオ" pitchFamily="50" charset="-128"/>
                <a:cs typeface="メイリオ" pitchFamily="50" charset="-128"/>
              </a:rPr>
              <a:t>システムフロー</a:t>
            </a:r>
          </a:p>
        </p:txBody>
      </p:sp>
      <p:sp>
        <p:nvSpPr>
          <p:cNvPr id="4915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DC0CD44-5135-44F6-9CF6-D29DB4629E04}" type="slidenum">
              <a:rPr lang="ja-JP" altLang="en-US" smtClean="0">
                <a:solidFill>
                  <a:srgbClr val="FFFFFF"/>
                </a:solidFill>
              </a:rPr>
              <a:pPr fontAlgn="base">
                <a:spcBef>
                  <a:spcPct val="0"/>
                </a:spcBef>
                <a:spcAft>
                  <a:spcPct val="0"/>
                </a:spcAft>
                <a:defRPr/>
              </a:pPr>
              <a:t>42</a:t>
            </a:fld>
            <a:endParaRPr lang="ja-JP" altLang="en-US" smtClean="0">
              <a:solidFill>
                <a:srgbClr val="FFFFFF"/>
              </a:solidFill>
            </a:endParaRPr>
          </a:p>
        </p:txBody>
      </p:sp>
      <p:sp>
        <p:nvSpPr>
          <p:cNvPr id="124932" name="AutoShape 5"/>
          <p:cNvSpPr>
            <a:spLocks noChangeArrowheads="1"/>
          </p:cNvSpPr>
          <p:nvPr/>
        </p:nvSpPr>
        <p:spPr bwMode="gray">
          <a:xfrm>
            <a:off x="2786063" y="1643063"/>
            <a:ext cx="6072187" cy="4643437"/>
          </a:xfrm>
          <a:prstGeom prst="roundRect">
            <a:avLst>
              <a:gd name="adj" fmla="val 6056"/>
            </a:avLst>
          </a:prstGeom>
          <a:noFill/>
          <a:ln w="15875" algn="ctr">
            <a:solidFill>
              <a:srgbClr val="FF9933"/>
            </a:solidFill>
            <a:round/>
            <a:headEnd/>
            <a:tailEnd/>
          </a:ln>
        </p:spPr>
        <p:txBody>
          <a:bodyPr wrap="none" anchor="ctr"/>
          <a:lstStyle/>
          <a:p>
            <a:pPr>
              <a:lnSpc>
                <a:spcPct val="80000"/>
              </a:lnSpc>
              <a:spcBef>
                <a:spcPct val="20000"/>
              </a:spcBef>
            </a:pPr>
            <a:endParaRPr lang="ja-JP" altLang="ja-JP" sz="1500">
              <a:solidFill>
                <a:srgbClr val="E27100"/>
              </a:solidFill>
              <a:latin typeface="HGP創英角ｺﾞｼｯｸUB" pitchFamily="50" charset="-128"/>
              <a:ea typeface="HGP創英角ｺﾞｼｯｸUB" pitchFamily="50" charset="-128"/>
            </a:endParaRPr>
          </a:p>
        </p:txBody>
      </p:sp>
      <p:sp>
        <p:nvSpPr>
          <p:cNvPr id="124933" name="AutoShape 12"/>
          <p:cNvSpPr>
            <a:spLocks noChangeArrowheads="1"/>
          </p:cNvSpPr>
          <p:nvPr/>
        </p:nvSpPr>
        <p:spPr bwMode="auto">
          <a:xfrm>
            <a:off x="2786063" y="1285875"/>
            <a:ext cx="6059487"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en-US" altLang="ja-JP" sz="1600" b="1" i="1">
                <a:solidFill>
                  <a:srgbClr val="FFFFFF"/>
                </a:solidFill>
                <a:latin typeface="Times New Roman" pitchFamily="18" charset="0"/>
                <a:ea typeface="HGP創英角ｺﾞｼｯｸUB" pitchFamily="50" charset="-128"/>
              </a:rPr>
              <a:t>SuperStream-Planning</a:t>
            </a:r>
            <a:endParaRPr lang="ja-JP" altLang="en-US" sz="1600" b="1" i="1">
              <a:solidFill>
                <a:srgbClr val="FFFFFF"/>
              </a:solidFill>
              <a:latin typeface="Times New Roman" pitchFamily="18" charset="0"/>
              <a:ea typeface="HGP創英角ｺﾞｼｯｸUB" pitchFamily="50" charset="-128"/>
            </a:endParaRPr>
          </a:p>
        </p:txBody>
      </p:sp>
      <p:sp>
        <p:nvSpPr>
          <p:cNvPr id="92" name="AutoShape 5"/>
          <p:cNvSpPr>
            <a:spLocks noChangeArrowheads="1"/>
          </p:cNvSpPr>
          <p:nvPr/>
        </p:nvSpPr>
        <p:spPr bwMode="gray">
          <a:xfrm>
            <a:off x="238125" y="1643063"/>
            <a:ext cx="2119313" cy="4643437"/>
          </a:xfrm>
          <a:prstGeom prst="roundRect">
            <a:avLst>
              <a:gd name="adj" fmla="val 6056"/>
            </a:avLst>
          </a:prstGeom>
          <a:noFill/>
          <a:ln w="15875" algn="ctr">
            <a:solidFill>
              <a:schemeClr val="accent5">
                <a:lumMod val="75000"/>
              </a:schemeClr>
            </a:solidFill>
            <a:prstDash val="solid"/>
            <a:round/>
            <a:headEnd/>
            <a:tailEnd/>
          </a:ln>
        </p:spPr>
        <p:txBody>
          <a:bodyPr wrap="none" anchor="ctr"/>
          <a:lstStyle/>
          <a:p>
            <a:pPr>
              <a:lnSpc>
                <a:spcPct val="80000"/>
              </a:lnSpc>
              <a:spcBef>
                <a:spcPct val="20000"/>
              </a:spcBef>
              <a:defRPr/>
            </a:pPr>
            <a:endParaRPr lang="ja-JP" altLang="ja-JP" sz="1500">
              <a:solidFill>
                <a:srgbClr val="E27100"/>
              </a:solidFill>
              <a:latin typeface="HGP創英角ｺﾞｼｯｸUB" pitchFamily="50" charset="-128"/>
              <a:ea typeface="+mn-ea"/>
            </a:endParaRPr>
          </a:p>
        </p:txBody>
      </p:sp>
      <p:sp>
        <p:nvSpPr>
          <p:cNvPr id="124935" name="AutoShape 19"/>
          <p:cNvSpPr>
            <a:spLocks noChangeArrowheads="1"/>
          </p:cNvSpPr>
          <p:nvPr/>
        </p:nvSpPr>
        <p:spPr bwMode="auto">
          <a:xfrm rot="5400000">
            <a:off x="2383632" y="2116931"/>
            <a:ext cx="304800" cy="1071563"/>
          </a:xfrm>
          <a:prstGeom prst="downArrow">
            <a:avLst>
              <a:gd name="adj1" fmla="val 50000"/>
              <a:gd name="adj2" fmla="val 57080"/>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9" name="AutoShape 21"/>
          <p:cNvSpPr>
            <a:spLocks noChangeArrowheads="1"/>
          </p:cNvSpPr>
          <p:nvPr/>
        </p:nvSpPr>
        <p:spPr bwMode="auto">
          <a:xfrm>
            <a:off x="2000250" y="2857500"/>
            <a:ext cx="1143000" cy="293688"/>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配賦データ</a:t>
            </a:r>
          </a:p>
        </p:txBody>
      </p:sp>
      <p:sp>
        <p:nvSpPr>
          <p:cNvPr id="124937" name="AutoShape 12"/>
          <p:cNvSpPr>
            <a:spLocks noChangeArrowheads="1"/>
          </p:cNvSpPr>
          <p:nvPr/>
        </p:nvSpPr>
        <p:spPr bwMode="auto">
          <a:xfrm>
            <a:off x="214313" y="1285875"/>
            <a:ext cx="2205037" cy="288925"/>
          </a:xfrm>
          <a:prstGeom prst="flowChartAlternateProcess">
            <a:avLst/>
          </a:prstGeom>
          <a:solidFill>
            <a:srgbClr val="557630"/>
          </a:solidFill>
          <a:ln w="6350">
            <a:noFill/>
            <a:miter lim="800000"/>
            <a:headEnd/>
            <a:tailEnd/>
          </a:ln>
        </p:spPr>
        <p:txBody>
          <a:bodyPr wrap="none" anchor="ctr"/>
          <a:lstStyle/>
          <a:p>
            <a:pPr algn="ctr"/>
            <a:r>
              <a:rPr lang="en-US" altLang="ja-JP" sz="1600" b="1" i="1">
                <a:solidFill>
                  <a:srgbClr val="FFFFFF"/>
                </a:solidFill>
                <a:latin typeface="Times New Roman" pitchFamily="18" charset="0"/>
                <a:ea typeface="HGP創英角ｺﾞｼｯｸUB" pitchFamily="50" charset="-128"/>
              </a:rPr>
              <a:t>SuperStream</a:t>
            </a:r>
            <a:r>
              <a:rPr lang="en-US" altLang="ja-JP" sz="1600">
                <a:solidFill>
                  <a:srgbClr val="FFFFFF"/>
                </a:solidFill>
                <a:latin typeface="Times New Roman" pitchFamily="18" charset="0"/>
                <a:ea typeface="HGP創英角ｺﾞｼｯｸUB" pitchFamily="50" charset="-128"/>
              </a:rPr>
              <a:t>-</a:t>
            </a:r>
            <a:r>
              <a:rPr lang="en-US" altLang="ja-JP" sz="1600" b="1">
                <a:solidFill>
                  <a:srgbClr val="FFFFFF"/>
                </a:solidFill>
                <a:latin typeface="Times New Roman" pitchFamily="18" charset="0"/>
                <a:ea typeface="HGP創英角ｺﾞｼｯｸUB" pitchFamily="50" charset="-128"/>
              </a:rPr>
              <a:t>CORE</a:t>
            </a:r>
            <a:endParaRPr lang="ja-JP" altLang="en-US" sz="1600" b="1">
              <a:solidFill>
                <a:srgbClr val="FFFFFF"/>
              </a:solidFill>
              <a:latin typeface="Times New Roman" pitchFamily="18" charset="0"/>
              <a:ea typeface="HGP創英角ｺﾞｼｯｸUB" pitchFamily="50" charset="-128"/>
            </a:endParaRPr>
          </a:p>
        </p:txBody>
      </p:sp>
      <p:sp>
        <p:nvSpPr>
          <p:cNvPr id="124938" name="AutoShape 19"/>
          <p:cNvSpPr>
            <a:spLocks noChangeArrowheads="1"/>
          </p:cNvSpPr>
          <p:nvPr/>
        </p:nvSpPr>
        <p:spPr bwMode="auto">
          <a:xfrm rot="5400000">
            <a:off x="2383632" y="3669506"/>
            <a:ext cx="304800" cy="1071563"/>
          </a:xfrm>
          <a:prstGeom prst="downArrow">
            <a:avLst>
              <a:gd name="adj1" fmla="val 50000"/>
              <a:gd name="adj2" fmla="val 57080"/>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24939" name="AutoShape 19"/>
          <p:cNvSpPr>
            <a:spLocks noChangeArrowheads="1"/>
          </p:cNvSpPr>
          <p:nvPr/>
        </p:nvSpPr>
        <p:spPr bwMode="auto">
          <a:xfrm rot="-5400000">
            <a:off x="2455069" y="3117057"/>
            <a:ext cx="304800" cy="1071562"/>
          </a:xfrm>
          <a:prstGeom prst="downArrow">
            <a:avLst>
              <a:gd name="adj1" fmla="val 50000"/>
              <a:gd name="adj2" fmla="val 57080"/>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24940" name="AutoShape 19"/>
          <p:cNvSpPr>
            <a:spLocks noChangeArrowheads="1"/>
          </p:cNvSpPr>
          <p:nvPr/>
        </p:nvSpPr>
        <p:spPr bwMode="auto">
          <a:xfrm rot="-5400000">
            <a:off x="2455069" y="1759744"/>
            <a:ext cx="304800" cy="1071562"/>
          </a:xfrm>
          <a:prstGeom prst="downArrow">
            <a:avLst>
              <a:gd name="adj1" fmla="val 50000"/>
              <a:gd name="adj2" fmla="val 57080"/>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24941" name="AutoShape 19"/>
          <p:cNvSpPr>
            <a:spLocks noChangeArrowheads="1"/>
          </p:cNvSpPr>
          <p:nvPr/>
        </p:nvSpPr>
        <p:spPr bwMode="auto">
          <a:xfrm rot="-5400000">
            <a:off x="2455069" y="4831557"/>
            <a:ext cx="304800" cy="1071562"/>
          </a:xfrm>
          <a:prstGeom prst="downArrow">
            <a:avLst>
              <a:gd name="adj1" fmla="val 50000"/>
              <a:gd name="adj2" fmla="val 57080"/>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24942" name="AutoShape 5"/>
          <p:cNvSpPr>
            <a:spLocks noChangeArrowheads="1"/>
          </p:cNvSpPr>
          <p:nvPr/>
        </p:nvSpPr>
        <p:spPr bwMode="gray">
          <a:xfrm>
            <a:off x="3214688" y="1857375"/>
            <a:ext cx="2643187" cy="4214813"/>
          </a:xfrm>
          <a:prstGeom prst="roundRect">
            <a:avLst>
              <a:gd name="adj" fmla="val 6056"/>
            </a:avLst>
          </a:prstGeom>
          <a:noFill/>
          <a:ln w="15875"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HGP創英角ｺﾞｼｯｸUB" pitchFamily="50" charset="-128"/>
              <a:ea typeface="HGP創英角ｺﾞｼｯｸUB" pitchFamily="50" charset="-128"/>
            </a:endParaRPr>
          </a:p>
        </p:txBody>
      </p:sp>
      <p:sp>
        <p:nvSpPr>
          <p:cNvPr id="124943" name="AutoShape 5"/>
          <p:cNvSpPr>
            <a:spLocks noChangeArrowheads="1"/>
          </p:cNvSpPr>
          <p:nvPr/>
        </p:nvSpPr>
        <p:spPr bwMode="gray">
          <a:xfrm>
            <a:off x="6357938" y="1857375"/>
            <a:ext cx="2286000" cy="4214813"/>
          </a:xfrm>
          <a:prstGeom prst="roundRect">
            <a:avLst>
              <a:gd name="adj" fmla="val 6056"/>
            </a:avLst>
          </a:prstGeom>
          <a:noFill/>
          <a:ln w="15875"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HGP創英角ｺﾞｼｯｸUB" pitchFamily="50" charset="-128"/>
              <a:ea typeface="HGP創英角ｺﾞｼｯｸUB" pitchFamily="50" charset="-128"/>
            </a:endParaRPr>
          </a:p>
        </p:txBody>
      </p:sp>
      <p:sp>
        <p:nvSpPr>
          <p:cNvPr id="88" name="フローチャート : 代替処理 87"/>
          <p:cNvSpPr/>
          <p:nvPr/>
        </p:nvSpPr>
        <p:spPr>
          <a:xfrm>
            <a:off x="3786188" y="1714500"/>
            <a:ext cx="1428750" cy="285750"/>
          </a:xfrm>
          <a:prstGeom prst="flowChartAlternateProces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i="1" dirty="0">
                <a:solidFill>
                  <a:prstClr val="black"/>
                </a:solidFill>
                <a:latin typeface="Times New Roman" pitchFamily="18" charset="0"/>
                <a:cs typeface="Times New Roman" pitchFamily="18" charset="0"/>
              </a:rPr>
              <a:t>Planning</a:t>
            </a:r>
            <a:r>
              <a:rPr lang="en-US" altLang="ja-JP" sz="1400" dirty="0">
                <a:solidFill>
                  <a:prstClr val="black"/>
                </a:solidFill>
              </a:rPr>
              <a:t> </a:t>
            </a:r>
            <a:r>
              <a:rPr lang="en-US" altLang="ja-JP" sz="1400" dirty="0">
                <a:solidFill>
                  <a:prstClr val="black"/>
                </a:solidFill>
                <a:latin typeface="メイリオ" pitchFamily="50" charset="-128"/>
                <a:ea typeface="メイリオ" pitchFamily="50" charset="-128"/>
                <a:cs typeface="メイリオ" pitchFamily="50" charset="-128"/>
              </a:rPr>
              <a:t>DB</a:t>
            </a: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27" name="フローチャート : 代替処理 26"/>
          <p:cNvSpPr/>
          <p:nvPr/>
        </p:nvSpPr>
        <p:spPr>
          <a:xfrm>
            <a:off x="6858000" y="1714500"/>
            <a:ext cx="1428750" cy="285750"/>
          </a:xfrm>
          <a:prstGeom prst="flowChartAlternateProcess">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prstClr val="black"/>
                </a:solidFill>
                <a:latin typeface="Times New Roman" pitchFamily="18" charset="0"/>
                <a:cs typeface="Times New Roman" pitchFamily="18" charset="0"/>
              </a:rPr>
              <a:t>OLAP</a:t>
            </a:r>
            <a:r>
              <a:rPr lang="ja-JP" altLang="en-US" sz="1400" dirty="0">
                <a:solidFill>
                  <a:prstClr val="black"/>
                </a:solidFill>
                <a:latin typeface="メイリオ" pitchFamily="50" charset="-128"/>
                <a:ea typeface="メイリオ" pitchFamily="50" charset="-128"/>
                <a:cs typeface="メイリオ" pitchFamily="50" charset="-128"/>
              </a:rPr>
              <a:t>ツール</a:t>
            </a:r>
          </a:p>
        </p:txBody>
      </p:sp>
      <p:sp>
        <p:nvSpPr>
          <p:cNvPr id="35" name="円柱 34"/>
          <p:cNvSpPr/>
          <p:nvPr/>
        </p:nvSpPr>
        <p:spPr>
          <a:xfrm>
            <a:off x="4716463" y="3167063"/>
            <a:ext cx="917575" cy="428625"/>
          </a:xfrm>
          <a:prstGeom prst="can">
            <a:avLst/>
          </a:prstGeom>
          <a:solidFill>
            <a:schemeClr val="accent2">
              <a:lumMod val="40000"/>
              <a:lumOff val="60000"/>
            </a:schemeClr>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配賦データ</a:t>
            </a: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36" name="フローチャート : 代替処理 35"/>
          <p:cNvSpPr/>
          <p:nvPr/>
        </p:nvSpPr>
        <p:spPr>
          <a:xfrm>
            <a:off x="4572000" y="2500313"/>
            <a:ext cx="1214438" cy="1214437"/>
          </a:xfrm>
          <a:prstGeom prst="flowChartAlternateProcess">
            <a:avLst/>
          </a:prstGeom>
          <a:noFill/>
          <a:ln w="9525">
            <a:solidFill>
              <a:srgbClr val="0065AE"/>
            </a:solidFill>
          </a:ln>
        </p:spPr>
        <p:style>
          <a:lnRef idx="2">
            <a:schemeClr val="accent1">
              <a:shade val="50000"/>
            </a:schemeClr>
          </a:lnRef>
          <a:fillRef idx="1">
            <a:schemeClr val="accent1"/>
          </a:fillRef>
          <a:effectRef idx="0">
            <a:schemeClr val="accent1"/>
          </a:effectRef>
          <a:fontRef idx="minor">
            <a:schemeClr val="lt1"/>
          </a:fontRef>
        </p:style>
        <p:txBody>
          <a:bodyPr lIns="36000" tIns="144000" rIns="36000" bIns="72000"/>
          <a:lstStyle/>
          <a:p>
            <a:pPr>
              <a:defRPr/>
            </a:pPr>
            <a:r>
              <a:rPr lang="ja-JP" altLang="en-US" sz="1100" dirty="0">
                <a:solidFill>
                  <a:prstClr val="black"/>
                </a:solidFill>
                <a:latin typeface="メイリオ" pitchFamily="50" charset="-128"/>
                <a:ea typeface="メイリオ" pitchFamily="50" charset="-128"/>
                <a:cs typeface="メイリオ" pitchFamily="50" charset="-128"/>
              </a:rPr>
              <a:t>実績・予算を多段階で配賦可能</a:t>
            </a:r>
          </a:p>
        </p:txBody>
      </p:sp>
      <p:sp>
        <p:nvSpPr>
          <p:cNvPr id="33" name="フローチャート : 代替処理 32"/>
          <p:cNvSpPr/>
          <p:nvPr/>
        </p:nvSpPr>
        <p:spPr>
          <a:xfrm>
            <a:off x="4714875" y="2357438"/>
            <a:ext cx="928688" cy="285750"/>
          </a:xfrm>
          <a:prstGeom prst="flowChartAlternateProcess">
            <a:avLst/>
          </a:prstGeom>
          <a:solidFill>
            <a:srgbClr val="0065A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配賦処理</a:t>
            </a:r>
          </a:p>
        </p:txBody>
      </p:sp>
      <p:sp>
        <p:nvSpPr>
          <p:cNvPr id="37" name="フローチャート : 代替処理 36"/>
          <p:cNvSpPr/>
          <p:nvPr/>
        </p:nvSpPr>
        <p:spPr>
          <a:xfrm>
            <a:off x="4572000" y="4500563"/>
            <a:ext cx="1295400" cy="1214437"/>
          </a:xfrm>
          <a:prstGeom prst="flowChartAlternateProcess">
            <a:avLst/>
          </a:prstGeom>
          <a:noFill/>
          <a:ln w="9525">
            <a:solidFill>
              <a:srgbClr val="0065AE"/>
            </a:solidFill>
          </a:ln>
        </p:spPr>
        <p:style>
          <a:lnRef idx="2">
            <a:schemeClr val="accent1">
              <a:shade val="50000"/>
            </a:schemeClr>
          </a:lnRef>
          <a:fillRef idx="1">
            <a:schemeClr val="accent1"/>
          </a:fillRef>
          <a:effectRef idx="0">
            <a:schemeClr val="accent1"/>
          </a:effectRef>
          <a:fontRef idx="minor">
            <a:schemeClr val="lt1"/>
          </a:fontRef>
        </p:style>
        <p:txBody>
          <a:bodyPr lIns="36000" tIns="144000" rIns="36000" bIns="72000"/>
          <a:lstStyle/>
          <a:p>
            <a:pPr>
              <a:defRPr/>
            </a:pPr>
            <a:r>
              <a:rPr lang="ja-JP" altLang="en-US" sz="1100" dirty="0">
                <a:solidFill>
                  <a:prstClr val="black"/>
                </a:solidFill>
                <a:latin typeface="メイリオ" pitchFamily="50" charset="-128"/>
                <a:ea typeface="メイリオ" pitchFamily="50" charset="-128"/>
                <a:cs typeface="メイリオ" pitchFamily="50" charset="-128"/>
              </a:rPr>
              <a:t>・科目、組織、機能コード、相手先別に作成可能</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・作成後</a:t>
            </a:r>
            <a:r>
              <a:rPr lang="en-US" altLang="ja-JP" sz="1100" dirty="0">
                <a:solidFill>
                  <a:prstClr val="black"/>
                </a:solidFill>
                <a:latin typeface="メイリオ" pitchFamily="50" charset="-128"/>
                <a:ea typeface="メイリオ" pitchFamily="50" charset="-128"/>
                <a:cs typeface="メイリオ" pitchFamily="50" charset="-128"/>
              </a:rPr>
              <a:t>CORE</a:t>
            </a:r>
            <a:r>
              <a:rPr lang="ja-JP" altLang="en-US" sz="1100" dirty="0">
                <a:solidFill>
                  <a:prstClr val="black"/>
                </a:solidFill>
                <a:latin typeface="メイリオ" pitchFamily="50" charset="-128"/>
                <a:ea typeface="メイリオ" pitchFamily="50" charset="-128"/>
                <a:cs typeface="メイリオ" pitchFamily="50" charset="-128"/>
              </a:rPr>
              <a:t>へ</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ﾌｨｰﾄﾞﾊﾞｯｸ可能</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38" name="フローチャート : 代替処理 37"/>
          <p:cNvSpPr/>
          <p:nvPr/>
        </p:nvSpPr>
        <p:spPr>
          <a:xfrm>
            <a:off x="4714875" y="4357688"/>
            <a:ext cx="928688" cy="285750"/>
          </a:xfrm>
          <a:prstGeom prst="flowChartAlternateProcess">
            <a:avLst/>
          </a:prstGeom>
          <a:solidFill>
            <a:srgbClr val="0065A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予算作成</a:t>
            </a:r>
          </a:p>
        </p:txBody>
      </p:sp>
      <p:sp>
        <p:nvSpPr>
          <p:cNvPr id="39" name="フローチャート : 代替処理 38"/>
          <p:cNvSpPr/>
          <p:nvPr/>
        </p:nvSpPr>
        <p:spPr>
          <a:xfrm>
            <a:off x="6500813" y="2500313"/>
            <a:ext cx="2071687" cy="1214437"/>
          </a:xfrm>
          <a:prstGeom prst="flowChartAlternateProcess">
            <a:avLst/>
          </a:prstGeom>
          <a:noFill/>
          <a:ln w="9525">
            <a:solidFill>
              <a:srgbClr val="0065AE"/>
            </a:solidFill>
          </a:ln>
        </p:spPr>
        <p:style>
          <a:lnRef idx="2">
            <a:schemeClr val="accent1">
              <a:shade val="50000"/>
            </a:schemeClr>
          </a:lnRef>
          <a:fillRef idx="1">
            <a:schemeClr val="accent1"/>
          </a:fillRef>
          <a:effectRef idx="0">
            <a:schemeClr val="accent1"/>
          </a:effectRef>
          <a:fontRef idx="minor">
            <a:schemeClr val="lt1"/>
          </a:fontRef>
        </p:style>
        <p:txBody>
          <a:bodyPr lIns="36000" tIns="144000" rIns="36000" bIns="72000"/>
          <a:lstStyle/>
          <a:p>
            <a:pPr>
              <a:defRPr/>
            </a:pPr>
            <a:r>
              <a:rPr lang="ja-JP" altLang="en-US" sz="1100" dirty="0">
                <a:solidFill>
                  <a:prstClr val="black"/>
                </a:solidFill>
                <a:latin typeface="メイリオ" pitchFamily="50" charset="-128"/>
                <a:ea typeface="メイリオ" pitchFamily="50" charset="-128"/>
                <a:cs typeface="メイリオ" pitchFamily="50" charset="-128"/>
              </a:rPr>
              <a:t>・科目、組織、機能コード、相手先別に作成可能</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・作成後</a:t>
            </a:r>
            <a:r>
              <a:rPr lang="en-US" altLang="ja-JP" sz="1100" dirty="0">
                <a:solidFill>
                  <a:prstClr val="black"/>
                </a:solidFill>
                <a:latin typeface="メイリオ" pitchFamily="50" charset="-128"/>
                <a:ea typeface="メイリオ" pitchFamily="50" charset="-128"/>
                <a:cs typeface="メイリオ" pitchFamily="50" charset="-128"/>
              </a:rPr>
              <a:t>CORE</a:t>
            </a:r>
            <a:r>
              <a:rPr lang="ja-JP" altLang="en-US" sz="1100" dirty="0">
                <a:solidFill>
                  <a:prstClr val="black"/>
                </a:solidFill>
                <a:latin typeface="メイリオ" pitchFamily="50" charset="-128"/>
                <a:ea typeface="メイリオ" pitchFamily="50" charset="-128"/>
                <a:cs typeface="メイリオ" pitchFamily="50" charset="-128"/>
              </a:rPr>
              <a:t>へ</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ﾌｨｰﾄﾞﾊﾞｯｸ可能</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40" name="フローチャート : 代替処理 39"/>
          <p:cNvSpPr/>
          <p:nvPr/>
        </p:nvSpPr>
        <p:spPr>
          <a:xfrm>
            <a:off x="6727825" y="2357438"/>
            <a:ext cx="1584325" cy="285750"/>
          </a:xfrm>
          <a:prstGeom prst="flowChartAlternateProcess">
            <a:avLst/>
          </a:prstGeom>
          <a:solidFill>
            <a:srgbClr val="0065A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レポート作成</a:t>
            </a:r>
          </a:p>
        </p:txBody>
      </p:sp>
      <p:pic>
        <p:nvPicPr>
          <p:cNvPr id="124953" name="Picture 10"/>
          <p:cNvPicPr>
            <a:picLocks noChangeAspect="1" noChangeArrowheads="1"/>
          </p:cNvPicPr>
          <p:nvPr/>
        </p:nvPicPr>
        <p:blipFill>
          <a:blip r:embed="rId3" cstate="print"/>
          <a:srcRect/>
          <a:stretch>
            <a:fillRect/>
          </a:stretch>
        </p:blipFill>
        <p:spPr bwMode="auto">
          <a:xfrm>
            <a:off x="6500813" y="3500438"/>
            <a:ext cx="2047875" cy="1487487"/>
          </a:xfrm>
          <a:prstGeom prst="rect">
            <a:avLst/>
          </a:prstGeom>
          <a:noFill/>
          <a:ln w="1">
            <a:noFill/>
            <a:miter lim="800000"/>
            <a:headEnd/>
            <a:tailEnd/>
          </a:ln>
        </p:spPr>
      </p:pic>
      <p:sp>
        <p:nvSpPr>
          <p:cNvPr id="42" name="フローチャート : 代替処理 41"/>
          <p:cNvSpPr/>
          <p:nvPr/>
        </p:nvSpPr>
        <p:spPr>
          <a:xfrm>
            <a:off x="6500813" y="5429250"/>
            <a:ext cx="2071687" cy="500063"/>
          </a:xfrm>
          <a:prstGeom prst="flowChartAlternateProcess">
            <a:avLst/>
          </a:prstGeom>
          <a:noFill/>
          <a:ln w="9525">
            <a:solidFill>
              <a:srgbClr val="0065AE"/>
            </a:solidFill>
          </a:ln>
        </p:spPr>
        <p:style>
          <a:lnRef idx="2">
            <a:schemeClr val="accent1">
              <a:shade val="50000"/>
            </a:schemeClr>
          </a:lnRef>
          <a:fillRef idx="1">
            <a:schemeClr val="accent1"/>
          </a:fillRef>
          <a:effectRef idx="0">
            <a:schemeClr val="accent1"/>
          </a:effectRef>
          <a:fontRef idx="minor">
            <a:schemeClr val="lt1"/>
          </a:fontRef>
        </p:style>
        <p:txBody>
          <a:bodyPr lIns="36000" tIns="144000" rIns="36000" bIns="72000"/>
          <a:lstStyle/>
          <a:p>
            <a:pPr>
              <a:defRPr/>
            </a:pPr>
            <a:r>
              <a:rPr lang="ja-JP" altLang="en-US" sz="1100" dirty="0">
                <a:solidFill>
                  <a:prstClr val="black"/>
                </a:solidFill>
                <a:latin typeface="メイリオ" pitchFamily="50" charset="-128"/>
                <a:ea typeface="メイリオ" pitchFamily="50" charset="-128"/>
                <a:cs typeface="メイリオ" pitchFamily="50" charset="-128"/>
              </a:rPr>
              <a:t>・直接法／間接法に対応</a:t>
            </a:r>
            <a:endParaRPr lang="en-US" altLang="ja-JP" sz="1100" dirty="0">
              <a:solidFill>
                <a:prstClr val="black"/>
              </a:solidFill>
              <a:latin typeface="メイリオ" pitchFamily="50" charset="-128"/>
              <a:ea typeface="メイリオ" pitchFamily="50" charset="-128"/>
              <a:cs typeface="メイリオ" pitchFamily="50" charset="-128"/>
            </a:endParaRPr>
          </a:p>
        </p:txBody>
      </p:sp>
      <p:sp>
        <p:nvSpPr>
          <p:cNvPr id="43" name="フローチャート : 代替処理 42"/>
          <p:cNvSpPr/>
          <p:nvPr/>
        </p:nvSpPr>
        <p:spPr>
          <a:xfrm>
            <a:off x="6727825" y="5286375"/>
            <a:ext cx="1584325" cy="285750"/>
          </a:xfrm>
          <a:prstGeom prst="flowChartAlternateProcess">
            <a:avLst/>
          </a:prstGeom>
          <a:solidFill>
            <a:srgbClr val="0065AE"/>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ｷｬｯｼｭﾌﾛｰ作成</a:t>
            </a:r>
          </a:p>
        </p:txBody>
      </p:sp>
      <p:sp>
        <p:nvSpPr>
          <p:cNvPr id="44" name="AutoShape 21"/>
          <p:cNvSpPr>
            <a:spLocks noChangeArrowheads="1"/>
          </p:cNvSpPr>
          <p:nvPr/>
        </p:nvSpPr>
        <p:spPr bwMode="auto">
          <a:xfrm>
            <a:off x="2000250" y="1714500"/>
            <a:ext cx="1143000" cy="436563"/>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実績データ</a:t>
            </a:r>
            <a:endParaRPr lang="en-US" altLang="ja-JP" sz="1100" dirty="0">
              <a:solidFill>
                <a:prstClr val="black"/>
              </a:solidFill>
              <a:latin typeface="メイリオ" pitchFamily="50" charset="-128"/>
              <a:ea typeface="メイリオ" pitchFamily="50" charset="-128"/>
              <a:cs typeface="メイリオ" pitchFamily="50" charset="-128"/>
            </a:endParaRPr>
          </a:p>
          <a:p>
            <a:pPr algn="ctr">
              <a:defRPr/>
            </a:pPr>
            <a:r>
              <a:rPr lang="ja-JP" altLang="en-US" sz="1000" dirty="0">
                <a:solidFill>
                  <a:prstClr val="black"/>
                </a:solidFill>
                <a:latin typeface="メイリオ" pitchFamily="50" charset="-128"/>
                <a:ea typeface="メイリオ" pitchFamily="50" charset="-128"/>
                <a:cs typeface="メイリオ" pitchFamily="50" charset="-128"/>
              </a:rPr>
              <a:t>（遡及仕訳含む）</a:t>
            </a:r>
          </a:p>
        </p:txBody>
      </p:sp>
      <p:sp>
        <p:nvSpPr>
          <p:cNvPr id="45" name="AutoShape 21"/>
          <p:cNvSpPr>
            <a:spLocks noChangeArrowheads="1"/>
          </p:cNvSpPr>
          <p:nvPr/>
        </p:nvSpPr>
        <p:spPr bwMode="auto">
          <a:xfrm>
            <a:off x="2000250" y="3786188"/>
            <a:ext cx="114300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予算データ</a:t>
            </a:r>
          </a:p>
        </p:txBody>
      </p:sp>
      <p:sp>
        <p:nvSpPr>
          <p:cNvPr id="46" name="AutoShape 21"/>
          <p:cNvSpPr>
            <a:spLocks noChangeArrowheads="1"/>
          </p:cNvSpPr>
          <p:nvPr/>
        </p:nvSpPr>
        <p:spPr bwMode="auto">
          <a:xfrm>
            <a:off x="2000250" y="4929188"/>
            <a:ext cx="114300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マスタデータ</a:t>
            </a:r>
          </a:p>
        </p:txBody>
      </p:sp>
      <p:cxnSp>
        <p:nvCxnSpPr>
          <p:cNvPr id="48" name="直線矢印コネクタ 47"/>
          <p:cNvCxnSpPr/>
          <p:nvPr/>
        </p:nvCxnSpPr>
        <p:spPr>
          <a:xfrm>
            <a:off x="4243388" y="2986088"/>
            <a:ext cx="285750" cy="214312"/>
          </a:xfrm>
          <a:prstGeom prst="straightConnector1">
            <a:avLst/>
          </a:prstGeom>
          <a:ln w="22225">
            <a:solidFill>
              <a:srgbClr val="0065AE"/>
            </a:solidFill>
            <a:tailEnd type="arrow"/>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p:nvPr/>
        </p:nvCxnSpPr>
        <p:spPr>
          <a:xfrm>
            <a:off x="3929063" y="3000375"/>
            <a:ext cx="642937" cy="500063"/>
          </a:xfrm>
          <a:prstGeom prst="straightConnector1">
            <a:avLst/>
          </a:prstGeom>
          <a:ln w="22225">
            <a:solidFill>
              <a:srgbClr val="0065AE"/>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flipV="1">
            <a:off x="4514850" y="3752850"/>
            <a:ext cx="285750" cy="214313"/>
          </a:xfrm>
          <a:prstGeom prst="straightConnector1">
            <a:avLst/>
          </a:prstGeom>
          <a:ln w="22225">
            <a:solidFill>
              <a:srgbClr val="0065AE"/>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a:endCxn id="36" idx="2"/>
          </p:cNvCxnSpPr>
          <p:nvPr/>
        </p:nvCxnSpPr>
        <p:spPr>
          <a:xfrm flipV="1">
            <a:off x="4572000" y="3714750"/>
            <a:ext cx="608013" cy="428625"/>
          </a:xfrm>
          <a:prstGeom prst="straightConnector1">
            <a:avLst/>
          </a:prstGeom>
          <a:ln w="22225">
            <a:solidFill>
              <a:srgbClr val="0065AE"/>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p:nvPr/>
        </p:nvCxnSpPr>
        <p:spPr>
          <a:xfrm>
            <a:off x="4286250" y="4357688"/>
            <a:ext cx="285750" cy="214312"/>
          </a:xfrm>
          <a:prstGeom prst="straightConnector1">
            <a:avLst/>
          </a:prstGeom>
          <a:ln w="22225">
            <a:solidFill>
              <a:srgbClr val="0065AE"/>
            </a:solidFill>
            <a:tailEnd type="arrow"/>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p:nvPr/>
        </p:nvCxnSpPr>
        <p:spPr>
          <a:xfrm>
            <a:off x="4000500" y="4429125"/>
            <a:ext cx="571500" cy="428625"/>
          </a:xfrm>
          <a:prstGeom prst="straightConnector1">
            <a:avLst/>
          </a:prstGeom>
          <a:ln w="22225">
            <a:solidFill>
              <a:srgbClr val="0065AE"/>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右矢印 60"/>
          <p:cNvSpPr/>
          <p:nvPr/>
        </p:nvSpPr>
        <p:spPr>
          <a:xfrm>
            <a:off x="5500688" y="3643313"/>
            <a:ext cx="1000125" cy="785812"/>
          </a:xfrm>
          <a:prstGeom prst="rightArrow">
            <a:avLst>
              <a:gd name="adj1" fmla="val 50000"/>
              <a:gd name="adj2" fmla="val 3111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100" dirty="0">
                <a:solidFill>
                  <a:prstClr val="white"/>
                </a:solidFill>
                <a:latin typeface="メイリオ" pitchFamily="50" charset="-128"/>
                <a:ea typeface="メイリオ" pitchFamily="50" charset="-128"/>
                <a:cs typeface="メイリオ" pitchFamily="50" charset="-128"/>
              </a:rPr>
              <a:t>CUBE</a:t>
            </a:r>
            <a:r>
              <a:rPr lang="ja-JP" altLang="en-US" sz="1100" dirty="0">
                <a:solidFill>
                  <a:prstClr val="white"/>
                </a:solidFill>
                <a:latin typeface="メイリオ" pitchFamily="50" charset="-128"/>
                <a:ea typeface="メイリオ" pitchFamily="50" charset="-128"/>
                <a:cs typeface="メイリオ" pitchFamily="50" charset="-128"/>
              </a:rPr>
              <a:t>作成</a:t>
            </a:r>
          </a:p>
        </p:txBody>
      </p:sp>
      <p:sp>
        <p:nvSpPr>
          <p:cNvPr id="47" name="AutoShape 38"/>
          <p:cNvSpPr>
            <a:spLocks noChangeArrowheads="1"/>
          </p:cNvSpPr>
          <p:nvPr/>
        </p:nvSpPr>
        <p:spPr bwMode="auto">
          <a:xfrm>
            <a:off x="714348" y="2071678"/>
            <a:ext cx="1142980" cy="857256"/>
          </a:xfrm>
          <a:prstGeom prst="roundRect">
            <a:avLst>
              <a:gd name="adj" fmla="val 16667"/>
            </a:avLst>
          </a:prstGeom>
          <a:solidFill>
            <a:schemeClr val="accent5">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600" dirty="0">
                <a:solidFill>
                  <a:srgbClr val="4A6224">
                    <a:lumMod val="50000"/>
                  </a:srgbClr>
                </a:solidFill>
                <a:latin typeface="メイリオ" pitchFamily="50" charset="-128"/>
                <a:ea typeface="メイリオ" pitchFamily="50" charset="-128"/>
                <a:cs typeface="メイリオ" pitchFamily="50" charset="-128"/>
              </a:rPr>
              <a:t>実績データ</a:t>
            </a:r>
          </a:p>
        </p:txBody>
      </p:sp>
      <p:sp>
        <p:nvSpPr>
          <p:cNvPr id="50" name="AutoShape 38"/>
          <p:cNvSpPr>
            <a:spLocks noChangeArrowheads="1"/>
          </p:cNvSpPr>
          <p:nvPr/>
        </p:nvSpPr>
        <p:spPr bwMode="auto">
          <a:xfrm>
            <a:off x="3286116" y="2071678"/>
            <a:ext cx="1142980" cy="857256"/>
          </a:xfrm>
          <a:prstGeom prst="roundRect">
            <a:avLst>
              <a:gd name="adj" fmla="val 16667"/>
            </a:avLst>
          </a:prstGeom>
          <a:solidFill>
            <a:schemeClr val="accent5">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600" dirty="0">
                <a:solidFill>
                  <a:srgbClr val="4A6224">
                    <a:lumMod val="50000"/>
                  </a:srgbClr>
                </a:solidFill>
                <a:latin typeface="メイリオ" pitchFamily="50" charset="-128"/>
                <a:ea typeface="メイリオ" pitchFamily="50" charset="-128"/>
                <a:cs typeface="メイリオ" pitchFamily="50" charset="-128"/>
              </a:rPr>
              <a:t>実績データ</a:t>
            </a:r>
          </a:p>
        </p:txBody>
      </p:sp>
      <p:sp>
        <p:nvSpPr>
          <p:cNvPr id="51" name="AutoShape 38"/>
          <p:cNvSpPr>
            <a:spLocks noChangeArrowheads="1"/>
          </p:cNvSpPr>
          <p:nvPr/>
        </p:nvSpPr>
        <p:spPr bwMode="auto">
          <a:xfrm>
            <a:off x="714348" y="3500438"/>
            <a:ext cx="1142980" cy="857256"/>
          </a:xfrm>
          <a:prstGeom prst="roundRect">
            <a:avLst>
              <a:gd name="adj" fmla="val 16667"/>
            </a:avLst>
          </a:prstGeom>
          <a:solidFill>
            <a:srgbClr val="9E3039"/>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予算データ</a:t>
            </a:r>
          </a:p>
        </p:txBody>
      </p:sp>
      <p:sp>
        <p:nvSpPr>
          <p:cNvPr id="53" name="AutoShape 38"/>
          <p:cNvSpPr>
            <a:spLocks noChangeArrowheads="1"/>
          </p:cNvSpPr>
          <p:nvPr/>
        </p:nvSpPr>
        <p:spPr bwMode="auto">
          <a:xfrm>
            <a:off x="3286116" y="3500438"/>
            <a:ext cx="1142980" cy="857256"/>
          </a:xfrm>
          <a:prstGeom prst="roundRect">
            <a:avLst>
              <a:gd name="adj" fmla="val 16667"/>
            </a:avLst>
          </a:prstGeom>
          <a:solidFill>
            <a:srgbClr val="9E3039"/>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予算データ</a:t>
            </a:r>
          </a:p>
        </p:txBody>
      </p:sp>
      <p:sp>
        <p:nvSpPr>
          <p:cNvPr id="54" name="AutoShape 38"/>
          <p:cNvSpPr>
            <a:spLocks noChangeArrowheads="1"/>
          </p:cNvSpPr>
          <p:nvPr/>
        </p:nvSpPr>
        <p:spPr bwMode="auto">
          <a:xfrm>
            <a:off x="714348" y="4786322"/>
            <a:ext cx="1142980" cy="857256"/>
          </a:xfrm>
          <a:prstGeom prst="roundRect">
            <a:avLst>
              <a:gd name="adj" fmla="val 16667"/>
            </a:avLst>
          </a:prstGeom>
          <a:solidFill>
            <a:srgbClr val="E271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各種マスタ</a:t>
            </a:r>
          </a:p>
        </p:txBody>
      </p:sp>
      <p:sp>
        <p:nvSpPr>
          <p:cNvPr id="55" name="AutoShape 38"/>
          <p:cNvSpPr>
            <a:spLocks noChangeArrowheads="1"/>
          </p:cNvSpPr>
          <p:nvPr/>
        </p:nvSpPr>
        <p:spPr bwMode="auto">
          <a:xfrm>
            <a:off x="3286116" y="4786322"/>
            <a:ext cx="1142980" cy="857256"/>
          </a:xfrm>
          <a:prstGeom prst="roundRect">
            <a:avLst>
              <a:gd name="adj" fmla="val 16667"/>
            </a:avLst>
          </a:prstGeom>
          <a:solidFill>
            <a:srgbClr val="E271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各種マスタ</a:t>
            </a:r>
          </a:p>
        </p:txBody>
      </p:sp>
      <p:sp>
        <p:nvSpPr>
          <p:cNvPr id="6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t>
            </a:r>
            <a:r>
              <a:rPr lang="en-US" altLang="ja-JP" b="1" i="1" dirty="0" smtClean="0">
                <a:latin typeface="Times New Roman" pitchFamily="18" charset="0"/>
                <a:cs typeface="Times New Roman" pitchFamily="18" charset="0"/>
              </a:rPr>
              <a:t>Planning</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～データベース構成（</a:t>
            </a:r>
            <a:r>
              <a:rPr lang="en-US" altLang="ja-JP" sz="1800" dirty="0" smtClean="0">
                <a:latin typeface="メイリオ" pitchFamily="50" charset="-128"/>
                <a:ea typeface="メイリオ" pitchFamily="50" charset="-128"/>
                <a:cs typeface="メイリオ" pitchFamily="50" charset="-128"/>
              </a:rPr>
              <a:t>OLAP</a:t>
            </a:r>
            <a:r>
              <a:rPr lang="ja-JP" altLang="en-US" sz="1800" dirty="0" smtClean="0">
                <a:latin typeface="メイリオ" pitchFamily="50" charset="-128"/>
                <a:ea typeface="メイリオ" pitchFamily="50" charset="-128"/>
                <a:cs typeface="メイリオ" pitchFamily="50" charset="-128"/>
              </a:rPr>
              <a:t>とは）～</a:t>
            </a:r>
          </a:p>
        </p:txBody>
      </p:sp>
      <p:sp>
        <p:nvSpPr>
          <p:cNvPr id="5017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8478CEA1-37DD-459E-BF96-A3D37BB738DF}" type="slidenum">
              <a:rPr lang="ja-JP" altLang="en-US" smtClean="0">
                <a:solidFill>
                  <a:srgbClr val="FFFFFF"/>
                </a:solidFill>
              </a:rPr>
              <a:pPr fontAlgn="base">
                <a:spcBef>
                  <a:spcPct val="0"/>
                </a:spcBef>
                <a:spcAft>
                  <a:spcPct val="0"/>
                </a:spcAft>
                <a:defRPr/>
              </a:pPr>
              <a:t>43</a:t>
            </a:fld>
            <a:endParaRPr lang="ja-JP" altLang="en-US" smtClean="0">
              <a:solidFill>
                <a:srgbClr val="FFFFFF"/>
              </a:solidFill>
            </a:endParaRPr>
          </a:p>
        </p:txBody>
      </p:sp>
      <p:sp>
        <p:nvSpPr>
          <p:cNvPr id="6" name="直方体 5"/>
          <p:cNvSpPr/>
          <p:nvPr/>
        </p:nvSpPr>
        <p:spPr>
          <a:xfrm>
            <a:off x="1000125" y="2500313"/>
            <a:ext cx="3357563" cy="2857500"/>
          </a:xfrm>
          <a:prstGeom prst="cube">
            <a:avLst/>
          </a:prstGeom>
          <a:solidFill>
            <a:schemeClr val="accent1">
              <a:lumMod val="20000"/>
              <a:lumOff val="80000"/>
            </a:schemeClr>
          </a:solidFill>
          <a:ln w="158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cxnSp>
        <p:nvCxnSpPr>
          <p:cNvPr id="8" name="直線コネクタ 7"/>
          <p:cNvCxnSpPr/>
          <p:nvPr/>
        </p:nvCxnSpPr>
        <p:spPr>
          <a:xfrm>
            <a:off x="1357313" y="2857500"/>
            <a:ext cx="2643187" cy="1588"/>
          </a:xfrm>
          <a:prstGeom prst="line">
            <a:avLst/>
          </a:prstGeom>
          <a:ln>
            <a:solidFill>
              <a:srgbClr val="0065AE"/>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000125" y="3929063"/>
            <a:ext cx="2643188" cy="1587"/>
          </a:xfrm>
          <a:prstGeom prst="line">
            <a:avLst/>
          </a:prstGeom>
          <a:ln>
            <a:solidFill>
              <a:srgbClr val="0065AE"/>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1000125" y="4643438"/>
            <a:ext cx="2643188" cy="1587"/>
          </a:xfrm>
          <a:prstGeom prst="line">
            <a:avLst/>
          </a:prstGeom>
          <a:ln>
            <a:solidFill>
              <a:srgbClr val="0065AE"/>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rot="5400000">
            <a:off x="786606" y="4285457"/>
            <a:ext cx="214312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rot="5400000">
            <a:off x="1643856" y="4285457"/>
            <a:ext cx="214312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rot="5400000" flipH="1" flipV="1">
            <a:off x="2714625" y="2500313"/>
            <a:ext cx="714375" cy="714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rot="5400000" flipH="1" flipV="1">
            <a:off x="1857375" y="2500313"/>
            <a:ext cx="714375" cy="714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rot="5400000">
            <a:off x="2929731" y="3928269"/>
            <a:ext cx="214312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rot="5400000" flipH="1" flipV="1">
            <a:off x="3643313" y="3214688"/>
            <a:ext cx="714375" cy="714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5400000" flipH="1" flipV="1">
            <a:off x="3643313" y="3929063"/>
            <a:ext cx="714375" cy="714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rot="5400000" flipH="1" flipV="1">
            <a:off x="-320675" y="4249738"/>
            <a:ext cx="2214563" cy="158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V="1">
            <a:off x="1000125" y="5572125"/>
            <a:ext cx="2705100" cy="952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rot="5400000" flipH="1" flipV="1">
            <a:off x="3821906" y="4750594"/>
            <a:ext cx="714375" cy="64293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5970" name="テキスト ボックス 37"/>
          <p:cNvSpPr txBox="1">
            <a:spLocks noChangeArrowheads="1"/>
          </p:cNvSpPr>
          <p:nvPr/>
        </p:nvSpPr>
        <p:spPr bwMode="auto">
          <a:xfrm>
            <a:off x="357188" y="3643313"/>
            <a:ext cx="357187" cy="1071562"/>
          </a:xfrm>
          <a:prstGeom prst="rect">
            <a:avLst/>
          </a:prstGeom>
          <a:noFill/>
          <a:ln w="9525">
            <a:noFill/>
            <a:miter lim="800000"/>
            <a:headEnd/>
            <a:tailEnd/>
          </a:ln>
        </p:spPr>
        <p:txBody>
          <a:bodyPr vert="eaVert" lIns="0" tIns="0" rIns="0" bIns="0"/>
          <a:lstStyle/>
          <a:p>
            <a:pPr>
              <a:lnSpc>
                <a:spcPts val="2800"/>
              </a:lnSpc>
            </a:pPr>
            <a:r>
              <a:rPr lang="ja-JP" altLang="en-US">
                <a:solidFill>
                  <a:srgbClr val="000000"/>
                </a:solidFill>
                <a:latin typeface="メイリオ" pitchFamily="50" charset="-128"/>
                <a:ea typeface="メイリオ" pitchFamily="50" charset="-128"/>
                <a:cs typeface="メイリオ" pitchFamily="50" charset="-128"/>
              </a:rPr>
              <a:t>科目次元</a:t>
            </a:r>
          </a:p>
        </p:txBody>
      </p:sp>
      <p:sp>
        <p:nvSpPr>
          <p:cNvPr id="125971" name="テキスト ボックス 38"/>
          <p:cNvSpPr txBox="1">
            <a:spLocks noChangeArrowheads="1"/>
          </p:cNvSpPr>
          <p:nvPr/>
        </p:nvSpPr>
        <p:spPr bwMode="auto">
          <a:xfrm>
            <a:off x="1714500" y="5643563"/>
            <a:ext cx="1214438" cy="571500"/>
          </a:xfrm>
          <a:prstGeom prst="rect">
            <a:avLst/>
          </a:prstGeom>
          <a:noFill/>
          <a:ln w="9525">
            <a:noFill/>
            <a:miter lim="800000"/>
            <a:headEnd/>
            <a:tailEnd/>
          </a:ln>
        </p:spPr>
        <p:txBody>
          <a:bodyPr lIns="0" tIns="0" rIns="0" bIns="0"/>
          <a:lstStyle/>
          <a:p>
            <a:pPr>
              <a:lnSpc>
                <a:spcPts val="1900"/>
              </a:lnSpc>
            </a:pPr>
            <a:r>
              <a:rPr lang="ja-JP" altLang="en-US">
                <a:solidFill>
                  <a:srgbClr val="000000"/>
                </a:solidFill>
                <a:latin typeface="メイリオ" pitchFamily="50" charset="-128"/>
                <a:ea typeface="メイリオ" pitchFamily="50" charset="-128"/>
                <a:cs typeface="メイリオ" pitchFamily="50" charset="-128"/>
              </a:rPr>
              <a:t>データ次元</a:t>
            </a:r>
            <a:endParaRPr lang="en-US" altLang="ja-JP">
              <a:solidFill>
                <a:srgbClr val="000000"/>
              </a:solidFill>
              <a:latin typeface="メイリオ" pitchFamily="50" charset="-128"/>
              <a:ea typeface="メイリオ" pitchFamily="50" charset="-128"/>
              <a:cs typeface="メイリオ" pitchFamily="50" charset="-128"/>
            </a:endParaRPr>
          </a:p>
          <a:p>
            <a:pPr>
              <a:lnSpc>
                <a:spcPts val="1900"/>
              </a:lnSpc>
            </a:pPr>
            <a:r>
              <a:rPr lang="ja-JP" altLang="en-US">
                <a:solidFill>
                  <a:srgbClr val="000000"/>
                </a:solidFill>
                <a:latin typeface="メイリオ" pitchFamily="50" charset="-128"/>
                <a:ea typeface="メイリオ" pitchFamily="50" charset="-128"/>
                <a:cs typeface="メイリオ" pitchFamily="50" charset="-128"/>
              </a:rPr>
              <a:t>時間次元</a:t>
            </a:r>
          </a:p>
        </p:txBody>
      </p:sp>
      <p:sp>
        <p:nvSpPr>
          <p:cNvPr id="125972" name="テキスト ボックス 39"/>
          <p:cNvSpPr txBox="1">
            <a:spLocks noChangeArrowheads="1"/>
          </p:cNvSpPr>
          <p:nvPr/>
        </p:nvSpPr>
        <p:spPr bwMode="auto">
          <a:xfrm rot="-2999879">
            <a:off x="3933032" y="5017294"/>
            <a:ext cx="1143000" cy="357187"/>
          </a:xfrm>
          <a:prstGeom prst="rect">
            <a:avLst/>
          </a:prstGeom>
          <a:noFill/>
          <a:ln w="9525">
            <a:noFill/>
            <a:miter lim="800000"/>
            <a:headEnd/>
            <a:tailEnd/>
          </a:ln>
        </p:spPr>
        <p:txBody>
          <a:bodyPr lIns="0" tIns="0" rIns="0" bIns="0"/>
          <a:lstStyle/>
          <a:p>
            <a:pPr>
              <a:lnSpc>
                <a:spcPts val="1900"/>
              </a:lnSpc>
            </a:pPr>
            <a:r>
              <a:rPr lang="ja-JP" altLang="en-US">
                <a:solidFill>
                  <a:srgbClr val="000000"/>
                </a:solidFill>
                <a:latin typeface="メイリオ" pitchFamily="50" charset="-128"/>
                <a:ea typeface="メイリオ" pitchFamily="50" charset="-128"/>
                <a:cs typeface="メイリオ" pitchFamily="50" charset="-128"/>
              </a:rPr>
              <a:t>組織次元</a:t>
            </a:r>
          </a:p>
        </p:txBody>
      </p:sp>
      <p:sp>
        <p:nvSpPr>
          <p:cNvPr id="125973" name="Rectangle 2"/>
          <p:cNvSpPr>
            <a:spLocks noChangeArrowheads="1"/>
          </p:cNvSpPr>
          <p:nvPr/>
        </p:nvSpPr>
        <p:spPr bwMode="auto">
          <a:xfrm>
            <a:off x="5000625" y="1571625"/>
            <a:ext cx="3757613" cy="307975"/>
          </a:xfrm>
          <a:prstGeom prst="rect">
            <a:avLst/>
          </a:prstGeom>
          <a:solidFill>
            <a:srgbClr val="557630">
              <a:alpha val="90195"/>
            </a:srgbClr>
          </a:solidFill>
          <a:ln w="19050">
            <a:noFill/>
            <a:miter lim="800000"/>
            <a:headEnd/>
            <a:tailEnd/>
          </a:ln>
        </p:spPr>
        <p:txBody>
          <a:bodyPr lIns="92075" tIns="46038" rIns="92075" bIns="46038" anchor="ctr">
            <a:spAutoFit/>
          </a:bodyPr>
          <a:lstStyle/>
          <a:p>
            <a:pPr algn="ctr"/>
            <a:r>
              <a:rPr lang="ja-JP" altLang="en-US" sz="1400">
                <a:solidFill>
                  <a:srgbClr val="FFFFFF"/>
                </a:solidFill>
                <a:latin typeface="メイリオ" pitchFamily="50" charset="-128"/>
                <a:ea typeface="メイリオ" pitchFamily="50" charset="-128"/>
                <a:cs typeface="メイリオ" pitchFamily="50" charset="-128"/>
              </a:rPr>
              <a:t>９つの次元を自由に組み合わせることが可能</a:t>
            </a:r>
            <a:endParaRPr lang="ja-JP" altLang="ja-JP" sz="1400">
              <a:solidFill>
                <a:srgbClr val="FFFFFF"/>
              </a:solidFill>
              <a:latin typeface="メイリオ" pitchFamily="50" charset="-128"/>
              <a:ea typeface="メイリオ" pitchFamily="50" charset="-128"/>
              <a:cs typeface="メイリオ" pitchFamily="50" charset="-128"/>
            </a:endParaRPr>
          </a:p>
        </p:txBody>
      </p:sp>
      <p:sp>
        <p:nvSpPr>
          <p:cNvPr id="125974" name="Rectangle 3"/>
          <p:cNvSpPr>
            <a:spLocks noChangeArrowheads="1"/>
          </p:cNvSpPr>
          <p:nvPr/>
        </p:nvSpPr>
        <p:spPr bwMode="auto">
          <a:xfrm>
            <a:off x="5030788" y="2000250"/>
            <a:ext cx="3717925" cy="3835400"/>
          </a:xfrm>
          <a:prstGeom prst="rect">
            <a:avLst/>
          </a:prstGeom>
          <a:noFill/>
          <a:ln w="22225">
            <a:solidFill>
              <a:srgbClr val="557630"/>
            </a:solidFill>
            <a:miter lim="800000"/>
            <a:headEnd/>
            <a:tailEnd/>
          </a:ln>
        </p:spPr>
        <p:txBody>
          <a:bodyPr lIns="144000" tIns="46038" rIns="92075" bIns="46038"/>
          <a:lstStyle/>
          <a:p>
            <a:pPr algn="ctr">
              <a:lnSpc>
                <a:spcPct val="150000"/>
              </a:lnSpc>
            </a:pPr>
            <a:r>
              <a:rPr lang="ja-JP" altLang="en-US" sz="1600">
                <a:solidFill>
                  <a:srgbClr val="333333"/>
                </a:solidFill>
                <a:latin typeface="メイリオ" pitchFamily="50" charset="-128"/>
                <a:ea typeface="メイリオ" pitchFamily="50" charset="-128"/>
                <a:cs typeface="メイリオ" pitchFamily="50" charset="-128"/>
              </a:rPr>
              <a:t>９つの次元</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１</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勘定科目</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２</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組織</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３</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機能１</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４</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機能２</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５</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機能３</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６</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機能４</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７</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相手先（仕入先</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得意先</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社員）</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８</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期間</a:t>
            </a:r>
            <a:endParaRPr lang="en-US" altLang="ja-JP" sz="1600">
              <a:solidFill>
                <a:srgbClr val="333333"/>
              </a:solidFill>
              <a:latin typeface="メイリオ" pitchFamily="50" charset="-128"/>
              <a:ea typeface="メイリオ" pitchFamily="50" charset="-128"/>
              <a:cs typeface="メイリオ" pitchFamily="50" charset="-128"/>
            </a:endParaRPr>
          </a:p>
          <a:p>
            <a:pPr>
              <a:lnSpc>
                <a:spcPct val="150000"/>
              </a:lnSpc>
            </a:pPr>
            <a:r>
              <a:rPr lang="ja-JP" altLang="en-US" sz="1600">
                <a:solidFill>
                  <a:srgbClr val="333333"/>
                </a:solidFill>
                <a:latin typeface="メイリオ" pitchFamily="50" charset="-128"/>
                <a:ea typeface="メイリオ" pitchFamily="50" charset="-128"/>
                <a:cs typeface="メイリオ" pitchFamily="50" charset="-128"/>
              </a:rPr>
              <a:t>９</a:t>
            </a:r>
            <a:r>
              <a:rPr lang="en-US" altLang="ja-JP" sz="1600">
                <a:solidFill>
                  <a:srgbClr val="333333"/>
                </a:solidFill>
                <a:latin typeface="メイリオ" pitchFamily="50" charset="-128"/>
                <a:ea typeface="メイリオ" pitchFamily="50" charset="-128"/>
                <a:cs typeface="メイリオ" pitchFamily="50" charset="-128"/>
              </a:rPr>
              <a:t>.</a:t>
            </a:r>
            <a:r>
              <a:rPr lang="ja-JP" altLang="en-US" sz="1600">
                <a:solidFill>
                  <a:srgbClr val="333333"/>
                </a:solidFill>
                <a:latin typeface="メイリオ" pitchFamily="50" charset="-128"/>
                <a:ea typeface="メイリオ" pitchFamily="50" charset="-128"/>
                <a:cs typeface="メイリオ" pitchFamily="50" charset="-128"/>
              </a:rPr>
              <a:t>データタイプ（実績・予算</a:t>
            </a:r>
            <a:r>
              <a:rPr lang="ja-JP" altLang="en-US" sz="1200">
                <a:solidFill>
                  <a:srgbClr val="333333"/>
                </a:solidFill>
                <a:latin typeface="メイリオ" pitchFamily="50" charset="-128"/>
                <a:ea typeface="メイリオ" pitchFamily="50" charset="-128"/>
                <a:cs typeface="メイリオ" pitchFamily="50" charset="-128"/>
              </a:rPr>
              <a:t>等</a:t>
            </a:r>
            <a:r>
              <a:rPr lang="ja-JP" altLang="en-US" sz="1600">
                <a:solidFill>
                  <a:srgbClr val="333333"/>
                </a:solidFill>
                <a:latin typeface="メイリオ" pitchFamily="50" charset="-128"/>
                <a:ea typeface="メイリオ" pitchFamily="50" charset="-128"/>
                <a:cs typeface="メイリオ" pitchFamily="50" charset="-128"/>
              </a:rPr>
              <a:t>）</a:t>
            </a:r>
            <a:endParaRPr lang="en-US" altLang="ja-JP" sz="1600">
              <a:solidFill>
                <a:srgbClr val="333333"/>
              </a:solidFill>
              <a:latin typeface="メイリオ" pitchFamily="50" charset="-128"/>
              <a:ea typeface="メイリオ" pitchFamily="50" charset="-128"/>
              <a:cs typeface="メイリオ" pitchFamily="50" charset="-128"/>
            </a:endParaRPr>
          </a:p>
        </p:txBody>
      </p:sp>
      <p:sp>
        <p:nvSpPr>
          <p:cNvPr id="125975" name="Text Box 2"/>
          <p:cNvSpPr txBox="1">
            <a:spLocks noChangeArrowheads="1"/>
          </p:cNvSpPr>
          <p:nvPr/>
        </p:nvSpPr>
        <p:spPr bwMode="auto">
          <a:xfrm>
            <a:off x="215900" y="1439863"/>
            <a:ext cx="4357688" cy="862012"/>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次元</a:t>
            </a:r>
            <a:endParaRPr lang="en-US" altLang="ja-JP">
              <a:solidFill>
                <a:srgbClr val="E27100"/>
              </a:solidFill>
              <a:latin typeface="メイリオ" pitchFamily="50" charset="-128"/>
              <a:ea typeface="メイリオ" pitchFamily="50" charset="-128"/>
              <a:cs typeface="メイリオ" pitchFamily="50" charset="-128"/>
            </a:endParaRPr>
          </a:p>
          <a:p>
            <a:r>
              <a:rPr lang="ja-JP" altLang="en-US" sz="1600">
                <a:solidFill>
                  <a:srgbClr val="000000"/>
                </a:solidFill>
                <a:latin typeface="メイリオ" pitchFamily="50" charset="-128"/>
                <a:ea typeface="メイリオ" pitchFamily="50" charset="-128"/>
                <a:cs typeface="メイリオ" pitchFamily="50" charset="-128"/>
              </a:rPr>
              <a:t>多面体で表現される、データベースへ</a:t>
            </a:r>
            <a:endParaRPr lang="en-US" altLang="ja-JP" sz="1600">
              <a:solidFill>
                <a:srgbClr val="000000"/>
              </a:solidFill>
              <a:latin typeface="メイリオ" pitchFamily="50" charset="-128"/>
              <a:ea typeface="メイリオ" pitchFamily="50" charset="-128"/>
              <a:cs typeface="メイリオ" pitchFamily="50" charset="-128"/>
            </a:endParaRPr>
          </a:p>
          <a:p>
            <a:r>
              <a:rPr lang="ja-JP" altLang="en-US" sz="1600">
                <a:solidFill>
                  <a:srgbClr val="000000"/>
                </a:solidFill>
                <a:latin typeface="メイリオ" pitchFamily="50" charset="-128"/>
                <a:ea typeface="メイリオ" pitchFamily="50" charset="-128"/>
                <a:cs typeface="メイリオ" pitchFamily="50" charset="-128"/>
              </a:rPr>
              <a:t>アクセスする切り口</a:t>
            </a:r>
            <a:endParaRPr lang="en-US" altLang="ja-JP" sz="1600">
              <a:solidFill>
                <a:srgbClr val="000000"/>
              </a:solidFill>
              <a:latin typeface="メイリオ" pitchFamily="50" charset="-128"/>
              <a:ea typeface="メイリオ" pitchFamily="50" charset="-128"/>
              <a:cs typeface="メイリオ" pitchFamily="50" charset="-128"/>
            </a:endParaRPr>
          </a:p>
        </p:txBody>
      </p:sp>
      <p:sp>
        <p:nvSpPr>
          <p:cNvPr id="27"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t>
            </a:r>
            <a:r>
              <a:rPr lang="en-US" altLang="ja-JP" b="1" i="1" dirty="0" smtClean="0">
                <a:latin typeface="Times New Roman" pitchFamily="18" charset="0"/>
                <a:cs typeface="Times New Roman" pitchFamily="18" charset="0"/>
              </a:rPr>
              <a:t>Planning</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～レポート作成機能～</a:t>
            </a:r>
            <a:endParaRPr lang="ja-JP" altLang="en-US" dirty="0" smtClean="0">
              <a:latin typeface="メイリオ" pitchFamily="50" charset="-128"/>
              <a:ea typeface="メイリオ" pitchFamily="50" charset="-128"/>
              <a:cs typeface="メイリオ" pitchFamily="50" charset="-128"/>
            </a:endParaRPr>
          </a:p>
        </p:txBody>
      </p:sp>
      <p:sp>
        <p:nvSpPr>
          <p:cNvPr id="5120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ED767B2-2EF7-417A-80DA-C94667E545F4}" type="slidenum">
              <a:rPr lang="ja-JP" altLang="en-US" smtClean="0">
                <a:solidFill>
                  <a:srgbClr val="FFFFFF"/>
                </a:solidFill>
              </a:rPr>
              <a:pPr fontAlgn="base">
                <a:spcBef>
                  <a:spcPct val="0"/>
                </a:spcBef>
                <a:spcAft>
                  <a:spcPct val="0"/>
                </a:spcAft>
                <a:defRPr/>
              </a:pPr>
              <a:t>44</a:t>
            </a:fld>
            <a:endParaRPr lang="ja-JP" altLang="en-US" smtClean="0">
              <a:solidFill>
                <a:srgbClr val="FFFFFF"/>
              </a:solidFill>
            </a:endParaRPr>
          </a:p>
        </p:txBody>
      </p:sp>
      <p:sp>
        <p:nvSpPr>
          <p:cNvPr id="126980" name="Text Box 3"/>
          <p:cNvSpPr txBox="1">
            <a:spLocks noChangeArrowheads="1"/>
          </p:cNvSpPr>
          <p:nvPr/>
        </p:nvSpPr>
        <p:spPr bwMode="auto">
          <a:xfrm>
            <a:off x="215900" y="1439863"/>
            <a:ext cx="8928100" cy="4278312"/>
          </a:xfrm>
          <a:prstGeom prst="rect">
            <a:avLst/>
          </a:prstGeom>
          <a:noFill/>
          <a:ln w="9525">
            <a:noFill/>
            <a:miter lim="800000"/>
            <a:headEnd/>
            <a:tailEnd/>
          </a:ln>
        </p:spPr>
        <p:txBody>
          <a:bodyPr lIns="92075" tIns="46038" rIns="92075" bIns="46038">
            <a:spAutoFit/>
          </a:bodyPr>
          <a:lstStyle/>
          <a:p>
            <a:r>
              <a:rPr lang="en-US" altLang="ja-JP" sz="1600">
                <a:solidFill>
                  <a:srgbClr val="595959"/>
                </a:solidFill>
                <a:latin typeface="メイリオ" pitchFamily="50" charset="-128"/>
                <a:ea typeface="メイリオ" pitchFamily="50" charset="-128"/>
                <a:cs typeface="メイリオ" pitchFamily="50" charset="-128"/>
              </a:rPr>
              <a:t>◆</a:t>
            </a:r>
            <a:r>
              <a:rPr lang="ja-JP" altLang="en-US" sz="1600">
                <a:solidFill>
                  <a:srgbClr val="595959"/>
                </a:solidFill>
                <a:latin typeface="メイリオ" pitchFamily="50" charset="-128"/>
                <a:ea typeface="メイリオ" pitchFamily="50" charset="-128"/>
                <a:cs typeface="メイリオ" pitchFamily="50" charset="-128"/>
              </a:rPr>
              <a:t>メリット</a:t>
            </a:r>
          </a:p>
          <a:p>
            <a:r>
              <a:rPr lang="ja-JP" altLang="en-US" sz="1600">
                <a:solidFill>
                  <a:srgbClr val="005096"/>
                </a:solidFill>
                <a:latin typeface="メイリオ" pitchFamily="50" charset="-128"/>
                <a:ea typeface="メイリオ" pitchFamily="50" charset="-128"/>
                <a:cs typeface="メイリオ" pitchFamily="50" charset="-128"/>
              </a:rPr>
              <a:t>　</a:t>
            </a:r>
            <a:r>
              <a:rPr lang="ja-JP" altLang="en-US" sz="1600">
                <a:solidFill>
                  <a:srgbClr val="595959"/>
                </a:solidFill>
                <a:latin typeface="メイリオ" pitchFamily="50" charset="-128"/>
                <a:ea typeface="メイリオ" pitchFamily="50" charset="-128"/>
                <a:cs typeface="メイリオ" pitchFamily="50" charset="-128"/>
              </a:rPr>
              <a:t>基幹会計システムに蓄積されたデータをもとに、縦軸・横軸を自由に設定したレポート作成</a:t>
            </a:r>
            <a:endParaRPr lang="en-US" altLang="ja-JP" sz="1600">
              <a:solidFill>
                <a:srgbClr val="595959"/>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　が可能です。これにより</a:t>
            </a:r>
            <a:r>
              <a:rPr lang="ja-JP" altLang="en-US" sz="1600">
                <a:solidFill>
                  <a:srgbClr val="FF0000"/>
                </a:solidFill>
                <a:latin typeface="メイリオ" pitchFamily="50" charset="-128"/>
                <a:ea typeface="メイリオ" pitchFamily="50" charset="-128"/>
                <a:cs typeface="メイリオ" pitchFamily="50" charset="-128"/>
              </a:rPr>
              <a:t>定型・非定型のさまざまな管理資料</a:t>
            </a:r>
            <a:r>
              <a:rPr lang="ja-JP" altLang="en-US" sz="1600">
                <a:solidFill>
                  <a:srgbClr val="595959"/>
                </a:solidFill>
                <a:latin typeface="メイリオ" pitchFamily="50" charset="-128"/>
                <a:ea typeface="メイリオ" pitchFamily="50" charset="-128"/>
                <a:cs typeface="メイリオ" pitchFamily="50" charset="-128"/>
              </a:rPr>
              <a:t>を柔軟に作成することができ、</a:t>
            </a:r>
            <a:endParaRPr lang="en-US" altLang="ja-JP" sz="1600">
              <a:solidFill>
                <a:srgbClr val="595959"/>
              </a:solidFill>
              <a:latin typeface="メイリオ" pitchFamily="50" charset="-128"/>
              <a:ea typeface="メイリオ" pitchFamily="50" charset="-128"/>
              <a:cs typeface="メイリオ" pitchFamily="50" charset="-128"/>
            </a:endParaRPr>
          </a:p>
          <a:p>
            <a:r>
              <a:rPr lang="ja-JP" altLang="en-US" sz="1600">
                <a:solidFill>
                  <a:srgbClr val="595959"/>
                </a:solidFill>
                <a:latin typeface="メイリオ" pitchFamily="50" charset="-128"/>
                <a:ea typeface="メイリオ" pitchFamily="50" charset="-128"/>
                <a:cs typeface="メイリオ" pitchFamily="50" charset="-128"/>
              </a:rPr>
              <a:t>　経営層のご要望にお応えします。</a:t>
            </a:r>
          </a:p>
          <a:p>
            <a:endParaRPr lang="ja-JP" altLang="en-US" sz="1600">
              <a:solidFill>
                <a:srgbClr val="005096"/>
              </a:solidFill>
              <a:latin typeface="メイリオ" pitchFamily="50" charset="-128"/>
              <a:ea typeface="メイリオ" pitchFamily="50" charset="-128"/>
              <a:cs typeface="メイリオ" pitchFamily="50" charset="-128"/>
            </a:endParaRPr>
          </a:p>
          <a:p>
            <a:r>
              <a:rPr kumimoji="0" lang="ja-JP" altLang="en-US" sz="1600">
                <a:solidFill>
                  <a:srgbClr val="595959"/>
                </a:solidFill>
                <a:latin typeface="メイリオ" pitchFamily="50" charset="-128"/>
                <a:ea typeface="メイリオ" pitchFamily="50" charset="-128"/>
                <a:cs typeface="メイリオ" pitchFamily="50" charset="-128"/>
              </a:rPr>
              <a:t>◆分析機能</a:t>
            </a:r>
            <a:endParaRPr lang="ja-JP" altLang="en-US" sz="1600">
              <a:solidFill>
                <a:srgbClr val="595959"/>
              </a:solidFill>
              <a:latin typeface="メイリオ" pitchFamily="50" charset="-128"/>
              <a:ea typeface="メイリオ" pitchFamily="50" charset="-128"/>
              <a:cs typeface="メイリオ" pitchFamily="50" charset="-128"/>
            </a:endParaRPr>
          </a:p>
          <a:p>
            <a:r>
              <a:rPr lang="ja-JP" altLang="en-US" sz="1600">
                <a:solidFill>
                  <a:srgbClr val="005096"/>
                </a:solidFill>
                <a:latin typeface="メイリオ" pitchFamily="50" charset="-128"/>
                <a:ea typeface="メイリオ" pitchFamily="50" charset="-128"/>
                <a:cs typeface="メイリオ" pitchFamily="50" charset="-128"/>
              </a:rPr>
              <a:t>　</a:t>
            </a:r>
            <a:r>
              <a:rPr lang="ja-JP" altLang="en-US" sz="1600">
                <a:solidFill>
                  <a:srgbClr val="595959"/>
                </a:solidFill>
                <a:latin typeface="メイリオ" pitchFamily="50" charset="-128"/>
                <a:ea typeface="メイリオ" pitchFamily="50" charset="-128"/>
                <a:cs typeface="メイリオ" pitchFamily="50" charset="-128"/>
              </a:rPr>
              <a:t>・多次元での集計表示</a:t>
            </a:r>
          </a:p>
          <a:p>
            <a:r>
              <a:rPr lang="ja-JP" altLang="en-US" sz="1600">
                <a:solidFill>
                  <a:srgbClr val="595959"/>
                </a:solidFill>
                <a:latin typeface="メイリオ" pitchFamily="50" charset="-128"/>
                <a:ea typeface="メイリオ" pitchFamily="50" charset="-128"/>
                <a:cs typeface="メイリオ" pitchFamily="50" charset="-128"/>
              </a:rPr>
              <a:t>　・ドリルダウンによる細分化</a:t>
            </a:r>
          </a:p>
          <a:p>
            <a:r>
              <a:rPr lang="ja-JP" altLang="en-US" sz="1600">
                <a:solidFill>
                  <a:srgbClr val="595959"/>
                </a:solidFill>
                <a:latin typeface="メイリオ" pitchFamily="50" charset="-128"/>
                <a:ea typeface="メイリオ" pitchFamily="50" charset="-128"/>
                <a:cs typeface="メイリオ" pitchFamily="50" charset="-128"/>
              </a:rPr>
              <a:t>　・金額しきい値により色づけして表示</a:t>
            </a:r>
          </a:p>
          <a:p>
            <a:r>
              <a:rPr lang="ja-JP" altLang="en-US" sz="1600">
                <a:solidFill>
                  <a:srgbClr val="595959"/>
                </a:solidFill>
                <a:latin typeface="メイリオ" pitchFamily="50" charset="-128"/>
                <a:ea typeface="メイリオ" pitchFamily="50" charset="-128"/>
                <a:cs typeface="メイリオ" pitchFamily="50" charset="-128"/>
              </a:rPr>
              <a:t>　・ランキングによる分析</a:t>
            </a:r>
          </a:p>
          <a:p>
            <a:r>
              <a:rPr lang="ja-JP" altLang="en-US" sz="1600">
                <a:solidFill>
                  <a:srgbClr val="595959"/>
                </a:solidFill>
                <a:latin typeface="メイリオ" pitchFamily="50" charset="-128"/>
                <a:ea typeface="メイリオ" pitchFamily="50" charset="-128"/>
                <a:cs typeface="メイリオ" pitchFamily="50" charset="-128"/>
              </a:rPr>
              <a:t>　・計算式を使った財務指標分析</a:t>
            </a:r>
          </a:p>
          <a:p>
            <a:r>
              <a:rPr lang="ja-JP" altLang="en-US" sz="1600">
                <a:solidFill>
                  <a:srgbClr val="595959"/>
                </a:solidFill>
                <a:latin typeface="メイリオ" pitchFamily="50" charset="-128"/>
                <a:ea typeface="メイリオ" pitchFamily="50" charset="-128"/>
                <a:cs typeface="メイリオ" pitchFamily="50" charset="-128"/>
              </a:rPr>
              <a:t>　・実績と予算を組合せて着地予想</a:t>
            </a:r>
          </a:p>
          <a:p>
            <a:r>
              <a:rPr lang="ja-JP" altLang="en-US" sz="1600">
                <a:solidFill>
                  <a:srgbClr val="595959"/>
                </a:solidFill>
                <a:latin typeface="メイリオ" pitchFamily="50" charset="-128"/>
                <a:ea typeface="メイリオ" pitchFamily="50" charset="-128"/>
                <a:cs typeface="メイリオ" pitchFamily="50" charset="-128"/>
              </a:rPr>
              <a:t>　・数量や見込みなど非会計データの扱い</a:t>
            </a:r>
          </a:p>
          <a:p>
            <a:endParaRPr lang="ja-JP" altLang="en-US" sz="1600">
              <a:solidFill>
                <a:srgbClr val="000000"/>
              </a:solidFill>
              <a:latin typeface="メイリオ" pitchFamily="50" charset="-128"/>
              <a:ea typeface="メイリオ" pitchFamily="50" charset="-128"/>
              <a:cs typeface="メイリオ" pitchFamily="50" charset="-128"/>
            </a:endParaRPr>
          </a:p>
          <a:p>
            <a:r>
              <a:rPr kumimoji="0" lang="ja-JP" altLang="en-US" sz="1600">
                <a:solidFill>
                  <a:srgbClr val="595959"/>
                </a:solidFill>
                <a:latin typeface="メイリオ" pitchFamily="50" charset="-128"/>
                <a:ea typeface="メイリオ" pitchFamily="50" charset="-128"/>
                <a:cs typeface="メイリオ" pitchFamily="50" charset="-128"/>
              </a:rPr>
              <a:t>◆出力形態</a:t>
            </a:r>
            <a:endParaRPr lang="ja-JP" altLang="en-US" sz="1600">
              <a:solidFill>
                <a:srgbClr val="595959"/>
              </a:solidFill>
              <a:latin typeface="メイリオ" pitchFamily="50" charset="-128"/>
              <a:ea typeface="メイリオ" pitchFamily="50" charset="-128"/>
              <a:cs typeface="メイリオ" pitchFamily="50" charset="-128"/>
            </a:endParaRPr>
          </a:p>
          <a:p>
            <a:r>
              <a:rPr lang="ja-JP" altLang="en-US" sz="1600">
                <a:solidFill>
                  <a:srgbClr val="000000"/>
                </a:solidFill>
                <a:latin typeface="メイリオ" pitchFamily="50" charset="-128"/>
                <a:ea typeface="メイリオ" pitchFamily="50" charset="-128"/>
                <a:cs typeface="メイリオ" pitchFamily="50" charset="-128"/>
              </a:rPr>
              <a:t>　</a:t>
            </a:r>
            <a:r>
              <a:rPr lang="ja-JP" altLang="en-US" sz="1600">
                <a:solidFill>
                  <a:srgbClr val="595959"/>
                </a:solidFill>
                <a:latin typeface="メイリオ" pitchFamily="50" charset="-128"/>
                <a:ea typeface="メイリオ" pitchFamily="50" charset="-128"/>
                <a:cs typeface="メイリオ" pitchFamily="50" charset="-128"/>
              </a:rPr>
              <a:t>最終的な完成レポートについては、</a:t>
            </a:r>
          </a:p>
          <a:p>
            <a:r>
              <a:rPr lang="ja-JP" altLang="en-US" sz="1600">
                <a:solidFill>
                  <a:srgbClr val="595959"/>
                </a:solidFill>
                <a:latin typeface="メイリオ" pitchFamily="50" charset="-128"/>
                <a:ea typeface="メイリオ" pitchFamily="50" charset="-128"/>
                <a:cs typeface="メイリオ" pitchFamily="50" charset="-128"/>
              </a:rPr>
              <a:t>　</a:t>
            </a:r>
            <a:r>
              <a:rPr lang="en-US" altLang="ja-JP" sz="1600">
                <a:solidFill>
                  <a:srgbClr val="595959"/>
                </a:solidFill>
                <a:latin typeface="メイリオ" pitchFamily="50" charset="-128"/>
                <a:ea typeface="メイリオ" pitchFamily="50" charset="-128"/>
                <a:cs typeface="メイリオ" pitchFamily="50" charset="-128"/>
              </a:rPr>
              <a:t>PDF</a:t>
            </a:r>
            <a:r>
              <a:rPr lang="ja-JP" altLang="en-US" sz="1600">
                <a:solidFill>
                  <a:srgbClr val="595959"/>
                </a:solidFill>
                <a:latin typeface="メイリオ" pitchFamily="50" charset="-128"/>
                <a:ea typeface="メイリオ" pitchFamily="50" charset="-128"/>
                <a:cs typeface="メイリオ" pitchFamily="50" charset="-128"/>
              </a:rPr>
              <a:t>、</a:t>
            </a:r>
            <a:r>
              <a:rPr lang="en-US" altLang="ja-JP" sz="1600">
                <a:solidFill>
                  <a:srgbClr val="595959"/>
                </a:solidFill>
                <a:latin typeface="メイリオ" pitchFamily="50" charset="-128"/>
                <a:ea typeface="メイリオ" pitchFamily="50" charset="-128"/>
                <a:cs typeface="メイリオ" pitchFamily="50" charset="-128"/>
              </a:rPr>
              <a:t>HTML</a:t>
            </a:r>
            <a:r>
              <a:rPr lang="ja-JP" altLang="en-US" sz="1600">
                <a:solidFill>
                  <a:srgbClr val="595959"/>
                </a:solidFill>
                <a:latin typeface="メイリオ" pitchFamily="50" charset="-128"/>
                <a:ea typeface="メイリオ" pitchFamily="50" charset="-128"/>
                <a:cs typeface="メイリオ" pitchFamily="50" charset="-128"/>
              </a:rPr>
              <a:t>、</a:t>
            </a:r>
            <a:r>
              <a:rPr lang="en-US" altLang="ja-JP" sz="1600">
                <a:solidFill>
                  <a:srgbClr val="595959"/>
                </a:solidFill>
                <a:latin typeface="メイリオ" pitchFamily="50" charset="-128"/>
                <a:ea typeface="メイリオ" pitchFamily="50" charset="-128"/>
                <a:cs typeface="メイリオ" pitchFamily="50" charset="-128"/>
              </a:rPr>
              <a:t>EXCEL</a:t>
            </a:r>
            <a:r>
              <a:rPr lang="ja-JP" altLang="en-US" sz="1600">
                <a:solidFill>
                  <a:srgbClr val="595959"/>
                </a:solidFill>
                <a:latin typeface="メイリオ" pitchFamily="50" charset="-128"/>
                <a:ea typeface="メイリオ" pitchFamily="50" charset="-128"/>
                <a:cs typeface="メイリオ" pitchFamily="50" charset="-128"/>
              </a:rPr>
              <a:t>等、多彩な出力指定が可能です。</a:t>
            </a:r>
          </a:p>
        </p:txBody>
      </p:sp>
      <p:pic>
        <p:nvPicPr>
          <p:cNvPr id="126981" name="Picture 4"/>
          <p:cNvPicPr>
            <a:picLocks noChangeAspect="1" noChangeArrowheads="1"/>
          </p:cNvPicPr>
          <p:nvPr/>
        </p:nvPicPr>
        <p:blipFill>
          <a:blip r:embed="rId3" cstate="print"/>
          <a:srcRect/>
          <a:stretch>
            <a:fillRect/>
          </a:stretch>
        </p:blipFill>
        <p:spPr bwMode="auto">
          <a:xfrm>
            <a:off x="4205288" y="2857500"/>
            <a:ext cx="3255962" cy="2339975"/>
          </a:xfrm>
          <a:prstGeom prst="rect">
            <a:avLst/>
          </a:prstGeom>
          <a:noFill/>
          <a:ln w="9525" algn="ctr">
            <a:noFill/>
            <a:miter lim="800000"/>
            <a:headEnd/>
            <a:tailEnd/>
          </a:ln>
        </p:spPr>
      </p:pic>
      <p:pic>
        <p:nvPicPr>
          <p:cNvPr id="126982" name="Picture 5"/>
          <p:cNvPicPr>
            <a:picLocks noChangeAspect="1" noChangeArrowheads="1"/>
          </p:cNvPicPr>
          <p:nvPr/>
        </p:nvPicPr>
        <p:blipFill>
          <a:blip r:embed="rId4" cstate="print"/>
          <a:srcRect/>
          <a:stretch>
            <a:fillRect/>
          </a:stretch>
        </p:blipFill>
        <p:spPr bwMode="auto">
          <a:xfrm>
            <a:off x="6286500" y="2428875"/>
            <a:ext cx="2605088" cy="1889125"/>
          </a:xfrm>
          <a:prstGeom prst="rect">
            <a:avLst/>
          </a:prstGeom>
          <a:noFill/>
          <a:ln w="9525">
            <a:noFill/>
            <a:miter lim="800000"/>
            <a:headEnd/>
            <a:tailEnd/>
          </a:ln>
        </p:spPr>
      </p:pic>
      <p:pic>
        <p:nvPicPr>
          <p:cNvPr id="126983" name="Picture 6"/>
          <p:cNvPicPr>
            <a:picLocks noChangeAspect="1" noChangeArrowheads="1"/>
          </p:cNvPicPr>
          <p:nvPr/>
        </p:nvPicPr>
        <p:blipFill>
          <a:blip r:embed="rId5" cstate="print"/>
          <a:srcRect/>
          <a:stretch>
            <a:fillRect/>
          </a:stretch>
        </p:blipFill>
        <p:spPr bwMode="auto">
          <a:xfrm>
            <a:off x="5726113" y="4224338"/>
            <a:ext cx="2878137" cy="2138362"/>
          </a:xfrm>
          <a:prstGeom prst="rect">
            <a:avLst/>
          </a:prstGeom>
          <a:noFill/>
          <a:ln w="9525">
            <a:noFill/>
            <a:miter lim="800000"/>
            <a:headEnd/>
            <a:tailEnd/>
          </a:ln>
        </p:spPr>
      </p:pic>
      <p:sp>
        <p:nvSpPr>
          <p:cNvPr id="1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DA1CBBE-8AAF-44C6-A25B-126293A0FEF7}" type="slidenum">
              <a:rPr lang="ja-JP" altLang="en-US" smtClean="0">
                <a:solidFill>
                  <a:srgbClr val="FFFFFF"/>
                </a:solidFill>
              </a:rPr>
              <a:pPr fontAlgn="base">
                <a:spcBef>
                  <a:spcPct val="0"/>
                </a:spcBef>
                <a:spcAft>
                  <a:spcPct val="0"/>
                </a:spcAft>
                <a:defRPr/>
              </a:pPr>
              <a:t>45</a:t>
            </a:fld>
            <a:endParaRPr lang="ja-JP" altLang="en-US" smtClean="0">
              <a:solidFill>
                <a:srgbClr val="FFFFFF"/>
              </a:solidFill>
            </a:endParaRPr>
          </a:p>
        </p:txBody>
      </p:sp>
      <p:sp>
        <p:nvSpPr>
          <p:cNvPr id="128003"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dirty="0">
                <a:solidFill>
                  <a:srgbClr val="000000"/>
                </a:solidFill>
                <a:latin typeface="Times New Roman" pitchFamily="18" charset="0"/>
                <a:ea typeface="HGP創英角ｺﾞｼｯｸUB" pitchFamily="50" charset="-128"/>
              </a:rPr>
              <a:t>SuperStream</a:t>
            </a:r>
            <a:r>
              <a:rPr lang="en-US" altLang="ja-JP" sz="4000" b="1" dirty="0">
                <a:solidFill>
                  <a:srgbClr val="000000"/>
                </a:solidFill>
                <a:latin typeface="Times New Roman" pitchFamily="18" charset="0"/>
                <a:ea typeface="HGP創英角ｺﾞｼｯｸUB" pitchFamily="50" charset="-128"/>
              </a:rPr>
              <a:t>-connect</a:t>
            </a:r>
            <a:endParaRPr lang="en-US" altLang="ja-JP" sz="4000" b="1" i="1" dirty="0">
              <a:solidFill>
                <a:srgbClr val="000000"/>
              </a:solidFill>
              <a:latin typeface="Times New Roman" pitchFamily="18" charset="0"/>
              <a:ea typeface="HGP創英角ｺﾞｼｯｸUB" pitchFamily="50" charset="-128"/>
            </a:endParaRPr>
          </a:p>
          <a:p>
            <a:pPr algn="ctr"/>
            <a:r>
              <a:rPr lang="en-US" altLang="ja-JP" sz="3200" dirty="0">
                <a:solidFill>
                  <a:srgbClr val="000000"/>
                </a:solidFill>
                <a:latin typeface="メイリオ" pitchFamily="50" charset="-128"/>
                <a:ea typeface="メイリオ" pitchFamily="50" charset="-128"/>
                <a:cs typeface="メイリオ" pitchFamily="50" charset="-128"/>
              </a:rPr>
              <a:t>SuperStream</a:t>
            </a:r>
            <a:r>
              <a:rPr lang="ja-JP" altLang="en-US" sz="2800" b="1" dirty="0">
                <a:solidFill>
                  <a:srgbClr val="000000"/>
                </a:solidFill>
                <a:latin typeface="メイリオ" pitchFamily="50" charset="-128"/>
                <a:ea typeface="メイリオ" pitchFamily="50" charset="-128"/>
                <a:cs typeface="メイリオ" pitchFamily="50" charset="-128"/>
              </a:rPr>
              <a:t>専用システム連携ツール</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-connect</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～他システムと</a:t>
            </a:r>
            <a:r>
              <a:rPr lang="en-US" altLang="ja-JP" sz="1800" b="1" i="1" dirty="0" smtClean="0">
                <a:latin typeface="Times New Roman" pitchFamily="18" charset="0"/>
                <a:cs typeface="Times New Roman" pitchFamily="18" charset="0"/>
              </a:rPr>
              <a:t>SuperStream</a:t>
            </a:r>
            <a:r>
              <a:rPr lang="ja-JP" altLang="en-US" sz="1800" dirty="0" smtClean="0">
                <a:latin typeface="メイリオ" pitchFamily="50" charset="-128"/>
                <a:ea typeface="メイリオ" pitchFamily="50" charset="-128"/>
                <a:cs typeface="メイリオ" pitchFamily="50" charset="-128"/>
              </a:rPr>
              <a:t>の連携～</a:t>
            </a:r>
          </a:p>
        </p:txBody>
      </p:sp>
      <p:sp>
        <p:nvSpPr>
          <p:cNvPr id="5325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7FEF6B03-E8D7-48ED-AEB9-77DFB89BEAC7}" type="slidenum">
              <a:rPr lang="ja-JP" altLang="en-US" smtClean="0">
                <a:solidFill>
                  <a:srgbClr val="FFFFFF"/>
                </a:solidFill>
              </a:rPr>
              <a:pPr fontAlgn="base">
                <a:spcBef>
                  <a:spcPct val="0"/>
                </a:spcBef>
                <a:spcAft>
                  <a:spcPct val="0"/>
                </a:spcAft>
                <a:defRPr/>
              </a:pPr>
              <a:t>46</a:t>
            </a:fld>
            <a:endParaRPr lang="ja-JP" altLang="en-US" smtClean="0">
              <a:solidFill>
                <a:srgbClr val="FFFFFF"/>
              </a:solidFill>
            </a:endParaRPr>
          </a:p>
        </p:txBody>
      </p:sp>
      <p:sp>
        <p:nvSpPr>
          <p:cNvPr id="129028" name="Rectangle 3"/>
          <p:cNvSpPr>
            <a:spLocks noChangeArrowheads="1"/>
          </p:cNvSpPr>
          <p:nvPr/>
        </p:nvSpPr>
        <p:spPr bwMode="auto">
          <a:xfrm>
            <a:off x="971550" y="1484313"/>
            <a:ext cx="7240588" cy="1081087"/>
          </a:xfrm>
          <a:prstGeom prst="rect">
            <a:avLst/>
          </a:prstGeom>
          <a:noFill/>
          <a:ln w="9525">
            <a:noFill/>
            <a:miter lim="800000"/>
            <a:headEnd/>
            <a:tailEnd/>
          </a:ln>
        </p:spPr>
        <p:txBody>
          <a:bodyPr wrap="none" anchor="ctr"/>
          <a:lstStyle/>
          <a:p>
            <a:r>
              <a:rPr lang="ja-JP" altLang="en-US">
                <a:solidFill>
                  <a:srgbClr val="595959"/>
                </a:solidFill>
                <a:latin typeface="メイリオ" pitchFamily="50" charset="-128"/>
                <a:ea typeface="メイリオ" pitchFamily="50" charset="-128"/>
                <a:cs typeface="メイリオ" pitchFamily="50" charset="-128"/>
              </a:rPr>
              <a:t>◆システム間の連携を</a:t>
            </a:r>
            <a:r>
              <a:rPr lang="ja-JP" altLang="en-US">
                <a:solidFill>
                  <a:srgbClr val="FF0000"/>
                </a:solidFill>
                <a:latin typeface="メイリオ" pitchFamily="50" charset="-128"/>
                <a:ea typeface="メイリオ" pitchFamily="50" charset="-128"/>
                <a:cs typeface="メイリオ" pitchFamily="50" charset="-128"/>
              </a:rPr>
              <a:t>ノンプログラミング、低コスト</a:t>
            </a:r>
            <a:r>
              <a:rPr lang="ja-JP" altLang="en-US">
                <a:solidFill>
                  <a:srgbClr val="595959"/>
                </a:solidFill>
                <a:latin typeface="メイリオ" pitchFamily="50" charset="-128"/>
                <a:ea typeface="メイリオ" pitchFamily="50" charset="-128"/>
                <a:cs typeface="メイリオ" pitchFamily="50" charset="-128"/>
              </a:rPr>
              <a:t>で実現</a:t>
            </a:r>
          </a:p>
          <a:p>
            <a:endParaRPr lang="ja-JP" altLang="en-US" sz="400">
              <a:solidFill>
                <a:srgbClr val="000000"/>
              </a:solidFill>
              <a:latin typeface="メイリオ" pitchFamily="50" charset="-128"/>
              <a:ea typeface="メイリオ" pitchFamily="50" charset="-128"/>
              <a:cs typeface="メイリオ" pitchFamily="50" charset="-128"/>
            </a:endParaRPr>
          </a:p>
          <a:p>
            <a:r>
              <a:rPr lang="ja-JP" altLang="en-US">
                <a:solidFill>
                  <a:srgbClr val="595959"/>
                </a:solidFill>
                <a:latin typeface="メイリオ" pitchFamily="50" charset="-128"/>
                <a:ea typeface="メイリオ" pitchFamily="50" charset="-128"/>
                <a:cs typeface="メイリオ" pitchFamily="50" charset="-128"/>
              </a:rPr>
              <a:t>◆帳票データを</a:t>
            </a:r>
            <a:r>
              <a:rPr lang="en-US" altLang="ja-JP">
                <a:solidFill>
                  <a:srgbClr val="595959"/>
                </a:solidFill>
                <a:latin typeface="メイリオ" pitchFamily="50" charset="-128"/>
                <a:ea typeface="メイリオ" pitchFamily="50" charset="-128"/>
                <a:cs typeface="メイリオ" pitchFamily="50" charset="-128"/>
              </a:rPr>
              <a:t>Web</a:t>
            </a:r>
            <a:r>
              <a:rPr lang="ja-JP" altLang="en-US">
                <a:solidFill>
                  <a:srgbClr val="595959"/>
                </a:solidFill>
                <a:latin typeface="メイリオ" pitchFamily="50" charset="-128"/>
                <a:ea typeface="メイリオ" pitchFamily="50" charset="-128"/>
                <a:cs typeface="メイリオ" pitchFamily="50" charset="-128"/>
              </a:rPr>
              <a:t>へ、</a:t>
            </a:r>
            <a:r>
              <a:rPr lang="en-US" altLang="ja-JP">
                <a:solidFill>
                  <a:srgbClr val="595959"/>
                </a:solidFill>
                <a:latin typeface="メイリオ" pitchFamily="50" charset="-128"/>
                <a:ea typeface="メイリオ" pitchFamily="50" charset="-128"/>
                <a:cs typeface="メイリオ" pitchFamily="50" charset="-128"/>
              </a:rPr>
              <a:t>Excel</a:t>
            </a:r>
            <a:r>
              <a:rPr lang="ja-JP" altLang="en-US">
                <a:solidFill>
                  <a:srgbClr val="595959"/>
                </a:solidFill>
                <a:latin typeface="メイリオ" pitchFamily="50" charset="-128"/>
                <a:ea typeface="メイリオ" pitchFamily="50" charset="-128"/>
                <a:cs typeface="メイリオ" pitchFamily="50" charset="-128"/>
              </a:rPr>
              <a:t>へ、メールへ、</a:t>
            </a:r>
            <a:r>
              <a:rPr lang="ja-JP" altLang="en-US">
                <a:solidFill>
                  <a:srgbClr val="FF0000"/>
                </a:solidFill>
                <a:latin typeface="メイリオ" pitchFamily="50" charset="-128"/>
                <a:ea typeface="メイリオ" pitchFamily="50" charset="-128"/>
                <a:cs typeface="メイリオ" pitchFamily="50" charset="-128"/>
              </a:rPr>
              <a:t>自在に展開</a:t>
            </a:r>
          </a:p>
          <a:p>
            <a:endParaRPr lang="ja-JP" altLang="en-US" sz="400">
              <a:solidFill>
                <a:srgbClr val="000000"/>
              </a:solidFill>
              <a:latin typeface="メイリオ" pitchFamily="50" charset="-128"/>
              <a:ea typeface="メイリオ" pitchFamily="50" charset="-128"/>
              <a:cs typeface="メイリオ" pitchFamily="50" charset="-128"/>
            </a:endParaRPr>
          </a:p>
          <a:p>
            <a:r>
              <a:rPr lang="ja-JP" altLang="en-US">
                <a:solidFill>
                  <a:srgbClr val="595959"/>
                </a:solidFill>
                <a:latin typeface="メイリオ" pitchFamily="50" charset="-128"/>
                <a:ea typeface="メイリオ" pitchFamily="50" charset="-128"/>
                <a:cs typeface="メイリオ" pitchFamily="50" charset="-128"/>
              </a:rPr>
              <a:t>◆人の手を介在せずに連携できるので、高度な</a:t>
            </a:r>
            <a:r>
              <a:rPr lang="ja-JP" altLang="en-US">
                <a:solidFill>
                  <a:srgbClr val="FF0000"/>
                </a:solidFill>
                <a:latin typeface="メイリオ" pitchFamily="50" charset="-128"/>
                <a:ea typeface="メイリオ" pitchFamily="50" charset="-128"/>
                <a:cs typeface="メイリオ" pitchFamily="50" charset="-128"/>
              </a:rPr>
              <a:t>内部統制対応</a:t>
            </a:r>
            <a:r>
              <a:rPr lang="ja-JP" altLang="en-US">
                <a:solidFill>
                  <a:srgbClr val="595959"/>
                </a:solidFill>
                <a:latin typeface="メイリオ" pitchFamily="50" charset="-128"/>
                <a:ea typeface="メイリオ" pitchFamily="50" charset="-128"/>
                <a:cs typeface="メイリオ" pitchFamily="50" charset="-128"/>
              </a:rPr>
              <a:t>を実現</a:t>
            </a:r>
          </a:p>
        </p:txBody>
      </p:sp>
      <p:sp>
        <p:nvSpPr>
          <p:cNvPr id="129029" name="Text Box 38"/>
          <p:cNvSpPr txBox="1">
            <a:spLocks noChangeArrowheads="1"/>
          </p:cNvSpPr>
          <p:nvPr/>
        </p:nvSpPr>
        <p:spPr bwMode="auto">
          <a:xfrm>
            <a:off x="971550" y="5676900"/>
            <a:ext cx="7488238" cy="519113"/>
          </a:xfrm>
          <a:prstGeom prst="rect">
            <a:avLst/>
          </a:prstGeom>
          <a:noFill/>
          <a:ln w="9525" algn="ctr">
            <a:noFill/>
            <a:miter lim="800000"/>
            <a:headEnd/>
            <a:tailEnd/>
          </a:ln>
        </p:spPr>
        <p:txBody>
          <a:bodyPr>
            <a:spAutoFit/>
          </a:bodyPr>
          <a:lstStyle/>
          <a:p>
            <a:r>
              <a:rPr lang="en-US" altLang="ja-JP" sz="2800" b="1" i="1">
                <a:solidFill>
                  <a:srgbClr val="9E3039"/>
                </a:solidFill>
                <a:latin typeface="Times New Roman" pitchFamily="18" charset="0"/>
              </a:rPr>
              <a:t>SuperStream</a:t>
            </a:r>
            <a:r>
              <a:rPr lang="ja-JP" altLang="en-US" sz="2800" b="1">
                <a:solidFill>
                  <a:srgbClr val="9E3039"/>
                </a:solidFill>
                <a:latin typeface="メイリオ" pitchFamily="50" charset="-128"/>
                <a:ea typeface="メイリオ" pitchFamily="50" charset="-128"/>
                <a:cs typeface="メイリオ" pitchFamily="50" charset="-128"/>
              </a:rPr>
              <a:t>と分散された情報の連携基盤</a:t>
            </a:r>
          </a:p>
        </p:txBody>
      </p:sp>
      <p:pic>
        <p:nvPicPr>
          <p:cNvPr id="129030" name="Picture 48"/>
          <p:cNvPicPr>
            <a:picLocks noChangeAspect="1" noChangeArrowheads="1"/>
          </p:cNvPicPr>
          <p:nvPr/>
        </p:nvPicPr>
        <p:blipFill>
          <a:blip r:embed="rId3" cstate="print"/>
          <a:srcRect/>
          <a:stretch>
            <a:fillRect/>
          </a:stretch>
        </p:blipFill>
        <p:spPr bwMode="auto">
          <a:xfrm>
            <a:off x="1258888" y="2706688"/>
            <a:ext cx="6624637" cy="2816225"/>
          </a:xfrm>
          <a:prstGeom prst="rect">
            <a:avLst/>
          </a:prstGeom>
          <a:noFill/>
          <a:ln w="9525" algn="ctr">
            <a:noFill/>
            <a:miter lim="800000"/>
            <a:headEnd/>
            <a:tailEnd/>
          </a:ln>
        </p:spPr>
      </p:pic>
      <p:sp>
        <p:nvSpPr>
          <p:cNvPr id="9"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-connect</a:t>
            </a:r>
            <a:r>
              <a:rPr lang="ja-JP" altLang="en-US" dirty="0" smtClean="0">
                <a:latin typeface="メイリオ" pitchFamily="50" charset="-128"/>
                <a:ea typeface="メイリオ" pitchFamily="50" charset="-128"/>
                <a:cs typeface="メイリオ" pitchFamily="50" charset="-128"/>
              </a:rPr>
              <a:t>特長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～一連のデータ連携処理フローを</a:t>
            </a:r>
            <a:r>
              <a:rPr lang="en-US" altLang="ja-JP" sz="1800" dirty="0" smtClean="0">
                <a:latin typeface="メイリオ" pitchFamily="50" charset="-128"/>
                <a:ea typeface="メイリオ" pitchFamily="50" charset="-128"/>
                <a:cs typeface="メイリオ" pitchFamily="50" charset="-128"/>
              </a:rPr>
              <a:t>GUI</a:t>
            </a:r>
            <a:r>
              <a:rPr lang="ja-JP" altLang="en-US" sz="1800" dirty="0" smtClean="0">
                <a:latin typeface="メイリオ" pitchFamily="50" charset="-128"/>
                <a:ea typeface="メイリオ" pitchFamily="50" charset="-128"/>
                <a:cs typeface="メイリオ" pitchFamily="50" charset="-128"/>
              </a:rPr>
              <a:t>で可視化～</a:t>
            </a:r>
          </a:p>
        </p:txBody>
      </p:sp>
      <p:sp>
        <p:nvSpPr>
          <p:cNvPr id="5427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0EC8F1D-3E5D-41D0-AF63-03930E8C5989}" type="slidenum">
              <a:rPr lang="ja-JP" altLang="en-US" smtClean="0">
                <a:solidFill>
                  <a:srgbClr val="FFFFFF"/>
                </a:solidFill>
              </a:rPr>
              <a:pPr fontAlgn="base">
                <a:spcBef>
                  <a:spcPct val="0"/>
                </a:spcBef>
                <a:spcAft>
                  <a:spcPct val="0"/>
                </a:spcAft>
                <a:defRPr/>
              </a:pPr>
              <a:t>47</a:t>
            </a:fld>
            <a:endParaRPr lang="ja-JP" altLang="en-US" smtClean="0">
              <a:solidFill>
                <a:srgbClr val="FFFFFF"/>
              </a:solidFill>
            </a:endParaRPr>
          </a:p>
        </p:txBody>
      </p:sp>
      <p:sp>
        <p:nvSpPr>
          <p:cNvPr id="130052" name="Text Box 3"/>
          <p:cNvSpPr txBox="1">
            <a:spLocks noChangeArrowheads="1"/>
          </p:cNvSpPr>
          <p:nvPr/>
        </p:nvSpPr>
        <p:spPr bwMode="auto">
          <a:xfrm>
            <a:off x="215900" y="1439863"/>
            <a:ext cx="8640763" cy="609600"/>
          </a:xfrm>
          <a:prstGeom prst="rect">
            <a:avLst/>
          </a:prstGeom>
          <a:noFill/>
          <a:ln w="38100" algn="ctr">
            <a:noFill/>
            <a:miter lim="800000"/>
            <a:headEnd/>
            <a:tailEnd/>
          </a:ln>
        </p:spPr>
        <p:txBody>
          <a:bodyPr wrap="none"/>
          <a:lstStyle/>
          <a:p>
            <a:r>
              <a:rPr lang="ja-JP" altLang="en-US">
                <a:solidFill>
                  <a:srgbClr val="595959"/>
                </a:solidFill>
                <a:latin typeface="メイリオ" pitchFamily="50" charset="-128"/>
                <a:ea typeface="メイリオ" pitchFamily="50" charset="-128"/>
                <a:cs typeface="メイリオ" pitchFamily="50" charset="-128"/>
              </a:rPr>
              <a:t>システム間におけるデータ連携のプロセスを、グラフィカルな画面を使って直感的</a:t>
            </a:r>
            <a:endParaRPr lang="en-US" altLang="ja-JP">
              <a:solidFill>
                <a:srgbClr val="595959"/>
              </a:solidFill>
              <a:latin typeface="メイリオ" pitchFamily="50" charset="-128"/>
              <a:ea typeface="メイリオ" pitchFamily="50" charset="-128"/>
              <a:cs typeface="メイリオ" pitchFamily="50" charset="-128"/>
            </a:endParaRPr>
          </a:p>
          <a:p>
            <a:r>
              <a:rPr lang="ja-JP" altLang="en-US">
                <a:solidFill>
                  <a:srgbClr val="595959"/>
                </a:solidFill>
                <a:latin typeface="メイリオ" pitchFamily="50" charset="-128"/>
                <a:ea typeface="メイリオ" pitchFamily="50" charset="-128"/>
                <a:cs typeface="メイリオ" pitchFamily="50" charset="-128"/>
              </a:rPr>
              <a:t>に記述していただけます。</a:t>
            </a:r>
          </a:p>
        </p:txBody>
      </p:sp>
      <p:sp>
        <p:nvSpPr>
          <p:cNvPr id="130053" name="Text Box 4"/>
          <p:cNvSpPr txBox="1">
            <a:spLocks noChangeArrowheads="1"/>
          </p:cNvSpPr>
          <p:nvPr/>
        </p:nvSpPr>
        <p:spPr bwMode="auto">
          <a:xfrm>
            <a:off x="466725" y="2105025"/>
            <a:ext cx="8426450" cy="4324350"/>
          </a:xfrm>
          <a:prstGeom prst="rect">
            <a:avLst/>
          </a:prstGeom>
          <a:noFill/>
          <a:ln w="22225" algn="ctr">
            <a:solidFill>
              <a:schemeClr val="accent2"/>
            </a:solidFill>
            <a:miter lim="800000"/>
            <a:headEnd/>
            <a:tailEnd/>
          </a:ln>
        </p:spPr>
        <p:txBody>
          <a:bodyPr/>
          <a:lstStyle/>
          <a:p>
            <a:pPr marL="266700" indent="-266700"/>
            <a:endParaRPr lang="en-US" altLang="ja-JP">
              <a:solidFill>
                <a:srgbClr val="BFBFBF"/>
              </a:solidFill>
              <a:latin typeface="メイリオ" pitchFamily="50" charset="-128"/>
              <a:ea typeface="メイリオ" pitchFamily="50" charset="-128"/>
              <a:cs typeface="メイリオ" pitchFamily="50" charset="-128"/>
            </a:endParaRPr>
          </a:p>
          <a:p>
            <a:pPr marL="266700" indent="-266700"/>
            <a:r>
              <a:rPr lang="en-US" altLang="ja-JP">
                <a:solidFill>
                  <a:srgbClr val="9E3039"/>
                </a:solidFill>
                <a:latin typeface="メイリオ" pitchFamily="50" charset="-128"/>
                <a:ea typeface="メイリオ" pitchFamily="50" charset="-128"/>
                <a:cs typeface="メイリオ" pitchFamily="50" charset="-128"/>
              </a:rPr>
              <a:t>■</a:t>
            </a:r>
            <a:r>
              <a:rPr lang="ja-JP" altLang="en-US">
                <a:solidFill>
                  <a:srgbClr val="000000"/>
                </a:solidFill>
                <a:latin typeface="メイリオ" pitchFamily="50" charset="-128"/>
                <a:ea typeface="メイリオ" pitchFamily="50" charset="-128"/>
                <a:cs typeface="メイリオ" pitchFamily="50" charset="-128"/>
              </a:rPr>
              <a:t>フローチャートを作成するイメージで</a:t>
            </a:r>
            <a:br>
              <a:rPr lang="ja-JP" altLang="en-US">
                <a:solidFill>
                  <a:srgbClr val="000000"/>
                </a:solidFill>
                <a:latin typeface="メイリオ" pitchFamily="50" charset="-128"/>
                <a:ea typeface="メイリオ" pitchFamily="50" charset="-128"/>
                <a:cs typeface="メイリオ" pitchFamily="50" charset="-128"/>
              </a:rPr>
            </a:br>
            <a:r>
              <a:rPr lang="ja-JP" altLang="en-US">
                <a:solidFill>
                  <a:srgbClr val="000000"/>
                </a:solidFill>
                <a:latin typeface="メイリオ" pitchFamily="50" charset="-128"/>
                <a:ea typeface="メイリオ" pitchFamily="50" charset="-128"/>
                <a:cs typeface="メイリオ" pitchFamily="50" charset="-128"/>
              </a:rPr>
              <a:t>処理プロセスをドラッグ＆ドロップに</a:t>
            </a:r>
            <a:br>
              <a:rPr lang="ja-JP" altLang="en-US">
                <a:solidFill>
                  <a:srgbClr val="000000"/>
                </a:solidFill>
                <a:latin typeface="メイリオ" pitchFamily="50" charset="-128"/>
                <a:ea typeface="メイリオ" pitchFamily="50" charset="-128"/>
                <a:cs typeface="メイリオ" pitchFamily="50" charset="-128"/>
              </a:rPr>
            </a:br>
            <a:r>
              <a:rPr lang="ja-JP" altLang="en-US">
                <a:solidFill>
                  <a:srgbClr val="000000"/>
                </a:solidFill>
                <a:latin typeface="メイリオ" pitchFamily="50" charset="-128"/>
                <a:ea typeface="メイリオ" pitchFamily="50" charset="-128"/>
                <a:cs typeface="メイリオ" pitchFamily="50" charset="-128"/>
              </a:rPr>
              <a:t>より簡単に作成</a:t>
            </a:r>
          </a:p>
          <a:p>
            <a:pPr marL="266700" indent="-266700"/>
            <a:endParaRPr lang="ja-JP" altLang="en-US">
              <a:solidFill>
                <a:srgbClr val="0065AE"/>
              </a:solidFill>
              <a:latin typeface="メイリオ" pitchFamily="50" charset="-128"/>
              <a:ea typeface="メイリオ" pitchFamily="50" charset="-128"/>
              <a:cs typeface="メイリオ" pitchFamily="50" charset="-128"/>
            </a:endParaRPr>
          </a:p>
          <a:p>
            <a:pPr marL="266700" indent="-266700"/>
            <a:r>
              <a:rPr lang="ja-JP" altLang="en-US">
                <a:solidFill>
                  <a:srgbClr val="9E3039"/>
                </a:solidFill>
                <a:latin typeface="メイリオ" pitchFamily="50" charset="-128"/>
                <a:ea typeface="メイリオ" pitchFamily="50" charset="-128"/>
                <a:cs typeface="メイリオ" pitchFamily="50" charset="-128"/>
              </a:rPr>
              <a:t>■</a:t>
            </a:r>
            <a:r>
              <a:rPr lang="ja-JP" altLang="en-US">
                <a:solidFill>
                  <a:srgbClr val="000000"/>
                </a:solidFill>
                <a:latin typeface="メイリオ" pitchFamily="50" charset="-128"/>
                <a:ea typeface="メイリオ" pitchFamily="50" charset="-128"/>
                <a:cs typeface="メイリオ" pitchFamily="50" charset="-128"/>
              </a:rPr>
              <a:t>条件分岐などの構造化</a:t>
            </a:r>
          </a:p>
          <a:p>
            <a:pPr marL="266700" indent="-266700"/>
            <a:endParaRPr lang="ja-JP" altLang="en-US">
              <a:solidFill>
                <a:srgbClr val="0065AE"/>
              </a:solidFill>
              <a:latin typeface="メイリオ" pitchFamily="50" charset="-128"/>
              <a:ea typeface="メイリオ" pitchFamily="50" charset="-128"/>
              <a:cs typeface="メイリオ" pitchFamily="50" charset="-128"/>
            </a:endParaRPr>
          </a:p>
          <a:p>
            <a:pPr marL="266700" indent="-266700"/>
            <a:r>
              <a:rPr lang="ja-JP" altLang="en-US">
                <a:solidFill>
                  <a:srgbClr val="9E3039"/>
                </a:solidFill>
                <a:latin typeface="メイリオ" pitchFamily="50" charset="-128"/>
                <a:ea typeface="メイリオ" pitchFamily="50" charset="-128"/>
                <a:cs typeface="メイリオ" pitchFamily="50" charset="-128"/>
              </a:rPr>
              <a:t>■</a:t>
            </a:r>
            <a:r>
              <a:rPr lang="ja-JP" altLang="en-US">
                <a:solidFill>
                  <a:srgbClr val="000000"/>
                </a:solidFill>
                <a:latin typeface="メイリオ" pitchFamily="50" charset="-128"/>
                <a:ea typeface="メイリオ" pitchFamily="50" charset="-128"/>
                <a:cs typeface="メイリオ" pitchFamily="50" charset="-128"/>
              </a:rPr>
              <a:t>データソース間の項目マッピング</a:t>
            </a:r>
          </a:p>
          <a:p>
            <a:pPr marL="266700" indent="-266700"/>
            <a:endParaRPr lang="ja-JP" altLang="en-US">
              <a:solidFill>
                <a:srgbClr val="0065AE"/>
              </a:solidFill>
              <a:latin typeface="メイリオ" pitchFamily="50" charset="-128"/>
              <a:ea typeface="メイリオ" pitchFamily="50" charset="-128"/>
              <a:cs typeface="メイリオ" pitchFamily="50" charset="-128"/>
            </a:endParaRPr>
          </a:p>
          <a:p>
            <a:pPr marL="266700" indent="-266700"/>
            <a:r>
              <a:rPr lang="ja-JP" altLang="en-US">
                <a:solidFill>
                  <a:srgbClr val="9E3039"/>
                </a:solidFill>
                <a:latin typeface="メイリオ" pitchFamily="50" charset="-128"/>
                <a:ea typeface="メイリオ" pitchFamily="50" charset="-128"/>
                <a:cs typeface="メイリオ" pitchFamily="50" charset="-128"/>
              </a:rPr>
              <a:t>■</a:t>
            </a:r>
            <a:r>
              <a:rPr lang="ja-JP" altLang="en-US">
                <a:solidFill>
                  <a:srgbClr val="000000"/>
                </a:solidFill>
                <a:latin typeface="メイリオ" pitchFamily="50" charset="-128"/>
                <a:ea typeface="メイリオ" pitchFamily="50" charset="-128"/>
                <a:cs typeface="メイリオ" pitchFamily="50" charset="-128"/>
              </a:rPr>
              <a:t>関数による高度なデータ変換</a:t>
            </a:r>
          </a:p>
          <a:p>
            <a:pPr marL="266700" indent="-266700"/>
            <a:r>
              <a:rPr lang="ja-JP" altLang="en-US">
                <a:solidFill>
                  <a:srgbClr val="000000"/>
                </a:solidFill>
                <a:latin typeface="メイリオ" pitchFamily="50" charset="-128"/>
                <a:ea typeface="メイリオ" pitchFamily="50" charset="-128"/>
                <a:cs typeface="メイリオ" pitchFamily="50" charset="-128"/>
              </a:rPr>
              <a:t>  　（四則演算や文字列変換など）</a:t>
            </a:r>
          </a:p>
          <a:p>
            <a:pPr marL="266700" indent="-266700"/>
            <a:endParaRPr lang="ja-JP" altLang="en-US">
              <a:solidFill>
                <a:srgbClr val="000000"/>
              </a:solidFill>
              <a:latin typeface="メイリオ" pitchFamily="50" charset="-128"/>
              <a:ea typeface="メイリオ" pitchFamily="50" charset="-128"/>
              <a:cs typeface="メイリオ" pitchFamily="50" charset="-128"/>
            </a:endParaRPr>
          </a:p>
          <a:p>
            <a:pPr marL="266700" indent="-266700"/>
            <a:r>
              <a:rPr lang="ja-JP" altLang="en-US">
                <a:solidFill>
                  <a:srgbClr val="9E3039"/>
                </a:solidFill>
                <a:latin typeface="メイリオ" pitchFamily="50" charset="-128"/>
                <a:ea typeface="メイリオ" pitchFamily="50" charset="-128"/>
                <a:cs typeface="メイリオ" pitchFamily="50" charset="-128"/>
              </a:rPr>
              <a:t>■</a:t>
            </a:r>
            <a:r>
              <a:rPr lang="en-US" altLang="ja-JP" b="1" i="1">
                <a:solidFill>
                  <a:srgbClr val="000000"/>
                </a:solidFill>
                <a:latin typeface="Times New Roman" pitchFamily="18" charset="0"/>
                <a:ea typeface="メイリオ" pitchFamily="50" charset="-128"/>
                <a:cs typeface="Times New Roman" pitchFamily="18" charset="0"/>
              </a:rPr>
              <a:t>SuperStream</a:t>
            </a:r>
            <a:r>
              <a:rPr lang="ja-JP" altLang="en-US">
                <a:solidFill>
                  <a:srgbClr val="000000"/>
                </a:solidFill>
                <a:latin typeface="メイリオ" pitchFamily="50" charset="-128"/>
                <a:ea typeface="メイリオ" pitchFamily="50" charset="-128"/>
                <a:cs typeface="メイリオ" pitchFamily="50" charset="-128"/>
              </a:rPr>
              <a:t>接続用アダプタで</a:t>
            </a:r>
            <a:br>
              <a:rPr lang="ja-JP" altLang="en-US">
                <a:solidFill>
                  <a:srgbClr val="000000"/>
                </a:solidFill>
                <a:latin typeface="メイリオ" pitchFamily="50" charset="-128"/>
                <a:ea typeface="メイリオ" pitchFamily="50" charset="-128"/>
                <a:cs typeface="メイリオ" pitchFamily="50" charset="-128"/>
              </a:rPr>
            </a:br>
            <a:r>
              <a:rPr lang="ja-JP" altLang="en-US">
                <a:solidFill>
                  <a:srgbClr val="000000"/>
                </a:solidFill>
                <a:latin typeface="メイリオ" pitchFamily="50" charset="-128"/>
                <a:ea typeface="メイリオ" pitchFamily="50" charset="-128"/>
                <a:cs typeface="メイリオ" pitchFamily="50" charset="-128"/>
              </a:rPr>
              <a:t>入出力を簡単に実現</a:t>
            </a:r>
          </a:p>
        </p:txBody>
      </p:sp>
      <p:pic>
        <p:nvPicPr>
          <p:cNvPr id="130054" name="Picture 6"/>
          <p:cNvPicPr>
            <a:picLocks noChangeAspect="1" noChangeArrowheads="1"/>
          </p:cNvPicPr>
          <p:nvPr/>
        </p:nvPicPr>
        <p:blipFill>
          <a:blip r:embed="rId3" cstate="print"/>
          <a:srcRect/>
          <a:stretch>
            <a:fillRect/>
          </a:stretch>
        </p:blipFill>
        <p:spPr bwMode="auto">
          <a:xfrm>
            <a:off x="4356100" y="4110038"/>
            <a:ext cx="4032250" cy="2157412"/>
          </a:xfrm>
          <a:prstGeom prst="rect">
            <a:avLst/>
          </a:prstGeom>
          <a:noFill/>
          <a:ln w="9525">
            <a:noFill/>
            <a:miter lim="800000"/>
            <a:headEnd/>
            <a:tailEnd/>
          </a:ln>
        </p:spPr>
      </p:pic>
      <p:sp>
        <p:nvSpPr>
          <p:cNvPr id="130055" name="Oval 7"/>
          <p:cNvSpPr>
            <a:spLocks noChangeArrowheads="1"/>
          </p:cNvSpPr>
          <p:nvPr/>
        </p:nvSpPr>
        <p:spPr bwMode="auto">
          <a:xfrm>
            <a:off x="5834063" y="5588000"/>
            <a:ext cx="695325" cy="465138"/>
          </a:xfrm>
          <a:prstGeom prst="ellipse">
            <a:avLst/>
          </a:prstGeom>
          <a:noFill/>
          <a:ln w="19050">
            <a:solidFill>
              <a:srgbClr val="FF0000"/>
            </a:solidFill>
            <a:round/>
            <a:headEnd/>
            <a:tailEnd/>
          </a:ln>
        </p:spPr>
        <p:txBody>
          <a:bodyPr wrap="none" anchor="ctr"/>
          <a:lstStyle/>
          <a:p>
            <a:endParaRPr lang="ja-JP" altLang="en-US">
              <a:solidFill>
                <a:srgbClr val="000000"/>
              </a:solidFill>
            </a:endParaRPr>
          </a:p>
        </p:txBody>
      </p:sp>
      <p:sp>
        <p:nvSpPr>
          <p:cNvPr id="130056" name="Freeform 8"/>
          <p:cNvSpPr>
            <a:spLocks/>
          </p:cNvSpPr>
          <p:nvPr/>
        </p:nvSpPr>
        <p:spPr bwMode="auto">
          <a:xfrm>
            <a:off x="6372225" y="5443538"/>
            <a:ext cx="863600" cy="177800"/>
          </a:xfrm>
          <a:custGeom>
            <a:avLst/>
            <a:gdLst>
              <a:gd name="T0" fmla="*/ 2147483647 w 762"/>
              <a:gd name="T1" fmla="*/ 2147483647 h 179"/>
              <a:gd name="T2" fmla="*/ 2147483647 w 762"/>
              <a:gd name="T3" fmla="*/ 2147483647 h 179"/>
              <a:gd name="T4" fmla="*/ 2147483647 w 762"/>
              <a:gd name="T5" fmla="*/ 0 h 179"/>
              <a:gd name="T6" fmla="*/ 2147483647 w 762"/>
              <a:gd name="T7" fmla="*/ 2147483647 h 179"/>
              <a:gd name="T8" fmla="*/ 2147483647 w 762"/>
              <a:gd name="T9" fmla="*/ 2147483647 h 179"/>
              <a:gd name="T10" fmla="*/ 0 w 762"/>
              <a:gd name="T11" fmla="*/ 2147483647 h 179"/>
              <a:gd name="T12" fmla="*/ 0 60000 65536"/>
              <a:gd name="T13" fmla="*/ 0 60000 65536"/>
              <a:gd name="T14" fmla="*/ 0 60000 65536"/>
              <a:gd name="T15" fmla="*/ 0 60000 65536"/>
              <a:gd name="T16" fmla="*/ 0 60000 65536"/>
              <a:gd name="T17" fmla="*/ 0 60000 65536"/>
              <a:gd name="T18" fmla="*/ 0 w 762"/>
              <a:gd name="T19" fmla="*/ 0 h 179"/>
              <a:gd name="T20" fmla="*/ 762 w 762"/>
              <a:gd name="T21" fmla="*/ 179 h 179"/>
            </a:gdLst>
            <a:ahLst/>
            <a:cxnLst>
              <a:cxn ang="T12">
                <a:pos x="T0" y="T1"/>
              </a:cxn>
              <a:cxn ang="T13">
                <a:pos x="T2" y="T3"/>
              </a:cxn>
              <a:cxn ang="T14">
                <a:pos x="T4" y="T5"/>
              </a:cxn>
              <a:cxn ang="T15">
                <a:pos x="T6" y="T7"/>
              </a:cxn>
              <a:cxn ang="T16">
                <a:pos x="T8" y="T9"/>
              </a:cxn>
              <a:cxn ang="T17">
                <a:pos x="T10" y="T11"/>
              </a:cxn>
            </a:cxnLst>
            <a:rect l="T18" t="T19" r="T20" b="T21"/>
            <a:pathLst>
              <a:path w="762" h="179">
                <a:moveTo>
                  <a:pt x="762" y="62"/>
                </a:moveTo>
                <a:cubicBezTo>
                  <a:pt x="716" y="52"/>
                  <a:pt x="675" y="29"/>
                  <a:pt x="630" y="16"/>
                </a:cubicBezTo>
                <a:cubicBezTo>
                  <a:pt x="604" y="9"/>
                  <a:pt x="552" y="0"/>
                  <a:pt x="552" y="0"/>
                </a:cubicBezTo>
                <a:cubicBezTo>
                  <a:pt x="340" y="9"/>
                  <a:pt x="419" y="6"/>
                  <a:pt x="295" y="31"/>
                </a:cubicBezTo>
                <a:cubicBezTo>
                  <a:pt x="240" y="59"/>
                  <a:pt x="183" y="89"/>
                  <a:pt x="124" y="109"/>
                </a:cubicBezTo>
                <a:cubicBezTo>
                  <a:pt x="92" y="141"/>
                  <a:pt x="50" y="179"/>
                  <a:pt x="0" y="179"/>
                </a:cubicBezTo>
              </a:path>
            </a:pathLst>
          </a:custGeom>
          <a:noFill/>
          <a:ln w="19050">
            <a:solidFill>
              <a:srgbClr val="FF0000"/>
            </a:solidFill>
            <a:round/>
            <a:headEnd type="oval" w="med" len="med"/>
            <a:tailEnd type="stealth" w="lg" len="lg"/>
          </a:ln>
        </p:spPr>
        <p:txBody>
          <a:bodyPr/>
          <a:lstStyle/>
          <a:p>
            <a:endParaRPr lang="ja-JP" altLang="en-US"/>
          </a:p>
        </p:txBody>
      </p:sp>
      <p:sp>
        <p:nvSpPr>
          <p:cNvPr id="130057" name="Oval 9"/>
          <p:cNvSpPr>
            <a:spLocks noChangeArrowheads="1"/>
          </p:cNvSpPr>
          <p:nvPr/>
        </p:nvSpPr>
        <p:spPr bwMode="auto">
          <a:xfrm>
            <a:off x="7302500" y="5505450"/>
            <a:ext cx="231775" cy="115888"/>
          </a:xfrm>
          <a:prstGeom prst="ellipse">
            <a:avLst/>
          </a:prstGeom>
          <a:noFill/>
          <a:ln w="19050">
            <a:solidFill>
              <a:srgbClr val="FF0000"/>
            </a:solidFill>
            <a:round/>
            <a:headEnd/>
            <a:tailEnd/>
          </a:ln>
        </p:spPr>
        <p:txBody>
          <a:bodyPr wrap="none" anchor="ctr"/>
          <a:lstStyle/>
          <a:p>
            <a:endParaRPr lang="ja-JP" altLang="en-US">
              <a:solidFill>
                <a:srgbClr val="000000"/>
              </a:solidFill>
            </a:endParaRPr>
          </a:p>
        </p:txBody>
      </p:sp>
      <p:pic>
        <p:nvPicPr>
          <p:cNvPr id="130058" name="Picture 10"/>
          <p:cNvPicPr>
            <a:picLocks noChangeAspect="1" noChangeArrowheads="1"/>
          </p:cNvPicPr>
          <p:nvPr/>
        </p:nvPicPr>
        <p:blipFill>
          <a:blip r:embed="rId4" cstate="print"/>
          <a:srcRect/>
          <a:stretch>
            <a:fillRect/>
          </a:stretch>
        </p:blipFill>
        <p:spPr bwMode="auto">
          <a:xfrm>
            <a:off x="5400675" y="2163763"/>
            <a:ext cx="3348038" cy="1858962"/>
          </a:xfrm>
          <a:prstGeom prst="rect">
            <a:avLst/>
          </a:prstGeom>
          <a:noFill/>
          <a:ln w="9525">
            <a:noFill/>
            <a:miter lim="800000"/>
            <a:headEnd/>
            <a:tailEnd/>
          </a:ln>
        </p:spPr>
      </p:pic>
      <p:sp>
        <p:nvSpPr>
          <p:cNvPr id="130059" name="Oval 11"/>
          <p:cNvSpPr>
            <a:spLocks noChangeArrowheads="1"/>
          </p:cNvSpPr>
          <p:nvPr/>
        </p:nvSpPr>
        <p:spPr bwMode="auto">
          <a:xfrm>
            <a:off x="5364163" y="4684713"/>
            <a:ext cx="360362" cy="360362"/>
          </a:xfrm>
          <a:prstGeom prst="ellipse">
            <a:avLst/>
          </a:prstGeom>
          <a:noFill/>
          <a:ln w="19050">
            <a:solidFill>
              <a:srgbClr val="FF0000"/>
            </a:solidFill>
            <a:round/>
            <a:headEnd/>
            <a:tailEnd/>
          </a:ln>
        </p:spPr>
        <p:txBody>
          <a:bodyPr wrap="none" anchor="ctr"/>
          <a:lstStyle/>
          <a:p>
            <a:endParaRPr lang="ja-JP" altLang="en-US">
              <a:solidFill>
                <a:srgbClr val="000000"/>
              </a:solidFill>
            </a:endParaRPr>
          </a:p>
        </p:txBody>
      </p:sp>
      <p:sp>
        <p:nvSpPr>
          <p:cNvPr id="130060" name="Line 12"/>
          <p:cNvSpPr>
            <a:spLocks noChangeShapeType="1"/>
          </p:cNvSpPr>
          <p:nvPr/>
        </p:nvSpPr>
        <p:spPr bwMode="auto">
          <a:xfrm flipV="1">
            <a:off x="5400675" y="3963988"/>
            <a:ext cx="0" cy="790575"/>
          </a:xfrm>
          <a:prstGeom prst="line">
            <a:avLst/>
          </a:prstGeom>
          <a:noFill/>
          <a:ln w="19050">
            <a:solidFill>
              <a:srgbClr val="FF0000"/>
            </a:solidFill>
            <a:round/>
            <a:headEnd/>
            <a:tailEnd/>
          </a:ln>
        </p:spPr>
        <p:txBody>
          <a:bodyPr/>
          <a:lstStyle/>
          <a:p>
            <a:endParaRPr lang="ja-JP" altLang="en-US"/>
          </a:p>
        </p:txBody>
      </p:sp>
      <p:sp>
        <p:nvSpPr>
          <p:cNvPr id="130061" name="Line 13"/>
          <p:cNvSpPr>
            <a:spLocks noChangeShapeType="1"/>
          </p:cNvSpPr>
          <p:nvPr/>
        </p:nvSpPr>
        <p:spPr bwMode="auto">
          <a:xfrm flipV="1">
            <a:off x="5688013" y="4035425"/>
            <a:ext cx="3025775" cy="936625"/>
          </a:xfrm>
          <a:prstGeom prst="line">
            <a:avLst/>
          </a:prstGeom>
          <a:noFill/>
          <a:ln w="19050">
            <a:solidFill>
              <a:srgbClr val="FF0000"/>
            </a:solidFill>
            <a:round/>
            <a:headEnd/>
            <a:tailEnd/>
          </a:ln>
        </p:spPr>
        <p:txBody>
          <a:bodyPr/>
          <a:lstStyle/>
          <a:p>
            <a:endParaRPr lang="ja-JP" altLang="en-US"/>
          </a:p>
        </p:txBody>
      </p:sp>
      <p:sp>
        <p:nvSpPr>
          <p:cNvPr id="1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-connect</a:t>
            </a:r>
            <a:r>
              <a:rPr lang="ja-JP" altLang="en-US" b="1" dirty="0" smtClean="0">
                <a:latin typeface="メイリオ" pitchFamily="50" charset="-128"/>
                <a:ea typeface="メイリオ" pitchFamily="50" charset="-128"/>
                <a:cs typeface="メイリオ" pitchFamily="50" charset="-128"/>
              </a:rPr>
              <a:t>活用例</a:t>
            </a:r>
            <a:endParaRPr lang="ja-JP" altLang="en-US" dirty="0" smtClean="0">
              <a:latin typeface="メイリオ" pitchFamily="50" charset="-128"/>
              <a:ea typeface="メイリオ" pitchFamily="50" charset="-128"/>
              <a:cs typeface="メイリオ" pitchFamily="50" charset="-128"/>
            </a:endParaRPr>
          </a:p>
        </p:txBody>
      </p:sp>
      <p:sp>
        <p:nvSpPr>
          <p:cNvPr id="5529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BAB3FDE-B461-40F1-BE4B-1CBF817A5192}" type="slidenum">
              <a:rPr lang="ja-JP" altLang="en-US" smtClean="0">
                <a:solidFill>
                  <a:srgbClr val="FFFFFF"/>
                </a:solidFill>
              </a:rPr>
              <a:pPr fontAlgn="base">
                <a:spcBef>
                  <a:spcPct val="0"/>
                </a:spcBef>
                <a:spcAft>
                  <a:spcPct val="0"/>
                </a:spcAft>
                <a:defRPr/>
              </a:pPr>
              <a:t>48</a:t>
            </a:fld>
            <a:endParaRPr lang="ja-JP" altLang="en-US" smtClean="0">
              <a:solidFill>
                <a:srgbClr val="FFFFFF"/>
              </a:solidFill>
            </a:endParaRPr>
          </a:p>
        </p:txBody>
      </p:sp>
      <p:sp>
        <p:nvSpPr>
          <p:cNvPr id="7" name="1 つの角を切り取った四角形 6"/>
          <p:cNvSpPr/>
          <p:nvPr/>
        </p:nvSpPr>
        <p:spPr>
          <a:xfrm>
            <a:off x="285750" y="1481138"/>
            <a:ext cx="4214813" cy="357187"/>
          </a:xfrm>
          <a:prstGeom prst="snip1Rect">
            <a:avLst>
              <a:gd name="adj" fmla="val 21111"/>
            </a:avLst>
          </a:prstGeom>
          <a:solidFill>
            <a:schemeClr val="accent3">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　　外部システムから</a:t>
            </a:r>
            <a:r>
              <a:rPr lang="en-US" altLang="ja-JP" sz="1200" b="1" i="1" dirty="0">
                <a:solidFill>
                  <a:prstClr val="black"/>
                </a:solidFill>
                <a:latin typeface="Times New Roman" pitchFamily="18" charset="0"/>
                <a:cs typeface="Times New Roman" pitchFamily="18" charset="0"/>
              </a:rPr>
              <a:t>SuperStream</a:t>
            </a:r>
            <a:r>
              <a:rPr lang="ja-JP" altLang="en-US" sz="1200" dirty="0">
                <a:solidFill>
                  <a:prstClr val="black"/>
                </a:solidFill>
                <a:latin typeface="メイリオ" pitchFamily="50" charset="-128"/>
                <a:ea typeface="メイリオ" pitchFamily="50" charset="-128"/>
                <a:cs typeface="メイリオ" pitchFamily="50" charset="-128"/>
              </a:rPr>
              <a:t>へ仕訳を自動連携</a:t>
            </a:r>
          </a:p>
        </p:txBody>
      </p:sp>
      <p:sp>
        <p:nvSpPr>
          <p:cNvPr id="8" name="1 つの角を切り取った四角形 7"/>
          <p:cNvSpPr/>
          <p:nvPr/>
        </p:nvSpPr>
        <p:spPr>
          <a:xfrm>
            <a:off x="4643438" y="1481138"/>
            <a:ext cx="4214812" cy="357187"/>
          </a:xfrm>
          <a:prstGeom prst="snip1Rect">
            <a:avLst>
              <a:gd name="adj" fmla="val 21111"/>
            </a:avLst>
          </a:prstGeom>
          <a:solidFill>
            <a:schemeClr val="accent5">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　　　</a:t>
            </a:r>
            <a:r>
              <a:rPr lang="en-US" altLang="ja-JP" sz="1200" dirty="0">
                <a:solidFill>
                  <a:prstClr val="black"/>
                </a:solidFill>
                <a:latin typeface="メイリオ" pitchFamily="50" charset="-128"/>
                <a:ea typeface="メイリオ" pitchFamily="50" charset="-128"/>
                <a:cs typeface="メイリオ" pitchFamily="50" charset="-128"/>
              </a:rPr>
              <a:t>Excel</a:t>
            </a:r>
            <a:r>
              <a:rPr lang="ja-JP" altLang="en-US" sz="1200" dirty="0">
                <a:solidFill>
                  <a:prstClr val="black"/>
                </a:solidFill>
                <a:latin typeface="メイリオ" pitchFamily="50" charset="-128"/>
                <a:ea typeface="メイリオ" pitchFamily="50" charset="-128"/>
                <a:cs typeface="メイリオ" pitchFamily="50" charset="-128"/>
              </a:rPr>
              <a:t>で作られた大量の仕訳データを一括登録</a:t>
            </a:r>
          </a:p>
        </p:txBody>
      </p:sp>
      <p:sp>
        <p:nvSpPr>
          <p:cNvPr id="9" name="円形吹き出し 8"/>
          <p:cNvSpPr/>
          <p:nvPr/>
        </p:nvSpPr>
        <p:spPr>
          <a:xfrm>
            <a:off x="4506913" y="1285875"/>
            <a:ext cx="928687" cy="428625"/>
          </a:xfrm>
          <a:prstGeom prst="wedgeEllipseCallout">
            <a:avLst>
              <a:gd name="adj1" fmla="val 22158"/>
              <a:gd name="adj2" fmla="val 60912"/>
            </a:avLst>
          </a:prstGeom>
          <a:solidFill>
            <a:schemeClr val="accent5">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white"/>
                </a:solidFill>
                <a:latin typeface="メイリオ" pitchFamily="50" charset="-128"/>
                <a:ea typeface="メイリオ" pitchFamily="50" charset="-128"/>
                <a:cs typeface="メイリオ" pitchFamily="50" charset="-128"/>
              </a:rPr>
              <a:t>活用例</a:t>
            </a:r>
            <a:endParaRPr lang="en-US" altLang="ja-JP" sz="105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②</a:t>
            </a:r>
          </a:p>
        </p:txBody>
      </p:sp>
      <p:sp>
        <p:nvSpPr>
          <p:cNvPr id="11" name="1 つの角を切り取った四角形 10"/>
          <p:cNvSpPr/>
          <p:nvPr/>
        </p:nvSpPr>
        <p:spPr>
          <a:xfrm>
            <a:off x="285750" y="4143375"/>
            <a:ext cx="4214813" cy="357188"/>
          </a:xfrm>
          <a:prstGeom prst="snip1Rect">
            <a:avLst>
              <a:gd name="adj" fmla="val 21111"/>
            </a:avLst>
          </a:prstGeom>
          <a:solidFill>
            <a:schemeClr val="accent2">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prstClr val="black"/>
                </a:solidFill>
                <a:latin typeface="Times New Roman" pitchFamily="18" charset="0"/>
                <a:cs typeface="Times New Roman" pitchFamily="18" charset="0"/>
              </a:rPr>
              <a:t>SuperStream</a:t>
            </a:r>
            <a:r>
              <a:rPr lang="ja-JP" altLang="en-US" sz="1200" dirty="0">
                <a:solidFill>
                  <a:prstClr val="black"/>
                </a:solidFill>
                <a:latin typeface="メイリオ" pitchFamily="50" charset="-128"/>
                <a:ea typeface="メイリオ" pitchFamily="50" charset="-128"/>
                <a:cs typeface="メイリオ" pitchFamily="50" charset="-128"/>
              </a:rPr>
              <a:t>のﾃﾞｰﾀを</a:t>
            </a:r>
            <a:r>
              <a:rPr lang="en-US" altLang="ja-JP" sz="1200" dirty="0">
                <a:solidFill>
                  <a:prstClr val="black"/>
                </a:solidFill>
                <a:latin typeface="メイリオ" pitchFamily="50" charset="-128"/>
                <a:ea typeface="メイリオ" pitchFamily="50" charset="-128"/>
                <a:cs typeface="メイリオ" pitchFamily="50" charset="-128"/>
              </a:rPr>
              <a:t>Excel</a:t>
            </a:r>
            <a:r>
              <a:rPr lang="ja-JP" altLang="en-US" sz="1200" dirty="0">
                <a:solidFill>
                  <a:prstClr val="black"/>
                </a:solidFill>
                <a:latin typeface="メイリオ" pitchFamily="50" charset="-128"/>
                <a:ea typeface="メイリオ" pitchFamily="50" charset="-128"/>
                <a:cs typeface="メイリオ" pitchFamily="50" charset="-128"/>
              </a:rPr>
              <a:t>に変換し管理者へ定期的に送付</a:t>
            </a:r>
          </a:p>
        </p:txBody>
      </p:sp>
      <p:sp>
        <p:nvSpPr>
          <p:cNvPr id="12" name="1 つの角を切り取った四角形 11"/>
          <p:cNvSpPr/>
          <p:nvPr/>
        </p:nvSpPr>
        <p:spPr>
          <a:xfrm>
            <a:off x="4643438" y="4143375"/>
            <a:ext cx="4214812" cy="357188"/>
          </a:xfrm>
          <a:prstGeom prst="snip1Rect">
            <a:avLst>
              <a:gd name="adj" fmla="val 21111"/>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prstClr val="black"/>
                </a:solidFill>
                <a:latin typeface="Times New Roman" pitchFamily="18" charset="0"/>
                <a:cs typeface="Times New Roman" pitchFamily="18" charset="0"/>
              </a:rPr>
              <a:t>SuperStream</a:t>
            </a:r>
            <a:r>
              <a:rPr lang="ja-JP" altLang="en-US" sz="1200" dirty="0">
                <a:solidFill>
                  <a:prstClr val="black"/>
                </a:solidFill>
                <a:latin typeface="メイリオ" pitchFamily="50" charset="-128"/>
                <a:ea typeface="メイリオ" pitchFamily="50" charset="-128"/>
                <a:cs typeface="メイリオ" pitchFamily="50" charset="-128"/>
              </a:rPr>
              <a:t>のﾃﾞｰﾀを</a:t>
            </a:r>
            <a:r>
              <a:rPr lang="en-US" altLang="ja-JP" sz="1200" dirty="0">
                <a:solidFill>
                  <a:prstClr val="black"/>
                </a:solidFill>
                <a:latin typeface="メイリオ" pitchFamily="50" charset="-128"/>
                <a:ea typeface="メイリオ" pitchFamily="50" charset="-128"/>
                <a:cs typeface="メイリオ" pitchFamily="50" charset="-128"/>
              </a:rPr>
              <a:t>Web</a:t>
            </a:r>
            <a:r>
              <a:rPr lang="ja-JP" altLang="en-US" sz="1200" dirty="0">
                <a:solidFill>
                  <a:prstClr val="black"/>
                </a:solidFill>
                <a:latin typeface="メイリオ" pitchFamily="50" charset="-128"/>
                <a:ea typeface="メイリオ" pitchFamily="50" charset="-128"/>
                <a:cs typeface="メイリオ" pitchFamily="50" charset="-128"/>
              </a:rPr>
              <a:t>参照</a:t>
            </a:r>
          </a:p>
        </p:txBody>
      </p:sp>
      <p:sp>
        <p:nvSpPr>
          <p:cNvPr id="13" name="円形吹き出し 12"/>
          <p:cNvSpPr/>
          <p:nvPr/>
        </p:nvSpPr>
        <p:spPr>
          <a:xfrm>
            <a:off x="4572000" y="3929063"/>
            <a:ext cx="928688" cy="428625"/>
          </a:xfrm>
          <a:prstGeom prst="wedgeEllipseCallout">
            <a:avLst>
              <a:gd name="adj1" fmla="val 31389"/>
              <a:gd name="adj2" fmla="val 65356"/>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schemeClr val="bg2"/>
                </a:solidFill>
                <a:latin typeface="メイリオ" pitchFamily="50" charset="-128"/>
                <a:ea typeface="メイリオ" pitchFamily="50" charset="-128"/>
                <a:cs typeface="メイリオ" pitchFamily="50" charset="-128"/>
              </a:rPr>
              <a:t>活用例</a:t>
            </a:r>
            <a:endParaRPr lang="en-US" altLang="ja-JP" sz="1050" dirty="0">
              <a:solidFill>
                <a:schemeClr val="bg2"/>
              </a:solidFill>
              <a:latin typeface="メイリオ" pitchFamily="50" charset="-128"/>
              <a:ea typeface="メイリオ" pitchFamily="50" charset="-128"/>
              <a:cs typeface="メイリオ" pitchFamily="50" charset="-128"/>
            </a:endParaRPr>
          </a:p>
          <a:p>
            <a:pPr algn="ctr">
              <a:defRPr/>
            </a:pPr>
            <a:r>
              <a:rPr lang="ja-JP" altLang="en-US" sz="1200" dirty="0">
                <a:solidFill>
                  <a:schemeClr val="bg2"/>
                </a:solidFill>
                <a:latin typeface="メイリオ" pitchFamily="50" charset="-128"/>
                <a:ea typeface="メイリオ" pitchFamily="50" charset="-128"/>
                <a:cs typeface="メイリオ" pitchFamily="50" charset="-128"/>
              </a:rPr>
              <a:t>④</a:t>
            </a:r>
          </a:p>
        </p:txBody>
      </p:sp>
      <p:sp>
        <p:nvSpPr>
          <p:cNvPr id="6" name="円形吹き出し 5"/>
          <p:cNvSpPr/>
          <p:nvPr/>
        </p:nvSpPr>
        <p:spPr>
          <a:xfrm>
            <a:off x="42863" y="1266825"/>
            <a:ext cx="928687" cy="428625"/>
          </a:xfrm>
          <a:prstGeom prst="wedgeEllipseCallout">
            <a:avLst>
              <a:gd name="adj1" fmla="val 31388"/>
              <a:gd name="adj2" fmla="val 69800"/>
            </a:avLst>
          </a:prstGeom>
          <a:solidFill>
            <a:schemeClr val="accent3">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prstClr val="white"/>
                </a:solidFill>
                <a:latin typeface="メイリオ" pitchFamily="50" charset="-128"/>
                <a:ea typeface="メイリオ" pitchFamily="50" charset="-128"/>
                <a:cs typeface="メイリオ" pitchFamily="50" charset="-128"/>
              </a:rPr>
              <a:t>活用例</a:t>
            </a:r>
            <a:endParaRPr lang="en-US" altLang="ja-JP" sz="105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①</a:t>
            </a:r>
          </a:p>
        </p:txBody>
      </p:sp>
      <p:sp>
        <p:nvSpPr>
          <p:cNvPr id="10" name="円形吹き出し 9"/>
          <p:cNvSpPr/>
          <p:nvPr/>
        </p:nvSpPr>
        <p:spPr>
          <a:xfrm>
            <a:off x="142875" y="3786188"/>
            <a:ext cx="928688" cy="428625"/>
          </a:xfrm>
          <a:prstGeom prst="wedgeEllipseCallout">
            <a:avLst>
              <a:gd name="adj1" fmla="val 19081"/>
              <a:gd name="adj2" fmla="val 63134"/>
            </a:avLst>
          </a:prstGeom>
          <a:solidFill>
            <a:schemeClr val="accent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50" dirty="0">
                <a:solidFill>
                  <a:schemeClr val="bg2"/>
                </a:solidFill>
                <a:latin typeface="メイリオ" pitchFamily="50" charset="-128"/>
                <a:ea typeface="メイリオ" pitchFamily="50" charset="-128"/>
                <a:cs typeface="メイリオ" pitchFamily="50" charset="-128"/>
              </a:rPr>
              <a:t>活用例</a:t>
            </a:r>
            <a:endParaRPr lang="en-US" altLang="ja-JP" sz="1050" dirty="0">
              <a:solidFill>
                <a:schemeClr val="bg2"/>
              </a:solidFill>
              <a:latin typeface="メイリオ" pitchFamily="50" charset="-128"/>
              <a:ea typeface="メイリオ" pitchFamily="50" charset="-128"/>
              <a:cs typeface="メイリオ" pitchFamily="50" charset="-128"/>
            </a:endParaRPr>
          </a:p>
          <a:p>
            <a:pPr algn="ctr">
              <a:defRPr/>
            </a:pPr>
            <a:r>
              <a:rPr lang="ja-JP" altLang="en-US" sz="1200" dirty="0">
                <a:solidFill>
                  <a:schemeClr val="bg2"/>
                </a:solidFill>
                <a:latin typeface="メイリオ" pitchFamily="50" charset="-128"/>
                <a:ea typeface="メイリオ" pitchFamily="50" charset="-128"/>
                <a:cs typeface="メイリオ" pitchFamily="50" charset="-128"/>
              </a:rPr>
              <a:t>③</a:t>
            </a:r>
          </a:p>
        </p:txBody>
      </p:sp>
      <p:sp>
        <p:nvSpPr>
          <p:cNvPr id="14" name="AutoShape 9"/>
          <p:cNvSpPr>
            <a:spLocks noChangeArrowheads="1"/>
          </p:cNvSpPr>
          <p:nvPr/>
        </p:nvSpPr>
        <p:spPr bwMode="gray">
          <a:xfrm>
            <a:off x="285750" y="1909763"/>
            <a:ext cx="4214813" cy="1876425"/>
          </a:xfrm>
          <a:prstGeom prst="roundRect">
            <a:avLst>
              <a:gd name="adj" fmla="val 10889"/>
            </a:avLst>
          </a:prstGeom>
          <a:solidFill>
            <a:schemeClr val="accent3">
              <a:lumMod val="20000"/>
              <a:lumOff val="80000"/>
              <a:alpha val="50000"/>
            </a:schemeClr>
          </a:solidFill>
          <a:ln w="38100">
            <a:noFill/>
            <a:round/>
            <a:headEnd/>
            <a:tailEnd/>
          </a:ln>
          <a:effectLst/>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サーバーでスケジュールが自動実行されるので人手の</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管理は一切不要。</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担当者は自動通知メールを確認するだけ。</a:t>
            </a:r>
          </a:p>
        </p:txBody>
      </p:sp>
      <p:sp>
        <p:nvSpPr>
          <p:cNvPr id="151" name="AutoShape 9"/>
          <p:cNvSpPr>
            <a:spLocks noChangeArrowheads="1"/>
          </p:cNvSpPr>
          <p:nvPr/>
        </p:nvSpPr>
        <p:spPr bwMode="gray">
          <a:xfrm>
            <a:off x="4643438" y="1909763"/>
            <a:ext cx="4214812" cy="1876425"/>
          </a:xfrm>
          <a:prstGeom prst="roundRect">
            <a:avLst>
              <a:gd name="adj" fmla="val 10889"/>
            </a:avLst>
          </a:prstGeom>
          <a:solidFill>
            <a:schemeClr val="accent5">
              <a:lumMod val="20000"/>
              <a:lumOff val="80000"/>
              <a:alpha val="50000"/>
            </a:schemeClr>
          </a:solidFill>
          <a:ln w="38100">
            <a:noFill/>
            <a:round/>
            <a:headEnd/>
            <a:tailEnd/>
          </a:ln>
          <a:effectLst/>
        </p:spPr>
        <p:txBody>
          <a:bodyPr wrap="none"/>
          <a:lstStyle/>
          <a:p>
            <a:pPr>
              <a:defRPr/>
            </a:pPr>
            <a:r>
              <a:rPr lang="en-US" altLang="ja-JP" sz="1200" dirty="0">
                <a:solidFill>
                  <a:prstClr val="black"/>
                </a:solidFill>
                <a:latin typeface="メイリオ" pitchFamily="50" charset="-128"/>
                <a:ea typeface="メイリオ" pitchFamily="50" charset="-128"/>
                <a:cs typeface="メイリオ" pitchFamily="50" charset="-128"/>
              </a:rPr>
              <a:t>Excel</a:t>
            </a:r>
            <a:r>
              <a:rPr lang="ja-JP" altLang="en-US" sz="1200" dirty="0">
                <a:solidFill>
                  <a:prstClr val="black"/>
                </a:solidFill>
                <a:latin typeface="メイリオ" pitchFamily="50" charset="-128"/>
                <a:ea typeface="メイリオ" pitchFamily="50" charset="-128"/>
                <a:cs typeface="メイリオ" pitchFamily="50" charset="-128"/>
              </a:rPr>
              <a:t>データから</a:t>
            </a:r>
            <a:r>
              <a:rPr lang="en-US" altLang="ja-JP" sz="1200" b="1" i="1" dirty="0">
                <a:solidFill>
                  <a:prstClr val="black"/>
                </a:solidFill>
                <a:latin typeface="Times New Roman" pitchFamily="18" charset="0"/>
                <a:ea typeface="HG創英角ｺﾞｼｯｸUB" pitchFamily="49" charset="-128"/>
                <a:cs typeface="Times New Roman" pitchFamily="18" charset="0"/>
              </a:rPr>
              <a:t>SuperStream</a:t>
            </a:r>
            <a:r>
              <a:rPr lang="ja-JP" altLang="en-US" sz="1200" dirty="0">
                <a:solidFill>
                  <a:prstClr val="black"/>
                </a:solidFill>
                <a:latin typeface="HG創英角ｺﾞｼｯｸUB" pitchFamily="49" charset="-128"/>
                <a:ea typeface="HG創英角ｺﾞｼｯｸUB" pitchFamily="49" charset="-128"/>
              </a:rPr>
              <a:t>へ</a:t>
            </a:r>
            <a:r>
              <a:rPr lang="ja-JP" altLang="en-US" sz="1200" dirty="0">
                <a:solidFill>
                  <a:prstClr val="black"/>
                </a:solidFill>
                <a:latin typeface="メイリオ" pitchFamily="50" charset="-128"/>
                <a:ea typeface="メイリオ" pitchFamily="50" charset="-128"/>
                <a:cs typeface="メイリオ" pitchFamily="50" charset="-128"/>
              </a:rPr>
              <a:t>一括取込可能。</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実行結果はメールで担当者へ連絡。</a:t>
            </a:r>
          </a:p>
        </p:txBody>
      </p:sp>
      <p:sp>
        <p:nvSpPr>
          <p:cNvPr id="216" name="AutoShape 9"/>
          <p:cNvSpPr>
            <a:spLocks noChangeArrowheads="1"/>
          </p:cNvSpPr>
          <p:nvPr/>
        </p:nvSpPr>
        <p:spPr bwMode="gray">
          <a:xfrm>
            <a:off x="285750" y="4552950"/>
            <a:ext cx="4214813" cy="1876425"/>
          </a:xfrm>
          <a:prstGeom prst="roundRect">
            <a:avLst>
              <a:gd name="adj" fmla="val 10889"/>
            </a:avLst>
          </a:prstGeom>
          <a:solidFill>
            <a:schemeClr val="accent2">
              <a:lumMod val="20000"/>
              <a:lumOff val="80000"/>
              <a:alpha val="50000"/>
            </a:schemeClr>
          </a:solidFill>
          <a:ln w="38100">
            <a:noFill/>
            <a:round/>
            <a:headEnd/>
            <a:tailEnd/>
          </a:ln>
          <a:effectLst/>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サーバーで実行するので人手の管理は一切不要。</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スケジュール設定による自動送信可能。</a:t>
            </a:r>
          </a:p>
        </p:txBody>
      </p:sp>
      <p:sp>
        <p:nvSpPr>
          <p:cNvPr id="217" name="AutoShape 9"/>
          <p:cNvSpPr>
            <a:spLocks noChangeArrowheads="1"/>
          </p:cNvSpPr>
          <p:nvPr/>
        </p:nvSpPr>
        <p:spPr bwMode="gray">
          <a:xfrm>
            <a:off x="4643438" y="4552950"/>
            <a:ext cx="4214812" cy="1876425"/>
          </a:xfrm>
          <a:prstGeom prst="roundRect">
            <a:avLst>
              <a:gd name="adj" fmla="val 10889"/>
            </a:avLst>
          </a:prstGeom>
          <a:solidFill>
            <a:schemeClr val="accent4">
              <a:lumMod val="20000"/>
              <a:lumOff val="80000"/>
              <a:alpha val="50000"/>
            </a:schemeClr>
          </a:solidFill>
          <a:ln w="38100">
            <a:noFill/>
            <a:round/>
            <a:headEnd/>
            <a:tailEnd/>
          </a:ln>
          <a:effectLst/>
        </p:spPr>
        <p:txBody>
          <a:bodyPr wrap="none"/>
          <a:lstStyle/>
          <a:p>
            <a:pPr>
              <a:defRPr/>
            </a:pPr>
            <a:r>
              <a:rPr lang="en-US" altLang="ja-JP" sz="1200" dirty="0">
                <a:solidFill>
                  <a:prstClr val="black"/>
                </a:solidFill>
                <a:latin typeface="メイリオ" pitchFamily="50" charset="-128"/>
                <a:ea typeface="メイリオ" pitchFamily="50" charset="-128"/>
                <a:cs typeface="メイリオ" pitchFamily="50" charset="-128"/>
              </a:rPr>
              <a:t>HTML</a:t>
            </a:r>
            <a:r>
              <a:rPr lang="ja-JP" altLang="en-US" sz="1200" dirty="0">
                <a:solidFill>
                  <a:prstClr val="black"/>
                </a:solidFill>
                <a:latin typeface="メイリオ" pitchFamily="50" charset="-128"/>
                <a:ea typeface="メイリオ" pitchFamily="50" charset="-128"/>
                <a:cs typeface="メイリオ" pitchFamily="50" charset="-128"/>
              </a:rPr>
              <a:t>データの動的出力も可能。</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エンドユーザー向け、簡易</a:t>
            </a:r>
            <a:r>
              <a:rPr lang="en-US" altLang="ja-JP" sz="1200" dirty="0">
                <a:solidFill>
                  <a:prstClr val="black"/>
                </a:solidFill>
                <a:latin typeface="メイリオ" pitchFamily="50" charset="-128"/>
                <a:ea typeface="メイリオ" pitchFamily="50" charset="-128"/>
                <a:cs typeface="メイリオ" pitchFamily="50" charset="-128"/>
              </a:rPr>
              <a:t>Web</a:t>
            </a:r>
            <a:r>
              <a:rPr lang="ja-JP" altLang="en-US" sz="1200" dirty="0">
                <a:solidFill>
                  <a:prstClr val="black"/>
                </a:solidFill>
                <a:latin typeface="メイリオ" pitchFamily="50" charset="-128"/>
                <a:ea typeface="メイリオ" pitchFamily="50" charset="-128"/>
                <a:cs typeface="メイリオ" pitchFamily="50" charset="-128"/>
              </a:rPr>
              <a:t>参照システムの構築が可能。</a:t>
            </a:r>
          </a:p>
        </p:txBody>
      </p:sp>
      <p:pic>
        <p:nvPicPr>
          <p:cNvPr id="131089" name="Picture 31"/>
          <p:cNvPicPr>
            <a:picLocks noChangeAspect="1" noChangeArrowheads="1"/>
          </p:cNvPicPr>
          <p:nvPr/>
        </p:nvPicPr>
        <p:blipFill>
          <a:blip r:embed="rId3" cstate="print"/>
          <a:srcRect/>
          <a:stretch>
            <a:fillRect/>
          </a:stretch>
        </p:blipFill>
        <p:spPr bwMode="auto">
          <a:xfrm>
            <a:off x="755650" y="2852738"/>
            <a:ext cx="714375" cy="715962"/>
          </a:xfrm>
          <a:prstGeom prst="rect">
            <a:avLst/>
          </a:prstGeom>
          <a:noFill/>
          <a:ln w="9525">
            <a:noFill/>
            <a:miter lim="800000"/>
            <a:headEnd/>
            <a:tailEnd/>
          </a:ln>
        </p:spPr>
      </p:pic>
      <p:pic>
        <p:nvPicPr>
          <p:cNvPr id="131090" name="Picture 7"/>
          <p:cNvPicPr>
            <a:picLocks noChangeAspect="1" noChangeArrowheads="1"/>
          </p:cNvPicPr>
          <p:nvPr/>
        </p:nvPicPr>
        <p:blipFill>
          <a:blip r:embed="rId4" cstate="print"/>
          <a:srcRect/>
          <a:stretch>
            <a:fillRect/>
          </a:stretch>
        </p:blipFill>
        <p:spPr bwMode="auto">
          <a:xfrm>
            <a:off x="5076825" y="2708275"/>
            <a:ext cx="557213" cy="792163"/>
          </a:xfrm>
          <a:prstGeom prst="rect">
            <a:avLst/>
          </a:prstGeom>
          <a:noFill/>
          <a:ln w="9525">
            <a:noFill/>
            <a:miter lim="800000"/>
            <a:headEnd/>
            <a:tailEnd/>
          </a:ln>
        </p:spPr>
      </p:pic>
      <p:pic>
        <p:nvPicPr>
          <p:cNvPr id="399" name="Picture 20"/>
          <p:cNvPicPr>
            <a:picLocks noChangeAspect="1" noChangeArrowheads="1"/>
          </p:cNvPicPr>
          <p:nvPr/>
        </p:nvPicPr>
        <p:blipFill>
          <a:blip r:embed="rId5" cstate="screen"/>
          <a:srcRect/>
          <a:stretch>
            <a:fillRect/>
          </a:stretch>
        </p:blipFill>
        <p:spPr bwMode="auto">
          <a:xfrm rot="15828671">
            <a:off x="2798307" y="2703126"/>
            <a:ext cx="345389" cy="720690"/>
          </a:xfrm>
          <a:prstGeom prst="rect">
            <a:avLst/>
          </a:prstGeom>
          <a:noFill/>
          <a:ln w="9525">
            <a:noFill/>
            <a:miter lim="800000"/>
            <a:headEnd/>
            <a:tailEnd/>
          </a:ln>
          <a:effectLst/>
          <a:scene3d>
            <a:camera prst="orthographicFront">
              <a:rot lat="0" lon="0" rev="0"/>
            </a:camera>
            <a:lightRig rig="threePt" dir="t"/>
          </a:scene3d>
        </p:spPr>
      </p:pic>
      <p:pic>
        <p:nvPicPr>
          <p:cNvPr id="400" name="Picture 20"/>
          <p:cNvPicPr>
            <a:picLocks noChangeAspect="1" noChangeArrowheads="1"/>
          </p:cNvPicPr>
          <p:nvPr/>
        </p:nvPicPr>
        <p:blipFill>
          <a:blip r:embed="rId5" cstate="screen"/>
          <a:srcRect/>
          <a:stretch>
            <a:fillRect/>
          </a:stretch>
        </p:blipFill>
        <p:spPr bwMode="auto">
          <a:xfrm rot="15727557">
            <a:off x="1591299" y="3136254"/>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31093" name="Picture 31"/>
          <p:cNvPicPr>
            <a:picLocks noChangeAspect="1" noChangeArrowheads="1"/>
          </p:cNvPicPr>
          <p:nvPr/>
        </p:nvPicPr>
        <p:blipFill>
          <a:blip r:embed="rId6" cstate="print"/>
          <a:srcRect/>
          <a:stretch>
            <a:fillRect/>
          </a:stretch>
        </p:blipFill>
        <p:spPr bwMode="auto">
          <a:xfrm>
            <a:off x="3352800" y="2997200"/>
            <a:ext cx="427038" cy="427038"/>
          </a:xfrm>
          <a:prstGeom prst="rect">
            <a:avLst/>
          </a:prstGeom>
          <a:noFill/>
          <a:ln w="9525">
            <a:noFill/>
            <a:miter lim="800000"/>
            <a:headEnd/>
            <a:tailEnd/>
          </a:ln>
        </p:spPr>
      </p:pic>
      <p:pic>
        <p:nvPicPr>
          <p:cNvPr id="131094" name="Picture 5"/>
          <p:cNvPicPr>
            <a:picLocks noChangeAspect="1" noChangeArrowheads="1"/>
          </p:cNvPicPr>
          <p:nvPr/>
        </p:nvPicPr>
        <p:blipFill>
          <a:blip r:embed="rId7" cstate="print"/>
          <a:srcRect/>
          <a:stretch>
            <a:fillRect/>
          </a:stretch>
        </p:blipFill>
        <p:spPr bwMode="auto">
          <a:xfrm>
            <a:off x="2051050" y="2781300"/>
            <a:ext cx="609600" cy="609600"/>
          </a:xfrm>
          <a:prstGeom prst="rect">
            <a:avLst/>
          </a:prstGeom>
          <a:noFill/>
          <a:ln w="9525">
            <a:noFill/>
            <a:miter lim="800000"/>
            <a:headEnd/>
            <a:tailEnd/>
          </a:ln>
        </p:spPr>
      </p:pic>
      <p:pic>
        <p:nvPicPr>
          <p:cNvPr id="403" name="Picture 20"/>
          <p:cNvPicPr>
            <a:picLocks noChangeAspect="1" noChangeArrowheads="1"/>
          </p:cNvPicPr>
          <p:nvPr/>
        </p:nvPicPr>
        <p:blipFill>
          <a:blip r:embed="rId5" cstate="screen"/>
          <a:srcRect/>
          <a:stretch>
            <a:fillRect/>
          </a:stretch>
        </p:blipFill>
        <p:spPr bwMode="auto">
          <a:xfrm rot="15828671">
            <a:off x="7152432" y="2559111"/>
            <a:ext cx="345389" cy="720690"/>
          </a:xfrm>
          <a:prstGeom prst="rect">
            <a:avLst/>
          </a:prstGeom>
          <a:noFill/>
          <a:ln w="9525">
            <a:noFill/>
            <a:miter lim="800000"/>
            <a:headEnd/>
            <a:tailEnd/>
          </a:ln>
          <a:effectLst/>
          <a:scene3d>
            <a:camera prst="orthographicFront">
              <a:rot lat="0" lon="0" rev="0"/>
            </a:camera>
            <a:lightRig rig="threePt" dir="t"/>
          </a:scene3d>
        </p:spPr>
      </p:pic>
      <p:pic>
        <p:nvPicPr>
          <p:cNvPr id="404" name="Picture 20"/>
          <p:cNvPicPr>
            <a:picLocks noChangeAspect="1" noChangeArrowheads="1"/>
          </p:cNvPicPr>
          <p:nvPr/>
        </p:nvPicPr>
        <p:blipFill>
          <a:blip r:embed="rId5" cstate="screen"/>
          <a:srcRect/>
          <a:stretch>
            <a:fillRect/>
          </a:stretch>
        </p:blipFill>
        <p:spPr bwMode="auto">
          <a:xfrm rot="15727557">
            <a:off x="5860032" y="3073064"/>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31097" name="Picture 5"/>
          <p:cNvPicPr>
            <a:picLocks noChangeAspect="1" noChangeArrowheads="1"/>
          </p:cNvPicPr>
          <p:nvPr/>
        </p:nvPicPr>
        <p:blipFill>
          <a:blip r:embed="rId7" cstate="print"/>
          <a:srcRect/>
          <a:stretch>
            <a:fillRect/>
          </a:stretch>
        </p:blipFill>
        <p:spPr bwMode="auto">
          <a:xfrm>
            <a:off x="6372225" y="2781300"/>
            <a:ext cx="609600" cy="609600"/>
          </a:xfrm>
          <a:prstGeom prst="rect">
            <a:avLst/>
          </a:prstGeom>
          <a:noFill/>
          <a:ln w="9525">
            <a:noFill/>
            <a:miter lim="800000"/>
            <a:headEnd/>
            <a:tailEnd/>
          </a:ln>
        </p:spPr>
      </p:pic>
      <p:pic>
        <p:nvPicPr>
          <p:cNvPr id="131098" name="Picture 31"/>
          <p:cNvPicPr>
            <a:picLocks noChangeAspect="1" noChangeArrowheads="1"/>
          </p:cNvPicPr>
          <p:nvPr/>
        </p:nvPicPr>
        <p:blipFill>
          <a:blip r:embed="rId6" cstate="print"/>
          <a:srcRect/>
          <a:stretch>
            <a:fillRect/>
          </a:stretch>
        </p:blipFill>
        <p:spPr bwMode="auto">
          <a:xfrm>
            <a:off x="8177213" y="3068638"/>
            <a:ext cx="427037" cy="427037"/>
          </a:xfrm>
          <a:prstGeom prst="rect">
            <a:avLst/>
          </a:prstGeom>
          <a:noFill/>
          <a:ln w="9525">
            <a:noFill/>
            <a:miter lim="800000"/>
            <a:headEnd/>
            <a:tailEnd/>
          </a:ln>
        </p:spPr>
      </p:pic>
      <p:pic>
        <p:nvPicPr>
          <p:cNvPr id="131099" name="Picture 26"/>
          <p:cNvPicPr>
            <a:picLocks noChangeAspect="1" noChangeArrowheads="1"/>
          </p:cNvPicPr>
          <p:nvPr/>
        </p:nvPicPr>
        <p:blipFill>
          <a:blip r:embed="rId8" cstate="print"/>
          <a:srcRect/>
          <a:stretch>
            <a:fillRect/>
          </a:stretch>
        </p:blipFill>
        <p:spPr bwMode="auto">
          <a:xfrm>
            <a:off x="7596188" y="2565400"/>
            <a:ext cx="720725" cy="719138"/>
          </a:xfrm>
          <a:prstGeom prst="rect">
            <a:avLst/>
          </a:prstGeom>
          <a:noFill/>
          <a:ln w="9525">
            <a:noFill/>
            <a:miter lim="800000"/>
            <a:headEnd/>
            <a:tailEnd/>
          </a:ln>
        </p:spPr>
      </p:pic>
      <p:pic>
        <p:nvPicPr>
          <p:cNvPr id="131100" name="Picture 31"/>
          <p:cNvPicPr>
            <a:picLocks noChangeAspect="1" noChangeArrowheads="1"/>
          </p:cNvPicPr>
          <p:nvPr/>
        </p:nvPicPr>
        <p:blipFill>
          <a:blip r:embed="rId3" cstate="print"/>
          <a:srcRect/>
          <a:stretch>
            <a:fillRect/>
          </a:stretch>
        </p:blipFill>
        <p:spPr bwMode="auto">
          <a:xfrm>
            <a:off x="755650" y="5367338"/>
            <a:ext cx="714375" cy="714375"/>
          </a:xfrm>
          <a:prstGeom prst="rect">
            <a:avLst/>
          </a:prstGeom>
          <a:noFill/>
          <a:ln w="9525">
            <a:noFill/>
            <a:miter lim="800000"/>
            <a:headEnd/>
            <a:tailEnd/>
          </a:ln>
        </p:spPr>
      </p:pic>
      <p:pic>
        <p:nvPicPr>
          <p:cNvPr id="409" name="Picture 20"/>
          <p:cNvPicPr>
            <a:picLocks noChangeAspect="1" noChangeArrowheads="1"/>
          </p:cNvPicPr>
          <p:nvPr/>
        </p:nvPicPr>
        <p:blipFill>
          <a:blip r:embed="rId5" cstate="screen"/>
          <a:srcRect/>
          <a:stretch>
            <a:fillRect/>
          </a:stretch>
        </p:blipFill>
        <p:spPr bwMode="auto">
          <a:xfrm rot="15828671">
            <a:off x="2798307" y="5217552"/>
            <a:ext cx="345389" cy="720690"/>
          </a:xfrm>
          <a:prstGeom prst="rect">
            <a:avLst/>
          </a:prstGeom>
          <a:noFill/>
          <a:ln w="9525">
            <a:noFill/>
            <a:miter lim="800000"/>
            <a:headEnd/>
            <a:tailEnd/>
          </a:ln>
          <a:effectLst/>
          <a:scene3d>
            <a:camera prst="orthographicFront">
              <a:rot lat="0" lon="0" rev="0"/>
            </a:camera>
            <a:lightRig rig="threePt" dir="t"/>
          </a:scene3d>
        </p:spPr>
      </p:pic>
      <p:pic>
        <p:nvPicPr>
          <p:cNvPr id="410" name="Picture 20"/>
          <p:cNvPicPr>
            <a:picLocks noChangeAspect="1" noChangeArrowheads="1"/>
          </p:cNvPicPr>
          <p:nvPr/>
        </p:nvPicPr>
        <p:blipFill>
          <a:blip r:embed="rId5" cstate="screen"/>
          <a:srcRect/>
          <a:stretch>
            <a:fillRect/>
          </a:stretch>
        </p:blipFill>
        <p:spPr bwMode="auto">
          <a:xfrm rot="15727557">
            <a:off x="1591299" y="5650680"/>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31103" name="Picture 31"/>
          <p:cNvPicPr>
            <a:picLocks noChangeAspect="1" noChangeArrowheads="1"/>
          </p:cNvPicPr>
          <p:nvPr/>
        </p:nvPicPr>
        <p:blipFill>
          <a:blip r:embed="rId6" cstate="print"/>
          <a:srcRect/>
          <a:stretch>
            <a:fillRect/>
          </a:stretch>
        </p:blipFill>
        <p:spPr bwMode="auto">
          <a:xfrm>
            <a:off x="539750" y="5583238"/>
            <a:ext cx="427038" cy="427037"/>
          </a:xfrm>
          <a:prstGeom prst="rect">
            <a:avLst/>
          </a:prstGeom>
          <a:noFill/>
          <a:ln w="9525">
            <a:noFill/>
            <a:miter lim="800000"/>
            <a:headEnd/>
            <a:tailEnd/>
          </a:ln>
        </p:spPr>
      </p:pic>
      <p:pic>
        <p:nvPicPr>
          <p:cNvPr id="131104" name="Picture 5"/>
          <p:cNvPicPr>
            <a:picLocks noChangeAspect="1" noChangeArrowheads="1"/>
          </p:cNvPicPr>
          <p:nvPr/>
        </p:nvPicPr>
        <p:blipFill>
          <a:blip r:embed="rId7" cstate="print"/>
          <a:srcRect/>
          <a:stretch>
            <a:fillRect/>
          </a:stretch>
        </p:blipFill>
        <p:spPr bwMode="auto">
          <a:xfrm>
            <a:off x="2051050" y="5295900"/>
            <a:ext cx="609600" cy="609600"/>
          </a:xfrm>
          <a:prstGeom prst="rect">
            <a:avLst/>
          </a:prstGeom>
          <a:noFill/>
          <a:ln w="9525">
            <a:noFill/>
            <a:miter lim="800000"/>
            <a:headEnd/>
            <a:tailEnd/>
          </a:ln>
        </p:spPr>
      </p:pic>
      <p:pic>
        <p:nvPicPr>
          <p:cNvPr id="131105" name="Picture 275"/>
          <p:cNvPicPr>
            <a:picLocks noChangeAspect="1" noChangeArrowheads="1"/>
          </p:cNvPicPr>
          <p:nvPr/>
        </p:nvPicPr>
        <p:blipFill>
          <a:blip r:embed="rId9" cstate="print"/>
          <a:srcRect/>
          <a:stretch>
            <a:fillRect/>
          </a:stretch>
        </p:blipFill>
        <p:spPr bwMode="auto">
          <a:xfrm>
            <a:off x="3276600" y="5295900"/>
            <a:ext cx="935038" cy="736600"/>
          </a:xfrm>
          <a:prstGeom prst="rect">
            <a:avLst/>
          </a:prstGeom>
          <a:noFill/>
          <a:ln w="9525">
            <a:noFill/>
            <a:miter lim="800000"/>
            <a:headEnd/>
            <a:tailEnd/>
          </a:ln>
        </p:spPr>
      </p:pic>
      <p:pic>
        <p:nvPicPr>
          <p:cNvPr id="131106" name="Picture 31"/>
          <p:cNvPicPr>
            <a:picLocks noChangeAspect="1" noChangeArrowheads="1"/>
          </p:cNvPicPr>
          <p:nvPr/>
        </p:nvPicPr>
        <p:blipFill>
          <a:blip r:embed="rId3" cstate="print"/>
          <a:srcRect/>
          <a:stretch>
            <a:fillRect/>
          </a:stretch>
        </p:blipFill>
        <p:spPr bwMode="auto">
          <a:xfrm>
            <a:off x="4859338" y="5449888"/>
            <a:ext cx="715962" cy="715962"/>
          </a:xfrm>
          <a:prstGeom prst="rect">
            <a:avLst/>
          </a:prstGeom>
          <a:noFill/>
          <a:ln w="9525">
            <a:noFill/>
            <a:miter lim="800000"/>
            <a:headEnd/>
            <a:tailEnd/>
          </a:ln>
        </p:spPr>
      </p:pic>
      <p:pic>
        <p:nvPicPr>
          <p:cNvPr id="415" name="Picture 20"/>
          <p:cNvPicPr>
            <a:picLocks noChangeAspect="1" noChangeArrowheads="1"/>
          </p:cNvPicPr>
          <p:nvPr/>
        </p:nvPicPr>
        <p:blipFill>
          <a:blip r:embed="rId5" cstate="screen"/>
          <a:srcRect/>
          <a:stretch>
            <a:fillRect/>
          </a:stretch>
        </p:blipFill>
        <p:spPr bwMode="auto">
          <a:xfrm rot="15828671">
            <a:off x="6936409" y="5151398"/>
            <a:ext cx="345389" cy="720690"/>
          </a:xfrm>
          <a:prstGeom prst="rect">
            <a:avLst/>
          </a:prstGeom>
          <a:noFill/>
          <a:ln w="9525">
            <a:noFill/>
            <a:miter lim="800000"/>
            <a:headEnd/>
            <a:tailEnd/>
          </a:ln>
          <a:effectLst/>
          <a:scene3d>
            <a:camera prst="orthographicFront">
              <a:rot lat="0" lon="0" rev="0"/>
            </a:camera>
            <a:lightRig rig="threePt" dir="t"/>
          </a:scene3d>
        </p:spPr>
      </p:pic>
      <p:pic>
        <p:nvPicPr>
          <p:cNvPr id="416" name="Picture 20"/>
          <p:cNvPicPr>
            <a:picLocks noChangeAspect="1" noChangeArrowheads="1"/>
          </p:cNvPicPr>
          <p:nvPr/>
        </p:nvPicPr>
        <p:blipFill>
          <a:blip r:embed="rId5" cstate="screen"/>
          <a:srcRect/>
          <a:stretch>
            <a:fillRect/>
          </a:stretch>
        </p:blipFill>
        <p:spPr bwMode="auto">
          <a:xfrm rot="15727557">
            <a:off x="5729401" y="5584526"/>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31109" name="Picture 5"/>
          <p:cNvPicPr>
            <a:picLocks noChangeAspect="1" noChangeArrowheads="1"/>
          </p:cNvPicPr>
          <p:nvPr/>
        </p:nvPicPr>
        <p:blipFill>
          <a:blip r:embed="rId7" cstate="print"/>
          <a:srcRect/>
          <a:stretch>
            <a:fillRect/>
          </a:stretch>
        </p:blipFill>
        <p:spPr bwMode="auto">
          <a:xfrm>
            <a:off x="6189663" y="5229225"/>
            <a:ext cx="609600" cy="609600"/>
          </a:xfrm>
          <a:prstGeom prst="rect">
            <a:avLst/>
          </a:prstGeom>
          <a:noFill/>
          <a:ln w="9525">
            <a:noFill/>
            <a:miter lim="800000"/>
            <a:headEnd/>
            <a:tailEnd/>
          </a:ln>
        </p:spPr>
      </p:pic>
      <p:pic>
        <p:nvPicPr>
          <p:cNvPr id="131110" name="Picture 393"/>
          <p:cNvPicPr>
            <a:picLocks noChangeAspect="1" noChangeArrowheads="1"/>
          </p:cNvPicPr>
          <p:nvPr/>
        </p:nvPicPr>
        <p:blipFill>
          <a:blip r:embed="rId10" cstate="print"/>
          <a:srcRect/>
          <a:stretch>
            <a:fillRect/>
          </a:stretch>
        </p:blipFill>
        <p:spPr bwMode="auto">
          <a:xfrm>
            <a:off x="7524750" y="5229225"/>
            <a:ext cx="1223963" cy="887413"/>
          </a:xfrm>
          <a:prstGeom prst="rect">
            <a:avLst/>
          </a:prstGeom>
          <a:noFill/>
          <a:ln w="9525">
            <a:noFill/>
            <a:miter lim="800000"/>
            <a:headEnd/>
            <a:tailEnd/>
          </a:ln>
        </p:spPr>
      </p:pic>
      <p:sp>
        <p:nvSpPr>
          <p:cNvPr id="4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DA1CBBE-8AAF-44C6-A25B-126293A0FEF7}" type="slidenum">
              <a:rPr lang="ja-JP" altLang="en-US" smtClean="0">
                <a:solidFill>
                  <a:srgbClr val="FFFFFF"/>
                </a:solidFill>
              </a:rPr>
              <a:pPr fontAlgn="base">
                <a:spcBef>
                  <a:spcPct val="0"/>
                </a:spcBef>
                <a:spcAft>
                  <a:spcPct val="0"/>
                </a:spcAft>
                <a:defRPr/>
              </a:pPr>
              <a:t>49</a:t>
            </a:fld>
            <a:endParaRPr lang="ja-JP" altLang="en-US" smtClean="0">
              <a:solidFill>
                <a:srgbClr val="FFFFFF"/>
              </a:solidFill>
            </a:endParaRPr>
          </a:p>
        </p:txBody>
      </p:sp>
      <p:sp>
        <p:nvSpPr>
          <p:cNvPr id="128003"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dirty="0" err="1" smtClean="0">
                <a:solidFill>
                  <a:srgbClr val="000000"/>
                </a:solidFill>
                <a:latin typeface="Times New Roman" pitchFamily="18" charset="0"/>
                <a:ea typeface="HGP創英角ｺﾞｼｯｸUB" pitchFamily="50" charset="-128"/>
              </a:rPr>
              <a:t>SuperStream</a:t>
            </a:r>
            <a:r>
              <a:rPr lang="en-US" altLang="ja-JP" sz="4000" b="1" dirty="0" smtClean="0">
                <a:solidFill>
                  <a:srgbClr val="000000"/>
                </a:solidFill>
                <a:latin typeface="Times New Roman" pitchFamily="18" charset="0"/>
                <a:ea typeface="HGP創英角ｺﾞｼｯｸUB" pitchFamily="50" charset="-128"/>
              </a:rPr>
              <a:t>-CORE</a:t>
            </a:r>
            <a:endParaRPr lang="en-US" altLang="ja-JP" sz="4000" b="1" i="1" dirty="0">
              <a:solidFill>
                <a:srgbClr val="000000"/>
              </a:solidFill>
              <a:latin typeface="Times New Roman" pitchFamily="18" charset="0"/>
              <a:ea typeface="HGP創英角ｺﾞｼｯｸUB" pitchFamily="50" charset="-128"/>
            </a:endParaRPr>
          </a:p>
          <a:p>
            <a:pPr algn="ctr"/>
            <a:r>
              <a:rPr lang="en-US" altLang="ja-JP" sz="4000" b="1" dirty="0" smtClean="0">
                <a:solidFill>
                  <a:srgbClr val="000000"/>
                </a:solidFill>
                <a:latin typeface="メイリオ" pitchFamily="50" charset="-128"/>
                <a:ea typeface="メイリオ" pitchFamily="50" charset="-128"/>
                <a:cs typeface="メイリオ" pitchFamily="50" charset="-128"/>
              </a:rPr>
              <a:t>Cloud</a:t>
            </a:r>
            <a:r>
              <a:rPr lang="ja-JP" altLang="en-US" sz="4000" b="1" dirty="0" smtClean="0">
                <a:solidFill>
                  <a:srgbClr val="000000"/>
                </a:solidFill>
                <a:latin typeface="メイリオ" pitchFamily="50" charset="-128"/>
                <a:ea typeface="メイリオ" pitchFamily="50" charset="-128"/>
                <a:cs typeface="メイリオ" pitchFamily="50" charset="-128"/>
              </a:rPr>
              <a:t>対応</a:t>
            </a:r>
            <a:endParaRPr lang="ja-JP" altLang="en-US" sz="4000" b="1" dirty="0">
              <a:solidFill>
                <a:srgbClr val="000000"/>
              </a:solidFill>
              <a:latin typeface="メイリオ" pitchFamily="50" charset="-128"/>
              <a:ea typeface="メイリオ" pitchFamily="50" charset="-128"/>
              <a:cs typeface="メイリオ" pitchFamily="50" charset="-128"/>
            </a:endParaRP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234AD0D0-FF4B-4055-8BDB-8AB082857607}" type="slidenum">
              <a:rPr lang="en-US" altLang="ja-JP" smtClean="0"/>
              <a:pPr>
                <a:defRPr/>
              </a:pPr>
              <a:t>5</a:t>
            </a:fld>
            <a:endParaRPr lang="en-US" altLang="ja-JP"/>
          </a:p>
        </p:txBody>
      </p:sp>
      <p:sp>
        <p:nvSpPr>
          <p:cNvPr id="4" name="タイトル 2"/>
          <p:cNvSpPr txBox="1">
            <a:spLocks/>
          </p:cNvSpPr>
          <p:nvPr/>
        </p:nvSpPr>
        <p:spPr>
          <a:xfrm>
            <a:off x="394915" y="330548"/>
            <a:ext cx="8137525" cy="938212"/>
          </a:xfrm>
          <a:prstGeom prst="rect">
            <a:avLst/>
          </a:prstGeom>
        </p:spPr>
        <p:txBody>
          <a:bodyPr/>
          <a:lstStyle/>
          <a:p>
            <a:pPr marL="0" marR="0" lvl="0" indent="0" algn="l" defTabSz="914400" rtl="0" eaLnBrk="1" fontAlgn="base" latinLnBrk="0" hangingPunct="1">
              <a:lnSpc>
                <a:spcPts val="2800"/>
              </a:lnSpc>
              <a:spcBef>
                <a:spcPct val="0"/>
              </a:spcBef>
              <a:spcAft>
                <a:spcPct val="0"/>
              </a:spcAft>
              <a:buClrTx/>
              <a:buSzTx/>
              <a:buFontTx/>
              <a:buNone/>
              <a:tabLst/>
              <a:defRPr/>
            </a:pPr>
            <a:r>
              <a:rPr kumimoji="1" lang="ja-JP" altLang="en-US"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ご参考：</a:t>
            </a:r>
            <a: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SuperStream</a:t>
            </a:r>
            <a:r>
              <a:rPr kumimoji="1" lang="ja-JP" altLang="en-US"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Market Place</a:t>
            </a:r>
            <a:b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b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～累計導入実績分布図（年商</a:t>
            </a:r>
            <a:r>
              <a:rPr kumimoji="1" lang="en-US" altLang="ja-JP"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a:t>
            </a: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業種別）～</a:t>
            </a:r>
          </a:p>
        </p:txBody>
      </p:sp>
      <p:sp>
        <p:nvSpPr>
          <p:cNvPr id="5" name="AutoShape 23"/>
          <p:cNvSpPr>
            <a:spLocks noChangeArrowheads="1"/>
          </p:cNvSpPr>
          <p:nvPr/>
        </p:nvSpPr>
        <p:spPr bwMode="gray">
          <a:xfrm>
            <a:off x="758825" y="5373688"/>
            <a:ext cx="7654925" cy="935037"/>
          </a:xfrm>
          <a:prstGeom prst="roundRect">
            <a:avLst>
              <a:gd name="adj" fmla="val 10704"/>
            </a:avLst>
          </a:prstGeom>
          <a:solidFill>
            <a:srgbClr val="557630"/>
          </a:solidFill>
          <a:ln w="12700" algn="ctr">
            <a:solidFill>
              <a:srgbClr val="C6C6C6"/>
            </a:solidFill>
            <a:round/>
            <a:headEnd/>
            <a:tailEnd/>
          </a:ln>
          <a:effectLst>
            <a:prstShdw prst="shdw17" dist="17961" dir="2700000">
              <a:srgbClr val="777777"/>
            </a:prstShdw>
          </a:effectLst>
        </p:spPr>
        <p:txBody>
          <a:bodyPr wrap="none" lIns="0" tIns="0" rIns="0" bIns="0" anchor="ctr"/>
          <a:lstStyle/>
          <a:p>
            <a:r>
              <a:rPr kumimoji="0" lang="ja-JP" altLang="en-US" sz="1600" dirty="0">
                <a:solidFill>
                  <a:srgbClr val="FFFFFF"/>
                </a:solidFill>
                <a:latin typeface="メイリオ" pitchFamily="50" charset="-128"/>
                <a:ea typeface="メイリオ" pitchFamily="50" charset="-128"/>
                <a:cs typeface="メイリオ" pitchFamily="50" charset="-128"/>
              </a:rPr>
              <a:t>　　</a:t>
            </a:r>
            <a:r>
              <a:rPr kumimoji="0" lang="en-US" altLang="ja-JP" dirty="0">
                <a:solidFill>
                  <a:srgbClr val="FFFFFF"/>
                </a:solidFill>
                <a:latin typeface="メイリオ" pitchFamily="50" charset="-128"/>
                <a:ea typeface="メイリオ" pitchFamily="50" charset="-128"/>
                <a:cs typeface="メイリオ" pitchFamily="50" charset="-128"/>
              </a:rPr>
              <a:t>SuperStream</a:t>
            </a:r>
            <a:r>
              <a:rPr kumimoji="0" lang="ja-JP" altLang="en-US" sz="1600" dirty="0">
                <a:solidFill>
                  <a:srgbClr val="FFFFFF"/>
                </a:solidFill>
                <a:latin typeface="メイリオ" pitchFamily="50" charset="-128"/>
                <a:ea typeface="メイリオ" pitchFamily="50" charset="-128"/>
                <a:cs typeface="メイリオ" pitchFamily="50" charset="-128"/>
              </a:rPr>
              <a:t>をご利用頂いているお客様の傾向として</a:t>
            </a:r>
            <a:endParaRPr kumimoji="0" lang="en-US" altLang="ja-JP" sz="1600" dirty="0">
              <a:solidFill>
                <a:srgbClr val="FFFFFF"/>
              </a:solidFill>
              <a:latin typeface="メイリオ" pitchFamily="50" charset="-128"/>
              <a:ea typeface="メイリオ" pitchFamily="50" charset="-128"/>
              <a:cs typeface="メイリオ" pitchFamily="50" charset="-128"/>
            </a:endParaRPr>
          </a:p>
          <a:p>
            <a:r>
              <a:rPr kumimoji="0" lang="ja-JP" altLang="en-US" sz="1600" dirty="0">
                <a:solidFill>
                  <a:srgbClr val="FFFFFF"/>
                </a:solidFill>
                <a:latin typeface="メイリオ" pitchFamily="50" charset="-128"/>
                <a:ea typeface="メイリオ" pitchFamily="50" charset="-128"/>
                <a:cs typeface="メイリオ" pitchFamily="50" charset="-128"/>
              </a:rPr>
              <a:t>　　　　　</a:t>
            </a:r>
            <a:r>
              <a:rPr kumimoji="0" lang="ja-JP" altLang="en-US" sz="1600" dirty="0" smtClean="0">
                <a:solidFill>
                  <a:srgbClr val="FFFFFF"/>
                </a:solidFill>
                <a:latin typeface="メイリオ" pitchFamily="50" charset="-128"/>
                <a:ea typeface="メイリオ" pitchFamily="50" charset="-128"/>
                <a:cs typeface="メイリオ" pitchFamily="50" charset="-128"/>
              </a:rPr>
              <a:t>◆中堅・大手企業様にも多数ご利用いただいております</a:t>
            </a:r>
            <a:endParaRPr kumimoji="0" lang="en-US" altLang="ja-JP" sz="1600" dirty="0" smtClean="0">
              <a:solidFill>
                <a:srgbClr val="FFFFFF"/>
              </a:solidFill>
              <a:latin typeface="メイリオ" pitchFamily="50" charset="-128"/>
              <a:ea typeface="メイリオ" pitchFamily="50" charset="-128"/>
              <a:cs typeface="メイリオ" pitchFamily="50" charset="-128"/>
            </a:endParaRPr>
          </a:p>
          <a:p>
            <a:r>
              <a:rPr kumimoji="0" lang="ja-JP" altLang="en-US" sz="1600" dirty="0" smtClean="0">
                <a:solidFill>
                  <a:srgbClr val="FFFFFF"/>
                </a:solidFill>
                <a:latin typeface="メイリオ" pitchFamily="50" charset="-128"/>
                <a:ea typeface="メイリオ" pitchFamily="50" charset="-128"/>
                <a:cs typeface="メイリオ" pitchFamily="50" charset="-128"/>
              </a:rPr>
              <a:t>　　　　　◆業種別は国内の産業分布図とほぼ同じ配分</a:t>
            </a:r>
            <a:endParaRPr kumimoji="0" lang="en-US" altLang="ja-JP" sz="1600" dirty="0">
              <a:solidFill>
                <a:srgbClr val="FFFFFF"/>
              </a:solidFill>
              <a:latin typeface="メイリオ" pitchFamily="50" charset="-128"/>
              <a:ea typeface="メイリオ" pitchFamily="50" charset="-128"/>
              <a:cs typeface="メイリオ" pitchFamily="50" charset="-128"/>
            </a:endParaRPr>
          </a:p>
        </p:txBody>
      </p:sp>
      <p:sp>
        <p:nvSpPr>
          <p:cNvPr id="6" name="Rectangle 33"/>
          <p:cNvSpPr>
            <a:spLocks noChangeArrowheads="1"/>
          </p:cNvSpPr>
          <p:nvPr/>
        </p:nvSpPr>
        <p:spPr bwMode="auto">
          <a:xfrm>
            <a:off x="214313" y="1285875"/>
            <a:ext cx="4143375" cy="4000500"/>
          </a:xfrm>
          <a:prstGeom prst="rect">
            <a:avLst/>
          </a:prstGeom>
          <a:noFill/>
          <a:ln w="9525" algn="ctr">
            <a:solidFill>
              <a:schemeClr val="hlink"/>
            </a:solidFill>
            <a:miter lim="800000"/>
            <a:headEnd/>
            <a:tailEnd/>
          </a:ln>
        </p:spPr>
        <p:txBody>
          <a:bodyPr wrap="none"/>
          <a:lstStyle/>
          <a:p>
            <a:pPr algn="ctr"/>
            <a:endParaRPr lang="ja-JP" altLang="en-US" dirty="0">
              <a:solidFill>
                <a:srgbClr val="000000"/>
              </a:solidFill>
              <a:latin typeface="メイリオ" pitchFamily="50" charset="-128"/>
              <a:ea typeface="メイリオ" pitchFamily="50" charset="-128"/>
              <a:cs typeface="メイリオ" pitchFamily="50" charset="-128"/>
            </a:endParaRPr>
          </a:p>
        </p:txBody>
      </p:sp>
      <p:sp>
        <p:nvSpPr>
          <p:cNvPr id="7" name="Rectangle 33"/>
          <p:cNvSpPr>
            <a:spLocks noChangeArrowheads="1"/>
          </p:cNvSpPr>
          <p:nvPr/>
        </p:nvSpPr>
        <p:spPr bwMode="auto">
          <a:xfrm>
            <a:off x="4714875" y="1285875"/>
            <a:ext cx="4143375" cy="4000500"/>
          </a:xfrm>
          <a:prstGeom prst="rect">
            <a:avLst/>
          </a:prstGeom>
          <a:noFill/>
          <a:ln w="9525" algn="ctr">
            <a:solidFill>
              <a:schemeClr val="hlink"/>
            </a:solidFill>
            <a:miter lim="800000"/>
            <a:headEnd/>
            <a:tailEnd/>
          </a:ln>
        </p:spPr>
        <p:txBody>
          <a:bodyPr wrap="none"/>
          <a:lstStyle/>
          <a:p>
            <a:pPr algn="r"/>
            <a:endParaRPr lang="ja-JP" altLang="en-US" dirty="0">
              <a:solidFill>
                <a:srgbClr val="000000"/>
              </a:solidFill>
              <a:latin typeface="メイリオ" pitchFamily="50" charset="-128"/>
              <a:ea typeface="メイリオ" pitchFamily="50" charset="-128"/>
              <a:cs typeface="メイリオ" pitchFamily="50" charset="-128"/>
            </a:endParaRPr>
          </a:p>
        </p:txBody>
      </p:sp>
      <p:graphicFrame>
        <p:nvGraphicFramePr>
          <p:cNvPr id="8" name="グラフ 27"/>
          <p:cNvGraphicFramePr>
            <a:graphicFrameLocks/>
          </p:cNvGraphicFramePr>
          <p:nvPr/>
        </p:nvGraphicFramePr>
        <p:xfrm>
          <a:off x="4714875" y="1704975"/>
          <a:ext cx="4122738" cy="3562350"/>
        </p:xfrm>
        <a:graphic>
          <a:graphicData uri="http://schemas.openxmlformats.org/presentationml/2006/ole">
            <mc:AlternateContent xmlns:mc="http://schemas.openxmlformats.org/markup-compatibility/2006">
              <mc:Choice xmlns:v="urn:schemas-microsoft-com:vml" Requires="v">
                <p:oleObj spid="_x0000_s185347" name="Worksheet" r:id="rId3" imgW="4124390" imgH="3562380" progId="Excel.Sheet.8">
                  <p:embed/>
                </p:oleObj>
              </mc:Choice>
              <mc:Fallback>
                <p:oleObj name="Worksheet" r:id="rId3" imgW="4124390" imgH="3562380" progId="Excel.Sheet.8">
                  <p:embed/>
                  <p:pic>
                    <p:nvPicPr>
                      <p:cNvPr id="0"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875" y="1704975"/>
                        <a:ext cx="4122738" cy="3562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テキスト ボックス 29"/>
          <p:cNvSpPr txBox="1">
            <a:spLocks noChangeArrowheads="1"/>
          </p:cNvSpPr>
          <p:nvPr/>
        </p:nvSpPr>
        <p:spPr bwMode="auto">
          <a:xfrm>
            <a:off x="7092950" y="2571750"/>
            <a:ext cx="785813" cy="785813"/>
          </a:xfrm>
          <a:prstGeom prst="rect">
            <a:avLst/>
          </a:prstGeom>
          <a:noFill/>
          <a:ln w="9525">
            <a:noFill/>
            <a:miter lim="800000"/>
            <a:headEnd/>
            <a:tailEnd/>
          </a:ln>
        </p:spPr>
        <p:txBody>
          <a:bodyPr lIns="0" tIns="0" rIns="0" bIns="0"/>
          <a:lstStyle/>
          <a:p>
            <a:pPr algn="ctr">
              <a:lnSpc>
                <a:spcPts val="2800"/>
              </a:lnSpc>
            </a:pPr>
            <a:r>
              <a:rPr lang="ja-JP" altLang="en-US" sz="1100" dirty="0">
                <a:solidFill>
                  <a:srgbClr val="404040"/>
                </a:solidFill>
                <a:latin typeface="メイリオ" pitchFamily="50" charset="-128"/>
                <a:ea typeface="メイリオ" pitchFamily="50" charset="-128"/>
                <a:cs typeface="メイリオ" pitchFamily="50" charset="-128"/>
              </a:rPr>
              <a:t>製造業</a:t>
            </a:r>
            <a:endParaRPr lang="en-US" altLang="ja-JP" sz="1100" dirty="0">
              <a:solidFill>
                <a:srgbClr val="404040"/>
              </a:solidFill>
              <a:latin typeface="メイリオ" pitchFamily="50" charset="-128"/>
              <a:ea typeface="メイリオ" pitchFamily="50" charset="-128"/>
              <a:cs typeface="メイリオ" pitchFamily="50" charset="-128"/>
            </a:endParaRPr>
          </a:p>
          <a:p>
            <a:pPr algn="ctr">
              <a:lnSpc>
                <a:spcPts val="2800"/>
              </a:lnSpc>
            </a:pPr>
            <a:r>
              <a:rPr lang="en-US" altLang="ja-JP" sz="1100" dirty="0">
                <a:solidFill>
                  <a:srgbClr val="404040"/>
                </a:solidFill>
                <a:latin typeface="メイリオ" pitchFamily="50" charset="-128"/>
                <a:ea typeface="メイリオ" pitchFamily="50" charset="-128"/>
                <a:cs typeface="メイリオ" pitchFamily="50" charset="-128"/>
              </a:rPr>
              <a:t>3</a:t>
            </a:r>
            <a:r>
              <a:rPr lang="ja-JP" altLang="en-US" sz="1100" dirty="0">
                <a:solidFill>
                  <a:srgbClr val="404040"/>
                </a:solidFill>
                <a:latin typeface="メイリオ" pitchFamily="50" charset="-128"/>
                <a:ea typeface="メイリオ" pitchFamily="50" charset="-128"/>
                <a:cs typeface="メイリオ" pitchFamily="50" charset="-128"/>
              </a:rPr>
              <a:t>１</a:t>
            </a:r>
            <a:r>
              <a:rPr lang="en-US" altLang="ja-JP" sz="1100" dirty="0">
                <a:solidFill>
                  <a:srgbClr val="404040"/>
                </a:solidFill>
                <a:latin typeface="メイリオ" pitchFamily="50" charset="-128"/>
                <a:ea typeface="メイリオ" pitchFamily="50" charset="-128"/>
                <a:cs typeface="メイリオ" pitchFamily="50" charset="-128"/>
              </a:rPr>
              <a:t>%</a:t>
            </a:r>
            <a:endParaRPr lang="ja-JP" altLang="en-US" sz="1100" dirty="0">
              <a:solidFill>
                <a:srgbClr val="404040"/>
              </a:solidFill>
              <a:latin typeface="メイリオ" pitchFamily="50" charset="-128"/>
              <a:ea typeface="メイリオ" pitchFamily="50" charset="-128"/>
              <a:cs typeface="メイリオ" pitchFamily="50" charset="-128"/>
            </a:endParaRPr>
          </a:p>
        </p:txBody>
      </p:sp>
      <p:sp>
        <p:nvSpPr>
          <p:cNvPr id="10" name="テキスト ボックス 30"/>
          <p:cNvSpPr txBox="1">
            <a:spLocks noChangeArrowheads="1"/>
          </p:cNvSpPr>
          <p:nvPr/>
        </p:nvSpPr>
        <p:spPr bwMode="auto">
          <a:xfrm>
            <a:off x="6596063" y="3938588"/>
            <a:ext cx="1071562" cy="785812"/>
          </a:xfrm>
          <a:prstGeom prst="rect">
            <a:avLst/>
          </a:prstGeom>
          <a:noFill/>
          <a:ln w="9525">
            <a:noFill/>
            <a:miter lim="800000"/>
            <a:headEnd/>
            <a:tailEnd/>
          </a:ln>
        </p:spPr>
        <p:txBody>
          <a:bodyPr lIns="0" tIns="0" rIns="0" bIns="0"/>
          <a:lstStyle/>
          <a:p>
            <a:pPr algn="ctr">
              <a:lnSpc>
                <a:spcPts val="2800"/>
              </a:lnSpc>
            </a:pPr>
            <a:r>
              <a:rPr lang="ja-JP" altLang="en-US" sz="1100" dirty="0">
                <a:solidFill>
                  <a:srgbClr val="404040"/>
                </a:solidFill>
                <a:latin typeface="メイリオ" pitchFamily="50" charset="-128"/>
                <a:ea typeface="メイリオ" pitchFamily="50" charset="-128"/>
                <a:cs typeface="メイリオ" pitchFamily="50" charset="-128"/>
              </a:rPr>
              <a:t>卸売・小売業</a:t>
            </a:r>
            <a:r>
              <a:rPr lang="en-US" altLang="ja-JP" sz="1100" dirty="0">
                <a:solidFill>
                  <a:srgbClr val="404040"/>
                </a:solidFill>
                <a:latin typeface="メイリオ" pitchFamily="50" charset="-128"/>
                <a:ea typeface="メイリオ" pitchFamily="50" charset="-128"/>
                <a:cs typeface="メイリオ" pitchFamily="50" charset="-128"/>
              </a:rPr>
              <a:t>24%</a:t>
            </a:r>
            <a:endParaRPr lang="ja-JP" altLang="en-US" sz="1100" dirty="0">
              <a:solidFill>
                <a:srgbClr val="404040"/>
              </a:solidFill>
              <a:latin typeface="メイリオ" pitchFamily="50" charset="-128"/>
              <a:ea typeface="メイリオ" pitchFamily="50" charset="-128"/>
              <a:cs typeface="メイリオ" pitchFamily="50" charset="-128"/>
            </a:endParaRPr>
          </a:p>
        </p:txBody>
      </p:sp>
      <p:sp>
        <p:nvSpPr>
          <p:cNvPr id="11" name="テキスト ボックス 31"/>
          <p:cNvSpPr txBox="1">
            <a:spLocks noChangeArrowheads="1"/>
          </p:cNvSpPr>
          <p:nvPr/>
        </p:nvSpPr>
        <p:spPr bwMode="auto">
          <a:xfrm>
            <a:off x="5372100" y="3789363"/>
            <a:ext cx="1071563" cy="785812"/>
          </a:xfrm>
          <a:prstGeom prst="rect">
            <a:avLst/>
          </a:prstGeom>
          <a:noFill/>
          <a:ln w="9525">
            <a:noFill/>
            <a:miter lim="800000"/>
            <a:headEnd/>
            <a:tailEnd/>
          </a:ln>
        </p:spPr>
        <p:txBody>
          <a:bodyPr lIns="0" tIns="0" rIns="0" bIns="0"/>
          <a:lstStyle/>
          <a:p>
            <a:pPr algn="ctr">
              <a:lnSpc>
                <a:spcPts val="2800"/>
              </a:lnSpc>
            </a:pPr>
            <a:r>
              <a:rPr lang="ja-JP" altLang="en-US" sz="1100" dirty="0">
                <a:solidFill>
                  <a:srgbClr val="404040"/>
                </a:solidFill>
                <a:latin typeface="メイリオ" pitchFamily="50" charset="-128"/>
                <a:ea typeface="メイリオ" pitchFamily="50" charset="-128"/>
                <a:cs typeface="メイリオ" pitchFamily="50" charset="-128"/>
              </a:rPr>
              <a:t>サービス業</a:t>
            </a:r>
            <a:endParaRPr lang="en-US" altLang="ja-JP" sz="1100" dirty="0">
              <a:solidFill>
                <a:srgbClr val="404040"/>
              </a:solidFill>
              <a:latin typeface="メイリオ" pitchFamily="50" charset="-128"/>
              <a:ea typeface="メイリオ" pitchFamily="50" charset="-128"/>
              <a:cs typeface="メイリオ" pitchFamily="50" charset="-128"/>
            </a:endParaRPr>
          </a:p>
          <a:p>
            <a:pPr algn="ctr">
              <a:lnSpc>
                <a:spcPts val="2800"/>
              </a:lnSpc>
            </a:pPr>
            <a:r>
              <a:rPr lang="en-US" altLang="ja-JP" sz="1100" dirty="0">
                <a:solidFill>
                  <a:srgbClr val="404040"/>
                </a:solidFill>
                <a:latin typeface="メイリオ" pitchFamily="50" charset="-128"/>
                <a:ea typeface="メイリオ" pitchFamily="50" charset="-128"/>
                <a:cs typeface="メイリオ" pitchFamily="50" charset="-128"/>
              </a:rPr>
              <a:t>1</a:t>
            </a:r>
            <a:r>
              <a:rPr lang="ja-JP" altLang="en-US" sz="1100" dirty="0">
                <a:solidFill>
                  <a:srgbClr val="404040"/>
                </a:solidFill>
                <a:latin typeface="メイリオ" pitchFamily="50" charset="-128"/>
                <a:ea typeface="メイリオ" pitchFamily="50" charset="-128"/>
                <a:cs typeface="メイリオ" pitchFamily="50" charset="-128"/>
              </a:rPr>
              <a:t>８</a:t>
            </a:r>
            <a:r>
              <a:rPr lang="en-US" altLang="ja-JP" sz="1100" dirty="0">
                <a:solidFill>
                  <a:srgbClr val="404040"/>
                </a:solidFill>
                <a:latin typeface="メイリオ" pitchFamily="50" charset="-128"/>
                <a:ea typeface="メイリオ" pitchFamily="50" charset="-128"/>
                <a:cs typeface="メイリオ" pitchFamily="50" charset="-128"/>
              </a:rPr>
              <a:t>%</a:t>
            </a:r>
            <a:endParaRPr lang="ja-JP" altLang="en-US" sz="1100" dirty="0">
              <a:solidFill>
                <a:srgbClr val="404040"/>
              </a:solidFill>
              <a:latin typeface="メイリオ" pitchFamily="50" charset="-128"/>
              <a:ea typeface="メイリオ" pitchFamily="50" charset="-128"/>
              <a:cs typeface="メイリオ" pitchFamily="50" charset="-128"/>
            </a:endParaRPr>
          </a:p>
        </p:txBody>
      </p:sp>
      <p:sp>
        <p:nvSpPr>
          <p:cNvPr id="12" name="テキスト ボックス 32"/>
          <p:cNvSpPr txBox="1">
            <a:spLocks noChangeArrowheads="1"/>
          </p:cNvSpPr>
          <p:nvPr/>
        </p:nvSpPr>
        <p:spPr bwMode="auto">
          <a:xfrm>
            <a:off x="5000625" y="3141663"/>
            <a:ext cx="1071563" cy="500062"/>
          </a:xfrm>
          <a:prstGeom prst="rect">
            <a:avLst/>
          </a:prstGeom>
          <a:noFill/>
          <a:ln w="9525">
            <a:noFill/>
            <a:miter lim="800000"/>
            <a:headEnd/>
            <a:tailEnd/>
          </a:ln>
        </p:spPr>
        <p:txBody>
          <a:bodyPr lIns="0" tIns="0" rIns="0" bIns="0"/>
          <a:lstStyle/>
          <a:p>
            <a:pPr algn="ct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情報通信業</a:t>
            </a:r>
            <a:endParaRPr lang="en-US" altLang="ja-JP" sz="1100" dirty="0">
              <a:solidFill>
                <a:srgbClr val="404040"/>
              </a:solidFill>
              <a:latin typeface="メイリオ" pitchFamily="50" charset="-128"/>
              <a:ea typeface="メイリオ" pitchFamily="50" charset="-128"/>
              <a:cs typeface="メイリオ" pitchFamily="50" charset="-128"/>
            </a:endParaRPr>
          </a:p>
          <a:p>
            <a:pPr algn="ct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６</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13" name="テキスト ボックス 54"/>
          <p:cNvSpPr txBox="1">
            <a:spLocks noChangeArrowheads="1"/>
          </p:cNvSpPr>
          <p:nvPr/>
        </p:nvSpPr>
        <p:spPr bwMode="auto">
          <a:xfrm>
            <a:off x="4786313" y="1857375"/>
            <a:ext cx="1000125" cy="214313"/>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金融・保険業</a:t>
            </a:r>
            <a:endParaRPr lang="en-US" altLang="ja-JP" sz="1100" dirty="0">
              <a:solidFill>
                <a:srgbClr val="404040"/>
              </a:solidFill>
              <a:latin typeface="メイリオ" pitchFamily="50" charset="-128"/>
              <a:ea typeface="メイリオ" pitchFamily="50" charset="-128"/>
              <a:cs typeface="メイリオ" pitchFamily="50" charset="-128"/>
            </a:endParaRPr>
          </a:p>
        </p:txBody>
      </p:sp>
      <p:cxnSp>
        <p:nvCxnSpPr>
          <p:cNvPr id="14" name="直線コネクタ 13"/>
          <p:cNvCxnSpPr/>
          <p:nvPr/>
        </p:nvCxnSpPr>
        <p:spPr>
          <a:xfrm rot="16200000" flipV="1">
            <a:off x="5664995" y="1993106"/>
            <a:ext cx="214312" cy="142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テキスト ボックス 60"/>
          <p:cNvSpPr txBox="1">
            <a:spLocks noChangeArrowheads="1"/>
          </p:cNvSpPr>
          <p:nvPr/>
        </p:nvSpPr>
        <p:spPr bwMode="auto">
          <a:xfrm>
            <a:off x="5654675" y="2870200"/>
            <a:ext cx="428625" cy="285750"/>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６</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16" name="テキスト ボックス 63"/>
          <p:cNvSpPr txBox="1">
            <a:spLocks noChangeArrowheads="1"/>
          </p:cNvSpPr>
          <p:nvPr/>
        </p:nvSpPr>
        <p:spPr bwMode="auto">
          <a:xfrm>
            <a:off x="5429250" y="2357438"/>
            <a:ext cx="642938" cy="214312"/>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建設業</a:t>
            </a:r>
            <a:endParaRPr lang="en-US" altLang="ja-JP" sz="1100" dirty="0">
              <a:solidFill>
                <a:srgbClr val="404040"/>
              </a:solidFill>
              <a:latin typeface="メイリオ" pitchFamily="50" charset="-128"/>
              <a:ea typeface="メイリオ" pitchFamily="50" charset="-128"/>
              <a:cs typeface="メイリオ" pitchFamily="50" charset="-128"/>
            </a:endParaRPr>
          </a:p>
        </p:txBody>
      </p:sp>
      <p:sp>
        <p:nvSpPr>
          <p:cNvPr id="17" name="テキスト ボックス 64"/>
          <p:cNvSpPr txBox="1">
            <a:spLocks noChangeArrowheads="1"/>
          </p:cNvSpPr>
          <p:nvPr/>
        </p:nvSpPr>
        <p:spPr bwMode="auto">
          <a:xfrm>
            <a:off x="5799138" y="2492375"/>
            <a:ext cx="357187" cy="214313"/>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４</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18" name="テキスト ボックス 68"/>
          <p:cNvSpPr txBox="1">
            <a:spLocks noChangeArrowheads="1"/>
          </p:cNvSpPr>
          <p:nvPr/>
        </p:nvSpPr>
        <p:spPr bwMode="auto">
          <a:xfrm>
            <a:off x="5200650" y="2719388"/>
            <a:ext cx="571500" cy="214312"/>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運輸業</a:t>
            </a:r>
            <a:endParaRPr lang="en-US" altLang="ja-JP" sz="1100" dirty="0">
              <a:solidFill>
                <a:srgbClr val="404040"/>
              </a:solidFill>
              <a:latin typeface="メイリオ" pitchFamily="50" charset="-128"/>
              <a:ea typeface="メイリオ" pitchFamily="50" charset="-128"/>
              <a:cs typeface="メイリオ" pitchFamily="50" charset="-128"/>
            </a:endParaRPr>
          </a:p>
        </p:txBody>
      </p:sp>
      <p:sp>
        <p:nvSpPr>
          <p:cNvPr id="19" name="テキスト ボックス 69"/>
          <p:cNvSpPr txBox="1">
            <a:spLocks noChangeArrowheads="1"/>
          </p:cNvSpPr>
          <p:nvPr/>
        </p:nvSpPr>
        <p:spPr bwMode="auto">
          <a:xfrm>
            <a:off x="5834063" y="2143125"/>
            <a:ext cx="428625" cy="285750"/>
          </a:xfrm>
          <a:prstGeom prst="rect">
            <a:avLst/>
          </a:prstGeom>
          <a:noFill/>
          <a:ln w="9525">
            <a:noFill/>
            <a:miter lim="800000"/>
            <a:headEnd/>
            <a:tailEnd/>
          </a:ln>
        </p:spPr>
        <p:txBody>
          <a:bodyPr lIns="0" tIns="0" rIns="0" bIns="0"/>
          <a:lstStyle/>
          <a:p>
            <a:pPr>
              <a:lnSpc>
                <a:spcPts val="1800"/>
              </a:lnSpc>
            </a:pPr>
            <a:r>
              <a:rPr lang="en-US" altLang="ja-JP" sz="1100" dirty="0">
                <a:solidFill>
                  <a:srgbClr val="404040"/>
                </a:solidFill>
                <a:latin typeface="メイリオ" pitchFamily="50" charset="-128"/>
                <a:ea typeface="メイリオ" pitchFamily="50" charset="-128"/>
                <a:cs typeface="メイリオ" pitchFamily="50" charset="-128"/>
              </a:rPr>
              <a:t>4%</a:t>
            </a:r>
          </a:p>
        </p:txBody>
      </p:sp>
      <p:sp>
        <p:nvSpPr>
          <p:cNvPr id="20" name="テキスト ボックス 70"/>
          <p:cNvSpPr txBox="1">
            <a:spLocks noChangeArrowheads="1"/>
          </p:cNvSpPr>
          <p:nvPr/>
        </p:nvSpPr>
        <p:spPr bwMode="auto">
          <a:xfrm>
            <a:off x="6143625" y="2000250"/>
            <a:ext cx="428625" cy="285750"/>
          </a:xfrm>
          <a:prstGeom prst="rect">
            <a:avLst/>
          </a:prstGeom>
          <a:noFill/>
          <a:ln w="9525">
            <a:noFill/>
            <a:miter lim="800000"/>
            <a:headEnd/>
            <a:tailEnd/>
          </a:ln>
        </p:spPr>
        <p:txBody>
          <a:bodyPr lIns="0" tIns="0" rIns="0" bIns="0"/>
          <a:lstStyle/>
          <a:p>
            <a:pPr>
              <a:lnSpc>
                <a:spcPts val="1800"/>
              </a:lnSpc>
            </a:pPr>
            <a:r>
              <a:rPr lang="en-US" altLang="ja-JP" sz="1100" dirty="0">
                <a:solidFill>
                  <a:srgbClr val="404040"/>
                </a:solidFill>
                <a:latin typeface="メイリオ" pitchFamily="50" charset="-128"/>
                <a:ea typeface="メイリオ" pitchFamily="50" charset="-128"/>
                <a:cs typeface="メイリオ" pitchFamily="50" charset="-128"/>
              </a:rPr>
              <a:t>3%</a:t>
            </a:r>
          </a:p>
        </p:txBody>
      </p:sp>
      <p:cxnSp>
        <p:nvCxnSpPr>
          <p:cNvPr id="21" name="直線コネクタ 20"/>
          <p:cNvCxnSpPr>
            <a:endCxn id="22" idx="3"/>
          </p:cNvCxnSpPr>
          <p:nvPr/>
        </p:nvCxnSpPr>
        <p:spPr>
          <a:xfrm rot="16200000" flipV="1">
            <a:off x="6006307" y="1786731"/>
            <a:ext cx="222250" cy="9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72"/>
          <p:cNvSpPr txBox="1">
            <a:spLocks noChangeArrowheads="1"/>
          </p:cNvSpPr>
          <p:nvPr/>
        </p:nvSpPr>
        <p:spPr bwMode="auto">
          <a:xfrm>
            <a:off x="5429250" y="1571625"/>
            <a:ext cx="642938" cy="300038"/>
          </a:xfrm>
          <a:prstGeom prst="rect">
            <a:avLst/>
          </a:prstGeom>
          <a:solidFill>
            <a:schemeClr val="bg1"/>
          </a:solid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不動産業</a:t>
            </a:r>
            <a:endParaRPr lang="en-US" altLang="ja-JP" sz="1100" dirty="0">
              <a:solidFill>
                <a:srgbClr val="404040"/>
              </a:solidFill>
              <a:latin typeface="メイリオ" pitchFamily="50" charset="-128"/>
              <a:ea typeface="メイリオ" pitchFamily="50" charset="-128"/>
              <a:cs typeface="メイリオ" pitchFamily="50" charset="-128"/>
            </a:endParaRPr>
          </a:p>
        </p:txBody>
      </p:sp>
      <p:sp>
        <p:nvSpPr>
          <p:cNvPr id="23" name="テキスト ボックス 74"/>
          <p:cNvSpPr txBox="1">
            <a:spLocks noChangeArrowheads="1"/>
          </p:cNvSpPr>
          <p:nvPr/>
        </p:nvSpPr>
        <p:spPr bwMode="auto">
          <a:xfrm>
            <a:off x="5286375" y="1285875"/>
            <a:ext cx="2000250" cy="214313"/>
          </a:xfrm>
          <a:prstGeom prst="rect">
            <a:avLst/>
          </a:prstGeom>
          <a:noFill/>
          <a:ln w="9525">
            <a:noFill/>
            <a:miter lim="800000"/>
            <a:headEnd/>
            <a:tailEnd/>
          </a:ln>
        </p:spPr>
        <p:txBody>
          <a:bodyPr lIns="0" tIns="0" rIns="0" bIns="0"/>
          <a:lstStyle/>
          <a:p>
            <a:pPr algn="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電気・ガス・熱・水道業　２</a:t>
            </a:r>
            <a:r>
              <a:rPr lang="en-US" altLang="ja-JP" sz="1100" dirty="0">
                <a:solidFill>
                  <a:srgbClr val="404040"/>
                </a:solidFill>
                <a:latin typeface="メイリオ" pitchFamily="50" charset="-128"/>
                <a:ea typeface="メイリオ" pitchFamily="50" charset="-128"/>
                <a:cs typeface="メイリオ" pitchFamily="50" charset="-128"/>
              </a:rPr>
              <a:t>%</a:t>
            </a:r>
          </a:p>
        </p:txBody>
      </p:sp>
      <p:cxnSp>
        <p:nvCxnSpPr>
          <p:cNvPr id="24" name="直線コネクタ 23"/>
          <p:cNvCxnSpPr/>
          <p:nvPr/>
        </p:nvCxnSpPr>
        <p:spPr>
          <a:xfrm rot="16200000" flipV="1">
            <a:off x="6242843" y="1691482"/>
            <a:ext cx="277813" cy="76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5400000" flipH="1" flipV="1">
            <a:off x="6561932" y="1786731"/>
            <a:ext cx="153988" cy="95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テキスト ボックス 82"/>
          <p:cNvSpPr txBox="1">
            <a:spLocks noChangeArrowheads="1"/>
          </p:cNvSpPr>
          <p:nvPr/>
        </p:nvSpPr>
        <p:spPr bwMode="auto">
          <a:xfrm>
            <a:off x="6572250" y="1500188"/>
            <a:ext cx="928688" cy="214312"/>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その他　２</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27" name="角丸四角形 26"/>
          <p:cNvSpPr/>
          <p:nvPr/>
        </p:nvSpPr>
        <p:spPr>
          <a:xfrm>
            <a:off x="285750" y="1357313"/>
            <a:ext cx="1214438" cy="357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年商別</a:t>
            </a:r>
          </a:p>
        </p:txBody>
      </p:sp>
      <p:sp>
        <p:nvSpPr>
          <p:cNvPr id="28" name="角丸四角形 27"/>
          <p:cNvSpPr/>
          <p:nvPr/>
        </p:nvSpPr>
        <p:spPr>
          <a:xfrm>
            <a:off x="7572375" y="1357313"/>
            <a:ext cx="1214438" cy="357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業種別</a:t>
            </a:r>
          </a:p>
        </p:txBody>
      </p:sp>
      <p:graphicFrame>
        <p:nvGraphicFramePr>
          <p:cNvPr id="29" name="グラフ 28"/>
          <p:cNvGraphicFramePr/>
          <p:nvPr/>
        </p:nvGraphicFramePr>
        <p:xfrm>
          <a:off x="251520" y="1700808"/>
          <a:ext cx="4176464" cy="3672408"/>
        </p:xfrm>
        <a:graphic>
          <a:graphicData uri="http://schemas.openxmlformats.org/drawingml/2006/chart">
            <c:chart xmlns:c="http://schemas.openxmlformats.org/drawingml/2006/chart" xmlns:r="http://schemas.openxmlformats.org/officeDocument/2006/relationships" r:id="rId5"/>
          </a:graphicData>
        </a:graphic>
      </p:graphicFrame>
      <p:sp>
        <p:nvSpPr>
          <p:cNvPr id="3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スライド番号プレースホルダ 31"/>
          <p:cNvSpPr>
            <a:spLocks noGrp="1"/>
          </p:cNvSpPr>
          <p:nvPr>
            <p:ph type="sldNum" sz="quarter" idx="12"/>
          </p:nvPr>
        </p:nvSpPr>
        <p:spPr>
          <a:xfrm>
            <a:off x="7920000" y="6678000"/>
            <a:ext cx="720000" cy="180000"/>
          </a:xfrm>
        </p:spPr>
        <p:txBody>
          <a:bodyPr/>
          <a:lstStyle/>
          <a:p>
            <a:fld id="{299646D8-D7B5-4D56-87FA-7DDE5FCE23CA}" type="slidenum">
              <a:rPr lang="ja-JP" altLang="en-US" smtClean="0"/>
              <a:pPr/>
              <a:t>50</a:t>
            </a:fld>
            <a:endParaRPr lang="ja-JP" altLang="en-US" dirty="0"/>
          </a:p>
        </p:txBody>
      </p:sp>
      <p:sp>
        <p:nvSpPr>
          <p:cNvPr id="7191" name="タイトル 1"/>
          <p:cNvSpPr>
            <a:spLocks noGrp="1"/>
          </p:cNvSpPr>
          <p:nvPr>
            <p:ph type="title"/>
          </p:nvPr>
        </p:nvSpPr>
        <p:spPr>
          <a:xfrm>
            <a:off x="539552" y="332656"/>
            <a:ext cx="8136000" cy="1008000"/>
          </a:xfrm>
          <a:prstGeom prst="rect">
            <a:avLst/>
          </a:prstGeom>
        </p:spPr>
        <p:txBody>
          <a:bodyPr>
            <a:normAutofit/>
          </a:bodyPr>
          <a:lstStyle/>
          <a:p>
            <a:pPr eaLnBrk="1" hangingPunct="1"/>
            <a:r>
              <a:rPr kumimoji="1" lang="en-US" altLang="ja-JP" i="1" dirty="0" err="1" smtClean="0">
                <a:solidFill>
                  <a:srgbClr val="FFFFFF"/>
                </a:solidFill>
                <a:latin typeface="Times New Roman" pitchFamily="18" charset="0"/>
                <a:ea typeface="メイリオ" pitchFamily="50" charset="-128"/>
                <a:cs typeface="Times New Roman" pitchFamily="18" charset="0"/>
              </a:rPr>
              <a:t>SuperStream</a:t>
            </a:r>
            <a:r>
              <a:rPr kumimoji="1" lang="en-US" altLang="ja-JP" i="1" dirty="0" smtClean="0">
                <a:solidFill>
                  <a:srgbClr val="FFFFFF"/>
                </a:solidFill>
                <a:latin typeface="Times New Roman" pitchFamily="18" charset="0"/>
                <a:ea typeface="メイリオ" pitchFamily="50" charset="-128"/>
                <a:cs typeface="Times New Roman" pitchFamily="18" charset="0"/>
              </a:rPr>
              <a:t>-</a:t>
            </a:r>
            <a:r>
              <a:rPr kumimoji="1" lang="en-US" altLang="ja-JP" dirty="0" smtClean="0">
                <a:solidFill>
                  <a:srgbClr val="FFFFFF"/>
                </a:solidFill>
                <a:latin typeface="Times New Roman" pitchFamily="18" charset="0"/>
                <a:ea typeface="メイリオ" pitchFamily="50" charset="-128"/>
                <a:cs typeface="Times New Roman" pitchFamily="18" charset="0"/>
              </a:rPr>
              <a:t>CORE</a:t>
            </a:r>
            <a:r>
              <a:rPr kumimoji="1" lang="en-US" altLang="ja-JP" i="1" dirty="0" smtClean="0">
                <a:solidFill>
                  <a:srgbClr val="FFFFFF"/>
                </a:solidFill>
                <a:latin typeface="メイリオ" pitchFamily="50" charset="-128"/>
                <a:ea typeface="メイリオ" pitchFamily="50" charset="-128"/>
                <a:cs typeface="メイリオ" pitchFamily="50" charset="-128"/>
              </a:rPr>
              <a:t> </a:t>
            </a:r>
            <a:r>
              <a:rPr lang="ja-JP" altLang="en-US" dirty="0" smtClean="0">
                <a:solidFill>
                  <a:srgbClr val="FFFFFF"/>
                </a:solidFill>
                <a:latin typeface="メイリオ" pitchFamily="50" charset="-128"/>
                <a:ea typeface="メイリオ" pitchFamily="50" charset="-128"/>
                <a:cs typeface="メイリオ" pitchFamily="50" charset="-128"/>
              </a:rPr>
              <a:t>クラウド</a:t>
            </a:r>
            <a:r>
              <a:rPr kumimoji="1" lang="ja-JP" altLang="en-US" dirty="0" smtClean="0">
                <a:solidFill>
                  <a:srgbClr val="FFFFFF"/>
                </a:solidFill>
                <a:latin typeface="メイリオ" pitchFamily="50" charset="-128"/>
                <a:ea typeface="メイリオ" pitchFamily="50" charset="-128"/>
                <a:cs typeface="メイリオ" pitchFamily="50" charset="-128"/>
              </a:rPr>
              <a:t>対応のご提供方法</a:t>
            </a:r>
            <a:r>
              <a:rPr kumimoji="1" lang="en-US" altLang="ja-JP" dirty="0" smtClean="0">
                <a:solidFill>
                  <a:srgbClr val="FFFFFF"/>
                </a:solidFill>
                <a:latin typeface="メイリオ" pitchFamily="50" charset="-128"/>
                <a:ea typeface="メイリオ" pitchFamily="50" charset="-128"/>
                <a:cs typeface="メイリオ" pitchFamily="50" charset="-128"/>
              </a:rPr>
              <a:t/>
            </a:r>
            <a:br>
              <a:rPr kumimoji="1" lang="en-US" altLang="ja-JP" dirty="0" smtClean="0">
                <a:solidFill>
                  <a:srgbClr val="FFFFFF"/>
                </a:solidFill>
                <a:latin typeface="メイリオ" pitchFamily="50" charset="-128"/>
                <a:ea typeface="メイリオ" pitchFamily="50" charset="-128"/>
                <a:cs typeface="メイリオ" pitchFamily="50" charset="-128"/>
              </a:rPr>
            </a:br>
            <a:r>
              <a:rPr kumimoji="1" lang="ja-JP" altLang="en-US" dirty="0" smtClean="0">
                <a:solidFill>
                  <a:srgbClr val="FFFFFF"/>
                </a:solidFill>
              </a:rPr>
              <a:t>　</a:t>
            </a:r>
            <a:r>
              <a:rPr kumimoji="1" lang="ja-JP" altLang="en-US" dirty="0" smtClean="0">
                <a:solidFill>
                  <a:srgbClr val="FFFFFF"/>
                </a:solidFill>
                <a:latin typeface="メイリオ" pitchFamily="50" charset="-128"/>
                <a:ea typeface="メイリオ" pitchFamily="50" charset="-128"/>
                <a:cs typeface="メイリオ" pitchFamily="50" charset="-128"/>
              </a:rPr>
              <a:t>～パートナー様経由でのご契約～</a:t>
            </a:r>
            <a:endParaRPr kumimoji="1" lang="ja-JP" altLang="en-US" dirty="0" smtClean="0">
              <a:latin typeface="メイリオ" pitchFamily="50" charset="-128"/>
              <a:ea typeface="メイリオ" pitchFamily="50" charset="-128"/>
              <a:cs typeface="メイリオ" pitchFamily="50" charset="-128"/>
            </a:endParaRPr>
          </a:p>
        </p:txBody>
      </p:sp>
      <p:pic>
        <p:nvPicPr>
          <p:cNvPr id="34" name="図 34" descr="C:\Users\myamada\Desktop\istockphotoダウンロードfiles\iStock_000000086461.jp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34000"/>
                    </a14:imgEffect>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1301249" y="2332452"/>
            <a:ext cx="4176465" cy="3376297"/>
          </a:xfrm>
          <a:prstGeom prst="rect">
            <a:avLst/>
          </a:prstGeom>
          <a:noFill/>
          <a:effectLst>
            <a:glow rad="1003300">
              <a:schemeClr val="accent1">
                <a:alpha val="25000"/>
              </a:schemeClr>
            </a:glow>
            <a:softEdge rad="330200"/>
          </a:effectLst>
          <a:extLst>
            <a:ext uri="{909E8E84-426E-40DD-AFC4-6F175D3DCCD1}">
              <a14:hiddenFill xmlns:a14="http://schemas.microsoft.com/office/drawing/2010/main">
                <a:solidFill>
                  <a:srgbClr val="FFFFFF"/>
                </a:solidFill>
              </a14:hiddenFill>
            </a:ext>
          </a:extLst>
        </p:spPr>
      </p:pic>
      <p:sp>
        <p:nvSpPr>
          <p:cNvPr id="7175" name="オートシェイプ 90"/>
          <p:cNvSpPr>
            <a:spLocks noChangeArrowheads="1"/>
          </p:cNvSpPr>
          <p:nvPr/>
        </p:nvSpPr>
        <p:spPr bwMode="auto">
          <a:xfrm>
            <a:off x="179512" y="2492872"/>
            <a:ext cx="5796136" cy="3600400"/>
          </a:xfrm>
          <a:prstGeom prst="triangle">
            <a:avLst>
              <a:gd name="adj" fmla="val 50000"/>
            </a:avLst>
          </a:prstGeom>
          <a:solidFill>
            <a:srgbClr val="006600"/>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endParaRPr lang="ja-JP" altLang="en-US">
              <a:solidFill>
                <a:schemeClr val="accent2"/>
              </a:solidFill>
              <a:effectLst/>
              <a:latin typeface="メイリオ" pitchFamily="50" charset="-128"/>
              <a:ea typeface="メイリオ" pitchFamily="50" charset="-128"/>
              <a:cs typeface="メイリオ" pitchFamily="50" charset="-128"/>
            </a:endParaRPr>
          </a:p>
        </p:txBody>
      </p:sp>
      <p:sp>
        <p:nvSpPr>
          <p:cNvPr id="7179" name="オートシェイプ 105"/>
          <p:cNvSpPr>
            <a:spLocks noChangeArrowheads="1"/>
          </p:cNvSpPr>
          <p:nvPr/>
        </p:nvSpPr>
        <p:spPr bwMode="auto">
          <a:xfrm>
            <a:off x="1259632" y="4941144"/>
            <a:ext cx="1121890" cy="833066"/>
          </a:xfrm>
          <a:prstGeom prst="roundRect">
            <a:avLst>
              <a:gd name="adj" fmla="val 16667"/>
            </a:avLst>
          </a:prstGeom>
          <a:solidFill>
            <a:srgbClr val="008000"/>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endParaRPr lang="ja-JP" altLang="en-US" dirty="0">
              <a:solidFill>
                <a:schemeClr val="accent2"/>
              </a:solidFill>
              <a:effectLst/>
              <a:latin typeface="メイリオ" pitchFamily="50" charset="-128"/>
              <a:ea typeface="メイリオ" pitchFamily="50" charset="-128"/>
              <a:cs typeface="メイリオ" pitchFamily="50" charset="-128"/>
            </a:endParaRPr>
          </a:p>
        </p:txBody>
      </p:sp>
      <p:sp>
        <p:nvSpPr>
          <p:cNvPr id="7192" name="オートシェイプ 91"/>
          <p:cNvSpPr>
            <a:spLocks noChangeArrowheads="1"/>
          </p:cNvSpPr>
          <p:nvPr/>
        </p:nvSpPr>
        <p:spPr bwMode="auto">
          <a:xfrm>
            <a:off x="1619672" y="1916808"/>
            <a:ext cx="2862018" cy="2448272"/>
          </a:xfrm>
          <a:prstGeom prst="triangle">
            <a:avLst>
              <a:gd name="adj" fmla="val 52270"/>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ja-JP" altLang="en-US" b="1" cap="all">
              <a:ln w="0"/>
              <a:solidFill>
                <a:schemeClr val="accent2"/>
              </a:solidFill>
              <a:effectLst>
                <a:reflection blurRad="12700" stA="50000" endPos="50000" dist="5000" dir="5400000" sy="-100000" rotWithShape="0"/>
              </a:effectLst>
              <a:latin typeface="メイリオ" pitchFamily="50" charset="-128"/>
              <a:ea typeface="メイリオ" pitchFamily="50" charset="-128"/>
              <a:cs typeface="メイリオ" pitchFamily="50" charset="-128"/>
            </a:endParaRPr>
          </a:p>
        </p:txBody>
      </p:sp>
      <p:sp>
        <p:nvSpPr>
          <p:cNvPr id="7184" name="四角形 113"/>
          <p:cNvSpPr>
            <a:spLocks noChangeArrowheads="1"/>
          </p:cNvSpPr>
          <p:nvPr/>
        </p:nvSpPr>
        <p:spPr bwMode="auto">
          <a:xfrm>
            <a:off x="2483768" y="3356968"/>
            <a:ext cx="623830" cy="45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ja-JP" sz="2400" b="1" spc="50" dirty="0">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PaaS</a:t>
            </a:r>
          </a:p>
        </p:txBody>
      </p:sp>
      <p:sp>
        <p:nvSpPr>
          <p:cNvPr id="7185" name="四角形 114"/>
          <p:cNvSpPr>
            <a:spLocks noChangeArrowheads="1"/>
          </p:cNvSpPr>
          <p:nvPr/>
        </p:nvSpPr>
        <p:spPr bwMode="auto">
          <a:xfrm>
            <a:off x="2771800" y="5085160"/>
            <a:ext cx="623830" cy="45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ja-JP" sz="2400" b="1" spc="50" dirty="0">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IaaS</a:t>
            </a:r>
          </a:p>
        </p:txBody>
      </p:sp>
      <p:sp>
        <p:nvSpPr>
          <p:cNvPr id="7186" name="四角形 115"/>
          <p:cNvSpPr>
            <a:spLocks noChangeArrowheads="1"/>
          </p:cNvSpPr>
          <p:nvPr/>
        </p:nvSpPr>
        <p:spPr bwMode="auto">
          <a:xfrm>
            <a:off x="1331640" y="5085160"/>
            <a:ext cx="623830" cy="45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ja-JP" sz="2400" b="1" spc="50" dirty="0" err="1">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HaaS</a:t>
            </a:r>
            <a:endParaRPr lang="en-US" altLang="ja-JP" sz="2400" b="1" spc="50" dirty="0">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endParaRPr>
          </a:p>
        </p:txBody>
      </p:sp>
      <p:sp>
        <p:nvSpPr>
          <p:cNvPr id="7187" name="直線 116"/>
          <p:cNvSpPr>
            <a:spLocks noChangeShapeType="1"/>
          </p:cNvSpPr>
          <p:nvPr/>
        </p:nvSpPr>
        <p:spPr bwMode="auto">
          <a:xfrm flipH="1">
            <a:off x="683568" y="2204840"/>
            <a:ext cx="41618" cy="3960440"/>
          </a:xfrm>
          <a:prstGeom prst="line">
            <a:avLst/>
          </a:prstGeom>
          <a:ln w="111125">
            <a:solidFill>
              <a:srgbClr val="FFC000"/>
            </a:solidFill>
            <a:headEnd type="triangle" w="med" len="med"/>
            <a:tailEnd type="triangle" w="med" len="med"/>
          </a:ln>
          <a:effectLst>
            <a:glow rad="63500">
              <a:schemeClr val="accent2">
                <a:satMod val="175000"/>
                <a:alpha val="40000"/>
              </a:schemeClr>
            </a:glow>
          </a:effectLst>
          <a:extLst/>
        </p:spPr>
        <p:style>
          <a:lnRef idx="3">
            <a:schemeClr val="accent2"/>
          </a:lnRef>
          <a:fillRef idx="0">
            <a:schemeClr val="accent2"/>
          </a:fillRef>
          <a:effectRef idx="2">
            <a:schemeClr val="accent2"/>
          </a:effectRef>
          <a:fontRef idx="minor">
            <a:schemeClr val="tx1"/>
          </a:fontRef>
        </p:style>
        <p:txBody>
          <a:bodyPr/>
          <a:lstStyle/>
          <a:p>
            <a:endParaRPr lang="ja-JP"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メイリオ" pitchFamily="50" charset="-128"/>
              <a:ea typeface="メイリオ" pitchFamily="50" charset="-128"/>
              <a:cs typeface="メイリオ" pitchFamily="50" charset="-128"/>
            </a:endParaRPr>
          </a:p>
        </p:txBody>
      </p:sp>
      <p:sp>
        <p:nvSpPr>
          <p:cNvPr id="7188" name="四角形 117"/>
          <p:cNvSpPr>
            <a:spLocks noChangeArrowheads="1"/>
          </p:cNvSpPr>
          <p:nvPr/>
        </p:nvSpPr>
        <p:spPr bwMode="auto">
          <a:xfrm>
            <a:off x="41618" y="1700784"/>
            <a:ext cx="1301249" cy="456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dirty="0">
                <a:solidFill>
                  <a:schemeClr val="accent2"/>
                </a:solidFill>
                <a:effectLst/>
                <a:latin typeface="メイリオ" pitchFamily="50" charset="-128"/>
                <a:ea typeface="メイリオ" pitchFamily="50" charset="-128"/>
                <a:cs typeface="メイリオ" pitchFamily="50" charset="-128"/>
              </a:rPr>
              <a:t>ソフトウェア</a:t>
            </a:r>
          </a:p>
        </p:txBody>
      </p:sp>
      <p:sp>
        <p:nvSpPr>
          <p:cNvPr id="7190" name="四角形 119"/>
          <p:cNvSpPr>
            <a:spLocks noChangeArrowheads="1"/>
          </p:cNvSpPr>
          <p:nvPr/>
        </p:nvSpPr>
        <p:spPr bwMode="auto">
          <a:xfrm>
            <a:off x="0" y="6165280"/>
            <a:ext cx="1301250" cy="456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dirty="0">
                <a:solidFill>
                  <a:schemeClr val="accent2"/>
                </a:solidFill>
                <a:effectLst/>
                <a:latin typeface="メイリオ" pitchFamily="50" charset="-128"/>
                <a:ea typeface="メイリオ" pitchFamily="50" charset="-128"/>
                <a:cs typeface="メイリオ" pitchFamily="50" charset="-128"/>
              </a:rPr>
              <a:t>インストラクチャー</a:t>
            </a:r>
          </a:p>
        </p:txBody>
      </p:sp>
      <p:sp>
        <p:nvSpPr>
          <p:cNvPr id="67" name="テキスト ボックス 66"/>
          <p:cNvSpPr txBox="1"/>
          <p:nvPr/>
        </p:nvSpPr>
        <p:spPr>
          <a:xfrm>
            <a:off x="7415808" y="2420864"/>
            <a:ext cx="1728192" cy="648072"/>
          </a:xfrm>
          <a:prstGeom prst="rect">
            <a:avLst/>
          </a:prstGeom>
        </p:spPr>
        <p:txBody>
          <a:bodyPr wrap="none" lIns="0" tIns="0" rIns="0" bIns="0" rtlCol="0" anchor="t" anchorCtr="0">
            <a:noAutofit/>
          </a:bodyPr>
          <a:lstStyle/>
          <a:p>
            <a:pPr marL="0" marR="0" indent="0" defTabSz="914400" rtl="0" eaLnBrk="1" fontAlgn="auto" latinLnBrk="0" hangingPunct="1">
              <a:lnSpc>
                <a:spcPts val="2400"/>
              </a:lnSpc>
              <a:spcBef>
                <a:spcPct val="0"/>
              </a:spcBef>
              <a:spcAft>
                <a:spcPts val="0"/>
              </a:spcAft>
              <a:buClrTx/>
              <a:buSzTx/>
              <a:buFontTx/>
              <a:buNone/>
              <a:tabLst/>
            </a:pPr>
            <a:r>
              <a:rPr kumimoji="1" lang="en-US" altLang="ja-JP" sz="2400" b="0" i="0" u="none" strike="noStrike" kern="1200" cap="none" spc="0" normalizeH="0" baseline="0" noProof="0" dirty="0" smtClean="0">
                <a:ln>
                  <a:noFill/>
                </a:ln>
                <a:solidFill>
                  <a:srgbClr val="E27100"/>
                </a:solidFill>
                <a:effectLst/>
                <a:uLnTx/>
                <a:uFillTx/>
                <a:latin typeface="メイリオ" pitchFamily="50" charset="-128"/>
                <a:ea typeface="メイリオ" pitchFamily="50" charset="-128"/>
                <a:cs typeface="メイリオ" pitchFamily="50" charset="-128"/>
              </a:rPr>
              <a:t>Microsoft</a:t>
            </a:r>
          </a:p>
          <a:p>
            <a:pPr marL="0" marR="0" indent="0" defTabSz="914400" rtl="0" eaLnBrk="1" fontAlgn="auto" latinLnBrk="0" hangingPunct="1">
              <a:lnSpc>
                <a:spcPts val="2400"/>
              </a:lnSpc>
              <a:spcBef>
                <a:spcPct val="0"/>
              </a:spcBef>
              <a:spcAft>
                <a:spcPts val="0"/>
              </a:spcAft>
              <a:buClrTx/>
              <a:buSzTx/>
              <a:buFontTx/>
              <a:buNone/>
              <a:tabLst/>
            </a:pPr>
            <a:r>
              <a:rPr lang="en-US" altLang="ja-JP" sz="2400" dirty="0" smtClean="0">
                <a:solidFill>
                  <a:srgbClr val="E27100"/>
                </a:solidFill>
                <a:latin typeface="メイリオ" pitchFamily="50" charset="-128"/>
                <a:ea typeface="メイリオ" pitchFamily="50" charset="-128"/>
                <a:cs typeface="メイリオ" pitchFamily="50" charset="-128"/>
              </a:rPr>
              <a:t>Oracle</a:t>
            </a:r>
          </a:p>
          <a:p>
            <a:pPr marL="0" marR="0" indent="0" defTabSz="914400" rtl="0" eaLnBrk="1" fontAlgn="auto" latinLnBrk="0" hangingPunct="1">
              <a:lnSpc>
                <a:spcPts val="2400"/>
              </a:lnSpc>
              <a:spcBef>
                <a:spcPct val="0"/>
              </a:spcBef>
              <a:spcAft>
                <a:spcPts val="0"/>
              </a:spcAft>
              <a:buClrTx/>
              <a:buSzTx/>
              <a:buFontTx/>
              <a:buNone/>
              <a:tabLst/>
            </a:pPr>
            <a:r>
              <a:rPr lang="ja-JP" altLang="en-US" sz="2400" dirty="0" smtClean="0">
                <a:solidFill>
                  <a:srgbClr val="E27100"/>
                </a:solidFill>
                <a:latin typeface="メイリオ" pitchFamily="50" charset="-128"/>
                <a:ea typeface="メイリオ" pitchFamily="50" charset="-128"/>
                <a:cs typeface="メイリオ" pitchFamily="50" charset="-128"/>
              </a:rPr>
              <a:t> </a:t>
            </a:r>
            <a:r>
              <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rPr>
              <a:t>OS/Middleware</a:t>
            </a:r>
          </a:p>
          <a:p>
            <a:pPr marL="0" marR="0" indent="0" algn="l" defTabSz="914400" rtl="0" eaLnBrk="1" fontAlgn="auto" latinLnBrk="0" hangingPunct="1">
              <a:lnSpc>
                <a:spcPts val="2400"/>
              </a:lnSpc>
              <a:spcBef>
                <a:spcPct val="0"/>
              </a:spcBef>
              <a:spcAft>
                <a:spcPts val="0"/>
              </a:spcAft>
              <a:buClrTx/>
              <a:buSzTx/>
              <a:buFontTx/>
              <a:buNone/>
              <a:tabLst/>
            </a:pPr>
            <a:r>
              <a:rPr lang="ja-JP" altLang="en-US" sz="1100" dirty="0" smtClean="0">
                <a:solidFill>
                  <a:schemeClr val="tx1">
                    <a:lumMod val="85000"/>
                    <a:lumOff val="15000"/>
                  </a:schemeClr>
                </a:solidFill>
                <a:latin typeface="メイリオ" pitchFamily="50" charset="-128"/>
                <a:ea typeface="メイリオ" pitchFamily="50" charset="-128"/>
                <a:cs typeface="メイリオ" pitchFamily="50" charset="-128"/>
              </a:rPr>
              <a:t>　</a:t>
            </a:r>
            <a:r>
              <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rPr>
              <a:t>(Windows</a:t>
            </a:r>
            <a:r>
              <a:rPr lang="ja-JP" altLang="en-US" sz="1100" dirty="0" err="1">
                <a:solidFill>
                  <a:schemeClr val="tx1">
                    <a:lumMod val="85000"/>
                    <a:lumOff val="15000"/>
                  </a:schemeClr>
                </a:solidFill>
                <a:latin typeface="メイリオ" pitchFamily="50" charset="-128"/>
                <a:ea typeface="メイリオ" pitchFamily="50" charset="-128"/>
                <a:cs typeface="メイリオ" pitchFamily="50" charset="-128"/>
              </a:rPr>
              <a:t>、</a:t>
            </a:r>
            <a:r>
              <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rPr>
              <a:t>IIS</a:t>
            </a:r>
            <a:r>
              <a:rPr lang="ja-JP" altLang="en-US" sz="1100" dirty="0" err="1" smtClean="0">
                <a:solidFill>
                  <a:schemeClr val="tx1">
                    <a:lumMod val="85000"/>
                    <a:lumOff val="15000"/>
                  </a:schemeClr>
                </a:solidFill>
                <a:latin typeface="メイリオ" pitchFamily="50" charset="-128"/>
                <a:ea typeface="メイリオ" pitchFamily="50" charset="-128"/>
                <a:cs typeface="メイリオ" pitchFamily="50" charset="-128"/>
              </a:rPr>
              <a:t>）</a:t>
            </a:r>
            <a:endPar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endParaRPr>
          </a:p>
          <a:p>
            <a:pPr marL="0" marR="0" indent="0" algn="l" defTabSz="914400" rtl="0" eaLnBrk="1" fontAlgn="auto" latinLnBrk="0" hangingPunct="1">
              <a:lnSpc>
                <a:spcPts val="2400"/>
              </a:lnSpc>
              <a:spcBef>
                <a:spcPct val="0"/>
              </a:spcBef>
              <a:spcAft>
                <a:spcPts val="0"/>
              </a:spcAft>
              <a:buClrTx/>
              <a:buSzTx/>
              <a:buFontTx/>
              <a:buNone/>
              <a:tabLst/>
            </a:pPr>
            <a:r>
              <a:rPr lang="ja-JP" altLang="en-US" sz="1100" dirty="0" smtClean="0">
                <a:solidFill>
                  <a:schemeClr val="tx1">
                    <a:lumMod val="85000"/>
                    <a:lumOff val="15000"/>
                  </a:schemeClr>
                </a:solidFill>
                <a:latin typeface="メイリオ" pitchFamily="50" charset="-128"/>
                <a:ea typeface="メイリオ" pitchFamily="50" charset="-128"/>
                <a:cs typeface="メイリオ" pitchFamily="50" charset="-128"/>
              </a:rPr>
              <a:t> （</a:t>
            </a:r>
            <a:r>
              <a:rPr lang="en-US" altLang="ja-JP" sz="1100" dirty="0" err="1" smtClean="0">
                <a:solidFill>
                  <a:schemeClr val="tx1">
                    <a:lumMod val="85000"/>
                    <a:lumOff val="15000"/>
                  </a:schemeClr>
                </a:solidFill>
                <a:latin typeface="メイリオ" pitchFamily="50" charset="-128"/>
                <a:ea typeface="メイリオ" pitchFamily="50" charset="-128"/>
                <a:cs typeface="メイリオ" pitchFamily="50" charset="-128"/>
              </a:rPr>
              <a:t>DB:Oracle</a:t>
            </a:r>
            <a:r>
              <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rPr>
              <a:t>)</a:t>
            </a:r>
            <a:endParaRPr kumimoji="1" lang="en-US" altLang="ja-JP" sz="1100" b="0" i="0" u="none" strike="noStrike" kern="1200" cap="none" spc="0" normalizeH="0" baseline="0" noProof="0" dirty="0" smtClean="0">
              <a:ln>
                <a:noFill/>
              </a:ln>
              <a:solidFill>
                <a:schemeClr val="tx1">
                  <a:lumMod val="85000"/>
                  <a:lumOff val="15000"/>
                </a:schemeClr>
              </a:solidFill>
              <a:effectLst/>
              <a:uLnTx/>
              <a:uFillTx/>
              <a:latin typeface="メイリオ" pitchFamily="50" charset="-128"/>
              <a:ea typeface="メイリオ" pitchFamily="50" charset="-128"/>
              <a:cs typeface="メイリオ" pitchFamily="50" charset="-128"/>
            </a:endParaRPr>
          </a:p>
        </p:txBody>
      </p:sp>
      <p:sp>
        <p:nvSpPr>
          <p:cNvPr id="68" name="テキスト ボックス 67"/>
          <p:cNvSpPr txBox="1"/>
          <p:nvPr/>
        </p:nvSpPr>
        <p:spPr>
          <a:xfrm>
            <a:off x="7380312" y="4725120"/>
            <a:ext cx="1441326" cy="648072"/>
          </a:xfrm>
          <a:prstGeom prst="rect">
            <a:avLst/>
          </a:prstGeom>
        </p:spPr>
        <p:txBody>
          <a:bodyPr wrap="none" lIns="0" tIns="0" rIns="0" bIns="0" rtlCol="0" anchor="t" anchorCtr="0">
            <a:no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en-US" altLang="ja-JP" sz="2400" b="0" i="0" u="none" strike="noStrike" kern="1200" cap="none" spc="0" normalizeH="0" baseline="0" noProof="0" dirty="0" smtClean="0">
                <a:ln>
                  <a:noFill/>
                </a:ln>
                <a:solidFill>
                  <a:srgbClr val="00B050"/>
                </a:solidFill>
                <a:effectLst/>
                <a:uLnTx/>
                <a:uFillTx/>
                <a:latin typeface="メイリオ" pitchFamily="50" charset="-128"/>
                <a:ea typeface="メイリオ" pitchFamily="50" charset="-128"/>
                <a:cs typeface="メイリオ" pitchFamily="50" charset="-128"/>
              </a:rPr>
              <a:t>Partner</a:t>
            </a:r>
          </a:p>
          <a:p>
            <a:pPr marL="0" marR="0" indent="0" algn="ctr" defTabSz="914400" rtl="0" eaLnBrk="1" fontAlgn="auto" latinLnBrk="0" hangingPunct="1">
              <a:lnSpc>
                <a:spcPts val="2800"/>
              </a:lnSpc>
              <a:spcBef>
                <a:spcPct val="0"/>
              </a:spcBef>
              <a:spcAft>
                <a:spcPts val="0"/>
              </a:spcAft>
              <a:buClrTx/>
              <a:buSzTx/>
              <a:buFontTx/>
              <a:buNone/>
              <a:tabLst/>
            </a:pPr>
            <a:r>
              <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rPr>
              <a:t>HW</a:t>
            </a:r>
            <a:r>
              <a:rPr lang="ja-JP" altLang="en-US" sz="1400" dirty="0" smtClean="0">
                <a:solidFill>
                  <a:schemeClr val="tx1">
                    <a:lumMod val="85000"/>
                    <a:lumOff val="15000"/>
                  </a:schemeClr>
                </a:solidFill>
                <a:latin typeface="メイリオ" pitchFamily="50" charset="-128"/>
                <a:ea typeface="メイリオ" pitchFamily="50" charset="-128"/>
                <a:cs typeface="メイリオ" pitchFamily="50" charset="-128"/>
              </a:rPr>
              <a:t>・</a:t>
            </a:r>
            <a:r>
              <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rPr>
              <a:t>Network</a:t>
            </a:r>
            <a:endParaRPr kumimoji="1" lang="en-US" altLang="ja-JP" sz="1400" b="0" i="0" u="none" strike="noStrike" kern="1200" cap="none" spc="0" normalizeH="0" baseline="0" noProof="0" dirty="0" smtClean="0">
              <a:ln>
                <a:noFill/>
              </a:ln>
              <a:solidFill>
                <a:schemeClr val="tx1">
                  <a:lumMod val="85000"/>
                  <a:lumOff val="15000"/>
                </a:schemeClr>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ts val="2800"/>
              </a:lnSpc>
              <a:spcBef>
                <a:spcPct val="0"/>
              </a:spcBef>
              <a:spcAft>
                <a:spcPts val="0"/>
              </a:spcAft>
              <a:buClrTx/>
              <a:buSzTx/>
              <a:buFontTx/>
              <a:buNone/>
              <a:tabLst/>
            </a:pPr>
            <a:endParaRPr kumimoji="1" lang="en-US" altLang="ja-JP" sz="2400" b="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70" name="四角形 117"/>
          <p:cNvSpPr>
            <a:spLocks noChangeArrowheads="1"/>
          </p:cNvSpPr>
          <p:nvPr/>
        </p:nvSpPr>
        <p:spPr bwMode="auto">
          <a:xfrm>
            <a:off x="7317110" y="1916808"/>
            <a:ext cx="1503362"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dirty="0" smtClean="0">
                <a:solidFill>
                  <a:schemeClr val="accent2"/>
                </a:solidFill>
                <a:effectLst/>
                <a:latin typeface="メイリオ" pitchFamily="50" charset="-128"/>
                <a:ea typeface="メイリオ" pitchFamily="50" charset="-128"/>
                <a:cs typeface="メイリオ" pitchFamily="50" charset="-128"/>
              </a:rPr>
              <a:t>提供企業</a:t>
            </a:r>
            <a:endParaRPr lang="ja-JP" altLang="en-US" sz="1600" dirty="0">
              <a:solidFill>
                <a:schemeClr val="accent2"/>
              </a:solidFill>
              <a:effectLst/>
              <a:latin typeface="メイリオ" pitchFamily="50" charset="-128"/>
              <a:ea typeface="メイリオ" pitchFamily="50" charset="-128"/>
              <a:cs typeface="メイリオ" pitchFamily="50" charset="-128"/>
            </a:endParaRPr>
          </a:p>
        </p:txBody>
      </p:sp>
      <p:grpSp>
        <p:nvGrpSpPr>
          <p:cNvPr id="2" name="グループ化 27"/>
          <p:cNvGrpSpPr/>
          <p:nvPr/>
        </p:nvGrpSpPr>
        <p:grpSpPr>
          <a:xfrm>
            <a:off x="4067944" y="1844800"/>
            <a:ext cx="3240360" cy="4320479"/>
            <a:chOff x="4067944" y="1844800"/>
            <a:chExt cx="3240360" cy="4320479"/>
          </a:xfrm>
        </p:grpSpPr>
        <p:cxnSp>
          <p:nvCxnSpPr>
            <p:cNvPr id="62" name="直線​​コネクタ 61"/>
            <p:cNvCxnSpPr/>
            <p:nvPr/>
          </p:nvCxnSpPr>
          <p:spPr>
            <a:xfrm>
              <a:off x="4067944" y="2060824"/>
              <a:ext cx="0" cy="2304256"/>
            </a:xfrm>
            <a:prstGeom prst="line">
              <a:avLst/>
            </a:prstGeom>
            <a:ln w="635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a:off x="4067944" y="4365080"/>
              <a:ext cx="0" cy="1656184"/>
            </a:xfrm>
            <a:prstGeom prst="line">
              <a:avLst/>
            </a:prstGeom>
            <a:ln w="63500">
              <a:solidFill>
                <a:srgbClr val="92D05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2" name="AutoShape 48"/>
            <p:cNvSpPr>
              <a:spLocks noChangeArrowheads="1"/>
            </p:cNvSpPr>
            <p:nvPr/>
          </p:nvSpPr>
          <p:spPr bwMode="gray">
            <a:xfrm>
              <a:off x="4283968" y="2204840"/>
              <a:ext cx="2952328" cy="2160240"/>
            </a:xfrm>
            <a:prstGeom prst="roundRect">
              <a:avLst>
                <a:gd name="adj" fmla="val 10704"/>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ctr"/>
            <a:lstStyle/>
            <a:p>
              <a:endParaRPr lang="en-US" altLang="ja-JP" sz="900">
                <a:latin typeface="メイリオ" pitchFamily="50" charset="-128"/>
                <a:ea typeface="メイリオ" pitchFamily="50" charset="-128"/>
                <a:cs typeface="メイリオ" pitchFamily="50" charset="-128"/>
              </a:endParaRPr>
            </a:p>
            <a:p>
              <a:endParaRPr kumimoji="0" lang="en-US" altLang="ja-JP" sz="1000">
                <a:latin typeface="メイリオ" pitchFamily="50" charset="-128"/>
                <a:ea typeface="メイリオ" pitchFamily="50" charset="-128"/>
                <a:cs typeface="メイリオ" pitchFamily="50" charset="-128"/>
              </a:endParaRPr>
            </a:p>
          </p:txBody>
        </p:sp>
        <p:sp>
          <p:nvSpPr>
            <p:cNvPr id="76" name="四角形 93"/>
            <p:cNvSpPr>
              <a:spLocks noChangeArrowheads="1"/>
            </p:cNvSpPr>
            <p:nvPr/>
          </p:nvSpPr>
          <p:spPr bwMode="auto">
            <a:xfrm>
              <a:off x="4355976" y="2348856"/>
              <a:ext cx="2592388" cy="133059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r>
                <a:rPr lang="en-US" altLang="ja-JP" sz="1600" dirty="0" err="1"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PaaS</a:t>
              </a:r>
              <a:endParaRPr lang="en-US" altLang="ja-JP" sz="1600" dirty="0"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endParaRPr>
            </a:p>
            <a:p>
              <a:r>
                <a:rPr lang="en-US" altLang="ja-JP" sz="1600" dirty="0"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 </a:t>
              </a:r>
              <a:r>
                <a:rPr lang="en-US" altLang="ja-JP" sz="1400" dirty="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(Platform as a </a:t>
              </a:r>
              <a:r>
                <a:rPr lang="en-US" altLang="ja-JP" sz="1400" dirty="0"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Service</a:t>
              </a:r>
              <a:r>
                <a:rPr lang="en-US" altLang="ja-JP" sz="1400" dirty="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a:t>
              </a:r>
            </a:p>
            <a:p>
              <a:r>
                <a:rPr lang="ja-JP" altLang="en-US" sz="1000" dirty="0" smtClean="0">
                  <a:solidFill>
                    <a:schemeClr val="bg1"/>
                  </a:solidFill>
                  <a:latin typeface="メイリオ" pitchFamily="50" charset="-128"/>
                  <a:ea typeface="メイリオ" pitchFamily="50" charset="-128"/>
                  <a:cs typeface="メイリオ" pitchFamily="50" charset="-128"/>
                </a:rPr>
                <a:t>インターネット</a:t>
              </a:r>
              <a:r>
                <a:rPr lang="ja-JP" altLang="en-US" sz="1000" dirty="0">
                  <a:solidFill>
                    <a:schemeClr val="bg1"/>
                  </a:solidFill>
                  <a:latin typeface="メイリオ" pitchFamily="50" charset="-128"/>
                  <a:ea typeface="メイリオ" pitchFamily="50" charset="-128"/>
                  <a:cs typeface="メイリオ" pitchFamily="50" charset="-128"/>
                </a:rPr>
                <a:t>経由で</a:t>
              </a:r>
              <a:r>
                <a:rPr lang="ja-JP" altLang="en-US" sz="1000" dirty="0" smtClean="0">
                  <a:solidFill>
                    <a:schemeClr val="bg1"/>
                  </a:solidFill>
                  <a:latin typeface="メイリオ" pitchFamily="50" charset="-128"/>
                  <a:ea typeface="メイリオ" pitchFamily="50" charset="-128"/>
                  <a:cs typeface="メイリオ" pitchFamily="50" charset="-128"/>
                </a:rPr>
                <a:t>ソフトウェアを</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構築</a:t>
              </a:r>
              <a:r>
                <a:rPr lang="ja-JP" altLang="en-US" sz="1000" dirty="0">
                  <a:solidFill>
                    <a:schemeClr val="bg1"/>
                  </a:solidFill>
                  <a:latin typeface="メイリオ" pitchFamily="50" charset="-128"/>
                  <a:ea typeface="メイリオ" pitchFamily="50" charset="-128"/>
                  <a:cs typeface="メイリオ" pitchFamily="50" charset="-128"/>
                </a:rPr>
                <a:t>するためのツール</a:t>
              </a:r>
              <a:r>
                <a:rPr lang="ja-JP" altLang="en-US" sz="1000" dirty="0" smtClean="0">
                  <a:solidFill>
                    <a:schemeClr val="bg1"/>
                  </a:solidFill>
                  <a:latin typeface="メイリオ" pitchFamily="50" charset="-128"/>
                  <a:ea typeface="メイリオ" pitchFamily="50" charset="-128"/>
                  <a:cs typeface="メイリオ" pitchFamily="50" charset="-128"/>
                </a:rPr>
                <a:t>。プラットフォーム</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全体と</a:t>
              </a:r>
              <a:r>
                <a:rPr lang="ja-JP" altLang="en-US" sz="1000" dirty="0">
                  <a:solidFill>
                    <a:schemeClr val="bg1"/>
                  </a:solidFill>
                  <a:latin typeface="メイリオ" pitchFamily="50" charset="-128"/>
                  <a:ea typeface="メイリオ" pitchFamily="50" charset="-128"/>
                  <a:cs typeface="メイリオ" pitchFamily="50" charset="-128"/>
                </a:rPr>
                <a:t>して</a:t>
              </a:r>
              <a:r>
                <a:rPr lang="en-US" altLang="ja-JP" sz="1000" dirty="0" smtClean="0">
                  <a:solidFill>
                    <a:schemeClr val="bg1"/>
                  </a:solidFill>
                  <a:latin typeface="メイリオ" pitchFamily="50" charset="-128"/>
                  <a:ea typeface="メイリオ" pitchFamily="50" charset="-128"/>
                  <a:cs typeface="メイリオ" pitchFamily="50" charset="-128"/>
                </a:rPr>
                <a:t>OS</a:t>
              </a:r>
              <a:r>
                <a:rPr lang="ja-JP" altLang="en-US" sz="1000" dirty="0" smtClean="0">
                  <a:solidFill>
                    <a:schemeClr val="bg1"/>
                  </a:solidFill>
                  <a:latin typeface="メイリオ" pitchFamily="50" charset="-128"/>
                  <a:ea typeface="メイリオ" pitchFamily="50" charset="-128"/>
                  <a:cs typeface="メイリオ" pitchFamily="50" charset="-128"/>
                </a:rPr>
                <a:t>やミドルウェアも含める</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73" name="AutoShape 48"/>
            <p:cNvSpPr>
              <a:spLocks noChangeArrowheads="1"/>
            </p:cNvSpPr>
            <p:nvPr/>
          </p:nvSpPr>
          <p:spPr bwMode="gray">
            <a:xfrm>
              <a:off x="4283968" y="4293072"/>
              <a:ext cx="2952328" cy="1655511"/>
            </a:xfrm>
            <a:prstGeom prst="roundRect">
              <a:avLst>
                <a:gd name="adj" fmla="val 10704"/>
              </a:avLst>
            </a:prstGeom>
            <a:solidFill>
              <a:srgbClr val="006600"/>
            </a:solidFill>
            <a:ln>
              <a:solidFill>
                <a:schemeClr val="bg1">
                  <a:lumMod val="95000"/>
                </a:schemeClr>
              </a:solidFill>
              <a:headEnd/>
              <a:tailEnd/>
            </a:ln>
          </p:spPr>
          <p:style>
            <a:lnRef idx="0">
              <a:schemeClr val="accent5"/>
            </a:lnRef>
            <a:fillRef idx="3">
              <a:schemeClr val="accent5"/>
            </a:fillRef>
            <a:effectRef idx="3">
              <a:schemeClr val="accent5"/>
            </a:effectRef>
            <a:fontRef idx="minor">
              <a:schemeClr val="lt1"/>
            </a:fontRef>
          </p:style>
          <p:txBody>
            <a:bodyPr wrap="none" lIns="0" tIns="0" rIns="0" bIns="0" anchor="ctr"/>
            <a:lstStyle/>
            <a:p>
              <a:endParaRPr lang="en-US" altLang="ja-JP" sz="900">
                <a:latin typeface="メイリオ" pitchFamily="50" charset="-128"/>
                <a:ea typeface="メイリオ" pitchFamily="50" charset="-128"/>
                <a:cs typeface="メイリオ" pitchFamily="50" charset="-128"/>
              </a:endParaRPr>
            </a:p>
            <a:p>
              <a:endParaRPr kumimoji="0" lang="en-US" altLang="ja-JP" sz="1000">
                <a:latin typeface="メイリオ" pitchFamily="50" charset="-128"/>
                <a:ea typeface="メイリオ" pitchFamily="50" charset="-128"/>
                <a:cs typeface="メイリオ" pitchFamily="50" charset="-128"/>
              </a:endParaRPr>
            </a:p>
          </p:txBody>
        </p:sp>
        <p:sp>
          <p:nvSpPr>
            <p:cNvPr id="77" name="四角形 94"/>
            <p:cNvSpPr>
              <a:spLocks noChangeArrowheads="1"/>
            </p:cNvSpPr>
            <p:nvPr/>
          </p:nvSpPr>
          <p:spPr bwMode="auto">
            <a:xfrm>
              <a:off x="4355976" y="4149056"/>
              <a:ext cx="2952328" cy="2016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1600" dirty="0" err="1"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IaaS</a:t>
              </a:r>
              <a:endParaRPr lang="en-US" altLang="ja-JP" sz="1600" dirty="0"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endParaRPr>
            </a:p>
            <a:p>
              <a:r>
                <a:rPr lang="en-US" altLang="ja-JP" sz="1600" dirty="0"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 </a:t>
              </a:r>
              <a:r>
                <a:rPr lang="en-US" altLang="ja-JP" sz="1400" dirty="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(In</a:t>
              </a:r>
              <a:r>
                <a:rPr lang="ja-JP" altLang="en-US" sz="1400" dirty="0" err="1">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ｆ</a:t>
              </a:r>
              <a:r>
                <a:rPr lang="en-US" altLang="ja-JP" sz="1400" dirty="0" err="1">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rastructure</a:t>
              </a:r>
              <a:r>
                <a:rPr lang="en-US" altLang="ja-JP" sz="1400" dirty="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 as a </a:t>
              </a:r>
              <a:r>
                <a:rPr lang="en-US" altLang="ja-JP" sz="1400" dirty="0"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Service)</a:t>
              </a:r>
            </a:p>
            <a:p>
              <a:r>
                <a:rPr lang="ja-JP" altLang="en-US" sz="1000" dirty="0" smtClean="0">
                  <a:solidFill>
                    <a:schemeClr val="bg1"/>
                  </a:solidFill>
                  <a:latin typeface="メイリオ" pitchFamily="50" charset="-128"/>
                  <a:ea typeface="メイリオ" pitchFamily="50" charset="-128"/>
                  <a:cs typeface="メイリオ" pitchFamily="50" charset="-128"/>
                </a:rPr>
                <a:t>データセンターを保持し、顧客にサーバ</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（ストレージ・</a:t>
              </a:r>
              <a:r>
                <a:rPr lang="en-US" altLang="ja-JP" sz="1000" dirty="0" smtClean="0">
                  <a:solidFill>
                    <a:schemeClr val="bg1"/>
                  </a:solidFill>
                  <a:latin typeface="メイリオ" pitchFamily="50" charset="-128"/>
                  <a:ea typeface="メイリオ" pitchFamily="50" charset="-128"/>
                  <a:cs typeface="メイリオ" pitchFamily="50" charset="-128"/>
                </a:rPr>
                <a:t>CPU</a:t>
              </a:r>
              <a:r>
                <a:rPr lang="ja-JP" altLang="en-US" sz="1000" dirty="0" smtClean="0">
                  <a:solidFill>
                    <a:schemeClr val="bg1"/>
                  </a:solidFill>
                  <a:latin typeface="メイリオ" pitchFamily="50" charset="-128"/>
                  <a:ea typeface="メイリオ" pitchFamily="50" charset="-128"/>
                  <a:cs typeface="メイリオ" pitchFamily="50" charset="-128"/>
                </a:rPr>
                <a:t>・メモリ）やネットワーク、</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仮想環境を提供する</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79" name="四角形 117"/>
            <p:cNvSpPr>
              <a:spLocks noChangeArrowheads="1"/>
            </p:cNvSpPr>
            <p:nvPr/>
          </p:nvSpPr>
          <p:spPr bwMode="auto">
            <a:xfrm>
              <a:off x="5004048" y="1844800"/>
              <a:ext cx="1503362"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dirty="0" smtClean="0">
                  <a:solidFill>
                    <a:schemeClr val="accent2"/>
                  </a:solidFill>
                  <a:effectLst/>
                  <a:latin typeface="メイリオ" pitchFamily="50" charset="-128"/>
                  <a:ea typeface="メイリオ" pitchFamily="50" charset="-128"/>
                  <a:cs typeface="メイリオ" pitchFamily="50" charset="-128"/>
                </a:rPr>
                <a:t>定義</a:t>
              </a:r>
              <a:endParaRPr lang="ja-JP" altLang="en-US" sz="1600" dirty="0">
                <a:solidFill>
                  <a:schemeClr val="accent2"/>
                </a:solidFill>
                <a:effectLst/>
                <a:latin typeface="メイリオ" pitchFamily="50" charset="-128"/>
                <a:ea typeface="メイリオ" pitchFamily="50" charset="-128"/>
                <a:cs typeface="メイリオ" pitchFamily="50" charset="-128"/>
              </a:endParaRPr>
            </a:p>
          </p:txBody>
        </p:sp>
      </p:grpSp>
      <p:sp>
        <p:nvSpPr>
          <p:cNvPr id="7" name="テキスト ボックス 6"/>
          <p:cNvSpPr txBox="1"/>
          <p:nvPr/>
        </p:nvSpPr>
        <p:spPr>
          <a:xfrm>
            <a:off x="273224" y="1484760"/>
            <a:ext cx="7108354" cy="445789"/>
          </a:xfrm>
          <a:prstGeom prst="rect">
            <a:avLst/>
          </a:prstGeom>
        </p:spPr>
        <p:txBody>
          <a:bodyPr wrap="non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r>
              <a:rPr kumimoji="1" lang="en-US" altLang="ja-JP" b="0" i="0" u="none" strike="noStrike" kern="1200" cap="none" spc="0" normalizeH="0" baseline="0" noProof="0" dirty="0" smtClean="0">
                <a:ln>
                  <a:noFill/>
                </a:ln>
                <a:solidFill>
                  <a:srgbClr val="F95D07"/>
                </a:solidFill>
                <a:effectLst/>
                <a:uLnTx/>
                <a:uFillTx/>
                <a:latin typeface="メイリオ" pitchFamily="50" charset="-128"/>
                <a:ea typeface="メイリオ" pitchFamily="50" charset="-128"/>
                <a:cs typeface="メイリオ" pitchFamily="50" charset="-128"/>
              </a:rPr>
              <a:t>SuperStream</a:t>
            </a:r>
            <a:r>
              <a:rPr kumimoji="1" lang="ja-JP" altLang="en-US" b="0" i="0" u="none" strike="noStrike" kern="1200" cap="none" spc="0" normalizeH="0" baseline="0" noProof="0" dirty="0" smtClean="0">
                <a:ln>
                  <a:noFill/>
                </a:ln>
                <a:solidFill>
                  <a:srgbClr val="F95D07"/>
                </a:solidFill>
                <a:effectLst/>
                <a:uLnTx/>
                <a:uFillTx/>
                <a:latin typeface="メイリオ" pitchFamily="50" charset="-128"/>
                <a:ea typeface="メイリオ" pitchFamily="50" charset="-128"/>
                <a:cs typeface="メイリオ" pitchFamily="50" charset="-128"/>
              </a:rPr>
              <a:t>のクラウドは</a:t>
            </a:r>
            <a:r>
              <a:rPr lang="en-US" altLang="ja-JP" dirty="0" smtClean="0">
                <a:solidFill>
                  <a:srgbClr val="F95D07"/>
                </a:solidFill>
                <a:latin typeface="メイリオ" pitchFamily="50" charset="-128"/>
                <a:ea typeface="メイリオ" pitchFamily="50" charset="-128"/>
                <a:cs typeface="メイリオ" pitchFamily="50" charset="-128"/>
              </a:rPr>
              <a:t>CORE</a:t>
            </a:r>
            <a:r>
              <a:rPr kumimoji="1" lang="ja-JP" altLang="en-US" b="0" i="0" u="none" strike="noStrike" kern="1200" cap="none" spc="0" normalizeH="0" baseline="0" noProof="0" dirty="0" smtClean="0">
                <a:ln>
                  <a:noFill/>
                </a:ln>
                <a:solidFill>
                  <a:srgbClr val="F95D07"/>
                </a:solidFill>
                <a:effectLst/>
                <a:uLnTx/>
                <a:uFillTx/>
                <a:latin typeface="メイリオ" pitchFamily="50" charset="-128"/>
                <a:ea typeface="メイリオ" pitchFamily="50" charset="-128"/>
                <a:cs typeface="メイリオ" pitchFamily="50" charset="-128"/>
              </a:rPr>
              <a:t>パートナー様経由でご購入が可能です</a:t>
            </a:r>
          </a:p>
        </p:txBody>
      </p:sp>
      <p:sp>
        <p:nvSpPr>
          <p:cNvPr id="43" name="角丸四角形 42"/>
          <p:cNvSpPr/>
          <p:nvPr/>
        </p:nvSpPr>
        <p:spPr>
          <a:xfrm>
            <a:off x="1187624" y="2204840"/>
            <a:ext cx="3024336" cy="3816424"/>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メイリオ" pitchFamily="50" charset="-128"/>
              <a:ea typeface="メイリオ" pitchFamily="50" charset="-128"/>
              <a:cs typeface="メイリオ" pitchFamily="50" charset="-128"/>
            </a:endParaRPr>
          </a:p>
        </p:txBody>
      </p:sp>
      <p:sp>
        <p:nvSpPr>
          <p:cNvPr id="31" name="四角形 117"/>
          <p:cNvSpPr>
            <a:spLocks noChangeArrowheads="1"/>
          </p:cNvSpPr>
          <p:nvPr/>
        </p:nvSpPr>
        <p:spPr bwMode="auto">
          <a:xfrm>
            <a:off x="0" y="4005040"/>
            <a:ext cx="1301249" cy="456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dirty="0" smtClean="0">
                <a:solidFill>
                  <a:schemeClr val="tx2">
                    <a:lumMod val="75000"/>
                  </a:schemeClr>
                </a:solidFill>
                <a:latin typeface="メイリオ" pitchFamily="50" charset="-128"/>
                <a:ea typeface="メイリオ" pitchFamily="50" charset="-128"/>
                <a:cs typeface="メイリオ" pitchFamily="50" charset="-128"/>
              </a:rPr>
              <a:t>プ</a:t>
            </a:r>
            <a:r>
              <a:rPr lang="ja-JP" altLang="en-US" sz="1200" b="1" dirty="0" smtClean="0">
                <a:solidFill>
                  <a:schemeClr val="tx2">
                    <a:lumMod val="75000"/>
                  </a:schemeClr>
                </a:solidFill>
                <a:effectLst/>
                <a:latin typeface="メイリオ" pitchFamily="50" charset="-128"/>
                <a:ea typeface="メイリオ" pitchFamily="50" charset="-128"/>
                <a:cs typeface="メイリオ" pitchFamily="50" charset="-128"/>
              </a:rPr>
              <a:t>ラットフォーム</a:t>
            </a:r>
            <a:endParaRPr lang="ja-JP" altLang="en-US" sz="1200" b="1" dirty="0">
              <a:solidFill>
                <a:schemeClr val="tx2">
                  <a:lumMod val="75000"/>
                </a:schemeClr>
              </a:solidFill>
              <a:effectLst/>
              <a:latin typeface="メイリオ" pitchFamily="50" charset="-128"/>
              <a:ea typeface="メイリオ" pitchFamily="50" charset="-128"/>
              <a:cs typeface="メイリオ" pitchFamily="50" charset="-128"/>
            </a:endParaRPr>
          </a:p>
        </p:txBody>
      </p:sp>
      <p:sp>
        <p:nvSpPr>
          <p:cNvPr id="29" name="スライド番号プレースホルダ 2"/>
          <p:cNvSpPr txBox="1">
            <a:spLocks/>
          </p:cNvSpPr>
          <p:nvPr/>
        </p:nvSpPr>
        <p:spPr>
          <a:xfrm>
            <a:off x="8172400" y="6453336"/>
            <a:ext cx="720725" cy="179387"/>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58137CF-73F5-42E4-9CFD-3E9DBF466587}" type="slidenum">
              <a:rPr kumimoji="1" lang="ja-JP" altLang="en-US" sz="10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1" lang="ja-JP" altLang="en-US" sz="1000" b="0"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33"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77009304"/>
      </p:ext>
    </p:extLst>
  </p:cSld>
  <p:clrMapOvr>
    <a:masterClrMapping/>
  </p:clrMapOvr>
  <mc:AlternateContent xmlns:mc="http://schemas.openxmlformats.org/markup-compatibility/2006" xmlns:p14="http://schemas.microsoft.com/office/powerpoint/2010/main">
    <mc:Choice Requires="p14">
      <p:transition spd="slow" p14:dur="899">
        <p14:warp dir="in"/>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251520" y="1268760"/>
            <a:ext cx="8640960" cy="79208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600" b="1" u="sng" dirty="0" smtClean="0">
                <a:latin typeface="メイリオ" pitchFamily="50" charset="-128"/>
                <a:ea typeface="メイリオ" pitchFamily="50" charset="-128"/>
                <a:cs typeface="メイリオ" pitchFamily="50" charset="-128"/>
              </a:rPr>
              <a:t>クラウド（</a:t>
            </a:r>
            <a:r>
              <a:rPr lang="en-US" altLang="ja-JP" sz="1600" b="1" u="sng" dirty="0" err="1" smtClean="0">
                <a:latin typeface="メイリオ" pitchFamily="50" charset="-128"/>
                <a:ea typeface="メイリオ" pitchFamily="50" charset="-128"/>
                <a:cs typeface="メイリオ" pitchFamily="50" charset="-128"/>
              </a:rPr>
              <a:t>IaaS</a:t>
            </a:r>
            <a:r>
              <a:rPr lang="ja-JP" altLang="en-US" sz="1600" b="1" u="sng" dirty="0" err="1" smtClean="0">
                <a:latin typeface="メイリオ" pitchFamily="50" charset="-128"/>
                <a:ea typeface="メイリオ" pitchFamily="50" charset="-128"/>
                <a:cs typeface="メイリオ" pitchFamily="50" charset="-128"/>
              </a:rPr>
              <a:t>、</a:t>
            </a:r>
            <a:r>
              <a:rPr lang="en-US" altLang="ja-JP" sz="1600" b="1" u="sng" dirty="0" err="1" smtClean="0">
                <a:latin typeface="メイリオ" pitchFamily="50" charset="-128"/>
                <a:ea typeface="メイリオ" pitchFamily="50" charset="-128"/>
                <a:cs typeface="メイリオ" pitchFamily="50" charset="-128"/>
              </a:rPr>
              <a:t>PaaS</a:t>
            </a:r>
            <a:r>
              <a:rPr lang="ja-JP" altLang="en-US" sz="1600" b="1" u="sng" dirty="0" smtClean="0">
                <a:latin typeface="メイリオ" pitchFamily="50" charset="-128"/>
                <a:ea typeface="メイリオ" pitchFamily="50" charset="-128"/>
                <a:cs typeface="メイリオ" pitchFamily="50" charset="-128"/>
              </a:rPr>
              <a:t>）に対応</a:t>
            </a:r>
            <a:endParaRPr kumimoji="1" lang="en-US" altLang="ja-JP" sz="1600" b="1" u="sng" dirty="0" smtClean="0">
              <a:latin typeface="メイリオ" pitchFamily="50" charset="-128"/>
              <a:ea typeface="メイリオ" pitchFamily="50" charset="-128"/>
              <a:cs typeface="メイリオ" pitchFamily="50" charset="-128"/>
            </a:endParaRPr>
          </a:p>
          <a:p>
            <a:r>
              <a:rPr lang="ja-JP" altLang="en-US" sz="1200" dirty="0" smtClean="0">
                <a:solidFill>
                  <a:srgbClr val="F95D07"/>
                </a:solidFill>
                <a:latin typeface="メイリオ" pitchFamily="50" charset="-128"/>
                <a:ea typeface="メイリオ" pitchFamily="50" charset="-128"/>
                <a:cs typeface="メイリオ" pitchFamily="50" charset="-128"/>
              </a:rPr>
              <a:t>　　　　</a:t>
            </a:r>
            <a:r>
              <a:rPr lang="ja-JP" altLang="en-US" sz="900" dirty="0" smtClean="0">
                <a:solidFill>
                  <a:srgbClr val="F95D07"/>
                </a:solidFill>
                <a:latin typeface="メイリオ" pitchFamily="50" charset="-128"/>
                <a:ea typeface="メイリオ" pitchFamily="50" charset="-128"/>
                <a:cs typeface="メイリオ" pitchFamily="50" charset="-128"/>
              </a:rPr>
              <a:t>■ </a:t>
            </a:r>
            <a:r>
              <a:rPr lang="en-US" altLang="ja-JP" sz="1200" dirty="0" err="1" smtClean="0">
                <a:solidFill>
                  <a:schemeClr val="bg1"/>
                </a:solidFill>
                <a:latin typeface="メイリオ" pitchFamily="50" charset="-128"/>
                <a:ea typeface="メイリオ" pitchFamily="50" charset="-128"/>
                <a:cs typeface="メイリオ" pitchFamily="50" charset="-128"/>
              </a:rPr>
              <a:t>SuperStream</a:t>
            </a:r>
            <a:r>
              <a:rPr lang="en-US" altLang="ja-JP" sz="1200" dirty="0" smtClean="0">
                <a:solidFill>
                  <a:schemeClr val="bg1"/>
                </a:solidFill>
                <a:latin typeface="メイリオ" pitchFamily="50" charset="-128"/>
                <a:ea typeface="メイリオ" pitchFamily="50" charset="-128"/>
                <a:cs typeface="メイリオ" pitchFamily="50" charset="-128"/>
              </a:rPr>
              <a:t>-NX</a:t>
            </a:r>
            <a:r>
              <a:rPr lang="ja-JP" altLang="en-US" sz="1200" dirty="0" smtClean="0">
                <a:solidFill>
                  <a:schemeClr val="bg1"/>
                </a:solidFill>
                <a:latin typeface="メイリオ" pitchFamily="50" charset="-128"/>
                <a:ea typeface="メイリオ" pitchFamily="50" charset="-128"/>
                <a:cs typeface="メイリオ" pitchFamily="50" charset="-128"/>
              </a:rPr>
              <a:t>人事給与をご購入いただき</a:t>
            </a:r>
            <a:r>
              <a:rPr kumimoji="1" lang="ja-JP" altLang="en-US" sz="1200" dirty="0" smtClean="0">
                <a:latin typeface="メイリオ" pitchFamily="50" charset="-128"/>
                <a:ea typeface="メイリオ" pitchFamily="50" charset="-128"/>
                <a:cs typeface="メイリオ" pitchFamily="50" charset="-128"/>
              </a:rPr>
              <a:t>各ベンダー</a:t>
            </a:r>
            <a:r>
              <a:rPr lang="ja-JP" altLang="en-US" sz="1200" dirty="0" smtClean="0">
                <a:latin typeface="メイリオ" pitchFamily="50" charset="-128"/>
                <a:ea typeface="メイリオ" pitchFamily="50" charset="-128"/>
                <a:cs typeface="メイリオ" pitchFamily="50" charset="-128"/>
              </a:rPr>
              <a:t>に稼動環境を構築</a:t>
            </a:r>
            <a:endParaRPr lang="en-US" altLang="ja-JP" sz="1200" dirty="0" smtClean="0">
              <a:latin typeface="メイリオ" pitchFamily="50" charset="-128"/>
              <a:ea typeface="メイリオ" pitchFamily="50" charset="-128"/>
              <a:cs typeface="メイリオ" pitchFamily="50" charset="-128"/>
            </a:endParaRPr>
          </a:p>
          <a:p>
            <a:r>
              <a:rPr lang="ja-JP" altLang="en-US" sz="1200" dirty="0" smtClean="0">
                <a:solidFill>
                  <a:srgbClr val="F95D07"/>
                </a:solidFill>
                <a:latin typeface="メイリオ" pitchFamily="50" charset="-128"/>
                <a:ea typeface="メイリオ" pitchFamily="50" charset="-128"/>
                <a:cs typeface="メイリオ" pitchFamily="50" charset="-128"/>
              </a:rPr>
              <a:t>　　　　</a:t>
            </a:r>
            <a:r>
              <a:rPr lang="ja-JP" altLang="en-US" sz="900" dirty="0" smtClean="0">
                <a:solidFill>
                  <a:srgbClr val="F95D07"/>
                </a:solidFill>
                <a:latin typeface="メイリオ" pitchFamily="50" charset="-128"/>
                <a:ea typeface="メイリオ" pitchFamily="50" charset="-128"/>
                <a:cs typeface="メイリオ" pitchFamily="50" charset="-128"/>
              </a:rPr>
              <a:t>■ </a:t>
            </a:r>
            <a:r>
              <a:rPr kumimoji="1" lang="ja-JP" altLang="en-US" sz="1200" dirty="0" smtClean="0">
                <a:latin typeface="メイリオ" pitchFamily="50" charset="-128"/>
                <a:ea typeface="メイリオ" pitchFamily="50" charset="-128"/>
                <a:cs typeface="メイリオ" pitchFamily="50" charset="-128"/>
              </a:rPr>
              <a:t>プログラムは各社単位でインストール</a:t>
            </a:r>
            <a:r>
              <a:rPr lang="ja-JP" altLang="en-US" sz="1200" dirty="0" smtClean="0">
                <a:latin typeface="メイリオ" pitchFamily="50" charset="-128"/>
                <a:ea typeface="メイリオ" pitchFamily="50" charset="-128"/>
                <a:cs typeface="メイリオ" pitchFamily="50" charset="-128"/>
              </a:rPr>
              <a:t>　</a:t>
            </a:r>
            <a:r>
              <a:rPr lang="ja-JP" altLang="en-US" sz="900" dirty="0" smtClean="0">
                <a:solidFill>
                  <a:srgbClr val="F95D07"/>
                </a:solidFill>
                <a:latin typeface="メイリオ" pitchFamily="50" charset="-128"/>
                <a:ea typeface="メイリオ" pitchFamily="50" charset="-128"/>
                <a:cs typeface="メイリオ" pitchFamily="50" charset="-128"/>
              </a:rPr>
              <a:t>■ </a:t>
            </a:r>
            <a:r>
              <a:rPr lang="ja-JP" altLang="en-US" sz="1200" dirty="0" smtClean="0">
                <a:latin typeface="メイリオ" pitchFamily="50" charset="-128"/>
                <a:ea typeface="メイリオ" pitchFamily="50" charset="-128"/>
                <a:cs typeface="メイリオ" pitchFamily="50" charset="-128"/>
              </a:rPr>
              <a:t>アドオンや</a:t>
            </a:r>
            <a:r>
              <a:rPr lang="ja-JP" altLang="en-US" sz="1200" dirty="0">
                <a:latin typeface="メイリオ" pitchFamily="50" charset="-128"/>
                <a:ea typeface="メイリオ" pitchFamily="50" charset="-128"/>
                <a:cs typeface="メイリオ" pitchFamily="50" charset="-128"/>
              </a:rPr>
              <a:t>ユーザ</a:t>
            </a:r>
            <a:r>
              <a:rPr lang="ja-JP" altLang="en-US" sz="1200" dirty="0" smtClean="0">
                <a:latin typeface="メイリオ" pitchFamily="50" charset="-128"/>
                <a:ea typeface="メイリオ" pitchFamily="50" charset="-128"/>
                <a:cs typeface="メイリオ" pitchFamily="50" charset="-128"/>
              </a:rPr>
              <a:t>固有運用要件も可能</a:t>
            </a:r>
            <a:endParaRPr kumimoji="1" lang="ja-JP" altLang="en-US" sz="1200" dirty="0">
              <a:latin typeface="メイリオ" pitchFamily="50" charset="-128"/>
              <a:ea typeface="メイリオ" pitchFamily="50" charset="-128"/>
              <a:cs typeface="メイリオ" pitchFamily="50" charset="-128"/>
            </a:endParaRPr>
          </a:p>
        </p:txBody>
      </p:sp>
      <p:sp>
        <p:nvSpPr>
          <p:cNvPr id="103" name="Rectangle 2"/>
          <p:cNvSpPr txBox="1">
            <a:spLocks noChangeArrowheads="1"/>
          </p:cNvSpPr>
          <p:nvPr/>
        </p:nvSpPr>
        <p:spPr>
          <a:xfrm>
            <a:off x="539552" y="188640"/>
            <a:ext cx="8137525" cy="1008063"/>
          </a:xfrm>
          <a:prstGeom prst="rect">
            <a:avLst/>
          </a:prstGeom>
        </p:spPr>
        <p:txBody>
          <a:bodyPr vert="horz" lIns="0" tIns="0" rIns="0" bIns="0" rtlCol="0" anchor="ctr" anchorCtr="0">
            <a:normAutofit/>
          </a:bodyPr>
          <a:lstStyle>
            <a:lvl1pPr algn="l" defTabSz="914400" rtl="0" eaLnBrk="1" latinLnBrk="0" hangingPunct="1">
              <a:lnSpc>
                <a:spcPts val="2600"/>
              </a:lnSpc>
              <a:spcBef>
                <a:spcPct val="0"/>
              </a:spcBef>
              <a:buNone/>
              <a:defRPr kumimoji="1" sz="2200" b="0" kern="1200" baseline="0">
                <a:solidFill>
                  <a:schemeClr val="bg1"/>
                </a:solidFill>
                <a:latin typeface="+mj-lt"/>
                <a:ea typeface="+mj-ea"/>
                <a:cs typeface="+mj-cs"/>
              </a:defRPr>
            </a:lvl1pPr>
          </a:lstStyle>
          <a:p>
            <a:r>
              <a:rPr lang="en-US" altLang="ja-JP" b="1" i="1" dirty="0" err="1" smtClean="0">
                <a:latin typeface="Times New Roman" pitchFamily="18" charset="0"/>
                <a:ea typeface="メイリオ" pitchFamily="50" charset="-128"/>
                <a:cs typeface="Times New Roman" pitchFamily="18" charset="0"/>
              </a:rPr>
              <a:t>SuperStream</a:t>
            </a:r>
            <a:r>
              <a:rPr lang="en-US" altLang="ja-JP" b="1" i="1" dirty="0" smtClean="0">
                <a:latin typeface="Times New Roman" pitchFamily="18" charset="0"/>
                <a:ea typeface="メイリオ" pitchFamily="50" charset="-128"/>
                <a:cs typeface="Times New Roman" pitchFamily="18" charset="0"/>
              </a:rPr>
              <a:t>-</a:t>
            </a:r>
            <a:r>
              <a:rPr lang="en-US" altLang="ja-JP" b="1" dirty="0" smtClean="0">
                <a:latin typeface="Times New Roman" pitchFamily="18" charset="0"/>
                <a:ea typeface="メイリオ" pitchFamily="50" charset="-128"/>
                <a:cs typeface="Times New Roman" pitchFamily="18" charset="0"/>
              </a:rPr>
              <a:t>CORE</a:t>
            </a:r>
            <a:r>
              <a:rPr lang="ja-JP" altLang="en-US" b="1" dirty="0" smtClean="0">
                <a:latin typeface="メイリオ" pitchFamily="50" charset="-128"/>
                <a:ea typeface="メイリオ" pitchFamily="50" charset="-128"/>
                <a:cs typeface="メイリオ" pitchFamily="50" charset="-128"/>
              </a:rPr>
              <a:t> クラウド利用例</a:t>
            </a:r>
          </a:p>
        </p:txBody>
      </p:sp>
      <p:sp>
        <p:nvSpPr>
          <p:cNvPr id="49" name="スライド番号プレースホルダ 48"/>
          <p:cNvSpPr>
            <a:spLocks noGrp="1"/>
          </p:cNvSpPr>
          <p:nvPr>
            <p:ph type="sldNum" sz="quarter" idx="12"/>
          </p:nvPr>
        </p:nvSpPr>
        <p:spPr>
          <a:xfrm>
            <a:off x="7920000" y="6678000"/>
            <a:ext cx="720000" cy="180000"/>
          </a:xfrm>
        </p:spPr>
        <p:txBody>
          <a:bodyPr/>
          <a:lstStyle/>
          <a:p>
            <a:fld id="{299646D8-D7B5-4D56-87FA-7DDE5FCE23CA}" type="slidenum">
              <a:rPr lang="ja-JP" altLang="en-US" smtClean="0"/>
              <a:pPr/>
              <a:t>51</a:t>
            </a:fld>
            <a:endParaRPr lang="ja-JP" altLang="en-US" dirty="0"/>
          </a:p>
        </p:txBody>
      </p:sp>
      <p:sp>
        <p:nvSpPr>
          <p:cNvPr id="72" name="テキスト ボックス 71"/>
          <p:cNvSpPr txBox="1"/>
          <p:nvPr/>
        </p:nvSpPr>
        <p:spPr>
          <a:xfrm>
            <a:off x="0" y="5085184"/>
            <a:ext cx="820737" cy="729687"/>
          </a:xfrm>
          <a:prstGeom prst="rect">
            <a:avLst/>
          </a:prstGeom>
        </p:spPr>
        <p:txBody>
          <a:bodyPr wrap="square" rtlCol="0" anchor="ctr" anchorCtr="0">
            <a:spAutoFit/>
          </a:bodyPr>
          <a:lstStyle/>
          <a:p>
            <a:pPr algn="ctr">
              <a:lnSpc>
                <a:spcPts val="2600"/>
              </a:lnSpc>
            </a:pPr>
            <a:r>
              <a:rPr kumimoji="1" lang="ja-JP" altLang="en-US" sz="1400" b="1" dirty="0" smtClean="0">
                <a:latin typeface="メイリオ" pitchFamily="50" charset="-128"/>
                <a:ea typeface="メイリオ" pitchFamily="50" charset="-128"/>
                <a:cs typeface="メイリオ" pitchFamily="50" charset="-128"/>
              </a:rPr>
              <a:t>お客様</a:t>
            </a:r>
            <a:endParaRPr kumimoji="1" lang="en-US" altLang="ja-JP" sz="1400" b="1" dirty="0" smtClean="0">
              <a:latin typeface="メイリオ" pitchFamily="50" charset="-128"/>
              <a:ea typeface="メイリオ" pitchFamily="50" charset="-128"/>
              <a:cs typeface="メイリオ" pitchFamily="50" charset="-128"/>
            </a:endParaRPr>
          </a:p>
          <a:p>
            <a:pPr algn="ctr">
              <a:lnSpc>
                <a:spcPts val="2600"/>
              </a:lnSpc>
            </a:pPr>
            <a:r>
              <a:rPr kumimoji="1" lang="ja-JP" altLang="en-US" sz="1400" b="1" dirty="0" smtClean="0">
                <a:latin typeface="メイリオ" pitchFamily="50" charset="-128"/>
                <a:ea typeface="メイリオ" pitchFamily="50" charset="-128"/>
                <a:cs typeface="メイリオ" pitchFamily="50" charset="-128"/>
              </a:rPr>
              <a:t>所有</a:t>
            </a:r>
          </a:p>
        </p:txBody>
      </p:sp>
      <p:sp>
        <p:nvSpPr>
          <p:cNvPr id="80" name="テキスト ボックス 79"/>
          <p:cNvSpPr txBox="1"/>
          <p:nvPr/>
        </p:nvSpPr>
        <p:spPr>
          <a:xfrm>
            <a:off x="1403648" y="2132856"/>
            <a:ext cx="3168352" cy="425758"/>
          </a:xfrm>
          <a:prstGeom prst="rect">
            <a:avLst/>
          </a:prstGeom>
        </p:spPr>
        <p:txBody>
          <a:bodyPr wrap="square" rtlCol="0" anchor="ctr" anchorCtr="0">
            <a:spAutoFit/>
          </a:bodyPr>
          <a:lstStyle/>
          <a:p>
            <a:pPr>
              <a:lnSpc>
                <a:spcPts val="2600"/>
              </a:lnSpc>
            </a:pPr>
            <a:r>
              <a:rPr kumimoji="1" lang="en-US" altLang="ja-JP" b="1" dirty="0" err="1" smtClean="0">
                <a:latin typeface="メイリオ" pitchFamily="50" charset="-128"/>
                <a:ea typeface="メイリオ" pitchFamily="50" charset="-128"/>
                <a:cs typeface="メイリオ" pitchFamily="50" charset="-128"/>
              </a:rPr>
              <a:t>Paas</a:t>
            </a:r>
            <a:r>
              <a:rPr kumimoji="1" lang="ja-JP" altLang="en-US" b="1" dirty="0" smtClean="0">
                <a:latin typeface="メイリオ" pitchFamily="50" charset="-128"/>
                <a:ea typeface="メイリオ" pitchFamily="50" charset="-128"/>
                <a:cs typeface="メイリオ" pitchFamily="50" charset="-128"/>
              </a:rPr>
              <a:t>運用例</a:t>
            </a:r>
          </a:p>
        </p:txBody>
      </p:sp>
      <p:sp>
        <p:nvSpPr>
          <p:cNvPr id="81" name="テキスト ボックス 80"/>
          <p:cNvSpPr txBox="1"/>
          <p:nvPr/>
        </p:nvSpPr>
        <p:spPr>
          <a:xfrm>
            <a:off x="-38472" y="3194103"/>
            <a:ext cx="1082348" cy="729687"/>
          </a:xfrm>
          <a:prstGeom prst="rect">
            <a:avLst/>
          </a:prstGeom>
        </p:spPr>
        <p:txBody>
          <a:bodyPr wrap="none" rtlCol="0" anchor="ctr" anchorCtr="0">
            <a:spAutoFit/>
          </a:bodyPr>
          <a:lstStyle/>
          <a:p>
            <a:pPr algn="ctr">
              <a:lnSpc>
                <a:spcPts val="2600"/>
              </a:lnSpc>
            </a:pPr>
            <a:r>
              <a:rPr lang="ja-JP" altLang="en-US" sz="1400" b="1" dirty="0" smtClean="0">
                <a:latin typeface="メイリオ" pitchFamily="50" charset="-128"/>
                <a:ea typeface="メイリオ" pitchFamily="50" charset="-128"/>
                <a:cs typeface="メイリオ" pitchFamily="50" charset="-128"/>
              </a:rPr>
              <a:t>パートナー</a:t>
            </a:r>
            <a:endParaRPr kumimoji="1" lang="en-US" altLang="ja-JP" sz="1400" b="1" dirty="0" smtClean="0">
              <a:latin typeface="メイリオ" pitchFamily="50" charset="-128"/>
              <a:ea typeface="メイリオ" pitchFamily="50" charset="-128"/>
              <a:cs typeface="メイリオ" pitchFamily="50" charset="-128"/>
            </a:endParaRPr>
          </a:p>
          <a:p>
            <a:pPr algn="ctr">
              <a:lnSpc>
                <a:spcPts val="2600"/>
              </a:lnSpc>
            </a:pPr>
            <a:r>
              <a:rPr lang="ja-JP" altLang="en-US" sz="1400" b="1" dirty="0" smtClean="0">
                <a:latin typeface="メイリオ" pitchFamily="50" charset="-128"/>
                <a:ea typeface="メイリオ" pitchFamily="50" charset="-128"/>
                <a:cs typeface="メイリオ" pitchFamily="50" charset="-128"/>
              </a:rPr>
              <a:t>所有</a:t>
            </a:r>
            <a:endParaRPr kumimoji="1" lang="ja-JP" altLang="en-US" sz="1400" b="1" dirty="0" smtClean="0">
              <a:latin typeface="メイリオ" pitchFamily="50" charset="-128"/>
              <a:ea typeface="メイリオ" pitchFamily="50" charset="-128"/>
              <a:cs typeface="メイリオ" pitchFamily="50" charset="-128"/>
            </a:endParaRPr>
          </a:p>
        </p:txBody>
      </p:sp>
      <p:sp>
        <p:nvSpPr>
          <p:cNvPr id="98" name="正方形/長方形 97"/>
          <p:cNvSpPr/>
          <p:nvPr/>
        </p:nvSpPr>
        <p:spPr>
          <a:xfrm>
            <a:off x="539552" y="6237312"/>
            <a:ext cx="3384376" cy="253916"/>
          </a:xfrm>
          <a:prstGeom prst="rect">
            <a:avLst/>
          </a:prstGeom>
        </p:spPr>
        <p:txBody>
          <a:bodyPr wrap="square">
            <a:spAutoFit/>
          </a:bodyPr>
          <a:lstStyle/>
          <a:p>
            <a:r>
              <a:rPr lang="en-US" altLang="ja-JP" sz="1000" dirty="0" smtClean="0"/>
              <a:t>※</a:t>
            </a:r>
            <a:r>
              <a:rPr lang="en-US" altLang="ja-JP" sz="1000" dirty="0" err="1" smtClean="0"/>
              <a:t>TerminalService</a:t>
            </a:r>
            <a:r>
              <a:rPr lang="ja-JP" altLang="ja-JP" sz="1000" dirty="0" smtClean="0"/>
              <a:t>との組み合わせを推奨いたします</a:t>
            </a:r>
            <a:r>
              <a:rPr lang="ja-JP" altLang="en-US" sz="1000" dirty="0" smtClean="0"/>
              <a:t>。</a:t>
            </a:r>
            <a:endParaRPr lang="ja-JP" altLang="en-US" sz="1000" dirty="0"/>
          </a:p>
        </p:txBody>
      </p:sp>
      <p:sp>
        <p:nvSpPr>
          <p:cNvPr id="33" name="テキスト ボックス 32"/>
          <p:cNvSpPr txBox="1"/>
          <p:nvPr/>
        </p:nvSpPr>
        <p:spPr>
          <a:xfrm>
            <a:off x="-2124744" y="2204864"/>
            <a:ext cx="914400" cy="914400"/>
          </a:xfrm>
          <a:prstGeom prst="rect">
            <a:avLst/>
          </a:prstGeom>
        </p:spPr>
        <p:txBody>
          <a:bodyPr wrap="non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endParaRPr kumimoji="1" lang="ja-JP" altLang="en-US" sz="2400" b="0" i="0" u="none" strike="noStrike" kern="1200" cap="none" spc="0" normalizeH="0" baseline="0" noProof="0" dirty="0" smtClean="0">
              <a:ln>
                <a:noFill/>
              </a:ln>
              <a:solidFill>
                <a:schemeClr val="tx1"/>
              </a:solidFill>
              <a:effectLst/>
              <a:uLnTx/>
              <a:uFillTx/>
              <a:latin typeface="+mj-lt"/>
              <a:ea typeface="+mj-ea"/>
              <a:cs typeface="+mj-cs"/>
            </a:endParaRPr>
          </a:p>
        </p:txBody>
      </p:sp>
      <p:grpSp>
        <p:nvGrpSpPr>
          <p:cNvPr id="2" name="グループ化 37"/>
          <p:cNvGrpSpPr/>
          <p:nvPr/>
        </p:nvGrpSpPr>
        <p:grpSpPr>
          <a:xfrm>
            <a:off x="467544" y="2564904"/>
            <a:ext cx="3779912" cy="3992795"/>
            <a:chOff x="504056" y="2564904"/>
            <a:chExt cx="3779912" cy="3992795"/>
          </a:xfrm>
        </p:grpSpPr>
        <p:sp>
          <p:nvSpPr>
            <p:cNvPr id="70" name="正方形/長方形 69"/>
            <p:cNvSpPr/>
            <p:nvPr/>
          </p:nvSpPr>
          <p:spPr>
            <a:xfrm>
              <a:off x="1043608" y="5373216"/>
              <a:ext cx="3240360" cy="79208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1043608" y="2564904"/>
              <a:ext cx="3240360" cy="252028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2592288" y="3068936"/>
              <a:ext cx="0" cy="2088232"/>
            </a:xfrm>
            <a:prstGeom prst="line">
              <a:avLst/>
            </a:prstGeom>
            <a:ln w="22225">
              <a:solidFill>
                <a:schemeClr val="bg1">
                  <a:lumMod val="95000"/>
                  <a:alpha val="7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32" name="Picture 15" descr="logo_base_build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056" y="5445224"/>
              <a:ext cx="765384" cy="11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雲 24"/>
            <p:cNvSpPr/>
            <p:nvPr/>
          </p:nvSpPr>
          <p:spPr>
            <a:xfrm>
              <a:off x="1368152" y="4797152"/>
              <a:ext cx="2664296" cy="432048"/>
            </a:xfrm>
            <a:prstGeom prst="clou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100" b="1" dirty="0" smtClean="0">
                  <a:latin typeface="メイリオ" pitchFamily="50" charset="-128"/>
                  <a:ea typeface="メイリオ" pitchFamily="50" charset="-128"/>
                  <a:cs typeface="メイリオ" pitchFamily="50" charset="-128"/>
                </a:rPr>
                <a:t>ネットワーク</a:t>
              </a:r>
              <a:endParaRPr lang="en-US" altLang="ja-JP" sz="1100" b="1" dirty="0" smtClean="0">
                <a:latin typeface="メイリオ" pitchFamily="50" charset="-128"/>
                <a:ea typeface="メイリオ" pitchFamily="50" charset="-128"/>
                <a:cs typeface="メイリオ" pitchFamily="50" charset="-128"/>
              </a:endParaRPr>
            </a:p>
            <a:p>
              <a:pPr algn="ctr"/>
              <a:r>
                <a:rPr lang="ja-JP" altLang="en-US" sz="1100" b="1" dirty="0" smtClean="0">
                  <a:latin typeface="メイリオ" pitchFamily="50" charset="-128"/>
                  <a:ea typeface="メイリオ" pitchFamily="50" charset="-128"/>
                  <a:cs typeface="メイリオ" pitchFamily="50" charset="-128"/>
                </a:rPr>
                <a:t>（専用線</a:t>
              </a:r>
              <a:r>
                <a:rPr lang="en-US" altLang="ja-JP" sz="1100" b="1" dirty="0" smtClean="0">
                  <a:latin typeface="メイリオ" pitchFamily="50" charset="-128"/>
                  <a:ea typeface="メイリオ" pitchFamily="50" charset="-128"/>
                  <a:cs typeface="メイリオ" pitchFamily="50" charset="-128"/>
                </a:rPr>
                <a:t>VPN</a:t>
              </a:r>
              <a:r>
                <a:rPr lang="ja-JP" altLang="en-US" sz="1100" dirty="0" smtClean="0">
                  <a:latin typeface="メイリオ" pitchFamily="50" charset="-128"/>
                  <a:ea typeface="メイリオ" pitchFamily="50" charset="-128"/>
                  <a:cs typeface="メイリオ" pitchFamily="50" charset="-128"/>
                </a:rPr>
                <a:t>）</a:t>
              </a:r>
              <a:endParaRPr kumimoji="1" lang="ja-JP" altLang="en-US" sz="1100" dirty="0">
                <a:latin typeface="メイリオ" pitchFamily="50" charset="-128"/>
                <a:ea typeface="メイリオ" pitchFamily="50" charset="-128"/>
                <a:cs typeface="メイリオ" pitchFamily="50" charset="-128"/>
              </a:endParaRPr>
            </a:p>
          </p:txBody>
        </p:sp>
        <p:grpSp>
          <p:nvGrpSpPr>
            <p:cNvPr id="3" name="グループ化 35"/>
            <p:cNvGrpSpPr/>
            <p:nvPr/>
          </p:nvGrpSpPr>
          <p:grpSpPr>
            <a:xfrm>
              <a:off x="1296144" y="5517232"/>
              <a:ext cx="2880320" cy="432048"/>
              <a:chOff x="-2628800" y="3068960"/>
              <a:chExt cx="2808312" cy="432048"/>
            </a:xfrm>
          </p:grpSpPr>
          <p:sp>
            <p:nvSpPr>
              <p:cNvPr id="31" name="角丸四角形 30"/>
              <p:cNvSpPr/>
              <p:nvPr/>
            </p:nvSpPr>
            <p:spPr>
              <a:xfrm>
                <a:off x="-2628800" y="306896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11" name="フローチャート : 磁気ディスク 10"/>
              <p:cNvSpPr/>
              <p:nvPr/>
            </p:nvSpPr>
            <p:spPr>
              <a:xfrm>
                <a:off x="-2592288" y="3068960"/>
                <a:ext cx="2592288" cy="360040"/>
              </a:xfrm>
              <a:prstGeom prst="flowChartMagneticDisk">
                <a:avLst/>
              </a:prstGeom>
              <a:no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i="1" dirty="0" err="1" smtClean="0">
                    <a:latin typeface="Times New Roman" pitchFamily="18" charset="0"/>
                    <a:cs typeface="Times New Roman" pitchFamily="18" charset="0"/>
                  </a:rPr>
                  <a:t>SuperStream</a:t>
                </a:r>
                <a:r>
                  <a:rPr kumimoji="1" lang="en-US" altLang="ja-JP" sz="1400" b="1" dirty="0" smtClean="0">
                    <a:latin typeface="Times New Roman" pitchFamily="18" charset="0"/>
                    <a:cs typeface="Times New Roman" pitchFamily="18" charset="0"/>
                  </a:rPr>
                  <a:t>-CORE</a:t>
                </a:r>
                <a:r>
                  <a:rPr kumimoji="1" lang="ja-JP" altLang="en-US" sz="1400" b="1" dirty="0" smtClean="0">
                    <a:latin typeface="Times New Roman" pitchFamily="18" charset="0"/>
                    <a:cs typeface="Times New Roman" pitchFamily="18" charset="0"/>
                  </a:rPr>
                  <a:t>　</a:t>
                </a:r>
                <a:endParaRPr kumimoji="1" lang="ja-JP" altLang="en-US" sz="1400" b="1" dirty="0">
                  <a:latin typeface="Times New Roman" pitchFamily="18" charset="0"/>
                  <a:cs typeface="Times New Roman" pitchFamily="18" charset="0"/>
                </a:endParaRPr>
              </a:p>
            </p:txBody>
          </p:sp>
        </p:grpSp>
        <p:sp>
          <p:nvSpPr>
            <p:cNvPr id="37" name="角丸四角形 36"/>
            <p:cNvSpPr/>
            <p:nvPr/>
          </p:nvSpPr>
          <p:spPr>
            <a:xfrm>
              <a:off x="1224136" y="2780928"/>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DB</a:t>
              </a:r>
              <a:endParaRPr kumimoji="1" lang="ja-JP" altLang="en-US" sz="1400" b="1" dirty="0">
                <a:latin typeface="メイリオ" pitchFamily="50" charset="-128"/>
                <a:ea typeface="メイリオ" pitchFamily="50" charset="-128"/>
                <a:cs typeface="メイリオ" pitchFamily="50" charset="-128"/>
              </a:endParaRPr>
            </a:p>
          </p:txBody>
        </p:sp>
        <p:sp>
          <p:nvSpPr>
            <p:cNvPr id="39" name="角丸四角形 38"/>
            <p:cNvSpPr/>
            <p:nvPr/>
          </p:nvSpPr>
          <p:spPr>
            <a:xfrm>
              <a:off x="1224136" y="4077072"/>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ハードウェア</a:t>
              </a:r>
              <a:endParaRPr kumimoji="1" lang="ja-JP" altLang="en-US" sz="1400" b="1" dirty="0">
                <a:latin typeface="メイリオ" pitchFamily="50" charset="-128"/>
                <a:ea typeface="メイリオ" pitchFamily="50" charset="-128"/>
                <a:cs typeface="メイリオ" pitchFamily="50" charset="-128"/>
              </a:endParaRPr>
            </a:p>
          </p:txBody>
        </p:sp>
        <p:sp>
          <p:nvSpPr>
            <p:cNvPr id="40" name="角丸四角形 39"/>
            <p:cNvSpPr/>
            <p:nvPr/>
          </p:nvSpPr>
          <p:spPr>
            <a:xfrm>
              <a:off x="1224136" y="342900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OS</a:t>
              </a:r>
              <a:endParaRPr kumimoji="1" lang="ja-JP" altLang="en-US" sz="1400" b="1" dirty="0">
                <a:latin typeface="メイリオ" pitchFamily="50" charset="-128"/>
                <a:ea typeface="メイリオ" pitchFamily="50" charset="-128"/>
                <a:cs typeface="メイリオ" pitchFamily="50" charset="-128"/>
              </a:endParaRPr>
            </a:p>
          </p:txBody>
        </p:sp>
      </p:grpSp>
      <p:sp>
        <p:nvSpPr>
          <p:cNvPr id="73" name="テキスト ボックス 72"/>
          <p:cNvSpPr txBox="1"/>
          <p:nvPr/>
        </p:nvSpPr>
        <p:spPr>
          <a:xfrm>
            <a:off x="8100392" y="4869160"/>
            <a:ext cx="820737" cy="729687"/>
          </a:xfrm>
          <a:prstGeom prst="rect">
            <a:avLst/>
          </a:prstGeom>
        </p:spPr>
        <p:txBody>
          <a:bodyPr wrap="square" rtlCol="0" anchor="ctr" anchorCtr="0">
            <a:spAutoFit/>
          </a:bodyPr>
          <a:lstStyle/>
          <a:p>
            <a:pPr algn="ctr">
              <a:lnSpc>
                <a:spcPts val="2600"/>
              </a:lnSpc>
            </a:pPr>
            <a:r>
              <a:rPr kumimoji="1" lang="ja-JP" altLang="en-US" sz="1400" b="1" dirty="0" smtClean="0">
                <a:latin typeface="メイリオ" pitchFamily="50" charset="-128"/>
                <a:ea typeface="メイリオ" pitchFamily="50" charset="-128"/>
                <a:cs typeface="メイリオ" pitchFamily="50" charset="-128"/>
              </a:rPr>
              <a:t>お客様</a:t>
            </a:r>
            <a:endParaRPr kumimoji="1" lang="en-US" altLang="ja-JP" sz="1400" b="1" dirty="0" smtClean="0">
              <a:latin typeface="メイリオ" pitchFamily="50" charset="-128"/>
              <a:ea typeface="メイリオ" pitchFamily="50" charset="-128"/>
              <a:cs typeface="メイリオ" pitchFamily="50" charset="-128"/>
            </a:endParaRPr>
          </a:p>
          <a:p>
            <a:pPr algn="ctr">
              <a:lnSpc>
                <a:spcPts val="2600"/>
              </a:lnSpc>
            </a:pPr>
            <a:r>
              <a:rPr kumimoji="1" lang="ja-JP" altLang="en-US" sz="1400" b="1" dirty="0" smtClean="0">
                <a:latin typeface="メイリオ" pitchFamily="50" charset="-128"/>
                <a:ea typeface="メイリオ" pitchFamily="50" charset="-128"/>
                <a:cs typeface="メイリオ" pitchFamily="50" charset="-128"/>
              </a:rPr>
              <a:t>所有</a:t>
            </a:r>
          </a:p>
        </p:txBody>
      </p:sp>
      <p:sp>
        <p:nvSpPr>
          <p:cNvPr id="74" name="テキスト ボックス 73"/>
          <p:cNvSpPr txBox="1"/>
          <p:nvPr/>
        </p:nvSpPr>
        <p:spPr>
          <a:xfrm>
            <a:off x="8061652" y="3212976"/>
            <a:ext cx="1082348" cy="729687"/>
          </a:xfrm>
          <a:prstGeom prst="rect">
            <a:avLst/>
          </a:prstGeom>
        </p:spPr>
        <p:txBody>
          <a:bodyPr wrap="none" rtlCol="0" anchor="ctr" anchorCtr="0">
            <a:spAutoFit/>
          </a:bodyPr>
          <a:lstStyle/>
          <a:p>
            <a:pPr algn="ctr">
              <a:lnSpc>
                <a:spcPts val="2600"/>
              </a:lnSpc>
            </a:pPr>
            <a:r>
              <a:rPr lang="ja-JP" altLang="en-US" sz="1400" b="1" dirty="0" smtClean="0">
                <a:latin typeface="メイリオ" pitchFamily="50" charset="-128"/>
                <a:ea typeface="メイリオ" pitchFamily="50" charset="-128"/>
                <a:cs typeface="メイリオ" pitchFamily="50" charset="-128"/>
              </a:rPr>
              <a:t>パートナー</a:t>
            </a:r>
            <a:endParaRPr lang="en-US" altLang="ja-JP" sz="1400" b="1" dirty="0" smtClean="0">
              <a:latin typeface="メイリオ" pitchFamily="50" charset="-128"/>
              <a:ea typeface="メイリオ" pitchFamily="50" charset="-128"/>
              <a:cs typeface="メイリオ" pitchFamily="50" charset="-128"/>
            </a:endParaRPr>
          </a:p>
          <a:p>
            <a:pPr algn="ctr">
              <a:lnSpc>
                <a:spcPts val="2600"/>
              </a:lnSpc>
            </a:pPr>
            <a:r>
              <a:rPr lang="ja-JP" altLang="en-US" sz="1400" b="1" dirty="0" smtClean="0">
                <a:latin typeface="メイリオ" pitchFamily="50" charset="-128"/>
                <a:ea typeface="メイリオ" pitchFamily="50" charset="-128"/>
                <a:cs typeface="メイリオ" pitchFamily="50" charset="-128"/>
              </a:rPr>
              <a:t>所有</a:t>
            </a:r>
            <a:endParaRPr kumimoji="1" lang="ja-JP" altLang="en-US" sz="1400" b="1" dirty="0" smtClean="0">
              <a:latin typeface="メイリオ" pitchFamily="50" charset="-128"/>
              <a:ea typeface="メイリオ" pitchFamily="50" charset="-128"/>
              <a:cs typeface="メイリオ" pitchFamily="50" charset="-128"/>
            </a:endParaRPr>
          </a:p>
        </p:txBody>
      </p:sp>
      <p:grpSp>
        <p:nvGrpSpPr>
          <p:cNvPr id="5" name="グループ化 40"/>
          <p:cNvGrpSpPr/>
          <p:nvPr/>
        </p:nvGrpSpPr>
        <p:grpSpPr>
          <a:xfrm>
            <a:off x="4572000" y="2132856"/>
            <a:ext cx="3600400" cy="4176464"/>
            <a:chOff x="4572000" y="2132856"/>
            <a:chExt cx="3600400" cy="4176464"/>
          </a:xfrm>
        </p:grpSpPr>
        <p:sp>
          <p:nvSpPr>
            <p:cNvPr id="75" name="正方形/長方形 74"/>
            <p:cNvSpPr/>
            <p:nvPr/>
          </p:nvSpPr>
          <p:spPr>
            <a:xfrm>
              <a:off x="4860032" y="4869160"/>
              <a:ext cx="3312368" cy="136815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4860032" y="2564904"/>
              <a:ext cx="3240360" cy="1944216"/>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ボックス 78"/>
            <p:cNvSpPr txBox="1"/>
            <p:nvPr/>
          </p:nvSpPr>
          <p:spPr>
            <a:xfrm>
              <a:off x="5076056" y="2132856"/>
              <a:ext cx="3024336" cy="425758"/>
            </a:xfrm>
            <a:prstGeom prst="rect">
              <a:avLst/>
            </a:prstGeom>
          </p:spPr>
          <p:txBody>
            <a:bodyPr wrap="square" rtlCol="0" anchor="ctr" anchorCtr="0">
              <a:spAutoFit/>
            </a:bodyPr>
            <a:lstStyle/>
            <a:p>
              <a:pPr>
                <a:lnSpc>
                  <a:spcPts val="2600"/>
                </a:lnSpc>
              </a:pPr>
              <a:r>
                <a:rPr kumimoji="1" lang="en-US" altLang="ja-JP" b="1" dirty="0" err="1" smtClean="0">
                  <a:latin typeface="メイリオ" pitchFamily="50" charset="-128"/>
                  <a:ea typeface="メイリオ" pitchFamily="50" charset="-128"/>
                  <a:cs typeface="メイリオ" pitchFamily="50" charset="-128"/>
                </a:rPr>
                <a:t>Iaas</a:t>
              </a:r>
              <a:r>
                <a:rPr kumimoji="1" lang="ja-JP" altLang="en-US" b="1" dirty="0" smtClean="0">
                  <a:latin typeface="メイリオ" pitchFamily="50" charset="-128"/>
                  <a:ea typeface="メイリオ" pitchFamily="50" charset="-128"/>
                  <a:cs typeface="メイリオ" pitchFamily="50" charset="-128"/>
                </a:rPr>
                <a:t>運用例</a:t>
              </a:r>
            </a:p>
          </p:txBody>
        </p:sp>
        <p:cxnSp>
          <p:nvCxnSpPr>
            <p:cNvPr id="85" name="直線​​コネクタ 17"/>
            <p:cNvCxnSpPr/>
            <p:nvPr/>
          </p:nvCxnSpPr>
          <p:spPr>
            <a:xfrm>
              <a:off x="6372200" y="3212976"/>
              <a:ext cx="0" cy="2232248"/>
            </a:xfrm>
            <a:prstGeom prst="line">
              <a:avLst/>
            </a:prstGeom>
            <a:ln w="22225">
              <a:solidFill>
                <a:schemeClr val="bg1">
                  <a:lumMod val="95000"/>
                  <a:alpha val="7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雲 45"/>
            <p:cNvSpPr/>
            <p:nvPr/>
          </p:nvSpPr>
          <p:spPr>
            <a:xfrm>
              <a:off x="5148064" y="4221088"/>
              <a:ext cx="2664296" cy="432048"/>
            </a:xfrm>
            <a:prstGeom prst="clou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100" b="1" dirty="0" smtClean="0">
                  <a:latin typeface="メイリオ" pitchFamily="50" charset="-128"/>
                  <a:ea typeface="メイリオ" pitchFamily="50" charset="-128"/>
                  <a:cs typeface="メイリオ" pitchFamily="50" charset="-128"/>
                </a:rPr>
                <a:t>ネットワーク</a:t>
              </a:r>
              <a:endParaRPr lang="en-US" altLang="ja-JP" sz="1100" b="1" dirty="0" smtClean="0">
                <a:latin typeface="メイリオ" pitchFamily="50" charset="-128"/>
                <a:ea typeface="メイリオ" pitchFamily="50" charset="-128"/>
                <a:cs typeface="メイリオ" pitchFamily="50" charset="-128"/>
              </a:endParaRPr>
            </a:p>
            <a:p>
              <a:pPr algn="ctr"/>
              <a:r>
                <a:rPr lang="ja-JP" altLang="en-US" sz="1100" b="1" dirty="0" smtClean="0">
                  <a:latin typeface="メイリオ" pitchFamily="50" charset="-128"/>
                  <a:ea typeface="メイリオ" pitchFamily="50" charset="-128"/>
                  <a:cs typeface="メイリオ" pitchFamily="50" charset="-128"/>
                </a:rPr>
                <a:t>（専用線</a:t>
              </a:r>
              <a:r>
                <a:rPr lang="en-US" altLang="ja-JP" sz="1100" b="1" dirty="0" smtClean="0">
                  <a:latin typeface="メイリオ" pitchFamily="50" charset="-128"/>
                  <a:ea typeface="メイリオ" pitchFamily="50" charset="-128"/>
                  <a:cs typeface="メイリオ" pitchFamily="50" charset="-128"/>
                </a:rPr>
                <a:t>VPN</a:t>
              </a:r>
              <a:r>
                <a:rPr lang="ja-JP" altLang="en-US" sz="1100" b="1" dirty="0" smtClean="0">
                  <a:latin typeface="メイリオ" pitchFamily="50" charset="-128"/>
                  <a:ea typeface="メイリオ" pitchFamily="50" charset="-128"/>
                  <a:cs typeface="メイリオ" pitchFamily="50" charset="-128"/>
                </a:rPr>
                <a:t>）</a:t>
              </a:r>
              <a:endParaRPr kumimoji="1" lang="ja-JP" altLang="en-US" sz="1100" b="1" dirty="0">
                <a:latin typeface="メイリオ" pitchFamily="50" charset="-128"/>
                <a:ea typeface="メイリオ" pitchFamily="50" charset="-128"/>
                <a:cs typeface="メイリオ" pitchFamily="50" charset="-128"/>
              </a:endParaRPr>
            </a:p>
          </p:txBody>
        </p:sp>
        <p:grpSp>
          <p:nvGrpSpPr>
            <p:cNvPr id="6" name="グループ化 46"/>
            <p:cNvGrpSpPr/>
            <p:nvPr/>
          </p:nvGrpSpPr>
          <p:grpSpPr>
            <a:xfrm>
              <a:off x="5076056" y="5661248"/>
              <a:ext cx="2808312" cy="432048"/>
              <a:chOff x="-2628800" y="3068960"/>
              <a:chExt cx="2808312" cy="432048"/>
            </a:xfrm>
          </p:grpSpPr>
          <p:sp>
            <p:nvSpPr>
              <p:cNvPr id="48" name="角丸四角形 47"/>
              <p:cNvSpPr/>
              <p:nvPr/>
            </p:nvSpPr>
            <p:spPr>
              <a:xfrm>
                <a:off x="-2628800" y="306896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52" name="フローチャート : 磁気ディスク 51"/>
              <p:cNvSpPr/>
              <p:nvPr/>
            </p:nvSpPr>
            <p:spPr>
              <a:xfrm>
                <a:off x="-2592288" y="3068960"/>
                <a:ext cx="2592288" cy="360040"/>
              </a:xfrm>
              <a:prstGeom prst="flowChartMagneticDisk">
                <a:avLst/>
              </a:prstGeom>
              <a:no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i="1" dirty="0" err="1" smtClean="0">
                    <a:latin typeface="Times New Roman" pitchFamily="18" charset="0"/>
                    <a:cs typeface="Times New Roman" pitchFamily="18" charset="0"/>
                  </a:rPr>
                  <a:t>SuperStream</a:t>
                </a:r>
                <a:r>
                  <a:rPr kumimoji="1" lang="en-US" altLang="ja-JP" sz="1400" b="1" dirty="0" smtClean="0">
                    <a:latin typeface="Times New Roman" pitchFamily="18" charset="0"/>
                    <a:cs typeface="Times New Roman" pitchFamily="18" charset="0"/>
                  </a:rPr>
                  <a:t>-CORE</a:t>
                </a:r>
                <a:r>
                  <a:rPr kumimoji="1" lang="ja-JP" altLang="en-US" sz="1400" b="1" dirty="0" smtClean="0">
                    <a:latin typeface="Times New Roman" pitchFamily="18" charset="0"/>
                    <a:cs typeface="Times New Roman" pitchFamily="18" charset="0"/>
                  </a:rPr>
                  <a:t>　</a:t>
                </a:r>
                <a:endParaRPr kumimoji="1" lang="ja-JP" altLang="en-US" sz="1400" b="1" dirty="0">
                  <a:latin typeface="Times New Roman" pitchFamily="18" charset="0"/>
                  <a:cs typeface="Times New Roman" pitchFamily="18" charset="0"/>
                </a:endParaRPr>
              </a:p>
            </p:txBody>
          </p:sp>
        </p:grpSp>
        <p:sp>
          <p:nvSpPr>
            <p:cNvPr id="65" name="角丸四角形 64"/>
            <p:cNvSpPr/>
            <p:nvPr/>
          </p:nvSpPr>
          <p:spPr>
            <a:xfrm>
              <a:off x="5076056" y="5085184"/>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DB</a:t>
              </a:r>
              <a:endParaRPr kumimoji="1" lang="ja-JP" altLang="en-US" sz="1400" b="1" dirty="0">
                <a:latin typeface="メイリオ" pitchFamily="50" charset="-128"/>
                <a:ea typeface="メイリオ" pitchFamily="50" charset="-128"/>
                <a:cs typeface="メイリオ" pitchFamily="50" charset="-128"/>
              </a:endParaRPr>
            </a:p>
          </p:txBody>
        </p:sp>
        <p:sp>
          <p:nvSpPr>
            <p:cNvPr id="66" name="角丸四角形 65"/>
            <p:cNvSpPr/>
            <p:nvPr/>
          </p:nvSpPr>
          <p:spPr>
            <a:xfrm>
              <a:off x="5076056" y="2780928"/>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OS</a:t>
              </a:r>
              <a:endParaRPr kumimoji="1" lang="ja-JP" altLang="en-US" sz="1400" b="1" dirty="0">
                <a:latin typeface="メイリオ" pitchFamily="50" charset="-128"/>
                <a:ea typeface="メイリオ" pitchFamily="50" charset="-128"/>
                <a:cs typeface="メイリオ" pitchFamily="50" charset="-128"/>
              </a:endParaRPr>
            </a:p>
          </p:txBody>
        </p:sp>
        <p:sp>
          <p:nvSpPr>
            <p:cNvPr id="67" name="角丸四角形 66"/>
            <p:cNvSpPr/>
            <p:nvPr/>
          </p:nvSpPr>
          <p:spPr>
            <a:xfrm>
              <a:off x="5076056" y="342900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ハードウェア</a:t>
              </a:r>
              <a:endParaRPr kumimoji="1" lang="ja-JP" altLang="en-US" sz="1400" b="1" dirty="0">
                <a:latin typeface="メイリオ" pitchFamily="50" charset="-128"/>
                <a:ea typeface="メイリオ" pitchFamily="50" charset="-128"/>
                <a:cs typeface="メイリオ" pitchFamily="50" charset="-128"/>
              </a:endParaRPr>
            </a:p>
          </p:txBody>
        </p:sp>
        <p:cxnSp>
          <p:nvCxnSpPr>
            <p:cNvPr id="77" name="直線コネクタ 76"/>
            <p:cNvCxnSpPr/>
            <p:nvPr/>
          </p:nvCxnSpPr>
          <p:spPr>
            <a:xfrm flipH="1">
              <a:off x="4572000" y="2204864"/>
              <a:ext cx="21704" cy="4104456"/>
            </a:xfrm>
            <a:prstGeom prst="line">
              <a:avLst/>
            </a:prstGeom>
          </p:spPr>
          <p:style>
            <a:lnRef idx="3">
              <a:schemeClr val="accent3"/>
            </a:lnRef>
            <a:fillRef idx="0">
              <a:schemeClr val="accent3"/>
            </a:fillRef>
            <a:effectRef idx="2">
              <a:schemeClr val="accent3"/>
            </a:effectRef>
            <a:fontRef idx="minor">
              <a:schemeClr val="tx1"/>
            </a:fontRef>
          </p:style>
        </p:cxnSp>
      </p:grpSp>
      <p:sp>
        <p:nvSpPr>
          <p:cNvPr id="42" name="スライド番号プレースホルダ 2"/>
          <p:cNvSpPr txBox="1">
            <a:spLocks/>
          </p:cNvSpPr>
          <p:nvPr/>
        </p:nvSpPr>
        <p:spPr>
          <a:xfrm>
            <a:off x="8172400" y="6453336"/>
            <a:ext cx="720725" cy="179387"/>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58137CF-73F5-42E4-9CFD-3E9DBF466587}" type="slidenum">
              <a:rPr kumimoji="1" lang="ja-JP" altLang="en-US" sz="10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51</a:t>
            </a:fld>
            <a:endParaRPr kumimoji="1" lang="ja-JP" altLang="en-US" sz="1000" b="0"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pic>
        <p:nvPicPr>
          <p:cNvPr id="34" name="Picture 37" descr="logo_base_build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28384" y="5517232"/>
            <a:ext cx="766769" cy="1131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0971969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a:xfrm>
            <a:off x="8100392" y="6453336"/>
            <a:ext cx="720725" cy="179387"/>
          </a:xfrm>
        </p:spPr>
        <p:txBody>
          <a:bodyPr/>
          <a:lstStyle/>
          <a:p>
            <a:pPr>
              <a:defRPr/>
            </a:pPr>
            <a:fld id="{858137CF-73F5-42E4-9CFD-3E9DBF466587}" type="slidenum">
              <a:rPr lang="ja-JP" altLang="en-US" sz="1000" smtClean="0">
                <a:latin typeface="メイリオ" pitchFamily="50" charset="-128"/>
                <a:ea typeface="メイリオ" pitchFamily="50" charset="-128"/>
                <a:cs typeface="メイリオ" pitchFamily="50" charset="-128"/>
              </a:rPr>
              <a:pPr>
                <a:defRPr/>
              </a:pPr>
              <a:t>52</a:t>
            </a:fld>
            <a:endParaRPr lang="ja-JP" altLang="en-US" sz="1000" dirty="0">
              <a:latin typeface="メイリオ" pitchFamily="50" charset="-128"/>
              <a:ea typeface="メイリオ" pitchFamily="50" charset="-128"/>
              <a:cs typeface="メイリオ" pitchFamily="50" charset="-128"/>
            </a:endParaRPr>
          </a:p>
        </p:txBody>
      </p:sp>
      <p:sp>
        <p:nvSpPr>
          <p:cNvPr id="5" name="タイトル 6"/>
          <p:cNvSpPr txBox="1">
            <a:spLocks/>
          </p:cNvSpPr>
          <p:nvPr/>
        </p:nvSpPr>
        <p:spPr>
          <a:xfrm>
            <a:off x="393855" y="332728"/>
            <a:ext cx="8570633" cy="648000"/>
          </a:xfrm>
          <a:prstGeom prst="rect">
            <a:avLst/>
          </a:prstGeom>
        </p:spPr>
        <p:txBody>
          <a:bodyPr/>
          <a:lstStyle>
            <a:lvl1pPr algn="l" defTabSz="914400" rtl="0" eaLnBrk="1" latinLnBrk="0" hangingPunct="1">
              <a:lnSpc>
                <a:spcPts val="2000"/>
              </a:lnSpc>
              <a:spcBef>
                <a:spcPct val="0"/>
              </a:spcBef>
              <a:buNone/>
              <a:defRPr kumimoji="1" sz="1700" b="0" kern="1200" baseline="0">
                <a:solidFill>
                  <a:schemeClr val="tx1"/>
                </a:solidFill>
                <a:effectLst/>
                <a:latin typeface="+mj-ea"/>
                <a:ea typeface="+mj-ea"/>
                <a:cs typeface="+mj-cs"/>
              </a:defRPr>
            </a:lvl1pPr>
          </a:lstStyle>
          <a:p>
            <a:pPr>
              <a:lnSpc>
                <a:spcPct val="100000"/>
              </a:lnSpc>
            </a:pPr>
            <a:r>
              <a:rPr lang="en-US" altLang="ja-JP" sz="2200" b="1" dirty="0" smtClean="0">
                <a:solidFill>
                  <a:srgbClr val="FFFFFF"/>
                </a:solidFill>
                <a:latin typeface="メイリオ" pitchFamily="50" charset="-128"/>
                <a:ea typeface="メイリオ" pitchFamily="50" charset="-128"/>
                <a:cs typeface="メイリオ" pitchFamily="50" charset="-128"/>
              </a:rPr>
              <a:t>SuperStream</a:t>
            </a:r>
            <a:r>
              <a:rPr lang="ja-JP" altLang="en-US" sz="2200" b="1" dirty="0" smtClean="0">
                <a:solidFill>
                  <a:srgbClr val="FFFFFF"/>
                </a:solidFill>
                <a:latin typeface="メイリオ" pitchFamily="50" charset="-128"/>
                <a:ea typeface="メイリオ" pitchFamily="50" charset="-128"/>
                <a:cs typeface="メイリオ" pitchFamily="50" charset="-128"/>
              </a:rPr>
              <a:t>は様々な</a:t>
            </a:r>
            <a:endParaRPr lang="en-US" altLang="ja-JP" sz="2200" b="1" dirty="0" smtClean="0">
              <a:solidFill>
                <a:srgbClr val="FFFFFF"/>
              </a:solidFill>
              <a:latin typeface="メイリオ" pitchFamily="50" charset="-128"/>
              <a:ea typeface="メイリオ" pitchFamily="50" charset="-128"/>
              <a:cs typeface="メイリオ" pitchFamily="50" charset="-128"/>
            </a:endParaRPr>
          </a:p>
          <a:p>
            <a:pPr>
              <a:lnSpc>
                <a:spcPct val="100000"/>
              </a:lnSpc>
            </a:pPr>
            <a:r>
              <a:rPr lang="ja-JP" altLang="en-US" sz="2200" b="1" dirty="0" smtClean="0">
                <a:solidFill>
                  <a:srgbClr val="FFFFFF"/>
                </a:solidFill>
                <a:latin typeface="メイリオ" pitchFamily="50" charset="-128"/>
                <a:ea typeface="メイリオ" pitchFamily="50" charset="-128"/>
                <a:cs typeface="メイリオ" pitchFamily="50" charset="-128"/>
              </a:rPr>
              <a:t>クラウド環境（</a:t>
            </a:r>
            <a:r>
              <a:rPr lang="en-US" altLang="ja-JP" sz="2200" b="1" dirty="0" err="1" smtClean="0">
                <a:solidFill>
                  <a:srgbClr val="FFFFFF"/>
                </a:solidFill>
                <a:latin typeface="メイリオ" pitchFamily="50" charset="-128"/>
                <a:ea typeface="メイリオ" pitchFamily="50" charset="-128"/>
                <a:cs typeface="メイリオ" pitchFamily="50" charset="-128"/>
              </a:rPr>
              <a:t>IaaS</a:t>
            </a:r>
            <a:r>
              <a:rPr lang="en-US" altLang="ja-JP" sz="2200" b="1" dirty="0" smtClean="0">
                <a:solidFill>
                  <a:srgbClr val="FFFFFF"/>
                </a:solidFill>
                <a:latin typeface="メイリオ" pitchFamily="50" charset="-128"/>
                <a:ea typeface="メイリオ" pitchFamily="50" charset="-128"/>
                <a:cs typeface="メイリオ" pitchFamily="50" charset="-128"/>
              </a:rPr>
              <a:t>/</a:t>
            </a:r>
            <a:r>
              <a:rPr lang="en-US" altLang="ja-JP" sz="2200" b="1" dirty="0" err="1" smtClean="0">
                <a:solidFill>
                  <a:srgbClr val="FFFFFF"/>
                </a:solidFill>
                <a:latin typeface="メイリオ" pitchFamily="50" charset="-128"/>
                <a:ea typeface="メイリオ" pitchFamily="50" charset="-128"/>
                <a:cs typeface="メイリオ" pitchFamily="50" charset="-128"/>
              </a:rPr>
              <a:t>PaaS</a:t>
            </a:r>
            <a:r>
              <a:rPr lang="ja-JP" altLang="en-US" sz="2200" b="1" dirty="0" smtClean="0">
                <a:solidFill>
                  <a:srgbClr val="FFFFFF"/>
                </a:solidFill>
                <a:latin typeface="メイリオ" pitchFamily="50" charset="-128"/>
                <a:ea typeface="メイリオ" pitchFamily="50" charset="-128"/>
                <a:cs typeface="メイリオ" pitchFamily="50" charset="-128"/>
              </a:rPr>
              <a:t>）で稼働</a:t>
            </a:r>
            <a:endParaRPr lang="ja-JP" altLang="en-US" sz="2200" b="1" dirty="0">
              <a:solidFill>
                <a:srgbClr val="FFFFFF"/>
              </a:solidFill>
              <a:latin typeface="メイリオ" pitchFamily="50" charset="-128"/>
              <a:ea typeface="メイリオ" pitchFamily="50" charset="-128"/>
              <a:cs typeface="メイリオ" pitchFamily="50" charset="-128"/>
            </a:endParaRPr>
          </a:p>
        </p:txBody>
      </p:sp>
      <p:sp>
        <p:nvSpPr>
          <p:cNvPr id="16" name="雲 15"/>
          <p:cNvSpPr/>
          <p:nvPr/>
        </p:nvSpPr>
        <p:spPr>
          <a:xfrm rot="21257266" flipV="1">
            <a:off x="1903303" y="1252393"/>
            <a:ext cx="5323634" cy="2559468"/>
          </a:xfrm>
          <a:prstGeom prst="cloud">
            <a:avLst/>
          </a:prstGeom>
          <a:solidFill>
            <a:schemeClr val="bg1"/>
          </a:solidFill>
          <a:ln>
            <a:solidFill>
              <a:schemeClr val="bg1">
                <a:lumMod val="85000"/>
              </a:schemeClr>
            </a:solidFill>
          </a:ln>
          <a:effectLst>
            <a:outerShdw blurRad="50800" dist="38100" dir="2700000" algn="tl" rotWithShape="0">
              <a:schemeClr val="bg2">
                <a:lumMod val="75000"/>
                <a:alpha val="40000"/>
              </a:schemeClr>
            </a:outerShdw>
          </a:effectLst>
          <a:scene3d>
            <a:camera prst="orthographicFront"/>
            <a:lightRig rig="threePt" dir="t"/>
          </a:scene3d>
          <a:sp3d contourW="12700">
            <a:bevelT prst="relaxedInset"/>
            <a:contourClr>
              <a:schemeClr val="bg2">
                <a:lumMod val="85000"/>
              </a:schemeClr>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fontAlgn="base">
              <a:spcBef>
                <a:spcPct val="0"/>
              </a:spcBef>
              <a:spcAft>
                <a:spcPct val="0"/>
              </a:spcAft>
              <a:defRPr kumimoji="1" b="1" kern="1200">
                <a:solidFill>
                  <a:schemeClr val="lt1"/>
                </a:solidFill>
                <a:latin typeface="+mn-lt"/>
                <a:ea typeface="+mn-ea"/>
                <a:cs typeface="+mn-cs"/>
              </a:defRPr>
            </a:lvl1pPr>
            <a:lvl2pPr marL="457200" algn="l" rtl="0" fontAlgn="base">
              <a:spcBef>
                <a:spcPct val="0"/>
              </a:spcBef>
              <a:spcAft>
                <a:spcPct val="0"/>
              </a:spcAft>
              <a:defRPr kumimoji="1" b="1" kern="1200">
                <a:solidFill>
                  <a:schemeClr val="lt1"/>
                </a:solidFill>
                <a:latin typeface="+mn-lt"/>
                <a:ea typeface="+mn-ea"/>
                <a:cs typeface="+mn-cs"/>
              </a:defRPr>
            </a:lvl2pPr>
            <a:lvl3pPr marL="914400" algn="l" rtl="0" fontAlgn="base">
              <a:spcBef>
                <a:spcPct val="0"/>
              </a:spcBef>
              <a:spcAft>
                <a:spcPct val="0"/>
              </a:spcAft>
              <a:defRPr kumimoji="1" b="1" kern="1200">
                <a:solidFill>
                  <a:schemeClr val="lt1"/>
                </a:solidFill>
                <a:latin typeface="+mn-lt"/>
                <a:ea typeface="+mn-ea"/>
                <a:cs typeface="+mn-cs"/>
              </a:defRPr>
            </a:lvl3pPr>
            <a:lvl4pPr marL="1371600" algn="l" rtl="0" fontAlgn="base">
              <a:spcBef>
                <a:spcPct val="0"/>
              </a:spcBef>
              <a:spcAft>
                <a:spcPct val="0"/>
              </a:spcAft>
              <a:defRPr kumimoji="1" b="1" kern="1200">
                <a:solidFill>
                  <a:schemeClr val="lt1"/>
                </a:solidFill>
                <a:latin typeface="+mn-lt"/>
                <a:ea typeface="+mn-ea"/>
                <a:cs typeface="+mn-cs"/>
              </a:defRPr>
            </a:lvl4pPr>
            <a:lvl5pPr marL="1828800" algn="l" rtl="0" fontAlgn="base">
              <a:spcBef>
                <a:spcPct val="0"/>
              </a:spcBef>
              <a:spcAft>
                <a:spcPct val="0"/>
              </a:spcAft>
              <a:defRPr kumimoji="1" b="1" kern="1200">
                <a:solidFill>
                  <a:schemeClr val="lt1"/>
                </a:solidFill>
                <a:latin typeface="+mn-lt"/>
                <a:ea typeface="+mn-ea"/>
                <a:cs typeface="+mn-cs"/>
              </a:defRPr>
            </a:lvl5pPr>
            <a:lvl6pPr marL="2286000" algn="l" defTabSz="914400" rtl="0" eaLnBrk="1" latinLnBrk="0" hangingPunct="1">
              <a:defRPr kumimoji="1" b="1" kern="1200">
                <a:solidFill>
                  <a:schemeClr val="lt1"/>
                </a:solidFill>
                <a:latin typeface="+mn-lt"/>
                <a:ea typeface="+mn-ea"/>
                <a:cs typeface="+mn-cs"/>
              </a:defRPr>
            </a:lvl6pPr>
            <a:lvl7pPr marL="2743200" algn="l" defTabSz="914400" rtl="0" eaLnBrk="1" latinLnBrk="0" hangingPunct="1">
              <a:defRPr kumimoji="1" b="1" kern="1200">
                <a:solidFill>
                  <a:schemeClr val="lt1"/>
                </a:solidFill>
                <a:latin typeface="+mn-lt"/>
                <a:ea typeface="+mn-ea"/>
                <a:cs typeface="+mn-cs"/>
              </a:defRPr>
            </a:lvl7pPr>
            <a:lvl8pPr marL="3200400" algn="l" defTabSz="914400" rtl="0" eaLnBrk="1" latinLnBrk="0" hangingPunct="1">
              <a:defRPr kumimoji="1" b="1" kern="1200">
                <a:solidFill>
                  <a:schemeClr val="lt1"/>
                </a:solidFill>
                <a:latin typeface="+mn-lt"/>
                <a:ea typeface="+mn-ea"/>
                <a:cs typeface="+mn-cs"/>
              </a:defRPr>
            </a:lvl8pPr>
            <a:lvl9pPr marL="3657600" algn="l" defTabSz="914400" rtl="0" eaLnBrk="1" latinLnBrk="0" hangingPunct="1">
              <a:defRPr kumimoji="1" b="1" kern="1200">
                <a:solidFill>
                  <a:schemeClr val="lt1"/>
                </a:solidFill>
                <a:latin typeface="+mn-lt"/>
                <a:ea typeface="+mn-ea"/>
                <a:cs typeface="+mn-cs"/>
              </a:defRPr>
            </a:lvl9pPr>
          </a:lstStyle>
          <a:p>
            <a:pPr algn="ctr">
              <a:defRPr/>
            </a:pPr>
            <a:endParaRPr lang="ja-JP" altLang="en-US" sz="1600"/>
          </a:p>
        </p:txBody>
      </p:sp>
      <p:sp>
        <p:nvSpPr>
          <p:cNvPr id="17" name="雲 16"/>
          <p:cNvSpPr/>
          <p:nvPr/>
        </p:nvSpPr>
        <p:spPr>
          <a:xfrm rot="21257266" flipV="1">
            <a:off x="4679648" y="3848834"/>
            <a:ext cx="3561041" cy="2559468"/>
          </a:xfrm>
          <a:prstGeom prst="cloud">
            <a:avLst/>
          </a:prstGeom>
          <a:solidFill>
            <a:schemeClr val="bg1"/>
          </a:solidFill>
          <a:ln>
            <a:solidFill>
              <a:schemeClr val="bg1">
                <a:lumMod val="85000"/>
              </a:schemeClr>
            </a:solidFill>
          </a:ln>
          <a:effectLst>
            <a:outerShdw blurRad="50800" dist="38100" dir="2700000" algn="tl" rotWithShape="0">
              <a:schemeClr val="bg2">
                <a:lumMod val="75000"/>
                <a:alpha val="40000"/>
              </a:scheme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fontAlgn="base">
              <a:spcBef>
                <a:spcPct val="0"/>
              </a:spcBef>
              <a:spcAft>
                <a:spcPct val="0"/>
              </a:spcAft>
              <a:defRPr kumimoji="1" b="1" kern="1200">
                <a:solidFill>
                  <a:schemeClr val="lt1"/>
                </a:solidFill>
                <a:latin typeface="+mn-lt"/>
                <a:ea typeface="+mn-ea"/>
                <a:cs typeface="+mn-cs"/>
              </a:defRPr>
            </a:lvl1pPr>
            <a:lvl2pPr marL="457200" algn="l" rtl="0" fontAlgn="base">
              <a:spcBef>
                <a:spcPct val="0"/>
              </a:spcBef>
              <a:spcAft>
                <a:spcPct val="0"/>
              </a:spcAft>
              <a:defRPr kumimoji="1" b="1" kern="1200">
                <a:solidFill>
                  <a:schemeClr val="lt1"/>
                </a:solidFill>
                <a:latin typeface="+mn-lt"/>
                <a:ea typeface="+mn-ea"/>
                <a:cs typeface="+mn-cs"/>
              </a:defRPr>
            </a:lvl2pPr>
            <a:lvl3pPr marL="914400" algn="l" rtl="0" fontAlgn="base">
              <a:spcBef>
                <a:spcPct val="0"/>
              </a:spcBef>
              <a:spcAft>
                <a:spcPct val="0"/>
              </a:spcAft>
              <a:defRPr kumimoji="1" b="1" kern="1200">
                <a:solidFill>
                  <a:schemeClr val="lt1"/>
                </a:solidFill>
                <a:latin typeface="+mn-lt"/>
                <a:ea typeface="+mn-ea"/>
                <a:cs typeface="+mn-cs"/>
              </a:defRPr>
            </a:lvl3pPr>
            <a:lvl4pPr marL="1371600" algn="l" rtl="0" fontAlgn="base">
              <a:spcBef>
                <a:spcPct val="0"/>
              </a:spcBef>
              <a:spcAft>
                <a:spcPct val="0"/>
              </a:spcAft>
              <a:defRPr kumimoji="1" b="1" kern="1200">
                <a:solidFill>
                  <a:schemeClr val="lt1"/>
                </a:solidFill>
                <a:latin typeface="+mn-lt"/>
                <a:ea typeface="+mn-ea"/>
                <a:cs typeface="+mn-cs"/>
              </a:defRPr>
            </a:lvl4pPr>
            <a:lvl5pPr marL="1828800" algn="l" rtl="0" fontAlgn="base">
              <a:spcBef>
                <a:spcPct val="0"/>
              </a:spcBef>
              <a:spcAft>
                <a:spcPct val="0"/>
              </a:spcAft>
              <a:defRPr kumimoji="1" b="1" kern="1200">
                <a:solidFill>
                  <a:schemeClr val="lt1"/>
                </a:solidFill>
                <a:latin typeface="+mn-lt"/>
                <a:ea typeface="+mn-ea"/>
                <a:cs typeface="+mn-cs"/>
              </a:defRPr>
            </a:lvl5pPr>
            <a:lvl6pPr marL="2286000" algn="l" defTabSz="914400" rtl="0" eaLnBrk="1" latinLnBrk="0" hangingPunct="1">
              <a:defRPr kumimoji="1" b="1" kern="1200">
                <a:solidFill>
                  <a:schemeClr val="lt1"/>
                </a:solidFill>
                <a:latin typeface="+mn-lt"/>
                <a:ea typeface="+mn-ea"/>
                <a:cs typeface="+mn-cs"/>
              </a:defRPr>
            </a:lvl6pPr>
            <a:lvl7pPr marL="2743200" algn="l" defTabSz="914400" rtl="0" eaLnBrk="1" latinLnBrk="0" hangingPunct="1">
              <a:defRPr kumimoji="1" b="1" kern="1200">
                <a:solidFill>
                  <a:schemeClr val="lt1"/>
                </a:solidFill>
                <a:latin typeface="+mn-lt"/>
                <a:ea typeface="+mn-ea"/>
                <a:cs typeface="+mn-cs"/>
              </a:defRPr>
            </a:lvl7pPr>
            <a:lvl8pPr marL="3200400" algn="l" defTabSz="914400" rtl="0" eaLnBrk="1" latinLnBrk="0" hangingPunct="1">
              <a:defRPr kumimoji="1" b="1" kern="1200">
                <a:solidFill>
                  <a:schemeClr val="lt1"/>
                </a:solidFill>
                <a:latin typeface="+mn-lt"/>
                <a:ea typeface="+mn-ea"/>
                <a:cs typeface="+mn-cs"/>
              </a:defRPr>
            </a:lvl8pPr>
            <a:lvl9pPr marL="3657600" algn="l" defTabSz="914400" rtl="0" eaLnBrk="1" latinLnBrk="0" hangingPunct="1">
              <a:defRPr kumimoji="1" b="1" kern="1200">
                <a:solidFill>
                  <a:schemeClr val="lt1"/>
                </a:solidFill>
                <a:latin typeface="+mn-lt"/>
                <a:ea typeface="+mn-ea"/>
                <a:cs typeface="+mn-cs"/>
              </a:defRPr>
            </a:lvl9pPr>
          </a:lstStyle>
          <a:p>
            <a:pPr algn="ctr">
              <a:defRPr/>
            </a:pPr>
            <a:endParaRPr lang="ja-JP" altLang="en-US" sz="1600"/>
          </a:p>
        </p:txBody>
      </p:sp>
      <p:sp>
        <p:nvSpPr>
          <p:cNvPr id="19" name="雲 18"/>
          <p:cNvSpPr/>
          <p:nvPr/>
        </p:nvSpPr>
        <p:spPr>
          <a:xfrm rot="21257266" flipV="1">
            <a:off x="1018126" y="3887897"/>
            <a:ext cx="3561041" cy="2559468"/>
          </a:xfrm>
          <a:prstGeom prst="cloud">
            <a:avLst/>
          </a:prstGeom>
          <a:solidFill>
            <a:schemeClr val="bg1"/>
          </a:solidFill>
          <a:ln>
            <a:solidFill>
              <a:schemeClr val="bg1">
                <a:lumMod val="85000"/>
              </a:schemeClr>
            </a:solidFill>
          </a:ln>
          <a:effectLst>
            <a:outerShdw blurRad="50800" dist="38100" dir="2700000" algn="tl" rotWithShape="0">
              <a:schemeClr val="bg2">
                <a:lumMod val="75000"/>
                <a:alpha val="40000"/>
              </a:scheme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fontAlgn="base">
              <a:spcBef>
                <a:spcPct val="0"/>
              </a:spcBef>
              <a:spcAft>
                <a:spcPct val="0"/>
              </a:spcAft>
              <a:defRPr kumimoji="1" b="1" kern="1200">
                <a:solidFill>
                  <a:schemeClr val="lt1"/>
                </a:solidFill>
                <a:latin typeface="+mn-lt"/>
                <a:ea typeface="+mn-ea"/>
                <a:cs typeface="+mn-cs"/>
              </a:defRPr>
            </a:lvl1pPr>
            <a:lvl2pPr marL="457200" algn="l" rtl="0" fontAlgn="base">
              <a:spcBef>
                <a:spcPct val="0"/>
              </a:spcBef>
              <a:spcAft>
                <a:spcPct val="0"/>
              </a:spcAft>
              <a:defRPr kumimoji="1" b="1" kern="1200">
                <a:solidFill>
                  <a:schemeClr val="lt1"/>
                </a:solidFill>
                <a:latin typeface="+mn-lt"/>
                <a:ea typeface="+mn-ea"/>
                <a:cs typeface="+mn-cs"/>
              </a:defRPr>
            </a:lvl2pPr>
            <a:lvl3pPr marL="914400" algn="l" rtl="0" fontAlgn="base">
              <a:spcBef>
                <a:spcPct val="0"/>
              </a:spcBef>
              <a:spcAft>
                <a:spcPct val="0"/>
              </a:spcAft>
              <a:defRPr kumimoji="1" b="1" kern="1200">
                <a:solidFill>
                  <a:schemeClr val="lt1"/>
                </a:solidFill>
                <a:latin typeface="+mn-lt"/>
                <a:ea typeface="+mn-ea"/>
                <a:cs typeface="+mn-cs"/>
              </a:defRPr>
            </a:lvl3pPr>
            <a:lvl4pPr marL="1371600" algn="l" rtl="0" fontAlgn="base">
              <a:spcBef>
                <a:spcPct val="0"/>
              </a:spcBef>
              <a:spcAft>
                <a:spcPct val="0"/>
              </a:spcAft>
              <a:defRPr kumimoji="1" b="1" kern="1200">
                <a:solidFill>
                  <a:schemeClr val="lt1"/>
                </a:solidFill>
                <a:latin typeface="+mn-lt"/>
                <a:ea typeface="+mn-ea"/>
                <a:cs typeface="+mn-cs"/>
              </a:defRPr>
            </a:lvl4pPr>
            <a:lvl5pPr marL="1828800" algn="l" rtl="0" fontAlgn="base">
              <a:spcBef>
                <a:spcPct val="0"/>
              </a:spcBef>
              <a:spcAft>
                <a:spcPct val="0"/>
              </a:spcAft>
              <a:defRPr kumimoji="1" b="1" kern="1200">
                <a:solidFill>
                  <a:schemeClr val="lt1"/>
                </a:solidFill>
                <a:latin typeface="+mn-lt"/>
                <a:ea typeface="+mn-ea"/>
                <a:cs typeface="+mn-cs"/>
              </a:defRPr>
            </a:lvl5pPr>
            <a:lvl6pPr marL="2286000" algn="l" defTabSz="914400" rtl="0" eaLnBrk="1" latinLnBrk="0" hangingPunct="1">
              <a:defRPr kumimoji="1" b="1" kern="1200">
                <a:solidFill>
                  <a:schemeClr val="lt1"/>
                </a:solidFill>
                <a:latin typeface="+mn-lt"/>
                <a:ea typeface="+mn-ea"/>
                <a:cs typeface="+mn-cs"/>
              </a:defRPr>
            </a:lvl6pPr>
            <a:lvl7pPr marL="2743200" algn="l" defTabSz="914400" rtl="0" eaLnBrk="1" latinLnBrk="0" hangingPunct="1">
              <a:defRPr kumimoji="1" b="1" kern="1200">
                <a:solidFill>
                  <a:schemeClr val="lt1"/>
                </a:solidFill>
                <a:latin typeface="+mn-lt"/>
                <a:ea typeface="+mn-ea"/>
                <a:cs typeface="+mn-cs"/>
              </a:defRPr>
            </a:lvl7pPr>
            <a:lvl8pPr marL="3200400" algn="l" defTabSz="914400" rtl="0" eaLnBrk="1" latinLnBrk="0" hangingPunct="1">
              <a:defRPr kumimoji="1" b="1" kern="1200">
                <a:solidFill>
                  <a:schemeClr val="lt1"/>
                </a:solidFill>
                <a:latin typeface="+mn-lt"/>
                <a:ea typeface="+mn-ea"/>
                <a:cs typeface="+mn-cs"/>
              </a:defRPr>
            </a:lvl8pPr>
            <a:lvl9pPr marL="3657600" algn="l" defTabSz="914400" rtl="0" eaLnBrk="1" latinLnBrk="0" hangingPunct="1">
              <a:defRPr kumimoji="1" b="1" kern="1200">
                <a:solidFill>
                  <a:schemeClr val="lt1"/>
                </a:solidFill>
                <a:latin typeface="+mn-lt"/>
                <a:ea typeface="+mn-ea"/>
                <a:cs typeface="+mn-cs"/>
              </a:defRPr>
            </a:lvl9pPr>
          </a:lstStyle>
          <a:p>
            <a:pPr algn="ctr">
              <a:defRPr/>
            </a:pPr>
            <a:endParaRPr lang="ja-JP" altLang="en-US" sz="1600"/>
          </a:p>
        </p:txBody>
      </p:sp>
      <p:pic>
        <p:nvPicPr>
          <p:cNvPr id="20" name="Picture 2" descr="C:\Documents and Settings\AZP000136\My Documents\パートナー挿絵素材（限定）\iStock_000018429377Medium.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314073" y="1484784"/>
            <a:ext cx="2244365" cy="1500198"/>
          </a:xfrm>
          <a:prstGeom prst="rect">
            <a:avLst/>
          </a:prstGeom>
          <a:noFill/>
        </p:spPr>
      </p:pic>
      <p:pic>
        <p:nvPicPr>
          <p:cNvPr id="21" name="Picture 2" descr="C:\Documents and Settings\AZP000136\My Documents\パートナー挿絵素材（限定）\iStock_000018429377Medium.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652120" y="4038009"/>
            <a:ext cx="1501282" cy="1500198"/>
          </a:xfrm>
          <a:prstGeom prst="rect">
            <a:avLst/>
          </a:prstGeom>
          <a:noFill/>
        </p:spPr>
      </p:pic>
      <p:pic>
        <p:nvPicPr>
          <p:cNvPr id="22" name="Picture 2" descr="C:\Documents and Settings\AZP000136\My Documents\パートナー挿絵素材（限定）\iStock_000018429377Medium.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051720" y="3966001"/>
            <a:ext cx="1501282" cy="1500198"/>
          </a:xfrm>
          <a:prstGeom prst="rect">
            <a:avLst/>
          </a:prstGeom>
          <a:noFill/>
        </p:spPr>
      </p:pic>
      <p:sp>
        <p:nvSpPr>
          <p:cNvPr id="24" name="テキスト ボックス 23"/>
          <p:cNvSpPr txBox="1"/>
          <p:nvPr/>
        </p:nvSpPr>
        <p:spPr>
          <a:xfrm rot="10800000" flipV="1">
            <a:off x="2800412" y="2852936"/>
            <a:ext cx="3690163" cy="713616"/>
          </a:xfrm>
          <a:prstGeom prst="rect">
            <a:avLst/>
          </a:prstGeom>
        </p:spPr>
        <p:txBody>
          <a:bodyPr wrap="square" lIns="0" tIns="0" rIns="0" bIns="0" rtlCol="0" anchor="t" anchorCtr="0">
            <a:noAutofit/>
          </a:bodyPr>
          <a:lstStyle/>
          <a:p>
            <a:pPr algn="ctr">
              <a:lnSpc>
                <a:spcPts val="2800"/>
              </a:lnSpc>
              <a:spcBef>
                <a:spcPct val="0"/>
              </a:spcBef>
            </a:pPr>
            <a:r>
              <a:rPr lang="en-US" altLang="ja-JP" sz="1600" b="1" dirty="0" smtClean="0">
                <a:solidFill>
                  <a:srgbClr val="0000CC"/>
                </a:solidFill>
                <a:latin typeface="メイリオ" pitchFamily="50" charset="-128"/>
                <a:ea typeface="メイリオ" pitchFamily="50" charset="-128"/>
                <a:cs typeface="メイリオ" pitchFamily="50" charset="-128"/>
              </a:rPr>
              <a:t>SuperStream</a:t>
            </a:r>
            <a:r>
              <a:rPr lang="ja-JP" altLang="en-US" sz="1600" b="1" dirty="0" smtClean="0">
                <a:solidFill>
                  <a:srgbClr val="0000CC"/>
                </a:solidFill>
                <a:latin typeface="メイリオ" pitchFamily="50" charset="-128"/>
                <a:ea typeface="メイリオ" pitchFamily="50" charset="-128"/>
                <a:cs typeface="メイリオ" pitchFamily="50" charset="-128"/>
              </a:rPr>
              <a:t>パートナー</a:t>
            </a:r>
            <a:endParaRPr lang="en-US" altLang="ja-JP" sz="1600" b="1" dirty="0" smtClean="0">
              <a:solidFill>
                <a:srgbClr val="0000CC"/>
              </a:solidFill>
              <a:latin typeface="メイリオ" pitchFamily="50" charset="-128"/>
              <a:ea typeface="メイリオ" pitchFamily="50" charset="-128"/>
              <a:cs typeface="メイリオ" pitchFamily="50" charset="-128"/>
            </a:endParaRPr>
          </a:p>
          <a:p>
            <a:pPr algn="ctr">
              <a:lnSpc>
                <a:spcPts val="2800"/>
              </a:lnSpc>
              <a:spcBef>
                <a:spcPct val="0"/>
              </a:spcBef>
            </a:pPr>
            <a:r>
              <a:rPr lang="ja-JP" altLang="en-US" sz="1600" b="1" dirty="0" smtClean="0">
                <a:solidFill>
                  <a:srgbClr val="0000CC"/>
                </a:solidFill>
                <a:latin typeface="メイリオ" pitchFamily="50" charset="-128"/>
                <a:ea typeface="メイリオ" pitchFamily="50" charset="-128"/>
                <a:cs typeface="メイリオ" pitchFamily="50" charset="-128"/>
              </a:rPr>
              <a:t>データセンター</a:t>
            </a:r>
          </a:p>
        </p:txBody>
      </p:sp>
      <p:pic>
        <p:nvPicPr>
          <p:cNvPr id="2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3365" y="5316451"/>
            <a:ext cx="2270534" cy="85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図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58827" y="5550177"/>
            <a:ext cx="2280316" cy="292424"/>
          </a:xfrm>
          <a:prstGeom prst="rect">
            <a:avLst/>
          </a:prstGeom>
        </p:spPr>
      </p:pic>
      <p:sp>
        <p:nvSpPr>
          <p:cNvPr id="14"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D31F92A-09AF-4F00-8062-0CCAFF2F6DBE}" type="slidenum">
              <a:rPr lang="ja-JP" altLang="en-US" smtClean="0">
                <a:solidFill>
                  <a:srgbClr val="FFFFFF"/>
                </a:solidFill>
              </a:rPr>
              <a:pPr fontAlgn="base">
                <a:spcBef>
                  <a:spcPct val="0"/>
                </a:spcBef>
                <a:spcAft>
                  <a:spcPct val="0"/>
                </a:spcAft>
                <a:defRPr/>
              </a:pPr>
              <a:t>53</a:t>
            </a:fld>
            <a:endParaRPr lang="ja-JP" altLang="en-US" smtClean="0">
              <a:solidFill>
                <a:srgbClr val="FFFFFF"/>
              </a:solidFill>
            </a:endParaRPr>
          </a:p>
        </p:txBody>
      </p:sp>
      <p:sp>
        <p:nvSpPr>
          <p:cNvPr id="132099"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dirty="0" err="1">
                <a:solidFill>
                  <a:srgbClr val="000000"/>
                </a:solidFill>
                <a:latin typeface="Times New Roman" pitchFamily="18" charset="0"/>
                <a:ea typeface="HGP創英角ｺﾞｼｯｸUB" pitchFamily="50" charset="-128"/>
              </a:rPr>
              <a:t>SuperStream</a:t>
            </a:r>
            <a:endParaRPr lang="en-US" altLang="ja-JP" sz="4000" b="1" i="1" dirty="0">
              <a:solidFill>
                <a:srgbClr val="000000"/>
              </a:solidFill>
              <a:latin typeface="Times New Roman" pitchFamily="18" charset="0"/>
              <a:ea typeface="HGP創英角ｺﾞｼｯｸUB" pitchFamily="50" charset="-128"/>
            </a:endParaRPr>
          </a:p>
          <a:p>
            <a:pPr algn="ctr"/>
            <a:r>
              <a:rPr lang="ja-JP" altLang="en-US" sz="2800" b="1" dirty="0">
                <a:solidFill>
                  <a:srgbClr val="000000"/>
                </a:solidFill>
                <a:latin typeface="メイリオ" pitchFamily="50" charset="-128"/>
                <a:ea typeface="メイリオ" pitchFamily="50" charset="-128"/>
                <a:cs typeface="メイリオ" pitchFamily="50" charset="-128"/>
              </a:rPr>
              <a:t>アライアンス製品</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1" name="Picture 1"/>
          <p:cNvPicPr>
            <a:picLocks noChangeAspect="1" noChangeArrowheads="1"/>
          </p:cNvPicPr>
          <p:nvPr/>
        </p:nvPicPr>
        <p:blipFill>
          <a:blip r:embed="rId3" cstate="print"/>
          <a:srcRect/>
          <a:stretch>
            <a:fillRect/>
          </a:stretch>
        </p:blipFill>
        <p:spPr bwMode="auto">
          <a:xfrm>
            <a:off x="539552" y="4005064"/>
            <a:ext cx="2952328" cy="2111102"/>
          </a:xfrm>
          <a:prstGeom prst="rect">
            <a:avLst/>
          </a:prstGeom>
          <a:noFill/>
          <a:ln w="9525">
            <a:noFill/>
            <a:miter lim="800000"/>
            <a:headEnd/>
            <a:tailEnd/>
          </a:ln>
        </p:spPr>
      </p:pic>
      <p:sp>
        <p:nvSpPr>
          <p:cNvPr id="133122" name="タイトル 2"/>
          <p:cNvSpPr>
            <a:spLocks noGrp="1"/>
          </p:cNvSpPr>
          <p:nvPr>
            <p:ph type="title"/>
          </p:nvPr>
        </p:nvSpPr>
        <p:spPr bwMode="auto">
          <a:xfrm>
            <a:off x="503238" y="476721"/>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アライアンス製品</a:t>
            </a:r>
          </a:p>
        </p:txBody>
      </p:sp>
      <p:sp>
        <p:nvSpPr>
          <p:cNvPr id="5734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045D836-B60E-4F8E-9772-4AE3899D7C16}" type="slidenum">
              <a:rPr lang="ja-JP" altLang="en-US" smtClean="0">
                <a:solidFill>
                  <a:srgbClr val="FFFFFF"/>
                </a:solidFill>
              </a:rPr>
              <a:pPr fontAlgn="base">
                <a:spcBef>
                  <a:spcPct val="0"/>
                </a:spcBef>
                <a:spcAft>
                  <a:spcPct val="0"/>
                </a:spcAft>
                <a:defRPr/>
              </a:pPr>
              <a:t>54</a:t>
            </a:fld>
            <a:endParaRPr lang="ja-JP" altLang="en-US" smtClean="0">
              <a:solidFill>
                <a:srgbClr val="FFFFFF"/>
              </a:solidFill>
            </a:endParaRPr>
          </a:p>
        </p:txBody>
      </p:sp>
      <p:sp>
        <p:nvSpPr>
          <p:cNvPr id="133124" name="AutoShape 59"/>
          <p:cNvSpPr>
            <a:spLocks noChangeArrowheads="1"/>
          </p:cNvSpPr>
          <p:nvPr/>
        </p:nvSpPr>
        <p:spPr bwMode="auto">
          <a:xfrm>
            <a:off x="357188" y="2214563"/>
            <a:ext cx="8497887" cy="1643062"/>
          </a:xfrm>
          <a:prstGeom prst="roundRect">
            <a:avLst>
              <a:gd name="adj" fmla="val 16667"/>
            </a:avLst>
          </a:prstGeom>
          <a:solidFill>
            <a:srgbClr val="557630"/>
          </a:solidFill>
          <a:ln w="9525" algn="ctr">
            <a:noFill/>
            <a:round/>
            <a:headEnd/>
            <a:tailEnd/>
          </a:ln>
        </p:spPr>
        <p:txBody>
          <a:bodyPr wrap="none" lIns="90000" tIns="540000" rIns="90000" bIns="46800" anchor="ctr"/>
          <a:lstStyle/>
          <a:p>
            <a:r>
              <a:rPr lang="ja-JP" altLang="en-US" sz="1400">
                <a:solidFill>
                  <a:srgbClr val="FFFFFF"/>
                </a:solidFill>
                <a:latin typeface="メイリオ" pitchFamily="50" charset="-128"/>
                <a:ea typeface="メイリオ" pitchFamily="50" charset="-128"/>
                <a:cs typeface="メイリオ" pitchFamily="50" charset="-128"/>
              </a:rPr>
              <a:t>　・電子帳票アプリケーション	・特定業種／業界向けアプリケーション　   ・運用管理ツール</a:t>
            </a:r>
          </a:p>
          <a:p>
            <a:r>
              <a:rPr lang="ja-JP" altLang="en-US" sz="1400">
                <a:solidFill>
                  <a:srgbClr val="FFFFFF"/>
                </a:solidFill>
                <a:latin typeface="メイリオ" pitchFamily="50" charset="-128"/>
                <a:ea typeface="メイリオ" pitchFamily="50" charset="-128"/>
                <a:cs typeface="メイリオ" pitchFamily="50" charset="-128"/>
              </a:rPr>
              <a:t>　・販売管理アプリケーション	・ワークフローアプリケーション　　　　　・データ変換ツール</a:t>
            </a:r>
          </a:p>
          <a:p>
            <a:r>
              <a:rPr lang="ja-JP" altLang="en-US" sz="1400">
                <a:solidFill>
                  <a:srgbClr val="FFFFFF"/>
                </a:solidFill>
                <a:latin typeface="メイリオ" pitchFamily="50" charset="-128"/>
                <a:ea typeface="メイリオ" pitchFamily="50" charset="-128"/>
                <a:cs typeface="メイリオ" pitchFamily="50" charset="-128"/>
              </a:rPr>
              <a:t>　・生産管理アプリケーション	・経営企画アプリケーション	             ・ハードウェア</a:t>
            </a:r>
          </a:p>
          <a:p>
            <a:r>
              <a:rPr lang="ja-JP" altLang="en-US" sz="1400">
                <a:solidFill>
                  <a:srgbClr val="FFFFFF"/>
                </a:solidFill>
                <a:latin typeface="メイリオ" pitchFamily="50" charset="-128"/>
                <a:ea typeface="メイリオ" pitchFamily="50" charset="-128"/>
                <a:cs typeface="メイリオ" pitchFamily="50" charset="-128"/>
              </a:rPr>
              <a:t>　・人事／給与アプリケーション	・連結会計アプリケーション	             ・その他アクセサリ製品</a:t>
            </a:r>
          </a:p>
          <a:p>
            <a:r>
              <a:rPr lang="ja-JP" altLang="en-US" sz="1400">
                <a:solidFill>
                  <a:srgbClr val="FFFFFF"/>
                </a:solidFill>
                <a:latin typeface="メイリオ" pitchFamily="50" charset="-128"/>
                <a:ea typeface="メイリオ" pitchFamily="50" charset="-128"/>
                <a:cs typeface="メイリオ" pitchFamily="50" charset="-128"/>
              </a:rPr>
              <a:t>　・特定業務アプリケーション	・その他アプリケーション</a:t>
            </a:r>
          </a:p>
          <a:p>
            <a:endParaRPr lang="en-US" altLang="ja-JP">
              <a:solidFill>
                <a:srgbClr val="000000"/>
              </a:solidFill>
              <a:latin typeface="メイリオ" pitchFamily="50" charset="-128"/>
              <a:ea typeface="メイリオ" pitchFamily="50" charset="-128"/>
              <a:cs typeface="メイリオ" pitchFamily="50" charset="-128"/>
            </a:endParaRPr>
          </a:p>
        </p:txBody>
      </p:sp>
      <p:sp>
        <p:nvSpPr>
          <p:cNvPr id="16" name="正方形/長方形 15"/>
          <p:cNvSpPr/>
          <p:nvPr/>
        </p:nvSpPr>
        <p:spPr>
          <a:xfrm>
            <a:off x="4286250" y="4857750"/>
            <a:ext cx="4429125" cy="785813"/>
          </a:xfrm>
          <a:prstGeom prst="rect">
            <a:avLst/>
          </a:prstGeom>
          <a:solidFill>
            <a:schemeClr val="accent4">
              <a:lumMod val="20000"/>
              <a:lumOff val="80000"/>
            </a:schemeClr>
          </a:solidFill>
          <a:ln w="1905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dirty="0">
                <a:solidFill>
                  <a:prstClr val="black"/>
                </a:solidFill>
                <a:latin typeface="メイリオ" pitchFamily="50" charset="-128"/>
                <a:ea typeface="メイリオ" pitchFamily="50" charset="-128"/>
                <a:cs typeface="メイリオ" pitchFamily="50" charset="-128"/>
              </a:rPr>
              <a:t>SAF</a:t>
            </a:r>
            <a:r>
              <a:rPr lang="ja-JP" altLang="en-US" sz="1200" dirty="0">
                <a:solidFill>
                  <a:prstClr val="black"/>
                </a:solidFill>
                <a:latin typeface="メイリオ" pitchFamily="50" charset="-128"/>
                <a:ea typeface="メイリオ" pitchFamily="50" charset="-128"/>
                <a:cs typeface="メイリオ" pitchFamily="50" charset="-128"/>
              </a:rPr>
              <a:t>製品一覧は</a:t>
            </a:r>
            <a:endParaRPr lang="en-US" altLang="ja-JP" sz="1200" dirty="0">
              <a:solidFill>
                <a:prstClr val="black"/>
              </a:solidFill>
              <a:latin typeface="メイリオ" pitchFamily="50" charset="-128"/>
              <a:ea typeface="メイリオ" pitchFamily="50" charset="-128"/>
              <a:cs typeface="メイリオ" pitchFamily="50" charset="-128"/>
            </a:endParaRPr>
          </a:p>
          <a:p>
            <a:pPr algn="ctr">
              <a:defRPr/>
            </a:pPr>
            <a:r>
              <a:rPr lang="ja-JP" altLang="en-US" sz="1200" dirty="0">
                <a:solidFill>
                  <a:prstClr val="black"/>
                </a:solidFill>
                <a:latin typeface="メイリオ" pitchFamily="50" charset="-128"/>
                <a:ea typeface="メイリオ" pitchFamily="50" charset="-128"/>
                <a:cs typeface="メイリオ" pitchFamily="50" charset="-128"/>
              </a:rPr>
              <a:t>スーパーストリーム社ホームページに掲載して</a:t>
            </a:r>
            <a:r>
              <a:rPr lang="ja-JP" altLang="en-US" sz="1200" dirty="0" smtClean="0">
                <a:solidFill>
                  <a:prstClr val="black"/>
                </a:solidFill>
                <a:latin typeface="メイリオ" pitchFamily="50" charset="-128"/>
                <a:ea typeface="メイリオ" pitchFamily="50" charset="-128"/>
                <a:cs typeface="メイリオ" pitchFamily="50" charset="-128"/>
              </a:rPr>
              <a:t>います</a:t>
            </a:r>
            <a:endParaRPr lang="en-US" altLang="ja-JP" sz="1200" dirty="0">
              <a:solidFill>
                <a:prstClr val="black"/>
              </a:solidFill>
              <a:latin typeface="メイリオ" pitchFamily="50" charset="-128"/>
              <a:ea typeface="メイリオ" pitchFamily="50" charset="-128"/>
              <a:cs typeface="メイリオ" pitchFamily="50" charset="-128"/>
            </a:endParaRPr>
          </a:p>
          <a:p>
            <a:pPr algn="ctr">
              <a:defRPr/>
            </a:pPr>
            <a:r>
              <a:rPr lang="en-US" altLang="ja-JP" sz="1200" dirty="0">
                <a:solidFill>
                  <a:prstClr val="black"/>
                </a:solidFill>
                <a:latin typeface="メイリオ" pitchFamily="50" charset="-128"/>
                <a:ea typeface="メイリオ" pitchFamily="50" charset="-128"/>
                <a:cs typeface="メイリオ" pitchFamily="50" charset="-128"/>
              </a:rPr>
              <a:t>http://www.superstream.co.jp/</a:t>
            </a:r>
            <a:endParaRPr lang="ja-JP" altLang="en-US" sz="1200" dirty="0">
              <a:solidFill>
                <a:prstClr val="black"/>
              </a:solidFill>
              <a:latin typeface="メイリオ" pitchFamily="50" charset="-128"/>
              <a:ea typeface="メイリオ" pitchFamily="50" charset="-128"/>
              <a:cs typeface="メイリオ" pitchFamily="50" charset="-128"/>
            </a:endParaRPr>
          </a:p>
        </p:txBody>
      </p:sp>
      <p:sp>
        <p:nvSpPr>
          <p:cNvPr id="133126" name="Rectangle 57"/>
          <p:cNvSpPr>
            <a:spLocks noChangeArrowheads="1"/>
          </p:cNvSpPr>
          <p:nvPr/>
        </p:nvSpPr>
        <p:spPr bwMode="auto">
          <a:xfrm>
            <a:off x="215900" y="1439863"/>
            <a:ext cx="8459788" cy="738187"/>
          </a:xfrm>
          <a:prstGeom prst="rect">
            <a:avLst/>
          </a:prstGeom>
          <a:noFill/>
          <a:ln w="9525" algn="ctr">
            <a:noFill/>
            <a:miter lim="800000"/>
            <a:headEnd/>
            <a:tailEnd/>
          </a:ln>
        </p:spPr>
        <p:txBody>
          <a:bodyPr>
            <a:spAutoFit/>
          </a:bodyPr>
          <a:lstStyle/>
          <a:p>
            <a:r>
              <a:rPr lang="en-US" altLang="ja-JP" sz="1400" b="1" i="1" dirty="0">
                <a:solidFill>
                  <a:srgbClr val="595959"/>
                </a:solidFill>
                <a:latin typeface="Times New Roman" pitchFamily="18" charset="0"/>
                <a:ea typeface="HG創英角ｺﾞｼｯｸUB" pitchFamily="49" charset="-128"/>
                <a:cs typeface="Times New Roman" pitchFamily="18" charset="0"/>
              </a:rPr>
              <a:t>SuperStream</a:t>
            </a:r>
            <a:r>
              <a:rPr lang="ja-JP" altLang="en-US" sz="1400" dirty="0">
                <a:solidFill>
                  <a:srgbClr val="595959"/>
                </a:solidFill>
                <a:latin typeface="メイリオ" pitchFamily="50" charset="-128"/>
                <a:ea typeface="メイリオ" pitchFamily="50" charset="-128"/>
                <a:cs typeface="メイリオ" pitchFamily="50" charset="-128"/>
              </a:rPr>
              <a:t>向けのアライアンス製品群のことを</a:t>
            </a:r>
            <a:r>
              <a:rPr lang="en-US" altLang="ja-JP" sz="1400" dirty="0">
                <a:solidFill>
                  <a:srgbClr val="595959"/>
                </a:solidFill>
                <a:latin typeface="メイリオ" pitchFamily="50" charset="-128"/>
                <a:ea typeface="メイリオ" pitchFamily="50" charset="-128"/>
                <a:cs typeface="メイリオ" pitchFamily="50" charset="-128"/>
              </a:rPr>
              <a:t>SAF</a:t>
            </a:r>
            <a:r>
              <a:rPr lang="ja-JP" altLang="en-US" sz="1400" dirty="0">
                <a:solidFill>
                  <a:srgbClr val="595959"/>
                </a:solidFill>
                <a:latin typeface="メイリオ" pitchFamily="50" charset="-128"/>
                <a:ea typeface="メイリオ" pitchFamily="50" charset="-128"/>
                <a:cs typeface="メイリオ" pitchFamily="50" charset="-128"/>
              </a:rPr>
              <a:t>（</a:t>
            </a:r>
            <a:r>
              <a:rPr lang="en-US" altLang="ja-JP" sz="1400" b="1" i="1" dirty="0">
                <a:solidFill>
                  <a:srgbClr val="595959"/>
                </a:solidFill>
                <a:latin typeface="Times New Roman" pitchFamily="18" charset="0"/>
                <a:ea typeface="HG創英角ｺﾞｼｯｸUB" pitchFamily="49" charset="-128"/>
                <a:cs typeface="Times New Roman" pitchFamily="18" charset="0"/>
              </a:rPr>
              <a:t>SuperStream</a:t>
            </a:r>
            <a:r>
              <a:rPr lang="en-US" altLang="ja-JP" sz="1400" dirty="0">
                <a:solidFill>
                  <a:srgbClr val="595959"/>
                </a:solidFill>
                <a:latin typeface="HG創英角ｺﾞｼｯｸUB" pitchFamily="49" charset="-128"/>
                <a:ea typeface="HG創英角ｺﾞｼｯｸUB" pitchFamily="49" charset="-128"/>
                <a:cs typeface="Times New Roman" pitchFamily="18" charset="0"/>
              </a:rPr>
              <a:t> </a:t>
            </a:r>
            <a:r>
              <a:rPr lang="en-US" altLang="ja-JP" sz="1400" b="1" i="1" dirty="0">
                <a:solidFill>
                  <a:srgbClr val="595959"/>
                </a:solidFill>
                <a:latin typeface="Times New Roman" pitchFamily="18" charset="0"/>
                <a:ea typeface="メイリオ" pitchFamily="50" charset="-128"/>
                <a:cs typeface="Times New Roman" pitchFamily="18" charset="0"/>
              </a:rPr>
              <a:t>Application Family </a:t>
            </a:r>
            <a:r>
              <a:rPr lang="ja-JP" altLang="en-US" sz="1400" dirty="0">
                <a:solidFill>
                  <a:srgbClr val="595959"/>
                </a:solidFill>
                <a:latin typeface="メイリオ" pitchFamily="50" charset="-128"/>
                <a:ea typeface="メイリオ" pitchFamily="50" charset="-128"/>
                <a:cs typeface="メイリオ" pitchFamily="50" charset="-128"/>
              </a:rPr>
              <a:t>の略）と呼んでいます。</a:t>
            </a:r>
            <a:r>
              <a:rPr lang="en-US" altLang="ja-JP" sz="1400" b="1" i="1" dirty="0">
                <a:solidFill>
                  <a:srgbClr val="595959"/>
                </a:solidFill>
                <a:latin typeface="Times New Roman" pitchFamily="18" charset="0"/>
                <a:ea typeface="HG創英角ｺﾞｼｯｸUB" pitchFamily="49" charset="-128"/>
              </a:rPr>
              <a:t>SuperStream</a:t>
            </a:r>
            <a:r>
              <a:rPr lang="ja-JP" altLang="en-US" sz="1400" dirty="0">
                <a:solidFill>
                  <a:srgbClr val="595959"/>
                </a:solidFill>
                <a:latin typeface="メイリオ" pitchFamily="50" charset="-128"/>
                <a:ea typeface="メイリオ" pitchFamily="50" charset="-128"/>
                <a:cs typeface="メイリオ" pitchFamily="50" charset="-128"/>
              </a:rPr>
              <a:t>の機能拡張、他業務分野との連携、さまざまな業種特有の機能、グループ企業における連結会計といった基幹業務の効率化と、企業内情報の戦略的活用を支援します。</a:t>
            </a:r>
          </a:p>
        </p:txBody>
      </p:sp>
      <p:sp>
        <p:nvSpPr>
          <p:cNvPr id="133127" name="AutoShape 59"/>
          <p:cNvSpPr>
            <a:spLocks noChangeArrowheads="1"/>
          </p:cNvSpPr>
          <p:nvPr/>
        </p:nvSpPr>
        <p:spPr bwMode="auto">
          <a:xfrm>
            <a:off x="642938" y="2286000"/>
            <a:ext cx="1912937" cy="285750"/>
          </a:xfrm>
          <a:prstGeom prst="roundRect">
            <a:avLst>
              <a:gd name="adj" fmla="val 16667"/>
            </a:avLst>
          </a:prstGeom>
          <a:solidFill>
            <a:schemeClr val="bg1"/>
          </a:solidFill>
          <a:ln w="9525" algn="ctr">
            <a:noFill/>
            <a:round/>
            <a:headEnd/>
            <a:tailEnd/>
          </a:ln>
        </p:spPr>
        <p:txBody>
          <a:bodyPr wrap="none" lIns="90000" tIns="72000" rIns="90000" bIns="72000" anchor="ctr"/>
          <a:lstStyle/>
          <a:p>
            <a:pPr algn="ctr"/>
            <a:r>
              <a:rPr lang="ja-JP" altLang="en-US" sz="1400">
                <a:solidFill>
                  <a:srgbClr val="557630"/>
                </a:solidFill>
                <a:latin typeface="HG創英角ｺﾞｼｯｸUB" pitchFamily="49" charset="-128"/>
                <a:ea typeface="HG創英角ｺﾞｼｯｸUB" pitchFamily="49" charset="-128"/>
              </a:rPr>
              <a:t>◆アプリケーション</a:t>
            </a:r>
            <a:endParaRPr lang="en-US" altLang="ja-JP" sz="1400">
              <a:solidFill>
                <a:srgbClr val="557630"/>
              </a:solidFill>
              <a:latin typeface="HG創英角ｺﾞｼｯｸUB" pitchFamily="49" charset="-128"/>
              <a:ea typeface="HG創英角ｺﾞｼｯｸUB" pitchFamily="49" charset="-128"/>
            </a:endParaRPr>
          </a:p>
        </p:txBody>
      </p:sp>
      <p:sp>
        <p:nvSpPr>
          <p:cNvPr id="133128" name="AutoShape 59"/>
          <p:cNvSpPr>
            <a:spLocks noChangeArrowheads="1"/>
          </p:cNvSpPr>
          <p:nvPr/>
        </p:nvSpPr>
        <p:spPr bwMode="auto">
          <a:xfrm>
            <a:off x="6602413" y="2286000"/>
            <a:ext cx="1785937" cy="285750"/>
          </a:xfrm>
          <a:prstGeom prst="roundRect">
            <a:avLst>
              <a:gd name="adj" fmla="val 16667"/>
            </a:avLst>
          </a:prstGeom>
          <a:solidFill>
            <a:schemeClr val="bg1"/>
          </a:solidFill>
          <a:ln w="9525" algn="ctr">
            <a:noFill/>
            <a:round/>
            <a:headEnd/>
            <a:tailEnd/>
          </a:ln>
        </p:spPr>
        <p:txBody>
          <a:bodyPr wrap="none" lIns="90000" tIns="72000" rIns="90000" bIns="72000" anchor="ctr"/>
          <a:lstStyle/>
          <a:p>
            <a:pPr algn="ctr"/>
            <a:r>
              <a:rPr lang="ja-JP" altLang="en-US" sz="1400">
                <a:solidFill>
                  <a:srgbClr val="557630"/>
                </a:solidFill>
                <a:latin typeface="HG創英角ｺﾞｼｯｸUB" pitchFamily="49" charset="-128"/>
                <a:ea typeface="HG創英角ｺﾞｼｯｸUB" pitchFamily="49" charset="-128"/>
              </a:rPr>
              <a:t>◆アクセサリー</a:t>
            </a:r>
            <a:endParaRPr lang="en-US" altLang="ja-JP" sz="1400">
              <a:solidFill>
                <a:srgbClr val="557630"/>
              </a:solidFill>
              <a:latin typeface="HG創英角ｺﾞｼｯｸUB" pitchFamily="49" charset="-128"/>
              <a:ea typeface="HG創英角ｺﾞｼｯｸUB" pitchFamily="49" charset="-128"/>
            </a:endParaRPr>
          </a:p>
        </p:txBody>
      </p:sp>
      <p:sp>
        <p:nvSpPr>
          <p:cNvPr id="133130" name="Rectangle 49"/>
          <p:cNvSpPr>
            <a:spLocks noChangeArrowheads="1"/>
          </p:cNvSpPr>
          <p:nvPr/>
        </p:nvSpPr>
        <p:spPr bwMode="auto">
          <a:xfrm>
            <a:off x="1763688" y="4149080"/>
            <a:ext cx="503238" cy="195263"/>
          </a:xfrm>
          <a:prstGeom prst="rect">
            <a:avLst/>
          </a:prstGeom>
          <a:noFill/>
          <a:ln w="28575" algn="ctr">
            <a:solidFill>
              <a:schemeClr val="tx2"/>
            </a:solidFill>
            <a:miter lim="800000"/>
            <a:headEnd/>
            <a:tailEnd/>
          </a:ln>
        </p:spPr>
        <p:txBody>
          <a:bodyPr wrap="none" lIns="90000" tIns="46800" rIns="90000" bIns="46800" anchor="ctr"/>
          <a:lstStyle/>
          <a:p>
            <a:endParaRPr lang="ja-JP" altLang="en-US">
              <a:solidFill>
                <a:srgbClr val="000000"/>
              </a:solidFill>
            </a:endParaRPr>
          </a:p>
        </p:txBody>
      </p:sp>
      <p:sp>
        <p:nvSpPr>
          <p:cNvPr id="133131" name="Line 61"/>
          <p:cNvSpPr>
            <a:spLocks noChangeShapeType="1"/>
          </p:cNvSpPr>
          <p:nvPr/>
        </p:nvSpPr>
        <p:spPr bwMode="auto">
          <a:xfrm flipV="1">
            <a:off x="2267744" y="3933056"/>
            <a:ext cx="360040" cy="230956"/>
          </a:xfrm>
          <a:prstGeom prst="line">
            <a:avLst/>
          </a:prstGeom>
          <a:noFill/>
          <a:ln w="28575">
            <a:solidFill>
              <a:schemeClr val="tx2"/>
            </a:solidFill>
            <a:round/>
            <a:headEnd/>
            <a:tailEnd/>
          </a:ln>
        </p:spPr>
        <p:txBody>
          <a:bodyPr lIns="90000" tIns="46800" rIns="90000" bIns="46800" anchor="ctr"/>
          <a:lstStyle/>
          <a:p>
            <a:endParaRPr lang="ja-JP" altLang="en-US"/>
          </a:p>
        </p:txBody>
      </p:sp>
      <p:sp>
        <p:nvSpPr>
          <p:cNvPr id="133132" name="Line 62"/>
          <p:cNvSpPr>
            <a:spLocks noChangeShapeType="1"/>
          </p:cNvSpPr>
          <p:nvPr/>
        </p:nvSpPr>
        <p:spPr bwMode="auto">
          <a:xfrm>
            <a:off x="2267744" y="4365104"/>
            <a:ext cx="360040" cy="504056"/>
          </a:xfrm>
          <a:prstGeom prst="line">
            <a:avLst/>
          </a:prstGeom>
          <a:noFill/>
          <a:ln w="28575">
            <a:solidFill>
              <a:schemeClr val="tx2"/>
            </a:solidFill>
            <a:round/>
            <a:headEnd/>
            <a:tailEnd/>
          </a:ln>
        </p:spPr>
        <p:txBody>
          <a:bodyPr lIns="90000" tIns="46800" rIns="90000" bIns="46800" anchor="ctr"/>
          <a:lstStyle/>
          <a:p>
            <a:endParaRPr lang="ja-JP" altLang="en-US"/>
          </a:p>
        </p:txBody>
      </p:sp>
      <p:pic>
        <p:nvPicPr>
          <p:cNvPr id="133133" name="Picture 45"/>
          <p:cNvPicPr>
            <a:picLocks noChangeAspect="1" noChangeArrowheads="1"/>
          </p:cNvPicPr>
          <p:nvPr/>
        </p:nvPicPr>
        <p:blipFill>
          <a:blip r:embed="rId4" cstate="print"/>
          <a:srcRect/>
          <a:stretch>
            <a:fillRect/>
          </a:stretch>
        </p:blipFill>
        <p:spPr bwMode="auto">
          <a:xfrm>
            <a:off x="2627313" y="3952875"/>
            <a:ext cx="1519237" cy="949325"/>
          </a:xfrm>
          <a:prstGeom prst="rect">
            <a:avLst/>
          </a:prstGeom>
          <a:noFill/>
          <a:ln w="28575">
            <a:solidFill>
              <a:schemeClr val="tx2"/>
            </a:solidFill>
            <a:miter lim="800000"/>
            <a:headEnd/>
            <a:tailEnd/>
          </a:ln>
        </p:spPr>
      </p:pic>
      <p:sp>
        <p:nvSpPr>
          <p:cNvPr id="17"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ja-JP" altLang="en-US" dirty="0" smtClean="0">
                <a:latin typeface="メイリオ" pitchFamily="50" charset="-128"/>
                <a:ea typeface="メイリオ" pitchFamily="50" charset="-128"/>
                <a:cs typeface="メイリオ" pitchFamily="50" charset="-128"/>
              </a:rPr>
              <a:t>連結会計ソリューションとの連携</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～主要な連結会計システムとシームレスに連携～</a:t>
            </a:r>
            <a:endParaRPr lang="ja-JP" altLang="en-US" dirty="0" smtClean="0">
              <a:latin typeface="メイリオ" pitchFamily="50" charset="-128"/>
              <a:ea typeface="メイリオ" pitchFamily="50" charset="-128"/>
              <a:cs typeface="メイリオ" pitchFamily="50" charset="-128"/>
            </a:endParaRPr>
          </a:p>
        </p:txBody>
      </p:sp>
      <p:sp>
        <p:nvSpPr>
          <p:cNvPr id="5837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5608BDD-DDDF-4406-B9D4-ADD382D55625}" type="slidenum">
              <a:rPr lang="ja-JP" altLang="en-US" smtClean="0">
                <a:solidFill>
                  <a:srgbClr val="FFFFFF"/>
                </a:solidFill>
              </a:rPr>
              <a:pPr fontAlgn="base">
                <a:spcBef>
                  <a:spcPct val="0"/>
                </a:spcBef>
                <a:spcAft>
                  <a:spcPct val="0"/>
                </a:spcAft>
                <a:defRPr/>
              </a:pPr>
              <a:t>55</a:t>
            </a:fld>
            <a:endParaRPr lang="ja-JP" altLang="en-US" smtClean="0">
              <a:solidFill>
                <a:srgbClr val="FFFFFF"/>
              </a:solidFill>
            </a:endParaRPr>
          </a:p>
        </p:txBody>
      </p:sp>
      <p:sp>
        <p:nvSpPr>
          <p:cNvPr id="134148" name="Rectangle 4"/>
          <p:cNvSpPr>
            <a:spLocks noChangeArrowheads="1"/>
          </p:cNvSpPr>
          <p:nvPr/>
        </p:nvSpPr>
        <p:spPr bwMode="auto">
          <a:xfrm>
            <a:off x="250825" y="2098675"/>
            <a:ext cx="3673475" cy="2571750"/>
          </a:xfrm>
          <a:prstGeom prst="rect">
            <a:avLst/>
          </a:prstGeom>
          <a:solidFill>
            <a:srgbClr val="FFFFCC"/>
          </a:solidFill>
          <a:ln w="9525" algn="ctr">
            <a:solidFill>
              <a:srgbClr val="FFFFCC"/>
            </a:solidFill>
            <a:miter lim="800000"/>
            <a:headEnd/>
            <a:tailEnd/>
          </a:ln>
        </p:spPr>
        <p:txBody>
          <a:bodyPr wrap="none" anchor="ctr"/>
          <a:lstStyle/>
          <a:p>
            <a:endParaRPr lang="ja-JP" altLang="ja-JP">
              <a:solidFill>
                <a:srgbClr val="FFFFFF"/>
              </a:solidFill>
            </a:endParaRPr>
          </a:p>
        </p:txBody>
      </p:sp>
      <p:sp>
        <p:nvSpPr>
          <p:cNvPr id="7" name="平行四辺形 6"/>
          <p:cNvSpPr/>
          <p:nvPr/>
        </p:nvSpPr>
        <p:spPr bwMode="auto">
          <a:xfrm>
            <a:off x="5640398" y="3170781"/>
            <a:ext cx="2643206" cy="571504"/>
          </a:xfrm>
          <a:prstGeom prst="parallelogram">
            <a:avLst>
              <a:gd name="adj" fmla="val 66176"/>
            </a:avLst>
          </a:prstGeom>
          <a:ln>
            <a:headEnd type="none" w="med" len="med"/>
            <a:tailEnd type="none" w="med" len="med"/>
          </a:ln>
          <a:effectLst>
            <a:glow rad="228600">
              <a:schemeClr val="accent6">
                <a:satMod val="175000"/>
                <a:alpha val="40000"/>
              </a:schemeClr>
            </a:glow>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a:schemeClr val="lt1"/>
          </a:fontRef>
        </p:style>
        <p:txBody>
          <a:bodyPr/>
          <a:lstStyle/>
          <a:p>
            <a:pPr>
              <a:defRPr/>
            </a:pPr>
            <a:endParaRPr lang="ja-JP" altLang="en-US">
              <a:solidFill>
                <a:srgbClr val="FFFFFF"/>
              </a:solidFill>
              <a:latin typeface="Arial" pitchFamily="34" charset="0"/>
              <a:ea typeface="ＭＳ Ｐゴシック" pitchFamily="50" charset="-128"/>
            </a:endParaRPr>
          </a:p>
        </p:txBody>
      </p:sp>
      <p:sp>
        <p:nvSpPr>
          <p:cNvPr id="8" name="平行四辺形 7"/>
          <p:cNvSpPr/>
          <p:nvPr/>
        </p:nvSpPr>
        <p:spPr bwMode="auto">
          <a:xfrm>
            <a:off x="5497522" y="4670979"/>
            <a:ext cx="2786082" cy="571504"/>
          </a:xfrm>
          <a:prstGeom prst="parallelogram">
            <a:avLst>
              <a:gd name="adj" fmla="val 66176"/>
            </a:avLst>
          </a:prstGeom>
          <a:ln>
            <a:headEnd type="none" w="med" len="med"/>
            <a:tailEnd type="none" w="med" len="med"/>
          </a:ln>
          <a:effectLst>
            <a:glow rad="228600">
              <a:schemeClr val="accent1">
                <a:satMod val="175000"/>
                <a:alpha val="40000"/>
              </a:schemeClr>
            </a:glow>
            <a:outerShdw blurRad="40000" dist="23000" dir="5400000" rotWithShape="0">
              <a:srgbClr val="000000">
                <a:alpha val="35000"/>
              </a:srgbClr>
            </a:outerShdw>
            <a:softEdge rad="31750"/>
          </a:effectLst>
        </p:spPr>
        <p:style>
          <a:lnRef idx="0">
            <a:schemeClr val="accent1"/>
          </a:lnRef>
          <a:fillRef idx="3">
            <a:schemeClr val="accent1"/>
          </a:fillRef>
          <a:effectRef idx="3">
            <a:schemeClr val="accent1"/>
          </a:effectRef>
          <a:fontRef idx="minor">
            <a:schemeClr val="lt1"/>
          </a:fontRef>
        </p:style>
        <p:txBody>
          <a:bodyPr/>
          <a:lstStyle/>
          <a:p>
            <a:pPr>
              <a:defRPr/>
            </a:pPr>
            <a:endParaRPr lang="ja-JP" altLang="en-US">
              <a:solidFill>
                <a:srgbClr val="FFFFFF"/>
              </a:solidFill>
              <a:latin typeface="Arial" pitchFamily="34" charset="0"/>
              <a:ea typeface="ＭＳ Ｐゴシック" pitchFamily="50" charset="-128"/>
            </a:endParaRPr>
          </a:p>
        </p:txBody>
      </p:sp>
      <p:grpSp>
        <p:nvGrpSpPr>
          <p:cNvPr id="134155" name="グループ化 18"/>
          <p:cNvGrpSpPr>
            <a:grpSpLocks/>
          </p:cNvGrpSpPr>
          <p:nvPr/>
        </p:nvGrpSpPr>
        <p:grpSpPr bwMode="auto">
          <a:xfrm>
            <a:off x="5854700" y="1812925"/>
            <a:ext cx="2428875" cy="571500"/>
            <a:chOff x="6384741" y="1595426"/>
            <a:chExt cx="2428892" cy="571504"/>
          </a:xfrm>
        </p:grpSpPr>
        <p:sp>
          <p:nvSpPr>
            <p:cNvPr id="10" name="平行四辺形 9"/>
            <p:cNvSpPr/>
            <p:nvPr/>
          </p:nvSpPr>
          <p:spPr bwMode="auto">
            <a:xfrm>
              <a:off x="6384741" y="1595426"/>
              <a:ext cx="2428892" cy="571504"/>
            </a:xfrm>
            <a:prstGeom prst="parallelogram">
              <a:avLst>
                <a:gd name="adj" fmla="val 66176"/>
              </a:avLst>
            </a:prstGeom>
            <a:ln>
              <a:headEnd type="none" w="med" len="med"/>
              <a:tailEnd type="none" w="med" len="med"/>
            </a:ln>
            <a:effectLst>
              <a:glow rad="228600">
                <a:schemeClr val="accent2">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a:lstStyle/>
            <a:p>
              <a:pPr>
                <a:defRPr/>
              </a:pPr>
              <a:endParaRPr lang="ja-JP" altLang="en-US">
                <a:solidFill>
                  <a:srgbClr val="FFFFFF"/>
                </a:solidFill>
                <a:latin typeface="Arial" pitchFamily="34" charset="0"/>
                <a:ea typeface="ＭＳ Ｐゴシック" pitchFamily="50" charset="-128"/>
              </a:endParaRPr>
            </a:p>
          </p:txBody>
        </p:sp>
        <p:pic>
          <p:nvPicPr>
            <p:cNvPr id="134185" name="Picture 4" descr="eCA-DRIVER"/>
            <p:cNvPicPr>
              <a:picLocks noChangeAspect="1" noChangeArrowheads="1"/>
            </p:cNvPicPr>
            <p:nvPr/>
          </p:nvPicPr>
          <p:blipFill>
            <a:blip r:embed="rId3" cstate="print"/>
            <a:srcRect/>
            <a:stretch>
              <a:fillRect/>
            </a:stretch>
          </p:blipFill>
          <p:spPr bwMode="auto">
            <a:xfrm>
              <a:off x="6715140" y="1714488"/>
              <a:ext cx="1741303" cy="309566"/>
            </a:xfrm>
            <a:prstGeom prst="rect">
              <a:avLst/>
            </a:prstGeom>
            <a:noFill/>
            <a:ln w="9525">
              <a:noFill/>
              <a:miter lim="800000"/>
              <a:headEnd/>
              <a:tailEnd/>
            </a:ln>
          </p:spPr>
        </p:pic>
      </p:grpSp>
      <p:pic>
        <p:nvPicPr>
          <p:cNvPr id="134156" name="Picture 6" descr="STRAVIS"/>
          <p:cNvPicPr>
            <a:picLocks noChangeAspect="1" noChangeArrowheads="1"/>
          </p:cNvPicPr>
          <p:nvPr/>
        </p:nvPicPr>
        <p:blipFill>
          <a:blip r:embed="rId4" cstate="print"/>
          <a:srcRect/>
          <a:stretch>
            <a:fillRect/>
          </a:stretch>
        </p:blipFill>
        <p:spPr bwMode="auto">
          <a:xfrm>
            <a:off x="6069013" y="3297238"/>
            <a:ext cx="1714500" cy="336550"/>
          </a:xfrm>
          <a:prstGeom prst="rect">
            <a:avLst/>
          </a:prstGeom>
          <a:noFill/>
          <a:ln w="9525">
            <a:noFill/>
            <a:miter lim="800000"/>
            <a:headEnd/>
            <a:tailEnd/>
          </a:ln>
        </p:spPr>
      </p:pic>
      <p:pic>
        <p:nvPicPr>
          <p:cNvPr id="134157" name="Picture 8" descr="DivaSystem9"/>
          <p:cNvPicPr>
            <a:picLocks noChangeAspect="1" noChangeArrowheads="1"/>
          </p:cNvPicPr>
          <p:nvPr/>
        </p:nvPicPr>
        <p:blipFill>
          <a:blip r:embed="rId5" cstate="print"/>
          <a:srcRect/>
          <a:stretch>
            <a:fillRect/>
          </a:stretch>
        </p:blipFill>
        <p:spPr bwMode="auto">
          <a:xfrm>
            <a:off x="5783263" y="4813300"/>
            <a:ext cx="2111375" cy="285750"/>
          </a:xfrm>
          <a:prstGeom prst="rect">
            <a:avLst/>
          </a:prstGeom>
          <a:noFill/>
          <a:ln w="9525">
            <a:noFill/>
            <a:miter lim="800000"/>
            <a:headEnd/>
            <a:tailEnd/>
          </a:ln>
        </p:spPr>
      </p:pic>
      <p:pic>
        <p:nvPicPr>
          <p:cNvPr id="134158" name="Picture 4" descr="arrow01"/>
          <p:cNvPicPr>
            <a:picLocks noChangeAspect="1" noChangeArrowheads="1"/>
          </p:cNvPicPr>
          <p:nvPr/>
        </p:nvPicPr>
        <p:blipFill>
          <a:blip r:embed="rId6" cstate="print"/>
          <a:srcRect/>
          <a:stretch>
            <a:fillRect/>
          </a:stretch>
        </p:blipFill>
        <p:spPr bwMode="auto">
          <a:xfrm rot="-347837">
            <a:off x="4411663" y="4040188"/>
            <a:ext cx="1046162" cy="1322387"/>
          </a:xfrm>
          <a:prstGeom prst="rect">
            <a:avLst/>
          </a:prstGeom>
          <a:noFill/>
          <a:ln w="9525">
            <a:noFill/>
            <a:miter lim="800000"/>
            <a:headEnd/>
            <a:tailEnd/>
          </a:ln>
        </p:spPr>
      </p:pic>
      <p:sp>
        <p:nvSpPr>
          <p:cNvPr id="134159" name="右大かっこ 64"/>
          <p:cNvSpPr>
            <a:spLocks/>
          </p:cNvSpPr>
          <p:nvPr/>
        </p:nvSpPr>
        <p:spPr bwMode="auto">
          <a:xfrm>
            <a:off x="3571875" y="2268538"/>
            <a:ext cx="214313" cy="2214562"/>
          </a:xfrm>
          <a:prstGeom prst="rightBracket">
            <a:avLst>
              <a:gd name="adj" fmla="val 106203"/>
            </a:avLst>
          </a:prstGeom>
          <a:noFill/>
          <a:ln w="38100" algn="ctr">
            <a:solidFill>
              <a:schemeClr val="tx1"/>
            </a:solidFill>
            <a:round/>
            <a:headEnd/>
            <a:tailEnd/>
          </a:ln>
        </p:spPr>
        <p:txBody>
          <a:bodyPr/>
          <a:lstStyle/>
          <a:p>
            <a:endParaRPr lang="ja-JP" altLang="ja-JP">
              <a:solidFill>
                <a:srgbClr val="FFFFFF"/>
              </a:solidFill>
            </a:endParaRPr>
          </a:p>
        </p:txBody>
      </p:sp>
      <p:sp>
        <p:nvSpPr>
          <p:cNvPr id="134160" name="テキスト ボックス 65"/>
          <p:cNvSpPr txBox="1">
            <a:spLocks noChangeArrowheads="1"/>
          </p:cNvSpPr>
          <p:nvPr/>
        </p:nvSpPr>
        <p:spPr bwMode="auto">
          <a:xfrm>
            <a:off x="3851275" y="3741738"/>
            <a:ext cx="1785938" cy="504825"/>
          </a:xfrm>
          <a:prstGeom prst="rect">
            <a:avLst/>
          </a:prstGeom>
          <a:noFill/>
          <a:ln w="9525">
            <a:noFill/>
            <a:miter lim="800000"/>
            <a:headEnd/>
            <a:tailEnd/>
          </a:ln>
        </p:spPr>
        <p:txBody>
          <a:bodyPr>
            <a:spAutoFit/>
          </a:bodyPr>
          <a:lstStyle/>
          <a:p>
            <a:r>
              <a:rPr lang="en-US" altLang="ja-JP" sz="1600">
                <a:solidFill>
                  <a:srgbClr val="FF0000"/>
                </a:solidFill>
                <a:latin typeface="メイリオ" pitchFamily="50" charset="-128"/>
                <a:ea typeface="メイリオ" pitchFamily="50" charset="-128"/>
                <a:cs typeface="メイリオ" pitchFamily="50" charset="-128"/>
              </a:rPr>
              <a:t>STRAVIS</a:t>
            </a:r>
            <a:r>
              <a:rPr lang="ja-JP" altLang="en-US" sz="1600">
                <a:solidFill>
                  <a:srgbClr val="FF0000"/>
                </a:solidFill>
                <a:latin typeface="メイリオ" pitchFamily="50" charset="-128"/>
                <a:ea typeface="メイリオ" pitchFamily="50" charset="-128"/>
                <a:cs typeface="メイリオ" pitchFamily="50" charset="-128"/>
              </a:rPr>
              <a:t>　</a:t>
            </a:r>
            <a:r>
              <a:rPr lang="en-US" altLang="ja-JP" sz="1600">
                <a:solidFill>
                  <a:srgbClr val="FF0000"/>
                </a:solidFill>
                <a:latin typeface="メイリオ" pitchFamily="50" charset="-128"/>
                <a:ea typeface="メイリオ" pitchFamily="50" charset="-128"/>
                <a:cs typeface="メイリオ" pitchFamily="50" charset="-128"/>
              </a:rPr>
              <a:t>LINK</a:t>
            </a:r>
          </a:p>
          <a:p>
            <a:r>
              <a:rPr lang="ja-JP" altLang="en-US" sz="1100">
                <a:solidFill>
                  <a:srgbClr val="000000"/>
                </a:solidFill>
                <a:latin typeface="メイリオ" pitchFamily="50" charset="-128"/>
                <a:ea typeface="メイリオ" pitchFamily="50" charset="-128"/>
                <a:cs typeface="メイリオ" pitchFamily="50" charset="-128"/>
              </a:rPr>
              <a:t>（</a:t>
            </a:r>
            <a:r>
              <a:rPr lang="en-US" altLang="ja-JP" sz="1100">
                <a:solidFill>
                  <a:srgbClr val="000000"/>
                </a:solidFill>
                <a:latin typeface="メイリオ" pitchFamily="50" charset="-128"/>
                <a:ea typeface="メイリオ" pitchFamily="50" charset="-128"/>
                <a:cs typeface="メイリオ" pitchFamily="50" charset="-128"/>
              </a:rPr>
              <a:t>※1</a:t>
            </a:r>
            <a:r>
              <a:rPr lang="ja-JP" altLang="en-US" sz="1100">
                <a:solidFill>
                  <a:srgbClr val="000000"/>
                </a:solidFill>
                <a:latin typeface="メイリオ" pitchFamily="50" charset="-128"/>
                <a:ea typeface="メイリオ" pitchFamily="50" charset="-128"/>
                <a:cs typeface="メイリオ" pitchFamily="50" charset="-128"/>
              </a:rPr>
              <a:t>）</a:t>
            </a:r>
          </a:p>
        </p:txBody>
      </p:sp>
      <p:sp>
        <p:nvSpPr>
          <p:cNvPr id="134161" name="テキスト ボックス 66"/>
          <p:cNvSpPr txBox="1">
            <a:spLocks noChangeArrowheads="1"/>
          </p:cNvSpPr>
          <p:nvPr/>
        </p:nvSpPr>
        <p:spPr bwMode="auto">
          <a:xfrm>
            <a:off x="3779838" y="2544763"/>
            <a:ext cx="2376487" cy="504825"/>
          </a:xfrm>
          <a:prstGeom prst="rect">
            <a:avLst/>
          </a:prstGeom>
          <a:noFill/>
          <a:ln w="9525">
            <a:noFill/>
            <a:miter lim="800000"/>
            <a:headEnd/>
            <a:tailEnd/>
          </a:ln>
        </p:spPr>
        <p:txBody>
          <a:bodyPr>
            <a:spAutoFit/>
          </a:bodyPr>
          <a:lstStyle/>
          <a:p>
            <a:r>
              <a:rPr lang="ja-JP" altLang="en-US" sz="1600">
                <a:solidFill>
                  <a:srgbClr val="FF0000"/>
                </a:solidFill>
                <a:latin typeface="メイリオ" pitchFamily="50" charset="-128"/>
                <a:ea typeface="メイリオ" pitchFamily="50" charset="-128"/>
                <a:cs typeface="メイリオ" pitchFamily="50" charset="-128"/>
              </a:rPr>
              <a:t>データ連携プログラム</a:t>
            </a:r>
          </a:p>
          <a:p>
            <a:r>
              <a:rPr lang="ja-JP" altLang="en-US" sz="1100">
                <a:solidFill>
                  <a:srgbClr val="000000"/>
                </a:solidFill>
                <a:latin typeface="メイリオ" pitchFamily="50" charset="-128"/>
                <a:ea typeface="メイリオ" pitchFamily="50" charset="-128"/>
                <a:cs typeface="メイリオ" pitchFamily="50" charset="-128"/>
              </a:rPr>
              <a:t>（</a:t>
            </a:r>
            <a:r>
              <a:rPr lang="en-US" altLang="ja-JP" sz="1100">
                <a:solidFill>
                  <a:srgbClr val="000000"/>
                </a:solidFill>
                <a:latin typeface="メイリオ" pitchFamily="50" charset="-128"/>
                <a:ea typeface="メイリオ" pitchFamily="50" charset="-128"/>
                <a:cs typeface="メイリオ" pitchFamily="50" charset="-128"/>
              </a:rPr>
              <a:t>※1</a:t>
            </a:r>
            <a:r>
              <a:rPr lang="ja-JP" altLang="en-US" sz="1100">
                <a:solidFill>
                  <a:srgbClr val="000000"/>
                </a:solidFill>
                <a:latin typeface="メイリオ" pitchFamily="50" charset="-128"/>
                <a:ea typeface="メイリオ" pitchFamily="50" charset="-128"/>
                <a:cs typeface="メイリオ" pitchFamily="50" charset="-128"/>
              </a:rPr>
              <a:t>）</a:t>
            </a:r>
          </a:p>
        </p:txBody>
      </p:sp>
      <p:pic>
        <p:nvPicPr>
          <p:cNvPr id="134162" name="Picture 25" descr="arrow02"/>
          <p:cNvPicPr>
            <a:picLocks noChangeAspect="1" noChangeArrowheads="1"/>
          </p:cNvPicPr>
          <p:nvPr/>
        </p:nvPicPr>
        <p:blipFill>
          <a:blip r:embed="rId7" cstate="print"/>
          <a:srcRect/>
          <a:stretch>
            <a:fillRect/>
          </a:stretch>
        </p:blipFill>
        <p:spPr bwMode="auto">
          <a:xfrm>
            <a:off x="4283075" y="3170238"/>
            <a:ext cx="1357313" cy="660400"/>
          </a:xfrm>
          <a:prstGeom prst="rect">
            <a:avLst/>
          </a:prstGeom>
          <a:noFill/>
          <a:ln w="9525">
            <a:noFill/>
            <a:miter lim="800000"/>
            <a:headEnd/>
            <a:tailEnd/>
          </a:ln>
        </p:spPr>
      </p:pic>
      <p:sp>
        <p:nvSpPr>
          <p:cNvPr id="134163" name="テキスト ボックス 72"/>
          <p:cNvSpPr txBox="1">
            <a:spLocks noChangeArrowheads="1"/>
          </p:cNvSpPr>
          <p:nvPr/>
        </p:nvSpPr>
        <p:spPr bwMode="auto">
          <a:xfrm>
            <a:off x="6926263" y="2465388"/>
            <a:ext cx="1500187" cy="276225"/>
          </a:xfrm>
          <a:prstGeom prst="rect">
            <a:avLst/>
          </a:prstGeom>
          <a:noFill/>
          <a:ln w="9525">
            <a:noFill/>
            <a:miter lim="800000"/>
            <a:headEnd/>
            <a:tailEnd/>
          </a:ln>
        </p:spPr>
        <p:txBody>
          <a:bodyPr>
            <a:spAutoFit/>
          </a:bodyPr>
          <a:lstStyle/>
          <a:p>
            <a:r>
              <a:rPr lang="ja-JP" altLang="en-US" sz="1200">
                <a:solidFill>
                  <a:srgbClr val="0065AE"/>
                </a:solidFill>
                <a:latin typeface="メイリオ" pitchFamily="50" charset="-128"/>
                <a:ea typeface="メイリオ" pitchFamily="50" charset="-128"/>
                <a:cs typeface="メイリオ" pitchFamily="50" charset="-128"/>
              </a:rPr>
              <a:t>開発元：</a:t>
            </a:r>
            <a:r>
              <a:rPr lang="en-US" altLang="ja-JP" sz="1200">
                <a:solidFill>
                  <a:srgbClr val="0065AE"/>
                </a:solidFill>
                <a:latin typeface="メイリオ" pitchFamily="50" charset="-128"/>
                <a:ea typeface="メイリオ" pitchFamily="50" charset="-128"/>
                <a:cs typeface="メイリオ" pitchFamily="50" charset="-128"/>
              </a:rPr>
              <a:t>TKC</a:t>
            </a:r>
            <a:r>
              <a:rPr lang="ja-JP" altLang="en-US" sz="1200">
                <a:solidFill>
                  <a:srgbClr val="0065AE"/>
                </a:solidFill>
                <a:latin typeface="メイリオ" pitchFamily="50" charset="-128"/>
                <a:ea typeface="メイリオ" pitchFamily="50" charset="-128"/>
                <a:cs typeface="メイリオ" pitchFamily="50" charset="-128"/>
              </a:rPr>
              <a:t>社</a:t>
            </a:r>
          </a:p>
        </p:txBody>
      </p:sp>
      <p:sp>
        <p:nvSpPr>
          <p:cNvPr id="134164" name="テキスト ボックス 73"/>
          <p:cNvSpPr txBox="1">
            <a:spLocks noChangeArrowheads="1"/>
          </p:cNvSpPr>
          <p:nvPr/>
        </p:nvSpPr>
        <p:spPr bwMode="auto">
          <a:xfrm>
            <a:off x="6140450" y="3894138"/>
            <a:ext cx="2571750" cy="276225"/>
          </a:xfrm>
          <a:prstGeom prst="rect">
            <a:avLst/>
          </a:prstGeom>
          <a:noFill/>
          <a:ln w="9525">
            <a:noFill/>
            <a:miter lim="800000"/>
            <a:headEnd/>
            <a:tailEnd/>
          </a:ln>
        </p:spPr>
        <p:txBody>
          <a:bodyPr>
            <a:spAutoFit/>
          </a:bodyPr>
          <a:lstStyle/>
          <a:p>
            <a:r>
              <a:rPr lang="ja-JP" altLang="en-US" sz="1200">
                <a:solidFill>
                  <a:srgbClr val="0065AE"/>
                </a:solidFill>
                <a:latin typeface="メイリオ" pitchFamily="50" charset="-128"/>
                <a:ea typeface="メイリオ" pitchFamily="50" charset="-128"/>
                <a:cs typeface="メイリオ" pitchFamily="50" charset="-128"/>
              </a:rPr>
              <a:t>開発元：電通国際情報サービス社</a:t>
            </a:r>
          </a:p>
        </p:txBody>
      </p:sp>
      <p:sp>
        <p:nvSpPr>
          <p:cNvPr id="134165" name="テキスト ボックス 74"/>
          <p:cNvSpPr txBox="1">
            <a:spLocks noChangeArrowheads="1"/>
          </p:cNvSpPr>
          <p:nvPr/>
        </p:nvSpPr>
        <p:spPr bwMode="auto">
          <a:xfrm>
            <a:off x="6354763" y="5322888"/>
            <a:ext cx="2071687" cy="276225"/>
          </a:xfrm>
          <a:prstGeom prst="rect">
            <a:avLst/>
          </a:prstGeom>
          <a:noFill/>
          <a:ln w="9525">
            <a:noFill/>
            <a:miter lim="800000"/>
            <a:headEnd/>
            <a:tailEnd/>
          </a:ln>
        </p:spPr>
        <p:txBody>
          <a:bodyPr>
            <a:spAutoFit/>
          </a:bodyPr>
          <a:lstStyle/>
          <a:p>
            <a:r>
              <a:rPr lang="ja-JP" altLang="en-US" sz="1200">
                <a:solidFill>
                  <a:srgbClr val="0065AE"/>
                </a:solidFill>
                <a:latin typeface="メイリオ" pitchFamily="50" charset="-128"/>
                <a:ea typeface="メイリオ" pitchFamily="50" charset="-128"/>
                <a:cs typeface="メイリオ" pitchFamily="50" charset="-128"/>
              </a:rPr>
              <a:t>開発元：ディーバ社</a:t>
            </a:r>
          </a:p>
        </p:txBody>
      </p:sp>
      <p:pic>
        <p:nvPicPr>
          <p:cNvPr id="134166" name="Picture 4" descr="arrow01"/>
          <p:cNvPicPr>
            <a:picLocks noChangeAspect="1" noChangeArrowheads="1"/>
          </p:cNvPicPr>
          <p:nvPr/>
        </p:nvPicPr>
        <p:blipFill>
          <a:blip r:embed="rId8" cstate="print"/>
          <a:srcRect/>
          <a:stretch>
            <a:fillRect/>
          </a:stretch>
        </p:blipFill>
        <p:spPr bwMode="auto">
          <a:xfrm rot="2072394">
            <a:off x="4572000" y="1609725"/>
            <a:ext cx="1046163" cy="1322388"/>
          </a:xfrm>
          <a:prstGeom prst="rect">
            <a:avLst/>
          </a:prstGeom>
          <a:noFill/>
          <a:ln w="9525">
            <a:noFill/>
            <a:miter lim="800000"/>
            <a:headEnd/>
            <a:tailEnd/>
          </a:ln>
        </p:spPr>
      </p:pic>
      <p:sp>
        <p:nvSpPr>
          <p:cNvPr id="25" name="フローチャート : 代替処理 24"/>
          <p:cNvSpPr/>
          <p:nvPr/>
        </p:nvSpPr>
        <p:spPr>
          <a:xfrm>
            <a:off x="357188" y="2982913"/>
            <a:ext cx="1785937" cy="785812"/>
          </a:xfrm>
          <a:prstGeom prst="flowChartAlternateProcess">
            <a:avLst/>
          </a:prstGeom>
          <a:solidFill>
            <a:schemeClr val="accent5">
              <a:lumMod val="50000"/>
            </a:schemeClr>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b="1" i="1" dirty="0">
                <a:solidFill>
                  <a:prstClr val="white"/>
                </a:solidFill>
                <a:latin typeface="Times New Roman" pitchFamily="18" charset="0"/>
                <a:cs typeface="Times New Roman" pitchFamily="18" charset="0"/>
              </a:rPr>
              <a:t>SuperStream</a:t>
            </a:r>
          </a:p>
          <a:p>
            <a:pPr algn="ctr">
              <a:defRPr/>
            </a:pPr>
            <a:r>
              <a:rPr lang="en-US" altLang="ja-JP" b="1" dirty="0">
                <a:solidFill>
                  <a:prstClr val="white"/>
                </a:solidFill>
                <a:latin typeface="Times New Roman" pitchFamily="18" charset="0"/>
                <a:cs typeface="Times New Roman" pitchFamily="18" charset="0"/>
              </a:rPr>
              <a:t>CORE</a:t>
            </a:r>
            <a:endParaRPr lang="ja-JP" altLang="en-US" dirty="0">
              <a:solidFill>
                <a:prstClr val="white"/>
              </a:solidFill>
            </a:endParaRPr>
          </a:p>
        </p:txBody>
      </p:sp>
      <p:sp>
        <p:nvSpPr>
          <p:cNvPr id="26" name="フローチャート : 代替処理 25"/>
          <p:cNvSpPr/>
          <p:nvPr/>
        </p:nvSpPr>
        <p:spPr>
          <a:xfrm>
            <a:off x="2286000" y="2339975"/>
            <a:ext cx="1421904" cy="428625"/>
          </a:xfrm>
          <a:prstGeom prst="flowChartAlternateProcess">
            <a:avLst/>
          </a:prstGeom>
          <a:solidFill>
            <a:srgbClr val="9E3039"/>
          </a:solidFill>
          <a:ln w="9525">
            <a:noFill/>
          </a:ln>
          <a:scene3d>
            <a:camera prst="orthographicFront"/>
            <a:lightRig rig="threePt" dir="t"/>
          </a:scene3d>
          <a:sp3d>
            <a:bevelT h="698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prstClr val="white"/>
                </a:solidFill>
                <a:latin typeface="メイリオ" pitchFamily="50" charset="-128"/>
                <a:ea typeface="メイリオ" pitchFamily="50" charset="-128"/>
                <a:cs typeface="メイリオ" pitchFamily="50" charset="-128"/>
              </a:rPr>
              <a:t>FS</a:t>
            </a:r>
            <a:r>
              <a:rPr lang="ja-JP" altLang="en-US" dirty="0">
                <a:solidFill>
                  <a:prstClr val="white"/>
                </a:solidFill>
                <a:latin typeface="メイリオ" pitchFamily="50" charset="-128"/>
                <a:ea typeface="メイリオ" pitchFamily="50" charset="-128"/>
                <a:cs typeface="メイリオ" pitchFamily="50" charset="-128"/>
              </a:rPr>
              <a:t>データ</a:t>
            </a:r>
          </a:p>
        </p:txBody>
      </p:sp>
      <p:sp>
        <p:nvSpPr>
          <p:cNvPr id="27" name="フローチャート : 代替処理 26"/>
          <p:cNvSpPr/>
          <p:nvPr/>
        </p:nvSpPr>
        <p:spPr>
          <a:xfrm>
            <a:off x="2286000" y="3125788"/>
            <a:ext cx="1421904" cy="428625"/>
          </a:xfrm>
          <a:prstGeom prst="flowChartAlternateProcess">
            <a:avLst/>
          </a:prstGeom>
          <a:solidFill>
            <a:srgbClr val="9E3039"/>
          </a:solidFill>
          <a:ln w="9525">
            <a:noFill/>
          </a:ln>
          <a:scene3d>
            <a:camera prst="orthographicFront"/>
            <a:lightRig rig="threePt" dir="t"/>
          </a:scene3d>
          <a:sp3d>
            <a:bevelT h="698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セグメント</a:t>
            </a:r>
          </a:p>
        </p:txBody>
      </p:sp>
      <p:sp>
        <p:nvSpPr>
          <p:cNvPr id="28" name="フローチャート : 代替処理 27"/>
          <p:cNvSpPr/>
          <p:nvPr/>
        </p:nvSpPr>
        <p:spPr>
          <a:xfrm>
            <a:off x="2286000" y="3911600"/>
            <a:ext cx="1421904" cy="428625"/>
          </a:xfrm>
          <a:prstGeom prst="flowChartAlternateProcess">
            <a:avLst/>
          </a:prstGeom>
          <a:solidFill>
            <a:srgbClr val="9E3039"/>
          </a:solidFill>
          <a:ln w="9525">
            <a:noFill/>
          </a:ln>
          <a:scene3d>
            <a:camera prst="orthographicFront"/>
            <a:lightRig rig="threePt" dir="t"/>
          </a:scene3d>
          <a:sp3d>
            <a:bevelT h="698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相手先</a:t>
            </a:r>
          </a:p>
        </p:txBody>
      </p:sp>
      <p:sp>
        <p:nvSpPr>
          <p:cNvPr id="134177" name="AutoShape 5"/>
          <p:cNvSpPr>
            <a:spLocks noChangeArrowheads="1"/>
          </p:cNvSpPr>
          <p:nvPr/>
        </p:nvSpPr>
        <p:spPr bwMode="gray">
          <a:xfrm>
            <a:off x="428625" y="5572125"/>
            <a:ext cx="8358188" cy="357188"/>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gn="ctr">
              <a:buClr>
                <a:srgbClr val="66A3CE"/>
              </a:buClr>
              <a:buSzPct val="80000"/>
              <a:buFont typeface="Wingdings" pitchFamily="2" charset="2"/>
              <a:buNone/>
            </a:pPr>
            <a:r>
              <a:rPr kumimoji="0" lang="ja-JP" altLang="en-US" sz="1200">
                <a:solidFill>
                  <a:srgbClr val="000000"/>
                </a:solidFill>
                <a:latin typeface="メイリオ" pitchFamily="50" charset="-128"/>
                <a:ea typeface="メイリオ" pitchFamily="50" charset="-128"/>
                <a:cs typeface="メイリオ" pitchFamily="50" charset="-128"/>
              </a:rPr>
              <a:t>その他</a:t>
            </a:r>
            <a:r>
              <a:rPr kumimoji="0" lang="en-US" altLang="ja-JP" sz="1200">
                <a:solidFill>
                  <a:srgbClr val="000000"/>
                </a:solidFill>
                <a:latin typeface="メイリオ" pitchFamily="50" charset="-128"/>
                <a:ea typeface="メイリオ" pitchFamily="50" charset="-128"/>
                <a:cs typeface="メイリオ" pitchFamily="50" charset="-128"/>
              </a:rPr>
              <a:t>SAF</a:t>
            </a:r>
            <a:r>
              <a:rPr kumimoji="0" lang="ja-JP" altLang="en-US" sz="1200">
                <a:solidFill>
                  <a:srgbClr val="000000"/>
                </a:solidFill>
                <a:latin typeface="メイリオ" pitchFamily="50" charset="-128"/>
                <a:ea typeface="メイリオ" pitchFamily="50" charset="-128"/>
                <a:cs typeface="メイリオ" pitchFamily="50" charset="-128"/>
              </a:rPr>
              <a:t>製品</a:t>
            </a:r>
            <a:r>
              <a:rPr kumimoji="0" lang="ja-JP" altLang="en-US" sz="1100">
                <a:solidFill>
                  <a:srgbClr val="000000"/>
                </a:solidFill>
                <a:latin typeface="メイリオ" pitchFamily="50" charset="-128"/>
                <a:ea typeface="メイリオ" pitchFamily="50" charset="-128"/>
                <a:cs typeface="メイリオ" pitchFamily="50" charset="-128"/>
              </a:rPr>
              <a:t>（</a:t>
            </a:r>
            <a:r>
              <a:rPr kumimoji="0" lang="en-US" altLang="ja-JP" sz="1100">
                <a:solidFill>
                  <a:srgbClr val="000000"/>
                </a:solidFill>
                <a:latin typeface="メイリオ" pitchFamily="50" charset="-128"/>
                <a:ea typeface="メイリオ" pitchFamily="50" charset="-128"/>
                <a:cs typeface="メイリオ" pitchFamily="50" charset="-128"/>
              </a:rPr>
              <a:t>※2</a:t>
            </a:r>
            <a:r>
              <a:rPr kumimoji="0" lang="ja-JP" altLang="en-US" sz="1100">
                <a:solidFill>
                  <a:srgbClr val="000000"/>
                </a:solidFill>
                <a:latin typeface="メイリオ" pitchFamily="50" charset="-128"/>
                <a:ea typeface="メイリオ" pitchFamily="50" charset="-128"/>
                <a:cs typeface="メイリオ" pitchFamily="50" charset="-128"/>
              </a:rPr>
              <a:t>）</a:t>
            </a:r>
            <a:r>
              <a:rPr kumimoji="0" lang="ja-JP" altLang="en-US" sz="1200">
                <a:solidFill>
                  <a:srgbClr val="000000"/>
                </a:solidFill>
                <a:latin typeface="メイリオ" pitchFamily="50" charset="-128"/>
                <a:ea typeface="メイリオ" pitchFamily="50" charset="-128"/>
                <a:cs typeface="メイリオ" pitchFamily="50" charset="-128"/>
              </a:rPr>
              <a:t>として、「</a:t>
            </a:r>
            <a:r>
              <a:rPr kumimoji="0" lang="en-US" altLang="ja-JP" sz="1200">
                <a:solidFill>
                  <a:srgbClr val="000000"/>
                </a:solidFill>
                <a:latin typeface="メイリオ" pitchFamily="50" charset="-128"/>
                <a:ea typeface="メイリオ" pitchFamily="50" charset="-128"/>
                <a:cs typeface="メイリオ" pitchFamily="50" charset="-128"/>
              </a:rPr>
              <a:t>SUPERCOMPACT</a:t>
            </a:r>
            <a:r>
              <a:rPr kumimoji="0" lang="ja-JP" altLang="en-US" sz="1200">
                <a:solidFill>
                  <a:srgbClr val="000000"/>
                </a:solidFill>
                <a:latin typeface="メイリオ" pitchFamily="50" charset="-128"/>
                <a:ea typeface="メイリオ" pitchFamily="50" charset="-128"/>
                <a:cs typeface="メイリオ" pitchFamily="50" charset="-128"/>
              </a:rPr>
              <a:t>」、「連結大王</a:t>
            </a:r>
            <a:r>
              <a:rPr kumimoji="0" lang="en-US" altLang="ja-JP" sz="1200">
                <a:solidFill>
                  <a:srgbClr val="000000"/>
                </a:solidFill>
                <a:latin typeface="メイリオ" pitchFamily="50" charset="-128"/>
                <a:ea typeface="メイリオ" pitchFamily="50" charset="-128"/>
                <a:cs typeface="メイリオ" pitchFamily="50" charset="-128"/>
              </a:rPr>
              <a:t>SUMMIT/D3</a:t>
            </a:r>
            <a:r>
              <a:rPr kumimoji="0" lang="ja-JP" altLang="en-US" sz="1200">
                <a:solidFill>
                  <a:srgbClr val="000000"/>
                </a:solidFill>
                <a:latin typeface="メイリオ" pitchFamily="50" charset="-128"/>
                <a:ea typeface="メイリオ" pitchFamily="50" charset="-128"/>
                <a:cs typeface="メイリオ" pitchFamily="50" charset="-128"/>
              </a:rPr>
              <a:t>」、「</a:t>
            </a:r>
            <a:r>
              <a:rPr kumimoji="0" lang="en-US" altLang="ja-JP" sz="1200">
                <a:solidFill>
                  <a:srgbClr val="000000"/>
                </a:solidFill>
                <a:latin typeface="メイリオ" pitchFamily="50" charset="-128"/>
                <a:ea typeface="メイリオ" pitchFamily="50" charset="-128"/>
                <a:cs typeface="メイリオ" pitchFamily="50" charset="-128"/>
              </a:rPr>
              <a:t>iCAS</a:t>
            </a:r>
            <a:r>
              <a:rPr kumimoji="0" lang="ja-JP" altLang="en-US" sz="1200">
                <a:solidFill>
                  <a:srgbClr val="000000"/>
                </a:solidFill>
                <a:latin typeface="メイリオ" pitchFamily="50" charset="-128"/>
                <a:ea typeface="メイリオ" pitchFamily="50" charset="-128"/>
                <a:cs typeface="メイリオ" pitchFamily="50" charset="-128"/>
              </a:rPr>
              <a:t>」とも連携可能です。</a:t>
            </a:r>
            <a:endParaRPr kumimoji="0" lang="ja-JP" altLang="ja-JP" sz="1200">
              <a:solidFill>
                <a:srgbClr val="000000"/>
              </a:solidFill>
              <a:latin typeface="メイリオ" pitchFamily="50" charset="-128"/>
              <a:ea typeface="メイリオ" pitchFamily="50" charset="-128"/>
              <a:cs typeface="メイリオ" pitchFamily="50" charset="-128"/>
            </a:endParaRPr>
          </a:p>
        </p:txBody>
      </p:sp>
      <p:sp>
        <p:nvSpPr>
          <p:cNvPr id="134178" name="テキスト ボックス 75"/>
          <p:cNvSpPr txBox="1">
            <a:spLocks noChangeArrowheads="1"/>
          </p:cNvSpPr>
          <p:nvPr/>
        </p:nvSpPr>
        <p:spPr bwMode="auto">
          <a:xfrm>
            <a:off x="1143000" y="5929313"/>
            <a:ext cx="7245350" cy="430212"/>
          </a:xfrm>
          <a:prstGeom prst="rect">
            <a:avLst/>
          </a:prstGeom>
          <a:noFill/>
          <a:ln w="9525">
            <a:noFill/>
            <a:miter lim="800000"/>
            <a:headEnd/>
            <a:tailEnd/>
          </a:ln>
        </p:spPr>
        <p:txBody>
          <a:bodyPr>
            <a:spAutoFit/>
          </a:bodyPr>
          <a:lstStyle/>
          <a:p>
            <a:r>
              <a:rPr lang="en-US" altLang="ja-JP" sz="1100" dirty="0">
                <a:solidFill>
                  <a:srgbClr val="000000"/>
                </a:solidFill>
                <a:latin typeface="メイリオ" pitchFamily="50" charset="-128"/>
                <a:ea typeface="メイリオ" pitchFamily="50" charset="-128"/>
                <a:cs typeface="メイリオ" pitchFamily="50" charset="-128"/>
              </a:rPr>
              <a:t>※1</a:t>
            </a:r>
            <a:r>
              <a:rPr lang="ja-JP" altLang="en-US" sz="1100" dirty="0">
                <a:solidFill>
                  <a:srgbClr val="000000"/>
                </a:solidFill>
                <a:latin typeface="メイリオ" pitchFamily="50" charset="-128"/>
                <a:ea typeface="メイリオ" pitchFamily="50" charset="-128"/>
                <a:cs typeface="メイリオ" pitchFamily="50" charset="-128"/>
              </a:rPr>
              <a:t>　連結会計システム開発元で提供している、連携ツールです。詳細は各社にお問い合わせ下さい。</a:t>
            </a:r>
          </a:p>
          <a:p>
            <a:r>
              <a:rPr lang="en-US" altLang="ja-JP" sz="1100" dirty="0">
                <a:solidFill>
                  <a:srgbClr val="000000"/>
                </a:solidFill>
                <a:latin typeface="メイリオ" pitchFamily="50" charset="-128"/>
                <a:ea typeface="メイリオ" pitchFamily="50" charset="-128"/>
                <a:cs typeface="メイリオ" pitchFamily="50" charset="-128"/>
              </a:rPr>
              <a:t>※</a:t>
            </a:r>
            <a:r>
              <a:rPr lang="ja-JP" altLang="en-US" sz="1100" dirty="0">
                <a:solidFill>
                  <a:srgbClr val="000000"/>
                </a:solidFill>
                <a:latin typeface="メイリオ" pitchFamily="50" charset="-128"/>
                <a:ea typeface="メイリオ" pitchFamily="50" charset="-128"/>
                <a:cs typeface="メイリオ" pitchFamily="50" charset="-128"/>
              </a:rPr>
              <a:t>２　</a:t>
            </a:r>
            <a:r>
              <a:rPr lang="en-US" altLang="ja-JP" sz="1100" dirty="0">
                <a:solidFill>
                  <a:srgbClr val="000000"/>
                </a:solidFill>
                <a:latin typeface="メイリオ" pitchFamily="50" charset="-128"/>
                <a:ea typeface="メイリオ" pitchFamily="50" charset="-128"/>
                <a:cs typeface="メイリオ" pitchFamily="50" charset="-128"/>
              </a:rPr>
              <a:t>SAF</a:t>
            </a:r>
            <a:r>
              <a:rPr lang="ja-JP" altLang="en-US" sz="1100" dirty="0">
                <a:solidFill>
                  <a:srgbClr val="000000"/>
                </a:solidFill>
                <a:latin typeface="メイリオ" pitchFamily="50" charset="-128"/>
                <a:ea typeface="メイリオ" pitchFamily="50" charset="-128"/>
                <a:cs typeface="メイリオ" pitchFamily="50" charset="-128"/>
              </a:rPr>
              <a:t>（</a:t>
            </a:r>
            <a:r>
              <a:rPr lang="en-US" altLang="ja-JP" sz="1100" b="1" i="1" dirty="0">
                <a:solidFill>
                  <a:srgbClr val="000000"/>
                </a:solidFill>
                <a:latin typeface="Times New Roman" pitchFamily="18" charset="0"/>
                <a:ea typeface="HGP創英角ｺﾞｼｯｸUB" pitchFamily="50" charset="-128"/>
                <a:cs typeface="Times New Roman" pitchFamily="18" charset="0"/>
              </a:rPr>
              <a:t>SuperStream</a:t>
            </a:r>
            <a:r>
              <a:rPr lang="en-US" altLang="ja-JP" sz="1100" dirty="0">
                <a:solidFill>
                  <a:srgbClr val="000000"/>
                </a:solidFill>
                <a:latin typeface="HGP創英角ｺﾞｼｯｸUB" pitchFamily="50" charset="-128"/>
                <a:ea typeface="HGP創英角ｺﾞｼｯｸUB" pitchFamily="50" charset="-128"/>
              </a:rPr>
              <a:t> </a:t>
            </a:r>
            <a:r>
              <a:rPr lang="en-US" altLang="ja-JP" sz="1100" b="1" i="1" dirty="0">
                <a:solidFill>
                  <a:srgbClr val="000000"/>
                </a:solidFill>
                <a:latin typeface="Times New Roman" pitchFamily="18" charset="0"/>
                <a:ea typeface="メイリオ" pitchFamily="50" charset="-128"/>
                <a:cs typeface="Times New Roman" pitchFamily="18" charset="0"/>
              </a:rPr>
              <a:t>Application </a:t>
            </a:r>
            <a:r>
              <a:rPr lang="en-US" altLang="ja-JP" sz="1100" b="1" i="1" dirty="0" err="1">
                <a:solidFill>
                  <a:srgbClr val="000000"/>
                </a:solidFill>
                <a:latin typeface="Times New Roman" pitchFamily="18" charset="0"/>
                <a:ea typeface="メイリオ" pitchFamily="50" charset="-128"/>
                <a:cs typeface="Times New Roman" pitchFamily="18" charset="0"/>
              </a:rPr>
              <a:t>Famiy</a:t>
            </a:r>
            <a:r>
              <a:rPr lang="ja-JP" altLang="en-US" sz="1100" dirty="0">
                <a:solidFill>
                  <a:srgbClr val="000000"/>
                </a:solidFill>
                <a:latin typeface="メイリオ" pitchFamily="50" charset="-128"/>
                <a:ea typeface="メイリオ" pitchFamily="50" charset="-128"/>
                <a:cs typeface="メイリオ" pitchFamily="50" charset="-128"/>
              </a:rPr>
              <a:t>）は、</a:t>
            </a:r>
            <a:r>
              <a:rPr lang="ja-JP" altLang="en-US" sz="1100" dirty="0">
                <a:solidFill>
                  <a:srgbClr val="000000"/>
                </a:solidFill>
                <a:latin typeface="HGP創英角ｺﾞｼｯｸUB" pitchFamily="50" charset="-128"/>
                <a:ea typeface="HGP創英角ｺﾞｼｯｸUB" pitchFamily="50" charset="-128"/>
              </a:rPr>
              <a:t> </a:t>
            </a:r>
            <a:r>
              <a:rPr lang="en-US" altLang="ja-JP" sz="1100" b="1" i="1" dirty="0">
                <a:solidFill>
                  <a:srgbClr val="000000"/>
                </a:solidFill>
                <a:latin typeface="Times New Roman" pitchFamily="18" charset="0"/>
                <a:ea typeface="HGP創英角ｺﾞｼｯｸUB" pitchFamily="50" charset="-128"/>
              </a:rPr>
              <a:t>SuperStream</a:t>
            </a:r>
            <a:r>
              <a:rPr lang="ja-JP" altLang="en-US" sz="1100" dirty="0">
                <a:solidFill>
                  <a:srgbClr val="000000"/>
                </a:solidFill>
                <a:latin typeface="メイリオ" pitchFamily="50" charset="-128"/>
                <a:ea typeface="メイリオ" pitchFamily="50" charset="-128"/>
                <a:cs typeface="メイリオ" pitchFamily="50" charset="-128"/>
              </a:rPr>
              <a:t>との親和性に優れたアライアンス製品群です。</a:t>
            </a:r>
          </a:p>
        </p:txBody>
      </p:sp>
      <p:sp>
        <p:nvSpPr>
          <p:cNvPr id="134179" name="Rectangle 9"/>
          <p:cNvSpPr>
            <a:spLocks noChangeArrowheads="1"/>
          </p:cNvSpPr>
          <p:nvPr/>
        </p:nvSpPr>
        <p:spPr bwMode="auto">
          <a:xfrm>
            <a:off x="215900" y="1439863"/>
            <a:ext cx="8064500" cy="581025"/>
          </a:xfrm>
          <a:prstGeom prst="rect">
            <a:avLst/>
          </a:prstGeom>
          <a:noFill/>
          <a:ln w="9525">
            <a:noFill/>
            <a:miter lim="800000"/>
            <a:headEnd/>
            <a:tailEnd/>
          </a:ln>
        </p:spPr>
        <p:txBody>
          <a:bodyPr>
            <a:spAutoFit/>
          </a:bodyPr>
          <a:lstStyle/>
          <a:p>
            <a:r>
              <a:rPr lang="en-US" altLang="ja-JP" sz="1600" b="1" i="1">
                <a:solidFill>
                  <a:srgbClr val="595959"/>
                </a:solidFill>
                <a:latin typeface="Times New Roman" pitchFamily="18" charset="0"/>
                <a:ea typeface="HGP創英角ｺﾞｼｯｸUB" pitchFamily="50" charset="-128"/>
              </a:rPr>
              <a:t>SuperStream</a:t>
            </a:r>
            <a:r>
              <a:rPr lang="ja-JP" altLang="en-US" sz="1600">
                <a:solidFill>
                  <a:srgbClr val="595959"/>
                </a:solidFill>
                <a:latin typeface="メイリオ" pitchFamily="50" charset="-128"/>
                <a:ea typeface="メイリオ" pitchFamily="50" charset="-128"/>
                <a:cs typeface="メイリオ" pitchFamily="50" charset="-128"/>
              </a:rPr>
              <a:t>とのデータ連携用の仕組みを連結会計システム側で装備。</a:t>
            </a:r>
          </a:p>
          <a:p>
            <a:r>
              <a:rPr lang="ja-JP" altLang="en-US" sz="1600">
                <a:solidFill>
                  <a:srgbClr val="595959"/>
                </a:solidFill>
                <a:latin typeface="メイリオ" pitchFamily="50" charset="-128"/>
                <a:ea typeface="メイリオ" pitchFamily="50" charset="-128"/>
                <a:cs typeface="メイリオ" pitchFamily="50" charset="-128"/>
              </a:rPr>
              <a:t>シームレスな連携が可能です。</a:t>
            </a:r>
          </a:p>
        </p:txBody>
      </p:sp>
      <p:sp>
        <p:nvSpPr>
          <p:cNvPr id="134181" name="テキスト ボックス 35"/>
          <p:cNvSpPr txBox="1">
            <a:spLocks noChangeArrowheads="1"/>
          </p:cNvSpPr>
          <p:nvPr/>
        </p:nvSpPr>
        <p:spPr bwMode="auto">
          <a:xfrm>
            <a:off x="3059832" y="5156423"/>
            <a:ext cx="2230438" cy="504825"/>
          </a:xfrm>
          <a:prstGeom prst="rect">
            <a:avLst/>
          </a:prstGeom>
          <a:noFill/>
          <a:ln w="9525">
            <a:noFill/>
            <a:miter lim="800000"/>
            <a:headEnd/>
            <a:tailEnd/>
          </a:ln>
        </p:spPr>
        <p:txBody>
          <a:bodyPr>
            <a:spAutoFit/>
          </a:bodyPr>
          <a:lstStyle/>
          <a:p>
            <a:r>
              <a:rPr lang="en-US" altLang="ja-JP" sz="1600" dirty="0">
                <a:solidFill>
                  <a:srgbClr val="FF0000"/>
                </a:solidFill>
                <a:latin typeface="メイリオ" pitchFamily="50" charset="-128"/>
                <a:ea typeface="メイリオ" pitchFamily="50" charset="-128"/>
                <a:cs typeface="メイリオ" pitchFamily="50" charset="-128"/>
              </a:rPr>
              <a:t>DX3</a:t>
            </a:r>
            <a:r>
              <a:rPr lang="ja-JP" altLang="en-US" sz="1600" dirty="0">
                <a:solidFill>
                  <a:srgbClr val="FF0000"/>
                </a:solidFill>
                <a:latin typeface="メイリオ" pitchFamily="50" charset="-128"/>
                <a:ea typeface="メイリオ" pitchFamily="50" charset="-128"/>
                <a:cs typeface="メイリオ" pitchFamily="50" charset="-128"/>
              </a:rPr>
              <a:t>インターフェース</a:t>
            </a:r>
            <a:r>
              <a:rPr lang="ja-JP" altLang="en-US" sz="1100" dirty="0">
                <a:solidFill>
                  <a:srgbClr val="000000"/>
                </a:solidFill>
                <a:latin typeface="メイリオ" pitchFamily="50" charset="-128"/>
                <a:ea typeface="メイリオ" pitchFamily="50" charset="-128"/>
                <a:cs typeface="メイリオ" pitchFamily="50" charset="-128"/>
              </a:rPr>
              <a:t>（</a:t>
            </a:r>
            <a:r>
              <a:rPr lang="en-US" altLang="ja-JP" sz="1100" dirty="0">
                <a:solidFill>
                  <a:srgbClr val="000000"/>
                </a:solidFill>
                <a:latin typeface="メイリオ" pitchFamily="50" charset="-128"/>
                <a:ea typeface="メイリオ" pitchFamily="50" charset="-128"/>
                <a:cs typeface="メイリオ" pitchFamily="50" charset="-128"/>
              </a:rPr>
              <a:t>※1</a:t>
            </a:r>
            <a:r>
              <a:rPr lang="ja-JP" altLang="en-US" sz="1100" dirty="0">
                <a:solidFill>
                  <a:srgbClr val="000000"/>
                </a:solidFill>
                <a:latin typeface="メイリオ" pitchFamily="50" charset="-128"/>
                <a:ea typeface="メイリオ" pitchFamily="50" charset="-128"/>
                <a:cs typeface="メイリオ" pitchFamily="50" charset="-128"/>
              </a:rPr>
              <a:t>）</a:t>
            </a:r>
          </a:p>
        </p:txBody>
      </p:sp>
      <p:sp>
        <p:nvSpPr>
          <p:cNvPr id="31"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48DE8869-6D12-48EE-A80A-A570A4F64104}" type="slidenum">
              <a:rPr lang="ja-JP" altLang="en-US" smtClean="0">
                <a:solidFill>
                  <a:srgbClr val="FFFFFF"/>
                </a:solidFill>
              </a:rPr>
              <a:pPr fontAlgn="base">
                <a:spcBef>
                  <a:spcPct val="0"/>
                </a:spcBef>
                <a:spcAft>
                  <a:spcPct val="0"/>
                </a:spcAft>
                <a:defRPr/>
              </a:pPr>
              <a:t>56</a:t>
            </a:fld>
            <a:endParaRPr lang="ja-JP" altLang="en-US" smtClean="0">
              <a:solidFill>
                <a:srgbClr val="FFFFFF"/>
              </a:solidFill>
            </a:endParaRPr>
          </a:p>
        </p:txBody>
      </p:sp>
      <p:sp>
        <p:nvSpPr>
          <p:cNvPr id="135171"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a:solidFill>
                  <a:srgbClr val="000000"/>
                </a:solidFill>
                <a:latin typeface="Times New Roman" pitchFamily="18" charset="0"/>
                <a:ea typeface="HGP創英角ｺﾞｼｯｸUB" pitchFamily="50" charset="-128"/>
              </a:rPr>
              <a:t>SuperStream</a:t>
            </a:r>
          </a:p>
          <a:p>
            <a:pPr algn="ctr"/>
            <a:r>
              <a:rPr lang="ja-JP" altLang="en-US" sz="2800" b="1">
                <a:solidFill>
                  <a:srgbClr val="000000"/>
                </a:solidFill>
                <a:latin typeface="メイリオ" pitchFamily="50" charset="-128"/>
                <a:ea typeface="メイリオ" pitchFamily="50" charset="-128"/>
                <a:cs typeface="メイリオ" pitchFamily="50" charset="-128"/>
              </a:rPr>
              <a:t>内部統制対応</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の法改正対応の変遷</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～法改正に標準対応</a:t>
            </a:r>
            <a:r>
              <a:rPr lang="ja-JP" altLang="en-US" sz="1400" dirty="0" smtClean="0">
                <a:latin typeface="メイリオ" pitchFamily="50" charset="-128"/>
                <a:ea typeface="メイリオ" pitchFamily="50" charset="-128"/>
                <a:cs typeface="メイリオ" pitchFamily="50" charset="-128"/>
              </a:rPr>
              <a:t>（保守契約締結のユーザ様に随時ご提供）</a:t>
            </a:r>
            <a:r>
              <a:rPr lang="ja-JP" altLang="en-US" sz="2400" dirty="0" smtClean="0">
                <a:latin typeface="メイリオ" pitchFamily="50" charset="-128"/>
                <a:ea typeface="メイリオ" pitchFamily="50" charset="-128"/>
                <a:cs typeface="メイリオ" pitchFamily="50" charset="-128"/>
              </a:rPr>
              <a:t>～</a:t>
            </a:r>
          </a:p>
        </p:txBody>
      </p:sp>
      <p:sp>
        <p:nvSpPr>
          <p:cNvPr id="6144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950AC4A-0538-4622-9C12-C74D8F0B0A87}" type="slidenum">
              <a:rPr lang="ja-JP" altLang="en-US" smtClean="0">
                <a:solidFill>
                  <a:srgbClr val="FFFFFF"/>
                </a:solidFill>
              </a:rPr>
              <a:pPr fontAlgn="base">
                <a:spcBef>
                  <a:spcPct val="0"/>
                </a:spcBef>
                <a:spcAft>
                  <a:spcPct val="0"/>
                </a:spcAft>
                <a:defRPr/>
              </a:pPr>
              <a:t>57</a:t>
            </a:fld>
            <a:endParaRPr lang="ja-JP" altLang="en-US" smtClean="0">
              <a:solidFill>
                <a:srgbClr val="FFFFFF"/>
              </a:solidFill>
            </a:endParaRPr>
          </a:p>
        </p:txBody>
      </p:sp>
      <p:sp>
        <p:nvSpPr>
          <p:cNvPr id="136196" name="AutoShape 14"/>
          <p:cNvSpPr>
            <a:spLocks noChangeArrowheads="1"/>
          </p:cNvSpPr>
          <p:nvPr/>
        </p:nvSpPr>
        <p:spPr bwMode="gray">
          <a:xfrm>
            <a:off x="179388" y="1844824"/>
            <a:ext cx="4438650" cy="4463901"/>
          </a:xfrm>
          <a:prstGeom prst="roundRect">
            <a:avLst>
              <a:gd name="adj" fmla="val 10704"/>
            </a:avLst>
          </a:prstGeom>
          <a:solidFill>
            <a:srgbClr val="008000"/>
          </a:solidFill>
          <a:ln w="12700" algn="ctr">
            <a:solidFill>
              <a:srgbClr val="C6C6C6"/>
            </a:solidFill>
            <a:round/>
            <a:headEnd/>
            <a:tailEnd/>
          </a:ln>
          <a:effectLst>
            <a:prstShdw prst="shdw17" dist="17961" dir="2700000">
              <a:srgbClr val="777777"/>
            </a:prstShdw>
          </a:effectLst>
        </p:spPr>
        <p:txBody>
          <a:bodyPr wrap="none" lIns="180000" tIns="0" rIns="0" bIns="0"/>
          <a:lstStyle/>
          <a:p>
            <a:pPr>
              <a:lnSpc>
                <a:spcPct val="150000"/>
              </a:lnSpc>
            </a:pPr>
            <a:r>
              <a:rPr kumimoji="0" lang="ja-JP" altLang="en-US" sz="1400" dirty="0">
                <a:solidFill>
                  <a:srgbClr val="FFFFFF"/>
                </a:solidFill>
                <a:latin typeface="メイリオ" pitchFamily="50" charset="-128"/>
                <a:ea typeface="メイリオ" pitchFamily="50" charset="-128"/>
                <a:cs typeface="メイリオ" pitchFamily="50" charset="-128"/>
              </a:rPr>
              <a:t>国際会計基準とのコンバージェンス</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1999</a:t>
            </a:r>
            <a:r>
              <a:rPr kumimoji="0" lang="ja-JP" altLang="en-US" sz="1400" dirty="0">
                <a:solidFill>
                  <a:srgbClr val="FFFFFF"/>
                </a:solidFill>
                <a:latin typeface="メイリオ" pitchFamily="50" charset="-128"/>
                <a:ea typeface="メイリオ" pitchFamily="50" charset="-128"/>
                <a:cs typeface="メイリオ" pitchFamily="50" charset="-128"/>
              </a:rPr>
              <a:t>年</a:t>
            </a:r>
            <a:r>
              <a:rPr kumimoji="0" lang="en-US" altLang="ja-JP" sz="1400" dirty="0">
                <a:solidFill>
                  <a:srgbClr val="FFFFFF"/>
                </a:solidFill>
                <a:latin typeface="メイリオ" pitchFamily="50" charset="-128"/>
                <a:ea typeface="メイリオ" pitchFamily="50" charset="-128"/>
                <a:cs typeface="メイリオ" pitchFamily="50" charset="-128"/>
              </a:rPr>
              <a:t>11</a:t>
            </a:r>
            <a:r>
              <a:rPr kumimoji="0" lang="ja-JP" altLang="en-US" sz="1400" dirty="0">
                <a:solidFill>
                  <a:srgbClr val="FFFFFF"/>
                </a:solidFill>
                <a:latin typeface="メイリオ" pitchFamily="50" charset="-128"/>
                <a:ea typeface="メイリオ" pitchFamily="50" charset="-128"/>
                <a:cs typeface="メイリオ" pitchFamily="50" charset="-128"/>
              </a:rPr>
              <a:t>月　　税効果会計対応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1999</a:t>
            </a:r>
            <a:r>
              <a:rPr kumimoji="0" lang="ja-JP" altLang="en-US" sz="1400" dirty="0">
                <a:solidFill>
                  <a:srgbClr val="FFFFFF"/>
                </a:solidFill>
                <a:latin typeface="メイリオ" pitchFamily="50" charset="-128"/>
                <a:ea typeface="メイリオ" pitchFamily="50" charset="-128"/>
                <a:cs typeface="メイリオ" pitchFamily="50" charset="-128"/>
              </a:rPr>
              <a:t>年</a:t>
            </a:r>
            <a:r>
              <a:rPr kumimoji="0" lang="en-US" altLang="ja-JP" sz="1400" dirty="0">
                <a:solidFill>
                  <a:srgbClr val="FFFFFF"/>
                </a:solidFill>
                <a:latin typeface="メイリオ" pitchFamily="50" charset="-128"/>
                <a:ea typeface="メイリオ" pitchFamily="50" charset="-128"/>
                <a:cs typeface="メイリオ" pitchFamily="50" charset="-128"/>
              </a:rPr>
              <a:t>11</a:t>
            </a:r>
            <a:r>
              <a:rPr kumimoji="0" lang="ja-JP" altLang="en-US" sz="1400" dirty="0">
                <a:solidFill>
                  <a:srgbClr val="FFFFFF"/>
                </a:solidFill>
                <a:latin typeface="メイリオ" pitchFamily="50" charset="-128"/>
                <a:ea typeface="メイリオ" pitchFamily="50" charset="-128"/>
                <a:cs typeface="メイリオ" pitchFamily="50" charset="-128"/>
              </a:rPr>
              <a:t>月　　キャッシュフロー計算書対応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2000</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2</a:t>
            </a:r>
            <a:r>
              <a:rPr kumimoji="0" lang="ja-JP" altLang="en-US" sz="1400" dirty="0">
                <a:solidFill>
                  <a:srgbClr val="FFFFFF"/>
                </a:solidFill>
                <a:latin typeface="メイリオ" pitchFamily="50" charset="-128"/>
                <a:ea typeface="メイリオ" pitchFamily="50" charset="-128"/>
                <a:cs typeface="メイリオ" pitchFamily="50" charset="-128"/>
              </a:rPr>
              <a:t>月　　退職給付会計対応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2000</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7</a:t>
            </a:r>
            <a:r>
              <a:rPr kumimoji="0" lang="ja-JP" altLang="en-US" sz="1400" dirty="0">
                <a:solidFill>
                  <a:srgbClr val="FFFFFF"/>
                </a:solidFill>
                <a:latin typeface="メイリオ" pitchFamily="50" charset="-128"/>
                <a:ea typeface="メイリオ" pitchFamily="50" charset="-128"/>
                <a:cs typeface="メイリオ" pitchFamily="50" charset="-128"/>
              </a:rPr>
              <a:t>月　　有価証券時価会計対応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2004</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8</a:t>
            </a:r>
            <a:r>
              <a:rPr kumimoji="0" lang="ja-JP" altLang="en-US" sz="1400" dirty="0">
                <a:solidFill>
                  <a:srgbClr val="FFFFFF"/>
                </a:solidFill>
                <a:latin typeface="メイリオ" pitchFamily="50" charset="-128"/>
                <a:ea typeface="メイリオ" pitchFamily="50" charset="-128"/>
                <a:cs typeface="メイリオ" pitchFamily="50" charset="-128"/>
              </a:rPr>
              <a:t>月　　減損会計対応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2007</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5</a:t>
            </a:r>
            <a:r>
              <a:rPr kumimoji="0" lang="ja-JP" altLang="en-US" sz="1400" dirty="0">
                <a:solidFill>
                  <a:srgbClr val="FFFFFF"/>
                </a:solidFill>
                <a:latin typeface="メイリオ" pitchFamily="50" charset="-128"/>
                <a:ea typeface="メイリオ" pitchFamily="50" charset="-128"/>
                <a:cs typeface="メイリオ" pitchFamily="50" charset="-128"/>
              </a:rPr>
              <a:t>月　　減価償却制度改正対応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2008</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1</a:t>
            </a:r>
            <a:r>
              <a:rPr kumimoji="0" lang="ja-JP" altLang="en-US" sz="1400" dirty="0">
                <a:solidFill>
                  <a:srgbClr val="FFFFFF"/>
                </a:solidFill>
                <a:latin typeface="メイリオ" pitchFamily="50" charset="-128"/>
                <a:ea typeface="メイリオ" pitchFamily="50" charset="-128"/>
                <a:cs typeface="メイリオ" pitchFamily="50" charset="-128"/>
              </a:rPr>
              <a:t>月　　リースオンバランス対応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2010</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2</a:t>
            </a:r>
            <a:r>
              <a:rPr kumimoji="0" lang="ja-JP" altLang="en-US" sz="1400" dirty="0">
                <a:solidFill>
                  <a:srgbClr val="FFFFFF"/>
                </a:solidFill>
                <a:latin typeface="メイリオ" pitchFamily="50" charset="-128"/>
                <a:ea typeface="メイリオ" pitchFamily="50" charset="-128"/>
                <a:cs typeface="メイリオ" pitchFamily="50" charset="-128"/>
              </a:rPr>
              <a:t>月　　資産除去債務対応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2010</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8</a:t>
            </a:r>
            <a:r>
              <a:rPr kumimoji="0" lang="ja-JP" altLang="en-US" sz="1400" dirty="0">
                <a:solidFill>
                  <a:srgbClr val="FFFFFF"/>
                </a:solidFill>
                <a:latin typeface="メイリオ" pitchFamily="50" charset="-128"/>
                <a:ea typeface="メイリオ" pitchFamily="50" charset="-128"/>
                <a:cs typeface="メイリオ" pitchFamily="50" charset="-128"/>
              </a:rPr>
              <a:t>月　　包括利益対応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2011</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1</a:t>
            </a:r>
            <a:r>
              <a:rPr kumimoji="0" lang="ja-JP" altLang="en-US" sz="1400" dirty="0">
                <a:solidFill>
                  <a:srgbClr val="FFFFFF"/>
                </a:solidFill>
                <a:latin typeface="メイリオ" pitchFamily="50" charset="-128"/>
                <a:ea typeface="メイリオ" pitchFamily="50" charset="-128"/>
                <a:cs typeface="メイリオ" pitchFamily="50" charset="-128"/>
              </a:rPr>
              <a:t>月　　過年度遡及仕訳対応</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2012</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6</a:t>
            </a:r>
            <a:r>
              <a:rPr kumimoji="0" lang="ja-JP" altLang="en-US" sz="1400" dirty="0">
                <a:solidFill>
                  <a:srgbClr val="FFFFFF"/>
                </a:solidFill>
                <a:latin typeface="メイリオ" pitchFamily="50" charset="-128"/>
                <a:ea typeface="メイリオ" pitchFamily="50" charset="-128"/>
                <a:cs typeface="メイリオ" pitchFamily="50" charset="-128"/>
              </a:rPr>
              <a:t>月　　</a:t>
            </a:r>
            <a:r>
              <a:rPr kumimoji="0" lang="en-US" altLang="ja-JP" sz="1400" dirty="0">
                <a:solidFill>
                  <a:srgbClr val="FFFFFF"/>
                </a:solidFill>
                <a:latin typeface="メイリオ" pitchFamily="50" charset="-128"/>
                <a:ea typeface="メイリオ" pitchFamily="50" charset="-128"/>
                <a:cs typeface="メイリオ" pitchFamily="50" charset="-128"/>
              </a:rPr>
              <a:t>IFRS</a:t>
            </a:r>
            <a:r>
              <a:rPr kumimoji="0" lang="ja-JP" altLang="en-US" sz="1400" dirty="0">
                <a:solidFill>
                  <a:srgbClr val="FFFFFF"/>
                </a:solidFill>
                <a:latin typeface="メイリオ" pitchFamily="50" charset="-128"/>
                <a:ea typeface="メイリオ" pitchFamily="50" charset="-128"/>
                <a:cs typeface="メイリオ" pitchFamily="50" charset="-128"/>
              </a:rPr>
              <a:t>複数帳簿、非継続事業</a:t>
            </a:r>
            <a:r>
              <a:rPr kumimoji="0" lang="ja-JP" altLang="en-US" sz="1400" dirty="0" smtClean="0">
                <a:solidFill>
                  <a:srgbClr val="FFFFFF"/>
                </a:solidFill>
                <a:latin typeface="メイリオ" pitchFamily="50" charset="-128"/>
                <a:ea typeface="メイリオ" pitchFamily="50" charset="-128"/>
                <a:cs typeface="メイリオ" pitchFamily="50" charset="-128"/>
              </a:rPr>
              <a:t>対応</a:t>
            </a:r>
            <a:endParaRPr kumimoji="0" lang="en-US" altLang="ja-JP" sz="1400" dirty="0" smtClean="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smtClean="0">
                <a:solidFill>
                  <a:srgbClr val="FFFFFF"/>
                </a:solidFill>
                <a:latin typeface="メイリオ" pitchFamily="50" charset="-128"/>
                <a:ea typeface="メイリオ" pitchFamily="50" charset="-128"/>
                <a:cs typeface="メイリオ" pitchFamily="50" charset="-128"/>
              </a:rPr>
              <a:t>2012</a:t>
            </a:r>
            <a:r>
              <a:rPr kumimoji="0" lang="ja-JP" altLang="en-US" sz="1400" dirty="0" smtClean="0">
                <a:solidFill>
                  <a:srgbClr val="FFFFFF"/>
                </a:solidFill>
                <a:latin typeface="メイリオ" pitchFamily="50" charset="-128"/>
                <a:ea typeface="メイリオ" pitchFamily="50" charset="-128"/>
                <a:cs typeface="メイリオ" pitchFamily="50" charset="-128"/>
              </a:rPr>
              <a:t>年</a:t>
            </a:r>
            <a:r>
              <a:rPr kumimoji="0" lang="en-US" altLang="ja-JP" sz="1400" dirty="0" smtClean="0">
                <a:solidFill>
                  <a:srgbClr val="FFFFFF"/>
                </a:solidFill>
                <a:latin typeface="メイリオ" pitchFamily="50" charset="-128"/>
                <a:ea typeface="メイリオ" pitchFamily="50" charset="-128"/>
                <a:cs typeface="メイリオ" pitchFamily="50" charset="-128"/>
              </a:rPr>
              <a:t>12</a:t>
            </a:r>
            <a:r>
              <a:rPr kumimoji="0" lang="ja-JP" altLang="en-US" sz="1400" dirty="0" smtClean="0">
                <a:solidFill>
                  <a:srgbClr val="FFFFFF"/>
                </a:solidFill>
                <a:latin typeface="メイリオ" pitchFamily="50" charset="-128"/>
                <a:ea typeface="メイリオ" pitchFamily="50" charset="-128"/>
                <a:cs typeface="メイリオ" pitchFamily="50" charset="-128"/>
              </a:rPr>
              <a:t>月　　複数台帳対応</a:t>
            </a:r>
            <a:endParaRPr kumimoji="0" lang="en-US" altLang="ja-JP" sz="1400" dirty="0" smtClean="0">
              <a:solidFill>
                <a:srgbClr val="FFFFFF"/>
              </a:solidFill>
              <a:latin typeface="メイリオ" pitchFamily="50" charset="-128"/>
              <a:ea typeface="メイリオ" pitchFamily="50" charset="-128"/>
              <a:cs typeface="メイリオ" pitchFamily="50" charset="-128"/>
            </a:endParaRPr>
          </a:p>
          <a:p>
            <a:pPr>
              <a:lnSpc>
                <a:spcPct val="150000"/>
              </a:lnSpc>
            </a:pPr>
            <a:endParaRPr kumimoji="0" lang="ja-JP" altLang="ja-JP" sz="1400" dirty="0">
              <a:solidFill>
                <a:srgbClr val="FFFFFF"/>
              </a:solidFill>
              <a:latin typeface="メイリオ" pitchFamily="50" charset="-128"/>
              <a:ea typeface="メイリオ" pitchFamily="50" charset="-128"/>
              <a:cs typeface="メイリオ" pitchFamily="50" charset="-128"/>
            </a:endParaRPr>
          </a:p>
        </p:txBody>
      </p:sp>
      <p:sp>
        <p:nvSpPr>
          <p:cNvPr id="136197" name="AutoShape 23"/>
          <p:cNvSpPr>
            <a:spLocks noChangeArrowheads="1"/>
          </p:cNvSpPr>
          <p:nvPr/>
        </p:nvSpPr>
        <p:spPr bwMode="gray">
          <a:xfrm>
            <a:off x="4741863" y="4221088"/>
            <a:ext cx="4151312" cy="1993975"/>
          </a:xfrm>
          <a:prstGeom prst="roundRect">
            <a:avLst>
              <a:gd name="adj" fmla="val 10704"/>
            </a:avLst>
          </a:prstGeom>
          <a:solidFill>
            <a:srgbClr val="E27100"/>
          </a:solidFill>
          <a:ln w="12700" algn="ctr">
            <a:solidFill>
              <a:srgbClr val="C6C6C6"/>
            </a:solidFill>
            <a:round/>
            <a:headEnd/>
            <a:tailEnd/>
          </a:ln>
          <a:effectLst>
            <a:prstShdw prst="shdw17" dist="17961" dir="2700000">
              <a:srgbClr val="777777"/>
            </a:prstShdw>
          </a:effectLst>
        </p:spPr>
        <p:txBody>
          <a:bodyPr wrap="none" lIns="180000" tIns="324000" rIns="0" bIns="0"/>
          <a:lstStyle/>
          <a:p>
            <a:pPr>
              <a:lnSpc>
                <a:spcPct val="150000"/>
              </a:lnSpc>
            </a:pPr>
            <a:r>
              <a:rPr kumimoji="0" lang="ja-JP" altLang="en-US" sz="1400" dirty="0">
                <a:solidFill>
                  <a:srgbClr val="FFFFFF"/>
                </a:solidFill>
                <a:latin typeface="メイリオ" pitchFamily="50" charset="-128"/>
                <a:ea typeface="メイリオ" pitchFamily="50" charset="-128"/>
                <a:cs typeface="メイリオ" pitchFamily="50" charset="-128"/>
              </a:rPr>
              <a:t>その他法改正</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2001</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8</a:t>
            </a:r>
            <a:r>
              <a:rPr kumimoji="0" lang="ja-JP" altLang="en-US" sz="1400" dirty="0">
                <a:solidFill>
                  <a:srgbClr val="FFFFFF"/>
                </a:solidFill>
                <a:latin typeface="メイリオ" pitchFamily="50" charset="-128"/>
                <a:ea typeface="メイリオ" pitchFamily="50" charset="-128"/>
                <a:cs typeface="メイリオ" pitchFamily="50" charset="-128"/>
              </a:rPr>
              <a:t>月　　四半期決算</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2006</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5</a:t>
            </a:r>
            <a:r>
              <a:rPr kumimoji="0" lang="ja-JP" altLang="en-US" sz="1400" dirty="0">
                <a:solidFill>
                  <a:srgbClr val="FFFFFF"/>
                </a:solidFill>
                <a:latin typeface="メイリオ" pitchFamily="50" charset="-128"/>
                <a:ea typeface="メイリオ" pitchFamily="50" charset="-128"/>
                <a:cs typeface="メイリオ" pitchFamily="50" charset="-128"/>
              </a:rPr>
              <a:t>月　　新会社法</a:t>
            </a:r>
            <a:r>
              <a:rPr kumimoji="0" lang="ja-JP" altLang="en-US" sz="1400" dirty="0" smtClean="0">
                <a:solidFill>
                  <a:srgbClr val="FFFFFF"/>
                </a:solidFill>
                <a:latin typeface="メイリオ" pitchFamily="50" charset="-128"/>
                <a:ea typeface="メイリオ" pitchFamily="50" charset="-128"/>
                <a:cs typeface="メイリオ" pitchFamily="50" charset="-128"/>
              </a:rPr>
              <a:t>対応</a:t>
            </a:r>
            <a:endParaRPr kumimoji="0" lang="en-US" altLang="ja-JP" sz="1400" dirty="0" smtClean="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smtClean="0">
                <a:solidFill>
                  <a:srgbClr val="FFFFFF"/>
                </a:solidFill>
                <a:latin typeface="メイリオ" pitchFamily="50" charset="-128"/>
                <a:ea typeface="メイリオ" pitchFamily="50" charset="-128"/>
                <a:cs typeface="メイリオ" pitchFamily="50" charset="-128"/>
              </a:rPr>
              <a:t>2012</a:t>
            </a:r>
            <a:r>
              <a:rPr kumimoji="0" lang="ja-JP" altLang="en-US" sz="1400" dirty="0" smtClean="0">
                <a:solidFill>
                  <a:srgbClr val="FFFFFF"/>
                </a:solidFill>
                <a:latin typeface="メイリオ" pitchFamily="50" charset="-128"/>
                <a:ea typeface="メイリオ" pitchFamily="50" charset="-128"/>
                <a:cs typeface="メイリオ" pitchFamily="50" charset="-128"/>
              </a:rPr>
              <a:t>年</a:t>
            </a:r>
            <a:r>
              <a:rPr kumimoji="0" lang="en-US" altLang="ja-JP" sz="1400" dirty="0" smtClean="0">
                <a:solidFill>
                  <a:srgbClr val="FFFFFF"/>
                </a:solidFill>
                <a:latin typeface="メイリオ" pitchFamily="50" charset="-128"/>
                <a:ea typeface="メイリオ" pitchFamily="50" charset="-128"/>
                <a:cs typeface="メイリオ" pitchFamily="50" charset="-128"/>
              </a:rPr>
              <a:t>11</a:t>
            </a:r>
            <a:r>
              <a:rPr kumimoji="0" lang="ja-JP" altLang="en-US" sz="1400" dirty="0" smtClean="0">
                <a:solidFill>
                  <a:srgbClr val="FFFFFF"/>
                </a:solidFill>
                <a:latin typeface="メイリオ" pitchFamily="50" charset="-128"/>
                <a:ea typeface="メイリオ" pitchFamily="50" charset="-128"/>
                <a:cs typeface="メイリオ" pitchFamily="50" charset="-128"/>
              </a:rPr>
              <a:t>月　　復興特別税対応</a:t>
            </a:r>
            <a:endParaRPr kumimoji="0" lang="en-US" altLang="ja-JP" sz="1400" dirty="0" smtClean="0">
              <a:solidFill>
                <a:srgbClr val="FFFFFF"/>
              </a:solidFill>
              <a:latin typeface="メイリオ" pitchFamily="50" charset="-128"/>
              <a:ea typeface="メイリオ" pitchFamily="50" charset="-128"/>
              <a:cs typeface="メイリオ" pitchFamily="50" charset="-128"/>
            </a:endParaRPr>
          </a:p>
          <a:p>
            <a:pPr>
              <a:lnSpc>
                <a:spcPct val="150000"/>
              </a:lnSpc>
            </a:pPr>
            <a:endParaRPr kumimoji="0" lang="en-US" altLang="ja-JP" sz="1400" dirty="0">
              <a:solidFill>
                <a:srgbClr val="FFFFFF"/>
              </a:solidFill>
              <a:latin typeface="メイリオ" pitchFamily="50" charset="-128"/>
              <a:ea typeface="メイリオ" pitchFamily="50" charset="-128"/>
              <a:cs typeface="メイリオ" pitchFamily="50" charset="-128"/>
            </a:endParaRPr>
          </a:p>
        </p:txBody>
      </p:sp>
      <p:sp>
        <p:nvSpPr>
          <p:cNvPr id="136198" name="AutoShape 5"/>
          <p:cNvSpPr>
            <a:spLocks noChangeArrowheads="1"/>
          </p:cNvSpPr>
          <p:nvPr/>
        </p:nvSpPr>
        <p:spPr bwMode="gray">
          <a:xfrm>
            <a:off x="4745038" y="1844824"/>
            <a:ext cx="4148137" cy="2160588"/>
          </a:xfrm>
          <a:prstGeom prst="roundRect">
            <a:avLst>
              <a:gd name="adj" fmla="val 10704"/>
            </a:avLst>
          </a:prstGeom>
          <a:solidFill>
            <a:srgbClr val="9E3039"/>
          </a:solidFill>
          <a:ln w="12700" algn="ctr">
            <a:solidFill>
              <a:srgbClr val="C6C6C6"/>
            </a:solidFill>
            <a:round/>
            <a:headEnd/>
            <a:tailEnd/>
          </a:ln>
          <a:effectLst>
            <a:prstShdw prst="shdw17" dist="17961" dir="2700000">
              <a:srgbClr val="777777"/>
            </a:prstShdw>
          </a:effectLst>
        </p:spPr>
        <p:txBody>
          <a:bodyPr wrap="none" lIns="180000" tIns="360000" rIns="0" bIns="0"/>
          <a:lstStyle/>
          <a:p>
            <a:pPr>
              <a:lnSpc>
                <a:spcPct val="150000"/>
              </a:lnSpc>
            </a:pPr>
            <a:r>
              <a:rPr kumimoji="0" lang="ja-JP" altLang="en-US" sz="1400" dirty="0">
                <a:solidFill>
                  <a:srgbClr val="FFFFFF"/>
                </a:solidFill>
                <a:latin typeface="メイリオ" pitchFamily="50" charset="-128"/>
                <a:ea typeface="メイリオ" pitchFamily="50" charset="-128"/>
                <a:cs typeface="メイリオ" pitchFamily="50" charset="-128"/>
              </a:rPr>
              <a:t>金融商品取引法（</a:t>
            </a:r>
            <a:r>
              <a:rPr kumimoji="0" lang="en-US" altLang="ja-JP" sz="1400" dirty="0">
                <a:solidFill>
                  <a:srgbClr val="FFFFFF"/>
                </a:solidFill>
                <a:latin typeface="メイリオ" pitchFamily="50" charset="-128"/>
                <a:ea typeface="メイリオ" pitchFamily="50" charset="-128"/>
                <a:cs typeface="メイリオ" pitchFamily="50" charset="-128"/>
              </a:rPr>
              <a:t>J-SOX</a:t>
            </a:r>
            <a:r>
              <a:rPr kumimoji="0" lang="ja-JP" altLang="en-US" sz="1400" dirty="0">
                <a:solidFill>
                  <a:srgbClr val="FFFFFF"/>
                </a:solidFill>
                <a:latin typeface="メイリオ" pitchFamily="50" charset="-128"/>
                <a:ea typeface="メイリオ" pitchFamily="50" charset="-128"/>
                <a:cs typeface="メイリオ" pitchFamily="50" charset="-128"/>
              </a:rPr>
              <a:t>）</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2007</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3</a:t>
            </a:r>
            <a:r>
              <a:rPr kumimoji="0" lang="ja-JP" altLang="en-US" sz="1400" dirty="0">
                <a:solidFill>
                  <a:srgbClr val="FFFFFF"/>
                </a:solidFill>
                <a:latin typeface="メイリオ" pitchFamily="50" charset="-128"/>
                <a:ea typeface="メイリオ" pitchFamily="50" charset="-128"/>
                <a:cs typeface="メイリオ" pitchFamily="50" charset="-128"/>
              </a:rPr>
              <a:t>月　　文書化支援ドキュメント提供</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2007</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7</a:t>
            </a:r>
            <a:r>
              <a:rPr kumimoji="0" lang="ja-JP" altLang="en-US" sz="1400" dirty="0">
                <a:solidFill>
                  <a:srgbClr val="FFFFFF"/>
                </a:solidFill>
                <a:latin typeface="メイリオ" pitchFamily="50" charset="-128"/>
                <a:ea typeface="メイリオ" pitchFamily="50" charset="-128"/>
                <a:cs typeface="メイリオ" pitchFamily="50" charset="-128"/>
              </a:rPr>
              <a:t>月　　ログ管理機能の強化</a:t>
            </a:r>
            <a:endParaRPr kumimoji="0" lang="en-US" altLang="ja-JP" sz="1400" dirty="0">
              <a:solidFill>
                <a:srgbClr val="FFFFFF"/>
              </a:solidFill>
              <a:latin typeface="メイリオ" pitchFamily="50" charset="-128"/>
              <a:ea typeface="メイリオ" pitchFamily="50" charset="-128"/>
              <a:cs typeface="メイリオ" pitchFamily="50" charset="-128"/>
            </a:endParaRPr>
          </a:p>
          <a:p>
            <a:pPr>
              <a:lnSpc>
                <a:spcPct val="150000"/>
              </a:lnSpc>
            </a:pPr>
            <a:r>
              <a:rPr kumimoji="0" lang="en-US" altLang="ja-JP" sz="1400" dirty="0">
                <a:solidFill>
                  <a:srgbClr val="FFFFFF"/>
                </a:solidFill>
                <a:latin typeface="メイリオ" pitchFamily="50" charset="-128"/>
                <a:ea typeface="メイリオ" pitchFamily="50" charset="-128"/>
                <a:cs typeface="メイリオ" pitchFamily="50" charset="-128"/>
              </a:rPr>
              <a:t>2008</a:t>
            </a:r>
            <a:r>
              <a:rPr kumimoji="0" lang="ja-JP" altLang="en-US" sz="1400" dirty="0">
                <a:solidFill>
                  <a:srgbClr val="FFFFFF"/>
                </a:solidFill>
                <a:latin typeface="メイリオ" pitchFamily="50" charset="-128"/>
                <a:ea typeface="メイリオ" pitchFamily="50" charset="-128"/>
                <a:cs typeface="メイリオ" pitchFamily="50" charset="-128"/>
              </a:rPr>
              <a:t>年　</a:t>
            </a:r>
            <a:r>
              <a:rPr kumimoji="0" lang="en-US" altLang="ja-JP" sz="1400" dirty="0">
                <a:solidFill>
                  <a:srgbClr val="FFFFFF"/>
                </a:solidFill>
                <a:latin typeface="メイリオ" pitchFamily="50" charset="-128"/>
                <a:ea typeface="メイリオ" pitchFamily="50" charset="-128"/>
                <a:cs typeface="メイリオ" pitchFamily="50" charset="-128"/>
              </a:rPr>
              <a:t>7</a:t>
            </a:r>
            <a:r>
              <a:rPr kumimoji="0" lang="ja-JP" altLang="en-US" sz="1400" dirty="0">
                <a:solidFill>
                  <a:srgbClr val="FFFFFF"/>
                </a:solidFill>
                <a:latin typeface="メイリオ" pitchFamily="50" charset="-128"/>
                <a:ea typeface="メイリオ" pitchFamily="50" charset="-128"/>
                <a:cs typeface="メイリオ" pitchFamily="50" charset="-128"/>
              </a:rPr>
              <a:t>月　　パスワード管理機能の強化</a:t>
            </a:r>
            <a:endParaRPr kumimoji="0" lang="ja-JP" altLang="ja-JP" sz="1400" dirty="0">
              <a:solidFill>
                <a:srgbClr val="FFFFFF"/>
              </a:solidFill>
              <a:latin typeface="メイリオ" pitchFamily="50" charset="-128"/>
              <a:ea typeface="メイリオ" pitchFamily="50" charset="-128"/>
              <a:cs typeface="メイリオ" pitchFamily="50" charset="-128"/>
            </a:endParaRPr>
          </a:p>
        </p:txBody>
      </p:sp>
      <p:sp>
        <p:nvSpPr>
          <p:cNvPr id="136199" name="Text Box 2"/>
          <p:cNvSpPr txBox="1">
            <a:spLocks noChangeArrowheads="1"/>
          </p:cNvSpPr>
          <p:nvPr/>
        </p:nvSpPr>
        <p:spPr bwMode="auto">
          <a:xfrm>
            <a:off x="215900" y="1439863"/>
            <a:ext cx="4357688" cy="369887"/>
          </a:xfrm>
          <a:prstGeom prst="rect">
            <a:avLst/>
          </a:prstGeom>
          <a:noFill/>
          <a:ln w="9525">
            <a:noFill/>
            <a:miter lim="800000"/>
            <a:headEnd/>
            <a:tailEnd/>
          </a:ln>
        </p:spPr>
        <p:txBody>
          <a:bodyPr lIns="92075" tIns="46038" rIns="92075" bIns="46038">
            <a:spAutoFit/>
          </a:bodyPr>
          <a:lstStyle/>
          <a:p>
            <a:r>
              <a:rPr lang="en-US" altLang="ja-JP" b="1" i="1">
                <a:solidFill>
                  <a:srgbClr val="E27100"/>
                </a:solidFill>
                <a:latin typeface="Times New Roman" pitchFamily="18" charset="0"/>
                <a:ea typeface="HGP創英角ｺﾞｼｯｸUB" pitchFamily="50" charset="-128"/>
                <a:cs typeface="Times New Roman" pitchFamily="18" charset="0"/>
              </a:rPr>
              <a:t>SuperStream</a:t>
            </a:r>
            <a:r>
              <a:rPr lang="ja-JP" altLang="en-US">
                <a:solidFill>
                  <a:srgbClr val="E27100"/>
                </a:solidFill>
                <a:latin typeface="メイリオ" pitchFamily="50" charset="-128"/>
                <a:ea typeface="メイリオ" pitchFamily="50" charset="-128"/>
                <a:cs typeface="メイリオ" pitchFamily="50" charset="-128"/>
              </a:rPr>
              <a:t>の主な制度対応実績</a:t>
            </a:r>
            <a:endParaRPr lang="en-US" altLang="ja-JP">
              <a:solidFill>
                <a:srgbClr val="E27100"/>
              </a:solidFill>
              <a:latin typeface="メイリオ" pitchFamily="50" charset="-128"/>
              <a:ea typeface="メイリオ" pitchFamily="50" charset="-128"/>
              <a:cs typeface="メイリオ" pitchFamily="50" charset="-128"/>
            </a:endParaRPr>
          </a:p>
        </p:txBody>
      </p:sp>
      <p:sp>
        <p:nvSpPr>
          <p:cNvPr id="1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の内部統制対応</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～概要～</a:t>
            </a:r>
            <a:endParaRPr lang="ja-JP" altLang="en-US" dirty="0" smtClean="0">
              <a:latin typeface="メイリオ" pitchFamily="50" charset="-128"/>
              <a:ea typeface="メイリオ" pitchFamily="50" charset="-128"/>
              <a:cs typeface="メイリオ" pitchFamily="50" charset="-128"/>
            </a:endParaRPr>
          </a:p>
        </p:txBody>
      </p:sp>
      <p:sp>
        <p:nvSpPr>
          <p:cNvPr id="6246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78AD525-2DDE-4CAB-8627-399D731C87CD}" type="slidenum">
              <a:rPr lang="ja-JP" altLang="en-US" smtClean="0">
                <a:solidFill>
                  <a:srgbClr val="FFFFFF"/>
                </a:solidFill>
              </a:rPr>
              <a:pPr fontAlgn="base">
                <a:spcBef>
                  <a:spcPct val="0"/>
                </a:spcBef>
                <a:spcAft>
                  <a:spcPct val="0"/>
                </a:spcAft>
                <a:defRPr/>
              </a:pPr>
              <a:t>58</a:t>
            </a:fld>
            <a:endParaRPr lang="ja-JP" altLang="en-US" smtClean="0">
              <a:solidFill>
                <a:srgbClr val="FFFFFF"/>
              </a:solidFill>
            </a:endParaRPr>
          </a:p>
        </p:txBody>
      </p:sp>
      <p:sp>
        <p:nvSpPr>
          <p:cNvPr id="6" name="Rectangle 3"/>
          <p:cNvSpPr>
            <a:spLocks noChangeArrowheads="1"/>
          </p:cNvSpPr>
          <p:nvPr/>
        </p:nvSpPr>
        <p:spPr bwMode="auto">
          <a:xfrm>
            <a:off x="250825" y="4508500"/>
            <a:ext cx="1441450" cy="1800225"/>
          </a:xfrm>
          <a:prstGeom prst="rect">
            <a:avLst/>
          </a:prstGeom>
          <a:solidFill>
            <a:schemeClr val="accent4">
              <a:lumMod val="60000"/>
              <a:lumOff val="40000"/>
            </a:schemeClr>
          </a:solidFill>
          <a:ln w="28575">
            <a:noFill/>
            <a:miter lim="800000"/>
            <a:headEnd/>
            <a:tailEnd/>
          </a:ln>
        </p:spPr>
        <p:txBody>
          <a:bodyPr wrap="none" anchor="ctr"/>
          <a:lstStyle/>
          <a:p>
            <a:pPr>
              <a:defRPr/>
            </a:pPr>
            <a:r>
              <a:rPr lang="ja-JP" altLang="en-US" sz="1600">
                <a:solidFill>
                  <a:prstClr val="black"/>
                </a:solidFill>
                <a:latin typeface="メイリオ" pitchFamily="50" charset="-128"/>
                <a:ea typeface="メイリオ" pitchFamily="50" charset="-128"/>
                <a:cs typeface="メイリオ" pitchFamily="50" charset="-128"/>
              </a:rPr>
              <a:t>ＩＴ全般統制</a:t>
            </a:r>
          </a:p>
        </p:txBody>
      </p:sp>
      <p:sp>
        <p:nvSpPr>
          <p:cNvPr id="7" name="Rectangle 4"/>
          <p:cNvSpPr>
            <a:spLocks noChangeArrowheads="1"/>
          </p:cNvSpPr>
          <p:nvPr/>
        </p:nvSpPr>
        <p:spPr bwMode="auto">
          <a:xfrm>
            <a:off x="250825" y="1628775"/>
            <a:ext cx="1441450" cy="2736850"/>
          </a:xfrm>
          <a:prstGeom prst="rect">
            <a:avLst/>
          </a:prstGeom>
          <a:solidFill>
            <a:schemeClr val="accent4">
              <a:lumMod val="60000"/>
              <a:lumOff val="40000"/>
            </a:schemeClr>
          </a:solidFill>
          <a:ln w="28575">
            <a:noFill/>
            <a:miter lim="800000"/>
            <a:headEnd/>
            <a:tailEnd/>
          </a:ln>
        </p:spPr>
        <p:txBody>
          <a:bodyPr wrap="none" anchor="ctr"/>
          <a:lstStyle/>
          <a:p>
            <a:pPr>
              <a:defRPr/>
            </a:pPr>
            <a:r>
              <a:rPr lang="ja-JP" altLang="en-US" sz="1600">
                <a:solidFill>
                  <a:prstClr val="black"/>
                </a:solidFill>
                <a:latin typeface="メイリオ" pitchFamily="50" charset="-128"/>
                <a:ea typeface="メイリオ" pitchFamily="50" charset="-128"/>
                <a:cs typeface="メイリオ" pitchFamily="50" charset="-128"/>
              </a:rPr>
              <a:t>ＩＴ業務処理</a:t>
            </a:r>
          </a:p>
          <a:p>
            <a:pPr>
              <a:defRPr/>
            </a:pPr>
            <a:r>
              <a:rPr lang="ja-JP" altLang="en-US" sz="1600">
                <a:solidFill>
                  <a:prstClr val="black"/>
                </a:solidFill>
                <a:latin typeface="メイリオ" pitchFamily="50" charset="-128"/>
                <a:ea typeface="メイリオ" pitchFamily="50" charset="-128"/>
                <a:cs typeface="メイリオ" pitchFamily="50" charset="-128"/>
              </a:rPr>
              <a:t>統制</a:t>
            </a:r>
          </a:p>
        </p:txBody>
      </p:sp>
      <p:sp>
        <p:nvSpPr>
          <p:cNvPr id="8" name="Rectangle 5"/>
          <p:cNvSpPr>
            <a:spLocks noChangeArrowheads="1"/>
          </p:cNvSpPr>
          <p:nvPr/>
        </p:nvSpPr>
        <p:spPr bwMode="auto">
          <a:xfrm>
            <a:off x="1763713" y="6022975"/>
            <a:ext cx="3082925" cy="287338"/>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システムドキュメント</a:t>
            </a:r>
          </a:p>
        </p:txBody>
      </p:sp>
      <p:sp>
        <p:nvSpPr>
          <p:cNvPr id="9" name="Rectangle 6"/>
          <p:cNvSpPr>
            <a:spLocks noChangeArrowheads="1"/>
          </p:cNvSpPr>
          <p:nvPr/>
        </p:nvSpPr>
        <p:spPr bwMode="auto">
          <a:xfrm>
            <a:off x="4933950" y="6021388"/>
            <a:ext cx="4154488" cy="2889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製品マニュアル、リリースノート、内部統制ドキュメント提供</a:t>
            </a:r>
          </a:p>
        </p:txBody>
      </p:sp>
      <p:sp>
        <p:nvSpPr>
          <p:cNvPr id="10" name="Rectangle 7"/>
          <p:cNvSpPr>
            <a:spLocks noChangeArrowheads="1"/>
          </p:cNvSpPr>
          <p:nvPr/>
        </p:nvSpPr>
        <p:spPr bwMode="auto">
          <a:xfrm>
            <a:off x="1763713" y="4508500"/>
            <a:ext cx="3082925" cy="1081088"/>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セキュリティ</a:t>
            </a:r>
          </a:p>
        </p:txBody>
      </p:sp>
      <p:sp>
        <p:nvSpPr>
          <p:cNvPr id="11" name="Rectangle 8"/>
          <p:cNvSpPr>
            <a:spLocks noChangeArrowheads="1"/>
          </p:cNvSpPr>
          <p:nvPr/>
        </p:nvSpPr>
        <p:spPr bwMode="auto">
          <a:xfrm>
            <a:off x="1763713" y="5661025"/>
            <a:ext cx="3082925" cy="288925"/>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ログ取得</a:t>
            </a:r>
          </a:p>
        </p:txBody>
      </p:sp>
      <p:sp>
        <p:nvSpPr>
          <p:cNvPr id="12" name="Rectangle 9"/>
          <p:cNvSpPr>
            <a:spLocks noChangeArrowheads="1"/>
          </p:cNvSpPr>
          <p:nvPr/>
        </p:nvSpPr>
        <p:spPr bwMode="auto">
          <a:xfrm>
            <a:off x="4933950" y="4448175"/>
            <a:ext cx="4154488"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ユーザー管理（ユーザーマスタ管理）</a:t>
            </a:r>
          </a:p>
        </p:txBody>
      </p:sp>
      <p:sp>
        <p:nvSpPr>
          <p:cNvPr id="13" name="Rectangle 10"/>
          <p:cNvSpPr>
            <a:spLocks noChangeArrowheads="1"/>
          </p:cNvSpPr>
          <p:nvPr/>
        </p:nvSpPr>
        <p:spPr bwMode="auto">
          <a:xfrm>
            <a:off x="4933950" y="4652963"/>
            <a:ext cx="2144713" cy="503237"/>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パスワード管理</a:t>
            </a:r>
          </a:p>
        </p:txBody>
      </p:sp>
      <p:sp>
        <p:nvSpPr>
          <p:cNvPr id="14" name="Rectangle 11"/>
          <p:cNvSpPr>
            <a:spLocks noChangeArrowheads="1"/>
          </p:cNvSpPr>
          <p:nvPr/>
        </p:nvSpPr>
        <p:spPr bwMode="auto">
          <a:xfrm>
            <a:off x="6846888" y="4664075"/>
            <a:ext cx="2238375" cy="204788"/>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アプリケーション</a:t>
            </a:r>
          </a:p>
        </p:txBody>
      </p:sp>
      <p:sp>
        <p:nvSpPr>
          <p:cNvPr id="15" name="Rectangle 12"/>
          <p:cNvSpPr>
            <a:spLocks noChangeArrowheads="1"/>
          </p:cNvSpPr>
          <p:nvPr/>
        </p:nvSpPr>
        <p:spPr bwMode="auto">
          <a:xfrm>
            <a:off x="6846888" y="4879975"/>
            <a:ext cx="2238375" cy="204788"/>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データベース</a:t>
            </a:r>
          </a:p>
        </p:txBody>
      </p:sp>
      <p:sp>
        <p:nvSpPr>
          <p:cNvPr id="16" name="Rectangle 13"/>
          <p:cNvSpPr>
            <a:spLocks noChangeArrowheads="1"/>
          </p:cNvSpPr>
          <p:nvPr/>
        </p:nvSpPr>
        <p:spPr bwMode="auto">
          <a:xfrm>
            <a:off x="4933950" y="5095875"/>
            <a:ext cx="4154488"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権限設定（メニュー割当、科目／部門セキュリティなど）</a:t>
            </a:r>
          </a:p>
        </p:txBody>
      </p:sp>
      <p:sp>
        <p:nvSpPr>
          <p:cNvPr id="17" name="Rectangle 14"/>
          <p:cNvSpPr>
            <a:spLocks noChangeArrowheads="1"/>
          </p:cNvSpPr>
          <p:nvPr/>
        </p:nvSpPr>
        <p:spPr bwMode="auto">
          <a:xfrm>
            <a:off x="4933950" y="5311775"/>
            <a:ext cx="4154488"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アクセス管理（端末管理、アクセス状況モニタリングなど）</a:t>
            </a:r>
          </a:p>
        </p:txBody>
      </p:sp>
      <p:sp>
        <p:nvSpPr>
          <p:cNvPr id="18" name="Rectangle 15"/>
          <p:cNvSpPr>
            <a:spLocks noChangeArrowheads="1"/>
          </p:cNvSpPr>
          <p:nvPr/>
        </p:nvSpPr>
        <p:spPr bwMode="auto">
          <a:xfrm>
            <a:off x="4933950" y="5661025"/>
            <a:ext cx="4154488" cy="287338"/>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ログインログ、画面起動ログ、操作ログ、データログ</a:t>
            </a:r>
          </a:p>
        </p:txBody>
      </p:sp>
      <p:sp>
        <p:nvSpPr>
          <p:cNvPr id="137233" name="Rectangle 16"/>
          <p:cNvSpPr>
            <a:spLocks noChangeArrowheads="1"/>
          </p:cNvSpPr>
          <p:nvPr/>
        </p:nvSpPr>
        <p:spPr bwMode="auto">
          <a:xfrm>
            <a:off x="1774825" y="1341438"/>
            <a:ext cx="781050" cy="214312"/>
          </a:xfrm>
          <a:prstGeom prst="rect">
            <a:avLst/>
          </a:prstGeom>
          <a:solidFill>
            <a:srgbClr val="9E3039"/>
          </a:solidFill>
          <a:ln w="9525">
            <a:solidFill>
              <a:schemeClr val="bg2"/>
            </a:solidFill>
            <a:miter lim="800000"/>
            <a:headEnd/>
            <a:tailEnd/>
          </a:ln>
        </p:spPr>
        <p:txBody>
          <a:bodyPr wrap="none" anchor="ctr"/>
          <a:lstStyle/>
          <a:p>
            <a:pPr algn="ctr"/>
            <a:r>
              <a:rPr lang="ja-JP" altLang="en-US" sz="1200">
                <a:solidFill>
                  <a:srgbClr val="FFFFFF"/>
                </a:solidFill>
                <a:latin typeface="メイリオ" pitchFamily="50" charset="-128"/>
                <a:ea typeface="メイリオ" pitchFamily="50" charset="-128"/>
                <a:cs typeface="メイリオ" pitchFamily="50" charset="-128"/>
              </a:rPr>
              <a:t>統制目標</a:t>
            </a:r>
          </a:p>
        </p:txBody>
      </p:sp>
      <p:sp>
        <p:nvSpPr>
          <p:cNvPr id="137234" name="Rectangle 17"/>
          <p:cNvSpPr>
            <a:spLocks noChangeArrowheads="1"/>
          </p:cNvSpPr>
          <p:nvPr/>
        </p:nvSpPr>
        <p:spPr bwMode="auto">
          <a:xfrm>
            <a:off x="1778000" y="1628775"/>
            <a:ext cx="777875" cy="862013"/>
          </a:xfrm>
          <a:prstGeom prst="rect">
            <a:avLst/>
          </a:prstGeom>
          <a:solidFill>
            <a:srgbClr val="FFCC99"/>
          </a:solidFill>
          <a:ln w="9525">
            <a:solidFill>
              <a:schemeClr val="bg2"/>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正確性</a:t>
            </a:r>
          </a:p>
        </p:txBody>
      </p:sp>
      <p:sp>
        <p:nvSpPr>
          <p:cNvPr id="137235" name="Rectangle 18"/>
          <p:cNvSpPr>
            <a:spLocks noChangeArrowheads="1"/>
          </p:cNvSpPr>
          <p:nvPr/>
        </p:nvSpPr>
        <p:spPr bwMode="auto">
          <a:xfrm>
            <a:off x="1778000" y="2562225"/>
            <a:ext cx="777875" cy="1081088"/>
          </a:xfrm>
          <a:prstGeom prst="rect">
            <a:avLst/>
          </a:prstGeom>
          <a:solidFill>
            <a:srgbClr val="FFCC99"/>
          </a:solidFill>
          <a:ln w="9525">
            <a:solidFill>
              <a:schemeClr val="bg2"/>
            </a:solidFill>
            <a:miter lim="800000"/>
            <a:headEnd/>
            <a:tailEnd/>
          </a:ln>
        </p:spPr>
        <p:txBody>
          <a:bodyPr wrap="none" anchor="ctr"/>
          <a:lstStyle/>
          <a:p>
            <a:r>
              <a:rPr lang="ja-JP" altLang="en-US" sz="1200">
                <a:solidFill>
                  <a:srgbClr val="000000"/>
                </a:solidFill>
                <a:latin typeface="メイリオ" pitchFamily="50" charset="-128"/>
                <a:ea typeface="メイリオ" pitchFamily="50" charset="-128"/>
                <a:cs typeface="メイリオ" pitchFamily="50" charset="-128"/>
              </a:rPr>
              <a:t>網羅性</a:t>
            </a:r>
          </a:p>
        </p:txBody>
      </p:sp>
      <p:sp>
        <p:nvSpPr>
          <p:cNvPr id="137236" name="Rectangle 19"/>
          <p:cNvSpPr>
            <a:spLocks noChangeArrowheads="1"/>
          </p:cNvSpPr>
          <p:nvPr/>
        </p:nvSpPr>
        <p:spPr bwMode="auto">
          <a:xfrm>
            <a:off x="1778000" y="3716338"/>
            <a:ext cx="777875" cy="647700"/>
          </a:xfrm>
          <a:prstGeom prst="rect">
            <a:avLst/>
          </a:prstGeom>
          <a:solidFill>
            <a:srgbClr val="FFCC99"/>
          </a:solidFill>
          <a:ln w="9525">
            <a:solidFill>
              <a:schemeClr val="bg2"/>
            </a:solidFill>
            <a:miter lim="800000"/>
            <a:headEnd/>
            <a:tailEnd/>
          </a:ln>
        </p:spPr>
        <p:txBody>
          <a:bodyPr wrap="none" anchor="ctr"/>
          <a:lstStyle/>
          <a:p>
            <a:r>
              <a:rPr lang="ja-JP" altLang="en-US" sz="1200">
                <a:solidFill>
                  <a:srgbClr val="000000"/>
                </a:solidFill>
                <a:latin typeface="メイリオ" pitchFamily="50" charset="-128"/>
                <a:ea typeface="メイリオ" pitchFamily="50" charset="-128"/>
                <a:cs typeface="メイリオ" pitchFamily="50" charset="-128"/>
              </a:rPr>
              <a:t>正当性</a:t>
            </a:r>
          </a:p>
        </p:txBody>
      </p:sp>
      <p:sp>
        <p:nvSpPr>
          <p:cNvPr id="23" name="Rectangle 20"/>
          <p:cNvSpPr>
            <a:spLocks noChangeArrowheads="1"/>
          </p:cNvSpPr>
          <p:nvPr/>
        </p:nvSpPr>
        <p:spPr bwMode="auto">
          <a:xfrm>
            <a:off x="2587625" y="1627188"/>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dirty="0">
                <a:solidFill>
                  <a:prstClr val="black"/>
                </a:solidFill>
                <a:latin typeface="メイリオ" pitchFamily="50" charset="-128"/>
                <a:ea typeface="メイリオ" pitchFamily="50" charset="-128"/>
                <a:cs typeface="メイリオ" pitchFamily="50" charset="-128"/>
              </a:rPr>
              <a:t>入力誤謬防止機能</a:t>
            </a:r>
          </a:p>
        </p:txBody>
      </p:sp>
      <p:sp>
        <p:nvSpPr>
          <p:cNvPr id="24" name="Rectangle 21"/>
          <p:cNvSpPr>
            <a:spLocks noChangeArrowheads="1"/>
          </p:cNvSpPr>
          <p:nvPr/>
        </p:nvSpPr>
        <p:spPr bwMode="auto">
          <a:xfrm>
            <a:off x="2587625" y="1843088"/>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エラーチェック</a:t>
            </a:r>
          </a:p>
        </p:txBody>
      </p:sp>
      <p:sp>
        <p:nvSpPr>
          <p:cNvPr id="25" name="Rectangle 22"/>
          <p:cNvSpPr>
            <a:spLocks noChangeArrowheads="1"/>
          </p:cNvSpPr>
          <p:nvPr/>
        </p:nvSpPr>
        <p:spPr bwMode="auto">
          <a:xfrm>
            <a:off x="2587625" y="2058988"/>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プルーフリスト</a:t>
            </a:r>
          </a:p>
        </p:txBody>
      </p:sp>
      <p:sp>
        <p:nvSpPr>
          <p:cNvPr id="26" name="Rectangle 23"/>
          <p:cNvSpPr>
            <a:spLocks noChangeArrowheads="1"/>
          </p:cNvSpPr>
          <p:nvPr/>
        </p:nvSpPr>
        <p:spPr bwMode="auto">
          <a:xfrm>
            <a:off x="2587625" y="2274888"/>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エラーリストとフォローアップ</a:t>
            </a:r>
          </a:p>
        </p:txBody>
      </p:sp>
      <p:sp>
        <p:nvSpPr>
          <p:cNvPr id="27" name="Rectangle 24"/>
          <p:cNvSpPr>
            <a:spLocks noChangeArrowheads="1"/>
          </p:cNvSpPr>
          <p:nvPr/>
        </p:nvSpPr>
        <p:spPr bwMode="auto">
          <a:xfrm>
            <a:off x="2587625" y="2563813"/>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入力原票管理</a:t>
            </a:r>
          </a:p>
        </p:txBody>
      </p:sp>
      <p:sp>
        <p:nvSpPr>
          <p:cNvPr id="28" name="Rectangle 25"/>
          <p:cNvSpPr>
            <a:spLocks noChangeArrowheads="1"/>
          </p:cNvSpPr>
          <p:nvPr/>
        </p:nvSpPr>
        <p:spPr bwMode="auto">
          <a:xfrm>
            <a:off x="2587625" y="2779713"/>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重複防止</a:t>
            </a:r>
          </a:p>
        </p:txBody>
      </p:sp>
      <p:sp>
        <p:nvSpPr>
          <p:cNvPr id="29" name="Rectangle 26"/>
          <p:cNvSpPr>
            <a:spLocks noChangeArrowheads="1"/>
          </p:cNvSpPr>
          <p:nvPr/>
        </p:nvSpPr>
        <p:spPr bwMode="auto">
          <a:xfrm>
            <a:off x="2587625" y="2997200"/>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入力漏れ防止</a:t>
            </a:r>
          </a:p>
        </p:txBody>
      </p:sp>
      <p:sp>
        <p:nvSpPr>
          <p:cNvPr id="30" name="Rectangle 27"/>
          <p:cNvSpPr>
            <a:spLocks noChangeArrowheads="1"/>
          </p:cNvSpPr>
          <p:nvPr/>
        </p:nvSpPr>
        <p:spPr bwMode="auto">
          <a:xfrm>
            <a:off x="2587625" y="3211513"/>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登録件数確認</a:t>
            </a:r>
          </a:p>
        </p:txBody>
      </p:sp>
      <p:sp>
        <p:nvSpPr>
          <p:cNvPr id="31" name="Rectangle 28"/>
          <p:cNvSpPr>
            <a:spLocks noChangeArrowheads="1"/>
          </p:cNvSpPr>
          <p:nvPr/>
        </p:nvSpPr>
        <p:spPr bwMode="auto">
          <a:xfrm>
            <a:off x="2587625" y="3427413"/>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データ出力</a:t>
            </a:r>
          </a:p>
        </p:txBody>
      </p:sp>
      <p:sp>
        <p:nvSpPr>
          <p:cNvPr id="32" name="Rectangle 29"/>
          <p:cNvSpPr>
            <a:spLocks noChangeArrowheads="1"/>
          </p:cNvSpPr>
          <p:nvPr/>
        </p:nvSpPr>
        <p:spPr bwMode="auto">
          <a:xfrm>
            <a:off x="2587625" y="3716338"/>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承認設定・処理・承認記録</a:t>
            </a:r>
          </a:p>
        </p:txBody>
      </p:sp>
      <p:sp>
        <p:nvSpPr>
          <p:cNvPr id="33" name="Rectangle 30"/>
          <p:cNvSpPr>
            <a:spLocks noChangeArrowheads="1"/>
          </p:cNvSpPr>
          <p:nvPr/>
        </p:nvSpPr>
        <p:spPr bwMode="auto">
          <a:xfrm>
            <a:off x="2587625" y="3932238"/>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アクセス管理</a:t>
            </a:r>
          </a:p>
        </p:txBody>
      </p:sp>
      <p:sp>
        <p:nvSpPr>
          <p:cNvPr id="137248" name="Rectangle 31"/>
          <p:cNvSpPr>
            <a:spLocks noChangeArrowheads="1"/>
          </p:cNvSpPr>
          <p:nvPr/>
        </p:nvSpPr>
        <p:spPr bwMode="auto">
          <a:xfrm>
            <a:off x="2555875" y="1341438"/>
            <a:ext cx="2273300" cy="212725"/>
          </a:xfrm>
          <a:prstGeom prst="rect">
            <a:avLst/>
          </a:prstGeom>
          <a:solidFill>
            <a:srgbClr val="0065AE"/>
          </a:solidFill>
          <a:ln w="9525">
            <a:solidFill>
              <a:schemeClr val="bg2"/>
            </a:solidFill>
            <a:miter lim="800000"/>
            <a:headEnd/>
            <a:tailEnd/>
          </a:ln>
        </p:spPr>
        <p:txBody>
          <a:bodyPr wrap="none" anchor="ctr"/>
          <a:lstStyle/>
          <a:p>
            <a:pPr algn="ctr"/>
            <a:r>
              <a:rPr lang="ja-JP" altLang="en-US" sz="1200">
                <a:solidFill>
                  <a:srgbClr val="FFFFFF"/>
                </a:solidFill>
                <a:latin typeface="メイリオ" pitchFamily="50" charset="-128"/>
                <a:ea typeface="メイリオ" pitchFamily="50" charset="-128"/>
                <a:cs typeface="メイリオ" pitchFamily="50" charset="-128"/>
              </a:rPr>
              <a:t>統制区分</a:t>
            </a:r>
          </a:p>
        </p:txBody>
      </p:sp>
      <p:sp>
        <p:nvSpPr>
          <p:cNvPr id="35" name="Rectangle 32"/>
          <p:cNvSpPr>
            <a:spLocks noChangeArrowheads="1"/>
          </p:cNvSpPr>
          <p:nvPr/>
        </p:nvSpPr>
        <p:spPr bwMode="auto">
          <a:xfrm>
            <a:off x="2587625" y="4148138"/>
            <a:ext cx="2241550" cy="215900"/>
          </a:xfrm>
          <a:prstGeom prst="rect">
            <a:avLst/>
          </a:prstGeom>
          <a:solidFill>
            <a:schemeClr val="accent2">
              <a:lumMod val="20000"/>
              <a:lumOff val="80000"/>
            </a:schemeClr>
          </a:solidFill>
          <a:ln w="9525">
            <a:solidFill>
              <a:schemeClr val="bg2"/>
            </a:solidFill>
            <a:miter lim="800000"/>
            <a:headEnd/>
            <a:tailEnd/>
          </a:ln>
        </p:spPr>
        <p:txBody>
          <a:bodyPr wrap="none" anchor="ctr"/>
          <a:lstStyle/>
          <a:p>
            <a:pPr>
              <a:defRPr/>
            </a:pPr>
            <a:r>
              <a:rPr lang="ja-JP" altLang="en-US" sz="1200">
                <a:solidFill>
                  <a:prstClr val="black"/>
                </a:solidFill>
                <a:latin typeface="メイリオ" pitchFamily="50" charset="-128"/>
                <a:ea typeface="メイリオ" pitchFamily="50" charset="-128"/>
                <a:cs typeface="メイリオ" pitchFamily="50" charset="-128"/>
              </a:rPr>
              <a:t>データ変更管理</a:t>
            </a:r>
          </a:p>
        </p:txBody>
      </p:sp>
      <p:sp>
        <p:nvSpPr>
          <p:cNvPr id="137250" name="Rectangle 33"/>
          <p:cNvSpPr>
            <a:spLocks noChangeArrowheads="1"/>
          </p:cNvSpPr>
          <p:nvPr/>
        </p:nvSpPr>
        <p:spPr bwMode="auto">
          <a:xfrm>
            <a:off x="4932363" y="1338263"/>
            <a:ext cx="4104134" cy="218530"/>
          </a:xfrm>
          <a:prstGeom prst="rect">
            <a:avLst/>
          </a:prstGeom>
          <a:solidFill>
            <a:srgbClr val="557630"/>
          </a:solidFill>
          <a:ln w="9525">
            <a:solidFill>
              <a:schemeClr val="bg2"/>
            </a:solidFill>
            <a:miter lim="800000"/>
            <a:headEnd/>
            <a:tailEnd/>
          </a:ln>
        </p:spPr>
        <p:txBody>
          <a:bodyPr wrap="none" anchor="ctr"/>
          <a:lstStyle/>
          <a:p>
            <a:pPr algn="ctr"/>
            <a:r>
              <a:rPr lang="en-US" altLang="ja-JP" sz="1200" b="1" i="1">
                <a:solidFill>
                  <a:srgbClr val="FFFFFF"/>
                </a:solidFill>
                <a:latin typeface="Times New Roman" pitchFamily="18" charset="0"/>
                <a:ea typeface="HGP創英角ｺﾞｼｯｸUB" pitchFamily="50" charset="-128"/>
              </a:rPr>
              <a:t>SuperStream </a:t>
            </a:r>
            <a:r>
              <a:rPr lang="ja-JP" altLang="en-US" sz="1200">
                <a:solidFill>
                  <a:srgbClr val="FFFFFF"/>
                </a:solidFill>
                <a:latin typeface="メイリオ" pitchFamily="50" charset="-128"/>
                <a:ea typeface="メイリオ" pitchFamily="50" charset="-128"/>
                <a:cs typeface="メイリオ" pitchFamily="50" charset="-128"/>
              </a:rPr>
              <a:t>の対応／機能</a:t>
            </a:r>
          </a:p>
        </p:txBody>
      </p:sp>
      <p:sp>
        <p:nvSpPr>
          <p:cNvPr id="37" name="Rectangle 34"/>
          <p:cNvSpPr>
            <a:spLocks noChangeArrowheads="1"/>
          </p:cNvSpPr>
          <p:nvPr/>
        </p:nvSpPr>
        <p:spPr bwMode="auto">
          <a:xfrm>
            <a:off x="4932363" y="1555750"/>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自動仕訳、パターン入力機能など</a:t>
            </a:r>
          </a:p>
        </p:txBody>
      </p:sp>
      <p:sp>
        <p:nvSpPr>
          <p:cNvPr id="38" name="Rectangle 35"/>
          <p:cNvSpPr>
            <a:spLocks noChangeArrowheads="1"/>
          </p:cNvSpPr>
          <p:nvPr/>
        </p:nvSpPr>
        <p:spPr bwMode="auto">
          <a:xfrm>
            <a:off x="4932363" y="1771650"/>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貸借バランスチェック、書式チェック、マスタ存在チェックなど</a:t>
            </a:r>
          </a:p>
        </p:txBody>
      </p:sp>
      <p:sp>
        <p:nvSpPr>
          <p:cNvPr id="39" name="Rectangle 36"/>
          <p:cNvSpPr>
            <a:spLocks noChangeArrowheads="1"/>
          </p:cNvSpPr>
          <p:nvPr/>
        </p:nvSpPr>
        <p:spPr bwMode="auto">
          <a:xfrm>
            <a:off x="4932363" y="1987550"/>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各種チェックリスト、一覧表など</a:t>
            </a:r>
          </a:p>
        </p:txBody>
      </p:sp>
      <p:sp>
        <p:nvSpPr>
          <p:cNvPr id="40" name="Rectangle 37"/>
          <p:cNvSpPr>
            <a:spLocks noChangeArrowheads="1"/>
          </p:cNvSpPr>
          <p:nvPr/>
        </p:nvSpPr>
        <p:spPr bwMode="auto">
          <a:xfrm>
            <a:off x="4932363" y="2203450"/>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エラー一覧表、外部エラー修正機能など</a:t>
            </a:r>
          </a:p>
        </p:txBody>
      </p:sp>
      <p:sp>
        <p:nvSpPr>
          <p:cNvPr id="41" name="Rectangle 38"/>
          <p:cNvSpPr>
            <a:spLocks noChangeArrowheads="1"/>
          </p:cNvSpPr>
          <p:nvPr/>
        </p:nvSpPr>
        <p:spPr bwMode="auto">
          <a:xfrm>
            <a:off x="4932363" y="2492375"/>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元伝票番号の保持など</a:t>
            </a:r>
          </a:p>
        </p:txBody>
      </p:sp>
      <p:sp>
        <p:nvSpPr>
          <p:cNvPr id="42" name="Rectangle 39"/>
          <p:cNvSpPr>
            <a:spLocks noChangeArrowheads="1"/>
          </p:cNvSpPr>
          <p:nvPr/>
        </p:nvSpPr>
        <p:spPr bwMode="auto">
          <a:xfrm>
            <a:off x="4932363" y="2708275"/>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伝票番号自動採番、伝票番号管理リストなど</a:t>
            </a:r>
          </a:p>
        </p:txBody>
      </p:sp>
      <p:sp>
        <p:nvSpPr>
          <p:cNvPr id="43" name="Rectangle 40"/>
          <p:cNvSpPr>
            <a:spLocks noChangeArrowheads="1"/>
          </p:cNvSpPr>
          <p:nvPr/>
        </p:nvSpPr>
        <p:spPr bwMode="auto">
          <a:xfrm>
            <a:off x="4932363" y="2925763"/>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締め処理時の未更新チェックなど</a:t>
            </a:r>
          </a:p>
        </p:txBody>
      </p:sp>
      <p:sp>
        <p:nvSpPr>
          <p:cNvPr id="44" name="Rectangle 41"/>
          <p:cNvSpPr>
            <a:spLocks noChangeArrowheads="1"/>
          </p:cNvSpPr>
          <p:nvPr/>
        </p:nvSpPr>
        <p:spPr bwMode="auto">
          <a:xfrm>
            <a:off x="4932363" y="3140075"/>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登録データの件数カウントなど</a:t>
            </a:r>
          </a:p>
        </p:txBody>
      </p:sp>
      <p:sp>
        <p:nvSpPr>
          <p:cNvPr id="45" name="Rectangle 42"/>
          <p:cNvSpPr>
            <a:spLocks noChangeArrowheads="1"/>
          </p:cNvSpPr>
          <p:nvPr/>
        </p:nvSpPr>
        <p:spPr bwMode="auto">
          <a:xfrm>
            <a:off x="4932363" y="3355975"/>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各種照会帳票、ドリルダウン照会など</a:t>
            </a:r>
          </a:p>
        </p:txBody>
      </p:sp>
      <p:sp>
        <p:nvSpPr>
          <p:cNvPr id="46" name="Rectangle 43"/>
          <p:cNvSpPr>
            <a:spLocks noChangeArrowheads="1"/>
          </p:cNvSpPr>
          <p:nvPr/>
        </p:nvSpPr>
        <p:spPr bwMode="auto">
          <a:xfrm>
            <a:off x="4932363" y="3644900"/>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多段階承認、ワークフロー承認など</a:t>
            </a:r>
          </a:p>
        </p:txBody>
      </p:sp>
      <p:sp>
        <p:nvSpPr>
          <p:cNvPr id="47" name="Rectangle 44"/>
          <p:cNvSpPr>
            <a:spLocks noChangeArrowheads="1"/>
          </p:cNvSpPr>
          <p:nvPr/>
        </p:nvSpPr>
        <p:spPr bwMode="auto">
          <a:xfrm>
            <a:off x="4932363" y="3860800"/>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ユーザーごとのメニュー・科目・部門のアクセス権限管理など</a:t>
            </a:r>
          </a:p>
        </p:txBody>
      </p:sp>
      <p:sp>
        <p:nvSpPr>
          <p:cNvPr id="48" name="Rectangle 45"/>
          <p:cNvSpPr>
            <a:spLocks noChangeArrowheads="1"/>
          </p:cNvSpPr>
          <p:nvPr/>
        </p:nvSpPr>
        <p:spPr bwMode="auto">
          <a:xfrm>
            <a:off x="4932363" y="4076700"/>
            <a:ext cx="4151312" cy="276225"/>
          </a:xfrm>
          <a:prstGeom prst="rect">
            <a:avLst/>
          </a:prstGeom>
          <a:solidFill>
            <a:schemeClr val="accent5">
              <a:lumMod val="20000"/>
              <a:lumOff val="80000"/>
            </a:schemeClr>
          </a:solidFill>
          <a:ln w="9525">
            <a:solidFill>
              <a:schemeClr val="bg2"/>
            </a:solidFill>
            <a:miter lim="800000"/>
            <a:headEnd/>
            <a:tailEnd/>
          </a:ln>
        </p:spPr>
        <p:txBody>
          <a:bodyPr wrap="none" anchor="ctr"/>
          <a:lstStyle/>
          <a:p>
            <a:pPr>
              <a:defRPr/>
            </a:pPr>
            <a:r>
              <a:rPr lang="ja-JP" altLang="en-US" sz="1100" dirty="0">
                <a:solidFill>
                  <a:prstClr val="black"/>
                </a:solidFill>
                <a:latin typeface="メイリオ" pitchFamily="50" charset="-128"/>
                <a:ea typeface="メイリオ" pitchFamily="50" charset="-128"/>
                <a:cs typeface="メイリオ" pitchFamily="50" charset="-128"/>
              </a:rPr>
              <a:t>修正ログの取得、締め処理による修正制御など</a:t>
            </a:r>
          </a:p>
        </p:txBody>
      </p:sp>
      <p:sp>
        <p:nvSpPr>
          <p:cNvPr id="5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対角する 2 つの角を丸めた四角形 42"/>
          <p:cNvSpPr/>
          <p:nvPr/>
        </p:nvSpPr>
        <p:spPr>
          <a:xfrm>
            <a:off x="4603750" y="1785938"/>
            <a:ext cx="4392613" cy="3000375"/>
          </a:xfrm>
          <a:prstGeom prst="round2Diag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180000"/>
          <a:lstStyle/>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使用可能な画面・帳票をメニューセットとして定義し、それを各ユーザーに割当することでアクセス制限をかけることが可能。</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138243"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の内部統制対応</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～セキュリティ強化機能～</a:t>
            </a:r>
          </a:p>
        </p:txBody>
      </p:sp>
      <p:sp>
        <p:nvSpPr>
          <p:cNvPr id="63492"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FBEC7D9B-22B7-44D8-AB18-1829C5273427}" type="slidenum">
              <a:rPr lang="ja-JP" altLang="en-US" smtClean="0">
                <a:solidFill>
                  <a:srgbClr val="FFFFFF"/>
                </a:solidFill>
              </a:rPr>
              <a:pPr fontAlgn="base">
                <a:spcBef>
                  <a:spcPct val="0"/>
                </a:spcBef>
                <a:spcAft>
                  <a:spcPct val="0"/>
                </a:spcAft>
                <a:defRPr/>
              </a:pPr>
              <a:t>59</a:t>
            </a:fld>
            <a:endParaRPr lang="ja-JP" altLang="en-US" smtClean="0">
              <a:solidFill>
                <a:srgbClr val="FFFFFF"/>
              </a:solidFill>
            </a:endParaRPr>
          </a:p>
        </p:txBody>
      </p:sp>
      <p:sp>
        <p:nvSpPr>
          <p:cNvPr id="64516" name="Rectangle 5"/>
          <p:cNvSpPr>
            <a:spLocks noChangeArrowheads="1"/>
          </p:cNvSpPr>
          <p:nvPr/>
        </p:nvSpPr>
        <p:spPr bwMode="auto">
          <a:xfrm>
            <a:off x="900113" y="1428750"/>
            <a:ext cx="2571750" cy="338138"/>
          </a:xfrm>
          <a:prstGeom prst="rect">
            <a:avLst/>
          </a:prstGeom>
          <a:noFill/>
          <a:ln w="9525" algn="ctr">
            <a:noFill/>
            <a:miter lim="800000"/>
            <a:headEnd/>
            <a:tailEnd/>
          </a:ln>
        </p:spPr>
        <p:txBody>
          <a:bodyPr anchor="ctr">
            <a:spAutoFit/>
          </a:bodyPr>
          <a:lstStyle/>
          <a:p>
            <a:pPr>
              <a:defRPr/>
            </a:pPr>
            <a:r>
              <a:rPr lang="ja-JP" altLang="en-US" sz="1600" dirty="0">
                <a:solidFill>
                  <a:schemeClr val="accent4">
                    <a:lumMod val="50000"/>
                  </a:schemeClr>
                </a:solidFill>
                <a:latin typeface="メイリオ" pitchFamily="50" charset="-128"/>
                <a:ea typeface="メイリオ" pitchFamily="50" charset="-128"/>
                <a:cs typeface="メイリオ" pitchFamily="50" charset="-128"/>
              </a:rPr>
              <a:t>◆パスワード管理強化</a:t>
            </a:r>
          </a:p>
        </p:txBody>
      </p:sp>
      <p:sp>
        <p:nvSpPr>
          <p:cNvPr id="64517" name="Text Box 22"/>
          <p:cNvSpPr txBox="1">
            <a:spLocks noChangeArrowheads="1"/>
          </p:cNvSpPr>
          <p:nvPr/>
        </p:nvSpPr>
        <p:spPr bwMode="auto">
          <a:xfrm>
            <a:off x="5006975" y="2963863"/>
            <a:ext cx="698500" cy="400050"/>
          </a:xfrm>
          <a:prstGeom prst="rect">
            <a:avLst/>
          </a:prstGeom>
          <a:noFill/>
          <a:ln w="9525" algn="ctr">
            <a:noFill/>
            <a:miter lim="800000"/>
            <a:headEnd/>
            <a:tailEnd/>
          </a:ln>
        </p:spPr>
        <p:txBody>
          <a:bodyPr wrap="none">
            <a:spAutoFit/>
          </a:bodyPr>
          <a:lstStyle/>
          <a:p>
            <a:pPr>
              <a:defRPr/>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ユーザ</a:t>
            </a:r>
          </a:p>
          <a:p>
            <a:pPr>
              <a:defRPr/>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（社員）</a:t>
            </a:r>
          </a:p>
        </p:txBody>
      </p:sp>
      <p:sp>
        <p:nvSpPr>
          <p:cNvPr id="64518" name="Text Box 23"/>
          <p:cNvSpPr txBox="1">
            <a:spLocks noChangeArrowheads="1"/>
          </p:cNvSpPr>
          <p:nvPr/>
        </p:nvSpPr>
        <p:spPr bwMode="auto">
          <a:xfrm>
            <a:off x="6015038" y="2963863"/>
            <a:ext cx="1082675" cy="400050"/>
          </a:xfrm>
          <a:prstGeom prst="rect">
            <a:avLst/>
          </a:prstGeom>
          <a:noFill/>
          <a:ln w="9525" algn="ctr">
            <a:noFill/>
            <a:miter lim="800000"/>
            <a:headEnd/>
            <a:tailEnd/>
          </a:ln>
        </p:spPr>
        <p:txBody>
          <a:bodyPr wrap="none">
            <a:spAutoFit/>
          </a:bodyPr>
          <a:lstStyle/>
          <a:p>
            <a:pPr>
              <a:defRPr/>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メニューセット</a:t>
            </a:r>
          </a:p>
          <a:p>
            <a:pPr>
              <a:defRPr/>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（ロール）</a:t>
            </a:r>
          </a:p>
        </p:txBody>
      </p:sp>
      <p:sp>
        <p:nvSpPr>
          <p:cNvPr id="64519" name="Text Box 24"/>
          <p:cNvSpPr txBox="1">
            <a:spLocks noChangeArrowheads="1"/>
          </p:cNvSpPr>
          <p:nvPr/>
        </p:nvSpPr>
        <p:spPr bwMode="auto">
          <a:xfrm>
            <a:off x="7310438" y="2928938"/>
            <a:ext cx="1339850" cy="400050"/>
          </a:xfrm>
          <a:prstGeom prst="rect">
            <a:avLst/>
          </a:prstGeom>
          <a:noFill/>
          <a:ln w="9525" algn="ctr">
            <a:noFill/>
            <a:miter lim="800000"/>
            <a:headEnd/>
            <a:tailEnd/>
          </a:ln>
        </p:spPr>
        <p:txBody>
          <a:bodyPr wrap="none">
            <a:spAutoFit/>
          </a:bodyPr>
          <a:lstStyle/>
          <a:p>
            <a:pPr>
              <a:defRPr/>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機能</a:t>
            </a:r>
          </a:p>
          <a:p>
            <a:pPr>
              <a:defRPr/>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（画面・帳票など）</a:t>
            </a:r>
          </a:p>
        </p:txBody>
      </p:sp>
      <p:grpSp>
        <p:nvGrpSpPr>
          <p:cNvPr id="138249" name="グループ化 12"/>
          <p:cNvGrpSpPr>
            <a:grpSpLocks/>
          </p:cNvGrpSpPr>
          <p:nvPr/>
        </p:nvGrpSpPr>
        <p:grpSpPr bwMode="auto">
          <a:xfrm>
            <a:off x="4857750" y="3352800"/>
            <a:ext cx="3890963" cy="1309688"/>
            <a:chOff x="5219700" y="3775075"/>
            <a:chExt cx="3455988" cy="1309688"/>
          </a:xfrm>
        </p:grpSpPr>
        <p:sp>
          <p:nvSpPr>
            <p:cNvPr id="138257" name="Rectangle 10"/>
            <p:cNvSpPr>
              <a:spLocks noChangeArrowheads="1"/>
            </p:cNvSpPr>
            <p:nvPr/>
          </p:nvSpPr>
          <p:spPr bwMode="auto">
            <a:xfrm>
              <a:off x="5219700" y="3860800"/>
              <a:ext cx="792163" cy="144463"/>
            </a:xfrm>
            <a:prstGeom prst="rect">
              <a:avLst/>
            </a:prstGeom>
            <a:solidFill>
              <a:srgbClr val="E2A6F2"/>
            </a:solidFill>
            <a:ln w="9525" algn="ctr">
              <a:solidFill>
                <a:schemeClr val="accent2"/>
              </a:solidFill>
              <a:miter lim="800000"/>
              <a:headEnd/>
              <a:tailEnd/>
            </a:ln>
          </p:spPr>
          <p:txBody>
            <a:bodyPr wrap="none" anchor="ctr"/>
            <a:lstStyle/>
            <a:p>
              <a:r>
                <a:rPr lang="ja-JP" altLang="en-US" sz="900">
                  <a:solidFill>
                    <a:srgbClr val="000000"/>
                  </a:solidFill>
                  <a:latin typeface="メイリオ" pitchFamily="50" charset="-128"/>
                  <a:ea typeface="メイリオ" pitchFamily="50" charset="-128"/>
                  <a:cs typeface="メイリオ" pitchFamily="50" charset="-128"/>
                </a:rPr>
                <a:t>越川 瑛太</a:t>
              </a:r>
            </a:p>
          </p:txBody>
        </p:sp>
        <p:sp>
          <p:nvSpPr>
            <p:cNvPr id="138258" name="Rectangle 11"/>
            <p:cNvSpPr>
              <a:spLocks noChangeArrowheads="1"/>
            </p:cNvSpPr>
            <p:nvPr/>
          </p:nvSpPr>
          <p:spPr bwMode="auto">
            <a:xfrm>
              <a:off x="5219700" y="4094163"/>
              <a:ext cx="792163" cy="144462"/>
            </a:xfrm>
            <a:prstGeom prst="rect">
              <a:avLst/>
            </a:prstGeom>
            <a:solidFill>
              <a:srgbClr val="E2A6F2"/>
            </a:solidFill>
            <a:ln w="9525" algn="ctr">
              <a:solidFill>
                <a:schemeClr val="accent2"/>
              </a:solidFill>
              <a:miter lim="800000"/>
              <a:headEnd/>
              <a:tailEnd/>
            </a:ln>
          </p:spPr>
          <p:txBody>
            <a:bodyPr wrap="none" anchor="ctr"/>
            <a:lstStyle/>
            <a:p>
              <a:r>
                <a:rPr lang="ja-JP" altLang="en-US" sz="900">
                  <a:solidFill>
                    <a:srgbClr val="000000"/>
                  </a:solidFill>
                  <a:latin typeface="メイリオ" pitchFamily="50" charset="-128"/>
                  <a:ea typeface="メイリオ" pitchFamily="50" charset="-128"/>
                  <a:cs typeface="メイリオ" pitchFamily="50" charset="-128"/>
                </a:rPr>
                <a:t>豊川　健一</a:t>
              </a:r>
            </a:p>
          </p:txBody>
        </p:sp>
        <p:sp>
          <p:nvSpPr>
            <p:cNvPr id="138259" name="Rectangle 12"/>
            <p:cNvSpPr>
              <a:spLocks noChangeArrowheads="1"/>
            </p:cNvSpPr>
            <p:nvPr/>
          </p:nvSpPr>
          <p:spPr bwMode="auto">
            <a:xfrm>
              <a:off x="5219700" y="4562475"/>
              <a:ext cx="792163" cy="144463"/>
            </a:xfrm>
            <a:prstGeom prst="rect">
              <a:avLst/>
            </a:prstGeom>
            <a:solidFill>
              <a:srgbClr val="E2A6F2"/>
            </a:solidFill>
            <a:ln w="9525" algn="ctr">
              <a:solidFill>
                <a:schemeClr val="accent2"/>
              </a:solidFill>
              <a:miter lim="800000"/>
              <a:headEnd/>
              <a:tailEnd/>
            </a:ln>
          </p:spPr>
          <p:txBody>
            <a:bodyPr wrap="none" anchor="ctr"/>
            <a:lstStyle/>
            <a:p>
              <a:r>
                <a:rPr lang="ja-JP" altLang="en-US" sz="900">
                  <a:solidFill>
                    <a:srgbClr val="000000"/>
                  </a:solidFill>
                  <a:latin typeface="メイリオ" pitchFamily="50" charset="-128"/>
                  <a:ea typeface="メイリオ" pitchFamily="50" charset="-128"/>
                  <a:cs typeface="メイリオ" pitchFamily="50" charset="-128"/>
                </a:rPr>
                <a:t>小林　浩市</a:t>
              </a:r>
            </a:p>
          </p:txBody>
        </p:sp>
        <p:sp>
          <p:nvSpPr>
            <p:cNvPr id="138260" name="Rectangle 13"/>
            <p:cNvSpPr>
              <a:spLocks noChangeArrowheads="1"/>
            </p:cNvSpPr>
            <p:nvPr/>
          </p:nvSpPr>
          <p:spPr bwMode="auto">
            <a:xfrm>
              <a:off x="5219700" y="4868863"/>
              <a:ext cx="792163" cy="144462"/>
            </a:xfrm>
            <a:prstGeom prst="rect">
              <a:avLst/>
            </a:prstGeom>
            <a:solidFill>
              <a:srgbClr val="E2A6F2"/>
            </a:solidFill>
            <a:ln w="9525" algn="ctr">
              <a:solidFill>
                <a:schemeClr val="accent2"/>
              </a:solidFill>
              <a:miter lim="800000"/>
              <a:headEnd/>
              <a:tailEnd/>
            </a:ln>
          </p:spPr>
          <p:txBody>
            <a:bodyPr wrap="none" anchor="ctr"/>
            <a:lstStyle/>
            <a:p>
              <a:r>
                <a:rPr lang="ja-JP" altLang="en-US" sz="900">
                  <a:solidFill>
                    <a:srgbClr val="000000"/>
                  </a:solidFill>
                  <a:latin typeface="メイリオ" pitchFamily="50" charset="-128"/>
                  <a:ea typeface="メイリオ" pitchFamily="50" charset="-128"/>
                  <a:cs typeface="メイリオ" pitchFamily="50" charset="-128"/>
                </a:rPr>
                <a:t>鈴木　太郎</a:t>
              </a:r>
            </a:p>
          </p:txBody>
        </p:sp>
        <p:sp>
          <p:nvSpPr>
            <p:cNvPr id="138261" name="AutoShape 14"/>
            <p:cNvSpPr>
              <a:spLocks noChangeArrowheads="1"/>
            </p:cNvSpPr>
            <p:nvPr/>
          </p:nvSpPr>
          <p:spPr bwMode="auto">
            <a:xfrm>
              <a:off x="6373813" y="3933825"/>
              <a:ext cx="792162" cy="215900"/>
            </a:xfrm>
            <a:prstGeom prst="octagon">
              <a:avLst>
                <a:gd name="adj" fmla="val 29287"/>
              </a:avLst>
            </a:prstGeom>
            <a:solidFill>
              <a:srgbClr val="008000"/>
            </a:solidFill>
            <a:ln w="9525" algn="ctr">
              <a:no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入力担当</a:t>
              </a:r>
            </a:p>
          </p:txBody>
        </p:sp>
        <p:sp>
          <p:nvSpPr>
            <p:cNvPr id="138262" name="AutoShape 15"/>
            <p:cNvSpPr>
              <a:spLocks noChangeArrowheads="1"/>
            </p:cNvSpPr>
            <p:nvPr/>
          </p:nvSpPr>
          <p:spPr bwMode="auto">
            <a:xfrm>
              <a:off x="6373813" y="4437063"/>
              <a:ext cx="792162" cy="215900"/>
            </a:xfrm>
            <a:prstGeom prst="octagon">
              <a:avLst>
                <a:gd name="adj" fmla="val 29287"/>
              </a:avLst>
            </a:prstGeom>
            <a:solidFill>
              <a:srgbClr val="008000"/>
            </a:solidFill>
            <a:ln w="9525" algn="ctr">
              <a:no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経理部長</a:t>
              </a:r>
            </a:p>
          </p:txBody>
        </p:sp>
        <p:sp>
          <p:nvSpPr>
            <p:cNvPr id="138263" name="AutoShape 16"/>
            <p:cNvSpPr>
              <a:spLocks noChangeArrowheads="1"/>
            </p:cNvSpPr>
            <p:nvPr/>
          </p:nvSpPr>
          <p:spPr bwMode="auto">
            <a:xfrm>
              <a:off x="6373813" y="4797425"/>
              <a:ext cx="792162" cy="215900"/>
            </a:xfrm>
            <a:prstGeom prst="octagon">
              <a:avLst>
                <a:gd name="adj" fmla="val 29287"/>
              </a:avLst>
            </a:prstGeom>
            <a:solidFill>
              <a:srgbClr val="008000"/>
            </a:solidFill>
            <a:ln w="9525" algn="ctr">
              <a:no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システム管理</a:t>
              </a:r>
            </a:p>
          </p:txBody>
        </p:sp>
        <p:sp>
          <p:nvSpPr>
            <p:cNvPr id="138264" name="Rectangle 17"/>
            <p:cNvSpPr>
              <a:spLocks noChangeArrowheads="1"/>
            </p:cNvSpPr>
            <p:nvPr/>
          </p:nvSpPr>
          <p:spPr bwMode="auto">
            <a:xfrm>
              <a:off x="7667625" y="3775075"/>
              <a:ext cx="1008063" cy="157163"/>
            </a:xfrm>
            <a:prstGeom prst="rect">
              <a:avLst/>
            </a:prstGeom>
            <a:solidFill>
              <a:srgbClr val="5F5F5F"/>
            </a:solidFill>
            <a:ln w="9525" algn="ctr">
              <a:solidFill>
                <a:schemeClr val="accent2"/>
              </a:solidFill>
              <a:miter lim="800000"/>
              <a:headEnd/>
              <a:tailEnd/>
            </a:ln>
          </p:spPr>
          <p:txBody>
            <a:bodyPr wrap="none" anchor="ctr"/>
            <a:lstStyle/>
            <a:p>
              <a:r>
                <a:rPr lang="ja-JP" altLang="en-US" sz="900">
                  <a:solidFill>
                    <a:srgbClr val="FFFFFF"/>
                  </a:solidFill>
                  <a:latin typeface="メイリオ" pitchFamily="50" charset="-128"/>
                  <a:ea typeface="メイリオ" pitchFamily="50" charset="-128"/>
                  <a:cs typeface="メイリオ" pitchFamily="50" charset="-128"/>
                </a:rPr>
                <a:t>仕訳入力</a:t>
              </a:r>
            </a:p>
          </p:txBody>
        </p:sp>
        <p:sp>
          <p:nvSpPr>
            <p:cNvPr id="138265" name="Rectangle 18"/>
            <p:cNvSpPr>
              <a:spLocks noChangeArrowheads="1"/>
            </p:cNvSpPr>
            <p:nvPr/>
          </p:nvSpPr>
          <p:spPr bwMode="auto">
            <a:xfrm>
              <a:off x="7667625" y="4005263"/>
              <a:ext cx="1008063" cy="157162"/>
            </a:xfrm>
            <a:prstGeom prst="rect">
              <a:avLst/>
            </a:prstGeom>
            <a:solidFill>
              <a:srgbClr val="5F5F5F"/>
            </a:solidFill>
            <a:ln w="9525" algn="ctr">
              <a:solidFill>
                <a:schemeClr val="accent2"/>
              </a:solidFill>
              <a:miter lim="800000"/>
              <a:headEnd/>
              <a:tailEnd/>
            </a:ln>
          </p:spPr>
          <p:txBody>
            <a:bodyPr wrap="none" anchor="ctr"/>
            <a:lstStyle/>
            <a:p>
              <a:r>
                <a:rPr lang="ja-JP" altLang="en-US" sz="900">
                  <a:solidFill>
                    <a:srgbClr val="FFFFFF"/>
                  </a:solidFill>
                  <a:latin typeface="メイリオ" pitchFamily="50" charset="-128"/>
                  <a:ea typeface="メイリオ" pitchFamily="50" charset="-128"/>
                  <a:cs typeface="メイリオ" pitchFamily="50" charset="-128"/>
                </a:rPr>
                <a:t>伝票発行</a:t>
              </a:r>
            </a:p>
          </p:txBody>
        </p:sp>
        <p:sp>
          <p:nvSpPr>
            <p:cNvPr id="138266" name="Rectangle 19"/>
            <p:cNvSpPr>
              <a:spLocks noChangeArrowheads="1"/>
            </p:cNvSpPr>
            <p:nvPr/>
          </p:nvSpPr>
          <p:spPr bwMode="auto">
            <a:xfrm>
              <a:off x="7667625" y="4235450"/>
              <a:ext cx="1008063" cy="157163"/>
            </a:xfrm>
            <a:prstGeom prst="rect">
              <a:avLst/>
            </a:prstGeom>
            <a:solidFill>
              <a:srgbClr val="5F5F5F"/>
            </a:solidFill>
            <a:ln w="9525" algn="ctr">
              <a:solidFill>
                <a:schemeClr val="accent2"/>
              </a:solidFill>
              <a:miter lim="800000"/>
              <a:headEnd/>
              <a:tailEnd/>
            </a:ln>
          </p:spPr>
          <p:txBody>
            <a:bodyPr wrap="none" anchor="ctr"/>
            <a:lstStyle/>
            <a:p>
              <a:r>
                <a:rPr lang="ja-JP" altLang="en-US" sz="900">
                  <a:solidFill>
                    <a:srgbClr val="FFFFFF"/>
                  </a:solidFill>
                  <a:latin typeface="メイリオ" pitchFamily="50" charset="-128"/>
                  <a:ea typeface="メイリオ" pitchFamily="50" charset="-128"/>
                  <a:cs typeface="メイリオ" pitchFamily="50" charset="-128"/>
                </a:rPr>
                <a:t>仕訳承認</a:t>
              </a:r>
            </a:p>
          </p:txBody>
        </p:sp>
        <p:sp>
          <p:nvSpPr>
            <p:cNvPr id="138267" name="Rectangle 20"/>
            <p:cNvSpPr>
              <a:spLocks noChangeArrowheads="1"/>
            </p:cNvSpPr>
            <p:nvPr/>
          </p:nvSpPr>
          <p:spPr bwMode="auto">
            <a:xfrm>
              <a:off x="7667625" y="4465638"/>
              <a:ext cx="1008063" cy="157162"/>
            </a:xfrm>
            <a:prstGeom prst="rect">
              <a:avLst/>
            </a:prstGeom>
            <a:solidFill>
              <a:srgbClr val="5F5F5F"/>
            </a:solidFill>
            <a:ln w="9525" algn="ctr">
              <a:solidFill>
                <a:schemeClr val="accent2"/>
              </a:solidFill>
              <a:miter lim="800000"/>
              <a:headEnd/>
              <a:tailEnd/>
            </a:ln>
          </p:spPr>
          <p:txBody>
            <a:bodyPr wrap="none" anchor="ctr"/>
            <a:lstStyle/>
            <a:p>
              <a:r>
                <a:rPr lang="ja-JP" altLang="en-US" sz="900">
                  <a:solidFill>
                    <a:srgbClr val="FFFFFF"/>
                  </a:solidFill>
                  <a:latin typeface="メイリオ" pitchFamily="50" charset="-128"/>
                  <a:ea typeface="メイリオ" pitchFamily="50" charset="-128"/>
                  <a:cs typeface="メイリオ" pitchFamily="50" charset="-128"/>
                </a:rPr>
                <a:t>月次更新</a:t>
              </a:r>
            </a:p>
          </p:txBody>
        </p:sp>
        <p:sp>
          <p:nvSpPr>
            <p:cNvPr id="138268" name="Rectangle 21"/>
            <p:cNvSpPr>
              <a:spLocks noChangeArrowheads="1"/>
            </p:cNvSpPr>
            <p:nvPr/>
          </p:nvSpPr>
          <p:spPr bwMode="auto">
            <a:xfrm>
              <a:off x="7667625" y="4695825"/>
              <a:ext cx="1008063" cy="157163"/>
            </a:xfrm>
            <a:prstGeom prst="rect">
              <a:avLst/>
            </a:prstGeom>
            <a:solidFill>
              <a:srgbClr val="5F5F5F"/>
            </a:solidFill>
            <a:ln w="9525" algn="ctr">
              <a:solidFill>
                <a:schemeClr val="accent2"/>
              </a:solidFill>
              <a:miter lim="800000"/>
              <a:headEnd/>
              <a:tailEnd/>
            </a:ln>
          </p:spPr>
          <p:txBody>
            <a:bodyPr wrap="none" anchor="ctr"/>
            <a:lstStyle/>
            <a:p>
              <a:r>
                <a:rPr lang="ja-JP" altLang="en-US" sz="900">
                  <a:solidFill>
                    <a:srgbClr val="FFFFFF"/>
                  </a:solidFill>
                  <a:latin typeface="メイリオ" pitchFamily="50" charset="-128"/>
                  <a:ea typeface="メイリオ" pitchFamily="50" charset="-128"/>
                  <a:cs typeface="メイリオ" pitchFamily="50" charset="-128"/>
                </a:rPr>
                <a:t>年次更新</a:t>
              </a:r>
            </a:p>
          </p:txBody>
        </p:sp>
        <p:sp>
          <p:nvSpPr>
            <p:cNvPr id="138269" name="Rectangle 25"/>
            <p:cNvSpPr>
              <a:spLocks noChangeArrowheads="1"/>
            </p:cNvSpPr>
            <p:nvPr/>
          </p:nvSpPr>
          <p:spPr bwMode="auto">
            <a:xfrm>
              <a:off x="7667625" y="4927600"/>
              <a:ext cx="1008063" cy="157163"/>
            </a:xfrm>
            <a:prstGeom prst="rect">
              <a:avLst/>
            </a:prstGeom>
            <a:solidFill>
              <a:srgbClr val="5F5F5F"/>
            </a:solidFill>
            <a:ln w="9525" algn="ctr">
              <a:solidFill>
                <a:schemeClr val="accent2"/>
              </a:solidFill>
              <a:miter lim="800000"/>
              <a:headEnd/>
              <a:tailEnd/>
            </a:ln>
          </p:spPr>
          <p:txBody>
            <a:bodyPr wrap="none" anchor="ctr"/>
            <a:lstStyle/>
            <a:p>
              <a:r>
                <a:rPr lang="ja-JP" altLang="en-US" sz="900">
                  <a:solidFill>
                    <a:srgbClr val="FFFFFF"/>
                  </a:solidFill>
                  <a:latin typeface="メイリオ" pitchFamily="50" charset="-128"/>
                  <a:ea typeface="メイリオ" pitchFamily="50" charset="-128"/>
                  <a:cs typeface="メイリオ" pitchFamily="50" charset="-128"/>
                </a:rPr>
                <a:t>ユーザーマスタ登録</a:t>
              </a:r>
            </a:p>
          </p:txBody>
        </p:sp>
        <p:sp>
          <p:nvSpPr>
            <p:cNvPr id="138270" name="Rectangle 26"/>
            <p:cNvSpPr>
              <a:spLocks noChangeArrowheads="1"/>
            </p:cNvSpPr>
            <p:nvPr/>
          </p:nvSpPr>
          <p:spPr bwMode="auto">
            <a:xfrm>
              <a:off x="5219700" y="4329113"/>
              <a:ext cx="792163" cy="144462"/>
            </a:xfrm>
            <a:prstGeom prst="rect">
              <a:avLst/>
            </a:prstGeom>
            <a:solidFill>
              <a:srgbClr val="E2A6F2"/>
            </a:solidFill>
            <a:ln w="9525" algn="ctr">
              <a:solidFill>
                <a:schemeClr val="accent2"/>
              </a:solidFill>
              <a:miter lim="800000"/>
              <a:headEnd/>
              <a:tailEnd/>
            </a:ln>
          </p:spPr>
          <p:txBody>
            <a:bodyPr wrap="none" anchor="ctr"/>
            <a:lstStyle/>
            <a:p>
              <a:r>
                <a:rPr lang="ja-JP" altLang="en-US" sz="900">
                  <a:solidFill>
                    <a:srgbClr val="000000"/>
                  </a:solidFill>
                  <a:latin typeface="メイリオ" pitchFamily="50" charset="-128"/>
                  <a:ea typeface="メイリオ" pitchFamily="50" charset="-128"/>
                  <a:cs typeface="メイリオ" pitchFamily="50" charset="-128"/>
                </a:rPr>
                <a:t>山元　幸太郎</a:t>
              </a:r>
            </a:p>
          </p:txBody>
        </p:sp>
        <p:cxnSp>
          <p:nvCxnSpPr>
            <p:cNvPr id="138271" name="AutoShape 27"/>
            <p:cNvCxnSpPr>
              <a:cxnSpLocks noChangeShapeType="1"/>
              <a:stCxn id="138257" idx="3"/>
              <a:endCxn id="138261" idx="2"/>
            </p:cNvCxnSpPr>
            <p:nvPr/>
          </p:nvCxnSpPr>
          <p:spPr bwMode="auto">
            <a:xfrm>
              <a:off x="6011863" y="3933825"/>
              <a:ext cx="361950" cy="107950"/>
            </a:xfrm>
            <a:prstGeom prst="straightConnector1">
              <a:avLst/>
            </a:prstGeom>
            <a:noFill/>
            <a:ln w="19050">
              <a:solidFill>
                <a:schemeClr val="accent2"/>
              </a:solidFill>
              <a:round/>
              <a:headEnd/>
              <a:tailEnd/>
            </a:ln>
          </p:spPr>
        </p:cxnSp>
        <p:cxnSp>
          <p:nvCxnSpPr>
            <p:cNvPr id="138272" name="AutoShape 28"/>
            <p:cNvCxnSpPr>
              <a:cxnSpLocks noChangeShapeType="1"/>
              <a:stCxn id="138258" idx="3"/>
              <a:endCxn id="138261" idx="2"/>
            </p:cNvCxnSpPr>
            <p:nvPr/>
          </p:nvCxnSpPr>
          <p:spPr bwMode="auto">
            <a:xfrm flipV="1">
              <a:off x="6011863" y="4041775"/>
              <a:ext cx="361950" cy="125413"/>
            </a:xfrm>
            <a:prstGeom prst="straightConnector1">
              <a:avLst/>
            </a:prstGeom>
            <a:noFill/>
            <a:ln w="19050">
              <a:solidFill>
                <a:schemeClr val="accent2"/>
              </a:solidFill>
              <a:round/>
              <a:headEnd/>
              <a:tailEnd/>
            </a:ln>
          </p:spPr>
        </p:cxnSp>
        <p:cxnSp>
          <p:nvCxnSpPr>
            <p:cNvPr id="138273" name="AutoShape 29"/>
            <p:cNvCxnSpPr>
              <a:cxnSpLocks noChangeShapeType="1"/>
              <a:stCxn id="138270" idx="3"/>
              <a:endCxn id="138261" idx="2"/>
            </p:cNvCxnSpPr>
            <p:nvPr/>
          </p:nvCxnSpPr>
          <p:spPr bwMode="auto">
            <a:xfrm flipV="1">
              <a:off x="6011863" y="4041775"/>
              <a:ext cx="361950" cy="360363"/>
            </a:xfrm>
            <a:prstGeom prst="straightConnector1">
              <a:avLst/>
            </a:prstGeom>
            <a:noFill/>
            <a:ln w="19050">
              <a:solidFill>
                <a:schemeClr val="accent2"/>
              </a:solidFill>
              <a:round/>
              <a:headEnd/>
              <a:tailEnd/>
            </a:ln>
          </p:spPr>
        </p:cxnSp>
        <p:cxnSp>
          <p:nvCxnSpPr>
            <p:cNvPr id="138274" name="AutoShape 30"/>
            <p:cNvCxnSpPr>
              <a:cxnSpLocks noChangeShapeType="1"/>
              <a:stCxn id="138259" idx="3"/>
              <a:endCxn id="138262" idx="2"/>
            </p:cNvCxnSpPr>
            <p:nvPr/>
          </p:nvCxnSpPr>
          <p:spPr bwMode="auto">
            <a:xfrm flipV="1">
              <a:off x="6011863" y="4545013"/>
              <a:ext cx="361950" cy="90487"/>
            </a:xfrm>
            <a:prstGeom prst="straightConnector1">
              <a:avLst/>
            </a:prstGeom>
            <a:noFill/>
            <a:ln w="19050">
              <a:solidFill>
                <a:schemeClr val="accent2"/>
              </a:solidFill>
              <a:round/>
              <a:headEnd/>
              <a:tailEnd/>
            </a:ln>
          </p:spPr>
        </p:cxnSp>
        <p:cxnSp>
          <p:nvCxnSpPr>
            <p:cNvPr id="138275" name="AutoShape 31"/>
            <p:cNvCxnSpPr>
              <a:cxnSpLocks noChangeShapeType="1"/>
              <a:stCxn id="138260" idx="3"/>
              <a:endCxn id="138263" idx="2"/>
            </p:cNvCxnSpPr>
            <p:nvPr/>
          </p:nvCxnSpPr>
          <p:spPr bwMode="auto">
            <a:xfrm flipV="1">
              <a:off x="6011863" y="4905375"/>
              <a:ext cx="361950" cy="36513"/>
            </a:xfrm>
            <a:prstGeom prst="straightConnector1">
              <a:avLst/>
            </a:prstGeom>
            <a:noFill/>
            <a:ln w="19050">
              <a:solidFill>
                <a:schemeClr val="accent2"/>
              </a:solidFill>
              <a:round/>
              <a:headEnd/>
              <a:tailEnd/>
            </a:ln>
          </p:spPr>
        </p:cxnSp>
        <p:cxnSp>
          <p:nvCxnSpPr>
            <p:cNvPr id="138276" name="AutoShape 32"/>
            <p:cNvCxnSpPr>
              <a:cxnSpLocks noChangeShapeType="1"/>
              <a:stCxn id="138263" idx="2"/>
              <a:endCxn id="138269" idx="1"/>
            </p:cNvCxnSpPr>
            <p:nvPr/>
          </p:nvCxnSpPr>
          <p:spPr bwMode="auto">
            <a:xfrm>
              <a:off x="7165975" y="4905375"/>
              <a:ext cx="501650" cy="101600"/>
            </a:xfrm>
            <a:prstGeom prst="straightConnector1">
              <a:avLst/>
            </a:prstGeom>
            <a:noFill/>
            <a:ln w="19050">
              <a:solidFill>
                <a:schemeClr val="accent2"/>
              </a:solidFill>
              <a:round/>
              <a:headEnd/>
              <a:tailEnd/>
            </a:ln>
          </p:spPr>
        </p:cxnSp>
        <p:cxnSp>
          <p:nvCxnSpPr>
            <p:cNvPr id="138277" name="AutoShape 33"/>
            <p:cNvCxnSpPr>
              <a:cxnSpLocks noChangeShapeType="1"/>
              <a:stCxn id="138263" idx="2"/>
              <a:endCxn id="138268" idx="1"/>
            </p:cNvCxnSpPr>
            <p:nvPr/>
          </p:nvCxnSpPr>
          <p:spPr bwMode="auto">
            <a:xfrm flipV="1">
              <a:off x="7165975" y="4775200"/>
              <a:ext cx="501650" cy="130175"/>
            </a:xfrm>
            <a:prstGeom prst="straightConnector1">
              <a:avLst/>
            </a:prstGeom>
            <a:noFill/>
            <a:ln w="19050">
              <a:solidFill>
                <a:schemeClr val="accent2"/>
              </a:solidFill>
              <a:round/>
              <a:headEnd/>
              <a:tailEnd/>
            </a:ln>
          </p:spPr>
        </p:cxnSp>
        <p:cxnSp>
          <p:nvCxnSpPr>
            <p:cNvPr id="138278" name="AutoShape 34"/>
            <p:cNvCxnSpPr>
              <a:cxnSpLocks noChangeShapeType="1"/>
              <a:stCxn id="138262" idx="2"/>
              <a:endCxn id="138267" idx="1"/>
            </p:cNvCxnSpPr>
            <p:nvPr/>
          </p:nvCxnSpPr>
          <p:spPr bwMode="auto">
            <a:xfrm>
              <a:off x="7165975" y="4545013"/>
              <a:ext cx="501650" cy="0"/>
            </a:xfrm>
            <a:prstGeom prst="straightConnector1">
              <a:avLst/>
            </a:prstGeom>
            <a:noFill/>
            <a:ln w="19050">
              <a:solidFill>
                <a:schemeClr val="accent2"/>
              </a:solidFill>
              <a:round/>
              <a:headEnd/>
              <a:tailEnd/>
            </a:ln>
          </p:spPr>
        </p:cxnSp>
        <p:cxnSp>
          <p:nvCxnSpPr>
            <p:cNvPr id="138279" name="AutoShape 35"/>
            <p:cNvCxnSpPr>
              <a:cxnSpLocks noChangeShapeType="1"/>
              <a:stCxn id="138262" idx="2"/>
              <a:endCxn id="138266" idx="1"/>
            </p:cNvCxnSpPr>
            <p:nvPr/>
          </p:nvCxnSpPr>
          <p:spPr bwMode="auto">
            <a:xfrm flipV="1">
              <a:off x="7165975" y="4314825"/>
              <a:ext cx="501650" cy="230188"/>
            </a:xfrm>
            <a:prstGeom prst="straightConnector1">
              <a:avLst/>
            </a:prstGeom>
            <a:noFill/>
            <a:ln w="19050">
              <a:solidFill>
                <a:schemeClr val="accent2"/>
              </a:solidFill>
              <a:round/>
              <a:headEnd/>
              <a:tailEnd/>
            </a:ln>
          </p:spPr>
        </p:cxnSp>
        <p:cxnSp>
          <p:nvCxnSpPr>
            <p:cNvPr id="138280" name="AutoShape 36"/>
            <p:cNvCxnSpPr>
              <a:cxnSpLocks noChangeShapeType="1"/>
              <a:stCxn id="138263" idx="2"/>
              <a:endCxn id="138267" idx="1"/>
            </p:cNvCxnSpPr>
            <p:nvPr/>
          </p:nvCxnSpPr>
          <p:spPr bwMode="auto">
            <a:xfrm flipV="1">
              <a:off x="7165975" y="4545013"/>
              <a:ext cx="501650" cy="360362"/>
            </a:xfrm>
            <a:prstGeom prst="straightConnector1">
              <a:avLst/>
            </a:prstGeom>
            <a:noFill/>
            <a:ln w="19050">
              <a:solidFill>
                <a:schemeClr val="accent2"/>
              </a:solidFill>
              <a:round/>
              <a:headEnd/>
              <a:tailEnd/>
            </a:ln>
          </p:spPr>
        </p:cxnSp>
        <p:cxnSp>
          <p:nvCxnSpPr>
            <p:cNvPr id="138281" name="AutoShape 37"/>
            <p:cNvCxnSpPr>
              <a:cxnSpLocks noChangeShapeType="1"/>
              <a:stCxn id="138262" idx="2"/>
              <a:endCxn id="138265" idx="1"/>
            </p:cNvCxnSpPr>
            <p:nvPr/>
          </p:nvCxnSpPr>
          <p:spPr bwMode="auto">
            <a:xfrm flipV="1">
              <a:off x="7165975" y="4084638"/>
              <a:ext cx="501650" cy="460375"/>
            </a:xfrm>
            <a:prstGeom prst="straightConnector1">
              <a:avLst/>
            </a:prstGeom>
            <a:noFill/>
            <a:ln w="19050">
              <a:solidFill>
                <a:schemeClr val="accent2"/>
              </a:solidFill>
              <a:round/>
              <a:headEnd/>
              <a:tailEnd/>
            </a:ln>
          </p:spPr>
        </p:cxnSp>
        <p:cxnSp>
          <p:nvCxnSpPr>
            <p:cNvPr id="138282" name="AutoShape 38"/>
            <p:cNvCxnSpPr>
              <a:cxnSpLocks noChangeShapeType="1"/>
              <a:stCxn id="138262" idx="2"/>
              <a:endCxn id="138264" idx="1"/>
            </p:cNvCxnSpPr>
            <p:nvPr/>
          </p:nvCxnSpPr>
          <p:spPr bwMode="auto">
            <a:xfrm flipV="1">
              <a:off x="7165975" y="3854450"/>
              <a:ext cx="501650" cy="690563"/>
            </a:xfrm>
            <a:prstGeom prst="straightConnector1">
              <a:avLst/>
            </a:prstGeom>
            <a:noFill/>
            <a:ln w="19050">
              <a:solidFill>
                <a:schemeClr val="accent2"/>
              </a:solidFill>
              <a:round/>
              <a:headEnd/>
              <a:tailEnd/>
            </a:ln>
          </p:spPr>
        </p:cxnSp>
        <p:cxnSp>
          <p:nvCxnSpPr>
            <p:cNvPr id="138283" name="AutoShape 39"/>
            <p:cNvCxnSpPr>
              <a:cxnSpLocks noChangeShapeType="1"/>
              <a:stCxn id="138261" idx="2"/>
              <a:endCxn id="138264" idx="1"/>
            </p:cNvCxnSpPr>
            <p:nvPr/>
          </p:nvCxnSpPr>
          <p:spPr bwMode="auto">
            <a:xfrm flipV="1">
              <a:off x="7165975" y="3854450"/>
              <a:ext cx="501650" cy="187325"/>
            </a:xfrm>
            <a:prstGeom prst="straightConnector1">
              <a:avLst/>
            </a:prstGeom>
            <a:noFill/>
            <a:ln w="19050">
              <a:solidFill>
                <a:schemeClr val="accent2"/>
              </a:solidFill>
              <a:round/>
              <a:headEnd/>
              <a:tailEnd/>
            </a:ln>
          </p:spPr>
        </p:cxnSp>
        <p:cxnSp>
          <p:nvCxnSpPr>
            <p:cNvPr id="138284" name="AutoShape 40"/>
            <p:cNvCxnSpPr>
              <a:cxnSpLocks noChangeShapeType="1"/>
              <a:stCxn id="138261" idx="2"/>
              <a:endCxn id="138265" idx="1"/>
            </p:cNvCxnSpPr>
            <p:nvPr/>
          </p:nvCxnSpPr>
          <p:spPr bwMode="auto">
            <a:xfrm>
              <a:off x="7165975" y="4041775"/>
              <a:ext cx="501650" cy="42863"/>
            </a:xfrm>
            <a:prstGeom prst="straightConnector1">
              <a:avLst/>
            </a:prstGeom>
            <a:noFill/>
            <a:ln w="19050">
              <a:solidFill>
                <a:schemeClr val="accent2"/>
              </a:solidFill>
              <a:round/>
              <a:headEnd/>
              <a:tailEnd/>
            </a:ln>
          </p:spPr>
        </p:cxnSp>
      </p:grpSp>
      <p:sp>
        <p:nvSpPr>
          <p:cNvPr id="42" name="対角する 2 つの角を丸めた四角形 41"/>
          <p:cNvSpPr/>
          <p:nvPr/>
        </p:nvSpPr>
        <p:spPr>
          <a:xfrm>
            <a:off x="285750" y="1857375"/>
            <a:ext cx="4071938" cy="2643188"/>
          </a:xfrm>
          <a:prstGeom prst="round2DiagRect">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180000"/>
          <a:lstStyle/>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・パスワード最小桁数　　　　：</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4</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桁～</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10</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桁</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・パスワード誤入力許容回数　：</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0</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回～</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99</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回</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・パスワード有効日数　　　　：</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0</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日～</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999</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日</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・有効期限切れ警告前日数　　：</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0</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日～</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99</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日</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・初期パスワード有効日数　　：</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0</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日～</a:t>
            </a:r>
            <a:r>
              <a:rPr lang="en-US" altLang="ja-JP" sz="1200" dirty="0">
                <a:solidFill>
                  <a:schemeClr val="tx1">
                    <a:lumMod val="65000"/>
                    <a:lumOff val="35000"/>
                  </a:schemeClr>
                </a:solidFill>
                <a:latin typeface="メイリオ" pitchFamily="50" charset="-128"/>
                <a:ea typeface="メイリオ" pitchFamily="50" charset="-128"/>
                <a:cs typeface="メイリオ" pitchFamily="50" charset="-128"/>
              </a:rPr>
              <a:t>99</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日</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・パスワード世代管理　　　　： １世代～９世代</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・類似パスワード利用制限</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・パスワード暗号化保存</a:t>
            </a: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・ユーザ側でのパスワード変更不可設定</a:t>
            </a:r>
          </a:p>
        </p:txBody>
      </p:sp>
      <p:sp>
        <p:nvSpPr>
          <p:cNvPr id="64523" name="Rectangle 5"/>
          <p:cNvSpPr>
            <a:spLocks noChangeArrowheads="1"/>
          </p:cNvSpPr>
          <p:nvPr/>
        </p:nvSpPr>
        <p:spPr bwMode="auto">
          <a:xfrm>
            <a:off x="5508625" y="1357313"/>
            <a:ext cx="3024188" cy="338137"/>
          </a:xfrm>
          <a:prstGeom prst="rect">
            <a:avLst/>
          </a:prstGeom>
          <a:noFill/>
          <a:ln w="9525" algn="ctr">
            <a:noFill/>
            <a:miter lim="800000"/>
            <a:headEnd/>
            <a:tailEnd/>
          </a:ln>
        </p:spPr>
        <p:txBody>
          <a:bodyPr anchor="ctr">
            <a:spAutoFit/>
          </a:bodyPr>
          <a:lstStyle/>
          <a:p>
            <a:pPr>
              <a:defRPr/>
            </a:pPr>
            <a:r>
              <a:rPr lang="ja-JP" altLang="en-US" sz="1600" dirty="0">
                <a:solidFill>
                  <a:schemeClr val="accent5">
                    <a:lumMod val="75000"/>
                  </a:schemeClr>
                </a:solidFill>
                <a:latin typeface="メイリオ" pitchFamily="50" charset="-128"/>
                <a:ea typeface="メイリオ" pitchFamily="50" charset="-128"/>
                <a:cs typeface="メイリオ" pitchFamily="50" charset="-128"/>
              </a:rPr>
              <a:t>◆メニューセキュリティ</a:t>
            </a:r>
          </a:p>
        </p:txBody>
      </p:sp>
      <p:sp>
        <p:nvSpPr>
          <p:cNvPr id="45" name="対角する 2 つの角を丸めた四角形 44"/>
          <p:cNvSpPr/>
          <p:nvPr/>
        </p:nvSpPr>
        <p:spPr>
          <a:xfrm>
            <a:off x="214282" y="5072074"/>
            <a:ext cx="4071966" cy="1143008"/>
          </a:xfrm>
          <a:prstGeom prst="round2DiagRect">
            <a:avLst/>
          </a:prstGeom>
          <a:solidFill>
            <a:schemeClr val="accent2">
              <a:lumMod val="20000"/>
              <a:lumOff val="80000"/>
            </a:schemeClr>
          </a:solidFill>
          <a:ln>
            <a:solidFill>
              <a:srgbClr val="0065AE"/>
            </a:solidFill>
          </a:ln>
        </p:spPr>
        <p:style>
          <a:lnRef idx="2">
            <a:schemeClr val="accent1">
              <a:shade val="50000"/>
            </a:schemeClr>
          </a:lnRef>
          <a:fillRef idx="1">
            <a:schemeClr val="accent1"/>
          </a:fillRef>
          <a:effectRef idx="0">
            <a:schemeClr val="accent1"/>
          </a:effectRef>
          <a:fontRef idx="minor">
            <a:schemeClr val="lt1"/>
          </a:fontRef>
        </p:style>
        <p:txBody>
          <a:bodyPr tIns="180000" numCol="2" spcCol="180000"/>
          <a:lstStyle/>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・承認レベル</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・科目セキュリティ</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・部門セキュリティ</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・承認済み伝票の修正</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・支払条件の変更</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a:p>
            <a:pPr>
              <a:lnSpc>
                <a:spcPct val="130000"/>
              </a:lnSpc>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　　　　　　　等多数</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138253" name="Rectangle 5"/>
          <p:cNvSpPr>
            <a:spLocks noChangeArrowheads="1"/>
          </p:cNvSpPr>
          <p:nvPr/>
        </p:nvSpPr>
        <p:spPr bwMode="auto">
          <a:xfrm>
            <a:off x="323850" y="4662488"/>
            <a:ext cx="3819525" cy="338137"/>
          </a:xfrm>
          <a:prstGeom prst="rect">
            <a:avLst/>
          </a:prstGeom>
          <a:noFill/>
          <a:ln w="9525" algn="ctr">
            <a:noFill/>
            <a:miter lim="800000"/>
            <a:headEnd/>
            <a:tailEnd/>
          </a:ln>
        </p:spPr>
        <p:txBody>
          <a:bodyPr anchor="ctr">
            <a:spAutoFit/>
          </a:bodyPr>
          <a:lstStyle/>
          <a:p>
            <a:r>
              <a:rPr lang="ja-JP" altLang="en-US" sz="1600">
                <a:solidFill>
                  <a:srgbClr val="0065AE"/>
                </a:solidFill>
                <a:latin typeface="メイリオ" pitchFamily="50" charset="-128"/>
                <a:ea typeface="メイリオ" pitchFamily="50" charset="-128"/>
                <a:cs typeface="メイリオ" pitchFamily="50" charset="-128"/>
              </a:rPr>
              <a:t>◆その他セキュリティ</a:t>
            </a:r>
            <a:r>
              <a:rPr lang="ja-JP" altLang="en-US" sz="1200">
                <a:solidFill>
                  <a:srgbClr val="0065AE"/>
                </a:solidFill>
                <a:latin typeface="メイリオ" pitchFamily="50" charset="-128"/>
                <a:ea typeface="メイリオ" pitchFamily="50" charset="-128"/>
                <a:cs typeface="メイリオ" pitchFamily="50" charset="-128"/>
              </a:rPr>
              <a:t>（各モジュールごと）</a:t>
            </a:r>
          </a:p>
        </p:txBody>
      </p:sp>
      <p:pic>
        <p:nvPicPr>
          <p:cNvPr id="138255" name="Picture 31"/>
          <p:cNvPicPr>
            <a:picLocks noChangeAspect="1" noChangeArrowheads="1"/>
          </p:cNvPicPr>
          <p:nvPr/>
        </p:nvPicPr>
        <p:blipFill>
          <a:blip r:embed="rId3" cstate="print"/>
          <a:srcRect/>
          <a:stretch>
            <a:fillRect/>
          </a:stretch>
        </p:blipFill>
        <p:spPr bwMode="auto">
          <a:xfrm>
            <a:off x="7019925" y="5229225"/>
            <a:ext cx="931863" cy="931863"/>
          </a:xfrm>
          <a:prstGeom prst="rect">
            <a:avLst/>
          </a:prstGeom>
          <a:noFill/>
          <a:ln w="9525">
            <a:noFill/>
            <a:miter lim="800000"/>
            <a:headEnd/>
            <a:tailEnd/>
          </a:ln>
        </p:spPr>
      </p:pic>
      <p:pic>
        <p:nvPicPr>
          <p:cNvPr id="138256" name="Picture 19"/>
          <p:cNvPicPr>
            <a:picLocks noChangeAspect="1" noChangeArrowheads="1"/>
          </p:cNvPicPr>
          <p:nvPr/>
        </p:nvPicPr>
        <p:blipFill>
          <a:blip r:embed="rId4" cstate="print"/>
          <a:srcRect/>
          <a:stretch>
            <a:fillRect/>
          </a:stretch>
        </p:blipFill>
        <p:spPr bwMode="auto">
          <a:xfrm>
            <a:off x="6881813" y="5805488"/>
            <a:ext cx="498475" cy="498475"/>
          </a:xfrm>
          <a:prstGeom prst="rect">
            <a:avLst/>
          </a:prstGeom>
          <a:noFill/>
          <a:ln w="9525">
            <a:noFill/>
            <a:miter lim="800000"/>
            <a:headEnd/>
            <a:tailEnd/>
          </a:ln>
        </p:spPr>
      </p:pic>
      <p:sp>
        <p:nvSpPr>
          <p:cNvPr id="47"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B729169-0844-490D-9F24-541FE31DA628}" type="slidenum">
              <a:rPr lang="ja-JP" altLang="en-US" smtClean="0">
                <a:solidFill>
                  <a:srgbClr val="FFFFFF"/>
                </a:solidFill>
              </a:rPr>
              <a:pPr fontAlgn="base">
                <a:spcBef>
                  <a:spcPct val="0"/>
                </a:spcBef>
                <a:spcAft>
                  <a:spcPct val="0"/>
                </a:spcAft>
                <a:defRPr/>
              </a:pPr>
              <a:t>6</a:t>
            </a:fld>
            <a:endParaRPr lang="ja-JP" altLang="en-US" smtClean="0">
              <a:solidFill>
                <a:srgbClr val="FFFFFF"/>
              </a:solidFill>
            </a:endParaRPr>
          </a:p>
        </p:txBody>
      </p:sp>
      <p:sp>
        <p:nvSpPr>
          <p:cNvPr id="87044" name="タイトル 5"/>
          <p:cNvSpPr>
            <a:spLocks noGrp="1"/>
          </p:cNvSpPr>
          <p:nvPr>
            <p:ph type="title" idx="4294967295"/>
          </p:nvPr>
        </p:nvSpPr>
        <p:spPr bwMode="auto">
          <a:xfrm>
            <a:off x="292100" y="476250"/>
            <a:ext cx="8137525" cy="790575"/>
          </a:xfrm>
          <a:prstGeom prst="rect">
            <a:avLst/>
          </a:prstGeom>
          <a:noFill/>
          <a:ln>
            <a:miter lim="800000"/>
            <a:headEnd/>
            <a:tailEnd/>
          </a:ln>
        </p:spPr>
        <p:txBody>
          <a:bodyPr/>
          <a:lstStyle/>
          <a:p>
            <a:pPr eaLnBrk="1" hangingPunct="1"/>
            <a:r>
              <a:rPr lang="en-US" altLang="ja-JP" sz="2100" dirty="0" smtClean="0">
                <a:latin typeface="メイリオ" pitchFamily="50" charset="-128"/>
                <a:ea typeface="メイリオ" pitchFamily="50" charset="-128"/>
                <a:cs typeface="メイリオ" pitchFamily="50" charset="-128"/>
              </a:rPr>
              <a:t>2012</a:t>
            </a:r>
            <a:r>
              <a:rPr lang="ja-JP" altLang="en-US" sz="2100" dirty="0" smtClean="0">
                <a:latin typeface="メイリオ" pitchFamily="50" charset="-128"/>
                <a:ea typeface="メイリオ" pitchFamily="50" charset="-128"/>
                <a:cs typeface="メイリオ" pitchFamily="50" charset="-128"/>
              </a:rPr>
              <a:t>年業務ソフトウェア導入実態ユーザ調査結果</a:t>
            </a:r>
            <a:endParaRPr lang="en-US" altLang="ja-JP" sz="2100" dirty="0" smtClean="0">
              <a:latin typeface="メイリオ" pitchFamily="50" charset="-128"/>
              <a:ea typeface="メイリオ" pitchFamily="50" charset="-128"/>
              <a:cs typeface="メイリオ" pitchFamily="50" charset="-128"/>
            </a:endParaRPr>
          </a:p>
        </p:txBody>
      </p:sp>
      <p:sp>
        <p:nvSpPr>
          <p:cNvPr id="20" name="角丸四角形 19"/>
          <p:cNvSpPr/>
          <p:nvPr/>
        </p:nvSpPr>
        <p:spPr>
          <a:xfrm>
            <a:off x="248345" y="5264429"/>
            <a:ext cx="8640960" cy="975651"/>
          </a:xfrm>
          <a:prstGeom prst="roundRect">
            <a:avLst>
              <a:gd name="adj" fmla="val 3481"/>
            </a:avLst>
          </a:prstGeom>
          <a:solidFill>
            <a:srgbClr val="FFFFFF">
              <a:lumMod val="95000"/>
            </a:srgbClr>
          </a:soli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87048" name="テキスト ボックス 42"/>
          <p:cNvSpPr txBox="1">
            <a:spLocks noChangeArrowheads="1"/>
          </p:cNvSpPr>
          <p:nvPr/>
        </p:nvSpPr>
        <p:spPr bwMode="auto">
          <a:xfrm>
            <a:off x="395288" y="1341438"/>
            <a:ext cx="4394200" cy="431800"/>
          </a:xfrm>
          <a:prstGeom prst="rect">
            <a:avLst/>
          </a:prstGeom>
          <a:noFill/>
          <a:ln w="9525">
            <a:noFill/>
            <a:miter lim="800000"/>
            <a:headEnd/>
            <a:tailEnd/>
          </a:ln>
        </p:spPr>
        <p:txBody>
          <a:bodyPr lIns="0" tIns="0" rIns="0" bIns="0">
            <a:spAutoFit/>
          </a:bodyPr>
          <a:lstStyle/>
          <a:p>
            <a:r>
              <a:rPr lang="ja-JP" altLang="en-US" sz="1400">
                <a:solidFill>
                  <a:srgbClr val="FF9900"/>
                </a:solidFill>
                <a:latin typeface="メイリオ" pitchFamily="50" charset="-128"/>
                <a:ea typeface="メイリオ" pitchFamily="50" charset="-128"/>
                <a:cs typeface="メイリオ" pitchFamily="50" charset="-128"/>
              </a:rPr>
              <a:t>中堅・中小企業</a:t>
            </a:r>
            <a:r>
              <a:rPr lang="en-US" altLang="ja-JP" sz="1400">
                <a:solidFill>
                  <a:srgbClr val="FF9900"/>
                </a:solidFill>
                <a:latin typeface="メイリオ" pitchFamily="50" charset="-128"/>
                <a:ea typeface="メイリオ" pitchFamily="50" charset="-128"/>
                <a:cs typeface="メイリオ" pitchFamily="50" charset="-128"/>
              </a:rPr>
              <a:t>(</a:t>
            </a:r>
            <a:r>
              <a:rPr lang="ja-JP" altLang="en-US" sz="1400">
                <a:solidFill>
                  <a:srgbClr val="FF9900"/>
                </a:solidFill>
                <a:latin typeface="メイリオ" pitchFamily="50" charset="-128"/>
                <a:ea typeface="メイリオ" pitchFamily="50" charset="-128"/>
                <a:cs typeface="メイリオ" pitchFamily="50" charset="-128"/>
              </a:rPr>
              <a:t>年商</a:t>
            </a:r>
            <a:r>
              <a:rPr lang="en-US" altLang="ja-JP" sz="1400">
                <a:solidFill>
                  <a:srgbClr val="FF9900"/>
                </a:solidFill>
                <a:latin typeface="メイリオ" pitchFamily="50" charset="-128"/>
                <a:ea typeface="メイリオ" pitchFamily="50" charset="-128"/>
                <a:cs typeface="メイリオ" pitchFamily="50" charset="-128"/>
              </a:rPr>
              <a:t>500</a:t>
            </a:r>
            <a:r>
              <a:rPr lang="ja-JP" altLang="en-US" sz="1400">
                <a:solidFill>
                  <a:srgbClr val="FF9900"/>
                </a:solidFill>
                <a:latin typeface="メイリオ" pitchFamily="50" charset="-128"/>
                <a:ea typeface="メイリオ" pitchFamily="50" charset="-128"/>
                <a:cs typeface="メイリオ" pitchFamily="50" charset="-128"/>
              </a:rPr>
              <a:t>億円未満</a:t>
            </a:r>
            <a:r>
              <a:rPr lang="en-US" altLang="ja-JP" sz="1400">
                <a:solidFill>
                  <a:srgbClr val="FF9900"/>
                </a:solidFill>
                <a:latin typeface="メイリオ" pitchFamily="50" charset="-128"/>
                <a:ea typeface="メイリオ" pitchFamily="50" charset="-128"/>
                <a:cs typeface="メイリオ" pitchFamily="50" charset="-128"/>
              </a:rPr>
              <a:t>)</a:t>
            </a:r>
            <a:r>
              <a:rPr lang="ja-JP" altLang="en-US" sz="1400">
                <a:solidFill>
                  <a:srgbClr val="FF9900"/>
                </a:solidFill>
                <a:latin typeface="メイリオ" pitchFamily="50" charset="-128"/>
                <a:ea typeface="メイリオ" pitchFamily="50" charset="-128"/>
                <a:cs typeface="メイリオ" pitchFamily="50" charset="-128"/>
              </a:rPr>
              <a:t>で財務・会計</a:t>
            </a:r>
            <a:endParaRPr lang="en-US" altLang="ja-JP" sz="1400">
              <a:solidFill>
                <a:srgbClr val="FF9900"/>
              </a:solidFill>
              <a:latin typeface="メイリオ" pitchFamily="50" charset="-128"/>
              <a:ea typeface="メイリオ" pitchFamily="50" charset="-128"/>
              <a:cs typeface="メイリオ" pitchFamily="50" charset="-128"/>
            </a:endParaRPr>
          </a:p>
          <a:p>
            <a:r>
              <a:rPr lang="ja-JP" altLang="en-US" sz="1400">
                <a:solidFill>
                  <a:srgbClr val="FF9900"/>
                </a:solidFill>
                <a:latin typeface="メイリオ" pitchFamily="50" charset="-128"/>
                <a:ea typeface="メイリオ" pitchFamily="50" charset="-128"/>
                <a:cs typeface="メイリオ" pitchFamily="50" charset="-128"/>
              </a:rPr>
              <a:t>システムとして導入している製品名 </a:t>
            </a:r>
            <a:r>
              <a:rPr lang="en-US" altLang="ja-JP" sz="1400">
                <a:solidFill>
                  <a:srgbClr val="FF9900"/>
                </a:solidFill>
                <a:latin typeface="メイリオ" pitchFamily="50" charset="-128"/>
                <a:ea typeface="メイリオ" pitchFamily="50" charset="-128"/>
                <a:cs typeface="メイリオ" pitchFamily="50" charset="-128"/>
              </a:rPr>
              <a:t>ERP</a:t>
            </a:r>
            <a:r>
              <a:rPr lang="ja-JP" altLang="en-US" sz="1400">
                <a:solidFill>
                  <a:srgbClr val="FF9900"/>
                </a:solidFill>
                <a:latin typeface="メイリオ" pitchFamily="50" charset="-128"/>
                <a:ea typeface="メイリオ" pitchFamily="50" charset="-128"/>
                <a:cs typeface="メイリオ" pitchFamily="50" charset="-128"/>
              </a:rPr>
              <a:t>パッケージ</a:t>
            </a:r>
          </a:p>
        </p:txBody>
      </p:sp>
      <p:sp>
        <p:nvSpPr>
          <p:cNvPr id="24" name="テキスト ボックス 49"/>
          <p:cNvSpPr txBox="1">
            <a:spLocks noChangeArrowheads="1"/>
          </p:cNvSpPr>
          <p:nvPr/>
        </p:nvSpPr>
        <p:spPr bwMode="auto">
          <a:xfrm>
            <a:off x="4932363" y="5021263"/>
            <a:ext cx="3779837" cy="138112"/>
          </a:xfrm>
          <a:prstGeom prst="rect">
            <a:avLst/>
          </a:prstGeom>
          <a:noFill/>
          <a:ln w="9525">
            <a:noFill/>
            <a:miter lim="800000"/>
            <a:headEnd/>
            <a:tailEnd/>
          </a:ln>
        </p:spPr>
        <p:txBody>
          <a:bodyPr lIns="0" tIns="0" rIns="0" bIns="0">
            <a:spAutoFit/>
          </a:bodyPr>
          <a:lstStyle/>
          <a:p>
            <a:pPr>
              <a:defRPr/>
            </a:pPr>
            <a:r>
              <a:rPr lang="ja-JP" altLang="en-US" sz="900" dirty="0">
                <a:solidFill>
                  <a:schemeClr val="tx1">
                    <a:lumMod val="75000"/>
                    <a:lumOff val="25000"/>
                  </a:schemeClr>
                </a:solidFill>
                <a:latin typeface="メイリオ" pitchFamily="50" charset="-128"/>
                <a:ea typeface="メイリオ" pitchFamily="50" charset="-128"/>
                <a:cs typeface="メイリオ" pitchFamily="50" charset="-128"/>
              </a:rPr>
              <a:t>出典：株式会社矢野経済研究所「</a:t>
            </a:r>
            <a:r>
              <a:rPr lang="en-US" altLang="ja-JP" sz="900" dirty="0">
                <a:solidFill>
                  <a:schemeClr val="tx1">
                    <a:lumMod val="75000"/>
                    <a:lumOff val="25000"/>
                  </a:schemeClr>
                </a:solidFill>
                <a:latin typeface="メイリオ" pitchFamily="50" charset="-128"/>
                <a:ea typeface="メイリオ" pitchFamily="50" charset="-128"/>
                <a:cs typeface="メイリオ" pitchFamily="50" charset="-128"/>
              </a:rPr>
              <a:t>ERP/</a:t>
            </a:r>
            <a:r>
              <a:rPr lang="ja-JP" altLang="en-US" sz="900" dirty="0">
                <a:solidFill>
                  <a:schemeClr val="tx1">
                    <a:lumMod val="75000"/>
                    <a:lumOff val="25000"/>
                  </a:schemeClr>
                </a:solidFill>
                <a:latin typeface="メイリオ" pitchFamily="50" charset="-128"/>
                <a:ea typeface="メイリオ" pitchFamily="50" charset="-128"/>
                <a:cs typeface="メイリオ" pitchFamily="50" charset="-128"/>
              </a:rPr>
              <a:t>業務ソフトウェアの導入実態」</a:t>
            </a:r>
            <a:endParaRPr lang="en-US" altLang="ja-JP" sz="9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5" name="テキスト ボックス 49"/>
          <p:cNvSpPr txBox="1">
            <a:spLocks noChangeArrowheads="1"/>
          </p:cNvSpPr>
          <p:nvPr/>
        </p:nvSpPr>
        <p:spPr bwMode="auto">
          <a:xfrm>
            <a:off x="4859338" y="4621213"/>
            <a:ext cx="4213225" cy="246062"/>
          </a:xfrm>
          <a:prstGeom prst="rect">
            <a:avLst/>
          </a:prstGeom>
          <a:noFill/>
          <a:ln w="9525">
            <a:noFill/>
            <a:miter lim="800000"/>
            <a:headEnd/>
            <a:tailEnd/>
          </a:ln>
        </p:spPr>
        <p:txBody>
          <a:bodyPr lIns="0" tIns="0" rIns="0" bIns="0">
            <a:spAutoFit/>
          </a:bodyPr>
          <a:lstStyle/>
          <a:p>
            <a:pPr>
              <a:defRPr/>
            </a:pP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注</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2.</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調査時期：</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2012</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年</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7</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月～</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10</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月、調査対象：国内の民間企業、団体、公的機関などの</a:t>
            </a:r>
            <a:endParaRPr lang="en-US" altLang="ja-JP" sz="800" dirty="0">
              <a:solidFill>
                <a:schemeClr val="tx1">
                  <a:lumMod val="75000"/>
                  <a:lumOff val="25000"/>
                </a:schemeClr>
              </a:solidFill>
              <a:latin typeface="メイリオ" pitchFamily="50" charset="-128"/>
              <a:ea typeface="メイリオ" pitchFamily="50" charset="-128"/>
              <a:cs typeface="メイリオ" pitchFamily="50" charset="-128"/>
            </a:endParaRPr>
          </a:p>
          <a:p>
            <a:pPr>
              <a:defRPr/>
            </a:pP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法人</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572</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団体、調査方法：郵送・</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web</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アンケート併用、単数回答、上位</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8</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項目のみ抜粋</a:t>
            </a:r>
            <a:endParaRPr lang="en-US" altLang="ja-JP" sz="8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87051" name="テキスト ボックス 27"/>
          <p:cNvSpPr txBox="1">
            <a:spLocks noChangeArrowheads="1"/>
          </p:cNvSpPr>
          <p:nvPr/>
        </p:nvSpPr>
        <p:spPr bwMode="auto">
          <a:xfrm>
            <a:off x="539750" y="5459413"/>
            <a:ext cx="8137525" cy="549275"/>
          </a:xfrm>
          <a:prstGeom prst="rect">
            <a:avLst/>
          </a:prstGeom>
          <a:noFill/>
          <a:ln w="9525">
            <a:noFill/>
            <a:miter lim="800000"/>
            <a:headEnd/>
            <a:tailEnd/>
          </a:ln>
        </p:spPr>
        <p:txBody>
          <a:bodyPr lIns="0" tIns="0" rIns="0" bIns="0">
            <a:spAutoFit/>
          </a:bodyPr>
          <a:lstStyle/>
          <a:p>
            <a:r>
              <a:rPr lang="ja-JP" altLang="en-US">
                <a:solidFill>
                  <a:srgbClr val="B91B17"/>
                </a:solidFill>
                <a:latin typeface="メイリオ" pitchFamily="50" charset="-128"/>
                <a:ea typeface="メイリオ" pitchFamily="50" charset="-128"/>
                <a:cs typeface="メイリオ" pitchFamily="50" charset="-128"/>
              </a:rPr>
              <a:t>財務・会計システムとして導入されている</a:t>
            </a:r>
            <a:r>
              <a:rPr lang="en-US" altLang="ja-JP">
                <a:solidFill>
                  <a:srgbClr val="B91B17"/>
                </a:solidFill>
                <a:latin typeface="メイリオ" pitchFamily="50" charset="-128"/>
                <a:ea typeface="メイリオ" pitchFamily="50" charset="-128"/>
                <a:cs typeface="メイリオ" pitchFamily="50" charset="-128"/>
              </a:rPr>
              <a:t>ERP</a:t>
            </a:r>
            <a:r>
              <a:rPr lang="ja-JP" altLang="en-US">
                <a:solidFill>
                  <a:srgbClr val="B91B17"/>
                </a:solidFill>
                <a:latin typeface="メイリオ" pitchFamily="50" charset="-128"/>
                <a:ea typeface="メイリオ" pitchFamily="50" charset="-128"/>
                <a:cs typeface="メイリオ" pitchFamily="50" charset="-128"/>
              </a:rPr>
              <a:t>パッケージの調査において、</a:t>
            </a:r>
            <a:r>
              <a:rPr lang="en-US" altLang="ja-JP">
                <a:solidFill>
                  <a:srgbClr val="B91B17"/>
                </a:solidFill>
                <a:latin typeface="メイリオ" pitchFamily="50" charset="-128"/>
                <a:ea typeface="メイリオ" pitchFamily="50" charset="-128"/>
                <a:cs typeface="メイリオ" pitchFamily="50" charset="-128"/>
              </a:rPr>
              <a:t>SuperStream</a:t>
            </a:r>
            <a:r>
              <a:rPr lang="ja-JP" altLang="en-US">
                <a:solidFill>
                  <a:srgbClr val="B91B17"/>
                </a:solidFill>
                <a:latin typeface="メイリオ" pitchFamily="50" charset="-128"/>
                <a:ea typeface="メイリオ" pitchFamily="50" charset="-128"/>
                <a:cs typeface="メイリオ" pitchFamily="50" charset="-128"/>
              </a:rPr>
              <a:t>は上位にランクインしている。</a:t>
            </a:r>
            <a:endParaRPr lang="en-US" altLang="ja-JP">
              <a:solidFill>
                <a:srgbClr val="B91B17"/>
              </a:solidFill>
              <a:latin typeface="メイリオ" pitchFamily="50" charset="-128"/>
              <a:ea typeface="メイリオ" pitchFamily="50" charset="-128"/>
              <a:cs typeface="メイリオ" pitchFamily="50" charset="-128"/>
            </a:endParaRPr>
          </a:p>
        </p:txBody>
      </p:sp>
      <p:sp>
        <p:nvSpPr>
          <p:cNvPr id="44" name="テキスト ボックス 49"/>
          <p:cNvSpPr txBox="1">
            <a:spLocks noChangeArrowheads="1"/>
          </p:cNvSpPr>
          <p:nvPr/>
        </p:nvSpPr>
        <p:spPr bwMode="auto">
          <a:xfrm>
            <a:off x="468313" y="4621213"/>
            <a:ext cx="4103687" cy="246062"/>
          </a:xfrm>
          <a:prstGeom prst="rect">
            <a:avLst/>
          </a:prstGeom>
          <a:noFill/>
          <a:ln w="9525">
            <a:noFill/>
            <a:miter lim="800000"/>
            <a:headEnd/>
            <a:tailEnd/>
          </a:ln>
        </p:spPr>
        <p:txBody>
          <a:bodyPr lIns="0" tIns="0" rIns="0" bIns="0">
            <a:spAutoFit/>
          </a:bodyPr>
          <a:lstStyle/>
          <a:p>
            <a:pPr>
              <a:defRPr/>
            </a:pP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注</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1.</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調査時期：</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2012</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年</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7</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月～</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10</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月、調査対象：国内の民間企業、団体、公的機関などの</a:t>
            </a:r>
            <a:endParaRPr lang="en-US" altLang="ja-JP" sz="800" dirty="0">
              <a:solidFill>
                <a:schemeClr val="tx1">
                  <a:lumMod val="75000"/>
                  <a:lumOff val="25000"/>
                </a:schemeClr>
              </a:solidFill>
              <a:latin typeface="メイリオ" pitchFamily="50" charset="-128"/>
              <a:ea typeface="メイリオ" pitchFamily="50" charset="-128"/>
              <a:cs typeface="メイリオ" pitchFamily="50" charset="-128"/>
            </a:endParaRPr>
          </a:p>
          <a:p>
            <a:pPr>
              <a:defRPr/>
            </a:pP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法人</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572</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団体、調査方法：郵送・</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web</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アンケート併用、単数回答、上位</a:t>
            </a:r>
            <a:r>
              <a:rPr lang="en-US" altLang="ja-JP" sz="800" dirty="0">
                <a:solidFill>
                  <a:schemeClr val="tx1">
                    <a:lumMod val="75000"/>
                    <a:lumOff val="25000"/>
                  </a:schemeClr>
                </a:solidFill>
                <a:latin typeface="メイリオ" pitchFamily="50" charset="-128"/>
                <a:ea typeface="メイリオ" pitchFamily="50" charset="-128"/>
                <a:cs typeface="メイリオ" pitchFamily="50" charset="-128"/>
              </a:rPr>
              <a:t>8</a:t>
            </a:r>
            <a:r>
              <a:rPr lang="ja-JP" altLang="en-US" sz="800" dirty="0">
                <a:solidFill>
                  <a:schemeClr val="tx1">
                    <a:lumMod val="75000"/>
                    <a:lumOff val="25000"/>
                  </a:schemeClr>
                </a:solidFill>
                <a:latin typeface="メイリオ" pitchFamily="50" charset="-128"/>
                <a:ea typeface="メイリオ" pitchFamily="50" charset="-128"/>
                <a:cs typeface="メイリオ" pitchFamily="50" charset="-128"/>
              </a:rPr>
              <a:t>項目のみ抜粋</a:t>
            </a:r>
            <a:endParaRPr lang="en-US" altLang="ja-JP" sz="800" dirty="0">
              <a:solidFill>
                <a:schemeClr val="tx1">
                  <a:lumMod val="75000"/>
                  <a:lumOff val="25000"/>
                </a:schemeClr>
              </a:solidFill>
              <a:latin typeface="メイリオ" pitchFamily="50" charset="-128"/>
              <a:ea typeface="メイリオ" pitchFamily="50" charset="-128"/>
              <a:cs typeface="メイリオ" pitchFamily="50" charset="-128"/>
            </a:endParaRPr>
          </a:p>
        </p:txBody>
      </p:sp>
      <p:graphicFrame>
        <p:nvGraphicFramePr>
          <p:cNvPr id="45" name="グラフ 44"/>
          <p:cNvGraphicFramePr/>
          <p:nvPr/>
        </p:nvGraphicFramePr>
        <p:xfrm>
          <a:off x="4716016" y="1837928"/>
          <a:ext cx="405765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87054" name="テキスト ボックス 41"/>
          <p:cNvSpPr txBox="1">
            <a:spLocks noChangeArrowheads="1"/>
          </p:cNvSpPr>
          <p:nvPr/>
        </p:nvSpPr>
        <p:spPr bwMode="auto">
          <a:xfrm>
            <a:off x="4932363" y="1335088"/>
            <a:ext cx="3889375" cy="431800"/>
          </a:xfrm>
          <a:prstGeom prst="rect">
            <a:avLst/>
          </a:prstGeom>
          <a:noFill/>
          <a:ln w="9525">
            <a:noFill/>
            <a:miter lim="800000"/>
            <a:headEnd/>
            <a:tailEnd/>
          </a:ln>
        </p:spPr>
        <p:txBody>
          <a:bodyPr lIns="0" tIns="0" rIns="0" bIns="0">
            <a:spAutoFit/>
          </a:bodyPr>
          <a:lstStyle/>
          <a:p>
            <a:r>
              <a:rPr lang="ja-JP" altLang="en-US" sz="1400">
                <a:solidFill>
                  <a:srgbClr val="FF9900"/>
                </a:solidFill>
                <a:latin typeface="メイリオ" pitchFamily="50" charset="-128"/>
                <a:ea typeface="メイリオ" pitchFamily="50" charset="-128"/>
                <a:cs typeface="メイリオ" pitchFamily="50" charset="-128"/>
              </a:rPr>
              <a:t>財務・会計システムとして導入している製品名 </a:t>
            </a:r>
            <a:r>
              <a:rPr lang="en-US" altLang="ja-JP" sz="1400">
                <a:solidFill>
                  <a:srgbClr val="FF9900"/>
                </a:solidFill>
                <a:latin typeface="メイリオ" pitchFamily="50" charset="-128"/>
                <a:ea typeface="メイリオ" pitchFamily="50" charset="-128"/>
                <a:cs typeface="メイリオ" pitchFamily="50" charset="-128"/>
              </a:rPr>
              <a:t>ERP</a:t>
            </a:r>
            <a:r>
              <a:rPr lang="ja-JP" altLang="en-US" sz="1400">
                <a:solidFill>
                  <a:srgbClr val="FF9900"/>
                </a:solidFill>
                <a:latin typeface="メイリオ" pitchFamily="50" charset="-128"/>
                <a:ea typeface="メイリオ" pitchFamily="50" charset="-128"/>
                <a:cs typeface="メイリオ" pitchFamily="50" charset="-128"/>
              </a:rPr>
              <a:t>パッケージ</a:t>
            </a:r>
          </a:p>
        </p:txBody>
      </p:sp>
      <p:sp>
        <p:nvSpPr>
          <p:cNvPr id="49" name="角丸四角形 48"/>
          <p:cNvSpPr/>
          <p:nvPr/>
        </p:nvSpPr>
        <p:spPr>
          <a:xfrm>
            <a:off x="5580063" y="1982788"/>
            <a:ext cx="495300" cy="1633537"/>
          </a:xfrm>
          <a:prstGeom prst="roundRect">
            <a:avLst>
              <a:gd name="adj" fmla="val 9207"/>
            </a:avLst>
          </a:prstGeom>
          <a:noFill/>
          <a:ln>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87056" name="テキスト ボックス 48"/>
          <p:cNvSpPr txBox="1">
            <a:spLocks noChangeArrowheads="1"/>
          </p:cNvSpPr>
          <p:nvPr/>
        </p:nvSpPr>
        <p:spPr bwMode="auto">
          <a:xfrm>
            <a:off x="5076825" y="1766888"/>
            <a:ext cx="360363" cy="215900"/>
          </a:xfrm>
          <a:prstGeom prst="rect">
            <a:avLst/>
          </a:prstGeom>
          <a:noFill/>
          <a:ln w="9525">
            <a:noFill/>
            <a:miter lim="800000"/>
            <a:headEnd/>
            <a:tailEnd/>
          </a:ln>
        </p:spPr>
        <p:txBody>
          <a:bodyPr wrap="none" lIns="0" tIns="0" rIns="0" bIns="0" anchor="ctr"/>
          <a:lstStyle/>
          <a:p>
            <a:r>
              <a:rPr lang="en-US" altLang="ja-JP" sz="900">
                <a:latin typeface="メイリオ" pitchFamily="50" charset="-128"/>
                <a:ea typeface="メイリオ" pitchFamily="50" charset="-128"/>
                <a:cs typeface="メイリオ" pitchFamily="50" charset="-128"/>
              </a:rPr>
              <a:t>(</a:t>
            </a:r>
            <a:r>
              <a:rPr lang="ja-JP" altLang="en-US" sz="900">
                <a:latin typeface="メイリオ" pitchFamily="50" charset="-128"/>
                <a:ea typeface="メイリオ" pitchFamily="50" charset="-128"/>
                <a:cs typeface="メイリオ" pitchFamily="50" charset="-128"/>
              </a:rPr>
              <a:t>件</a:t>
            </a:r>
            <a:r>
              <a:rPr lang="en-US" altLang="ja-JP" sz="900">
                <a:latin typeface="メイリオ" pitchFamily="50" charset="-128"/>
                <a:ea typeface="メイリオ" pitchFamily="50" charset="-128"/>
                <a:cs typeface="メイリオ" pitchFamily="50" charset="-128"/>
              </a:rPr>
              <a:t>)</a:t>
            </a:r>
            <a:endParaRPr lang="ja-JP" altLang="en-US" sz="900">
              <a:latin typeface="メイリオ" pitchFamily="50" charset="-128"/>
              <a:ea typeface="メイリオ" pitchFamily="50" charset="-128"/>
              <a:cs typeface="メイリオ" pitchFamily="50" charset="-128"/>
            </a:endParaRPr>
          </a:p>
        </p:txBody>
      </p:sp>
      <p:sp>
        <p:nvSpPr>
          <p:cNvPr id="87057" name="テキスト ボックス 15"/>
          <p:cNvSpPr txBox="1">
            <a:spLocks noChangeArrowheads="1"/>
          </p:cNvSpPr>
          <p:nvPr/>
        </p:nvSpPr>
        <p:spPr bwMode="auto">
          <a:xfrm>
            <a:off x="5338763" y="2019300"/>
            <a:ext cx="217487" cy="138113"/>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35</a:t>
            </a:r>
            <a:endParaRPr lang="ja-JP" altLang="en-US" sz="900">
              <a:latin typeface="メイリオ" pitchFamily="50" charset="-128"/>
              <a:ea typeface="メイリオ" pitchFamily="50" charset="-128"/>
              <a:cs typeface="メイリオ" pitchFamily="50" charset="-128"/>
            </a:endParaRPr>
          </a:p>
        </p:txBody>
      </p:sp>
      <p:sp>
        <p:nvSpPr>
          <p:cNvPr id="87058" name="テキスト ボックス 16"/>
          <p:cNvSpPr txBox="1">
            <a:spLocks noChangeArrowheads="1"/>
          </p:cNvSpPr>
          <p:nvPr/>
        </p:nvSpPr>
        <p:spPr bwMode="auto">
          <a:xfrm>
            <a:off x="5762625" y="2057400"/>
            <a:ext cx="215900" cy="139700"/>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34</a:t>
            </a:r>
            <a:endParaRPr lang="ja-JP" altLang="en-US" sz="900">
              <a:latin typeface="メイリオ" pitchFamily="50" charset="-128"/>
              <a:ea typeface="メイリオ" pitchFamily="50" charset="-128"/>
              <a:cs typeface="メイリオ" pitchFamily="50" charset="-128"/>
            </a:endParaRPr>
          </a:p>
        </p:txBody>
      </p:sp>
      <p:sp>
        <p:nvSpPr>
          <p:cNvPr id="87059" name="テキスト ボックス 17"/>
          <p:cNvSpPr txBox="1">
            <a:spLocks noChangeArrowheads="1"/>
          </p:cNvSpPr>
          <p:nvPr/>
        </p:nvSpPr>
        <p:spPr bwMode="auto">
          <a:xfrm>
            <a:off x="6199188" y="2160588"/>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32</a:t>
            </a:r>
            <a:endParaRPr lang="ja-JP" altLang="en-US" sz="900">
              <a:latin typeface="メイリオ" pitchFamily="50" charset="-128"/>
              <a:ea typeface="メイリオ" pitchFamily="50" charset="-128"/>
              <a:cs typeface="メイリオ" pitchFamily="50" charset="-128"/>
            </a:endParaRPr>
          </a:p>
        </p:txBody>
      </p:sp>
      <p:sp>
        <p:nvSpPr>
          <p:cNvPr id="87060" name="テキスト ボックス 18"/>
          <p:cNvSpPr txBox="1">
            <a:spLocks noChangeArrowheads="1"/>
          </p:cNvSpPr>
          <p:nvPr/>
        </p:nvSpPr>
        <p:spPr bwMode="auto">
          <a:xfrm>
            <a:off x="6613525" y="2278063"/>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29</a:t>
            </a:r>
            <a:endParaRPr lang="ja-JP" altLang="en-US" sz="900">
              <a:latin typeface="メイリオ" pitchFamily="50" charset="-128"/>
              <a:ea typeface="メイリオ" pitchFamily="50" charset="-128"/>
              <a:cs typeface="メイリオ" pitchFamily="50" charset="-128"/>
            </a:endParaRPr>
          </a:p>
        </p:txBody>
      </p:sp>
      <p:sp>
        <p:nvSpPr>
          <p:cNvPr id="87061" name="テキスト ボックス 19"/>
          <p:cNvSpPr txBox="1">
            <a:spLocks noChangeArrowheads="1"/>
          </p:cNvSpPr>
          <p:nvPr/>
        </p:nvSpPr>
        <p:spPr bwMode="auto">
          <a:xfrm>
            <a:off x="7054850" y="2960688"/>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12</a:t>
            </a:r>
            <a:endParaRPr lang="ja-JP" altLang="en-US" sz="900">
              <a:latin typeface="メイリオ" pitchFamily="50" charset="-128"/>
              <a:ea typeface="メイリオ" pitchFamily="50" charset="-128"/>
              <a:cs typeface="メイリオ" pitchFamily="50" charset="-128"/>
            </a:endParaRPr>
          </a:p>
        </p:txBody>
      </p:sp>
      <p:sp>
        <p:nvSpPr>
          <p:cNvPr id="87062" name="テキスト ボックス 20"/>
          <p:cNvSpPr txBox="1">
            <a:spLocks noChangeArrowheads="1"/>
          </p:cNvSpPr>
          <p:nvPr/>
        </p:nvSpPr>
        <p:spPr bwMode="auto">
          <a:xfrm>
            <a:off x="7478713" y="2960688"/>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12</a:t>
            </a:r>
            <a:endParaRPr lang="ja-JP" altLang="en-US" sz="900">
              <a:latin typeface="メイリオ" pitchFamily="50" charset="-128"/>
              <a:ea typeface="メイリオ" pitchFamily="50" charset="-128"/>
              <a:cs typeface="メイリオ" pitchFamily="50" charset="-128"/>
            </a:endParaRPr>
          </a:p>
        </p:txBody>
      </p:sp>
      <p:sp>
        <p:nvSpPr>
          <p:cNvPr id="87063" name="テキスト ボックス 21"/>
          <p:cNvSpPr txBox="1">
            <a:spLocks noChangeArrowheads="1"/>
          </p:cNvSpPr>
          <p:nvPr/>
        </p:nvSpPr>
        <p:spPr bwMode="auto">
          <a:xfrm>
            <a:off x="7935913" y="3230563"/>
            <a:ext cx="215900" cy="139700"/>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6</a:t>
            </a:r>
            <a:endParaRPr lang="ja-JP" altLang="en-US" sz="900">
              <a:latin typeface="メイリオ" pitchFamily="50" charset="-128"/>
              <a:ea typeface="メイリオ" pitchFamily="50" charset="-128"/>
              <a:cs typeface="メイリオ" pitchFamily="50" charset="-128"/>
            </a:endParaRPr>
          </a:p>
        </p:txBody>
      </p:sp>
      <p:sp>
        <p:nvSpPr>
          <p:cNvPr id="87064" name="テキスト ボックス 22"/>
          <p:cNvSpPr txBox="1">
            <a:spLocks noChangeArrowheads="1"/>
          </p:cNvSpPr>
          <p:nvPr/>
        </p:nvSpPr>
        <p:spPr bwMode="auto">
          <a:xfrm>
            <a:off x="8367713" y="3273425"/>
            <a:ext cx="215900" cy="138113"/>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5</a:t>
            </a:r>
            <a:endParaRPr lang="ja-JP" altLang="en-US" sz="900">
              <a:latin typeface="メイリオ" pitchFamily="50" charset="-128"/>
              <a:ea typeface="メイリオ" pitchFamily="50" charset="-128"/>
              <a:cs typeface="メイリオ" pitchFamily="50" charset="-128"/>
            </a:endParaRPr>
          </a:p>
        </p:txBody>
      </p:sp>
      <p:graphicFrame>
        <p:nvGraphicFramePr>
          <p:cNvPr id="37" name="グラフ 36"/>
          <p:cNvGraphicFramePr/>
          <p:nvPr/>
        </p:nvGraphicFramePr>
        <p:xfrm>
          <a:off x="251520" y="1844824"/>
          <a:ext cx="4097586"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38" name="角丸四角形 37"/>
          <p:cNvSpPr/>
          <p:nvPr/>
        </p:nvSpPr>
        <p:spPr>
          <a:xfrm>
            <a:off x="692150" y="2020888"/>
            <a:ext cx="493713" cy="1655762"/>
          </a:xfrm>
          <a:prstGeom prst="roundRect">
            <a:avLst>
              <a:gd name="adj" fmla="val 9207"/>
            </a:avLst>
          </a:prstGeom>
          <a:noFill/>
          <a:ln>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87067" name="テキスト ボックス 49"/>
          <p:cNvSpPr txBox="1">
            <a:spLocks noChangeArrowheads="1"/>
          </p:cNvSpPr>
          <p:nvPr/>
        </p:nvSpPr>
        <p:spPr bwMode="auto">
          <a:xfrm>
            <a:off x="609600" y="1773238"/>
            <a:ext cx="360363" cy="215900"/>
          </a:xfrm>
          <a:prstGeom prst="rect">
            <a:avLst/>
          </a:prstGeom>
          <a:noFill/>
          <a:ln w="9525">
            <a:noFill/>
            <a:miter lim="800000"/>
            <a:headEnd/>
            <a:tailEnd/>
          </a:ln>
        </p:spPr>
        <p:txBody>
          <a:bodyPr wrap="none" lIns="0" tIns="0" rIns="0" bIns="0" anchor="ctr"/>
          <a:lstStyle/>
          <a:p>
            <a:r>
              <a:rPr lang="en-US" altLang="ja-JP" sz="900">
                <a:latin typeface="メイリオ" pitchFamily="50" charset="-128"/>
                <a:ea typeface="メイリオ" pitchFamily="50" charset="-128"/>
                <a:cs typeface="メイリオ" pitchFamily="50" charset="-128"/>
              </a:rPr>
              <a:t>(</a:t>
            </a:r>
            <a:r>
              <a:rPr lang="ja-JP" altLang="en-US" sz="900">
                <a:latin typeface="メイリオ" pitchFamily="50" charset="-128"/>
                <a:ea typeface="メイリオ" pitchFamily="50" charset="-128"/>
                <a:cs typeface="メイリオ" pitchFamily="50" charset="-128"/>
              </a:rPr>
              <a:t>件</a:t>
            </a:r>
            <a:r>
              <a:rPr lang="en-US" altLang="ja-JP" sz="900">
                <a:latin typeface="メイリオ" pitchFamily="50" charset="-128"/>
                <a:ea typeface="メイリオ" pitchFamily="50" charset="-128"/>
                <a:cs typeface="メイリオ" pitchFamily="50" charset="-128"/>
              </a:rPr>
              <a:t>)</a:t>
            </a:r>
            <a:endParaRPr lang="ja-JP" altLang="en-US" sz="900">
              <a:latin typeface="メイリオ" pitchFamily="50" charset="-128"/>
              <a:ea typeface="メイリオ" pitchFamily="50" charset="-128"/>
              <a:cs typeface="メイリオ" pitchFamily="50" charset="-128"/>
            </a:endParaRPr>
          </a:p>
        </p:txBody>
      </p:sp>
      <p:sp>
        <p:nvSpPr>
          <p:cNvPr id="87068" name="テキスト ボックス 29"/>
          <p:cNvSpPr txBox="1">
            <a:spLocks noChangeArrowheads="1"/>
          </p:cNvSpPr>
          <p:nvPr/>
        </p:nvSpPr>
        <p:spPr bwMode="auto">
          <a:xfrm>
            <a:off x="842963" y="2039938"/>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26</a:t>
            </a:r>
            <a:endParaRPr lang="ja-JP" altLang="en-US" sz="900">
              <a:latin typeface="メイリオ" pitchFamily="50" charset="-128"/>
              <a:ea typeface="メイリオ" pitchFamily="50" charset="-128"/>
              <a:cs typeface="メイリオ" pitchFamily="50" charset="-128"/>
            </a:endParaRPr>
          </a:p>
        </p:txBody>
      </p:sp>
      <p:sp>
        <p:nvSpPr>
          <p:cNvPr id="87069" name="テキスト ボックス 30"/>
          <p:cNvSpPr txBox="1">
            <a:spLocks noChangeArrowheads="1"/>
          </p:cNvSpPr>
          <p:nvPr/>
        </p:nvSpPr>
        <p:spPr bwMode="auto">
          <a:xfrm>
            <a:off x="1289050" y="2155825"/>
            <a:ext cx="215900" cy="138113"/>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24</a:t>
            </a:r>
            <a:endParaRPr lang="ja-JP" altLang="en-US" sz="900">
              <a:latin typeface="メイリオ" pitchFamily="50" charset="-128"/>
              <a:ea typeface="メイリオ" pitchFamily="50" charset="-128"/>
              <a:cs typeface="メイリオ" pitchFamily="50" charset="-128"/>
            </a:endParaRPr>
          </a:p>
        </p:txBody>
      </p:sp>
      <p:sp>
        <p:nvSpPr>
          <p:cNvPr id="87070" name="テキスト ボックス 31"/>
          <p:cNvSpPr txBox="1">
            <a:spLocks noChangeArrowheads="1"/>
          </p:cNvSpPr>
          <p:nvPr/>
        </p:nvSpPr>
        <p:spPr bwMode="auto">
          <a:xfrm>
            <a:off x="1728788" y="2214563"/>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23</a:t>
            </a:r>
            <a:endParaRPr lang="ja-JP" altLang="en-US" sz="900">
              <a:latin typeface="メイリオ" pitchFamily="50" charset="-128"/>
              <a:ea typeface="メイリオ" pitchFamily="50" charset="-128"/>
              <a:cs typeface="メイリオ" pitchFamily="50" charset="-128"/>
            </a:endParaRPr>
          </a:p>
        </p:txBody>
      </p:sp>
      <p:sp>
        <p:nvSpPr>
          <p:cNvPr id="87071" name="テキスト ボックス 32"/>
          <p:cNvSpPr txBox="1">
            <a:spLocks noChangeArrowheads="1"/>
          </p:cNvSpPr>
          <p:nvPr/>
        </p:nvSpPr>
        <p:spPr bwMode="auto">
          <a:xfrm>
            <a:off x="2163763" y="2617788"/>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16</a:t>
            </a:r>
            <a:endParaRPr lang="ja-JP" altLang="en-US" sz="900">
              <a:latin typeface="メイリオ" pitchFamily="50" charset="-128"/>
              <a:ea typeface="メイリオ" pitchFamily="50" charset="-128"/>
              <a:cs typeface="メイリオ" pitchFamily="50" charset="-128"/>
            </a:endParaRPr>
          </a:p>
        </p:txBody>
      </p:sp>
      <p:sp>
        <p:nvSpPr>
          <p:cNvPr id="87072" name="テキスト ボックス 33"/>
          <p:cNvSpPr txBox="1">
            <a:spLocks noChangeArrowheads="1"/>
          </p:cNvSpPr>
          <p:nvPr/>
        </p:nvSpPr>
        <p:spPr bwMode="auto">
          <a:xfrm>
            <a:off x="2592388" y="2825750"/>
            <a:ext cx="215900" cy="138113"/>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12</a:t>
            </a:r>
            <a:endParaRPr lang="ja-JP" altLang="en-US" sz="900">
              <a:latin typeface="メイリオ" pitchFamily="50" charset="-128"/>
              <a:ea typeface="メイリオ" pitchFamily="50" charset="-128"/>
              <a:cs typeface="メイリオ" pitchFamily="50" charset="-128"/>
            </a:endParaRPr>
          </a:p>
        </p:txBody>
      </p:sp>
      <p:sp>
        <p:nvSpPr>
          <p:cNvPr id="87073" name="テキスト ボックス 34"/>
          <p:cNvSpPr txBox="1">
            <a:spLocks noChangeArrowheads="1"/>
          </p:cNvSpPr>
          <p:nvPr/>
        </p:nvSpPr>
        <p:spPr bwMode="auto">
          <a:xfrm>
            <a:off x="3025775" y="2963863"/>
            <a:ext cx="215900" cy="139700"/>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10</a:t>
            </a:r>
            <a:endParaRPr lang="ja-JP" altLang="en-US" sz="900">
              <a:latin typeface="メイリオ" pitchFamily="50" charset="-128"/>
              <a:ea typeface="メイリオ" pitchFamily="50" charset="-128"/>
              <a:cs typeface="メイリオ" pitchFamily="50" charset="-128"/>
            </a:endParaRPr>
          </a:p>
        </p:txBody>
      </p:sp>
      <p:sp>
        <p:nvSpPr>
          <p:cNvPr id="87074" name="テキスト ボックス 35"/>
          <p:cNvSpPr txBox="1">
            <a:spLocks noChangeArrowheads="1"/>
          </p:cNvSpPr>
          <p:nvPr/>
        </p:nvSpPr>
        <p:spPr bwMode="auto">
          <a:xfrm>
            <a:off x="3490913" y="3271838"/>
            <a:ext cx="215900" cy="138112"/>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4</a:t>
            </a:r>
            <a:endParaRPr lang="ja-JP" altLang="en-US" sz="900">
              <a:latin typeface="メイリオ" pitchFamily="50" charset="-128"/>
              <a:ea typeface="メイリオ" pitchFamily="50" charset="-128"/>
              <a:cs typeface="メイリオ" pitchFamily="50" charset="-128"/>
            </a:endParaRPr>
          </a:p>
        </p:txBody>
      </p:sp>
      <p:sp>
        <p:nvSpPr>
          <p:cNvPr id="87075" name="テキスト ボックス 36"/>
          <p:cNvSpPr txBox="1">
            <a:spLocks noChangeArrowheads="1"/>
          </p:cNvSpPr>
          <p:nvPr/>
        </p:nvSpPr>
        <p:spPr bwMode="auto">
          <a:xfrm>
            <a:off x="3948113" y="3282950"/>
            <a:ext cx="215900" cy="138113"/>
          </a:xfrm>
          <a:prstGeom prst="rect">
            <a:avLst/>
          </a:prstGeom>
          <a:noFill/>
          <a:ln w="9525">
            <a:noFill/>
            <a:miter lim="800000"/>
            <a:headEnd/>
            <a:tailEnd/>
          </a:ln>
        </p:spPr>
        <p:txBody>
          <a:bodyPr lIns="0" tIns="0" rIns="0" bIns="0">
            <a:spAutoFit/>
          </a:bodyPr>
          <a:lstStyle/>
          <a:p>
            <a:r>
              <a:rPr lang="en-US" altLang="ja-JP" sz="900">
                <a:latin typeface="メイリオ" pitchFamily="50" charset="-128"/>
                <a:ea typeface="メイリオ" pitchFamily="50" charset="-128"/>
                <a:cs typeface="メイリオ" pitchFamily="50" charset="-128"/>
              </a:rPr>
              <a:t>4</a:t>
            </a:r>
            <a:endParaRPr lang="ja-JP" altLang="en-US" sz="900">
              <a:latin typeface="メイリオ" pitchFamily="50" charset="-128"/>
              <a:ea typeface="メイリオ" pitchFamily="50" charset="-128"/>
              <a:cs typeface="メイリオ" pitchFamily="50" charset="-128"/>
            </a:endParaRPr>
          </a:p>
        </p:txBody>
      </p:sp>
      <p:sp>
        <p:nvSpPr>
          <p:cNvPr id="35"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の内部統制対応</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～ログ管理機能　</a:t>
            </a:r>
            <a:r>
              <a:rPr lang="en-US" altLang="ja-JP" sz="1800" dirty="0" err="1" smtClean="0">
                <a:latin typeface="メイリオ" pitchFamily="50" charset="-128"/>
                <a:ea typeface="メイリオ" pitchFamily="50" charset="-128"/>
                <a:cs typeface="メイリオ" pitchFamily="50" charset="-128"/>
              </a:rPr>
              <a:t>LogManager</a:t>
            </a:r>
            <a:r>
              <a:rPr lang="ja-JP" altLang="en-US" sz="1800" dirty="0" smtClean="0">
                <a:latin typeface="メイリオ" pitchFamily="50" charset="-128"/>
                <a:ea typeface="メイリオ" pitchFamily="50" charset="-128"/>
                <a:cs typeface="メイリオ" pitchFamily="50" charset="-128"/>
              </a:rPr>
              <a:t>～</a:t>
            </a:r>
            <a:endParaRPr lang="ja-JP" altLang="en-US" dirty="0" smtClean="0">
              <a:latin typeface="メイリオ" pitchFamily="50" charset="-128"/>
              <a:ea typeface="メイリオ" pitchFamily="50" charset="-128"/>
              <a:cs typeface="メイリオ" pitchFamily="50" charset="-128"/>
            </a:endParaRPr>
          </a:p>
        </p:txBody>
      </p:sp>
      <p:sp>
        <p:nvSpPr>
          <p:cNvPr id="6451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D2004FB9-F81B-4B1E-94D1-62B94B228EAA}" type="slidenum">
              <a:rPr lang="ja-JP" altLang="en-US" smtClean="0">
                <a:solidFill>
                  <a:srgbClr val="FFFFFF"/>
                </a:solidFill>
              </a:rPr>
              <a:pPr fontAlgn="base">
                <a:spcBef>
                  <a:spcPct val="0"/>
                </a:spcBef>
                <a:spcAft>
                  <a:spcPct val="0"/>
                </a:spcAft>
                <a:defRPr/>
              </a:pPr>
              <a:t>60</a:t>
            </a:fld>
            <a:endParaRPr lang="ja-JP" altLang="en-US" smtClean="0">
              <a:solidFill>
                <a:srgbClr val="FFFFFF"/>
              </a:solidFill>
            </a:endParaRPr>
          </a:p>
        </p:txBody>
      </p:sp>
      <p:pic>
        <p:nvPicPr>
          <p:cNvPr id="12" name="Picture 7"/>
          <p:cNvPicPr>
            <a:picLocks noGrp="1" noChangeAspect="1" noChangeArrowheads="1"/>
          </p:cNvPicPr>
          <p:nvPr>
            <p:ph sz="quarter" idx="4294967295"/>
          </p:nvPr>
        </p:nvPicPr>
        <p:blipFill>
          <a:blip r:embed="rId3" cstate="print"/>
          <a:srcRect/>
          <a:stretch>
            <a:fillRect/>
          </a:stretch>
        </p:blipFill>
        <p:spPr>
          <a:xfrm>
            <a:off x="6443663" y="2060575"/>
            <a:ext cx="1439862" cy="1058863"/>
          </a:xfrm>
          <a:prstGeom prst="rect">
            <a:avLst/>
          </a:prstGeom>
          <a:effectLst>
            <a:outerShdw dist="35921" dir="2700000" algn="ctr" rotWithShape="0">
              <a:schemeClr val="accent2"/>
            </a:outerShdw>
          </a:effectLst>
        </p:spPr>
      </p:pic>
      <p:pic>
        <p:nvPicPr>
          <p:cNvPr id="57" name="Picture 52"/>
          <p:cNvPicPr>
            <a:picLocks noGrp="1" noChangeAspect="1" noChangeArrowheads="1"/>
          </p:cNvPicPr>
          <p:nvPr>
            <p:ph sz="quarter" idx="4294967295"/>
          </p:nvPr>
        </p:nvPicPr>
        <p:blipFill>
          <a:blip r:embed="rId4" cstate="print"/>
          <a:srcRect/>
          <a:stretch>
            <a:fillRect/>
          </a:stretch>
        </p:blipFill>
        <p:spPr>
          <a:xfrm>
            <a:off x="4427538" y="2060575"/>
            <a:ext cx="1439862" cy="1058863"/>
          </a:xfrm>
          <a:prstGeom prst="rect">
            <a:avLst/>
          </a:prstGeom>
          <a:effectLst>
            <a:outerShdw dist="35921" dir="2700000" algn="ctr" rotWithShape="0">
              <a:schemeClr val="accent2"/>
            </a:outerShdw>
          </a:effectLst>
        </p:spPr>
      </p:pic>
      <p:pic>
        <p:nvPicPr>
          <p:cNvPr id="139270" name="Picture 54"/>
          <p:cNvPicPr>
            <a:picLocks noGrp="1" noChangeAspect="1" noChangeArrowheads="1"/>
          </p:cNvPicPr>
          <p:nvPr>
            <p:ph sz="quarter" idx="4294967295"/>
          </p:nvPr>
        </p:nvPicPr>
        <p:blipFill>
          <a:blip r:embed="rId5" cstate="print"/>
          <a:srcRect/>
          <a:stretch>
            <a:fillRect/>
          </a:stretch>
        </p:blipFill>
        <p:spPr bwMode="auto">
          <a:xfrm>
            <a:off x="2268538" y="2084388"/>
            <a:ext cx="1511300" cy="1014412"/>
          </a:xfrm>
          <a:prstGeom prst="rect">
            <a:avLst/>
          </a:prstGeom>
          <a:noFill/>
          <a:ln>
            <a:miter lim="800000"/>
            <a:headEnd/>
            <a:tailEnd/>
          </a:ln>
        </p:spPr>
      </p:pic>
      <p:sp>
        <p:nvSpPr>
          <p:cNvPr id="139271" name="Line 3"/>
          <p:cNvSpPr>
            <a:spLocks noChangeShapeType="1"/>
          </p:cNvSpPr>
          <p:nvPr/>
        </p:nvSpPr>
        <p:spPr bwMode="auto">
          <a:xfrm>
            <a:off x="7451725" y="3798888"/>
            <a:ext cx="0" cy="792162"/>
          </a:xfrm>
          <a:prstGeom prst="line">
            <a:avLst/>
          </a:prstGeom>
          <a:noFill/>
          <a:ln w="9525">
            <a:solidFill>
              <a:srgbClr val="FF0000"/>
            </a:solidFill>
            <a:prstDash val="dash"/>
            <a:round/>
            <a:headEnd/>
            <a:tailEnd/>
          </a:ln>
        </p:spPr>
        <p:txBody>
          <a:bodyPr/>
          <a:lstStyle/>
          <a:p>
            <a:endParaRPr lang="ja-JP" altLang="en-US"/>
          </a:p>
        </p:txBody>
      </p:sp>
      <p:sp>
        <p:nvSpPr>
          <p:cNvPr id="139272" name="Line 4"/>
          <p:cNvSpPr>
            <a:spLocks noChangeShapeType="1"/>
          </p:cNvSpPr>
          <p:nvPr/>
        </p:nvSpPr>
        <p:spPr bwMode="auto">
          <a:xfrm>
            <a:off x="6877050" y="3798888"/>
            <a:ext cx="0" cy="792162"/>
          </a:xfrm>
          <a:prstGeom prst="line">
            <a:avLst/>
          </a:prstGeom>
          <a:noFill/>
          <a:ln w="9525">
            <a:solidFill>
              <a:srgbClr val="FF0000"/>
            </a:solidFill>
            <a:prstDash val="dash"/>
            <a:round/>
            <a:headEnd/>
            <a:tailEnd/>
          </a:ln>
        </p:spPr>
        <p:txBody>
          <a:bodyPr/>
          <a:lstStyle/>
          <a:p>
            <a:endParaRPr lang="ja-JP" altLang="en-US"/>
          </a:p>
        </p:txBody>
      </p:sp>
      <p:sp>
        <p:nvSpPr>
          <p:cNvPr id="139273" name="Line 5"/>
          <p:cNvSpPr>
            <a:spLocks noChangeShapeType="1"/>
          </p:cNvSpPr>
          <p:nvPr/>
        </p:nvSpPr>
        <p:spPr bwMode="auto">
          <a:xfrm>
            <a:off x="4932363" y="3798888"/>
            <a:ext cx="0" cy="792162"/>
          </a:xfrm>
          <a:prstGeom prst="line">
            <a:avLst/>
          </a:prstGeom>
          <a:noFill/>
          <a:ln w="9525">
            <a:solidFill>
              <a:srgbClr val="FF0000"/>
            </a:solidFill>
            <a:prstDash val="dash"/>
            <a:round/>
            <a:headEnd/>
            <a:tailEnd/>
          </a:ln>
        </p:spPr>
        <p:txBody>
          <a:bodyPr/>
          <a:lstStyle/>
          <a:p>
            <a:endParaRPr lang="ja-JP" altLang="en-US"/>
          </a:p>
        </p:txBody>
      </p:sp>
      <p:sp>
        <p:nvSpPr>
          <p:cNvPr id="139274" name="Line 6"/>
          <p:cNvSpPr>
            <a:spLocks noChangeShapeType="1"/>
          </p:cNvSpPr>
          <p:nvPr/>
        </p:nvSpPr>
        <p:spPr bwMode="auto">
          <a:xfrm>
            <a:off x="2843213" y="3798888"/>
            <a:ext cx="0" cy="792162"/>
          </a:xfrm>
          <a:prstGeom prst="line">
            <a:avLst/>
          </a:prstGeom>
          <a:noFill/>
          <a:ln w="9525">
            <a:solidFill>
              <a:srgbClr val="FF0000"/>
            </a:solidFill>
            <a:prstDash val="dash"/>
            <a:round/>
            <a:headEnd/>
            <a:tailEnd/>
          </a:ln>
        </p:spPr>
        <p:txBody>
          <a:bodyPr/>
          <a:lstStyle/>
          <a:p>
            <a:endParaRPr lang="ja-JP" altLang="en-US"/>
          </a:p>
        </p:txBody>
      </p:sp>
      <p:sp>
        <p:nvSpPr>
          <p:cNvPr id="139275" name="Line 18"/>
          <p:cNvSpPr>
            <a:spLocks noChangeShapeType="1"/>
          </p:cNvSpPr>
          <p:nvPr/>
        </p:nvSpPr>
        <p:spPr bwMode="auto">
          <a:xfrm>
            <a:off x="1765300" y="3508375"/>
            <a:ext cx="431800" cy="0"/>
          </a:xfrm>
          <a:prstGeom prst="line">
            <a:avLst/>
          </a:prstGeom>
          <a:noFill/>
          <a:ln w="76200">
            <a:solidFill>
              <a:schemeClr val="folHlink"/>
            </a:solidFill>
            <a:round/>
            <a:headEnd/>
            <a:tailEnd type="triangle" w="med" len="med"/>
          </a:ln>
        </p:spPr>
        <p:txBody>
          <a:bodyPr/>
          <a:lstStyle/>
          <a:p>
            <a:endParaRPr lang="ja-JP" altLang="en-US"/>
          </a:p>
        </p:txBody>
      </p:sp>
      <p:sp>
        <p:nvSpPr>
          <p:cNvPr id="139276" name="Line 19"/>
          <p:cNvSpPr>
            <a:spLocks noChangeShapeType="1"/>
          </p:cNvSpPr>
          <p:nvPr/>
        </p:nvSpPr>
        <p:spPr bwMode="auto">
          <a:xfrm>
            <a:off x="3925888" y="3438525"/>
            <a:ext cx="431800" cy="0"/>
          </a:xfrm>
          <a:prstGeom prst="line">
            <a:avLst/>
          </a:prstGeom>
          <a:noFill/>
          <a:ln w="76200">
            <a:solidFill>
              <a:schemeClr val="folHlink"/>
            </a:solidFill>
            <a:round/>
            <a:headEnd/>
            <a:tailEnd type="triangle" w="med" len="med"/>
          </a:ln>
        </p:spPr>
        <p:txBody>
          <a:bodyPr/>
          <a:lstStyle/>
          <a:p>
            <a:endParaRPr lang="ja-JP" altLang="en-US"/>
          </a:p>
        </p:txBody>
      </p:sp>
      <p:sp>
        <p:nvSpPr>
          <p:cNvPr id="139277" name="Line 29"/>
          <p:cNvSpPr>
            <a:spLocks noChangeShapeType="1"/>
          </p:cNvSpPr>
          <p:nvPr/>
        </p:nvSpPr>
        <p:spPr bwMode="auto">
          <a:xfrm>
            <a:off x="5976938" y="3490913"/>
            <a:ext cx="431800" cy="0"/>
          </a:xfrm>
          <a:prstGeom prst="line">
            <a:avLst/>
          </a:prstGeom>
          <a:noFill/>
          <a:ln w="76200">
            <a:solidFill>
              <a:schemeClr val="folHlink"/>
            </a:solidFill>
            <a:round/>
            <a:headEnd/>
            <a:tailEnd type="triangle" w="med" len="med"/>
          </a:ln>
        </p:spPr>
        <p:txBody>
          <a:bodyPr/>
          <a:lstStyle/>
          <a:p>
            <a:endParaRPr lang="ja-JP" altLang="en-US"/>
          </a:p>
        </p:txBody>
      </p:sp>
      <p:sp>
        <p:nvSpPr>
          <p:cNvPr id="139278" name="AutoShape 5"/>
          <p:cNvSpPr>
            <a:spLocks noChangeArrowheads="1"/>
          </p:cNvSpPr>
          <p:nvPr/>
        </p:nvSpPr>
        <p:spPr bwMode="gray">
          <a:xfrm>
            <a:off x="254000" y="4879975"/>
            <a:ext cx="1941513" cy="15113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45" name="AutoShape 40"/>
          <p:cNvSpPr>
            <a:spLocks noChangeArrowheads="1"/>
          </p:cNvSpPr>
          <p:nvPr/>
        </p:nvSpPr>
        <p:spPr bwMode="auto">
          <a:xfrm>
            <a:off x="539750" y="4806950"/>
            <a:ext cx="1296988" cy="215900"/>
          </a:xfrm>
          <a:prstGeom prst="roundRect">
            <a:avLst>
              <a:gd name="adj" fmla="val 16667"/>
            </a:avLst>
          </a:prstGeom>
          <a:solidFill>
            <a:srgbClr val="0065AE"/>
          </a:solidFill>
          <a:ln w="9525">
            <a:noFill/>
            <a:round/>
            <a:headEnd/>
            <a:tailEnd/>
          </a:ln>
          <a:effectLst>
            <a:outerShdw dist="35921" dir="2700000" algn="ctr" rotWithShape="0">
              <a:srgbClr val="CCCCCC"/>
            </a:outerShdw>
          </a:effectLst>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ログインログ</a:t>
            </a:r>
          </a:p>
        </p:txBody>
      </p:sp>
      <p:sp>
        <p:nvSpPr>
          <p:cNvPr id="139280" name="Text Box 41"/>
          <p:cNvSpPr txBox="1">
            <a:spLocks noChangeArrowheads="1"/>
          </p:cNvSpPr>
          <p:nvPr/>
        </p:nvSpPr>
        <p:spPr bwMode="auto">
          <a:xfrm>
            <a:off x="395288" y="5383213"/>
            <a:ext cx="1800225" cy="914400"/>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どの会社の、誰が、どのパソコンから、いつ、ログインしたか？</a:t>
            </a:r>
          </a:p>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結果が正常かどうか？</a:t>
            </a:r>
          </a:p>
        </p:txBody>
      </p:sp>
      <p:sp>
        <p:nvSpPr>
          <p:cNvPr id="139281" name="AutoShape 5"/>
          <p:cNvSpPr>
            <a:spLocks noChangeArrowheads="1"/>
          </p:cNvSpPr>
          <p:nvPr/>
        </p:nvSpPr>
        <p:spPr bwMode="gray">
          <a:xfrm>
            <a:off x="2555875" y="4879975"/>
            <a:ext cx="1871663" cy="15113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48" name="AutoShape 43"/>
          <p:cNvSpPr>
            <a:spLocks noChangeArrowheads="1"/>
          </p:cNvSpPr>
          <p:nvPr/>
        </p:nvSpPr>
        <p:spPr bwMode="auto">
          <a:xfrm>
            <a:off x="2846388" y="4806950"/>
            <a:ext cx="1296987" cy="215900"/>
          </a:xfrm>
          <a:prstGeom prst="roundRect">
            <a:avLst>
              <a:gd name="adj" fmla="val 16667"/>
            </a:avLst>
          </a:prstGeom>
          <a:solidFill>
            <a:srgbClr val="0065AE"/>
          </a:solidFill>
          <a:ln w="9525">
            <a:noFill/>
            <a:round/>
            <a:headEnd/>
            <a:tailEnd/>
          </a:ln>
          <a:effectLst>
            <a:outerShdw dist="35921" dir="2700000" algn="ctr" rotWithShape="0">
              <a:srgbClr val="CCCCCC"/>
            </a:outerShdw>
          </a:effectLst>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画面起動ログ</a:t>
            </a:r>
          </a:p>
        </p:txBody>
      </p:sp>
      <p:sp>
        <p:nvSpPr>
          <p:cNvPr id="139283" name="AutoShape 5"/>
          <p:cNvSpPr>
            <a:spLocks noChangeArrowheads="1"/>
          </p:cNvSpPr>
          <p:nvPr/>
        </p:nvSpPr>
        <p:spPr bwMode="gray">
          <a:xfrm>
            <a:off x="7092950" y="4879975"/>
            <a:ext cx="1871663" cy="15113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50" name="AutoShape 45"/>
          <p:cNvSpPr>
            <a:spLocks noChangeArrowheads="1"/>
          </p:cNvSpPr>
          <p:nvPr/>
        </p:nvSpPr>
        <p:spPr bwMode="auto">
          <a:xfrm>
            <a:off x="7235825" y="4806950"/>
            <a:ext cx="1443038" cy="206375"/>
          </a:xfrm>
          <a:prstGeom prst="roundRect">
            <a:avLst>
              <a:gd name="adj" fmla="val 16667"/>
            </a:avLst>
          </a:prstGeom>
          <a:solidFill>
            <a:srgbClr val="0065AE"/>
          </a:solidFill>
          <a:ln w="9525">
            <a:noFill/>
            <a:round/>
            <a:headEnd/>
            <a:tailEnd/>
          </a:ln>
          <a:effectLst>
            <a:outerShdw dist="35921" dir="2700000" algn="ctr" rotWithShape="0">
              <a:srgbClr val="CCCCCC"/>
            </a:outerShdw>
          </a:effectLst>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データアクセスログ</a:t>
            </a:r>
          </a:p>
        </p:txBody>
      </p:sp>
      <p:sp>
        <p:nvSpPr>
          <p:cNvPr id="139285" name="AutoShape 5"/>
          <p:cNvSpPr>
            <a:spLocks noChangeArrowheads="1"/>
          </p:cNvSpPr>
          <p:nvPr/>
        </p:nvSpPr>
        <p:spPr bwMode="gray">
          <a:xfrm>
            <a:off x="4789488" y="4881563"/>
            <a:ext cx="1871662" cy="151130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52" name="AutoShape 47"/>
          <p:cNvSpPr>
            <a:spLocks noChangeArrowheads="1"/>
          </p:cNvSpPr>
          <p:nvPr/>
        </p:nvSpPr>
        <p:spPr bwMode="auto">
          <a:xfrm>
            <a:off x="5076825" y="4808538"/>
            <a:ext cx="1296988" cy="215900"/>
          </a:xfrm>
          <a:prstGeom prst="roundRect">
            <a:avLst>
              <a:gd name="adj" fmla="val 16667"/>
            </a:avLst>
          </a:prstGeom>
          <a:solidFill>
            <a:srgbClr val="0065AE"/>
          </a:solidFill>
          <a:ln w="9525">
            <a:noFill/>
            <a:round/>
            <a:headEnd/>
            <a:tailEnd/>
          </a:ln>
          <a:effectLst>
            <a:outerShdw dist="35921" dir="2700000" algn="ctr" rotWithShape="0">
              <a:srgbClr val="CCCCCC"/>
            </a:outerShdw>
          </a:effectLst>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操作ログ</a:t>
            </a:r>
          </a:p>
        </p:txBody>
      </p:sp>
      <p:sp>
        <p:nvSpPr>
          <p:cNvPr id="139287" name="Rectangle 48"/>
          <p:cNvSpPr>
            <a:spLocks noChangeArrowheads="1"/>
          </p:cNvSpPr>
          <p:nvPr/>
        </p:nvSpPr>
        <p:spPr bwMode="auto">
          <a:xfrm>
            <a:off x="360363" y="5022850"/>
            <a:ext cx="1979612" cy="360363"/>
          </a:xfrm>
          <a:prstGeom prst="rect">
            <a:avLst/>
          </a:prstGeom>
          <a:noFill/>
          <a:ln w="9525">
            <a:noFill/>
            <a:miter lim="800000"/>
            <a:headEnd/>
            <a:tailEnd/>
          </a:ln>
        </p:spPr>
        <p:txBody>
          <a:bodyPr wrap="none" anchor="ctr"/>
          <a:lstStyle/>
          <a:p>
            <a:r>
              <a:rPr lang="ja-JP" altLang="en-US" sz="1000">
                <a:solidFill>
                  <a:srgbClr val="000000"/>
                </a:solidFill>
                <a:latin typeface="メイリオ" pitchFamily="50" charset="-128"/>
                <a:ea typeface="メイリオ" pitchFamily="50" charset="-128"/>
                <a:cs typeface="メイリオ" pitchFamily="50" charset="-128"/>
              </a:rPr>
              <a:t>・システムへのログイン、</a:t>
            </a:r>
            <a:endParaRPr lang="en-US" altLang="ja-JP" sz="1000">
              <a:solidFill>
                <a:srgbClr val="000000"/>
              </a:solidFill>
              <a:latin typeface="メイリオ" pitchFamily="50" charset="-128"/>
              <a:ea typeface="メイリオ" pitchFamily="50" charset="-128"/>
              <a:cs typeface="メイリオ" pitchFamily="50" charset="-128"/>
            </a:endParaRPr>
          </a:p>
          <a:p>
            <a:r>
              <a:rPr lang="ja-JP" altLang="en-US" sz="1000">
                <a:solidFill>
                  <a:srgbClr val="000000"/>
                </a:solidFill>
                <a:latin typeface="メイリオ" pitchFamily="50" charset="-128"/>
                <a:ea typeface="メイリオ" pitchFamily="50" charset="-128"/>
                <a:cs typeface="メイリオ" pitchFamily="50" charset="-128"/>
              </a:rPr>
              <a:t>　アウト</a:t>
            </a:r>
          </a:p>
        </p:txBody>
      </p:sp>
      <p:sp>
        <p:nvSpPr>
          <p:cNvPr id="139288" name="Rectangle 49"/>
          <p:cNvSpPr>
            <a:spLocks noChangeArrowheads="1"/>
          </p:cNvSpPr>
          <p:nvPr/>
        </p:nvSpPr>
        <p:spPr bwMode="auto">
          <a:xfrm>
            <a:off x="2843213" y="5094288"/>
            <a:ext cx="2016125" cy="288925"/>
          </a:xfrm>
          <a:prstGeom prst="rect">
            <a:avLst/>
          </a:prstGeom>
          <a:noFill/>
          <a:ln w="9525">
            <a:noFill/>
            <a:miter lim="800000"/>
            <a:headEnd/>
            <a:tailEnd/>
          </a:ln>
        </p:spPr>
        <p:txBody>
          <a:bodyPr wrap="none" anchor="ctr"/>
          <a:lstStyle/>
          <a:p>
            <a:r>
              <a:rPr lang="ja-JP" altLang="en-US" sz="1000">
                <a:solidFill>
                  <a:srgbClr val="000000"/>
                </a:solidFill>
                <a:latin typeface="メイリオ" pitchFamily="50" charset="-128"/>
                <a:ea typeface="メイリオ" pitchFamily="50" charset="-128"/>
                <a:cs typeface="メイリオ" pitchFamily="50" charset="-128"/>
              </a:rPr>
              <a:t>・画面起動・終了時</a:t>
            </a:r>
          </a:p>
        </p:txBody>
      </p:sp>
      <p:sp>
        <p:nvSpPr>
          <p:cNvPr id="139289" name="Rectangle 50"/>
          <p:cNvSpPr>
            <a:spLocks noChangeArrowheads="1"/>
          </p:cNvSpPr>
          <p:nvPr/>
        </p:nvSpPr>
        <p:spPr bwMode="auto">
          <a:xfrm>
            <a:off x="7019925" y="5167313"/>
            <a:ext cx="2089150" cy="287337"/>
          </a:xfrm>
          <a:prstGeom prst="rect">
            <a:avLst/>
          </a:prstGeom>
          <a:noFill/>
          <a:ln w="9525">
            <a:noFill/>
            <a:miter lim="800000"/>
            <a:headEnd/>
            <a:tailEnd/>
          </a:ln>
        </p:spPr>
        <p:txBody>
          <a:bodyPr wrap="none" anchor="ctr"/>
          <a:lstStyle/>
          <a:p>
            <a:r>
              <a:rPr lang="ja-JP" altLang="en-US" sz="1000">
                <a:solidFill>
                  <a:srgbClr val="000000"/>
                </a:solidFill>
                <a:latin typeface="メイリオ" pitchFamily="50" charset="-128"/>
                <a:ea typeface="メイリオ" pitchFamily="50" charset="-128"/>
                <a:cs typeface="メイリオ" pitchFamily="50" charset="-128"/>
              </a:rPr>
              <a:t>・マスタ、トラン系テーブル</a:t>
            </a:r>
            <a:endParaRPr lang="en-US" altLang="ja-JP" sz="1000">
              <a:solidFill>
                <a:srgbClr val="000000"/>
              </a:solidFill>
              <a:latin typeface="メイリオ" pitchFamily="50" charset="-128"/>
              <a:ea typeface="メイリオ" pitchFamily="50" charset="-128"/>
              <a:cs typeface="メイリオ" pitchFamily="50" charset="-128"/>
            </a:endParaRPr>
          </a:p>
          <a:p>
            <a:r>
              <a:rPr lang="ja-JP" altLang="en-US" sz="1000">
                <a:solidFill>
                  <a:srgbClr val="000000"/>
                </a:solidFill>
                <a:latin typeface="メイリオ" pitchFamily="50" charset="-128"/>
                <a:ea typeface="メイリオ" pitchFamily="50" charset="-128"/>
                <a:cs typeface="メイリオ" pitchFamily="50" charset="-128"/>
              </a:rPr>
              <a:t>　へのアクセスログ</a:t>
            </a:r>
          </a:p>
        </p:txBody>
      </p:sp>
      <p:sp>
        <p:nvSpPr>
          <p:cNvPr id="139290" name="Rectangle 51"/>
          <p:cNvSpPr>
            <a:spLocks noChangeArrowheads="1"/>
          </p:cNvSpPr>
          <p:nvPr/>
        </p:nvSpPr>
        <p:spPr bwMode="auto">
          <a:xfrm>
            <a:off x="4787900" y="4953000"/>
            <a:ext cx="1944688" cy="792163"/>
          </a:xfrm>
          <a:prstGeom prst="rect">
            <a:avLst/>
          </a:prstGeom>
          <a:noFill/>
          <a:ln w="9525">
            <a:noFill/>
            <a:miter lim="800000"/>
            <a:headEnd/>
            <a:tailEnd/>
          </a:ln>
        </p:spPr>
        <p:txBody>
          <a:bodyPr anchor="ctr"/>
          <a:lstStyle/>
          <a:p>
            <a:r>
              <a:rPr lang="ja-JP" altLang="en-US" sz="1000">
                <a:solidFill>
                  <a:srgbClr val="000000"/>
                </a:solidFill>
                <a:latin typeface="メイリオ" pitchFamily="50" charset="-128"/>
                <a:ea typeface="メイリオ" pitchFamily="50" charset="-128"/>
                <a:cs typeface="メイリオ" pitchFamily="50" charset="-128"/>
              </a:rPr>
              <a:t>・各画面にて</a:t>
            </a:r>
            <a:r>
              <a:rPr lang="en-US" altLang="ja-JP" sz="1000">
                <a:solidFill>
                  <a:srgbClr val="000000"/>
                </a:solidFill>
                <a:latin typeface="メイリオ" pitchFamily="50" charset="-128"/>
                <a:ea typeface="メイリオ" pitchFamily="50" charset="-128"/>
                <a:cs typeface="メイリオ" pitchFamily="50" charset="-128"/>
              </a:rPr>
              <a:t>(F12)</a:t>
            </a:r>
            <a:r>
              <a:rPr lang="ja-JP" altLang="en-US" sz="1000">
                <a:solidFill>
                  <a:srgbClr val="000000"/>
                </a:solidFill>
                <a:latin typeface="メイリオ" pitchFamily="50" charset="-128"/>
                <a:ea typeface="メイリオ" pitchFamily="50" charset="-128"/>
                <a:cs typeface="メイリオ" pitchFamily="50" charset="-128"/>
              </a:rPr>
              <a:t>を押し処</a:t>
            </a:r>
            <a:endParaRPr lang="en-US" altLang="ja-JP" sz="1000">
              <a:solidFill>
                <a:srgbClr val="000000"/>
              </a:solidFill>
              <a:latin typeface="メイリオ" pitchFamily="50" charset="-128"/>
              <a:ea typeface="メイリオ" pitchFamily="50" charset="-128"/>
              <a:cs typeface="メイリオ" pitchFamily="50" charset="-128"/>
            </a:endParaRPr>
          </a:p>
          <a:p>
            <a:r>
              <a:rPr lang="ja-JP" altLang="en-US" sz="1000">
                <a:solidFill>
                  <a:srgbClr val="000000"/>
                </a:solidFill>
                <a:latin typeface="メイリオ" pitchFamily="50" charset="-128"/>
                <a:ea typeface="メイリオ" pitchFamily="50" charset="-128"/>
                <a:cs typeface="メイリオ" pitchFamily="50" charset="-128"/>
              </a:rPr>
              <a:t>　理をした際のログや、デ</a:t>
            </a:r>
            <a:endParaRPr lang="en-US" altLang="ja-JP" sz="1000">
              <a:solidFill>
                <a:srgbClr val="000000"/>
              </a:solidFill>
              <a:latin typeface="メイリオ" pitchFamily="50" charset="-128"/>
              <a:ea typeface="メイリオ" pitchFamily="50" charset="-128"/>
              <a:cs typeface="メイリオ" pitchFamily="50" charset="-128"/>
            </a:endParaRPr>
          </a:p>
          <a:p>
            <a:r>
              <a:rPr lang="ja-JP" altLang="en-US" sz="1000">
                <a:solidFill>
                  <a:srgbClr val="000000"/>
                </a:solidFill>
                <a:latin typeface="メイリオ" pitchFamily="50" charset="-128"/>
                <a:ea typeface="メイリオ" pitchFamily="50" charset="-128"/>
                <a:cs typeface="メイリオ" pitchFamily="50" charset="-128"/>
              </a:rPr>
              <a:t>　ータ更新を伴う操作の操</a:t>
            </a:r>
            <a:endParaRPr lang="en-US" altLang="ja-JP" sz="1000">
              <a:solidFill>
                <a:srgbClr val="000000"/>
              </a:solidFill>
              <a:latin typeface="メイリオ" pitchFamily="50" charset="-128"/>
              <a:ea typeface="メイリオ" pitchFamily="50" charset="-128"/>
              <a:cs typeface="メイリオ" pitchFamily="50" charset="-128"/>
            </a:endParaRPr>
          </a:p>
          <a:p>
            <a:r>
              <a:rPr lang="ja-JP" altLang="en-US" sz="1000">
                <a:solidFill>
                  <a:srgbClr val="000000"/>
                </a:solidFill>
                <a:latin typeface="メイリオ" pitchFamily="50" charset="-128"/>
                <a:ea typeface="メイリオ" pitchFamily="50" charset="-128"/>
                <a:cs typeface="メイリオ" pitchFamily="50" charset="-128"/>
              </a:rPr>
              <a:t>　作開始・終了時のログ</a:t>
            </a:r>
          </a:p>
        </p:txBody>
      </p:sp>
      <p:sp>
        <p:nvSpPr>
          <p:cNvPr id="139291" name="Text Box 55"/>
          <p:cNvSpPr txBox="1">
            <a:spLocks noChangeArrowheads="1"/>
          </p:cNvSpPr>
          <p:nvPr/>
        </p:nvSpPr>
        <p:spPr bwMode="auto">
          <a:xfrm>
            <a:off x="395288" y="2917825"/>
            <a:ext cx="1728787" cy="307975"/>
          </a:xfrm>
          <a:prstGeom prst="rect">
            <a:avLst/>
          </a:prstGeom>
          <a:noFill/>
          <a:ln w="9525" algn="ctr">
            <a:noFill/>
            <a:miter lim="800000"/>
            <a:headEnd/>
            <a:tailEnd/>
          </a:ln>
        </p:spPr>
        <p:txBody>
          <a:bodyPr>
            <a:spAutoFit/>
          </a:bodyPr>
          <a:lstStyle/>
          <a:p>
            <a:pPr>
              <a:spcBef>
                <a:spcPct val="50000"/>
              </a:spcBef>
            </a:pPr>
            <a:r>
              <a:rPr lang="en-US" altLang="ja-JP" sz="1400">
                <a:solidFill>
                  <a:srgbClr val="000000"/>
                </a:solidFill>
                <a:latin typeface="メイリオ" pitchFamily="50" charset="-128"/>
                <a:ea typeface="メイリオ" pitchFamily="50" charset="-128"/>
                <a:cs typeface="メイリオ" pitchFamily="50" charset="-128"/>
              </a:rPr>
              <a:t>SS</a:t>
            </a:r>
            <a:r>
              <a:rPr lang="ja-JP" altLang="en-US" sz="1400">
                <a:solidFill>
                  <a:srgbClr val="000000"/>
                </a:solidFill>
                <a:latin typeface="メイリオ" pitchFamily="50" charset="-128"/>
                <a:ea typeface="メイリオ" pitchFamily="50" charset="-128"/>
                <a:cs typeface="メイリオ" pitchFamily="50" charset="-128"/>
              </a:rPr>
              <a:t>（株）のＡさん</a:t>
            </a:r>
          </a:p>
        </p:txBody>
      </p:sp>
      <p:sp>
        <p:nvSpPr>
          <p:cNvPr id="139292" name="Text Box 66"/>
          <p:cNvSpPr txBox="1">
            <a:spLocks noChangeArrowheads="1"/>
          </p:cNvSpPr>
          <p:nvPr/>
        </p:nvSpPr>
        <p:spPr bwMode="auto">
          <a:xfrm>
            <a:off x="8027988" y="4000500"/>
            <a:ext cx="360362" cy="581025"/>
          </a:xfrm>
          <a:prstGeom prst="rect">
            <a:avLst/>
          </a:prstGeom>
          <a:noFill/>
          <a:ln w="9525" algn="ctr">
            <a:noFill/>
            <a:miter lim="800000"/>
            <a:headEnd/>
            <a:tailEnd/>
          </a:ln>
        </p:spPr>
        <p:txBody>
          <a:bodyPr>
            <a:spAutoFit/>
          </a:bodyPr>
          <a:lstStyle/>
          <a:p>
            <a:pPr>
              <a:spcBef>
                <a:spcPct val="50000"/>
              </a:spcBef>
            </a:pPr>
            <a:r>
              <a:rPr lang="ja-JP" altLang="en-US" sz="1600">
                <a:solidFill>
                  <a:srgbClr val="000000"/>
                </a:solidFill>
                <a:latin typeface="メイリオ" pitchFamily="50" charset="-128"/>
                <a:ea typeface="メイリオ" pitchFamily="50" charset="-128"/>
                <a:cs typeface="メイリオ" pitchFamily="50" charset="-128"/>
              </a:rPr>
              <a:t>監視</a:t>
            </a:r>
          </a:p>
        </p:txBody>
      </p:sp>
      <p:sp>
        <p:nvSpPr>
          <p:cNvPr id="139293" name="Line 68"/>
          <p:cNvSpPr>
            <a:spLocks noChangeShapeType="1"/>
          </p:cNvSpPr>
          <p:nvPr/>
        </p:nvSpPr>
        <p:spPr bwMode="auto">
          <a:xfrm>
            <a:off x="3132138" y="3798888"/>
            <a:ext cx="0" cy="288925"/>
          </a:xfrm>
          <a:prstGeom prst="line">
            <a:avLst/>
          </a:prstGeom>
          <a:noFill/>
          <a:ln w="57150">
            <a:solidFill>
              <a:srgbClr val="008000"/>
            </a:solidFill>
            <a:round/>
            <a:headEnd/>
            <a:tailEnd type="triangle" w="med" len="med"/>
          </a:ln>
        </p:spPr>
        <p:txBody>
          <a:bodyPr/>
          <a:lstStyle/>
          <a:p>
            <a:endParaRPr lang="ja-JP" altLang="en-US"/>
          </a:p>
        </p:txBody>
      </p:sp>
      <p:sp>
        <p:nvSpPr>
          <p:cNvPr id="139294" name="Line 69"/>
          <p:cNvSpPr>
            <a:spLocks noChangeShapeType="1"/>
          </p:cNvSpPr>
          <p:nvPr/>
        </p:nvSpPr>
        <p:spPr bwMode="auto">
          <a:xfrm>
            <a:off x="5219700" y="3798888"/>
            <a:ext cx="0" cy="288925"/>
          </a:xfrm>
          <a:prstGeom prst="line">
            <a:avLst/>
          </a:prstGeom>
          <a:noFill/>
          <a:ln w="57150">
            <a:solidFill>
              <a:srgbClr val="008000"/>
            </a:solidFill>
            <a:round/>
            <a:headEnd/>
            <a:tailEnd type="triangle" w="med" len="med"/>
          </a:ln>
        </p:spPr>
        <p:txBody>
          <a:bodyPr/>
          <a:lstStyle/>
          <a:p>
            <a:endParaRPr lang="ja-JP" altLang="en-US"/>
          </a:p>
        </p:txBody>
      </p:sp>
      <p:sp>
        <p:nvSpPr>
          <p:cNvPr id="139295" name="Line 70"/>
          <p:cNvSpPr>
            <a:spLocks noChangeShapeType="1"/>
          </p:cNvSpPr>
          <p:nvPr/>
        </p:nvSpPr>
        <p:spPr bwMode="auto">
          <a:xfrm>
            <a:off x="7164388" y="3798888"/>
            <a:ext cx="0" cy="288925"/>
          </a:xfrm>
          <a:prstGeom prst="line">
            <a:avLst/>
          </a:prstGeom>
          <a:noFill/>
          <a:ln w="57150">
            <a:solidFill>
              <a:srgbClr val="008000"/>
            </a:solidFill>
            <a:round/>
            <a:headEnd/>
            <a:tailEnd type="triangle" w="med" len="med"/>
          </a:ln>
        </p:spPr>
        <p:txBody>
          <a:bodyPr/>
          <a:lstStyle/>
          <a:p>
            <a:endParaRPr lang="ja-JP" altLang="en-US"/>
          </a:p>
        </p:txBody>
      </p:sp>
      <p:sp>
        <p:nvSpPr>
          <p:cNvPr id="139296" name="Line 71"/>
          <p:cNvSpPr>
            <a:spLocks noChangeShapeType="1"/>
          </p:cNvSpPr>
          <p:nvPr/>
        </p:nvSpPr>
        <p:spPr bwMode="auto">
          <a:xfrm flipH="1">
            <a:off x="1187450" y="4591050"/>
            <a:ext cx="1655763" cy="0"/>
          </a:xfrm>
          <a:prstGeom prst="line">
            <a:avLst/>
          </a:prstGeom>
          <a:noFill/>
          <a:ln w="9525">
            <a:solidFill>
              <a:srgbClr val="FF0000"/>
            </a:solidFill>
            <a:prstDash val="dash"/>
            <a:round/>
            <a:headEnd/>
            <a:tailEnd/>
          </a:ln>
        </p:spPr>
        <p:txBody>
          <a:bodyPr/>
          <a:lstStyle/>
          <a:p>
            <a:endParaRPr lang="ja-JP" altLang="en-US"/>
          </a:p>
        </p:txBody>
      </p:sp>
      <p:sp>
        <p:nvSpPr>
          <p:cNvPr id="139297" name="Line 72"/>
          <p:cNvSpPr>
            <a:spLocks noChangeShapeType="1"/>
          </p:cNvSpPr>
          <p:nvPr/>
        </p:nvSpPr>
        <p:spPr bwMode="auto">
          <a:xfrm>
            <a:off x="1187450" y="4591050"/>
            <a:ext cx="0" cy="215900"/>
          </a:xfrm>
          <a:prstGeom prst="line">
            <a:avLst/>
          </a:prstGeom>
          <a:noFill/>
          <a:ln w="9525">
            <a:solidFill>
              <a:srgbClr val="FF0000"/>
            </a:solidFill>
            <a:prstDash val="dash"/>
            <a:round/>
            <a:headEnd/>
            <a:tailEnd type="triangle" w="med" len="med"/>
          </a:ln>
        </p:spPr>
        <p:txBody>
          <a:bodyPr/>
          <a:lstStyle/>
          <a:p>
            <a:endParaRPr lang="ja-JP" altLang="en-US"/>
          </a:p>
        </p:txBody>
      </p:sp>
      <p:sp>
        <p:nvSpPr>
          <p:cNvPr id="139298" name="Line 73"/>
          <p:cNvSpPr>
            <a:spLocks noChangeShapeType="1"/>
          </p:cNvSpPr>
          <p:nvPr/>
        </p:nvSpPr>
        <p:spPr bwMode="auto">
          <a:xfrm flipH="1">
            <a:off x="3492500" y="4591050"/>
            <a:ext cx="1439863" cy="0"/>
          </a:xfrm>
          <a:prstGeom prst="line">
            <a:avLst/>
          </a:prstGeom>
          <a:noFill/>
          <a:ln w="9525">
            <a:solidFill>
              <a:srgbClr val="FF0000"/>
            </a:solidFill>
            <a:prstDash val="dash"/>
            <a:round/>
            <a:headEnd/>
            <a:tailEnd/>
          </a:ln>
        </p:spPr>
        <p:txBody>
          <a:bodyPr/>
          <a:lstStyle/>
          <a:p>
            <a:endParaRPr lang="ja-JP" altLang="en-US"/>
          </a:p>
        </p:txBody>
      </p:sp>
      <p:sp>
        <p:nvSpPr>
          <p:cNvPr id="139299" name="Line 74"/>
          <p:cNvSpPr>
            <a:spLocks noChangeShapeType="1"/>
          </p:cNvSpPr>
          <p:nvPr/>
        </p:nvSpPr>
        <p:spPr bwMode="auto">
          <a:xfrm>
            <a:off x="3492500" y="4591050"/>
            <a:ext cx="0" cy="215900"/>
          </a:xfrm>
          <a:prstGeom prst="line">
            <a:avLst/>
          </a:prstGeom>
          <a:noFill/>
          <a:ln w="9525">
            <a:solidFill>
              <a:srgbClr val="FF0000"/>
            </a:solidFill>
            <a:prstDash val="dash"/>
            <a:round/>
            <a:headEnd/>
            <a:tailEnd type="triangle" w="med" len="med"/>
          </a:ln>
        </p:spPr>
        <p:txBody>
          <a:bodyPr/>
          <a:lstStyle/>
          <a:p>
            <a:endParaRPr lang="ja-JP" altLang="en-US"/>
          </a:p>
        </p:txBody>
      </p:sp>
      <p:sp>
        <p:nvSpPr>
          <p:cNvPr id="139300" name="Line 75"/>
          <p:cNvSpPr>
            <a:spLocks noChangeShapeType="1"/>
          </p:cNvSpPr>
          <p:nvPr/>
        </p:nvSpPr>
        <p:spPr bwMode="auto">
          <a:xfrm flipH="1">
            <a:off x="5795963" y="4591050"/>
            <a:ext cx="1081087" cy="0"/>
          </a:xfrm>
          <a:prstGeom prst="line">
            <a:avLst/>
          </a:prstGeom>
          <a:noFill/>
          <a:ln w="9525">
            <a:solidFill>
              <a:srgbClr val="FF0000"/>
            </a:solidFill>
            <a:prstDash val="dash"/>
            <a:round/>
            <a:headEnd/>
            <a:tailEnd/>
          </a:ln>
        </p:spPr>
        <p:txBody>
          <a:bodyPr/>
          <a:lstStyle/>
          <a:p>
            <a:endParaRPr lang="ja-JP" altLang="en-US"/>
          </a:p>
        </p:txBody>
      </p:sp>
      <p:sp>
        <p:nvSpPr>
          <p:cNvPr id="139301" name="Line 76"/>
          <p:cNvSpPr>
            <a:spLocks noChangeShapeType="1"/>
          </p:cNvSpPr>
          <p:nvPr/>
        </p:nvSpPr>
        <p:spPr bwMode="auto">
          <a:xfrm>
            <a:off x="5795963" y="4591050"/>
            <a:ext cx="0" cy="215900"/>
          </a:xfrm>
          <a:prstGeom prst="line">
            <a:avLst/>
          </a:prstGeom>
          <a:noFill/>
          <a:ln w="9525">
            <a:solidFill>
              <a:srgbClr val="FF0000"/>
            </a:solidFill>
            <a:prstDash val="dash"/>
            <a:round/>
            <a:headEnd/>
            <a:tailEnd type="triangle" w="med" len="med"/>
          </a:ln>
        </p:spPr>
        <p:txBody>
          <a:bodyPr/>
          <a:lstStyle/>
          <a:p>
            <a:endParaRPr lang="ja-JP" altLang="en-US"/>
          </a:p>
        </p:txBody>
      </p:sp>
      <p:sp>
        <p:nvSpPr>
          <p:cNvPr id="139302" name="Line 77"/>
          <p:cNvSpPr>
            <a:spLocks noChangeShapeType="1"/>
          </p:cNvSpPr>
          <p:nvPr/>
        </p:nvSpPr>
        <p:spPr bwMode="auto">
          <a:xfrm flipH="1">
            <a:off x="7451725" y="4591050"/>
            <a:ext cx="576263" cy="0"/>
          </a:xfrm>
          <a:prstGeom prst="line">
            <a:avLst/>
          </a:prstGeom>
          <a:noFill/>
          <a:ln w="9525">
            <a:solidFill>
              <a:srgbClr val="FF0000"/>
            </a:solidFill>
            <a:prstDash val="dash"/>
            <a:round/>
            <a:headEnd/>
            <a:tailEnd/>
          </a:ln>
        </p:spPr>
        <p:txBody>
          <a:bodyPr/>
          <a:lstStyle/>
          <a:p>
            <a:endParaRPr lang="ja-JP" altLang="en-US"/>
          </a:p>
        </p:txBody>
      </p:sp>
      <p:sp>
        <p:nvSpPr>
          <p:cNvPr id="139303" name="Line 78"/>
          <p:cNvSpPr>
            <a:spLocks noChangeShapeType="1"/>
          </p:cNvSpPr>
          <p:nvPr/>
        </p:nvSpPr>
        <p:spPr bwMode="auto">
          <a:xfrm>
            <a:off x="8027988" y="4591050"/>
            <a:ext cx="0" cy="215900"/>
          </a:xfrm>
          <a:prstGeom prst="line">
            <a:avLst/>
          </a:prstGeom>
          <a:noFill/>
          <a:ln w="9525">
            <a:solidFill>
              <a:srgbClr val="FF0000"/>
            </a:solidFill>
            <a:prstDash val="dash"/>
            <a:round/>
            <a:headEnd/>
            <a:tailEnd type="triangle" w="med" len="med"/>
          </a:ln>
        </p:spPr>
        <p:txBody>
          <a:bodyPr/>
          <a:lstStyle/>
          <a:p>
            <a:endParaRPr lang="ja-JP" altLang="en-US"/>
          </a:p>
        </p:txBody>
      </p:sp>
      <p:sp>
        <p:nvSpPr>
          <p:cNvPr id="139304" name="Text Box 79"/>
          <p:cNvSpPr txBox="1">
            <a:spLocks noChangeArrowheads="1"/>
          </p:cNvSpPr>
          <p:nvPr/>
        </p:nvSpPr>
        <p:spPr bwMode="auto">
          <a:xfrm>
            <a:off x="2627313" y="5430838"/>
            <a:ext cx="1800225" cy="457200"/>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どの画面（機能）を開いたのか？</a:t>
            </a:r>
          </a:p>
        </p:txBody>
      </p:sp>
      <p:sp>
        <p:nvSpPr>
          <p:cNvPr id="139305" name="Text Box 80"/>
          <p:cNvSpPr txBox="1">
            <a:spLocks noChangeArrowheads="1"/>
          </p:cNvSpPr>
          <p:nvPr/>
        </p:nvSpPr>
        <p:spPr bwMode="auto">
          <a:xfrm>
            <a:off x="7164388" y="5591175"/>
            <a:ext cx="1800225" cy="646113"/>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「なに」から「なに」に変更をおこなったのか？</a:t>
            </a:r>
          </a:p>
        </p:txBody>
      </p:sp>
      <p:sp>
        <p:nvSpPr>
          <p:cNvPr id="139306" name="Line 81"/>
          <p:cNvSpPr>
            <a:spLocks noChangeShapeType="1"/>
          </p:cNvSpPr>
          <p:nvPr/>
        </p:nvSpPr>
        <p:spPr bwMode="auto">
          <a:xfrm>
            <a:off x="2266950" y="5672138"/>
            <a:ext cx="288925" cy="0"/>
          </a:xfrm>
          <a:prstGeom prst="line">
            <a:avLst/>
          </a:prstGeom>
          <a:noFill/>
          <a:ln w="57150">
            <a:solidFill>
              <a:srgbClr val="008000"/>
            </a:solidFill>
            <a:round/>
            <a:headEnd/>
            <a:tailEnd type="triangle" w="med" len="med"/>
          </a:ln>
        </p:spPr>
        <p:txBody>
          <a:bodyPr/>
          <a:lstStyle/>
          <a:p>
            <a:endParaRPr lang="ja-JP" altLang="en-US"/>
          </a:p>
        </p:txBody>
      </p:sp>
      <p:sp>
        <p:nvSpPr>
          <p:cNvPr id="139307" name="Line 82"/>
          <p:cNvSpPr>
            <a:spLocks noChangeShapeType="1"/>
          </p:cNvSpPr>
          <p:nvPr/>
        </p:nvSpPr>
        <p:spPr bwMode="auto">
          <a:xfrm>
            <a:off x="4498975" y="5672138"/>
            <a:ext cx="288925" cy="0"/>
          </a:xfrm>
          <a:prstGeom prst="line">
            <a:avLst/>
          </a:prstGeom>
          <a:noFill/>
          <a:ln w="57150">
            <a:solidFill>
              <a:srgbClr val="008000"/>
            </a:solidFill>
            <a:round/>
            <a:headEnd/>
            <a:tailEnd type="triangle" w="med" len="med"/>
          </a:ln>
        </p:spPr>
        <p:txBody>
          <a:bodyPr/>
          <a:lstStyle/>
          <a:p>
            <a:endParaRPr lang="ja-JP" altLang="en-US"/>
          </a:p>
        </p:txBody>
      </p:sp>
      <p:sp>
        <p:nvSpPr>
          <p:cNvPr id="139308" name="Line 83"/>
          <p:cNvSpPr>
            <a:spLocks noChangeShapeType="1"/>
          </p:cNvSpPr>
          <p:nvPr/>
        </p:nvSpPr>
        <p:spPr bwMode="auto">
          <a:xfrm>
            <a:off x="6731000" y="5672138"/>
            <a:ext cx="288925" cy="0"/>
          </a:xfrm>
          <a:prstGeom prst="line">
            <a:avLst/>
          </a:prstGeom>
          <a:noFill/>
          <a:ln w="57150">
            <a:solidFill>
              <a:srgbClr val="008000"/>
            </a:solidFill>
            <a:round/>
            <a:headEnd/>
            <a:tailEnd type="triangle" w="med" len="med"/>
          </a:ln>
        </p:spPr>
        <p:txBody>
          <a:bodyPr/>
          <a:lstStyle/>
          <a:p>
            <a:endParaRPr lang="ja-JP" altLang="en-US"/>
          </a:p>
        </p:txBody>
      </p:sp>
      <p:sp>
        <p:nvSpPr>
          <p:cNvPr id="139309" name="Text Box 84"/>
          <p:cNvSpPr txBox="1">
            <a:spLocks noChangeArrowheads="1"/>
          </p:cNvSpPr>
          <p:nvPr/>
        </p:nvSpPr>
        <p:spPr bwMode="auto">
          <a:xfrm>
            <a:off x="4932015" y="5623074"/>
            <a:ext cx="1800225" cy="830262"/>
          </a:xfrm>
          <a:prstGeom prst="rect">
            <a:avLst/>
          </a:prstGeom>
          <a:noFill/>
          <a:ln w="9525" algn="ctr">
            <a:noFill/>
            <a:miter lim="800000"/>
            <a:headEnd/>
            <a:tailEnd/>
          </a:ln>
        </p:spPr>
        <p:txBody>
          <a:bodyPr>
            <a:spAutoFit/>
          </a:bodyPr>
          <a:lstStyle/>
          <a:p>
            <a:pPr>
              <a:spcBef>
                <a:spcPct val="50000"/>
              </a:spcBef>
            </a:pPr>
            <a:r>
              <a:rPr lang="ja-JP" altLang="en-US" sz="1200" dirty="0">
                <a:solidFill>
                  <a:srgbClr val="0065AE"/>
                </a:solidFill>
                <a:latin typeface="メイリオ" pitchFamily="50" charset="-128"/>
                <a:ea typeface="メイリオ" pitchFamily="50" charset="-128"/>
                <a:cs typeface="メイリオ" pitchFamily="50" charset="-128"/>
              </a:rPr>
              <a:t>実行をいつ行なったのか？処理エラーがあった場合、その内容はなにか？</a:t>
            </a:r>
          </a:p>
        </p:txBody>
      </p:sp>
      <p:sp>
        <p:nvSpPr>
          <p:cNvPr id="90" name="フローチャート : 代替処理 89"/>
          <p:cNvSpPr/>
          <p:nvPr/>
        </p:nvSpPr>
        <p:spPr>
          <a:xfrm>
            <a:off x="2143125" y="4071938"/>
            <a:ext cx="5786438" cy="428625"/>
          </a:xfrm>
          <a:prstGeom prst="flowChartAlternateProcess">
            <a:avLst/>
          </a:prstGeom>
          <a:solidFill>
            <a:schemeClr val="accent5">
              <a:lumMod val="50000"/>
            </a:schemeClr>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dirty="0" err="1">
                <a:solidFill>
                  <a:prstClr val="white"/>
                </a:solidFill>
                <a:latin typeface="メイリオ" pitchFamily="50" charset="-128"/>
                <a:ea typeface="メイリオ" pitchFamily="50" charset="-128"/>
                <a:cs typeface="メイリオ" pitchFamily="50" charset="-128"/>
              </a:rPr>
              <a:t>LogManager</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91" name="対角する 2 つの角を切り取った四角形 90"/>
          <p:cNvSpPr/>
          <p:nvPr/>
        </p:nvSpPr>
        <p:spPr>
          <a:xfrm>
            <a:off x="2286000" y="3214688"/>
            <a:ext cx="1500188" cy="500062"/>
          </a:xfrm>
          <a:prstGeom prst="snip2DiagRect">
            <a:avLst/>
          </a:prstGeom>
          <a:solidFill>
            <a:srgbClr val="9E3039"/>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a:solidFill>
                  <a:prstClr val="white"/>
                </a:solidFill>
                <a:latin typeface="Times New Roman" pitchFamily="18" charset="0"/>
                <a:cs typeface="Times New Roman" pitchFamily="18" charset="0"/>
              </a:rPr>
              <a:t>SuperStream</a:t>
            </a:r>
            <a:r>
              <a:rPr lang="ja-JP" altLang="en-US" sz="1200" dirty="0">
                <a:solidFill>
                  <a:prstClr val="white"/>
                </a:solidFill>
                <a:latin typeface="メイリオ" pitchFamily="50" charset="-128"/>
                <a:ea typeface="メイリオ" pitchFamily="50" charset="-128"/>
                <a:cs typeface="メイリオ" pitchFamily="50" charset="-128"/>
              </a:rPr>
              <a:t>へ</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ログイン</a:t>
            </a:r>
            <a:endParaRPr lang="en-US" altLang="ja-JP" sz="1200" dirty="0">
              <a:solidFill>
                <a:prstClr val="white"/>
              </a:solidFill>
              <a:latin typeface="メイリオ" pitchFamily="50" charset="-128"/>
              <a:ea typeface="メイリオ" pitchFamily="50" charset="-128"/>
              <a:cs typeface="メイリオ" pitchFamily="50" charset="-128"/>
            </a:endParaRPr>
          </a:p>
        </p:txBody>
      </p:sp>
      <p:sp>
        <p:nvSpPr>
          <p:cNvPr id="92" name="対角する 2 つの角を切り取った四角形 91"/>
          <p:cNvSpPr/>
          <p:nvPr/>
        </p:nvSpPr>
        <p:spPr>
          <a:xfrm>
            <a:off x="4429125" y="3214688"/>
            <a:ext cx="1500188" cy="500062"/>
          </a:xfrm>
          <a:prstGeom prst="snip2DiagRect">
            <a:avLst/>
          </a:prstGeom>
          <a:solidFill>
            <a:srgbClr val="9E3039"/>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仕入先マスタ</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登録画面を開く</a:t>
            </a:r>
            <a:endParaRPr lang="en-US" altLang="ja-JP" sz="1200" dirty="0">
              <a:solidFill>
                <a:prstClr val="white"/>
              </a:solidFill>
              <a:latin typeface="メイリオ" pitchFamily="50" charset="-128"/>
              <a:ea typeface="メイリオ" pitchFamily="50" charset="-128"/>
              <a:cs typeface="メイリオ" pitchFamily="50" charset="-128"/>
            </a:endParaRPr>
          </a:p>
        </p:txBody>
      </p:sp>
      <p:sp>
        <p:nvSpPr>
          <p:cNvPr id="93" name="対角する 2 つの角を切り取った四角形 92"/>
          <p:cNvSpPr/>
          <p:nvPr/>
        </p:nvSpPr>
        <p:spPr>
          <a:xfrm>
            <a:off x="6429375" y="3214688"/>
            <a:ext cx="1500188" cy="500062"/>
          </a:xfrm>
          <a:prstGeom prst="snip2DiagRect">
            <a:avLst/>
          </a:prstGeom>
          <a:solidFill>
            <a:srgbClr val="9E3039"/>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仕入先情報の</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変更を行った</a:t>
            </a:r>
            <a:endParaRPr lang="en-US" altLang="ja-JP" sz="1200" dirty="0">
              <a:solidFill>
                <a:prstClr val="white"/>
              </a:solidFill>
              <a:latin typeface="メイリオ" pitchFamily="50" charset="-128"/>
              <a:ea typeface="メイリオ" pitchFamily="50" charset="-128"/>
              <a:cs typeface="メイリオ" pitchFamily="50" charset="-128"/>
            </a:endParaRPr>
          </a:p>
        </p:txBody>
      </p:sp>
      <p:sp>
        <p:nvSpPr>
          <p:cNvPr id="139314" name="Rectangle 9"/>
          <p:cNvSpPr>
            <a:spLocks noChangeArrowheads="1"/>
          </p:cNvSpPr>
          <p:nvPr/>
        </p:nvSpPr>
        <p:spPr bwMode="auto">
          <a:xfrm>
            <a:off x="215900" y="1439863"/>
            <a:ext cx="8928100" cy="830997"/>
          </a:xfrm>
          <a:prstGeom prst="rect">
            <a:avLst/>
          </a:prstGeom>
          <a:noFill/>
          <a:ln w="9525">
            <a:noFill/>
            <a:miter lim="800000"/>
            <a:headEnd/>
            <a:tailEnd/>
          </a:ln>
        </p:spPr>
        <p:txBody>
          <a:bodyPr>
            <a:spAutoFit/>
          </a:bodyPr>
          <a:lstStyle/>
          <a:p>
            <a:r>
              <a:rPr lang="en-US" altLang="ja-JP" sz="1600" dirty="0">
                <a:solidFill>
                  <a:srgbClr val="595959"/>
                </a:solidFill>
                <a:latin typeface="メイリオ" pitchFamily="50" charset="-128"/>
                <a:ea typeface="メイリオ" pitchFamily="50" charset="-128"/>
                <a:cs typeface="メイリオ" pitchFamily="50" charset="-128"/>
              </a:rPr>
              <a:t>IT</a:t>
            </a:r>
            <a:r>
              <a:rPr lang="ja-JP" altLang="en-US" sz="1600" dirty="0">
                <a:solidFill>
                  <a:srgbClr val="595959"/>
                </a:solidFill>
                <a:latin typeface="メイリオ" pitchFamily="50" charset="-128"/>
                <a:ea typeface="メイリオ" pitchFamily="50" charset="-128"/>
                <a:cs typeface="メイリオ" pitchFamily="50" charset="-128"/>
              </a:rPr>
              <a:t>全般統制で重要視されているログ情報を採取しております。</a:t>
            </a:r>
            <a:endParaRPr lang="en-US" altLang="ja-JP" sz="1600" dirty="0">
              <a:solidFill>
                <a:srgbClr val="595959"/>
              </a:solidFill>
              <a:latin typeface="メイリオ" pitchFamily="50" charset="-128"/>
              <a:ea typeface="メイリオ" pitchFamily="50" charset="-128"/>
              <a:cs typeface="メイリオ" pitchFamily="50" charset="-128"/>
            </a:endParaRPr>
          </a:p>
          <a:p>
            <a:r>
              <a:rPr lang="ja-JP" altLang="en-US" sz="1600" dirty="0">
                <a:solidFill>
                  <a:srgbClr val="595959"/>
                </a:solidFill>
                <a:latin typeface="メイリオ" pitchFamily="50" charset="-128"/>
                <a:ea typeface="メイリオ" pitchFamily="50" charset="-128"/>
                <a:cs typeface="メイリオ" pitchFamily="50" charset="-128"/>
              </a:rPr>
              <a:t>採取したログ情報は業務の可視化とその検証、データ監査の際のエビデンスと</a:t>
            </a:r>
            <a:r>
              <a:rPr lang="ja-JP" altLang="en-US" sz="1600" dirty="0" smtClean="0">
                <a:solidFill>
                  <a:srgbClr val="595959"/>
                </a:solidFill>
                <a:latin typeface="メイリオ" pitchFamily="50" charset="-128"/>
                <a:ea typeface="メイリオ" pitchFamily="50" charset="-128"/>
                <a:cs typeface="メイリオ" pitchFamily="50" charset="-128"/>
              </a:rPr>
              <a:t>して利用可能</a:t>
            </a:r>
            <a:endParaRPr lang="en-US" altLang="ja-JP" sz="1600" dirty="0" smtClean="0">
              <a:solidFill>
                <a:srgbClr val="595959"/>
              </a:solidFill>
              <a:latin typeface="メイリオ" pitchFamily="50" charset="-128"/>
              <a:ea typeface="メイリオ" pitchFamily="50" charset="-128"/>
              <a:cs typeface="メイリオ" pitchFamily="50" charset="-128"/>
            </a:endParaRPr>
          </a:p>
          <a:p>
            <a:r>
              <a:rPr lang="ja-JP" altLang="en-US" sz="1600" dirty="0" smtClean="0">
                <a:solidFill>
                  <a:srgbClr val="595959"/>
                </a:solidFill>
                <a:latin typeface="メイリオ" pitchFamily="50" charset="-128"/>
                <a:ea typeface="メイリオ" pitchFamily="50" charset="-128"/>
                <a:cs typeface="メイリオ" pitchFamily="50" charset="-128"/>
              </a:rPr>
              <a:t>です</a:t>
            </a:r>
            <a:r>
              <a:rPr lang="ja-JP" altLang="en-US" sz="1600" dirty="0">
                <a:solidFill>
                  <a:srgbClr val="595959"/>
                </a:solidFill>
                <a:latin typeface="メイリオ" pitchFamily="50" charset="-128"/>
                <a:ea typeface="メイリオ" pitchFamily="50" charset="-128"/>
                <a:cs typeface="メイリオ" pitchFamily="50" charset="-128"/>
              </a:rPr>
              <a:t>。</a:t>
            </a:r>
          </a:p>
        </p:txBody>
      </p:sp>
      <p:pic>
        <p:nvPicPr>
          <p:cNvPr id="139316" name="Picture 9" descr="logo_base_human_norm03"/>
          <p:cNvPicPr>
            <a:picLocks noChangeAspect="1" noChangeArrowheads="1"/>
          </p:cNvPicPr>
          <p:nvPr/>
        </p:nvPicPr>
        <p:blipFill>
          <a:blip r:embed="rId6" cstate="print"/>
          <a:srcRect/>
          <a:stretch>
            <a:fillRect/>
          </a:stretch>
        </p:blipFill>
        <p:spPr bwMode="auto">
          <a:xfrm>
            <a:off x="827088" y="3141663"/>
            <a:ext cx="558800" cy="960437"/>
          </a:xfrm>
          <a:prstGeom prst="rect">
            <a:avLst/>
          </a:prstGeom>
          <a:noFill/>
          <a:ln w="9525">
            <a:noFill/>
            <a:miter lim="800000"/>
            <a:headEnd/>
            <a:tailEnd/>
          </a:ln>
        </p:spPr>
      </p:pic>
      <p:pic>
        <p:nvPicPr>
          <p:cNvPr id="139317" name="Picture 8" descr="logo_base_human01"/>
          <p:cNvPicPr>
            <a:picLocks noChangeAspect="1" noChangeArrowheads="1"/>
          </p:cNvPicPr>
          <p:nvPr/>
        </p:nvPicPr>
        <p:blipFill>
          <a:blip r:embed="rId7" cstate="print"/>
          <a:srcRect/>
          <a:stretch>
            <a:fillRect/>
          </a:stretch>
        </p:blipFill>
        <p:spPr bwMode="auto">
          <a:xfrm>
            <a:off x="8388350" y="3789363"/>
            <a:ext cx="503238" cy="935037"/>
          </a:xfrm>
          <a:prstGeom prst="rect">
            <a:avLst/>
          </a:prstGeom>
          <a:noFill/>
          <a:ln w="9525">
            <a:noFill/>
            <a:miter lim="800000"/>
            <a:headEnd/>
            <a:tailEnd/>
          </a:ln>
        </p:spPr>
      </p:pic>
      <p:pic>
        <p:nvPicPr>
          <p:cNvPr id="139318" name="Picture 54"/>
          <p:cNvPicPr>
            <a:picLocks noChangeAspect="1" noChangeArrowheads="1"/>
          </p:cNvPicPr>
          <p:nvPr/>
        </p:nvPicPr>
        <p:blipFill>
          <a:blip r:embed="rId8" cstate="print"/>
          <a:srcRect/>
          <a:stretch>
            <a:fillRect/>
          </a:stretch>
        </p:blipFill>
        <p:spPr bwMode="auto">
          <a:xfrm>
            <a:off x="8459788" y="3573463"/>
            <a:ext cx="333375" cy="333375"/>
          </a:xfrm>
          <a:prstGeom prst="rect">
            <a:avLst/>
          </a:prstGeom>
          <a:noFill/>
          <a:ln w="9525">
            <a:noFill/>
            <a:miter lim="800000"/>
            <a:headEnd/>
            <a:tailEnd/>
          </a:ln>
          <a:effectLst>
            <a:prstShdw prst="shdw17" dist="17961" dir="2700000">
              <a:schemeClr val="accent1">
                <a:gamma/>
                <a:shade val="60000"/>
                <a:invGamma/>
              </a:schemeClr>
            </a:prstShdw>
          </a:effectLst>
        </p:spPr>
      </p:pic>
      <p:sp>
        <p:nvSpPr>
          <p:cNvPr id="5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タイトル 2"/>
          <p:cNvSpPr>
            <a:spLocks noGrp="1"/>
          </p:cNvSpPr>
          <p:nvPr>
            <p:ph type="title"/>
          </p:nvPr>
        </p:nvSpPr>
        <p:spPr bwMode="auto">
          <a:xfrm>
            <a:off x="503238" y="332705"/>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dirty="0" smtClean="0">
                <a:latin typeface="Times New Roman" pitchFamily="18" charset="0"/>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の内部統制対応</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～内部統制対応ドキュメント～</a:t>
            </a:r>
            <a:endParaRPr lang="ja-JP" altLang="en-US" dirty="0" smtClean="0">
              <a:latin typeface="メイリオ" pitchFamily="50" charset="-128"/>
              <a:ea typeface="メイリオ" pitchFamily="50" charset="-128"/>
              <a:cs typeface="メイリオ" pitchFamily="50" charset="-128"/>
            </a:endParaRPr>
          </a:p>
        </p:txBody>
      </p:sp>
      <p:sp>
        <p:nvSpPr>
          <p:cNvPr id="4100"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7ED8549-6206-4FB8-A2AF-1FD066B98609}" type="slidenum">
              <a:rPr lang="ja-JP" altLang="en-US" smtClean="0">
                <a:solidFill>
                  <a:srgbClr val="FFFFFF"/>
                </a:solidFill>
              </a:rPr>
              <a:pPr fontAlgn="base">
                <a:spcBef>
                  <a:spcPct val="0"/>
                </a:spcBef>
                <a:spcAft>
                  <a:spcPct val="0"/>
                </a:spcAft>
                <a:defRPr/>
              </a:pPr>
              <a:t>61</a:t>
            </a:fld>
            <a:endParaRPr lang="ja-JP" altLang="en-US" smtClean="0">
              <a:solidFill>
                <a:srgbClr val="FFFFFF"/>
              </a:solidFill>
            </a:endParaRPr>
          </a:p>
        </p:txBody>
      </p:sp>
      <p:pic>
        <p:nvPicPr>
          <p:cNvPr id="5125" name="Picture 3"/>
          <p:cNvPicPr>
            <a:picLocks noChangeAspect="1" noChangeArrowheads="1"/>
          </p:cNvPicPr>
          <p:nvPr/>
        </p:nvPicPr>
        <p:blipFill>
          <a:blip r:embed="rId4" cstate="print"/>
          <a:srcRect/>
          <a:stretch>
            <a:fillRect/>
          </a:stretch>
        </p:blipFill>
        <p:spPr bwMode="auto">
          <a:xfrm>
            <a:off x="6351588" y="2071688"/>
            <a:ext cx="2041525" cy="1406525"/>
          </a:xfrm>
          <a:prstGeom prst="rect">
            <a:avLst/>
          </a:prstGeom>
          <a:noFill/>
          <a:ln w="9525">
            <a:noFill/>
            <a:miter lim="800000"/>
            <a:headEnd/>
            <a:tailEnd/>
          </a:ln>
        </p:spPr>
      </p:pic>
      <p:pic>
        <p:nvPicPr>
          <p:cNvPr id="5126" name="Picture 4"/>
          <p:cNvPicPr>
            <a:picLocks noChangeAspect="1" noChangeArrowheads="1"/>
          </p:cNvPicPr>
          <p:nvPr/>
        </p:nvPicPr>
        <p:blipFill>
          <a:blip r:embed="rId5" cstate="print"/>
          <a:srcRect/>
          <a:stretch>
            <a:fillRect/>
          </a:stretch>
        </p:blipFill>
        <p:spPr bwMode="auto">
          <a:xfrm>
            <a:off x="6804025" y="2563813"/>
            <a:ext cx="1943100" cy="1349375"/>
          </a:xfrm>
          <a:prstGeom prst="rect">
            <a:avLst/>
          </a:prstGeom>
          <a:noFill/>
          <a:ln w="9525">
            <a:noFill/>
            <a:miter lim="800000"/>
            <a:headEnd/>
            <a:tailEnd/>
          </a:ln>
        </p:spPr>
      </p:pic>
      <p:sp>
        <p:nvSpPr>
          <p:cNvPr id="5127" name="Rectangle 5"/>
          <p:cNvSpPr>
            <a:spLocks noChangeArrowheads="1"/>
          </p:cNvSpPr>
          <p:nvPr/>
        </p:nvSpPr>
        <p:spPr bwMode="auto">
          <a:xfrm>
            <a:off x="466725" y="1608138"/>
            <a:ext cx="3095625" cy="4752975"/>
          </a:xfrm>
          <a:prstGeom prst="rect">
            <a:avLst/>
          </a:prstGeom>
          <a:noFill/>
          <a:ln w="28575">
            <a:solidFill>
              <a:schemeClr val="bg2"/>
            </a:solidFill>
            <a:miter lim="800000"/>
            <a:headEnd/>
            <a:tailEnd/>
          </a:ln>
        </p:spPr>
        <p:txBody>
          <a:bodyPr wrap="none" anchor="ctr"/>
          <a:lstStyle/>
          <a:p>
            <a:pPr>
              <a:spcBef>
                <a:spcPct val="50000"/>
              </a:spcBef>
            </a:pPr>
            <a:endParaRPr lang="ja-JP" altLang="ja-JP" sz="1200">
              <a:solidFill>
                <a:srgbClr val="FFFFFF"/>
              </a:solidFill>
              <a:latin typeface="メイリオ" pitchFamily="50" charset="-128"/>
              <a:ea typeface="メイリオ" pitchFamily="50" charset="-128"/>
              <a:cs typeface="メイリオ" pitchFamily="50" charset="-128"/>
            </a:endParaRPr>
          </a:p>
        </p:txBody>
      </p:sp>
      <p:sp>
        <p:nvSpPr>
          <p:cNvPr id="5128" name="Rectangle 6"/>
          <p:cNvSpPr>
            <a:spLocks noChangeArrowheads="1"/>
          </p:cNvSpPr>
          <p:nvPr/>
        </p:nvSpPr>
        <p:spPr bwMode="auto">
          <a:xfrm>
            <a:off x="466725" y="1768475"/>
            <a:ext cx="3095625" cy="446088"/>
          </a:xfrm>
          <a:prstGeom prst="rect">
            <a:avLst/>
          </a:prstGeom>
          <a:solidFill>
            <a:schemeClr val="bg2"/>
          </a:solidFill>
          <a:ln w="9525">
            <a:noFill/>
            <a:miter lim="800000"/>
            <a:headEnd/>
            <a:tailEnd/>
          </a:ln>
        </p:spPr>
        <p:txBody>
          <a:bodyPr wrap="none" anchor="ctr"/>
          <a:lstStyle/>
          <a:p>
            <a:pPr>
              <a:spcBef>
                <a:spcPct val="50000"/>
              </a:spcBef>
            </a:pPr>
            <a:r>
              <a:rPr lang="en-US" altLang="ja-JP" b="1" i="1" dirty="0">
                <a:solidFill>
                  <a:srgbClr val="000000"/>
                </a:solidFill>
                <a:latin typeface="Times New Roman" pitchFamily="18" charset="0"/>
                <a:ea typeface="メイリオ" pitchFamily="50" charset="-128"/>
                <a:cs typeface="Times New Roman" pitchFamily="18" charset="0"/>
              </a:rPr>
              <a:t>SuperStream</a:t>
            </a:r>
            <a:r>
              <a:rPr lang="ja-JP" altLang="en-US" dirty="0">
                <a:solidFill>
                  <a:srgbClr val="000000"/>
                </a:solidFill>
                <a:latin typeface="メイリオ" pitchFamily="50" charset="-128"/>
                <a:ea typeface="メイリオ" pitchFamily="50" charset="-128"/>
                <a:cs typeface="メイリオ" pitchFamily="50" charset="-128"/>
              </a:rPr>
              <a:t>提供ドキュメント</a:t>
            </a:r>
          </a:p>
        </p:txBody>
      </p:sp>
      <p:graphicFrame>
        <p:nvGraphicFramePr>
          <p:cNvPr id="5122" name="Object 7"/>
          <p:cNvGraphicFramePr>
            <a:graphicFrameLocks noChangeAspect="1"/>
          </p:cNvGraphicFramePr>
          <p:nvPr/>
        </p:nvGraphicFramePr>
        <p:xfrm>
          <a:off x="3924300" y="2058988"/>
          <a:ext cx="2230438" cy="1817687"/>
        </p:xfrm>
        <a:graphic>
          <a:graphicData uri="http://schemas.openxmlformats.org/presentationml/2006/ole">
            <mc:AlternateContent xmlns:mc="http://schemas.openxmlformats.org/markup-compatibility/2006">
              <mc:Choice xmlns:v="urn:schemas-microsoft-com:vml" Requires="v">
                <p:oleObj spid="_x0000_s5123" name="ビットマップ イメージ" r:id="rId6" imgW="11279174" imgH="9190476" progId="PBrush">
                  <p:embed/>
                </p:oleObj>
              </mc:Choice>
              <mc:Fallback>
                <p:oleObj name="ビットマップ イメージ" r:id="rId6" imgW="11279174" imgH="9190476" progId="PBrush">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4300" y="2058988"/>
                        <a:ext cx="2230438" cy="18176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29" name="Text Box 8"/>
          <p:cNvSpPr txBox="1">
            <a:spLocks noChangeArrowheads="1"/>
          </p:cNvSpPr>
          <p:nvPr/>
        </p:nvSpPr>
        <p:spPr bwMode="auto">
          <a:xfrm>
            <a:off x="3706813" y="1830388"/>
            <a:ext cx="2377574" cy="230832"/>
          </a:xfrm>
          <a:prstGeom prst="rect">
            <a:avLst/>
          </a:prstGeom>
          <a:noFill/>
          <a:ln w="9525" algn="ctr">
            <a:noFill/>
            <a:miter lim="800000"/>
            <a:headEnd/>
            <a:tailEnd/>
          </a:ln>
        </p:spPr>
        <p:txBody>
          <a:bodyPr wrap="none">
            <a:spAutoFit/>
          </a:bodyPr>
          <a:lstStyle/>
          <a:p>
            <a:r>
              <a:rPr lang="en-US" altLang="ja-JP" sz="900">
                <a:solidFill>
                  <a:srgbClr val="000000"/>
                </a:solidFill>
                <a:latin typeface="メイリオ" pitchFamily="50" charset="-128"/>
                <a:ea typeface="メイリオ" pitchFamily="50" charset="-128"/>
                <a:cs typeface="メイリオ" pitchFamily="50" charset="-128"/>
              </a:rPr>
              <a:t>※</a:t>
            </a:r>
            <a:r>
              <a:rPr lang="ja-JP" altLang="en-US" sz="900">
                <a:solidFill>
                  <a:srgbClr val="000000"/>
                </a:solidFill>
                <a:latin typeface="メイリオ" pitchFamily="50" charset="-128"/>
                <a:ea typeface="メイリオ" pitchFamily="50" charset="-128"/>
                <a:cs typeface="メイリオ" pitchFamily="50" charset="-128"/>
              </a:rPr>
              <a:t>アプリケーションフロー図（サンプル）</a:t>
            </a:r>
          </a:p>
        </p:txBody>
      </p:sp>
      <p:sp>
        <p:nvSpPr>
          <p:cNvPr id="13" name="AutoShape 10"/>
          <p:cNvSpPr>
            <a:spLocks noChangeArrowheads="1"/>
          </p:cNvSpPr>
          <p:nvPr/>
        </p:nvSpPr>
        <p:spPr bwMode="gray">
          <a:xfrm>
            <a:off x="727001" y="5565812"/>
            <a:ext cx="2404839" cy="360363"/>
          </a:xfrm>
          <a:prstGeom prst="roundRect">
            <a:avLst>
              <a:gd name="adj" fmla="val 10704"/>
            </a:avLst>
          </a:prstGeom>
          <a:solidFill>
            <a:srgbClr val="557630"/>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設定・操作マニュアル</a:t>
            </a:r>
          </a:p>
        </p:txBody>
      </p:sp>
      <p:sp>
        <p:nvSpPr>
          <p:cNvPr id="22" name="AutoShape 19"/>
          <p:cNvSpPr>
            <a:spLocks noChangeArrowheads="1"/>
          </p:cNvSpPr>
          <p:nvPr/>
        </p:nvSpPr>
        <p:spPr bwMode="gray">
          <a:xfrm>
            <a:off x="727001" y="5997612"/>
            <a:ext cx="2404839" cy="360363"/>
          </a:xfrm>
          <a:prstGeom prst="roundRect">
            <a:avLst>
              <a:gd name="adj" fmla="val 10704"/>
            </a:avLst>
          </a:prstGeom>
          <a:solidFill>
            <a:srgbClr val="557630"/>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データベース定義集</a:t>
            </a:r>
          </a:p>
        </p:txBody>
      </p:sp>
      <p:sp>
        <p:nvSpPr>
          <p:cNvPr id="5136" name="Text Box 27"/>
          <p:cNvSpPr txBox="1">
            <a:spLocks noChangeArrowheads="1"/>
          </p:cNvSpPr>
          <p:nvPr/>
        </p:nvSpPr>
        <p:spPr bwMode="auto">
          <a:xfrm>
            <a:off x="6278563" y="1843088"/>
            <a:ext cx="2377574" cy="230832"/>
          </a:xfrm>
          <a:prstGeom prst="rect">
            <a:avLst/>
          </a:prstGeom>
          <a:noFill/>
          <a:ln w="9525" algn="ctr">
            <a:noFill/>
            <a:miter lim="800000"/>
            <a:headEnd/>
            <a:tailEnd/>
          </a:ln>
        </p:spPr>
        <p:txBody>
          <a:bodyPr wrap="none">
            <a:spAutoFit/>
          </a:bodyPr>
          <a:lstStyle/>
          <a:p>
            <a:r>
              <a:rPr lang="en-US" altLang="ja-JP" sz="900">
                <a:solidFill>
                  <a:srgbClr val="000000"/>
                </a:solidFill>
                <a:latin typeface="メイリオ" pitchFamily="50" charset="-128"/>
                <a:ea typeface="メイリオ" pitchFamily="50" charset="-128"/>
                <a:cs typeface="メイリオ" pitchFamily="50" charset="-128"/>
              </a:rPr>
              <a:t>※</a:t>
            </a:r>
            <a:r>
              <a:rPr lang="ja-JP" altLang="en-US" sz="900">
                <a:solidFill>
                  <a:srgbClr val="000000"/>
                </a:solidFill>
                <a:latin typeface="メイリオ" pitchFamily="50" charset="-128"/>
                <a:ea typeface="メイリオ" pitchFamily="50" charset="-128"/>
                <a:cs typeface="メイリオ" pitchFamily="50" charset="-128"/>
              </a:rPr>
              <a:t>入力画面仕様ドキュメント（サンプル）</a:t>
            </a:r>
          </a:p>
        </p:txBody>
      </p:sp>
      <p:sp>
        <p:nvSpPr>
          <p:cNvPr id="5137" name="AutoShape 28"/>
          <p:cNvSpPr>
            <a:spLocks noChangeArrowheads="1"/>
          </p:cNvSpPr>
          <p:nvPr/>
        </p:nvSpPr>
        <p:spPr bwMode="auto">
          <a:xfrm>
            <a:off x="611188" y="2335213"/>
            <a:ext cx="2663825" cy="2808287"/>
          </a:xfrm>
          <a:prstGeom prst="roundRect">
            <a:avLst>
              <a:gd name="adj" fmla="val 8764"/>
            </a:avLst>
          </a:prstGeom>
          <a:noFill/>
          <a:ln w="28575" algn="ctr">
            <a:solidFill>
              <a:srgbClr val="0065AE"/>
            </a:solidFill>
            <a:round/>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138" name="Text Box 29"/>
          <p:cNvSpPr txBox="1">
            <a:spLocks noChangeArrowheads="1"/>
          </p:cNvSpPr>
          <p:nvPr/>
        </p:nvSpPr>
        <p:spPr bwMode="auto">
          <a:xfrm>
            <a:off x="1090613" y="2178050"/>
            <a:ext cx="1980029" cy="307777"/>
          </a:xfrm>
          <a:prstGeom prst="rect">
            <a:avLst/>
          </a:prstGeom>
          <a:solidFill>
            <a:schemeClr val="bg1"/>
          </a:solidFill>
          <a:ln w="9525" algn="ctr">
            <a:noFill/>
            <a:miter lim="800000"/>
            <a:headEnd/>
            <a:tailEnd/>
          </a:ln>
        </p:spPr>
        <p:txBody>
          <a:bodyPr wrap="none">
            <a:spAutoFit/>
          </a:bodyPr>
          <a:lstStyle/>
          <a:p>
            <a:r>
              <a:rPr lang="ja-JP" altLang="en-US" sz="1400">
                <a:solidFill>
                  <a:srgbClr val="004C82"/>
                </a:solidFill>
                <a:latin typeface="メイリオ" pitchFamily="50" charset="-128"/>
                <a:ea typeface="メイリオ" pitchFamily="50" charset="-128"/>
                <a:cs typeface="メイリオ" pitchFamily="50" charset="-128"/>
              </a:rPr>
              <a:t>内部統制ドキュメント</a:t>
            </a:r>
          </a:p>
        </p:txBody>
      </p:sp>
      <p:sp>
        <p:nvSpPr>
          <p:cNvPr id="5139" name="AutoShape 30"/>
          <p:cNvSpPr>
            <a:spLocks noChangeArrowheads="1"/>
          </p:cNvSpPr>
          <p:nvPr/>
        </p:nvSpPr>
        <p:spPr bwMode="auto">
          <a:xfrm>
            <a:off x="611188" y="5421313"/>
            <a:ext cx="2663825" cy="1008062"/>
          </a:xfrm>
          <a:prstGeom prst="roundRect">
            <a:avLst>
              <a:gd name="adj" fmla="val 8764"/>
            </a:avLst>
          </a:prstGeom>
          <a:noFill/>
          <a:ln w="28575" algn="ctr">
            <a:solidFill>
              <a:srgbClr val="557630"/>
            </a:solidFill>
            <a:round/>
            <a:headEnd/>
            <a:tailEnd/>
          </a:ln>
        </p:spPr>
        <p:txBody>
          <a:bodyPr wrap="none" anchor="ctr"/>
          <a:lstStyle/>
          <a:p>
            <a:endParaRPr lang="ja-JP" altLang="en-US">
              <a:solidFill>
                <a:srgbClr val="000000"/>
              </a:solidFill>
            </a:endParaRPr>
          </a:p>
        </p:txBody>
      </p:sp>
      <p:sp>
        <p:nvSpPr>
          <p:cNvPr id="5140" name="Text Box 32"/>
          <p:cNvSpPr txBox="1">
            <a:spLocks noChangeArrowheads="1"/>
          </p:cNvSpPr>
          <p:nvPr/>
        </p:nvSpPr>
        <p:spPr bwMode="auto">
          <a:xfrm>
            <a:off x="215900" y="1439863"/>
            <a:ext cx="8027988" cy="338137"/>
          </a:xfrm>
          <a:prstGeom prst="rect">
            <a:avLst/>
          </a:prstGeom>
          <a:noFill/>
          <a:ln w="9525">
            <a:noFill/>
            <a:miter lim="800000"/>
            <a:headEnd/>
            <a:tailEnd/>
          </a:ln>
        </p:spPr>
        <p:txBody>
          <a:bodyPr>
            <a:spAutoFit/>
          </a:bodyPr>
          <a:lstStyle/>
          <a:p>
            <a:r>
              <a:rPr lang="ja-JP" altLang="en-US" sz="1600">
                <a:solidFill>
                  <a:srgbClr val="595959"/>
                </a:solidFill>
                <a:latin typeface="メイリオ" pitchFamily="50" charset="-128"/>
                <a:ea typeface="メイリオ" pitchFamily="50" charset="-128"/>
                <a:cs typeface="メイリオ" pitchFamily="50" charset="-128"/>
              </a:rPr>
              <a:t>内部統制の文書化や監査対応を支援するためのドキュメント類を提供可能</a:t>
            </a:r>
          </a:p>
        </p:txBody>
      </p:sp>
      <p:sp>
        <p:nvSpPr>
          <p:cNvPr id="37" name="AutoShape 34"/>
          <p:cNvSpPr>
            <a:spLocks noChangeArrowheads="1"/>
          </p:cNvSpPr>
          <p:nvPr/>
        </p:nvSpPr>
        <p:spPr bwMode="gray">
          <a:xfrm>
            <a:off x="707951" y="2479704"/>
            <a:ext cx="2448272" cy="358775"/>
          </a:xfrm>
          <a:prstGeom prst="roundRect">
            <a:avLst>
              <a:gd name="adj" fmla="val 10704"/>
            </a:avLst>
          </a:prstGeom>
          <a:solidFill>
            <a:srgbClr val="0065AE"/>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アプリケーションフロー図</a:t>
            </a:r>
          </a:p>
        </p:txBody>
      </p:sp>
      <p:sp>
        <p:nvSpPr>
          <p:cNvPr id="46" name="AutoShape 43"/>
          <p:cNvSpPr>
            <a:spLocks noChangeArrowheads="1"/>
          </p:cNvSpPr>
          <p:nvPr/>
        </p:nvSpPr>
        <p:spPr bwMode="gray">
          <a:xfrm>
            <a:off x="707951" y="2909916"/>
            <a:ext cx="2448272" cy="358775"/>
          </a:xfrm>
          <a:prstGeom prst="roundRect">
            <a:avLst>
              <a:gd name="adj" fmla="val 10704"/>
            </a:avLst>
          </a:prstGeom>
          <a:solidFill>
            <a:srgbClr val="0065AE"/>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仕訳データフロー</a:t>
            </a:r>
          </a:p>
        </p:txBody>
      </p:sp>
      <p:sp>
        <p:nvSpPr>
          <p:cNvPr id="55" name="AutoShape 52"/>
          <p:cNvSpPr>
            <a:spLocks noChangeArrowheads="1"/>
          </p:cNvSpPr>
          <p:nvPr/>
        </p:nvSpPr>
        <p:spPr bwMode="gray">
          <a:xfrm>
            <a:off x="707951" y="3341716"/>
            <a:ext cx="2448272" cy="358775"/>
          </a:xfrm>
          <a:prstGeom prst="roundRect">
            <a:avLst>
              <a:gd name="adj" fmla="val 10704"/>
            </a:avLst>
          </a:prstGeom>
          <a:solidFill>
            <a:srgbClr val="0065AE"/>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画面・帳票一覧</a:t>
            </a:r>
          </a:p>
        </p:txBody>
      </p:sp>
      <p:sp>
        <p:nvSpPr>
          <p:cNvPr id="64" name="AutoShape 61"/>
          <p:cNvSpPr>
            <a:spLocks noChangeArrowheads="1"/>
          </p:cNvSpPr>
          <p:nvPr/>
        </p:nvSpPr>
        <p:spPr bwMode="gray">
          <a:xfrm>
            <a:off x="707951" y="3775104"/>
            <a:ext cx="2448272" cy="358775"/>
          </a:xfrm>
          <a:prstGeom prst="roundRect">
            <a:avLst>
              <a:gd name="adj" fmla="val 10704"/>
            </a:avLst>
          </a:prstGeom>
          <a:solidFill>
            <a:srgbClr val="0065AE"/>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権限設定一覧</a:t>
            </a:r>
          </a:p>
        </p:txBody>
      </p:sp>
      <p:sp>
        <p:nvSpPr>
          <p:cNvPr id="73" name="AutoShape 70"/>
          <p:cNvSpPr>
            <a:spLocks noChangeArrowheads="1"/>
          </p:cNvSpPr>
          <p:nvPr/>
        </p:nvSpPr>
        <p:spPr bwMode="gray">
          <a:xfrm>
            <a:off x="707951" y="4206904"/>
            <a:ext cx="2448272" cy="358775"/>
          </a:xfrm>
          <a:prstGeom prst="roundRect">
            <a:avLst>
              <a:gd name="adj" fmla="val 10704"/>
            </a:avLst>
          </a:prstGeom>
          <a:solidFill>
            <a:srgbClr val="0065AE"/>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入力画面仕様ドキュメント</a:t>
            </a:r>
          </a:p>
        </p:txBody>
      </p:sp>
      <p:sp>
        <p:nvSpPr>
          <p:cNvPr id="82" name="AutoShape 79"/>
          <p:cNvSpPr>
            <a:spLocks noChangeArrowheads="1"/>
          </p:cNvSpPr>
          <p:nvPr/>
        </p:nvSpPr>
        <p:spPr bwMode="gray">
          <a:xfrm>
            <a:off x="707951" y="4638704"/>
            <a:ext cx="2448272" cy="358775"/>
          </a:xfrm>
          <a:prstGeom prst="roundRect">
            <a:avLst>
              <a:gd name="adj" fmla="val 10704"/>
            </a:avLst>
          </a:prstGeom>
          <a:solidFill>
            <a:srgbClr val="0065AE"/>
          </a:solidFill>
          <a:ln w="12700" algn="ctr">
            <a:solidFill>
              <a:srgbClr val="C6C6C6"/>
            </a:solidFill>
            <a:round/>
            <a:headEnd/>
            <a:tailEnd/>
          </a:ln>
          <a:effectLst>
            <a:prstShdw prst="shdw17" dist="17961" dir="2700000">
              <a:srgbClr val="777777"/>
            </a:prstShdw>
          </a:effectLst>
          <a:scene3d>
            <a:camera prst="orthographicFront"/>
            <a:lightRig rig="threePt" dir="t"/>
          </a:scene3d>
          <a:sp3d>
            <a:bevelT h="69850"/>
          </a:sp3d>
        </p:spPr>
        <p:txBody>
          <a:bodyPr wrap="none" lIns="0" tIns="0" rIns="0" bIns="0" anchor="ctr"/>
          <a:lstStyle/>
          <a:p>
            <a:pPr algn="ctr">
              <a:defRPr/>
            </a:pPr>
            <a:r>
              <a:rPr kumimoji="0" lang="ja-JP" altLang="en-US" sz="1400" dirty="0">
                <a:solidFill>
                  <a:srgbClr val="FFFFFF"/>
                </a:solidFill>
                <a:latin typeface="メイリオ" pitchFamily="50" charset="-128"/>
                <a:ea typeface="メイリオ" pitchFamily="50" charset="-128"/>
                <a:cs typeface="メイリオ" pitchFamily="50" charset="-128"/>
              </a:rPr>
              <a:t>バッチ処理仕様ドキュメント</a:t>
            </a:r>
          </a:p>
        </p:txBody>
      </p:sp>
      <p:sp>
        <p:nvSpPr>
          <p:cNvPr id="5159" name="Rectangle 87"/>
          <p:cNvSpPr>
            <a:spLocks noChangeArrowheads="1"/>
          </p:cNvSpPr>
          <p:nvPr/>
        </p:nvSpPr>
        <p:spPr bwMode="auto">
          <a:xfrm>
            <a:off x="5219700" y="4581525"/>
            <a:ext cx="3095625" cy="1727200"/>
          </a:xfrm>
          <a:prstGeom prst="rect">
            <a:avLst/>
          </a:prstGeom>
          <a:noFill/>
          <a:ln w="28575">
            <a:solidFill>
              <a:srgbClr val="9E3039"/>
            </a:solidFill>
            <a:miter lim="800000"/>
            <a:headEnd/>
            <a:tailEnd/>
          </a:ln>
        </p:spPr>
        <p:txBody>
          <a:bodyPr wrap="none" anchor="ctr"/>
          <a:lstStyle/>
          <a:p>
            <a:pPr>
              <a:spcBef>
                <a:spcPct val="50000"/>
              </a:spcBef>
            </a:pPr>
            <a:endParaRPr lang="ja-JP" altLang="ja-JP" sz="1200">
              <a:solidFill>
                <a:srgbClr val="FFFFFF"/>
              </a:solidFill>
              <a:latin typeface="メイリオ" pitchFamily="50" charset="-128"/>
              <a:ea typeface="メイリオ" pitchFamily="50" charset="-128"/>
              <a:cs typeface="メイリオ" pitchFamily="50" charset="-128"/>
            </a:endParaRPr>
          </a:p>
        </p:txBody>
      </p:sp>
      <p:sp>
        <p:nvSpPr>
          <p:cNvPr id="5160" name="Rectangle 88"/>
          <p:cNvSpPr>
            <a:spLocks noChangeArrowheads="1"/>
          </p:cNvSpPr>
          <p:nvPr/>
        </p:nvSpPr>
        <p:spPr bwMode="auto">
          <a:xfrm>
            <a:off x="5219700" y="4560888"/>
            <a:ext cx="3095625" cy="446087"/>
          </a:xfrm>
          <a:prstGeom prst="rect">
            <a:avLst/>
          </a:prstGeom>
          <a:solidFill>
            <a:srgbClr val="9E3039"/>
          </a:solidFill>
          <a:ln w="9525">
            <a:noFill/>
            <a:miter lim="800000"/>
            <a:headEnd/>
            <a:tailEnd/>
          </a:ln>
        </p:spPr>
        <p:txBody>
          <a:bodyPr wrap="none" anchor="ctr"/>
          <a:lstStyle/>
          <a:p>
            <a:pPr algn="ctr">
              <a:spcBef>
                <a:spcPct val="50000"/>
              </a:spcBef>
            </a:pPr>
            <a:r>
              <a:rPr lang="ja-JP" altLang="en-US" b="1">
                <a:solidFill>
                  <a:srgbClr val="FFFFFF"/>
                </a:solidFill>
                <a:latin typeface="メイリオ" pitchFamily="50" charset="-128"/>
                <a:ea typeface="メイリオ" pitchFamily="50" charset="-128"/>
                <a:cs typeface="メイリオ" pitchFamily="50" charset="-128"/>
              </a:rPr>
              <a:t>文書化３点セット</a:t>
            </a:r>
            <a:endParaRPr lang="ja-JP" altLang="en-US">
              <a:solidFill>
                <a:srgbClr val="FFFFFF"/>
              </a:solidFill>
              <a:latin typeface="メイリオ" pitchFamily="50" charset="-128"/>
              <a:ea typeface="メイリオ" pitchFamily="50" charset="-128"/>
              <a:cs typeface="メイリオ" pitchFamily="50" charset="-128"/>
            </a:endParaRPr>
          </a:p>
        </p:txBody>
      </p:sp>
      <p:sp>
        <p:nvSpPr>
          <p:cNvPr id="4122" name="Rectangle 89"/>
          <p:cNvSpPr>
            <a:spLocks noChangeArrowheads="1"/>
          </p:cNvSpPr>
          <p:nvPr/>
        </p:nvSpPr>
        <p:spPr bwMode="gray">
          <a:xfrm>
            <a:off x="5364088" y="5137150"/>
            <a:ext cx="2808312" cy="304800"/>
          </a:xfrm>
          <a:prstGeom prst="rect">
            <a:avLst/>
          </a:prstGeom>
          <a:solidFill>
            <a:srgbClr val="9E3039"/>
          </a:solidFill>
          <a:ln w="19050">
            <a:noFill/>
            <a:miter lim="800000"/>
            <a:headEnd/>
            <a:tailEnd/>
          </a:ln>
          <a:scene3d>
            <a:camera prst="orthographicFront"/>
            <a:lightRig rig="threePt" dir="t"/>
          </a:scene3d>
          <a:sp3d>
            <a:bevelT h="69850"/>
          </a:sp3d>
        </p:spPr>
        <p:txBody>
          <a:bodyPr wrap="none" lIns="0" tIns="0" rIns="0" bIns="0" anchor="ctr"/>
          <a:lstStyle/>
          <a:p>
            <a:pPr algn="ctr">
              <a:buClr>
                <a:srgbClr val="44697D"/>
              </a:buClr>
              <a:buSzPct val="80000"/>
              <a:buFont typeface="Wingdings" pitchFamily="2" charset="2"/>
              <a:buNone/>
              <a:defRPr/>
            </a:pPr>
            <a:r>
              <a:rPr kumimoji="0" lang="ja-JP" altLang="en-US" sz="1400" dirty="0">
                <a:solidFill>
                  <a:srgbClr val="FFFFFF"/>
                </a:solidFill>
                <a:latin typeface="メイリオ" pitchFamily="50" charset="-128"/>
                <a:ea typeface="メイリオ" pitchFamily="50" charset="-128"/>
                <a:cs typeface="メイリオ" pitchFamily="50" charset="-128"/>
              </a:rPr>
              <a:t>業務フロー</a:t>
            </a:r>
            <a:endParaRPr kumimoji="0" lang="ja-JP" altLang="en-GB" sz="1400" dirty="0">
              <a:solidFill>
                <a:srgbClr val="FFFFFF"/>
              </a:solidFill>
              <a:latin typeface="メイリオ" pitchFamily="50" charset="-128"/>
              <a:ea typeface="メイリオ" pitchFamily="50" charset="-128"/>
              <a:cs typeface="メイリオ" pitchFamily="50" charset="-128"/>
            </a:endParaRPr>
          </a:p>
        </p:txBody>
      </p:sp>
      <p:sp>
        <p:nvSpPr>
          <p:cNvPr id="4123" name="Rectangle 90"/>
          <p:cNvSpPr>
            <a:spLocks noChangeArrowheads="1"/>
          </p:cNvSpPr>
          <p:nvPr/>
        </p:nvSpPr>
        <p:spPr bwMode="gray">
          <a:xfrm>
            <a:off x="5364088" y="5497513"/>
            <a:ext cx="2808312" cy="304800"/>
          </a:xfrm>
          <a:prstGeom prst="rect">
            <a:avLst/>
          </a:prstGeom>
          <a:solidFill>
            <a:srgbClr val="9E3039"/>
          </a:solidFill>
          <a:ln w="19050">
            <a:noFill/>
            <a:miter lim="800000"/>
            <a:headEnd/>
            <a:tailEnd/>
          </a:ln>
          <a:scene3d>
            <a:camera prst="orthographicFront"/>
            <a:lightRig rig="threePt" dir="t"/>
          </a:scene3d>
          <a:sp3d>
            <a:bevelT h="69850"/>
          </a:sp3d>
        </p:spPr>
        <p:txBody>
          <a:bodyPr wrap="none" lIns="0" tIns="0" rIns="0" bIns="0" anchor="ctr"/>
          <a:lstStyle/>
          <a:p>
            <a:pPr algn="ctr">
              <a:buClr>
                <a:srgbClr val="44697D"/>
              </a:buClr>
              <a:buSzPct val="80000"/>
              <a:buFont typeface="Wingdings" pitchFamily="2" charset="2"/>
              <a:buNone/>
              <a:defRPr/>
            </a:pPr>
            <a:r>
              <a:rPr kumimoji="0" lang="ja-JP" altLang="en-US" sz="1400" dirty="0">
                <a:solidFill>
                  <a:srgbClr val="FFFFFF"/>
                </a:solidFill>
                <a:latin typeface="メイリオ" pitchFamily="50" charset="-128"/>
                <a:ea typeface="メイリオ" pitchFamily="50" charset="-128"/>
                <a:cs typeface="メイリオ" pitchFamily="50" charset="-128"/>
              </a:rPr>
              <a:t>業務記述書</a:t>
            </a:r>
            <a:endParaRPr kumimoji="0" lang="ja-JP" altLang="en-GB" sz="1400" dirty="0">
              <a:solidFill>
                <a:srgbClr val="FFFFFF"/>
              </a:solidFill>
              <a:latin typeface="メイリオ" pitchFamily="50" charset="-128"/>
              <a:ea typeface="メイリオ" pitchFamily="50" charset="-128"/>
              <a:cs typeface="メイリオ" pitchFamily="50" charset="-128"/>
            </a:endParaRPr>
          </a:p>
        </p:txBody>
      </p:sp>
      <p:sp>
        <p:nvSpPr>
          <p:cNvPr id="4124" name="Rectangle 91"/>
          <p:cNvSpPr>
            <a:spLocks noChangeArrowheads="1"/>
          </p:cNvSpPr>
          <p:nvPr/>
        </p:nvSpPr>
        <p:spPr bwMode="gray">
          <a:xfrm>
            <a:off x="5364088" y="5857875"/>
            <a:ext cx="2808312" cy="304800"/>
          </a:xfrm>
          <a:prstGeom prst="rect">
            <a:avLst/>
          </a:prstGeom>
          <a:solidFill>
            <a:srgbClr val="9E3039"/>
          </a:solidFill>
          <a:ln w="19050">
            <a:noFill/>
            <a:miter lim="800000"/>
            <a:headEnd/>
            <a:tailEnd/>
          </a:ln>
          <a:scene3d>
            <a:camera prst="orthographicFront"/>
            <a:lightRig rig="threePt" dir="t"/>
          </a:scene3d>
          <a:sp3d>
            <a:bevelT h="69850"/>
          </a:sp3d>
        </p:spPr>
        <p:txBody>
          <a:bodyPr wrap="none" lIns="0" tIns="0" rIns="0" bIns="0" anchor="ctr"/>
          <a:lstStyle/>
          <a:p>
            <a:pPr algn="ctr">
              <a:buClr>
                <a:srgbClr val="44697D"/>
              </a:buClr>
              <a:buSzPct val="80000"/>
              <a:buFont typeface="Wingdings" pitchFamily="2" charset="2"/>
              <a:buNone/>
              <a:defRPr/>
            </a:pPr>
            <a:r>
              <a:rPr kumimoji="0" lang="ja-JP" altLang="en-US" sz="1400" dirty="0">
                <a:solidFill>
                  <a:srgbClr val="FFFFFF"/>
                </a:solidFill>
                <a:latin typeface="メイリオ" pitchFamily="50" charset="-128"/>
                <a:ea typeface="メイリオ" pitchFamily="50" charset="-128"/>
                <a:cs typeface="メイリオ" pitchFamily="50" charset="-128"/>
              </a:rPr>
              <a:t>リスクコントロールマトリックス</a:t>
            </a:r>
            <a:endParaRPr kumimoji="0" lang="ja-JP" altLang="en-GB" sz="1400" dirty="0">
              <a:solidFill>
                <a:srgbClr val="FFFFFF"/>
              </a:solidFill>
              <a:latin typeface="メイリオ" pitchFamily="50" charset="-128"/>
              <a:ea typeface="メイリオ" pitchFamily="50" charset="-128"/>
              <a:cs typeface="メイリオ" pitchFamily="50" charset="-128"/>
            </a:endParaRPr>
          </a:p>
        </p:txBody>
      </p:sp>
      <p:sp>
        <p:nvSpPr>
          <p:cNvPr id="95" name="AutoShape 92"/>
          <p:cNvSpPr>
            <a:spLocks noChangeArrowheads="1"/>
          </p:cNvSpPr>
          <p:nvPr/>
        </p:nvSpPr>
        <p:spPr bwMode="auto">
          <a:xfrm rot="1690715">
            <a:off x="3619500" y="4430713"/>
            <a:ext cx="1435100" cy="863600"/>
          </a:xfrm>
          <a:prstGeom prst="rightArrow">
            <a:avLst>
              <a:gd name="adj1" fmla="val 65278"/>
              <a:gd name="adj2" fmla="val 24505"/>
            </a:avLst>
          </a:prstGeom>
          <a:solidFill>
            <a:schemeClr val="tx2">
              <a:lumMod val="75000"/>
            </a:schemeClr>
          </a:solidFill>
          <a:ln w="9525" algn="ctr">
            <a:noFill/>
            <a:miter lim="800000"/>
            <a:headEnd/>
            <a:tailEnd/>
          </a:ln>
        </p:spPr>
        <p:txBody>
          <a:bodyPr wrap="none" anchor="ctr"/>
          <a:lstStyle/>
          <a:p>
            <a:pPr>
              <a:defRPr/>
            </a:pPr>
            <a:endParaRPr lang="ja-JP" altLang="en-US">
              <a:solidFill>
                <a:prstClr val="black"/>
              </a:solidFill>
              <a:latin typeface="メイリオ" pitchFamily="50" charset="-128"/>
              <a:ea typeface="メイリオ" pitchFamily="50" charset="-128"/>
              <a:cs typeface="メイリオ" pitchFamily="50" charset="-128"/>
            </a:endParaRPr>
          </a:p>
        </p:txBody>
      </p:sp>
      <p:sp>
        <p:nvSpPr>
          <p:cNvPr id="5171" name="Text Box 29"/>
          <p:cNvSpPr txBox="1">
            <a:spLocks noChangeArrowheads="1"/>
          </p:cNvSpPr>
          <p:nvPr/>
        </p:nvSpPr>
        <p:spPr bwMode="auto">
          <a:xfrm>
            <a:off x="1285875" y="5213350"/>
            <a:ext cx="1441420" cy="307777"/>
          </a:xfrm>
          <a:prstGeom prst="rect">
            <a:avLst/>
          </a:prstGeom>
          <a:solidFill>
            <a:schemeClr val="bg1"/>
          </a:solidFill>
          <a:ln w="9525" algn="ctr">
            <a:noFill/>
            <a:miter lim="800000"/>
            <a:headEnd/>
            <a:tailEnd/>
          </a:ln>
        </p:spPr>
        <p:txBody>
          <a:bodyPr wrap="none">
            <a:spAutoFit/>
          </a:bodyPr>
          <a:lstStyle/>
          <a:p>
            <a:r>
              <a:rPr lang="ja-JP" altLang="en-US" sz="1400">
                <a:solidFill>
                  <a:srgbClr val="374A1B"/>
                </a:solidFill>
                <a:latin typeface="メイリオ" pitchFamily="50" charset="-128"/>
                <a:ea typeface="メイリオ" pitchFamily="50" charset="-128"/>
                <a:cs typeface="メイリオ" pitchFamily="50" charset="-128"/>
              </a:rPr>
              <a:t>製品マニュアル</a:t>
            </a:r>
          </a:p>
        </p:txBody>
      </p:sp>
      <p:sp>
        <p:nvSpPr>
          <p:cNvPr id="32"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60ABA01-C116-4DA5-97F9-06DD135F8380}" type="slidenum">
              <a:rPr lang="ja-JP" altLang="en-US" smtClean="0">
                <a:solidFill>
                  <a:srgbClr val="FFFFFF"/>
                </a:solidFill>
              </a:rPr>
              <a:pPr fontAlgn="base">
                <a:spcBef>
                  <a:spcPct val="0"/>
                </a:spcBef>
                <a:spcAft>
                  <a:spcPct val="0"/>
                </a:spcAft>
                <a:defRPr/>
              </a:pPr>
              <a:t>62</a:t>
            </a:fld>
            <a:endParaRPr lang="ja-JP" altLang="en-US" dirty="0" smtClean="0">
              <a:solidFill>
                <a:srgbClr val="FFFFFF"/>
              </a:solidFill>
            </a:endParaRPr>
          </a:p>
        </p:txBody>
      </p:sp>
      <p:sp>
        <p:nvSpPr>
          <p:cNvPr id="9"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dirty="0" err="1">
                <a:solidFill>
                  <a:srgbClr val="000000"/>
                </a:solidFill>
                <a:latin typeface="Times New Roman" pitchFamily="18" charset="0"/>
                <a:ea typeface="HGP創英角ｺﾞｼｯｸUB" pitchFamily="50" charset="-128"/>
              </a:rPr>
              <a:t>SuperStream</a:t>
            </a:r>
            <a:endParaRPr lang="en-US" altLang="ja-JP" sz="4000" b="1" i="1" dirty="0">
              <a:solidFill>
                <a:srgbClr val="000000"/>
              </a:solidFill>
              <a:latin typeface="Times New Roman" pitchFamily="18" charset="0"/>
              <a:ea typeface="HGP創英角ｺﾞｼｯｸUB" pitchFamily="50" charset="-128"/>
            </a:endParaRPr>
          </a:p>
          <a:p>
            <a:pPr algn="ctr"/>
            <a:r>
              <a:rPr lang="en-US" altLang="ja-JP" sz="2800" b="1" dirty="0" smtClean="0">
                <a:solidFill>
                  <a:srgbClr val="000000"/>
                </a:solidFill>
                <a:latin typeface="メイリオ" pitchFamily="50" charset="-128"/>
                <a:ea typeface="メイリオ" pitchFamily="50" charset="-128"/>
                <a:cs typeface="メイリオ" pitchFamily="50" charset="-128"/>
              </a:rPr>
              <a:t>IFRS</a:t>
            </a:r>
            <a:r>
              <a:rPr lang="ja-JP" altLang="en-US" sz="2800" b="1" dirty="0" smtClean="0">
                <a:solidFill>
                  <a:srgbClr val="000000"/>
                </a:solidFill>
                <a:latin typeface="メイリオ" pitchFamily="50" charset="-128"/>
                <a:ea typeface="メイリオ" pitchFamily="50" charset="-128"/>
                <a:cs typeface="メイリオ" pitchFamily="50" charset="-128"/>
              </a:rPr>
              <a:t>対応</a:t>
            </a:r>
            <a:endParaRPr lang="ja-JP" altLang="en-US" sz="2800" b="1" dirty="0">
              <a:solidFill>
                <a:srgbClr val="000000"/>
              </a:solidFill>
              <a:latin typeface="メイリオ" pitchFamily="50" charset="-128"/>
              <a:ea typeface="メイリオ" pitchFamily="50" charset="-128"/>
              <a:cs typeface="メイリオ" pitchFamily="50" charset="-128"/>
            </a:endParaRPr>
          </a:p>
        </p:txBody>
      </p:sp>
      <p:sp>
        <p:nvSpPr>
          <p:cNvPr id="5"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6FB6D6C5-1DB8-4C2C-BACC-C686EF6C7F97}" type="slidenum">
              <a:rPr lang="ja-JP" altLang="en-US" smtClean="0"/>
              <a:pPr>
                <a:defRPr/>
              </a:pPr>
              <a:t>63</a:t>
            </a:fld>
            <a:endParaRPr lang="ja-JP" altLang="en-US" dirty="0"/>
          </a:p>
        </p:txBody>
      </p:sp>
      <p:graphicFrame>
        <p:nvGraphicFramePr>
          <p:cNvPr id="5" name="表 4"/>
          <p:cNvGraphicFramePr>
            <a:graphicFrameLocks noGrp="1"/>
          </p:cNvGraphicFramePr>
          <p:nvPr/>
        </p:nvGraphicFramePr>
        <p:xfrm>
          <a:off x="1004888" y="2074863"/>
          <a:ext cx="7993550" cy="3691597"/>
        </p:xfrm>
        <a:graphic>
          <a:graphicData uri="http://schemas.openxmlformats.org/drawingml/2006/table">
            <a:tbl>
              <a:tblPr firstRow="1" bandRow="1">
                <a:tableStyleId>{5C22544A-7EE6-4342-B048-85BDC9FD1C3A}</a:tableStyleId>
              </a:tblPr>
              <a:tblGrid>
                <a:gridCol w="467314">
                  <a:extLst>
                    <a:ext uri="{9D8B030D-6E8A-4147-A177-3AD203B41FA5}">
                      <a16:colId xmlns:a16="http://schemas.microsoft.com/office/drawing/2014/main" val="20000"/>
                    </a:ext>
                  </a:extLst>
                </a:gridCol>
                <a:gridCol w="467314">
                  <a:extLst>
                    <a:ext uri="{9D8B030D-6E8A-4147-A177-3AD203B41FA5}">
                      <a16:colId xmlns:a16="http://schemas.microsoft.com/office/drawing/2014/main" val="20001"/>
                    </a:ext>
                  </a:extLst>
                </a:gridCol>
                <a:gridCol w="467314">
                  <a:extLst>
                    <a:ext uri="{9D8B030D-6E8A-4147-A177-3AD203B41FA5}">
                      <a16:colId xmlns:a16="http://schemas.microsoft.com/office/drawing/2014/main" val="20002"/>
                    </a:ext>
                  </a:extLst>
                </a:gridCol>
                <a:gridCol w="470928">
                  <a:extLst>
                    <a:ext uri="{9D8B030D-6E8A-4147-A177-3AD203B41FA5}">
                      <a16:colId xmlns:a16="http://schemas.microsoft.com/office/drawing/2014/main" val="20003"/>
                    </a:ext>
                  </a:extLst>
                </a:gridCol>
                <a:gridCol w="466948">
                  <a:extLst>
                    <a:ext uri="{9D8B030D-6E8A-4147-A177-3AD203B41FA5}">
                      <a16:colId xmlns:a16="http://schemas.microsoft.com/office/drawing/2014/main" val="20004"/>
                    </a:ext>
                  </a:extLst>
                </a:gridCol>
                <a:gridCol w="481407">
                  <a:extLst>
                    <a:ext uri="{9D8B030D-6E8A-4147-A177-3AD203B41FA5}">
                      <a16:colId xmlns:a16="http://schemas.microsoft.com/office/drawing/2014/main" val="20005"/>
                    </a:ext>
                  </a:extLst>
                </a:gridCol>
                <a:gridCol w="468397">
                  <a:extLst>
                    <a:ext uri="{9D8B030D-6E8A-4147-A177-3AD203B41FA5}">
                      <a16:colId xmlns:a16="http://schemas.microsoft.com/office/drawing/2014/main" val="20006"/>
                    </a:ext>
                  </a:extLst>
                </a:gridCol>
                <a:gridCol w="461891">
                  <a:extLst>
                    <a:ext uri="{9D8B030D-6E8A-4147-A177-3AD203B41FA5}">
                      <a16:colId xmlns:a16="http://schemas.microsoft.com/office/drawing/2014/main" val="20007"/>
                    </a:ext>
                  </a:extLst>
                </a:gridCol>
                <a:gridCol w="478199">
                  <a:extLst>
                    <a:ext uri="{9D8B030D-6E8A-4147-A177-3AD203B41FA5}">
                      <a16:colId xmlns:a16="http://schemas.microsoft.com/office/drawing/2014/main" val="20008"/>
                    </a:ext>
                  </a:extLst>
                </a:gridCol>
                <a:gridCol w="473529">
                  <a:extLst>
                    <a:ext uri="{9D8B030D-6E8A-4147-A177-3AD203B41FA5}">
                      <a16:colId xmlns:a16="http://schemas.microsoft.com/office/drawing/2014/main" val="20009"/>
                    </a:ext>
                  </a:extLst>
                </a:gridCol>
                <a:gridCol w="465364">
                  <a:extLst>
                    <a:ext uri="{9D8B030D-6E8A-4147-A177-3AD203B41FA5}">
                      <a16:colId xmlns:a16="http://schemas.microsoft.com/office/drawing/2014/main" val="20010"/>
                    </a:ext>
                  </a:extLst>
                </a:gridCol>
                <a:gridCol w="465364">
                  <a:extLst>
                    <a:ext uri="{9D8B030D-6E8A-4147-A177-3AD203B41FA5}">
                      <a16:colId xmlns:a16="http://schemas.microsoft.com/office/drawing/2014/main" val="20011"/>
                    </a:ext>
                  </a:extLst>
                </a:gridCol>
                <a:gridCol w="487373">
                  <a:extLst>
                    <a:ext uri="{9D8B030D-6E8A-4147-A177-3AD203B41FA5}">
                      <a16:colId xmlns:a16="http://schemas.microsoft.com/office/drawing/2014/main" val="20012"/>
                    </a:ext>
                  </a:extLst>
                </a:gridCol>
                <a:gridCol w="459684">
                  <a:extLst>
                    <a:ext uri="{9D8B030D-6E8A-4147-A177-3AD203B41FA5}">
                      <a16:colId xmlns:a16="http://schemas.microsoft.com/office/drawing/2014/main" val="20013"/>
                    </a:ext>
                  </a:extLst>
                </a:gridCol>
                <a:gridCol w="476420">
                  <a:extLst>
                    <a:ext uri="{9D8B030D-6E8A-4147-A177-3AD203B41FA5}">
                      <a16:colId xmlns:a16="http://schemas.microsoft.com/office/drawing/2014/main" val="20014"/>
                    </a:ext>
                  </a:extLst>
                </a:gridCol>
                <a:gridCol w="462473">
                  <a:extLst>
                    <a:ext uri="{9D8B030D-6E8A-4147-A177-3AD203B41FA5}">
                      <a16:colId xmlns:a16="http://schemas.microsoft.com/office/drawing/2014/main" val="20015"/>
                    </a:ext>
                  </a:extLst>
                </a:gridCol>
                <a:gridCol w="473631">
                  <a:extLst>
                    <a:ext uri="{9D8B030D-6E8A-4147-A177-3AD203B41FA5}">
                      <a16:colId xmlns:a16="http://schemas.microsoft.com/office/drawing/2014/main" val="20016"/>
                    </a:ext>
                  </a:extLst>
                </a:gridCol>
              </a:tblGrid>
              <a:tr h="1216433">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8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85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extLst>
                  <a:ext uri="{0D108BD9-81ED-4DB2-BD59-A6C34878D82A}">
                    <a16:rowId xmlns:a16="http://schemas.microsoft.com/office/drawing/2014/main" val="10000"/>
                  </a:ext>
                </a:extLst>
              </a:tr>
              <a:tr h="1195570">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8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extLst>
                  <a:ext uri="{0D108BD9-81ED-4DB2-BD59-A6C34878D82A}">
                    <a16:rowId xmlns:a16="http://schemas.microsoft.com/office/drawing/2014/main" val="10001"/>
                  </a:ext>
                </a:extLst>
              </a:tr>
              <a:tr h="1279594">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8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tx1">
                            <a:lumMod val="75000"/>
                            <a:lumOff val="25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28575" cap="flat" cmpd="sng" algn="ctr">
                      <a:solidFill>
                        <a:schemeClr val="bg1">
                          <a:lumMod val="65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tc>
                  <a:txBody>
                    <a:bodyPr/>
                    <a:lstStyle/>
                    <a:p>
                      <a:endParaRPr kumimoji="1" lang="ja-JP" altLang="en-US" sz="2100" b="1" dirty="0">
                        <a:solidFill>
                          <a:schemeClr val="accent1">
                            <a:lumMod val="40000"/>
                            <a:lumOff val="60000"/>
                          </a:schemeClr>
                        </a:solidFill>
                        <a:latin typeface="メイリオ" pitchFamily="50" charset="-128"/>
                        <a:ea typeface="メイリオ" pitchFamily="50" charset="-128"/>
                        <a:cs typeface="メイリオ" pitchFamily="50" charset="-128"/>
                      </a:endParaRPr>
                    </a:p>
                  </a:txBody>
                  <a:tcPr marT="60960" marB="60960" anchor="ctr" anchorCtr="1">
                    <a:lnL w="19050" cap="flat" cmpd="sng" algn="ctr">
                      <a:solidFill>
                        <a:schemeClr val="bg1">
                          <a:lumMod val="50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alpha val="14000"/>
                      </a:schemeClr>
                    </a:solidFill>
                  </a:tcPr>
                </a:tc>
                <a:extLst>
                  <a:ext uri="{0D108BD9-81ED-4DB2-BD59-A6C34878D82A}">
                    <a16:rowId xmlns:a16="http://schemas.microsoft.com/office/drawing/2014/main" val="10002"/>
                  </a:ext>
                </a:extLst>
              </a:tr>
            </a:tbl>
          </a:graphicData>
        </a:graphic>
      </p:graphicFrame>
      <p:sp>
        <p:nvSpPr>
          <p:cNvPr id="6" name="タイトル 4"/>
          <p:cNvSpPr txBox="1">
            <a:spLocks/>
          </p:cNvSpPr>
          <p:nvPr/>
        </p:nvSpPr>
        <p:spPr bwMode="black">
          <a:xfrm>
            <a:off x="468313" y="215900"/>
            <a:ext cx="8135937" cy="968375"/>
          </a:xfrm>
          <a:prstGeom prst="rect">
            <a:avLst/>
          </a:prstGeom>
          <a:noFill/>
          <a:ln w="9525">
            <a:noFill/>
            <a:miter lim="800000"/>
            <a:headEnd/>
            <a:tailEnd/>
          </a:ln>
        </p:spPr>
        <p:txBody>
          <a:bodyPr lIns="0" tIns="0" rIns="0" bIns="0" anchor="ctr">
            <a:normAutofit/>
          </a:bodyPr>
          <a:lstStyle/>
          <a:p>
            <a:pPr eaLnBrk="0" hangingPunct="0">
              <a:lnSpc>
                <a:spcPts val="2800"/>
              </a:lnSpc>
              <a:defRPr/>
            </a:pPr>
            <a:r>
              <a:rPr lang="en-US" altLang="ja-JP" sz="2200" b="1" i="1" dirty="0">
                <a:solidFill>
                  <a:schemeClr val="bg1"/>
                </a:solidFill>
                <a:latin typeface="Times New Roman" pitchFamily="18" charset="0"/>
                <a:ea typeface="+mj-ea"/>
                <a:cs typeface="Times New Roman" pitchFamily="18" charset="0"/>
              </a:rPr>
              <a:t>SuperStream</a:t>
            </a:r>
            <a:r>
              <a:rPr lang="en-US" altLang="ja-JP" sz="2200" b="1" dirty="0">
                <a:solidFill>
                  <a:schemeClr val="bg1"/>
                </a:solidFill>
                <a:latin typeface="Times New Roman" pitchFamily="18" charset="0"/>
                <a:ea typeface="+mj-ea"/>
                <a:cs typeface="Times New Roman" pitchFamily="18" charset="0"/>
              </a:rPr>
              <a:t>-CORE</a:t>
            </a:r>
            <a:r>
              <a:rPr lang="en-US" altLang="ja-JP" sz="2200" dirty="0">
                <a:solidFill>
                  <a:schemeClr val="bg1"/>
                </a:solidFill>
                <a:latin typeface="+mj-lt"/>
                <a:ea typeface="+mj-ea"/>
                <a:cs typeface="+mj-cs"/>
              </a:rPr>
              <a:t/>
            </a:r>
            <a:br>
              <a:rPr lang="en-US" altLang="ja-JP" sz="2200" dirty="0">
                <a:solidFill>
                  <a:schemeClr val="bg1"/>
                </a:solidFill>
                <a:latin typeface="+mj-lt"/>
                <a:ea typeface="+mj-ea"/>
                <a:cs typeface="+mj-cs"/>
              </a:rPr>
            </a:br>
            <a:r>
              <a:rPr lang="ja-JP" altLang="en-US" sz="2200" dirty="0" smtClean="0">
                <a:solidFill>
                  <a:schemeClr val="bg1"/>
                </a:solidFill>
                <a:latin typeface="+mj-lt"/>
                <a:ea typeface="+mj-ea"/>
                <a:cs typeface="+mj-cs"/>
              </a:rPr>
              <a:t>　</a:t>
            </a:r>
            <a:r>
              <a:rPr lang="en-US" altLang="ja-JP" dirty="0" smtClean="0">
                <a:solidFill>
                  <a:schemeClr val="bg1"/>
                </a:solidFill>
                <a:latin typeface="メイリオ" pitchFamily="50" charset="-128"/>
                <a:ea typeface="メイリオ" pitchFamily="50" charset="-128"/>
                <a:cs typeface="メイリオ" pitchFamily="50" charset="-128"/>
              </a:rPr>
              <a:t>IFRS</a:t>
            </a:r>
            <a:r>
              <a:rPr lang="ja-JP" altLang="en-US" dirty="0">
                <a:solidFill>
                  <a:schemeClr val="bg1"/>
                </a:solidFill>
                <a:latin typeface="メイリオ" pitchFamily="50" charset="-128"/>
                <a:ea typeface="メイリオ" pitchFamily="50" charset="-128"/>
                <a:cs typeface="メイリオ" pitchFamily="50" charset="-128"/>
              </a:rPr>
              <a:t>対応ロードマップ</a:t>
            </a:r>
          </a:p>
        </p:txBody>
      </p:sp>
      <p:sp>
        <p:nvSpPr>
          <p:cNvPr id="8" name="正方形/長方形 7"/>
          <p:cNvSpPr/>
          <p:nvPr/>
        </p:nvSpPr>
        <p:spPr>
          <a:xfrm>
            <a:off x="359120" y="2086453"/>
            <a:ext cx="631744" cy="1726640"/>
          </a:xfrm>
          <a:prstGeom prst="rect">
            <a:avLst/>
          </a:prstGeom>
          <a:solidFill>
            <a:srgbClr val="FF6600"/>
          </a:solidFill>
          <a:ln>
            <a:noFill/>
          </a:ln>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9" name="正方形/長方形 8"/>
          <p:cNvSpPr/>
          <p:nvPr/>
        </p:nvSpPr>
        <p:spPr>
          <a:xfrm>
            <a:off x="359120" y="3290317"/>
            <a:ext cx="631744" cy="1410367"/>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0" name="正方形/長方形 9"/>
          <p:cNvSpPr/>
          <p:nvPr/>
        </p:nvSpPr>
        <p:spPr>
          <a:xfrm>
            <a:off x="359120" y="4490070"/>
            <a:ext cx="631744" cy="1296144"/>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1" name="正方形/長方形 10"/>
          <p:cNvSpPr/>
          <p:nvPr/>
        </p:nvSpPr>
        <p:spPr>
          <a:xfrm>
            <a:off x="1007192" y="1762282"/>
            <a:ext cx="465314"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2" name="正方形/長方形 11"/>
          <p:cNvSpPr/>
          <p:nvPr/>
        </p:nvSpPr>
        <p:spPr>
          <a:xfrm>
            <a:off x="1007193" y="1441594"/>
            <a:ext cx="464400" cy="307235"/>
          </a:xfrm>
          <a:prstGeom prst="rect">
            <a:avLst/>
          </a:prstGeom>
          <a:solidFill>
            <a:srgbClr val="0070C0"/>
          </a:solidFill>
        </p:spPr>
        <p:style>
          <a:lnRef idx="0">
            <a:schemeClr val="accent1"/>
          </a:lnRef>
          <a:fillRef idx="3">
            <a:schemeClr val="accent1"/>
          </a:fillRef>
          <a:effectRef idx="3">
            <a:schemeClr val="accent1"/>
          </a:effectRef>
          <a:fontRef idx="minor">
            <a:schemeClr val="lt1"/>
          </a:fontRef>
        </p:style>
        <p:txBody>
          <a:bodyPr lIns="0" rIns="0" anchor="ctr"/>
          <a:lstStyle/>
          <a:p>
            <a:pPr algn="ctr">
              <a:defRPr/>
            </a:pPr>
            <a:r>
              <a:rPr lang="en-US" altLang="ja-JP" sz="850" b="1" dirty="0">
                <a:latin typeface="メイリオ" pitchFamily="50" charset="-128"/>
                <a:ea typeface="メイリオ" pitchFamily="50" charset="-128"/>
                <a:cs typeface="メイリオ" pitchFamily="50" charset="-128"/>
              </a:rPr>
              <a:t>2010</a:t>
            </a:r>
            <a:r>
              <a:rPr lang="ja-JP" altLang="en-US" sz="850" b="1" dirty="0">
                <a:latin typeface="メイリオ" pitchFamily="50" charset="-128"/>
                <a:ea typeface="メイリオ" pitchFamily="50" charset="-128"/>
                <a:cs typeface="メイリオ" pitchFamily="50" charset="-128"/>
              </a:rPr>
              <a:t>年</a:t>
            </a:r>
          </a:p>
        </p:txBody>
      </p:sp>
      <p:sp>
        <p:nvSpPr>
          <p:cNvPr id="13" name="テキスト ボックス 12"/>
          <p:cNvSpPr txBox="1"/>
          <p:nvPr/>
        </p:nvSpPr>
        <p:spPr>
          <a:xfrm>
            <a:off x="1046163" y="1743075"/>
            <a:ext cx="431800"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1</a:t>
            </a:r>
            <a:r>
              <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rPr>
              <a:t>～</a:t>
            </a: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4Q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4" name="正方形/長方形 13"/>
          <p:cNvSpPr/>
          <p:nvPr/>
        </p:nvSpPr>
        <p:spPr>
          <a:xfrm>
            <a:off x="2422860" y="1763525"/>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5" name="正方形/長方形 14"/>
          <p:cNvSpPr/>
          <p:nvPr/>
        </p:nvSpPr>
        <p:spPr>
          <a:xfrm>
            <a:off x="1480060" y="1761039"/>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6" name="正方形/長方形 15"/>
          <p:cNvSpPr/>
          <p:nvPr/>
        </p:nvSpPr>
        <p:spPr>
          <a:xfrm>
            <a:off x="1949992"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7" name="正方形/長方形 16"/>
          <p:cNvSpPr/>
          <p:nvPr/>
        </p:nvSpPr>
        <p:spPr>
          <a:xfrm>
            <a:off x="2895728" y="1764239"/>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8" name="正方形/長方形 17"/>
          <p:cNvSpPr/>
          <p:nvPr/>
        </p:nvSpPr>
        <p:spPr>
          <a:xfrm>
            <a:off x="3367128"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9" name="正方形/長方形 18"/>
          <p:cNvSpPr/>
          <p:nvPr/>
        </p:nvSpPr>
        <p:spPr>
          <a:xfrm>
            <a:off x="4295068" y="1764239"/>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0" name="正方形/長方形 19"/>
          <p:cNvSpPr/>
          <p:nvPr/>
        </p:nvSpPr>
        <p:spPr>
          <a:xfrm>
            <a:off x="4767936"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1" name="正方形/長方形 20"/>
          <p:cNvSpPr/>
          <p:nvPr/>
        </p:nvSpPr>
        <p:spPr>
          <a:xfrm>
            <a:off x="5239336"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2" name="正方形/長方形 21"/>
          <p:cNvSpPr/>
          <p:nvPr/>
        </p:nvSpPr>
        <p:spPr>
          <a:xfrm>
            <a:off x="5712204"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3" name="正方形/長方形 22"/>
          <p:cNvSpPr/>
          <p:nvPr/>
        </p:nvSpPr>
        <p:spPr>
          <a:xfrm>
            <a:off x="6191768" y="1764239"/>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4" name="正方形/長方形 23"/>
          <p:cNvSpPr/>
          <p:nvPr/>
        </p:nvSpPr>
        <p:spPr>
          <a:xfrm>
            <a:off x="3838528"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5" name="正方形/長方形 24"/>
          <p:cNvSpPr/>
          <p:nvPr/>
        </p:nvSpPr>
        <p:spPr>
          <a:xfrm>
            <a:off x="6663472" y="1763525"/>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6" name="正方形/長方形 25"/>
          <p:cNvSpPr/>
          <p:nvPr/>
        </p:nvSpPr>
        <p:spPr>
          <a:xfrm>
            <a:off x="7127872"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7599272"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8" name="正方形/長方形 27"/>
          <p:cNvSpPr/>
          <p:nvPr/>
        </p:nvSpPr>
        <p:spPr>
          <a:xfrm>
            <a:off x="8072140"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8543540" y="1762282"/>
            <a:ext cx="464400" cy="319445"/>
          </a:xfrm>
          <a:prstGeom prst="rect">
            <a:avLst/>
          </a:prstGeom>
          <a:solidFill>
            <a:schemeClr val="bg1">
              <a:lumMod val="85000"/>
            </a:schemeClr>
          </a:solidFill>
        </p:spPr>
        <p:style>
          <a:lnRef idx="0">
            <a:schemeClr val="accent6"/>
          </a:lnRef>
          <a:fillRef idx="3">
            <a:schemeClr val="accent6"/>
          </a:fillRef>
          <a:effectRef idx="3">
            <a:schemeClr val="accent6"/>
          </a:effectRef>
          <a:fontRef idx="minor">
            <a:schemeClr val="lt1"/>
          </a:fontRef>
        </p:style>
        <p:txBody>
          <a:bodyPr vert="eaVert" anchor="ctr"/>
          <a:lstStyle/>
          <a:p>
            <a:pPr algn="ctr">
              <a:defRPr/>
            </a:pPr>
            <a:endParaRPr lang="ja-JP" altLang="en-US" sz="10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0" name="テキスト ボックス 29"/>
          <p:cNvSpPr txBox="1"/>
          <p:nvPr/>
        </p:nvSpPr>
        <p:spPr>
          <a:xfrm>
            <a:off x="1601788" y="1708150"/>
            <a:ext cx="431800"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1Q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1" name="テキスト ボックス 30"/>
          <p:cNvSpPr txBox="1"/>
          <p:nvPr/>
        </p:nvSpPr>
        <p:spPr>
          <a:xfrm>
            <a:off x="2079625" y="1709738"/>
            <a:ext cx="431800" cy="211137"/>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2Q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2" name="テキスト ボックス 31"/>
          <p:cNvSpPr txBox="1"/>
          <p:nvPr/>
        </p:nvSpPr>
        <p:spPr>
          <a:xfrm>
            <a:off x="2562225" y="1708150"/>
            <a:ext cx="431800"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3Q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3" name="テキスト ボックス 32"/>
          <p:cNvSpPr txBox="1"/>
          <p:nvPr/>
        </p:nvSpPr>
        <p:spPr>
          <a:xfrm>
            <a:off x="3040063" y="1709738"/>
            <a:ext cx="431800" cy="211137"/>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4Q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4" name="テキスト ボックス 33"/>
          <p:cNvSpPr txBox="1"/>
          <p:nvPr/>
        </p:nvSpPr>
        <p:spPr>
          <a:xfrm>
            <a:off x="3521075" y="1762125"/>
            <a:ext cx="431800"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1Q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5" name="テキスト ボックス 34"/>
          <p:cNvSpPr txBox="1"/>
          <p:nvPr/>
        </p:nvSpPr>
        <p:spPr>
          <a:xfrm>
            <a:off x="3998913" y="1754188"/>
            <a:ext cx="431800" cy="211137"/>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2Q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6" name="テキスト ボックス 35"/>
          <p:cNvSpPr txBox="1"/>
          <p:nvPr/>
        </p:nvSpPr>
        <p:spPr>
          <a:xfrm>
            <a:off x="4456113" y="1762125"/>
            <a:ext cx="433387"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3Q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7" name="テキスト ボックス 36"/>
          <p:cNvSpPr txBox="1"/>
          <p:nvPr/>
        </p:nvSpPr>
        <p:spPr>
          <a:xfrm>
            <a:off x="4910138" y="1754188"/>
            <a:ext cx="431800" cy="211137"/>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4Q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8" name="テキスト ボックス 37"/>
          <p:cNvSpPr txBox="1"/>
          <p:nvPr/>
        </p:nvSpPr>
        <p:spPr>
          <a:xfrm>
            <a:off x="5375275" y="1762125"/>
            <a:ext cx="431800" cy="212725"/>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1Q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9" name="テキスト ボックス 38"/>
          <p:cNvSpPr txBox="1"/>
          <p:nvPr/>
        </p:nvSpPr>
        <p:spPr>
          <a:xfrm>
            <a:off x="5853113" y="1765300"/>
            <a:ext cx="431800"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2Q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0" name="テキスト ボックス 39"/>
          <p:cNvSpPr txBox="1"/>
          <p:nvPr/>
        </p:nvSpPr>
        <p:spPr>
          <a:xfrm>
            <a:off x="6335713" y="1762125"/>
            <a:ext cx="431800" cy="212725"/>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3Q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1" name="テキスト ボックス 40"/>
          <p:cNvSpPr txBox="1"/>
          <p:nvPr/>
        </p:nvSpPr>
        <p:spPr>
          <a:xfrm>
            <a:off x="6813550" y="1765300"/>
            <a:ext cx="431800"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4Q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2" name="テキスト ボックス 41"/>
          <p:cNvSpPr txBox="1"/>
          <p:nvPr/>
        </p:nvSpPr>
        <p:spPr>
          <a:xfrm>
            <a:off x="7286625" y="1773238"/>
            <a:ext cx="431800" cy="211137"/>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1Q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3" name="テキスト ボックス 42"/>
          <p:cNvSpPr txBox="1"/>
          <p:nvPr/>
        </p:nvSpPr>
        <p:spPr>
          <a:xfrm>
            <a:off x="7764463" y="1765300"/>
            <a:ext cx="431800"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2Q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4" name="テキスト ボックス 43"/>
          <p:cNvSpPr txBox="1"/>
          <p:nvPr/>
        </p:nvSpPr>
        <p:spPr>
          <a:xfrm>
            <a:off x="8223250" y="1773238"/>
            <a:ext cx="431800" cy="211137"/>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3Q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5" name="テキスト ボックス 44"/>
          <p:cNvSpPr txBox="1"/>
          <p:nvPr/>
        </p:nvSpPr>
        <p:spPr>
          <a:xfrm>
            <a:off x="8675688" y="1765300"/>
            <a:ext cx="433387" cy="211138"/>
          </a:xfrm>
          <a:prstGeom prst="rect">
            <a:avLst/>
          </a:prstGeom>
        </p:spPr>
        <p:txBody>
          <a:bodyPr wrap="none" lIns="0" tIns="0" rIns="0" bIns="0" anchor="ctr"/>
          <a:lstStyle/>
          <a:p>
            <a:pPr fontAlgn="auto">
              <a:lnSpc>
                <a:spcPts val="2800"/>
              </a:lnSpc>
              <a:spcAft>
                <a:spcPts val="0"/>
              </a:spcAft>
              <a:defRPr/>
            </a:pPr>
            <a:r>
              <a:rPr lang="en-US" altLang="ja-JP" sz="900" b="1" dirty="0">
                <a:solidFill>
                  <a:schemeClr val="tx1">
                    <a:lumMod val="75000"/>
                    <a:lumOff val="25000"/>
                  </a:schemeClr>
                </a:solidFill>
                <a:latin typeface="メイリオ" pitchFamily="50" charset="-128"/>
                <a:ea typeface="メイリオ" pitchFamily="50" charset="-128"/>
                <a:cs typeface="メイリオ" pitchFamily="50" charset="-128"/>
              </a:rPr>
              <a:t>4Q</a:t>
            </a:r>
            <a:endParaRPr lang="ja-JP" altLang="en-US" sz="900" b="1"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6" name="正方形/長方形 45"/>
          <p:cNvSpPr/>
          <p:nvPr/>
        </p:nvSpPr>
        <p:spPr>
          <a:xfrm>
            <a:off x="1478896" y="1432666"/>
            <a:ext cx="1879560" cy="307235"/>
          </a:xfrm>
          <a:prstGeom prst="rect">
            <a:avLst/>
          </a:prstGeom>
          <a:solidFill>
            <a:srgbClr val="0070C0"/>
          </a:solidFill>
        </p:spPr>
        <p:style>
          <a:lnRef idx="0">
            <a:schemeClr val="accent1"/>
          </a:lnRef>
          <a:fillRef idx="3">
            <a:schemeClr val="accent1"/>
          </a:fillRef>
          <a:effectRef idx="3">
            <a:schemeClr val="accent1"/>
          </a:effectRef>
          <a:fontRef idx="minor">
            <a:schemeClr val="lt1"/>
          </a:fontRef>
        </p:style>
        <p:txBody>
          <a:bodyPr lIns="0" rIns="0" anchor="ctr"/>
          <a:lstStyle/>
          <a:p>
            <a:pPr algn="ctr">
              <a:defRPr/>
            </a:pPr>
            <a:r>
              <a:rPr lang="en-US" altLang="ja-JP" sz="850" b="1" dirty="0">
                <a:latin typeface="メイリオ" pitchFamily="50" charset="-128"/>
                <a:ea typeface="メイリオ" pitchFamily="50" charset="-128"/>
                <a:cs typeface="メイリオ" pitchFamily="50" charset="-128"/>
              </a:rPr>
              <a:t>2011</a:t>
            </a:r>
            <a:r>
              <a:rPr lang="ja-JP" altLang="en-US" sz="850" b="1" dirty="0">
                <a:latin typeface="メイリオ" pitchFamily="50" charset="-128"/>
                <a:ea typeface="メイリオ" pitchFamily="50" charset="-128"/>
                <a:cs typeface="メイリオ" pitchFamily="50" charset="-128"/>
              </a:rPr>
              <a:t>年</a:t>
            </a:r>
          </a:p>
        </p:txBody>
      </p:sp>
      <p:sp>
        <p:nvSpPr>
          <p:cNvPr id="47" name="正方形/長方形 46"/>
          <p:cNvSpPr/>
          <p:nvPr/>
        </p:nvSpPr>
        <p:spPr>
          <a:xfrm>
            <a:off x="3367128" y="1432666"/>
            <a:ext cx="1879560" cy="307235"/>
          </a:xfrm>
          <a:prstGeom prst="rect">
            <a:avLst/>
          </a:prstGeom>
          <a:solidFill>
            <a:srgbClr val="0070C0"/>
          </a:solidFill>
        </p:spPr>
        <p:style>
          <a:lnRef idx="0">
            <a:schemeClr val="accent1"/>
          </a:lnRef>
          <a:fillRef idx="3">
            <a:schemeClr val="accent1"/>
          </a:fillRef>
          <a:effectRef idx="3">
            <a:schemeClr val="accent1"/>
          </a:effectRef>
          <a:fontRef idx="minor">
            <a:schemeClr val="lt1"/>
          </a:fontRef>
        </p:style>
        <p:txBody>
          <a:bodyPr lIns="0" rIns="0" anchor="ctr"/>
          <a:lstStyle/>
          <a:p>
            <a:pPr algn="ctr">
              <a:defRPr/>
            </a:pPr>
            <a:r>
              <a:rPr lang="en-US" altLang="ja-JP" sz="850" b="1" dirty="0">
                <a:latin typeface="メイリオ" pitchFamily="50" charset="-128"/>
                <a:ea typeface="メイリオ" pitchFamily="50" charset="-128"/>
                <a:cs typeface="メイリオ" pitchFamily="50" charset="-128"/>
              </a:rPr>
              <a:t>2012</a:t>
            </a:r>
            <a:r>
              <a:rPr lang="ja-JP" altLang="en-US" sz="850" b="1" dirty="0">
                <a:latin typeface="メイリオ" pitchFamily="50" charset="-128"/>
                <a:ea typeface="メイリオ" pitchFamily="50" charset="-128"/>
                <a:cs typeface="メイリオ" pitchFamily="50" charset="-128"/>
              </a:rPr>
              <a:t>年</a:t>
            </a:r>
          </a:p>
        </p:txBody>
      </p:sp>
      <p:sp>
        <p:nvSpPr>
          <p:cNvPr id="48" name="正方形/長方形 47"/>
          <p:cNvSpPr/>
          <p:nvPr/>
        </p:nvSpPr>
        <p:spPr>
          <a:xfrm>
            <a:off x="5246336" y="1432666"/>
            <a:ext cx="1879560" cy="307235"/>
          </a:xfrm>
          <a:prstGeom prst="rect">
            <a:avLst/>
          </a:prstGeom>
          <a:solidFill>
            <a:srgbClr val="0070C0"/>
          </a:solidFill>
        </p:spPr>
        <p:style>
          <a:lnRef idx="0">
            <a:schemeClr val="accent1"/>
          </a:lnRef>
          <a:fillRef idx="3">
            <a:schemeClr val="accent1"/>
          </a:fillRef>
          <a:effectRef idx="3">
            <a:schemeClr val="accent1"/>
          </a:effectRef>
          <a:fontRef idx="minor">
            <a:schemeClr val="lt1"/>
          </a:fontRef>
        </p:style>
        <p:txBody>
          <a:bodyPr lIns="0" rIns="0" anchor="ctr"/>
          <a:lstStyle/>
          <a:p>
            <a:pPr algn="ctr">
              <a:defRPr/>
            </a:pPr>
            <a:r>
              <a:rPr lang="en-US" altLang="ja-JP" sz="850" b="1" dirty="0">
                <a:latin typeface="メイリオ" pitchFamily="50" charset="-128"/>
                <a:ea typeface="メイリオ" pitchFamily="50" charset="-128"/>
                <a:cs typeface="メイリオ" pitchFamily="50" charset="-128"/>
              </a:rPr>
              <a:t>2013</a:t>
            </a:r>
            <a:r>
              <a:rPr lang="ja-JP" altLang="en-US" sz="850" b="1" dirty="0">
                <a:latin typeface="メイリオ" pitchFamily="50" charset="-128"/>
                <a:ea typeface="メイリオ" pitchFamily="50" charset="-128"/>
                <a:cs typeface="メイリオ" pitchFamily="50" charset="-128"/>
              </a:rPr>
              <a:t>年</a:t>
            </a:r>
          </a:p>
        </p:txBody>
      </p:sp>
      <p:sp>
        <p:nvSpPr>
          <p:cNvPr id="49" name="正方形/長方形 48"/>
          <p:cNvSpPr/>
          <p:nvPr/>
        </p:nvSpPr>
        <p:spPr>
          <a:xfrm>
            <a:off x="7126404" y="1432666"/>
            <a:ext cx="1879560" cy="307235"/>
          </a:xfrm>
          <a:prstGeom prst="rect">
            <a:avLst/>
          </a:prstGeom>
          <a:solidFill>
            <a:srgbClr val="0070C0"/>
          </a:solidFill>
        </p:spPr>
        <p:style>
          <a:lnRef idx="0">
            <a:schemeClr val="accent1"/>
          </a:lnRef>
          <a:fillRef idx="3">
            <a:schemeClr val="accent1"/>
          </a:fillRef>
          <a:effectRef idx="3">
            <a:schemeClr val="accent1"/>
          </a:effectRef>
          <a:fontRef idx="minor">
            <a:schemeClr val="lt1"/>
          </a:fontRef>
        </p:style>
        <p:txBody>
          <a:bodyPr lIns="0" rIns="0" anchor="ctr"/>
          <a:lstStyle/>
          <a:p>
            <a:pPr algn="ctr">
              <a:defRPr/>
            </a:pPr>
            <a:r>
              <a:rPr lang="en-US" altLang="ja-JP" sz="850" b="1" dirty="0" smtClean="0">
                <a:latin typeface="メイリオ" pitchFamily="50" charset="-128"/>
                <a:ea typeface="メイリオ" pitchFamily="50" charset="-128"/>
                <a:cs typeface="メイリオ" pitchFamily="50" charset="-128"/>
              </a:rPr>
              <a:t>2014</a:t>
            </a:r>
            <a:r>
              <a:rPr lang="ja-JP" altLang="en-US" sz="850" b="1" dirty="0" smtClean="0">
                <a:latin typeface="メイリオ" pitchFamily="50" charset="-128"/>
                <a:ea typeface="メイリオ" pitchFamily="50" charset="-128"/>
                <a:cs typeface="メイリオ" pitchFamily="50" charset="-128"/>
              </a:rPr>
              <a:t>年度以降</a:t>
            </a:r>
            <a:endParaRPr lang="ja-JP" altLang="en-US" sz="850" b="1" dirty="0">
              <a:latin typeface="メイリオ" pitchFamily="50" charset="-128"/>
              <a:ea typeface="メイリオ" pitchFamily="50" charset="-128"/>
              <a:cs typeface="メイリオ" pitchFamily="50" charset="-128"/>
            </a:endParaRPr>
          </a:p>
        </p:txBody>
      </p:sp>
      <p:sp>
        <p:nvSpPr>
          <p:cNvPr id="50" name="正方形/長方形 49"/>
          <p:cNvSpPr/>
          <p:nvPr/>
        </p:nvSpPr>
        <p:spPr bwMode="ltGray">
          <a:xfrm>
            <a:off x="323850" y="2600325"/>
            <a:ext cx="647700" cy="225425"/>
          </a:xfrm>
          <a:prstGeom prst="rect">
            <a:avLst/>
          </a:prstGeom>
        </p:spPr>
        <p:txBody>
          <a:bodyPr lIns="36000" tIns="36000" rIns="36000" bIns="36000" anchor="ctr">
            <a:spAutoFit/>
          </a:bodyPr>
          <a:lstStyle/>
          <a:p>
            <a:pPr algn="ctr">
              <a:defRPr/>
            </a:pPr>
            <a:r>
              <a:rPr lang="ja-JP" altLang="en-US" sz="1000" b="1" dirty="0">
                <a:solidFill>
                  <a:schemeClr val="bg1"/>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制度状況</a:t>
            </a:r>
            <a:endParaRPr lang="en-US" altLang="ja-JP" sz="1000" b="1" dirty="0">
              <a:solidFill>
                <a:schemeClr val="bg1"/>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p:txBody>
      </p:sp>
      <p:cxnSp>
        <p:nvCxnSpPr>
          <p:cNvPr id="51" name="直線矢印コネクタ 50"/>
          <p:cNvCxnSpPr/>
          <p:nvPr/>
        </p:nvCxnSpPr>
        <p:spPr bwMode="gray">
          <a:xfrm>
            <a:off x="7092280" y="2204864"/>
            <a:ext cx="1872208" cy="0"/>
          </a:xfrm>
          <a:prstGeom prst="straightConnector1">
            <a:avLst/>
          </a:prstGeom>
          <a:ln>
            <a:solidFill>
              <a:srgbClr val="FF6600"/>
            </a:solidFill>
            <a:headEnd type="none" w="med" len="med"/>
            <a:tailEnd type="arrow" w="med" len="med"/>
          </a:ln>
        </p:spPr>
        <p:style>
          <a:lnRef idx="2">
            <a:schemeClr val="accent4"/>
          </a:lnRef>
          <a:fillRef idx="0">
            <a:schemeClr val="accent4"/>
          </a:fillRef>
          <a:effectRef idx="1">
            <a:schemeClr val="accent4"/>
          </a:effectRef>
          <a:fontRef idx="minor">
            <a:schemeClr val="tx1"/>
          </a:fontRef>
        </p:style>
      </p:cxnSp>
      <p:sp>
        <p:nvSpPr>
          <p:cNvPr id="52" name="正方形/長方形 51"/>
          <p:cNvSpPr/>
          <p:nvPr/>
        </p:nvSpPr>
        <p:spPr bwMode="black">
          <a:xfrm>
            <a:off x="6948264" y="2495306"/>
            <a:ext cx="1979712" cy="211203"/>
          </a:xfrm>
          <a:prstGeom prst="rect">
            <a:avLst/>
          </a:prstGeom>
        </p:spPr>
        <p:style>
          <a:lnRef idx="2">
            <a:schemeClr val="accent6"/>
          </a:lnRef>
          <a:fillRef idx="1">
            <a:schemeClr val="lt1"/>
          </a:fillRef>
          <a:effectRef idx="0">
            <a:schemeClr val="accent6"/>
          </a:effectRef>
          <a:fontRef idx="minor">
            <a:schemeClr val="dk1"/>
          </a:fontRef>
        </p:style>
        <p:txBody>
          <a:bodyPr wrap="square" lIns="36000" tIns="36000" rIns="36000" bIns="36000" anchor="ctr">
            <a:spAutoFit/>
          </a:bodyPr>
          <a:lstStyle/>
          <a:p>
            <a:pPr>
              <a:defRPr/>
            </a:pPr>
            <a:r>
              <a:rPr lang="en-US" altLang="ja-JP" sz="900" dirty="0" smtClean="0">
                <a:solidFill>
                  <a:sysClr val="windowText" lastClr="000000"/>
                </a:solidFill>
                <a:latin typeface="メイリオ" pitchFamily="50" charset="-128"/>
                <a:ea typeface="メイリオ" pitchFamily="50" charset="-128"/>
                <a:cs typeface="メイリオ" pitchFamily="50" charset="-128"/>
              </a:rPr>
              <a:t>IFRS</a:t>
            </a:r>
            <a:r>
              <a:rPr lang="ja-JP" altLang="en-US" sz="900" dirty="0" smtClean="0">
                <a:solidFill>
                  <a:sysClr val="windowText" lastClr="000000"/>
                </a:solidFill>
                <a:latin typeface="メイリオ" pitchFamily="50" charset="-128"/>
                <a:ea typeface="メイリオ" pitchFamily="50" charset="-128"/>
                <a:cs typeface="メイリオ" pitchFamily="50" charset="-128"/>
              </a:rPr>
              <a:t>任意適用企業数の上積みを図る</a:t>
            </a:r>
            <a:endParaRPr lang="en-US" altLang="ja-JP" sz="900" dirty="0" smtClean="0">
              <a:solidFill>
                <a:sysClr val="windowText" lastClr="000000"/>
              </a:solidFill>
              <a:latin typeface="メイリオ" pitchFamily="50" charset="-128"/>
              <a:ea typeface="メイリオ" pitchFamily="50" charset="-128"/>
              <a:cs typeface="メイリオ" pitchFamily="50" charset="-128"/>
            </a:endParaRPr>
          </a:p>
        </p:txBody>
      </p:sp>
      <p:sp>
        <p:nvSpPr>
          <p:cNvPr id="54" name="正方形/長方形 53"/>
          <p:cNvSpPr/>
          <p:nvPr/>
        </p:nvSpPr>
        <p:spPr bwMode="black">
          <a:xfrm>
            <a:off x="7346279" y="3652604"/>
            <a:ext cx="1618209" cy="349702"/>
          </a:xfrm>
          <a:prstGeom prst="rect">
            <a:avLst/>
          </a:prstGeom>
        </p:spPr>
        <p:style>
          <a:lnRef idx="2">
            <a:schemeClr val="accent6"/>
          </a:lnRef>
          <a:fillRef idx="1">
            <a:schemeClr val="lt1"/>
          </a:fillRef>
          <a:effectRef idx="0">
            <a:schemeClr val="accent6"/>
          </a:effectRef>
          <a:fontRef idx="minor">
            <a:schemeClr val="dk1"/>
          </a:fontRef>
        </p:style>
        <p:txBody>
          <a:bodyPr wrap="square" lIns="36000" tIns="36000" rIns="36000" bIns="36000" anchor="ctr">
            <a:spAutoFit/>
          </a:bodyPr>
          <a:lstStyle/>
          <a:p>
            <a:pPr algn="ctr">
              <a:defRPr/>
            </a:pPr>
            <a:r>
              <a:rPr lang="en-US" altLang="ja-JP" sz="900" dirty="0" smtClean="0">
                <a:latin typeface="メイリオ" pitchFamily="50" charset="-128"/>
                <a:ea typeface="メイリオ" pitchFamily="50" charset="-128"/>
                <a:cs typeface="メイリオ" pitchFamily="50" charset="-128"/>
              </a:rPr>
              <a:t>2016</a:t>
            </a:r>
            <a:r>
              <a:rPr lang="ja-JP" altLang="en-US" sz="900" dirty="0" smtClean="0">
                <a:latin typeface="メイリオ" pitchFamily="50" charset="-128"/>
                <a:ea typeface="メイリオ" pitchFamily="50" charset="-128"/>
                <a:cs typeface="メイリオ" pitchFamily="50" charset="-128"/>
              </a:rPr>
              <a:t>年度</a:t>
            </a:r>
            <a:endParaRPr lang="en-US" altLang="ja-JP" sz="900" dirty="0" smtClean="0">
              <a:latin typeface="メイリオ" pitchFamily="50" charset="-128"/>
              <a:ea typeface="メイリオ" pitchFamily="50" charset="-128"/>
              <a:cs typeface="メイリオ" pitchFamily="50" charset="-128"/>
            </a:endParaRPr>
          </a:p>
          <a:p>
            <a:pPr algn="r">
              <a:defRPr/>
            </a:pPr>
            <a:r>
              <a:rPr lang="en-US" altLang="ja-JP" sz="900" dirty="0" smtClean="0">
                <a:latin typeface="メイリオ" pitchFamily="50" charset="-128"/>
                <a:ea typeface="メイリオ" pitchFamily="50" charset="-128"/>
                <a:cs typeface="メイリオ" pitchFamily="50" charset="-128"/>
              </a:rPr>
              <a:t>IAS1&amp;7 </a:t>
            </a:r>
            <a:r>
              <a:rPr lang="ja-JP" altLang="en-US" sz="900" dirty="0">
                <a:latin typeface="メイリオ" pitchFamily="50" charset="-128"/>
                <a:ea typeface="メイリオ" pitchFamily="50" charset="-128"/>
                <a:cs typeface="メイリオ" pitchFamily="50" charset="-128"/>
              </a:rPr>
              <a:t>フェーズ</a:t>
            </a:r>
            <a:r>
              <a:rPr lang="en-US" altLang="ja-JP" sz="900" dirty="0">
                <a:latin typeface="メイリオ" pitchFamily="50" charset="-128"/>
                <a:ea typeface="メイリオ" pitchFamily="50" charset="-128"/>
                <a:cs typeface="メイリオ" pitchFamily="50" charset="-128"/>
              </a:rPr>
              <a:t>B</a:t>
            </a:r>
            <a:r>
              <a:rPr lang="ja-JP" altLang="en-US" sz="900" dirty="0">
                <a:latin typeface="メイリオ" pitchFamily="50" charset="-128"/>
                <a:ea typeface="メイリオ" pitchFamily="50" charset="-128"/>
                <a:cs typeface="メイリオ" pitchFamily="50" charset="-128"/>
              </a:rPr>
              <a:t>（</a:t>
            </a:r>
            <a:r>
              <a:rPr lang="en-US" altLang="ja-JP" sz="900" dirty="0">
                <a:latin typeface="メイリオ" pitchFamily="50" charset="-128"/>
                <a:ea typeface="メイリオ" pitchFamily="50" charset="-128"/>
                <a:cs typeface="メイリオ" pitchFamily="50" charset="-128"/>
              </a:rPr>
              <a:t>CV</a:t>
            </a:r>
            <a:r>
              <a:rPr lang="ja-JP" altLang="en-US" sz="900" dirty="0" smtClean="0">
                <a:latin typeface="メイリオ" pitchFamily="50" charset="-128"/>
                <a:ea typeface="メイリオ" pitchFamily="50" charset="-128"/>
                <a:cs typeface="メイリオ" pitchFamily="50" charset="-128"/>
              </a:rPr>
              <a:t>）</a:t>
            </a:r>
            <a:r>
              <a:rPr lang="en-US" altLang="ja-JP" sz="900" dirty="0" smtClean="0">
                <a:latin typeface="メイリオ" pitchFamily="50" charset="-128"/>
                <a:ea typeface="メイリオ" pitchFamily="50" charset="-128"/>
                <a:cs typeface="メイリオ" pitchFamily="50" charset="-128"/>
              </a:rPr>
              <a:t>※</a:t>
            </a:r>
            <a:endParaRPr lang="ja-JP" altLang="en-US" sz="900" b="1" kern="0" dirty="0">
              <a:latin typeface="メイリオ" pitchFamily="50" charset="-128"/>
              <a:ea typeface="メイリオ" pitchFamily="50" charset="-128"/>
              <a:cs typeface="メイリオ" pitchFamily="50" charset="-128"/>
            </a:endParaRPr>
          </a:p>
        </p:txBody>
      </p:sp>
      <p:sp>
        <p:nvSpPr>
          <p:cNvPr id="141487" name="正方形/長方形 54"/>
          <p:cNvSpPr>
            <a:spLocks noChangeArrowheads="1"/>
          </p:cNvSpPr>
          <p:nvPr/>
        </p:nvSpPr>
        <p:spPr bwMode="white">
          <a:xfrm>
            <a:off x="7251700" y="1217613"/>
            <a:ext cx="1720850" cy="195262"/>
          </a:xfrm>
          <a:prstGeom prst="rect">
            <a:avLst/>
          </a:prstGeom>
          <a:noFill/>
          <a:ln w="9525">
            <a:noFill/>
            <a:miter lim="800000"/>
            <a:headEnd/>
            <a:tailEnd/>
          </a:ln>
        </p:spPr>
        <p:txBody>
          <a:bodyPr lIns="36000" tIns="36000" rIns="36000" bIns="36000" anchor="ctr">
            <a:spAutoFit/>
          </a:bodyPr>
          <a:lstStyle/>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latin typeface="メイリオ" pitchFamily="50" charset="-128"/>
                <a:ea typeface="メイリオ" pitchFamily="50" charset="-128"/>
                <a:cs typeface="メイリオ" pitchFamily="50" charset="-128"/>
              </a:rPr>
              <a:t>リリース済み</a:t>
            </a:r>
            <a:r>
              <a:rPr lang="ja-JP" altLang="en-US" sz="800" b="1">
                <a:solidFill>
                  <a:schemeClr val="bg1"/>
                </a:solidFill>
                <a:latin typeface="メイリオ" pitchFamily="50" charset="-128"/>
                <a:ea typeface="メイリオ" pitchFamily="50" charset="-128"/>
                <a:cs typeface="メイリオ" pitchFamily="50" charset="-128"/>
              </a:rPr>
              <a:t>　</a:t>
            </a:r>
            <a:r>
              <a:rPr lang="ja-JP" altLang="en-US" sz="800" b="1">
                <a:solidFill>
                  <a:srgbClr val="0070C0"/>
                </a:solidFill>
                <a:latin typeface="メイリオ" pitchFamily="50" charset="-128"/>
                <a:ea typeface="メイリオ" pitchFamily="50" charset="-128"/>
                <a:cs typeface="メイリオ" pitchFamily="50" charset="-128"/>
              </a:rPr>
              <a:t>■</a:t>
            </a:r>
            <a:r>
              <a:rPr lang="ja-JP" altLang="en-US" sz="800" b="1">
                <a:latin typeface="メイリオ" pitchFamily="50" charset="-128"/>
                <a:ea typeface="メイリオ" pitchFamily="50" charset="-128"/>
                <a:cs typeface="メイリオ" pitchFamily="50" charset="-128"/>
              </a:rPr>
              <a:t>リリース予定</a:t>
            </a:r>
            <a:endParaRPr lang="ja-JP" altLang="en-US" sz="800">
              <a:latin typeface="メイリオ" pitchFamily="50" charset="-128"/>
              <a:ea typeface="メイリオ" pitchFamily="50" charset="-128"/>
              <a:cs typeface="メイリオ" pitchFamily="50" charset="-128"/>
            </a:endParaRPr>
          </a:p>
        </p:txBody>
      </p:sp>
      <p:sp>
        <p:nvSpPr>
          <p:cNvPr id="56" name="テキスト ボックス 55"/>
          <p:cNvSpPr txBox="1"/>
          <p:nvPr/>
        </p:nvSpPr>
        <p:spPr bwMode="black">
          <a:xfrm>
            <a:off x="7596188" y="5876925"/>
            <a:ext cx="1223962" cy="288925"/>
          </a:xfrm>
          <a:prstGeom prst="rect">
            <a:avLst/>
          </a:prstGeom>
        </p:spPr>
        <p:style>
          <a:lnRef idx="1">
            <a:schemeClr val="accent5"/>
          </a:lnRef>
          <a:fillRef idx="2">
            <a:schemeClr val="accent5"/>
          </a:fillRef>
          <a:effectRef idx="1">
            <a:schemeClr val="accent5"/>
          </a:effectRef>
          <a:fontRef idx="minor">
            <a:schemeClr val="dk1"/>
          </a:fontRef>
        </p:style>
        <p:txBody>
          <a:bodyPr wrap="none" lIns="36000" tIns="36000" rIns="36000" bIns="36000" anchor="ctr">
            <a:normAutofit fontScale="92500"/>
          </a:bodyPr>
          <a:lstStyle/>
          <a:p>
            <a:pPr fontAlgn="auto">
              <a:spcAft>
                <a:spcPts val="0"/>
              </a:spcAft>
              <a:defRPr/>
            </a:pPr>
            <a:r>
              <a:rPr lang="en-US" altLang="ja-JP" sz="800" dirty="0">
                <a:latin typeface="メイリオ" pitchFamily="50" charset="-128"/>
                <a:ea typeface="メイリオ" pitchFamily="50" charset="-128"/>
                <a:cs typeface="メイリオ" pitchFamily="50" charset="-128"/>
              </a:rPr>
              <a:t>CV</a:t>
            </a:r>
            <a:r>
              <a:rPr lang="ja-JP" altLang="en-US" sz="800" dirty="0">
                <a:latin typeface="メイリオ" pitchFamily="50" charset="-128"/>
                <a:ea typeface="メイリオ" pitchFamily="50" charset="-128"/>
                <a:cs typeface="メイリオ" pitchFamily="50" charset="-128"/>
              </a:rPr>
              <a:t>：コンバージェンス</a:t>
            </a:r>
            <a:endParaRPr lang="en-US" altLang="ja-JP" sz="800" dirty="0">
              <a:latin typeface="メイリオ" pitchFamily="50" charset="-128"/>
              <a:ea typeface="メイリオ" pitchFamily="50" charset="-128"/>
              <a:cs typeface="メイリオ" pitchFamily="50" charset="-128"/>
            </a:endParaRPr>
          </a:p>
          <a:p>
            <a:pPr fontAlgn="auto">
              <a:spcAft>
                <a:spcPts val="0"/>
              </a:spcAft>
              <a:defRPr/>
            </a:pPr>
            <a:r>
              <a:rPr lang="en-US" altLang="ja-JP" sz="800" dirty="0">
                <a:latin typeface="メイリオ" pitchFamily="50" charset="-128"/>
                <a:ea typeface="メイリオ" pitchFamily="50" charset="-128"/>
                <a:cs typeface="メイリオ" pitchFamily="50" charset="-128"/>
              </a:rPr>
              <a:t>AD</a:t>
            </a:r>
            <a:r>
              <a:rPr lang="ja-JP" altLang="en-US" sz="800" dirty="0">
                <a:latin typeface="メイリオ" pitchFamily="50" charset="-128"/>
                <a:ea typeface="メイリオ" pitchFamily="50" charset="-128"/>
                <a:cs typeface="メイリオ" pitchFamily="50" charset="-128"/>
              </a:rPr>
              <a:t>：アドプション</a:t>
            </a:r>
            <a:endParaRPr lang="en-US" altLang="ja-JP" sz="800" dirty="0">
              <a:latin typeface="メイリオ" pitchFamily="50" charset="-128"/>
              <a:ea typeface="メイリオ" pitchFamily="50" charset="-128"/>
              <a:cs typeface="メイリオ" pitchFamily="50" charset="-128"/>
            </a:endParaRPr>
          </a:p>
        </p:txBody>
      </p:sp>
      <p:sp>
        <p:nvSpPr>
          <p:cNvPr id="141489" name="テキスト ボックス 56"/>
          <p:cNvSpPr txBox="1">
            <a:spLocks noChangeArrowheads="1"/>
          </p:cNvSpPr>
          <p:nvPr/>
        </p:nvSpPr>
        <p:spPr bwMode="black">
          <a:xfrm>
            <a:off x="5003800" y="6165850"/>
            <a:ext cx="3889375" cy="479425"/>
          </a:xfrm>
          <a:prstGeom prst="rect">
            <a:avLst/>
          </a:prstGeom>
          <a:noFill/>
          <a:ln w="9525">
            <a:noFill/>
            <a:miter lim="800000"/>
            <a:headEnd/>
            <a:tailEnd/>
          </a:ln>
        </p:spPr>
        <p:txBody>
          <a:bodyPr wrap="none" lIns="0" tIns="0" rIns="0" bIns="0"/>
          <a:lstStyle/>
          <a:p>
            <a:pPr>
              <a:lnSpc>
                <a:spcPts val="2800"/>
              </a:lnSpc>
            </a:pPr>
            <a:r>
              <a:rPr lang="ja-JP" altLang="en-US" sz="900">
                <a:latin typeface="メイリオ" pitchFamily="50" charset="-128"/>
                <a:ea typeface="メイリオ" pitchFamily="50" charset="-128"/>
                <a:cs typeface="メイリオ" pitchFamily="50" charset="-128"/>
              </a:rPr>
              <a:t>＊リリース予定は変更することがあります。あらかじめご了承ください。</a:t>
            </a:r>
          </a:p>
        </p:txBody>
      </p:sp>
      <p:sp>
        <p:nvSpPr>
          <p:cNvPr id="141490" name="正方形/長方形 58"/>
          <p:cNvSpPr>
            <a:spLocks noChangeArrowheads="1"/>
          </p:cNvSpPr>
          <p:nvPr/>
        </p:nvSpPr>
        <p:spPr bwMode="auto">
          <a:xfrm>
            <a:off x="401638" y="3719513"/>
            <a:ext cx="569912" cy="349250"/>
          </a:xfrm>
          <a:prstGeom prst="rect">
            <a:avLst/>
          </a:prstGeom>
          <a:noFill/>
          <a:ln w="9525">
            <a:noFill/>
            <a:miter lim="800000"/>
            <a:headEnd/>
            <a:tailEnd/>
          </a:ln>
        </p:spPr>
        <p:txBody>
          <a:bodyPr lIns="36000" tIns="36000" rIns="36000" bIns="36000" anchor="ctr">
            <a:spAutoFit/>
          </a:bodyPr>
          <a:lstStyle/>
          <a:p>
            <a:pPr algn="ctr"/>
            <a:r>
              <a:rPr lang="en-US" altLang="ja-JP" sz="900" b="1">
                <a:solidFill>
                  <a:schemeClr val="bg1"/>
                </a:solidFill>
                <a:latin typeface="Times New Roman" pitchFamily="18" charset="0"/>
                <a:ea typeface="メイリオ" pitchFamily="50" charset="-128"/>
                <a:cs typeface="Times New Roman" pitchFamily="18" charset="0"/>
              </a:rPr>
              <a:t>CORE</a:t>
            </a:r>
          </a:p>
          <a:p>
            <a:pPr algn="ctr"/>
            <a:r>
              <a:rPr lang="ja-JP" altLang="en-US" sz="900" b="1">
                <a:solidFill>
                  <a:schemeClr val="bg1"/>
                </a:solidFill>
                <a:latin typeface="メイリオ" pitchFamily="50" charset="-128"/>
                <a:ea typeface="メイリオ" pitchFamily="50" charset="-128"/>
                <a:cs typeface="Times New Roman" pitchFamily="18" charset="0"/>
              </a:rPr>
              <a:t>一般会計</a:t>
            </a:r>
            <a:endParaRPr lang="en-US" altLang="ja-JP" sz="900" b="1">
              <a:solidFill>
                <a:schemeClr val="bg1"/>
              </a:solidFill>
              <a:latin typeface="メイリオ" pitchFamily="50" charset="-128"/>
              <a:ea typeface="メイリオ" pitchFamily="50" charset="-128"/>
              <a:cs typeface="Times New Roman" pitchFamily="18" charset="0"/>
            </a:endParaRPr>
          </a:p>
        </p:txBody>
      </p:sp>
      <p:sp>
        <p:nvSpPr>
          <p:cNvPr id="141491" name="正方形/長方形 59"/>
          <p:cNvSpPr>
            <a:spLocks noChangeArrowheads="1"/>
          </p:cNvSpPr>
          <p:nvPr/>
        </p:nvSpPr>
        <p:spPr bwMode="auto">
          <a:xfrm>
            <a:off x="401638" y="4900613"/>
            <a:ext cx="569912" cy="473075"/>
          </a:xfrm>
          <a:prstGeom prst="rect">
            <a:avLst/>
          </a:prstGeom>
          <a:noFill/>
          <a:ln w="9525">
            <a:noFill/>
            <a:miter lim="800000"/>
            <a:headEnd/>
            <a:tailEnd/>
          </a:ln>
        </p:spPr>
        <p:txBody>
          <a:bodyPr lIns="0" tIns="36000" rIns="0" bIns="36000" anchor="ctr">
            <a:spAutoFit/>
          </a:bodyPr>
          <a:lstStyle/>
          <a:p>
            <a:pPr algn="ctr"/>
            <a:r>
              <a:rPr lang="en-US" altLang="ja-JP" sz="1000" b="1">
                <a:solidFill>
                  <a:schemeClr val="bg1"/>
                </a:solidFill>
                <a:latin typeface="Times New Roman" pitchFamily="18" charset="0"/>
                <a:ea typeface="メイリオ" pitchFamily="50" charset="-128"/>
                <a:cs typeface="Times New Roman" pitchFamily="18" charset="0"/>
              </a:rPr>
              <a:t>FA+</a:t>
            </a:r>
          </a:p>
          <a:p>
            <a:pPr algn="ctr"/>
            <a:r>
              <a:rPr lang="ja-JP" altLang="en-US" sz="800" b="1">
                <a:solidFill>
                  <a:schemeClr val="bg1"/>
                </a:solidFill>
                <a:latin typeface="メイリオ" pitchFamily="50" charset="-128"/>
                <a:ea typeface="メイリオ" pitchFamily="50" charset="-128"/>
                <a:cs typeface="Times New Roman" pitchFamily="18" charset="0"/>
              </a:rPr>
              <a:t>固定資産</a:t>
            </a:r>
            <a:endParaRPr lang="en-US" altLang="ja-JP" sz="800" b="1">
              <a:solidFill>
                <a:schemeClr val="bg1"/>
              </a:solidFill>
              <a:latin typeface="メイリオ" pitchFamily="50" charset="-128"/>
              <a:ea typeface="メイリオ" pitchFamily="50" charset="-128"/>
              <a:cs typeface="Times New Roman" pitchFamily="18" charset="0"/>
            </a:endParaRPr>
          </a:p>
          <a:p>
            <a:pPr algn="ctr"/>
            <a:r>
              <a:rPr lang="ja-JP" altLang="en-US" sz="800" b="1">
                <a:solidFill>
                  <a:schemeClr val="bg1"/>
                </a:solidFill>
                <a:latin typeface="メイリオ" pitchFamily="50" charset="-128"/>
                <a:ea typeface="メイリオ" pitchFamily="50" charset="-128"/>
                <a:cs typeface="Times New Roman" pitchFamily="18" charset="0"/>
              </a:rPr>
              <a:t>管理</a:t>
            </a:r>
            <a:endParaRPr lang="en-US" altLang="ja-JP" sz="800" b="1">
              <a:solidFill>
                <a:schemeClr val="bg1"/>
              </a:solidFill>
              <a:latin typeface="メイリオ" pitchFamily="50" charset="-128"/>
              <a:ea typeface="メイリオ" pitchFamily="50" charset="-128"/>
              <a:cs typeface="Times New Roman" pitchFamily="18" charset="0"/>
            </a:endParaRPr>
          </a:p>
        </p:txBody>
      </p:sp>
      <p:sp>
        <p:nvSpPr>
          <p:cNvPr id="66" name="角丸四角形 65"/>
          <p:cNvSpPr/>
          <p:nvPr/>
        </p:nvSpPr>
        <p:spPr>
          <a:xfrm>
            <a:off x="1476375" y="3357563"/>
            <a:ext cx="1295400" cy="523875"/>
          </a:xfrm>
          <a:prstGeom prst="roundRect">
            <a:avLst/>
          </a:prstGeom>
          <a:gradFill>
            <a:gsLst>
              <a:gs pos="0">
                <a:srgbClr val="C00000"/>
              </a:gs>
              <a:gs pos="80000">
                <a:schemeClr val="accent3">
                  <a:shade val="93000"/>
                  <a:satMod val="130000"/>
                </a:schemeClr>
              </a:gs>
              <a:gs pos="100000">
                <a:schemeClr val="accent3">
                  <a:shade val="94000"/>
                  <a:satMod val="135000"/>
                </a:schemeClr>
              </a:gs>
            </a:gsLst>
            <a:lin ang="16200000" scaled="0"/>
          </a:gradFill>
          <a:ln>
            <a:solidFill>
              <a:srgbClr val="C00000"/>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1494" name="正方形/長方形 66"/>
          <p:cNvSpPr>
            <a:spLocks noChangeArrowheads="1"/>
          </p:cNvSpPr>
          <p:nvPr/>
        </p:nvSpPr>
        <p:spPr bwMode="auto">
          <a:xfrm>
            <a:off x="1547813" y="3409950"/>
            <a:ext cx="1223962" cy="211138"/>
          </a:xfrm>
          <a:prstGeom prst="rect">
            <a:avLst/>
          </a:prstGeom>
          <a:noFill/>
          <a:ln w="9525">
            <a:noFill/>
            <a:miter lim="800000"/>
            <a:headEnd/>
            <a:tailEnd/>
          </a:ln>
        </p:spPr>
        <p:txBody>
          <a:bodyPr lIns="36000" tIns="36000" rIns="36000" bIns="36000" anchor="ctr">
            <a:spAutoFit/>
          </a:bodyPr>
          <a:lstStyle/>
          <a:p>
            <a:pPr algn="ctr"/>
            <a:r>
              <a:rPr lang="en-US" altLang="ja-JP" sz="900" b="1">
                <a:solidFill>
                  <a:schemeClr val="bg1"/>
                </a:solidFill>
                <a:latin typeface="メイリオ" pitchFamily="50" charset="-128"/>
                <a:ea typeface="メイリオ" pitchFamily="50" charset="-128"/>
                <a:cs typeface="メイリオ" pitchFamily="50" charset="-128"/>
              </a:rPr>
              <a:t>SP2010</a:t>
            </a:r>
            <a:r>
              <a:rPr lang="ja-JP" altLang="en-US" sz="900" b="1">
                <a:solidFill>
                  <a:schemeClr val="bg1"/>
                </a:solidFill>
                <a:latin typeface="メイリオ" pitchFamily="50" charset="-128"/>
                <a:ea typeface="メイリオ" pitchFamily="50" charset="-128"/>
                <a:cs typeface="メイリオ" pitchFamily="50" charset="-128"/>
              </a:rPr>
              <a:t>年版パッチ</a:t>
            </a:r>
          </a:p>
        </p:txBody>
      </p:sp>
      <p:sp>
        <p:nvSpPr>
          <p:cNvPr id="141495" name="正方形/長方形 67"/>
          <p:cNvSpPr>
            <a:spLocks noChangeArrowheads="1"/>
          </p:cNvSpPr>
          <p:nvPr/>
        </p:nvSpPr>
        <p:spPr bwMode="auto">
          <a:xfrm>
            <a:off x="1539875" y="3625850"/>
            <a:ext cx="1720850" cy="196850"/>
          </a:xfrm>
          <a:prstGeom prst="rect">
            <a:avLst/>
          </a:prstGeom>
          <a:noFill/>
          <a:ln w="9525">
            <a:noFill/>
            <a:miter lim="800000"/>
            <a:headEnd/>
            <a:tailEnd/>
          </a:ln>
        </p:spPr>
        <p:txBody>
          <a:bodyPr lIns="36000" tIns="36000" rIns="36000" bIns="36000" anchor="ctr">
            <a:spAutoFit/>
          </a:bodyPr>
          <a:lstStyle/>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solidFill>
                  <a:schemeClr val="bg1"/>
                </a:solidFill>
                <a:latin typeface="メイリオ" pitchFamily="50" charset="-128"/>
                <a:ea typeface="メイリオ" pitchFamily="50" charset="-128"/>
                <a:cs typeface="メイリオ" pitchFamily="50" charset="-128"/>
              </a:rPr>
              <a:t>過年度遡及修正</a:t>
            </a:r>
            <a:r>
              <a:rPr lang="en-US" altLang="ja-JP" sz="800" b="1">
                <a:solidFill>
                  <a:schemeClr val="bg1"/>
                </a:solidFill>
                <a:latin typeface="メイリオ" pitchFamily="50" charset="-128"/>
                <a:ea typeface="メイリオ" pitchFamily="50" charset="-128"/>
                <a:cs typeface="メイリオ" pitchFamily="50" charset="-128"/>
              </a:rPr>
              <a:t>(CV)</a:t>
            </a:r>
            <a:endParaRPr lang="ja-JP" altLang="en-US" sz="800">
              <a:solidFill>
                <a:schemeClr val="bg1"/>
              </a:solidFill>
              <a:latin typeface="メイリオ" pitchFamily="50" charset="-128"/>
              <a:ea typeface="メイリオ" pitchFamily="50" charset="-128"/>
              <a:cs typeface="メイリオ" pitchFamily="50" charset="-128"/>
            </a:endParaRPr>
          </a:p>
        </p:txBody>
      </p:sp>
      <p:sp>
        <p:nvSpPr>
          <p:cNvPr id="70" name="角丸四角形 69"/>
          <p:cNvSpPr/>
          <p:nvPr/>
        </p:nvSpPr>
        <p:spPr>
          <a:xfrm>
            <a:off x="6011863" y="4581525"/>
            <a:ext cx="1296987" cy="576263"/>
          </a:xfrm>
          <a:prstGeom prst="roundRect">
            <a:avLst/>
          </a:prstGeom>
          <a:gradFill>
            <a:gsLst>
              <a:gs pos="0">
                <a:srgbClr val="C00000"/>
              </a:gs>
              <a:gs pos="80000">
                <a:schemeClr val="accent3">
                  <a:shade val="93000"/>
                  <a:satMod val="130000"/>
                </a:schemeClr>
              </a:gs>
              <a:gs pos="100000">
                <a:schemeClr val="accent3">
                  <a:shade val="94000"/>
                  <a:satMod val="135000"/>
                </a:schemeClr>
              </a:gs>
            </a:gsLst>
            <a:lin ang="16200000" scaled="0"/>
          </a:gradFill>
          <a:ln>
            <a:solidFill>
              <a:srgbClr val="C00000"/>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1497" name="正方形/長方形 70"/>
          <p:cNvSpPr>
            <a:spLocks noChangeArrowheads="1"/>
          </p:cNvSpPr>
          <p:nvPr/>
        </p:nvSpPr>
        <p:spPr bwMode="auto">
          <a:xfrm>
            <a:off x="6011863" y="4572000"/>
            <a:ext cx="1296987" cy="595313"/>
          </a:xfrm>
          <a:prstGeom prst="rect">
            <a:avLst/>
          </a:prstGeom>
          <a:noFill/>
          <a:ln w="9525">
            <a:noFill/>
            <a:miter lim="800000"/>
            <a:headEnd/>
            <a:tailEnd/>
          </a:ln>
        </p:spPr>
        <p:txBody>
          <a:bodyPr lIns="36000" tIns="36000" rIns="36000" bIns="36000" anchor="ctr">
            <a:spAutoFit/>
          </a:bodyPr>
          <a:lstStyle/>
          <a:p>
            <a:pPr algn="ctr"/>
            <a:r>
              <a:rPr lang="en-US" altLang="ja-JP" sz="900" b="1" dirty="0">
                <a:solidFill>
                  <a:schemeClr val="bg1"/>
                </a:solidFill>
                <a:latin typeface="メイリオ" pitchFamily="50" charset="-128"/>
                <a:ea typeface="メイリオ" pitchFamily="50" charset="-128"/>
                <a:cs typeface="メイリオ" pitchFamily="50" charset="-128"/>
              </a:rPr>
              <a:t>SP2013</a:t>
            </a:r>
            <a:r>
              <a:rPr lang="ja-JP" altLang="en-US" sz="900" b="1" dirty="0">
                <a:solidFill>
                  <a:schemeClr val="bg1"/>
                </a:solidFill>
                <a:latin typeface="メイリオ" pitchFamily="50" charset="-128"/>
                <a:ea typeface="メイリオ" pitchFamily="50" charset="-128"/>
                <a:cs typeface="メイリオ" pitchFamily="50" charset="-128"/>
              </a:rPr>
              <a:t>年版</a:t>
            </a:r>
            <a:endParaRPr lang="en-US" altLang="ja-JP" sz="900" b="1" dirty="0">
              <a:solidFill>
                <a:schemeClr val="bg1"/>
              </a:solidFill>
              <a:latin typeface="メイリオ" pitchFamily="50" charset="-128"/>
              <a:ea typeface="メイリオ" pitchFamily="50" charset="-128"/>
              <a:cs typeface="メイリオ" pitchFamily="50" charset="-128"/>
            </a:endParaRPr>
          </a:p>
          <a:p>
            <a:pPr algn="ctr"/>
            <a:r>
              <a:rPr lang="en-US" altLang="ja-JP" sz="900" b="1" dirty="0">
                <a:solidFill>
                  <a:schemeClr val="bg1"/>
                </a:solidFill>
                <a:latin typeface="メイリオ" pitchFamily="50" charset="-128"/>
                <a:ea typeface="メイリオ" pitchFamily="50" charset="-128"/>
                <a:cs typeface="メイリオ" pitchFamily="50" charset="-128"/>
              </a:rPr>
              <a:t>  </a:t>
            </a:r>
          </a:p>
          <a:p>
            <a:r>
              <a:rPr lang="ja-JP" altLang="en-US" sz="800" b="1" dirty="0">
                <a:solidFill>
                  <a:srgbClr val="FF0000"/>
                </a:solidFill>
                <a:latin typeface="メイリオ" pitchFamily="50" charset="-128"/>
                <a:ea typeface="メイリオ" pitchFamily="50" charset="-128"/>
                <a:cs typeface="メイリオ" pitchFamily="50" charset="-128"/>
              </a:rPr>
              <a:t>■</a:t>
            </a:r>
            <a:r>
              <a:rPr lang="ja-JP" altLang="en-US" sz="800" b="1" dirty="0">
                <a:solidFill>
                  <a:schemeClr val="bg1"/>
                </a:solidFill>
                <a:latin typeface="メイリオ" pitchFamily="50" charset="-128"/>
                <a:ea typeface="メイリオ" pitchFamily="50" charset="-128"/>
                <a:cs typeface="メイリオ" pitchFamily="50" charset="-128"/>
              </a:rPr>
              <a:t>複数台帳</a:t>
            </a:r>
            <a:r>
              <a:rPr lang="en-US" altLang="ja-JP" sz="800" b="1" dirty="0">
                <a:solidFill>
                  <a:schemeClr val="bg1"/>
                </a:solidFill>
                <a:latin typeface="メイリオ" pitchFamily="50" charset="-128"/>
                <a:ea typeface="メイリオ" pitchFamily="50" charset="-128"/>
                <a:cs typeface="メイリオ" pitchFamily="50" charset="-128"/>
              </a:rPr>
              <a:t>2</a:t>
            </a:r>
            <a:r>
              <a:rPr lang="ja-JP" altLang="en-US" sz="800" b="1" dirty="0">
                <a:solidFill>
                  <a:schemeClr val="bg1"/>
                </a:solidFill>
                <a:latin typeface="メイリオ" pitchFamily="50" charset="-128"/>
                <a:ea typeface="メイリオ" pitchFamily="50" charset="-128"/>
                <a:cs typeface="メイリオ" pitchFamily="50" charset="-128"/>
              </a:rPr>
              <a:t>次ﾘﾘｰｽ</a:t>
            </a:r>
            <a:r>
              <a:rPr lang="en-US" altLang="ja-JP" sz="800" b="1" dirty="0">
                <a:solidFill>
                  <a:schemeClr val="bg1"/>
                </a:solidFill>
                <a:latin typeface="メイリオ" pitchFamily="50" charset="-128"/>
                <a:ea typeface="メイリオ" pitchFamily="50" charset="-128"/>
                <a:cs typeface="メイリオ" pitchFamily="50" charset="-128"/>
              </a:rPr>
              <a:t>(AD)</a:t>
            </a:r>
          </a:p>
          <a:p>
            <a:r>
              <a:rPr lang="ja-JP" altLang="en-US" sz="800" b="1" dirty="0">
                <a:solidFill>
                  <a:srgbClr val="FF0000"/>
                </a:solidFill>
                <a:latin typeface="メイリオ" pitchFamily="50" charset="-128"/>
                <a:ea typeface="メイリオ" pitchFamily="50" charset="-128"/>
                <a:cs typeface="メイリオ" pitchFamily="50" charset="-128"/>
              </a:rPr>
              <a:t>■</a:t>
            </a:r>
            <a:r>
              <a:rPr lang="ja-JP" altLang="en-US" sz="800" b="1" dirty="0">
                <a:solidFill>
                  <a:schemeClr val="bg1"/>
                </a:solidFill>
                <a:latin typeface="メイリオ" pitchFamily="50" charset="-128"/>
                <a:ea typeface="メイリオ" pitchFamily="50" charset="-128"/>
                <a:cs typeface="メイリオ" pitchFamily="50" charset="-128"/>
              </a:rPr>
              <a:t>非継続事業</a:t>
            </a:r>
            <a:r>
              <a:rPr lang="en-US" altLang="ja-JP" sz="800" b="1" dirty="0">
                <a:solidFill>
                  <a:schemeClr val="bg1"/>
                </a:solidFill>
                <a:latin typeface="メイリオ" pitchFamily="50" charset="-128"/>
                <a:ea typeface="メイリオ" pitchFamily="50" charset="-128"/>
                <a:cs typeface="メイリオ" pitchFamily="50" charset="-128"/>
              </a:rPr>
              <a:t>(CV)</a:t>
            </a:r>
          </a:p>
        </p:txBody>
      </p:sp>
      <p:sp>
        <p:nvSpPr>
          <p:cNvPr id="75" name="角丸四角形 74"/>
          <p:cNvSpPr/>
          <p:nvPr/>
        </p:nvSpPr>
        <p:spPr>
          <a:xfrm>
            <a:off x="4716463" y="4581525"/>
            <a:ext cx="1223962" cy="503238"/>
          </a:xfrm>
          <a:prstGeom prst="roundRect">
            <a:avLst/>
          </a:prstGeom>
          <a:gradFill>
            <a:gsLst>
              <a:gs pos="0">
                <a:srgbClr val="C00000"/>
              </a:gs>
              <a:gs pos="80000">
                <a:schemeClr val="accent3">
                  <a:shade val="93000"/>
                  <a:satMod val="130000"/>
                </a:schemeClr>
              </a:gs>
              <a:gs pos="100000">
                <a:schemeClr val="accent3">
                  <a:shade val="94000"/>
                  <a:satMod val="135000"/>
                </a:schemeClr>
              </a:gs>
            </a:gsLst>
            <a:lin ang="16200000" scaled="0"/>
          </a:gradFill>
          <a:ln>
            <a:solidFill>
              <a:srgbClr val="C00000"/>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1499" name="正方形/長方形 75"/>
          <p:cNvSpPr>
            <a:spLocks noChangeArrowheads="1"/>
          </p:cNvSpPr>
          <p:nvPr/>
        </p:nvSpPr>
        <p:spPr bwMode="auto">
          <a:xfrm>
            <a:off x="4859338" y="4621213"/>
            <a:ext cx="865187" cy="211137"/>
          </a:xfrm>
          <a:prstGeom prst="rect">
            <a:avLst/>
          </a:prstGeom>
          <a:noFill/>
          <a:ln w="9525">
            <a:noFill/>
            <a:miter lim="800000"/>
            <a:headEnd/>
            <a:tailEnd/>
          </a:ln>
        </p:spPr>
        <p:txBody>
          <a:bodyPr lIns="36000" tIns="36000" rIns="36000" bIns="36000" anchor="ctr">
            <a:spAutoFit/>
          </a:bodyPr>
          <a:lstStyle/>
          <a:p>
            <a:pPr algn="ctr"/>
            <a:r>
              <a:rPr lang="en-US" altLang="ja-JP" sz="900" b="1">
                <a:solidFill>
                  <a:schemeClr val="bg1"/>
                </a:solidFill>
                <a:latin typeface="メイリオ" pitchFamily="50" charset="-128"/>
                <a:ea typeface="メイリオ" pitchFamily="50" charset="-128"/>
                <a:cs typeface="メイリオ" pitchFamily="50" charset="-128"/>
              </a:rPr>
              <a:t>SP2012</a:t>
            </a:r>
            <a:r>
              <a:rPr lang="ja-JP" altLang="en-US" sz="900" b="1">
                <a:solidFill>
                  <a:schemeClr val="bg1"/>
                </a:solidFill>
                <a:latin typeface="メイリオ" pitchFamily="50" charset="-128"/>
                <a:ea typeface="メイリオ" pitchFamily="50" charset="-128"/>
                <a:cs typeface="メイリオ" pitchFamily="50" charset="-128"/>
              </a:rPr>
              <a:t>年版</a:t>
            </a:r>
          </a:p>
        </p:txBody>
      </p:sp>
      <p:sp>
        <p:nvSpPr>
          <p:cNvPr id="141500" name="正方形/長方形 76"/>
          <p:cNvSpPr>
            <a:spLocks noChangeArrowheads="1"/>
          </p:cNvSpPr>
          <p:nvPr/>
        </p:nvSpPr>
        <p:spPr bwMode="auto">
          <a:xfrm>
            <a:off x="4743450" y="4779963"/>
            <a:ext cx="1239838" cy="317500"/>
          </a:xfrm>
          <a:prstGeom prst="rect">
            <a:avLst/>
          </a:prstGeom>
          <a:noFill/>
          <a:ln w="9525">
            <a:noFill/>
            <a:miter lim="800000"/>
            <a:headEnd/>
            <a:tailEnd/>
          </a:ln>
        </p:spPr>
        <p:txBody>
          <a:bodyPr lIns="36000" tIns="36000" rIns="36000" bIns="36000" anchor="ctr">
            <a:spAutoFit/>
          </a:bodyPr>
          <a:lstStyle/>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solidFill>
                  <a:schemeClr val="bg1"/>
                </a:solidFill>
                <a:latin typeface="メイリオ" pitchFamily="50" charset="-128"/>
                <a:ea typeface="メイリオ" pitchFamily="50" charset="-128"/>
                <a:cs typeface="メイリオ" pitchFamily="50" charset="-128"/>
              </a:rPr>
              <a:t>複数台帳</a:t>
            </a:r>
            <a:r>
              <a:rPr lang="en-US" altLang="ja-JP" sz="800" b="1">
                <a:solidFill>
                  <a:schemeClr val="bg1"/>
                </a:solidFill>
                <a:latin typeface="メイリオ" pitchFamily="50" charset="-128"/>
                <a:ea typeface="メイリオ" pitchFamily="50" charset="-128"/>
                <a:cs typeface="メイリオ" pitchFamily="50" charset="-128"/>
              </a:rPr>
              <a:t>1</a:t>
            </a:r>
            <a:r>
              <a:rPr lang="ja-JP" altLang="en-US" sz="800" b="1">
                <a:solidFill>
                  <a:schemeClr val="bg1"/>
                </a:solidFill>
                <a:latin typeface="メイリオ" pitchFamily="50" charset="-128"/>
                <a:ea typeface="メイリオ" pitchFamily="50" charset="-128"/>
                <a:cs typeface="メイリオ" pitchFamily="50" charset="-128"/>
              </a:rPr>
              <a:t>次ﾘﾘｰｽ（</a:t>
            </a:r>
            <a:r>
              <a:rPr lang="en-US" altLang="ja-JP" sz="800" b="1">
                <a:solidFill>
                  <a:schemeClr val="bg1"/>
                </a:solidFill>
                <a:latin typeface="メイリオ" pitchFamily="50" charset="-128"/>
                <a:ea typeface="メイリオ" pitchFamily="50" charset="-128"/>
                <a:cs typeface="メイリオ" pitchFamily="50" charset="-128"/>
              </a:rPr>
              <a:t>AD</a:t>
            </a:r>
            <a:r>
              <a:rPr lang="ja-JP" altLang="en-US" sz="800" b="1">
                <a:solidFill>
                  <a:schemeClr val="bg1"/>
                </a:solidFill>
                <a:latin typeface="メイリオ" pitchFamily="50" charset="-128"/>
                <a:ea typeface="メイリオ" pitchFamily="50" charset="-128"/>
                <a:cs typeface="メイリオ" pitchFamily="50" charset="-128"/>
              </a:rPr>
              <a:t>）</a:t>
            </a:r>
            <a:endParaRPr lang="ja-JP" altLang="en-US" sz="800">
              <a:solidFill>
                <a:schemeClr val="bg1"/>
              </a:solidFill>
              <a:latin typeface="メイリオ" pitchFamily="50" charset="-128"/>
              <a:ea typeface="メイリオ" pitchFamily="50" charset="-128"/>
              <a:cs typeface="メイリオ" pitchFamily="50" charset="-128"/>
            </a:endParaRPr>
          </a:p>
        </p:txBody>
      </p:sp>
      <p:sp>
        <p:nvSpPr>
          <p:cNvPr id="80" name="角丸四角形 79"/>
          <p:cNvSpPr/>
          <p:nvPr/>
        </p:nvSpPr>
        <p:spPr>
          <a:xfrm>
            <a:off x="3779838" y="3357563"/>
            <a:ext cx="1152525" cy="576262"/>
          </a:xfrm>
          <a:prstGeom prst="roundRect">
            <a:avLst/>
          </a:prstGeom>
          <a:gradFill>
            <a:gsLst>
              <a:gs pos="0">
                <a:srgbClr val="C00000"/>
              </a:gs>
              <a:gs pos="80000">
                <a:schemeClr val="accent3">
                  <a:shade val="93000"/>
                  <a:satMod val="130000"/>
                </a:schemeClr>
              </a:gs>
              <a:gs pos="100000">
                <a:schemeClr val="accent3">
                  <a:shade val="94000"/>
                  <a:satMod val="135000"/>
                </a:schemeClr>
              </a:gs>
            </a:gsLst>
            <a:lin ang="16200000" scaled="0"/>
          </a:gradFill>
          <a:ln>
            <a:solidFill>
              <a:srgbClr val="C00000"/>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1502" name="正方形/長方形 80"/>
          <p:cNvSpPr>
            <a:spLocks noChangeArrowheads="1"/>
          </p:cNvSpPr>
          <p:nvPr/>
        </p:nvSpPr>
        <p:spPr bwMode="auto">
          <a:xfrm>
            <a:off x="3835400" y="3541713"/>
            <a:ext cx="1096963" cy="319087"/>
          </a:xfrm>
          <a:prstGeom prst="rect">
            <a:avLst/>
          </a:prstGeom>
          <a:noFill/>
          <a:ln w="9525">
            <a:noFill/>
            <a:miter lim="800000"/>
            <a:headEnd/>
            <a:tailEnd/>
          </a:ln>
        </p:spPr>
        <p:txBody>
          <a:bodyPr lIns="36000" tIns="36000" rIns="36000" bIns="36000" anchor="ctr">
            <a:spAutoFit/>
          </a:bodyPr>
          <a:lstStyle/>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solidFill>
                  <a:schemeClr val="bg1"/>
                </a:solidFill>
                <a:latin typeface="メイリオ" pitchFamily="50" charset="-128"/>
                <a:ea typeface="メイリオ" pitchFamily="50" charset="-128"/>
                <a:cs typeface="メイリオ" pitchFamily="50" charset="-128"/>
              </a:rPr>
              <a:t>非継続事業</a:t>
            </a:r>
            <a:r>
              <a:rPr lang="en-US" altLang="ja-JP" sz="800" b="1">
                <a:solidFill>
                  <a:schemeClr val="bg1"/>
                </a:solidFill>
                <a:latin typeface="メイリオ" pitchFamily="50" charset="-128"/>
                <a:ea typeface="メイリオ" pitchFamily="50" charset="-128"/>
                <a:cs typeface="メイリオ" pitchFamily="50" charset="-128"/>
              </a:rPr>
              <a:t>(CV)</a:t>
            </a:r>
          </a:p>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solidFill>
                  <a:schemeClr val="bg1"/>
                </a:solidFill>
                <a:latin typeface="メイリオ" pitchFamily="50" charset="-128"/>
                <a:ea typeface="メイリオ" pitchFamily="50" charset="-128"/>
                <a:cs typeface="メイリオ" pitchFamily="50" charset="-128"/>
              </a:rPr>
              <a:t>複数台帳（</a:t>
            </a:r>
            <a:r>
              <a:rPr lang="en-US" altLang="ja-JP" sz="800" b="1">
                <a:solidFill>
                  <a:schemeClr val="bg1"/>
                </a:solidFill>
                <a:latin typeface="メイリオ" pitchFamily="50" charset="-128"/>
                <a:ea typeface="メイリオ" pitchFamily="50" charset="-128"/>
                <a:cs typeface="メイリオ" pitchFamily="50" charset="-128"/>
              </a:rPr>
              <a:t>AD</a:t>
            </a:r>
            <a:r>
              <a:rPr lang="ja-JP" altLang="en-US" sz="800" b="1">
                <a:solidFill>
                  <a:schemeClr val="bg1"/>
                </a:solidFill>
                <a:latin typeface="メイリオ" pitchFamily="50" charset="-128"/>
                <a:ea typeface="メイリオ" pitchFamily="50" charset="-128"/>
                <a:cs typeface="メイリオ" pitchFamily="50" charset="-128"/>
              </a:rPr>
              <a:t>）</a:t>
            </a:r>
            <a:endParaRPr lang="ja-JP" altLang="en-US" sz="800">
              <a:solidFill>
                <a:schemeClr val="bg1"/>
              </a:solidFill>
              <a:latin typeface="メイリオ" pitchFamily="50" charset="-128"/>
              <a:ea typeface="メイリオ" pitchFamily="50" charset="-128"/>
              <a:cs typeface="メイリオ" pitchFamily="50" charset="-128"/>
            </a:endParaRPr>
          </a:p>
        </p:txBody>
      </p:sp>
      <p:sp>
        <p:nvSpPr>
          <p:cNvPr id="141503" name="正方形/長方形 81"/>
          <p:cNvSpPr>
            <a:spLocks noChangeArrowheads="1"/>
          </p:cNvSpPr>
          <p:nvPr/>
        </p:nvSpPr>
        <p:spPr bwMode="auto">
          <a:xfrm>
            <a:off x="3851275" y="3367088"/>
            <a:ext cx="1081088" cy="211137"/>
          </a:xfrm>
          <a:prstGeom prst="rect">
            <a:avLst/>
          </a:prstGeom>
          <a:noFill/>
          <a:ln w="9525">
            <a:noFill/>
            <a:miter lim="800000"/>
            <a:headEnd/>
            <a:tailEnd/>
          </a:ln>
        </p:spPr>
        <p:txBody>
          <a:bodyPr lIns="36000" tIns="36000" rIns="36000" bIns="36000" anchor="ctr">
            <a:spAutoFit/>
          </a:bodyPr>
          <a:lstStyle/>
          <a:p>
            <a:pPr algn="ctr"/>
            <a:r>
              <a:rPr lang="en-US" altLang="ja-JP" sz="900" b="1">
                <a:solidFill>
                  <a:schemeClr val="bg1"/>
                </a:solidFill>
                <a:latin typeface="メイリオ" pitchFamily="50" charset="-128"/>
                <a:ea typeface="メイリオ" pitchFamily="50" charset="-128"/>
                <a:cs typeface="メイリオ" pitchFamily="50" charset="-128"/>
              </a:rPr>
              <a:t>SP2012</a:t>
            </a:r>
            <a:r>
              <a:rPr lang="ja-JP" altLang="en-US" sz="900" b="1">
                <a:solidFill>
                  <a:schemeClr val="bg1"/>
                </a:solidFill>
                <a:latin typeface="メイリオ" pitchFamily="50" charset="-128"/>
                <a:ea typeface="メイリオ" pitchFamily="50" charset="-128"/>
                <a:cs typeface="メイリオ" pitchFamily="50" charset="-128"/>
              </a:rPr>
              <a:t>年版</a:t>
            </a:r>
          </a:p>
        </p:txBody>
      </p:sp>
      <p:graphicFrame>
        <p:nvGraphicFramePr>
          <p:cNvPr id="84" name="表 83"/>
          <p:cNvGraphicFramePr>
            <a:graphicFrameLocks noGrp="1"/>
          </p:cNvGraphicFramePr>
          <p:nvPr/>
        </p:nvGraphicFramePr>
        <p:xfrm>
          <a:off x="323850" y="5911850"/>
          <a:ext cx="7128792" cy="180975"/>
        </p:xfrm>
        <a:graphic>
          <a:graphicData uri="http://schemas.openxmlformats.org/drawingml/2006/table">
            <a:tbl>
              <a:tblPr/>
              <a:tblGrid>
                <a:gridCol w="7128792">
                  <a:extLst>
                    <a:ext uri="{9D8B030D-6E8A-4147-A177-3AD203B41FA5}">
                      <a16:colId xmlns:a16="http://schemas.microsoft.com/office/drawing/2014/main" val="20000"/>
                    </a:ext>
                  </a:extLst>
                </a:gridCol>
              </a:tblGrid>
              <a:tr h="180975">
                <a:tc>
                  <a:txBody>
                    <a:bodyPr/>
                    <a:lstStyle/>
                    <a:p>
                      <a:pPr algn="l" fontAlgn="ctr"/>
                      <a:r>
                        <a:rPr lang="en-US" altLang="ja-JP" sz="900" b="0" i="0" u="none" strike="noStrike" dirty="0" smtClean="0">
                          <a:solidFill>
                            <a:srgbClr val="000000"/>
                          </a:solidFill>
                          <a:latin typeface="メイリオ" pitchFamily="50" charset="-128"/>
                          <a:ea typeface="メイリオ" pitchFamily="50" charset="-128"/>
                          <a:cs typeface="メイリオ" pitchFamily="50" charset="-128"/>
                        </a:rPr>
                        <a:t>※</a:t>
                      </a:r>
                      <a:r>
                        <a:rPr lang="ja-JP" altLang="en-US" sz="900" b="0" i="0" u="none" strike="noStrike" dirty="0" smtClean="0">
                          <a:solidFill>
                            <a:srgbClr val="000000"/>
                          </a:solidFill>
                          <a:latin typeface="メイリオ" pitchFamily="50" charset="-128"/>
                          <a:ea typeface="メイリオ" pitchFamily="50" charset="-128"/>
                          <a:cs typeface="メイリオ" pitchFamily="50" charset="-128"/>
                        </a:rPr>
                        <a:t> </a:t>
                      </a:r>
                      <a:r>
                        <a:rPr lang="ja-JP" altLang="en-US" sz="900" b="0" i="0" u="none" strike="noStrike" dirty="0">
                          <a:solidFill>
                            <a:srgbClr val="000000"/>
                          </a:solidFill>
                          <a:latin typeface="メイリオ" pitchFamily="50" charset="-128"/>
                          <a:ea typeface="メイリオ" pitchFamily="50" charset="-128"/>
                          <a:cs typeface="メイリオ" pitchFamily="50" charset="-128"/>
                        </a:rPr>
                        <a:t>現時点では</a:t>
                      </a:r>
                      <a:r>
                        <a:rPr lang="ja-JP" altLang="en-US" sz="900" b="0" i="0" u="none" strike="noStrike" dirty="0">
                          <a:solidFill>
                            <a:srgbClr val="FF0000"/>
                          </a:solidFill>
                          <a:latin typeface="メイリオ" pitchFamily="50" charset="-128"/>
                          <a:ea typeface="メイリオ" pitchFamily="50" charset="-128"/>
                          <a:cs typeface="メイリオ" pitchFamily="50" charset="-128"/>
                        </a:rPr>
                        <a:t>フェーズ</a:t>
                      </a:r>
                      <a:r>
                        <a:rPr lang="en-US" altLang="ja-JP" sz="900" b="0" i="0" u="none" strike="noStrike" dirty="0">
                          <a:solidFill>
                            <a:srgbClr val="FF0000"/>
                          </a:solidFill>
                          <a:latin typeface="メイリオ" pitchFamily="50" charset="-128"/>
                          <a:ea typeface="メイリオ" pitchFamily="50" charset="-128"/>
                          <a:cs typeface="メイリオ" pitchFamily="50" charset="-128"/>
                        </a:rPr>
                        <a:t>B</a:t>
                      </a:r>
                      <a:r>
                        <a:rPr lang="ja-JP" altLang="en-US" sz="900" b="0" i="0" u="none" strike="noStrike" dirty="0">
                          <a:solidFill>
                            <a:srgbClr val="000000"/>
                          </a:solidFill>
                          <a:latin typeface="メイリオ" pitchFamily="50" charset="-128"/>
                          <a:ea typeface="メイリオ" pitchFamily="50" charset="-128"/>
                          <a:cs typeface="メイリオ" pitchFamily="50" charset="-128"/>
                        </a:rPr>
                        <a:t>（財務諸表の全面見直し ： </a:t>
                      </a:r>
                      <a:r>
                        <a:rPr lang="en-US" altLang="ja-JP" sz="900" b="0" i="0" u="none" strike="noStrike" dirty="0">
                          <a:solidFill>
                            <a:srgbClr val="000000"/>
                          </a:solidFill>
                          <a:latin typeface="メイリオ" pitchFamily="50" charset="-128"/>
                          <a:ea typeface="メイリオ" pitchFamily="50" charset="-128"/>
                          <a:cs typeface="メイリオ" pitchFamily="50" charset="-128"/>
                        </a:rPr>
                        <a:t>CV</a:t>
                      </a:r>
                      <a:r>
                        <a:rPr lang="ja-JP" altLang="en-US" sz="900" b="0" i="0" u="none" strike="noStrike" dirty="0">
                          <a:solidFill>
                            <a:srgbClr val="000000"/>
                          </a:solidFill>
                          <a:latin typeface="メイリオ" pitchFamily="50" charset="-128"/>
                          <a:ea typeface="メイリオ" pitchFamily="50" charset="-128"/>
                          <a:cs typeface="メイリオ" pitchFamily="50" charset="-128"/>
                        </a:rPr>
                        <a:t>）の公表時期および対応内容が不透明なため、</a:t>
                      </a:r>
                      <a:r>
                        <a:rPr lang="ja-JP" altLang="en-US" sz="900" b="0" i="0" u="none" strike="noStrike" dirty="0" smtClean="0">
                          <a:solidFill>
                            <a:srgbClr val="000000"/>
                          </a:solidFill>
                          <a:latin typeface="メイリオ" pitchFamily="50" charset="-128"/>
                          <a:ea typeface="メイリオ" pitchFamily="50" charset="-128"/>
                          <a:cs typeface="メイリオ" pitchFamily="50" charset="-128"/>
                        </a:rPr>
                        <a:t>仮置きしております。</a:t>
                      </a:r>
                      <a:endParaRPr lang="ja-JP" altLang="en-US" sz="900" b="0" i="0" u="none" strike="noStrike" dirty="0">
                        <a:solidFill>
                          <a:srgbClr val="000000"/>
                        </a:solidFill>
                        <a:latin typeface="メイリオ" pitchFamily="50" charset="-128"/>
                        <a:ea typeface="メイリオ" pitchFamily="50" charset="-128"/>
                        <a:cs typeface="メイリオ"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85" name="角丸四角形 84"/>
          <p:cNvSpPr/>
          <p:nvPr/>
        </p:nvSpPr>
        <p:spPr>
          <a:xfrm>
            <a:off x="1000125" y="3971925"/>
            <a:ext cx="1296988" cy="503238"/>
          </a:xfrm>
          <a:prstGeom prst="roundRect">
            <a:avLst/>
          </a:prstGeom>
          <a:gradFill>
            <a:gsLst>
              <a:gs pos="0">
                <a:srgbClr val="C00000"/>
              </a:gs>
              <a:gs pos="80000">
                <a:schemeClr val="accent3">
                  <a:shade val="93000"/>
                  <a:satMod val="130000"/>
                </a:schemeClr>
              </a:gs>
              <a:gs pos="100000">
                <a:schemeClr val="accent3">
                  <a:shade val="94000"/>
                  <a:satMod val="135000"/>
                </a:schemeClr>
              </a:gs>
            </a:gsLst>
            <a:lin ang="16200000" scaled="0"/>
          </a:gradFill>
          <a:ln>
            <a:solidFill>
              <a:srgbClr val="C00000"/>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1507" name="正方形/長方形 68"/>
          <p:cNvSpPr>
            <a:spLocks noChangeArrowheads="1"/>
          </p:cNvSpPr>
          <p:nvPr/>
        </p:nvSpPr>
        <p:spPr bwMode="auto">
          <a:xfrm>
            <a:off x="1042988" y="4279900"/>
            <a:ext cx="1160462" cy="195263"/>
          </a:xfrm>
          <a:prstGeom prst="rect">
            <a:avLst/>
          </a:prstGeom>
          <a:noFill/>
          <a:ln w="9525">
            <a:noFill/>
            <a:miter lim="800000"/>
            <a:headEnd/>
            <a:tailEnd/>
          </a:ln>
        </p:spPr>
        <p:txBody>
          <a:bodyPr lIns="36000" tIns="36000" rIns="36000" bIns="36000" anchor="ctr">
            <a:spAutoFit/>
          </a:bodyPr>
          <a:lstStyle/>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solidFill>
                  <a:schemeClr val="bg1"/>
                </a:solidFill>
                <a:latin typeface="メイリオ" pitchFamily="50" charset="-128"/>
                <a:ea typeface="メイリオ" pitchFamily="50" charset="-128"/>
                <a:cs typeface="メイリオ" pitchFamily="50" charset="-128"/>
              </a:rPr>
              <a:t>包括利益</a:t>
            </a:r>
            <a:r>
              <a:rPr lang="en-US" altLang="ja-JP" sz="800" b="1">
                <a:solidFill>
                  <a:schemeClr val="bg1"/>
                </a:solidFill>
                <a:latin typeface="メイリオ" pitchFamily="50" charset="-128"/>
                <a:ea typeface="メイリオ" pitchFamily="50" charset="-128"/>
                <a:cs typeface="メイリオ" pitchFamily="50" charset="-128"/>
              </a:rPr>
              <a:t>(CV)</a:t>
            </a:r>
            <a:endParaRPr lang="ja-JP" altLang="en-US" sz="800">
              <a:solidFill>
                <a:schemeClr val="bg1"/>
              </a:solidFill>
              <a:latin typeface="メイリオ" pitchFamily="50" charset="-128"/>
              <a:ea typeface="メイリオ" pitchFamily="50" charset="-128"/>
              <a:cs typeface="メイリオ" pitchFamily="50" charset="-128"/>
            </a:endParaRPr>
          </a:p>
        </p:txBody>
      </p:sp>
      <p:sp>
        <p:nvSpPr>
          <p:cNvPr id="141508" name="正方形/長方形 85"/>
          <p:cNvSpPr>
            <a:spLocks noChangeArrowheads="1"/>
          </p:cNvSpPr>
          <p:nvPr/>
        </p:nvSpPr>
        <p:spPr bwMode="auto">
          <a:xfrm>
            <a:off x="971550" y="4048125"/>
            <a:ext cx="1223963" cy="211138"/>
          </a:xfrm>
          <a:prstGeom prst="rect">
            <a:avLst/>
          </a:prstGeom>
          <a:noFill/>
          <a:ln w="9525">
            <a:noFill/>
            <a:miter lim="800000"/>
            <a:headEnd/>
            <a:tailEnd/>
          </a:ln>
        </p:spPr>
        <p:txBody>
          <a:bodyPr lIns="36000" tIns="36000" rIns="36000" bIns="36000" anchor="ctr">
            <a:spAutoFit/>
          </a:bodyPr>
          <a:lstStyle/>
          <a:p>
            <a:pPr algn="ctr"/>
            <a:r>
              <a:rPr lang="en-US" altLang="ja-JP" sz="900" b="1">
                <a:solidFill>
                  <a:schemeClr val="bg1"/>
                </a:solidFill>
                <a:latin typeface="メイリオ" pitchFamily="50" charset="-128"/>
                <a:ea typeface="メイリオ" pitchFamily="50" charset="-128"/>
                <a:cs typeface="メイリオ" pitchFamily="50" charset="-128"/>
              </a:rPr>
              <a:t>SP2010</a:t>
            </a:r>
            <a:r>
              <a:rPr lang="ja-JP" altLang="en-US" sz="900" b="1">
                <a:solidFill>
                  <a:schemeClr val="bg1"/>
                </a:solidFill>
                <a:latin typeface="メイリオ" pitchFamily="50" charset="-128"/>
                <a:ea typeface="メイリオ" pitchFamily="50" charset="-128"/>
                <a:cs typeface="メイリオ" pitchFamily="50" charset="-128"/>
              </a:rPr>
              <a:t>年版</a:t>
            </a:r>
          </a:p>
        </p:txBody>
      </p:sp>
      <p:sp>
        <p:nvSpPr>
          <p:cNvPr id="87" name="角丸四角形 86"/>
          <p:cNvSpPr/>
          <p:nvPr/>
        </p:nvSpPr>
        <p:spPr>
          <a:xfrm>
            <a:off x="1476375" y="4562475"/>
            <a:ext cx="1295400" cy="523875"/>
          </a:xfrm>
          <a:prstGeom prst="roundRect">
            <a:avLst/>
          </a:prstGeom>
          <a:gradFill>
            <a:gsLst>
              <a:gs pos="0">
                <a:srgbClr val="C00000"/>
              </a:gs>
              <a:gs pos="80000">
                <a:schemeClr val="accent3">
                  <a:shade val="93000"/>
                  <a:satMod val="130000"/>
                </a:schemeClr>
              </a:gs>
              <a:gs pos="100000">
                <a:schemeClr val="accent3">
                  <a:shade val="94000"/>
                  <a:satMod val="135000"/>
                </a:schemeClr>
              </a:gs>
            </a:gsLst>
            <a:lin ang="16200000" scaled="0"/>
          </a:gradFill>
          <a:ln>
            <a:solidFill>
              <a:srgbClr val="C00000"/>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1510" name="正方形/長方形 87"/>
          <p:cNvSpPr>
            <a:spLocks noChangeArrowheads="1"/>
          </p:cNvSpPr>
          <p:nvPr/>
        </p:nvSpPr>
        <p:spPr bwMode="auto">
          <a:xfrm>
            <a:off x="1547813" y="4614863"/>
            <a:ext cx="1223962" cy="211137"/>
          </a:xfrm>
          <a:prstGeom prst="rect">
            <a:avLst/>
          </a:prstGeom>
          <a:noFill/>
          <a:ln w="9525">
            <a:noFill/>
            <a:miter lim="800000"/>
            <a:headEnd/>
            <a:tailEnd/>
          </a:ln>
        </p:spPr>
        <p:txBody>
          <a:bodyPr lIns="36000" tIns="36000" rIns="36000" bIns="36000" anchor="ctr">
            <a:spAutoFit/>
          </a:bodyPr>
          <a:lstStyle/>
          <a:p>
            <a:pPr algn="ctr"/>
            <a:r>
              <a:rPr lang="en-US" altLang="ja-JP" sz="900" b="1">
                <a:solidFill>
                  <a:schemeClr val="bg1"/>
                </a:solidFill>
                <a:latin typeface="メイリオ" pitchFamily="50" charset="-128"/>
                <a:ea typeface="メイリオ" pitchFamily="50" charset="-128"/>
                <a:cs typeface="メイリオ" pitchFamily="50" charset="-128"/>
              </a:rPr>
              <a:t>SP2010</a:t>
            </a:r>
            <a:r>
              <a:rPr lang="ja-JP" altLang="en-US" sz="900" b="1">
                <a:solidFill>
                  <a:schemeClr val="bg1"/>
                </a:solidFill>
                <a:latin typeface="メイリオ" pitchFamily="50" charset="-128"/>
                <a:ea typeface="メイリオ" pitchFamily="50" charset="-128"/>
                <a:cs typeface="メイリオ" pitchFamily="50" charset="-128"/>
              </a:rPr>
              <a:t>年版パッチ</a:t>
            </a:r>
          </a:p>
        </p:txBody>
      </p:sp>
      <p:sp>
        <p:nvSpPr>
          <p:cNvPr id="141511" name="正方形/長方形 88"/>
          <p:cNvSpPr>
            <a:spLocks noChangeArrowheads="1"/>
          </p:cNvSpPr>
          <p:nvPr/>
        </p:nvSpPr>
        <p:spPr bwMode="auto">
          <a:xfrm>
            <a:off x="1539875" y="4830763"/>
            <a:ext cx="1720850" cy="196850"/>
          </a:xfrm>
          <a:prstGeom prst="rect">
            <a:avLst/>
          </a:prstGeom>
          <a:noFill/>
          <a:ln w="9525">
            <a:noFill/>
            <a:miter lim="800000"/>
            <a:headEnd/>
            <a:tailEnd/>
          </a:ln>
        </p:spPr>
        <p:txBody>
          <a:bodyPr lIns="36000" tIns="36000" rIns="36000" bIns="36000" anchor="ctr">
            <a:spAutoFit/>
          </a:bodyPr>
          <a:lstStyle/>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solidFill>
                  <a:schemeClr val="bg1"/>
                </a:solidFill>
                <a:latin typeface="メイリオ" pitchFamily="50" charset="-128"/>
                <a:ea typeface="メイリオ" pitchFamily="50" charset="-128"/>
                <a:cs typeface="メイリオ" pitchFamily="50" charset="-128"/>
              </a:rPr>
              <a:t>過年度遡及修正</a:t>
            </a:r>
            <a:r>
              <a:rPr lang="en-US" altLang="ja-JP" sz="800" b="1">
                <a:solidFill>
                  <a:schemeClr val="bg1"/>
                </a:solidFill>
                <a:latin typeface="メイリオ" pitchFamily="50" charset="-128"/>
                <a:ea typeface="メイリオ" pitchFamily="50" charset="-128"/>
                <a:cs typeface="メイリオ" pitchFamily="50" charset="-128"/>
              </a:rPr>
              <a:t>(CV)</a:t>
            </a:r>
            <a:endParaRPr lang="ja-JP" altLang="en-US" sz="800">
              <a:solidFill>
                <a:schemeClr val="bg1"/>
              </a:solidFill>
              <a:latin typeface="メイリオ" pitchFamily="50" charset="-128"/>
              <a:ea typeface="メイリオ" pitchFamily="50" charset="-128"/>
              <a:cs typeface="メイリオ" pitchFamily="50" charset="-128"/>
            </a:endParaRPr>
          </a:p>
        </p:txBody>
      </p:sp>
      <p:sp>
        <p:nvSpPr>
          <p:cNvPr id="90" name="角丸四角形 89"/>
          <p:cNvSpPr/>
          <p:nvPr/>
        </p:nvSpPr>
        <p:spPr>
          <a:xfrm>
            <a:off x="2814638" y="4572000"/>
            <a:ext cx="1296987" cy="523875"/>
          </a:xfrm>
          <a:prstGeom prst="roundRect">
            <a:avLst/>
          </a:prstGeom>
          <a:gradFill>
            <a:gsLst>
              <a:gs pos="0">
                <a:srgbClr val="C00000"/>
              </a:gs>
              <a:gs pos="80000">
                <a:schemeClr val="accent3">
                  <a:shade val="93000"/>
                  <a:satMod val="130000"/>
                </a:schemeClr>
              </a:gs>
              <a:gs pos="100000">
                <a:schemeClr val="accent3">
                  <a:shade val="94000"/>
                  <a:satMod val="135000"/>
                </a:schemeClr>
              </a:gs>
            </a:gsLst>
            <a:lin ang="16200000" scaled="0"/>
          </a:gradFill>
          <a:ln>
            <a:solidFill>
              <a:srgbClr val="C00000"/>
            </a:solidFill>
          </a:ln>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1513" name="正方形/長方形 90"/>
          <p:cNvSpPr>
            <a:spLocks noChangeArrowheads="1"/>
          </p:cNvSpPr>
          <p:nvPr/>
        </p:nvSpPr>
        <p:spPr bwMode="auto">
          <a:xfrm>
            <a:off x="2887663" y="4624388"/>
            <a:ext cx="1223962" cy="211137"/>
          </a:xfrm>
          <a:prstGeom prst="rect">
            <a:avLst/>
          </a:prstGeom>
          <a:noFill/>
          <a:ln w="9525">
            <a:noFill/>
            <a:miter lim="800000"/>
            <a:headEnd/>
            <a:tailEnd/>
          </a:ln>
        </p:spPr>
        <p:txBody>
          <a:bodyPr lIns="36000" tIns="36000" rIns="36000" bIns="36000" anchor="ctr">
            <a:spAutoFit/>
          </a:bodyPr>
          <a:lstStyle/>
          <a:p>
            <a:pPr algn="ctr"/>
            <a:r>
              <a:rPr lang="en-US" altLang="ja-JP" sz="900" b="1">
                <a:solidFill>
                  <a:schemeClr val="bg1"/>
                </a:solidFill>
                <a:latin typeface="メイリオ" pitchFamily="50" charset="-128"/>
                <a:ea typeface="メイリオ" pitchFamily="50" charset="-128"/>
                <a:cs typeface="メイリオ" pitchFamily="50" charset="-128"/>
              </a:rPr>
              <a:t>SP2011</a:t>
            </a:r>
            <a:r>
              <a:rPr lang="ja-JP" altLang="en-US" sz="900" b="1">
                <a:solidFill>
                  <a:schemeClr val="bg1"/>
                </a:solidFill>
                <a:latin typeface="メイリオ" pitchFamily="50" charset="-128"/>
                <a:ea typeface="メイリオ" pitchFamily="50" charset="-128"/>
                <a:cs typeface="メイリオ" pitchFamily="50" charset="-128"/>
              </a:rPr>
              <a:t>年版パッチ</a:t>
            </a:r>
          </a:p>
        </p:txBody>
      </p:sp>
      <p:sp>
        <p:nvSpPr>
          <p:cNvPr id="141514" name="正方形/長方形 91"/>
          <p:cNvSpPr>
            <a:spLocks noChangeArrowheads="1"/>
          </p:cNvSpPr>
          <p:nvPr/>
        </p:nvSpPr>
        <p:spPr bwMode="auto">
          <a:xfrm>
            <a:off x="2800350" y="4840288"/>
            <a:ext cx="1720850" cy="196850"/>
          </a:xfrm>
          <a:prstGeom prst="rect">
            <a:avLst/>
          </a:prstGeom>
          <a:noFill/>
          <a:ln w="9525">
            <a:noFill/>
            <a:miter lim="800000"/>
            <a:headEnd/>
            <a:tailEnd/>
          </a:ln>
        </p:spPr>
        <p:txBody>
          <a:bodyPr lIns="36000" tIns="36000" rIns="36000" bIns="36000" anchor="ctr">
            <a:spAutoFit/>
          </a:bodyPr>
          <a:lstStyle/>
          <a:p>
            <a:r>
              <a:rPr lang="ja-JP" altLang="en-US" sz="800" b="1">
                <a:solidFill>
                  <a:srgbClr val="FF0000"/>
                </a:solidFill>
                <a:latin typeface="メイリオ" pitchFamily="50" charset="-128"/>
                <a:ea typeface="メイリオ" pitchFamily="50" charset="-128"/>
                <a:cs typeface="メイリオ" pitchFamily="50" charset="-128"/>
              </a:rPr>
              <a:t>●</a:t>
            </a:r>
            <a:r>
              <a:rPr lang="ja-JP" altLang="en-US" sz="800" b="1">
                <a:solidFill>
                  <a:schemeClr val="bg1"/>
                </a:solidFill>
                <a:latin typeface="メイリオ" pitchFamily="50" charset="-128"/>
                <a:ea typeface="メイリオ" pitchFamily="50" charset="-128"/>
                <a:cs typeface="メイリオ" pitchFamily="50" charset="-128"/>
              </a:rPr>
              <a:t>過年度遡及修正追加</a:t>
            </a:r>
            <a:r>
              <a:rPr lang="en-US" altLang="ja-JP" sz="800" b="1">
                <a:solidFill>
                  <a:schemeClr val="bg1"/>
                </a:solidFill>
                <a:latin typeface="メイリオ" pitchFamily="50" charset="-128"/>
                <a:ea typeface="メイリオ" pitchFamily="50" charset="-128"/>
                <a:cs typeface="メイリオ" pitchFamily="50" charset="-128"/>
              </a:rPr>
              <a:t>(CV)</a:t>
            </a:r>
            <a:endParaRPr lang="ja-JP" altLang="en-US" sz="800">
              <a:solidFill>
                <a:schemeClr val="bg1"/>
              </a:solidFill>
              <a:latin typeface="メイリオ" pitchFamily="50" charset="-128"/>
              <a:ea typeface="メイリオ" pitchFamily="50" charset="-128"/>
              <a:cs typeface="メイリオ" pitchFamily="50" charset="-128"/>
            </a:endParaRPr>
          </a:p>
        </p:txBody>
      </p:sp>
      <p:graphicFrame>
        <p:nvGraphicFramePr>
          <p:cNvPr id="93" name="表 92"/>
          <p:cNvGraphicFramePr>
            <a:graphicFrameLocks noGrp="1"/>
          </p:cNvGraphicFramePr>
          <p:nvPr/>
        </p:nvGraphicFramePr>
        <p:xfrm>
          <a:off x="314325" y="6178550"/>
          <a:ext cx="3393901" cy="180975"/>
        </p:xfrm>
        <a:graphic>
          <a:graphicData uri="http://schemas.openxmlformats.org/drawingml/2006/table">
            <a:tbl>
              <a:tblPr/>
              <a:tblGrid>
                <a:gridCol w="3393901">
                  <a:extLst>
                    <a:ext uri="{9D8B030D-6E8A-4147-A177-3AD203B41FA5}">
                      <a16:colId xmlns:a16="http://schemas.microsoft.com/office/drawing/2014/main" val="20000"/>
                    </a:ext>
                  </a:extLst>
                </a:gridCol>
              </a:tblGrid>
              <a:tr h="180975">
                <a:tc>
                  <a:txBody>
                    <a:bodyPr/>
                    <a:lstStyle/>
                    <a:p>
                      <a:pPr algn="l" fontAlgn="ctr"/>
                      <a:r>
                        <a:rPr lang="ja-JP" altLang="en-US" sz="900" b="0" i="0" u="none" strike="noStrike" dirty="0" smtClean="0">
                          <a:solidFill>
                            <a:srgbClr val="000000"/>
                          </a:solidFill>
                          <a:latin typeface="メイリオ" pitchFamily="50" charset="-128"/>
                          <a:ea typeface="メイリオ" pitchFamily="50" charset="-128"/>
                          <a:cs typeface="メイリオ" pitchFamily="50" charset="-128"/>
                        </a:rPr>
                        <a:t>その他</a:t>
                      </a:r>
                      <a:r>
                        <a:rPr lang="en-US" altLang="ja-JP" sz="900" b="0" i="0" u="none" strike="noStrike" dirty="0" smtClean="0">
                          <a:solidFill>
                            <a:srgbClr val="000000"/>
                          </a:solidFill>
                          <a:latin typeface="メイリオ" pitchFamily="50" charset="-128"/>
                          <a:ea typeface="メイリオ" pitchFamily="50" charset="-128"/>
                          <a:cs typeface="メイリオ" pitchFamily="50" charset="-128"/>
                        </a:rPr>
                        <a:t>IFRS</a:t>
                      </a:r>
                      <a:r>
                        <a:rPr lang="ja-JP" altLang="en-US" sz="900" b="0" i="0" u="none" strike="noStrike" dirty="0" smtClean="0">
                          <a:solidFill>
                            <a:srgbClr val="000000"/>
                          </a:solidFill>
                          <a:latin typeface="メイリオ" pitchFamily="50" charset="-128"/>
                          <a:ea typeface="メイリオ" pitchFamily="50" charset="-128"/>
                          <a:cs typeface="メイリオ" pitchFamily="50" charset="-128"/>
                        </a:rPr>
                        <a:t>テーマにつきましては、対応次期含めて検討中です。</a:t>
                      </a:r>
                      <a:endParaRPr lang="ja-JP" altLang="en-US" sz="900" b="0" i="0" u="none" strike="noStrike" dirty="0">
                        <a:solidFill>
                          <a:srgbClr val="000000"/>
                        </a:solidFill>
                        <a:latin typeface="メイリオ" pitchFamily="50" charset="-128"/>
                        <a:ea typeface="メイリオ" pitchFamily="50" charset="-128"/>
                        <a:cs typeface="メイリオ"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79"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79F9AB86-67EC-4DA2-B1E9-75E65C92983C}" type="slidenum">
              <a:rPr lang="ja-JP" altLang="en-US" smtClean="0">
                <a:solidFill>
                  <a:srgbClr val="FFFFFF"/>
                </a:solidFill>
              </a:rPr>
              <a:pPr fontAlgn="base">
                <a:spcBef>
                  <a:spcPct val="0"/>
                </a:spcBef>
                <a:spcAft>
                  <a:spcPct val="0"/>
                </a:spcAft>
                <a:defRPr/>
              </a:pPr>
              <a:t>64</a:t>
            </a:fld>
            <a:endParaRPr lang="ja-JP" altLang="en-US" smtClean="0">
              <a:solidFill>
                <a:srgbClr val="FFFFFF"/>
              </a:solidFill>
            </a:endParaRPr>
          </a:p>
        </p:txBody>
      </p:sp>
      <p:sp>
        <p:nvSpPr>
          <p:cNvPr id="142339"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dirty="0" err="1">
                <a:solidFill>
                  <a:srgbClr val="000000"/>
                </a:solidFill>
                <a:latin typeface="Times New Roman" pitchFamily="18" charset="0"/>
                <a:ea typeface="HGP創英角ｺﾞｼｯｸUB" pitchFamily="50" charset="-128"/>
              </a:rPr>
              <a:t>SuperStream</a:t>
            </a:r>
            <a:endParaRPr lang="en-US" altLang="ja-JP" sz="4000" b="1" i="1" dirty="0">
              <a:solidFill>
                <a:srgbClr val="000000"/>
              </a:solidFill>
              <a:latin typeface="Times New Roman" pitchFamily="18" charset="0"/>
              <a:ea typeface="HGP創英角ｺﾞｼｯｸUB" pitchFamily="50" charset="-128"/>
            </a:endParaRPr>
          </a:p>
          <a:p>
            <a:pPr algn="ctr"/>
            <a:r>
              <a:rPr lang="ja-JP" altLang="en-US" sz="2800" b="1" dirty="0">
                <a:solidFill>
                  <a:srgbClr val="000000"/>
                </a:solidFill>
                <a:latin typeface="メイリオ" pitchFamily="50" charset="-128"/>
                <a:ea typeface="メイリオ" pitchFamily="50" charset="-128"/>
                <a:cs typeface="メイリオ" pitchFamily="50" charset="-128"/>
              </a:rPr>
              <a:t>稼働環境</a:t>
            </a:r>
          </a:p>
        </p:txBody>
      </p:sp>
      <p:sp>
        <p:nvSpPr>
          <p:cNvPr id="6"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5DCD7AED-EF29-4C4F-A190-5EF8CFDC8EAE}"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65</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95235" name="タイトル 2"/>
          <p:cNvSpPr>
            <a:spLocks noGrp="1"/>
          </p:cNvSpPr>
          <p:nvPr>
            <p:ph type="title" idx="4294967295"/>
          </p:nvPr>
        </p:nvSpPr>
        <p:spPr bwMode="auto">
          <a:xfrm>
            <a:off x="251520" y="215900"/>
            <a:ext cx="8135938" cy="1008063"/>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ja-JP" altLang="en-US" dirty="0" smtClean="0">
                <a:latin typeface="メイリオ" pitchFamily="50" charset="-128"/>
                <a:ea typeface="メイリオ" pitchFamily="50" charset="-128"/>
                <a:cs typeface="メイリオ" pitchFamily="50" charset="-128"/>
              </a:rPr>
              <a:t>シリーズ　</a:t>
            </a:r>
            <a:r>
              <a:rPr lang="en-US" altLang="ja-JP" dirty="0" smtClean="0">
                <a:latin typeface="メイリオ" pitchFamily="50" charset="-128"/>
                <a:ea typeface="メイリオ" pitchFamily="50" charset="-128"/>
                <a:cs typeface="メイリオ" pitchFamily="50" charset="-128"/>
              </a:rPr>
              <a:t>C/S</a:t>
            </a:r>
            <a:r>
              <a:rPr lang="ja-JP" altLang="en-US" dirty="0" smtClean="0">
                <a:latin typeface="メイリオ" pitchFamily="50" charset="-128"/>
                <a:ea typeface="メイリオ" pitchFamily="50" charset="-128"/>
                <a:cs typeface="メイリオ" pitchFamily="50" charset="-128"/>
              </a:rPr>
              <a:t>版　稼働環境</a:t>
            </a:r>
          </a:p>
        </p:txBody>
      </p:sp>
      <p:sp>
        <p:nvSpPr>
          <p:cNvPr id="95238" name="AutoShape 2"/>
          <p:cNvSpPr>
            <a:spLocks noChangeArrowheads="1"/>
          </p:cNvSpPr>
          <p:nvPr/>
        </p:nvSpPr>
        <p:spPr bwMode="auto">
          <a:xfrm>
            <a:off x="3070225" y="2239963"/>
            <a:ext cx="2765425" cy="1643062"/>
          </a:xfrm>
          <a:prstGeom prst="cloudCallout">
            <a:avLst>
              <a:gd name="adj1" fmla="val -65097"/>
              <a:gd name="adj2" fmla="val 87005"/>
            </a:avLst>
          </a:prstGeom>
          <a:solidFill>
            <a:schemeClr val="bg1"/>
          </a:solidFill>
          <a:ln w="3175">
            <a:solidFill>
              <a:schemeClr val="tx1"/>
            </a:solidFill>
            <a:round/>
            <a:headEnd/>
            <a:tailEnd/>
          </a:ln>
        </p:spPr>
        <p:txBody>
          <a:bodyPr/>
          <a:lstStyle/>
          <a:p>
            <a:endParaRPr lang="ja-JP" altLang="ja-JP">
              <a:solidFill>
                <a:srgbClr val="000000"/>
              </a:solidFill>
              <a:latin typeface="メイリオ" pitchFamily="50" charset="-128"/>
              <a:ea typeface="メイリオ" pitchFamily="50" charset="-128"/>
              <a:cs typeface="メイリオ" pitchFamily="50" charset="-128"/>
            </a:endParaRPr>
          </a:p>
        </p:txBody>
      </p:sp>
      <p:sp>
        <p:nvSpPr>
          <p:cNvPr id="95239" name="Oval 3"/>
          <p:cNvSpPr>
            <a:spLocks noChangeArrowheads="1"/>
          </p:cNvSpPr>
          <p:nvPr/>
        </p:nvSpPr>
        <p:spPr bwMode="auto">
          <a:xfrm>
            <a:off x="2819400" y="3724275"/>
            <a:ext cx="1093788" cy="819150"/>
          </a:xfrm>
          <a:prstGeom prst="ellipse">
            <a:avLst/>
          </a:prstGeom>
          <a:solidFill>
            <a:schemeClr val="bg1"/>
          </a:solidFill>
          <a:ln w="9525" algn="ctr">
            <a:solidFill>
              <a:schemeClr val="bg1"/>
            </a:solidFill>
            <a:round/>
            <a:headEnd/>
            <a:tailEnd/>
          </a:ln>
        </p:spPr>
        <p:txBody>
          <a:bodyPr wrap="none" anchor="ctr"/>
          <a:lstStyle/>
          <a:p>
            <a:pPr>
              <a:spcBef>
                <a:spcPct val="50000"/>
              </a:spcBef>
            </a:pPr>
            <a:endParaRPr lang="ja-JP" altLang="en-US">
              <a:solidFill>
                <a:srgbClr val="333333"/>
              </a:solidFill>
              <a:latin typeface="メイリオ" pitchFamily="50" charset="-128"/>
              <a:ea typeface="メイリオ" pitchFamily="50" charset="-128"/>
              <a:cs typeface="メイリオ" pitchFamily="50" charset="-128"/>
            </a:endParaRPr>
          </a:p>
        </p:txBody>
      </p:sp>
      <p:sp>
        <p:nvSpPr>
          <p:cNvPr id="95242" name="Text Box 9"/>
          <p:cNvSpPr txBox="1">
            <a:spLocks noChangeArrowheads="1"/>
          </p:cNvSpPr>
          <p:nvPr/>
        </p:nvSpPr>
        <p:spPr bwMode="auto">
          <a:xfrm>
            <a:off x="1139825" y="1366838"/>
            <a:ext cx="2497138" cy="366712"/>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ＤＢサーバー</a:t>
            </a:r>
          </a:p>
        </p:txBody>
      </p:sp>
      <p:sp>
        <p:nvSpPr>
          <p:cNvPr id="95243" name="Text Box 10"/>
          <p:cNvSpPr txBox="1">
            <a:spLocks noChangeArrowheads="1"/>
          </p:cNvSpPr>
          <p:nvPr/>
        </p:nvSpPr>
        <p:spPr bwMode="auto">
          <a:xfrm>
            <a:off x="6345238" y="1357313"/>
            <a:ext cx="1682750" cy="366712"/>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クライアント</a:t>
            </a:r>
          </a:p>
        </p:txBody>
      </p:sp>
      <p:sp>
        <p:nvSpPr>
          <p:cNvPr id="95244" name="Text Box 11"/>
          <p:cNvSpPr txBox="1">
            <a:spLocks noChangeArrowheads="1"/>
          </p:cNvSpPr>
          <p:nvPr/>
        </p:nvSpPr>
        <p:spPr bwMode="auto">
          <a:xfrm>
            <a:off x="4090988" y="2852936"/>
            <a:ext cx="686406" cy="400110"/>
          </a:xfrm>
          <a:prstGeom prst="rect">
            <a:avLst/>
          </a:prstGeom>
          <a:noFill/>
          <a:ln w="9525">
            <a:noFill/>
            <a:miter lim="800000"/>
            <a:headEnd/>
            <a:tailEnd/>
          </a:ln>
        </p:spPr>
        <p:txBody>
          <a:bodyPr wrap="none">
            <a:spAutoFit/>
          </a:bodyPr>
          <a:lstStyle/>
          <a:p>
            <a:r>
              <a:rPr lang="en-US" altLang="ja-JP" sz="2000" dirty="0">
                <a:solidFill>
                  <a:srgbClr val="FF9900"/>
                </a:solidFill>
                <a:latin typeface="メイリオ" pitchFamily="50" charset="-128"/>
                <a:ea typeface="メイリオ" pitchFamily="50" charset="-128"/>
                <a:cs typeface="メイリオ" pitchFamily="50" charset="-128"/>
              </a:rPr>
              <a:t>SQL</a:t>
            </a:r>
          </a:p>
        </p:txBody>
      </p:sp>
      <p:sp>
        <p:nvSpPr>
          <p:cNvPr id="95247" name="Text Box 17"/>
          <p:cNvSpPr txBox="1">
            <a:spLocks noChangeArrowheads="1"/>
          </p:cNvSpPr>
          <p:nvPr/>
        </p:nvSpPr>
        <p:spPr bwMode="auto">
          <a:xfrm>
            <a:off x="3827463" y="3192661"/>
            <a:ext cx="1454885" cy="307777"/>
          </a:xfrm>
          <a:prstGeom prst="rect">
            <a:avLst/>
          </a:prstGeom>
          <a:noFill/>
          <a:ln w="9525" algn="ctr">
            <a:noFill/>
            <a:miter lim="800000"/>
            <a:headEnd/>
            <a:tailEnd/>
          </a:ln>
        </p:spPr>
        <p:txBody>
          <a:bodyPr wrap="none">
            <a:spAutoFit/>
          </a:bodyPr>
          <a:lstStyle/>
          <a:p>
            <a:r>
              <a:rPr lang="ja-JP" altLang="en-US" sz="1400" dirty="0">
                <a:solidFill>
                  <a:srgbClr val="FF9900"/>
                </a:solidFill>
                <a:latin typeface="メイリオ" pitchFamily="50" charset="-128"/>
                <a:ea typeface="メイリオ" pitchFamily="50" charset="-128"/>
                <a:cs typeface="メイリオ" pitchFamily="50" charset="-128"/>
              </a:rPr>
              <a:t>（</a:t>
            </a:r>
            <a:r>
              <a:rPr lang="en-US" altLang="ja-JP" sz="1400" dirty="0">
                <a:solidFill>
                  <a:srgbClr val="FF9900"/>
                </a:solidFill>
                <a:latin typeface="メイリオ" pitchFamily="50" charset="-128"/>
                <a:ea typeface="メイリオ" pitchFamily="50" charset="-128"/>
                <a:cs typeface="メイリオ" pitchFamily="50" charset="-128"/>
              </a:rPr>
              <a:t>Oracle</a:t>
            </a:r>
            <a:r>
              <a:rPr lang="ja-JP" altLang="en-US" sz="1400" dirty="0">
                <a:solidFill>
                  <a:srgbClr val="FF9900"/>
                </a:solidFill>
                <a:latin typeface="メイリオ" pitchFamily="50" charset="-128"/>
                <a:ea typeface="メイリオ" pitchFamily="50" charset="-128"/>
                <a:cs typeface="メイリオ" pitchFamily="50" charset="-128"/>
              </a:rPr>
              <a:t>通信）</a:t>
            </a:r>
          </a:p>
        </p:txBody>
      </p:sp>
      <p:pic>
        <p:nvPicPr>
          <p:cNvPr id="19" name="Picture 16"/>
          <p:cNvPicPr>
            <a:picLocks noChangeAspect="1" noChangeArrowheads="1"/>
          </p:cNvPicPr>
          <p:nvPr/>
        </p:nvPicPr>
        <p:blipFill>
          <a:blip r:embed="rId3" cstate="screen"/>
          <a:srcRect/>
          <a:stretch>
            <a:fillRect/>
          </a:stretch>
        </p:blipFill>
        <p:spPr bwMode="auto">
          <a:xfrm>
            <a:off x="1403648" y="2060848"/>
            <a:ext cx="796172" cy="1638821"/>
          </a:xfrm>
          <a:prstGeom prst="rect">
            <a:avLst/>
          </a:prstGeom>
          <a:noFill/>
          <a:ln w="9525">
            <a:noFill/>
            <a:miter lim="800000"/>
            <a:headEnd/>
            <a:tailEnd/>
          </a:ln>
          <a:effectLst/>
        </p:spPr>
      </p:pic>
      <p:pic>
        <p:nvPicPr>
          <p:cNvPr id="20" name="Picture 18"/>
          <p:cNvPicPr>
            <a:picLocks noChangeAspect="1" noChangeArrowheads="1"/>
          </p:cNvPicPr>
          <p:nvPr/>
        </p:nvPicPr>
        <p:blipFill>
          <a:blip r:embed="rId4" cstate="screen"/>
          <a:srcRect/>
          <a:stretch>
            <a:fillRect/>
          </a:stretch>
        </p:blipFill>
        <p:spPr bwMode="auto">
          <a:xfrm>
            <a:off x="6516216" y="2420888"/>
            <a:ext cx="1623765" cy="1123470"/>
          </a:xfrm>
          <a:prstGeom prst="rect">
            <a:avLst/>
          </a:prstGeom>
          <a:noFill/>
          <a:ln w="9525">
            <a:noFill/>
            <a:miter lim="800000"/>
            <a:headEnd/>
            <a:tailEnd/>
          </a:ln>
          <a:effectLst/>
        </p:spPr>
      </p:pic>
      <p:sp>
        <p:nvSpPr>
          <p:cNvPr id="21"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
        <p:nvSpPr>
          <p:cNvPr id="16" name="AutoShape 5"/>
          <p:cNvSpPr>
            <a:spLocks noChangeArrowheads="1"/>
          </p:cNvSpPr>
          <p:nvPr/>
        </p:nvSpPr>
        <p:spPr bwMode="gray">
          <a:xfrm>
            <a:off x="247650" y="4292600"/>
            <a:ext cx="8680834" cy="2044700"/>
          </a:xfrm>
          <a:prstGeom prst="roundRect">
            <a:avLst>
              <a:gd name="adj" fmla="val 10078"/>
            </a:avLst>
          </a:prstGeom>
          <a:gradFill rotWithShape="1">
            <a:gsLst>
              <a:gs pos="0">
                <a:srgbClr val="FFFFFF"/>
              </a:gs>
              <a:gs pos="100000">
                <a:srgbClr val="EAEAEA"/>
              </a:gs>
            </a:gsLst>
            <a:lin ang="5400000" scaled="1"/>
          </a:gradFill>
          <a:ln w="9525" algn="ctr">
            <a:solidFill>
              <a:srgbClr val="D3D3D3"/>
            </a:solidFill>
            <a:round/>
            <a:headEnd/>
            <a:tailEnd/>
          </a:ln>
        </p:spPr>
        <p:txBody>
          <a:bodyPr wrap="none" anchor="ctr"/>
          <a:lstStyle/>
          <a:p>
            <a:pPr>
              <a:buClr>
                <a:srgbClr val="0065AE"/>
              </a:buClr>
              <a:buSzPct val="80000"/>
              <a:buFont typeface="Wingdings" pitchFamily="2" charset="2"/>
              <a:buNone/>
            </a:pPr>
            <a:endParaRPr kumimoji="0" lang="en-US" altLang="ja-JP" sz="1600">
              <a:solidFill>
                <a:srgbClr val="000000"/>
              </a:solidFill>
              <a:latin typeface="メイリオ" pitchFamily="50" charset="-128"/>
              <a:ea typeface="メイリオ" pitchFamily="50" charset="-128"/>
              <a:cs typeface="メイリオ" pitchFamily="50" charset="-128"/>
            </a:endParaRPr>
          </a:p>
        </p:txBody>
      </p:sp>
      <p:sp>
        <p:nvSpPr>
          <p:cNvPr id="22" name="Text Box 13"/>
          <p:cNvSpPr txBox="1">
            <a:spLocks noChangeArrowheads="1"/>
          </p:cNvSpPr>
          <p:nvPr/>
        </p:nvSpPr>
        <p:spPr bwMode="auto">
          <a:xfrm>
            <a:off x="4716016" y="4344988"/>
            <a:ext cx="4140460" cy="2139047"/>
          </a:xfrm>
          <a:prstGeom prst="rect">
            <a:avLst/>
          </a:prstGeom>
          <a:noFill/>
          <a:ln w="9525" algn="ctr">
            <a:noFill/>
            <a:miter lim="800000"/>
            <a:headEnd/>
            <a:tailEnd/>
          </a:ln>
        </p:spPr>
        <p:txBody>
          <a:bodyPr wrap="square">
            <a:spAutoFit/>
          </a:bodyPr>
          <a:lstStyle/>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クライアント</a:t>
            </a:r>
          </a:p>
          <a:p>
            <a:pPr>
              <a:spcBef>
                <a:spcPct val="50000"/>
              </a:spcBef>
            </a:pP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OS </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Vista</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7</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８、</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8.1</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10</a:t>
            </a: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タッチパネル機能付き</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PC</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では、マウス操作のみ動作確</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認済みです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※64bitOS</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アプリとして動作するため、</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ミ</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ドルウェアのインストールが必要です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ソフト</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Oracle Client</a:t>
            </a:r>
          </a:p>
          <a:p>
            <a:pPr>
              <a:spcBef>
                <a:spcPct val="50000"/>
              </a:spcBef>
            </a:pP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　</a:t>
            </a:r>
          </a:p>
        </p:txBody>
      </p:sp>
      <p:sp>
        <p:nvSpPr>
          <p:cNvPr id="23" name="Text Box 20"/>
          <p:cNvSpPr txBox="1">
            <a:spLocks noChangeArrowheads="1"/>
          </p:cNvSpPr>
          <p:nvPr/>
        </p:nvSpPr>
        <p:spPr bwMode="auto">
          <a:xfrm>
            <a:off x="395536" y="4365104"/>
            <a:ext cx="4536503" cy="1954381"/>
          </a:xfrm>
          <a:prstGeom prst="rect">
            <a:avLst/>
          </a:prstGeom>
          <a:noFill/>
          <a:ln w="9525" algn="ctr">
            <a:noFill/>
            <a:miter lim="800000"/>
            <a:headEnd/>
            <a:tailEnd/>
          </a:ln>
        </p:spPr>
        <p:txBody>
          <a:bodyPr wrap="square">
            <a:spAutoFit/>
          </a:bodyPr>
          <a:lstStyle/>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サーバー</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Server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2008/2008R2/</a:t>
            </a:r>
          </a:p>
          <a:p>
            <a:pPr>
              <a:spcBef>
                <a:spcPct val="50000"/>
              </a:spcBef>
            </a:pP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       2012/2012R2  </a:t>
            </a:r>
            <a:endPar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UNIX</a:t>
            </a:r>
            <a:r>
              <a:rPr lang="ja-JP" altLang="en-US" sz="1300" dirty="0" err="1">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Linux</a:t>
            </a:r>
          </a:p>
          <a:p>
            <a:pPr>
              <a:spcBef>
                <a:spcPct val="50000"/>
              </a:spcBef>
            </a:pP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詳しくはお問い合わせ</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ください）</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　</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DB</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Oracle</a:t>
            </a:r>
          </a:p>
          <a:p>
            <a:pPr>
              <a:spcBef>
                <a:spcPct val="50000"/>
              </a:spcBef>
            </a:pPr>
            <a:r>
              <a:rPr lang="en-US" altLang="ja-JP" sz="10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対応</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Ver. 11.2</a:t>
            </a:r>
            <a:r>
              <a:rPr lang="ja-JP" altLang="en-US" sz="10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12.1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endParaRPr lang="ja-JP" altLang="en-US" sz="1000" dirty="0">
              <a:solidFill>
                <a:prstClr val="black">
                  <a:lumMod val="65000"/>
                  <a:lumOff val="35000"/>
                </a:prst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3040EAB-8B3F-4DE1-A64A-2EE75EBD71E0}"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66</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96259" name="タイトル 2"/>
          <p:cNvSpPr>
            <a:spLocks noGrp="1"/>
          </p:cNvSpPr>
          <p:nvPr>
            <p:ph type="title" idx="4294967295"/>
          </p:nvPr>
        </p:nvSpPr>
        <p:spPr bwMode="auto">
          <a:xfrm>
            <a:off x="252486" y="215900"/>
            <a:ext cx="8135938" cy="1008063"/>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n-US" altLang="ja-JP" b="1" i="1" dirty="0" smtClean="0">
                <a:latin typeface="Times New Roman" pitchFamily="18" charset="0"/>
                <a:ea typeface="メイリオ" pitchFamily="50" charset="-128"/>
                <a:cs typeface="Times New Roman" pitchFamily="18" charset="0"/>
              </a:rPr>
              <a:t>SuperStream-field</a:t>
            </a:r>
            <a:r>
              <a:rPr lang="ja-JP" altLang="en-US" dirty="0" smtClean="0">
                <a:latin typeface="メイリオ" pitchFamily="50" charset="-128"/>
                <a:ea typeface="メイリオ" pitchFamily="50" charset="-128"/>
                <a:cs typeface="メイリオ" pitchFamily="50" charset="-128"/>
              </a:rPr>
              <a:t>シリーズ　</a:t>
            </a:r>
            <a:r>
              <a:rPr lang="en-US" altLang="ja-JP" dirty="0" smtClean="0">
                <a:latin typeface="メイリオ" pitchFamily="50" charset="-128"/>
                <a:ea typeface="メイリオ" pitchFamily="50" charset="-128"/>
                <a:cs typeface="メイリオ" pitchFamily="50" charset="-128"/>
              </a:rPr>
              <a:t>Web</a:t>
            </a:r>
            <a:r>
              <a:rPr lang="ja-JP" altLang="en-US" dirty="0" smtClean="0">
                <a:latin typeface="メイリオ" pitchFamily="50" charset="-128"/>
                <a:ea typeface="メイリオ" pitchFamily="50" charset="-128"/>
                <a:cs typeface="メイリオ" pitchFamily="50" charset="-128"/>
              </a:rPr>
              <a:t>版　稼働環境</a:t>
            </a:r>
          </a:p>
        </p:txBody>
      </p:sp>
      <p:sp>
        <p:nvSpPr>
          <p:cNvPr id="96263" name="AutoShape 2"/>
          <p:cNvSpPr>
            <a:spLocks noChangeArrowheads="1"/>
          </p:cNvSpPr>
          <p:nvPr/>
        </p:nvSpPr>
        <p:spPr bwMode="auto">
          <a:xfrm>
            <a:off x="1547813" y="2276872"/>
            <a:ext cx="2120900" cy="1630363"/>
          </a:xfrm>
          <a:prstGeom prst="cloudCallout">
            <a:avLst>
              <a:gd name="adj1" fmla="val -56139"/>
              <a:gd name="adj2" fmla="val 70157"/>
            </a:avLst>
          </a:prstGeom>
          <a:solidFill>
            <a:schemeClr val="bg1"/>
          </a:solidFill>
          <a:ln w="3175">
            <a:solidFill>
              <a:schemeClr val="tx1"/>
            </a:solidFill>
            <a:round/>
            <a:headEnd/>
            <a:tailEnd/>
          </a:ln>
        </p:spPr>
        <p:txBody>
          <a:bodyPr/>
          <a:lstStyle/>
          <a:p>
            <a:endParaRPr lang="ja-JP" altLang="ja-JP">
              <a:solidFill>
                <a:srgbClr val="000000"/>
              </a:solidFill>
              <a:latin typeface="メイリオ" pitchFamily="50" charset="-128"/>
              <a:ea typeface="メイリオ" pitchFamily="50" charset="-128"/>
              <a:cs typeface="メイリオ" pitchFamily="50" charset="-128"/>
            </a:endParaRPr>
          </a:p>
        </p:txBody>
      </p:sp>
      <p:sp>
        <p:nvSpPr>
          <p:cNvPr id="96264" name="Oval 3"/>
          <p:cNvSpPr>
            <a:spLocks noChangeArrowheads="1"/>
          </p:cNvSpPr>
          <p:nvPr/>
        </p:nvSpPr>
        <p:spPr bwMode="auto">
          <a:xfrm>
            <a:off x="1043608" y="3645024"/>
            <a:ext cx="1030287" cy="649287"/>
          </a:xfrm>
          <a:prstGeom prst="ellipse">
            <a:avLst/>
          </a:prstGeom>
          <a:solidFill>
            <a:schemeClr val="bg1"/>
          </a:solidFill>
          <a:ln w="9525" algn="ctr">
            <a:solidFill>
              <a:schemeClr val="bg1"/>
            </a:solidFill>
            <a:round/>
            <a:headEnd/>
            <a:tailEnd/>
          </a:ln>
        </p:spPr>
        <p:txBody>
          <a:bodyPr wrap="none" anchor="ctr"/>
          <a:lstStyle/>
          <a:p>
            <a:pPr>
              <a:spcBef>
                <a:spcPct val="50000"/>
              </a:spcBef>
            </a:pPr>
            <a:endParaRPr lang="ja-JP" altLang="en-US">
              <a:solidFill>
                <a:srgbClr val="333333"/>
              </a:solidFill>
              <a:latin typeface="メイリオ" pitchFamily="50" charset="-128"/>
              <a:ea typeface="メイリオ" pitchFamily="50" charset="-128"/>
              <a:cs typeface="メイリオ" pitchFamily="50" charset="-128"/>
            </a:endParaRPr>
          </a:p>
        </p:txBody>
      </p:sp>
      <p:sp>
        <p:nvSpPr>
          <p:cNvPr id="96265" name="AutoShape 4"/>
          <p:cNvSpPr>
            <a:spLocks noChangeArrowheads="1"/>
          </p:cNvSpPr>
          <p:nvPr/>
        </p:nvSpPr>
        <p:spPr bwMode="auto">
          <a:xfrm>
            <a:off x="5022850" y="2225675"/>
            <a:ext cx="2314575" cy="1546225"/>
          </a:xfrm>
          <a:prstGeom prst="cloudCallout">
            <a:avLst>
              <a:gd name="adj1" fmla="val -52537"/>
              <a:gd name="adj2" fmla="val 84806"/>
            </a:avLst>
          </a:prstGeom>
          <a:solidFill>
            <a:schemeClr val="bg1"/>
          </a:solidFill>
          <a:ln w="3175">
            <a:solidFill>
              <a:schemeClr val="tx1"/>
            </a:solidFill>
            <a:round/>
            <a:headEnd/>
            <a:tailEnd/>
          </a:ln>
        </p:spPr>
        <p:txBody>
          <a:bodyPr/>
          <a:lstStyle/>
          <a:p>
            <a:endParaRPr lang="ja-JP" altLang="ja-JP">
              <a:solidFill>
                <a:srgbClr val="000000"/>
              </a:solidFill>
              <a:latin typeface="メイリオ" pitchFamily="50" charset="-128"/>
              <a:ea typeface="メイリオ" pitchFamily="50" charset="-128"/>
              <a:cs typeface="メイリオ" pitchFamily="50" charset="-128"/>
            </a:endParaRPr>
          </a:p>
        </p:txBody>
      </p:sp>
      <p:sp>
        <p:nvSpPr>
          <p:cNvPr id="96266" name="Oval 5"/>
          <p:cNvSpPr>
            <a:spLocks noChangeArrowheads="1"/>
          </p:cNvSpPr>
          <p:nvPr/>
        </p:nvSpPr>
        <p:spPr bwMode="auto">
          <a:xfrm>
            <a:off x="4632325" y="3670300"/>
            <a:ext cx="1131888" cy="708025"/>
          </a:xfrm>
          <a:prstGeom prst="ellipse">
            <a:avLst/>
          </a:prstGeom>
          <a:solidFill>
            <a:schemeClr val="bg1"/>
          </a:solidFill>
          <a:ln w="9525" algn="ctr">
            <a:solidFill>
              <a:schemeClr val="bg1"/>
            </a:solidFill>
            <a:round/>
            <a:headEnd/>
            <a:tailEnd/>
          </a:ln>
        </p:spPr>
        <p:txBody>
          <a:bodyPr wrap="none" anchor="ctr"/>
          <a:lstStyle/>
          <a:p>
            <a:pPr>
              <a:spcBef>
                <a:spcPct val="50000"/>
              </a:spcBef>
            </a:pPr>
            <a:endParaRPr lang="ja-JP" altLang="en-US">
              <a:solidFill>
                <a:srgbClr val="333333"/>
              </a:solidFill>
              <a:latin typeface="メイリオ" pitchFamily="50" charset="-128"/>
              <a:ea typeface="メイリオ" pitchFamily="50" charset="-128"/>
              <a:cs typeface="メイリオ" pitchFamily="50" charset="-128"/>
            </a:endParaRPr>
          </a:p>
        </p:txBody>
      </p:sp>
      <p:sp>
        <p:nvSpPr>
          <p:cNvPr id="96268" name="Text Box 13"/>
          <p:cNvSpPr txBox="1">
            <a:spLocks noChangeArrowheads="1"/>
          </p:cNvSpPr>
          <p:nvPr/>
        </p:nvSpPr>
        <p:spPr bwMode="auto">
          <a:xfrm>
            <a:off x="323850" y="1557338"/>
            <a:ext cx="1727200" cy="366713"/>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ＤＢサーバー</a:t>
            </a:r>
            <a:endParaRPr lang="ja-JP" altLang="en-US" sz="1200">
              <a:solidFill>
                <a:srgbClr val="000000"/>
              </a:solidFill>
              <a:latin typeface="メイリオ" pitchFamily="50" charset="-128"/>
              <a:ea typeface="メイリオ" pitchFamily="50" charset="-128"/>
              <a:cs typeface="メイリオ" pitchFamily="50" charset="-128"/>
            </a:endParaRPr>
          </a:p>
        </p:txBody>
      </p:sp>
      <p:sp>
        <p:nvSpPr>
          <p:cNvPr id="96269" name="Text Box 14"/>
          <p:cNvSpPr txBox="1">
            <a:spLocks noChangeArrowheads="1"/>
          </p:cNvSpPr>
          <p:nvPr/>
        </p:nvSpPr>
        <p:spPr bwMode="auto">
          <a:xfrm>
            <a:off x="3708400" y="1557338"/>
            <a:ext cx="1655763" cy="366713"/>
          </a:xfrm>
          <a:prstGeom prst="rect">
            <a:avLst/>
          </a:prstGeom>
          <a:noFill/>
          <a:ln w="9525">
            <a:noFill/>
            <a:miter lim="800000"/>
            <a:headEnd/>
            <a:tailEnd/>
          </a:ln>
        </p:spPr>
        <p:txBody>
          <a:bodyPr>
            <a:spAutoFit/>
          </a:bodyPr>
          <a:lstStyle/>
          <a:p>
            <a:r>
              <a:rPr lang="en-US" altLang="ja-JP" u="sng">
                <a:solidFill>
                  <a:srgbClr val="0000FF"/>
                </a:solidFill>
                <a:latin typeface="メイリオ" pitchFamily="50" charset="-128"/>
                <a:ea typeface="メイリオ" pitchFamily="50" charset="-128"/>
                <a:cs typeface="メイリオ" pitchFamily="50" charset="-128"/>
              </a:rPr>
              <a:t>Web</a:t>
            </a:r>
            <a:r>
              <a:rPr lang="ja-JP" altLang="en-US" u="sng">
                <a:solidFill>
                  <a:srgbClr val="0000FF"/>
                </a:solidFill>
                <a:latin typeface="メイリオ" pitchFamily="50" charset="-128"/>
                <a:ea typeface="メイリオ" pitchFamily="50" charset="-128"/>
                <a:cs typeface="メイリオ" pitchFamily="50" charset="-128"/>
              </a:rPr>
              <a:t>サーバー</a:t>
            </a:r>
          </a:p>
        </p:txBody>
      </p:sp>
      <p:sp>
        <p:nvSpPr>
          <p:cNvPr id="96270" name="Text Box 15"/>
          <p:cNvSpPr txBox="1">
            <a:spLocks noChangeArrowheads="1"/>
          </p:cNvSpPr>
          <p:nvPr/>
        </p:nvSpPr>
        <p:spPr bwMode="auto">
          <a:xfrm>
            <a:off x="7281863" y="1557338"/>
            <a:ext cx="1682750" cy="366712"/>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クライアント</a:t>
            </a:r>
          </a:p>
        </p:txBody>
      </p:sp>
      <p:sp>
        <p:nvSpPr>
          <p:cNvPr id="96272" name="Text Box 17"/>
          <p:cNvSpPr txBox="1">
            <a:spLocks noChangeArrowheads="1"/>
          </p:cNvSpPr>
          <p:nvPr/>
        </p:nvSpPr>
        <p:spPr bwMode="auto">
          <a:xfrm>
            <a:off x="5700713" y="2852936"/>
            <a:ext cx="859338" cy="400110"/>
          </a:xfrm>
          <a:prstGeom prst="rect">
            <a:avLst/>
          </a:prstGeom>
          <a:noFill/>
          <a:ln w="9525">
            <a:noFill/>
            <a:miter lim="800000"/>
            <a:headEnd/>
            <a:tailEnd/>
          </a:ln>
        </p:spPr>
        <p:txBody>
          <a:bodyPr wrap="none">
            <a:spAutoFit/>
          </a:bodyPr>
          <a:lstStyle/>
          <a:p>
            <a:r>
              <a:rPr lang="en-US" altLang="ja-JP" sz="2000" dirty="0">
                <a:solidFill>
                  <a:srgbClr val="FF9900"/>
                </a:solidFill>
                <a:latin typeface="メイリオ" pitchFamily="50" charset="-128"/>
                <a:ea typeface="メイリオ" pitchFamily="50" charset="-128"/>
                <a:cs typeface="メイリオ" pitchFamily="50" charset="-128"/>
              </a:rPr>
              <a:t>HTTP</a:t>
            </a:r>
          </a:p>
        </p:txBody>
      </p:sp>
      <p:sp>
        <p:nvSpPr>
          <p:cNvPr id="96273" name="Text Box 18"/>
          <p:cNvSpPr txBox="1">
            <a:spLocks noChangeArrowheads="1"/>
          </p:cNvSpPr>
          <p:nvPr/>
        </p:nvSpPr>
        <p:spPr bwMode="auto">
          <a:xfrm>
            <a:off x="2196058" y="2780308"/>
            <a:ext cx="686406" cy="400110"/>
          </a:xfrm>
          <a:prstGeom prst="rect">
            <a:avLst/>
          </a:prstGeom>
          <a:noFill/>
          <a:ln w="9525">
            <a:noFill/>
            <a:miter lim="800000"/>
            <a:headEnd/>
            <a:tailEnd/>
          </a:ln>
        </p:spPr>
        <p:txBody>
          <a:bodyPr wrap="none">
            <a:spAutoFit/>
          </a:bodyPr>
          <a:lstStyle/>
          <a:p>
            <a:r>
              <a:rPr lang="en-US" altLang="ja-JP" sz="2000" dirty="0">
                <a:solidFill>
                  <a:srgbClr val="FF9900"/>
                </a:solidFill>
                <a:latin typeface="メイリオ" pitchFamily="50" charset="-128"/>
                <a:ea typeface="メイリオ" pitchFamily="50" charset="-128"/>
                <a:cs typeface="メイリオ" pitchFamily="50" charset="-128"/>
              </a:rPr>
              <a:t>SQL</a:t>
            </a:r>
          </a:p>
        </p:txBody>
      </p:sp>
      <p:sp>
        <p:nvSpPr>
          <p:cNvPr id="96278" name="Text Box 24"/>
          <p:cNvSpPr txBox="1">
            <a:spLocks noChangeArrowheads="1"/>
          </p:cNvSpPr>
          <p:nvPr/>
        </p:nvSpPr>
        <p:spPr bwMode="auto">
          <a:xfrm>
            <a:off x="1835696" y="3113683"/>
            <a:ext cx="1454885" cy="307777"/>
          </a:xfrm>
          <a:prstGeom prst="rect">
            <a:avLst/>
          </a:prstGeom>
          <a:noFill/>
          <a:ln w="9525" algn="ctr">
            <a:noFill/>
            <a:miter lim="800000"/>
            <a:headEnd/>
            <a:tailEnd/>
          </a:ln>
        </p:spPr>
        <p:txBody>
          <a:bodyPr wrap="none">
            <a:spAutoFit/>
          </a:bodyPr>
          <a:lstStyle/>
          <a:p>
            <a:r>
              <a:rPr lang="ja-JP" altLang="en-US" sz="1400" dirty="0">
                <a:solidFill>
                  <a:srgbClr val="FF9900"/>
                </a:solidFill>
                <a:latin typeface="メイリオ" pitchFamily="50" charset="-128"/>
                <a:ea typeface="メイリオ" pitchFamily="50" charset="-128"/>
                <a:cs typeface="メイリオ" pitchFamily="50" charset="-128"/>
              </a:rPr>
              <a:t>（</a:t>
            </a:r>
            <a:r>
              <a:rPr lang="en-US" altLang="ja-JP" sz="1400" dirty="0">
                <a:solidFill>
                  <a:srgbClr val="FF9900"/>
                </a:solidFill>
                <a:latin typeface="メイリオ" pitchFamily="50" charset="-128"/>
                <a:ea typeface="メイリオ" pitchFamily="50" charset="-128"/>
                <a:cs typeface="メイリオ" pitchFamily="50" charset="-128"/>
              </a:rPr>
              <a:t>Oracle</a:t>
            </a:r>
            <a:r>
              <a:rPr lang="ja-JP" altLang="en-US" sz="1400" dirty="0">
                <a:solidFill>
                  <a:srgbClr val="FF9900"/>
                </a:solidFill>
                <a:latin typeface="メイリオ" pitchFamily="50" charset="-128"/>
                <a:ea typeface="メイリオ" pitchFamily="50" charset="-128"/>
                <a:cs typeface="メイリオ" pitchFamily="50" charset="-128"/>
              </a:rPr>
              <a:t>通信）</a:t>
            </a:r>
          </a:p>
        </p:txBody>
      </p:sp>
      <p:pic>
        <p:nvPicPr>
          <p:cNvPr id="26" name="Picture 16"/>
          <p:cNvPicPr>
            <a:picLocks noChangeAspect="1" noChangeArrowheads="1"/>
          </p:cNvPicPr>
          <p:nvPr/>
        </p:nvPicPr>
        <p:blipFill>
          <a:blip r:embed="rId3" cstate="screen"/>
          <a:srcRect/>
          <a:stretch>
            <a:fillRect/>
          </a:stretch>
        </p:blipFill>
        <p:spPr bwMode="auto">
          <a:xfrm>
            <a:off x="467544" y="2060848"/>
            <a:ext cx="796172" cy="1638821"/>
          </a:xfrm>
          <a:prstGeom prst="rect">
            <a:avLst/>
          </a:prstGeom>
          <a:noFill/>
          <a:ln w="9525">
            <a:noFill/>
            <a:miter lim="800000"/>
            <a:headEnd/>
            <a:tailEnd/>
          </a:ln>
          <a:effectLst/>
        </p:spPr>
      </p:pic>
      <p:pic>
        <p:nvPicPr>
          <p:cNvPr id="27" name="Picture 18"/>
          <p:cNvPicPr>
            <a:picLocks noChangeAspect="1" noChangeArrowheads="1"/>
          </p:cNvPicPr>
          <p:nvPr/>
        </p:nvPicPr>
        <p:blipFill>
          <a:blip r:embed="rId4" cstate="screen"/>
          <a:srcRect/>
          <a:stretch>
            <a:fillRect/>
          </a:stretch>
        </p:blipFill>
        <p:spPr bwMode="auto">
          <a:xfrm>
            <a:off x="7452320" y="2492896"/>
            <a:ext cx="1623765" cy="1123470"/>
          </a:xfrm>
          <a:prstGeom prst="rect">
            <a:avLst/>
          </a:prstGeom>
          <a:noFill/>
          <a:ln w="9525">
            <a:noFill/>
            <a:miter lim="800000"/>
            <a:headEnd/>
            <a:tailEnd/>
          </a:ln>
          <a:effectLst/>
        </p:spPr>
      </p:pic>
      <p:pic>
        <p:nvPicPr>
          <p:cNvPr id="28" name="Picture 17"/>
          <p:cNvPicPr>
            <a:picLocks noChangeAspect="1" noChangeArrowheads="1"/>
          </p:cNvPicPr>
          <p:nvPr/>
        </p:nvPicPr>
        <p:blipFill>
          <a:blip r:embed="rId5" cstate="screen"/>
          <a:srcRect/>
          <a:stretch>
            <a:fillRect/>
          </a:stretch>
        </p:blipFill>
        <p:spPr bwMode="auto">
          <a:xfrm>
            <a:off x="3995936" y="2276872"/>
            <a:ext cx="805699" cy="1436886"/>
          </a:xfrm>
          <a:prstGeom prst="rect">
            <a:avLst/>
          </a:prstGeom>
          <a:noFill/>
          <a:ln w="9525">
            <a:noFill/>
            <a:miter lim="800000"/>
            <a:headEnd/>
            <a:tailEnd/>
          </a:ln>
          <a:effectLst/>
        </p:spPr>
      </p:pic>
      <p:sp>
        <p:nvSpPr>
          <p:cNvPr id="30"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
        <p:nvSpPr>
          <p:cNvPr id="22" name="AutoShape 5"/>
          <p:cNvSpPr>
            <a:spLocks noChangeArrowheads="1"/>
          </p:cNvSpPr>
          <p:nvPr/>
        </p:nvSpPr>
        <p:spPr bwMode="gray">
          <a:xfrm>
            <a:off x="107504" y="4077072"/>
            <a:ext cx="8896350" cy="2298328"/>
          </a:xfrm>
          <a:prstGeom prst="roundRect">
            <a:avLst>
              <a:gd name="adj" fmla="val 10390"/>
            </a:avLst>
          </a:prstGeom>
          <a:gradFill rotWithShape="1">
            <a:gsLst>
              <a:gs pos="0">
                <a:srgbClr val="FFFFFF"/>
              </a:gs>
              <a:gs pos="100000">
                <a:srgbClr val="EAEAEA"/>
              </a:gs>
            </a:gsLst>
            <a:lin ang="5400000" scaled="1"/>
          </a:gradFill>
          <a:ln w="9525" algn="ctr">
            <a:solidFill>
              <a:srgbClr val="D3D3D3"/>
            </a:solidFill>
            <a:round/>
            <a:headEnd/>
            <a:tailEnd/>
          </a:ln>
        </p:spPr>
        <p:txBody>
          <a:bodyPr wrap="none" anchor="ctr"/>
          <a:lstStyle/>
          <a:p>
            <a:pPr>
              <a:buClr>
                <a:srgbClr val="0065AE"/>
              </a:buClr>
              <a:buSzPct val="80000"/>
              <a:buFont typeface="Wingdings" pitchFamily="2" charset="2"/>
              <a:buNone/>
            </a:pPr>
            <a:endParaRPr kumimoji="0" lang="en-US" altLang="ja-JP" sz="16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1" name="Text Box 21"/>
          <p:cNvSpPr txBox="1">
            <a:spLocks noChangeArrowheads="1"/>
          </p:cNvSpPr>
          <p:nvPr/>
        </p:nvSpPr>
        <p:spPr bwMode="auto">
          <a:xfrm>
            <a:off x="5544108" y="4158084"/>
            <a:ext cx="3456384" cy="1831271"/>
          </a:xfrm>
          <a:prstGeom prst="rect">
            <a:avLst/>
          </a:prstGeom>
          <a:noFill/>
          <a:ln w="9525" algn="ctr">
            <a:noFill/>
            <a:miter lim="800000"/>
            <a:headEnd/>
            <a:tailEnd/>
          </a:ln>
        </p:spPr>
        <p:txBody>
          <a:bodyPr wrap="square">
            <a:spAutoFit/>
          </a:bodyPr>
          <a:lstStyle/>
          <a:p>
            <a:pPr>
              <a:spcBef>
                <a:spcPct val="50000"/>
              </a:spcBef>
            </a:pPr>
            <a:r>
              <a:rPr lang="en-US" altLang="ja-JP" sz="14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クライアント</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Vista</a:t>
            </a:r>
            <a:r>
              <a:rPr lang="ja-JP" altLang="en-US" sz="1300" dirty="0" err="1">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7</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８、</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8.1</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10</a:t>
            </a: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タッチパネル機能付き</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PC</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では、マウス操作</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のみ動作確認済みです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※64bitOS</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アプリとして動作するため</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ミドルウェアのインストールが必要です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ソフト</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Internet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Explorer</a:t>
            </a:r>
            <a:endParaRPr lang="ja-JP" altLang="en-US" sz="13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2" name="Text Box 22"/>
          <p:cNvSpPr txBox="1">
            <a:spLocks noChangeArrowheads="1"/>
          </p:cNvSpPr>
          <p:nvPr/>
        </p:nvSpPr>
        <p:spPr bwMode="auto">
          <a:xfrm>
            <a:off x="2951820" y="4158084"/>
            <a:ext cx="2844316" cy="1192634"/>
          </a:xfrm>
          <a:prstGeom prst="rect">
            <a:avLst/>
          </a:prstGeom>
          <a:noFill/>
          <a:ln w="9525" algn="ctr">
            <a:noFill/>
            <a:miter lim="800000"/>
            <a:headEnd/>
            <a:tailEnd/>
          </a:ln>
        </p:spPr>
        <p:txBody>
          <a:bodyPr wrap="square">
            <a:spAutoFit/>
          </a:bodyPr>
          <a:lstStyle/>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◆Web</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サーバー</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Server2008/</a:t>
            </a: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2008R2/2012/2012R2</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endParaRPr lang="en-US" altLang="ja-JP" sz="1000" dirty="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ソフト</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Oracle </a:t>
            </a:r>
            <a:r>
              <a:rPr lang="en-US" altLang="ja-JP" sz="1300" dirty="0" err="1">
                <a:solidFill>
                  <a:prstClr val="black">
                    <a:lumMod val="65000"/>
                    <a:lumOff val="35000"/>
                  </a:prstClr>
                </a:solidFill>
                <a:latin typeface="メイリオ" pitchFamily="50" charset="-128"/>
                <a:ea typeface="メイリオ" pitchFamily="50" charset="-128"/>
                <a:cs typeface="メイリオ" pitchFamily="50" charset="-128"/>
              </a:rPr>
              <a:t>Weblogic</a:t>
            </a:r>
            <a:endParaRPr lang="en-US" altLang="ja-JP" sz="13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3" name="Text Box 20"/>
          <p:cNvSpPr txBox="1">
            <a:spLocks noChangeArrowheads="1"/>
          </p:cNvSpPr>
          <p:nvPr/>
        </p:nvSpPr>
        <p:spPr bwMode="auto">
          <a:xfrm>
            <a:off x="179513" y="4149080"/>
            <a:ext cx="2844316" cy="1954381"/>
          </a:xfrm>
          <a:prstGeom prst="rect">
            <a:avLst/>
          </a:prstGeom>
          <a:noFill/>
          <a:ln w="9525" algn="ctr">
            <a:noFill/>
            <a:miter lim="800000"/>
            <a:headEnd/>
            <a:tailEnd/>
          </a:ln>
        </p:spPr>
        <p:txBody>
          <a:bodyPr wrap="square">
            <a:spAutoFit/>
          </a:bodyPr>
          <a:lstStyle/>
          <a:p>
            <a:pPr>
              <a:spcBef>
                <a:spcPct val="50000"/>
              </a:spcBef>
            </a:pP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◆DB</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サーバー</a:t>
            </a:r>
            <a:endParaRPr lang="ja-JP" altLang="en-US" sz="1300" dirty="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Server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a:t>
            </a: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2008R2/2012/2012R2  </a:t>
            </a:r>
            <a:endPar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UNIX</a:t>
            </a:r>
            <a:r>
              <a:rPr lang="ja-JP" altLang="en-US" sz="1300" dirty="0" err="1">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Linux</a:t>
            </a:r>
          </a:p>
          <a:p>
            <a:pPr>
              <a:spcBef>
                <a:spcPct val="50000"/>
              </a:spcBef>
            </a:pP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詳しくはお問い合わせ</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ください）</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　</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DB</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Oracle</a:t>
            </a:r>
          </a:p>
          <a:p>
            <a:pPr>
              <a:spcBef>
                <a:spcPct val="50000"/>
              </a:spcBef>
            </a:pPr>
            <a:r>
              <a:rPr lang="en-US" altLang="ja-JP" sz="10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対応</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Ver. 11.2</a:t>
            </a:r>
            <a:r>
              <a:rPr lang="ja-JP" altLang="en-US" sz="10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12.1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endParaRPr lang="ja-JP" altLang="en-US" sz="1000" dirty="0">
              <a:solidFill>
                <a:prstClr val="black">
                  <a:lumMod val="65000"/>
                  <a:lumOff val="35000"/>
                </a:prst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2"/>
          <p:cNvSpPr>
            <a:spLocks noGrp="1" noChangeArrowheads="1"/>
          </p:cNvSpPr>
          <p:nvPr>
            <p:ph type="title" idx="4294967295"/>
          </p:nvPr>
        </p:nvSpPr>
        <p:spPr bwMode="auto">
          <a:xfrm>
            <a:off x="230188" y="333375"/>
            <a:ext cx="8229600" cy="863600"/>
          </a:xfrm>
          <a:prstGeom prst="rect">
            <a:avLst/>
          </a:prstGeom>
          <a:noFill/>
          <a:ln>
            <a:miter lim="800000"/>
            <a:headEnd/>
            <a:tailEnd/>
          </a:ln>
        </p:spPr>
        <p:txBody>
          <a:bodyPr/>
          <a:lstStyle/>
          <a:p>
            <a:pPr eaLnBrk="1" hangingPunct="1"/>
            <a:r>
              <a:rPr lang="ja-JP" altLang="en-US" dirty="0" smtClean="0">
                <a:latin typeface="メイリオ" pitchFamily="50" charset="-128"/>
                <a:ea typeface="メイリオ" pitchFamily="50" charset="-128"/>
                <a:cs typeface="メイリオ" pitchFamily="50" charset="-128"/>
              </a:rPr>
              <a:t>お客様から評価頂く</a:t>
            </a:r>
            <a:r>
              <a:rPr lang="en-US" altLang="ja-JP" b="1"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のポイント</a:t>
            </a:r>
            <a:r>
              <a:rPr lang="en-US" altLang="ja-JP" sz="1800" dirty="0" smtClean="0">
                <a:latin typeface="メイリオ" pitchFamily="50" charset="-128"/>
                <a:ea typeface="メイリオ" pitchFamily="50" charset="-128"/>
                <a:cs typeface="メイリオ" pitchFamily="50" charset="-128"/>
              </a:rPr>
              <a:t/>
            </a:r>
            <a:br>
              <a:rPr lang="en-US" altLang="ja-JP" sz="1800"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en-US" altLang="ja-JP" sz="1800" b="1" dirty="0" smtClean="0">
                <a:latin typeface="メイリオ" pitchFamily="50" charset="-128"/>
                <a:ea typeface="メイリオ" pitchFamily="50" charset="-128"/>
                <a:cs typeface="メイリオ" pitchFamily="50" charset="-128"/>
              </a:rPr>
              <a:t>SuperStream</a:t>
            </a:r>
            <a:r>
              <a:rPr lang="ja-JP" altLang="en-US" sz="1800" dirty="0" smtClean="0">
                <a:latin typeface="メイリオ" pitchFamily="50" charset="-128"/>
                <a:ea typeface="メイリオ" pitchFamily="50" charset="-128"/>
                <a:cs typeface="メイリオ" pitchFamily="50" charset="-128"/>
              </a:rPr>
              <a:t>をご選択頂いた理由：市場アンケートより～</a:t>
            </a:r>
          </a:p>
        </p:txBody>
      </p:sp>
      <p:sp>
        <p:nvSpPr>
          <p:cNvPr id="3097" name="Rectangle 23"/>
          <p:cNvSpPr>
            <a:spLocks noGrp="1" noChangeArrowheads="1"/>
          </p:cNvSpPr>
          <p:nvPr>
            <p:ph type="body" idx="4294967295"/>
          </p:nvPr>
        </p:nvSpPr>
        <p:spPr>
          <a:xfrm>
            <a:off x="1511300" y="1489075"/>
            <a:ext cx="2197100" cy="355600"/>
          </a:xfrm>
          <a:prstGeom prst="rect">
            <a:avLst/>
          </a:prstGeom>
        </p:spPr>
        <p:txBody>
          <a:bodyPr/>
          <a:lstStyle/>
          <a:p>
            <a:pPr marL="0" indent="0" eaLnBrk="1" hangingPunct="1">
              <a:buFont typeface="Wingdings" pitchFamily="2" charset="2"/>
              <a:buNone/>
              <a:defRPr/>
            </a:pP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自社業務への適合性</a:t>
            </a:r>
          </a:p>
        </p:txBody>
      </p:sp>
      <p:sp>
        <p:nvSpPr>
          <p:cNvPr id="409605" name="Text Box 5"/>
          <p:cNvSpPr txBox="1">
            <a:spLocks noChangeArrowheads="1"/>
          </p:cNvSpPr>
          <p:nvPr/>
        </p:nvSpPr>
        <p:spPr bwMode="auto">
          <a:xfrm>
            <a:off x="3275558" y="2635251"/>
            <a:ext cx="2016522" cy="14567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07" name="Text Box 7"/>
          <p:cNvSpPr txBox="1">
            <a:spLocks noChangeArrowheads="1"/>
          </p:cNvSpPr>
          <p:nvPr/>
        </p:nvSpPr>
        <p:spPr bwMode="auto">
          <a:xfrm>
            <a:off x="3275558" y="4633913"/>
            <a:ext cx="1800498" cy="163239"/>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08" name="Text Box 8"/>
          <p:cNvSpPr txBox="1">
            <a:spLocks noChangeArrowheads="1"/>
          </p:cNvSpPr>
          <p:nvPr/>
        </p:nvSpPr>
        <p:spPr bwMode="auto">
          <a:xfrm>
            <a:off x="3275559" y="5157789"/>
            <a:ext cx="1800498" cy="14342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0" name="Text Box 10"/>
          <p:cNvSpPr txBox="1">
            <a:spLocks noChangeArrowheads="1"/>
          </p:cNvSpPr>
          <p:nvPr/>
        </p:nvSpPr>
        <p:spPr bwMode="auto">
          <a:xfrm>
            <a:off x="3275558" y="5641975"/>
            <a:ext cx="2664594" cy="163289"/>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1" name="Text Box 11"/>
          <p:cNvSpPr txBox="1">
            <a:spLocks noChangeArrowheads="1"/>
          </p:cNvSpPr>
          <p:nvPr/>
        </p:nvSpPr>
        <p:spPr bwMode="auto">
          <a:xfrm>
            <a:off x="3275558" y="6146800"/>
            <a:ext cx="576362" cy="162520"/>
          </a:xfrm>
          <a:prstGeom prst="rect">
            <a:avLst/>
          </a:prstGeom>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4" name="Text Box 14"/>
          <p:cNvSpPr txBox="1">
            <a:spLocks noChangeArrowheads="1"/>
          </p:cNvSpPr>
          <p:nvPr/>
        </p:nvSpPr>
        <p:spPr bwMode="auto">
          <a:xfrm>
            <a:off x="3275558" y="4149725"/>
            <a:ext cx="1008063" cy="14287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6" name="Text Box 16"/>
          <p:cNvSpPr txBox="1">
            <a:spLocks noChangeArrowheads="1"/>
          </p:cNvSpPr>
          <p:nvPr/>
        </p:nvSpPr>
        <p:spPr bwMode="auto">
          <a:xfrm>
            <a:off x="3275558" y="3641725"/>
            <a:ext cx="1359942" cy="16827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8" name="Text Box 18"/>
          <p:cNvSpPr txBox="1">
            <a:spLocks noChangeArrowheads="1"/>
          </p:cNvSpPr>
          <p:nvPr/>
        </p:nvSpPr>
        <p:spPr bwMode="auto">
          <a:xfrm>
            <a:off x="3275558" y="3138489"/>
            <a:ext cx="1368450" cy="14649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20" name="Text Box 20"/>
          <p:cNvSpPr txBox="1">
            <a:spLocks noChangeArrowheads="1"/>
          </p:cNvSpPr>
          <p:nvPr/>
        </p:nvSpPr>
        <p:spPr bwMode="auto">
          <a:xfrm>
            <a:off x="3275558" y="2132013"/>
            <a:ext cx="1800498" cy="144859"/>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21" name="Text Box 21"/>
          <p:cNvSpPr txBox="1">
            <a:spLocks noChangeArrowheads="1"/>
          </p:cNvSpPr>
          <p:nvPr/>
        </p:nvSpPr>
        <p:spPr bwMode="auto">
          <a:xfrm>
            <a:off x="3275558" y="1628775"/>
            <a:ext cx="3024634" cy="144041"/>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cxnSp>
        <p:nvCxnSpPr>
          <p:cNvPr id="89122" name="AutoShape 25"/>
          <p:cNvCxnSpPr>
            <a:cxnSpLocks noChangeShapeType="1"/>
          </p:cNvCxnSpPr>
          <p:nvPr/>
        </p:nvCxnSpPr>
        <p:spPr bwMode="auto">
          <a:xfrm flipH="1">
            <a:off x="3275013" y="6381750"/>
            <a:ext cx="3168650" cy="1588"/>
          </a:xfrm>
          <a:prstGeom prst="straightConnector1">
            <a:avLst/>
          </a:prstGeom>
          <a:noFill/>
          <a:ln w="38100">
            <a:solidFill>
              <a:schemeClr val="accent1"/>
            </a:solidFill>
            <a:round/>
            <a:headEnd/>
            <a:tailEnd/>
          </a:ln>
        </p:spPr>
      </p:cxnSp>
      <p:sp>
        <p:nvSpPr>
          <p:cNvPr id="3103" name="Rectangle 29"/>
          <p:cNvSpPr>
            <a:spLocks noChangeArrowheads="1"/>
          </p:cNvSpPr>
          <p:nvPr/>
        </p:nvSpPr>
        <p:spPr bwMode="auto">
          <a:xfrm>
            <a:off x="2698750" y="1970088"/>
            <a:ext cx="433388"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価格</a:t>
            </a:r>
          </a:p>
        </p:txBody>
      </p:sp>
      <p:cxnSp>
        <p:nvCxnSpPr>
          <p:cNvPr id="89124" name="AutoShape 30"/>
          <p:cNvCxnSpPr>
            <a:cxnSpLocks noChangeShapeType="1"/>
          </p:cNvCxnSpPr>
          <p:nvPr/>
        </p:nvCxnSpPr>
        <p:spPr bwMode="auto">
          <a:xfrm>
            <a:off x="6154738" y="1412875"/>
            <a:ext cx="0" cy="4968875"/>
          </a:xfrm>
          <a:prstGeom prst="straightConnector1">
            <a:avLst/>
          </a:prstGeom>
          <a:noFill/>
          <a:ln w="25400" cap="rnd">
            <a:solidFill>
              <a:schemeClr val="accent1"/>
            </a:solidFill>
            <a:prstDash val="sysDot"/>
            <a:round/>
            <a:headEnd/>
            <a:tailEnd/>
          </a:ln>
        </p:spPr>
      </p:cxnSp>
      <p:sp>
        <p:nvSpPr>
          <p:cNvPr id="3105" name="Rectangle 31"/>
          <p:cNvSpPr>
            <a:spLocks noChangeArrowheads="1"/>
          </p:cNvSpPr>
          <p:nvPr/>
        </p:nvSpPr>
        <p:spPr bwMode="auto">
          <a:xfrm>
            <a:off x="6084888" y="1125538"/>
            <a:ext cx="790575" cy="21590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00" b="1" dirty="0">
                <a:solidFill>
                  <a:schemeClr val="tx1">
                    <a:lumMod val="75000"/>
                    <a:lumOff val="25000"/>
                  </a:schemeClr>
                </a:solidFill>
                <a:latin typeface="メイリオ" pitchFamily="50" charset="-128"/>
                <a:ea typeface="メイリオ" pitchFamily="50" charset="-128"/>
                <a:cs typeface="メイリオ" pitchFamily="50" charset="-128"/>
              </a:rPr>
              <a:t>60%</a:t>
            </a:r>
          </a:p>
        </p:txBody>
      </p:sp>
      <p:sp>
        <p:nvSpPr>
          <p:cNvPr id="3106" name="Rectangle 32"/>
          <p:cNvSpPr>
            <a:spLocks noChangeArrowheads="1"/>
          </p:cNvSpPr>
          <p:nvPr/>
        </p:nvSpPr>
        <p:spPr bwMode="auto">
          <a:xfrm>
            <a:off x="1547813" y="2460625"/>
            <a:ext cx="2087562" cy="360363"/>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機能の豊富さと高度さ</a:t>
            </a:r>
          </a:p>
        </p:txBody>
      </p:sp>
      <p:cxnSp>
        <p:nvCxnSpPr>
          <p:cNvPr id="89127" name="AutoShape 33"/>
          <p:cNvCxnSpPr>
            <a:cxnSpLocks noChangeShapeType="1"/>
          </p:cNvCxnSpPr>
          <p:nvPr/>
        </p:nvCxnSpPr>
        <p:spPr bwMode="auto">
          <a:xfrm>
            <a:off x="4714875" y="1414463"/>
            <a:ext cx="0" cy="4967287"/>
          </a:xfrm>
          <a:prstGeom prst="straightConnector1">
            <a:avLst/>
          </a:prstGeom>
          <a:noFill/>
          <a:ln w="25400" cap="rnd">
            <a:solidFill>
              <a:schemeClr val="accent1"/>
            </a:solidFill>
            <a:prstDash val="sysDot"/>
            <a:round/>
            <a:headEnd/>
            <a:tailEnd/>
          </a:ln>
        </p:spPr>
      </p:cxnSp>
      <p:sp>
        <p:nvSpPr>
          <p:cNvPr id="3108" name="Rectangle 34"/>
          <p:cNvSpPr>
            <a:spLocks noChangeArrowheads="1"/>
          </p:cNvSpPr>
          <p:nvPr/>
        </p:nvSpPr>
        <p:spPr bwMode="auto">
          <a:xfrm>
            <a:off x="4643438" y="1125538"/>
            <a:ext cx="792162" cy="21590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00" b="1" dirty="0">
                <a:solidFill>
                  <a:schemeClr val="tx1">
                    <a:lumMod val="75000"/>
                    <a:lumOff val="25000"/>
                  </a:schemeClr>
                </a:solidFill>
                <a:latin typeface="メイリオ" pitchFamily="50" charset="-128"/>
                <a:ea typeface="メイリオ" pitchFamily="50" charset="-128"/>
                <a:cs typeface="メイリオ" pitchFamily="50" charset="-128"/>
              </a:rPr>
              <a:t>30%</a:t>
            </a:r>
          </a:p>
        </p:txBody>
      </p:sp>
      <p:sp>
        <p:nvSpPr>
          <p:cNvPr id="3112" name="Rectangle 38"/>
          <p:cNvSpPr>
            <a:spLocks noChangeArrowheads="1"/>
          </p:cNvSpPr>
          <p:nvPr/>
        </p:nvSpPr>
        <p:spPr bwMode="auto">
          <a:xfrm>
            <a:off x="1546225" y="2973388"/>
            <a:ext cx="2089150"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市場シェアや稼動事例</a:t>
            </a:r>
          </a:p>
        </p:txBody>
      </p:sp>
      <p:sp>
        <p:nvSpPr>
          <p:cNvPr id="89130" name="Rectangle 39"/>
          <p:cNvSpPr>
            <a:spLocks noChangeArrowheads="1"/>
          </p:cNvSpPr>
          <p:nvPr/>
        </p:nvSpPr>
        <p:spPr bwMode="auto">
          <a:xfrm>
            <a:off x="4716463" y="3141663"/>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27.3%</a:t>
            </a:r>
          </a:p>
        </p:txBody>
      </p:sp>
      <p:sp>
        <p:nvSpPr>
          <p:cNvPr id="3115" name="Rectangle 41"/>
          <p:cNvSpPr>
            <a:spLocks noChangeArrowheads="1"/>
          </p:cNvSpPr>
          <p:nvPr/>
        </p:nvSpPr>
        <p:spPr bwMode="auto">
          <a:xfrm>
            <a:off x="652463" y="3479800"/>
            <a:ext cx="2447925" cy="28575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パッケージ・ベンダーのサポート力</a:t>
            </a:r>
          </a:p>
        </p:txBody>
      </p:sp>
      <p:sp>
        <p:nvSpPr>
          <p:cNvPr id="89132" name="Rectangle 42"/>
          <p:cNvSpPr>
            <a:spLocks noChangeArrowheads="1"/>
          </p:cNvSpPr>
          <p:nvPr/>
        </p:nvSpPr>
        <p:spPr bwMode="auto">
          <a:xfrm>
            <a:off x="4716463" y="3570288"/>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27.3%</a:t>
            </a:r>
          </a:p>
        </p:txBody>
      </p:sp>
      <p:sp>
        <p:nvSpPr>
          <p:cNvPr id="3118" name="Rectangle 44"/>
          <p:cNvSpPr>
            <a:spLocks noChangeArrowheads="1"/>
          </p:cNvSpPr>
          <p:nvPr/>
        </p:nvSpPr>
        <p:spPr bwMode="auto">
          <a:xfrm>
            <a:off x="696913" y="3957638"/>
            <a:ext cx="2736850" cy="36195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カスタマイズの容易さと短期間導入</a:t>
            </a:r>
          </a:p>
        </p:txBody>
      </p:sp>
      <p:sp>
        <p:nvSpPr>
          <p:cNvPr id="89134" name="Rectangle 45"/>
          <p:cNvSpPr>
            <a:spLocks noChangeArrowheads="1"/>
          </p:cNvSpPr>
          <p:nvPr/>
        </p:nvSpPr>
        <p:spPr bwMode="auto">
          <a:xfrm>
            <a:off x="4356100" y="4149725"/>
            <a:ext cx="792163"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18.2%</a:t>
            </a:r>
          </a:p>
        </p:txBody>
      </p:sp>
      <p:sp>
        <p:nvSpPr>
          <p:cNvPr id="3121" name="Rectangle 47"/>
          <p:cNvSpPr>
            <a:spLocks noChangeArrowheads="1"/>
          </p:cNvSpPr>
          <p:nvPr/>
        </p:nvSpPr>
        <p:spPr bwMode="auto">
          <a:xfrm>
            <a:off x="1241425" y="4459288"/>
            <a:ext cx="2017713" cy="360362"/>
          </a:xfrm>
          <a:prstGeom prst="rect">
            <a:avLst/>
          </a:prstGeom>
          <a:noFill/>
          <a:ln>
            <a:noFill/>
          </a:ln>
          <a:extLst/>
        </p:spPr>
        <p:txBody>
          <a:bodyPr lIns="0" tIns="0" rIns="0" bIns="0"/>
          <a:lstStyle/>
          <a:p>
            <a:pPr marL="304800" indent="-304800" algn="ctr">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同業他社や社内での実績</a:t>
            </a:r>
          </a:p>
        </p:txBody>
      </p:sp>
      <p:sp>
        <p:nvSpPr>
          <p:cNvPr id="89136" name="Rectangle 48"/>
          <p:cNvSpPr>
            <a:spLocks noChangeArrowheads="1"/>
          </p:cNvSpPr>
          <p:nvPr/>
        </p:nvSpPr>
        <p:spPr bwMode="auto">
          <a:xfrm>
            <a:off x="5148263" y="4508500"/>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36.4%</a:t>
            </a:r>
          </a:p>
        </p:txBody>
      </p:sp>
      <p:sp>
        <p:nvSpPr>
          <p:cNvPr id="3124" name="Rectangle 50"/>
          <p:cNvSpPr>
            <a:spLocks noChangeArrowheads="1"/>
          </p:cNvSpPr>
          <p:nvPr/>
        </p:nvSpPr>
        <p:spPr bwMode="auto">
          <a:xfrm>
            <a:off x="1114425" y="4954588"/>
            <a:ext cx="2305050"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業界標準や国際標準への対応</a:t>
            </a:r>
          </a:p>
        </p:txBody>
      </p:sp>
      <p:sp>
        <p:nvSpPr>
          <p:cNvPr id="89138" name="Rectangle 51"/>
          <p:cNvSpPr>
            <a:spLocks noChangeArrowheads="1"/>
          </p:cNvSpPr>
          <p:nvPr/>
        </p:nvSpPr>
        <p:spPr bwMode="auto">
          <a:xfrm>
            <a:off x="5148263" y="5084763"/>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36.4%</a:t>
            </a:r>
          </a:p>
        </p:txBody>
      </p:sp>
      <p:sp>
        <p:nvSpPr>
          <p:cNvPr id="3127" name="Rectangle 53"/>
          <p:cNvSpPr>
            <a:spLocks noChangeArrowheads="1"/>
          </p:cNvSpPr>
          <p:nvPr/>
        </p:nvSpPr>
        <p:spPr bwMode="auto">
          <a:xfrm>
            <a:off x="1366838" y="5449888"/>
            <a:ext cx="1944687" cy="360362"/>
          </a:xfrm>
          <a:prstGeom prst="rect">
            <a:avLst/>
          </a:prstGeom>
          <a:noFill/>
          <a:ln>
            <a:noFill/>
          </a:ln>
          <a:extLst/>
        </p:spPr>
        <p:txBody>
          <a:bodyPr lIns="0" tIns="0" rIns="0" bIns="0"/>
          <a:lstStyle/>
          <a:p>
            <a:pPr marL="304800" indent="-304800" algn="ctr">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日本の商習慣への対応</a:t>
            </a:r>
          </a:p>
        </p:txBody>
      </p:sp>
      <p:sp>
        <p:nvSpPr>
          <p:cNvPr id="89140" name="Rectangle 54"/>
          <p:cNvSpPr>
            <a:spLocks noChangeArrowheads="1"/>
          </p:cNvSpPr>
          <p:nvPr/>
        </p:nvSpPr>
        <p:spPr bwMode="auto">
          <a:xfrm>
            <a:off x="6011863" y="5589588"/>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54.5%</a:t>
            </a:r>
          </a:p>
        </p:txBody>
      </p:sp>
      <p:sp>
        <p:nvSpPr>
          <p:cNvPr id="3130" name="Rectangle 56"/>
          <p:cNvSpPr>
            <a:spLocks noChangeArrowheads="1"/>
          </p:cNvSpPr>
          <p:nvPr/>
        </p:nvSpPr>
        <p:spPr bwMode="auto">
          <a:xfrm>
            <a:off x="2555875" y="5929313"/>
            <a:ext cx="576263"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その他</a:t>
            </a:r>
          </a:p>
        </p:txBody>
      </p:sp>
      <p:sp>
        <p:nvSpPr>
          <p:cNvPr id="89142" name="Rectangle 57"/>
          <p:cNvSpPr>
            <a:spLocks noChangeArrowheads="1"/>
          </p:cNvSpPr>
          <p:nvPr/>
        </p:nvSpPr>
        <p:spPr bwMode="auto">
          <a:xfrm>
            <a:off x="3924300" y="6092825"/>
            <a:ext cx="792163"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9.1%</a:t>
            </a:r>
          </a:p>
        </p:txBody>
      </p:sp>
      <p:grpSp>
        <p:nvGrpSpPr>
          <p:cNvPr id="89143" name="グループ化 118"/>
          <p:cNvGrpSpPr>
            <a:grpSpLocks/>
          </p:cNvGrpSpPr>
          <p:nvPr/>
        </p:nvGrpSpPr>
        <p:grpSpPr bwMode="auto">
          <a:xfrm>
            <a:off x="3275013" y="1341438"/>
            <a:ext cx="2809875" cy="4824412"/>
            <a:chOff x="3275558" y="1340768"/>
            <a:chExt cx="2808610" cy="4824535"/>
          </a:xfrm>
        </p:grpSpPr>
        <p:sp>
          <p:nvSpPr>
            <p:cNvPr id="3076" name="Text Box 2"/>
            <p:cNvSpPr txBox="1">
              <a:spLocks noChangeArrowheads="1"/>
            </p:cNvSpPr>
            <p:nvPr/>
          </p:nvSpPr>
          <p:spPr bwMode="auto">
            <a:xfrm>
              <a:off x="3275558" y="2490789"/>
              <a:ext cx="1584474" cy="146123"/>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77" name="Text Box 3"/>
            <p:cNvSpPr txBox="1">
              <a:spLocks noChangeArrowheads="1"/>
            </p:cNvSpPr>
            <p:nvPr/>
          </p:nvSpPr>
          <p:spPr bwMode="auto">
            <a:xfrm>
              <a:off x="3275558" y="1987551"/>
              <a:ext cx="1224433" cy="14530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78" name="Text Box 4"/>
            <p:cNvSpPr txBox="1">
              <a:spLocks noChangeArrowheads="1"/>
            </p:cNvSpPr>
            <p:nvPr/>
          </p:nvSpPr>
          <p:spPr bwMode="auto">
            <a:xfrm>
              <a:off x="3275558" y="1465262"/>
              <a:ext cx="1944514" cy="163538"/>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0" name="Text Box 6"/>
            <p:cNvSpPr txBox="1">
              <a:spLocks noChangeArrowheads="1"/>
            </p:cNvSpPr>
            <p:nvPr/>
          </p:nvSpPr>
          <p:spPr bwMode="auto">
            <a:xfrm>
              <a:off x="3275558" y="5497513"/>
              <a:ext cx="1080418" cy="16373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3" name="Text Box 9"/>
            <p:cNvSpPr txBox="1">
              <a:spLocks noChangeArrowheads="1"/>
            </p:cNvSpPr>
            <p:nvPr/>
          </p:nvSpPr>
          <p:spPr bwMode="auto">
            <a:xfrm>
              <a:off x="3275558" y="4992688"/>
              <a:ext cx="1584474" cy="164504"/>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6" name="Text Box 12"/>
            <p:cNvSpPr txBox="1">
              <a:spLocks noChangeArrowheads="1"/>
            </p:cNvSpPr>
            <p:nvPr/>
          </p:nvSpPr>
          <p:spPr bwMode="auto">
            <a:xfrm>
              <a:off x="3275558" y="6002338"/>
              <a:ext cx="432346" cy="16296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7" name="Text Box 13"/>
            <p:cNvSpPr txBox="1">
              <a:spLocks noChangeArrowheads="1"/>
            </p:cNvSpPr>
            <p:nvPr/>
          </p:nvSpPr>
          <p:spPr bwMode="auto">
            <a:xfrm>
              <a:off x="3275559" y="4489450"/>
              <a:ext cx="936401" cy="163686"/>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9" name="Text Box 15"/>
            <p:cNvSpPr txBox="1">
              <a:spLocks noChangeArrowheads="1"/>
            </p:cNvSpPr>
            <p:nvPr/>
          </p:nvSpPr>
          <p:spPr bwMode="auto">
            <a:xfrm>
              <a:off x="3275558" y="4003675"/>
              <a:ext cx="1296442" cy="14540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91" name="Text Box 17"/>
            <p:cNvSpPr txBox="1">
              <a:spLocks noChangeArrowheads="1"/>
            </p:cNvSpPr>
            <p:nvPr/>
          </p:nvSpPr>
          <p:spPr bwMode="auto">
            <a:xfrm>
              <a:off x="3275558" y="3498850"/>
              <a:ext cx="1223963" cy="14287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93" name="Text Box 19"/>
            <p:cNvSpPr txBox="1">
              <a:spLocks noChangeArrowheads="1"/>
            </p:cNvSpPr>
            <p:nvPr/>
          </p:nvSpPr>
          <p:spPr bwMode="auto">
            <a:xfrm>
              <a:off x="3275558" y="2994025"/>
              <a:ext cx="1512466" cy="146943"/>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126" name="Rectangle 52"/>
            <p:cNvSpPr>
              <a:spLocks noChangeArrowheads="1"/>
            </p:cNvSpPr>
            <p:nvPr/>
          </p:nvSpPr>
          <p:spPr bwMode="auto">
            <a:xfrm>
              <a:off x="4932162" y="4869870"/>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32.86%</a:t>
              </a:r>
            </a:p>
          </p:txBody>
        </p:sp>
        <p:sp>
          <p:nvSpPr>
            <p:cNvPr id="3100" name="Rectangle 26"/>
            <p:cNvSpPr>
              <a:spLocks noChangeArrowheads="1"/>
            </p:cNvSpPr>
            <p:nvPr/>
          </p:nvSpPr>
          <p:spPr bwMode="auto">
            <a:xfrm>
              <a:off x="5292362" y="1340768"/>
              <a:ext cx="791806"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42.3%</a:t>
              </a:r>
            </a:p>
          </p:txBody>
        </p:sp>
        <p:sp>
          <p:nvSpPr>
            <p:cNvPr id="3109" name="Rectangle 35"/>
            <p:cNvSpPr>
              <a:spLocks noChangeArrowheads="1"/>
            </p:cNvSpPr>
            <p:nvPr/>
          </p:nvSpPr>
          <p:spPr bwMode="auto">
            <a:xfrm>
              <a:off x="4643367" y="1842431"/>
              <a:ext cx="793393"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27.7%</a:t>
              </a:r>
            </a:p>
          </p:txBody>
        </p:sp>
        <p:sp>
          <p:nvSpPr>
            <p:cNvPr id="3111" name="Rectangle 37"/>
            <p:cNvSpPr>
              <a:spLocks noChangeArrowheads="1"/>
            </p:cNvSpPr>
            <p:nvPr/>
          </p:nvSpPr>
          <p:spPr bwMode="auto">
            <a:xfrm>
              <a:off x="4932162" y="2348856"/>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32.8%</a:t>
              </a:r>
            </a:p>
          </p:txBody>
        </p:sp>
        <p:sp>
          <p:nvSpPr>
            <p:cNvPr id="3114" name="Rectangle 40"/>
            <p:cNvSpPr>
              <a:spLocks noChangeArrowheads="1"/>
            </p:cNvSpPr>
            <p:nvPr/>
          </p:nvSpPr>
          <p:spPr bwMode="auto">
            <a:xfrm>
              <a:off x="4860756" y="2853694"/>
              <a:ext cx="791806"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31.4%</a:t>
              </a:r>
            </a:p>
          </p:txBody>
        </p:sp>
        <p:sp>
          <p:nvSpPr>
            <p:cNvPr id="3117" name="Rectangle 43"/>
            <p:cNvSpPr>
              <a:spLocks noChangeArrowheads="1"/>
            </p:cNvSpPr>
            <p:nvPr/>
          </p:nvSpPr>
          <p:spPr bwMode="auto">
            <a:xfrm>
              <a:off x="4571961" y="3356944"/>
              <a:ext cx="791806"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25.5%</a:t>
              </a:r>
            </a:p>
          </p:txBody>
        </p:sp>
        <p:sp>
          <p:nvSpPr>
            <p:cNvPr id="3120" name="Rectangle 46"/>
            <p:cNvSpPr>
              <a:spLocks noChangeArrowheads="1"/>
            </p:cNvSpPr>
            <p:nvPr/>
          </p:nvSpPr>
          <p:spPr bwMode="auto">
            <a:xfrm>
              <a:off x="4643367" y="3861782"/>
              <a:ext cx="793393"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27.0%</a:t>
              </a:r>
            </a:p>
          </p:txBody>
        </p:sp>
        <p:sp>
          <p:nvSpPr>
            <p:cNvPr id="3123" name="Rectangle 49"/>
            <p:cNvSpPr>
              <a:spLocks noChangeArrowheads="1"/>
            </p:cNvSpPr>
            <p:nvPr/>
          </p:nvSpPr>
          <p:spPr bwMode="auto">
            <a:xfrm>
              <a:off x="4284753" y="4365032"/>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19.0%</a:t>
              </a:r>
            </a:p>
          </p:txBody>
        </p:sp>
        <p:sp>
          <p:nvSpPr>
            <p:cNvPr id="3129" name="Rectangle 55"/>
            <p:cNvSpPr>
              <a:spLocks noChangeArrowheads="1"/>
            </p:cNvSpPr>
            <p:nvPr/>
          </p:nvSpPr>
          <p:spPr bwMode="auto">
            <a:xfrm>
              <a:off x="4425977" y="5373121"/>
              <a:ext cx="793393"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23.4%</a:t>
              </a:r>
            </a:p>
          </p:txBody>
        </p:sp>
        <p:sp>
          <p:nvSpPr>
            <p:cNvPr id="3132" name="Rectangle 58"/>
            <p:cNvSpPr>
              <a:spLocks noChangeArrowheads="1"/>
            </p:cNvSpPr>
            <p:nvPr/>
          </p:nvSpPr>
          <p:spPr bwMode="auto">
            <a:xfrm>
              <a:off x="3780156" y="5877959"/>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b="1" dirty="0">
                  <a:solidFill>
                    <a:schemeClr val="tx1">
                      <a:lumMod val="75000"/>
                      <a:lumOff val="25000"/>
                    </a:schemeClr>
                  </a:solidFill>
                  <a:latin typeface="メイリオ" pitchFamily="50" charset="-128"/>
                  <a:ea typeface="メイリオ" pitchFamily="50" charset="-128"/>
                  <a:cs typeface="メイリオ" pitchFamily="50" charset="-128"/>
                </a:rPr>
                <a:t>8.0%</a:t>
              </a:r>
            </a:p>
          </p:txBody>
        </p:sp>
      </p:grpSp>
      <p:sp>
        <p:nvSpPr>
          <p:cNvPr id="3133" name="Text Box 60"/>
          <p:cNvSpPr txBox="1">
            <a:spLocks noChangeArrowheads="1"/>
          </p:cNvSpPr>
          <p:nvPr/>
        </p:nvSpPr>
        <p:spPr bwMode="auto">
          <a:xfrm>
            <a:off x="6319838" y="5880100"/>
            <a:ext cx="2724150" cy="461963"/>
          </a:xfrm>
          <a:prstGeom prst="rect">
            <a:avLst/>
          </a:prstGeom>
          <a:noFill/>
          <a:ln>
            <a:noFill/>
          </a:ln>
          <a:extLst/>
        </p:spPr>
        <p:txBody>
          <a:bodyPr wrap="none">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出典</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:ERP</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研究推進フォーラム　</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2010</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年</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6</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月</a:t>
            </a:r>
          </a:p>
          <a:p>
            <a:pPr eaLnBrk="1" hangingPunct="1">
              <a:defRPr/>
            </a:pP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2010</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ERP</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市場の最新動向 概要編</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-ERP</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パッケージ</a:t>
            </a:r>
            <a:endPar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製品の選択理由 </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SuperStream</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a:t>
            </a:r>
            <a:endPar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09661" name="Text Box 61"/>
          <p:cNvSpPr txBox="1">
            <a:spLocks noChangeArrowheads="1"/>
          </p:cNvSpPr>
          <p:nvPr/>
        </p:nvSpPr>
        <p:spPr bwMode="auto">
          <a:xfrm>
            <a:off x="7228334" y="1557338"/>
            <a:ext cx="865187" cy="144462"/>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62" name="Text Box 62"/>
          <p:cNvSpPr txBox="1">
            <a:spLocks noChangeArrowheads="1"/>
          </p:cNvSpPr>
          <p:nvPr/>
        </p:nvSpPr>
        <p:spPr bwMode="auto">
          <a:xfrm>
            <a:off x="7228334" y="1989138"/>
            <a:ext cx="865187" cy="14446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63" name="Text Box 63"/>
          <p:cNvSpPr txBox="1">
            <a:spLocks noChangeArrowheads="1"/>
          </p:cNvSpPr>
          <p:nvPr/>
        </p:nvSpPr>
        <p:spPr bwMode="auto">
          <a:xfrm>
            <a:off x="7159625" y="1689100"/>
            <a:ext cx="800100" cy="276225"/>
          </a:xfrm>
          <a:prstGeom prst="rect">
            <a:avLst/>
          </a:prstGeom>
          <a:noFill/>
          <a:ln>
            <a:noFill/>
          </a:ln>
          <a:extLst/>
        </p:spPr>
        <p:txBody>
          <a:bodyPr wrap="none">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全体回答</a:t>
            </a:r>
          </a:p>
        </p:txBody>
      </p:sp>
      <p:sp>
        <p:nvSpPr>
          <p:cNvPr id="409664" name="Text Box 64"/>
          <p:cNvSpPr txBox="1">
            <a:spLocks noChangeArrowheads="1"/>
          </p:cNvSpPr>
          <p:nvPr/>
        </p:nvSpPr>
        <p:spPr bwMode="auto">
          <a:xfrm>
            <a:off x="7118350" y="2144713"/>
            <a:ext cx="1630363" cy="276225"/>
          </a:xfrm>
          <a:prstGeom prst="rect">
            <a:avLst/>
          </a:prstGeom>
          <a:noFill/>
          <a:ln>
            <a:noFill/>
          </a:ln>
          <a:extLst/>
        </p:spPr>
        <p:txBody>
          <a:bodyPr wrap="none">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en-US" altLang="ja-JP" sz="1200" dirty="0">
                <a:solidFill>
                  <a:schemeClr val="tx1">
                    <a:lumMod val="75000"/>
                    <a:lumOff val="25000"/>
                  </a:schemeClr>
                </a:solidFill>
                <a:latin typeface="メイリオ" pitchFamily="50" charset="-128"/>
                <a:ea typeface="メイリオ" pitchFamily="50" charset="-128"/>
                <a:cs typeface="メイリオ" pitchFamily="50" charset="-128"/>
              </a:rPr>
              <a:t>SuperStream</a:t>
            </a: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の回答</a:t>
            </a:r>
          </a:p>
        </p:txBody>
      </p:sp>
      <p:grpSp>
        <p:nvGrpSpPr>
          <p:cNvPr id="89153" name="グループ化 125"/>
          <p:cNvGrpSpPr>
            <a:grpSpLocks/>
          </p:cNvGrpSpPr>
          <p:nvPr/>
        </p:nvGrpSpPr>
        <p:grpSpPr bwMode="auto">
          <a:xfrm>
            <a:off x="6227763" y="2924175"/>
            <a:ext cx="2916237" cy="1873250"/>
            <a:chOff x="6228184" y="2924944"/>
            <a:chExt cx="2915816" cy="1872208"/>
          </a:xfrm>
        </p:grpSpPr>
        <p:sp>
          <p:nvSpPr>
            <p:cNvPr id="89223" name="AutoShape 5"/>
            <p:cNvSpPr>
              <a:spLocks noChangeArrowheads="1"/>
            </p:cNvSpPr>
            <p:nvPr/>
          </p:nvSpPr>
          <p:spPr bwMode="gray">
            <a:xfrm>
              <a:off x="6228184" y="2924944"/>
              <a:ext cx="2807866" cy="1872208"/>
            </a:xfrm>
            <a:prstGeom prst="roundRect">
              <a:avLst>
                <a:gd name="adj" fmla="val 6056"/>
              </a:avLst>
            </a:prstGeom>
            <a:solidFill>
              <a:schemeClr val="bg1">
                <a:alpha val="25882"/>
              </a:schemeClr>
            </a:solidFill>
            <a:ln w="9525" algn="ctr">
              <a:solidFill>
                <a:srgbClr val="D3D3D3"/>
              </a:solidFill>
              <a:round/>
              <a:headEnd/>
              <a:tailEnd/>
            </a:ln>
          </p:spPr>
          <p:txBody>
            <a:bodyPr wrap="none" anchor="ctr"/>
            <a:lstStyle/>
            <a:p>
              <a:pPr algn="ctr">
                <a:buClr>
                  <a:schemeClr val="accent1"/>
                </a:buClr>
                <a:buSzPct val="80000"/>
                <a:buFont typeface="Wingdings" pitchFamily="2" charset="2"/>
                <a:buNone/>
              </a:pPr>
              <a:endParaRPr kumimoji="0" lang="en-US" altLang="ja-JP" sz="1400">
                <a:latin typeface="メイリオ" pitchFamily="50" charset="-128"/>
                <a:ea typeface="メイリオ" pitchFamily="50" charset="-128"/>
                <a:cs typeface="メイリオ" pitchFamily="50" charset="-128"/>
              </a:endParaRPr>
            </a:p>
          </p:txBody>
        </p:sp>
        <p:sp>
          <p:nvSpPr>
            <p:cNvPr id="409666" name="Text Box 66"/>
            <p:cNvSpPr txBox="1">
              <a:spLocks noChangeArrowheads="1"/>
            </p:cNvSpPr>
            <p:nvPr/>
          </p:nvSpPr>
          <p:spPr bwMode="auto">
            <a:xfrm>
              <a:off x="6299611" y="3164524"/>
              <a:ext cx="2844389" cy="1385116"/>
            </a:xfrm>
            <a:prstGeom prst="rect">
              <a:avLst/>
            </a:prstGeom>
            <a:noFill/>
            <a:ln>
              <a:noFill/>
            </a:ln>
            <a:extLst/>
          </p:spPr>
          <p:txBody>
            <a:bodyPr>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en-US" altLang="ja-JP" sz="1200" b="1" dirty="0">
                  <a:solidFill>
                    <a:srgbClr val="C00000"/>
                  </a:solidFill>
                  <a:latin typeface="メイリオ" pitchFamily="50" charset="-128"/>
                  <a:ea typeface="メイリオ" pitchFamily="50" charset="-128"/>
                  <a:cs typeface="メイリオ" pitchFamily="50" charset="-128"/>
                </a:rPr>
                <a:t>SuperStream</a:t>
              </a:r>
              <a:r>
                <a:rPr lang="ja-JP" altLang="en-US" sz="1200" b="1" dirty="0">
                  <a:solidFill>
                    <a:srgbClr val="C00000"/>
                  </a:solidFill>
                  <a:latin typeface="メイリオ" pitchFamily="50" charset="-128"/>
                  <a:ea typeface="メイリオ" pitchFamily="50" charset="-128"/>
                  <a:cs typeface="メイリオ" pitchFamily="50" charset="-128"/>
                </a:rPr>
                <a:t>の主な選択</a:t>
              </a:r>
              <a:r>
                <a:rPr lang="ja-JP" altLang="en-US" sz="1200" b="1" dirty="0" smtClean="0">
                  <a:solidFill>
                    <a:srgbClr val="C00000"/>
                  </a:solidFill>
                  <a:latin typeface="メイリオ" pitchFamily="50" charset="-128"/>
                  <a:ea typeface="メイリオ" pitchFamily="50" charset="-128"/>
                  <a:cs typeface="メイリオ" pitchFamily="50" charset="-128"/>
                </a:rPr>
                <a:t>理由</a:t>
              </a:r>
              <a:endParaRPr lang="en-US" altLang="ja-JP" sz="1200" b="1" dirty="0" smtClean="0">
                <a:solidFill>
                  <a:srgbClr val="C00000"/>
                </a:solidFill>
                <a:latin typeface="メイリオ" pitchFamily="50" charset="-128"/>
                <a:ea typeface="メイリオ" pitchFamily="50" charset="-128"/>
                <a:cs typeface="メイリオ" pitchFamily="50" charset="-128"/>
              </a:endParaRPr>
            </a:p>
            <a:p>
              <a:pPr eaLnBrk="1" hangingPunct="1">
                <a:defRPr/>
              </a:pPr>
              <a:endParaRPr lang="ja-JP" altLang="en-US" sz="1200" b="1" dirty="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“豊富な実績に裏打ち</a:t>
              </a: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された 安心感”</a:t>
              </a:r>
              <a:endParaRPr lang="en-US" altLang="ja-JP" sz="1200" dirty="0" smtClean="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“コストパフォーマンス”</a:t>
              </a:r>
            </a:p>
            <a:p>
              <a:pPr eaLnBrk="1" hangingPunct="1">
                <a:defRPr/>
              </a:pPr>
              <a:endParaRPr lang="en-US" altLang="ja-JP" sz="1200" dirty="0" smtClean="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国産製品ならではの迅速</a:t>
              </a: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な 制度</a:t>
              </a: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対応”</a:t>
              </a:r>
            </a:p>
          </p:txBody>
        </p:sp>
      </p:grpSp>
      <p:sp>
        <p:nvSpPr>
          <p:cNvPr id="89154" name="Rectangle 28"/>
          <p:cNvSpPr>
            <a:spLocks noChangeArrowheads="1"/>
          </p:cNvSpPr>
          <p:nvPr/>
        </p:nvSpPr>
        <p:spPr bwMode="auto">
          <a:xfrm>
            <a:off x="5148263" y="1987550"/>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36.4%</a:t>
            </a:r>
          </a:p>
        </p:txBody>
      </p:sp>
      <p:grpSp>
        <p:nvGrpSpPr>
          <p:cNvPr id="89155" name="グループ化 3"/>
          <p:cNvGrpSpPr>
            <a:grpSpLocks/>
          </p:cNvGrpSpPr>
          <p:nvPr/>
        </p:nvGrpSpPr>
        <p:grpSpPr bwMode="auto">
          <a:xfrm>
            <a:off x="179388" y="2027238"/>
            <a:ext cx="360362" cy="322262"/>
            <a:chOff x="107504" y="1628775"/>
            <a:chExt cx="360040" cy="322263"/>
          </a:xfrm>
        </p:grpSpPr>
        <p:sp>
          <p:nvSpPr>
            <p:cNvPr id="2" name="円/楕円 1"/>
            <p:cNvSpPr/>
            <p:nvPr/>
          </p:nvSpPr>
          <p:spPr>
            <a:xfrm>
              <a:off x="107504" y="1628775"/>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 name="上矢印 2"/>
            <p:cNvSpPr/>
            <p:nvPr/>
          </p:nvSpPr>
          <p:spPr>
            <a:xfrm>
              <a:off x="179512" y="1629494"/>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sp>
        <p:nvSpPr>
          <p:cNvPr id="89156" name="Rectangle 36"/>
          <p:cNvSpPr>
            <a:spLocks noChangeArrowheads="1"/>
          </p:cNvSpPr>
          <p:nvPr/>
        </p:nvSpPr>
        <p:spPr bwMode="auto">
          <a:xfrm>
            <a:off x="5364163" y="2565400"/>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45.5%</a:t>
            </a:r>
          </a:p>
        </p:txBody>
      </p:sp>
      <p:grpSp>
        <p:nvGrpSpPr>
          <p:cNvPr id="89157" name="グループ化 70"/>
          <p:cNvGrpSpPr>
            <a:grpSpLocks/>
          </p:cNvGrpSpPr>
          <p:nvPr/>
        </p:nvGrpSpPr>
        <p:grpSpPr bwMode="auto">
          <a:xfrm>
            <a:off x="179388" y="2530475"/>
            <a:ext cx="360362" cy="322263"/>
            <a:chOff x="107504" y="1628775"/>
            <a:chExt cx="360040" cy="322263"/>
          </a:xfrm>
        </p:grpSpPr>
        <p:sp>
          <p:nvSpPr>
            <p:cNvPr id="72" name="円/楕円 71"/>
            <p:cNvSpPr/>
            <p:nvPr/>
          </p:nvSpPr>
          <p:spPr>
            <a:xfrm>
              <a:off x="107504" y="1628775"/>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73" name="上矢印 72"/>
            <p:cNvSpPr/>
            <p:nvPr/>
          </p:nvSpPr>
          <p:spPr>
            <a:xfrm>
              <a:off x="179512" y="1629494"/>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89158" name="グループ化 123"/>
          <p:cNvGrpSpPr>
            <a:grpSpLocks/>
          </p:cNvGrpSpPr>
          <p:nvPr/>
        </p:nvGrpSpPr>
        <p:grpSpPr bwMode="auto">
          <a:xfrm>
            <a:off x="179388" y="4941888"/>
            <a:ext cx="360362" cy="322262"/>
            <a:chOff x="179512" y="4941168"/>
            <a:chExt cx="360040" cy="322263"/>
          </a:xfrm>
        </p:grpSpPr>
        <p:sp>
          <p:nvSpPr>
            <p:cNvPr id="78" name="円/楕円 77"/>
            <p:cNvSpPr/>
            <p:nvPr/>
          </p:nvSpPr>
          <p:spPr>
            <a:xfrm>
              <a:off x="179512" y="4941168"/>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79" name="上矢印 78"/>
            <p:cNvSpPr/>
            <p:nvPr/>
          </p:nvSpPr>
          <p:spPr>
            <a:xfrm>
              <a:off x="251520" y="4941887"/>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89159" name="グループ化 124"/>
          <p:cNvGrpSpPr>
            <a:grpSpLocks/>
          </p:cNvGrpSpPr>
          <p:nvPr/>
        </p:nvGrpSpPr>
        <p:grpSpPr bwMode="auto">
          <a:xfrm>
            <a:off x="179388" y="5445125"/>
            <a:ext cx="360362" cy="322263"/>
            <a:chOff x="179512" y="5445224"/>
            <a:chExt cx="360040" cy="322263"/>
          </a:xfrm>
        </p:grpSpPr>
        <p:sp>
          <p:nvSpPr>
            <p:cNvPr id="81" name="円/楕円 80"/>
            <p:cNvSpPr/>
            <p:nvPr/>
          </p:nvSpPr>
          <p:spPr>
            <a:xfrm>
              <a:off x="179512" y="5445224"/>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82" name="上矢印 81"/>
            <p:cNvSpPr/>
            <p:nvPr/>
          </p:nvSpPr>
          <p:spPr>
            <a:xfrm>
              <a:off x="251520" y="5445943"/>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89160" name="グループ化 121"/>
          <p:cNvGrpSpPr>
            <a:grpSpLocks/>
          </p:cNvGrpSpPr>
          <p:nvPr/>
        </p:nvGrpSpPr>
        <p:grpSpPr bwMode="auto">
          <a:xfrm>
            <a:off x="179388" y="3970338"/>
            <a:ext cx="360362" cy="322262"/>
            <a:chOff x="179512" y="3970833"/>
            <a:chExt cx="360040" cy="322263"/>
          </a:xfrm>
        </p:grpSpPr>
        <p:sp>
          <p:nvSpPr>
            <p:cNvPr id="94" name="円/楕円 93"/>
            <p:cNvSpPr/>
            <p:nvPr/>
          </p:nvSpPr>
          <p:spPr>
            <a:xfrm>
              <a:off x="179512" y="3970833"/>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95" name="上矢印 94"/>
            <p:cNvSpPr/>
            <p:nvPr/>
          </p:nvSpPr>
          <p:spPr>
            <a:xfrm rot="5400000">
              <a:off x="252648" y="4006315"/>
              <a:ext cx="250453" cy="251719"/>
            </a:xfrm>
            <a:prstGeom prst="upArrow">
              <a:avLst/>
            </a:prstGeom>
            <a:solidFill>
              <a:srgbClr val="F95D07"/>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sp>
        <p:nvSpPr>
          <p:cNvPr id="89161" name="Rectangle 27"/>
          <p:cNvSpPr>
            <a:spLocks noChangeArrowheads="1"/>
          </p:cNvSpPr>
          <p:nvPr/>
        </p:nvSpPr>
        <p:spPr bwMode="auto">
          <a:xfrm>
            <a:off x="6372225" y="1484313"/>
            <a:ext cx="792163"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b="1">
                <a:solidFill>
                  <a:srgbClr val="F95D07"/>
                </a:solidFill>
                <a:latin typeface="メイリオ" pitchFamily="50" charset="-128"/>
                <a:ea typeface="メイリオ" pitchFamily="50" charset="-128"/>
                <a:cs typeface="メイリオ" pitchFamily="50" charset="-128"/>
              </a:rPr>
              <a:t>63.6%</a:t>
            </a:r>
          </a:p>
        </p:txBody>
      </p:sp>
      <p:grpSp>
        <p:nvGrpSpPr>
          <p:cNvPr id="89162" name="グループ化 97"/>
          <p:cNvGrpSpPr>
            <a:grpSpLocks/>
          </p:cNvGrpSpPr>
          <p:nvPr/>
        </p:nvGrpSpPr>
        <p:grpSpPr bwMode="auto">
          <a:xfrm>
            <a:off x="180975" y="1522413"/>
            <a:ext cx="358775" cy="322262"/>
            <a:chOff x="287338" y="1448669"/>
            <a:chExt cx="360040" cy="322263"/>
          </a:xfrm>
        </p:grpSpPr>
        <p:sp>
          <p:nvSpPr>
            <p:cNvPr id="99" name="円/楕円 98"/>
            <p:cNvSpPr/>
            <p:nvPr/>
          </p:nvSpPr>
          <p:spPr>
            <a:xfrm>
              <a:off x="287338" y="1448669"/>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latin typeface="メイリオ" pitchFamily="50" charset="-128"/>
                <a:ea typeface="メイリオ" pitchFamily="50" charset="-128"/>
                <a:cs typeface="メイリオ" pitchFamily="50" charset="-128"/>
              </a:endParaRPr>
            </a:p>
          </p:txBody>
        </p:sp>
        <p:sp>
          <p:nvSpPr>
            <p:cNvPr id="100" name="上矢印 99"/>
            <p:cNvSpPr/>
            <p:nvPr/>
          </p:nvSpPr>
          <p:spPr>
            <a:xfrm>
              <a:off x="345053" y="1484151"/>
              <a:ext cx="250453" cy="251719"/>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latin typeface="メイリオ" pitchFamily="50" charset="-128"/>
                <a:ea typeface="メイリオ" pitchFamily="50" charset="-128"/>
                <a:cs typeface="メイリオ" pitchFamily="50" charset="-128"/>
              </a:endParaRPr>
            </a:p>
          </p:txBody>
        </p:sp>
      </p:grpSp>
      <p:grpSp>
        <p:nvGrpSpPr>
          <p:cNvPr id="89163" name="グループ化 122"/>
          <p:cNvGrpSpPr>
            <a:grpSpLocks/>
          </p:cNvGrpSpPr>
          <p:nvPr/>
        </p:nvGrpSpPr>
        <p:grpSpPr bwMode="auto">
          <a:xfrm>
            <a:off x="179388" y="4437063"/>
            <a:ext cx="360362" cy="322262"/>
            <a:chOff x="179512" y="4437112"/>
            <a:chExt cx="360040" cy="322263"/>
          </a:xfrm>
        </p:grpSpPr>
        <p:sp>
          <p:nvSpPr>
            <p:cNvPr id="90" name="円/楕円 89"/>
            <p:cNvSpPr/>
            <p:nvPr/>
          </p:nvSpPr>
          <p:spPr>
            <a:xfrm>
              <a:off x="179512" y="4437112"/>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91" name="上矢印 90"/>
            <p:cNvSpPr/>
            <p:nvPr/>
          </p:nvSpPr>
          <p:spPr>
            <a:xfrm>
              <a:off x="251520" y="4437831"/>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89164" name="グループ化 120"/>
          <p:cNvGrpSpPr>
            <a:grpSpLocks/>
          </p:cNvGrpSpPr>
          <p:nvPr/>
        </p:nvGrpSpPr>
        <p:grpSpPr bwMode="auto">
          <a:xfrm>
            <a:off x="179388" y="3467100"/>
            <a:ext cx="360362" cy="322263"/>
            <a:chOff x="179512" y="3466777"/>
            <a:chExt cx="360040" cy="322263"/>
          </a:xfrm>
        </p:grpSpPr>
        <p:sp>
          <p:nvSpPr>
            <p:cNvPr id="93" name="円/楕円 92"/>
            <p:cNvSpPr/>
            <p:nvPr/>
          </p:nvSpPr>
          <p:spPr>
            <a:xfrm>
              <a:off x="179512" y="3466777"/>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96" name="上矢印 95"/>
            <p:cNvSpPr/>
            <p:nvPr/>
          </p:nvSpPr>
          <p:spPr>
            <a:xfrm rot="5400000">
              <a:off x="252648" y="3502259"/>
              <a:ext cx="250453" cy="251719"/>
            </a:xfrm>
            <a:prstGeom prst="upArrow">
              <a:avLst/>
            </a:prstGeom>
            <a:solidFill>
              <a:srgbClr val="F95D07"/>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89165" name="グループ化 119"/>
          <p:cNvGrpSpPr>
            <a:grpSpLocks/>
          </p:cNvGrpSpPr>
          <p:nvPr/>
        </p:nvGrpSpPr>
        <p:grpSpPr bwMode="auto">
          <a:xfrm>
            <a:off x="179388" y="2997200"/>
            <a:ext cx="360362" cy="322263"/>
            <a:chOff x="179512" y="2996952"/>
            <a:chExt cx="360040" cy="322263"/>
          </a:xfrm>
        </p:grpSpPr>
        <p:sp>
          <p:nvSpPr>
            <p:cNvPr id="98" name="円/楕円 97"/>
            <p:cNvSpPr/>
            <p:nvPr/>
          </p:nvSpPr>
          <p:spPr>
            <a:xfrm>
              <a:off x="179512" y="2996952"/>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01" name="上矢印 100"/>
            <p:cNvSpPr/>
            <p:nvPr/>
          </p:nvSpPr>
          <p:spPr>
            <a:xfrm rot="5400000">
              <a:off x="252648" y="3032434"/>
              <a:ext cx="250453" cy="251719"/>
            </a:xfrm>
            <a:prstGeom prst="upArrow">
              <a:avLst/>
            </a:prstGeom>
            <a:solidFill>
              <a:srgbClr val="F95D07"/>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sp>
        <p:nvSpPr>
          <p:cNvPr id="105" name="スライド番号プレースホルダ 2"/>
          <p:cNvSpPr txBox="1">
            <a:spLocks/>
          </p:cNvSpPr>
          <p:nvPr/>
        </p:nvSpPr>
        <p:spPr>
          <a:xfrm>
            <a:off x="8008938" y="6453188"/>
            <a:ext cx="719137" cy="179387"/>
          </a:xfrm>
          <a:prstGeom prst="rect">
            <a:avLst/>
          </a:prstGeom>
        </p:spPr>
        <p:txBody>
          <a:bodyPr/>
          <a:lstStyle/>
          <a:p>
            <a:pPr algn="r" fontAlgn="auto">
              <a:spcBef>
                <a:spcPts val="0"/>
              </a:spcBef>
              <a:spcAft>
                <a:spcPts val="0"/>
              </a:spcAft>
              <a:defRPr/>
            </a:pPr>
            <a:fld id="{6329B814-D45A-4D53-8F39-42F7BC0F276A}" type="slidenum">
              <a:rPr lang="ja-JP" altLang="en-US" sz="900">
                <a:solidFill>
                  <a:schemeClr val="bg1"/>
                </a:solidFill>
                <a:latin typeface="+mn-lt"/>
                <a:ea typeface="+mn-ea"/>
              </a:rPr>
              <a:pPr algn="r" fontAlgn="auto">
                <a:spcBef>
                  <a:spcPts val="0"/>
                </a:spcBef>
                <a:spcAft>
                  <a:spcPts val="0"/>
                </a:spcAft>
                <a:defRPr/>
              </a:pPr>
              <a:t>7</a:t>
            </a:fld>
            <a:endParaRPr lang="ja-JP" altLang="en-US" sz="900" dirty="0">
              <a:solidFill>
                <a:schemeClr val="bg1"/>
              </a:solidFill>
              <a:latin typeface="+mn-lt"/>
              <a:ea typeface="+mn-ea"/>
            </a:endParaRPr>
          </a:p>
        </p:txBody>
      </p:sp>
      <p:cxnSp>
        <p:nvCxnSpPr>
          <p:cNvPr id="89167" name="AutoShape 24"/>
          <p:cNvCxnSpPr>
            <a:cxnSpLocks noChangeShapeType="1"/>
          </p:cNvCxnSpPr>
          <p:nvPr/>
        </p:nvCxnSpPr>
        <p:spPr bwMode="auto">
          <a:xfrm>
            <a:off x="3275013" y="1341438"/>
            <a:ext cx="1587" cy="5040312"/>
          </a:xfrm>
          <a:prstGeom prst="straightConnector1">
            <a:avLst/>
          </a:prstGeom>
          <a:noFill/>
          <a:ln w="38100">
            <a:solidFill>
              <a:schemeClr val="accent1"/>
            </a:solidFill>
            <a:round/>
            <a:headEnd/>
            <a:tailEnd/>
          </a:ln>
        </p:spPr>
      </p:cxnSp>
      <p:sp>
        <p:nvSpPr>
          <p:cNvPr id="102"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タイトル 5"/>
          <p:cNvSpPr>
            <a:spLocks noGrp="1"/>
          </p:cNvSpPr>
          <p:nvPr>
            <p:ph type="title"/>
          </p:nvPr>
        </p:nvSpPr>
        <p:spPr bwMode="auto">
          <a:xfrm>
            <a:off x="396875" y="332705"/>
            <a:ext cx="8135938" cy="1008063"/>
          </a:xfrm>
          <a:noFill/>
          <a:ln>
            <a:miter lim="800000"/>
            <a:headEnd/>
            <a:tailEnd/>
          </a:ln>
        </p:spPr>
        <p:txBody>
          <a:bodyPr vert="horz" wrap="square" lIns="91440" tIns="45720" rIns="91440" bIns="45720" numCol="1" anchor="t" anchorCtr="0" compatLnSpc="1">
            <a:prstTxWarp prst="textNoShape">
              <a:avLst/>
            </a:prstTxWarp>
          </a:bodyPr>
          <a:lstStyle/>
          <a:p>
            <a:r>
              <a:rPr lang="ja-JP" altLang="ja-JP" dirty="0" smtClean="0">
                <a:latin typeface="メイリオ" pitchFamily="50" charset="-128"/>
                <a:ea typeface="メイリオ" pitchFamily="50" charset="-128"/>
                <a:cs typeface="メイリオ" pitchFamily="50" charset="-128"/>
              </a:rPr>
              <a:t>ユーザの</a:t>
            </a:r>
            <a:r>
              <a:rPr lang="ja-JP" altLang="en-US" dirty="0" smtClean="0">
                <a:latin typeface="メイリオ" pitchFamily="50" charset="-128"/>
                <a:ea typeface="メイリオ" pitchFamily="50" charset="-128"/>
                <a:cs typeface="メイリオ" pitchFamily="50" charset="-128"/>
              </a:rPr>
              <a:t>皆様の</a:t>
            </a:r>
            <a:r>
              <a:rPr lang="ja-JP" altLang="ja-JP" dirty="0" smtClean="0">
                <a:latin typeface="メイリオ" pitchFamily="50" charset="-128"/>
                <a:ea typeface="メイリオ" pitchFamily="50" charset="-128"/>
                <a:cs typeface="メイリオ" pitchFamily="50" charset="-128"/>
              </a:rPr>
              <a:t>声を製品へ反映する仕組み</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en-US" altLang="ja-JP" dirty="0" smtClean="0">
                <a:latin typeface="メイリオ" pitchFamily="50" charset="-128"/>
                <a:ea typeface="メイリオ" pitchFamily="50" charset="-128"/>
                <a:cs typeface="メイリオ" pitchFamily="50" charset="-128"/>
              </a:rPr>
              <a:t>    </a:t>
            </a:r>
            <a:r>
              <a:rPr lang="en-US" altLang="ja-JP" sz="1800" dirty="0" smtClean="0">
                <a:latin typeface="メイリオ" pitchFamily="50" charset="-128"/>
                <a:ea typeface="メイリオ" pitchFamily="50" charset="-128"/>
                <a:cs typeface="メイリオ" pitchFamily="50" charset="-128"/>
              </a:rPr>
              <a:t>SuperStream Users Group</a:t>
            </a:r>
            <a:r>
              <a:rPr lang="ja-JP" altLang="en-US" sz="1800" dirty="0" smtClean="0">
                <a:latin typeface="メイリオ" pitchFamily="50" charset="-128"/>
                <a:ea typeface="メイリオ" pitchFamily="50" charset="-128"/>
                <a:cs typeface="メイリオ" pitchFamily="50" charset="-128"/>
              </a:rPr>
              <a:t>（ユーザ会）</a:t>
            </a:r>
          </a:p>
        </p:txBody>
      </p:sp>
      <p:sp>
        <p:nvSpPr>
          <p:cNvPr id="92163" name="スライド番号プレースホルダ 2"/>
          <p:cNvSpPr>
            <a:spLocks noGrp="1"/>
          </p:cNvSpPr>
          <p:nvPr>
            <p:ph type="sldNum" sz="quarter" idx="15"/>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D8400E38-DBE2-454B-9106-461B877FEE07}"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pPr>
              <a:t>8</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33"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
        <p:nvSpPr>
          <p:cNvPr id="22" name="Text Box 16"/>
          <p:cNvSpPr txBox="1">
            <a:spLocks noChangeArrowheads="1"/>
          </p:cNvSpPr>
          <p:nvPr/>
        </p:nvSpPr>
        <p:spPr bwMode="auto">
          <a:xfrm>
            <a:off x="8221663" y="6224736"/>
            <a:ext cx="527050" cy="228600"/>
          </a:xfrm>
          <a:prstGeom prst="rect">
            <a:avLst/>
          </a:prstGeom>
          <a:noFill/>
          <a:ln w="9525">
            <a:noFill/>
            <a:miter lim="800000"/>
            <a:headEnd/>
            <a:tailEnd/>
          </a:ln>
        </p:spPr>
        <p:txBody>
          <a:bodyPr wrap="none">
            <a:spAutoFit/>
          </a:bodyPr>
          <a:lstStyle/>
          <a:p>
            <a:r>
              <a:rPr lang="ja-JP" altLang="en-US" sz="900" dirty="0">
                <a:solidFill>
                  <a:srgbClr val="4D4D4D"/>
                </a:solidFill>
                <a:latin typeface="メイリオ" pitchFamily="50" charset="-128"/>
                <a:ea typeface="メイリオ" pitchFamily="50" charset="-128"/>
                <a:cs typeface="メイリオ" pitchFamily="50" charset="-128"/>
              </a:rPr>
              <a:t>順不同</a:t>
            </a:r>
          </a:p>
        </p:txBody>
      </p:sp>
      <p:sp>
        <p:nvSpPr>
          <p:cNvPr id="34" name="AutoShape 5"/>
          <p:cNvSpPr>
            <a:spLocks noChangeArrowheads="1"/>
          </p:cNvSpPr>
          <p:nvPr/>
        </p:nvSpPr>
        <p:spPr bwMode="gray">
          <a:xfrm>
            <a:off x="323850" y="1314437"/>
            <a:ext cx="8496300" cy="2703842"/>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gn="ctr">
              <a:buClr>
                <a:schemeClr val="accent1"/>
              </a:buClr>
              <a:buSzPct val="80000"/>
              <a:buFont typeface="Wingdings" pitchFamily="2" charset="2"/>
              <a:buNone/>
            </a:pPr>
            <a:endParaRPr kumimoji="0" lang="en-US" altLang="ja-JP" sz="1600">
              <a:latin typeface="メイリオ" pitchFamily="50" charset="-128"/>
              <a:ea typeface="メイリオ" pitchFamily="50" charset="-128"/>
              <a:cs typeface="Arial Unicode MS" pitchFamily="50" charset="-128"/>
            </a:endParaRPr>
          </a:p>
        </p:txBody>
      </p:sp>
      <p:sp>
        <p:nvSpPr>
          <p:cNvPr id="35" name="Oval 3"/>
          <p:cNvSpPr>
            <a:spLocks noChangeArrowheads="1"/>
          </p:cNvSpPr>
          <p:nvPr/>
        </p:nvSpPr>
        <p:spPr bwMode="auto">
          <a:xfrm>
            <a:off x="1979613" y="1617322"/>
            <a:ext cx="4824412" cy="1905000"/>
          </a:xfrm>
          <a:prstGeom prst="ellipse">
            <a:avLst/>
          </a:prstGeom>
          <a:noFill/>
          <a:ln w="355600" algn="ctr">
            <a:solidFill>
              <a:srgbClr val="FFC0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36" name="Text Box 8"/>
          <p:cNvSpPr txBox="1">
            <a:spLocks noChangeArrowheads="1"/>
          </p:cNvSpPr>
          <p:nvPr/>
        </p:nvSpPr>
        <p:spPr bwMode="auto">
          <a:xfrm>
            <a:off x="2671763" y="2603160"/>
            <a:ext cx="3292475" cy="584200"/>
          </a:xfrm>
          <a:prstGeom prst="rect">
            <a:avLst/>
          </a:prstGeom>
          <a:noFill/>
          <a:ln w="9525" algn="ctr">
            <a:noFill/>
            <a:miter lim="800000"/>
            <a:headEnd/>
            <a:tailEnd/>
          </a:ln>
        </p:spPr>
        <p:txBody>
          <a:bodyPr wrap="square">
            <a:spAutoFit/>
          </a:bodyPr>
          <a:lstStyle/>
          <a:p>
            <a:pPr algn="ctr"/>
            <a:r>
              <a:rPr lang="en-US" altLang="ja-JP" sz="1600" dirty="0">
                <a:solidFill>
                  <a:srgbClr val="336699"/>
                </a:solidFill>
                <a:latin typeface="メイリオ" pitchFamily="50" charset="-128"/>
                <a:ea typeface="メイリオ" pitchFamily="50" charset="-128"/>
              </a:rPr>
              <a:t>SuperStream</a:t>
            </a:r>
            <a:r>
              <a:rPr lang="ja-JP" altLang="en-US" sz="1600" dirty="0">
                <a:solidFill>
                  <a:srgbClr val="336699"/>
                </a:solidFill>
                <a:latin typeface="メイリオ" pitchFamily="50" charset="-128"/>
                <a:ea typeface="メイリオ" pitchFamily="50" charset="-128"/>
              </a:rPr>
              <a:t>ユーザ会</a:t>
            </a:r>
          </a:p>
          <a:p>
            <a:pPr algn="ctr"/>
            <a:r>
              <a:rPr lang="ja-JP" altLang="en-US" sz="1600" dirty="0">
                <a:solidFill>
                  <a:srgbClr val="336699"/>
                </a:solidFill>
                <a:latin typeface="メイリオ" pitchFamily="50" charset="-128"/>
                <a:ea typeface="メイリオ" pitchFamily="50" charset="-128"/>
              </a:rPr>
              <a:t>（</a:t>
            </a:r>
            <a:r>
              <a:rPr lang="en-US" altLang="ja-JP" sz="1600" dirty="0">
                <a:solidFill>
                  <a:srgbClr val="336699"/>
                </a:solidFill>
                <a:latin typeface="メイリオ" pitchFamily="50" charset="-128"/>
                <a:ea typeface="メイリオ" pitchFamily="50" charset="-128"/>
              </a:rPr>
              <a:t>SuperStream Users Group</a:t>
            </a:r>
            <a:r>
              <a:rPr lang="ja-JP" altLang="en-US" sz="1600" dirty="0">
                <a:solidFill>
                  <a:srgbClr val="336699"/>
                </a:solidFill>
                <a:latin typeface="メイリオ" pitchFamily="50" charset="-128"/>
                <a:ea typeface="メイリオ" pitchFamily="50" charset="-128"/>
              </a:rPr>
              <a:t>）</a:t>
            </a:r>
          </a:p>
        </p:txBody>
      </p:sp>
      <p:sp>
        <p:nvSpPr>
          <p:cNvPr id="37" name="AutoShape 20"/>
          <p:cNvSpPr>
            <a:spLocks noChangeArrowheads="1"/>
          </p:cNvSpPr>
          <p:nvPr/>
        </p:nvSpPr>
        <p:spPr bwMode="auto">
          <a:xfrm>
            <a:off x="3219450" y="3246097"/>
            <a:ext cx="2146300" cy="636588"/>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ユーザ様の声を</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rPr>
              <a:t>スーパーストリームに</a:t>
            </a:r>
            <a:endPar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endParaRPr>
          </a:p>
        </p:txBody>
      </p:sp>
      <p:sp>
        <p:nvSpPr>
          <p:cNvPr id="38" name="AutoShape 29"/>
          <p:cNvSpPr>
            <a:spLocks noChangeArrowheads="1"/>
          </p:cNvSpPr>
          <p:nvPr/>
        </p:nvSpPr>
        <p:spPr bwMode="auto">
          <a:xfrm>
            <a:off x="6135688" y="2476160"/>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ユーザ様ご自身の</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課題解決</a:t>
            </a:r>
          </a:p>
        </p:txBody>
      </p:sp>
      <p:sp>
        <p:nvSpPr>
          <p:cNvPr id="39" name="AutoShape 38"/>
          <p:cNvSpPr>
            <a:spLocks noChangeArrowheads="1"/>
          </p:cNvSpPr>
          <p:nvPr/>
        </p:nvSpPr>
        <p:spPr bwMode="auto">
          <a:xfrm>
            <a:off x="663575" y="2476160"/>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ユーザ様相互の交流</a:t>
            </a:r>
          </a:p>
        </p:txBody>
      </p:sp>
      <p:sp>
        <p:nvSpPr>
          <p:cNvPr id="40" name="AutoShape 47"/>
          <p:cNvSpPr>
            <a:spLocks noChangeArrowheads="1"/>
          </p:cNvSpPr>
          <p:nvPr/>
        </p:nvSpPr>
        <p:spPr bwMode="auto">
          <a:xfrm>
            <a:off x="1325563" y="1469685"/>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SuperStream</a:t>
            </a: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の</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最新情報の収集</a:t>
            </a:r>
          </a:p>
        </p:txBody>
      </p:sp>
      <p:sp>
        <p:nvSpPr>
          <p:cNvPr id="41" name="AutoShape 56"/>
          <p:cNvSpPr>
            <a:spLocks noChangeArrowheads="1"/>
          </p:cNvSpPr>
          <p:nvPr/>
        </p:nvSpPr>
        <p:spPr bwMode="auto">
          <a:xfrm>
            <a:off x="5095875" y="1453810"/>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メイリオ" pitchFamily="50" charset="-128"/>
                <a:ea typeface="メイリオ" pitchFamily="50" charset="-128"/>
              </a:rPr>
              <a:t>法制度対応に関する</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メイリオ" pitchFamily="50" charset="-128"/>
                <a:ea typeface="メイリオ" pitchFamily="50" charset="-128"/>
              </a:rPr>
              <a:t>業務の情報収集</a:t>
            </a:r>
          </a:p>
        </p:txBody>
      </p:sp>
      <p:pic>
        <p:nvPicPr>
          <p:cNvPr id="42" name="Picture 2" descr="D:\My Documents\My Pictures\ssug\SSUG_Logo\MS_Office\Logo_SSUG_2014_RGB_Large_posi.png"/>
          <p:cNvPicPr>
            <a:picLocks noChangeAspect="1" noChangeArrowheads="1"/>
          </p:cNvPicPr>
          <p:nvPr/>
        </p:nvPicPr>
        <p:blipFill>
          <a:blip r:embed="rId3" cstate="print"/>
          <a:srcRect/>
          <a:stretch>
            <a:fillRect/>
          </a:stretch>
        </p:blipFill>
        <p:spPr bwMode="auto">
          <a:xfrm>
            <a:off x="3632754" y="1904097"/>
            <a:ext cx="1294090" cy="676119"/>
          </a:xfrm>
          <a:prstGeom prst="rect">
            <a:avLst/>
          </a:prstGeom>
          <a:noFill/>
        </p:spPr>
      </p:pic>
      <p:sp>
        <p:nvSpPr>
          <p:cNvPr id="43" name="AutoShape 5"/>
          <p:cNvSpPr>
            <a:spLocks noChangeArrowheads="1"/>
          </p:cNvSpPr>
          <p:nvPr/>
        </p:nvSpPr>
        <p:spPr bwMode="gray">
          <a:xfrm>
            <a:off x="215516" y="4194757"/>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代表幹事会社</a:t>
            </a:r>
            <a:endParaRPr kumimoji="0" lang="en-US" altLang="ja-JP"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株式会社</a:t>
            </a:r>
            <a:r>
              <a:rPr kumimoji="0" lang="ja-JP" altLang="en-US" sz="1600" kern="0" dirty="0" smtClean="0">
                <a:solidFill>
                  <a:sysClr val="windowText" lastClr="000000"/>
                </a:solidFill>
                <a:latin typeface="メイリオ" pitchFamily="50" charset="-128"/>
                <a:ea typeface="メイリオ" pitchFamily="50" charset="-128"/>
              </a:rPr>
              <a:t>マルトグループホールディングス</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4" name="AutoShape 5"/>
          <p:cNvSpPr>
            <a:spLocks noChangeArrowheads="1"/>
          </p:cNvSpPr>
          <p:nvPr/>
        </p:nvSpPr>
        <p:spPr bwMode="gray">
          <a:xfrm>
            <a:off x="4572000" y="5589343"/>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会計監査会社</a:t>
            </a:r>
            <a:endParaRPr kumimoji="0" lang="en-US" altLang="ja-JP" sz="1600" kern="0" noProof="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kern="0" dirty="0" smtClean="0">
                <a:solidFill>
                  <a:sysClr val="windowText" lastClr="000000"/>
                </a:solidFill>
                <a:latin typeface="メイリオ" pitchFamily="50" charset="-128"/>
                <a:ea typeface="メイリオ" pitchFamily="50" charset="-128"/>
              </a:rPr>
              <a:t>C&amp;C</a:t>
            </a:r>
            <a:r>
              <a:rPr kumimoji="0" lang="ja-JP" altLang="en-US" sz="1600" kern="0" dirty="0" smtClean="0">
                <a:solidFill>
                  <a:sysClr val="windowText" lastClr="000000"/>
                </a:solidFill>
                <a:latin typeface="メイリオ" pitchFamily="50" charset="-128"/>
                <a:ea typeface="メイリオ" pitchFamily="50" charset="-128"/>
              </a:rPr>
              <a:t>ビジネスサービス株式会社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5" name="AutoShape 5"/>
          <p:cNvSpPr>
            <a:spLocks noChangeArrowheads="1"/>
          </p:cNvSpPr>
          <p:nvPr/>
        </p:nvSpPr>
        <p:spPr bwMode="gray">
          <a:xfrm>
            <a:off x="4572081" y="4196248"/>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日本出版販売株式会社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6" name="AutoShape 5"/>
          <p:cNvSpPr>
            <a:spLocks noChangeArrowheads="1"/>
          </p:cNvSpPr>
          <p:nvPr/>
        </p:nvSpPr>
        <p:spPr bwMode="gray">
          <a:xfrm>
            <a:off x="4572081" y="4892796"/>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株式会社ヒロモリ</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7" name="AutoShape 5"/>
          <p:cNvSpPr>
            <a:spLocks noChangeArrowheads="1"/>
          </p:cNvSpPr>
          <p:nvPr/>
        </p:nvSpPr>
        <p:spPr bwMode="gray">
          <a:xfrm>
            <a:off x="215516" y="5587853"/>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中央物産株式会社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8" name="AutoShape 5"/>
          <p:cNvSpPr>
            <a:spLocks noChangeArrowheads="1"/>
          </p:cNvSpPr>
          <p:nvPr/>
        </p:nvSpPr>
        <p:spPr bwMode="gray">
          <a:xfrm>
            <a:off x="215516" y="4891305"/>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キヤノンビズアテンダ株式会社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20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2000"/>
                                        <p:tgtEl>
                                          <p:spTgt spid="4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20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2000"/>
                                        <p:tgtEl>
                                          <p:spTgt spid="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2000"/>
                                        <p:tgtEl>
                                          <p:spTgt spid="4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2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70757A9-270C-42BA-846B-AAB7E57278E8}" type="slidenum">
              <a:rPr lang="ja-JP" altLang="en-US" smtClean="0">
                <a:solidFill>
                  <a:srgbClr val="FFFFFF"/>
                </a:solidFill>
              </a:rPr>
              <a:pPr fontAlgn="base">
                <a:spcBef>
                  <a:spcPct val="0"/>
                </a:spcBef>
                <a:spcAft>
                  <a:spcPct val="0"/>
                </a:spcAft>
                <a:defRPr/>
              </a:pPr>
              <a:t>9</a:t>
            </a:fld>
            <a:endParaRPr lang="ja-JP" altLang="en-US" dirty="0" smtClean="0">
              <a:solidFill>
                <a:srgbClr val="FFFFFF"/>
              </a:solidFill>
            </a:endParaRPr>
          </a:p>
        </p:txBody>
      </p:sp>
      <p:sp>
        <p:nvSpPr>
          <p:cNvPr id="3076" name="タイトル 2"/>
          <p:cNvSpPr>
            <a:spLocks noGrp="1"/>
          </p:cNvSpPr>
          <p:nvPr>
            <p:ph type="title" idx="4294967295"/>
          </p:nvPr>
        </p:nvSpPr>
        <p:spPr bwMode="auto">
          <a:xfrm>
            <a:off x="0" y="476721"/>
            <a:ext cx="7886700" cy="1008063"/>
          </a:xfrm>
          <a:prstGeom prst="rect">
            <a:avLst/>
          </a:prstGeom>
          <a:noFill/>
          <a:ln>
            <a:miter lim="800000"/>
            <a:headEnd/>
            <a:tailEnd/>
          </a:ln>
        </p:spPr>
        <p:txBody>
          <a:bodyPr/>
          <a:lstStyle/>
          <a:p>
            <a:pPr eaLnBrk="1" hangingPunct="1"/>
            <a:r>
              <a:rPr lang="ja-JP" altLang="en-US" b="1" i="1" dirty="0" smtClean="0">
                <a:latin typeface="メイリオ" pitchFamily="50" charset="-128"/>
                <a:ea typeface="メイリオ" pitchFamily="50" charset="-128"/>
                <a:cs typeface="メイリオ" pitchFamily="50" charset="-128"/>
              </a:rPr>
              <a:t>　</a:t>
            </a:r>
            <a:r>
              <a:rPr lang="en-US" altLang="ja-JP" b="1" i="1" dirty="0" smtClean="0">
                <a:latin typeface="Times New Roman" pitchFamily="18" charset="0"/>
                <a:ea typeface="メイリオ" pitchFamily="50" charset="-128"/>
                <a:cs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のコンセプト</a:t>
            </a:r>
          </a:p>
        </p:txBody>
      </p:sp>
      <p:sp>
        <p:nvSpPr>
          <p:cNvPr id="3077" name="Rectangle 3"/>
          <p:cNvSpPr>
            <a:spLocks noChangeArrowheads="1"/>
          </p:cNvSpPr>
          <p:nvPr/>
        </p:nvSpPr>
        <p:spPr bwMode="auto">
          <a:xfrm>
            <a:off x="3143250" y="1857375"/>
            <a:ext cx="5724525" cy="458788"/>
          </a:xfrm>
          <a:prstGeom prst="rect">
            <a:avLst/>
          </a:prstGeom>
          <a:noFill/>
          <a:ln w="9525">
            <a:noFill/>
            <a:miter lim="800000"/>
            <a:headEnd/>
            <a:tailEnd/>
          </a:ln>
        </p:spPr>
        <p:txBody>
          <a:bodyPr/>
          <a:lstStyle/>
          <a:p>
            <a:pPr marL="342900" indent="-342900">
              <a:spcBef>
                <a:spcPct val="10000"/>
              </a:spcBef>
              <a:buFont typeface="Wingdings" pitchFamily="2" charset="2"/>
              <a:buNone/>
            </a:pPr>
            <a:r>
              <a:rPr lang="en-US" altLang="ja-JP" sz="2400" b="1" u="sng" dirty="0">
                <a:solidFill>
                  <a:srgbClr val="0082C2"/>
                </a:solidFill>
                <a:latin typeface="メイリオ" pitchFamily="50" charset="-128"/>
                <a:ea typeface="メイリオ" pitchFamily="50" charset="-128"/>
                <a:cs typeface="メイリオ" pitchFamily="50" charset="-128"/>
              </a:rPr>
              <a:t>BackOffice Management System</a:t>
            </a:r>
          </a:p>
        </p:txBody>
      </p:sp>
      <p:sp>
        <p:nvSpPr>
          <p:cNvPr id="3078" name="Text Box 4"/>
          <p:cNvSpPr txBox="1">
            <a:spLocks noChangeArrowheads="1"/>
          </p:cNvSpPr>
          <p:nvPr/>
        </p:nvSpPr>
        <p:spPr bwMode="auto">
          <a:xfrm>
            <a:off x="695325" y="1263650"/>
            <a:ext cx="1606550" cy="336550"/>
          </a:xfrm>
          <a:prstGeom prst="rect">
            <a:avLst/>
          </a:prstGeom>
          <a:noFill/>
          <a:ln w="9525" algn="ctr">
            <a:noFill/>
            <a:miter lim="800000"/>
            <a:headEnd/>
            <a:tailEnd/>
          </a:ln>
        </p:spPr>
        <p:txBody>
          <a:bodyPr wrap="none">
            <a:spAutoFit/>
          </a:bodyPr>
          <a:lstStyle/>
          <a:p>
            <a:r>
              <a:rPr lang="ja-JP" altLang="en-US" sz="1600" dirty="0">
                <a:solidFill>
                  <a:srgbClr val="C00000"/>
                </a:solidFill>
                <a:latin typeface="メイリオ" pitchFamily="50" charset="-128"/>
                <a:ea typeface="メイリオ" pitchFamily="50" charset="-128"/>
                <a:cs typeface="メイリオ" pitchFamily="50" charset="-128"/>
              </a:rPr>
              <a:t>部門別活用範囲</a:t>
            </a:r>
          </a:p>
        </p:txBody>
      </p:sp>
      <p:sp>
        <p:nvSpPr>
          <p:cNvPr id="3079" name="Text Box 5"/>
          <p:cNvSpPr txBox="1">
            <a:spLocks noChangeArrowheads="1"/>
          </p:cNvSpPr>
          <p:nvPr/>
        </p:nvSpPr>
        <p:spPr bwMode="auto">
          <a:xfrm>
            <a:off x="2630488" y="1484313"/>
            <a:ext cx="538162" cy="307975"/>
          </a:xfrm>
          <a:prstGeom prst="rect">
            <a:avLst/>
          </a:prstGeom>
          <a:noFill/>
          <a:ln w="9525" algn="ctr">
            <a:noFill/>
            <a:miter lim="800000"/>
            <a:headEnd/>
            <a:tailEnd/>
          </a:ln>
        </p:spPr>
        <p:txBody>
          <a:bodyPr wrap="none">
            <a:spAutoFit/>
          </a:bodyPr>
          <a:lstStyle/>
          <a:p>
            <a:r>
              <a:rPr lang="en-US" altLang="ja-JP" sz="1400" dirty="0">
                <a:solidFill>
                  <a:srgbClr val="434343"/>
                </a:solidFill>
                <a:latin typeface="メイリオ" pitchFamily="50" charset="-128"/>
                <a:ea typeface="メイリオ" pitchFamily="50" charset="-128"/>
                <a:cs typeface="メイリオ" pitchFamily="50" charset="-128"/>
              </a:rPr>
              <a:t>TOP</a:t>
            </a:r>
          </a:p>
        </p:txBody>
      </p:sp>
      <p:sp>
        <p:nvSpPr>
          <p:cNvPr id="3080" name="Line 6"/>
          <p:cNvSpPr>
            <a:spLocks noChangeShapeType="1"/>
          </p:cNvSpPr>
          <p:nvPr/>
        </p:nvSpPr>
        <p:spPr bwMode="auto">
          <a:xfrm flipV="1">
            <a:off x="2938463" y="1766888"/>
            <a:ext cx="0" cy="4105275"/>
          </a:xfrm>
          <a:prstGeom prst="line">
            <a:avLst/>
          </a:prstGeom>
          <a:noFill/>
          <a:ln w="25400">
            <a:solidFill>
              <a:srgbClr val="808080"/>
            </a:solidFill>
            <a:round/>
            <a:headEnd type="triangle" w="med" len="med"/>
            <a:tailEnd type="triangle" w="med" len="med"/>
          </a:ln>
        </p:spPr>
        <p:txBody>
          <a:bodyPr>
            <a:spAutoFit/>
          </a:bodyPr>
          <a:lstStyle/>
          <a:p>
            <a:endParaRPr lang="ja-JP" altLang="en-US" dirty="0"/>
          </a:p>
        </p:txBody>
      </p:sp>
      <p:sp>
        <p:nvSpPr>
          <p:cNvPr id="3081" name="Text Box 7"/>
          <p:cNvSpPr txBox="1">
            <a:spLocks noChangeArrowheads="1"/>
          </p:cNvSpPr>
          <p:nvPr/>
        </p:nvSpPr>
        <p:spPr bwMode="auto">
          <a:xfrm>
            <a:off x="2649538" y="5872163"/>
            <a:ext cx="563562" cy="307975"/>
          </a:xfrm>
          <a:prstGeom prst="rect">
            <a:avLst/>
          </a:prstGeom>
          <a:noFill/>
          <a:ln w="9525" algn="ctr">
            <a:noFill/>
            <a:miter lim="800000"/>
            <a:headEnd/>
            <a:tailEnd/>
          </a:ln>
        </p:spPr>
        <p:txBody>
          <a:bodyPr wrap="none">
            <a:spAutoFit/>
          </a:bodyPr>
          <a:lstStyle/>
          <a:p>
            <a:r>
              <a:rPr lang="en-US" altLang="ja-JP" sz="1400" dirty="0">
                <a:solidFill>
                  <a:srgbClr val="434343"/>
                </a:solidFill>
                <a:latin typeface="メイリオ" pitchFamily="50" charset="-128"/>
                <a:ea typeface="メイリオ" pitchFamily="50" charset="-128"/>
                <a:cs typeface="メイリオ" pitchFamily="50" charset="-128"/>
              </a:rPr>
              <a:t>END</a:t>
            </a:r>
          </a:p>
        </p:txBody>
      </p:sp>
      <p:sp>
        <p:nvSpPr>
          <p:cNvPr id="3082" name="テキスト ボックス 12"/>
          <p:cNvSpPr txBox="1">
            <a:spLocks noChangeArrowheads="1"/>
          </p:cNvSpPr>
          <p:nvPr/>
        </p:nvSpPr>
        <p:spPr bwMode="auto">
          <a:xfrm>
            <a:off x="3143250" y="2357438"/>
            <a:ext cx="5572125" cy="1214437"/>
          </a:xfrm>
          <a:prstGeom prst="rect">
            <a:avLst/>
          </a:prstGeom>
          <a:noFill/>
          <a:ln w="9525">
            <a:noFill/>
            <a:miter lim="800000"/>
            <a:headEnd/>
            <a:tailEnd/>
          </a:ln>
        </p:spPr>
        <p:txBody>
          <a:bodyPr lIns="0" tIns="0" rIns="0" bIns="0"/>
          <a:lstStyle/>
          <a:p>
            <a:pPr algn="just">
              <a:lnSpc>
                <a:spcPts val="2800"/>
              </a:lnSpc>
            </a:pPr>
            <a:r>
              <a:rPr lang="ja-JP" altLang="en-US" sz="1600" dirty="0">
                <a:solidFill>
                  <a:srgbClr val="595959"/>
                </a:solidFill>
                <a:latin typeface="メイリオ" pitchFamily="50" charset="-128"/>
                <a:ea typeface="メイリオ" pitchFamily="50" charset="-128"/>
                <a:cs typeface="メイリオ" pitchFamily="50" charset="-128"/>
              </a:rPr>
              <a:t>企業の管理部門における業務の効率化を実現させ、企業経営に必要となる意思決定の材料を提供する「財務会計」・「人事</a:t>
            </a:r>
            <a:r>
              <a:rPr lang="en-US" altLang="ja-JP" sz="1600" dirty="0">
                <a:solidFill>
                  <a:srgbClr val="595959"/>
                </a:solidFill>
                <a:latin typeface="メイリオ" pitchFamily="50" charset="-128"/>
                <a:ea typeface="メイリオ" pitchFamily="50" charset="-128"/>
                <a:cs typeface="メイリオ" pitchFamily="50" charset="-128"/>
              </a:rPr>
              <a:t>/</a:t>
            </a:r>
            <a:r>
              <a:rPr lang="ja-JP" altLang="en-US" sz="1600" dirty="0">
                <a:solidFill>
                  <a:srgbClr val="595959"/>
                </a:solidFill>
                <a:latin typeface="メイリオ" pitchFamily="50" charset="-128"/>
                <a:ea typeface="メイリオ" pitchFamily="50" charset="-128"/>
                <a:cs typeface="メイリオ" pitchFamily="50" charset="-128"/>
              </a:rPr>
              <a:t>給与」の２つの分野の製品を</a:t>
            </a:r>
            <a:r>
              <a:rPr lang="en-US" altLang="ja-JP" sz="1600" b="1" i="1" dirty="0">
                <a:solidFill>
                  <a:srgbClr val="595959"/>
                </a:solidFill>
                <a:latin typeface="Times New Roman" pitchFamily="18" charset="0"/>
                <a:ea typeface="メイリオ" pitchFamily="50" charset="-128"/>
                <a:cs typeface="Times New Roman" pitchFamily="18" charset="0"/>
              </a:rPr>
              <a:t>SuperStream</a:t>
            </a:r>
            <a:r>
              <a:rPr lang="ja-JP" altLang="en-US" sz="1600" dirty="0">
                <a:solidFill>
                  <a:srgbClr val="595959"/>
                </a:solidFill>
                <a:latin typeface="メイリオ" pitchFamily="50" charset="-128"/>
                <a:ea typeface="メイリオ" pitchFamily="50" charset="-128"/>
                <a:cs typeface="メイリオ" pitchFamily="50" charset="-128"/>
              </a:rPr>
              <a:t>として特化してラインナップ。</a:t>
            </a:r>
            <a:endParaRPr lang="en-US" altLang="ja-JP" sz="1600" dirty="0">
              <a:solidFill>
                <a:srgbClr val="595959"/>
              </a:solidFill>
              <a:latin typeface="メイリオ" pitchFamily="50" charset="-128"/>
              <a:ea typeface="メイリオ" pitchFamily="50" charset="-128"/>
              <a:cs typeface="メイリオ" pitchFamily="50" charset="-128"/>
            </a:endParaRPr>
          </a:p>
        </p:txBody>
      </p:sp>
      <p:sp>
        <p:nvSpPr>
          <p:cNvPr id="3083" name="Rectangle 3"/>
          <p:cNvSpPr>
            <a:spLocks noChangeArrowheads="1"/>
          </p:cNvSpPr>
          <p:nvPr/>
        </p:nvSpPr>
        <p:spPr bwMode="auto">
          <a:xfrm>
            <a:off x="3143250" y="4000500"/>
            <a:ext cx="5724525" cy="458788"/>
          </a:xfrm>
          <a:prstGeom prst="rect">
            <a:avLst/>
          </a:prstGeom>
          <a:noFill/>
          <a:ln w="9525">
            <a:noFill/>
            <a:miter lim="800000"/>
            <a:headEnd/>
            <a:tailEnd/>
          </a:ln>
        </p:spPr>
        <p:txBody>
          <a:bodyPr/>
          <a:lstStyle/>
          <a:p>
            <a:pPr marL="342900" indent="-342900">
              <a:spcBef>
                <a:spcPct val="10000"/>
              </a:spcBef>
              <a:buFont typeface="Wingdings" pitchFamily="2" charset="2"/>
              <a:buNone/>
            </a:pPr>
            <a:r>
              <a:rPr lang="en-US" altLang="ja-JP" sz="2400" b="1" u="sng" dirty="0">
                <a:solidFill>
                  <a:srgbClr val="0082C2"/>
                </a:solidFill>
                <a:latin typeface="メイリオ" pitchFamily="50" charset="-128"/>
                <a:ea typeface="メイリオ" pitchFamily="50" charset="-128"/>
                <a:cs typeface="メイリオ" pitchFamily="50" charset="-128"/>
              </a:rPr>
              <a:t>Portfolio Assembly</a:t>
            </a:r>
          </a:p>
        </p:txBody>
      </p:sp>
      <p:sp>
        <p:nvSpPr>
          <p:cNvPr id="3084" name="テキスト ボックス 14"/>
          <p:cNvSpPr txBox="1">
            <a:spLocks noChangeArrowheads="1"/>
          </p:cNvSpPr>
          <p:nvPr/>
        </p:nvSpPr>
        <p:spPr bwMode="auto">
          <a:xfrm>
            <a:off x="3143250" y="4500563"/>
            <a:ext cx="5572125" cy="1449387"/>
          </a:xfrm>
          <a:prstGeom prst="rect">
            <a:avLst/>
          </a:prstGeom>
          <a:noFill/>
          <a:ln w="9525">
            <a:noFill/>
            <a:miter lim="800000"/>
            <a:headEnd/>
            <a:tailEnd/>
          </a:ln>
        </p:spPr>
        <p:txBody>
          <a:bodyPr lIns="0" tIns="0" rIns="0" bIns="0"/>
          <a:lstStyle/>
          <a:p>
            <a:pPr algn="just">
              <a:lnSpc>
                <a:spcPts val="2800"/>
              </a:lnSpc>
            </a:pPr>
            <a:r>
              <a:rPr lang="ja-JP" altLang="en-US" sz="1600" dirty="0">
                <a:solidFill>
                  <a:srgbClr val="595959"/>
                </a:solidFill>
                <a:latin typeface="メイリオ" pitchFamily="50" charset="-128"/>
                <a:ea typeface="メイリオ" pitchFamily="50" charset="-128"/>
                <a:cs typeface="メイリオ" pitchFamily="50" charset="-128"/>
              </a:rPr>
              <a:t>お客様のビジネスニーズに最適なシステムを必要に応じて必要な分だけ選択することができ、将来の段階的な拡張も可能に。また他システムとの連携を特に重視し設計。</a:t>
            </a:r>
            <a:endParaRPr lang="en-US" altLang="ja-JP" sz="1600" dirty="0">
              <a:solidFill>
                <a:srgbClr val="595959"/>
              </a:solidFill>
              <a:latin typeface="メイリオ" pitchFamily="50" charset="-128"/>
              <a:ea typeface="メイリオ" pitchFamily="50" charset="-128"/>
              <a:cs typeface="メイリオ" pitchFamily="50" charset="-128"/>
            </a:endParaRPr>
          </a:p>
        </p:txBody>
      </p:sp>
      <p:graphicFrame>
        <p:nvGraphicFramePr>
          <p:cNvPr id="3074" name="Object 8"/>
          <p:cNvGraphicFramePr>
            <a:graphicFrameLocks noChangeAspect="1"/>
          </p:cNvGraphicFramePr>
          <p:nvPr/>
        </p:nvGraphicFramePr>
        <p:xfrm>
          <a:off x="214313" y="1571625"/>
          <a:ext cx="2492375" cy="4752975"/>
        </p:xfrm>
        <a:graphic>
          <a:graphicData uri="http://schemas.openxmlformats.org/presentationml/2006/ole">
            <mc:AlternateContent xmlns:mc="http://schemas.openxmlformats.org/markup-compatibility/2006">
              <mc:Choice xmlns:v="urn:schemas-microsoft-com:vml" Requires="v">
                <p:oleObj spid="_x0000_s3075" name="ビットマップ イメージ" r:id="rId4" imgW="2666667" imgH="5087060" progId="PBrush">
                  <p:embed/>
                </p:oleObj>
              </mc:Choice>
              <mc:Fallback>
                <p:oleObj name="ビットマップ イメージ" r:id="rId4" imgW="2666667" imgH="5087060" progId="PBrush">
                  <p:embed/>
                  <p:pic>
                    <p:nvPicPr>
                      <p:cNvPr id="0" name="Object 8"/>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4313" y="1571625"/>
                        <a:ext cx="2492375"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3_Office テーマ">
  <a:themeElements>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6221</Words>
  <Application>Microsoft Office PowerPoint</Application>
  <PresentationFormat>画面に合わせる (4:3)</PresentationFormat>
  <Paragraphs>1613</Paragraphs>
  <Slides>67</Slides>
  <Notes>63</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2</vt:i4>
      </vt:variant>
      <vt:variant>
        <vt:lpstr>スライド タイトル</vt:lpstr>
      </vt:variant>
      <vt:variant>
        <vt:i4>67</vt:i4>
      </vt:variant>
    </vt:vector>
  </HeadingPairs>
  <TitlesOfParts>
    <vt:vector size="80" baseType="lpstr">
      <vt:lpstr>Arial Unicode MS</vt:lpstr>
      <vt:lpstr>HGP創英角ｺﾞｼｯｸUB</vt:lpstr>
      <vt:lpstr>HG創英角ｺﾞｼｯｸUB</vt:lpstr>
      <vt:lpstr>ＭＳ Ｐゴシック</vt:lpstr>
      <vt:lpstr>メイリオ</vt:lpstr>
      <vt:lpstr>Arial</vt:lpstr>
      <vt:lpstr>Calibri</vt:lpstr>
      <vt:lpstr>Tahoma</vt:lpstr>
      <vt:lpstr>Times New Roman</vt:lpstr>
      <vt:lpstr>Wingdings</vt:lpstr>
      <vt:lpstr>3_Office テーマ</vt:lpstr>
      <vt:lpstr>Worksheet</vt:lpstr>
      <vt:lpstr>ビットマップ イメージ</vt:lpstr>
      <vt:lpstr>PowerPoint プレゼンテーション</vt:lpstr>
      <vt:lpstr>　 会社概要</vt:lpstr>
      <vt:lpstr>PowerPoint プレゼンテーション</vt:lpstr>
      <vt:lpstr>PowerPoint プレゼンテーション</vt:lpstr>
      <vt:lpstr>PowerPoint プレゼンテーション</vt:lpstr>
      <vt:lpstr>2012年業務ソフトウェア導入実態ユーザ調査結果</vt:lpstr>
      <vt:lpstr>お客様から評価頂くSuperStreamのポイント 　～SuperStreamをご選択頂いた理由：市場アンケートより～</vt:lpstr>
      <vt:lpstr>ユーザの皆様の声を製品へ反映する仕組み     SuperStream Users Group（ユーザ会）</vt:lpstr>
      <vt:lpstr>　SuperStreamのコンセプト</vt:lpstr>
      <vt:lpstr>　SuperStreamの特長</vt:lpstr>
      <vt:lpstr>SuperStream-COREシリーズ 　～クライアントモジュール配信～</vt:lpstr>
      <vt:lpstr>SuperStreamプロダクト関連図</vt:lpstr>
      <vt:lpstr>PowerPoint プレゼンテーション</vt:lpstr>
      <vt:lpstr>SuperStream-COREシステムフロー</vt:lpstr>
      <vt:lpstr>SuperStream-CORE管理会計機能</vt:lpstr>
      <vt:lpstr>SuperStream-CORE管理会計機能</vt:lpstr>
      <vt:lpstr>SuperStream-CORE管理会計機能 　～共通費の適正配賦～</vt:lpstr>
      <vt:lpstr>複数社管理・会社合算機能 　~1データベース上での複数会社管理~</vt:lpstr>
      <vt:lpstr>PowerPoint プレゼンテーション</vt:lpstr>
      <vt:lpstr>SuperStream-fieldシステムフロー</vt:lpstr>
      <vt:lpstr>SuperStream-field特長 　～摘要入力による操作性と精度の向上～</vt:lpstr>
      <vt:lpstr>SuperStream-field特長 　～ワークフローシステム（部門内承認）～</vt:lpstr>
      <vt:lpstr>PowerPoint プレゼンテーション</vt:lpstr>
      <vt:lpstr>SuperStream-AP+システムフロー</vt:lpstr>
      <vt:lpstr>SuperStream-AP+特長 　～伝票種類と仕訳の生成～</vt:lpstr>
      <vt:lpstr>SuperStream-AP+ 特長 　～多様な支払方法への対応～</vt:lpstr>
      <vt:lpstr>PowerPoint プレゼンテーション</vt:lpstr>
      <vt:lpstr>SuperStream-AR+システムフロー</vt:lpstr>
      <vt:lpstr>SuperStream-AR+特長 　～入金管理～</vt:lpstr>
      <vt:lpstr>SuperStream-AR+特長 　～消込処理～</vt:lpstr>
      <vt:lpstr>PowerPoint プレゼンテーション</vt:lpstr>
      <vt:lpstr>SuperStream-PN+システムフロー</vt:lpstr>
      <vt:lpstr>PowerPoint プレゼンテーション</vt:lpstr>
      <vt:lpstr>SuperStream-FA+システムフロー</vt:lpstr>
      <vt:lpstr>SuperStream-FA+固定資産の管理体系</vt:lpstr>
      <vt:lpstr>SuperStream-FA+固定資産 　～償却シミュレーション～</vt:lpstr>
      <vt:lpstr>SuperStream-FA+固定資産 　～減損会計～</vt:lpstr>
      <vt:lpstr>SuperStream-FA+固定資産　資産除去債務 　～会計処理の流れとFA+での対応について～</vt:lpstr>
      <vt:lpstr>SuperStream-FA+固定資産　資産除去債務 　～一連の仕訳処理に対応～</vt:lpstr>
      <vt:lpstr>SuperStream-FA+リース資産　 　～リース会計基準の変更に対応～</vt:lpstr>
      <vt:lpstr>PowerPoint プレゼンテーション</vt:lpstr>
      <vt:lpstr>SuperStream-Planningシステムフロー</vt:lpstr>
      <vt:lpstr>SuperStream-Planning特長 　～データベース構成（OLAPとは）～</vt:lpstr>
      <vt:lpstr>SuperStream-Planning特長 　～レポート作成機能～</vt:lpstr>
      <vt:lpstr>PowerPoint プレゼンテーション</vt:lpstr>
      <vt:lpstr>SuperStream-connect特長 　～他システムとSuperStreamの連携～</vt:lpstr>
      <vt:lpstr>SuperStream-connect特長 　～一連のデータ連携処理フローをGUIで可視化～</vt:lpstr>
      <vt:lpstr>SuperStream-connect活用例</vt:lpstr>
      <vt:lpstr>PowerPoint プレゼンテーション</vt:lpstr>
      <vt:lpstr>SuperStream-CORE クラウド対応のご提供方法 　～パートナー様経由でのご契約～</vt:lpstr>
      <vt:lpstr>PowerPoint プレゼンテーション</vt:lpstr>
      <vt:lpstr>PowerPoint プレゼンテーション</vt:lpstr>
      <vt:lpstr>PowerPoint プレゼンテーション</vt:lpstr>
      <vt:lpstr>SuperStreamアライアンス製品</vt:lpstr>
      <vt:lpstr>連結会計ソリューションとの連携 　～主要な連結会計システムとシームレスに連携～</vt:lpstr>
      <vt:lpstr>PowerPoint プレゼンテーション</vt:lpstr>
      <vt:lpstr>SuperStreamの法改正対応の変遷 　～法改正に標準対応（保守契約締結のユーザ様に随時ご提供）～</vt:lpstr>
      <vt:lpstr>SuperStreamの内部統制対応 　～概要～</vt:lpstr>
      <vt:lpstr>SuperStreamの内部統制対応 　～セキュリティ強化機能～</vt:lpstr>
      <vt:lpstr>SuperStreamの内部統制対応 　～ログ管理機能　LogManager～</vt:lpstr>
      <vt:lpstr>SuperStreamの内部統制対応 　～内部統制対応ドキュメント～</vt:lpstr>
      <vt:lpstr>PowerPoint プレゼンテーション</vt:lpstr>
      <vt:lpstr>PowerPoint プレゼンテーション</vt:lpstr>
      <vt:lpstr>PowerPoint プレゼンテーション</vt:lpstr>
      <vt:lpstr>SuperStream-COREシリーズ　C/S版　稼働環境</vt:lpstr>
      <vt:lpstr>SuperStream-fieldシリーズ　Web版　稼働環境</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2013-05-13T22:48:24Z</dcterms:created>
  <dcterms:modified xsi:type="dcterms:W3CDTF">2017-04-13T00:33:11Z</dcterms:modified>
</cp:coreProperties>
</file>