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9497" r:id="rId2"/>
  </p:sldMasterIdLst>
  <p:notesMasterIdLst>
    <p:notesMasterId r:id="rId63"/>
  </p:notesMasterIdLst>
  <p:handoutMasterIdLst>
    <p:handoutMasterId r:id="rId64"/>
  </p:handoutMasterIdLst>
  <p:sldIdLst>
    <p:sldId id="259" r:id="rId3"/>
    <p:sldId id="382" r:id="rId4"/>
    <p:sldId id="436" r:id="rId5"/>
    <p:sldId id="448" r:id="rId6"/>
    <p:sldId id="444" r:id="rId7"/>
    <p:sldId id="443" r:id="rId8"/>
    <p:sldId id="330" r:id="rId9"/>
    <p:sldId id="452" r:id="rId10"/>
    <p:sldId id="269" r:id="rId11"/>
    <p:sldId id="368" r:id="rId12"/>
    <p:sldId id="369" r:id="rId13"/>
    <p:sldId id="404" r:id="rId14"/>
    <p:sldId id="271" r:id="rId15"/>
    <p:sldId id="387" r:id="rId16"/>
    <p:sldId id="388" r:id="rId17"/>
    <p:sldId id="277" r:id="rId18"/>
    <p:sldId id="303" r:id="rId19"/>
    <p:sldId id="349" r:id="rId20"/>
    <p:sldId id="278" r:id="rId21"/>
    <p:sldId id="389" r:id="rId22"/>
    <p:sldId id="390" r:id="rId23"/>
    <p:sldId id="282" r:id="rId24"/>
    <p:sldId id="283" r:id="rId25"/>
    <p:sldId id="393" r:id="rId26"/>
    <p:sldId id="405" r:id="rId27"/>
    <p:sldId id="406" r:id="rId28"/>
    <p:sldId id="407" r:id="rId29"/>
    <p:sldId id="408" r:id="rId30"/>
    <p:sldId id="409" r:id="rId31"/>
    <p:sldId id="410" r:id="rId32"/>
    <p:sldId id="411" r:id="rId33"/>
    <p:sldId id="412" r:id="rId34"/>
    <p:sldId id="413" r:id="rId35"/>
    <p:sldId id="414" r:id="rId36"/>
    <p:sldId id="415" r:id="rId37"/>
    <p:sldId id="416" r:id="rId38"/>
    <p:sldId id="417" r:id="rId39"/>
    <p:sldId id="439" r:id="rId40"/>
    <p:sldId id="440" r:id="rId41"/>
    <p:sldId id="441" r:id="rId42"/>
    <p:sldId id="442" r:id="rId43"/>
    <p:sldId id="418" r:id="rId44"/>
    <p:sldId id="419" r:id="rId45"/>
    <p:sldId id="435" r:id="rId46"/>
    <p:sldId id="420" r:id="rId47"/>
    <p:sldId id="431" r:id="rId48"/>
    <p:sldId id="422" r:id="rId49"/>
    <p:sldId id="446" r:id="rId50"/>
    <p:sldId id="447" r:id="rId51"/>
    <p:sldId id="449" r:id="rId52"/>
    <p:sldId id="451" r:id="rId53"/>
    <p:sldId id="445" r:id="rId54"/>
    <p:sldId id="423" r:id="rId55"/>
    <p:sldId id="424" r:id="rId56"/>
    <p:sldId id="425" r:id="rId57"/>
    <p:sldId id="426" r:id="rId58"/>
    <p:sldId id="427" r:id="rId59"/>
    <p:sldId id="428" r:id="rId60"/>
    <p:sldId id="429" r:id="rId61"/>
    <p:sldId id="430" r:id="rId62"/>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900"/>
    <a:srgbClr val="FF9933"/>
    <a:srgbClr val="FFFFCC"/>
    <a:srgbClr val="660066"/>
    <a:srgbClr val="FFCCFF"/>
    <a:srgbClr val="FF3300"/>
    <a:srgbClr val="0065AE"/>
    <a:srgbClr val="008000"/>
    <a:srgbClr val="557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7" autoAdjust="0"/>
    <p:restoredTop sz="99331" autoAdjust="0"/>
  </p:normalViewPr>
  <p:slideViewPr>
    <p:cSldViewPr>
      <p:cViewPr varScale="1">
        <p:scale>
          <a:sx n="89" d="100"/>
          <a:sy n="89" d="100"/>
        </p:scale>
        <p:origin x="760" y="5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4962"/>
    </p:cViewPr>
  </p:sorterViewPr>
  <p:notesViewPr>
    <p:cSldViewPr>
      <p:cViewPr varScale="1">
        <p:scale>
          <a:sx n="69" d="100"/>
          <a:sy n="69" d="100"/>
        </p:scale>
        <p:origin x="-3198" y="-114"/>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列1</c:v>
                </c:pt>
              </c:strCache>
            </c:strRef>
          </c:tx>
          <c:spPr>
            <a:ln w="41275">
              <a:solidFill>
                <a:schemeClr val="bg1"/>
              </a:solidFill>
            </a:ln>
          </c:spPr>
          <c:marker>
            <c:symbol val="circle"/>
            <c:size val="10"/>
            <c:spPr>
              <a:solidFill>
                <a:srgbClr val="FFFFFF"/>
              </a:solidFill>
              <a:ln w="38100">
                <a:solidFill>
                  <a:schemeClr val="bg1"/>
                </a:solidFill>
              </a:ln>
            </c:spPr>
          </c:marker>
          <c:dPt>
            <c:idx val="18"/>
            <c:marker>
              <c:spPr>
                <a:solidFill>
                  <a:srgbClr val="FFFFFF"/>
                </a:solidFill>
                <a:ln w="50800">
                  <a:solidFill>
                    <a:schemeClr val="bg1"/>
                  </a:solidFill>
                </a:ln>
              </c:spPr>
            </c:marker>
            <c:bubble3D val="0"/>
            <c:extLst>
              <c:ext xmlns:c16="http://schemas.microsoft.com/office/drawing/2014/chart" uri="{C3380CC4-5D6E-409C-BE32-E72D297353CC}">
                <c16:uniqueId val="{00000000-6AA3-4062-B948-592E5DFE5748}"/>
              </c:ext>
            </c:extLst>
          </c:dPt>
          <c:cat>
            <c:numRef>
              <c:f>Sheet1!$A$2:$A$21</c:f>
              <c:numCache>
                <c:formatCode>General</c:formatCode>
                <c:ptCount val="20"/>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numCache>
            </c:numRef>
          </c:cat>
          <c:val>
            <c:numRef>
              <c:f>Sheet1!$B$2:$B$21</c:f>
              <c:numCache>
                <c:formatCode>General</c:formatCode>
                <c:ptCount val="20"/>
                <c:pt idx="0">
                  <c:v>300</c:v>
                </c:pt>
                <c:pt idx="1">
                  <c:v>600</c:v>
                </c:pt>
                <c:pt idx="2">
                  <c:v>1000</c:v>
                </c:pt>
                <c:pt idx="3">
                  <c:v>1400</c:v>
                </c:pt>
                <c:pt idx="4">
                  <c:v>2000</c:v>
                </c:pt>
                <c:pt idx="5">
                  <c:v>2500</c:v>
                </c:pt>
                <c:pt idx="6">
                  <c:v>3000</c:v>
                </c:pt>
                <c:pt idx="7">
                  <c:v>3300</c:v>
                </c:pt>
                <c:pt idx="8">
                  <c:v>3600</c:v>
                </c:pt>
                <c:pt idx="9">
                  <c:v>3900</c:v>
                </c:pt>
                <c:pt idx="10">
                  <c:v>4200</c:v>
                </c:pt>
                <c:pt idx="11">
                  <c:v>4600</c:v>
                </c:pt>
                <c:pt idx="12">
                  <c:v>5000</c:v>
                </c:pt>
                <c:pt idx="13">
                  <c:v>5400</c:v>
                </c:pt>
                <c:pt idx="14">
                  <c:v>5783</c:v>
                </c:pt>
                <c:pt idx="15">
                  <c:v>6217</c:v>
                </c:pt>
                <c:pt idx="16">
                  <c:v>6500</c:v>
                </c:pt>
                <c:pt idx="17">
                  <c:v>7045</c:v>
                </c:pt>
                <c:pt idx="18">
                  <c:v>7402</c:v>
                </c:pt>
                <c:pt idx="19">
                  <c:v>7759</c:v>
                </c:pt>
              </c:numCache>
            </c:numRef>
          </c:val>
          <c:smooth val="0"/>
          <c:extLst>
            <c:ext xmlns:c16="http://schemas.microsoft.com/office/drawing/2014/chart" uri="{C3380CC4-5D6E-409C-BE32-E72D297353CC}">
              <c16:uniqueId val="{00000001-6AA3-4062-B948-592E5DFE5748}"/>
            </c:ext>
          </c:extLst>
        </c:ser>
        <c:dLbls>
          <c:showLegendKey val="0"/>
          <c:showVal val="0"/>
          <c:showCatName val="0"/>
          <c:showSerName val="0"/>
          <c:showPercent val="0"/>
          <c:showBubbleSize val="0"/>
        </c:dLbls>
        <c:marker val="1"/>
        <c:smooth val="0"/>
        <c:axId val="62274944"/>
        <c:axId val="140177792"/>
      </c:lineChart>
      <c:catAx>
        <c:axId val="62274944"/>
        <c:scaling>
          <c:orientation val="minMax"/>
        </c:scaling>
        <c:delete val="1"/>
        <c:axPos val="b"/>
        <c:numFmt formatCode="General" sourceLinked="1"/>
        <c:majorTickMark val="none"/>
        <c:minorTickMark val="none"/>
        <c:tickLblPos val="none"/>
        <c:crossAx val="140177792"/>
        <c:crosses val="autoZero"/>
        <c:auto val="1"/>
        <c:lblAlgn val="ctr"/>
        <c:lblOffset val="100"/>
        <c:noMultiLvlLbl val="0"/>
      </c:catAx>
      <c:valAx>
        <c:axId val="140177792"/>
        <c:scaling>
          <c:orientation val="minMax"/>
          <c:max val="8000"/>
          <c:min val="0"/>
        </c:scaling>
        <c:delete val="1"/>
        <c:axPos val="l"/>
        <c:majorGridlines>
          <c:spPr>
            <a:ln>
              <a:solidFill>
                <a:srgbClr val="FFFFFF">
                  <a:alpha val="0"/>
                </a:srgbClr>
              </a:solidFill>
            </a:ln>
          </c:spPr>
        </c:majorGridlines>
        <c:numFmt formatCode="General" sourceLinked="1"/>
        <c:majorTickMark val="none"/>
        <c:minorTickMark val="none"/>
        <c:tickLblPos val="none"/>
        <c:crossAx val="62274944"/>
        <c:crosses val="autoZero"/>
        <c:crossBetween val="between"/>
      </c:valAx>
      <c:spPr>
        <a:noFill/>
        <a:ln w="25400">
          <a:noFill/>
        </a:ln>
      </c:spPr>
    </c:plotArea>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42"/>
    </mc:Choice>
    <mc:Fallback>
      <c:style val="4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138330415394458"/>
          <c:y val="5.9041642431886733E-2"/>
          <c:w val="0.77547849089564758"/>
          <c:h val="0.88191671513621006"/>
        </c:manualLayout>
      </c:layout>
      <c:pieChart>
        <c:varyColors val="1"/>
        <c:ser>
          <c:idx val="0"/>
          <c:order val="0"/>
          <c:spPr>
            <a:scene3d>
              <a:camera prst="orthographicFront"/>
              <a:lightRig rig="threePt" dir="t">
                <a:rot lat="0" lon="0" rev="1200000"/>
              </a:lightRig>
            </a:scene3d>
            <a:sp3d>
              <a:bevelT w="63500" h="25400" prst="relaxedInset"/>
            </a:sp3d>
          </c:spPr>
          <c:dPt>
            <c:idx val="0"/>
            <c:bubble3D val="0"/>
            <c:spPr>
              <a:solidFill>
                <a:schemeClr val="accent5">
                  <a:lumMod val="40000"/>
                  <a:lumOff val="60000"/>
                </a:schemeClr>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0-CE74-4D53-B00B-272374B8B3FE}"/>
              </c:ext>
            </c:extLst>
          </c:dPt>
          <c:dPt>
            <c:idx val="1"/>
            <c:bubble3D val="0"/>
            <c:spPr>
              <a:solidFill>
                <a:srgbClr val="FF5050"/>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1-CE74-4D53-B00B-272374B8B3FE}"/>
              </c:ext>
            </c:extLst>
          </c:dPt>
          <c:dPt>
            <c:idx val="2"/>
            <c:bubble3D val="0"/>
            <c:spPr>
              <a:solidFill>
                <a:schemeClr val="accent2">
                  <a:lumMod val="40000"/>
                  <a:lumOff val="60000"/>
                </a:schemeClr>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2-CE74-4D53-B00B-272374B8B3FE}"/>
              </c:ext>
            </c:extLst>
          </c:dPt>
          <c:dPt>
            <c:idx val="3"/>
            <c:bubble3D val="0"/>
            <c:spPr>
              <a:solidFill>
                <a:srgbClr val="FFFF00"/>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3-CE74-4D53-B00B-272374B8B3FE}"/>
              </c:ext>
            </c:extLst>
          </c:dPt>
          <c:dPt>
            <c:idx val="4"/>
            <c:bubble3D val="0"/>
            <c:spPr>
              <a:solidFill>
                <a:srgbClr val="CC99FF"/>
              </a:solidFill>
              <a:scene3d>
                <a:camera prst="orthographicFront"/>
                <a:lightRig rig="threePt" dir="t">
                  <a:rot lat="0" lon="0" rev="1200000"/>
                </a:lightRig>
              </a:scene3d>
              <a:sp3d>
                <a:bevelT w="63500" h="25400" prst="relaxedInset"/>
              </a:sp3d>
            </c:spPr>
            <c:extLst>
              <c:ext xmlns:c16="http://schemas.microsoft.com/office/drawing/2014/chart" uri="{C3380CC4-5D6E-409C-BE32-E72D297353CC}">
                <c16:uniqueId val="{00000004-CE74-4D53-B00B-272374B8B3FE}"/>
              </c:ext>
            </c:extLst>
          </c:dPt>
          <c:dLbls>
            <c:dLbl>
              <c:idx val="0"/>
              <c:layout>
                <c:manualLayout>
                  <c:x val="-0.1893506085530727"/>
                  <c:y val="0.16301129939810913"/>
                </c:manualLayout>
              </c:layout>
              <c:tx>
                <c:rich>
                  <a:bodyPr/>
                  <a:lstStyle/>
                  <a:p>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5</a:t>
                    </a:r>
                    <a:r>
                      <a:rPr lang="en-US" altLang="ja-JP" dirty="0" smtClean="0"/>
                      <a:t>0</a:t>
                    </a:r>
                    <a:r>
                      <a:rPr lang="ja-JP" altLang="en-US" dirty="0"/>
                      <a:t>億</a:t>
                    </a:r>
                    <a:r>
                      <a:rPr lang="ja-JP" altLang="en-US" dirty="0" smtClean="0"/>
                      <a:t>未満</a:t>
                    </a:r>
                  </a:p>
                  <a:p>
                    <a:r>
                      <a:rPr lang="ja-JP" altLang="en-US" dirty="0" smtClean="0"/>
                      <a:t> </a:t>
                    </a:r>
                    <a:r>
                      <a:rPr lang="en-US" altLang="ja-JP" dirty="0" smtClean="0"/>
                      <a:t>25</a:t>
                    </a:r>
                    <a:r>
                      <a:rPr lang="ja-JP" altLang="en-US" dirty="0" smtClean="0"/>
                      <a:t>％</a:t>
                    </a:r>
                    <a:endParaRPr lang="ja-JP" altLang="en-US" dirty="0"/>
                  </a:p>
                </c:rich>
              </c:tx>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E74-4D53-B00B-272374B8B3FE}"/>
                </c:ext>
              </c:extLst>
            </c:dLbl>
            <c:dLbl>
              <c:idx val="1"/>
              <c:layout>
                <c:manualLayout>
                  <c:x val="-0.18654991399423698"/>
                  <c:y val="-8.0349732382676564E-2"/>
                </c:manualLayout>
              </c:layout>
              <c:tx>
                <c:rich>
                  <a:bodyPr/>
                  <a:lstStyle/>
                  <a:p>
                    <a:r>
                      <a:rPr lang="en-US" altLang="ja-JP" sz="1050" b="0" spc="-100" baseline="0" dirty="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dirty="0"/>
                      <a:t>00</a:t>
                    </a:r>
                    <a:r>
                      <a:rPr lang="ja-JP" altLang="en-US" dirty="0"/>
                      <a:t>億</a:t>
                    </a:r>
                    <a:r>
                      <a:rPr lang="ja-JP" altLang="en-US" dirty="0" smtClean="0"/>
                      <a:t>未満</a:t>
                    </a:r>
                  </a:p>
                  <a:p>
                    <a:r>
                      <a:rPr lang="ja-JP" altLang="en-US" dirty="0" smtClean="0"/>
                      <a:t> </a:t>
                    </a:r>
                    <a:r>
                      <a:rPr lang="en-US" altLang="ja-JP" dirty="0" smtClean="0"/>
                      <a:t>11</a:t>
                    </a:r>
                    <a:r>
                      <a:rPr lang="ja-JP" altLang="en-US" dirty="0" smtClean="0"/>
                      <a:t>％</a:t>
                    </a:r>
                    <a:endParaRPr lang="ja-JP" altLang="en-US" dirty="0"/>
                  </a:p>
                </c:rich>
              </c:tx>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E74-4D53-B00B-272374B8B3FE}"/>
                </c:ext>
              </c:extLst>
            </c:dLbl>
            <c:dLbl>
              <c:idx val="2"/>
              <c:layout>
                <c:manualLayout>
                  <c:x val="0.13298402667902801"/>
                  <c:y val="-0.23214495774979271"/>
                </c:manualLayout>
              </c:layout>
              <c:tx>
                <c:rich>
                  <a:bodyPr/>
                  <a:lstStyle/>
                  <a:p>
                    <a:r>
                      <a:rPr lang="en-US" altLang="ja-JP" sz="1050" b="0" spc="-100" baseline="0" dirty="0">
                        <a:solidFill>
                          <a:schemeClr val="tx1">
                            <a:lumMod val="75000"/>
                            <a:lumOff val="25000"/>
                          </a:schemeClr>
                        </a:solidFill>
                        <a:latin typeface="メイリオ" pitchFamily="50" charset="-128"/>
                        <a:ea typeface="メイリオ" pitchFamily="50" charset="-128"/>
                        <a:cs typeface="メイリオ" pitchFamily="50" charset="-128"/>
                      </a:rPr>
                      <a:t>5</a:t>
                    </a:r>
                    <a:r>
                      <a:rPr lang="en-US" altLang="ja-JP" dirty="0"/>
                      <a:t>00</a:t>
                    </a:r>
                    <a:r>
                      <a:rPr lang="ja-JP" altLang="en-US" dirty="0"/>
                      <a:t>億</a:t>
                    </a:r>
                    <a:r>
                      <a:rPr lang="ja-JP" altLang="en-US" dirty="0" smtClean="0"/>
                      <a:t>未満 </a:t>
                    </a:r>
                    <a:r>
                      <a:rPr lang="en-US" altLang="ja-JP" dirty="0" smtClean="0"/>
                      <a:t>39</a:t>
                    </a:r>
                    <a:r>
                      <a:rPr lang="ja-JP" altLang="en-US" dirty="0" smtClean="0"/>
                      <a:t>％</a:t>
                    </a:r>
                    <a:endParaRPr lang="ja-JP" altLang="en-US" dirty="0"/>
                  </a:p>
                </c:rich>
              </c:tx>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74-4D53-B00B-272374B8B3FE}"/>
                </c:ext>
              </c:extLst>
            </c:dLbl>
            <c:dLbl>
              <c:idx val="3"/>
              <c:layout>
                <c:manualLayout>
                  <c:x val="0.17128077723164817"/>
                  <c:y val="0.10272251884866823"/>
                </c:manualLayout>
              </c:layout>
              <c:tx>
                <c:rich>
                  <a:bodyPr/>
                  <a:lstStyle/>
                  <a:p>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sz="1050" dirty="0" smtClean="0">
                        <a:latin typeface="メイリオ" pitchFamily="50" charset="-128"/>
                        <a:ea typeface="メイリオ" pitchFamily="50" charset="-128"/>
                        <a:cs typeface="メイリオ" pitchFamily="50" charset="-128"/>
                      </a:rPr>
                      <a:t>000</a:t>
                    </a:r>
                    <a:r>
                      <a:rPr lang="ja-JP" altLang="en-US" sz="1050" dirty="0" smtClean="0">
                        <a:latin typeface="メイリオ" pitchFamily="50" charset="-128"/>
                        <a:ea typeface="メイリオ" pitchFamily="50" charset="-128"/>
                        <a:cs typeface="メイリオ" pitchFamily="50" charset="-128"/>
                      </a:rPr>
                      <a:t>億未満 </a:t>
                    </a:r>
                    <a:r>
                      <a:rPr lang="en-US" altLang="ja-JP" sz="1050" dirty="0" smtClean="0">
                        <a:latin typeface="メイリオ" pitchFamily="50" charset="-128"/>
                        <a:ea typeface="メイリオ" pitchFamily="50" charset="-128"/>
                        <a:cs typeface="メイリオ" pitchFamily="50" charset="-128"/>
                      </a:rPr>
                      <a:t>13</a:t>
                    </a:r>
                    <a:r>
                      <a:rPr lang="ja-JP" altLang="en-US" sz="1050" dirty="0" smtClean="0">
                        <a:latin typeface="メイリオ" pitchFamily="50" charset="-128"/>
                        <a:ea typeface="メイリオ" pitchFamily="50" charset="-128"/>
                        <a:cs typeface="メイリオ" pitchFamily="50" charset="-128"/>
                      </a:rPr>
                      <a:t>％</a:t>
                    </a:r>
                    <a:endParaRPr lang="ja-JP" altLang="en-US" sz="1050" dirty="0">
                      <a:latin typeface="メイリオ" pitchFamily="50" charset="-128"/>
                      <a:ea typeface="メイリオ" pitchFamily="50" charset="-128"/>
                      <a:cs typeface="メイリオ" pitchFamily="50" charset="-128"/>
                    </a:endParaRPr>
                  </a:p>
                </c:rich>
              </c:tx>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CE74-4D53-B00B-272374B8B3FE}"/>
                </c:ext>
              </c:extLst>
            </c:dLbl>
            <c:dLbl>
              <c:idx val="4"/>
              <c:layout>
                <c:manualLayout>
                  <c:x val="0.1144425044726867"/>
                  <c:y val="0.1340060799344735"/>
                </c:manualLayout>
              </c:layout>
              <c:tx>
                <c:rich>
                  <a:bodyPr/>
                  <a:lstStyle/>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r>
                      <a:rPr lang="en-US" altLang="ja-JP" sz="1050" b="0" spc="-100" baseline="0" dirty="0" smtClean="0">
                        <a:solidFill>
                          <a:schemeClr val="tx1">
                            <a:lumMod val="75000"/>
                            <a:lumOff val="25000"/>
                          </a:schemeClr>
                        </a:solidFill>
                        <a:latin typeface="メイリオ" pitchFamily="50" charset="-128"/>
                        <a:ea typeface="メイリオ" pitchFamily="50" charset="-128"/>
                        <a:cs typeface="メイリオ" pitchFamily="50" charset="-128"/>
                      </a:rPr>
                      <a:t>1</a:t>
                    </a:r>
                    <a:r>
                      <a:rPr lang="en-US" altLang="ja-JP" dirty="0" smtClean="0">
                        <a:latin typeface="メイリオ" pitchFamily="50" charset="-128"/>
                        <a:ea typeface="メイリオ" pitchFamily="50" charset="-128"/>
                        <a:cs typeface="メイリオ" pitchFamily="50" charset="-128"/>
                      </a:rPr>
                      <a:t>000</a:t>
                    </a:r>
                    <a:r>
                      <a:rPr lang="ja-JP" altLang="en-US" dirty="0" smtClean="0">
                        <a:latin typeface="メイリオ" pitchFamily="50" charset="-128"/>
                        <a:ea typeface="メイリオ" pitchFamily="50" charset="-128"/>
                        <a:cs typeface="メイリオ" pitchFamily="50" charset="-128"/>
                      </a:rPr>
                      <a:t>億超</a:t>
                    </a:r>
                  </a:p>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r>
                      <a:rPr lang="en-US" altLang="ja-JP" dirty="0" smtClean="0">
                        <a:latin typeface="メイリオ" pitchFamily="50" charset="-128"/>
                        <a:ea typeface="メイリオ" pitchFamily="50" charset="-128"/>
                        <a:cs typeface="メイリオ" pitchFamily="50" charset="-128"/>
                      </a:rPr>
                      <a:t>12</a:t>
                    </a:r>
                    <a:r>
                      <a:rPr lang="ja-JP" altLang="en-US" dirty="0" smtClean="0">
                        <a:latin typeface="メイリオ" pitchFamily="50" charset="-128"/>
                        <a:ea typeface="メイリオ" pitchFamily="50" charset="-128"/>
                        <a:cs typeface="メイリオ" pitchFamily="50" charset="-128"/>
                      </a:rPr>
                      <a:t>％</a:t>
                    </a:r>
                    <a:endParaRPr lang="ja-JP" altLang="en-US" dirty="0">
                      <a:latin typeface="メイリオ" pitchFamily="50" charset="-128"/>
                      <a:ea typeface="メイリオ" pitchFamily="50" charset="-128"/>
                      <a:cs typeface="メイリオ" pitchFamily="50" charset="-128"/>
                    </a:endParaRPr>
                  </a:p>
                </c:rich>
              </c:tx>
              <c:numFmt formatCode="General" sourceLinked="0"/>
              <c:sp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E74-4D53-B00B-272374B8B3FE}"/>
                </c:ext>
              </c:extLst>
            </c:dLbl>
            <c:spPr>
              <a:noFill/>
              <a:ln>
                <a:noFill/>
              </a:ln>
              <a:effectLst/>
            </c:spPr>
            <c:txPr>
              <a:bodyPr/>
              <a:lstStyle/>
              <a:p>
                <a:pPr>
                  <a:defRPr sz="1050" b="0" kern="0" spc="-100" baseline="0">
                    <a:solidFill>
                      <a:schemeClr val="tx1">
                        <a:lumMod val="75000"/>
                        <a:lumOff val="25000"/>
                      </a:schemeClr>
                    </a:solidFill>
                    <a:latin typeface="メイリオ" pitchFamily="50" charset="-128"/>
                    <a:ea typeface="メイリオ" pitchFamily="50" charset="-128"/>
                    <a:cs typeface="メイリオ" pitchFamily="50" charset="-128"/>
                  </a:defRPr>
                </a:pPr>
                <a:endParaRPr lang="ja-JP"/>
              </a:p>
            </c:txPr>
            <c:showLegendKey val="0"/>
            <c:showVal val="1"/>
            <c:showCatName val="1"/>
            <c:showSerName val="0"/>
            <c:showPercent val="0"/>
            <c:showBubbleSize val="0"/>
            <c:showLeaderLines val="0"/>
            <c:extLst>
              <c:ext xmlns:c15="http://schemas.microsoft.com/office/drawing/2012/chart" uri="{CE6537A1-D6FC-4f65-9D91-7224C49458BB}"/>
            </c:extLst>
          </c:dLbls>
          <c:cat>
            <c:strRef>
              <c:f>Sheet1!$A$2:$A$6</c:f>
              <c:strCache>
                <c:ptCount val="5"/>
                <c:pt idx="0">
                  <c:v>50億未満</c:v>
                </c:pt>
                <c:pt idx="1">
                  <c:v>100億未満</c:v>
                </c:pt>
                <c:pt idx="2">
                  <c:v>500億未満</c:v>
                </c:pt>
                <c:pt idx="3">
                  <c:v>1000億未満</c:v>
                </c:pt>
                <c:pt idx="4">
                  <c:v>1000億超</c:v>
                </c:pt>
              </c:strCache>
            </c:strRef>
          </c:cat>
          <c:val>
            <c:numRef>
              <c:f>Sheet1!$B$2:$B$6</c:f>
              <c:numCache>
                <c:formatCode>General</c:formatCode>
                <c:ptCount val="5"/>
                <c:pt idx="0">
                  <c:v>25</c:v>
                </c:pt>
                <c:pt idx="1">
                  <c:v>12</c:v>
                </c:pt>
                <c:pt idx="2">
                  <c:v>39</c:v>
                </c:pt>
                <c:pt idx="3">
                  <c:v>12</c:v>
                </c:pt>
                <c:pt idx="4">
                  <c:v>12</c:v>
                </c:pt>
              </c:numCache>
            </c:numRef>
          </c:val>
          <c:extLst>
            <c:ext xmlns:c16="http://schemas.microsoft.com/office/drawing/2014/chart" uri="{C3380CC4-5D6E-409C-BE32-E72D297353CC}">
              <c16:uniqueId val="{00000005-CE74-4D53-B00B-272374B8B3FE}"/>
            </c:ext>
          </c:extLst>
        </c:ser>
        <c:dLbls>
          <c:showLegendKey val="0"/>
          <c:showVal val="1"/>
          <c:showCatName val="1"/>
          <c:showSerName val="0"/>
          <c:showPercent val="0"/>
          <c:showBubbleSize val="0"/>
          <c:showLeaderLines val="0"/>
        </c:dLbls>
        <c:firstSliceAng val="0"/>
      </c:pieChart>
    </c:plotArea>
    <c:plotVisOnly val="1"/>
    <c:dispBlanksAs val="zero"/>
    <c:showDLblsOverMax val="0"/>
  </c:chart>
  <c:spPr>
    <a:noFill/>
  </c:spPr>
  <c:txPr>
    <a:bodyPr/>
    <a:lstStyle/>
    <a:p>
      <a:pPr>
        <a:defRPr sz="1800"/>
      </a:pPr>
      <a:endParaRPr lang="ja-JP"/>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F8152909-791F-4856-BF3A-4D9440F7F07C}" type="datetimeFigureOut">
              <a:rPr lang="ja-JP" altLang="en-US"/>
              <a:pPr>
                <a:defRPr/>
              </a:pPr>
              <a:t>2017/4/13</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CE8EC171-B657-47B2-805C-AA3D3077C841}"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B7471B0-0ECE-4942-9139-DC7DDD6C37D4}" type="datetimeFigureOut">
              <a:rPr lang="ja-JP" altLang="en-US"/>
              <a:pPr>
                <a:defRPr/>
              </a:pPr>
              <a:t>2017/4/13</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32331D9-5B6D-4378-A284-AA35423F40D2}"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a:t>
            </a:fld>
            <a:endParaRPr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12</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5836A0-408F-44A9-8435-16EDCA6F0588}" type="slidenum">
              <a:rPr lang="en-US" altLang="ja-JP" smtClean="0">
                <a:solidFill>
                  <a:srgbClr val="000000"/>
                </a:solidFill>
                <a:latin typeface="Arial" pitchFamily="34" charset="0"/>
              </a:rPr>
              <a:pPr fontAlgn="base">
                <a:spcBef>
                  <a:spcPct val="0"/>
                </a:spcBef>
                <a:spcAft>
                  <a:spcPct val="0"/>
                </a:spcAft>
                <a:defRPr/>
              </a:pPr>
              <a:t>13</a:t>
            </a:fld>
            <a:endParaRPr lang="en-US" altLang="ja-JP" smtClean="0">
              <a:solidFill>
                <a:srgbClr val="000000"/>
              </a:solidFill>
              <a:latin typeface="Arial" pitchFamily="34" charset="0"/>
            </a:endParaRPr>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14</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15</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1F8BA5-BE11-4CEA-902B-87BF01A7495C}" type="slidenum">
              <a:rPr lang="en-US" altLang="ja-JP" smtClean="0">
                <a:solidFill>
                  <a:srgbClr val="000000"/>
                </a:solidFill>
                <a:latin typeface="Arial" pitchFamily="34" charset="0"/>
              </a:rPr>
              <a:pPr fontAlgn="base">
                <a:spcBef>
                  <a:spcPct val="0"/>
                </a:spcBef>
                <a:spcAft>
                  <a:spcPct val="0"/>
                </a:spcAft>
                <a:defRPr/>
              </a:pPr>
              <a:t>16</a:t>
            </a:fld>
            <a:endParaRPr lang="en-US" altLang="ja-JP" smtClean="0">
              <a:solidFill>
                <a:srgbClr val="000000"/>
              </a:solidFill>
              <a:latin typeface="Arial" pitchFamily="34" charset="0"/>
            </a:endParaRPr>
          </a:p>
        </p:txBody>
      </p:sp>
      <p:sp>
        <p:nvSpPr>
          <p:cNvPr id="110595"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110596"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2976D705-D835-43CF-A42B-DB46D57C06F2}" type="slidenum">
              <a:rPr lang="en-US" altLang="ja-JP" sz="1200">
                <a:solidFill>
                  <a:srgbClr val="000000"/>
                </a:solidFill>
              </a:rPr>
              <a:pPr algn="r" defTabSz="908050"/>
              <a:t>17</a:t>
            </a:fld>
            <a:endParaRPr lang="en-US" altLang="ja-JP" sz="1200">
              <a:solidFill>
                <a:srgbClr val="000000"/>
              </a:solidFill>
            </a:endParaRPr>
          </a:p>
        </p:txBody>
      </p:sp>
      <p:sp>
        <p:nvSpPr>
          <p:cNvPr id="109571"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109572"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18</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7DD293-07B7-4A6E-9C65-5BA71E8DA7D5}" type="slidenum">
              <a:rPr lang="en-US" altLang="ja-JP" smtClean="0">
                <a:solidFill>
                  <a:srgbClr val="000000"/>
                </a:solidFill>
                <a:latin typeface="Arial" pitchFamily="34" charset="0"/>
              </a:rPr>
              <a:pPr fontAlgn="base">
                <a:spcBef>
                  <a:spcPct val="0"/>
                </a:spcBef>
                <a:spcAft>
                  <a:spcPct val="0"/>
                </a:spcAft>
                <a:defRPr/>
              </a:pPr>
              <a:t>19</a:t>
            </a:fld>
            <a:endParaRPr lang="en-US" altLang="ja-JP" smtClean="0">
              <a:solidFill>
                <a:srgbClr val="000000"/>
              </a:solidFill>
              <a:latin typeface="Arial" pitchFamily="34" charset="0"/>
            </a:endParaRPr>
          </a:p>
        </p:txBody>
      </p:sp>
      <p:sp>
        <p:nvSpPr>
          <p:cNvPr id="1116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08050" fontAlgn="base">
              <a:spcBef>
                <a:spcPct val="0"/>
              </a:spcBef>
              <a:spcAft>
                <a:spcPct val="0"/>
              </a:spcAft>
              <a:defRPr/>
            </a:pPr>
            <a:fld id="{41F8265F-E0BD-47FE-BED4-D70718BAB109}" type="slidenum">
              <a:rPr lang="en-US" altLang="ja-JP" smtClean="0">
                <a:solidFill>
                  <a:srgbClr val="000000"/>
                </a:solidFill>
                <a:latin typeface="Arial" charset="0"/>
              </a:rPr>
              <a:pPr defTabSz="908050" fontAlgn="base">
                <a:spcBef>
                  <a:spcPct val="0"/>
                </a:spcBef>
                <a:spcAft>
                  <a:spcPct val="0"/>
                </a:spcAft>
                <a:defRPr/>
              </a:pPr>
              <a:t>20</a:t>
            </a:fld>
            <a:endParaRPr lang="en-US" altLang="ja-JP" smtClean="0">
              <a:solidFill>
                <a:srgbClr val="000000"/>
              </a:solidFill>
              <a:latin typeface="Arial" charset="0"/>
            </a:endParaRPr>
          </a:p>
        </p:txBody>
      </p:sp>
      <p:sp>
        <p:nvSpPr>
          <p:cNvPr id="94211"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94212"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endParaRPr lang="en-US" altLang="ja-JP"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21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93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820D4633-3A8B-4D72-BFED-07FAF3B63AEA}" type="slidenum">
              <a:rPr lang="ja-JP" altLang="en-US" smtClean="0"/>
              <a:pPr>
                <a:defRPr/>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10D1637C-E0C3-4CA2-82A1-2B790A72221F}" type="slidenum">
              <a:rPr lang="en-US" altLang="ja-JP" sz="1200">
                <a:solidFill>
                  <a:srgbClr val="000000"/>
                </a:solidFill>
              </a:rPr>
              <a:pPr algn="r" defTabSz="908050"/>
              <a:t>22</a:t>
            </a:fld>
            <a:endParaRPr lang="en-US" altLang="ja-JP" sz="1200">
              <a:solidFill>
                <a:srgbClr val="000000"/>
              </a:solidFill>
            </a:endParaRPr>
          </a:p>
        </p:txBody>
      </p:sp>
      <p:sp>
        <p:nvSpPr>
          <p:cNvPr id="116739"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116740"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FB7A40-FF52-41B9-826E-6183673DE35E}" type="slidenum">
              <a:rPr lang="en-US" altLang="ja-JP" smtClean="0">
                <a:solidFill>
                  <a:srgbClr val="000000"/>
                </a:solidFill>
                <a:latin typeface="Arial" pitchFamily="34" charset="0"/>
              </a:rPr>
              <a:pPr fontAlgn="base">
                <a:spcBef>
                  <a:spcPct val="0"/>
                </a:spcBef>
                <a:spcAft>
                  <a:spcPct val="0"/>
                </a:spcAft>
                <a:defRPr/>
              </a:pPr>
              <a:t>23</a:t>
            </a:fld>
            <a:endParaRPr lang="en-US" altLang="ja-JP" smtClean="0">
              <a:solidFill>
                <a:srgbClr val="000000"/>
              </a:solidFill>
              <a:latin typeface="Arial" pitchFamily="34" charset="0"/>
            </a:endParaRPr>
          </a:p>
        </p:txBody>
      </p:sp>
      <p:sp>
        <p:nvSpPr>
          <p:cNvPr id="1177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77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24</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E2A0B91-AE57-46EF-8E6E-5B087271CB0D}" type="slidenum">
              <a:rPr lang="en-US" altLang="ja-JP" smtClean="0">
                <a:solidFill>
                  <a:srgbClr val="000000"/>
                </a:solidFill>
              </a:rPr>
              <a:pPr>
                <a:defRPr/>
              </a:pPr>
              <a:t>25</a:t>
            </a:fld>
            <a:endParaRPr lang="en-US" altLang="ja-JP" smtClean="0">
              <a:solidFill>
                <a:srgbClr val="000000"/>
              </a:solidFill>
            </a:endParaRPr>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98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26</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27</a:t>
            </a:fld>
            <a:endParaRPr lang="ja-JP"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28</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29</a:t>
            </a:fld>
            <a:endParaRPr lang="ja-JP"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30</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31</a:t>
            </a:fld>
            <a:endParaRPr lang="ja-JP"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AF6335D-6DB5-43EE-B48F-FCB630890039}" type="slidenum">
              <a:rPr lang="en-US" altLang="ja-JP" smtClean="0">
                <a:solidFill>
                  <a:srgbClr val="000000"/>
                </a:solidFill>
              </a:rPr>
              <a:pPr>
                <a:defRPr/>
              </a:pPr>
              <a:t>32</a:t>
            </a:fld>
            <a:endParaRPr lang="en-US" altLang="ja-JP" smtClean="0">
              <a:solidFill>
                <a:srgbClr val="000000"/>
              </a:solidFill>
            </a:endParaRPr>
          </a:p>
        </p:txBody>
      </p:sp>
      <p:sp>
        <p:nvSpPr>
          <p:cNvPr id="1228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28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lang="ja-JP" altLang="en-US" smtClean="0">
                <a:solidFill>
                  <a:prstClr val="black"/>
                </a:solidFill>
              </a:rPr>
              <a:pPr/>
              <a:t>33</a:t>
            </a:fld>
            <a:endParaRPr lang="ja-JP"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BA5D92A2-4448-40AB-B7AC-569D6BC90058}" type="slidenum">
              <a:rPr lang="en-US" altLang="ja-JP" smtClean="0">
                <a:solidFill>
                  <a:srgbClr val="000000"/>
                </a:solidFill>
              </a:rPr>
              <a:pPr>
                <a:defRPr/>
              </a:pPr>
              <a:t>34</a:t>
            </a:fld>
            <a:endParaRPr lang="en-US" altLang="ja-JP" smtClean="0">
              <a:solidFill>
                <a:srgbClr val="000000"/>
              </a:solidFill>
            </a:endParaRPr>
          </a:p>
        </p:txBody>
      </p:sp>
      <p:sp>
        <p:nvSpPr>
          <p:cNvPr id="124931" name="Rectangle 2"/>
          <p:cNvSpPr>
            <a:spLocks noGrp="1" noRot="1" noChangeAspect="1" noChangeArrowheads="1" noTextEdit="1"/>
          </p:cNvSpPr>
          <p:nvPr>
            <p:ph type="sldImg"/>
          </p:nvPr>
        </p:nvSpPr>
        <p:spPr bwMode="auto">
          <a:xfrm>
            <a:off x="901700" y="739775"/>
            <a:ext cx="4935538" cy="3702050"/>
          </a:xfrm>
          <a:noFill/>
          <a:ln>
            <a:solidFill>
              <a:srgbClr val="000000"/>
            </a:solidFill>
            <a:miter lim="800000"/>
            <a:headEnd/>
            <a:tailEnd/>
          </a:ln>
        </p:spPr>
      </p:sp>
      <p:sp>
        <p:nvSpPr>
          <p:cNvPr id="1249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スライド イメージ プレースホルダ 1"/>
          <p:cNvSpPr>
            <a:spLocks noGrp="1" noRot="1" noChangeAspect="1" noTextEdit="1"/>
          </p:cNvSpPr>
          <p:nvPr>
            <p:ph type="sldImg"/>
          </p:nvPr>
        </p:nvSpPr>
        <p:spPr bwMode="auto">
          <a:xfrm>
            <a:off x="900113" y="739775"/>
            <a:ext cx="4935537" cy="3700463"/>
          </a:xfrm>
          <a:noFill/>
          <a:ln>
            <a:solidFill>
              <a:srgbClr val="000000"/>
            </a:solidFill>
            <a:miter lim="800000"/>
            <a:headEnd/>
            <a:tailEnd/>
          </a:ln>
        </p:spPr>
      </p:sp>
      <p:sp>
        <p:nvSpPr>
          <p:cNvPr id="12800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30CA2639-B925-48C7-8322-A847C26FE25D}" type="slidenum">
              <a:rPr lang="ja-JP" altLang="en-US" smtClean="0">
                <a:solidFill>
                  <a:prstClr val="black"/>
                </a:solidFill>
              </a:rPr>
              <a:pPr>
                <a:defRPr/>
              </a:pPr>
              <a:t>35</a:t>
            </a:fld>
            <a:endParaRPr lang="ja-JP" altLang="en-US">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スライド イメージ プレースホルダ 1"/>
          <p:cNvSpPr>
            <a:spLocks noGrp="1" noRot="1" noChangeAspect="1" noTextEdit="1"/>
          </p:cNvSpPr>
          <p:nvPr>
            <p:ph type="sldImg"/>
          </p:nvPr>
        </p:nvSpPr>
        <p:spPr bwMode="auto">
          <a:xfrm>
            <a:off x="900113" y="739775"/>
            <a:ext cx="4935537" cy="3700463"/>
          </a:xfrm>
          <a:noFill/>
          <a:ln>
            <a:solidFill>
              <a:srgbClr val="000000"/>
            </a:solidFill>
            <a:miter lim="800000"/>
            <a:headEnd/>
            <a:tailEnd/>
          </a:ln>
        </p:spPr>
      </p:sp>
      <p:sp>
        <p:nvSpPr>
          <p:cNvPr id="12902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39C5BDE4-4920-4EF2-807E-B5123C90FDFE}" type="slidenum">
              <a:rPr lang="ja-JP" altLang="en-US" smtClean="0">
                <a:solidFill>
                  <a:prstClr val="black"/>
                </a:solidFill>
              </a:rPr>
              <a:pPr>
                <a:defRPr/>
              </a:pPr>
              <a:t>36</a:t>
            </a:fld>
            <a:endParaRPr lang="ja-JP" altLang="en-US">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005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14C6742-1819-44F7-ABE1-2B6ECB29C681}" type="slidenum">
              <a:rPr lang="ja-JP" altLang="en-US" smtClean="0">
                <a:solidFill>
                  <a:prstClr val="black"/>
                </a:solidFill>
              </a:rPr>
              <a:pPr>
                <a:defRPr/>
              </a:pPr>
              <a:t>37</a:t>
            </a:fld>
            <a:endParaRPr lang="ja-JP" altLang="en-US">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pPr>
                <a:defRPr/>
              </a:pPr>
              <a:t>38</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1564748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27947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41</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6</a:t>
            </a:fld>
            <a:endParaRPr kumimoji="1"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42</a:t>
            </a:fld>
            <a:endParaRPr lang="ja-JP" altLang="en-US">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solidFill>
                  <a:prstClr val="black"/>
                </a:solidFill>
              </a:rPr>
              <a:pPr>
                <a:defRPr/>
              </a:pPr>
              <a:t>43</a:t>
            </a:fld>
            <a:endParaRPr lang="ja-JP" altLang="en-US">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851E734-CAB1-4573-A7CD-C48BCB10ACE2}" type="slidenum">
              <a:rPr kumimoji="1" lang="ja-JP" altLang="en-US" smtClean="0"/>
              <a:pPr/>
              <a:t>44</a:t>
            </a:fld>
            <a:endParaRPr kumimoji="1"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525DE2A-991D-4DBF-9C9D-FCDE71F20305}" type="slidenum">
              <a:rPr lang="ja-JP" altLang="en-US" smtClean="0">
                <a:solidFill>
                  <a:prstClr val="black"/>
                </a:solidFill>
              </a:rPr>
              <a:pPr>
                <a:defRPr/>
              </a:pPr>
              <a:t>45</a:t>
            </a:fld>
            <a:endParaRPr lang="ja-JP" altLang="en-US">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46</a:t>
            </a:fld>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58AF047-0374-410C-84F7-545873446486}" type="slidenum">
              <a:rPr lang="en-US" altLang="ja-JP" smtClean="0">
                <a:solidFill>
                  <a:srgbClr val="000000"/>
                </a:solidFill>
              </a:rPr>
              <a:pPr>
                <a:defRPr/>
              </a:pPr>
              <a:t>47</a:t>
            </a:fld>
            <a:endParaRPr lang="en-US" altLang="ja-JP" smtClean="0">
              <a:solidFill>
                <a:srgbClr val="000000"/>
              </a:solidFill>
            </a:endParaRPr>
          </a:p>
        </p:txBody>
      </p:sp>
      <p:sp>
        <p:nvSpPr>
          <p:cNvPr id="131075"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A18B213C-8BF8-427E-AA3B-1231A7F4768E}" type="slidenum">
              <a:rPr lang="en-US" altLang="ja-JP" sz="1200">
                <a:solidFill>
                  <a:srgbClr val="000000"/>
                </a:solidFill>
              </a:rPr>
              <a:pPr algn="r" defTabSz="908050"/>
              <a:t>47</a:t>
            </a:fld>
            <a:endParaRPr lang="en-US" altLang="ja-JP" sz="1200">
              <a:solidFill>
                <a:srgbClr val="000000"/>
              </a:solidFill>
            </a:endParaRPr>
          </a:p>
        </p:txBody>
      </p:sp>
      <p:sp>
        <p:nvSpPr>
          <p:cNvPr id="13107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88F8F58-E90A-484A-AB95-A6B3AFCC6222}" type="slidenum">
              <a:rPr lang="ja-JP" altLang="en-US" smtClean="0">
                <a:solidFill>
                  <a:prstClr val="black"/>
                </a:solidFill>
              </a:rPr>
              <a:pPr>
                <a:defRPr/>
              </a:pPr>
              <a:t>48</a:t>
            </a:fld>
            <a:endParaRPr lang="ja-JP" altLang="en-US">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58AF047-0374-410C-84F7-545873446486}" type="slidenum">
              <a:rPr lang="en-US" altLang="ja-JP" smtClean="0">
                <a:solidFill>
                  <a:srgbClr val="000000"/>
                </a:solidFill>
              </a:rPr>
              <a:pPr>
                <a:defRPr/>
              </a:pPr>
              <a:t>52</a:t>
            </a:fld>
            <a:endParaRPr lang="en-US" altLang="ja-JP" smtClean="0">
              <a:solidFill>
                <a:srgbClr val="000000"/>
              </a:solidFill>
            </a:endParaRPr>
          </a:p>
        </p:txBody>
      </p:sp>
      <p:sp>
        <p:nvSpPr>
          <p:cNvPr id="131075"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A18B213C-8BF8-427E-AA3B-1231A7F4768E}" type="slidenum">
              <a:rPr lang="en-US" altLang="ja-JP" sz="1200">
                <a:solidFill>
                  <a:srgbClr val="000000"/>
                </a:solidFill>
              </a:rPr>
              <a:pPr algn="r" defTabSz="908050"/>
              <a:t>52</a:t>
            </a:fld>
            <a:endParaRPr lang="en-US" altLang="ja-JP" sz="1200">
              <a:solidFill>
                <a:srgbClr val="000000"/>
              </a:solidFill>
            </a:endParaRPr>
          </a:p>
        </p:txBody>
      </p:sp>
      <p:sp>
        <p:nvSpPr>
          <p:cNvPr id="13107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2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8517F5BD-E37C-4CAC-9CE2-84322CCBEC78}" type="slidenum">
              <a:rPr lang="ja-JP" altLang="en-US" smtClean="0">
                <a:solidFill>
                  <a:prstClr val="black"/>
                </a:solidFill>
              </a:rPr>
              <a:pPr>
                <a:defRPr/>
              </a:pPr>
              <a:t>53</a:t>
            </a:fld>
            <a:endParaRPr lang="ja-JP" alt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54</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7</a:t>
            </a:fld>
            <a:endParaRPr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55</a:t>
            </a:fld>
            <a:endParaRPr lang="ja-JP" altLang="en-US">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56</a:t>
            </a:fld>
            <a:endParaRPr lang="ja-JP" altLang="en-US">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57</a:t>
            </a:fld>
            <a:endParaRPr lang="ja-JP" altLang="en-US">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752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CF514CE0-F4FA-4178-BA10-D51F98F3C679}" type="slidenum">
              <a:rPr lang="ja-JP" altLang="en-US" smtClean="0">
                <a:solidFill>
                  <a:prstClr val="black"/>
                </a:solidFill>
              </a:rPr>
              <a:pPr>
                <a:defRPr/>
              </a:pPr>
              <a:t>58</a:t>
            </a:fld>
            <a:endParaRPr lang="ja-JP" altLang="en-US">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59</a:t>
            </a:fld>
            <a:endParaRPr lang="ja-JP" altLang="en-US">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solidFill>
                  <a:prstClr val="black"/>
                </a:solidFill>
              </a:rPr>
              <a:pPr>
                <a:defRPr/>
              </a:pPr>
              <a:t>60</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05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smtClean="0"/>
          </a:p>
        </p:txBody>
      </p:sp>
      <p:sp>
        <p:nvSpPr>
          <p:cNvPr id="4" name="スライド番号プレースホルダ 3"/>
          <p:cNvSpPr>
            <a:spLocks noGrp="1"/>
          </p:cNvSpPr>
          <p:nvPr>
            <p:ph type="sldNum" sz="quarter" idx="5"/>
          </p:nvPr>
        </p:nvSpPr>
        <p:spPr/>
        <p:txBody>
          <a:bodyPr/>
          <a:lstStyle/>
          <a:p>
            <a:pPr>
              <a:defRPr/>
            </a:pPr>
            <a:fld id="{633563D6-0349-4FBB-8101-466E2F6A203C}" type="slidenum">
              <a:rPr lang="ja-JP" altLang="en-US" smtClean="0"/>
              <a:pPr>
                <a:defRPr/>
              </a:pPr>
              <a:t>8</a:t>
            </a:fld>
            <a:endParaRPr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9</a:t>
            </a:fld>
            <a:endParaRPr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65CB6D-B291-48C6-B2B2-381AD484C703}" type="slidenum">
              <a:rPr lang="en-US" altLang="ja-JP" smtClean="0">
                <a:solidFill>
                  <a:srgbClr val="000000"/>
                </a:solidFill>
                <a:latin typeface="Arial" pitchFamily="34" charset="0"/>
              </a:rPr>
              <a:pPr fontAlgn="base">
                <a:spcBef>
                  <a:spcPct val="0"/>
                </a:spcBef>
                <a:spcAft>
                  <a:spcPct val="0"/>
                </a:spcAft>
                <a:defRPr/>
              </a:pPr>
              <a:t>10</a:t>
            </a:fld>
            <a:endParaRPr lang="en-US" altLang="ja-JP" dirty="0" smtClean="0">
              <a:solidFill>
                <a:srgbClr val="000000"/>
              </a:solidFill>
              <a:latin typeface="Arial" pitchFamily="34" charset="0"/>
            </a:endParaRPr>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dirty="0" smtClean="0">
              <a:latin typeface="Arial" pitchFamily="34" charset="0"/>
              <a:ea typeface="ＭＳ Ｐ明朝" pitchFamily="18"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32331D9-5B6D-4378-A284-AA35423F40D2}" type="slidenum">
              <a:rPr lang="ja-JP" altLang="en-US" smtClean="0"/>
              <a:pPr>
                <a:defRPr/>
              </a:pPr>
              <a:t>11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screen"/>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hanks">
    <p:spTree>
      <p:nvGrpSpPr>
        <p:cNvPr id="1" name=""/>
        <p:cNvGrpSpPr/>
        <p:nvPr/>
      </p:nvGrpSpPr>
      <p:grpSpPr>
        <a:xfrm>
          <a:off x="0" y="0"/>
          <a:ext cx="0" cy="0"/>
          <a:chOff x="0" y="0"/>
          <a:chExt cx="0" cy="0"/>
        </a:xfrm>
      </p:grpSpPr>
      <p:sp>
        <p:nvSpPr>
          <p:cNvPr id="2" name="四角形 4"/>
          <p:cNvSpPr>
            <a:spLocks noGrp="1" noChangeArrowheads="1"/>
          </p:cNvSpPr>
          <p:nvPr>
            <p:ph type="ftr" sz="quarter" idx="10"/>
          </p:nvPr>
        </p:nvSpPr>
        <p:spPr>
          <a:xfrm>
            <a:off x="395536" y="6459538"/>
            <a:ext cx="2231008" cy="209822"/>
          </a:xfrm>
        </p:spPr>
        <p:txBody>
          <a:bodyPr/>
          <a:lstStyle>
            <a:lvl1pPr>
              <a:defRPr/>
            </a:lvl1pPr>
          </a:lstStyle>
          <a:p>
            <a:pPr>
              <a:defRPr/>
            </a:pPr>
            <a:r>
              <a:rPr lang="en-US" altLang="ja-JP" dirty="0" smtClean="0">
                <a:solidFill>
                  <a:srgbClr val="FFFFFF"/>
                </a:solidFill>
              </a:rPr>
              <a:t>©2014  SuperStream Inc. All rights reserved.</a:t>
            </a:r>
            <a:endParaRPr lang="ja-JP" altLang="en-US" dirty="0">
              <a:solidFill>
                <a:srgbClr val="FFFFFF"/>
              </a:solidFill>
            </a:endParaRPr>
          </a:p>
        </p:txBody>
      </p:sp>
    </p:spTree>
    <p:extLst>
      <p:ext uri="{BB962C8B-B14F-4D97-AF65-F5344CB8AC3E}">
        <p14:creationId xmlns:p14="http://schemas.microsoft.com/office/powerpoint/2010/main" val="2617120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screen"/>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screen"/>
          <a:srcRect/>
          <a:stretch>
            <a:fillRect/>
          </a:stretch>
        </p:blipFill>
        <p:spPr bwMode="auto">
          <a:xfrm>
            <a:off x="3563938" y="3186113"/>
            <a:ext cx="3979862"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solidFill>
                  <a:prstClr val="white"/>
                </a:solidFill>
              </a:rPr>
              <a:t>© SuperStream Inc. All rights reserved.</a:t>
            </a:r>
            <a:endParaRPr lang="en-US" altLang="ja-JP" dirty="0">
              <a:solidFill>
                <a:prstClr val="white"/>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FE00768-FDBA-4301-AADB-26853FAFE551}"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t>©2013  SuperStream Inc. All rights reserved.</a:t>
            </a:r>
            <a:endParaRPr lang="ja-JP" altLang="en-US" dirty="0"/>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t>©2013  SuperStream Inc. All rights reserved.</a:t>
            </a:r>
            <a:endParaRPr lang="ja-JP" altLang="en-US" dirty="0"/>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8137CF-73F5-42E4-9CFD-3E9DBF466587}" type="slidenum">
              <a:rPr lang="ja-JP" altLang="en-US"/>
              <a:pPr>
                <a:defRPr/>
              </a:pPr>
              <a: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t>©2014  SuperStream Inc. All rights reserved.</a:t>
            </a:r>
            <a:endParaRPr lang="ja-JP" altLang="en-US" dirty="0"/>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pPr/>
              <a:t>‹#›</a:t>
            </a:fld>
            <a:endParaRPr lang="ja-JP" altLang="en-US" dirty="0"/>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a:prstGeom prst="rect">
            <a:avLst/>
          </a:prstGeo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6" name="スライド番号プレースホルダー 5"/>
          <p:cNvSpPr>
            <a:spLocks noGrp="1"/>
          </p:cNvSpPr>
          <p:nvPr>
            <p:ph type="sldNum" sz="quarter" idx="12"/>
          </p:nvPr>
        </p:nvSpPr>
        <p:spPr/>
        <p:txBody>
          <a:bodyPr/>
          <a:lstStyle/>
          <a:p>
            <a:fld id="{093C75F2-3E4C-4B5E-9F52-DE106DCEBDCD}" type="slidenum">
              <a:rPr lang="ja-JP" altLang="en-US" smtClean="0">
                <a:solidFill>
                  <a:srgbClr val="FFFFFF"/>
                </a:solidFill>
              </a:rPr>
              <a:pPr/>
              <a:t>‹#›</a:t>
            </a:fld>
            <a:endParaRPr lang="ja-JP" altLang="en-US">
              <a:solidFill>
                <a:srgbClr val="FFFFFF"/>
              </a:solidFill>
            </a:endParaRPr>
          </a:p>
        </p:txBody>
      </p:sp>
    </p:spTree>
    <p:extLst>
      <p:ext uri="{BB962C8B-B14F-4D97-AF65-F5344CB8AC3E}">
        <p14:creationId xmlns:p14="http://schemas.microsoft.com/office/powerpoint/2010/main" val="29597248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3238" y="215900"/>
            <a:ext cx="8137525" cy="1008063"/>
          </a:xfrm>
          <a:prstGeom prst="rect">
            <a:avLst/>
          </a:prstGeom>
        </p:spPr>
        <p:txBody>
          <a:bodyPr anchor="ctr" anchorCtr="0">
            <a:normAutofit/>
          </a:bodyPr>
          <a:lstStyle>
            <a:lvl1pPr>
              <a:defRPr sz="2200" b="1" i="0" baseline="0"/>
            </a:lvl1pPr>
          </a:lstStyle>
          <a:p>
            <a:r>
              <a:rPr lang="ja-JP" altLang="en-US" dirty="0" smtClean="0"/>
              <a:t>マスタ タイトルの書式設定</a:t>
            </a:r>
            <a:endParaRPr lang="ja-JP" altLang="en-US" dirty="0"/>
          </a:p>
        </p:txBody>
      </p:sp>
      <p:sp>
        <p:nvSpPr>
          <p:cNvPr id="4" name="フッター プレースホルダ 4"/>
          <p:cNvSpPr>
            <a:spLocks noGrp="1"/>
          </p:cNvSpPr>
          <p:nvPr>
            <p:ph type="ftr" sz="quarter" idx="14"/>
          </p:nvPr>
        </p:nvSpPr>
        <p:spPr/>
        <p:txBody>
          <a:bodyPr anchorCtr="0"/>
          <a:lstStyle>
            <a:lvl1pPr>
              <a:defRPr sz="700">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ja-JP" altLang="en-US" dirty="0"/>
          </a:p>
        </p:txBody>
      </p:sp>
      <p:sp>
        <p:nvSpPr>
          <p:cNvPr id="5"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8877CD0E-B11A-459D-89DC-118F8B438B08}" type="slidenum">
              <a:rPr lang="ja-JP" altLang="en-US"/>
              <a:pPr>
                <a:defRPr/>
              </a:pPr>
              <a:t>‹#›</a:t>
            </a:fld>
            <a:endParaRPr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General Black">
    <p:spTree>
      <p:nvGrpSpPr>
        <p:cNvPr id="1" name=""/>
        <p:cNvGrpSpPr/>
        <p:nvPr/>
      </p:nvGrpSpPr>
      <p:grpSpPr>
        <a:xfrm>
          <a:off x="0" y="0"/>
          <a:ext cx="0" cy="0"/>
          <a:chOff x="0" y="0"/>
          <a:chExt cx="0" cy="0"/>
        </a:xfrm>
      </p:grpSpPr>
      <p:sp>
        <p:nvSpPr>
          <p:cNvPr id="4"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8877CD0E-B11A-459D-89DC-118F8B438B08}" type="slidenum">
              <a:rPr lang="ja-JP" altLang="en-US">
                <a:solidFill>
                  <a:srgbClr val="FFFFFF"/>
                </a:solidFill>
              </a:rPr>
              <a:pPr>
                <a:defRPr/>
              </a:pPr>
              <a:t>‹#›</a:t>
            </a:fld>
            <a:endParaRPr lang="ja-JP" altLang="en-US" dirty="0">
              <a:solidFill>
                <a:srgbClr val="FFFFFF"/>
              </a:solidFill>
            </a:endParaRPr>
          </a:p>
        </p:txBody>
      </p:sp>
    </p:spTree>
    <p:extLst>
      <p:ext uri="{BB962C8B-B14F-4D97-AF65-F5344CB8AC3E}">
        <p14:creationId xmlns:p14="http://schemas.microsoft.com/office/powerpoint/2010/main" val="11770612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EEE568F-171F-421F-8487-5FC57261C5FE}"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4DAA5C83-6948-46D9-B520-32C2DB7F524D}" type="slidenum">
              <a:rPr lang="en-US" altLang="ja-JP"/>
              <a:pPr>
                <a:defRPr/>
              </a:pPr>
              <a:t>‹#›</a:t>
            </a:fld>
            <a:endParaRPr lang="en-US" altLang="ja-JP"/>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hanks">
    <p:spTree>
      <p:nvGrpSpPr>
        <p:cNvPr id="1" name=""/>
        <p:cNvGrpSpPr/>
        <p:nvPr/>
      </p:nvGrpSpPr>
      <p:grpSpPr>
        <a:xfrm>
          <a:off x="0" y="0"/>
          <a:ext cx="0" cy="0"/>
          <a:chOff x="0" y="0"/>
          <a:chExt cx="0" cy="0"/>
        </a:xfrm>
      </p:grpSpPr>
      <p:sp>
        <p:nvSpPr>
          <p:cNvPr id="2" name="四角形 4"/>
          <p:cNvSpPr>
            <a:spLocks noGrp="1" noChangeArrowheads="1"/>
          </p:cNvSpPr>
          <p:nvPr>
            <p:ph type="ftr" sz="quarter" idx="10"/>
          </p:nvPr>
        </p:nvSpPr>
        <p:spPr>
          <a:xfrm>
            <a:off x="467544" y="6459538"/>
            <a:ext cx="2159000" cy="179387"/>
          </a:xfrm>
        </p:spPr>
        <p:txBody>
          <a:bodyPr/>
          <a:lstStyle>
            <a:lvl1pPr>
              <a:defRPr/>
            </a:lvl1pPr>
          </a:lstStyle>
          <a:p>
            <a:pPr>
              <a:defRPr/>
            </a:pPr>
            <a:r>
              <a:rPr lang="en-US" altLang="ja-JP" dirty="0" smtClean="0">
                <a:solidFill>
                  <a:srgbClr val="FFFFFF"/>
                </a:solidFill>
              </a:rPr>
              <a:t>©2014  SuperStream Inc. All rights reserved.</a:t>
            </a:r>
            <a:endParaRPr lang="ja-JP" altLang="en-US" dirty="0">
              <a:solidFill>
                <a:srgbClr val="FFFFFF"/>
              </a:solidFill>
            </a:endParaRPr>
          </a:p>
        </p:txBody>
      </p:sp>
    </p:spTree>
    <p:extLst>
      <p:ext uri="{BB962C8B-B14F-4D97-AF65-F5344CB8AC3E}">
        <p14:creationId xmlns:p14="http://schemas.microsoft.com/office/powerpoint/2010/main" val="2617120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a:xfrm>
            <a:off x="504000" y="6462000"/>
            <a:ext cx="2160000" cy="180000"/>
          </a:xfrm>
        </p:spPr>
        <p:txBody>
          <a:bodyPr lIns="0" tIns="0" rIns="0" bIns="0" anchor="ctr" anchorCtr="0"/>
          <a:lstStyle>
            <a:lvl1pPr>
              <a:defRPr sz="700">
                <a:latin typeface="メイリオ" pitchFamily="50" charset="-128"/>
                <a:ea typeface="メイリオ" pitchFamily="50" charset="-128"/>
                <a:cs typeface="メイリオ" pitchFamily="50" charset="-128"/>
              </a:defRPr>
            </a:lvl1pPr>
          </a:lstStyle>
          <a:p>
            <a:r>
              <a:rPr lang="en-US" altLang="ja-JP" dirty="0" smtClean="0">
                <a:solidFill>
                  <a:srgbClr val="FFFFFF"/>
                </a:solidFill>
              </a:rPr>
              <a:t>©2014  SuperStream Inc. All rights reserved.</a:t>
            </a:r>
            <a:endParaRPr lang="ja-JP" altLang="en-US" dirty="0">
              <a:solidFill>
                <a:srgbClr val="FFFFFF"/>
              </a:solidFill>
            </a:endParaRPr>
          </a:p>
        </p:txBody>
      </p:sp>
      <p:sp>
        <p:nvSpPr>
          <p:cNvPr id="6" name="スライド番号プレースホルダ 5"/>
          <p:cNvSpPr>
            <a:spLocks noGrp="1"/>
          </p:cNvSpPr>
          <p:nvPr>
            <p:ph type="sldNum" sz="quarter" idx="12"/>
          </p:nvPr>
        </p:nvSpPr>
        <p:spPr>
          <a:xfrm>
            <a:off x="7920000" y="6462000"/>
            <a:ext cx="720000" cy="180000"/>
          </a:xfrm>
        </p:spPr>
        <p:txBody>
          <a:bodyPr lIns="0" tIns="0" rIns="0" bIns="0" anchor="ctr" anchorCtr="0"/>
          <a:lstStyle>
            <a:lvl1pPr algn="r">
              <a:defRPr sz="900">
                <a:latin typeface="+mn-lt"/>
              </a:defRPr>
            </a:lvl1pPr>
          </a:lstStyle>
          <a:p>
            <a:fld id="{299646D8-D7B5-4D56-87FA-7DDE5FCE23CA}" type="slidenum">
              <a:rPr lang="ja-JP" altLang="en-US" smtClean="0">
                <a:solidFill>
                  <a:srgbClr val="FFFFFF"/>
                </a:solidFill>
              </a:rPr>
              <a:pPr/>
              <a:t>‹#›</a:t>
            </a:fld>
            <a:endParaRPr lang="ja-JP" altLang="en-US" dirty="0">
              <a:solidFill>
                <a:srgbClr val="FFFFFF"/>
              </a:solidFill>
            </a:endParaRPr>
          </a:p>
        </p:txBody>
      </p:sp>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kumimoji="1" lang="ja-JP" altLang="en-US" dirty="0" smtClean="0"/>
              <a:t>マスタ タイトルの書式設定</a:t>
            </a:r>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BD2F073-9FA0-4585-8EE0-13688BA4916C}" type="slidenum">
              <a:rPr lang="ja-JP" altLang="en-US"/>
              <a:pPr>
                <a:defRPr/>
              </a:pPr>
              <a: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7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lang="ja-JP" altLang="en-US" dirty="0" smtClean="0"/>
              <a:t>マスタ タイトルの書式設定</a:t>
            </a:r>
            <a:endParaRPr lang="ja-JP" altLang="en-US" dirty="0"/>
          </a:p>
        </p:txBody>
      </p:sp>
      <p:sp>
        <p:nvSpPr>
          <p:cNvPr id="4" name="フッター プレースホルダ 4"/>
          <p:cNvSpPr>
            <a:spLocks noGrp="1"/>
          </p:cNvSpPr>
          <p:nvPr>
            <p:ph type="ftr" sz="quarter" idx="14"/>
          </p:nvPr>
        </p:nvSpPr>
        <p:spPr>
          <a:xfrm>
            <a:off x="503238" y="6462713"/>
            <a:ext cx="2160587" cy="179387"/>
          </a:xfrm>
        </p:spPr>
        <p:txBody>
          <a:bodyPr lIns="0" tIns="0" rIns="0" bIns="0" anchor="ctr"/>
          <a:lstStyle>
            <a:lvl1pPr>
              <a:defRPr sz="700">
                <a:latin typeface="メイリオ" pitchFamily="50" charset="-128"/>
                <a:ea typeface="メイリオ" pitchFamily="50" charset="-128"/>
                <a:cs typeface="メイリオ" pitchFamily="50" charset="-128"/>
              </a:defRPr>
            </a:lvl1pPr>
          </a:lstStyle>
          <a:p>
            <a:pPr>
              <a:defRPr/>
            </a:pPr>
            <a:r>
              <a:rPr lang="en-US" altLang="ja-JP" dirty="0" smtClean="0"/>
              <a:t>©2014  SuperStream Inc. All rights reserved.</a:t>
            </a:r>
            <a:endParaRPr lang="ja-JP" altLang="en-US" dirty="0"/>
          </a:p>
        </p:txBody>
      </p:sp>
      <p:sp>
        <p:nvSpPr>
          <p:cNvPr id="5"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34566472-E2D0-4614-B681-40C53CA9D070}" type="slidenum">
              <a:rPr lang="ja-JP" altLang="en-US"/>
              <a:pPr>
                <a:defRPr/>
              </a:pPr>
              <a:t>‹#›</a:t>
            </a:fld>
            <a:endParaRPr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EEE568F-171F-421F-8487-5FC57261C5FE}" type="slidenum">
              <a:rPr lang="ja-JP" altLang="en-US">
                <a:solidFill>
                  <a:prstClr val="white"/>
                </a:solidFill>
              </a:rPr>
              <a:pPr>
                <a:defRPr/>
              </a:pPr>
              <a:t>‹#›</a:t>
            </a:fld>
            <a:endParaRPr lang="ja-JP" altLang="en-US" dirty="0">
              <a:solidFill>
                <a:prstClr val="white"/>
              </a:solidFill>
            </a:endParaRPr>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solidFill>
                  <a:prstClr val="white"/>
                </a:solidFill>
              </a:rPr>
              <a:t>© SuperStream Inc. All rights reserved.</a:t>
            </a:r>
            <a:endParaRPr lang="en-US" altLang="ja-JP" dirty="0">
              <a:solidFill>
                <a:prstClr val="whit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4DAA5C83-6948-46D9-B520-32C2DB7F524D}" type="slidenum">
              <a:rPr lang="en-US" altLang="ja-JP">
                <a:solidFill>
                  <a:prstClr val="white"/>
                </a:solidFill>
              </a:rPr>
              <a:pPr>
                <a:defRPr/>
              </a:pPr>
              <a:t>‹#›</a:t>
            </a:fld>
            <a:endParaRPr lang="en-US" altLang="ja-JP">
              <a:solidFill>
                <a:prstClr val="white"/>
              </a:solidFill>
            </a:endParaRPr>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solidFill>
                  <a:prstClr val="white"/>
                </a:solidFill>
              </a:rPr>
              <a:t>© SuperStream Inc. All rights reserved.</a:t>
            </a:r>
            <a:endParaRPr lang="en-US" altLang="ja-JP" dirty="0">
              <a:solidFill>
                <a:prstClr val="whit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2.pn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cstate="screen"/>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8CE2498D-0910-4C1C-86C8-06E1477A1548}" type="slidenum">
              <a:rPr lang="ja-JP" altLang="en-US"/>
              <a:pPr>
                <a:defRPr/>
              </a:pPr>
              <a:t>‹#›</a:t>
            </a:fld>
            <a:endParaRPr lang="ja-JP" altLang="en-US" dirty="0"/>
          </a:p>
        </p:txBody>
      </p:sp>
      <p:pic>
        <p:nvPicPr>
          <p:cNvPr id="5123" name="図 6" descr="Logo_SSCORE.png"/>
          <p:cNvPicPr>
            <a:picLocks noChangeAspect="1"/>
          </p:cNvPicPr>
          <p:nvPr/>
        </p:nvPicPr>
        <p:blipFill>
          <a:blip r:embed="rId10" cstate="screen"/>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9484" r:id="rId1"/>
    <p:sldLayoutId id="2147489485" r:id="rId2"/>
    <p:sldLayoutId id="2147489495" r:id="rId3"/>
    <p:sldLayoutId id="2147489496" r:id="rId4"/>
    <p:sldLayoutId id="2147489506" r:id="rId5"/>
    <p:sldLayoutId id="2147489507" r:id="rId6"/>
    <p:sldLayoutId id="2147489523" r:id="rId7"/>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pitchFamily="34"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pitchFamily="34"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screen"/>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8CE2498D-0910-4C1C-86C8-06E1477A1548}" type="slidenum">
              <a:rPr lang="ja-JP" altLang="en-US">
                <a:solidFill>
                  <a:prstClr val="white"/>
                </a:solidFill>
              </a:rPr>
              <a:pPr>
                <a:defRPr/>
              </a:pPr>
              <a:t>‹#›</a:t>
            </a:fld>
            <a:endParaRPr lang="ja-JP" altLang="en-US" dirty="0">
              <a:solidFill>
                <a:prstClr val="white"/>
              </a:solidFill>
            </a:endParaRPr>
          </a:p>
        </p:txBody>
      </p:sp>
      <p:pic>
        <p:nvPicPr>
          <p:cNvPr id="5123" name="図 6" descr="Logo_SSCORE.png"/>
          <p:cNvPicPr>
            <a:picLocks noChangeAspect="1"/>
          </p:cNvPicPr>
          <p:nvPr/>
        </p:nvPicPr>
        <p:blipFill>
          <a:blip r:embed="rId15" cstate="screen"/>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solidFill>
                  <a:prstClr val="white"/>
                </a:solidFill>
              </a:rPr>
              <a:t>© SuperStream Inc. All rights reserved.</a:t>
            </a:r>
            <a:endParaRPr lang="en-US" altLang="ja-JP"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9499" r:id="rId1"/>
    <p:sldLayoutId id="2147489500" r:id="rId2"/>
    <p:sldLayoutId id="2147489502" r:id="rId3"/>
    <p:sldLayoutId id="2147489501" r:id="rId4"/>
    <p:sldLayoutId id="2147489515" r:id="rId5"/>
    <p:sldLayoutId id="2147489516" r:id="rId6"/>
    <p:sldLayoutId id="2147489517" r:id="rId7"/>
    <p:sldLayoutId id="2147489518" r:id="rId8"/>
    <p:sldLayoutId id="2147489519" r:id="rId9"/>
    <p:sldLayoutId id="2147489520" r:id="rId10"/>
    <p:sldLayoutId id="2147489521" r:id="rId11"/>
    <p:sldLayoutId id="2147489522" r:id="rId12"/>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pitchFamily="34"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pitchFamily="34"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40.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55.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6.png"/><Relationship Id="rId7"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49.png"/><Relationship Id="rId7"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49.png"/><Relationship Id="rId7" Type="http://schemas.openxmlformats.org/officeDocument/2006/relationships/image" Target="../media/image72.png"/><Relationship Id="rId12" Type="http://schemas.openxmlformats.org/officeDocument/2006/relationships/image" Target="../media/image76.png"/><Relationship Id="rId2" Type="http://schemas.openxmlformats.org/officeDocument/2006/relationships/notesSlide" Target="../notesSlides/notesSlide31.xml"/><Relationship Id="rId1" Type="http://schemas.openxmlformats.org/officeDocument/2006/relationships/slideLayout" Target="../slideLayouts/slideLayout10.xml"/><Relationship Id="rId6" Type="http://schemas.openxmlformats.org/officeDocument/2006/relationships/image" Target="../media/image71.png"/><Relationship Id="rId11" Type="http://schemas.openxmlformats.org/officeDocument/2006/relationships/image" Target="../media/image28.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80.png"/></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4.xml"/><Relationship Id="rId1" Type="http://schemas.openxmlformats.org/officeDocument/2006/relationships/slideLayout" Target="../slideLayouts/slideLayout8.xml"/><Relationship Id="rId4" Type="http://schemas.openxmlformats.org/officeDocument/2006/relationships/image" Target="../media/image82.png"/></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89.png"/></Relationships>
</file>

<file path=ppt/slides/_rels/slide41.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39.xml"/><Relationship Id="rId1" Type="http://schemas.openxmlformats.org/officeDocument/2006/relationships/slideLayout" Target="../slideLayouts/slideLayout15.xml"/><Relationship Id="rId5" Type="http://schemas.openxmlformats.org/officeDocument/2006/relationships/image" Target="../media/image92.png"/><Relationship Id="rId4" Type="http://schemas.openxmlformats.org/officeDocument/2006/relationships/image" Target="../media/image9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46.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55.png"/><Relationship Id="rId7" Type="http://schemas.openxmlformats.org/officeDocument/2006/relationships/image" Target="../media/image100.png"/><Relationship Id="rId12" Type="http://schemas.openxmlformats.org/officeDocument/2006/relationships/image" Target="../media/image105.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6.xml"/><Relationship Id="rId1" Type="http://schemas.openxmlformats.org/officeDocument/2006/relationships/slideLayout" Target="../slideLayouts/slideLayout17.xml"/><Relationship Id="rId4" Type="http://schemas.openxmlformats.org/officeDocument/2006/relationships/image" Target="../media/image107.png"/></Relationships>
</file>

<file path=ppt/slides/_rels/slide4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7.xml"/><Relationship Id="rId4" Type="http://schemas.openxmlformats.org/officeDocument/2006/relationships/image" Target="../media/image107.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5" Type="http://schemas.openxmlformats.org/officeDocument/2006/relationships/chart" Target="../charts/chart2.xml"/><Relationship Id="rId4" Type="http://schemas.openxmlformats.org/officeDocument/2006/relationships/image" Target="../media/image7.emf"/></Relationships>
</file>

<file path=ppt/slides/_rels/slide5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7.xml"/><Relationship Id="rId5" Type="http://schemas.openxmlformats.org/officeDocument/2006/relationships/image" Target="../media/image113.png"/><Relationship Id="rId4" Type="http://schemas.openxmlformats.org/officeDocument/2006/relationships/image" Target="../media/image11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54.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image" Target="../media/image122.jpeg"/><Relationship Id="rId5" Type="http://schemas.openxmlformats.org/officeDocument/2006/relationships/image" Target="../media/image121.png"/><Relationship Id="rId10" Type="http://schemas.openxmlformats.org/officeDocument/2006/relationships/image" Target="../media/image126.png"/><Relationship Id="rId4" Type="http://schemas.openxmlformats.org/officeDocument/2006/relationships/image" Target="../media/image120.png"/><Relationship Id="rId9" Type="http://schemas.openxmlformats.org/officeDocument/2006/relationships/image" Target="../media/image125.png"/></Relationships>
</file>

<file path=ppt/slides/_rels/slide55.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36.png"/><Relationship Id="rId3" Type="http://schemas.openxmlformats.org/officeDocument/2006/relationships/image" Target="../media/image127.png"/><Relationship Id="rId7" Type="http://schemas.openxmlformats.org/officeDocument/2006/relationships/image" Target="../media/image131.png"/><Relationship Id="rId12" Type="http://schemas.openxmlformats.org/officeDocument/2006/relationships/image" Target="../media/image135.png"/><Relationship Id="rId2" Type="http://schemas.openxmlformats.org/officeDocument/2006/relationships/notesSlide" Target="../notesSlides/notesSlide50.xml"/><Relationship Id="rId1" Type="http://schemas.openxmlformats.org/officeDocument/2006/relationships/slideLayout" Target="../slideLayouts/slideLayout8.xml"/><Relationship Id="rId6" Type="http://schemas.openxmlformats.org/officeDocument/2006/relationships/image" Target="../media/image130.png"/><Relationship Id="rId11" Type="http://schemas.openxmlformats.org/officeDocument/2006/relationships/image" Target="../media/image55.png"/><Relationship Id="rId5" Type="http://schemas.openxmlformats.org/officeDocument/2006/relationships/image" Target="../media/image129.png"/><Relationship Id="rId10" Type="http://schemas.openxmlformats.org/officeDocument/2006/relationships/image" Target="../media/image134.png"/><Relationship Id="rId4" Type="http://schemas.openxmlformats.org/officeDocument/2006/relationships/image" Target="../media/image128.png"/><Relationship Id="rId9" Type="http://schemas.openxmlformats.org/officeDocument/2006/relationships/image" Target="../media/image133.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2.xml"/><Relationship Id="rId1" Type="http://schemas.openxmlformats.org/officeDocument/2006/relationships/slideLayout" Target="../slideLayouts/slideLayout8.xml"/><Relationship Id="rId4" Type="http://schemas.openxmlformats.org/officeDocument/2006/relationships/image" Target="../media/image138.png"/></Relationships>
</file>

<file path=ppt/slides/_rels/slide58.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8.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59.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4.xml"/><Relationship Id="rId1" Type="http://schemas.openxmlformats.org/officeDocument/2006/relationships/slideLayout" Target="../slideLayouts/slideLayout8.xml"/><Relationship Id="rId5" Type="http://schemas.openxmlformats.org/officeDocument/2006/relationships/image" Target="../media/image143.png"/><Relationship Id="rId4" Type="http://schemas.openxmlformats.org/officeDocument/2006/relationships/image" Target="../media/image13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 1"/>
          <p:cNvSpPr>
            <a:spLocks noGrp="1"/>
          </p:cNvSpPr>
          <p:nvPr>
            <p:ph type="body" sz="quarter" idx="10"/>
          </p:nvPr>
        </p:nvSpPr>
        <p:spPr>
          <a:xfrm>
            <a:off x="4284663" y="2708275"/>
            <a:ext cx="4535487" cy="647700"/>
          </a:xfrm>
        </p:spPr>
        <p:txBody>
          <a:bodyPr/>
          <a:lstStyle/>
          <a:p>
            <a:pPr marL="216000" indent="-216000" eaLnBrk="1" hangingPunct="1">
              <a:spcAft>
                <a:spcPts val="0"/>
              </a:spcAft>
              <a:buClr>
                <a:schemeClr val="accent1">
                  <a:lumMod val="20000"/>
                  <a:lumOff val="80000"/>
                </a:schemeClr>
              </a:buClr>
              <a:defRPr/>
            </a:pPr>
            <a:r>
              <a:rPr lang="ja-JP" altLang="en-US" dirty="0" smtClean="0">
                <a:latin typeface="メイリオ" pitchFamily="50" charset="-128"/>
                <a:ea typeface="メイリオ" pitchFamily="50" charset="-128"/>
                <a:cs typeface="メイリオ" pitchFamily="50" charset="-128"/>
              </a:rPr>
              <a:t>人事</a:t>
            </a:r>
            <a:r>
              <a:rPr lang="en-US" altLang="ja-JP" dirty="0" smtClean="0">
                <a:latin typeface="メイリオ" pitchFamily="50" charset="-128"/>
                <a:ea typeface="メイリオ" pitchFamily="50" charset="-128"/>
                <a:cs typeface="メイリオ" pitchFamily="50" charset="-128"/>
              </a:rPr>
              <a:t>/</a:t>
            </a:r>
            <a:r>
              <a:rPr lang="ja-JP" altLang="en-US" dirty="0" smtClean="0">
                <a:latin typeface="メイリオ" pitchFamily="50" charset="-128"/>
                <a:ea typeface="メイリオ" pitchFamily="50" charset="-128"/>
                <a:cs typeface="メイリオ" pitchFamily="50" charset="-128"/>
              </a:rPr>
              <a:t>給与ソリューションのご紹介</a:t>
            </a:r>
            <a:endParaRPr lang="ja-JP" altLang="en-US" dirty="0">
              <a:latin typeface="メイリオ" pitchFamily="50" charset="-128"/>
              <a:ea typeface="メイリオ" pitchFamily="50" charset="-128"/>
              <a:cs typeface="メイリオ" pitchFamily="50" charset="-128"/>
            </a:endParaRPr>
          </a:p>
        </p:txBody>
      </p:sp>
      <p:sp>
        <p:nvSpPr>
          <p:cNvPr id="37891" name="テキスト プレースホルダ 1"/>
          <p:cNvSpPr txBox="1">
            <a:spLocks/>
          </p:cNvSpPr>
          <p:nvPr/>
        </p:nvSpPr>
        <p:spPr bwMode="auto">
          <a:xfrm>
            <a:off x="4286250" y="5214938"/>
            <a:ext cx="4535488" cy="785812"/>
          </a:xfrm>
          <a:prstGeom prst="rect">
            <a:avLst/>
          </a:prstGeom>
          <a:noFill/>
          <a:ln w="9525">
            <a:noFill/>
            <a:miter lim="800000"/>
            <a:headEnd/>
            <a:tailEnd/>
          </a:ln>
        </p:spPr>
        <p:txBody>
          <a:bodyPr lIns="0" tIns="0" rIns="0" bIns="0"/>
          <a:lstStyle/>
          <a:p>
            <a:pPr marL="215900" indent="-215900" algn="r" fontAlgn="ctr">
              <a:spcBef>
                <a:spcPct val="20000"/>
              </a:spcBef>
              <a:buClr>
                <a:srgbClr val="BCE3FF"/>
              </a:buClr>
              <a:buSzPct val="75000"/>
              <a:buFont typeface="Wingdings" pitchFamily="2" charset="2"/>
              <a:buNone/>
            </a:pPr>
            <a:endParaRPr lang="en-US" altLang="ja-JP" dirty="0">
              <a:solidFill>
                <a:schemeClr val="bg1"/>
              </a:solidFill>
              <a:latin typeface="メイリオ" pitchFamily="50" charset="-128"/>
              <a:ea typeface="メイリオ" pitchFamily="50" charset="-128"/>
              <a:cs typeface="メイリオ" pitchFamily="50" charset="-128"/>
            </a:endParaRPr>
          </a:p>
          <a:p>
            <a:pPr marL="215900" indent="-215900" algn="r" fontAlgn="ctr">
              <a:spcBef>
                <a:spcPct val="20000"/>
              </a:spcBef>
              <a:buClr>
                <a:srgbClr val="BCE3FF"/>
              </a:buClr>
              <a:buSzPct val="75000"/>
              <a:buFont typeface="Wingdings" pitchFamily="2" charset="2"/>
              <a:buNone/>
            </a:pPr>
            <a:r>
              <a:rPr lang="ja-JP" altLang="en-US" dirty="0">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0" y="1779588"/>
            <a:ext cx="9144000" cy="2770187"/>
          </a:xfrm>
          <a:prstGeom prst="rect">
            <a:avLst/>
          </a:prstGeom>
          <a:noFill/>
          <a:ln w="9525" algn="ctr">
            <a:noFill/>
            <a:miter lim="800000"/>
            <a:headEnd/>
            <a:tailEnd/>
          </a:ln>
        </p:spPr>
        <p:txBody>
          <a:bodyPr>
            <a:spAutoFit/>
          </a:bodyPr>
          <a:lstStyle/>
          <a:p>
            <a:pPr algn="ctr"/>
            <a:endParaRPr lang="en-US" altLang="ja-JP" sz="5400" dirty="0">
              <a:solidFill>
                <a:srgbClr val="0065AE"/>
              </a:solidFill>
              <a:latin typeface="Times New Roman" pitchFamily="18" charset="0"/>
            </a:endParaRPr>
          </a:p>
          <a:p>
            <a:pPr algn="ctr"/>
            <a:r>
              <a:rPr lang="en-US" altLang="ja-JP" sz="4000" b="1" i="1" dirty="0">
                <a:latin typeface="Times New Roman" pitchFamily="18" charset="0"/>
              </a:rPr>
              <a:t>SuperStream</a:t>
            </a:r>
            <a:r>
              <a:rPr lang="en-US" altLang="ja-JP" sz="4000" b="1" dirty="0">
                <a:latin typeface="Times New Roman" pitchFamily="18" charset="0"/>
              </a:rPr>
              <a:t>-HR+PR+</a:t>
            </a:r>
          </a:p>
          <a:p>
            <a:pPr algn="ctr"/>
            <a:r>
              <a:rPr lang="ja-JP" altLang="en-US" sz="4000" dirty="0" smtClean="0">
                <a:latin typeface="メイリオ" pitchFamily="50" charset="-128"/>
                <a:ea typeface="メイリオ" pitchFamily="50" charset="-128"/>
                <a:cs typeface="メイリオ" pitchFamily="50" charset="-128"/>
              </a:rPr>
              <a:t>コンセプトと特長</a:t>
            </a:r>
            <a:endParaRPr lang="ja-JP" altLang="en-US" sz="4000" dirty="0">
              <a:latin typeface="メイリオ" pitchFamily="50" charset="-128"/>
              <a:ea typeface="メイリオ" pitchFamily="50" charset="-128"/>
              <a:cs typeface="メイリオ" pitchFamily="50" charset="-128"/>
            </a:endParaRPr>
          </a:p>
          <a:p>
            <a:pPr algn="ctr"/>
            <a:endParaRPr lang="en-US" altLang="ja-JP" sz="4000" dirty="0">
              <a:solidFill>
                <a:srgbClr val="0065AE"/>
              </a:solidFill>
              <a:latin typeface="Tahoma" pitchFamily="34" charset="0"/>
            </a:endParaRPr>
          </a:p>
        </p:txBody>
      </p:sp>
      <p:sp>
        <p:nvSpPr>
          <p:cNvPr id="4"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10</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番号プレースホルダ 1"/>
          <p:cNvSpPr>
            <a:spLocks noGrp="1"/>
          </p:cNvSpPr>
          <p:nvPr>
            <p:ph type="sldNum" sz="quarter" idx="10"/>
          </p:nvPr>
        </p:nvSpPr>
        <p:spPr bwMode="auto">
          <a:xfrm>
            <a:off x="7756525" y="6307138"/>
            <a:ext cx="720725" cy="179387"/>
          </a:xfrm>
          <a:noFill/>
          <a:ln>
            <a:miter lim="800000"/>
            <a:headEnd/>
            <a:tailEnd/>
          </a:ln>
        </p:spPr>
        <p:txBody>
          <a:bodyPr wrap="square" numCol="1" compatLnSpc="1">
            <a:prstTxWarp prst="textNoShape">
              <a:avLst/>
            </a:prstTxWarp>
          </a:bodyPr>
          <a:lstStyle/>
          <a:p>
            <a:pPr fontAlgn="base">
              <a:spcBef>
                <a:spcPct val="0"/>
              </a:spcBef>
              <a:spcAft>
                <a:spcPct val="0"/>
              </a:spcAft>
            </a:pPr>
            <a:fld id="{D54A7E31-93BF-4C07-9282-685279782F1B}" type="slidenum">
              <a:rPr lang="ja-JP" altLang="en-US" smtClean="0">
                <a:latin typeface="メイリオ" pitchFamily="50" charset="-128"/>
                <a:ea typeface="メイリオ" pitchFamily="50" charset="-128"/>
                <a:cs typeface="メイリオ" pitchFamily="50" charset="-128"/>
              </a:rPr>
              <a:pPr fontAlgn="base">
                <a:spcBef>
                  <a:spcPct val="0"/>
                </a:spcBef>
                <a:spcAft>
                  <a:spcPct val="0"/>
                </a:spcAft>
              </a:pPr>
              <a:t>11</a:t>
            </a:fld>
            <a:endParaRPr lang="ja-JP" altLang="en-US" dirty="0" smtClean="0">
              <a:latin typeface="メイリオ" pitchFamily="50" charset="-128"/>
              <a:ea typeface="メイリオ" pitchFamily="50" charset="-128"/>
              <a:cs typeface="メイリオ" pitchFamily="50" charset="-128"/>
            </a:endParaRPr>
          </a:p>
        </p:txBody>
      </p:sp>
      <p:sp>
        <p:nvSpPr>
          <p:cNvPr id="36" name="円/楕円 35"/>
          <p:cNvSpPr/>
          <p:nvPr/>
        </p:nvSpPr>
        <p:spPr bwMode="ltGray">
          <a:xfrm>
            <a:off x="2555776" y="2852936"/>
            <a:ext cx="3384550" cy="2111375"/>
          </a:xfrm>
          <a:prstGeom prst="ellipse">
            <a:avLst/>
          </a:prstGeom>
          <a:solidFill>
            <a:srgbClr val="FF9900">
              <a:alpha val="65000"/>
            </a:srgbClr>
          </a:solidFill>
          <a:ln w="63500" cap="flat" cmpd="sng" algn="ctr">
            <a:solidFill>
              <a:srgbClr val="FF9900"/>
            </a:solidFill>
            <a:prstDash val="solid"/>
          </a:ln>
          <a:effectLst/>
        </p:spPr>
        <p:txBody>
          <a:bodyPr anchor="ctr"/>
          <a:lstStyle/>
          <a:p>
            <a:pPr algn="ctr" fontAlgn="auto">
              <a:lnSpc>
                <a:spcPct val="150000"/>
              </a:lnSpc>
              <a:spcBef>
                <a:spcPts val="0"/>
              </a:spcBef>
              <a:spcAft>
                <a:spcPts val="0"/>
              </a:spcAft>
              <a:defRPr/>
            </a:pPr>
            <a:r>
              <a:rPr lang="en-US" altLang="ja-JP" dirty="0" err="1">
                <a:latin typeface="メイリオ" pitchFamily="50" charset="-128"/>
                <a:ea typeface="メイリオ" pitchFamily="50" charset="-128"/>
                <a:cs typeface="メイリオ" pitchFamily="50" charset="-128"/>
              </a:rPr>
              <a:t>SuperStream</a:t>
            </a:r>
            <a:r>
              <a:rPr lang="en-US" altLang="ja-JP" dirty="0">
                <a:latin typeface="メイリオ" pitchFamily="50" charset="-128"/>
                <a:ea typeface="メイリオ" pitchFamily="50" charset="-128"/>
                <a:cs typeface="メイリオ" pitchFamily="50" charset="-128"/>
              </a:rPr>
              <a:t> </a:t>
            </a:r>
            <a:r>
              <a:rPr kumimoji="0" lang="en-US" altLang="ja-JP" kern="0" dirty="0">
                <a:solidFill>
                  <a:prstClr val="black"/>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 </a:t>
            </a:r>
          </a:p>
          <a:p>
            <a:pPr algn="ctr" fontAlgn="auto">
              <a:lnSpc>
                <a:spcPct val="150000"/>
              </a:lnSpc>
              <a:spcBef>
                <a:spcPts val="0"/>
              </a:spcBef>
              <a:spcAft>
                <a:spcPts val="0"/>
              </a:spcAft>
              <a:defRPr/>
            </a:pPr>
            <a:r>
              <a:rPr kumimoji="0" lang="ja-JP" altLang="en-US" kern="0" dirty="0">
                <a:solidFill>
                  <a:prstClr val="black"/>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人事給与</a:t>
            </a:r>
          </a:p>
        </p:txBody>
      </p:sp>
      <p:sp>
        <p:nvSpPr>
          <p:cNvPr id="49157" name="タイトル 1"/>
          <p:cNvSpPr txBox="1">
            <a:spLocks/>
          </p:cNvSpPr>
          <p:nvPr/>
        </p:nvSpPr>
        <p:spPr bwMode="auto">
          <a:xfrm>
            <a:off x="250899" y="260697"/>
            <a:ext cx="8137525" cy="936055"/>
          </a:xfrm>
          <a:prstGeom prst="rect">
            <a:avLst/>
          </a:prstGeom>
          <a:noFill/>
          <a:ln w="25400" algn="ctr">
            <a:noFill/>
            <a:miter lim="800000"/>
            <a:headEnd/>
            <a:tailEnd/>
          </a:ln>
        </p:spPr>
        <p:txBody>
          <a:bodyPr anchor="ctr"/>
          <a:lstStyle/>
          <a:p>
            <a:r>
              <a:rPr lang="en-US" altLang="ja-JP" sz="2200" b="1" i="1" dirty="0">
                <a:solidFill>
                  <a:schemeClr val="bg1"/>
                </a:solidFill>
                <a:latin typeface="Times New Roman" pitchFamily="18" charset="0"/>
                <a:ea typeface="メイリオ" pitchFamily="50" charset="-128"/>
                <a:cs typeface="Times New Roman" pitchFamily="18" charset="0"/>
              </a:rPr>
              <a:t>SuperStream</a:t>
            </a:r>
            <a:r>
              <a:rPr lang="ja-JP" altLang="en-US" sz="2200" dirty="0">
                <a:solidFill>
                  <a:srgbClr val="FFFFFF"/>
                </a:solidFill>
                <a:latin typeface="メイリオ" pitchFamily="50" charset="-128"/>
                <a:ea typeface="メイリオ" pitchFamily="50" charset="-128"/>
                <a:cs typeface="メイリオ" pitchFamily="50" charset="-128"/>
              </a:rPr>
              <a:t>人事給与の製品コンセプト</a:t>
            </a:r>
            <a:r>
              <a:rPr lang="en-US" altLang="ja-JP" dirty="0">
                <a:solidFill>
                  <a:srgbClr val="FFFFFF"/>
                </a:solidFill>
                <a:latin typeface="メイリオ" pitchFamily="50" charset="-128"/>
                <a:ea typeface="メイリオ" pitchFamily="50" charset="-128"/>
                <a:cs typeface="メイリオ" pitchFamily="50" charset="-128"/>
              </a:rPr>
              <a:t/>
            </a:r>
            <a:br>
              <a:rPr lang="en-US" altLang="ja-JP"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～企業理念に沿った強い組織・強い人材を育てる為に～</a:t>
            </a:r>
          </a:p>
        </p:txBody>
      </p:sp>
      <p:grpSp>
        <p:nvGrpSpPr>
          <p:cNvPr id="3" name="グループ化 10"/>
          <p:cNvGrpSpPr>
            <a:grpSpLocks/>
          </p:cNvGrpSpPr>
          <p:nvPr/>
        </p:nvGrpSpPr>
        <p:grpSpPr bwMode="auto">
          <a:xfrm>
            <a:off x="384175" y="5081588"/>
            <a:ext cx="4186238" cy="1346200"/>
            <a:chOff x="395536" y="3791843"/>
            <a:chExt cx="4186301" cy="1009833"/>
          </a:xfrm>
        </p:grpSpPr>
        <p:sp>
          <p:nvSpPr>
            <p:cNvPr id="39" name="角丸四角形 38"/>
            <p:cNvSpPr/>
            <p:nvPr/>
          </p:nvSpPr>
          <p:spPr bwMode="ltGray">
            <a:xfrm>
              <a:off x="395536" y="3791843"/>
              <a:ext cx="4108980" cy="1009833"/>
            </a:xfrm>
            <a:prstGeom prst="roundRect">
              <a:avLst/>
            </a:prstGeom>
            <a:solidFill>
              <a:srgbClr val="0065AE">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40" name="Text Box 7"/>
            <p:cNvSpPr txBox="1">
              <a:spLocks noChangeArrowheads="1"/>
            </p:cNvSpPr>
            <p:nvPr/>
          </p:nvSpPr>
          <p:spPr bwMode="auto">
            <a:xfrm>
              <a:off x="395536" y="4007385"/>
              <a:ext cx="4186301" cy="646627"/>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en-US" altLang="ja-JP" sz="1400" b="1" kern="0">
                  <a:solidFill>
                    <a:srgbClr val="FF9900"/>
                  </a:solidFill>
                  <a:latin typeface="メイリオ" pitchFamily="50" charset="-128"/>
                  <a:ea typeface="メイリオ" pitchFamily="50" charset="-128"/>
                  <a:cs typeface="メイリオ" pitchFamily="50" charset="-128"/>
                </a:rPr>
                <a:t>■</a:t>
              </a:r>
              <a:r>
                <a:rPr kumimoji="0" lang="ja-JP" altLang="en-US" sz="1400" b="1" kern="0">
                  <a:solidFill>
                    <a:srgbClr val="FF9900"/>
                  </a:solidFill>
                  <a:latin typeface="メイリオ" pitchFamily="50" charset="-128"/>
                  <a:ea typeface="メイリオ" pitchFamily="50" charset="-128"/>
                  <a:cs typeface="メイリオ" pitchFamily="50" charset="-128"/>
                </a:rPr>
                <a:t>自立型社員の育成</a:t>
              </a:r>
            </a:p>
            <a:p>
              <a:pPr fontAlgn="auto">
                <a:spcBef>
                  <a:spcPts val="0"/>
                </a:spcBef>
                <a:spcAft>
                  <a:spcPts val="0"/>
                </a:spcAft>
                <a:defRPr/>
              </a:pPr>
              <a:r>
                <a:rPr kumimoji="0" lang="ja-JP" altLang="en-US" sz="1200" kern="0">
                  <a:solidFill>
                    <a:srgbClr val="404040"/>
                  </a:solidFill>
                  <a:latin typeface="メイリオ" pitchFamily="50" charset="-128"/>
                  <a:ea typeface="メイリオ" pitchFamily="50" charset="-128"/>
                  <a:cs typeface="メイリオ" pitchFamily="50" charset="-128"/>
                </a:rPr>
                <a:t>　・マネージャ、従業員による人事業務の意識改革</a:t>
              </a:r>
            </a:p>
            <a:p>
              <a:pPr fontAlgn="auto">
                <a:spcBef>
                  <a:spcPts val="0"/>
                </a:spcBef>
                <a:spcAft>
                  <a:spcPts val="0"/>
                </a:spcAft>
                <a:defRPr/>
              </a:pPr>
              <a:r>
                <a:rPr kumimoji="0" lang="ja-JP" altLang="en-US" sz="1200" kern="0">
                  <a:solidFill>
                    <a:srgbClr val="404040"/>
                  </a:solidFill>
                  <a:latin typeface="メイリオ" pitchFamily="50" charset="-128"/>
                  <a:ea typeface="メイリオ" pitchFamily="50" charset="-128"/>
                  <a:cs typeface="メイリオ" pitchFamily="50" charset="-128"/>
                </a:rPr>
                <a:t>　・人事諸届ワークフローにより業務処理を飛躍的に向上</a:t>
              </a:r>
            </a:p>
            <a:p>
              <a:pPr fontAlgn="auto">
                <a:spcBef>
                  <a:spcPts val="0"/>
                </a:spcBef>
                <a:spcAft>
                  <a:spcPts val="0"/>
                </a:spcAft>
                <a:defRPr/>
              </a:pPr>
              <a:r>
                <a:rPr kumimoji="0" lang="ja-JP" altLang="en-US" sz="1200" kern="0">
                  <a:solidFill>
                    <a:srgbClr val="404040"/>
                  </a:solidFill>
                  <a:latin typeface="メイリオ" pitchFamily="50" charset="-128"/>
                  <a:ea typeface="メイリオ" pitchFamily="50" charset="-128"/>
                  <a:cs typeface="メイリオ" pitchFamily="50" charset="-128"/>
                </a:rPr>
                <a:t>　・給与</a:t>
              </a:r>
              <a:r>
                <a:rPr kumimoji="0" lang="en-US" altLang="ja-JP" sz="1200" kern="0">
                  <a:solidFill>
                    <a:srgbClr val="404040"/>
                  </a:solidFill>
                  <a:latin typeface="メイリオ" pitchFamily="50" charset="-128"/>
                  <a:ea typeface="メイリオ" pitchFamily="50" charset="-128"/>
                  <a:cs typeface="メイリオ" pitchFamily="50" charset="-128"/>
                </a:rPr>
                <a:t>/</a:t>
              </a:r>
              <a:r>
                <a:rPr kumimoji="0" lang="ja-JP" altLang="en-US" sz="1200" kern="0">
                  <a:solidFill>
                    <a:srgbClr val="404040"/>
                  </a:solidFill>
                  <a:latin typeface="メイリオ" pitchFamily="50" charset="-128"/>
                  <a:ea typeface="メイリオ" pitchFamily="50" charset="-128"/>
                  <a:cs typeface="メイリオ" pitchFamily="50" charset="-128"/>
                </a:rPr>
                <a:t>賞与</a:t>
              </a:r>
              <a:r>
                <a:rPr kumimoji="0" lang="en-US" altLang="ja-JP" sz="1200" kern="0">
                  <a:solidFill>
                    <a:srgbClr val="404040"/>
                  </a:solidFill>
                  <a:latin typeface="メイリオ" pitchFamily="50" charset="-128"/>
                  <a:ea typeface="メイリオ" pitchFamily="50" charset="-128"/>
                  <a:cs typeface="メイリオ" pitchFamily="50" charset="-128"/>
                </a:rPr>
                <a:t>/</a:t>
              </a:r>
              <a:r>
                <a:rPr kumimoji="0" lang="ja-JP" altLang="en-US" sz="1200" kern="0">
                  <a:solidFill>
                    <a:srgbClr val="404040"/>
                  </a:solidFill>
                  <a:latin typeface="メイリオ" pitchFamily="50" charset="-128"/>
                  <a:ea typeface="メイリオ" pitchFamily="50" charset="-128"/>
                  <a:cs typeface="メイリオ" pitchFamily="50" charset="-128"/>
                </a:rPr>
                <a:t>年末調整書書類のペーパーレス化</a:t>
              </a:r>
              <a:endParaRPr kumimoji="0" lang="en-US" altLang="ja-JP" sz="1200" kern="0">
                <a:solidFill>
                  <a:srgbClr val="404040"/>
                </a:solidFill>
                <a:latin typeface="メイリオ" pitchFamily="50" charset="-128"/>
                <a:ea typeface="メイリオ" pitchFamily="50" charset="-128"/>
                <a:cs typeface="メイリオ" pitchFamily="50" charset="-128"/>
              </a:endParaRPr>
            </a:p>
          </p:txBody>
        </p:sp>
      </p:grpSp>
      <p:grpSp>
        <p:nvGrpSpPr>
          <p:cNvPr id="4" name="グループ化 9"/>
          <p:cNvGrpSpPr/>
          <p:nvPr/>
        </p:nvGrpSpPr>
        <p:grpSpPr>
          <a:xfrm>
            <a:off x="4772006" y="5056019"/>
            <a:ext cx="4108980" cy="1346444"/>
            <a:chOff x="4783500" y="3794165"/>
            <a:chExt cx="4108980" cy="1009833"/>
          </a:xfrm>
          <a:solidFill>
            <a:srgbClr val="67792F">
              <a:lumMod val="40000"/>
              <a:lumOff val="60000"/>
            </a:srgbClr>
          </a:solidFill>
        </p:grpSpPr>
        <p:sp>
          <p:nvSpPr>
            <p:cNvPr id="42" name="角丸四角形 41"/>
            <p:cNvSpPr/>
            <p:nvPr/>
          </p:nvSpPr>
          <p:spPr bwMode="ltGray">
            <a:xfrm>
              <a:off x="4783500" y="3794165"/>
              <a:ext cx="4108980" cy="1009833"/>
            </a:xfrm>
            <a:prstGeom prst="round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43" name="Text Box 6"/>
            <p:cNvSpPr txBox="1">
              <a:spLocks noChangeArrowheads="1"/>
            </p:cNvSpPr>
            <p:nvPr/>
          </p:nvSpPr>
          <p:spPr bwMode="auto">
            <a:xfrm>
              <a:off x="4824734" y="4031653"/>
              <a:ext cx="3995738" cy="646331"/>
            </a:xfrm>
            <a:prstGeom prst="rect">
              <a:avLst/>
            </a:prstGeom>
            <a:noFill/>
            <a:ln>
              <a:noFill/>
            </a:ln>
            <a:effectLst/>
            <a:extLst/>
          </p:spPr>
          <p:txBody>
            <a:bodyPr>
              <a:spAutoFit/>
            </a:bodyPr>
            <a:lstStyle/>
            <a:p>
              <a:pPr fontAlgn="auto">
                <a:spcBef>
                  <a:spcPts val="0"/>
                </a:spcBef>
                <a:spcAft>
                  <a:spcPts val="0"/>
                </a:spcAft>
                <a:defRPr/>
              </a:pPr>
              <a:r>
                <a:rPr kumimoji="0" lang="en-US" altLang="ja-JP" sz="1400" b="1" kern="0" dirty="0">
                  <a:solidFill>
                    <a:srgbClr val="FF9900"/>
                  </a:solidFill>
                  <a:latin typeface="メイリオ" pitchFamily="50" charset="-128"/>
                  <a:ea typeface="メイリオ" pitchFamily="50" charset="-128"/>
                  <a:cs typeface="メイリオ" pitchFamily="50" charset="-128"/>
                </a:rPr>
                <a:t>■</a:t>
              </a:r>
              <a:r>
                <a:rPr kumimoji="0" lang="ja-JP" altLang="en-US" sz="1400" b="1" kern="0" dirty="0">
                  <a:solidFill>
                    <a:srgbClr val="FF9900"/>
                  </a:solidFill>
                  <a:latin typeface="メイリオ" pitchFamily="50" charset="-128"/>
                  <a:ea typeface="メイリオ" pitchFamily="50" charset="-128"/>
                  <a:cs typeface="メイリオ" pitchFamily="50" charset="-128"/>
                </a:rPr>
                <a:t>グループ全体の統合データベース</a:t>
              </a:r>
              <a:endParaRPr kumimoji="0" lang="en-US" altLang="ja-JP" sz="1400" b="1" kern="0" dirty="0">
                <a:solidFill>
                  <a:srgbClr val="FF9900"/>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200" kern="0" dirty="0">
                  <a:solidFill>
                    <a:prstClr val="black">
                      <a:lumMod val="75000"/>
                      <a:lumOff val="25000"/>
                    </a:prstClr>
                  </a:solidFill>
                  <a:latin typeface="メイリオ" pitchFamily="50" charset="-128"/>
                  <a:ea typeface="メイリオ" pitchFamily="50" charset="-128"/>
                  <a:cs typeface="メイリオ" pitchFamily="50" charset="-128"/>
                </a:rPr>
                <a:t>　・グループ全体を範囲にした人材の適正配置</a:t>
              </a:r>
            </a:p>
            <a:p>
              <a:pPr fontAlgn="auto">
                <a:spcBef>
                  <a:spcPts val="0"/>
                </a:spcBef>
                <a:spcAft>
                  <a:spcPts val="0"/>
                </a:spcAft>
                <a:defRPr/>
              </a:pPr>
              <a:r>
                <a:rPr kumimoji="0" lang="ja-JP" altLang="en-US" sz="1200" kern="0" dirty="0">
                  <a:solidFill>
                    <a:prstClr val="black">
                      <a:lumMod val="75000"/>
                      <a:lumOff val="25000"/>
                    </a:prstClr>
                  </a:solidFill>
                  <a:latin typeface="メイリオ" pitchFamily="50" charset="-128"/>
                  <a:ea typeface="メイリオ" pitchFamily="50" charset="-128"/>
                  <a:cs typeface="メイリオ" pitchFamily="50" charset="-128"/>
                </a:rPr>
                <a:t>　・グループ統一コード管理</a:t>
              </a:r>
              <a:endParaRPr kumimoji="0" lang="en-US" altLang="ja-JP" sz="1200" kern="0" dirty="0">
                <a:solidFill>
                  <a:prstClr val="black">
                    <a:lumMod val="75000"/>
                    <a:lumOff val="25000"/>
                  </a:prst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200" kern="0" dirty="0">
                  <a:solidFill>
                    <a:prstClr val="black">
                      <a:lumMod val="75000"/>
                      <a:lumOff val="25000"/>
                    </a:prstClr>
                  </a:solidFill>
                  <a:latin typeface="メイリオ" pitchFamily="50" charset="-128"/>
                  <a:ea typeface="メイリオ" pitchFamily="50" charset="-128"/>
                  <a:cs typeface="メイリオ" pitchFamily="50" charset="-128"/>
                </a:rPr>
                <a:t>　・グループ検索／グループ給与計算機能</a:t>
              </a:r>
            </a:p>
          </p:txBody>
        </p:sp>
      </p:grpSp>
      <p:sp>
        <p:nvSpPr>
          <p:cNvPr id="45" name="角丸四角形 44"/>
          <p:cNvSpPr/>
          <p:nvPr/>
        </p:nvSpPr>
        <p:spPr bwMode="ltGray">
          <a:xfrm>
            <a:off x="4987925" y="1268760"/>
            <a:ext cx="4109138" cy="1346200"/>
          </a:xfrm>
          <a:prstGeom prst="roundRect">
            <a:avLst/>
          </a:prstGeom>
          <a:solidFill>
            <a:srgbClr val="B91B17">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48" name="円/楕円 47"/>
          <p:cNvSpPr/>
          <p:nvPr/>
        </p:nvSpPr>
        <p:spPr bwMode="auto">
          <a:xfrm>
            <a:off x="600075" y="3143250"/>
            <a:ext cx="2520950" cy="2112963"/>
          </a:xfrm>
          <a:prstGeom prst="ellipse">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ln>
          <a:effectLst>
            <a:glow rad="101600">
              <a:srgbClr val="007BC7">
                <a:satMod val="175000"/>
                <a:alpha val="40000"/>
              </a:srgb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en-US" altLang="ja-JP" b="1" kern="0" dirty="0">
                <a:solidFill>
                  <a:srgbClr val="FFFFFF"/>
                </a:solidFill>
                <a:latin typeface="メイリオ" pitchFamily="50" charset="-128"/>
                <a:ea typeface="メイリオ" pitchFamily="50" charset="-128"/>
                <a:cs typeface="メイリオ" pitchFamily="50" charset="-128"/>
              </a:rPr>
              <a:t>Self Service</a:t>
            </a:r>
          </a:p>
          <a:p>
            <a:pPr algn="ctr" fontAlgn="auto">
              <a:spcBef>
                <a:spcPts val="0"/>
              </a:spcBef>
              <a:spcAft>
                <a:spcPts val="0"/>
              </a:spcAft>
              <a:defRPr/>
            </a:pPr>
            <a:endParaRPr kumimoji="0" lang="en-US" altLang="ja-JP" b="1"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endParaRPr kumimoji="0" lang="ja-JP" altLang="en-US" b="1" kern="0" dirty="0">
              <a:solidFill>
                <a:srgbClr val="FFFFFF"/>
              </a:solidFill>
              <a:latin typeface="メイリオ" pitchFamily="50" charset="-128"/>
              <a:ea typeface="メイリオ" pitchFamily="50" charset="-128"/>
              <a:cs typeface="メイリオ" pitchFamily="50" charset="-128"/>
            </a:endParaRPr>
          </a:p>
        </p:txBody>
      </p:sp>
      <p:sp>
        <p:nvSpPr>
          <p:cNvPr id="51" name="円/楕円 50"/>
          <p:cNvSpPr/>
          <p:nvPr/>
        </p:nvSpPr>
        <p:spPr bwMode="auto">
          <a:xfrm>
            <a:off x="5424488" y="3160713"/>
            <a:ext cx="2592387" cy="2112494"/>
          </a:xfrm>
          <a:prstGeom prst="ellipse">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glow rad="101600">
              <a:srgbClr val="67792F">
                <a:satMod val="175000"/>
                <a:alpha val="40000"/>
              </a:srgb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en-US" altLang="ja-JP" b="1" kern="0" dirty="0">
                <a:solidFill>
                  <a:srgbClr val="FFFFFF"/>
                </a:solidFill>
                <a:latin typeface="メイリオ" pitchFamily="50" charset="-128"/>
                <a:ea typeface="メイリオ" pitchFamily="50" charset="-128"/>
                <a:cs typeface="メイリオ" pitchFamily="50" charset="-128"/>
              </a:rPr>
              <a:t>Group-HR</a:t>
            </a:r>
          </a:p>
          <a:p>
            <a:pPr algn="ctr" fontAlgn="auto">
              <a:spcBef>
                <a:spcPts val="0"/>
              </a:spcBef>
              <a:spcAft>
                <a:spcPts val="0"/>
              </a:spcAft>
              <a:defRPr/>
            </a:pPr>
            <a:r>
              <a:rPr kumimoji="0" lang="en-US" altLang="ja-JP" b="1" kern="0" dirty="0">
                <a:solidFill>
                  <a:srgbClr val="FFFFFF"/>
                </a:solidFill>
                <a:latin typeface="メイリオ" pitchFamily="50" charset="-128"/>
                <a:ea typeface="メイリオ" pitchFamily="50" charset="-128"/>
                <a:cs typeface="メイリオ" pitchFamily="50" charset="-128"/>
              </a:rPr>
              <a:t>Management</a:t>
            </a:r>
          </a:p>
          <a:p>
            <a:pPr algn="ctr" fontAlgn="auto">
              <a:spcBef>
                <a:spcPts val="0"/>
              </a:spcBef>
              <a:spcAft>
                <a:spcPts val="0"/>
              </a:spcAft>
              <a:defRPr/>
            </a:pPr>
            <a:endParaRPr kumimoji="0" lang="en-US" altLang="ja-JP" b="1"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endParaRPr kumimoji="0" lang="ja-JP" altLang="en-US" b="1" kern="0" dirty="0">
              <a:solidFill>
                <a:srgbClr val="FFFFFF"/>
              </a:solidFill>
              <a:latin typeface="メイリオ" pitchFamily="50" charset="-128"/>
              <a:ea typeface="メイリオ" pitchFamily="50" charset="-128"/>
              <a:cs typeface="メイリオ" pitchFamily="50" charset="-128"/>
            </a:endParaRPr>
          </a:p>
        </p:txBody>
      </p:sp>
      <p:sp>
        <p:nvSpPr>
          <p:cNvPr id="59" name="円/楕円 58"/>
          <p:cNvSpPr/>
          <p:nvPr/>
        </p:nvSpPr>
        <p:spPr bwMode="gray">
          <a:xfrm>
            <a:off x="2915716" y="1303834"/>
            <a:ext cx="2592388" cy="2112962"/>
          </a:xfrm>
          <a:prstGeom prst="ellipse">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glow rad="101600">
              <a:srgbClr val="B91B17">
                <a:satMod val="175000"/>
                <a:alpha val="40000"/>
              </a:srgb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en-US" altLang="ja-JP" b="1" kern="0" dirty="0">
                <a:solidFill>
                  <a:srgbClr val="FFFFFF"/>
                </a:solidFill>
                <a:latin typeface="メイリオ" pitchFamily="50" charset="-128"/>
                <a:ea typeface="メイリオ" pitchFamily="50" charset="-128"/>
                <a:cs typeface="メイリオ" pitchFamily="50" charset="-128"/>
              </a:rPr>
              <a:t>Talent Management</a:t>
            </a:r>
          </a:p>
          <a:p>
            <a:pPr algn="ctr" fontAlgn="auto">
              <a:spcBef>
                <a:spcPts val="0"/>
              </a:spcBef>
              <a:spcAft>
                <a:spcPts val="0"/>
              </a:spcAft>
              <a:defRPr/>
            </a:pPr>
            <a:endParaRPr kumimoji="0" lang="en-US" altLang="ja-JP" b="1"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endParaRPr kumimoji="0" lang="ja-JP" altLang="en-US" b="1" kern="0" dirty="0">
              <a:solidFill>
                <a:srgbClr val="FFFFFF"/>
              </a:solidFill>
              <a:latin typeface="メイリオ" pitchFamily="50" charset="-128"/>
              <a:ea typeface="メイリオ" pitchFamily="50" charset="-128"/>
              <a:cs typeface="メイリオ" pitchFamily="50" charset="-128"/>
            </a:endParaRPr>
          </a:p>
        </p:txBody>
      </p:sp>
      <p:sp>
        <p:nvSpPr>
          <p:cNvPr id="49168" name="スライド番号プレースホルダ 5"/>
          <p:cNvSpPr txBox="1">
            <a:spLocks/>
          </p:cNvSpPr>
          <p:nvPr/>
        </p:nvSpPr>
        <p:spPr bwMode="auto">
          <a:xfrm>
            <a:off x="7908925" y="6459538"/>
            <a:ext cx="720725" cy="179387"/>
          </a:xfrm>
          <a:prstGeom prst="rect">
            <a:avLst/>
          </a:prstGeom>
          <a:noFill/>
          <a:ln w="9525">
            <a:noFill/>
            <a:miter lim="800000"/>
            <a:headEnd/>
            <a:tailEnd/>
          </a:ln>
        </p:spPr>
        <p:txBody>
          <a:bodyPr lIns="0" tIns="0" rIns="0" bIns="0" anchor="ctr"/>
          <a:lstStyle/>
          <a:p>
            <a:pPr algn="r"/>
            <a:fld id="{59381475-468D-4817-9BF4-3D84133EA7C1}" type="slidenum">
              <a:rPr lang="ja-JP" altLang="en-US" sz="900">
                <a:solidFill>
                  <a:srgbClr val="FFFFFF"/>
                </a:solidFill>
                <a:latin typeface="メイリオ" pitchFamily="50" charset="-128"/>
                <a:ea typeface="メイリオ" pitchFamily="50" charset="-128"/>
                <a:cs typeface="メイリオ" pitchFamily="50" charset="-128"/>
              </a:rPr>
              <a:pPr algn="r"/>
              <a:t>11</a:t>
            </a:fld>
            <a:endParaRPr lang="ja-JP" altLang="en-US" sz="900">
              <a:solidFill>
                <a:srgbClr val="FFFFFF"/>
              </a:solidFill>
              <a:latin typeface="メイリオ" pitchFamily="50" charset="-128"/>
              <a:ea typeface="メイリオ" pitchFamily="50" charset="-128"/>
              <a:cs typeface="メイリオ" pitchFamily="50" charset="-128"/>
            </a:endParaRPr>
          </a:p>
        </p:txBody>
      </p:sp>
      <p:sp>
        <p:nvSpPr>
          <p:cNvPr id="49170" name="Text Box 4"/>
          <p:cNvSpPr txBox="1">
            <a:spLocks noChangeArrowheads="1"/>
          </p:cNvSpPr>
          <p:nvPr/>
        </p:nvSpPr>
        <p:spPr bwMode="black">
          <a:xfrm>
            <a:off x="5409754" y="1446456"/>
            <a:ext cx="3698750" cy="1046440"/>
          </a:xfrm>
          <a:prstGeom prst="rect">
            <a:avLst/>
          </a:prstGeom>
          <a:noFill/>
          <a:ln w="9525">
            <a:noFill/>
            <a:miter lim="800000"/>
            <a:headEnd/>
            <a:tailEnd/>
          </a:ln>
        </p:spPr>
        <p:txBody>
          <a:bodyPr wrap="square">
            <a:spAutoFit/>
          </a:bodyPr>
          <a:lstStyle/>
          <a:p>
            <a:r>
              <a:rPr lang="en-US" altLang="ja-JP" sz="1400" b="1" dirty="0" smtClean="0">
                <a:solidFill>
                  <a:srgbClr val="FF9900"/>
                </a:solidFill>
                <a:latin typeface="メイリオ" pitchFamily="50" charset="-128"/>
                <a:ea typeface="メイリオ" pitchFamily="50" charset="-128"/>
                <a:cs typeface="メイリオ" pitchFamily="50" charset="-128"/>
              </a:rPr>
              <a:t>■</a:t>
            </a:r>
            <a:r>
              <a:rPr lang="ja-JP" altLang="en-US" sz="1400" b="1" dirty="0" smtClean="0">
                <a:solidFill>
                  <a:srgbClr val="FF9900"/>
                </a:solidFill>
                <a:latin typeface="メイリオ" pitchFamily="50" charset="-128"/>
                <a:ea typeface="メイリオ" pitchFamily="50" charset="-128"/>
                <a:cs typeface="メイリオ" pitchFamily="50" charset="-128"/>
              </a:rPr>
              <a:t>タレントマネジメント基盤の構築</a:t>
            </a:r>
          </a:p>
          <a:p>
            <a:r>
              <a:rPr lang="ja-JP" altLang="en-US" sz="1200" dirty="0" smtClean="0">
                <a:solidFill>
                  <a:srgbClr val="404040"/>
                </a:solidFill>
                <a:latin typeface="メイリオ" pitchFamily="50" charset="-128"/>
                <a:ea typeface="メイリオ" pitchFamily="50" charset="-128"/>
                <a:cs typeface="メイリオ" pitchFamily="50" charset="-128"/>
              </a:rPr>
              <a:t>　</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・従業員スキルの「あるべき姿」と</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fontAlgn="auto">
              <a:spcBef>
                <a:spcPts val="0"/>
              </a:spcBef>
              <a:spcAft>
                <a:spcPts val="0"/>
              </a:spcAft>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　　　　　「現状」を把握把    　</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fontAlgn="auto">
              <a:spcBef>
                <a:spcPts val="0"/>
              </a:spcBef>
              <a:spcAft>
                <a:spcPts val="0"/>
              </a:spcAft>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　・社員特性を活かした人材の適正配置</a:t>
            </a:r>
          </a:p>
          <a:p>
            <a:pPr fontAlgn="auto">
              <a:spcBef>
                <a:spcPts val="0"/>
              </a:spcBef>
              <a:spcAft>
                <a:spcPts val="0"/>
              </a:spcAft>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   ・人材育成を支援する仕組み</a:t>
            </a:r>
          </a:p>
        </p:txBody>
      </p:sp>
      <p:pic>
        <p:nvPicPr>
          <p:cNvPr id="32"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1475656" y="4298032"/>
            <a:ext cx="787152" cy="787152"/>
          </a:xfrm>
          <a:prstGeom prst="rect">
            <a:avLst/>
          </a:prstGeom>
          <a:noFill/>
          <a:ln w="9525">
            <a:noFill/>
            <a:miter lim="800000"/>
            <a:headEnd/>
            <a:tailEnd/>
          </a:ln>
        </p:spPr>
      </p:pic>
      <p:pic>
        <p:nvPicPr>
          <p:cNvPr id="37" name="Picture 12" descr="Building_Yellow"/>
          <p:cNvPicPr>
            <a:picLocks noChangeAspect="1" noChangeArrowheads="1"/>
          </p:cNvPicPr>
          <p:nvPr/>
        </p:nvPicPr>
        <p:blipFill>
          <a:blip r:embed="rId4" cstate="screen"/>
          <a:srcRect/>
          <a:stretch>
            <a:fillRect/>
          </a:stretch>
        </p:blipFill>
        <p:spPr bwMode="auto">
          <a:xfrm>
            <a:off x="6530483" y="4293096"/>
            <a:ext cx="481335" cy="648072"/>
          </a:xfrm>
          <a:prstGeom prst="rect">
            <a:avLst/>
          </a:prstGeom>
          <a:noFill/>
        </p:spPr>
      </p:pic>
      <p:pic>
        <p:nvPicPr>
          <p:cNvPr id="33" name="Picture 10" descr="Building_Blue"/>
          <p:cNvPicPr>
            <a:picLocks noChangeAspect="1" noChangeArrowheads="1"/>
          </p:cNvPicPr>
          <p:nvPr/>
        </p:nvPicPr>
        <p:blipFill>
          <a:blip r:embed="rId5" cstate="screen"/>
          <a:srcRect/>
          <a:stretch>
            <a:fillRect/>
          </a:stretch>
        </p:blipFill>
        <p:spPr bwMode="auto">
          <a:xfrm>
            <a:off x="6250905" y="4437112"/>
            <a:ext cx="481335" cy="648072"/>
          </a:xfrm>
          <a:prstGeom prst="rect">
            <a:avLst/>
          </a:prstGeom>
          <a:noFill/>
        </p:spPr>
      </p:pic>
      <p:pic>
        <p:nvPicPr>
          <p:cNvPr id="34" name="Picture 11" descr="Building_Red"/>
          <p:cNvPicPr>
            <a:picLocks noChangeAspect="1" noChangeArrowheads="1"/>
          </p:cNvPicPr>
          <p:nvPr/>
        </p:nvPicPr>
        <p:blipFill>
          <a:blip r:embed="rId6" cstate="screen"/>
          <a:srcRect/>
          <a:stretch>
            <a:fillRect/>
          </a:stretch>
        </p:blipFill>
        <p:spPr bwMode="auto">
          <a:xfrm>
            <a:off x="6804248" y="4437112"/>
            <a:ext cx="481335" cy="648072"/>
          </a:xfrm>
          <a:prstGeom prst="rect">
            <a:avLst/>
          </a:prstGeom>
          <a:noFill/>
        </p:spPr>
      </p:pic>
      <p:pic>
        <p:nvPicPr>
          <p:cNvPr id="38" name="Picture 14"/>
          <p:cNvPicPr>
            <a:picLocks noChangeAspect="1" noChangeArrowheads="1"/>
          </p:cNvPicPr>
          <p:nvPr/>
        </p:nvPicPr>
        <p:blipFill>
          <a:blip r:embed="rId7" cstate="screen"/>
          <a:srcRect/>
          <a:stretch>
            <a:fillRect/>
          </a:stretch>
        </p:blipFill>
        <p:spPr bwMode="auto">
          <a:xfrm>
            <a:off x="3900983" y="2963416"/>
            <a:ext cx="609600" cy="609600"/>
          </a:xfrm>
          <a:prstGeom prst="rect">
            <a:avLst/>
          </a:prstGeom>
          <a:noFill/>
          <a:ln w="9525">
            <a:noFill/>
            <a:miter lim="800000"/>
            <a:headEnd/>
            <a:tailEnd/>
          </a:ln>
          <a:effectLst/>
        </p:spPr>
      </p:pic>
      <p:grpSp>
        <p:nvGrpSpPr>
          <p:cNvPr id="28" name="Group 72"/>
          <p:cNvGrpSpPr>
            <a:grpSpLocks/>
          </p:cNvGrpSpPr>
          <p:nvPr/>
        </p:nvGrpSpPr>
        <p:grpSpPr bwMode="auto">
          <a:xfrm>
            <a:off x="3503971" y="2492896"/>
            <a:ext cx="563973" cy="474737"/>
            <a:chOff x="3356" y="2523"/>
            <a:chExt cx="948" cy="798"/>
          </a:xfrm>
        </p:grpSpPr>
        <p:pic>
          <p:nvPicPr>
            <p:cNvPr id="29" name="Picture 38" descr="DB_Red"/>
            <p:cNvPicPr>
              <a:picLocks noChangeAspect="1" noChangeArrowheads="1"/>
            </p:cNvPicPr>
            <p:nvPr/>
          </p:nvPicPr>
          <p:blipFill>
            <a:blip r:embed="rId8" cstate="screen"/>
            <a:srcRect/>
            <a:stretch>
              <a:fillRect/>
            </a:stretch>
          </p:blipFill>
          <p:spPr bwMode="auto">
            <a:xfrm>
              <a:off x="3356" y="2523"/>
              <a:ext cx="948" cy="798"/>
            </a:xfrm>
            <a:prstGeom prst="rect">
              <a:avLst/>
            </a:prstGeom>
            <a:noFill/>
          </p:spPr>
        </p:pic>
        <p:sp>
          <p:nvSpPr>
            <p:cNvPr id="30" name="WordArt 67"/>
            <p:cNvSpPr>
              <a:spLocks noChangeAspect="1" noChangeArrowheads="1" noChangeShapeType="1" noTextEdit="1"/>
            </p:cNvSpPr>
            <p:nvPr/>
          </p:nvSpPr>
          <p:spPr bwMode="auto">
            <a:xfrm>
              <a:off x="3422" y="2886"/>
              <a:ext cx="816" cy="273"/>
            </a:xfrm>
            <a:prstGeom prst="rect">
              <a:avLst/>
            </a:prstGeom>
          </p:spPr>
          <p:txBody>
            <a:bodyPr wrap="none" fromWordArt="1">
              <a:prstTxWarp prst="textPlain">
                <a:avLst>
                  <a:gd name="adj" fmla="val 50000"/>
                </a:avLst>
              </a:prstTxWarp>
            </a:bodyPr>
            <a:lstStyle/>
            <a:p>
              <a:pPr algn="ctr"/>
              <a:r>
                <a:rPr lang="en-US" altLang="ja-JP" sz="2400" kern="10" dirty="0" smtClean="0">
                  <a:ln w="9525">
                    <a:noFill/>
                    <a:round/>
                    <a:headEnd/>
                    <a:tailEnd/>
                  </a:ln>
                  <a:solidFill>
                    <a:srgbClr val="FFFFFF"/>
                  </a:solidFill>
                  <a:latin typeface="メイリオ" pitchFamily="50" charset="-128"/>
                  <a:ea typeface="メイリオ" pitchFamily="50" charset="-128"/>
                  <a:cs typeface="メイリオ" pitchFamily="50" charset="-128"/>
                </a:rPr>
                <a:t>To Be</a:t>
              </a:r>
              <a:endParaRPr lang="ja-JP" altLang="en-US" sz="2400" kern="10" dirty="0">
                <a:ln w="9525">
                  <a:noFill/>
                  <a:round/>
                  <a:headEnd/>
                  <a:tailEnd/>
                </a:ln>
                <a:solidFill>
                  <a:srgbClr val="FFFFFF"/>
                </a:solidFill>
                <a:latin typeface="メイリオ" pitchFamily="50" charset="-128"/>
                <a:ea typeface="メイリオ" pitchFamily="50" charset="-128"/>
                <a:cs typeface="メイリオ" pitchFamily="50" charset="-128"/>
              </a:endParaRPr>
            </a:p>
          </p:txBody>
        </p:sp>
      </p:grpSp>
      <p:grpSp>
        <p:nvGrpSpPr>
          <p:cNvPr id="31" name="Group 72"/>
          <p:cNvGrpSpPr>
            <a:grpSpLocks/>
          </p:cNvGrpSpPr>
          <p:nvPr/>
        </p:nvGrpSpPr>
        <p:grpSpPr bwMode="auto">
          <a:xfrm>
            <a:off x="4283968" y="2492896"/>
            <a:ext cx="563973" cy="474737"/>
            <a:chOff x="3356" y="2523"/>
            <a:chExt cx="948" cy="798"/>
          </a:xfrm>
        </p:grpSpPr>
        <p:pic>
          <p:nvPicPr>
            <p:cNvPr id="35" name="Picture 38" descr="DB_Red"/>
            <p:cNvPicPr>
              <a:picLocks noChangeAspect="1" noChangeArrowheads="1"/>
            </p:cNvPicPr>
            <p:nvPr/>
          </p:nvPicPr>
          <p:blipFill>
            <a:blip r:embed="rId8" cstate="screen"/>
            <a:srcRect/>
            <a:stretch>
              <a:fillRect/>
            </a:stretch>
          </p:blipFill>
          <p:spPr bwMode="auto">
            <a:xfrm>
              <a:off x="3356" y="2523"/>
              <a:ext cx="948" cy="798"/>
            </a:xfrm>
            <a:prstGeom prst="rect">
              <a:avLst/>
            </a:prstGeom>
            <a:noFill/>
          </p:spPr>
        </p:pic>
        <p:sp>
          <p:nvSpPr>
            <p:cNvPr id="41" name="WordArt 67"/>
            <p:cNvSpPr>
              <a:spLocks noChangeAspect="1" noChangeArrowheads="1" noChangeShapeType="1" noTextEdit="1"/>
            </p:cNvSpPr>
            <p:nvPr/>
          </p:nvSpPr>
          <p:spPr bwMode="auto">
            <a:xfrm>
              <a:off x="3422" y="2886"/>
              <a:ext cx="816" cy="273"/>
            </a:xfrm>
            <a:prstGeom prst="rect">
              <a:avLst/>
            </a:prstGeom>
          </p:spPr>
          <p:txBody>
            <a:bodyPr wrap="none" fromWordArt="1">
              <a:prstTxWarp prst="textPlain">
                <a:avLst>
                  <a:gd name="adj" fmla="val 50000"/>
                </a:avLst>
              </a:prstTxWarp>
            </a:bodyPr>
            <a:lstStyle/>
            <a:p>
              <a:pPr algn="ctr"/>
              <a:r>
                <a:rPr lang="en-US" altLang="ja-JP" sz="2400" kern="10" dirty="0" smtClean="0">
                  <a:ln w="9525">
                    <a:noFill/>
                    <a:round/>
                    <a:headEnd/>
                    <a:tailEnd/>
                  </a:ln>
                  <a:solidFill>
                    <a:srgbClr val="FFFFFF"/>
                  </a:solidFill>
                  <a:latin typeface="メイリオ" pitchFamily="50" charset="-128"/>
                  <a:ea typeface="メイリオ" pitchFamily="50" charset="-128"/>
                  <a:cs typeface="メイリオ" pitchFamily="50" charset="-128"/>
                </a:rPr>
                <a:t>As Is</a:t>
              </a:r>
              <a:endParaRPr lang="ja-JP" altLang="en-US" sz="2400" kern="10" dirty="0">
                <a:ln w="9525">
                  <a:noFill/>
                  <a:round/>
                  <a:headEnd/>
                  <a:tailEnd/>
                </a:ln>
                <a:solidFill>
                  <a:srgbClr val="FFFFFF"/>
                </a:solidFill>
                <a:latin typeface="メイリオ" pitchFamily="50" charset="-128"/>
                <a:ea typeface="メイリオ" pitchFamily="50" charset="-128"/>
                <a:cs typeface="メイリオ" pitchFamily="50" charset="-128"/>
              </a:endParaRPr>
            </a:p>
          </p:txBody>
        </p:sp>
      </p:grpSp>
      <p:sp>
        <p:nvSpPr>
          <p:cNvPr id="4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24"/>
          <p:cNvGrpSpPr/>
          <p:nvPr/>
        </p:nvGrpSpPr>
        <p:grpSpPr>
          <a:xfrm>
            <a:off x="251520" y="1772816"/>
            <a:ext cx="4211960" cy="1152000"/>
            <a:chOff x="4084" y="1873240"/>
            <a:chExt cx="1565611" cy="922320"/>
          </a:xfrm>
        </p:grpSpPr>
        <p:sp>
          <p:nvSpPr>
            <p:cNvPr id="26" name="正方形/長方形 25"/>
            <p:cNvSpPr/>
            <p:nvPr/>
          </p:nvSpPr>
          <p:spPr>
            <a:xfrm>
              <a:off x="4084" y="1873240"/>
              <a:ext cx="1565611" cy="922320"/>
            </a:xfrm>
            <a:prstGeom prst="rect">
              <a:avLst/>
            </a:prstGeom>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txBody>
            <a:bodyPr tIns="72000" anchor="t"/>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・業務の属人化を排除</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・法制度へ迅速な対応</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・多種多様なニーズを取り込んだ豊富な機能</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・セルフサービス機能による発生源での</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　エントリと自立型社員への意識変革</a:t>
              </a:r>
              <a:endParaRPr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4084" y="1873240"/>
              <a:ext cx="1565611" cy="9223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72000" rIns="142240" bIns="160020" numCol="1" spcCol="1270" anchor="t" anchorCtr="0">
              <a:noAutofit/>
            </a:bodyPr>
            <a:lstStyle/>
            <a:p>
              <a:pPr marL="228600" lvl="1" indent="-228600" algn="l" defTabSz="889000">
                <a:lnSpc>
                  <a:spcPct val="90000"/>
                </a:lnSpc>
                <a:spcBef>
                  <a:spcPct val="0"/>
                </a:spcBef>
                <a:spcAft>
                  <a:spcPct val="15000"/>
                </a:spcAft>
                <a:buChar char="••"/>
              </a:pPr>
              <a:endParaRPr kumimoji="1" lang="ja-JP" altLang="en-US" sz="1400" kern="1200">
                <a:solidFill>
                  <a:schemeClr val="tx1">
                    <a:lumMod val="65000"/>
                    <a:lumOff val="35000"/>
                  </a:schemeClr>
                </a:solidFill>
              </a:endParaRPr>
            </a:p>
            <a:p>
              <a:pPr marL="228600" lvl="1" indent="-228600" algn="l" defTabSz="889000">
                <a:lnSpc>
                  <a:spcPct val="90000"/>
                </a:lnSpc>
                <a:spcBef>
                  <a:spcPct val="0"/>
                </a:spcBef>
                <a:spcAft>
                  <a:spcPct val="15000"/>
                </a:spcAft>
                <a:buChar char="••"/>
              </a:pPr>
              <a:endParaRPr kumimoji="1" lang="ja-JP" altLang="en-US" sz="1400" kern="1200">
                <a:solidFill>
                  <a:schemeClr val="tx1">
                    <a:lumMod val="65000"/>
                    <a:lumOff val="35000"/>
                  </a:schemeClr>
                </a:solidFill>
              </a:endParaRPr>
            </a:p>
          </p:txBody>
        </p:sp>
      </p:grpSp>
      <p:grpSp>
        <p:nvGrpSpPr>
          <p:cNvPr id="6" name="グループ化 31"/>
          <p:cNvGrpSpPr/>
          <p:nvPr/>
        </p:nvGrpSpPr>
        <p:grpSpPr>
          <a:xfrm>
            <a:off x="4680520" y="1772816"/>
            <a:ext cx="4211960" cy="1152000"/>
            <a:chOff x="4084" y="1873240"/>
            <a:chExt cx="1565611" cy="922320"/>
          </a:xfrm>
        </p:grpSpPr>
        <p:sp>
          <p:nvSpPr>
            <p:cNvPr id="33" name="正方形/長方形 32"/>
            <p:cNvSpPr/>
            <p:nvPr/>
          </p:nvSpPr>
          <p:spPr>
            <a:xfrm>
              <a:off x="4084" y="1873240"/>
              <a:ext cx="1565611" cy="922320"/>
            </a:xfrm>
            <a:prstGeom prst="rect">
              <a:avLst/>
            </a:prstGeom>
            <a:solidFill>
              <a:schemeClr val="accent3">
                <a:lumMod val="20000"/>
                <a:lumOff val="80000"/>
                <a:alpha val="90000"/>
              </a:schemeClr>
            </a:solidFill>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txBody>
            <a:bodyPr tIns="72000" anchor="t"/>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・会計システムと情報を共有しデータ連携</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・原価組織と人事組織の複数組織と配属の管理</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・人件費の按分率設定</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・データベース構造を完全公開</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・データ入出力、データ活用が容易</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34" name="正方形/長方形 33"/>
            <p:cNvSpPr/>
            <p:nvPr/>
          </p:nvSpPr>
          <p:spPr>
            <a:xfrm>
              <a:off x="4084" y="1873240"/>
              <a:ext cx="1565611" cy="9223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72000" rIns="142240" bIns="160020" numCol="1" spcCol="1270" anchor="t" anchorCtr="0">
              <a:noAutofit/>
            </a:bodyPr>
            <a:lstStyle/>
            <a:p>
              <a:pPr marL="228600" lvl="1" indent="-228600" algn="l" defTabSz="889000">
                <a:lnSpc>
                  <a:spcPct val="90000"/>
                </a:lnSpc>
                <a:spcBef>
                  <a:spcPct val="0"/>
                </a:spcBef>
                <a:spcAft>
                  <a:spcPct val="15000"/>
                </a:spcAft>
                <a:buChar char="••"/>
              </a:pPr>
              <a:endParaRPr kumimoji="1" lang="ja-JP" altLang="en-US" sz="1400" kern="1200">
                <a:solidFill>
                  <a:schemeClr val="tx1">
                    <a:lumMod val="65000"/>
                    <a:lumOff val="35000"/>
                  </a:schemeClr>
                </a:solidFill>
              </a:endParaRPr>
            </a:p>
            <a:p>
              <a:pPr marL="228600" lvl="1" indent="-228600" algn="l" defTabSz="889000">
                <a:lnSpc>
                  <a:spcPct val="90000"/>
                </a:lnSpc>
                <a:spcBef>
                  <a:spcPct val="0"/>
                </a:spcBef>
                <a:spcAft>
                  <a:spcPct val="15000"/>
                </a:spcAft>
                <a:buChar char="••"/>
              </a:pPr>
              <a:endParaRPr kumimoji="1" lang="ja-JP" altLang="en-US" sz="1400" kern="1200">
                <a:solidFill>
                  <a:schemeClr val="tx1">
                    <a:lumMod val="65000"/>
                    <a:lumOff val="35000"/>
                  </a:schemeClr>
                </a:solidFill>
              </a:endParaRPr>
            </a:p>
          </p:txBody>
        </p:sp>
      </p:grpSp>
      <p:grpSp>
        <p:nvGrpSpPr>
          <p:cNvPr id="7" name="グループ化 37"/>
          <p:cNvGrpSpPr/>
          <p:nvPr/>
        </p:nvGrpSpPr>
        <p:grpSpPr>
          <a:xfrm>
            <a:off x="2483768" y="3501008"/>
            <a:ext cx="4211960" cy="1152000"/>
            <a:chOff x="4084" y="1873240"/>
            <a:chExt cx="1565611" cy="922320"/>
          </a:xfrm>
        </p:grpSpPr>
        <p:sp>
          <p:nvSpPr>
            <p:cNvPr id="39" name="正方形/長方形 38"/>
            <p:cNvSpPr/>
            <p:nvPr/>
          </p:nvSpPr>
          <p:spPr>
            <a:xfrm>
              <a:off x="4084" y="1873240"/>
              <a:ext cx="1565611" cy="922320"/>
            </a:xfrm>
            <a:prstGeom prst="rect">
              <a:avLst/>
            </a:prstGeom>
            <a:solidFill>
              <a:schemeClr val="accent4">
                <a:lumMod val="20000"/>
                <a:lumOff val="80000"/>
                <a:alpha val="90000"/>
              </a:schemeClr>
            </a:solidFill>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txBody>
            <a:bodyPr tIns="72000" anchor="t"/>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・人材情報のセキュリティと情報の開示を両立</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・アクセスログ管理機能を実装</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・各種法改正に基本機能として迅速に対応</a:t>
              </a:r>
              <a:endParaRPr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40" name="正方形/長方形 39"/>
            <p:cNvSpPr/>
            <p:nvPr/>
          </p:nvSpPr>
          <p:spPr>
            <a:xfrm>
              <a:off x="4084" y="1873240"/>
              <a:ext cx="1565611" cy="9223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72000" rIns="142240" bIns="160020" numCol="1" spcCol="1270" anchor="t" anchorCtr="0">
              <a:noAutofit/>
            </a:bodyPr>
            <a:lstStyle/>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p:txBody>
        </p:sp>
      </p:grpSp>
      <p:grpSp>
        <p:nvGrpSpPr>
          <p:cNvPr id="8" name="グループ化 43"/>
          <p:cNvGrpSpPr/>
          <p:nvPr/>
        </p:nvGrpSpPr>
        <p:grpSpPr>
          <a:xfrm>
            <a:off x="251520" y="5229200"/>
            <a:ext cx="4211960" cy="1152000"/>
            <a:chOff x="4084" y="1873240"/>
            <a:chExt cx="1565611" cy="922320"/>
          </a:xfrm>
        </p:grpSpPr>
        <p:sp>
          <p:nvSpPr>
            <p:cNvPr id="45" name="正方形/長方形 44"/>
            <p:cNvSpPr/>
            <p:nvPr/>
          </p:nvSpPr>
          <p:spPr>
            <a:xfrm>
              <a:off x="4084" y="1873240"/>
              <a:ext cx="1565611" cy="922320"/>
            </a:xfrm>
            <a:prstGeom prst="rect">
              <a:avLst/>
            </a:prstGeom>
            <a:solidFill>
              <a:schemeClr val="accent5">
                <a:lumMod val="20000"/>
                <a:lumOff val="80000"/>
                <a:alpha val="90000"/>
              </a:schemeClr>
            </a:solidFill>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txBody>
            <a:bodyPr tIns="72000" anchor="t"/>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・複数会社の管理を前提とした構成</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・各法人独自のマスタ設定と一括検索機能を用意</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・グループ会社間での検索、人材連携</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・グループ会社の階層管理とセキュリティ</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　を実装</a:t>
              </a:r>
              <a:endParaRPr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46" name="正方形/長方形 45"/>
            <p:cNvSpPr/>
            <p:nvPr/>
          </p:nvSpPr>
          <p:spPr>
            <a:xfrm>
              <a:off x="4084" y="1873240"/>
              <a:ext cx="1565611" cy="9223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72000" rIns="142240" bIns="160020" numCol="1" spcCol="1270" anchor="t" anchorCtr="0">
              <a:noAutofit/>
            </a:bodyPr>
            <a:lstStyle/>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p:txBody>
        </p:sp>
      </p:grpSp>
      <p:grpSp>
        <p:nvGrpSpPr>
          <p:cNvPr id="9" name="グループ化 49"/>
          <p:cNvGrpSpPr/>
          <p:nvPr/>
        </p:nvGrpSpPr>
        <p:grpSpPr>
          <a:xfrm>
            <a:off x="4680520" y="5229200"/>
            <a:ext cx="4211960" cy="1152000"/>
            <a:chOff x="4084" y="1873240"/>
            <a:chExt cx="1565611" cy="922320"/>
          </a:xfrm>
        </p:grpSpPr>
        <p:sp>
          <p:nvSpPr>
            <p:cNvPr id="51" name="正方形/長方形 50"/>
            <p:cNvSpPr/>
            <p:nvPr/>
          </p:nvSpPr>
          <p:spPr>
            <a:xfrm>
              <a:off x="4084" y="1873240"/>
              <a:ext cx="1565611" cy="922320"/>
            </a:xfrm>
            <a:prstGeom prst="rect">
              <a:avLst/>
            </a:prstGeom>
            <a:solidFill>
              <a:schemeClr val="bg1">
                <a:lumMod val="95000"/>
                <a:alpha val="90000"/>
              </a:schemeClr>
            </a:solidFill>
          </p:spPr>
          <p:style>
            <a:lnRef idx="1">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2">
              <a:schemeClr val="accent2">
                <a:tint val="40000"/>
                <a:alpha val="90000"/>
                <a:hueOff val="0"/>
                <a:satOff val="0"/>
                <a:lumOff val="0"/>
                <a:alphaOff val="0"/>
              </a:schemeClr>
            </a:effectRef>
            <a:fontRef idx="minor">
              <a:schemeClr val="dk1">
                <a:hueOff val="0"/>
                <a:satOff val="0"/>
                <a:lumOff val="0"/>
                <a:alphaOff val="0"/>
              </a:schemeClr>
            </a:fontRef>
          </p:style>
          <p:txBody>
            <a:bodyPr tIns="72000" anchor="t"/>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・人事業務独特の視点による検索機能を充実</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・組織パターンのバリエーションにより複数の</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　視点から情報集約・抽出可能</a:t>
              </a:r>
              <a:endParaRPr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52" name="正方形/長方形 51"/>
            <p:cNvSpPr/>
            <p:nvPr/>
          </p:nvSpPr>
          <p:spPr>
            <a:xfrm>
              <a:off x="4084" y="1873240"/>
              <a:ext cx="1565611" cy="9223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72000" rIns="142240" bIns="160020" numCol="1" spcCol="1270" anchor="t" anchorCtr="0">
              <a:noAutofit/>
            </a:bodyPr>
            <a:lstStyle/>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a:p>
              <a:pPr marL="228600" lvl="1" indent="-228600" algn="l" defTabSz="889000">
                <a:lnSpc>
                  <a:spcPct val="90000"/>
                </a:lnSpc>
                <a:spcBef>
                  <a:spcPct val="0"/>
                </a:spcBef>
                <a:spcAft>
                  <a:spcPct val="15000"/>
                </a:spcAft>
                <a:buChar char="••"/>
              </a:pPr>
              <a:endParaRPr kumimoji="1" lang="ja-JP" altLang="en-US" sz="1400" kern="1200" dirty="0">
                <a:solidFill>
                  <a:schemeClr val="tx1">
                    <a:lumMod val="65000"/>
                    <a:lumOff val="35000"/>
                  </a:schemeClr>
                </a:solidFill>
              </a:endParaRPr>
            </a:p>
          </p:txBody>
        </p:sp>
      </p:grpSp>
      <p:sp>
        <p:nvSpPr>
          <p:cNvPr id="4" name="Rectangle 3"/>
          <p:cNvSpPr txBox="1">
            <a:spLocks noChangeArrowheads="1"/>
          </p:cNvSpPr>
          <p:nvPr/>
        </p:nvSpPr>
        <p:spPr bwMode="auto">
          <a:xfrm>
            <a:off x="215900" y="215900"/>
            <a:ext cx="8137525" cy="1008063"/>
          </a:xfrm>
          <a:prstGeom prst="rect">
            <a:avLst/>
          </a:prstGeom>
          <a:noFill/>
          <a:ln>
            <a:miter lim="800000"/>
            <a:headEnd/>
            <a:tailEnd/>
          </a:ln>
        </p:spPr>
        <p:txBody>
          <a:bodyPr lIns="90000" tIns="0" rIns="0" bIns="0" anchor="ctr"/>
          <a:lstStyle/>
          <a:p>
            <a:pPr marL="0" marR="0" lvl="0" indent="0" algn="l" defTabSz="914400" rtl="0" eaLnBrk="1" fontAlgn="base" latinLnBrk="0" hangingPunct="1">
              <a:lnSpc>
                <a:spcPts val="2800"/>
              </a:lnSpc>
              <a:spcBef>
                <a:spcPct val="0"/>
              </a:spcBef>
              <a:spcAft>
                <a:spcPct val="0"/>
              </a:spcAft>
              <a:buClrTx/>
              <a:buSzTx/>
              <a:buFontTx/>
              <a:buNone/>
              <a:tabLst/>
              <a:defRPr/>
            </a:pPr>
            <a:r>
              <a:rPr kumimoji="1" lang="en-US" altLang="ja-JP" sz="2200" b="1" i="1" u="none" strike="noStrike" kern="1200" cap="none" spc="0" normalizeH="0" baseline="0" noProof="0" dirty="0" smtClean="0">
                <a:ln>
                  <a:noFill/>
                </a:ln>
                <a:solidFill>
                  <a:schemeClr val="bg1"/>
                </a:solidFill>
                <a:effectLst/>
                <a:uLnTx/>
                <a:uFillTx/>
                <a:latin typeface="Times New Roman" pitchFamily="18" charset="0"/>
                <a:ea typeface="メイリオ" pitchFamily="50" charset="-128"/>
                <a:cs typeface="Times New Roman" pitchFamily="18" charset="0"/>
              </a:rPr>
              <a:t>SuperStream</a:t>
            </a:r>
            <a: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の特長と導入によるメリット</a:t>
            </a:r>
            <a:b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～業務効率の向上と人材情報の有効活用を実現～</a:t>
            </a:r>
          </a:p>
        </p:txBody>
      </p:sp>
      <p:grpSp>
        <p:nvGrpSpPr>
          <p:cNvPr id="10" name="グループ化 21"/>
          <p:cNvGrpSpPr/>
          <p:nvPr/>
        </p:nvGrpSpPr>
        <p:grpSpPr>
          <a:xfrm>
            <a:off x="251520" y="1268760"/>
            <a:ext cx="4211960" cy="504056"/>
            <a:chOff x="4084" y="1268439"/>
            <a:chExt cx="1565611" cy="604800"/>
          </a:xfrm>
        </p:grpSpPr>
        <p:sp>
          <p:nvSpPr>
            <p:cNvPr id="23" name="正方形/長方形 22"/>
            <p:cNvSpPr/>
            <p:nvPr/>
          </p:nvSpPr>
          <p:spPr>
            <a:xfrm>
              <a:off x="4084" y="1268439"/>
              <a:ext cx="1565611" cy="604800"/>
            </a:xfrm>
            <a:prstGeom prst="rect">
              <a:avLst/>
            </a:prstGeom>
          </p:spPr>
          <p:style>
            <a:lnRef idx="1">
              <a:schemeClr val="accent2">
                <a:hueOff val="0"/>
                <a:satOff val="0"/>
                <a:lumOff val="0"/>
                <a:alphaOff val="0"/>
              </a:schemeClr>
            </a:lnRef>
            <a:fillRef idx="3">
              <a:schemeClr val="accent2">
                <a:hueOff val="0"/>
                <a:satOff val="0"/>
                <a:lumOff val="0"/>
                <a:alphaOff val="0"/>
              </a:schemeClr>
            </a:fillRef>
            <a:effectRef idx="3">
              <a:schemeClr val="accent2">
                <a:hueOff val="0"/>
                <a:satOff val="0"/>
                <a:lumOff val="0"/>
                <a:alphaOff val="0"/>
              </a:schemeClr>
            </a:effectRef>
            <a:fontRef idx="minor">
              <a:schemeClr val="lt1"/>
            </a:fontRef>
          </p:style>
          <p:txBody>
            <a:bodyPr anchor="ctr"/>
            <a:lstStyle/>
            <a:p>
              <a:pPr algn="ctr"/>
              <a:r>
                <a:rPr lang="ja-JP" altLang="en-US" dirty="0" smtClean="0">
                  <a:solidFill>
                    <a:srgbClr val="FFFFFF"/>
                  </a:solidFill>
                  <a:latin typeface="メイリオ" pitchFamily="50" charset="-128"/>
                  <a:ea typeface="メイリオ" pitchFamily="50" charset="-128"/>
                  <a:cs typeface="メイリオ" pitchFamily="50" charset="-128"/>
                </a:rPr>
                <a:t>業務コストの削減</a:t>
              </a:r>
            </a:p>
          </p:txBody>
        </p:sp>
        <p:sp>
          <p:nvSpPr>
            <p:cNvPr id="24" name="正方形/長方形 23"/>
            <p:cNvSpPr/>
            <p:nvPr/>
          </p:nvSpPr>
          <p:spPr>
            <a:xfrm>
              <a:off x="4084" y="1268439"/>
              <a:ext cx="1565611" cy="604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endParaRPr kumimoji="1" lang="ja-JP" altLang="en-US" sz="2000" kern="1200"/>
            </a:p>
          </p:txBody>
        </p:sp>
      </p:grpSp>
      <p:grpSp>
        <p:nvGrpSpPr>
          <p:cNvPr id="11" name="グループ化 28"/>
          <p:cNvGrpSpPr/>
          <p:nvPr/>
        </p:nvGrpSpPr>
        <p:grpSpPr>
          <a:xfrm>
            <a:off x="4680520" y="1268760"/>
            <a:ext cx="4211960" cy="504056"/>
            <a:chOff x="4084" y="1268439"/>
            <a:chExt cx="1565611" cy="604800"/>
          </a:xfrm>
        </p:grpSpPr>
        <p:sp>
          <p:nvSpPr>
            <p:cNvPr id="30" name="正方形/長方形 29"/>
            <p:cNvSpPr/>
            <p:nvPr/>
          </p:nvSpPr>
          <p:spPr>
            <a:xfrm>
              <a:off x="4084" y="1268439"/>
              <a:ext cx="1565611" cy="60480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r>
                <a:rPr lang="ja-JP" altLang="en-US" dirty="0" smtClean="0">
                  <a:solidFill>
                    <a:srgbClr val="FFFFFF"/>
                  </a:solidFill>
                  <a:latin typeface="メイリオ" pitchFamily="50" charset="-128"/>
                  <a:ea typeface="メイリオ" pitchFamily="50" charset="-128"/>
                  <a:cs typeface="メイリオ" pitchFamily="50" charset="-128"/>
                </a:rPr>
                <a:t>他システムとの連携強化</a:t>
              </a:r>
            </a:p>
          </p:txBody>
        </p:sp>
        <p:sp>
          <p:nvSpPr>
            <p:cNvPr id="31" name="正方形/長方形 30"/>
            <p:cNvSpPr/>
            <p:nvPr/>
          </p:nvSpPr>
          <p:spPr>
            <a:xfrm>
              <a:off x="4084" y="1268439"/>
              <a:ext cx="1565611" cy="604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endParaRPr kumimoji="1" lang="ja-JP" altLang="en-US" sz="2000" kern="1200"/>
            </a:p>
          </p:txBody>
        </p:sp>
      </p:grpSp>
      <p:grpSp>
        <p:nvGrpSpPr>
          <p:cNvPr id="12" name="グループ化 34"/>
          <p:cNvGrpSpPr/>
          <p:nvPr/>
        </p:nvGrpSpPr>
        <p:grpSpPr>
          <a:xfrm>
            <a:off x="2483768" y="2996952"/>
            <a:ext cx="4211960" cy="504056"/>
            <a:chOff x="4084" y="1268439"/>
            <a:chExt cx="1565611" cy="604800"/>
          </a:xfrm>
        </p:grpSpPr>
        <p:sp>
          <p:nvSpPr>
            <p:cNvPr id="36" name="正方形/長方形 35"/>
            <p:cNvSpPr/>
            <p:nvPr/>
          </p:nvSpPr>
          <p:spPr>
            <a:xfrm>
              <a:off x="4084" y="1268439"/>
              <a:ext cx="1565611" cy="604800"/>
            </a:xfrm>
            <a:prstGeom prst="rect">
              <a:avLst/>
            </a:prstGeom>
          </p:spPr>
          <p:style>
            <a:lnRef idx="0">
              <a:schemeClr val="accent4"/>
            </a:lnRef>
            <a:fillRef idx="3">
              <a:schemeClr val="accent4"/>
            </a:fillRef>
            <a:effectRef idx="3">
              <a:schemeClr val="accent4"/>
            </a:effectRef>
            <a:fontRef idx="minor">
              <a:schemeClr val="lt1"/>
            </a:fontRef>
          </p:style>
          <p:txBody>
            <a:bodyPr anchor="ctr"/>
            <a:lstStyle/>
            <a:p>
              <a:pPr algn="ctr"/>
              <a:r>
                <a:rPr lang="ja-JP" altLang="en-US" dirty="0" smtClean="0">
                  <a:solidFill>
                    <a:srgbClr val="FFFFFF"/>
                  </a:solidFill>
                  <a:latin typeface="メイリオ" pitchFamily="50" charset="-128"/>
                  <a:ea typeface="メイリオ" pitchFamily="50" charset="-128"/>
                  <a:cs typeface="メイリオ" pitchFamily="50" charset="-128"/>
                </a:rPr>
                <a:t>コンプライアンスの強化</a:t>
              </a:r>
            </a:p>
          </p:txBody>
        </p:sp>
        <p:sp>
          <p:nvSpPr>
            <p:cNvPr id="37" name="正方形/長方形 36"/>
            <p:cNvSpPr/>
            <p:nvPr/>
          </p:nvSpPr>
          <p:spPr>
            <a:xfrm>
              <a:off x="4084" y="1268439"/>
              <a:ext cx="1565611" cy="604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endParaRPr kumimoji="1" lang="ja-JP" altLang="en-US" sz="2000" kern="1200"/>
            </a:p>
          </p:txBody>
        </p:sp>
      </p:grpSp>
      <p:grpSp>
        <p:nvGrpSpPr>
          <p:cNvPr id="13" name="グループ化 40"/>
          <p:cNvGrpSpPr/>
          <p:nvPr/>
        </p:nvGrpSpPr>
        <p:grpSpPr>
          <a:xfrm>
            <a:off x="251520" y="4725144"/>
            <a:ext cx="4211960" cy="504056"/>
            <a:chOff x="4084" y="1268439"/>
            <a:chExt cx="1565611" cy="604800"/>
          </a:xfrm>
        </p:grpSpPr>
        <p:sp>
          <p:nvSpPr>
            <p:cNvPr id="42" name="正方形/長方形 41"/>
            <p:cNvSpPr/>
            <p:nvPr/>
          </p:nvSpPr>
          <p:spPr>
            <a:xfrm>
              <a:off x="4084" y="1268439"/>
              <a:ext cx="1565611" cy="604800"/>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a:r>
                <a:rPr lang="ja-JP" altLang="en-US" dirty="0" smtClean="0">
                  <a:solidFill>
                    <a:srgbClr val="FFFFFF"/>
                  </a:solidFill>
                  <a:latin typeface="メイリオ" pitchFamily="50" charset="-128"/>
                  <a:ea typeface="メイリオ" pitchFamily="50" charset="-128"/>
                  <a:cs typeface="メイリオ" pitchFamily="50" charset="-128"/>
                </a:rPr>
                <a:t>グループ運営の効率化</a:t>
              </a:r>
            </a:p>
          </p:txBody>
        </p:sp>
        <p:sp>
          <p:nvSpPr>
            <p:cNvPr id="43" name="正方形/長方形 42"/>
            <p:cNvSpPr/>
            <p:nvPr/>
          </p:nvSpPr>
          <p:spPr>
            <a:xfrm>
              <a:off x="4084" y="1268439"/>
              <a:ext cx="1565611" cy="604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endParaRPr kumimoji="1" lang="ja-JP" altLang="en-US" sz="2000" kern="1200"/>
            </a:p>
          </p:txBody>
        </p:sp>
      </p:grpSp>
      <p:grpSp>
        <p:nvGrpSpPr>
          <p:cNvPr id="14" name="グループ化 46"/>
          <p:cNvGrpSpPr/>
          <p:nvPr/>
        </p:nvGrpSpPr>
        <p:grpSpPr>
          <a:xfrm>
            <a:off x="4680520" y="4725144"/>
            <a:ext cx="4211960" cy="504056"/>
            <a:chOff x="4084" y="1268439"/>
            <a:chExt cx="1565611" cy="604800"/>
          </a:xfrm>
        </p:grpSpPr>
        <p:sp>
          <p:nvSpPr>
            <p:cNvPr id="48" name="正方形/長方形 47"/>
            <p:cNvSpPr/>
            <p:nvPr/>
          </p:nvSpPr>
          <p:spPr>
            <a:xfrm>
              <a:off x="4084" y="1268439"/>
              <a:ext cx="1565611" cy="604800"/>
            </a:xfrm>
            <a:prstGeom prst="rect">
              <a:avLst/>
            </a:prstGeom>
          </p:spPr>
          <p:style>
            <a:lnRef idx="0">
              <a:schemeClr val="accent6"/>
            </a:lnRef>
            <a:fillRef idx="3">
              <a:schemeClr val="accent6"/>
            </a:fillRef>
            <a:effectRef idx="3">
              <a:schemeClr val="accent6"/>
            </a:effectRef>
            <a:fontRef idx="minor">
              <a:schemeClr val="lt1"/>
            </a:fontRef>
          </p:style>
          <p:txBody>
            <a:bodyPr anchor="ctr"/>
            <a:lstStyle/>
            <a:p>
              <a:pPr algn="ctr"/>
              <a:r>
                <a:rPr lang="ja-JP" altLang="en-US" dirty="0" smtClean="0">
                  <a:solidFill>
                    <a:srgbClr val="FFFFFF"/>
                  </a:solidFill>
                  <a:latin typeface="メイリオ" pitchFamily="50" charset="-128"/>
                  <a:ea typeface="メイリオ" pitchFamily="50" charset="-128"/>
                  <a:cs typeface="メイリオ" pitchFamily="50" charset="-128"/>
                </a:rPr>
                <a:t>迅速な意思決定を支援</a:t>
              </a:r>
            </a:p>
          </p:txBody>
        </p:sp>
        <p:sp>
          <p:nvSpPr>
            <p:cNvPr id="49" name="正方形/長方形 48"/>
            <p:cNvSpPr/>
            <p:nvPr/>
          </p:nvSpPr>
          <p:spPr>
            <a:xfrm>
              <a:off x="4084" y="1268439"/>
              <a:ext cx="1565611" cy="6048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endParaRPr kumimoji="1" lang="ja-JP" altLang="en-US" sz="2000" kern="1200"/>
            </a:p>
          </p:txBody>
        </p:sp>
      </p:grpSp>
      <p:pic>
        <p:nvPicPr>
          <p:cNvPr id="53" name="Picture 13"/>
          <p:cNvPicPr>
            <a:picLocks noChangeAspect="1" noChangeArrowheads="1"/>
          </p:cNvPicPr>
          <p:nvPr/>
        </p:nvPicPr>
        <p:blipFill>
          <a:blip r:embed="rId3" cstate="email"/>
          <a:srcRect/>
          <a:stretch>
            <a:fillRect/>
          </a:stretch>
        </p:blipFill>
        <p:spPr bwMode="auto">
          <a:xfrm>
            <a:off x="3851920" y="2348880"/>
            <a:ext cx="576064" cy="576064"/>
          </a:xfrm>
          <a:prstGeom prst="rect">
            <a:avLst/>
          </a:prstGeom>
          <a:noFill/>
          <a:ln w="9525">
            <a:noFill/>
            <a:miter lim="800000"/>
            <a:headEnd/>
            <a:tailEnd/>
          </a:ln>
          <a:effectLst/>
        </p:spPr>
      </p:pic>
      <p:grpSp>
        <p:nvGrpSpPr>
          <p:cNvPr id="15" name="グループ化 60"/>
          <p:cNvGrpSpPr/>
          <p:nvPr/>
        </p:nvGrpSpPr>
        <p:grpSpPr>
          <a:xfrm>
            <a:off x="3707904" y="5805264"/>
            <a:ext cx="648071" cy="558053"/>
            <a:chOff x="7280303" y="5733256"/>
            <a:chExt cx="773984" cy="666477"/>
          </a:xfrm>
        </p:grpSpPr>
        <p:pic>
          <p:nvPicPr>
            <p:cNvPr id="55" name="Picture 10" descr="Building_Blue"/>
            <p:cNvPicPr>
              <a:picLocks noChangeAspect="1" noChangeArrowheads="1"/>
            </p:cNvPicPr>
            <p:nvPr/>
          </p:nvPicPr>
          <p:blipFill>
            <a:blip r:embed="rId4" cstate="email"/>
            <a:srcRect/>
            <a:stretch>
              <a:fillRect/>
            </a:stretch>
          </p:blipFill>
          <p:spPr bwMode="auto">
            <a:xfrm>
              <a:off x="7666246" y="5733256"/>
              <a:ext cx="388041" cy="522461"/>
            </a:xfrm>
            <a:prstGeom prst="rect">
              <a:avLst/>
            </a:prstGeom>
            <a:noFill/>
          </p:spPr>
        </p:pic>
        <p:pic>
          <p:nvPicPr>
            <p:cNvPr id="56" name="Picture 11" descr="Building_Red"/>
            <p:cNvPicPr>
              <a:picLocks noChangeAspect="1" noChangeArrowheads="1"/>
            </p:cNvPicPr>
            <p:nvPr/>
          </p:nvPicPr>
          <p:blipFill>
            <a:blip r:embed="rId5" cstate="email"/>
            <a:srcRect/>
            <a:stretch>
              <a:fillRect/>
            </a:stretch>
          </p:blipFill>
          <p:spPr bwMode="auto">
            <a:xfrm>
              <a:off x="7280303" y="5733256"/>
              <a:ext cx="388041" cy="522461"/>
            </a:xfrm>
            <a:prstGeom prst="rect">
              <a:avLst/>
            </a:prstGeom>
            <a:noFill/>
          </p:spPr>
        </p:pic>
        <p:pic>
          <p:nvPicPr>
            <p:cNvPr id="57" name="Picture 12" descr="Building_Yellow"/>
            <p:cNvPicPr>
              <a:picLocks noChangeAspect="1" noChangeArrowheads="1"/>
            </p:cNvPicPr>
            <p:nvPr/>
          </p:nvPicPr>
          <p:blipFill>
            <a:blip r:embed="rId6" cstate="email"/>
            <a:srcRect/>
            <a:stretch>
              <a:fillRect/>
            </a:stretch>
          </p:blipFill>
          <p:spPr bwMode="auto">
            <a:xfrm>
              <a:off x="7496327" y="5877272"/>
              <a:ext cx="388041" cy="522461"/>
            </a:xfrm>
            <a:prstGeom prst="rect">
              <a:avLst/>
            </a:prstGeom>
            <a:noFill/>
          </p:spPr>
        </p:pic>
      </p:grpSp>
      <p:pic>
        <p:nvPicPr>
          <p:cNvPr id="60" name="Picture 8"/>
          <p:cNvPicPr>
            <a:picLocks noChangeAspect="1" noChangeArrowheads="1"/>
          </p:cNvPicPr>
          <p:nvPr/>
        </p:nvPicPr>
        <p:blipFill>
          <a:blip r:embed="rId7" cstate="email"/>
          <a:srcRect/>
          <a:stretch>
            <a:fillRect/>
          </a:stretch>
        </p:blipFill>
        <p:spPr bwMode="auto">
          <a:xfrm>
            <a:off x="8160774" y="5733256"/>
            <a:ext cx="648072" cy="648072"/>
          </a:xfrm>
          <a:prstGeom prst="rect">
            <a:avLst/>
          </a:prstGeom>
          <a:noFill/>
          <a:ln w="9525">
            <a:noFill/>
            <a:miter lim="800000"/>
            <a:headEnd/>
            <a:tailEnd/>
          </a:ln>
          <a:effectLst/>
        </p:spPr>
      </p:pic>
      <p:pic>
        <p:nvPicPr>
          <p:cNvPr id="64" name="Picture 31"/>
          <p:cNvPicPr>
            <a:picLocks noChangeAspect="1" noChangeArrowheads="1"/>
          </p:cNvPicPr>
          <p:nvPr/>
        </p:nvPicPr>
        <p:blipFill>
          <a:blip r:embed="rId8" cstate="email"/>
          <a:srcRect/>
          <a:stretch>
            <a:fillRect/>
          </a:stretch>
        </p:blipFill>
        <p:spPr bwMode="auto">
          <a:xfrm>
            <a:off x="8298172" y="2366131"/>
            <a:ext cx="571128" cy="571128"/>
          </a:xfrm>
          <a:prstGeom prst="rect">
            <a:avLst/>
          </a:prstGeom>
          <a:noFill/>
          <a:ln w="9525">
            <a:noFill/>
            <a:miter lim="800000"/>
            <a:headEnd/>
            <a:tailEnd/>
          </a:ln>
          <a:effectLst/>
        </p:spPr>
      </p:pic>
      <p:pic>
        <p:nvPicPr>
          <p:cNvPr id="65" name="Picture 20"/>
          <p:cNvPicPr>
            <a:picLocks noChangeAspect="1" noChangeArrowheads="1"/>
          </p:cNvPicPr>
          <p:nvPr/>
        </p:nvPicPr>
        <p:blipFill>
          <a:blip r:embed="rId9" cstate="email">
            <a:clrChange>
              <a:clrFrom>
                <a:srgbClr val="FFFFFF"/>
              </a:clrFrom>
              <a:clrTo>
                <a:srgbClr val="FFFFFF">
                  <a:alpha val="0"/>
                </a:srgbClr>
              </a:clrTo>
            </a:clrChange>
          </a:blip>
          <a:srcRect/>
          <a:stretch>
            <a:fillRect/>
          </a:stretch>
        </p:blipFill>
        <p:spPr bwMode="auto">
          <a:xfrm>
            <a:off x="8271294" y="2627285"/>
            <a:ext cx="314910" cy="314910"/>
          </a:xfrm>
          <a:prstGeom prst="rect">
            <a:avLst/>
          </a:prstGeom>
          <a:noFill/>
          <a:ln w="9525">
            <a:noFill/>
            <a:miter lim="800000"/>
            <a:headEnd/>
            <a:tailEnd/>
          </a:ln>
        </p:spPr>
      </p:pic>
      <p:pic>
        <p:nvPicPr>
          <p:cNvPr id="66" name="Picture 3"/>
          <p:cNvPicPr>
            <a:picLocks noChangeAspect="1" noChangeArrowheads="1"/>
          </p:cNvPicPr>
          <p:nvPr/>
        </p:nvPicPr>
        <p:blipFill>
          <a:blip r:embed="rId10" cstate="email"/>
          <a:srcRect/>
          <a:stretch>
            <a:fillRect/>
          </a:stretch>
        </p:blipFill>
        <p:spPr bwMode="auto">
          <a:xfrm>
            <a:off x="6156176" y="4077072"/>
            <a:ext cx="499120" cy="499120"/>
          </a:xfrm>
          <a:prstGeom prst="rect">
            <a:avLst/>
          </a:prstGeom>
          <a:noFill/>
          <a:ln w="9525">
            <a:noFill/>
            <a:miter lim="800000"/>
            <a:headEnd/>
            <a:tailEnd/>
          </a:ln>
          <a:effectLst/>
        </p:spPr>
      </p:pic>
      <p:pic>
        <p:nvPicPr>
          <p:cNvPr id="68" name="Picture 31"/>
          <p:cNvPicPr>
            <a:picLocks noChangeAspect="1" noChangeArrowheads="1"/>
          </p:cNvPicPr>
          <p:nvPr/>
        </p:nvPicPr>
        <p:blipFill>
          <a:blip r:embed="rId11" cstate="email"/>
          <a:srcRect/>
          <a:stretch>
            <a:fillRect/>
          </a:stretch>
        </p:blipFill>
        <p:spPr bwMode="auto">
          <a:xfrm>
            <a:off x="5940152" y="4077072"/>
            <a:ext cx="432048" cy="432048"/>
          </a:xfrm>
          <a:prstGeom prst="rect">
            <a:avLst/>
          </a:prstGeom>
          <a:noFill/>
          <a:ln w="9525">
            <a:noFill/>
            <a:miter lim="800000"/>
            <a:headEnd/>
            <a:tailEnd/>
          </a:ln>
          <a:effectLst/>
        </p:spPr>
      </p:pic>
      <p:sp>
        <p:nvSpPr>
          <p:cNvPr id="47"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12</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5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pPr algn="ctr"/>
            <a:endParaRPr lang="en-US" altLang="ja-JP" sz="5400" dirty="0">
              <a:solidFill>
                <a:srgbClr val="0065AE"/>
              </a:solidFill>
              <a:latin typeface="Times New Roman" pitchFamily="18" charset="0"/>
            </a:endParaRPr>
          </a:p>
          <a:p>
            <a:pPr algn="ctr"/>
            <a:r>
              <a:rPr lang="en-US" altLang="ja-JP" sz="4000" b="1" i="1" dirty="0">
                <a:latin typeface="Times New Roman" pitchFamily="18" charset="0"/>
              </a:rPr>
              <a:t>SuperStream</a:t>
            </a:r>
            <a:r>
              <a:rPr lang="en-US" altLang="ja-JP" sz="4000" b="1" dirty="0">
                <a:latin typeface="Times New Roman" pitchFamily="18" charset="0"/>
              </a:rPr>
              <a:t>-HR+PR+</a:t>
            </a:r>
          </a:p>
          <a:p>
            <a:pPr algn="ctr"/>
            <a:r>
              <a:rPr lang="ja-JP" altLang="en-US" sz="4000" dirty="0">
                <a:latin typeface="メイリオ" pitchFamily="50" charset="-128"/>
                <a:ea typeface="メイリオ" pitchFamily="50" charset="-128"/>
                <a:cs typeface="メイリオ" pitchFamily="50" charset="-128"/>
              </a:rPr>
              <a:t>人事給与シリーズ共通機能</a:t>
            </a:r>
          </a:p>
          <a:p>
            <a:pPr algn="ctr"/>
            <a:endParaRPr lang="ja-JP" altLang="en-US" sz="4000" dirty="0">
              <a:solidFill>
                <a:srgbClr val="0065AE"/>
              </a:solidFill>
              <a:latin typeface="Tahoma" pitchFamily="34" charset="0"/>
              <a:ea typeface="HGP創英角ｺﾞｼｯｸUB" pitchFamily="50" charset="-128"/>
            </a:endParaRPr>
          </a:p>
          <a:p>
            <a:pPr algn="ctr"/>
            <a:endParaRPr lang="en-US" altLang="ja-JP" sz="4000" dirty="0">
              <a:solidFill>
                <a:srgbClr val="0065AE"/>
              </a:solidFill>
              <a:latin typeface="Tahoma" pitchFamily="34" charset="0"/>
            </a:endParaRPr>
          </a:p>
        </p:txBody>
      </p:sp>
      <p:sp>
        <p:nvSpPr>
          <p:cNvPr id="6"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13</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84DE1B72-90E2-48DB-A04D-B03CA13010FA}" type="slidenum">
              <a:rPr lang="ja-JP" altLang="en-US" smtClean="0">
                <a:latin typeface="メイリオ" pitchFamily="50" charset="-128"/>
                <a:ea typeface="メイリオ" pitchFamily="50" charset="-128"/>
                <a:cs typeface="メイリオ" pitchFamily="50" charset="-128"/>
              </a:rPr>
              <a:pPr>
                <a:defRPr/>
              </a:pPr>
              <a:t>14</a:t>
            </a:fld>
            <a:endParaRPr lang="ja-JP" altLang="en-US" dirty="0">
              <a:latin typeface="メイリオ" pitchFamily="50" charset="-128"/>
              <a:ea typeface="メイリオ" pitchFamily="50" charset="-128"/>
              <a:cs typeface="メイリオ" pitchFamily="50" charset="-128"/>
            </a:endParaRPr>
          </a:p>
        </p:txBody>
      </p:sp>
      <p:grpSp>
        <p:nvGrpSpPr>
          <p:cNvPr id="88" name="グループ化 87"/>
          <p:cNvGrpSpPr/>
          <p:nvPr/>
        </p:nvGrpSpPr>
        <p:grpSpPr>
          <a:xfrm>
            <a:off x="2699792" y="2492896"/>
            <a:ext cx="2448272" cy="1260000"/>
            <a:chOff x="119602" y="2636912"/>
            <a:chExt cx="2859597" cy="1540000"/>
          </a:xfrm>
        </p:grpSpPr>
        <p:sp>
          <p:nvSpPr>
            <p:cNvPr id="86" name="角丸四角形 85"/>
            <p:cNvSpPr/>
            <p:nvPr/>
          </p:nvSpPr>
          <p:spPr>
            <a:xfrm>
              <a:off x="119602" y="263691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grpSp>
          <p:nvGrpSpPr>
            <p:cNvPr id="3" name="Organization Chart 285"/>
            <p:cNvGrpSpPr>
              <a:grpSpLocks/>
            </p:cNvGrpSpPr>
            <p:nvPr/>
          </p:nvGrpSpPr>
          <p:grpSpPr bwMode="auto">
            <a:xfrm>
              <a:off x="195263" y="2743200"/>
              <a:ext cx="2668587" cy="1285875"/>
              <a:chOff x="317" y="1729"/>
              <a:chExt cx="1681" cy="1022"/>
            </a:xfrm>
          </p:grpSpPr>
          <p:cxnSp>
            <p:nvCxnSpPr>
              <p:cNvPr id="57417" name="_s1028"/>
              <p:cNvCxnSpPr>
                <a:cxnSpLocks noChangeShapeType="1"/>
                <a:stCxn id="107" idx="0"/>
                <a:endCxn id="99" idx="2"/>
              </p:cNvCxnSpPr>
              <p:nvPr/>
            </p:nvCxnSpPr>
            <p:spPr bwMode="auto">
              <a:xfrm rot="5400000" flipH="1">
                <a:off x="591" y="2360"/>
                <a:ext cx="128" cy="144"/>
              </a:xfrm>
              <a:prstGeom prst="bentConnector3">
                <a:avLst>
                  <a:gd name="adj1" fmla="val 50000"/>
                </a:avLst>
              </a:prstGeom>
              <a:noFill/>
              <a:ln w="38100">
                <a:solidFill>
                  <a:srgbClr val="99C2DF"/>
                </a:solidFill>
                <a:miter lim="800000"/>
                <a:headEnd/>
                <a:tailEnd/>
              </a:ln>
            </p:spPr>
          </p:cxnSp>
          <p:cxnSp>
            <p:nvCxnSpPr>
              <p:cNvPr id="57418" name="_s1029"/>
              <p:cNvCxnSpPr>
                <a:cxnSpLocks noChangeShapeType="1"/>
                <a:stCxn id="106" idx="0"/>
                <a:endCxn id="99" idx="2"/>
              </p:cNvCxnSpPr>
              <p:nvPr/>
            </p:nvCxnSpPr>
            <p:spPr bwMode="auto">
              <a:xfrm rot="-5400000">
                <a:off x="448" y="2360"/>
                <a:ext cx="128" cy="143"/>
              </a:xfrm>
              <a:prstGeom prst="bentConnector3">
                <a:avLst>
                  <a:gd name="adj1" fmla="val 50000"/>
                </a:avLst>
              </a:prstGeom>
              <a:noFill/>
              <a:ln w="38100">
                <a:solidFill>
                  <a:srgbClr val="99C2DF"/>
                </a:solidFill>
                <a:miter lim="800000"/>
                <a:headEnd/>
                <a:tailEnd/>
              </a:ln>
            </p:spPr>
          </p:cxnSp>
          <p:cxnSp>
            <p:nvCxnSpPr>
              <p:cNvPr id="57419" name="_s1030"/>
              <p:cNvCxnSpPr>
                <a:cxnSpLocks noChangeShapeType="1"/>
                <a:stCxn id="105" idx="0"/>
                <a:endCxn id="100" idx="2"/>
              </p:cNvCxnSpPr>
              <p:nvPr/>
            </p:nvCxnSpPr>
            <p:spPr bwMode="auto">
              <a:xfrm rot="5400000" flipH="1">
                <a:off x="1165" y="2360"/>
                <a:ext cx="128" cy="144"/>
              </a:xfrm>
              <a:prstGeom prst="bentConnector3">
                <a:avLst>
                  <a:gd name="adj1" fmla="val 50000"/>
                </a:avLst>
              </a:prstGeom>
              <a:noFill/>
              <a:ln w="38100">
                <a:solidFill>
                  <a:srgbClr val="99C2DF"/>
                </a:solidFill>
                <a:miter lim="800000"/>
                <a:headEnd/>
                <a:tailEnd/>
              </a:ln>
            </p:spPr>
          </p:cxnSp>
          <p:cxnSp>
            <p:nvCxnSpPr>
              <p:cNvPr id="57420" name="_s1031"/>
              <p:cNvCxnSpPr>
                <a:cxnSpLocks noChangeShapeType="1"/>
                <a:stCxn id="104" idx="0"/>
                <a:endCxn id="100" idx="2"/>
              </p:cNvCxnSpPr>
              <p:nvPr/>
            </p:nvCxnSpPr>
            <p:spPr bwMode="auto">
              <a:xfrm rot="-5400000">
                <a:off x="1022" y="2360"/>
                <a:ext cx="128" cy="143"/>
              </a:xfrm>
              <a:prstGeom prst="bentConnector3">
                <a:avLst>
                  <a:gd name="adj1" fmla="val 50000"/>
                </a:avLst>
              </a:prstGeom>
              <a:noFill/>
              <a:ln w="38100">
                <a:solidFill>
                  <a:srgbClr val="99C2DF"/>
                </a:solidFill>
                <a:miter lim="800000"/>
                <a:headEnd/>
                <a:tailEnd/>
              </a:ln>
            </p:spPr>
          </p:cxnSp>
          <p:cxnSp>
            <p:nvCxnSpPr>
              <p:cNvPr id="57421" name="_s1032"/>
              <p:cNvCxnSpPr>
                <a:cxnSpLocks noChangeShapeType="1"/>
                <a:stCxn id="103" idx="0"/>
                <a:endCxn id="101" idx="2"/>
              </p:cNvCxnSpPr>
              <p:nvPr/>
            </p:nvCxnSpPr>
            <p:spPr bwMode="auto">
              <a:xfrm rot="5400000" flipH="1">
                <a:off x="1739" y="2360"/>
                <a:ext cx="128" cy="144"/>
              </a:xfrm>
              <a:prstGeom prst="bentConnector3">
                <a:avLst>
                  <a:gd name="adj1" fmla="val 50000"/>
                </a:avLst>
              </a:prstGeom>
              <a:noFill/>
              <a:ln w="38100">
                <a:solidFill>
                  <a:srgbClr val="99C2DF"/>
                </a:solidFill>
                <a:miter lim="800000"/>
                <a:headEnd/>
                <a:tailEnd/>
              </a:ln>
            </p:spPr>
          </p:cxnSp>
          <p:cxnSp>
            <p:nvCxnSpPr>
              <p:cNvPr id="57422" name="_s1033"/>
              <p:cNvCxnSpPr>
                <a:cxnSpLocks noChangeShapeType="1"/>
                <a:stCxn id="102" idx="0"/>
                <a:endCxn id="101" idx="2"/>
              </p:cNvCxnSpPr>
              <p:nvPr/>
            </p:nvCxnSpPr>
            <p:spPr bwMode="auto">
              <a:xfrm rot="-5400000">
                <a:off x="1596" y="2360"/>
                <a:ext cx="128" cy="143"/>
              </a:xfrm>
              <a:prstGeom prst="bentConnector3">
                <a:avLst>
                  <a:gd name="adj1" fmla="val 50000"/>
                </a:avLst>
              </a:prstGeom>
              <a:noFill/>
              <a:ln w="38100">
                <a:solidFill>
                  <a:srgbClr val="99C2DF"/>
                </a:solidFill>
                <a:miter lim="800000"/>
                <a:headEnd/>
                <a:tailEnd/>
              </a:ln>
            </p:spPr>
          </p:cxnSp>
          <p:cxnSp>
            <p:nvCxnSpPr>
              <p:cNvPr id="57423" name="_s1034"/>
              <p:cNvCxnSpPr>
                <a:cxnSpLocks noChangeShapeType="1"/>
                <a:stCxn id="101" idx="0"/>
                <a:endCxn id="98" idx="2"/>
              </p:cNvCxnSpPr>
              <p:nvPr/>
            </p:nvCxnSpPr>
            <p:spPr bwMode="auto">
              <a:xfrm rot="5400000" flipH="1">
                <a:off x="1380" y="1762"/>
                <a:ext cx="128" cy="574"/>
              </a:xfrm>
              <a:prstGeom prst="bentConnector3">
                <a:avLst>
                  <a:gd name="adj1" fmla="val 50495"/>
                </a:avLst>
              </a:prstGeom>
              <a:noFill/>
              <a:ln w="38100">
                <a:solidFill>
                  <a:srgbClr val="0065AE"/>
                </a:solidFill>
                <a:miter lim="800000"/>
                <a:headEnd/>
                <a:tailEnd/>
              </a:ln>
            </p:spPr>
          </p:cxnSp>
          <p:cxnSp>
            <p:nvCxnSpPr>
              <p:cNvPr id="57424" name="_s1035"/>
              <p:cNvCxnSpPr>
                <a:cxnSpLocks noChangeShapeType="1"/>
                <a:stCxn id="100" idx="0"/>
                <a:endCxn id="98" idx="2"/>
              </p:cNvCxnSpPr>
              <p:nvPr/>
            </p:nvCxnSpPr>
            <p:spPr bwMode="auto">
              <a:xfrm rot="-5400000">
                <a:off x="1094" y="2048"/>
                <a:ext cx="128" cy="1"/>
              </a:xfrm>
              <a:prstGeom prst="straightConnector1">
                <a:avLst/>
              </a:prstGeom>
              <a:noFill/>
              <a:ln w="38100">
                <a:solidFill>
                  <a:srgbClr val="0065AE"/>
                </a:solidFill>
                <a:round/>
                <a:headEnd/>
                <a:tailEnd/>
              </a:ln>
            </p:spPr>
          </p:cxnSp>
          <p:cxnSp>
            <p:nvCxnSpPr>
              <p:cNvPr id="57425" name="_s1036"/>
              <p:cNvCxnSpPr>
                <a:cxnSpLocks noChangeShapeType="1"/>
                <a:stCxn id="99" idx="0"/>
                <a:endCxn id="98" idx="2"/>
              </p:cNvCxnSpPr>
              <p:nvPr/>
            </p:nvCxnSpPr>
            <p:spPr bwMode="auto">
              <a:xfrm rot="-5400000">
                <a:off x="806" y="1762"/>
                <a:ext cx="128" cy="574"/>
              </a:xfrm>
              <a:prstGeom prst="bentConnector3">
                <a:avLst>
                  <a:gd name="adj1" fmla="val 50495"/>
                </a:avLst>
              </a:prstGeom>
              <a:noFill/>
              <a:ln w="38100">
                <a:solidFill>
                  <a:srgbClr val="0065AE"/>
                </a:solidFill>
                <a:miter lim="800000"/>
                <a:headEnd/>
                <a:tailEnd/>
              </a:ln>
            </p:spPr>
          </p:cxnSp>
          <p:sp>
            <p:nvSpPr>
              <p:cNvPr id="98" name="_s1037"/>
              <p:cNvSpPr>
                <a:spLocks noChangeArrowheads="1"/>
              </p:cNvSpPr>
              <p:nvPr/>
            </p:nvSpPr>
            <p:spPr bwMode="auto">
              <a:xfrm>
                <a:off x="1034" y="1729"/>
                <a:ext cx="246" cy="256"/>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9" name="_s1038"/>
              <p:cNvSpPr>
                <a:spLocks noChangeArrowheads="1"/>
              </p:cNvSpPr>
              <p:nvPr/>
            </p:nvSpPr>
            <p:spPr bwMode="auto">
              <a:xfrm>
                <a:off x="460"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0" name="_s1039"/>
              <p:cNvSpPr>
                <a:spLocks noChangeArrowheads="1"/>
              </p:cNvSpPr>
              <p:nvPr/>
            </p:nvSpPr>
            <p:spPr bwMode="auto">
              <a:xfrm>
                <a:off x="1034"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1" name="_s1040"/>
              <p:cNvSpPr>
                <a:spLocks noChangeArrowheads="1"/>
              </p:cNvSpPr>
              <p:nvPr/>
            </p:nvSpPr>
            <p:spPr bwMode="auto">
              <a:xfrm>
                <a:off x="1608"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2" name="_s1041"/>
              <p:cNvSpPr>
                <a:spLocks noChangeArrowheads="1"/>
              </p:cNvSpPr>
              <p:nvPr/>
            </p:nvSpPr>
            <p:spPr bwMode="auto">
              <a:xfrm>
                <a:off x="1465"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3" name="_s1042"/>
              <p:cNvSpPr>
                <a:spLocks noChangeArrowheads="1"/>
              </p:cNvSpPr>
              <p:nvPr/>
            </p:nvSpPr>
            <p:spPr bwMode="auto">
              <a:xfrm>
                <a:off x="1752"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4" name="_s1043"/>
              <p:cNvSpPr>
                <a:spLocks noChangeArrowheads="1"/>
              </p:cNvSpPr>
              <p:nvPr/>
            </p:nvSpPr>
            <p:spPr bwMode="auto">
              <a:xfrm>
                <a:off x="891"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5" name="_s1044"/>
              <p:cNvSpPr>
                <a:spLocks noChangeArrowheads="1"/>
              </p:cNvSpPr>
              <p:nvPr/>
            </p:nvSpPr>
            <p:spPr bwMode="auto">
              <a:xfrm>
                <a:off x="1178"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6" name="_s1045"/>
              <p:cNvSpPr>
                <a:spLocks noChangeArrowheads="1"/>
              </p:cNvSpPr>
              <p:nvPr/>
            </p:nvSpPr>
            <p:spPr bwMode="auto">
              <a:xfrm>
                <a:off x="317"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7" name="_s1046"/>
              <p:cNvSpPr>
                <a:spLocks noChangeArrowheads="1"/>
              </p:cNvSpPr>
              <p:nvPr/>
            </p:nvSpPr>
            <p:spPr bwMode="auto">
              <a:xfrm>
                <a:off x="604"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grpSp>
        <p:grpSp>
          <p:nvGrpSpPr>
            <p:cNvPr id="4" name="Group 378"/>
            <p:cNvGrpSpPr>
              <a:grpSpLocks/>
            </p:cNvGrpSpPr>
            <p:nvPr/>
          </p:nvGrpSpPr>
          <p:grpSpPr bwMode="auto">
            <a:xfrm>
              <a:off x="641985" y="3417098"/>
              <a:ext cx="1944687" cy="396074"/>
              <a:chOff x="1433" y="1541"/>
              <a:chExt cx="1225" cy="282"/>
            </a:xfrm>
            <a:solidFill>
              <a:srgbClr val="E27100"/>
            </a:solidFill>
          </p:grpSpPr>
          <p:sp>
            <p:nvSpPr>
              <p:cNvPr id="109" name="角丸四角形 108"/>
              <p:cNvSpPr/>
              <p:nvPr/>
            </p:nvSpPr>
            <p:spPr>
              <a:xfrm>
                <a:off x="1433" y="1541"/>
                <a:ext cx="1225" cy="282"/>
              </a:xfrm>
              <a:prstGeom prst="round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fontAlgn="auto">
                  <a:spcBef>
                    <a:spcPts val="0"/>
                  </a:spcBef>
                  <a:spcAft>
                    <a:spcPts val="0"/>
                  </a:spcAft>
                  <a:defRPr/>
                </a:pPr>
                <a:endParaRPr kumimoji="0" lang="ja-JP" altLang="en-US" sz="1000" kern="0">
                  <a:solidFill>
                    <a:srgbClr val="FFFFFF"/>
                  </a:solidFill>
                  <a:latin typeface="メイリオ" pitchFamily="50" charset="-128"/>
                  <a:ea typeface="メイリオ" pitchFamily="50" charset="-128"/>
                  <a:cs typeface="メイリオ" pitchFamily="50" charset="-128"/>
                </a:endParaRPr>
              </a:p>
            </p:txBody>
          </p:sp>
          <p:sp>
            <p:nvSpPr>
              <p:cNvPr id="110" name="Text Box 374"/>
              <p:cNvSpPr txBox="1">
                <a:spLocks noChangeArrowheads="1"/>
              </p:cNvSpPr>
              <p:nvPr/>
            </p:nvSpPr>
            <p:spPr bwMode="auto">
              <a:xfrm>
                <a:off x="1494" y="1553"/>
                <a:ext cx="1141" cy="243"/>
              </a:xfrm>
              <a:prstGeom prst="rect">
                <a:avLst/>
              </a:prstGeom>
              <a:noFill/>
              <a:ln w="9525" algn="ctr">
                <a:noFill/>
                <a:miter lim="800000"/>
                <a:headEnd/>
                <a:tailEnd/>
              </a:ln>
              <a:effectLst/>
            </p:spPr>
            <p:txBody>
              <a:bodyPr lIns="90000" tIns="46800" rIns="90000" bIns="46800">
                <a:spAutoFit/>
              </a:bodyPr>
              <a:lstStyle/>
              <a:p>
                <a:pPr algn="dist" fontAlgn="auto">
                  <a:spcBef>
                    <a:spcPct val="50000"/>
                  </a:spcBef>
                  <a:spcAft>
                    <a:spcPts val="0"/>
                  </a:spcAft>
                  <a:defRPr/>
                </a:pPr>
                <a:r>
                  <a:rPr kumimoji="0" lang="ja-JP" altLang="en-US" sz="1600" kern="0" dirty="0">
                    <a:solidFill>
                      <a:srgbClr val="FFFFFF"/>
                    </a:solidFill>
                    <a:latin typeface="メイリオ" pitchFamily="50" charset="-128"/>
                    <a:ea typeface="メイリオ" pitchFamily="50" charset="-128"/>
                    <a:cs typeface="メイリオ" pitchFamily="50" charset="-128"/>
                  </a:rPr>
                  <a:t>人事組織</a:t>
                </a:r>
              </a:p>
            </p:txBody>
          </p:sp>
        </p:grpSp>
      </p:grpSp>
      <p:grpSp>
        <p:nvGrpSpPr>
          <p:cNvPr id="89" name="グループ化 88"/>
          <p:cNvGrpSpPr/>
          <p:nvPr/>
        </p:nvGrpSpPr>
        <p:grpSpPr>
          <a:xfrm>
            <a:off x="2699792" y="3825184"/>
            <a:ext cx="2448272" cy="1260000"/>
            <a:chOff x="3143938" y="2636912"/>
            <a:chExt cx="2859597" cy="1540000"/>
          </a:xfrm>
        </p:grpSpPr>
        <p:sp>
          <p:nvSpPr>
            <p:cNvPr id="85" name="角丸四角形 84"/>
            <p:cNvSpPr/>
            <p:nvPr/>
          </p:nvSpPr>
          <p:spPr>
            <a:xfrm>
              <a:off x="3143938" y="263691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cxnSp>
          <p:nvCxnSpPr>
            <p:cNvPr id="57359" name="_s1049"/>
            <p:cNvCxnSpPr>
              <a:cxnSpLocks noChangeShapeType="1"/>
              <a:stCxn id="129" idx="0"/>
              <a:endCxn id="121" idx="2"/>
            </p:cNvCxnSpPr>
            <p:nvPr/>
          </p:nvCxnSpPr>
          <p:spPr bwMode="auto">
            <a:xfrm rot="5400000" flipH="1">
              <a:off x="3699669" y="3539332"/>
              <a:ext cx="160337" cy="228600"/>
            </a:xfrm>
            <a:prstGeom prst="bentConnector3">
              <a:avLst>
                <a:gd name="adj1" fmla="val 50495"/>
              </a:avLst>
            </a:prstGeom>
            <a:noFill/>
            <a:ln w="38100">
              <a:solidFill>
                <a:srgbClr val="99C2DF"/>
              </a:solidFill>
              <a:miter lim="800000"/>
              <a:headEnd/>
              <a:tailEnd/>
            </a:ln>
          </p:spPr>
        </p:cxnSp>
        <p:cxnSp>
          <p:nvCxnSpPr>
            <p:cNvPr id="57360" name="_s1050"/>
            <p:cNvCxnSpPr>
              <a:cxnSpLocks noChangeShapeType="1"/>
              <a:stCxn id="128" idx="0"/>
              <a:endCxn id="121" idx="2"/>
            </p:cNvCxnSpPr>
            <p:nvPr/>
          </p:nvCxnSpPr>
          <p:spPr bwMode="auto">
            <a:xfrm rot="-5400000">
              <a:off x="3471863" y="3538537"/>
              <a:ext cx="160338" cy="227013"/>
            </a:xfrm>
            <a:prstGeom prst="bentConnector3">
              <a:avLst>
                <a:gd name="adj1" fmla="val 50495"/>
              </a:avLst>
            </a:prstGeom>
            <a:noFill/>
            <a:ln w="38100">
              <a:solidFill>
                <a:srgbClr val="99C2DF"/>
              </a:solidFill>
              <a:miter lim="800000"/>
              <a:headEnd/>
              <a:tailEnd/>
            </a:ln>
          </p:spPr>
        </p:cxnSp>
        <p:cxnSp>
          <p:nvCxnSpPr>
            <p:cNvPr id="57361" name="_s1051"/>
            <p:cNvCxnSpPr>
              <a:cxnSpLocks noChangeShapeType="1"/>
              <a:stCxn id="127" idx="0"/>
              <a:endCxn id="122" idx="2"/>
            </p:cNvCxnSpPr>
            <p:nvPr/>
          </p:nvCxnSpPr>
          <p:spPr bwMode="auto">
            <a:xfrm rot="5400000" flipH="1">
              <a:off x="4610894" y="3539332"/>
              <a:ext cx="160337" cy="228600"/>
            </a:xfrm>
            <a:prstGeom prst="bentConnector3">
              <a:avLst>
                <a:gd name="adj1" fmla="val 50495"/>
              </a:avLst>
            </a:prstGeom>
            <a:noFill/>
            <a:ln w="38100">
              <a:solidFill>
                <a:srgbClr val="99C2DF"/>
              </a:solidFill>
              <a:miter lim="800000"/>
              <a:headEnd/>
              <a:tailEnd/>
            </a:ln>
          </p:spPr>
        </p:cxnSp>
        <p:cxnSp>
          <p:nvCxnSpPr>
            <p:cNvPr id="57362" name="_s1052"/>
            <p:cNvCxnSpPr>
              <a:cxnSpLocks noChangeShapeType="1"/>
              <a:stCxn id="126" idx="0"/>
              <a:endCxn id="122" idx="2"/>
            </p:cNvCxnSpPr>
            <p:nvPr/>
          </p:nvCxnSpPr>
          <p:spPr bwMode="auto">
            <a:xfrm rot="-5400000">
              <a:off x="4383088" y="3538537"/>
              <a:ext cx="160338" cy="227013"/>
            </a:xfrm>
            <a:prstGeom prst="bentConnector3">
              <a:avLst>
                <a:gd name="adj1" fmla="val 50495"/>
              </a:avLst>
            </a:prstGeom>
            <a:noFill/>
            <a:ln w="38100">
              <a:solidFill>
                <a:srgbClr val="99C2DF"/>
              </a:solidFill>
              <a:miter lim="800000"/>
              <a:headEnd/>
              <a:tailEnd/>
            </a:ln>
          </p:spPr>
        </p:cxnSp>
        <p:cxnSp>
          <p:nvCxnSpPr>
            <p:cNvPr id="57363" name="_s1053"/>
            <p:cNvCxnSpPr>
              <a:cxnSpLocks noChangeShapeType="1"/>
              <a:stCxn id="125" idx="0"/>
              <a:endCxn id="123" idx="2"/>
            </p:cNvCxnSpPr>
            <p:nvPr/>
          </p:nvCxnSpPr>
          <p:spPr bwMode="auto">
            <a:xfrm rot="5400000" flipH="1">
              <a:off x="5522119" y="3539332"/>
              <a:ext cx="160337" cy="228600"/>
            </a:xfrm>
            <a:prstGeom prst="bentConnector3">
              <a:avLst>
                <a:gd name="adj1" fmla="val 50495"/>
              </a:avLst>
            </a:prstGeom>
            <a:noFill/>
            <a:ln w="38100">
              <a:solidFill>
                <a:srgbClr val="99C2DF"/>
              </a:solidFill>
              <a:miter lim="800000"/>
              <a:headEnd/>
              <a:tailEnd/>
            </a:ln>
          </p:spPr>
        </p:cxnSp>
        <p:cxnSp>
          <p:nvCxnSpPr>
            <p:cNvPr id="57364" name="_s1054"/>
            <p:cNvCxnSpPr>
              <a:cxnSpLocks noChangeShapeType="1"/>
              <a:stCxn id="124" idx="0"/>
              <a:endCxn id="123" idx="2"/>
            </p:cNvCxnSpPr>
            <p:nvPr/>
          </p:nvCxnSpPr>
          <p:spPr bwMode="auto">
            <a:xfrm rot="-5400000">
              <a:off x="5294313" y="3538537"/>
              <a:ext cx="160338" cy="227013"/>
            </a:xfrm>
            <a:prstGeom prst="bentConnector3">
              <a:avLst>
                <a:gd name="adj1" fmla="val 50495"/>
              </a:avLst>
            </a:prstGeom>
            <a:noFill/>
            <a:ln w="38100">
              <a:solidFill>
                <a:srgbClr val="99C2DF"/>
              </a:solidFill>
              <a:miter lim="800000"/>
              <a:headEnd/>
              <a:tailEnd/>
            </a:ln>
          </p:spPr>
        </p:cxnSp>
        <p:cxnSp>
          <p:nvCxnSpPr>
            <p:cNvPr id="57365" name="_s1055"/>
            <p:cNvCxnSpPr>
              <a:cxnSpLocks noChangeShapeType="1"/>
              <a:stCxn id="123" idx="0"/>
              <a:endCxn id="120" idx="2"/>
            </p:cNvCxnSpPr>
            <p:nvPr/>
          </p:nvCxnSpPr>
          <p:spPr bwMode="auto">
            <a:xfrm rot="5400000" flipH="1">
              <a:off x="4952207" y="2715419"/>
              <a:ext cx="160337" cy="911225"/>
            </a:xfrm>
            <a:prstGeom prst="bentConnector3">
              <a:avLst>
                <a:gd name="adj1" fmla="val 50495"/>
              </a:avLst>
            </a:prstGeom>
            <a:noFill/>
            <a:ln w="38100">
              <a:solidFill>
                <a:srgbClr val="0065AE"/>
              </a:solidFill>
              <a:miter lim="800000"/>
              <a:headEnd/>
              <a:tailEnd/>
            </a:ln>
          </p:spPr>
        </p:cxnSp>
        <p:cxnSp>
          <p:nvCxnSpPr>
            <p:cNvPr id="57366" name="_s1056"/>
            <p:cNvCxnSpPr>
              <a:cxnSpLocks noChangeShapeType="1"/>
              <a:stCxn id="122" idx="0"/>
              <a:endCxn id="120" idx="2"/>
            </p:cNvCxnSpPr>
            <p:nvPr/>
          </p:nvCxnSpPr>
          <p:spPr bwMode="auto">
            <a:xfrm rot="-5400000">
              <a:off x="4497388" y="3168650"/>
              <a:ext cx="160338" cy="1587"/>
            </a:xfrm>
            <a:prstGeom prst="straightConnector1">
              <a:avLst/>
            </a:prstGeom>
            <a:noFill/>
            <a:ln w="38100">
              <a:solidFill>
                <a:srgbClr val="0065AE"/>
              </a:solidFill>
              <a:round/>
              <a:headEnd/>
              <a:tailEnd/>
            </a:ln>
          </p:spPr>
        </p:cxnSp>
        <p:cxnSp>
          <p:nvCxnSpPr>
            <p:cNvPr id="57367" name="_s1057"/>
            <p:cNvCxnSpPr>
              <a:cxnSpLocks noChangeShapeType="1"/>
              <a:stCxn id="121" idx="0"/>
              <a:endCxn id="120" idx="2"/>
            </p:cNvCxnSpPr>
            <p:nvPr/>
          </p:nvCxnSpPr>
          <p:spPr bwMode="auto">
            <a:xfrm rot="-5400000">
              <a:off x="4040982" y="2715419"/>
              <a:ext cx="160337" cy="911225"/>
            </a:xfrm>
            <a:prstGeom prst="bentConnector3">
              <a:avLst>
                <a:gd name="adj1" fmla="val 50495"/>
              </a:avLst>
            </a:prstGeom>
            <a:noFill/>
            <a:ln w="38100">
              <a:solidFill>
                <a:srgbClr val="0065AE"/>
              </a:solidFill>
              <a:miter lim="800000"/>
              <a:headEnd/>
              <a:tailEnd/>
            </a:ln>
          </p:spPr>
        </p:cxnSp>
        <p:sp>
          <p:nvSpPr>
            <p:cNvPr id="120" name="_s1058"/>
            <p:cNvSpPr>
              <a:spLocks noChangeArrowheads="1"/>
            </p:cNvSpPr>
            <p:nvPr/>
          </p:nvSpPr>
          <p:spPr bwMode="auto">
            <a:xfrm>
              <a:off x="4381500" y="27670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1" name="_s1059"/>
            <p:cNvSpPr>
              <a:spLocks noChangeArrowheads="1"/>
            </p:cNvSpPr>
            <p:nvPr/>
          </p:nvSpPr>
          <p:spPr bwMode="auto">
            <a:xfrm>
              <a:off x="3470275"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2" name="_s1060"/>
            <p:cNvSpPr>
              <a:spLocks noChangeArrowheads="1"/>
            </p:cNvSpPr>
            <p:nvPr/>
          </p:nvSpPr>
          <p:spPr bwMode="auto">
            <a:xfrm>
              <a:off x="4381500"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3" name="_s1061"/>
            <p:cNvSpPr>
              <a:spLocks noChangeArrowheads="1"/>
            </p:cNvSpPr>
            <p:nvPr/>
          </p:nvSpPr>
          <p:spPr bwMode="auto">
            <a:xfrm>
              <a:off x="5292725"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4" name="_s1062"/>
            <p:cNvSpPr>
              <a:spLocks noChangeArrowheads="1"/>
            </p:cNvSpPr>
            <p:nvPr/>
          </p:nvSpPr>
          <p:spPr bwMode="auto">
            <a:xfrm>
              <a:off x="5065713"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5" name="_s1063"/>
            <p:cNvSpPr>
              <a:spLocks noChangeArrowheads="1"/>
            </p:cNvSpPr>
            <p:nvPr/>
          </p:nvSpPr>
          <p:spPr bwMode="auto">
            <a:xfrm>
              <a:off x="5521325"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6" name="_s1064"/>
            <p:cNvSpPr>
              <a:spLocks noChangeArrowheads="1"/>
            </p:cNvSpPr>
            <p:nvPr/>
          </p:nvSpPr>
          <p:spPr bwMode="auto">
            <a:xfrm>
              <a:off x="4154488"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7" name="_s1065"/>
            <p:cNvSpPr>
              <a:spLocks noChangeArrowheads="1"/>
            </p:cNvSpPr>
            <p:nvPr/>
          </p:nvSpPr>
          <p:spPr bwMode="auto">
            <a:xfrm>
              <a:off x="4610100"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8" name="_s1066"/>
            <p:cNvSpPr>
              <a:spLocks noChangeArrowheads="1"/>
            </p:cNvSpPr>
            <p:nvPr/>
          </p:nvSpPr>
          <p:spPr bwMode="auto">
            <a:xfrm>
              <a:off x="3243263"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9" name="_s1067"/>
            <p:cNvSpPr>
              <a:spLocks noChangeArrowheads="1"/>
            </p:cNvSpPr>
            <p:nvPr/>
          </p:nvSpPr>
          <p:spPr bwMode="auto">
            <a:xfrm>
              <a:off x="3698875"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30" name="角丸四角形 10"/>
            <p:cNvSpPr/>
            <p:nvPr/>
          </p:nvSpPr>
          <p:spPr bwMode="auto">
            <a:xfrm>
              <a:off x="3606800" y="3386935"/>
              <a:ext cx="1944687" cy="396074"/>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defRPr/>
              </a:pPr>
              <a:r>
                <a:rPr lang="ja-JP" altLang="en-US" sz="1000" dirty="0">
                  <a:solidFill>
                    <a:srgbClr val="FFFFFF"/>
                  </a:solidFill>
                  <a:latin typeface="メイリオ" pitchFamily="50" charset="-128"/>
                  <a:ea typeface="メイリオ" pitchFamily="50" charset="-128"/>
                  <a:cs typeface="メイリオ" pitchFamily="50" charset="-128"/>
                </a:rPr>
                <a:t> </a:t>
              </a:r>
              <a:endParaRPr lang="en-US" altLang="ja-JP" sz="1000" dirty="0">
                <a:solidFill>
                  <a:srgbClr val="FFFFFF"/>
                </a:solidFill>
                <a:latin typeface="メイリオ" pitchFamily="50" charset="-128"/>
                <a:ea typeface="メイリオ" pitchFamily="50" charset="-128"/>
                <a:cs typeface="メイリオ" pitchFamily="50" charset="-128"/>
              </a:endParaRPr>
            </a:p>
            <a:p>
              <a:pPr>
                <a:defRPr/>
              </a:pPr>
              <a:endParaRPr lang="en-US" sz="1000" dirty="0">
                <a:solidFill>
                  <a:srgbClr val="FFFFFF"/>
                </a:solidFill>
                <a:latin typeface="メイリオ" pitchFamily="50" charset="-128"/>
                <a:ea typeface="メイリオ" pitchFamily="50" charset="-128"/>
                <a:cs typeface="メイリオ" pitchFamily="50" charset="-128"/>
              </a:endParaRPr>
            </a:p>
          </p:txBody>
        </p:sp>
        <p:sp>
          <p:nvSpPr>
            <p:cNvPr id="131" name="Text Box 445"/>
            <p:cNvSpPr txBox="1">
              <a:spLocks noChangeArrowheads="1"/>
            </p:cNvSpPr>
            <p:nvPr/>
          </p:nvSpPr>
          <p:spPr bwMode="auto">
            <a:xfrm>
              <a:off x="3662363" y="3403600"/>
              <a:ext cx="1811337" cy="339725"/>
            </a:xfrm>
            <a:prstGeom prst="rect">
              <a:avLst/>
            </a:prstGeom>
            <a:noFill/>
            <a:ln>
              <a:noFill/>
            </a:ln>
            <a:extLst/>
          </p:spPr>
          <p:txBody>
            <a:bodyPr lIns="90000" tIns="46800" rIns="90000" bIns="46800">
              <a:spAutoFit/>
            </a:bodyPr>
            <a:lstStyle/>
            <a:p>
              <a:pPr algn="dist">
                <a:spcBef>
                  <a:spcPct val="50000"/>
                </a:spcBef>
                <a:defRPr/>
              </a:pPr>
              <a:r>
                <a:rPr lang="ja-JP" altLang="en-US" sz="1600" kern="0" dirty="0">
                  <a:solidFill>
                    <a:srgbClr val="FFFFFF"/>
                  </a:solidFill>
                  <a:latin typeface="メイリオ" pitchFamily="50" charset="-128"/>
                  <a:ea typeface="メイリオ" pitchFamily="50" charset="-128"/>
                  <a:cs typeface="メイリオ" pitchFamily="50" charset="-128"/>
                </a:rPr>
                <a:t>原価組織</a:t>
              </a:r>
            </a:p>
          </p:txBody>
        </p:sp>
      </p:grpSp>
      <p:grpSp>
        <p:nvGrpSpPr>
          <p:cNvPr id="90" name="グループ化 89"/>
          <p:cNvGrpSpPr/>
          <p:nvPr/>
        </p:nvGrpSpPr>
        <p:grpSpPr>
          <a:xfrm>
            <a:off x="2699792" y="5157192"/>
            <a:ext cx="2448272" cy="1260000"/>
            <a:chOff x="6168274" y="2724922"/>
            <a:chExt cx="2859597" cy="1540000"/>
          </a:xfrm>
        </p:grpSpPr>
        <p:sp>
          <p:nvSpPr>
            <p:cNvPr id="84" name="角丸四角形 83"/>
            <p:cNvSpPr/>
            <p:nvPr/>
          </p:nvSpPr>
          <p:spPr>
            <a:xfrm>
              <a:off x="6168274" y="272492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grpSp>
          <p:nvGrpSpPr>
            <p:cNvPr id="5" name="Organization Chart 420"/>
            <p:cNvGrpSpPr>
              <a:grpSpLocks/>
            </p:cNvGrpSpPr>
            <p:nvPr/>
          </p:nvGrpSpPr>
          <p:grpSpPr bwMode="auto">
            <a:xfrm>
              <a:off x="6196013" y="2805113"/>
              <a:ext cx="2668587" cy="1285875"/>
              <a:chOff x="317" y="1729"/>
              <a:chExt cx="1681" cy="1022"/>
            </a:xfrm>
          </p:grpSpPr>
          <p:cxnSp>
            <p:nvCxnSpPr>
              <p:cNvPr id="57393" name="_s1075"/>
              <p:cNvCxnSpPr>
                <a:cxnSpLocks noChangeShapeType="1"/>
                <a:stCxn id="151" idx="0"/>
                <a:endCxn id="143" idx="2"/>
              </p:cNvCxnSpPr>
              <p:nvPr/>
            </p:nvCxnSpPr>
            <p:spPr bwMode="auto">
              <a:xfrm rot="5400000" flipH="1">
                <a:off x="591" y="2360"/>
                <a:ext cx="128" cy="144"/>
              </a:xfrm>
              <a:prstGeom prst="bentConnector3">
                <a:avLst>
                  <a:gd name="adj1" fmla="val 50000"/>
                </a:avLst>
              </a:prstGeom>
              <a:noFill/>
              <a:ln w="38100">
                <a:solidFill>
                  <a:srgbClr val="99C2DF"/>
                </a:solidFill>
                <a:miter lim="800000"/>
                <a:headEnd/>
                <a:tailEnd/>
              </a:ln>
            </p:spPr>
          </p:cxnSp>
          <p:cxnSp>
            <p:nvCxnSpPr>
              <p:cNvPr id="57394" name="_s1076"/>
              <p:cNvCxnSpPr>
                <a:cxnSpLocks noChangeShapeType="1"/>
                <a:stCxn id="150" idx="0"/>
                <a:endCxn id="143" idx="2"/>
              </p:cNvCxnSpPr>
              <p:nvPr/>
            </p:nvCxnSpPr>
            <p:spPr bwMode="auto">
              <a:xfrm rot="-5400000">
                <a:off x="448" y="2360"/>
                <a:ext cx="128" cy="143"/>
              </a:xfrm>
              <a:prstGeom prst="bentConnector3">
                <a:avLst>
                  <a:gd name="adj1" fmla="val 50000"/>
                </a:avLst>
              </a:prstGeom>
              <a:noFill/>
              <a:ln w="38100">
                <a:solidFill>
                  <a:srgbClr val="99C2DF"/>
                </a:solidFill>
                <a:miter lim="800000"/>
                <a:headEnd/>
                <a:tailEnd/>
              </a:ln>
            </p:spPr>
          </p:cxnSp>
          <p:cxnSp>
            <p:nvCxnSpPr>
              <p:cNvPr id="57395" name="_s1077"/>
              <p:cNvCxnSpPr>
                <a:cxnSpLocks noChangeShapeType="1"/>
                <a:stCxn id="149" idx="0"/>
                <a:endCxn id="144" idx="2"/>
              </p:cNvCxnSpPr>
              <p:nvPr/>
            </p:nvCxnSpPr>
            <p:spPr bwMode="auto">
              <a:xfrm rot="5400000" flipH="1">
                <a:off x="1165" y="2360"/>
                <a:ext cx="128" cy="144"/>
              </a:xfrm>
              <a:prstGeom prst="bentConnector3">
                <a:avLst>
                  <a:gd name="adj1" fmla="val 50000"/>
                </a:avLst>
              </a:prstGeom>
              <a:noFill/>
              <a:ln w="38100">
                <a:solidFill>
                  <a:srgbClr val="99C2DF"/>
                </a:solidFill>
                <a:miter lim="800000"/>
                <a:headEnd/>
                <a:tailEnd/>
              </a:ln>
            </p:spPr>
          </p:cxnSp>
          <p:cxnSp>
            <p:nvCxnSpPr>
              <p:cNvPr id="57396" name="_s1078"/>
              <p:cNvCxnSpPr>
                <a:cxnSpLocks noChangeShapeType="1"/>
                <a:stCxn id="148" idx="0"/>
                <a:endCxn id="144" idx="2"/>
              </p:cNvCxnSpPr>
              <p:nvPr/>
            </p:nvCxnSpPr>
            <p:spPr bwMode="auto">
              <a:xfrm rot="-5400000">
                <a:off x="1022" y="2360"/>
                <a:ext cx="128" cy="143"/>
              </a:xfrm>
              <a:prstGeom prst="bentConnector3">
                <a:avLst>
                  <a:gd name="adj1" fmla="val 50000"/>
                </a:avLst>
              </a:prstGeom>
              <a:noFill/>
              <a:ln w="38100">
                <a:solidFill>
                  <a:srgbClr val="99C2DF"/>
                </a:solidFill>
                <a:miter lim="800000"/>
                <a:headEnd/>
                <a:tailEnd/>
              </a:ln>
            </p:spPr>
          </p:cxnSp>
          <p:cxnSp>
            <p:nvCxnSpPr>
              <p:cNvPr id="57397" name="_s1079"/>
              <p:cNvCxnSpPr>
                <a:cxnSpLocks noChangeShapeType="1"/>
                <a:stCxn id="147" idx="0"/>
                <a:endCxn id="145" idx="2"/>
              </p:cNvCxnSpPr>
              <p:nvPr/>
            </p:nvCxnSpPr>
            <p:spPr bwMode="auto">
              <a:xfrm rot="5400000" flipH="1">
                <a:off x="1739" y="2360"/>
                <a:ext cx="128" cy="144"/>
              </a:xfrm>
              <a:prstGeom prst="bentConnector3">
                <a:avLst>
                  <a:gd name="adj1" fmla="val 50000"/>
                </a:avLst>
              </a:prstGeom>
              <a:noFill/>
              <a:ln w="38100">
                <a:solidFill>
                  <a:srgbClr val="99C2DF"/>
                </a:solidFill>
                <a:miter lim="800000"/>
                <a:headEnd/>
                <a:tailEnd/>
              </a:ln>
            </p:spPr>
          </p:cxnSp>
          <p:cxnSp>
            <p:nvCxnSpPr>
              <p:cNvPr id="57398" name="_s1080"/>
              <p:cNvCxnSpPr>
                <a:cxnSpLocks noChangeShapeType="1"/>
                <a:stCxn id="146" idx="0"/>
                <a:endCxn id="145" idx="2"/>
              </p:cNvCxnSpPr>
              <p:nvPr/>
            </p:nvCxnSpPr>
            <p:spPr bwMode="auto">
              <a:xfrm rot="-5400000">
                <a:off x="1596" y="2360"/>
                <a:ext cx="128" cy="143"/>
              </a:xfrm>
              <a:prstGeom prst="bentConnector3">
                <a:avLst>
                  <a:gd name="adj1" fmla="val 50000"/>
                </a:avLst>
              </a:prstGeom>
              <a:noFill/>
              <a:ln w="38100">
                <a:solidFill>
                  <a:srgbClr val="99C2DF"/>
                </a:solidFill>
                <a:miter lim="800000"/>
                <a:headEnd/>
                <a:tailEnd/>
              </a:ln>
            </p:spPr>
          </p:cxnSp>
          <p:cxnSp>
            <p:nvCxnSpPr>
              <p:cNvPr id="57399" name="_s1081"/>
              <p:cNvCxnSpPr>
                <a:cxnSpLocks noChangeShapeType="1"/>
                <a:stCxn id="145" idx="0"/>
                <a:endCxn id="142" idx="2"/>
              </p:cNvCxnSpPr>
              <p:nvPr/>
            </p:nvCxnSpPr>
            <p:spPr bwMode="auto">
              <a:xfrm rot="5400000" flipH="1">
                <a:off x="1380" y="1762"/>
                <a:ext cx="128" cy="574"/>
              </a:xfrm>
              <a:prstGeom prst="bentConnector3">
                <a:avLst>
                  <a:gd name="adj1" fmla="val 50495"/>
                </a:avLst>
              </a:prstGeom>
              <a:noFill/>
              <a:ln w="38100">
                <a:solidFill>
                  <a:srgbClr val="0065AE"/>
                </a:solidFill>
                <a:miter lim="800000"/>
                <a:headEnd/>
                <a:tailEnd/>
              </a:ln>
            </p:spPr>
          </p:cxnSp>
          <p:cxnSp>
            <p:nvCxnSpPr>
              <p:cNvPr id="57400" name="_s1082"/>
              <p:cNvCxnSpPr>
                <a:cxnSpLocks noChangeShapeType="1"/>
                <a:stCxn id="144" idx="0"/>
                <a:endCxn id="142" idx="2"/>
              </p:cNvCxnSpPr>
              <p:nvPr/>
            </p:nvCxnSpPr>
            <p:spPr bwMode="auto">
              <a:xfrm rot="-5400000">
                <a:off x="1094" y="2048"/>
                <a:ext cx="128" cy="1"/>
              </a:xfrm>
              <a:prstGeom prst="straightConnector1">
                <a:avLst/>
              </a:prstGeom>
              <a:noFill/>
              <a:ln w="38100">
                <a:solidFill>
                  <a:srgbClr val="0065AE"/>
                </a:solidFill>
                <a:round/>
                <a:headEnd/>
                <a:tailEnd/>
              </a:ln>
            </p:spPr>
          </p:cxnSp>
          <p:cxnSp>
            <p:nvCxnSpPr>
              <p:cNvPr id="57401" name="_s1083"/>
              <p:cNvCxnSpPr>
                <a:cxnSpLocks noChangeShapeType="1"/>
                <a:stCxn id="143" idx="0"/>
                <a:endCxn id="142" idx="2"/>
              </p:cNvCxnSpPr>
              <p:nvPr/>
            </p:nvCxnSpPr>
            <p:spPr bwMode="auto">
              <a:xfrm rot="-5400000">
                <a:off x="806" y="1762"/>
                <a:ext cx="128" cy="574"/>
              </a:xfrm>
              <a:prstGeom prst="bentConnector3">
                <a:avLst>
                  <a:gd name="adj1" fmla="val 50495"/>
                </a:avLst>
              </a:prstGeom>
              <a:noFill/>
              <a:ln w="38100">
                <a:solidFill>
                  <a:srgbClr val="0065AE"/>
                </a:solidFill>
                <a:miter lim="800000"/>
                <a:headEnd/>
                <a:tailEnd/>
              </a:ln>
            </p:spPr>
          </p:cxnSp>
          <p:sp>
            <p:nvSpPr>
              <p:cNvPr id="142" name="_s1084"/>
              <p:cNvSpPr>
                <a:spLocks noChangeArrowheads="1"/>
              </p:cNvSpPr>
              <p:nvPr/>
            </p:nvSpPr>
            <p:spPr bwMode="auto">
              <a:xfrm>
                <a:off x="1034" y="1729"/>
                <a:ext cx="246" cy="256"/>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3" name="_s1085"/>
              <p:cNvSpPr>
                <a:spLocks noChangeArrowheads="1"/>
              </p:cNvSpPr>
              <p:nvPr/>
            </p:nvSpPr>
            <p:spPr bwMode="auto">
              <a:xfrm>
                <a:off x="460"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4" name="_s1086"/>
              <p:cNvSpPr>
                <a:spLocks noChangeArrowheads="1"/>
              </p:cNvSpPr>
              <p:nvPr/>
            </p:nvSpPr>
            <p:spPr bwMode="auto">
              <a:xfrm>
                <a:off x="1034"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5" name="_s1087"/>
              <p:cNvSpPr>
                <a:spLocks noChangeArrowheads="1"/>
              </p:cNvSpPr>
              <p:nvPr/>
            </p:nvSpPr>
            <p:spPr bwMode="auto">
              <a:xfrm>
                <a:off x="1608"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6" name="_s1088"/>
              <p:cNvSpPr>
                <a:spLocks noChangeArrowheads="1"/>
              </p:cNvSpPr>
              <p:nvPr/>
            </p:nvSpPr>
            <p:spPr bwMode="auto">
              <a:xfrm>
                <a:off x="1465"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7" name="_s1089"/>
              <p:cNvSpPr>
                <a:spLocks noChangeArrowheads="1"/>
              </p:cNvSpPr>
              <p:nvPr/>
            </p:nvSpPr>
            <p:spPr bwMode="auto">
              <a:xfrm>
                <a:off x="1752"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8" name="_s1090"/>
              <p:cNvSpPr>
                <a:spLocks noChangeArrowheads="1"/>
              </p:cNvSpPr>
              <p:nvPr/>
            </p:nvSpPr>
            <p:spPr bwMode="auto">
              <a:xfrm>
                <a:off x="891"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49" name="_s1091"/>
              <p:cNvSpPr>
                <a:spLocks noChangeArrowheads="1"/>
              </p:cNvSpPr>
              <p:nvPr/>
            </p:nvSpPr>
            <p:spPr bwMode="auto">
              <a:xfrm>
                <a:off x="1178"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50" name="_s1092"/>
              <p:cNvSpPr>
                <a:spLocks noChangeArrowheads="1"/>
              </p:cNvSpPr>
              <p:nvPr/>
            </p:nvSpPr>
            <p:spPr bwMode="auto">
              <a:xfrm>
                <a:off x="317"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51" name="_s1093"/>
              <p:cNvSpPr>
                <a:spLocks noChangeArrowheads="1"/>
              </p:cNvSpPr>
              <p:nvPr/>
            </p:nvSpPr>
            <p:spPr bwMode="auto">
              <a:xfrm>
                <a:off x="604"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p:spPr>
            <p:txBody>
              <a:bodyPr wrap="none" lIns="0" tIns="0" rIns="0" bIns="0"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grpSp>
            <p:nvGrpSpPr>
              <p:cNvPr id="6" name="Group 446"/>
              <p:cNvGrpSpPr>
                <a:grpSpLocks/>
              </p:cNvGrpSpPr>
              <p:nvPr/>
            </p:nvGrpSpPr>
            <p:grpSpPr bwMode="auto">
              <a:xfrm>
                <a:off x="577" y="2220"/>
                <a:ext cx="1238" cy="315"/>
                <a:chOff x="1514" y="1541"/>
                <a:chExt cx="1238" cy="282"/>
              </a:xfrm>
            </p:grpSpPr>
            <p:sp>
              <p:nvSpPr>
                <p:cNvPr id="153" name="角丸四角形 10"/>
                <p:cNvSpPr/>
                <p:nvPr/>
              </p:nvSpPr>
              <p:spPr>
                <a:xfrm>
                  <a:off x="1527" y="1541"/>
                  <a:ext cx="1225" cy="282"/>
                </a:xfrm>
                <a:prstGeom prst="round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defRPr/>
                  </a:pPr>
                  <a:r>
                    <a:rPr lang="ja-JP" altLang="en-US" sz="1000" dirty="0">
                      <a:solidFill>
                        <a:srgbClr val="FFFFFF"/>
                      </a:solidFill>
                      <a:latin typeface="メイリオ" pitchFamily="50" charset="-128"/>
                      <a:ea typeface="メイリオ" pitchFamily="50" charset="-128"/>
                      <a:cs typeface="メイリオ" pitchFamily="50" charset="-128"/>
                    </a:rPr>
                    <a:t>   </a:t>
                  </a:r>
                  <a:endParaRPr lang="en-US" altLang="ja-JP" sz="1000" dirty="0">
                    <a:solidFill>
                      <a:srgbClr val="FFFFFF"/>
                    </a:solidFill>
                    <a:latin typeface="メイリオ" pitchFamily="50" charset="-128"/>
                    <a:ea typeface="メイリオ" pitchFamily="50" charset="-128"/>
                    <a:cs typeface="メイリオ" pitchFamily="50" charset="-128"/>
                  </a:endParaRPr>
                </a:p>
                <a:p>
                  <a:pPr>
                    <a:defRPr/>
                  </a:pPr>
                  <a:endParaRPr lang="en-US" sz="1000" dirty="0">
                    <a:solidFill>
                      <a:srgbClr val="FFFFFF"/>
                    </a:solidFill>
                    <a:latin typeface="メイリオ" pitchFamily="50" charset="-128"/>
                    <a:ea typeface="メイリオ" pitchFamily="50" charset="-128"/>
                    <a:cs typeface="メイリオ" pitchFamily="50" charset="-128"/>
                  </a:endParaRPr>
                </a:p>
              </p:txBody>
            </p:sp>
            <p:sp>
              <p:nvSpPr>
                <p:cNvPr id="154" name="Text Box 450"/>
                <p:cNvSpPr txBox="1">
                  <a:spLocks noChangeArrowheads="1"/>
                </p:cNvSpPr>
                <p:nvPr/>
              </p:nvSpPr>
              <p:spPr bwMode="auto">
                <a:xfrm>
                  <a:off x="1514" y="1545"/>
                  <a:ext cx="1141" cy="242"/>
                </a:xfrm>
                <a:prstGeom prst="rect">
                  <a:avLst/>
                </a:prstGeom>
                <a:noFill/>
                <a:ln>
                  <a:noFill/>
                </a:ln>
                <a:extLst/>
              </p:spPr>
              <p:txBody>
                <a:bodyPr lIns="90000" tIns="46800" rIns="90000" bIns="46800">
                  <a:spAutoFit/>
                </a:bodyPr>
                <a:lstStyle/>
                <a:p>
                  <a:pPr algn="dist">
                    <a:spcBef>
                      <a:spcPct val="50000"/>
                    </a:spcBef>
                    <a:defRPr/>
                  </a:pPr>
                  <a:r>
                    <a:rPr lang="ja-JP" altLang="en-US" sz="1600" kern="0" dirty="0">
                      <a:solidFill>
                        <a:srgbClr val="FFFFFF"/>
                      </a:solidFill>
                      <a:latin typeface="メイリオ" pitchFamily="50" charset="-128"/>
                      <a:ea typeface="メイリオ" pitchFamily="50" charset="-128"/>
                      <a:cs typeface="メイリオ" pitchFamily="50" charset="-128"/>
                    </a:rPr>
                    <a:t>勤務地部門</a:t>
                  </a:r>
                </a:p>
              </p:txBody>
            </p:sp>
          </p:grpSp>
        </p:grpSp>
      </p:grpSp>
      <p:grpSp>
        <p:nvGrpSpPr>
          <p:cNvPr id="91" name="グループ化 90"/>
          <p:cNvGrpSpPr/>
          <p:nvPr/>
        </p:nvGrpSpPr>
        <p:grpSpPr>
          <a:xfrm>
            <a:off x="273050" y="4270242"/>
            <a:ext cx="2210718" cy="1471612"/>
            <a:chOff x="273050" y="4662488"/>
            <a:chExt cx="2210718" cy="1471612"/>
          </a:xfrm>
        </p:grpSpPr>
        <p:sp>
          <p:nvSpPr>
            <p:cNvPr id="155" name="AutoShape 474"/>
            <p:cNvSpPr>
              <a:spLocks/>
            </p:cNvSpPr>
            <p:nvPr/>
          </p:nvSpPr>
          <p:spPr bwMode="auto">
            <a:xfrm>
              <a:off x="784225" y="4662488"/>
              <a:ext cx="1699543" cy="841375"/>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a:lstStyle/>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人事　 ：大阪営業部</a:t>
              </a:r>
            </a:p>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原価　 ：営業部</a:t>
              </a:r>
            </a:p>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勤務地：大阪支社４</a:t>
              </a:r>
              <a:r>
                <a:rPr kumimoji="0" lang="en-US" altLang="ja-JP"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F</a:t>
              </a:r>
            </a:p>
          </p:txBody>
        </p:sp>
        <p:pic>
          <p:nvPicPr>
            <p:cNvPr id="57387" name="Picture 36" descr="logo_base_human_norm03"/>
            <p:cNvPicPr>
              <a:picLocks noChangeAspect="1" noChangeArrowheads="1"/>
            </p:cNvPicPr>
            <p:nvPr/>
          </p:nvPicPr>
          <p:blipFill>
            <a:blip r:embed="rId3" cstate="screen"/>
            <a:srcRect/>
            <a:stretch>
              <a:fillRect/>
            </a:stretch>
          </p:blipFill>
          <p:spPr bwMode="auto">
            <a:xfrm>
              <a:off x="273050" y="4932363"/>
              <a:ext cx="741363" cy="1201737"/>
            </a:xfrm>
            <a:prstGeom prst="rect">
              <a:avLst/>
            </a:prstGeom>
            <a:noFill/>
            <a:ln w="9525">
              <a:noFill/>
              <a:miter lim="800000"/>
              <a:headEnd/>
              <a:tailEnd/>
            </a:ln>
          </p:spPr>
        </p:pic>
      </p:grpSp>
      <p:grpSp>
        <p:nvGrpSpPr>
          <p:cNvPr id="92" name="グループ化 91"/>
          <p:cNvGrpSpPr/>
          <p:nvPr/>
        </p:nvGrpSpPr>
        <p:grpSpPr>
          <a:xfrm>
            <a:off x="193005" y="3149566"/>
            <a:ext cx="2290763" cy="1471612"/>
            <a:chOff x="2641600" y="4662488"/>
            <a:chExt cx="2290763" cy="1471612"/>
          </a:xfrm>
        </p:grpSpPr>
        <p:sp>
          <p:nvSpPr>
            <p:cNvPr id="156" name="AutoShape 475"/>
            <p:cNvSpPr>
              <a:spLocks/>
            </p:cNvSpPr>
            <p:nvPr/>
          </p:nvSpPr>
          <p:spPr bwMode="auto">
            <a:xfrm>
              <a:off x="3184525" y="4662488"/>
              <a:ext cx="1747838" cy="846137"/>
            </a:xfrm>
            <a:prstGeom prst="flowChartAlternateProcess">
              <a:avLst/>
            </a:prstGeom>
            <a:ln>
              <a:headEnd/>
              <a:tailEnd/>
            </a:ln>
          </p:spPr>
          <p:style>
            <a:lnRef idx="1">
              <a:schemeClr val="accent5"/>
            </a:lnRef>
            <a:fillRef idx="2">
              <a:schemeClr val="accent5"/>
            </a:fillRef>
            <a:effectRef idx="1">
              <a:schemeClr val="accent5"/>
            </a:effectRef>
            <a:fontRef idx="minor">
              <a:schemeClr val="dk1"/>
            </a:fontRef>
          </p:style>
          <p:txBody>
            <a:bodyPr/>
            <a:lstStyle/>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本務　 ：業務管理部</a:t>
              </a:r>
            </a:p>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費用　 ：名古屋製造部</a:t>
              </a:r>
            </a:p>
            <a:p>
              <a:pPr fontAlgn="auto">
                <a:spcBef>
                  <a:spcPts val="0"/>
                </a:spcBef>
                <a:spcAft>
                  <a:spcPts val="0"/>
                </a:spcAft>
                <a:defRPr/>
              </a:pP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勤務地：名古屋工場</a:t>
              </a:r>
            </a:p>
          </p:txBody>
        </p:sp>
        <p:pic>
          <p:nvPicPr>
            <p:cNvPr id="57388" name="Picture 35" descr="logo_base_human_norm02"/>
            <p:cNvPicPr>
              <a:picLocks noChangeAspect="1" noChangeArrowheads="1"/>
            </p:cNvPicPr>
            <p:nvPr/>
          </p:nvPicPr>
          <p:blipFill>
            <a:blip r:embed="rId4" cstate="screen"/>
            <a:srcRect/>
            <a:stretch>
              <a:fillRect/>
            </a:stretch>
          </p:blipFill>
          <p:spPr bwMode="auto">
            <a:xfrm>
              <a:off x="2641600" y="4992688"/>
              <a:ext cx="730250" cy="1141412"/>
            </a:xfrm>
            <a:prstGeom prst="rect">
              <a:avLst/>
            </a:prstGeom>
            <a:noFill/>
            <a:ln w="9525">
              <a:noFill/>
              <a:miter lim="800000"/>
              <a:headEnd/>
              <a:tailEnd/>
            </a:ln>
          </p:spPr>
        </p:pic>
      </p:grpSp>
      <p:sp>
        <p:nvSpPr>
          <p:cNvPr id="161" name="Text Box 460"/>
          <p:cNvSpPr txBox="1">
            <a:spLocks noChangeArrowheads="1"/>
          </p:cNvSpPr>
          <p:nvPr/>
        </p:nvSpPr>
        <p:spPr bwMode="auto">
          <a:xfrm>
            <a:off x="179512" y="5597838"/>
            <a:ext cx="2438786" cy="423450"/>
          </a:xfrm>
          <a:prstGeom prst="rect">
            <a:avLst/>
          </a:prstGeom>
          <a:noFill/>
          <a:ln>
            <a:noFill/>
          </a:ln>
          <a:extLst/>
        </p:spPr>
        <p:txBody>
          <a:bodyPr wrap="none"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lnSpc>
                <a:spcPts val="900"/>
              </a:lnSpc>
              <a:spcBef>
                <a:spcPct val="50000"/>
              </a:spcBef>
              <a:spcAft>
                <a:spcPts val="0"/>
              </a:spcAft>
              <a:defRPr/>
            </a:pPr>
            <a:r>
              <a:rPr lang="en-US" altLang="ja-JP" sz="11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1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個人</a:t>
            </a:r>
            <a:r>
              <a:rPr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ごとにそれぞれの組織体系</a:t>
            </a:r>
            <a:r>
              <a:rPr lang="ja-JP" altLang="en-US" sz="11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に</a:t>
            </a:r>
            <a:endParaRPr lang="en-US" altLang="ja-JP" sz="11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endParaRPr>
          </a:p>
          <a:p>
            <a:pPr eaLnBrk="1" fontAlgn="auto" hangingPunct="1">
              <a:lnSpc>
                <a:spcPts val="900"/>
              </a:lnSpc>
              <a:spcBef>
                <a:spcPct val="50000"/>
              </a:spcBef>
              <a:spcAft>
                <a:spcPts val="0"/>
              </a:spcAft>
              <a:defRPr/>
            </a:pPr>
            <a:r>
              <a:rPr lang="ja-JP" altLang="en-US" sz="11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　配属先</a:t>
            </a:r>
            <a:r>
              <a:rPr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を持ちます。</a:t>
            </a:r>
          </a:p>
        </p:txBody>
      </p:sp>
      <p:sp>
        <p:nvSpPr>
          <p:cNvPr id="57391" name="Rectangle 5"/>
          <p:cNvSpPr>
            <a:spLocks noChangeArrowheads="1"/>
          </p:cNvSpPr>
          <p:nvPr/>
        </p:nvSpPr>
        <p:spPr bwMode="gray">
          <a:xfrm>
            <a:off x="230832"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en-US" altLang="ja-JP" sz="2200" b="1" dirty="0" smtClean="0">
                <a:solidFill>
                  <a:srgbClr val="FFFFFF"/>
                </a:solidFill>
                <a:latin typeface="Times New Roman" pitchFamily="18" charset="0"/>
                <a:ea typeface="メイリオ" pitchFamily="50" charset="-128"/>
                <a:cs typeface="Times New Roman" pitchFamily="18" charset="0"/>
              </a:rPr>
              <a:t>-HR+PR+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dirty="0" smtClean="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多角的な視点で会社組織の体制を</a:t>
            </a:r>
            <a:r>
              <a:rPr lang="ja-JP" altLang="en-US" dirty="0" smtClean="0">
                <a:solidFill>
                  <a:srgbClr val="FFFFFF"/>
                </a:solidFill>
                <a:latin typeface="メイリオ" pitchFamily="50" charset="-128"/>
                <a:ea typeface="メイリオ" pitchFamily="50" charset="-128"/>
                <a:cs typeface="メイリオ" pitchFamily="50" charset="-128"/>
              </a:rPr>
              <a:t>管理～</a:t>
            </a:r>
            <a:endParaRPr lang="ja-JP" altLang="en-US" dirty="0">
              <a:solidFill>
                <a:srgbClr val="FFFFFF"/>
              </a:solidFill>
              <a:latin typeface="メイリオ" pitchFamily="50" charset="-128"/>
              <a:ea typeface="メイリオ" pitchFamily="50" charset="-128"/>
              <a:cs typeface="メイリオ" pitchFamily="50" charset="-128"/>
            </a:endParaRPr>
          </a:p>
        </p:txBody>
      </p:sp>
      <p:pic>
        <p:nvPicPr>
          <p:cNvPr id="108" name="Picture 6"/>
          <p:cNvPicPr>
            <a:picLocks noChangeAspect="1" noChangeArrowheads="1"/>
          </p:cNvPicPr>
          <p:nvPr/>
        </p:nvPicPr>
        <p:blipFill>
          <a:blip r:embed="rId5" cstate="screen"/>
          <a:srcRect/>
          <a:stretch>
            <a:fillRect/>
          </a:stretch>
        </p:blipFill>
        <p:spPr bwMode="auto">
          <a:xfrm>
            <a:off x="5868144" y="2492896"/>
            <a:ext cx="2736000" cy="1976545"/>
          </a:xfrm>
          <a:prstGeom prst="rect">
            <a:avLst/>
          </a:prstGeom>
          <a:noFill/>
          <a:ln w="6350">
            <a:solidFill>
              <a:schemeClr val="tx2"/>
            </a:solidFill>
            <a:miter lim="800000"/>
            <a:headEnd/>
            <a:tailEnd/>
          </a:ln>
          <a:effectLst>
            <a:outerShdw blurRad="50800" dist="38100" dir="8100000" algn="tr" rotWithShape="0">
              <a:prstClr val="black">
                <a:alpha val="40000"/>
              </a:prstClr>
            </a:outerShdw>
          </a:effectLst>
        </p:spPr>
      </p:pic>
      <p:sp>
        <p:nvSpPr>
          <p:cNvPr id="113" name="Text Box 460"/>
          <p:cNvSpPr txBox="1">
            <a:spLocks noChangeArrowheads="1"/>
          </p:cNvSpPr>
          <p:nvPr/>
        </p:nvSpPr>
        <p:spPr bwMode="auto">
          <a:xfrm>
            <a:off x="5868144" y="2492896"/>
            <a:ext cx="1848881" cy="272758"/>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kern="0" dirty="0" smtClean="0">
                <a:latin typeface="メイリオ" pitchFamily="50" charset="-128"/>
                <a:ea typeface="メイリオ" pitchFamily="50" charset="-128"/>
                <a:cs typeface="メイリオ" pitchFamily="50" charset="-128"/>
              </a:rPr>
              <a:t>統計資料（原価組織）</a:t>
            </a:r>
            <a:endParaRPr lang="ja-JP" altLang="en-US" sz="1300" kern="0" dirty="0">
              <a:latin typeface="メイリオ" pitchFamily="50" charset="-128"/>
              <a:ea typeface="メイリオ" pitchFamily="50" charset="-128"/>
              <a:cs typeface="メイリオ" pitchFamily="50" charset="-128"/>
            </a:endParaRPr>
          </a:p>
        </p:txBody>
      </p:sp>
      <p:pic>
        <p:nvPicPr>
          <p:cNvPr id="96" name="Picture 4"/>
          <p:cNvPicPr>
            <a:picLocks noChangeAspect="1" noChangeArrowheads="1"/>
          </p:cNvPicPr>
          <p:nvPr/>
        </p:nvPicPr>
        <p:blipFill>
          <a:blip r:embed="rId6" cstate="screen"/>
          <a:srcRect/>
          <a:stretch>
            <a:fillRect/>
          </a:stretch>
        </p:blipFill>
        <p:spPr bwMode="auto">
          <a:xfrm>
            <a:off x="6084168" y="3573016"/>
            <a:ext cx="2736000" cy="1886742"/>
          </a:xfrm>
          <a:prstGeom prst="rect">
            <a:avLst/>
          </a:prstGeom>
          <a:noFill/>
          <a:ln w="6350">
            <a:solidFill>
              <a:schemeClr val="tx1">
                <a:lumMod val="50000"/>
                <a:lumOff val="50000"/>
              </a:schemeClr>
            </a:solidFill>
            <a:miter lim="800000"/>
            <a:headEnd/>
            <a:tailEnd/>
          </a:ln>
          <a:effectLst>
            <a:outerShdw blurRad="50800" dist="38100" dir="8100000" algn="tr" rotWithShape="0">
              <a:prstClr val="black">
                <a:alpha val="40000"/>
              </a:prstClr>
            </a:outerShdw>
          </a:effectLst>
        </p:spPr>
      </p:pic>
      <p:sp>
        <p:nvSpPr>
          <p:cNvPr id="112" name="Text Box 460"/>
          <p:cNvSpPr txBox="1">
            <a:spLocks noChangeArrowheads="1"/>
          </p:cNvSpPr>
          <p:nvPr/>
        </p:nvSpPr>
        <p:spPr bwMode="auto">
          <a:xfrm>
            <a:off x="6084168" y="3573016"/>
            <a:ext cx="1848881" cy="272758"/>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kern="0" dirty="0" smtClean="0">
                <a:latin typeface="メイリオ" pitchFamily="50" charset="-128"/>
                <a:ea typeface="メイリオ" pitchFamily="50" charset="-128"/>
                <a:cs typeface="メイリオ" pitchFamily="50" charset="-128"/>
              </a:rPr>
              <a:t>組織階層図（勤務地）</a:t>
            </a:r>
            <a:endParaRPr lang="ja-JP" altLang="en-US" sz="1300" kern="0" dirty="0">
              <a:latin typeface="メイリオ" pitchFamily="50" charset="-128"/>
              <a:ea typeface="メイリオ" pitchFamily="50" charset="-128"/>
              <a:cs typeface="メイリオ" pitchFamily="50" charset="-128"/>
            </a:endParaRPr>
          </a:p>
        </p:txBody>
      </p:sp>
      <p:sp>
        <p:nvSpPr>
          <p:cNvPr id="116" name="右矢印 115"/>
          <p:cNvSpPr/>
          <p:nvPr/>
        </p:nvSpPr>
        <p:spPr>
          <a:xfrm>
            <a:off x="5220072" y="2852936"/>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17" name="右矢印 116"/>
          <p:cNvSpPr/>
          <p:nvPr/>
        </p:nvSpPr>
        <p:spPr>
          <a:xfrm>
            <a:off x="5220072" y="4185224"/>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18" name="右矢印 117"/>
          <p:cNvSpPr/>
          <p:nvPr/>
        </p:nvSpPr>
        <p:spPr>
          <a:xfrm>
            <a:off x="5220072" y="5517232"/>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57" name="Text Box 456"/>
          <p:cNvSpPr txBox="1">
            <a:spLocks noChangeArrowheads="1"/>
          </p:cNvSpPr>
          <p:nvPr/>
        </p:nvSpPr>
        <p:spPr bwMode="auto">
          <a:xfrm>
            <a:off x="6156176" y="6063869"/>
            <a:ext cx="2843808" cy="389467"/>
          </a:xfrm>
          <a:prstGeom prst="rect">
            <a:avLst/>
          </a:prstGeom>
          <a:noFill/>
          <a:ln w="9525" algn="ctr">
            <a:noFill/>
            <a:miter lim="800000"/>
            <a:headEnd/>
            <a:tailEnd/>
          </a:ln>
          <a:effectLst/>
        </p:spPr>
        <p:txBody>
          <a:bodyPr wrap="square" lIns="90000" tIns="46800" rIns="90000" bIns="46800">
            <a:spAutoFit/>
          </a:bodyPr>
          <a:lstStyle/>
          <a:p>
            <a:pPr fontAlgn="auto">
              <a:lnSpc>
                <a:spcPts val="800"/>
              </a:lnSpc>
              <a:spcBef>
                <a:spcPct val="50000"/>
              </a:spcBef>
              <a:spcAft>
                <a:spcPts val="0"/>
              </a:spcAft>
              <a:defRPr/>
            </a:pPr>
            <a:r>
              <a:rPr kumimoji="0" lang="ja-JP" altLang="en-US"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原価配属先は</a:t>
            </a:r>
            <a:r>
              <a:rPr kumimoji="0" lang="en-US" altLang="ja-JP"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7</a:t>
            </a:r>
            <a:r>
              <a:rPr kumimoji="0" lang="ja-JP" altLang="en-US"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部門間で按分率の設定</a:t>
            </a:r>
            <a:r>
              <a:rPr kumimoji="0" lang="ja-JP" altLang="en-US" sz="10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が行え</a:t>
            </a:r>
            <a:endParaRPr kumimoji="0" lang="en-US" altLang="ja-JP" sz="10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endParaRPr>
          </a:p>
          <a:p>
            <a:pPr fontAlgn="auto">
              <a:lnSpc>
                <a:spcPts val="800"/>
              </a:lnSpc>
              <a:spcBef>
                <a:spcPct val="50000"/>
              </a:spcBef>
              <a:spcAft>
                <a:spcPts val="0"/>
              </a:spcAft>
              <a:defRPr/>
            </a:pPr>
            <a:r>
              <a:rPr kumimoji="0" lang="ja-JP" altLang="en-US" sz="10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ます</a:t>
            </a:r>
            <a:r>
              <a:rPr kumimoji="0" lang="ja-JP" altLang="en-US"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。仕訳データ作成の際に考慮します。</a:t>
            </a:r>
          </a:p>
        </p:txBody>
      </p:sp>
      <p:pic>
        <p:nvPicPr>
          <p:cNvPr id="158" name="Picture 458"/>
          <p:cNvPicPr>
            <a:picLocks noChangeAspect="1" noChangeArrowheads="1"/>
          </p:cNvPicPr>
          <p:nvPr/>
        </p:nvPicPr>
        <p:blipFill>
          <a:blip r:embed="rId7" cstate="screen"/>
          <a:srcRect/>
          <a:stretch>
            <a:fillRect/>
          </a:stretch>
        </p:blipFill>
        <p:spPr bwMode="auto">
          <a:xfrm>
            <a:off x="6191672" y="4941168"/>
            <a:ext cx="2771800" cy="1000096"/>
          </a:xfrm>
          <a:prstGeom prst="rect">
            <a:avLst/>
          </a:prstGeom>
          <a:ln w="6350">
            <a:solidFill>
              <a:schemeClr val="bg1">
                <a:lumMod val="50000"/>
              </a:schemeClr>
            </a:solidFill>
          </a:ln>
          <a:effectLst/>
          <a:extLst/>
        </p:spPr>
      </p:pic>
      <p:sp>
        <p:nvSpPr>
          <p:cNvPr id="111" name="Text Box 460"/>
          <p:cNvSpPr txBox="1">
            <a:spLocks noChangeArrowheads="1"/>
          </p:cNvSpPr>
          <p:nvPr/>
        </p:nvSpPr>
        <p:spPr bwMode="auto">
          <a:xfrm>
            <a:off x="6191129" y="4941168"/>
            <a:ext cx="1848881" cy="272758"/>
          </a:xfrm>
          <a:prstGeom prst="rect">
            <a:avLst/>
          </a:prstGeom>
          <a:ln/>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kern="0" dirty="0" smtClean="0">
                <a:latin typeface="メイリオ" pitchFamily="50" charset="-128"/>
                <a:ea typeface="メイリオ" pitchFamily="50" charset="-128"/>
                <a:cs typeface="メイリオ" pitchFamily="50" charset="-128"/>
              </a:rPr>
              <a:t>費用計上部門配布</a:t>
            </a:r>
            <a:endParaRPr lang="ja-JP" altLang="en-US" sz="1300" kern="0" dirty="0">
              <a:latin typeface="メイリオ" pitchFamily="50" charset="-128"/>
              <a:ea typeface="メイリオ" pitchFamily="50" charset="-128"/>
              <a:cs typeface="メイリオ" pitchFamily="50" charset="-128"/>
            </a:endParaRPr>
          </a:p>
        </p:txBody>
      </p:sp>
      <p:cxnSp>
        <p:nvCxnSpPr>
          <p:cNvPr id="140" name="直線コネクタ 139"/>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41" name="グループ化 140"/>
          <p:cNvGrpSpPr/>
          <p:nvPr/>
        </p:nvGrpSpPr>
        <p:grpSpPr>
          <a:xfrm>
            <a:off x="395290" y="1340768"/>
            <a:ext cx="215993" cy="215740"/>
            <a:chOff x="395290" y="1340768"/>
            <a:chExt cx="215993" cy="215740"/>
          </a:xfrm>
        </p:grpSpPr>
        <p:sp>
          <p:nvSpPr>
            <p:cNvPr id="152" name="正方形/長方形 15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59" name="正方形/長方形 158"/>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60"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多角的な視点で会社組織の体制を管理できる</a:t>
            </a:r>
            <a:r>
              <a:rPr lang="en-US" altLang="ja-JP" dirty="0" smtClean="0">
                <a:solidFill>
                  <a:srgbClr val="C00000"/>
                </a:solidFill>
                <a:latin typeface="メイリオ" pitchFamily="50" charset="-128"/>
                <a:ea typeface="メイリオ" pitchFamily="50" charset="-128"/>
                <a:cs typeface="メイリオ" pitchFamily="50" charset="-128"/>
              </a:rPr>
              <a:t>4</a:t>
            </a:r>
            <a:r>
              <a:rPr lang="ja-JP" altLang="en-US" dirty="0" err="1" smtClean="0">
                <a:solidFill>
                  <a:srgbClr val="C00000"/>
                </a:solidFill>
                <a:latin typeface="メイリオ" pitchFamily="50" charset="-128"/>
                <a:ea typeface="メイリオ" pitchFamily="50" charset="-128"/>
                <a:cs typeface="メイリオ" pitchFamily="50" charset="-128"/>
              </a:rPr>
              <a:t>つの</a:t>
            </a:r>
            <a:r>
              <a:rPr lang="ja-JP" altLang="en-US" dirty="0" smtClean="0">
                <a:solidFill>
                  <a:srgbClr val="C00000"/>
                </a:solidFill>
                <a:latin typeface="メイリオ" pitchFamily="50" charset="-128"/>
                <a:ea typeface="メイリオ" pitchFamily="50" charset="-128"/>
                <a:cs typeface="メイリオ" pitchFamily="50" charset="-128"/>
              </a:rPr>
              <a:t>組織体系</a:t>
            </a:r>
          </a:p>
        </p:txBody>
      </p:sp>
      <p:sp>
        <p:nvSpPr>
          <p:cNvPr id="163" name="Text Box 6"/>
          <p:cNvSpPr txBox="1">
            <a:spLocks noChangeArrowheads="1"/>
          </p:cNvSpPr>
          <p:nvPr/>
        </p:nvSpPr>
        <p:spPr bwMode="auto">
          <a:xfrm>
            <a:off x="502666" y="1700808"/>
            <a:ext cx="8605838" cy="738664"/>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配属のための</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人事組織</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err="1">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会計システムと共有する仕訳用の</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原価組織</a:t>
            </a:r>
            <a:r>
              <a:rPr kumimoji="0" lang="en-US" altLang="ja-JP"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や</a:t>
            </a:r>
            <a:r>
              <a:rPr kumimoji="0" lang="en-US" altLang="ja-JP"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勤務地</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など任意の組織体系を作成することができます</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。仕訳</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データ</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作成には原価組織を利用するため、</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人事システムと会計システム間の組織体系の変換が不要です。（プロジェクト組織と併せて４つの組織を管理できます。）</a:t>
            </a:r>
          </a:p>
        </p:txBody>
      </p:sp>
      <p:sp>
        <p:nvSpPr>
          <p:cNvPr id="11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 Box 40"/>
          <p:cNvSpPr txBox="1">
            <a:spLocks noChangeArrowheads="1"/>
          </p:cNvSpPr>
          <p:nvPr/>
        </p:nvSpPr>
        <p:spPr bwMode="auto">
          <a:xfrm>
            <a:off x="251520" y="2317230"/>
            <a:ext cx="5616624" cy="3832249"/>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fontAlgn="auto">
              <a:spcBef>
                <a:spcPct val="50000"/>
              </a:spcBef>
              <a:spcAft>
                <a:spcPts val="0"/>
              </a:spcAft>
              <a:defRPr/>
            </a:pPr>
            <a:endParaRPr kumimoji="0" lang="en-US" altLang="ja-JP" sz="1400" kern="0">
              <a:solidFill>
                <a:srgbClr val="FFFFFF"/>
              </a:solidFill>
              <a:latin typeface="メイリオ" pitchFamily="50" charset="-128"/>
              <a:ea typeface="メイリオ" pitchFamily="50" charset="-128"/>
              <a:cs typeface="メイリオ" pitchFamily="50" charset="-128"/>
            </a:endParaRPr>
          </a:p>
        </p:txBody>
      </p:sp>
      <p:graphicFrame>
        <p:nvGraphicFramePr>
          <p:cNvPr id="42" name="表 41"/>
          <p:cNvGraphicFramePr>
            <a:graphicFrameLocks noGrp="1"/>
          </p:cNvGraphicFramePr>
          <p:nvPr/>
        </p:nvGraphicFramePr>
        <p:xfrm>
          <a:off x="5940153" y="2348882"/>
          <a:ext cx="2304255" cy="1368150"/>
        </p:xfrm>
        <a:graphic>
          <a:graphicData uri="http://schemas.openxmlformats.org/drawingml/2006/table">
            <a:tbl>
              <a:tblPr firstRow="1" bandRow="1">
                <a:tableStyleId>{93296810-A885-4BE3-A3E7-6D5BEEA58F35}</a:tableStyleId>
              </a:tblPr>
              <a:tblGrid>
                <a:gridCol w="460851">
                  <a:extLst>
                    <a:ext uri="{9D8B030D-6E8A-4147-A177-3AD203B41FA5}">
                      <a16:colId xmlns:a16="http://schemas.microsoft.com/office/drawing/2014/main" val="20000"/>
                    </a:ext>
                  </a:extLst>
                </a:gridCol>
                <a:gridCol w="460851">
                  <a:extLst>
                    <a:ext uri="{9D8B030D-6E8A-4147-A177-3AD203B41FA5}">
                      <a16:colId xmlns:a16="http://schemas.microsoft.com/office/drawing/2014/main" val="20001"/>
                    </a:ext>
                  </a:extLst>
                </a:gridCol>
                <a:gridCol w="460851">
                  <a:extLst>
                    <a:ext uri="{9D8B030D-6E8A-4147-A177-3AD203B41FA5}">
                      <a16:colId xmlns:a16="http://schemas.microsoft.com/office/drawing/2014/main" val="20002"/>
                    </a:ext>
                  </a:extLst>
                </a:gridCol>
                <a:gridCol w="460851">
                  <a:extLst>
                    <a:ext uri="{9D8B030D-6E8A-4147-A177-3AD203B41FA5}">
                      <a16:colId xmlns:a16="http://schemas.microsoft.com/office/drawing/2014/main" val="20003"/>
                    </a:ext>
                  </a:extLst>
                </a:gridCol>
                <a:gridCol w="460851">
                  <a:extLst>
                    <a:ext uri="{9D8B030D-6E8A-4147-A177-3AD203B41FA5}">
                      <a16:colId xmlns:a16="http://schemas.microsoft.com/office/drawing/2014/main" val="20004"/>
                    </a:ext>
                  </a:extLst>
                </a:gridCol>
              </a:tblGrid>
              <a:tr h="273630">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2007</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2008</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2009</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2010</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0"/>
                  </a:ext>
                </a:extLst>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営業部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24</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22</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1"/>
                  </a:ext>
                </a:extLst>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開発部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44</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2"/>
                  </a:ext>
                </a:extLst>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管理部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3"/>
                  </a:ext>
                </a:extLst>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支援部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9</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9</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4"/>
                  </a:ext>
                </a:extLst>
              </a:tr>
            </a:tbl>
          </a:graphicData>
        </a:graphic>
      </p:graphicFrame>
      <p:sp>
        <p:nvSpPr>
          <p:cNvPr id="2" name="スライド番号プレースホルダ 1"/>
          <p:cNvSpPr>
            <a:spLocks noGrp="1"/>
          </p:cNvSpPr>
          <p:nvPr>
            <p:ph type="sldNum" sz="quarter" idx="10"/>
          </p:nvPr>
        </p:nvSpPr>
        <p:spPr/>
        <p:txBody>
          <a:bodyPr/>
          <a:lstStyle/>
          <a:p>
            <a:pPr>
              <a:defRPr/>
            </a:pPr>
            <a:fld id="{80BB52E2-4FFA-4CF4-BD09-7485106D55A9}" type="slidenum">
              <a:rPr lang="ja-JP" altLang="en-US" smtClean="0">
                <a:latin typeface="メイリオ" pitchFamily="50" charset="-128"/>
                <a:ea typeface="メイリオ" pitchFamily="50" charset="-128"/>
                <a:cs typeface="メイリオ" pitchFamily="50" charset="-128"/>
              </a:rPr>
              <a:pPr>
                <a:defRPr/>
              </a:pPr>
              <a:t>15</a:t>
            </a:fld>
            <a:endParaRPr lang="ja-JP" altLang="en-US" dirty="0">
              <a:latin typeface="メイリオ" pitchFamily="50" charset="-128"/>
              <a:ea typeface="メイリオ" pitchFamily="50" charset="-128"/>
              <a:cs typeface="メイリオ" pitchFamily="50" charset="-128"/>
            </a:endParaRPr>
          </a:p>
        </p:txBody>
      </p:sp>
      <p:sp>
        <p:nvSpPr>
          <p:cNvPr id="47" name="Text Box 5"/>
          <p:cNvSpPr txBox="1">
            <a:spLocks noChangeArrowheads="1"/>
          </p:cNvSpPr>
          <p:nvPr/>
        </p:nvSpPr>
        <p:spPr bwMode="auto">
          <a:xfrm>
            <a:off x="611188" y="1682577"/>
            <a:ext cx="8064500" cy="522287"/>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sz="1400" kern="0" dirty="0">
                <a:solidFill>
                  <a:sysClr val="windowText" lastClr="000000">
                    <a:lumMod val="65000"/>
                    <a:lumOff val="35000"/>
                  </a:sysClr>
                </a:solidFill>
                <a:latin typeface="メイリオ" pitchFamily="50" charset="-128"/>
                <a:ea typeface="メイリオ" pitchFamily="50" charset="-128"/>
                <a:cs typeface="メイリオ" pitchFamily="50" charset="-128"/>
              </a:rPr>
              <a:t>統計情報抽出ツールを標準装備しているので、出力フォーマット定義画面と</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、抽出</a:t>
            </a:r>
            <a:r>
              <a:rPr kumimoji="0" lang="ja-JP" altLang="en-US" sz="1400" kern="0" dirty="0">
                <a:solidFill>
                  <a:sysClr val="windowText" lastClr="000000">
                    <a:lumMod val="65000"/>
                    <a:lumOff val="35000"/>
                  </a:sysClr>
                </a:solidFill>
                <a:latin typeface="メイリオ" pitchFamily="50" charset="-128"/>
                <a:ea typeface="メイリオ" pitchFamily="50" charset="-128"/>
                <a:cs typeface="メイリオ" pitchFamily="50" charset="-128"/>
              </a:rPr>
              <a:t>・閲覧画面を使って蓄積した情報から、任意の統計資料を</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作成することができます。</a:t>
            </a:r>
            <a:endParaRPr kumimoji="0" lang="en-US" altLang="ja-JP" sz="140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sp>
        <p:nvSpPr>
          <p:cNvPr id="58" name="Text Box 43"/>
          <p:cNvSpPr txBox="1">
            <a:spLocks noChangeArrowheads="1"/>
          </p:cNvSpPr>
          <p:nvPr/>
        </p:nvSpPr>
        <p:spPr bwMode="auto">
          <a:xfrm>
            <a:off x="6094576" y="5877272"/>
            <a:ext cx="946150" cy="515526"/>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rIns="0" anchor="ctr">
            <a:spAutoFit/>
          </a:bodyPr>
          <a:lstStyle/>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組織</a:t>
            </a:r>
            <a:endParaRPr kumimoji="0" lang="en-US" altLang="ja-JP" sz="1100" kern="0" dirty="0">
              <a:solidFill>
                <a:srgbClr val="FFFFFF"/>
              </a:solidFill>
              <a:latin typeface="メイリオ" pitchFamily="50" charset="-128"/>
              <a:ea typeface="メイリオ" pitchFamily="50" charset="-128"/>
              <a:cs typeface="メイリオ" pitchFamily="50" charset="-128"/>
            </a:endParaRPr>
          </a:p>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ツリーの展開</a:t>
            </a:r>
          </a:p>
        </p:txBody>
      </p:sp>
      <p:sp>
        <p:nvSpPr>
          <p:cNvPr id="59" name="Text Box 44"/>
          <p:cNvSpPr txBox="1">
            <a:spLocks noChangeArrowheads="1"/>
          </p:cNvSpPr>
          <p:nvPr/>
        </p:nvSpPr>
        <p:spPr bwMode="auto">
          <a:xfrm>
            <a:off x="7174696" y="5877272"/>
            <a:ext cx="946150" cy="515526"/>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rIns="0" anchor="ctr">
            <a:spAutoFit/>
          </a:bodyPr>
          <a:lstStyle/>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社員への</a:t>
            </a:r>
            <a:endParaRPr kumimoji="0" lang="en-US" altLang="ja-JP" sz="1100" kern="0" dirty="0">
              <a:solidFill>
                <a:srgbClr val="FFFFFF"/>
              </a:solidFill>
              <a:latin typeface="メイリオ" pitchFamily="50" charset="-128"/>
              <a:ea typeface="メイリオ" pitchFamily="50" charset="-128"/>
              <a:cs typeface="メイリオ" pitchFamily="50" charset="-128"/>
            </a:endParaRPr>
          </a:p>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ドリルダウン</a:t>
            </a:r>
          </a:p>
        </p:txBody>
      </p:sp>
      <p:sp>
        <p:nvSpPr>
          <p:cNvPr id="60" name="Text Box 51"/>
          <p:cNvSpPr txBox="1">
            <a:spLocks noChangeArrowheads="1"/>
          </p:cNvSpPr>
          <p:nvPr/>
        </p:nvSpPr>
        <p:spPr bwMode="auto">
          <a:xfrm>
            <a:off x="179512" y="6207115"/>
            <a:ext cx="5628465" cy="246221"/>
          </a:xfrm>
          <a:prstGeom prst="rect">
            <a:avLst/>
          </a:prstGeom>
          <a:noFill/>
          <a:ln>
            <a:noFill/>
          </a:ln>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ts val="0"/>
              </a:spcBef>
              <a:spcAft>
                <a:spcPts val="0"/>
              </a:spcAft>
              <a:defRPr/>
            </a:pPr>
            <a:r>
              <a:rPr lang="en-US" altLang="ja-JP" sz="10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人事」「給与」共通機能　人事</a:t>
            </a:r>
            <a:r>
              <a:rPr lang="en-US" altLang="ja-JP"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kern="0" dirty="0">
                <a:solidFill>
                  <a:sysClr val="windowText" lastClr="000000">
                    <a:lumMod val="75000"/>
                    <a:lumOff val="25000"/>
                  </a:sysClr>
                </a:solidFill>
                <a:latin typeface="メイリオ" pitchFamily="50" charset="-128"/>
                <a:ea typeface="メイリオ" pitchFamily="50" charset="-128"/>
                <a:cs typeface="メイリオ" pitchFamily="50" charset="-128"/>
              </a:rPr>
              <a:t>給与単独で利用の場合は扱えるデータに制限があります。</a:t>
            </a:r>
          </a:p>
        </p:txBody>
      </p:sp>
      <p:sp>
        <p:nvSpPr>
          <p:cNvPr id="4176" name="Rectangle 49"/>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en-US" altLang="ja-JP" sz="2200" b="1" dirty="0" smtClean="0">
                <a:solidFill>
                  <a:srgbClr val="FFFFFF"/>
                </a:solidFill>
                <a:latin typeface="Times New Roman" pitchFamily="18" charset="0"/>
                <a:ea typeface="メイリオ" pitchFamily="50" charset="-128"/>
                <a:cs typeface="Times New Roman" pitchFamily="18" charset="0"/>
              </a:rPr>
              <a:t>-HR+PR+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dirty="0" smtClean="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統計資料機能～</a:t>
            </a:r>
          </a:p>
        </p:txBody>
      </p:sp>
      <p:pic>
        <p:nvPicPr>
          <p:cNvPr id="48" name="Picture 7"/>
          <p:cNvPicPr>
            <a:picLocks noChangeAspect="1" noChangeArrowheads="1"/>
          </p:cNvPicPr>
          <p:nvPr/>
        </p:nvPicPr>
        <p:blipFill>
          <a:blip r:embed="rId3" cstate="email"/>
          <a:srcRect/>
          <a:stretch>
            <a:fillRect/>
          </a:stretch>
        </p:blipFill>
        <p:spPr bwMode="auto">
          <a:xfrm>
            <a:off x="8336870" y="5736633"/>
            <a:ext cx="555610" cy="788711"/>
          </a:xfrm>
          <a:prstGeom prst="rect">
            <a:avLst/>
          </a:prstGeom>
          <a:noFill/>
          <a:ln w="9525">
            <a:noFill/>
            <a:miter lim="800000"/>
            <a:headEnd/>
            <a:tailEnd/>
          </a:ln>
          <a:effectLst/>
        </p:spPr>
      </p:pic>
      <p:sp>
        <p:nvSpPr>
          <p:cNvPr id="68" name="Text Box 13"/>
          <p:cNvSpPr txBox="1">
            <a:spLocks noChangeArrowheads="1"/>
          </p:cNvSpPr>
          <p:nvPr/>
        </p:nvSpPr>
        <p:spPr bwMode="auto">
          <a:xfrm>
            <a:off x="331366" y="3557191"/>
            <a:ext cx="1072282" cy="1297791"/>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性別</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年齢</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社員区分</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所属部門</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lnSpc>
                <a:spcPts val="1100"/>
              </a:lnSpc>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lnSpc>
                <a:spcPts val="1100"/>
              </a:lnSpc>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sp>
        <p:nvSpPr>
          <p:cNvPr id="78" name="Text Box 14"/>
          <p:cNvSpPr txBox="1">
            <a:spLocks noChangeArrowheads="1"/>
          </p:cNvSpPr>
          <p:nvPr/>
        </p:nvSpPr>
        <p:spPr bwMode="auto">
          <a:xfrm>
            <a:off x="1553290" y="2719661"/>
            <a:ext cx="2442646" cy="461665"/>
          </a:xfrm>
          <a:prstGeom prst="rect">
            <a:avLst/>
          </a:prstGeom>
          <a:noFill/>
          <a:ln w="9525">
            <a:noFill/>
            <a:miter lim="800000"/>
            <a:headEnd/>
            <a:tailEnd/>
          </a:ln>
        </p:spPr>
        <p:txBody>
          <a:bodyPr wrap="square">
            <a:spAutoFit/>
          </a:bodyPr>
          <a:lstStyle/>
          <a:p>
            <a:pPr fontAlgn="auto">
              <a:spcBef>
                <a:spcPts val="0"/>
              </a:spcBef>
              <a:spcAft>
                <a:spcPts val="0"/>
              </a:spcAft>
              <a:defRPr/>
            </a:pPr>
            <a:r>
              <a:rPr kumimoji="0" lang="ja-JP" altLang="en-US" sz="1200" kern="0" dirty="0">
                <a:solidFill>
                  <a:sysClr val="windowText" lastClr="000000">
                    <a:lumMod val="65000"/>
                    <a:lumOff val="35000"/>
                  </a:sysClr>
                </a:solidFill>
                <a:latin typeface="メイリオ" pitchFamily="50" charset="-128"/>
                <a:ea typeface="メイリオ" pitchFamily="50" charset="-128"/>
                <a:cs typeface="メイリオ" pitchFamily="50" charset="-128"/>
              </a:rPr>
              <a:t>賃金項目、勤怠</a:t>
            </a: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項目、</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取得資格、保有スキル、・・・</a:t>
            </a:r>
            <a:endParaRPr kumimoji="0" lang="en-US" altLang="ja-JP" sz="1200" kern="0" dirty="0">
              <a:solidFill>
                <a:srgbClr val="0065AE"/>
              </a:solidFill>
              <a:latin typeface="メイリオ" pitchFamily="50" charset="-128"/>
              <a:ea typeface="メイリオ" pitchFamily="50" charset="-128"/>
              <a:cs typeface="メイリオ" pitchFamily="50" charset="-128"/>
            </a:endParaRPr>
          </a:p>
        </p:txBody>
      </p:sp>
      <p:cxnSp>
        <p:nvCxnSpPr>
          <p:cNvPr id="82" name="直線コネクタ 81"/>
          <p:cNvCxnSpPr/>
          <p:nvPr/>
        </p:nvCxnSpPr>
        <p:spPr>
          <a:xfrm>
            <a:off x="324160" y="3253334"/>
            <a:ext cx="5400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4" name="直線コネクタ 83"/>
          <p:cNvCxnSpPr/>
          <p:nvPr/>
        </p:nvCxnSpPr>
        <p:spPr>
          <a:xfrm flipH="1" flipV="1">
            <a:off x="1533654" y="2389238"/>
            <a:ext cx="8384" cy="2952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sp>
        <p:nvSpPr>
          <p:cNvPr id="103" name="角丸四角形 102"/>
          <p:cNvSpPr/>
          <p:nvPr/>
        </p:nvSpPr>
        <p:spPr>
          <a:xfrm>
            <a:off x="389910" y="4781327"/>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統計</a:t>
            </a:r>
            <a:endParaRPr kumimoji="1" lang="ja-JP" altLang="en-US" sz="1200" dirty="0">
              <a:latin typeface="メイリオ" pitchFamily="50" charset="-128"/>
              <a:ea typeface="メイリオ" pitchFamily="50" charset="-128"/>
              <a:cs typeface="メイリオ" pitchFamily="50" charset="-128"/>
            </a:endParaRPr>
          </a:p>
        </p:txBody>
      </p:sp>
      <p:sp>
        <p:nvSpPr>
          <p:cNvPr id="104" name="角丸四角形 103"/>
          <p:cNvSpPr/>
          <p:nvPr/>
        </p:nvSpPr>
        <p:spPr>
          <a:xfrm>
            <a:off x="389910" y="5069359"/>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一覧</a:t>
            </a:r>
            <a:endParaRPr kumimoji="1" lang="ja-JP" altLang="en-US" sz="1200" dirty="0">
              <a:latin typeface="メイリオ" pitchFamily="50" charset="-128"/>
              <a:ea typeface="メイリオ" pitchFamily="50" charset="-128"/>
              <a:cs typeface="メイリオ" pitchFamily="50" charset="-128"/>
            </a:endParaRPr>
          </a:p>
        </p:txBody>
      </p:sp>
      <p:sp>
        <p:nvSpPr>
          <p:cNvPr id="105" name="角丸四角形 104"/>
          <p:cNvSpPr/>
          <p:nvPr/>
        </p:nvSpPr>
        <p:spPr>
          <a:xfrm>
            <a:off x="3851920" y="2605262"/>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属性別</a:t>
            </a:r>
            <a:endParaRPr kumimoji="1" lang="ja-JP" altLang="en-US" sz="1200" dirty="0">
              <a:latin typeface="メイリオ" pitchFamily="50" charset="-128"/>
              <a:ea typeface="メイリオ" pitchFamily="50" charset="-128"/>
              <a:cs typeface="メイリオ" pitchFamily="50" charset="-128"/>
            </a:endParaRPr>
          </a:p>
        </p:txBody>
      </p:sp>
      <p:sp>
        <p:nvSpPr>
          <p:cNvPr id="106" name="角丸四角形 105"/>
          <p:cNvSpPr/>
          <p:nvPr/>
        </p:nvSpPr>
        <p:spPr>
          <a:xfrm>
            <a:off x="3851920" y="2893294"/>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項目集計</a:t>
            </a:r>
            <a:endParaRPr kumimoji="1" lang="ja-JP" altLang="en-US" sz="1200" dirty="0">
              <a:latin typeface="メイリオ" pitchFamily="50" charset="-128"/>
              <a:ea typeface="メイリオ" pitchFamily="50" charset="-128"/>
              <a:cs typeface="メイリオ" pitchFamily="50" charset="-128"/>
            </a:endParaRPr>
          </a:p>
        </p:txBody>
      </p:sp>
      <p:sp>
        <p:nvSpPr>
          <p:cNvPr id="107" name="角丸四角形 106"/>
          <p:cNvSpPr/>
          <p:nvPr/>
        </p:nvSpPr>
        <p:spPr>
          <a:xfrm>
            <a:off x="4842780" y="2605262"/>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月別統計</a:t>
            </a:r>
            <a:endParaRPr kumimoji="1" lang="ja-JP" altLang="en-US" sz="1200" dirty="0">
              <a:latin typeface="メイリオ" pitchFamily="50" charset="-128"/>
              <a:ea typeface="メイリオ" pitchFamily="50" charset="-128"/>
              <a:cs typeface="メイリオ" pitchFamily="50" charset="-128"/>
            </a:endParaRPr>
          </a:p>
        </p:txBody>
      </p:sp>
      <p:sp>
        <p:nvSpPr>
          <p:cNvPr id="108" name="角丸四角形 107"/>
          <p:cNvSpPr/>
          <p:nvPr/>
        </p:nvSpPr>
        <p:spPr>
          <a:xfrm>
            <a:off x="4842780" y="2893294"/>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dirty="0" smtClean="0">
                <a:latin typeface="メイリオ" pitchFamily="50" charset="-128"/>
                <a:ea typeface="メイリオ" pitchFamily="50" charset="-128"/>
                <a:cs typeface="メイリオ" pitchFamily="50" charset="-128"/>
              </a:rPr>
              <a:t>年度別統計</a:t>
            </a:r>
            <a:endParaRPr kumimoji="1" lang="ja-JP" altLang="en-US" sz="1200" dirty="0">
              <a:latin typeface="メイリオ" pitchFamily="50" charset="-128"/>
              <a:ea typeface="メイリオ" pitchFamily="50" charset="-128"/>
              <a:cs typeface="メイリオ" pitchFamily="50" charset="-128"/>
            </a:endParaRPr>
          </a:p>
        </p:txBody>
      </p:sp>
      <p:cxnSp>
        <p:nvCxnSpPr>
          <p:cNvPr id="109" name="直線コネクタ 108"/>
          <p:cNvCxnSpPr/>
          <p:nvPr/>
        </p:nvCxnSpPr>
        <p:spPr>
          <a:xfrm>
            <a:off x="1475656" y="3917231"/>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0" name="直線コネクタ 109"/>
          <p:cNvCxnSpPr/>
          <p:nvPr/>
        </p:nvCxnSpPr>
        <p:spPr>
          <a:xfrm>
            <a:off x="1475656" y="4565303"/>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1" name="直線コネクタ 110"/>
          <p:cNvCxnSpPr/>
          <p:nvPr/>
        </p:nvCxnSpPr>
        <p:spPr>
          <a:xfrm>
            <a:off x="1475656" y="5213375"/>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2" name="直線コネクタ 111"/>
          <p:cNvCxnSpPr/>
          <p:nvPr/>
        </p:nvCxnSpPr>
        <p:spPr>
          <a:xfrm flipH="1" flipV="1">
            <a:off x="2555776" y="3181326"/>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4" name="直線コネクタ 113"/>
          <p:cNvCxnSpPr/>
          <p:nvPr/>
        </p:nvCxnSpPr>
        <p:spPr>
          <a:xfrm flipH="1" flipV="1">
            <a:off x="3563888" y="3181326"/>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5" name="直線コネクタ 114"/>
          <p:cNvCxnSpPr/>
          <p:nvPr/>
        </p:nvCxnSpPr>
        <p:spPr>
          <a:xfrm flipH="1" flipV="1">
            <a:off x="4572000" y="3181326"/>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116" name="直線コネクタ 115"/>
          <p:cNvCxnSpPr/>
          <p:nvPr/>
        </p:nvCxnSpPr>
        <p:spPr>
          <a:xfrm flipH="1" flipV="1">
            <a:off x="5580112" y="3181582"/>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sp>
        <p:nvSpPr>
          <p:cNvPr id="90" name="Text Box 19"/>
          <p:cNvSpPr txBox="1">
            <a:spLocks noChangeArrowheads="1"/>
          </p:cNvSpPr>
          <p:nvPr/>
        </p:nvSpPr>
        <p:spPr bwMode="auto">
          <a:xfrm>
            <a:off x="2195736" y="3937502"/>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dirty="0">
                <a:solidFill>
                  <a:srgbClr val="FFFFFF"/>
                </a:solidFill>
                <a:latin typeface="メイリオ" pitchFamily="50" charset="-128"/>
                <a:ea typeface="メイリオ" pitchFamily="50" charset="-128"/>
                <a:cs typeface="メイリオ" pitchFamily="50" charset="-128"/>
              </a:rPr>
              <a:t>合計</a:t>
            </a:r>
          </a:p>
        </p:txBody>
      </p:sp>
      <p:sp>
        <p:nvSpPr>
          <p:cNvPr id="91" name="Text Box 20"/>
          <p:cNvSpPr txBox="1">
            <a:spLocks noChangeArrowheads="1"/>
          </p:cNvSpPr>
          <p:nvPr/>
        </p:nvSpPr>
        <p:spPr bwMode="auto">
          <a:xfrm>
            <a:off x="3311952" y="3937502"/>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a:solidFill>
                  <a:srgbClr val="FFFFFF"/>
                </a:solidFill>
                <a:latin typeface="メイリオ" pitchFamily="50" charset="-128"/>
                <a:ea typeface="メイリオ" pitchFamily="50" charset="-128"/>
                <a:cs typeface="メイリオ" pitchFamily="50" charset="-128"/>
              </a:rPr>
              <a:t>平均</a:t>
            </a:r>
          </a:p>
        </p:txBody>
      </p:sp>
      <p:sp>
        <p:nvSpPr>
          <p:cNvPr id="92" name="Text Box 21"/>
          <p:cNvSpPr txBox="1">
            <a:spLocks noChangeArrowheads="1"/>
          </p:cNvSpPr>
          <p:nvPr/>
        </p:nvSpPr>
        <p:spPr bwMode="auto">
          <a:xfrm>
            <a:off x="4464080" y="3937502"/>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a:solidFill>
                  <a:srgbClr val="FFFFFF"/>
                </a:solidFill>
                <a:latin typeface="メイリオ" pitchFamily="50" charset="-128"/>
                <a:ea typeface="メイリオ" pitchFamily="50" charset="-128"/>
                <a:cs typeface="メイリオ" pitchFamily="50" charset="-128"/>
              </a:rPr>
              <a:t>件数</a:t>
            </a:r>
          </a:p>
        </p:txBody>
      </p:sp>
      <p:sp>
        <p:nvSpPr>
          <p:cNvPr id="66" name="角丸四角形 65"/>
          <p:cNvSpPr/>
          <p:nvPr/>
        </p:nvSpPr>
        <p:spPr>
          <a:xfrm>
            <a:off x="251520" y="2317230"/>
            <a:ext cx="1152128" cy="648072"/>
          </a:xfrm>
          <a:prstGeom prst="round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統計</a:t>
            </a:r>
            <a:r>
              <a:rPr lang="ja-JP" altLang="en-US" sz="1400" kern="0" dirty="0" smtClean="0">
                <a:solidFill>
                  <a:srgbClr val="FFFFFF"/>
                </a:solidFill>
                <a:latin typeface="メイリオ" pitchFamily="50" charset="-128"/>
                <a:ea typeface="メイリオ" pitchFamily="50" charset="-128"/>
                <a:cs typeface="メイリオ" pitchFamily="50" charset="-128"/>
              </a:rPr>
              <a:t>資料</a:t>
            </a:r>
            <a:endParaRPr lang="en-US" altLang="ja-JP" sz="1400" kern="0" dirty="0" smtClean="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kern="0" dirty="0" smtClean="0">
                <a:solidFill>
                  <a:srgbClr val="FFFFFF"/>
                </a:solidFill>
                <a:latin typeface="メイリオ" pitchFamily="50" charset="-128"/>
                <a:ea typeface="メイリオ" pitchFamily="50" charset="-128"/>
                <a:cs typeface="メイリオ" pitchFamily="50" charset="-128"/>
              </a:rPr>
              <a:t>管理</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graphicFrame>
        <p:nvGraphicFramePr>
          <p:cNvPr id="44" name="表 43"/>
          <p:cNvGraphicFramePr>
            <a:graphicFrameLocks noGrp="1"/>
          </p:cNvGraphicFramePr>
          <p:nvPr/>
        </p:nvGraphicFramePr>
        <p:xfrm>
          <a:off x="6300192" y="3062752"/>
          <a:ext cx="2304255" cy="1374360"/>
        </p:xfrm>
        <a:graphic>
          <a:graphicData uri="http://schemas.openxmlformats.org/drawingml/2006/table">
            <a:tbl>
              <a:tblPr firstRow="1" bandRow="1">
                <a:tableStyleId>{7DF18680-E054-41AD-8BC1-D1AEF772440D}</a:tableStyleId>
              </a:tblPr>
              <a:tblGrid>
                <a:gridCol w="460851">
                  <a:extLst>
                    <a:ext uri="{9D8B030D-6E8A-4147-A177-3AD203B41FA5}">
                      <a16:colId xmlns:a16="http://schemas.microsoft.com/office/drawing/2014/main" val="20000"/>
                    </a:ext>
                  </a:extLst>
                </a:gridCol>
                <a:gridCol w="460851">
                  <a:extLst>
                    <a:ext uri="{9D8B030D-6E8A-4147-A177-3AD203B41FA5}">
                      <a16:colId xmlns:a16="http://schemas.microsoft.com/office/drawing/2014/main" val="20001"/>
                    </a:ext>
                  </a:extLst>
                </a:gridCol>
                <a:gridCol w="460851">
                  <a:extLst>
                    <a:ext uri="{9D8B030D-6E8A-4147-A177-3AD203B41FA5}">
                      <a16:colId xmlns:a16="http://schemas.microsoft.com/office/drawing/2014/main" val="20002"/>
                    </a:ext>
                  </a:extLst>
                </a:gridCol>
                <a:gridCol w="460851">
                  <a:extLst>
                    <a:ext uri="{9D8B030D-6E8A-4147-A177-3AD203B41FA5}">
                      <a16:colId xmlns:a16="http://schemas.microsoft.com/office/drawing/2014/main" val="20003"/>
                    </a:ext>
                  </a:extLst>
                </a:gridCol>
                <a:gridCol w="460851">
                  <a:extLst>
                    <a:ext uri="{9D8B030D-6E8A-4147-A177-3AD203B41FA5}">
                      <a16:colId xmlns:a16="http://schemas.microsoft.com/office/drawing/2014/main" val="20004"/>
                    </a:ext>
                  </a:extLst>
                </a:gridCol>
              </a:tblGrid>
              <a:tr h="273630">
                <a:tc>
                  <a:txBody>
                    <a:bodyPr/>
                    <a:lstStyle/>
                    <a:p>
                      <a:pPr algn="ct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英語業務可能</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英語日常会話</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英語資料作成</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0"/>
                  </a:ext>
                </a:extLst>
              </a:tr>
              <a:tr h="273630">
                <a:tc rowSpan="2">
                  <a:txBody>
                    <a:bodyPr/>
                    <a:lstStyle/>
                    <a:p>
                      <a:pPr algn="ctr"/>
                      <a:r>
                        <a:rPr kumimoji="1" lang="ja-JP" altLang="en-US" sz="800" b="0" dirty="0" smtClean="0">
                          <a:latin typeface="メイリオ" pitchFamily="50" charset="-128"/>
                          <a:ea typeface="メイリオ" pitchFamily="50" charset="-128"/>
                          <a:cs typeface="メイリオ" pitchFamily="50" charset="-128"/>
                        </a:rPr>
                        <a:t>東京本社</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男</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8</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15</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14</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1"/>
                  </a:ext>
                </a:extLst>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女</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6</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16</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12</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2"/>
                  </a:ext>
                </a:extLst>
              </a:tr>
              <a:tr h="273630">
                <a:tc rowSpan="2">
                  <a:txBody>
                    <a:bodyPr/>
                    <a:lstStyle/>
                    <a:p>
                      <a:pPr algn="ctr"/>
                      <a:r>
                        <a:rPr kumimoji="1" lang="ja-JP" altLang="en-US" sz="800" b="0" dirty="0" smtClean="0">
                          <a:latin typeface="メイリオ" pitchFamily="50" charset="-128"/>
                          <a:ea typeface="メイリオ" pitchFamily="50" charset="-128"/>
                          <a:cs typeface="メイリオ" pitchFamily="50" charset="-128"/>
                        </a:rPr>
                        <a:t>大阪支社</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男</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4</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10</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8</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3"/>
                  </a:ext>
                </a:extLst>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女</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5</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9</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7</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4"/>
                  </a:ext>
                </a:extLst>
              </a:tr>
            </a:tbl>
          </a:graphicData>
        </a:graphic>
      </p:graphicFrame>
      <p:graphicFrame>
        <p:nvGraphicFramePr>
          <p:cNvPr id="40" name="表 39"/>
          <p:cNvGraphicFramePr>
            <a:graphicFrameLocks noGrp="1"/>
          </p:cNvGraphicFramePr>
          <p:nvPr/>
        </p:nvGraphicFramePr>
        <p:xfrm>
          <a:off x="7092280" y="3782832"/>
          <a:ext cx="1843404" cy="1374360"/>
        </p:xfrm>
        <a:graphic>
          <a:graphicData uri="http://schemas.openxmlformats.org/drawingml/2006/table">
            <a:tbl>
              <a:tblPr firstRow="1" bandRow="1">
                <a:tableStyleId>{5C22544A-7EE6-4342-B048-85BDC9FD1C3A}</a:tableStyleId>
              </a:tblPr>
              <a:tblGrid>
                <a:gridCol w="460851">
                  <a:extLst>
                    <a:ext uri="{9D8B030D-6E8A-4147-A177-3AD203B41FA5}">
                      <a16:colId xmlns:a16="http://schemas.microsoft.com/office/drawing/2014/main" val="20000"/>
                    </a:ext>
                  </a:extLst>
                </a:gridCol>
                <a:gridCol w="460851">
                  <a:extLst>
                    <a:ext uri="{9D8B030D-6E8A-4147-A177-3AD203B41FA5}">
                      <a16:colId xmlns:a16="http://schemas.microsoft.com/office/drawing/2014/main" val="20001"/>
                    </a:ext>
                  </a:extLst>
                </a:gridCol>
                <a:gridCol w="460851">
                  <a:extLst>
                    <a:ext uri="{9D8B030D-6E8A-4147-A177-3AD203B41FA5}">
                      <a16:colId xmlns:a16="http://schemas.microsoft.com/office/drawing/2014/main" val="20002"/>
                    </a:ext>
                  </a:extLst>
                </a:gridCol>
                <a:gridCol w="460851">
                  <a:extLst>
                    <a:ext uri="{9D8B030D-6E8A-4147-A177-3AD203B41FA5}">
                      <a16:colId xmlns:a16="http://schemas.microsoft.com/office/drawing/2014/main" val="20003"/>
                    </a:ext>
                  </a:extLst>
                </a:gridCol>
              </a:tblGrid>
              <a:tr h="273630">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人数</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基本給</a:t>
                      </a:r>
                      <a:endParaRPr kumimoji="1" lang="en-US" altLang="ja-JP" sz="800" dirty="0" smtClean="0">
                        <a:latin typeface="メイリオ" pitchFamily="50" charset="-128"/>
                        <a:ea typeface="メイリオ" pitchFamily="50" charset="-128"/>
                        <a:cs typeface="メイリオ" pitchFamily="50" charset="-128"/>
                      </a:endParaRPr>
                    </a:p>
                    <a:p>
                      <a:pPr algn="ctr"/>
                      <a:r>
                        <a:rPr kumimoji="1" lang="ja-JP" altLang="en-US" sz="800" dirty="0" smtClean="0">
                          <a:latin typeface="メイリオ" pitchFamily="50" charset="-128"/>
                          <a:ea typeface="メイリオ" pitchFamily="50" charset="-128"/>
                          <a:cs typeface="メイリオ" pitchFamily="50" charset="-128"/>
                        </a:rPr>
                        <a:t>平均</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0"/>
                  </a:ext>
                </a:extLst>
              </a:tr>
              <a:tr h="273630">
                <a:tc rowSpan="2">
                  <a:txBody>
                    <a:bodyPr/>
                    <a:lstStyle/>
                    <a:p>
                      <a:pPr algn="ctr"/>
                      <a:r>
                        <a:rPr kumimoji="1" lang="ja-JP" altLang="en-US" sz="800" dirty="0" smtClean="0">
                          <a:latin typeface="メイリオ" pitchFamily="50" charset="-128"/>
                          <a:ea typeface="メイリオ" pitchFamily="50" charset="-128"/>
                          <a:cs typeface="メイリオ" pitchFamily="50" charset="-128"/>
                        </a:rPr>
                        <a:t>東京本社</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一般職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240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283,430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1"/>
                  </a:ext>
                </a:extLst>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管理職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35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431,235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2"/>
                  </a:ext>
                </a:extLst>
              </a:tr>
              <a:tr h="273630">
                <a:tc rowSpan="2">
                  <a:txBody>
                    <a:bodyPr/>
                    <a:lstStyle/>
                    <a:p>
                      <a:pPr algn="ctr"/>
                      <a:r>
                        <a:rPr kumimoji="1" lang="ja-JP" altLang="en-US" sz="800" dirty="0" smtClean="0">
                          <a:latin typeface="メイリオ" pitchFamily="50" charset="-128"/>
                          <a:ea typeface="メイリオ" pitchFamily="50" charset="-128"/>
                          <a:cs typeface="メイリオ" pitchFamily="50" charset="-128"/>
                        </a:rPr>
                        <a:t>大阪支社</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一般職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105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280,110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3"/>
                  </a:ext>
                </a:extLst>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管理職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12</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409,237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extLst>
                  <a:ext uri="{0D108BD9-81ED-4DB2-BD59-A6C34878D82A}">
                    <a16:rowId xmlns:a16="http://schemas.microsoft.com/office/drawing/2014/main" val="10004"/>
                  </a:ext>
                </a:extLst>
              </a:tr>
            </a:tbl>
          </a:graphicData>
        </a:graphic>
      </p:graphicFrame>
      <p:sp>
        <p:nvSpPr>
          <p:cNvPr id="45" name="右矢印 44"/>
          <p:cNvSpPr/>
          <p:nvPr/>
        </p:nvSpPr>
        <p:spPr>
          <a:xfrm rot="5400000">
            <a:off x="7020272" y="5229200"/>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9" name="正方形/長方形 78"/>
          <p:cNvSpPr/>
          <p:nvPr/>
        </p:nvSpPr>
        <p:spPr>
          <a:xfrm>
            <a:off x="251520" y="5357391"/>
            <a:ext cx="5544616" cy="807913"/>
          </a:xfrm>
          <a:prstGeom prst="rect">
            <a:avLst/>
          </a:prstGeom>
        </p:spPr>
        <p:txBody>
          <a:bodyPr wrap="square" anchor="ctr">
            <a:spAutoFit/>
          </a:bodyPr>
          <a:lstStyle/>
          <a:p>
            <a:pPr fontAlgn="auto">
              <a:lnSpc>
                <a:spcPts val="900"/>
              </a:lnSpc>
              <a:spcBef>
                <a:spcPct val="50000"/>
              </a:spcBef>
              <a:spcAft>
                <a:spcPts val="0"/>
              </a:spcAft>
              <a:defRPr/>
            </a:pPr>
            <a:r>
              <a:rPr kumimoji="0" lang="en-US" altLang="ja-JP"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出力例</a:t>
            </a:r>
            <a:r>
              <a:rPr kumimoji="0" lang="en-US" altLang="ja-JP"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p>
          <a:p>
            <a:pPr fontAlgn="auto">
              <a:lnSpc>
                <a:spcPts val="900"/>
              </a:lnSpc>
              <a:spcBef>
                <a:spcPct val="50000"/>
              </a:spcBef>
              <a:spcAft>
                <a:spcPts val="0"/>
              </a:spcAft>
              <a:defRPr/>
            </a:pP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年度別人員</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推移　・</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所属別人員</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統計</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　</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所属別考課</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分布表　・</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人員構成</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ピラミッド</a:t>
            </a:r>
            <a:endParaRPr kumimoji="0" lang="en-US" altLang="ja-JP" sz="1100" kern="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fontAlgn="auto">
              <a:lnSpc>
                <a:spcPts val="900"/>
              </a:lnSpc>
              <a:spcBef>
                <a:spcPct val="50000"/>
              </a:spcBef>
              <a:spcAft>
                <a:spcPts val="0"/>
              </a:spcAft>
              <a:defRPr/>
            </a:pP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・スキルマップ　・</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所属別年代別人員</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構成</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　</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支給金額月別</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集計</a:t>
            </a:r>
            <a:endParaRPr kumimoji="0" lang="en-US" altLang="ja-JP" sz="1100" kern="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fontAlgn="auto">
              <a:lnSpc>
                <a:spcPts val="900"/>
              </a:lnSpc>
              <a:spcBef>
                <a:spcPct val="50000"/>
              </a:spcBef>
              <a:spcAft>
                <a:spcPts val="0"/>
              </a:spcAft>
              <a:defRPr/>
            </a:pP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rPr>
              <a:t>男女別等級別平均</a:t>
            </a:r>
            <a:r>
              <a:rPr kumimoji="0" lang="ja-JP" altLang="en-US" sz="1100" kern="0" dirty="0" smtClean="0">
                <a:solidFill>
                  <a:schemeClr val="tx1">
                    <a:lumMod val="65000"/>
                    <a:lumOff val="35000"/>
                  </a:schemeClr>
                </a:solidFill>
                <a:latin typeface="メイリオ" pitchFamily="50" charset="-128"/>
                <a:ea typeface="メイリオ" pitchFamily="50" charset="-128"/>
                <a:cs typeface="メイリオ" pitchFamily="50" charset="-128"/>
              </a:rPr>
              <a:t>賃金　</a:t>
            </a:r>
            <a:r>
              <a:rPr kumimoji="0" lang="en-US" altLang="ja-JP" sz="1100" kern="0" dirty="0" smtClean="0">
                <a:solidFill>
                  <a:schemeClr val="tx1">
                    <a:lumMod val="65000"/>
                    <a:lumOff val="35000"/>
                  </a:schemeClr>
                </a:solidFill>
                <a:latin typeface="メイリオ" pitchFamily="50" charset="-128"/>
                <a:ea typeface="メイリオ" pitchFamily="50" charset="-128"/>
                <a:cs typeface="メイリオ" pitchFamily="50" charset="-128"/>
              </a:rPr>
              <a:t>etc</a:t>
            </a:r>
            <a:endParaRPr kumimoji="0" lang="ja-JP" altLang="en-US" sz="1100" kern="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49" name="Text Box 13"/>
          <p:cNvSpPr txBox="1">
            <a:spLocks noChangeArrowheads="1"/>
          </p:cNvSpPr>
          <p:nvPr/>
        </p:nvSpPr>
        <p:spPr bwMode="auto">
          <a:xfrm>
            <a:off x="323528" y="3325342"/>
            <a:ext cx="1152128" cy="276999"/>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b="1" kern="0" dirty="0" smtClean="0">
                <a:solidFill>
                  <a:schemeClr val="tx2"/>
                </a:solidFill>
                <a:latin typeface="メイリオ" pitchFamily="50" charset="-128"/>
                <a:ea typeface="メイリオ" pitchFamily="50" charset="-128"/>
                <a:cs typeface="メイリオ" pitchFamily="50" charset="-128"/>
              </a:rPr>
              <a:t>集計キー項目</a:t>
            </a:r>
            <a:endParaRPr kumimoji="0" lang="en-US" altLang="ja-JP" sz="1200" b="1" kern="0" dirty="0" smtClean="0">
              <a:solidFill>
                <a:schemeClr val="tx2"/>
              </a:solidFill>
              <a:latin typeface="メイリオ" pitchFamily="50" charset="-128"/>
              <a:ea typeface="メイリオ" pitchFamily="50" charset="-128"/>
              <a:cs typeface="メイリオ" pitchFamily="50" charset="-128"/>
            </a:endParaRPr>
          </a:p>
        </p:txBody>
      </p:sp>
      <p:sp>
        <p:nvSpPr>
          <p:cNvPr id="50" name="Text Box 13"/>
          <p:cNvSpPr txBox="1">
            <a:spLocks noChangeArrowheads="1"/>
          </p:cNvSpPr>
          <p:nvPr/>
        </p:nvSpPr>
        <p:spPr bwMode="auto">
          <a:xfrm>
            <a:off x="1547664" y="2461246"/>
            <a:ext cx="1152128" cy="276999"/>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b="1" kern="0" dirty="0" smtClean="0">
                <a:solidFill>
                  <a:schemeClr val="tx2"/>
                </a:solidFill>
                <a:latin typeface="メイリオ" pitchFamily="50" charset="-128"/>
                <a:ea typeface="メイリオ" pitchFamily="50" charset="-128"/>
                <a:cs typeface="メイリオ" pitchFamily="50" charset="-128"/>
              </a:rPr>
              <a:t>集計対象項目</a:t>
            </a:r>
            <a:endParaRPr kumimoji="0" lang="en-US" altLang="ja-JP" sz="1200" b="1" kern="0" dirty="0" smtClean="0">
              <a:solidFill>
                <a:schemeClr val="tx2"/>
              </a:solidFill>
              <a:latin typeface="メイリオ" pitchFamily="50" charset="-128"/>
              <a:ea typeface="メイリオ" pitchFamily="50" charset="-128"/>
              <a:cs typeface="メイリオ" pitchFamily="50" charset="-128"/>
            </a:endParaRPr>
          </a:p>
        </p:txBody>
      </p:sp>
      <p:sp>
        <p:nvSpPr>
          <p:cNvPr id="51" name="正方形/長方形 50"/>
          <p:cNvSpPr/>
          <p:nvPr/>
        </p:nvSpPr>
        <p:spPr>
          <a:xfrm>
            <a:off x="5940152" y="2319402"/>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kern="0" dirty="0" smtClean="0">
                <a:solidFill>
                  <a:schemeClr val="tx1"/>
                </a:solidFill>
                <a:latin typeface="メイリオ" pitchFamily="50" charset="-128"/>
                <a:ea typeface="メイリオ" pitchFamily="50" charset="-128"/>
                <a:cs typeface="メイリオ" pitchFamily="50" charset="-128"/>
              </a:rPr>
              <a:t>年度別人員推移</a:t>
            </a:r>
            <a:endParaRPr kumimoji="0" lang="ja-JP" altLang="en-US" sz="1000" kern="0" dirty="0">
              <a:solidFill>
                <a:schemeClr val="tx1"/>
              </a:solidFill>
              <a:latin typeface="メイリオ" pitchFamily="50" charset="-128"/>
              <a:ea typeface="メイリオ" pitchFamily="50" charset="-128"/>
              <a:cs typeface="メイリオ" pitchFamily="50" charset="-128"/>
            </a:endParaRPr>
          </a:p>
        </p:txBody>
      </p:sp>
      <p:sp>
        <p:nvSpPr>
          <p:cNvPr id="52" name="正方形/長方形 51"/>
          <p:cNvSpPr/>
          <p:nvPr/>
        </p:nvSpPr>
        <p:spPr>
          <a:xfrm>
            <a:off x="6228184" y="3038081"/>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kern="0" dirty="0" smtClean="0">
                <a:solidFill>
                  <a:schemeClr val="tx1"/>
                </a:solidFill>
                <a:latin typeface="メイリオ" pitchFamily="50" charset="-128"/>
                <a:ea typeface="メイリオ" pitchFamily="50" charset="-128"/>
                <a:cs typeface="メイリオ" pitchFamily="50" charset="-128"/>
              </a:rPr>
              <a:t>スキルマップ</a:t>
            </a:r>
            <a:endParaRPr kumimoji="0" lang="ja-JP" altLang="en-US" sz="1000" kern="0" dirty="0">
              <a:solidFill>
                <a:schemeClr val="tx1"/>
              </a:solidFill>
              <a:latin typeface="メイリオ" pitchFamily="50" charset="-128"/>
              <a:ea typeface="メイリオ" pitchFamily="50" charset="-128"/>
              <a:cs typeface="メイリオ" pitchFamily="50" charset="-128"/>
            </a:endParaRPr>
          </a:p>
        </p:txBody>
      </p:sp>
      <p:sp>
        <p:nvSpPr>
          <p:cNvPr id="53" name="正方形/長方形 52"/>
          <p:cNvSpPr/>
          <p:nvPr/>
        </p:nvSpPr>
        <p:spPr>
          <a:xfrm>
            <a:off x="7020272" y="3756818"/>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kern="0" dirty="0" smtClean="0">
                <a:solidFill>
                  <a:schemeClr val="tx1"/>
                </a:solidFill>
                <a:latin typeface="メイリオ" pitchFamily="50" charset="-128"/>
                <a:ea typeface="メイリオ" pitchFamily="50" charset="-128"/>
                <a:cs typeface="メイリオ" pitchFamily="50" charset="-128"/>
              </a:rPr>
              <a:t>平均賃金</a:t>
            </a:r>
            <a:endParaRPr kumimoji="0" lang="ja-JP" altLang="en-US" sz="1000" kern="0" dirty="0">
              <a:solidFill>
                <a:schemeClr val="tx1"/>
              </a:solidFill>
              <a:latin typeface="メイリオ" pitchFamily="50" charset="-128"/>
              <a:ea typeface="メイリオ" pitchFamily="50" charset="-128"/>
              <a:cs typeface="メイリオ" pitchFamily="50" charset="-128"/>
            </a:endParaRPr>
          </a:p>
        </p:txBody>
      </p:sp>
      <p:cxnSp>
        <p:nvCxnSpPr>
          <p:cNvPr id="43" name="直線コネクタ 42"/>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46" name="グループ化 45"/>
          <p:cNvGrpSpPr/>
          <p:nvPr/>
        </p:nvGrpSpPr>
        <p:grpSpPr>
          <a:xfrm>
            <a:off x="395290" y="1340768"/>
            <a:ext cx="215993" cy="215740"/>
            <a:chOff x="395290" y="1340768"/>
            <a:chExt cx="215993" cy="215740"/>
          </a:xfrm>
        </p:grpSpPr>
        <p:sp>
          <p:nvSpPr>
            <p:cNvPr id="54" name="正方形/長方形 53"/>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55" name="正方形/長方形 54"/>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56"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蓄積された人事情報から統計情報を抽出</a:t>
            </a:r>
          </a:p>
        </p:txBody>
      </p:sp>
      <p:sp>
        <p:nvSpPr>
          <p:cNvPr id="57"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1"/>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en-US" altLang="ja-JP" sz="2200" b="1" dirty="0" smtClean="0">
                <a:solidFill>
                  <a:srgbClr val="FFFFFF"/>
                </a:solidFill>
                <a:latin typeface="Times New Roman" pitchFamily="18" charset="0"/>
                <a:ea typeface="メイリオ" pitchFamily="50" charset="-128"/>
                <a:cs typeface="Times New Roman" pitchFamily="18" charset="0"/>
              </a:rPr>
              <a:t>-HR+PR+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a:t>
            </a:r>
            <a:r>
              <a:rPr lang="ja-JP" altLang="en-US" dirty="0" smtClean="0">
                <a:solidFill>
                  <a:srgbClr val="FFFFFF"/>
                </a:solidFill>
                <a:latin typeface="メイリオ" pitchFamily="50" charset="-128"/>
                <a:ea typeface="メイリオ" pitchFamily="50" charset="-128"/>
                <a:cs typeface="メイリオ" pitchFamily="50" charset="-128"/>
              </a:rPr>
              <a:t>～</a:t>
            </a:r>
            <a:r>
              <a:rPr lang="ja-JP" altLang="en-US" dirty="0">
                <a:solidFill>
                  <a:srgbClr val="FFFFFF"/>
                </a:solidFill>
                <a:latin typeface="メイリオ" pitchFamily="50" charset="-128"/>
                <a:ea typeface="メイリオ" pitchFamily="50" charset="-128"/>
                <a:cs typeface="メイリオ" pitchFamily="50" charset="-128"/>
              </a:rPr>
              <a:t>開かれたデータ管理ツール 「データ入出力機能」～</a:t>
            </a:r>
          </a:p>
        </p:txBody>
      </p:sp>
      <p:sp>
        <p:nvSpPr>
          <p:cNvPr id="61443" name="Text Box 54"/>
          <p:cNvSpPr txBox="1">
            <a:spLocks noChangeArrowheads="1"/>
          </p:cNvSpPr>
          <p:nvPr/>
        </p:nvSpPr>
        <p:spPr bwMode="auto">
          <a:xfrm>
            <a:off x="416517" y="2225675"/>
            <a:ext cx="4489450" cy="4155653"/>
          </a:xfrm>
          <a:prstGeom prst="rect">
            <a:avLst/>
          </a:prstGeom>
          <a:noFill/>
          <a:ln w="9525" algn="ctr">
            <a:noFill/>
            <a:miter lim="800000"/>
            <a:headEnd/>
            <a:tailEnd/>
          </a:ln>
        </p:spPr>
        <p:txBody>
          <a:bodyPr lIns="90000" tIns="46800" rIns="90000" bIns="46800"/>
          <a:lstStyle/>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データの更新（追加、更新、削除）・出力</a:t>
            </a:r>
            <a:r>
              <a:rPr lang="ja-JP" altLang="en-US" sz="1600" dirty="0" smtClean="0">
                <a:solidFill>
                  <a:srgbClr val="0065AE"/>
                </a:solidFill>
                <a:latin typeface="メイリオ" pitchFamily="50" charset="-128"/>
                <a:ea typeface="メイリオ" pitchFamily="50" charset="-128"/>
                <a:cs typeface="メイリオ" pitchFamily="50" charset="-128"/>
              </a:rPr>
              <a:t>・</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会社</a:t>
            </a:r>
            <a:r>
              <a:rPr lang="ja-JP" altLang="en-US" sz="1600" dirty="0">
                <a:solidFill>
                  <a:srgbClr val="0065AE"/>
                </a:solidFill>
                <a:latin typeface="メイリオ" pitchFamily="50" charset="-128"/>
                <a:ea typeface="メイリオ" pitchFamily="50" charset="-128"/>
                <a:cs typeface="メイリオ" pitchFamily="50" charset="-128"/>
              </a:rPr>
              <a:t>／個人間複写を用意。</a:t>
            </a:r>
          </a:p>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データベース定義を確認しながら簡単</a:t>
            </a:r>
            <a:r>
              <a:rPr lang="ja-JP" altLang="en-US" sz="1600" dirty="0" smtClean="0">
                <a:solidFill>
                  <a:srgbClr val="0065AE"/>
                </a:solidFill>
                <a:latin typeface="メイリオ" pitchFamily="50" charset="-128"/>
                <a:ea typeface="メイリオ" pitchFamily="50" charset="-128"/>
                <a:cs typeface="メイリオ" pitchFamily="50" charset="-128"/>
              </a:rPr>
              <a:t>に</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入出力</a:t>
            </a:r>
            <a:r>
              <a:rPr lang="ja-JP" altLang="en-US" sz="1600" dirty="0">
                <a:solidFill>
                  <a:srgbClr val="0065AE"/>
                </a:solidFill>
                <a:latin typeface="メイリオ" pitchFamily="50" charset="-128"/>
                <a:ea typeface="メイリオ" pitchFamily="50" charset="-128"/>
                <a:cs typeface="メイリオ" pitchFamily="50" charset="-128"/>
              </a:rPr>
              <a:t>定義を作成可能。</a:t>
            </a:r>
          </a:p>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システム導入時に必ず発生するデータ</a:t>
            </a:r>
            <a:r>
              <a:rPr lang="ja-JP" altLang="en-US" sz="1600" dirty="0" smtClean="0">
                <a:solidFill>
                  <a:srgbClr val="0065AE"/>
                </a:solidFill>
                <a:latin typeface="メイリオ" pitchFamily="50" charset="-128"/>
                <a:ea typeface="メイリオ" pitchFamily="50" charset="-128"/>
                <a:cs typeface="メイリオ" pitchFamily="50" charset="-128"/>
              </a:rPr>
              <a:t>の</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一括</a:t>
            </a:r>
            <a:r>
              <a:rPr lang="ja-JP" altLang="en-US" sz="1600" dirty="0">
                <a:solidFill>
                  <a:srgbClr val="0065AE"/>
                </a:solidFill>
                <a:latin typeface="メイリオ" pitchFamily="50" charset="-128"/>
                <a:ea typeface="メイリオ" pitchFamily="50" charset="-128"/>
                <a:cs typeface="メイリオ" pitchFamily="50" charset="-128"/>
              </a:rPr>
              <a:t>処理を強力にサポート。</a:t>
            </a:r>
          </a:p>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項目単位の更新、抽出条件設定、初期値</a:t>
            </a:r>
            <a:r>
              <a:rPr lang="ja-JP" altLang="en-US" sz="1600" dirty="0" smtClean="0">
                <a:solidFill>
                  <a:srgbClr val="0065AE"/>
                </a:solidFill>
                <a:latin typeface="メイリオ" pitchFamily="50" charset="-128"/>
                <a:ea typeface="メイリオ" pitchFamily="50" charset="-128"/>
                <a:cs typeface="メイリオ" pitchFamily="50" charset="-128"/>
              </a:rPr>
              <a:t>設定</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も</a:t>
            </a:r>
            <a:r>
              <a:rPr lang="ja-JP" altLang="en-US" sz="1600" dirty="0">
                <a:solidFill>
                  <a:srgbClr val="0065AE"/>
                </a:solidFill>
                <a:latin typeface="メイリオ" pitchFamily="50" charset="-128"/>
                <a:ea typeface="メイリオ" pitchFamily="50" charset="-128"/>
                <a:cs typeface="メイリオ" pitchFamily="50" charset="-128"/>
              </a:rPr>
              <a:t>可能、柔軟に対応。</a:t>
            </a:r>
          </a:p>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システムで保持している情報を簡単</a:t>
            </a:r>
            <a:r>
              <a:rPr lang="ja-JP" altLang="en-US" sz="1600" dirty="0" smtClean="0">
                <a:solidFill>
                  <a:srgbClr val="0065AE"/>
                </a:solidFill>
                <a:latin typeface="メイリオ" pitchFamily="50" charset="-128"/>
                <a:ea typeface="メイリオ" pitchFamily="50" charset="-128"/>
                <a:cs typeface="メイリオ" pitchFamily="50" charset="-128"/>
              </a:rPr>
              <a:t>に</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Ｅｘｃｅｌ</a:t>
            </a:r>
            <a:r>
              <a:rPr lang="ja-JP" altLang="en-US" sz="1600" dirty="0">
                <a:solidFill>
                  <a:srgbClr val="0065AE"/>
                </a:solidFill>
                <a:latin typeface="メイリオ" pitchFamily="50" charset="-128"/>
                <a:ea typeface="メイリオ" pitchFamily="50" charset="-128"/>
                <a:cs typeface="メイリオ" pitchFamily="50" charset="-128"/>
              </a:rPr>
              <a:t>へ出力。</a:t>
            </a:r>
          </a:p>
          <a:p>
            <a:pPr marL="177800" indent="-177800">
              <a:spcBef>
                <a:spcPts val="600"/>
              </a:spcBef>
              <a:buFontTx/>
              <a:buChar char="•"/>
            </a:pPr>
            <a:r>
              <a:rPr lang="ja-JP" altLang="en-US" sz="1600" dirty="0">
                <a:solidFill>
                  <a:srgbClr val="0065AE"/>
                </a:solidFill>
                <a:latin typeface="メイリオ" pitchFamily="50" charset="-128"/>
                <a:ea typeface="メイリオ" pitchFamily="50" charset="-128"/>
                <a:cs typeface="メイリオ" pitchFamily="50" charset="-128"/>
              </a:rPr>
              <a:t>管理している会社間でデータの複写機能</a:t>
            </a:r>
            <a:r>
              <a:rPr lang="ja-JP" altLang="en-US" sz="1600" dirty="0" smtClean="0">
                <a:solidFill>
                  <a:srgbClr val="0065AE"/>
                </a:solidFill>
                <a:latin typeface="メイリオ" pitchFamily="50" charset="-128"/>
                <a:ea typeface="メイリオ" pitchFamily="50" charset="-128"/>
                <a:cs typeface="メイリオ" pitchFamily="50" charset="-128"/>
              </a:rPr>
              <a:t>を</a:t>
            </a:r>
            <a:endParaRPr lang="en-US" altLang="ja-JP" sz="1600" dirty="0" smtClean="0">
              <a:solidFill>
                <a:srgbClr val="0065AE"/>
              </a:solidFill>
              <a:latin typeface="メイリオ" pitchFamily="50" charset="-128"/>
              <a:ea typeface="メイリオ" pitchFamily="50" charset="-128"/>
              <a:cs typeface="メイリオ" pitchFamily="50" charset="-128"/>
            </a:endParaRPr>
          </a:p>
          <a:p>
            <a:pPr marL="177800" indent="-177800">
              <a:spcBef>
                <a:spcPts val="600"/>
              </a:spcBef>
            </a:pPr>
            <a:r>
              <a:rPr lang="ja-JP" altLang="en-US" sz="1600" dirty="0" smtClean="0">
                <a:solidFill>
                  <a:srgbClr val="0065AE"/>
                </a:solidFill>
                <a:latin typeface="メイリオ" pitchFamily="50" charset="-128"/>
                <a:ea typeface="メイリオ" pitchFamily="50" charset="-128"/>
                <a:cs typeface="メイリオ" pitchFamily="50" charset="-128"/>
              </a:rPr>
              <a:t>　用意</a:t>
            </a:r>
            <a:r>
              <a:rPr lang="ja-JP" altLang="en-US" sz="1600" dirty="0">
                <a:solidFill>
                  <a:srgbClr val="0065AE"/>
                </a:solidFill>
                <a:latin typeface="メイリオ" pitchFamily="50" charset="-128"/>
                <a:ea typeface="メイリオ" pitchFamily="50" charset="-128"/>
                <a:cs typeface="メイリオ" pitchFamily="50" charset="-128"/>
              </a:rPr>
              <a:t>。法人の展開をサポート。</a:t>
            </a:r>
          </a:p>
        </p:txBody>
      </p:sp>
      <p:pic>
        <p:nvPicPr>
          <p:cNvPr id="129029" name="Picture 57"/>
          <p:cNvPicPr>
            <a:picLocks noChangeAspect="1" noChangeArrowheads="1"/>
          </p:cNvPicPr>
          <p:nvPr/>
        </p:nvPicPr>
        <p:blipFill>
          <a:blip r:embed="rId3" cstate="screen"/>
          <a:srcRect/>
          <a:stretch>
            <a:fillRect/>
          </a:stretch>
        </p:blipFill>
        <p:spPr bwMode="auto">
          <a:xfrm>
            <a:off x="4932363" y="2406650"/>
            <a:ext cx="3968750" cy="3427413"/>
          </a:xfrm>
          <a:prstGeom prst="rect">
            <a:avLst/>
          </a:prstGeom>
          <a:noFill/>
          <a:ln w="34925">
            <a:solidFill>
              <a:srgbClr val="808080"/>
            </a:solidFill>
            <a:miter lim="800000"/>
            <a:headEnd/>
            <a:tailEnd/>
          </a:ln>
          <a:effectLst>
            <a:outerShdw blurRad="50800" dist="38100" dir="5400000" algn="t" rotWithShape="0">
              <a:prstClr val="black">
                <a:alpha val="40000"/>
              </a:prstClr>
            </a:outerShdw>
          </a:effectLst>
        </p:spPr>
      </p:pic>
      <p:sp>
        <p:nvSpPr>
          <p:cNvPr id="61445" name="Text Box 58"/>
          <p:cNvSpPr txBox="1">
            <a:spLocks noChangeArrowheads="1"/>
          </p:cNvSpPr>
          <p:nvPr/>
        </p:nvSpPr>
        <p:spPr bwMode="auto">
          <a:xfrm>
            <a:off x="6915354" y="5892800"/>
            <a:ext cx="2028418" cy="279180"/>
          </a:xfrm>
          <a:prstGeom prst="rect">
            <a:avLst/>
          </a:prstGeom>
          <a:noFill/>
          <a:ln w="9525" algn="ctr">
            <a:noFill/>
            <a:miter lim="800000"/>
            <a:headEnd/>
            <a:tailEnd/>
          </a:ln>
        </p:spPr>
        <p:txBody>
          <a:bodyPr wrap="none" lIns="90000" tIns="46800" rIns="90000" bIns="46800">
            <a:spAutoFit/>
          </a:bodyPr>
          <a:lstStyle/>
          <a:p>
            <a:pPr algn="ctr">
              <a:spcBef>
                <a:spcPct val="50000"/>
              </a:spcBef>
            </a:pPr>
            <a:r>
              <a:rPr lang="ja-JP" altLang="en-US" sz="1200">
                <a:solidFill>
                  <a:srgbClr val="000000"/>
                </a:solidFill>
                <a:latin typeface="メイリオ" pitchFamily="50" charset="-128"/>
                <a:ea typeface="メイリオ" pitchFamily="50" charset="-128"/>
                <a:cs typeface="メイリオ" pitchFamily="50" charset="-128"/>
              </a:rPr>
              <a:t>データ入出力定義作成画面</a:t>
            </a:r>
          </a:p>
        </p:txBody>
      </p:sp>
      <p:sp>
        <p:nvSpPr>
          <p:cNvPr id="3277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5CEBE52-2F47-4D39-87A9-855D3CA4777B}"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16</a:t>
            </a:fld>
            <a:endParaRPr lang="ja-JP" altLang="en-US" smtClean="0">
              <a:solidFill>
                <a:srgbClr val="FFFFFF"/>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934181" y="5011725"/>
            <a:ext cx="4104456" cy="576064"/>
          </a:xfrm>
          <a:prstGeom prst="roundRect">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ja-JP" altLang="en-US" dirty="0">
              <a:solidFill>
                <a:schemeClr val="bg1"/>
              </a:solidFill>
              <a:latin typeface="メイリオ" pitchFamily="50" charset="-128"/>
              <a:ea typeface="メイリオ" pitchFamily="50" charset="-128"/>
              <a:cs typeface="メイリオ" pitchFamily="50" charset="-128"/>
            </a:endParaRPr>
          </a:p>
        </p:txBody>
      </p:sp>
      <p:sp>
        <p:nvSpPr>
          <p:cNvPr id="13" name="正方形/長方形 12"/>
          <p:cNvSpPr>
            <a:spLocks noChangeArrowheads="1"/>
          </p:cNvSpPr>
          <p:nvPr/>
        </p:nvSpPr>
        <p:spPr bwMode="auto">
          <a:xfrm>
            <a:off x="5103813" y="5124450"/>
            <a:ext cx="3790950" cy="338138"/>
          </a:xfrm>
          <a:prstGeom prst="rect">
            <a:avLst/>
          </a:prstGeom>
          <a:noFill/>
          <a:ln w="9525">
            <a:noFill/>
            <a:miter lim="800000"/>
            <a:headEnd/>
            <a:tailEnd/>
          </a:ln>
        </p:spPr>
        <p:txBody>
          <a:bodyPr>
            <a:spAutoFit/>
          </a:bodyPr>
          <a:lstStyle/>
          <a:p>
            <a:pPr>
              <a:defRPr/>
            </a:pPr>
            <a:r>
              <a:rPr lang="ja-JP" altLang="en-US" sz="1600" dirty="0">
                <a:solidFill>
                  <a:schemeClr val="bg1"/>
                </a:solidFill>
                <a:latin typeface="メイリオ" pitchFamily="50" charset="-128"/>
                <a:ea typeface="メイリオ" pitchFamily="50" charset="-128"/>
                <a:cs typeface="メイリオ" pitchFamily="50" charset="-128"/>
              </a:rPr>
              <a:t>“出力</a:t>
            </a:r>
            <a:r>
              <a:rPr lang="en-US" altLang="ja-JP" sz="1600" dirty="0">
                <a:solidFill>
                  <a:schemeClr val="bg1"/>
                </a:solidFill>
                <a:latin typeface="メイリオ" pitchFamily="50" charset="-128"/>
                <a:ea typeface="メイリオ" pitchFamily="50" charset="-128"/>
                <a:cs typeface="メイリオ" pitchFamily="50" charset="-128"/>
              </a:rPr>
              <a:t>/</a:t>
            </a:r>
            <a:r>
              <a:rPr lang="ja-JP" altLang="en-US" sz="1600" dirty="0">
                <a:solidFill>
                  <a:schemeClr val="bg1"/>
                </a:solidFill>
                <a:latin typeface="メイリオ" pitchFamily="50" charset="-128"/>
                <a:ea typeface="メイリオ" pitchFamily="50" charset="-128"/>
                <a:cs typeface="メイリオ" pitchFamily="50" charset="-128"/>
              </a:rPr>
              <a:t>取込フォーマットを自由に定義”</a:t>
            </a:r>
          </a:p>
        </p:txBody>
      </p:sp>
      <p:sp>
        <p:nvSpPr>
          <p:cNvPr id="14" name="Text Box 5"/>
          <p:cNvSpPr txBox="1">
            <a:spLocks noChangeArrowheads="1"/>
          </p:cNvSpPr>
          <p:nvPr/>
        </p:nvSpPr>
        <p:spPr bwMode="auto">
          <a:xfrm>
            <a:off x="611188" y="1682577"/>
            <a:ext cx="8064500" cy="523220"/>
          </a:xfrm>
          <a:prstGeom prst="rect">
            <a:avLst/>
          </a:prstGeom>
          <a:noFill/>
          <a:ln w="9525">
            <a:noFill/>
            <a:miter lim="800000"/>
            <a:headEnd/>
            <a:tailEnd/>
          </a:ln>
        </p:spPr>
        <p:txBody>
          <a:bodyPr>
            <a:spAutoFit/>
          </a:bodyPr>
          <a:lstStyle/>
          <a:p>
            <a:pPr>
              <a:defRPr/>
            </a:pPr>
            <a:r>
              <a:rPr lang="ja-JP" altLang="en-US" sz="1400" dirty="0" smtClean="0">
                <a:solidFill>
                  <a:schemeClr val="tx1">
                    <a:lumMod val="75000"/>
                    <a:lumOff val="25000"/>
                  </a:schemeClr>
                </a:solidFill>
                <a:latin typeface="メイリオ" pitchFamily="50" charset="-128"/>
                <a:ea typeface="メイリオ" pitchFamily="50" charset="-128"/>
                <a:cs typeface="メイリオ" pitchFamily="50" charset="-128"/>
              </a:rPr>
              <a:t>初期移行フェーズや、導入後の定例業務として</a:t>
            </a:r>
            <a:r>
              <a:rPr lang="en-US" altLang="ja-JP" sz="1400" dirty="0" smtClean="0">
                <a:solidFill>
                  <a:schemeClr val="tx1">
                    <a:lumMod val="75000"/>
                    <a:lumOff val="25000"/>
                  </a:schemeClr>
                </a:solidFill>
                <a:latin typeface="メイリオ" pitchFamily="50" charset="-128"/>
                <a:ea typeface="メイリオ" pitchFamily="50" charset="-128"/>
                <a:cs typeface="メイリオ" pitchFamily="50" charset="-128"/>
              </a:rPr>
              <a:t>HR+/PR+</a:t>
            </a:r>
            <a:r>
              <a:rPr lang="ja-JP" altLang="en-US" sz="1400" dirty="0" smtClean="0">
                <a:solidFill>
                  <a:schemeClr val="tx1">
                    <a:lumMod val="75000"/>
                    <a:lumOff val="25000"/>
                  </a:schemeClr>
                </a:solidFill>
                <a:latin typeface="メイリオ" pitchFamily="50" charset="-128"/>
                <a:ea typeface="メイリオ" pitchFamily="50" charset="-128"/>
                <a:cs typeface="メイリオ" pitchFamily="50" charset="-128"/>
              </a:rPr>
              <a:t>のデータを他システム用にレイアウトを設定して抽出・取込を行う事が可能で、他システム間のデータ連動処理が大幅に軽減します。</a:t>
            </a:r>
            <a:endParaRPr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cxnSp>
        <p:nvCxnSpPr>
          <p:cNvPr id="15" name="直線コネクタ 14"/>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6" name="グループ化 15"/>
          <p:cNvGrpSpPr/>
          <p:nvPr/>
        </p:nvGrpSpPr>
        <p:grpSpPr>
          <a:xfrm>
            <a:off x="395290" y="1340768"/>
            <a:ext cx="215993" cy="215740"/>
            <a:chOff x="395290" y="1340768"/>
            <a:chExt cx="215993" cy="215740"/>
          </a:xfrm>
        </p:grpSpPr>
        <p:sp>
          <p:nvSpPr>
            <p:cNvPr id="17" name="正方形/長方形 16"/>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8" name="正方形/長方形 17"/>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9"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出力</a:t>
            </a:r>
            <a:r>
              <a:rPr lang="en-US" altLang="ja-JP" dirty="0" smtClean="0">
                <a:solidFill>
                  <a:srgbClr val="C00000"/>
                </a:solidFill>
                <a:latin typeface="メイリオ" pitchFamily="50" charset="-128"/>
                <a:ea typeface="メイリオ" pitchFamily="50" charset="-128"/>
                <a:cs typeface="メイリオ" pitchFamily="50" charset="-128"/>
              </a:rPr>
              <a:t>/</a:t>
            </a:r>
            <a:r>
              <a:rPr lang="ja-JP" altLang="en-US" dirty="0" smtClean="0">
                <a:solidFill>
                  <a:srgbClr val="C00000"/>
                </a:solidFill>
                <a:latin typeface="メイリオ" pitchFamily="50" charset="-128"/>
                <a:ea typeface="メイリオ" pitchFamily="50" charset="-128"/>
                <a:cs typeface="メイリオ" pitchFamily="50" charset="-128"/>
              </a:rPr>
              <a:t>取込フォーマットを柔軟に定義できるデータ入出力機能</a:t>
            </a:r>
          </a:p>
        </p:txBody>
      </p:sp>
      <p:sp>
        <p:nvSpPr>
          <p:cNvPr id="20"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9"/>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en-US" altLang="ja-JP" sz="2200" b="1" dirty="0" smtClean="0">
                <a:solidFill>
                  <a:srgbClr val="FFFFFF"/>
                </a:solidFill>
                <a:latin typeface="Times New Roman" pitchFamily="18" charset="0"/>
                <a:ea typeface="メイリオ" pitchFamily="50" charset="-128"/>
                <a:cs typeface="Times New Roman" pitchFamily="18" charset="0"/>
              </a:rPr>
              <a:t>-HR+PR+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dirty="0" smtClean="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固有の人事制度を持つ関連各社を統合管理～</a:t>
            </a:r>
          </a:p>
        </p:txBody>
      </p:sp>
      <p:sp>
        <p:nvSpPr>
          <p:cNvPr id="30746"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C1A5E42-8C58-45E1-A6A4-C08FD54B54E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17</a:t>
            </a:fld>
            <a:endParaRPr lang="ja-JP" altLang="en-US" smtClean="0">
              <a:solidFill>
                <a:srgbClr val="FFFFFF"/>
              </a:solidFill>
              <a:latin typeface="メイリオ" pitchFamily="50" charset="-128"/>
              <a:ea typeface="メイリオ" pitchFamily="50" charset="-128"/>
              <a:cs typeface="メイリオ" pitchFamily="50" charset="-128"/>
            </a:endParaRPr>
          </a:p>
        </p:txBody>
      </p:sp>
      <p:sp>
        <p:nvSpPr>
          <p:cNvPr id="62" name="角丸四角形 61"/>
          <p:cNvSpPr/>
          <p:nvPr/>
        </p:nvSpPr>
        <p:spPr>
          <a:xfrm>
            <a:off x="323528" y="3645024"/>
            <a:ext cx="3960440" cy="2736304"/>
          </a:xfrm>
          <a:prstGeom prst="roundRect">
            <a:avLst>
              <a:gd name="adj" fmla="val 3481"/>
            </a:avLst>
          </a:prstGeom>
          <a:solidFill>
            <a:srgbClr val="FFFFFF">
              <a:lumMod val="9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63" name="円/楕円 62"/>
          <p:cNvSpPr/>
          <p:nvPr/>
        </p:nvSpPr>
        <p:spPr>
          <a:xfrm>
            <a:off x="711561" y="4581128"/>
            <a:ext cx="2952328" cy="1296144"/>
          </a:xfrm>
          <a:prstGeom prst="ellipse">
            <a:avLst/>
          </a:prstGeom>
          <a:solidFill>
            <a:srgbClr val="FFFFFF">
              <a:lumMod val="8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64" name="AutoShape 2"/>
          <p:cNvSpPr>
            <a:spLocks noChangeArrowheads="1"/>
          </p:cNvSpPr>
          <p:nvPr/>
        </p:nvSpPr>
        <p:spPr bwMode="auto">
          <a:xfrm>
            <a:off x="4326508" y="4581128"/>
            <a:ext cx="605532" cy="648072"/>
          </a:xfrm>
          <a:prstGeom prst="rightArrow">
            <a:avLst>
              <a:gd name="adj1" fmla="val 50000"/>
              <a:gd name="adj2" fmla="val 25000"/>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ct val="50000"/>
              </a:spcBef>
              <a:spcAft>
                <a:spcPts val="0"/>
              </a:spcAft>
              <a:defRPr/>
            </a:pPr>
            <a:endParaRPr kumimoji="0" lang="ja-JP" altLang="en-US" kern="0">
              <a:solidFill>
                <a:srgbClr val="333333"/>
              </a:solidFill>
              <a:latin typeface="メイリオ" pitchFamily="50" charset="-128"/>
              <a:ea typeface="メイリオ" pitchFamily="50" charset="-128"/>
              <a:cs typeface="メイリオ" pitchFamily="50" charset="-128"/>
            </a:endParaRPr>
          </a:p>
        </p:txBody>
      </p:sp>
      <p:sp>
        <p:nvSpPr>
          <p:cNvPr id="65" name="Rectangle 11"/>
          <p:cNvSpPr>
            <a:spLocks noChangeArrowheads="1"/>
          </p:cNvSpPr>
          <p:nvPr/>
        </p:nvSpPr>
        <p:spPr bwMode="auto">
          <a:xfrm>
            <a:off x="6949256" y="4731072"/>
            <a:ext cx="1717675"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人員統計の取得</a:t>
            </a:r>
          </a:p>
        </p:txBody>
      </p:sp>
      <p:sp>
        <p:nvSpPr>
          <p:cNvPr id="66" name="Rectangle 12"/>
          <p:cNvSpPr>
            <a:spLocks noChangeArrowheads="1"/>
          </p:cNvSpPr>
          <p:nvPr/>
        </p:nvSpPr>
        <p:spPr bwMode="auto">
          <a:xfrm>
            <a:off x="5072831" y="3933057"/>
            <a:ext cx="1731963" cy="682625"/>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グループ社員</a:t>
            </a:r>
          </a:p>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情報の管理</a:t>
            </a:r>
          </a:p>
        </p:txBody>
      </p:sp>
      <p:sp>
        <p:nvSpPr>
          <p:cNvPr id="67" name="Rectangle 13"/>
          <p:cNvSpPr>
            <a:spLocks noChangeArrowheads="1"/>
          </p:cNvSpPr>
          <p:nvPr/>
        </p:nvSpPr>
        <p:spPr bwMode="auto">
          <a:xfrm>
            <a:off x="6944494" y="3933056"/>
            <a:ext cx="1731962"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組織</a:t>
            </a:r>
            <a:r>
              <a:rPr kumimoji="0" lang="en-US" altLang="ja-JP" sz="1400" b="1" kern="0" dirty="0">
                <a:solidFill>
                  <a:srgbClr val="FFFFFF"/>
                </a:solidFill>
                <a:latin typeface="メイリオ" pitchFamily="50" charset="-128"/>
                <a:ea typeface="メイリオ" pitchFamily="50" charset="-128"/>
                <a:cs typeface="メイリオ" pitchFamily="50" charset="-128"/>
              </a:rPr>
              <a:t>/</a:t>
            </a:r>
            <a:r>
              <a:rPr kumimoji="0" lang="ja-JP" altLang="en-US" sz="1400" b="1" kern="0" dirty="0">
                <a:solidFill>
                  <a:srgbClr val="FFFFFF"/>
                </a:solidFill>
                <a:latin typeface="メイリオ" pitchFamily="50" charset="-128"/>
                <a:ea typeface="メイリオ" pitchFamily="50" charset="-128"/>
                <a:cs typeface="メイリオ" pitchFamily="50" charset="-128"/>
              </a:rPr>
              <a:t>人員配置</a:t>
            </a:r>
          </a:p>
        </p:txBody>
      </p:sp>
      <p:sp>
        <p:nvSpPr>
          <p:cNvPr id="68" name="Rectangle 14"/>
          <p:cNvSpPr>
            <a:spLocks noChangeArrowheads="1"/>
          </p:cNvSpPr>
          <p:nvPr/>
        </p:nvSpPr>
        <p:spPr bwMode="auto">
          <a:xfrm>
            <a:off x="5085531" y="4740597"/>
            <a:ext cx="1731963"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人材の検索</a:t>
            </a:r>
          </a:p>
          <a:p>
            <a:pPr algn="ctr" fontAlgn="auto">
              <a:spcBef>
                <a:spcPts val="0"/>
              </a:spcBef>
              <a:spcAft>
                <a:spcPts val="0"/>
              </a:spcAft>
              <a:defRPr/>
            </a:pPr>
            <a:r>
              <a:rPr kumimoji="0" lang="ja-JP" altLang="en-US" sz="1400" b="1" kern="0" dirty="0">
                <a:solidFill>
                  <a:srgbClr val="FFFFFF"/>
                </a:solidFill>
                <a:latin typeface="メイリオ" pitchFamily="50" charset="-128"/>
                <a:ea typeface="メイリオ" pitchFamily="50" charset="-128"/>
                <a:cs typeface="メイリオ" pitchFamily="50" charset="-128"/>
              </a:rPr>
              <a:t>社員情報の抽出</a:t>
            </a:r>
          </a:p>
        </p:txBody>
      </p:sp>
      <p:sp>
        <p:nvSpPr>
          <p:cNvPr id="71" name="円/楕円 8"/>
          <p:cNvSpPr/>
          <p:nvPr/>
        </p:nvSpPr>
        <p:spPr>
          <a:xfrm>
            <a:off x="313137" y="2339736"/>
            <a:ext cx="2760681" cy="1087061"/>
          </a:xfrm>
          <a:prstGeom prst="roundRect">
            <a:avLst/>
          </a:prstGeom>
          <a:solidFill>
            <a:srgbClr val="E271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fontAlgn="auto">
              <a:spcBef>
                <a:spcPts val="0"/>
              </a:spcBef>
              <a:spcAft>
                <a:spcPts val="0"/>
              </a:spcAft>
              <a:defRPr/>
            </a:pPr>
            <a:r>
              <a:rPr lang="ja-JP" altLang="en-US" sz="1700" dirty="0">
                <a:solidFill>
                  <a:srgbClr val="FFFFFF"/>
                </a:solidFill>
                <a:latin typeface="メイリオ" pitchFamily="50" charset="-128"/>
                <a:ea typeface="メイリオ" pitchFamily="50" charset="-128"/>
                <a:cs typeface="メイリオ" pitchFamily="50" charset="-128"/>
              </a:rPr>
              <a:t>制度の異なる関連会社の</a:t>
            </a:r>
            <a:endParaRPr lang="en-US" altLang="ja-JP" sz="1700" dirty="0">
              <a:solidFill>
                <a:srgbClr val="FFFFFF"/>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700" dirty="0">
                <a:solidFill>
                  <a:srgbClr val="FFFFFF"/>
                </a:solidFill>
                <a:latin typeface="メイリオ" pitchFamily="50" charset="-128"/>
                <a:ea typeface="メイリオ" pitchFamily="50" charset="-128"/>
                <a:cs typeface="メイリオ" pitchFamily="50" charset="-128"/>
              </a:rPr>
              <a:t>人事情報を統合管理 </a:t>
            </a:r>
            <a:endParaRPr lang="ja-JP" altLang="en-US" sz="1700" dirty="0">
              <a:latin typeface="メイリオ" pitchFamily="50" charset="-128"/>
              <a:ea typeface="メイリオ" pitchFamily="50" charset="-128"/>
              <a:cs typeface="メイリオ" pitchFamily="50" charset="-128"/>
            </a:endParaRPr>
          </a:p>
        </p:txBody>
      </p:sp>
      <p:sp>
        <p:nvSpPr>
          <p:cNvPr id="72" name="円/楕円 8"/>
          <p:cNvSpPr/>
          <p:nvPr/>
        </p:nvSpPr>
        <p:spPr>
          <a:xfrm>
            <a:off x="3203848" y="2341939"/>
            <a:ext cx="2760681" cy="1087061"/>
          </a:xfrm>
          <a:prstGeom prst="roundRect">
            <a:avLst/>
          </a:prstGeom>
          <a:solidFill>
            <a:srgbClr val="55763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a:defRPr/>
            </a:pPr>
            <a:r>
              <a:rPr lang="ja-JP" altLang="en-US" sz="1700" dirty="0">
                <a:solidFill>
                  <a:srgbClr val="FFFFFF"/>
                </a:solidFill>
                <a:latin typeface="メイリオ" pitchFamily="50" charset="-128"/>
                <a:ea typeface="メイリオ" pitchFamily="50" charset="-128"/>
                <a:cs typeface="メイリオ" pitchFamily="50" charset="-128"/>
              </a:rPr>
              <a:t>グループ会社全体の人材把握および、透過性向上</a:t>
            </a:r>
          </a:p>
        </p:txBody>
      </p:sp>
      <p:sp>
        <p:nvSpPr>
          <p:cNvPr id="73" name="円/楕円 8"/>
          <p:cNvSpPr/>
          <p:nvPr/>
        </p:nvSpPr>
        <p:spPr>
          <a:xfrm>
            <a:off x="6131799" y="2324009"/>
            <a:ext cx="2760681" cy="1087061"/>
          </a:xfrm>
          <a:prstGeom prst="roundRect">
            <a:avLst/>
          </a:prstGeom>
          <a:solidFill>
            <a:srgbClr val="0065AE"/>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a:defRPr/>
            </a:pPr>
            <a:r>
              <a:rPr lang="ja-JP" altLang="en-US" sz="1700" dirty="0">
                <a:solidFill>
                  <a:srgbClr val="FFFFFF"/>
                </a:solidFill>
                <a:latin typeface="メイリオ" pitchFamily="50" charset="-128"/>
                <a:ea typeface="メイリオ" pitchFamily="50" charset="-128"/>
                <a:cs typeface="メイリオ" pitchFamily="50" charset="-128"/>
              </a:rPr>
              <a:t>システム統一による運用</a:t>
            </a:r>
            <a:endParaRPr lang="en-US" altLang="ja-JP" sz="1700" dirty="0">
              <a:solidFill>
                <a:srgbClr val="FFFFFF"/>
              </a:solidFill>
              <a:latin typeface="メイリオ" pitchFamily="50" charset="-128"/>
              <a:ea typeface="メイリオ" pitchFamily="50" charset="-128"/>
              <a:cs typeface="メイリオ" pitchFamily="50" charset="-128"/>
            </a:endParaRPr>
          </a:p>
          <a:p>
            <a:pPr>
              <a:defRPr/>
            </a:pPr>
            <a:r>
              <a:rPr lang="ja-JP" altLang="en-US" sz="1700" dirty="0">
                <a:solidFill>
                  <a:srgbClr val="FFFFFF"/>
                </a:solidFill>
                <a:latin typeface="メイリオ" pitchFamily="50" charset="-128"/>
                <a:ea typeface="メイリオ" pitchFamily="50" charset="-128"/>
                <a:cs typeface="メイリオ" pitchFamily="50" charset="-128"/>
              </a:rPr>
              <a:t>コストの圧縮</a:t>
            </a:r>
          </a:p>
        </p:txBody>
      </p:sp>
      <p:grpSp>
        <p:nvGrpSpPr>
          <p:cNvPr id="60458" name="グループ化 73"/>
          <p:cNvGrpSpPr>
            <a:grpSpLocks/>
          </p:cNvGrpSpPr>
          <p:nvPr/>
        </p:nvGrpSpPr>
        <p:grpSpPr bwMode="auto">
          <a:xfrm>
            <a:off x="169863" y="2204963"/>
            <a:ext cx="441325" cy="431800"/>
            <a:chOff x="170180" y="1412776"/>
            <a:chExt cx="441332" cy="432048"/>
          </a:xfrm>
        </p:grpSpPr>
        <p:sp>
          <p:nvSpPr>
            <p:cNvPr id="75" name="円/楕円 74"/>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76" name="正方形/長方形 75"/>
            <p:cNvSpPr/>
            <p:nvPr/>
          </p:nvSpPr>
          <p:spPr>
            <a:xfrm>
              <a:off x="170180" y="1449310"/>
              <a:ext cx="441332" cy="370099"/>
            </a:xfrm>
            <a:prstGeom prst="rect">
              <a:avLst/>
            </a:prstGeom>
          </p:spPr>
          <p:txBody>
            <a:bodyPr>
              <a:spAutoFit/>
            </a:bodyPr>
            <a:lstStyle/>
            <a:p>
              <a:pPr algn="ctr" fontAlgn="auto">
                <a:spcBef>
                  <a:spcPts val="0"/>
                </a:spcBef>
                <a:spcAft>
                  <a:spcPts val="0"/>
                </a:spcAft>
                <a:defRPr/>
              </a:pPr>
              <a:r>
                <a:rPr kumimoji="0" lang="ja-JP" altLang="en-US" b="1" kern="0" dirty="0">
                  <a:solidFill>
                    <a:srgbClr val="FF6600"/>
                  </a:solidFill>
                  <a:latin typeface="メイリオ" pitchFamily="50" charset="-128"/>
                  <a:ea typeface="メイリオ" pitchFamily="50" charset="-128"/>
                  <a:cs typeface="メイリオ" pitchFamily="50" charset="-128"/>
                </a:rPr>
                <a:t>１</a:t>
              </a:r>
            </a:p>
          </p:txBody>
        </p:sp>
      </p:grpSp>
      <p:grpSp>
        <p:nvGrpSpPr>
          <p:cNvPr id="60459" name="グループ化 76"/>
          <p:cNvGrpSpPr>
            <a:grpSpLocks/>
          </p:cNvGrpSpPr>
          <p:nvPr/>
        </p:nvGrpSpPr>
        <p:grpSpPr bwMode="auto">
          <a:xfrm>
            <a:off x="3132138" y="2204963"/>
            <a:ext cx="441325" cy="431800"/>
            <a:chOff x="170181" y="1412776"/>
            <a:chExt cx="441331" cy="432048"/>
          </a:xfrm>
        </p:grpSpPr>
        <p:sp>
          <p:nvSpPr>
            <p:cNvPr id="78" name="円/楕円 77"/>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79" name="正方形/長方形 78"/>
            <p:cNvSpPr/>
            <p:nvPr/>
          </p:nvSpPr>
          <p:spPr>
            <a:xfrm>
              <a:off x="170181" y="1449310"/>
              <a:ext cx="431806" cy="370099"/>
            </a:xfrm>
            <a:prstGeom prst="rect">
              <a:avLst/>
            </a:prstGeom>
          </p:spPr>
          <p:txBody>
            <a:bodyPr>
              <a:spAutoFit/>
            </a:bodyPr>
            <a:lstStyle/>
            <a:p>
              <a:pPr algn="ctr" fontAlgn="auto">
                <a:spcBef>
                  <a:spcPts val="0"/>
                </a:spcBef>
                <a:spcAft>
                  <a:spcPts val="0"/>
                </a:spcAft>
                <a:defRPr/>
              </a:pPr>
              <a:r>
                <a:rPr kumimoji="0" lang="ja-JP" altLang="en-US" b="1" kern="0" dirty="0">
                  <a:solidFill>
                    <a:srgbClr val="00B050"/>
                  </a:solidFill>
                  <a:latin typeface="メイリオ" pitchFamily="50" charset="-128"/>
                  <a:ea typeface="メイリオ" pitchFamily="50" charset="-128"/>
                  <a:cs typeface="メイリオ" pitchFamily="50" charset="-128"/>
                </a:rPr>
                <a:t>２</a:t>
              </a:r>
            </a:p>
          </p:txBody>
        </p:sp>
      </p:grpSp>
      <p:grpSp>
        <p:nvGrpSpPr>
          <p:cNvPr id="60460" name="グループ化 79"/>
          <p:cNvGrpSpPr>
            <a:grpSpLocks/>
          </p:cNvGrpSpPr>
          <p:nvPr/>
        </p:nvGrpSpPr>
        <p:grpSpPr bwMode="auto">
          <a:xfrm>
            <a:off x="6011863" y="2204963"/>
            <a:ext cx="441325" cy="431800"/>
            <a:chOff x="170181" y="1412776"/>
            <a:chExt cx="441331" cy="432048"/>
          </a:xfrm>
        </p:grpSpPr>
        <p:sp>
          <p:nvSpPr>
            <p:cNvPr id="82" name="円/楕円 81"/>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83" name="正方形/長方形 82"/>
            <p:cNvSpPr/>
            <p:nvPr/>
          </p:nvSpPr>
          <p:spPr>
            <a:xfrm>
              <a:off x="170181" y="1449310"/>
              <a:ext cx="431806" cy="370099"/>
            </a:xfrm>
            <a:prstGeom prst="rect">
              <a:avLst/>
            </a:prstGeom>
          </p:spPr>
          <p:txBody>
            <a:bodyPr>
              <a:spAutoFit/>
            </a:bodyPr>
            <a:lstStyle/>
            <a:p>
              <a:pPr algn="ctr" fontAlgn="auto">
                <a:spcBef>
                  <a:spcPts val="0"/>
                </a:spcBef>
                <a:spcAft>
                  <a:spcPts val="0"/>
                </a:spcAft>
                <a:defRPr/>
              </a:pPr>
              <a:r>
                <a:rPr kumimoji="0" lang="ja-JP" altLang="en-US" b="1" kern="0" dirty="0">
                  <a:solidFill>
                    <a:srgbClr val="0065AE"/>
                  </a:solidFill>
                  <a:latin typeface="メイリオ" pitchFamily="50" charset="-128"/>
                  <a:ea typeface="メイリオ" pitchFamily="50" charset="-128"/>
                  <a:cs typeface="メイリオ" pitchFamily="50" charset="-128"/>
                </a:rPr>
                <a:t>３</a:t>
              </a:r>
            </a:p>
          </p:txBody>
        </p:sp>
      </p:grpSp>
      <p:grpSp>
        <p:nvGrpSpPr>
          <p:cNvPr id="60461" name="グループ化 83"/>
          <p:cNvGrpSpPr>
            <a:grpSpLocks/>
          </p:cNvGrpSpPr>
          <p:nvPr/>
        </p:nvGrpSpPr>
        <p:grpSpPr bwMode="auto">
          <a:xfrm>
            <a:off x="1763713" y="3932610"/>
            <a:ext cx="914400" cy="1143000"/>
            <a:chOff x="433262" y="3645024"/>
            <a:chExt cx="914400" cy="1142797"/>
          </a:xfrm>
        </p:grpSpPr>
        <p:pic>
          <p:nvPicPr>
            <p:cNvPr id="60474" name="Picture 23" descr="Building_Blue"/>
            <p:cNvPicPr>
              <a:picLocks noChangeAspect="1" noChangeArrowheads="1"/>
            </p:cNvPicPr>
            <p:nvPr/>
          </p:nvPicPr>
          <p:blipFill>
            <a:blip r:embed="rId3" cstate="screen"/>
            <a:srcRect/>
            <a:stretch>
              <a:fillRect/>
            </a:stretch>
          </p:blipFill>
          <p:spPr bwMode="auto">
            <a:xfrm>
              <a:off x="546748" y="3645024"/>
              <a:ext cx="642675" cy="864096"/>
            </a:xfrm>
            <a:prstGeom prst="rect">
              <a:avLst/>
            </a:prstGeom>
            <a:noFill/>
            <a:ln w="9525">
              <a:noFill/>
              <a:miter lim="800000"/>
              <a:headEnd/>
              <a:tailEnd/>
            </a:ln>
          </p:spPr>
        </p:pic>
        <p:sp>
          <p:nvSpPr>
            <p:cNvPr id="86" name="テキスト ボックス 85"/>
            <p:cNvSpPr txBox="1"/>
            <p:nvPr/>
          </p:nvSpPr>
          <p:spPr>
            <a:xfrm>
              <a:off x="433262" y="4427522"/>
              <a:ext cx="914400" cy="360299"/>
            </a:xfrm>
            <a:prstGeom prst="rect">
              <a:avLst/>
            </a:prstGeom>
          </p:spPr>
          <p:txBody>
            <a:bodyPr wrap="none" lIns="0" tIns="0" rIns="0" bIns="0">
              <a:normAutofit/>
            </a:bodyPr>
            <a:lstStyle/>
            <a:p>
              <a:pPr algn="ctr" fontAlgn="auto">
                <a:lnSpc>
                  <a:spcPts val="2800"/>
                </a:lnSpc>
                <a:spcAft>
                  <a:spcPts val="0"/>
                </a:spcAft>
                <a:defRPr/>
              </a:pPr>
              <a:r>
                <a:rPr lang="en-US" altLang="ja-JP" sz="120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商事</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60462" name="グループ化 86"/>
          <p:cNvGrpSpPr>
            <a:grpSpLocks/>
          </p:cNvGrpSpPr>
          <p:nvPr/>
        </p:nvGrpSpPr>
        <p:grpSpPr bwMode="auto">
          <a:xfrm>
            <a:off x="704850" y="4797797"/>
            <a:ext cx="914400" cy="1008063"/>
            <a:chOff x="1763688" y="2996952"/>
            <a:chExt cx="914400" cy="1008112"/>
          </a:xfrm>
        </p:grpSpPr>
        <p:pic>
          <p:nvPicPr>
            <p:cNvPr id="60472" name="Picture 24" descr="Building_Red"/>
            <p:cNvPicPr>
              <a:picLocks noChangeAspect="1" noChangeArrowheads="1"/>
            </p:cNvPicPr>
            <p:nvPr/>
          </p:nvPicPr>
          <p:blipFill>
            <a:blip r:embed="rId4" cstate="screen"/>
            <a:srcRect/>
            <a:stretch>
              <a:fillRect/>
            </a:stretch>
          </p:blipFill>
          <p:spPr bwMode="auto">
            <a:xfrm>
              <a:off x="1935697" y="2996952"/>
              <a:ext cx="536597" cy="721471"/>
            </a:xfrm>
            <a:prstGeom prst="rect">
              <a:avLst/>
            </a:prstGeom>
            <a:noFill/>
            <a:ln w="9525">
              <a:noFill/>
              <a:miter lim="800000"/>
              <a:headEnd/>
              <a:tailEnd/>
            </a:ln>
          </p:spPr>
        </p:pic>
        <p:sp>
          <p:nvSpPr>
            <p:cNvPr id="89" name="テキスト ボックス 88"/>
            <p:cNvSpPr txBox="1"/>
            <p:nvPr/>
          </p:nvSpPr>
          <p:spPr>
            <a:xfrm>
              <a:off x="1763688" y="3644683"/>
              <a:ext cx="914400" cy="360381"/>
            </a:xfrm>
            <a:prstGeom prst="rect">
              <a:avLst/>
            </a:prstGeom>
          </p:spPr>
          <p:txBody>
            <a:bodyPr wrap="none" lIns="0" tIns="0" rIns="0" bIns="0">
              <a:normAutofit/>
            </a:bodyPr>
            <a:lstStyle/>
            <a:p>
              <a:pPr algn="ctr" fontAlgn="auto">
                <a:lnSpc>
                  <a:spcPts val="2800"/>
                </a:lnSpc>
                <a:spcAft>
                  <a:spcPts val="0"/>
                </a:spcAft>
                <a:defRPr/>
              </a:pPr>
              <a:r>
                <a:rPr lang="en-US" altLang="ja-JP" sz="120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サービス</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60463" name="グループ化 89"/>
          <p:cNvGrpSpPr>
            <a:grpSpLocks/>
          </p:cNvGrpSpPr>
          <p:nvPr/>
        </p:nvGrpSpPr>
        <p:grpSpPr bwMode="auto">
          <a:xfrm>
            <a:off x="2916238" y="4940672"/>
            <a:ext cx="914400" cy="720725"/>
            <a:chOff x="1835696" y="5157192"/>
            <a:chExt cx="914400" cy="720080"/>
          </a:xfrm>
        </p:grpSpPr>
        <p:pic>
          <p:nvPicPr>
            <p:cNvPr id="60470" name="Picture 27" descr="Factory"/>
            <p:cNvPicPr>
              <a:picLocks noChangeAspect="1" noChangeArrowheads="1"/>
            </p:cNvPicPr>
            <p:nvPr/>
          </p:nvPicPr>
          <p:blipFill>
            <a:blip r:embed="rId5" cstate="screen"/>
            <a:srcRect/>
            <a:stretch>
              <a:fillRect/>
            </a:stretch>
          </p:blipFill>
          <p:spPr bwMode="auto">
            <a:xfrm>
              <a:off x="1835696" y="5157192"/>
              <a:ext cx="794785" cy="369976"/>
            </a:xfrm>
            <a:prstGeom prst="rect">
              <a:avLst/>
            </a:prstGeom>
            <a:noFill/>
            <a:ln w="9525">
              <a:noFill/>
              <a:miter lim="800000"/>
              <a:headEnd/>
              <a:tailEnd/>
            </a:ln>
          </p:spPr>
        </p:pic>
        <p:sp>
          <p:nvSpPr>
            <p:cNvPr id="92" name="テキスト ボックス 91"/>
            <p:cNvSpPr txBox="1"/>
            <p:nvPr/>
          </p:nvSpPr>
          <p:spPr>
            <a:xfrm>
              <a:off x="1835696" y="5517232"/>
              <a:ext cx="914400" cy="360040"/>
            </a:xfrm>
            <a:prstGeom prst="rect">
              <a:avLst/>
            </a:prstGeom>
          </p:spPr>
          <p:txBody>
            <a:bodyPr wrap="none" lIns="0" tIns="0" rIns="0" bIns="0">
              <a:normAutofit/>
            </a:bodyPr>
            <a:lstStyle/>
            <a:p>
              <a:pPr algn="ctr" fontAlgn="auto">
                <a:lnSpc>
                  <a:spcPts val="2800"/>
                </a:lnSpc>
                <a:spcAft>
                  <a:spcPts val="0"/>
                </a:spcAft>
                <a:defRPr/>
              </a:pPr>
              <a:r>
                <a:rPr lang="en-US" altLang="ja-JP" sz="120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製造</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60464" name="グループ化 92"/>
          <p:cNvGrpSpPr>
            <a:grpSpLocks/>
          </p:cNvGrpSpPr>
          <p:nvPr/>
        </p:nvGrpSpPr>
        <p:grpSpPr bwMode="auto">
          <a:xfrm>
            <a:off x="1785938" y="5085135"/>
            <a:ext cx="914400" cy="1079500"/>
            <a:chOff x="1763688" y="4005064"/>
            <a:chExt cx="914400" cy="1080120"/>
          </a:xfrm>
        </p:grpSpPr>
        <p:pic>
          <p:nvPicPr>
            <p:cNvPr id="60468" name="Picture 25" descr="Building_Yellow"/>
            <p:cNvPicPr>
              <a:picLocks noChangeAspect="1" noChangeArrowheads="1"/>
            </p:cNvPicPr>
            <p:nvPr/>
          </p:nvPicPr>
          <p:blipFill>
            <a:blip r:embed="rId6" cstate="screen"/>
            <a:srcRect/>
            <a:stretch>
              <a:fillRect/>
            </a:stretch>
          </p:blipFill>
          <p:spPr bwMode="auto">
            <a:xfrm>
              <a:off x="1935697" y="4005064"/>
              <a:ext cx="535563" cy="720080"/>
            </a:xfrm>
            <a:prstGeom prst="rect">
              <a:avLst/>
            </a:prstGeom>
            <a:noFill/>
            <a:ln w="9525">
              <a:noFill/>
              <a:miter lim="800000"/>
              <a:headEnd/>
              <a:tailEnd/>
            </a:ln>
          </p:spPr>
        </p:pic>
        <p:sp>
          <p:nvSpPr>
            <p:cNvPr id="95" name="テキスト ボックス 94"/>
            <p:cNvSpPr txBox="1"/>
            <p:nvPr/>
          </p:nvSpPr>
          <p:spPr>
            <a:xfrm>
              <a:off x="1763688" y="4724614"/>
              <a:ext cx="914400" cy="360570"/>
            </a:xfrm>
            <a:prstGeom prst="rect">
              <a:avLst/>
            </a:prstGeom>
          </p:spPr>
          <p:txBody>
            <a:bodyPr wrap="none" lIns="0" tIns="0" rIns="0" bIns="0">
              <a:normAutofit/>
            </a:bodyPr>
            <a:lstStyle/>
            <a:p>
              <a:pPr algn="ctr" fontAlgn="auto">
                <a:lnSpc>
                  <a:spcPts val="2800"/>
                </a:lnSpc>
                <a:spcAft>
                  <a:spcPts val="0"/>
                </a:spcAft>
                <a:defRPr/>
              </a:pPr>
              <a:r>
                <a:rPr lang="en-US" altLang="ja-JP" sz="120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販売</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sp>
        <p:nvSpPr>
          <p:cNvPr id="96" name="正方形/長方形 95"/>
          <p:cNvSpPr/>
          <p:nvPr/>
        </p:nvSpPr>
        <p:spPr>
          <a:xfrm>
            <a:off x="683568" y="1268760"/>
            <a:ext cx="7200900" cy="369887"/>
          </a:xfrm>
          <a:prstGeom prst="rect">
            <a:avLst/>
          </a:prstGeom>
        </p:spPr>
        <p:txBody>
          <a:bodyPr>
            <a:spAutoFit/>
          </a:bodyPr>
          <a:lstStyle/>
          <a:p>
            <a:pPr fontAlgn="auto">
              <a:spcBef>
                <a:spcPts val="0"/>
              </a:spcBef>
              <a:spcAft>
                <a:spcPts val="0"/>
              </a:spcAft>
              <a:defRPr/>
            </a:pPr>
            <a:r>
              <a:rPr kumimoji="0" lang="ja-JP" altLang="en-US" kern="0" dirty="0" smtClean="0">
                <a:solidFill>
                  <a:schemeClr val="accent3"/>
                </a:solidFill>
                <a:latin typeface="メイリオ" pitchFamily="50" charset="-128"/>
                <a:ea typeface="メイリオ" pitchFamily="50" charset="-128"/>
                <a:cs typeface="メイリオ" pitchFamily="50" charset="-128"/>
              </a:rPr>
              <a:t>関連各社の連結</a:t>
            </a:r>
            <a:r>
              <a:rPr kumimoji="0" lang="ja-JP" altLang="en-US" kern="0" dirty="0">
                <a:solidFill>
                  <a:schemeClr val="accent3"/>
                </a:solidFill>
                <a:latin typeface="メイリオ" pitchFamily="50" charset="-128"/>
                <a:ea typeface="メイリオ" pitchFamily="50" charset="-128"/>
                <a:cs typeface="メイリオ" pitchFamily="50" charset="-128"/>
              </a:rPr>
              <a:t>人事と業務</a:t>
            </a:r>
            <a:r>
              <a:rPr kumimoji="0" lang="ja-JP" altLang="en-US" kern="0" dirty="0" smtClean="0">
                <a:solidFill>
                  <a:schemeClr val="accent3"/>
                </a:solidFill>
                <a:latin typeface="メイリオ" pitchFamily="50" charset="-128"/>
                <a:ea typeface="メイリオ" pitchFamily="50" charset="-128"/>
                <a:cs typeface="メイリオ" pitchFamily="50" charset="-128"/>
              </a:rPr>
              <a:t>効率化</a:t>
            </a:r>
            <a:endParaRPr kumimoji="0" lang="ja-JP" altLang="en-US" kern="0" dirty="0">
              <a:solidFill>
                <a:schemeClr val="accent3"/>
              </a:solidFill>
              <a:latin typeface="メイリオ" pitchFamily="50" charset="-128"/>
              <a:ea typeface="メイリオ" pitchFamily="50" charset="-128"/>
              <a:cs typeface="メイリオ" pitchFamily="50" charset="-128"/>
            </a:endParaRPr>
          </a:p>
        </p:txBody>
      </p:sp>
      <p:sp>
        <p:nvSpPr>
          <p:cNvPr id="97" name="Text Box 22"/>
          <p:cNvSpPr txBox="1">
            <a:spLocks noChangeArrowheads="1"/>
          </p:cNvSpPr>
          <p:nvPr/>
        </p:nvSpPr>
        <p:spPr bwMode="auto">
          <a:xfrm>
            <a:off x="323528" y="3645024"/>
            <a:ext cx="1296144" cy="474663"/>
          </a:xfrm>
          <a:prstGeom prst="rect">
            <a:avLst/>
          </a:prstGeom>
          <a:noFill/>
          <a:ln>
            <a:noFill/>
          </a:ln>
          <a:extLst/>
        </p:spPr>
        <p:txBody>
          <a:bodyPr wrap="none" anchor="ctr" anchorCtr="1"/>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buClr>
                <a:schemeClr val="accent1">
                  <a:lumMod val="75000"/>
                </a:schemeClr>
              </a:buClr>
              <a:buSzPct val="75000"/>
              <a:defRPr/>
            </a:pPr>
            <a:r>
              <a:rPr lang="ja-JP" altLang="en-US" sz="1400" b="1" dirty="0" smtClean="0">
                <a:solidFill>
                  <a:schemeClr val="accent1"/>
                </a:solidFill>
                <a:latin typeface="メイリオ" pitchFamily="50" charset="-128"/>
                <a:ea typeface="メイリオ" pitchFamily="50" charset="-128"/>
                <a:cs typeface="メイリオ" pitchFamily="50" charset="-128"/>
              </a:rPr>
              <a:t>統合管理</a:t>
            </a:r>
            <a:endParaRPr lang="ja-JP" altLang="en-US" sz="1400" b="1" dirty="0">
              <a:solidFill>
                <a:schemeClr val="accent1"/>
              </a:solidFill>
              <a:latin typeface="メイリオ" pitchFamily="50" charset="-128"/>
              <a:ea typeface="メイリオ" pitchFamily="50" charset="-128"/>
              <a:cs typeface="メイリオ" pitchFamily="50" charset="-128"/>
            </a:endParaRPr>
          </a:p>
        </p:txBody>
      </p:sp>
      <p:sp>
        <p:nvSpPr>
          <p:cNvPr id="44" name="正方形/長方形 43"/>
          <p:cNvSpPr/>
          <p:nvPr/>
        </p:nvSpPr>
        <p:spPr>
          <a:xfrm>
            <a:off x="5085386" y="5589240"/>
            <a:ext cx="3591069" cy="72008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45" name="Text Box 22"/>
          <p:cNvSpPr txBox="1">
            <a:spLocks noChangeArrowheads="1"/>
          </p:cNvSpPr>
          <p:nvPr/>
        </p:nvSpPr>
        <p:spPr bwMode="auto">
          <a:xfrm>
            <a:off x="5723731" y="5661248"/>
            <a:ext cx="1152525" cy="525462"/>
          </a:xfrm>
          <a:prstGeom prst="rect">
            <a:avLst/>
          </a:prstGeom>
          <a:noFill/>
          <a:ln w="9525">
            <a:noFill/>
            <a:miter lim="800000"/>
            <a:headEnd/>
            <a:tailEnd/>
          </a:ln>
        </p:spPr>
        <p:txBody>
          <a:bodyPr wrap="none" anchor="ctr" anchorCtr="1"/>
          <a:lstStyle/>
          <a:p>
            <a:pPr>
              <a:buClr>
                <a:srgbClr val="004C82"/>
              </a:buClr>
              <a:buSzPct val="75000"/>
              <a:buFont typeface="Wingdings" pitchFamily="2" charset="2"/>
              <a:buChar char="u"/>
            </a:pPr>
            <a:r>
              <a:rPr lang="ja-JP" altLang="en-US" sz="900" dirty="0">
                <a:solidFill>
                  <a:srgbClr val="404040"/>
                </a:solidFill>
                <a:latin typeface="メイリオ" pitchFamily="50" charset="-128"/>
                <a:ea typeface="メイリオ" pitchFamily="50" charset="-128"/>
                <a:cs typeface="メイリオ" pitchFamily="50" charset="-128"/>
              </a:rPr>
              <a:t> 給与振込データ</a:t>
            </a:r>
            <a:endParaRPr lang="en-US" altLang="ja-JP" sz="900" dirty="0">
              <a:solidFill>
                <a:srgbClr val="404040"/>
              </a:solidFill>
              <a:latin typeface="メイリオ" pitchFamily="50" charset="-128"/>
              <a:ea typeface="メイリオ" pitchFamily="50" charset="-128"/>
              <a:cs typeface="メイリオ" pitchFamily="50" charset="-128"/>
            </a:endParaRPr>
          </a:p>
          <a:p>
            <a:pPr>
              <a:buClr>
                <a:srgbClr val="004C82"/>
              </a:buClr>
              <a:buSzPct val="75000"/>
              <a:buFont typeface="Wingdings" pitchFamily="2" charset="2"/>
              <a:buChar char="u"/>
            </a:pPr>
            <a:r>
              <a:rPr lang="ja-JP" altLang="en-US" sz="900" dirty="0">
                <a:solidFill>
                  <a:srgbClr val="404040"/>
                </a:solidFill>
                <a:latin typeface="メイリオ" pitchFamily="50" charset="-128"/>
                <a:ea typeface="メイリオ" pitchFamily="50" charset="-128"/>
                <a:cs typeface="メイリオ" pitchFamily="50" charset="-128"/>
              </a:rPr>
              <a:t> 社会保険届出データ</a:t>
            </a:r>
          </a:p>
        </p:txBody>
      </p:sp>
      <p:sp>
        <p:nvSpPr>
          <p:cNvPr id="46" name="Text Box 22"/>
          <p:cNvSpPr txBox="1">
            <a:spLocks noChangeArrowheads="1"/>
          </p:cNvSpPr>
          <p:nvPr/>
        </p:nvSpPr>
        <p:spPr bwMode="auto">
          <a:xfrm>
            <a:off x="7451923" y="5711850"/>
            <a:ext cx="1152525" cy="525462"/>
          </a:xfrm>
          <a:prstGeom prst="rect">
            <a:avLst/>
          </a:prstGeom>
          <a:noFill/>
          <a:ln w="9525">
            <a:noFill/>
            <a:miter lim="800000"/>
            <a:headEnd/>
            <a:tailEnd/>
          </a:ln>
        </p:spPr>
        <p:txBody>
          <a:bodyPr wrap="none" anchor="ctr" anchorCtr="1"/>
          <a:lstStyle/>
          <a:p>
            <a:pPr>
              <a:buClr>
                <a:srgbClr val="004C82"/>
              </a:buClr>
              <a:buSzPct val="75000"/>
              <a:buFont typeface="Wingdings" pitchFamily="2" charset="2"/>
              <a:buChar char="u"/>
            </a:pPr>
            <a:r>
              <a:rPr lang="ja-JP" altLang="en-US" sz="900" dirty="0">
                <a:solidFill>
                  <a:srgbClr val="404040"/>
                </a:solidFill>
                <a:latin typeface="メイリオ" pitchFamily="50" charset="-128"/>
                <a:ea typeface="メイリオ" pitchFamily="50" charset="-128"/>
                <a:cs typeface="メイリオ" pitchFamily="50" charset="-128"/>
              </a:rPr>
              <a:t> 給与</a:t>
            </a:r>
            <a:r>
              <a:rPr lang="en-US" altLang="ja-JP" sz="900" dirty="0">
                <a:solidFill>
                  <a:srgbClr val="404040"/>
                </a:solidFill>
                <a:latin typeface="メイリオ" pitchFamily="50" charset="-128"/>
                <a:ea typeface="メイリオ" pitchFamily="50" charset="-128"/>
                <a:cs typeface="メイリオ" pitchFamily="50" charset="-128"/>
              </a:rPr>
              <a:t>/</a:t>
            </a:r>
            <a:r>
              <a:rPr lang="ja-JP" altLang="en-US" sz="900" dirty="0">
                <a:solidFill>
                  <a:srgbClr val="404040"/>
                </a:solidFill>
                <a:latin typeface="メイリオ" pitchFamily="50" charset="-128"/>
                <a:ea typeface="メイリオ" pitchFamily="50" charset="-128"/>
                <a:cs typeface="メイリオ" pitchFamily="50" charset="-128"/>
              </a:rPr>
              <a:t>賞与一括</a:t>
            </a:r>
            <a:r>
              <a:rPr lang="ja-JP" altLang="en-US" sz="900" dirty="0" smtClean="0">
                <a:solidFill>
                  <a:srgbClr val="404040"/>
                </a:solidFill>
                <a:latin typeface="メイリオ" pitchFamily="50" charset="-128"/>
                <a:ea typeface="メイリオ" pitchFamily="50" charset="-128"/>
                <a:cs typeface="メイリオ" pitchFamily="50" charset="-128"/>
              </a:rPr>
              <a:t>計算</a:t>
            </a:r>
            <a:endParaRPr lang="en-US" altLang="ja-JP" sz="900" dirty="0" smtClean="0">
              <a:solidFill>
                <a:srgbClr val="404040"/>
              </a:solidFill>
              <a:latin typeface="メイリオ" pitchFamily="50" charset="-128"/>
              <a:ea typeface="メイリオ" pitchFamily="50" charset="-128"/>
              <a:cs typeface="メイリオ" pitchFamily="50" charset="-128"/>
            </a:endParaRPr>
          </a:p>
          <a:p>
            <a:pPr>
              <a:buClr>
                <a:srgbClr val="004C82"/>
              </a:buClr>
              <a:buSzPct val="75000"/>
              <a:buFont typeface="Wingdings" pitchFamily="2" charset="2"/>
              <a:buChar char="u"/>
            </a:pPr>
            <a:r>
              <a:rPr lang="ja-JP" altLang="en-US" sz="900" dirty="0" smtClean="0">
                <a:solidFill>
                  <a:srgbClr val="404040"/>
                </a:solidFill>
                <a:latin typeface="メイリオ" pitchFamily="50" charset="-128"/>
                <a:ea typeface="メイリオ" pitchFamily="50" charset="-128"/>
                <a:cs typeface="メイリオ" pitchFamily="50" charset="-128"/>
              </a:rPr>
              <a:t> 生保</a:t>
            </a:r>
            <a:r>
              <a:rPr lang="en-US" altLang="ja-JP" sz="900" dirty="0" smtClean="0">
                <a:solidFill>
                  <a:srgbClr val="404040"/>
                </a:solidFill>
                <a:latin typeface="メイリオ" pitchFamily="50" charset="-128"/>
                <a:ea typeface="メイリオ" pitchFamily="50" charset="-128"/>
                <a:cs typeface="メイリオ" pitchFamily="50" charset="-128"/>
              </a:rPr>
              <a:t>LINC</a:t>
            </a:r>
            <a:r>
              <a:rPr lang="ja-JP" altLang="en-US" sz="900" dirty="0" smtClean="0">
                <a:solidFill>
                  <a:srgbClr val="404040"/>
                </a:solidFill>
                <a:latin typeface="メイリオ" pitchFamily="50" charset="-128"/>
                <a:ea typeface="メイリオ" pitchFamily="50" charset="-128"/>
                <a:cs typeface="メイリオ" pitchFamily="50" charset="-128"/>
              </a:rPr>
              <a:t>データ一括</a:t>
            </a:r>
            <a:endParaRPr lang="en-US" altLang="ja-JP" sz="900" dirty="0" smtClean="0">
              <a:solidFill>
                <a:srgbClr val="404040"/>
              </a:solidFill>
              <a:latin typeface="メイリオ" pitchFamily="50" charset="-128"/>
              <a:ea typeface="メイリオ" pitchFamily="50" charset="-128"/>
              <a:cs typeface="メイリオ" pitchFamily="50" charset="-128"/>
            </a:endParaRPr>
          </a:p>
          <a:p>
            <a:pPr>
              <a:buClr>
                <a:srgbClr val="004C82"/>
              </a:buClr>
              <a:buSzPct val="75000"/>
            </a:pPr>
            <a:r>
              <a:rPr lang="ja-JP" altLang="en-US" sz="900" dirty="0" smtClean="0">
                <a:solidFill>
                  <a:srgbClr val="404040"/>
                </a:solidFill>
                <a:latin typeface="メイリオ" pitchFamily="50" charset="-128"/>
                <a:ea typeface="メイリオ" pitchFamily="50" charset="-128"/>
                <a:cs typeface="メイリオ" pitchFamily="50" charset="-128"/>
              </a:rPr>
              <a:t>　取り込み</a:t>
            </a:r>
            <a:endParaRPr lang="en-US" altLang="ja-JP" sz="900" dirty="0" smtClean="0">
              <a:solidFill>
                <a:srgbClr val="404040"/>
              </a:solidFill>
              <a:latin typeface="メイリオ" pitchFamily="50" charset="-128"/>
              <a:ea typeface="メイリオ" pitchFamily="50" charset="-128"/>
              <a:cs typeface="メイリオ" pitchFamily="50" charset="-128"/>
            </a:endParaRPr>
          </a:p>
        </p:txBody>
      </p:sp>
      <p:pic>
        <p:nvPicPr>
          <p:cNvPr id="47" name="Picture 14"/>
          <p:cNvPicPr>
            <a:picLocks noChangeAspect="1" noChangeArrowheads="1"/>
          </p:cNvPicPr>
          <p:nvPr/>
        </p:nvPicPr>
        <p:blipFill>
          <a:blip r:embed="rId7" cstate="screen"/>
          <a:srcRect/>
          <a:stretch>
            <a:fillRect/>
          </a:stretch>
        </p:blipFill>
        <p:spPr bwMode="auto">
          <a:xfrm>
            <a:off x="5148367" y="5733336"/>
            <a:ext cx="467960" cy="467960"/>
          </a:xfrm>
          <a:prstGeom prst="rect">
            <a:avLst/>
          </a:prstGeom>
          <a:noFill/>
          <a:ln w="9525">
            <a:noFill/>
            <a:miter lim="800000"/>
            <a:headEnd/>
            <a:tailEnd/>
          </a:ln>
        </p:spPr>
      </p:pic>
      <p:pic>
        <p:nvPicPr>
          <p:cNvPr id="48" name="Picture 5"/>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a:off x="5436399" y="5949360"/>
            <a:ext cx="287952" cy="287952"/>
          </a:xfrm>
          <a:prstGeom prst="rect">
            <a:avLst/>
          </a:prstGeom>
          <a:noFill/>
          <a:ln w="9525">
            <a:noFill/>
            <a:miter lim="800000"/>
            <a:headEnd/>
            <a:tailEnd/>
          </a:ln>
        </p:spPr>
      </p:pic>
      <p:pic>
        <p:nvPicPr>
          <p:cNvPr id="49" name="Picture 34"/>
          <p:cNvPicPr>
            <a:picLocks noChangeAspect="1" noChangeArrowheads="1"/>
          </p:cNvPicPr>
          <p:nvPr/>
        </p:nvPicPr>
        <p:blipFill>
          <a:blip r:embed="rId9" cstate="screen"/>
          <a:srcRect/>
          <a:stretch>
            <a:fillRect/>
          </a:stretch>
        </p:blipFill>
        <p:spPr bwMode="auto">
          <a:xfrm>
            <a:off x="6876256" y="5699720"/>
            <a:ext cx="537592" cy="537592"/>
          </a:xfrm>
          <a:prstGeom prst="rect">
            <a:avLst/>
          </a:prstGeom>
          <a:noFill/>
          <a:ln w="9525">
            <a:noFill/>
            <a:miter lim="800000"/>
            <a:headEnd/>
            <a:tailEnd/>
          </a:ln>
          <a:effectLst/>
        </p:spPr>
      </p:pic>
      <p:sp>
        <p:nvSpPr>
          <p:cNvPr id="50" name="Text Box 5"/>
          <p:cNvSpPr txBox="1">
            <a:spLocks noChangeArrowheads="1"/>
          </p:cNvSpPr>
          <p:nvPr/>
        </p:nvSpPr>
        <p:spPr bwMode="auto">
          <a:xfrm>
            <a:off x="611188" y="1682577"/>
            <a:ext cx="8281292" cy="523220"/>
          </a:xfrm>
          <a:prstGeom prst="rect">
            <a:avLst/>
          </a:prstGeom>
          <a:noFill/>
          <a:ln w="9525">
            <a:noFill/>
            <a:miter lim="800000"/>
            <a:headEnd/>
            <a:tailEnd/>
          </a:ln>
        </p:spPr>
        <p:txBody>
          <a:bodyPr wrap="square">
            <a:spAutoFit/>
          </a:bodyPr>
          <a:lstStyle/>
          <a:p>
            <a:pPr>
              <a:defRPr/>
            </a:pP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グループ全体の</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システム共通基盤</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として活用、</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人材情報管理</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による</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業務効率化を実現します。</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grpSp>
        <p:nvGrpSpPr>
          <p:cNvPr id="51" name="グループ化 50"/>
          <p:cNvGrpSpPr/>
          <p:nvPr/>
        </p:nvGrpSpPr>
        <p:grpSpPr>
          <a:xfrm>
            <a:off x="395290" y="1340768"/>
            <a:ext cx="215993" cy="215740"/>
            <a:chOff x="395290" y="1340768"/>
            <a:chExt cx="215993" cy="215740"/>
          </a:xfrm>
        </p:grpSpPr>
        <p:sp>
          <p:nvSpPr>
            <p:cNvPr id="52" name="正方形/長方形 5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53" name="正方形/長方形 52"/>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cxnSp>
        <p:nvCxnSpPr>
          <p:cNvPr id="54" name="直線コネクタ 5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5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9D83FD9C-DE2B-4882-A270-2ACC57C61EF7}" type="slidenum">
              <a:rPr lang="ja-JP" altLang="en-US" smtClean="0">
                <a:latin typeface="メイリオ" pitchFamily="50" charset="-128"/>
                <a:ea typeface="メイリオ" pitchFamily="50" charset="-128"/>
                <a:cs typeface="メイリオ" pitchFamily="50" charset="-128"/>
              </a:rPr>
              <a:pPr>
                <a:defRPr/>
              </a:pPr>
              <a:t>18</a:t>
            </a:fld>
            <a:endParaRPr lang="ja-JP" altLang="en-US" dirty="0">
              <a:latin typeface="メイリオ" pitchFamily="50" charset="-128"/>
              <a:ea typeface="メイリオ" pitchFamily="50" charset="-128"/>
              <a:cs typeface="メイリオ" pitchFamily="50" charset="-128"/>
            </a:endParaRPr>
          </a:p>
        </p:txBody>
      </p:sp>
      <p:sp>
        <p:nvSpPr>
          <p:cNvPr id="32" name="AutoShape 37"/>
          <p:cNvSpPr>
            <a:spLocks noChangeArrowheads="1"/>
          </p:cNvSpPr>
          <p:nvPr/>
        </p:nvSpPr>
        <p:spPr bwMode="auto">
          <a:xfrm>
            <a:off x="4632382" y="5535490"/>
            <a:ext cx="4330700" cy="838218"/>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3" name="AutoShape 37"/>
          <p:cNvSpPr>
            <a:spLocks noChangeArrowheads="1"/>
          </p:cNvSpPr>
          <p:nvPr/>
        </p:nvSpPr>
        <p:spPr bwMode="auto">
          <a:xfrm>
            <a:off x="4618130" y="4534998"/>
            <a:ext cx="4330700" cy="838218"/>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4" name="AutoShape 37"/>
          <p:cNvSpPr>
            <a:spLocks noChangeArrowheads="1"/>
          </p:cNvSpPr>
          <p:nvPr/>
        </p:nvSpPr>
        <p:spPr bwMode="auto">
          <a:xfrm>
            <a:off x="4618130" y="3238854"/>
            <a:ext cx="4330700" cy="1198258"/>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5" name="AutoShape 37"/>
          <p:cNvSpPr>
            <a:spLocks noChangeArrowheads="1"/>
          </p:cNvSpPr>
          <p:nvPr/>
        </p:nvSpPr>
        <p:spPr bwMode="auto">
          <a:xfrm>
            <a:off x="4615130" y="2204864"/>
            <a:ext cx="4330700" cy="936104"/>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6" name="AutoShape 37"/>
          <p:cNvSpPr>
            <a:spLocks noChangeArrowheads="1"/>
          </p:cNvSpPr>
          <p:nvPr/>
        </p:nvSpPr>
        <p:spPr bwMode="auto">
          <a:xfrm>
            <a:off x="215329" y="5373217"/>
            <a:ext cx="4330700" cy="1008112"/>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7" name="円/楕円 36"/>
          <p:cNvSpPr/>
          <p:nvPr/>
        </p:nvSpPr>
        <p:spPr>
          <a:xfrm>
            <a:off x="295845" y="5402094"/>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38" name="AutoShape 37"/>
          <p:cNvSpPr>
            <a:spLocks noChangeArrowheads="1"/>
          </p:cNvSpPr>
          <p:nvPr/>
        </p:nvSpPr>
        <p:spPr bwMode="auto">
          <a:xfrm>
            <a:off x="205109" y="4046592"/>
            <a:ext cx="4330700" cy="1185041"/>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39" name="円/楕円 38"/>
          <p:cNvSpPr/>
          <p:nvPr/>
        </p:nvSpPr>
        <p:spPr>
          <a:xfrm>
            <a:off x="285625" y="4075470"/>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40" name="AutoShape 37"/>
          <p:cNvSpPr>
            <a:spLocks noChangeArrowheads="1"/>
          </p:cNvSpPr>
          <p:nvPr/>
        </p:nvSpPr>
        <p:spPr bwMode="auto">
          <a:xfrm>
            <a:off x="215205" y="2204864"/>
            <a:ext cx="4330700" cy="1728192"/>
          </a:xfrm>
          <a:prstGeom prst="roundRect">
            <a:avLst>
              <a:gd name="adj" fmla="val 3764"/>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kern="0">
              <a:solidFill>
                <a:srgbClr val="FFFFFF"/>
              </a:solidFill>
              <a:latin typeface="メイリオ" pitchFamily="50" charset="-128"/>
              <a:ea typeface="メイリオ" pitchFamily="50" charset="-128"/>
              <a:cs typeface="メイリオ" pitchFamily="50" charset="-128"/>
            </a:endParaRPr>
          </a:p>
        </p:txBody>
      </p:sp>
      <p:sp>
        <p:nvSpPr>
          <p:cNvPr id="41" name="Rectangle 5"/>
          <p:cNvSpPr>
            <a:spLocks noChangeArrowheads="1"/>
          </p:cNvSpPr>
          <p:nvPr/>
        </p:nvSpPr>
        <p:spPr bwMode="auto">
          <a:xfrm>
            <a:off x="554038" y="2257425"/>
            <a:ext cx="3405187" cy="307975"/>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パスワード管理強化</a:t>
            </a:r>
          </a:p>
        </p:txBody>
      </p:sp>
      <p:sp>
        <p:nvSpPr>
          <p:cNvPr id="42" name="Rectangle 6"/>
          <p:cNvSpPr>
            <a:spLocks noChangeArrowheads="1"/>
          </p:cNvSpPr>
          <p:nvPr/>
        </p:nvSpPr>
        <p:spPr bwMode="auto">
          <a:xfrm>
            <a:off x="5000625" y="2492375"/>
            <a:ext cx="3819525" cy="493713"/>
          </a:xfrm>
          <a:prstGeom prst="rect">
            <a:avLst/>
          </a:prstGeom>
          <a:noFill/>
          <a:ln>
            <a:noFill/>
          </a:ln>
          <a:extLst/>
        </p:spPr>
        <p:txBody>
          <a:bodyPr anchor="ctr">
            <a:spAutoFit/>
          </a:bodyPr>
          <a:lstStyle/>
          <a:p>
            <a:pPr marL="266700" indent="-2667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項目毎にセキュリティウエイトを設定し、閲覧</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a:p>
            <a:pPr marL="266700" indent="-2667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可能なオペレータを制限します。</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sp>
        <p:nvSpPr>
          <p:cNvPr id="43" name="Rectangle 7"/>
          <p:cNvSpPr>
            <a:spLocks noChangeArrowheads="1"/>
          </p:cNvSpPr>
          <p:nvPr/>
        </p:nvSpPr>
        <p:spPr bwMode="auto">
          <a:xfrm>
            <a:off x="5000625" y="3500438"/>
            <a:ext cx="4035425" cy="862012"/>
          </a:xfrm>
          <a:prstGeom prst="rect">
            <a:avLst/>
          </a:prstGeom>
          <a:noFill/>
          <a:ln>
            <a:noFill/>
          </a:ln>
          <a:extLst/>
        </p:spPr>
        <p:txBody>
          <a:bodyPr anchor="ctr">
            <a:spAutoFit/>
          </a:bodyPr>
          <a:lstStyle/>
          <a:p>
            <a:pPr marL="266700" indent="-2667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所属部門以下の社員のみの閲覧に制限をします。</a:t>
            </a:r>
          </a:p>
          <a:p>
            <a:pPr marL="266700" indent="-2667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人事組織、原価組織、勤務地組織、セキュリティ</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a:p>
            <a:pPr marL="266700" indent="-2667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部門の何れも設定可能です。　</a:t>
            </a:r>
          </a:p>
          <a:p>
            <a:pPr marL="266700" indent="-266700" fontAlgn="auto">
              <a:spcBef>
                <a:spcPts val="0"/>
              </a:spcBef>
              <a:spcAft>
                <a:spcPts val="0"/>
              </a:spcAft>
              <a:defRPr/>
            </a:pPr>
            <a:r>
              <a:rPr kumimoji="0" lang="en-US" altLang="ja-JP"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100" kern="0" dirty="0">
                <a:solidFill>
                  <a:sysClr val="windowText" lastClr="000000">
                    <a:lumMod val="75000"/>
                    <a:lumOff val="25000"/>
                  </a:sysClr>
                </a:solidFill>
                <a:latin typeface="メイリオ" pitchFamily="50" charset="-128"/>
                <a:ea typeface="メイリオ" pitchFamily="50" charset="-128"/>
                <a:cs typeface="メイリオ" pitchFamily="50" charset="-128"/>
              </a:rPr>
              <a:t>セキュリティ部門とはセキュリティ設定上の配属部門です</a:t>
            </a:r>
          </a:p>
        </p:txBody>
      </p:sp>
      <p:sp>
        <p:nvSpPr>
          <p:cNvPr id="44" name="Rectangle 8"/>
          <p:cNvSpPr>
            <a:spLocks noChangeArrowheads="1"/>
          </p:cNvSpPr>
          <p:nvPr/>
        </p:nvSpPr>
        <p:spPr bwMode="auto">
          <a:xfrm>
            <a:off x="427038" y="5732463"/>
            <a:ext cx="4144962" cy="508000"/>
          </a:xfrm>
          <a:prstGeom prst="rect">
            <a:avLst/>
          </a:prstGeom>
          <a:noFill/>
          <a:ln>
            <a:noFill/>
          </a:ln>
          <a:extLst/>
        </p:spPr>
        <p:txBody>
          <a:bodyPr anchor="ctr">
            <a:spAutoFit/>
          </a:bodyPr>
          <a:lstStyle/>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例：システム管理者用、社会保険用メニュー、</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　　入力オペレーター用メニュー等</a:t>
            </a:r>
          </a:p>
        </p:txBody>
      </p:sp>
      <p:sp>
        <p:nvSpPr>
          <p:cNvPr id="45" name="Rectangle 10"/>
          <p:cNvSpPr>
            <a:spLocks noChangeArrowheads="1"/>
          </p:cNvSpPr>
          <p:nvPr/>
        </p:nvSpPr>
        <p:spPr bwMode="auto">
          <a:xfrm>
            <a:off x="358775" y="2481263"/>
            <a:ext cx="4321175" cy="1492250"/>
          </a:xfrm>
          <a:prstGeom prst="rect">
            <a:avLst/>
          </a:prstGeom>
          <a:noFill/>
          <a:ln>
            <a:noFill/>
          </a:ln>
          <a:extLst/>
        </p:spPr>
        <p:txBody>
          <a:bodyPr>
            <a:spAutoFit/>
          </a:bodyPr>
          <a:lstStyle/>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・パスワード最小桁数　　　　：</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4</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桁～</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10</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桁</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・パスワード誤入力許容回数　：</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0</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回～</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99</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回</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・パスワード有効日数　　　　：</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0</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999</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・有効期限切れ警告前日数　　：</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0</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99</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・初期パスワード有効日数　　：</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0</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99</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日</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・パスワード世代管理　　　　：１世代～９世代</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・類似パスワード利用制限</a:t>
            </a:r>
          </a:p>
        </p:txBody>
      </p:sp>
      <p:sp>
        <p:nvSpPr>
          <p:cNvPr id="46" name="Rectangle 11"/>
          <p:cNvSpPr>
            <a:spLocks noChangeArrowheads="1"/>
          </p:cNvSpPr>
          <p:nvPr/>
        </p:nvSpPr>
        <p:spPr bwMode="auto">
          <a:xfrm>
            <a:off x="5000625" y="4846638"/>
            <a:ext cx="4035425" cy="492125"/>
          </a:xfrm>
          <a:prstGeom prst="rect">
            <a:avLst/>
          </a:prstGeom>
          <a:noFill/>
          <a:ln>
            <a:noFill/>
          </a:ln>
          <a:extLst/>
        </p:spPr>
        <p:txBody>
          <a:bodyPr anchor="ctr">
            <a:spAutoFit/>
          </a:bodyPr>
          <a:lstStyle/>
          <a:p>
            <a:pPr marL="355600" indent="-3556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先日付で発令されている人事情報の閲覧可能な</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a:p>
            <a:pPr marL="355600" indent="-3556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オペレータを制限します。</a:t>
            </a:r>
          </a:p>
        </p:txBody>
      </p:sp>
      <p:sp>
        <p:nvSpPr>
          <p:cNvPr id="47" name="Rectangle 12"/>
          <p:cNvSpPr>
            <a:spLocks noChangeArrowheads="1"/>
          </p:cNvSpPr>
          <p:nvPr/>
        </p:nvSpPr>
        <p:spPr bwMode="auto">
          <a:xfrm>
            <a:off x="546100" y="4064000"/>
            <a:ext cx="3405188" cy="307975"/>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ログ管理機能</a:t>
            </a:r>
          </a:p>
        </p:txBody>
      </p:sp>
      <p:sp>
        <p:nvSpPr>
          <p:cNvPr id="48" name="Rectangle 13"/>
          <p:cNvSpPr>
            <a:spLocks noChangeArrowheads="1"/>
          </p:cNvSpPr>
          <p:nvPr/>
        </p:nvSpPr>
        <p:spPr bwMode="auto">
          <a:xfrm>
            <a:off x="334963" y="4341813"/>
            <a:ext cx="4308475" cy="892175"/>
          </a:xfrm>
          <a:prstGeom prst="rect">
            <a:avLst/>
          </a:prstGeom>
          <a:noFill/>
          <a:ln>
            <a:noFill/>
          </a:ln>
          <a:extLst/>
        </p:spPr>
        <p:txBody>
          <a:bodyPr>
            <a:spAutoFit/>
          </a:bodyPr>
          <a:lstStyle/>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・ログインログ　　　　：システムのﾛｸﾞｲﾝ</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ﾛｸﾞｱｳﾄ</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・画面起動ログ　　　　：画面の起動終了時</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・操作ログ　　　　　　：各画面での実行（</a:t>
            </a:r>
            <a:r>
              <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F12)</a:t>
            </a: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時等</a:t>
            </a:r>
          </a:p>
          <a:p>
            <a:pPr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・データアクセスログ　：データの更新</a:t>
            </a:r>
          </a:p>
        </p:txBody>
      </p:sp>
      <p:sp>
        <p:nvSpPr>
          <p:cNvPr id="49" name="Rectangle 11"/>
          <p:cNvSpPr>
            <a:spLocks noChangeArrowheads="1"/>
          </p:cNvSpPr>
          <p:nvPr/>
        </p:nvSpPr>
        <p:spPr bwMode="auto">
          <a:xfrm>
            <a:off x="5000625" y="5808663"/>
            <a:ext cx="4035425" cy="493712"/>
          </a:xfrm>
          <a:prstGeom prst="rect">
            <a:avLst/>
          </a:prstGeom>
          <a:noFill/>
          <a:ln>
            <a:noFill/>
          </a:ln>
          <a:extLst/>
        </p:spPr>
        <p:txBody>
          <a:bodyPr anchor="ctr">
            <a:spAutoFit/>
          </a:bodyPr>
          <a:lstStyle/>
          <a:p>
            <a:pPr marL="355600" indent="-3556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関連会社の社員情報を閲覧・検索可能にするため</a:t>
            </a:r>
            <a:endParaRPr kumimoji="0" lang="en-US" altLang="ja-JP" sz="1300" kern="0" dirty="0">
              <a:solidFill>
                <a:sysClr val="windowText" lastClr="000000">
                  <a:lumMod val="75000"/>
                  <a:lumOff val="25000"/>
                </a:sysClr>
              </a:solidFill>
              <a:latin typeface="メイリオ" pitchFamily="50" charset="-128"/>
              <a:ea typeface="メイリオ" pitchFamily="50" charset="-128"/>
              <a:cs typeface="メイリオ" pitchFamily="50" charset="-128"/>
            </a:endParaRPr>
          </a:p>
          <a:p>
            <a:pPr marL="355600" indent="-355600" fontAlgn="auto">
              <a:spcBef>
                <a:spcPts val="0"/>
              </a:spcBef>
              <a:spcAft>
                <a:spcPts val="0"/>
              </a:spcAft>
              <a:defRPr/>
            </a:pPr>
            <a:r>
              <a:rPr kumimoji="0" lang="ja-JP" altLang="en-US" sz="1300" kern="0" dirty="0">
                <a:solidFill>
                  <a:sysClr val="windowText" lastClr="000000">
                    <a:lumMod val="75000"/>
                    <a:lumOff val="25000"/>
                  </a:sysClr>
                </a:solidFill>
                <a:latin typeface="メイリオ" pitchFamily="50" charset="-128"/>
                <a:ea typeface="メイリオ" pitchFamily="50" charset="-128"/>
                <a:cs typeface="メイリオ" pitchFamily="50" charset="-128"/>
              </a:rPr>
              <a:t>の権限を特定社員に付与できます。</a:t>
            </a:r>
          </a:p>
        </p:txBody>
      </p:sp>
      <p:sp>
        <p:nvSpPr>
          <p:cNvPr id="50" name="円/楕円 49"/>
          <p:cNvSpPr/>
          <p:nvPr/>
        </p:nvSpPr>
        <p:spPr>
          <a:xfrm>
            <a:off x="295721" y="2259620"/>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51" name="Rectangle 12"/>
          <p:cNvSpPr>
            <a:spLocks noChangeArrowheads="1"/>
          </p:cNvSpPr>
          <p:nvPr/>
        </p:nvSpPr>
        <p:spPr bwMode="auto">
          <a:xfrm>
            <a:off x="549275" y="5426075"/>
            <a:ext cx="3405188" cy="306388"/>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メニューセキュリティ</a:t>
            </a:r>
          </a:p>
        </p:txBody>
      </p:sp>
      <p:sp>
        <p:nvSpPr>
          <p:cNvPr id="52" name="円/楕円 51"/>
          <p:cNvSpPr/>
          <p:nvPr/>
        </p:nvSpPr>
        <p:spPr>
          <a:xfrm>
            <a:off x="4695646" y="2233742"/>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53" name="Rectangle 5"/>
          <p:cNvSpPr>
            <a:spLocks noChangeArrowheads="1"/>
          </p:cNvSpPr>
          <p:nvPr/>
        </p:nvSpPr>
        <p:spPr bwMode="auto">
          <a:xfrm>
            <a:off x="4983163" y="2222500"/>
            <a:ext cx="3405187" cy="307975"/>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項目セキュリティ</a:t>
            </a:r>
          </a:p>
        </p:txBody>
      </p:sp>
      <p:sp>
        <p:nvSpPr>
          <p:cNvPr id="54" name="円/楕円 53"/>
          <p:cNvSpPr/>
          <p:nvPr/>
        </p:nvSpPr>
        <p:spPr>
          <a:xfrm>
            <a:off x="4698646" y="3267732"/>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55" name="Rectangle 5"/>
          <p:cNvSpPr>
            <a:spLocks noChangeArrowheads="1"/>
          </p:cNvSpPr>
          <p:nvPr/>
        </p:nvSpPr>
        <p:spPr bwMode="auto">
          <a:xfrm>
            <a:off x="4986338" y="3255963"/>
            <a:ext cx="3405187" cy="307975"/>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組織・社員セキュリティ</a:t>
            </a:r>
          </a:p>
        </p:txBody>
      </p:sp>
      <p:sp>
        <p:nvSpPr>
          <p:cNvPr id="56" name="円/楕円 55"/>
          <p:cNvSpPr/>
          <p:nvPr/>
        </p:nvSpPr>
        <p:spPr>
          <a:xfrm>
            <a:off x="4698646" y="4563876"/>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57" name="Rectangle 5"/>
          <p:cNvSpPr>
            <a:spLocks noChangeArrowheads="1"/>
          </p:cNvSpPr>
          <p:nvPr/>
        </p:nvSpPr>
        <p:spPr bwMode="auto">
          <a:xfrm>
            <a:off x="4986338" y="4552950"/>
            <a:ext cx="3405187" cy="306388"/>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未来日付セキュリティ</a:t>
            </a:r>
          </a:p>
        </p:txBody>
      </p:sp>
      <p:sp>
        <p:nvSpPr>
          <p:cNvPr id="58" name="円/楕円 57"/>
          <p:cNvSpPr/>
          <p:nvPr/>
        </p:nvSpPr>
        <p:spPr>
          <a:xfrm>
            <a:off x="4712898" y="5564368"/>
            <a:ext cx="279648" cy="279648"/>
          </a:xfrm>
          <a:prstGeom prst="ellipse">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59" name="Rectangle 5"/>
          <p:cNvSpPr>
            <a:spLocks noChangeArrowheads="1"/>
          </p:cNvSpPr>
          <p:nvPr/>
        </p:nvSpPr>
        <p:spPr bwMode="auto">
          <a:xfrm>
            <a:off x="5000625" y="5553075"/>
            <a:ext cx="3405188" cy="307975"/>
          </a:xfrm>
          <a:prstGeom prst="rect">
            <a:avLst/>
          </a:prstGeom>
          <a:noFill/>
          <a:ln>
            <a:noFill/>
          </a:ln>
          <a:extLst/>
        </p:spPr>
        <p:txBody>
          <a:bodyPr anchor="ctr">
            <a:spAutoFit/>
          </a:bodyPr>
          <a:lstStyle/>
          <a:p>
            <a:pPr fontAlgn="auto">
              <a:spcBef>
                <a:spcPts val="0"/>
              </a:spcBef>
              <a:spcAft>
                <a:spcPts val="0"/>
              </a:spcAft>
              <a:defRPr/>
            </a:pPr>
            <a:r>
              <a:rPr kumimoji="0" lang="ja-JP" altLang="en-US" sz="1400" kern="0" dirty="0">
                <a:solidFill>
                  <a:schemeClr val="accent3"/>
                </a:solidFill>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会社間閲覧権限</a:t>
            </a:r>
          </a:p>
        </p:txBody>
      </p:sp>
      <p:sp>
        <p:nvSpPr>
          <p:cNvPr id="62" name="Rectangle 2"/>
          <p:cNvSpPr txBox="1">
            <a:spLocks noChangeArrowheads="1"/>
          </p:cNvSpPr>
          <p:nvPr/>
        </p:nvSpPr>
        <p:spPr bwMode="auto">
          <a:xfrm>
            <a:off x="215900" y="260350"/>
            <a:ext cx="8229600" cy="936625"/>
          </a:xfrm>
          <a:prstGeom prst="rect">
            <a:avLst/>
          </a:prstGeom>
          <a:noFill/>
          <a:ln>
            <a:miter lim="800000"/>
            <a:headEnd/>
            <a:tailEnd/>
          </a:ln>
        </p:spPr>
        <p:txBody>
          <a:bodyPr lIns="90000" tIns="0" rIns="0" bIns="0" anchor="ctr"/>
          <a:lstStyle/>
          <a:p>
            <a:pPr>
              <a:lnSpc>
                <a:spcPts val="2800"/>
              </a:lnSpc>
              <a:defRPr/>
            </a:pPr>
            <a:r>
              <a:rPr lang="en-US" altLang="ja-JP" sz="2200" b="1" i="1" dirty="0" smtClean="0">
                <a:solidFill>
                  <a:schemeClr val="bg1"/>
                </a:solidFill>
                <a:latin typeface="Times New Roman" pitchFamily="18" charset="0"/>
                <a:ea typeface="メイリオ" pitchFamily="50" charset="-128"/>
                <a:cs typeface="Times New Roman" pitchFamily="18" charset="0"/>
              </a:rPr>
              <a:t>SuperStream</a:t>
            </a:r>
            <a:r>
              <a:rPr lang="en-US" altLang="ja-JP" sz="2200" b="1" dirty="0" smtClean="0">
                <a:solidFill>
                  <a:schemeClr val="bg1"/>
                </a:solidFill>
                <a:latin typeface="Times New Roman" pitchFamily="18" charset="0"/>
                <a:ea typeface="メイリオ" pitchFamily="50" charset="-128"/>
                <a:cs typeface="Times New Roman" pitchFamily="18" charset="0"/>
              </a:rPr>
              <a:t>-HR+PR+</a:t>
            </a:r>
            <a:r>
              <a:rPr lang="ja-JP" altLang="en-US" sz="2300" b="1" dirty="0" smtClean="0">
                <a:solidFill>
                  <a:schemeClr val="bg1"/>
                </a:solidFill>
                <a:latin typeface="メイリオ" pitchFamily="50" charset="-128"/>
                <a:ea typeface="メイリオ" pitchFamily="50" charset="-128"/>
                <a:cs typeface="メイリオ" pitchFamily="50" charset="-128"/>
              </a:rPr>
              <a:t> </a:t>
            </a:r>
            <a:r>
              <a:rPr lang="ja-JP" altLang="en-US" sz="2300" b="1" dirty="0">
                <a:solidFill>
                  <a:schemeClr val="bg1"/>
                </a:solidFill>
                <a:latin typeface="メイリオ" pitchFamily="50" charset="-128"/>
                <a:ea typeface="メイリオ" pitchFamily="50" charset="-128"/>
                <a:cs typeface="メイリオ" pitchFamily="50" charset="-128"/>
              </a:rPr>
              <a:t/>
            </a:r>
            <a:br>
              <a:rPr lang="ja-JP" altLang="en-US" sz="2300" b="1" dirty="0">
                <a:solidFill>
                  <a:schemeClr val="bg1"/>
                </a:solidFill>
                <a:latin typeface="メイリオ" pitchFamily="50" charset="-128"/>
                <a:ea typeface="メイリオ" pitchFamily="50" charset="-128"/>
                <a:cs typeface="メイリオ" pitchFamily="50" charset="-128"/>
              </a:rPr>
            </a:br>
            <a:r>
              <a:rPr lang="ja-JP" altLang="en-US" b="1" dirty="0">
                <a:solidFill>
                  <a:schemeClr val="bg1"/>
                </a:solidFill>
                <a:latin typeface="メイリオ" pitchFamily="50" charset="-128"/>
                <a:ea typeface="メイリオ" pitchFamily="50" charset="-128"/>
                <a:cs typeface="メイリオ" pitchFamily="50" charset="-128"/>
              </a:rPr>
              <a:t>　</a:t>
            </a:r>
            <a:r>
              <a:rPr lang="ja-JP" altLang="en-US" dirty="0" smtClean="0">
                <a:solidFill>
                  <a:schemeClr val="bg1"/>
                </a:solidFill>
                <a:latin typeface="メイリオ" pitchFamily="50" charset="-128"/>
                <a:ea typeface="メイリオ" pitchFamily="50" charset="-128"/>
                <a:cs typeface="メイリオ" pitchFamily="50" charset="-128"/>
              </a:rPr>
              <a:t>～</a:t>
            </a:r>
            <a:r>
              <a:rPr lang="ja-JP" altLang="en-US" dirty="0">
                <a:solidFill>
                  <a:schemeClr val="bg1"/>
                </a:solidFill>
                <a:latin typeface="メイリオ" pitchFamily="50" charset="-128"/>
                <a:ea typeface="メイリオ" pitchFamily="50" charset="-128"/>
                <a:cs typeface="メイリオ" pitchFamily="50" charset="-128"/>
              </a:rPr>
              <a:t>強固なセキュリティと人材情報の共有～</a:t>
            </a:r>
          </a:p>
        </p:txBody>
      </p:sp>
      <p:sp>
        <p:nvSpPr>
          <p:cNvPr id="63" name="Text Box 5"/>
          <p:cNvSpPr txBox="1">
            <a:spLocks noChangeArrowheads="1"/>
          </p:cNvSpPr>
          <p:nvPr/>
        </p:nvSpPr>
        <p:spPr bwMode="auto">
          <a:xfrm>
            <a:off x="611188" y="1682577"/>
            <a:ext cx="8281292" cy="738664"/>
          </a:xfrm>
          <a:prstGeom prst="rect">
            <a:avLst/>
          </a:prstGeom>
          <a:noFill/>
          <a:ln w="9525">
            <a:noFill/>
            <a:miter lim="800000"/>
            <a:headEnd/>
            <a:tailEnd/>
          </a:ln>
        </p:spPr>
        <p:txBody>
          <a:bodyPr wrap="square">
            <a:spAutoFit/>
          </a:bodyPr>
          <a:lstStyle/>
          <a:p>
            <a:pPr>
              <a:defRPr/>
            </a:pP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システム共通基盤</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と</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人材管理上の独自視点</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err="1"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ふたつのアプローチで情報保護の強固な</a:t>
            </a:r>
            <a:endPar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 セキュリティと役割に応じた人材情報の公開を実現。開かれた人事情報ＤＢを提供します。</a:t>
            </a:r>
          </a:p>
          <a:p>
            <a:pPr>
              <a:defRPr/>
            </a:pPr>
            <a:endParaRPr lang="en-US" altLang="ja-JP" sz="1400" dirty="0">
              <a:solidFill>
                <a:srgbClr val="0065AE"/>
              </a:solidFill>
              <a:latin typeface="メイリオ" pitchFamily="50" charset="-128"/>
              <a:ea typeface="メイリオ" pitchFamily="50" charset="-128"/>
              <a:cs typeface="メイリオ" pitchFamily="50" charset="-128"/>
            </a:endParaRPr>
          </a:p>
        </p:txBody>
      </p:sp>
      <p:cxnSp>
        <p:nvCxnSpPr>
          <p:cNvPr id="64" name="直線コネクタ 6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65" name="グループ化 64"/>
          <p:cNvGrpSpPr/>
          <p:nvPr/>
        </p:nvGrpSpPr>
        <p:grpSpPr>
          <a:xfrm>
            <a:off x="395290" y="1340768"/>
            <a:ext cx="215993" cy="215740"/>
            <a:chOff x="395290" y="1340768"/>
            <a:chExt cx="215993" cy="215740"/>
          </a:xfrm>
        </p:grpSpPr>
        <p:sp>
          <p:nvSpPr>
            <p:cNvPr id="66" name="正方形/長方形 65"/>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67" name="正方形/長方形 66"/>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68" name="Text Box 4"/>
          <p:cNvSpPr txBox="1">
            <a:spLocks noChangeArrowheads="1"/>
          </p:cNvSpPr>
          <p:nvPr/>
        </p:nvSpPr>
        <p:spPr bwMode="auto">
          <a:xfrm>
            <a:off x="586109" y="1276350"/>
            <a:ext cx="8162355"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強固なセキュリティ設定と人材情報の共有のための自由なセキュリティ設定</a:t>
            </a:r>
          </a:p>
        </p:txBody>
      </p:sp>
      <p:sp>
        <p:nvSpPr>
          <p:cNvPr id="60"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0" y="1779588"/>
            <a:ext cx="9144000" cy="2743200"/>
          </a:xfrm>
          <a:prstGeom prst="rect">
            <a:avLst/>
          </a:prstGeom>
          <a:noFill/>
          <a:ln w="9525" algn="ctr">
            <a:noFill/>
            <a:miter lim="800000"/>
            <a:headEnd/>
            <a:tailEnd/>
          </a:ln>
        </p:spPr>
        <p:txBody>
          <a:bodyPr>
            <a:spAutoFit/>
          </a:bodyPr>
          <a:lstStyle/>
          <a:p>
            <a:pPr algn="ctr"/>
            <a:endParaRPr lang="en-US" altLang="ja-JP" sz="5400" dirty="0">
              <a:solidFill>
                <a:srgbClr val="0065AE"/>
              </a:solidFill>
              <a:latin typeface="Times New Roman" pitchFamily="18" charset="0"/>
            </a:endParaRPr>
          </a:p>
          <a:p>
            <a:pPr algn="ctr"/>
            <a:r>
              <a:rPr lang="en-US" altLang="ja-JP" sz="4000" b="1" i="1" dirty="0">
                <a:latin typeface="Times New Roman" pitchFamily="18" charset="0"/>
              </a:rPr>
              <a:t>SuperStream</a:t>
            </a:r>
            <a:r>
              <a:rPr lang="en-US" altLang="ja-JP" sz="4000" b="1" dirty="0">
                <a:latin typeface="Times New Roman" pitchFamily="18" charset="0"/>
              </a:rPr>
              <a:t>-HR+</a:t>
            </a:r>
          </a:p>
          <a:p>
            <a:pPr algn="ctr"/>
            <a:r>
              <a:rPr lang="ja-JP" altLang="en-US" sz="4000" dirty="0">
                <a:latin typeface="メイリオ" pitchFamily="50" charset="-128"/>
                <a:ea typeface="メイリオ" pitchFamily="50" charset="-128"/>
                <a:cs typeface="メイリオ" pitchFamily="50" charset="-128"/>
              </a:rPr>
              <a:t>人事管理システム</a:t>
            </a:r>
          </a:p>
          <a:p>
            <a:pPr algn="ctr"/>
            <a:endParaRPr lang="en-US" altLang="ja-JP" sz="4000" dirty="0">
              <a:solidFill>
                <a:srgbClr val="0065AE"/>
              </a:solidFill>
              <a:latin typeface="Tahoma" pitchFamily="34" charset="0"/>
            </a:endParaRPr>
          </a:p>
        </p:txBody>
      </p:sp>
      <p:sp>
        <p:nvSpPr>
          <p:cNvPr id="4"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19</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スライド番号プレースホルダ 2"/>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A5953DAC-E731-426B-BE78-5A37C84E4D4B}" type="slidenum">
              <a:rPr lang="ja-JP" altLang="en-US" smtClean="0">
                <a:latin typeface="メイリオ" pitchFamily="50" charset="-128"/>
                <a:ea typeface="メイリオ" pitchFamily="50" charset="-128"/>
                <a:cs typeface="メイリオ" pitchFamily="50" charset="-128"/>
              </a:rPr>
              <a:pPr fontAlgn="base">
                <a:spcBef>
                  <a:spcPct val="0"/>
                </a:spcBef>
                <a:spcAft>
                  <a:spcPct val="0"/>
                </a:spcAft>
              </a:pPr>
              <a:t>2</a:t>
            </a:fld>
            <a:endParaRPr lang="ja-JP" altLang="en-US" dirty="0" smtClean="0">
              <a:latin typeface="メイリオ" pitchFamily="50" charset="-128"/>
              <a:ea typeface="メイリオ" pitchFamily="50" charset="-128"/>
              <a:cs typeface="メイリオ" pitchFamily="50" charset="-128"/>
            </a:endParaRPr>
          </a:p>
        </p:txBody>
      </p:sp>
      <p:sp>
        <p:nvSpPr>
          <p:cNvPr id="38916" name="タイトル 5"/>
          <p:cNvSpPr>
            <a:spLocks noGrp="1"/>
          </p:cNvSpPr>
          <p:nvPr>
            <p:ph type="title" idx="4294967295"/>
          </p:nvPr>
        </p:nvSpPr>
        <p:spPr bwMode="auto">
          <a:xfrm>
            <a:off x="252486" y="215900"/>
            <a:ext cx="8135938"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latin typeface="メイリオ" pitchFamily="50" charset="-128"/>
                <a:ea typeface="メイリオ" pitchFamily="50" charset="-128"/>
                <a:cs typeface="メイリオ" pitchFamily="50" charset="-128"/>
              </a:rPr>
              <a:t>会社概要</a:t>
            </a:r>
            <a:endParaRPr lang="ja-JP" altLang="en-US" sz="1800" dirty="0" smtClean="0">
              <a:latin typeface="メイリオ" pitchFamily="50" charset="-128"/>
              <a:ea typeface="メイリオ" pitchFamily="50" charset="-128"/>
              <a:cs typeface="メイリオ" pitchFamily="50" charset="-128"/>
            </a:endParaRPr>
          </a:p>
        </p:txBody>
      </p:sp>
      <p:graphicFrame>
        <p:nvGraphicFramePr>
          <p:cNvPr id="18" name="表 17"/>
          <p:cNvGraphicFramePr>
            <a:graphicFrameLocks noGrp="1"/>
          </p:cNvGraphicFramePr>
          <p:nvPr/>
        </p:nvGraphicFramePr>
        <p:xfrm>
          <a:off x="142844" y="1762422"/>
          <a:ext cx="5286411" cy="3826818"/>
        </p:xfrm>
        <a:graphic>
          <a:graphicData uri="http://schemas.openxmlformats.org/drawingml/2006/table">
            <a:tbl>
              <a:tblPr>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effectLst>
                  <a:outerShdw blurRad="50800" dist="38100" dir="2700000" algn="tl" rotWithShape="0">
                    <a:prstClr val="black">
                      <a:alpha val="40000"/>
                    </a:prstClr>
                  </a:outerShdw>
                </a:effectLst>
              </a:tblPr>
              <a:tblGrid>
                <a:gridCol w="1071569">
                  <a:extLst>
                    <a:ext uri="{9D8B030D-6E8A-4147-A177-3AD203B41FA5}">
                      <a16:colId xmlns:a16="http://schemas.microsoft.com/office/drawing/2014/main" val="20000"/>
                    </a:ext>
                  </a:extLst>
                </a:gridCol>
                <a:gridCol w="4214842">
                  <a:extLst>
                    <a:ext uri="{9D8B030D-6E8A-4147-A177-3AD203B41FA5}">
                      <a16:colId xmlns:a16="http://schemas.microsoft.com/office/drawing/2014/main" val="20001"/>
                    </a:ext>
                  </a:extLst>
                </a:gridCol>
              </a:tblGrid>
              <a:tr h="291941">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a:solidFill>
                            <a:schemeClr val="bg1"/>
                          </a:solidFill>
                          <a:latin typeface="メイリオ" pitchFamily="50" charset="-128"/>
                          <a:ea typeface="メイリオ" pitchFamily="50" charset="-128"/>
                        </a:rPr>
                        <a:t>会社名</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スーパーストリーム株式</a:t>
                      </a:r>
                      <a:r>
                        <a:rPr lang="ja-JP" altLang="en-US" sz="1100" dirty="0">
                          <a:solidFill>
                            <a:schemeClr val="tx1">
                              <a:lumMod val="75000"/>
                              <a:lumOff val="25000"/>
                            </a:schemeClr>
                          </a:solidFill>
                          <a:latin typeface="メイリオ" pitchFamily="50" charset="-128"/>
                          <a:ea typeface="メイリオ" pitchFamily="50" charset="-128"/>
                        </a:rPr>
                        <a:t>会社</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36401">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a:solidFill>
                            <a:schemeClr val="bg1"/>
                          </a:solidFill>
                          <a:latin typeface="メイリオ" pitchFamily="50" charset="-128"/>
                          <a:ea typeface="メイリオ" pitchFamily="50" charset="-128"/>
                        </a:rPr>
                        <a:t>設立</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rPr>
                        <a:t>1986</a:t>
                      </a:r>
                      <a:r>
                        <a:rPr lang="ja-JP" altLang="en-US" sz="1100" dirty="0">
                          <a:solidFill>
                            <a:schemeClr val="tx1">
                              <a:lumMod val="75000"/>
                              <a:lumOff val="25000"/>
                            </a:schemeClr>
                          </a:solidFill>
                          <a:latin typeface="メイリオ" pitchFamily="50" charset="-128"/>
                          <a:ea typeface="メイリオ" pitchFamily="50" charset="-128"/>
                        </a:rPr>
                        <a:t>年</a:t>
                      </a:r>
                      <a:r>
                        <a:rPr lang="en-US" altLang="ja-JP" sz="1100" dirty="0">
                          <a:solidFill>
                            <a:schemeClr val="tx1">
                              <a:lumMod val="75000"/>
                              <a:lumOff val="25000"/>
                            </a:schemeClr>
                          </a:solidFill>
                          <a:latin typeface="メイリオ" pitchFamily="50" charset="-128"/>
                          <a:ea typeface="メイリオ" pitchFamily="50" charset="-128"/>
                        </a:rPr>
                        <a:t>12</a:t>
                      </a:r>
                      <a:r>
                        <a:rPr lang="ja-JP" altLang="en-US" sz="1100" dirty="0">
                          <a:solidFill>
                            <a:schemeClr val="tx1">
                              <a:lumMod val="75000"/>
                              <a:lumOff val="25000"/>
                            </a:schemeClr>
                          </a:solidFill>
                          <a:latin typeface="メイリオ" pitchFamily="50" charset="-128"/>
                          <a:ea typeface="メイリオ" pitchFamily="50" charset="-128"/>
                        </a:rPr>
                        <a:t>月</a:t>
                      </a:r>
                      <a:br>
                        <a:rPr lang="ja-JP" altLang="en-US" sz="1100" dirty="0">
                          <a:solidFill>
                            <a:schemeClr val="tx1">
                              <a:lumMod val="75000"/>
                              <a:lumOff val="25000"/>
                            </a:schemeClr>
                          </a:solidFill>
                          <a:latin typeface="メイリオ" pitchFamily="50" charset="-128"/>
                          <a:ea typeface="メイリオ" pitchFamily="50" charset="-128"/>
                        </a:rPr>
                      </a:br>
                      <a:r>
                        <a:rPr lang="ja-JP" altLang="en-US" sz="1000" dirty="0" smtClean="0">
                          <a:solidFill>
                            <a:schemeClr val="tx1">
                              <a:lumMod val="75000"/>
                              <a:lumOff val="25000"/>
                            </a:schemeClr>
                          </a:solidFill>
                          <a:latin typeface="メイリオ" pitchFamily="50" charset="-128"/>
                          <a:ea typeface="メイリオ" pitchFamily="50" charset="-128"/>
                        </a:rPr>
                        <a:t>（</a:t>
                      </a:r>
                      <a:r>
                        <a:rPr lang="ja-JP" altLang="en-US" sz="1000" dirty="0">
                          <a:solidFill>
                            <a:schemeClr val="tx1">
                              <a:lumMod val="75000"/>
                              <a:lumOff val="25000"/>
                            </a:schemeClr>
                          </a:solidFill>
                          <a:latin typeface="メイリオ" pitchFamily="50" charset="-128"/>
                          <a:ea typeface="メイリオ" pitchFamily="50" charset="-128"/>
                        </a:rPr>
                        <a:t>日本での事業開始はマコーマック＆</a:t>
                      </a:r>
                      <a:r>
                        <a:rPr lang="ja-JP" altLang="en-US" sz="1000" dirty="0" smtClean="0">
                          <a:solidFill>
                            <a:schemeClr val="tx1">
                              <a:lumMod val="75000"/>
                              <a:lumOff val="25000"/>
                            </a:schemeClr>
                          </a:solidFill>
                          <a:latin typeface="メイリオ" pitchFamily="50" charset="-128"/>
                          <a:ea typeface="メイリオ" pitchFamily="50" charset="-128"/>
                        </a:rPr>
                        <a:t>ドッジ･ジャパン</a:t>
                      </a:r>
                      <a:r>
                        <a:rPr lang="ja-JP" altLang="en-US" sz="1000" dirty="0">
                          <a:solidFill>
                            <a:schemeClr val="tx1">
                              <a:lumMod val="75000"/>
                              <a:lumOff val="25000"/>
                            </a:schemeClr>
                          </a:solidFill>
                          <a:latin typeface="メイリオ" pitchFamily="50" charset="-128"/>
                          <a:ea typeface="メイリオ" pitchFamily="50" charset="-128"/>
                        </a:rPr>
                        <a:t>株式会社より）</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15878">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a:solidFill>
                            <a:schemeClr val="bg1"/>
                          </a:solidFill>
                          <a:latin typeface="メイリオ" pitchFamily="50" charset="-128"/>
                          <a:ea typeface="メイリオ" pitchFamily="50" charset="-128"/>
                        </a:rPr>
                        <a:t>本社所在地</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rPr>
                        <a:t>104-0054</a:t>
                      </a:r>
                      <a:r>
                        <a:rPr lang="ja-JP" altLang="en-US" sz="1100" dirty="0" smtClean="0">
                          <a:solidFill>
                            <a:schemeClr val="tx1">
                              <a:lumMod val="75000"/>
                              <a:lumOff val="25000"/>
                            </a:schemeClr>
                          </a:solidFill>
                          <a:latin typeface="メイリオ" pitchFamily="50" charset="-128"/>
                          <a:ea typeface="メイリオ" pitchFamily="50" charset="-128"/>
                        </a:rPr>
                        <a:t>東京都品川区東品川</a:t>
                      </a:r>
                      <a:r>
                        <a:rPr lang="en-US" altLang="ja-JP" sz="1100" dirty="0" smtClean="0">
                          <a:solidFill>
                            <a:schemeClr val="tx1">
                              <a:lumMod val="75000"/>
                              <a:lumOff val="25000"/>
                            </a:schemeClr>
                          </a:solidFill>
                          <a:latin typeface="メイリオ" pitchFamily="50" charset="-128"/>
                          <a:ea typeface="メイリオ" pitchFamily="50" charset="-128"/>
                        </a:rPr>
                        <a:t>2-</a:t>
                      </a:r>
                      <a:r>
                        <a:rPr lang="ja-JP" altLang="en-US" sz="1100" dirty="0" smtClean="0">
                          <a:solidFill>
                            <a:schemeClr val="tx1">
                              <a:lumMod val="75000"/>
                              <a:lumOff val="25000"/>
                            </a:schemeClr>
                          </a:solidFill>
                          <a:latin typeface="メイリオ" pitchFamily="50" charset="-128"/>
                          <a:ea typeface="メイリオ" pitchFamily="50" charset="-128"/>
                        </a:rPr>
                        <a:t>４</a:t>
                      </a:r>
                      <a:r>
                        <a:rPr lang="en-US" altLang="ja-JP" sz="1100" dirty="0" smtClean="0">
                          <a:solidFill>
                            <a:schemeClr val="tx1">
                              <a:lumMod val="75000"/>
                              <a:lumOff val="25000"/>
                            </a:schemeClr>
                          </a:solidFill>
                          <a:latin typeface="メイリオ" pitchFamily="50" charset="-128"/>
                          <a:ea typeface="メイリオ" pitchFamily="50" charset="-128"/>
                        </a:rPr>
                        <a:t>-11 </a:t>
                      </a:r>
                      <a:r>
                        <a:rPr lang="ja-JP" altLang="en-US" sz="1100" dirty="0" smtClean="0">
                          <a:solidFill>
                            <a:schemeClr val="tx1">
                              <a:lumMod val="75000"/>
                              <a:lumOff val="25000"/>
                            </a:schemeClr>
                          </a:solidFill>
                          <a:latin typeface="メイリオ" pitchFamily="50" charset="-128"/>
                          <a:ea typeface="メイリオ" pitchFamily="50" charset="-128"/>
                        </a:rPr>
                        <a:t>野村不動産天王洲ビル</a:t>
                      </a:r>
                      <a:endParaRPr lang="ja-JP" altLang="en-US" sz="1100" dirty="0">
                        <a:solidFill>
                          <a:schemeClr val="tx1">
                            <a:lumMod val="75000"/>
                            <a:lumOff val="25000"/>
                          </a:schemeClr>
                        </a:solidFill>
                        <a:latin typeface="メイリオ" pitchFamily="50" charset="-128"/>
                        <a:ea typeface="メイリオ" pitchFamily="50" charset="-128"/>
                      </a:endParaRP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15878">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zh-TW" altLang="en-US" sz="1100" dirty="0">
                          <a:solidFill>
                            <a:schemeClr val="bg1"/>
                          </a:solidFill>
                          <a:latin typeface="メイリオ" pitchFamily="50" charset="-128"/>
                          <a:ea typeface="メイリオ" pitchFamily="50" charset="-128"/>
                        </a:rPr>
                        <a:t>西日本事業所</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rPr>
                        <a:t>550-0001 </a:t>
                      </a:r>
                      <a:r>
                        <a:rPr lang="ja-JP" altLang="en-US" sz="1100" dirty="0">
                          <a:solidFill>
                            <a:schemeClr val="tx1">
                              <a:lumMod val="75000"/>
                              <a:lumOff val="25000"/>
                            </a:schemeClr>
                          </a:solidFill>
                          <a:latin typeface="メイリオ" pitchFamily="50" charset="-128"/>
                          <a:ea typeface="メイリオ" pitchFamily="50" charset="-128"/>
                        </a:rPr>
                        <a:t>大阪府大阪市西区土佐堀</a:t>
                      </a:r>
                      <a:r>
                        <a:rPr lang="en-US" altLang="ja-JP" sz="1100" dirty="0">
                          <a:solidFill>
                            <a:schemeClr val="tx1">
                              <a:lumMod val="75000"/>
                              <a:lumOff val="25000"/>
                            </a:schemeClr>
                          </a:solidFill>
                          <a:latin typeface="メイリオ" pitchFamily="50" charset="-128"/>
                          <a:ea typeface="メイリオ" pitchFamily="50" charset="-128"/>
                        </a:rPr>
                        <a:t>2</a:t>
                      </a:r>
                      <a:r>
                        <a:rPr lang="ja-JP" altLang="en-US" sz="1100" dirty="0">
                          <a:solidFill>
                            <a:schemeClr val="tx1">
                              <a:lumMod val="75000"/>
                              <a:lumOff val="25000"/>
                            </a:schemeClr>
                          </a:solidFill>
                          <a:latin typeface="メイリオ" pitchFamily="50" charset="-128"/>
                          <a:ea typeface="メイリオ" pitchFamily="50" charset="-128"/>
                        </a:rPr>
                        <a:t>－</a:t>
                      </a:r>
                      <a:r>
                        <a:rPr lang="en-US" altLang="ja-JP" sz="1100" dirty="0">
                          <a:solidFill>
                            <a:schemeClr val="tx1">
                              <a:lumMod val="75000"/>
                              <a:lumOff val="25000"/>
                            </a:schemeClr>
                          </a:solidFill>
                          <a:latin typeface="メイリオ" pitchFamily="50" charset="-128"/>
                          <a:ea typeface="メイリオ" pitchFamily="50" charset="-128"/>
                        </a:rPr>
                        <a:t>2</a:t>
                      </a:r>
                      <a:r>
                        <a:rPr lang="ja-JP" altLang="en-US" sz="1100" dirty="0">
                          <a:solidFill>
                            <a:schemeClr val="tx1">
                              <a:lumMod val="75000"/>
                              <a:lumOff val="25000"/>
                            </a:schemeClr>
                          </a:solidFill>
                          <a:latin typeface="メイリオ" pitchFamily="50" charset="-128"/>
                          <a:ea typeface="メイリオ" pitchFamily="50" charset="-128"/>
                        </a:rPr>
                        <a:t>－</a:t>
                      </a:r>
                      <a:r>
                        <a:rPr lang="en-US" altLang="ja-JP" sz="1100" dirty="0">
                          <a:solidFill>
                            <a:schemeClr val="tx1">
                              <a:lumMod val="75000"/>
                              <a:lumOff val="25000"/>
                            </a:schemeClr>
                          </a:solidFill>
                          <a:latin typeface="メイリオ" pitchFamily="50" charset="-128"/>
                          <a:ea typeface="メイリオ" pitchFamily="50" charset="-128"/>
                        </a:rPr>
                        <a:t>4 </a:t>
                      </a:r>
                      <a:r>
                        <a:rPr lang="ja-JP" altLang="en-US" sz="1100" dirty="0">
                          <a:solidFill>
                            <a:schemeClr val="tx1">
                              <a:lumMod val="75000"/>
                              <a:lumOff val="25000"/>
                            </a:schemeClr>
                          </a:solidFill>
                          <a:latin typeface="メイリオ" pitchFamily="50" charset="-128"/>
                          <a:ea typeface="メイリオ" pitchFamily="50" charset="-128"/>
                        </a:rPr>
                        <a:t>土佐堀</a:t>
                      </a:r>
                      <a:r>
                        <a:rPr lang="ja-JP" altLang="en-US" sz="1100" dirty="0" smtClean="0">
                          <a:solidFill>
                            <a:schemeClr val="tx1">
                              <a:lumMod val="75000"/>
                              <a:lumOff val="25000"/>
                            </a:schemeClr>
                          </a:solidFill>
                          <a:latin typeface="メイリオ" pitchFamily="50" charset="-128"/>
                          <a:ea typeface="メイリオ" pitchFamily="50" charset="-128"/>
                        </a:rPr>
                        <a:t>ダイビル</a:t>
                      </a:r>
                      <a:endParaRPr lang="en-US" altLang="ja-JP" sz="1100" dirty="0">
                        <a:solidFill>
                          <a:schemeClr val="tx1">
                            <a:lumMod val="75000"/>
                            <a:lumOff val="25000"/>
                          </a:schemeClr>
                        </a:solidFill>
                        <a:latin typeface="メイリオ" pitchFamily="50" charset="-128"/>
                        <a:ea typeface="メイリオ" pitchFamily="50" charset="-128"/>
                      </a:endParaRP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30883">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a:solidFill>
                            <a:schemeClr val="bg1"/>
                          </a:solidFill>
                          <a:latin typeface="メイリオ" pitchFamily="50" charset="-128"/>
                          <a:ea typeface="メイリオ" pitchFamily="50" charset="-128"/>
                        </a:rPr>
                        <a:t>代表者</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round/>
                      <a:headEnd type="none" w="med" len="med"/>
                      <a:tailEnd type="none" w="med" len="med"/>
                    </a:lnR>
                    <a:lnT w="9525" cap="flat" cmpd="sng" algn="ctr">
                      <a:solidFill>
                        <a:srgbClr val="7F7F7F">
                          <a:shade val="95000"/>
                          <a:satMod val="105000"/>
                        </a:srgbClr>
                      </a:solidFill>
                      <a:prstDash val="solid"/>
                      <a:round/>
                      <a:headEnd type="none" w="med" len="med"/>
                      <a:tailEnd type="none" w="med" len="me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a:t>
                      </a:r>
                      <a:r>
                        <a:rPr lang="zh-TW" altLang="en-US" sz="1100" dirty="0" smtClean="0">
                          <a:solidFill>
                            <a:schemeClr val="tx1">
                              <a:lumMod val="75000"/>
                              <a:lumOff val="25000"/>
                            </a:schemeClr>
                          </a:solidFill>
                          <a:latin typeface="メイリオ" pitchFamily="50" charset="-128"/>
                          <a:ea typeface="メイリオ" pitchFamily="50" charset="-128"/>
                        </a:rPr>
                        <a:t>代表</a:t>
                      </a:r>
                      <a:r>
                        <a:rPr lang="zh-TW" altLang="en-US" sz="1100" dirty="0">
                          <a:solidFill>
                            <a:schemeClr val="tx1">
                              <a:lumMod val="75000"/>
                              <a:lumOff val="25000"/>
                            </a:schemeClr>
                          </a:solidFill>
                          <a:latin typeface="メイリオ" pitchFamily="50" charset="-128"/>
                          <a:ea typeface="メイリオ" pitchFamily="50" charset="-128"/>
                        </a:rPr>
                        <a:t>取締役社長　</a:t>
                      </a:r>
                      <a:r>
                        <a:rPr lang="ja-JP" altLang="en-US" sz="1100" dirty="0" smtClean="0">
                          <a:solidFill>
                            <a:schemeClr val="tx1">
                              <a:lumMod val="75000"/>
                              <a:lumOff val="25000"/>
                            </a:schemeClr>
                          </a:solidFill>
                          <a:latin typeface="メイリオ" pitchFamily="50" charset="-128"/>
                          <a:ea typeface="メイリオ" pitchFamily="50" charset="-128"/>
                        </a:rPr>
                        <a:t>大久保</a:t>
                      </a:r>
                      <a:r>
                        <a:rPr lang="ja-JP" altLang="en-US" sz="1100" dirty="0" smtClean="0">
                          <a:solidFill>
                            <a:schemeClr val="tx1">
                              <a:lumMod val="75000"/>
                              <a:lumOff val="25000"/>
                            </a:schemeClr>
                          </a:solidFill>
                          <a:latin typeface="メイリオ" pitchFamily="50" charset="-128"/>
                          <a:ea typeface="メイリオ" pitchFamily="50" charset="-128"/>
                          <a:cs typeface="メイリオ" pitchFamily="50" charset="-128"/>
                        </a:rPr>
                        <a:t>　晴彦</a:t>
                      </a:r>
                      <a:endParaRPr lang="zh-TW" altLang="en-US" sz="1100" dirty="0">
                        <a:solidFill>
                          <a:schemeClr val="tx1">
                            <a:lumMod val="75000"/>
                            <a:lumOff val="25000"/>
                          </a:schemeClr>
                        </a:solidFill>
                        <a:latin typeface="メイリオ" pitchFamily="50" charset="-128"/>
                        <a:ea typeface="メイリオ" pitchFamily="50" charset="-128"/>
                      </a:endParaRPr>
                    </a:p>
                  </a:txBody>
                  <a:tcPr marL="0" marR="0" marT="0" marB="0" anchor="ctr">
                    <a:lnL w="9525" cap="flat" cmpd="sng" algn="ctr">
                      <a:solidFill>
                        <a:srgbClr val="7F7F7F">
                          <a:shade val="95000"/>
                          <a:satMod val="105000"/>
                        </a:srgbClr>
                      </a:solidFill>
                      <a:prstDash val="solid"/>
                      <a:round/>
                      <a:headEnd type="none" w="med" len="med"/>
                      <a:tailEnd type="none" w="med" len="me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round/>
                      <a:headEnd type="none" w="med" len="med"/>
                      <a:tailEnd type="none" w="med" len="me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631757">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en-US" sz="1100" dirty="0">
                          <a:solidFill>
                            <a:schemeClr val="bg1"/>
                          </a:solidFill>
                          <a:latin typeface="メイリオ" pitchFamily="50" charset="-128"/>
                          <a:ea typeface="メイリオ" pitchFamily="50" charset="-128"/>
                        </a:rPr>
                        <a:t>URL</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hlinkClick r:id="" action="ppaction://hlinkfile"/>
                        </a:rPr>
                        <a:t>http</a:t>
                      </a:r>
                      <a:r>
                        <a:rPr lang="en-US" altLang="ja-JP" sz="1100" dirty="0">
                          <a:solidFill>
                            <a:schemeClr val="tx1">
                              <a:lumMod val="75000"/>
                              <a:lumOff val="25000"/>
                            </a:schemeClr>
                          </a:solidFill>
                          <a:latin typeface="メイリオ" pitchFamily="50" charset="-128"/>
                          <a:ea typeface="メイリオ" pitchFamily="50" charset="-128"/>
                          <a:hlinkClick r:id="" action="ppaction://hlinkfile"/>
                        </a:rPr>
                        <a:t>://</a:t>
                      </a:r>
                      <a:r>
                        <a:rPr lang="en-US" altLang="ja-JP" sz="1100" dirty="0" smtClean="0">
                          <a:solidFill>
                            <a:schemeClr val="tx1">
                              <a:lumMod val="75000"/>
                              <a:lumOff val="25000"/>
                            </a:schemeClr>
                          </a:solidFill>
                          <a:latin typeface="メイリオ" pitchFamily="50" charset="-128"/>
                          <a:ea typeface="メイリオ" pitchFamily="50" charset="-128"/>
                          <a:hlinkClick r:id="" action="ppaction://hlinkfile"/>
                        </a:rPr>
                        <a:t>www.superstream.co.jp</a:t>
                      </a:r>
                      <a:r>
                        <a:rPr lang="en-US" altLang="ja-JP" sz="1100" dirty="0">
                          <a:solidFill>
                            <a:schemeClr val="tx1">
                              <a:lumMod val="75000"/>
                              <a:lumOff val="25000"/>
                            </a:schemeClr>
                          </a:solidFill>
                          <a:latin typeface="メイリオ" pitchFamily="50" charset="-128"/>
                          <a:ea typeface="メイリオ" pitchFamily="50" charset="-128"/>
                          <a:hlinkClick r:id="" action="ppaction://hlinkfile"/>
                        </a:rPr>
                        <a:t>/</a:t>
                      </a:r>
                      <a:r>
                        <a:rPr lang="ja-JP" altLang="en-US" sz="1100" dirty="0">
                          <a:solidFill>
                            <a:schemeClr val="tx1">
                              <a:lumMod val="75000"/>
                              <a:lumOff val="25000"/>
                            </a:schemeClr>
                          </a:solidFill>
                          <a:latin typeface="メイリオ" pitchFamily="50" charset="-128"/>
                          <a:ea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rPr>
                        <a:t>(</a:t>
                      </a:r>
                      <a:r>
                        <a:rPr lang="ja-JP" altLang="en-US" sz="1100" dirty="0">
                          <a:solidFill>
                            <a:schemeClr val="tx1">
                              <a:lumMod val="75000"/>
                              <a:lumOff val="25000"/>
                            </a:schemeClr>
                          </a:solidFill>
                          <a:latin typeface="メイリオ" pitchFamily="50" charset="-128"/>
                          <a:ea typeface="メイリオ" pitchFamily="50" charset="-128"/>
                        </a:rPr>
                        <a:t>コーポレートサイト</a:t>
                      </a:r>
                      <a:r>
                        <a:rPr lang="en-US" altLang="ja-JP" sz="1100" dirty="0">
                          <a:solidFill>
                            <a:schemeClr val="tx1">
                              <a:lumMod val="75000"/>
                              <a:lumOff val="25000"/>
                            </a:schemeClr>
                          </a:solidFill>
                          <a:latin typeface="メイリオ" pitchFamily="50" charset="-128"/>
                          <a:ea typeface="メイリオ" pitchFamily="50" charset="-128"/>
                        </a:rPr>
                        <a:t>)</a:t>
                      </a:r>
                      <a:br>
                        <a:rPr lang="en-US" altLang="ja-JP" sz="1100" dirty="0">
                          <a:solidFill>
                            <a:schemeClr val="tx1">
                              <a:lumMod val="75000"/>
                              <a:lumOff val="25000"/>
                            </a:schemeClr>
                          </a:solidFill>
                          <a:latin typeface="メイリオ" pitchFamily="50" charset="-128"/>
                          <a:ea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rPr>
                        <a:t>　</a:t>
                      </a:r>
                      <a:r>
                        <a:rPr lang="en-US" altLang="ja-JP" sz="1100" dirty="0" smtClean="0">
                          <a:solidFill>
                            <a:schemeClr val="tx1">
                              <a:lumMod val="75000"/>
                              <a:lumOff val="25000"/>
                            </a:schemeClr>
                          </a:solidFill>
                          <a:latin typeface="メイリオ" pitchFamily="50" charset="-128"/>
                          <a:ea typeface="メイリオ" pitchFamily="50" charset="-128"/>
                          <a:hlinkClick r:id=""/>
                        </a:rPr>
                        <a:t>https://</a:t>
                      </a:r>
                      <a:r>
                        <a:rPr lang="en-US" altLang="ja-JP" sz="1100" dirty="0">
                          <a:solidFill>
                            <a:schemeClr val="tx1">
                              <a:lumMod val="75000"/>
                              <a:lumOff val="25000"/>
                            </a:schemeClr>
                          </a:solidFill>
                          <a:latin typeface="メイリオ" pitchFamily="50" charset="-128"/>
                          <a:ea typeface="メイリオ" pitchFamily="50" charset="-128"/>
                          <a:hlinkClick r:id=""/>
                        </a:rPr>
                        <a:t>www.superstream.jp</a:t>
                      </a:r>
                      <a:r>
                        <a:rPr lang="ja-JP" altLang="en-US" sz="1100" dirty="0">
                          <a:solidFill>
                            <a:schemeClr val="tx1">
                              <a:lumMod val="75000"/>
                              <a:lumOff val="25000"/>
                            </a:schemeClr>
                          </a:solidFill>
                          <a:latin typeface="メイリオ" pitchFamily="50" charset="-128"/>
                          <a:ea typeface="メイリオ" pitchFamily="50" charset="-128"/>
                        </a:rPr>
                        <a:t> </a:t>
                      </a:r>
                      <a:r>
                        <a:rPr lang="en-US" altLang="ja-JP" sz="1100" dirty="0">
                          <a:solidFill>
                            <a:schemeClr val="tx1">
                              <a:lumMod val="75000"/>
                              <a:lumOff val="25000"/>
                            </a:schemeClr>
                          </a:solidFill>
                          <a:latin typeface="メイリオ" pitchFamily="50" charset="-128"/>
                          <a:ea typeface="メイリオ" pitchFamily="50" charset="-128"/>
                        </a:rPr>
                        <a:t>(</a:t>
                      </a:r>
                      <a:r>
                        <a:rPr lang="ja-JP" altLang="en-US" sz="1100" dirty="0">
                          <a:solidFill>
                            <a:schemeClr val="tx1">
                              <a:lumMod val="75000"/>
                              <a:lumOff val="25000"/>
                            </a:schemeClr>
                          </a:solidFill>
                          <a:latin typeface="メイリオ" pitchFamily="50" charset="-128"/>
                          <a:ea typeface="メイリオ" pitchFamily="50" charset="-128"/>
                        </a:rPr>
                        <a:t>ユーザ会会員専用サイト</a:t>
                      </a:r>
                      <a:r>
                        <a:rPr lang="en-US" altLang="ja-JP" sz="1100" dirty="0">
                          <a:solidFill>
                            <a:schemeClr val="tx1">
                              <a:lumMod val="75000"/>
                              <a:lumOff val="25000"/>
                            </a:schemeClr>
                          </a:solidFill>
                          <a:latin typeface="メイリオ" pitchFamily="50" charset="-128"/>
                          <a:ea typeface="メイリオ" pitchFamily="50" charset="-128"/>
                        </a:rPr>
                        <a:t>)</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07366">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a:solidFill>
                            <a:schemeClr val="bg1"/>
                          </a:solidFill>
                          <a:latin typeface="メイリオ" pitchFamily="50" charset="-128"/>
                          <a:ea typeface="メイリオ" pitchFamily="50" charset="-128"/>
                        </a:rPr>
                        <a:t>事業内容</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r>
                        <a:rPr lang="ja-JP" altLang="en-US" sz="1100" dirty="0" smtClean="0">
                          <a:solidFill>
                            <a:schemeClr val="tx1">
                              <a:lumMod val="75000"/>
                              <a:lumOff val="25000"/>
                            </a:schemeClr>
                          </a:solidFill>
                          <a:latin typeface="メイリオ" pitchFamily="50" charset="-128"/>
                          <a:ea typeface="メイリオ" pitchFamily="50" charset="-128"/>
                        </a:rPr>
                        <a:t>　ソフトウェア</a:t>
                      </a:r>
                      <a:r>
                        <a:rPr lang="ja-JP" altLang="en-US" sz="1100" dirty="0">
                          <a:solidFill>
                            <a:schemeClr val="tx1">
                              <a:lumMod val="75000"/>
                              <a:lumOff val="25000"/>
                            </a:schemeClr>
                          </a:solidFill>
                          <a:latin typeface="メイリオ" pitchFamily="50" charset="-128"/>
                          <a:ea typeface="メイリオ" pitchFamily="50" charset="-128"/>
                        </a:rPr>
                        <a:t>・パッケージの企画</a:t>
                      </a:r>
                      <a:r>
                        <a:rPr lang="ja-JP" altLang="en-US" sz="1100" dirty="0" smtClean="0">
                          <a:solidFill>
                            <a:schemeClr val="tx1">
                              <a:lumMod val="75000"/>
                              <a:lumOff val="25000"/>
                            </a:schemeClr>
                          </a:solidFill>
                          <a:latin typeface="メイリオ" pitchFamily="50" charset="-128"/>
                          <a:ea typeface="メイリオ" pitchFamily="50" charset="-128"/>
                        </a:rPr>
                        <a:t>・開発・販売</a:t>
                      </a:r>
                      <a:r>
                        <a:rPr lang="ja-JP" altLang="en-US" sz="1100" dirty="0">
                          <a:solidFill>
                            <a:schemeClr val="tx1">
                              <a:lumMod val="75000"/>
                              <a:lumOff val="25000"/>
                            </a:schemeClr>
                          </a:solidFill>
                          <a:latin typeface="メイリオ" pitchFamily="50" charset="-128"/>
                          <a:ea typeface="メイリオ" pitchFamily="50" charset="-128"/>
                        </a:rPr>
                        <a:t/>
                      </a:r>
                      <a:br>
                        <a:rPr lang="ja-JP" altLang="en-US" sz="1100" dirty="0">
                          <a:solidFill>
                            <a:schemeClr val="tx1">
                              <a:lumMod val="75000"/>
                              <a:lumOff val="25000"/>
                            </a:schemeClr>
                          </a:solidFill>
                          <a:latin typeface="メイリオ" pitchFamily="50" charset="-128"/>
                          <a:ea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rPr>
                        <a:t>　販売</a:t>
                      </a:r>
                      <a:r>
                        <a:rPr lang="ja-JP" altLang="en-US" sz="1100" dirty="0">
                          <a:solidFill>
                            <a:schemeClr val="tx1">
                              <a:lumMod val="75000"/>
                              <a:lumOff val="25000"/>
                            </a:schemeClr>
                          </a:solidFill>
                          <a:latin typeface="メイリオ" pitchFamily="50" charset="-128"/>
                          <a:ea typeface="メイリオ" pitchFamily="50" charset="-128"/>
                        </a:rPr>
                        <a:t>製品のトレーニングおよびサポート</a:t>
                      </a:r>
                      <a:br>
                        <a:rPr lang="ja-JP" altLang="en-US" sz="1100" dirty="0">
                          <a:solidFill>
                            <a:schemeClr val="tx1">
                              <a:lumMod val="75000"/>
                              <a:lumOff val="25000"/>
                            </a:schemeClr>
                          </a:solidFill>
                          <a:latin typeface="メイリオ" pitchFamily="50" charset="-128"/>
                          <a:ea typeface="メイリオ" pitchFamily="50" charset="-128"/>
                        </a:rPr>
                      </a:br>
                      <a:r>
                        <a:rPr lang="ja-JP" altLang="en-US" sz="1100" dirty="0" smtClean="0">
                          <a:solidFill>
                            <a:schemeClr val="tx1">
                              <a:lumMod val="75000"/>
                              <a:lumOff val="25000"/>
                            </a:schemeClr>
                          </a:solidFill>
                          <a:latin typeface="メイリオ" pitchFamily="50" charset="-128"/>
                          <a:ea typeface="メイリオ" pitchFamily="50" charset="-128"/>
                        </a:rPr>
                        <a:t>　システム</a:t>
                      </a:r>
                      <a:r>
                        <a:rPr lang="ja-JP" altLang="en-US" sz="1100" dirty="0">
                          <a:solidFill>
                            <a:schemeClr val="tx1">
                              <a:lumMod val="75000"/>
                              <a:lumOff val="25000"/>
                            </a:schemeClr>
                          </a:solidFill>
                          <a:latin typeface="メイリオ" pitchFamily="50" charset="-128"/>
                          <a:ea typeface="メイリオ" pitchFamily="50" charset="-128"/>
                        </a:rPr>
                        <a:t>導入のコンサルティング</a:t>
                      </a: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96714">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algn="ctr"/>
                      <a:r>
                        <a:rPr lang="ja-JP" altLang="en-US" sz="1100" dirty="0" smtClean="0">
                          <a:solidFill>
                            <a:schemeClr val="bg1"/>
                          </a:solidFill>
                          <a:latin typeface="メイリオ" pitchFamily="50" charset="-128"/>
                          <a:ea typeface="メイリオ" pitchFamily="50" charset="-128"/>
                        </a:rPr>
                        <a:t>取扱製品</a:t>
                      </a:r>
                      <a:endParaRPr lang="ja-JP" altLang="en-US" sz="1100" dirty="0">
                        <a:solidFill>
                          <a:schemeClr val="bg1"/>
                        </a:solidFill>
                        <a:latin typeface="メイリオ" pitchFamily="50" charset="-128"/>
                        <a:ea typeface="メイリオ" pitchFamily="50" charset="-128"/>
                      </a:endParaRP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solidFill>
                      <a:srgbClr val="0082C2"/>
                    </a:solidFill>
                  </a:tcPr>
                </a:tc>
                <a:tc>
                  <a:txBody>
                    <a:bodyPr/>
                    <a:lstStyle>
                      <a:defPPr>
                        <a:defRPr lang="ja-JP"/>
                      </a:defPPr>
                      <a:lvl1pPr marL="0" algn="l" defTabSz="914400" rtl="0" eaLnBrk="1" latinLnBrk="0" hangingPunct="1">
                        <a:defRPr kumimoji="1" sz="1800" kern="1200">
                          <a:solidFill>
                            <a:schemeClr val="dk1"/>
                          </a:solidFill>
                          <a:latin typeface="Tahoma"/>
                          <a:ea typeface="HGP創英角ｺﾞｼｯｸUB"/>
                        </a:defRPr>
                      </a:lvl1pPr>
                      <a:lvl2pPr marL="457200" algn="l" defTabSz="914400" rtl="0" eaLnBrk="1" latinLnBrk="0" hangingPunct="1">
                        <a:defRPr kumimoji="1" sz="1800" kern="1200">
                          <a:solidFill>
                            <a:schemeClr val="dk1"/>
                          </a:solidFill>
                          <a:latin typeface="Tahoma"/>
                          <a:ea typeface="HGP創英角ｺﾞｼｯｸUB"/>
                        </a:defRPr>
                      </a:lvl2pPr>
                      <a:lvl3pPr marL="914400" algn="l" defTabSz="914400" rtl="0" eaLnBrk="1" latinLnBrk="0" hangingPunct="1">
                        <a:defRPr kumimoji="1" sz="1800" kern="1200">
                          <a:solidFill>
                            <a:schemeClr val="dk1"/>
                          </a:solidFill>
                          <a:latin typeface="Tahoma"/>
                          <a:ea typeface="HGP創英角ｺﾞｼｯｸUB"/>
                        </a:defRPr>
                      </a:lvl3pPr>
                      <a:lvl4pPr marL="1371600" algn="l" defTabSz="914400" rtl="0" eaLnBrk="1" latinLnBrk="0" hangingPunct="1">
                        <a:defRPr kumimoji="1" sz="1800" kern="1200">
                          <a:solidFill>
                            <a:schemeClr val="dk1"/>
                          </a:solidFill>
                          <a:latin typeface="Tahoma"/>
                          <a:ea typeface="HGP創英角ｺﾞｼｯｸUB"/>
                        </a:defRPr>
                      </a:lvl4pPr>
                      <a:lvl5pPr marL="1828800" algn="l" defTabSz="914400" rtl="0" eaLnBrk="1" latinLnBrk="0" hangingPunct="1">
                        <a:defRPr kumimoji="1" sz="1800" kern="1200">
                          <a:solidFill>
                            <a:schemeClr val="dk1"/>
                          </a:solidFill>
                          <a:latin typeface="Tahoma"/>
                          <a:ea typeface="HGP創英角ｺﾞｼｯｸUB"/>
                        </a:defRPr>
                      </a:lvl5pPr>
                      <a:lvl6pPr marL="2286000" algn="l" defTabSz="914400" rtl="0" eaLnBrk="1" latinLnBrk="0" hangingPunct="1">
                        <a:defRPr kumimoji="1" sz="1800" kern="1200">
                          <a:solidFill>
                            <a:schemeClr val="dk1"/>
                          </a:solidFill>
                          <a:latin typeface="Tahoma"/>
                          <a:ea typeface="HGP創英角ｺﾞｼｯｸUB"/>
                        </a:defRPr>
                      </a:lvl6pPr>
                      <a:lvl7pPr marL="2743200" algn="l" defTabSz="914400" rtl="0" eaLnBrk="1" latinLnBrk="0" hangingPunct="1">
                        <a:defRPr kumimoji="1" sz="1800" kern="1200">
                          <a:solidFill>
                            <a:schemeClr val="dk1"/>
                          </a:solidFill>
                          <a:latin typeface="Tahoma"/>
                          <a:ea typeface="HGP創英角ｺﾞｼｯｸUB"/>
                        </a:defRPr>
                      </a:lvl7pPr>
                      <a:lvl8pPr marL="3200400" algn="l" defTabSz="914400" rtl="0" eaLnBrk="1" latinLnBrk="0" hangingPunct="1">
                        <a:defRPr kumimoji="1" sz="1800" kern="1200">
                          <a:solidFill>
                            <a:schemeClr val="dk1"/>
                          </a:solidFill>
                          <a:latin typeface="Tahoma"/>
                          <a:ea typeface="HGP創英角ｺﾞｼｯｸUB"/>
                        </a:defRPr>
                      </a:lvl8pPr>
                      <a:lvl9pPr marL="3657600" algn="l" defTabSz="914400" rtl="0" eaLnBrk="1" latinLnBrk="0" hangingPunct="1">
                        <a:defRPr kumimoji="1" sz="1800" kern="1200">
                          <a:solidFill>
                            <a:schemeClr val="dk1"/>
                          </a:solidFill>
                          <a:latin typeface="Tahoma"/>
                          <a:ea typeface="HGP創英角ｺﾞｼｯｸUB"/>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75000"/>
                              <a:lumOff val="25000"/>
                            </a:schemeClr>
                          </a:solidFill>
                          <a:latin typeface="メイリオ" pitchFamily="50" charset="-128"/>
                          <a:ea typeface="メイリオ" pitchFamily="50" charset="-128"/>
                        </a:rPr>
                        <a:t>　基幹業務パッケージ </a:t>
                      </a:r>
                      <a:r>
                        <a:rPr lang="en-US" altLang="ja-JP" sz="1100" b="0" i="0" dirty="0" smtClean="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1100" dirty="0" smtClean="0">
                          <a:solidFill>
                            <a:schemeClr val="tx1">
                              <a:lumMod val="75000"/>
                              <a:lumOff val="25000"/>
                            </a:schemeClr>
                          </a:solidFill>
                          <a:latin typeface="メイリオ" pitchFamily="50" charset="-128"/>
                          <a:ea typeface="メイリオ" pitchFamily="50" charset="-128"/>
                        </a:rPr>
                        <a:t>（財務会計・人事給与）</a:t>
                      </a:r>
                      <a:endParaRPr lang="en-US" altLang="ja-JP" sz="1100" dirty="0" smtClean="0">
                        <a:solidFill>
                          <a:schemeClr val="tx1">
                            <a:lumMod val="75000"/>
                            <a:lumOff val="25000"/>
                          </a:schemeClr>
                        </a:solidFill>
                        <a:latin typeface="メイリオ" pitchFamily="50" charset="-128"/>
                        <a:ea typeface="メイリオ"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75000"/>
                              <a:lumOff val="25000"/>
                            </a:schemeClr>
                          </a:solidFill>
                          <a:latin typeface="メイリオ" pitchFamily="50" charset="-128"/>
                          <a:ea typeface="メイリオ" pitchFamily="50" charset="-128"/>
                        </a:rPr>
                        <a:t>　ならびに連携アライアンス製品</a:t>
                      </a:r>
                      <a:endParaRPr lang="ja-JP" altLang="en-US" sz="1100" dirty="0">
                        <a:solidFill>
                          <a:schemeClr val="tx1">
                            <a:lumMod val="75000"/>
                            <a:lumOff val="25000"/>
                          </a:schemeClr>
                        </a:solidFill>
                        <a:latin typeface="メイリオ" pitchFamily="50" charset="-128"/>
                        <a:ea typeface="メイリオ" pitchFamily="50" charset="-128"/>
                      </a:endParaRPr>
                    </a:p>
                  </a:txBody>
                  <a:tcPr marL="0" marR="0" marT="0" marB="0" anchor="ctr">
                    <a:lnL w="9525" cap="flat" cmpd="sng" algn="ctr">
                      <a:solidFill>
                        <a:srgbClr val="7F7F7F">
                          <a:shade val="95000"/>
                          <a:satMod val="105000"/>
                        </a:srgbClr>
                      </a:solidFill>
                      <a:prstDash val="solid"/>
                    </a:lnL>
                    <a:lnR w="9525" cap="flat" cmpd="sng" algn="ctr">
                      <a:solidFill>
                        <a:srgbClr val="7F7F7F">
                          <a:shade val="95000"/>
                          <a:satMod val="105000"/>
                        </a:srgbClr>
                      </a:solidFill>
                      <a:prstDash val="solid"/>
                    </a:lnR>
                    <a:lnT w="9525" cap="flat" cmpd="sng" algn="ctr">
                      <a:solidFill>
                        <a:srgbClr val="7F7F7F">
                          <a:shade val="95000"/>
                          <a:satMod val="105000"/>
                        </a:srgbClr>
                      </a:solidFill>
                      <a:prstDash val="solid"/>
                    </a:lnT>
                    <a:lnB w="9525" cap="flat" cmpd="sng" algn="ctr">
                      <a:solidFill>
                        <a:srgbClr val="7F7F7F">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19" name="テキスト ボックス 18"/>
          <p:cNvSpPr txBox="1"/>
          <p:nvPr/>
        </p:nvSpPr>
        <p:spPr>
          <a:xfrm>
            <a:off x="287338" y="1295400"/>
            <a:ext cx="8401050" cy="361950"/>
          </a:xfrm>
          <a:prstGeom prst="rect">
            <a:avLst/>
          </a:prstGeom>
        </p:spPr>
        <p:txBody>
          <a:bodyPr wrap="none" lIns="0" tIns="0" rIns="0" bIns="0">
            <a:normAutofit/>
          </a:bodyPr>
          <a:lstStyle/>
          <a:p>
            <a:pPr fontAlgn="auto">
              <a:lnSpc>
                <a:spcPts val="2800"/>
              </a:lnSpc>
              <a:spcAft>
                <a:spcPts val="0"/>
              </a:spcAft>
              <a:defRPr/>
            </a:pPr>
            <a:r>
              <a:rPr lang="ja-JP" altLang="en-US" b="1" dirty="0">
                <a:solidFill>
                  <a:srgbClr val="C00000"/>
                </a:solidFill>
                <a:latin typeface="メイリオ" pitchFamily="50" charset="-128"/>
                <a:ea typeface="メイリオ" pitchFamily="50" charset="-128"/>
                <a:cs typeface="+mj-cs"/>
              </a:rPr>
              <a:t>経営基盤を</a:t>
            </a:r>
            <a:r>
              <a:rPr lang="ja-JP" altLang="en-US" b="1" dirty="0">
                <a:solidFill>
                  <a:schemeClr val="accent3"/>
                </a:solidFill>
                <a:latin typeface="メイリオ" pitchFamily="50" charset="-128"/>
                <a:ea typeface="メイリオ" pitchFamily="50" charset="-128"/>
                <a:cs typeface="+mj-cs"/>
              </a:rPr>
              <a:t>支える</a:t>
            </a:r>
            <a:r>
              <a:rPr lang="ja-JP" altLang="en-US" b="1" dirty="0">
                <a:solidFill>
                  <a:srgbClr val="C00000"/>
                </a:solidFill>
                <a:latin typeface="メイリオ" pitchFamily="50" charset="-128"/>
                <a:ea typeface="メイリオ" pitchFamily="50" charset="-128"/>
                <a:cs typeface="+mj-cs"/>
              </a:rPr>
              <a:t>国産パッケージベンダーとして、お客様と歩み続けます</a:t>
            </a:r>
          </a:p>
        </p:txBody>
      </p:sp>
      <p:sp>
        <p:nvSpPr>
          <p:cNvPr id="1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12" name="正方形/長方形 11"/>
          <p:cNvSpPr/>
          <p:nvPr/>
        </p:nvSpPr>
        <p:spPr>
          <a:xfrm>
            <a:off x="5429255" y="1628800"/>
            <a:ext cx="3694132" cy="5078313"/>
          </a:xfrm>
          <a:prstGeom prst="rect">
            <a:avLst/>
          </a:prstGeom>
        </p:spPr>
        <p:txBody>
          <a:bodyPr wrap="square">
            <a:spAutoFit/>
          </a:bodyPr>
          <a:lstStyle/>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今日の企業情報システムは、日本国内はもとよりグローバルの激しい競争や環境の変化に追随していくために、常に進化し続けなくてはなりません。企業の重要な経営資源である「ヒト・モノ・カネ」の領域において、「カネ」を管理する会計システムには、過去から現在にいたる経営状況をタイムリーに把握し、未来に向けた迅速な意思決定を支援することが求められています。また「ヒト」に関わる人事システムには、グループ全体の従業員のスキルやノウハウ、経歴の情報を「</a:t>
            </a:r>
            <a:r>
              <a:rPr lang="en-US" altLang="ja-JP" sz="900" dirty="0" smtClean="0">
                <a:solidFill>
                  <a:prstClr val="black"/>
                </a:solidFill>
                <a:latin typeface="メイリオ" pitchFamily="50" charset="-128"/>
                <a:ea typeface="メイリオ" pitchFamily="50" charset="-128"/>
                <a:cs typeface="メイリオ" pitchFamily="50" charset="-128"/>
              </a:rPr>
              <a:t>As Is</a:t>
            </a:r>
            <a:r>
              <a:rPr lang="ja-JP" altLang="en-US" sz="900" dirty="0" smtClean="0">
                <a:solidFill>
                  <a:prstClr val="black"/>
                </a:solidFill>
                <a:latin typeface="メイリオ" pitchFamily="50" charset="-128"/>
                <a:ea typeface="メイリオ" pitchFamily="50" charset="-128"/>
                <a:cs typeface="メイリオ" pitchFamily="50" charset="-128"/>
              </a:rPr>
              <a:t>」として適格に管理し、事業方針に沿ったあるべき組織の姿「</a:t>
            </a:r>
            <a:r>
              <a:rPr lang="en-US" altLang="ja-JP" sz="900" dirty="0" smtClean="0">
                <a:solidFill>
                  <a:prstClr val="black"/>
                </a:solidFill>
                <a:latin typeface="メイリオ" pitchFamily="50" charset="-128"/>
                <a:ea typeface="メイリオ" pitchFamily="50" charset="-128"/>
                <a:cs typeface="メイリオ" pitchFamily="50" charset="-128"/>
              </a:rPr>
              <a:t>To Be</a:t>
            </a:r>
            <a:r>
              <a:rPr lang="ja-JP" altLang="en-US" sz="900" dirty="0" smtClean="0">
                <a:solidFill>
                  <a:prstClr val="black"/>
                </a:solidFill>
                <a:latin typeface="メイリオ" pitchFamily="50" charset="-128"/>
                <a:ea typeface="メイリオ" pitchFamily="50" charset="-128"/>
                <a:cs typeface="メイリオ" pitchFamily="50" charset="-128"/>
              </a:rPr>
              <a:t>」へ迅速にシフトさせる能力が必要とされています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このような環境において、</a:t>
            </a:r>
            <a:r>
              <a:rPr lang="en-US" altLang="ja-JP" sz="900" dirty="0" err="1" smtClean="0">
                <a:solidFill>
                  <a:prstClr val="black"/>
                </a:solidFill>
                <a:latin typeface="メイリオ" pitchFamily="50" charset="-128"/>
                <a:ea typeface="メイリオ" pitchFamily="50" charset="-128"/>
                <a:cs typeface="メイリオ" pitchFamily="50" charset="-128"/>
              </a:rPr>
              <a:t>SuperStream</a:t>
            </a:r>
            <a:r>
              <a:rPr lang="ja-JP" altLang="en-US" sz="900" dirty="0" smtClean="0">
                <a:solidFill>
                  <a:prstClr val="black"/>
                </a:solidFill>
                <a:latin typeface="メイリオ" pitchFamily="50" charset="-128"/>
                <a:ea typeface="メイリオ" pitchFamily="50" charset="-128"/>
                <a:cs typeface="メイリオ" pitchFamily="50" charset="-128"/>
              </a:rPr>
              <a:t>は</a:t>
            </a:r>
            <a:r>
              <a:rPr lang="en-US" altLang="ja-JP" sz="900" dirty="0" smtClean="0">
                <a:solidFill>
                  <a:prstClr val="black"/>
                </a:solidFill>
                <a:latin typeface="メイリオ" pitchFamily="50" charset="-128"/>
                <a:ea typeface="メイリオ" pitchFamily="50" charset="-128"/>
                <a:cs typeface="メイリオ" pitchFamily="50" charset="-128"/>
              </a:rPr>
              <a:t>1995</a:t>
            </a:r>
            <a:r>
              <a:rPr lang="ja-JP" altLang="en-US" sz="900" dirty="0" smtClean="0">
                <a:solidFill>
                  <a:prstClr val="black"/>
                </a:solidFill>
                <a:latin typeface="メイリオ" pitchFamily="50" charset="-128"/>
                <a:ea typeface="メイリオ" pitchFamily="50" charset="-128"/>
                <a:cs typeface="メイリオ" pitchFamily="50" charset="-128"/>
              </a:rPr>
              <a:t>年のリリース以来、一貫して会計・人事分野に特化した国産ソフトウェアとして、常にお客様の声に真摯に向き合い、</a:t>
            </a:r>
            <a:r>
              <a:rPr lang="en-US" altLang="ja-JP" sz="900" dirty="0" smtClean="0">
                <a:solidFill>
                  <a:prstClr val="black"/>
                </a:solidFill>
                <a:latin typeface="メイリオ" pitchFamily="50" charset="-128"/>
                <a:ea typeface="メイリオ" pitchFamily="50" charset="-128"/>
                <a:cs typeface="メイリオ" pitchFamily="50" charset="-128"/>
              </a:rPr>
              <a:t>8,000</a:t>
            </a:r>
            <a:r>
              <a:rPr lang="ja-JP" altLang="en-US" sz="900" dirty="0" smtClean="0">
                <a:solidFill>
                  <a:prstClr val="black"/>
                </a:solidFill>
                <a:latin typeface="メイリオ" pitchFamily="50" charset="-128"/>
                <a:ea typeface="メイリオ" pitchFamily="50" charset="-128"/>
                <a:cs typeface="メイリオ" pitchFamily="50" charset="-128"/>
              </a:rPr>
              <a:t>社を超える中堅・大手企業様を中心にご支持をいただいてまいりました</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私たちは「会計・人事情報の適正管理と、そこから導かれる経営情報の可視化を実現するソリューションの提供により、お客様のビジネスの成長を支援する」ことを理念とし、全社員が自分たちの製品に気概と誇りを持ちながら、</a:t>
            </a:r>
            <a:r>
              <a:rPr lang="en-US" altLang="ja-JP" sz="900" dirty="0" smtClean="0">
                <a:solidFill>
                  <a:prstClr val="black"/>
                </a:solidFill>
                <a:latin typeface="メイリオ" pitchFamily="50" charset="-128"/>
                <a:ea typeface="メイリオ" pitchFamily="50" charset="-128"/>
                <a:cs typeface="メイリオ" pitchFamily="50" charset="-128"/>
              </a:rPr>
              <a:t>20</a:t>
            </a:r>
            <a:r>
              <a:rPr lang="ja-JP" altLang="en-US" sz="900" dirty="0" smtClean="0">
                <a:solidFill>
                  <a:prstClr val="black"/>
                </a:solidFill>
                <a:latin typeface="メイリオ" pitchFamily="50" charset="-128"/>
                <a:ea typeface="メイリオ" pitchFamily="50" charset="-128"/>
                <a:cs typeface="メイリオ" pitchFamily="50" charset="-128"/>
              </a:rPr>
              <a:t>年以上培った専門業務知識やノウハウを余すことなく投入し、日々製品を進化させております。また、</a:t>
            </a:r>
            <a:r>
              <a:rPr lang="en-US" altLang="ja-JP" sz="900" dirty="0" err="1" smtClean="0">
                <a:solidFill>
                  <a:prstClr val="black"/>
                </a:solidFill>
                <a:latin typeface="メイリオ" pitchFamily="50" charset="-128"/>
                <a:ea typeface="メイリオ" pitchFamily="50" charset="-128"/>
                <a:cs typeface="メイリオ" pitchFamily="50" charset="-128"/>
              </a:rPr>
              <a:t>SuperStream</a:t>
            </a:r>
            <a:r>
              <a:rPr lang="ja-JP" altLang="en-US" sz="900" dirty="0" smtClean="0">
                <a:solidFill>
                  <a:prstClr val="black"/>
                </a:solidFill>
                <a:latin typeface="メイリオ" pitchFamily="50" charset="-128"/>
                <a:ea typeface="メイリオ" pitchFamily="50" charset="-128"/>
                <a:cs typeface="メイリオ" pitchFamily="50" charset="-128"/>
              </a:rPr>
              <a:t>は、パートナー様が保有しているさまざまなソリューションと融合することで、基幹業務システムの全体最適化を実現いたします。さらに、親会社であるキヤノン</a:t>
            </a:r>
            <a:r>
              <a:rPr lang="en-US" altLang="ja-JP" sz="900" dirty="0" smtClean="0">
                <a:solidFill>
                  <a:prstClr val="black"/>
                </a:solidFill>
                <a:latin typeface="メイリオ" pitchFamily="50" charset="-128"/>
                <a:ea typeface="メイリオ" pitchFamily="50" charset="-128"/>
                <a:cs typeface="メイリオ" pitchFamily="50" charset="-128"/>
              </a:rPr>
              <a:t>IT</a:t>
            </a:r>
            <a:r>
              <a:rPr lang="ja-JP" altLang="en-US" sz="900" dirty="0" smtClean="0">
                <a:solidFill>
                  <a:prstClr val="black"/>
                </a:solidFill>
                <a:latin typeface="メイリオ" pitchFamily="50" charset="-128"/>
                <a:ea typeface="メイリオ" pitchFamily="50" charset="-128"/>
                <a:cs typeface="メイリオ" pitchFamily="50" charset="-128"/>
              </a:rPr>
              <a:t>ソリューションズ（キヤノンマーケティングジャパングループの</a:t>
            </a:r>
            <a:r>
              <a:rPr lang="en-US" altLang="ja-JP" sz="900" dirty="0" smtClean="0">
                <a:solidFill>
                  <a:prstClr val="black"/>
                </a:solidFill>
                <a:latin typeface="メイリオ" pitchFamily="50" charset="-128"/>
                <a:ea typeface="メイリオ" pitchFamily="50" charset="-128"/>
                <a:cs typeface="メイリオ" pitchFamily="50" charset="-128"/>
              </a:rPr>
              <a:t>IT</a:t>
            </a:r>
            <a:r>
              <a:rPr lang="ja-JP" altLang="en-US" sz="900" dirty="0" smtClean="0">
                <a:solidFill>
                  <a:prstClr val="black"/>
                </a:solidFill>
                <a:latin typeface="メイリオ" pitchFamily="50" charset="-128"/>
                <a:ea typeface="メイリオ" pitchFamily="50" charset="-128"/>
                <a:cs typeface="メイリオ" pitchFamily="50" charset="-128"/>
              </a:rPr>
              <a:t>セグメントを担当）が長年培った基幹ソリューション、データセンターサービス、クラウドサービスなどと連携し、グループシナジーを発揮することで、より一層お客様のニーズにマッチした業務全般のトータルソリューションを実現してまいり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成長著しい</a:t>
            </a:r>
            <a:r>
              <a:rPr lang="en-US" altLang="ja-JP" sz="900" dirty="0" smtClean="0">
                <a:solidFill>
                  <a:prstClr val="black"/>
                </a:solidFill>
                <a:latin typeface="メイリオ" pitchFamily="50" charset="-128"/>
                <a:ea typeface="メイリオ" pitchFamily="50" charset="-128"/>
                <a:cs typeface="メイリオ" pitchFamily="50" charset="-128"/>
              </a:rPr>
              <a:t>ASEAN</a:t>
            </a:r>
            <a:r>
              <a:rPr lang="ja-JP" altLang="en-US" sz="900" dirty="0" smtClean="0">
                <a:solidFill>
                  <a:prstClr val="black"/>
                </a:solidFill>
                <a:latin typeface="メイリオ" pitchFamily="50" charset="-128"/>
                <a:ea typeface="メイリオ" pitchFamily="50" charset="-128"/>
                <a:cs typeface="メイリオ" pitchFamily="50" charset="-128"/>
              </a:rPr>
              <a:t>に向けては、パートナー様および当社のグローバル拠点との連携により、基幹連携、グローバル会計の実現に向けて取り組んでまいります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スーパーストリームは、これからも国産ソフトウェアベンダーとしての誇りを持ち、リーディングカンパニーの責任とベンチャースピリッツを忘れずにスピード感のある製品提供に徹することで、お客様のご期待にお応えし続けてまいります</a:t>
            </a:r>
          </a:p>
          <a:p>
            <a:pPr fontAlgn="base">
              <a:spcBef>
                <a:spcPct val="0"/>
              </a:spcBef>
              <a:spcAft>
                <a:spcPct val="0"/>
              </a:spcAft>
            </a:pPr>
            <a:r>
              <a:rPr lang="ja-JP" altLang="en-US" sz="900" dirty="0" smtClean="0">
                <a:solidFill>
                  <a:prstClr val="black"/>
                </a:solidFill>
                <a:latin typeface="メイリオ" pitchFamily="50" charset="-128"/>
                <a:ea typeface="メイリオ" pitchFamily="50" charset="-128"/>
                <a:cs typeface="メイリオ" pitchFamily="50" charset="-128"/>
              </a:rPr>
              <a:t>                                                   </a:t>
            </a:r>
            <a:r>
              <a:rPr lang="ja-JP" altLang="en-US" sz="900" dirty="0" smtClean="0">
                <a:solidFill>
                  <a:prstClr val="black"/>
                </a:solidFill>
                <a:latin typeface="メイリオ" pitchFamily="50" charset="-128"/>
                <a:ea typeface="メイリオ" pitchFamily="50" charset="-128"/>
                <a:cs typeface="メイリオ" pitchFamily="50" charset="-128"/>
              </a:rPr>
              <a:t> </a:t>
            </a:r>
            <a:r>
              <a:rPr lang="ja-JP" altLang="en-US" sz="900" dirty="0" smtClean="0">
                <a:solidFill>
                  <a:prstClr val="black"/>
                </a:solidFill>
                <a:latin typeface="メイリオ" pitchFamily="50" charset="-128"/>
                <a:ea typeface="メイリオ" pitchFamily="50" charset="-128"/>
                <a:cs typeface="メイリオ" pitchFamily="50" charset="-128"/>
              </a:rPr>
              <a:t>代表取締役社長　大久保 晴彦</a:t>
            </a:r>
            <a:endParaRPr lang="ja-JP" altLang="en-US" sz="900" dirty="0">
              <a:solidFill>
                <a:prstClr val="black"/>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2"/>
          <p:cNvSpPr txBox="1">
            <a:spLocks noChangeArrowheads="1"/>
          </p:cNvSpPr>
          <p:nvPr/>
        </p:nvSpPr>
        <p:spPr bwMode="gray">
          <a:xfrm>
            <a:off x="215900" y="188913"/>
            <a:ext cx="8229600" cy="1069975"/>
          </a:xfrm>
          <a:prstGeom prst="rect">
            <a:avLst/>
          </a:prstGeom>
          <a:noFill/>
          <a:ln>
            <a:miter lim="800000"/>
            <a:headEnd/>
            <a:tailEnd/>
          </a:ln>
        </p:spPr>
        <p:txBody>
          <a:bodyPr lIns="90000" tIns="0" rIns="0" bIns="0" anchor="ctr"/>
          <a:lstStyle/>
          <a:p>
            <a:pPr>
              <a:lnSpc>
                <a:spcPts val="2800"/>
              </a:lnSpc>
              <a:defRPr/>
            </a:pPr>
            <a:r>
              <a:rPr lang="en-US" altLang="ja-JP" sz="2200" b="1" i="1" dirty="0" err="1">
                <a:solidFill>
                  <a:schemeClr val="bg1"/>
                </a:solidFill>
                <a:latin typeface="Times New Roman" pitchFamily="18" charset="0"/>
                <a:ea typeface="メイリオ" pitchFamily="50" charset="-128"/>
                <a:cs typeface="Times New Roman" pitchFamily="18" charset="0"/>
              </a:rPr>
              <a:t>SuperStream</a:t>
            </a:r>
            <a:r>
              <a:rPr lang="en-US" altLang="ja-JP" sz="2200" b="1" dirty="0">
                <a:solidFill>
                  <a:schemeClr val="bg1"/>
                </a:solidFill>
                <a:latin typeface="Times New Roman" pitchFamily="18" charset="0"/>
                <a:ea typeface="メイリオ" pitchFamily="50" charset="-128"/>
                <a:cs typeface="Times New Roman" pitchFamily="18" charset="0"/>
              </a:rPr>
              <a:t>-HR+</a:t>
            </a:r>
            <a:r>
              <a:rPr lang="ja-JP" altLang="en-US" sz="2400" b="1" dirty="0">
                <a:solidFill>
                  <a:schemeClr val="bg1"/>
                </a:solidFill>
                <a:latin typeface="メイリオ" pitchFamily="50" charset="-128"/>
                <a:ea typeface="メイリオ" pitchFamily="50" charset="-128"/>
                <a:cs typeface="メイリオ" pitchFamily="50" charset="-128"/>
              </a:rPr>
              <a:t>　</a:t>
            </a:r>
            <a:r>
              <a:rPr lang="ja-JP" altLang="en-US" sz="1400" dirty="0">
                <a:solidFill>
                  <a:schemeClr val="bg1"/>
                </a:solidFill>
                <a:latin typeface="メイリオ" pitchFamily="50" charset="-128"/>
                <a:ea typeface="メイリオ" pitchFamily="50" charset="-128"/>
                <a:cs typeface="メイリオ" pitchFamily="50" charset="-128"/>
              </a:rPr>
              <a:t>人事管理システム</a:t>
            </a:r>
            <a:r>
              <a:rPr lang="ja-JP" altLang="en-US" sz="2400" dirty="0">
                <a:solidFill>
                  <a:schemeClr val="bg1"/>
                </a:solidFill>
                <a:latin typeface="メイリオ" pitchFamily="50" charset="-128"/>
                <a:ea typeface="メイリオ" pitchFamily="50" charset="-128"/>
                <a:cs typeface="メイリオ" pitchFamily="50" charset="-128"/>
              </a:rPr>
              <a:t> </a:t>
            </a:r>
            <a:br>
              <a:rPr lang="ja-JP" altLang="en-US" sz="2400" dirty="0">
                <a:solidFill>
                  <a:schemeClr val="bg1"/>
                </a:solidFill>
                <a:latin typeface="メイリオ" pitchFamily="50" charset="-128"/>
                <a:ea typeface="メイリオ" pitchFamily="50" charset="-128"/>
                <a:cs typeface="メイリオ" pitchFamily="50" charset="-128"/>
              </a:rPr>
            </a:br>
            <a:r>
              <a:rPr lang="ja-JP" altLang="en-US" dirty="0">
                <a:solidFill>
                  <a:schemeClr val="bg1"/>
                </a:solidFill>
                <a:latin typeface="メイリオ" pitchFamily="50" charset="-128"/>
                <a:ea typeface="メイリオ" pitchFamily="50" charset="-128"/>
                <a:cs typeface="メイリオ" pitchFamily="50" charset="-128"/>
              </a:rPr>
              <a:t>　</a:t>
            </a:r>
            <a:r>
              <a:rPr lang="ja-JP" altLang="en-US" dirty="0" smtClean="0">
                <a:solidFill>
                  <a:schemeClr val="bg1"/>
                </a:solidFill>
                <a:latin typeface="メイリオ" pitchFamily="50" charset="-128"/>
                <a:ea typeface="メイリオ" pitchFamily="50" charset="-128"/>
                <a:cs typeface="メイリオ" pitchFamily="50" charset="-128"/>
              </a:rPr>
              <a:t>～ システムフロー </a:t>
            </a:r>
            <a:r>
              <a:rPr lang="en-US" altLang="ja-JP" dirty="0" smtClean="0">
                <a:solidFill>
                  <a:schemeClr val="bg1"/>
                </a:solidFill>
                <a:latin typeface="メイリオ" pitchFamily="50" charset="-128"/>
                <a:ea typeface="メイリオ" pitchFamily="50" charset="-128"/>
                <a:cs typeface="メイリオ" pitchFamily="50" charset="-128"/>
              </a:rPr>
              <a:t>/ </a:t>
            </a:r>
            <a:r>
              <a:rPr lang="ja-JP" altLang="en-US" dirty="0" smtClean="0">
                <a:solidFill>
                  <a:schemeClr val="bg1"/>
                </a:solidFill>
                <a:latin typeface="メイリオ" pitchFamily="50" charset="-128"/>
                <a:ea typeface="メイリオ" pitchFamily="50" charset="-128"/>
                <a:cs typeface="メイリオ" pitchFamily="50" charset="-128"/>
              </a:rPr>
              <a:t>機能一覧 </a:t>
            </a:r>
            <a:r>
              <a:rPr lang="ja-JP" altLang="en-US" dirty="0">
                <a:solidFill>
                  <a:schemeClr val="bg1"/>
                </a:solidFill>
                <a:latin typeface="メイリオ" pitchFamily="50" charset="-128"/>
                <a:ea typeface="メイリオ" pitchFamily="50" charset="-128"/>
                <a:cs typeface="メイリオ" pitchFamily="50" charset="-128"/>
              </a:rPr>
              <a:t>～</a:t>
            </a:r>
          </a:p>
        </p:txBody>
      </p:sp>
      <p:sp>
        <p:nvSpPr>
          <p:cNvPr id="95"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20</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82"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pic>
        <p:nvPicPr>
          <p:cNvPr id="96" name="Picture 23"/>
          <p:cNvPicPr>
            <a:picLocks noChangeAspect="1" noChangeArrowheads="1"/>
          </p:cNvPicPr>
          <p:nvPr/>
        </p:nvPicPr>
        <p:blipFill>
          <a:blip r:embed="rId3" cstate="screen"/>
          <a:srcRect/>
          <a:stretch>
            <a:fillRect/>
          </a:stretch>
        </p:blipFill>
        <p:spPr bwMode="auto">
          <a:xfrm flipH="1">
            <a:off x="6300192" y="1445124"/>
            <a:ext cx="1152128" cy="399700"/>
          </a:xfrm>
          <a:prstGeom prst="rect">
            <a:avLst/>
          </a:prstGeom>
          <a:noFill/>
          <a:ln w="9525">
            <a:noFill/>
            <a:miter lim="800000"/>
            <a:headEnd/>
            <a:tailEnd/>
          </a:ln>
          <a:effectLst/>
        </p:spPr>
      </p:pic>
      <p:sp>
        <p:nvSpPr>
          <p:cNvPr id="97" name="正方形/長方形 96"/>
          <p:cNvSpPr/>
          <p:nvPr/>
        </p:nvSpPr>
        <p:spPr>
          <a:xfrm>
            <a:off x="3131840" y="2996952"/>
            <a:ext cx="3060000" cy="2016224"/>
          </a:xfrm>
          <a:prstGeom prst="rect">
            <a:avLst/>
          </a:prstGeom>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ln w="9525" cap="flat" cmpd="sng" algn="ctr">
            <a:solidFill>
              <a:sysClr val="window" lastClr="FFFFFF">
                <a:lumMod val="85000"/>
              </a:sys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Tahoma"/>
              <a:ea typeface="HGP創英角ｺﾞｼｯｸUB"/>
              <a:cs typeface="+mn-cs"/>
            </a:endParaRPr>
          </a:p>
        </p:txBody>
      </p:sp>
      <p:sp>
        <p:nvSpPr>
          <p:cNvPr id="99" name="AutoShape 5"/>
          <p:cNvSpPr>
            <a:spLocks noChangeArrowheads="1"/>
          </p:cNvSpPr>
          <p:nvPr/>
        </p:nvSpPr>
        <p:spPr bwMode="gray">
          <a:xfrm>
            <a:off x="5788260" y="5445224"/>
            <a:ext cx="1440000" cy="975767"/>
          </a:xfrm>
          <a:prstGeom prst="roundRect">
            <a:avLst>
              <a:gd name="adj" fmla="val 6056"/>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05" name="AutoShape 50"/>
          <p:cNvSpPr>
            <a:spLocks noChangeArrowheads="1"/>
          </p:cNvSpPr>
          <p:nvPr/>
        </p:nvSpPr>
        <p:spPr bwMode="auto">
          <a:xfrm>
            <a:off x="5788261" y="5301208"/>
            <a:ext cx="1440160" cy="288032"/>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退職</a:t>
            </a:r>
            <a:r>
              <a:rPr kumimoji="0" lang="ja-JP" altLang="en-US" sz="900" b="1" i="1" u="none" strike="noStrike" kern="0" cap="none" spc="0" normalizeH="0" baseline="0" noProof="0" dirty="0">
                <a:ln>
                  <a:noFill/>
                </a:ln>
                <a:solidFill>
                  <a:srgbClr val="FFFFFF"/>
                </a:solidFill>
                <a:effectLst/>
                <a:uLnTx/>
                <a:uFillTx/>
                <a:latin typeface="Times New Roman" pitchFamily="18" charset="0"/>
                <a:ea typeface="メイリオ" pitchFamily="50" charset="-128"/>
                <a:cs typeface="Times New Roman" pitchFamily="18" charset="0"/>
              </a:rPr>
              <a:t>金</a:t>
            </a:r>
            <a:r>
              <a:rPr kumimoji="0" lang="ja-JP" altLang="en-US" sz="9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管理オプション</a:t>
            </a:r>
            <a:endParaRPr kumimoji="0" lang="en-US" altLang="ja-JP" sz="900" b="0" i="1" u="none" strike="noStrike" kern="0" cap="none" spc="0" normalizeH="0" baseline="0" noProof="0" dirty="0">
              <a:ln>
                <a:noFill/>
              </a:ln>
              <a:solidFill>
                <a:srgbClr val="FFFFFF"/>
              </a:solidFill>
              <a:effectLst/>
              <a:uLnTx/>
              <a:uFillTx/>
              <a:latin typeface="Times New Roman" pitchFamily="18" charset="0"/>
              <a:ea typeface="メイリオ" pitchFamily="50" charset="-128"/>
              <a:cs typeface="Times New Roman" pitchFamily="18" charset="0"/>
            </a:endParaRPr>
          </a:p>
        </p:txBody>
      </p:sp>
      <p:sp>
        <p:nvSpPr>
          <p:cNvPr id="109" name="Text Box 51"/>
          <p:cNvSpPr txBox="1">
            <a:spLocks noChangeArrowheads="1"/>
          </p:cNvSpPr>
          <p:nvPr/>
        </p:nvSpPr>
        <p:spPr bwMode="auto">
          <a:xfrm>
            <a:off x="5844121" y="5688831"/>
            <a:ext cx="1384300" cy="692497"/>
          </a:xfrm>
          <a:prstGeom prst="rect">
            <a:avLst/>
          </a:prstGeom>
          <a:noFill/>
          <a:ln w="9525" algn="ctr">
            <a:noFill/>
            <a:miter lim="800000"/>
            <a:headEnd/>
            <a:tailEnd/>
          </a:ln>
        </p:spPr>
        <p:txBody>
          <a:bodyPr lIns="0" tIns="0" rIns="0" bIns="0">
            <a:spAutoFit/>
          </a:bodyPr>
          <a:lstStyle/>
          <a:p>
            <a:pPr>
              <a:lnSpc>
                <a:spcPct val="60000"/>
              </a:lnSpc>
              <a:spcBef>
                <a:spcPct val="50000"/>
              </a:spcBef>
            </a:pPr>
            <a:r>
              <a:rPr lang="ja-JP" altLang="en-US" sz="900" dirty="0">
                <a:solidFill>
                  <a:srgbClr val="000000"/>
                </a:solidFill>
                <a:latin typeface="メイリオ" pitchFamily="50" charset="-128"/>
                <a:ea typeface="メイリオ" pitchFamily="50" charset="-128"/>
                <a:cs typeface="メイリオ" pitchFamily="50" charset="-128"/>
              </a:rPr>
              <a:t>ポイントテーブル登録</a:t>
            </a:r>
          </a:p>
          <a:p>
            <a:pPr>
              <a:lnSpc>
                <a:spcPct val="60000"/>
              </a:lnSpc>
              <a:spcBef>
                <a:spcPct val="50000"/>
              </a:spcBef>
            </a:pPr>
            <a:r>
              <a:rPr lang="ja-JP" altLang="en-US" sz="900" dirty="0">
                <a:solidFill>
                  <a:srgbClr val="000000"/>
                </a:solidFill>
                <a:latin typeface="メイリオ" pitchFamily="50" charset="-128"/>
                <a:ea typeface="メイリオ" pitchFamily="50" charset="-128"/>
                <a:cs typeface="メイリオ" pitchFamily="50" charset="-128"/>
              </a:rPr>
              <a:t>退職金計算・明細書</a:t>
            </a:r>
          </a:p>
          <a:p>
            <a:pPr>
              <a:lnSpc>
                <a:spcPct val="60000"/>
              </a:lnSpc>
              <a:spcBef>
                <a:spcPct val="50000"/>
              </a:spcBef>
            </a:pPr>
            <a:r>
              <a:rPr lang="ja-JP" altLang="en-US" sz="900" dirty="0">
                <a:solidFill>
                  <a:srgbClr val="000000"/>
                </a:solidFill>
                <a:latin typeface="メイリオ" pitchFamily="50" charset="-128"/>
                <a:ea typeface="メイリオ" pitchFamily="50" charset="-128"/>
                <a:cs typeface="メイリオ" pitchFamily="50" charset="-128"/>
              </a:rPr>
              <a:t>源泉徴収票</a:t>
            </a:r>
          </a:p>
          <a:p>
            <a:pPr>
              <a:lnSpc>
                <a:spcPct val="60000"/>
              </a:lnSpc>
              <a:spcBef>
                <a:spcPct val="50000"/>
              </a:spcBef>
            </a:pPr>
            <a:r>
              <a:rPr lang="en-US" altLang="ja-JP" sz="900" dirty="0">
                <a:solidFill>
                  <a:srgbClr val="000000"/>
                </a:solidFill>
                <a:latin typeface="メイリオ" pitchFamily="50" charset="-128"/>
                <a:ea typeface="メイリオ" pitchFamily="50" charset="-128"/>
                <a:cs typeface="メイリオ" pitchFamily="50" charset="-128"/>
              </a:rPr>
              <a:t>FB</a:t>
            </a:r>
            <a:r>
              <a:rPr lang="ja-JP" altLang="en-US" sz="900" dirty="0">
                <a:solidFill>
                  <a:srgbClr val="000000"/>
                </a:solidFill>
                <a:latin typeface="メイリオ" pitchFamily="50" charset="-128"/>
                <a:ea typeface="メイリオ" pitchFamily="50" charset="-128"/>
                <a:cs typeface="メイリオ" pitchFamily="50" charset="-128"/>
              </a:rPr>
              <a:t>データ作成</a:t>
            </a:r>
          </a:p>
          <a:p>
            <a:pPr>
              <a:lnSpc>
                <a:spcPct val="60000"/>
              </a:lnSpc>
              <a:spcBef>
                <a:spcPct val="50000"/>
              </a:spcBef>
            </a:pPr>
            <a:r>
              <a:rPr lang="ja-JP" altLang="en-US" sz="900" dirty="0" smtClean="0">
                <a:solidFill>
                  <a:srgbClr val="000000"/>
                </a:solidFill>
                <a:latin typeface="メイリオ" pitchFamily="50" charset="-128"/>
                <a:ea typeface="メイリオ" pitchFamily="50" charset="-128"/>
                <a:cs typeface="メイリオ" pitchFamily="50" charset="-128"/>
              </a:rPr>
              <a:t>仕訳連携</a:t>
            </a:r>
            <a:endParaRPr lang="ja-JP" altLang="en-US" sz="900" dirty="0">
              <a:solidFill>
                <a:srgbClr val="000000"/>
              </a:solidFill>
              <a:latin typeface="メイリオ" pitchFamily="50" charset="-128"/>
              <a:ea typeface="メイリオ" pitchFamily="50" charset="-128"/>
              <a:cs typeface="メイリオ" pitchFamily="50" charset="-128"/>
            </a:endParaRPr>
          </a:p>
        </p:txBody>
      </p:sp>
      <p:sp>
        <p:nvSpPr>
          <p:cNvPr id="113" name="AutoShape 5"/>
          <p:cNvSpPr>
            <a:spLocks noChangeArrowheads="1"/>
          </p:cNvSpPr>
          <p:nvPr/>
        </p:nvSpPr>
        <p:spPr bwMode="gray">
          <a:xfrm>
            <a:off x="323528" y="3806874"/>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14" name="AutoShape 44"/>
          <p:cNvSpPr>
            <a:spLocks noChangeArrowheads="1"/>
          </p:cNvSpPr>
          <p:nvPr/>
        </p:nvSpPr>
        <p:spPr bwMode="auto">
          <a:xfrm>
            <a:off x="486910" y="3662858"/>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人事考課管理</a:t>
            </a:r>
          </a:p>
        </p:txBody>
      </p:sp>
      <p:sp>
        <p:nvSpPr>
          <p:cNvPr id="115" name="Text Box 45"/>
          <p:cNvSpPr txBox="1">
            <a:spLocks noChangeArrowheads="1"/>
          </p:cNvSpPr>
          <p:nvPr/>
        </p:nvSpPr>
        <p:spPr bwMode="auto">
          <a:xfrm>
            <a:off x="404033" y="4022898"/>
            <a:ext cx="1276350" cy="600164"/>
          </a:xfrm>
          <a:prstGeom prst="rect">
            <a:avLst/>
          </a:prstGeom>
          <a:noFill/>
          <a:ln w="9525" algn="ctr">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考課対象者抽出</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考課結果登録</a:t>
            </a:r>
            <a:endParaRPr lang="en-US" altLang="ja-JP" sz="1000" dirty="0">
              <a:solidFill>
                <a:srgbClr val="000000"/>
              </a:solidFill>
              <a:latin typeface="メイリオ" pitchFamily="50" charset="-128"/>
              <a:ea typeface="メイリオ" pitchFamily="50" charset="-128"/>
              <a:cs typeface="メイリオ" pitchFamily="50" charset="-128"/>
            </a:endParaRPr>
          </a:p>
          <a:p>
            <a:pPr>
              <a:lnSpc>
                <a:spcPct val="60000"/>
              </a:lnSpc>
              <a:spcBef>
                <a:spcPct val="50000"/>
              </a:spcBef>
            </a:pPr>
            <a:r>
              <a:rPr lang="ja-JP" altLang="en-US" sz="1000" dirty="0">
                <a:latin typeface="メイリオ" pitchFamily="50" charset="-128"/>
                <a:ea typeface="メイリオ" pitchFamily="50" charset="-128"/>
                <a:cs typeface="メイリオ" pitchFamily="50" charset="-128"/>
              </a:rPr>
              <a:t>目標管理一括取込</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考課履歴</a:t>
            </a:r>
          </a:p>
        </p:txBody>
      </p:sp>
      <p:sp>
        <p:nvSpPr>
          <p:cNvPr id="116" name="AutoShape 5"/>
          <p:cNvSpPr>
            <a:spLocks noChangeArrowheads="1"/>
          </p:cNvSpPr>
          <p:nvPr/>
        </p:nvSpPr>
        <p:spPr bwMode="gray">
          <a:xfrm>
            <a:off x="323528" y="4963020"/>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18" name="AutoShape 29"/>
          <p:cNvSpPr>
            <a:spLocks noChangeArrowheads="1"/>
          </p:cNvSpPr>
          <p:nvPr/>
        </p:nvSpPr>
        <p:spPr bwMode="auto">
          <a:xfrm>
            <a:off x="486910" y="4833813"/>
            <a:ext cx="1152000" cy="258762"/>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昇任昇格管理</a:t>
            </a:r>
          </a:p>
        </p:txBody>
      </p:sp>
      <p:sp>
        <p:nvSpPr>
          <p:cNvPr id="121" name="Text Box 30"/>
          <p:cNvSpPr txBox="1">
            <a:spLocks noChangeArrowheads="1"/>
          </p:cNvSpPr>
          <p:nvPr/>
        </p:nvSpPr>
        <p:spPr bwMode="auto">
          <a:xfrm>
            <a:off x="378445" y="5169753"/>
            <a:ext cx="1276350" cy="600164"/>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昇格対象者抽出</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処遇審査</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審査履歴</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処遇審査結果一覧</a:t>
            </a:r>
          </a:p>
        </p:txBody>
      </p:sp>
      <p:sp>
        <p:nvSpPr>
          <p:cNvPr id="122" name="AutoShape 5"/>
          <p:cNvSpPr>
            <a:spLocks noChangeArrowheads="1"/>
          </p:cNvSpPr>
          <p:nvPr/>
        </p:nvSpPr>
        <p:spPr bwMode="gray">
          <a:xfrm>
            <a:off x="323528" y="2622377"/>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23" name="AutoShape 47"/>
          <p:cNvSpPr>
            <a:spLocks noChangeArrowheads="1"/>
          </p:cNvSpPr>
          <p:nvPr/>
        </p:nvSpPr>
        <p:spPr bwMode="auto">
          <a:xfrm>
            <a:off x="472226" y="2492896"/>
            <a:ext cx="1152000" cy="258762"/>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賃金管理</a:t>
            </a:r>
          </a:p>
        </p:txBody>
      </p:sp>
      <p:sp>
        <p:nvSpPr>
          <p:cNvPr id="126" name="Text Box 48"/>
          <p:cNvSpPr txBox="1">
            <a:spLocks noChangeArrowheads="1"/>
          </p:cNvSpPr>
          <p:nvPr/>
        </p:nvSpPr>
        <p:spPr bwMode="auto">
          <a:xfrm>
            <a:off x="394816" y="2884314"/>
            <a:ext cx="1512888" cy="430887"/>
          </a:xfrm>
          <a:prstGeom prst="rect">
            <a:avLst/>
          </a:prstGeom>
          <a:noFill/>
          <a:ln w="9525" algn="ctr">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昇給・賞与計算</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（シミュレーション）</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昇給・賞与額確定</a:t>
            </a:r>
          </a:p>
        </p:txBody>
      </p:sp>
      <p:sp>
        <p:nvSpPr>
          <p:cNvPr id="129" name="AutoShape 5"/>
          <p:cNvSpPr>
            <a:spLocks noChangeArrowheads="1"/>
          </p:cNvSpPr>
          <p:nvPr/>
        </p:nvSpPr>
        <p:spPr bwMode="gray">
          <a:xfrm>
            <a:off x="1835696" y="1411288"/>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32" name="AutoShape 53"/>
          <p:cNvSpPr>
            <a:spLocks noChangeArrowheads="1"/>
          </p:cNvSpPr>
          <p:nvPr/>
        </p:nvSpPr>
        <p:spPr bwMode="auto">
          <a:xfrm>
            <a:off x="1978843" y="1268760"/>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組織改編管理</a:t>
            </a:r>
          </a:p>
        </p:txBody>
      </p:sp>
      <p:sp>
        <p:nvSpPr>
          <p:cNvPr id="133" name="Text Box 54"/>
          <p:cNvSpPr txBox="1">
            <a:spLocks noChangeArrowheads="1"/>
          </p:cNvSpPr>
          <p:nvPr/>
        </p:nvSpPr>
        <p:spPr bwMode="auto">
          <a:xfrm>
            <a:off x="1858789" y="1628800"/>
            <a:ext cx="1489075" cy="600164"/>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組織改編</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人員配置</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身分異動</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シミュレーション処理</a:t>
            </a:r>
          </a:p>
        </p:txBody>
      </p:sp>
      <p:sp>
        <p:nvSpPr>
          <p:cNvPr id="134" name="AutoShape 5"/>
          <p:cNvSpPr>
            <a:spLocks noChangeArrowheads="1"/>
          </p:cNvSpPr>
          <p:nvPr/>
        </p:nvSpPr>
        <p:spPr bwMode="gray">
          <a:xfrm>
            <a:off x="324645" y="1411288"/>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35" name="AutoShape 26"/>
          <p:cNvSpPr>
            <a:spLocks noChangeArrowheads="1"/>
          </p:cNvSpPr>
          <p:nvPr/>
        </p:nvSpPr>
        <p:spPr bwMode="auto">
          <a:xfrm>
            <a:off x="468790" y="1268760"/>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採用業務管理</a:t>
            </a:r>
          </a:p>
        </p:txBody>
      </p:sp>
      <p:sp>
        <p:nvSpPr>
          <p:cNvPr id="136" name="Text Box 27"/>
          <p:cNvSpPr txBox="1">
            <a:spLocks noChangeArrowheads="1"/>
          </p:cNvSpPr>
          <p:nvPr/>
        </p:nvSpPr>
        <p:spPr bwMode="auto">
          <a:xfrm>
            <a:off x="382915" y="1484784"/>
            <a:ext cx="1490663" cy="769441"/>
          </a:xfrm>
          <a:prstGeom prst="rect">
            <a:avLst/>
          </a:prstGeom>
          <a:noFill/>
          <a:ln w="9525">
            <a:noFill/>
            <a:miter lim="800000"/>
            <a:headEnd/>
            <a:tailEnd/>
          </a:ln>
        </p:spPr>
        <p:txBody>
          <a:bodyPr lIns="0" tIns="0" rIns="0" bIns="0">
            <a:spAutoFit/>
          </a:bodyPr>
          <a:lstStyle/>
          <a:p>
            <a:pPr>
              <a:lnSpc>
                <a:spcPct val="60000"/>
              </a:lnSpc>
              <a:spcBef>
                <a:spcPct val="50000"/>
              </a:spcBef>
            </a:pPr>
            <a:endParaRPr lang="en-US" altLang="ja-JP" sz="1000" dirty="0">
              <a:solidFill>
                <a:srgbClr val="000000"/>
              </a:solidFill>
              <a:latin typeface="メイリオ" pitchFamily="50" charset="-128"/>
              <a:ea typeface="メイリオ" pitchFamily="50" charset="-128"/>
              <a:cs typeface="メイリオ" pitchFamily="50" charset="-128"/>
            </a:endParaRP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資料請求・応募者管理</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内定者管理</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条件メール配信</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選考・採用計画</a:t>
            </a:r>
          </a:p>
        </p:txBody>
      </p:sp>
      <p:sp>
        <p:nvSpPr>
          <p:cNvPr id="137" name="AutoShape 5"/>
          <p:cNvSpPr>
            <a:spLocks noChangeArrowheads="1"/>
          </p:cNvSpPr>
          <p:nvPr/>
        </p:nvSpPr>
        <p:spPr bwMode="gray">
          <a:xfrm>
            <a:off x="7308303" y="3177072"/>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38" name="Text Box 60"/>
          <p:cNvSpPr txBox="1">
            <a:spLocks noChangeArrowheads="1"/>
          </p:cNvSpPr>
          <p:nvPr/>
        </p:nvSpPr>
        <p:spPr bwMode="auto">
          <a:xfrm>
            <a:off x="7377544" y="3406976"/>
            <a:ext cx="1276350" cy="153888"/>
          </a:xfrm>
          <a:prstGeom prst="rect">
            <a:avLst/>
          </a:prstGeom>
          <a:noFill/>
          <a:ln w="9525">
            <a:noFill/>
            <a:miter lim="800000"/>
            <a:headEnd/>
            <a:tailEnd/>
          </a:ln>
        </p:spPr>
        <p:txBody>
          <a:bodyPr lIns="0" tIns="0" rIns="0" bIns="0">
            <a:spAutoFit/>
          </a:bodyPr>
          <a:lstStyle/>
          <a:p>
            <a:pPr>
              <a:spcBef>
                <a:spcPct val="50000"/>
              </a:spcBef>
            </a:pPr>
            <a:r>
              <a:rPr lang="ja-JP" altLang="en-US" sz="1000" dirty="0" smtClean="0">
                <a:solidFill>
                  <a:srgbClr val="000000"/>
                </a:solidFill>
                <a:latin typeface="メイリオ" pitchFamily="50" charset="-128"/>
                <a:ea typeface="メイリオ" pitchFamily="50" charset="-128"/>
                <a:cs typeface="メイリオ" pitchFamily="50" charset="-128"/>
              </a:rPr>
              <a:t>統計</a:t>
            </a:r>
            <a:r>
              <a:rPr lang="ja-JP" altLang="en-US" sz="1000" dirty="0">
                <a:solidFill>
                  <a:srgbClr val="000000"/>
                </a:solidFill>
                <a:latin typeface="メイリオ" pitchFamily="50" charset="-128"/>
                <a:ea typeface="メイリオ" pitchFamily="50" charset="-128"/>
                <a:cs typeface="メイリオ" pitchFamily="50" charset="-128"/>
              </a:rPr>
              <a:t>資料作成</a:t>
            </a:r>
            <a:r>
              <a:rPr lang="ja-JP" altLang="en-US" sz="1000" dirty="0" smtClean="0">
                <a:solidFill>
                  <a:srgbClr val="000000"/>
                </a:solidFill>
                <a:latin typeface="メイリオ" pitchFamily="50" charset="-128"/>
                <a:ea typeface="メイリオ" pitchFamily="50" charset="-128"/>
                <a:cs typeface="メイリオ" pitchFamily="50" charset="-128"/>
              </a:rPr>
              <a:t>処理</a:t>
            </a:r>
            <a:endParaRPr lang="ja-JP" altLang="en-US" sz="1000" dirty="0">
              <a:solidFill>
                <a:srgbClr val="000000"/>
              </a:solidFill>
              <a:latin typeface="メイリオ" pitchFamily="50" charset="-128"/>
              <a:ea typeface="メイリオ" pitchFamily="50" charset="-128"/>
              <a:cs typeface="メイリオ" pitchFamily="50" charset="-128"/>
            </a:endParaRPr>
          </a:p>
        </p:txBody>
      </p:sp>
      <p:sp>
        <p:nvSpPr>
          <p:cNvPr id="139" name="AutoShape 5"/>
          <p:cNvSpPr>
            <a:spLocks noChangeArrowheads="1"/>
          </p:cNvSpPr>
          <p:nvPr/>
        </p:nvSpPr>
        <p:spPr bwMode="gray">
          <a:xfrm>
            <a:off x="7292265" y="2070532"/>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42" name="AutoShape 59"/>
          <p:cNvSpPr>
            <a:spLocks noChangeArrowheads="1"/>
          </p:cNvSpPr>
          <p:nvPr/>
        </p:nvSpPr>
        <p:spPr bwMode="auto">
          <a:xfrm>
            <a:off x="7452448" y="3047864"/>
            <a:ext cx="1152000" cy="258763"/>
          </a:xfrm>
          <a:prstGeom prst="flowChartAlternateProcess">
            <a:avLst/>
          </a:prstGeom>
          <a:gradFill rotWithShape="1">
            <a:gsLst>
              <a:gs pos="0">
                <a:srgbClr val="002060"/>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統計資料</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43" name="AutoShape 56"/>
          <p:cNvSpPr>
            <a:spLocks noChangeArrowheads="1"/>
          </p:cNvSpPr>
          <p:nvPr/>
        </p:nvSpPr>
        <p:spPr bwMode="auto">
          <a:xfrm>
            <a:off x="7434199" y="1916832"/>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社員情報管理</a:t>
            </a:r>
          </a:p>
        </p:txBody>
      </p:sp>
      <p:sp>
        <p:nvSpPr>
          <p:cNvPr id="144" name="Text Box 57"/>
          <p:cNvSpPr txBox="1">
            <a:spLocks noChangeArrowheads="1"/>
          </p:cNvSpPr>
          <p:nvPr/>
        </p:nvSpPr>
        <p:spPr bwMode="auto">
          <a:xfrm>
            <a:off x="7345100" y="2277264"/>
            <a:ext cx="1354138" cy="600164"/>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smtClean="0">
                <a:solidFill>
                  <a:srgbClr val="000000"/>
                </a:solidFill>
                <a:latin typeface="メイリオ" pitchFamily="50" charset="-128"/>
                <a:ea typeface="メイリオ" pitchFamily="50" charset="-128"/>
                <a:cs typeface="メイリオ" pitchFamily="50" charset="-128"/>
              </a:rPr>
              <a:t>個人</a:t>
            </a:r>
            <a:r>
              <a:rPr lang="ja-JP" altLang="en-US" sz="1000" dirty="0">
                <a:solidFill>
                  <a:srgbClr val="000000"/>
                </a:solidFill>
                <a:latin typeface="メイリオ" pitchFamily="50" charset="-128"/>
                <a:ea typeface="メイリオ" pitchFamily="50" charset="-128"/>
                <a:cs typeface="メイリオ" pitchFamily="50" charset="-128"/>
              </a:rPr>
              <a:t>情報登録</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汎用条件検索</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社員台帳管理</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組織図・人員構成表</a:t>
            </a:r>
          </a:p>
        </p:txBody>
      </p:sp>
      <p:sp>
        <p:nvSpPr>
          <p:cNvPr id="145" name="テキスト ボックス 144"/>
          <p:cNvSpPr txBox="1"/>
          <p:nvPr/>
        </p:nvSpPr>
        <p:spPr>
          <a:xfrm>
            <a:off x="2267744" y="4289321"/>
            <a:ext cx="936104" cy="507831"/>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審査結果</a:t>
            </a:r>
            <a:endParaRPr kumimoji="1" lang="en-US" altLang="ja-JP" sz="900" dirty="0" smtClean="0">
              <a:latin typeface="メイリオ" pitchFamily="50" charset="-128"/>
              <a:ea typeface="メイリオ" pitchFamily="50" charset="-128"/>
              <a:cs typeface="メイリオ" pitchFamily="50" charset="-128"/>
            </a:endParaRPr>
          </a:p>
          <a:p>
            <a:r>
              <a:rPr lang="ja-JP" altLang="en-US" sz="900" dirty="0" smtClean="0">
                <a:latin typeface="メイリオ" pitchFamily="50" charset="-128"/>
                <a:ea typeface="メイリオ" pitchFamily="50" charset="-128"/>
                <a:cs typeface="メイリオ" pitchFamily="50" charset="-128"/>
              </a:rPr>
              <a:t>昇給情報</a:t>
            </a:r>
            <a:endParaRPr lang="en-US" altLang="ja-JP" sz="900" dirty="0" smtClean="0">
              <a:latin typeface="メイリオ" pitchFamily="50" charset="-128"/>
              <a:ea typeface="メイリオ" pitchFamily="50" charset="-128"/>
              <a:cs typeface="メイリオ" pitchFamily="50" charset="-128"/>
            </a:endParaRPr>
          </a:p>
          <a:p>
            <a:r>
              <a:rPr kumimoji="1" lang="ja-JP" altLang="en-US" sz="900" dirty="0" smtClean="0">
                <a:latin typeface="メイリオ" pitchFamily="50" charset="-128"/>
                <a:ea typeface="メイリオ" pitchFamily="50" charset="-128"/>
                <a:cs typeface="メイリオ" pitchFamily="50" charset="-128"/>
              </a:rPr>
              <a:t>昇格情報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46" name="Picture 23"/>
          <p:cNvPicPr>
            <a:picLocks noChangeAspect="1" noChangeArrowheads="1"/>
          </p:cNvPicPr>
          <p:nvPr/>
        </p:nvPicPr>
        <p:blipFill>
          <a:blip r:embed="rId3" cstate="screen"/>
          <a:srcRect/>
          <a:stretch>
            <a:fillRect/>
          </a:stretch>
        </p:blipFill>
        <p:spPr bwMode="auto">
          <a:xfrm rot="2365671">
            <a:off x="2390156" y="2915966"/>
            <a:ext cx="1180396" cy="399700"/>
          </a:xfrm>
          <a:prstGeom prst="rect">
            <a:avLst/>
          </a:prstGeom>
          <a:noFill/>
          <a:ln w="9525">
            <a:noFill/>
            <a:miter lim="800000"/>
            <a:headEnd/>
            <a:tailEnd/>
          </a:ln>
          <a:effectLst/>
        </p:spPr>
      </p:pic>
      <p:pic>
        <p:nvPicPr>
          <p:cNvPr id="147" name="Picture 23"/>
          <p:cNvPicPr>
            <a:picLocks noChangeAspect="1" noChangeArrowheads="1"/>
          </p:cNvPicPr>
          <p:nvPr/>
        </p:nvPicPr>
        <p:blipFill>
          <a:blip r:embed="rId3" cstate="screen"/>
          <a:srcRect/>
          <a:stretch>
            <a:fillRect/>
          </a:stretch>
        </p:blipFill>
        <p:spPr bwMode="auto">
          <a:xfrm>
            <a:off x="2095460" y="4028120"/>
            <a:ext cx="1180396" cy="399700"/>
          </a:xfrm>
          <a:prstGeom prst="rect">
            <a:avLst/>
          </a:prstGeom>
          <a:noFill/>
          <a:ln w="9525">
            <a:noFill/>
            <a:miter lim="800000"/>
            <a:headEnd/>
            <a:tailEnd/>
          </a:ln>
          <a:effectLst/>
        </p:spPr>
      </p:pic>
      <p:pic>
        <p:nvPicPr>
          <p:cNvPr id="148"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4716016" y="2245618"/>
            <a:ext cx="638175" cy="895350"/>
          </a:xfrm>
          <a:prstGeom prst="rect">
            <a:avLst/>
          </a:prstGeom>
          <a:noFill/>
          <a:ln w="9525">
            <a:noFill/>
            <a:miter lim="800000"/>
            <a:headEnd/>
            <a:tailEnd/>
          </a:ln>
        </p:spPr>
      </p:pic>
      <p:sp>
        <p:nvSpPr>
          <p:cNvPr id="149" name="AutoShape 5"/>
          <p:cNvSpPr>
            <a:spLocks noChangeArrowheads="1"/>
          </p:cNvSpPr>
          <p:nvPr/>
        </p:nvSpPr>
        <p:spPr bwMode="gray">
          <a:xfrm>
            <a:off x="3376902" y="1409700"/>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50" name="AutoShape 32"/>
          <p:cNvSpPr>
            <a:spLocks noChangeArrowheads="1"/>
          </p:cNvSpPr>
          <p:nvPr/>
        </p:nvSpPr>
        <p:spPr bwMode="auto">
          <a:xfrm>
            <a:off x="3537061" y="1268760"/>
            <a:ext cx="1152000" cy="258762"/>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研修教育管理</a:t>
            </a:r>
          </a:p>
        </p:txBody>
      </p:sp>
      <p:sp>
        <p:nvSpPr>
          <p:cNvPr id="151" name="Text Box 33"/>
          <p:cNvSpPr txBox="1">
            <a:spLocks noChangeArrowheads="1"/>
          </p:cNvSpPr>
          <p:nvPr/>
        </p:nvSpPr>
        <p:spPr bwMode="auto">
          <a:xfrm>
            <a:off x="3450869" y="1628800"/>
            <a:ext cx="1276350" cy="600164"/>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コース管理</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受講者決定</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受講履歴</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外部研修取込</a:t>
            </a:r>
          </a:p>
        </p:txBody>
      </p:sp>
      <p:pic>
        <p:nvPicPr>
          <p:cNvPr id="152"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rot="13440044">
            <a:off x="2993227" y="4749146"/>
            <a:ext cx="638175" cy="895350"/>
          </a:xfrm>
          <a:prstGeom prst="rect">
            <a:avLst/>
          </a:prstGeom>
          <a:noFill/>
          <a:ln w="9525">
            <a:noFill/>
            <a:miter lim="800000"/>
            <a:headEnd/>
            <a:tailEnd/>
          </a:ln>
        </p:spPr>
      </p:pic>
      <p:sp>
        <p:nvSpPr>
          <p:cNvPr id="154" name="AutoShape 5"/>
          <p:cNvSpPr>
            <a:spLocks noChangeArrowheads="1"/>
          </p:cNvSpPr>
          <p:nvPr/>
        </p:nvSpPr>
        <p:spPr bwMode="gray">
          <a:xfrm>
            <a:off x="1835696" y="5502424"/>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55" name="AutoShape 38"/>
          <p:cNvSpPr>
            <a:spLocks noChangeArrowheads="1"/>
          </p:cNvSpPr>
          <p:nvPr/>
        </p:nvSpPr>
        <p:spPr bwMode="auto">
          <a:xfrm>
            <a:off x="1979712" y="5373216"/>
            <a:ext cx="1152000" cy="258762"/>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退職者管理</a:t>
            </a:r>
          </a:p>
        </p:txBody>
      </p:sp>
      <p:sp>
        <p:nvSpPr>
          <p:cNvPr id="156" name="Text Box 39"/>
          <p:cNvSpPr txBox="1">
            <a:spLocks noChangeArrowheads="1"/>
          </p:cNvSpPr>
          <p:nvPr/>
        </p:nvSpPr>
        <p:spPr bwMode="auto">
          <a:xfrm>
            <a:off x="1861393" y="5733256"/>
            <a:ext cx="1414463" cy="600164"/>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退職予定者照会</a:t>
            </a:r>
            <a:r>
              <a:rPr lang="en-US" altLang="ja-JP" sz="1000" dirty="0">
                <a:solidFill>
                  <a:srgbClr val="000000"/>
                </a:solidFill>
                <a:latin typeface="メイリオ" pitchFamily="50" charset="-128"/>
                <a:ea typeface="メイリオ" pitchFamily="50" charset="-128"/>
                <a:cs typeface="メイリオ" pitchFamily="50" charset="-128"/>
              </a:rPr>
              <a:t>/</a:t>
            </a:r>
            <a:r>
              <a:rPr lang="ja-JP" altLang="en-US" sz="1000" dirty="0">
                <a:solidFill>
                  <a:srgbClr val="000000"/>
                </a:solidFill>
                <a:latin typeface="メイリオ" pitchFamily="50" charset="-128"/>
                <a:ea typeface="メイリオ" pitchFamily="50" charset="-128"/>
                <a:cs typeface="メイリオ" pitchFamily="50" charset="-128"/>
              </a:rPr>
              <a:t>一覧</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事由別退職者抽出</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退職確定者決裁連携</a:t>
            </a:r>
          </a:p>
          <a:p>
            <a:pPr>
              <a:lnSpc>
                <a:spcPct val="60000"/>
              </a:lnSpc>
              <a:spcBef>
                <a:spcPct val="50000"/>
              </a:spcBef>
            </a:pPr>
            <a:endParaRPr lang="ja-JP" altLang="en-US" sz="1000" dirty="0">
              <a:solidFill>
                <a:srgbClr val="000000"/>
              </a:solidFill>
              <a:latin typeface="メイリオ" pitchFamily="50" charset="-128"/>
              <a:ea typeface="メイリオ" pitchFamily="50" charset="-128"/>
              <a:cs typeface="メイリオ" pitchFamily="50" charset="-128"/>
            </a:endParaRPr>
          </a:p>
        </p:txBody>
      </p:sp>
      <p:pic>
        <p:nvPicPr>
          <p:cNvPr id="157" name="Picture 23"/>
          <p:cNvPicPr>
            <a:picLocks noChangeAspect="1" noChangeArrowheads="1"/>
          </p:cNvPicPr>
          <p:nvPr/>
        </p:nvPicPr>
        <p:blipFill>
          <a:blip r:embed="rId3" cstate="screen"/>
          <a:srcRect/>
          <a:stretch>
            <a:fillRect/>
          </a:stretch>
        </p:blipFill>
        <p:spPr bwMode="auto">
          <a:xfrm>
            <a:off x="5983892" y="3677372"/>
            <a:ext cx="1180396" cy="399700"/>
          </a:xfrm>
          <a:prstGeom prst="rect">
            <a:avLst/>
          </a:prstGeom>
          <a:noFill/>
          <a:ln w="9525">
            <a:noFill/>
            <a:miter lim="800000"/>
            <a:headEnd/>
            <a:tailEnd/>
          </a:ln>
          <a:effectLst/>
        </p:spPr>
      </p:pic>
      <p:sp>
        <p:nvSpPr>
          <p:cNvPr id="158" name="テキスト ボックス 157"/>
          <p:cNvSpPr txBox="1"/>
          <p:nvPr/>
        </p:nvSpPr>
        <p:spPr>
          <a:xfrm>
            <a:off x="6228184" y="3533356"/>
            <a:ext cx="936104"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a:p>
            <a:r>
              <a:rPr lang="ja-JP" altLang="en-US" sz="900" dirty="0" smtClean="0">
                <a:latin typeface="メイリオ" pitchFamily="50" charset="-128"/>
                <a:ea typeface="メイリオ" pitchFamily="50" charset="-128"/>
                <a:cs typeface="メイリオ" pitchFamily="50" charset="-128"/>
              </a:rPr>
              <a:t>組織情報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59" name="テキスト ボックス 158"/>
          <p:cNvSpPr txBox="1"/>
          <p:nvPr/>
        </p:nvSpPr>
        <p:spPr>
          <a:xfrm>
            <a:off x="3995936" y="5229200"/>
            <a:ext cx="720080" cy="2308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60"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rot="10800000">
            <a:off x="4473745" y="4909913"/>
            <a:ext cx="638175" cy="895350"/>
          </a:xfrm>
          <a:prstGeom prst="rect">
            <a:avLst/>
          </a:prstGeom>
          <a:noFill/>
          <a:ln w="9525">
            <a:noFill/>
            <a:miter lim="800000"/>
            <a:headEnd/>
            <a:tailEnd/>
          </a:ln>
        </p:spPr>
      </p:pic>
      <p:sp>
        <p:nvSpPr>
          <p:cNvPr id="161" name="テキスト ボックス 160"/>
          <p:cNvSpPr txBox="1"/>
          <p:nvPr/>
        </p:nvSpPr>
        <p:spPr>
          <a:xfrm>
            <a:off x="4823888" y="5229200"/>
            <a:ext cx="936104"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給与</a:t>
            </a:r>
            <a:r>
              <a:rPr kumimoji="1" lang="en-US" altLang="ja-JP" sz="900" dirty="0" smtClean="0">
                <a:latin typeface="メイリオ" pitchFamily="50" charset="-128"/>
                <a:ea typeface="メイリオ" pitchFamily="50" charset="-128"/>
                <a:cs typeface="メイリオ" pitchFamily="50" charset="-128"/>
              </a:rPr>
              <a:t>/</a:t>
            </a:r>
            <a:r>
              <a:rPr kumimoji="1" lang="ja-JP" altLang="en-US" sz="900" dirty="0" smtClean="0">
                <a:latin typeface="メイリオ" pitchFamily="50" charset="-128"/>
                <a:ea typeface="メイリオ" pitchFamily="50" charset="-128"/>
                <a:cs typeface="メイリオ" pitchFamily="50" charset="-128"/>
              </a:rPr>
              <a:t>勤怠</a:t>
            </a:r>
            <a:endParaRPr kumimoji="1" lang="en-US" altLang="ja-JP" sz="900" dirty="0" smtClean="0">
              <a:latin typeface="メイリオ" pitchFamily="50" charset="-128"/>
              <a:ea typeface="メイリオ" pitchFamily="50" charset="-128"/>
              <a:cs typeface="メイリオ" pitchFamily="50" charset="-128"/>
            </a:endParaRPr>
          </a:p>
          <a:p>
            <a:r>
              <a:rPr kumimoji="1" lang="ja-JP" altLang="en-US" sz="900" dirty="0" smtClean="0">
                <a:latin typeface="メイリオ" pitchFamily="50" charset="-128"/>
                <a:ea typeface="メイリオ" pitchFamily="50" charset="-128"/>
                <a:cs typeface="メイリオ" pitchFamily="50" charset="-128"/>
              </a:rPr>
              <a:t>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62" name="テキスト ボックス 161"/>
          <p:cNvSpPr txBox="1"/>
          <p:nvPr/>
        </p:nvSpPr>
        <p:spPr>
          <a:xfrm>
            <a:off x="5004048" y="2552854"/>
            <a:ext cx="936104"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受講情報</a:t>
            </a:r>
            <a:endParaRPr kumimoji="1" lang="en-US" altLang="ja-JP" sz="900" dirty="0" smtClean="0">
              <a:latin typeface="メイリオ" pitchFamily="50" charset="-128"/>
              <a:ea typeface="メイリオ" pitchFamily="50" charset="-128"/>
              <a:cs typeface="メイリオ" pitchFamily="50" charset="-128"/>
            </a:endParaRPr>
          </a:p>
          <a:p>
            <a:r>
              <a:rPr lang="ja-JP" altLang="en-US" sz="900" dirty="0" smtClean="0">
                <a:latin typeface="メイリオ" pitchFamily="50" charset="-128"/>
                <a:ea typeface="メイリオ" pitchFamily="50" charset="-128"/>
                <a:cs typeface="メイリオ" pitchFamily="50" charset="-128"/>
              </a:rPr>
              <a:t>更新情報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65"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rot="10800000">
            <a:off x="3995937" y="2389633"/>
            <a:ext cx="638175" cy="895350"/>
          </a:xfrm>
          <a:prstGeom prst="rect">
            <a:avLst/>
          </a:prstGeom>
          <a:noFill/>
          <a:ln w="9525">
            <a:noFill/>
            <a:miter lim="800000"/>
            <a:headEnd/>
            <a:tailEnd/>
          </a:ln>
        </p:spPr>
      </p:pic>
      <p:sp>
        <p:nvSpPr>
          <p:cNvPr id="166" name="テキスト ボックス 165"/>
          <p:cNvSpPr txBox="1"/>
          <p:nvPr/>
        </p:nvSpPr>
        <p:spPr>
          <a:xfrm>
            <a:off x="4283968" y="2622104"/>
            <a:ext cx="648072" cy="230832"/>
          </a:xfrm>
          <a:prstGeom prst="rect">
            <a:avLst/>
          </a:prstGeom>
        </p:spPr>
        <p:txBody>
          <a:bodyPr wrap="square" rtlCol="0" anchor="ctr" anchorCtr="0">
            <a:norm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67" name="Picture 23"/>
          <p:cNvPicPr>
            <a:picLocks noChangeAspect="1" noChangeArrowheads="1"/>
          </p:cNvPicPr>
          <p:nvPr/>
        </p:nvPicPr>
        <p:blipFill>
          <a:blip r:embed="rId3" cstate="screen"/>
          <a:srcRect/>
          <a:stretch>
            <a:fillRect/>
          </a:stretch>
        </p:blipFill>
        <p:spPr bwMode="auto">
          <a:xfrm rot="13221796">
            <a:off x="2544711" y="2694642"/>
            <a:ext cx="1180396" cy="399700"/>
          </a:xfrm>
          <a:prstGeom prst="rect">
            <a:avLst/>
          </a:prstGeom>
          <a:noFill/>
          <a:ln w="9525">
            <a:noFill/>
            <a:miter lim="800000"/>
            <a:headEnd/>
            <a:tailEnd/>
          </a:ln>
          <a:effectLst/>
        </p:spPr>
      </p:pic>
      <p:sp>
        <p:nvSpPr>
          <p:cNvPr id="169" name="テキスト ボックス 168"/>
          <p:cNvSpPr txBox="1"/>
          <p:nvPr/>
        </p:nvSpPr>
        <p:spPr>
          <a:xfrm>
            <a:off x="3053694" y="2492896"/>
            <a:ext cx="648072"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a:p>
            <a:r>
              <a:rPr kumimoji="1" lang="ja-JP" altLang="en-US" sz="900" dirty="0" smtClean="0">
                <a:latin typeface="メイリオ" pitchFamily="50" charset="-128"/>
                <a:ea typeface="メイリオ" pitchFamily="50" charset="-128"/>
                <a:cs typeface="メイリオ" pitchFamily="50" charset="-128"/>
              </a:rPr>
              <a:t>組織情報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70" name="Picture 23"/>
          <p:cNvPicPr>
            <a:picLocks noChangeAspect="1" noChangeArrowheads="1"/>
          </p:cNvPicPr>
          <p:nvPr/>
        </p:nvPicPr>
        <p:blipFill>
          <a:blip r:embed="rId3" cstate="screen"/>
          <a:srcRect/>
          <a:stretch>
            <a:fillRect/>
          </a:stretch>
        </p:blipFill>
        <p:spPr bwMode="auto">
          <a:xfrm rot="10800000">
            <a:off x="2095460" y="3758672"/>
            <a:ext cx="1180396" cy="399700"/>
          </a:xfrm>
          <a:prstGeom prst="rect">
            <a:avLst/>
          </a:prstGeom>
          <a:noFill/>
          <a:ln w="9525">
            <a:noFill/>
            <a:miter lim="800000"/>
            <a:headEnd/>
            <a:tailEnd/>
          </a:ln>
          <a:effectLst/>
        </p:spPr>
      </p:pic>
      <p:sp>
        <p:nvSpPr>
          <p:cNvPr id="171" name="テキスト ボックス 170"/>
          <p:cNvSpPr txBox="1"/>
          <p:nvPr/>
        </p:nvSpPr>
        <p:spPr>
          <a:xfrm>
            <a:off x="2267744" y="3702224"/>
            <a:ext cx="936104" cy="2308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72" name="テキスト ボックス 171"/>
          <p:cNvSpPr txBox="1"/>
          <p:nvPr/>
        </p:nvSpPr>
        <p:spPr>
          <a:xfrm>
            <a:off x="2195736" y="3068960"/>
            <a:ext cx="1223412"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内定者情報</a:t>
            </a:r>
            <a:endParaRPr kumimoji="1" lang="en-US" altLang="ja-JP" sz="900" dirty="0" smtClean="0">
              <a:latin typeface="メイリオ" pitchFamily="50" charset="-128"/>
              <a:ea typeface="メイリオ" pitchFamily="50" charset="-128"/>
              <a:cs typeface="メイリオ" pitchFamily="50" charset="-128"/>
            </a:endParaRPr>
          </a:p>
          <a:p>
            <a:r>
              <a:rPr lang="ja-JP" altLang="en-US" sz="900" dirty="0" smtClean="0">
                <a:latin typeface="メイリオ" pitchFamily="50" charset="-128"/>
                <a:ea typeface="メイリオ" pitchFamily="50" charset="-128"/>
                <a:cs typeface="メイリオ" pitchFamily="50" charset="-128"/>
              </a:rPr>
              <a:t>組織</a:t>
            </a:r>
            <a:r>
              <a:rPr lang="en-US" altLang="ja-JP" sz="900" dirty="0" smtClean="0">
                <a:latin typeface="メイリオ" pitchFamily="50" charset="-128"/>
                <a:ea typeface="メイリオ" pitchFamily="50" charset="-128"/>
                <a:cs typeface="メイリオ" pitchFamily="50" charset="-128"/>
              </a:rPr>
              <a:t>/</a:t>
            </a:r>
            <a:r>
              <a:rPr lang="ja-JP" altLang="en-US" sz="900" dirty="0" smtClean="0">
                <a:latin typeface="メイリオ" pitchFamily="50" charset="-128"/>
                <a:ea typeface="メイリオ" pitchFamily="50" charset="-128"/>
                <a:cs typeface="メイリオ" pitchFamily="50" charset="-128"/>
              </a:rPr>
              <a:t>異動情報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73" name="テキスト ボックス 172"/>
          <p:cNvSpPr txBox="1"/>
          <p:nvPr/>
        </p:nvSpPr>
        <p:spPr>
          <a:xfrm>
            <a:off x="3203848" y="5229200"/>
            <a:ext cx="936104" cy="2308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退職者情報</a:t>
            </a:r>
            <a:endParaRPr kumimoji="1" lang="en-US" altLang="ja-JP" sz="900" dirty="0" smtClean="0">
              <a:latin typeface="メイリオ" pitchFamily="50" charset="-128"/>
              <a:ea typeface="メイリオ" pitchFamily="50" charset="-128"/>
              <a:cs typeface="メイリオ" pitchFamily="50" charset="-128"/>
            </a:endParaRPr>
          </a:p>
        </p:txBody>
      </p:sp>
      <p:pic>
        <p:nvPicPr>
          <p:cNvPr id="174" name="Picture 23"/>
          <p:cNvPicPr>
            <a:picLocks noChangeAspect="1" noChangeArrowheads="1"/>
          </p:cNvPicPr>
          <p:nvPr/>
        </p:nvPicPr>
        <p:blipFill>
          <a:blip r:embed="rId3" cstate="screen"/>
          <a:srcRect/>
          <a:stretch>
            <a:fillRect/>
          </a:stretch>
        </p:blipFill>
        <p:spPr bwMode="auto">
          <a:xfrm rot="10800000">
            <a:off x="5111920" y="5909619"/>
            <a:ext cx="748348" cy="399700"/>
          </a:xfrm>
          <a:prstGeom prst="rect">
            <a:avLst/>
          </a:prstGeom>
          <a:noFill/>
          <a:ln w="9525">
            <a:noFill/>
            <a:miter lim="800000"/>
            <a:headEnd/>
            <a:tailEnd/>
          </a:ln>
          <a:effectLst/>
        </p:spPr>
      </p:pic>
      <p:sp>
        <p:nvSpPr>
          <p:cNvPr id="175" name="テキスト ボックス 174"/>
          <p:cNvSpPr txBox="1"/>
          <p:nvPr/>
        </p:nvSpPr>
        <p:spPr>
          <a:xfrm>
            <a:off x="5255936" y="5661248"/>
            <a:ext cx="648072" cy="3693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前払金</a:t>
            </a:r>
            <a:endParaRPr kumimoji="1" lang="en-US" altLang="ja-JP" sz="900" dirty="0" smtClean="0">
              <a:latin typeface="メイリオ" pitchFamily="50" charset="-128"/>
              <a:ea typeface="メイリオ" pitchFamily="50" charset="-128"/>
              <a:cs typeface="メイリオ" pitchFamily="50" charset="-128"/>
            </a:endParaRPr>
          </a:p>
          <a:p>
            <a:r>
              <a:rPr lang="ja-JP" altLang="en-US" sz="900" dirty="0" smtClean="0">
                <a:latin typeface="メイリオ" pitchFamily="50" charset="-128"/>
                <a:ea typeface="メイリオ" pitchFamily="50" charset="-128"/>
                <a:cs typeface="メイリオ" pitchFamily="50" charset="-128"/>
              </a:rPr>
              <a:t>仕訳</a:t>
            </a:r>
            <a:endParaRPr kumimoji="1" lang="en-US" altLang="ja-JP" sz="900" dirty="0" smtClean="0">
              <a:latin typeface="メイリオ" pitchFamily="50" charset="-128"/>
              <a:ea typeface="メイリオ" pitchFamily="50" charset="-128"/>
              <a:cs typeface="メイリオ" pitchFamily="50" charset="-128"/>
            </a:endParaRPr>
          </a:p>
        </p:txBody>
      </p:sp>
      <p:sp>
        <p:nvSpPr>
          <p:cNvPr id="176" name="AutoShape 80"/>
          <p:cNvSpPr>
            <a:spLocks noChangeArrowheads="1"/>
          </p:cNvSpPr>
          <p:nvPr/>
        </p:nvSpPr>
        <p:spPr bwMode="gray">
          <a:xfrm>
            <a:off x="3851920" y="6085348"/>
            <a:ext cx="1260000" cy="360000"/>
          </a:xfrm>
          <a:prstGeom prst="roundRect">
            <a:avLst>
              <a:gd name="adj" fmla="val 10704"/>
            </a:avLst>
          </a:prstGeom>
          <a:ln>
            <a:headEnd/>
            <a:tailEnd/>
          </a:ln>
        </p:spPr>
        <p:style>
          <a:lnRef idx="0">
            <a:schemeClr val="accent4"/>
          </a:lnRef>
          <a:fillRef idx="3">
            <a:schemeClr val="accent4"/>
          </a:fillRef>
          <a:effectRef idx="3">
            <a:schemeClr val="accent4"/>
          </a:effectRef>
          <a:fontRef idx="minor">
            <a:schemeClr val="lt1"/>
          </a:fontRef>
        </p:style>
        <p:txBody>
          <a:bodyPr wrap="none" lIns="3600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SuperStream-NX</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kern="0" dirty="0" smtClean="0">
                <a:solidFill>
                  <a:srgbClr val="FFFFFF"/>
                </a:solidFill>
                <a:latin typeface="メイリオ" pitchFamily="50" charset="-128"/>
                <a:ea typeface="メイリオ" pitchFamily="50" charset="-128"/>
                <a:cs typeface="メイリオ" pitchFamily="50" charset="-128"/>
              </a:rPr>
              <a:t>統合会計</a:t>
            </a: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pic>
        <p:nvPicPr>
          <p:cNvPr id="177" name="Picture 23"/>
          <p:cNvPicPr>
            <a:picLocks noChangeAspect="1" noChangeArrowheads="1"/>
          </p:cNvPicPr>
          <p:nvPr/>
        </p:nvPicPr>
        <p:blipFill>
          <a:blip r:embed="rId3" cstate="screen"/>
          <a:srcRect/>
          <a:stretch>
            <a:fillRect/>
          </a:stretch>
        </p:blipFill>
        <p:spPr bwMode="auto">
          <a:xfrm rot="2365671">
            <a:off x="5907257" y="4780710"/>
            <a:ext cx="771721" cy="399700"/>
          </a:xfrm>
          <a:prstGeom prst="rect">
            <a:avLst/>
          </a:prstGeom>
          <a:noFill/>
          <a:ln w="9525">
            <a:noFill/>
            <a:miter lim="800000"/>
            <a:headEnd/>
            <a:tailEnd/>
          </a:ln>
          <a:effectLst/>
        </p:spPr>
      </p:pic>
      <p:sp>
        <p:nvSpPr>
          <p:cNvPr id="178" name="テキスト ボックス 177"/>
          <p:cNvSpPr txBox="1"/>
          <p:nvPr/>
        </p:nvSpPr>
        <p:spPr>
          <a:xfrm>
            <a:off x="6192040" y="4869160"/>
            <a:ext cx="648072" cy="2308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79" name="テキスト ボックス 178"/>
          <p:cNvSpPr txBox="1"/>
          <p:nvPr/>
        </p:nvSpPr>
        <p:spPr>
          <a:xfrm>
            <a:off x="6660232" y="1412776"/>
            <a:ext cx="648072" cy="230832"/>
          </a:xfrm>
          <a:prstGeom prst="rect">
            <a:avLst/>
          </a:prstGeom>
        </p:spPr>
        <p:txBody>
          <a:bodyPr wrap="square" rtlCol="0" anchor="ctr" anchorCtr="0">
            <a:spAutoFit/>
          </a:bodyPr>
          <a:lstStyle/>
          <a:p>
            <a:r>
              <a:rPr lang="ja-JP" altLang="en-US" sz="900" dirty="0" smtClean="0">
                <a:latin typeface="メイリオ" pitchFamily="50" charset="-128"/>
                <a:ea typeface="メイリオ" pitchFamily="50" charset="-128"/>
                <a:cs typeface="メイリオ" pitchFamily="50" charset="-128"/>
              </a:rPr>
              <a:t>諸届</a:t>
            </a:r>
            <a:r>
              <a:rPr kumimoji="1" lang="ja-JP" altLang="en-US" sz="900" dirty="0" smtClean="0">
                <a:latin typeface="メイリオ" pitchFamily="50" charset="-128"/>
                <a:ea typeface="メイリオ" pitchFamily="50" charset="-128"/>
                <a:cs typeface="メイリオ" pitchFamily="50" charset="-128"/>
              </a:rPr>
              <a:t>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80" name="AutoShape 50"/>
          <p:cNvSpPr>
            <a:spLocks noChangeArrowheads="1"/>
          </p:cNvSpPr>
          <p:nvPr/>
        </p:nvSpPr>
        <p:spPr bwMode="auto">
          <a:xfrm>
            <a:off x="7308304" y="1484784"/>
            <a:ext cx="1440160" cy="360040"/>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SuperStream-NX</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kern="0" dirty="0" smtClean="0">
                <a:solidFill>
                  <a:srgbClr val="FFFFFF"/>
                </a:solidFill>
                <a:latin typeface="メイリオ" pitchFamily="50" charset="-128"/>
                <a:ea typeface="メイリオ" pitchFamily="50" charset="-128"/>
                <a:cs typeface="メイリオ" pitchFamily="50" charset="-128"/>
              </a:rPr>
              <a:t>人事諸届・照会</a:t>
            </a: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pic>
        <p:nvPicPr>
          <p:cNvPr id="181" name="Picture 23"/>
          <p:cNvPicPr>
            <a:picLocks noChangeAspect="1" noChangeArrowheads="1"/>
          </p:cNvPicPr>
          <p:nvPr/>
        </p:nvPicPr>
        <p:blipFill>
          <a:blip r:embed="rId3" cstate="screen"/>
          <a:srcRect/>
          <a:stretch>
            <a:fillRect/>
          </a:stretch>
        </p:blipFill>
        <p:spPr bwMode="auto">
          <a:xfrm rot="18917212">
            <a:off x="5837970" y="2527874"/>
            <a:ext cx="1180396" cy="399700"/>
          </a:xfrm>
          <a:prstGeom prst="rect">
            <a:avLst/>
          </a:prstGeom>
          <a:noFill/>
          <a:ln w="9525">
            <a:noFill/>
            <a:miter lim="800000"/>
            <a:headEnd/>
            <a:tailEnd/>
          </a:ln>
          <a:effectLst/>
        </p:spPr>
      </p:pic>
      <p:sp>
        <p:nvSpPr>
          <p:cNvPr id="182" name="テキスト ボックス 181"/>
          <p:cNvSpPr txBox="1"/>
          <p:nvPr/>
        </p:nvSpPr>
        <p:spPr>
          <a:xfrm>
            <a:off x="6012160" y="2440480"/>
            <a:ext cx="936104" cy="230832"/>
          </a:xfrm>
          <a:prstGeom prst="rect">
            <a:avLst/>
          </a:prstGeom>
        </p:spPr>
        <p:txBody>
          <a:bodyPr wrap="square" rtlCol="0" anchor="ctr" anchorCtr="0">
            <a:spAutoFit/>
          </a:bodyPr>
          <a:lstStyle/>
          <a:p>
            <a:r>
              <a:rPr kumimoji="1" lang="ja-JP" altLang="en-US" sz="900" dirty="0" smtClean="0">
                <a:latin typeface="メイリオ" pitchFamily="50" charset="-128"/>
                <a:ea typeface="メイリオ" pitchFamily="50" charset="-128"/>
                <a:cs typeface="メイリオ" pitchFamily="50" charset="-128"/>
              </a:rPr>
              <a:t>人事情報</a:t>
            </a:r>
            <a:endParaRPr kumimoji="1" lang="en-US" altLang="ja-JP" sz="900" dirty="0" smtClean="0">
              <a:latin typeface="メイリオ" pitchFamily="50" charset="-128"/>
              <a:ea typeface="メイリオ" pitchFamily="50" charset="-128"/>
              <a:cs typeface="メイリオ" pitchFamily="50" charset="-128"/>
            </a:endParaRPr>
          </a:p>
        </p:txBody>
      </p:sp>
      <p:sp>
        <p:nvSpPr>
          <p:cNvPr id="183" name="AutoShape 5"/>
          <p:cNvSpPr>
            <a:spLocks noChangeArrowheads="1"/>
          </p:cNvSpPr>
          <p:nvPr/>
        </p:nvSpPr>
        <p:spPr bwMode="gray">
          <a:xfrm>
            <a:off x="4932200" y="1412776"/>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84" name="AutoShape 35"/>
          <p:cNvSpPr>
            <a:spLocks noChangeArrowheads="1"/>
          </p:cNvSpPr>
          <p:nvPr/>
        </p:nvSpPr>
        <p:spPr bwMode="auto">
          <a:xfrm>
            <a:off x="5076345" y="1268760"/>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メイリオ" pitchFamily="50" charset="-128"/>
                <a:ea typeface="メイリオ" pitchFamily="50" charset="-128"/>
                <a:cs typeface="メイリオ" pitchFamily="50" charset="-128"/>
              </a:rPr>
              <a:t>諸届管理</a:t>
            </a:r>
          </a:p>
        </p:txBody>
      </p:sp>
      <p:sp>
        <p:nvSpPr>
          <p:cNvPr id="185" name="Text Box 36"/>
          <p:cNvSpPr txBox="1">
            <a:spLocks noChangeArrowheads="1"/>
          </p:cNvSpPr>
          <p:nvPr/>
        </p:nvSpPr>
        <p:spPr bwMode="auto">
          <a:xfrm>
            <a:off x="4993195" y="1629961"/>
            <a:ext cx="1276350" cy="430887"/>
          </a:xfrm>
          <a:prstGeom prst="rect">
            <a:avLst/>
          </a:prstGeom>
          <a:noFill/>
          <a:ln w="9525">
            <a:noFill/>
            <a:miter lim="800000"/>
            <a:headEnd/>
            <a:tailEnd/>
          </a:ln>
        </p:spPr>
        <p:txBody>
          <a:bodyPr lIns="0" tIns="0" rIns="0" bIns="0">
            <a:spAutoFit/>
          </a:bodyPr>
          <a:lstStyle/>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諸届申請登録</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諸届申請確認一覧</a:t>
            </a:r>
          </a:p>
          <a:p>
            <a:pPr>
              <a:lnSpc>
                <a:spcPct val="60000"/>
              </a:lnSpc>
              <a:spcBef>
                <a:spcPct val="50000"/>
              </a:spcBef>
            </a:pPr>
            <a:r>
              <a:rPr lang="ja-JP" altLang="en-US" sz="1000" dirty="0">
                <a:solidFill>
                  <a:srgbClr val="000000"/>
                </a:solidFill>
                <a:latin typeface="メイリオ" pitchFamily="50" charset="-128"/>
                <a:ea typeface="メイリオ" pitchFamily="50" charset="-128"/>
                <a:cs typeface="メイリオ" pitchFamily="50" charset="-128"/>
              </a:rPr>
              <a:t>諸届申請決裁処理</a:t>
            </a:r>
          </a:p>
        </p:txBody>
      </p:sp>
      <p:sp>
        <p:nvSpPr>
          <p:cNvPr id="186" name="AutoShape 47"/>
          <p:cNvSpPr>
            <a:spLocks noChangeArrowheads="1"/>
          </p:cNvSpPr>
          <p:nvPr/>
        </p:nvSpPr>
        <p:spPr bwMode="auto">
          <a:xfrm>
            <a:off x="2195784" y="2492944"/>
            <a:ext cx="432000" cy="432000"/>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a:t>
            </a:r>
            <a:endParaRPr kumimoji="0" lang="en-US" altLang="ja-JP"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87" name="AutoShape 47"/>
          <p:cNvSpPr>
            <a:spLocks noChangeArrowheads="1"/>
          </p:cNvSpPr>
          <p:nvPr/>
        </p:nvSpPr>
        <p:spPr bwMode="auto">
          <a:xfrm>
            <a:off x="1835696" y="4077072"/>
            <a:ext cx="432000" cy="432000"/>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a:t>
            </a:r>
            <a:endParaRPr kumimoji="0" lang="en-US" altLang="ja-JP"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88" name="AutoShape 5"/>
          <p:cNvSpPr>
            <a:spLocks noChangeArrowheads="1"/>
          </p:cNvSpPr>
          <p:nvPr/>
        </p:nvSpPr>
        <p:spPr bwMode="gray">
          <a:xfrm>
            <a:off x="7308304" y="4329200"/>
            <a:ext cx="1440000" cy="900000"/>
          </a:xfrm>
          <a:prstGeom prst="roundRect">
            <a:avLst>
              <a:gd name="adj" fmla="val 6056"/>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89" name="AutoShape 59"/>
          <p:cNvSpPr>
            <a:spLocks noChangeArrowheads="1"/>
          </p:cNvSpPr>
          <p:nvPr/>
        </p:nvSpPr>
        <p:spPr bwMode="auto">
          <a:xfrm>
            <a:off x="7452449" y="4199992"/>
            <a:ext cx="1152000" cy="258763"/>
          </a:xfrm>
          <a:prstGeom prst="flowChartAlternate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90" name="Text Box 42"/>
          <p:cNvSpPr txBox="1">
            <a:spLocks noChangeArrowheads="1"/>
          </p:cNvSpPr>
          <p:nvPr/>
        </p:nvSpPr>
        <p:spPr bwMode="auto">
          <a:xfrm>
            <a:off x="7380312" y="4557028"/>
            <a:ext cx="1276350" cy="600164"/>
          </a:xfrm>
          <a:prstGeom prst="rect">
            <a:avLst/>
          </a:prstGeom>
          <a:noFill/>
          <a:ln w="9525" algn="ctr">
            <a:noFill/>
            <a:miter lim="800000"/>
            <a:headEnd/>
            <a:tailEnd/>
          </a:ln>
        </p:spPr>
        <p:txBody>
          <a:bodyPr wrap="square" lIns="0" tIns="0" rIns="0" bIns="0">
            <a:spAutoFit/>
          </a:bodyPr>
          <a:lstStyle/>
          <a:p>
            <a:pPr>
              <a:lnSpc>
                <a:spcPct val="60000"/>
              </a:lnSpc>
              <a:spcBef>
                <a:spcPct val="50000"/>
              </a:spcBef>
            </a:pPr>
            <a:r>
              <a:rPr lang="ja-JP" altLang="en-US" sz="1000" dirty="0">
                <a:latin typeface="メイリオ" pitchFamily="50" charset="-128"/>
                <a:ea typeface="メイリオ" pitchFamily="50" charset="-128"/>
                <a:cs typeface="メイリオ" pitchFamily="50" charset="-128"/>
              </a:rPr>
              <a:t>異動発令登録</a:t>
            </a:r>
          </a:p>
          <a:p>
            <a:pPr>
              <a:lnSpc>
                <a:spcPct val="60000"/>
              </a:lnSpc>
              <a:spcBef>
                <a:spcPct val="50000"/>
              </a:spcBef>
            </a:pPr>
            <a:r>
              <a:rPr lang="ja-JP" altLang="en-US" sz="1000" dirty="0">
                <a:latin typeface="メイリオ" pitchFamily="50" charset="-128"/>
                <a:ea typeface="メイリオ" pitchFamily="50" charset="-128"/>
                <a:cs typeface="メイリオ" pitchFamily="50" charset="-128"/>
              </a:rPr>
              <a:t>滞留年数処理</a:t>
            </a:r>
          </a:p>
          <a:p>
            <a:pPr>
              <a:lnSpc>
                <a:spcPct val="60000"/>
              </a:lnSpc>
              <a:spcBef>
                <a:spcPct val="50000"/>
              </a:spcBef>
            </a:pPr>
            <a:r>
              <a:rPr lang="ja-JP" altLang="en-US" sz="1000" dirty="0">
                <a:latin typeface="メイリオ" pitchFamily="50" charset="-128"/>
                <a:ea typeface="メイリオ" pitchFamily="50" charset="-128"/>
                <a:cs typeface="メイリオ" pitchFamily="50" charset="-128"/>
              </a:rPr>
              <a:t>承認・決裁・発令</a:t>
            </a:r>
          </a:p>
          <a:p>
            <a:pPr>
              <a:lnSpc>
                <a:spcPct val="60000"/>
              </a:lnSpc>
              <a:spcBef>
                <a:spcPct val="50000"/>
              </a:spcBef>
            </a:pPr>
            <a:r>
              <a:rPr lang="ja-JP" altLang="en-US" sz="1000" dirty="0">
                <a:latin typeface="メイリオ" pitchFamily="50" charset="-128"/>
                <a:ea typeface="メイリオ" pitchFamily="50" charset="-128"/>
                <a:cs typeface="メイリオ" pitchFamily="50" charset="-128"/>
              </a:rPr>
              <a:t>辞令・通達</a:t>
            </a:r>
          </a:p>
        </p:txBody>
      </p:sp>
      <p:pic>
        <p:nvPicPr>
          <p:cNvPr id="191"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3707904" y="4797152"/>
            <a:ext cx="638175" cy="895350"/>
          </a:xfrm>
          <a:prstGeom prst="rect">
            <a:avLst/>
          </a:prstGeom>
          <a:noFill/>
          <a:ln w="9525">
            <a:noFill/>
            <a:miter lim="800000"/>
            <a:headEnd/>
            <a:tailEnd/>
          </a:ln>
        </p:spPr>
      </p:pic>
      <p:grpSp>
        <p:nvGrpSpPr>
          <p:cNvPr id="192" name="グループ化 191"/>
          <p:cNvGrpSpPr/>
          <p:nvPr/>
        </p:nvGrpSpPr>
        <p:grpSpPr>
          <a:xfrm>
            <a:off x="3203848" y="2965318"/>
            <a:ext cx="2880320" cy="2047858"/>
            <a:chOff x="3203848" y="2965318"/>
            <a:chExt cx="2880320" cy="2047858"/>
          </a:xfrm>
        </p:grpSpPr>
        <p:pic>
          <p:nvPicPr>
            <p:cNvPr id="193" name="Picture 16"/>
            <p:cNvPicPr>
              <a:picLocks noChangeAspect="1" noChangeArrowheads="1"/>
            </p:cNvPicPr>
            <p:nvPr/>
          </p:nvPicPr>
          <p:blipFill>
            <a:blip r:embed="rId5" cstate="email"/>
            <a:srcRect/>
            <a:stretch>
              <a:fillRect/>
            </a:stretch>
          </p:blipFill>
          <p:spPr bwMode="auto">
            <a:xfrm>
              <a:off x="3203848" y="2965318"/>
              <a:ext cx="2880320" cy="2047858"/>
            </a:xfrm>
            <a:prstGeom prst="rect">
              <a:avLst/>
            </a:prstGeom>
            <a:noFill/>
            <a:ln w="9525">
              <a:noFill/>
              <a:miter lim="800000"/>
              <a:headEnd/>
              <a:tailEnd/>
            </a:ln>
            <a:effectLst/>
          </p:spPr>
        </p:pic>
        <p:sp>
          <p:nvSpPr>
            <p:cNvPr id="194" name="Text Box 6"/>
            <p:cNvSpPr txBox="1">
              <a:spLocks noChangeArrowheads="1"/>
            </p:cNvSpPr>
            <p:nvPr/>
          </p:nvSpPr>
          <p:spPr bwMode="auto">
            <a:xfrm>
              <a:off x="4097372" y="3285653"/>
              <a:ext cx="1173130" cy="461665"/>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effectLst/>
                  <a:uLnTx/>
                  <a:uFillTx/>
                  <a:latin typeface="メイリオ" pitchFamily="50" charset="-128"/>
                  <a:ea typeface="メイリオ" pitchFamily="50" charset="-128"/>
                  <a:cs typeface="メイリオ" pitchFamily="50" charset="-128"/>
                </a:rPr>
                <a:t>人材情報の</a:t>
              </a:r>
              <a:endParaRPr kumimoji="0" lang="en-US" altLang="ja-JP" sz="1200" b="1" i="0" u="none" strike="noStrike" kern="0" cap="none" spc="0" normalizeH="0" baseline="0" noProof="0" dirty="0" smtClean="0">
                <a:ln>
                  <a:noFill/>
                </a:ln>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effectLst/>
                  <a:uLnTx/>
                  <a:uFillTx/>
                  <a:latin typeface="メイリオ" pitchFamily="50" charset="-128"/>
                  <a:ea typeface="メイリオ" pitchFamily="50" charset="-128"/>
                  <a:cs typeface="メイリオ" pitchFamily="50" charset="-128"/>
                </a:rPr>
                <a:t>一元管理</a:t>
              </a:r>
              <a:endParaRPr kumimoji="0" lang="en-US" altLang="ja-JP" sz="1200" b="1" i="0" u="none" strike="noStrike" kern="0" cap="none" spc="0" normalizeH="0" baseline="0" noProof="0" dirty="0" smtClean="0">
                <a:ln>
                  <a:noFill/>
                </a:ln>
                <a:effectLst/>
                <a:uLnTx/>
                <a:uFillTx/>
                <a:latin typeface="メイリオ" pitchFamily="50" charset="-128"/>
                <a:ea typeface="メイリオ" pitchFamily="50" charset="-128"/>
                <a:cs typeface="メイリオ" pitchFamily="50" charset="-128"/>
              </a:endParaRPr>
            </a:p>
          </p:txBody>
        </p:sp>
        <p:sp>
          <p:nvSpPr>
            <p:cNvPr id="195" name="角丸四角形 194"/>
            <p:cNvSpPr/>
            <p:nvPr/>
          </p:nvSpPr>
          <p:spPr>
            <a:xfrm>
              <a:off x="3809340" y="4365773"/>
              <a:ext cx="1800200" cy="43204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組織情報</a:t>
              </a:r>
              <a:endParaRPr kumimoji="1" lang="en-US" altLang="ja-JP"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（過去、現在、未来）</a:t>
              </a:r>
              <a:endParaRPr kumimoji="1" lang="ja-JP" altLang="en-US" sz="1200" b="1"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p:txBody>
        </p:sp>
        <p:sp>
          <p:nvSpPr>
            <p:cNvPr id="196" name="角丸四角形 195"/>
            <p:cNvSpPr/>
            <p:nvPr/>
          </p:nvSpPr>
          <p:spPr>
            <a:xfrm>
              <a:off x="3809340" y="3861717"/>
              <a:ext cx="1800200" cy="43204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個人情報</a:t>
              </a:r>
              <a:endParaRPr kumimoji="1" lang="en-US" altLang="ja-JP"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（過去、現在、未来）</a:t>
              </a:r>
              <a:endParaRPr kumimoji="1" lang="ja-JP" altLang="en-US" sz="1200" b="1" i="0" u="none" strike="noStrike" kern="0" cap="none" spc="0" normalizeH="0" baseline="0" noProof="0" dirty="0">
                <a:ln>
                  <a:noFill/>
                </a:ln>
                <a:solidFill>
                  <a:srgbClr val="B31919"/>
                </a:solidFill>
                <a:effectLst/>
                <a:uLnTx/>
                <a:uFillTx/>
                <a:latin typeface="メイリオ" pitchFamily="50" charset="-128"/>
                <a:ea typeface="メイリオ" pitchFamily="50" charset="-128"/>
                <a:cs typeface="メイリオ" pitchFamily="50" charset="-128"/>
              </a:endParaRPr>
            </a:p>
          </p:txBody>
        </p:sp>
        <p:pic>
          <p:nvPicPr>
            <p:cNvPr id="197" name="Picture 2"/>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5436096" y="4365104"/>
              <a:ext cx="571128" cy="571128"/>
            </a:xfrm>
            <a:prstGeom prst="rect">
              <a:avLst/>
            </a:prstGeom>
            <a:noFill/>
            <a:ln w="9525">
              <a:noFill/>
              <a:miter lim="800000"/>
              <a:headEnd/>
              <a:tailEnd/>
            </a:ln>
          </p:spPr>
        </p:pic>
      </p:grpSp>
      <p:sp>
        <p:nvSpPr>
          <p:cNvPr id="198" name="AutoShape 62"/>
          <p:cNvSpPr>
            <a:spLocks noChangeArrowheads="1"/>
          </p:cNvSpPr>
          <p:nvPr/>
        </p:nvSpPr>
        <p:spPr bwMode="gray">
          <a:xfrm>
            <a:off x="3851920" y="5661248"/>
            <a:ext cx="1260000" cy="360000"/>
          </a:xfrm>
          <a:prstGeom prst="roundRect">
            <a:avLst>
              <a:gd name="adj" fmla="val 10704"/>
            </a:avLst>
          </a:prstGeom>
          <a:ln>
            <a:headEnd/>
            <a:tailEnd/>
          </a:ln>
        </p:spPr>
        <p:style>
          <a:lnRef idx="0">
            <a:schemeClr val="accent4"/>
          </a:lnRef>
          <a:fillRef idx="3">
            <a:schemeClr val="accent4"/>
          </a:fillRef>
          <a:effectRef idx="3">
            <a:schemeClr val="accent4"/>
          </a:effectRef>
          <a:fontRef idx="minor">
            <a:schemeClr val="lt1"/>
          </a:fontRef>
        </p:style>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SuperStream-NX</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給与管理</a:t>
            </a: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99" name="AutoShape 5"/>
          <p:cNvSpPr>
            <a:spLocks noChangeArrowheads="1"/>
          </p:cNvSpPr>
          <p:nvPr/>
        </p:nvSpPr>
        <p:spPr bwMode="gray">
          <a:xfrm>
            <a:off x="7308304" y="5481328"/>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200" name="Text Box 60"/>
          <p:cNvSpPr txBox="1">
            <a:spLocks noChangeArrowheads="1"/>
          </p:cNvSpPr>
          <p:nvPr/>
        </p:nvSpPr>
        <p:spPr bwMode="auto">
          <a:xfrm>
            <a:off x="7377545" y="5711232"/>
            <a:ext cx="1276350" cy="538609"/>
          </a:xfrm>
          <a:prstGeom prst="rect">
            <a:avLst/>
          </a:prstGeom>
          <a:noFill/>
          <a:ln w="9525">
            <a:noFill/>
            <a:miter lim="800000"/>
            <a:headEnd/>
            <a:tailEnd/>
          </a:ln>
        </p:spPr>
        <p:txBody>
          <a:bodyPr lIns="0" tIns="0" rIns="0" bIns="0">
            <a:spAutoFit/>
          </a:bodyPr>
          <a:lstStyle/>
          <a:p>
            <a:pPr>
              <a:spcBef>
                <a:spcPct val="50000"/>
              </a:spcBef>
            </a:pPr>
            <a:r>
              <a:rPr lang="ja-JP" altLang="en-US" sz="1000" dirty="0" smtClean="0">
                <a:solidFill>
                  <a:srgbClr val="000000"/>
                </a:solidFill>
                <a:latin typeface="メイリオ" pitchFamily="50" charset="-128"/>
                <a:ea typeface="メイリオ" pitchFamily="50" charset="-128"/>
                <a:cs typeface="メイリオ" pitchFamily="50" charset="-128"/>
              </a:rPr>
              <a:t>マイナンバー登録</a:t>
            </a:r>
            <a:endParaRPr lang="en-US" altLang="ja-JP" sz="1000" dirty="0" smtClean="0">
              <a:solidFill>
                <a:srgbClr val="000000"/>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srgbClr val="000000"/>
                </a:solidFill>
                <a:latin typeface="メイリオ" pitchFamily="50" charset="-128"/>
                <a:ea typeface="メイリオ" pitchFamily="50" charset="-128"/>
                <a:cs typeface="メイリオ" pitchFamily="50" charset="-128"/>
              </a:rPr>
              <a:t>マイナンバーチェックリスト</a:t>
            </a:r>
            <a:endParaRPr lang="ja-JP" altLang="en-US" sz="1000" dirty="0">
              <a:solidFill>
                <a:srgbClr val="000000"/>
              </a:solidFill>
              <a:latin typeface="メイリオ" pitchFamily="50" charset="-128"/>
              <a:ea typeface="メイリオ" pitchFamily="50" charset="-128"/>
              <a:cs typeface="メイリオ" pitchFamily="50" charset="-128"/>
            </a:endParaRPr>
          </a:p>
        </p:txBody>
      </p:sp>
      <p:sp>
        <p:nvSpPr>
          <p:cNvPr id="202" name="AutoShape 59"/>
          <p:cNvSpPr>
            <a:spLocks noChangeArrowheads="1"/>
          </p:cNvSpPr>
          <p:nvPr/>
        </p:nvSpPr>
        <p:spPr bwMode="auto">
          <a:xfrm>
            <a:off x="7452449" y="5352120"/>
            <a:ext cx="1152000" cy="258763"/>
          </a:xfrm>
          <a:prstGeom prst="flowChartAlternateProcess">
            <a:avLst/>
          </a:prstGeom>
          <a:gradFill rotWithShape="1">
            <a:gsLst>
              <a:gs pos="0">
                <a:srgbClr val="002060"/>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マイナンバー</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5" name="直線コネクタ 124"/>
          <p:cNvCxnSpPr/>
          <p:nvPr/>
        </p:nvCxnSpPr>
        <p:spPr>
          <a:xfrm>
            <a:off x="682625" y="1628800"/>
            <a:ext cx="820985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129" name="Text Box 4"/>
          <p:cNvSpPr txBox="1">
            <a:spLocks noChangeArrowheads="1"/>
          </p:cNvSpPr>
          <p:nvPr/>
        </p:nvSpPr>
        <p:spPr bwMode="auto">
          <a:xfrm>
            <a:off x="586109" y="1276350"/>
            <a:ext cx="6938219"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拡張項目により管理したい項目を自由に設計</a:t>
            </a:r>
          </a:p>
        </p:txBody>
      </p:sp>
      <p:sp>
        <p:nvSpPr>
          <p:cNvPr id="50" name="Rectangle 72"/>
          <p:cNvSpPr txBox="1">
            <a:spLocks noChangeArrowheads="1"/>
          </p:cNvSpPr>
          <p:nvPr/>
        </p:nvSpPr>
        <p:spPr bwMode="gray">
          <a:xfrm>
            <a:off x="215900" y="188913"/>
            <a:ext cx="8229600" cy="1069975"/>
          </a:xfrm>
          <a:prstGeom prst="rect">
            <a:avLst/>
          </a:prstGeom>
          <a:noFill/>
          <a:ln>
            <a:miter lim="800000"/>
            <a:headEnd/>
            <a:tailEnd/>
          </a:ln>
        </p:spPr>
        <p:txBody>
          <a:bodyPr lIns="90000" tIns="0" rIns="0" bIns="0" anchor="ctr"/>
          <a:lstStyle/>
          <a:p>
            <a:pPr>
              <a:lnSpc>
                <a:spcPts val="2800"/>
              </a:lnSpc>
              <a:defRPr/>
            </a:pPr>
            <a:r>
              <a:rPr lang="en-US" altLang="ja-JP" sz="2200" b="1" i="1" dirty="0" err="1">
                <a:solidFill>
                  <a:schemeClr val="bg1"/>
                </a:solidFill>
                <a:latin typeface="Times New Roman" pitchFamily="18" charset="0"/>
                <a:ea typeface="メイリオ" pitchFamily="50" charset="-128"/>
                <a:cs typeface="Times New Roman" pitchFamily="18" charset="0"/>
              </a:rPr>
              <a:t>SuperStream</a:t>
            </a:r>
            <a:r>
              <a:rPr lang="en-US" altLang="ja-JP" sz="2200" b="1" dirty="0">
                <a:solidFill>
                  <a:schemeClr val="bg1"/>
                </a:solidFill>
                <a:latin typeface="Times New Roman" pitchFamily="18" charset="0"/>
                <a:ea typeface="メイリオ" pitchFamily="50" charset="-128"/>
                <a:cs typeface="Times New Roman" pitchFamily="18" charset="0"/>
              </a:rPr>
              <a:t>-HR+</a:t>
            </a:r>
            <a:r>
              <a:rPr lang="ja-JP" altLang="en-US" sz="2400" b="1" dirty="0">
                <a:solidFill>
                  <a:schemeClr val="bg1"/>
                </a:solidFill>
                <a:latin typeface="メイリオ" pitchFamily="50" charset="-128"/>
                <a:ea typeface="メイリオ" pitchFamily="50" charset="-128"/>
                <a:cs typeface="メイリオ" pitchFamily="50" charset="-128"/>
              </a:rPr>
              <a:t>　</a:t>
            </a:r>
            <a:r>
              <a:rPr lang="ja-JP" altLang="en-US" sz="1400" dirty="0">
                <a:solidFill>
                  <a:schemeClr val="bg1"/>
                </a:solidFill>
                <a:latin typeface="メイリオ" pitchFamily="50" charset="-128"/>
                <a:ea typeface="メイリオ" pitchFamily="50" charset="-128"/>
                <a:cs typeface="メイリオ" pitchFamily="50" charset="-128"/>
              </a:rPr>
              <a:t>人事管理システム</a:t>
            </a:r>
            <a:r>
              <a:rPr lang="ja-JP" altLang="en-US" sz="2400" dirty="0">
                <a:solidFill>
                  <a:schemeClr val="bg1"/>
                </a:solidFill>
                <a:latin typeface="メイリオ" pitchFamily="50" charset="-128"/>
                <a:ea typeface="メイリオ" pitchFamily="50" charset="-128"/>
                <a:cs typeface="メイリオ" pitchFamily="50" charset="-128"/>
              </a:rPr>
              <a:t> </a:t>
            </a:r>
            <a:br>
              <a:rPr lang="ja-JP" altLang="en-US" sz="2400" dirty="0">
                <a:solidFill>
                  <a:schemeClr val="bg1"/>
                </a:solidFill>
                <a:latin typeface="メイリオ" pitchFamily="50" charset="-128"/>
                <a:ea typeface="メイリオ" pitchFamily="50" charset="-128"/>
                <a:cs typeface="メイリオ" pitchFamily="50" charset="-128"/>
              </a:rPr>
            </a:br>
            <a:r>
              <a:rPr lang="ja-JP" altLang="en-US" dirty="0">
                <a:solidFill>
                  <a:schemeClr val="bg1"/>
                </a:solidFill>
                <a:latin typeface="メイリオ" pitchFamily="50" charset="-128"/>
                <a:ea typeface="メイリオ" pitchFamily="50" charset="-128"/>
                <a:cs typeface="メイリオ" pitchFamily="50" charset="-128"/>
              </a:rPr>
              <a:t>　</a:t>
            </a:r>
            <a:r>
              <a:rPr lang="ja-JP" altLang="en-US" dirty="0" smtClean="0">
                <a:solidFill>
                  <a:schemeClr val="bg1"/>
                </a:solidFill>
                <a:latin typeface="メイリオ" pitchFamily="50" charset="-128"/>
                <a:ea typeface="メイリオ" pitchFamily="50" charset="-128"/>
                <a:cs typeface="メイリオ" pitchFamily="50" charset="-128"/>
              </a:rPr>
              <a:t>～ </a:t>
            </a:r>
            <a:r>
              <a:rPr lang="ja-JP" altLang="en-US" dirty="0">
                <a:solidFill>
                  <a:schemeClr val="bg1"/>
                </a:solidFill>
                <a:latin typeface="メイリオ" pitchFamily="50" charset="-128"/>
                <a:ea typeface="メイリオ" pitchFamily="50" charset="-128"/>
                <a:cs typeface="メイリオ" pitchFamily="50" charset="-128"/>
              </a:rPr>
              <a:t>グループ全体を統合した人材データベース ～</a:t>
            </a:r>
          </a:p>
        </p:txBody>
      </p:sp>
      <p:grpSp>
        <p:nvGrpSpPr>
          <p:cNvPr id="51" name="グループ化 50"/>
          <p:cNvGrpSpPr/>
          <p:nvPr/>
        </p:nvGrpSpPr>
        <p:grpSpPr>
          <a:xfrm>
            <a:off x="395290" y="1340768"/>
            <a:ext cx="215993" cy="215740"/>
            <a:chOff x="395290" y="1460627"/>
            <a:chExt cx="215993" cy="215740"/>
          </a:xfrm>
        </p:grpSpPr>
        <p:sp>
          <p:nvSpPr>
            <p:cNvPr id="52" name="正方形/長方形 51"/>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53" name="正方形/長方形 52"/>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54" name="Text Box 3"/>
          <p:cNvSpPr txBox="1">
            <a:spLocks noChangeArrowheads="1"/>
          </p:cNvSpPr>
          <p:nvPr/>
        </p:nvSpPr>
        <p:spPr bwMode="auto">
          <a:xfrm>
            <a:off x="611560" y="1650826"/>
            <a:ext cx="8378825" cy="738664"/>
          </a:xfrm>
          <a:prstGeom prst="rect">
            <a:avLst/>
          </a:prstGeom>
          <a:noFill/>
          <a:ln>
            <a:noFill/>
          </a:ln>
          <a:effectLst/>
          <a:extLst/>
        </p:spPr>
        <p:txBody>
          <a:bodyPr>
            <a:spAutoFit/>
          </a:bodyPr>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ユーザ独自に項目を拡張できる拡張項目を最大</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20,000</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項目保持。</a:t>
            </a:r>
          </a:p>
          <a:p>
            <a:pPr>
              <a:defRPr/>
            </a:pP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グループ</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全体の人材データベースを</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統合し、会社を跨った従業員の異動やグループ全体での社員検索が可能です。</a:t>
            </a:r>
            <a:endParaRPr lang="en-US" altLang="ja-JP"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67"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rgbClr val="FFFFFF"/>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1" lang="ja-JP" altLang="en-US" sz="900" b="0" i="0" u="none" strike="noStrike" kern="120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69"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68" name="角丸四角形 67"/>
          <p:cNvSpPr/>
          <p:nvPr/>
        </p:nvSpPr>
        <p:spPr>
          <a:xfrm>
            <a:off x="4106693" y="4271816"/>
            <a:ext cx="2605398" cy="360610"/>
          </a:xfrm>
          <a:prstGeom prst="roundRect">
            <a:avLst>
              <a:gd name="adj" fmla="val 3481"/>
            </a:avLst>
          </a:prstGeom>
          <a:solidFill>
            <a:srgbClr val="FFFFFF">
              <a:lumMod val="95000"/>
              <a:alpha val="6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70" name="Text Box 3"/>
          <p:cNvSpPr txBox="1">
            <a:spLocks noChangeArrowheads="1"/>
          </p:cNvSpPr>
          <p:nvPr/>
        </p:nvSpPr>
        <p:spPr bwMode="auto">
          <a:xfrm>
            <a:off x="4140323" y="4357164"/>
            <a:ext cx="257176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ja-JP" altLang="en-US" sz="1200" b="0" dirty="0" smtClean="0">
                <a:latin typeface="メイリオ" pitchFamily="50" charset="-128"/>
                <a:ea typeface="メイリオ" pitchFamily="50" charset="-128"/>
                <a:cs typeface="メイリオ" pitchFamily="50" charset="-128"/>
              </a:rPr>
              <a:t>組織を横断して、社員情報を検索</a:t>
            </a:r>
            <a:endParaRPr lang="ja-JP" altLang="en-US" sz="1200" b="0" dirty="0">
              <a:latin typeface="メイリオ" pitchFamily="50" charset="-128"/>
              <a:ea typeface="メイリオ" pitchFamily="50" charset="-128"/>
              <a:cs typeface="メイリオ" pitchFamily="50" charset="-128"/>
            </a:endParaRPr>
          </a:p>
        </p:txBody>
      </p:sp>
      <p:grpSp>
        <p:nvGrpSpPr>
          <p:cNvPr id="71" name="グループ化 70"/>
          <p:cNvGrpSpPr/>
          <p:nvPr/>
        </p:nvGrpSpPr>
        <p:grpSpPr>
          <a:xfrm>
            <a:off x="5292079" y="2276872"/>
            <a:ext cx="1944217" cy="2018013"/>
            <a:chOff x="1475655" y="2000250"/>
            <a:chExt cx="1944217" cy="2018013"/>
          </a:xfrm>
        </p:grpSpPr>
        <p:sp>
          <p:nvSpPr>
            <p:cNvPr id="72" name="角丸四角形 71"/>
            <p:cNvSpPr/>
            <p:nvPr/>
          </p:nvSpPr>
          <p:spPr>
            <a:xfrm>
              <a:off x="1475655" y="2000250"/>
              <a:ext cx="1944217" cy="1785938"/>
            </a:xfrm>
            <a:prstGeom prst="roundRect">
              <a:avLst/>
            </a:prstGeom>
            <a:solidFill>
              <a:srgbClr val="0065AE">
                <a:alpha val="28000"/>
              </a:srgbClr>
            </a:solidFill>
            <a:ln w="25400" cap="flat" cmpd="sng" algn="ctr">
              <a:solidFill>
                <a:srgbClr val="0065AE">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1" u="none" strike="noStrike" kern="0" cap="none" spc="0" normalizeH="0" baseline="0" noProof="0">
                <a:ln>
                  <a:noFill/>
                </a:ln>
                <a:solidFill>
                  <a:sysClr val="window" lastClr="FFFFFF"/>
                </a:solidFill>
                <a:effectLst/>
                <a:uLnTx/>
                <a:uFillTx/>
                <a:latin typeface="メイリオ" pitchFamily="50" charset="-128"/>
                <a:ea typeface="メイリオ" pitchFamily="50" charset="-128"/>
                <a:cs typeface="メイリオ" pitchFamily="50" charset="-128"/>
              </a:endParaRPr>
            </a:p>
          </p:txBody>
        </p:sp>
        <p:pic>
          <p:nvPicPr>
            <p:cNvPr id="73" name="Picture 18" descr="logo_base_human_3"/>
            <p:cNvPicPr>
              <a:picLocks noChangeAspect="1" noChangeArrowheads="1"/>
            </p:cNvPicPr>
            <p:nvPr/>
          </p:nvPicPr>
          <p:blipFill>
            <a:blip r:embed="rId3" cstate="email"/>
            <a:srcRect/>
            <a:stretch>
              <a:fillRect/>
            </a:stretch>
          </p:blipFill>
          <p:spPr bwMode="auto">
            <a:xfrm>
              <a:off x="2688952" y="2135188"/>
              <a:ext cx="328613" cy="936625"/>
            </a:xfrm>
            <a:prstGeom prst="rect">
              <a:avLst/>
            </a:prstGeom>
            <a:noFill/>
            <a:ln w="9525">
              <a:noFill/>
              <a:miter lim="800000"/>
              <a:headEnd/>
              <a:tailEnd/>
            </a:ln>
          </p:spPr>
        </p:pic>
        <p:pic>
          <p:nvPicPr>
            <p:cNvPr id="74" name="Picture 19" descr="logo_base_human_2"/>
            <p:cNvPicPr>
              <a:picLocks noChangeAspect="1" noChangeArrowheads="1"/>
            </p:cNvPicPr>
            <p:nvPr/>
          </p:nvPicPr>
          <p:blipFill>
            <a:blip r:embed="rId4" cstate="email"/>
            <a:srcRect/>
            <a:stretch>
              <a:fillRect/>
            </a:stretch>
          </p:blipFill>
          <p:spPr bwMode="auto">
            <a:xfrm>
              <a:off x="2153965" y="2139950"/>
              <a:ext cx="292100" cy="931863"/>
            </a:xfrm>
            <a:prstGeom prst="rect">
              <a:avLst/>
            </a:prstGeom>
            <a:noFill/>
            <a:ln w="9525">
              <a:noFill/>
              <a:miter lim="800000"/>
              <a:headEnd/>
              <a:tailEnd/>
            </a:ln>
          </p:spPr>
        </p:pic>
        <p:pic>
          <p:nvPicPr>
            <p:cNvPr id="75" name="Picture 20" descr="logo_base_human01"/>
            <p:cNvPicPr>
              <a:picLocks noChangeAspect="1" noChangeArrowheads="1"/>
            </p:cNvPicPr>
            <p:nvPr/>
          </p:nvPicPr>
          <p:blipFill>
            <a:blip r:embed="rId5" cstate="email"/>
            <a:srcRect/>
            <a:stretch>
              <a:fillRect/>
            </a:stretch>
          </p:blipFill>
          <p:spPr bwMode="auto">
            <a:xfrm>
              <a:off x="2442890" y="2136775"/>
              <a:ext cx="315912" cy="936625"/>
            </a:xfrm>
            <a:prstGeom prst="rect">
              <a:avLst/>
            </a:prstGeom>
            <a:noFill/>
            <a:ln w="9525">
              <a:noFill/>
              <a:miter lim="800000"/>
              <a:headEnd/>
              <a:tailEnd/>
            </a:ln>
          </p:spPr>
        </p:pic>
        <p:pic>
          <p:nvPicPr>
            <p:cNvPr id="76" name="Picture 21" descr="logo_base_human_2"/>
            <p:cNvPicPr>
              <a:picLocks noChangeAspect="1" noChangeArrowheads="1"/>
            </p:cNvPicPr>
            <p:nvPr/>
          </p:nvPicPr>
          <p:blipFill>
            <a:blip r:embed="rId4" cstate="email"/>
            <a:srcRect/>
            <a:stretch>
              <a:fillRect/>
            </a:stretch>
          </p:blipFill>
          <p:spPr bwMode="auto">
            <a:xfrm>
              <a:off x="2874690" y="2279650"/>
              <a:ext cx="292100" cy="931863"/>
            </a:xfrm>
            <a:prstGeom prst="rect">
              <a:avLst/>
            </a:prstGeom>
            <a:noFill/>
            <a:ln w="9525">
              <a:noFill/>
              <a:miter lim="800000"/>
              <a:headEnd/>
              <a:tailEnd/>
            </a:ln>
          </p:spPr>
        </p:pic>
        <p:pic>
          <p:nvPicPr>
            <p:cNvPr id="77" name="Picture 22" descr="logo_base_human_3"/>
            <p:cNvPicPr>
              <a:picLocks noChangeAspect="1" noChangeArrowheads="1"/>
            </p:cNvPicPr>
            <p:nvPr/>
          </p:nvPicPr>
          <p:blipFill>
            <a:blip r:embed="rId3" cstate="email"/>
            <a:srcRect/>
            <a:stretch>
              <a:fillRect/>
            </a:stretch>
          </p:blipFill>
          <p:spPr bwMode="auto">
            <a:xfrm>
              <a:off x="2546077" y="2279650"/>
              <a:ext cx="328613" cy="936625"/>
            </a:xfrm>
            <a:prstGeom prst="rect">
              <a:avLst/>
            </a:prstGeom>
            <a:noFill/>
            <a:ln w="9525">
              <a:noFill/>
              <a:miter lim="800000"/>
              <a:headEnd/>
              <a:tailEnd/>
            </a:ln>
          </p:spPr>
        </p:pic>
        <p:pic>
          <p:nvPicPr>
            <p:cNvPr id="78" name="Picture 23" descr="logo_base_human01"/>
            <p:cNvPicPr>
              <a:picLocks noChangeAspect="1" noChangeArrowheads="1"/>
            </p:cNvPicPr>
            <p:nvPr/>
          </p:nvPicPr>
          <p:blipFill>
            <a:blip r:embed="rId5" cstate="email"/>
            <a:srcRect/>
            <a:stretch>
              <a:fillRect/>
            </a:stretch>
          </p:blipFill>
          <p:spPr bwMode="auto">
            <a:xfrm>
              <a:off x="2269852" y="2279650"/>
              <a:ext cx="315913" cy="936625"/>
            </a:xfrm>
            <a:prstGeom prst="rect">
              <a:avLst/>
            </a:prstGeom>
            <a:noFill/>
            <a:ln w="9525">
              <a:noFill/>
              <a:miter lim="800000"/>
              <a:headEnd/>
              <a:tailEnd/>
            </a:ln>
          </p:spPr>
        </p:pic>
        <p:pic>
          <p:nvPicPr>
            <p:cNvPr id="79" name="Picture 24" descr="logo_base_human_3"/>
            <p:cNvPicPr>
              <a:picLocks noChangeAspect="1" noChangeArrowheads="1"/>
            </p:cNvPicPr>
            <p:nvPr/>
          </p:nvPicPr>
          <p:blipFill>
            <a:blip r:embed="rId6" cstate="email"/>
            <a:srcRect/>
            <a:stretch>
              <a:fillRect/>
            </a:stretch>
          </p:blipFill>
          <p:spPr bwMode="auto">
            <a:xfrm>
              <a:off x="2401615" y="2495550"/>
              <a:ext cx="328612" cy="936625"/>
            </a:xfrm>
            <a:prstGeom prst="rect">
              <a:avLst/>
            </a:prstGeom>
            <a:noFill/>
            <a:ln w="9525">
              <a:noFill/>
              <a:miter lim="800000"/>
              <a:headEnd/>
              <a:tailEnd/>
            </a:ln>
          </p:spPr>
        </p:pic>
        <p:pic>
          <p:nvPicPr>
            <p:cNvPr id="80" name="Picture 30" descr="logo_base_human_3"/>
            <p:cNvPicPr>
              <a:picLocks noChangeAspect="1" noChangeArrowheads="1"/>
            </p:cNvPicPr>
            <p:nvPr/>
          </p:nvPicPr>
          <p:blipFill>
            <a:blip r:embed="rId6" cstate="email"/>
            <a:srcRect/>
            <a:stretch>
              <a:fillRect/>
            </a:stretch>
          </p:blipFill>
          <p:spPr bwMode="auto">
            <a:xfrm>
              <a:off x="2973115" y="2495550"/>
              <a:ext cx="328612" cy="936625"/>
            </a:xfrm>
            <a:prstGeom prst="rect">
              <a:avLst/>
            </a:prstGeom>
            <a:noFill/>
            <a:ln w="9525">
              <a:noFill/>
              <a:miter lim="800000"/>
              <a:headEnd/>
              <a:tailEnd/>
            </a:ln>
          </p:spPr>
        </p:pic>
        <p:pic>
          <p:nvPicPr>
            <p:cNvPr id="81" name="Picture 31" descr="logo_base_human_2"/>
            <p:cNvPicPr>
              <a:picLocks noChangeAspect="1" noChangeArrowheads="1"/>
            </p:cNvPicPr>
            <p:nvPr/>
          </p:nvPicPr>
          <p:blipFill>
            <a:blip r:embed="rId4" cstate="email"/>
            <a:srcRect/>
            <a:stretch>
              <a:fillRect/>
            </a:stretch>
          </p:blipFill>
          <p:spPr bwMode="auto">
            <a:xfrm>
              <a:off x="2438127" y="2500313"/>
              <a:ext cx="292100" cy="931862"/>
            </a:xfrm>
            <a:prstGeom prst="rect">
              <a:avLst/>
            </a:prstGeom>
            <a:noFill/>
            <a:ln w="9525">
              <a:noFill/>
              <a:miter lim="800000"/>
              <a:headEnd/>
              <a:tailEnd/>
            </a:ln>
          </p:spPr>
        </p:pic>
        <p:pic>
          <p:nvPicPr>
            <p:cNvPr id="82" name="Picture 32" descr="logo_base_human01"/>
            <p:cNvPicPr>
              <a:picLocks noChangeAspect="1" noChangeArrowheads="1"/>
            </p:cNvPicPr>
            <p:nvPr/>
          </p:nvPicPr>
          <p:blipFill>
            <a:blip r:embed="rId5" cstate="email"/>
            <a:srcRect/>
            <a:stretch>
              <a:fillRect/>
            </a:stretch>
          </p:blipFill>
          <p:spPr bwMode="auto">
            <a:xfrm>
              <a:off x="2727052" y="2497138"/>
              <a:ext cx="315913" cy="936625"/>
            </a:xfrm>
            <a:prstGeom prst="rect">
              <a:avLst/>
            </a:prstGeom>
            <a:noFill/>
            <a:ln w="9525">
              <a:noFill/>
              <a:miter lim="800000"/>
              <a:headEnd/>
              <a:tailEnd/>
            </a:ln>
          </p:spPr>
        </p:pic>
        <p:pic>
          <p:nvPicPr>
            <p:cNvPr id="83" name="Picture 30" descr="logo_base_human_3"/>
            <p:cNvPicPr>
              <a:picLocks noChangeAspect="1" noChangeArrowheads="1"/>
            </p:cNvPicPr>
            <p:nvPr/>
          </p:nvPicPr>
          <p:blipFill>
            <a:blip r:embed="rId6" cstate="email"/>
            <a:srcRect/>
            <a:stretch>
              <a:fillRect/>
            </a:stretch>
          </p:blipFill>
          <p:spPr bwMode="auto">
            <a:xfrm>
              <a:off x="2026965" y="2286000"/>
              <a:ext cx="328612" cy="936625"/>
            </a:xfrm>
            <a:prstGeom prst="rect">
              <a:avLst/>
            </a:prstGeom>
            <a:noFill/>
            <a:ln w="9525">
              <a:noFill/>
              <a:miter lim="800000"/>
              <a:headEnd/>
              <a:tailEnd/>
            </a:ln>
          </p:spPr>
        </p:pic>
        <p:pic>
          <p:nvPicPr>
            <p:cNvPr id="84" name="Picture 25" descr="logo_base_human_2"/>
            <p:cNvPicPr>
              <a:picLocks noChangeAspect="1" noChangeArrowheads="1"/>
            </p:cNvPicPr>
            <p:nvPr/>
          </p:nvPicPr>
          <p:blipFill>
            <a:blip r:embed="rId4" cstate="email"/>
            <a:srcRect/>
            <a:stretch>
              <a:fillRect/>
            </a:stretch>
          </p:blipFill>
          <p:spPr bwMode="auto">
            <a:xfrm>
              <a:off x="1931715" y="2500313"/>
              <a:ext cx="292100" cy="931862"/>
            </a:xfrm>
            <a:prstGeom prst="rect">
              <a:avLst/>
            </a:prstGeom>
            <a:noFill/>
            <a:ln w="9525">
              <a:noFill/>
              <a:miter lim="800000"/>
              <a:headEnd/>
              <a:tailEnd/>
            </a:ln>
          </p:spPr>
        </p:pic>
        <p:pic>
          <p:nvPicPr>
            <p:cNvPr id="85" name="Picture 26" descr="logo_base_human01"/>
            <p:cNvPicPr>
              <a:picLocks noChangeAspect="1" noChangeArrowheads="1"/>
            </p:cNvPicPr>
            <p:nvPr/>
          </p:nvPicPr>
          <p:blipFill>
            <a:blip r:embed="rId5" cstate="email"/>
            <a:srcRect/>
            <a:stretch>
              <a:fillRect/>
            </a:stretch>
          </p:blipFill>
          <p:spPr bwMode="auto">
            <a:xfrm>
              <a:off x="2155552" y="2497138"/>
              <a:ext cx="315913" cy="936625"/>
            </a:xfrm>
            <a:prstGeom prst="rect">
              <a:avLst/>
            </a:prstGeom>
            <a:noFill/>
            <a:ln w="9525">
              <a:noFill/>
              <a:miter lim="800000"/>
              <a:headEnd/>
              <a:tailEnd/>
            </a:ln>
          </p:spPr>
        </p:pic>
        <p:sp>
          <p:nvSpPr>
            <p:cNvPr id="86" name="角丸四角形 85"/>
            <p:cNvSpPr/>
            <p:nvPr/>
          </p:nvSpPr>
          <p:spPr>
            <a:xfrm>
              <a:off x="2042474" y="2780930"/>
              <a:ext cx="754553" cy="322559"/>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親会社</a:t>
              </a:r>
            </a:p>
          </p:txBody>
        </p:sp>
        <p:sp>
          <p:nvSpPr>
            <p:cNvPr id="87" name="角丸四角形 86"/>
            <p:cNvSpPr/>
            <p:nvPr/>
          </p:nvSpPr>
          <p:spPr>
            <a:xfrm>
              <a:off x="1552359" y="3068961"/>
              <a:ext cx="884629" cy="322559"/>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関連会社</a:t>
              </a:r>
            </a:p>
          </p:txBody>
        </p:sp>
        <p:sp>
          <p:nvSpPr>
            <p:cNvPr id="88" name="角丸四角形 87"/>
            <p:cNvSpPr/>
            <p:nvPr/>
          </p:nvSpPr>
          <p:spPr>
            <a:xfrm>
              <a:off x="2395922" y="3068961"/>
              <a:ext cx="884629" cy="322559"/>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関連会社</a:t>
              </a:r>
            </a:p>
          </p:txBody>
        </p:sp>
        <p:sp>
          <p:nvSpPr>
            <p:cNvPr id="89" name="角丸四角形 88"/>
            <p:cNvSpPr/>
            <p:nvPr/>
          </p:nvSpPr>
          <p:spPr>
            <a:xfrm>
              <a:off x="1552359" y="3356993"/>
              <a:ext cx="884629" cy="322559"/>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関連会社</a:t>
              </a:r>
            </a:p>
          </p:txBody>
        </p:sp>
        <p:sp>
          <p:nvSpPr>
            <p:cNvPr id="90" name="角丸四角形 89"/>
            <p:cNvSpPr/>
            <p:nvPr/>
          </p:nvSpPr>
          <p:spPr>
            <a:xfrm>
              <a:off x="2395922" y="3356993"/>
              <a:ext cx="884629" cy="322559"/>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関連会社</a:t>
              </a:r>
            </a:p>
          </p:txBody>
        </p:sp>
        <p:sp>
          <p:nvSpPr>
            <p:cNvPr id="91" name="角丸四角形 90"/>
            <p:cNvSpPr/>
            <p:nvPr/>
          </p:nvSpPr>
          <p:spPr>
            <a:xfrm>
              <a:off x="1500882" y="3679552"/>
              <a:ext cx="1873426" cy="338711"/>
            </a:xfrm>
            <a:prstGeom prst="roundRect">
              <a:avLst/>
            </a:prstGeom>
            <a:gradFill rotWithShape="1">
              <a:gsLst>
                <a:gs pos="0">
                  <a:srgbClr val="B31919">
                    <a:shade val="51000"/>
                    <a:satMod val="130000"/>
                  </a:srgbClr>
                </a:gs>
                <a:gs pos="80000">
                  <a:srgbClr val="B31919">
                    <a:shade val="93000"/>
                    <a:satMod val="130000"/>
                  </a:srgbClr>
                </a:gs>
                <a:gs pos="100000">
                  <a:srgbClr val="B3191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1"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グループ人事統合</a:t>
              </a:r>
              <a:r>
                <a:rPr kumimoji="0" lang="en-US" altLang="ja-JP"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rPr>
                <a:t>DB</a:t>
              </a:r>
              <a:endPar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メイリオ" pitchFamily="50" charset="-128"/>
              </a:endParaRPr>
            </a:p>
          </p:txBody>
        </p:sp>
      </p:grpSp>
      <p:grpSp>
        <p:nvGrpSpPr>
          <p:cNvPr id="92" name="グループ化 47"/>
          <p:cNvGrpSpPr/>
          <p:nvPr/>
        </p:nvGrpSpPr>
        <p:grpSpPr>
          <a:xfrm>
            <a:off x="3563888" y="2560384"/>
            <a:ext cx="1656184" cy="1675792"/>
            <a:chOff x="3779912" y="2965512"/>
            <a:chExt cx="1656184" cy="828092"/>
          </a:xfrm>
        </p:grpSpPr>
        <p:pic>
          <p:nvPicPr>
            <p:cNvPr id="93" name="Picture 35" descr="DB_Blue"/>
            <p:cNvPicPr>
              <a:picLocks noChangeAspect="1" noChangeArrowheads="1"/>
            </p:cNvPicPr>
            <p:nvPr/>
          </p:nvPicPr>
          <p:blipFill>
            <a:blip r:embed="rId7" cstate="email"/>
            <a:srcRect/>
            <a:stretch>
              <a:fillRect/>
            </a:stretch>
          </p:blipFill>
          <p:spPr bwMode="auto">
            <a:xfrm>
              <a:off x="3779912" y="2965512"/>
              <a:ext cx="1656184" cy="828092"/>
            </a:xfrm>
            <a:prstGeom prst="rect">
              <a:avLst/>
            </a:prstGeom>
            <a:noFill/>
          </p:spPr>
        </p:pic>
        <p:sp>
          <p:nvSpPr>
            <p:cNvPr id="114" name="Text Box 6"/>
            <p:cNvSpPr txBox="1">
              <a:spLocks noChangeArrowheads="1"/>
            </p:cNvSpPr>
            <p:nvPr/>
          </p:nvSpPr>
          <p:spPr bwMode="auto">
            <a:xfrm>
              <a:off x="3779912" y="3323573"/>
              <a:ext cx="1656184" cy="228132"/>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一元管理された</a:t>
              </a:r>
              <a:endParaRPr kumimoji="0" lang="en-US" altLang="ja-JP"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人材データベース</a:t>
              </a:r>
              <a:endParaRPr kumimoji="0" lang="en-US" altLang="ja-JP"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p:txBody>
        </p:sp>
      </p:grpSp>
      <p:sp>
        <p:nvSpPr>
          <p:cNvPr id="115" name="雲形吹き出し 114"/>
          <p:cNvSpPr/>
          <p:nvPr/>
        </p:nvSpPr>
        <p:spPr>
          <a:xfrm>
            <a:off x="7452320" y="2636912"/>
            <a:ext cx="1584176" cy="1224136"/>
          </a:xfrm>
          <a:prstGeom prst="cloudCallout">
            <a:avLst>
              <a:gd name="adj1" fmla="val 5283"/>
              <a:gd name="adj2" fmla="val 66835"/>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2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16" name="Picture 10" descr="logo_base_human_norm01"/>
          <p:cNvPicPr>
            <a:picLocks noChangeAspect="1" noChangeArrowheads="1"/>
          </p:cNvPicPr>
          <p:nvPr/>
        </p:nvPicPr>
        <p:blipFill>
          <a:blip r:embed="rId8" cstate="screen"/>
          <a:srcRect/>
          <a:stretch>
            <a:fillRect/>
          </a:stretch>
        </p:blipFill>
        <p:spPr bwMode="auto">
          <a:xfrm>
            <a:off x="7767173" y="4064954"/>
            <a:ext cx="549243" cy="948222"/>
          </a:xfrm>
          <a:prstGeom prst="rect">
            <a:avLst/>
          </a:prstGeom>
          <a:noFill/>
        </p:spPr>
      </p:pic>
      <p:sp>
        <p:nvSpPr>
          <p:cNvPr id="117" name="テキスト ボックス 116"/>
          <p:cNvSpPr txBox="1"/>
          <p:nvPr/>
        </p:nvSpPr>
        <p:spPr>
          <a:xfrm>
            <a:off x="7740352" y="2912826"/>
            <a:ext cx="1077218" cy="738664"/>
          </a:xfrm>
          <a:prstGeom prst="rect">
            <a:avLst/>
          </a:prstGeom>
        </p:spPr>
        <p:txBody>
          <a:bodyPr wrap="none" lIns="0" tIns="0" rIns="0" bIns="0" rtlCol="0" anchor="t"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・研修計画</a:t>
            </a:r>
            <a:endParaRPr kumimoji="1" lang="en-US" altLang="ja-JP" sz="12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・人員配置計画</a:t>
            </a:r>
            <a:endParaRPr kumimoji="0" lang="en-US" altLang="ja-JP" sz="12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・調査分析</a:t>
            </a:r>
            <a:endParaRPr kumimoji="1" lang="en-US" altLang="ja-JP" sz="12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　</a:t>
            </a:r>
            <a:r>
              <a:rPr kumimoji="0" lang="en-US" altLang="ja-JP" sz="12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etc</a:t>
            </a:r>
            <a:endParaRPr kumimoji="1" lang="ja-JP" altLang="en-US" sz="12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22" name="角丸四角形 121"/>
          <p:cNvSpPr/>
          <p:nvPr/>
        </p:nvSpPr>
        <p:spPr>
          <a:xfrm>
            <a:off x="395536" y="2348880"/>
            <a:ext cx="2952328" cy="2952328"/>
          </a:xfrm>
          <a:prstGeom prst="roundRect">
            <a:avLst>
              <a:gd name="adj" fmla="val 4022"/>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124" name="テキスト ボックス 123"/>
          <p:cNvSpPr txBox="1"/>
          <p:nvPr/>
        </p:nvSpPr>
        <p:spPr>
          <a:xfrm>
            <a:off x="539552" y="2420888"/>
            <a:ext cx="2736304" cy="2800767"/>
          </a:xfrm>
          <a:prstGeom prst="rect">
            <a:avLst/>
          </a:prstGeom>
        </p:spPr>
        <p:txBody>
          <a:bodyPr wrap="square" lIns="0" tIns="0" rIns="0" bIns="0" rtlCol="0" anchor="t" anchorCtr="0">
            <a:spAutoFit/>
          </a:bodyPr>
          <a:lstStyle/>
          <a:p>
            <a:pPr marL="0" marR="0" lvl="0" indent="0" defTabSz="914400" eaLnBrk="1" fontAlgn="auto" latinLnBrk="0" hangingPunct="1">
              <a:spcBef>
                <a:spcPts val="0"/>
              </a:spcBef>
              <a:spcAft>
                <a:spcPts val="0"/>
              </a:spcAft>
              <a:buClrTx/>
              <a:buSzTx/>
              <a:buFontTx/>
              <a:buNone/>
              <a:tabLst/>
              <a:defRPr/>
            </a:pPr>
            <a:r>
              <a:rPr kumimoji="0" lang="ja-JP" altLang="en-US" sz="14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管理できる項目（例）</a:t>
            </a:r>
            <a:endParaRPr kumimoji="0" lang="en-US" altLang="ja-JP" sz="12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■基本的な社員情報</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spcBef>
                <a:spcPts val="0"/>
              </a:spcBef>
              <a:spcAft>
                <a:spcPts val="0"/>
              </a:spcAft>
              <a:buClrTx/>
              <a:buSzTx/>
              <a:buFontTx/>
              <a:buNone/>
              <a:tabLs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・住所、家族情報</a:t>
            </a:r>
            <a:r>
              <a:rPr kumimoji="0" lang="ja-JP" altLang="en-US" sz="1200" b="0" i="0" u="none" strike="noStrike" kern="0" cap="none" spc="0" normalizeH="0" baseline="0" noProof="0" dirty="0" err="1"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社員名</a:t>
            </a:r>
            <a:r>
              <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旧姓、戸籍</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spcBef>
                <a:spcPts val="0"/>
              </a:spcBef>
              <a:spcAft>
                <a:spcPts val="0"/>
              </a:spcAft>
              <a:buClrTx/>
              <a:buSzTx/>
              <a:buFontTx/>
              <a:buNone/>
              <a:tabLs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　</a:t>
            </a: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名</a:t>
            </a:r>
            <a:r>
              <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r>
              <a:rPr kumimoji="0" lang="ja-JP" altLang="en-US" sz="1200" kern="0" dirty="0" err="1" smtClean="0">
                <a:solidFill>
                  <a:sysClr val="windowText" lastClr="000000">
                    <a:lumMod val="65000"/>
                    <a:lumOff val="35000"/>
                  </a:sysClr>
                </a:solidFill>
                <a:latin typeface="メイリオ" pitchFamily="50" charset="-128"/>
                <a:ea typeface="メイリオ" pitchFamily="50" charset="-128"/>
                <a:cs typeface="メイリオ" pitchFamily="50" charset="-128"/>
              </a:rPr>
              <a:t>、</a:t>
            </a: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異動歴など</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spcBef>
                <a:spcPts val="0"/>
              </a:spcBef>
              <a:spcAft>
                <a:spcPts val="0"/>
              </a:spcAft>
              <a:buClrTx/>
              <a:buSzTx/>
              <a:buFontTx/>
              <a:buNone/>
              <a:tabLst/>
              <a:defRPr/>
            </a:pP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■ファイル情報</a:t>
            </a:r>
            <a:endParaRPr kumimoji="0" lang="en-US" altLang="ja-JP"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marL="0" marR="0" lvl="0" indent="0" defTabSz="914400" eaLnBrk="1" fontAlgn="auto" latinLnBrk="0" hangingPunct="1">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r>
              <a:rPr kumimoji="0" lang="en-US" altLang="ja-JP" sz="1200" kern="0" dirty="0" err="1" smtClean="0">
                <a:solidFill>
                  <a:sysClr val="windowText" lastClr="000000">
                    <a:lumMod val="65000"/>
                    <a:lumOff val="35000"/>
                  </a:sysClr>
                </a:solidFill>
                <a:latin typeface="メイリオ" pitchFamily="50" charset="-128"/>
                <a:ea typeface="メイリオ" pitchFamily="50" charset="-128"/>
                <a:cs typeface="メイリオ" pitchFamily="50" charset="-128"/>
              </a:rPr>
              <a:t>word,excel,jpg</a:t>
            </a:r>
            <a:r>
              <a:rPr kumimoji="0" lang="ja-JP" altLang="en-US" sz="12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等のファイル情報</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■拡張項目</a:t>
            </a:r>
            <a:r>
              <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管理項目を独自に設定</a:t>
            </a:r>
            <a:r>
              <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a:t>
            </a:r>
            <a:endParaRPr kumimoji="1" lang="en-US" altLang="ja-JP"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・取得資格の情報</a:t>
            </a:r>
            <a:endParaRPr kumimoji="1" lang="en-US" altLang="ja-JP"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・保有スキル・コンピテンシー情報</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・自己申告情報</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　（異動願、立候補など）</a:t>
            </a:r>
            <a:endParaRPr kumimoji="0" lang="en-US" altLang="ja-JP"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1" lang="ja-JP" altLang="en-US"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・アンケート情報</a:t>
            </a:r>
            <a:endParaRPr kumimoji="1" lang="en-US" altLang="ja-JP"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spcBef>
                <a:spcPct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　（職場環境、メンタルヘルスなど）</a:t>
            </a:r>
            <a:endParaRPr kumimoji="1" lang="en-US" altLang="ja-JP" sz="1200" b="0"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endParaRPr>
          </a:p>
          <a:p>
            <a:pPr marL="0" marR="0" lvl="0" indent="0" algn="l" defTabSz="914400" rtl="0" eaLnBrk="1" fontAlgn="auto" latinLnBrk="0" hangingPunct="1">
              <a:lnSpc>
                <a:spcPct val="150000"/>
              </a:lnSpc>
              <a:spcBef>
                <a:spcPct val="0"/>
              </a:spcBef>
              <a:spcAft>
                <a:spcPts val="0"/>
              </a:spcAft>
              <a:buClrTx/>
              <a:buSzTx/>
              <a:buFontTx/>
              <a:buNone/>
              <a:tabLst/>
              <a:defRPr/>
            </a:pPr>
            <a:r>
              <a:rPr kumimoji="1" lang="ja-JP" altLang="en-US" sz="1200" b="1"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最大</a:t>
            </a:r>
            <a:r>
              <a:rPr kumimoji="1" lang="en-US" altLang="ja-JP" sz="1200" b="1"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2</a:t>
            </a:r>
            <a:r>
              <a:rPr kumimoji="1" lang="ja-JP" altLang="en-US" sz="1200" b="1" i="0" u="none" strike="noStrike" kern="1200" cap="none" spc="0" normalizeH="0" baseline="0" noProof="0" dirty="0" smtClean="0">
                <a:ln>
                  <a:noFill/>
                </a:ln>
                <a:solidFill>
                  <a:sysClr val="windowText" lastClr="000000">
                    <a:lumMod val="65000"/>
                    <a:lumOff val="35000"/>
                  </a:sysClr>
                </a:solidFill>
                <a:effectLst/>
                <a:uLnTx/>
                <a:uFillTx/>
                <a:latin typeface="メイリオ" pitchFamily="50" charset="-128"/>
                <a:ea typeface="メイリオ" pitchFamily="50" charset="-128"/>
                <a:cs typeface="メイリオ" pitchFamily="50" charset="-128"/>
              </a:rPr>
              <a:t>万項目まで保持可能</a:t>
            </a:r>
          </a:p>
        </p:txBody>
      </p:sp>
      <p:sp>
        <p:nvSpPr>
          <p:cNvPr id="126" name="角丸四角形 125"/>
          <p:cNvSpPr/>
          <p:nvPr/>
        </p:nvSpPr>
        <p:spPr>
          <a:xfrm>
            <a:off x="323528" y="5517232"/>
            <a:ext cx="6912768" cy="864096"/>
          </a:xfrm>
          <a:prstGeom prst="roundRect">
            <a:avLst/>
          </a:prstGeom>
          <a:gradFill rotWithShape="1">
            <a:gsLst>
              <a:gs pos="0">
                <a:srgbClr val="A37E21">
                  <a:shade val="51000"/>
                  <a:satMod val="130000"/>
                </a:srgbClr>
              </a:gs>
              <a:gs pos="80000">
                <a:srgbClr val="A37E21">
                  <a:shade val="93000"/>
                  <a:satMod val="130000"/>
                </a:srgbClr>
              </a:gs>
              <a:gs pos="100000">
                <a:srgbClr val="A37E21">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defTabSz="914400" eaLnBrk="1" fontAlgn="auto" latinLnBrk="0" hangingPunct="1">
              <a:lnSpc>
                <a:spcPct val="100000"/>
              </a:lnSpc>
              <a:spcBef>
                <a:spcPct val="50000"/>
              </a:spcBef>
              <a:spcAft>
                <a:spcPts val="0"/>
              </a:spcAft>
              <a:buClrTx/>
              <a:buSzTx/>
              <a:buFontTx/>
              <a:buNone/>
              <a:tabLst/>
              <a:defRPr/>
            </a:pPr>
            <a:r>
              <a:rPr kumimoji="0" lang="ja-JP" altLang="en-US" sz="1700" b="1"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rPr>
              <a:t>スモールスタート</a:t>
            </a:r>
            <a:r>
              <a:rPr kumimoji="0" lang="ja-JP" altLang="en-US" sz="17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rPr>
              <a:t>　～　「履歴情報」「管理項目」 「管理法人」の</a:t>
            </a:r>
            <a:endParaRPr kumimoji="0" lang="en-US" altLang="ja-JP" sz="17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ja-JP" sz="17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rPr>
              <a:t>3</a:t>
            </a:r>
            <a:r>
              <a:rPr kumimoji="0" lang="ja-JP" altLang="en-US" sz="17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rPr>
              <a:t>方向へデータを拡張する　</a:t>
            </a:r>
            <a:r>
              <a:rPr kumimoji="0" lang="ja-JP" altLang="en-US" sz="1700" b="1"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cs typeface="メイリオ" pitchFamily="50" charset="-128"/>
              </a:rPr>
              <a:t>「成長モデル」</a:t>
            </a:r>
          </a:p>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700" b="0" i="0" u="none" strike="noStrike" kern="0" cap="none" spc="0" normalizeH="0" baseline="0" noProof="0" dirty="0">
              <a:ln>
                <a:noFill/>
              </a:ln>
              <a:solidFill>
                <a:sysClr val="window" lastClr="FFFFFF"/>
              </a:solidFill>
              <a:effectLst/>
              <a:uLnTx/>
              <a:uFillTx/>
              <a:latin typeface="Tahoma"/>
              <a:ea typeface="HGP創英角ｺﾞｼｯｸUB"/>
              <a:cs typeface="+mn-cs"/>
            </a:endParaRPr>
          </a:p>
        </p:txBody>
      </p:sp>
      <p:sp>
        <p:nvSpPr>
          <p:cNvPr id="127" name="Text Box 6"/>
          <p:cNvSpPr txBox="1">
            <a:spLocks noChangeArrowheads="1"/>
          </p:cNvSpPr>
          <p:nvPr/>
        </p:nvSpPr>
        <p:spPr bwMode="auto">
          <a:xfrm>
            <a:off x="3563888" y="2689175"/>
            <a:ext cx="1656184" cy="307777"/>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r>
              <a:rPr kumimoji="0" lang="en-US" altLang="ja-JP" sz="1400" b="1" kern="0" noProof="0" dirty="0" smtClean="0">
                <a:solidFill>
                  <a:srgbClr val="FFFFFF"/>
                </a:solidFill>
                <a:latin typeface="Times New Roman" pitchFamily="18" charset="0"/>
                <a:ea typeface="メイリオ" pitchFamily="50" charset="-128"/>
                <a:cs typeface="Times New Roman" pitchFamily="18" charset="0"/>
              </a:rPr>
              <a:t>-HR+</a:t>
            </a:r>
            <a:endParaRPr kumimoji="0" lang="en-US" altLang="ja-JP" sz="1400" b="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endParaRPr>
          </a:p>
        </p:txBody>
      </p:sp>
      <p:sp>
        <p:nvSpPr>
          <p:cNvPr id="128" name="左矢印 127"/>
          <p:cNvSpPr/>
          <p:nvPr/>
        </p:nvSpPr>
        <p:spPr>
          <a:xfrm rot="2074192">
            <a:off x="7229649" y="3782427"/>
            <a:ext cx="648072" cy="432048"/>
          </a:xfrm>
          <a:prstGeom prst="leftArrow">
            <a:avLst/>
          </a:prstGeom>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ln w="9525" cap="flat" cmpd="sng" algn="ctr">
            <a:solidFill>
              <a:srgbClr val="7F7F7F">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Tahoma"/>
              <a:ea typeface="HGP創英角ｺﾞｼｯｸUB"/>
              <a:cs typeface="+mn-cs"/>
            </a:endParaRPr>
          </a:p>
        </p:txBody>
      </p:sp>
      <p:sp>
        <p:nvSpPr>
          <p:cNvPr id="130" name="左矢印 129"/>
          <p:cNvSpPr/>
          <p:nvPr/>
        </p:nvSpPr>
        <p:spPr>
          <a:xfrm rot="12934001">
            <a:off x="7013462" y="4144922"/>
            <a:ext cx="648072" cy="432048"/>
          </a:xfrm>
          <a:prstGeom prst="leftArrow">
            <a:avLst/>
          </a:prstGeom>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ln w="9525" cap="flat" cmpd="sng" algn="ctr">
            <a:solidFill>
              <a:srgbClr val="7F7F7F">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Tahoma"/>
              <a:ea typeface="HGP創英角ｺﾞｼｯｸUB"/>
              <a:cs typeface="+mn-cs"/>
            </a:endParaRPr>
          </a:p>
        </p:txBody>
      </p:sp>
      <p:grpSp>
        <p:nvGrpSpPr>
          <p:cNvPr id="131" name="グループ化 130"/>
          <p:cNvGrpSpPr/>
          <p:nvPr/>
        </p:nvGrpSpPr>
        <p:grpSpPr>
          <a:xfrm>
            <a:off x="7308304" y="5013176"/>
            <a:ext cx="1655415" cy="1387623"/>
            <a:chOff x="376053" y="5013176"/>
            <a:chExt cx="1655415" cy="1387623"/>
          </a:xfrm>
        </p:grpSpPr>
        <p:sp>
          <p:nvSpPr>
            <p:cNvPr id="132" name="AutoShape 2"/>
            <p:cNvSpPr>
              <a:spLocks noChangeArrowheads="1"/>
            </p:cNvSpPr>
            <p:nvPr/>
          </p:nvSpPr>
          <p:spPr bwMode="auto">
            <a:xfrm>
              <a:off x="376053" y="5013176"/>
              <a:ext cx="1655415" cy="1387623"/>
            </a:xfrm>
            <a:prstGeom prst="cube">
              <a:avLst>
                <a:gd name="adj" fmla="val 16403"/>
              </a:avLst>
            </a:prstGeom>
            <a:gradFill rotWithShape="1">
              <a:gsLst>
                <a:gs pos="0">
                  <a:srgbClr val="A37E21">
                    <a:tint val="50000"/>
                    <a:satMod val="300000"/>
                  </a:srgbClr>
                </a:gs>
                <a:gs pos="35000">
                  <a:srgbClr val="A37E21">
                    <a:tint val="37000"/>
                    <a:satMod val="300000"/>
                  </a:srgbClr>
                </a:gs>
                <a:gs pos="100000">
                  <a:srgbClr val="A37E21">
                    <a:tint val="15000"/>
                    <a:satMod val="350000"/>
                  </a:srgbClr>
                </a:gs>
              </a:gsLst>
              <a:lin ang="16200000" scaled="1"/>
            </a:gradFill>
            <a:ln w="9525" cap="flat" cmpd="sng" algn="ctr">
              <a:solidFill>
                <a:srgbClr val="A37E21">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ct val="50000"/>
                </a:spcBef>
                <a:spcAft>
                  <a:spcPts val="0"/>
                </a:spcAft>
                <a:buClrTx/>
                <a:buSzTx/>
                <a:buFontTx/>
                <a:buNone/>
                <a:tabLst/>
                <a:defRPr/>
              </a:pPr>
              <a:endParaRPr kumimoji="0" lang="ja-JP" altLang="en-US" sz="1800" b="0" i="0" u="none" strike="noStrike" kern="0" cap="none" spc="0" normalizeH="0" baseline="0" noProof="0">
                <a:ln>
                  <a:noFill/>
                </a:ln>
                <a:solidFill>
                  <a:srgbClr val="333333"/>
                </a:solidFill>
                <a:effectLst/>
                <a:uLnTx/>
                <a:uFillTx/>
                <a:latin typeface="メイリオ" pitchFamily="50" charset="-128"/>
                <a:ea typeface="メイリオ" pitchFamily="50" charset="-128"/>
                <a:cs typeface="メイリオ" pitchFamily="50" charset="-128"/>
              </a:endParaRPr>
            </a:p>
          </p:txBody>
        </p:sp>
        <p:sp>
          <p:nvSpPr>
            <p:cNvPr id="133" name="Line 16"/>
            <p:cNvSpPr>
              <a:spLocks noChangeShapeType="1"/>
            </p:cNvSpPr>
            <p:nvPr/>
          </p:nvSpPr>
          <p:spPr bwMode="auto">
            <a:xfrm flipH="1" flipV="1">
              <a:off x="591308" y="5457825"/>
              <a:ext cx="0" cy="857250"/>
            </a:xfrm>
            <a:prstGeom prst="line">
              <a:avLst/>
            </a:prstGeom>
            <a:noFill/>
            <a:ln w="38100" cap="flat" cmpd="sng" algn="ctr">
              <a:solidFill>
                <a:srgbClr val="0065AE"/>
              </a:solidFill>
              <a:prstDash val="solid"/>
              <a:headEnd/>
              <a:tailEnd type="triangle" w="med" len="med"/>
            </a:ln>
            <a:effectLst>
              <a:outerShdw blurRad="40000" dist="23000" dir="5400000" rotWithShape="0">
                <a:srgbClr val="000000">
                  <a:alpha val="35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34" name="Line 17"/>
            <p:cNvSpPr>
              <a:spLocks noChangeShapeType="1"/>
            </p:cNvSpPr>
            <p:nvPr/>
          </p:nvSpPr>
          <p:spPr bwMode="auto">
            <a:xfrm flipV="1">
              <a:off x="572903" y="6293749"/>
              <a:ext cx="1044000" cy="9525"/>
            </a:xfrm>
            <a:prstGeom prst="line">
              <a:avLst/>
            </a:prstGeom>
            <a:noFill/>
            <a:ln w="38100" cap="flat" cmpd="sng" algn="ctr">
              <a:solidFill>
                <a:srgbClr val="0065AE"/>
              </a:solidFill>
              <a:prstDash val="solid"/>
              <a:headEnd/>
              <a:tailEnd type="triangle" w="med" len="med"/>
            </a:ln>
            <a:effectLst>
              <a:outerShdw blurRad="40000" dist="23000" dir="5400000" rotWithShape="0">
                <a:srgbClr val="000000">
                  <a:alpha val="35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35" name="Line 20"/>
            <p:cNvSpPr>
              <a:spLocks noChangeShapeType="1"/>
            </p:cNvSpPr>
            <p:nvPr/>
          </p:nvSpPr>
          <p:spPr bwMode="auto">
            <a:xfrm flipV="1">
              <a:off x="603065" y="5661247"/>
              <a:ext cx="636315" cy="633190"/>
            </a:xfrm>
            <a:prstGeom prst="line">
              <a:avLst/>
            </a:prstGeom>
            <a:noFill/>
            <a:ln w="28575" cap="flat" cmpd="sng" algn="ctr">
              <a:solidFill>
                <a:srgbClr val="0065AE"/>
              </a:solidFill>
              <a:prstDash val="solid"/>
              <a:headEnd/>
              <a:tailEnd type="triangle" w="med" len="me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36" name="テキスト ボックス 135"/>
            <p:cNvSpPr txBox="1"/>
            <p:nvPr/>
          </p:nvSpPr>
          <p:spPr>
            <a:xfrm>
              <a:off x="407343" y="5301208"/>
              <a:ext cx="564257" cy="169277"/>
            </a:xfrm>
            <a:prstGeom prst="rect">
              <a:avLst/>
            </a:prstGeom>
          </p:spPr>
          <p:txBody>
            <a:bodyPr wrap="none" lIns="0" tIns="0" rIns="0" bIns="0" rtlCol="0" anchor="t"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人事属性</a:t>
              </a:r>
            </a:p>
          </p:txBody>
        </p:sp>
        <p:sp>
          <p:nvSpPr>
            <p:cNvPr id="137" name="テキスト ボックス 136"/>
            <p:cNvSpPr txBox="1"/>
            <p:nvPr/>
          </p:nvSpPr>
          <p:spPr>
            <a:xfrm>
              <a:off x="1095364" y="6093296"/>
              <a:ext cx="423193" cy="169277"/>
            </a:xfrm>
            <a:prstGeom prst="rect">
              <a:avLst/>
            </a:prstGeom>
          </p:spPr>
          <p:txBody>
            <a:bodyPr wrap="none" lIns="0" tIns="0" rIns="0" bIns="0" rtlCol="0" anchor="t"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時系列</a:t>
              </a:r>
            </a:p>
          </p:txBody>
        </p:sp>
        <p:sp>
          <p:nvSpPr>
            <p:cNvPr id="138" name="テキスト ボックス 137"/>
            <p:cNvSpPr txBox="1"/>
            <p:nvPr/>
          </p:nvSpPr>
          <p:spPr>
            <a:xfrm>
              <a:off x="1179179" y="5491971"/>
              <a:ext cx="564257" cy="169277"/>
            </a:xfrm>
            <a:prstGeom prst="rect">
              <a:avLst/>
            </a:prstGeom>
          </p:spPr>
          <p:txBody>
            <a:bodyPr wrap="none" lIns="0" tIns="0" rIns="0" bIns="0" rtlCol="0" anchor="t" anchorCtr="0">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管理法人</a:t>
              </a:r>
              <a:endParaRPr kumimoji="1" lang="en-US" altLang="ja-JP" sz="1100" b="0" i="0" u="none" strike="noStrike" kern="120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grpSp>
    </p:spTree>
    <p:extLst>
      <p:ext uri="{BB962C8B-B14F-4D97-AF65-F5344CB8AC3E}">
        <p14:creationId xmlns:p14="http://schemas.microsoft.com/office/powerpoint/2010/main" val="128001407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24" name="Rectangle 72"/>
          <p:cNvSpPr>
            <a:spLocks noGrp="1" noChangeArrowheads="1"/>
          </p:cNvSpPr>
          <p:nvPr>
            <p:ph type="title" idx="4294967295"/>
          </p:nvPr>
        </p:nvSpPr>
        <p:spPr bwMode="gray">
          <a:xfrm>
            <a:off x="215900" y="188913"/>
            <a:ext cx="8229600" cy="1069975"/>
          </a:xfrm>
          <a:prstGeom prst="rect">
            <a:avLst/>
          </a:prstGeom>
          <a:noFill/>
          <a:ln>
            <a:miter lim="800000"/>
            <a:headEnd/>
            <a:tailEnd/>
          </a:ln>
        </p:spPr>
        <p:txBody>
          <a:bodyPr lIns="90000" tIns="0" rIns="0" bIns="0" anchor="ctr"/>
          <a:lstStyle/>
          <a:p>
            <a:pPr eaLnBrk="1" hangingPunct="1"/>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-HR+</a:t>
            </a:r>
            <a:r>
              <a:rPr lang="ja-JP" altLang="en-US" sz="2400" b="1" dirty="0" smtClean="0">
                <a:latin typeface="メイリオ" pitchFamily="50" charset="-128"/>
                <a:ea typeface="メイリオ" pitchFamily="50" charset="-128"/>
                <a:cs typeface="メイリオ" pitchFamily="50" charset="-128"/>
              </a:rPr>
              <a:t>　</a:t>
            </a:r>
            <a:r>
              <a:rPr lang="ja-JP" altLang="en-US" sz="1400" dirty="0" smtClean="0">
                <a:latin typeface="メイリオ" pitchFamily="50" charset="-128"/>
                <a:ea typeface="メイリオ" pitchFamily="50" charset="-128"/>
                <a:cs typeface="メイリオ" pitchFamily="50" charset="-128"/>
              </a:rPr>
              <a:t>人事管理システム</a:t>
            </a:r>
            <a:r>
              <a:rPr lang="ja-JP" altLang="en-US" sz="2400" dirty="0" smtClean="0">
                <a:latin typeface="メイリオ" pitchFamily="50" charset="-128"/>
                <a:ea typeface="メイリオ" pitchFamily="50" charset="-128"/>
                <a:cs typeface="メイリオ" pitchFamily="50" charset="-128"/>
              </a:rPr>
              <a:t/>
            </a:r>
            <a:br>
              <a:rPr lang="ja-JP" altLang="en-US" sz="24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～人事業務の運用をサポート～</a:t>
            </a:r>
          </a:p>
        </p:txBody>
      </p:sp>
      <p:sp>
        <p:nvSpPr>
          <p:cNvPr id="37930"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22</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178" name="正方形/長方形 177"/>
          <p:cNvSpPr/>
          <p:nvPr/>
        </p:nvSpPr>
        <p:spPr>
          <a:xfrm>
            <a:off x="2483768" y="4797152"/>
            <a:ext cx="2232248" cy="1584176"/>
          </a:xfrm>
          <a:prstGeom prst="rect">
            <a:avLst/>
          </a:prstGeom>
          <a:gradFill rotWithShape="1">
            <a:gsLst>
              <a:gs pos="0">
                <a:srgbClr val="FFFFFF">
                  <a:tint val="50000"/>
                  <a:satMod val="300000"/>
                </a:srgbClr>
              </a:gs>
              <a:gs pos="35000">
                <a:srgbClr val="FFFFFF">
                  <a:tint val="37000"/>
                  <a:satMod val="300000"/>
                </a:srgbClr>
              </a:gs>
              <a:gs pos="100000">
                <a:srgbClr val="FFFFFF">
                  <a:tint val="15000"/>
                  <a:satMod val="350000"/>
                </a:srgbClr>
              </a:gs>
            </a:gsLst>
            <a:lin ang="16200000" scaled="1"/>
          </a:gradFill>
          <a:ln w="9525" cap="flat" cmpd="sng" algn="ctr">
            <a:solidFill>
              <a:srgbClr val="FFFFFF">
                <a:lumMod val="8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179" name="正方形/長方形 178"/>
          <p:cNvSpPr/>
          <p:nvPr/>
        </p:nvSpPr>
        <p:spPr>
          <a:xfrm>
            <a:off x="179512" y="4797152"/>
            <a:ext cx="2232248" cy="1584176"/>
          </a:xfrm>
          <a:prstGeom prst="rect">
            <a:avLst/>
          </a:prstGeom>
          <a:gradFill rotWithShape="1">
            <a:gsLst>
              <a:gs pos="0">
                <a:srgbClr val="FFFFFF">
                  <a:tint val="50000"/>
                  <a:satMod val="300000"/>
                </a:srgbClr>
              </a:gs>
              <a:gs pos="35000">
                <a:srgbClr val="FFFFFF">
                  <a:tint val="37000"/>
                  <a:satMod val="300000"/>
                </a:srgbClr>
              </a:gs>
              <a:gs pos="100000">
                <a:srgbClr val="FFFFFF">
                  <a:tint val="15000"/>
                  <a:satMod val="350000"/>
                </a:srgbClr>
              </a:gs>
            </a:gsLst>
            <a:lin ang="16200000" scaled="1"/>
          </a:gradFill>
          <a:ln w="9525" cap="flat" cmpd="sng" algn="ctr">
            <a:solidFill>
              <a:srgbClr val="FFFFFF">
                <a:lumMod val="8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180" name="正方形/長方形 179"/>
          <p:cNvSpPr/>
          <p:nvPr/>
        </p:nvSpPr>
        <p:spPr>
          <a:xfrm>
            <a:off x="4788024" y="1484784"/>
            <a:ext cx="4104456" cy="4896544"/>
          </a:xfrm>
          <a:prstGeom prst="rect">
            <a:avLst/>
          </a:prstGeom>
          <a:gradFill rotWithShape="1">
            <a:gsLst>
              <a:gs pos="0">
                <a:srgbClr val="FFFFFF">
                  <a:tint val="50000"/>
                  <a:satMod val="300000"/>
                </a:srgbClr>
              </a:gs>
              <a:gs pos="35000">
                <a:srgbClr val="FFFFFF">
                  <a:tint val="37000"/>
                  <a:satMod val="300000"/>
                </a:srgbClr>
              </a:gs>
              <a:gs pos="100000">
                <a:srgbClr val="FFFFFF">
                  <a:tint val="15000"/>
                  <a:satMod val="350000"/>
                </a:srgbClr>
              </a:gs>
            </a:gsLst>
            <a:lin ang="16200000" scaled="1"/>
          </a:gradFill>
          <a:ln w="9525" cap="flat" cmpd="sng" algn="ctr">
            <a:solidFill>
              <a:srgbClr val="FFFFFF">
                <a:lumMod val="8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181" name="正方形/長方形 180"/>
          <p:cNvSpPr/>
          <p:nvPr/>
        </p:nvSpPr>
        <p:spPr>
          <a:xfrm>
            <a:off x="179512" y="1484784"/>
            <a:ext cx="4536504" cy="3096344"/>
          </a:xfrm>
          <a:prstGeom prst="rect">
            <a:avLst/>
          </a:prstGeom>
          <a:gradFill rotWithShape="1">
            <a:gsLst>
              <a:gs pos="0">
                <a:srgbClr val="FFFFFF">
                  <a:tint val="50000"/>
                  <a:satMod val="300000"/>
                </a:srgbClr>
              </a:gs>
              <a:gs pos="35000">
                <a:srgbClr val="FFFFFF">
                  <a:tint val="37000"/>
                  <a:satMod val="300000"/>
                </a:srgbClr>
              </a:gs>
              <a:gs pos="100000">
                <a:srgbClr val="FFFFFF">
                  <a:tint val="15000"/>
                  <a:satMod val="350000"/>
                </a:srgbClr>
              </a:gs>
            </a:gsLst>
            <a:lin ang="16200000" scaled="1"/>
          </a:gradFill>
          <a:ln w="9525" cap="flat" cmpd="sng" algn="ctr">
            <a:solidFill>
              <a:srgbClr val="FFFFFF">
                <a:lumMod val="8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182" name="Text Box 19"/>
          <p:cNvSpPr txBox="1">
            <a:spLocks noChangeArrowheads="1"/>
          </p:cNvSpPr>
          <p:nvPr/>
        </p:nvSpPr>
        <p:spPr bwMode="auto">
          <a:xfrm>
            <a:off x="179512" y="1774775"/>
            <a:ext cx="4608512" cy="600164"/>
          </a:xfrm>
          <a:prstGeom prst="rect">
            <a:avLst/>
          </a:prstGeom>
          <a:noFill/>
          <a:ln w="57150" cmpd="thickThin" algn="ctr">
            <a:noFill/>
            <a:miter lim="800000"/>
            <a:headEnd/>
            <a:tailEnd/>
          </a:ln>
        </p:spPr>
        <p:txBody>
          <a:bodyPr wrap="square">
            <a:spAutoFit/>
          </a:bodyPr>
          <a:lstStyle/>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様々なプロセスや手法により運用される評価制度。その結果を取り込み、賞与･昇給シミュレーション、昇格管理で活用することで透明性の高い制度運用を実現します。</a:t>
            </a:r>
          </a:p>
        </p:txBody>
      </p:sp>
      <p:sp>
        <p:nvSpPr>
          <p:cNvPr id="183" name="AutoShape 62"/>
          <p:cNvSpPr>
            <a:spLocks noChangeArrowheads="1"/>
          </p:cNvSpPr>
          <p:nvPr/>
        </p:nvSpPr>
        <p:spPr bwMode="gray">
          <a:xfrm>
            <a:off x="179512" y="1340768"/>
            <a:ext cx="2304256" cy="358775"/>
          </a:xfrm>
          <a:prstGeom prst="roundRect">
            <a:avLst>
              <a:gd name="adj" fmla="val 10704"/>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人事考課業務</a:t>
            </a:r>
            <a:endParaRPr kumimoji="0" lang="en-US" altLang="ja-JP"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97" name="右矢印 196"/>
          <p:cNvSpPr/>
          <p:nvPr/>
        </p:nvSpPr>
        <p:spPr>
          <a:xfrm rot="3496983">
            <a:off x="810721" y="3735399"/>
            <a:ext cx="413220" cy="360040"/>
          </a:xfrm>
          <a:prstGeom prst="rightArrow">
            <a:avLst/>
          </a:prstGeom>
          <a:ln/>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pic>
        <p:nvPicPr>
          <p:cNvPr id="198" name="Picture 35" descr="logo_base_human_norm02"/>
          <p:cNvPicPr>
            <a:picLocks noChangeAspect="1" noChangeArrowheads="1"/>
          </p:cNvPicPr>
          <p:nvPr/>
        </p:nvPicPr>
        <p:blipFill>
          <a:blip r:embed="rId3" cstate="screen"/>
          <a:srcRect/>
          <a:stretch>
            <a:fillRect/>
          </a:stretch>
        </p:blipFill>
        <p:spPr bwMode="auto">
          <a:xfrm>
            <a:off x="1118190" y="3799756"/>
            <a:ext cx="592043" cy="925388"/>
          </a:xfrm>
          <a:prstGeom prst="rect">
            <a:avLst/>
          </a:prstGeom>
          <a:noFill/>
          <a:ln w="9525">
            <a:noFill/>
            <a:miter lim="800000"/>
            <a:headEnd/>
            <a:tailEnd/>
          </a:ln>
        </p:spPr>
      </p:pic>
      <p:sp>
        <p:nvSpPr>
          <p:cNvPr id="199" name="Text Box 19"/>
          <p:cNvSpPr txBox="1">
            <a:spLocks noChangeArrowheads="1"/>
          </p:cNvSpPr>
          <p:nvPr/>
        </p:nvSpPr>
        <p:spPr bwMode="auto">
          <a:xfrm>
            <a:off x="1619672" y="4293096"/>
            <a:ext cx="639688" cy="276999"/>
          </a:xfrm>
          <a:prstGeom prst="rect">
            <a:avLst/>
          </a:prstGeom>
          <a:noFill/>
          <a:ln w="57150" cmpd="thickThin" algn="ctr">
            <a:noFill/>
            <a:miter lim="800000"/>
            <a:headEnd/>
            <a:tailEnd/>
          </a:ln>
        </p:spPr>
        <p:txBody>
          <a:bodyPr wrap="square">
            <a:spAutoFit/>
          </a:bodyPr>
          <a:lstStyle/>
          <a:p>
            <a:r>
              <a:rPr lang="ja-JP" altLang="en-US" sz="1200" dirty="0" smtClean="0">
                <a:solidFill>
                  <a:schemeClr val="tx1">
                    <a:lumMod val="65000"/>
                    <a:lumOff val="35000"/>
                  </a:schemeClr>
                </a:solidFill>
                <a:latin typeface="メイリオ" pitchFamily="50" charset="-128"/>
                <a:ea typeface="メイリオ" pitchFamily="50" charset="-128"/>
                <a:cs typeface="メイリオ" pitchFamily="50" charset="-128"/>
              </a:rPr>
              <a:t>評価</a:t>
            </a:r>
          </a:p>
        </p:txBody>
      </p:sp>
      <p:sp>
        <p:nvSpPr>
          <p:cNvPr id="200" name="AutoShape 62"/>
          <p:cNvSpPr>
            <a:spLocks noChangeArrowheads="1"/>
          </p:cNvSpPr>
          <p:nvPr/>
        </p:nvSpPr>
        <p:spPr bwMode="gray">
          <a:xfrm>
            <a:off x="4788024" y="1340768"/>
            <a:ext cx="2304256" cy="358775"/>
          </a:xfrm>
          <a:prstGeom prst="roundRect">
            <a:avLst>
              <a:gd name="adj" fmla="val 10704"/>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昇給・賞与シミュレーション</a:t>
            </a:r>
            <a:endParaRPr kumimoji="0" lang="en-US" altLang="ja-JP"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201" name="Text Box 27"/>
          <p:cNvSpPr txBox="1">
            <a:spLocks noChangeArrowheads="1"/>
          </p:cNvSpPr>
          <p:nvPr/>
        </p:nvSpPr>
        <p:spPr bwMode="auto">
          <a:xfrm>
            <a:off x="4788024" y="1772816"/>
            <a:ext cx="4176464" cy="769441"/>
          </a:xfrm>
          <a:prstGeom prst="rect">
            <a:avLst/>
          </a:prstGeom>
          <a:noFill/>
          <a:ln w="57150" cmpd="thickThin" algn="ctr">
            <a:noFill/>
            <a:miter lim="800000"/>
            <a:headEnd/>
            <a:tailEnd/>
          </a:ln>
        </p:spPr>
        <p:txBody>
          <a:bodyPr wrap="square">
            <a:spAutoFit/>
          </a:bodyPr>
          <a:lstStyle/>
          <a:p>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「人事属性」「評価結果」「基準給与」「賃金表」を要素</a:t>
            </a:r>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として、昇給額と賞与額をシミュレーション計算します。金額が確定した場合</a:t>
            </a:r>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はその金額を給与管理へ引渡し、支払に</a:t>
            </a:r>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かかわる業務</a:t>
            </a:r>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、社会保険の処理など一連の業務へつながっています。</a:t>
            </a:r>
          </a:p>
        </p:txBody>
      </p:sp>
      <p:sp>
        <p:nvSpPr>
          <p:cNvPr id="202" name="右矢印 201"/>
          <p:cNvSpPr/>
          <p:nvPr/>
        </p:nvSpPr>
        <p:spPr>
          <a:xfrm rot="18342818">
            <a:off x="1679834" y="3696220"/>
            <a:ext cx="413220" cy="360040"/>
          </a:xfrm>
          <a:prstGeom prst="rightArrow">
            <a:avLst/>
          </a:prstGeom>
          <a:ln/>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203" name="Rectangle 26"/>
          <p:cNvSpPr>
            <a:spLocks noChangeArrowheads="1"/>
          </p:cNvSpPr>
          <p:nvPr/>
        </p:nvSpPr>
        <p:spPr bwMode="auto">
          <a:xfrm>
            <a:off x="4932040" y="2524324"/>
            <a:ext cx="3676650" cy="328612"/>
          </a:xfrm>
          <a:prstGeom prst="rect">
            <a:avLst/>
          </a:prstGeom>
          <a:noFill/>
          <a:ln w="19050" cmpd="sng" algn="ctr">
            <a:noFill/>
            <a:miter lim="800000"/>
            <a:headEnd/>
            <a:tailEnd/>
          </a:ln>
        </p:spPr>
        <p:txBody>
          <a:bodyPr wrap="none" anchor="ctr"/>
          <a:lstStyle/>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給与制度変更によるシミュレーション計算</a:t>
            </a:r>
          </a:p>
        </p:txBody>
      </p:sp>
      <p:sp>
        <p:nvSpPr>
          <p:cNvPr id="204" name="Rectangle 28"/>
          <p:cNvSpPr>
            <a:spLocks noChangeArrowheads="1"/>
          </p:cNvSpPr>
          <p:nvPr/>
        </p:nvSpPr>
        <p:spPr bwMode="auto">
          <a:xfrm>
            <a:off x="4936282" y="2884364"/>
            <a:ext cx="3676650" cy="328612"/>
          </a:xfrm>
          <a:prstGeom prst="rect">
            <a:avLst/>
          </a:prstGeom>
          <a:noFill/>
          <a:ln w="19050" cmpd="sng" algn="ctr">
            <a:noFill/>
            <a:miter lim="800000"/>
            <a:headEnd/>
            <a:tailEnd/>
          </a:ln>
        </p:spPr>
        <p:txBody>
          <a:bodyPr wrap="none" anchor="ctr"/>
          <a:lstStyle/>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賞与原資との比較（暫定評価で計算）</a:t>
            </a:r>
          </a:p>
        </p:txBody>
      </p:sp>
      <p:sp>
        <p:nvSpPr>
          <p:cNvPr id="205" name="Rectangle 29"/>
          <p:cNvSpPr>
            <a:spLocks noChangeArrowheads="1"/>
          </p:cNvSpPr>
          <p:nvPr/>
        </p:nvSpPr>
        <p:spPr bwMode="auto">
          <a:xfrm>
            <a:off x="4936282" y="3244404"/>
            <a:ext cx="3676650" cy="328612"/>
          </a:xfrm>
          <a:prstGeom prst="rect">
            <a:avLst/>
          </a:prstGeom>
          <a:noFill/>
          <a:ln w="19050" cmpd="sng" algn="ctr">
            <a:noFill/>
            <a:miter lim="800000"/>
            <a:headEnd/>
            <a:tailEnd/>
          </a:ln>
        </p:spPr>
        <p:txBody>
          <a:bodyPr wrap="none" anchor="ctr"/>
          <a:lstStyle/>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昇給額・賞与額の確定計算／給与へ連携</a:t>
            </a:r>
          </a:p>
        </p:txBody>
      </p:sp>
      <p:cxnSp>
        <p:nvCxnSpPr>
          <p:cNvPr id="206" name="直線コネクタ 205"/>
          <p:cNvCxnSpPr/>
          <p:nvPr/>
        </p:nvCxnSpPr>
        <p:spPr>
          <a:xfrm>
            <a:off x="4940524" y="2780928"/>
            <a:ext cx="37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cxnSp>
        <p:nvCxnSpPr>
          <p:cNvPr id="207" name="直線コネクタ 206"/>
          <p:cNvCxnSpPr/>
          <p:nvPr/>
        </p:nvCxnSpPr>
        <p:spPr>
          <a:xfrm>
            <a:off x="4940524" y="3140968"/>
            <a:ext cx="37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cxnSp>
        <p:nvCxnSpPr>
          <p:cNvPr id="208" name="直線コネクタ 207"/>
          <p:cNvCxnSpPr/>
          <p:nvPr/>
        </p:nvCxnSpPr>
        <p:spPr>
          <a:xfrm>
            <a:off x="4940524" y="3573016"/>
            <a:ext cx="37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209" name="下矢印 208"/>
          <p:cNvSpPr/>
          <p:nvPr/>
        </p:nvSpPr>
        <p:spPr>
          <a:xfrm rot="16200000">
            <a:off x="5436096" y="3917331"/>
            <a:ext cx="1080120" cy="2232248"/>
          </a:xfrm>
          <a:prstGeom prst="downArrow">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210" name="フローチャート : 磁気ディスク 209"/>
          <p:cNvSpPr/>
          <p:nvPr/>
        </p:nvSpPr>
        <p:spPr>
          <a:xfrm>
            <a:off x="7083181" y="4709418"/>
            <a:ext cx="864096" cy="792088"/>
          </a:xfrm>
          <a:prstGeom prst="flowChartMagneticDisk">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3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計算結果</a:t>
            </a:r>
            <a:endParaRPr kumimoji="1" lang="ja-JP" altLang="en-US" sz="13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211" name="角丸四角形 210"/>
          <p:cNvSpPr/>
          <p:nvPr/>
        </p:nvSpPr>
        <p:spPr>
          <a:xfrm>
            <a:off x="4932040" y="4349378"/>
            <a:ext cx="792088" cy="288032"/>
          </a:xfrm>
          <a:prstGeom prst="roundRect">
            <a:avLst/>
          </a:prstGeom>
          <a:gradFill rotWithShape="1">
            <a:gsLst>
              <a:gs pos="0">
                <a:srgbClr val="BC8B00">
                  <a:tint val="50000"/>
                  <a:satMod val="300000"/>
                </a:srgbClr>
              </a:gs>
              <a:gs pos="35000">
                <a:srgbClr val="BC8B00">
                  <a:tint val="37000"/>
                  <a:satMod val="300000"/>
                </a:srgbClr>
              </a:gs>
              <a:gs pos="100000">
                <a:srgbClr val="BC8B00">
                  <a:tint val="15000"/>
                  <a:satMod val="350000"/>
                </a:srgbClr>
              </a:gs>
            </a:gsLst>
            <a:lin ang="16200000" scaled="1"/>
          </a:gradFill>
          <a:ln w="9525" cap="flat" cmpd="sng" algn="ctr">
            <a:solidFill>
              <a:srgbClr val="BC8B00">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格付</a:t>
            </a:r>
            <a:r>
              <a:rPr kumimoji="1" lang="en-US" altLang="ja-JP"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職種</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212" name="角丸四角形 211"/>
          <p:cNvSpPr/>
          <p:nvPr/>
        </p:nvSpPr>
        <p:spPr>
          <a:xfrm>
            <a:off x="4932040" y="4709418"/>
            <a:ext cx="792088" cy="288032"/>
          </a:xfrm>
          <a:prstGeom prst="roundRect">
            <a:avLst/>
          </a:prstGeom>
          <a:gradFill rotWithShape="1">
            <a:gsLst>
              <a:gs pos="0">
                <a:srgbClr val="BC8B00">
                  <a:tint val="50000"/>
                  <a:satMod val="300000"/>
                </a:srgbClr>
              </a:gs>
              <a:gs pos="35000">
                <a:srgbClr val="BC8B00">
                  <a:tint val="37000"/>
                  <a:satMod val="300000"/>
                </a:srgbClr>
              </a:gs>
              <a:gs pos="100000">
                <a:srgbClr val="BC8B00">
                  <a:tint val="15000"/>
                  <a:satMod val="350000"/>
                </a:srgbClr>
              </a:gs>
            </a:gsLst>
            <a:lin ang="16200000" scaled="1"/>
          </a:gradFill>
          <a:ln w="9525" cap="flat" cmpd="sng" algn="ctr">
            <a:solidFill>
              <a:srgbClr val="BC8B00">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評価結果</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213" name="角丸四角形 212"/>
          <p:cNvSpPr/>
          <p:nvPr/>
        </p:nvSpPr>
        <p:spPr>
          <a:xfrm>
            <a:off x="5796136" y="4709418"/>
            <a:ext cx="792088" cy="288032"/>
          </a:xfrm>
          <a:prstGeom prst="roundRect">
            <a:avLst/>
          </a:prstGeom>
          <a:gradFill rotWithShape="1">
            <a:gsLst>
              <a:gs pos="0">
                <a:srgbClr val="BC8B00">
                  <a:tint val="50000"/>
                  <a:satMod val="300000"/>
                </a:srgbClr>
              </a:gs>
              <a:gs pos="35000">
                <a:srgbClr val="BC8B00">
                  <a:tint val="37000"/>
                  <a:satMod val="300000"/>
                </a:srgbClr>
              </a:gs>
              <a:gs pos="100000">
                <a:srgbClr val="BC8B00">
                  <a:tint val="15000"/>
                  <a:satMod val="350000"/>
                </a:srgbClr>
              </a:gs>
            </a:gsLst>
            <a:lin ang="16200000" scaled="1"/>
          </a:gradFill>
          <a:ln w="9525" cap="flat" cmpd="sng" algn="ctr">
            <a:solidFill>
              <a:srgbClr val="BC8B00">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賃金実績</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214" name="対角する 2 つの角を丸めた四角形 213"/>
          <p:cNvSpPr/>
          <p:nvPr/>
        </p:nvSpPr>
        <p:spPr>
          <a:xfrm>
            <a:off x="5076056" y="5141466"/>
            <a:ext cx="1368152" cy="1008112"/>
          </a:xfrm>
          <a:prstGeom prst="round2DiagRect">
            <a:avLst/>
          </a:prstGeom>
          <a:gradFill rotWithShape="1">
            <a:gsLst>
              <a:gs pos="0">
                <a:srgbClr val="67792F">
                  <a:tint val="50000"/>
                  <a:satMod val="300000"/>
                </a:srgbClr>
              </a:gs>
              <a:gs pos="35000">
                <a:srgbClr val="67792F">
                  <a:tint val="37000"/>
                  <a:satMod val="300000"/>
                </a:srgbClr>
              </a:gs>
              <a:gs pos="100000">
                <a:srgbClr val="67792F">
                  <a:tint val="15000"/>
                  <a:satMod val="350000"/>
                </a:srgbClr>
              </a:gs>
            </a:gsLst>
            <a:lin ang="16200000" scaled="1"/>
          </a:gradFill>
          <a:ln w="9525" cap="flat" cmpd="sng" algn="ctr">
            <a:solidFill>
              <a:srgbClr val="67792F">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・賃金テーブル</a:t>
            </a:r>
            <a:b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br>
            <a: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・等級別・評価別</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　係数テーブル</a:t>
            </a:r>
            <a:b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br>
            <a: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・評価別割増</a:t>
            </a:r>
            <a:b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br>
            <a:r>
              <a:rPr kumimoji="0"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　テーブル</a:t>
            </a:r>
          </a:p>
        </p:txBody>
      </p:sp>
      <p:sp>
        <p:nvSpPr>
          <p:cNvPr id="215" name="Text Box 53"/>
          <p:cNvSpPr txBox="1">
            <a:spLocks noChangeArrowheads="1"/>
          </p:cNvSpPr>
          <p:nvPr/>
        </p:nvSpPr>
        <p:spPr bwMode="auto">
          <a:xfrm>
            <a:off x="7803261" y="3949328"/>
            <a:ext cx="954107" cy="400110"/>
          </a:xfrm>
          <a:prstGeom prst="rect">
            <a:avLst/>
          </a:prstGeom>
          <a:noFill/>
          <a:ln w="57150" cmpd="thickThin" algn="ctr">
            <a:noFill/>
            <a:miter lim="800000"/>
            <a:headEnd/>
            <a:tailEnd/>
          </a:ln>
        </p:spPr>
        <p:txBody>
          <a:bodyPr wrap="none">
            <a:spAutoFit/>
          </a:bodyPr>
          <a:lstStyle/>
          <a:p>
            <a:r>
              <a:rPr lang="en-US" altLang="ja-JP" sz="1000" dirty="0">
                <a:solidFill>
                  <a:schemeClr val="tx1">
                    <a:lumMod val="65000"/>
                    <a:lumOff val="35000"/>
                  </a:schemeClr>
                </a:solidFill>
                <a:latin typeface="メイリオ" pitchFamily="50" charset="-128"/>
                <a:ea typeface="メイリオ" pitchFamily="50" charset="-128"/>
                <a:cs typeface="メイリオ" pitchFamily="50" charset="-128"/>
              </a:rPr>
              <a:t>Excel</a:t>
            </a: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上</a:t>
            </a:r>
            <a:r>
              <a:rPr lang="ja-JP" altLang="en-US" sz="1000" dirty="0" smtClean="0">
                <a:solidFill>
                  <a:schemeClr val="tx1">
                    <a:lumMod val="65000"/>
                    <a:lumOff val="35000"/>
                  </a:schemeClr>
                </a:solidFill>
                <a:latin typeface="メイリオ" pitchFamily="50" charset="-128"/>
                <a:ea typeface="メイリオ" pitchFamily="50" charset="-128"/>
                <a:cs typeface="メイリオ" pitchFamily="50" charset="-128"/>
              </a:rPr>
              <a:t>で</a:t>
            </a:r>
            <a:endParaRPr lang="en-US" altLang="ja-JP" sz="10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000" dirty="0" smtClean="0">
                <a:solidFill>
                  <a:schemeClr val="tx1">
                    <a:lumMod val="65000"/>
                    <a:lumOff val="35000"/>
                  </a:schemeClr>
                </a:solidFill>
                <a:latin typeface="メイリオ" pitchFamily="50" charset="-128"/>
                <a:ea typeface="メイリオ" pitchFamily="50" charset="-128"/>
                <a:cs typeface="メイリオ" pitchFamily="50" charset="-128"/>
              </a:rPr>
              <a:t>修正</a:t>
            </a: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000" dirty="0" smtClean="0">
                <a:solidFill>
                  <a:schemeClr val="tx1">
                    <a:lumMod val="65000"/>
                    <a:lumOff val="35000"/>
                  </a:schemeClr>
                </a:solidFill>
                <a:latin typeface="メイリオ" pitchFamily="50" charset="-128"/>
                <a:ea typeface="メイリオ" pitchFamily="50" charset="-128"/>
                <a:cs typeface="メイリオ" pitchFamily="50" charset="-128"/>
              </a:rPr>
              <a:t>再計算</a:t>
            </a:r>
            <a:endParaRPr lang="ja-JP" altLang="en-US" sz="10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216" name="角丸四角形 215"/>
          <p:cNvSpPr/>
          <p:nvPr/>
        </p:nvSpPr>
        <p:spPr>
          <a:xfrm>
            <a:off x="6867156" y="5805264"/>
            <a:ext cx="1377251" cy="432048"/>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0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r>
              <a:rPr kumimoji="1" lang="en-US" altLang="ja-JP" sz="1000" b="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-PR+</a:t>
            </a: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給与管理</a:t>
            </a:r>
            <a:endParaRPr kumimoji="1" lang="ja-JP" altLang="en-US" sz="10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217" name="AutoShape 62"/>
          <p:cNvSpPr>
            <a:spLocks noChangeArrowheads="1"/>
          </p:cNvSpPr>
          <p:nvPr/>
        </p:nvSpPr>
        <p:spPr bwMode="gray">
          <a:xfrm>
            <a:off x="179512" y="4653136"/>
            <a:ext cx="1872208" cy="358775"/>
          </a:xfrm>
          <a:prstGeom prst="roundRect">
            <a:avLst>
              <a:gd name="adj" fmla="val 10704"/>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Word</a:t>
            </a: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差込印刷機能</a:t>
            </a:r>
            <a:endParaRPr kumimoji="0" lang="en-US" altLang="ja-JP"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218" name="Text Box 61"/>
          <p:cNvSpPr txBox="1">
            <a:spLocks noChangeArrowheads="1"/>
          </p:cNvSpPr>
          <p:nvPr/>
        </p:nvSpPr>
        <p:spPr bwMode="auto">
          <a:xfrm>
            <a:off x="107504" y="5013176"/>
            <a:ext cx="2448272" cy="430887"/>
          </a:xfrm>
          <a:prstGeom prst="rect">
            <a:avLst/>
          </a:prstGeom>
          <a:noFill/>
          <a:ln w="22225" algn="ctr">
            <a:noFill/>
            <a:miter lim="800000"/>
            <a:headEnd/>
            <a:tailEnd/>
          </a:ln>
        </p:spPr>
        <p:txBody>
          <a:bodyPr wrap="square">
            <a:spAutoFit/>
          </a:bodyPr>
          <a:lstStyle/>
          <a:p>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人事情報などを差込印刷する</a:t>
            </a:r>
            <a:r>
              <a:rPr lang="en-US" altLang="ja-JP" sz="1100" dirty="0" smtClean="0">
                <a:solidFill>
                  <a:schemeClr val="tx1">
                    <a:lumMod val="65000"/>
                    <a:lumOff val="35000"/>
                  </a:schemeClr>
                </a:solidFill>
                <a:latin typeface="メイリオ" pitchFamily="50" charset="-128"/>
                <a:ea typeface="メイリオ" pitchFamily="50" charset="-128"/>
                <a:cs typeface="メイリオ" pitchFamily="50" charset="-128"/>
              </a:rPr>
              <a:t>Word</a:t>
            </a:r>
          </a:p>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文書の</a:t>
            </a:r>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フォーマットを自由に作成</a:t>
            </a:r>
          </a:p>
        </p:txBody>
      </p:sp>
      <p:sp>
        <p:nvSpPr>
          <p:cNvPr id="219" name="AutoShape 62"/>
          <p:cNvSpPr>
            <a:spLocks noChangeArrowheads="1"/>
          </p:cNvSpPr>
          <p:nvPr/>
        </p:nvSpPr>
        <p:spPr bwMode="gray">
          <a:xfrm>
            <a:off x="2483768" y="4653136"/>
            <a:ext cx="1872208" cy="358775"/>
          </a:xfrm>
          <a:prstGeom prst="roundRect">
            <a:avLst>
              <a:gd name="adj" fmla="val 10704"/>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研修教育管理</a:t>
            </a:r>
            <a:endParaRPr kumimoji="0" lang="en-US" altLang="ja-JP"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220" name="下矢印 219"/>
          <p:cNvSpPr/>
          <p:nvPr/>
        </p:nvSpPr>
        <p:spPr>
          <a:xfrm>
            <a:off x="2516424" y="5044364"/>
            <a:ext cx="288032" cy="1296144"/>
          </a:xfrm>
          <a:prstGeom prst="downArrow">
            <a:avLst/>
          </a:prstGeom>
          <a:gradFill rotWithShape="1">
            <a:gsLst>
              <a:gs pos="0">
                <a:srgbClr val="BC8B00">
                  <a:tint val="50000"/>
                  <a:satMod val="300000"/>
                </a:srgbClr>
              </a:gs>
              <a:gs pos="35000">
                <a:srgbClr val="BC8B00">
                  <a:tint val="37000"/>
                  <a:satMod val="300000"/>
                </a:srgbClr>
              </a:gs>
              <a:gs pos="100000">
                <a:srgbClr val="BC8B00">
                  <a:tint val="15000"/>
                  <a:satMod val="350000"/>
                </a:srgbClr>
              </a:gs>
            </a:gsLst>
            <a:lin ang="16200000" scaled="1"/>
          </a:gradFill>
          <a:ln w="9525" cap="flat" cmpd="sng" algn="ctr">
            <a:solidFill>
              <a:srgbClr val="BC8B00">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221" name="Rectangle 64"/>
          <p:cNvSpPr>
            <a:spLocks noChangeArrowheads="1"/>
          </p:cNvSpPr>
          <p:nvPr/>
        </p:nvSpPr>
        <p:spPr bwMode="auto">
          <a:xfrm>
            <a:off x="2699792" y="5121208"/>
            <a:ext cx="1512168" cy="180000"/>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研修コース立案</a:t>
            </a:r>
          </a:p>
        </p:txBody>
      </p:sp>
      <p:sp>
        <p:nvSpPr>
          <p:cNvPr id="222" name="Rectangle 65"/>
          <p:cNvSpPr>
            <a:spLocks noChangeArrowheads="1"/>
          </p:cNvSpPr>
          <p:nvPr/>
        </p:nvSpPr>
        <p:spPr bwMode="auto">
          <a:xfrm>
            <a:off x="2699792" y="5553256"/>
            <a:ext cx="1512168" cy="180000"/>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受講対象者抽出</a:t>
            </a:r>
          </a:p>
        </p:txBody>
      </p:sp>
      <p:sp>
        <p:nvSpPr>
          <p:cNvPr id="223" name="Rectangle 66"/>
          <p:cNvSpPr>
            <a:spLocks noChangeArrowheads="1"/>
          </p:cNvSpPr>
          <p:nvPr/>
        </p:nvSpPr>
        <p:spPr bwMode="auto">
          <a:xfrm>
            <a:off x="2699792" y="5769280"/>
            <a:ext cx="1512168" cy="180000"/>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通知メール発送</a:t>
            </a:r>
          </a:p>
        </p:txBody>
      </p:sp>
      <p:sp>
        <p:nvSpPr>
          <p:cNvPr id="224" name="Rectangle 67"/>
          <p:cNvSpPr>
            <a:spLocks noChangeArrowheads="1"/>
          </p:cNvSpPr>
          <p:nvPr/>
        </p:nvSpPr>
        <p:spPr bwMode="auto">
          <a:xfrm>
            <a:off x="2699792" y="5985304"/>
            <a:ext cx="1512168" cy="180000"/>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結果登録・実績作成</a:t>
            </a:r>
          </a:p>
        </p:txBody>
      </p:sp>
      <p:sp>
        <p:nvSpPr>
          <p:cNvPr id="225" name="Rectangle 68"/>
          <p:cNvSpPr>
            <a:spLocks noChangeArrowheads="1"/>
          </p:cNvSpPr>
          <p:nvPr/>
        </p:nvSpPr>
        <p:spPr bwMode="auto">
          <a:xfrm>
            <a:off x="2699792" y="5337232"/>
            <a:ext cx="1512168" cy="180000"/>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開催要項登録</a:t>
            </a:r>
          </a:p>
        </p:txBody>
      </p:sp>
      <p:pic>
        <p:nvPicPr>
          <p:cNvPr id="226" name="Picture 7"/>
          <p:cNvPicPr>
            <a:picLocks noChangeAspect="1" noChangeArrowheads="1"/>
          </p:cNvPicPr>
          <p:nvPr/>
        </p:nvPicPr>
        <p:blipFill>
          <a:blip r:embed="rId4" cstate="email"/>
          <a:srcRect/>
          <a:stretch>
            <a:fillRect/>
          </a:stretch>
        </p:blipFill>
        <p:spPr bwMode="auto">
          <a:xfrm>
            <a:off x="7226906" y="3717032"/>
            <a:ext cx="648363" cy="920378"/>
          </a:xfrm>
          <a:prstGeom prst="rect">
            <a:avLst/>
          </a:prstGeom>
          <a:noFill/>
          <a:ln w="9525">
            <a:noFill/>
            <a:miter lim="800000"/>
            <a:headEnd/>
            <a:tailEnd/>
          </a:ln>
          <a:effectLst/>
        </p:spPr>
      </p:pic>
      <p:pic>
        <p:nvPicPr>
          <p:cNvPr id="227" name="Picture 34"/>
          <p:cNvPicPr>
            <a:picLocks noChangeAspect="1" noChangeArrowheads="1"/>
          </p:cNvPicPr>
          <p:nvPr/>
        </p:nvPicPr>
        <p:blipFill>
          <a:blip r:embed="rId5" cstate="screen"/>
          <a:srcRect/>
          <a:stretch>
            <a:fillRect/>
          </a:stretch>
        </p:blipFill>
        <p:spPr bwMode="auto">
          <a:xfrm>
            <a:off x="7370922" y="4421386"/>
            <a:ext cx="393576" cy="393576"/>
          </a:xfrm>
          <a:prstGeom prst="rect">
            <a:avLst/>
          </a:prstGeom>
          <a:noFill/>
          <a:ln w="9525">
            <a:noFill/>
            <a:miter lim="800000"/>
            <a:headEnd/>
            <a:tailEnd/>
          </a:ln>
          <a:effectLst/>
        </p:spPr>
      </p:pic>
      <p:pic>
        <p:nvPicPr>
          <p:cNvPr id="228" name="Picture 8"/>
          <p:cNvPicPr>
            <a:picLocks noChangeAspect="1" noChangeArrowheads="1"/>
          </p:cNvPicPr>
          <p:nvPr/>
        </p:nvPicPr>
        <p:blipFill>
          <a:blip r:embed="rId6" cstate="email"/>
          <a:srcRect/>
          <a:stretch>
            <a:fillRect/>
          </a:stretch>
        </p:blipFill>
        <p:spPr bwMode="auto">
          <a:xfrm>
            <a:off x="8212856" y="4709418"/>
            <a:ext cx="648000" cy="848842"/>
          </a:xfrm>
          <a:prstGeom prst="rect">
            <a:avLst/>
          </a:prstGeom>
          <a:noFill/>
          <a:ln w="9525">
            <a:noFill/>
            <a:miter lim="800000"/>
            <a:headEnd/>
            <a:tailEnd/>
          </a:ln>
          <a:effectLst/>
        </p:spPr>
      </p:pic>
      <p:sp>
        <p:nvSpPr>
          <p:cNvPr id="229" name="Text Box 53"/>
          <p:cNvSpPr txBox="1">
            <a:spLocks noChangeArrowheads="1"/>
          </p:cNvSpPr>
          <p:nvPr/>
        </p:nvSpPr>
        <p:spPr bwMode="auto">
          <a:xfrm>
            <a:off x="8194853" y="5533444"/>
            <a:ext cx="697627" cy="246221"/>
          </a:xfrm>
          <a:prstGeom prst="rect">
            <a:avLst/>
          </a:prstGeom>
          <a:noFill/>
          <a:ln w="57150" cmpd="thickThin" algn="ctr">
            <a:noFill/>
            <a:miter lim="800000"/>
            <a:headEnd/>
            <a:tailEnd/>
          </a:ln>
        </p:spPr>
        <p:txBody>
          <a:bodyPr wrap="none">
            <a:spAutoFit/>
          </a:bodyPr>
          <a:lstStyle/>
          <a:p>
            <a:r>
              <a:rPr lang="ja-JP" altLang="en-US" sz="1000" dirty="0" smtClean="0">
                <a:solidFill>
                  <a:schemeClr val="tx1">
                    <a:lumMod val="65000"/>
                    <a:lumOff val="35000"/>
                  </a:schemeClr>
                </a:solidFill>
                <a:latin typeface="メイリオ" pitchFamily="50" charset="-128"/>
                <a:ea typeface="メイリオ" pitchFamily="50" charset="-128"/>
                <a:cs typeface="メイリオ" pitchFamily="50" charset="-128"/>
              </a:rPr>
              <a:t>給与辞令</a:t>
            </a:r>
            <a:endParaRPr lang="ja-JP" altLang="en-US" sz="10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230" name="Text Box 61"/>
          <p:cNvSpPr txBox="1">
            <a:spLocks noChangeArrowheads="1"/>
          </p:cNvSpPr>
          <p:nvPr/>
        </p:nvSpPr>
        <p:spPr bwMode="auto">
          <a:xfrm>
            <a:off x="971600" y="5445224"/>
            <a:ext cx="1368152" cy="938719"/>
          </a:xfrm>
          <a:prstGeom prst="rect">
            <a:avLst/>
          </a:prstGeom>
          <a:noFill/>
          <a:ln w="22225" algn="ctr">
            <a:noFill/>
            <a:miter lim="800000"/>
            <a:headEnd/>
            <a:tailEnd/>
          </a:ln>
        </p:spPr>
        <p:txBody>
          <a:bodyPr wrap="square">
            <a:spAutoFit/>
          </a:bodyPr>
          <a:lstStyle/>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・人事異動辞令</a:t>
            </a:r>
            <a:endParaRPr lang="en-US" altLang="ja-JP" sz="11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・人事通達リスト</a:t>
            </a:r>
            <a:endParaRPr lang="en-US" altLang="ja-JP" sz="11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・面接シート</a:t>
            </a:r>
            <a:endParaRPr lang="en-US" altLang="ja-JP" sz="11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・昇給辞令書</a:t>
            </a:r>
            <a:endParaRPr lang="en-US" altLang="ja-JP" sz="110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100" dirty="0" smtClean="0">
                <a:solidFill>
                  <a:schemeClr val="tx1">
                    <a:lumMod val="65000"/>
                    <a:lumOff val="35000"/>
                  </a:schemeClr>
                </a:solidFill>
                <a:latin typeface="メイリオ" pitchFamily="50" charset="-128"/>
                <a:ea typeface="メイリオ" pitchFamily="50" charset="-128"/>
                <a:cs typeface="メイリオ" pitchFamily="50" charset="-128"/>
              </a:rPr>
              <a:t>・雇用契約書</a:t>
            </a:r>
            <a:endParaRPr lang="ja-JP" altLang="en-US" sz="1100" dirty="0">
              <a:solidFill>
                <a:schemeClr val="tx1">
                  <a:lumMod val="65000"/>
                  <a:lumOff val="35000"/>
                </a:schemeClr>
              </a:solidFill>
              <a:latin typeface="メイリオ" pitchFamily="50" charset="-128"/>
              <a:ea typeface="メイリオ" pitchFamily="50" charset="-128"/>
              <a:cs typeface="メイリオ" pitchFamily="50" charset="-128"/>
            </a:endParaRPr>
          </a:p>
        </p:txBody>
      </p:sp>
      <p:pic>
        <p:nvPicPr>
          <p:cNvPr id="231" name="Picture 13"/>
          <p:cNvPicPr>
            <a:picLocks noChangeAspect="1" noChangeArrowheads="1"/>
          </p:cNvPicPr>
          <p:nvPr/>
        </p:nvPicPr>
        <p:blipFill>
          <a:blip r:embed="rId7" cstate="screen"/>
          <a:srcRect/>
          <a:stretch>
            <a:fillRect/>
          </a:stretch>
        </p:blipFill>
        <p:spPr bwMode="auto">
          <a:xfrm>
            <a:off x="323528" y="5589240"/>
            <a:ext cx="648072" cy="648072"/>
          </a:xfrm>
          <a:prstGeom prst="rect">
            <a:avLst/>
          </a:prstGeom>
          <a:noFill/>
          <a:ln w="9525">
            <a:noFill/>
            <a:miter lim="800000"/>
            <a:headEnd/>
            <a:tailEnd/>
          </a:ln>
          <a:effectLst/>
        </p:spPr>
      </p:pic>
      <p:sp>
        <p:nvSpPr>
          <p:cNvPr id="232" name="右矢印 231"/>
          <p:cNvSpPr/>
          <p:nvPr/>
        </p:nvSpPr>
        <p:spPr>
          <a:xfrm>
            <a:off x="7906821" y="5013176"/>
            <a:ext cx="288032" cy="288032"/>
          </a:xfrm>
          <a:prstGeom prst="rightArrow">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233" name="右矢印 232"/>
          <p:cNvSpPr/>
          <p:nvPr/>
        </p:nvSpPr>
        <p:spPr>
          <a:xfrm rot="5400000">
            <a:off x="7378911" y="5445224"/>
            <a:ext cx="288032" cy="288032"/>
          </a:xfrm>
          <a:prstGeom prst="rightArrow">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Microsoft Sans Serif"/>
              <a:ea typeface="ＭＳ Ｐゴシック"/>
              <a:cs typeface="+mn-cs"/>
            </a:endParaRPr>
          </a:p>
        </p:txBody>
      </p:sp>
      <p:sp>
        <p:nvSpPr>
          <p:cNvPr id="61" name="下矢印 60"/>
          <p:cNvSpPr/>
          <p:nvPr/>
        </p:nvSpPr>
        <p:spPr>
          <a:xfrm rot="16200000">
            <a:off x="1475656" y="1628800"/>
            <a:ext cx="1080120" cy="3384376"/>
          </a:xfrm>
          <a:prstGeom prst="downArrow">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62" name="角丸四角形 61"/>
          <p:cNvSpPr/>
          <p:nvPr/>
        </p:nvSpPr>
        <p:spPr>
          <a:xfrm>
            <a:off x="395536" y="3140968"/>
            <a:ext cx="936104" cy="504056"/>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考課対象者抽出</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63" name="角丸四角形 62"/>
          <p:cNvSpPr/>
          <p:nvPr/>
        </p:nvSpPr>
        <p:spPr>
          <a:xfrm>
            <a:off x="1475656" y="3140968"/>
            <a:ext cx="936104" cy="504056"/>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考課結果</a:t>
            </a:r>
            <a:endParaRPr kumimoji="1" lang="en-US" altLang="ja-JP"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000" kern="0" dirty="0" smtClean="0">
                <a:solidFill>
                  <a:schemeClr val="tx1">
                    <a:lumMod val="65000"/>
                    <a:lumOff val="35000"/>
                  </a:schemeClr>
                </a:solidFill>
                <a:latin typeface="メイリオ" pitchFamily="50" charset="-128"/>
                <a:ea typeface="メイリオ" pitchFamily="50" charset="-128"/>
                <a:cs typeface="メイリオ" pitchFamily="50" charset="-128"/>
              </a:rPr>
              <a:t>受取</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64" name="角丸四角形 63"/>
          <p:cNvSpPr/>
          <p:nvPr/>
        </p:nvSpPr>
        <p:spPr>
          <a:xfrm>
            <a:off x="2555776" y="3140968"/>
            <a:ext cx="936104" cy="504056"/>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考課履歴</a:t>
            </a:r>
            <a:endParaRPr kumimoji="1" lang="en-US" altLang="ja-JP"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000" kern="0" dirty="0" smtClean="0">
                <a:solidFill>
                  <a:schemeClr val="tx1">
                    <a:lumMod val="65000"/>
                    <a:lumOff val="35000"/>
                  </a:schemeClr>
                </a:solidFill>
                <a:latin typeface="メイリオ" pitchFamily="50" charset="-128"/>
                <a:ea typeface="メイリオ" pitchFamily="50" charset="-128"/>
                <a:cs typeface="メイリオ" pitchFamily="50" charset="-128"/>
              </a:rPr>
              <a:t>作成</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65" name="角丸四角形 64"/>
          <p:cNvSpPr/>
          <p:nvPr/>
        </p:nvSpPr>
        <p:spPr>
          <a:xfrm>
            <a:off x="3707904" y="2420888"/>
            <a:ext cx="936104" cy="50405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昇給対象者</a:t>
            </a:r>
            <a:endParaRPr kumimoji="1" lang="en-US" altLang="ja-JP"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000" kern="0" dirty="0" smtClean="0">
                <a:solidFill>
                  <a:schemeClr val="tx1">
                    <a:lumMod val="65000"/>
                    <a:lumOff val="35000"/>
                  </a:schemeClr>
                </a:solidFill>
                <a:latin typeface="メイリオ" pitchFamily="50" charset="-128"/>
                <a:ea typeface="メイリオ" pitchFamily="50" charset="-128"/>
                <a:cs typeface="メイリオ" pitchFamily="50" charset="-128"/>
              </a:rPr>
              <a:t>抽出</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66" name="角丸四角形 65"/>
          <p:cNvSpPr/>
          <p:nvPr/>
        </p:nvSpPr>
        <p:spPr>
          <a:xfrm>
            <a:off x="3707904" y="3861048"/>
            <a:ext cx="936104" cy="50405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000" kern="0" dirty="0" smtClean="0">
                <a:solidFill>
                  <a:schemeClr val="tx1">
                    <a:lumMod val="65000"/>
                    <a:lumOff val="35000"/>
                  </a:schemeClr>
                </a:solidFill>
                <a:latin typeface="メイリオ" pitchFamily="50" charset="-128"/>
                <a:ea typeface="メイリオ" pitchFamily="50" charset="-128"/>
                <a:cs typeface="メイリオ" pitchFamily="50" charset="-128"/>
              </a:rPr>
              <a:t>昇給</a:t>
            </a:r>
            <a:r>
              <a:rPr kumimoji="1" lang="ja-JP" altLang="en-US" sz="10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シミュレーション</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67" name="角丸四角形 66"/>
          <p:cNvSpPr/>
          <p:nvPr/>
        </p:nvSpPr>
        <p:spPr>
          <a:xfrm>
            <a:off x="3707904" y="3140968"/>
            <a:ext cx="936104" cy="50405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ja-JP" altLang="en-US" sz="1000" kern="0" dirty="0" smtClean="0">
                <a:solidFill>
                  <a:schemeClr val="tx1">
                    <a:lumMod val="65000"/>
                    <a:lumOff val="35000"/>
                  </a:schemeClr>
                </a:solidFill>
                <a:latin typeface="メイリオ" pitchFamily="50" charset="-128"/>
                <a:ea typeface="メイリオ" pitchFamily="50" charset="-128"/>
                <a:cs typeface="メイリオ" pitchFamily="50" charset="-128"/>
              </a:rPr>
              <a:t>賞与シュミレーション</a:t>
            </a:r>
            <a:endParaRPr kumimoji="1" lang="ja-JP" altLang="en-US" sz="10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sp>
        <p:nvSpPr>
          <p:cNvPr id="5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0" y="1779588"/>
            <a:ext cx="9144000" cy="2743200"/>
          </a:xfrm>
          <a:prstGeom prst="rect">
            <a:avLst/>
          </a:prstGeom>
          <a:noFill/>
          <a:ln w="9525" algn="ctr">
            <a:noFill/>
            <a:miter lim="800000"/>
            <a:headEnd/>
            <a:tailEnd/>
          </a:ln>
        </p:spPr>
        <p:txBody>
          <a:bodyPr>
            <a:spAutoFit/>
          </a:bodyPr>
          <a:lstStyle/>
          <a:p>
            <a:pPr algn="ctr"/>
            <a:endParaRPr lang="en-US" altLang="ja-JP" sz="5400" dirty="0">
              <a:solidFill>
                <a:srgbClr val="0065AE"/>
              </a:solidFill>
              <a:latin typeface="Times New Roman" pitchFamily="18" charset="0"/>
            </a:endParaRPr>
          </a:p>
          <a:p>
            <a:pPr algn="ctr"/>
            <a:r>
              <a:rPr lang="en-US" altLang="ja-JP" sz="4000" b="1" i="1" dirty="0">
                <a:latin typeface="Times New Roman" pitchFamily="18" charset="0"/>
              </a:rPr>
              <a:t>SuperStream</a:t>
            </a:r>
            <a:r>
              <a:rPr lang="en-US" altLang="ja-JP" sz="4000" b="1" dirty="0">
                <a:latin typeface="Times New Roman" pitchFamily="18" charset="0"/>
              </a:rPr>
              <a:t>-HR+</a:t>
            </a:r>
          </a:p>
          <a:p>
            <a:pPr algn="ctr"/>
            <a:r>
              <a:rPr lang="ja-JP" altLang="en-US" sz="4000" dirty="0">
                <a:latin typeface="メイリオ" pitchFamily="50" charset="-128"/>
                <a:ea typeface="メイリオ" pitchFamily="50" charset="-128"/>
                <a:cs typeface="メイリオ" pitchFamily="50" charset="-128"/>
              </a:rPr>
              <a:t>退職金管理 </a:t>
            </a:r>
            <a:r>
              <a:rPr lang="ja-JP" altLang="en-US" sz="2400" dirty="0">
                <a:latin typeface="メイリオ" pitchFamily="50" charset="-128"/>
                <a:ea typeface="メイリオ" pitchFamily="50" charset="-128"/>
                <a:cs typeface="メイリオ" pitchFamily="50" charset="-128"/>
              </a:rPr>
              <a:t>（オプション）</a:t>
            </a:r>
          </a:p>
          <a:p>
            <a:pPr algn="ctr"/>
            <a:endParaRPr lang="en-US" altLang="ja-JP" sz="4000" dirty="0">
              <a:solidFill>
                <a:srgbClr val="0065AE"/>
              </a:solidFill>
              <a:latin typeface="HGP創英角ｺﾞｼｯｸUB" pitchFamily="50" charset="-128"/>
              <a:ea typeface="HGP創英角ｺﾞｼｯｸUB" pitchFamily="50" charset="-128"/>
            </a:endParaRPr>
          </a:p>
        </p:txBody>
      </p:sp>
      <p:sp>
        <p:nvSpPr>
          <p:cNvPr id="4"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23</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 Box 40"/>
          <p:cNvSpPr txBox="1">
            <a:spLocks noChangeArrowheads="1"/>
          </p:cNvSpPr>
          <p:nvPr/>
        </p:nvSpPr>
        <p:spPr bwMode="auto">
          <a:xfrm>
            <a:off x="5004048" y="5399094"/>
            <a:ext cx="3960440" cy="90000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kern="0" dirty="0">
              <a:latin typeface="メイリオ" pitchFamily="50" charset="-128"/>
              <a:ea typeface="メイリオ" pitchFamily="50" charset="-128"/>
              <a:cs typeface="メイリオ" pitchFamily="50" charset="-128"/>
            </a:endParaRPr>
          </a:p>
        </p:txBody>
      </p:sp>
      <p:sp>
        <p:nvSpPr>
          <p:cNvPr id="63" name="Text Box 65"/>
          <p:cNvSpPr txBox="1">
            <a:spLocks noChangeArrowheads="1"/>
          </p:cNvSpPr>
          <p:nvPr/>
        </p:nvSpPr>
        <p:spPr bwMode="auto">
          <a:xfrm>
            <a:off x="6588224" y="5615118"/>
            <a:ext cx="1441450" cy="55399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0" rIns="0">
            <a:spAutoFit/>
          </a:bodyPr>
          <a:lstStyle/>
          <a:p>
            <a:pPr>
              <a:spcBef>
                <a:spcPct val="50000"/>
              </a:spcBef>
            </a:pPr>
            <a:r>
              <a:rPr lang="ja-JP" altLang="en-US" sz="1000" dirty="0">
                <a:latin typeface="メイリオ" pitchFamily="50" charset="-128"/>
                <a:ea typeface="メイリオ" pitchFamily="50" charset="-128"/>
                <a:cs typeface="メイリオ" pitchFamily="50" charset="-128"/>
              </a:rPr>
              <a:t>・役員／従業員</a:t>
            </a:r>
            <a:br>
              <a:rPr lang="ja-JP" altLang="en-US" sz="1000" dirty="0">
                <a:latin typeface="メイリオ" pitchFamily="50" charset="-128"/>
                <a:ea typeface="メイリオ" pitchFamily="50" charset="-128"/>
                <a:cs typeface="メイリオ" pitchFamily="50" charset="-128"/>
              </a:rPr>
            </a:br>
            <a:r>
              <a:rPr lang="ja-JP" altLang="en-US" sz="1000" dirty="0">
                <a:latin typeface="メイリオ" pitchFamily="50" charset="-128"/>
                <a:ea typeface="メイリオ" pitchFamily="50" charset="-128"/>
                <a:cs typeface="メイリオ" pitchFamily="50" charset="-128"/>
              </a:rPr>
              <a:t>　　勘定科目振分</a:t>
            </a:r>
            <a:br>
              <a:rPr lang="ja-JP" altLang="en-US" sz="1000" dirty="0">
                <a:latin typeface="メイリオ" pitchFamily="50" charset="-128"/>
                <a:ea typeface="メイリオ" pitchFamily="50" charset="-128"/>
                <a:cs typeface="メイリオ" pitchFamily="50" charset="-128"/>
              </a:rPr>
            </a:br>
            <a:r>
              <a:rPr lang="ja-JP" altLang="en-US" sz="1000" dirty="0">
                <a:latin typeface="メイリオ" pitchFamily="50" charset="-128"/>
                <a:ea typeface="メイリオ" pitchFamily="50" charset="-128"/>
                <a:cs typeface="メイリオ" pitchFamily="50" charset="-128"/>
              </a:rPr>
              <a:t>・異動時の部門間振替</a:t>
            </a:r>
          </a:p>
        </p:txBody>
      </p:sp>
      <p:sp>
        <p:nvSpPr>
          <p:cNvPr id="8" name="右矢印 7"/>
          <p:cNvSpPr/>
          <p:nvPr/>
        </p:nvSpPr>
        <p:spPr>
          <a:xfrm>
            <a:off x="2123728" y="4653136"/>
            <a:ext cx="132202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9" name="Text Box 40"/>
          <p:cNvSpPr txBox="1">
            <a:spLocks noChangeArrowheads="1"/>
          </p:cNvSpPr>
          <p:nvPr/>
        </p:nvSpPr>
        <p:spPr bwMode="auto">
          <a:xfrm>
            <a:off x="2123728" y="2708920"/>
            <a:ext cx="1296144" cy="187220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kern="0" dirty="0">
              <a:latin typeface="メイリオ" pitchFamily="50" charset="-128"/>
              <a:ea typeface="メイリオ" pitchFamily="50" charset="-128"/>
              <a:cs typeface="メイリオ" pitchFamily="50" charset="-128"/>
            </a:endParaRPr>
          </a:p>
        </p:txBody>
      </p:sp>
      <p:sp>
        <p:nvSpPr>
          <p:cNvPr id="10" name="Text Box 40"/>
          <p:cNvSpPr txBox="1">
            <a:spLocks noChangeArrowheads="1"/>
          </p:cNvSpPr>
          <p:nvPr/>
        </p:nvSpPr>
        <p:spPr bwMode="auto">
          <a:xfrm>
            <a:off x="3491880" y="2708920"/>
            <a:ext cx="1440160" cy="252028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spcBef>
                <a:spcPct val="50000"/>
              </a:spcBef>
              <a:defRPr/>
            </a:pPr>
            <a:endParaRPr kumimoji="0" lang="en-US" altLang="ja-JP" sz="1200" kern="0" dirty="0">
              <a:latin typeface="メイリオ" pitchFamily="50" charset="-128"/>
              <a:ea typeface="メイリオ" pitchFamily="50" charset="-128"/>
              <a:cs typeface="メイリオ" pitchFamily="50" charset="-128"/>
            </a:endParaRPr>
          </a:p>
        </p:txBody>
      </p:sp>
      <p:sp>
        <p:nvSpPr>
          <p:cNvPr id="11" name="正方形/長方形 10"/>
          <p:cNvSpPr/>
          <p:nvPr/>
        </p:nvSpPr>
        <p:spPr>
          <a:xfrm>
            <a:off x="3563888" y="3212976"/>
            <a:ext cx="1296144" cy="1296144"/>
          </a:xfrm>
          <a:prstGeom prst="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ja-JP" altLang="en-US" sz="1200" dirty="0" smtClean="0">
                <a:latin typeface="メイリオ" pitchFamily="50" charset="-128"/>
                <a:ea typeface="メイリオ" pitchFamily="50" charset="-128"/>
                <a:cs typeface="メイリオ" pitchFamily="50" charset="-128"/>
              </a:rPr>
              <a:t>退職時</a:t>
            </a:r>
            <a:r>
              <a:rPr kumimoji="1" lang="ja-JP" altLang="en-US" sz="1200" dirty="0" smtClean="0">
                <a:latin typeface="メイリオ" pitchFamily="50" charset="-128"/>
                <a:ea typeface="メイリオ" pitchFamily="50" charset="-128"/>
                <a:cs typeface="メイリオ" pitchFamily="50" charset="-128"/>
              </a:rPr>
              <a:t>一括払い</a:t>
            </a:r>
            <a:endParaRPr kumimoji="1" lang="en-US" altLang="ja-JP" sz="1200" dirty="0" smtClean="0">
              <a:latin typeface="メイリオ" pitchFamily="50" charset="-128"/>
              <a:ea typeface="メイリオ" pitchFamily="50" charset="-128"/>
              <a:cs typeface="メイリオ" pitchFamily="50" charset="-128"/>
            </a:endParaRPr>
          </a:p>
        </p:txBody>
      </p:sp>
      <p:sp>
        <p:nvSpPr>
          <p:cNvPr id="12" name="角丸四角形 11"/>
          <p:cNvSpPr/>
          <p:nvPr/>
        </p:nvSpPr>
        <p:spPr>
          <a:xfrm>
            <a:off x="3707904" y="3501008"/>
            <a:ext cx="1008112" cy="43204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000" dirty="0" smtClean="0">
                <a:latin typeface="メイリオ" pitchFamily="50" charset="-128"/>
                <a:ea typeface="メイリオ" pitchFamily="50" charset="-128"/>
                <a:cs typeface="メイリオ" pitchFamily="50" charset="-128"/>
              </a:rPr>
              <a:t>ポイント</a:t>
            </a:r>
            <a:endParaRPr kumimoji="1" lang="en-US" altLang="ja-JP" sz="1000" dirty="0" smtClean="0">
              <a:latin typeface="メイリオ" pitchFamily="50" charset="-128"/>
              <a:ea typeface="メイリオ" pitchFamily="50" charset="-128"/>
              <a:cs typeface="メイリオ" pitchFamily="50" charset="-128"/>
            </a:endParaRPr>
          </a:p>
          <a:p>
            <a:pPr algn="ctr"/>
            <a:r>
              <a:rPr kumimoji="1" lang="ja-JP" altLang="en-US" sz="1000" dirty="0" smtClean="0">
                <a:latin typeface="メイリオ" pitchFamily="50" charset="-128"/>
                <a:ea typeface="メイリオ" pitchFamily="50" charset="-128"/>
                <a:cs typeface="メイリオ" pitchFamily="50" charset="-128"/>
              </a:rPr>
              <a:t>方式</a:t>
            </a:r>
            <a:endParaRPr kumimoji="1" lang="ja-JP" altLang="en-US" sz="1000" dirty="0">
              <a:latin typeface="メイリオ" pitchFamily="50" charset="-128"/>
              <a:ea typeface="メイリオ" pitchFamily="50" charset="-128"/>
              <a:cs typeface="メイリオ" pitchFamily="50" charset="-128"/>
            </a:endParaRPr>
          </a:p>
        </p:txBody>
      </p:sp>
      <p:sp>
        <p:nvSpPr>
          <p:cNvPr id="13" name="角丸四角形 12"/>
          <p:cNvSpPr/>
          <p:nvPr/>
        </p:nvSpPr>
        <p:spPr>
          <a:xfrm>
            <a:off x="3707904" y="4005064"/>
            <a:ext cx="1008112" cy="43204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000" dirty="0" smtClean="0">
                <a:latin typeface="メイリオ" pitchFamily="50" charset="-128"/>
                <a:ea typeface="メイリオ" pitchFamily="50" charset="-128"/>
                <a:cs typeface="メイリオ" pitchFamily="50" charset="-128"/>
              </a:rPr>
              <a:t>基準給</a:t>
            </a:r>
            <a:endParaRPr kumimoji="1" lang="en-US" altLang="ja-JP" sz="1000" dirty="0" smtClean="0">
              <a:latin typeface="メイリオ" pitchFamily="50" charset="-128"/>
              <a:ea typeface="メイリオ" pitchFamily="50" charset="-128"/>
              <a:cs typeface="メイリオ" pitchFamily="50" charset="-128"/>
            </a:endParaRPr>
          </a:p>
          <a:p>
            <a:pPr algn="ctr"/>
            <a:r>
              <a:rPr kumimoji="1" lang="ja-JP" altLang="en-US" sz="1000" dirty="0" smtClean="0">
                <a:latin typeface="メイリオ" pitchFamily="50" charset="-128"/>
                <a:ea typeface="メイリオ" pitchFamily="50" charset="-128"/>
                <a:cs typeface="メイリオ" pitchFamily="50" charset="-128"/>
              </a:rPr>
              <a:t>スライド方式</a:t>
            </a:r>
            <a:endParaRPr kumimoji="1" lang="ja-JP" altLang="en-US" sz="1000" dirty="0">
              <a:latin typeface="メイリオ" pitchFamily="50" charset="-128"/>
              <a:ea typeface="メイリオ" pitchFamily="50" charset="-128"/>
              <a:cs typeface="メイリオ" pitchFamily="50" charset="-128"/>
            </a:endParaRPr>
          </a:p>
        </p:txBody>
      </p:sp>
      <p:sp>
        <p:nvSpPr>
          <p:cNvPr id="14" name="正方形/長方形 13"/>
          <p:cNvSpPr/>
          <p:nvPr/>
        </p:nvSpPr>
        <p:spPr>
          <a:xfrm>
            <a:off x="3563888" y="4581128"/>
            <a:ext cx="1296144"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cs typeface="メイリオ" pitchFamily="50" charset="-128"/>
              </a:rPr>
              <a:t>前払い</a:t>
            </a:r>
            <a:endParaRPr kumimoji="1" lang="en-US" altLang="ja-JP" sz="1200" dirty="0" smtClean="0">
              <a:latin typeface="メイリオ" pitchFamily="50" charset="-128"/>
              <a:ea typeface="メイリオ" pitchFamily="50" charset="-128"/>
              <a:cs typeface="メイリオ" pitchFamily="50" charset="-128"/>
            </a:endParaRPr>
          </a:p>
          <a:p>
            <a:pPr algn="ctr"/>
            <a:r>
              <a:rPr lang="ja-JP" altLang="en-US" sz="1200" dirty="0" smtClean="0">
                <a:latin typeface="メイリオ" pitchFamily="50" charset="-128"/>
                <a:ea typeface="メイリオ" pitchFamily="50" charset="-128"/>
                <a:cs typeface="メイリオ" pitchFamily="50" charset="-128"/>
              </a:rPr>
              <a:t>（給与・賞与）</a:t>
            </a:r>
            <a:endParaRPr kumimoji="1" lang="ja-JP" altLang="en-US" sz="1200" dirty="0">
              <a:latin typeface="メイリオ" pitchFamily="50" charset="-128"/>
              <a:ea typeface="メイリオ" pitchFamily="50" charset="-128"/>
              <a:cs typeface="メイリオ" pitchFamily="50" charset="-128"/>
            </a:endParaRPr>
          </a:p>
        </p:txBody>
      </p:sp>
      <p:pic>
        <p:nvPicPr>
          <p:cNvPr id="16" name="Picture 35" descr="DB_Blue"/>
          <p:cNvPicPr>
            <a:picLocks noChangeAspect="1" noChangeArrowheads="1"/>
          </p:cNvPicPr>
          <p:nvPr/>
        </p:nvPicPr>
        <p:blipFill>
          <a:blip r:embed="rId3" cstate="email"/>
          <a:srcRect/>
          <a:stretch>
            <a:fillRect/>
          </a:stretch>
        </p:blipFill>
        <p:spPr bwMode="auto">
          <a:xfrm>
            <a:off x="3762660" y="5589240"/>
            <a:ext cx="1025250" cy="720000"/>
          </a:xfrm>
          <a:prstGeom prst="rect">
            <a:avLst/>
          </a:prstGeom>
          <a:noFill/>
        </p:spPr>
      </p:pic>
      <p:sp>
        <p:nvSpPr>
          <p:cNvPr id="18" name="Text Box 40"/>
          <p:cNvSpPr txBox="1">
            <a:spLocks noChangeArrowheads="1"/>
          </p:cNvSpPr>
          <p:nvPr/>
        </p:nvSpPr>
        <p:spPr bwMode="auto">
          <a:xfrm>
            <a:off x="5004048" y="2708920"/>
            <a:ext cx="3960440" cy="252028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spcBef>
                <a:spcPct val="50000"/>
              </a:spcBef>
              <a:defRPr/>
            </a:pPr>
            <a:endParaRPr kumimoji="0" lang="en-US" altLang="ja-JP" sz="1200" kern="0" dirty="0">
              <a:latin typeface="メイリオ" pitchFamily="50" charset="-128"/>
              <a:ea typeface="メイリオ" pitchFamily="50" charset="-128"/>
              <a:cs typeface="メイリオ" pitchFamily="50" charset="-128"/>
            </a:endParaRPr>
          </a:p>
        </p:txBody>
      </p:sp>
      <p:sp>
        <p:nvSpPr>
          <p:cNvPr id="19" name="Rectangle 18"/>
          <p:cNvSpPr>
            <a:spLocks noChangeArrowheads="1"/>
          </p:cNvSpPr>
          <p:nvPr/>
        </p:nvSpPr>
        <p:spPr bwMode="auto">
          <a:xfrm>
            <a:off x="5093308" y="2780928"/>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dirty="0" smtClean="0">
                <a:solidFill>
                  <a:schemeClr val="bg1"/>
                </a:solidFill>
                <a:latin typeface="メイリオ" pitchFamily="50" charset="-128"/>
                <a:ea typeface="メイリオ" pitchFamily="50" charset="-128"/>
                <a:cs typeface="メイリオ" pitchFamily="50" charset="-128"/>
              </a:rPr>
              <a:t>退職者</a:t>
            </a:r>
            <a:r>
              <a:rPr lang="en-US" altLang="ja-JP" sz="1000" dirty="0" smtClean="0">
                <a:solidFill>
                  <a:schemeClr val="bg1"/>
                </a:solidFill>
                <a:latin typeface="メイリオ" pitchFamily="50" charset="-128"/>
                <a:ea typeface="メイリオ" pitchFamily="50" charset="-128"/>
                <a:cs typeface="メイリオ" pitchFamily="50" charset="-128"/>
              </a:rPr>
              <a:t>(</a:t>
            </a:r>
            <a:r>
              <a:rPr lang="ja-JP" altLang="en-US" sz="1000" dirty="0" smtClean="0">
                <a:solidFill>
                  <a:schemeClr val="bg1"/>
                </a:solidFill>
                <a:latin typeface="メイリオ" pitchFamily="50" charset="-128"/>
                <a:ea typeface="メイリオ" pitchFamily="50" charset="-128"/>
                <a:cs typeface="メイリオ" pitchFamily="50" charset="-128"/>
              </a:rPr>
              <a:t>随時</a:t>
            </a:r>
            <a:r>
              <a:rPr lang="en-US" altLang="ja-JP" sz="1000" dirty="0" smtClean="0">
                <a:solidFill>
                  <a:schemeClr val="bg1"/>
                </a:solidFill>
                <a:latin typeface="メイリオ" pitchFamily="50" charset="-128"/>
                <a:ea typeface="メイリオ" pitchFamily="50" charset="-128"/>
                <a:cs typeface="メイリオ" pitchFamily="50" charset="-128"/>
              </a:rPr>
              <a:t>)</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20" name="Rectangle 18"/>
          <p:cNvSpPr>
            <a:spLocks noChangeArrowheads="1"/>
          </p:cNvSpPr>
          <p:nvPr/>
        </p:nvSpPr>
        <p:spPr bwMode="auto">
          <a:xfrm>
            <a:off x="6389452" y="2780928"/>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dirty="0" smtClean="0">
                <a:solidFill>
                  <a:schemeClr val="bg1"/>
                </a:solidFill>
                <a:latin typeface="メイリオ" pitchFamily="50" charset="-128"/>
                <a:ea typeface="メイリオ" pitchFamily="50" charset="-128"/>
                <a:cs typeface="メイリオ" pitchFamily="50" charset="-128"/>
              </a:rPr>
              <a:t>在籍者</a:t>
            </a:r>
            <a:r>
              <a:rPr lang="en-US" altLang="ja-JP" sz="1000" dirty="0" smtClean="0">
                <a:solidFill>
                  <a:schemeClr val="bg1"/>
                </a:solidFill>
                <a:latin typeface="メイリオ" pitchFamily="50" charset="-128"/>
                <a:ea typeface="メイリオ" pitchFamily="50" charset="-128"/>
                <a:cs typeface="メイリオ" pitchFamily="50" charset="-128"/>
              </a:rPr>
              <a:t>(</a:t>
            </a:r>
            <a:r>
              <a:rPr lang="ja-JP" altLang="en-US" sz="1000" dirty="0" smtClean="0">
                <a:solidFill>
                  <a:schemeClr val="bg1"/>
                </a:solidFill>
                <a:latin typeface="メイリオ" pitchFamily="50" charset="-128"/>
                <a:ea typeface="メイリオ" pitchFamily="50" charset="-128"/>
                <a:cs typeface="メイリオ" pitchFamily="50" charset="-128"/>
              </a:rPr>
              <a:t>年次処理</a:t>
            </a:r>
            <a:r>
              <a:rPr lang="en-US" altLang="ja-JP" sz="1000" dirty="0" smtClean="0">
                <a:solidFill>
                  <a:schemeClr val="bg1"/>
                </a:solidFill>
                <a:latin typeface="メイリオ" pitchFamily="50" charset="-128"/>
                <a:ea typeface="メイリオ" pitchFamily="50" charset="-128"/>
                <a:cs typeface="メイリオ" pitchFamily="50" charset="-128"/>
              </a:rPr>
              <a:t>)</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21" name="Rectangle 18"/>
          <p:cNvSpPr>
            <a:spLocks noChangeArrowheads="1"/>
          </p:cNvSpPr>
          <p:nvPr/>
        </p:nvSpPr>
        <p:spPr bwMode="auto">
          <a:xfrm>
            <a:off x="7704480" y="2780606"/>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dirty="0">
                <a:solidFill>
                  <a:schemeClr val="bg1"/>
                </a:solidFill>
                <a:latin typeface="メイリオ" pitchFamily="50" charset="-128"/>
                <a:ea typeface="メイリオ" pitchFamily="50" charset="-128"/>
                <a:cs typeface="メイリオ" pitchFamily="50" charset="-128"/>
              </a:rPr>
              <a:t>予測計算</a:t>
            </a:r>
          </a:p>
        </p:txBody>
      </p:sp>
      <p:sp>
        <p:nvSpPr>
          <p:cNvPr id="27" name="正方形/長方形 26"/>
          <p:cNvSpPr/>
          <p:nvPr/>
        </p:nvSpPr>
        <p:spPr>
          <a:xfrm>
            <a:off x="5076056" y="3212976"/>
            <a:ext cx="1224136" cy="936104"/>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ja-JP" altLang="en-US" sz="1200" dirty="0" smtClean="0">
                <a:latin typeface="メイリオ" pitchFamily="50" charset="-128"/>
                <a:ea typeface="メイリオ" pitchFamily="50" charset="-128"/>
                <a:cs typeface="メイリオ" pitchFamily="50" charset="-128"/>
              </a:rPr>
              <a:t>退職金支払</a:t>
            </a:r>
            <a:endParaRPr kumimoji="1" lang="en-US" altLang="ja-JP" sz="1200" dirty="0" smtClean="0">
              <a:latin typeface="メイリオ" pitchFamily="50" charset="-128"/>
              <a:ea typeface="メイリオ" pitchFamily="50" charset="-128"/>
              <a:cs typeface="メイリオ" pitchFamily="50" charset="-128"/>
            </a:endParaRPr>
          </a:p>
        </p:txBody>
      </p:sp>
      <p:sp>
        <p:nvSpPr>
          <p:cNvPr id="23" name="メモ 22"/>
          <p:cNvSpPr/>
          <p:nvPr/>
        </p:nvSpPr>
        <p:spPr>
          <a:xfrm>
            <a:off x="5148064" y="3501826"/>
            <a:ext cx="504056" cy="503238"/>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退職</a:t>
            </a:r>
            <a:r>
              <a:rPr lang="ja-JP" altLang="en-US" sz="1050" dirty="0" smtClean="0">
                <a:solidFill>
                  <a:schemeClr val="tx1"/>
                </a:solidFill>
                <a:latin typeface="メイリオ" pitchFamily="50" charset="-128"/>
                <a:ea typeface="メイリオ" pitchFamily="50" charset="-128"/>
                <a:cs typeface="メイリオ" pitchFamily="50" charset="-128"/>
              </a:rPr>
              <a:t>金</a:t>
            </a:r>
            <a:endParaRPr lang="en-US" altLang="ja-JP" sz="1050" dirty="0" smtClean="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smtClean="0">
                <a:solidFill>
                  <a:schemeClr val="tx1"/>
                </a:solidFill>
                <a:latin typeface="メイリオ" pitchFamily="50" charset="-128"/>
                <a:ea typeface="メイリオ" pitchFamily="50" charset="-128"/>
                <a:cs typeface="メイリオ" pitchFamily="50" charset="-128"/>
              </a:rPr>
              <a:t>明細</a:t>
            </a:r>
            <a:endParaRPr lang="ja-JP" altLang="en-US" sz="1050" dirty="0">
              <a:solidFill>
                <a:schemeClr val="tx1"/>
              </a:solidFill>
              <a:latin typeface="メイリオ" pitchFamily="50" charset="-128"/>
              <a:ea typeface="メイリオ" pitchFamily="50" charset="-128"/>
              <a:cs typeface="メイリオ" pitchFamily="50" charset="-128"/>
            </a:endParaRPr>
          </a:p>
        </p:txBody>
      </p:sp>
      <p:grpSp>
        <p:nvGrpSpPr>
          <p:cNvPr id="28" name="グループ化 27"/>
          <p:cNvGrpSpPr/>
          <p:nvPr/>
        </p:nvGrpSpPr>
        <p:grpSpPr>
          <a:xfrm>
            <a:off x="5724128" y="3501826"/>
            <a:ext cx="467960" cy="467960"/>
            <a:chOff x="4246464" y="2150975"/>
            <a:chExt cx="467960" cy="467960"/>
          </a:xfrm>
        </p:grpSpPr>
        <p:pic>
          <p:nvPicPr>
            <p:cNvPr id="25" name="Picture 14"/>
            <p:cNvPicPr>
              <a:picLocks noChangeAspect="1" noChangeArrowheads="1"/>
            </p:cNvPicPr>
            <p:nvPr/>
          </p:nvPicPr>
          <p:blipFill>
            <a:blip r:embed="rId4" cstate="screen"/>
            <a:srcRect/>
            <a:stretch>
              <a:fillRect/>
            </a:stretch>
          </p:blipFill>
          <p:spPr bwMode="auto">
            <a:xfrm>
              <a:off x="4246464" y="2150975"/>
              <a:ext cx="467960" cy="467960"/>
            </a:xfrm>
            <a:prstGeom prst="rect">
              <a:avLst/>
            </a:prstGeom>
            <a:noFill/>
            <a:ln w="9525">
              <a:noFill/>
              <a:miter lim="800000"/>
              <a:headEnd/>
              <a:tailEnd/>
            </a:ln>
          </p:spPr>
        </p:pic>
        <p:sp>
          <p:nvSpPr>
            <p:cNvPr id="26" name="テキスト ボックス 25"/>
            <p:cNvSpPr txBox="1"/>
            <p:nvPr/>
          </p:nvSpPr>
          <p:spPr bwMode="auto">
            <a:xfrm>
              <a:off x="4318472" y="2168227"/>
              <a:ext cx="325536" cy="180653"/>
            </a:xfrm>
            <a:prstGeom prst="rect">
              <a:avLst/>
            </a:prstGeom>
          </p:spPr>
          <p:txBody>
            <a:bodyPr lIns="0" tIns="0" rIns="0" bIns="0" anchor="t">
              <a:normAutofit/>
            </a:bodyPr>
            <a:lstStyle/>
            <a:p>
              <a:pPr algn="ctr" fontAlgn="auto">
                <a:spcAft>
                  <a:spcPts val="0"/>
                </a:spcAft>
                <a:defRPr/>
              </a:pPr>
              <a:r>
                <a:rPr lang="en-US" altLang="ja-JP" sz="1050" b="1" dirty="0">
                  <a:latin typeface="メイリオ" pitchFamily="50" charset="-128"/>
                  <a:ea typeface="メイリオ" pitchFamily="50" charset="-128"/>
                  <a:cs typeface="メイリオ" pitchFamily="50" charset="-128"/>
                </a:rPr>
                <a:t>F</a:t>
              </a:r>
              <a:r>
                <a:rPr lang="en-US" altLang="ja-JP" sz="1050" b="1" dirty="0" smtClean="0">
                  <a:latin typeface="メイリオ" pitchFamily="50" charset="-128"/>
                  <a:ea typeface="メイリオ" pitchFamily="50" charset="-128"/>
                  <a:cs typeface="メイリオ" pitchFamily="50" charset="-128"/>
                </a:rPr>
                <a:t>B</a:t>
              </a:r>
              <a:endParaRPr lang="ja-JP" altLang="en-US" sz="1050" b="1" dirty="0">
                <a:latin typeface="メイリオ" pitchFamily="50" charset="-128"/>
                <a:ea typeface="メイリオ" pitchFamily="50" charset="-128"/>
                <a:cs typeface="メイリオ" pitchFamily="50" charset="-128"/>
              </a:endParaRPr>
            </a:p>
          </p:txBody>
        </p:sp>
      </p:grpSp>
      <p:sp>
        <p:nvSpPr>
          <p:cNvPr id="30" name="正方形/長方形 29"/>
          <p:cNvSpPr/>
          <p:nvPr/>
        </p:nvSpPr>
        <p:spPr>
          <a:xfrm>
            <a:off x="5076056" y="4221088"/>
            <a:ext cx="1224136" cy="936104"/>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kumimoji="1" lang="ja-JP" altLang="en-US" sz="1200" dirty="0" smtClean="0">
                <a:latin typeface="メイリオ" pitchFamily="50" charset="-128"/>
                <a:ea typeface="メイリオ" pitchFamily="50" charset="-128"/>
                <a:cs typeface="メイリオ" pitchFamily="50" charset="-128"/>
              </a:rPr>
              <a:t>納税</a:t>
            </a:r>
            <a:endParaRPr kumimoji="1" lang="en-US" altLang="ja-JP" sz="1200" dirty="0" smtClean="0">
              <a:latin typeface="メイリオ" pitchFamily="50" charset="-128"/>
              <a:ea typeface="メイリオ" pitchFamily="50" charset="-128"/>
              <a:cs typeface="メイリオ" pitchFamily="50" charset="-128"/>
            </a:endParaRPr>
          </a:p>
        </p:txBody>
      </p:sp>
      <p:sp>
        <p:nvSpPr>
          <p:cNvPr id="31" name="メモ 30"/>
          <p:cNvSpPr/>
          <p:nvPr/>
        </p:nvSpPr>
        <p:spPr>
          <a:xfrm>
            <a:off x="5148064" y="4509938"/>
            <a:ext cx="504056" cy="503238"/>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ja-JP" altLang="en-US" sz="1050" dirty="0" smtClean="0">
                <a:solidFill>
                  <a:schemeClr val="tx1"/>
                </a:solidFill>
                <a:latin typeface="メイリオ" pitchFamily="50" charset="-128"/>
                <a:ea typeface="メイリオ" pitchFamily="50" charset="-128"/>
                <a:cs typeface="メイリオ" pitchFamily="50" charset="-128"/>
              </a:rPr>
              <a:t>源泉</a:t>
            </a:r>
            <a:endParaRPr lang="en-US" altLang="ja-JP" sz="1050" dirty="0" smtClean="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smtClean="0">
                <a:solidFill>
                  <a:schemeClr val="tx1"/>
                </a:solidFill>
                <a:latin typeface="メイリオ" pitchFamily="50" charset="-128"/>
                <a:ea typeface="メイリオ" pitchFamily="50" charset="-128"/>
                <a:cs typeface="メイリオ" pitchFamily="50" charset="-128"/>
              </a:rPr>
              <a:t>徴収票</a:t>
            </a:r>
            <a:endParaRPr lang="ja-JP" altLang="en-US" sz="1050" dirty="0">
              <a:solidFill>
                <a:schemeClr val="tx1"/>
              </a:solidFill>
              <a:latin typeface="メイリオ" pitchFamily="50" charset="-128"/>
              <a:ea typeface="メイリオ" pitchFamily="50" charset="-128"/>
              <a:cs typeface="メイリオ" pitchFamily="50" charset="-128"/>
            </a:endParaRPr>
          </a:p>
        </p:txBody>
      </p:sp>
      <p:grpSp>
        <p:nvGrpSpPr>
          <p:cNvPr id="32" name="グループ化 31"/>
          <p:cNvGrpSpPr/>
          <p:nvPr/>
        </p:nvGrpSpPr>
        <p:grpSpPr>
          <a:xfrm>
            <a:off x="5724128" y="4509938"/>
            <a:ext cx="467960" cy="467960"/>
            <a:chOff x="4246464" y="2150975"/>
            <a:chExt cx="467960" cy="467960"/>
          </a:xfrm>
        </p:grpSpPr>
        <p:pic>
          <p:nvPicPr>
            <p:cNvPr id="33" name="Picture 14"/>
            <p:cNvPicPr>
              <a:picLocks noChangeAspect="1" noChangeArrowheads="1"/>
            </p:cNvPicPr>
            <p:nvPr/>
          </p:nvPicPr>
          <p:blipFill>
            <a:blip r:embed="rId4" cstate="screen"/>
            <a:srcRect/>
            <a:stretch>
              <a:fillRect/>
            </a:stretch>
          </p:blipFill>
          <p:spPr bwMode="auto">
            <a:xfrm>
              <a:off x="4246464" y="2150975"/>
              <a:ext cx="467960" cy="467960"/>
            </a:xfrm>
            <a:prstGeom prst="rect">
              <a:avLst/>
            </a:prstGeom>
            <a:noFill/>
            <a:ln w="9525">
              <a:noFill/>
              <a:miter lim="800000"/>
              <a:headEnd/>
              <a:tailEnd/>
            </a:ln>
          </p:spPr>
        </p:pic>
        <p:sp>
          <p:nvSpPr>
            <p:cNvPr id="34" name="テキスト ボックス 33"/>
            <p:cNvSpPr txBox="1"/>
            <p:nvPr/>
          </p:nvSpPr>
          <p:spPr bwMode="auto">
            <a:xfrm>
              <a:off x="4318472" y="2168227"/>
              <a:ext cx="325536" cy="180653"/>
            </a:xfrm>
            <a:prstGeom prst="rect">
              <a:avLst/>
            </a:prstGeom>
          </p:spPr>
          <p:txBody>
            <a:bodyPr lIns="0" tIns="0" rIns="0" bIns="0" anchor="t">
              <a:normAutofit/>
            </a:bodyPr>
            <a:lstStyle/>
            <a:p>
              <a:pPr algn="ctr" fontAlgn="auto">
                <a:spcAft>
                  <a:spcPts val="0"/>
                </a:spcAft>
                <a:defRPr/>
              </a:pPr>
              <a:r>
                <a:rPr lang="en-US" altLang="ja-JP" sz="1050" b="1" dirty="0" smtClean="0">
                  <a:latin typeface="メイリオ" pitchFamily="50" charset="-128"/>
                  <a:ea typeface="メイリオ" pitchFamily="50" charset="-128"/>
                  <a:cs typeface="メイリオ" pitchFamily="50" charset="-128"/>
                </a:rPr>
                <a:t>EB</a:t>
              </a:r>
              <a:endParaRPr lang="ja-JP" altLang="en-US" sz="1050" b="1" dirty="0">
                <a:latin typeface="メイリオ" pitchFamily="50" charset="-128"/>
                <a:ea typeface="メイリオ" pitchFamily="50" charset="-128"/>
                <a:cs typeface="メイリオ" pitchFamily="50" charset="-128"/>
              </a:endParaRPr>
            </a:p>
          </p:txBody>
        </p:sp>
      </p:grpSp>
      <p:sp>
        <p:nvSpPr>
          <p:cNvPr id="39" name="正方形/長方形 38"/>
          <p:cNvSpPr/>
          <p:nvPr/>
        </p:nvSpPr>
        <p:spPr>
          <a:xfrm>
            <a:off x="6372200" y="3212976"/>
            <a:ext cx="1224136" cy="1944216"/>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ja-JP" altLang="en-US" sz="1200" dirty="0" smtClean="0">
                <a:latin typeface="メイリオ" pitchFamily="50" charset="-128"/>
                <a:ea typeface="メイリオ" pitchFamily="50" charset="-128"/>
                <a:cs typeface="メイリオ" pitchFamily="50" charset="-128"/>
              </a:rPr>
              <a:t>当年度分</a:t>
            </a:r>
            <a:endParaRPr lang="en-US" altLang="ja-JP" sz="1200" dirty="0" smtClean="0">
              <a:latin typeface="メイリオ" pitchFamily="50" charset="-128"/>
              <a:ea typeface="メイリオ" pitchFamily="50" charset="-128"/>
              <a:cs typeface="メイリオ" pitchFamily="50" charset="-128"/>
            </a:endParaRPr>
          </a:p>
          <a:p>
            <a:pPr algn="ctr"/>
            <a:r>
              <a:rPr lang="ja-JP" altLang="en-US" sz="1200" dirty="0" smtClean="0">
                <a:latin typeface="メイリオ" pitchFamily="50" charset="-128"/>
                <a:ea typeface="メイリオ" pitchFamily="50" charset="-128"/>
                <a:cs typeface="メイリオ" pitchFamily="50" charset="-128"/>
              </a:rPr>
              <a:t>ポイント</a:t>
            </a:r>
            <a:endParaRPr lang="en-US" altLang="ja-JP" sz="1200" dirty="0" smtClean="0">
              <a:latin typeface="メイリオ" pitchFamily="50" charset="-128"/>
              <a:ea typeface="メイリオ" pitchFamily="50" charset="-128"/>
              <a:cs typeface="メイリオ" pitchFamily="50" charset="-128"/>
            </a:endParaRPr>
          </a:p>
          <a:p>
            <a:pPr algn="ctr">
              <a:lnSpc>
                <a:spcPct val="150000"/>
              </a:lnSpc>
            </a:pPr>
            <a:r>
              <a:rPr kumimoji="1" lang="en-US" altLang="ja-JP" sz="1000" dirty="0" smtClean="0">
                <a:latin typeface="メイリオ" pitchFamily="50" charset="-128"/>
                <a:ea typeface="メイリオ" pitchFamily="50" charset="-128"/>
                <a:cs typeface="メイリオ" pitchFamily="50" charset="-128"/>
              </a:rPr>
              <a:t>(</a:t>
            </a:r>
            <a:r>
              <a:rPr kumimoji="1" lang="ja-JP" altLang="en-US" sz="1000" dirty="0" smtClean="0">
                <a:latin typeface="メイリオ" pitchFamily="50" charset="-128"/>
                <a:ea typeface="メイリオ" pitchFamily="50" charset="-128"/>
                <a:cs typeface="メイリオ" pitchFamily="50" charset="-128"/>
              </a:rPr>
              <a:t>退職金</a:t>
            </a:r>
            <a:r>
              <a:rPr kumimoji="1" lang="en-US" altLang="ja-JP" sz="1000" dirty="0" smtClean="0">
                <a:latin typeface="メイリオ" pitchFamily="50" charset="-128"/>
                <a:ea typeface="メイリオ" pitchFamily="50" charset="-128"/>
                <a:cs typeface="メイリオ" pitchFamily="50" charset="-128"/>
              </a:rPr>
              <a:t>) </a:t>
            </a:r>
            <a:r>
              <a:rPr kumimoji="1" lang="ja-JP" altLang="en-US" sz="1000" dirty="0" smtClean="0">
                <a:latin typeface="メイリオ" pitchFamily="50" charset="-128"/>
                <a:ea typeface="メイリオ" pitchFamily="50" charset="-128"/>
                <a:cs typeface="メイリオ" pitchFamily="50" charset="-128"/>
              </a:rPr>
              <a:t>計算</a:t>
            </a:r>
            <a:endParaRPr kumimoji="1" lang="en-US" altLang="ja-JP" sz="1000" dirty="0" smtClean="0">
              <a:latin typeface="メイリオ" pitchFamily="50" charset="-128"/>
              <a:ea typeface="メイリオ" pitchFamily="50" charset="-128"/>
              <a:cs typeface="メイリオ" pitchFamily="50" charset="-128"/>
            </a:endParaRPr>
          </a:p>
        </p:txBody>
      </p:sp>
      <p:sp>
        <p:nvSpPr>
          <p:cNvPr id="41" name="AutoShape 66"/>
          <p:cNvSpPr>
            <a:spLocks noChangeArrowheads="1"/>
          </p:cNvSpPr>
          <p:nvPr/>
        </p:nvSpPr>
        <p:spPr bwMode="auto">
          <a:xfrm>
            <a:off x="6408312" y="3861048"/>
            <a:ext cx="972000" cy="755774"/>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dirty="0">
                <a:latin typeface="メイリオ" pitchFamily="50" charset="-128"/>
                <a:ea typeface="メイリオ" pitchFamily="50" charset="-128"/>
                <a:cs typeface="メイリオ" pitchFamily="50" charset="-128"/>
              </a:rPr>
              <a:t>対象者別退職金</a:t>
            </a:r>
            <a:br>
              <a:rPr lang="ja-JP" altLang="en-US" sz="1000" dirty="0">
                <a:latin typeface="メイリオ" pitchFamily="50" charset="-128"/>
                <a:ea typeface="メイリオ" pitchFamily="50" charset="-128"/>
                <a:cs typeface="メイリオ" pitchFamily="50" charset="-128"/>
              </a:rPr>
            </a:br>
            <a:r>
              <a:rPr lang="ja-JP" altLang="en-US" sz="1000" dirty="0">
                <a:latin typeface="メイリオ" pitchFamily="50" charset="-128"/>
                <a:ea typeface="メイリオ" pitchFamily="50" charset="-128"/>
                <a:cs typeface="メイリオ" pitchFamily="50" charset="-128"/>
              </a:rPr>
              <a:t>計算基礎資料</a:t>
            </a:r>
            <a:r>
              <a:rPr lang="ja-JP" altLang="en-US" sz="1000" dirty="0">
                <a:solidFill>
                  <a:srgbClr val="156570"/>
                </a:solidFill>
                <a:latin typeface="メイリオ" pitchFamily="50" charset="-128"/>
                <a:ea typeface="メイリオ" pitchFamily="50" charset="-128"/>
                <a:cs typeface="メイリオ" pitchFamily="50" charset="-128"/>
              </a:rPr>
              <a:t>　</a:t>
            </a:r>
          </a:p>
        </p:txBody>
      </p:sp>
      <p:sp>
        <p:nvSpPr>
          <p:cNvPr id="40" name="AutoShape 57"/>
          <p:cNvSpPr>
            <a:spLocks noChangeArrowheads="1"/>
          </p:cNvSpPr>
          <p:nvPr/>
        </p:nvSpPr>
        <p:spPr bwMode="auto">
          <a:xfrm>
            <a:off x="6588224" y="4365104"/>
            <a:ext cx="972000" cy="756000"/>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dirty="0">
                <a:latin typeface="メイリオ" pitchFamily="50" charset="-128"/>
                <a:ea typeface="メイリオ" pitchFamily="50" charset="-128"/>
                <a:cs typeface="メイリオ" pitchFamily="50" charset="-128"/>
              </a:rPr>
              <a:t>退職金引当金</a:t>
            </a:r>
            <a:br>
              <a:rPr lang="ja-JP" altLang="en-US" sz="1000" dirty="0">
                <a:latin typeface="メイリオ" pitchFamily="50" charset="-128"/>
                <a:ea typeface="メイリオ" pitchFamily="50" charset="-128"/>
                <a:cs typeface="メイリオ" pitchFamily="50" charset="-128"/>
              </a:rPr>
            </a:br>
            <a:r>
              <a:rPr lang="ja-JP" altLang="en-US" sz="1000" dirty="0">
                <a:latin typeface="メイリオ" pitchFamily="50" charset="-128"/>
                <a:ea typeface="メイリオ" pitchFamily="50" charset="-128"/>
                <a:cs typeface="メイリオ" pitchFamily="50" charset="-128"/>
              </a:rPr>
              <a:t>部門別総括表</a:t>
            </a:r>
          </a:p>
        </p:txBody>
      </p:sp>
      <p:sp>
        <p:nvSpPr>
          <p:cNvPr id="42" name="正方形/長方形 41"/>
          <p:cNvSpPr/>
          <p:nvPr/>
        </p:nvSpPr>
        <p:spPr>
          <a:xfrm>
            <a:off x="7668344" y="3212976"/>
            <a:ext cx="1224136" cy="648072"/>
          </a:xfrm>
          <a:prstGeom prst="rect">
            <a:avLst/>
          </a:prstGeom>
        </p:spPr>
        <p:style>
          <a:lnRef idx="1">
            <a:schemeClr val="accent4"/>
          </a:lnRef>
          <a:fillRef idx="2">
            <a:schemeClr val="accent4"/>
          </a:fillRef>
          <a:effectRef idx="1">
            <a:schemeClr val="accent4"/>
          </a:effectRef>
          <a:fontRef idx="minor">
            <a:schemeClr val="dk1"/>
          </a:fontRef>
        </p:style>
        <p:txBody>
          <a:bodyPr lIns="0" rIns="0" rtlCol="0" anchor="t"/>
          <a:lstStyle/>
          <a:p>
            <a:pPr algn="ctr"/>
            <a:r>
              <a:rPr lang="ja-JP" altLang="en-US" sz="1200" dirty="0" smtClean="0">
                <a:latin typeface="メイリオ" pitchFamily="50" charset="-128"/>
                <a:ea typeface="メイリオ" pitchFamily="50" charset="-128"/>
                <a:cs typeface="メイリオ" pitchFamily="50" charset="-128"/>
              </a:rPr>
              <a:t>将来退職予定者</a:t>
            </a:r>
            <a:endParaRPr lang="en-US" altLang="ja-JP" sz="1200" dirty="0" smtClean="0">
              <a:latin typeface="メイリオ" pitchFamily="50" charset="-128"/>
              <a:ea typeface="メイリオ" pitchFamily="50" charset="-128"/>
              <a:cs typeface="メイリオ" pitchFamily="50" charset="-128"/>
            </a:endParaRPr>
          </a:p>
          <a:p>
            <a:pPr algn="ctr">
              <a:lnSpc>
                <a:spcPct val="150000"/>
              </a:lnSpc>
            </a:pPr>
            <a:r>
              <a:rPr kumimoji="1" lang="ja-JP" altLang="en-US" sz="1200" dirty="0" smtClean="0">
                <a:latin typeface="メイリオ" pitchFamily="50" charset="-128"/>
                <a:ea typeface="メイリオ" pitchFamily="50" charset="-128"/>
                <a:cs typeface="メイリオ" pitchFamily="50" charset="-128"/>
              </a:rPr>
              <a:t>退職金計算</a:t>
            </a:r>
            <a:endParaRPr kumimoji="1" lang="en-US" altLang="ja-JP" sz="1200" dirty="0" smtClean="0">
              <a:latin typeface="メイリオ" pitchFamily="50" charset="-128"/>
              <a:ea typeface="メイリオ" pitchFamily="50" charset="-128"/>
              <a:cs typeface="メイリオ" pitchFamily="50" charset="-128"/>
            </a:endParaRPr>
          </a:p>
          <a:p>
            <a:pPr algn="ct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最大</a:t>
            </a:r>
            <a:r>
              <a:rPr lang="en-US" altLang="ja-JP" sz="1000" dirty="0" smtClean="0">
                <a:latin typeface="メイリオ" pitchFamily="50" charset="-128"/>
                <a:ea typeface="メイリオ" pitchFamily="50" charset="-128"/>
                <a:cs typeface="メイリオ" pitchFamily="50" charset="-128"/>
              </a:rPr>
              <a:t>5</a:t>
            </a:r>
            <a:r>
              <a:rPr lang="ja-JP" altLang="en-US" sz="1000" dirty="0" smtClean="0">
                <a:latin typeface="メイリオ" pitchFamily="50" charset="-128"/>
                <a:ea typeface="メイリオ" pitchFamily="50" charset="-128"/>
                <a:cs typeface="メイリオ" pitchFamily="50" charset="-128"/>
              </a:rPr>
              <a:t>年</a:t>
            </a:r>
            <a:r>
              <a:rPr lang="en-US" altLang="ja-JP" sz="1000" dirty="0" smtClean="0">
                <a:latin typeface="メイリオ" pitchFamily="50" charset="-128"/>
                <a:ea typeface="メイリオ" pitchFamily="50" charset="-128"/>
                <a:cs typeface="メイリオ" pitchFamily="50" charset="-128"/>
              </a:rPr>
              <a:t>)</a:t>
            </a:r>
            <a:endParaRPr kumimoji="1" lang="en-US" altLang="ja-JP" sz="1000" dirty="0" smtClean="0">
              <a:latin typeface="メイリオ" pitchFamily="50" charset="-128"/>
              <a:ea typeface="メイリオ" pitchFamily="50" charset="-128"/>
              <a:cs typeface="メイリオ" pitchFamily="50" charset="-128"/>
            </a:endParaRPr>
          </a:p>
        </p:txBody>
      </p:sp>
      <p:sp>
        <p:nvSpPr>
          <p:cNvPr id="43" name="正方形/長方形 42"/>
          <p:cNvSpPr/>
          <p:nvPr/>
        </p:nvSpPr>
        <p:spPr>
          <a:xfrm>
            <a:off x="7668344" y="3915804"/>
            <a:ext cx="1224136" cy="432048"/>
          </a:xfrm>
          <a:prstGeom prst="rect">
            <a:avLst/>
          </a:prstGeom>
        </p:spPr>
        <p:style>
          <a:lnRef idx="1">
            <a:schemeClr val="accent4"/>
          </a:lnRef>
          <a:fillRef idx="2">
            <a:schemeClr val="accent4"/>
          </a:fillRef>
          <a:effectRef idx="1">
            <a:schemeClr val="accent4"/>
          </a:effectRef>
          <a:fontRef idx="minor">
            <a:schemeClr val="dk1"/>
          </a:fontRef>
        </p:style>
        <p:txBody>
          <a:bodyPr lIns="0" rIns="0" rtlCol="0" anchor="t"/>
          <a:lstStyle/>
          <a:p>
            <a:pPr algn="ctr"/>
            <a:r>
              <a:rPr lang="ja-JP" altLang="en-US" sz="1200" dirty="0" smtClean="0">
                <a:latin typeface="メイリオ" pitchFamily="50" charset="-128"/>
                <a:ea typeface="メイリオ" pitchFamily="50" charset="-128"/>
                <a:cs typeface="メイリオ" pitchFamily="50" charset="-128"/>
              </a:rPr>
              <a:t>当年末退職金</a:t>
            </a:r>
            <a:br>
              <a:rPr lang="ja-JP" altLang="en-US" sz="1200" dirty="0" smtClean="0">
                <a:latin typeface="メイリオ" pitchFamily="50" charset="-128"/>
                <a:ea typeface="メイリオ" pitchFamily="50" charset="-128"/>
                <a:cs typeface="メイリオ" pitchFamily="50" charset="-128"/>
              </a:rPr>
            </a:br>
            <a:r>
              <a:rPr lang="ja-JP" altLang="en-US" sz="1200" dirty="0" smtClean="0">
                <a:latin typeface="メイリオ" pitchFamily="50" charset="-128"/>
                <a:ea typeface="メイリオ" pitchFamily="50" charset="-128"/>
                <a:cs typeface="メイリオ" pitchFamily="50" charset="-128"/>
              </a:rPr>
              <a:t>引当金仮計算</a:t>
            </a:r>
          </a:p>
        </p:txBody>
      </p:sp>
      <p:sp>
        <p:nvSpPr>
          <p:cNvPr id="46" name="AutoShape 57"/>
          <p:cNvSpPr>
            <a:spLocks noChangeArrowheads="1"/>
          </p:cNvSpPr>
          <p:nvPr/>
        </p:nvSpPr>
        <p:spPr bwMode="auto">
          <a:xfrm>
            <a:off x="7776464" y="4392566"/>
            <a:ext cx="972000" cy="756000"/>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dirty="0" smtClean="0">
                <a:latin typeface="メイリオ" pitchFamily="50" charset="-128"/>
                <a:ea typeface="メイリオ" pitchFamily="50" charset="-128"/>
                <a:cs typeface="メイリオ" pitchFamily="50" charset="-128"/>
              </a:rPr>
              <a:t>退職金債務</a:t>
            </a:r>
            <a:br>
              <a:rPr lang="ja-JP" altLang="en-US" sz="1000" dirty="0" smtClean="0">
                <a:latin typeface="メイリオ" pitchFamily="50" charset="-128"/>
                <a:ea typeface="メイリオ" pitchFamily="50" charset="-128"/>
                <a:cs typeface="メイリオ" pitchFamily="50" charset="-128"/>
              </a:rPr>
            </a:br>
            <a:r>
              <a:rPr lang="ja-JP" altLang="en-US" sz="1000" dirty="0" smtClean="0">
                <a:latin typeface="メイリオ" pitchFamily="50" charset="-128"/>
                <a:ea typeface="メイリオ" pitchFamily="50" charset="-128"/>
                <a:cs typeface="メイリオ" pitchFamily="50" charset="-128"/>
              </a:rPr>
              <a:t>基礎資料</a:t>
            </a:r>
            <a:endParaRPr lang="en-US" altLang="ja-JP" sz="1000" dirty="0" smtClean="0">
              <a:latin typeface="メイリオ" pitchFamily="50" charset="-128"/>
              <a:ea typeface="メイリオ" pitchFamily="50" charset="-128"/>
              <a:cs typeface="メイリオ" pitchFamily="50" charset="-128"/>
            </a:endParaRPr>
          </a:p>
          <a:p>
            <a:pPr algn="ctr">
              <a:lnSpc>
                <a:spcPts val="100"/>
              </a:lnSpc>
              <a:spcBef>
                <a:spcPct val="50000"/>
              </a:spcBef>
            </a:pPr>
            <a:r>
              <a:rPr lang="en-US" altLang="ja-JP" sz="1000" dirty="0" smtClean="0">
                <a:latin typeface="メイリオ" pitchFamily="50" charset="-128"/>
                <a:ea typeface="メイリオ" pitchFamily="50" charset="-128"/>
                <a:cs typeface="メイリオ" pitchFamily="50" charset="-128"/>
              </a:rPr>
              <a:t>(</a:t>
            </a:r>
            <a:r>
              <a:rPr lang="ja-JP" altLang="en-US" sz="1000" dirty="0" smtClean="0">
                <a:latin typeface="メイリオ" pitchFamily="50" charset="-128"/>
                <a:ea typeface="メイリオ" pitchFamily="50" charset="-128"/>
                <a:cs typeface="メイリオ" pitchFamily="50" charset="-128"/>
              </a:rPr>
              <a:t>予測</a:t>
            </a:r>
            <a:r>
              <a:rPr lang="en-US" altLang="ja-JP" sz="1000" dirty="0" smtClean="0">
                <a:solidFill>
                  <a:schemeClr val="tx1">
                    <a:lumMod val="65000"/>
                    <a:lumOff val="35000"/>
                  </a:schemeClr>
                </a:solidFill>
                <a:latin typeface="メイリオ" pitchFamily="50" charset="-128"/>
                <a:ea typeface="メイリオ" pitchFamily="50" charset="-128"/>
                <a:cs typeface="メイリオ" pitchFamily="50" charset="-128"/>
              </a:rPr>
              <a:t>)</a:t>
            </a:r>
            <a:endParaRPr lang="ja-JP" altLang="en-US" sz="100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47" name="Rectangle 18"/>
          <p:cNvSpPr>
            <a:spLocks noChangeArrowheads="1"/>
          </p:cNvSpPr>
          <p:nvPr/>
        </p:nvSpPr>
        <p:spPr bwMode="auto">
          <a:xfrm>
            <a:off x="3635896" y="2780928"/>
            <a:ext cx="1188000" cy="360362"/>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200" dirty="0" smtClean="0">
                <a:solidFill>
                  <a:schemeClr val="bg1"/>
                </a:solidFill>
                <a:latin typeface="メイリオ" pitchFamily="50" charset="-128"/>
                <a:ea typeface="メイリオ" pitchFamily="50" charset="-128"/>
                <a:cs typeface="メイリオ" pitchFamily="50" charset="-128"/>
              </a:rPr>
              <a:t>退職金計算</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15" name="右矢印 14"/>
          <p:cNvSpPr/>
          <p:nvPr/>
        </p:nvSpPr>
        <p:spPr>
          <a:xfrm rot="5400000">
            <a:off x="4067944" y="5039054"/>
            <a:ext cx="28803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pic>
        <p:nvPicPr>
          <p:cNvPr id="60" name="Picture 35" descr="DB_Blue"/>
          <p:cNvPicPr>
            <a:picLocks noChangeAspect="1" noChangeArrowheads="1"/>
          </p:cNvPicPr>
          <p:nvPr/>
        </p:nvPicPr>
        <p:blipFill>
          <a:blip r:embed="rId3" cstate="email"/>
          <a:srcRect/>
          <a:stretch>
            <a:fillRect/>
          </a:stretch>
        </p:blipFill>
        <p:spPr bwMode="auto">
          <a:xfrm>
            <a:off x="7913358" y="5514232"/>
            <a:ext cx="1008000" cy="728675"/>
          </a:xfrm>
          <a:prstGeom prst="rect">
            <a:avLst/>
          </a:prstGeom>
          <a:noFill/>
        </p:spPr>
      </p:pic>
      <p:sp>
        <p:nvSpPr>
          <p:cNvPr id="62" name="WordArt 62"/>
          <p:cNvSpPr>
            <a:spLocks noChangeAspect="1" noChangeArrowheads="1" noChangeShapeType="1" noTextEdit="1"/>
          </p:cNvSpPr>
          <p:nvPr/>
        </p:nvSpPr>
        <p:spPr bwMode="auto">
          <a:xfrm>
            <a:off x="7953376" y="5778749"/>
            <a:ext cx="935798" cy="383555"/>
          </a:xfrm>
          <a:prstGeom prst="rect">
            <a:avLst/>
          </a:prstGeom>
        </p:spPr>
        <p:txBody>
          <a:bodyPr wrap="none" fromWordArt="1">
            <a:prstTxWarp prst="textPlain">
              <a:avLst>
                <a:gd name="adj" fmla="val 50000"/>
              </a:avLst>
            </a:prstTxWarp>
          </a:bodyPr>
          <a:lstStyle/>
          <a:p>
            <a:pPr algn="ctr"/>
            <a:r>
              <a:rPr lang="en-US" altLang="ja-JP" sz="2400" b="1" kern="10" dirty="0" smtClean="0">
                <a:ln w="9525">
                  <a:noFill/>
                  <a:round/>
                  <a:headEnd/>
                  <a:tailEnd/>
                </a:ln>
                <a:solidFill>
                  <a:srgbClr val="FFFFFF"/>
                </a:solidFill>
                <a:latin typeface="Times New Roman" pitchFamily="18" charset="0"/>
                <a:ea typeface="HG創英角ｺﾞｼｯｸUB"/>
                <a:cs typeface="Times New Roman" pitchFamily="18" charset="0"/>
              </a:rPr>
              <a:t>CORE</a:t>
            </a:r>
          </a:p>
          <a:p>
            <a:pPr algn="ctr"/>
            <a:r>
              <a:rPr lang="ja-JP" altLang="en-US" sz="2400" kern="10" dirty="0" smtClean="0">
                <a:ln w="9525">
                  <a:noFill/>
                  <a:round/>
                  <a:headEnd/>
                  <a:tailEnd/>
                </a:ln>
                <a:solidFill>
                  <a:srgbClr val="FFFFFF"/>
                </a:solidFill>
                <a:latin typeface="メイリオ" pitchFamily="50" charset="-128"/>
                <a:ea typeface="メイリオ" pitchFamily="50" charset="-128"/>
                <a:cs typeface="メイリオ" pitchFamily="50" charset="-128"/>
              </a:rPr>
              <a:t> 基幹会計 </a:t>
            </a:r>
            <a:endParaRPr lang="ja-JP" altLang="en-US" sz="2400" kern="10" dirty="0">
              <a:ln w="9525">
                <a:noFill/>
                <a:round/>
                <a:headEnd/>
                <a:tailEnd/>
              </a:ln>
              <a:solidFill>
                <a:srgbClr val="FFFFFF"/>
              </a:solidFill>
              <a:latin typeface="メイリオ" pitchFamily="50" charset="-128"/>
              <a:ea typeface="メイリオ" pitchFamily="50" charset="-128"/>
              <a:cs typeface="メイリオ" pitchFamily="50" charset="-128"/>
            </a:endParaRPr>
          </a:p>
        </p:txBody>
      </p:sp>
      <p:sp>
        <p:nvSpPr>
          <p:cNvPr id="64" name="Rectangle 18"/>
          <p:cNvSpPr>
            <a:spLocks noChangeArrowheads="1"/>
          </p:cNvSpPr>
          <p:nvPr/>
        </p:nvSpPr>
        <p:spPr bwMode="auto">
          <a:xfrm>
            <a:off x="5084682" y="5505606"/>
            <a:ext cx="1188000" cy="36036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spcBef>
                <a:spcPct val="50000"/>
              </a:spcBef>
              <a:defRPr/>
            </a:pPr>
            <a:r>
              <a:rPr lang="ja-JP" altLang="en-US" sz="1200" dirty="0" smtClean="0">
                <a:solidFill>
                  <a:schemeClr val="bg1"/>
                </a:solidFill>
                <a:latin typeface="メイリオ" pitchFamily="50" charset="-128"/>
                <a:ea typeface="メイリオ" pitchFamily="50" charset="-128"/>
                <a:cs typeface="メイリオ" pitchFamily="50" charset="-128"/>
              </a:rPr>
              <a:t>退職金支払仕訳</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65" name="Rectangle 18"/>
          <p:cNvSpPr>
            <a:spLocks noChangeArrowheads="1"/>
          </p:cNvSpPr>
          <p:nvPr/>
        </p:nvSpPr>
        <p:spPr bwMode="auto">
          <a:xfrm>
            <a:off x="5084682" y="5902828"/>
            <a:ext cx="1188000" cy="36036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wrap="none" tIns="54000" bIns="0" anchor="ctr"/>
          <a:lstStyle/>
          <a:p>
            <a:pPr algn="ctr">
              <a:lnSpc>
                <a:spcPts val="500"/>
              </a:lnSpc>
              <a:spcBef>
                <a:spcPct val="50000"/>
              </a:spcBef>
              <a:defRPr/>
            </a:pPr>
            <a:r>
              <a:rPr lang="ja-JP" altLang="en-US" sz="1000" dirty="0" smtClean="0">
                <a:solidFill>
                  <a:schemeClr val="bg1"/>
                </a:solidFill>
                <a:latin typeface="メイリオ" pitchFamily="50" charset="-128"/>
                <a:ea typeface="メイリオ" pitchFamily="50" charset="-128"/>
                <a:cs typeface="メイリオ" pitchFamily="50" charset="-128"/>
              </a:rPr>
              <a:t>退職給付</a:t>
            </a:r>
            <a:endParaRPr lang="en-US" altLang="ja-JP" sz="1000" dirty="0" smtClean="0">
              <a:solidFill>
                <a:schemeClr val="bg1"/>
              </a:solidFill>
              <a:latin typeface="メイリオ" pitchFamily="50" charset="-128"/>
              <a:ea typeface="メイリオ" pitchFamily="50" charset="-128"/>
              <a:cs typeface="メイリオ" pitchFamily="50" charset="-128"/>
            </a:endParaRPr>
          </a:p>
          <a:p>
            <a:pPr algn="ctr">
              <a:lnSpc>
                <a:spcPts val="500"/>
              </a:lnSpc>
              <a:spcBef>
                <a:spcPct val="50000"/>
              </a:spcBef>
              <a:defRPr/>
            </a:pPr>
            <a:r>
              <a:rPr lang="ja-JP" altLang="en-US" sz="1000" dirty="0" smtClean="0">
                <a:solidFill>
                  <a:schemeClr val="bg1"/>
                </a:solidFill>
                <a:latin typeface="メイリオ" pitchFamily="50" charset="-128"/>
                <a:ea typeface="メイリオ" pitchFamily="50" charset="-128"/>
                <a:cs typeface="メイリオ" pitchFamily="50" charset="-128"/>
              </a:rPr>
              <a:t>引当金仕訳</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66" name="右矢印 65"/>
          <p:cNvSpPr/>
          <p:nvPr/>
        </p:nvSpPr>
        <p:spPr>
          <a:xfrm rot="5400000">
            <a:off x="5508104" y="5039054"/>
            <a:ext cx="28803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67" name="Rectangle 71"/>
          <p:cNvSpPr txBox="1">
            <a:spLocks noChangeArrowheads="1"/>
          </p:cNvSpPr>
          <p:nvPr/>
        </p:nvSpPr>
        <p:spPr bwMode="gray">
          <a:xfrm>
            <a:off x="215900" y="260698"/>
            <a:ext cx="8229600" cy="936054"/>
          </a:xfrm>
          <a:prstGeom prst="rect">
            <a:avLst/>
          </a:prstGeom>
          <a:noFill/>
          <a:ln>
            <a:miter lim="800000"/>
            <a:headEnd/>
            <a:tailEnd/>
          </a:ln>
        </p:spPr>
        <p:txBody>
          <a:bodyPr lIns="90000" tIns="0" rIns="0" bIns="0" anchor="ctr"/>
          <a:lstStyle/>
          <a:p>
            <a:pPr marL="0" marR="0" lvl="0" indent="0" algn="l" defTabSz="914400" rtl="0" eaLnBrk="1" fontAlgn="base" latinLnBrk="0" hangingPunct="1">
              <a:lnSpc>
                <a:spcPts val="2800"/>
              </a:lnSpc>
              <a:spcBef>
                <a:spcPct val="0"/>
              </a:spcBef>
              <a:spcAft>
                <a:spcPct val="0"/>
              </a:spcAft>
              <a:buClrTx/>
              <a:buSzTx/>
              <a:buFontTx/>
              <a:buNone/>
              <a:tabLst/>
              <a:defRPr/>
            </a:pPr>
            <a:r>
              <a:rPr kumimoji="1" lang="en-US" altLang="ja-JP" sz="2200" b="1" i="1" u="none" strike="noStrike" kern="1200" cap="none" spc="0" normalizeH="0" baseline="0" noProof="0" smtClean="0">
                <a:ln>
                  <a:noFill/>
                </a:ln>
                <a:solidFill>
                  <a:schemeClr val="bg1"/>
                </a:solidFill>
                <a:effectLst/>
                <a:uLnTx/>
                <a:uFillTx/>
                <a:latin typeface="Times New Roman" pitchFamily="18" charset="0"/>
                <a:ea typeface="メイリオ" pitchFamily="50" charset="-128"/>
                <a:cs typeface="Times New Roman" pitchFamily="18" charset="0"/>
              </a:rPr>
              <a:t>SuperStream</a:t>
            </a:r>
            <a:r>
              <a:rPr kumimoji="1" lang="en-US" altLang="ja-JP" sz="2200" b="1" i="0" u="none" strike="noStrike" kern="1200" cap="none" spc="0" normalizeH="0" baseline="0" noProof="0" smtClean="0">
                <a:ln>
                  <a:noFill/>
                </a:ln>
                <a:solidFill>
                  <a:schemeClr val="bg1"/>
                </a:solidFill>
                <a:effectLst/>
                <a:uLnTx/>
                <a:uFillTx/>
                <a:latin typeface="Times New Roman" pitchFamily="18" charset="0"/>
                <a:ea typeface="メイリオ" pitchFamily="50" charset="-128"/>
                <a:cs typeface="Times New Roman" pitchFamily="18" charset="0"/>
              </a:rPr>
              <a:t>-HR+</a:t>
            </a:r>
            <a:r>
              <a:rPr kumimoji="1" lang="en-US" altLang="ja-JP" sz="22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ja-JP" altLang="en-US" sz="22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退職金管理</a:t>
            </a:r>
            <a:r>
              <a:rPr kumimoji="1" lang="ja-JP" altLang="en-US" sz="14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（オプション</a:t>
            </a:r>
            <a:r>
              <a:rPr kumimoji="1" lang="en-US" altLang="ja-JP" sz="14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a:t>
            </a:r>
            <a:endParaRPr kumimoji="1" lang="en-US" altLang="ja-JP" sz="14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8" name="Rectangle 18"/>
          <p:cNvSpPr>
            <a:spLocks noChangeArrowheads="1"/>
          </p:cNvSpPr>
          <p:nvPr/>
        </p:nvSpPr>
        <p:spPr bwMode="auto">
          <a:xfrm>
            <a:off x="2159864" y="2780928"/>
            <a:ext cx="1188000" cy="360362"/>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defRPr/>
            </a:pPr>
            <a:r>
              <a:rPr lang="ja-JP" altLang="en-US" sz="1000" dirty="0" smtClean="0">
                <a:solidFill>
                  <a:schemeClr val="bg1"/>
                </a:solidFill>
                <a:latin typeface="メイリオ" pitchFamily="50" charset="-128"/>
                <a:ea typeface="メイリオ" pitchFamily="50" charset="-128"/>
                <a:cs typeface="メイリオ" pitchFamily="50" charset="-128"/>
              </a:rPr>
              <a:t>事由別テーブル</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69" name="Text Box 40"/>
          <p:cNvSpPr txBox="1">
            <a:spLocks noChangeArrowheads="1"/>
          </p:cNvSpPr>
          <p:nvPr/>
        </p:nvSpPr>
        <p:spPr bwMode="auto">
          <a:xfrm>
            <a:off x="251520" y="2708920"/>
            <a:ext cx="1800200" cy="36004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kern="0" dirty="0">
              <a:latin typeface="メイリオ" pitchFamily="50" charset="-128"/>
              <a:ea typeface="メイリオ" pitchFamily="50" charset="-128"/>
              <a:cs typeface="メイリオ" pitchFamily="50" charset="-128"/>
            </a:endParaRPr>
          </a:p>
        </p:txBody>
      </p:sp>
      <p:sp>
        <p:nvSpPr>
          <p:cNvPr id="73" name="テキスト ボックス 72"/>
          <p:cNvSpPr txBox="1"/>
          <p:nvPr/>
        </p:nvSpPr>
        <p:spPr>
          <a:xfrm>
            <a:off x="3923928" y="5719415"/>
            <a:ext cx="769441" cy="589905"/>
          </a:xfrm>
          <a:prstGeom prst="rect">
            <a:avLst/>
          </a:prstGeom>
        </p:spPr>
        <p:txBody>
          <a:bodyPr wrap="none" lIns="0" tIns="0" rIns="0" bIns="0" rtlCol="0" anchor="t" anchorCtr="0">
            <a:spAutoFit/>
          </a:bodyPr>
          <a:lstStyle/>
          <a:p>
            <a:pPr marL="0" marR="0" indent="0" algn="ctr" defTabSz="914400" rtl="0" eaLnBrk="1" fontAlgn="auto" latinLnBrk="0" hangingPunct="1">
              <a:lnSpc>
                <a:spcPts val="2800"/>
              </a:lnSpc>
              <a:spcBef>
                <a:spcPct val="0"/>
              </a:spcBef>
              <a:spcAft>
                <a:spcPts val="0"/>
              </a:spcAft>
              <a:buClrTx/>
              <a:buSzTx/>
              <a:buFontTx/>
              <a:buNone/>
              <a:tabLst/>
            </a:pPr>
            <a:r>
              <a:rPr lang="en-US" altLang="ja-JP" sz="2000" b="1" dirty="0" smtClean="0">
                <a:solidFill>
                  <a:schemeClr val="bg1"/>
                </a:solidFill>
                <a:latin typeface="Times New Roman" pitchFamily="18" charset="0"/>
                <a:ea typeface="+mj-ea"/>
                <a:cs typeface="Times New Roman" pitchFamily="18" charset="0"/>
              </a:rPr>
              <a:t>PR+</a:t>
            </a:r>
          </a:p>
          <a:p>
            <a:pPr marL="0" marR="0" indent="0" algn="ctr" defTabSz="914400" rtl="0" eaLnBrk="1" fontAlgn="auto" latinLnBrk="0" hangingPunct="1">
              <a:spcBef>
                <a:spcPct val="0"/>
              </a:spcBef>
              <a:spcAft>
                <a:spcPts val="0"/>
              </a:spcAft>
              <a:buClrTx/>
              <a:buSzTx/>
              <a:buFontTx/>
              <a:buNone/>
              <a:tabLst/>
            </a:pPr>
            <a:r>
              <a:rPr kumimoji="1" lang="ja-JP" altLang="en-US" sz="15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給与管理</a:t>
            </a:r>
          </a:p>
        </p:txBody>
      </p:sp>
      <p:sp>
        <p:nvSpPr>
          <p:cNvPr id="74" name="正方形/長方形 73"/>
          <p:cNvSpPr/>
          <p:nvPr/>
        </p:nvSpPr>
        <p:spPr>
          <a:xfrm>
            <a:off x="323528" y="4336226"/>
            <a:ext cx="1656184" cy="1224136"/>
          </a:xfrm>
          <a:prstGeom prst="rect">
            <a:avLst/>
          </a:prstGeom>
        </p:spPr>
        <p:style>
          <a:lnRef idx="1">
            <a:schemeClr val="accent3"/>
          </a:lnRef>
          <a:fillRef idx="2">
            <a:schemeClr val="accent3"/>
          </a:fillRef>
          <a:effectRef idx="1">
            <a:schemeClr val="accent3"/>
          </a:effectRef>
          <a:fontRef idx="minor">
            <a:schemeClr val="dk1"/>
          </a:fontRef>
        </p:style>
        <p:txBody>
          <a:bodyPr lIns="36000" rIns="0" rtlCol="0" anchor="t"/>
          <a:lstStyle/>
          <a:p>
            <a:r>
              <a:rPr lang="zh-TW" altLang="en-US" sz="1000" dirty="0" smtClean="0">
                <a:latin typeface="メイリオ" pitchFamily="50" charset="-128"/>
                <a:ea typeface="メイリオ" pitchFamily="50" charset="-128"/>
                <a:cs typeface="メイリオ" pitchFamily="50" charset="-128"/>
              </a:rPr>
              <a:t>■人事情報</a:t>
            </a:r>
          </a:p>
          <a:p>
            <a:r>
              <a:rPr lang="zh-TW" altLang="en-US" sz="1000" dirty="0" smtClean="0">
                <a:latin typeface="メイリオ" pitchFamily="50" charset="-128"/>
                <a:ea typeface="メイリオ" pitchFamily="50" charset="-128"/>
                <a:cs typeface="メイリオ" pitchFamily="50" charset="-128"/>
              </a:rPr>
              <a:t>格付  役職  職種  入社形態</a:t>
            </a:r>
          </a:p>
          <a:p>
            <a:r>
              <a:rPr lang="zh-TW" altLang="en-US" sz="1000" dirty="0" smtClean="0">
                <a:latin typeface="メイリオ" pitchFamily="50" charset="-128"/>
                <a:ea typeface="メイリオ" pitchFamily="50" charset="-128"/>
                <a:cs typeface="メイリオ" pitchFamily="50" charset="-128"/>
              </a:rPr>
              <a:t>退職金起算日  不在籍期間</a:t>
            </a:r>
          </a:p>
          <a:p>
            <a:r>
              <a:rPr lang="zh-TW" altLang="en-US" sz="1000" dirty="0" smtClean="0">
                <a:latin typeface="メイリオ" pitchFamily="50" charset="-128"/>
                <a:ea typeface="メイリオ" pitchFamily="50" charset="-128"/>
                <a:cs typeface="メイリオ" pitchFamily="50" charset="-128"/>
              </a:rPr>
              <a:t>休職　　</a:t>
            </a:r>
            <a:r>
              <a:rPr lang="en-US" altLang="zh-TW" sz="1000" dirty="0" smtClean="0">
                <a:latin typeface="メイリオ" pitchFamily="50" charset="-128"/>
                <a:ea typeface="メイリオ" pitchFamily="50" charset="-128"/>
                <a:cs typeface="メイリオ" pitchFamily="50" charset="-128"/>
              </a:rPr>
              <a:t>…etc</a:t>
            </a:r>
          </a:p>
          <a:p>
            <a:pPr>
              <a:lnSpc>
                <a:spcPct val="150000"/>
              </a:lnSpc>
            </a:pPr>
            <a:r>
              <a:rPr lang="zh-TW" altLang="en-US" sz="1000" dirty="0" smtClean="0">
                <a:latin typeface="メイリオ" pitchFamily="50" charset="-128"/>
                <a:ea typeface="メイリオ" pitchFamily="50" charset="-128"/>
                <a:cs typeface="メイリオ" pitchFamily="50" charset="-128"/>
              </a:rPr>
              <a:t>人事異動昇格歴</a:t>
            </a:r>
          </a:p>
          <a:p>
            <a:r>
              <a:rPr lang="zh-TW" altLang="en-US" sz="1000" dirty="0" smtClean="0">
                <a:latin typeface="メイリオ" pitchFamily="50" charset="-128"/>
                <a:ea typeface="メイリオ" pitchFamily="50" charset="-128"/>
                <a:cs typeface="メイリオ" pitchFamily="50" charset="-128"/>
              </a:rPr>
              <a:t>人事評価情報　　</a:t>
            </a:r>
            <a:r>
              <a:rPr lang="en-US" altLang="zh-TW" sz="1000" dirty="0" smtClean="0">
                <a:latin typeface="メイリオ" pitchFamily="50" charset="-128"/>
                <a:ea typeface="メイリオ" pitchFamily="50" charset="-128"/>
                <a:cs typeface="メイリオ" pitchFamily="50" charset="-128"/>
              </a:rPr>
              <a:t>…etc</a:t>
            </a:r>
            <a:endParaRPr kumimoji="1" lang="en-US" altLang="ja-JP" sz="1000" dirty="0" smtClean="0">
              <a:latin typeface="メイリオ" pitchFamily="50" charset="-128"/>
              <a:ea typeface="メイリオ" pitchFamily="50" charset="-128"/>
              <a:cs typeface="メイリオ" pitchFamily="50" charset="-128"/>
            </a:endParaRPr>
          </a:p>
        </p:txBody>
      </p:sp>
      <p:sp>
        <p:nvSpPr>
          <p:cNvPr id="79" name="正方形/長方形 78"/>
          <p:cNvSpPr/>
          <p:nvPr/>
        </p:nvSpPr>
        <p:spPr>
          <a:xfrm>
            <a:off x="323528" y="3284984"/>
            <a:ext cx="1656184" cy="648072"/>
          </a:xfrm>
          <a:prstGeom prst="rect">
            <a:avLst/>
          </a:prstGeom>
        </p:spPr>
        <p:style>
          <a:lnRef idx="1">
            <a:schemeClr val="accent3"/>
          </a:lnRef>
          <a:fillRef idx="2">
            <a:schemeClr val="accent3"/>
          </a:fillRef>
          <a:effectRef idx="1">
            <a:schemeClr val="accent3"/>
          </a:effectRef>
          <a:fontRef idx="minor">
            <a:schemeClr val="dk1"/>
          </a:fontRef>
        </p:style>
        <p:txBody>
          <a:bodyPr lIns="36000" rIns="0" rtlCol="0" anchor="t"/>
          <a:lstStyle/>
          <a:p>
            <a:r>
              <a:rPr lang="ja-JP" altLang="en-US" sz="1000" dirty="0" smtClean="0">
                <a:latin typeface="メイリオ" pitchFamily="50" charset="-128"/>
                <a:ea typeface="メイリオ" pitchFamily="50" charset="-128"/>
                <a:cs typeface="メイリオ" pitchFamily="50" charset="-128"/>
              </a:rPr>
              <a:t>・過去の累計ポイント</a:t>
            </a:r>
          </a:p>
          <a:p>
            <a:r>
              <a:rPr lang="ja-JP" altLang="en-US" sz="1000" dirty="0" smtClean="0">
                <a:latin typeface="メイリオ" pitchFamily="50" charset="-128"/>
                <a:ea typeface="メイリオ" pitchFamily="50" charset="-128"/>
                <a:cs typeface="メイリオ" pitchFamily="50" charset="-128"/>
              </a:rPr>
              <a:t>・旧制度からの</a:t>
            </a:r>
            <a:endParaRPr lang="en-US" altLang="ja-JP" sz="1000" dirty="0" smtClean="0">
              <a:latin typeface="メイリオ" pitchFamily="50" charset="-128"/>
              <a:ea typeface="メイリオ" pitchFamily="50" charset="-128"/>
              <a:cs typeface="メイリオ" pitchFamily="50" charset="-128"/>
            </a:endParaRPr>
          </a:p>
          <a:p>
            <a:r>
              <a:rPr lang="en-US" altLang="ja-JP" sz="1000" dirty="0" smtClean="0">
                <a:latin typeface="メイリオ" pitchFamily="50" charset="-128"/>
                <a:ea typeface="メイリオ" pitchFamily="50" charset="-128"/>
                <a:cs typeface="メイリオ" pitchFamily="50" charset="-128"/>
              </a:rPr>
              <a:t>   </a:t>
            </a:r>
            <a:r>
              <a:rPr lang="ja-JP" altLang="en-US" sz="1000" dirty="0" smtClean="0">
                <a:latin typeface="メイリオ" pitchFamily="50" charset="-128"/>
                <a:ea typeface="メイリオ" pitchFamily="50" charset="-128"/>
                <a:cs typeface="メイリオ" pitchFamily="50" charset="-128"/>
              </a:rPr>
              <a:t>移行ポイント</a:t>
            </a:r>
            <a:endParaRPr kumimoji="1" lang="en-US" altLang="ja-JP" sz="1000" dirty="0" smtClean="0">
              <a:latin typeface="メイリオ" pitchFamily="50" charset="-128"/>
              <a:ea typeface="メイリオ" pitchFamily="50" charset="-128"/>
              <a:cs typeface="メイリオ" pitchFamily="50" charset="-128"/>
            </a:endParaRPr>
          </a:p>
        </p:txBody>
      </p:sp>
      <p:pic>
        <p:nvPicPr>
          <p:cNvPr id="80" name="Picture 31"/>
          <p:cNvPicPr>
            <a:picLocks noChangeAspect="1" noChangeArrowheads="1"/>
          </p:cNvPicPr>
          <p:nvPr/>
        </p:nvPicPr>
        <p:blipFill>
          <a:blip r:embed="rId5" cstate="email"/>
          <a:srcRect/>
          <a:stretch>
            <a:fillRect/>
          </a:stretch>
        </p:blipFill>
        <p:spPr bwMode="auto">
          <a:xfrm>
            <a:off x="1331640" y="3501008"/>
            <a:ext cx="720080" cy="720080"/>
          </a:xfrm>
          <a:prstGeom prst="rect">
            <a:avLst/>
          </a:prstGeom>
          <a:noFill/>
          <a:ln w="9525">
            <a:noFill/>
            <a:miter lim="800000"/>
            <a:headEnd/>
            <a:tailEnd/>
          </a:ln>
          <a:effectLst/>
        </p:spPr>
      </p:pic>
      <p:sp>
        <p:nvSpPr>
          <p:cNvPr id="84" name="Rectangle 59"/>
          <p:cNvSpPr>
            <a:spLocks noChangeArrowheads="1"/>
          </p:cNvSpPr>
          <p:nvPr/>
        </p:nvSpPr>
        <p:spPr bwMode="auto">
          <a:xfrm>
            <a:off x="2339753" y="3717032"/>
            <a:ext cx="719137" cy="47148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50000"/>
              </a:spcBef>
              <a:defRPr/>
            </a:pPr>
            <a:r>
              <a:rPr lang="ja-JP" altLang="en-US" sz="900" dirty="0">
                <a:solidFill>
                  <a:schemeClr val="tx1"/>
                </a:solidFill>
                <a:latin typeface="メイリオ" pitchFamily="50" charset="-128"/>
                <a:ea typeface="メイリオ" pitchFamily="50" charset="-128"/>
                <a:cs typeface="メイリオ" pitchFamily="50" charset="-128"/>
              </a:rPr>
              <a:t>資格別</a:t>
            </a:r>
            <a:br>
              <a:rPr lang="ja-JP" altLang="en-US" sz="900" dirty="0">
                <a:solidFill>
                  <a:schemeClr val="tx1"/>
                </a:solidFill>
                <a:latin typeface="メイリオ" pitchFamily="50" charset="-128"/>
                <a:ea typeface="メイリオ" pitchFamily="50" charset="-128"/>
                <a:cs typeface="メイリオ" pitchFamily="50" charset="-128"/>
              </a:rPr>
            </a:br>
            <a:r>
              <a:rPr lang="ja-JP" altLang="en-US" sz="900" dirty="0">
                <a:solidFill>
                  <a:schemeClr val="tx1"/>
                </a:solidFill>
                <a:latin typeface="メイリオ" pitchFamily="50" charset="-128"/>
                <a:ea typeface="メイリオ" pitchFamily="50" charset="-128"/>
                <a:cs typeface="メイリオ" pitchFamily="50" charset="-128"/>
              </a:rPr>
              <a:t>評定</a:t>
            </a:r>
            <a:br>
              <a:rPr lang="ja-JP" altLang="en-US" sz="900" dirty="0">
                <a:solidFill>
                  <a:schemeClr val="tx1"/>
                </a:solidFill>
                <a:latin typeface="メイリオ" pitchFamily="50" charset="-128"/>
                <a:ea typeface="メイリオ" pitchFamily="50" charset="-128"/>
                <a:cs typeface="メイリオ" pitchFamily="50" charset="-128"/>
              </a:rPr>
            </a:br>
            <a:r>
              <a:rPr lang="ja-JP" altLang="en-US" sz="900" dirty="0">
                <a:solidFill>
                  <a:schemeClr val="tx1"/>
                </a:solidFill>
                <a:latin typeface="メイリオ" pitchFamily="50" charset="-128"/>
                <a:ea typeface="メイリオ" pitchFamily="50" charset="-128"/>
                <a:cs typeface="メイリオ" pitchFamily="50" charset="-128"/>
              </a:rPr>
              <a:t>テーブル</a:t>
            </a:r>
          </a:p>
        </p:txBody>
      </p:sp>
      <p:sp>
        <p:nvSpPr>
          <p:cNvPr id="85" name="Rectangle 18"/>
          <p:cNvSpPr>
            <a:spLocks noChangeArrowheads="1"/>
          </p:cNvSpPr>
          <p:nvPr/>
        </p:nvSpPr>
        <p:spPr bwMode="auto">
          <a:xfrm>
            <a:off x="539552" y="2780928"/>
            <a:ext cx="1188000" cy="360362"/>
          </a:xfrm>
          <a:prstGeom prst="round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spcBef>
                <a:spcPct val="50000"/>
              </a:spcBef>
              <a:defRPr/>
            </a:pPr>
            <a:r>
              <a:rPr lang="ja-JP" altLang="en-US" sz="1000" dirty="0" smtClean="0">
                <a:solidFill>
                  <a:schemeClr val="bg1"/>
                </a:solidFill>
                <a:latin typeface="メイリオ" pitchFamily="50" charset="-128"/>
                <a:ea typeface="メイリオ" pitchFamily="50" charset="-128"/>
                <a:cs typeface="メイリオ" pitchFamily="50" charset="-128"/>
              </a:rPr>
              <a:t>人事情報</a:t>
            </a:r>
            <a:endParaRPr lang="ja-JP" altLang="en-US" sz="1000" dirty="0">
              <a:solidFill>
                <a:schemeClr val="bg1"/>
              </a:solidFill>
              <a:latin typeface="メイリオ" pitchFamily="50" charset="-128"/>
              <a:ea typeface="メイリオ" pitchFamily="50" charset="-128"/>
              <a:cs typeface="メイリオ" pitchFamily="50" charset="-128"/>
            </a:endParaRPr>
          </a:p>
        </p:txBody>
      </p:sp>
      <p:grpSp>
        <p:nvGrpSpPr>
          <p:cNvPr id="89" name="グループ化 88"/>
          <p:cNvGrpSpPr/>
          <p:nvPr/>
        </p:nvGrpSpPr>
        <p:grpSpPr>
          <a:xfrm>
            <a:off x="5688464" y="3645024"/>
            <a:ext cx="539720" cy="360040"/>
            <a:chOff x="5652120" y="2060848"/>
            <a:chExt cx="539720" cy="360040"/>
          </a:xfrm>
        </p:grpSpPr>
        <p:sp>
          <p:nvSpPr>
            <p:cNvPr id="87" name="正方形/長方形 86"/>
            <p:cNvSpPr/>
            <p:nvPr/>
          </p:nvSpPr>
          <p:spPr>
            <a:xfrm>
              <a:off x="5652120" y="2060848"/>
              <a:ext cx="539720" cy="288032"/>
            </a:xfrm>
            <a:prstGeom prst="rect">
              <a:avLst/>
            </a:prstGeom>
            <a:solidFill>
              <a:schemeClr val="bg1">
                <a:lumMod val="95000"/>
                <a:alpha val="49000"/>
              </a:schemeClr>
            </a:solidFill>
            <a:ln>
              <a:solidFill>
                <a:schemeClr val="bg1">
                  <a:lumMod val="8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88" name="テキスト ボックス 87"/>
            <p:cNvSpPr txBox="1"/>
            <p:nvPr/>
          </p:nvSpPr>
          <p:spPr>
            <a:xfrm>
              <a:off x="5702151" y="2096666"/>
              <a:ext cx="454025" cy="324222"/>
            </a:xfrm>
            <a:prstGeom prst="rect">
              <a:avLst/>
            </a:prstGeom>
          </p:spPr>
          <p:txBody>
            <a:bodyPr lIns="0" tIns="0" rIns="0" bIns="0">
              <a:normAutofit/>
            </a:bodyPr>
            <a:lstStyle/>
            <a:p>
              <a:pPr algn="ctr" fontAlgn="auto">
                <a:lnSpc>
                  <a:spcPts val="1000"/>
                </a:lnSpc>
                <a:spcAft>
                  <a:spcPts val="0"/>
                </a:spcAft>
                <a:defRPr/>
              </a:pPr>
              <a:r>
                <a:rPr lang="ja-JP" altLang="en-US" sz="900" dirty="0">
                  <a:latin typeface="メイリオ" pitchFamily="50" charset="-128"/>
                  <a:ea typeface="メイリオ" pitchFamily="50" charset="-128"/>
                  <a:cs typeface="メイリオ" pitchFamily="50" charset="-128"/>
                </a:rPr>
                <a:t>振込</a:t>
              </a:r>
              <a:endParaRPr lang="en-US" altLang="ja-JP" sz="900" dirty="0">
                <a:latin typeface="メイリオ" pitchFamily="50" charset="-128"/>
                <a:ea typeface="メイリオ" pitchFamily="50" charset="-128"/>
                <a:cs typeface="メイリオ" pitchFamily="50" charset="-128"/>
              </a:endParaRPr>
            </a:p>
            <a:p>
              <a:pPr algn="ctr" fontAlgn="auto">
                <a:lnSpc>
                  <a:spcPts val="1000"/>
                </a:lnSpc>
                <a:spcAft>
                  <a:spcPts val="0"/>
                </a:spcAft>
                <a:defRPr/>
              </a:pPr>
              <a:r>
                <a:rPr lang="ja-JP" altLang="en-US" sz="900" dirty="0">
                  <a:latin typeface="メイリオ" pitchFamily="50" charset="-128"/>
                  <a:ea typeface="メイリオ" pitchFamily="50" charset="-128"/>
                  <a:cs typeface="メイリオ" pitchFamily="50" charset="-128"/>
                </a:rPr>
                <a:t>データ</a:t>
              </a:r>
            </a:p>
          </p:txBody>
        </p:sp>
      </p:grpSp>
      <p:sp>
        <p:nvSpPr>
          <p:cNvPr id="83" name="Rectangle 58"/>
          <p:cNvSpPr>
            <a:spLocks noChangeArrowheads="1"/>
          </p:cNvSpPr>
          <p:nvPr/>
        </p:nvSpPr>
        <p:spPr bwMode="auto">
          <a:xfrm>
            <a:off x="2339752" y="3212976"/>
            <a:ext cx="719138" cy="46037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50000"/>
              </a:spcBef>
              <a:defRPr/>
            </a:pPr>
            <a:r>
              <a:rPr lang="ja-JP" altLang="en-US" sz="900" dirty="0">
                <a:solidFill>
                  <a:schemeClr val="tx1"/>
                </a:solidFill>
                <a:latin typeface="メイリオ" pitchFamily="50" charset="-128"/>
                <a:ea typeface="メイリオ" pitchFamily="50" charset="-128"/>
                <a:cs typeface="メイリオ" pitchFamily="50" charset="-128"/>
              </a:rPr>
              <a:t>勤続</a:t>
            </a:r>
            <a:br>
              <a:rPr lang="ja-JP" altLang="en-US" sz="900" dirty="0">
                <a:solidFill>
                  <a:schemeClr val="tx1"/>
                </a:solidFill>
                <a:latin typeface="メイリオ" pitchFamily="50" charset="-128"/>
                <a:ea typeface="メイリオ" pitchFamily="50" charset="-128"/>
                <a:cs typeface="メイリオ" pitchFamily="50" charset="-128"/>
              </a:rPr>
            </a:br>
            <a:r>
              <a:rPr lang="ja-JP" altLang="en-US" sz="900" dirty="0">
                <a:solidFill>
                  <a:schemeClr val="tx1"/>
                </a:solidFill>
                <a:latin typeface="メイリオ" pitchFamily="50" charset="-128"/>
                <a:ea typeface="メイリオ" pitchFamily="50" charset="-128"/>
                <a:cs typeface="メイリオ" pitchFamily="50" charset="-128"/>
              </a:rPr>
              <a:t>テーブル</a:t>
            </a:r>
          </a:p>
        </p:txBody>
      </p:sp>
      <p:pic>
        <p:nvPicPr>
          <p:cNvPr id="92" name="Picture 34"/>
          <p:cNvPicPr>
            <a:picLocks noChangeAspect="1" noChangeArrowheads="1"/>
          </p:cNvPicPr>
          <p:nvPr/>
        </p:nvPicPr>
        <p:blipFill>
          <a:blip r:embed="rId6" cstate="screen"/>
          <a:srcRect/>
          <a:stretch>
            <a:fillRect/>
          </a:stretch>
        </p:blipFill>
        <p:spPr bwMode="auto">
          <a:xfrm>
            <a:off x="2450232" y="4403576"/>
            <a:ext cx="537592" cy="537592"/>
          </a:xfrm>
          <a:prstGeom prst="rect">
            <a:avLst/>
          </a:prstGeom>
          <a:noFill/>
          <a:ln w="9525">
            <a:noFill/>
            <a:miter lim="800000"/>
            <a:headEnd/>
            <a:tailEnd/>
          </a:ln>
          <a:effectLst/>
        </p:spPr>
      </p:pic>
      <p:grpSp>
        <p:nvGrpSpPr>
          <p:cNvPr id="94" name="グループ化 93"/>
          <p:cNvGrpSpPr/>
          <p:nvPr/>
        </p:nvGrpSpPr>
        <p:grpSpPr>
          <a:xfrm>
            <a:off x="5652120" y="4653136"/>
            <a:ext cx="648071" cy="295472"/>
            <a:chOff x="5327744" y="1916832"/>
            <a:chExt cx="648071" cy="295472"/>
          </a:xfrm>
        </p:grpSpPr>
        <p:sp>
          <p:nvSpPr>
            <p:cNvPr id="93" name="正方形/長方形 92"/>
            <p:cNvSpPr/>
            <p:nvPr/>
          </p:nvSpPr>
          <p:spPr>
            <a:xfrm>
              <a:off x="5364088" y="1916832"/>
              <a:ext cx="539720" cy="288000"/>
            </a:xfrm>
            <a:prstGeom prst="rect">
              <a:avLst/>
            </a:prstGeom>
            <a:solidFill>
              <a:schemeClr val="bg1">
                <a:lumMod val="95000"/>
                <a:alpha val="49000"/>
              </a:schemeClr>
            </a:solidFill>
            <a:ln>
              <a:solidFill>
                <a:schemeClr val="bg1">
                  <a:lumMod val="8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35" name="テキスト ボックス 34"/>
            <p:cNvSpPr txBox="1"/>
            <p:nvPr/>
          </p:nvSpPr>
          <p:spPr>
            <a:xfrm>
              <a:off x="5327744" y="1955824"/>
              <a:ext cx="648071" cy="256480"/>
            </a:xfrm>
            <a:prstGeom prst="rect">
              <a:avLst/>
            </a:prstGeom>
          </p:spPr>
          <p:txBody>
            <a:bodyPr wrap="square" lIns="0" tIns="0" rIns="0" bIns="0">
              <a:spAutoFit/>
            </a:bodyPr>
            <a:lstStyle/>
            <a:p>
              <a:pPr algn="ctr" fontAlgn="auto">
                <a:lnSpc>
                  <a:spcPts val="1000"/>
                </a:lnSpc>
                <a:spcAft>
                  <a:spcPts val="0"/>
                </a:spcAft>
                <a:defRPr/>
              </a:pPr>
              <a:r>
                <a:rPr lang="ja-JP" altLang="en-US" sz="900" dirty="0" smtClean="0">
                  <a:latin typeface="メイリオ" pitchFamily="50" charset="-128"/>
                  <a:ea typeface="メイリオ" pitchFamily="50" charset="-128"/>
                  <a:cs typeface="メイリオ" pitchFamily="50" charset="-128"/>
                </a:rPr>
                <a:t>地方税納付</a:t>
              </a:r>
              <a:endParaRPr lang="en-US" altLang="ja-JP" sz="900" dirty="0">
                <a:latin typeface="メイリオ" pitchFamily="50" charset="-128"/>
                <a:ea typeface="メイリオ" pitchFamily="50" charset="-128"/>
                <a:cs typeface="メイリオ" pitchFamily="50" charset="-128"/>
              </a:endParaRPr>
            </a:p>
            <a:p>
              <a:pPr algn="ctr" fontAlgn="auto">
                <a:lnSpc>
                  <a:spcPts val="1000"/>
                </a:lnSpc>
                <a:spcAft>
                  <a:spcPts val="0"/>
                </a:spcAft>
                <a:defRPr/>
              </a:pPr>
              <a:r>
                <a:rPr lang="ja-JP" altLang="en-US" sz="900" dirty="0">
                  <a:latin typeface="メイリオ" pitchFamily="50" charset="-128"/>
                  <a:ea typeface="メイリオ" pitchFamily="50" charset="-128"/>
                  <a:cs typeface="メイリオ" pitchFamily="50" charset="-128"/>
                </a:rPr>
                <a:t>データ</a:t>
              </a:r>
            </a:p>
          </p:txBody>
        </p:sp>
      </p:grpSp>
      <p:sp>
        <p:nvSpPr>
          <p:cNvPr id="95" name="テキスト ボックス 94"/>
          <p:cNvSpPr txBox="1"/>
          <p:nvPr/>
        </p:nvSpPr>
        <p:spPr>
          <a:xfrm>
            <a:off x="2195736" y="4256906"/>
            <a:ext cx="1008112" cy="180206"/>
          </a:xfrm>
          <a:prstGeom prst="rect">
            <a:avLst/>
          </a:prstGeom>
        </p:spPr>
        <p:txBody>
          <a:bodyPr lIns="0" tIns="0" rIns="0" bIns="0">
            <a:normAutofit/>
          </a:bodyPr>
          <a:lstStyle/>
          <a:p>
            <a:pPr algn="ctr" fontAlgn="auto">
              <a:lnSpc>
                <a:spcPts val="1000"/>
              </a:lnSpc>
              <a:spcAft>
                <a:spcPts val="0"/>
              </a:spcAft>
              <a:defRPr/>
            </a:pPr>
            <a:r>
              <a:rPr lang="en-US" altLang="ja-JP" sz="900" dirty="0" smtClean="0">
                <a:latin typeface="メイリオ" pitchFamily="50" charset="-128"/>
                <a:ea typeface="メイリオ" pitchFamily="50" charset="-128"/>
                <a:cs typeface="メイリオ" pitchFamily="50" charset="-128"/>
              </a:rPr>
              <a:t>※</a:t>
            </a:r>
            <a:r>
              <a:rPr lang="ja-JP" altLang="en-US" sz="900" dirty="0" smtClean="0">
                <a:latin typeface="メイリオ" pitchFamily="50" charset="-128"/>
                <a:ea typeface="メイリオ" pitchFamily="50" charset="-128"/>
                <a:cs typeface="メイリオ" pitchFamily="50" charset="-128"/>
              </a:rPr>
              <a:t>最大</a:t>
            </a:r>
            <a:r>
              <a:rPr lang="en-US" altLang="ja-JP" sz="900" dirty="0" smtClean="0">
                <a:latin typeface="メイリオ" pitchFamily="50" charset="-128"/>
                <a:ea typeface="メイリオ" pitchFamily="50" charset="-128"/>
                <a:cs typeface="メイリオ" pitchFamily="50" charset="-128"/>
              </a:rPr>
              <a:t>5</a:t>
            </a:r>
            <a:r>
              <a:rPr lang="ja-JP" altLang="en-US" sz="900" dirty="0" smtClean="0">
                <a:latin typeface="メイリオ" pitchFamily="50" charset="-128"/>
                <a:ea typeface="メイリオ" pitchFamily="50" charset="-128"/>
                <a:cs typeface="メイリオ" pitchFamily="50" charset="-128"/>
              </a:rPr>
              <a:t>テーブル</a:t>
            </a:r>
            <a:endParaRPr lang="ja-JP" altLang="en-US" sz="900" dirty="0">
              <a:latin typeface="メイリオ" pitchFamily="50" charset="-128"/>
              <a:ea typeface="メイリオ" pitchFamily="50" charset="-128"/>
              <a:cs typeface="メイリオ" pitchFamily="50" charset="-128"/>
            </a:endParaRPr>
          </a:p>
        </p:txBody>
      </p:sp>
      <p:grpSp>
        <p:nvGrpSpPr>
          <p:cNvPr id="98" name="グループ化 97"/>
          <p:cNvGrpSpPr/>
          <p:nvPr/>
        </p:nvGrpSpPr>
        <p:grpSpPr>
          <a:xfrm>
            <a:off x="971600" y="5445224"/>
            <a:ext cx="1025250" cy="720080"/>
            <a:chOff x="2483768" y="5589240"/>
            <a:chExt cx="1025250" cy="720080"/>
          </a:xfrm>
        </p:grpSpPr>
        <p:pic>
          <p:nvPicPr>
            <p:cNvPr id="96" name="Picture 35" descr="DB_Blue"/>
            <p:cNvPicPr>
              <a:picLocks noChangeAspect="1" noChangeArrowheads="1"/>
            </p:cNvPicPr>
            <p:nvPr/>
          </p:nvPicPr>
          <p:blipFill>
            <a:blip r:embed="rId3" cstate="email"/>
            <a:srcRect/>
            <a:stretch>
              <a:fillRect/>
            </a:stretch>
          </p:blipFill>
          <p:spPr bwMode="auto">
            <a:xfrm>
              <a:off x="2483768" y="5589240"/>
              <a:ext cx="1025250" cy="720000"/>
            </a:xfrm>
            <a:prstGeom prst="rect">
              <a:avLst/>
            </a:prstGeom>
            <a:noFill/>
          </p:spPr>
        </p:pic>
        <p:sp>
          <p:nvSpPr>
            <p:cNvPr id="97" name="テキスト ボックス 96"/>
            <p:cNvSpPr txBox="1"/>
            <p:nvPr/>
          </p:nvSpPr>
          <p:spPr>
            <a:xfrm>
              <a:off x="2645036" y="5719415"/>
              <a:ext cx="769442" cy="589905"/>
            </a:xfrm>
            <a:prstGeom prst="rect">
              <a:avLst/>
            </a:prstGeom>
          </p:spPr>
          <p:txBody>
            <a:bodyPr wrap="none" lIns="0" tIns="0" rIns="0" bIns="0" rtlCol="0" anchor="t" anchorCtr="0">
              <a:spAutoFit/>
            </a:bodyPr>
            <a:lstStyle/>
            <a:p>
              <a:pPr marL="0" marR="0" indent="0" algn="ctr" defTabSz="914400" rtl="0" eaLnBrk="1" fontAlgn="auto" latinLnBrk="0" hangingPunct="1">
                <a:lnSpc>
                  <a:spcPts val="2800"/>
                </a:lnSpc>
                <a:spcBef>
                  <a:spcPct val="0"/>
                </a:spcBef>
                <a:spcAft>
                  <a:spcPts val="0"/>
                </a:spcAft>
                <a:buClrTx/>
                <a:buSzTx/>
                <a:buFontTx/>
                <a:buNone/>
                <a:tabLst/>
              </a:pPr>
              <a:r>
                <a:rPr lang="en-US" altLang="ja-JP" sz="2000" b="1" dirty="0" smtClean="0">
                  <a:solidFill>
                    <a:schemeClr val="bg1"/>
                  </a:solidFill>
                  <a:latin typeface="Times New Roman" pitchFamily="18" charset="0"/>
                  <a:ea typeface="+mj-ea"/>
                  <a:cs typeface="Times New Roman" pitchFamily="18" charset="0"/>
                </a:rPr>
                <a:t>HR+</a:t>
              </a:r>
            </a:p>
            <a:p>
              <a:pPr marL="0" marR="0" indent="0" algn="ctr" defTabSz="914400" rtl="0" eaLnBrk="1" fontAlgn="auto" latinLnBrk="0" hangingPunct="1">
                <a:spcBef>
                  <a:spcPct val="0"/>
                </a:spcBef>
                <a:spcAft>
                  <a:spcPts val="0"/>
                </a:spcAft>
                <a:buClrTx/>
                <a:buSzTx/>
                <a:buFontTx/>
                <a:buNone/>
                <a:tabLst/>
              </a:pPr>
              <a:r>
                <a:rPr kumimoji="1" lang="ja-JP" altLang="en-US" sz="15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人事管理</a:t>
              </a:r>
            </a:p>
          </p:txBody>
        </p:sp>
      </p:grpSp>
      <p:sp>
        <p:nvSpPr>
          <p:cNvPr id="101"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2E51D9B6-3B26-42D7-A1C4-FAFA7FFB2649}"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24</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cxnSp>
        <p:nvCxnSpPr>
          <p:cNvPr id="102" name="直線コネクタ 101"/>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103" name="Text Box 4"/>
          <p:cNvSpPr txBox="1">
            <a:spLocks noChangeArrowheads="1"/>
          </p:cNvSpPr>
          <p:nvPr/>
        </p:nvSpPr>
        <p:spPr bwMode="auto">
          <a:xfrm>
            <a:off x="586109" y="1276350"/>
            <a:ext cx="6938219"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ポイント方式 </a:t>
            </a:r>
            <a:r>
              <a:rPr lang="en-US" altLang="ja-JP" dirty="0" smtClean="0">
                <a:solidFill>
                  <a:srgbClr val="C00000"/>
                </a:solidFill>
                <a:latin typeface="メイリオ" pitchFamily="50" charset="-128"/>
                <a:ea typeface="メイリオ" pitchFamily="50" charset="-128"/>
                <a:cs typeface="メイリオ" pitchFamily="50" charset="-128"/>
              </a:rPr>
              <a:t>/ </a:t>
            </a:r>
            <a:r>
              <a:rPr lang="ja-JP" altLang="en-US" dirty="0" smtClean="0">
                <a:solidFill>
                  <a:srgbClr val="C00000"/>
                </a:solidFill>
                <a:latin typeface="メイリオ" pitchFamily="50" charset="-128"/>
                <a:ea typeface="メイリオ" pitchFamily="50" charset="-128"/>
                <a:cs typeface="メイリオ" pitchFamily="50" charset="-128"/>
              </a:rPr>
              <a:t>基準給スライド方式による退職一時金計算に対応</a:t>
            </a:r>
          </a:p>
        </p:txBody>
      </p:sp>
      <p:grpSp>
        <p:nvGrpSpPr>
          <p:cNvPr id="104" name="グループ化 103"/>
          <p:cNvGrpSpPr/>
          <p:nvPr/>
        </p:nvGrpSpPr>
        <p:grpSpPr>
          <a:xfrm>
            <a:off x="395290" y="1340768"/>
            <a:ext cx="215993" cy="215740"/>
            <a:chOff x="395290" y="1460627"/>
            <a:chExt cx="215993" cy="215740"/>
          </a:xfrm>
        </p:grpSpPr>
        <p:sp>
          <p:nvSpPr>
            <p:cNvPr id="105" name="正方形/長方形 104"/>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106" name="正方形/長方形 105"/>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107" name="Text Box 3"/>
          <p:cNvSpPr txBox="1">
            <a:spLocks noChangeArrowheads="1"/>
          </p:cNvSpPr>
          <p:nvPr/>
        </p:nvSpPr>
        <p:spPr bwMode="auto">
          <a:xfrm>
            <a:off x="611560" y="1650826"/>
            <a:ext cx="8378825" cy="954107"/>
          </a:xfrm>
          <a:prstGeom prst="rect">
            <a:avLst/>
          </a:prstGeom>
          <a:noFill/>
          <a:ln>
            <a:noFill/>
          </a:ln>
          <a:effectLst/>
          <a:extLst/>
        </p:spPr>
        <p:txBody>
          <a:bodyPr>
            <a:spAutoFit/>
          </a:bodyPr>
          <a:lstStyle/>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ポイントや勤続年数の計算には休職による非在籍期間、期中異動や「考課」と「格付」による貢献度を考慮したポイント計算が可能です。</a:t>
            </a:r>
          </a:p>
          <a:p>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退職一時金の支払に伴う、振込みデータ（</a:t>
            </a:r>
            <a:r>
              <a:rPr lang="en-US" altLang="ja-JP" sz="1400" dirty="0" smtClean="0">
                <a:solidFill>
                  <a:schemeClr val="tx1">
                    <a:lumMod val="65000"/>
                    <a:lumOff val="35000"/>
                  </a:schemeClr>
                </a:solidFill>
                <a:latin typeface="メイリオ" pitchFamily="50" charset="-128"/>
                <a:ea typeface="メイリオ" pitchFamily="50" charset="-128"/>
                <a:cs typeface="メイリオ" pitchFamily="50" charset="-128"/>
              </a:rPr>
              <a:t>FB</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）作成、住民税・所得税計算と源泉徴収票の出力、</a:t>
            </a:r>
            <a:r>
              <a:rPr lang="en-US" altLang="ja-JP" sz="1400" b="1" i="1" dirty="0" smtClean="0">
                <a:solidFill>
                  <a:schemeClr val="tx1">
                    <a:lumMod val="65000"/>
                    <a:lumOff val="35000"/>
                  </a:schemeClr>
                </a:solidFill>
                <a:latin typeface="Times New Roman" pitchFamily="18" charset="0"/>
                <a:ea typeface="メイリオ" pitchFamily="50" charset="-128"/>
                <a:cs typeface="Times New Roman" pitchFamily="18" charset="0"/>
              </a:rPr>
              <a:t>SuperStream </a:t>
            </a:r>
            <a:r>
              <a:rPr lang="en-US" altLang="ja-JP" sz="1400" b="1" dirty="0" smtClean="0">
                <a:solidFill>
                  <a:schemeClr val="tx1">
                    <a:lumMod val="65000"/>
                    <a:lumOff val="35000"/>
                  </a:schemeClr>
                </a:solidFill>
                <a:latin typeface="Times New Roman" pitchFamily="18" charset="0"/>
                <a:ea typeface="メイリオ" pitchFamily="50" charset="-128"/>
                <a:cs typeface="Times New Roman" pitchFamily="18" charset="0"/>
              </a:rPr>
              <a:t>- CORE</a:t>
            </a:r>
            <a:r>
              <a:rPr lang="ja-JP" altLang="en-US" sz="1400" dirty="0" err="1" smtClean="0">
                <a:solidFill>
                  <a:schemeClr val="tx1">
                    <a:lumMod val="65000"/>
                    <a:lumOff val="35000"/>
                  </a:schemeClr>
                </a:solidFill>
                <a:latin typeface="メイリオ" pitchFamily="50" charset="-128"/>
                <a:ea typeface="メイリオ" pitchFamily="50" charset="-128"/>
                <a:cs typeface="メイリオ" pitchFamily="50" charset="-128"/>
              </a:rPr>
              <a:t>への</a:t>
            </a:r>
            <a:r>
              <a:rPr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自動仕訳連携します。（退職給付引当金、退職金支払）</a:t>
            </a:r>
            <a:endParaRPr lang="en-US" altLang="ja-JP"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70"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pPr algn="ctr"/>
            <a:endParaRPr lang="en-US" altLang="ja-JP" sz="5400" dirty="0">
              <a:solidFill>
                <a:srgbClr val="0065AE"/>
              </a:solidFill>
              <a:latin typeface="Times New Roman" pitchFamily="18" charset="0"/>
            </a:endParaRPr>
          </a:p>
          <a:p>
            <a:pPr algn="ctr"/>
            <a:r>
              <a:rPr lang="en-US" altLang="ja-JP" sz="4000" b="1" i="1" dirty="0">
                <a:solidFill>
                  <a:prstClr val="black"/>
                </a:solidFill>
                <a:latin typeface="Times New Roman" pitchFamily="18" charset="0"/>
              </a:rPr>
              <a:t>SuperStream</a:t>
            </a:r>
            <a:r>
              <a:rPr lang="en-US" altLang="ja-JP" sz="4000" b="1" dirty="0">
                <a:solidFill>
                  <a:prstClr val="black"/>
                </a:solidFill>
                <a:latin typeface="Times New Roman" pitchFamily="18" charset="0"/>
              </a:rPr>
              <a:t>-PR+</a:t>
            </a:r>
          </a:p>
          <a:p>
            <a:pPr algn="ctr"/>
            <a:r>
              <a:rPr lang="ja-JP" altLang="en-US" sz="4000" dirty="0">
                <a:solidFill>
                  <a:prstClr val="black"/>
                </a:solidFill>
                <a:latin typeface="メイリオ" pitchFamily="50" charset="-128"/>
                <a:ea typeface="メイリオ" pitchFamily="50" charset="-128"/>
                <a:cs typeface="メイリオ" pitchFamily="50" charset="-128"/>
              </a:rPr>
              <a:t>給与管理システム</a:t>
            </a:r>
          </a:p>
          <a:p>
            <a:pPr algn="ctr"/>
            <a:endParaRPr lang="ja-JP" altLang="en-US" sz="4000" dirty="0">
              <a:solidFill>
                <a:srgbClr val="0065AE"/>
              </a:solidFill>
              <a:latin typeface="Tahoma" pitchFamily="34" charset="0"/>
              <a:ea typeface="HGP創英角ｺﾞｼｯｸUB" pitchFamily="50" charset="-128"/>
            </a:endParaRPr>
          </a:p>
          <a:p>
            <a:pPr algn="ctr"/>
            <a:endParaRPr lang="en-US" altLang="ja-JP" sz="4000" dirty="0">
              <a:solidFill>
                <a:srgbClr val="0065AE"/>
              </a:solidFill>
              <a:latin typeface="Tahoma" pitchFamily="34" charset="0"/>
            </a:endParaRPr>
          </a:p>
        </p:txBody>
      </p:sp>
      <p:sp>
        <p:nvSpPr>
          <p:cNvPr id="4"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25</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835696" y="1268760"/>
            <a:ext cx="7056784" cy="2808312"/>
          </a:xfrm>
          <a:prstGeom prst="rect">
            <a:avLst/>
          </a:prstGeom>
          <a:gradFill>
            <a:gsLst>
              <a:gs pos="35000">
                <a:schemeClr val="accent1">
                  <a:lumMod val="20000"/>
                  <a:lumOff val="80000"/>
                  <a:alpha val="47000"/>
                </a:schemeClr>
              </a:gs>
              <a:gs pos="35000">
                <a:schemeClr val="accent6">
                  <a:tint val="37000"/>
                  <a:satMod val="300000"/>
                </a:schemeClr>
              </a:gs>
              <a:gs pos="100000">
                <a:schemeClr val="accent6">
                  <a:tint val="15000"/>
                  <a:satMod val="350000"/>
                </a:schemeClr>
              </a:gs>
            </a:gsLst>
          </a:gradFill>
          <a:ln>
            <a:solidFill>
              <a:schemeClr val="bg1">
                <a:lumMod val="8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ja-JP" altLang="en-US">
              <a:solidFill>
                <a:prstClr val="black"/>
              </a:solidFill>
            </a:endParaRPr>
          </a:p>
        </p:txBody>
      </p:sp>
      <p:sp>
        <p:nvSpPr>
          <p:cNvPr id="5" name="AutoShape 2"/>
          <p:cNvSpPr>
            <a:spLocks noChangeArrowheads="1"/>
          </p:cNvSpPr>
          <p:nvPr/>
        </p:nvSpPr>
        <p:spPr bwMode="auto">
          <a:xfrm>
            <a:off x="395536" y="3212976"/>
            <a:ext cx="1368152" cy="864096"/>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6" name="AutoShape 2"/>
          <p:cNvSpPr>
            <a:spLocks noChangeArrowheads="1"/>
          </p:cNvSpPr>
          <p:nvPr/>
        </p:nvSpPr>
        <p:spPr bwMode="auto">
          <a:xfrm>
            <a:off x="395536" y="2204864"/>
            <a:ext cx="1368152" cy="864096"/>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7" name="AutoShape 2"/>
          <p:cNvSpPr>
            <a:spLocks noChangeArrowheads="1"/>
          </p:cNvSpPr>
          <p:nvPr/>
        </p:nvSpPr>
        <p:spPr bwMode="auto">
          <a:xfrm>
            <a:off x="395536" y="1268760"/>
            <a:ext cx="1368152" cy="864096"/>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8" name="AutoShape 62"/>
          <p:cNvSpPr>
            <a:spLocks noChangeArrowheads="1"/>
          </p:cNvSpPr>
          <p:nvPr/>
        </p:nvSpPr>
        <p:spPr bwMode="gray">
          <a:xfrm>
            <a:off x="395536" y="1268760"/>
            <a:ext cx="1368152" cy="358775"/>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b"/>
          <a:lstStyle/>
          <a:p>
            <a:pPr algn="ctr">
              <a:defRPr/>
            </a:pPr>
            <a:endParaRPr kumimoji="0" lang="en-US" altLang="ja-JP" sz="1000" b="1" dirty="0">
              <a:solidFill>
                <a:srgbClr val="FFFFFF"/>
              </a:solidFill>
              <a:latin typeface="メイリオ" pitchFamily="50" charset="-128"/>
              <a:ea typeface="メイリオ" pitchFamily="50" charset="-128"/>
              <a:cs typeface="メイリオ" pitchFamily="50" charset="-128"/>
            </a:endParaRPr>
          </a:p>
          <a:p>
            <a:pPr algn="ctr">
              <a:defRPr/>
            </a:pPr>
            <a:r>
              <a:rPr kumimoji="0" lang="en-US" altLang="ja-JP" sz="1000" b="1" i="1" dirty="0" err="1" smtClean="0">
                <a:solidFill>
                  <a:srgbClr val="FFFFFF"/>
                </a:solidFill>
                <a:latin typeface="Times New Roman" pitchFamily="18" charset="0"/>
                <a:ea typeface="メイリオ" pitchFamily="50" charset="-128"/>
                <a:cs typeface="Times New Roman" pitchFamily="18" charset="0"/>
              </a:rPr>
              <a:t>SuperStream</a:t>
            </a:r>
            <a:r>
              <a:rPr kumimoji="0" lang="en-US" altLang="ja-JP" sz="1000" b="1" dirty="0" smtClean="0">
                <a:solidFill>
                  <a:srgbClr val="FFFFFF"/>
                </a:solidFill>
                <a:latin typeface="Times New Roman" pitchFamily="18" charset="0"/>
                <a:ea typeface="メイリオ" pitchFamily="50" charset="-128"/>
                <a:cs typeface="Times New Roman" pitchFamily="18" charset="0"/>
              </a:rPr>
              <a:t>-HR+</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人事</a:t>
            </a:r>
            <a:r>
              <a:rPr kumimoji="0" lang="ja-JP" altLang="en-US" sz="1000" b="1" dirty="0">
                <a:solidFill>
                  <a:srgbClr val="FFFFFF"/>
                </a:solidFill>
                <a:latin typeface="メイリオ" pitchFamily="50" charset="-128"/>
                <a:ea typeface="メイリオ" pitchFamily="50" charset="-128"/>
                <a:cs typeface="メイリオ" pitchFamily="50" charset="-128"/>
              </a:rPr>
              <a:t>管理</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pic>
        <p:nvPicPr>
          <p:cNvPr id="9" name="Picture 15"/>
          <p:cNvPicPr>
            <a:picLocks noChangeAspect="1" noChangeArrowheads="1"/>
          </p:cNvPicPr>
          <p:nvPr/>
        </p:nvPicPr>
        <p:blipFill>
          <a:blip r:embed="rId3" cstate="email"/>
          <a:srcRect/>
          <a:stretch>
            <a:fillRect/>
          </a:stretch>
        </p:blipFill>
        <p:spPr bwMode="auto">
          <a:xfrm>
            <a:off x="692869" y="3268470"/>
            <a:ext cx="710779" cy="520570"/>
          </a:xfrm>
          <a:prstGeom prst="rect">
            <a:avLst/>
          </a:prstGeom>
          <a:noFill/>
          <a:ln w="9525">
            <a:noFill/>
            <a:miter lim="800000"/>
            <a:headEnd/>
            <a:tailEnd/>
          </a:ln>
          <a:effectLst/>
        </p:spPr>
      </p:pic>
      <p:sp>
        <p:nvSpPr>
          <p:cNvPr id="10" name="Text Box 336"/>
          <p:cNvSpPr txBox="1">
            <a:spLocks noChangeArrowheads="1"/>
          </p:cNvSpPr>
          <p:nvPr/>
        </p:nvSpPr>
        <p:spPr bwMode="auto">
          <a:xfrm>
            <a:off x="639490" y="1700808"/>
            <a:ext cx="692150" cy="309120"/>
          </a:xfrm>
          <a:prstGeom prst="rect">
            <a:avLst/>
          </a:prstGeom>
          <a:noFill/>
          <a:ln w="15875" algn="ctr">
            <a:noFill/>
            <a:miter lim="800000"/>
            <a:headEnd/>
            <a:tailEnd/>
          </a:ln>
        </p:spPr>
        <p:txBody>
          <a:bodyPr wrap="none" anchor="ctr"/>
          <a:lstStyle/>
          <a:p>
            <a:pPr algn="ct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社員情報</a:t>
            </a:r>
            <a:endParaRPr lang="ja-JP" altLang="en-US" sz="12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11" name="Text Box 336"/>
          <p:cNvSpPr txBox="1">
            <a:spLocks noChangeArrowheads="1"/>
          </p:cNvSpPr>
          <p:nvPr/>
        </p:nvSpPr>
        <p:spPr bwMode="auto">
          <a:xfrm>
            <a:off x="683568" y="2759840"/>
            <a:ext cx="692150" cy="309120"/>
          </a:xfrm>
          <a:prstGeom prst="rect">
            <a:avLst/>
          </a:prstGeom>
          <a:noFill/>
          <a:ln w="15875" algn="ctr">
            <a:noFill/>
            <a:miter lim="800000"/>
            <a:headEnd/>
            <a:tailEnd/>
          </a:ln>
        </p:spPr>
        <p:txBody>
          <a:bodyPr wrap="none" anchor="ctr"/>
          <a:lstStyle/>
          <a:p>
            <a:pPr algn="ct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勤怠情報</a:t>
            </a:r>
            <a:endParaRPr lang="ja-JP" altLang="en-US" sz="12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12" name="Text Box 336"/>
          <p:cNvSpPr txBox="1">
            <a:spLocks noChangeArrowheads="1"/>
          </p:cNvSpPr>
          <p:nvPr/>
        </p:nvSpPr>
        <p:spPr bwMode="auto">
          <a:xfrm>
            <a:off x="711498" y="3767952"/>
            <a:ext cx="692150" cy="309120"/>
          </a:xfrm>
          <a:prstGeom prst="rect">
            <a:avLst/>
          </a:prstGeom>
          <a:noFill/>
          <a:ln w="15875" algn="ctr">
            <a:noFill/>
            <a:miter lim="800000"/>
            <a:headEnd/>
            <a:tailEnd/>
          </a:ln>
        </p:spPr>
        <p:txBody>
          <a:bodyPr wrap="none" anchor="ctr"/>
          <a:lstStyle/>
          <a:p>
            <a:pPr algn="ct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変動支給控除</a:t>
            </a:r>
            <a:endParaRPr lang="ja-JP" altLang="en-US" sz="12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13" name="AutoShape 278"/>
          <p:cNvSpPr>
            <a:spLocks noChangeArrowheads="1"/>
          </p:cNvSpPr>
          <p:nvPr/>
        </p:nvSpPr>
        <p:spPr bwMode="auto">
          <a:xfrm>
            <a:off x="2339752" y="1988840"/>
            <a:ext cx="360040" cy="1368152"/>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ja-JP" altLang="en-US" sz="1300" dirty="0" smtClean="0">
                <a:solidFill>
                  <a:prstClr val="white"/>
                </a:solidFill>
                <a:latin typeface="メイリオ" pitchFamily="50" charset="-128"/>
                <a:ea typeface="メイリオ" pitchFamily="50" charset="-128"/>
                <a:cs typeface="メイリオ" pitchFamily="50" charset="-128"/>
              </a:rPr>
              <a:t>給</a:t>
            </a:r>
            <a:endParaRPr lang="en-US" altLang="ja-JP" sz="1300" dirty="0" smtClean="0">
              <a:solidFill>
                <a:prstClr val="white"/>
              </a:solidFill>
              <a:latin typeface="メイリオ" pitchFamily="50" charset="-128"/>
              <a:ea typeface="メイリオ" pitchFamily="50" charset="-128"/>
              <a:cs typeface="メイリオ" pitchFamily="50" charset="-128"/>
            </a:endParaRPr>
          </a:p>
          <a:p>
            <a:pPr algn="ctr">
              <a:defRPr/>
            </a:pPr>
            <a:r>
              <a:rPr lang="ja-JP" altLang="en-US" sz="1300" dirty="0" smtClean="0">
                <a:solidFill>
                  <a:prstClr val="white"/>
                </a:solidFill>
                <a:latin typeface="メイリオ" pitchFamily="50" charset="-128"/>
                <a:ea typeface="メイリオ" pitchFamily="50" charset="-128"/>
                <a:cs typeface="メイリオ" pitchFamily="50" charset="-128"/>
              </a:rPr>
              <a:t>与</a:t>
            </a:r>
            <a:endParaRPr lang="en-US" altLang="ja-JP" sz="1300" dirty="0" smtClean="0">
              <a:solidFill>
                <a:prstClr val="white"/>
              </a:solidFill>
              <a:latin typeface="メイリオ" pitchFamily="50" charset="-128"/>
              <a:ea typeface="メイリオ" pitchFamily="50" charset="-128"/>
              <a:cs typeface="メイリオ" pitchFamily="50" charset="-128"/>
            </a:endParaRPr>
          </a:p>
          <a:p>
            <a:pPr algn="ctr">
              <a:defRPr/>
            </a:pPr>
            <a:r>
              <a:rPr lang="ja-JP" altLang="en-US" sz="1300" dirty="0" smtClean="0">
                <a:solidFill>
                  <a:prstClr val="white"/>
                </a:solidFill>
                <a:latin typeface="メイリオ" pitchFamily="50" charset="-128"/>
                <a:ea typeface="メイリオ" pitchFamily="50" charset="-128"/>
                <a:cs typeface="メイリオ" pitchFamily="50" charset="-128"/>
              </a:rPr>
              <a:t>計</a:t>
            </a:r>
            <a:endParaRPr lang="en-US" altLang="ja-JP" sz="1300" dirty="0" smtClean="0">
              <a:solidFill>
                <a:prstClr val="white"/>
              </a:solidFill>
              <a:latin typeface="メイリオ" pitchFamily="50" charset="-128"/>
              <a:ea typeface="メイリオ" pitchFamily="50" charset="-128"/>
              <a:cs typeface="メイリオ" pitchFamily="50" charset="-128"/>
            </a:endParaRPr>
          </a:p>
          <a:p>
            <a:pPr algn="ctr">
              <a:defRPr/>
            </a:pPr>
            <a:r>
              <a:rPr lang="ja-JP" altLang="en-US" sz="1300" dirty="0" smtClean="0">
                <a:solidFill>
                  <a:prstClr val="white"/>
                </a:solidFill>
                <a:latin typeface="メイリオ" pitchFamily="50" charset="-128"/>
                <a:ea typeface="メイリオ" pitchFamily="50" charset="-128"/>
                <a:cs typeface="メイリオ" pitchFamily="50" charset="-128"/>
              </a:rPr>
              <a:t>算</a:t>
            </a:r>
            <a:endParaRPr lang="ja-JP" altLang="en-US" sz="1300" dirty="0">
              <a:solidFill>
                <a:prstClr val="white"/>
              </a:solidFill>
              <a:latin typeface="メイリオ" pitchFamily="50" charset="-128"/>
              <a:ea typeface="メイリオ" pitchFamily="50" charset="-128"/>
              <a:cs typeface="メイリオ" pitchFamily="50" charset="-128"/>
            </a:endParaRPr>
          </a:p>
        </p:txBody>
      </p:sp>
      <p:sp>
        <p:nvSpPr>
          <p:cNvPr id="14" name="AutoShape 282"/>
          <p:cNvSpPr>
            <a:spLocks noChangeArrowheads="1"/>
          </p:cNvSpPr>
          <p:nvPr/>
        </p:nvSpPr>
        <p:spPr bwMode="auto">
          <a:xfrm>
            <a:off x="3347864" y="2348880"/>
            <a:ext cx="1440160" cy="792088"/>
          </a:xfrm>
          <a:prstGeom prst="flowChartDocument">
            <a:avLst/>
          </a:prstGeom>
          <a:ln>
            <a:headEnd/>
            <a:tailEnd/>
          </a:ln>
        </p:spPr>
        <p:style>
          <a:lnRef idx="1">
            <a:schemeClr val="accent2"/>
          </a:lnRef>
          <a:fillRef idx="2">
            <a:schemeClr val="accent2"/>
          </a:fillRef>
          <a:effectRef idx="1">
            <a:schemeClr val="accent2"/>
          </a:effectRef>
          <a:fontRef idx="minor">
            <a:schemeClr val="dk1"/>
          </a:fontRef>
        </p:style>
        <p:txBody>
          <a:bodyPr wrap="none"/>
          <a:lstStyle/>
          <a:p>
            <a:pPr>
              <a:defRPr/>
            </a:pPr>
            <a:r>
              <a:rPr lang="en-US" altLang="ja-JP" sz="1050" b="1"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50" b="1" dirty="0" smtClean="0">
                <a:solidFill>
                  <a:prstClr val="black">
                    <a:lumMod val="65000"/>
                    <a:lumOff val="35000"/>
                  </a:prstClr>
                </a:solidFill>
                <a:latin typeface="メイリオ" pitchFamily="50" charset="-128"/>
                <a:ea typeface="メイリオ" pitchFamily="50" charset="-128"/>
                <a:cs typeface="メイリオ" pitchFamily="50" charset="-128"/>
              </a:rPr>
              <a:t>チェックリスト</a:t>
            </a:r>
            <a:r>
              <a:rPr lang="en-US" altLang="ja-JP" sz="1050" b="1"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en-US" altLang="ja-JP" sz="1050" b="1" dirty="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900" dirty="0">
                <a:solidFill>
                  <a:prstClr val="black">
                    <a:lumMod val="65000"/>
                    <a:lumOff val="35000"/>
                  </a:prstClr>
                </a:solidFill>
                <a:latin typeface="メイリオ" pitchFamily="50" charset="-128"/>
                <a:ea typeface="メイリオ" pitchFamily="50" charset="-128"/>
                <a:cs typeface="メイリオ" pitchFamily="50" charset="-128"/>
              </a:rPr>
              <a:t>支給控除チェックリスト</a:t>
            </a:r>
          </a:p>
          <a:p>
            <a:pPr>
              <a:defRPr/>
            </a:pPr>
            <a:r>
              <a:rPr lang="ja-JP" altLang="en-US" sz="900" dirty="0">
                <a:solidFill>
                  <a:prstClr val="black">
                    <a:lumMod val="65000"/>
                    <a:lumOff val="35000"/>
                  </a:prstClr>
                </a:solidFill>
                <a:latin typeface="メイリオ" pitchFamily="50" charset="-128"/>
                <a:ea typeface="メイリオ" pitchFamily="50" charset="-128"/>
                <a:cs typeface="メイリオ" pitchFamily="50" charset="-128"/>
              </a:rPr>
              <a:t>給与比較チェックリスト</a:t>
            </a:r>
            <a:endParaRPr lang="en-US" altLang="ja-JP" sz="900" dirty="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900" dirty="0">
                <a:solidFill>
                  <a:prstClr val="black">
                    <a:lumMod val="65000"/>
                    <a:lumOff val="35000"/>
                  </a:prstClr>
                </a:solidFill>
                <a:latin typeface="メイリオ" pitchFamily="50" charset="-128"/>
                <a:ea typeface="メイリオ" pitchFamily="50" charset="-128"/>
                <a:cs typeface="メイリオ" pitchFamily="50" charset="-128"/>
              </a:rPr>
              <a:t>人件費明細　　など　　　</a:t>
            </a:r>
          </a:p>
        </p:txBody>
      </p:sp>
      <p:sp>
        <p:nvSpPr>
          <p:cNvPr id="15" name="AutoShape 328"/>
          <p:cNvSpPr>
            <a:spLocks noChangeArrowheads="1"/>
          </p:cNvSpPr>
          <p:nvPr/>
        </p:nvSpPr>
        <p:spPr bwMode="auto">
          <a:xfrm>
            <a:off x="5508103" y="2492896"/>
            <a:ext cx="936105" cy="504056"/>
          </a:xfrm>
          <a:prstGeom prst="round2DiagRect">
            <a:avLst/>
          </a:prstGeom>
          <a:ln>
            <a:headEnd/>
            <a:tailEnd/>
          </a:ln>
        </p:spPr>
        <p:style>
          <a:lnRef idx="1">
            <a:schemeClr val="accent2"/>
          </a:lnRef>
          <a:fillRef idx="2">
            <a:schemeClr val="accent2"/>
          </a:fillRef>
          <a:effectRef idx="1">
            <a:schemeClr val="accent2"/>
          </a:effectRef>
          <a:fontRef idx="minor">
            <a:schemeClr val="dk1"/>
          </a:fontRef>
        </p:style>
        <p:txBody>
          <a:bodyPr wrap="none"/>
          <a:lstStyle/>
          <a:p>
            <a:pPr algn="ctr">
              <a:defRPr/>
            </a:pPr>
            <a:r>
              <a:rPr lang="en-US" altLang="ja-JP" sz="1200" dirty="0">
                <a:solidFill>
                  <a:prstClr val="black">
                    <a:lumMod val="65000"/>
                    <a:lumOff val="35000"/>
                  </a:prstClr>
                </a:solidFill>
                <a:latin typeface="メイリオ" pitchFamily="50" charset="-128"/>
                <a:ea typeface="メイリオ" pitchFamily="50" charset="-128"/>
                <a:cs typeface="メイリオ" pitchFamily="50" charset="-128"/>
              </a:rPr>
              <a:t>FB</a:t>
            </a: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データ</a:t>
            </a:r>
            <a:endPar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lgn="ctr">
              <a:defRPr/>
            </a:pP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出力</a:t>
            </a:r>
            <a:endParaRPr lang="ja-JP" altLang="en-US" sz="12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16" name="AutoShape 282"/>
          <p:cNvSpPr>
            <a:spLocks noChangeArrowheads="1"/>
          </p:cNvSpPr>
          <p:nvPr/>
        </p:nvSpPr>
        <p:spPr bwMode="auto">
          <a:xfrm>
            <a:off x="4572000" y="3573016"/>
            <a:ext cx="935038" cy="431800"/>
          </a:xfrm>
          <a:prstGeom prst="flowChartDocumen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給与明細</a:t>
            </a:r>
          </a:p>
        </p:txBody>
      </p:sp>
      <p:sp>
        <p:nvSpPr>
          <p:cNvPr id="17" name="AutoShape 71"/>
          <p:cNvSpPr>
            <a:spLocks noChangeArrowheads="1"/>
          </p:cNvSpPr>
          <p:nvPr/>
        </p:nvSpPr>
        <p:spPr bwMode="gray">
          <a:xfrm>
            <a:off x="4390480" y="1628800"/>
            <a:ext cx="1368153" cy="360040"/>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72000" tIns="0" rIns="0" bIns="0" anchor="b"/>
          <a:lstStyle/>
          <a:p>
            <a:pPr algn="ctr">
              <a:defRPr/>
            </a:pPr>
            <a:r>
              <a:rPr lang="en-US" altLang="ja-JP" sz="1000" b="1" i="1" dirty="0" err="1" smtClean="0">
                <a:solidFill>
                  <a:srgbClr val="FFFFFF"/>
                </a:solidFill>
                <a:latin typeface="Times New Roman" pitchFamily="18" charset="0"/>
                <a:ea typeface="メイリオ" pitchFamily="50" charset="-128"/>
                <a:cs typeface="Times New Roman" pitchFamily="18" charset="0"/>
              </a:rPr>
              <a:t>SuperStream</a:t>
            </a:r>
            <a:r>
              <a:rPr lang="en-US" altLang="ja-JP" sz="1000" b="1" dirty="0" smtClean="0">
                <a:solidFill>
                  <a:srgbClr val="FFFFFF"/>
                </a:solidFill>
                <a:latin typeface="Times New Roman" pitchFamily="18" charset="0"/>
                <a:ea typeface="メイリオ" pitchFamily="50" charset="-128"/>
                <a:cs typeface="Times New Roman" pitchFamily="18" charset="0"/>
              </a:rPr>
              <a:t>-</a:t>
            </a:r>
            <a:r>
              <a:rPr lang="en-US" altLang="ja-JP" sz="1000" b="1" i="1" dirty="0" smtClean="0">
                <a:solidFill>
                  <a:srgbClr val="FFFFFF"/>
                </a:solidFill>
                <a:latin typeface="Times New Roman" pitchFamily="18" charset="0"/>
                <a:ea typeface="メイリオ" pitchFamily="50" charset="-128"/>
                <a:cs typeface="Times New Roman" pitchFamily="18" charset="0"/>
              </a:rPr>
              <a:t>field</a:t>
            </a:r>
            <a:r>
              <a:rPr lang="en-US" altLang="ja-JP" sz="1000" b="1" dirty="0" smtClean="0">
                <a:solidFill>
                  <a:srgbClr val="FFFFFF"/>
                </a:solidFill>
                <a:latin typeface="Times New Roman" pitchFamily="18" charset="0"/>
                <a:ea typeface="メイリオ" pitchFamily="50" charset="-128"/>
                <a:cs typeface="Times New Roman" pitchFamily="18" charset="0"/>
              </a:rPr>
              <a:t>/HR</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人事</a:t>
            </a:r>
            <a:r>
              <a:rPr kumimoji="0" lang="ja-JP" altLang="en-US" sz="1000" b="1" dirty="0">
                <a:solidFill>
                  <a:srgbClr val="FFFFFF"/>
                </a:solidFill>
                <a:latin typeface="メイリオ" pitchFamily="50" charset="-128"/>
                <a:ea typeface="メイリオ" pitchFamily="50" charset="-128"/>
                <a:cs typeface="メイリオ" pitchFamily="50" charset="-128"/>
              </a:rPr>
              <a:t>諸届・照会</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sp>
        <p:nvSpPr>
          <p:cNvPr id="18" name="Oval 113"/>
          <p:cNvSpPr>
            <a:spLocks noChangeArrowheads="1"/>
          </p:cNvSpPr>
          <p:nvPr/>
        </p:nvSpPr>
        <p:spPr bwMode="auto">
          <a:xfrm>
            <a:off x="4488086" y="1380778"/>
            <a:ext cx="1162050" cy="282575"/>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en-US" altLang="ja-JP" sz="1200" dirty="0">
                <a:solidFill>
                  <a:srgbClr val="0065AE"/>
                </a:solidFill>
                <a:latin typeface="メイリオ" pitchFamily="50" charset="-128"/>
                <a:ea typeface="メイリオ" pitchFamily="50" charset="-128"/>
                <a:cs typeface="メイリオ" pitchFamily="50" charset="-128"/>
              </a:rPr>
              <a:t>Web</a:t>
            </a:r>
            <a:r>
              <a:rPr lang="ja-JP" altLang="en-US" sz="1200" dirty="0">
                <a:solidFill>
                  <a:srgbClr val="0065AE"/>
                </a:solidFill>
                <a:latin typeface="メイリオ" pitchFamily="50" charset="-128"/>
                <a:ea typeface="メイリオ" pitchFamily="50" charset="-128"/>
                <a:cs typeface="メイリオ" pitchFamily="50" charset="-128"/>
              </a:rPr>
              <a:t>明細</a:t>
            </a:r>
          </a:p>
        </p:txBody>
      </p:sp>
      <p:pic>
        <p:nvPicPr>
          <p:cNvPr id="19" name="Picture 8"/>
          <p:cNvPicPr>
            <a:picLocks noChangeAspect="1" noChangeArrowheads="1"/>
          </p:cNvPicPr>
          <p:nvPr/>
        </p:nvPicPr>
        <p:blipFill>
          <a:blip r:embed="rId4" cstate="screen"/>
          <a:srcRect/>
          <a:stretch>
            <a:fillRect/>
          </a:stretch>
        </p:blipFill>
        <p:spPr bwMode="auto">
          <a:xfrm>
            <a:off x="2339752" y="3073896"/>
            <a:ext cx="571128" cy="571128"/>
          </a:xfrm>
          <a:prstGeom prst="rect">
            <a:avLst/>
          </a:prstGeom>
          <a:noFill/>
          <a:ln w="9525">
            <a:noFill/>
            <a:miter lim="800000"/>
            <a:headEnd/>
            <a:tailEnd/>
          </a:ln>
          <a:effectLst/>
        </p:spPr>
      </p:pic>
      <p:sp>
        <p:nvSpPr>
          <p:cNvPr id="20" name="AutoShape 377"/>
          <p:cNvSpPr>
            <a:spLocks noChangeArrowheads="1"/>
          </p:cNvSpPr>
          <p:nvPr/>
        </p:nvSpPr>
        <p:spPr bwMode="auto">
          <a:xfrm>
            <a:off x="7181134" y="2626494"/>
            <a:ext cx="1351306" cy="298450"/>
          </a:xfrm>
          <a:prstGeom prst="roundRect">
            <a:avLst>
              <a:gd name="adj" fmla="val 16667"/>
            </a:avLst>
          </a:prstGeom>
          <a:solidFill>
            <a:srgbClr val="FF9900"/>
          </a:solidFill>
          <a:ln w="9525">
            <a:noFill/>
            <a:round/>
            <a:headEnd/>
            <a:tailEnd/>
          </a:ln>
          <a:effectLst/>
          <a:scene3d>
            <a:camera prst="orthographicFront"/>
            <a:lightRig rig="threePt" dir="t"/>
          </a:scene3d>
          <a:sp3d>
            <a:bevelT/>
          </a:sp3d>
        </p:spPr>
        <p:txBody>
          <a:bodyPr wrap="none" anchor="ctr"/>
          <a:lstStyle/>
          <a:p>
            <a:pPr algn="ctr">
              <a:defRPr/>
            </a:pPr>
            <a:r>
              <a:rPr lang="ja-JP" altLang="en-US" sz="1300" dirty="0">
                <a:solidFill>
                  <a:srgbClr val="A37E21">
                    <a:lumMod val="50000"/>
                  </a:srgbClr>
                </a:solidFill>
                <a:latin typeface="メイリオ" pitchFamily="50" charset="-128"/>
                <a:ea typeface="メイリオ" pitchFamily="50" charset="-128"/>
                <a:cs typeface="メイリオ" pitchFamily="50" charset="-128"/>
              </a:rPr>
              <a:t>月次更新</a:t>
            </a:r>
          </a:p>
        </p:txBody>
      </p:sp>
      <p:sp>
        <p:nvSpPr>
          <p:cNvPr id="21" name="AutoShape 62"/>
          <p:cNvSpPr>
            <a:spLocks noChangeArrowheads="1"/>
          </p:cNvSpPr>
          <p:nvPr/>
        </p:nvSpPr>
        <p:spPr bwMode="gray">
          <a:xfrm>
            <a:off x="6144270" y="1596802"/>
            <a:ext cx="1308050" cy="358775"/>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b"/>
          <a:lstStyle/>
          <a:p>
            <a:pPr algn="ctr">
              <a:defRPr/>
            </a:pPr>
            <a:endParaRPr kumimoji="0" lang="en-US" altLang="ja-JP" sz="1000" b="1" i="1" dirty="0">
              <a:solidFill>
                <a:srgbClr val="FFFFFF"/>
              </a:solidFill>
              <a:latin typeface="Times New Roman" pitchFamily="18" charset="0"/>
              <a:ea typeface="メイリオ" pitchFamily="50" charset="-128"/>
              <a:cs typeface="Times New Roman" pitchFamily="18" charset="0"/>
            </a:endParaRPr>
          </a:p>
          <a:p>
            <a:pPr algn="ctr">
              <a:defRPr/>
            </a:pPr>
            <a:r>
              <a:rPr kumimoji="0" lang="en-US" altLang="ja-JP" sz="1000" b="1" i="1" dirty="0" err="1" smtClean="0">
                <a:solidFill>
                  <a:srgbClr val="FFFFFF"/>
                </a:solidFill>
                <a:latin typeface="Times New Roman" pitchFamily="18" charset="0"/>
                <a:ea typeface="メイリオ" pitchFamily="50" charset="-128"/>
                <a:cs typeface="Times New Roman" pitchFamily="18" charset="0"/>
              </a:rPr>
              <a:t>SuperStream</a:t>
            </a:r>
            <a:r>
              <a:rPr kumimoji="0" lang="en-US" altLang="ja-JP" sz="1000" b="1" dirty="0" smtClean="0">
                <a:solidFill>
                  <a:srgbClr val="FFFFFF"/>
                </a:solidFill>
                <a:latin typeface="Times New Roman" pitchFamily="18" charset="0"/>
                <a:ea typeface="メイリオ" pitchFamily="50" charset="-128"/>
                <a:cs typeface="Times New Roman" pitchFamily="18" charset="0"/>
              </a:rPr>
              <a:t>-HR+</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人事</a:t>
            </a:r>
            <a:r>
              <a:rPr kumimoji="0" lang="ja-JP" altLang="en-US" sz="1000" b="1" dirty="0">
                <a:solidFill>
                  <a:srgbClr val="FFFFFF"/>
                </a:solidFill>
                <a:latin typeface="メイリオ" pitchFamily="50" charset="-128"/>
                <a:ea typeface="メイリオ" pitchFamily="50" charset="-128"/>
                <a:cs typeface="メイリオ" pitchFamily="50" charset="-128"/>
              </a:rPr>
              <a:t>管理</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sp>
        <p:nvSpPr>
          <p:cNvPr id="22" name="AutoShape 80"/>
          <p:cNvSpPr>
            <a:spLocks noChangeArrowheads="1"/>
          </p:cNvSpPr>
          <p:nvPr/>
        </p:nvSpPr>
        <p:spPr bwMode="gray">
          <a:xfrm>
            <a:off x="6156176" y="3646289"/>
            <a:ext cx="1351526" cy="358775"/>
          </a:xfrm>
          <a:prstGeom prst="roundRect">
            <a:avLst>
              <a:gd name="adj" fmla="val 10704"/>
            </a:avLst>
          </a:prstGeom>
          <a:ln>
            <a:headEnd/>
            <a:tailEnd/>
          </a:ln>
        </p:spPr>
        <p:style>
          <a:lnRef idx="0">
            <a:schemeClr val="accent2"/>
          </a:lnRef>
          <a:fillRef idx="3">
            <a:schemeClr val="accent2"/>
          </a:fillRef>
          <a:effectRef idx="3">
            <a:schemeClr val="accent2"/>
          </a:effectRef>
          <a:fontRef idx="minor">
            <a:schemeClr val="lt1"/>
          </a:fontRef>
        </p:style>
        <p:txBody>
          <a:bodyPr wrap="none" lIns="36000" tIns="0" rIns="0" bIns="0" anchor="ctr"/>
          <a:lstStyle/>
          <a:p>
            <a:pPr algn="ctr">
              <a:defRPr/>
            </a:pPr>
            <a:r>
              <a:rPr kumimoji="0" lang="en-US" altLang="ja-JP" sz="1000" b="1" i="1" dirty="0" smtClean="0">
                <a:solidFill>
                  <a:srgbClr val="FFFFFF"/>
                </a:solidFill>
                <a:latin typeface="Times New Roman" pitchFamily="18" charset="0"/>
                <a:ea typeface="メイリオ" pitchFamily="50" charset="-128"/>
                <a:cs typeface="Times New Roman" pitchFamily="18" charset="0"/>
              </a:rPr>
              <a:t>SuperStream-</a:t>
            </a:r>
            <a:r>
              <a:rPr kumimoji="0" lang="en-US" altLang="ja-JP" sz="1000" b="1" dirty="0" smtClean="0">
                <a:solidFill>
                  <a:srgbClr val="FFFFFF"/>
                </a:solidFill>
                <a:latin typeface="Times New Roman" pitchFamily="18" charset="0"/>
                <a:ea typeface="メイリオ" pitchFamily="50" charset="-128"/>
                <a:cs typeface="Times New Roman" pitchFamily="18" charset="0"/>
              </a:rPr>
              <a:t>CORE</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財務会計</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sp>
        <p:nvSpPr>
          <p:cNvPr id="23" name="右矢印 22"/>
          <p:cNvSpPr/>
          <p:nvPr/>
        </p:nvSpPr>
        <p:spPr>
          <a:xfrm>
            <a:off x="1695978" y="2619660"/>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4" name="右矢印 23"/>
          <p:cNvSpPr/>
          <p:nvPr/>
        </p:nvSpPr>
        <p:spPr>
          <a:xfrm rot="1981607">
            <a:off x="1727930" y="1978540"/>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5" name="右矢印 24"/>
          <p:cNvSpPr/>
          <p:nvPr/>
        </p:nvSpPr>
        <p:spPr>
          <a:xfrm rot="19903735">
            <a:off x="1729833" y="3237746"/>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6" name="右矢印 25"/>
          <p:cNvSpPr/>
          <p:nvPr/>
        </p:nvSpPr>
        <p:spPr>
          <a:xfrm>
            <a:off x="2771800" y="2636912"/>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7" name="右矢印 26"/>
          <p:cNvSpPr/>
          <p:nvPr/>
        </p:nvSpPr>
        <p:spPr>
          <a:xfrm>
            <a:off x="4860032" y="2636912"/>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8" name="右矢印 27"/>
          <p:cNvSpPr/>
          <p:nvPr/>
        </p:nvSpPr>
        <p:spPr>
          <a:xfrm>
            <a:off x="6588224" y="2636912"/>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29" name="右矢印 28"/>
          <p:cNvSpPr/>
          <p:nvPr/>
        </p:nvSpPr>
        <p:spPr>
          <a:xfrm rot="16200000">
            <a:off x="4788024" y="2204864"/>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30" name="右矢印 29"/>
          <p:cNvSpPr/>
          <p:nvPr/>
        </p:nvSpPr>
        <p:spPr>
          <a:xfrm rot="16200000">
            <a:off x="6516216" y="2204864"/>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31" name="右矢印 30"/>
          <p:cNvSpPr/>
          <p:nvPr/>
        </p:nvSpPr>
        <p:spPr>
          <a:xfrm rot="5400000">
            <a:off x="4788024" y="3068960"/>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32" name="右矢印 31"/>
          <p:cNvSpPr/>
          <p:nvPr/>
        </p:nvSpPr>
        <p:spPr>
          <a:xfrm rot="5400000">
            <a:off x="6516216" y="3068960"/>
            <a:ext cx="576064" cy="288032"/>
          </a:xfrm>
          <a:prstGeom prst="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white"/>
              </a:solidFill>
            </a:endParaRPr>
          </a:p>
        </p:txBody>
      </p:sp>
      <p:sp>
        <p:nvSpPr>
          <p:cNvPr id="33" name="右カーブ矢印 32"/>
          <p:cNvSpPr/>
          <p:nvPr/>
        </p:nvSpPr>
        <p:spPr>
          <a:xfrm rot="6374963">
            <a:off x="2884120" y="1352369"/>
            <a:ext cx="432048" cy="1008112"/>
          </a:xfrm>
          <a:prstGeom prst="curvedRightArrow">
            <a:avLst/>
          </a:prstGeom>
          <a:gradFill>
            <a:gsLst>
              <a:gs pos="0">
                <a:schemeClr val="tx1">
                  <a:lumMod val="65000"/>
                  <a:lumOff val="3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ja-JP" altLang="en-US">
              <a:solidFill>
                <a:prstClr val="black"/>
              </a:solidFill>
            </a:endParaRPr>
          </a:p>
        </p:txBody>
      </p:sp>
      <p:sp>
        <p:nvSpPr>
          <p:cNvPr id="34" name="Text Box 329"/>
          <p:cNvSpPr txBox="1">
            <a:spLocks noChangeArrowheads="1"/>
          </p:cNvSpPr>
          <p:nvPr/>
        </p:nvSpPr>
        <p:spPr bwMode="auto">
          <a:xfrm>
            <a:off x="6826969" y="3110929"/>
            <a:ext cx="841375" cy="246063"/>
          </a:xfrm>
          <a:prstGeom prst="rect">
            <a:avLst/>
          </a:prstGeom>
          <a:noFill/>
          <a:ln w="9525" algn="ctr">
            <a:noFill/>
            <a:miter lim="800000"/>
            <a:headEnd/>
            <a:tailEnd/>
          </a:ln>
        </p:spPr>
        <p:txBody>
          <a:bodyPr>
            <a:spAutoFit/>
          </a:bodyPr>
          <a:lstStyle/>
          <a:p>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仕訳データ</a:t>
            </a:r>
          </a:p>
        </p:txBody>
      </p:sp>
      <p:sp>
        <p:nvSpPr>
          <p:cNvPr id="35" name="Text Box 330"/>
          <p:cNvSpPr txBox="1">
            <a:spLocks noChangeArrowheads="1"/>
          </p:cNvSpPr>
          <p:nvPr/>
        </p:nvSpPr>
        <p:spPr bwMode="auto">
          <a:xfrm>
            <a:off x="6826969" y="2248421"/>
            <a:ext cx="793750" cy="244475"/>
          </a:xfrm>
          <a:prstGeom prst="rect">
            <a:avLst/>
          </a:prstGeom>
          <a:noFill/>
          <a:ln w="9525" algn="ctr">
            <a:noFill/>
            <a:miter lim="800000"/>
            <a:headEnd/>
            <a:tailEnd/>
          </a:ln>
        </p:spPr>
        <p:txBody>
          <a:bodyPr>
            <a:spAutoFit/>
          </a:bodyPr>
          <a:lstStyle/>
          <a:p>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賃金情報</a:t>
            </a:r>
          </a:p>
        </p:txBody>
      </p:sp>
      <p:sp>
        <p:nvSpPr>
          <p:cNvPr id="36" name="Text Box 286"/>
          <p:cNvSpPr txBox="1">
            <a:spLocks noChangeArrowheads="1"/>
          </p:cNvSpPr>
          <p:nvPr/>
        </p:nvSpPr>
        <p:spPr bwMode="auto">
          <a:xfrm>
            <a:off x="2699792" y="1772816"/>
            <a:ext cx="697627" cy="553998"/>
          </a:xfrm>
          <a:prstGeom prst="rect">
            <a:avLst/>
          </a:prstGeom>
          <a:noFill/>
          <a:ln w="9525" algn="ctr">
            <a:noFill/>
            <a:miter lim="800000"/>
            <a:headEnd/>
            <a:tailEnd/>
          </a:ln>
        </p:spPr>
        <p:txBody>
          <a:bodyPr wrap="none">
            <a:spAutoFit/>
          </a:bodyPr>
          <a:lstStyle/>
          <a:p>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再計算が</a:t>
            </a:r>
          </a:p>
          <a:p>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何度</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でも</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可能</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7" name="AutoShape 5"/>
          <p:cNvSpPr>
            <a:spLocks noChangeArrowheads="1"/>
          </p:cNvSpPr>
          <p:nvPr/>
        </p:nvSpPr>
        <p:spPr bwMode="gray">
          <a:xfrm>
            <a:off x="330572" y="4291955"/>
            <a:ext cx="4103688" cy="1081261"/>
          </a:xfrm>
          <a:prstGeom prst="roundRect">
            <a:avLst>
              <a:gd name="adj" fmla="val 6056"/>
            </a:avLst>
          </a:prstGeom>
          <a:noFill/>
          <a:ln w="15875" algn="ctr">
            <a:solidFill>
              <a:srgbClr val="FFC000"/>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38" name="Text Box 351"/>
          <p:cNvSpPr txBox="1">
            <a:spLocks noChangeArrowheads="1"/>
          </p:cNvSpPr>
          <p:nvPr/>
        </p:nvSpPr>
        <p:spPr bwMode="auto">
          <a:xfrm>
            <a:off x="471860" y="4342164"/>
            <a:ext cx="2357437" cy="1044517"/>
          </a:xfrm>
          <a:prstGeom prst="rect">
            <a:avLst/>
          </a:prstGeom>
          <a:noFill/>
          <a:ln w="9525" algn="ctr">
            <a:noFill/>
            <a:miter lim="800000"/>
            <a:headEnd/>
            <a:tailEnd/>
          </a:ln>
        </p:spPr>
        <p:txBody>
          <a:bodyPr anchor="ctr">
            <a:spAutoFit/>
          </a:bodyPr>
          <a:lstStyle/>
          <a:p>
            <a:pPr>
              <a:lnSpc>
                <a:spcPct val="50000"/>
              </a:lnSpc>
              <a:spcBef>
                <a:spcPct val="50000"/>
              </a:spcBef>
              <a:defRPr/>
            </a:pPr>
            <a:endParaRPr lang="en-US" altLang="ja-JP" sz="1100" dirty="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年末調整データ入力</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賃金台帳修正（年調用</a:t>
            </a:r>
            <a:r>
              <a:rPr lang="en-US" altLang="ja-JP" sz="1100" dirty="0">
                <a:solidFill>
                  <a:prstClr val="black">
                    <a:lumMod val="65000"/>
                    <a:lumOff val="35000"/>
                  </a:prstClr>
                </a:solidFill>
                <a:latin typeface="メイリオ" pitchFamily="50" charset="-128"/>
                <a:ea typeface="メイリオ" pitchFamily="50" charset="-128"/>
                <a:cs typeface="メイリオ" pitchFamily="50" charset="-128"/>
              </a:rPr>
              <a:t>)</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年末調整計算</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再年末調整計算</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源泉票・支払報告書（</a:t>
            </a:r>
            <a:r>
              <a:rPr lang="en-US" altLang="ja-JP" sz="1100" dirty="0">
                <a:solidFill>
                  <a:prstClr val="black">
                    <a:lumMod val="65000"/>
                    <a:lumOff val="35000"/>
                  </a:prstClr>
                </a:solidFill>
                <a:latin typeface="メイリオ" pitchFamily="50" charset="-128"/>
                <a:ea typeface="メイリオ" pitchFamily="50" charset="-128"/>
                <a:cs typeface="メイリオ" pitchFamily="50" charset="-128"/>
              </a:rPr>
              <a:t>FD</a:t>
            </a: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対応）</a:t>
            </a:r>
          </a:p>
        </p:txBody>
      </p:sp>
      <p:sp>
        <p:nvSpPr>
          <p:cNvPr id="39" name="Text Box 352"/>
          <p:cNvSpPr txBox="1">
            <a:spLocks noChangeArrowheads="1"/>
          </p:cNvSpPr>
          <p:nvPr/>
        </p:nvSpPr>
        <p:spPr bwMode="auto">
          <a:xfrm>
            <a:off x="2548310" y="4422040"/>
            <a:ext cx="1922462" cy="875240"/>
          </a:xfrm>
          <a:prstGeom prst="rect">
            <a:avLst/>
          </a:prstGeom>
          <a:noFill/>
          <a:ln w="9525" algn="ctr">
            <a:noFill/>
            <a:miter lim="800000"/>
            <a:headEnd/>
            <a:tailEnd/>
          </a:ln>
        </p:spPr>
        <p:txBody>
          <a:bodyPr anchor="ctr">
            <a:spAutoFit/>
          </a:bodyPr>
          <a:lstStyle/>
          <a:p>
            <a:pPr>
              <a:lnSpc>
                <a:spcPct val="50000"/>
              </a:lnSpc>
              <a:spcBef>
                <a:spcPct val="50000"/>
              </a:spcBef>
              <a:defRPr/>
            </a:pPr>
            <a:endParaRPr lang="en-US" altLang="ja-JP" sz="1100" dirty="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還付金</a:t>
            </a:r>
            <a:r>
              <a:rPr lang="en-US" altLang="ja-JP" sz="1100" dirty="0">
                <a:solidFill>
                  <a:prstClr val="black">
                    <a:lumMod val="65000"/>
                    <a:lumOff val="35000"/>
                  </a:prstClr>
                </a:solidFill>
                <a:latin typeface="メイリオ" pitchFamily="50" charset="-128"/>
                <a:ea typeface="メイリオ" pitchFamily="50" charset="-128"/>
                <a:cs typeface="メイリオ" pitchFamily="50" charset="-128"/>
              </a:rPr>
              <a:t>FB</a:t>
            </a: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データ作成</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還付金給与・賞与反映処理</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源泉徴収簿</a:t>
            </a:r>
          </a:p>
          <a:p>
            <a:pPr>
              <a:lnSpc>
                <a:spcPct val="50000"/>
              </a:lnSpc>
              <a:spcBef>
                <a:spcPct val="50000"/>
              </a:spcBef>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年末調整総括表</a:t>
            </a:r>
          </a:p>
        </p:txBody>
      </p:sp>
      <p:sp>
        <p:nvSpPr>
          <p:cNvPr id="40" name="AutoShape 376"/>
          <p:cNvSpPr>
            <a:spLocks noChangeArrowheads="1"/>
          </p:cNvSpPr>
          <p:nvPr/>
        </p:nvSpPr>
        <p:spPr bwMode="auto">
          <a:xfrm>
            <a:off x="611560" y="4149080"/>
            <a:ext cx="3529012" cy="285750"/>
          </a:xfrm>
          <a:prstGeom prst="flowChartAlternateProcess">
            <a:avLst/>
          </a:prstGeom>
          <a:solidFill>
            <a:srgbClr val="FFC000"/>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t"/>
          <a:lstStyle/>
          <a:p>
            <a:pPr algn="ctr">
              <a:defRPr/>
            </a:pPr>
            <a:r>
              <a:rPr lang="ja-JP" altLang="en-US" sz="1600" b="1" dirty="0">
                <a:solidFill>
                  <a:srgbClr val="FFFFFF"/>
                </a:solidFill>
                <a:latin typeface="メイリオ" pitchFamily="50" charset="-128"/>
                <a:ea typeface="メイリオ" pitchFamily="50" charset="-128"/>
                <a:cs typeface="メイリオ" pitchFamily="50" charset="-128"/>
              </a:rPr>
              <a:t>年末調整</a:t>
            </a:r>
          </a:p>
        </p:txBody>
      </p:sp>
      <p:sp>
        <p:nvSpPr>
          <p:cNvPr id="41" name="AutoShape 5"/>
          <p:cNvSpPr>
            <a:spLocks noChangeArrowheads="1"/>
          </p:cNvSpPr>
          <p:nvPr/>
        </p:nvSpPr>
        <p:spPr bwMode="gray">
          <a:xfrm>
            <a:off x="6734175" y="4297352"/>
            <a:ext cx="1952625" cy="1075864"/>
          </a:xfrm>
          <a:prstGeom prst="roundRect">
            <a:avLst>
              <a:gd name="adj" fmla="val 6056"/>
            </a:avLst>
          </a:prstGeom>
          <a:noFill/>
          <a:ln w="15875" algn="ctr">
            <a:solidFill>
              <a:srgbClr val="660066"/>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42" name="AutoShape 345"/>
          <p:cNvSpPr>
            <a:spLocks noChangeArrowheads="1"/>
          </p:cNvSpPr>
          <p:nvPr/>
        </p:nvSpPr>
        <p:spPr bwMode="auto">
          <a:xfrm>
            <a:off x="7032625" y="4205565"/>
            <a:ext cx="1444625" cy="285750"/>
          </a:xfrm>
          <a:prstGeom prst="flowChartAlternateProcess">
            <a:avLst/>
          </a:prstGeom>
          <a:solidFill>
            <a:srgbClr val="660066"/>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600" b="1" dirty="0">
                <a:solidFill>
                  <a:srgbClr val="FFFFFF"/>
                </a:solidFill>
                <a:latin typeface="メイリオ" pitchFamily="50" charset="-128"/>
                <a:ea typeface="メイリオ" pitchFamily="50" charset="-128"/>
                <a:cs typeface="メイリオ" pitchFamily="50" charset="-128"/>
              </a:rPr>
              <a:t>昇給差額計算</a:t>
            </a:r>
          </a:p>
        </p:txBody>
      </p:sp>
      <p:sp>
        <p:nvSpPr>
          <p:cNvPr id="43" name="AutoShape 5"/>
          <p:cNvSpPr>
            <a:spLocks noChangeArrowheads="1"/>
          </p:cNvSpPr>
          <p:nvPr/>
        </p:nvSpPr>
        <p:spPr bwMode="gray">
          <a:xfrm>
            <a:off x="4572000" y="4297352"/>
            <a:ext cx="1952625" cy="1075864"/>
          </a:xfrm>
          <a:prstGeom prst="roundRect">
            <a:avLst>
              <a:gd name="adj" fmla="val 6056"/>
            </a:avLst>
          </a:prstGeom>
          <a:noFill/>
          <a:ln w="15875" algn="ctr">
            <a:solidFill>
              <a:srgbClr val="660066"/>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44" name="AutoShape 347"/>
          <p:cNvSpPr>
            <a:spLocks noChangeArrowheads="1"/>
          </p:cNvSpPr>
          <p:nvPr/>
        </p:nvSpPr>
        <p:spPr bwMode="auto">
          <a:xfrm>
            <a:off x="4852988" y="4188103"/>
            <a:ext cx="1444625" cy="285750"/>
          </a:xfrm>
          <a:prstGeom prst="flowChartAlternateProcess">
            <a:avLst/>
          </a:prstGeom>
          <a:solidFill>
            <a:srgbClr val="660066"/>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600" b="1">
                <a:solidFill>
                  <a:srgbClr val="FFFFFF"/>
                </a:solidFill>
                <a:latin typeface="メイリオ" pitchFamily="50" charset="-128"/>
                <a:ea typeface="メイリオ" pitchFamily="50" charset="-128"/>
                <a:cs typeface="メイリオ" pitchFamily="50" charset="-128"/>
              </a:rPr>
              <a:t>賞与計算</a:t>
            </a:r>
          </a:p>
        </p:txBody>
      </p:sp>
      <p:grpSp>
        <p:nvGrpSpPr>
          <p:cNvPr id="45" name="Group 357"/>
          <p:cNvGrpSpPr>
            <a:grpSpLocks/>
          </p:cNvGrpSpPr>
          <p:nvPr/>
        </p:nvGrpSpPr>
        <p:grpSpPr bwMode="auto">
          <a:xfrm>
            <a:off x="7623175" y="5173652"/>
            <a:ext cx="666750" cy="66675"/>
            <a:chOff x="421" y="1392"/>
            <a:chExt cx="301" cy="177"/>
          </a:xfrm>
        </p:grpSpPr>
        <p:grpSp>
          <p:nvGrpSpPr>
            <p:cNvPr id="46" name="Group 358"/>
            <p:cNvGrpSpPr>
              <a:grpSpLocks/>
            </p:cNvGrpSpPr>
            <p:nvPr/>
          </p:nvGrpSpPr>
          <p:grpSpPr bwMode="auto">
            <a:xfrm>
              <a:off x="421" y="1392"/>
              <a:ext cx="301" cy="177"/>
              <a:chOff x="418" y="1755"/>
              <a:chExt cx="301" cy="177"/>
            </a:xfrm>
          </p:grpSpPr>
          <p:pic>
            <p:nvPicPr>
              <p:cNvPr id="50" name="Picture 359" descr="corner"/>
              <p:cNvPicPr>
                <a:picLocks noChangeAspect="1" noChangeArrowheads="1"/>
              </p:cNvPicPr>
              <p:nvPr/>
            </p:nvPicPr>
            <p:blipFill>
              <a:blip r:embed="rId5" cstate="screen"/>
              <a:srcRect/>
              <a:stretch>
                <a:fillRect/>
              </a:stretch>
            </p:blipFill>
            <p:spPr bwMode="auto">
              <a:xfrm>
                <a:off x="418" y="1755"/>
                <a:ext cx="301" cy="177"/>
              </a:xfrm>
              <a:prstGeom prst="rect">
                <a:avLst/>
              </a:prstGeom>
              <a:noFill/>
              <a:ln w="9525">
                <a:noFill/>
                <a:miter lim="800000"/>
                <a:headEnd/>
                <a:tailEnd/>
              </a:ln>
            </p:spPr>
          </p:pic>
          <p:pic>
            <p:nvPicPr>
              <p:cNvPr id="51" name="Picture 360" descr="corner"/>
              <p:cNvPicPr>
                <a:picLocks noChangeAspect="1" noChangeArrowheads="1"/>
              </p:cNvPicPr>
              <p:nvPr/>
            </p:nvPicPr>
            <p:blipFill>
              <a:blip r:embed="rId5" cstate="screen"/>
              <a:srcRect/>
              <a:stretch>
                <a:fillRect/>
              </a:stretch>
            </p:blipFill>
            <p:spPr bwMode="auto">
              <a:xfrm>
                <a:off x="418" y="1755"/>
                <a:ext cx="301" cy="177"/>
              </a:xfrm>
              <a:prstGeom prst="rect">
                <a:avLst/>
              </a:prstGeom>
              <a:noFill/>
              <a:ln w="9525">
                <a:noFill/>
                <a:miter lim="800000"/>
                <a:headEnd/>
                <a:tailEnd/>
              </a:ln>
            </p:spPr>
          </p:pic>
        </p:grpSp>
        <p:grpSp>
          <p:nvGrpSpPr>
            <p:cNvPr id="47" name="Group 361"/>
            <p:cNvGrpSpPr>
              <a:grpSpLocks/>
            </p:cNvGrpSpPr>
            <p:nvPr/>
          </p:nvGrpSpPr>
          <p:grpSpPr bwMode="auto">
            <a:xfrm>
              <a:off x="421" y="1392"/>
              <a:ext cx="301" cy="177"/>
              <a:chOff x="418" y="1755"/>
              <a:chExt cx="301" cy="177"/>
            </a:xfrm>
          </p:grpSpPr>
          <p:pic>
            <p:nvPicPr>
              <p:cNvPr id="48" name="Picture 362" descr="corner"/>
              <p:cNvPicPr>
                <a:picLocks noChangeAspect="1" noChangeArrowheads="1"/>
              </p:cNvPicPr>
              <p:nvPr/>
            </p:nvPicPr>
            <p:blipFill>
              <a:blip r:embed="rId5" cstate="screen"/>
              <a:srcRect/>
              <a:stretch>
                <a:fillRect/>
              </a:stretch>
            </p:blipFill>
            <p:spPr bwMode="auto">
              <a:xfrm>
                <a:off x="418" y="1755"/>
                <a:ext cx="301" cy="177"/>
              </a:xfrm>
              <a:prstGeom prst="rect">
                <a:avLst/>
              </a:prstGeom>
              <a:noFill/>
              <a:ln w="9525">
                <a:noFill/>
                <a:miter lim="800000"/>
                <a:headEnd/>
                <a:tailEnd/>
              </a:ln>
            </p:spPr>
          </p:pic>
          <p:pic>
            <p:nvPicPr>
              <p:cNvPr id="49" name="Picture 363" descr="corner"/>
              <p:cNvPicPr>
                <a:picLocks noChangeAspect="1" noChangeArrowheads="1"/>
              </p:cNvPicPr>
              <p:nvPr/>
            </p:nvPicPr>
            <p:blipFill>
              <a:blip r:embed="rId5" cstate="screen"/>
              <a:srcRect/>
              <a:stretch>
                <a:fillRect/>
              </a:stretch>
            </p:blipFill>
            <p:spPr bwMode="auto">
              <a:xfrm>
                <a:off x="418" y="1755"/>
                <a:ext cx="301" cy="177"/>
              </a:xfrm>
              <a:prstGeom prst="rect">
                <a:avLst/>
              </a:prstGeom>
              <a:noFill/>
              <a:ln w="9525">
                <a:noFill/>
                <a:miter lim="800000"/>
                <a:headEnd/>
                <a:tailEnd/>
              </a:ln>
            </p:spPr>
          </p:pic>
        </p:grpSp>
      </p:grpSp>
      <p:sp>
        <p:nvSpPr>
          <p:cNvPr id="52" name="Text Box 364"/>
          <p:cNvSpPr txBox="1">
            <a:spLocks noChangeArrowheads="1"/>
          </p:cNvSpPr>
          <p:nvPr/>
        </p:nvSpPr>
        <p:spPr bwMode="auto">
          <a:xfrm>
            <a:off x="4705350" y="4357973"/>
            <a:ext cx="1922463" cy="654025"/>
          </a:xfrm>
          <a:prstGeom prst="rect">
            <a:avLst/>
          </a:prstGeom>
          <a:noFill/>
          <a:ln w="9525" algn="ctr">
            <a:noFill/>
            <a:miter lim="800000"/>
            <a:headEnd/>
            <a:tailEnd/>
          </a:ln>
        </p:spPr>
        <p:txBody>
          <a:bodyPr anchor="ctr">
            <a:spAutoFit/>
          </a:bodyPr>
          <a:lstStyle/>
          <a:p>
            <a:pPr>
              <a:lnSpc>
                <a:spcPct val="50000"/>
              </a:lnSpc>
              <a:spcBef>
                <a:spcPct val="50000"/>
              </a:spcBef>
            </a:pPr>
            <a:endParaRPr lang="en-US" altLang="ja-JP" sz="1100" dirty="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賞与確定入力</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賞与人件費明細表</a:t>
            </a:r>
          </a:p>
          <a:p>
            <a:pPr>
              <a:lnSpc>
                <a:spcPct val="50000"/>
              </a:lnSpc>
              <a:spcBef>
                <a:spcPct val="50000"/>
              </a:spcBef>
            </a:pPr>
            <a:r>
              <a:rPr lang="en-US" altLang="ja-JP" sz="8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800" dirty="0">
                <a:solidFill>
                  <a:prstClr val="black">
                    <a:lumMod val="65000"/>
                    <a:lumOff val="35000"/>
                  </a:prstClr>
                </a:solidFill>
                <a:latin typeface="メイリオ" pitchFamily="50" charset="-128"/>
                <a:ea typeface="メイリオ" pitchFamily="50" charset="-128"/>
                <a:cs typeface="メイリオ" pitchFamily="50" charset="-128"/>
              </a:rPr>
              <a:t>人事管理賃金管理機能と連動可</a:t>
            </a:r>
          </a:p>
        </p:txBody>
      </p:sp>
      <p:sp>
        <p:nvSpPr>
          <p:cNvPr id="53" name="Text Box 365"/>
          <p:cNvSpPr txBox="1">
            <a:spLocks noChangeArrowheads="1"/>
          </p:cNvSpPr>
          <p:nvPr/>
        </p:nvSpPr>
        <p:spPr bwMode="auto">
          <a:xfrm>
            <a:off x="6867525" y="4392708"/>
            <a:ext cx="1874838" cy="654025"/>
          </a:xfrm>
          <a:prstGeom prst="rect">
            <a:avLst/>
          </a:prstGeom>
          <a:noFill/>
          <a:ln w="9525" algn="ctr">
            <a:noFill/>
            <a:miter lim="800000"/>
            <a:headEnd/>
            <a:tailEnd/>
          </a:ln>
        </p:spPr>
        <p:txBody>
          <a:bodyPr anchor="ctr">
            <a:spAutoFit/>
          </a:bodyPr>
          <a:lstStyle/>
          <a:p>
            <a:pPr>
              <a:lnSpc>
                <a:spcPct val="50000"/>
              </a:lnSpc>
              <a:spcBef>
                <a:spcPct val="50000"/>
              </a:spcBef>
            </a:pPr>
            <a:endParaRPr lang="en-US" altLang="ja-JP" sz="110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pPr>
            <a:r>
              <a:rPr lang="ja-JP" altLang="en-US" sz="1100">
                <a:solidFill>
                  <a:prstClr val="black">
                    <a:lumMod val="65000"/>
                    <a:lumOff val="35000"/>
                  </a:prstClr>
                </a:solidFill>
                <a:latin typeface="メイリオ" pitchFamily="50" charset="-128"/>
                <a:ea typeface="メイリオ" pitchFamily="50" charset="-128"/>
                <a:cs typeface="メイリオ" pitchFamily="50" charset="-128"/>
              </a:rPr>
              <a:t>昇給確定入力</a:t>
            </a:r>
          </a:p>
          <a:p>
            <a:pPr>
              <a:lnSpc>
                <a:spcPct val="50000"/>
              </a:lnSpc>
              <a:spcBef>
                <a:spcPct val="50000"/>
              </a:spcBef>
            </a:pPr>
            <a:r>
              <a:rPr lang="ja-JP" altLang="en-US" sz="1100">
                <a:solidFill>
                  <a:prstClr val="black">
                    <a:lumMod val="65000"/>
                    <a:lumOff val="35000"/>
                  </a:prstClr>
                </a:solidFill>
                <a:latin typeface="メイリオ" pitchFamily="50" charset="-128"/>
                <a:ea typeface="メイリオ" pitchFamily="50" charset="-128"/>
                <a:cs typeface="メイリオ" pitchFamily="50" charset="-128"/>
              </a:rPr>
              <a:t>昇給差額明細書</a:t>
            </a:r>
          </a:p>
          <a:p>
            <a:pPr>
              <a:lnSpc>
                <a:spcPct val="50000"/>
              </a:lnSpc>
              <a:spcBef>
                <a:spcPct val="50000"/>
              </a:spcBef>
            </a:pPr>
            <a:r>
              <a:rPr lang="en-US" altLang="ja-JP" sz="80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800">
                <a:solidFill>
                  <a:prstClr val="black">
                    <a:lumMod val="65000"/>
                    <a:lumOff val="35000"/>
                  </a:prstClr>
                </a:solidFill>
                <a:latin typeface="メイリオ" pitchFamily="50" charset="-128"/>
                <a:ea typeface="メイリオ" pitchFamily="50" charset="-128"/>
                <a:cs typeface="メイリオ" pitchFamily="50" charset="-128"/>
              </a:rPr>
              <a:t>人事管理賃金管理機能と連動可</a:t>
            </a:r>
          </a:p>
        </p:txBody>
      </p:sp>
      <p:sp>
        <p:nvSpPr>
          <p:cNvPr id="54" name="AutoShape 62"/>
          <p:cNvSpPr>
            <a:spLocks noChangeArrowheads="1"/>
          </p:cNvSpPr>
          <p:nvPr/>
        </p:nvSpPr>
        <p:spPr bwMode="gray">
          <a:xfrm>
            <a:off x="5266129" y="5014441"/>
            <a:ext cx="1255253" cy="358775"/>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b"/>
          <a:lstStyle/>
          <a:p>
            <a:pPr algn="ctr">
              <a:defRPr/>
            </a:pPr>
            <a:endParaRPr kumimoji="0" lang="en-US" altLang="ja-JP" sz="1000" b="1" dirty="0">
              <a:solidFill>
                <a:srgbClr val="FFFFFF"/>
              </a:solidFill>
              <a:latin typeface="メイリオ" pitchFamily="50" charset="-128"/>
              <a:ea typeface="メイリオ" pitchFamily="50" charset="-128"/>
              <a:cs typeface="メイリオ" pitchFamily="50" charset="-128"/>
            </a:endParaRPr>
          </a:p>
          <a:p>
            <a:pPr algn="ctr">
              <a:defRPr/>
            </a:pPr>
            <a:r>
              <a:rPr kumimoji="0" lang="en-US" altLang="ja-JP" sz="1000" b="1" i="1" dirty="0" err="1" smtClean="0">
                <a:solidFill>
                  <a:srgbClr val="FFFFFF"/>
                </a:solidFill>
                <a:latin typeface="Times New Roman" pitchFamily="18" charset="0"/>
                <a:ea typeface="メイリオ" pitchFamily="50" charset="-128"/>
                <a:cs typeface="Times New Roman" pitchFamily="18" charset="0"/>
              </a:rPr>
              <a:t>SuperStream</a:t>
            </a:r>
            <a:r>
              <a:rPr kumimoji="0" lang="en-US" altLang="ja-JP" sz="1000" b="1" dirty="0" smtClean="0">
                <a:solidFill>
                  <a:srgbClr val="FFFFFF"/>
                </a:solidFill>
                <a:latin typeface="Times New Roman" pitchFamily="18" charset="0"/>
                <a:ea typeface="メイリオ" pitchFamily="50" charset="-128"/>
                <a:cs typeface="Times New Roman" pitchFamily="18" charset="0"/>
              </a:rPr>
              <a:t>-HR+</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人事</a:t>
            </a:r>
            <a:r>
              <a:rPr kumimoji="0" lang="ja-JP" altLang="en-US" sz="1000" b="1" dirty="0">
                <a:solidFill>
                  <a:srgbClr val="FFFFFF"/>
                </a:solidFill>
                <a:latin typeface="メイリオ" pitchFamily="50" charset="-128"/>
                <a:ea typeface="メイリオ" pitchFamily="50" charset="-128"/>
                <a:cs typeface="メイリオ" pitchFamily="50" charset="-128"/>
              </a:rPr>
              <a:t>管理</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sp>
        <p:nvSpPr>
          <p:cNvPr id="55" name="AutoShape 62"/>
          <p:cNvSpPr>
            <a:spLocks noChangeArrowheads="1"/>
          </p:cNvSpPr>
          <p:nvPr/>
        </p:nvSpPr>
        <p:spPr bwMode="gray">
          <a:xfrm>
            <a:off x="7434682" y="5006128"/>
            <a:ext cx="1255253" cy="358775"/>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b"/>
          <a:lstStyle/>
          <a:p>
            <a:pPr algn="ctr">
              <a:defRPr/>
            </a:pPr>
            <a:endParaRPr kumimoji="0" lang="en-US" altLang="ja-JP" sz="1000" b="1" dirty="0">
              <a:solidFill>
                <a:srgbClr val="FFFFFF"/>
              </a:solidFill>
              <a:latin typeface="メイリオ" pitchFamily="50" charset="-128"/>
              <a:ea typeface="メイリオ" pitchFamily="50" charset="-128"/>
              <a:cs typeface="メイリオ" pitchFamily="50" charset="-128"/>
            </a:endParaRPr>
          </a:p>
          <a:p>
            <a:pPr algn="ctr">
              <a:defRPr/>
            </a:pPr>
            <a:r>
              <a:rPr kumimoji="0" lang="en-US" altLang="ja-JP" sz="1000" b="1" i="1" dirty="0" err="1" smtClean="0">
                <a:solidFill>
                  <a:srgbClr val="FFFFFF"/>
                </a:solidFill>
                <a:latin typeface="Times New Roman" pitchFamily="18" charset="0"/>
                <a:ea typeface="メイリオ" pitchFamily="50" charset="-128"/>
                <a:cs typeface="Times New Roman" pitchFamily="18" charset="0"/>
              </a:rPr>
              <a:t>SuperStream</a:t>
            </a:r>
            <a:r>
              <a:rPr kumimoji="0" lang="en-US" altLang="ja-JP" sz="1000" b="1" dirty="0" smtClean="0">
                <a:solidFill>
                  <a:srgbClr val="FFFFFF"/>
                </a:solidFill>
                <a:latin typeface="Times New Roman" pitchFamily="18" charset="0"/>
                <a:ea typeface="メイリオ" pitchFamily="50" charset="-128"/>
                <a:cs typeface="Times New Roman" pitchFamily="18" charset="0"/>
              </a:rPr>
              <a:t>-HR+</a:t>
            </a:r>
          </a:p>
          <a:p>
            <a:pPr algn="ctr">
              <a:defRPr/>
            </a:pPr>
            <a:r>
              <a:rPr kumimoji="0" lang="ja-JP" altLang="en-US" sz="1000" b="1" dirty="0" smtClean="0">
                <a:solidFill>
                  <a:srgbClr val="FFFFFF"/>
                </a:solidFill>
                <a:latin typeface="メイリオ" pitchFamily="50" charset="-128"/>
                <a:ea typeface="メイリオ" pitchFamily="50" charset="-128"/>
                <a:cs typeface="メイリオ" pitchFamily="50" charset="-128"/>
              </a:rPr>
              <a:t>人事</a:t>
            </a:r>
            <a:r>
              <a:rPr kumimoji="0" lang="ja-JP" altLang="en-US" sz="1000" b="1" dirty="0">
                <a:solidFill>
                  <a:srgbClr val="FFFFFF"/>
                </a:solidFill>
                <a:latin typeface="メイリオ" pitchFamily="50" charset="-128"/>
                <a:ea typeface="メイリオ" pitchFamily="50" charset="-128"/>
                <a:cs typeface="メイリオ" pitchFamily="50" charset="-128"/>
              </a:rPr>
              <a:t>管理</a:t>
            </a:r>
            <a:endParaRPr kumimoji="0" lang="en-US" altLang="ja-JP" sz="1000" b="1" dirty="0">
              <a:solidFill>
                <a:srgbClr val="FFFFFF"/>
              </a:solidFill>
              <a:latin typeface="メイリオ" pitchFamily="50" charset="-128"/>
              <a:ea typeface="メイリオ" pitchFamily="50" charset="-128"/>
              <a:cs typeface="メイリオ" pitchFamily="50" charset="-128"/>
            </a:endParaRPr>
          </a:p>
        </p:txBody>
      </p:sp>
      <p:sp>
        <p:nvSpPr>
          <p:cNvPr id="56" name="AutoShape 5"/>
          <p:cNvSpPr>
            <a:spLocks noChangeArrowheads="1"/>
          </p:cNvSpPr>
          <p:nvPr/>
        </p:nvSpPr>
        <p:spPr bwMode="gray">
          <a:xfrm>
            <a:off x="323528" y="5608339"/>
            <a:ext cx="1952625" cy="843409"/>
          </a:xfrm>
          <a:prstGeom prst="roundRect">
            <a:avLst>
              <a:gd name="adj" fmla="val 6056"/>
            </a:avLst>
          </a:prstGeom>
          <a:gradFill rotWithShape="1">
            <a:gsLst>
              <a:gs pos="0">
                <a:srgbClr val="FFFFFF"/>
              </a:gs>
              <a:gs pos="100000">
                <a:srgbClr val="DDDDDD"/>
              </a:gs>
            </a:gsLst>
            <a:lin ang="5400000" scaled="1"/>
          </a:gradFill>
          <a:ln w="15875" algn="ctr">
            <a:solidFill>
              <a:schemeClr val="hlink"/>
            </a:solidFill>
            <a:round/>
            <a:headEnd/>
            <a:tailEnd/>
          </a:ln>
          <a:effectLst>
            <a:outerShdw dist="35921" dir="2700000" algn="ctr" rotWithShape="0">
              <a:srgbClr val="808080">
                <a:alpha val="50000"/>
              </a:srgbClr>
            </a:outerShdw>
          </a:effectLst>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57" name="AutoShape 333"/>
          <p:cNvSpPr>
            <a:spLocks noChangeArrowheads="1"/>
          </p:cNvSpPr>
          <p:nvPr/>
        </p:nvSpPr>
        <p:spPr bwMode="auto">
          <a:xfrm>
            <a:off x="604516" y="5445224"/>
            <a:ext cx="1444625" cy="285750"/>
          </a:xfrm>
          <a:prstGeom prst="flowChartAlternateProcess">
            <a:avLst/>
          </a:prstGeom>
          <a:solidFill>
            <a:schemeClr val="accent1">
              <a:lumMod val="75000"/>
            </a:schemeClr>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400" b="1" dirty="0">
                <a:solidFill>
                  <a:srgbClr val="FFFFFF"/>
                </a:solidFill>
                <a:latin typeface="メイリオ" pitchFamily="50" charset="-128"/>
                <a:ea typeface="メイリオ" pitchFamily="50" charset="-128"/>
                <a:cs typeface="メイリオ" pitchFamily="50" charset="-128"/>
              </a:rPr>
              <a:t>社会保険</a:t>
            </a:r>
          </a:p>
        </p:txBody>
      </p:sp>
      <p:sp>
        <p:nvSpPr>
          <p:cNvPr id="58" name="AutoShape 5"/>
          <p:cNvSpPr>
            <a:spLocks noChangeArrowheads="1"/>
          </p:cNvSpPr>
          <p:nvPr/>
        </p:nvSpPr>
        <p:spPr bwMode="gray">
          <a:xfrm>
            <a:off x="2503166" y="5609927"/>
            <a:ext cx="1952625" cy="843409"/>
          </a:xfrm>
          <a:prstGeom prst="roundRect">
            <a:avLst>
              <a:gd name="adj" fmla="val 6056"/>
            </a:avLst>
          </a:prstGeom>
          <a:gradFill rotWithShape="1">
            <a:gsLst>
              <a:gs pos="0">
                <a:srgbClr val="FFFFFF"/>
              </a:gs>
              <a:gs pos="100000">
                <a:srgbClr val="DDDDDD"/>
              </a:gs>
            </a:gsLst>
            <a:lin ang="5400000" scaled="1"/>
          </a:gradFill>
          <a:ln w="15875" algn="ctr">
            <a:solidFill>
              <a:schemeClr val="hlink"/>
            </a:solidFill>
            <a:round/>
            <a:headEnd/>
            <a:tailEnd/>
          </a:ln>
          <a:effectLst>
            <a:outerShdw dist="35921" dir="2700000" algn="ctr" rotWithShape="0">
              <a:srgbClr val="808080">
                <a:alpha val="50000"/>
              </a:srgbClr>
            </a:outerShdw>
          </a:effectLst>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59" name="AutoShape 343"/>
          <p:cNvSpPr>
            <a:spLocks noChangeArrowheads="1"/>
          </p:cNvSpPr>
          <p:nvPr/>
        </p:nvSpPr>
        <p:spPr bwMode="auto">
          <a:xfrm>
            <a:off x="2784153" y="5445224"/>
            <a:ext cx="1444625" cy="285750"/>
          </a:xfrm>
          <a:prstGeom prst="flowChartAlternateProcess">
            <a:avLst/>
          </a:prstGeom>
          <a:solidFill>
            <a:schemeClr val="accent1">
              <a:lumMod val="75000"/>
            </a:schemeClr>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400" b="1" dirty="0">
                <a:solidFill>
                  <a:srgbClr val="FFFFFF"/>
                </a:solidFill>
                <a:latin typeface="メイリオ" pitchFamily="50" charset="-128"/>
                <a:ea typeface="メイリオ" pitchFamily="50" charset="-128"/>
                <a:cs typeface="メイリオ" pitchFamily="50" charset="-128"/>
              </a:rPr>
              <a:t>住民税</a:t>
            </a:r>
          </a:p>
        </p:txBody>
      </p:sp>
      <p:sp>
        <p:nvSpPr>
          <p:cNvPr id="60" name="Text Box 350"/>
          <p:cNvSpPr txBox="1">
            <a:spLocks noChangeArrowheads="1"/>
          </p:cNvSpPr>
          <p:nvPr/>
        </p:nvSpPr>
        <p:spPr bwMode="auto">
          <a:xfrm>
            <a:off x="464816" y="5866898"/>
            <a:ext cx="1811337" cy="536685"/>
          </a:xfrm>
          <a:prstGeom prst="rect">
            <a:avLst/>
          </a:prstGeom>
          <a:noFill/>
          <a:ln w="9525" algn="ctr">
            <a:noFill/>
            <a:miter lim="800000"/>
            <a:headEnd/>
            <a:tailEnd/>
          </a:ln>
        </p:spPr>
        <p:txBody>
          <a:bodyPr anchor="ctr">
            <a:spAutoFit/>
          </a:bodyPr>
          <a:lstStyle/>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月変・算定処理</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社会保険</a:t>
            </a:r>
            <a:r>
              <a:rPr lang="en-US" altLang="ja-JP" sz="1100" dirty="0">
                <a:solidFill>
                  <a:prstClr val="black">
                    <a:lumMod val="65000"/>
                    <a:lumOff val="35000"/>
                  </a:prstClr>
                </a:solidFill>
                <a:latin typeface="メイリオ" pitchFamily="50" charset="-128"/>
                <a:ea typeface="メイリオ" pitchFamily="50" charset="-128"/>
                <a:cs typeface="メイリオ" pitchFamily="50" charset="-128"/>
              </a:rPr>
              <a:t>FD</a:t>
            </a: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データ作成</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標準報酬別人員表</a:t>
            </a:r>
          </a:p>
        </p:txBody>
      </p:sp>
      <p:sp>
        <p:nvSpPr>
          <p:cNvPr id="62" name="AutoShape 5"/>
          <p:cNvSpPr>
            <a:spLocks noChangeArrowheads="1"/>
          </p:cNvSpPr>
          <p:nvPr/>
        </p:nvSpPr>
        <p:spPr bwMode="gray">
          <a:xfrm>
            <a:off x="4572000" y="5596774"/>
            <a:ext cx="1944216" cy="849313"/>
          </a:xfrm>
          <a:prstGeom prst="roundRect">
            <a:avLst>
              <a:gd name="adj" fmla="val 6056"/>
            </a:avLst>
          </a:prstGeom>
          <a:gradFill rotWithShape="1">
            <a:gsLst>
              <a:gs pos="0">
                <a:srgbClr val="FFFFFF"/>
              </a:gs>
              <a:gs pos="100000">
                <a:srgbClr val="DDDDDD"/>
              </a:gs>
            </a:gsLst>
            <a:lin ang="5400000" scaled="1"/>
          </a:gradFill>
          <a:ln w="15875" algn="ctr">
            <a:solidFill>
              <a:schemeClr val="hlink"/>
            </a:solidFill>
            <a:round/>
            <a:headEnd/>
            <a:tailEnd/>
          </a:ln>
          <a:effectLst>
            <a:outerShdw dist="35921" dir="2700000" algn="ctr" rotWithShape="0">
              <a:srgbClr val="808080">
                <a:alpha val="50000"/>
              </a:srgbClr>
            </a:outerShdw>
          </a:effectLst>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63" name="AutoShape 338"/>
          <p:cNvSpPr>
            <a:spLocks noChangeArrowheads="1"/>
          </p:cNvSpPr>
          <p:nvPr/>
        </p:nvSpPr>
        <p:spPr bwMode="auto">
          <a:xfrm>
            <a:off x="4843635" y="5427811"/>
            <a:ext cx="1444625" cy="285750"/>
          </a:xfrm>
          <a:prstGeom prst="flowChartAlternateProcess">
            <a:avLst/>
          </a:prstGeom>
          <a:solidFill>
            <a:schemeClr val="accent1">
              <a:lumMod val="75000"/>
            </a:schemeClr>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400" b="1" dirty="0">
                <a:solidFill>
                  <a:srgbClr val="FFFFFF"/>
                </a:solidFill>
                <a:latin typeface="メイリオ" pitchFamily="50" charset="-128"/>
                <a:ea typeface="メイリオ" pitchFamily="50" charset="-128"/>
                <a:cs typeface="メイリオ" pitchFamily="50" charset="-128"/>
              </a:rPr>
              <a:t>各種マスタ管理</a:t>
            </a:r>
          </a:p>
        </p:txBody>
      </p:sp>
      <p:sp>
        <p:nvSpPr>
          <p:cNvPr id="64" name="AutoShape 5"/>
          <p:cNvSpPr>
            <a:spLocks noChangeArrowheads="1"/>
          </p:cNvSpPr>
          <p:nvPr/>
        </p:nvSpPr>
        <p:spPr bwMode="gray">
          <a:xfrm>
            <a:off x="6732240" y="5601537"/>
            <a:ext cx="1944216" cy="849312"/>
          </a:xfrm>
          <a:prstGeom prst="roundRect">
            <a:avLst>
              <a:gd name="adj" fmla="val 6056"/>
            </a:avLst>
          </a:prstGeom>
          <a:gradFill rotWithShape="1">
            <a:gsLst>
              <a:gs pos="0">
                <a:srgbClr val="FFFFFF"/>
              </a:gs>
              <a:gs pos="100000">
                <a:srgbClr val="DDDDDD"/>
              </a:gs>
            </a:gsLst>
            <a:lin ang="5400000" scaled="1"/>
          </a:gradFill>
          <a:ln w="15875" algn="ctr">
            <a:solidFill>
              <a:schemeClr val="hlink"/>
            </a:solidFill>
            <a:round/>
            <a:headEnd/>
            <a:tailEnd/>
          </a:ln>
          <a:effectLst>
            <a:outerShdw dist="35921" dir="2700000" algn="ctr" rotWithShape="0">
              <a:srgbClr val="808080">
                <a:alpha val="50000"/>
              </a:srgbClr>
            </a:outerShdw>
          </a:effectLst>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65" name="AutoShape 341"/>
          <p:cNvSpPr>
            <a:spLocks noChangeArrowheads="1"/>
          </p:cNvSpPr>
          <p:nvPr/>
        </p:nvSpPr>
        <p:spPr bwMode="auto">
          <a:xfrm>
            <a:off x="6983164" y="5447506"/>
            <a:ext cx="1444625" cy="285750"/>
          </a:xfrm>
          <a:prstGeom prst="flowChartAlternateProcess">
            <a:avLst/>
          </a:prstGeom>
          <a:solidFill>
            <a:schemeClr val="accent1">
              <a:lumMod val="75000"/>
            </a:schemeClr>
          </a:solidFill>
          <a:ln w="381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ja-JP" altLang="en-US" sz="1400" b="1" dirty="0">
                <a:solidFill>
                  <a:srgbClr val="FFFFFF"/>
                </a:solidFill>
                <a:latin typeface="メイリオ" pitchFamily="50" charset="-128"/>
                <a:ea typeface="メイリオ" pitchFamily="50" charset="-128"/>
                <a:cs typeface="メイリオ" pitchFamily="50" charset="-128"/>
              </a:rPr>
              <a:t>各種帳票・統計</a:t>
            </a:r>
          </a:p>
        </p:txBody>
      </p:sp>
      <p:sp>
        <p:nvSpPr>
          <p:cNvPr id="66" name="Text Box 348"/>
          <p:cNvSpPr txBox="1">
            <a:spLocks noChangeArrowheads="1"/>
          </p:cNvSpPr>
          <p:nvPr/>
        </p:nvSpPr>
        <p:spPr bwMode="auto">
          <a:xfrm>
            <a:off x="4714359" y="5817487"/>
            <a:ext cx="1924050" cy="536685"/>
          </a:xfrm>
          <a:prstGeom prst="rect">
            <a:avLst/>
          </a:prstGeom>
          <a:noFill/>
          <a:ln w="9525" algn="ctr">
            <a:noFill/>
            <a:miter lim="800000"/>
            <a:headEnd/>
            <a:tailEnd/>
          </a:ln>
        </p:spPr>
        <p:txBody>
          <a:bodyPr anchor="ctr">
            <a:spAutoFit/>
          </a:bodyPr>
          <a:lstStyle/>
          <a:p>
            <a:pPr>
              <a:lnSpc>
                <a:spcPct val="50000"/>
              </a:lnSpc>
              <a:spcBef>
                <a:spcPct val="50000"/>
              </a:spcBef>
            </a:pPr>
            <a:r>
              <a:rPr lang="ja-JP" altLang="en-US" sz="1100">
                <a:solidFill>
                  <a:prstClr val="black">
                    <a:lumMod val="65000"/>
                    <a:lumOff val="35000"/>
                  </a:prstClr>
                </a:solidFill>
                <a:latin typeface="メイリオ" pitchFamily="50" charset="-128"/>
                <a:ea typeface="メイリオ" pitchFamily="50" charset="-128"/>
                <a:cs typeface="メイリオ" pitchFamily="50" charset="-128"/>
              </a:rPr>
              <a:t>給与体系情報登録</a:t>
            </a:r>
          </a:p>
          <a:p>
            <a:pPr>
              <a:lnSpc>
                <a:spcPct val="50000"/>
              </a:lnSpc>
              <a:spcBef>
                <a:spcPct val="50000"/>
              </a:spcBef>
            </a:pPr>
            <a:r>
              <a:rPr lang="ja-JP" altLang="en-US" sz="1100">
                <a:solidFill>
                  <a:prstClr val="black">
                    <a:lumMod val="65000"/>
                    <a:lumOff val="35000"/>
                  </a:prstClr>
                </a:solidFill>
                <a:latin typeface="メイリオ" pitchFamily="50" charset="-128"/>
                <a:ea typeface="メイリオ" pitchFamily="50" charset="-128"/>
                <a:cs typeface="メイリオ" pitchFamily="50" charset="-128"/>
              </a:rPr>
              <a:t>締め日設定</a:t>
            </a:r>
          </a:p>
          <a:p>
            <a:pPr>
              <a:lnSpc>
                <a:spcPct val="50000"/>
              </a:lnSpc>
              <a:spcBef>
                <a:spcPct val="50000"/>
              </a:spcBef>
            </a:pPr>
            <a:r>
              <a:rPr lang="ja-JP" altLang="en-US" sz="1100">
                <a:solidFill>
                  <a:prstClr val="black">
                    <a:lumMod val="65000"/>
                    <a:lumOff val="35000"/>
                  </a:prstClr>
                </a:solidFill>
                <a:latin typeface="メイリオ" pitchFamily="50" charset="-128"/>
                <a:ea typeface="メイリオ" pitchFamily="50" charset="-128"/>
                <a:cs typeface="メイリオ" pitchFamily="50" charset="-128"/>
              </a:rPr>
              <a:t>社会・雇用保険ﾏｽﾀ登録</a:t>
            </a:r>
          </a:p>
        </p:txBody>
      </p:sp>
      <p:sp>
        <p:nvSpPr>
          <p:cNvPr id="67" name="Text Box 349"/>
          <p:cNvSpPr txBox="1">
            <a:spLocks noChangeArrowheads="1"/>
          </p:cNvSpPr>
          <p:nvPr/>
        </p:nvSpPr>
        <p:spPr bwMode="auto">
          <a:xfrm>
            <a:off x="6872039" y="5766875"/>
            <a:ext cx="1846262" cy="705962"/>
          </a:xfrm>
          <a:prstGeom prst="rect">
            <a:avLst/>
          </a:prstGeom>
          <a:noFill/>
          <a:ln w="9525" algn="ctr">
            <a:noFill/>
            <a:miter lim="800000"/>
            <a:headEnd/>
            <a:tailEnd/>
          </a:ln>
        </p:spPr>
        <p:txBody>
          <a:bodyPr anchor="ctr">
            <a:spAutoFit/>
          </a:bodyPr>
          <a:lstStyle/>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統計資料</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賃金台帳・照会</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離職票</a:t>
            </a: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労働保険基礎資料　など</a:t>
            </a:r>
          </a:p>
        </p:txBody>
      </p:sp>
      <p:pic>
        <p:nvPicPr>
          <p:cNvPr id="68" name="Picture 22"/>
          <p:cNvPicPr>
            <a:picLocks noChangeAspect="1" noChangeArrowheads="1"/>
          </p:cNvPicPr>
          <p:nvPr/>
        </p:nvPicPr>
        <p:blipFill>
          <a:blip r:embed="rId6" cstate="email"/>
          <a:srcRect/>
          <a:stretch>
            <a:fillRect/>
          </a:stretch>
        </p:blipFill>
        <p:spPr bwMode="auto">
          <a:xfrm>
            <a:off x="3995936" y="2924944"/>
            <a:ext cx="715144" cy="715144"/>
          </a:xfrm>
          <a:prstGeom prst="rect">
            <a:avLst/>
          </a:prstGeom>
          <a:noFill/>
          <a:ln w="9525">
            <a:noFill/>
            <a:miter lim="800000"/>
            <a:headEnd/>
            <a:tailEnd/>
          </a:ln>
          <a:effectLst/>
        </p:spPr>
      </p:pic>
      <p:pic>
        <p:nvPicPr>
          <p:cNvPr id="69" name="Picture 35" descr="DB_Blue"/>
          <p:cNvPicPr>
            <a:picLocks noChangeAspect="1" noChangeArrowheads="1"/>
          </p:cNvPicPr>
          <p:nvPr/>
        </p:nvPicPr>
        <p:blipFill>
          <a:blip r:embed="rId7" cstate="screen"/>
          <a:srcRect/>
          <a:stretch>
            <a:fillRect/>
          </a:stretch>
        </p:blipFill>
        <p:spPr bwMode="auto">
          <a:xfrm>
            <a:off x="683568" y="2276872"/>
            <a:ext cx="699724" cy="410900"/>
          </a:xfrm>
          <a:prstGeom prst="rect">
            <a:avLst/>
          </a:prstGeom>
          <a:noFill/>
        </p:spPr>
      </p:pic>
      <p:sp>
        <p:nvSpPr>
          <p:cNvPr id="70" name="Text Box 336"/>
          <p:cNvSpPr txBox="1">
            <a:spLocks noChangeArrowheads="1"/>
          </p:cNvSpPr>
          <p:nvPr/>
        </p:nvSpPr>
        <p:spPr bwMode="auto">
          <a:xfrm>
            <a:off x="683568" y="2399800"/>
            <a:ext cx="692150" cy="309120"/>
          </a:xfrm>
          <a:prstGeom prst="rect">
            <a:avLst/>
          </a:prstGeom>
          <a:noFill/>
          <a:ln w="15875" algn="ctr">
            <a:noFill/>
            <a:miter lim="800000"/>
            <a:headEnd/>
            <a:tailEnd/>
          </a:ln>
        </p:spPr>
        <p:txBody>
          <a:bodyPr wrap="none" anchor="ctr"/>
          <a:lstStyle/>
          <a:p>
            <a:pPr algn="ctr"/>
            <a:r>
              <a:rPr lang="ja-JP" altLang="en-US" sz="1000" b="1" dirty="0">
                <a:solidFill>
                  <a:prstClr val="white"/>
                </a:solidFill>
                <a:latin typeface="メイリオ" pitchFamily="50" charset="-128"/>
                <a:ea typeface="メイリオ" pitchFamily="50" charset="-128"/>
                <a:cs typeface="メイリオ" pitchFamily="50" charset="-128"/>
              </a:rPr>
              <a:t>外部取込</a:t>
            </a:r>
          </a:p>
        </p:txBody>
      </p:sp>
      <p:pic>
        <p:nvPicPr>
          <p:cNvPr id="71" name="Picture 14"/>
          <p:cNvPicPr>
            <a:picLocks noChangeAspect="1" noChangeArrowheads="1"/>
          </p:cNvPicPr>
          <p:nvPr/>
        </p:nvPicPr>
        <p:blipFill>
          <a:blip r:embed="rId8" cstate="email"/>
          <a:srcRect/>
          <a:stretch>
            <a:fillRect/>
          </a:stretch>
        </p:blipFill>
        <p:spPr bwMode="auto">
          <a:xfrm>
            <a:off x="1370112" y="1700808"/>
            <a:ext cx="393576" cy="393576"/>
          </a:xfrm>
          <a:prstGeom prst="rect">
            <a:avLst/>
          </a:prstGeom>
          <a:noFill/>
          <a:ln w="9525">
            <a:noFill/>
            <a:miter lim="800000"/>
            <a:headEnd/>
            <a:tailEnd/>
          </a:ln>
          <a:effectLst/>
        </p:spPr>
      </p:pic>
      <p:sp>
        <p:nvSpPr>
          <p:cNvPr id="72" name="Rectangle 264"/>
          <p:cNvSpPr txBox="1">
            <a:spLocks noChangeArrowheads="1"/>
          </p:cNvSpPr>
          <p:nvPr/>
        </p:nvSpPr>
        <p:spPr bwMode="auto">
          <a:xfrm>
            <a:off x="215900" y="261268"/>
            <a:ext cx="8229600" cy="935484"/>
          </a:xfrm>
          <a:prstGeom prst="rect">
            <a:avLst/>
          </a:prstGeom>
          <a:noFill/>
          <a:ln>
            <a:miter lim="800000"/>
            <a:headEnd/>
            <a:tailEnd/>
          </a:ln>
        </p:spPr>
        <p:txBody>
          <a:bodyPr lIns="90000" tIns="0" rIns="0" bIns="0" anchor="ctr"/>
          <a:lstStyle/>
          <a:p>
            <a:pPr>
              <a:lnSpc>
                <a:spcPts val="2800"/>
              </a:lnSpc>
              <a:defRPr/>
            </a:pPr>
            <a:r>
              <a:rPr lang="en-US" altLang="ja-JP" sz="2200" b="1" i="1" smtClean="0">
                <a:solidFill>
                  <a:prstClr val="white"/>
                </a:solidFill>
                <a:latin typeface="Times New Roman" pitchFamily="18" charset="0"/>
                <a:ea typeface="メイリオ" pitchFamily="50" charset="-128"/>
                <a:cs typeface="Times New Roman" pitchFamily="18" charset="0"/>
              </a:rPr>
              <a:t>SuperStream</a:t>
            </a:r>
            <a:r>
              <a:rPr lang="en-US" altLang="ja-JP" sz="2200" b="1" smtClean="0">
                <a:solidFill>
                  <a:prstClr val="white"/>
                </a:solidFill>
                <a:latin typeface="Times New Roman" pitchFamily="18" charset="0"/>
                <a:ea typeface="メイリオ" pitchFamily="50" charset="-128"/>
                <a:cs typeface="Times New Roman" pitchFamily="18" charset="0"/>
              </a:rPr>
              <a:t>-PR</a:t>
            </a:r>
            <a:r>
              <a:rPr lang="en-US" altLang="ja-JP" sz="2200" smtClean="0">
                <a:solidFill>
                  <a:prstClr val="white"/>
                </a:solidFill>
                <a:latin typeface="Times New Roman" pitchFamily="18" charset="0"/>
                <a:ea typeface="メイリオ" pitchFamily="50" charset="-128"/>
                <a:cs typeface="Times New Roman" pitchFamily="18" charset="0"/>
              </a:rPr>
              <a:t>+</a:t>
            </a:r>
            <a:r>
              <a:rPr lang="ja-JP" altLang="en-US" sz="2200" smtClean="0">
                <a:solidFill>
                  <a:prstClr val="white"/>
                </a:solidFill>
                <a:latin typeface="メイリオ" pitchFamily="50" charset="-128"/>
                <a:ea typeface="メイリオ" pitchFamily="50" charset="-128"/>
                <a:cs typeface="メイリオ" pitchFamily="50" charset="-128"/>
              </a:rPr>
              <a:t>　</a:t>
            </a:r>
            <a:r>
              <a:rPr lang="ja-JP" altLang="en-US" sz="1400" smtClean="0">
                <a:solidFill>
                  <a:prstClr val="white"/>
                </a:solidFill>
                <a:latin typeface="メイリオ" pitchFamily="50" charset="-128"/>
                <a:ea typeface="メイリオ" pitchFamily="50" charset="-128"/>
                <a:cs typeface="メイリオ" pitchFamily="50" charset="-128"/>
              </a:rPr>
              <a:t>給与管理システム</a:t>
            </a:r>
            <a:r>
              <a:rPr lang="ja-JP" altLang="en-US" sz="2200" smtClean="0">
                <a:solidFill>
                  <a:prstClr val="white"/>
                </a:solidFill>
                <a:latin typeface="メイリオ" pitchFamily="50" charset="-128"/>
                <a:ea typeface="メイリオ" pitchFamily="50" charset="-128"/>
                <a:cs typeface="メイリオ" pitchFamily="50" charset="-128"/>
              </a:rPr>
              <a:t/>
            </a:r>
            <a:br>
              <a:rPr lang="ja-JP" altLang="en-US" sz="2200" smtClean="0">
                <a:solidFill>
                  <a:prstClr val="white"/>
                </a:solidFill>
                <a:latin typeface="メイリオ" pitchFamily="50" charset="-128"/>
                <a:ea typeface="メイリオ" pitchFamily="50" charset="-128"/>
                <a:cs typeface="メイリオ" pitchFamily="50" charset="-128"/>
              </a:rPr>
            </a:br>
            <a:r>
              <a:rPr lang="ja-JP" altLang="en-US" smtClean="0">
                <a:solidFill>
                  <a:prstClr val="white"/>
                </a:solidFill>
                <a:latin typeface="メイリオ" pitchFamily="50" charset="-128"/>
                <a:ea typeface="メイリオ" pitchFamily="50" charset="-128"/>
                <a:cs typeface="メイリオ" pitchFamily="50" charset="-128"/>
              </a:rPr>
              <a:t>　～システムフロー</a:t>
            </a:r>
            <a:r>
              <a:rPr lang="en-US" altLang="ja-JP" smtClean="0">
                <a:solidFill>
                  <a:prstClr val="white"/>
                </a:solidFill>
                <a:latin typeface="メイリオ" pitchFamily="50" charset="-128"/>
                <a:ea typeface="メイリオ" pitchFamily="50" charset="-128"/>
                <a:cs typeface="メイリオ" pitchFamily="50" charset="-128"/>
              </a:rPr>
              <a:t>/</a:t>
            </a:r>
            <a:r>
              <a:rPr lang="ja-JP" altLang="en-US" smtClean="0">
                <a:solidFill>
                  <a:prstClr val="white"/>
                </a:solidFill>
                <a:latin typeface="メイリオ" pitchFamily="50" charset="-128"/>
                <a:ea typeface="メイリオ" pitchFamily="50" charset="-128"/>
                <a:cs typeface="メイリオ" pitchFamily="50" charset="-128"/>
              </a:rPr>
              <a:t>機能一覧～</a:t>
            </a:r>
            <a:endParaRPr lang="ja-JP" altLang="en-US" dirty="0" smtClean="0">
              <a:solidFill>
                <a:prstClr val="white"/>
              </a:solidFill>
              <a:latin typeface="メイリオ" pitchFamily="50" charset="-128"/>
              <a:ea typeface="メイリオ" pitchFamily="50" charset="-128"/>
              <a:cs typeface="メイリオ" pitchFamily="50" charset="-128"/>
            </a:endParaRPr>
          </a:p>
        </p:txBody>
      </p:sp>
      <p:sp>
        <p:nvSpPr>
          <p:cNvPr id="75"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26</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73"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74" name="Text Box 375"/>
          <p:cNvSpPr txBox="1">
            <a:spLocks noChangeArrowheads="1"/>
          </p:cNvSpPr>
          <p:nvPr/>
        </p:nvSpPr>
        <p:spPr bwMode="auto">
          <a:xfrm>
            <a:off x="2615878" y="5877477"/>
            <a:ext cx="1811338" cy="515526"/>
          </a:xfrm>
          <a:prstGeom prst="rect">
            <a:avLst/>
          </a:prstGeom>
          <a:noFill/>
          <a:ln w="9525" algn="ctr">
            <a:noFill/>
            <a:miter lim="800000"/>
            <a:headEnd/>
            <a:tailEnd/>
          </a:ln>
        </p:spPr>
        <p:txBody>
          <a:bodyPr anchor="ctr">
            <a:spAutoFit/>
          </a:bodyPr>
          <a:lstStyle/>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住民税税額通知書</a:t>
            </a:r>
            <a:r>
              <a:rPr lang="ja-JP" altLang="en-US" sz="1100" dirty="0" smtClean="0">
                <a:solidFill>
                  <a:prstClr val="black">
                    <a:lumMod val="65000"/>
                    <a:lumOff val="35000"/>
                  </a:prstClr>
                </a:solidFill>
                <a:latin typeface="メイリオ" pitchFamily="50" charset="-128"/>
                <a:ea typeface="メイリオ" pitchFamily="50" charset="-128"/>
                <a:cs typeface="メイリオ" pitchFamily="50" charset="-128"/>
              </a:rPr>
              <a:t>入力</a:t>
            </a:r>
            <a:endParaRPr lang="ja-JP" altLang="en-US" sz="1100" dirty="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地方税納付</a:t>
            </a:r>
            <a:r>
              <a:rPr lang="en-US" altLang="ja-JP" sz="1100" dirty="0">
                <a:solidFill>
                  <a:prstClr val="black">
                    <a:lumMod val="65000"/>
                    <a:lumOff val="35000"/>
                  </a:prstClr>
                </a:solidFill>
                <a:latin typeface="メイリオ" pitchFamily="50" charset="-128"/>
                <a:ea typeface="メイリオ" pitchFamily="50" charset="-128"/>
                <a:cs typeface="メイリオ" pitchFamily="50" charset="-128"/>
              </a:rPr>
              <a:t>EB</a:t>
            </a: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データ</a:t>
            </a:r>
            <a:r>
              <a:rPr lang="ja-JP" altLang="en-US" sz="1100" dirty="0" smtClean="0">
                <a:solidFill>
                  <a:prstClr val="black">
                    <a:lumMod val="65000"/>
                    <a:lumOff val="35000"/>
                  </a:prstClr>
                </a:solidFill>
                <a:latin typeface="メイリオ" pitchFamily="50" charset="-128"/>
                <a:ea typeface="メイリオ" pitchFamily="50" charset="-128"/>
                <a:cs typeface="メイリオ" pitchFamily="50" charset="-128"/>
              </a:rPr>
              <a:t>作成</a:t>
            </a:r>
            <a:endParaRPr lang="en-US" altLang="ja-JP" sz="11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lnSpc>
                <a:spcPct val="50000"/>
              </a:lnSpc>
              <a:spcBef>
                <a:spcPct val="50000"/>
              </a:spcBef>
            </a:pPr>
            <a:r>
              <a:rPr lang="ja-JP" altLang="en-US" sz="1100" dirty="0" smtClean="0">
                <a:solidFill>
                  <a:prstClr val="black">
                    <a:lumMod val="65000"/>
                    <a:lumOff val="35000"/>
                  </a:prstClr>
                </a:solidFill>
                <a:latin typeface="メイリオ" pitchFamily="50" charset="-128"/>
                <a:ea typeface="メイリオ" pitchFamily="50" charset="-128"/>
                <a:cs typeface="メイリオ" pitchFamily="50" charset="-128"/>
              </a:rPr>
              <a:t>給与所得者異動届出書</a:t>
            </a:r>
            <a:endParaRPr lang="ja-JP" altLang="en-US" sz="11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4"/>
          <p:cNvSpPr txBox="1">
            <a:spLocks noChangeArrowheads="1"/>
          </p:cNvSpPr>
          <p:nvPr/>
        </p:nvSpPr>
        <p:spPr bwMode="auto">
          <a:xfrm>
            <a:off x="611634" y="1685813"/>
            <a:ext cx="8424862" cy="645815"/>
          </a:xfrm>
          <a:prstGeom prst="rect">
            <a:avLst/>
          </a:prstGeom>
          <a:noFill/>
          <a:ln w="9525" algn="ctr">
            <a:noFill/>
            <a:miter lim="800000"/>
            <a:headEnd/>
            <a:tailEnd/>
          </a:ln>
        </p:spPr>
        <p:txBody>
          <a:bodyPr wrap="none" lIns="90000" tIns="46800" rIns="90000" bIns="46800" anchor="t"/>
          <a:lstStyle/>
          <a:p>
            <a:pPr>
              <a:spcBef>
                <a:spcPts val="0"/>
              </a:spcBef>
            </a:pP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複雑に入り組んだ雇用形態をグループ化し給与支給・控除、勤怠項目</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に</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ts val="0"/>
              </a:spcBef>
            </a:pP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関連付け</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します</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。幅広い</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業種でご利用をいただいている実績があります</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400" dirty="0">
              <a:solidFill>
                <a:prstClr val="black">
                  <a:lumMod val="65000"/>
                  <a:lumOff val="35000"/>
                </a:prstClr>
              </a:solidFill>
              <a:latin typeface="メイリオ" pitchFamily="50" charset="-128"/>
              <a:ea typeface="メイリオ" pitchFamily="50" charset="-128"/>
              <a:cs typeface="メイリオ" pitchFamily="50" charset="-128"/>
            </a:endParaRPr>
          </a:p>
        </p:txBody>
      </p:sp>
      <p:cxnSp>
        <p:nvCxnSpPr>
          <p:cNvPr id="48" name="直線コネクタ 47"/>
          <p:cNvCxnSpPr/>
          <p:nvPr/>
        </p:nvCxnSpPr>
        <p:spPr>
          <a:xfrm>
            <a:off x="754955" y="1637426"/>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49" name="Rectangle 2"/>
          <p:cNvSpPr>
            <a:spLocks noChangeArrowheads="1"/>
          </p:cNvSpPr>
          <p:nvPr/>
        </p:nvSpPr>
        <p:spPr bwMode="auto">
          <a:xfrm>
            <a:off x="2096003" y="2295525"/>
            <a:ext cx="1296000" cy="533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役員</a:t>
            </a:r>
          </a:p>
        </p:txBody>
      </p:sp>
      <p:sp>
        <p:nvSpPr>
          <p:cNvPr id="50" name="Rectangle 15"/>
          <p:cNvSpPr>
            <a:spLocks noChangeArrowheads="1"/>
          </p:cNvSpPr>
          <p:nvPr/>
        </p:nvSpPr>
        <p:spPr bwMode="auto">
          <a:xfrm>
            <a:off x="3434959" y="2295525"/>
            <a:ext cx="1296000" cy="533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a:solidFill>
                  <a:srgbClr val="FFFFFF"/>
                </a:solidFill>
                <a:latin typeface="メイリオ" pitchFamily="50" charset="-128"/>
                <a:ea typeface="メイリオ" pitchFamily="50" charset="-128"/>
                <a:cs typeface="メイリオ" pitchFamily="50" charset="-128"/>
              </a:rPr>
              <a:t>正社員</a:t>
            </a:r>
          </a:p>
        </p:txBody>
      </p:sp>
      <p:sp>
        <p:nvSpPr>
          <p:cNvPr id="51" name="Rectangle 16"/>
          <p:cNvSpPr>
            <a:spLocks noChangeArrowheads="1"/>
          </p:cNvSpPr>
          <p:nvPr/>
        </p:nvSpPr>
        <p:spPr bwMode="auto">
          <a:xfrm>
            <a:off x="6116508" y="2295525"/>
            <a:ext cx="1296000" cy="533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a:solidFill>
                  <a:srgbClr val="FFFFFF"/>
                </a:solidFill>
                <a:latin typeface="メイリオ" pitchFamily="50" charset="-128"/>
                <a:ea typeface="メイリオ" pitchFamily="50" charset="-128"/>
                <a:cs typeface="メイリオ" pitchFamily="50" charset="-128"/>
              </a:rPr>
              <a:t>パート</a:t>
            </a:r>
          </a:p>
        </p:txBody>
      </p:sp>
      <p:sp>
        <p:nvSpPr>
          <p:cNvPr id="52" name="Rectangle 17"/>
          <p:cNvSpPr>
            <a:spLocks noChangeArrowheads="1"/>
          </p:cNvSpPr>
          <p:nvPr/>
        </p:nvSpPr>
        <p:spPr bwMode="auto">
          <a:xfrm>
            <a:off x="4774234" y="2295525"/>
            <a:ext cx="1296000" cy="533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契約社員</a:t>
            </a:r>
          </a:p>
        </p:txBody>
      </p:sp>
      <p:sp>
        <p:nvSpPr>
          <p:cNvPr id="53" name="Rectangle 18"/>
          <p:cNvSpPr>
            <a:spLocks noChangeArrowheads="1"/>
          </p:cNvSpPr>
          <p:nvPr/>
        </p:nvSpPr>
        <p:spPr bwMode="auto">
          <a:xfrm>
            <a:off x="7447156" y="2295525"/>
            <a:ext cx="1296000" cy="5334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a:solidFill>
                  <a:srgbClr val="FFFFFF"/>
                </a:solidFill>
                <a:latin typeface="メイリオ" pitchFamily="50" charset="-128"/>
                <a:ea typeface="メイリオ" pitchFamily="50" charset="-128"/>
                <a:cs typeface="メイリオ" pitchFamily="50" charset="-128"/>
              </a:rPr>
              <a:t>アルバイト</a:t>
            </a:r>
          </a:p>
        </p:txBody>
      </p:sp>
      <p:sp>
        <p:nvSpPr>
          <p:cNvPr id="54" name="Rectangle 2"/>
          <p:cNvSpPr>
            <a:spLocks noChangeArrowheads="1"/>
          </p:cNvSpPr>
          <p:nvPr/>
        </p:nvSpPr>
        <p:spPr bwMode="auto">
          <a:xfrm>
            <a:off x="2101311" y="2852936"/>
            <a:ext cx="1296000" cy="100811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prstClr val="black">
                    <a:lumMod val="65000"/>
                    <a:lumOff val="35000"/>
                  </a:prstClr>
                </a:solidFill>
                <a:latin typeface="メイリオ" pitchFamily="50" charset="-128"/>
                <a:ea typeface="メイリオ" pitchFamily="50" charset="-128"/>
                <a:cs typeface="メイリオ" pitchFamily="50" charset="-128"/>
              </a:rPr>
              <a:t>出勤日数</a:t>
            </a:r>
          </a:p>
        </p:txBody>
      </p:sp>
      <p:sp>
        <p:nvSpPr>
          <p:cNvPr id="55" name="Rectangle 15"/>
          <p:cNvSpPr>
            <a:spLocks noChangeArrowheads="1"/>
          </p:cNvSpPr>
          <p:nvPr/>
        </p:nvSpPr>
        <p:spPr bwMode="auto">
          <a:xfrm>
            <a:off x="3440267" y="2852936"/>
            <a:ext cx="1296000" cy="100811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prstClr val="black">
                    <a:lumMod val="65000"/>
                    <a:lumOff val="35000"/>
                  </a:prstClr>
                </a:solidFill>
                <a:latin typeface="メイリオ" pitchFamily="50" charset="-128"/>
                <a:ea typeface="メイリオ" pitchFamily="50" charset="-128"/>
                <a:cs typeface="メイリオ" pitchFamily="50" charset="-128"/>
              </a:rPr>
              <a:t>出勤日数</a:t>
            </a:r>
          </a:p>
        </p:txBody>
      </p:sp>
      <p:sp>
        <p:nvSpPr>
          <p:cNvPr id="56" name="Rectangle 16"/>
          <p:cNvSpPr>
            <a:spLocks noChangeArrowheads="1"/>
          </p:cNvSpPr>
          <p:nvPr/>
        </p:nvSpPr>
        <p:spPr bwMode="auto">
          <a:xfrm>
            <a:off x="6114196" y="2852936"/>
            <a:ext cx="1296000" cy="100811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prstClr val="black">
                    <a:lumMod val="65000"/>
                    <a:lumOff val="35000"/>
                  </a:prstClr>
                </a:solidFill>
                <a:latin typeface="メイリオ" pitchFamily="50" charset="-128"/>
                <a:ea typeface="メイリオ" pitchFamily="50" charset="-128"/>
                <a:cs typeface="メイリオ" pitchFamily="50" charset="-128"/>
              </a:rPr>
              <a:t>労働日数</a:t>
            </a:r>
          </a:p>
        </p:txBody>
      </p:sp>
      <p:sp>
        <p:nvSpPr>
          <p:cNvPr id="57" name="Rectangle 17"/>
          <p:cNvSpPr>
            <a:spLocks noChangeArrowheads="1"/>
          </p:cNvSpPr>
          <p:nvPr/>
        </p:nvSpPr>
        <p:spPr bwMode="auto">
          <a:xfrm>
            <a:off x="4779542" y="2852936"/>
            <a:ext cx="1296000" cy="100811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prstClr val="black">
                    <a:lumMod val="65000"/>
                    <a:lumOff val="35000"/>
                  </a:prstClr>
                </a:solidFill>
                <a:latin typeface="メイリオ" pitchFamily="50" charset="-128"/>
                <a:ea typeface="メイリオ" pitchFamily="50" charset="-128"/>
                <a:cs typeface="メイリオ" pitchFamily="50" charset="-128"/>
              </a:rPr>
              <a:t>勤務日数</a:t>
            </a:r>
          </a:p>
        </p:txBody>
      </p:sp>
      <p:sp>
        <p:nvSpPr>
          <p:cNvPr id="58" name="Rectangle 18"/>
          <p:cNvSpPr>
            <a:spLocks noChangeArrowheads="1"/>
          </p:cNvSpPr>
          <p:nvPr/>
        </p:nvSpPr>
        <p:spPr bwMode="auto">
          <a:xfrm>
            <a:off x="7452464" y="2852936"/>
            <a:ext cx="1296000" cy="100811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prstClr val="black">
                    <a:lumMod val="65000"/>
                    <a:lumOff val="35000"/>
                  </a:prstClr>
                </a:solidFill>
                <a:latin typeface="メイリオ" pitchFamily="50" charset="-128"/>
                <a:ea typeface="メイリオ" pitchFamily="50" charset="-128"/>
                <a:cs typeface="メイリオ" pitchFamily="50" charset="-128"/>
              </a:rPr>
              <a:t>労働時間</a:t>
            </a:r>
          </a:p>
        </p:txBody>
      </p:sp>
      <p:sp>
        <p:nvSpPr>
          <p:cNvPr id="59" name="Rectangle 2"/>
          <p:cNvSpPr>
            <a:spLocks noChangeArrowheads="1"/>
          </p:cNvSpPr>
          <p:nvPr/>
        </p:nvSpPr>
        <p:spPr bwMode="auto">
          <a:xfrm>
            <a:off x="2101311" y="3915804"/>
            <a:ext cx="1296000" cy="1195258"/>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役員報酬</a:t>
            </a:r>
          </a:p>
        </p:txBody>
      </p:sp>
      <p:sp>
        <p:nvSpPr>
          <p:cNvPr id="60" name="Rectangle 15"/>
          <p:cNvSpPr>
            <a:spLocks noChangeArrowheads="1"/>
          </p:cNvSpPr>
          <p:nvPr/>
        </p:nvSpPr>
        <p:spPr bwMode="auto">
          <a:xfrm>
            <a:off x="3437268" y="3915804"/>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職能給</a:t>
            </a:r>
          </a:p>
        </p:txBody>
      </p:sp>
      <p:sp>
        <p:nvSpPr>
          <p:cNvPr id="61" name="Rectangle 16"/>
          <p:cNvSpPr>
            <a:spLocks noChangeArrowheads="1"/>
          </p:cNvSpPr>
          <p:nvPr/>
        </p:nvSpPr>
        <p:spPr bwMode="auto">
          <a:xfrm>
            <a:off x="6114196" y="3915804"/>
            <a:ext cx="1296000" cy="1195258"/>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勤務日数</a:t>
            </a:r>
            <a:endParaRPr kumimoji="0" lang="en-US" altLang="ja-JP" sz="1400" kern="0" dirty="0">
              <a:solidFill>
                <a:srgbClr val="C00000"/>
              </a:solidFill>
              <a:latin typeface="メイリオ" pitchFamily="50" charset="-128"/>
              <a:ea typeface="メイリオ" pitchFamily="50" charset="-128"/>
              <a:cs typeface="メイリオ" pitchFamily="50" charset="-128"/>
            </a:endParaRPr>
          </a:p>
          <a:p>
            <a:pPr algn="ctr" eaLnBrk="0" fontAlgn="auto" hangingPunct="0">
              <a:spcBef>
                <a:spcPts val="0"/>
              </a:spcBef>
              <a:spcAft>
                <a:spcPts val="0"/>
              </a:spcAft>
              <a:defRPr/>
            </a:pPr>
            <a:r>
              <a:rPr kumimoji="0" lang="en-US" altLang="ja-JP" sz="1400" kern="0" dirty="0">
                <a:solidFill>
                  <a:srgbClr val="C00000"/>
                </a:solidFill>
                <a:latin typeface="メイリオ" pitchFamily="50" charset="-128"/>
                <a:ea typeface="メイリオ" pitchFamily="50" charset="-128"/>
                <a:cs typeface="メイリオ" pitchFamily="50" charset="-128"/>
              </a:rPr>
              <a:t>×</a:t>
            </a:r>
          </a:p>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日給</a:t>
            </a:r>
          </a:p>
        </p:txBody>
      </p:sp>
      <p:sp>
        <p:nvSpPr>
          <p:cNvPr id="62" name="Rectangle 17"/>
          <p:cNvSpPr>
            <a:spLocks noChangeArrowheads="1"/>
          </p:cNvSpPr>
          <p:nvPr/>
        </p:nvSpPr>
        <p:spPr bwMode="auto">
          <a:xfrm>
            <a:off x="4770772" y="4321834"/>
            <a:ext cx="1296000" cy="789228"/>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72000"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日給単価</a:t>
            </a:r>
            <a:endParaRPr kumimoji="0" lang="en-US" altLang="ja-JP" sz="1400" kern="0" dirty="0">
              <a:solidFill>
                <a:srgbClr val="C00000"/>
              </a:solidFill>
              <a:latin typeface="メイリオ" pitchFamily="50" charset="-128"/>
              <a:ea typeface="メイリオ" pitchFamily="50" charset="-128"/>
              <a:cs typeface="メイリオ" pitchFamily="50" charset="-128"/>
            </a:endParaRPr>
          </a:p>
          <a:p>
            <a:pPr algn="ctr" eaLnBrk="0" fontAlgn="auto" hangingPunct="0">
              <a:spcBef>
                <a:spcPts val="0"/>
              </a:spcBef>
              <a:spcAft>
                <a:spcPts val="0"/>
              </a:spcAft>
              <a:defRPr/>
            </a:pPr>
            <a:r>
              <a:rPr kumimoji="0" lang="en-US" altLang="ja-JP" sz="1400" kern="0" dirty="0">
                <a:solidFill>
                  <a:srgbClr val="C00000"/>
                </a:solidFill>
                <a:latin typeface="メイリオ" pitchFamily="50" charset="-128"/>
                <a:ea typeface="メイリオ" pitchFamily="50" charset="-128"/>
                <a:cs typeface="メイリオ" pitchFamily="50" charset="-128"/>
              </a:rPr>
              <a:t>×</a:t>
            </a:r>
          </a:p>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労働日数</a:t>
            </a:r>
          </a:p>
        </p:txBody>
      </p:sp>
      <p:sp>
        <p:nvSpPr>
          <p:cNvPr id="63" name="Rectangle 18"/>
          <p:cNvSpPr>
            <a:spLocks noChangeArrowheads="1"/>
          </p:cNvSpPr>
          <p:nvPr/>
        </p:nvSpPr>
        <p:spPr bwMode="auto">
          <a:xfrm>
            <a:off x="7452464" y="3915804"/>
            <a:ext cx="1296000" cy="1195258"/>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時給単価</a:t>
            </a:r>
            <a:endParaRPr kumimoji="0" lang="en-US" altLang="ja-JP" sz="1400" kern="0" dirty="0">
              <a:solidFill>
                <a:srgbClr val="C00000"/>
              </a:solidFill>
              <a:latin typeface="メイリオ" pitchFamily="50" charset="-128"/>
              <a:ea typeface="メイリオ" pitchFamily="50" charset="-128"/>
              <a:cs typeface="メイリオ" pitchFamily="50" charset="-128"/>
            </a:endParaRPr>
          </a:p>
          <a:p>
            <a:pPr algn="ctr" eaLnBrk="0" fontAlgn="auto" hangingPunct="0">
              <a:spcBef>
                <a:spcPts val="0"/>
              </a:spcBef>
              <a:spcAft>
                <a:spcPts val="0"/>
              </a:spcAft>
              <a:defRPr/>
            </a:pPr>
            <a:r>
              <a:rPr kumimoji="0" lang="en-US" altLang="ja-JP" sz="1400" kern="0" dirty="0">
                <a:solidFill>
                  <a:srgbClr val="C00000"/>
                </a:solidFill>
                <a:latin typeface="メイリオ" pitchFamily="50" charset="-128"/>
                <a:ea typeface="メイリオ" pitchFamily="50" charset="-128"/>
                <a:cs typeface="メイリオ" pitchFamily="50" charset="-128"/>
              </a:rPr>
              <a:t>×</a:t>
            </a:r>
          </a:p>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総労働時間</a:t>
            </a:r>
          </a:p>
        </p:txBody>
      </p:sp>
      <p:sp>
        <p:nvSpPr>
          <p:cNvPr id="64" name="Rectangle 16"/>
          <p:cNvSpPr>
            <a:spLocks noChangeArrowheads="1"/>
          </p:cNvSpPr>
          <p:nvPr/>
        </p:nvSpPr>
        <p:spPr bwMode="auto">
          <a:xfrm>
            <a:off x="6111052" y="5157191"/>
            <a:ext cx="1296000" cy="398219"/>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所得税</a:t>
            </a:r>
          </a:p>
        </p:txBody>
      </p:sp>
      <p:sp>
        <p:nvSpPr>
          <p:cNvPr id="65" name="Rectangle 18"/>
          <p:cNvSpPr>
            <a:spLocks noChangeArrowheads="1"/>
          </p:cNvSpPr>
          <p:nvPr/>
        </p:nvSpPr>
        <p:spPr bwMode="auto">
          <a:xfrm>
            <a:off x="7452464" y="5157192"/>
            <a:ext cx="1296000" cy="406846"/>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所得税</a:t>
            </a:r>
          </a:p>
        </p:txBody>
      </p:sp>
      <p:sp>
        <p:nvSpPr>
          <p:cNvPr id="66" name="Rectangle 2"/>
          <p:cNvSpPr>
            <a:spLocks noChangeArrowheads="1"/>
          </p:cNvSpPr>
          <p:nvPr/>
        </p:nvSpPr>
        <p:spPr bwMode="auto">
          <a:xfrm>
            <a:off x="395537" y="2852936"/>
            <a:ext cx="1633768" cy="100811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勤怠項目</a:t>
            </a:r>
          </a:p>
        </p:txBody>
      </p:sp>
      <p:sp>
        <p:nvSpPr>
          <p:cNvPr id="67" name="Rectangle 2"/>
          <p:cNvSpPr>
            <a:spLocks noChangeArrowheads="1"/>
          </p:cNvSpPr>
          <p:nvPr/>
        </p:nvSpPr>
        <p:spPr bwMode="auto">
          <a:xfrm>
            <a:off x="395537" y="3915804"/>
            <a:ext cx="864095" cy="116938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支給</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項目</a:t>
            </a:r>
          </a:p>
        </p:txBody>
      </p:sp>
      <p:sp>
        <p:nvSpPr>
          <p:cNvPr id="68" name="Rectangle 2"/>
          <p:cNvSpPr>
            <a:spLocks noChangeArrowheads="1"/>
          </p:cNvSpPr>
          <p:nvPr/>
        </p:nvSpPr>
        <p:spPr bwMode="auto">
          <a:xfrm>
            <a:off x="395537" y="5157192"/>
            <a:ext cx="864095" cy="122413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控除</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項目</a:t>
            </a:r>
          </a:p>
        </p:txBody>
      </p:sp>
      <p:sp>
        <p:nvSpPr>
          <p:cNvPr id="69" name="Rectangle 2"/>
          <p:cNvSpPr>
            <a:spLocks noChangeArrowheads="1"/>
          </p:cNvSpPr>
          <p:nvPr/>
        </p:nvSpPr>
        <p:spPr bwMode="auto">
          <a:xfrm>
            <a:off x="1302763" y="3915804"/>
            <a:ext cx="748958" cy="57606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固定</a:t>
            </a:r>
            <a:endParaRPr kumimoji="0" lang="en-US" altLang="ja-JP" sz="1400" kern="0" dirty="0">
              <a:solidFill>
                <a:srgbClr val="FFFFFF"/>
              </a:solidFill>
              <a:latin typeface="メイリオ" pitchFamily="50" charset="-128"/>
              <a:ea typeface="メイリオ" pitchFamily="50" charset="-128"/>
              <a:cs typeface="メイリオ" pitchFamily="50" charset="-128"/>
            </a:endParaRPr>
          </a:p>
        </p:txBody>
      </p:sp>
      <p:sp>
        <p:nvSpPr>
          <p:cNvPr id="70" name="Rectangle 2"/>
          <p:cNvSpPr>
            <a:spLocks noChangeArrowheads="1"/>
          </p:cNvSpPr>
          <p:nvPr/>
        </p:nvSpPr>
        <p:spPr bwMode="auto">
          <a:xfrm>
            <a:off x="1302762" y="4517746"/>
            <a:ext cx="748958" cy="57606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変動</a:t>
            </a:r>
            <a:endParaRPr kumimoji="0" lang="en-US" altLang="ja-JP" sz="1400" kern="0" dirty="0">
              <a:solidFill>
                <a:srgbClr val="FFFFFF"/>
              </a:solidFill>
              <a:latin typeface="メイリオ" pitchFamily="50" charset="-128"/>
              <a:ea typeface="メイリオ" pitchFamily="50" charset="-128"/>
              <a:cs typeface="メイリオ" pitchFamily="50" charset="-128"/>
            </a:endParaRPr>
          </a:p>
        </p:txBody>
      </p:sp>
      <p:sp>
        <p:nvSpPr>
          <p:cNvPr id="71" name="Rectangle 2"/>
          <p:cNvSpPr>
            <a:spLocks noChangeArrowheads="1"/>
          </p:cNvSpPr>
          <p:nvPr/>
        </p:nvSpPr>
        <p:spPr bwMode="auto">
          <a:xfrm>
            <a:off x="1294137" y="5157192"/>
            <a:ext cx="748958" cy="594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固定</a:t>
            </a:r>
            <a:endParaRPr kumimoji="0" lang="en-US" altLang="ja-JP" sz="1400" kern="0" dirty="0">
              <a:solidFill>
                <a:srgbClr val="FFFFFF"/>
              </a:solidFill>
              <a:latin typeface="メイリオ" pitchFamily="50" charset="-128"/>
              <a:ea typeface="メイリオ" pitchFamily="50" charset="-128"/>
              <a:cs typeface="メイリオ" pitchFamily="50" charset="-128"/>
            </a:endParaRPr>
          </a:p>
        </p:txBody>
      </p:sp>
      <p:sp>
        <p:nvSpPr>
          <p:cNvPr id="72" name="Rectangle 2"/>
          <p:cNvSpPr>
            <a:spLocks noChangeArrowheads="1"/>
          </p:cNvSpPr>
          <p:nvPr/>
        </p:nvSpPr>
        <p:spPr bwMode="auto">
          <a:xfrm>
            <a:off x="1294136" y="5785012"/>
            <a:ext cx="748958" cy="594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変動</a:t>
            </a:r>
            <a:endParaRPr kumimoji="0" lang="en-US" altLang="ja-JP" sz="1400" kern="0" dirty="0">
              <a:solidFill>
                <a:srgbClr val="FFFFFF"/>
              </a:solidFill>
              <a:latin typeface="メイリオ" pitchFamily="50" charset="-128"/>
              <a:ea typeface="メイリオ" pitchFamily="50" charset="-128"/>
              <a:cs typeface="メイリオ" pitchFamily="50" charset="-128"/>
            </a:endParaRPr>
          </a:p>
        </p:txBody>
      </p:sp>
      <p:sp>
        <p:nvSpPr>
          <p:cNvPr id="73" name="Rectangle 17"/>
          <p:cNvSpPr>
            <a:spLocks noChangeArrowheads="1"/>
          </p:cNvSpPr>
          <p:nvPr/>
        </p:nvSpPr>
        <p:spPr bwMode="auto">
          <a:xfrm>
            <a:off x="4770772" y="3925436"/>
            <a:ext cx="1296000" cy="360040"/>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職務手当</a:t>
            </a:r>
            <a:endParaRPr kumimoji="0" lang="en-US" altLang="ja-JP" sz="1400" kern="0" dirty="0">
              <a:solidFill>
                <a:srgbClr val="C00000"/>
              </a:solidFill>
              <a:latin typeface="メイリオ" pitchFamily="50" charset="-128"/>
              <a:ea typeface="メイリオ" pitchFamily="50" charset="-128"/>
              <a:cs typeface="メイリオ" pitchFamily="50" charset="-128"/>
            </a:endParaRPr>
          </a:p>
        </p:txBody>
      </p:sp>
      <p:sp>
        <p:nvSpPr>
          <p:cNvPr id="74" name="Rectangle 15"/>
          <p:cNvSpPr>
            <a:spLocks noChangeArrowheads="1"/>
          </p:cNvSpPr>
          <p:nvPr/>
        </p:nvSpPr>
        <p:spPr bwMode="auto">
          <a:xfrm>
            <a:off x="3437268" y="4317968"/>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年齢給</a:t>
            </a:r>
          </a:p>
        </p:txBody>
      </p:sp>
      <p:sp>
        <p:nvSpPr>
          <p:cNvPr id="75" name="Rectangle 15"/>
          <p:cNvSpPr>
            <a:spLocks noChangeArrowheads="1"/>
          </p:cNvSpPr>
          <p:nvPr/>
        </p:nvSpPr>
        <p:spPr bwMode="auto">
          <a:xfrm>
            <a:off x="3437268" y="4723132"/>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職務手当</a:t>
            </a:r>
          </a:p>
        </p:txBody>
      </p:sp>
      <p:sp>
        <p:nvSpPr>
          <p:cNvPr id="76" name="Rectangle 16"/>
          <p:cNvSpPr>
            <a:spLocks noChangeArrowheads="1"/>
          </p:cNvSpPr>
          <p:nvPr/>
        </p:nvSpPr>
        <p:spPr bwMode="auto">
          <a:xfrm>
            <a:off x="6111052" y="5589240"/>
            <a:ext cx="1296000" cy="371613"/>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厚生年金</a:t>
            </a:r>
          </a:p>
        </p:txBody>
      </p:sp>
      <p:sp>
        <p:nvSpPr>
          <p:cNvPr id="77" name="Rectangle 15"/>
          <p:cNvSpPr>
            <a:spLocks noChangeArrowheads="1"/>
          </p:cNvSpPr>
          <p:nvPr/>
        </p:nvSpPr>
        <p:spPr bwMode="auto">
          <a:xfrm>
            <a:off x="2106764" y="5167830"/>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所得税</a:t>
            </a:r>
          </a:p>
        </p:txBody>
      </p:sp>
      <p:sp>
        <p:nvSpPr>
          <p:cNvPr id="78" name="Rectangle 15"/>
          <p:cNvSpPr>
            <a:spLocks noChangeArrowheads="1"/>
          </p:cNvSpPr>
          <p:nvPr/>
        </p:nvSpPr>
        <p:spPr bwMode="auto">
          <a:xfrm>
            <a:off x="2106764" y="5562374"/>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社会保険</a:t>
            </a:r>
          </a:p>
        </p:txBody>
      </p:sp>
      <p:sp>
        <p:nvSpPr>
          <p:cNvPr id="79" name="Rectangle 15"/>
          <p:cNvSpPr>
            <a:spLocks noChangeArrowheads="1"/>
          </p:cNvSpPr>
          <p:nvPr/>
        </p:nvSpPr>
        <p:spPr bwMode="auto">
          <a:xfrm>
            <a:off x="2106764" y="5977170"/>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社員会費</a:t>
            </a:r>
          </a:p>
        </p:txBody>
      </p:sp>
      <p:sp>
        <p:nvSpPr>
          <p:cNvPr id="80" name="Rectangle 15"/>
          <p:cNvSpPr>
            <a:spLocks noChangeArrowheads="1"/>
          </p:cNvSpPr>
          <p:nvPr/>
        </p:nvSpPr>
        <p:spPr bwMode="auto">
          <a:xfrm>
            <a:off x="3437268" y="5165818"/>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所得税</a:t>
            </a:r>
          </a:p>
        </p:txBody>
      </p:sp>
      <p:sp>
        <p:nvSpPr>
          <p:cNvPr id="81" name="Rectangle 15"/>
          <p:cNvSpPr>
            <a:spLocks noChangeArrowheads="1"/>
          </p:cNvSpPr>
          <p:nvPr/>
        </p:nvSpPr>
        <p:spPr bwMode="auto">
          <a:xfrm>
            <a:off x="3437268" y="5560362"/>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社会保険</a:t>
            </a:r>
          </a:p>
        </p:txBody>
      </p:sp>
      <p:sp>
        <p:nvSpPr>
          <p:cNvPr id="82" name="Rectangle 15"/>
          <p:cNvSpPr>
            <a:spLocks noChangeArrowheads="1"/>
          </p:cNvSpPr>
          <p:nvPr/>
        </p:nvSpPr>
        <p:spPr bwMode="auto">
          <a:xfrm>
            <a:off x="3437268" y="5978158"/>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社員会費</a:t>
            </a:r>
          </a:p>
        </p:txBody>
      </p:sp>
      <p:sp>
        <p:nvSpPr>
          <p:cNvPr id="83" name="Rectangle 15"/>
          <p:cNvSpPr>
            <a:spLocks noChangeArrowheads="1"/>
          </p:cNvSpPr>
          <p:nvPr/>
        </p:nvSpPr>
        <p:spPr bwMode="auto">
          <a:xfrm>
            <a:off x="4770772" y="5166824"/>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所得税</a:t>
            </a:r>
          </a:p>
        </p:txBody>
      </p:sp>
      <p:sp>
        <p:nvSpPr>
          <p:cNvPr id="84" name="Rectangle 15"/>
          <p:cNvSpPr>
            <a:spLocks noChangeArrowheads="1"/>
          </p:cNvSpPr>
          <p:nvPr/>
        </p:nvSpPr>
        <p:spPr bwMode="auto">
          <a:xfrm>
            <a:off x="4770772" y="5569994"/>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社会保険</a:t>
            </a:r>
          </a:p>
        </p:txBody>
      </p:sp>
      <p:sp>
        <p:nvSpPr>
          <p:cNvPr id="85" name="Rectangle 15"/>
          <p:cNvSpPr>
            <a:spLocks noChangeArrowheads="1"/>
          </p:cNvSpPr>
          <p:nvPr/>
        </p:nvSpPr>
        <p:spPr bwMode="auto">
          <a:xfrm>
            <a:off x="4770772" y="5983784"/>
            <a:ext cx="1296000" cy="377292"/>
          </a:xfrm>
          <a:prstGeom prst="rect">
            <a:avLst/>
          </a:prstGeom>
          <a:solidFill>
            <a:schemeClr val="accent4">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r>
              <a:rPr kumimoji="0" lang="ja-JP" altLang="en-US" sz="1400" kern="0" dirty="0">
                <a:solidFill>
                  <a:srgbClr val="C00000"/>
                </a:solidFill>
                <a:latin typeface="メイリオ" pitchFamily="50" charset="-128"/>
                <a:ea typeface="メイリオ" pitchFamily="50" charset="-128"/>
                <a:cs typeface="メイリオ" pitchFamily="50" charset="-128"/>
              </a:rPr>
              <a:t>社員会費</a:t>
            </a:r>
          </a:p>
        </p:txBody>
      </p:sp>
      <p:sp>
        <p:nvSpPr>
          <p:cNvPr id="86" name="Rectangle 16"/>
          <p:cNvSpPr>
            <a:spLocks noChangeArrowheads="1"/>
          </p:cNvSpPr>
          <p:nvPr/>
        </p:nvSpPr>
        <p:spPr bwMode="auto">
          <a:xfrm>
            <a:off x="6103938" y="5997575"/>
            <a:ext cx="1295400" cy="358775"/>
          </a:xfrm>
          <a:prstGeom prst="rect">
            <a:avLst/>
          </a:prstGeom>
          <a:noFill/>
          <a:ln w="25400" cmpd="sng">
            <a:solidFill>
              <a:srgbClr val="660066"/>
            </a:solidFill>
            <a:prstDash val="dash"/>
            <a:headEnd/>
            <a:tailEnd/>
          </a:ln>
          <a:scene3d>
            <a:camera prst="orthographicFront">
              <a:rot lat="0" lon="0" rev="0"/>
            </a:camera>
            <a:lightRig rig="threePt" dir="t">
              <a:rot lat="0" lon="0" rev="1200000"/>
            </a:lightRig>
          </a:scene3d>
          <a:sp3d>
            <a:bevelT w="0" h="0"/>
          </a:sp3d>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endParaRPr kumimoji="0" lang="ja-JP" altLang="en-US" sz="1400" kern="0" dirty="0">
              <a:solidFill>
                <a:srgbClr val="C00000"/>
              </a:solidFill>
              <a:latin typeface="メイリオ" pitchFamily="50" charset="-128"/>
              <a:ea typeface="メイリオ" pitchFamily="50" charset="-128"/>
              <a:cs typeface="メイリオ" pitchFamily="50" charset="-128"/>
            </a:endParaRPr>
          </a:p>
        </p:txBody>
      </p:sp>
      <p:sp>
        <p:nvSpPr>
          <p:cNvPr id="87" name="Rectangle 16"/>
          <p:cNvSpPr>
            <a:spLocks noChangeArrowheads="1"/>
          </p:cNvSpPr>
          <p:nvPr/>
        </p:nvSpPr>
        <p:spPr bwMode="auto">
          <a:xfrm>
            <a:off x="7443788" y="5597525"/>
            <a:ext cx="1295400" cy="755650"/>
          </a:xfrm>
          <a:prstGeom prst="rect">
            <a:avLst/>
          </a:prstGeom>
          <a:noFill/>
          <a:ln w="25400" cmpd="sng">
            <a:solidFill>
              <a:srgbClr val="660066"/>
            </a:solidFill>
            <a:prstDash val="dash"/>
            <a:headEnd/>
            <a:tailEnd/>
          </a:ln>
          <a:scene3d>
            <a:camera prst="orthographicFront">
              <a:rot lat="0" lon="0" rev="0"/>
            </a:camera>
            <a:lightRig rig="threePt" dir="t">
              <a:rot lat="0" lon="0" rev="1200000"/>
            </a:lightRig>
          </a:scene3d>
          <a:sp3d>
            <a:bevelT w="0" h="0"/>
          </a:sp3d>
        </p:spPr>
        <p:style>
          <a:lnRef idx="0">
            <a:schemeClr val="accent6"/>
          </a:lnRef>
          <a:fillRef idx="3">
            <a:schemeClr val="accent6"/>
          </a:fillRef>
          <a:effectRef idx="3">
            <a:schemeClr val="accent6"/>
          </a:effectRef>
          <a:fontRef idx="minor">
            <a:schemeClr val="lt1"/>
          </a:fontRef>
        </p:style>
        <p:txBody>
          <a:bodyPr lIns="92075" tIns="46038" rIns="92075" bIns="46038" anchor="ctr"/>
          <a:lstStyle/>
          <a:p>
            <a:pPr algn="ctr" eaLnBrk="0" fontAlgn="auto" hangingPunct="0">
              <a:spcBef>
                <a:spcPts val="0"/>
              </a:spcBef>
              <a:spcAft>
                <a:spcPts val="0"/>
              </a:spcAft>
              <a:defRPr/>
            </a:pPr>
            <a:endParaRPr kumimoji="0" lang="ja-JP" altLang="en-US" sz="1400" kern="0" dirty="0">
              <a:solidFill>
                <a:srgbClr val="C00000"/>
              </a:solidFill>
              <a:latin typeface="メイリオ" pitchFamily="50" charset="-128"/>
              <a:ea typeface="メイリオ" pitchFamily="50" charset="-128"/>
              <a:cs typeface="メイリオ" pitchFamily="50" charset="-128"/>
            </a:endParaRPr>
          </a:p>
        </p:txBody>
      </p:sp>
      <p:sp>
        <p:nvSpPr>
          <p:cNvPr id="72821" name="Rectangle 53"/>
          <p:cNvSpPr>
            <a:spLocks noChangeArrowheads="1"/>
          </p:cNvSpPr>
          <p:nvPr/>
        </p:nvSpPr>
        <p:spPr bwMode="auto">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a:solidFill>
                  <a:srgbClr val="FFFFFF"/>
                </a:solidFill>
                <a:latin typeface="Times New Roman" pitchFamily="18" charset="0"/>
                <a:ea typeface="メイリオ" pitchFamily="50" charset="-128"/>
                <a:cs typeface="Times New Roman" pitchFamily="18" charset="0"/>
              </a:rPr>
              <a:t>SuperStream</a:t>
            </a:r>
            <a:r>
              <a:rPr lang="en-US" altLang="ja-JP" sz="2200" b="1" dirty="0">
                <a:solidFill>
                  <a:srgbClr val="FFFFFF"/>
                </a:solidFill>
                <a:latin typeface="Times New Roman" pitchFamily="18" charset="0"/>
                <a:ea typeface="メイリオ" pitchFamily="50" charset="-128"/>
                <a:cs typeface="Times New Roman" pitchFamily="18" charset="0"/>
              </a:rPr>
              <a:t>-PR+</a:t>
            </a:r>
            <a:r>
              <a:rPr lang="ja-JP" altLang="en-US" sz="2400" b="1" dirty="0">
                <a:solidFill>
                  <a:srgbClr val="FFFFFF"/>
                </a:solidFill>
                <a:latin typeface="メイリオ" pitchFamily="50" charset="-128"/>
                <a:ea typeface="メイリオ" pitchFamily="50" charset="-128"/>
                <a:cs typeface="メイリオ" pitchFamily="50" charset="-128"/>
              </a:rPr>
              <a:t>　</a:t>
            </a:r>
            <a:r>
              <a:rPr lang="ja-JP" altLang="en-US" sz="1400" dirty="0">
                <a:solidFill>
                  <a:srgbClr val="FFFFFF"/>
                </a:solidFill>
                <a:latin typeface="メイリオ" pitchFamily="50" charset="-128"/>
                <a:ea typeface="メイリオ" pitchFamily="50" charset="-128"/>
                <a:cs typeface="メイリオ" pitchFamily="50" charset="-128"/>
              </a:rPr>
              <a:t>給与管理システム</a:t>
            </a:r>
            <a:r>
              <a:rPr lang="ja-JP" altLang="en-US" sz="2400" dirty="0">
                <a:solidFill>
                  <a:srgbClr val="FFFFFF"/>
                </a:solidFill>
                <a:latin typeface="メイリオ" pitchFamily="50" charset="-128"/>
                <a:ea typeface="メイリオ" pitchFamily="50" charset="-128"/>
                <a:cs typeface="メイリオ" pitchFamily="50" charset="-128"/>
              </a:rPr>
              <a:t/>
            </a:r>
            <a:br>
              <a:rPr lang="ja-JP" altLang="en-US" sz="2400" dirty="0">
                <a:solidFill>
                  <a:srgbClr val="FFFFFF"/>
                </a:solidFill>
                <a:latin typeface="メイリオ" pitchFamily="50" charset="-128"/>
                <a:ea typeface="メイリオ" pitchFamily="50" charset="-128"/>
                <a:cs typeface="メイリオ" pitchFamily="50" charset="-128"/>
              </a:rPr>
            </a:br>
            <a:r>
              <a:rPr lang="ja-JP" altLang="en-US" dirty="0" smtClean="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複雑な雇用形態に応じた設定が可能～</a:t>
            </a:r>
          </a:p>
        </p:txBody>
      </p:sp>
      <p:sp>
        <p:nvSpPr>
          <p:cNvPr id="90" name="スライド番号プレースホルダ 5"/>
          <p:cNvSpPr>
            <a:spLocks noGrp="1"/>
          </p:cNvSpPr>
          <p:nvPr>
            <p:ph type="sldNum" sz="quarter" idx="10"/>
          </p:nvPr>
        </p:nvSpPr>
        <p:spPr>
          <a:xfrm>
            <a:off x="7920038" y="6462713"/>
            <a:ext cx="720725" cy="179387"/>
          </a:xfrm>
        </p:spPr>
        <p:txBody>
          <a:bodyPr anchorCtr="0"/>
          <a:lstStyle>
            <a:lvl1pPr algn="r">
              <a:defRPr sz="900" smtClean="0">
                <a:latin typeface="+mn-lt"/>
              </a:defRPr>
            </a:lvl1pPr>
          </a:lstStyle>
          <a:p>
            <a:pPr>
              <a:defRPr/>
            </a:pPr>
            <a:fld id="{21DF97F7-6EB6-4854-94DB-1966C989DFD0}" type="slidenum">
              <a:rPr kumimoji="0" lang="ja-JP" altLang="en-US" kern="0">
                <a:solidFill>
                  <a:srgbClr val="FFFFFF"/>
                </a:solidFill>
                <a:latin typeface="メイリオ" pitchFamily="50" charset="-128"/>
                <a:ea typeface="メイリオ" pitchFamily="50" charset="-128"/>
                <a:cs typeface="メイリオ" pitchFamily="50" charset="-128"/>
              </a:rPr>
              <a:pPr>
                <a:defRPr/>
              </a:pPr>
              <a:t>27</a:t>
            </a:fld>
            <a:endParaRPr kumimoji="0" lang="ja-JP" altLang="en-US" kern="0" dirty="0">
              <a:solidFill>
                <a:srgbClr val="FFFFFF"/>
              </a:solidFill>
              <a:latin typeface="メイリオ" pitchFamily="50" charset="-128"/>
              <a:ea typeface="メイリオ" pitchFamily="50" charset="-128"/>
              <a:cs typeface="メイリオ" pitchFamily="50" charset="-128"/>
            </a:endParaRPr>
          </a:p>
        </p:txBody>
      </p:sp>
      <p:grpSp>
        <p:nvGrpSpPr>
          <p:cNvPr id="2" name="グループ化 45"/>
          <p:cNvGrpSpPr/>
          <p:nvPr/>
        </p:nvGrpSpPr>
        <p:grpSpPr>
          <a:xfrm>
            <a:off x="395290" y="1340768"/>
            <a:ext cx="215993" cy="215740"/>
            <a:chOff x="395290" y="1460627"/>
            <a:chExt cx="215993" cy="215740"/>
          </a:xfrm>
        </p:grpSpPr>
        <p:sp>
          <p:nvSpPr>
            <p:cNvPr id="47" name="正方形/長方形 46"/>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88" name="正方形/長方形 87"/>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89"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複雑な雇用体系に柔軟に対応可能</a:t>
            </a:r>
          </a:p>
        </p:txBody>
      </p:sp>
      <p:sp>
        <p:nvSpPr>
          <p:cNvPr id="9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544830" y="2766210"/>
            <a:ext cx="3648075" cy="3615118"/>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5" name="Text Box 3"/>
          <p:cNvSpPr>
            <a:spLocks noChangeArrowheads="1"/>
          </p:cNvSpPr>
          <p:nvPr/>
        </p:nvSpPr>
        <p:spPr bwMode="auto">
          <a:xfrm>
            <a:off x="539552" y="2564904"/>
            <a:ext cx="2519362" cy="341312"/>
          </a:xfrm>
          <a:prstGeom prst="roundRect">
            <a:avLst>
              <a:gd name="adj" fmla="val 16667"/>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a:spAutoFit/>
          </a:bodyPr>
          <a:lstStyle/>
          <a:p>
            <a:pPr algn="ctr">
              <a:defRPr/>
            </a:pPr>
            <a:r>
              <a:rPr kumimoji="0" lang="ja-JP" altLang="en-US" sz="1400" kern="0">
                <a:solidFill>
                  <a:srgbClr val="FFFFFF"/>
                </a:solidFill>
                <a:latin typeface="メイリオ" pitchFamily="50" charset="-128"/>
                <a:ea typeface="メイリオ" pitchFamily="50" charset="-128"/>
                <a:cs typeface="メイリオ" pitchFamily="50" charset="-128"/>
              </a:rPr>
              <a:t>給与項目設定</a:t>
            </a:r>
          </a:p>
        </p:txBody>
      </p:sp>
      <p:sp>
        <p:nvSpPr>
          <p:cNvPr id="6" name="Text Box 4"/>
          <p:cNvSpPr txBox="1">
            <a:spLocks noChangeArrowheads="1"/>
          </p:cNvSpPr>
          <p:nvPr/>
        </p:nvSpPr>
        <p:spPr bwMode="auto">
          <a:xfrm>
            <a:off x="602679" y="1701478"/>
            <a:ext cx="8505825" cy="719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ckThin" algn="ctr">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画面から簡単な操作で、給与項目の新設、メンテナンス、給与明細への表示調整、計算式の登録が行えます。また、会社・事業の統合など様々な理由で複雑になった１社の給与制度を柔軟に</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pPr eaLnBrk="1" hangingPunct="1"/>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取入、所属ツリーや雇用形態と関連付けした運用に対応できます。</a:t>
            </a:r>
          </a:p>
        </p:txBody>
      </p:sp>
      <p:sp>
        <p:nvSpPr>
          <p:cNvPr id="7" name="AutoShape 16"/>
          <p:cNvSpPr>
            <a:spLocks noChangeArrowheads="1"/>
          </p:cNvSpPr>
          <p:nvPr/>
        </p:nvSpPr>
        <p:spPr bwMode="auto">
          <a:xfrm>
            <a:off x="547172" y="4305750"/>
            <a:ext cx="1531938" cy="29845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■現物支給項目</a:t>
            </a:r>
          </a:p>
        </p:txBody>
      </p:sp>
      <p:sp>
        <p:nvSpPr>
          <p:cNvPr id="8" name="AutoShape 17"/>
          <p:cNvSpPr>
            <a:spLocks noChangeArrowheads="1"/>
          </p:cNvSpPr>
          <p:nvPr/>
        </p:nvSpPr>
        <p:spPr bwMode="auto">
          <a:xfrm>
            <a:off x="547172" y="4866142"/>
            <a:ext cx="3228975" cy="307975"/>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■通知欄用項目（退職金ポイント等）</a:t>
            </a:r>
          </a:p>
        </p:txBody>
      </p:sp>
      <p:sp>
        <p:nvSpPr>
          <p:cNvPr id="9" name="AutoShape 18"/>
          <p:cNvSpPr>
            <a:spLocks noChangeArrowheads="1"/>
          </p:cNvSpPr>
          <p:nvPr/>
        </p:nvSpPr>
        <p:spPr bwMode="auto">
          <a:xfrm>
            <a:off x="547172" y="5160109"/>
            <a:ext cx="3228975" cy="307975"/>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■管理項目（仕訳連携用、レポート用）</a:t>
            </a:r>
          </a:p>
        </p:txBody>
      </p:sp>
      <p:sp>
        <p:nvSpPr>
          <p:cNvPr id="10" name="Text Box 19"/>
          <p:cNvSpPr txBox="1">
            <a:spLocks noChangeArrowheads="1"/>
          </p:cNvSpPr>
          <p:nvPr/>
        </p:nvSpPr>
        <p:spPr bwMode="auto">
          <a:xfrm>
            <a:off x="638175" y="2949699"/>
            <a:ext cx="34559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ckThin" algn="ctr">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200" smtClean="0">
                <a:solidFill>
                  <a:srgbClr val="595959"/>
                </a:solidFill>
                <a:latin typeface="メイリオ" pitchFamily="50" charset="-128"/>
                <a:ea typeface="メイリオ" pitchFamily="50" charset="-128"/>
                <a:cs typeface="メイリオ" pitchFamily="50" charset="-128"/>
              </a:rPr>
              <a:t>約</a:t>
            </a:r>
            <a:r>
              <a:rPr lang="en-US" altLang="ja-JP" sz="1200" smtClean="0">
                <a:solidFill>
                  <a:srgbClr val="595959"/>
                </a:solidFill>
                <a:latin typeface="メイリオ" pitchFamily="50" charset="-128"/>
                <a:ea typeface="メイリオ" pitchFamily="50" charset="-128"/>
                <a:cs typeface="メイリオ" pitchFamily="50" charset="-128"/>
              </a:rPr>
              <a:t>1</a:t>
            </a:r>
            <a:r>
              <a:rPr lang="ja-JP" altLang="en-US" sz="1200" smtClean="0">
                <a:solidFill>
                  <a:srgbClr val="595959"/>
                </a:solidFill>
                <a:latin typeface="メイリオ" pitchFamily="50" charset="-128"/>
                <a:ea typeface="メイリオ" pitchFamily="50" charset="-128"/>
                <a:cs typeface="メイリオ" pitchFamily="50" charset="-128"/>
              </a:rPr>
              <a:t>万項目まで利用可能。</a:t>
            </a:r>
            <a:endParaRPr lang="en-US" altLang="ja-JP" sz="1200" smtClean="0">
              <a:solidFill>
                <a:srgbClr val="595959"/>
              </a:solidFill>
              <a:latin typeface="メイリオ" pitchFamily="50" charset="-128"/>
              <a:ea typeface="メイリオ" pitchFamily="50" charset="-128"/>
              <a:cs typeface="メイリオ" pitchFamily="50" charset="-128"/>
            </a:endParaRPr>
          </a:p>
          <a:p>
            <a:pPr eaLnBrk="1" hangingPunct="1"/>
            <a:r>
              <a:rPr lang="en-US" altLang="ja-JP" sz="1200" smtClean="0">
                <a:solidFill>
                  <a:srgbClr val="595959"/>
                </a:solidFill>
                <a:latin typeface="メイリオ" pitchFamily="50" charset="-128"/>
                <a:ea typeface="メイリオ" pitchFamily="50" charset="-128"/>
                <a:cs typeface="メイリオ" pitchFamily="50" charset="-128"/>
              </a:rPr>
              <a:t>※</a:t>
            </a:r>
            <a:r>
              <a:rPr lang="ja-JP" altLang="en-US" sz="1200" smtClean="0">
                <a:solidFill>
                  <a:srgbClr val="595959"/>
                </a:solidFill>
                <a:latin typeface="メイリオ" pitchFamily="50" charset="-128"/>
                <a:ea typeface="メイリオ" pitchFamily="50" charset="-128"/>
                <a:cs typeface="メイリオ" pitchFamily="50" charset="-128"/>
              </a:rPr>
              <a:t>課税・社保・雇用・労災保険の対象となる</a:t>
            </a:r>
            <a:endParaRPr lang="en-US" altLang="ja-JP" sz="1200" smtClean="0">
              <a:solidFill>
                <a:srgbClr val="595959"/>
              </a:solidFill>
              <a:latin typeface="メイリオ" pitchFamily="50" charset="-128"/>
              <a:ea typeface="メイリオ" pitchFamily="50" charset="-128"/>
              <a:cs typeface="メイリオ" pitchFamily="50" charset="-128"/>
            </a:endParaRPr>
          </a:p>
          <a:p>
            <a:pPr eaLnBrk="1" hangingPunct="1"/>
            <a:r>
              <a:rPr lang="ja-JP" altLang="en-US" sz="1200" smtClean="0">
                <a:solidFill>
                  <a:srgbClr val="595959"/>
                </a:solidFill>
                <a:latin typeface="メイリオ" pitchFamily="50" charset="-128"/>
                <a:ea typeface="メイリオ" pitchFamily="50" charset="-128"/>
                <a:cs typeface="メイリオ" pitchFamily="50" charset="-128"/>
              </a:rPr>
              <a:t>　項目はチェックをつけるだけの簡単な操作</a:t>
            </a:r>
          </a:p>
        </p:txBody>
      </p:sp>
      <p:sp>
        <p:nvSpPr>
          <p:cNvPr id="11" name="Text Box 21"/>
          <p:cNvSpPr txBox="1">
            <a:spLocks noChangeArrowheads="1"/>
          </p:cNvSpPr>
          <p:nvPr/>
        </p:nvSpPr>
        <p:spPr bwMode="auto">
          <a:xfrm>
            <a:off x="4803775" y="1449388"/>
            <a:ext cx="184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ja-JP" sz="2000" smtClean="0">
              <a:solidFill>
                <a:srgbClr val="000000"/>
              </a:solidFill>
              <a:latin typeface="メイリオ" pitchFamily="50" charset="-128"/>
              <a:ea typeface="メイリオ" pitchFamily="50" charset="-128"/>
              <a:cs typeface="メイリオ" pitchFamily="50" charset="-128"/>
            </a:endParaRPr>
          </a:p>
        </p:txBody>
      </p:sp>
      <p:sp>
        <p:nvSpPr>
          <p:cNvPr id="12" name="AutoShape 25"/>
          <p:cNvSpPr>
            <a:spLocks noChangeArrowheads="1"/>
          </p:cNvSpPr>
          <p:nvPr/>
        </p:nvSpPr>
        <p:spPr bwMode="auto">
          <a:xfrm>
            <a:off x="547172" y="3595876"/>
            <a:ext cx="3227387"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■支給・控除・残業項目・日給（時給）</a:t>
            </a:r>
          </a:p>
        </p:txBody>
      </p:sp>
      <p:sp>
        <p:nvSpPr>
          <p:cNvPr id="13" name="AutoShape 26"/>
          <p:cNvSpPr>
            <a:spLocks noChangeArrowheads="1"/>
          </p:cNvSpPr>
          <p:nvPr/>
        </p:nvSpPr>
        <p:spPr bwMode="auto">
          <a:xfrm>
            <a:off x="547172" y="3856450"/>
            <a:ext cx="3482262" cy="536575"/>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■基準金額（残業・欠勤控除単価）の対象</a:t>
            </a:r>
            <a:endParaRPr lang="en-US" altLang="ja-JP" sz="1300" dirty="0">
              <a:solidFill>
                <a:srgbClr val="008000"/>
              </a:solidFill>
              <a:latin typeface="メイリオ" pitchFamily="50" charset="-128"/>
              <a:ea typeface="メイリオ" pitchFamily="50" charset="-128"/>
              <a:cs typeface="メイリオ" pitchFamily="50" charset="-128"/>
            </a:endParaRPr>
          </a:p>
          <a:p>
            <a:pPr>
              <a:defRPr/>
            </a:pPr>
            <a:r>
              <a:rPr lang="ja-JP" altLang="en-US" sz="1300" dirty="0">
                <a:solidFill>
                  <a:srgbClr val="008000"/>
                </a:solidFill>
                <a:latin typeface="メイリオ" pitchFamily="50" charset="-128"/>
                <a:ea typeface="メイリオ" pitchFamily="50" charset="-128"/>
                <a:cs typeface="メイリオ" pitchFamily="50" charset="-128"/>
              </a:rPr>
              <a:t>　項目指定と単価計算</a:t>
            </a:r>
          </a:p>
        </p:txBody>
      </p:sp>
      <p:sp>
        <p:nvSpPr>
          <p:cNvPr id="14" name="AutoShape 27"/>
          <p:cNvSpPr>
            <a:spLocks noChangeArrowheads="1"/>
          </p:cNvSpPr>
          <p:nvPr/>
        </p:nvSpPr>
        <p:spPr bwMode="auto">
          <a:xfrm>
            <a:off x="547172" y="4563830"/>
            <a:ext cx="1628775" cy="29845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■法定控除調整</a:t>
            </a:r>
          </a:p>
        </p:txBody>
      </p:sp>
      <p:sp>
        <p:nvSpPr>
          <p:cNvPr id="15" name="AutoShape 28"/>
          <p:cNvSpPr>
            <a:spLocks noChangeArrowheads="1"/>
          </p:cNvSpPr>
          <p:nvPr/>
        </p:nvSpPr>
        <p:spPr bwMode="auto">
          <a:xfrm>
            <a:off x="547172" y="5468084"/>
            <a:ext cx="3228975" cy="33655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■上限下限値設定・丸めパターン設定</a:t>
            </a:r>
          </a:p>
        </p:txBody>
      </p:sp>
      <p:sp>
        <p:nvSpPr>
          <p:cNvPr id="16" name="AutoShape 29"/>
          <p:cNvSpPr>
            <a:spLocks noChangeArrowheads="1"/>
          </p:cNvSpPr>
          <p:nvPr/>
        </p:nvSpPr>
        <p:spPr bwMode="auto">
          <a:xfrm>
            <a:off x="547172" y="5756116"/>
            <a:ext cx="3228975" cy="307975"/>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8000"/>
                </a:solidFill>
                <a:latin typeface="メイリオ" pitchFamily="50" charset="-128"/>
                <a:ea typeface="メイリオ" pitchFamily="50" charset="-128"/>
                <a:cs typeface="メイリオ" pitchFamily="50" charset="-128"/>
              </a:rPr>
              <a:t>■非課税限度額設定</a:t>
            </a:r>
          </a:p>
        </p:txBody>
      </p:sp>
      <p:sp>
        <p:nvSpPr>
          <p:cNvPr id="17" name="AutoShape 2"/>
          <p:cNvSpPr>
            <a:spLocks noChangeArrowheads="1"/>
          </p:cNvSpPr>
          <p:nvPr/>
        </p:nvSpPr>
        <p:spPr bwMode="auto">
          <a:xfrm>
            <a:off x="4795520" y="2780854"/>
            <a:ext cx="3648075" cy="936178"/>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18" name="Text Box 3"/>
          <p:cNvSpPr>
            <a:spLocks noChangeArrowheads="1"/>
          </p:cNvSpPr>
          <p:nvPr/>
        </p:nvSpPr>
        <p:spPr bwMode="auto">
          <a:xfrm>
            <a:off x="4788024" y="2564830"/>
            <a:ext cx="2519362" cy="341312"/>
          </a:xfrm>
          <a:prstGeom prst="roundRect">
            <a:avLst>
              <a:gd name="adj" fmla="val 16667"/>
            </a:avLst>
          </a:prstGeom>
          <a:solidFill>
            <a:srgbClr val="FF66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a:spAutoFit/>
          </a:bodyPr>
          <a:lstStyle/>
          <a:p>
            <a:pPr algn="ctr">
              <a:defRPr/>
            </a:pPr>
            <a:r>
              <a:rPr kumimoji="0" lang="ja-JP" altLang="en-US" sz="1400" kern="0">
                <a:solidFill>
                  <a:srgbClr val="FFFFFF"/>
                </a:solidFill>
                <a:latin typeface="メイリオ" pitchFamily="50" charset="-128"/>
                <a:ea typeface="メイリオ" pitchFamily="50" charset="-128"/>
                <a:cs typeface="メイリオ" pitchFamily="50" charset="-128"/>
              </a:rPr>
              <a:t>賞与・給与サイクル</a:t>
            </a:r>
          </a:p>
        </p:txBody>
      </p:sp>
      <p:sp>
        <p:nvSpPr>
          <p:cNvPr id="19" name="AutoShape 25"/>
          <p:cNvSpPr>
            <a:spLocks noChangeArrowheads="1"/>
          </p:cNvSpPr>
          <p:nvPr/>
        </p:nvSpPr>
        <p:spPr bwMode="auto">
          <a:xfrm>
            <a:off x="4867652" y="2996952"/>
            <a:ext cx="3456384"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C00000"/>
                </a:solidFill>
                <a:latin typeface="メイリオ" pitchFamily="50" charset="-128"/>
                <a:ea typeface="メイリオ" pitchFamily="50" charset="-128"/>
                <a:cs typeface="メイリオ" pitchFamily="50" charset="-128"/>
              </a:rPr>
              <a:t>■締日支給日のサイクル：最大</a:t>
            </a:r>
            <a:r>
              <a:rPr lang="en-US" altLang="ja-JP" sz="1300" dirty="0">
                <a:solidFill>
                  <a:srgbClr val="C00000"/>
                </a:solidFill>
                <a:latin typeface="メイリオ" pitchFamily="50" charset="-128"/>
                <a:ea typeface="メイリオ" pitchFamily="50" charset="-128"/>
                <a:cs typeface="メイリオ" pitchFamily="50" charset="-128"/>
              </a:rPr>
              <a:t>7</a:t>
            </a:r>
            <a:r>
              <a:rPr lang="ja-JP" altLang="en-US" sz="1300" dirty="0">
                <a:solidFill>
                  <a:srgbClr val="C00000"/>
                </a:solidFill>
                <a:latin typeface="メイリオ" pitchFamily="50" charset="-128"/>
                <a:ea typeface="メイリオ" pitchFamily="50" charset="-128"/>
                <a:cs typeface="メイリオ" pitchFamily="50" charset="-128"/>
              </a:rPr>
              <a:t>パターン</a:t>
            </a:r>
          </a:p>
        </p:txBody>
      </p:sp>
      <p:sp>
        <p:nvSpPr>
          <p:cNvPr id="20" name="AutoShape 25"/>
          <p:cNvSpPr>
            <a:spLocks noChangeArrowheads="1"/>
          </p:cNvSpPr>
          <p:nvPr/>
        </p:nvSpPr>
        <p:spPr bwMode="auto">
          <a:xfrm>
            <a:off x="4867652" y="3293610"/>
            <a:ext cx="3227387"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C00000"/>
                </a:solidFill>
                <a:latin typeface="メイリオ" pitchFamily="50" charset="-128"/>
                <a:ea typeface="メイリオ" pitchFamily="50" charset="-128"/>
                <a:cs typeface="メイリオ" pitchFamily="50" charset="-128"/>
              </a:rPr>
              <a:t>■同月中複数回の賞与支給</a:t>
            </a:r>
          </a:p>
        </p:txBody>
      </p:sp>
      <p:sp>
        <p:nvSpPr>
          <p:cNvPr id="21" name="AutoShape 2"/>
          <p:cNvSpPr>
            <a:spLocks noChangeArrowheads="1"/>
          </p:cNvSpPr>
          <p:nvPr/>
        </p:nvSpPr>
        <p:spPr bwMode="auto">
          <a:xfrm>
            <a:off x="4787900" y="4005263"/>
            <a:ext cx="3648075" cy="863897"/>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22" name="Text Box 3"/>
          <p:cNvSpPr>
            <a:spLocks noChangeArrowheads="1"/>
          </p:cNvSpPr>
          <p:nvPr/>
        </p:nvSpPr>
        <p:spPr bwMode="auto">
          <a:xfrm>
            <a:off x="4788024" y="3838893"/>
            <a:ext cx="2519362" cy="341312"/>
          </a:xfrm>
          <a:prstGeom prst="roundRect">
            <a:avLst>
              <a:gd name="adj" fmla="val 16667"/>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a:spAutoFit/>
          </a:bodyPr>
          <a:lstStyle/>
          <a:p>
            <a:pPr algn="ctr">
              <a:defRPr/>
            </a:pPr>
            <a:r>
              <a:rPr kumimoji="0" lang="ja-JP" altLang="en-US" sz="1400" kern="0">
                <a:solidFill>
                  <a:srgbClr val="FFFFFF"/>
                </a:solidFill>
                <a:latin typeface="メイリオ" pitchFamily="50" charset="-128"/>
                <a:ea typeface="メイリオ" pitchFamily="50" charset="-128"/>
                <a:cs typeface="メイリオ" pitchFamily="50" charset="-128"/>
              </a:rPr>
              <a:t>社会保険</a:t>
            </a:r>
          </a:p>
        </p:txBody>
      </p:sp>
      <p:sp>
        <p:nvSpPr>
          <p:cNvPr id="23" name="AutoShape 25"/>
          <p:cNvSpPr>
            <a:spLocks noChangeArrowheads="1"/>
          </p:cNvSpPr>
          <p:nvPr/>
        </p:nvSpPr>
        <p:spPr bwMode="auto">
          <a:xfrm>
            <a:off x="4873005" y="4221088"/>
            <a:ext cx="3515419"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7BC7">
                    <a:lumMod val="75000"/>
                  </a:srgbClr>
                </a:solidFill>
                <a:latin typeface="メイリオ" pitchFamily="50" charset="-128"/>
                <a:ea typeface="メイリオ" pitchFamily="50" charset="-128"/>
                <a:cs typeface="メイリオ" pitchFamily="50" charset="-128"/>
              </a:rPr>
              <a:t>■社会保険事業所　複数パターン</a:t>
            </a:r>
            <a:r>
              <a:rPr lang="en-US" altLang="ja-JP" sz="1300" dirty="0">
                <a:solidFill>
                  <a:srgbClr val="007BC7">
                    <a:lumMod val="75000"/>
                  </a:srgbClr>
                </a:solidFill>
                <a:latin typeface="メイリオ" pitchFamily="50" charset="-128"/>
                <a:ea typeface="メイリオ" pitchFamily="50" charset="-128"/>
                <a:cs typeface="メイリオ" pitchFamily="50" charset="-128"/>
              </a:rPr>
              <a:t>/</a:t>
            </a:r>
            <a:r>
              <a:rPr lang="ja-JP" altLang="en-US" sz="1300" dirty="0">
                <a:solidFill>
                  <a:srgbClr val="007BC7">
                    <a:lumMod val="75000"/>
                  </a:srgbClr>
                </a:solidFill>
                <a:latin typeface="メイリオ" pitchFamily="50" charset="-128"/>
                <a:ea typeface="メイリオ" pitchFamily="50" charset="-128"/>
                <a:cs typeface="メイリオ" pitchFamily="50" charset="-128"/>
              </a:rPr>
              <a:t>予定登録</a:t>
            </a:r>
          </a:p>
        </p:txBody>
      </p:sp>
      <p:sp>
        <p:nvSpPr>
          <p:cNvPr id="24" name="AutoShape 25"/>
          <p:cNvSpPr>
            <a:spLocks noChangeArrowheads="1"/>
          </p:cNvSpPr>
          <p:nvPr/>
        </p:nvSpPr>
        <p:spPr bwMode="auto">
          <a:xfrm>
            <a:off x="4873005" y="4509120"/>
            <a:ext cx="3227387"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007BC7">
                    <a:lumMod val="75000"/>
                  </a:srgbClr>
                </a:solidFill>
                <a:latin typeface="メイリオ" pitchFamily="50" charset="-128"/>
                <a:ea typeface="メイリオ" pitchFamily="50" charset="-128"/>
                <a:cs typeface="メイリオ" pitchFamily="50" charset="-128"/>
              </a:rPr>
              <a:t>■労働保険料率　複数パターン設定</a:t>
            </a:r>
          </a:p>
        </p:txBody>
      </p:sp>
      <p:sp>
        <p:nvSpPr>
          <p:cNvPr id="25" name="AutoShape 2"/>
          <p:cNvSpPr>
            <a:spLocks noChangeArrowheads="1"/>
          </p:cNvSpPr>
          <p:nvPr/>
        </p:nvSpPr>
        <p:spPr bwMode="auto">
          <a:xfrm>
            <a:off x="4787900" y="5156051"/>
            <a:ext cx="3648075" cy="1225277"/>
          </a:xfrm>
          <a:prstGeom prst="roundRect">
            <a:avLst>
              <a:gd name="adj" fmla="val 3088"/>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a:defRPr/>
            </a:pPr>
            <a:endParaRPr kumimoji="0" lang="ja-JP" altLang="ja-JP" sz="2000" kern="0">
              <a:solidFill>
                <a:srgbClr val="000000"/>
              </a:solidFill>
              <a:latin typeface="メイリオ" pitchFamily="50" charset="-128"/>
              <a:ea typeface="メイリオ" pitchFamily="50" charset="-128"/>
              <a:cs typeface="メイリオ" pitchFamily="50" charset="-128"/>
            </a:endParaRPr>
          </a:p>
        </p:txBody>
      </p:sp>
      <p:sp>
        <p:nvSpPr>
          <p:cNvPr id="26" name="Text Box 3"/>
          <p:cNvSpPr>
            <a:spLocks noChangeArrowheads="1"/>
          </p:cNvSpPr>
          <p:nvPr/>
        </p:nvSpPr>
        <p:spPr bwMode="auto">
          <a:xfrm>
            <a:off x="4788024" y="5013176"/>
            <a:ext cx="2519362" cy="339725"/>
          </a:xfrm>
          <a:prstGeom prst="roundRect">
            <a:avLst>
              <a:gd name="adj" fmla="val 16667"/>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a:spAutoFit/>
          </a:bodyPr>
          <a:lstStyle/>
          <a:p>
            <a:pPr algn="ctr">
              <a:defRPr/>
            </a:pPr>
            <a:r>
              <a:rPr kumimoji="0" lang="ja-JP" altLang="en-US" sz="1400" kern="0" dirty="0">
                <a:solidFill>
                  <a:srgbClr val="FFFFFF"/>
                </a:solidFill>
                <a:latin typeface="メイリオ" pitchFamily="50" charset="-128"/>
                <a:ea typeface="メイリオ" pitchFamily="50" charset="-128"/>
                <a:cs typeface="メイリオ" pitchFamily="50" charset="-128"/>
              </a:rPr>
              <a:t>元請銀行口座</a:t>
            </a:r>
          </a:p>
        </p:txBody>
      </p:sp>
      <p:sp>
        <p:nvSpPr>
          <p:cNvPr id="27" name="AutoShape 25"/>
          <p:cNvSpPr>
            <a:spLocks noChangeArrowheads="1"/>
          </p:cNvSpPr>
          <p:nvPr/>
        </p:nvSpPr>
        <p:spPr bwMode="auto">
          <a:xfrm>
            <a:off x="4860032" y="5444627"/>
            <a:ext cx="1944215"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660066"/>
                </a:solidFill>
                <a:latin typeface="メイリオ" pitchFamily="50" charset="-128"/>
                <a:ea typeface="メイリオ" pitchFamily="50" charset="-128"/>
                <a:cs typeface="メイリオ" pitchFamily="50" charset="-128"/>
              </a:rPr>
              <a:t>■複数の元請銀行設定</a:t>
            </a:r>
          </a:p>
        </p:txBody>
      </p:sp>
      <p:sp>
        <p:nvSpPr>
          <p:cNvPr id="28" name="AutoShape 25"/>
          <p:cNvSpPr>
            <a:spLocks noChangeArrowheads="1"/>
          </p:cNvSpPr>
          <p:nvPr/>
        </p:nvSpPr>
        <p:spPr bwMode="auto">
          <a:xfrm>
            <a:off x="4860032" y="5977568"/>
            <a:ext cx="3312368"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660066"/>
                </a:solidFill>
                <a:latin typeface="メイリオ" pitchFamily="50" charset="-128"/>
                <a:ea typeface="メイリオ" pitchFamily="50" charset="-128"/>
                <a:cs typeface="メイリオ" pitchFamily="50" charset="-128"/>
              </a:rPr>
              <a:t>■元請銀行口座－振込口座　自動振分</a:t>
            </a:r>
          </a:p>
        </p:txBody>
      </p:sp>
      <p:sp>
        <p:nvSpPr>
          <p:cNvPr id="29" name="AutoShape 25"/>
          <p:cNvSpPr>
            <a:spLocks noChangeArrowheads="1"/>
          </p:cNvSpPr>
          <p:nvPr/>
        </p:nvSpPr>
        <p:spPr bwMode="auto">
          <a:xfrm>
            <a:off x="4860032" y="5703788"/>
            <a:ext cx="1584175" cy="317500"/>
          </a:xfrm>
          <a:prstGeom prst="roundRect">
            <a:avLst>
              <a:gd name="adj" fmla="val 16667"/>
            </a:avLst>
          </a:prstGeom>
          <a:noFill/>
          <a:ln w="57150" cmpd="thickThin" algn="ctr">
            <a:noFill/>
            <a:round/>
            <a:headEnd/>
            <a:tailEnd/>
          </a:ln>
          <a:effectLst/>
          <a:scene3d>
            <a:camera prst="orthographicFront"/>
            <a:lightRig rig="threePt" dir="t"/>
          </a:scene3d>
          <a:sp3d>
            <a:bevelT prst="relaxedInset"/>
          </a:sp3d>
        </p:spPr>
        <p:txBody>
          <a:bodyPr/>
          <a:lstStyle/>
          <a:p>
            <a:pPr>
              <a:defRPr/>
            </a:pPr>
            <a:r>
              <a:rPr lang="ja-JP" altLang="en-US" sz="1300" dirty="0">
                <a:solidFill>
                  <a:srgbClr val="660066"/>
                </a:solidFill>
                <a:latin typeface="メイリオ" pitchFamily="50" charset="-128"/>
                <a:ea typeface="メイリオ" pitchFamily="50" charset="-128"/>
                <a:cs typeface="メイリオ" pitchFamily="50" charset="-128"/>
              </a:rPr>
              <a:t>■郵便局の利用</a:t>
            </a:r>
          </a:p>
        </p:txBody>
      </p:sp>
      <p:sp>
        <p:nvSpPr>
          <p:cNvPr id="30"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さまざまな給与体系に対応可能</a:t>
            </a:r>
          </a:p>
        </p:txBody>
      </p:sp>
      <p:cxnSp>
        <p:nvCxnSpPr>
          <p:cNvPr id="31" name="直線コネクタ 30"/>
          <p:cNvCxnSpPr/>
          <p:nvPr/>
        </p:nvCxnSpPr>
        <p:spPr>
          <a:xfrm>
            <a:off x="682624" y="1628800"/>
            <a:ext cx="82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 name="グループ化 34"/>
          <p:cNvGrpSpPr/>
          <p:nvPr/>
        </p:nvGrpSpPr>
        <p:grpSpPr>
          <a:xfrm>
            <a:off x="395290" y="1340768"/>
            <a:ext cx="215993" cy="215740"/>
            <a:chOff x="395290" y="1460627"/>
            <a:chExt cx="215993" cy="215740"/>
          </a:xfrm>
        </p:grpSpPr>
        <p:sp>
          <p:nvSpPr>
            <p:cNvPr id="36" name="正方形/長方形 35"/>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37" name="正方形/長方形 36"/>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38" name="Rectangle 33"/>
          <p:cNvSpPr txBox="1">
            <a:spLocks noChangeArrowheads="1"/>
          </p:cNvSpPr>
          <p:nvPr/>
        </p:nvSpPr>
        <p:spPr bwMode="auto">
          <a:xfrm>
            <a:off x="215900" y="188913"/>
            <a:ext cx="8229600" cy="1008062"/>
          </a:xfrm>
          <a:prstGeom prst="rect">
            <a:avLst/>
          </a:prstGeom>
          <a:noFill/>
          <a:ln w="9525">
            <a:noFill/>
            <a:miter lim="800000"/>
            <a:headEnd/>
            <a:tailEnd/>
          </a:ln>
        </p:spPr>
        <p:txBody>
          <a:bodyPr lIns="90000" tIns="0" rIns="0" bIns="0" anchor="ctr"/>
          <a:lstStyle/>
          <a:p>
            <a:pPr>
              <a:lnSpc>
                <a:spcPts val="2800"/>
              </a:lnSpc>
              <a:defRPr/>
            </a:pPr>
            <a:r>
              <a:rPr lang="en-US" altLang="ja-JP" sz="2200" b="1" i="1" dirty="0" err="1">
                <a:solidFill>
                  <a:srgbClr val="FFFFFF"/>
                </a:solidFill>
                <a:latin typeface="Times New Roman" pitchFamily="18" charset="0"/>
                <a:ea typeface="メイリオ" pitchFamily="50" charset="-128"/>
                <a:cs typeface="Times New Roman" pitchFamily="18" charset="0"/>
              </a:rPr>
              <a:t>SuperStream</a:t>
            </a:r>
            <a:r>
              <a:rPr lang="en-US" altLang="ja-JP" sz="2200" b="1" dirty="0">
                <a:solidFill>
                  <a:srgbClr val="FFFFFF"/>
                </a:solidFill>
                <a:latin typeface="Times New Roman" pitchFamily="18" charset="0"/>
                <a:ea typeface="メイリオ" pitchFamily="50" charset="-128"/>
                <a:cs typeface="Times New Roman" pitchFamily="18" charset="0"/>
              </a:rPr>
              <a:t>-PR+</a:t>
            </a:r>
            <a:r>
              <a:rPr lang="ja-JP" altLang="en-US" sz="2400" b="1" dirty="0">
                <a:solidFill>
                  <a:srgbClr val="FFFFFF"/>
                </a:solidFill>
                <a:latin typeface="メイリオ" pitchFamily="50" charset="-128"/>
                <a:ea typeface="メイリオ" pitchFamily="50" charset="-128"/>
                <a:cs typeface="メイリオ" pitchFamily="50" charset="-128"/>
              </a:rPr>
              <a:t>　</a:t>
            </a:r>
            <a:r>
              <a:rPr lang="ja-JP" altLang="en-US" sz="1400" dirty="0">
                <a:solidFill>
                  <a:srgbClr val="FFFFFF"/>
                </a:solidFill>
                <a:latin typeface="メイリオ" pitchFamily="50" charset="-128"/>
                <a:ea typeface="メイリオ" pitchFamily="50" charset="-128"/>
                <a:cs typeface="メイリオ" pitchFamily="50" charset="-128"/>
              </a:rPr>
              <a:t>給与管理システム</a:t>
            </a:r>
            <a:r>
              <a:rPr lang="ja-JP" altLang="en-US" sz="2400" dirty="0">
                <a:solidFill>
                  <a:srgbClr val="FFFFFF"/>
                </a:solidFill>
                <a:latin typeface="メイリオ" pitchFamily="50" charset="-128"/>
                <a:ea typeface="メイリオ" pitchFamily="50" charset="-128"/>
                <a:cs typeface="メイリオ" pitchFamily="50" charset="-128"/>
              </a:rPr>
              <a:t/>
            </a:r>
            <a:br>
              <a:rPr lang="ja-JP" altLang="en-US" sz="2400"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a:t>
            </a:r>
            <a:r>
              <a:rPr lang="ja-JP" altLang="en-US" dirty="0" smtClean="0">
                <a:solidFill>
                  <a:srgbClr val="FFFFFF"/>
                </a:solidFill>
                <a:latin typeface="メイリオ" pitchFamily="50" charset="-128"/>
                <a:ea typeface="メイリオ" pitchFamily="50" charset="-128"/>
                <a:cs typeface="メイリオ" pitchFamily="50" charset="-128"/>
              </a:rPr>
              <a:t>～</a:t>
            </a:r>
            <a:r>
              <a:rPr lang="ja-JP" altLang="en-US" dirty="0">
                <a:solidFill>
                  <a:srgbClr val="FFFFFF"/>
                </a:solidFill>
                <a:latin typeface="メイリオ" pitchFamily="50" charset="-128"/>
                <a:ea typeface="メイリオ" pitchFamily="50" charset="-128"/>
                <a:cs typeface="メイリオ" pitchFamily="50" charset="-128"/>
              </a:rPr>
              <a:t>給与体系の管理～</a:t>
            </a:r>
          </a:p>
        </p:txBody>
      </p:sp>
      <p:sp>
        <p:nvSpPr>
          <p:cNvPr id="39" name="スライド番号プレースホルダ 5"/>
          <p:cNvSpPr>
            <a:spLocks noGrp="1"/>
          </p:cNvSpPr>
          <p:nvPr>
            <p:ph type="sldNum" sz="quarter" idx="10"/>
          </p:nvPr>
        </p:nvSpPr>
        <p:spPr>
          <a:xfrm>
            <a:off x="7920038" y="6462713"/>
            <a:ext cx="720725" cy="179387"/>
          </a:xfrm>
        </p:spPr>
        <p:txBody>
          <a:bodyPr anchorCtr="0"/>
          <a:lstStyle>
            <a:lvl1pPr algn="r">
              <a:defRPr sz="900" smtClean="0">
                <a:latin typeface="+mn-lt"/>
              </a:defRPr>
            </a:lvl1pPr>
          </a:lstStyle>
          <a:p>
            <a:pPr>
              <a:defRPr/>
            </a:pPr>
            <a:fld id="{21DF97F7-6EB6-4854-94DB-1966C989DFD0}" type="slidenum">
              <a:rPr kumimoji="0" lang="ja-JP" altLang="en-US" kern="0">
                <a:solidFill>
                  <a:srgbClr val="FFFFFF"/>
                </a:solidFill>
                <a:latin typeface="メイリオ" pitchFamily="50" charset="-128"/>
                <a:ea typeface="メイリオ" pitchFamily="50" charset="-128"/>
                <a:cs typeface="メイリオ" pitchFamily="50" charset="-128"/>
              </a:rPr>
              <a:pPr>
                <a:defRPr/>
              </a:pPr>
              <a:t>28</a:t>
            </a:fld>
            <a:endParaRPr kumimoji="0" lang="ja-JP" altLang="en-US" kern="0" dirty="0">
              <a:solidFill>
                <a:srgbClr val="FFFFFF"/>
              </a:solidFill>
              <a:latin typeface="メイリオ" pitchFamily="50" charset="-128"/>
              <a:ea typeface="メイリオ" pitchFamily="50" charset="-128"/>
              <a:cs typeface="メイリオ" pitchFamily="50" charset="-128"/>
            </a:endParaRPr>
          </a:p>
        </p:txBody>
      </p:sp>
      <p:sp>
        <p:nvSpPr>
          <p:cNvPr id="40"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251520" y="4437112"/>
            <a:ext cx="8640960" cy="1944216"/>
          </a:xfrm>
          <a:prstGeom prst="roundRect">
            <a:avLst>
              <a:gd name="adj" fmla="val 6906"/>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74757" name="Rectangle 89"/>
          <p:cNvSpPr>
            <a:spLocks noChangeArrowheads="1"/>
          </p:cNvSpPr>
          <p:nvPr/>
        </p:nvSpPr>
        <p:spPr bwMode="auto">
          <a:xfrm>
            <a:off x="242888" y="2060575"/>
            <a:ext cx="8658225" cy="1873250"/>
          </a:xfrm>
          <a:prstGeom prst="rect">
            <a:avLst/>
          </a:prstGeom>
          <a:solidFill>
            <a:srgbClr val="FFFFCC"/>
          </a:solidFill>
          <a:ln w="19050" algn="ctr">
            <a:solidFill>
              <a:srgbClr val="C00000"/>
            </a:solidFill>
            <a:prstDash val="sysDash"/>
            <a:miter lim="800000"/>
            <a:headEnd/>
            <a:tailEnd/>
          </a:ln>
        </p:spPr>
        <p:txBody>
          <a:bodyPr lIns="90000" tIns="46800" rIns="90000" bIns="46800" anchor="ctr"/>
          <a:lstStyle/>
          <a:p>
            <a:pPr algn="ctr">
              <a:spcBef>
                <a:spcPct val="50000"/>
              </a:spcBef>
            </a:pPr>
            <a:endParaRPr lang="ja-JP" altLang="en-US">
              <a:solidFill>
                <a:srgbClr val="FFFFFF"/>
              </a:solidFill>
              <a:latin typeface="メイリオ" pitchFamily="50" charset="-128"/>
              <a:ea typeface="メイリオ" pitchFamily="50" charset="-128"/>
              <a:cs typeface="メイリオ" pitchFamily="50" charset="-128"/>
            </a:endParaRPr>
          </a:p>
        </p:txBody>
      </p:sp>
      <p:sp>
        <p:nvSpPr>
          <p:cNvPr id="74758" name="Text Box 4"/>
          <p:cNvSpPr txBox="1">
            <a:spLocks noChangeArrowheads="1"/>
          </p:cNvSpPr>
          <p:nvPr/>
        </p:nvSpPr>
        <p:spPr bwMode="auto">
          <a:xfrm>
            <a:off x="579313" y="1612007"/>
            <a:ext cx="8385175" cy="520849"/>
          </a:xfrm>
          <a:prstGeom prst="rect">
            <a:avLst/>
          </a:prstGeom>
          <a:noFill/>
          <a:ln w="57150" cmpd="thickThin" algn="ctr">
            <a:noFill/>
            <a:miter lim="800000"/>
            <a:headEnd/>
            <a:tailEnd/>
          </a:ln>
        </p:spPr>
        <p:txBody>
          <a:bodyPr/>
          <a:lstStyle/>
          <a:p>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賃金表や支給控除条件、計算式、支給控除期間を予め登録することにより自動化を行い、</a:t>
            </a:r>
            <a:endParaRPr lang="en-US" altLang="ja-JP" sz="1400" dirty="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入力やその内容チェックなどの作業を軽減します</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4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74765" name="Oval 39"/>
          <p:cNvSpPr>
            <a:spLocks noChangeArrowheads="1"/>
          </p:cNvSpPr>
          <p:nvPr/>
        </p:nvSpPr>
        <p:spPr bwMode="auto">
          <a:xfrm>
            <a:off x="635000" y="4929188"/>
            <a:ext cx="1560513" cy="876300"/>
          </a:xfrm>
          <a:prstGeom prst="ellipse">
            <a:avLst/>
          </a:prstGeom>
          <a:noFill/>
          <a:ln w="9525">
            <a:noFill/>
            <a:round/>
            <a:headEnd/>
            <a:tailEnd/>
          </a:ln>
        </p:spPr>
        <p:txBody>
          <a:bodyPr anchor="ctr"/>
          <a:lstStyle/>
          <a:p>
            <a:pPr algn="ctr">
              <a:spcBef>
                <a:spcPct val="50000"/>
              </a:spcBef>
            </a:pPr>
            <a:r>
              <a:rPr lang="ja-JP" altLang="en-US" sz="2000">
                <a:solidFill>
                  <a:srgbClr val="C00000"/>
                </a:solidFill>
                <a:latin typeface="メイリオ" pitchFamily="50" charset="-128"/>
                <a:ea typeface="メイリオ" pitchFamily="50" charset="-128"/>
                <a:cs typeface="メイリオ" pitchFamily="50" charset="-128"/>
              </a:rPr>
              <a:t>実行</a:t>
            </a:r>
          </a:p>
        </p:txBody>
      </p:sp>
      <p:sp>
        <p:nvSpPr>
          <p:cNvPr id="74766" name="AutoShape 40"/>
          <p:cNvSpPr>
            <a:spLocks noChangeArrowheads="1"/>
          </p:cNvSpPr>
          <p:nvPr/>
        </p:nvSpPr>
        <p:spPr bwMode="auto">
          <a:xfrm>
            <a:off x="182563" y="4445000"/>
            <a:ext cx="1546225" cy="374650"/>
          </a:xfrm>
          <a:prstGeom prst="roundRect">
            <a:avLst>
              <a:gd name="adj" fmla="val 16667"/>
            </a:avLst>
          </a:prstGeom>
          <a:noFill/>
          <a:ln w="9525">
            <a:noFill/>
            <a:round/>
            <a:headEnd/>
            <a:tailEnd/>
          </a:ln>
        </p:spPr>
        <p:txBody>
          <a:bodyPr anchor="ctr">
            <a:spAutoFit/>
          </a:bodyPr>
          <a:lstStyle/>
          <a:p>
            <a:pPr algn="ctr">
              <a:spcBef>
                <a:spcPct val="50000"/>
              </a:spcBef>
            </a:pPr>
            <a:r>
              <a:rPr lang="ja-JP" altLang="en-US" sz="1600">
                <a:solidFill>
                  <a:srgbClr val="0065AE"/>
                </a:solidFill>
                <a:latin typeface="メイリオ" pitchFamily="50" charset="-128"/>
                <a:ea typeface="メイリオ" pitchFamily="50" charset="-128"/>
                <a:cs typeface="メイリオ" pitchFamily="50" charset="-128"/>
              </a:rPr>
              <a:t>給与計算</a:t>
            </a:r>
          </a:p>
        </p:txBody>
      </p:sp>
      <p:sp>
        <p:nvSpPr>
          <p:cNvPr id="74767" name="Oval 41"/>
          <p:cNvSpPr>
            <a:spLocks noChangeArrowheads="1"/>
          </p:cNvSpPr>
          <p:nvPr/>
        </p:nvSpPr>
        <p:spPr bwMode="auto">
          <a:xfrm>
            <a:off x="3054350" y="5399088"/>
            <a:ext cx="1698625" cy="976312"/>
          </a:xfrm>
          <a:prstGeom prst="ellipse">
            <a:avLst/>
          </a:prstGeom>
          <a:noFill/>
          <a:ln w="9525">
            <a:noFill/>
            <a:round/>
            <a:headEnd/>
            <a:tailEnd/>
          </a:ln>
        </p:spPr>
        <p:txBody>
          <a:bodyPr anchor="ctr"/>
          <a:lstStyle/>
          <a:p>
            <a:pPr algn="ctr">
              <a:spcBef>
                <a:spcPct val="50000"/>
              </a:spcBef>
            </a:pPr>
            <a:r>
              <a:rPr lang="ja-JP" altLang="en-US" sz="2000" dirty="0">
                <a:solidFill>
                  <a:srgbClr val="0065AE"/>
                </a:solidFill>
                <a:latin typeface="メイリオ" pitchFamily="50" charset="-128"/>
                <a:ea typeface="メイリオ" pitchFamily="50" charset="-128"/>
                <a:cs typeface="メイリオ" pitchFamily="50" charset="-128"/>
              </a:rPr>
              <a:t>確認</a:t>
            </a:r>
          </a:p>
        </p:txBody>
      </p:sp>
      <p:sp>
        <p:nvSpPr>
          <p:cNvPr id="47" name="Rectangle 71"/>
          <p:cNvSpPr>
            <a:spLocks noChangeArrowheads="1"/>
          </p:cNvSpPr>
          <p:nvPr/>
        </p:nvSpPr>
        <p:spPr bwMode="auto">
          <a:xfrm>
            <a:off x="410468" y="2208039"/>
            <a:ext cx="3873500" cy="1552575"/>
          </a:xfrm>
          <a:prstGeom prst="rect">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74774" name="Text Box 72"/>
          <p:cNvSpPr txBox="1">
            <a:spLocks noChangeArrowheads="1"/>
          </p:cNvSpPr>
          <p:nvPr/>
        </p:nvSpPr>
        <p:spPr bwMode="auto">
          <a:xfrm>
            <a:off x="342900" y="2208213"/>
            <a:ext cx="2259013" cy="371475"/>
          </a:xfrm>
          <a:prstGeom prst="rect">
            <a:avLst/>
          </a:prstGeom>
          <a:noFill/>
          <a:ln w="9525">
            <a:noFill/>
            <a:miter lim="800000"/>
            <a:headEnd/>
            <a:tailEnd/>
          </a:ln>
        </p:spPr>
        <p:txBody>
          <a:bodyPr wrap="none" lIns="90000" tIns="46800" rIns="90000" bIns="46800">
            <a:spAutoFit/>
          </a:bodyPr>
          <a:lstStyle/>
          <a:p>
            <a:pPr algn="ctr">
              <a:spcBef>
                <a:spcPct val="50000"/>
              </a:spcBef>
            </a:pPr>
            <a:r>
              <a:rPr lang="ja-JP" altLang="en-US">
                <a:solidFill>
                  <a:srgbClr val="FFFFFF"/>
                </a:solidFill>
                <a:latin typeface="メイリオ" pitchFamily="50" charset="-128"/>
                <a:ea typeface="メイリオ" pitchFamily="50" charset="-128"/>
                <a:cs typeface="メイリオ" pitchFamily="50" charset="-128"/>
              </a:rPr>
              <a:t>■</a:t>
            </a:r>
            <a:r>
              <a:rPr lang="ja-JP" altLang="en-US" sz="1600">
                <a:solidFill>
                  <a:srgbClr val="FFFFFF"/>
                </a:solidFill>
                <a:latin typeface="メイリオ" pitchFamily="50" charset="-128"/>
                <a:ea typeface="メイリオ" pitchFamily="50" charset="-128"/>
                <a:cs typeface="メイリオ" pitchFamily="50" charset="-128"/>
              </a:rPr>
              <a:t>条件による一括設定</a:t>
            </a:r>
          </a:p>
        </p:txBody>
      </p:sp>
      <p:sp>
        <p:nvSpPr>
          <p:cNvPr id="74775" name="Text Box 35"/>
          <p:cNvSpPr txBox="1">
            <a:spLocks noChangeArrowheads="1"/>
          </p:cNvSpPr>
          <p:nvPr/>
        </p:nvSpPr>
        <p:spPr bwMode="auto">
          <a:xfrm>
            <a:off x="539750" y="2519363"/>
            <a:ext cx="3698875" cy="304800"/>
          </a:xfrm>
          <a:prstGeom prst="rect">
            <a:avLst/>
          </a:prstGeom>
          <a:noFill/>
          <a:ln w="9525">
            <a:noFill/>
            <a:miter lim="800000"/>
            <a:headEnd/>
            <a:tailEnd/>
          </a:ln>
        </p:spPr>
        <p:txBody>
          <a:bodyPr>
            <a:spAutoFit/>
          </a:bodyPr>
          <a:lstStyle/>
          <a:p>
            <a:r>
              <a:rPr lang="ja-JP" altLang="en-US" sz="1400">
                <a:solidFill>
                  <a:srgbClr val="FFFFFF"/>
                </a:solidFill>
                <a:latin typeface="メイリオ" pitchFamily="50" charset="-128"/>
                <a:ea typeface="メイリオ" pitchFamily="50" charset="-128"/>
                <a:cs typeface="メイリオ" pitchFamily="50" charset="-128"/>
              </a:rPr>
              <a:t>賃金表や支給控除条件を登録</a:t>
            </a:r>
          </a:p>
        </p:txBody>
      </p:sp>
      <p:sp>
        <p:nvSpPr>
          <p:cNvPr id="50" name="Text Box 36"/>
          <p:cNvSpPr txBox="1">
            <a:spLocks noChangeArrowheads="1"/>
          </p:cNvSpPr>
          <p:nvPr/>
        </p:nvSpPr>
        <p:spPr bwMode="auto">
          <a:xfrm>
            <a:off x="546348" y="3065288"/>
            <a:ext cx="901700" cy="5400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nchorCtr="1"/>
          <a:lstStyle/>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俸給表</a:t>
            </a:r>
          </a:p>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年齢給表</a:t>
            </a:r>
          </a:p>
        </p:txBody>
      </p:sp>
      <p:sp>
        <p:nvSpPr>
          <p:cNvPr id="51" name="Text Box 44"/>
          <p:cNvSpPr txBox="1">
            <a:spLocks noChangeArrowheads="1"/>
          </p:cNvSpPr>
          <p:nvPr/>
        </p:nvSpPr>
        <p:spPr bwMode="auto">
          <a:xfrm>
            <a:off x="2591048" y="3065288"/>
            <a:ext cx="1576388" cy="5400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組合費・同好会費控除条件</a:t>
            </a:r>
          </a:p>
        </p:txBody>
      </p:sp>
      <p:sp>
        <p:nvSpPr>
          <p:cNvPr id="52" name="Text Box 45"/>
          <p:cNvSpPr txBox="1">
            <a:spLocks noChangeArrowheads="1"/>
          </p:cNvSpPr>
          <p:nvPr/>
        </p:nvSpPr>
        <p:spPr bwMode="auto">
          <a:xfrm>
            <a:off x="1562348" y="3065289"/>
            <a:ext cx="915988" cy="5400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nchorCtr="1"/>
          <a:lstStyle/>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役職手当</a:t>
            </a:r>
          </a:p>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テーブル</a:t>
            </a:r>
          </a:p>
        </p:txBody>
      </p:sp>
      <p:sp>
        <p:nvSpPr>
          <p:cNvPr id="53" name="Rectangle 77"/>
          <p:cNvSpPr>
            <a:spLocks noChangeArrowheads="1"/>
          </p:cNvSpPr>
          <p:nvPr/>
        </p:nvSpPr>
        <p:spPr bwMode="auto">
          <a:xfrm>
            <a:off x="4334123" y="2204864"/>
            <a:ext cx="2192338" cy="1552575"/>
          </a:xfrm>
          <a:prstGeom prst="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p>
            <a:pPr algn="ctr" fontAlgn="auto">
              <a:spcBef>
                <a:spcPct val="50000"/>
              </a:spcBef>
              <a:spcAft>
                <a:spcPts val="0"/>
              </a:spcAft>
              <a:defRPr/>
            </a:pPr>
            <a:endParaRPr kumimoji="0" lang="ja-JP" altLang="en-US" sz="1600" kern="0" dirty="0">
              <a:solidFill>
                <a:srgbClr val="FFFFFF"/>
              </a:solidFill>
              <a:latin typeface="メイリオ" pitchFamily="50" charset="-128"/>
              <a:ea typeface="メイリオ" pitchFamily="50" charset="-128"/>
              <a:cs typeface="メイリオ" pitchFamily="50" charset="-128"/>
            </a:endParaRPr>
          </a:p>
        </p:txBody>
      </p:sp>
      <p:sp>
        <p:nvSpPr>
          <p:cNvPr id="74788" name="Text Box 78"/>
          <p:cNvSpPr txBox="1">
            <a:spLocks noChangeArrowheads="1"/>
          </p:cNvSpPr>
          <p:nvPr/>
        </p:nvSpPr>
        <p:spPr bwMode="auto">
          <a:xfrm>
            <a:off x="4386263" y="2208213"/>
            <a:ext cx="1233487" cy="371475"/>
          </a:xfrm>
          <a:prstGeom prst="rect">
            <a:avLst/>
          </a:prstGeom>
          <a:noFill/>
          <a:ln w="9525">
            <a:noFill/>
            <a:miter lim="800000"/>
            <a:headEnd/>
            <a:tailEnd/>
          </a:ln>
        </p:spPr>
        <p:txBody>
          <a:bodyPr wrap="none" lIns="90000" tIns="46800" rIns="90000" bIns="46800">
            <a:spAutoFit/>
          </a:bodyPr>
          <a:lstStyle/>
          <a:p>
            <a:pPr algn="ctr">
              <a:spcBef>
                <a:spcPct val="50000"/>
              </a:spcBef>
            </a:pPr>
            <a:r>
              <a:rPr lang="ja-JP" altLang="en-US">
                <a:solidFill>
                  <a:srgbClr val="FFFFFF"/>
                </a:solidFill>
                <a:latin typeface="メイリオ" pitchFamily="50" charset="-128"/>
                <a:ea typeface="メイリオ" pitchFamily="50" charset="-128"/>
                <a:cs typeface="メイリオ" pitchFamily="50" charset="-128"/>
              </a:rPr>
              <a:t>■</a:t>
            </a:r>
            <a:r>
              <a:rPr lang="ja-JP" altLang="en-US" sz="1600">
                <a:solidFill>
                  <a:srgbClr val="FFFFFF"/>
                </a:solidFill>
                <a:latin typeface="メイリオ" pitchFamily="50" charset="-128"/>
                <a:ea typeface="メイリオ" pitchFamily="50" charset="-128"/>
                <a:cs typeface="メイリオ" pitchFamily="50" charset="-128"/>
              </a:rPr>
              <a:t>一括取込</a:t>
            </a:r>
          </a:p>
        </p:txBody>
      </p:sp>
      <p:sp>
        <p:nvSpPr>
          <p:cNvPr id="55" name="Rectangle 83"/>
          <p:cNvSpPr>
            <a:spLocks noChangeArrowheads="1"/>
          </p:cNvSpPr>
          <p:nvPr/>
        </p:nvSpPr>
        <p:spPr bwMode="auto">
          <a:xfrm>
            <a:off x="6586786" y="2215977"/>
            <a:ext cx="2136775" cy="1552575"/>
          </a:xfrm>
          <a:prstGeom prst="rect">
            <a:avLst/>
          </a:prstGeom>
          <a:solidFill>
            <a:srgbClr val="FF66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74792" name="Text Box 35"/>
          <p:cNvSpPr txBox="1">
            <a:spLocks noChangeArrowheads="1"/>
          </p:cNvSpPr>
          <p:nvPr/>
        </p:nvSpPr>
        <p:spPr bwMode="auto">
          <a:xfrm>
            <a:off x="4454525" y="2501900"/>
            <a:ext cx="2205038" cy="492125"/>
          </a:xfrm>
          <a:prstGeom prst="rect">
            <a:avLst/>
          </a:prstGeom>
          <a:noFill/>
          <a:ln w="9525">
            <a:noFill/>
            <a:miter lim="800000"/>
            <a:headEnd/>
            <a:tailEnd/>
          </a:ln>
        </p:spPr>
        <p:txBody>
          <a:bodyPr>
            <a:spAutoFit/>
          </a:bodyPr>
          <a:lstStyle/>
          <a:p>
            <a:r>
              <a:rPr lang="ja-JP" altLang="en-US" sz="1300">
                <a:solidFill>
                  <a:srgbClr val="FFFFFF"/>
                </a:solidFill>
                <a:latin typeface="メイリオ" pitchFamily="50" charset="-128"/>
                <a:ea typeface="メイリオ" pitchFamily="50" charset="-128"/>
                <a:cs typeface="メイリオ" pitchFamily="50" charset="-128"/>
              </a:rPr>
              <a:t>Ｅ</a:t>
            </a:r>
            <a:r>
              <a:rPr lang="en-US" altLang="ja-JP" sz="1300">
                <a:solidFill>
                  <a:srgbClr val="FFFFFF"/>
                </a:solidFill>
                <a:latin typeface="メイリオ" pitchFamily="50" charset="-128"/>
                <a:ea typeface="メイリオ" pitchFamily="50" charset="-128"/>
                <a:cs typeface="メイリオ" pitchFamily="50" charset="-128"/>
              </a:rPr>
              <a:t>xcel(</a:t>
            </a:r>
            <a:r>
              <a:rPr lang="ja-JP" altLang="en-US" sz="1300">
                <a:solidFill>
                  <a:srgbClr val="FFFFFF"/>
                </a:solidFill>
                <a:latin typeface="メイリオ" pitchFamily="50" charset="-128"/>
                <a:ea typeface="メイリオ" pitchFamily="50" charset="-128"/>
                <a:cs typeface="メイリオ" pitchFamily="50" charset="-128"/>
              </a:rPr>
              <a:t>ＣＳＶ</a:t>
            </a:r>
            <a:r>
              <a:rPr lang="en-US" altLang="ja-JP" sz="1300">
                <a:solidFill>
                  <a:srgbClr val="FFFFFF"/>
                </a:solidFill>
                <a:latin typeface="メイリオ" pitchFamily="50" charset="-128"/>
                <a:ea typeface="メイリオ" pitchFamily="50" charset="-128"/>
                <a:cs typeface="メイリオ" pitchFamily="50" charset="-128"/>
              </a:rPr>
              <a:t>)</a:t>
            </a:r>
            <a:r>
              <a:rPr lang="ja-JP" altLang="en-US" sz="1300">
                <a:solidFill>
                  <a:srgbClr val="FFFFFF"/>
                </a:solidFill>
                <a:latin typeface="メイリオ" pitchFamily="50" charset="-128"/>
                <a:ea typeface="メイリオ" pitchFamily="50" charset="-128"/>
                <a:cs typeface="メイリオ" pitchFamily="50" charset="-128"/>
              </a:rPr>
              <a:t>データを</a:t>
            </a:r>
            <a:endParaRPr lang="en-US" altLang="ja-JP" sz="1300">
              <a:solidFill>
                <a:srgbClr val="FFFFFF"/>
              </a:solidFill>
              <a:latin typeface="メイリオ" pitchFamily="50" charset="-128"/>
              <a:ea typeface="メイリオ" pitchFamily="50" charset="-128"/>
              <a:cs typeface="メイリオ" pitchFamily="50" charset="-128"/>
            </a:endParaRPr>
          </a:p>
          <a:p>
            <a:r>
              <a:rPr lang="ja-JP" altLang="en-US" sz="1300">
                <a:solidFill>
                  <a:srgbClr val="FFFFFF"/>
                </a:solidFill>
                <a:latin typeface="メイリオ" pitchFamily="50" charset="-128"/>
                <a:ea typeface="メイリオ" pitchFamily="50" charset="-128"/>
                <a:cs typeface="メイリオ" pitchFamily="50" charset="-128"/>
              </a:rPr>
              <a:t>一括登録</a:t>
            </a:r>
          </a:p>
        </p:txBody>
      </p:sp>
      <p:sp>
        <p:nvSpPr>
          <p:cNvPr id="57" name="Text Box 44"/>
          <p:cNvSpPr txBox="1">
            <a:spLocks noChangeArrowheads="1"/>
          </p:cNvSpPr>
          <p:nvPr/>
        </p:nvSpPr>
        <p:spPr bwMode="auto">
          <a:xfrm>
            <a:off x="4394448" y="3065288"/>
            <a:ext cx="2071688" cy="5400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関連システムからの情報</a:t>
            </a:r>
          </a:p>
          <a:p>
            <a:pPr fontAlgn="auto">
              <a:spcBef>
                <a:spcPts val="0"/>
              </a:spcBef>
              <a:spcAft>
                <a:spcPts val="0"/>
              </a:spcAft>
              <a:defRPr/>
            </a:pPr>
            <a:r>
              <a:rPr kumimoji="0"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Excel</a:t>
            </a: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管理のデータ</a:t>
            </a:r>
          </a:p>
        </p:txBody>
      </p:sp>
      <p:sp>
        <p:nvSpPr>
          <p:cNvPr id="74796" name="Text Box 86"/>
          <p:cNvSpPr txBox="1">
            <a:spLocks noChangeArrowheads="1"/>
          </p:cNvSpPr>
          <p:nvPr/>
        </p:nvSpPr>
        <p:spPr bwMode="auto">
          <a:xfrm>
            <a:off x="6597650" y="2205038"/>
            <a:ext cx="1233488" cy="371475"/>
          </a:xfrm>
          <a:prstGeom prst="rect">
            <a:avLst/>
          </a:prstGeom>
          <a:noFill/>
          <a:ln w="9525">
            <a:noFill/>
            <a:miter lim="800000"/>
            <a:headEnd/>
            <a:tailEnd/>
          </a:ln>
        </p:spPr>
        <p:txBody>
          <a:bodyPr wrap="none" lIns="90000" tIns="46800" rIns="90000" bIns="46800">
            <a:spAutoFit/>
          </a:bodyPr>
          <a:lstStyle/>
          <a:p>
            <a:pPr algn="ctr">
              <a:spcBef>
                <a:spcPct val="50000"/>
              </a:spcBef>
            </a:pPr>
            <a:r>
              <a:rPr lang="ja-JP" altLang="en-US">
                <a:solidFill>
                  <a:srgbClr val="FFFFFF"/>
                </a:solidFill>
                <a:latin typeface="メイリオ" pitchFamily="50" charset="-128"/>
                <a:ea typeface="メイリオ" pitchFamily="50" charset="-128"/>
                <a:cs typeface="メイリオ" pitchFamily="50" charset="-128"/>
              </a:rPr>
              <a:t>■</a:t>
            </a:r>
            <a:r>
              <a:rPr lang="ja-JP" altLang="en-US" sz="1600">
                <a:solidFill>
                  <a:srgbClr val="FFFFFF"/>
                </a:solidFill>
                <a:latin typeface="メイリオ" pitchFamily="50" charset="-128"/>
                <a:ea typeface="メイリオ" pitchFamily="50" charset="-128"/>
                <a:cs typeface="メイリオ" pitchFamily="50" charset="-128"/>
              </a:rPr>
              <a:t>画面入力</a:t>
            </a:r>
          </a:p>
        </p:txBody>
      </p:sp>
      <p:sp>
        <p:nvSpPr>
          <p:cNvPr id="59" name="Text Box 44"/>
          <p:cNvSpPr txBox="1">
            <a:spLocks noChangeArrowheads="1"/>
          </p:cNvSpPr>
          <p:nvPr/>
        </p:nvSpPr>
        <p:spPr bwMode="auto">
          <a:xfrm>
            <a:off x="6726486" y="2564904"/>
            <a:ext cx="1878012" cy="709935"/>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一括処理内容の確認</a:t>
            </a:r>
            <a:endParaRPr kumimoji="0" lang="en-US" altLang="ja-JP" sz="1300" kern="0" dirty="0">
              <a:solidFill>
                <a:prstClr val="black">
                  <a:lumMod val="65000"/>
                  <a:lumOff val="35000"/>
                </a:prst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a:t>
            </a:r>
            <a:endParaRPr kumimoji="0" lang="en-US" altLang="ja-JP" sz="1300" kern="0" dirty="0">
              <a:solidFill>
                <a:prstClr val="black">
                  <a:lumMod val="65000"/>
                  <a:lumOff val="35000"/>
                </a:prst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メンテナンス</a:t>
            </a:r>
          </a:p>
        </p:txBody>
      </p:sp>
      <p:sp>
        <p:nvSpPr>
          <p:cNvPr id="60" name="Text Box 44"/>
          <p:cNvSpPr txBox="1">
            <a:spLocks noChangeArrowheads="1"/>
          </p:cNvSpPr>
          <p:nvPr/>
        </p:nvSpPr>
        <p:spPr bwMode="auto">
          <a:xfrm>
            <a:off x="6726486" y="3298652"/>
            <a:ext cx="1878012" cy="352425"/>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fontAlgn="auto">
              <a:spcBef>
                <a:spcPts val="0"/>
              </a:spcBef>
              <a:spcAft>
                <a:spcPts val="0"/>
              </a:spcAft>
              <a:defRPr/>
            </a:pPr>
            <a:r>
              <a:rPr kumimoji="0"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個別イレギュラー対応</a:t>
            </a:r>
          </a:p>
        </p:txBody>
      </p:sp>
      <p:sp>
        <p:nvSpPr>
          <p:cNvPr id="61" name="AutoShape 90"/>
          <p:cNvSpPr>
            <a:spLocks noChangeArrowheads="1"/>
          </p:cNvSpPr>
          <p:nvPr/>
        </p:nvSpPr>
        <p:spPr bwMode="auto">
          <a:xfrm>
            <a:off x="573472" y="3946796"/>
            <a:ext cx="361181" cy="475709"/>
          </a:xfrm>
          <a:prstGeom prst="downArrow">
            <a:avLst>
              <a:gd name="adj1" fmla="val 50000"/>
              <a:gd name="adj2" fmla="val 58440"/>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lIns="90000" tIns="46800" rIns="90000" bIns="46800" anchor="ctr">
            <a:spAutoFit/>
          </a:bodyP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64" name="AutoShape 90"/>
          <p:cNvSpPr>
            <a:spLocks noChangeArrowheads="1"/>
          </p:cNvSpPr>
          <p:nvPr/>
        </p:nvSpPr>
        <p:spPr bwMode="auto">
          <a:xfrm rot="16200000">
            <a:off x="4873635" y="5202806"/>
            <a:ext cx="361181" cy="475709"/>
          </a:xfrm>
          <a:prstGeom prst="downArrow">
            <a:avLst>
              <a:gd name="adj1" fmla="val 50000"/>
              <a:gd name="adj2" fmla="val 58440"/>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lIns="90000" tIns="46800" rIns="90000" bIns="46800" anchor="ctr">
            <a:spAutoFit/>
          </a:bodyP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pic>
        <p:nvPicPr>
          <p:cNvPr id="74810" name="Picture 35" descr="DB_Blue"/>
          <p:cNvPicPr>
            <a:picLocks noChangeAspect="1" noChangeArrowheads="1"/>
          </p:cNvPicPr>
          <p:nvPr/>
        </p:nvPicPr>
        <p:blipFill>
          <a:blip r:embed="rId3" cstate="screen"/>
          <a:srcRect/>
          <a:stretch>
            <a:fillRect/>
          </a:stretch>
        </p:blipFill>
        <p:spPr bwMode="auto">
          <a:xfrm>
            <a:off x="5651500" y="4652963"/>
            <a:ext cx="860425" cy="576262"/>
          </a:xfrm>
          <a:prstGeom prst="rect">
            <a:avLst/>
          </a:prstGeom>
          <a:noFill/>
          <a:ln w="9525">
            <a:noFill/>
            <a:miter lim="800000"/>
            <a:headEnd/>
            <a:tailEnd/>
          </a:ln>
        </p:spPr>
      </p:pic>
      <p:sp>
        <p:nvSpPr>
          <p:cNvPr id="74811" name="Text Box 18"/>
          <p:cNvSpPr txBox="1">
            <a:spLocks noChangeArrowheads="1"/>
          </p:cNvSpPr>
          <p:nvPr/>
        </p:nvSpPr>
        <p:spPr bwMode="auto">
          <a:xfrm>
            <a:off x="5608638" y="4868863"/>
            <a:ext cx="954107" cy="276999"/>
          </a:xfrm>
          <a:prstGeom prst="rect">
            <a:avLst/>
          </a:prstGeom>
          <a:noFill/>
          <a:ln w="9525">
            <a:noFill/>
            <a:miter lim="800000"/>
            <a:headEnd/>
            <a:tailEnd/>
          </a:ln>
        </p:spPr>
        <p:txBody>
          <a:bodyPr wrap="none">
            <a:spAutoFit/>
          </a:bodyPr>
          <a:lstStyle/>
          <a:p>
            <a:r>
              <a:rPr lang="ja-JP" altLang="en-US" sz="1200" b="1">
                <a:solidFill>
                  <a:srgbClr val="FFFFFF"/>
                </a:solidFill>
                <a:latin typeface="メイリオ" pitchFamily="50" charset="-128"/>
                <a:ea typeface="メイリオ" pitchFamily="50" charset="-128"/>
                <a:cs typeface="メイリオ" pitchFamily="50" charset="-128"/>
              </a:rPr>
              <a:t>振込データ</a:t>
            </a:r>
            <a:endParaRPr lang="en-US" altLang="ja-JP" sz="1200" b="1">
              <a:solidFill>
                <a:srgbClr val="FFFFFF"/>
              </a:solidFill>
              <a:latin typeface="メイリオ" pitchFamily="50" charset="-128"/>
              <a:ea typeface="メイリオ" pitchFamily="50" charset="-128"/>
              <a:cs typeface="メイリオ" pitchFamily="50" charset="-128"/>
            </a:endParaRPr>
          </a:p>
        </p:txBody>
      </p:sp>
      <p:pic>
        <p:nvPicPr>
          <p:cNvPr id="74812" name="Picture 35" descr="DB_Blue"/>
          <p:cNvPicPr>
            <a:picLocks noChangeAspect="1" noChangeArrowheads="1"/>
          </p:cNvPicPr>
          <p:nvPr/>
        </p:nvPicPr>
        <p:blipFill>
          <a:blip r:embed="rId3" cstate="screen"/>
          <a:srcRect/>
          <a:stretch>
            <a:fillRect/>
          </a:stretch>
        </p:blipFill>
        <p:spPr bwMode="auto">
          <a:xfrm>
            <a:off x="6996113" y="4673600"/>
            <a:ext cx="858837" cy="576263"/>
          </a:xfrm>
          <a:prstGeom prst="rect">
            <a:avLst/>
          </a:prstGeom>
          <a:noFill/>
          <a:ln w="9525">
            <a:noFill/>
            <a:miter lim="800000"/>
            <a:headEnd/>
            <a:tailEnd/>
          </a:ln>
        </p:spPr>
      </p:pic>
      <p:sp>
        <p:nvSpPr>
          <p:cNvPr id="74813" name="Text Box 18"/>
          <p:cNvSpPr txBox="1">
            <a:spLocks noChangeArrowheads="1"/>
          </p:cNvSpPr>
          <p:nvPr/>
        </p:nvSpPr>
        <p:spPr bwMode="auto">
          <a:xfrm>
            <a:off x="6959600" y="4868863"/>
            <a:ext cx="954107" cy="276999"/>
          </a:xfrm>
          <a:prstGeom prst="rect">
            <a:avLst/>
          </a:prstGeom>
          <a:noFill/>
          <a:ln w="9525">
            <a:noFill/>
            <a:miter lim="800000"/>
            <a:headEnd/>
            <a:tailEnd/>
          </a:ln>
        </p:spPr>
        <p:txBody>
          <a:bodyPr wrap="none">
            <a:spAutoFit/>
          </a:bodyPr>
          <a:lstStyle/>
          <a:p>
            <a:r>
              <a:rPr lang="ja-JP" altLang="en-US" sz="1200" b="1">
                <a:solidFill>
                  <a:srgbClr val="FFFFFF"/>
                </a:solidFill>
                <a:latin typeface="メイリオ" pitchFamily="50" charset="-128"/>
                <a:ea typeface="メイリオ" pitchFamily="50" charset="-128"/>
                <a:cs typeface="メイリオ" pitchFamily="50" charset="-128"/>
              </a:rPr>
              <a:t>仕訳データ</a:t>
            </a:r>
            <a:endParaRPr lang="en-US" altLang="ja-JP" sz="1200" b="1">
              <a:solidFill>
                <a:srgbClr val="FFFFFF"/>
              </a:solidFill>
              <a:latin typeface="メイリオ" pitchFamily="50" charset="-128"/>
              <a:ea typeface="メイリオ" pitchFamily="50" charset="-128"/>
              <a:cs typeface="メイリオ" pitchFamily="50" charset="-128"/>
            </a:endParaRPr>
          </a:p>
        </p:txBody>
      </p:sp>
      <p:sp>
        <p:nvSpPr>
          <p:cNvPr id="71" name="Rectangle 54"/>
          <p:cNvSpPr txBox="1">
            <a:spLocks noChangeArrowheads="1"/>
          </p:cNvSpPr>
          <p:nvPr/>
        </p:nvSpPr>
        <p:spPr bwMode="auto">
          <a:xfrm>
            <a:off x="215900" y="188913"/>
            <a:ext cx="5364163" cy="1079500"/>
          </a:xfrm>
          <a:prstGeom prst="rect">
            <a:avLst/>
          </a:prstGeom>
          <a:noFill/>
          <a:ln>
            <a:miter lim="800000"/>
            <a:headEnd/>
            <a:tailEnd/>
          </a:ln>
        </p:spPr>
        <p:txBody>
          <a:bodyPr lIns="90000" tIns="0" rIns="0" bIns="0" anchor="ctr"/>
          <a:lstStyle/>
          <a:p>
            <a:pPr>
              <a:lnSpc>
                <a:spcPts val="2800"/>
              </a:lnSpc>
              <a:defRPr/>
            </a:pPr>
            <a:r>
              <a:rPr lang="en-US" altLang="ja-JP" sz="2200" b="1" i="1" dirty="0">
                <a:solidFill>
                  <a:prstClr val="white"/>
                </a:solidFill>
                <a:latin typeface="Times New Roman" pitchFamily="18" charset="0"/>
                <a:ea typeface="メイリオ" pitchFamily="50" charset="-128"/>
                <a:cs typeface="Times New Roman" pitchFamily="18" charset="0"/>
              </a:rPr>
              <a:t>SuperStream</a:t>
            </a:r>
            <a:r>
              <a:rPr lang="en-US" altLang="ja-JP" sz="2200" b="1" dirty="0">
                <a:solidFill>
                  <a:prstClr val="white"/>
                </a:solidFill>
                <a:latin typeface="Times New Roman" pitchFamily="18" charset="0"/>
                <a:ea typeface="メイリオ" pitchFamily="50" charset="-128"/>
                <a:cs typeface="Times New Roman" pitchFamily="18" charset="0"/>
              </a:rPr>
              <a:t>-PR+</a:t>
            </a:r>
            <a:r>
              <a:rPr lang="ja-JP" altLang="en-US" sz="2400" dirty="0">
                <a:solidFill>
                  <a:prstClr val="white"/>
                </a:solidFill>
                <a:latin typeface="メイリオ" pitchFamily="50" charset="-128"/>
                <a:ea typeface="メイリオ" pitchFamily="50" charset="-128"/>
                <a:cs typeface="メイリオ" pitchFamily="50" charset="-128"/>
              </a:rPr>
              <a:t>　</a:t>
            </a:r>
            <a:r>
              <a:rPr lang="ja-JP" altLang="en-US" sz="1400" dirty="0">
                <a:solidFill>
                  <a:prstClr val="white"/>
                </a:solidFill>
                <a:latin typeface="メイリオ" pitchFamily="50" charset="-128"/>
                <a:ea typeface="メイリオ" pitchFamily="50" charset="-128"/>
                <a:cs typeface="メイリオ" pitchFamily="50" charset="-128"/>
              </a:rPr>
              <a:t>給与管理</a:t>
            </a:r>
            <a:r>
              <a:rPr lang="ja-JP" altLang="en-US" sz="1400" dirty="0" smtClean="0">
                <a:solidFill>
                  <a:prstClr val="white"/>
                </a:solidFill>
                <a:latin typeface="メイリオ" pitchFamily="50" charset="-128"/>
                <a:ea typeface="メイリオ" pitchFamily="50" charset="-128"/>
                <a:cs typeface="メイリオ" pitchFamily="50" charset="-128"/>
              </a:rPr>
              <a:t>システム</a:t>
            </a:r>
            <a:r>
              <a:rPr lang="ja-JP" altLang="en-US" sz="2400" dirty="0">
                <a:solidFill>
                  <a:prstClr val="white"/>
                </a:solidFill>
                <a:latin typeface="メイリオ" pitchFamily="50" charset="-128"/>
                <a:ea typeface="メイリオ" pitchFamily="50" charset="-128"/>
                <a:cs typeface="メイリオ" pitchFamily="50" charset="-128"/>
              </a:rPr>
              <a:t/>
            </a:r>
            <a:br>
              <a:rPr lang="ja-JP" altLang="en-US" sz="2400" dirty="0">
                <a:solidFill>
                  <a:prstClr val="white"/>
                </a:solidFill>
                <a:latin typeface="メイリオ" pitchFamily="50" charset="-128"/>
                <a:ea typeface="メイリオ" pitchFamily="50" charset="-128"/>
                <a:cs typeface="メイリオ" pitchFamily="50" charset="-128"/>
              </a:rPr>
            </a:br>
            <a:r>
              <a:rPr lang="ja-JP" altLang="en-US" dirty="0">
                <a:solidFill>
                  <a:prstClr val="white"/>
                </a:solidFill>
                <a:latin typeface="メイリオ" pitchFamily="50" charset="-128"/>
                <a:ea typeface="メイリオ" pitchFamily="50" charset="-128"/>
                <a:cs typeface="メイリオ" pitchFamily="50" charset="-128"/>
              </a:rPr>
              <a:t>　～支給額・控除額の設定方法～</a:t>
            </a:r>
          </a:p>
        </p:txBody>
      </p:sp>
      <p:sp>
        <p:nvSpPr>
          <p:cNvPr id="75" name="スライド番号プレースホルダ 5"/>
          <p:cNvSpPr>
            <a:spLocks noGrp="1"/>
          </p:cNvSpPr>
          <p:nvPr>
            <p:ph type="sldNum" sz="quarter" idx="10"/>
          </p:nvPr>
        </p:nvSpPr>
        <p:spPr>
          <a:xfrm>
            <a:off x="7920038" y="6462713"/>
            <a:ext cx="720725" cy="179387"/>
          </a:xfrm>
        </p:spPr>
        <p:txBody>
          <a:bodyPr anchorCtr="0"/>
          <a:lstStyle>
            <a:lvl1pPr algn="r">
              <a:defRPr sz="900" smtClean="0">
                <a:latin typeface="+mn-lt"/>
              </a:defRPr>
            </a:lvl1pPr>
          </a:lstStyle>
          <a:p>
            <a:pPr>
              <a:defRPr/>
            </a:pPr>
            <a:fld id="{24F15875-5594-4C45-8311-24296F5D6443}" type="slidenum">
              <a:rPr kumimoji="0" lang="ja-JP" altLang="en-US" kern="0">
                <a:solidFill>
                  <a:srgbClr val="FFFFFF"/>
                </a:solidFill>
                <a:latin typeface="メイリオ" pitchFamily="50" charset="-128"/>
                <a:ea typeface="メイリオ" pitchFamily="50" charset="-128"/>
                <a:cs typeface="メイリオ" pitchFamily="50" charset="-128"/>
              </a:rPr>
              <a:pPr>
                <a:defRPr/>
              </a:pPr>
              <a:t>29</a:t>
            </a:fld>
            <a:endParaRPr kumimoji="0" lang="ja-JP" altLang="en-US" kern="0" dirty="0">
              <a:solidFill>
                <a:srgbClr val="FFFFFF"/>
              </a:solidFill>
              <a:latin typeface="メイリオ" pitchFamily="50" charset="-128"/>
              <a:ea typeface="メイリオ" pitchFamily="50" charset="-128"/>
              <a:cs typeface="メイリオ" pitchFamily="50" charset="-128"/>
            </a:endParaRPr>
          </a:p>
        </p:txBody>
      </p:sp>
      <p:pic>
        <p:nvPicPr>
          <p:cNvPr id="39" name="Picture 20"/>
          <p:cNvPicPr>
            <a:picLocks noChangeAspect="1" noChangeArrowheads="1"/>
          </p:cNvPicPr>
          <p:nvPr/>
        </p:nvPicPr>
        <p:blipFill>
          <a:blip r:embed="rId4" cstate="screen"/>
          <a:srcRect/>
          <a:stretch>
            <a:fillRect/>
          </a:stretch>
        </p:blipFill>
        <p:spPr bwMode="auto">
          <a:xfrm>
            <a:off x="7164288" y="5301208"/>
            <a:ext cx="620688" cy="620688"/>
          </a:xfrm>
          <a:prstGeom prst="rect">
            <a:avLst/>
          </a:prstGeom>
          <a:noFill/>
          <a:ln w="9525">
            <a:noFill/>
            <a:miter lim="800000"/>
            <a:headEnd/>
            <a:tailEnd/>
          </a:ln>
          <a:effectLst/>
        </p:spPr>
      </p:pic>
      <p:sp>
        <p:nvSpPr>
          <p:cNvPr id="74815" name="Oval 41"/>
          <p:cNvSpPr>
            <a:spLocks noChangeArrowheads="1"/>
          </p:cNvSpPr>
          <p:nvPr/>
        </p:nvSpPr>
        <p:spPr bwMode="auto">
          <a:xfrm>
            <a:off x="6659563" y="5877272"/>
            <a:ext cx="1698625" cy="411153"/>
          </a:xfrm>
          <a:prstGeom prst="ellipse">
            <a:avLst/>
          </a:prstGeom>
          <a:noFill/>
          <a:ln w="9525">
            <a:noFill/>
            <a:round/>
            <a:headEnd/>
            <a:tailEnd/>
          </a:ln>
        </p:spPr>
        <p:txBody>
          <a:bodyPr anchor="ctr">
            <a:spAutoFit/>
          </a:bodyPr>
          <a:lstStyle/>
          <a:p>
            <a:pPr algn="ctr">
              <a:spcBef>
                <a:spcPct val="50000"/>
              </a:spcBef>
            </a:pPr>
            <a:r>
              <a:rPr lang="ja-JP" altLang="en-US" sz="1300" dirty="0">
                <a:solidFill>
                  <a:srgbClr val="404040"/>
                </a:solidFill>
                <a:latin typeface="メイリオ" pitchFamily="50" charset="-128"/>
                <a:ea typeface="メイリオ" pitchFamily="50" charset="-128"/>
                <a:cs typeface="メイリオ" pitchFamily="50" charset="-128"/>
              </a:rPr>
              <a:t>統計レポート</a:t>
            </a:r>
          </a:p>
        </p:txBody>
      </p:sp>
      <p:sp>
        <p:nvSpPr>
          <p:cNvPr id="44" name="Oval 41"/>
          <p:cNvSpPr>
            <a:spLocks noChangeArrowheads="1"/>
          </p:cNvSpPr>
          <p:nvPr/>
        </p:nvSpPr>
        <p:spPr bwMode="auto">
          <a:xfrm>
            <a:off x="5177631" y="5877272"/>
            <a:ext cx="1698625" cy="411153"/>
          </a:xfrm>
          <a:prstGeom prst="ellipse">
            <a:avLst/>
          </a:prstGeom>
          <a:noFill/>
          <a:ln w="9525">
            <a:noFill/>
            <a:round/>
            <a:headEnd/>
            <a:tailEnd/>
          </a:ln>
        </p:spPr>
        <p:txBody>
          <a:bodyPr anchor="ctr">
            <a:spAutoFit/>
          </a:bodyPr>
          <a:lstStyle/>
          <a:p>
            <a:pPr algn="ctr">
              <a:spcBef>
                <a:spcPct val="50000"/>
              </a:spcBef>
            </a:pPr>
            <a:r>
              <a:rPr lang="ja-JP" altLang="en-US" sz="1300" dirty="0" smtClean="0">
                <a:solidFill>
                  <a:srgbClr val="404040"/>
                </a:solidFill>
                <a:latin typeface="メイリオ" pitchFamily="50" charset="-128"/>
                <a:ea typeface="メイリオ" pitchFamily="50" charset="-128"/>
                <a:cs typeface="メイリオ" pitchFamily="50" charset="-128"/>
              </a:rPr>
              <a:t>給与明細</a:t>
            </a:r>
            <a:endParaRPr lang="ja-JP" altLang="en-US" sz="1300" dirty="0">
              <a:solidFill>
                <a:srgbClr val="404040"/>
              </a:solidFill>
              <a:latin typeface="メイリオ" pitchFamily="50" charset="-128"/>
              <a:ea typeface="メイリオ" pitchFamily="50" charset="-128"/>
              <a:cs typeface="メイリオ" pitchFamily="50" charset="-128"/>
            </a:endParaRPr>
          </a:p>
        </p:txBody>
      </p:sp>
      <p:pic>
        <p:nvPicPr>
          <p:cNvPr id="45" name="Picture 25"/>
          <p:cNvPicPr>
            <a:picLocks noChangeAspect="1" noChangeArrowheads="1"/>
          </p:cNvPicPr>
          <p:nvPr/>
        </p:nvPicPr>
        <p:blipFill>
          <a:blip r:embed="rId5" cstate="screen"/>
          <a:srcRect/>
          <a:stretch>
            <a:fillRect/>
          </a:stretch>
        </p:blipFill>
        <p:spPr bwMode="auto">
          <a:xfrm rot="1383450">
            <a:off x="5819528" y="5324601"/>
            <a:ext cx="612000" cy="612000"/>
          </a:xfrm>
          <a:prstGeom prst="rect">
            <a:avLst/>
          </a:prstGeom>
          <a:noFill/>
          <a:ln w="9525">
            <a:noFill/>
            <a:miter lim="800000"/>
            <a:headEnd/>
            <a:tailEnd/>
          </a:ln>
          <a:effectLst/>
        </p:spPr>
      </p:pic>
      <p:pic>
        <p:nvPicPr>
          <p:cNvPr id="48" name="Picture 8"/>
          <p:cNvPicPr>
            <a:picLocks noChangeAspect="1" noChangeArrowheads="1"/>
          </p:cNvPicPr>
          <p:nvPr/>
        </p:nvPicPr>
        <p:blipFill>
          <a:blip r:embed="rId6" cstate="screen"/>
          <a:srcRect/>
          <a:stretch>
            <a:fillRect/>
          </a:stretch>
        </p:blipFill>
        <p:spPr bwMode="auto">
          <a:xfrm>
            <a:off x="1835696" y="4869160"/>
            <a:ext cx="1219200" cy="1219200"/>
          </a:xfrm>
          <a:prstGeom prst="rect">
            <a:avLst/>
          </a:prstGeom>
          <a:noFill/>
          <a:ln w="9525">
            <a:noFill/>
            <a:miter lim="800000"/>
            <a:headEnd/>
            <a:tailEnd/>
          </a:ln>
          <a:effectLst/>
        </p:spPr>
      </p:pic>
      <p:pic>
        <p:nvPicPr>
          <p:cNvPr id="54" name="Picture 28"/>
          <p:cNvPicPr>
            <a:picLocks noChangeAspect="1" noChangeArrowheads="1"/>
          </p:cNvPicPr>
          <p:nvPr/>
        </p:nvPicPr>
        <p:blipFill>
          <a:blip r:embed="rId7" cstate="screen"/>
          <a:srcRect/>
          <a:stretch>
            <a:fillRect/>
          </a:stretch>
        </p:blipFill>
        <p:spPr bwMode="auto">
          <a:xfrm>
            <a:off x="3424808" y="4442048"/>
            <a:ext cx="859160" cy="859160"/>
          </a:xfrm>
          <a:prstGeom prst="rect">
            <a:avLst/>
          </a:prstGeom>
          <a:noFill/>
          <a:ln w="9525">
            <a:noFill/>
            <a:miter lim="800000"/>
            <a:headEnd/>
            <a:tailEnd/>
          </a:ln>
          <a:effectLst/>
        </p:spPr>
      </p:pic>
      <p:pic>
        <p:nvPicPr>
          <p:cNvPr id="49" name="Picture 18"/>
          <p:cNvPicPr>
            <a:picLocks noChangeAspect="1" noChangeArrowheads="1"/>
          </p:cNvPicPr>
          <p:nvPr/>
        </p:nvPicPr>
        <p:blipFill>
          <a:blip r:embed="rId8" cstate="screen"/>
          <a:srcRect/>
          <a:stretch>
            <a:fillRect/>
          </a:stretch>
        </p:blipFill>
        <p:spPr bwMode="auto">
          <a:xfrm>
            <a:off x="3717776" y="4514056"/>
            <a:ext cx="398838" cy="398838"/>
          </a:xfrm>
          <a:prstGeom prst="rect">
            <a:avLst/>
          </a:prstGeom>
          <a:noFill/>
          <a:ln w="9525">
            <a:noFill/>
            <a:miter lim="800000"/>
            <a:headEnd/>
            <a:tailEnd/>
          </a:ln>
          <a:effectLst/>
        </p:spPr>
      </p:pic>
      <p:sp>
        <p:nvSpPr>
          <p:cNvPr id="56" name="Oval 41"/>
          <p:cNvSpPr>
            <a:spLocks noChangeArrowheads="1"/>
          </p:cNvSpPr>
          <p:nvPr/>
        </p:nvSpPr>
        <p:spPr bwMode="auto">
          <a:xfrm>
            <a:off x="2771800" y="5300836"/>
            <a:ext cx="2304256" cy="216396"/>
          </a:xfrm>
          <a:prstGeom prst="ellipse">
            <a:avLst/>
          </a:prstGeom>
          <a:noFill/>
          <a:ln w="9525">
            <a:noFill/>
            <a:round/>
            <a:headEnd/>
            <a:tailEnd/>
          </a:ln>
        </p:spPr>
        <p:txBody>
          <a:bodyPr wrap="square" lIns="0" tIns="0" rIns="0" bIns="0" anchor="ctr">
            <a:spAutoFit/>
          </a:bodyPr>
          <a:lstStyle/>
          <a:p>
            <a:pPr algn="ctr">
              <a:lnSpc>
                <a:spcPts val="1200"/>
              </a:lnSpc>
              <a:spcBef>
                <a:spcPct val="50000"/>
              </a:spcBef>
            </a:pPr>
            <a:r>
              <a:rPr lang="ja-JP" altLang="en-US" sz="1300" dirty="0" smtClean="0">
                <a:solidFill>
                  <a:srgbClr val="0065AE"/>
                </a:solidFill>
                <a:latin typeface="メイリオ" pitchFamily="50" charset="-128"/>
                <a:ea typeface="メイリオ" pitchFamily="50" charset="-128"/>
                <a:cs typeface="メイリオ" pitchFamily="50" charset="-128"/>
              </a:rPr>
              <a:t>入力チェックリスト</a:t>
            </a:r>
            <a:endParaRPr lang="ja-JP" altLang="en-US" sz="1300" dirty="0">
              <a:solidFill>
                <a:srgbClr val="0065AE"/>
              </a:solidFill>
              <a:latin typeface="メイリオ" pitchFamily="50" charset="-128"/>
              <a:ea typeface="メイリオ" pitchFamily="50" charset="-128"/>
              <a:cs typeface="メイリオ" pitchFamily="50" charset="-128"/>
            </a:endParaRPr>
          </a:p>
        </p:txBody>
      </p:sp>
      <p:grpSp>
        <p:nvGrpSpPr>
          <p:cNvPr id="2" name="グループ化 39"/>
          <p:cNvGrpSpPr/>
          <p:nvPr/>
        </p:nvGrpSpPr>
        <p:grpSpPr>
          <a:xfrm>
            <a:off x="395290" y="1340768"/>
            <a:ext cx="215993" cy="215740"/>
            <a:chOff x="395290" y="1460627"/>
            <a:chExt cx="215993" cy="215740"/>
          </a:xfrm>
        </p:grpSpPr>
        <p:sp>
          <p:nvSpPr>
            <p:cNvPr id="41" name="正方形/長方形 40"/>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42" name="正方形/長方形 41"/>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43"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支給額、控除額を柔軟に管理し効率化</a:t>
            </a:r>
          </a:p>
        </p:txBody>
      </p:sp>
      <p:cxnSp>
        <p:nvCxnSpPr>
          <p:cNvPr id="46" name="直線コネクタ 45"/>
          <p:cNvCxnSpPr/>
          <p:nvPr/>
        </p:nvCxnSpPr>
        <p:spPr>
          <a:xfrm>
            <a:off x="682624" y="1577044"/>
            <a:ext cx="82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58"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5BD2F073-9FA0-4585-8EE0-13688BA4916C}" type="slidenum">
              <a:rPr lang="ja-JP" altLang="en-US" smtClean="0"/>
              <a:pPr>
                <a:defRPr/>
              </a:pPr>
              <a:t>3</a:t>
            </a:fld>
            <a:endParaRPr lang="ja-JP" altLang="en-US" dirty="0"/>
          </a:p>
        </p:txBody>
      </p:sp>
      <p:sp>
        <p:nvSpPr>
          <p:cNvPr id="3" name="フッター プレースホルダ 2"/>
          <p:cNvSpPr>
            <a:spLocks noGrp="1"/>
          </p:cNvSpPr>
          <p:nvPr>
            <p:ph type="ftr" sz="quarter" idx="11"/>
          </p:nvPr>
        </p:nvSpPr>
        <p:spPr/>
        <p:txBody>
          <a:bodyPr/>
          <a:lstStyle/>
          <a:p>
            <a:pPr>
              <a:defRPr/>
            </a:pPr>
            <a:r>
              <a:rPr lang="en-US" altLang="ja-JP" dirty="0" smtClean="0"/>
              <a:t>© SuperStream Inc. All rights reserved.</a:t>
            </a:r>
            <a:endParaRPr lang="en-US" altLang="ja-JP" dirty="0"/>
          </a:p>
        </p:txBody>
      </p:sp>
      <p:sp>
        <p:nvSpPr>
          <p:cNvPr id="4" name="タイトル 5"/>
          <p:cNvSpPr txBox="1">
            <a:spLocks/>
          </p:cNvSpPr>
          <p:nvPr/>
        </p:nvSpPr>
        <p:spPr>
          <a:xfrm>
            <a:off x="468000" y="432024"/>
            <a:ext cx="8136000" cy="620712"/>
          </a:xfrm>
          <a:prstGeom prst="rect">
            <a:avLst/>
          </a:prstGeom>
        </p:spPr>
        <p:txBody>
          <a:bodyPr/>
          <a:lstStyle/>
          <a:p>
            <a:pPr marL="0" marR="0" lvl="0" indent="0" algn="l" defTabSz="914400" rtl="0" eaLnBrk="0" fontAlgn="base" latinLnBrk="0" hangingPunct="0">
              <a:lnSpc>
                <a:spcPts val="2800"/>
              </a:lnSpc>
              <a:spcBef>
                <a:spcPct val="0"/>
              </a:spcBef>
              <a:spcAft>
                <a:spcPct val="0"/>
              </a:spcAft>
              <a:buClrTx/>
              <a:buSzTx/>
              <a:buFontTx/>
              <a:buNone/>
              <a:tabLst/>
              <a:defRPr/>
            </a:pPr>
            <a:r>
              <a:rPr kumimoji="1" lang="en-US" altLang="ja-JP" sz="2200" b="1"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ja-JP" altLang="en-US" sz="22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のご提供形態</a:t>
            </a:r>
            <a:endParaRPr kumimoji="1" lang="ja-JP" altLang="en-US" sz="2200" b="1"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43" name="Rectangle 3"/>
          <p:cNvSpPr>
            <a:spLocks noChangeArrowheads="1"/>
          </p:cNvSpPr>
          <p:nvPr/>
        </p:nvSpPr>
        <p:spPr bwMode="auto">
          <a:xfrm>
            <a:off x="4672013" y="3978274"/>
            <a:ext cx="4221162" cy="2379683"/>
          </a:xfrm>
          <a:prstGeom prst="rect">
            <a:avLst/>
          </a:prstGeom>
          <a:solidFill>
            <a:sysClr val="window" lastClr="FFFFFF"/>
          </a:solidFill>
          <a:ln w="9525">
            <a:solidFill>
              <a:srgbClr val="7F7F7F">
                <a:lumMod val="60000"/>
                <a:lumOff val="40000"/>
              </a:srgbClr>
            </a:solidFill>
            <a:miter lim="800000"/>
            <a:headEnd/>
            <a:tailEnd/>
          </a:ln>
        </p:spPr>
        <p:txBody>
          <a:bodyPr/>
          <a:lstStyle/>
          <a:p>
            <a:pPr marL="0" marR="0" lvl="0" indent="0" algn="ctr"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800" b="1" i="0" u="none" strike="noStrike" kern="0" cap="none" spc="0" normalizeH="0" baseline="0" noProof="0" dirty="0" smtClean="0">
                <a:ln>
                  <a:noFill/>
                </a:ln>
                <a:solidFill>
                  <a:srgbClr val="B91B17"/>
                </a:solidFill>
                <a:effectLst/>
                <a:uLnTx/>
                <a:uFillTx/>
                <a:latin typeface="メイリオ" pitchFamily="50" charset="-128"/>
                <a:ea typeface="メイリオ" pitchFamily="50" charset="-128"/>
              </a:rPr>
              <a:t>ビジネスパートナー</a:t>
            </a:r>
            <a:endParaRPr kumimoji="0" lang="en-US" altLang="ja-JP" sz="1800" b="1" i="0" u="none" strike="noStrike" kern="0" cap="none" spc="0" normalizeH="0" baseline="0" noProof="0" dirty="0" smtClean="0">
              <a:ln>
                <a:noFill/>
              </a:ln>
              <a:solidFill>
                <a:srgbClr val="B91B17"/>
              </a:solidFill>
              <a:effectLst/>
              <a:uLnTx/>
              <a:uFillTx/>
              <a:latin typeface="メイリオ" pitchFamily="50" charset="-128"/>
              <a:ea typeface="メイリオ" pitchFamily="50" charset="-128"/>
            </a:endParaRPr>
          </a:p>
          <a:p>
            <a:pPr marL="0" marR="0" lvl="0" indent="0" algn="ctr" defTabSz="914400" eaLnBrk="1" fontAlgn="auto" latinLnBrk="0" hangingPunct="1">
              <a:lnSpc>
                <a:spcPct val="100000"/>
              </a:lnSpc>
              <a:spcBef>
                <a:spcPct val="20000"/>
              </a:spcBef>
              <a:spcAft>
                <a:spcPts val="0"/>
              </a:spcAft>
              <a:buClrTx/>
              <a:buSzTx/>
              <a:buFont typeface="Wingdings" pitchFamily="2" charset="2"/>
              <a:buNone/>
              <a:tabLst/>
              <a:defRPr/>
            </a:pPr>
            <a:endParaRPr kumimoji="0" lang="ja-JP" altLang="en-US" sz="1200" b="1" i="0" u="none" strike="noStrike" kern="0" cap="none" spc="0" normalizeH="0" baseline="0" noProof="0" dirty="0">
              <a:ln>
                <a:noFill/>
              </a:ln>
              <a:solidFill>
                <a:srgbClr val="B91B17"/>
              </a:solidFill>
              <a:effectLst/>
              <a:uLnTx/>
              <a:uFillTx/>
              <a:latin typeface="メイリオ" pitchFamily="50" charset="-128"/>
              <a:ea typeface="メイリオ" pitchFamily="50" charset="-128"/>
            </a:endParaRPr>
          </a:p>
          <a:p>
            <a:pPr marL="0" marR="0" lvl="0" indent="0"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600" b="0" i="0" u="sng" strike="noStrike" kern="0" cap="none" spc="0" normalizeH="0" baseline="0" noProof="0" dirty="0">
                <a:ln>
                  <a:noFill/>
                </a:ln>
                <a:solidFill>
                  <a:srgbClr val="007BC7"/>
                </a:solidFill>
                <a:effectLst/>
                <a:uLnTx/>
                <a:uFillTx/>
                <a:latin typeface="メイリオ" pitchFamily="50" charset="-128"/>
                <a:ea typeface="メイリオ" pitchFamily="50" charset="-128"/>
              </a:rPr>
              <a:t> ソリューションパートナー</a:t>
            </a:r>
          </a:p>
          <a:p>
            <a:pPr marL="0" marR="0" lvl="0" indent="0"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200" b="0" i="0" u="none" strike="noStrike" kern="0" cap="none" spc="0" normalizeH="0" baseline="0" noProof="0" dirty="0">
                <a:ln>
                  <a:noFill/>
                </a:ln>
                <a:solidFill>
                  <a:srgbClr val="4D4D4D"/>
                </a:solidFill>
                <a:effectLst/>
                <a:uLnTx/>
                <a:uFillTx/>
                <a:latin typeface="メイリオ" pitchFamily="50" charset="-128"/>
                <a:ea typeface="メイリオ" pitchFamily="50" charset="-128"/>
              </a:rPr>
              <a:t>　製品を熟知した多くの専任要員がお客様に、製品の提供、</a:t>
            </a:r>
          </a:p>
          <a:p>
            <a:pPr marL="0" marR="0" lvl="0" indent="0"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200" b="0" i="0" u="none" strike="noStrike" kern="0" cap="none" spc="0" normalizeH="0" baseline="0" noProof="0" dirty="0">
                <a:ln>
                  <a:noFill/>
                </a:ln>
                <a:solidFill>
                  <a:srgbClr val="4D4D4D"/>
                </a:solidFill>
                <a:effectLst/>
                <a:uLnTx/>
                <a:uFillTx/>
                <a:latin typeface="メイリオ" pitchFamily="50" charset="-128"/>
                <a:ea typeface="メイリオ" pitchFamily="50" charset="-128"/>
              </a:rPr>
              <a:t>　導入、サポートなどトータルサービスをご提供します。</a:t>
            </a:r>
            <a:endParaRPr kumimoji="0" lang="ja-JP" altLang="en-US" sz="1800" b="0" i="0" u="sng" strike="noStrike" kern="0" cap="none" spc="0" normalizeH="0" baseline="0" noProof="0" dirty="0">
              <a:ln>
                <a:noFill/>
              </a:ln>
              <a:solidFill>
                <a:srgbClr val="4D4D4D"/>
              </a:solidFill>
              <a:effectLst/>
              <a:uLnTx/>
              <a:uFillTx/>
              <a:latin typeface="メイリオ" pitchFamily="50" charset="-128"/>
              <a:ea typeface="メイリオ" pitchFamily="50" charset="-128"/>
            </a:endParaRPr>
          </a:p>
          <a:p>
            <a:pPr marL="0" marR="0" lvl="0" indent="0"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600" b="0" i="0" u="sng" strike="noStrike" kern="0" cap="none" spc="0" normalizeH="0" baseline="0" noProof="0" dirty="0">
                <a:ln>
                  <a:noFill/>
                </a:ln>
                <a:solidFill>
                  <a:srgbClr val="007BC7"/>
                </a:solidFill>
                <a:effectLst/>
                <a:uLnTx/>
                <a:uFillTx/>
                <a:latin typeface="メイリオ" pitchFamily="50" charset="-128"/>
                <a:ea typeface="メイリオ" pitchFamily="50" charset="-128"/>
              </a:rPr>
              <a:t> テクニカルパートナー</a:t>
            </a:r>
            <a:endParaRPr kumimoji="0" lang="en-US" altLang="ja-JP" sz="1600" b="0" i="0" u="sng" strike="noStrike" kern="0" cap="none" spc="0" normalizeH="0" baseline="0" noProof="0" dirty="0">
              <a:ln>
                <a:noFill/>
              </a:ln>
              <a:solidFill>
                <a:srgbClr val="007BC7"/>
              </a:solidFill>
              <a:effectLst/>
              <a:uLnTx/>
              <a:uFillTx/>
              <a:latin typeface="メイリオ" pitchFamily="50" charset="-128"/>
              <a:ea typeface="メイリオ" pitchFamily="50" charset="-128"/>
            </a:endParaRPr>
          </a:p>
          <a:p>
            <a:pPr marL="0" marR="0" lvl="0" indent="0" defTabSz="914400" eaLnBrk="1" fontAlgn="auto" latinLnBrk="0" hangingPunct="1">
              <a:lnSpc>
                <a:spcPct val="100000"/>
              </a:lnSpc>
              <a:spcBef>
                <a:spcPct val="20000"/>
              </a:spcBef>
              <a:spcAft>
                <a:spcPts val="0"/>
              </a:spcAft>
              <a:buClrTx/>
              <a:buSzTx/>
              <a:buFont typeface="Wingdings" pitchFamily="2" charset="2"/>
              <a:buNone/>
              <a:tabLst/>
              <a:defRPr/>
            </a:pPr>
            <a:r>
              <a:rPr kumimoji="0" lang="ja-JP" altLang="en-US" sz="1200" b="0" i="0" u="none" strike="noStrike" kern="0" cap="none" spc="0" normalizeH="0" baseline="0" noProof="0" dirty="0">
                <a:ln>
                  <a:noFill/>
                </a:ln>
                <a:solidFill>
                  <a:srgbClr val="4D4D4D"/>
                </a:solidFill>
                <a:effectLst/>
                <a:uLnTx/>
                <a:uFillTx/>
                <a:latin typeface="メイリオ" pitchFamily="50" charset="-128"/>
                <a:ea typeface="メイリオ" pitchFamily="50" charset="-128"/>
              </a:rPr>
              <a:t>　ソリューションパートナーを通し、質の高いコンサルティング</a:t>
            </a:r>
            <a:r>
              <a:rPr kumimoji="0" lang="ja-JP" altLang="en-US" sz="1200" b="0" i="0" u="none" strike="noStrike" kern="0" cap="none" spc="0" normalizeH="0" baseline="0" noProof="0" dirty="0" smtClean="0">
                <a:ln>
                  <a:noFill/>
                </a:ln>
                <a:solidFill>
                  <a:srgbClr val="4D4D4D"/>
                </a:solidFill>
                <a:effectLst/>
                <a:uLnTx/>
                <a:uFillTx/>
                <a:latin typeface="メイリオ" pitchFamily="50" charset="-128"/>
                <a:ea typeface="メイリオ" pitchFamily="50" charset="-128"/>
              </a:rPr>
              <a:t>とアドオン</a:t>
            </a:r>
            <a:r>
              <a:rPr kumimoji="0" lang="ja-JP" altLang="en-US" sz="1200" b="0" i="0" u="none" strike="noStrike" kern="0" cap="none" spc="0" normalizeH="0" baseline="0" noProof="0" dirty="0">
                <a:ln>
                  <a:noFill/>
                </a:ln>
                <a:solidFill>
                  <a:srgbClr val="4D4D4D"/>
                </a:solidFill>
                <a:effectLst/>
                <a:uLnTx/>
                <a:uFillTx/>
                <a:latin typeface="メイリオ" pitchFamily="50" charset="-128"/>
                <a:ea typeface="メイリオ" pitchFamily="50" charset="-128"/>
              </a:rPr>
              <a:t>開発、導入、保守のサービスを専門にご提供します。</a:t>
            </a:r>
          </a:p>
        </p:txBody>
      </p:sp>
      <p:sp>
        <p:nvSpPr>
          <p:cNvPr id="44" name="Text Box 4"/>
          <p:cNvSpPr txBox="1">
            <a:spLocks noChangeArrowheads="1"/>
          </p:cNvSpPr>
          <p:nvPr/>
        </p:nvSpPr>
        <p:spPr bwMode="auto">
          <a:xfrm>
            <a:off x="4644008" y="1628800"/>
            <a:ext cx="4365625" cy="2354491"/>
          </a:xfrm>
          <a:prstGeom prst="rect">
            <a:avLst/>
          </a:prstGeom>
          <a:noFill/>
          <a:ln w="9525">
            <a:noFill/>
            <a:miter lim="800000"/>
            <a:headEnd/>
            <a:tailEnd/>
          </a:ln>
        </p:spPr>
        <p:txBody>
          <a:bodyPr>
            <a:spAutoFit/>
          </a:bodyPr>
          <a:lstStyle/>
          <a:p>
            <a:pPr algn="just">
              <a:spcBef>
                <a:spcPct val="50000"/>
              </a:spcBef>
            </a:pPr>
            <a:r>
              <a:rPr lang="ja-JP" altLang="en-US" sz="1400" dirty="0">
                <a:solidFill>
                  <a:srgbClr val="4F4F4F"/>
                </a:solidFill>
                <a:latin typeface="メイリオ" pitchFamily="50" charset="-128"/>
                <a:ea typeface="メイリオ" pitchFamily="50" charset="-128"/>
              </a:rPr>
              <a:t>価値ある統合業務ソリューションを大切なお客様にご提供する為</a:t>
            </a:r>
            <a:r>
              <a:rPr lang="ja-JP" altLang="en-US" sz="1400" dirty="0" smtClean="0">
                <a:solidFill>
                  <a:srgbClr val="4F4F4F"/>
                </a:solidFill>
                <a:latin typeface="メイリオ" pitchFamily="50" charset="-128"/>
                <a:ea typeface="メイリオ" pitchFamily="50" charset="-128"/>
              </a:rPr>
              <a:t>、スーパーストリーム社は</a:t>
            </a:r>
            <a:r>
              <a:rPr lang="ja-JP" altLang="en-US" sz="1400" dirty="0">
                <a:solidFill>
                  <a:srgbClr val="4F4F4F"/>
                </a:solidFill>
                <a:latin typeface="メイリオ" pitchFamily="50" charset="-128"/>
                <a:ea typeface="メイリオ" pitchFamily="50" charset="-128"/>
              </a:rPr>
              <a:t>その豊富なノウハウと専門知識を現場に密着したビジネスパートナーの高度なインテグレーション能力に融合。幅広いお客様のニーズに柔軟かつ迅速に対応します。</a:t>
            </a:r>
          </a:p>
          <a:p>
            <a:pPr algn="just">
              <a:spcBef>
                <a:spcPct val="50000"/>
              </a:spcBef>
            </a:pPr>
            <a:r>
              <a:rPr lang="ja-JP" altLang="en-US" sz="1400" dirty="0" smtClean="0">
                <a:solidFill>
                  <a:srgbClr val="4F4F4F"/>
                </a:solidFill>
                <a:latin typeface="メイリオ" pitchFamily="50" charset="-128"/>
                <a:ea typeface="メイリオ" pitchFamily="50" charset="-128"/>
              </a:rPr>
              <a:t>スーパーストリーム社と</a:t>
            </a:r>
            <a:r>
              <a:rPr lang="ja-JP" altLang="en-US" sz="1400" dirty="0">
                <a:solidFill>
                  <a:srgbClr val="4F4F4F"/>
                </a:solidFill>
                <a:latin typeface="メイリオ" pitchFamily="50" charset="-128"/>
                <a:ea typeface="メイリオ" pitchFamily="50" charset="-128"/>
              </a:rPr>
              <a:t>パートナー各社のコアコンピタンスを活かした強力なパートナーシップにより、お客様はメーカーや </a:t>
            </a:r>
            <a:r>
              <a:rPr lang="en-US" altLang="ja-JP" sz="1400" dirty="0" err="1">
                <a:solidFill>
                  <a:srgbClr val="4F4F4F"/>
                </a:solidFill>
                <a:latin typeface="メイリオ" pitchFamily="50" charset="-128"/>
                <a:ea typeface="メイリオ" pitchFamily="50" charset="-128"/>
              </a:rPr>
              <a:t>SIer</a:t>
            </a:r>
            <a:r>
              <a:rPr lang="en-US" altLang="ja-JP" sz="1400" dirty="0">
                <a:solidFill>
                  <a:srgbClr val="4F4F4F"/>
                </a:solidFill>
                <a:latin typeface="メイリオ" pitchFamily="50" charset="-128"/>
                <a:ea typeface="メイリオ" pitchFamily="50" charset="-128"/>
              </a:rPr>
              <a:t> </a:t>
            </a:r>
            <a:r>
              <a:rPr lang="ja-JP" altLang="en-US" sz="1400" dirty="0">
                <a:solidFill>
                  <a:srgbClr val="4F4F4F"/>
                </a:solidFill>
                <a:latin typeface="メイリオ" pitchFamily="50" charset="-128"/>
                <a:ea typeface="メイリオ" pitchFamily="50" charset="-128"/>
              </a:rPr>
              <a:t>の制約を受けずに自社に最適な販売店を主体的に選択してご購入頂くことができます。</a:t>
            </a:r>
          </a:p>
        </p:txBody>
      </p:sp>
      <p:sp>
        <p:nvSpPr>
          <p:cNvPr id="45" name="Text Box 19"/>
          <p:cNvSpPr txBox="1">
            <a:spLocks noChangeArrowheads="1"/>
          </p:cNvSpPr>
          <p:nvPr/>
        </p:nvSpPr>
        <p:spPr bwMode="auto">
          <a:xfrm>
            <a:off x="288000" y="1296000"/>
            <a:ext cx="7159625" cy="338554"/>
          </a:xfrm>
          <a:prstGeom prst="rect">
            <a:avLst/>
          </a:prstGeom>
          <a:noFill/>
          <a:ln w="9525">
            <a:noFill/>
            <a:miter lim="800000"/>
            <a:headEnd/>
            <a:tailEnd/>
          </a:ln>
        </p:spPr>
        <p:txBody>
          <a:bodyPr>
            <a:spAutoFit/>
          </a:bodyPr>
          <a:lstStyle/>
          <a:p>
            <a:pPr>
              <a:spcBef>
                <a:spcPct val="50000"/>
              </a:spcBef>
            </a:pPr>
            <a:r>
              <a:rPr lang="ja-JP" altLang="en-US" sz="1600" b="1" dirty="0">
                <a:solidFill>
                  <a:srgbClr val="C00000"/>
                </a:solidFill>
                <a:latin typeface="メイリオ" pitchFamily="50" charset="-128"/>
                <a:ea typeface="メイリオ" pitchFamily="50" charset="-128"/>
              </a:rPr>
              <a:t>コアコンピタンスを結集したリレーションシップ</a:t>
            </a:r>
          </a:p>
        </p:txBody>
      </p:sp>
      <p:grpSp>
        <p:nvGrpSpPr>
          <p:cNvPr id="46" name="グループ化 2"/>
          <p:cNvGrpSpPr>
            <a:grpSpLocks/>
          </p:cNvGrpSpPr>
          <p:nvPr/>
        </p:nvGrpSpPr>
        <p:grpSpPr bwMode="auto">
          <a:xfrm>
            <a:off x="214282" y="1916113"/>
            <a:ext cx="4572032" cy="4465637"/>
            <a:chOff x="215023" y="1916832"/>
            <a:chExt cx="4570781" cy="4464496"/>
          </a:xfrm>
        </p:grpSpPr>
        <p:grpSp>
          <p:nvGrpSpPr>
            <p:cNvPr id="47" name="グループ化 1"/>
            <p:cNvGrpSpPr>
              <a:grpSpLocks/>
            </p:cNvGrpSpPr>
            <p:nvPr/>
          </p:nvGrpSpPr>
          <p:grpSpPr bwMode="auto">
            <a:xfrm>
              <a:off x="215023" y="1916832"/>
              <a:ext cx="4289857" cy="4464496"/>
              <a:chOff x="215023" y="1916832"/>
              <a:chExt cx="4289857" cy="4464496"/>
            </a:xfrm>
          </p:grpSpPr>
          <p:sp>
            <p:nvSpPr>
              <p:cNvPr id="49" name="Rectangle 6"/>
              <p:cNvSpPr>
                <a:spLocks noChangeArrowheads="1"/>
              </p:cNvSpPr>
              <p:nvPr/>
            </p:nvSpPr>
            <p:spPr bwMode="auto">
              <a:xfrm>
                <a:off x="438971" y="1916832"/>
                <a:ext cx="3772667" cy="712433"/>
              </a:xfrm>
              <a:prstGeom prst="rect">
                <a:avLst/>
              </a:prstGeom>
              <a:solidFill>
                <a:srgbClr val="B91B1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200" b="0" i="0" u="none" strike="noStrike" kern="0" cap="none" spc="0" normalizeH="0" baseline="0" noProof="0">
                    <a:ln>
                      <a:noFill/>
                    </a:ln>
                    <a:solidFill>
                      <a:sysClr val="window" lastClr="FFFFFF"/>
                    </a:solidFill>
                    <a:effectLst/>
                    <a:uLnTx/>
                    <a:uFillTx/>
                    <a:latin typeface="メイリオ" pitchFamily="50" charset="-128"/>
                    <a:ea typeface="メイリオ" pitchFamily="50" charset="-128"/>
                  </a:rPr>
                  <a:t>お客様</a:t>
                </a:r>
              </a:p>
            </p:txBody>
          </p:sp>
          <p:sp>
            <p:nvSpPr>
              <p:cNvPr id="50" name="Rectangle 7"/>
              <p:cNvSpPr>
                <a:spLocks noChangeArrowheads="1"/>
              </p:cNvSpPr>
              <p:nvPr/>
            </p:nvSpPr>
            <p:spPr bwMode="auto">
              <a:xfrm>
                <a:off x="434975" y="3284984"/>
                <a:ext cx="3771334" cy="534325"/>
              </a:xfrm>
              <a:prstGeom prst="rect">
                <a:avLst/>
              </a:prstGeom>
              <a:solidFill>
                <a:srgbClr val="67792F"/>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Tahoma" pitchFamily="34" charset="0"/>
                  </a:rPr>
                  <a:t>SuperStream</a:t>
                </a:r>
                <a:r>
                  <a:rPr kumimoji="0" lang="ja-JP" altLang="en-US" sz="2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パートナー</a:t>
                </a:r>
              </a:p>
            </p:txBody>
          </p:sp>
          <p:sp>
            <p:nvSpPr>
              <p:cNvPr id="51" name="Rectangle 8"/>
              <p:cNvSpPr>
                <a:spLocks noChangeArrowheads="1"/>
              </p:cNvSpPr>
              <p:nvPr/>
            </p:nvSpPr>
            <p:spPr bwMode="auto">
              <a:xfrm>
                <a:off x="435654" y="3819758"/>
                <a:ext cx="1890196" cy="533264"/>
              </a:xfrm>
              <a:prstGeom prst="rect">
                <a:avLst/>
              </a:prstGeom>
              <a:solidFill>
                <a:srgbClr val="67792F">
                  <a:lumMod val="75000"/>
                </a:srgb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ソリューションパートナー</a:t>
                </a:r>
                <a:endParaRPr kumimoji="0" lang="en-US" altLang="ja-JP"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a:t>
                </a:r>
                <a:r>
                  <a:rPr kumimoji="0" lang="en-US" altLang="ja-JP"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72</a:t>
                </a:r>
                <a:r>
                  <a:rPr kumimoji="0" lang="ja-JP" altLang="en-US"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社</a:t>
                </a: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a:t>
                </a:r>
                <a:r>
                  <a:rPr kumimoji="0" lang="en-US" altLang="ja-JP" sz="8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※CORE/NX</a:t>
                </a:r>
                <a:r>
                  <a:rPr kumimoji="0" lang="ja-JP" altLang="en-US" sz="8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含む</a:t>
                </a:r>
              </a:p>
            </p:txBody>
          </p:sp>
          <p:sp>
            <p:nvSpPr>
              <p:cNvPr id="52" name="Rectangle 9"/>
              <p:cNvSpPr>
                <a:spLocks noChangeArrowheads="1"/>
              </p:cNvSpPr>
              <p:nvPr/>
            </p:nvSpPr>
            <p:spPr bwMode="auto">
              <a:xfrm>
                <a:off x="2325850" y="3819758"/>
                <a:ext cx="1880672" cy="531677"/>
              </a:xfrm>
              <a:prstGeom prst="rect">
                <a:avLst/>
              </a:prstGeom>
              <a:solidFill>
                <a:srgbClr val="67792F">
                  <a:lumMod val="75000"/>
                </a:srgb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テクニカルパートナー</a:t>
                </a:r>
                <a:endParaRPr kumimoji="0" lang="en-US" altLang="ja-JP"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a:t>
                </a:r>
                <a:r>
                  <a:rPr kumimoji="0" lang="en-US" altLang="ja-JP"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18</a:t>
                </a:r>
                <a:r>
                  <a:rPr kumimoji="0" lang="ja-JP" altLang="en-US"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社）</a:t>
                </a:r>
                <a:r>
                  <a:rPr kumimoji="0" lang="en-US" altLang="ja-JP" sz="8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rPr>
                  <a:t> </a:t>
                </a:r>
                <a:r>
                  <a:rPr kumimoji="0" lang="en-US" altLang="ja-JP" sz="800" b="0" i="0" u="none" strike="noStrike" kern="0" cap="none" spc="0" normalizeH="0" baseline="0" noProof="0" dirty="0">
                    <a:ln>
                      <a:noFill/>
                    </a:ln>
                    <a:solidFill>
                      <a:prstClr val="white"/>
                    </a:solidFill>
                    <a:effectLst/>
                    <a:uLnTx/>
                    <a:uFillTx/>
                    <a:latin typeface="メイリオ" pitchFamily="50" charset="-128"/>
                    <a:ea typeface="メイリオ" pitchFamily="50" charset="-128"/>
                  </a:rPr>
                  <a:t>※CORE/NX</a:t>
                </a:r>
                <a:r>
                  <a:rPr kumimoji="0" lang="ja-JP" altLang="en-US" sz="800" b="0" i="0" u="none" strike="noStrike" kern="0" cap="none" spc="0" normalizeH="0" baseline="0" noProof="0" dirty="0">
                    <a:ln>
                      <a:noFill/>
                    </a:ln>
                    <a:solidFill>
                      <a:prstClr val="white"/>
                    </a:solidFill>
                    <a:effectLst/>
                    <a:uLnTx/>
                    <a:uFillTx/>
                    <a:latin typeface="メイリオ" pitchFamily="50" charset="-128"/>
                    <a:ea typeface="メイリオ" pitchFamily="50" charset="-128"/>
                  </a:rPr>
                  <a:t>含む</a:t>
                </a:r>
                <a:endParaRPr kumimoji="0" lang="en-US" altLang="ja-JP" sz="1200" b="1"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endParaRPr>
              </a:p>
            </p:txBody>
          </p:sp>
          <p:sp>
            <p:nvSpPr>
              <p:cNvPr id="53" name="Rectangle 10"/>
              <p:cNvSpPr>
                <a:spLocks noChangeArrowheads="1"/>
              </p:cNvSpPr>
              <p:nvPr/>
            </p:nvSpPr>
            <p:spPr bwMode="auto">
              <a:xfrm>
                <a:off x="438971" y="5668895"/>
                <a:ext cx="3772667" cy="712433"/>
              </a:xfrm>
              <a:prstGeom prst="rect">
                <a:avLst/>
              </a:prstGeom>
              <a:solidFill>
                <a:srgbClr val="007BC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200" b="1"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スーパーストリーム株式会社</a:t>
                </a:r>
                <a:endParaRPr kumimoji="0" lang="en-US" altLang="ja-JP" sz="2200" b="1"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endParaRPr>
              </a:p>
            </p:txBody>
          </p:sp>
          <p:sp>
            <p:nvSpPr>
              <p:cNvPr id="54" name="AutoShape 11"/>
              <p:cNvSpPr>
                <a:spLocks noChangeArrowheads="1"/>
              </p:cNvSpPr>
              <p:nvPr/>
            </p:nvSpPr>
            <p:spPr bwMode="auto">
              <a:xfrm>
                <a:off x="1990934" y="2490057"/>
                <a:ext cx="261103" cy="1027148"/>
              </a:xfrm>
              <a:prstGeom prst="curvedRightArrow">
                <a:avLst>
                  <a:gd name="adj1" fmla="val 60612"/>
                  <a:gd name="adj2" fmla="val 121224"/>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434343"/>
                  </a:solidFill>
                  <a:effectLst/>
                  <a:uLnTx/>
                  <a:uFillTx/>
                  <a:latin typeface="メイリオ" pitchFamily="50" charset="-128"/>
                  <a:ea typeface="メイリオ" pitchFamily="50" charset="-128"/>
                </a:endParaRPr>
              </a:p>
            </p:txBody>
          </p:sp>
          <p:sp>
            <p:nvSpPr>
              <p:cNvPr id="55" name="AutoShape 12"/>
              <p:cNvSpPr>
                <a:spLocks noChangeArrowheads="1"/>
              </p:cNvSpPr>
              <p:nvPr/>
            </p:nvSpPr>
            <p:spPr bwMode="auto">
              <a:xfrm flipH="1" flipV="1">
                <a:off x="2371930" y="2420888"/>
                <a:ext cx="261103" cy="1027148"/>
              </a:xfrm>
              <a:prstGeom prst="curvedRightArrow">
                <a:avLst>
                  <a:gd name="adj1" fmla="val 60612"/>
                  <a:gd name="adj2" fmla="val 121224"/>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434343"/>
                  </a:solidFill>
                  <a:effectLst/>
                  <a:uLnTx/>
                  <a:uFillTx/>
                  <a:latin typeface="メイリオ" pitchFamily="50" charset="-128"/>
                  <a:ea typeface="メイリオ" pitchFamily="50" charset="-128"/>
                </a:endParaRPr>
              </a:p>
            </p:txBody>
          </p:sp>
          <p:sp>
            <p:nvSpPr>
              <p:cNvPr id="56" name="Text Box 15"/>
              <p:cNvSpPr txBox="1">
                <a:spLocks noChangeArrowheads="1"/>
              </p:cNvSpPr>
              <p:nvPr/>
            </p:nvSpPr>
            <p:spPr bwMode="auto">
              <a:xfrm>
                <a:off x="357860" y="2829411"/>
                <a:ext cx="1512503" cy="246158"/>
              </a:xfrm>
              <a:prstGeom prst="rect">
                <a:avLst/>
              </a:prstGeom>
              <a:noFill/>
              <a:ln>
                <a:noFill/>
              </a:ln>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お客様のニーズの把握</a:t>
                </a:r>
              </a:p>
            </p:txBody>
          </p:sp>
          <p:sp>
            <p:nvSpPr>
              <p:cNvPr id="57" name="Text Box 16"/>
              <p:cNvSpPr txBox="1">
                <a:spLocks noChangeArrowheads="1"/>
              </p:cNvSpPr>
              <p:nvPr/>
            </p:nvSpPr>
            <p:spPr bwMode="auto">
              <a:xfrm>
                <a:off x="2857506" y="2715135"/>
                <a:ext cx="1647374"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トータルソリューション</a:t>
                </a:r>
              </a:p>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信頼されるサポート</a:t>
                </a:r>
              </a:p>
            </p:txBody>
          </p:sp>
          <p:sp>
            <p:nvSpPr>
              <p:cNvPr id="58" name="Text Box 18"/>
              <p:cNvSpPr txBox="1">
                <a:spLocks noChangeArrowheads="1"/>
              </p:cNvSpPr>
              <p:nvPr/>
            </p:nvSpPr>
            <p:spPr bwMode="auto">
              <a:xfrm>
                <a:off x="215023" y="5064040"/>
                <a:ext cx="1839410"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お客様のニーズの伝達</a:t>
                </a:r>
              </a:p>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機能向上に向けたアドバイス</a:t>
                </a:r>
              </a:p>
            </p:txBody>
          </p:sp>
          <p:sp>
            <p:nvSpPr>
              <p:cNvPr id="59" name="Rectangle 8"/>
              <p:cNvSpPr>
                <a:spLocks noChangeArrowheads="1"/>
              </p:cNvSpPr>
              <p:nvPr/>
            </p:nvSpPr>
            <p:spPr bwMode="auto">
              <a:xfrm>
                <a:off x="436280" y="4343499"/>
                <a:ext cx="3771768" cy="501522"/>
              </a:xfrm>
              <a:prstGeom prst="rect">
                <a:avLst/>
              </a:prstGeom>
              <a:solidFill>
                <a:srgbClr val="67792F">
                  <a:lumMod val="75000"/>
                </a:srgbClr>
              </a:solidFill>
              <a:ln w="38100" cap="flat" cmpd="sng" algn="ctr">
                <a:solidFill>
                  <a:sysClr val="window" lastClr="FFFFFF"/>
                </a:solidFill>
                <a:prstDash val="solid"/>
                <a:headEnd/>
                <a:tailEnd/>
              </a:ln>
              <a:effectLst>
                <a:outerShdw blurRad="40000" dist="20000" dir="5400000" rotWithShape="0">
                  <a:srgbClr val="000000">
                    <a:alpha val="38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cs typeface="Tahoma" pitchFamily="34" charset="0"/>
                  </a:rPr>
                  <a:t>SaaS</a:t>
                </a: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販売パートナー</a:t>
                </a:r>
                <a:endParaRPr kumimoji="0" lang="en-US" altLang="ja-JP"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a:t>
                </a:r>
                <a:r>
                  <a:rPr kumimoji="0" lang="en-US" altLang="ja-JP"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15</a:t>
                </a:r>
                <a:r>
                  <a:rPr kumimoji="0" lang="ja-JP" altLang="en-US" sz="1200" b="0" i="0" u="none" strike="noStrike" kern="0" cap="none" spc="0" normalizeH="0" baseline="0" noProof="0" dirty="0" smtClean="0">
                    <a:ln>
                      <a:noFill/>
                    </a:ln>
                    <a:solidFill>
                      <a:sysClr val="window" lastClr="FFFFFF"/>
                    </a:solidFill>
                    <a:effectLst/>
                    <a:uLnTx/>
                    <a:uFillTx/>
                    <a:latin typeface="メイリオ" pitchFamily="50" charset="-128"/>
                    <a:ea typeface="メイリオ" pitchFamily="50" charset="-128"/>
                  </a:rPr>
                  <a:t>社</a:t>
                </a:r>
                <a:r>
                  <a:rPr kumimoji="0" lang="ja-JP" altLang="en-US" sz="12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a:t>
                </a:r>
                <a:r>
                  <a:rPr kumimoji="0" lang="en-US" altLang="ja-JP" sz="8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※NX</a:t>
                </a:r>
                <a:r>
                  <a:rPr kumimoji="0" lang="ja-JP" altLang="en-US" sz="800" b="0" i="0" u="none" strike="noStrike" kern="0" cap="none" spc="0" normalizeH="0" baseline="0" noProof="0" dirty="0">
                    <a:ln>
                      <a:noFill/>
                    </a:ln>
                    <a:solidFill>
                      <a:sysClr val="window" lastClr="FFFFFF"/>
                    </a:solidFill>
                    <a:effectLst/>
                    <a:uLnTx/>
                    <a:uFillTx/>
                    <a:latin typeface="メイリオ" pitchFamily="50" charset="-128"/>
                    <a:ea typeface="メイリオ" pitchFamily="50" charset="-128"/>
                  </a:rPr>
                  <a:t>のみ</a:t>
                </a:r>
              </a:p>
            </p:txBody>
          </p:sp>
          <p:sp>
            <p:nvSpPr>
              <p:cNvPr id="60" name="AutoShape 13"/>
              <p:cNvSpPr>
                <a:spLocks noChangeArrowheads="1"/>
              </p:cNvSpPr>
              <p:nvPr/>
            </p:nvSpPr>
            <p:spPr bwMode="auto">
              <a:xfrm>
                <a:off x="1990934" y="4794312"/>
                <a:ext cx="261103" cy="957980"/>
              </a:xfrm>
              <a:prstGeom prst="curvedRightArrow">
                <a:avLst>
                  <a:gd name="adj1" fmla="val 56531"/>
                  <a:gd name="adj2" fmla="val 113061"/>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434343"/>
                  </a:solidFill>
                  <a:effectLst/>
                  <a:uLnTx/>
                  <a:uFillTx/>
                  <a:latin typeface="メイリオ" pitchFamily="50" charset="-128"/>
                  <a:ea typeface="メイリオ" pitchFamily="50" charset="-128"/>
                </a:endParaRPr>
              </a:p>
            </p:txBody>
          </p:sp>
          <p:sp>
            <p:nvSpPr>
              <p:cNvPr id="61" name="AutoShape 14"/>
              <p:cNvSpPr>
                <a:spLocks noChangeArrowheads="1"/>
              </p:cNvSpPr>
              <p:nvPr/>
            </p:nvSpPr>
            <p:spPr bwMode="auto">
              <a:xfrm flipH="1" flipV="1">
                <a:off x="2371930" y="4725144"/>
                <a:ext cx="261103" cy="957980"/>
              </a:xfrm>
              <a:prstGeom prst="curvedRightArrow">
                <a:avLst>
                  <a:gd name="adj1" fmla="val 56531"/>
                  <a:gd name="adj2" fmla="val 113061"/>
                  <a:gd name="adj3" fmla="val 33333"/>
                </a:avLst>
              </a:prstGeom>
              <a:gradFill rotWithShape="1">
                <a:gsLst>
                  <a:gs pos="0">
                    <a:srgbClr val="7F7F7F">
                      <a:shade val="51000"/>
                      <a:satMod val="130000"/>
                    </a:srgbClr>
                  </a:gs>
                  <a:gs pos="80000">
                    <a:srgbClr val="7F7F7F">
                      <a:shade val="93000"/>
                      <a:satMod val="130000"/>
                    </a:srgbClr>
                  </a:gs>
                  <a:gs pos="100000">
                    <a:srgbClr val="7F7F7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434343"/>
                  </a:solidFill>
                  <a:effectLst/>
                  <a:uLnTx/>
                  <a:uFillTx/>
                  <a:latin typeface="メイリオ" pitchFamily="50" charset="-128"/>
                  <a:ea typeface="メイリオ" pitchFamily="50" charset="-128"/>
                </a:endParaRPr>
              </a:p>
            </p:txBody>
          </p:sp>
        </p:grpSp>
        <p:sp>
          <p:nvSpPr>
            <p:cNvPr id="48" name="Text Box 17"/>
            <p:cNvSpPr txBox="1">
              <a:spLocks noChangeArrowheads="1"/>
            </p:cNvSpPr>
            <p:nvPr/>
          </p:nvSpPr>
          <p:spPr bwMode="auto">
            <a:xfrm>
              <a:off x="2598827" y="5046582"/>
              <a:ext cx="2186977" cy="472954"/>
            </a:xfrm>
            <a:prstGeom prst="rect">
              <a:avLst/>
            </a:prstGeom>
            <a:noFill/>
            <a:ln>
              <a:noFill/>
            </a:ln>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ニーズを反映した製品提供</a:t>
              </a:r>
            </a:p>
            <a:p>
              <a:pPr marL="0" marR="0" lvl="0" indent="0" defTabSz="914400" eaLnBrk="1" fontAlgn="auto" latinLnBrk="0" hangingPunct="1">
                <a:lnSpc>
                  <a:spcPct val="100000"/>
                </a:lnSpc>
                <a:spcBef>
                  <a:spcPct val="50000"/>
                </a:spcBef>
                <a:spcAft>
                  <a:spcPts val="0"/>
                </a:spcAft>
                <a:buClrTx/>
                <a:buSzTx/>
                <a:buFontTx/>
                <a:buNone/>
                <a:tabLst/>
                <a:defRPr/>
              </a:pPr>
              <a:r>
                <a:rPr kumimoji="1" lang="ja-JP" altLang="en-US" sz="1000" b="0" i="0" u="none" strike="noStrike" kern="0" cap="none" spc="0" normalizeH="0" baseline="0" noProof="0" dirty="0">
                  <a:ln>
                    <a:noFill/>
                  </a:ln>
                  <a:solidFill>
                    <a:srgbClr val="7F7F7F">
                      <a:lumMod val="75000"/>
                    </a:srgbClr>
                  </a:solidFill>
                  <a:effectLst/>
                  <a:uLnTx/>
                  <a:uFillTx/>
                  <a:latin typeface="メイリオ" pitchFamily="50" charset="-128"/>
                  <a:ea typeface="メイリオ" pitchFamily="50" charset="-128"/>
                </a:rPr>
                <a:t>豊富な専門ノウハウに基づく支援</a:t>
              </a: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6588224" y="2069100"/>
            <a:ext cx="2088232" cy="4312228"/>
          </a:xfrm>
          <a:prstGeom prst="roundRect">
            <a:avLst>
              <a:gd name="adj" fmla="val 7954"/>
            </a:avLst>
          </a:prstGeom>
        </p:spPr>
        <p:style>
          <a:lnRef idx="1">
            <a:schemeClr val="accent5"/>
          </a:lnRef>
          <a:fillRef idx="2">
            <a:schemeClr val="accent5"/>
          </a:fillRef>
          <a:effectRef idx="1">
            <a:schemeClr val="accent5"/>
          </a:effectRef>
          <a:fontRef idx="minor">
            <a:schemeClr val="dk1"/>
          </a:fontRef>
        </p:style>
        <p:txBody>
          <a:bodyPr rtlCol="0" anchor="t"/>
          <a:lstStyle/>
          <a:p>
            <a:pPr algn="ctr"/>
            <a:r>
              <a:rPr kumimoji="0" lang="en-US" altLang="ja-JP" sz="1400" b="1" i="1" dirty="0" err="1" smtClean="0">
                <a:solidFill>
                  <a:srgbClr val="008000"/>
                </a:solidFill>
                <a:latin typeface="Times New Roman" pitchFamily="18" charset="0"/>
                <a:ea typeface="メイリオ" pitchFamily="50" charset="-128"/>
                <a:cs typeface="Times New Roman" pitchFamily="18" charset="0"/>
              </a:rPr>
              <a:t>SuperStream</a:t>
            </a:r>
            <a:r>
              <a:rPr kumimoji="0" lang="en-US" altLang="ja-JP" sz="1400" b="1" dirty="0" smtClean="0">
                <a:solidFill>
                  <a:srgbClr val="008000"/>
                </a:solidFill>
                <a:latin typeface="Times New Roman" pitchFamily="18" charset="0"/>
                <a:ea typeface="メイリオ" pitchFamily="50" charset="-128"/>
                <a:cs typeface="Times New Roman" pitchFamily="18" charset="0"/>
              </a:rPr>
              <a:t>-</a:t>
            </a:r>
            <a:r>
              <a:rPr lang="en-US" altLang="ja-JP" sz="1400" b="1" dirty="0" smtClean="0">
                <a:solidFill>
                  <a:srgbClr val="008000"/>
                </a:solidFill>
                <a:latin typeface="Times New Roman" pitchFamily="18" charset="0"/>
                <a:ea typeface="メイリオ" pitchFamily="50" charset="-128"/>
                <a:cs typeface="Times New Roman" pitchFamily="18" charset="0"/>
              </a:rPr>
              <a:t>CORE</a:t>
            </a:r>
          </a:p>
          <a:p>
            <a:pPr algn="ctr"/>
            <a:r>
              <a:rPr lang="ja-JP" altLang="en-US" sz="1400" dirty="0" smtClean="0">
                <a:solidFill>
                  <a:srgbClr val="008000"/>
                </a:solidFill>
                <a:latin typeface="メイリオ" pitchFamily="50" charset="-128"/>
                <a:ea typeface="メイリオ" pitchFamily="50" charset="-128"/>
                <a:cs typeface="メイリオ" pitchFamily="50" charset="-128"/>
              </a:rPr>
              <a:t>基幹会計システム</a:t>
            </a:r>
            <a:endParaRPr lang="ja-JP" altLang="en-US" sz="1400" dirty="0">
              <a:solidFill>
                <a:srgbClr val="008000"/>
              </a:solidFill>
            </a:endParaRPr>
          </a:p>
        </p:txBody>
      </p:sp>
      <p:sp>
        <p:nvSpPr>
          <p:cNvPr id="13" name="角丸四角形 12"/>
          <p:cNvSpPr/>
          <p:nvPr/>
        </p:nvSpPr>
        <p:spPr>
          <a:xfrm>
            <a:off x="323528" y="2060848"/>
            <a:ext cx="1656184" cy="2736304"/>
          </a:xfrm>
          <a:prstGeom prst="roundRect">
            <a:avLst>
              <a:gd name="adj" fmla="val 8042"/>
            </a:avLst>
          </a:prstGeom>
        </p:spPr>
        <p:style>
          <a:lnRef idx="1">
            <a:schemeClr val="accent1"/>
          </a:lnRef>
          <a:fillRef idx="2">
            <a:schemeClr val="accent1"/>
          </a:fillRef>
          <a:effectRef idx="1">
            <a:schemeClr val="accent1"/>
          </a:effectRef>
          <a:fontRef idx="minor">
            <a:schemeClr val="dk1"/>
          </a:fontRef>
        </p:style>
        <p:txBody>
          <a:bodyPr rtlCol="0" anchor="t"/>
          <a:lstStyle/>
          <a:p>
            <a:pPr algn="ctr">
              <a:defRPr/>
            </a:pPr>
            <a:r>
              <a:rPr kumimoji="0" lang="en-US" altLang="ja-JP" sz="1400" b="1" i="1" dirty="0" err="1" smtClean="0">
                <a:solidFill>
                  <a:srgbClr val="0065AE"/>
                </a:solidFill>
                <a:latin typeface="Times New Roman" pitchFamily="18" charset="0"/>
                <a:ea typeface="メイリオ" pitchFamily="50" charset="-128"/>
                <a:cs typeface="Times New Roman" pitchFamily="18" charset="0"/>
              </a:rPr>
              <a:t>SuperStream</a:t>
            </a:r>
            <a:r>
              <a:rPr kumimoji="0" lang="en-US" altLang="ja-JP" sz="1400" b="1" dirty="0" smtClean="0">
                <a:solidFill>
                  <a:srgbClr val="0065AE"/>
                </a:solidFill>
                <a:latin typeface="Times New Roman" pitchFamily="18" charset="0"/>
                <a:ea typeface="メイリオ" pitchFamily="50" charset="-128"/>
                <a:cs typeface="Times New Roman" pitchFamily="18" charset="0"/>
              </a:rPr>
              <a:t>-PR+</a:t>
            </a:r>
          </a:p>
          <a:p>
            <a:pPr algn="ctr">
              <a:defRPr/>
            </a:pPr>
            <a:r>
              <a:rPr kumimoji="0" lang="ja-JP" altLang="en-US" sz="1400" b="1" dirty="0" smtClean="0">
                <a:solidFill>
                  <a:srgbClr val="0065AE"/>
                </a:solidFill>
                <a:latin typeface="メイリオ" pitchFamily="50" charset="-128"/>
                <a:ea typeface="メイリオ" pitchFamily="50" charset="-128"/>
                <a:cs typeface="メイリオ" pitchFamily="50" charset="-128"/>
              </a:rPr>
              <a:t>給与管理</a:t>
            </a:r>
            <a:endParaRPr kumimoji="0" lang="en-US" altLang="ja-JP" sz="1400" b="1" dirty="0">
              <a:solidFill>
                <a:srgbClr val="0065AE"/>
              </a:solidFill>
              <a:latin typeface="メイリオ" pitchFamily="50" charset="-128"/>
              <a:ea typeface="メイリオ" pitchFamily="50" charset="-128"/>
              <a:cs typeface="メイリオ" pitchFamily="50" charset="-128"/>
            </a:endParaRPr>
          </a:p>
        </p:txBody>
      </p:sp>
      <p:sp>
        <p:nvSpPr>
          <p:cNvPr id="2" name="スライド番号プレースホルダ 1"/>
          <p:cNvSpPr>
            <a:spLocks noGrp="1"/>
          </p:cNvSpPr>
          <p:nvPr>
            <p:ph type="sldNum" sz="quarter" idx="10"/>
          </p:nvPr>
        </p:nvSpPr>
        <p:spPr/>
        <p:txBody>
          <a:bodyPr/>
          <a:lstStyle/>
          <a:p>
            <a:pPr>
              <a:defRPr/>
            </a:pPr>
            <a:fld id="{DEEE568F-171F-421F-8487-5FC57261C5FE}" type="slidenum">
              <a:rPr lang="ja-JP" altLang="en-US" smtClean="0">
                <a:solidFill>
                  <a:prstClr val="white"/>
                </a:solidFill>
                <a:latin typeface="メイリオ" pitchFamily="50" charset="-128"/>
                <a:ea typeface="メイリオ" pitchFamily="50" charset="-128"/>
                <a:cs typeface="メイリオ" pitchFamily="50" charset="-128"/>
              </a:rPr>
              <a:pPr>
                <a:defRPr/>
              </a:pPr>
              <a:t>30</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6" name="AutoShape 8"/>
          <p:cNvSpPr>
            <a:spLocks noChangeArrowheads="1"/>
          </p:cNvSpPr>
          <p:nvPr/>
        </p:nvSpPr>
        <p:spPr bwMode="auto">
          <a:xfrm>
            <a:off x="539552" y="3460336"/>
            <a:ext cx="1224135" cy="431800"/>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dirty="0">
                <a:solidFill>
                  <a:srgbClr val="FFFFFF"/>
                </a:solidFill>
                <a:latin typeface="メイリオ" pitchFamily="50" charset="-128"/>
                <a:ea typeface="メイリオ" pitchFamily="50" charset="-128"/>
                <a:cs typeface="メイリオ" pitchFamily="50" charset="-128"/>
              </a:rPr>
              <a:t>賞与</a:t>
            </a:r>
          </a:p>
        </p:txBody>
      </p:sp>
      <p:sp>
        <p:nvSpPr>
          <p:cNvPr id="7" name="AutoShape 9"/>
          <p:cNvSpPr>
            <a:spLocks noChangeArrowheads="1"/>
          </p:cNvSpPr>
          <p:nvPr/>
        </p:nvSpPr>
        <p:spPr bwMode="auto">
          <a:xfrm>
            <a:off x="539552" y="4077072"/>
            <a:ext cx="1224136" cy="217488"/>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sz="1100" dirty="0">
                <a:solidFill>
                  <a:srgbClr val="FFFFFF"/>
                </a:solidFill>
                <a:latin typeface="メイリオ" pitchFamily="50" charset="-128"/>
                <a:ea typeface="メイリオ" pitchFamily="50" charset="-128"/>
                <a:cs typeface="メイリオ" pitchFamily="50" charset="-128"/>
              </a:rPr>
              <a:t>年末調整</a:t>
            </a:r>
          </a:p>
        </p:txBody>
      </p:sp>
      <p:sp>
        <p:nvSpPr>
          <p:cNvPr id="8" name="AutoShape 10"/>
          <p:cNvSpPr>
            <a:spLocks noChangeArrowheads="1"/>
          </p:cNvSpPr>
          <p:nvPr/>
        </p:nvSpPr>
        <p:spPr bwMode="auto">
          <a:xfrm>
            <a:off x="539552" y="4324432"/>
            <a:ext cx="1224136" cy="216000"/>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sz="1100" dirty="0">
                <a:solidFill>
                  <a:srgbClr val="FFFFFF"/>
                </a:solidFill>
                <a:latin typeface="メイリオ" pitchFamily="50" charset="-128"/>
                <a:ea typeface="メイリオ" pitchFamily="50" charset="-128"/>
                <a:cs typeface="メイリオ" pitchFamily="50" charset="-128"/>
              </a:rPr>
              <a:t>昇給差額</a:t>
            </a:r>
          </a:p>
        </p:txBody>
      </p:sp>
      <p:sp>
        <p:nvSpPr>
          <p:cNvPr id="9" name="Rectangle 29"/>
          <p:cNvSpPr>
            <a:spLocks noChangeArrowheads="1"/>
          </p:cNvSpPr>
          <p:nvPr/>
        </p:nvSpPr>
        <p:spPr bwMode="auto">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dirty="0">
                <a:solidFill>
                  <a:srgbClr val="FFFFFF"/>
                </a:solidFill>
                <a:latin typeface="Times New Roman" pitchFamily="18" charset="0"/>
                <a:ea typeface="HGP創英角ｺﾞｼｯｸUB" pitchFamily="50" charset="-128"/>
              </a:rPr>
              <a:t>SuperStream</a:t>
            </a:r>
            <a:r>
              <a:rPr lang="en-US" altLang="ja-JP" sz="2200" b="1" dirty="0">
                <a:solidFill>
                  <a:srgbClr val="FFFFFF"/>
                </a:solidFill>
                <a:latin typeface="Times New Roman" pitchFamily="18" charset="0"/>
                <a:ea typeface="HGP創英角ｺﾞｼｯｸUB" pitchFamily="50" charset="-128"/>
              </a:rPr>
              <a:t>-PR+</a:t>
            </a:r>
            <a:r>
              <a:rPr lang="ja-JP" altLang="en-US" sz="2400" b="1" dirty="0">
                <a:solidFill>
                  <a:srgbClr val="FFFFFF"/>
                </a:solidFill>
                <a:latin typeface="Times New Roman" pitchFamily="18" charset="0"/>
                <a:ea typeface="HGP創英角ｺﾞｼｯｸUB" pitchFamily="50" charset="-128"/>
              </a:rPr>
              <a:t>　</a:t>
            </a:r>
            <a:r>
              <a:rPr lang="ja-JP" altLang="en-US" sz="1400" dirty="0">
                <a:solidFill>
                  <a:srgbClr val="FFFFFF"/>
                </a:solidFill>
                <a:latin typeface="メイリオ" pitchFamily="50" charset="-128"/>
                <a:ea typeface="メイリオ" pitchFamily="50" charset="-128"/>
                <a:cs typeface="メイリオ" pitchFamily="50" charset="-128"/>
              </a:rPr>
              <a:t>給与管理システム</a:t>
            </a:r>
            <a:r>
              <a:rPr lang="ja-JP" altLang="en-US" sz="2400" b="1" dirty="0">
                <a:solidFill>
                  <a:srgbClr val="FFFFFF"/>
                </a:solidFill>
                <a:latin typeface="メイリオ" pitchFamily="50" charset="-128"/>
                <a:ea typeface="メイリオ" pitchFamily="50" charset="-128"/>
                <a:cs typeface="メイリオ" pitchFamily="50" charset="-128"/>
              </a:rPr>
              <a:t/>
            </a:r>
            <a:br>
              <a:rPr lang="ja-JP" altLang="en-US" sz="2400" b="1" dirty="0">
                <a:solidFill>
                  <a:srgbClr val="FFFFFF"/>
                </a:solidFill>
                <a:latin typeface="メイリオ" pitchFamily="50" charset="-128"/>
                <a:ea typeface="メイリオ" pitchFamily="50" charset="-128"/>
                <a:cs typeface="メイリオ" pitchFamily="50" charset="-128"/>
              </a:rPr>
            </a:br>
            <a:r>
              <a:rPr lang="ja-JP" altLang="en-US" b="1"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a:t>
            </a:r>
            <a:r>
              <a:rPr lang="en-US" altLang="ja-JP" b="1" dirty="0">
                <a:solidFill>
                  <a:srgbClr val="FFFFFF"/>
                </a:solidFill>
                <a:latin typeface="Times New Roman" pitchFamily="18" charset="0"/>
                <a:ea typeface="メイリオ" pitchFamily="50" charset="-128"/>
                <a:cs typeface="Times New Roman" pitchFamily="18" charset="0"/>
              </a:rPr>
              <a:t>CORE</a:t>
            </a:r>
            <a:r>
              <a:rPr lang="en-US" altLang="ja-JP" b="1"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（基幹会計システム） への仕訳連携～</a:t>
            </a:r>
          </a:p>
        </p:txBody>
      </p:sp>
      <p:sp>
        <p:nvSpPr>
          <p:cNvPr id="11" name="AutoShape 23"/>
          <p:cNvSpPr>
            <a:spLocks noChangeArrowheads="1"/>
          </p:cNvSpPr>
          <p:nvPr/>
        </p:nvSpPr>
        <p:spPr bwMode="auto">
          <a:xfrm>
            <a:off x="6660232" y="3068960"/>
            <a:ext cx="1980000" cy="711580"/>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dirty="0">
                <a:solidFill>
                  <a:srgbClr val="FFFFFF"/>
                </a:solidFill>
                <a:latin typeface="メイリオ" pitchFamily="50" charset="-128"/>
                <a:ea typeface="メイリオ" pitchFamily="50" charset="-128"/>
                <a:cs typeface="メイリオ" pitchFamily="50" charset="-128"/>
              </a:rPr>
              <a:t>外部</a:t>
            </a:r>
            <a:r>
              <a:rPr lang="ja-JP" altLang="en-US" dirty="0" smtClean="0">
                <a:solidFill>
                  <a:srgbClr val="FFFFFF"/>
                </a:solidFill>
                <a:latin typeface="メイリオ" pitchFamily="50" charset="-128"/>
                <a:ea typeface="メイリオ" pitchFamily="50" charset="-128"/>
                <a:cs typeface="メイリオ" pitchFamily="50" charset="-128"/>
              </a:rPr>
              <a:t>仕訳</a:t>
            </a:r>
            <a:endParaRPr lang="en-US" altLang="ja-JP" dirty="0" smtClean="0">
              <a:solidFill>
                <a:srgbClr val="FFFFFF"/>
              </a:solidFill>
              <a:latin typeface="メイリオ" pitchFamily="50" charset="-128"/>
              <a:ea typeface="メイリオ" pitchFamily="50" charset="-128"/>
              <a:cs typeface="メイリオ" pitchFamily="50" charset="-128"/>
            </a:endParaRPr>
          </a:p>
          <a:p>
            <a:pPr algn="ctr">
              <a:defRPr/>
            </a:pPr>
            <a:r>
              <a:rPr lang="ja-JP" altLang="en-US" dirty="0" smtClean="0">
                <a:solidFill>
                  <a:srgbClr val="FFFFFF"/>
                </a:solidFill>
                <a:latin typeface="メイリオ" pitchFamily="50" charset="-128"/>
                <a:ea typeface="メイリオ" pitchFamily="50" charset="-128"/>
                <a:cs typeface="メイリオ" pitchFamily="50" charset="-128"/>
              </a:rPr>
              <a:t>取込み</a:t>
            </a:r>
            <a:endParaRPr lang="ja-JP" altLang="en-US" dirty="0">
              <a:solidFill>
                <a:srgbClr val="FFFFFF"/>
              </a:solidFill>
              <a:latin typeface="メイリオ" pitchFamily="50" charset="-128"/>
              <a:ea typeface="メイリオ" pitchFamily="50" charset="-128"/>
              <a:cs typeface="メイリオ" pitchFamily="50" charset="-128"/>
            </a:endParaRPr>
          </a:p>
        </p:txBody>
      </p:sp>
      <p:sp>
        <p:nvSpPr>
          <p:cNvPr id="12" name="AutoShape 24"/>
          <p:cNvSpPr>
            <a:spLocks noChangeArrowheads="1"/>
          </p:cNvSpPr>
          <p:nvPr/>
        </p:nvSpPr>
        <p:spPr bwMode="auto">
          <a:xfrm>
            <a:off x="6660232" y="4077072"/>
            <a:ext cx="1980000" cy="647824"/>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dirty="0">
                <a:solidFill>
                  <a:srgbClr val="FFFFFF"/>
                </a:solidFill>
                <a:latin typeface="メイリオ" pitchFamily="50" charset="-128"/>
                <a:ea typeface="メイリオ" pitchFamily="50" charset="-128"/>
                <a:cs typeface="メイリオ" pitchFamily="50" charset="-128"/>
              </a:rPr>
              <a:t>外部</a:t>
            </a:r>
            <a:r>
              <a:rPr lang="ja-JP" altLang="en-US" dirty="0" smtClean="0">
                <a:solidFill>
                  <a:srgbClr val="FFFFFF"/>
                </a:solidFill>
                <a:latin typeface="メイリオ" pitchFamily="50" charset="-128"/>
                <a:ea typeface="メイリオ" pitchFamily="50" charset="-128"/>
                <a:cs typeface="メイリオ" pitchFamily="50" charset="-128"/>
              </a:rPr>
              <a:t>仕訳</a:t>
            </a:r>
            <a:endParaRPr lang="en-US" altLang="ja-JP" dirty="0" smtClean="0">
              <a:solidFill>
                <a:srgbClr val="FFFFFF"/>
              </a:solidFill>
              <a:latin typeface="メイリオ" pitchFamily="50" charset="-128"/>
              <a:ea typeface="メイリオ" pitchFamily="50" charset="-128"/>
              <a:cs typeface="メイリオ" pitchFamily="50" charset="-128"/>
            </a:endParaRPr>
          </a:p>
          <a:p>
            <a:pPr algn="ctr">
              <a:defRPr/>
            </a:pPr>
            <a:r>
              <a:rPr lang="ja-JP" altLang="en-US" dirty="0" smtClean="0">
                <a:solidFill>
                  <a:srgbClr val="FFFFFF"/>
                </a:solidFill>
                <a:latin typeface="メイリオ" pitchFamily="50" charset="-128"/>
                <a:ea typeface="メイリオ" pitchFamily="50" charset="-128"/>
                <a:cs typeface="メイリオ" pitchFamily="50" charset="-128"/>
              </a:rPr>
              <a:t>伝票</a:t>
            </a:r>
            <a:r>
              <a:rPr lang="ja-JP" altLang="en-US" dirty="0">
                <a:solidFill>
                  <a:srgbClr val="FFFFFF"/>
                </a:solidFill>
                <a:latin typeface="メイリオ" pitchFamily="50" charset="-128"/>
                <a:ea typeface="メイリオ" pitchFamily="50" charset="-128"/>
                <a:cs typeface="メイリオ" pitchFamily="50" charset="-128"/>
              </a:rPr>
              <a:t>承認</a:t>
            </a:r>
          </a:p>
        </p:txBody>
      </p:sp>
      <p:sp>
        <p:nvSpPr>
          <p:cNvPr id="19" name="テキスト ボックス 18"/>
          <p:cNvSpPr txBox="1"/>
          <p:nvPr/>
        </p:nvSpPr>
        <p:spPr>
          <a:xfrm>
            <a:off x="6660232" y="5877272"/>
            <a:ext cx="1944216" cy="360040"/>
          </a:xfrm>
          <a:prstGeom prst="rect">
            <a:avLst/>
          </a:prstGeom>
        </p:spPr>
        <p:txBody>
          <a:bodyPr wrap="square" lIns="0" tIns="0" rIns="0" bIns="0" rtlCol="0" anchor="ctr" anchorCtr="0">
            <a:noAutofit/>
          </a:bodyPr>
          <a:lstStyle/>
          <a:p>
            <a:pPr fontAlgn="auto">
              <a:spcAft>
                <a:spcPts val="0"/>
              </a:spcAft>
            </a:pPr>
            <a:r>
              <a:rPr lang="en-US" altLang="ja-JP" sz="800" dirty="0" smtClean="0">
                <a:solidFill>
                  <a:srgbClr val="008000"/>
                </a:solidFill>
                <a:latin typeface="メイリオ" pitchFamily="50" charset="-128"/>
                <a:ea typeface="メイリオ" pitchFamily="50" charset="-128"/>
                <a:cs typeface="メイリオ" pitchFamily="50" charset="-128"/>
              </a:rPr>
              <a:t>※</a:t>
            </a:r>
            <a:r>
              <a:rPr lang="ja-JP" altLang="en-US" sz="800" dirty="0" smtClean="0">
                <a:solidFill>
                  <a:srgbClr val="008000"/>
                </a:solidFill>
                <a:latin typeface="メイリオ" pitchFamily="50" charset="-128"/>
                <a:ea typeface="メイリオ" pitchFamily="50" charset="-128"/>
                <a:cs typeface="メイリオ" pitchFamily="50" charset="-128"/>
              </a:rPr>
              <a:t>　外部仕訳はＤＢ内部で連携や</a:t>
            </a:r>
            <a:endParaRPr lang="en-US" altLang="ja-JP" sz="800" dirty="0" smtClean="0">
              <a:solidFill>
                <a:srgbClr val="008000"/>
              </a:solidFill>
              <a:latin typeface="メイリオ" pitchFamily="50" charset="-128"/>
              <a:ea typeface="メイリオ" pitchFamily="50" charset="-128"/>
              <a:cs typeface="メイリオ" pitchFamily="50" charset="-128"/>
            </a:endParaRPr>
          </a:p>
          <a:p>
            <a:pPr fontAlgn="auto">
              <a:spcAft>
                <a:spcPts val="0"/>
              </a:spcAft>
            </a:pPr>
            <a:r>
              <a:rPr lang="ja-JP" altLang="en-US" sz="800" dirty="0" smtClean="0">
                <a:solidFill>
                  <a:srgbClr val="008000"/>
                </a:solidFill>
                <a:latin typeface="メイリオ" pitchFamily="50" charset="-128"/>
                <a:ea typeface="メイリオ" pitchFamily="50" charset="-128"/>
                <a:cs typeface="メイリオ" pitchFamily="50" charset="-128"/>
              </a:rPr>
              <a:t>　　承認の有無は選択可能</a:t>
            </a:r>
            <a:endParaRPr lang="en-US" altLang="ja-JP" sz="800" dirty="0" smtClean="0">
              <a:solidFill>
                <a:srgbClr val="008000"/>
              </a:solidFill>
              <a:latin typeface="メイリオ" pitchFamily="50" charset="-128"/>
              <a:ea typeface="メイリオ" pitchFamily="50" charset="-128"/>
              <a:cs typeface="メイリオ" pitchFamily="50" charset="-128"/>
            </a:endParaRPr>
          </a:p>
          <a:p>
            <a:pPr fontAlgn="auto">
              <a:spcAft>
                <a:spcPts val="0"/>
              </a:spcAft>
            </a:pPr>
            <a:endParaRPr lang="ja-JP" altLang="en-US" sz="800" dirty="0" smtClean="0">
              <a:solidFill>
                <a:srgbClr val="008000"/>
              </a:solidFill>
              <a:latin typeface="Tahoma"/>
              <a:ea typeface="HGP創英角ｺﾞｼｯｸUB"/>
            </a:endParaRPr>
          </a:p>
        </p:txBody>
      </p:sp>
      <p:sp>
        <p:nvSpPr>
          <p:cNvPr id="21" name="角丸四角形 20"/>
          <p:cNvSpPr/>
          <p:nvPr/>
        </p:nvSpPr>
        <p:spPr>
          <a:xfrm>
            <a:off x="2374256" y="2060848"/>
            <a:ext cx="3816424" cy="4320480"/>
          </a:xfrm>
          <a:prstGeom prst="roundRect">
            <a:avLst>
              <a:gd name="adj" fmla="val 3923"/>
            </a:avLst>
          </a:prstGeom>
          <a:solidFill>
            <a:schemeClr val="accent6">
              <a:lumMod val="20000"/>
              <a:lumOff val="80000"/>
            </a:schemeClr>
          </a:solidFill>
        </p:spPr>
        <p:style>
          <a:lnRef idx="0">
            <a:schemeClr val="accent6"/>
          </a:lnRef>
          <a:fillRef idx="3">
            <a:schemeClr val="accent6"/>
          </a:fillRef>
          <a:effectRef idx="3">
            <a:schemeClr val="accent6"/>
          </a:effectRef>
          <a:fontRef idx="minor">
            <a:schemeClr val="lt1"/>
          </a:fontRef>
        </p:style>
        <p:txBody>
          <a:bodyPr rtlCol="0" anchor="t"/>
          <a:lstStyle/>
          <a:p>
            <a:endParaRPr lang="en-US" altLang="ja-JP" sz="1200" u="sng" dirty="0" smtClean="0">
              <a:solidFill>
                <a:prstClr val="black"/>
              </a:solidFill>
              <a:latin typeface="メイリオ" pitchFamily="50" charset="-128"/>
              <a:ea typeface="メイリオ" pitchFamily="50" charset="-128"/>
              <a:cs typeface="メイリオ" pitchFamily="50" charset="-128"/>
            </a:endParaRPr>
          </a:p>
          <a:p>
            <a:endParaRPr lang="en-US" altLang="ja-JP" sz="1200" u="sng"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en-US" altLang="ja-JP" sz="1200" u="sng" dirty="0" smtClean="0">
                <a:solidFill>
                  <a:prstClr val="black">
                    <a:lumMod val="65000"/>
                    <a:lumOff val="35000"/>
                  </a:prstClr>
                </a:solidFill>
                <a:latin typeface="メイリオ" pitchFamily="50" charset="-128"/>
                <a:ea typeface="メイリオ" pitchFamily="50" charset="-128"/>
                <a:cs typeface="メイリオ" pitchFamily="50" charset="-128"/>
              </a:rPr>
              <a:t>①</a:t>
            </a:r>
            <a:r>
              <a:rPr lang="ja-JP" altLang="en-US" sz="1200" u="sng" dirty="0" smtClean="0">
                <a:solidFill>
                  <a:prstClr val="black">
                    <a:lumMod val="65000"/>
                    <a:lumOff val="35000"/>
                  </a:prstClr>
                </a:solidFill>
                <a:latin typeface="メイリオ" pitchFamily="50" charset="-128"/>
                <a:ea typeface="メイリオ" pitchFamily="50" charset="-128"/>
                <a:cs typeface="メイリオ" pitchFamily="50" charset="-128"/>
              </a:rPr>
              <a:t>　給与項目～仕訳への分類</a:t>
            </a:r>
            <a:br>
              <a:rPr lang="ja-JP" altLang="en-US" sz="1200" u="sng" dirty="0" smtClean="0">
                <a:solidFill>
                  <a:prstClr val="black">
                    <a:lumMod val="65000"/>
                    <a:lumOff val="35000"/>
                  </a:prstClr>
                </a:solidFill>
                <a:latin typeface="メイリオ" pitchFamily="50" charset="-128"/>
                <a:ea typeface="メイリオ" pitchFamily="50" charset="-128"/>
                <a:cs typeface="メイリオ" pitchFamily="50" charset="-128"/>
              </a:rPr>
            </a:b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給与項目毎、給与項目・社員区分毎、</a:t>
            </a:r>
            <a:endPar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給与項目・社員区分・職種毎に分類が可能</a:t>
            </a:r>
            <a:endParaRPr lang="en-US" altLang="ja-JP" sz="8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（例１）「基本給」を「正社員」「製造職」</a:t>
            </a:r>
          </a:p>
          <a:p>
            <a:pPr>
              <a:lnSpc>
                <a:spcPct val="150000"/>
              </a:lnSpc>
              <a:defRPr/>
            </a:pPr>
            <a:r>
              <a:rPr lang="ja-JP" altLang="en-US" sz="900" dirty="0" smtClean="0">
                <a:solidFill>
                  <a:srgbClr val="0070C0"/>
                </a:solidFill>
                <a:latin typeface="メイリオ" pitchFamily="50" charset="-128"/>
                <a:ea typeface="メイリオ" pitchFamily="50" charset="-128"/>
                <a:cs typeface="メイリオ" pitchFamily="50" charset="-128"/>
              </a:rPr>
              <a:t>（例２）「健保会社負担」を「製造職」</a:t>
            </a:r>
            <a:endParaRPr lang="en-US" altLang="ja-JP" sz="900" dirty="0" smtClean="0">
              <a:solidFill>
                <a:srgbClr val="0070C0"/>
              </a:solidFill>
              <a:latin typeface="メイリオ" pitchFamily="50" charset="-128"/>
              <a:ea typeface="メイリオ" pitchFamily="50" charset="-128"/>
              <a:cs typeface="メイリオ" pitchFamily="50" charset="-128"/>
            </a:endParaRPr>
          </a:p>
          <a:p>
            <a:pPr>
              <a:lnSpc>
                <a:spcPct val="150000"/>
              </a:lnSpc>
              <a:defRPr/>
            </a:pPr>
            <a:endParaRPr lang="en-US" altLang="ja-JP" sz="800" dirty="0" smtClean="0">
              <a:solidFill>
                <a:prstClr val="black"/>
              </a:solidFill>
              <a:latin typeface="メイリオ" pitchFamily="50" charset="-128"/>
              <a:ea typeface="メイリオ" pitchFamily="50" charset="-128"/>
              <a:cs typeface="メイリオ" pitchFamily="50" charset="-128"/>
            </a:endParaRPr>
          </a:p>
          <a:p>
            <a:r>
              <a:rPr lang="ja-JP" altLang="en-US" sz="1200" u="sng" dirty="0" smtClean="0">
                <a:solidFill>
                  <a:prstClr val="black">
                    <a:lumMod val="65000"/>
                    <a:lumOff val="35000"/>
                  </a:prstClr>
                </a:solidFill>
                <a:latin typeface="メイリオ" pitchFamily="50" charset="-128"/>
                <a:ea typeface="メイリオ" pitchFamily="50" charset="-128"/>
                <a:cs typeface="メイリオ" pitchFamily="50" charset="-128"/>
              </a:rPr>
              <a:t>②仕訳作成パターン</a:t>
            </a:r>
            <a:endParaRPr lang="en-US" altLang="ja-JP" sz="1200" u="sng"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「支払計上」、「費用計上」が可能</a:t>
            </a:r>
            <a:endParaRPr lang="en-US" altLang="ja-JP" sz="8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（例３）  支払計上　「基本給」・「正社員」　</a:t>
            </a:r>
          </a:p>
          <a:p>
            <a:pPr>
              <a:defRPr/>
            </a:pPr>
            <a:r>
              <a:rPr lang="ja-JP" altLang="en-US" sz="900" dirty="0" smtClean="0">
                <a:solidFill>
                  <a:srgbClr val="0070C0"/>
                </a:solidFill>
                <a:latin typeface="メイリオ" pitchFamily="50" charset="-128"/>
                <a:ea typeface="メイリオ" pitchFamily="50" charset="-128"/>
                <a:cs typeface="メイリオ" pitchFamily="50" charset="-128"/>
              </a:rPr>
              <a:t>　　　　　　⇒　（支払</a:t>
            </a:r>
            <a:r>
              <a:rPr lang="en-US" altLang="ja-JP" sz="900" dirty="0" smtClean="0">
                <a:solidFill>
                  <a:srgbClr val="0070C0"/>
                </a:solidFill>
                <a:latin typeface="メイリオ" pitchFamily="50" charset="-128"/>
                <a:ea typeface="メイリオ" pitchFamily="50" charset="-128"/>
                <a:cs typeface="メイリオ" pitchFamily="50" charset="-128"/>
              </a:rPr>
              <a:t>/</a:t>
            </a:r>
            <a:r>
              <a:rPr lang="ja-JP" altLang="en-US" sz="900" dirty="0" smtClean="0">
                <a:solidFill>
                  <a:srgbClr val="0070C0"/>
                </a:solidFill>
                <a:latin typeface="メイリオ" pitchFamily="50" charset="-128"/>
                <a:ea typeface="メイリオ" pitchFamily="50" charset="-128"/>
                <a:cs typeface="メイリオ" pitchFamily="50" charset="-128"/>
              </a:rPr>
              <a:t>預金：銀行）</a:t>
            </a:r>
            <a:endParaRPr lang="en-US" altLang="ja-JP" sz="900" dirty="0" smtClean="0">
              <a:solidFill>
                <a:srgbClr val="0070C0"/>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（例４）  費用計上　「所得税」を「正社員」</a:t>
            </a:r>
            <a:endParaRPr lang="en-US" altLang="ja-JP" sz="900" dirty="0" smtClean="0">
              <a:solidFill>
                <a:srgbClr val="0070C0"/>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　　　　　　⇒　（未払</a:t>
            </a:r>
            <a:r>
              <a:rPr lang="en-US" altLang="ja-JP" sz="900" dirty="0" smtClean="0">
                <a:solidFill>
                  <a:srgbClr val="0070C0"/>
                </a:solidFill>
                <a:latin typeface="メイリオ" pitchFamily="50" charset="-128"/>
                <a:ea typeface="メイリオ" pitchFamily="50" charset="-128"/>
                <a:cs typeface="メイリオ" pitchFamily="50" charset="-128"/>
              </a:rPr>
              <a:t>/</a:t>
            </a:r>
            <a:r>
              <a:rPr lang="ja-JP" altLang="en-US" sz="900" dirty="0" smtClean="0">
                <a:solidFill>
                  <a:srgbClr val="0070C0"/>
                </a:solidFill>
                <a:latin typeface="メイリオ" pitchFamily="50" charset="-128"/>
                <a:ea typeface="メイリオ" pitchFamily="50" charset="-128"/>
                <a:cs typeface="メイリオ" pitchFamily="50" charset="-128"/>
              </a:rPr>
              <a:t>預り金）</a:t>
            </a:r>
          </a:p>
          <a:p>
            <a:endParaRPr lang="en-US" altLang="ja-JP" sz="800" dirty="0" smtClean="0">
              <a:solidFill>
                <a:prstClr val="black"/>
              </a:solidFill>
              <a:latin typeface="メイリオ" pitchFamily="50" charset="-128"/>
              <a:ea typeface="メイリオ" pitchFamily="50" charset="-128"/>
              <a:cs typeface="メイリオ" pitchFamily="50" charset="-128"/>
            </a:endParaRPr>
          </a:p>
          <a:p>
            <a:r>
              <a:rPr lang="ja-JP" altLang="en-US" sz="1200" u="sng" dirty="0" smtClean="0">
                <a:solidFill>
                  <a:prstClr val="black">
                    <a:lumMod val="65000"/>
                    <a:lumOff val="35000"/>
                  </a:prstClr>
                </a:solidFill>
                <a:latin typeface="メイリオ" pitchFamily="50" charset="-128"/>
                <a:ea typeface="メイリオ" pitchFamily="50" charset="-128"/>
                <a:cs typeface="メイリオ" pitchFamily="50" charset="-128"/>
              </a:rPr>
              <a:t>③勘定科目割付</a:t>
            </a:r>
          </a:p>
          <a:p>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　①の分類毎に勘定科目</a:t>
            </a:r>
            <a:r>
              <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補助科目</a:t>
            </a:r>
            <a:r>
              <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税情報 を割付</a:t>
            </a:r>
            <a:endPar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（例４）  科目：給与手当　補助：基本給</a:t>
            </a:r>
            <a:endParaRPr lang="en-US" altLang="ja-JP" sz="900" dirty="0" smtClean="0">
              <a:solidFill>
                <a:srgbClr val="0070C0"/>
              </a:solidFill>
              <a:latin typeface="メイリオ" pitchFamily="50" charset="-128"/>
              <a:ea typeface="メイリオ" pitchFamily="50" charset="-128"/>
              <a:cs typeface="メイリオ" pitchFamily="50" charset="-128"/>
            </a:endParaRPr>
          </a:p>
          <a:p>
            <a:pPr>
              <a:defRPr/>
            </a:pPr>
            <a:r>
              <a:rPr lang="ja-JP" altLang="en-US" sz="900" dirty="0" smtClean="0">
                <a:solidFill>
                  <a:srgbClr val="0070C0"/>
                </a:solidFill>
                <a:latin typeface="メイリオ" pitchFamily="50" charset="-128"/>
                <a:ea typeface="メイリオ" pitchFamily="50" charset="-128"/>
                <a:cs typeface="メイリオ" pitchFamily="50" charset="-128"/>
              </a:rPr>
              <a:t>（例５）  科目：法廷福利費　補助：健康保険　相手科目：未払費用</a:t>
            </a:r>
            <a:endParaRPr lang="en-US" altLang="ja-JP" sz="900" dirty="0" smtClean="0">
              <a:solidFill>
                <a:srgbClr val="0070C0"/>
              </a:solidFill>
              <a:latin typeface="メイリオ" pitchFamily="50" charset="-128"/>
              <a:ea typeface="メイリオ" pitchFamily="50" charset="-128"/>
              <a:cs typeface="メイリオ" pitchFamily="50" charset="-128"/>
            </a:endParaRPr>
          </a:p>
          <a:p>
            <a:pPr>
              <a:defRPr/>
            </a:pPr>
            <a:endParaRPr lang="en-US" altLang="ja-JP" sz="900" dirty="0" smtClean="0">
              <a:solidFill>
                <a:srgbClr val="B31919"/>
              </a:solidFill>
              <a:latin typeface="メイリオ" pitchFamily="50" charset="-128"/>
              <a:ea typeface="メイリオ" pitchFamily="50" charset="-128"/>
              <a:cs typeface="メイリオ" pitchFamily="50" charset="-128"/>
            </a:endParaRPr>
          </a:p>
          <a:p>
            <a:r>
              <a:rPr lang="ja-JP" altLang="en-US" sz="1200" u="sng" dirty="0" smtClean="0">
                <a:solidFill>
                  <a:prstClr val="black">
                    <a:lumMod val="65000"/>
                    <a:lumOff val="35000"/>
                  </a:prstClr>
                </a:solidFill>
                <a:latin typeface="メイリオ" pitchFamily="50" charset="-128"/>
                <a:ea typeface="メイリオ" pitchFamily="50" charset="-128"/>
                <a:cs typeface="メイリオ" pitchFamily="50" charset="-128"/>
              </a:rPr>
              <a:t>④原価組織での計上</a:t>
            </a:r>
          </a:p>
          <a:p>
            <a:r>
              <a:rPr lang="ja-JP" altLang="en-US" sz="1200" dirty="0" smtClean="0">
                <a:solidFill>
                  <a:prstClr val="black">
                    <a:lumMod val="65000"/>
                    <a:lumOff val="35000"/>
                  </a:prstClr>
                </a:solidFill>
                <a:latin typeface="メイリオ" pitchFamily="50" charset="-128"/>
                <a:ea typeface="メイリオ" pitchFamily="50" charset="-128"/>
                <a:cs typeface="メイリオ" pitchFamily="50" charset="-128"/>
              </a:rPr>
              <a:t>　原価組織毎の人件費計上</a:t>
            </a:r>
            <a:endParaRPr lang="en-US" altLang="ja-JP" sz="12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900" dirty="0" smtClean="0">
                <a:solidFill>
                  <a:srgbClr val="0070C0"/>
                </a:solidFill>
                <a:latin typeface="メイリオ" pitchFamily="50" charset="-128"/>
                <a:ea typeface="メイリオ" pitchFamily="50" charset="-128"/>
                <a:cs typeface="メイリオ" pitchFamily="50" charset="-128"/>
              </a:rPr>
              <a:t>　・人事管理組織とは異なる原価組織により仕訳を作成可能　　</a:t>
            </a:r>
            <a:br>
              <a:rPr lang="ja-JP" altLang="en-US" sz="900" dirty="0" smtClean="0">
                <a:solidFill>
                  <a:srgbClr val="0070C0"/>
                </a:solidFill>
                <a:latin typeface="メイリオ" pitchFamily="50" charset="-128"/>
                <a:ea typeface="メイリオ" pitchFamily="50" charset="-128"/>
                <a:cs typeface="メイリオ" pitchFamily="50" charset="-128"/>
              </a:rPr>
            </a:br>
            <a:r>
              <a:rPr lang="ja-JP" altLang="en-US" sz="900" dirty="0" smtClean="0">
                <a:solidFill>
                  <a:srgbClr val="0070C0"/>
                </a:solidFill>
                <a:latin typeface="メイリオ" pitchFamily="50" charset="-128"/>
                <a:ea typeface="メイリオ" pitchFamily="50" charset="-128"/>
                <a:cs typeface="メイリオ" pitchFamily="50" charset="-128"/>
              </a:rPr>
              <a:t>　・部門管理の費用按分を個人毎に率設定可能</a:t>
            </a:r>
          </a:p>
          <a:p>
            <a:pPr>
              <a:defRPr/>
            </a:pPr>
            <a:endParaRPr lang="en-US" altLang="ja-JP" sz="1200" dirty="0" smtClean="0">
              <a:solidFill>
                <a:prstClr val="black"/>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323528" y="4941168"/>
            <a:ext cx="1656184" cy="1440160"/>
          </a:xfrm>
          <a:prstGeom prst="roundRect">
            <a:avLst>
              <a:gd name="adj" fmla="val 8042"/>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16200000" scaled="1"/>
            <a:tileRect/>
          </a:gradFill>
        </p:spPr>
        <p:style>
          <a:lnRef idx="1">
            <a:schemeClr val="accent2"/>
          </a:lnRef>
          <a:fillRef idx="2">
            <a:schemeClr val="accent2"/>
          </a:fillRef>
          <a:effectRef idx="1">
            <a:schemeClr val="accent2"/>
          </a:effectRef>
          <a:fontRef idx="minor">
            <a:schemeClr val="dk1"/>
          </a:fontRef>
        </p:style>
        <p:txBody>
          <a:bodyPr rtlCol="0" anchor="t"/>
          <a:lstStyle/>
          <a:p>
            <a:pPr algn="ctr">
              <a:defRPr/>
            </a:pPr>
            <a:r>
              <a:rPr kumimoji="0" lang="ja-JP" altLang="en-US" sz="1200" b="1" dirty="0" smtClean="0">
                <a:solidFill>
                  <a:srgbClr val="7030A0"/>
                </a:solidFill>
                <a:latin typeface="メイリオ" pitchFamily="50" charset="-128"/>
                <a:ea typeface="メイリオ" pitchFamily="50" charset="-128"/>
                <a:cs typeface="メイリオ" pitchFamily="50" charset="-128"/>
              </a:rPr>
              <a:t>退職金管理</a:t>
            </a:r>
            <a:endParaRPr kumimoji="0" lang="en-US" altLang="ja-JP" sz="1200" b="1" dirty="0" smtClean="0">
              <a:solidFill>
                <a:srgbClr val="7030A0"/>
              </a:solidFill>
              <a:latin typeface="メイリオ" pitchFamily="50" charset="-128"/>
              <a:ea typeface="メイリオ" pitchFamily="50" charset="-128"/>
              <a:cs typeface="メイリオ" pitchFamily="50" charset="-128"/>
            </a:endParaRPr>
          </a:p>
          <a:p>
            <a:pPr algn="ctr">
              <a:defRPr/>
            </a:pPr>
            <a:r>
              <a:rPr kumimoji="0" lang="ja-JP" altLang="en-US" sz="1200" b="1" dirty="0" smtClean="0">
                <a:solidFill>
                  <a:srgbClr val="7030A0"/>
                </a:solidFill>
                <a:latin typeface="メイリオ" pitchFamily="50" charset="-128"/>
                <a:ea typeface="メイリオ" pitchFamily="50" charset="-128"/>
                <a:cs typeface="メイリオ" pitchFamily="50" charset="-128"/>
              </a:rPr>
              <a:t>オプション</a:t>
            </a:r>
            <a:endParaRPr kumimoji="0" lang="en-US" altLang="ja-JP" sz="1200" b="1" dirty="0">
              <a:solidFill>
                <a:srgbClr val="7030A0"/>
              </a:solidFill>
              <a:latin typeface="メイリオ" pitchFamily="50" charset="-128"/>
              <a:ea typeface="メイリオ" pitchFamily="50" charset="-128"/>
              <a:cs typeface="メイリオ" pitchFamily="50" charset="-128"/>
            </a:endParaRPr>
          </a:p>
        </p:txBody>
      </p:sp>
      <p:sp>
        <p:nvSpPr>
          <p:cNvPr id="28" name="Rectangle 18"/>
          <p:cNvSpPr>
            <a:spLocks noChangeArrowheads="1"/>
          </p:cNvSpPr>
          <p:nvPr/>
        </p:nvSpPr>
        <p:spPr bwMode="auto">
          <a:xfrm>
            <a:off x="539552" y="5517232"/>
            <a:ext cx="1188000" cy="360362"/>
          </a:xfrm>
          <a:prstGeom prst="roundRect">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sz="1200" dirty="0" smtClean="0">
                <a:solidFill>
                  <a:srgbClr val="FFFFFF"/>
                </a:solidFill>
                <a:latin typeface="メイリオ" pitchFamily="50" charset="-128"/>
                <a:ea typeface="メイリオ" pitchFamily="50" charset="-128"/>
                <a:cs typeface="メイリオ" pitchFamily="50" charset="-128"/>
              </a:rPr>
              <a:t>退職金支払仕訳</a:t>
            </a:r>
            <a:endParaRPr lang="ja-JP" altLang="en-US" sz="1200" dirty="0">
              <a:solidFill>
                <a:srgbClr val="FFFFFF"/>
              </a:solidFill>
              <a:latin typeface="メイリオ" pitchFamily="50" charset="-128"/>
              <a:ea typeface="メイリオ" pitchFamily="50" charset="-128"/>
              <a:cs typeface="メイリオ" pitchFamily="50" charset="-128"/>
            </a:endParaRPr>
          </a:p>
        </p:txBody>
      </p:sp>
      <p:sp>
        <p:nvSpPr>
          <p:cNvPr id="29" name="Rectangle 18"/>
          <p:cNvSpPr>
            <a:spLocks noChangeArrowheads="1"/>
          </p:cNvSpPr>
          <p:nvPr/>
        </p:nvSpPr>
        <p:spPr bwMode="auto">
          <a:xfrm>
            <a:off x="539552" y="5914454"/>
            <a:ext cx="1188000" cy="360362"/>
          </a:xfrm>
          <a:prstGeom prst="roundRect">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sz="1200" dirty="0" smtClean="0">
                <a:solidFill>
                  <a:srgbClr val="FFFFFF"/>
                </a:solidFill>
                <a:latin typeface="メイリオ" pitchFamily="50" charset="-128"/>
                <a:ea typeface="メイリオ" pitchFamily="50" charset="-128"/>
                <a:cs typeface="メイリオ" pitchFamily="50" charset="-128"/>
              </a:rPr>
              <a:t>退職給付</a:t>
            </a:r>
            <a:endParaRPr lang="en-US" altLang="ja-JP" sz="1200" dirty="0" smtClean="0">
              <a:solidFill>
                <a:srgbClr val="FFFFFF"/>
              </a:solidFill>
              <a:latin typeface="メイリオ" pitchFamily="50" charset="-128"/>
              <a:ea typeface="メイリオ" pitchFamily="50" charset="-128"/>
              <a:cs typeface="メイリオ" pitchFamily="50" charset="-128"/>
            </a:endParaRPr>
          </a:p>
          <a:p>
            <a:pPr algn="ctr">
              <a:defRPr/>
            </a:pPr>
            <a:r>
              <a:rPr lang="ja-JP" altLang="en-US" sz="1200" dirty="0" smtClean="0">
                <a:solidFill>
                  <a:srgbClr val="FFFFFF"/>
                </a:solidFill>
                <a:latin typeface="メイリオ" pitchFamily="50" charset="-128"/>
                <a:ea typeface="メイリオ" pitchFamily="50" charset="-128"/>
                <a:cs typeface="メイリオ" pitchFamily="50" charset="-128"/>
              </a:rPr>
              <a:t>引当金仕訳</a:t>
            </a:r>
            <a:endParaRPr lang="ja-JP" altLang="en-US" sz="1200" dirty="0">
              <a:solidFill>
                <a:srgbClr val="FFFFFF"/>
              </a:solidFill>
              <a:latin typeface="メイリオ" pitchFamily="50" charset="-128"/>
              <a:ea typeface="メイリオ" pitchFamily="50" charset="-128"/>
              <a:cs typeface="メイリオ" pitchFamily="50" charset="-128"/>
            </a:endParaRPr>
          </a:p>
        </p:txBody>
      </p:sp>
      <p:sp>
        <p:nvSpPr>
          <p:cNvPr id="30" name="AutoShape 90"/>
          <p:cNvSpPr>
            <a:spLocks noChangeArrowheads="1"/>
          </p:cNvSpPr>
          <p:nvPr/>
        </p:nvSpPr>
        <p:spPr bwMode="auto">
          <a:xfrm rot="16200000">
            <a:off x="1964969" y="5531976"/>
            <a:ext cx="361181" cy="475709"/>
          </a:xfrm>
          <a:prstGeom prst="downArrow">
            <a:avLst>
              <a:gd name="adj1" fmla="val 50000"/>
              <a:gd name="adj2" fmla="val 58440"/>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lIns="90000" tIns="46800" rIns="90000" bIns="46800" anchor="ctr">
            <a:spAutoFit/>
          </a:bodyP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31" name="AutoShape 90"/>
          <p:cNvSpPr>
            <a:spLocks noChangeArrowheads="1"/>
          </p:cNvSpPr>
          <p:nvPr/>
        </p:nvSpPr>
        <p:spPr bwMode="auto">
          <a:xfrm rot="16200000">
            <a:off x="1957311" y="3299726"/>
            <a:ext cx="361181" cy="475709"/>
          </a:xfrm>
          <a:prstGeom prst="downArrow">
            <a:avLst>
              <a:gd name="adj1" fmla="val 50000"/>
              <a:gd name="adj2" fmla="val 58440"/>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square" lIns="90000" tIns="46800" rIns="90000" bIns="46800" anchor="ctr">
            <a:spAutoFit/>
          </a:bodyP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32" name="AutoShape 90"/>
          <p:cNvSpPr>
            <a:spLocks noChangeArrowheads="1"/>
          </p:cNvSpPr>
          <p:nvPr/>
        </p:nvSpPr>
        <p:spPr bwMode="auto">
          <a:xfrm rot="16200000">
            <a:off x="6213440" y="3803784"/>
            <a:ext cx="361181" cy="475709"/>
          </a:xfrm>
          <a:prstGeom prst="downArrow">
            <a:avLst>
              <a:gd name="adj1" fmla="val 50000"/>
              <a:gd name="adj2" fmla="val 58440"/>
            </a:avLst>
          </a:prstGeom>
          <a:solidFill>
            <a:srgbClr val="FFFFFF">
              <a:lumMod val="5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lIns="90000" tIns="46800" rIns="90000" bIns="46800" anchor="ctr">
            <a:spAutoFit/>
          </a:bodyPr>
          <a:lstStyle/>
          <a:p>
            <a:pPr algn="ctr" fontAlgn="auto">
              <a:spcBef>
                <a:spcPct val="5000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33" name="Text Box 4"/>
          <p:cNvSpPr txBox="1">
            <a:spLocks noChangeArrowheads="1"/>
          </p:cNvSpPr>
          <p:nvPr/>
        </p:nvSpPr>
        <p:spPr bwMode="auto">
          <a:xfrm>
            <a:off x="579313" y="1612007"/>
            <a:ext cx="8385175" cy="520849"/>
          </a:xfrm>
          <a:prstGeom prst="rect">
            <a:avLst/>
          </a:prstGeom>
          <a:noFill/>
          <a:ln w="57150" cmpd="thickThin" algn="ctr">
            <a:noFill/>
            <a:miter lim="800000"/>
            <a:headEnd/>
            <a:tailEnd/>
          </a:ln>
        </p:spPr>
        <p:txBody>
          <a:bodyPr/>
          <a:lstStyle/>
          <a:p>
            <a:r>
              <a:rPr lang="ja-JP" altLang="en-US" sz="1400" dirty="0" smtClean="0">
                <a:solidFill>
                  <a:srgbClr val="595959"/>
                </a:solidFill>
                <a:latin typeface="メイリオ" pitchFamily="50" charset="-128"/>
                <a:ea typeface="メイリオ" pitchFamily="50" charset="-128"/>
                <a:cs typeface="メイリオ" pitchFamily="50" charset="-128"/>
              </a:rPr>
              <a:t>会計システムへの自動仕訳設定。仕訳データ作成、仕訳データ連携が可能です。</a:t>
            </a:r>
            <a:endParaRPr lang="ja-JP" altLang="en-US" sz="1400" dirty="0">
              <a:solidFill>
                <a:srgbClr val="0065AE"/>
              </a:solidFill>
              <a:latin typeface="メイリオ" pitchFamily="50" charset="-128"/>
              <a:ea typeface="メイリオ" pitchFamily="50" charset="-128"/>
              <a:cs typeface="メイリオ" pitchFamily="50" charset="-128"/>
            </a:endParaRPr>
          </a:p>
        </p:txBody>
      </p:sp>
      <p:grpSp>
        <p:nvGrpSpPr>
          <p:cNvPr id="4" name="グループ化 33"/>
          <p:cNvGrpSpPr/>
          <p:nvPr/>
        </p:nvGrpSpPr>
        <p:grpSpPr>
          <a:xfrm>
            <a:off x="395290" y="1340768"/>
            <a:ext cx="215993" cy="215740"/>
            <a:chOff x="395290" y="1460627"/>
            <a:chExt cx="215993" cy="215740"/>
          </a:xfrm>
        </p:grpSpPr>
        <p:sp>
          <p:nvSpPr>
            <p:cNvPr id="35" name="正方形/長方形 34"/>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36" name="正方形/長方形 35"/>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cxnSp>
        <p:nvCxnSpPr>
          <p:cNvPr id="37" name="直線コネクタ 36"/>
          <p:cNvCxnSpPr/>
          <p:nvPr/>
        </p:nvCxnSpPr>
        <p:spPr>
          <a:xfrm>
            <a:off x="682624" y="1577044"/>
            <a:ext cx="8208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38"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会計システムとの仕訳連携について</a:t>
            </a:r>
          </a:p>
        </p:txBody>
      </p:sp>
      <p:sp>
        <p:nvSpPr>
          <p:cNvPr id="39" name="AutoShape 8"/>
          <p:cNvSpPr>
            <a:spLocks noChangeArrowheads="1"/>
          </p:cNvSpPr>
          <p:nvPr/>
        </p:nvSpPr>
        <p:spPr bwMode="auto">
          <a:xfrm>
            <a:off x="539552" y="2924944"/>
            <a:ext cx="1224135" cy="431800"/>
          </a:xfrm>
          <a:prstGeom prst="roundRect">
            <a:avLst>
              <a:gd name="adj" fmla="val 16667"/>
            </a:avLst>
          </a:prstGeom>
          <a:solidFill>
            <a:srgbClr val="E27000"/>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h="38100"/>
          </a:sp3d>
        </p:spPr>
        <p:txBody>
          <a:bodyPr wrap="none" anchor="ctr"/>
          <a:lstStyle/>
          <a:p>
            <a:pPr algn="ctr">
              <a:defRPr/>
            </a:pPr>
            <a:r>
              <a:rPr lang="ja-JP" altLang="en-US" dirty="0" smtClean="0">
                <a:solidFill>
                  <a:srgbClr val="FFFFFF"/>
                </a:solidFill>
                <a:latin typeface="メイリオ" pitchFamily="50" charset="-128"/>
                <a:ea typeface="メイリオ" pitchFamily="50" charset="-128"/>
                <a:cs typeface="メイリオ" pitchFamily="50" charset="-128"/>
              </a:rPr>
              <a:t>給与</a:t>
            </a:r>
            <a:endParaRPr lang="ja-JP" altLang="en-US" dirty="0">
              <a:solidFill>
                <a:srgbClr val="FFFFFF"/>
              </a:solidFill>
              <a:latin typeface="メイリオ" pitchFamily="50" charset="-128"/>
              <a:ea typeface="メイリオ" pitchFamily="50" charset="-128"/>
              <a:cs typeface="メイリオ" pitchFamily="50" charset="-128"/>
            </a:endParaRPr>
          </a:p>
        </p:txBody>
      </p:sp>
      <p:sp>
        <p:nvSpPr>
          <p:cNvPr id="3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3FAA5737-B745-4C72-917E-D87D1227EAAE}" type="slidenum">
              <a:rPr lang="ja-JP" altLang="en-US" smtClean="0">
                <a:solidFill>
                  <a:prstClr val="white"/>
                </a:solidFill>
                <a:latin typeface="メイリオ" pitchFamily="50" charset="-128"/>
                <a:ea typeface="メイリオ" pitchFamily="50" charset="-128"/>
                <a:cs typeface="メイリオ" pitchFamily="50" charset="-128"/>
              </a:rPr>
              <a:pPr>
                <a:defRPr/>
              </a:pPr>
              <a:t>31</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22" name="角丸四角形 21"/>
          <p:cNvSpPr/>
          <p:nvPr/>
        </p:nvSpPr>
        <p:spPr>
          <a:xfrm>
            <a:off x="4716016" y="2420888"/>
            <a:ext cx="4176464" cy="3960440"/>
          </a:xfrm>
          <a:prstGeom prst="roundRect">
            <a:avLst>
              <a:gd name="adj" fmla="val 6125"/>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pic>
        <p:nvPicPr>
          <p:cNvPr id="23" name="Picture 38"/>
          <p:cNvPicPr>
            <a:picLocks noChangeAspect="1" noChangeArrowheads="1"/>
          </p:cNvPicPr>
          <p:nvPr/>
        </p:nvPicPr>
        <p:blipFill>
          <a:blip r:embed="rId3" cstate="screen"/>
          <a:srcRect/>
          <a:stretch>
            <a:fillRect/>
          </a:stretch>
        </p:blipFill>
        <p:spPr bwMode="auto">
          <a:xfrm>
            <a:off x="2265363" y="2566988"/>
            <a:ext cx="1504950" cy="2098675"/>
          </a:xfrm>
          <a:prstGeom prst="rect">
            <a:avLst/>
          </a:prstGeom>
          <a:solidFill>
            <a:srgbClr val="FFFFFF"/>
          </a:solidFill>
          <a:ln w="12700" cap="flat" cmpd="sng" algn="ctr">
            <a:solidFill>
              <a:srgbClr val="FFFFFF">
                <a:lumMod val="50000"/>
              </a:srgbClr>
            </a:solidFill>
            <a:prstDash val="solid"/>
            <a:headEnd/>
            <a:tailEnd/>
          </a:ln>
          <a:effectLst>
            <a:outerShdw blurRad="50800" dist="38100" dir="2700000" algn="tl" rotWithShape="0">
              <a:prstClr val="black">
                <a:alpha val="40000"/>
              </a:prstClr>
            </a:outerShdw>
          </a:effectLst>
        </p:spPr>
      </p:pic>
      <p:sp>
        <p:nvSpPr>
          <p:cNvPr id="24" name="Text Box 75"/>
          <p:cNvSpPr txBox="1">
            <a:spLocks noChangeArrowheads="1"/>
          </p:cNvSpPr>
          <p:nvPr/>
        </p:nvSpPr>
        <p:spPr bwMode="auto">
          <a:xfrm>
            <a:off x="4344988" y="2673102"/>
            <a:ext cx="4043362" cy="323850"/>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500" kern="0" dirty="0" smtClean="0">
                <a:solidFill>
                  <a:srgbClr val="0065AE"/>
                </a:solidFill>
                <a:latin typeface="メイリオ" pitchFamily="50" charset="-128"/>
                <a:ea typeface="メイリオ" pitchFamily="50" charset="-128"/>
                <a:cs typeface="メイリオ" pitchFamily="50" charset="-128"/>
              </a:rPr>
              <a:t>■</a:t>
            </a:r>
            <a:r>
              <a:rPr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税制</a:t>
            </a:r>
            <a:r>
              <a:rPr lang="ja-JP" altLang="en-US" sz="1500" kern="0" dirty="0">
                <a:solidFill>
                  <a:prstClr val="black">
                    <a:lumMod val="65000"/>
                    <a:lumOff val="35000"/>
                  </a:prstClr>
                </a:solidFill>
                <a:latin typeface="メイリオ" pitchFamily="50" charset="-128"/>
                <a:ea typeface="メイリオ" pitchFamily="50" charset="-128"/>
                <a:cs typeface="メイリオ" pitchFamily="50" charset="-128"/>
              </a:rPr>
              <a:t>・社会保険・労働保険改定</a:t>
            </a:r>
          </a:p>
        </p:txBody>
      </p:sp>
      <p:sp>
        <p:nvSpPr>
          <p:cNvPr id="25" name="Text Box 76"/>
          <p:cNvSpPr txBox="1">
            <a:spLocks noChangeArrowheads="1"/>
          </p:cNvSpPr>
          <p:nvPr/>
        </p:nvSpPr>
        <p:spPr bwMode="auto">
          <a:xfrm>
            <a:off x="4989513" y="3001546"/>
            <a:ext cx="3974976" cy="2659702"/>
          </a:xfrm>
          <a:prstGeom prst="rect">
            <a:avLst/>
          </a:prstGeom>
          <a:noFill/>
          <a:ln>
            <a:noFill/>
          </a:ln>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lnSpc>
                <a:spcPts val="1300"/>
              </a:lnSpc>
              <a:spcBef>
                <a:spcPct val="50000"/>
              </a:spcBef>
              <a:spcAft>
                <a:spcPts val="0"/>
              </a:spcAft>
              <a:defRPr/>
            </a:pP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住宅ローン控除に伴う摘要欄の記載</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・地震・損害保険の保険料控除</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・平成</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19</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年度健康保険制度変更</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・雇用保険料率改定</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・アスベスト健康被害救済の為の拠出金</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2010</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年</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4</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月　労働基準法改正</a:t>
            </a: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2011</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年</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1</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月　扶養控除に関する改正</a:t>
            </a:r>
            <a:endPar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endParaRPr>
          </a:p>
          <a:p>
            <a:pPr eaLnBrk="1" fontAlgn="auto" hangingPunct="1">
              <a:lnSpc>
                <a:spcPts val="1300"/>
              </a:lnSpc>
              <a:spcBef>
                <a:spcPct val="50000"/>
              </a:spcBef>
              <a:spcAft>
                <a:spcPts val="0"/>
              </a:spcAft>
              <a:defRPr/>
            </a:pP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2011</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年</a:t>
            </a:r>
            <a:r>
              <a:rPr lang="en-US" altLang="ja-JP" sz="1300" kern="0" dirty="0">
                <a:solidFill>
                  <a:prstClr val="black">
                    <a:lumMod val="65000"/>
                    <a:lumOff val="35000"/>
                  </a:prstClr>
                </a:solidFill>
                <a:latin typeface="メイリオ" pitchFamily="50" charset="-128"/>
                <a:ea typeface="メイリオ" pitchFamily="50" charset="-128"/>
                <a:cs typeface="メイリオ" pitchFamily="50" charset="-128"/>
              </a:rPr>
              <a:t>4</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月　</a:t>
            </a:r>
            <a:r>
              <a:rPr lang="ja-JP" altLang="ja-JP" sz="1300" kern="0" dirty="0">
                <a:solidFill>
                  <a:prstClr val="black">
                    <a:lumMod val="65000"/>
                    <a:lumOff val="35000"/>
                  </a:prstClr>
                </a:solidFill>
                <a:latin typeface="メイリオ" pitchFamily="50" charset="-128"/>
                <a:ea typeface="メイリオ" pitchFamily="50" charset="-128"/>
                <a:cs typeface="メイリオ" pitchFamily="50" charset="-128"/>
              </a:rPr>
              <a:t>標準報酬月額</a:t>
            </a:r>
            <a:r>
              <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rPr>
              <a:t>取扱い</a:t>
            </a: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一部改正</a:t>
            </a:r>
            <a:endParaRPr lang="en-US" altLang="ja-JP" sz="1300" kern="0" dirty="0" smtClean="0">
              <a:solidFill>
                <a:prstClr val="black">
                  <a:lumMod val="65000"/>
                  <a:lumOff val="35000"/>
                </a:prstClr>
              </a:solidFill>
              <a:latin typeface="メイリオ" pitchFamily="50" charset="-128"/>
              <a:ea typeface="メイリオ" pitchFamily="50" charset="-128"/>
              <a:cs typeface="メイリオ" pitchFamily="50" charset="-128"/>
            </a:endParaRPr>
          </a:p>
          <a:p>
            <a:pPr eaLnBrk="1" fontAlgn="auto" hangingPunct="1">
              <a:lnSpc>
                <a:spcPts val="1300"/>
              </a:lnSpc>
              <a:spcBef>
                <a:spcPct val="50000"/>
              </a:spcBef>
              <a:spcAft>
                <a:spcPts val="0"/>
              </a:spcAft>
              <a:defRPr/>
            </a:pP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・平成</a:t>
            </a:r>
            <a:r>
              <a:rPr lang="en-US" altLang="ja-JP" sz="1300" kern="0" dirty="0" smtClean="0">
                <a:solidFill>
                  <a:prstClr val="black">
                    <a:lumMod val="65000"/>
                    <a:lumOff val="35000"/>
                  </a:prstClr>
                </a:solidFill>
                <a:latin typeface="メイリオ" pitchFamily="50" charset="-128"/>
                <a:ea typeface="メイリオ" pitchFamily="50" charset="-128"/>
                <a:cs typeface="メイリオ" pitchFamily="50" charset="-128"/>
              </a:rPr>
              <a:t>24</a:t>
            </a: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年度税制改正、保険料控除他</a:t>
            </a:r>
            <a:endParaRPr lang="en-US" altLang="ja-JP" sz="1300" kern="0" dirty="0" smtClean="0">
              <a:solidFill>
                <a:prstClr val="black">
                  <a:lumMod val="65000"/>
                  <a:lumOff val="35000"/>
                </a:prstClr>
              </a:solidFill>
              <a:latin typeface="メイリオ" pitchFamily="50" charset="-128"/>
              <a:ea typeface="メイリオ" pitchFamily="50" charset="-128"/>
              <a:cs typeface="メイリオ" pitchFamily="50" charset="-128"/>
            </a:endParaRPr>
          </a:p>
          <a:p>
            <a:pPr eaLnBrk="1" fontAlgn="auto" hangingPunct="1">
              <a:lnSpc>
                <a:spcPts val="1300"/>
              </a:lnSpc>
              <a:spcBef>
                <a:spcPct val="50000"/>
              </a:spcBef>
              <a:spcAft>
                <a:spcPts val="0"/>
              </a:spcAft>
              <a:defRPr/>
            </a:pP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・産前産後休業保険料免除制度変更　　等</a:t>
            </a:r>
          </a:p>
        </p:txBody>
      </p:sp>
      <p:pic>
        <p:nvPicPr>
          <p:cNvPr id="26" name="Picture 36"/>
          <p:cNvPicPr>
            <a:picLocks noChangeAspect="1" noChangeArrowheads="1"/>
          </p:cNvPicPr>
          <p:nvPr/>
        </p:nvPicPr>
        <p:blipFill>
          <a:blip r:embed="rId4" cstate="screen"/>
          <a:srcRect/>
          <a:stretch>
            <a:fillRect/>
          </a:stretch>
        </p:blipFill>
        <p:spPr bwMode="auto">
          <a:xfrm>
            <a:off x="401638" y="2566988"/>
            <a:ext cx="1562100" cy="2098675"/>
          </a:xfrm>
          <a:prstGeom prst="rect">
            <a:avLst/>
          </a:prstGeom>
          <a:solidFill>
            <a:srgbClr val="FFFFFF"/>
          </a:solidFill>
          <a:ln w="12700" cap="flat" cmpd="sng" algn="ctr">
            <a:solidFill>
              <a:srgbClr val="FFFFFF">
                <a:lumMod val="50000"/>
              </a:srgbClr>
            </a:solidFill>
            <a:prstDash val="solid"/>
            <a:headEnd/>
            <a:tailEnd/>
          </a:ln>
          <a:effectLst>
            <a:outerShdw blurRad="50800" dist="38100" dir="2700000" algn="tl" rotWithShape="0">
              <a:prstClr val="black">
                <a:alpha val="40000"/>
              </a:prstClr>
            </a:outerShdw>
          </a:effectLst>
        </p:spPr>
      </p:pic>
      <p:pic>
        <p:nvPicPr>
          <p:cNvPr id="27" name="Picture 37"/>
          <p:cNvPicPr>
            <a:picLocks noChangeAspect="1" noChangeArrowheads="1"/>
          </p:cNvPicPr>
          <p:nvPr/>
        </p:nvPicPr>
        <p:blipFill>
          <a:blip r:embed="rId5" cstate="screen"/>
          <a:srcRect/>
          <a:stretch>
            <a:fillRect/>
          </a:stretch>
        </p:blipFill>
        <p:spPr bwMode="auto">
          <a:xfrm>
            <a:off x="1098550" y="3521075"/>
            <a:ext cx="1403350" cy="1920875"/>
          </a:xfrm>
          <a:prstGeom prst="rect">
            <a:avLst/>
          </a:prstGeom>
          <a:solidFill>
            <a:srgbClr val="FFFFFF"/>
          </a:solidFill>
          <a:ln w="12700" cap="flat" cmpd="sng" algn="ctr">
            <a:solidFill>
              <a:srgbClr val="FFFFFF">
                <a:lumMod val="50000"/>
              </a:srgbClr>
            </a:solidFill>
            <a:prstDash val="solid"/>
            <a:headEnd/>
            <a:tailEnd/>
          </a:ln>
          <a:effectLst>
            <a:outerShdw blurRad="50800" dist="38100" dir="2700000" algn="tl" rotWithShape="0">
              <a:prstClr val="black">
                <a:alpha val="40000"/>
              </a:prstClr>
            </a:outerShdw>
          </a:effectLst>
        </p:spPr>
      </p:pic>
      <p:pic>
        <p:nvPicPr>
          <p:cNvPr id="28" name="Picture 39"/>
          <p:cNvPicPr>
            <a:picLocks noChangeAspect="1" noChangeArrowheads="1"/>
          </p:cNvPicPr>
          <p:nvPr/>
        </p:nvPicPr>
        <p:blipFill>
          <a:blip r:embed="rId6" cstate="screen"/>
          <a:srcRect/>
          <a:stretch>
            <a:fillRect/>
          </a:stretch>
        </p:blipFill>
        <p:spPr bwMode="auto">
          <a:xfrm>
            <a:off x="2940050" y="3486150"/>
            <a:ext cx="1416050" cy="1958975"/>
          </a:xfrm>
          <a:prstGeom prst="rect">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FFFFFF">
                <a:lumMod val="50000"/>
              </a:srgbClr>
            </a:solidFill>
            <a:prstDash val="solid"/>
            <a:headEnd/>
            <a:tailEnd/>
          </a:ln>
          <a:effectLst>
            <a:outerShdw blurRad="50800" dist="38100" dir="2700000" algn="tl" rotWithShape="0">
              <a:prstClr val="black">
                <a:alpha val="40000"/>
              </a:prstClr>
            </a:outerShdw>
          </a:effectLst>
        </p:spPr>
      </p:pic>
      <p:cxnSp>
        <p:nvCxnSpPr>
          <p:cNvPr id="30" name="直線コネクタ 29"/>
          <p:cNvCxnSpPr/>
          <p:nvPr/>
        </p:nvCxnSpPr>
        <p:spPr>
          <a:xfrm>
            <a:off x="611188"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31" name="正方形/長方形 30"/>
          <p:cNvSpPr/>
          <p:nvPr/>
        </p:nvSpPr>
        <p:spPr>
          <a:xfrm>
            <a:off x="611188" y="1650827"/>
            <a:ext cx="7632700" cy="553998"/>
          </a:xfrm>
          <a:prstGeom prst="rect">
            <a:avLst/>
          </a:prstGeom>
        </p:spPr>
        <p:txBody>
          <a:bodyPr>
            <a:spAutoFit/>
          </a:bodyPr>
          <a:lstStyle/>
          <a:p>
            <a:pPr fontAlgn="auto">
              <a:spcBef>
                <a:spcPts val="0"/>
              </a:spcBef>
              <a:spcAft>
                <a:spcPts val="0"/>
              </a:spcAft>
              <a:defRPr/>
            </a:pPr>
            <a:r>
              <a:rPr kumimoji="0"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年１回の定期バージョンアップ、法</a:t>
            </a:r>
            <a:r>
              <a:rPr kumimoji="0" lang="ja-JP" altLang="en-US" sz="1500" kern="0" dirty="0">
                <a:solidFill>
                  <a:prstClr val="black">
                    <a:lumMod val="65000"/>
                    <a:lumOff val="35000"/>
                  </a:prstClr>
                </a:solidFill>
                <a:latin typeface="メイリオ" pitchFamily="50" charset="-128"/>
                <a:ea typeface="メイリオ" pitchFamily="50" charset="-128"/>
                <a:cs typeface="メイリオ" pitchFamily="50" charset="-128"/>
              </a:rPr>
              <a:t>改正時には、「機能変更プログラム」</a:t>
            </a:r>
            <a:r>
              <a:rPr kumimoji="0"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kumimoji="0" lang="en-US" altLang="ja-JP" sz="1500" kern="0" dirty="0" smtClean="0">
              <a:solidFill>
                <a:prstClr val="black">
                  <a:lumMod val="65000"/>
                  <a:lumOff val="35000"/>
                </a:prst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a:t>
            </a:r>
            <a:r>
              <a:rPr kumimoji="0" lang="ja-JP" altLang="en-US" sz="1500" kern="0" dirty="0">
                <a:solidFill>
                  <a:prstClr val="black">
                    <a:lumMod val="65000"/>
                    <a:lumOff val="35000"/>
                  </a:prstClr>
                </a:solidFill>
                <a:latin typeface="メイリオ" pitchFamily="50" charset="-128"/>
                <a:ea typeface="メイリオ" pitchFamily="50" charset="-128"/>
                <a:cs typeface="メイリオ" pitchFamily="50" charset="-128"/>
              </a:rPr>
              <a:t>データ更新プログラム」</a:t>
            </a:r>
            <a:r>
              <a:rPr kumimoji="0"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a:t>
            </a:r>
            <a:r>
              <a:rPr kumimoji="0" lang="ja-JP" altLang="en-US" sz="1500" kern="0" dirty="0">
                <a:solidFill>
                  <a:prstClr val="black">
                    <a:lumMod val="65000"/>
                    <a:lumOff val="35000"/>
                  </a:prstClr>
                </a:solidFill>
                <a:latin typeface="メイリオ" pitchFamily="50" charset="-128"/>
                <a:ea typeface="メイリオ" pitchFamily="50" charset="-128"/>
                <a:cs typeface="メイリオ" pitchFamily="50" charset="-128"/>
              </a:rPr>
              <a:t>業務運用サポートマニュアル」をご提供しております。</a:t>
            </a:r>
          </a:p>
        </p:txBody>
      </p:sp>
      <p:grpSp>
        <p:nvGrpSpPr>
          <p:cNvPr id="3" name="グループ化 31"/>
          <p:cNvGrpSpPr>
            <a:grpSpLocks/>
          </p:cNvGrpSpPr>
          <p:nvPr/>
        </p:nvGrpSpPr>
        <p:grpSpPr bwMode="auto">
          <a:xfrm>
            <a:off x="203200" y="5229225"/>
            <a:ext cx="4572000" cy="863600"/>
            <a:chOff x="202764" y="5085184"/>
            <a:chExt cx="4572000" cy="864096"/>
          </a:xfrm>
        </p:grpSpPr>
        <p:sp>
          <p:nvSpPr>
            <p:cNvPr id="33" name="角丸四角形 32"/>
            <p:cNvSpPr/>
            <p:nvPr/>
          </p:nvSpPr>
          <p:spPr>
            <a:xfrm>
              <a:off x="251520" y="5085184"/>
              <a:ext cx="4248472" cy="864096"/>
            </a:xfrm>
            <a:prstGeom prst="roundRect">
              <a:avLst>
                <a:gd name="adj" fmla="val 8681"/>
              </a:avLst>
            </a:prstGeom>
            <a:ln/>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endParaRPr lang="ja-JP" altLang="en-US" kern="0" dirty="0">
                <a:solidFill>
                  <a:srgbClr val="FFFFFF"/>
                </a:solidFill>
                <a:latin typeface="メイリオ" pitchFamily="50" charset="-128"/>
                <a:ea typeface="メイリオ" pitchFamily="50" charset="-128"/>
                <a:cs typeface="メイリオ" pitchFamily="50" charset="-128"/>
              </a:endParaRPr>
            </a:p>
          </p:txBody>
        </p:sp>
        <p:sp>
          <p:nvSpPr>
            <p:cNvPr id="34" name="正方形/長方形 33"/>
            <p:cNvSpPr/>
            <p:nvPr/>
          </p:nvSpPr>
          <p:spPr>
            <a:xfrm>
              <a:off x="202764" y="5229730"/>
              <a:ext cx="4572000" cy="592477"/>
            </a:xfrm>
            <a:prstGeom prst="rect">
              <a:avLst/>
            </a:prstGeom>
          </p:spPr>
          <p:txBody>
            <a:bodyPr>
              <a:spAutoFit/>
            </a:bodyPr>
            <a:lstStyle/>
            <a:p>
              <a:pPr fontAlgn="auto">
                <a:spcBef>
                  <a:spcPct val="50000"/>
                </a:spcBef>
                <a:spcAft>
                  <a:spcPts val="0"/>
                </a:spcAft>
                <a:defRPr/>
              </a:pPr>
              <a:r>
                <a:rPr kumimoji="0" lang="en-US" altLang="ja-JP" sz="1300" kern="0" dirty="0">
                  <a:solidFill>
                    <a:srgbClr val="FFFFFF"/>
                  </a:solidFill>
                  <a:latin typeface="メイリオ" pitchFamily="50" charset="-128"/>
                  <a:ea typeface="メイリオ" pitchFamily="50" charset="-128"/>
                  <a:cs typeface="メイリオ" pitchFamily="50" charset="-128"/>
                </a:rPr>
                <a:t>※</a:t>
              </a:r>
              <a:r>
                <a:rPr kumimoji="0" lang="ja-JP" altLang="en-US" sz="1300" kern="0" dirty="0">
                  <a:solidFill>
                    <a:srgbClr val="FFFFFF"/>
                  </a:solidFill>
                  <a:latin typeface="メイリオ" pitchFamily="50" charset="-128"/>
                  <a:ea typeface="メイリオ" pitchFamily="50" charset="-128"/>
                  <a:cs typeface="メイリオ" pitchFamily="50" charset="-128"/>
                </a:rPr>
                <a:t>パッケージの保守契約締結が必要です。業務運用</a:t>
              </a:r>
              <a:endParaRPr kumimoji="0" lang="en-US" altLang="ja-JP" sz="1300" kern="0" dirty="0">
                <a:solidFill>
                  <a:srgbClr val="FFFFFF"/>
                </a:solidFill>
                <a:latin typeface="メイリオ" pitchFamily="50" charset="-128"/>
                <a:ea typeface="メイリオ" pitchFamily="50" charset="-128"/>
                <a:cs typeface="メイリオ" pitchFamily="50" charset="-128"/>
              </a:endParaRPr>
            </a:p>
            <a:p>
              <a:pPr fontAlgn="auto">
                <a:spcBef>
                  <a:spcPct val="50000"/>
                </a:spcBef>
                <a:spcAft>
                  <a:spcPts val="0"/>
                </a:spcAft>
                <a:defRPr/>
              </a:pPr>
              <a:r>
                <a:rPr kumimoji="0" lang="ja-JP" altLang="en-US" sz="1300" kern="0" dirty="0">
                  <a:solidFill>
                    <a:srgbClr val="FFFFFF"/>
                  </a:solidFill>
                  <a:latin typeface="メイリオ" pitchFamily="50" charset="-128"/>
                  <a:ea typeface="メイリオ" pitchFamily="50" charset="-128"/>
                  <a:cs typeface="メイリオ" pitchFamily="50" charset="-128"/>
                </a:rPr>
                <a:t>　マニュアルは製品マニュアルとは別で作成しています。</a:t>
              </a:r>
            </a:p>
          </p:txBody>
        </p:sp>
      </p:grpSp>
      <p:sp>
        <p:nvSpPr>
          <p:cNvPr id="35" name="Text Box 75"/>
          <p:cNvSpPr txBox="1">
            <a:spLocks noChangeArrowheads="1"/>
          </p:cNvSpPr>
          <p:nvPr/>
        </p:nvSpPr>
        <p:spPr bwMode="auto">
          <a:xfrm>
            <a:off x="4929188" y="5646762"/>
            <a:ext cx="4043362" cy="322262"/>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spcBef>
                <a:spcPct val="50000"/>
              </a:spcBef>
              <a:spcAft>
                <a:spcPts val="0"/>
              </a:spcAft>
              <a:defRPr/>
            </a:pPr>
            <a:r>
              <a:rPr lang="ja-JP" altLang="en-US" sz="1500" kern="0" dirty="0" smtClean="0">
                <a:solidFill>
                  <a:srgbClr val="0065AE"/>
                </a:solidFill>
                <a:latin typeface="メイリオ" pitchFamily="50" charset="-128"/>
                <a:ea typeface="メイリオ" pitchFamily="50" charset="-128"/>
                <a:cs typeface="メイリオ" pitchFamily="50" charset="-128"/>
              </a:rPr>
              <a:t>■</a:t>
            </a:r>
            <a:r>
              <a:rPr lang="ja-JP" altLang="en-US" sz="1500" kern="0" dirty="0" smtClean="0">
                <a:solidFill>
                  <a:prstClr val="black">
                    <a:lumMod val="65000"/>
                    <a:lumOff val="35000"/>
                  </a:prstClr>
                </a:solidFill>
                <a:latin typeface="メイリオ" pitchFamily="50" charset="-128"/>
                <a:ea typeface="メイリオ" pitchFamily="50" charset="-128"/>
                <a:cs typeface="メイリオ" pitchFamily="50" charset="-128"/>
              </a:rPr>
              <a:t>その他</a:t>
            </a:r>
            <a:endParaRPr lang="ja-JP" altLang="en-US" sz="1500" kern="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6" name="Text Box 76"/>
          <p:cNvSpPr txBox="1">
            <a:spLocks noChangeArrowheads="1"/>
          </p:cNvSpPr>
          <p:nvPr/>
        </p:nvSpPr>
        <p:spPr bwMode="auto">
          <a:xfrm>
            <a:off x="4986338" y="5969024"/>
            <a:ext cx="3975100" cy="268288"/>
          </a:xfrm>
          <a:prstGeom prst="rect">
            <a:avLst/>
          </a:prstGeom>
          <a:noFill/>
          <a:ln>
            <a:noFill/>
          </a:ln>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lnSpc>
                <a:spcPts val="1300"/>
              </a:lnSpc>
              <a:spcBef>
                <a:spcPct val="50000"/>
              </a:spcBef>
              <a:spcAft>
                <a:spcPts val="0"/>
              </a:spcAft>
              <a:defRPr/>
            </a:pPr>
            <a:r>
              <a:rPr lang="ja-JP" altLang="en-US" sz="1300" kern="0" dirty="0" smtClean="0">
                <a:solidFill>
                  <a:prstClr val="black">
                    <a:lumMod val="65000"/>
                    <a:lumOff val="35000"/>
                  </a:prstClr>
                </a:solidFill>
                <a:latin typeface="メイリオ" pitchFamily="50" charset="-128"/>
                <a:ea typeface="メイリオ" pitchFamily="50" charset="-128"/>
                <a:cs typeface="メイリオ" pitchFamily="50" charset="-128"/>
              </a:rPr>
              <a:t>・個人情報保護法　等</a:t>
            </a:r>
            <a:endParaRPr lang="ja-JP" altLang="en-US" sz="1300" kern="0" dirty="0">
              <a:solidFill>
                <a:prstClr val="black">
                  <a:lumMod val="65000"/>
                  <a:lumOff val="35000"/>
                </a:prstClr>
              </a:solidFill>
              <a:latin typeface="メイリオ" pitchFamily="50" charset="-128"/>
              <a:ea typeface="メイリオ" pitchFamily="50" charset="-128"/>
              <a:cs typeface="メイリオ" pitchFamily="50" charset="-128"/>
            </a:endParaRPr>
          </a:p>
        </p:txBody>
      </p:sp>
      <p:grpSp>
        <p:nvGrpSpPr>
          <p:cNvPr id="4" name="グループ化 36"/>
          <p:cNvGrpSpPr>
            <a:grpSpLocks/>
          </p:cNvGrpSpPr>
          <p:nvPr/>
        </p:nvGrpSpPr>
        <p:grpSpPr bwMode="auto">
          <a:xfrm>
            <a:off x="5076825" y="2205038"/>
            <a:ext cx="3382963" cy="431800"/>
            <a:chOff x="5076056" y="2420888"/>
            <a:chExt cx="3384376" cy="432048"/>
          </a:xfrm>
        </p:grpSpPr>
        <p:sp>
          <p:nvSpPr>
            <p:cNvPr id="38" name="角丸四角形 37"/>
            <p:cNvSpPr/>
            <p:nvPr/>
          </p:nvSpPr>
          <p:spPr>
            <a:xfrm>
              <a:off x="5076056" y="2420888"/>
              <a:ext cx="3384376" cy="432048"/>
            </a:xfrm>
            <a:prstGeom prst="round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39" name="Text Box 52"/>
            <p:cNvSpPr txBox="1">
              <a:spLocks noChangeArrowheads="1"/>
            </p:cNvSpPr>
            <p:nvPr/>
          </p:nvSpPr>
          <p:spPr bwMode="auto">
            <a:xfrm>
              <a:off x="5352396" y="2492366"/>
              <a:ext cx="2769863" cy="307954"/>
            </a:xfrm>
            <a:prstGeom prst="rect">
              <a:avLst/>
            </a:prstGeom>
            <a:noFill/>
            <a:ln>
              <a:noFill/>
            </a:ln>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spcBef>
                  <a:spcPts val="0"/>
                </a:spcBef>
                <a:spcAft>
                  <a:spcPts val="0"/>
                </a:spcAft>
                <a:defRPr/>
              </a:pPr>
              <a:r>
                <a:rPr lang="en-US" altLang="ja-JP" sz="1400" b="1" i="1" kern="0" dirty="0" err="1" smtClean="0">
                  <a:solidFill>
                    <a:srgbClr val="FFFFFF"/>
                  </a:solidFill>
                  <a:latin typeface="Times New Roman" pitchFamily="18" charset="0"/>
                  <a:ea typeface="メイリオ" pitchFamily="50" charset="-128"/>
                  <a:cs typeface="Times New Roman" pitchFamily="18" charset="0"/>
                </a:rPr>
                <a:t>SuperStream</a:t>
              </a:r>
              <a:r>
                <a:rPr lang="ja-JP" altLang="en-US" sz="1400" kern="0" dirty="0">
                  <a:solidFill>
                    <a:srgbClr val="FFFFFF"/>
                  </a:solidFill>
                  <a:latin typeface="メイリオ" pitchFamily="50" charset="-128"/>
                  <a:ea typeface="メイリオ" pitchFamily="50" charset="-128"/>
                  <a:cs typeface="メイリオ" pitchFamily="50" charset="-128"/>
                </a:rPr>
                <a:t>の主な制度対応</a:t>
              </a:r>
              <a:r>
                <a:rPr lang="ja-JP" altLang="en-US" sz="1400" kern="0" dirty="0" smtClean="0">
                  <a:solidFill>
                    <a:srgbClr val="FFFFFF"/>
                  </a:solidFill>
                  <a:latin typeface="メイリオ" pitchFamily="50" charset="-128"/>
                  <a:ea typeface="メイリオ" pitchFamily="50" charset="-128"/>
                  <a:cs typeface="メイリオ" pitchFamily="50" charset="-128"/>
                </a:rPr>
                <a:t>実績</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grpSp>
      <p:sp>
        <p:nvSpPr>
          <p:cNvPr id="40" name="Rectangle 51"/>
          <p:cNvSpPr txBox="1">
            <a:spLocks noChangeArrowheads="1"/>
          </p:cNvSpPr>
          <p:nvPr/>
        </p:nvSpPr>
        <p:spPr bwMode="auto">
          <a:xfrm>
            <a:off x="215900" y="188913"/>
            <a:ext cx="8229600" cy="1008062"/>
          </a:xfrm>
          <a:prstGeom prst="rect">
            <a:avLst/>
          </a:prstGeom>
          <a:noFill/>
          <a:ln>
            <a:miter lim="800000"/>
            <a:headEnd/>
            <a:tailEnd/>
          </a:ln>
        </p:spPr>
        <p:txBody>
          <a:bodyPr lIns="90000" tIns="0" rIns="0" bIns="0" anchor="ctr"/>
          <a:lstStyle/>
          <a:p>
            <a:pPr>
              <a:lnSpc>
                <a:spcPts val="2800"/>
              </a:lnSpc>
              <a:defRPr/>
            </a:pPr>
            <a:r>
              <a:rPr lang="en-US" altLang="ja-JP" sz="2200" b="1" i="1" dirty="0">
                <a:solidFill>
                  <a:prstClr val="white"/>
                </a:solidFill>
                <a:latin typeface="Times New Roman" pitchFamily="18" charset="0"/>
                <a:ea typeface="メイリオ" pitchFamily="50" charset="-128"/>
                <a:cs typeface="Times New Roman" pitchFamily="18" charset="0"/>
              </a:rPr>
              <a:t>SuperStream</a:t>
            </a:r>
            <a:r>
              <a:rPr lang="en-US" altLang="ja-JP" sz="2200" b="1" dirty="0">
                <a:solidFill>
                  <a:prstClr val="white"/>
                </a:solidFill>
                <a:latin typeface="Times New Roman" pitchFamily="18" charset="0"/>
                <a:ea typeface="メイリオ" pitchFamily="50" charset="-128"/>
                <a:cs typeface="Times New Roman" pitchFamily="18" charset="0"/>
              </a:rPr>
              <a:t>-PR+</a:t>
            </a:r>
            <a:r>
              <a:rPr lang="ja-JP" altLang="en-US" sz="2400" b="1" dirty="0">
                <a:solidFill>
                  <a:prstClr val="white"/>
                </a:solidFill>
                <a:latin typeface="メイリオ" pitchFamily="50" charset="-128"/>
                <a:ea typeface="メイリオ" pitchFamily="50" charset="-128"/>
                <a:cs typeface="メイリオ" pitchFamily="50" charset="-128"/>
              </a:rPr>
              <a:t>　</a:t>
            </a:r>
            <a:r>
              <a:rPr lang="ja-JP" altLang="en-US" sz="1400" dirty="0">
                <a:solidFill>
                  <a:prstClr val="white"/>
                </a:solidFill>
                <a:latin typeface="メイリオ" pitchFamily="50" charset="-128"/>
                <a:ea typeface="メイリオ" pitchFamily="50" charset="-128"/>
                <a:cs typeface="メイリオ" pitchFamily="50" charset="-128"/>
              </a:rPr>
              <a:t>給与管理システム</a:t>
            </a:r>
            <a:r>
              <a:rPr lang="ja-JP" altLang="en-US" sz="2400" dirty="0">
                <a:solidFill>
                  <a:prstClr val="white"/>
                </a:solidFill>
                <a:latin typeface="メイリオ" pitchFamily="50" charset="-128"/>
                <a:ea typeface="メイリオ" pitchFamily="50" charset="-128"/>
                <a:cs typeface="メイリオ" pitchFamily="50" charset="-128"/>
              </a:rPr>
              <a:t/>
            </a:r>
            <a:br>
              <a:rPr lang="ja-JP" altLang="en-US" sz="2400" dirty="0">
                <a:solidFill>
                  <a:prstClr val="white"/>
                </a:solidFill>
                <a:latin typeface="メイリオ" pitchFamily="50" charset="-128"/>
                <a:ea typeface="メイリオ" pitchFamily="50" charset="-128"/>
                <a:cs typeface="メイリオ" pitchFamily="50" charset="-128"/>
              </a:rPr>
            </a:br>
            <a:r>
              <a:rPr lang="ja-JP" altLang="en-US" dirty="0">
                <a:solidFill>
                  <a:prstClr val="white"/>
                </a:solidFill>
                <a:latin typeface="メイリオ" pitchFamily="50" charset="-128"/>
                <a:ea typeface="メイリオ" pitchFamily="50" charset="-128"/>
                <a:cs typeface="メイリオ" pitchFamily="50" charset="-128"/>
              </a:rPr>
              <a:t>　</a:t>
            </a:r>
            <a:r>
              <a:rPr lang="ja-JP" altLang="en-US" dirty="0" smtClean="0">
                <a:solidFill>
                  <a:prstClr val="white"/>
                </a:solidFill>
                <a:latin typeface="メイリオ" pitchFamily="50" charset="-128"/>
                <a:ea typeface="メイリオ" pitchFamily="50" charset="-128"/>
                <a:cs typeface="メイリオ" pitchFamily="50" charset="-128"/>
              </a:rPr>
              <a:t>～法</a:t>
            </a:r>
            <a:r>
              <a:rPr lang="ja-JP" altLang="en-US" dirty="0">
                <a:solidFill>
                  <a:prstClr val="white"/>
                </a:solidFill>
                <a:latin typeface="メイリオ" pitchFamily="50" charset="-128"/>
                <a:ea typeface="メイリオ" pitchFamily="50" charset="-128"/>
                <a:cs typeface="メイリオ" pitchFamily="50" charset="-128"/>
              </a:rPr>
              <a:t>改正に標準対応（保守契約締結のユーザ様に随時提供）～</a:t>
            </a:r>
          </a:p>
        </p:txBody>
      </p:sp>
      <p:grpSp>
        <p:nvGrpSpPr>
          <p:cNvPr id="5" name="グループ化 28"/>
          <p:cNvGrpSpPr/>
          <p:nvPr/>
        </p:nvGrpSpPr>
        <p:grpSpPr>
          <a:xfrm>
            <a:off x="395290" y="1340768"/>
            <a:ext cx="215993" cy="215740"/>
            <a:chOff x="395290" y="1460627"/>
            <a:chExt cx="215993" cy="215740"/>
          </a:xfrm>
        </p:grpSpPr>
        <p:sp>
          <p:nvSpPr>
            <p:cNvPr id="32" name="正方形/長方形 31"/>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37" name="正方形/長方形 36"/>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41"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定期バージョンアップ、法改正への対応</a:t>
            </a:r>
          </a:p>
        </p:txBody>
      </p:sp>
      <p:sp>
        <p:nvSpPr>
          <p:cNvPr id="29"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pPr algn="ctr"/>
            <a:endParaRPr lang="en-US" altLang="ja-JP" sz="5400" dirty="0">
              <a:solidFill>
                <a:prstClr val="black"/>
              </a:solidFill>
              <a:latin typeface="Times New Roman" pitchFamily="18" charset="0"/>
            </a:endParaRPr>
          </a:p>
          <a:p>
            <a:pPr algn="ctr"/>
            <a:r>
              <a:rPr lang="en-US" altLang="ja-JP" sz="4000" b="1" i="1" dirty="0">
                <a:solidFill>
                  <a:prstClr val="black"/>
                </a:solidFill>
                <a:latin typeface="Times New Roman" pitchFamily="18" charset="0"/>
              </a:rPr>
              <a:t>SuperStream</a:t>
            </a:r>
            <a:r>
              <a:rPr lang="en-US" altLang="ja-JP" sz="4000" b="1" dirty="0">
                <a:solidFill>
                  <a:prstClr val="black"/>
                </a:solidFill>
                <a:latin typeface="Times New Roman" pitchFamily="18" charset="0"/>
              </a:rPr>
              <a:t>-</a:t>
            </a:r>
            <a:r>
              <a:rPr lang="en-US" altLang="ja-JP" sz="4000" b="1" i="1" dirty="0">
                <a:solidFill>
                  <a:prstClr val="black"/>
                </a:solidFill>
                <a:latin typeface="Times New Roman" pitchFamily="18" charset="0"/>
              </a:rPr>
              <a:t>field</a:t>
            </a:r>
            <a:r>
              <a:rPr lang="en-US" altLang="ja-JP" sz="4000" b="1" dirty="0">
                <a:solidFill>
                  <a:prstClr val="black"/>
                </a:solidFill>
                <a:latin typeface="Times New Roman" pitchFamily="18" charset="0"/>
              </a:rPr>
              <a:t>/HR</a:t>
            </a:r>
          </a:p>
          <a:p>
            <a:pPr algn="ctr"/>
            <a:r>
              <a:rPr lang="ja-JP" altLang="en-US" sz="4000" dirty="0">
                <a:solidFill>
                  <a:prstClr val="black"/>
                </a:solidFill>
                <a:latin typeface="メイリオ" pitchFamily="50" charset="-128"/>
                <a:ea typeface="メイリオ" pitchFamily="50" charset="-128"/>
                <a:cs typeface="メイリオ" pitchFamily="50" charset="-128"/>
              </a:rPr>
              <a:t>人事諸届・照会システム</a:t>
            </a:r>
          </a:p>
          <a:p>
            <a:pPr algn="ctr"/>
            <a:endParaRPr lang="ja-JP" altLang="en-US" sz="4000" dirty="0">
              <a:solidFill>
                <a:prstClr val="black"/>
              </a:solidFill>
              <a:latin typeface="Tahoma" pitchFamily="34" charset="0"/>
            </a:endParaRPr>
          </a:p>
          <a:p>
            <a:pPr algn="ctr"/>
            <a:endParaRPr lang="en-US" altLang="ja-JP" sz="4000" dirty="0">
              <a:solidFill>
                <a:prstClr val="black"/>
              </a:solidFill>
              <a:latin typeface="Tahoma" pitchFamily="34" charset="0"/>
            </a:endParaRPr>
          </a:p>
        </p:txBody>
      </p:sp>
      <p:sp>
        <p:nvSpPr>
          <p:cNvPr id="4"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32</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8"/>
          <p:cNvSpPr txBox="1">
            <a:spLocks noChangeArrowheads="1"/>
          </p:cNvSpPr>
          <p:nvPr/>
        </p:nvSpPr>
        <p:spPr>
          <a:xfrm>
            <a:off x="374848" y="212493"/>
            <a:ext cx="8229600" cy="1008112"/>
          </a:xfrm>
          <a:prstGeom prst="rect">
            <a:avLst/>
          </a:prstGeom>
        </p:spPr>
        <p:txBody>
          <a:bodyPr vert="horz" lIns="0" tIns="0" rIns="0" bIns="0" rtlCol="0" anchor="ctr" anchorCtr="0">
            <a:normAutofit/>
          </a:bodyPr>
          <a:lstStyle/>
          <a:p>
            <a:pPr fontAlgn="auto">
              <a:spcAft>
                <a:spcPts val="0"/>
              </a:spcAft>
              <a:defRPr/>
            </a:pPr>
            <a:r>
              <a:rPr lang="en-US" altLang="ja-JP" sz="2200" b="1" i="1" dirty="0" err="1" smtClean="0">
                <a:solidFill>
                  <a:prstClr val="white"/>
                </a:solidFill>
                <a:latin typeface="Times New Roman" pitchFamily="18" charset="0"/>
                <a:ea typeface="メイリオ" pitchFamily="50" charset="-128"/>
                <a:cs typeface="Times New Roman" pitchFamily="18" charset="0"/>
              </a:rPr>
              <a:t>SuperStream</a:t>
            </a:r>
            <a:r>
              <a:rPr lang="en-US" altLang="ja-JP" sz="2200" b="1" dirty="0" smtClean="0">
                <a:solidFill>
                  <a:prstClr val="white"/>
                </a:solidFill>
                <a:latin typeface="Times New Roman" pitchFamily="18" charset="0"/>
                <a:ea typeface="メイリオ" pitchFamily="50" charset="-128"/>
                <a:cs typeface="Times New Roman" pitchFamily="18" charset="0"/>
              </a:rPr>
              <a:t>-</a:t>
            </a:r>
            <a:r>
              <a:rPr lang="en-US" altLang="ja-JP" sz="2200" b="1" i="1" dirty="0" smtClean="0">
                <a:solidFill>
                  <a:prstClr val="white"/>
                </a:solidFill>
                <a:latin typeface="Times New Roman" pitchFamily="18" charset="0"/>
                <a:ea typeface="メイリオ" pitchFamily="50" charset="-128"/>
                <a:cs typeface="Times New Roman" pitchFamily="18" charset="0"/>
              </a:rPr>
              <a:t>field/</a:t>
            </a:r>
            <a:r>
              <a:rPr lang="en-US" altLang="ja-JP" sz="2200" b="1" dirty="0" smtClean="0">
                <a:solidFill>
                  <a:prstClr val="white"/>
                </a:solidFill>
                <a:latin typeface="Times New Roman" pitchFamily="18" charset="0"/>
                <a:ea typeface="メイリオ" pitchFamily="50" charset="-128"/>
                <a:cs typeface="Times New Roman" pitchFamily="18" charset="0"/>
              </a:rPr>
              <a:t>HR</a:t>
            </a:r>
            <a:r>
              <a:rPr lang="en-US" altLang="ja-JP" sz="2200" dirty="0" smtClean="0">
                <a:solidFill>
                  <a:prstClr val="white"/>
                </a:solidFill>
                <a:latin typeface="メイリオ" pitchFamily="50" charset="-128"/>
                <a:ea typeface="メイリオ" pitchFamily="50" charset="-128"/>
                <a:cs typeface="メイリオ" pitchFamily="50" charset="-128"/>
              </a:rPr>
              <a:t> </a:t>
            </a:r>
            <a:r>
              <a:rPr lang="ja-JP" altLang="en-US" sz="2200" dirty="0" smtClean="0">
                <a:solidFill>
                  <a:prstClr val="white"/>
                </a:solidFill>
                <a:latin typeface="メイリオ" pitchFamily="50" charset="-128"/>
                <a:ea typeface="メイリオ" pitchFamily="50" charset="-128"/>
                <a:cs typeface="メイリオ" pitchFamily="50" charset="-128"/>
              </a:rPr>
              <a:t>人事諸届・照会</a:t>
            </a:r>
            <a:r>
              <a:rPr lang="en-US" altLang="ja-JP" sz="2200" dirty="0" smtClean="0">
                <a:solidFill>
                  <a:prstClr val="white"/>
                </a:solidFill>
                <a:latin typeface="メイリオ" pitchFamily="50" charset="-128"/>
                <a:ea typeface="メイリオ" pitchFamily="50" charset="-128"/>
                <a:cs typeface="メイリオ" pitchFamily="50" charset="-128"/>
              </a:rPr>
              <a:t/>
            </a:r>
            <a:br>
              <a:rPr lang="en-US" altLang="ja-JP" sz="2200" dirty="0" smtClean="0">
                <a:solidFill>
                  <a:prstClr val="white"/>
                </a:solidFill>
                <a:latin typeface="メイリオ" pitchFamily="50" charset="-128"/>
                <a:ea typeface="メイリオ" pitchFamily="50" charset="-128"/>
                <a:cs typeface="メイリオ" pitchFamily="50" charset="-128"/>
              </a:rPr>
            </a:br>
            <a:r>
              <a:rPr lang="ja-JP" altLang="en-US" dirty="0" smtClean="0">
                <a:solidFill>
                  <a:prstClr val="white"/>
                </a:solidFill>
                <a:latin typeface="メイリオ" pitchFamily="50" charset="-128"/>
                <a:ea typeface="メイリオ" pitchFamily="50" charset="-128"/>
                <a:cs typeface="メイリオ" pitchFamily="50" charset="-128"/>
              </a:rPr>
              <a:t>　～システムフロー</a:t>
            </a:r>
            <a:r>
              <a:rPr lang="en-US" altLang="ja-JP" dirty="0" smtClean="0">
                <a:solidFill>
                  <a:prstClr val="white"/>
                </a:solidFill>
                <a:latin typeface="メイリオ" pitchFamily="50" charset="-128"/>
                <a:ea typeface="メイリオ" pitchFamily="50" charset="-128"/>
                <a:cs typeface="メイリオ" pitchFamily="50" charset="-128"/>
              </a:rPr>
              <a:t>/</a:t>
            </a:r>
            <a:r>
              <a:rPr lang="ja-JP" altLang="en-US" dirty="0" smtClean="0">
                <a:solidFill>
                  <a:prstClr val="white"/>
                </a:solidFill>
                <a:latin typeface="メイリオ" pitchFamily="50" charset="-128"/>
                <a:ea typeface="メイリオ" pitchFamily="50" charset="-128"/>
                <a:cs typeface="メイリオ" pitchFamily="50" charset="-128"/>
              </a:rPr>
              <a:t>機能一覧～</a:t>
            </a:r>
          </a:p>
        </p:txBody>
      </p:sp>
      <p:sp>
        <p:nvSpPr>
          <p:cNvPr id="18"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人事情報を</a:t>
            </a:r>
            <a:r>
              <a:rPr lang="en-US" altLang="ja-JP" dirty="0" smtClean="0">
                <a:solidFill>
                  <a:srgbClr val="C00000"/>
                </a:solidFill>
                <a:latin typeface="メイリオ" pitchFamily="50" charset="-128"/>
                <a:ea typeface="メイリオ" pitchFamily="50" charset="-128"/>
                <a:cs typeface="メイリオ" pitchFamily="50" charset="-128"/>
              </a:rPr>
              <a:t>Web</a:t>
            </a:r>
            <a:r>
              <a:rPr lang="ja-JP" altLang="en-US" dirty="0" smtClean="0">
                <a:solidFill>
                  <a:srgbClr val="C00000"/>
                </a:solidFill>
                <a:latin typeface="メイリオ" pitchFamily="50" charset="-128"/>
                <a:ea typeface="メイリオ" pitchFamily="50" charset="-128"/>
                <a:cs typeface="メイリオ" pitchFamily="50" charset="-128"/>
              </a:rPr>
              <a:t>で収集＆</a:t>
            </a:r>
            <a:r>
              <a:rPr lang="en-US" altLang="ja-JP" dirty="0" smtClean="0">
                <a:solidFill>
                  <a:srgbClr val="C00000"/>
                </a:solidFill>
                <a:latin typeface="メイリオ" pitchFamily="50" charset="-128"/>
                <a:ea typeface="メイリオ" pitchFamily="50" charset="-128"/>
                <a:cs typeface="メイリオ" pitchFamily="50" charset="-128"/>
              </a:rPr>
              <a:t>Web</a:t>
            </a:r>
            <a:r>
              <a:rPr lang="ja-JP" altLang="en-US" dirty="0" smtClean="0">
                <a:solidFill>
                  <a:srgbClr val="C00000"/>
                </a:solidFill>
                <a:latin typeface="メイリオ" pitchFamily="50" charset="-128"/>
                <a:ea typeface="メイリオ" pitchFamily="50" charset="-128"/>
                <a:cs typeface="メイリオ" pitchFamily="50" charset="-128"/>
              </a:rPr>
              <a:t>で閲覧</a:t>
            </a:r>
          </a:p>
        </p:txBody>
      </p:sp>
      <p:cxnSp>
        <p:nvCxnSpPr>
          <p:cNvPr id="19" name="直線コネクタ 18"/>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80" name="Text Box 9"/>
          <p:cNvSpPr txBox="1">
            <a:spLocks noChangeArrowheads="1"/>
          </p:cNvSpPr>
          <p:nvPr/>
        </p:nvSpPr>
        <p:spPr bwMode="auto">
          <a:xfrm>
            <a:off x="611560" y="1700808"/>
            <a:ext cx="8208912" cy="954107"/>
          </a:xfrm>
          <a:prstGeom prst="rect">
            <a:avLst/>
          </a:prstGeom>
          <a:noFill/>
          <a:ln w="9525" algn="ctr">
            <a:noFill/>
            <a:miter lim="800000"/>
            <a:headEnd/>
            <a:tailEnd/>
          </a:ln>
        </p:spPr>
        <p:txBody>
          <a:bodyPr wrap="square">
            <a:spAutoFit/>
          </a:bodyPr>
          <a:lstStyle/>
          <a:p>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経営者・</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従業員向けに</a:t>
            </a:r>
            <a:r>
              <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rPr>
              <a:t>Web</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アプリケーションによる人事情報の収集と照会を実現します。</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申請フォーム毎に異なるパターンの申請ルートを設定可能。フロー上に配置される承認者は人事</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データベースから基準日検索で配置されます。</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人事異動が反映されます</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a:t>
            </a:r>
            <a:endParaRPr lang="en-US" altLang="ja-JP" sz="14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85" name="Text Box 203"/>
          <p:cNvSpPr txBox="1">
            <a:spLocks noChangeArrowheads="1"/>
          </p:cNvSpPr>
          <p:nvPr/>
        </p:nvSpPr>
        <p:spPr bwMode="auto">
          <a:xfrm>
            <a:off x="2700338" y="6232525"/>
            <a:ext cx="62642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000" dirty="0" smtClean="0">
                <a:solidFill>
                  <a:prstClr val="black"/>
                </a:solidFill>
                <a:latin typeface="メイリオ" pitchFamily="50" charset="-128"/>
                <a:ea typeface="メイリオ" pitchFamily="50" charset="-128"/>
                <a:cs typeface="メイリオ" pitchFamily="50" charset="-128"/>
              </a:rPr>
              <a:t>※</a:t>
            </a:r>
            <a:r>
              <a:rPr lang="ja-JP" altLang="en-US" sz="1000" dirty="0" smtClean="0">
                <a:solidFill>
                  <a:prstClr val="black"/>
                </a:solidFill>
                <a:latin typeface="メイリオ" pitchFamily="50" charset="-128"/>
                <a:ea typeface="メイリオ" pitchFamily="50" charset="-128"/>
                <a:cs typeface="メイリオ" pitchFamily="50" charset="-128"/>
              </a:rPr>
              <a:t>リアルタイムで</a:t>
            </a:r>
            <a:r>
              <a:rPr lang="en-US" altLang="ja-JP" sz="1000" b="1" i="1" dirty="0" smtClean="0">
                <a:solidFill>
                  <a:prstClr val="black"/>
                </a:solidFill>
                <a:latin typeface="Times New Roman" pitchFamily="18" charset="0"/>
                <a:ea typeface="メイリオ" pitchFamily="50" charset="-128"/>
                <a:cs typeface="Times New Roman" pitchFamily="18" charset="0"/>
              </a:rPr>
              <a:t>SuperStream</a:t>
            </a:r>
            <a:r>
              <a:rPr lang="ja-JP" altLang="en-US" sz="1000" b="1" i="1" dirty="0" smtClean="0">
                <a:solidFill>
                  <a:prstClr val="black"/>
                </a:solidFill>
                <a:latin typeface="Times New Roman" pitchFamily="18" charset="0"/>
                <a:ea typeface="メイリオ" pitchFamily="50" charset="-128"/>
                <a:cs typeface="Times New Roman" pitchFamily="18" charset="0"/>
              </a:rPr>
              <a:t> </a:t>
            </a:r>
            <a:r>
              <a:rPr lang="en-US" altLang="ja-JP" sz="1000" b="1" dirty="0" smtClean="0">
                <a:solidFill>
                  <a:prstClr val="black"/>
                </a:solidFill>
                <a:latin typeface="Times New Roman" pitchFamily="18" charset="0"/>
                <a:ea typeface="メイリオ" pitchFamily="50" charset="-128"/>
                <a:cs typeface="Times New Roman" pitchFamily="18" charset="0"/>
              </a:rPr>
              <a:t>–HR+PR+</a:t>
            </a:r>
            <a:r>
              <a:rPr lang="ja-JP" altLang="en-US" sz="1000" dirty="0" smtClean="0">
                <a:solidFill>
                  <a:prstClr val="black"/>
                </a:solidFill>
                <a:latin typeface="メイリオ" pitchFamily="50" charset="-128"/>
                <a:ea typeface="メイリオ" pitchFamily="50" charset="-128"/>
                <a:cs typeface="メイリオ" pitchFamily="50" charset="-128"/>
              </a:rPr>
              <a:t>のマスタを参照している為、社員情報は即時反映されます。</a:t>
            </a:r>
          </a:p>
        </p:txBody>
      </p:sp>
      <p:grpSp>
        <p:nvGrpSpPr>
          <p:cNvPr id="5" name="グループ化 58"/>
          <p:cNvGrpSpPr/>
          <p:nvPr/>
        </p:nvGrpSpPr>
        <p:grpSpPr>
          <a:xfrm>
            <a:off x="395290" y="1340768"/>
            <a:ext cx="215993" cy="215740"/>
            <a:chOff x="395290" y="1460627"/>
            <a:chExt cx="215993" cy="215740"/>
          </a:xfrm>
        </p:grpSpPr>
        <p:sp>
          <p:nvSpPr>
            <p:cNvPr id="60" name="正方形/長方形 59"/>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61" name="正方形/長方形 60"/>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59"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2"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grpSp>
        <p:nvGrpSpPr>
          <p:cNvPr id="63" name="グループ化 65"/>
          <p:cNvGrpSpPr/>
          <p:nvPr/>
        </p:nvGrpSpPr>
        <p:grpSpPr>
          <a:xfrm>
            <a:off x="311373" y="2420888"/>
            <a:ext cx="8581107" cy="3816424"/>
            <a:chOff x="311373" y="2420888"/>
            <a:chExt cx="8581107" cy="3816424"/>
          </a:xfrm>
        </p:grpSpPr>
        <p:sp>
          <p:nvSpPr>
            <p:cNvPr id="68" name="角丸四角形 67"/>
            <p:cNvSpPr/>
            <p:nvPr/>
          </p:nvSpPr>
          <p:spPr>
            <a:xfrm>
              <a:off x="311373" y="2420888"/>
              <a:ext cx="8568952" cy="3816424"/>
            </a:xfrm>
            <a:prstGeom prst="roundRect">
              <a:avLst>
                <a:gd name="adj" fmla="val 4022"/>
              </a:avLst>
            </a:prstGeom>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ln w="9525" cap="flat" cmpd="sng" algn="ctr">
              <a:solidFill>
                <a:srgbClr val="7F7F7F">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ahoma"/>
                <a:ea typeface="HGP創英角ｺﾞｼｯｸUB"/>
                <a:cs typeface="+mn-cs"/>
              </a:endParaRPr>
            </a:p>
          </p:txBody>
        </p:sp>
        <p:sp>
          <p:nvSpPr>
            <p:cNvPr id="69" name="右矢印 68"/>
            <p:cNvSpPr/>
            <p:nvPr/>
          </p:nvSpPr>
          <p:spPr>
            <a:xfrm rot="16200000">
              <a:off x="5064110" y="5169139"/>
              <a:ext cx="959957" cy="360000"/>
            </a:xfrm>
            <a:prstGeom prst="rightArrow">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ahoma"/>
                <a:ea typeface="HGP創英角ｺﾞｼｯｸUB"/>
                <a:cs typeface="+mn-cs"/>
              </a:endParaRPr>
            </a:p>
          </p:txBody>
        </p:sp>
        <p:sp>
          <p:nvSpPr>
            <p:cNvPr id="70" name="右矢印 69"/>
            <p:cNvSpPr/>
            <p:nvPr/>
          </p:nvSpPr>
          <p:spPr>
            <a:xfrm>
              <a:off x="1043607" y="4437152"/>
              <a:ext cx="2736305" cy="360000"/>
            </a:xfrm>
            <a:prstGeom prst="rightArrow">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ahoma"/>
                <a:ea typeface="HGP創英角ｺﾞｼｯｸUB"/>
                <a:cs typeface="+mn-cs"/>
              </a:endParaRPr>
            </a:p>
          </p:txBody>
        </p:sp>
        <p:sp>
          <p:nvSpPr>
            <p:cNvPr id="77" name="右矢印 76"/>
            <p:cNvSpPr/>
            <p:nvPr/>
          </p:nvSpPr>
          <p:spPr>
            <a:xfrm>
              <a:off x="1043607" y="3933096"/>
              <a:ext cx="2736305" cy="360000"/>
            </a:xfrm>
            <a:prstGeom prst="rightArrow">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ahoma"/>
                <a:ea typeface="HGP創英角ｺﾞｼｯｸUB"/>
                <a:cs typeface="+mn-cs"/>
              </a:endParaRPr>
            </a:p>
          </p:txBody>
        </p:sp>
        <p:grpSp>
          <p:nvGrpSpPr>
            <p:cNvPr id="84" name="グループ化 19"/>
            <p:cNvGrpSpPr/>
            <p:nvPr/>
          </p:nvGrpSpPr>
          <p:grpSpPr>
            <a:xfrm>
              <a:off x="1143852" y="3501008"/>
              <a:ext cx="979876" cy="682474"/>
              <a:chOff x="6688468" y="1988840"/>
              <a:chExt cx="979876" cy="682474"/>
            </a:xfrm>
          </p:grpSpPr>
          <p:sp>
            <p:nvSpPr>
              <p:cNvPr id="130" name="AutoShape 57"/>
              <p:cNvSpPr>
                <a:spLocks noChangeArrowheads="1"/>
              </p:cNvSpPr>
              <p:nvPr/>
            </p:nvSpPr>
            <p:spPr bwMode="auto">
              <a:xfrm>
                <a:off x="6707770" y="1988840"/>
                <a:ext cx="960574" cy="680234"/>
              </a:xfrm>
              <a:prstGeom prst="foldedCorner">
                <a:avLst>
                  <a:gd name="adj" fmla="val 27866"/>
                </a:avLst>
              </a:prstGeom>
              <a:gradFill rotWithShape="1">
                <a:gsLst>
                  <a:gs pos="0">
                    <a:srgbClr val="007BC7">
                      <a:lumMod val="20000"/>
                      <a:lumOff val="80000"/>
                    </a:srgbClr>
                  </a:gs>
                  <a:gs pos="80000">
                    <a:srgbClr val="FFFFFF">
                      <a:shade val="93000"/>
                      <a:satMod val="130000"/>
                    </a:srgbClr>
                  </a:gs>
                  <a:gs pos="100000">
                    <a:srgbClr val="FFFFFF">
                      <a:shade val="94000"/>
                      <a:satMod val="135000"/>
                    </a:srgbClr>
                  </a:gs>
                </a:gsLst>
                <a:lin ang="16200000" scaled="0"/>
              </a:gradFill>
              <a:ln>
                <a:solidFill>
                  <a:srgbClr val="0065AE">
                    <a:lumMod val="60000"/>
                    <a:lumOff val="4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defRPr/>
                </a:pPr>
                <a:endParaRPr kumimoji="0" lang="ja-JP" altLang="en-US" sz="1800" b="0" kern="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31" name="テキスト ボックス 130"/>
              <p:cNvSpPr txBox="1"/>
              <p:nvPr/>
            </p:nvSpPr>
            <p:spPr>
              <a:xfrm>
                <a:off x="6688468" y="2044946"/>
                <a:ext cx="914400" cy="626368"/>
              </a:xfrm>
              <a:prstGeom prst="rect">
                <a:avLst/>
              </a:prstGeom>
            </p:spPr>
            <p:txBody>
              <a:bodyPr wrap="none" lIns="0" tIns="0" rIns="0" bIns="0" rtlCol="0" anchor="t" anchorCtr="0">
                <a:normAutofit/>
              </a:bodyPr>
              <a:lstStyle/>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・保有資格届</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・通勤経路申請</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・家族変更届</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　</a:t>
                </a:r>
                <a:r>
                  <a:rPr lang="en-US" altLang="ja-JP" sz="1000" b="0" dirty="0" smtClean="0">
                    <a:solidFill>
                      <a:prstClr val="black"/>
                    </a:solidFill>
                    <a:latin typeface="メイリオ" pitchFamily="50" charset="-128"/>
                    <a:ea typeface="メイリオ" pitchFamily="50" charset="-128"/>
                    <a:cs typeface="メイリオ" pitchFamily="50" charset="-128"/>
                  </a:rPr>
                  <a:t>etc</a:t>
                </a:r>
                <a:endParaRPr lang="ja-JP" altLang="en-US" sz="1000" b="0" dirty="0" smtClean="0">
                  <a:solidFill>
                    <a:prstClr val="black"/>
                  </a:solidFill>
                  <a:latin typeface="メイリオ" pitchFamily="50" charset="-128"/>
                  <a:ea typeface="メイリオ" pitchFamily="50" charset="-128"/>
                  <a:cs typeface="メイリオ" pitchFamily="50" charset="-128"/>
                </a:endParaRPr>
              </a:p>
            </p:txBody>
          </p:sp>
        </p:grpSp>
        <p:grpSp>
          <p:nvGrpSpPr>
            <p:cNvPr id="86" name="グループ化 20"/>
            <p:cNvGrpSpPr/>
            <p:nvPr/>
          </p:nvGrpSpPr>
          <p:grpSpPr>
            <a:xfrm>
              <a:off x="1143852" y="4618734"/>
              <a:ext cx="979876" cy="682474"/>
              <a:chOff x="6688468" y="1988840"/>
              <a:chExt cx="979876" cy="682474"/>
            </a:xfrm>
          </p:grpSpPr>
          <p:sp>
            <p:nvSpPr>
              <p:cNvPr id="128" name="AutoShape 57"/>
              <p:cNvSpPr>
                <a:spLocks noChangeArrowheads="1"/>
              </p:cNvSpPr>
              <p:nvPr/>
            </p:nvSpPr>
            <p:spPr bwMode="auto">
              <a:xfrm>
                <a:off x="6707770" y="1988840"/>
                <a:ext cx="960574" cy="680234"/>
              </a:xfrm>
              <a:prstGeom prst="foldedCorner">
                <a:avLst>
                  <a:gd name="adj" fmla="val 27866"/>
                </a:avLst>
              </a:prstGeom>
              <a:gradFill rotWithShape="1">
                <a:gsLst>
                  <a:gs pos="0">
                    <a:srgbClr val="007BC7">
                      <a:lumMod val="20000"/>
                      <a:lumOff val="80000"/>
                    </a:srgbClr>
                  </a:gs>
                  <a:gs pos="80000">
                    <a:srgbClr val="FFFFFF">
                      <a:shade val="93000"/>
                      <a:satMod val="130000"/>
                    </a:srgbClr>
                  </a:gs>
                  <a:gs pos="100000">
                    <a:srgbClr val="FFFFFF">
                      <a:shade val="94000"/>
                      <a:satMod val="135000"/>
                    </a:srgbClr>
                  </a:gs>
                </a:gsLst>
                <a:lin ang="16200000" scaled="0"/>
              </a:gradFill>
              <a:ln>
                <a:solidFill>
                  <a:srgbClr val="0065AE">
                    <a:lumMod val="60000"/>
                    <a:lumOff val="4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defRPr/>
                </a:pPr>
                <a:endParaRPr kumimoji="0" lang="ja-JP" altLang="en-US" sz="1800" b="0" kern="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29" name="テキスト ボックス 128"/>
              <p:cNvSpPr txBox="1"/>
              <p:nvPr/>
            </p:nvSpPr>
            <p:spPr>
              <a:xfrm>
                <a:off x="6688468" y="2044946"/>
                <a:ext cx="914400" cy="626368"/>
              </a:xfrm>
              <a:prstGeom prst="rect">
                <a:avLst/>
              </a:prstGeom>
            </p:spPr>
            <p:txBody>
              <a:bodyPr wrap="none" lIns="0" tIns="0" rIns="0" bIns="0" rtlCol="0" anchor="t" anchorCtr="0">
                <a:normAutofit/>
              </a:bodyPr>
              <a:lstStyle/>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・異動希望</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・自己申告</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・アンケート</a:t>
                </a:r>
                <a:endParaRPr lang="en-US" altLang="ja-JP" sz="1000" b="0" dirty="0" smtClean="0">
                  <a:solidFill>
                    <a:prstClr val="black"/>
                  </a:solidFill>
                  <a:latin typeface="メイリオ" pitchFamily="50" charset="-128"/>
                  <a:ea typeface="メイリオ" pitchFamily="50" charset="-128"/>
                  <a:cs typeface="メイリオ" pitchFamily="50" charset="-128"/>
                </a:endParaRPr>
              </a:p>
              <a:p>
                <a:pPr fontAlgn="auto">
                  <a:spcAft>
                    <a:spcPts val="0"/>
                  </a:spcAft>
                </a:pPr>
                <a:r>
                  <a:rPr lang="ja-JP" altLang="en-US" sz="1000" b="0" dirty="0" smtClean="0">
                    <a:solidFill>
                      <a:prstClr val="black"/>
                    </a:solidFill>
                    <a:latin typeface="メイリオ" pitchFamily="50" charset="-128"/>
                    <a:ea typeface="メイリオ" pitchFamily="50" charset="-128"/>
                    <a:cs typeface="メイリオ" pitchFamily="50" charset="-128"/>
                  </a:rPr>
                  <a:t>　</a:t>
                </a:r>
                <a:r>
                  <a:rPr lang="en-US" altLang="ja-JP" sz="1000" b="0" dirty="0" smtClean="0">
                    <a:solidFill>
                      <a:prstClr val="black"/>
                    </a:solidFill>
                    <a:latin typeface="メイリオ" pitchFamily="50" charset="-128"/>
                    <a:ea typeface="メイリオ" pitchFamily="50" charset="-128"/>
                    <a:cs typeface="メイリオ" pitchFamily="50" charset="-128"/>
                  </a:rPr>
                  <a:t>etc</a:t>
                </a:r>
              </a:p>
            </p:txBody>
          </p:sp>
        </p:grpSp>
        <p:pic>
          <p:nvPicPr>
            <p:cNvPr id="87" name="Picture 35" descr="DB_Blue"/>
            <p:cNvPicPr>
              <a:picLocks noChangeAspect="1" noChangeArrowheads="1"/>
            </p:cNvPicPr>
            <p:nvPr/>
          </p:nvPicPr>
          <p:blipFill>
            <a:blip r:embed="rId3" cstate="screen"/>
            <a:srcRect/>
            <a:stretch>
              <a:fillRect/>
            </a:stretch>
          </p:blipFill>
          <p:spPr bwMode="auto">
            <a:xfrm>
              <a:off x="3779912" y="3573016"/>
              <a:ext cx="2016224" cy="1368152"/>
            </a:xfrm>
            <a:prstGeom prst="rect">
              <a:avLst/>
            </a:prstGeom>
            <a:noFill/>
          </p:spPr>
        </p:pic>
        <p:sp>
          <p:nvSpPr>
            <p:cNvPr id="88" name="テキスト ボックス 87"/>
            <p:cNvSpPr txBox="1"/>
            <p:nvPr/>
          </p:nvSpPr>
          <p:spPr>
            <a:xfrm>
              <a:off x="4257310" y="4149080"/>
              <a:ext cx="1106778" cy="415498"/>
            </a:xfrm>
            <a:prstGeom prst="rect">
              <a:avLst/>
            </a:prstGeom>
          </p:spPr>
          <p:txBody>
            <a:bodyPr wrap="none" lIns="0" tIns="0" rIns="0" bIns="0" rtlCol="0" anchor="t" anchorCtr="0">
              <a:spAutoFit/>
            </a:bodyPr>
            <a:lstStyle/>
            <a:p>
              <a:pPr algn="ctr" fontAlgn="auto">
                <a:spcAft>
                  <a:spcPts val="0"/>
                </a:spcAft>
              </a:pPr>
              <a:r>
                <a:rPr lang="en-US" altLang="ja-JP" sz="1350" dirty="0" err="1" smtClean="0">
                  <a:solidFill>
                    <a:srgbClr val="FFC000"/>
                  </a:solidFill>
                  <a:latin typeface="メイリオ" pitchFamily="50" charset="-128"/>
                  <a:ea typeface="メイリオ" pitchFamily="50" charset="-128"/>
                  <a:cs typeface="メイリオ" pitchFamily="50" charset="-128"/>
                </a:rPr>
                <a:t>SuperStream</a:t>
              </a:r>
              <a:endParaRPr lang="en-US" altLang="ja-JP" sz="1350" dirty="0" smtClean="0">
                <a:solidFill>
                  <a:srgbClr val="FFC000"/>
                </a:solidFill>
                <a:latin typeface="メイリオ" pitchFamily="50" charset="-128"/>
                <a:ea typeface="メイリオ" pitchFamily="50" charset="-128"/>
                <a:cs typeface="メイリオ" pitchFamily="50" charset="-128"/>
              </a:endParaRPr>
            </a:p>
            <a:p>
              <a:pPr algn="ctr" fontAlgn="auto">
                <a:spcAft>
                  <a:spcPts val="0"/>
                </a:spcAft>
              </a:pPr>
              <a:r>
                <a:rPr lang="ja-JP" altLang="en-US" sz="1350" dirty="0" smtClean="0">
                  <a:solidFill>
                    <a:srgbClr val="FFC000"/>
                  </a:solidFill>
                  <a:latin typeface="メイリオ" pitchFamily="50" charset="-128"/>
                  <a:ea typeface="メイリオ" pitchFamily="50" charset="-128"/>
                  <a:cs typeface="メイリオ" pitchFamily="50" charset="-128"/>
                </a:rPr>
                <a:t>人事</a:t>
              </a:r>
              <a:r>
                <a:rPr lang="en-US" altLang="ja-JP" sz="1350" dirty="0" smtClean="0">
                  <a:solidFill>
                    <a:srgbClr val="FFC000"/>
                  </a:solidFill>
                  <a:latin typeface="メイリオ" pitchFamily="50" charset="-128"/>
                  <a:ea typeface="メイリオ" pitchFamily="50" charset="-128"/>
                  <a:cs typeface="メイリオ" pitchFamily="50" charset="-128"/>
                </a:rPr>
                <a:t>/</a:t>
              </a:r>
              <a:r>
                <a:rPr lang="ja-JP" altLang="en-US" sz="1350" dirty="0" smtClean="0">
                  <a:solidFill>
                    <a:srgbClr val="FFC000"/>
                  </a:solidFill>
                  <a:latin typeface="メイリオ" pitchFamily="50" charset="-128"/>
                  <a:ea typeface="メイリオ" pitchFamily="50" charset="-128"/>
                  <a:cs typeface="メイリオ" pitchFamily="50" charset="-128"/>
                </a:rPr>
                <a:t>給与</a:t>
              </a:r>
            </a:p>
          </p:txBody>
        </p:sp>
        <p:pic>
          <p:nvPicPr>
            <p:cNvPr id="89" name="Picture 13" descr="logo_base_human_boss01"/>
            <p:cNvPicPr>
              <a:picLocks noChangeAspect="1" noChangeArrowheads="1"/>
            </p:cNvPicPr>
            <p:nvPr/>
          </p:nvPicPr>
          <p:blipFill>
            <a:blip r:embed="rId4" cstate="screen"/>
            <a:srcRect/>
            <a:stretch>
              <a:fillRect/>
            </a:stretch>
          </p:blipFill>
          <p:spPr bwMode="auto">
            <a:xfrm>
              <a:off x="2434072" y="3573016"/>
              <a:ext cx="553752" cy="868895"/>
            </a:xfrm>
            <a:prstGeom prst="rect">
              <a:avLst/>
            </a:prstGeom>
            <a:noFill/>
          </p:spPr>
        </p:pic>
        <p:sp>
          <p:nvSpPr>
            <p:cNvPr id="90" name="角丸四角形 89"/>
            <p:cNvSpPr/>
            <p:nvPr/>
          </p:nvSpPr>
          <p:spPr>
            <a:xfrm>
              <a:off x="2296399" y="4149080"/>
              <a:ext cx="720080" cy="216024"/>
            </a:xfrm>
            <a:prstGeom prst="roundRect">
              <a:avLst/>
            </a:prstGeom>
            <a:solidFill>
              <a:srgbClr val="0065AE"/>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承認者</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91" name="Picture 9" descr="logo_base_human_norm03"/>
            <p:cNvPicPr>
              <a:picLocks noChangeAspect="1" noChangeArrowheads="1"/>
            </p:cNvPicPr>
            <p:nvPr/>
          </p:nvPicPr>
          <p:blipFill>
            <a:blip r:embed="rId5" cstate="screen"/>
            <a:srcRect/>
            <a:stretch>
              <a:fillRect/>
            </a:stretch>
          </p:blipFill>
          <p:spPr bwMode="auto">
            <a:xfrm>
              <a:off x="3338913" y="4727245"/>
              <a:ext cx="585015" cy="1006011"/>
            </a:xfrm>
            <a:prstGeom prst="rect">
              <a:avLst/>
            </a:prstGeom>
            <a:noFill/>
          </p:spPr>
        </p:pic>
        <p:sp>
          <p:nvSpPr>
            <p:cNvPr id="92" name="角丸四角形 91"/>
            <p:cNvSpPr/>
            <p:nvPr/>
          </p:nvSpPr>
          <p:spPr>
            <a:xfrm>
              <a:off x="3275856" y="5479260"/>
              <a:ext cx="720080" cy="216024"/>
            </a:xfrm>
            <a:prstGeom prst="roundRect">
              <a:avLst/>
            </a:prstGeom>
            <a:solidFill>
              <a:srgbClr val="B3191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人事部</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93" name="Picture 2"/>
            <p:cNvPicPr>
              <a:picLocks noChangeAspect="1" noChangeArrowheads="1"/>
            </p:cNvPicPr>
            <p:nvPr/>
          </p:nvPicPr>
          <p:blipFill>
            <a:blip r:embed="rId6" cstate="screen"/>
            <a:srcRect/>
            <a:stretch>
              <a:fillRect/>
            </a:stretch>
          </p:blipFill>
          <p:spPr bwMode="auto">
            <a:xfrm>
              <a:off x="1763688" y="3861048"/>
              <a:ext cx="499120" cy="499120"/>
            </a:xfrm>
            <a:prstGeom prst="rect">
              <a:avLst/>
            </a:prstGeom>
            <a:noFill/>
            <a:ln w="9525">
              <a:noFill/>
              <a:miter lim="800000"/>
              <a:headEnd/>
              <a:tailEnd/>
            </a:ln>
            <a:effectLst/>
          </p:spPr>
        </p:pic>
        <p:sp>
          <p:nvSpPr>
            <p:cNvPr id="94" name="AutoShape 5"/>
            <p:cNvSpPr>
              <a:spLocks noChangeArrowheads="1"/>
            </p:cNvSpPr>
            <p:nvPr/>
          </p:nvSpPr>
          <p:spPr bwMode="gray">
            <a:xfrm>
              <a:off x="7008117" y="2642271"/>
              <a:ext cx="1773238" cy="1506809"/>
            </a:xfrm>
            <a:prstGeom prst="roundRect">
              <a:avLst>
                <a:gd name="adj" fmla="val 6056"/>
              </a:avLst>
            </a:prstGeom>
            <a:gradFill rotWithShape="1">
              <a:gsLst>
                <a:gs pos="0">
                  <a:srgbClr val="FFFFFF"/>
                </a:gs>
                <a:gs pos="100000">
                  <a:srgbClr val="DDDDDD"/>
                </a:gs>
              </a:gsLst>
              <a:lin ang="5400000" scaled="1"/>
            </a:gradFill>
            <a:ln w="15875" algn="ctr">
              <a:solidFill>
                <a:srgbClr val="0065AE"/>
              </a:solidFill>
              <a:round/>
              <a:headEnd/>
              <a:tailEnd/>
            </a:ln>
            <a:effectLst>
              <a:outerShdw dist="35921" dir="2700000" algn="ctr" rotWithShape="0">
                <a:srgbClr val="808080">
                  <a:alpha val="50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ja-JP" altLang="ja-JP"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95" name="Text Box 115"/>
            <p:cNvSpPr txBox="1">
              <a:spLocks noChangeArrowheads="1"/>
            </p:cNvSpPr>
            <p:nvPr/>
          </p:nvSpPr>
          <p:spPr bwMode="auto">
            <a:xfrm>
              <a:off x="7020817" y="2829446"/>
              <a:ext cx="1871663"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給与明細</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賞与明細</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昇給差額明細</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源泉徴収票</a:t>
              </a:r>
              <a:endParaRPr lang="en-US" altLang="ja-JP" sz="1100" b="0" dirty="0" smtClean="0">
                <a:solidFill>
                  <a:srgbClr val="000000"/>
                </a:solidFill>
                <a:latin typeface="メイリオ" pitchFamily="50" charset="-128"/>
                <a:ea typeface="メイリオ" pitchFamily="50" charset="-128"/>
                <a:cs typeface="メイリオ" pitchFamily="50" charset="-128"/>
              </a:endParaRP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扶養控除申告書</a:t>
              </a:r>
              <a:endParaRPr lang="en-US" altLang="ja-JP" sz="1100" b="0" dirty="0" smtClean="0">
                <a:solidFill>
                  <a:srgbClr val="000000"/>
                </a:solidFill>
                <a:latin typeface="メイリオ" pitchFamily="50" charset="-128"/>
                <a:ea typeface="メイリオ" pitchFamily="50" charset="-128"/>
                <a:cs typeface="メイリオ" pitchFamily="50" charset="-128"/>
              </a:endParaRPr>
            </a:p>
            <a:p>
              <a:pPr eaLnBrk="1" hangingPunct="1">
                <a:lnSpc>
                  <a:spcPct val="80000"/>
                </a:lnSpc>
                <a:spcBef>
                  <a:spcPct val="50000"/>
                </a:spcBef>
              </a:pPr>
              <a:r>
                <a:rPr lang="ja-JP" altLang="en-US" sz="900" b="0" dirty="0" smtClean="0">
                  <a:solidFill>
                    <a:srgbClr val="000000"/>
                  </a:solidFill>
                  <a:latin typeface="メイリオ" pitchFamily="50" charset="-128"/>
                  <a:ea typeface="メイリオ" pitchFamily="50" charset="-128"/>
                  <a:cs typeface="メイリオ" pitchFamily="50" charset="-128"/>
                </a:rPr>
                <a:t>保険料兼配偶者特別控除申告書</a:t>
              </a:r>
            </a:p>
          </p:txBody>
        </p:sp>
        <p:sp>
          <p:nvSpPr>
            <p:cNvPr id="96" name="AutoShape 167"/>
            <p:cNvSpPr>
              <a:spLocks noChangeArrowheads="1"/>
            </p:cNvSpPr>
            <p:nvPr/>
          </p:nvSpPr>
          <p:spPr bwMode="auto">
            <a:xfrm>
              <a:off x="7152133" y="2492896"/>
              <a:ext cx="1485900" cy="285750"/>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給与情報照会</a:t>
              </a:r>
            </a:p>
          </p:txBody>
        </p:sp>
        <p:sp>
          <p:nvSpPr>
            <p:cNvPr id="97" name="AutoShape 5"/>
            <p:cNvSpPr>
              <a:spLocks noChangeArrowheads="1"/>
            </p:cNvSpPr>
            <p:nvPr/>
          </p:nvSpPr>
          <p:spPr bwMode="gray">
            <a:xfrm>
              <a:off x="7191250" y="4586488"/>
              <a:ext cx="1629222" cy="1146768"/>
            </a:xfrm>
            <a:prstGeom prst="roundRect">
              <a:avLst>
                <a:gd name="adj" fmla="val 6056"/>
              </a:avLst>
            </a:prstGeom>
            <a:gradFill rotWithShape="1">
              <a:gsLst>
                <a:gs pos="0">
                  <a:srgbClr val="FFFFFF"/>
                </a:gs>
                <a:gs pos="100000">
                  <a:srgbClr val="DDDDDD"/>
                </a:gs>
              </a:gsLst>
              <a:lin ang="5400000" scaled="1"/>
            </a:gradFill>
            <a:ln w="15875" algn="ctr">
              <a:solidFill>
                <a:srgbClr val="0065AE"/>
              </a:solidFill>
              <a:round/>
              <a:headEnd/>
              <a:tailEnd/>
            </a:ln>
            <a:effectLst>
              <a:outerShdw dist="35921" dir="2700000" algn="ctr" rotWithShape="0">
                <a:srgbClr val="808080">
                  <a:alpha val="50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ja-JP" altLang="ja-JP"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98" name="AutoShape 169"/>
            <p:cNvSpPr>
              <a:spLocks noChangeArrowheads="1"/>
            </p:cNvSpPr>
            <p:nvPr/>
          </p:nvSpPr>
          <p:spPr bwMode="auto">
            <a:xfrm>
              <a:off x="7233542" y="4476949"/>
              <a:ext cx="1485900" cy="285750"/>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社員情報照会</a:t>
              </a:r>
            </a:p>
          </p:txBody>
        </p:sp>
        <p:sp>
          <p:nvSpPr>
            <p:cNvPr id="99" name="Text Box 170"/>
            <p:cNvSpPr txBox="1">
              <a:spLocks noChangeArrowheads="1"/>
            </p:cNvSpPr>
            <p:nvPr/>
          </p:nvSpPr>
          <p:spPr bwMode="auto">
            <a:xfrm>
              <a:off x="7387977" y="4797152"/>
              <a:ext cx="1360487"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本人情報照会</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社員名簿照会</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社員検索</a:t>
              </a:r>
            </a:p>
            <a:p>
              <a:pPr eaLnBrk="1" hangingPunct="1">
                <a:lnSpc>
                  <a:spcPct val="80000"/>
                </a:lnSpc>
                <a:spcBef>
                  <a:spcPct val="50000"/>
                </a:spcBef>
              </a:pPr>
              <a:r>
                <a:rPr lang="ja-JP" altLang="en-US" sz="1100" b="0" dirty="0" smtClean="0">
                  <a:solidFill>
                    <a:srgbClr val="000000"/>
                  </a:solidFill>
                  <a:latin typeface="メイリオ" pitchFamily="50" charset="-128"/>
                  <a:ea typeface="メイリオ" pitchFamily="50" charset="-128"/>
                  <a:cs typeface="メイリオ" pitchFamily="50" charset="-128"/>
                </a:rPr>
                <a:t>社員台帳照会</a:t>
              </a:r>
            </a:p>
          </p:txBody>
        </p:sp>
        <p:sp>
          <p:nvSpPr>
            <p:cNvPr id="100" name="右矢印 99"/>
            <p:cNvSpPr/>
            <p:nvPr/>
          </p:nvSpPr>
          <p:spPr>
            <a:xfrm>
              <a:off x="5796136" y="4221088"/>
              <a:ext cx="383893" cy="360000"/>
            </a:xfrm>
            <a:prstGeom prst="rightArrow">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ahoma"/>
                <a:ea typeface="HGP創英角ｺﾞｼｯｸUB"/>
                <a:cs typeface="+mn-cs"/>
              </a:endParaRPr>
            </a:p>
          </p:txBody>
        </p:sp>
        <p:pic>
          <p:nvPicPr>
            <p:cNvPr id="101" name="Picture 10" descr="logo_base_human_norm01"/>
            <p:cNvPicPr>
              <a:picLocks noChangeAspect="1" noChangeArrowheads="1"/>
            </p:cNvPicPr>
            <p:nvPr/>
          </p:nvPicPr>
          <p:blipFill>
            <a:blip r:embed="rId7" cstate="screen"/>
            <a:srcRect/>
            <a:stretch>
              <a:fillRect/>
            </a:stretch>
          </p:blipFill>
          <p:spPr bwMode="auto">
            <a:xfrm>
              <a:off x="478958" y="3681160"/>
              <a:ext cx="604714" cy="1043984"/>
            </a:xfrm>
            <a:prstGeom prst="rect">
              <a:avLst/>
            </a:prstGeom>
            <a:noFill/>
          </p:spPr>
        </p:pic>
        <p:sp>
          <p:nvSpPr>
            <p:cNvPr id="102" name="角丸四角形 101"/>
            <p:cNvSpPr/>
            <p:nvPr/>
          </p:nvSpPr>
          <p:spPr>
            <a:xfrm>
              <a:off x="395536" y="4473248"/>
              <a:ext cx="720080" cy="216024"/>
            </a:xfrm>
            <a:prstGeom prst="roundRect">
              <a:avLst/>
            </a:prstGeom>
            <a:solidFill>
              <a:srgbClr val="0065AE"/>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申請者</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103" name="Picture 14" descr="logo_base_human_boss02"/>
            <p:cNvPicPr>
              <a:picLocks noChangeAspect="1" noChangeArrowheads="1"/>
            </p:cNvPicPr>
            <p:nvPr/>
          </p:nvPicPr>
          <p:blipFill>
            <a:blip r:embed="rId8" cstate="screen"/>
            <a:srcRect/>
            <a:stretch>
              <a:fillRect/>
            </a:stretch>
          </p:blipFill>
          <p:spPr bwMode="auto">
            <a:xfrm>
              <a:off x="6646545" y="4221088"/>
              <a:ext cx="628867" cy="936104"/>
            </a:xfrm>
            <a:prstGeom prst="rect">
              <a:avLst/>
            </a:prstGeom>
            <a:noFill/>
          </p:spPr>
        </p:pic>
        <p:sp>
          <p:nvSpPr>
            <p:cNvPr id="104" name="角丸四角形 103"/>
            <p:cNvSpPr/>
            <p:nvPr/>
          </p:nvSpPr>
          <p:spPr>
            <a:xfrm>
              <a:off x="6411317" y="4725280"/>
              <a:ext cx="720080" cy="216024"/>
            </a:xfrm>
            <a:prstGeom prst="roundRect">
              <a:avLst/>
            </a:prstGeom>
            <a:solidFill>
              <a:srgbClr val="4A6224"/>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smtClean="0">
                  <a:ln>
                    <a:noFill/>
                  </a:ln>
                  <a:solidFill>
                    <a:prstClr val="white"/>
                  </a:solidFill>
                  <a:effectLst/>
                  <a:uLnTx/>
                  <a:uFillTx/>
                  <a:latin typeface="メイリオ" pitchFamily="50" charset="-128"/>
                  <a:ea typeface="メイリオ" pitchFamily="50" charset="-128"/>
                  <a:cs typeface="メイリオ" pitchFamily="50" charset="-128"/>
                </a:rPr>
                <a:t>管理者</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105" name="角丸四角形 104"/>
            <p:cNvSpPr/>
            <p:nvPr/>
          </p:nvSpPr>
          <p:spPr>
            <a:xfrm>
              <a:off x="395536" y="4941168"/>
              <a:ext cx="720080" cy="216024"/>
            </a:xfrm>
            <a:prstGeom prst="roundRect">
              <a:avLst/>
            </a:prstGeom>
            <a:solidFill>
              <a:srgbClr val="7030A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代理申請</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106" name="テキスト ボックス 105"/>
            <p:cNvSpPr txBox="1"/>
            <p:nvPr/>
          </p:nvSpPr>
          <p:spPr>
            <a:xfrm>
              <a:off x="505048" y="4679014"/>
              <a:ext cx="504056" cy="216024"/>
            </a:xfrm>
            <a:prstGeom prst="rect">
              <a:avLst/>
            </a:prstGeom>
          </p:spPr>
          <p:txBody>
            <a:bodyPr wrap="square" lIns="0" tIns="0" rIns="0" bIns="0" rtlCol="0" anchor="ctr" anchorCtr="0">
              <a:noAutofit/>
            </a:bodyPr>
            <a:lstStyle/>
            <a:p>
              <a:pPr algn="ctr" fontAlgn="auto">
                <a:lnSpc>
                  <a:spcPts val="2800"/>
                </a:lnSpc>
                <a:spcAft>
                  <a:spcPts val="0"/>
                </a:spcAft>
              </a:pPr>
              <a:r>
                <a:rPr lang="en-US" altLang="ja-JP" sz="1200" b="0" dirty="0" smtClean="0">
                  <a:solidFill>
                    <a:prstClr val="black"/>
                  </a:solidFill>
                  <a:latin typeface="メイリオ" pitchFamily="50" charset="-128"/>
                  <a:ea typeface="メイリオ" pitchFamily="50" charset="-128"/>
                  <a:cs typeface="メイリオ" pitchFamily="50" charset="-128"/>
                </a:rPr>
                <a:t>or</a:t>
              </a:r>
              <a:endParaRPr lang="ja-JP" altLang="en-US" sz="1200" b="0" dirty="0" smtClean="0">
                <a:solidFill>
                  <a:prstClr val="black"/>
                </a:solidFill>
                <a:latin typeface="メイリオ" pitchFamily="50" charset="-128"/>
                <a:ea typeface="メイリオ" pitchFamily="50" charset="-128"/>
                <a:cs typeface="メイリオ" pitchFamily="50" charset="-128"/>
              </a:endParaRPr>
            </a:p>
          </p:txBody>
        </p:sp>
        <p:pic>
          <p:nvPicPr>
            <p:cNvPr id="107" name="Picture 2"/>
            <p:cNvPicPr>
              <a:picLocks noChangeAspect="1" noChangeArrowheads="1"/>
            </p:cNvPicPr>
            <p:nvPr/>
          </p:nvPicPr>
          <p:blipFill>
            <a:blip r:embed="rId9" cstate="screen"/>
            <a:srcRect/>
            <a:stretch>
              <a:fillRect/>
            </a:stretch>
          </p:blipFill>
          <p:spPr bwMode="auto">
            <a:xfrm>
              <a:off x="1763688" y="5301208"/>
              <a:ext cx="1008112" cy="614288"/>
            </a:xfrm>
            <a:prstGeom prst="rect">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pic>
        <p:sp>
          <p:nvSpPr>
            <p:cNvPr id="108" name="角丸四角形 107"/>
            <p:cNvSpPr/>
            <p:nvPr/>
          </p:nvSpPr>
          <p:spPr>
            <a:xfrm>
              <a:off x="1835696" y="5157192"/>
              <a:ext cx="864096" cy="216024"/>
            </a:xfrm>
            <a:prstGeom prst="roundRect">
              <a:avLst/>
            </a:prstGeom>
            <a:gradFill rotWithShape="1">
              <a:gsLst>
                <a:gs pos="0">
                  <a:srgbClr val="B31919">
                    <a:tint val="50000"/>
                    <a:satMod val="300000"/>
                  </a:srgbClr>
                </a:gs>
                <a:gs pos="35000">
                  <a:srgbClr val="B31919">
                    <a:tint val="37000"/>
                    <a:satMod val="300000"/>
                  </a:srgbClr>
                </a:gs>
                <a:gs pos="100000">
                  <a:srgbClr val="B31919">
                    <a:tint val="15000"/>
                    <a:satMod val="350000"/>
                  </a:srgbClr>
                </a:gs>
              </a:gsLst>
              <a:lin ang="16200000" scaled="1"/>
            </a:gradFill>
            <a:ln w="9525" cap="flat" cmpd="sng" algn="ctr">
              <a:solidFill>
                <a:srgbClr val="B3191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承認フロー</a:t>
              </a:r>
              <a:endPar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109" name="正方形/長方形 108"/>
            <p:cNvSpPr/>
            <p:nvPr/>
          </p:nvSpPr>
          <p:spPr>
            <a:xfrm>
              <a:off x="3059832" y="3429000"/>
              <a:ext cx="432048" cy="216024"/>
            </a:xfrm>
            <a:prstGeom prst="rect">
              <a:avLst/>
            </a:prstGeom>
            <a:solidFill>
              <a:srgbClr val="FFFFCC"/>
            </a:solidFill>
            <a:ln w="25400" cap="flat" cmpd="sng" algn="ctr">
              <a:solidFill>
                <a:srgbClr val="A37E2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A37E21"/>
                  </a:solidFill>
                  <a:effectLst/>
                  <a:uLnTx/>
                  <a:uFillTx/>
                  <a:latin typeface="メイリオ" pitchFamily="50" charset="-128"/>
                  <a:ea typeface="メイリオ" pitchFamily="50" charset="-128"/>
                  <a:cs typeface="メイリオ" pitchFamily="50" charset="-128"/>
                </a:rPr>
                <a:t>承認</a:t>
              </a:r>
              <a:endParaRPr kumimoji="0" lang="ja-JP" altLang="en-US" sz="950" b="0" i="0" u="none" strike="noStrike" kern="0" cap="none" spc="0" normalizeH="0" baseline="0" noProof="0" dirty="0">
                <a:ln>
                  <a:noFill/>
                </a:ln>
                <a:solidFill>
                  <a:srgbClr val="A37E21"/>
                </a:solidFill>
                <a:effectLst/>
                <a:uLnTx/>
                <a:uFillTx/>
                <a:latin typeface="メイリオ" pitchFamily="50" charset="-128"/>
                <a:ea typeface="メイリオ" pitchFamily="50" charset="-128"/>
                <a:cs typeface="メイリオ" pitchFamily="50" charset="-128"/>
              </a:endParaRPr>
            </a:p>
          </p:txBody>
        </p:sp>
        <p:sp>
          <p:nvSpPr>
            <p:cNvPr id="110" name="正方形/長方形 109"/>
            <p:cNvSpPr/>
            <p:nvPr/>
          </p:nvSpPr>
          <p:spPr>
            <a:xfrm>
              <a:off x="3059832" y="3717032"/>
              <a:ext cx="432048" cy="216024"/>
            </a:xfrm>
            <a:prstGeom prst="rect">
              <a:avLst/>
            </a:prstGeom>
            <a:solidFill>
              <a:sysClr val="window" lastClr="FFFFFF"/>
            </a:solidFill>
            <a:ln w="25400" cap="flat" cmpd="sng" algn="ctr">
              <a:solidFill>
                <a:srgbClr val="B3191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否認</a:t>
              </a:r>
              <a:endParaRPr kumimoji="0" lang="ja-JP" altLang="en-US" sz="950" b="0" i="0" u="none" strike="noStrike" kern="0" cap="none" spc="0" normalizeH="0" baseline="0" noProof="0" dirty="0">
                <a:ln>
                  <a:noFill/>
                </a:ln>
                <a:solidFill>
                  <a:srgbClr val="B31919"/>
                </a:solidFill>
                <a:effectLst/>
                <a:uLnTx/>
                <a:uFillTx/>
                <a:latin typeface="メイリオ" pitchFamily="50" charset="-128"/>
                <a:ea typeface="メイリオ" pitchFamily="50" charset="-128"/>
                <a:cs typeface="メイリオ" pitchFamily="50" charset="-128"/>
              </a:endParaRPr>
            </a:p>
          </p:txBody>
        </p:sp>
        <p:sp>
          <p:nvSpPr>
            <p:cNvPr id="111" name="正方形/長方形 110"/>
            <p:cNvSpPr/>
            <p:nvPr/>
          </p:nvSpPr>
          <p:spPr>
            <a:xfrm>
              <a:off x="3059832" y="4005064"/>
              <a:ext cx="432048" cy="216024"/>
            </a:xfrm>
            <a:prstGeom prst="rect">
              <a:avLst/>
            </a:prstGeom>
            <a:solidFill>
              <a:sysClr val="window" lastClr="FFFFFF"/>
            </a:solidFill>
            <a:ln w="25400" cap="flat" cmpd="sng" algn="ctr">
              <a:solidFill>
                <a:srgbClr val="0065A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差戻</a:t>
              </a:r>
              <a:endParaRPr kumimoji="0" lang="ja-JP" altLang="en-US" sz="950" b="0"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p:txBody>
        </p:sp>
        <p:sp>
          <p:nvSpPr>
            <p:cNvPr id="112" name="正方形/長方形 111"/>
            <p:cNvSpPr/>
            <p:nvPr/>
          </p:nvSpPr>
          <p:spPr>
            <a:xfrm>
              <a:off x="3995936" y="4939067"/>
              <a:ext cx="432048" cy="216024"/>
            </a:xfrm>
            <a:prstGeom prst="rect">
              <a:avLst/>
            </a:prstGeom>
            <a:solidFill>
              <a:srgbClr val="FFFFCC"/>
            </a:solidFill>
            <a:ln w="25400" cap="flat" cmpd="sng" algn="ctr">
              <a:solidFill>
                <a:srgbClr val="A37E2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A37E21"/>
                  </a:solidFill>
                  <a:effectLst/>
                  <a:uLnTx/>
                  <a:uFillTx/>
                  <a:latin typeface="メイリオ" pitchFamily="50" charset="-128"/>
                  <a:ea typeface="メイリオ" pitchFamily="50" charset="-128"/>
                  <a:cs typeface="メイリオ" pitchFamily="50" charset="-128"/>
                </a:rPr>
                <a:t>承認</a:t>
              </a:r>
              <a:endParaRPr kumimoji="0" lang="ja-JP" altLang="en-US" sz="950" b="0" i="0" u="none" strike="noStrike" kern="0" cap="none" spc="0" normalizeH="0" baseline="0" noProof="0" dirty="0">
                <a:ln>
                  <a:noFill/>
                </a:ln>
                <a:solidFill>
                  <a:srgbClr val="A37E21"/>
                </a:solidFill>
                <a:effectLst/>
                <a:uLnTx/>
                <a:uFillTx/>
                <a:latin typeface="メイリオ" pitchFamily="50" charset="-128"/>
                <a:ea typeface="メイリオ" pitchFamily="50" charset="-128"/>
                <a:cs typeface="メイリオ" pitchFamily="50" charset="-128"/>
              </a:endParaRPr>
            </a:p>
          </p:txBody>
        </p:sp>
        <p:sp>
          <p:nvSpPr>
            <p:cNvPr id="113" name="正方形/長方形 112"/>
            <p:cNvSpPr/>
            <p:nvPr/>
          </p:nvSpPr>
          <p:spPr>
            <a:xfrm>
              <a:off x="3995936" y="5227099"/>
              <a:ext cx="432048" cy="216024"/>
            </a:xfrm>
            <a:prstGeom prst="rect">
              <a:avLst/>
            </a:prstGeom>
            <a:solidFill>
              <a:sysClr val="window" lastClr="FFFFFF"/>
            </a:solidFill>
            <a:ln w="25400" cap="flat" cmpd="sng" algn="ctr">
              <a:solidFill>
                <a:srgbClr val="B3191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否認</a:t>
              </a:r>
              <a:endParaRPr kumimoji="0" lang="ja-JP" altLang="en-US" sz="950" b="0" i="0" u="none" strike="noStrike" kern="0" cap="none" spc="0" normalizeH="0" baseline="0" noProof="0" dirty="0">
                <a:ln>
                  <a:noFill/>
                </a:ln>
                <a:solidFill>
                  <a:srgbClr val="B31919"/>
                </a:solidFill>
                <a:effectLst/>
                <a:uLnTx/>
                <a:uFillTx/>
                <a:latin typeface="メイリオ" pitchFamily="50" charset="-128"/>
                <a:ea typeface="メイリオ" pitchFamily="50" charset="-128"/>
                <a:cs typeface="メイリオ" pitchFamily="50" charset="-128"/>
              </a:endParaRPr>
            </a:p>
          </p:txBody>
        </p:sp>
        <p:sp>
          <p:nvSpPr>
            <p:cNvPr id="114" name="正方形/長方形 113"/>
            <p:cNvSpPr/>
            <p:nvPr/>
          </p:nvSpPr>
          <p:spPr>
            <a:xfrm>
              <a:off x="3995936" y="5515131"/>
              <a:ext cx="432048" cy="216024"/>
            </a:xfrm>
            <a:prstGeom prst="rect">
              <a:avLst/>
            </a:prstGeom>
            <a:solidFill>
              <a:sysClr val="window" lastClr="FFFFFF"/>
            </a:solidFill>
            <a:ln w="25400" cap="flat" cmpd="sng" algn="ctr">
              <a:solidFill>
                <a:srgbClr val="0065AE"/>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50" b="0"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差戻</a:t>
              </a:r>
              <a:endParaRPr kumimoji="0" lang="ja-JP" altLang="en-US" sz="950" b="0"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p:txBody>
        </p:sp>
        <p:sp>
          <p:nvSpPr>
            <p:cNvPr id="115" name="AutoShape 5"/>
            <p:cNvSpPr>
              <a:spLocks noChangeArrowheads="1"/>
            </p:cNvSpPr>
            <p:nvPr/>
          </p:nvSpPr>
          <p:spPr bwMode="gray">
            <a:xfrm>
              <a:off x="3779912" y="2636912"/>
              <a:ext cx="2880320" cy="792088"/>
            </a:xfrm>
            <a:prstGeom prst="roundRect">
              <a:avLst>
                <a:gd name="adj" fmla="val 6056"/>
              </a:avLst>
            </a:prstGeom>
            <a:gradFill rotWithShape="1">
              <a:gsLst>
                <a:gs pos="0">
                  <a:srgbClr val="FFFFFF"/>
                </a:gs>
                <a:gs pos="100000">
                  <a:srgbClr val="DDDDDD"/>
                </a:gs>
              </a:gsLst>
              <a:lin ang="5400000" scaled="1"/>
            </a:gradFill>
            <a:ln w="15875" algn="ctr">
              <a:solidFill>
                <a:srgbClr val="0065AE"/>
              </a:solidFill>
              <a:round/>
              <a:headEnd/>
              <a:tailEnd/>
            </a:ln>
            <a:effectLst>
              <a:outerShdw dist="35921" dir="2700000" algn="ctr" rotWithShape="0">
                <a:srgbClr val="808080">
                  <a:alpha val="50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ja-JP" altLang="ja-JP"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16" name="Text Box 201"/>
            <p:cNvSpPr txBox="1">
              <a:spLocks noChangeArrowheads="1"/>
            </p:cNvSpPr>
            <p:nvPr/>
          </p:nvSpPr>
          <p:spPr bwMode="auto">
            <a:xfrm>
              <a:off x="3796306" y="2847187"/>
              <a:ext cx="1781175" cy="455894"/>
            </a:xfrm>
            <a:prstGeom prst="rect">
              <a:avLst/>
            </a:prstGeom>
            <a:noFill/>
            <a:ln w="9525" algn="ctr">
              <a:noFill/>
              <a:miter lim="800000"/>
              <a:headEnd/>
              <a:tailEnd/>
            </a:ln>
          </p:spPr>
          <p:txBody>
            <a:bodyPr anchor="ctr">
              <a:spAutoFit/>
            </a:bodyPr>
            <a:lstStyle/>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人事諸届テンプレート</a:t>
              </a:r>
            </a:p>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諸届・申請書作成</a:t>
              </a:r>
            </a:p>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各種申請書管理</a:t>
              </a:r>
            </a:p>
          </p:txBody>
        </p:sp>
        <p:sp>
          <p:nvSpPr>
            <p:cNvPr id="117" name="Text Box 202"/>
            <p:cNvSpPr txBox="1">
              <a:spLocks noChangeArrowheads="1"/>
            </p:cNvSpPr>
            <p:nvPr/>
          </p:nvSpPr>
          <p:spPr bwMode="auto">
            <a:xfrm>
              <a:off x="5076056" y="2852936"/>
              <a:ext cx="1656184" cy="455894"/>
            </a:xfrm>
            <a:prstGeom prst="rect">
              <a:avLst/>
            </a:prstGeom>
            <a:noFill/>
            <a:ln w="9525" algn="ctr">
              <a:noFill/>
              <a:miter lim="800000"/>
              <a:headEnd/>
              <a:tailEnd/>
            </a:ln>
          </p:spPr>
          <p:txBody>
            <a:bodyPr wrap="square" anchor="ctr">
              <a:spAutoFit/>
            </a:bodyPr>
            <a:lstStyle/>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承認グループ登録</a:t>
              </a:r>
            </a:p>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承認ルート・パターン登録</a:t>
              </a:r>
            </a:p>
            <a:p>
              <a:pPr>
                <a:lnSpc>
                  <a:spcPct val="50000"/>
                </a:lnSpc>
                <a:spcBef>
                  <a:spcPct val="50000"/>
                </a:spcBef>
                <a:defRPr/>
              </a:pPr>
              <a:r>
                <a:rPr lang="ja-JP" altLang="en-US" sz="900" b="0" dirty="0">
                  <a:solidFill>
                    <a:prstClr val="black"/>
                  </a:solidFill>
                  <a:latin typeface="メイリオ" pitchFamily="50" charset="-128"/>
                  <a:ea typeface="メイリオ" pitchFamily="50" charset="-128"/>
                  <a:cs typeface="メイリオ" pitchFamily="50" charset="-128"/>
                </a:rPr>
                <a:t>セキュリティ設定</a:t>
              </a:r>
            </a:p>
          </p:txBody>
        </p:sp>
        <p:sp>
          <p:nvSpPr>
            <p:cNvPr id="118" name="AutoShape 167"/>
            <p:cNvSpPr>
              <a:spLocks noChangeArrowheads="1"/>
            </p:cNvSpPr>
            <p:nvPr/>
          </p:nvSpPr>
          <p:spPr bwMode="auto">
            <a:xfrm>
              <a:off x="4508016" y="2492896"/>
              <a:ext cx="1485900" cy="285750"/>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各種マスタ設定</a:t>
              </a:r>
              <a:endParaRPr kumimoji="0" lang="ja-JP" altLang="en-US" sz="12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119" name="Picture 3"/>
            <p:cNvPicPr>
              <a:picLocks noChangeAspect="1" noChangeArrowheads="1"/>
            </p:cNvPicPr>
            <p:nvPr/>
          </p:nvPicPr>
          <p:blipFill>
            <a:blip r:embed="rId10" cstate="screen"/>
            <a:srcRect/>
            <a:stretch>
              <a:fillRect/>
            </a:stretch>
          </p:blipFill>
          <p:spPr bwMode="auto">
            <a:xfrm>
              <a:off x="1907704" y="5733256"/>
              <a:ext cx="1377317" cy="360040"/>
            </a:xfrm>
            <a:prstGeom prst="rect">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pic>
        <p:sp>
          <p:nvSpPr>
            <p:cNvPr id="120" name="角丸四角形 119"/>
            <p:cNvSpPr/>
            <p:nvPr/>
          </p:nvSpPr>
          <p:spPr>
            <a:xfrm>
              <a:off x="2051720" y="5589240"/>
              <a:ext cx="864096" cy="216024"/>
            </a:xfrm>
            <a:prstGeom prst="roundRect">
              <a:avLst/>
            </a:prstGeom>
            <a:gradFill rotWithShape="1">
              <a:gsLst>
                <a:gs pos="0">
                  <a:srgbClr val="B31919">
                    <a:tint val="50000"/>
                    <a:satMod val="300000"/>
                  </a:srgbClr>
                </a:gs>
                <a:gs pos="35000">
                  <a:srgbClr val="B31919">
                    <a:tint val="37000"/>
                    <a:satMod val="300000"/>
                  </a:srgbClr>
                </a:gs>
                <a:gs pos="100000">
                  <a:srgbClr val="B31919">
                    <a:tint val="15000"/>
                    <a:satMod val="350000"/>
                  </a:srgbClr>
                </a:gs>
              </a:gsLst>
              <a:lin ang="16200000" scaled="1"/>
            </a:gradFill>
            <a:ln w="9525" cap="flat" cmpd="sng" algn="ctr">
              <a:solidFill>
                <a:srgbClr val="B3191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申請画面</a:t>
              </a:r>
              <a:endPar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121" name="AutoShape 167"/>
            <p:cNvSpPr>
              <a:spLocks noChangeArrowheads="1"/>
            </p:cNvSpPr>
            <p:nvPr/>
          </p:nvSpPr>
          <p:spPr bwMode="auto">
            <a:xfrm>
              <a:off x="323528" y="2420888"/>
              <a:ext cx="2304256" cy="432048"/>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諸届・申請 ワークフロー</a:t>
              </a:r>
              <a:endParaRPr kumimoji="0" lang="ja-JP" altLang="en-US" sz="12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122" name="Picture 11" descr="logo_base_human_norm02"/>
            <p:cNvPicPr>
              <a:picLocks noChangeAspect="1" noChangeArrowheads="1"/>
            </p:cNvPicPr>
            <p:nvPr/>
          </p:nvPicPr>
          <p:blipFill>
            <a:blip r:embed="rId11" cstate="screen"/>
            <a:srcRect/>
            <a:stretch>
              <a:fillRect/>
            </a:stretch>
          </p:blipFill>
          <p:spPr bwMode="auto">
            <a:xfrm>
              <a:off x="6355736" y="3429000"/>
              <a:ext cx="520520" cy="899968"/>
            </a:xfrm>
            <a:prstGeom prst="rect">
              <a:avLst/>
            </a:prstGeom>
            <a:noFill/>
          </p:spPr>
        </p:pic>
        <p:sp>
          <p:nvSpPr>
            <p:cNvPr id="123" name="角丸四角形 122"/>
            <p:cNvSpPr/>
            <p:nvPr/>
          </p:nvSpPr>
          <p:spPr>
            <a:xfrm>
              <a:off x="6156176" y="3969192"/>
              <a:ext cx="720080" cy="216024"/>
            </a:xfrm>
            <a:prstGeom prst="roundRect">
              <a:avLst/>
            </a:prstGeom>
            <a:solidFill>
              <a:srgbClr val="4A6224"/>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white"/>
                  </a:solidFill>
                  <a:effectLst/>
                  <a:uLnTx/>
                  <a:uFillTx/>
                  <a:latin typeface="メイリオ" pitchFamily="50" charset="-128"/>
                  <a:ea typeface="メイリオ" pitchFamily="50" charset="-128"/>
                  <a:cs typeface="メイリオ" pitchFamily="50" charset="-128"/>
                </a:rPr>
                <a:t>従業員</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124" name="角丸四角形 123"/>
            <p:cNvSpPr/>
            <p:nvPr/>
          </p:nvSpPr>
          <p:spPr>
            <a:xfrm>
              <a:off x="4932040" y="5831760"/>
              <a:ext cx="1368152" cy="288032"/>
            </a:xfrm>
            <a:prstGeom prst="roundRect">
              <a:avLst/>
            </a:prstGeom>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kern="0" dirty="0" smtClean="0">
                  <a:solidFill>
                    <a:prstClr val="white"/>
                  </a:solidFill>
                  <a:latin typeface="メイリオ" pitchFamily="50" charset="-128"/>
                  <a:ea typeface="メイリオ" pitchFamily="50" charset="-128"/>
                  <a:cs typeface="メイリオ" pitchFamily="50" charset="-128"/>
                </a:rPr>
                <a:t>マイナンバー申請</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125" name="角丸四角形 124"/>
            <p:cNvSpPr/>
            <p:nvPr/>
          </p:nvSpPr>
          <p:spPr>
            <a:xfrm>
              <a:off x="4932040" y="5301208"/>
              <a:ext cx="1368152" cy="288032"/>
            </a:xfrm>
            <a:prstGeom prst="roundRect">
              <a:avLst/>
            </a:prstGeom>
            <a:solidFill>
              <a:srgbClr val="B31919"/>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kern="0" dirty="0" smtClean="0">
                  <a:solidFill>
                    <a:prstClr val="white"/>
                  </a:solidFill>
                  <a:latin typeface="メイリオ" pitchFamily="50" charset="-128"/>
                  <a:ea typeface="メイリオ" pitchFamily="50" charset="-128"/>
                  <a:cs typeface="メイリオ" pitchFamily="50" charset="-128"/>
                </a:rPr>
                <a:t>マイナンバー承認</a:t>
              </a:r>
              <a:endParaRPr kumimoji="0" lang="ja-JP" altLang="en-US" sz="10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pic>
          <p:nvPicPr>
            <p:cNvPr id="126" name="Picture 9" descr="logo_base_human_norm03"/>
            <p:cNvPicPr>
              <a:picLocks noChangeAspect="1" noChangeArrowheads="1"/>
            </p:cNvPicPr>
            <p:nvPr/>
          </p:nvPicPr>
          <p:blipFill>
            <a:blip r:embed="rId5" cstate="screen"/>
            <a:srcRect/>
            <a:stretch>
              <a:fillRect/>
            </a:stretch>
          </p:blipFill>
          <p:spPr bwMode="auto">
            <a:xfrm>
              <a:off x="4644008" y="5157192"/>
              <a:ext cx="381742" cy="656456"/>
            </a:xfrm>
            <a:prstGeom prst="rect">
              <a:avLst/>
            </a:prstGeom>
            <a:noFill/>
          </p:spPr>
        </p:pic>
        <p:pic>
          <p:nvPicPr>
            <p:cNvPr id="127" name="Picture 5"/>
            <p:cNvPicPr>
              <a:picLocks noChangeAspect="1" noChangeArrowheads="1"/>
            </p:cNvPicPr>
            <p:nvPr/>
          </p:nvPicPr>
          <p:blipFill>
            <a:blip r:embed="rId12" cstate="screen">
              <a:clrChange>
                <a:clrFrom>
                  <a:srgbClr val="FFFFFF"/>
                </a:clrFrom>
                <a:clrTo>
                  <a:srgbClr val="FFFFFF">
                    <a:alpha val="0"/>
                  </a:srgbClr>
                </a:clrTo>
              </a:clrChange>
            </a:blip>
            <a:srcRect/>
            <a:stretch>
              <a:fillRect/>
            </a:stretch>
          </p:blipFill>
          <p:spPr bwMode="auto">
            <a:xfrm>
              <a:off x="6156176" y="5157192"/>
              <a:ext cx="432048" cy="432048"/>
            </a:xfrm>
            <a:prstGeom prst="rect">
              <a:avLst/>
            </a:prstGeom>
            <a:noFill/>
            <a:ln w="9525">
              <a:noFill/>
              <a:miter lim="800000"/>
              <a:headEnd/>
              <a:tailEnd/>
            </a:ln>
          </p:spPr>
        </p:pic>
      </p:grpSp>
      <p:pic>
        <p:nvPicPr>
          <p:cNvPr id="132" name="Picture 10" descr="logo_base_human_norm01"/>
          <p:cNvPicPr>
            <a:picLocks noChangeAspect="1" noChangeArrowheads="1"/>
          </p:cNvPicPr>
          <p:nvPr/>
        </p:nvPicPr>
        <p:blipFill>
          <a:blip r:embed="rId7" cstate="screen"/>
          <a:srcRect/>
          <a:stretch>
            <a:fillRect/>
          </a:stretch>
        </p:blipFill>
        <p:spPr bwMode="auto">
          <a:xfrm>
            <a:off x="4644008" y="5661248"/>
            <a:ext cx="380243" cy="65645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8"/>
          <p:cNvSpPr>
            <a:spLocks noChangeArrowheads="1"/>
          </p:cNvSpPr>
          <p:nvPr/>
        </p:nvSpPr>
        <p:spPr bwMode="auto">
          <a:xfrm>
            <a:off x="4931145" y="2631635"/>
            <a:ext cx="181822" cy="371513"/>
          </a:xfrm>
          <a:prstGeom prst="rect">
            <a:avLst/>
          </a:prstGeom>
          <a:noFill/>
          <a:ln w="9525">
            <a:noFill/>
            <a:miter lim="800000"/>
            <a:headEnd/>
            <a:tailEnd/>
          </a:ln>
        </p:spPr>
        <p:txBody>
          <a:bodyPr wrap="none" lIns="90000" tIns="46800" rIns="90000" bIns="46800" anchor="ctr">
            <a:spAutoFit/>
          </a:bodyPr>
          <a:lstStyle/>
          <a:p>
            <a:pPr algn="ct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79875" name="Text Box 9"/>
          <p:cNvSpPr txBox="1">
            <a:spLocks noChangeArrowheads="1"/>
          </p:cNvSpPr>
          <p:nvPr/>
        </p:nvSpPr>
        <p:spPr bwMode="auto">
          <a:xfrm>
            <a:off x="574254" y="1646052"/>
            <a:ext cx="8569746" cy="523220"/>
          </a:xfrm>
          <a:prstGeom prst="rect">
            <a:avLst/>
          </a:prstGeom>
          <a:noFill/>
          <a:ln w="9525" algn="ctr">
            <a:noFill/>
            <a:miter lim="800000"/>
            <a:headEnd/>
            <a:tailEnd/>
          </a:ln>
        </p:spPr>
        <p:txBody>
          <a:bodyPr wrap="square">
            <a:spAutoFit/>
          </a:bodyPr>
          <a:lstStyle/>
          <a:p>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経営者・従業員向けに人事（給与）データベースを基盤にした</a:t>
            </a:r>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、ユーザ様のニーズに合わせて独自の</a:t>
            </a:r>
            <a:endParaRPr lang="en-US" altLang="ja-JP" sz="14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400" dirty="0" smtClean="0">
                <a:solidFill>
                  <a:prstClr val="black">
                    <a:lumMod val="65000"/>
                    <a:lumOff val="35000"/>
                  </a:prstClr>
                </a:solidFill>
                <a:latin typeface="メイリオ" pitchFamily="50" charset="-128"/>
                <a:ea typeface="メイリオ" pitchFamily="50" charset="-128"/>
                <a:cs typeface="メイリオ" pitchFamily="50" charset="-128"/>
              </a:rPr>
              <a:t>申請フォーム作成、申請サービスによる有益</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な情報収集、提供を実現します。</a:t>
            </a:r>
          </a:p>
        </p:txBody>
      </p:sp>
      <p:cxnSp>
        <p:nvCxnSpPr>
          <p:cNvPr id="41" name="直線コネクタ 40"/>
          <p:cNvCxnSpPr/>
          <p:nvPr/>
        </p:nvCxnSpPr>
        <p:spPr>
          <a:xfrm>
            <a:off x="682947" y="1602922"/>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sp>
        <p:nvSpPr>
          <p:cNvPr id="79883" name="Rectangle 48"/>
          <p:cNvSpPr txBox="1">
            <a:spLocks noChangeArrowheads="1"/>
          </p:cNvSpPr>
          <p:nvPr/>
        </p:nvSpPr>
        <p:spPr bwMode="auto">
          <a:xfrm>
            <a:off x="230188" y="260350"/>
            <a:ext cx="8229600" cy="1008063"/>
          </a:xfrm>
          <a:prstGeom prst="rect">
            <a:avLst/>
          </a:prstGeom>
          <a:noFill/>
          <a:ln w="9525">
            <a:noFill/>
            <a:miter lim="800000"/>
            <a:headEnd/>
            <a:tailEnd/>
          </a:ln>
        </p:spPr>
        <p:txBody>
          <a:bodyPr/>
          <a:lstStyle/>
          <a:p>
            <a:pPr>
              <a:lnSpc>
                <a:spcPts val="2800"/>
              </a:lnSpc>
            </a:pPr>
            <a:r>
              <a:rPr lang="en-US" altLang="ja-JP" sz="2200" b="1" i="1" dirty="0">
                <a:solidFill>
                  <a:prstClr val="white"/>
                </a:solidFill>
                <a:latin typeface="Times New Roman" pitchFamily="18" charset="0"/>
                <a:ea typeface="メイリオ" pitchFamily="50" charset="-128"/>
                <a:cs typeface="Times New Roman" pitchFamily="18" charset="0"/>
              </a:rPr>
              <a:t>SuperStream</a:t>
            </a:r>
            <a:r>
              <a:rPr lang="en-US" altLang="ja-JP" sz="2200" b="1" dirty="0">
                <a:solidFill>
                  <a:prstClr val="white"/>
                </a:solidFill>
                <a:latin typeface="Times New Roman" pitchFamily="18" charset="0"/>
                <a:ea typeface="メイリオ" pitchFamily="50" charset="-128"/>
                <a:cs typeface="Times New Roman" pitchFamily="18" charset="0"/>
              </a:rPr>
              <a:t>- </a:t>
            </a:r>
            <a:r>
              <a:rPr lang="en-US" altLang="ja-JP" sz="2200" b="1" i="1" dirty="0">
                <a:solidFill>
                  <a:prstClr val="white"/>
                </a:solidFill>
                <a:latin typeface="Times New Roman" pitchFamily="18" charset="0"/>
                <a:ea typeface="メイリオ" pitchFamily="50" charset="-128"/>
                <a:cs typeface="Times New Roman" pitchFamily="18" charset="0"/>
              </a:rPr>
              <a:t>field/ </a:t>
            </a:r>
            <a:r>
              <a:rPr lang="en-US" altLang="ja-JP" sz="2200" b="1" dirty="0">
                <a:solidFill>
                  <a:prstClr val="white"/>
                </a:solidFill>
                <a:latin typeface="Times New Roman" pitchFamily="18" charset="0"/>
                <a:ea typeface="メイリオ" pitchFamily="50" charset="-128"/>
                <a:cs typeface="Times New Roman" pitchFamily="18" charset="0"/>
              </a:rPr>
              <a:t>HR</a:t>
            </a:r>
            <a:r>
              <a:rPr lang="en-US" altLang="ja-JP" sz="2200" b="1" dirty="0">
                <a:solidFill>
                  <a:prstClr val="white"/>
                </a:solidFill>
                <a:latin typeface="メイリオ" pitchFamily="50" charset="-128"/>
                <a:ea typeface="メイリオ" pitchFamily="50" charset="-128"/>
                <a:cs typeface="メイリオ" pitchFamily="50" charset="-128"/>
              </a:rPr>
              <a:t> </a:t>
            </a:r>
            <a:br>
              <a:rPr lang="en-US" altLang="ja-JP" sz="2200" b="1" dirty="0">
                <a:solidFill>
                  <a:prstClr val="white"/>
                </a:solidFill>
                <a:latin typeface="メイリオ" pitchFamily="50" charset="-128"/>
                <a:ea typeface="メイリオ" pitchFamily="50" charset="-128"/>
                <a:cs typeface="メイリオ" pitchFamily="50" charset="-128"/>
              </a:rPr>
            </a:br>
            <a:r>
              <a:rPr lang="ja-JP" altLang="en-US" dirty="0" smtClean="0">
                <a:solidFill>
                  <a:prstClr val="white"/>
                </a:solidFill>
                <a:latin typeface="メイリオ" pitchFamily="50" charset="-128"/>
                <a:ea typeface="メイリオ" pitchFamily="50" charset="-128"/>
                <a:cs typeface="メイリオ" pitchFamily="50" charset="-128"/>
              </a:rPr>
              <a:t>　～人事諸届・照会システムの特長～</a:t>
            </a:r>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77" name="角丸四角形 76"/>
          <p:cNvSpPr/>
          <p:nvPr/>
        </p:nvSpPr>
        <p:spPr>
          <a:xfrm>
            <a:off x="2771775" y="2168104"/>
            <a:ext cx="6048375" cy="3887788"/>
          </a:xfrm>
          <a:prstGeom prst="roundRect">
            <a:avLst>
              <a:gd name="adj" fmla="val 2610"/>
            </a:avLst>
          </a:prstGeom>
          <a:solidFill>
            <a:srgbClr val="FFFFFF">
              <a:lumMod val="95000"/>
            </a:srgbClr>
          </a:solidFill>
          <a:ln w="25400" cap="flat" cmpd="sng" algn="ctr">
            <a:solidFill>
              <a:srgbClr val="0065AE">
                <a:lumMod val="75000"/>
              </a:srgbClr>
            </a:solidFill>
            <a:prstDash val="sysDash"/>
          </a:ln>
          <a:effectLst/>
        </p:spPr>
        <p:txBody>
          <a:bodyPr anchor="ctr"/>
          <a:lstStyle/>
          <a:p>
            <a:pPr algn="ctr" fontAlgn="auto">
              <a:spcBef>
                <a:spcPts val="0"/>
              </a:spcBef>
              <a:spcAft>
                <a:spcPts val="0"/>
              </a:spcAft>
              <a:defRPr/>
            </a:pPr>
            <a:endParaRPr kumimoji="0" lang="ja-JP" altLang="en-US" kern="0">
              <a:solidFill>
                <a:prstClr val="black"/>
              </a:solidFill>
              <a:latin typeface="メイリオ" pitchFamily="50" charset="-128"/>
              <a:ea typeface="メイリオ" pitchFamily="50" charset="-128"/>
              <a:cs typeface="メイリオ" pitchFamily="50" charset="-128"/>
            </a:endParaRPr>
          </a:p>
        </p:txBody>
      </p:sp>
      <p:sp>
        <p:nvSpPr>
          <p:cNvPr id="78" name="角丸四角形 77"/>
          <p:cNvSpPr/>
          <p:nvPr/>
        </p:nvSpPr>
        <p:spPr>
          <a:xfrm>
            <a:off x="558800" y="2168104"/>
            <a:ext cx="2016125" cy="3887788"/>
          </a:xfrm>
          <a:prstGeom prst="roundRect">
            <a:avLst>
              <a:gd name="adj" fmla="val 6483"/>
            </a:avLst>
          </a:prstGeom>
          <a:solidFill>
            <a:srgbClr val="FFFFFF">
              <a:lumMod val="95000"/>
            </a:srgbClr>
          </a:solidFill>
          <a:ln w="25400" cap="flat" cmpd="sng" algn="ctr">
            <a:solidFill>
              <a:srgbClr val="FF9900"/>
            </a:solidFill>
            <a:prstDash val="sysDash"/>
          </a:ln>
          <a:effectLst/>
        </p:spPr>
        <p:txBody>
          <a:bodyPr anchor="ctr"/>
          <a:lstStyle/>
          <a:p>
            <a:pPr algn="ctr" fontAlgn="auto">
              <a:spcBef>
                <a:spcPts val="0"/>
              </a:spcBef>
              <a:spcAft>
                <a:spcPts val="0"/>
              </a:spcAft>
              <a:defRPr/>
            </a:pPr>
            <a:endParaRPr kumimoji="0" lang="ja-JP" altLang="en-US" kern="0">
              <a:solidFill>
                <a:prstClr val="black"/>
              </a:solidFill>
              <a:latin typeface="メイリオ" pitchFamily="50" charset="-128"/>
              <a:ea typeface="メイリオ" pitchFamily="50" charset="-128"/>
              <a:cs typeface="メイリオ" pitchFamily="50" charset="-128"/>
            </a:endParaRPr>
          </a:p>
        </p:txBody>
      </p:sp>
      <p:pic>
        <p:nvPicPr>
          <p:cNvPr id="79891" name="Picture 68" descr="DB_Blue"/>
          <p:cNvPicPr>
            <a:picLocks noChangeAspect="1" noChangeArrowheads="1"/>
          </p:cNvPicPr>
          <p:nvPr/>
        </p:nvPicPr>
        <p:blipFill>
          <a:blip r:embed="rId3" cstate="screen"/>
          <a:srcRect/>
          <a:stretch>
            <a:fillRect/>
          </a:stretch>
        </p:blipFill>
        <p:spPr bwMode="auto">
          <a:xfrm>
            <a:off x="827088" y="5047680"/>
            <a:ext cx="1433512" cy="935187"/>
          </a:xfrm>
          <a:prstGeom prst="rect">
            <a:avLst/>
          </a:prstGeom>
          <a:noFill/>
          <a:ln w="9525">
            <a:noFill/>
            <a:miter lim="800000"/>
            <a:headEnd/>
            <a:tailEnd/>
          </a:ln>
        </p:spPr>
      </p:pic>
      <p:sp>
        <p:nvSpPr>
          <p:cNvPr id="79892" name="正方形/長方形 45"/>
          <p:cNvSpPr>
            <a:spLocks noChangeArrowheads="1"/>
          </p:cNvSpPr>
          <p:nvPr/>
        </p:nvSpPr>
        <p:spPr bwMode="auto">
          <a:xfrm>
            <a:off x="900113" y="5479728"/>
            <a:ext cx="1295400" cy="307975"/>
          </a:xfrm>
          <a:prstGeom prst="rect">
            <a:avLst/>
          </a:prstGeom>
          <a:noFill/>
          <a:ln w="9525">
            <a:noFill/>
            <a:miter lim="800000"/>
            <a:headEnd/>
            <a:tailEnd/>
          </a:ln>
        </p:spPr>
        <p:txBody>
          <a:bodyPr>
            <a:spAutoFit/>
          </a:bodyPr>
          <a:lstStyle/>
          <a:p>
            <a:pPr algn="ctr"/>
            <a:r>
              <a:rPr lang="ja-JP" altLang="en-US" sz="1400" dirty="0">
                <a:solidFill>
                  <a:srgbClr val="FFFFFF"/>
                </a:solidFill>
                <a:latin typeface="メイリオ" pitchFamily="50" charset="-128"/>
                <a:ea typeface="メイリオ" pitchFamily="50" charset="-128"/>
                <a:cs typeface="メイリオ" pitchFamily="50" charset="-128"/>
              </a:rPr>
              <a:t>データベース</a:t>
            </a:r>
          </a:p>
        </p:txBody>
      </p:sp>
      <p:sp>
        <p:nvSpPr>
          <p:cNvPr id="84" name="角丸四角形 83"/>
          <p:cNvSpPr/>
          <p:nvPr/>
        </p:nvSpPr>
        <p:spPr>
          <a:xfrm>
            <a:off x="3203847" y="4831656"/>
            <a:ext cx="5444615" cy="1152128"/>
          </a:xfrm>
          <a:prstGeom prst="roundRect">
            <a:avLst>
              <a:gd name="adj" fmla="val 7759"/>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85" name="Text Box 11"/>
          <p:cNvSpPr txBox="1">
            <a:spLocks noChangeArrowheads="1"/>
          </p:cNvSpPr>
          <p:nvPr/>
        </p:nvSpPr>
        <p:spPr bwMode="auto">
          <a:xfrm>
            <a:off x="2892536" y="4831656"/>
            <a:ext cx="283319" cy="1152128"/>
          </a:xfrm>
          <a:prstGeom prst="rect">
            <a:avLst/>
          </a:prstGeom>
          <a:solidFill>
            <a:srgbClr val="0065AE">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eaVert" wrap="none" lIns="72000" tIns="46800" rIns="36000" bIns="46800" anchor="ctr"/>
          <a:lstStyle/>
          <a:p>
            <a:pPr algn="ctr" fontAlgn="auto">
              <a:spcBef>
                <a:spcPct val="50000"/>
              </a:spcBef>
              <a:spcAft>
                <a:spcPts val="0"/>
              </a:spcAft>
              <a:defRPr/>
            </a:pPr>
            <a:r>
              <a:rPr kumimoji="0" lang="ja-JP" altLang="en-US" sz="1500" kern="0" dirty="0">
                <a:solidFill>
                  <a:srgbClr val="FFFFFF"/>
                </a:solidFill>
                <a:latin typeface="メイリオ" pitchFamily="50" charset="-128"/>
                <a:ea typeface="メイリオ" pitchFamily="50" charset="-128"/>
                <a:cs typeface="メイリオ" pitchFamily="50" charset="-128"/>
              </a:rPr>
              <a:t>申請・届出</a:t>
            </a:r>
          </a:p>
        </p:txBody>
      </p:sp>
      <p:sp>
        <p:nvSpPr>
          <p:cNvPr id="79899" name="Text Box 24"/>
          <p:cNvSpPr txBox="1">
            <a:spLocks noChangeArrowheads="1"/>
          </p:cNvSpPr>
          <p:nvPr/>
        </p:nvSpPr>
        <p:spPr bwMode="auto">
          <a:xfrm>
            <a:off x="3159125" y="4866854"/>
            <a:ext cx="1728788" cy="279400"/>
          </a:xfrm>
          <a:prstGeom prst="rect">
            <a:avLst/>
          </a:prstGeom>
          <a:noFill/>
          <a:ln w="57150" cmpd="thinThick" algn="ctr">
            <a:noFill/>
            <a:miter lim="800000"/>
            <a:headEnd/>
            <a:tailEnd/>
          </a:ln>
        </p:spPr>
        <p:txBody>
          <a:bodyPr lIns="90000" tIns="46800" rIns="90000" bIns="46800">
            <a:spAutoFit/>
          </a:bodyPr>
          <a:lstStyle/>
          <a:p>
            <a:pPr algn="ctr">
              <a:spcBef>
                <a:spcPct val="50000"/>
              </a:spcBef>
              <a:buClr>
                <a:srgbClr val="004C82"/>
              </a:buClr>
              <a:buSzPct val="75000"/>
              <a:buFont typeface="Wingdings" pitchFamily="2" charset="2"/>
              <a:buChar char="u"/>
            </a:pPr>
            <a:r>
              <a:rPr lang="ja-JP" altLang="en-US" sz="1200">
                <a:solidFill>
                  <a:srgbClr val="404040"/>
                </a:solidFill>
                <a:latin typeface="メイリオ" pitchFamily="50" charset="-128"/>
                <a:ea typeface="メイリオ" pitchFamily="50" charset="-128"/>
                <a:cs typeface="メイリオ" pitchFamily="50" charset="-128"/>
              </a:rPr>
              <a:t> 申請フォーム作成</a:t>
            </a:r>
          </a:p>
        </p:txBody>
      </p:sp>
      <p:sp>
        <p:nvSpPr>
          <p:cNvPr id="87" name="Rectangle 25"/>
          <p:cNvSpPr>
            <a:spLocks noChangeArrowheads="1"/>
          </p:cNvSpPr>
          <p:nvPr/>
        </p:nvSpPr>
        <p:spPr bwMode="auto">
          <a:xfrm flipH="1">
            <a:off x="3275856" y="5254437"/>
            <a:ext cx="792088" cy="576064"/>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通勤</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経路申請</a:t>
            </a:r>
          </a:p>
        </p:txBody>
      </p:sp>
      <p:sp>
        <p:nvSpPr>
          <p:cNvPr id="88" name="Rectangle 26"/>
          <p:cNvSpPr>
            <a:spLocks noChangeArrowheads="1"/>
          </p:cNvSpPr>
          <p:nvPr/>
        </p:nvSpPr>
        <p:spPr bwMode="auto">
          <a:xfrm flipH="1">
            <a:off x="4139952" y="5254437"/>
            <a:ext cx="792000" cy="576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a:solidFill>
                  <a:srgbClr val="FFFFFF"/>
                </a:solidFill>
                <a:latin typeface="メイリオ" pitchFamily="50" charset="-128"/>
                <a:ea typeface="メイリオ" pitchFamily="50" charset="-128"/>
                <a:cs typeface="メイリオ" pitchFamily="50" charset="-128"/>
              </a:rPr>
              <a:t>家族</a:t>
            </a:r>
          </a:p>
          <a:p>
            <a:pPr algn="ctr" fontAlgn="auto">
              <a:spcBef>
                <a:spcPts val="0"/>
              </a:spcBef>
              <a:spcAft>
                <a:spcPts val="0"/>
              </a:spcAft>
              <a:defRPr/>
            </a:pPr>
            <a:r>
              <a:rPr kumimoji="0" lang="ja-JP" altLang="en-US" sz="1400" kern="0">
                <a:solidFill>
                  <a:srgbClr val="FFFFFF"/>
                </a:solidFill>
                <a:latin typeface="メイリオ" pitchFamily="50" charset="-128"/>
                <a:ea typeface="メイリオ" pitchFamily="50" charset="-128"/>
                <a:cs typeface="メイリオ" pitchFamily="50" charset="-128"/>
              </a:rPr>
              <a:t>変更届</a:t>
            </a:r>
          </a:p>
        </p:txBody>
      </p:sp>
      <p:sp>
        <p:nvSpPr>
          <p:cNvPr id="89" name="Rectangle 27"/>
          <p:cNvSpPr>
            <a:spLocks noChangeArrowheads="1"/>
          </p:cNvSpPr>
          <p:nvPr/>
        </p:nvSpPr>
        <p:spPr bwMode="auto">
          <a:xfrm flipH="1">
            <a:off x="5020070" y="5254437"/>
            <a:ext cx="792000" cy="576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所属</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異動希望</a:t>
            </a:r>
          </a:p>
        </p:txBody>
      </p:sp>
      <p:sp>
        <p:nvSpPr>
          <p:cNvPr id="90" name="Rectangle 28"/>
          <p:cNvSpPr>
            <a:spLocks noChangeArrowheads="1"/>
          </p:cNvSpPr>
          <p:nvPr/>
        </p:nvSpPr>
        <p:spPr bwMode="auto">
          <a:xfrm flipH="1">
            <a:off x="5920182" y="5254437"/>
            <a:ext cx="792000" cy="576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資格</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取得報告</a:t>
            </a:r>
          </a:p>
        </p:txBody>
      </p:sp>
      <p:sp>
        <p:nvSpPr>
          <p:cNvPr id="91" name="Rectangle 29"/>
          <p:cNvSpPr>
            <a:spLocks noChangeArrowheads="1"/>
          </p:cNvSpPr>
          <p:nvPr/>
        </p:nvSpPr>
        <p:spPr bwMode="auto">
          <a:xfrm flipH="1">
            <a:off x="7677699" y="5254437"/>
            <a:ext cx="920058" cy="576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社内ｱﾝｹｰﾄ</a:t>
            </a: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調査</a:t>
            </a:r>
          </a:p>
        </p:txBody>
      </p:sp>
      <p:sp>
        <p:nvSpPr>
          <p:cNvPr id="92" name="Rectangle 30"/>
          <p:cNvSpPr>
            <a:spLocks noChangeArrowheads="1"/>
          </p:cNvSpPr>
          <p:nvPr/>
        </p:nvSpPr>
        <p:spPr bwMode="auto">
          <a:xfrm flipH="1">
            <a:off x="6804336" y="5254437"/>
            <a:ext cx="792000" cy="576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wrap="none"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能力</a:t>
            </a: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自己申告</a:t>
            </a:r>
          </a:p>
        </p:txBody>
      </p:sp>
      <p:sp>
        <p:nvSpPr>
          <p:cNvPr id="93" name="Text Box 11"/>
          <p:cNvSpPr txBox="1">
            <a:spLocks noChangeArrowheads="1"/>
          </p:cNvSpPr>
          <p:nvPr/>
        </p:nvSpPr>
        <p:spPr bwMode="auto">
          <a:xfrm>
            <a:off x="2887823" y="3463504"/>
            <a:ext cx="283319" cy="1252129"/>
          </a:xfrm>
          <a:prstGeom prst="rect">
            <a:avLst/>
          </a:prstGeom>
          <a:solidFill>
            <a:srgbClr val="0065AE">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eaVert" wrap="none" lIns="72000" tIns="46800" rIns="72000" bIns="46800" anchor="ctr"/>
          <a:lstStyle/>
          <a:p>
            <a:pPr algn="ctr" fontAlgn="auto">
              <a:spcBef>
                <a:spcPct val="50000"/>
              </a:spcBef>
              <a:spcAft>
                <a:spcPts val="0"/>
              </a:spcAft>
              <a:defRPr/>
            </a:pPr>
            <a:r>
              <a:rPr kumimoji="0" lang="ja-JP" altLang="en-US" sz="1500" kern="0" dirty="0">
                <a:solidFill>
                  <a:srgbClr val="FFFFFF"/>
                </a:solidFill>
                <a:latin typeface="メイリオ" pitchFamily="50" charset="-128"/>
                <a:ea typeface="メイリオ" pitchFamily="50" charset="-128"/>
                <a:cs typeface="メイリオ" pitchFamily="50" charset="-128"/>
              </a:rPr>
              <a:t>人事情報公開</a:t>
            </a:r>
          </a:p>
        </p:txBody>
      </p:sp>
      <p:sp>
        <p:nvSpPr>
          <p:cNvPr id="94" name="角丸四角形 93"/>
          <p:cNvSpPr/>
          <p:nvPr/>
        </p:nvSpPr>
        <p:spPr>
          <a:xfrm>
            <a:off x="3194517" y="3472835"/>
            <a:ext cx="5444615" cy="1224136"/>
          </a:xfrm>
          <a:prstGeom prst="roundRect">
            <a:avLst>
              <a:gd name="adj" fmla="val 7759"/>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kern="0">
              <a:solidFill>
                <a:srgbClr val="FFFFFF"/>
              </a:solidFill>
              <a:latin typeface="メイリオ" pitchFamily="50" charset="-128"/>
              <a:ea typeface="メイリオ" pitchFamily="50" charset="-128"/>
              <a:cs typeface="メイリオ" pitchFamily="50" charset="-128"/>
            </a:endParaRPr>
          </a:p>
        </p:txBody>
      </p:sp>
      <p:sp>
        <p:nvSpPr>
          <p:cNvPr id="79924" name="Text Box 24"/>
          <p:cNvSpPr txBox="1">
            <a:spLocks noChangeArrowheads="1"/>
          </p:cNvSpPr>
          <p:nvPr/>
        </p:nvSpPr>
        <p:spPr bwMode="auto">
          <a:xfrm>
            <a:off x="3394075" y="3607967"/>
            <a:ext cx="1728788" cy="279400"/>
          </a:xfrm>
          <a:prstGeom prst="rect">
            <a:avLst/>
          </a:prstGeom>
          <a:noFill/>
          <a:ln w="57150" cmpd="thinThick" algn="ctr">
            <a:noFill/>
            <a:miter lim="800000"/>
            <a:headEnd/>
            <a:tailEnd/>
          </a:ln>
        </p:spPr>
        <p:txBody>
          <a:bodyPr lIns="90000" tIns="46800" rIns="90000" bIns="46800">
            <a:spAutoFit/>
          </a:bodyPr>
          <a:lstStyle/>
          <a:p>
            <a:pPr>
              <a:spcBef>
                <a:spcPct val="50000"/>
              </a:spcBef>
              <a:buClr>
                <a:srgbClr val="004C82"/>
              </a:buClr>
              <a:buSzPct val="75000"/>
              <a:buFont typeface="Wingdings" pitchFamily="2" charset="2"/>
              <a:buChar char="u"/>
            </a:pPr>
            <a:r>
              <a:rPr lang="zh-TW" altLang="en-US" sz="1200">
                <a:solidFill>
                  <a:srgbClr val="404040"/>
                </a:solidFill>
                <a:latin typeface="メイリオ" pitchFamily="50" charset="-128"/>
                <a:ea typeface="メイリオ" pitchFamily="50" charset="-128"/>
                <a:cs typeface="メイリオ" pitchFamily="50" charset="-128"/>
              </a:rPr>
              <a:t> 社員台帳閲覧</a:t>
            </a:r>
          </a:p>
        </p:txBody>
      </p:sp>
      <p:sp>
        <p:nvSpPr>
          <p:cNvPr id="79925" name="Text Box 24"/>
          <p:cNvSpPr txBox="1">
            <a:spLocks noChangeArrowheads="1"/>
          </p:cNvSpPr>
          <p:nvPr/>
        </p:nvSpPr>
        <p:spPr bwMode="auto">
          <a:xfrm>
            <a:off x="3394075" y="3901654"/>
            <a:ext cx="2041525" cy="279400"/>
          </a:xfrm>
          <a:prstGeom prst="rect">
            <a:avLst/>
          </a:prstGeom>
          <a:noFill/>
          <a:ln w="57150" cmpd="thinThick" algn="ctr">
            <a:noFill/>
            <a:miter lim="800000"/>
            <a:headEnd/>
            <a:tailEnd/>
          </a:ln>
        </p:spPr>
        <p:txBody>
          <a:bodyPr lIns="90000" tIns="46800" rIns="90000" bIns="46800">
            <a:spAutoFit/>
          </a:bodyPr>
          <a:lstStyle/>
          <a:p>
            <a:pPr>
              <a:spcBef>
                <a:spcPct val="50000"/>
              </a:spcBef>
              <a:buClr>
                <a:srgbClr val="004C82"/>
              </a:buClr>
              <a:buSzPct val="75000"/>
              <a:buFont typeface="Wingdings" pitchFamily="2" charset="2"/>
              <a:buChar char="u"/>
            </a:pPr>
            <a:r>
              <a:rPr lang="ja-JP" altLang="en-US" sz="1200">
                <a:solidFill>
                  <a:srgbClr val="404040"/>
                </a:solidFill>
                <a:latin typeface="メイリオ" pitchFamily="50" charset="-128"/>
                <a:ea typeface="メイリオ" pitchFamily="50" charset="-128"/>
                <a:cs typeface="メイリオ" pitchFamily="50" charset="-128"/>
              </a:rPr>
              <a:t> 社員情報検索・抽出</a:t>
            </a:r>
          </a:p>
        </p:txBody>
      </p:sp>
      <p:sp>
        <p:nvSpPr>
          <p:cNvPr id="79926" name="Text Box 24"/>
          <p:cNvSpPr txBox="1">
            <a:spLocks noChangeArrowheads="1"/>
          </p:cNvSpPr>
          <p:nvPr/>
        </p:nvSpPr>
        <p:spPr bwMode="auto">
          <a:xfrm>
            <a:off x="3394075" y="4211217"/>
            <a:ext cx="1728788" cy="279400"/>
          </a:xfrm>
          <a:prstGeom prst="rect">
            <a:avLst/>
          </a:prstGeom>
          <a:noFill/>
          <a:ln w="57150" cmpd="thinThick" algn="ctr">
            <a:noFill/>
            <a:miter lim="800000"/>
            <a:headEnd/>
            <a:tailEnd/>
          </a:ln>
        </p:spPr>
        <p:txBody>
          <a:bodyPr lIns="90000" tIns="46800" rIns="90000" bIns="46800">
            <a:spAutoFit/>
          </a:bodyPr>
          <a:lstStyle/>
          <a:p>
            <a:pPr>
              <a:spcBef>
                <a:spcPct val="50000"/>
              </a:spcBef>
              <a:buClr>
                <a:srgbClr val="004C82"/>
              </a:buClr>
              <a:buSzPct val="75000"/>
              <a:buFont typeface="Wingdings" pitchFamily="2" charset="2"/>
              <a:buChar char="u"/>
            </a:pPr>
            <a:r>
              <a:rPr lang="ja-JP" altLang="en-US" sz="1200">
                <a:solidFill>
                  <a:srgbClr val="404040"/>
                </a:solidFill>
                <a:latin typeface="メイリオ" pitchFamily="50" charset="-128"/>
                <a:ea typeface="メイリオ" pitchFamily="50" charset="-128"/>
                <a:cs typeface="メイリオ" pitchFamily="50" charset="-128"/>
              </a:rPr>
              <a:t> グループ会社閲覧</a:t>
            </a:r>
          </a:p>
        </p:txBody>
      </p:sp>
      <p:sp>
        <p:nvSpPr>
          <p:cNvPr id="98" name="Text Box 19"/>
          <p:cNvSpPr txBox="1">
            <a:spLocks noChangeArrowheads="1"/>
          </p:cNvSpPr>
          <p:nvPr/>
        </p:nvSpPr>
        <p:spPr bwMode="auto">
          <a:xfrm>
            <a:off x="7759014" y="3535512"/>
            <a:ext cx="765175" cy="503113"/>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技術</a:t>
            </a:r>
            <a:br>
              <a:rPr lang="ja-JP" altLang="en-US" sz="1400" kern="0" dirty="0">
                <a:solidFill>
                  <a:srgbClr val="FFFFFF"/>
                </a:solidFill>
                <a:latin typeface="メイリオ" pitchFamily="50" charset="-128"/>
                <a:ea typeface="メイリオ" pitchFamily="50" charset="-128"/>
                <a:cs typeface="メイリオ" pitchFamily="50" charset="-128"/>
              </a:rPr>
            </a:br>
            <a:r>
              <a:rPr lang="ja-JP" altLang="en-US" sz="1400" kern="0" dirty="0">
                <a:solidFill>
                  <a:srgbClr val="FFFFFF"/>
                </a:solidFill>
                <a:latin typeface="メイリオ" pitchFamily="50" charset="-128"/>
                <a:ea typeface="メイリオ" pitchFamily="50" charset="-128"/>
                <a:cs typeface="メイリオ" pitchFamily="50" charset="-128"/>
              </a:rPr>
              <a:t>スキル</a:t>
            </a:r>
          </a:p>
        </p:txBody>
      </p:sp>
      <p:sp>
        <p:nvSpPr>
          <p:cNvPr id="99" name="Text Box 20"/>
          <p:cNvSpPr txBox="1">
            <a:spLocks noChangeArrowheads="1"/>
          </p:cNvSpPr>
          <p:nvPr/>
        </p:nvSpPr>
        <p:spPr bwMode="auto">
          <a:xfrm>
            <a:off x="6148015" y="4111632"/>
            <a:ext cx="765175" cy="504000"/>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資格</a:t>
            </a:r>
            <a:br>
              <a:rPr lang="ja-JP" altLang="en-US" sz="1400" kern="0" dirty="0">
                <a:solidFill>
                  <a:srgbClr val="FFFFFF"/>
                </a:solidFill>
                <a:latin typeface="メイリオ" pitchFamily="50" charset="-128"/>
                <a:ea typeface="メイリオ" pitchFamily="50" charset="-128"/>
                <a:cs typeface="メイリオ" pitchFamily="50" charset="-128"/>
              </a:rPr>
            </a:br>
            <a:r>
              <a:rPr lang="ja-JP" altLang="en-US" sz="1400" kern="0" dirty="0">
                <a:solidFill>
                  <a:srgbClr val="FFFFFF"/>
                </a:solidFill>
                <a:latin typeface="メイリオ" pitchFamily="50" charset="-128"/>
                <a:ea typeface="メイリオ" pitchFamily="50" charset="-128"/>
                <a:cs typeface="メイリオ" pitchFamily="50" charset="-128"/>
              </a:rPr>
              <a:t>情報</a:t>
            </a:r>
          </a:p>
        </p:txBody>
      </p:sp>
      <p:sp>
        <p:nvSpPr>
          <p:cNvPr id="100" name="Text Box 21"/>
          <p:cNvSpPr txBox="1">
            <a:spLocks noChangeArrowheads="1"/>
          </p:cNvSpPr>
          <p:nvPr/>
        </p:nvSpPr>
        <p:spPr bwMode="auto">
          <a:xfrm>
            <a:off x="5309617" y="4115159"/>
            <a:ext cx="765175" cy="503113"/>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賃金</a:t>
            </a:r>
            <a:br>
              <a:rPr lang="ja-JP" altLang="en-US" sz="1400" kern="0" dirty="0">
                <a:solidFill>
                  <a:srgbClr val="FFFFFF"/>
                </a:solidFill>
                <a:latin typeface="メイリオ" pitchFamily="50" charset="-128"/>
                <a:ea typeface="メイリオ" pitchFamily="50" charset="-128"/>
                <a:cs typeface="メイリオ" pitchFamily="50" charset="-128"/>
              </a:rPr>
            </a:br>
            <a:r>
              <a:rPr lang="ja-JP" altLang="en-US" sz="1400" kern="0" dirty="0">
                <a:solidFill>
                  <a:srgbClr val="FFFFFF"/>
                </a:solidFill>
                <a:latin typeface="メイリオ" pitchFamily="50" charset="-128"/>
                <a:ea typeface="メイリオ" pitchFamily="50" charset="-128"/>
                <a:cs typeface="メイリオ" pitchFamily="50" charset="-128"/>
              </a:rPr>
              <a:t>情報</a:t>
            </a:r>
          </a:p>
        </p:txBody>
      </p:sp>
      <p:sp>
        <p:nvSpPr>
          <p:cNvPr id="101" name="Text Box 22"/>
          <p:cNvSpPr txBox="1">
            <a:spLocks noChangeArrowheads="1"/>
          </p:cNvSpPr>
          <p:nvPr/>
        </p:nvSpPr>
        <p:spPr bwMode="auto">
          <a:xfrm>
            <a:off x="6957640" y="4110044"/>
            <a:ext cx="765175" cy="504000"/>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400" kern="0">
                <a:solidFill>
                  <a:srgbClr val="FFFFFF"/>
                </a:solidFill>
                <a:latin typeface="メイリオ" pitchFamily="50" charset="-128"/>
                <a:ea typeface="メイリオ" pitchFamily="50" charset="-128"/>
                <a:cs typeface="メイリオ" pitchFamily="50" charset="-128"/>
              </a:rPr>
              <a:t>異動</a:t>
            </a:r>
            <a:br>
              <a:rPr lang="ja-JP" altLang="en-US" sz="1400" kern="0">
                <a:solidFill>
                  <a:srgbClr val="FFFFFF"/>
                </a:solidFill>
                <a:latin typeface="メイリオ" pitchFamily="50" charset="-128"/>
                <a:ea typeface="メイリオ" pitchFamily="50" charset="-128"/>
                <a:cs typeface="メイリオ" pitchFamily="50" charset="-128"/>
              </a:rPr>
            </a:br>
            <a:r>
              <a:rPr lang="ja-JP" altLang="en-US" sz="1400" kern="0">
                <a:solidFill>
                  <a:srgbClr val="FFFFFF"/>
                </a:solidFill>
                <a:latin typeface="メイリオ" pitchFamily="50" charset="-128"/>
                <a:ea typeface="メイリオ" pitchFamily="50" charset="-128"/>
                <a:cs typeface="メイリオ" pitchFamily="50" charset="-128"/>
              </a:rPr>
              <a:t>履歴</a:t>
            </a:r>
          </a:p>
        </p:txBody>
      </p:sp>
      <p:sp>
        <p:nvSpPr>
          <p:cNvPr id="102" name="Text Box 23"/>
          <p:cNvSpPr txBox="1">
            <a:spLocks noChangeArrowheads="1"/>
          </p:cNvSpPr>
          <p:nvPr/>
        </p:nvSpPr>
        <p:spPr bwMode="auto">
          <a:xfrm>
            <a:off x="7767265" y="4111632"/>
            <a:ext cx="765175" cy="504000"/>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職務</a:t>
            </a:r>
            <a:br>
              <a:rPr lang="ja-JP" altLang="en-US" sz="1400" kern="0" dirty="0">
                <a:solidFill>
                  <a:srgbClr val="FFFFFF"/>
                </a:solidFill>
                <a:latin typeface="メイリオ" pitchFamily="50" charset="-128"/>
                <a:ea typeface="メイリオ" pitchFamily="50" charset="-128"/>
                <a:cs typeface="メイリオ" pitchFamily="50" charset="-128"/>
              </a:rPr>
            </a:br>
            <a:r>
              <a:rPr lang="ja-JP" altLang="en-US" sz="1400" kern="0" dirty="0">
                <a:solidFill>
                  <a:srgbClr val="FFFFFF"/>
                </a:solidFill>
                <a:latin typeface="メイリオ" pitchFamily="50" charset="-128"/>
                <a:ea typeface="メイリオ" pitchFamily="50" charset="-128"/>
                <a:cs typeface="メイリオ" pitchFamily="50" charset="-128"/>
              </a:rPr>
              <a:t>経歴</a:t>
            </a:r>
          </a:p>
        </p:txBody>
      </p:sp>
      <p:sp>
        <p:nvSpPr>
          <p:cNvPr id="103" name="Text Box 11"/>
          <p:cNvSpPr txBox="1">
            <a:spLocks noChangeArrowheads="1"/>
          </p:cNvSpPr>
          <p:nvPr/>
        </p:nvSpPr>
        <p:spPr bwMode="auto">
          <a:xfrm>
            <a:off x="2878492" y="2270001"/>
            <a:ext cx="283319" cy="1114804"/>
          </a:xfrm>
          <a:prstGeom prst="rect">
            <a:avLst/>
          </a:prstGeom>
          <a:solidFill>
            <a:srgbClr val="0065AE">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eaVert" wrap="none" lIns="72000" tIns="46800" rIns="72000" bIns="46800" anchor="ctr"/>
          <a:lstStyle/>
          <a:p>
            <a:pPr algn="ctr" fontAlgn="auto">
              <a:spcBef>
                <a:spcPct val="50000"/>
              </a:spcBef>
              <a:spcAft>
                <a:spcPts val="0"/>
              </a:spcAft>
              <a:defRPr/>
            </a:pPr>
            <a:r>
              <a:rPr kumimoji="0" lang="ja-JP" altLang="en-US" sz="1500" kern="0" dirty="0">
                <a:solidFill>
                  <a:srgbClr val="FFFFFF"/>
                </a:solidFill>
                <a:latin typeface="メイリオ" pitchFamily="50" charset="-128"/>
                <a:ea typeface="メイリオ" pitchFamily="50" charset="-128"/>
                <a:cs typeface="メイリオ" pitchFamily="50" charset="-128"/>
              </a:rPr>
              <a:t>給与明細</a:t>
            </a:r>
          </a:p>
        </p:txBody>
      </p:sp>
      <p:pic>
        <p:nvPicPr>
          <p:cNvPr id="79946" name="Picture 1"/>
          <p:cNvPicPr>
            <a:picLocks noChangeAspect="1" noChangeArrowheads="1"/>
          </p:cNvPicPr>
          <p:nvPr/>
        </p:nvPicPr>
        <p:blipFill>
          <a:blip r:embed="rId4" cstate="screen"/>
          <a:srcRect/>
          <a:stretch>
            <a:fillRect/>
          </a:stretch>
        </p:blipFill>
        <p:spPr bwMode="auto">
          <a:xfrm>
            <a:off x="3348038" y="2455442"/>
            <a:ext cx="744537" cy="1008062"/>
          </a:xfrm>
          <a:prstGeom prst="rect">
            <a:avLst/>
          </a:prstGeom>
          <a:noFill/>
          <a:ln w="9525">
            <a:noFill/>
            <a:miter lim="800000"/>
            <a:headEnd/>
            <a:tailEnd/>
          </a:ln>
        </p:spPr>
      </p:pic>
      <p:sp>
        <p:nvSpPr>
          <p:cNvPr id="79947" name="Text Box 33"/>
          <p:cNvSpPr txBox="1">
            <a:spLocks noChangeArrowheads="1"/>
          </p:cNvSpPr>
          <p:nvPr/>
        </p:nvSpPr>
        <p:spPr bwMode="auto">
          <a:xfrm>
            <a:off x="4643438" y="2317329"/>
            <a:ext cx="2881312" cy="1063625"/>
          </a:xfrm>
          <a:prstGeom prst="rect">
            <a:avLst/>
          </a:prstGeom>
          <a:noFill/>
          <a:ln w="9525">
            <a:noFill/>
            <a:miter lim="800000"/>
            <a:headEnd/>
            <a:tailEnd/>
          </a:ln>
        </p:spPr>
        <p:txBody>
          <a:bodyPr lIns="90000" tIns="46800" rIns="90000" bIns="46800">
            <a:spAutoFit/>
          </a:bodyPr>
          <a:lstStyle/>
          <a:p>
            <a:pPr>
              <a:spcBef>
                <a:spcPct val="50000"/>
              </a:spcBef>
              <a:buClr>
                <a:srgbClr val="004C82"/>
              </a:buClr>
              <a:buSzPct val="75000"/>
              <a:buFont typeface="Wingdings" pitchFamily="2" charset="2"/>
              <a:buChar char="u"/>
            </a:pPr>
            <a:r>
              <a:rPr lang="ja-JP" altLang="en-US" sz="1200">
                <a:solidFill>
                  <a:srgbClr val="404040"/>
                </a:solidFill>
                <a:latin typeface="メイリオ" pitchFamily="50" charset="-128"/>
                <a:ea typeface="メイリオ" pitchFamily="50" charset="-128"/>
                <a:cs typeface="メイリオ" pitchFamily="50" charset="-128"/>
              </a:rPr>
              <a:t> 給与明細、賞与明細、源泉徴収票</a:t>
            </a:r>
            <a:br>
              <a:rPr lang="ja-JP" altLang="en-US" sz="1200">
                <a:solidFill>
                  <a:srgbClr val="404040"/>
                </a:solidFill>
                <a:latin typeface="メイリオ" pitchFamily="50" charset="-128"/>
                <a:ea typeface="メイリオ" pitchFamily="50" charset="-128"/>
                <a:cs typeface="メイリオ" pitchFamily="50" charset="-128"/>
              </a:rPr>
            </a:br>
            <a:r>
              <a:rPr lang="ja-JP" altLang="en-US" sz="1200">
                <a:solidFill>
                  <a:srgbClr val="404040"/>
                </a:solidFill>
                <a:latin typeface="メイリオ" pitchFamily="50" charset="-128"/>
                <a:ea typeface="メイリオ" pitchFamily="50" charset="-128"/>
                <a:cs typeface="メイリオ" pitchFamily="50" charset="-128"/>
              </a:rPr>
              <a:t>   （ブラウザーからの閲覧・印刷）</a:t>
            </a:r>
            <a:endParaRPr lang="en-US" altLang="ja-JP" sz="1200">
              <a:solidFill>
                <a:srgbClr val="404040"/>
              </a:solidFill>
              <a:latin typeface="メイリオ" pitchFamily="50" charset="-128"/>
              <a:ea typeface="メイリオ" pitchFamily="50" charset="-128"/>
              <a:cs typeface="メイリオ" pitchFamily="50" charset="-128"/>
            </a:endParaRPr>
          </a:p>
          <a:p>
            <a:pPr>
              <a:spcBef>
                <a:spcPct val="50000"/>
              </a:spcBef>
              <a:buClr>
                <a:srgbClr val="004C82"/>
              </a:buClr>
              <a:buSzPct val="75000"/>
              <a:buFont typeface="Wingdings" pitchFamily="2" charset="2"/>
              <a:buChar char="u"/>
            </a:pPr>
            <a:r>
              <a:rPr lang="ja-JP" altLang="en-US" sz="1200">
                <a:solidFill>
                  <a:srgbClr val="404040"/>
                </a:solidFill>
                <a:latin typeface="メイリオ" pitchFamily="50" charset="-128"/>
                <a:ea typeface="メイリオ" pitchFamily="50" charset="-128"/>
                <a:cs typeface="メイリオ" pitchFamily="50" charset="-128"/>
              </a:rPr>
              <a:t> 扶養控除申告書、配偶者兼保険料</a:t>
            </a:r>
            <a:endParaRPr lang="en-US" altLang="ja-JP" sz="1200">
              <a:solidFill>
                <a:srgbClr val="404040"/>
              </a:solidFill>
              <a:latin typeface="メイリオ" pitchFamily="50" charset="-128"/>
              <a:ea typeface="メイリオ" pitchFamily="50" charset="-128"/>
              <a:cs typeface="メイリオ" pitchFamily="50" charset="-128"/>
            </a:endParaRPr>
          </a:p>
          <a:p>
            <a:pPr>
              <a:spcBef>
                <a:spcPct val="50000"/>
              </a:spcBef>
              <a:buClr>
                <a:srgbClr val="004C82"/>
              </a:buClr>
              <a:buSzPct val="75000"/>
            </a:pPr>
            <a:r>
              <a:rPr lang="ja-JP" altLang="en-US" sz="1200">
                <a:solidFill>
                  <a:srgbClr val="404040"/>
                </a:solidFill>
                <a:latin typeface="メイリオ" pitchFamily="50" charset="-128"/>
                <a:ea typeface="メイリオ" pitchFamily="50" charset="-128"/>
                <a:cs typeface="メイリオ" pitchFamily="50" charset="-128"/>
              </a:rPr>
              <a:t>　 控除申告書</a:t>
            </a:r>
            <a:r>
              <a:rPr lang="ja-JP" altLang="en-US" sz="1400">
                <a:solidFill>
                  <a:srgbClr val="404040"/>
                </a:solidFill>
                <a:latin typeface="メイリオ" pitchFamily="50" charset="-128"/>
                <a:ea typeface="メイリオ" pitchFamily="50" charset="-128"/>
                <a:cs typeface="メイリオ" pitchFamily="50" charset="-128"/>
              </a:rPr>
              <a:t>　　　</a:t>
            </a:r>
          </a:p>
        </p:txBody>
      </p:sp>
      <p:grpSp>
        <p:nvGrpSpPr>
          <p:cNvPr id="2" name="グループ化 38"/>
          <p:cNvGrpSpPr/>
          <p:nvPr/>
        </p:nvGrpSpPr>
        <p:grpSpPr>
          <a:xfrm>
            <a:off x="395290" y="1340768"/>
            <a:ext cx="215993" cy="215740"/>
            <a:chOff x="395290" y="1460627"/>
            <a:chExt cx="215993" cy="215740"/>
          </a:xfrm>
        </p:grpSpPr>
        <p:sp>
          <p:nvSpPr>
            <p:cNvPr id="40" name="正方形/長方形 39"/>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42" name="正方形/長方形 41"/>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43"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人事給与システムからの情報を</a:t>
            </a:r>
            <a:r>
              <a:rPr lang="en-US" altLang="ja-JP" dirty="0" smtClean="0">
                <a:solidFill>
                  <a:srgbClr val="C00000"/>
                </a:solidFill>
                <a:latin typeface="メイリオ" pitchFamily="50" charset="-128"/>
                <a:ea typeface="メイリオ" pitchFamily="50" charset="-128"/>
                <a:cs typeface="メイリオ" pitchFamily="50" charset="-128"/>
              </a:rPr>
              <a:t>Web</a:t>
            </a:r>
            <a:r>
              <a:rPr lang="ja-JP" altLang="en-US" dirty="0" smtClean="0">
                <a:solidFill>
                  <a:srgbClr val="C00000"/>
                </a:solidFill>
                <a:latin typeface="メイリオ" pitchFamily="50" charset="-128"/>
                <a:ea typeface="メイリオ" pitchFamily="50" charset="-128"/>
                <a:cs typeface="メイリオ" pitchFamily="50" charset="-128"/>
              </a:rPr>
              <a:t>で収集、</a:t>
            </a:r>
            <a:r>
              <a:rPr lang="en-US" altLang="ja-JP" dirty="0" smtClean="0">
                <a:solidFill>
                  <a:srgbClr val="C00000"/>
                </a:solidFill>
                <a:latin typeface="メイリオ" pitchFamily="50" charset="-128"/>
                <a:ea typeface="メイリオ" pitchFamily="50" charset="-128"/>
                <a:cs typeface="メイリオ" pitchFamily="50" charset="-128"/>
              </a:rPr>
              <a:t> Web</a:t>
            </a:r>
            <a:r>
              <a:rPr lang="ja-JP" altLang="en-US" dirty="0" smtClean="0">
                <a:solidFill>
                  <a:srgbClr val="C00000"/>
                </a:solidFill>
                <a:latin typeface="メイリオ" pitchFamily="50" charset="-128"/>
                <a:ea typeface="メイリオ" pitchFamily="50" charset="-128"/>
                <a:cs typeface="メイリオ" pitchFamily="50" charset="-128"/>
              </a:rPr>
              <a:t>で閲覧</a:t>
            </a:r>
          </a:p>
        </p:txBody>
      </p:sp>
      <p:sp>
        <p:nvSpPr>
          <p:cNvPr id="46" name="円/楕円 45"/>
          <p:cNvSpPr/>
          <p:nvPr/>
        </p:nvSpPr>
        <p:spPr>
          <a:xfrm>
            <a:off x="1043608" y="2671416"/>
            <a:ext cx="1008112" cy="1008112"/>
          </a:xfrm>
          <a:prstGeom prst="ellipse">
            <a:avLst/>
          </a:prstGeom>
          <a:solidFill>
            <a:srgbClr val="FF660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dirty="0">
              <a:solidFill>
                <a:prstClr val="white"/>
              </a:solidFill>
            </a:endParaRPr>
          </a:p>
        </p:txBody>
      </p:sp>
      <p:sp>
        <p:nvSpPr>
          <p:cNvPr id="47" name="テキスト ボックス 46"/>
          <p:cNvSpPr txBox="1"/>
          <p:nvPr/>
        </p:nvSpPr>
        <p:spPr>
          <a:xfrm>
            <a:off x="1115616" y="2887440"/>
            <a:ext cx="864096" cy="576064"/>
          </a:xfrm>
          <a:prstGeom prst="rect">
            <a:avLst/>
          </a:prstGeom>
        </p:spPr>
        <p:txBody>
          <a:bodyPr wrap="square" lIns="0" tIns="0" rIns="0" bIns="0" rtlCol="0" anchor="t" anchorCtr="0">
            <a:normAutofit/>
          </a:bodyPr>
          <a:lstStyle/>
          <a:p>
            <a:pPr algn="ctr" fontAlgn="auto">
              <a:spcAft>
                <a:spcPts val="0"/>
              </a:spcAft>
            </a:pPr>
            <a:r>
              <a:rPr lang="en-US" altLang="ja-JP" sz="1200" b="1" i="1" dirty="0" err="1" smtClean="0">
                <a:solidFill>
                  <a:prstClr val="white"/>
                </a:solidFill>
                <a:latin typeface="Times New Roman" pitchFamily="18" charset="0"/>
                <a:ea typeface="HGP創英角ｺﾞｼｯｸUB"/>
                <a:cs typeface="Times New Roman" pitchFamily="18" charset="0"/>
              </a:rPr>
              <a:t>SuperStream</a:t>
            </a:r>
            <a:endParaRPr lang="en-US" altLang="ja-JP" sz="1200" b="1" i="1" dirty="0" smtClean="0">
              <a:solidFill>
                <a:prstClr val="white"/>
              </a:solidFill>
              <a:latin typeface="Times New Roman" pitchFamily="18" charset="0"/>
              <a:ea typeface="HGP創英角ｺﾞｼｯｸUB"/>
              <a:cs typeface="Times New Roman" pitchFamily="18" charset="0"/>
            </a:endParaRPr>
          </a:p>
          <a:p>
            <a:pPr algn="ctr" fontAlgn="auto">
              <a:spcAft>
                <a:spcPts val="0"/>
              </a:spcAft>
            </a:pPr>
            <a:r>
              <a:rPr lang="en-US" altLang="ja-JP" sz="1200" b="1" dirty="0" smtClean="0">
                <a:solidFill>
                  <a:prstClr val="white"/>
                </a:solidFill>
                <a:latin typeface="Times New Roman" pitchFamily="18" charset="0"/>
                <a:ea typeface="HGP創英角ｺﾞｼｯｸUB"/>
                <a:cs typeface="Times New Roman" pitchFamily="18" charset="0"/>
              </a:rPr>
              <a:t>PR+</a:t>
            </a:r>
          </a:p>
          <a:p>
            <a:pPr algn="ctr" fontAlgn="auto">
              <a:spcAft>
                <a:spcPts val="0"/>
              </a:spcAft>
            </a:pPr>
            <a:r>
              <a:rPr lang="ja-JP" altLang="en-US" sz="1200" b="1" dirty="0" smtClean="0">
                <a:solidFill>
                  <a:prstClr val="white"/>
                </a:solidFill>
                <a:latin typeface="メイリオ" pitchFamily="50" charset="-128"/>
                <a:ea typeface="メイリオ" pitchFamily="50" charset="-128"/>
                <a:cs typeface="メイリオ" pitchFamily="50" charset="-128"/>
              </a:rPr>
              <a:t>給与管理</a:t>
            </a:r>
          </a:p>
        </p:txBody>
      </p:sp>
      <p:sp>
        <p:nvSpPr>
          <p:cNvPr id="48" name="円/楕円 47"/>
          <p:cNvSpPr/>
          <p:nvPr/>
        </p:nvSpPr>
        <p:spPr>
          <a:xfrm>
            <a:off x="1043608" y="3823544"/>
            <a:ext cx="1008112" cy="1008112"/>
          </a:xfrm>
          <a:prstGeom prst="ellipse">
            <a:avLst/>
          </a:prstGeom>
          <a:solidFill>
            <a:srgbClr val="FF660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dirty="0">
              <a:solidFill>
                <a:prstClr val="white"/>
              </a:solidFill>
            </a:endParaRPr>
          </a:p>
        </p:txBody>
      </p:sp>
      <p:sp>
        <p:nvSpPr>
          <p:cNvPr id="49" name="テキスト ボックス 48"/>
          <p:cNvSpPr txBox="1"/>
          <p:nvPr/>
        </p:nvSpPr>
        <p:spPr>
          <a:xfrm>
            <a:off x="1115616" y="4039568"/>
            <a:ext cx="864096" cy="576064"/>
          </a:xfrm>
          <a:prstGeom prst="rect">
            <a:avLst/>
          </a:prstGeom>
        </p:spPr>
        <p:txBody>
          <a:bodyPr wrap="square" lIns="0" tIns="0" rIns="0" bIns="0" rtlCol="0" anchor="t" anchorCtr="0">
            <a:normAutofit/>
          </a:bodyPr>
          <a:lstStyle/>
          <a:p>
            <a:pPr algn="ctr" fontAlgn="auto">
              <a:spcAft>
                <a:spcPts val="0"/>
              </a:spcAft>
            </a:pPr>
            <a:r>
              <a:rPr lang="en-US" altLang="ja-JP" sz="1200" b="1" i="1" dirty="0" err="1" smtClean="0">
                <a:solidFill>
                  <a:prstClr val="white"/>
                </a:solidFill>
                <a:latin typeface="Times New Roman" pitchFamily="18" charset="0"/>
                <a:ea typeface="HGP創英角ｺﾞｼｯｸUB"/>
                <a:cs typeface="Times New Roman" pitchFamily="18" charset="0"/>
              </a:rPr>
              <a:t>SuperStream</a:t>
            </a:r>
            <a:endParaRPr lang="en-US" altLang="ja-JP" sz="1200" b="1" i="1" dirty="0" smtClean="0">
              <a:solidFill>
                <a:prstClr val="white"/>
              </a:solidFill>
              <a:latin typeface="Times New Roman" pitchFamily="18" charset="0"/>
              <a:ea typeface="HGP創英角ｺﾞｼｯｸUB"/>
              <a:cs typeface="Times New Roman" pitchFamily="18" charset="0"/>
            </a:endParaRPr>
          </a:p>
          <a:p>
            <a:pPr algn="ctr" fontAlgn="auto">
              <a:spcAft>
                <a:spcPts val="0"/>
              </a:spcAft>
            </a:pPr>
            <a:r>
              <a:rPr lang="en-US" altLang="ja-JP" sz="1200" b="1" dirty="0" smtClean="0">
                <a:solidFill>
                  <a:prstClr val="white"/>
                </a:solidFill>
                <a:latin typeface="Times New Roman" pitchFamily="18" charset="0"/>
                <a:ea typeface="HGP創英角ｺﾞｼｯｸUB"/>
                <a:cs typeface="Times New Roman" pitchFamily="18" charset="0"/>
              </a:rPr>
              <a:t>HR+</a:t>
            </a:r>
          </a:p>
          <a:p>
            <a:pPr algn="ctr" fontAlgn="auto">
              <a:spcAft>
                <a:spcPts val="0"/>
              </a:spcAft>
            </a:pPr>
            <a:r>
              <a:rPr lang="ja-JP" altLang="en-US" sz="1200" b="1" dirty="0" smtClean="0">
                <a:solidFill>
                  <a:prstClr val="white"/>
                </a:solidFill>
                <a:latin typeface="メイリオ" pitchFamily="50" charset="-128"/>
                <a:ea typeface="メイリオ" pitchFamily="50" charset="-128"/>
                <a:cs typeface="メイリオ" pitchFamily="50" charset="-128"/>
              </a:rPr>
              <a:t>人事管理</a:t>
            </a:r>
          </a:p>
        </p:txBody>
      </p:sp>
      <p:sp>
        <p:nvSpPr>
          <p:cNvPr id="50" name="円/楕円 49"/>
          <p:cNvSpPr/>
          <p:nvPr/>
        </p:nvSpPr>
        <p:spPr>
          <a:xfrm>
            <a:off x="7524328" y="2311376"/>
            <a:ext cx="1008112" cy="1008112"/>
          </a:xfrm>
          <a:prstGeom prst="ellipse">
            <a:avLst/>
          </a:prstGeom>
          <a:solidFill>
            <a:srgbClr val="FF66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dirty="0">
              <a:solidFill>
                <a:prstClr val="white"/>
              </a:solidFill>
            </a:endParaRPr>
          </a:p>
        </p:txBody>
      </p:sp>
      <p:sp>
        <p:nvSpPr>
          <p:cNvPr id="51" name="テキスト ボックス 50"/>
          <p:cNvSpPr txBox="1"/>
          <p:nvPr/>
        </p:nvSpPr>
        <p:spPr>
          <a:xfrm>
            <a:off x="7596336" y="2527400"/>
            <a:ext cx="864096" cy="576064"/>
          </a:xfrm>
          <a:prstGeom prst="rect">
            <a:avLst/>
          </a:prstGeom>
        </p:spPr>
        <p:txBody>
          <a:bodyPr wrap="square" lIns="0" tIns="0" rIns="0" bIns="0" rtlCol="0" anchor="t" anchorCtr="0">
            <a:normAutofit fontScale="92500"/>
          </a:bodyPr>
          <a:lstStyle/>
          <a:p>
            <a:pPr algn="ctr" fontAlgn="auto">
              <a:spcAft>
                <a:spcPts val="0"/>
              </a:spcAft>
            </a:pPr>
            <a:r>
              <a:rPr lang="en-US" altLang="ja-JP" sz="1200" b="1" i="1" dirty="0" err="1" smtClean="0">
                <a:solidFill>
                  <a:prstClr val="white"/>
                </a:solidFill>
                <a:latin typeface="Times New Roman" pitchFamily="18" charset="0"/>
                <a:ea typeface="HGP創英角ｺﾞｼｯｸUB"/>
                <a:cs typeface="Times New Roman" pitchFamily="18" charset="0"/>
              </a:rPr>
              <a:t>SuperStream</a:t>
            </a:r>
            <a:endParaRPr lang="en-US" altLang="ja-JP" sz="1200" b="1" i="1" dirty="0" smtClean="0">
              <a:solidFill>
                <a:prstClr val="white"/>
              </a:solidFill>
              <a:latin typeface="Times New Roman" pitchFamily="18" charset="0"/>
              <a:ea typeface="HGP創英角ｺﾞｼｯｸUB"/>
              <a:cs typeface="Times New Roman" pitchFamily="18" charset="0"/>
            </a:endParaRPr>
          </a:p>
          <a:p>
            <a:pPr algn="ctr" fontAlgn="auto">
              <a:spcAft>
                <a:spcPts val="0"/>
              </a:spcAft>
            </a:pPr>
            <a:r>
              <a:rPr lang="en-US" altLang="ja-JP" sz="1200" b="1" i="1" dirty="0" smtClean="0">
                <a:solidFill>
                  <a:prstClr val="white"/>
                </a:solidFill>
                <a:latin typeface="Times New Roman" pitchFamily="18" charset="0"/>
                <a:ea typeface="HGP創英角ｺﾞｼｯｸUB"/>
                <a:cs typeface="Times New Roman" pitchFamily="18" charset="0"/>
              </a:rPr>
              <a:t>field/</a:t>
            </a:r>
            <a:r>
              <a:rPr lang="en-US" altLang="ja-JP" sz="1200" b="1" dirty="0" smtClean="0">
                <a:solidFill>
                  <a:prstClr val="white"/>
                </a:solidFill>
                <a:latin typeface="Times New Roman" pitchFamily="18" charset="0"/>
                <a:ea typeface="HGP創英角ｺﾞｼｯｸUB"/>
                <a:cs typeface="Times New Roman" pitchFamily="18" charset="0"/>
              </a:rPr>
              <a:t>HR</a:t>
            </a:r>
          </a:p>
          <a:p>
            <a:pPr algn="ctr" fontAlgn="auto">
              <a:spcAft>
                <a:spcPts val="0"/>
              </a:spcAft>
            </a:pPr>
            <a:r>
              <a:rPr lang="ja-JP" altLang="en-US" sz="1000" b="1" dirty="0" smtClean="0">
                <a:solidFill>
                  <a:prstClr val="white"/>
                </a:solidFill>
                <a:latin typeface="メイリオ" pitchFamily="50" charset="-128"/>
                <a:ea typeface="メイリオ" pitchFamily="50" charset="-128"/>
                <a:cs typeface="メイリオ" pitchFamily="50" charset="-128"/>
              </a:rPr>
              <a:t>人事諸届・照会</a:t>
            </a:r>
          </a:p>
        </p:txBody>
      </p:sp>
      <p:sp>
        <p:nvSpPr>
          <p:cNvPr id="53" name="正方形/長方形 52"/>
          <p:cNvSpPr/>
          <p:nvPr/>
        </p:nvSpPr>
        <p:spPr>
          <a:xfrm>
            <a:off x="5004048" y="4831656"/>
            <a:ext cx="3312368" cy="461665"/>
          </a:xfrm>
          <a:prstGeom prst="rect">
            <a:avLst/>
          </a:prstGeom>
        </p:spPr>
        <p:txBody>
          <a:bodyPr wrap="square">
            <a:spAutoFit/>
          </a:bodyPr>
          <a:lstStyle/>
          <a:p>
            <a:r>
              <a:rPr lang="ja-JP" altLang="en-US" sz="800" dirty="0" smtClean="0">
                <a:solidFill>
                  <a:srgbClr val="B31919"/>
                </a:solidFill>
                <a:latin typeface="メイリオ" pitchFamily="50" charset="-128"/>
                <a:ea typeface="メイリオ" pitchFamily="50" charset="-128"/>
                <a:cs typeface="メイリオ" pitchFamily="50" charset="-128"/>
              </a:rPr>
              <a:t>・個人情報のアイテム（個人情報項目）</a:t>
            </a:r>
          </a:p>
          <a:p>
            <a:r>
              <a:rPr lang="ja-JP" altLang="en-US" sz="800" dirty="0" smtClean="0">
                <a:solidFill>
                  <a:srgbClr val="B31919"/>
                </a:solidFill>
                <a:latin typeface="メイリオ" pitchFamily="50" charset="-128"/>
                <a:ea typeface="メイリオ" pitchFamily="50" charset="-128"/>
                <a:cs typeface="メイリオ" pitchFamily="50" charset="-128"/>
              </a:rPr>
              <a:t>・ユーザ独自に人事情報に追加した項目（拡張追加項目）</a:t>
            </a:r>
          </a:p>
          <a:p>
            <a:r>
              <a:rPr lang="ja-JP" altLang="en-US" sz="800" dirty="0" smtClean="0">
                <a:solidFill>
                  <a:srgbClr val="B31919"/>
                </a:solidFill>
                <a:latin typeface="メイリオ" pitchFamily="50" charset="-128"/>
                <a:ea typeface="メイリオ" pitchFamily="50" charset="-128"/>
                <a:cs typeface="メイリオ" pitchFamily="50" charset="-128"/>
              </a:rPr>
              <a:t>・人事管理対象外の項目</a:t>
            </a:r>
            <a:endParaRPr lang="ja-JP" altLang="en-US" sz="800" dirty="0">
              <a:solidFill>
                <a:srgbClr val="B31919"/>
              </a:solidFill>
              <a:latin typeface="メイリオ" pitchFamily="50" charset="-128"/>
              <a:ea typeface="メイリオ" pitchFamily="50" charset="-128"/>
              <a:cs typeface="メイリオ" pitchFamily="50" charset="-128"/>
            </a:endParaRPr>
          </a:p>
        </p:txBody>
      </p:sp>
      <p:sp>
        <p:nvSpPr>
          <p:cNvPr id="52"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98332" name="AutoShape 32"/>
          <p:cNvSpPr>
            <a:spLocks noChangeArrowheads="1"/>
          </p:cNvSpPr>
          <p:nvPr/>
        </p:nvSpPr>
        <p:spPr bwMode="auto">
          <a:xfrm>
            <a:off x="2765425" y="6003510"/>
            <a:ext cx="6075363" cy="489780"/>
          </a:xfrm>
          <a:prstGeom prst="leftRightArrow">
            <a:avLst>
              <a:gd name="adj1" fmla="val 56759"/>
              <a:gd name="adj2" fmla="val 63867"/>
            </a:avLst>
          </a:prstGeom>
          <a:solidFill>
            <a:schemeClr val="accent1">
              <a:lumMod val="75000"/>
            </a:schemeClr>
          </a:solidFill>
          <a:ln/>
          <a:extLst/>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pPr algn="ctr">
              <a:spcBef>
                <a:spcPct val="50000"/>
              </a:spcBef>
              <a:defRPr/>
            </a:pPr>
            <a:r>
              <a:rPr lang="ja-JP" altLang="en-US" sz="1200" dirty="0">
                <a:solidFill>
                  <a:srgbClr val="FFFFFF"/>
                </a:solidFill>
                <a:latin typeface="メイリオ" pitchFamily="50" charset="-128"/>
                <a:ea typeface="メイリオ" pitchFamily="50" charset="-128"/>
                <a:cs typeface="メイリオ" pitchFamily="50" charset="-128"/>
              </a:rPr>
              <a:t>情報開示・サービス提供への拡張</a:t>
            </a:r>
          </a:p>
        </p:txBody>
      </p:sp>
      <p:sp>
        <p:nvSpPr>
          <p:cNvPr id="98331" name="AutoShape 31"/>
          <p:cNvSpPr>
            <a:spLocks noChangeArrowheads="1"/>
          </p:cNvSpPr>
          <p:nvPr/>
        </p:nvSpPr>
        <p:spPr bwMode="auto">
          <a:xfrm>
            <a:off x="461963" y="6008998"/>
            <a:ext cx="2220912" cy="443880"/>
          </a:xfrm>
          <a:prstGeom prst="leftRightArrow">
            <a:avLst>
              <a:gd name="adj1" fmla="val 62639"/>
              <a:gd name="adj2" fmla="val 59792"/>
            </a:avLst>
          </a:prstGeom>
          <a:solidFill>
            <a:schemeClr val="accent1">
              <a:lumMod val="75000"/>
            </a:schemeClr>
          </a:solidFill>
          <a:ln/>
          <a:extLst/>
        </p:spPr>
        <p:style>
          <a:lnRef idx="0">
            <a:schemeClr val="accent5"/>
          </a:lnRef>
          <a:fillRef idx="3">
            <a:schemeClr val="accent5"/>
          </a:fillRef>
          <a:effectRef idx="3">
            <a:schemeClr val="accent5"/>
          </a:effectRef>
          <a:fontRef idx="minor">
            <a:schemeClr val="lt1"/>
          </a:fontRef>
        </p:style>
        <p:txBody>
          <a:bodyPr lIns="90000" tIns="46800" rIns="90000" bIns="46800" anchor="ctr">
            <a:spAutoFit/>
          </a:bodyPr>
          <a:lstStyle/>
          <a:p>
            <a:pPr algn="ctr">
              <a:spcBef>
                <a:spcPct val="50000"/>
              </a:spcBef>
              <a:defRPr/>
            </a:pPr>
            <a:r>
              <a:rPr lang="ja-JP" altLang="en-US" sz="1200" dirty="0">
                <a:solidFill>
                  <a:srgbClr val="FFFFFF"/>
                </a:solidFill>
                <a:latin typeface="メイリオ" pitchFamily="50" charset="-128"/>
                <a:ea typeface="メイリオ" pitchFamily="50" charset="-128"/>
                <a:cs typeface="メイリオ" pitchFamily="50" charset="-128"/>
              </a:rPr>
              <a:t>人事情報基盤</a:t>
            </a:r>
          </a:p>
        </p:txBody>
      </p:sp>
      <p:sp>
        <p:nvSpPr>
          <p:cNvPr id="5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06056CA5-54EF-4EB8-B515-73FECE2E3F94}" type="slidenum">
              <a:rPr lang="ja-JP" altLang="en-US">
                <a:solidFill>
                  <a:prstClr val="white"/>
                </a:solidFill>
                <a:latin typeface="メイリオ" pitchFamily="50" charset="-128"/>
                <a:ea typeface="メイリオ" pitchFamily="50" charset="-128"/>
                <a:cs typeface="メイリオ" pitchFamily="50" charset="-128"/>
              </a:rPr>
              <a:pPr>
                <a:defRPr/>
              </a:pPr>
              <a:t>35</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4" name="タイトル 3"/>
          <p:cNvSpPr>
            <a:spLocks noGrp="1"/>
          </p:cNvSpPr>
          <p:nvPr>
            <p:ph type="title" idx="4294967295"/>
          </p:nvPr>
        </p:nvSpPr>
        <p:spPr>
          <a:xfrm>
            <a:off x="250825" y="333375"/>
            <a:ext cx="8135938" cy="1008063"/>
          </a:xfrm>
          <a:prstGeom prst="rect">
            <a:avLst/>
          </a:prstGeom>
        </p:spPr>
        <p:txBody>
          <a:bodyPr/>
          <a:lstStyle/>
          <a:p>
            <a:pPr eaLnBrk="1" hangingPunct="1">
              <a:defRPr/>
            </a:pPr>
            <a:r>
              <a:rPr lang="en-US" altLang="ja-JP" b="1" i="1" dirty="0" smtClean="0">
                <a:solidFill>
                  <a:srgbClr val="FFFFFF"/>
                </a:solidFill>
                <a:latin typeface="Times New Roman" pitchFamily="18" charset="0"/>
                <a:ea typeface="メイリオ" pitchFamily="50" charset="-128"/>
                <a:cs typeface="Times New Roman" pitchFamily="18" charset="0"/>
              </a:rPr>
              <a:t>SuperStream </a:t>
            </a:r>
            <a:r>
              <a:rPr lang="en-US" altLang="ja-JP" b="1" dirty="0" smtClean="0">
                <a:solidFill>
                  <a:srgbClr val="FFFFFF"/>
                </a:solidFill>
                <a:latin typeface="Times New Roman" pitchFamily="18" charset="0"/>
                <a:ea typeface="メイリオ" pitchFamily="50" charset="-128"/>
                <a:cs typeface="Times New Roman" pitchFamily="18" charset="0"/>
              </a:rPr>
              <a:t>- </a:t>
            </a:r>
            <a:r>
              <a:rPr lang="en-US" altLang="ja-JP" b="1" i="1" dirty="0" smtClean="0">
                <a:solidFill>
                  <a:srgbClr val="FFFFFF"/>
                </a:solidFill>
                <a:latin typeface="Times New Roman" pitchFamily="18" charset="0"/>
                <a:ea typeface="メイリオ" pitchFamily="50" charset="-128"/>
                <a:cs typeface="Times New Roman" pitchFamily="18" charset="0"/>
              </a:rPr>
              <a:t>field/ </a:t>
            </a:r>
            <a:r>
              <a:rPr lang="en-US" altLang="ja-JP" b="1" dirty="0" smtClean="0">
                <a:solidFill>
                  <a:srgbClr val="FFFFFF"/>
                </a:solidFill>
                <a:latin typeface="Times New Roman" pitchFamily="18" charset="0"/>
                <a:ea typeface="メイリオ" pitchFamily="50" charset="-128"/>
                <a:cs typeface="Times New Roman" pitchFamily="18" charset="0"/>
              </a:rPr>
              <a:t>HR</a:t>
            </a:r>
            <a:r>
              <a:rPr lang="en-US" altLang="ja-JP" sz="2400" dirty="0" smtClean="0">
                <a:latin typeface="メイリオ" pitchFamily="50" charset="-128"/>
                <a:ea typeface="メイリオ" pitchFamily="50" charset="-128"/>
                <a:cs typeface="メイリオ" pitchFamily="50" charset="-128"/>
              </a:rPr>
              <a:t/>
            </a:r>
            <a:br>
              <a:rPr lang="en-US" altLang="ja-JP" sz="24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～グループ会社の社員台帳照会機能～</a:t>
            </a:r>
            <a:endParaRPr lang="ja-JP" altLang="en-US" dirty="0">
              <a:latin typeface="メイリオ" pitchFamily="50" charset="-128"/>
              <a:ea typeface="メイリオ" pitchFamily="50" charset="-128"/>
              <a:cs typeface="メイリオ" pitchFamily="50" charset="-128"/>
            </a:endParaRPr>
          </a:p>
        </p:txBody>
      </p:sp>
      <p:sp>
        <p:nvSpPr>
          <p:cNvPr id="6" name="AutoShape 5"/>
          <p:cNvSpPr>
            <a:spLocks noChangeArrowheads="1"/>
          </p:cNvSpPr>
          <p:nvPr/>
        </p:nvSpPr>
        <p:spPr bwMode="gray">
          <a:xfrm>
            <a:off x="250825" y="2239963"/>
            <a:ext cx="8642350" cy="3917950"/>
          </a:xfrm>
          <a:prstGeom prst="roundRect">
            <a:avLst>
              <a:gd name="adj" fmla="val 462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defRPr/>
            </a:pPr>
            <a:endParaRPr lang="ja-JP"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0" name="コンテンツ プレースホルダ 6"/>
          <p:cNvSpPr txBox="1">
            <a:spLocks/>
          </p:cNvSpPr>
          <p:nvPr/>
        </p:nvSpPr>
        <p:spPr bwMode="auto">
          <a:xfrm>
            <a:off x="322263" y="2322513"/>
            <a:ext cx="3689350" cy="290512"/>
          </a:xfrm>
          <a:prstGeom prst="rect">
            <a:avLst/>
          </a:prstGeom>
        </p:spPr>
        <p:txBody>
          <a:bodyPr lIns="0" tIns="0" rIns="0" bIns="0"/>
          <a:lstStyle/>
          <a:p>
            <a:pPr marL="216000" indent="-216000" fontAlgn="ctr">
              <a:spcBef>
                <a:spcPct val="20000"/>
              </a:spcBef>
              <a:buClr>
                <a:srgbClr val="0065AE">
                  <a:lumMod val="20000"/>
                  <a:lumOff val="80000"/>
                </a:srgbClr>
              </a:buClr>
              <a:buSzPct val="75000"/>
              <a:defRPr/>
            </a:pP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社員台帳照会　社員検索条件入力</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画面</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1" name="コンテンツ プレースホルダ 6"/>
          <p:cNvSpPr txBox="1">
            <a:spLocks/>
          </p:cNvSpPr>
          <p:nvPr/>
        </p:nvSpPr>
        <p:spPr bwMode="auto">
          <a:xfrm>
            <a:off x="4716463" y="2322513"/>
            <a:ext cx="3384550" cy="288925"/>
          </a:xfrm>
          <a:prstGeom prst="rect">
            <a:avLst/>
          </a:prstGeom>
        </p:spPr>
        <p:txBody>
          <a:bodyPr lIns="0" tIns="0" rIns="0" bIns="0">
            <a:normAutofit/>
          </a:bodyPr>
          <a:lstStyle/>
          <a:p>
            <a:pPr marL="216000" indent="-216000" fontAlgn="ctr">
              <a:spcBef>
                <a:spcPct val="20000"/>
              </a:spcBef>
              <a:buClr>
                <a:srgbClr val="0065AE">
                  <a:lumMod val="20000"/>
                  <a:lumOff val="80000"/>
                </a:srgbClr>
              </a:buClr>
              <a:buSzPct val="75000"/>
              <a:defRPr/>
            </a:pP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社員台帳照会　検索結果一覧表示</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画面</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24" name="コンテンツ プレースホルダ 6"/>
          <p:cNvSpPr txBox="1">
            <a:spLocks/>
          </p:cNvSpPr>
          <p:nvPr/>
        </p:nvSpPr>
        <p:spPr>
          <a:xfrm>
            <a:off x="683568" y="1700808"/>
            <a:ext cx="8110537" cy="355600"/>
          </a:xfrm>
          <a:prstGeom prst="rect">
            <a:avLst/>
          </a:prstGeom>
        </p:spPr>
        <p:txBody>
          <a:bodyPr lIns="0" tIns="0" rIns="0" bIns="0"/>
          <a:lstStyle/>
          <a:p>
            <a:pPr marL="216000" indent="-216000" fontAlgn="ctr">
              <a:spcBef>
                <a:spcPct val="20000"/>
              </a:spcBef>
              <a:buClr>
                <a:srgbClr val="0065AE">
                  <a:lumMod val="20000"/>
                  <a:lumOff val="80000"/>
                </a:srgbClr>
              </a:buClr>
              <a:buSzPct val="75000"/>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会社を跨いだ社員台帳を経営層、人事部やラインマネージャに公開することが</a:t>
            </a:r>
            <a:r>
              <a:rPr lang="ja-JP" altLang="en-US" sz="1400" dirty="0" smtClean="0">
                <a:solidFill>
                  <a:prstClr val="black">
                    <a:lumMod val="75000"/>
                    <a:lumOff val="25000"/>
                  </a:prstClr>
                </a:solidFill>
                <a:latin typeface="メイリオ" pitchFamily="50" charset="-128"/>
                <a:ea typeface="メイリオ" pitchFamily="50" charset="-128"/>
                <a:cs typeface="メイリオ" pitchFamily="50" charset="-128"/>
              </a:rPr>
              <a:t>可能です。</a:t>
            </a:r>
            <a:endParaRPr lang="ja-JP" altLang="en-US" sz="1400" dirty="0">
              <a:solidFill>
                <a:prstClr val="black">
                  <a:lumMod val="75000"/>
                  <a:lumOff val="25000"/>
                </a:prstClr>
              </a:solidFill>
              <a:latin typeface="メイリオ" pitchFamily="50" charset="-128"/>
              <a:ea typeface="メイリオ" pitchFamily="50" charset="-128"/>
              <a:cs typeface="メイリオ" pitchFamily="50" charset="-128"/>
            </a:endParaRPr>
          </a:p>
        </p:txBody>
      </p:sp>
      <p:pic>
        <p:nvPicPr>
          <p:cNvPr id="22" name="Picture 34"/>
          <p:cNvPicPr>
            <a:picLocks noChangeAspect="1" noChangeArrowheads="1"/>
          </p:cNvPicPr>
          <p:nvPr/>
        </p:nvPicPr>
        <p:blipFill>
          <a:blip r:embed="rId3" cstate="screen"/>
          <a:srcRect/>
          <a:stretch>
            <a:fillRect/>
          </a:stretch>
        </p:blipFill>
        <p:spPr bwMode="auto">
          <a:xfrm>
            <a:off x="390525" y="2814638"/>
            <a:ext cx="4165600" cy="2946400"/>
          </a:xfrm>
          <a:prstGeom prst="rect">
            <a:avLst/>
          </a:prstGeom>
          <a:noFill/>
          <a:ln w="9525" algn="ctr">
            <a:noFill/>
            <a:miter lim="800000"/>
            <a:headEnd/>
            <a:tailEnd/>
          </a:ln>
        </p:spPr>
      </p:pic>
      <p:sp>
        <p:nvSpPr>
          <p:cNvPr id="23" name="角丸四角形 22"/>
          <p:cNvSpPr/>
          <p:nvPr/>
        </p:nvSpPr>
        <p:spPr bwMode="auto">
          <a:xfrm>
            <a:off x="1746250" y="3833813"/>
            <a:ext cx="846138" cy="287337"/>
          </a:xfrm>
          <a:prstGeom prst="roundRect">
            <a:avLst/>
          </a:prstGeom>
          <a:no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dirty="0">
              <a:solidFill>
                <a:prstClr val="black"/>
              </a:solidFill>
              <a:latin typeface="メイリオ" pitchFamily="50" charset="-128"/>
              <a:ea typeface="メイリオ" pitchFamily="50" charset="-128"/>
              <a:cs typeface="メイリオ" pitchFamily="50" charset="-128"/>
            </a:endParaRPr>
          </a:p>
        </p:txBody>
      </p:sp>
      <p:sp>
        <p:nvSpPr>
          <p:cNvPr id="27" name="角丸四角形吹き出し 26"/>
          <p:cNvSpPr/>
          <p:nvPr/>
        </p:nvSpPr>
        <p:spPr bwMode="auto">
          <a:xfrm>
            <a:off x="2893802" y="3797453"/>
            <a:ext cx="1728470" cy="720056"/>
          </a:xfrm>
          <a:prstGeom prst="wedgeRoundRectCallout">
            <a:avLst>
              <a:gd name="adj1" fmla="val -64981"/>
              <a:gd name="adj2" fmla="val -25968"/>
              <a:gd name="adj3" fmla="val 16667"/>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ja-JP" altLang="en-US" sz="1200" dirty="0">
                <a:solidFill>
                  <a:schemeClr val="tx1"/>
                </a:solidFill>
                <a:latin typeface="メイリオ" pitchFamily="50" charset="-128"/>
                <a:ea typeface="メイリオ" pitchFamily="50" charset="-128"/>
                <a:cs typeface="メイリオ" pitchFamily="50" charset="-128"/>
              </a:rPr>
              <a:t>照会する会社を選択します。</a:t>
            </a:r>
          </a:p>
        </p:txBody>
      </p:sp>
      <p:pic>
        <p:nvPicPr>
          <p:cNvPr id="28" name="Picture 36"/>
          <p:cNvPicPr>
            <a:picLocks noChangeAspect="1" noChangeArrowheads="1"/>
          </p:cNvPicPr>
          <p:nvPr/>
        </p:nvPicPr>
        <p:blipFill>
          <a:blip r:embed="rId4" cstate="screen"/>
          <a:srcRect/>
          <a:stretch>
            <a:fillRect/>
          </a:stretch>
        </p:blipFill>
        <p:spPr bwMode="auto">
          <a:xfrm>
            <a:off x="4589463" y="2822575"/>
            <a:ext cx="4146550" cy="2938463"/>
          </a:xfrm>
          <a:prstGeom prst="rect">
            <a:avLst/>
          </a:prstGeom>
          <a:noFill/>
          <a:ln w="9525" algn="ctr">
            <a:noFill/>
            <a:miter lim="800000"/>
            <a:headEnd/>
            <a:tailEnd/>
          </a:ln>
        </p:spPr>
      </p:pic>
      <p:sp>
        <p:nvSpPr>
          <p:cNvPr id="29" name="角丸四角形 28"/>
          <p:cNvSpPr/>
          <p:nvPr/>
        </p:nvSpPr>
        <p:spPr bwMode="auto">
          <a:xfrm>
            <a:off x="5608638" y="5035550"/>
            <a:ext cx="561975" cy="415925"/>
          </a:xfrm>
          <a:prstGeom prst="roundRect">
            <a:avLst/>
          </a:prstGeom>
          <a:noFill/>
          <a:ln>
            <a:solidFill>
              <a:schemeClr val="accent3"/>
            </a:solid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dirty="0">
              <a:solidFill>
                <a:prstClr val="black"/>
              </a:solidFill>
              <a:latin typeface="メイリオ" pitchFamily="50" charset="-128"/>
              <a:ea typeface="メイリオ" pitchFamily="50" charset="-128"/>
              <a:cs typeface="メイリオ" pitchFamily="50" charset="-128"/>
            </a:endParaRPr>
          </a:p>
        </p:txBody>
      </p:sp>
      <p:sp>
        <p:nvSpPr>
          <p:cNvPr id="30" name="角丸四角形 29"/>
          <p:cNvSpPr/>
          <p:nvPr/>
        </p:nvSpPr>
        <p:spPr bwMode="auto">
          <a:xfrm>
            <a:off x="5608638" y="3551238"/>
            <a:ext cx="563562" cy="1474787"/>
          </a:xfrm>
          <a:prstGeom prst="roundRect">
            <a:avLst/>
          </a:prstGeom>
          <a:noFill/>
          <a:ln>
            <a:solidFill>
              <a:schemeClr val="accent3"/>
            </a:solid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b="1" dirty="0">
              <a:solidFill>
                <a:prstClr val="black"/>
              </a:solidFill>
              <a:latin typeface="メイリオ" pitchFamily="50" charset="-128"/>
              <a:ea typeface="メイリオ" pitchFamily="50" charset="-128"/>
              <a:cs typeface="メイリオ" pitchFamily="50" charset="-128"/>
            </a:endParaRPr>
          </a:p>
        </p:txBody>
      </p:sp>
      <p:sp>
        <p:nvSpPr>
          <p:cNvPr id="31" name="角丸四角形吹き出し 30"/>
          <p:cNvSpPr/>
          <p:nvPr/>
        </p:nvSpPr>
        <p:spPr bwMode="auto">
          <a:xfrm>
            <a:off x="4714693" y="5741160"/>
            <a:ext cx="2857960" cy="374252"/>
          </a:xfrm>
          <a:prstGeom prst="wedgeRoundRectCallout">
            <a:avLst>
              <a:gd name="adj1" fmla="val -6204"/>
              <a:gd name="adj2" fmla="val -123795"/>
              <a:gd name="adj3" fmla="val 16667"/>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ja-JP" altLang="en-US" sz="1200" dirty="0">
                <a:solidFill>
                  <a:schemeClr val="tx1"/>
                </a:solidFill>
                <a:latin typeface="メイリオ" pitchFamily="50" charset="-128"/>
                <a:ea typeface="メイリオ" pitchFamily="50" charset="-128"/>
                <a:cs typeface="メイリオ" pitchFamily="50" charset="-128"/>
              </a:rPr>
              <a:t>複数会社の社員情報を照会できます。</a:t>
            </a:r>
          </a:p>
        </p:txBody>
      </p:sp>
      <p:sp>
        <p:nvSpPr>
          <p:cNvPr id="32" name="左カーブ矢印 31"/>
          <p:cNvSpPr/>
          <p:nvPr/>
        </p:nvSpPr>
        <p:spPr bwMode="auto">
          <a:xfrm rot="16200000">
            <a:off x="4337730" y="2404113"/>
            <a:ext cx="432033" cy="792215"/>
          </a:xfrm>
          <a:prstGeom prst="curvedLeftArrow">
            <a:avLst/>
          </a:prstGeom>
          <a:solidFill>
            <a:srgbClr val="C00000"/>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ja-JP" altLang="en-US" b="1" dirty="0">
              <a:solidFill>
                <a:prstClr val="black"/>
              </a:solidFill>
              <a:latin typeface="メイリオ" pitchFamily="50" charset="-128"/>
              <a:ea typeface="メイリオ" pitchFamily="50" charset="-128"/>
              <a:cs typeface="メイリオ" pitchFamily="50" charset="-128"/>
            </a:endParaRPr>
          </a:p>
        </p:txBody>
      </p:sp>
      <p:cxnSp>
        <p:nvCxnSpPr>
          <p:cNvPr id="21" name="直線コネクタ 20"/>
          <p:cNvCxnSpPr/>
          <p:nvPr/>
        </p:nvCxnSpPr>
        <p:spPr>
          <a:xfrm>
            <a:off x="682947" y="1602922"/>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grpSp>
        <p:nvGrpSpPr>
          <p:cNvPr id="33" name="グループ化 38"/>
          <p:cNvGrpSpPr/>
          <p:nvPr/>
        </p:nvGrpSpPr>
        <p:grpSpPr>
          <a:xfrm>
            <a:off x="395290" y="1340768"/>
            <a:ext cx="215993" cy="215740"/>
            <a:chOff x="395290" y="1460627"/>
            <a:chExt cx="215993" cy="215740"/>
          </a:xfrm>
        </p:grpSpPr>
        <p:sp>
          <p:nvSpPr>
            <p:cNvPr id="34" name="正方形/長方形 33"/>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35" name="正方形/長方形 34"/>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36"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グループ会社の社員台帳照会機能</a:t>
            </a:r>
          </a:p>
        </p:txBody>
      </p:sp>
      <p:sp>
        <p:nvSpPr>
          <p:cNvPr id="2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25F79C1C-EFB7-4BE9-BEA9-359D1C3BB470}" type="slidenum">
              <a:rPr lang="ja-JP" altLang="en-US">
                <a:solidFill>
                  <a:prstClr val="white"/>
                </a:solidFill>
                <a:latin typeface="メイリオ" pitchFamily="50" charset="-128"/>
                <a:ea typeface="メイリオ" pitchFamily="50" charset="-128"/>
                <a:cs typeface="メイリオ" pitchFamily="50" charset="-128"/>
              </a:rPr>
              <a:pPr>
                <a:defRPr/>
              </a:pPr>
              <a:t>36</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83971" name="タイトル 3"/>
          <p:cNvSpPr>
            <a:spLocks noGrp="1"/>
          </p:cNvSpPr>
          <p:nvPr>
            <p:ph type="title" idx="4294967295"/>
          </p:nvPr>
        </p:nvSpPr>
        <p:spPr bwMode="auto">
          <a:xfrm>
            <a:off x="252000" y="333375"/>
            <a:ext cx="8137525" cy="1008063"/>
          </a:xfrm>
          <a:prstGeom prst="rect">
            <a:avLst/>
          </a:prstGeom>
          <a:noFill/>
          <a:ln>
            <a:miter lim="800000"/>
            <a:headEnd/>
            <a:tailEnd/>
          </a:ln>
        </p:spPr>
        <p:txBody>
          <a:bodyPr/>
          <a:lstStyle/>
          <a:p>
            <a:pPr eaLnBrk="1" hangingPunct="1"/>
            <a:r>
              <a:rPr lang="en-US" altLang="ja-JP" b="1" i="1" dirty="0" smtClean="0">
                <a:solidFill>
                  <a:srgbClr val="FFFFFF"/>
                </a:solidFill>
                <a:latin typeface="Times New Roman" pitchFamily="18" charset="0"/>
                <a:ea typeface="メイリオ" pitchFamily="50" charset="-128"/>
                <a:cs typeface="Times New Roman" pitchFamily="18" charset="0"/>
              </a:rPr>
              <a:t>SuperStream </a:t>
            </a:r>
            <a:r>
              <a:rPr lang="en-US" altLang="ja-JP" b="1" dirty="0" smtClean="0">
                <a:solidFill>
                  <a:srgbClr val="FFFFFF"/>
                </a:solidFill>
                <a:latin typeface="Times New Roman" pitchFamily="18" charset="0"/>
                <a:ea typeface="メイリオ" pitchFamily="50" charset="-128"/>
                <a:cs typeface="Times New Roman" pitchFamily="18" charset="0"/>
              </a:rPr>
              <a:t>- </a:t>
            </a:r>
            <a:r>
              <a:rPr lang="en-US" altLang="ja-JP" b="1" i="1" dirty="0" smtClean="0">
                <a:solidFill>
                  <a:srgbClr val="FFFFFF"/>
                </a:solidFill>
                <a:latin typeface="Times New Roman" pitchFamily="18" charset="0"/>
                <a:ea typeface="メイリオ" pitchFamily="50" charset="-128"/>
                <a:cs typeface="Times New Roman" pitchFamily="18" charset="0"/>
              </a:rPr>
              <a:t>field/ </a:t>
            </a:r>
            <a:r>
              <a:rPr lang="en-US" altLang="ja-JP" b="1" dirty="0" smtClean="0">
                <a:solidFill>
                  <a:srgbClr val="FFFFFF"/>
                </a:solidFill>
                <a:latin typeface="Times New Roman" pitchFamily="18" charset="0"/>
                <a:ea typeface="メイリオ" pitchFamily="50" charset="-128"/>
                <a:cs typeface="Times New Roman" pitchFamily="18" charset="0"/>
              </a:rPr>
              <a:t>HR</a:t>
            </a:r>
            <a:r>
              <a:rPr lang="en-US" altLang="ja-JP" sz="2400" dirty="0" smtClean="0">
                <a:latin typeface="メイリオ" pitchFamily="50" charset="-128"/>
                <a:ea typeface="メイリオ" pitchFamily="50" charset="-128"/>
                <a:cs typeface="メイリオ" pitchFamily="50" charset="-128"/>
              </a:rPr>
              <a:t/>
            </a:r>
            <a:br>
              <a:rPr lang="en-US" altLang="ja-JP" sz="24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～保有スキル申請機能～</a:t>
            </a:r>
          </a:p>
        </p:txBody>
      </p:sp>
      <p:grpSp>
        <p:nvGrpSpPr>
          <p:cNvPr id="3" name="グループ化 24"/>
          <p:cNvGrpSpPr>
            <a:grpSpLocks/>
          </p:cNvGrpSpPr>
          <p:nvPr/>
        </p:nvGrpSpPr>
        <p:grpSpPr bwMode="auto">
          <a:xfrm>
            <a:off x="214313" y="2257425"/>
            <a:ext cx="8678862" cy="4008438"/>
            <a:chOff x="215008" y="2257425"/>
            <a:chExt cx="8677472" cy="4008090"/>
          </a:xfrm>
        </p:grpSpPr>
        <p:sp>
          <p:nvSpPr>
            <p:cNvPr id="6" name="AutoShape 5"/>
            <p:cNvSpPr>
              <a:spLocks noChangeArrowheads="1"/>
            </p:cNvSpPr>
            <p:nvPr/>
          </p:nvSpPr>
          <p:spPr bwMode="gray">
            <a:xfrm>
              <a:off x="4500572" y="2257425"/>
              <a:ext cx="4391908" cy="4008090"/>
            </a:xfrm>
            <a:prstGeom prst="roundRect">
              <a:avLst>
                <a:gd name="adj" fmla="val 462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defRPr/>
              </a:pPr>
              <a:endParaRPr lang="ja-JP"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1" name="コンテンツ プレースホルダ 6"/>
            <p:cNvSpPr txBox="1">
              <a:spLocks/>
            </p:cNvSpPr>
            <p:nvPr/>
          </p:nvSpPr>
          <p:spPr>
            <a:xfrm>
              <a:off x="4643424" y="2355841"/>
              <a:ext cx="3096716" cy="288900"/>
            </a:xfrm>
            <a:prstGeom prst="rect">
              <a:avLst/>
            </a:prstGeom>
          </p:spPr>
          <p:txBody>
            <a:bodyPr lIns="0" tIns="0" rIns="0" bIns="0">
              <a:normAutofit/>
            </a:bodyPr>
            <a:lstStyle/>
            <a:p>
              <a:pPr marL="216000" indent="-216000" fontAlgn="ctr">
                <a:spcBef>
                  <a:spcPct val="20000"/>
                </a:spcBef>
                <a:buClr>
                  <a:srgbClr val="0065AE">
                    <a:lumMod val="20000"/>
                    <a:lumOff val="80000"/>
                  </a:srgbClr>
                </a:buClr>
                <a:buSzPct val="75000"/>
                <a:defRPr/>
              </a:pP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新規申請書の入力</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画面</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7" name="AutoShape 5"/>
            <p:cNvSpPr>
              <a:spLocks noChangeArrowheads="1"/>
            </p:cNvSpPr>
            <p:nvPr/>
          </p:nvSpPr>
          <p:spPr bwMode="gray">
            <a:xfrm>
              <a:off x="215008" y="2257425"/>
              <a:ext cx="4190329" cy="4008090"/>
            </a:xfrm>
            <a:prstGeom prst="roundRect">
              <a:avLst>
                <a:gd name="adj" fmla="val 4622"/>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defRPr/>
              </a:pPr>
              <a:endParaRPr lang="ja-JP"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20" name="コンテンツ プレースホルダ 6"/>
            <p:cNvSpPr txBox="1">
              <a:spLocks/>
            </p:cNvSpPr>
            <p:nvPr/>
          </p:nvSpPr>
          <p:spPr>
            <a:xfrm>
              <a:off x="395954" y="2373303"/>
              <a:ext cx="3096716" cy="288900"/>
            </a:xfrm>
            <a:prstGeom prst="rect">
              <a:avLst/>
            </a:prstGeom>
          </p:spPr>
          <p:txBody>
            <a:bodyPr lIns="0" tIns="0" rIns="0" bIns="0">
              <a:normAutofit/>
            </a:bodyPr>
            <a:lstStyle/>
            <a:p>
              <a:pPr marL="216000" indent="-216000" fontAlgn="ctr">
                <a:spcBef>
                  <a:spcPct val="20000"/>
                </a:spcBef>
                <a:buClr>
                  <a:srgbClr val="0065AE">
                    <a:lumMod val="20000"/>
                    <a:lumOff val="80000"/>
                  </a:srgbClr>
                </a:buClr>
                <a:buSzPct val="75000"/>
                <a:defRPr/>
              </a:pP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諸届・申請書の定義登録</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画面</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pic>
          <p:nvPicPr>
            <p:cNvPr id="83991" name="Picture 12"/>
            <p:cNvPicPr>
              <a:picLocks noChangeAspect="1" noChangeArrowheads="1"/>
            </p:cNvPicPr>
            <p:nvPr/>
          </p:nvPicPr>
          <p:blipFill>
            <a:blip r:embed="rId3" cstate="screen"/>
            <a:srcRect/>
            <a:stretch>
              <a:fillRect/>
            </a:stretch>
          </p:blipFill>
          <p:spPr bwMode="auto">
            <a:xfrm>
              <a:off x="395536" y="2809131"/>
              <a:ext cx="3388709" cy="3384376"/>
            </a:xfrm>
            <a:prstGeom prst="rect">
              <a:avLst/>
            </a:prstGeom>
            <a:ln>
              <a:noFill/>
            </a:ln>
            <a:effectLst>
              <a:outerShdw blurRad="292100" dist="139700" dir="2700000" algn="tl" rotWithShape="0">
                <a:srgbClr val="333333">
                  <a:alpha val="65000"/>
                </a:srgbClr>
              </a:outerShdw>
            </a:effectLst>
          </p:spPr>
        </p:pic>
        <p:sp>
          <p:nvSpPr>
            <p:cNvPr id="22" name="角丸四角形 21"/>
            <p:cNvSpPr/>
            <p:nvPr/>
          </p:nvSpPr>
          <p:spPr>
            <a:xfrm>
              <a:off x="1548294" y="5522630"/>
              <a:ext cx="719022" cy="144449"/>
            </a:xfrm>
            <a:prstGeom prst="roundRect">
              <a:avLst/>
            </a:prstGeom>
            <a:noFill/>
            <a:ln>
              <a:solidFill>
                <a:schemeClr val="accent3"/>
              </a:solid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dirty="0">
                <a:solidFill>
                  <a:prstClr val="black"/>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395954" y="5440087"/>
              <a:ext cx="2361822" cy="215881"/>
            </a:xfrm>
            <a:prstGeom prst="roundRect">
              <a:avLst/>
            </a:prstGeom>
            <a:noFill/>
            <a:ln>
              <a:solidFill>
                <a:schemeClr val="accent3"/>
              </a:solidFill>
            </a:ln>
          </p:spPr>
          <p:style>
            <a:lnRef idx="2">
              <a:schemeClr val="accent4"/>
            </a:lnRef>
            <a:fillRef idx="1">
              <a:schemeClr val="lt1"/>
            </a:fillRef>
            <a:effectRef idx="0">
              <a:schemeClr val="accent4"/>
            </a:effectRef>
            <a:fontRef idx="minor">
              <a:schemeClr val="dk1"/>
            </a:fontRef>
          </p:style>
          <p:txBody>
            <a:bodyPr anchor="ctr"/>
            <a:lstStyle/>
            <a:p>
              <a:pPr algn="ctr">
                <a:defRPr/>
              </a:pPr>
              <a:endParaRPr lang="ja-JP" altLang="en-US" dirty="0">
                <a:solidFill>
                  <a:prstClr val="black"/>
                </a:solidFill>
                <a:latin typeface="メイリオ" pitchFamily="50" charset="-128"/>
                <a:ea typeface="メイリオ" pitchFamily="50" charset="-128"/>
                <a:cs typeface="メイリオ" pitchFamily="50" charset="-128"/>
              </a:endParaRPr>
            </a:p>
          </p:txBody>
        </p:sp>
        <p:sp>
          <p:nvSpPr>
            <p:cNvPr id="23" name="角丸四角形吹き出し 22"/>
            <p:cNvSpPr/>
            <p:nvPr/>
          </p:nvSpPr>
          <p:spPr>
            <a:xfrm>
              <a:off x="899592" y="4465315"/>
              <a:ext cx="1656184" cy="648072"/>
            </a:xfrm>
            <a:prstGeom prst="wedgeRoundRectCallout">
              <a:avLst>
                <a:gd name="adj1" fmla="val 3966"/>
                <a:gd name="adj2" fmla="val 106752"/>
                <a:gd name="adj3" fmla="val 16667"/>
              </a:avLst>
            </a:prstGeom>
          </p:spPr>
          <p:style>
            <a:lnRef idx="1">
              <a:schemeClr val="accent5"/>
            </a:lnRef>
            <a:fillRef idx="2">
              <a:schemeClr val="accent5"/>
            </a:fillRef>
            <a:effectRef idx="1">
              <a:schemeClr val="accent5"/>
            </a:effectRef>
            <a:fontRef idx="minor">
              <a:schemeClr val="dk1"/>
            </a:fontRef>
          </p:style>
          <p:txBody>
            <a:bodyPr anchor="ctr"/>
            <a:lstStyle/>
            <a:p>
              <a:pPr>
                <a:defRPr/>
              </a:pPr>
              <a:r>
                <a:rPr lang="ja-JP" altLang="en-US" sz="1100" dirty="0">
                  <a:solidFill>
                    <a:schemeClr val="tx1"/>
                  </a:solidFill>
                  <a:latin typeface="メイリオ" pitchFamily="50" charset="-128"/>
                  <a:ea typeface="メイリオ" pitchFamily="50" charset="-128"/>
                  <a:cs typeface="メイリオ" pitchFamily="50" charset="-128"/>
                </a:rPr>
                <a:t>［申請書の種類］にて</a:t>
              </a:r>
              <a:r>
                <a:rPr lang="en-US" altLang="ja-JP" sz="1100" dirty="0">
                  <a:solidFill>
                    <a:schemeClr val="tx1"/>
                  </a:solidFill>
                  <a:latin typeface="メイリオ" pitchFamily="50" charset="-128"/>
                  <a:ea typeface="メイリオ" pitchFamily="50" charset="-128"/>
                  <a:cs typeface="メイリオ" pitchFamily="50" charset="-128"/>
                </a:rPr>
                <a:t>”</a:t>
              </a:r>
              <a:r>
                <a:rPr lang="ja-JP" altLang="en-US" sz="1100" dirty="0">
                  <a:solidFill>
                    <a:schemeClr val="tx1"/>
                  </a:solidFill>
                  <a:latin typeface="メイリオ" pitchFamily="50" charset="-128"/>
                  <a:ea typeface="メイリオ" pitchFamily="50" charset="-128"/>
                  <a:cs typeface="メイリオ" pitchFamily="50" charset="-128"/>
                </a:rPr>
                <a:t>保有スキル申請</a:t>
              </a:r>
              <a:r>
                <a:rPr lang="en-US" altLang="ja-JP" sz="1100" dirty="0">
                  <a:solidFill>
                    <a:schemeClr val="tx1"/>
                  </a:solidFill>
                  <a:latin typeface="メイリオ" pitchFamily="50" charset="-128"/>
                  <a:ea typeface="メイリオ" pitchFamily="50" charset="-128"/>
                  <a:cs typeface="メイリオ" pitchFamily="50" charset="-128"/>
                </a:rPr>
                <a:t>”</a:t>
              </a:r>
              <a:r>
                <a:rPr lang="ja-JP" altLang="en-US" sz="1100" dirty="0">
                  <a:solidFill>
                    <a:schemeClr val="tx1"/>
                  </a:solidFill>
                  <a:latin typeface="メイリオ" pitchFamily="50" charset="-128"/>
                  <a:ea typeface="メイリオ" pitchFamily="50" charset="-128"/>
                  <a:cs typeface="メイリオ" pitchFamily="50" charset="-128"/>
                </a:rPr>
                <a:t>を選択します。</a:t>
              </a:r>
            </a:p>
          </p:txBody>
        </p:sp>
      </p:grpSp>
      <p:sp>
        <p:nvSpPr>
          <p:cNvPr id="36" name="コンテンツ プレースホルダ 6"/>
          <p:cNvSpPr txBox="1">
            <a:spLocks/>
          </p:cNvSpPr>
          <p:nvPr/>
        </p:nvSpPr>
        <p:spPr>
          <a:xfrm>
            <a:off x="709935" y="1700808"/>
            <a:ext cx="8110537" cy="355600"/>
          </a:xfrm>
          <a:prstGeom prst="rect">
            <a:avLst/>
          </a:prstGeom>
        </p:spPr>
        <p:txBody>
          <a:bodyPr lIns="0" tIns="0" rIns="0" bIns="0"/>
          <a:lstStyle/>
          <a:p>
            <a:pPr marL="216000" indent="-216000" fontAlgn="ctr">
              <a:spcBef>
                <a:spcPct val="20000"/>
              </a:spcBef>
              <a:buClr>
                <a:srgbClr val="0065AE">
                  <a:lumMod val="20000"/>
                  <a:lumOff val="80000"/>
                </a:srgbClr>
              </a:buClr>
              <a:buSzPct val="75000"/>
              <a:defRPr/>
            </a:pPr>
            <a:r>
              <a:rPr lang="en-US" altLang="ja-JP" sz="1400" b="1" i="1" dirty="0">
                <a:solidFill>
                  <a:prstClr val="black">
                    <a:lumMod val="75000"/>
                    <a:lumOff val="25000"/>
                  </a:prstClr>
                </a:solidFill>
                <a:latin typeface="Times New Roman" pitchFamily="18" charset="0"/>
                <a:ea typeface="メイリオ" pitchFamily="50" charset="-128"/>
                <a:cs typeface="Times New Roman" pitchFamily="18" charset="0"/>
              </a:rPr>
              <a:t>field/</a:t>
            </a:r>
            <a:r>
              <a:rPr lang="en-US" altLang="ja-JP" sz="1400" b="1" dirty="0">
                <a:solidFill>
                  <a:prstClr val="black">
                    <a:lumMod val="75000"/>
                    <a:lumOff val="25000"/>
                  </a:prstClr>
                </a:solidFill>
                <a:latin typeface="Times New Roman" pitchFamily="18" charset="0"/>
                <a:ea typeface="メイリオ" pitchFamily="50" charset="-128"/>
                <a:cs typeface="Times New Roman" pitchFamily="18" charset="0"/>
              </a:rPr>
              <a:t>HR</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の申請画面から保有しているスキル情報を、従業員自ら照会して入力申請することが</a:t>
            </a:r>
            <a:r>
              <a:rPr lang="ja-JP" altLang="en-US" sz="1400" dirty="0" smtClean="0">
                <a:solidFill>
                  <a:prstClr val="black">
                    <a:lumMod val="75000"/>
                    <a:lumOff val="25000"/>
                  </a:prstClr>
                </a:solidFill>
                <a:latin typeface="メイリオ" pitchFamily="50" charset="-128"/>
                <a:ea typeface="メイリオ" pitchFamily="50" charset="-128"/>
                <a:cs typeface="メイリオ" pitchFamily="50" charset="-128"/>
              </a:rPr>
              <a:t>可能です。</a:t>
            </a:r>
            <a:endParaRPr lang="ja-JP" altLang="en-US" sz="1400" dirty="0">
              <a:solidFill>
                <a:prstClr val="black">
                  <a:lumMod val="75000"/>
                  <a:lumOff val="25000"/>
                </a:prstClr>
              </a:solidFill>
              <a:latin typeface="メイリオ" pitchFamily="50" charset="-128"/>
              <a:ea typeface="メイリオ" pitchFamily="50" charset="-128"/>
              <a:cs typeface="メイリオ" pitchFamily="50" charset="-128"/>
            </a:endParaRPr>
          </a:p>
          <a:p>
            <a:pPr marL="216000" indent="-216000" fontAlgn="ctr">
              <a:spcBef>
                <a:spcPct val="20000"/>
              </a:spcBef>
              <a:buClr>
                <a:srgbClr val="0065AE">
                  <a:lumMod val="20000"/>
                  <a:lumOff val="80000"/>
                </a:srgbClr>
              </a:buClr>
              <a:buSzPct val="75000"/>
              <a:defRPr/>
            </a:pPr>
            <a:endParaRPr lang="ja-JP" altLang="en-US" sz="1400" dirty="0">
              <a:solidFill>
                <a:prstClr val="black">
                  <a:lumMod val="75000"/>
                  <a:lumOff val="25000"/>
                </a:prstClr>
              </a:solidFill>
              <a:latin typeface="メイリオ" pitchFamily="50" charset="-128"/>
              <a:ea typeface="メイリオ" pitchFamily="50" charset="-128"/>
              <a:cs typeface="メイリオ" pitchFamily="50" charset="-128"/>
            </a:endParaRPr>
          </a:p>
          <a:p>
            <a:pPr marL="216000" indent="-216000" fontAlgn="ctr">
              <a:spcBef>
                <a:spcPct val="20000"/>
              </a:spcBef>
              <a:buClr>
                <a:srgbClr val="0065AE">
                  <a:lumMod val="20000"/>
                  <a:lumOff val="80000"/>
                </a:srgbClr>
              </a:buClr>
              <a:buSzPct val="75000"/>
              <a:defRPr/>
            </a:pPr>
            <a:endParaRPr lang="ja-JP" altLang="en-US" sz="1400" dirty="0">
              <a:solidFill>
                <a:prstClr val="black">
                  <a:lumMod val="75000"/>
                  <a:lumOff val="25000"/>
                </a:prstClr>
              </a:solidFill>
              <a:latin typeface="メイリオ" pitchFamily="50" charset="-128"/>
              <a:ea typeface="メイリオ" pitchFamily="50" charset="-128"/>
              <a:cs typeface="メイリオ" pitchFamily="50" charset="-128"/>
            </a:endParaRPr>
          </a:p>
          <a:p>
            <a:pPr marL="216000" indent="-216000" fontAlgn="ctr">
              <a:spcBef>
                <a:spcPct val="20000"/>
              </a:spcBef>
              <a:buClr>
                <a:srgbClr val="0065AE">
                  <a:lumMod val="20000"/>
                  <a:lumOff val="80000"/>
                </a:srgbClr>
              </a:buClr>
              <a:buSzPct val="75000"/>
              <a:defRPr/>
            </a:pP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cxnSp>
        <p:nvCxnSpPr>
          <p:cNvPr id="27" name="直線コネクタ 26"/>
          <p:cNvCxnSpPr/>
          <p:nvPr/>
        </p:nvCxnSpPr>
        <p:spPr>
          <a:xfrm>
            <a:off x="682947" y="1602922"/>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grpSp>
        <p:nvGrpSpPr>
          <p:cNvPr id="29" name="グループ化 38"/>
          <p:cNvGrpSpPr/>
          <p:nvPr/>
        </p:nvGrpSpPr>
        <p:grpSpPr>
          <a:xfrm>
            <a:off x="395290" y="1340768"/>
            <a:ext cx="215993" cy="215740"/>
            <a:chOff x="395290" y="1460627"/>
            <a:chExt cx="215993" cy="215740"/>
          </a:xfrm>
        </p:grpSpPr>
        <p:sp>
          <p:nvSpPr>
            <p:cNvPr id="30" name="正方形/長方形 29"/>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31" name="正方形/長方形 30"/>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32"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保有スキル申請機能</a:t>
            </a:r>
          </a:p>
        </p:txBody>
      </p:sp>
      <p:sp>
        <p:nvSpPr>
          <p:cNvPr id="2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pic>
        <p:nvPicPr>
          <p:cNvPr id="26" name="Picture 2"/>
          <p:cNvPicPr>
            <a:picLocks noChangeAspect="1" noChangeArrowheads="1"/>
          </p:cNvPicPr>
          <p:nvPr/>
        </p:nvPicPr>
        <p:blipFill>
          <a:blip r:embed="rId4" cstate="screen"/>
          <a:srcRect/>
          <a:stretch>
            <a:fillRect/>
          </a:stretch>
        </p:blipFill>
        <p:spPr bwMode="auto">
          <a:xfrm>
            <a:off x="4644008" y="2852936"/>
            <a:ext cx="4173750" cy="2511748"/>
          </a:xfrm>
          <a:prstGeom prst="rect">
            <a:avLst/>
          </a:prstGeom>
          <a:ln>
            <a:noFill/>
          </a:ln>
          <a:effectLst>
            <a:outerShdw blurRad="292100" dist="139700" dir="2700000" algn="tl" rotWithShape="0">
              <a:srgbClr val="333333">
                <a:alpha val="65000"/>
              </a:srgbClr>
            </a:outerShdw>
          </a:effectLst>
        </p:spPr>
      </p:pic>
      <p:sp>
        <p:nvSpPr>
          <p:cNvPr id="28" name="角丸四角形 27"/>
          <p:cNvSpPr/>
          <p:nvPr/>
        </p:nvSpPr>
        <p:spPr bwMode="auto">
          <a:xfrm>
            <a:off x="6770042" y="3140968"/>
            <a:ext cx="2014934" cy="288925"/>
          </a:xfrm>
          <a:prstGeom prst="roundRect">
            <a:avLst/>
          </a:prstGeom>
          <a:noFill/>
          <a:ln w="25400" cap="flat" cmpd="sng" algn="ctr">
            <a:solidFill>
              <a:srgbClr val="B31919"/>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33" name="角丸四角形 32"/>
          <p:cNvSpPr/>
          <p:nvPr/>
        </p:nvSpPr>
        <p:spPr bwMode="auto">
          <a:xfrm>
            <a:off x="5328592" y="3467993"/>
            <a:ext cx="2664296" cy="1905223"/>
          </a:xfrm>
          <a:prstGeom prst="roundRect">
            <a:avLst/>
          </a:prstGeom>
          <a:noFill/>
          <a:ln w="25400" cap="flat" cmpd="sng" algn="ctr">
            <a:solidFill>
              <a:srgbClr val="B31919"/>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screen"/>
          <a:srcRect/>
          <a:stretch>
            <a:fillRect/>
          </a:stretch>
        </p:blipFill>
        <p:spPr bwMode="auto">
          <a:xfrm>
            <a:off x="4499992" y="1988840"/>
            <a:ext cx="3923400" cy="2808000"/>
          </a:xfrm>
          <a:prstGeom prst="rect">
            <a:avLst/>
          </a:prstGeom>
          <a:noFill/>
          <a:ln w="9525">
            <a:noFill/>
            <a:miter lim="800000"/>
            <a:headEnd/>
            <a:tailEnd/>
          </a:ln>
        </p:spPr>
      </p:pic>
      <p:sp>
        <p:nvSpPr>
          <p:cNvPr id="84995" name="タイトル 11"/>
          <p:cNvSpPr>
            <a:spLocks noGrp="1"/>
          </p:cNvSpPr>
          <p:nvPr>
            <p:ph type="title" idx="4294967295"/>
          </p:nvPr>
        </p:nvSpPr>
        <p:spPr bwMode="auto">
          <a:xfrm>
            <a:off x="252000" y="333375"/>
            <a:ext cx="8137525" cy="1008063"/>
          </a:xfrm>
          <a:prstGeom prst="rect">
            <a:avLst/>
          </a:prstGeom>
          <a:noFill/>
          <a:ln>
            <a:miter lim="800000"/>
            <a:headEnd/>
            <a:tailEnd/>
          </a:ln>
        </p:spPr>
        <p:txBody>
          <a:bodyPr/>
          <a:lstStyle/>
          <a:p>
            <a:r>
              <a:rPr lang="en-US" altLang="ja-JP" b="1" i="1" dirty="0" smtClean="0">
                <a:solidFill>
                  <a:srgbClr val="FFFFFF"/>
                </a:solidFill>
                <a:latin typeface="Times New Roman" pitchFamily="18" charset="0"/>
                <a:ea typeface="メイリオ" pitchFamily="50" charset="-128"/>
                <a:cs typeface="Times New Roman" pitchFamily="18" charset="0"/>
              </a:rPr>
              <a:t>SuperStream</a:t>
            </a:r>
            <a:r>
              <a:rPr lang="en-US" altLang="ja-JP" b="1" dirty="0" smtClean="0">
                <a:solidFill>
                  <a:srgbClr val="FFFFFF"/>
                </a:solidFill>
                <a:latin typeface="Times New Roman" pitchFamily="18" charset="0"/>
                <a:ea typeface="メイリオ" pitchFamily="50" charset="-128"/>
                <a:cs typeface="Times New Roman" pitchFamily="18" charset="0"/>
              </a:rPr>
              <a:t>- </a:t>
            </a:r>
            <a:r>
              <a:rPr lang="en-US" altLang="ja-JP" b="1" i="1" dirty="0" smtClean="0">
                <a:solidFill>
                  <a:srgbClr val="FFFFFF"/>
                </a:solidFill>
                <a:latin typeface="Times New Roman" pitchFamily="18" charset="0"/>
                <a:ea typeface="メイリオ" pitchFamily="50" charset="-128"/>
                <a:cs typeface="Times New Roman" pitchFamily="18" charset="0"/>
              </a:rPr>
              <a:t>field/ </a:t>
            </a:r>
            <a:r>
              <a:rPr lang="en-US" altLang="ja-JP" b="1" dirty="0" smtClean="0">
                <a:solidFill>
                  <a:srgbClr val="FFFFFF"/>
                </a:solidFill>
                <a:latin typeface="Times New Roman" pitchFamily="18" charset="0"/>
                <a:ea typeface="メイリオ" pitchFamily="50" charset="-128"/>
                <a:cs typeface="Times New Roman" pitchFamily="18" charset="0"/>
              </a:rPr>
              <a:t>HR</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～従業員自ら扶養控除、保険料控除申告書を提出～</a:t>
            </a:r>
          </a:p>
        </p:txBody>
      </p:sp>
      <p:sp>
        <p:nvSpPr>
          <p:cNvPr id="17" name="正方形/長方形 16"/>
          <p:cNvSpPr/>
          <p:nvPr/>
        </p:nvSpPr>
        <p:spPr>
          <a:xfrm>
            <a:off x="1908175" y="3284538"/>
            <a:ext cx="323850" cy="1444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21" name="コンテンツ プレースホルダ 6"/>
          <p:cNvSpPr txBox="1">
            <a:spLocks/>
          </p:cNvSpPr>
          <p:nvPr/>
        </p:nvSpPr>
        <p:spPr>
          <a:xfrm>
            <a:off x="683568" y="1700808"/>
            <a:ext cx="8110537" cy="355600"/>
          </a:xfrm>
          <a:prstGeom prst="rect">
            <a:avLst/>
          </a:prstGeom>
        </p:spPr>
        <p:txBody>
          <a:bodyPr lIns="0" tIns="0" rIns="0" bIns="0"/>
          <a:lstStyle/>
          <a:p>
            <a:pPr marL="216000" indent="-216000" fontAlgn="ctr">
              <a:spcBef>
                <a:spcPct val="20000"/>
              </a:spcBef>
              <a:buClr>
                <a:srgbClr val="0065AE">
                  <a:lumMod val="20000"/>
                  <a:lumOff val="80000"/>
                </a:srgbClr>
              </a:buClr>
              <a:buSzPct val="75000"/>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扶養控除、および保険料控除兼配偶者特別申告書</a:t>
            </a:r>
            <a:r>
              <a:rPr lang="ja-JP" altLang="en-US" sz="1400" dirty="0" smtClean="0">
                <a:solidFill>
                  <a:prstClr val="black">
                    <a:lumMod val="75000"/>
                    <a:lumOff val="25000"/>
                  </a:prstClr>
                </a:solidFill>
                <a:latin typeface="メイリオ" pitchFamily="50" charset="-128"/>
                <a:ea typeface="メイリオ" pitchFamily="50" charset="-128"/>
                <a:cs typeface="メイリオ" pitchFamily="50" charset="-128"/>
              </a:rPr>
              <a:t>イメージ</a:t>
            </a:r>
            <a:endParaRPr lang="ja-JP" altLang="en-US"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5" name="スライド番号プレースホルダ 1"/>
          <p:cNvSpPr>
            <a:spLocks noGrp="1"/>
          </p:cNvSpPr>
          <p:nvPr>
            <p:ph type="sldNum" sz="quarter" idx="10"/>
          </p:nvPr>
        </p:nvSpPr>
        <p:spPr>
          <a:xfrm>
            <a:off x="7920038" y="6462713"/>
            <a:ext cx="720725" cy="179387"/>
          </a:xfrm>
        </p:spPr>
        <p:txBody>
          <a:bodyPr/>
          <a:lstStyle/>
          <a:p>
            <a:pPr>
              <a:defRPr/>
            </a:pPr>
            <a:fld id="{06056CA5-54EF-4EB8-B515-73FECE2E3F94}" type="slidenum">
              <a:rPr lang="ja-JP" altLang="en-US">
                <a:solidFill>
                  <a:prstClr val="white"/>
                </a:solidFill>
                <a:latin typeface="メイリオ" pitchFamily="50" charset="-128"/>
                <a:ea typeface="メイリオ" pitchFamily="50" charset="-128"/>
                <a:cs typeface="メイリオ" pitchFamily="50" charset="-128"/>
              </a:rPr>
              <a:pPr>
                <a:defRPr/>
              </a:pPr>
              <a:t>37</a:t>
            </a:fld>
            <a:endParaRPr lang="ja-JP" altLang="en-US" dirty="0">
              <a:solidFill>
                <a:prstClr val="white"/>
              </a:solidFill>
              <a:latin typeface="メイリオ" pitchFamily="50" charset="-128"/>
              <a:ea typeface="メイリオ" pitchFamily="50" charset="-128"/>
              <a:cs typeface="メイリオ" pitchFamily="50" charset="-128"/>
            </a:endParaRPr>
          </a:p>
        </p:txBody>
      </p:sp>
      <p:cxnSp>
        <p:nvCxnSpPr>
          <p:cNvPr id="16" name="直線コネクタ 15"/>
          <p:cNvCxnSpPr/>
          <p:nvPr/>
        </p:nvCxnSpPr>
        <p:spPr>
          <a:xfrm>
            <a:off x="682947" y="1602922"/>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grpSp>
        <p:nvGrpSpPr>
          <p:cNvPr id="18" name="グループ化 38"/>
          <p:cNvGrpSpPr/>
          <p:nvPr/>
        </p:nvGrpSpPr>
        <p:grpSpPr>
          <a:xfrm>
            <a:off x="395290" y="1340768"/>
            <a:ext cx="215993" cy="215740"/>
            <a:chOff x="395290" y="1460627"/>
            <a:chExt cx="215993" cy="215740"/>
          </a:xfrm>
        </p:grpSpPr>
        <p:sp>
          <p:nvSpPr>
            <p:cNvPr id="19" name="正方形/長方形 18"/>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20" name="正方形/長方形 19"/>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23"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扶養控除、保険料控除申請、印字機能</a:t>
            </a:r>
          </a:p>
        </p:txBody>
      </p:sp>
      <p:sp>
        <p:nvSpPr>
          <p:cNvPr id="22"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pic>
        <p:nvPicPr>
          <p:cNvPr id="1027" name="Picture 3"/>
          <p:cNvPicPr>
            <a:picLocks noChangeAspect="1" noChangeArrowheads="1"/>
          </p:cNvPicPr>
          <p:nvPr/>
        </p:nvPicPr>
        <p:blipFill>
          <a:blip r:embed="rId4" cstate="screen"/>
          <a:srcRect/>
          <a:stretch>
            <a:fillRect/>
          </a:stretch>
        </p:blipFill>
        <p:spPr bwMode="auto">
          <a:xfrm>
            <a:off x="251520" y="1988840"/>
            <a:ext cx="3923400" cy="2808000"/>
          </a:xfrm>
          <a:prstGeom prst="rect">
            <a:avLst/>
          </a:prstGeom>
          <a:noFill/>
          <a:ln w="9525">
            <a:noFill/>
            <a:miter lim="800000"/>
            <a:headEnd/>
            <a:tailEnd/>
          </a:ln>
        </p:spPr>
      </p:pic>
      <p:pic>
        <p:nvPicPr>
          <p:cNvPr id="1028" name="Picture 4"/>
          <p:cNvPicPr>
            <a:picLocks noChangeAspect="1" noChangeArrowheads="1"/>
          </p:cNvPicPr>
          <p:nvPr/>
        </p:nvPicPr>
        <p:blipFill>
          <a:blip r:embed="rId5" cstate="screen"/>
          <a:srcRect/>
          <a:stretch>
            <a:fillRect/>
          </a:stretch>
        </p:blipFill>
        <p:spPr bwMode="auto">
          <a:xfrm>
            <a:off x="755576" y="3284984"/>
            <a:ext cx="3923400" cy="2808000"/>
          </a:xfrm>
          <a:prstGeom prst="rect">
            <a:avLst/>
          </a:prstGeom>
          <a:noFill/>
          <a:ln w="9525">
            <a:noFill/>
            <a:miter lim="800000"/>
            <a:headEnd/>
            <a:tailEnd/>
          </a:ln>
        </p:spPr>
      </p:pic>
      <p:pic>
        <p:nvPicPr>
          <p:cNvPr id="1029" name="Picture 5"/>
          <p:cNvPicPr>
            <a:picLocks noChangeAspect="1" noChangeArrowheads="1"/>
          </p:cNvPicPr>
          <p:nvPr/>
        </p:nvPicPr>
        <p:blipFill>
          <a:blip r:embed="rId6" cstate="screen"/>
          <a:srcRect/>
          <a:stretch>
            <a:fillRect/>
          </a:stretch>
        </p:blipFill>
        <p:spPr bwMode="auto">
          <a:xfrm>
            <a:off x="4932040" y="3285296"/>
            <a:ext cx="3923399" cy="280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DA1CBBE-8AAF-44C6-A25B-126293A0FEF7}" type="slidenum">
              <a:rPr lang="ja-JP" altLang="en-US" smtClean="0">
                <a:solidFill>
                  <a:srgbClr val="FFFFFF"/>
                </a:solidFill>
              </a:rPr>
              <a:pPr fontAlgn="base">
                <a:spcBef>
                  <a:spcPct val="0"/>
                </a:spcBef>
                <a:spcAft>
                  <a:spcPct val="0"/>
                </a:spcAft>
                <a:defRPr/>
              </a:pPr>
              <a:t>38</a:t>
            </a:fld>
            <a:endParaRPr lang="ja-JP" altLang="en-US" smtClean="0">
              <a:solidFill>
                <a:srgbClr val="FFFFFF"/>
              </a:solidFill>
            </a:endParaRPr>
          </a:p>
        </p:txBody>
      </p:sp>
      <p:sp>
        <p:nvSpPr>
          <p:cNvPr id="128003"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err="1" smtClean="0">
                <a:solidFill>
                  <a:srgbClr val="000000"/>
                </a:solidFill>
                <a:latin typeface="Times New Roman" pitchFamily="18" charset="0"/>
                <a:ea typeface="HGP創英角ｺﾞｼｯｸUB" pitchFamily="50" charset="-128"/>
              </a:rPr>
              <a:t>SuperStream</a:t>
            </a:r>
            <a:r>
              <a:rPr lang="en-US" altLang="ja-JP" sz="4000" b="1" dirty="0" smtClean="0">
                <a:solidFill>
                  <a:srgbClr val="000000"/>
                </a:solidFill>
                <a:latin typeface="Times New Roman" pitchFamily="18" charset="0"/>
                <a:ea typeface="HGP創英角ｺﾞｼｯｸUB" pitchFamily="50" charset="-128"/>
              </a:rPr>
              <a:t>-CORE</a:t>
            </a:r>
            <a:endParaRPr lang="en-US" altLang="ja-JP" sz="4000" b="1" i="1" dirty="0">
              <a:solidFill>
                <a:srgbClr val="000000"/>
              </a:solidFill>
              <a:latin typeface="Times New Roman" pitchFamily="18" charset="0"/>
              <a:ea typeface="HGP創英角ｺﾞｼｯｸUB" pitchFamily="50" charset="-128"/>
            </a:endParaRPr>
          </a:p>
          <a:p>
            <a:pPr algn="ctr"/>
            <a:r>
              <a:rPr lang="en-US" altLang="ja-JP" sz="4000" b="1" dirty="0" smtClean="0">
                <a:solidFill>
                  <a:srgbClr val="000000"/>
                </a:solidFill>
                <a:latin typeface="メイリオ" pitchFamily="50" charset="-128"/>
                <a:ea typeface="メイリオ" pitchFamily="50" charset="-128"/>
                <a:cs typeface="メイリオ" pitchFamily="50" charset="-128"/>
              </a:rPr>
              <a:t>Cloud</a:t>
            </a:r>
            <a:r>
              <a:rPr lang="ja-JP" altLang="en-US" sz="4000" b="1" dirty="0" smtClean="0">
                <a:solidFill>
                  <a:srgbClr val="000000"/>
                </a:solidFill>
                <a:latin typeface="メイリオ" pitchFamily="50" charset="-128"/>
                <a:ea typeface="メイリオ" pitchFamily="50" charset="-128"/>
                <a:cs typeface="メイリオ" pitchFamily="50" charset="-128"/>
              </a:rPr>
              <a:t>対応</a:t>
            </a:r>
            <a:endParaRPr lang="ja-JP" altLang="en-US" sz="4000" b="1" dirty="0">
              <a:solidFill>
                <a:srgbClr val="000000"/>
              </a:solidFill>
              <a:latin typeface="メイリオ" pitchFamily="50" charset="-128"/>
              <a:ea typeface="メイリオ" pitchFamily="50" charset="-128"/>
              <a:cs typeface="メイリオ" pitchFamily="50" charset="-128"/>
            </a:endParaRPr>
          </a:p>
        </p:txBody>
      </p:sp>
      <p:sp>
        <p:nvSpPr>
          <p:cNvPr id="5" name="フッター プレースホルダ 2"/>
          <p:cNvSpPr>
            <a:spLocks noGrp="1"/>
          </p:cNvSpPr>
          <p:nvPr>
            <p:ph type="ftr" sz="quarter" idx="11"/>
          </p:nvPr>
        </p:nvSpPr>
        <p:spPr>
          <a:xfrm>
            <a:off x="306388" y="6457950"/>
            <a:ext cx="2268537" cy="206375"/>
          </a:xfrm>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スライド番号プレースホルダ 31"/>
          <p:cNvSpPr>
            <a:spLocks noGrp="1"/>
          </p:cNvSpPr>
          <p:nvPr>
            <p:ph type="sldNum" sz="quarter" idx="12"/>
          </p:nvPr>
        </p:nvSpPr>
        <p:spPr>
          <a:xfrm>
            <a:off x="7920000" y="6678000"/>
            <a:ext cx="720000" cy="180000"/>
          </a:xfrm>
        </p:spPr>
        <p:txBody>
          <a:bodyPr/>
          <a:lstStyle/>
          <a:p>
            <a:fld id="{299646D8-D7B5-4D56-87FA-7DDE5FCE23CA}" type="slidenum">
              <a:rPr lang="ja-JP" altLang="en-US" smtClean="0"/>
              <a:pPr/>
              <a:t>39</a:t>
            </a:fld>
            <a:endParaRPr lang="ja-JP" altLang="en-US" dirty="0"/>
          </a:p>
        </p:txBody>
      </p:sp>
      <p:sp>
        <p:nvSpPr>
          <p:cNvPr id="7191" name="タイトル 1"/>
          <p:cNvSpPr>
            <a:spLocks noGrp="1"/>
          </p:cNvSpPr>
          <p:nvPr>
            <p:ph type="title"/>
          </p:nvPr>
        </p:nvSpPr>
        <p:spPr>
          <a:xfrm>
            <a:off x="539552" y="332656"/>
            <a:ext cx="8136000" cy="1008000"/>
          </a:xfrm>
          <a:prstGeom prst="rect">
            <a:avLst/>
          </a:prstGeom>
        </p:spPr>
        <p:txBody>
          <a:bodyPr>
            <a:normAutofit/>
          </a:bodyPr>
          <a:lstStyle/>
          <a:p>
            <a:pPr eaLnBrk="1" hangingPunct="1"/>
            <a:r>
              <a:rPr kumimoji="1" lang="en-US" altLang="ja-JP" i="1" dirty="0" err="1" smtClean="0">
                <a:solidFill>
                  <a:srgbClr val="FFFFFF"/>
                </a:solidFill>
                <a:latin typeface="Times New Roman" pitchFamily="18" charset="0"/>
                <a:ea typeface="メイリオ" pitchFamily="50" charset="-128"/>
                <a:cs typeface="Times New Roman" pitchFamily="18" charset="0"/>
              </a:rPr>
              <a:t>SuperStream</a:t>
            </a:r>
            <a:r>
              <a:rPr kumimoji="1" lang="en-US" altLang="ja-JP" i="1" dirty="0" smtClean="0">
                <a:solidFill>
                  <a:srgbClr val="FFFFFF"/>
                </a:solidFill>
                <a:latin typeface="Times New Roman" pitchFamily="18" charset="0"/>
                <a:ea typeface="メイリオ" pitchFamily="50" charset="-128"/>
                <a:cs typeface="Times New Roman" pitchFamily="18" charset="0"/>
              </a:rPr>
              <a:t>-</a:t>
            </a:r>
            <a:r>
              <a:rPr kumimoji="1" lang="en-US" altLang="ja-JP" dirty="0" smtClean="0">
                <a:solidFill>
                  <a:srgbClr val="FFFFFF"/>
                </a:solidFill>
                <a:latin typeface="Times New Roman" pitchFamily="18" charset="0"/>
                <a:ea typeface="メイリオ" pitchFamily="50" charset="-128"/>
                <a:cs typeface="Times New Roman" pitchFamily="18" charset="0"/>
              </a:rPr>
              <a:t>CORE</a:t>
            </a:r>
            <a:r>
              <a:rPr kumimoji="1" lang="en-US" altLang="ja-JP" i="1" dirty="0" smtClean="0">
                <a:solidFill>
                  <a:srgbClr val="FFFFFF"/>
                </a:solidFill>
                <a:latin typeface="メイリオ" pitchFamily="50" charset="-128"/>
                <a:ea typeface="メイリオ" pitchFamily="50" charset="-128"/>
                <a:cs typeface="メイリオ" pitchFamily="50" charset="-128"/>
              </a:rPr>
              <a:t> </a:t>
            </a:r>
            <a:r>
              <a:rPr lang="ja-JP" altLang="en-US" dirty="0" smtClean="0">
                <a:solidFill>
                  <a:srgbClr val="FFFFFF"/>
                </a:solidFill>
                <a:latin typeface="メイリオ" pitchFamily="50" charset="-128"/>
                <a:ea typeface="メイリオ" pitchFamily="50" charset="-128"/>
                <a:cs typeface="メイリオ" pitchFamily="50" charset="-128"/>
              </a:rPr>
              <a:t>クラウド</a:t>
            </a:r>
            <a:r>
              <a:rPr kumimoji="1" lang="ja-JP" altLang="en-US" dirty="0" smtClean="0">
                <a:solidFill>
                  <a:srgbClr val="FFFFFF"/>
                </a:solidFill>
                <a:latin typeface="メイリオ" pitchFamily="50" charset="-128"/>
                <a:ea typeface="メイリオ" pitchFamily="50" charset="-128"/>
                <a:cs typeface="メイリオ" pitchFamily="50" charset="-128"/>
              </a:rPr>
              <a:t>対応のご提供方法</a:t>
            </a:r>
            <a:r>
              <a:rPr kumimoji="1" lang="en-US" altLang="ja-JP" dirty="0" smtClean="0">
                <a:solidFill>
                  <a:srgbClr val="FFFFFF"/>
                </a:solidFill>
                <a:latin typeface="メイリオ" pitchFamily="50" charset="-128"/>
                <a:ea typeface="メイリオ" pitchFamily="50" charset="-128"/>
                <a:cs typeface="メイリオ" pitchFamily="50" charset="-128"/>
              </a:rPr>
              <a:t/>
            </a:r>
            <a:br>
              <a:rPr kumimoji="1" lang="en-US" altLang="ja-JP" dirty="0" smtClean="0">
                <a:solidFill>
                  <a:srgbClr val="FFFFFF"/>
                </a:solidFill>
                <a:latin typeface="メイリオ" pitchFamily="50" charset="-128"/>
                <a:ea typeface="メイリオ" pitchFamily="50" charset="-128"/>
                <a:cs typeface="メイリオ" pitchFamily="50" charset="-128"/>
              </a:rPr>
            </a:br>
            <a:r>
              <a:rPr kumimoji="1" lang="ja-JP" altLang="en-US" dirty="0" smtClean="0">
                <a:solidFill>
                  <a:srgbClr val="FFFFFF"/>
                </a:solidFill>
              </a:rPr>
              <a:t>　</a:t>
            </a:r>
            <a:r>
              <a:rPr kumimoji="1" lang="ja-JP" altLang="en-US" dirty="0" smtClean="0">
                <a:solidFill>
                  <a:srgbClr val="FFFFFF"/>
                </a:solidFill>
                <a:latin typeface="メイリオ" pitchFamily="50" charset="-128"/>
                <a:ea typeface="メイリオ" pitchFamily="50" charset="-128"/>
                <a:cs typeface="メイリオ" pitchFamily="50" charset="-128"/>
              </a:rPr>
              <a:t>～パートナー様経由でのご契約～</a:t>
            </a:r>
            <a:endParaRPr kumimoji="1" lang="ja-JP" altLang="en-US" dirty="0" smtClean="0">
              <a:latin typeface="メイリオ" pitchFamily="50" charset="-128"/>
              <a:ea typeface="メイリオ" pitchFamily="50" charset="-128"/>
              <a:cs typeface="メイリオ" pitchFamily="50" charset="-128"/>
            </a:endParaRPr>
          </a:p>
        </p:txBody>
      </p:sp>
      <p:pic>
        <p:nvPicPr>
          <p:cNvPr id="34" name="図 34" descr="C:\Users\myamada\Desktop\istockphotoダウンロードfiles\iStock_000000086461.jp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34000"/>
                    </a14:imgEffect>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1301249" y="2332452"/>
            <a:ext cx="4176465" cy="3376297"/>
          </a:xfrm>
          <a:prstGeom prst="rect">
            <a:avLst/>
          </a:prstGeom>
          <a:noFill/>
          <a:effectLst>
            <a:glow rad="1003300">
              <a:schemeClr val="accent1">
                <a:alpha val="25000"/>
              </a:schemeClr>
            </a:glow>
            <a:softEdge rad="330200"/>
          </a:effectLst>
          <a:extLst>
            <a:ext uri="{909E8E84-426E-40DD-AFC4-6F175D3DCCD1}">
              <a14:hiddenFill xmlns:a14="http://schemas.microsoft.com/office/drawing/2010/main">
                <a:solidFill>
                  <a:srgbClr val="FFFFFF"/>
                </a:solidFill>
              </a14:hiddenFill>
            </a:ext>
          </a:extLst>
        </p:spPr>
      </p:pic>
      <p:sp>
        <p:nvSpPr>
          <p:cNvPr id="7175" name="オートシェイプ 90"/>
          <p:cNvSpPr>
            <a:spLocks noChangeArrowheads="1"/>
          </p:cNvSpPr>
          <p:nvPr/>
        </p:nvSpPr>
        <p:spPr bwMode="auto">
          <a:xfrm>
            <a:off x="179512" y="2492872"/>
            <a:ext cx="5796136" cy="3600400"/>
          </a:xfrm>
          <a:prstGeom prst="triangle">
            <a:avLst>
              <a:gd name="adj" fmla="val 50000"/>
            </a:avLst>
          </a:prstGeom>
          <a:solidFill>
            <a:srgbClr val="00660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solidFill>
                <a:schemeClr val="accent2"/>
              </a:solidFill>
              <a:effectLst/>
              <a:latin typeface="メイリオ" pitchFamily="50" charset="-128"/>
              <a:ea typeface="メイリオ" pitchFamily="50" charset="-128"/>
              <a:cs typeface="メイリオ" pitchFamily="50" charset="-128"/>
            </a:endParaRPr>
          </a:p>
        </p:txBody>
      </p:sp>
      <p:sp>
        <p:nvSpPr>
          <p:cNvPr id="7179" name="オートシェイプ 105"/>
          <p:cNvSpPr>
            <a:spLocks noChangeArrowheads="1"/>
          </p:cNvSpPr>
          <p:nvPr/>
        </p:nvSpPr>
        <p:spPr bwMode="auto">
          <a:xfrm>
            <a:off x="1259632" y="4941144"/>
            <a:ext cx="1121890" cy="833066"/>
          </a:xfrm>
          <a:prstGeom prst="roundRect">
            <a:avLst>
              <a:gd name="adj" fmla="val 16667"/>
            </a:avLst>
          </a:prstGeom>
          <a:solidFill>
            <a:srgbClr val="00800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endParaRPr lang="ja-JP" altLang="en-US" dirty="0">
              <a:solidFill>
                <a:schemeClr val="accent2"/>
              </a:solidFill>
              <a:effectLst/>
              <a:latin typeface="メイリオ" pitchFamily="50" charset="-128"/>
              <a:ea typeface="メイリオ" pitchFamily="50" charset="-128"/>
              <a:cs typeface="メイリオ" pitchFamily="50" charset="-128"/>
            </a:endParaRPr>
          </a:p>
        </p:txBody>
      </p:sp>
      <p:sp>
        <p:nvSpPr>
          <p:cNvPr id="7192" name="オートシェイプ 91"/>
          <p:cNvSpPr>
            <a:spLocks noChangeArrowheads="1"/>
          </p:cNvSpPr>
          <p:nvPr/>
        </p:nvSpPr>
        <p:spPr bwMode="auto">
          <a:xfrm>
            <a:off x="1619672" y="1916808"/>
            <a:ext cx="2862018" cy="2448272"/>
          </a:xfrm>
          <a:prstGeom prst="triangle">
            <a:avLst>
              <a:gd name="adj" fmla="val 52270"/>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ja-JP" altLang="en-US" b="1" cap="all">
              <a:ln w="0"/>
              <a:solidFill>
                <a:schemeClr val="accent2"/>
              </a:solidFill>
              <a:effectLst>
                <a:reflection blurRad="12700" stA="50000" endPos="50000" dist="5000" dir="5400000" sy="-100000" rotWithShape="0"/>
              </a:effectLst>
              <a:latin typeface="メイリオ" pitchFamily="50" charset="-128"/>
              <a:ea typeface="メイリオ" pitchFamily="50" charset="-128"/>
              <a:cs typeface="メイリオ" pitchFamily="50" charset="-128"/>
            </a:endParaRPr>
          </a:p>
        </p:txBody>
      </p:sp>
      <p:sp>
        <p:nvSpPr>
          <p:cNvPr id="7184" name="四角形 113"/>
          <p:cNvSpPr>
            <a:spLocks noChangeArrowheads="1"/>
          </p:cNvSpPr>
          <p:nvPr/>
        </p:nvSpPr>
        <p:spPr bwMode="auto">
          <a:xfrm>
            <a:off x="2483768" y="3356968"/>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PaaS</a:t>
            </a:r>
          </a:p>
        </p:txBody>
      </p:sp>
      <p:sp>
        <p:nvSpPr>
          <p:cNvPr id="7185" name="四角形 114"/>
          <p:cNvSpPr>
            <a:spLocks noChangeArrowheads="1"/>
          </p:cNvSpPr>
          <p:nvPr/>
        </p:nvSpPr>
        <p:spPr bwMode="auto">
          <a:xfrm>
            <a:off x="2771800" y="5085160"/>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IaaS</a:t>
            </a:r>
          </a:p>
        </p:txBody>
      </p:sp>
      <p:sp>
        <p:nvSpPr>
          <p:cNvPr id="7186" name="四角形 115"/>
          <p:cNvSpPr>
            <a:spLocks noChangeArrowheads="1"/>
          </p:cNvSpPr>
          <p:nvPr/>
        </p:nvSpPr>
        <p:spPr bwMode="auto">
          <a:xfrm>
            <a:off x="1331640" y="5085160"/>
            <a:ext cx="623830" cy="45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ja-JP" sz="2400" b="1" spc="50" dirty="0" err="1">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rPr>
              <a:t>HaaS</a:t>
            </a:r>
            <a:endParaRPr lang="en-US" altLang="ja-JP" sz="2400" b="1" spc="50" dirty="0">
              <a:ln w="11430"/>
              <a:solidFill>
                <a:schemeClr val="accent2"/>
              </a:solidFill>
              <a:effectLst>
                <a:outerShdw blurRad="76200" dist="50800" dir="5400000" algn="tl" rotWithShape="0">
                  <a:srgbClr val="000000">
                    <a:alpha val="65000"/>
                  </a:srgbClr>
                </a:outerShdw>
              </a:effectLst>
              <a:latin typeface="メイリオ" pitchFamily="50" charset="-128"/>
              <a:ea typeface="メイリオ" pitchFamily="50" charset="-128"/>
              <a:cs typeface="メイリオ" pitchFamily="50" charset="-128"/>
            </a:endParaRPr>
          </a:p>
        </p:txBody>
      </p:sp>
      <p:sp>
        <p:nvSpPr>
          <p:cNvPr id="7187" name="直線 116"/>
          <p:cNvSpPr>
            <a:spLocks noChangeShapeType="1"/>
          </p:cNvSpPr>
          <p:nvPr/>
        </p:nvSpPr>
        <p:spPr bwMode="auto">
          <a:xfrm flipH="1">
            <a:off x="683568" y="2204840"/>
            <a:ext cx="41618" cy="3960440"/>
          </a:xfrm>
          <a:prstGeom prst="line">
            <a:avLst/>
          </a:prstGeom>
          <a:ln w="111125">
            <a:solidFill>
              <a:srgbClr val="FFC000"/>
            </a:solidFill>
            <a:headEnd type="triangle" w="med" len="med"/>
            <a:tailEnd type="triangle" w="med" len="med"/>
          </a:ln>
          <a:effectLst>
            <a:glow rad="63500">
              <a:schemeClr val="accent2">
                <a:satMod val="175000"/>
                <a:alpha val="40000"/>
              </a:schemeClr>
            </a:glow>
          </a:effectLst>
          <a:extLst/>
        </p:spPr>
        <p:style>
          <a:lnRef idx="3">
            <a:schemeClr val="accent2"/>
          </a:lnRef>
          <a:fillRef idx="0">
            <a:schemeClr val="accent2"/>
          </a:fillRef>
          <a:effectRef idx="2">
            <a:schemeClr val="accent2"/>
          </a:effectRef>
          <a:fontRef idx="minor">
            <a:schemeClr val="tx1"/>
          </a:fontRef>
        </p:style>
        <p:txBody>
          <a:bodyPr/>
          <a:lstStyle/>
          <a:p>
            <a:endParaRPr lang="ja-JP"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メイリオ" pitchFamily="50" charset="-128"/>
              <a:ea typeface="メイリオ" pitchFamily="50" charset="-128"/>
              <a:cs typeface="メイリオ" pitchFamily="50" charset="-128"/>
            </a:endParaRPr>
          </a:p>
        </p:txBody>
      </p:sp>
      <p:sp>
        <p:nvSpPr>
          <p:cNvPr id="7188" name="四角形 117"/>
          <p:cNvSpPr>
            <a:spLocks noChangeArrowheads="1"/>
          </p:cNvSpPr>
          <p:nvPr/>
        </p:nvSpPr>
        <p:spPr bwMode="auto">
          <a:xfrm>
            <a:off x="41618" y="1700784"/>
            <a:ext cx="1301249" cy="45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a:solidFill>
                  <a:schemeClr val="accent2"/>
                </a:solidFill>
                <a:effectLst/>
                <a:latin typeface="メイリオ" pitchFamily="50" charset="-128"/>
                <a:ea typeface="メイリオ" pitchFamily="50" charset="-128"/>
                <a:cs typeface="メイリオ" pitchFamily="50" charset="-128"/>
              </a:rPr>
              <a:t>ソフトウェア</a:t>
            </a:r>
          </a:p>
        </p:txBody>
      </p:sp>
      <p:sp>
        <p:nvSpPr>
          <p:cNvPr id="7190" name="四角形 119"/>
          <p:cNvSpPr>
            <a:spLocks noChangeArrowheads="1"/>
          </p:cNvSpPr>
          <p:nvPr/>
        </p:nvSpPr>
        <p:spPr bwMode="auto">
          <a:xfrm>
            <a:off x="0" y="6165280"/>
            <a:ext cx="1301250" cy="456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a:solidFill>
                  <a:schemeClr val="accent2"/>
                </a:solidFill>
                <a:effectLst/>
                <a:latin typeface="メイリオ" pitchFamily="50" charset="-128"/>
                <a:ea typeface="メイリオ" pitchFamily="50" charset="-128"/>
                <a:cs typeface="メイリオ" pitchFamily="50" charset="-128"/>
              </a:rPr>
              <a:t>インストラクチャー</a:t>
            </a:r>
          </a:p>
        </p:txBody>
      </p:sp>
      <p:sp>
        <p:nvSpPr>
          <p:cNvPr id="67" name="テキスト ボックス 66"/>
          <p:cNvSpPr txBox="1"/>
          <p:nvPr/>
        </p:nvSpPr>
        <p:spPr>
          <a:xfrm>
            <a:off x="7415808" y="2420864"/>
            <a:ext cx="1728192" cy="648072"/>
          </a:xfrm>
          <a:prstGeom prst="rect">
            <a:avLst/>
          </a:prstGeom>
        </p:spPr>
        <p:txBody>
          <a:bodyPr wrap="none" lIns="0" tIns="0" rIns="0" bIns="0" rtlCol="0" anchor="t" anchorCtr="0">
            <a:noAutofit/>
          </a:bodyPr>
          <a:lstStyle/>
          <a:p>
            <a:pPr marL="0" marR="0" indent="0" defTabSz="914400" rtl="0" eaLnBrk="1" fontAlgn="auto" latinLnBrk="0" hangingPunct="1">
              <a:lnSpc>
                <a:spcPts val="2400"/>
              </a:lnSpc>
              <a:spcBef>
                <a:spcPct val="0"/>
              </a:spcBef>
              <a:spcAft>
                <a:spcPts val="0"/>
              </a:spcAft>
              <a:buClrTx/>
              <a:buSzTx/>
              <a:buFontTx/>
              <a:buNone/>
              <a:tabLst/>
            </a:pPr>
            <a:r>
              <a:rPr kumimoji="1" lang="en-US" altLang="ja-JP" sz="2400" b="0" i="0" u="none" strike="noStrike" kern="1200" cap="none" spc="0" normalizeH="0" baseline="0" noProof="0" dirty="0" smtClean="0">
                <a:ln>
                  <a:noFill/>
                </a:ln>
                <a:solidFill>
                  <a:srgbClr val="E27100"/>
                </a:solidFill>
                <a:effectLst/>
                <a:uLnTx/>
                <a:uFillTx/>
                <a:latin typeface="メイリオ" pitchFamily="50" charset="-128"/>
                <a:ea typeface="メイリオ" pitchFamily="50" charset="-128"/>
                <a:cs typeface="メイリオ" pitchFamily="50" charset="-128"/>
              </a:rPr>
              <a:t>Microsoft</a:t>
            </a:r>
          </a:p>
          <a:p>
            <a:pPr marL="0" marR="0" indent="0" defTabSz="914400" rtl="0" eaLnBrk="1" fontAlgn="auto" latinLnBrk="0" hangingPunct="1">
              <a:lnSpc>
                <a:spcPts val="2400"/>
              </a:lnSpc>
              <a:spcBef>
                <a:spcPct val="0"/>
              </a:spcBef>
              <a:spcAft>
                <a:spcPts val="0"/>
              </a:spcAft>
              <a:buClrTx/>
              <a:buSzTx/>
              <a:buFontTx/>
              <a:buNone/>
              <a:tabLst/>
            </a:pPr>
            <a:r>
              <a:rPr lang="en-US" altLang="ja-JP" sz="2400" dirty="0" smtClean="0">
                <a:solidFill>
                  <a:srgbClr val="E27100"/>
                </a:solidFill>
                <a:latin typeface="メイリオ" pitchFamily="50" charset="-128"/>
                <a:ea typeface="メイリオ" pitchFamily="50" charset="-128"/>
                <a:cs typeface="メイリオ" pitchFamily="50" charset="-128"/>
              </a:rPr>
              <a:t>Oracle</a:t>
            </a:r>
          </a:p>
          <a:p>
            <a:pPr marL="0" marR="0" indent="0" defTabSz="914400" rtl="0" eaLnBrk="1" fontAlgn="auto" latinLnBrk="0" hangingPunct="1">
              <a:lnSpc>
                <a:spcPts val="2400"/>
              </a:lnSpc>
              <a:spcBef>
                <a:spcPct val="0"/>
              </a:spcBef>
              <a:spcAft>
                <a:spcPts val="0"/>
              </a:spcAft>
              <a:buClrTx/>
              <a:buSzTx/>
              <a:buFontTx/>
              <a:buNone/>
              <a:tabLst/>
            </a:pPr>
            <a:r>
              <a:rPr lang="ja-JP" altLang="en-US" sz="2400" dirty="0" smtClean="0">
                <a:solidFill>
                  <a:srgbClr val="E27100"/>
                </a:solidFill>
                <a:latin typeface="メイリオ" pitchFamily="50" charset="-128"/>
                <a:ea typeface="メイリオ" pitchFamily="50" charset="-128"/>
                <a:cs typeface="メイリオ" pitchFamily="50" charset="-128"/>
              </a:rPr>
              <a:t> </a:t>
            </a: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OS/Middleware</a:t>
            </a:r>
          </a:p>
          <a:p>
            <a:pPr marL="0" marR="0" indent="0" algn="l" defTabSz="914400" rtl="0" eaLnBrk="1" fontAlgn="auto" latinLnBrk="0" hangingPunct="1">
              <a:lnSpc>
                <a:spcPts val="2400"/>
              </a:lnSpc>
              <a:spcBef>
                <a:spcPct val="0"/>
              </a:spcBef>
              <a:spcAft>
                <a:spcPts val="0"/>
              </a:spcAft>
              <a:buClrTx/>
              <a:buSzTx/>
              <a:buFontTx/>
              <a:buNone/>
              <a:tabLst/>
            </a:pPr>
            <a:r>
              <a:rPr lang="ja-JP" altLang="en-US" sz="1100" dirty="0" smtClean="0">
                <a:solidFill>
                  <a:schemeClr val="tx1">
                    <a:lumMod val="85000"/>
                    <a:lumOff val="15000"/>
                  </a:schemeClr>
                </a:solidFill>
                <a:latin typeface="メイリオ" pitchFamily="50" charset="-128"/>
                <a:ea typeface="メイリオ" pitchFamily="50" charset="-128"/>
                <a:cs typeface="メイリオ" pitchFamily="50" charset="-128"/>
              </a:rPr>
              <a:t>　</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(Windows</a:t>
            </a:r>
            <a:r>
              <a:rPr lang="ja-JP" altLang="en-US" sz="1100" dirty="0" err="1">
                <a:solidFill>
                  <a:schemeClr val="tx1">
                    <a:lumMod val="85000"/>
                    <a:lumOff val="15000"/>
                  </a:schemeClr>
                </a:solidFill>
                <a:latin typeface="メイリオ" pitchFamily="50" charset="-128"/>
                <a:ea typeface="メイリオ" pitchFamily="50" charset="-128"/>
                <a:cs typeface="メイリオ" pitchFamily="50" charset="-128"/>
              </a:rPr>
              <a:t>、</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IIS</a:t>
            </a:r>
            <a:r>
              <a:rPr lang="ja-JP" altLang="en-US" sz="1100" dirty="0" err="1" smtClean="0">
                <a:solidFill>
                  <a:schemeClr val="tx1">
                    <a:lumMod val="85000"/>
                    <a:lumOff val="15000"/>
                  </a:schemeClr>
                </a:solidFill>
                <a:latin typeface="メイリオ" pitchFamily="50" charset="-128"/>
                <a:ea typeface="メイリオ" pitchFamily="50" charset="-128"/>
                <a:cs typeface="メイリオ" pitchFamily="50" charset="-128"/>
              </a:rPr>
              <a:t>）</a:t>
            </a:r>
            <a:endPar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lnSpc>
                <a:spcPts val="2400"/>
              </a:lnSpc>
              <a:spcBef>
                <a:spcPct val="0"/>
              </a:spcBef>
              <a:spcAft>
                <a:spcPts val="0"/>
              </a:spcAft>
              <a:buClrTx/>
              <a:buSzTx/>
              <a:buFontTx/>
              <a:buNone/>
              <a:tabLst/>
            </a:pPr>
            <a:r>
              <a:rPr lang="ja-JP" altLang="en-US" sz="1100" dirty="0" smtClean="0">
                <a:solidFill>
                  <a:schemeClr val="tx1">
                    <a:lumMod val="85000"/>
                    <a:lumOff val="15000"/>
                  </a:schemeClr>
                </a:solidFill>
                <a:latin typeface="メイリオ" pitchFamily="50" charset="-128"/>
                <a:ea typeface="メイリオ" pitchFamily="50" charset="-128"/>
                <a:cs typeface="メイリオ" pitchFamily="50" charset="-128"/>
              </a:rPr>
              <a:t> （</a:t>
            </a:r>
            <a:r>
              <a:rPr lang="en-US" altLang="ja-JP" sz="1100" dirty="0" err="1" smtClean="0">
                <a:solidFill>
                  <a:schemeClr val="tx1">
                    <a:lumMod val="85000"/>
                    <a:lumOff val="15000"/>
                  </a:schemeClr>
                </a:solidFill>
                <a:latin typeface="メイリオ" pitchFamily="50" charset="-128"/>
                <a:ea typeface="メイリオ" pitchFamily="50" charset="-128"/>
                <a:cs typeface="メイリオ" pitchFamily="50" charset="-128"/>
              </a:rPr>
              <a:t>DB:Oracle</a:t>
            </a:r>
            <a:r>
              <a:rPr lang="en-US" altLang="ja-JP" sz="1100" dirty="0" smtClean="0">
                <a:solidFill>
                  <a:schemeClr val="tx1">
                    <a:lumMod val="85000"/>
                    <a:lumOff val="15000"/>
                  </a:schemeClr>
                </a:solidFill>
                <a:latin typeface="メイリオ" pitchFamily="50" charset="-128"/>
                <a:ea typeface="メイリオ" pitchFamily="50" charset="-128"/>
                <a:cs typeface="メイリオ" pitchFamily="50" charset="-128"/>
              </a:rPr>
              <a:t>)</a:t>
            </a:r>
            <a:endParaRPr kumimoji="1" lang="en-US" altLang="ja-JP" sz="1100" b="0" i="0" u="none" strike="noStrike" kern="1200" cap="none" spc="0" normalizeH="0" baseline="0" noProof="0" dirty="0" smtClean="0">
              <a:ln>
                <a:noFill/>
              </a:ln>
              <a:solidFill>
                <a:schemeClr val="tx1">
                  <a:lumMod val="85000"/>
                  <a:lumOff val="15000"/>
                </a:schemeClr>
              </a:solidFill>
              <a:effectLst/>
              <a:uLnTx/>
              <a:uFillTx/>
              <a:latin typeface="メイリオ" pitchFamily="50" charset="-128"/>
              <a:ea typeface="メイリオ" pitchFamily="50" charset="-128"/>
              <a:cs typeface="メイリオ" pitchFamily="50" charset="-128"/>
            </a:endParaRPr>
          </a:p>
        </p:txBody>
      </p:sp>
      <p:sp>
        <p:nvSpPr>
          <p:cNvPr id="68" name="テキスト ボックス 67"/>
          <p:cNvSpPr txBox="1"/>
          <p:nvPr/>
        </p:nvSpPr>
        <p:spPr>
          <a:xfrm>
            <a:off x="7380312" y="4725120"/>
            <a:ext cx="1441326" cy="648072"/>
          </a:xfrm>
          <a:prstGeom prst="rect">
            <a:avLst/>
          </a:prstGeom>
        </p:spPr>
        <p:txBody>
          <a:bodyPr wrap="none" lIns="0" tIns="0" rIns="0" bIns="0" rtlCol="0" anchor="t" anchorCtr="0">
            <a:noAutofit/>
          </a:bodyPr>
          <a:lstStyle/>
          <a:p>
            <a:pPr marL="0" marR="0" indent="0" algn="ctr" defTabSz="914400" rtl="0" eaLnBrk="1" fontAlgn="auto" latinLnBrk="0" hangingPunct="1">
              <a:lnSpc>
                <a:spcPts val="2800"/>
              </a:lnSpc>
              <a:spcBef>
                <a:spcPct val="0"/>
              </a:spcBef>
              <a:spcAft>
                <a:spcPts val="0"/>
              </a:spcAft>
              <a:buClrTx/>
              <a:buSzTx/>
              <a:buFontTx/>
              <a:buNone/>
              <a:tabLst/>
            </a:pPr>
            <a:r>
              <a:rPr kumimoji="1" lang="en-US" altLang="ja-JP" sz="2400" b="0" i="0" u="none" strike="noStrike" kern="1200" cap="none" spc="0" normalizeH="0" baseline="0" noProof="0" dirty="0" smtClean="0">
                <a:ln>
                  <a:noFill/>
                </a:ln>
                <a:solidFill>
                  <a:srgbClr val="00B050"/>
                </a:solidFill>
                <a:effectLst/>
                <a:uLnTx/>
                <a:uFillTx/>
                <a:latin typeface="メイリオ" pitchFamily="50" charset="-128"/>
                <a:ea typeface="メイリオ" pitchFamily="50" charset="-128"/>
                <a:cs typeface="メイリオ" pitchFamily="50" charset="-128"/>
              </a:rPr>
              <a:t>Partner</a:t>
            </a:r>
          </a:p>
          <a:p>
            <a:pPr marL="0" marR="0" indent="0" algn="ctr" defTabSz="914400" rtl="0" eaLnBrk="1" fontAlgn="auto" latinLnBrk="0" hangingPunct="1">
              <a:lnSpc>
                <a:spcPts val="2800"/>
              </a:lnSpc>
              <a:spcBef>
                <a:spcPct val="0"/>
              </a:spcBef>
              <a:spcAft>
                <a:spcPts val="0"/>
              </a:spcAft>
              <a:buClrTx/>
              <a:buSzTx/>
              <a:buFontTx/>
              <a:buNone/>
              <a:tabLst/>
            </a:pP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HW</a:t>
            </a:r>
            <a:r>
              <a:rPr lang="ja-JP" altLang="en-US" sz="1400" dirty="0" smtClean="0">
                <a:solidFill>
                  <a:schemeClr val="tx1">
                    <a:lumMod val="85000"/>
                    <a:lumOff val="15000"/>
                  </a:schemeClr>
                </a:solidFill>
                <a:latin typeface="メイリオ" pitchFamily="50" charset="-128"/>
                <a:ea typeface="メイリオ" pitchFamily="50" charset="-128"/>
                <a:cs typeface="メイリオ" pitchFamily="50" charset="-128"/>
              </a:rPr>
              <a:t>・</a:t>
            </a:r>
            <a:r>
              <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rPr>
              <a:t>Network</a:t>
            </a:r>
            <a:endParaRPr kumimoji="1" lang="en-US" altLang="ja-JP" sz="1400" b="0" i="0" u="none" strike="noStrike" kern="1200" cap="none" spc="0" normalizeH="0" baseline="0" noProof="0" dirty="0" smtClean="0">
              <a:ln>
                <a:noFill/>
              </a:ln>
              <a:solidFill>
                <a:schemeClr val="tx1">
                  <a:lumMod val="85000"/>
                  <a:lumOff val="15000"/>
                </a:schemeClr>
              </a:solidFill>
              <a:effectLst/>
              <a:uLnTx/>
              <a:uFillTx/>
              <a:latin typeface="メイリオ" pitchFamily="50" charset="-128"/>
              <a:ea typeface="メイリオ" pitchFamily="50" charset="-128"/>
              <a:cs typeface="メイリオ" pitchFamily="50" charset="-128"/>
            </a:endParaRPr>
          </a:p>
          <a:p>
            <a:pPr marL="0" marR="0" indent="0" algn="ctr" defTabSz="914400" rtl="0" eaLnBrk="1" fontAlgn="auto" latinLnBrk="0" hangingPunct="1">
              <a:lnSpc>
                <a:spcPts val="2800"/>
              </a:lnSpc>
              <a:spcBef>
                <a:spcPct val="0"/>
              </a:spcBef>
              <a:spcAft>
                <a:spcPts val="0"/>
              </a:spcAft>
              <a:buClrTx/>
              <a:buSzTx/>
              <a:buFontTx/>
              <a:buNone/>
              <a:tabLst/>
            </a:pPr>
            <a:endParaRPr kumimoji="1" lang="en-US" altLang="ja-JP" sz="2400" b="0" i="0" u="none" strike="noStrike" kern="1200" cap="none" spc="0" normalizeH="0" baseline="0" noProof="0" dirty="0" smtClean="0">
              <a:ln>
                <a:noFill/>
              </a:ln>
              <a:solidFill>
                <a:schemeClr val="tx2"/>
              </a:solidFill>
              <a:effectLst/>
              <a:uLnTx/>
              <a:uFillTx/>
              <a:latin typeface="メイリオ" pitchFamily="50" charset="-128"/>
              <a:ea typeface="メイリオ" pitchFamily="50" charset="-128"/>
              <a:cs typeface="メイリオ" pitchFamily="50" charset="-128"/>
            </a:endParaRPr>
          </a:p>
        </p:txBody>
      </p:sp>
      <p:sp>
        <p:nvSpPr>
          <p:cNvPr id="70" name="四角形 117"/>
          <p:cNvSpPr>
            <a:spLocks noChangeArrowheads="1"/>
          </p:cNvSpPr>
          <p:nvPr/>
        </p:nvSpPr>
        <p:spPr bwMode="auto">
          <a:xfrm>
            <a:off x="7317110" y="1916808"/>
            <a:ext cx="150336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dirty="0" smtClean="0">
                <a:solidFill>
                  <a:schemeClr val="accent2"/>
                </a:solidFill>
                <a:effectLst/>
                <a:latin typeface="メイリオ" pitchFamily="50" charset="-128"/>
                <a:ea typeface="メイリオ" pitchFamily="50" charset="-128"/>
                <a:cs typeface="メイリオ" pitchFamily="50" charset="-128"/>
              </a:rPr>
              <a:t>提供企業</a:t>
            </a:r>
            <a:endParaRPr lang="ja-JP" altLang="en-US" sz="1600" dirty="0">
              <a:solidFill>
                <a:schemeClr val="accent2"/>
              </a:solidFill>
              <a:effectLst/>
              <a:latin typeface="メイリオ" pitchFamily="50" charset="-128"/>
              <a:ea typeface="メイリオ" pitchFamily="50" charset="-128"/>
              <a:cs typeface="メイリオ" pitchFamily="50" charset="-128"/>
            </a:endParaRPr>
          </a:p>
        </p:txBody>
      </p:sp>
      <p:grpSp>
        <p:nvGrpSpPr>
          <p:cNvPr id="2" name="グループ化 27"/>
          <p:cNvGrpSpPr/>
          <p:nvPr/>
        </p:nvGrpSpPr>
        <p:grpSpPr>
          <a:xfrm>
            <a:off x="4067944" y="1844800"/>
            <a:ext cx="3240360" cy="4320479"/>
            <a:chOff x="4067944" y="1844800"/>
            <a:chExt cx="3240360" cy="4320479"/>
          </a:xfrm>
        </p:grpSpPr>
        <p:cxnSp>
          <p:nvCxnSpPr>
            <p:cNvPr id="62" name="直線​​コネクタ 61"/>
            <p:cNvCxnSpPr/>
            <p:nvPr/>
          </p:nvCxnSpPr>
          <p:spPr>
            <a:xfrm>
              <a:off x="4067944" y="2060824"/>
              <a:ext cx="0" cy="2304256"/>
            </a:xfrm>
            <a:prstGeom prst="line">
              <a:avLst/>
            </a:prstGeom>
            <a:ln w="635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a:off x="4067944" y="4365080"/>
              <a:ext cx="0" cy="1656184"/>
            </a:xfrm>
            <a:prstGeom prst="line">
              <a:avLst/>
            </a:prstGeom>
            <a:ln w="63500">
              <a:solidFill>
                <a:srgbClr val="92D05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2" name="AutoShape 48"/>
            <p:cNvSpPr>
              <a:spLocks noChangeArrowheads="1"/>
            </p:cNvSpPr>
            <p:nvPr/>
          </p:nvSpPr>
          <p:spPr bwMode="gray">
            <a:xfrm>
              <a:off x="4283968" y="2204840"/>
              <a:ext cx="2952328" cy="2160240"/>
            </a:xfrm>
            <a:prstGeom prst="roundRect">
              <a:avLst>
                <a:gd name="adj" fmla="val 10704"/>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endParaRPr lang="en-US" altLang="ja-JP" sz="900">
                <a:latin typeface="メイリオ" pitchFamily="50" charset="-128"/>
                <a:ea typeface="メイリオ" pitchFamily="50" charset="-128"/>
                <a:cs typeface="メイリオ" pitchFamily="50" charset="-128"/>
              </a:endParaRPr>
            </a:p>
            <a:p>
              <a:endParaRPr kumimoji="0" lang="en-US" altLang="ja-JP" sz="1000">
                <a:latin typeface="メイリオ" pitchFamily="50" charset="-128"/>
                <a:ea typeface="メイリオ" pitchFamily="50" charset="-128"/>
                <a:cs typeface="メイリオ" pitchFamily="50" charset="-128"/>
              </a:endParaRPr>
            </a:p>
          </p:txBody>
        </p:sp>
        <p:sp>
          <p:nvSpPr>
            <p:cNvPr id="76" name="四角形 93"/>
            <p:cNvSpPr>
              <a:spLocks noChangeArrowheads="1"/>
            </p:cNvSpPr>
            <p:nvPr/>
          </p:nvSpPr>
          <p:spPr bwMode="auto">
            <a:xfrm>
              <a:off x="4355976" y="2348856"/>
              <a:ext cx="2592388" cy="133059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hemeClr val="accent3"/>
            </a:lnRef>
            <a:fillRef idx="3">
              <a:schemeClr val="accent3"/>
            </a:fillRef>
            <a:effectRef idx="3">
              <a:schemeClr val="accent3"/>
            </a:effectRef>
            <a:fontRef idx="minor">
              <a:schemeClr val="lt1"/>
            </a:fontRef>
          </p:style>
          <p:txBody>
            <a:bodyPr wrap="none" anchor="ctr"/>
            <a:lstStyle/>
            <a:p>
              <a:r>
                <a:rPr lang="en-US" altLang="ja-JP" sz="1600" dirty="0" err="1"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PaaS</a:t>
              </a:r>
              <a:endParaRPr lang="en-US" altLang="ja-JP" sz="16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endParaRPr>
            </a:p>
            <a:p>
              <a:r>
                <a:rPr lang="en-US" altLang="ja-JP" sz="16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 </a:t>
              </a:r>
              <a:r>
                <a:rPr lang="en-US" altLang="ja-JP" sz="1400" dirty="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(Platform as a </a:t>
              </a:r>
              <a:r>
                <a:rPr lang="en-US" altLang="ja-JP" sz="1400" dirty="0" smtClean="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Service</a:t>
              </a:r>
              <a:r>
                <a:rPr lang="en-US" altLang="ja-JP" sz="1400" dirty="0">
                  <a:solidFill>
                    <a:schemeClr val="bg1"/>
                  </a:solidFill>
                  <a:effectLst>
                    <a:glow rad="101600">
                      <a:schemeClr val="accent4">
                        <a:satMod val="175000"/>
                        <a:alpha val="40000"/>
                      </a:schemeClr>
                    </a:glow>
                  </a:effectLst>
                  <a:latin typeface="メイリオ" pitchFamily="50" charset="-128"/>
                  <a:ea typeface="メイリオ" pitchFamily="50" charset="-128"/>
                  <a:cs typeface="メイリオ" pitchFamily="50" charset="-128"/>
                </a:rPr>
                <a:t>)</a:t>
              </a:r>
            </a:p>
            <a:p>
              <a:r>
                <a:rPr lang="ja-JP" altLang="en-US" sz="1000" dirty="0" smtClean="0">
                  <a:solidFill>
                    <a:schemeClr val="bg1"/>
                  </a:solidFill>
                  <a:latin typeface="メイリオ" pitchFamily="50" charset="-128"/>
                  <a:ea typeface="メイリオ" pitchFamily="50" charset="-128"/>
                  <a:cs typeface="メイリオ" pitchFamily="50" charset="-128"/>
                </a:rPr>
                <a:t>インターネット</a:t>
              </a:r>
              <a:r>
                <a:rPr lang="ja-JP" altLang="en-US" sz="1000" dirty="0">
                  <a:solidFill>
                    <a:schemeClr val="bg1"/>
                  </a:solidFill>
                  <a:latin typeface="メイリオ" pitchFamily="50" charset="-128"/>
                  <a:ea typeface="メイリオ" pitchFamily="50" charset="-128"/>
                  <a:cs typeface="メイリオ" pitchFamily="50" charset="-128"/>
                </a:rPr>
                <a:t>経由で</a:t>
              </a:r>
              <a:r>
                <a:rPr lang="ja-JP" altLang="en-US" sz="1000" dirty="0" smtClean="0">
                  <a:solidFill>
                    <a:schemeClr val="bg1"/>
                  </a:solidFill>
                  <a:latin typeface="メイリオ" pitchFamily="50" charset="-128"/>
                  <a:ea typeface="メイリオ" pitchFamily="50" charset="-128"/>
                  <a:cs typeface="メイリオ" pitchFamily="50" charset="-128"/>
                </a:rPr>
                <a:t>ソフトウェアを</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構築</a:t>
              </a:r>
              <a:r>
                <a:rPr lang="ja-JP" altLang="en-US" sz="1000" dirty="0">
                  <a:solidFill>
                    <a:schemeClr val="bg1"/>
                  </a:solidFill>
                  <a:latin typeface="メイリオ" pitchFamily="50" charset="-128"/>
                  <a:ea typeface="メイリオ" pitchFamily="50" charset="-128"/>
                  <a:cs typeface="メイリオ" pitchFamily="50" charset="-128"/>
                </a:rPr>
                <a:t>するためのツール</a:t>
              </a:r>
              <a:r>
                <a:rPr lang="ja-JP" altLang="en-US" sz="1000" dirty="0" smtClean="0">
                  <a:solidFill>
                    <a:schemeClr val="bg1"/>
                  </a:solidFill>
                  <a:latin typeface="メイリオ" pitchFamily="50" charset="-128"/>
                  <a:ea typeface="メイリオ" pitchFamily="50" charset="-128"/>
                  <a:cs typeface="メイリオ" pitchFamily="50" charset="-128"/>
                </a:rPr>
                <a:t>。プラットフォーム</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全体と</a:t>
              </a:r>
              <a:r>
                <a:rPr lang="ja-JP" altLang="en-US" sz="1000" dirty="0">
                  <a:solidFill>
                    <a:schemeClr val="bg1"/>
                  </a:solidFill>
                  <a:latin typeface="メイリオ" pitchFamily="50" charset="-128"/>
                  <a:ea typeface="メイリオ" pitchFamily="50" charset="-128"/>
                  <a:cs typeface="メイリオ" pitchFamily="50" charset="-128"/>
                </a:rPr>
                <a:t>して</a:t>
              </a:r>
              <a:r>
                <a:rPr lang="en-US" altLang="ja-JP" sz="1000" dirty="0" smtClean="0">
                  <a:solidFill>
                    <a:schemeClr val="bg1"/>
                  </a:solidFill>
                  <a:latin typeface="メイリオ" pitchFamily="50" charset="-128"/>
                  <a:ea typeface="メイリオ" pitchFamily="50" charset="-128"/>
                  <a:cs typeface="メイリオ" pitchFamily="50" charset="-128"/>
                </a:rPr>
                <a:t>OS</a:t>
              </a:r>
              <a:r>
                <a:rPr lang="ja-JP" altLang="en-US" sz="1000" dirty="0" smtClean="0">
                  <a:solidFill>
                    <a:schemeClr val="bg1"/>
                  </a:solidFill>
                  <a:latin typeface="メイリオ" pitchFamily="50" charset="-128"/>
                  <a:ea typeface="メイリオ" pitchFamily="50" charset="-128"/>
                  <a:cs typeface="メイリオ" pitchFamily="50" charset="-128"/>
                </a:rPr>
                <a:t>やミドルウェアも含める</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73" name="AutoShape 48"/>
            <p:cNvSpPr>
              <a:spLocks noChangeArrowheads="1"/>
            </p:cNvSpPr>
            <p:nvPr/>
          </p:nvSpPr>
          <p:spPr bwMode="gray">
            <a:xfrm>
              <a:off x="4283968" y="4293072"/>
              <a:ext cx="2952328" cy="1655511"/>
            </a:xfrm>
            <a:prstGeom prst="roundRect">
              <a:avLst>
                <a:gd name="adj" fmla="val 10704"/>
              </a:avLst>
            </a:prstGeom>
            <a:solidFill>
              <a:srgbClr val="006600"/>
            </a:solidFill>
            <a:ln>
              <a:solidFill>
                <a:schemeClr val="bg1">
                  <a:lumMod val="95000"/>
                </a:schemeClr>
              </a:solidFill>
              <a:headEnd/>
              <a:tailEnd/>
            </a:ln>
          </p:spPr>
          <p:style>
            <a:lnRef idx="0">
              <a:schemeClr val="accent5"/>
            </a:lnRef>
            <a:fillRef idx="3">
              <a:schemeClr val="accent5"/>
            </a:fillRef>
            <a:effectRef idx="3">
              <a:schemeClr val="accent5"/>
            </a:effectRef>
            <a:fontRef idx="minor">
              <a:schemeClr val="lt1"/>
            </a:fontRef>
          </p:style>
          <p:txBody>
            <a:bodyPr wrap="none" lIns="0" tIns="0" rIns="0" bIns="0" anchor="ctr"/>
            <a:lstStyle/>
            <a:p>
              <a:endParaRPr lang="en-US" altLang="ja-JP" sz="900">
                <a:latin typeface="メイリオ" pitchFamily="50" charset="-128"/>
                <a:ea typeface="メイリオ" pitchFamily="50" charset="-128"/>
                <a:cs typeface="メイリオ" pitchFamily="50" charset="-128"/>
              </a:endParaRPr>
            </a:p>
            <a:p>
              <a:endParaRPr kumimoji="0" lang="en-US" altLang="ja-JP" sz="1000">
                <a:latin typeface="メイリオ" pitchFamily="50" charset="-128"/>
                <a:ea typeface="メイリオ" pitchFamily="50" charset="-128"/>
                <a:cs typeface="メイリオ" pitchFamily="50" charset="-128"/>
              </a:endParaRPr>
            </a:p>
          </p:txBody>
        </p:sp>
        <p:sp>
          <p:nvSpPr>
            <p:cNvPr id="77" name="四角形 94"/>
            <p:cNvSpPr>
              <a:spLocks noChangeArrowheads="1"/>
            </p:cNvSpPr>
            <p:nvPr/>
          </p:nvSpPr>
          <p:spPr bwMode="auto">
            <a:xfrm>
              <a:off x="4355976" y="4149056"/>
              <a:ext cx="2952328" cy="2016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600" dirty="0" err="1"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IaaS</a:t>
              </a:r>
              <a:endParaRPr lang="en-US" altLang="ja-JP" sz="16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endParaRPr>
            </a:p>
            <a:p>
              <a:r>
                <a:rPr lang="en-US" altLang="ja-JP" sz="16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 </a:t>
              </a:r>
              <a:r>
                <a:rPr lang="en-US" altLang="ja-JP" sz="1400" dirty="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(In</a:t>
              </a:r>
              <a:r>
                <a:rPr lang="ja-JP" altLang="en-US" sz="1400" dirty="0" err="1">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ｆ</a:t>
              </a:r>
              <a:r>
                <a:rPr lang="en-US" altLang="ja-JP" sz="1400" dirty="0" err="1">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rastructure</a:t>
              </a:r>
              <a:r>
                <a:rPr lang="en-US" altLang="ja-JP" sz="1400" dirty="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 as a </a:t>
              </a:r>
              <a:r>
                <a:rPr lang="en-US" altLang="ja-JP" sz="1400" dirty="0" smtClean="0">
                  <a:solidFill>
                    <a:schemeClr val="bg1"/>
                  </a:solidFill>
                  <a:effectLst>
                    <a:glow rad="139700">
                      <a:schemeClr val="accent2">
                        <a:satMod val="175000"/>
                        <a:alpha val="40000"/>
                      </a:schemeClr>
                    </a:glow>
                  </a:effectLst>
                  <a:latin typeface="メイリオ" pitchFamily="50" charset="-128"/>
                  <a:ea typeface="メイリオ" pitchFamily="50" charset="-128"/>
                  <a:cs typeface="メイリオ" pitchFamily="50" charset="-128"/>
                </a:rPr>
                <a:t>Service)</a:t>
              </a:r>
            </a:p>
            <a:p>
              <a:r>
                <a:rPr lang="ja-JP" altLang="en-US" sz="1000" dirty="0" smtClean="0">
                  <a:solidFill>
                    <a:schemeClr val="bg1"/>
                  </a:solidFill>
                  <a:latin typeface="メイリオ" pitchFamily="50" charset="-128"/>
                  <a:ea typeface="メイリオ" pitchFamily="50" charset="-128"/>
                  <a:cs typeface="メイリオ" pitchFamily="50" charset="-128"/>
                </a:rPr>
                <a:t>データセンターを保持し、顧客にサーバ</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（ストレージ・</a:t>
              </a:r>
              <a:r>
                <a:rPr lang="en-US" altLang="ja-JP" sz="1000" dirty="0" smtClean="0">
                  <a:solidFill>
                    <a:schemeClr val="bg1"/>
                  </a:solidFill>
                  <a:latin typeface="メイリオ" pitchFamily="50" charset="-128"/>
                  <a:ea typeface="メイリオ" pitchFamily="50" charset="-128"/>
                  <a:cs typeface="メイリオ" pitchFamily="50" charset="-128"/>
                </a:rPr>
                <a:t>CPU</a:t>
              </a:r>
              <a:r>
                <a:rPr lang="ja-JP" altLang="en-US" sz="1000" dirty="0" smtClean="0">
                  <a:solidFill>
                    <a:schemeClr val="bg1"/>
                  </a:solidFill>
                  <a:latin typeface="メイリオ" pitchFamily="50" charset="-128"/>
                  <a:ea typeface="メイリオ" pitchFamily="50" charset="-128"/>
                  <a:cs typeface="メイリオ" pitchFamily="50" charset="-128"/>
                </a:rPr>
                <a:t>・メモリ）やネットワーク、</a:t>
              </a:r>
              <a:endParaRPr lang="en-US" altLang="ja-JP" sz="1000" dirty="0" smtClean="0">
                <a:solidFill>
                  <a:schemeClr val="bg1"/>
                </a:solidFill>
                <a:latin typeface="メイリオ" pitchFamily="50" charset="-128"/>
                <a:ea typeface="メイリオ" pitchFamily="50" charset="-128"/>
                <a:cs typeface="メイリオ" pitchFamily="50" charset="-128"/>
              </a:endParaRPr>
            </a:p>
            <a:p>
              <a:r>
                <a:rPr lang="ja-JP" altLang="en-US" sz="1000" dirty="0" smtClean="0">
                  <a:solidFill>
                    <a:schemeClr val="bg1"/>
                  </a:solidFill>
                  <a:latin typeface="メイリオ" pitchFamily="50" charset="-128"/>
                  <a:ea typeface="メイリオ" pitchFamily="50" charset="-128"/>
                  <a:cs typeface="メイリオ" pitchFamily="50" charset="-128"/>
                </a:rPr>
                <a:t>仮想環境を提供する</a:t>
              </a:r>
              <a:endParaRPr lang="ja-JP" altLang="en-US" sz="1000" dirty="0">
                <a:solidFill>
                  <a:schemeClr val="bg1"/>
                </a:solidFill>
                <a:latin typeface="メイリオ" pitchFamily="50" charset="-128"/>
                <a:ea typeface="メイリオ" pitchFamily="50" charset="-128"/>
                <a:cs typeface="メイリオ" pitchFamily="50" charset="-128"/>
              </a:endParaRPr>
            </a:p>
          </p:txBody>
        </p:sp>
        <p:sp>
          <p:nvSpPr>
            <p:cNvPr id="79" name="四角形 117"/>
            <p:cNvSpPr>
              <a:spLocks noChangeArrowheads="1"/>
            </p:cNvSpPr>
            <p:nvPr/>
          </p:nvSpPr>
          <p:spPr bwMode="auto">
            <a:xfrm>
              <a:off x="5004048" y="1844800"/>
              <a:ext cx="1503362"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600" dirty="0" smtClean="0">
                  <a:solidFill>
                    <a:schemeClr val="accent2"/>
                  </a:solidFill>
                  <a:effectLst/>
                  <a:latin typeface="メイリオ" pitchFamily="50" charset="-128"/>
                  <a:ea typeface="メイリオ" pitchFamily="50" charset="-128"/>
                  <a:cs typeface="メイリオ" pitchFamily="50" charset="-128"/>
                </a:rPr>
                <a:t>定義</a:t>
              </a:r>
              <a:endParaRPr lang="ja-JP" altLang="en-US" sz="1600" dirty="0">
                <a:solidFill>
                  <a:schemeClr val="accent2"/>
                </a:solidFill>
                <a:effectLst/>
                <a:latin typeface="メイリオ" pitchFamily="50" charset="-128"/>
                <a:ea typeface="メイリオ" pitchFamily="50" charset="-128"/>
                <a:cs typeface="メイリオ" pitchFamily="50" charset="-128"/>
              </a:endParaRPr>
            </a:p>
          </p:txBody>
        </p:sp>
      </p:grpSp>
      <p:sp>
        <p:nvSpPr>
          <p:cNvPr id="7" name="テキスト ボックス 6"/>
          <p:cNvSpPr txBox="1"/>
          <p:nvPr/>
        </p:nvSpPr>
        <p:spPr>
          <a:xfrm>
            <a:off x="273224" y="1484760"/>
            <a:ext cx="7108354" cy="445789"/>
          </a:xfrm>
          <a:prstGeom prst="rect">
            <a:avLst/>
          </a:prstGeom>
        </p:spPr>
        <p:txBody>
          <a:bodyPr wrap="non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r>
              <a:rPr kumimoji="1" lang="en-US" altLang="ja-JP"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SuperStream</a:t>
            </a:r>
            <a:r>
              <a:rPr kumimoji="1" lang="ja-JP" altLang="en-US"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のクラウドは</a:t>
            </a:r>
            <a:r>
              <a:rPr lang="en-US" altLang="ja-JP" dirty="0" smtClean="0">
                <a:solidFill>
                  <a:srgbClr val="F95D07"/>
                </a:solidFill>
                <a:latin typeface="メイリオ" pitchFamily="50" charset="-128"/>
                <a:ea typeface="メイリオ" pitchFamily="50" charset="-128"/>
                <a:cs typeface="メイリオ" pitchFamily="50" charset="-128"/>
              </a:rPr>
              <a:t>CORE</a:t>
            </a:r>
            <a:r>
              <a:rPr kumimoji="1" lang="ja-JP" altLang="en-US" b="0" i="0" u="none" strike="noStrike" kern="1200" cap="none" spc="0" normalizeH="0" baseline="0" noProof="0" dirty="0" smtClean="0">
                <a:ln>
                  <a:noFill/>
                </a:ln>
                <a:solidFill>
                  <a:srgbClr val="F95D07"/>
                </a:solidFill>
                <a:effectLst/>
                <a:uLnTx/>
                <a:uFillTx/>
                <a:latin typeface="メイリオ" pitchFamily="50" charset="-128"/>
                <a:ea typeface="メイリオ" pitchFamily="50" charset="-128"/>
                <a:cs typeface="メイリオ" pitchFamily="50" charset="-128"/>
              </a:rPr>
              <a:t>パートナー様経由でご購入が可能です</a:t>
            </a:r>
          </a:p>
        </p:txBody>
      </p:sp>
      <p:sp>
        <p:nvSpPr>
          <p:cNvPr id="43" name="角丸四角形 42"/>
          <p:cNvSpPr/>
          <p:nvPr/>
        </p:nvSpPr>
        <p:spPr>
          <a:xfrm>
            <a:off x="1187624" y="2204840"/>
            <a:ext cx="3024336" cy="3816424"/>
          </a:xfrm>
          <a:prstGeom prst="roundRect">
            <a:avLst/>
          </a:prstGeom>
          <a:noFill/>
          <a:ln w="5715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メイリオ" pitchFamily="50" charset="-128"/>
              <a:ea typeface="メイリオ" pitchFamily="50" charset="-128"/>
              <a:cs typeface="メイリオ" pitchFamily="50" charset="-128"/>
            </a:endParaRPr>
          </a:p>
        </p:txBody>
      </p:sp>
      <p:sp>
        <p:nvSpPr>
          <p:cNvPr id="31" name="四角形 117"/>
          <p:cNvSpPr>
            <a:spLocks noChangeArrowheads="1"/>
          </p:cNvSpPr>
          <p:nvPr/>
        </p:nvSpPr>
        <p:spPr bwMode="auto">
          <a:xfrm>
            <a:off x="0" y="4005040"/>
            <a:ext cx="1301249" cy="456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ja-JP" altLang="en-US" sz="1200" b="1" dirty="0" smtClean="0">
                <a:solidFill>
                  <a:schemeClr val="tx2">
                    <a:lumMod val="75000"/>
                  </a:schemeClr>
                </a:solidFill>
                <a:latin typeface="メイリオ" pitchFamily="50" charset="-128"/>
                <a:ea typeface="メイリオ" pitchFamily="50" charset="-128"/>
                <a:cs typeface="メイリオ" pitchFamily="50" charset="-128"/>
              </a:rPr>
              <a:t>プ</a:t>
            </a:r>
            <a:r>
              <a:rPr lang="ja-JP" altLang="en-US" sz="1200" b="1" dirty="0" smtClean="0">
                <a:solidFill>
                  <a:schemeClr val="tx2">
                    <a:lumMod val="75000"/>
                  </a:schemeClr>
                </a:solidFill>
                <a:effectLst/>
                <a:latin typeface="メイリオ" pitchFamily="50" charset="-128"/>
                <a:ea typeface="メイリオ" pitchFamily="50" charset="-128"/>
                <a:cs typeface="メイリオ" pitchFamily="50" charset="-128"/>
              </a:rPr>
              <a:t>ラットフォーム</a:t>
            </a:r>
            <a:endParaRPr lang="ja-JP" altLang="en-US" sz="1200" b="1" dirty="0">
              <a:solidFill>
                <a:schemeClr val="tx2">
                  <a:lumMod val="75000"/>
                </a:schemeClr>
              </a:solidFill>
              <a:effectLst/>
              <a:latin typeface="メイリオ" pitchFamily="50" charset="-128"/>
              <a:ea typeface="メイリオ" pitchFamily="50" charset="-128"/>
              <a:cs typeface="メイリオ" pitchFamily="50" charset="-128"/>
            </a:endParaRPr>
          </a:p>
        </p:txBody>
      </p:sp>
      <p:sp>
        <p:nvSpPr>
          <p:cNvPr id="29" name="スライド番号プレースホルダ 2"/>
          <p:cNvSpPr txBox="1">
            <a:spLocks/>
          </p:cNvSpPr>
          <p:nvPr/>
        </p:nvSpPr>
        <p:spPr>
          <a:xfrm>
            <a:off x="8172400" y="6453336"/>
            <a:ext cx="720725" cy="179387"/>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58137CF-73F5-42E4-9CFD-3E9DBF466587}" type="slidenum">
              <a:rPr kumimoji="1" lang="ja-JP" altLang="en-US" sz="10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1" lang="ja-JP" altLang="en-US" sz="1000" b="0"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30" name="フッター プレースホルダ 2"/>
          <p:cNvSpPr>
            <a:spLocks noGrp="1"/>
          </p:cNvSpPr>
          <p:nvPr>
            <p:ph type="ftr" sz="quarter" idx="11"/>
          </p:nvPr>
        </p:nvSpPr>
        <p:spPr>
          <a:xfrm>
            <a:off x="306388" y="6457950"/>
            <a:ext cx="2268537" cy="206375"/>
          </a:xfrm>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SuperStream Inc. All rights reserved.</a:t>
            </a:r>
            <a:endParaRPr lang="en-US" altLang="ja-JP" dirty="0"/>
          </a:p>
        </p:txBody>
      </p:sp>
    </p:spTree>
    <p:extLst>
      <p:ext uri="{BB962C8B-B14F-4D97-AF65-F5344CB8AC3E}">
        <p14:creationId xmlns:p14="http://schemas.microsoft.com/office/powerpoint/2010/main" val="2677009304"/>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 3"/>
          <p:cNvSpPr>
            <a:spLocks noGrp="1"/>
          </p:cNvSpPr>
          <p:nvPr>
            <p:ph type="ftr" sz="quarter" idx="14"/>
          </p:nvPr>
        </p:nvSpPr>
        <p:spPr>
          <a:xfrm>
            <a:off x="251520" y="6462713"/>
            <a:ext cx="2160587" cy="179387"/>
          </a:xfrm>
        </p:spPr>
        <p:txBody>
          <a:bodyPr/>
          <a:lstStyle/>
          <a:p>
            <a:pPr>
              <a:defRPr/>
            </a:pPr>
            <a:r>
              <a:rPr lang="en-US" altLang="ja-JP" dirty="0" smtClean="0"/>
              <a:t>© SuperStream Inc. All rights reserved.</a:t>
            </a:r>
            <a:endParaRPr lang="ja-JP" altLang="en-US" dirty="0"/>
          </a:p>
        </p:txBody>
      </p:sp>
      <p:sp>
        <p:nvSpPr>
          <p:cNvPr id="5" name="スライド番号プレースホルダ 4"/>
          <p:cNvSpPr>
            <a:spLocks noGrp="1"/>
          </p:cNvSpPr>
          <p:nvPr>
            <p:ph type="sldNum" sz="quarter" idx="15"/>
          </p:nvPr>
        </p:nvSpPr>
        <p:spPr/>
        <p:txBody>
          <a:bodyPr/>
          <a:lstStyle/>
          <a:p>
            <a:pPr>
              <a:defRPr/>
            </a:pPr>
            <a:fld id="{8877CD0E-B11A-459D-89DC-118F8B438B08}" type="slidenum">
              <a:rPr lang="ja-JP" altLang="en-US" smtClean="0"/>
              <a:pPr>
                <a:defRPr/>
              </a:pPr>
              <a:t>4</a:t>
            </a:fld>
            <a:endParaRPr lang="ja-JP" altLang="en-US" dirty="0"/>
          </a:p>
        </p:txBody>
      </p:sp>
      <p:sp>
        <p:nvSpPr>
          <p:cNvPr id="8" name="正方形/長方形 7"/>
          <p:cNvSpPr/>
          <p:nvPr/>
        </p:nvSpPr>
        <p:spPr>
          <a:xfrm>
            <a:off x="251520" y="1345909"/>
            <a:ext cx="8640960" cy="1054135"/>
          </a:xfrm>
          <a:prstGeom prst="rect">
            <a:avLst/>
          </a:prstGeom>
        </p:spPr>
        <p:txBody>
          <a:bodyPr wrap="square">
            <a:spAutoFit/>
          </a:bodyPr>
          <a:lstStyle/>
          <a:p>
            <a:pPr algn="just" eaLnBrk="0" hangingPunct="0">
              <a:lnSpc>
                <a:spcPts val="2500"/>
              </a:lnSpc>
              <a:defRPr/>
            </a:pP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統合業務パッケージ「</a:t>
            </a:r>
            <a:r>
              <a:rPr lang="en-US" altLang="ja-JP" sz="1600" b="1" dirty="0" smtClean="0">
                <a:solidFill>
                  <a:schemeClr val="tx2">
                    <a:lumMod val="75000"/>
                  </a:schemeClr>
                </a:solidFill>
                <a:latin typeface="メイリオ" pitchFamily="50" charset="-128"/>
                <a:ea typeface="メイリオ" pitchFamily="50" charset="-128"/>
                <a:cs typeface="メイリオ" pitchFamily="50" charset="-128"/>
              </a:rPr>
              <a:t>SuperStream</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」は、</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1995</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年</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6</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月の発売開始以来、国内の中堅企業様を中心として、累計</a:t>
            </a:r>
            <a:r>
              <a:rPr lang="en-US" altLang="ja-JP" sz="1600" dirty="0" smtClean="0">
                <a:solidFill>
                  <a:schemeClr val="tx2">
                    <a:lumMod val="75000"/>
                  </a:schemeClr>
                </a:solidFill>
                <a:latin typeface="メイリオ" pitchFamily="50" charset="-128"/>
                <a:ea typeface="メイリオ" pitchFamily="50" charset="-128"/>
                <a:cs typeface="メイリオ" pitchFamily="50" charset="-128"/>
              </a:rPr>
              <a:t>8,100</a:t>
            </a:r>
            <a:r>
              <a:rPr lang="ja-JP" altLang="en-US" sz="1600" dirty="0" smtClean="0">
                <a:solidFill>
                  <a:schemeClr val="tx2">
                    <a:lumMod val="75000"/>
                  </a:schemeClr>
                </a:solidFill>
                <a:latin typeface="メイリオ" pitchFamily="50" charset="-128"/>
                <a:ea typeface="メイリオ" pitchFamily="50" charset="-128"/>
                <a:cs typeface="メイリオ" pitchFamily="50" charset="-128"/>
              </a:rPr>
              <a:t>社を超えるお客様にご利用頂いています。</a:t>
            </a:r>
            <a:endParaRPr lang="en-US" altLang="ja-JP" sz="1600" dirty="0" smtClean="0">
              <a:solidFill>
                <a:schemeClr val="tx2">
                  <a:lumMod val="75000"/>
                </a:schemeClr>
              </a:solidFill>
              <a:latin typeface="メイリオ" pitchFamily="50" charset="-128"/>
              <a:ea typeface="メイリオ" pitchFamily="50" charset="-128"/>
              <a:cs typeface="メイリオ" pitchFamily="50" charset="-128"/>
            </a:endParaRPr>
          </a:p>
          <a:p>
            <a:pPr algn="just" eaLnBrk="0" hangingPunct="0">
              <a:lnSpc>
                <a:spcPts val="2500"/>
              </a:lnSpc>
              <a:defRPr/>
            </a:pPr>
            <a:r>
              <a:rPr kumimoji="0" lang="ja-JP" altLang="en-US" sz="1600" kern="0" dirty="0" smtClean="0">
                <a:solidFill>
                  <a:srgbClr val="000000">
                    <a:lumMod val="75000"/>
                  </a:srgbClr>
                </a:solidFill>
                <a:latin typeface="メイリオ" pitchFamily="50" charset="-128"/>
                <a:ea typeface="メイリオ" pitchFamily="50" charset="-128"/>
                <a:cs typeface="メイリオ" pitchFamily="50" charset="-128"/>
              </a:rPr>
              <a:t>また、日経コンピュータ誌の顧客満足度調査において毎年高い評価を得ています。</a:t>
            </a:r>
          </a:p>
        </p:txBody>
      </p:sp>
      <p:sp>
        <p:nvSpPr>
          <p:cNvPr id="14" name="タイトル 4"/>
          <p:cNvSpPr txBox="1">
            <a:spLocks/>
          </p:cNvSpPr>
          <p:nvPr/>
        </p:nvSpPr>
        <p:spPr bwMode="auto">
          <a:xfrm>
            <a:off x="396502" y="216000"/>
            <a:ext cx="8135938" cy="98720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marL="0" marR="0" lvl="0" indent="0" algn="l" defTabSz="914400" rtl="0" eaLnBrk="0" fontAlgn="base" latinLnBrk="0" hangingPunct="0">
              <a:lnSpc>
                <a:spcPts val="2800"/>
              </a:lnSpc>
              <a:spcBef>
                <a:spcPct val="0"/>
              </a:spcBef>
              <a:spcAft>
                <a:spcPct val="0"/>
              </a:spcAft>
              <a:buClrTx/>
              <a:buSzTx/>
              <a:buFontTx/>
              <a:buNone/>
              <a:tabLst/>
              <a:defRPr/>
            </a:pPr>
            <a:r>
              <a:rPr kumimoji="1" lang="ja-JP" altLang="en-US" sz="22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統合業務パッケージ</a:t>
            </a:r>
            <a:r>
              <a:rPr kumimoji="1" lang="en-US" altLang="ja-JP" sz="2200" b="1"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endParaRPr kumimoji="1" lang="ja-JP" altLang="en-US" sz="2200" b="1"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grpSp>
        <p:nvGrpSpPr>
          <p:cNvPr id="2" name="グループ化 72"/>
          <p:cNvGrpSpPr/>
          <p:nvPr/>
        </p:nvGrpSpPr>
        <p:grpSpPr>
          <a:xfrm>
            <a:off x="175320" y="2348879"/>
            <a:ext cx="8789168" cy="4105110"/>
            <a:chOff x="175320" y="2348879"/>
            <a:chExt cx="8789168" cy="4105110"/>
          </a:xfrm>
        </p:grpSpPr>
        <p:grpSp>
          <p:nvGrpSpPr>
            <p:cNvPr id="3" name="グループ化 63"/>
            <p:cNvGrpSpPr/>
            <p:nvPr/>
          </p:nvGrpSpPr>
          <p:grpSpPr>
            <a:xfrm>
              <a:off x="175320" y="2348879"/>
              <a:ext cx="8789168" cy="4105110"/>
              <a:chOff x="175320" y="2348879"/>
              <a:chExt cx="8789168" cy="4105110"/>
            </a:xfrm>
          </p:grpSpPr>
          <p:sp>
            <p:nvSpPr>
              <p:cNvPr id="16" name="角丸四角形 15"/>
              <p:cNvSpPr/>
              <p:nvPr/>
            </p:nvSpPr>
            <p:spPr>
              <a:xfrm>
                <a:off x="175320" y="2348879"/>
                <a:ext cx="8712968" cy="4056831"/>
              </a:xfrm>
              <a:prstGeom prst="roundRect">
                <a:avLst>
                  <a:gd name="adj" fmla="val 187"/>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aphicFrame>
            <p:nvGraphicFramePr>
              <p:cNvPr id="9" name="グラフ 8"/>
              <p:cNvGraphicFramePr/>
              <p:nvPr/>
            </p:nvGraphicFramePr>
            <p:xfrm>
              <a:off x="179512" y="2708920"/>
              <a:ext cx="8784976" cy="3559944"/>
            </p:xfrm>
            <a:graphic>
              <a:graphicData uri="http://schemas.openxmlformats.org/drawingml/2006/chart">
                <c:chart xmlns:c="http://schemas.openxmlformats.org/drawingml/2006/chart" xmlns:r="http://schemas.openxmlformats.org/officeDocument/2006/relationships" r:id="rId2"/>
              </a:graphicData>
            </a:graphic>
          </p:graphicFrame>
          <p:sp>
            <p:nvSpPr>
              <p:cNvPr id="10" name="正方形/長方形 9"/>
              <p:cNvSpPr/>
              <p:nvPr/>
            </p:nvSpPr>
            <p:spPr>
              <a:xfrm>
                <a:off x="380678" y="2545854"/>
                <a:ext cx="5184576" cy="2231380"/>
              </a:xfrm>
              <a:prstGeom prst="rect">
                <a:avLst/>
              </a:prstGeom>
            </p:spPr>
            <p:txBody>
              <a:bodyPr wrap="square">
                <a:spAutoFit/>
              </a:bodyPr>
              <a:lstStyle/>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累計導入社数 </a:t>
                </a:r>
                <a:endParaRPr lang="en-US" altLang="ja-JP" sz="28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4000" b="1" dirty="0" smtClean="0">
                    <a:solidFill>
                      <a:srgbClr val="FF9900"/>
                    </a:solidFill>
                    <a:latin typeface="メイリオ" pitchFamily="50" charset="-128"/>
                    <a:ea typeface="メイリオ" pitchFamily="50" charset="-128"/>
                    <a:cs typeface="メイリオ" pitchFamily="50" charset="-128"/>
                  </a:rPr>
                  <a:t>8,120</a:t>
                </a:r>
                <a:r>
                  <a:rPr lang="ja-JP" altLang="en-US" sz="2800" b="1" dirty="0" smtClean="0">
                    <a:solidFill>
                      <a:srgbClr val="FF9900"/>
                    </a:solidFill>
                    <a:latin typeface="メイリオ" pitchFamily="50" charset="-128"/>
                    <a:ea typeface="メイリオ" pitchFamily="50" charset="-128"/>
                    <a:cs typeface="メイリオ" pitchFamily="50" charset="-128"/>
                  </a:rPr>
                  <a:t>社</a:t>
                </a:r>
                <a:r>
                  <a:rPr lang="ja-JP" altLang="en-US" sz="2800" b="1" dirty="0" smtClean="0">
                    <a:solidFill>
                      <a:schemeClr val="bg1"/>
                    </a:solidFill>
                    <a:latin typeface="メイリオ" pitchFamily="50" charset="-128"/>
                    <a:ea typeface="メイリオ" pitchFamily="50" charset="-128"/>
                    <a:cs typeface="メイリオ" pitchFamily="50" charset="-128"/>
                  </a:rPr>
                  <a:t>” </a:t>
                </a:r>
                <a:r>
                  <a:rPr lang="ja-JP" altLang="en-US" sz="1500" b="1" dirty="0" smtClean="0">
                    <a:solidFill>
                      <a:schemeClr val="bg1"/>
                    </a:solidFill>
                    <a:latin typeface="メイリオ" pitchFamily="50" charset="-128"/>
                    <a:ea typeface="メイリオ" pitchFamily="50" charset="-128"/>
                    <a:cs typeface="メイリオ" pitchFamily="50" charset="-128"/>
                  </a:rPr>
                  <a:t>うち上場企業</a:t>
                </a:r>
                <a:r>
                  <a:rPr lang="en-US" altLang="ja-JP" sz="2500" b="1" dirty="0" smtClean="0">
                    <a:solidFill>
                      <a:schemeClr val="bg1"/>
                    </a:solidFill>
                    <a:latin typeface="メイリオ" pitchFamily="50" charset="-128"/>
                    <a:ea typeface="メイリオ" pitchFamily="50" charset="-128"/>
                    <a:cs typeface="メイリオ" pitchFamily="50" charset="-128"/>
                  </a:rPr>
                  <a:t>752</a:t>
                </a:r>
                <a:r>
                  <a:rPr lang="ja-JP" altLang="en-US" sz="1500" b="1" dirty="0" smtClean="0">
                    <a:solidFill>
                      <a:schemeClr val="bg1"/>
                    </a:solidFill>
                    <a:latin typeface="メイリオ" pitchFamily="50" charset="-128"/>
                    <a:ea typeface="メイリオ" pitchFamily="50" charset="-128"/>
                    <a:cs typeface="メイリオ" pitchFamily="50" charset="-128"/>
                  </a:rPr>
                  <a:t>社</a:t>
                </a:r>
                <a:endParaRPr lang="en-US" altLang="ja-JP" sz="15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0"/>
                  </a:spcBef>
                  <a:buClr>
                    <a:srgbClr val="ABC10D"/>
                  </a:buClr>
                  <a:buSzPct val="75000"/>
                </a:pPr>
                <a:endParaRPr lang="en-US" altLang="ja-JP" sz="10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1600" b="1" dirty="0" smtClean="0">
                    <a:solidFill>
                      <a:schemeClr val="bg1"/>
                    </a:solidFill>
                    <a:latin typeface="メイリオ" pitchFamily="50" charset="-128"/>
                    <a:ea typeface="メイリオ" pitchFamily="50" charset="-128"/>
                    <a:cs typeface="メイリオ" pitchFamily="50" charset="-128"/>
                  </a:rPr>
                  <a:t>単年度導入社数</a:t>
                </a:r>
                <a:r>
                  <a:rPr lang="ja-JP" altLang="en-US" sz="1200" b="1" dirty="0" smtClean="0">
                    <a:solidFill>
                      <a:schemeClr val="bg1"/>
                    </a:solidFill>
                    <a:latin typeface="メイリオ" pitchFamily="50" charset="-128"/>
                    <a:ea typeface="メイリオ" pitchFamily="50" charset="-128"/>
                    <a:cs typeface="メイリオ" pitchFamily="50" charset="-128"/>
                  </a:rPr>
                  <a:t>（</a:t>
                </a:r>
                <a:r>
                  <a:rPr lang="en-US" altLang="ja-JP" sz="1200" b="1" dirty="0" smtClean="0">
                    <a:solidFill>
                      <a:schemeClr val="bg1"/>
                    </a:solidFill>
                    <a:latin typeface="メイリオ" pitchFamily="50" charset="-128"/>
                    <a:ea typeface="メイリオ" pitchFamily="50" charset="-128"/>
                    <a:cs typeface="メイリオ" pitchFamily="50" charset="-128"/>
                  </a:rPr>
                  <a:t>2015</a:t>
                </a:r>
                <a:r>
                  <a:rPr lang="ja-JP" altLang="en-US" sz="1200" b="1" dirty="0" smtClean="0">
                    <a:solidFill>
                      <a:schemeClr val="bg1"/>
                    </a:solidFill>
                    <a:latin typeface="メイリオ" pitchFamily="50" charset="-128"/>
                    <a:ea typeface="メイリオ" pitchFamily="50" charset="-128"/>
                    <a:cs typeface="メイリオ" pitchFamily="50" charset="-128"/>
                  </a:rPr>
                  <a:t>年</a:t>
                </a:r>
                <a:r>
                  <a:rPr lang="en-US" altLang="ja-JP" sz="1200" b="1" dirty="0" smtClean="0">
                    <a:solidFill>
                      <a:schemeClr val="bg1"/>
                    </a:solidFill>
                    <a:latin typeface="メイリオ" pitchFamily="50" charset="-128"/>
                    <a:ea typeface="メイリオ" pitchFamily="50" charset="-128"/>
                    <a:cs typeface="メイリオ" pitchFamily="50" charset="-128"/>
                  </a:rPr>
                  <a:t>4</a:t>
                </a:r>
                <a:r>
                  <a:rPr lang="ja-JP" altLang="en-US" sz="1200" b="1" dirty="0" smtClean="0">
                    <a:solidFill>
                      <a:schemeClr val="bg1"/>
                    </a:solidFill>
                    <a:latin typeface="メイリオ" pitchFamily="50" charset="-128"/>
                    <a:ea typeface="メイリオ" pitchFamily="50" charset="-128"/>
                    <a:cs typeface="メイリオ" pitchFamily="50" charset="-128"/>
                  </a:rPr>
                  <a:t>月～</a:t>
                </a:r>
                <a:r>
                  <a:rPr lang="en-US" altLang="ja-JP" sz="1200" b="1" dirty="0" smtClean="0">
                    <a:solidFill>
                      <a:schemeClr val="bg1"/>
                    </a:solidFill>
                    <a:latin typeface="メイリオ" pitchFamily="50" charset="-128"/>
                    <a:ea typeface="メイリオ" pitchFamily="50" charset="-128"/>
                    <a:cs typeface="メイリオ" pitchFamily="50" charset="-128"/>
                  </a:rPr>
                  <a:t>2016</a:t>
                </a:r>
                <a:r>
                  <a:rPr lang="ja-JP" altLang="en-US" sz="1200" b="1" dirty="0" smtClean="0">
                    <a:solidFill>
                      <a:schemeClr val="bg1"/>
                    </a:solidFill>
                    <a:latin typeface="メイリオ" pitchFamily="50" charset="-128"/>
                    <a:ea typeface="メイリオ" pitchFamily="50" charset="-128"/>
                    <a:cs typeface="メイリオ" pitchFamily="50" charset="-128"/>
                  </a:rPr>
                  <a:t>年</a:t>
                </a:r>
                <a:r>
                  <a:rPr lang="en-US" altLang="ja-JP" sz="1200" b="1" dirty="0" smtClean="0">
                    <a:solidFill>
                      <a:schemeClr val="bg1"/>
                    </a:solidFill>
                    <a:latin typeface="メイリオ" pitchFamily="50" charset="-128"/>
                    <a:ea typeface="メイリオ" pitchFamily="50" charset="-128"/>
                    <a:cs typeface="メイリオ" pitchFamily="50" charset="-128"/>
                  </a:rPr>
                  <a:t>3</a:t>
                </a:r>
                <a:r>
                  <a:rPr lang="ja-JP" altLang="en-US" sz="1200" b="1" dirty="0" smtClean="0">
                    <a:solidFill>
                      <a:schemeClr val="bg1"/>
                    </a:solidFill>
                    <a:latin typeface="メイリオ" pitchFamily="50" charset="-128"/>
                    <a:ea typeface="メイリオ" pitchFamily="50" charset="-128"/>
                    <a:cs typeface="メイリオ" pitchFamily="50" charset="-128"/>
                  </a:rPr>
                  <a:t>月）</a:t>
                </a:r>
                <a:endParaRPr lang="en-US" altLang="ja-JP" sz="1600" b="1" dirty="0" smtClean="0">
                  <a:solidFill>
                    <a:schemeClr val="bg1"/>
                  </a:solidFill>
                  <a:latin typeface="メイリオ" pitchFamily="50" charset="-128"/>
                  <a:ea typeface="メイリオ" pitchFamily="50" charset="-128"/>
                  <a:cs typeface="メイリオ" pitchFamily="50" charset="-128"/>
                </a:endParaRPr>
              </a:p>
              <a:p>
                <a:pPr marL="216000" indent="-216000" fontAlgn="ctr">
                  <a:spcBef>
                    <a:spcPts val="200"/>
                  </a:spcBef>
                  <a:buClr>
                    <a:srgbClr val="ABC10D"/>
                  </a:buClr>
                  <a:buSzPct val="75000"/>
                </a:pP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4000" b="1" dirty="0" smtClean="0">
                    <a:solidFill>
                      <a:srgbClr val="FF9900"/>
                    </a:solidFill>
                    <a:latin typeface="メイリオ" pitchFamily="50" charset="-128"/>
                    <a:ea typeface="メイリオ" pitchFamily="50" charset="-128"/>
                    <a:cs typeface="メイリオ" pitchFamily="50" charset="-128"/>
                  </a:rPr>
                  <a:t>361</a:t>
                </a:r>
                <a:r>
                  <a:rPr lang="ja-JP" altLang="en-US" sz="2800" b="1" dirty="0" smtClean="0">
                    <a:solidFill>
                      <a:srgbClr val="FF9900"/>
                    </a:solidFill>
                    <a:latin typeface="メイリオ" pitchFamily="50" charset="-128"/>
                    <a:ea typeface="メイリオ" pitchFamily="50" charset="-128"/>
                    <a:cs typeface="メイリオ" pitchFamily="50" charset="-128"/>
                  </a:rPr>
                  <a:t>社</a:t>
                </a:r>
                <a:r>
                  <a:rPr lang="ja-JP" altLang="en-US" sz="2800" b="1" dirty="0" smtClean="0">
                    <a:solidFill>
                      <a:schemeClr val="bg1"/>
                    </a:solidFill>
                    <a:latin typeface="メイリオ" pitchFamily="50" charset="-128"/>
                    <a:ea typeface="メイリオ" pitchFamily="50" charset="-128"/>
                    <a:cs typeface="メイリオ" pitchFamily="50" charset="-128"/>
                  </a:rPr>
                  <a:t>”</a:t>
                </a:r>
                <a:r>
                  <a:rPr lang="en-US" altLang="ja-JP" sz="2800" b="1" dirty="0" smtClean="0">
                    <a:solidFill>
                      <a:schemeClr val="bg1"/>
                    </a:solidFill>
                    <a:latin typeface="メイリオ" pitchFamily="50" charset="-128"/>
                    <a:ea typeface="メイリオ" pitchFamily="50" charset="-128"/>
                    <a:cs typeface="メイリオ" pitchFamily="50" charset="-128"/>
                  </a:rPr>
                  <a:t>	</a:t>
                </a:r>
                <a:r>
                  <a:rPr lang="ja-JP" altLang="en-US" sz="1500" b="1" dirty="0" smtClean="0">
                    <a:solidFill>
                      <a:schemeClr val="bg1"/>
                    </a:solidFill>
                    <a:latin typeface="メイリオ" pitchFamily="50" charset="-128"/>
                    <a:ea typeface="メイリオ" pitchFamily="50" charset="-128"/>
                    <a:cs typeface="メイリオ" pitchFamily="50" charset="-128"/>
                  </a:rPr>
                  <a:t>うち上場企業</a:t>
                </a:r>
                <a:r>
                  <a:rPr lang="en-US" altLang="ja-JP" sz="2500" b="1" dirty="0" smtClean="0">
                    <a:solidFill>
                      <a:schemeClr val="bg1"/>
                    </a:solidFill>
                    <a:latin typeface="メイリオ" pitchFamily="50" charset="-128"/>
                    <a:ea typeface="メイリオ" pitchFamily="50" charset="-128"/>
                    <a:cs typeface="メイリオ" pitchFamily="50" charset="-128"/>
                  </a:rPr>
                  <a:t>20</a:t>
                </a:r>
                <a:r>
                  <a:rPr lang="ja-JP" altLang="en-US" sz="1500" b="1" dirty="0" smtClean="0">
                    <a:solidFill>
                      <a:schemeClr val="bg1"/>
                    </a:solidFill>
                    <a:latin typeface="メイリオ" pitchFamily="50" charset="-128"/>
                    <a:ea typeface="メイリオ" pitchFamily="50" charset="-128"/>
                    <a:cs typeface="メイリオ" pitchFamily="50" charset="-128"/>
                  </a:rPr>
                  <a:t>社</a:t>
                </a:r>
                <a:endParaRPr lang="en-US" altLang="ja-JP" sz="1500" b="1" dirty="0" smtClean="0">
                  <a:solidFill>
                    <a:schemeClr val="bg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403851" y="6150095"/>
                <a:ext cx="279718" cy="25561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0" name="正方形/長方形 29"/>
              <p:cNvSpPr/>
              <p:nvPr/>
            </p:nvSpPr>
            <p:spPr>
              <a:xfrm>
                <a:off x="827584" y="6021288"/>
                <a:ext cx="282634" cy="38868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1" name="正方形/長方形 30"/>
              <p:cNvSpPr/>
              <p:nvPr/>
            </p:nvSpPr>
            <p:spPr>
              <a:xfrm>
                <a:off x="1246551" y="5877271"/>
                <a:ext cx="282634" cy="528439"/>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2" name="正方形/長方形 31"/>
              <p:cNvSpPr/>
              <p:nvPr/>
            </p:nvSpPr>
            <p:spPr>
              <a:xfrm>
                <a:off x="1662543" y="5733256"/>
                <a:ext cx="282634" cy="699285"/>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3" name="正方形/長方形 32"/>
              <p:cNvSpPr/>
              <p:nvPr/>
            </p:nvSpPr>
            <p:spPr>
              <a:xfrm>
                <a:off x="2100551" y="5464274"/>
                <a:ext cx="282634" cy="97420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4" name="正方形/長方形 33"/>
              <p:cNvSpPr/>
              <p:nvPr/>
            </p:nvSpPr>
            <p:spPr>
              <a:xfrm>
                <a:off x="2524295" y="5267300"/>
                <a:ext cx="282634" cy="1162768"/>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5" name="正方形/長方形 34"/>
              <p:cNvSpPr/>
              <p:nvPr/>
            </p:nvSpPr>
            <p:spPr>
              <a:xfrm>
                <a:off x="2959312" y="5085184"/>
                <a:ext cx="282634" cy="136815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6" name="正方形/長方形 35"/>
              <p:cNvSpPr/>
              <p:nvPr/>
            </p:nvSpPr>
            <p:spPr>
              <a:xfrm>
                <a:off x="3383617" y="4931643"/>
                <a:ext cx="282634" cy="152234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7" name="正方形/長方形 36"/>
              <p:cNvSpPr/>
              <p:nvPr/>
            </p:nvSpPr>
            <p:spPr>
              <a:xfrm>
                <a:off x="3791296" y="4797153"/>
                <a:ext cx="282634" cy="164382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38" name="正方形/長方形 37"/>
              <p:cNvSpPr/>
              <p:nvPr/>
            </p:nvSpPr>
            <p:spPr>
              <a:xfrm>
                <a:off x="4217358" y="4672186"/>
                <a:ext cx="282634" cy="176913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3" name="正方形/長方形 42"/>
              <p:cNvSpPr/>
              <p:nvPr/>
            </p:nvSpPr>
            <p:spPr>
              <a:xfrm>
                <a:off x="4644008" y="4537695"/>
                <a:ext cx="282634" cy="191315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4" name="正方形/長方形 43"/>
              <p:cNvSpPr/>
              <p:nvPr/>
            </p:nvSpPr>
            <p:spPr>
              <a:xfrm>
                <a:off x="5076056" y="4374629"/>
                <a:ext cx="282634" cy="205716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5" name="正方形/長方形 44"/>
              <p:cNvSpPr/>
              <p:nvPr/>
            </p:nvSpPr>
            <p:spPr>
              <a:xfrm>
                <a:off x="5508104" y="4221088"/>
                <a:ext cx="282634" cy="220118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6" name="正方形/長方形 45"/>
              <p:cNvSpPr/>
              <p:nvPr/>
            </p:nvSpPr>
            <p:spPr>
              <a:xfrm>
                <a:off x="5926500" y="4077072"/>
                <a:ext cx="282634" cy="2345198"/>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7" name="正方形/長方形 46"/>
              <p:cNvSpPr/>
              <p:nvPr/>
            </p:nvSpPr>
            <p:spPr>
              <a:xfrm>
                <a:off x="6358548" y="3933056"/>
                <a:ext cx="282634" cy="2489214"/>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8" name="正方形/長方形 47"/>
              <p:cNvSpPr/>
              <p:nvPr/>
            </p:nvSpPr>
            <p:spPr>
              <a:xfrm>
                <a:off x="6781071" y="3717032"/>
                <a:ext cx="282634" cy="270239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49" name="正方形/長方形 48"/>
              <p:cNvSpPr/>
              <p:nvPr/>
            </p:nvSpPr>
            <p:spPr>
              <a:xfrm>
                <a:off x="7183338" y="3582541"/>
                <a:ext cx="282634" cy="284641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50" name="正方形/長方形 49"/>
              <p:cNvSpPr/>
              <p:nvPr/>
            </p:nvSpPr>
            <p:spPr>
              <a:xfrm>
                <a:off x="7624911" y="3376042"/>
                <a:ext cx="282634" cy="3062436"/>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51" name="正方形/長方形 50"/>
              <p:cNvSpPr/>
              <p:nvPr/>
            </p:nvSpPr>
            <p:spPr>
              <a:xfrm>
                <a:off x="8062292" y="3241551"/>
                <a:ext cx="282634" cy="3206452"/>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52" name="正方形/長方形 51"/>
              <p:cNvSpPr/>
              <p:nvPr/>
            </p:nvSpPr>
            <p:spPr>
              <a:xfrm>
                <a:off x="8494340" y="3140968"/>
                <a:ext cx="282634" cy="327846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60" name="円/楕円 59"/>
              <p:cNvSpPr/>
              <p:nvPr/>
            </p:nvSpPr>
            <p:spPr>
              <a:xfrm>
                <a:off x="8527107" y="2819028"/>
                <a:ext cx="216024" cy="216024"/>
              </a:xfrm>
              <a:prstGeom prst="ellipse">
                <a:avLst/>
              </a:prstGeom>
              <a:solidFill>
                <a:srgbClr val="CC0000">
                  <a:lumMod val="60000"/>
                  <a:lumOff val="40000"/>
                </a:srgbClr>
              </a:solidFill>
              <a:ln w="254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sp>
            <p:nvSpPr>
              <p:cNvPr id="62" name="テキスト ボックス 1"/>
              <p:cNvSpPr txBox="1"/>
              <p:nvPr/>
            </p:nvSpPr>
            <p:spPr>
              <a:xfrm>
                <a:off x="7164288" y="2420888"/>
                <a:ext cx="1728192" cy="432048"/>
              </a:xfrm>
              <a:prstGeom prst="rect">
                <a:avLst/>
              </a:prstGeom>
              <a:noFill/>
            </p:spPr>
            <p:txBody>
              <a:bodyPr wrap="square" lIns="0" tIns="0" rIns="0" bIns="0" rtlCol="0" anchor="t" anchorCtr="0">
                <a:norm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ts val="28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圧倒的な導入社数</a:t>
                </a:r>
              </a:p>
            </p:txBody>
          </p:sp>
        </p:grpSp>
        <p:cxnSp>
          <p:nvCxnSpPr>
            <p:cNvPr id="66" name="直線コネクタ 65"/>
            <p:cNvCxnSpPr/>
            <p:nvPr/>
          </p:nvCxnSpPr>
          <p:spPr>
            <a:xfrm>
              <a:off x="4355976" y="4509120"/>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cxnSp>
          <p:nvCxnSpPr>
            <p:cNvPr id="69" name="直線コネクタ 68"/>
            <p:cNvCxnSpPr/>
            <p:nvPr/>
          </p:nvCxnSpPr>
          <p:spPr>
            <a:xfrm>
              <a:off x="6501358" y="3779515"/>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sp>
          <p:nvSpPr>
            <p:cNvPr id="70" name="角丸四角形 69"/>
            <p:cNvSpPr/>
            <p:nvPr/>
          </p:nvSpPr>
          <p:spPr>
            <a:xfrm>
              <a:off x="4572000" y="4941168"/>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2005</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kern="0" dirty="0" smtClean="0">
                  <a:solidFill>
                    <a:srgbClr val="FFFFFF"/>
                  </a:solidFill>
                  <a:latin typeface="メイリオ" pitchFamily="50" charset="-128"/>
                  <a:ea typeface="メイリオ" pitchFamily="50" charset="-128"/>
                  <a:cs typeface="メイリオ" pitchFamily="50" charset="-128"/>
                </a:rPr>
                <a:t>9</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kern="0" dirty="0" smtClean="0">
                  <a:solidFill>
                    <a:srgbClr val="FFFFFF"/>
                  </a:solidFill>
                  <a:latin typeface="メイリオ" pitchFamily="50" charset="-128"/>
                  <a:ea typeface="メイリオ" pitchFamily="50" charset="-128"/>
                  <a:cs typeface="メイリオ" pitchFamily="50" charset="-128"/>
                </a:rPr>
                <a:t>4</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68" name="角丸四角形 67"/>
            <p:cNvSpPr/>
            <p:nvPr/>
          </p:nvSpPr>
          <p:spPr>
            <a:xfrm>
              <a:off x="6660232" y="4152612"/>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2010</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11</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6</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cxnSp>
          <p:nvCxnSpPr>
            <p:cNvPr id="71" name="直線コネクタ 70"/>
            <p:cNvCxnSpPr/>
            <p:nvPr/>
          </p:nvCxnSpPr>
          <p:spPr>
            <a:xfrm>
              <a:off x="2233791" y="5310795"/>
              <a:ext cx="773083" cy="556952"/>
            </a:xfrm>
            <a:prstGeom prst="line">
              <a:avLst/>
            </a:prstGeom>
            <a:noFill/>
            <a:ln w="38100" cap="flat" cmpd="sng" algn="ctr">
              <a:solidFill>
                <a:srgbClr val="CC0000">
                  <a:lumMod val="60000"/>
                  <a:lumOff val="40000"/>
                </a:srgbClr>
              </a:solidFill>
              <a:prstDash val="solid"/>
            </a:ln>
            <a:effectLst>
              <a:outerShdw blurRad="40000" dist="23000" dir="5400000" rotWithShape="0">
                <a:srgbClr val="000000">
                  <a:alpha val="35000"/>
                </a:srgbClr>
              </a:outerShdw>
            </a:effectLst>
          </p:spPr>
        </p:cxnSp>
        <p:sp>
          <p:nvSpPr>
            <p:cNvPr id="72" name="角丸四角形 71"/>
            <p:cNvSpPr/>
            <p:nvPr/>
          </p:nvSpPr>
          <p:spPr>
            <a:xfrm>
              <a:off x="2339752" y="5661248"/>
              <a:ext cx="1656184" cy="500524"/>
            </a:xfrm>
            <a:prstGeom prst="roundRect">
              <a:avLst/>
            </a:prstGeom>
            <a:solidFill>
              <a:srgbClr val="CC0000">
                <a:lumMod val="60000"/>
                <a:lumOff val="40000"/>
              </a:srgbClr>
            </a:solidFill>
            <a:ln w="38100" cap="flat" cmpd="sng" algn="ctr">
              <a:solidFill>
                <a:srgbClr val="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2000</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年</a:t>
              </a:r>
              <a:r>
                <a:rPr kumimoji="0" lang="en-US" altLang="ja-JP" sz="1400" kern="0" noProof="0" dirty="0" smtClean="0">
                  <a:solidFill>
                    <a:srgbClr val="FFFFFF"/>
                  </a:solidFill>
                  <a:latin typeface="メイリオ" pitchFamily="50" charset="-128"/>
                  <a:ea typeface="メイリオ" pitchFamily="50" charset="-128"/>
                  <a:cs typeface="メイリオ" pitchFamily="50" charset="-128"/>
                </a:rPr>
                <a:t>12</a:t>
              </a:r>
              <a:r>
                <a:rPr kumimoji="0"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月</a:t>
              </a:r>
              <a:endParaRPr kumimoji="0"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kern="0" noProof="0" dirty="0" smtClean="0">
                  <a:solidFill>
                    <a:srgbClr val="FFFFFF"/>
                  </a:solidFill>
                  <a:latin typeface="メイリオ" pitchFamily="50" charset="-128"/>
                  <a:ea typeface="メイリオ" pitchFamily="50" charset="-128"/>
                  <a:cs typeface="メイリオ" pitchFamily="50" charset="-128"/>
                </a:rPr>
                <a:t>2</a:t>
              </a:r>
              <a:r>
                <a:rPr kumimoji="1" lang="en-US" altLang="ja-JP"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,000</a:t>
              </a:r>
              <a:r>
                <a:rPr kumimoji="1" lang="ja-JP" altLang="en-US" sz="14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社突破</a:t>
              </a:r>
              <a:endParaRPr kumimoji="1" lang="ja-JP" altLang="en-US" sz="14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251520" y="1268760"/>
            <a:ext cx="8640960" cy="79208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600" b="1" u="sng" dirty="0" smtClean="0">
                <a:latin typeface="メイリオ" pitchFamily="50" charset="-128"/>
                <a:ea typeface="メイリオ" pitchFamily="50" charset="-128"/>
                <a:cs typeface="メイリオ" pitchFamily="50" charset="-128"/>
              </a:rPr>
              <a:t>クラウド（</a:t>
            </a:r>
            <a:r>
              <a:rPr lang="en-US" altLang="ja-JP" sz="1600" b="1" u="sng" dirty="0" err="1" smtClean="0">
                <a:latin typeface="メイリオ" pitchFamily="50" charset="-128"/>
                <a:ea typeface="メイリオ" pitchFamily="50" charset="-128"/>
                <a:cs typeface="メイリオ" pitchFamily="50" charset="-128"/>
              </a:rPr>
              <a:t>IaaS</a:t>
            </a:r>
            <a:r>
              <a:rPr lang="ja-JP" altLang="en-US" sz="1600" b="1" u="sng" dirty="0" err="1" smtClean="0">
                <a:latin typeface="メイリオ" pitchFamily="50" charset="-128"/>
                <a:ea typeface="メイリオ" pitchFamily="50" charset="-128"/>
                <a:cs typeface="メイリオ" pitchFamily="50" charset="-128"/>
              </a:rPr>
              <a:t>、</a:t>
            </a:r>
            <a:r>
              <a:rPr lang="en-US" altLang="ja-JP" sz="1600" b="1" u="sng" dirty="0" err="1" smtClean="0">
                <a:latin typeface="メイリオ" pitchFamily="50" charset="-128"/>
                <a:ea typeface="メイリオ" pitchFamily="50" charset="-128"/>
                <a:cs typeface="メイリオ" pitchFamily="50" charset="-128"/>
              </a:rPr>
              <a:t>PaaS</a:t>
            </a:r>
            <a:r>
              <a:rPr lang="ja-JP" altLang="en-US" sz="1600" b="1" u="sng" dirty="0" smtClean="0">
                <a:latin typeface="メイリオ" pitchFamily="50" charset="-128"/>
                <a:ea typeface="メイリオ" pitchFamily="50" charset="-128"/>
                <a:cs typeface="メイリオ" pitchFamily="50" charset="-128"/>
              </a:rPr>
              <a:t>）に対応</a:t>
            </a:r>
            <a:endParaRPr kumimoji="1" lang="en-US" altLang="ja-JP" sz="1600" b="1" u="sng" dirty="0" smtClean="0">
              <a:latin typeface="メイリオ" pitchFamily="50" charset="-128"/>
              <a:ea typeface="メイリオ" pitchFamily="50" charset="-128"/>
              <a:cs typeface="メイリオ" pitchFamily="50" charset="-128"/>
            </a:endParaRPr>
          </a:p>
          <a:p>
            <a:r>
              <a:rPr lang="ja-JP" altLang="en-US" sz="1200" dirty="0" smtClean="0">
                <a:solidFill>
                  <a:srgbClr val="F95D07"/>
                </a:solidFill>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lang="en-US" altLang="ja-JP" sz="1200" dirty="0" err="1" smtClean="0">
                <a:solidFill>
                  <a:schemeClr val="bg1"/>
                </a:solidFill>
                <a:latin typeface="メイリオ" pitchFamily="50" charset="-128"/>
                <a:ea typeface="メイリオ" pitchFamily="50" charset="-128"/>
                <a:cs typeface="メイリオ" pitchFamily="50" charset="-128"/>
              </a:rPr>
              <a:t>SuperStream</a:t>
            </a:r>
            <a:r>
              <a:rPr lang="en-US" altLang="ja-JP" sz="1200" dirty="0" smtClean="0">
                <a:solidFill>
                  <a:schemeClr val="bg1"/>
                </a:solidFill>
                <a:latin typeface="メイリオ" pitchFamily="50" charset="-128"/>
                <a:ea typeface="メイリオ" pitchFamily="50" charset="-128"/>
                <a:cs typeface="メイリオ" pitchFamily="50" charset="-128"/>
              </a:rPr>
              <a:t>-NX</a:t>
            </a:r>
            <a:r>
              <a:rPr lang="ja-JP" altLang="en-US" sz="1200" dirty="0" smtClean="0">
                <a:solidFill>
                  <a:schemeClr val="bg1"/>
                </a:solidFill>
                <a:latin typeface="メイリオ" pitchFamily="50" charset="-128"/>
                <a:ea typeface="メイリオ" pitchFamily="50" charset="-128"/>
                <a:cs typeface="メイリオ" pitchFamily="50" charset="-128"/>
              </a:rPr>
              <a:t>人事給与をご購入いただき</a:t>
            </a:r>
            <a:r>
              <a:rPr kumimoji="1" lang="ja-JP" altLang="en-US" sz="1200" dirty="0" smtClean="0">
                <a:latin typeface="メイリオ" pitchFamily="50" charset="-128"/>
                <a:ea typeface="メイリオ" pitchFamily="50" charset="-128"/>
                <a:cs typeface="メイリオ" pitchFamily="50" charset="-128"/>
              </a:rPr>
              <a:t>各ベンダー</a:t>
            </a:r>
            <a:r>
              <a:rPr lang="ja-JP" altLang="en-US" sz="1200" dirty="0" smtClean="0">
                <a:latin typeface="メイリオ" pitchFamily="50" charset="-128"/>
                <a:ea typeface="メイリオ" pitchFamily="50" charset="-128"/>
                <a:cs typeface="メイリオ" pitchFamily="50" charset="-128"/>
              </a:rPr>
              <a:t>に稼動環境を構築</a:t>
            </a:r>
            <a:endParaRPr lang="en-US" altLang="ja-JP" sz="1200" dirty="0" smtClean="0">
              <a:latin typeface="メイリオ" pitchFamily="50" charset="-128"/>
              <a:ea typeface="メイリオ" pitchFamily="50" charset="-128"/>
              <a:cs typeface="メイリオ" pitchFamily="50" charset="-128"/>
            </a:endParaRPr>
          </a:p>
          <a:p>
            <a:r>
              <a:rPr lang="ja-JP" altLang="en-US" sz="1200" dirty="0" smtClean="0">
                <a:solidFill>
                  <a:srgbClr val="F95D07"/>
                </a:solidFill>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kumimoji="1" lang="ja-JP" altLang="en-US" sz="1200" dirty="0" smtClean="0">
                <a:latin typeface="メイリオ" pitchFamily="50" charset="-128"/>
                <a:ea typeface="メイリオ" pitchFamily="50" charset="-128"/>
                <a:cs typeface="メイリオ" pitchFamily="50" charset="-128"/>
              </a:rPr>
              <a:t>プログラムは各社単位でインストール</a:t>
            </a:r>
            <a:r>
              <a:rPr lang="ja-JP" altLang="en-US" sz="1200" dirty="0" smtClean="0">
                <a:latin typeface="メイリオ" pitchFamily="50" charset="-128"/>
                <a:ea typeface="メイリオ" pitchFamily="50" charset="-128"/>
                <a:cs typeface="メイリオ" pitchFamily="50" charset="-128"/>
              </a:rPr>
              <a:t>　</a:t>
            </a:r>
            <a:r>
              <a:rPr lang="ja-JP" altLang="en-US" sz="900" dirty="0" smtClean="0">
                <a:solidFill>
                  <a:srgbClr val="F95D07"/>
                </a:solidFill>
                <a:latin typeface="メイリオ" pitchFamily="50" charset="-128"/>
                <a:ea typeface="メイリオ" pitchFamily="50" charset="-128"/>
                <a:cs typeface="メイリオ" pitchFamily="50" charset="-128"/>
              </a:rPr>
              <a:t>■ </a:t>
            </a:r>
            <a:r>
              <a:rPr lang="ja-JP" altLang="en-US" sz="1200" dirty="0" smtClean="0">
                <a:latin typeface="メイリオ" pitchFamily="50" charset="-128"/>
                <a:ea typeface="メイリオ" pitchFamily="50" charset="-128"/>
                <a:cs typeface="メイリオ" pitchFamily="50" charset="-128"/>
              </a:rPr>
              <a:t>アドオンや</a:t>
            </a:r>
            <a:r>
              <a:rPr lang="ja-JP" altLang="en-US" sz="1200" dirty="0">
                <a:latin typeface="メイリオ" pitchFamily="50" charset="-128"/>
                <a:ea typeface="メイリオ" pitchFamily="50" charset="-128"/>
                <a:cs typeface="メイリオ" pitchFamily="50" charset="-128"/>
              </a:rPr>
              <a:t>ユーザ</a:t>
            </a:r>
            <a:r>
              <a:rPr lang="ja-JP" altLang="en-US" sz="1200" dirty="0" smtClean="0">
                <a:latin typeface="メイリオ" pitchFamily="50" charset="-128"/>
                <a:ea typeface="メイリオ" pitchFamily="50" charset="-128"/>
                <a:cs typeface="メイリオ" pitchFamily="50" charset="-128"/>
              </a:rPr>
              <a:t>固有運用要件も可能</a:t>
            </a:r>
            <a:endParaRPr kumimoji="1" lang="ja-JP" altLang="en-US" sz="1200" dirty="0">
              <a:latin typeface="メイリオ" pitchFamily="50" charset="-128"/>
              <a:ea typeface="メイリオ" pitchFamily="50" charset="-128"/>
              <a:cs typeface="メイリオ" pitchFamily="50" charset="-128"/>
            </a:endParaRPr>
          </a:p>
        </p:txBody>
      </p:sp>
      <p:sp>
        <p:nvSpPr>
          <p:cNvPr id="103" name="Rectangle 2"/>
          <p:cNvSpPr txBox="1">
            <a:spLocks noChangeArrowheads="1"/>
          </p:cNvSpPr>
          <p:nvPr/>
        </p:nvSpPr>
        <p:spPr>
          <a:xfrm>
            <a:off x="539552" y="188640"/>
            <a:ext cx="8137525" cy="1008063"/>
          </a:xfrm>
          <a:prstGeom prst="rect">
            <a:avLst/>
          </a:prstGeom>
        </p:spPr>
        <p:txBody>
          <a:bodyPr vert="horz" lIns="0" tIns="0" rIns="0" bIns="0" rtlCol="0" anchor="ctr" anchorCtr="0">
            <a:normAutofit/>
          </a:bodyPr>
          <a:lstStyle>
            <a:lvl1pPr algn="l" defTabSz="914400" rtl="0" eaLnBrk="1" latinLnBrk="0" hangingPunct="1">
              <a:lnSpc>
                <a:spcPts val="2600"/>
              </a:lnSpc>
              <a:spcBef>
                <a:spcPct val="0"/>
              </a:spcBef>
              <a:buNone/>
              <a:defRPr kumimoji="1" sz="2200" b="0" kern="1200" baseline="0">
                <a:solidFill>
                  <a:schemeClr val="bg1"/>
                </a:solidFill>
                <a:latin typeface="+mj-lt"/>
                <a:ea typeface="+mj-ea"/>
                <a:cs typeface="+mj-cs"/>
              </a:defRPr>
            </a:lvl1pPr>
          </a:lstStyle>
          <a:p>
            <a:r>
              <a:rPr lang="en-US" altLang="ja-JP" b="1" i="1" dirty="0" err="1" smtClean="0">
                <a:latin typeface="Times New Roman" pitchFamily="18" charset="0"/>
                <a:ea typeface="メイリオ" pitchFamily="50" charset="-128"/>
                <a:cs typeface="Times New Roman" pitchFamily="18" charset="0"/>
              </a:rPr>
              <a:t>SuperStream</a:t>
            </a:r>
            <a:r>
              <a:rPr lang="en-US" altLang="ja-JP" b="1" i="1" dirty="0" smtClean="0">
                <a:latin typeface="Times New Roman" pitchFamily="18" charset="0"/>
                <a:ea typeface="メイリオ" pitchFamily="50" charset="-128"/>
                <a:cs typeface="Times New Roman" pitchFamily="18" charset="0"/>
              </a:rPr>
              <a:t>-</a:t>
            </a:r>
            <a:r>
              <a:rPr lang="en-US" altLang="ja-JP" b="1" dirty="0" smtClean="0">
                <a:latin typeface="Times New Roman" pitchFamily="18" charset="0"/>
                <a:ea typeface="メイリオ" pitchFamily="50" charset="-128"/>
                <a:cs typeface="Times New Roman" pitchFamily="18" charset="0"/>
              </a:rPr>
              <a:t>CORE</a:t>
            </a:r>
            <a:r>
              <a:rPr lang="ja-JP" altLang="en-US" b="1" dirty="0" smtClean="0">
                <a:latin typeface="メイリオ" pitchFamily="50" charset="-128"/>
                <a:ea typeface="メイリオ" pitchFamily="50" charset="-128"/>
                <a:cs typeface="メイリオ" pitchFamily="50" charset="-128"/>
              </a:rPr>
              <a:t> クラウド利用例</a:t>
            </a:r>
          </a:p>
        </p:txBody>
      </p:sp>
      <p:sp>
        <p:nvSpPr>
          <p:cNvPr id="49" name="スライド番号プレースホルダ 48"/>
          <p:cNvSpPr>
            <a:spLocks noGrp="1"/>
          </p:cNvSpPr>
          <p:nvPr>
            <p:ph type="sldNum" sz="quarter" idx="12"/>
          </p:nvPr>
        </p:nvSpPr>
        <p:spPr>
          <a:xfrm>
            <a:off x="7920000" y="6678000"/>
            <a:ext cx="720000" cy="180000"/>
          </a:xfrm>
        </p:spPr>
        <p:txBody>
          <a:bodyPr/>
          <a:lstStyle/>
          <a:p>
            <a:fld id="{299646D8-D7B5-4D56-87FA-7DDE5FCE23CA}" type="slidenum">
              <a:rPr lang="ja-JP" altLang="en-US" smtClean="0"/>
              <a:pPr/>
              <a:t>40</a:t>
            </a:fld>
            <a:endParaRPr lang="ja-JP" altLang="en-US" dirty="0"/>
          </a:p>
        </p:txBody>
      </p:sp>
      <p:sp>
        <p:nvSpPr>
          <p:cNvPr id="72" name="テキスト ボックス 71"/>
          <p:cNvSpPr txBox="1"/>
          <p:nvPr/>
        </p:nvSpPr>
        <p:spPr>
          <a:xfrm>
            <a:off x="0" y="5085184"/>
            <a:ext cx="820737" cy="729687"/>
          </a:xfrm>
          <a:prstGeom prst="rect">
            <a:avLst/>
          </a:prstGeom>
        </p:spPr>
        <p:txBody>
          <a:bodyPr wrap="square" rtlCol="0" anchor="ctr" anchorCtr="0">
            <a:spAutoFit/>
          </a:bodyPr>
          <a:lstStyle/>
          <a:p>
            <a:pPr algn="ctr">
              <a:lnSpc>
                <a:spcPts val="2600"/>
              </a:lnSpc>
            </a:pPr>
            <a:r>
              <a:rPr kumimoji="1" lang="ja-JP" altLang="en-US" sz="1400" b="1" dirty="0" smtClean="0">
                <a:latin typeface="メイリオ" pitchFamily="50" charset="-128"/>
                <a:ea typeface="メイリオ" pitchFamily="50" charset="-128"/>
                <a:cs typeface="メイリオ" pitchFamily="50" charset="-128"/>
              </a:rPr>
              <a:t>お客様</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kumimoji="1" lang="ja-JP" altLang="en-US" sz="1400" b="1" dirty="0" smtClean="0">
                <a:latin typeface="メイリオ" pitchFamily="50" charset="-128"/>
                <a:ea typeface="メイリオ" pitchFamily="50" charset="-128"/>
                <a:cs typeface="メイリオ" pitchFamily="50" charset="-128"/>
              </a:rPr>
              <a:t>所有</a:t>
            </a:r>
          </a:p>
        </p:txBody>
      </p:sp>
      <p:sp>
        <p:nvSpPr>
          <p:cNvPr id="80" name="テキスト ボックス 79"/>
          <p:cNvSpPr txBox="1"/>
          <p:nvPr/>
        </p:nvSpPr>
        <p:spPr>
          <a:xfrm>
            <a:off x="1403648" y="2132856"/>
            <a:ext cx="3168352" cy="425758"/>
          </a:xfrm>
          <a:prstGeom prst="rect">
            <a:avLst/>
          </a:prstGeom>
        </p:spPr>
        <p:txBody>
          <a:bodyPr wrap="square" rtlCol="0" anchor="ctr" anchorCtr="0">
            <a:spAutoFit/>
          </a:bodyPr>
          <a:lstStyle/>
          <a:p>
            <a:pPr>
              <a:lnSpc>
                <a:spcPts val="2600"/>
              </a:lnSpc>
            </a:pPr>
            <a:r>
              <a:rPr kumimoji="1" lang="en-US" altLang="ja-JP" b="1" dirty="0" err="1" smtClean="0">
                <a:latin typeface="メイリオ" pitchFamily="50" charset="-128"/>
                <a:ea typeface="メイリオ" pitchFamily="50" charset="-128"/>
                <a:cs typeface="メイリオ" pitchFamily="50" charset="-128"/>
              </a:rPr>
              <a:t>Paas</a:t>
            </a:r>
            <a:r>
              <a:rPr kumimoji="1" lang="ja-JP" altLang="en-US" b="1" dirty="0" smtClean="0">
                <a:latin typeface="メイリオ" pitchFamily="50" charset="-128"/>
                <a:ea typeface="メイリオ" pitchFamily="50" charset="-128"/>
                <a:cs typeface="メイリオ" pitchFamily="50" charset="-128"/>
              </a:rPr>
              <a:t>運用例</a:t>
            </a:r>
          </a:p>
        </p:txBody>
      </p:sp>
      <p:sp>
        <p:nvSpPr>
          <p:cNvPr id="81" name="テキスト ボックス 80"/>
          <p:cNvSpPr txBox="1"/>
          <p:nvPr/>
        </p:nvSpPr>
        <p:spPr>
          <a:xfrm>
            <a:off x="-38472" y="3194103"/>
            <a:ext cx="1082348" cy="729687"/>
          </a:xfrm>
          <a:prstGeom prst="rect">
            <a:avLst/>
          </a:prstGeom>
        </p:spPr>
        <p:txBody>
          <a:bodyPr wrap="none" rtlCol="0" anchor="ctr" anchorCtr="0">
            <a:spAutoFit/>
          </a:bodyPr>
          <a:lstStyle/>
          <a:p>
            <a:pPr algn="ctr">
              <a:lnSpc>
                <a:spcPts val="2600"/>
              </a:lnSpc>
            </a:pPr>
            <a:r>
              <a:rPr lang="ja-JP" altLang="en-US" sz="1400" b="1" dirty="0" smtClean="0">
                <a:latin typeface="メイリオ" pitchFamily="50" charset="-128"/>
                <a:ea typeface="メイリオ" pitchFamily="50" charset="-128"/>
                <a:cs typeface="メイリオ" pitchFamily="50" charset="-128"/>
              </a:rPr>
              <a:t>パートナー</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lang="ja-JP" altLang="en-US" sz="1400" b="1" dirty="0" smtClean="0">
                <a:latin typeface="メイリオ" pitchFamily="50" charset="-128"/>
                <a:ea typeface="メイリオ" pitchFamily="50" charset="-128"/>
                <a:cs typeface="メイリオ" pitchFamily="50" charset="-128"/>
              </a:rPr>
              <a:t>所有</a:t>
            </a:r>
            <a:endParaRPr kumimoji="1" lang="ja-JP" altLang="en-US" sz="1400" b="1" dirty="0" smtClean="0">
              <a:latin typeface="メイリオ" pitchFamily="50" charset="-128"/>
              <a:ea typeface="メイリオ" pitchFamily="50" charset="-128"/>
              <a:cs typeface="メイリオ" pitchFamily="50" charset="-128"/>
            </a:endParaRPr>
          </a:p>
        </p:txBody>
      </p:sp>
      <p:sp>
        <p:nvSpPr>
          <p:cNvPr id="98" name="正方形/長方形 97"/>
          <p:cNvSpPr/>
          <p:nvPr/>
        </p:nvSpPr>
        <p:spPr>
          <a:xfrm>
            <a:off x="539552" y="6237312"/>
            <a:ext cx="3384376" cy="253916"/>
          </a:xfrm>
          <a:prstGeom prst="rect">
            <a:avLst/>
          </a:prstGeom>
        </p:spPr>
        <p:txBody>
          <a:bodyPr wrap="square">
            <a:spAutoFit/>
          </a:bodyPr>
          <a:lstStyle/>
          <a:p>
            <a:r>
              <a:rPr lang="en-US" altLang="ja-JP" sz="1000" dirty="0" smtClean="0"/>
              <a:t>※</a:t>
            </a:r>
            <a:r>
              <a:rPr lang="en-US" altLang="ja-JP" sz="1000" dirty="0" err="1" smtClean="0"/>
              <a:t>TerminalService</a:t>
            </a:r>
            <a:r>
              <a:rPr lang="ja-JP" altLang="ja-JP" sz="1000" dirty="0" smtClean="0"/>
              <a:t>との組み合わせを推奨いたします</a:t>
            </a:r>
            <a:r>
              <a:rPr lang="ja-JP" altLang="en-US" sz="1000" dirty="0" smtClean="0"/>
              <a:t>。</a:t>
            </a:r>
            <a:endParaRPr lang="ja-JP" altLang="en-US" sz="1000" dirty="0"/>
          </a:p>
        </p:txBody>
      </p:sp>
      <p:sp>
        <p:nvSpPr>
          <p:cNvPr id="33" name="テキスト ボックス 32"/>
          <p:cNvSpPr txBox="1"/>
          <p:nvPr/>
        </p:nvSpPr>
        <p:spPr>
          <a:xfrm>
            <a:off x="-2124744" y="2204864"/>
            <a:ext cx="914400" cy="914400"/>
          </a:xfrm>
          <a:prstGeom prst="rect">
            <a:avLst/>
          </a:prstGeom>
        </p:spPr>
        <p:txBody>
          <a:bodyPr wrap="none" lIns="0" tIns="0" rIns="0" bIns="0" rtlCol="0" anchor="t" anchorCtr="0">
            <a:normAutofit/>
          </a:bodyPr>
          <a:lstStyle/>
          <a:p>
            <a:pPr marL="0" marR="0" indent="0" algn="l" defTabSz="914400" rtl="0" eaLnBrk="1" fontAlgn="auto" latinLnBrk="0" hangingPunct="1">
              <a:lnSpc>
                <a:spcPts val="2800"/>
              </a:lnSpc>
              <a:spcBef>
                <a:spcPct val="0"/>
              </a:spcBef>
              <a:spcAft>
                <a:spcPts val="0"/>
              </a:spcAft>
              <a:buClrTx/>
              <a:buSzTx/>
              <a:buFontTx/>
              <a:buNone/>
              <a:tabLst/>
            </a:pPr>
            <a:endParaRPr kumimoji="1" lang="ja-JP" altLang="en-US" sz="2400" b="0" i="0" u="none" strike="noStrike" kern="1200" cap="none" spc="0" normalizeH="0" baseline="0" noProof="0" dirty="0" smtClean="0">
              <a:ln>
                <a:noFill/>
              </a:ln>
              <a:solidFill>
                <a:schemeClr val="tx1"/>
              </a:solidFill>
              <a:effectLst/>
              <a:uLnTx/>
              <a:uFillTx/>
              <a:latin typeface="+mj-lt"/>
              <a:ea typeface="+mj-ea"/>
              <a:cs typeface="+mj-cs"/>
            </a:endParaRPr>
          </a:p>
        </p:txBody>
      </p:sp>
      <p:grpSp>
        <p:nvGrpSpPr>
          <p:cNvPr id="2" name="グループ化 37"/>
          <p:cNvGrpSpPr/>
          <p:nvPr/>
        </p:nvGrpSpPr>
        <p:grpSpPr>
          <a:xfrm>
            <a:off x="467544" y="2564904"/>
            <a:ext cx="3779912" cy="3992795"/>
            <a:chOff x="504056" y="2564904"/>
            <a:chExt cx="3779912" cy="3992795"/>
          </a:xfrm>
        </p:grpSpPr>
        <p:sp>
          <p:nvSpPr>
            <p:cNvPr id="70" name="正方形/長方形 69"/>
            <p:cNvSpPr/>
            <p:nvPr/>
          </p:nvSpPr>
          <p:spPr>
            <a:xfrm>
              <a:off x="1043608" y="5373216"/>
              <a:ext cx="3240360" cy="79208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1043608" y="2564904"/>
              <a:ext cx="3240360" cy="25202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2592288" y="3068936"/>
              <a:ext cx="0" cy="2088232"/>
            </a:xfrm>
            <a:prstGeom prst="line">
              <a:avLst/>
            </a:prstGeom>
            <a:ln w="22225">
              <a:solidFill>
                <a:schemeClr val="bg1">
                  <a:lumMod val="95000"/>
                  <a:alpha val="7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32" name="Picture 15" descr="logo_base_build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056" y="5445224"/>
              <a:ext cx="765384" cy="11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雲 24"/>
            <p:cNvSpPr/>
            <p:nvPr/>
          </p:nvSpPr>
          <p:spPr>
            <a:xfrm>
              <a:off x="1368152" y="4797152"/>
              <a:ext cx="2664296" cy="432048"/>
            </a:xfrm>
            <a:prstGeom prst="clou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100" dirty="0" smtClean="0">
                  <a:latin typeface="メイリオ" pitchFamily="50" charset="-128"/>
                  <a:ea typeface="メイリオ" pitchFamily="50" charset="-128"/>
                  <a:cs typeface="メイリオ" pitchFamily="50" charset="-128"/>
                </a:rPr>
                <a:t>ネットワーク</a:t>
              </a:r>
              <a:endParaRPr lang="en-US" altLang="ja-JP" sz="1100" dirty="0" smtClean="0">
                <a:latin typeface="メイリオ" pitchFamily="50" charset="-128"/>
                <a:ea typeface="メイリオ" pitchFamily="50" charset="-128"/>
                <a:cs typeface="メイリオ" pitchFamily="50" charset="-128"/>
              </a:endParaRPr>
            </a:p>
            <a:p>
              <a:pPr algn="ctr"/>
              <a:r>
                <a:rPr lang="ja-JP" altLang="en-US" sz="1100" dirty="0" smtClean="0">
                  <a:latin typeface="メイリオ" pitchFamily="50" charset="-128"/>
                  <a:ea typeface="メイリオ" pitchFamily="50" charset="-128"/>
                  <a:cs typeface="メイリオ" pitchFamily="50" charset="-128"/>
                </a:rPr>
                <a:t>（専用線</a:t>
              </a:r>
              <a:r>
                <a:rPr lang="en-US" altLang="ja-JP" sz="1100" dirty="0" smtClean="0">
                  <a:latin typeface="メイリオ" pitchFamily="50" charset="-128"/>
                  <a:ea typeface="メイリオ" pitchFamily="50" charset="-128"/>
                  <a:cs typeface="メイリオ" pitchFamily="50" charset="-128"/>
                </a:rPr>
                <a:t>VPN</a:t>
              </a:r>
              <a:r>
                <a:rPr lang="ja-JP" altLang="en-US" sz="1100" dirty="0" smtClean="0">
                  <a:latin typeface="メイリオ" pitchFamily="50" charset="-128"/>
                  <a:ea typeface="メイリオ" pitchFamily="50" charset="-128"/>
                  <a:cs typeface="メイリオ" pitchFamily="50" charset="-128"/>
                </a:rPr>
                <a:t>）</a:t>
              </a:r>
              <a:endParaRPr kumimoji="1" lang="ja-JP" altLang="en-US" sz="1100" dirty="0">
                <a:latin typeface="メイリオ" pitchFamily="50" charset="-128"/>
                <a:ea typeface="メイリオ" pitchFamily="50" charset="-128"/>
                <a:cs typeface="メイリオ" pitchFamily="50" charset="-128"/>
              </a:endParaRPr>
            </a:p>
          </p:txBody>
        </p:sp>
        <p:grpSp>
          <p:nvGrpSpPr>
            <p:cNvPr id="3" name="グループ化 35"/>
            <p:cNvGrpSpPr/>
            <p:nvPr/>
          </p:nvGrpSpPr>
          <p:grpSpPr>
            <a:xfrm>
              <a:off x="1296144" y="5517232"/>
              <a:ext cx="2880320" cy="432048"/>
              <a:chOff x="-2628800" y="3068960"/>
              <a:chExt cx="2808312" cy="432048"/>
            </a:xfrm>
          </p:grpSpPr>
          <p:sp>
            <p:nvSpPr>
              <p:cNvPr id="31" name="角丸四角形 30"/>
              <p:cNvSpPr/>
              <p:nvPr/>
            </p:nvSpPr>
            <p:spPr>
              <a:xfrm>
                <a:off x="-2628800" y="306896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1" name="フローチャート : 磁気ディスク 10"/>
              <p:cNvSpPr/>
              <p:nvPr/>
            </p:nvSpPr>
            <p:spPr>
              <a:xfrm>
                <a:off x="-2592288" y="3068960"/>
                <a:ext cx="2592288" cy="360040"/>
              </a:xfrm>
              <a:prstGeom prst="flowChartMagneticDisk">
                <a:avLst/>
              </a:prstGeom>
              <a:no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i="1" dirty="0" err="1" smtClean="0">
                    <a:latin typeface="Times New Roman" pitchFamily="18" charset="0"/>
                    <a:cs typeface="Times New Roman" pitchFamily="18" charset="0"/>
                  </a:rPr>
                  <a:t>SuperStream</a:t>
                </a:r>
                <a:r>
                  <a:rPr kumimoji="1" lang="en-US" altLang="ja-JP" sz="1400" b="1" dirty="0" smtClean="0">
                    <a:latin typeface="Times New Roman" pitchFamily="18" charset="0"/>
                    <a:cs typeface="Times New Roman" pitchFamily="18" charset="0"/>
                  </a:rPr>
                  <a:t>-CORE</a:t>
                </a:r>
                <a:r>
                  <a:rPr kumimoji="1" lang="ja-JP" altLang="en-US" sz="1400" b="1" dirty="0" smtClean="0">
                    <a:latin typeface="Times New Roman" pitchFamily="18" charset="0"/>
                    <a:cs typeface="Times New Roman" pitchFamily="18" charset="0"/>
                  </a:rPr>
                  <a:t>　</a:t>
                </a:r>
                <a:endParaRPr kumimoji="1" lang="ja-JP" altLang="en-US" sz="1400" b="1" dirty="0">
                  <a:latin typeface="Times New Roman" pitchFamily="18" charset="0"/>
                  <a:cs typeface="Times New Roman" pitchFamily="18" charset="0"/>
                </a:endParaRPr>
              </a:p>
            </p:txBody>
          </p:sp>
        </p:grpSp>
        <p:sp>
          <p:nvSpPr>
            <p:cNvPr id="37" name="角丸四角形 36"/>
            <p:cNvSpPr/>
            <p:nvPr/>
          </p:nvSpPr>
          <p:spPr>
            <a:xfrm>
              <a:off x="1224136" y="2780928"/>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DB</a:t>
              </a:r>
              <a:endParaRPr kumimoji="1" lang="ja-JP" altLang="en-US" sz="1400" b="1" dirty="0">
                <a:latin typeface="メイリオ" pitchFamily="50" charset="-128"/>
                <a:ea typeface="メイリオ" pitchFamily="50" charset="-128"/>
                <a:cs typeface="メイリオ" pitchFamily="50" charset="-128"/>
              </a:endParaRPr>
            </a:p>
          </p:txBody>
        </p:sp>
        <p:sp>
          <p:nvSpPr>
            <p:cNvPr id="39" name="角丸四角形 38"/>
            <p:cNvSpPr/>
            <p:nvPr/>
          </p:nvSpPr>
          <p:spPr>
            <a:xfrm>
              <a:off x="1224136" y="4077072"/>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ハードウェア</a:t>
              </a:r>
              <a:endParaRPr kumimoji="1" lang="ja-JP" altLang="en-US" sz="1400" b="1" dirty="0">
                <a:latin typeface="メイリオ" pitchFamily="50" charset="-128"/>
                <a:ea typeface="メイリオ" pitchFamily="50" charset="-128"/>
                <a:cs typeface="メイリオ" pitchFamily="50" charset="-128"/>
              </a:endParaRPr>
            </a:p>
          </p:txBody>
        </p:sp>
        <p:sp>
          <p:nvSpPr>
            <p:cNvPr id="40" name="角丸四角形 39"/>
            <p:cNvSpPr/>
            <p:nvPr/>
          </p:nvSpPr>
          <p:spPr>
            <a:xfrm>
              <a:off x="1224136" y="342900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OS</a:t>
              </a:r>
              <a:endParaRPr kumimoji="1" lang="ja-JP" altLang="en-US" sz="1400" b="1" dirty="0">
                <a:latin typeface="メイリオ" pitchFamily="50" charset="-128"/>
                <a:ea typeface="メイリオ" pitchFamily="50" charset="-128"/>
                <a:cs typeface="メイリオ" pitchFamily="50" charset="-128"/>
              </a:endParaRPr>
            </a:p>
          </p:txBody>
        </p:sp>
      </p:grpSp>
      <p:sp>
        <p:nvSpPr>
          <p:cNvPr id="73" name="テキスト ボックス 72"/>
          <p:cNvSpPr txBox="1"/>
          <p:nvPr/>
        </p:nvSpPr>
        <p:spPr>
          <a:xfrm>
            <a:off x="8100392" y="4869160"/>
            <a:ext cx="820737" cy="729687"/>
          </a:xfrm>
          <a:prstGeom prst="rect">
            <a:avLst/>
          </a:prstGeom>
        </p:spPr>
        <p:txBody>
          <a:bodyPr wrap="square" rtlCol="0" anchor="ctr" anchorCtr="0">
            <a:spAutoFit/>
          </a:bodyPr>
          <a:lstStyle/>
          <a:p>
            <a:pPr algn="ctr">
              <a:lnSpc>
                <a:spcPts val="2600"/>
              </a:lnSpc>
            </a:pPr>
            <a:r>
              <a:rPr kumimoji="1" lang="ja-JP" altLang="en-US" sz="1400" b="1" dirty="0" smtClean="0">
                <a:latin typeface="メイリオ" pitchFamily="50" charset="-128"/>
                <a:ea typeface="メイリオ" pitchFamily="50" charset="-128"/>
                <a:cs typeface="メイリオ" pitchFamily="50" charset="-128"/>
              </a:rPr>
              <a:t>お客様</a:t>
            </a:r>
            <a:endParaRPr kumimoji="1" lang="en-US" altLang="ja-JP" sz="1400" b="1" dirty="0" smtClean="0">
              <a:latin typeface="メイリオ" pitchFamily="50" charset="-128"/>
              <a:ea typeface="メイリオ" pitchFamily="50" charset="-128"/>
              <a:cs typeface="メイリオ" pitchFamily="50" charset="-128"/>
            </a:endParaRPr>
          </a:p>
          <a:p>
            <a:pPr algn="ctr">
              <a:lnSpc>
                <a:spcPts val="2600"/>
              </a:lnSpc>
            </a:pPr>
            <a:r>
              <a:rPr kumimoji="1" lang="ja-JP" altLang="en-US" sz="1400" b="1" dirty="0" smtClean="0">
                <a:latin typeface="メイリオ" pitchFamily="50" charset="-128"/>
                <a:ea typeface="メイリオ" pitchFamily="50" charset="-128"/>
                <a:cs typeface="メイリオ" pitchFamily="50" charset="-128"/>
              </a:rPr>
              <a:t>所有</a:t>
            </a:r>
          </a:p>
        </p:txBody>
      </p:sp>
      <p:sp>
        <p:nvSpPr>
          <p:cNvPr id="74" name="テキスト ボックス 73"/>
          <p:cNvSpPr txBox="1"/>
          <p:nvPr/>
        </p:nvSpPr>
        <p:spPr>
          <a:xfrm>
            <a:off x="8061652" y="3212976"/>
            <a:ext cx="1082348" cy="729687"/>
          </a:xfrm>
          <a:prstGeom prst="rect">
            <a:avLst/>
          </a:prstGeom>
        </p:spPr>
        <p:txBody>
          <a:bodyPr wrap="none" rtlCol="0" anchor="ctr" anchorCtr="0">
            <a:spAutoFit/>
          </a:bodyPr>
          <a:lstStyle/>
          <a:p>
            <a:pPr algn="ctr">
              <a:lnSpc>
                <a:spcPts val="2600"/>
              </a:lnSpc>
            </a:pPr>
            <a:r>
              <a:rPr lang="ja-JP" altLang="en-US" sz="1400" b="1" dirty="0" smtClean="0">
                <a:latin typeface="メイリオ" pitchFamily="50" charset="-128"/>
                <a:ea typeface="メイリオ" pitchFamily="50" charset="-128"/>
                <a:cs typeface="メイリオ" pitchFamily="50" charset="-128"/>
              </a:rPr>
              <a:t>パートナー</a:t>
            </a:r>
            <a:endParaRPr lang="en-US" altLang="ja-JP" sz="1400" b="1" dirty="0" smtClean="0">
              <a:latin typeface="メイリオ" pitchFamily="50" charset="-128"/>
              <a:ea typeface="メイリオ" pitchFamily="50" charset="-128"/>
              <a:cs typeface="メイリオ" pitchFamily="50" charset="-128"/>
            </a:endParaRPr>
          </a:p>
          <a:p>
            <a:pPr algn="ctr">
              <a:lnSpc>
                <a:spcPts val="2600"/>
              </a:lnSpc>
            </a:pPr>
            <a:r>
              <a:rPr lang="ja-JP" altLang="en-US" sz="1400" b="1" dirty="0" smtClean="0">
                <a:latin typeface="メイリオ" pitchFamily="50" charset="-128"/>
                <a:ea typeface="メイリオ" pitchFamily="50" charset="-128"/>
                <a:cs typeface="メイリオ" pitchFamily="50" charset="-128"/>
              </a:rPr>
              <a:t>所有</a:t>
            </a:r>
            <a:endParaRPr kumimoji="1" lang="ja-JP" altLang="en-US" sz="1400" b="1" dirty="0" smtClean="0">
              <a:latin typeface="メイリオ" pitchFamily="50" charset="-128"/>
              <a:ea typeface="メイリオ" pitchFamily="50" charset="-128"/>
              <a:cs typeface="メイリオ" pitchFamily="50" charset="-128"/>
            </a:endParaRPr>
          </a:p>
        </p:txBody>
      </p:sp>
      <p:grpSp>
        <p:nvGrpSpPr>
          <p:cNvPr id="5" name="グループ化 40"/>
          <p:cNvGrpSpPr/>
          <p:nvPr/>
        </p:nvGrpSpPr>
        <p:grpSpPr>
          <a:xfrm>
            <a:off x="4572000" y="2132856"/>
            <a:ext cx="3600400" cy="4176464"/>
            <a:chOff x="4572000" y="2132856"/>
            <a:chExt cx="3600400" cy="4176464"/>
          </a:xfrm>
        </p:grpSpPr>
        <p:sp>
          <p:nvSpPr>
            <p:cNvPr id="75" name="正方形/長方形 74"/>
            <p:cNvSpPr/>
            <p:nvPr/>
          </p:nvSpPr>
          <p:spPr>
            <a:xfrm>
              <a:off x="4860032" y="4869160"/>
              <a:ext cx="3312368" cy="1368152"/>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4860032" y="2564904"/>
              <a:ext cx="3240360" cy="1944216"/>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p:cNvSpPr txBox="1"/>
            <p:nvPr/>
          </p:nvSpPr>
          <p:spPr>
            <a:xfrm>
              <a:off x="5076056" y="2132856"/>
              <a:ext cx="3024336" cy="425758"/>
            </a:xfrm>
            <a:prstGeom prst="rect">
              <a:avLst/>
            </a:prstGeom>
          </p:spPr>
          <p:txBody>
            <a:bodyPr wrap="square" rtlCol="0" anchor="ctr" anchorCtr="0">
              <a:spAutoFit/>
            </a:bodyPr>
            <a:lstStyle/>
            <a:p>
              <a:pPr>
                <a:lnSpc>
                  <a:spcPts val="2600"/>
                </a:lnSpc>
              </a:pPr>
              <a:r>
                <a:rPr kumimoji="1" lang="en-US" altLang="ja-JP" b="1" dirty="0" err="1" smtClean="0">
                  <a:latin typeface="メイリオ" pitchFamily="50" charset="-128"/>
                  <a:ea typeface="メイリオ" pitchFamily="50" charset="-128"/>
                  <a:cs typeface="メイリオ" pitchFamily="50" charset="-128"/>
                </a:rPr>
                <a:t>Iaas</a:t>
              </a:r>
              <a:r>
                <a:rPr kumimoji="1" lang="ja-JP" altLang="en-US" b="1" dirty="0" smtClean="0">
                  <a:latin typeface="メイリオ" pitchFamily="50" charset="-128"/>
                  <a:ea typeface="メイリオ" pitchFamily="50" charset="-128"/>
                  <a:cs typeface="メイリオ" pitchFamily="50" charset="-128"/>
                </a:rPr>
                <a:t>運用例</a:t>
              </a:r>
            </a:p>
          </p:txBody>
        </p:sp>
        <p:cxnSp>
          <p:nvCxnSpPr>
            <p:cNvPr id="85" name="直線​​コネクタ 17"/>
            <p:cNvCxnSpPr/>
            <p:nvPr/>
          </p:nvCxnSpPr>
          <p:spPr>
            <a:xfrm>
              <a:off x="6372200" y="3212976"/>
              <a:ext cx="0" cy="2232248"/>
            </a:xfrm>
            <a:prstGeom prst="line">
              <a:avLst/>
            </a:prstGeom>
            <a:ln w="22225">
              <a:solidFill>
                <a:schemeClr val="bg1">
                  <a:lumMod val="95000"/>
                  <a:alpha val="7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雲 45"/>
            <p:cNvSpPr/>
            <p:nvPr/>
          </p:nvSpPr>
          <p:spPr>
            <a:xfrm>
              <a:off x="5148064" y="4221088"/>
              <a:ext cx="2664296" cy="432048"/>
            </a:xfrm>
            <a:prstGeom prst="clou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100" dirty="0" smtClean="0">
                  <a:latin typeface="メイリオ" pitchFamily="50" charset="-128"/>
                  <a:ea typeface="メイリオ" pitchFamily="50" charset="-128"/>
                  <a:cs typeface="メイリオ" pitchFamily="50" charset="-128"/>
                </a:rPr>
                <a:t>ネットワーク</a:t>
              </a:r>
              <a:endParaRPr lang="en-US" altLang="ja-JP" sz="1100" dirty="0" smtClean="0">
                <a:latin typeface="メイリオ" pitchFamily="50" charset="-128"/>
                <a:ea typeface="メイリオ" pitchFamily="50" charset="-128"/>
                <a:cs typeface="メイリオ" pitchFamily="50" charset="-128"/>
              </a:endParaRPr>
            </a:p>
            <a:p>
              <a:pPr algn="ctr"/>
              <a:r>
                <a:rPr lang="ja-JP" altLang="en-US" sz="1100" dirty="0" smtClean="0">
                  <a:latin typeface="メイリオ" pitchFamily="50" charset="-128"/>
                  <a:ea typeface="メイリオ" pitchFamily="50" charset="-128"/>
                  <a:cs typeface="メイリオ" pitchFamily="50" charset="-128"/>
                </a:rPr>
                <a:t>（専用線</a:t>
              </a:r>
              <a:r>
                <a:rPr lang="en-US" altLang="ja-JP" sz="1100" dirty="0" smtClean="0">
                  <a:latin typeface="メイリオ" pitchFamily="50" charset="-128"/>
                  <a:ea typeface="メイリオ" pitchFamily="50" charset="-128"/>
                  <a:cs typeface="メイリオ" pitchFamily="50" charset="-128"/>
                </a:rPr>
                <a:t>VPN</a:t>
              </a:r>
              <a:r>
                <a:rPr lang="ja-JP" altLang="en-US" sz="1100" dirty="0" smtClean="0">
                  <a:latin typeface="メイリオ" pitchFamily="50" charset="-128"/>
                  <a:ea typeface="メイリオ" pitchFamily="50" charset="-128"/>
                  <a:cs typeface="メイリオ" pitchFamily="50" charset="-128"/>
                </a:rPr>
                <a:t>）</a:t>
              </a:r>
              <a:endParaRPr kumimoji="1" lang="ja-JP" altLang="en-US" sz="1100" dirty="0">
                <a:latin typeface="メイリオ" pitchFamily="50" charset="-128"/>
                <a:ea typeface="メイリオ" pitchFamily="50" charset="-128"/>
                <a:cs typeface="メイリオ" pitchFamily="50" charset="-128"/>
              </a:endParaRPr>
            </a:p>
          </p:txBody>
        </p:sp>
        <p:grpSp>
          <p:nvGrpSpPr>
            <p:cNvPr id="6" name="グループ化 46"/>
            <p:cNvGrpSpPr/>
            <p:nvPr/>
          </p:nvGrpSpPr>
          <p:grpSpPr>
            <a:xfrm>
              <a:off x="5076056" y="5661248"/>
              <a:ext cx="2808312" cy="432048"/>
              <a:chOff x="-2628800" y="3068960"/>
              <a:chExt cx="2808312" cy="432048"/>
            </a:xfrm>
          </p:grpSpPr>
          <p:sp>
            <p:nvSpPr>
              <p:cNvPr id="48" name="角丸四角形 47"/>
              <p:cNvSpPr/>
              <p:nvPr/>
            </p:nvSpPr>
            <p:spPr>
              <a:xfrm>
                <a:off x="-2628800" y="306896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52" name="フローチャート : 磁気ディスク 51"/>
              <p:cNvSpPr/>
              <p:nvPr/>
            </p:nvSpPr>
            <p:spPr>
              <a:xfrm>
                <a:off x="-2592288" y="3068960"/>
                <a:ext cx="2592288" cy="360040"/>
              </a:xfrm>
              <a:prstGeom prst="flowChartMagneticDisk">
                <a:avLst/>
              </a:prstGeom>
              <a:no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i="1" dirty="0" err="1" smtClean="0">
                    <a:latin typeface="Times New Roman" pitchFamily="18" charset="0"/>
                    <a:cs typeface="Times New Roman" pitchFamily="18" charset="0"/>
                  </a:rPr>
                  <a:t>SuperStream</a:t>
                </a:r>
                <a:r>
                  <a:rPr kumimoji="1" lang="en-US" altLang="ja-JP" sz="1400" b="1" dirty="0" smtClean="0">
                    <a:latin typeface="Times New Roman" pitchFamily="18" charset="0"/>
                    <a:cs typeface="Times New Roman" pitchFamily="18" charset="0"/>
                  </a:rPr>
                  <a:t>-CORE</a:t>
                </a:r>
                <a:r>
                  <a:rPr kumimoji="1" lang="ja-JP" altLang="en-US" sz="1400" b="1" dirty="0" smtClean="0">
                    <a:latin typeface="Times New Roman" pitchFamily="18" charset="0"/>
                    <a:cs typeface="Times New Roman" pitchFamily="18" charset="0"/>
                  </a:rPr>
                  <a:t>　</a:t>
                </a:r>
                <a:endParaRPr kumimoji="1" lang="ja-JP" altLang="en-US" sz="1400" b="1" dirty="0">
                  <a:latin typeface="Times New Roman" pitchFamily="18" charset="0"/>
                  <a:cs typeface="Times New Roman" pitchFamily="18" charset="0"/>
                </a:endParaRPr>
              </a:p>
            </p:txBody>
          </p:sp>
        </p:grpSp>
        <p:sp>
          <p:nvSpPr>
            <p:cNvPr id="65" name="角丸四角形 64"/>
            <p:cNvSpPr/>
            <p:nvPr/>
          </p:nvSpPr>
          <p:spPr>
            <a:xfrm>
              <a:off x="5076056" y="5085184"/>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DB</a:t>
              </a:r>
              <a:endParaRPr kumimoji="1" lang="ja-JP" altLang="en-US" sz="1400" b="1" dirty="0">
                <a:latin typeface="メイリオ" pitchFamily="50" charset="-128"/>
                <a:ea typeface="メイリオ" pitchFamily="50" charset="-128"/>
                <a:cs typeface="メイリオ" pitchFamily="50" charset="-128"/>
              </a:endParaRPr>
            </a:p>
          </p:txBody>
        </p:sp>
        <p:sp>
          <p:nvSpPr>
            <p:cNvPr id="66" name="角丸四角形 65"/>
            <p:cNvSpPr/>
            <p:nvPr/>
          </p:nvSpPr>
          <p:spPr>
            <a:xfrm>
              <a:off x="5076056" y="2780928"/>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z="1400" b="1" dirty="0" smtClean="0">
                  <a:latin typeface="メイリオ" pitchFamily="50" charset="-128"/>
                  <a:ea typeface="メイリオ" pitchFamily="50" charset="-128"/>
                  <a:cs typeface="メイリオ" pitchFamily="50" charset="-128"/>
                </a:rPr>
                <a:t>OS</a:t>
              </a:r>
              <a:endParaRPr kumimoji="1" lang="ja-JP" altLang="en-US" sz="1400" b="1" dirty="0">
                <a:latin typeface="メイリオ" pitchFamily="50" charset="-128"/>
                <a:ea typeface="メイリオ" pitchFamily="50" charset="-128"/>
                <a:cs typeface="メイリオ" pitchFamily="50" charset="-128"/>
              </a:endParaRPr>
            </a:p>
          </p:txBody>
        </p:sp>
        <p:sp>
          <p:nvSpPr>
            <p:cNvPr id="67" name="角丸四角形 66"/>
            <p:cNvSpPr/>
            <p:nvPr/>
          </p:nvSpPr>
          <p:spPr>
            <a:xfrm>
              <a:off x="5076056" y="3429000"/>
              <a:ext cx="2808312" cy="432048"/>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ハードウェア</a:t>
              </a:r>
              <a:endParaRPr kumimoji="1" lang="ja-JP" altLang="en-US" sz="1400" b="1" dirty="0">
                <a:latin typeface="メイリオ" pitchFamily="50" charset="-128"/>
                <a:ea typeface="メイリオ" pitchFamily="50" charset="-128"/>
                <a:cs typeface="メイリオ" pitchFamily="50" charset="-128"/>
              </a:endParaRPr>
            </a:p>
          </p:txBody>
        </p:sp>
        <p:cxnSp>
          <p:nvCxnSpPr>
            <p:cNvPr id="77" name="直線コネクタ 76"/>
            <p:cNvCxnSpPr/>
            <p:nvPr/>
          </p:nvCxnSpPr>
          <p:spPr>
            <a:xfrm flipH="1">
              <a:off x="4572000" y="2204864"/>
              <a:ext cx="21704" cy="4104456"/>
            </a:xfrm>
            <a:prstGeom prst="line">
              <a:avLst/>
            </a:prstGeom>
          </p:spPr>
          <p:style>
            <a:lnRef idx="3">
              <a:schemeClr val="accent3"/>
            </a:lnRef>
            <a:fillRef idx="0">
              <a:schemeClr val="accent3"/>
            </a:fillRef>
            <a:effectRef idx="2">
              <a:schemeClr val="accent3"/>
            </a:effectRef>
            <a:fontRef idx="minor">
              <a:schemeClr val="tx1"/>
            </a:fontRef>
          </p:style>
        </p:cxnSp>
      </p:grpSp>
      <p:sp>
        <p:nvSpPr>
          <p:cNvPr id="42" name="スライド番号プレースホルダ 2"/>
          <p:cNvSpPr txBox="1">
            <a:spLocks/>
          </p:cNvSpPr>
          <p:nvPr/>
        </p:nvSpPr>
        <p:spPr>
          <a:xfrm>
            <a:off x="8172400" y="6453336"/>
            <a:ext cx="720725" cy="179387"/>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58137CF-73F5-42E4-9CFD-3E9DBF466587}" type="slidenum">
              <a:rPr kumimoji="1" lang="ja-JP" altLang="en-US" sz="10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1" lang="ja-JP" altLang="en-US" sz="1000" b="0"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pic>
        <p:nvPicPr>
          <p:cNvPr id="34" name="Picture 37" descr="logo_base_build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28384" y="5517232"/>
            <a:ext cx="766769" cy="1131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フッター プレースホルダ 33"/>
          <p:cNvSpPr>
            <a:spLocks noGrp="1"/>
          </p:cNvSpPr>
          <p:nvPr>
            <p:ph type="ftr" sz="quarter" idx="4294967295"/>
          </p:nvPr>
        </p:nvSpPr>
        <p:spPr>
          <a:xfrm>
            <a:off x="323528" y="6453336"/>
            <a:ext cx="2736304" cy="179387"/>
          </a:xfrm>
          <a:prstGeom prst="rect">
            <a:avLst/>
          </a:prstGeom>
        </p:spPr>
        <p:txBody>
          <a:bodyPr/>
          <a:lstStyle/>
          <a:p>
            <a:r>
              <a:rPr lang="en-US" altLang="ja-JP" sz="700" dirty="0" smtClean="0">
                <a:solidFill>
                  <a:schemeClr val="bg1"/>
                </a:solidFill>
                <a:latin typeface="メイリオ" pitchFamily="50" charset="-128"/>
                <a:ea typeface="メイリオ" pitchFamily="50" charset="-128"/>
                <a:cs typeface="メイリオ" pitchFamily="50" charset="-128"/>
              </a:rPr>
              <a:t>© SuperStream Inc. All rights reserved.</a:t>
            </a:r>
            <a:endParaRPr lang="ja-JP" altLang="en-US" sz="700" dirty="0">
              <a:solidFill>
                <a:schemeClr val="bg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097196995"/>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a:xfrm>
            <a:off x="8100392" y="6453336"/>
            <a:ext cx="720725" cy="179387"/>
          </a:xfrm>
        </p:spPr>
        <p:txBody>
          <a:bodyPr/>
          <a:lstStyle/>
          <a:p>
            <a:pPr>
              <a:defRPr/>
            </a:pPr>
            <a:fld id="{858137CF-73F5-42E4-9CFD-3E9DBF466587}" type="slidenum">
              <a:rPr lang="ja-JP" altLang="en-US" sz="1000" smtClean="0">
                <a:latin typeface="メイリオ" pitchFamily="50" charset="-128"/>
                <a:ea typeface="メイリオ" pitchFamily="50" charset="-128"/>
                <a:cs typeface="メイリオ" pitchFamily="50" charset="-128"/>
              </a:rPr>
              <a:pPr>
                <a:defRPr/>
              </a:pPr>
              <a:t>41</a:t>
            </a:fld>
            <a:endParaRPr lang="ja-JP" altLang="en-US" sz="10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p:txBody>
          <a:bodyPr/>
          <a:lstStyle/>
          <a:p>
            <a:pPr>
              <a:defRPr/>
            </a:pPr>
            <a:r>
              <a:rPr lang="en-US" altLang="ja-JP" dirty="0" smtClean="0"/>
              <a:t>© SuperStream Inc. All rights reserved.</a:t>
            </a:r>
            <a:endParaRPr lang="en-US" altLang="ja-JP" dirty="0"/>
          </a:p>
        </p:txBody>
      </p:sp>
      <p:sp>
        <p:nvSpPr>
          <p:cNvPr id="5" name="タイトル 6"/>
          <p:cNvSpPr txBox="1">
            <a:spLocks/>
          </p:cNvSpPr>
          <p:nvPr/>
        </p:nvSpPr>
        <p:spPr>
          <a:xfrm>
            <a:off x="393855" y="332728"/>
            <a:ext cx="8570633" cy="648000"/>
          </a:xfrm>
          <a:prstGeom prst="rect">
            <a:avLst/>
          </a:prstGeom>
        </p:spPr>
        <p:txBody>
          <a:bodyPr/>
          <a:lstStyle>
            <a:lvl1pPr algn="l" defTabSz="914400" rtl="0" eaLnBrk="1" latinLnBrk="0" hangingPunct="1">
              <a:lnSpc>
                <a:spcPts val="2000"/>
              </a:lnSpc>
              <a:spcBef>
                <a:spcPct val="0"/>
              </a:spcBef>
              <a:buNone/>
              <a:defRPr kumimoji="1" sz="1700" b="0" kern="1200" baseline="0">
                <a:solidFill>
                  <a:schemeClr val="tx1"/>
                </a:solidFill>
                <a:effectLst/>
                <a:latin typeface="+mj-ea"/>
                <a:ea typeface="+mj-ea"/>
                <a:cs typeface="+mj-cs"/>
              </a:defRPr>
            </a:lvl1pPr>
          </a:lstStyle>
          <a:p>
            <a:pPr>
              <a:lnSpc>
                <a:spcPct val="100000"/>
              </a:lnSpc>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は様々な</a:t>
            </a:r>
            <a:endParaRPr lang="en-US" altLang="ja-JP" sz="2200" b="1" dirty="0" smtClean="0">
              <a:solidFill>
                <a:srgbClr val="FFFFFF"/>
              </a:solidFill>
              <a:latin typeface="メイリオ" pitchFamily="50" charset="-128"/>
              <a:ea typeface="メイリオ" pitchFamily="50" charset="-128"/>
              <a:cs typeface="メイリオ" pitchFamily="50" charset="-128"/>
            </a:endParaRPr>
          </a:p>
          <a:p>
            <a:pPr>
              <a:lnSpc>
                <a:spcPct val="100000"/>
              </a:lnSpc>
            </a:pPr>
            <a:r>
              <a:rPr lang="ja-JP" altLang="en-US" sz="2200" b="1" dirty="0" smtClean="0">
                <a:solidFill>
                  <a:srgbClr val="FFFFFF"/>
                </a:solidFill>
                <a:latin typeface="メイリオ" pitchFamily="50" charset="-128"/>
                <a:ea typeface="メイリオ" pitchFamily="50" charset="-128"/>
                <a:cs typeface="メイリオ" pitchFamily="50" charset="-128"/>
              </a:rPr>
              <a:t>クラウド環境（</a:t>
            </a:r>
            <a:r>
              <a:rPr lang="en-US" altLang="ja-JP" sz="2200" b="1" dirty="0" err="1" smtClean="0">
                <a:solidFill>
                  <a:srgbClr val="FFFFFF"/>
                </a:solidFill>
                <a:latin typeface="メイリオ" pitchFamily="50" charset="-128"/>
                <a:ea typeface="メイリオ" pitchFamily="50" charset="-128"/>
                <a:cs typeface="メイリオ" pitchFamily="50" charset="-128"/>
              </a:rPr>
              <a:t>IaaS</a:t>
            </a:r>
            <a:r>
              <a:rPr lang="en-US" altLang="ja-JP" sz="2200" b="1" dirty="0" smtClean="0">
                <a:solidFill>
                  <a:srgbClr val="FFFFFF"/>
                </a:solidFill>
                <a:latin typeface="メイリオ" pitchFamily="50" charset="-128"/>
                <a:ea typeface="メイリオ" pitchFamily="50" charset="-128"/>
                <a:cs typeface="メイリオ" pitchFamily="50" charset="-128"/>
              </a:rPr>
              <a:t>/</a:t>
            </a:r>
            <a:r>
              <a:rPr lang="en-US" altLang="ja-JP" sz="2200" b="1" dirty="0" err="1" smtClean="0">
                <a:solidFill>
                  <a:srgbClr val="FFFFFF"/>
                </a:solidFill>
                <a:latin typeface="メイリオ" pitchFamily="50" charset="-128"/>
                <a:ea typeface="メイリオ" pitchFamily="50" charset="-128"/>
                <a:cs typeface="メイリオ" pitchFamily="50" charset="-128"/>
              </a:rPr>
              <a:t>PaaS</a:t>
            </a:r>
            <a:r>
              <a:rPr lang="ja-JP" altLang="en-US" sz="2200" b="1" dirty="0" smtClean="0">
                <a:solidFill>
                  <a:srgbClr val="FFFFFF"/>
                </a:solidFill>
                <a:latin typeface="メイリオ" pitchFamily="50" charset="-128"/>
                <a:ea typeface="メイリオ" pitchFamily="50" charset="-128"/>
                <a:cs typeface="メイリオ" pitchFamily="50" charset="-128"/>
              </a:rPr>
              <a:t>）で稼働</a:t>
            </a:r>
            <a:endParaRPr lang="ja-JP" altLang="en-US" sz="2200" b="1" dirty="0">
              <a:solidFill>
                <a:srgbClr val="FFFFFF"/>
              </a:solidFill>
              <a:latin typeface="メイリオ" pitchFamily="50" charset="-128"/>
              <a:ea typeface="メイリオ" pitchFamily="50" charset="-128"/>
              <a:cs typeface="メイリオ" pitchFamily="50" charset="-128"/>
            </a:endParaRPr>
          </a:p>
        </p:txBody>
      </p:sp>
      <p:sp>
        <p:nvSpPr>
          <p:cNvPr id="16" name="雲 15"/>
          <p:cNvSpPr/>
          <p:nvPr/>
        </p:nvSpPr>
        <p:spPr>
          <a:xfrm rot="21257266" flipV="1">
            <a:off x="1903303" y="1252393"/>
            <a:ext cx="5323634"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contourW="12700">
            <a:bevelT prst="relaxedInset"/>
            <a:contourClr>
              <a:schemeClr val="bg2">
                <a:lumMod val="85000"/>
              </a:schemeClr>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sp>
        <p:nvSpPr>
          <p:cNvPr id="17" name="雲 16"/>
          <p:cNvSpPr/>
          <p:nvPr/>
        </p:nvSpPr>
        <p:spPr>
          <a:xfrm rot="21257266" flipV="1">
            <a:off x="4679648" y="3848834"/>
            <a:ext cx="3561041"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sp>
        <p:nvSpPr>
          <p:cNvPr id="19" name="雲 18"/>
          <p:cNvSpPr/>
          <p:nvPr/>
        </p:nvSpPr>
        <p:spPr>
          <a:xfrm rot="21257266" flipV="1">
            <a:off x="1018126" y="3887897"/>
            <a:ext cx="3561041" cy="2559468"/>
          </a:xfrm>
          <a:prstGeom prst="cloud">
            <a:avLst/>
          </a:prstGeom>
          <a:solidFill>
            <a:schemeClr val="bg1"/>
          </a:solidFill>
          <a:ln>
            <a:solidFill>
              <a:schemeClr val="bg1">
                <a:lumMod val="85000"/>
              </a:schemeClr>
            </a:solidFill>
          </a:ln>
          <a:effectLst>
            <a:outerShdw blurRad="50800" dist="38100" dir="2700000" algn="tl" rotWithShape="0">
              <a:schemeClr val="bg2">
                <a:lumMod val="75000"/>
                <a:alpha val="40000"/>
              </a:scheme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fontAlgn="base">
              <a:spcBef>
                <a:spcPct val="0"/>
              </a:spcBef>
              <a:spcAft>
                <a:spcPct val="0"/>
              </a:spcAft>
              <a:defRPr kumimoji="1" b="1" kern="1200">
                <a:solidFill>
                  <a:schemeClr val="lt1"/>
                </a:solidFill>
                <a:latin typeface="+mn-lt"/>
                <a:ea typeface="+mn-ea"/>
                <a:cs typeface="+mn-cs"/>
              </a:defRPr>
            </a:lvl1pPr>
            <a:lvl2pPr marL="457200" algn="l" rtl="0" fontAlgn="base">
              <a:spcBef>
                <a:spcPct val="0"/>
              </a:spcBef>
              <a:spcAft>
                <a:spcPct val="0"/>
              </a:spcAft>
              <a:defRPr kumimoji="1" b="1" kern="1200">
                <a:solidFill>
                  <a:schemeClr val="lt1"/>
                </a:solidFill>
                <a:latin typeface="+mn-lt"/>
                <a:ea typeface="+mn-ea"/>
                <a:cs typeface="+mn-cs"/>
              </a:defRPr>
            </a:lvl2pPr>
            <a:lvl3pPr marL="914400" algn="l" rtl="0" fontAlgn="base">
              <a:spcBef>
                <a:spcPct val="0"/>
              </a:spcBef>
              <a:spcAft>
                <a:spcPct val="0"/>
              </a:spcAft>
              <a:defRPr kumimoji="1" b="1" kern="1200">
                <a:solidFill>
                  <a:schemeClr val="lt1"/>
                </a:solidFill>
                <a:latin typeface="+mn-lt"/>
                <a:ea typeface="+mn-ea"/>
                <a:cs typeface="+mn-cs"/>
              </a:defRPr>
            </a:lvl3pPr>
            <a:lvl4pPr marL="1371600" algn="l" rtl="0" fontAlgn="base">
              <a:spcBef>
                <a:spcPct val="0"/>
              </a:spcBef>
              <a:spcAft>
                <a:spcPct val="0"/>
              </a:spcAft>
              <a:defRPr kumimoji="1" b="1" kern="1200">
                <a:solidFill>
                  <a:schemeClr val="lt1"/>
                </a:solidFill>
                <a:latin typeface="+mn-lt"/>
                <a:ea typeface="+mn-ea"/>
                <a:cs typeface="+mn-cs"/>
              </a:defRPr>
            </a:lvl4pPr>
            <a:lvl5pPr marL="1828800" algn="l" rtl="0" fontAlgn="base">
              <a:spcBef>
                <a:spcPct val="0"/>
              </a:spcBef>
              <a:spcAft>
                <a:spcPct val="0"/>
              </a:spcAft>
              <a:defRPr kumimoji="1" b="1" kern="1200">
                <a:solidFill>
                  <a:schemeClr val="lt1"/>
                </a:solidFill>
                <a:latin typeface="+mn-lt"/>
                <a:ea typeface="+mn-ea"/>
                <a:cs typeface="+mn-cs"/>
              </a:defRPr>
            </a:lvl5pPr>
            <a:lvl6pPr marL="2286000" algn="l" defTabSz="914400" rtl="0" eaLnBrk="1" latinLnBrk="0" hangingPunct="1">
              <a:defRPr kumimoji="1" b="1" kern="1200">
                <a:solidFill>
                  <a:schemeClr val="lt1"/>
                </a:solidFill>
                <a:latin typeface="+mn-lt"/>
                <a:ea typeface="+mn-ea"/>
                <a:cs typeface="+mn-cs"/>
              </a:defRPr>
            </a:lvl6pPr>
            <a:lvl7pPr marL="2743200" algn="l" defTabSz="914400" rtl="0" eaLnBrk="1" latinLnBrk="0" hangingPunct="1">
              <a:defRPr kumimoji="1" b="1" kern="1200">
                <a:solidFill>
                  <a:schemeClr val="lt1"/>
                </a:solidFill>
                <a:latin typeface="+mn-lt"/>
                <a:ea typeface="+mn-ea"/>
                <a:cs typeface="+mn-cs"/>
              </a:defRPr>
            </a:lvl7pPr>
            <a:lvl8pPr marL="3200400" algn="l" defTabSz="914400" rtl="0" eaLnBrk="1" latinLnBrk="0" hangingPunct="1">
              <a:defRPr kumimoji="1" b="1" kern="1200">
                <a:solidFill>
                  <a:schemeClr val="lt1"/>
                </a:solidFill>
                <a:latin typeface="+mn-lt"/>
                <a:ea typeface="+mn-ea"/>
                <a:cs typeface="+mn-cs"/>
              </a:defRPr>
            </a:lvl8pPr>
            <a:lvl9pPr marL="3657600" algn="l" defTabSz="914400" rtl="0" eaLnBrk="1" latinLnBrk="0" hangingPunct="1">
              <a:defRPr kumimoji="1" b="1" kern="1200">
                <a:solidFill>
                  <a:schemeClr val="lt1"/>
                </a:solidFill>
                <a:latin typeface="+mn-lt"/>
                <a:ea typeface="+mn-ea"/>
                <a:cs typeface="+mn-cs"/>
              </a:defRPr>
            </a:lvl9pPr>
          </a:lstStyle>
          <a:p>
            <a:pPr algn="ctr">
              <a:defRPr/>
            </a:pPr>
            <a:endParaRPr lang="ja-JP" altLang="en-US" sz="1600"/>
          </a:p>
        </p:txBody>
      </p:sp>
      <p:pic>
        <p:nvPicPr>
          <p:cNvPr id="20" name="Picture 2" descr="C:\Documents and Settings\AZP000136\My Documents\パートナー挿絵素材（限定）\iStock_000018429377Medium.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14073" y="1484784"/>
            <a:ext cx="2244365" cy="1500198"/>
          </a:xfrm>
          <a:prstGeom prst="rect">
            <a:avLst/>
          </a:prstGeom>
          <a:noFill/>
        </p:spPr>
      </p:pic>
      <p:pic>
        <p:nvPicPr>
          <p:cNvPr id="21" name="Picture 2" descr="C:\Documents and Settings\AZP000136\My Documents\パートナー挿絵素材（限定）\iStock_000018429377Medium.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652120" y="4038009"/>
            <a:ext cx="1501282" cy="1500198"/>
          </a:xfrm>
          <a:prstGeom prst="rect">
            <a:avLst/>
          </a:prstGeom>
          <a:noFill/>
        </p:spPr>
      </p:pic>
      <p:pic>
        <p:nvPicPr>
          <p:cNvPr id="22" name="Picture 2" descr="C:\Documents and Settings\AZP000136\My Documents\パートナー挿絵素材（限定）\iStock_000018429377Medium.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051720" y="3966001"/>
            <a:ext cx="1501282" cy="1500198"/>
          </a:xfrm>
          <a:prstGeom prst="rect">
            <a:avLst/>
          </a:prstGeom>
          <a:noFill/>
        </p:spPr>
      </p:pic>
      <p:sp>
        <p:nvSpPr>
          <p:cNvPr id="24" name="テキスト ボックス 23"/>
          <p:cNvSpPr txBox="1"/>
          <p:nvPr/>
        </p:nvSpPr>
        <p:spPr>
          <a:xfrm rot="10800000" flipV="1">
            <a:off x="2800412" y="2852936"/>
            <a:ext cx="3690163" cy="713616"/>
          </a:xfrm>
          <a:prstGeom prst="rect">
            <a:avLst/>
          </a:prstGeom>
        </p:spPr>
        <p:txBody>
          <a:bodyPr wrap="square" lIns="0" tIns="0" rIns="0" bIns="0" rtlCol="0" anchor="t" anchorCtr="0">
            <a:noAutofit/>
          </a:bodyPr>
          <a:lstStyle/>
          <a:p>
            <a:pPr algn="ctr">
              <a:lnSpc>
                <a:spcPts val="2800"/>
              </a:lnSpc>
              <a:spcBef>
                <a:spcPct val="0"/>
              </a:spcBef>
            </a:pPr>
            <a:r>
              <a:rPr lang="en-US" altLang="ja-JP" sz="1600" b="1" dirty="0" smtClean="0">
                <a:solidFill>
                  <a:srgbClr val="0000CC"/>
                </a:solidFill>
                <a:latin typeface="メイリオ" pitchFamily="50" charset="-128"/>
                <a:ea typeface="メイリオ" pitchFamily="50" charset="-128"/>
                <a:cs typeface="メイリオ" pitchFamily="50" charset="-128"/>
              </a:rPr>
              <a:t>SuperStream</a:t>
            </a:r>
            <a:r>
              <a:rPr lang="ja-JP" altLang="en-US" sz="1600" b="1" dirty="0" smtClean="0">
                <a:solidFill>
                  <a:srgbClr val="0000CC"/>
                </a:solidFill>
                <a:latin typeface="メイリオ" pitchFamily="50" charset="-128"/>
                <a:ea typeface="メイリオ" pitchFamily="50" charset="-128"/>
                <a:cs typeface="メイリオ" pitchFamily="50" charset="-128"/>
              </a:rPr>
              <a:t>パートナー</a:t>
            </a:r>
            <a:endParaRPr lang="en-US" altLang="ja-JP" sz="1600" b="1" dirty="0" smtClean="0">
              <a:solidFill>
                <a:srgbClr val="0000CC"/>
              </a:solidFill>
              <a:latin typeface="メイリオ" pitchFamily="50" charset="-128"/>
              <a:ea typeface="メイリオ" pitchFamily="50" charset="-128"/>
              <a:cs typeface="メイリオ" pitchFamily="50" charset="-128"/>
            </a:endParaRPr>
          </a:p>
          <a:p>
            <a:pPr algn="ctr">
              <a:lnSpc>
                <a:spcPts val="2800"/>
              </a:lnSpc>
              <a:spcBef>
                <a:spcPct val="0"/>
              </a:spcBef>
            </a:pPr>
            <a:r>
              <a:rPr lang="ja-JP" altLang="en-US" sz="1600" b="1" dirty="0" smtClean="0">
                <a:solidFill>
                  <a:srgbClr val="0000CC"/>
                </a:solidFill>
                <a:latin typeface="メイリオ" pitchFamily="50" charset="-128"/>
                <a:ea typeface="メイリオ" pitchFamily="50" charset="-128"/>
                <a:cs typeface="メイリオ" pitchFamily="50" charset="-128"/>
              </a:rPr>
              <a:t>データセンター</a:t>
            </a:r>
          </a:p>
        </p:txBody>
      </p:sp>
      <p:pic>
        <p:nvPicPr>
          <p:cNvPr id="25"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3365" y="5316451"/>
            <a:ext cx="2270534" cy="85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図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8827" y="5550177"/>
            <a:ext cx="2280316" cy="292424"/>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r>
              <a:rPr lang="en-US" altLang="ja-JP" sz="4000" b="1" i="1" dirty="0">
                <a:solidFill>
                  <a:prstClr val="black"/>
                </a:solidFill>
                <a:latin typeface="Times New Roman" pitchFamily="18" charset="0"/>
                <a:ea typeface="HGP創英角ｺﾞｼｯｸUB" pitchFamily="50" charset="-128"/>
              </a:rPr>
              <a:t>SuperStream</a:t>
            </a:r>
            <a:r>
              <a:rPr lang="en-US" altLang="ja-JP" sz="4000" b="1" dirty="0">
                <a:solidFill>
                  <a:prstClr val="black"/>
                </a:solidFill>
                <a:latin typeface="Times New Roman" pitchFamily="18" charset="0"/>
                <a:ea typeface="HGP創英角ｺﾞｼｯｸUB" pitchFamily="50" charset="-128"/>
              </a:rPr>
              <a:t>-connect</a:t>
            </a:r>
            <a:endParaRPr lang="en-US" altLang="ja-JP" sz="4000" b="1" i="1" dirty="0">
              <a:solidFill>
                <a:prstClr val="black"/>
              </a:solidFill>
              <a:latin typeface="Times New Roman" pitchFamily="18" charset="0"/>
              <a:ea typeface="HGP創英角ｺﾞｼｯｸUB" pitchFamily="50" charset="-128"/>
            </a:endParaRPr>
          </a:p>
          <a:p>
            <a:pPr algn="ctr"/>
            <a:r>
              <a:rPr lang="en-US" altLang="ja-JP" sz="3200" b="1" i="1" dirty="0">
                <a:solidFill>
                  <a:prstClr val="black"/>
                </a:solidFill>
                <a:latin typeface="Times New Roman" pitchFamily="18" charset="0"/>
                <a:ea typeface="HGP創英角ｺﾞｼｯｸUB" pitchFamily="50" charset="-128"/>
              </a:rPr>
              <a:t>SuperStream</a:t>
            </a:r>
            <a:r>
              <a:rPr lang="ja-JP" altLang="en-US" sz="2800" dirty="0">
                <a:solidFill>
                  <a:prstClr val="black"/>
                </a:solidFill>
                <a:latin typeface="メイリオ" pitchFamily="50" charset="-128"/>
                <a:ea typeface="メイリオ" pitchFamily="50" charset="-128"/>
                <a:cs typeface="メイリオ" pitchFamily="50" charset="-128"/>
              </a:rPr>
              <a:t>専用システム連携ツール</a:t>
            </a:r>
          </a:p>
        </p:txBody>
      </p:sp>
      <p:sp>
        <p:nvSpPr>
          <p:cNvPr id="4"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a:defRPr/>
            </a:pPr>
            <a:fld id="{7FEF6B03-E8D7-48ED-AEB9-77DFB89BEAC7}" type="slidenum">
              <a:rPr lang="ja-JP" altLang="en-US" smtClean="0">
                <a:solidFill>
                  <a:srgbClr val="FFFFFF"/>
                </a:solidFill>
              </a:rPr>
              <a:pPr>
                <a:defRPr/>
              </a:pPr>
              <a:t>43</a:t>
            </a:fld>
            <a:endParaRPr lang="ja-JP" altLang="en-US" smtClean="0">
              <a:solidFill>
                <a:srgbClr val="FFFFFF"/>
              </a:solidFill>
            </a:endParaRPr>
          </a:p>
        </p:txBody>
      </p:sp>
      <p:sp>
        <p:nvSpPr>
          <p:cNvPr id="9" name="タイトル 11"/>
          <p:cNvSpPr txBox="1">
            <a:spLocks/>
          </p:cNvSpPr>
          <p:nvPr/>
        </p:nvSpPr>
        <p:spPr bwMode="auto">
          <a:xfrm>
            <a:off x="252000" y="333375"/>
            <a:ext cx="8137525" cy="1008063"/>
          </a:xfrm>
          <a:prstGeom prst="rect">
            <a:avLst/>
          </a:prstGeom>
          <a:noFill/>
          <a:ln>
            <a:miter lim="800000"/>
            <a:headEnd/>
            <a:tailEnd/>
          </a:ln>
        </p:spPr>
        <p:txBody>
          <a:bodyPr/>
          <a:lstStyle/>
          <a:p>
            <a:pPr marL="0" marR="0" lvl="0" indent="0" algn="l" defTabSz="914400" rtl="0" eaLnBrk="0" fontAlgn="base" latinLnBrk="0" hangingPunct="0">
              <a:lnSpc>
                <a:spcPts val="2800"/>
              </a:lnSpc>
              <a:spcBef>
                <a:spcPct val="0"/>
              </a:spcBef>
              <a:spcAft>
                <a:spcPct val="0"/>
              </a:spcAft>
              <a:buClrTx/>
              <a:buSzTx/>
              <a:buFontTx/>
              <a:buNone/>
              <a:tabLst/>
              <a:defRPr/>
            </a:pPr>
            <a:r>
              <a:rPr kumimoji="1" lang="en-US" altLang="ja-JP" sz="2200" b="1" i="1" u="none" strike="noStrike" kern="120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r>
              <a:rPr kumimoji="1" lang="en-US" altLang="ja-JP" sz="2200" b="1" i="0" u="none" strike="noStrike" kern="120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 connect</a:t>
            </a:r>
            <a:r>
              <a:rPr kumimoji="1" lang="en-US" altLang="ja-JP" sz="2200" b="1" i="0" u="none" strike="noStrike" kern="1200" cap="none" spc="0" normalizeH="0" noProof="0" dirty="0" smtClean="0">
                <a:ln>
                  <a:noFill/>
                </a:ln>
                <a:solidFill>
                  <a:srgbClr val="FFFFFF"/>
                </a:solidFill>
                <a:effectLst/>
                <a:uLnTx/>
                <a:uFillTx/>
                <a:latin typeface="Times New Roman" pitchFamily="18" charset="0"/>
                <a:ea typeface="メイリオ" pitchFamily="50" charset="-128"/>
                <a:cs typeface="Times New Roman" pitchFamily="18" charset="0"/>
              </a:rPr>
              <a:t> </a:t>
            </a:r>
            <a:r>
              <a:rPr kumimoji="1" lang="ja-JP" altLang="en-US" sz="2200" i="0" u="none" strike="noStrike" kern="1200" cap="none" spc="0" normalizeH="0" noProof="0" dirty="0" smtClean="0">
                <a:ln>
                  <a:noFill/>
                </a:ln>
                <a:solidFill>
                  <a:srgbClr val="FFFFFF"/>
                </a:solidFill>
                <a:effectLst/>
                <a:uLnTx/>
                <a:uFillTx/>
                <a:latin typeface="Times New Roman" pitchFamily="18" charset="0"/>
                <a:ea typeface="メイリオ" pitchFamily="50" charset="-128"/>
                <a:cs typeface="Times New Roman" pitchFamily="18" charset="0"/>
              </a:rPr>
              <a:t>特長</a:t>
            </a:r>
            <a: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r>
            <a:b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～他システムと</a:t>
            </a:r>
            <a:r>
              <a:rPr kumimoji="1" lang="en-US" altLang="ja-JP" sz="1800" b="1" i="1" u="none" strike="noStrike" kern="1200" cap="none" spc="0" normalizeH="0" baseline="0" noProof="0" dirty="0" smtClean="0">
                <a:ln>
                  <a:noFill/>
                </a:ln>
                <a:solidFill>
                  <a:schemeClr val="bg1"/>
                </a:solidFill>
                <a:effectLst/>
                <a:uLnTx/>
                <a:uFillTx/>
                <a:latin typeface="Times New Roman" pitchFamily="18" charset="0"/>
                <a:ea typeface="メイリオ" pitchFamily="50" charset="-128"/>
                <a:cs typeface="Times New Roman" pitchFamily="18" charset="0"/>
              </a:rPr>
              <a:t>SuperStream</a:t>
            </a: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の連携～</a:t>
            </a:r>
          </a:p>
        </p:txBody>
      </p:sp>
      <p:sp>
        <p:nvSpPr>
          <p:cNvPr id="8"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48" name="正方形/長方形 47"/>
          <p:cNvSpPr/>
          <p:nvPr/>
        </p:nvSpPr>
        <p:spPr>
          <a:xfrm>
            <a:off x="682748" y="1661899"/>
            <a:ext cx="8713788" cy="830997"/>
          </a:xfrm>
          <a:prstGeom prst="rect">
            <a:avLst/>
          </a:prstGeom>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600" b="1" i="1" kern="0" dirty="0" smtClean="0">
                <a:latin typeface="Times New Roman" pitchFamily="18" charset="0"/>
                <a:ea typeface="メイリオ" pitchFamily="50" charset="-128"/>
                <a:cs typeface="Times New Roman" pitchFamily="18" charset="0"/>
              </a:rPr>
              <a:t>SuperStream</a:t>
            </a:r>
            <a:r>
              <a:rPr kumimoji="0" lang="en-US" altLang="ja-JP" sz="1600" b="1" kern="0" dirty="0" smtClean="0">
                <a:latin typeface="Times New Roman" pitchFamily="18" charset="0"/>
                <a:ea typeface="メイリオ" pitchFamily="50" charset="-128"/>
                <a:cs typeface="Times New Roman" pitchFamily="18" charset="0"/>
              </a:rPr>
              <a:t>-c</a:t>
            </a:r>
            <a:r>
              <a:rPr kumimoji="0" lang="en-US" altLang="ja-JP" sz="1600" b="1" i="0" u="none" strike="noStrike" kern="0" cap="none" spc="0" normalizeH="0" baseline="0" noProof="0" dirty="0" err="1" smtClean="0">
                <a:ln>
                  <a:noFill/>
                </a:ln>
                <a:effectLst/>
                <a:uLnTx/>
                <a:uFillTx/>
                <a:latin typeface="Times New Roman" pitchFamily="18" charset="0"/>
                <a:ea typeface="メイリオ" pitchFamily="50" charset="-128"/>
                <a:cs typeface="Times New Roman" pitchFamily="18" charset="0"/>
              </a:rPr>
              <a:t>onnect</a:t>
            </a:r>
            <a:r>
              <a:rPr kumimoji="0" lang="ja-JP" altLang="en-US"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rPr>
              <a:t>は、</a:t>
            </a:r>
            <a:r>
              <a:rPr kumimoji="0" lang="en-US" altLang="ja-JP" sz="1600" b="1" i="1" u="none" strike="noStrike" kern="0" cap="none" spc="0" normalizeH="0" baseline="0" noProof="0" dirty="0" smtClean="0">
                <a:ln>
                  <a:noFill/>
                </a:ln>
                <a:effectLst/>
                <a:uLnTx/>
                <a:uFillTx/>
                <a:latin typeface="Times New Roman" pitchFamily="18" charset="0"/>
                <a:ea typeface="メイリオ" pitchFamily="50" charset="-128"/>
                <a:cs typeface="Times New Roman" pitchFamily="18" charset="0"/>
              </a:rPr>
              <a:t>SuperStream</a:t>
            </a:r>
            <a:r>
              <a:rPr kumimoji="0" lang="ja-JP" altLang="en-US" sz="1600" i="0" u="none" strike="noStrike" kern="0" cap="none" spc="0" normalizeH="0" baseline="0" noProof="0" dirty="0" smtClean="0">
                <a:ln>
                  <a:noFill/>
                </a:ln>
                <a:effectLst/>
                <a:uLnTx/>
                <a:uFillTx/>
                <a:latin typeface="メイリオ" pitchFamily="50" charset="-128"/>
                <a:ea typeface="メイリオ" pitchFamily="50" charset="-128"/>
                <a:cs typeface="メイリオ" pitchFamily="50" charset="-128"/>
              </a:rPr>
              <a:t>と</a:t>
            </a:r>
            <a:r>
              <a:rPr kumimoji="0" lang="ja-JP" altLang="en-US"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rPr>
              <a:t>さまざまな業務システムとの連携を、</a:t>
            </a:r>
            <a:endParaRPr kumimoji="0" lang="en-US" altLang="ja-JP"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rPr>
              <a:t>ノンプログラミング、低コストで実現します。分散したデータを有機的に連携させる事で、</a:t>
            </a:r>
            <a:endParaRPr kumimoji="0" lang="en-US" altLang="ja-JP"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rPr>
              <a:t>事業計画、経営戦略に有効活用できます。</a:t>
            </a:r>
            <a:endParaRPr kumimoji="0" lang="en-US" altLang="ja-JP" sz="1600" i="0" u="none" strike="noStrike" kern="0" cap="none" spc="0" normalizeH="0" baseline="0" noProof="0" dirty="0">
              <a:ln>
                <a:noFill/>
              </a:ln>
              <a:effectLst/>
              <a:uLnTx/>
              <a:uFillTx/>
              <a:latin typeface="メイリオ" pitchFamily="50" charset="-128"/>
              <a:ea typeface="メイリオ" pitchFamily="50" charset="-128"/>
              <a:cs typeface="メイリオ" pitchFamily="50" charset="-128"/>
            </a:endParaRPr>
          </a:p>
        </p:txBody>
      </p:sp>
      <p:sp>
        <p:nvSpPr>
          <p:cNvPr id="49" name="Rectangle 3"/>
          <p:cNvSpPr>
            <a:spLocks noChangeArrowheads="1"/>
          </p:cNvSpPr>
          <p:nvPr/>
        </p:nvSpPr>
        <p:spPr bwMode="auto">
          <a:xfrm>
            <a:off x="1260475" y="5085333"/>
            <a:ext cx="7240588" cy="1368425"/>
          </a:xfrm>
          <a:prstGeom prst="rect">
            <a:avLst/>
          </a:prstGeom>
          <a:noFill/>
          <a:ln w="9525">
            <a:noFill/>
            <a:miter lim="800000"/>
            <a:headEnd/>
            <a:tailEnd/>
          </a:ln>
        </p:spPr>
        <p:txBody>
          <a:bodyPr wrap="none" anchor="ct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システム間の連携を</a:t>
            </a:r>
            <a:r>
              <a:rPr kumimoji="0" lang="ja-JP" altLang="en-US" sz="1800" b="1" i="0" u="none" strike="noStrike" kern="0" cap="none" spc="0" normalizeH="0" baseline="0" noProof="0" dirty="0">
                <a:ln>
                  <a:noFill/>
                </a:ln>
                <a:solidFill>
                  <a:srgbClr val="B91B17"/>
                </a:solidFill>
                <a:effectLst/>
                <a:uLnTx/>
                <a:uFillTx/>
                <a:latin typeface="メイリオ" pitchFamily="50" charset="-128"/>
                <a:ea typeface="メイリオ" pitchFamily="50" charset="-128"/>
                <a:cs typeface="メイリオ" pitchFamily="50" charset="-128"/>
              </a:rPr>
              <a:t>ノンプログラミング、低コスト</a:t>
            </a: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で実現</a:t>
            </a:r>
            <a:endParaRPr kumimoji="0" lang="en-US" altLang="ja-JP" sz="1800" b="1" i="0" u="none" strike="noStrike" kern="0" cap="none" spc="0" normalizeH="0" baseline="0" noProof="0" dirty="0">
              <a:ln>
                <a:noFill/>
              </a:ln>
              <a:solidFill>
                <a:srgbClr val="FF0000"/>
              </a:solidFill>
              <a:effectLst/>
              <a:uLnTx/>
              <a:uFillTx/>
              <a:latin typeface="メイリオ" pitchFamily="50" charset="-128"/>
              <a:ea typeface="メイリオ" pitchFamily="50" charset="-128"/>
              <a:cs typeface="メイリオ" pitchFamily="50" charset="-128"/>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人手を介せず自動連携できるので、</a:t>
            </a:r>
            <a:r>
              <a:rPr kumimoji="0" lang="ja-JP" altLang="en-US" sz="1800" b="1" i="0" u="none" strike="noStrike" kern="0" cap="none" spc="0" normalizeH="0" baseline="0" noProof="0" dirty="0">
                <a:ln>
                  <a:noFill/>
                </a:ln>
                <a:solidFill>
                  <a:srgbClr val="B91B17"/>
                </a:solidFill>
                <a:effectLst/>
                <a:uLnTx/>
                <a:uFillTx/>
                <a:latin typeface="メイリオ" pitchFamily="50" charset="-128"/>
                <a:ea typeface="メイリオ" pitchFamily="50" charset="-128"/>
                <a:cs typeface="メイリオ" pitchFamily="50" charset="-128"/>
              </a:rPr>
              <a:t>業務プロセスの効率化</a:t>
            </a: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に有効</a:t>
            </a:r>
            <a:endParaRPr kumimoji="0" lang="en-US" altLang="ja-JP"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必要データを、</a:t>
            </a:r>
            <a:r>
              <a:rPr kumimoji="0" lang="en-US" altLang="ja-JP"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Web</a:t>
            </a:r>
            <a:r>
              <a:rPr kumimoji="0" lang="ja-JP" altLang="en-US" sz="1800" b="1" i="0" u="none" strike="noStrike" kern="0" cap="none" spc="0" normalizeH="0" baseline="0" noProof="0" dirty="0" err="1">
                <a:ln>
                  <a:noFill/>
                </a:ln>
                <a:solidFill>
                  <a:srgbClr val="595959"/>
                </a:solidFill>
                <a:effectLst/>
                <a:uLnTx/>
                <a:uFillTx/>
                <a:latin typeface="メイリオ" pitchFamily="50" charset="-128"/>
                <a:ea typeface="メイリオ" pitchFamily="50" charset="-128"/>
                <a:cs typeface="メイリオ" pitchFamily="50" charset="-128"/>
              </a:rPr>
              <a:t>、</a:t>
            </a:r>
            <a:r>
              <a:rPr kumimoji="0" lang="en-US" altLang="ja-JP"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Excel</a:t>
            </a:r>
            <a:r>
              <a:rPr kumimoji="0" lang="ja-JP" altLang="en-US" sz="1800" b="1" i="0" u="none" strike="noStrike" kern="0" cap="none" spc="0" normalizeH="0" baseline="0" noProof="0" dirty="0" err="1">
                <a:ln>
                  <a:noFill/>
                </a:ln>
                <a:solidFill>
                  <a:srgbClr val="595959"/>
                </a:solidFill>
                <a:effectLst/>
                <a:uLnTx/>
                <a:uFillTx/>
                <a:latin typeface="メイリオ" pitchFamily="50" charset="-128"/>
                <a:ea typeface="メイリオ" pitchFamily="50" charset="-128"/>
                <a:cs typeface="メイリオ" pitchFamily="50" charset="-128"/>
              </a:rPr>
              <a:t>、</a:t>
            </a:r>
            <a:r>
              <a:rPr kumimoji="0" lang="ja-JP" altLang="en-US" sz="1800" b="1" i="0" u="none" strike="noStrike" kern="0" cap="none" spc="0" normalizeH="0" baseline="0" noProof="0" dirty="0">
                <a:ln>
                  <a:noFill/>
                </a:ln>
                <a:solidFill>
                  <a:srgbClr val="595959"/>
                </a:solidFill>
                <a:effectLst/>
                <a:uLnTx/>
                <a:uFillTx/>
                <a:latin typeface="メイリオ" pitchFamily="50" charset="-128"/>
                <a:ea typeface="メイリオ" pitchFamily="50" charset="-128"/>
                <a:cs typeface="メイリオ" pitchFamily="50" charset="-128"/>
              </a:rPr>
              <a:t>メールへ</a:t>
            </a:r>
            <a:r>
              <a:rPr kumimoji="0" lang="ja-JP" altLang="en-US" sz="1800" b="1" i="0" u="none" strike="noStrike" kern="0" cap="none" spc="0" normalizeH="0" baseline="0" noProof="0" dirty="0">
                <a:ln>
                  <a:noFill/>
                </a:ln>
                <a:solidFill>
                  <a:srgbClr val="B91B17"/>
                </a:solidFill>
                <a:effectLst/>
                <a:uLnTx/>
                <a:uFillTx/>
                <a:latin typeface="メイリオ" pitchFamily="50" charset="-128"/>
                <a:ea typeface="メイリオ" pitchFamily="50" charset="-128"/>
                <a:cs typeface="メイリオ" pitchFamily="50" charset="-128"/>
              </a:rPr>
              <a:t>自在に展開</a:t>
            </a:r>
            <a:endParaRPr kumimoji="0" lang="en-US" altLang="ja-JP" sz="1800" b="1" i="0" u="none" strike="noStrike" kern="0" cap="none" spc="0" normalizeH="0" baseline="0" noProof="0" dirty="0">
              <a:ln>
                <a:noFill/>
              </a:ln>
              <a:solidFill>
                <a:srgbClr val="B91B17"/>
              </a:solidFill>
              <a:effectLst/>
              <a:uLnTx/>
              <a:uFillTx/>
              <a:latin typeface="メイリオ" pitchFamily="50" charset="-128"/>
              <a:ea typeface="メイリオ" pitchFamily="50" charset="-128"/>
              <a:cs typeface="メイリオ" pitchFamily="50" charset="-128"/>
            </a:endParaRPr>
          </a:p>
        </p:txBody>
      </p:sp>
      <p:sp>
        <p:nvSpPr>
          <p:cNvPr id="50" name="涙形 49"/>
          <p:cNvSpPr/>
          <p:nvPr/>
        </p:nvSpPr>
        <p:spPr>
          <a:xfrm>
            <a:off x="899592" y="5229200"/>
            <a:ext cx="338336" cy="288032"/>
          </a:xfrm>
          <a:prstGeom prst="teardrop">
            <a:avLst/>
          </a:prstGeom>
          <a:solidFill>
            <a:srgbClr val="B91B1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3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１</a:t>
            </a:r>
          </a:p>
        </p:txBody>
      </p:sp>
      <p:sp>
        <p:nvSpPr>
          <p:cNvPr id="51" name="涙形 50"/>
          <p:cNvSpPr/>
          <p:nvPr/>
        </p:nvSpPr>
        <p:spPr>
          <a:xfrm>
            <a:off x="899592" y="5661248"/>
            <a:ext cx="338336" cy="288032"/>
          </a:xfrm>
          <a:prstGeom prst="teardrop">
            <a:avLst/>
          </a:prstGeom>
          <a:solidFill>
            <a:srgbClr val="B91B1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3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2</a:t>
            </a:r>
            <a:endParaRPr kumimoji="0" lang="ja-JP" altLang="en-US" sz="13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52" name="涙形 51"/>
          <p:cNvSpPr/>
          <p:nvPr/>
        </p:nvSpPr>
        <p:spPr>
          <a:xfrm>
            <a:off x="899592" y="6093296"/>
            <a:ext cx="338336" cy="288032"/>
          </a:xfrm>
          <a:prstGeom prst="teardrop">
            <a:avLst/>
          </a:prstGeom>
          <a:solidFill>
            <a:srgbClr val="B91B1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3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3</a:t>
            </a:r>
            <a:endParaRPr kumimoji="0" lang="ja-JP" altLang="en-US" sz="13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53" name="AutoShape 5"/>
          <p:cNvSpPr>
            <a:spLocks noChangeArrowheads="1"/>
          </p:cNvSpPr>
          <p:nvPr/>
        </p:nvSpPr>
        <p:spPr bwMode="gray">
          <a:xfrm>
            <a:off x="251520" y="2492896"/>
            <a:ext cx="8712968" cy="2664296"/>
          </a:xfrm>
          <a:prstGeom prst="roundRect">
            <a:avLst>
              <a:gd name="adj" fmla="val 6907"/>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defRPr/>
            </a:pPr>
            <a:endParaRPr lang="en-US" altLang="ja-JP" sz="1500">
              <a:solidFill>
                <a:srgbClr val="E27100"/>
              </a:solidFill>
              <a:latin typeface="メイリオ" pitchFamily="50" charset="-128"/>
              <a:ea typeface="メイリオ" pitchFamily="50" charset="-128"/>
            </a:endParaRPr>
          </a:p>
        </p:txBody>
      </p:sp>
      <p:sp>
        <p:nvSpPr>
          <p:cNvPr id="54" name="角丸四角形 53"/>
          <p:cNvSpPr/>
          <p:nvPr/>
        </p:nvSpPr>
        <p:spPr>
          <a:xfrm>
            <a:off x="2843808" y="2924944"/>
            <a:ext cx="3600400" cy="1872208"/>
          </a:xfrm>
          <a:prstGeom prst="roundRect">
            <a:avLst/>
          </a:prstGeom>
          <a:solidFill>
            <a:srgbClr val="BC8B00">
              <a:lumMod val="60000"/>
              <a:lumOff val="40000"/>
            </a:srgbClr>
          </a:solidFill>
          <a:ln w="25400" cap="flat"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55" name="Oval 4"/>
          <p:cNvSpPr>
            <a:spLocks noChangeArrowheads="1"/>
          </p:cNvSpPr>
          <p:nvPr/>
        </p:nvSpPr>
        <p:spPr bwMode="auto">
          <a:xfrm>
            <a:off x="3347864" y="3501504"/>
            <a:ext cx="2592288" cy="935608"/>
          </a:xfrm>
          <a:prstGeom prst="ellipse">
            <a:avLst/>
          </a:prstGeom>
          <a:gradFill flip="none" rotWithShape="1">
            <a:gsLst>
              <a:gs pos="0">
                <a:srgbClr val="0065AE">
                  <a:shade val="30000"/>
                  <a:satMod val="115000"/>
                </a:srgbClr>
              </a:gs>
              <a:gs pos="50000">
                <a:srgbClr val="0065AE">
                  <a:shade val="67500"/>
                  <a:satMod val="115000"/>
                </a:srgbClr>
              </a:gs>
              <a:gs pos="100000">
                <a:srgbClr val="0065AE">
                  <a:shade val="100000"/>
                  <a:satMod val="115000"/>
                </a:srgbClr>
              </a:gs>
            </a:gsLst>
            <a:lin ang="13500000" scaled="1"/>
            <a:tileRect/>
          </a:gradFill>
          <a:ln w="9525" cap="flat" cmpd="sng" algn="ctr">
            <a:noFill/>
            <a:prstDash val="solid"/>
            <a:headEnd/>
            <a:tailEnd/>
          </a:ln>
          <a:effectLst/>
          <a:scene3d>
            <a:camera prst="orthographicFront">
              <a:rot lat="0" lon="0" rev="0"/>
            </a:camera>
            <a:lightRig rig="contrasting" dir="t">
              <a:rot lat="0" lon="0" rev="7800000"/>
            </a:lightRig>
          </a:scene3d>
          <a:sp3d>
            <a:bevelT w="139700" h="1397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endParaRPr kumimoji="0" lang="ja-JP" altLang="en-US" sz="2000" b="1" i="1" u="none" strike="noStrike" kern="0" cap="none" spc="0" normalizeH="0" baseline="0" noProof="0" dirty="0">
              <a:ln>
                <a:noFill/>
              </a:ln>
              <a:solidFill>
                <a:srgbClr val="FFFFFF"/>
              </a:solidFill>
              <a:effectLst/>
              <a:uLnTx/>
              <a:uFillTx/>
              <a:latin typeface="Times New Roman" pitchFamily="18" charset="0"/>
              <a:ea typeface="メイリオ" pitchFamily="50" charset="-128"/>
              <a:cs typeface="Times New Roman" pitchFamily="18" charset="0"/>
            </a:endParaRPr>
          </a:p>
        </p:txBody>
      </p:sp>
      <p:sp>
        <p:nvSpPr>
          <p:cNvPr id="56" name="Text Box 16"/>
          <p:cNvSpPr txBox="1">
            <a:spLocks noChangeArrowheads="1"/>
          </p:cNvSpPr>
          <p:nvPr/>
        </p:nvSpPr>
        <p:spPr bwMode="auto">
          <a:xfrm>
            <a:off x="539329" y="2852365"/>
            <a:ext cx="1512887" cy="246221"/>
          </a:xfrm>
          <a:prstGeom prst="rect">
            <a:avLst/>
          </a:prstGeom>
          <a:noFill/>
          <a:ln w="9525">
            <a:noFill/>
            <a:miter lim="800000"/>
            <a:headEnd/>
            <a:tailEnd/>
          </a:ln>
        </p:spPr>
        <p:txBody>
          <a:bodyPr>
            <a:spAutoFit/>
          </a:body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給与明細配信システム</a:t>
            </a:r>
            <a:endPar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57" name="Text Box 17"/>
          <p:cNvSpPr txBox="1">
            <a:spLocks noChangeArrowheads="1"/>
          </p:cNvSpPr>
          <p:nvPr/>
        </p:nvSpPr>
        <p:spPr bwMode="auto">
          <a:xfrm>
            <a:off x="251520" y="3361308"/>
            <a:ext cx="1224434" cy="246221"/>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勤怠管理システム</a:t>
            </a:r>
            <a:endPar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58" name="Text Box 18"/>
          <p:cNvSpPr txBox="1">
            <a:spLocks noChangeArrowheads="1"/>
          </p:cNvSpPr>
          <p:nvPr/>
        </p:nvSpPr>
        <p:spPr bwMode="auto">
          <a:xfrm>
            <a:off x="35496" y="3974867"/>
            <a:ext cx="1512888" cy="246221"/>
          </a:xfrm>
          <a:prstGeom prst="rect">
            <a:avLst/>
          </a:prstGeom>
          <a:noFill/>
          <a:ln w="9525">
            <a:noFill/>
            <a:miter lim="800000"/>
            <a:headEnd/>
            <a:tailEnd/>
          </a:ln>
        </p:spPr>
        <p:txBody>
          <a:bodyPr>
            <a:spAutoFit/>
          </a:body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通勤費管理システム</a:t>
            </a:r>
            <a:endPar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59" name="Text Box 19"/>
          <p:cNvSpPr txBox="1">
            <a:spLocks noChangeArrowheads="1"/>
          </p:cNvSpPr>
          <p:nvPr/>
        </p:nvSpPr>
        <p:spPr bwMode="auto">
          <a:xfrm>
            <a:off x="539552" y="4480669"/>
            <a:ext cx="1512665" cy="246221"/>
          </a:xfrm>
          <a:prstGeom prst="rect">
            <a:avLst/>
          </a:prstGeom>
          <a:noFill/>
          <a:ln w="9525">
            <a:noFill/>
            <a:miter lim="800000"/>
            <a:headEnd/>
            <a:tailEnd/>
          </a:ln>
        </p:spPr>
        <p:txBody>
          <a:bodyPr wrap="square">
            <a:spAutoFit/>
          </a:bodyPr>
          <a:lstStyle/>
          <a:p>
            <a:pPr marL="0" marR="0" lvl="0" indent="0" algn="r"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グループウェア</a:t>
            </a:r>
            <a:endPar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60" name="Text Box 20"/>
          <p:cNvSpPr txBox="1">
            <a:spLocks noChangeArrowheads="1"/>
          </p:cNvSpPr>
          <p:nvPr/>
        </p:nvSpPr>
        <p:spPr bwMode="auto">
          <a:xfrm>
            <a:off x="7306815" y="2852167"/>
            <a:ext cx="1512888" cy="244475"/>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データ分析ツール</a:t>
            </a:r>
          </a:p>
        </p:txBody>
      </p:sp>
      <p:sp>
        <p:nvSpPr>
          <p:cNvPr id="61" name="Text Box 21"/>
          <p:cNvSpPr txBox="1">
            <a:spLocks noChangeArrowheads="1"/>
          </p:cNvSpPr>
          <p:nvPr/>
        </p:nvSpPr>
        <p:spPr bwMode="auto">
          <a:xfrm>
            <a:off x="7811640" y="3284165"/>
            <a:ext cx="1512888" cy="244475"/>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rPr>
              <a:t>帳票出力ツール</a:t>
            </a:r>
          </a:p>
        </p:txBody>
      </p:sp>
      <p:sp>
        <p:nvSpPr>
          <p:cNvPr id="62" name="Text Box 22"/>
          <p:cNvSpPr txBox="1">
            <a:spLocks noChangeArrowheads="1"/>
          </p:cNvSpPr>
          <p:nvPr/>
        </p:nvSpPr>
        <p:spPr bwMode="auto">
          <a:xfrm>
            <a:off x="7811640" y="3831853"/>
            <a:ext cx="1512888" cy="244475"/>
          </a:xfrm>
          <a:prstGeom prst="rect">
            <a:avLst/>
          </a:prstGeom>
          <a:noFill/>
          <a:ln w="9525">
            <a:noFill/>
            <a:miter lim="800000"/>
            <a:headEnd/>
            <a:tailEnd/>
          </a:ln>
        </p:spPr>
        <p:txBody>
          <a:bodyPr>
            <a:spAutoFit/>
          </a:body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rPr>
              <a:t>表計算ツール</a:t>
            </a:r>
          </a:p>
        </p:txBody>
      </p:sp>
      <p:sp>
        <p:nvSpPr>
          <p:cNvPr id="63" name="Text Box 23"/>
          <p:cNvSpPr txBox="1">
            <a:spLocks noChangeArrowheads="1"/>
          </p:cNvSpPr>
          <p:nvPr/>
        </p:nvSpPr>
        <p:spPr bwMode="auto">
          <a:xfrm>
            <a:off x="7378551" y="4406915"/>
            <a:ext cx="1945977" cy="246221"/>
          </a:xfrm>
          <a:prstGeom prst="rect">
            <a:avLst/>
          </a:prstGeom>
          <a:noFill/>
          <a:ln w="9525">
            <a:noFill/>
            <a:miter lim="800000"/>
            <a:headEnd/>
            <a:tailEnd/>
          </a:ln>
        </p:spPr>
        <p:txBody>
          <a:bodyPr wrap="square">
            <a:spAutoFit/>
          </a:body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ja-JP"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Web</a:t>
            </a: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サーバ</a:t>
            </a:r>
            <a:r>
              <a:rPr kumimoji="0" lang="en-US" altLang="ja-JP"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/Mail</a:t>
            </a: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サーバ</a:t>
            </a:r>
          </a:p>
        </p:txBody>
      </p:sp>
      <p:sp>
        <p:nvSpPr>
          <p:cNvPr id="64" name="Line 24"/>
          <p:cNvSpPr>
            <a:spLocks noChangeShapeType="1"/>
          </p:cNvSpPr>
          <p:nvPr/>
        </p:nvSpPr>
        <p:spPr bwMode="auto">
          <a:xfrm flipH="1" flipV="1">
            <a:off x="2410991" y="3284984"/>
            <a:ext cx="504825" cy="360363"/>
          </a:xfrm>
          <a:prstGeom prst="line">
            <a:avLst/>
          </a:prstGeom>
          <a:noFill/>
          <a:ln w="9525">
            <a:solidFill>
              <a:sysClr val="windowText" lastClr="000000"/>
            </a:solidFill>
            <a:round/>
            <a:headEnd type="arrow" w="med" len="med"/>
            <a:tailEnd type="arrow"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65" name="Line 25"/>
          <p:cNvSpPr>
            <a:spLocks noChangeShapeType="1"/>
          </p:cNvSpPr>
          <p:nvPr/>
        </p:nvSpPr>
        <p:spPr bwMode="auto">
          <a:xfrm flipH="1" flipV="1">
            <a:off x="1907754" y="3575621"/>
            <a:ext cx="936625" cy="215900"/>
          </a:xfrm>
          <a:prstGeom prst="line">
            <a:avLst/>
          </a:prstGeom>
          <a:noFill/>
          <a:ln w="9525">
            <a:solidFill>
              <a:sysClr val="windowText" lastClr="000000"/>
            </a:solidFill>
            <a:round/>
            <a:headEnd type="arrow" w="med" len="med"/>
            <a:tailEnd type="arrow"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66" name="Line 26"/>
          <p:cNvSpPr>
            <a:spLocks noChangeShapeType="1"/>
          </p:cNvSpPr>
          <p:nvPr/>
        </p:nvSpPr>
        <p:spPr bwMode="auto">
          <a:xfrm flipH="1">
            <a:off x="1907754" y="3934396"/>
            <a:ext cx="936625" cy="144462"/>
          </a:xfrm>
          <a:prstGeom prst="line">
            <a:avLst/>
          </a:prstGeom>
          <a:noFill/>
          <a:ln w="9525">
            <a:solidFill>
              <a:sysClr val="windowText" lastClr="000000"/>
            </a:solidFill>
            <a:round/>
            <a:headEnd type="arrow" w="med" len="med"/>
            <a:tailEnd type="arrow"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67" name="Line 27"/>
          <p:cNvSpPr>
            <a:spLocks noChangeShapeType="1"/>
          </p:cNvSpPr>
          <p:nvPr/>
        </p:nvSpPr>
        <p:spPr bwMode="auto">
          <a:xfrm flipH="1">
            <a:off x="2484016" y="4007421"/>
            <a:ext cx="431800" cy="360362"/>
          </a:xfrm>
          <a:prstGeom prst="line">
            <a:avLst/>
          </a:prstGeom>
          <a:noFill/>
          <a:ln w="9525">
            <a:solidFill>
              <a:sysClr val="windowText" lastClr="000000"/>
            </a:solidFill>
            <a:round/>
            <a:headEnd type="arrow" w="med" len="med"/>
            <a:tailEnd type="arrow" w="med" len="me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68" name="Line 28"/>
          <p:cNvSpPr>
            <a:spLocks noChangeShapeType="1"/>
          </p:cNvSpPr>
          <p:nvPr/>
        </p:nvSpPr>
        <p:spPr bwMode="auto">
          <a:xfrm flipH="1" flipV="1">
            <a:off x="2410991" y="3284984"/>
            <a:ext cx="504825" cy="360363"/>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69" name="Line 29"/>
          <p:cNvSpPr>
            <a:spLocks noChangeShapeType="1"/>
          </p:cNvSpPr>
          <p:nvPr/>
        </p:nvSpPr>
        <p:spPr bwMode="auto">
          <a:xfrm flipH="1" flipV="1">
            <a:off x="1907754" y="3575621"/>
            <a:ext cx="936625" cy="215900"/>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0" name="Line 30"/>
          <p:cNvSpPr>
            <a:spLocks noChangeShapeType="1"/>
          </p:cNvSpPr>
          <p:nvPr/>
        </p:nvSpPr>
        <p:spPr bwMode="auto">
          <a:xfrm flipH="1">
            <a:off x="1907754" y="3934396"/>
            <a:ext cx="936625" cy="144462"/>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1" name="Line 31"/>
          <p:cNvSpPr>
            <a:spLocks noChangeShapeType="1"/>
          </p:cNvSpPr>
          <p:nvPr/>
        </p:nvSpPr>
        <p:spPr bwMode="auto">
          <a:xfrm flipH="1">
            <a:off x="2484016" y="4007421"/>
            <a:ext cx="431800" cy="360362"/>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2" name="Line 32"/>
          <p:cNvSpPr>
            <a:spLocks noChangeShapeType="1"/>
          </p:cNvSpPr>
          <p:nvPr/>
        </p:nvSpPr>
        <p:spPr bwMode="auto">
          <a:xfrm flipV="1">
            <a:off x="6371778" y="3284984"/>
            <a:ext cx="576262" cy="287338"/>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3" name="Line 33"/>
          <p:cNvSpPr>
            <a:spLocks noChangeShapeType="1"/>
          </p:cNvSpPr>
          <p:nvPr/>
        </p:nvSpPr>
        <p:spPr bwMode="auto">
          <a:xfrm flipV="1">
            <a:off x="6444803" y="3498478"/>
            <a:ext cx="935037" cy="215900"/>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4" name="Line 34"/>
          <p:cNvSpPr>
            <a:spLocks noChangeShapeType="1"/>
          </p:cNvSpPr>
          <p:nvPr/>
        </p:nvSpPr>
        <p:spPr bwMode="auto">
          <a:xfrm>
            <a:off x="6372200" y="3857253"/>
            <a:ext cx="935037" cy="73025"/>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5" name="Line 35"/>
          <p:cNvSpPr>
            <a:spLocks noChangeShapeType="1"/>
          </p:cNvSpPr>
          <p:nvPr/>
        </p:nvSpPr>
        <p:spPr bwMode="auto">
          <a:xfrm>
            <a:off x="6371778" y="4044965"/>
            <a:ext cx="503237" cy="287337"/>
          </a:xfrm>
          <a:prstGeom prst="line">
            <a:avLst/>
          </a:prstGeom>
          <a:noFill/>
          <a:ln w="12700">
            <a:solidFill>
              <a:srgbClr val="0066CC"/>
            </a:solidFill>
            <a:round/>
            <a:headEnd type="arrow" w="med" len="med"/>
            <a:tailEnd type="arrow"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76" name="テキスト ボックス 75"/>
          <p:cNvSpPr txBox="1"/>
          <p:nvPr/>
        </p:nvSpPr>
        <p:spPr>
          <a:xfrm>
            <a:off x="2915816" y="2996952"/>
            <a:ext cx="3456384" cy="403957"/>
          </a:xfrm>
          <a:prstGeom prst="rect">
            <a:avLst/>
          </a:prstGeom>
        </p:spPr>
        <p:txBody>
          <a:bodyPr wrap="square" rtlCol="0" anchor="ctr" anchorCtr="0">
            <a:spAutoFit/>
          </a:bodyPr>
          <a:lstStyle/>
          <a:p>
            <a:pPr marL="0" marR="0" lvl="0" indent="0" algn="ctr" defTabSz="914400" eaLnBrk="1" fontAlgn="auto" latinLnBrk="0" hangingPunct="1">
              <a:lnSpc>
                <a:spcPts val="2600"/>
              </a:lnSpc>
              <a:spcBef>
                <a:spcPts val="0"/>
              </a:spcBef>
              <a:spcAft>
                <a:spcPts val="0"/>
              </a:spcAft>
              <a:buClrTx/>
              <a:buSzTx/>
              <a:buFontTx/>
              <a:buNone/>
              <a:tabLst/>
              <a:defRPr/>
            </a:pPr>
            <a:r>
              <a:rPr kumimoji="1" lang="en-US" altLang="ja-JP" sz="1600" b="1" i="1" u="none" strike="noStrike" kern="0" cap="none" spc="0" normalizeH="0" baseline="0" noProof="0" dirty="0" smtClean="0">
                <a:ln>
                  <a:noFill/>
                </a:ln>
                <a:solidFill>
                  <a:srgbClr val="B91B17"/>
                </a:solidFill>
                <a:effectLst/>
                <a:uLnTx/>
                <a:uFillTx/>
                <a:latin typeface="Times New Roman" pitchFamily="18" charset="0"/>
                <a:ea typeface="メイリオ" pitchFamily="50" charset="-128"/>
                <a:cs typeface="Times New Roman" pitchFamily="18" charset="0"/>
              </a:rPr>
              <a:t>SuperStream</a:t>
            </a:r>
            <a:r>
              <a:rPr kumimoji="1" lang="en-US" altLang="ja-JP" sz="1600" b="1" u="none" strike="noStrike" kern="0" cap="none" spc="0" normalizeH="0" baseline="0" noProof="0" dirty="0" smtClean="0">
                <a:ln>
                  <a:noFill/>
                </a:ln>
                <a:solidFill>
                  <a:srgbClr val="B91B17"/>
                </a:solidFill>
                <a:effectLst/>
                <a:uLnTx/>
                <a:uFillTx/>
                <a:latin typeface="Times New Roman" pitchFamily="18" charset="0"/>
                <a:ea typeface="メイリオ" pitchFamily="50" charset="-128"/>
                <a:cs typeface="Times New Roman" pitchFamily="18" charset="0"/>
              </a:rPr>
              <a:t>-connect</a:t>
            </a:r>
            <a:endParaRPr kumimoji="1" lang="ja-JP" altLang="en-US" sz="1600" b="1" u="none" strike="noStrike" kern="0" cap="none" spc="0" normalizeH="0" baseline="0" noProof="0" dirty="0" smtClean="0">
              <a:ln>
                <a:noFill/>
              </a:ln>
              <a:solidFill>
                <a:srgbClr val="B91B17"/>
              </a:solidFill>
              <a:effectLst/>
              <a:uLnTx/>
              <a:uFillTx/>
              <a:latin typeface="Times New Roman" pitchFamily="18" charset="0"/>
              <a:ea typeface="メイリオ" pitchFamily="50" charset="-128"/>
              <a:cs typeface="Times New Roman" pitchFamily="18" charset="0"/>
            </a:endParaRPr>
          </a:p>
        </p:txBody>
      </p:sp>
      <p:pic>
        <p:nvPicPr>
          <p:cNvPr id="78" name="Picture 7"/>
          <p:cNvPicPr>
            <a:picLocks noChangeAspect="1" noChangeArrowheads="1"/>
          </p:cNvPicPr>
          <p:nvPr/>
        </p:nvPicPr>
        <p:blipFill>
          <a:blip r:embed="rId3" cstate="email"/>
          <a:srcRect/>
          <a:stretch>
            <a:fillRect/>
          </a:stretch>
        </p:blipFill>
        <p:spPr bwMode="auto">
          <a:xfrm>
            <a:off x="7380312" y="3679786"/>
            <a:ext cx="432048" cy="613310"/>
          </a:xfrm>
          <a:prstGeom prst="rect">
            <a:avLst/>
          </a:prstGeom>
          <a:noFill/>
          <a:ln w="9525">
            <a:noFill/>
            <a:miter lim="800000"/>
            <a:headEnd/>
            <a:tailEnd/>
          </a:ln>
          <a:effectLst/>
        </p:spPr>
      </p:pic>
      <p:pic>
        <p:nvPicPr>
          <p:cNvPr id="79"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6876256" y="4149080"/>
            <a:ext cx="447620" cy="571128"/>
          </a:xfrm>
          <a:prstGeom prst="rect">
            <a:avLst/>
          </a:prstGeom>
          <a:noFill/>
          <a:ln w="9525">
            <a:noFill/>
            <a:miter lim="800000"/>
            <a:headEnd/>
            <a:tailEnd/>
          </a:ln>
          <a:effectLst/>
        </p:spPr>
      </p:pic>
      <p:pic>
        <p:nvPicPr>
          <p:cNvPr id="80"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7380312" y="3140968"/>
            <a:ext cx="447620" cy="571128"/>
          </a:xfrm>
          <a:prstGeom prst="rect">
            <a:avLst/>
          </a:prstGeom>
          <a:noFill/>
          <a:ln w="9525">
            <a:noFill/>
            <a:miter lim="800000"/>
            <a:headEnd/>
            <a:tailEnd/>
          </a:ln>
          <a:effectLst/>
        </p:spPr>
      </p:pic>
      <p:pic>
        <p:nvPicPr>
          <p:cNvPr id="81"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6876256" y="2857872"/>
            <a:ext cx="447620" cy="571128"/>
          </a:xfrm>
          <a:prstGeom prst="rect">
            <a:avLst/>
          </a:prstGeom>
          <a:noFill/>
          <a:ln w="9525">
            <a:noFill/>
            <a:miter lim="800000"/>
            <a:headEnd/>
            <a:tailEnd/>
          </a:ln>
          <a:effectLst/>
        </p:spPr>
      </p:pic>
      <p:pic>
        <p:nvPicPr>
          <p:cNvPr id="82"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1964140" y="2929880"/>
            <a:ext cx="447620" cy="571128"/>
          </a:xfrm>
          <a:prstGeom prst="rect">
            <a:avLst/>
          </a:prstGeom>
          <a:noFill/>
          <a:ln w="9525">
            <a:noFill/>
            <a:miter lim="800000"/>
            <a:headEnd/>
            <a:tailEnd/>
          </a:ln>
          <a:effectLst/>
        </p:spPr>
      </p:pic>
      <p:pic>
        <p:nvPicPr>
          <p:cNvPr id="83"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1403648" y="3284984"/>
            <a:ext cx="447620" cy="571128"/>
          </a:xfrm>
          <a:prstGeom prst="rect">
            <a:avLst/>
          </a:prstGeom>
          <a:noFill/>
          <a:ln w="9525">
            <a:noFill/>
            <a:miter lim="800000"/>
            <a:headEnd/>
            <a:tailEnd/>
          </a:ln>
          <a:effectLst/>
        </p:spPr>
      </p:pic>
      <p:pic>
        <p:nvPicPr>
          <p:cNvPr id="84"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1460084" y="3861048"/>
            <a:ext cx="447620" cy="571128"/>
          </a:xfrm>
          <a:prstGeom prst="rect">
            <a:avLst/>
          </a:prstGeom>
          <a:noFill/>
          <a:ln w="9525">
            <a:noFill/>
            <a:miter lim="800000"/>
            <a:headEnd/>
            <a:tailEnd/>
          </a:ln>
          <a:effectLst/>
        </p:spPr>
      </p:pic>
      <p:pic>
        <p:nvPicPr>
          <p:cNvPr id="85" name="Picture 31"/>
          <p:cNvPicPr>
            <a:picLocks noChangeAspect="1" noChangeArrowheads="1"/>
          </p:cNvPicPr>
          <p:nvPr/>
        </p:nvPicPr>
        <p:blipFill>
          <a:blip r:embed="rId4" cstate="email">
            <a:duotone>
              <a:srgbClr val="0065AE">
                <a:shade val="45000"/>
                <a:satMod val="135000"/>
              </a:srgbClr>
              <a:prstClr val="white"/>
            </a:duotone>
          </a:blip>
          <a:srcRect/>
          <a:stretch>
            <a:fillRect/>
          </a:stretch>
        </p:blipFill>
        <p:spPr bwMode="auto">
          <a:xfrm flipH="1">
            <a:off x="1979712" y="4221088"/>
            <a:ext cx="447620" cy="571128"/>
          </a:xfrm>
          <a:prstGeom prst="rect">
            <a:avLst/>
          </a:prstGeom>
          <a:noFill/>
          <a:ln w="9525">
            <a:noFill/>
            <a:miter lim="800000"/>
            <a:headEnd/>
            <a:tailEnd/>
          </a:ln>
          <a:effectLst/>
        </p:spPr>
      </p:pic>
      <p:sp>
        <p:nvSpPr>
          <p:cNvPr id="42" name="テキスト プレースホルダー 4"/>
          <p:cNvSpPr txBox="1">
            <a:spLocks/>
          </p:cNvSpPr>
          <p:nvPr/>
        </p:nvSpPr>
        <p:spPr bwMode="black">
          <a:xfrm>
            <a:off x="660469" y="1316768"/>
            <a:ext cx="6983872" cy="480053"/>
          </a:xfrm>
          <a:prstGeom prst="rect">
            <a:avLst/>
          </a:prstGeom>
        </p:spPr>
        <p:txBody>
          <a:bodyPr vert="horz" lIns="0" tIns="0" rIns="0" bIns="0" rtlCol="0">
            <a:normAutofit fontScale="92500"/>
          </a:bodyPr>
          <a:lstStyle>
            <a:lvl1pPr marL="216000" indent="-216000" algn="l" defTabSz="914400" rtl="0" eaLnBrk="1" fontAlgn="ctr" latinLnBrk="0" hangingPunct="1">
              <a:lnSpc>
                <a:spcPct val="100000"/>
              </a:lnSpc>
              <a:spcBef>
                <a:spcPts val="200"/>
              </a:spcBef>
              <a:buClr>
                <a:schemeClr val="bg1">
                  <a:lumMod val="65000"/>
                </a:schemeClr>
              </a:buClr>
              <a:buSzPct val="75000"/>
              <a:buFont typeface="Wingdings" pitchFamily="2" charset="2"/>
              <a:buChar char="n"/>
              <a:defRPr kumimoji="1" sz="1200" b="0" kern="1200" baseline="0">
                <a:solidFill>
                  <a:schemeClr val="bg1"/>
                </a:solidFill>
                <a:latin typeface="+mn-ea"/>
                <a:ea typeface="+mn-ea"/>
                <a:cs typeface="+mn-cs"/>
              </a:defRPr>
            </a:lvl1pPr>
            <a:lvl2pPr marL="432000" indent="-180000" algn="l" defTabSz="914400" rtl="0" eaLnBrk="1" fontAlgn="ctr" latinLnBrk="0" hangingPunct="1">
              <a:spcBef>
                <a:spcPts val="200"/>
              </a:spcBef>
              <a:buClr>
                <a:schemeClr val="bg1">
                  <a:lumMod val="65000"/>
                </a:schemeClr>
              </a:buClr>
              <a:buSzPct val="75000"/>
              <a:buFont typeface="Wingdings" pitchFamily="2" charset="2"/>
              <a:buChar char="n"/>
              <a:defRPr kumimoji="1" sz="1100" kern="1200">
                <a:solidFill>
                  <a:schemeClr val="bg1"/>
                </a:solidFill>
                <a:latin typeface="+mn-ea"/>
                <a:ea typeface="+mn-ea"/>
                <a:cs typeface="+mn-cs"/>
              </a:defRPr>
            </a:lvl2pPr>
            <a:lvl3pPr marL="684000" indent="-180000" algn="l" defTabSz="914400" rtl="0" eaLnBrk="1" fontAlgn="ctr" latinLnBrk="0" hangingPunct="1">
              <a:spcBef>
                <a:spcPts val="200"/>
              </a:spcBef>
              <a:buClr>
                <a:schemeClr val="bg1">
                  <a:lumMod val="65000"/>
                </a:schemeClr>
              </a:buClr>
              <a:buSzPct val="50000"/>
              <a:buFont typeface="Wingdings" pitchFamily="2" charset="2"/>
              <a:buChar char="n"/>
              <a:defRPr kumimoji="1" sz="1000" kern="1200">
                <a:solidFill>
                  <a:schemeClr val="bg1"/>
                </a:solidFill>
                <a:latin typeface="+mn-ea"/>
                <a:ea typeface="+mn-ea"/>
                <a:cs typeface="+mn-cs"/>
              </a:defRPr>
            </a:lvl3pPr>
            <a:lvl4pPr marL="936000" indent="-180000" algn="l" defTabSz="914400" rtl="0" eaLnBrk="1" fontAlgn="ctr" latinLnBrk="0" hangingPunct="1">
              <a:spcBef>
                <a:spcPts val="200"/>
              </a:spcBef>
              <a:buClr>
                <a:schemeClr val="bg1">
                  <a:lumMod val="65000"/>
                </a:schemeClr>
              </a:buClr>
              <a:buSzPct val="75000"/>
              <a:buFont typeface="Arial" pitchFamily="34" charset="0"/>
              <a:buChar char="•"/>
              <a:defRPr kumimoji="1" sz="900" kern="1200">
                <a:solidFill>
                  <a:schemeClr val="bg1"/>
                </a:solidFill>
                <a:latin typeface="+mn-ea"/>
                <a:ea typeface="+mn-ea"/>
                <a:cs typeface="+mn-cs"/>
              </a:defRPr>
            </a:lvl4pPr>
            <a:lvl5pPr marL="1152000" indent="-180000" algn="l" defTabSz="914400" rtl="0" eaLnBrk="1" fontAlgn="ctr" latinLnBrk="0" hangingPunct="1">
              <a:spcBef>
                <a:spcPts val="200"/>
              </a:spcBef>
              <a:buClr>
                <a:schemeClr val="bg1">
                  <a:lumMod val="65000"/>
                </a:schemeClr>
              </a:buClr>
              <a:buSzPct val="75000"/>
              <a:buFont typeface="Arial" pitchFamily="34" charset="0"/>
              <a:buChar char="•"/>
              <a:defRPr kumimoji="1" sz="800" kern="1200">
                <a:solidFill>
                  <a:schemeClr val="bg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spcAft>
                <a:spcPts val="0"/>
              </a:spcAft>
              <a:buClr>
                <a:srgbClr val="C00000"/>
              </a:buClr>
              <a:buFont typeface="Wingdings" pitchFamily="2" charset="2"/>
              <a:buNone/>
            </a:pPr>
            <a:r>
              <a:rPr lang="ja-JP" altLang="en-US"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さまざまな業務システムと</a:t>
            </a:r>
            <a:r>
              <a:rPr lang="en-US" altLang="ja-JP"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SuperStream</a:t>
            </a:r>
            <a:r>
              <a:rPr lang="ja-JP" altLang="en-US"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をつなぐシステム連携ツール</a:t>
            </a:r>
            <a:endParaRPr lang="en-US" altLang="ja-JP" sz="1800"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3" name="直線コネクタ 42"/>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44" name="グループ化 43"/>
          <p:cNvGrpSpPr/>
          <p:nvPr/>
        </p:nvGrpSpPr>
        <p:grpSpPr>
          <a:xfrm>
            <a:off x="395290" y="1340768"/>
            <a:ext cx="215993" cy="215740"/>
            <a:chOff x="395290" y="1340768"/>
            <a:chExt cx="215993" cy="215740"/>
          </a:xfrm>
        </p:grpSpPr>
        <p:sp>
          <p:nvSpPr>
            <p:cNvPr id="45" name="正方形/長方形 44"/>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46" name="正方形/長方形 45"/>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5"/>
          <p:cNvSpPr>
            <a:spLocks noChangeArrowheads="1"/>
          </p:cNvSpPr>
          <p:nvPr/>
        </p:nvSpPr>
        <p:spPr bwMode="gray">
          <a:xfrm>
            <a:off x="323850" y="2059583"/>
            <a:ext cx="8424863" cy="4105721"/>
          </a:xfrm>
          <a:prstGeom prst="roundRect">
            <a:avLst>
              <a:gd name="adj" fmla="val 479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5" name="Rectangle 2"/>
          <p:cNvSpPr>
            <a:spLocks noGrp="1" noChangeArrowheads="1"/>
          </p:cNvSpPr>
          <p:nvPr>
            <p:ph idx="4294967295"/>
          </p:nvPr>
        </p:nvSpPr>
        <p:spPr>
          <a:xfrm>
            <a:off x="577850" y="2133600"/>
            <a:ext cx="7983538" cy="4151313"/>
          </a:xfrm>
          <a:prstGeom prst="rect">
            <a:avLst/>
          </a:prstGeom>
          <a:ln w="34925"/>
        </p:spPr>
        <p:txBody>
          <a:bodyPr wrap="none" lIns="108000" tIns="108000" rtlCol="0">
            <a:normAutofit/>
          </a:bodyPr>
          <a:lstStyle/>
          <a:p>
            <a:pPr marL="342900" indent="-342900" eaLnBrk="1" hangingPunct="1">
              <a:lnSpc>
                <a:spcPct val="80000"/>
              </a:lnSpc>
              <a:spcAft>
                <a:spcPts val="0"/>
              </a:spcAft>
              <a:buClr>
                <a:schemeClr val="accent1">
                  <a:lumMod val="20000"/>
                  <a:lumOff val="80000"/>
                </a:schemeClr>
              </a:buClr>
              <a:buFont typeface="Wingdings" pitchFamily="2" charset="2"/>
              <a:buNone/>
              <a:defRPr/>
            </a:pPr>
            <a:r>
              <a:rPr lang="en-US" altLang="ja-JP" sz="1800" b="1" dirty="0" smtClean="0">
                <a:solidFill>
                  <a:schemeClr val="accent3"/>
                </a:solidFill>
                <a:latin typeface="メイリオ" pitchFamily="50" charset="-128"/>
                <a:ea typeface="メイリオ" pitchFamily="50" charset="-128"/>
                <a:cs typeface="メイリオ" pitchFamily="50" charset="-128"/>
              </a:rPr>
              <a:t>■</a:t>
            </a:r>
            <a:r>
              <a:rPr lang="ja-JP" altLang="en-US" sz="1800" b="1" dirty="0" smtClean="0">
                <a:solidFill>
                  <a:schemeClr val="accent3"/>
                </a:solidFill>
                <a:latin typeface="メイリオ" pitchFamily="50" charset="-128"/>
                <a:ea typeface="メイリオ" pitchFamily="50" charset="-128"/>
                <a:cs typeface="メイリオ" pitchFamily="50" charset="-128"/>
              </a:rPr>
              <a:t>スケジュール</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・日・週・月・年・インターバルなどの処理実行スケジュールを指定可能 </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・ユーザー定義カレンダーの作成も可能</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sz="1800" b="1" dirty="0" smtClean="0">
                <a:solidFill>
                  <a:schemeClr val="accent3"/>
                </a:solidFill>
                <a:latin typeface="メイリオ" pitchFamily="50" charset="-128"/>
                <a:ea typeface="メイリオ" pitchFamily="50" charset="-128"/>
                <a:cs typeface="メイリオ" pitchFamily="50" charset="-128"/>
              </a:rPr>
              <a:t>■ファイル</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・監視対象ファイルの新規作成・更新・削除の各種ファイルの</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イベントにより、処理スクリプトを起動</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sz="1800" b="1" dirty="0" smtClean="0">
                <a:solidFill>
                  <a:schemeClr val="accent3"/>
                </a:solidFill>
                <a:latin typeface="メイリオ" pitchFamily="50" charset="-128"/>
                <a:ea typeface="メイリオ" pitchFamily="50" charset="-128"/>
                <a:cs typeface="メイリオ" pitchFamily="50" charset="-128"/>
              </a:rPr>
              <a:t>■</a:t>
            </a:r>
            <a:r>
              <a:rPr lang="en-US" altLang="ja-JP" sz="1800" b="1" dirty="0" smtClean="0">
                <a:solidFill>
                  <a:schemeClr val="accent3"/>
                </a:solidFill>
                <a:latin typeface="メイリオ" pitchFamily="50" charset="-128"/>
                <a:ea typeface="メイリオ" pitchFamily="50" charset="-128"/>
                <a:cs typeface="メイリオ" pitchFamily="50" charset="-128"/>
              </a:rPr>
              <a:t>HTTP</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・処理スクリプト起動用の</a:t>
            </a:r>
            <a:r>
              <a:rPr lang="en-US" altLang="ja-JP" dirty="0" smtClean="0">
                <a:solidFill>
                  <a:schemeClr val="accent1">
                    <a:lumMod val="75000"/>
                  </a:schemeClr>
                </a:solidFill>
                <a:latin typeface="メイリオ" pitchFamily="50" charset="-128"/>
                <a:ea typeface="メイリオ" pitchFamily="50" charset="-128"/>
                <a:cs typeface="メイリオ" pitchFamily="50" charset="-128"/>
              </a:rPr>
              <a:t>URL</a:t>
            </a: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を生成し、 その</a:t>
            </a:r>
            <a:r>
              <a:rPr lang="en-US" altLang="ja-JP" dirty="0" smtClean="0">
                <a:solidFill>
                  <a:schemeClr val="accent1">
                    <a:lumMod val="75000"/>
                  </a:schemeClr>
                </a:solidFill>
                <a:latin typeface="メイリオ" pitchFamily="50" charset="-128"/>
                <a:ea typeface="メイリオ" pitchFamily="50" charset="-128"/>
                <a:cs typeface="メイリオ" pitchFamily="50" charset="-128"/>
              </a:rPr>
              <a:t>URL</a:t>
            </a:r>
            <a:r>
              <a:rPr lang="ja-JP" altLang="en-US" dirty="0" err="1" smtClean="0">
                <a:solidFill>
                  <a:schemeClr val="accent1">
                    <a:lumMod val="75000"/>
                  </a:schemeClr>
                </a:solidFill>
                <a:latin typeface="メイリオ" pitchFamily="50" charset="-128"/>
                <a:ea typeface="メイリオ" pitchFamily="50" charset="-128"/>
                <a:cs typeface="メイリオ" pitchFamily="50" charset="-128"/>
              </a:rPr>
              <a:t>への</a:t>
            </a: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アクセスで</a:t>
            </a:r>
            <a:endParaRPr lang="en-US" altLang="ja-JP" dirty="0" smtClean="0">
              <a:solidFill>
                <a:schemeClr val="accent1">
                  <a:lumMod val="75000"/>
                </a:schemeClr>
              </a:solidFill>
              <a:latin typeface="メイリオ" pitchFamily="50" charset="-128"/>
              <a:ea typeface="メイリオ" pitchFamily="50" charset="-128"/>
              <a:cs typeface="メイリオ" pitchFamily="50" charset="-128"/>
            </a:endParaRP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en-US" altLang="ja-JP" dirty="0" smtClean="0">
                <a:solidFill>
                  <a:schemeClr val="accent1">
                    <a:lumMod val="75000"/>
                  </a:schemeClr>
                </a:solidFill>
                <a:latin typeface="メイリオ" pitchFamily="50" charset="-128"/>
                <a:ea typeface="メイリオ" pitchFamily="50" charset="-128"/>
                <a:cs typeface="メイリオ" pitchFamily="50" charset="-128"/>
              </a:rPr>
              <a:t>         </a:t>
            </a: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処理スクリプトの実行が可能</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sz="1800" b="1" dirty="0" smtClean="0">
                <a:solidFill>
                  <a:schemeClr val="accent3"/>
                </a:solidFill>
                <a:latin typeface="メイリオ" pitchFamily="50" charset="-128"/>
                <a:ea typeface="メイリオ" pitchFamily="50" charset="-128"/>
                <a:cs typeface="メイリオ" pitchFamily="50" charset="-128"/>
              </a:rPr>
              <a:t>■</a:t>
            </a:r>
            <a:r>
              <a:rPr lang="en-US" altLang="ja-JP" sz="1800" b="1" dirty="0" smtClean="0">
                <a:solidFill>
                  <a:schemeClr val="accent3"/>
                </a:solidFill>
                <a:latin typeface="メイリオ" pitchFamily="50" charset="-128"/>
                <a:ea typeface="メイリオ" pitchFamily="50" charset="-128"/>
                <a:cs typeface="メイリオ" pitchFamily="50" charset="-128"/>
              </a:rPr>
              <a:t>Web</a:t>
            </a:r>
            <a:r>
              <a:rPr lang="ja-JP" altLang="en-US" sz="1800" b="1" dirty="0" smtClean="0">
                <a:solidFill>
                  <a:schemeClr val="accent3"/>
                </a:solidFill>
                <a:latin typeface="メイリオ" pitchFamily="50" charset="-128"/>
                <a:ea typeface="メイリオ" pitchFamily="50" charset="-128"/>
                <a:cs typeface="メイリオ" pitchFamily="50" charset="-128"/>
              </a:rPr>
              <a:t>サービス</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・作成した処理スクリプトを</a:t>
            </a:r>
            <a:r>
              <a:rPr lang="en-US" altLang="ja-JP" dirty="0" smtClean="0">
                <a:solidFill>
                  <a:schemeClr val="accent1">
                    <a:lumMod val="75000"/>
                  </a:schemeClr>
                </a:solidFill>
                <a:latin typeface="メイリオ" pitchFamily="50" charset="-128"/>
                <a:ea typeface="メイリオ" pitchFamily="50" charset="-128"/>
                <a:cs typeface="メイリオ" pitchFamily="50" charset="-128"/>
              </a:rPr>
              <a:t>Web</a:t>
            </a: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サービス化し、</a:t>
            </a:r>
            <a:r>
              <a:rPr lang="en-US" altLang="ja-JP" dirty="0" smtClean="0">
                <a:solidFill>
                  <a:schemeClr val="accent1">
                    <a:lumMod val="75000"/>
                  </a:schemeClr>
                </a:solidFill>
                <a:latin typeface="メイリオ" pitchFamily="50" charset="-128"/>
                <a:ea typeface="メイリオ" pitchFamily="50" charset="-128"/>
                <a:cs typeface="メイリオ" pitchFamily="50" charset="-128"/>
              </a:rPr>
              <a:t>Web</a:t>
            </a: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サービス経由での</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処理スクリプト起動が可能</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sz="1800" b="1" dirty="0" smtClean="0">
                <a:solidFill>
                  <a:schemeClr val="accent3"/>
                </a:solidFill>
                <a:latin typeface="メイリオ" pitchFamily="50" charset="-128"/>
                <a:ea typeface="メイリオ" pitchFamily="50" charset="-128"/>
                <a:cs typeface="メイリオ" pitchFamily="50" charset="-128"/>
              </a:rPr>
              <a:t>■</a:t>
            </a:r>
            <a:r>
              <a:rPr lang="en-US" altLang="ja-JP" sz="1800" b="1" dirty="0" smtClean="0">
                <a:solidFill>
                  <a:schemeClr val="accent3"/>
                </a:solidFill>
                <a:latin typeface="メイリオ" pitchFamily="50" charset="-128"/>
                <a:ea typeface="メイリオ" pitchFamily="50" charset="-128"/>
                <a:cs typeface="メイリオ" pitchFamily="50" charset="-128"/>
              </a:rPr>
              <a:t>DB</a:t>
            </a:r>
            <a:r>
              <a:rPr lang="ja-JP" altLang="en-US" sz="1800" b="1" dirty="0" smtClean="0">
                <a:solidFill>
                  <a:schemeClr val="accent3"/>
                </a:solidFill>
                <a:latin typeface="メイリオ" pitchFamily="50" charset="-128"/>
                <a:ea typeface="メイリオ" pitchFamily="50" charset="-128"/>
                <a:cs typeface="メイリオ" pitchFamily="50" charset="-128"/>
              </a:rPr>
              <a:t>トリガー</a:t>
            </a:r>
            <a:r>
              <a:rPr lang="ja-JP" altLang="en-US" sz="1400" b="1" dirty="0" smtClean="0">
                <a:solidFill>
                  <a:schemeClr val="accent4"/>
                </a:solidFill>
                <a:latin typeface="メイリオ" pitchFamily="50" charset="-128"/>
                <a:ea typeface="メイリオ" pitchFamily="50" charset="-128"/>
                <a:cs typeface="メイリオ" pitchFamily="50" charset="-128"/>
              </a:rPr>
              <a:t>　</a:t>
            </a:r>
          </a:p>
          <a:p>
            <a:pPr marL="342900" indent="-342900" eaLnBrk="1" hangingPunct="1">
              <a:lnSpc>
                <a:spcPct val="80000"/>
              </a:lnSpc>
              <a:spcAft>
                <a:spcPts val="0"/>
              </a:spcAft>
              <a:buClr>
                <a:schemeClr val="accent1">
                  <a:lumMod val="20000"/>
                  <a:lumOff val="80000"/>
                </a:schemeClr>
              </a:buClr>
              <a:buFont typeface="Wingdings" pitchFamily="2" charset="2"/>
              <a:buNone/>
              <a:defRPr/>
            </a:pP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・指定したデータベースのテーブルを監視し、ステータスカラムの値の状態</a:t>
            </a:r>
            <a:br>
              <a:rPr lang="ja-JP" altLang="en-US" dirty="0" smtClean="0">
                <a:solidFill>
                  <a:schemeClr val="accent1">
                    <a:lumMod val="75000"/>
                  </a:schemeClr>
                </a:solidFill>
                <a:latin typeface="メイリオ" pitchFamily="50" charset="-128"/>
                <a:ea typeface="メイリオ" pitchFamily="50" charset="-128"/>
                <a:cs typeface="メイリオ" pitchFamily="50" charset="-128"/>
              </a:rPr>
            </a:br>
            <a:r>
              <a:rPr lang="ja-JP" altLang="en-US" dirty="0" smtClean="0">
                <a:solidFill>
                  <a:schemeClr val="accent1">
                    <a:lumMod val="75000"/>
                  </a:schemeClr>
                </a:solidFill>
                <a:latin typeface="メイリオ" pitchFamily="50" charset="-128"/>
                <a:ea typeface="メイリオ" pitchFamily="50" charset="-128"/>
                <a:cs typeface="メイリオ" pitchFamily="50" charset="-128"/>
              </a:rPr>
              <a:t>    によってスクリプトの実行が可能</a:t>
            </a:r>
          </a:p>
        </p:txBody>
      </p:sp>
      <p:sp>
        <p:nvSpPr>
          <p:cNvPr id="6" name="タイトル 4"/>
          <p:cNvSpPr>
            <a:spLocks noGrp="1"/>
          </p:cNvSpPr>
          <p:nvPr>
            <p:ph type="title"/>
          </p:nvPr>
        </p:nvSpPr>
        <p:spPr>
          <a:xfrm>
            <a:off x="503238" y="215900"/>
            <a:ext cx="8137525" cy="1008063"/>
          </a:xfrm>
        </p:spPr>
        <p:txBody>
          <a:bodyPr anchor="ctr">
            <a:normAutofit/>
          </a:bodyPr>
          <a:lstStyle/>
          <a:p>
            <a:pPr eaLnBrk="1" hangingPunct="1"/>
            <a:r>
              <a:rPr lang="ja-JP" altLang="en-US" b="0" dirty="0" smtClean="0">
                <a:latin typeface="メイリオ" pitchFamily="50" charset="-128"/>
                <a:ea typeface="メイリオ" pitchFamily="50" charset="-128"/>
                <a:cs typeface="メイリオ" pitchFamily="50" charset="-128"/>
              </a:rPr>
              <a:t>自動実行（トリガー）設定</a:t>
            </a:r>
          </a:p>
        </p:txBody>
      </p:sp>
      <p:sp>
        <p:nvSpPr>
          <p:cNvPr id="8" name="スライド番号プレースホルダ 2"/>
          <p:cNvSpPr txBox="1">
            <a:spLocks/>
          </p:cNvSpPr>
          <p:nvPr/>
        </p:nvSpPr>
        <p:spPr>
          <a:xfrm>
            <a:off x="8172480" y="6462000"/>
            <a:ext cx="720000" cy="180000"/>
          </a:xfrm>
          <a:prstGeom prst="rect">
            <a:avLst/>
          </a:prstGeom>
        </p:spPr>
        <p:txBody>
          <a:bodyPr vert="horz" lIns="0" tIns="0" rIns="0" bIns="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299646D8-D7B5-4D56-87FA-7DDE5FCE23CA}" type="slidenum">
              <a:rPr kumimoji="1" lang="ja-JP" altLang="en-US" sz="7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1" lang="ja-JP" altLang="en-US" sz="700" b="0" i="0" u="none" strike="noStrike" kern="1200" cap="none" spc="0" normalizeH="0" baseline="0" noProof="0" dirty="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9" name="フッター プレースホルダ 1"/>
          <p:cNvSpPr>
            <a:spLocks noGrp="1"/>
          </p:cNvSpPr>
          <p:nvPr>
            <p:ph type="ftr" sz="quarter" idx="4294967295"/>
          </p:nvPr>
        </p:nvSpPr>
        <p:spPr>
          <a:xfrm>
            <a:off x="251760" y="6455176"/>
            <a:ext cx="2160000" cy="180000"/>
          </a:xfrm>
          <a:prstGeom prst="rect">
            <a:avLst/>
          </a:prstGeom>
        </p:spPr>
        <p:txBody>
          <a:bodyPr/>
          <a:lstStyle/>
          <a:p>
            <a:r>
              <a:rPr lang="en-US" altLang="ja-JP" dirty="0" smtClean="0">
                <a:solidFill>
                  <a:schemeClr val="bg1"/>
                </a:solidFill>
                <a:latin typeface="メイリオ" pitchFamily="50" charset="-128"/>
                <a:ea typeface="メイリオ" pitchFamily="50" charset="-128"/>
                <a:cs typeface="メイリオ" pitchFamily="50" charset="-128"/>
              </a:rPr>
              <a:t>© SuperStream Inc. All rights reserved.</a:t>
            </a:r>
            <a:endParaRPr lang="ja-JP" altLang="en-US" dirty="0" smtClean="0">
              <a:solidFill>
                <a:schemeClr val="bg1"/>
              </a:solidFill>
              <a:latin typeface="メイリオ" pitchFamily="50" charset="-128"/>
              <a:ea typeface="メイリオ" pitchFamily="50" charset="-128"/>
              <a:cs typeface="メイリオ" pitchFamily="50" charset="-128"/>
            </a:endParaRPr>
          </a:p>
        </p:txBody>
      </p:sp>
      <p:sp>
        <p:nvSpPr>
          <p:cNvPr id="10" name="Text Box 4"/>
          <p:cNvSpPr txBox="1">
            <a:spLocks noChangeArrowheads="1"/>
          </p:cNvSpPr>
          <p:nvPr/>
        </p:nvSpPr>
        <p:spPr bwMode="auto">
          <a:xfrm>
            <a:off x="684088" y="1700808"/>
            <a:ext cx="8280400" cy="338554"/>
          </a:xfrm>
          <a:prstGeom prst="rect">
            <a:avLst/>
          </a:prstGeom>
          <a:noFill/>
          <a:ln w="38100" algn="ctr">
            <a:noFill/>
            <a:miter lim="800000"/>
            <a:headEnd/>
            <a:tailEnd/>
          </a:ln>
        </p:spPr>
        <p:txBody>
          <a:bodyPr>
            <a:spAutoFit/>
          </a:bodyPr>
          <a:lstStyle/>
          <a:p>
            <a:pPr algn="l">
              <a:defRPr/>
            </a:pPr>
            <a:r>
              <a:rPr lang="ja-JP" altLang="en-US" sz="1600" dirty="0">
                <a:latin typeface="メイリオ" pitchFamily="50" charset="-128"/>
                <a:ea typeface="メイリオ" pitchFamily="50" charset="-128"/>
                <a:cs typeface="メイリオ" pitchFamily="50" charset="-128"/>
              </a:rPr>
              <a:t>データ連携スクリプトの実行を様々な要件にあわせて、起動設定が可能です。</a:t>
            </a:r>
          </a:p>
        </p:txBody>
      </p:sp>
      <p:sp>
        <p:nvSpPr>
          <p:cNvPr id="11" name="テキスト プレースホルダー 4"/>
          <p:cNvSpPr txBox="1">
            <a:spLocks/>
          </p:cNvSpPr>
          <p:nvPr/>
        </p:nvSpPr>
        <p:spPr bwMode="black">
          <a:xfrm>
            <a:off x="660469" y="1316768"/>
            <a:ext cx="6983872" cy="480053"/>
          </a:xfrm>
          <a:prstGeom prst="rect">
            <a:avLst/>
          </a:prstGeom>
        </p:spPr>
        <p:txBody>
          <a:bodyPr vert="horz" lIns="0" tIns="0" rIns="0" bIns="0" rtlCol="0">
            <a:normAutofit/>
          </a:bodyPr>
          <a:lstStyle>
            <a:lvl1pPr marL="216000" indent="-216000" algn="l" defTabSz="914400" rtl="0" eaLnBrk="1" fontAlgn="ctr" latinLnBrk="0" hangingPunct="1">
              <a:lnSpc>
                <a:spcPct val="100000"/>
              </a:lnSpc>
              <a:spcBef>
                <a:spcPts val="200"/>
              </a:spcBef>
              <a:buClr>
                <a:schemeClr val="bg1">
                  <a:lumMod val="65000"/>
                </a:schemeClr>
              </a:buClr>
              <a:buSzPct val="75000"/>
              <a:buFont typeface="Wingdings" pitchFamily="2" charset="2"/>
              <a:buChar char="n"/>
              <a:defRPr kumimoji="1" sz="1200" b="0" kern="1200" baseline="0">
                <a:solidFill>
                  <a:schemeClr val="bg1"/>
                </a:solidFill>
                <a:latin typeface="+mn-ea"/>
                <a:ea typeface="+mn-ea"/>
                <a:cs typeface="+mn-cs"/>
              </a:defRPr>
            </a:lvl1pPr>
            <a:lvl2pPr marL="432000" indent="-180000" algn="l" defTabSz="914400" rtl="0" eaLnBrk="1" fontAlgn="ctr" latinLnBrk="0" hangingPunct="1">
              <a:spcBef>
                <a:spcPts val="200"/>
              </a:spcBef>
              <a:buClr>
                <a:schemeClr val="bg1">
                  <a:lumMod val="65000"/>
                </a:schemeClr>
              </a:buClr>
              <a:buSzPct val="75000"/>
              <a:buFont typeface="Wingdings" pitchFamily="2" charset="2"/>
              <a:buChar char="n"/>
              <a:defRPr kumimoji="1" sz="1100" kern="1200">
                <a:solidFill>
                  <a:schemeClr val="bg1"/>
                </a:solidFill>
                <a:latin typeface="+mn-ea"/>
                <a:ea typeface="+mn-ea"/>
                <a:cs typeface="+mn-cs"/>
              </a:defRPr>
            </a:lvl2pPr>
            <a:lvl3pPr marL="684000" indent="-180000" algn="l" defTabSz="914400" rtl="0" eaLnBrk="1" fontAlgn="ctr" latinLnBrk="0" hangingPunct="1">
              <a:spcBef>
                <a:spcPts val="200"/>
              </a:spcBef>
              <a:buClr>
                <a:schemeClr val="bg1">
                  <a:lumMod val="65000"/>
                </a:schemeClr>
              </a:buClr>
              <a:buSzPct val="50000"/>
              <a:buFont typeface="Wingdings" pitchFamily="2" charset="2"/>
              <a:buChar char="n"/>
              <a:defRPr kumimoji="1" sz="1000" kern="1200">
                <a:solidFill>
                  <a:schemeClr val="bg1"/>
                </a:solidFill>
                <a:latin typeface="+mn-ea"/>
                <a:ea typeface="+mn-ea"/>
                <a:cs typeface="+mn-cs"/>
              </a:defRPr>
            </a:lvl3pPr>
            <a:lvl4pPr marL="936000" indent="-180000" algn="l" defTabSz="914400" rtl="0" eaLnBrk="1" fontAlgn="ctr" latinLnBrk="0" hangingPunct="1">
              <a:spcBef>
                <a:spcPts val="200"/>
              </a:spcBef>
              <a:buClr>
                <a:schemeClr val="bg1">
                  <a:lumMod val="65000"/>
                </a:schemeClr>
              </a:buClr>
              <a:buSzPct val="75000"/>
              <a:buFont typeface="Arial" pitchFamily="34" charset="0"/>
              <a:buChar char="•"/>
              <a:defRPr kumimoji="1" sz="900" kern="1200">
                <a:solidFill>
                  <a:schemeClr val="bg1"/>
                </a:solidFill>
                <a:latin typeface="+mn-ea"/>
                <a:ea typeface="+mn-ea"/>
                <a:cs typeface="+mn-cs"/>
              </a:defRPr>
            </a:lvl4pPr>
            <a:lvl5pPr marL="1152000" indent="-180000" algn="l" defTabSz="914400" rtl="0" eaLnBrk="1" fontAlgn="ctr" latinLnBrk="0" hangingPunct="1">
              <a:spcBef>
                <a:spcPts val="200"/>
              </a:spcBef>
              <a:buClr>
                <a:schemeClr val="bg1">
                  <a:lumMod val="65000"/>
                </a:schemeClr>
              </a:buClr>
              <a:buSzPct val="75000"/>
              <a:buFont typeface="Arial" pitchFamily="34" charset="0"/>
              <a:buChar char="•"/>
              <a:defRPr kumimoji="1" sz="800" kern="1200">
                <a:solidFill>
                  <a:schemeClr val="bg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spcAft>
                <a:spcPts val="0"/>
              </a:spcAft>
              <a:buClr>
                <a:srgbClr val="C00000"/>
              </a:buClr>
              <a:buFont typeface="Wingdings" pitchFamily="2" charset="2"/>
              <a:buNone/>
            </a:pPr>
            <a:r>
              <a:rPr lang="ja-JP" altLang="en-US"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データ連携作業を自動化し、大幅な業務効率化を実現</a:t>
            </a:r>
            <a:endParaRPr lang="en-US" altLang="ja-JP" sz="1800"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12" name="直線コネクタ 11"/>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3" name="グループ化 12"/>
          <p:cNvGrpSpPr/>
          <p:nvPr/>
        </p:nvGrpSpPr>
        <p:grpSpPr>
          <a:xfrm>
            <a:off x="395290" y="1340768"/>
            <a:ext cx="215993" cy="215740"/>
            <a:chOff x="395290" y="1340768"/>
            <a:chExt cx="215993" cy="215740"/>
          </a:xfrm>
        </p:grpSpPr>
        <p:sp>
          <p:nvSpPr>
            <p:cNvPr id="14" name="正方形/長方形 13"/>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5" name="正方形/長方形 14"/>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a:defRPr/>
            </a:pPr>
            <a:fld id="{10EC8F1D-3E5D-41D0-AF63-03930E8C5989}" type="slidenum">
              <a:rPr lang="ja-JP" altLang="en-US" smtClean="0">
                <a:solidFill>
                  <a:srgbClr val="FFFFFF"/>
                </a:solidFill>
              </a:rPr>
              <a:pPr>
                <a:defRPr/>
              </a:pPr>
              <a:t>45</a:t>
            </a:fld>
            <a:endParaRPr lang="ja-JP" altLang="en-US" smtClean="0">
              <a:solidFill>
                <a:srgbClr val="FFFFFF"/>
              </a:solidFill>
            </a:endParaRPr>
          </a:p>
        </p:txBody>
      </p:sp>
      <p:sp>
        <p:nvSpPr>
          <p:cNvPr id="130052" name="Text Box 3"/>
          <p:cNvSpPr txBox="1">
            <a:spLocks noChangeArrowheads="1"/>
          </p:cNvSpPr>
          <p:nvPr/>
        </p:nvSpPr>
        <p:spPr bwMode="auto">
          <a:xfrm>
            <a:off x="611560" y="1595264"/>
            <a:ext cx="8640763" cy="609600"/>
          </a:xfrm>
          <a:prstGeom prst="rect">
            <a:avLst/>
          </a:prstGeom>
          <a:noFill/>
          <a:ln w="38100" algn="ctr">
            <a:noFill/>
            <a:miter lim="800000"/>
            <a:headEnd/>
            <a:tailEnd/>
          </a:ln>
        </p:spPr>
        <p:txBody>
          <a:bodyPr wrap="none"/>
          <a:lstStyle/>
          <a:p>
            <a:r>
              <a:rPr lang="ja-JP" altLang="en-US" sz="1500" dirty="0" smtClean="0">
                <a:latin typeface="メイリオ" pitchFamily="50" charset="-128"/>
                <a:ea typeface="メイリオ" pitchFamily="50" charset="-128"/>
                <a:cs typeface="メイリオ" pitchFamily="50" charset="-128"/>
              </a:rPr>
              <a:t>グラフィカルな画面を使って直感的な操作でシステム間</a:t>
            </a:r>
            <a:r>
              <a:rPr lang="ja-JP" altLang="en-US" sz="1500" dirty="0">
                <a:latin typeface="メイリオ" pitchFamily="50" charset="-128"/>
                <a:ea typeface="メイリオ" pitchFamily="50" charset="-128"/>
                <a:cs typeface="メイリオ" pitchFamily="50" charset="-128"/>
              </a:rPr>
              <a:t>におけるデータ連携のプロセス</a:t>
            </a:r>
            <a:r>
              <a:rPr lang="ja-JP" altLang="en-US" sz="1500" dirty="0" smtClean="0">
                <a:latin typeface="メイリオ" pitchFamily="50" charset="-128"/>
                <a:ea typeface="メイリオ" pitchFamily="50" charset="-128"/>
                <a:cs typeface="メイリオ" pitchFamily="50" charset="-128"/>
              </a:rPr>
              <a:t>を</a:t>
            </a:r>
            <a:endParaRPr lang="en-US" altLang="ja-JP" sz="1500" dirty="0" smtClean="0">
              <a:latin typeface="メイリオ" pitchFamily="50" charset="-128"/>
              <a:ea typeface="メイリオ" pitchFamily="50" charset="-128"/>
              <a:cs typeface="メイリオ" pitchFamily="50" charset="-128"/>
            </a:endParaRPr>
          </a:p>
          <a:p>
            <a:r>
              <a:rPr lang="ja-JP" altLang="en-US" sz="1500" dirty="0" smtClean="0">
                <a:latin typeface="メイリオ" pitchFamily="50" charset="-128"/>
                <a:ea typeface="メイリオ" pitchFamily="50" charset="-128"/>
                <a:cs typeface="メイリオ" pitchFamily="50" charset="-128"/>
              </a:rPr>
              <a:t>実現します。</a:t>
            </a:r>
            <a:endParaRPr lang="ja-JP" altLang="en-US" sz="1500" dirty="0">
              <a:latin typeface="メイリオ" pitchFamily="50" charset="-128"/>
              <a:ea typeface="メイリオ" pitchFamily="50" charset="-128"/>
              <a:cs typeface="メイリオ" pitchFamily="50" charset="-128"/>
            </a:endParaRPr>
          </a:p>
        </p:txBody>
      </p:sp>
      <p:grpSp>
        <p:nvGrpSpPr>
          <p:cNvPr id="2" name="グループ化 18"/>
          <p:cNvGrpSpPr/>
          <p:nvPr/>
        </p:nvGrpSpPr>
        <p:grpSpPr>
          <a:xfrm>
            <a:off x="395290" y="1340768"/>
            <a:ext cx="215993" cy="215740"/>
            <a:chOff x="395290" y="1460627"/>
            <a:chExt cx="215993" cy="215740"/>
          </a:xfrm>
        </p:grpSpPr>
        <p:sp>
          <p:nvSpPr>
            <p:cNvPr id="20" name="正方形/長方形 19"/>
            <p:cNvSpPr/>
            <p:nvPr/>
          </p:nvSpPr>
          <p:spPr bwMode="black">
            <a:xfrm>
              <a:off x="395290" y="1460627"/>
              <a:ext cx="145499" cy="132556"/>
            </a:xfrm>
            <a:prstGeom prst="rect">
              <a:avLst/>
            </a:prstGeom>
            <a:gradFill rotWithShape="1">
              <a:gsLst>
                <a:gs pos="0">
                  <a:srgbClr val="B31919">
                    <a:shade val="51000"/>
                    <a:satMod val="130000"/>
                  </a:srgbClr>
                </a:gs>
                <a:gs pos="80000">
                  <a:srgbClr val="B31919">
                    <a:shade val="93000"/>
                    <a:satMod val="130000"/>
                  </a:srgbClr>
                </a:gs>
                <a:gs pos="100000">
                  <a:srgbClr val="B3191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sp>
          <p:nvSpPr>
            <p:cNvPr id="21" name="正方形/長方形 20"/>
            <p:cNvSpPr/>
            <p:nvPr/>
          </p:nvSpPr>
          <p:spPr bwMode="black">
            <a:xfrm>
              <a:off x="465784" y="1543811"/>
              <a:ext cx="145499" cy="132556"/>
            </a:xfrm>
            <a:prstGeom prst="rect">
              <a:avLst/>
            </a:prstGeom>
            <a:gradFill rotWithShape="1">
              <a:gsLst>
                <a:gs pos="0">
                  <a:sysClr val="window" lastClr="FFFFFF"/>
                </a:gs>
                <a:gs pos="80000">
                  <a:sysClr val="window" lastClr="FFFFFF">
                    <a:lumMod val="95000"/>
                  </a:sysClr>
                </a:gs>
                <a:gs pos="100000">
                  <a:sysClr val="window" lastClr="FFFFFF">
                    <a:lumMod val="9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grpSp>
      <p:sp>
        <p:nvSpPr>
          <p:cNvPr id="22"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データ連携処理フロー構築方法</a:t>
            </a:r>
          </a:p>
        </p:txBody>
      </p:sp>
      <p:cxnSp>
        <p:nvCxnSpPr>
          <p:cNvPr id="23" name="直線コネクタ 22"/>
          <p:cNvCxnSpPr/>
          <p:nvPr/>
        </p:nvCxnSpPr>
        <p:spPr>
          <a:xfrm>
            <a:off x="682947" y="1574044"/>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sp>
        <p:nvSpPr>
          <p:cNvPr id="24" name="タイトル 11"/>
          <p:cNvSpPr txBox="1">
            <a:spLocks/>
          </p:cNvSpPr>
          <p:nvPr/>
        </p:nvSpPr>
        <p:spPr bwMode="auto">
          <a:xfrm>
            <a:off x="252000" y="333375"/>
            <a:ext cx="8137525" cy="1008063"/>
          </a:xfrm>
          <a:prstGeom prst="rect">
            <a:avLst/>
          </a:prstGeom>
          <a:noFill/>
          <a:ln>
            <a:miter lim="800000"/>
            <a:headEnd/>
            <a:tailEnd/>
          </a:ln>
        </p:spPr>
        <p:txBody>
          <a:bodyPr/>
          <a:lstStyle/>
          <a:p>
            <a:pPr marL="0" marR="0" lvl="0" indent="0" algn="l" defTabSz="914400" rtl="0" eaLnBrk="0" fontAlgn="base" latinLnBrk="0" hangingPunct="0">
              <a:lnSpc>
                <a:spcPts val="2800"/>
              </a:lnSpc>
              <a:spcBef>
                <a:spcPct val="0"/>
              </a:spcBef>
              <a:spcAft>
                <a:spcPct val="0"/>
              </a:spcAft>
              <a:buClrTx/>
              <a:buSzTx/>
              <a:buFontTx/>
              <a:buNone/>
              <a:tabLst/>
              <a:defRPr/>
            </a:pPr>
            <a:r>
              <a:rPr kumimoji="1" lang="en-US" altLang="ja-JP" sz="2200" b="1" i="1" u="none" strike="noStrike" kern="120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r>
              <a:rPr kumimoji="1" lang="en-US" altLang="ja-JP" sz="2200" b="1" i="0" u="none" strike="noStrike" kern="120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 connect</a:t>
            </a:r>
            <a:r>
              <a:rPr kumimoji="1" lang="en-US" altLang="ja-JP" sz="2200" b="1" i="0" u="none" strike="noStrike" kern="1200" cap="none" spc="0" normalizeH="0" noProof="0" dirty="0" smtClean="0">
                <a:ln>
                  <a:noFill/>
                </a:ln>
                <a:solidFill>
                  <a:srgbClr val="FFFFFF"/>
                </a:solidFill>
                <a:effectLst/>
                <a:uLnTx/>
                <a:uFillTx/>
                <a:latin typeface="Times New Roman" pitchFamily="18" charset="0"/>
                <a:ea typeface="メイリオ" pitchFamily="50" charset="-128"/>
                <a:cs typeface="Times New Roman" pitchFamily="18" charset="0"/>
              </a:rPr>
              <a:t> </a:t>
            </a:r>
            <a:r>
              <a:rPr kumimoji="1" lang="ja-JP" altLang="en-US" sz="2200" i="0" u="none" strike="noStrike" kern="1200" cap="none" spc="0" normalizeH="0" noProof="0" dirty="0" smtClean="0">
                <a:ln>
                  <a:noFill/>
                </a:ln>
                <a:solidFill>
                  <a:srgbClr val="FFFFFF"/>
                </a:solidFill>
                <a:effectLst/>
                <a:uLnTx/>
                <a:uFillTx/>
                <a:latin typeface="Times New Roman" pitchFamily="18" charset="0"/>
                <a:ea typeface="メイリオ" pitchFamily="50" charset="-128"/>
                <a:cs typeface="Times New Roman" pitchFamily="18" charset="0"/>
              </a:rPr>
              <a:t>特長</a:t>
            </a:r>
            <a:r>
              <a:rPr kumimoji="1" lang="en-US" altLang="ja-JP" sz="22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r>
            <a:br>
              <a:rPr kumimoji="1" lang="en-US" altLang="ja-JP" sz="22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r>
              <a:rPr kumimoji="1" lang="ja-JP" altLang="en-US"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～一連のデータ連携処理フローを</a:t>
            </a:r>
            <a:r>
              <a:rPr kumimoji="1" lang="en-US" altLang="ja-JP"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GUI</a:t>
            </a:r>
            <a:r>
              <a:rPr kumimoji="1" lang="ja-JP" altLang="en-US" sz="180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で</a:t>
            </a: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可視化～</a:t>
            </a:r>
          </a:p>
        </p:txBody>
      </p:sp>
      <p:sp>
        <p:nvSpPr>
          <p:cNvPr id="25"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pic>
        <p:nvPicPr>
          <p:cNvPr id="35" name="Picture 3"/>
          <p:cNvPicPr>
            <a:picLocks noChangeAspect="1" noChangeArrowheads="1"/>
          </p:cNvPicPr>
          <p:nvPr/>
        </p:nvPicPr>
        <p:blipFill>
          <a:blip r:embed="rId3" cstate="screen"/>
          <a:srcRect/>
          <a:stretch>
            <a:fillRect/>
          </a:stretch>
        </p:blipFill>
        <p:spPr bwMode="auto">
          <a:xfrm>
            <a:off x="4788024" y="4036438"/>
            <a:ext cx="3816424" cy="1972798"/>
          </a:xfrm>
          <a:prstGeom prst="rect">
            <a:avLst/>
          </a:prstGeom>
          <a:ln>
            <a:noFill/>
          </a:ln>
          <a:effectLst>
            <a:outerShdw blurRad="292100" dist="139700" dir="2700000" algn="tl" rotWithShape="0">
              <a:srgbClr val="333333">
                <a:alpha val="65000"/>
              </a:srgbClr>
            </a:outerShdw>
          </a:effectLst>
        </p:spPr>
      </p:pic>
      <p:sp>
        <p:nvSpPr>
          <p:cNvPr id="36" name="Text Box 4"/>
          <p:cNvSpPr txBox="1">
            <a:spLocks noChangeArrowheads="1"/>
          </p:cNvSpPr>
          <p:nvPr/>
        </p:nvSpPr>
        <p:spPr bwMode="auto">
          <a:xfrm>
            <a:off x="466725" y="2060848"/>
            <a:ext cx="8426450" cy="4368527"/>
          </a:xfrm>
          <a:prstGeom prst="rect">
            <a:avLst/>
          </a:prstGeom>
          <a:noFill/>
          <a:ln w="22225" algn="ctr">
            <a:solidFill>
              <a:srgbClr val="007BC7"/>
            </a:solidFill>
            <a:miter lim="800000"/>
            <a:headEnd/>
            <a:tailEnd/>
          </a:ln>
        </p:spPr>
        <p:txBody>
          <a:bodyPr/>
          <a:lstStyle/>
          <a:p>
            <a:pPr marL="266700" marR="0" lvl="0" indent="-266700"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a:ln>
                <a:noFill/>
              </a:ln>
              <a:solidFill>
                <a:srgbClr val="BFBFBF"/>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a:t>
            </a: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直観的な操作性</a:t>
            </a:r>
            <a:endParaRPr kumimoji="0" lang="en-US" altLang="ja-JP"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　</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フローチャート</a:t>
            </a: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を作成するイメージで</a:t>
            </a:r>
            <a:b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b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処理プロセスをドラッグ＆ドロップに</a:t>
            </a:r>
            <a:b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b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より簡単に作成</a:t>
            </a:r>
          </a:p>
          <a:p>
            <a:pPr marL="266700" marR="0" lvl="0" indent="-266700"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■条件判定の作成</a:t>
            </a:r>
            <a:endParaRPr kumimoji="0" lang="en-US" altLang="ja-JP"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　</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条件</a:t>
            </a: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分岐などの</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構造を簡単に作成</a:t>
            </a:r>
            <a:endPar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■さまざまなデータ形式に対応</a:t>
            </a:r>
            <a:endParaRPr kumimoji="0" lang="en-US" altLang="ja-JP"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　</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データソース間</a:t>
            </a: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の項目</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マッピング</a:t>
            </a:r>
            <a:endParaRPr kumimoji="0" lang="en-US" altLang="ja-JP"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　（</a:t>
            </a:r>
            <a:r>
              <a:rPr kumimoji="0" lang="en-US" altLang="ja-JP"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DB to DB</a:t>
            </a:r>
            <a:r>
              <a:rPr kumimoji="0" lang="ja-JP" altLang="en-US" sz="1600" b="0" i="0" u="none" strike="noStrike" kern="0" cap="none" spc="0" normalizeH="0" baseline="0" noProof="0" dirty="0" err="1"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a:t>
            </a:r>
            <a:r>
              <a:rPr kumimoji="0" lang="en-US" altLang="ja-JP"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CSV to DB</a:t>
            </a:r>
            <a:r>
              <a:rPr kumimoji="0" lang="ja-JP" altLang="en-US" sz="1600" b="0" i="0" u="none" strike="noStrike" kern="0" cap="none" spc="0" normalizeH="0" baseline="0" noProof="0" dirty="0" err="1"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a:t>
            </a:r>
            <a:r>
              <a:rPr kumimoji="0" lang="en-US" altLang="ja-JP"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CSV </a:t>
            </a:r>
            <a:r>
              <a:rPr kumimoji="0" lang="en-US" altLang="ja-JP" sz="1600" b="0" i="0" u="none" strike="noStrike" kern="0" cap="none" spc="0" normalizeH="0" baseline="0" noProof="0" dirty="0" err="1"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toCSV</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等）</a:t>
            </a:r>
            <a:endPar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■データ変換プロセス</a:t>
            </a:r>
            <a:endParaRPr kumimoji="0" lang="en-US" altLang="ja-JP"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endParaRP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rgbClr val="9E3039"/>
                </a:solidFill>
                <a:effectLst/>
                <a:uLnTx/>
                <a:uFillTx/>
                <a:latin typeface="メイリオ" pitchFamily="50" charset="-128"/>
                <a:ea typeface="メイリオ" pitchFamily="50" charset="-128"/>
                <a:cs typeface="メイリオ" pitchFamily="50" charset="-128"/>
              </a:rPr>
              <a:t>　</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容易された関数に</a:t>
            </a: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よる高度なデータ変換</a:t>
            </a:r>
          </a:p>
          <a:p>
            <a:pPr marL="266700" marR="0" lvl="0" indent="-266700"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  </a:t>
            </a:r>
            <a:r>
              <a:rPr kumimoji="0" lang="ja-JP" altLang="en-US" sz="16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a:t>
            </a:r>
            <a:r>
              <a:rPr kumimoji="0" lang="ja-JP" altLang="en-US" sz="16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四則演算や文字列変換など）</a:t>
            </a:r>
          </a:p>
          <a:p>
            <a:pPr marL="266700" marR="0" lvl="0" indent="-266700" defTabSz="914400" eaLnBrk="1" fontAlgn="auto" latinLnBrk="0" hangingPunct="1">
              <a:lnSpc>
                <a:spcPct val="100000"/>
              </a:lnSpc>
              <a:spcBef>
                <a:spcPts val="0"/>
              </a:spcBef>
              <a:spcAft>
                <a:spcPts val="0"/>
              </a:spcAft>
              <a:buClrTx/>
              <a:buSzTx/>
              <a:buFontTx/>
              <a:buNone/>
              <a:tabLst/>
              <a:defRPr/>
            </a:pPr>
            <a:endParaRPr kumimoji="0" lang="ja-JP" altLang="en-US" sz="16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37" name="Oval 7"/>
          <p:cNvSpPr>
            <a:spLocks noChangeArrowheads="1"/>
          </p:cNvSpPr>
          <p:nvPr/>
        </p:nvSpPr>
        <p:spPr bwMode="auto">
          <a:xfrm>
            <a:off x="6372200" y="5260574"/>
            <a:ext cx="373212" cy="391890"/>
          </a:xfrm>
          <a:prstGeom prst="ellipse">
            <a:avLst/>
          </a:prstGeom>
          <a:noFill/>
          <a:ln w="19050">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endParaRPr>
          </a:p>
        </p:txBody>
      </p:sp>
      <p:sp>
        <p:nvSpPr>
          <p:cNvPr id="38" name="Freeform 8"/>
          <p:cNvSpPr>
            <a:spLocks/>
          </p:cNvSpPr>
          <p:nvPr/>
        </p:nvSpPr>
        <p:spPr bwMode="auto">
          <a:xfrm rot="739628">
            <a:off x="6737424" y="5271926"/>
            <a:ext cx="701182" cy="204185"/>
          </a:xfrm>
          <a:custGeom>
            <a:avLst/>
            <a:gdLst>
              <a:gd name="T0" fmla="*/ 2147483647 w 762"/>
              <a:gd name="T1" fmla="*/ 2147483647 h 179"/>
              <a:gd name="T2" fmla="*/ 2147483647 w 762"/>
              <a:gd name="T3" fmla="*/ 2147483647 h 179"/>
              <a:gd name="T4" fmla="*/ 2147483647 w 762"/>
              <a:gd name="T5" fmla="*/ 0 h 179"/>
              <a:gd name="T6" fmla="*/ 2147483647 w 762"/>
              <a:gd name="T7" fmla="*/ 2147483647 h 179"/>
              <a:gd name="T8" fmla="*/ 2147483647 w 762"/>
              <a:gd name="T9" fmla="*/ 2147483647 h 179"/>
              <a:gd name="T10" fmla="*/ 0 w 762"/>
              <a:gd name="T11" fmla="*/ 2147483647 h 179"/>
              <a:gd name="T12" fmla="*/ 0 60000 65536"/>
              <a:gd name="T13" fmla="*/ 0 60000 65536"/>
              <a:gd name="T14" fmla="*/ 0 60000 65536"/>
              <a:gd name="T15" fmla="*/ 0 60000 65536"/>
              <a:gd name="T16" fmla="*/ 0 60000 65536"/>
              <a:gd name="T17" fmla="*/ 0 60000 65536"/>
              <a:gd name="T18" fmla="*/ 0 w 762"/>
              <a:gd name="T19" fmla="*/ 0 h 179"/>
              <a:gd name="T20" fmla="*/ 762 w 762"/>
              <a:gd name="T21" fmla="*/ 179 h 179"/>
            </a:gdLst>
            <a:ahLst/>
            <a:cxnLst>
              <a:cxn ang="T12">
                <a:pos x="T0" y="T1"/>
              </a:cxn>
              <a:cxn ang="T13">
                <a:pos x="T2" y="T3"/>
              </a:cxn>
              <a:cxn ang="T14">
                <a:pos x="T4" y="T5"/>
              </a:cxn>
              <a:cxn ang="T15">
                <a:pos x="T6" y="T7"/>
              </a:cxn>
              <a:cxn ang="T16">
                <a:pos x="T8" y="T9"/>
              </a:cxn>
              <a:cxn ang="T17">
                <a:pos x="T10" y="T11"/>
              </a:cxn>
            </a:cxnLst>
            <a:rect l="T18" t="T19" r="T20" b="T21"/>
            <a:pathLst>
              <a:path w="762" h="179">
                <a:moveTo>
                  <a:pt x="762" y="62"/>
                </a:moveTo>
                <a:cubicBezTo>
                  <a:pt x="716" y="52"/>
                  <a:pt x="675" y="29"/>
                  <a:pt x="630" y="16"/>
                </a:cubicBezTo>
                <a:cubicBezTo>
                  <a:pt x="604" y="9"/>
                  <a:pt x="552" y="0"/>
                  <a:pt x="552" y="0"/>
                </a:cubicBezTo>
                <a:cubicBezTo>
                  <a:pt x="340" y="9"/>
                  <a:pt x="419" y="6"/>
                  <a:pt x="295" y="31"/>
                </a:cubicBezTo>
                <a:cubicBezTo>
                  <a:pt x="240" y="59"/>
                  <a:pt x="183" y="89"/>
                  <a:pt x="124" y="109"/>
                </a:cubicBezTo>
                <a:cubicBezTo>
                  <a:pt x="92" y="141"/>
                  <a:pt x="50" y="179"/>
                  <a:pt x="0" y="179"/>
                </a:cubicBezTo>
              </a:path>
            </a:pathLst>
          </a:custGeom>
          <a:noFill/>
          <a:ln w="19050">
            <a:solidFill>
              <a:srgbClr val="FF0000"/>
            </a:solidFill>
            <a:round/>
            <a:headEnd type="oval" w="med" len="med"/>
            <a:tailEnd type="stealth" w="lg" len="lg"/>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ndParaRPr>
          </a:p>
        </p:txBody>
      </p:sp>
      <p:sp>
        <p:nvSpPr>
          <p:cNvPr id="39" name="Oval 9"/>
          <p:cNvSpPr>
            <a:spLocks noChangeArrowheads="1"/>
          </p:cNvSpPr>
          <p:nvPr/>
        </p:nvSpPr>
        <p:spPr bwMode="auto">
          <a:xfrm>
            <a:off x="7308304" y="5476598"/>
            <a:ext cx="735831" cy="144016"/>
          </a:xfrm>
          <a:prstGeom prst="ellipse">
            <a:avLst/>
          </a:prstGeom>
          <a:noFill/>
          <a:ln w="19050">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endParaRPr>
          </a:p>
        </p:txBody>
      </p:sp>
      <p:sp>
        <p:nvSpPr>
          <p:cNvPr id="40" name="Oval 11"/>
          <p:cNvSpPr>
            <a:spLocks noChangeArrowheads="1"/>
          </p:cNvSpPr>
          <p:nvPr/>
        </p:nvSpPr>
        <p:spPr bwMode="auto">
          <a:xfrm>
            <a:off x="5075734" y="5260574"/>
            <a:ext cx="432370" cy="432048"/>
          </a:xfrm>
          <a:prstGeom prst="ellipse">
            <a:avLst/>
          </a:prstGeom>
          <a:noFill/>
          <a:ln w="19050">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endParaRPr>
          </a:p>
        </p:txBody>
      </p:sp>
      <p:sp>
        <p:nvSpPr>
          <p:cNvPr id="41" name="Line 12"/>
          <p:cNvSpPr>
            <a:spLocks noChangeShapeType="1"/>
          </p:cNvSpPr>
          <p:nvPr/>
        </p:nvSpPr>
        <p:spPr bwMode="auto">
          <a:xfrm flipV="1">
            <a:off x="5076056" y="3861047"/>
            <a:ext cx="648072" cy="1543541"/>
          </a:xfrm>
          <a:prstGeom prst="line">
            <a:avLst/>
          </a:prstGeom>
          <a:noFill/>
          <a:ln w="19050">
            <a:solidFill>
              <a:srgbClr val="FF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ndParaRPr>
          </a:p>
        </p:txBody>
      </p:sp>
      <p:sp>
        <p:nvSpPr>
          <p:cNvPr id="42" name="Line 13"/>
          <p:cNvSpPr>
            <a:spLocks noChangeShapeType="1"/>
          </p:cNvSpPr>
          <p:nvPr/>
        </p:nvSpPr>
        <p:spPr bwMode="auto">
          <a:xfrm flipV="1">
            <a:off x="5436096" y="3892422"/>
            <a:ext cx="3312368" cy="1728192"/>
          </a:xfrm>
          <a:prstGeom prst="line">
            <a:avLst/>
          </a:prstGeom>
          <a:noFill/>
          <a:ln w="19050">
            <a:solidFill>
              <a:srgbClr val="FF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endParaRPr>
          </a:p>
        </p:txBody>
      </p:sp>
      <p:pic>
        <p:nvPicPr>
          <p:cNvPr id="43" name="Picture 1"/>
          <p:cNvPicPr>
            <a:picLocks noChangeAspect="1" noChangeArrowheads="1"/>
          </p:cNvPicPr>
          <p:nvPr/>
        </p:nvPicPr>
        <p:blipFill>
          <a:blip r:embed="rId4" cstate="screen"/>
          <a:srcRect/>
          <a:stretch>
            <a:fillRect/>
          </a:stretch>
        </p:blipFill>
        <p:spPr bwMode="auto">
          <a:xfrm>
            <a:off x="5724128" y="2182754"/>
            <a:ext cx="3024336" cy="1706689"/>
          </a:xfrm>
          <a:prstGeom prst="rect">
            <a:avLst/>
          </a:prstGeom>
          <a:ln>
            <a:noFill/>
          </a:ln>
          <a:effectLst>
            <a:outerShdw blurRad="292100" dist="139700" dir="2700000" algn="tl" rotWithShape="0">
              <a:srgbClr val="333333">
                <a:alpha val="65000"/>
              </a:srgbClr>
            </a:outerShdw>
          </a:effectLst>
        </p:spPr>
      </p:pic>
      <p:sp>
        <p:nvSpPr>
          <p:cNvPr id="44" name="Text Box 3"/>
          <p:cNvSpPr txBox="1">
            <a:spLocks noChangeArrowheads="1"/>
          </p:cNvSpPr>
          <p:nvPr/>
        </p:nvSpPr>
        <p:spPr bwMode="auto">
          <a:xfrm>
            <a:off x="4788024" y="6059760"/>
            <a:ext cx="4032448" cy="465584"/>
          </a:xfrm>
          <a:prstGeom prst="rect">
            <a:avLst/>
          </a:prstGeom>
          <a:noFill/>
          <a:ln w="38100" algn="ctr">
            <a:noFill/>
            <a:miter lim="800000"/>
            <a:headEnd/>
            <a:tailEnd/>
          </a:ln>
        </p:spPr>
        <p:txBody>
          <a:bodyPr wrap="none"/>
          <a:lstStyle/>
          <a:p>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ログテーブルより本日日付の操作ログをエクセルに出力し、</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メールに添付して管理者に送信。</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1457DA4A-FA1B-4160-85AD-77FFF146BBF9}" type="slidenum">
              <a:rPr lang="ja-JP" altLang="en-US" smtClean="0">
                <a:solidFill>
                  <a:srgbClr val="FFFFFF"/>
                </a:solidFill>
              </a:rPr>
              <a:pPr>
                <a:defRPr/>
              </a:pPr>
              <a:t>46</a:t>
            </a:fld>
            <a:endParaRPr lang="ja-JP" altLang="en-US" dirty="0">
              <a:solidFill>
                <a:srgbClr val="FFFFFF"/>
              </a:solidFill>
            </a:endParaRPr>
          </a:p>
        </p:txBody>
      </p:sp>
      <p:sp>
        <p:nvSpPr>
          <p:cNvPr id="40" name="タイトル 2"/>
          <p:cNvSpPr txBox="1">
            <a:spLocks/>
          </p:cNvSpPr>
          <p:nvPr/>
        </p:nvSpPr>
        <p:spPr bwMode="auto">
          <a:xfrm>
            <a:off x="503238" y="476721"/>
            <a:ext cx="8137525" cy="1008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0" marR="0" lvl="0" indent="0" algn="l" defTabSz="914400" rtl="0" eaLnBrk="1" fontAlgn="base" latinLnBrk="0" hangingPunct="1">
              <a:lnSpc>
                <a:spcPts val="2800"/>
              </a:lnSpc>
              <a:spcBef>
                <a:spcPct val="0"/>
              </a:spcBef>
              <a:spcAft>
                <a:spcPct val="0"/>
              </a:spcAft>
              <a:buClrTx/>
              <a:buSzTx/>
              <a:buFontTx/>
              <a:buNone/>
              <a:tabLst/>
              <a:defRPr/>
            </a:pPr>
            <a:r>
              <a:rPr kumimoji="1" lang="en-US" altLang="ja-JP" sz="2200" b="1" i="1" u="none" strike="noStrike" kern="1200" cap="none" spc="0" normalizeH="0" baseline="0" noProof="0" dirty="0" smtClean="0">
                <a:ln>
                  <a:noFill/>
                </a:ln>
                <a:solidFill>
                  <a:srgbClr val="FFFFFF"/>
                </a:solidFill>
                <a:effectLst/>
                <a:uLnTx/>
                <a:uFillTx/>
                <a:latin typeface="Times New Roman" pitchFamily="18" charset="0"/>
                <a:ea typeface="HGP創英角ｺﾞｼｯｸUB"/>
                <a:cs typeface="Times New Roman" pitchFamily="18" charset="0"/>
              </a:rPr>
              <a:t>SuperStream</a:t>
            </a:r>
            <a:r>
              <a:rPr kumimoji="1" lang="en-US" altLang="ja-JP" sz="2200" b="1" i="0" u="none" strike="noStrike" kern="1200" cap="none" spc="0" normalizeH="0" baseline="0" noProof="0" dirty="0" smtClean="0">
                <a:ln>
                  <a:noFill/>
                </a:ln>
                <a:solidFill>
                  <a:srgbClr val="FFFFFF"/>
                </a:solidFill>
                <a:effectLst/>
                <a:uLnTx/>
                <a:uFillTx/>
                <a:latin typeface="Times New Roman" pitchFamily="18" charset="0"/>
                <a:ea typeface="HGP創英角ｺﾞｼｯｸUB"/>
                <a:cs typeface="Times New Roman" pitchFamily="18" charset="0"/>
              </a:rPr>
              <a:t>-connect</a:t>
            </a:r>
            <a:r>
              <a:rPr kumimoji="1" lang="ja-JP" altLang="en-US" sz="2200" i="0" u="none" strike="noStrike" kern="120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活用例</a:t>
            </a:r>
          </a:p>
        </p:txBody>
      </p:sp>
      <p:sp>
        <p:nvSpPr>
          <p:cNvPr id="39"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110" name="1 つの角を切り取った四角形 109"/>
          <p:cNvSpPr/>
          <p:nvPr/>
        </p:nvSpPr>
        <p:spPr>
          <a:xfrm>
            <a:off x="285750" y="1553146"/>
            <a:ext cx="4214813" cy="357187"/>
          </a:xfrm>
          <a:prstGeom prst="snip1Rect">
            <a:avLst>
              <a:gd name="adj" fmla="val 21111"/>
            </a:avLst>
          </a:prstGeom>
          <a:solidFill>
            <a:srgbClr val="BC8B00">
              <a:lumMod val="20000"/>
              <a:lumOff val="80000"/>
            </a:srgbClr>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　　外部システム</a:t>
            </a:r>
            <a:r>
              <a:rPr kumimoji="0" lang="ja-JP" altLang="en-US"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から勤怠データを</a:t>
            </a:r>
            <a:r>
              <a:rPr kumimoji="0" lang="ja-JP" altLang="en-US"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自動連携</a:t>
            </a:r>
          </a:p>
        </p:txBody>
      </p:sp>
      <p:sp>
        <p:nvSpPr>
          <p:cNvPr id="111" name="1 つの角を切り取った四角形 110"/>
          <p:cNvSpPr/>
          <p:nvPr/>
        </p:nvSpPr>
        <p:spPr>
          <a:xfrm>
            <a:off x="4643438" y="1553146"/>
            <a:ext cx="4214812" cy="357187"/>
          </a:xfrm>
          <a:prstGeom prst="snip1Rect">
            <a:avLst>
              <a:gd name="adj" fmla="val 21111"/>
            </a:avLst>
          </a:prstGeom>
          <a:solidFill>
            <a:srgbClr val="67792F">
              <a:lumMod val="20000"/>
              <a:lumOff val="80000"/>
            </a:srgbClr>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フォルダや</a:t>
            </a:r>
            <a:r>
              <a:rPr kumimoji="0" lang="en-US" altLang="ja-JP"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DB</a:t>
            </a:r>
            <a:r>
              <a:rPr kumimoji="0" lang="ja-JP" altLang="en-US" sz="1200" b="0" i="0" u="none" strike="noStrike" kern="0" cap="none" spc="0" normalizeH="0" baseline="0" noProof="0" dirty="0" err="1"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を監</a:t>
            </a:r>
            <a:r>
              <a:rPr kumimoji="0" lang="ja-JP" altLang="en-US"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視し、他システムへ自動連携</a:t>
            </a:r>
            <a:endPar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112" name="1 つの角を切り取った四角形 111"/>
          <p:cNvSpPr/>
          <p:nvPr/>
        </p:nvSpPr>
        <p:spPr>
          <a:xfrm>
            <a:off x="285750" y="4143375"/>
            <a:ext cx="4214813" cy="357188"/>
          </a:xfrm>
          <a:prstGeom prst="snip1Rect">
            <a:avLst>
              <a:gd name="adj" fmla="val 21111"/>
            </a:avLst>
          </a:prstGeom>
          <a:solidFill>
            <a:srgbClr val="007BC7">
              <a:lumMod val="20000"/>
              <a:lumOff val="80000"/>
            </a:srgbClr>
          </a:solidFill>
          <a:ln w="19050" cap="flat" cmpd="sng" algn="ctr">
            <a:noFill/>
            <a:prstDash val="solid"/>
          </a:ln>
          <a:effectLst/>
        </p:spPr>
        <p:txBody>
          <a:bodyPr lIns="36000" rIns="36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i="1" u="none" strike="noStrike" kern="0" cap="none" spc="0" normalizeH="0" baseline="0" noProof="0" dirty="0" smtClean="0">
                <a:ln>
                  <a:noFill/>
                </a:ln>
                <a:solidFill>
                  <a:prstClr val="black">
                    <a:lumMod val="65000"/>
                    <a:lumOff val="35000"/>
                  </a:prstClr>
                </a:solidFill>
                <a:effectLst/>
                <a:uLnTx/>
                <a:uFillTx/>
                <a:latin typeface="Times New Roman" pitchFamily="18" charset="0"/>
                <a:ea typeface="メイリオ" pitchFamily="50" charset="-128"/>
                <a:cs typeface="Times New Roman" pitchFamily="18" charset="0"/>
              </a:rPr>
              <a:t>SuperStream</a:t>
            </a:r>
            <a:r>
              <a:rPr kumimoji="0" lang="ja-JP" altLang="en-US"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データを</a:t>
            </a:r>
            <a:r>
              <a:rPr kumimoji="0" lang="en-US" altLang="ja-JP"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Excel</a:t>
            </a:r>
            <a:r>
              <a:rPr kumimoji="0" lang="ja-JP" altLang="en-US"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に変換し管理者へ定期的に送付</a:t>
            </a:r>
          </a:p>
        </p:txBody>
      </p:sp>
      <p:sp>
        <p:nvSpPr>
          <p:cNvPr id="113" name="1 つの角を切り取った四角形 112"/>
          <p:cNvSpPr/>
          <p:nvPr/>
        </p:nvSpPr>
        <p:spPr>
          <a:xfrm>
            <a:off x="4643438" y="4143375"/>
            <a:ext cx="4214812" cy="357188"/>
          </a:xfrm>
          <a:prstGeom prst="snip1Rect">
            <a:avLst>
              <a:gd name="adj" fmla="val 21111"/>
            </a:avLst>
          </a:prstGeom>
          <a:solidFill>
            <a:srgbClr val="B91B17">
              <a:lumMod val="20000"/>
              <a:lumOff val="80000"/>
            </a:srgbClr>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i="1" u="none" strike="noStrike" kern="0" cap="none" spc="0" normalizeH="0" baseline="0" noProof="0" dirty="0">
                <a:ln>
                  <a:noFill/>
                </a:ln>
                <a:solidFill>
                  <a:prstClr val="black">
                    <a:lumMod val="65000"/>
                    <a:lumOff val="35000"/>
                  </a:prstClr>
                </a:solidFill>
                <a:effectLst/>
                <a:uLnTx/>
                <a:uFillTx/>
                <a:latin typeface="Times New Roman" pitchFamily="18" charset="0"/>
                <a:ea typeface="メイリオ" pitchFamily="50" charset="-128"/>
                <a:cs typeface="Times New Roman" pitchFamily="18" charset="0"/>
              </a:rPr>
              <a:t>SuperStream</a:t>
            </a:r>
            <a:r>
              <a:rPr kumimoji="0" lang="ja-JP" altLang="en-US"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のデータを</a:t>
            </a:r>
            <a:r>
              <a:rPr kumimoji="0" lang="en-US" altLang="ja-JP"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Web</a:t>
            </a:r>
            <a:r>
              <a:rPr kumimoji="0" lang="ja-JP" altLang="en-US" sz="120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参照</a:t>
            </a:r>
          </a:p>
        </p:txBody>
      </p:sp>
      <p:sp>
        <p:nvSpPr>
          <p:cNvPr id="114" name="AutoShape 9"/>
          <p:cNvSpPr>
            <a:spLocks noChangeArrowheads="1"/>
          </p:cNvSpPr>
          <p:nvPr/>
        </p:nvSpPr>
        <p:spPr bwMode="gray">
          <a:xfrm>
            <a:off x="285750" y="1981771"/>
            <a:ext cx="4214813" cy="1876425"/>
          </a:xfrm>
          <a:prstGeom prst="roundRect">
            <a:avLst>
              <a:gd name="adj" fmla="val 10889"/>
            </a:avLst>
          </a:prstGeom>
          <a:solidFill>
            <a:srgbClr val="BC8B00">
              <a:lumMod val="20000"/>
              <a:lumOff val="80000"/>
              <a:alpha val="50000"/>
            </a:srgbClr>
          </a:solidFill>
          <a:ln w="38100">
            <a:noFill/>
            <a:round/>
            <a:headEnd/>
            <a:tailEnd/>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サーバーでスケジュールが自動実行されるので人手の</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管理は一切不要。</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担当者は自動通知メールを確認するだけ。</a:t>
            </a:r>
          </a:p>
        </p:txBody>
      </p:sp>
      <p:sp>
        <p:nvSpPr>
          <p:cNvPr id="115" name="AutoShape 9"/>
          <p:cNvSpPr>
            <a:spLocks noChangeArrowheads="1"/>
          </p:cNvSpPr>
          <p:nvPr/>
        </p:nvSpPr>
        <p:spPr bwMode="gray">
          <a:xfrm>
            <a:off x="4643438" y="1981771"/>
            <a:ext cx="4214812" cy="1876425"/>
          </a:xfrm>
          <a:prstGeom prst="roundRect">
            <a:avLst>
              <a:gd name="adj" fmla="val 10889"/>
            </a:avLst>
          </a:prstGeom>
          <a:solidFill>
            <a:srgbClr val="67792F">
              <a:lumMod val="20000"/>
              <a:lumOff val="80000"/>
              <a:alpha val="50000"/>
            </a:srgbClr>
          </a:solidFill>
          <a:ln w="38100">
            <a:noFill/>
            <a:round/>
            <a:headEnd/>
            <a:tailEnd/>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特定のフォルダやテーブルを監視し、情報が更新された</a:t>
            </a:r>
            <a:endParaRPr kumimoji="0" lang="en-US" altLang="ja-JP" sz="1200" kern="0" dirty="0" smtClean="0">
              <a:solidFill>
                <a:prstClr val="black">
                  <a:lumMod val="65000"/>
                  <a:lumOff val="35000"/>
                </a:prstClr>
              </a:solidFill>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際に自動的にデータ連携。</a:t>
            </a:r>
            <a:endParaRPr kumimoji="0" lang="en-US" altLang="ja-JP"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kern="0" dirty="0" smtClean="0">
                <a:solidFill>
                  <a:prstClr val="black">
                    <a:lumMod val="65000"/>
                    <a:lumOff val="35000"/>
                  </a:prstClr>
                </a:solidFill>
                <a:latin typeface="メイリオ" pitchFamily="50" charset="-128"/>
                <a:ea typeface="メイリオ" pitchFamily="50" charset="-128"/>
                <a:cs typeface="メイリオ" pitchFamily="50" charset="-128"/>
              </a:rPr>
              <a:t>社内グループウェア等への人事情報連携を自動化。</a:t>
            </a:r>
            <a:endParaRPr kumimoji="0" lang="en-US" altLang="ja-JP" sz="120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116" name="AutoShape 9"/>
          <p:cNvSpPr>
            <a:spLocks noChangeArrowheads="1"/>
          </p:cNvSpPr>
          <p:nvPr/>
        </p:nvSpPr>
        <p:spPr bwMode="gray">
          <a:xfrm>
            <a:off x="285750" y="4552950"/>
            <a:ext cx="4214813" cy="1876425"/>
          </a:xfrm>
          <a:prstGeom prst="roundRect">
            <a:avLst>
              <a:gd name="adj" fmla="val 10889"/>
            </a:avLst>
          </a:prstGeom>
          <a:solidFill>
            <a:srgbClr val="007BC7">
              <a:lumMod val="20000"/>
              <a:lumOff val="80000"/>
              <a:alpha val="50000"/>
            </a:srgbClr>
          </a:solidFill>
          <a:ln w="38100">
            <a:noFill/>
            <a:round/>
            <a:headEnd/>
            <a:tailEnd/>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サーバーで実行するので人手の管理は一切不要。</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操作ログデータ等をあらかじめ設定されたスケジュール</a:t>
            </a:r>
            <a:endParaRPr kumimoji="0" lang="en-US" altLang="ja-JP"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で自動</a:t>
            </a: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送信可能。</a:t>
            </a:r>
          </a:p>
        </p:txBody>
      </p:sp>
      <p:sp>
        <p:nvSpPr>
          <p:cNvPr id="117" name="AutoShape 9"/>
          <p:cNvSpPr>
            <a:spLocks noChangeArrowheads="1"/>
          </p:cNvSpPr>
          <p:nvPr/>
        </p:nvSpPr>
        <p:spPr bwMode="gray">
          <a:xfrm>
            <a:off x="4643438" y="4552950"/>
            <a:ext cx="4214812" cy="1876425"/>
          </a:xfrm>
          <a:prstGeom prst="roundRect">
            <a:avLst>
              <a:gd name="adj" fmla="val 10889"/>
            </a:avLst>
          </a:prstGeom>
          <a:solidFill>
            <a:srgbClr val="B91B17">
              <a:lumMod val="20000"/>
              <a:lumOff val="80000"/>
              <a:alpha val="50000"/>
            </a:srgbClr>
          </a:solidFill>
          <a:ln w="38100">
            <a:noFill/>
            <a:round/>
            <a:headEnd/>
            <a:tailEnd/>
          </a:ln>
          <a:effectLst/>
        </p:spPr>
        <p:txBody>
          <a:bodyPr wrap="none"/>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HTML</a:t>
            </a: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データの動的出力も可能。</a:t>
            </a:r>
            <a:endPar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エンドユーザー向け、簡易</a:t>
            </a:r>
            <a:r>
              <a:rPr kumimoji="0" lang="en-US" altLang="ja-JP"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Web</a:t>
            </a:r>
            <a:r>
              <a:rPr kumimoji="0" lang="ja-JP" altLang="en-US" sz="12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参照システムの構築が可能。</a:t>
            </a:r>
          </a:p>
        </p:txBody>
      </p:sp>
      <p:pic>
        <p:nvPicPr>
          <p:cNvPr id="118" name="Picture 31"/>
          <p:cNvPicPr>
            <a:picLocks noChangeAspect="1" noChangeArrowheads="1"/>
          </p:cNvPicPr>
          <p:nvPr/>
        </p:nvPicPr>
        <p:blipFill>
          <a:blip r:embed="rId3" cstate="screen"/>
          <a:srcRect/>
          <a:stretch>
            <a:fillRect/>
          </a:stretch>
        </p:blipFill>
        <p:spPr bwMode="auto">
          <a:xfrm>
            <a:off x="755650" y="2924746"/>
            <a:ext cx="714375" cy="715962"/>
          </a:xfrm>
          <a:prstGeom prst="rect">
            <a:avLst/>
          </a:prstGeom>
          <a:noFill/>
          <a:ln w="9525">
            <a:noFill/>
            <a:miter lim="800000"/>
            <a:headEnd/>
            <a:tailEnd/>
          </a:ln>
        </p:spPr>
      </p:pic>
      <p:pic>
        <p:nvPicPr>
          <p:cNvPr id="119" name="Picture 20"/>
          <p:cNvPicPr>
            <a:picLocks noChangeAspect="1" noChangeArrowheads="1"/>
          </p:cNvPicPr>
          <p:nvPr/>
        </p:nvPicPr>
        <p:blipFill>
          <a:blip r:embed="rId4" cstate="screen"/>
          <a:srcRect/>
          <a:stretch>
            <a:fillRect/>
          </a:stretch>
        </p:blipFill>
        <p:spPr bwMode="auto">
          <a:xfrm rot="15828671">
            <a:off x="2798307" y="2775134"/>
            <a:ext cx="345389" cy="720690"/>
          </a:xfrm>
          <a:prstGeom prst="rect">
            <a:avLst/>
          </a:prstGeom>
          <a:noFill/>
          <a:ln w="9525">
            <a:noFill/>
            <a:miter lim="800000"/>
            <a:headEnd/>
            <a:tailEnd/>
          </a:ln>
          <a:effectLst/>
          <a:scene3d>
            <a:camera prst="orthographicFront">
              <a:rot lat="0" lon="0" rev="0"/>
            </a:camera>
            <a:lightRig rig="threePt" dir="t"/>
          </a:scene3d>
        </p:spPr>
      </p:pic>
      <p:pic>
        <p:nvPicPr>
          <p:cNvPr id="120" name="Picture 20"/>
          <p:cNvPicPr>
            <a:picLocks noChangeAspect="1" noChangeArrowheads="1"/>
          </p:cNvPicPr>
          <p:nvPr/>
        </p:nvPicPr>
        <p:blipFill>
          <a:blip r:embed="rId4" cstate="screen"/>
          <a:srcRect/>
          <a:stretch>
            <a:fillRect/>
          </a:stretch>
        </p:blipFill>
        <p:spPr bwMode="auto">
          <a:xfrm rot="15727557">
            <a:off x="1591299" y="3208262"/>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21" name="Picture 31"/>
          <p:cNvPicPr>
            <a:picLocks noChangeAspect="1" noChangeArrowheads="1"/>
          </p:cNvPicPr>
          <p:nvPr/>
        </p:nvPicPr>
        <p:blipFill>
          <a:blip r:embed="rId5" cstate="screen"/>
          <a:srcRect/>
          <a:stretch>
            <a:fillRect/>
          </a:stretch>
        </p:blipFill>
        <p:spPr bwMode="auto">
          <a:xfrm>
            <a:off x="3352800" y="3069208"/>
            <a:ext cx="427038" cy="427038"/>
          </a:xfrm>
          <a:prstGeom prst="rect">
            <a:avLst/>
          </a:prstGeom>
          <a:noFill/>
          <a:ln w="9525">
            <a:noFill/>
            <a:miter lim="800000"/>
            <a:headEnd/>
            <a:tailEnd/>
          </a:ln>
        </p:spPr>
      </p:pic>
      <p:pic>
        <p:nvPicPr>
          <p:cNvPr id="122" name="Picture 5"/>
          <p:cNvPicPr>
            <a:picLocks noChangeAspect="1" noChangeArrowheads="1"/>
          </p:cNvPicPr>
          <p:nvPr/>
        </p:nvPicPr>
        <p:blipFill>
          <a:blip r:embed="rId6" cstate="screen"/>
          <a:srcRect/>
          <a:stretch>
            <a:fillRect/>
          </a:stretch>
        </p:blipFill>
        <p:spPr bwMode="auto">
          <a:xfrm>
            <a:off x="2051050" y="2853308"/>
            <a:ext cx="609600" cy="609600"/>
          </a:xfrm>
          <a:prstGeom prst="rect">
            <a:avLst/>
          </a:prstGeom>
          <a:noFill/>
          <a:ln w="9525">
            <a:noFill/>
            <a:miter lim="800000"/>
            <a:headEnd/>
            <a:tailEnd/>
          </a:ln>
        </p:spPr>
      </p:pic>
      <p:pic>
        <p:nvPicPr>
          <p:cNvPr id="123" name="Picture 20"/>
          <p:cNvPicPr>
            <a:picLocks noChangeAspect="1" noChangeArrowheads="1"/>
          </p:cNvPicPr>
          <p:nvPr/>
        </p:nvPicPr>
        <p:blipFill>
          <a:blip r:embed="rId4" cstate="screen"/>
          <a:srcRect/>
          <a:stretch>
            <a:fillRect/>
          </a:stretch>
        </p:blipFill>
        <p:spPr bwMode="auto">
          <a:xfrm rot="15828671">
            <a:off x="7367811" y="2631119"/>
            <a:ext cx="345389" cy="720690"/>
          </a:xfrm>
          <a:prstGeom prst="rect">
            <a:avLst/>
          </a:prstGeom>
          <a:noFill/>
          <a:ln w="9525">
            <a:noFill/>
            <a:miter lim="800000"/>
            <a:headEnd/>
            <a:tailEnd/>
          </a:ln>
          <a:effectLst/>
          <a:scene3d>
            <a:camera prst="orthographicFront">
              <a:rot lat="0" lon="0" rev="0"/>
            </a:camera>
            <a:lightRig rig="threePt" dir="t"/>
          </a:scene3d>
        </p:spPr>
      </p:pic>
      <p:pic>
        <p:nvPicPr>
          <p:cNvPr id="124" name="Picture 20"/>
          <p:cNvPicPr>
            <a:picLocks noChangeAspect="1" noChangeArrowheads="1"/>
          </p:cNvPicPr>
          <p:nvPr/>
        </p:nvPicPr>
        <p:blipFill>
          <a:blip r:embed="rId4" cstate="screen"/>
          <a:srcRect/>
          <a:stretch>
            <a:fillRect/>
          </a:stretch>
        </p:blipFill>
        <p:spPr bwMode="auto">
          <a:xfrm rot="15727557">
            <a:off x="6075411" y="3145072"/>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25" name="Picture 5"/>
          <p:cNvPicPr>
            <a:picLocks noChangeAspect="1" noChangeArrowheads="1"/>
          </p:cNvPicPr>
          <p:nvPr/>
        </p:nvPicPr>
        <p:blipFill>
          <a:blip r:embed="rId6" cstate="screen"/>
          <a:srcRect/>
          <a:stretch>
            <a:fillRect/>
          </a:stretch>
        </p:blipFill>
        <p:spPr bwMode="auto">
          <a:xfrm>
            <a:off x="6587604" y="2853308"/>
            <a:ext cx="609600" cy="609600"/>
          </a:xfrm>
          <a:prstGeom prst="rect">
            <a:avLst/>
          </a:prstGeom>
          <a:noFill/>
          <a:ln w="9525">
            <a:noFill/>
            <a:miter lim="800000"/>
            <a:headEnd/>
            <a:tailEnd/>
          </a:ln>
        </p:spPr>
      </p:pic>
      <p:pic>
        <p:nvPicPr>
          <p:cNvPr id="126" name="Picture 26"/>
          <p:cNvPicPr>
            <a:picLocks noChangeAspect="1" noChangeArrowheads="1"/>
          </p:cNvPicPr>
          <p:nvPr/>
        </p:nvPicPr>
        <p:blipFill>
          <a:blip r:embed="rId7" cstate="screen"/>
          <a:srcRect/>
          <a:stretch>
            <a:fillRect/>
          </a:stretch>
        </p:blipFill>
        <p:spPr bwMode="auto">
          <a:xfrm>
            <a:off x="7739707" y="2853878"/>
            <a:ext cx="720725" cy="719138"/>
          </a:xfrm>
          <a:prstGeom prst="rect">
            <a:avLst/>
          </a:prstGeom>
          <a:noFill/>
          <a:ln w="9525">
            <a:noFill/>
            <a:miter lim="800000"/>
            <a:headEnd/>
            <a:tailEnd/>
          </a:ln>
        </p:spPr>
      </p:pic>
      <p:pic>
        <p:nvPicPr>
          <p:cNvPr id="127" name="Picture 31"/>
          <p:cNvPicPr>
            <a:picLocks noChangeAspect="1" noChangeArrowheads="1"/>
          </p:cNvPicPr>
          <p:nvPr/>
        </p:nvPicPr>
        <p:blipFill>
          <a:blip r:embed="rId3" cstate="screen"/>
          <a:srcRect/>
          <a:stretch>
            <a:fillRect/>
          </a:stretch>
        </p:blipFill>
        <p:spPr bwMode="auto">
          <a:xfrm>
            <a:off x="755650" y="5367338"/>
            <a:ext cx="714375" cy="714375"/>
          </a:xfrm>
          <a:prstGeom prst="rect">
            <a:avLst/>
          </a:prstGeom>
          <a:noFill/>
          <a:ln w="9525">
            <a:noFill/>
            <a:miter lim="800000"/>
            <a:headEnd/>
            <a:tailEnd/>
          </a:ln>
        </p:spPr>
      </p:pic>
      <p:pic>
        <p:nvPicPr>
          <p:cNvPr id="128" name="Picture 20"/>
          <p:cNvPicPr>
            <a:picLocks noChangeAspect="1" noChangeArrowheads="1"/>
          </p:cNvPicPr>
          <p:nvPr/>
        </p:nvPicPr>
        <p:blipFill>
          <a:blip r:embed="rId4" cstate="screen"/>
          <a:srcRect/>
          <a:stretch>
            <a:fillRect/>
          </a:stretch>
        </p:blipFill>
        <p:spPr bwMode="auto">
          <a:xfrm rot="15828671">
            <a:off x="2798307" y="5217552"/>
            <a:ext cx="345389" cy="720690"/>
          </a:xfrm>
          <a:prstGeom prst="rect">
            <a:avLst/>
          </a:prstGeom>
          <a:noFill/>
          <a:ln w="9525">
            <a:noFill/>
            <a:miter lim="800000"/>
            <a:headEnd/>
            <a:tailEnd/>
          </a:ln>
          <a:effectLst/>
          <a:scene3d>
            <a:camera prst="orthographicFront">
              <a:rot lat="0" lon="0" rev="0"/>
            </a:camera>
            <a:lightRig rig="threePt" dir="t"/>
          </a:scene3d>
        </p:spPr>
      </p:pic>
      <p:pic>
        <p:nvPicPr>
          <p:cNvPr id="129" name="Picture 20"/>
          <p:cNvPicPr>
            <a:picLocks noChangeAspect="1" noChangeArrowheads="1"/>
          </p:cNvPicPr>
          <p:nvPr/>
        </p:nvPicPr>
        <p:blipFill>
          <a:blip r:embed="rId4" cstate="screen"/>
          <a:srcRect/>
          <a:stretch>
            <a:fillRect/>
          </a:stretch>
        </p:blipFill>
        <p:spPr bwMode="auto">
          <a:xfrm rot="15727557">
            <a:off x="1591299" y="5650680"/>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0" name="Picture 31"/>
          <p:cNvPicPr>
            <a:picLocks noChangeAspect="1" noChangeArrowheads="1"/>
          </p:cNvPicPr>
          <p:nvPr/>
        </p:nvPicPr>
        <p:blipFill>
          <a:blip r:embed="rId5" cstate="screen"/>
          <a:srcRect/>
          <a:stretch>
            <a:fillRect/>
          </a:stretch>
        </p:blipFill>
        <p:spPr bwMode="auto">
          <a:xfrm>
            <a:off x="539750" y="5583238"/>
            <a:ext cx="427038" cy="427037"/>
          </a:xfrm>
          <a:prstGeom prst="rect">
            <a:avLst/>
          </a:prstGeom>
          <a:noFill/>
          <a:ln w="9525">
            <a:noFill/>
            <a:miter lim="800000"/>
            <a:headEnd/>
            <a:tailEnd/>
          </a:ln>
        </p:spPr>
      </p:pic>
      <p:pic>
        <p:nvPicPr>
          <p:cNvPr id="131" name="Picture 5"/>
          <p:cNvPicPr>
            <a:picLocks noChangeAspect="1" noChangeArrowheads="1"/>
          </p:cNvPicPr>
          <p:nvPr/>
        </p:nvPicPr>
        <p:blipFill>
          <a:blip r:embed="rId6" cstate="screen"/>
          <a:srcRect/>
          <a:stretch>
            <a:fillRect/>
          </a:stretch>
        </p:blipFill>
        <p:spPr bwMode="auto">
          <a:xfrm>
            <a:off x="2051050" y="5295900"/>
            <a:ext cx="609600" cy="609600"/>
          </a:xfrm>
          <a:prstGeom prst="rect">
            <a:avLst/>
          </a:prstGeom>
          <a:noFill/>
          <a:ln w="9525">
            <a:noFill/>
            <a:miter lim="800000"/>
            <a:headEnd/>
            <a:tailEnd/>
          </a:ln>
        </p:spPr>
      </p:pic>
      <p:pic>
        <p:nvPicPr>
          <p:cNvPr id="132" name="Picture 275"/>
          <p:cNvPicPr>
            <a:picLocks noChangeAspect="1" noChangeArrowheads="1"/>
          </p:cNvPicPr>
          <p:nvPr/>
        </p:nvPicPr>
        <p:blipFill>
          <a:blip r:embed="rId8" cstate="screen"/>
          <a:srcRect/>
          <a:stretch>
            <a:fillRect/>
          </a:stretch>
        </p:blipFill>
        <p:spPr bwMode="auto">
          <a:xfrm>
            <a:off x="3276600" y="5295900"/>
            <a:ext cx="935038" cy="736600"/>
          </a:xfrm>
          <a:prstGeom prst="rect">
            <a:avLst/>
          </a:prstGeom>
          <a:noFill/>
          <a:ln w="9525">
            <a:noFill/>
            <a:miter lim="800000"/>
            <a:headEnd/>
            <a:tailEnd/>
          </a:ln>
        </p:spPr>
      </p:pic>
      <p:pic>
        <p:nvPicPr>
          <p:cNvPr id="133" name="Picture 31"/>
          <p:cNvPicPr>
            <a:picLocks noChangeAspect="1" noChangeArrowheads="1"/>
          </p:cNvPicPr>
          <p:nvPr/>
        </p:nvPicPr>
        <p:blipFill>
          <a:blip r:embed="rId3" cstate="screen"/>
          <a:srcRect/>
          <a:stretch>
            <a:fillRect/>
          </a:stretch>
        </p:blipFill>
        <p:spPr bwMode="auto">
          <a:xfrm>
            <a:off x="4859338" y="5449888"/>
            <a:ext cx="715962" cy="715962"/>
          </a:xfrm>
          <a:prstGeom prst="rect">
            <a:avLst/>
          </a:prstGeom>
          <a:noFill/>
          <a:ln w="9525">
            <a:noFill/>
            <a:miter lim="800000"/>
            <a:headEnd/>
            <a:tailEnd/>
          </a:ln>
        </p:spPr>
      </p:pic>
      <p:pic>
        <p:nvPicPr>
          <p:cNvPr id="134" name="Picture 20"/>
          <p:cNvPicPr>
            <a:picLocks noChangeAspect="1" noChangeArrowheads="1"/>
          </p:cNvPicPr>
          <p:nvPr/>
        </p:nvPicPr>
        <p:blipFill>
          <a:blip r:embed="rId4" cstate="screen"/>
          <a:srcRect/>
          <a:stretch>
            <a:fillRect/>
          </a:stretch>
        </p:blipFill>
        <p:spPr bwMode="auto">
          <a:xfrm rot="15828671">
            <a:off x="6936409" y="5151398"/>
            <a:ext cx="345389" cy="720690"/>
          </a:xfrm>
          <a:prstGeom prst="rect">
            <a:avLst/>
          </a:prstGeom>
          <a:noFill/>
          <a:ln w="9525">
            <a:noFill/>
            <a:miter lim="800000"/>
            <a:headEnd/>
            <a:tailEnd/>
          </a:ln>
          <a:effectLst/>
          <a:scene3d>
            <a:camera prst="orthographicFront">
              <a:rot lat="0" lon="0" rev="0"/>
            </a:camera>
            <a:lightRig rig="threePt" dir="t"/>
          </a:scene3d>
        </p:spPr>
      </p:pic>
      <p:pic>
        <p:nvPicPr>
          <p:cNvPr id="135" name="Picture 20"/>
          <p:cNvPicPr>
            <a:picLocks noChangeAspect="1" noChangeArrowheads="1"/>
          </p:cNvPicPr>
          <p:nvPr/>
        </p:nvPicPr>
        <p:blipFill>
          <a:blip r:embed="rId4" cstate="screen"/>
          <a:srcRect/>
          <a:stretch>
            <a:fillRect/>
          </a:stretch>
        </p:blipFill>
        <p:spPr bwMode="auto">
          <a:xfrm rot="15727557">
            <a:off x="5729401" y="5584526"/>
            <a:ext cx="345389" cy="720690"/>
          </a:xfrm>
          <a:prstGeom prst="rect">
            <a:avLst/>
          </a:prstGeom>
          <a:noFill/>
          <a:ln w="9525">
            <a:noFill/>
            <a:miter lim="800000"/>
            <a:headEnd/>
            <a:tailEnd/>
          </a:ln>
          <a:effectLst/>
          <a:scene3d>
            <a:camera prst="orthographicFront">
              <a:rot lat="0" lon="10799999" rev="0"/>
            </a:camera>
            <a:lightRig rig="threePt" dir="t"/>
          </a:scene3d>
        </p:spPr>
      </p:pic>
      <p:pic>
        <p:nvPicPr>
          <p:cNvPr id="136" name="Picture 5"/>
          <p:cNvPicPr>
            <a:picLocks noChangeAspect="1" noChangeArrowheads="1"/>
          </p:cNvPicPr>
          <p:nvPr/>
        </p:nvPicPr>
        <p:blipFill>
          <a:blip r:embed="rId6" cstate="screen"/>
          <a:srcRect/>
          <a:stretch>
            <a:fillRect/>
          </a:stretch>
        </p:blipFill>
        <p:spPr bwMode="auto">
          <a:xfrm>
            <a:off x="6189663" y="5229225"/>
            <a:ext cx="609600" cy="609600"/>
          </a:xfrm>
          <a:prstGeom prst="rect">
            <a:avLst/>
          </a:prstGeom>
          <a:noFill/>
          <a:ln w="9525">
            <a:noFill/>
            <a:miter lim="800000"/>
            <a:headEnd/>
            <a:tailEnd/>
          </a:ln>
        </p:spPr>
      </p:pic>
      <p:pic>
        <p:nvPicPr>
          <p:cNvPr id="137" name="Picture 393"/>
          <p:cNvPicPr>
            <a:picLocks noChangeAspect="1" noChangeArrowheads="1"/>
          </p:cNvPicPr>
          <p:nvPr/>
        </p:nvPicPr>
        <p:blipFill>
          <a:blip r:embed="rId9" cstate="screen"/>
          <a:srcRect/>
          <a:stretch>
            <a:fillRect/>
          </a:stretch>
        </p:blipFill>
        <p:spPr bwMode="auto">
          <a:xfrm>
            <a:off x="7524750" y="5229225"/>
            <a:ext cx="1223963" cy="887413"/>
          </a:xfrm>
          <a:prstGeom prst="rect">
            <a:avLst/>
          </a:prstGeom>
          <a:noFill/>
          <a:ln w="9525">
            <a:noFill/>
            <a:miter lim="800000"/>
            <a:headEnd/>
            <a:tailEnd/>
          </a:ln>
        </p:spPr>
      </p:pic>
      <p:sp>
        <p:nvSpPr>
          <p:cNvPr id="138" name="円形吹き出し 137"/>
          <p:cNvSpPr/>
          <p:nvPr/>
        </p:nvSpPr>
        <p:spPr>
          <a:xfrm>
            <a:off x="107504" y="1200175"/>
            <a:ext cx="928688" cy="428625"/>
          </a:xfrm>
          <a:prstGeom prst="wedgeEllipseCallout">
            <a:avLst>
              <a:gd name="adj1" fmla="val 19081"/>
              <a:gd name="adj2" fmla="val 63134"/>
            </a:avLst>
          </a:prstGeom>
          <a:solidFill>
            <a:srgbClr val="FFC000"/>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活用例</a:t>
            </a:r>
            <a:endParaRPr kumimoji="0" lang="en-US" altLang="ja-JP"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kern="0" dirty="0">
                <a:solidFill>
                  <a:srgbClr val="FFFFFF"/>
                </a:solidFill>
                <a:latin typeface="メイリオ" pitchFamily="50" charset="-128"/>
                <a:ea typeface="メイリオ" pitchFamily="50" charset="-128"/>
                <a:cs typeface="メイリオ" pitchFamily="50" charset="-128"/>
              </a:rPr>
              <a:t>①</a:t>
            </a:r>
            <a:endParaRPr kumimoji="0" lang="ja-JP" altLang="en-US"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39" name="円形吹き出し 138"/>
          <p:cNvSpPr/>
          <p:nvPr/>
        </p:nvSpPr>
        <p:spPr>
          <a:xfrm>
            <a:off x="4507408" y="3789040"/>
            <a:ext cx="928688" cy="428625"/>
          </a:xfrm>
          <a:prstGeom prst="wedgeEllipseCallout">
            <a:avLst>
              <a:gd name="adj1" fmla="val 19081"/>
              <a:gd name="adj2" fmla="val 63134"/>
            </a:avLst>
          </a:prstGeom>
          <a:solidFill>
            <a:srgbClr val="B91B17">
              <a:lumMod val="40000"/>
              <a:lumOff val="60000"/>
            </a:srgbClr>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活用例</a:t>
            </a:r>
            <a:endParaRPr kumimoji="0" lang="en-US" altLang="ja-JP"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④</a:t>
            </a:r>
            <a:endParaRPr kumimoji="0" lang="ja-JP" altLang="en-US"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40" name="円形吹き出し 139"/>
          <p:cNvSpPr/>
          <p:nvPr/>
        </p:nvSpPr>
        <p:spPr>
          <a:xfrm>
            <a:off x="4499992" y="1196752"/>
            <a:ext cx="928688" cy="428625"/>
          </a:xfrm>
          <a:prstGeom prst="wedgeEllipseCallout">
            <a:avLst>
              <a:gd name="adj1" fmla="val 19081"/>
              <a:gd name="adj2" fmla="val 63134"/>
            </a:avLst>
          </a:prstGeom>
          <a:solidFill>
            <a:srgbClr val="00B050"/>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活用例</a:t>
            </a:r>
            <a:endParaRPr kumimoji="0" lang="en-US" altLang="ja-JP"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②</a:t>
            </a:r>
            <a:endParaRPr kumimoji="0" lang="ja-JP" altLang="en-US"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41" name="円形吹き出し 140"/>
          <p:cNvSpPr/>
          <p:nvPr/>
        </p:nvSpPr>
        <p:spPr>
          <a:xfrm>
            <a:off x="142875" y="3786188"/>
            <a:ext cx="928688" cy="428625"/>
          </a:xfrm>
          <a:prstGeom prst="wedgeEllipseCallout">
            <a:avLst>
              <a:gd name="adj1" fmla="val 19081"/>
              <a:gd name="adj2" fmla="val 63134"/>
            </a:avLst>
          </a:prstGeom>
          <a:solidFill>
            <a:srgbClr val="007BC7">
              <a:lumMod val="60000"/>
              <a:lumOff val="40000"/>
            </a:srgbClr>
          </a:solidFill>
          <a:ln w="190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活用例</a:t>
            </a:r>
            <a:endParaRPr kumimoji="0" lang="en-US" altLang="ja-JP" sz="105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③</a:t>
            </a:r>
          </a:p>
        </p:txBody>
      </p:sp>
      <p:pic>
        <p:nvPicPr>
          <p:cNvPr id="142" name="Picture 31"/>
          <p:cNvPicPr>
            <a:picLocks noChangeAspect="1" noChangeArrowheads="1"/>
          </p:cNvPicPr>
          <p:nvPr/>
        </p:nvPicPr>
        <p:blipFill>
          <a:blip r:embed="rId10" cstate="screen"/>
          <a:srcRect/>
          <a:stretch>
            <a:fillRect/>
          </a:stretch>
        </p:blipFill>
        <p:spPr bwMode="auto">
          <a:xfrm>
            <a:off x="4931395" y="2929062"/>
            <a:ext cx="642527" cy="643954"/>
          </a:xfrm>
          <a:prstGeom prst="rect">
            <a:avLst/>
          </a:prstGeom>
          <a:noFill/>
          <a:ln w="9525">
            <a:noFill/>
            <a:miter lim="800000"/>
            <a:headEnd/>
            <a:tailEnd/>
          </a:ln>
        </p:spPr>
      </p:pic>
      <p:pic>
        <p:nvPicPr>
          <p:cNvPr id="143" name="Picture 22"/>
          <p:cNvPicPr>
            <a:picLocks noChangeAspect="1" noChangeArrowheads="1"/>
          </p:cNvPicPr>
          <p:nvPr/>
        </p:nvPicPr>
        <p:blipFill>
          <a:blip r:embed="rId11" cstate="email"/>
          <a:srcRect/>
          <a:stretch>
            <a:fillRect/>
          </a:stretch>
        </p:blipFill>
        <p:spPr bwMode="auto">
          <a:xfrm>
            <a:off x="5559215" y="2785864"/>
            <a:ext cx="427112" cy="427112"/>
          </a:xfrm>
          <a:prstGeom prst="rect">
            <a:avLst/>
          </a:prstGeom>
          <a:noFill/>
          <a:ln w="9525">
            <a:noFill/>
            <a:miter lim="800000"/>
            <a:headEnd/>
            <a:tailEnd/>
          </a:ln>
          <a:effectLst/>
        </p:spPr>
      </p:pic>
      <p:pic>
        <p:nvPicPr>
          <p:cNvPr id="144" name="Picture 25"/>
          <p:cNvPicPr>
            <a:picLocks noChangeAspect="1" noChangeArrowheads="1"/>
          </p:cNvPicPr>
          <p:nvPr/>
        </p:nvPicPr>
        <p:blipFill>
          <a:blip r:embed="rId12" cstate="email"/>
          <a:srcRect/>
          <a:stretch>
            <a:fillRect/>
          </a:stretch>
        </p:blipFill>
        <p:spPr bwMode="auto">
          <a:xfrm>
            <a:off x="5435451" y="3068960"/>
            <a:ext cx="499120" cy="4991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0" y="1779588"/>
            <a:ext cx="9144000" cy="3385542"/>
          </a:xfrm>
          <a:prstGeom prst="rect">
            <a:avLst/>
          </a:prstGeom>
          <a:noFill/>
          <a:ln w="9525" algn="ctr">
            <a:noFill/>
            <a:miter lim="800000"/>
            <a:headEnd/>
            <a:tailEnd/>
          </a:ln>
        </p:spPr>
        <p:txBody>
          <a:bodyPr>
            <a:spAutoFit/>
          </a:bodyPr>
          <a:lstStyle/>
          <a:p>
            <a:pPr algn="ctr"/>
            <a:endParaRPr lang="en-US" altLang="ja-JP" sz="5400" dirty="0">
              <a:solidFill>
                <a:prstClr val="black"/>
              </a:solidFill>
              <a:latin typeface="Times New Roman" pitchFamily="18" charset="0"/>
            </a:endParaRPr>
          </a:p>
          <a:p>
            <a:pPr algn="ctr">
              <a:lnSpc>
                <a:spcPct val="150000"/>
              </a:lnSpc>
            </a:pPr>
            <a:r>
              <a:rPr lang="ja-JP" altLang="en-US" sz="4000" dirty="0" smtClean="0">
                <a:latin typeface="メイリオ" pitchFamily="50" charset="-128"/>
                <a:ea typeface="メイリオ" pitchFamily="50" charset="-128"/>
                <a:cs typeface="メイリオ" pitchFamily="50" charset="-128"/>
              </a:rPr>
              <a:t>マイナンバー </a:t>
            </a:r>
            <a:r>
              <a:rPr lang="en-US" altLang="ja-JP" sz="4000" dirty="0" smtClean="0">
                <a:latin typeface="メイリオ" pitchFamily="50" charset="-128"/>
                <a:ea typeface="メイリオ" pitchFamily="50" charset="-128"/>
                <a:cs typeface="メイリオ" pitchFamily="50" charset="-128"/>
              </a:rPr>
              <a:t>(</a:t>
            </a:r>
            <a:r>
              <a:rPr lang="ja-JP" altLang="en-US" sz="4000" dirty="0" smtClean="0">
                <a:latin typeface="メイリオ" pitchFamily="50" charset="-128"/>
                <a:ea typeface="メイリオ" pitchFamily="50" charset="-128"/>
                <a:cs typeface="メイリオ" pitchFamily="50" charset="-128"/>
              </a:rPr>
              <a:t>社会保障・税番号制度</a:t>
            </a:r>
            <a:r>
              <a:rPr lang="en-US" altLang="ja-JP" sz="4000" dirty="0" smtClean="0">
                <a:latin typeface="メイリオ" pitchFamily="50" charset="-128"/>
                <a:ea typeface="メイリオ" pitchFamily="50" charset="-128"/>
                <a:cs typeface="メイリオ" pitchFamily="50" charset="-128"/>
              </a:rPr>
              <a:t>) </a:t>
            </a:r>
            <a:br>
              <a:rPr lang="en-US" altLang="ja-JP" sz="4000" dirty="0" smtClean="0">
                <a:latin typeface="メイリオ" pitchFamily="50" charset="-128"/>
                <a:ea typeface="メイリオ" pitchFamily="50" charset="-128"/>
                <a:cs typeface="メイリオ" pitchFamily="50" charset="-128"/>
              </a:rPr>
            </a:br>
            <a:r>
              <a:rPr lang="ja-JP" altLang="en-US" sz="4000" dirty="0" smtClean="0">
                <a:latin typeface="メイリオ" pitchFamily="50" charset="-128"/>
                <a:ea typeface="メイリオ" pitchFamily="50" charset="-128"/>
                <a:cs typeface="メイリオ" pitchFamily="50" charset="-128"/>
              </a:rPr>
              <a:t>対応に向けたスケジュール</a:t>
            </a:r>
            <a:endParaRPr lang="ja-JP" altLang="en-US" sz="4000" b="1" dirty="0">
              <a:solidFill>
                <a:prstClr val="black"/>
              </a:solidFill>
              <a:latin typeface="メイリオ" pitchFamily="50" charset="-128"/>
              <a:ea typeface="メイリオ" pitchFamily="50" charset="-128"/>
              <a:cs typeface="メイリオ" pitchFamily="50" charset="-128"/>
            </a:endParaRPr>
          </a:p>
          <a:p>
            <a:pPr algn="ctr"/>
            <a:endParaRPr lang="en-US" altLang="ja-JP" sz="4000" dirty="0">
              <a:solidFill>
                <a:prstClr val="black"/>
              </a:solidFill>
              <a:latin typeface="メイリオ" pitchFamily="50" charset="-128"/>
              <a:ea typeface="メイリオ" pitchFamily="50" charset="-128"/>
              <a:cs typeface="メイリオ" pitchFamily="50" charset="-128"/>
            </a:endParaRPr>
          </a:p>
        </p:txBody>
      </p:sp>
      <p:sp>
        <p:nvSpPr>
          <p:cNvPr id="4"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093C75F2-3E4C-4B5E-9F52-DE106DCEBDCD}" type="slidenum">
              <a:rPr lang="ja-JP" altLang="en-US" smtClean="0">
                <a:solidFill>
                  <a:srgbClr val="FFFFFF"/>
                </a:solidFill>
              </a:rPr>
              <a:pPr/>
              <a:t>48</a:t>
            </a:fld>
            <a:endParaRPr lang="ja-JP" altLang="en-US" dirty="0">
              <a:solidFill>
                <a:srgbClr val="FFFFFF"/>
              </a:solidFill>
            </a:endParaRPr>
          </a:p>
        </p:txBody>
      </p:sp>
      <p:sp>
        <p:nvSpPr>
          <p:cNvPr id="41"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人事給与管理システムにおける</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マイナンバー対応について</a:t>
            </a:r>
            <a:endParaRPr lang="ja-JP" altLang="en-US" b="1" dirty="0">
              <a:solidFill>
                <a:srgbClr val="FFFFFF"/>
              </a:solidFill>
              <a:latin typeface="メイリオ" pitchFamily="50" charset="-128"/>
              <a:ea typeface="メイリオ" pitchFamily="50" charset="-128"/>
              <a:cs typeface="メイリオ" pitchFamily="50" charset="-128"/>
            </a:endParaRPr>
          </a:p>
        </p:txBody>
      </p:sp>
      <p:sp>
        <p:nvSpPr>
          <p:cNvPr id="107" name="Text Box 5"/>
          <p:cNvSpPr txBox="1">
            <a:spLocks noChangeArrowheads="1"/>
          </p:cNvSpPr>
          <p:nvPr/>
        </p:nvSpPr>
        <p:spPr bwMode="auto">
          <a:xfrm>
            <a:off x="611188" y="1682577"/>
            <a:ext cx="8064500" cy="523220"/>
          </a:xfrm>
          <a:prstGeom prst="rect">
            <a:avLst/>
          </a:prstGeom>
          <a:noFill/>
          <a:ln w="9525">
            <a:noFill/>
            <a:miter lim="800000"/>
            <a:headEnd/>
            <a:tailEnd/>
          </a:ln>
        </p:spPr>
        <p:txBody>
          <a:bodyPr>
            <a:spAutoFit/>
          </a:bodyPr>
          <a:lstStyle/>
          <a:p>
            <a:pPr fontAlgn="auto">
              <a:spcBef>
                <a:spcPts val="0"/>
              </a:spcBef>
              <a:spcAft>
                <a:spcPts val="0"/>
              </a:spcAft>
              <a:defRPr/>
            </a:pPr>
            <a:r>
              <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Web</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アプリケーション（人事諸届・照会）を利用してマイナンバー情報を収集し、暗号化された</a:t>
            </a:r>
            <a:r>
              <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DB</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で管理します。退職者のマイナンバーの有効期限を一括設定することも可能です。</a:t>
            </a:r>
            <a:endParaRPr kumimoji="0" lang="en-US" altLang="ja-JP" sz="140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cxnSp>
        <p:nvCxnSpPr>
          <p:cNvPr id="108" name="直線コネクタ 107"/>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09" name="グループ化 108"/>
          <p:cNvGrpSpPr/>
          <p:nvPr/>
        </p:nvGrpSpPr>
        <p:grpSpPr>
          <a:xfrm>
            <a:off x="395290" y="1340768"/>
            <a:ext cx="215993" cy="215740"/>
            <a:chOff x="395290" y="1340768"/>
            <a:chExt cx="215993" cy="215740"/>
          </a:xfrm>
        </p:grpSpPr>
        <p:sp>
          <p:nvSpPr>
            <p:cNvPr id="110" name="正方形/長方形 109"/>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11" name="正方形/長方形 110"/>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12"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マイナンバーの取得から破棄までを一元管理</a:t>
            </a:r>
          </a:p>
        </p:txBody>
      </p:sp>
      <p:sp>
        <p:nvSpPr>
          <p:cNvPr id="12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84" name="角丸四角形 83"/>
          <p:cNvSpPr/>
          <p:nvPr/>
        </p:nvSpPr>
        <p:spPr>
          <a:xfrm>
            <a:off x="6084168" y="3609020"/>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85" name="角丸四角形 84"/>
          <p:cNvSpPr/>
          <p:nvPr/>
        </p:nvSpPr>
        <p:spPr>
          <a:xfrm>
            <a:off x="251523" y="2204864"/>
            <a:ext cx="2664293" cy="4176464"/>
          </a:xfrm>
          <a:prstGeom prst="roundRect">
            <a:avLst>
              <a:gd name="adj" fmla="val 472"/>
            </a:avLst>
          </a:prstGeom>
          <a:solidFill>
            <a:srgbClr val="FFFFFF"/>
          </a:solidFill>
          <a:ln w="25400" cap="flat" cmpd="sng" algn="ctr">
            <a:solidFill>
              <a:srgbClr val="FF8585"/>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86" name="角丸四角形 85"/>
          <p:cNvSpPr/>
          <p:nvPr/>
        </p:nvSpPr>
        <p:spPr>
          <a:xfrm>
            <a:off x="251520" y="2204864"/>
            <a:ext cx="2664295" cy="338060"/>
          </a:xfrm>
          <a:prstGeom prst="roundRect">
            <a:avLst>
              <a:gd name="adj" fmla="val 0"/>
            </a:avLst>
          </a:prstGeom>
          <a:solidFill>
            <a:srgbClr val="FF8585"/>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取　得</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87" name="Freeform 305"/>
          <p:cNvSpPr>
            <a:spLocks noEditPoints="1"/>
          </p:cNvSpPr>
          <p:nvPr/>
        </p:nvSpPr>
        <p:spPr bwMode="auto">
          <a:xfrm>
            <a:off x="395536" y="5229200"/>
            <a:ext cx="450850" cy="450850"/>
          </a:xfrm>
          <a:custGeom>
            <a:avLst/>
            <a:gdLst>
              <a:gd name="T0" fmla="*/ 600 w 853"/>
              <a:gd name="T1" fmla="*/ 532 h 854"/>
              <a:gd name="T2" fmla="*/ 600 w 853"/>
              <a:gd name="T3" fmla="*/ 771 h 854"/>
              <a:gd name="T4" fmla="*/ 83 w 853"/>
              <a:gd name="T5" fmla="*/ 771 h 854"/>
              <a:gd name="T6" fmla="*/ 83 w 853"/>
              <a:gd name="T7" fmla="*/ 254 h 854"/>
              <a:gd name="T8" fmla="*/ 321 w 853"/>
              <a:gd name="T9" fmla="*/ 254 h 854"/>
              <a:gd name="T10" fmla="*/ 405 w 853"/>
              <a:gd name="T11" fmla="*/ 171 h 854"/>
              <a:gd name="T12" fmla="*/ 0 w 853"/>
              <a:gd name="T13" fmla="*/ 171 h 854"/>
              <a:gd name="T14" fmla="*/ 0 w 853"/>
              <a:gd name="T15" fmla="*/ 854 h 854"/>
              <a:gd name="T16" fmla="*/ 683 w 853"/>
              <a:gd name="T17" fmla="*/ 854 h 854"/>
              <a:gd name="T18" fmla="*/ 683 w 853"/>
              <a:gd name="T19" fmla="*/ 449 h 854"/>
              <a:gd name="T20" fmla="*/ 600 w 853"/>
              <a:gd name="T21" fmla="*/ 532 h 854"/>
              <a:gd name="T22" fmla="*/ 253 w 853"/>
              <a:gd name="T23" fmla="*/ 597 h 854"/>
              <a:gd name="T24" fmla="*/ 460 w 853"/>
              <a:gd name="T25" fmla="*/ 550 h 854"/>
              <a:gd name="T26" fmla="*/ 304 w 853"/>
              <a:gd name="T27" fmla="*/ 393 h 854"/>
              <a:gd name="T28" fmla="*/ 253 w 853"/>
              <a:gd name="T29" fmla="*/ 597 h 854"/>
              <a:gd name="T30" fmla="*/ 693 w 853"/>
              <a:gd name="T31" fmla="*/ 0 h 854"/>
              <a:gd name="T32" fmla="*/ 348 w 853"/>
              <a:gd name="T33" fmla="*/ 345 h 854"/>
              <a:gd name="T34" fmla="*/ 509 w 853"/>
              <a:gd name="T35" fmla="*/ 506 h 854"/>
              <a:gd name="T36" fmla="*/ 853 w 853"/>
              <a:gd name="T37" fmla="*/ 161 h 854"/>
              <a:gd name="T38" fmla="*/ 693 w 853"/>
              <a:gd name="T39"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3" h="854">
                <a:moveTo>
                  <a:pt x="600" y="532"/>
                </a:moveTo>
                <a:lnTo>
                  <a:pt x="600" y="771"/>
                </a:lnTo>
                <a:lnTo>
                  <a:pt x="83" y="771"/>
                </a:lnTo>
                <a:lnTo>
                  <a:pt x="83" y="254"/>
                </a:lnTo>
                <a:lnTo>
                  <a:pt x="321" y="254"/>
                </a:lnTo>
                <a:lnTo>
                  <a:pt x="405" y="171"/>
                </a:lnTo>
                <a:lnTo>
                  <a:pt x="0" y="171"/>
                </a:lnTo>
                <a:lnTo>
                  <a:pt x="0" y="854"/>
                </a:lnTo>
                <a:lnTo>
                  <a:pt x="683" y="854"/>
                </a:lnTo>
                <a:lnTo>
                  <a:pt x="683" y="449"/>
                </a:lnTo>
                <a:lnTo>
                  <a:pt x="600" y="532"/>
                </a:lnTo>
                <a:close/>
                <a:moveTo>
                  <a:pt x="253" y="597"/>
                </a:moveTo>
                <a:lnTo>
                  <a:pt x="460" y="550"/>
                </a:lnTo>
                <a:lnTo>
                  <a:pt x="304" y="393"/>
                </a:lnTo>
                <a:lnTo>
                  <a:pt x="253" y="597"/>
                </a:lnTo>
                <a:close/>
                <a:moveTo>
                  <a:pt x="693" y="0"/>
                </a:moveTo>
                <a:lnTo>
                  <a:pt x="348" y="345"/>
                </a:lnTo>
                <a:lnTo>
                  <a:pt x="509" y="506"/>
                </a:lnTo>
                <a:lnTo>
                  <a:pt x="853" y="161"/>
                </a:lnTo>
                <a:lnTo>
                  <a:pt x="693" y="0"/>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pic>
        <p:nvPicPr>
          <p:cNvPr id="88" name="Picture 4"/>
          <p:cNvPicPr>
            <a:picLocks noChangeAspect="1" noChangeArrowheads="1"/>
          </p:cNvPicPr>
          <p:nvPr/>
        </p:nvPicPr>
        <p:blipFill>
          <a:blip r:embed="rId3" cstate="print"/>
          <a:srcRect/>
          <a:stretch>
            <a:fillRect/>
          </a:stretch>
        </p:blipFill>
        <p:spPr bwMode="auto">
          <a:xfrm>
            <a:off x="477880" y="3212976"/>
            <a:ext cx="1154627" cy="648072"/>
          </a:xfrm>
          <a:prstGeom prst="rect">
            <a:avLst/>
          </a:prstGeom>
          <a:noFill/>
          <a:ln w="9525">
            <a:solidFill>
              <a:schemeClr val="accent1"/>
            </a:solidFill>
            <a:miter lim="800000"/>
            <a:headEnd/>
            <a:tailEnd/>
          </a:ln>
        </p:spPr>
      </p:pic>
      <p:grpSp>
        <p:nvGrpSpPr>
          <p:cNvPr id="89" name="グループ化 525"/>
          <p:cNvGrpSpPr/>
          <p:nvPr/>
        </p:nvGrpSpPr>
        <p:grpSpPr>
          <a:xfrm>
            <a:off x="323528" y="2671212"/>
            <a:ext cx="419348" cy="415530"/>
            <a:chOff x="3784104" y="1923678"/>
            <a:chExt cx="381000" cy="381000"/>
          </a:xfrm>
          <a:solidFill>
            <a:srgbClr val="00A3EC"/>
          </a:solidFill>
        </p:grpSpPr>
        <p:sp>
          <p:nvSpPr>
            <p:cNvPr id="90"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91"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92" name="Freeform 418"/>
          <p:cNvSpPr>
            <a:spLocks noEditPoints="1"/>
          </p:cNvSpPr>
          <p:nvPr/>
        </p:nvSpPr>
        <p:spPr bwMode="auto">
          <a:xfrm>
            <a:off x="351809" y="4033440"/>
            <a:ext cx="403820" cy="331664"/>
          </a:xfrm>
          <a:custGeom>
            <a:avLst/>
            <a:gdLst>
              <a:gd name="T0" fmla="*/ 0 w 985"/>
              <a:gd name="T1" fmla="*/ 0 h 678"/>
              <a:gd name="T2" fmla="*/ 0 w 985"/>
              <a:gd name="T3" fmla="*/ 678 h 678"/>
              <a:gd name="T4" fmla="*/ 985 w 985"/>
              <a:gd name="T5" fmla="*/ 678 h 678"/>
              <a:gd name="T6" fmla="*/ 985 w 985"/>
              <a:gd name="T7" fmla="*/ 0 h 678"/>
              <a:gd name="T8" fmla="*/ 0 w 985"/>
              <a:gd name="T9" fmla="*/ 0 h 678"/>
              <a:gd name="T10" fmla="*/ 369 w 985"/>
              <a:gd name="T11" fmla="*/ 431 h 678"/>
              <a:gd name="T12" fmla="*/ 369 w 985"/>
              <a:gd name="T13" fmla="*/ 308 h 678"/>
              <a:gd name="T14" fmla="*/ 615 w 985"/>
              <a:gd name="T15" fmla="*/ 308 h 678"/>
              <a:gd name="T16" fmla="*/ 615 w 985"/>
              <a:gd name="T17" fmla="*/ 431 h 678"/>
              <a:gd name="T18" fmla="*/ 369 w 985"/>
              <a:gd name="T19" fmla="*/ 431 h 678"/>
              <a:gd name="T20" fmla="*/ 615 w 985"/>
              <a:gd name="T21" fmla="*/ 493 h 678"/>
              <a:gd name="T22" fmla="*/ 615 w 985"/>
              <a:gd name="T23" fmla="*/ 615 h 678"/>
              <a:gd name="T24" fmla="*/ 369 w 985"/>
              <a:gd name="T25" fmla="*/ 615 h 678"/>
              <a:gd name="T26" fmla="*/ 369 w 985"/>
              <a:gd name="T27" fmla="*/ 493 h 678"/>
              <a:gd name="T28" fmla="*/ 615 w 985"/>
              <a:gd name="T29" fmla="*/ 493 h 678"/>
              <a:gd name="T30" fmla="*/ 615 w 985"/>
              <a:gd name="T31" fmla="*/ 123 h 678"/>
              <a:gd name="T32" fmla="*/ 615 w 985"/>
              <a:gd name="T33" fmla="*/ 246 h 678"/>
              <a:gd name="T34" fmla="*/ 369 w 985"/>
              <a:gd name="T35" fmla="*/ 246 h 678"/>
              <a:gd name="T36" fmla="*/ 369 w 985"/>
              <a:gd name="T37" fmla="*/ 123 h 678"/>
              <a:gd name="T38" fmla="*/ 615 w 985"/>
              <a:gd name="T39" fmla="*/ 123 h 678"/>
              <a:gd name="T40" fmla="*/ 307 w 985"/>
              <a:gd name="T41" fmla="*/ 123 h 678"/>
              <a:gd name="T42" fmla="*/ 307 w 985"/>
              <a:gd name="T43" fmla="*/ 246 h 678"/>
              <a:gd name="T44" fmla="*/ 61 w 985"/>
              <a:gd name="T45" fmla="*/ 246 h 678"/>
              <a:gd name="T46" fmla="*/ 61 w 985"/>
              <a:gd name="T47" fmla="*/ 123 h 678"/>
              <a:gd name="T48" fmla="*/ 307 w 985"/>
              <a:gd name="T49" fmla="*/ 123 h 678"/>
              <a:gd name="T50" fmla="*/ 61 w 985"/>
              <a:gd name="T51" fmla="*/ 308 h 678"/>
              <a:gd name="T52" fmla="*/ 307 w 985"/>
              <a:gd name="T53" fmla="*/ 308 h 678"/>
              <a:gd name="T54" fmla="*/ 307 w 985"/>
              <a:gd name="T55" fmla="*/ 431 h 678"/>
              <a:gd name="T56" fmla="*/ 61 w 985"/>
              <a:gd name="T57" fmla="*/ 431 h 678"/>
              <a:gd name="T58" fmla="*/ 61 w 985"/>
              <a:gd name="T59" fmla="*/ 308 h 678"/>
              <a:gd name="T60" fmla="*/ 676 w 985"/>
              <a:gd name="T61" fmla="*/ 308 h 678"/>
              <a:gd name="T62" fmla="*/ 924 w 985"/>
              <a:gd name="T63" fmla="*/ 308 h 678"/>
              <a:gd name="T64" fmla="*/ 924 w 985"/>
              <a:gd name="T65" fmla="*/ 431 h 678"/>
              <a:gd name="T66" fmla="*/ 676 w 985"/>
              <a:gd name="T67" fmla="*/ 431 h 678"/>
              <a:gd name="T68" fmla="*/ 676 w 985"/>
              <a:gd name="T69" fmla="*/ 308 h 678"/>
              <a:gd name="T70" fmla="*/ 676 w 985"/>
              <a:gd name="T71" fmla="*/ 246 h 678"/>
              <a:gd name="T72" fmla="*/ 676 w 985"/>
              <a:gd name="T73" fmla="*/ 123 h 678"/>
              <a:gd name="T74" fmla="*/ 924 w 985"/>
              <a:gd name="T75" fmla="*/ 123 h 678"/>
              <a:gd name="T76" fmla="*/ 924 w 985"/>
              <a:gd name="T77" fmla="*/ 246 h 678"/>
              <a:gd name="T78" fmla="*/ 676 w 985"/>
              <a:gd name="T79" fmla="*/ 246 h 678"/>
              <a:gd name="T80" fmla="*/ 61 w 985"/>
              <a:gd name="T81" fmla="*/ 493 h 678"/>
              <a:gd name="T82" fmla="*/ 307 w 985"/>
              <a:gd name="T83" fmla="*/ 493 h 678"/>
              <a:gd name="T84" fmla="*/ 307 w 985"/>
              <a:gd name="T85" fmla="*/ 615 h 678"/>
              <a:gd name="T86" fmla="*/ 61 w 985"/>
              <a:gd name="T87" fmla="*/ 615 h 678"/>
              <a:gd name="T88" fmla="*/ 61 w 985"/>
              <a:gd name="T89" fmla="*/ 493 h 678"/>
              <a:gd name="T90" fmla="*/ 676 w 985"/>
              <a:gd name="T91" fmla="*/ 615 h 678"/>
              <a:gd name="T92" fmla="*/ 676 w 985"/>
              <a:gd name="T93" fmla="*/ 493 h 678"/>
              <a:gd name="T94" fmla="*/ 924 w 985"/>
              <a:gd name="T95" fmla="*/ 493 h 678"/>
              <a:gd name="T96" fmla="*/ 924 w 985"/>
              <a:gd name="T97" fmla="*/ 615 h 678"/>
              <a:gd name="T98" fmla="*/ 676 w 985"/>
              <a:gd name="T99" fmla="*/ 615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5" h="678">
                <a:moveTo>
                  <a:pt x="0" y="0"/>
                </a:moveTo>
                <a:lnTo>
                  <a:pt x="0" y="678"/>
                </a:lnTo>
                <a:lnTo>
                  <a:pt x="985" y="678"/>
                </a:lnTo>
                <a:lnTo>
                  <a:pt x="985" y="0"/>
                </a:lnTo>
                <a:lnTo>
                  <a:pt x="0" y="0"/>
                </a:lnTo>
                <a:close/>
                <a:moveTo>
                  <a:pt x="369" y="431"/>
                </a:moveTo>
                <a:lnTo>
                  <a:pt x="369" y="308"/>
                </a:lnTo>
                <a:lnTo>
                  <a:pt x="615" y="308"/>
                </a:lnTo>
                <a:lnTo>
                  <a:pt x="615" y="431"/>
                </a:lnTo>
                <a:lnTo>
                  <a:pt x="369" y="431"/>
                </a:lnTo>
                <a:close/>
                <a:moveTo>
                  <a:pt x="615" y="493"/>
                </a:moveTo>
                <a:lnTo>
                  <a:pt x="615" y="615"/>
                </a:lnTo>
                <a:lnTo>
                  <a:pt x="369" y="615"/>
                </a:lnTo>
                <a:lnTo>
                  <a:pt x="369" y="493"/>
                </a:lnTo>
                <a:lnTo>
                  <a:pt x="615" y="493"/>
                </a:lnTo>
                <a:close/>
                <a:moveTo>
                  <a:pt x="615" y="123"/>
                </a:moveTo>
                <a:lnTo>
                  <a:pt x="615" y="246"/>
                </a:lnTo>
                <a:lnTo>
                  <a:pt x="369" y="246"/>
                </a:lnTo>
                <a:lnTo>
                  <a:pt x="369" y="123"/>
                </a:lnTo>
                <a:lnTo>
                  <a:pt x="615" y="123"/>
                </a:lnTo>
                <a:close/>
                <a:moveTo>
                  <a:pt x="307" y="123"/>
                </a:moveTo>
                <a:lnTo>
                  <a:pt x="307" y="246"/>
                </a:lnTo>
                <a:lnTo>
                  <a:pt x="61" y="246"/>
                </a:lnTo>
                <a:lnTo>
                  <a:pt x="61" y="123"/>
                </a:lnTo>
                <a:lnTo>
                  <a:pt x="307" y="123"/>
                </a:lnTo>
                <a:close/>
                <a:moveTo>
                  <a:pt x="61" y="308"/>
                </a:moveTo>
                <a:lnTo>
                  <a:pt x="307" y="308"/>
                </a:lnTo>
                <a:lnTo>
                  <a:pt x="307" y="431"/>
                </a:lnTo>
                <a:lnTo>
                  <a:pt x="61" y="431"/>
                </a:lnTo>
                <a:lnTo>
                  <a:pt x="61" y="308"/>
                </a:lnTo>
                <a:close/>
                <a:moveTo>
                  <a:pt x="676" y="308"/>
                </a:moveTo>
                <a:lnTo>
                  <a:pt x="924" y="308"/>
                </a:lnTo>
                <a:lnTo>
                  <a:pt x="924" y="431"/>
                </a:lnTo>
                <a:lnTo>
                  <a:pt x="676" y="431"/>
                </a:lnTo>
                <a:lnTo>
                  <a:pt x="676" y="308"/>
                </a:lnTo>
                <a:close/>
                <a:moveTo>
                  <a:pt x="676" y="246"/>
                </a:moveTo>
                <a:lnTo>
                  <a:pt x="676" y="123"/>
                </a:lnTo>
                <a:lnTo>
                  <a:pt x="924" y="123"/>
                </a:lnTo>
                <a:lnTo>
                  <a:pt x="924" y="246"/>
                </a:lnTo>
                <a:lnTo>
                  <a:pt x="676" y="246"/>
                </a:lnTo>
                <a:close/>
                <a:moveTo>
                  <a:pt x="61" y="493"/>
                </a:moveTo>
                <a:lnTo>
                  <a:pt x="307" y="493"/>
                </a:lnTo>
                <a:lnTo>
                  <a:pt x="307" y="615"/>
                </a:lnTo>
                <a:lnTo>
                  <a:pt x="61" y="615"/>
                </a:lnTo>
                <a:lnTo>
                  <a:pt x="61" y="493"/>
                </a:lnTo>
                <a:close/>
                <a:moveTo>
                  <a:pt x="676" y="615"/>
                </a:moveTo>
                <a:lnTo>
                  <a:pt x="676" y="493"/>
                </a:lnTo>
                <a:lnTo>
                  <a:pt x="924" y="493"/>
                </a:lnTo>
                <a:lnTo>
                  <a:pt x="924" y="615"/>
                </a:lnTo>
                <a:lnTo>
                  <a:pt x="676" y="615"/>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93" name="テキスト ボックス 92"/>
          <p:cNvSpPr txBox="1"/>
          <p:nvPr/>
        </p:nvSpPr>
        <p:spPr bwMode="black">
          <a:xfrm>
            <a:off x="827584" y="4112902"/>
            <a:ext cx="1652697"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CSV</a:t>
            </a:r>
            <a:r>
              <a:rPr kumimoji="0" lang="ja-JP" altLang="en-US" sz="1500" b="1" kern="0" dirty="0" smtClean="0">
                <a:uFill>
                  <a:solidFill>
                    <a:srgbClr val="FFC000"/>
                  </a:solidFill>
                </a:uFill>
                <a:latin typeface="メイリオ" pitchFamily="50" charset="-128"/>
                <a:ea typeface="メイリオ" pitchFamily="50" charset="-128"/>
                <a:cs typeface="メイリオ" pitchFamily="50" charset="-128"/>
              </a:rPr>
              <a:t> </a:t>
            </a:r>
            <a:r>
              <a:rPr kumimoji="0" lang="en-US" altLang="ja-JP" sz="15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b="1" kern="0" dirty="0" smtClean="0">
                <a:uFill>
                  <a:solidFill>
                    <a:srgbClr val="FFC000"/>
                  </a:solidFill>
                </a:uFill>
                <a:latin typeface="メイリオ" pitchFamily="50" charset="-128"/>
                <a:ea typeface="メイリオ" pitchFamily="50" charset="-128"/>
                <a:cs typeface="メイリオ" pitchFamily="50" charset="-128"/>
              </a:rPr>
              <a:t> </a:t>
            </a:r>
            <a:r>
              <a:rPr kumimoji="0" lang="ja-JP" altLang="en-US" sz="15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画像データ</a:t>
            </a:r>
            <a:endParaRPr kumimoji="0" lang="en-US" altLang="ja-JP" sz="1500" b="1"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94" name="テキスト ボックス 93"/>
          <p:cNvSpPr txBox="1"/>
          <p:nvPr/>
        </p:nvSpPr>
        <p:spPr bwMode="black">
          <a:xfrm>
            <a:off x="899592" y="5373216"/>
            <a:ext cx="1057983"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紙</a:t>
            </a:r>
            <a:r>
              <a:rPr kumimoji="0" lang="ja-JP" altLang="en-US" sz="1500" b="1" i="0" u="none" strike="noStrike" kern="0" cap="none" spc="0" normalizeH="0" noProof="0" dirty="0" smtClean="0">
                <a:ln>
                  <a:noFill/>
                </a:ln>
                <a:effectLst/>
                <a:uLnTx/>
                <a:uFill>
                  <a:solidFill>
                    <a:srgbClr val="FFC000"/>
                  </a:solidFill>
                </a:uFill>
                <a:latin typeface="メイリオ" pitchFamily="50" charset="-128"/>
                <a:ea typeface="メイリオ" pitchFamily="50" charset="-128"/>
                <a:cs typeface="メイリオ" pitchFamily="50" charset="-128"/>
              </a:rPr>
              <a:t> </a:t>
            </a:r>
            <a:r>
              <a:rPr kumimoji="0" lang="en-US" altLang="ja-JP" sz="1500" b="1" i="0" u="none" strike="noStrike" kern="0" cap="none" spc="0" normalizeH="0" noProof="0" dirty="0" smtClean="0">
                <a:ln>
                  <a:noFill/>
                </a:ln>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b="1" i="0" u="none" strike="noStrike" kern="0" cap="none" spc="0" normalizeH="0" noProof="0" dirty="0" smtClean="0">
                <a:ln>
                  <a:noFill/>
                </a:ln>
                <a:effectLst/>
                <a:uLnTx/>
                <a:uFill>
                  <a:solidFill>
                    <a:srgbClr val="FFC000"/>
                  </a:solidFill>
                </a:uFill>
                <a:latin typeface="メイリオ" pitchFamily="50" charset="-128"/>
                <a:ea typeface="メイリオ" pitchFamily="50" charset="-128"/>
                <a:cs typeface="メイリオ" pitchFamily="50" charset="-128"/>
              </a:rPr>
              <a:t> コピー</a:t>
            </a:r>
            <a:endParaRPr kumimoji="0" lang="en-US" altLang="ja-JP" sz="1500" b="1"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95" name="テキスト ボックス 94"/>
          <p:cNvSpPr txBox="1"/>
          <p:nvPr/>
        </p:nvSpPr>
        <p:spPr bwMode="black">
          <a:xfrm>
            <a:off x="816136" y="2780928"/>
            <a:ext cx="1955664"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Web</a:t>
            </a:r>
            <a:r>
              <a:rPr kumimoji="0" lang="en-US" altLang="ja-JP" sz="1500" b="1" kern="0" dirty="0" smtClean="0">
                <a:uFill>
                  <a:solidFill>
                    <a:srgbClr val="FFC000"/>
                  </a:solidFill>
                </a:uFill>
                <a:latin typeface="メイリオ" pitchFamily="50" charset="-128"/>
                <a:ea typeface="メイリオ" pitchFamily="50" charset="-128"/>
                <a:cs typeface="メイリオ" pitchFamily="50" charset="-128"/>
              </a:rPr>
              <a:t>+</a:t>
            </a:r>
            <a:r>
              <a:rPr kumimoji="0" lang="ja-JP" altLang="en-US" sz="1500" b="1" kern="0" dirty="0" smtClean="0">
                <a:uFill>
                  <a:solidFill>
                    <a:srgbClr val="FFC000"/>
                  </a:solidFill>
                </a:uFill>
                <a:latin typeface="メイリオ" pitchFamily="50" charset="-128"/>
                <a:ea typeface="メイリオ" pitchFamily="50" charset="-128"/>
                <a:cs typeface="メイリオ" pitchFamily="50" charset="-128"/>
              </a:rPr>
              <a:t>画像データ添付</a:t>
            </a:r>
            <a:endParaRPr kumimoji="0" lang="en-US" altLang="ja-JP" sz="1500" b="1"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96" name="角丸四角形 95"/>
          <p:cNvSpPr/>
          <p:nvPr/>
        </p:nvSpPr>
        <p:spPr>
          <a:xfrm>
            <a:off x="3059832" y="2204864"/>
            <a:ext cx="2880320" cy="4176464"/>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97" name="角丸四角形 96"/>
          <p:cNvSpPr/>
          <p:nvPr/>
        </p:nvSpPr>
        <p:spPr>
          <a:xfrm>
            <a:off x="3059832" y="2204864"/>
            <a:ext cx="2880320"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管　理</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98" name="Freeform 364"/>
          <p:cNvSpPr>
            <a:spLocks noEditPoints="1"/>
          </p:cNvSpPr>
          <p:nvPr/>
        </p:nvSpPr>
        <p:spPr bwMode="auto">
          <a:xfrm>
            <a:off x="4112075" y="4509120"/>
            <a:ext cx="720080" cy="864096"/>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99" name="テキスト ボックス 98"/>
          <p:cNvSpPr txBox="1"/>
          <p:nvPr/>
        </p:nvSpPr>
        <p:spPr bwMode="black">
          <a:xfrm>
            <a:off x="4211960" y="544742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00A3EC"/>
                </a:solidFill>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100" name="テキスト ボックス 99"/>
          <p:cNvSpPr txBox="1"/>
          <p:nvPr/>
        </p:nvSpPr>
        <p:spPr bwMode="black">
          <a:xfrm>
            <a:off x="4810089" y="5231403"/>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暗号化</a:t>
            </a:r>
            <a:endParaRPr kumimoji="0" lang="en-US" altLang="ja-JP" sz="12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101" name="角丸四角形 100"/>
          <p:cNvSpPr/>
          <p:nvPr/>
        </p:nvSpPr>
        <p:spPr>
          <a:xfrm>
            <a:off x="6084165" y="2204864"/>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02" name="角丸四角形 101"/>
          <p:cNvSpPr/>
          <p:nvPr/>
        </p:nvSpPr>
        <p:spPr>
          <a:xfrm>
            <a:off x="6084160" y="2204864"/>
            <a:ext cx="2808317"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FFFFFF"/>
                </a:solidFill>
                <a:latin typeface="メイリオ"/>
                <a:ea typeface="メイリオ"/>
              </a:rPr>
              <a:t>通　知</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103" name="角丸四角形 102"/>
          <p:cNvSpPr/>
          <p:nvPr/>
        </p:nvSpPr>
        <p:spPr>
          <a:xfrm>
            <a:off x="6084168" y="5013176"/>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04" name="角丸四角形 103"/>
          <p:cNvSpPr/>
          <p:nvPr/>
        </p:nvSpPr>
        <p:spPr>
          <a:xfrm>
            <a:off x="6084480" y="4999152"/>
            <a:ext cx="2808000"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破　棄</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grpSp>
        <p:nvGrpSpPr>
          <p:cNvPr id="105" name="グループ化 93"/>
          <p:cNvGrpSpPr/>
          <p:nvPr/>
        </p:nvGrpSpPr>
        <p:grpSpPr>
          <a:xfrm>
            <a:off x="7934311" y="5373216"/>
            <a:ext cx="579785" cy="720602"/>
            <a:chOff x="5392768" y="3867148"/>
            <a:chExt cx="534112" cy="657410"/>
          </a:xfrm>
        </p:grpSpPr>
        <p:sp>
          <p:nvSpPr>
            <p:cNvPr id="106" name="台形 105"/>
            <p:cNvSpPr/>
            <p:nvPr/>
          </p:nvSpPr>
          <p:spPr>
            <a:xfrm rot="10800000">
              <a:off x="5392768" y="4052119"/>
              <a:ext cx="534112" cy="472439"/>
            </a:xfrm>
            <a:prstGeom prst="trapezoid">
              <a:avLst/>
            </a:prstGeom>
            <a:solidFill>
              <a:srgbClr val="FFFFFF"/>
            </a:solidFill>
            <a:ln w="57150" cap="flat" cmpd="sng" algn="ctr">
              <a:solidFill>
                <a:srgbClr val="32AD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cxnSp>
          <p:nvCxnSpPr>
            <p:cNvPr id="113" name="直線コネクタ 112"/>
            <p:cNvCxnSpPr/>
            <p:nvPr/>
          </p:nvCxnSpPr>
          <p:spPr>
            <a:xfrm>
              <a:off x="5658048" y="4101920"/>
              <a:ext cx="0" cy="337424"/>
            </a:xfrm>
            <a:prstGeom prst="line">
              <a:avLst/>
            </a:prstGeom>
            <a:noFill/>
            <a:ln w="57150" cap="flat" cmpd="sng" algn="ctr">
              <a:solidFill>
                <a:srgbClr val="32ADC6"/>
              </a:solidFill>
              <a:prstDash val="solid"/>
            </a:ln>
            <a:effectLst/>
          </p:spPr>
        </p:cxnSp>
        <p:cxnSp>
          <p:nvCxnSpPr>
            <p:cNvPr id="114" name="直線コネクタ 113"/>
            <p:cNvCxnSpPr/>
            <p:nvPr/>
          </p:nvCxnSpPr>
          <p:spPr>
            <a:xfrm>
              <a:off x="5733498" y="4101920"/>
              <a:ext cx="0" cy="337424"/>
            </a:xfrm>
            <a:prstGeom prst="line">
              <a:avLst/>
            </a:prstGeom>
            <a:noFill/>
            <a:ln w="57150" cap="flat" cmpd="sng" algn="ctr">
              <a:solidFill>
                <a:srgbClr val="32ADC6"/>
              </a:solidFill>
              <a:prstDash val="solid"/>
            </a:ln>
            <a:effectLst/>
          </p:spPr>
        </p:cxnSp>
        <p:cxnSp>
          <p:nvCxnSpPr>
            <p:cNvPr id="115" name="直線コネクタ 114"/>
            <p:cNvCxnSpPr/>
            <p:nvPr/>
          </p:nvCxnSpPr>
          <p:spPr>
            <a:xfrm>
              <a:off x="5585759" y="4101920"/>
              <a:ext cx="0" cy="337424"/>
            </a:xfrm>
            <a:prstGeom prst="line">
              <a:avLst/>
            </a:prstGeom>
            <a:noFill/>
            <a:ln w="57150" cap="flat" cmpd="sng" algn="ctr">
              <a:solidFill>
                <a:srgbClr val="32ADC6"/>
              </a:solidFill>
              <a:prstDash val="solid"/>
            </a:ln>
            <a:effectLst/>
          </p:spPr>
        </p:cxnSp>
        <p:cxnSp>
          <p:nvCxnSpPr>
            <p:cNvPr id="116" name="直線コネクタ 115"/>
            <p:cNvCxnSpPr/>
            <p:nvPr/>
          </p:nvCxnSpPr>
          <p:spPr>
            <a:xfrm flipH="1">
              <a:off x="5393126" y="3973820"/>
              <a:ext cx="533414" cy="2"/>
            </a:xfrm>
            <a:prstGeom prst="line">
              <a:avLst/>
            </a:prstGeom>
            <a:noFill/>
            <a:ln w="57150" cap="flat" cmpd="sng" algn="ctr">
              <a:solidFill>
                <a:srgbClr val="32ADC6"/>
              </a:solidFill>
              <a:prstDash val="solid"/>
            </a:ln>
            <a:effectLst/>
          </p:spPr>
        </p:cxnSp>
        <p:sp>
          <p:nvSpPr>
            <p:cNvPr id="117" name="円/楕円 116"/>
            <p:cNvSpPr/>
            <p:nvPr/>
          </p:nvSpPr>
          <p:spPr>
            <a:xfrm>
              <a:off x="5599232" y="3867148"/>
              <a:ext cx="116956" cy="98231"/>
            </a:xfrm>
            <a:prstGeom prst="ellipse">
              <a:avLst/>
            </a:prstGeom>
            <a:solidFill>
              <a:srgbClr val="32ADC6"/>
            </a:solidFill>
            <a:ln w="25400" cap="flat" cmpd="sng" algn="ctr">
              <a:solidFill>
                <a:srgbClr val="32AD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grpSp>
      <p:sp>
        <p:nvSpPr>
          <p:cNvPr id="118" name="テキスト ボックス 117"/>
          <p:cNvSpPr txBox="1"/>
          <p:nvPr/>
        </p:nvSpPr>
        <p:spPr bwMode="black">
          <a:xfrm>
            <a:off x="7884368" y="616750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削除</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119" name="Freeform 382"/>
          <p:cNvSpPr>
            <a:spLocks noEditPoints="1"/>
          </p:cNvSpPr>
          <p:nvPr/>
        </p:nvSpPr>
        <p:spPr bwMode="auto">
          <a:xfrm>
            <a:off x="6753399" y="5450744"/>
            <a:ext cx="410889" cy="390524"/>
          </a:xfrm>
          <a:custGeom>
            <a:avLst/>
            <a:gdLst>
              <a:gd name="T0" fmla="*/ 378 w 877"/>
              <a:gd name="T1" fmla="*/ 522 h 876"/>
              <a:gd name="T2" fmla="*/ 456 w 877"/>
              <a:gd name="T3" fmla="*/ 96 h 876"/>
              <a:gd name="T4" fmla="*/ 540 w 877"/>
              <a:gd name="T5" fmla="*/ 112 h 876"/>
              <a:gd name="T6" fmla="*/ 616 w 877"/>
              <a:gd name="T7" fmla="*/ 145 h 876"/>
              <a:gd name="T8" fmla="*/ 680 w 877"/>
              <a:gd name="T9" fmla="*/ 196 h 876"/>
              <a:gd name="T10" fmla="*/ 732 w 877"/>
              <a:gd name="T11" fmla="*/ 260 h 876"/>
              <a:gd name="T12" fmla="*/ 765 w 877"/>
              <a:gd name="T13" fmla="*/ 336 h 876"/>
              <a:gd name="T14" fmla="*/ 781 w 877"/>
              <a:gd name="T15" fmla="*/ 420 h 876"/>
              <a:gd name="T16" fmla="*/ 777 w 877"/>
              <a:gd name="T17" fmla="*/ 491 h 876"/>
              <a:gd name="T18" fmla="*/ 754 w 877"/>
              <a:gd name="T19" fmla="*/ 571 h 876"/>
              <a:gd name="T20" fmla="*/ 712 w 877"/>
              <a:gd name="T21" fmla="*/ 643 h 876"/>
              <a:gd name="T22" fmla="*/ 656 w 877"/>
              <a:gd name="T23" fmla="*/ 702 h 876"/>
              <a:gd name="T24" fmla="*/ 586 w 877"/>
              <a:gd name="T25" fmla="*/ 746 h 876"/>
              <a:gd name="T26" fmla="*/ 507 w 877"/>
              <a:gd name="T27" fmla="*/ 774 h 876"/>
              <a:gd name="T28" fmla="*/ 439 w 877"/>
              <a:gd name="T29" fmla="*/ 781 h 876"/>
              <a:gd name="T30" fmla="*/ 352 w 877"/>
              <a:gd name="T31" fmla="*/ 770 h 876"/>
              <a:gd name="T32" fmla="*/ 274 w 877"/>
              <a:gd name="T33" fmla="*/ 739 h 876"/>
              <a:gd name="T34" fmla="*/ 208 w 877"/>
              <a:gd name="T35" fmla="*/ 691 h 876"/>
              <a:gd name="T36" fmla="*/ 154 w 877"/>
              <a:gd name="T37" fmla="*/ 630 h 876"/>
              <a:gd name="T38" fmla="*/ 116 w 877"/>
              <a:gd name="T39" fmla="*/ 556 h 876"/>
              <a:gd name="T40" fmla="*/ 98 w 877"/>
              <a:gd name="T41" fmla="*/ 473 h 876"/>
              <a:gd name="T42" fmla="*/ 98 w 877"/>
              <a:gd name="T43" fmla="*/ 403 h 876"/>
              <a:gd name="T44" fmla="*/ 116 w 877"/>
              <a:gd name="T45" fmla="*/ 320 h 876"/>
              <a:gd name="T46" fmla="*/ 154 w 877"/>
              <a:gd name="T47" fmla="*/ 247 h 876"/>
              <a:gd name="T48" fmla="*/ 208 w 877"/>
              <a:gd name="T49" fmla="*/ 185 h 876"/>
              <a:gd name="T50" fmla="*/ 274 w 877"/>
              <a:gd name="T51" fmla="*/ 137 h 876"/>
              <a:gd name="T52" fmla="*/ 352 w 877"/>
              <a:gd name="T53" fmla="*/ 107 h 876"/>
              <a:gd name="T54" fmla="*/ 439 w 877"/>
              <a:gd name="T55" fmla="*/ 96 h 876"/>
              <a:gd name="T56" fmla="*/ 6 w 877"/>
              <a:gd name="T57" fmla="*/ 505 h 876"/>
              <a:gd name="T58" fmla="*/ 34 w 877"/>
              <a:gd name="T59" fmla="*/ 608 h 876"/>
              <a:gd name="T60" fmla="*/ 87 w 877"/>
              <a:gd name="T61" fmla="*/ 701 h 876"/>
              <a:gd name="T62" fmla="*/ 159 w 877"/>
              <a:gd name="T63" fmla="*/ 776 h 876"/>
              <a:gd name="T64" fmla="*/ 248 w 877"/>
              <a:gd name="T65" fmla="*/ 833 h 876"/>
              <a:gd name="T66" fmla="*/ 350 w 877"/>
              <a:gd name="T67" fmla="*/ 868 h 876"/>
              <a:gd name="T68" fmla="*/ 439 w 877"/>
              <a:gd name="T69" fmla="*/ 876 h 876"/>
              <a:gd name="T70" fmla="*/ 548 w 877"/>
              <a:gd name="T71" fmla="*/ 863 h 876"/>
              <a:gd name="T72" fmla="*/ 648 w 877"/>
              <a:gd name="T73" fmla="*/ 823 h 876"/>
              <a:gd name="T74" fmla="*/ 733 w 877"/>
              <a:gd name="T75" fmla="*/ 762 h 876"/>
              <a:gd name="T76" fmla="*/ 801 w 877"/>
              <a:gd name="T77" fmla="*/ 683 h 876"/>
              <a:gd name="T78" fmla="*/ 849 w 877"/>
              <a:gd name="T79" fmla="*/ 589 h 876"/>
              <a:gd name="T80" fmla="*/ 874 w 877"/>
              <a:gd name="T81" fmla="*/ 484 h 876"/>
              <a:gd name="T82" fmla="*/ 874 w 877"/>
              <a:gd name="T83" fmla="*/ 394 h 876"/>
              <a:gd name="T84" fmla="*/ 849 w 877"/>
              <a:gd name="T85" fmla="*/ 288 h 876"/>
              <a:gd name="T86" fmla="*/ 801 w 877"/>
              <a:gd name="T87" fmla="*/ 193 h 876"/>
              <a:gd name="T88" fmla="*/ 733 w 877"/>
              <a:gd name="T89" fmla="*/ 114 h 876"/>
              <a:gd name="T90" fmla="*/ 648 w 877"/>
              <a:gd name="T91" fmla="*/ 53 h 876"/>
              <a:gd name="T92" fmla="*/ 548 w 877"/>
              <a:gd name="T93" fmla="*/ 14 h 876"/>
              <a:gd name="T94" fmla="*/ 439 w 877"/>
              <a:gd name="T95" fmla="*/ 0 h 876"/>
              <a:gd name="T96" fmla="*/ 350 w 877"/>
              <a:gd name="T97" fmla="*/ 8 h 876"/>
              <a:gd name="T98" fmla="*/ 248 w 877"/>
              <a:gd name="T99" fmla="*/ 43 h 876"/>
              <a:gd name="T100" fmla="*/ 159 w 877"/>
              <a:gd name="T101" fmla="*/ 100 h 876"/>
              <a:gd name="T102" fmla="*/ 87 w 877"/>
              <a:gd name="T103" fmla="*/ 176 h 876"/>
              <a:gd name="T104" fmla="*/ 34 w 877"/>
              <a:gd name="T105" fmla="*/ 268 h 876"/>
              <a:gd name="T106" fmla="*/ 6 w 877"/>
              <a:gd name="T107" fmla="*/ 372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7" h="876">
                <a:moveTo>
                  <a:pt x="674" y="426"/>
                </a:moveTo>
                <a:lnTo>
                  <a:pt x="474" y="426"/>
                </a:lnTo>
                <a:lnTo>
                  <a:pt x="474" y="196"/>
                </a:lnTo>
                <a:lnTo>
                  <a:pt x="378" y="196"/>
                </a:lnTo>
                <a:lnTo>
                  <a:pt x="378" y="522"/>
                </a:lnTo>
                <a:lnTo>
                  <a:pt x="674" y="522"/>
                </a:lnTo>
                <a:lnTo>
                  <a:pt x="674" y="426"/>
                </a:lnTo>
                <a:close/>
                <a:moveTo>
                  <a:pt x="439" y="96"/>
                </a:moveTo>
                <a:lnTo>
                  <a:pt x="439" y="96"/>
                </a:lnTo>
                <a:lnTo>
                  <a:pt x="456" y="96"/>
                </a:lnTo>
                <a:lnTo>
                  <a:pt x="474" y="97"/>
                </a:lnTo>
                <a:lnTo>
                  <a:pt x="490" y="100"/>
                </a:lnTo>
                <a:lnTo>
                  <a:pt x="507" y="102"/>
                </a:lnTo>
                <a:lnTo>
                  <a:pt x="524" y="107"/>
                </a:lnTo>
                <a:lnTo>
                  <a:pt x="540" y="112"/>
                </a:lnTo>
                <a:lnTo>
                  <a:pt x="556" y="116"/>
                </a:lnTo>
                <a:lnTo>
                  <a:pt x="572" y="122"/>
                </a:lnTo>
                <a:lnTo>
                  <a:pt x="586" y="130"/>
                </a:lnTo>
                <a:lnTo>
                  <a:pt x="602" y="137"/>
                </a:lnTo>
                <a:lnTo>
                  <a:pt x="616" y="145"/>
                </a:lnTo>
                <a:lnTo>
                  <a:pt x="630" y="154"/>
                </a:lnTo>
                <a:lnTo>
                  <a:pt x="643" y="163"/>
                </a:lnTo>
                <a:lnTo>
                  <a:pt x="656" y="174"/>
                </a:lnTo>
                <a:lnTo>
                  <a:pt x="668" y="185"/>
                </a:lnTo>
                <a:lnTo>
                  <a:pt x="680" y="196"/>
                </a:lnTo>
                <a:lnTo>
                  <a:pt x="692" y="208"/>
                </a:lnTo>
                <a:lnTo>
                  <a:pt x="703" y="221"/>
                </a:lnTo>
                <a:lnTo>
                  <a:pt x="712" y="233"/>
                </a:lnTo>
                <a:lnTo>
                  <a:pt x="722" y="246"/>
                </a:lnTo>
                <a:lnTo>
                  <a:pt x="732" y="260"/>
                </a:lnTo>
                <a:lnTo>
                  <a:pt x="740" y="275"/>
                </a:lnTo>
                <a:lnTo>
                  <a:pt x="747" y="289"/>
                </a:lnTo>
                <a:lnTo>
                  <a:pt x="754" y="305"/>
                </a:lnTo>
                <a:lnTo>
                  <a:pt x="760" y="320"/>
                </a:lnTo>
                <a:lnTo>
                  <a:pt x="765" y="336"/>
                </a:lnTo>
                <a:lnTo>
                  <a:pt x="770" y="353"/>
                </a:lnTo>
                <a:lnTo>
                  <a:pt x="774" y="370"/>
                </a:lnTo>
                <a:lnTo>
                  <a:pt x="777" y="386"/>
                </a:lnTo>
                <a:lnTo>
                  <a:pt x="778" y="403"/>
                </a:lnTo>
                <a:lnTo>
                  <a:pt x="781" y="420"/>
                </a:lnTo>
                <a:lnTo>
                  <a:pt x="781" y="438"/>
                </a:lnTo>
                <a:lnTo>
                  <a:pt x="781" y="438"/>
                </a:lnTo>
                <a:lnTo>
                  <a:pt x="781" y="456"/>
                </a:lnTo>
                <a:lnTo>
                  <a:pt x="778" y="473"/>
                </a:lnTo>
                <a:lnTo>
                  <a:pt x="777" y="491"/>
                </a:lnTo>
                <a:lnTo>
                  <a:pt x="774" y="508"/>
                </a:lnTo>
                <a:lnTo>
                  <a:pt x="770" y="524"/>
                </a:lnTo>
                <a:lnTo>
                  <a:pt x="765" y="540"/>
                </a:lnTo>
                <a:lnTo>
                  <a:pt x="760" y="556"/>
                </a:lnTo>
                <a:lnTo>
                  <a:pt x="754" y="571"/>
                </a:lnTo>
                <a:lnTo>
                  <a:pt x="747" y="587"/>
                </a:lnTo>
                <a:lnTo>
                  <a:pt x="740" y="601"/>
                </a:lnTo>
                <a:lnTo>
                  <a:pt x="732" y="616"/>
                </a:lnTo>
                <a:lnTo>
                  <a:pt x="722" y="630"/>
                </a:lnTo>
                <a:lnTo>
                  <a:pt x="712" y="643"/>
                </a:lnTo>
                <a:lnTo>
                  <a:pt x="703" y="656"/>
                </a:lnTo>
                <a:lnTo>
                  <a:pt x="692" y="668"/>
                </a:lnTo>
                <a:lnTo>
                  <a:pt x="680" y="680"/>
                </a:lnTo>
                <a:lnTo>
                  <a:pt x="668" y="691"/>
                </a:lnTo>
                <a:lnTo>
                  <a:pt x="656" y="702"/>
                </a:lnTo>
                <a:lnTo>
                  <a:pt x="643" y="713"/>
                </a:lnTo>
                <a:lnTo>
                  <a:pt x="630" y="722"/>
                </a:lnTo>
                <a:lnTo>
                  <a:pt x="616" y="731"/>
                </a:lnTo>
                <a:lnTo>
                  <a:pt x="602" y="739"/>
                </a:lnTo>
                <a:lnTo>
                  <a:pt x="586" y="746"/>
                </a:lnTo>
                <a:lnTo>
                  <a:pt x="572" y="754"/>
                </a:lnTo>
                <a:lnTo>
                  <a:pt x="556" y="760"/>
                </a:lnTo>
                <a:lnTo>
                  <a:pt x="540" y="766"/>
                </a:lnTo>
                <a:lnTo>
                  <a:pt x="524" y="770"/>
                </a:lnTo>
                <a:lnTo>
                  <a:pt x="507" y="774"/>
                </a:lnTo>
                <a:lnTo>
                  <a:pt x="490" y="776"/>
                </a:lnTo>
                <a:lnTo>
                  <a:pt x="474" y="779"/>
                </a:lnTo>
                <a:lnTo>
                  <a:pt x="456" y="780"/>
                </a:lnTo>
                <a:lnTo>
                  <a:pt x="439" y="781"/>
                </a:lnTo>
                <a:lnTo>
                  <a:pt x="439" y="781"/>
                </a:lnTo>
                <a:lnTo>
                  <a:pt x="421" y="780"/>
                </a:lnTo>
                <a:lnTo>
                  <a:pt x="403" y="779"/>
                </a:lnTo>
                <a:lnTo>
                  <a:pt x="386" y="776"/>
                </a:lnTo>
                <a:lnTo>
                  <a:pt x="369" y="774"/>
                </a:lnTo>
                <a:lnTo>
                  <a:pt x="352" y="770"/>
                </a:lnTo>
                <a:lnTo>
                  <a:pt x="337" y="766"/>
                </a:lnTo>
                <a:lnTo>
                  <a:pt x="320" y="760"/>
                </a:lnTo>
                <a:lnTo>
                  <a:pt x="304" y="754"/>
                </a:lnTo>
                <a:lnTo>
                  <a:pt x="290" y="746"/>
                </a:lnTo>
                <a:lnTo>
                  <a:pt x="274" y="739"/>
                </a:lnTo>
                <a:lnTo>
                  <a:pt x="261" y="731"/>
                </a:lnTo>
                <a:lnTo>
                  <a:pt x="247" y="722"/>
                </a:lnTo>
                <a:lnTo>
                  <a:pt x="234" y="713"/>
                </a:lnTo>
                <a:lnTo>
                  <a:pt x="220" y="702"/>
                </a:lnTo>
                <a:lnTo>
                  <a:pt x="208" y="691"/>
                </a:lnTo>
                <a:lnTo>
                  <a:pt x="196" y="680"/>
                </a:lnTo>
                <a:lnTo>
                  <a:pt x="184" y="668"/>
                </a:lnTo>
                <a:lnTo>
                  <a:pt x="174" y="656"/>
                </a:lnTo>
                <a:lnTo>
                  <a:pt x="164" y="643"/>
                </a:lnTo>
                <a:lnTo>
                  <a:pt x="154" y="630"/>
                </a:lnTo>
                <a:lnTo>
                  <a:pt x="145" y="616"/>
                </a:lnTo>
                <a:lnTo>
                  <a:pt x="138" y="601"/>
                </a:lnTo>
                <a:lnTo>
                  <a:pt x="129" y="587"/>
                </a:lnTo>
                <a:lnTo>
                  <a:pt x="123" y="571"/>
                </a:lnTo>
                <a:lnTo>
                  <a:pt x="116" y="556"/>
                </a:lnTo>
                <a:lnTo>
                  <a:pt x="111" y="540"/>
                </a:lnTo>
                <a:lnTo>
                  <a:pt x="106" y="524"/>
                </a:lnTo>
                <a:lnTo>
                  <a:pt x="103" y="508"/>
                </a:lnTo>
                <a:lnTo>
                  <a:pt x="99" y="491"/>
                </a:lnTo>
                <a:lnTo>
                  <a:pt x="98" y="473"/>
                </a:lnTo>
                <a:lnTo>
                  <a:pt x="97" y="456"/>
                </a:lnTo>
                <a:lnTo>
                  <a:pt x="96" y="438"/>
                </a:lnTo>
                <a:lnTo>
                  <a:pt x="96" y="438"/>
                </a:lnTo>
                <a:lnTo>
                  <a:pt x="97" y="420"/>
                </a:lnTo>
                <a:lnTo>
                  <a:pt x="98" y="403"/>
                </a:lnTo>
                <a:lnTo>
                  <a:pt x="99" y="386"/>
                </a:lnTo>
                <a:lnTo>
                  <a:pt x="103" y="370"/>
                </a:lnTo>
                <a:lnTo>
                  <a:pt x="106" y="353"/>
                </a:lnTo>
                <a:lnTo>
                  <a:pt x="111" y="336"/>
                </a:lnTo>
                <a:lnTo>
                  <a:pt x="116" y="320"/>
                </a:lnTo>
                <a:lnTo>
                  <a:pt x="123" y="305"/>
                </a:lnTo>
                <a:lnTo>
                  <a:pt x="129" y="289"/>
                </a:lnTo>
                <a:lnTo>
                  <a:pt x="138" y="275"/>
                </a:lnTo>
                <a:lnTo>
                  <a:pt x="145" y="260"/>
                </a:lnTo>
                <a:lnTo>
                  <a:pt x="154" y="247"/>
                </a:lnTo>
                <a:lnTo>
                  <a:pt x="164" y="233"/>
                </a:lnTo>
                <a:lnTo>
                  <a:pt x="174" y="221"/>
                </a:lnTo>
                <a:lnTo>
                  <a:pt x="184" y="208"/>
                </a:lnTo>
                <a:lnTo>
                  <a:pt x="196" y="196"/>
                </a:lnTo>
                <a:lnTo>
                  <a:pt x="208" y="185"/>
                </a:lnTo>
                <a:lnTo>
                  <a:pt x="220" y="174"/>
                </a:lnTo>
                <a:lnTo>
                  <a:pt x="234" y="163"/>
                </a:lnTo>
                <a:lnTo>
                  <a:pt x="247" y="154"/>
                </a:lnTo>
                <a:lnTo>
                  <a:pt x="260" y="145"/>
                </a:lnTo>
                <a:lnTo>
                  <a:pt x="274" y="137"/>
                </a:lnTo>
                <a:lnTo>
                  <a:pt x="290" y="130"/>
                </a:lnTo>
                <a:lnTo>
                  <a:pt x="304" y="122"/>
                </a:lnTo>
                <a:lnTo>
                  <a:pt x="320" y="116"/>
                </a:lnTo>
                <a:lnTo>
                  <a:pt x="337" y="112"/>
                </a:lnTo>
                <a:lnTo>
                  <a:pt x="352" y="107"/>
                </a:lnTo>
                <a:lnTo>
                  <a:pt x="369" y="103"/>
                </a:lnTo>
                <a:lnTo>
                  <a:pt x="386" y="100"/>
                </a:lnTo>
                <a:lnTo>
                  <a:pt x="403" y="97"/>
                </a:lnTo>
                <a:lnTo>
                  <a:pt x="421" y="96"/>
                </a:lnTo>
                <a:lnTo>
                  <a:pt x="439" y="96"/>
                </a:lnTo>
                <a:close/>
                <a:moveTo>
                  <a:pt x="0" y="438"/>
                </a:moveTo>
                <a:lnTo>
                  <a:pt x="0" y="438"/>
                </a:lnTo>
                <a:lnTo>
                  <a:pt x="1" y="461"/>
                </a:lnTo>
                <a:lnTo>
                  <a:pt x="2" y="484"/>
                </a:lnTo>
                <a:lnTo>
                  <a:pt x="6" y="505"/>
                </a:lnTo>
                <a:lnTo>
                  <a:pt x="9" y="527"/>
                </a:lnTo>
                <a:lnTo>
                  <a:pt x="14" y="547"/>
                </a:lnTo>
                <a:lnTo>
                  <a:pt x="20" y="569"/>
                </a:lnTo>
                <a:lnTo>
                  <a:pt x="27" y="589"/>
                </a:lnTo>
                <a:lnTo>
                  <a:pt x="34" y="608"/>
                </a:lnTo>
                <a:lnTo>
                  <a:pt x="43" y="628"/>
                </a:lnTo>
                <a:lnTo>
                  <a:pt x="52" y="647"/>
                </a:lnTo>
                <a:lnTo>
                  <a:pt x="63" y="665"/>
                </a:lnTo>
                <a:lnTo>
                  <a:pt x="75" y="683"/>
                </a:lnTo>
                <a:lnTo>
                  <a:pt x="87" y="701"/>
                </a:lnTo>
                <a:lnTo>
                  <a:pt x="100" y="716"/>
                </a:lnTo>
                <a:lnTo>
                  <a:pt x="114" y="733"/>
                </a:lnTo>
                <a:lnTo>
                  <a:pt x="128" y="748"/>
                </a:lnTo>
                <a:lnTo>
                  <a:pt x="144" y="762"/>
                </a:lnTo>
                <a:lnTo>
                  <a:pt x="159" y="776"/>
                </a:lnTo>
                <a:lnTo>
                  <a:pt x="176" y="790"/>
                </a:lnTo>
                <a:lnTo>
                  <a:pt x="193" y="802"/>
                </a:lnTo>
                <a:lnTo>
                  <a:pt x="211" y="812"/>
                </a:lnTo>
                <a:lnTo>
                  <a:pt x="230" y="823"/>
                </a:lnTo>
                <a:lnTo>
                  <a:pt x="248" y="833"/>
                </a:lnTo>
                <a:lnTo>
                  <a:pt x="267" y="842"/>
                </a:lnTo>
                <a:lnTo>
                  <a:pt x="288" y="850"/>
                </a:lnTo>
                <a:lnTo>
                  <a:pt x="308" y="857"/>
                </a:lnTo>
                <a:lnTo>
                  <a:pt x="328" y="863"/>
                </a:lnTo>
                <a:lnTo>
                  <a:pt x="350" y="868"/>
                </a:lnTo>
                <a:lnTo>
                  <a:pt x="372" y="871"/>
                </a:lnTo>
                <a:lnTo>
                  <a:pt x="393" y="874"/>
                </a:lnTo>
                <a:lnTo>
                  <a:pt x="416" y="876"/>
                </a:lnTo>
                <a:lnTo>
                  <a:pt x="439" y="876"/>
                </a:lnTo>
                <a:lnTo>
                  <a:pt x="439" y="876"/>
                </a:lnTo>
                <a:lnTo>
                  <a:pt x="460" y="876"/>
                </a:lnTo>
                <a:lnTo>
                  <a:pt x="483" y="874"/>
                </a:lnTo>
                <a:lnTo>
                  <a:pt x="505" y="871"/>
                </a:lnTo>
                <a:lnTo>
                  <a:pt x="526" y="868"/>
                </a:lnTo>
                <a:lnTo>
                  <a:pt x="548" y="863"/>
                </a:lnTo>
                <a:lnTo>
                  <a:pt x="568" y="857"/>
                </a:lnTo>
                <a:lnTo>
                  <a:pt x="589" y="850"/>
                </a:lnTo>
                <a:lnTo>
                  <a:pt x="609" y="842"/>
                </a:lnTo>
                <a:lnTo>
                  <a:pt x="628" y="833"/>
                </a:lnTo>
                <a:lnTo>
                  <a:pt x="648" y="823"/>
                </a:lnTo>
                <a:lnTo>
                  <a:pt x="666" y="812"/>
                </a:lnTo>
                <a:lnTo>
                  <a:pt x="684" y="802"/>
                </a:lnTo>
                <a:lnTo>
                  <a:pt x="700" y="790"/>
                </a:lnTo>
                <a:lnTo>
                  <a:pt x="717" y="776"/>
                </a:lnTo>
                <a:lnTo>
                  <a:pt x="733" y="762"/>
                </a:lnTo>
                <a:lnTo>
                  <a:pt x="748" y="748"/>
                </a:lnTo>
                <a:lnTo>
                  <a:pt x="763" y="733"/>
                </a:lnTo>
                <a:lnTo>
                  <a:pt x="776" y="716"/>
                </a:lnTo>
                <a:lnTo>
                  <a:pt x="789" y="701"/>
                </a:lnTo>
                <a:lnTo>
                  <a:pt x="801" y="683"/>
                </a:lnTo>
                <a:lnTo>
                  <a:pt x="813" y="665"/>
                </a:lnTo>
                <a:lnTo>
                  <a:pt x="824" y="647"/>
                </a:lnTo>
                <a:lnTo>
                  <a:pt x="834" y="628"/>
                </a:lnTo>
                <a:lnTo>
                  <a:pt x="842" y="608"/>
                </a:lnTo>
                <a:lnTo>
                  <a:pt x="849" y="589"/>
                </a:lnTo>
                <a:lnTo>
                  <a:pt x="856" y="569"/>
                </a:lnTo>
                <a:lnTo>
                  <a:pt x="862" y="547"/>
                </a:lnTo>
                <a:lnTo>
                  <a:pt x="867" y="527"/>
                </a:lnTo>
                <a:lnTo>
                  <a:pt x="871" y="505"/>
                </a:lnTo>
                <a:lnTo>
                  <a:pt x="874" y="484"/>
                </a:lnTo>
                <a:lnTo>
                  <a:pt x="876" y="461"/>
                </a:lnTo>
                <a:lnTo>
                  <a:pt x="877" y="438"/>
                </a:lnTo>
                <a:lnTo>
                  <a:pt x="877" y="438"/>
                </a:lnTo>
                <a:lnTo>
                  <a:pt x="876" y="415"/>
                </a:lnTo>
                <a:lnTo>
                  <a:pt x="874" y="394"/>
                </a:lnTo>
                <a:lnTo>
                  <a:pt x="871" y="372"/>
                </a:lnTo>
                <a:lnTo>
                  <a:pt x="867" y="350"/>
                </a:lnTo>
                <a:lnTo>
                  <a:pt x="862" y="329"/>
                </a:lnTo>
                <a:lnTo>
                  <a:pt x="856" y="308"/>
                </a:lnTo>
                <a:lnTo>
                  <a:pt x="849" y="288"/>
                </a:lnTo>
                <a:lnTo>
                  <a:pt x="842" y="268"/>
                </a:lnTo>
                <a:lnTo>
                  <a:pt x="834" y="248"/>
                </a:lnTo>
                <a:lnTo>
                  <a:pt x="824" y="229"/>
                </a:lnTo>
                <a:lnTo>
                  <a:pt x="813" y="211"/>
                </a:lnTo>
                <a:lnTo>
                  <a:pt x="801" y="193"/>
                </a:lnTo>
                <a:lnTo>
                  <a:pt x="789" y="176"/>
                </a:lnTo>
                <a:lnTo>
                  <a:pt x="776" y="160"/>
                </a:lnTo>
                <a:lnTo>
                  <a:pt x="763" y="144"/>
                </a:lnTo>
                <a:lnTo>
                  <a:pt x="748" y="128"/>
                </a:lnTo>
                <a:lnTo>
                  <a:pt x="733" y="114"/>
                </a:lnTo>
                <a:lnTo>
                  <a:pt x="717" y="100"/>
                </a:lnTo>
                <a:lnTo>
                  <a:pt x="700" y="88"/>
                </a:lnTo>
                <a:lnTo>
                  <a:pt x="684" y="74"/>
                </a:lnTo>
                <a:lnTo>
                  <a:pt x="666" y="64"/>
                </a:lnTo>
                <a:lnTo>
                  <a:pt x="648" y="53"/>
                </a:lnTo>
                <a:lnTo>
                  <a:pt x="628" y="43"/>
                </a:lnTo>
                <a:lnTo>
                  <a:pt x="609" y="35"/>
                </a:lnTo>
                <a:lnTo>
                  <a:pt x="589" y="26"/>
                </a:lnTo>
                <a:lnTo>
                  <a:pt x="568" y="19"/>
                </a:lnTo>
                <a:lnTo>
                  <a:pt x="548" y="14"/>
                </a:lnTo>
                <a:lnTo>
                  <a:pt x="526" y="8"/>
                </a:lnTo>
                <a:lnTo>
                  <a:pt x="505" y="5"/>
                </a:lnTo>
                <a:lnTo>
                  <a:pt x="483" y="2"/>
                </a:lnTo>
                <a:lnTo>
                  <a:pt x="460" y="1"/>
                </a:lnTo>
                <a:lnTo>
                  <a:pt x="439" y="0"/>
                </a:lnTo>
                <a:lnTo>
                  <a:pt x="439" y="0"/>
                </a:lnTo>
                <a:lnTo>
                  <a:pt x="416" y="1"/>
                </a:lnTo>
                <a:lnTo>
                  <a:pt x="393" y="2"/>
                </a:lnTo>
                <a:lnTo>
                  <a:pt x="372" y="5"/>
                </a:lnTo>
                <a:lnTo>
                  <a:pt x="350" y="8"/>
                </a:lnTo>
                <a:lnTo>
                  <a:pt x="328" y="14"/>
                </a:lnTo>
                <a:lnTo>
                  <a:pt x="308" y="19"/>
                </a:lnTo>
                <a:lnTo>
                  <a:pt x="288" y="26"/>
                </a:lnTo>
                <a:lnTo>
                  <a:pt x="267" y="35"/>
                </a:lnTo>
                <a:lnTo>
                  <a:pt x="248" y="43"/>
                </a:lnTo>
                <a:lnTo>
                  <a:pt x="230" y="53"/>
                </a:lnTo>
                <a:lnTo>
                  <a:pt x="211" y="64"/>
                </a:lnTo>
                <a:lnTo>
                  <a:pt x="193" y="74"/>
                </a:lnTo>
                <a:lnTo>
                  <a:pt x="176" y="88"/>
                </a:lnTo>
                <a:lnTo>
                  <a:pt x="159" y="100"/>
                </a:lnTo>
                <a:lnTo>
                  <a:pt x="144" y="114"/>
                </a:lnTo>
                <a:lnTo>
                  <a:pt x="128" y="128"/>
                </a:lnTo>
                <a:lnTo>
                  <a:pt x="114" y="144"/>
                </a:lnTo>
                <a:lnTo>
                  <a:pt x="100" y="160"/>
                </a:lnTo>
                <a:lnTo>
                  <a:pt x="87" y="176"/>
                </a:lnTo>
                <a:lnTo>
                  <a:pt x="75" y="193"/>
                </a:lnTo>
                <a:lnTo>
                  <a:pt x="63" y="211"/>
                </a:lnTo>
                <a:lnTo>
                  <a:pt x="52" y="229"/>
                </a:lnTo>
                <a:lnTo>
                  <a:pt x="43" y="248"/>
                </a:lnTo>
                <a:lnTo>
                  <a:pt x="34" y="268"/>
                </a:lnTo>
                <a:lnTo>
                  <a:pt x="27" y="288"/>
                </a:lnTo>
                <a:lnTo>
                  <a:pt x="20" y="308"/>
                </a:lnTo>
                <a:lnTo>
                  <a:pt x="14" y="329"/>
                </a:lnTo>
                <a:lnTo>
                  <a:pt x="9" y="350"/>
                </a:lnTo>
                <a:lnTo>
                  <a:pt x="6" y="372"/>
                </a:lnTo>
                <a:lnTo>
                  <a:pt x="2" y="394"/>
                </a:lnTo>
                <a:lnTo>
                  <a:pt x="1" y="415"/>
                </a:lnTo>
                <a:lnTo>
                  <a:pt x="0" y="438"/>
                </a:lnTo>
                <a:lnTo>
                  <a:pt x="0" y="438"/>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120" name="テキスト ボックス 119"/>
          <p:cNvSpPr txBox="1"/>
          <p:nvPr/>
        </p:nvSpPr>
        <p:spPr bwMode="black">
          <a:xfrm>
            <a:off x="7258361" y="5445224"/>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noProof="0" dirty="0" smtClean="0">
                <a:uFill>
                  <a:solidFill>
                    <a:srgbClr val="FFC000"/>
                  </a:solidFill>
                </a:uFill>
                <a:latin typeface="メイリオ" pitchFamily="50" charset="-128"/>
                <a:ea typeface="メイリオ" pitchFamily="50" charset="-128"/>
                <a:cs typeface="メイリオ" pitchFamily="50" charset="-128"/>
              </a:rPr>
              <a:t>有効期限</a:t>
            </a:r>
            <a:endParaRPr kumimoji="0" lang="en-US" altLang="ja-JP" sz="1200" kern="0" noProof="0" dirty="0" smtClean="0">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一括</a:t>
            </a:r>
            <a:r>
              <a:rPr kumimoji="0" lang="ja-JP" altLang="en-US" sz="1200" i="0" u="none" strike="noStrike" kern="0" cap="none" spc="0" normalizeH="0" baseline="0" dirty="0" smtClean="0">
                <a:ln>
                  <a:noFill/>
                </a:ln>
                <a:effectLst/>
                <a:uLnTx/>
                <a:uFill>
                  <a:solidFill>
                    <a:srgbClr val="FFC000"/>
                  </a:solidFill>
                </a:uFill>
                <a:latin typeface="メイリオ" pitchFamily="50" charset="-128"/>
                <a:ea typeface="メイリオ" pitchFamily="50" charset="-128"/>
                <a:cs typeface="メイリオ" pitchFamily="50" charset="-128"/>
              </a:rPr>
              <a:t>設定</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195" name="Freeform 438"/>
          <p:cNvSpPr>
            <a:spLocks noEditPoints="1"/>
          </p:cNvSpPr>
          <p:nvPr/>
        </p:nvSpPr>
        <p:spPr bwMode="auto">
          <a:xfrm>
            <a:off x="4943234" y="4669829"/>
            <a:ext cx="349250" cy="487363"/>
          </a:xfrm>
          <a:custGeom>
            <a:avLst/>
            <a:gdLst>
              <a:gd name="T0" fmla="*/ 196 w 662"/>
              <a:gd name="T1" fmla="*/ 247 h 922"/>
              <a:gd name="T2" fmla="*/ 198 w 662"/>
              <a:gd name="T3" fmla="*/ 220 h 922"/>
              <a:gd name="T4" fmla="*/ 207 w 662"/>
              <a:gd name="T5" fmla="*/ 194 h 922"/>
              <a:gd name="T6" fmla="*/ 219 w 662"/>
              <a:gd name="T7" fmla="*/ 172 h 922"/>
              <a:gd name="T8" fmla="*/ 235 w 662"/>
              <a:gd name="T9" fmla="*/ 151 h 922"/>
              <a:gd name="T10" fmla="*/ 256 w 662"/>
              <a:gd name="T11" fmla="*/ 134 h 922"/>
              <a:gd name="T12" fmla="*/ 279 w 662"/>
              <a:gd name="T13" fmla="*/ 122 h 922"/>
              <a:gd name="T14" fmla="*/ 304 w 662"/>
              <a:gd name="T15" fmla="*/ 114 h 922"/>
              <a:gd name="T16" fmla="*/ 331 w 662"/>
              <a:gd name="T17" fmla="*/ 112 h 922"/>
              <a:gd name="T18" fmla="*/ 344 w 662"/>
              <a:gd name="T19" fmla="*/ 112 h 922"/>
              <a:gd name="T20" fmla="*/ 372 w 662"/>
              <a:gd name="T21" fmla="*/ 118 h 922"/>
              <a:gd name="T22" fmla="*/ 396 w 662"/>
              <a:gd name="T23" fmla="*/ 128 h 922"/>
              <a:gd name="T24" fmla="*/ 418 w 662"/>
              <a:gd name="T25" fmla="*/ 143 h 922"/>
              <a:gd name="T26" fmla="*/ 436 w 662"/>
              <a:gd name="T27" fmla="*/ 161 h 922"/>
              <a:gd name="T28" fmla="*/ 450 w 662"/>
              <a:gd name="T29" fmla="*/ 182 h 922"/>
              <a:gd name="T30" fmla="*/ 461 w 662"/>
              <a:gd name="T31" fmla="*/ 206 h 922"/>
              <a:gd name="T32" fmla="*/ 467 w 662"/>
              <a:gd name="T33" fmla="*/ 233 h 922"/>
              <a:gd name="T34" fmla="*/ 467 w 662"/>
              <a:gd name="T35" fmla="*/ 388 h 922"/>
              <a:gd name="T36" fmla="*/ 578 w 662"/>
              <a:gd name="T37" fmla="*/ 247 h 922"/>
              <a:gd name="T38" fmla="*/ 577 w 662"/>
              <a:gd name="T39" fmla="*/ 222 h 922"/>
              <a:gd name="T40" fmla="*/ 568 w 662"/>
              <a:gd name="T41" fmla="*/ 174 h 922"/>
              <a:gd name="T42" fmla="*/ 548 w 662"/>
              <a:gd name="T43" fmla="*/ 130 h 922"/>
              <a:gd name="T44" fmla="*/ 522 w 662"/>
              <a:gd name="T45" fmla="*/ 90 h 922"/>
              <a:gd name="T46" fmla="*/ 488 w 662"/>
              <a:gd name="T47" fmla="*/ 56 h 922"/>
              <a:gd name="T48" fmla="*/ 449 w 662"/>
              <a:gd name="T49" fmla="*/ 29 h 922"/>
              <a:gd name="T50" fmla="*/ 404 w 662"/>
              <a:gd name="T51" fmla="*/ 11 h 922"/>
              <a:gd name="T52" fmla="*/ 356 w 662"/>
              <a:gd name="T53" fmla="*/ 1 h 922"/>
              <a:gd name="T54" fmla="*/ 331 w 662"/>
              <a:gd name="T55" fmla="*/ 0 h 922"/>
              <a:gd name="T56" fmla="*/ 281 w 662"/>
              <a:gd name="T57" fmla="*/ 5 h 922"/>
              <a:gd name="T58" fmla="*/ 235 w 662"/>
              <a:gd name="T59" fmla="*/ 19 h 922"/>
              <a:gd name="T60" fmla="*/ 193 w 662"/>
              <a:gd name="T61" fmla="*/ 42 h 922"/>
              <a:gd name="T62" fmla="*/ 156 w 662"/>
              <a:gd name="T63" fmla="*/ 72 h 922"/>
              <a:gd name="T64" fmla="*/ 126 w 662"/>
              <a:gd name="T65" fmla="*/ 109 h 922"/>
              <a:gd name="T66" fmla="*/ 103 w 662"/>
              <a:gd name="T67" fmla="*/ 151 h 922"/>
              <a:gd name="T68" fmla="*/ 89 w 662"/>
              <a:gd name="T69" fmla="*/ 197 h 922"/>
              <a:gd name="T70" fmla="*/ 84 w 662"/>
              <a:gd name="T71" fmla="*/ 247 h 922"/>
              <a:gd name="T72" fmla="*/ 196 w 662"/>
              <a:gd name="T73" fmla="*/ 388 h 922"/>
              <a:gd name="T74" fmla="*/ 0 w 662"/>
              <a:gd name="T75" fmla="*/ 455 h 922"/>
              <a:gd name="T76" fmla="*/ 662 w 662"/>
              <a:gd name="T77" fmla="*/ 922 h 922"/>
              <a:gd name="T78" fmla="*/ 0 w 662"/>
              <a:gd name="T79" fmla="*/ 455 h 922"/>
              <a:gd name="T80" fmla="*/ 372 w 662"/>
              <a:gd name="T81" fmla="*/ 695 h 922"/>
              <a:gd name="T82" fmla="*/ 361 w 662"/>
              <a:gd name="T83" fmla="*/ 712 h 922"/>
              <a:gd name="T84" fmla="*/ 356 w 662"/>
              <a:gd name="T85" fmla="*/ 731 h 922"/>
              <a:gd name="T86" fmla="*/ 305 w 662"/>
              <a:gd name="T87" fmla="*/ 782 h 922"/>
              <a:gd name="T88" fmla="*/ 305 w 662"/>
              <a:gd name="T89" fmla="*/ 731 h 922"/>
              <a:gd name="T90" fmla="*/ 301 w 662"/>
              <a:gd name="T91" fmla="*/ 712 h 922"/>
              <a:gd name="T92" fmla="*/ 291 w 662"/>
              <a:gd name="T93" fmla="*/ 695 h 922"/>
              <a:gd name="T94" fmla="*/ 282 w 662"/>
              <a:gd name="T95" fmla="*/ 686 h 922"/>
              <a:gd name="T96" fmla="*/ 273 w 662"/>
              <a:gd name="T97" fmla="*/ 664 h 922"/>
              <a:gd name="T98" fmla="*/ 271 w 662"/>
              <a:gd name="T99" fmla="*/ 650 h 922"/>
              <a:gd name="T100" fmla="*/ 276 w 662"/>
              <a:gd name="T101" fmla="*/ 628 h 922"/>
              <a:gd name="T102" fmla="*/ 288 w 662"/>
              <a:gd name="T103" fmla="*/ 608 h 922"/>
              <a:gd name="T104" fmla="*/ 307 w 662"/>
              <a:gd name="T105" fmla="*/ 595 h 922"/>
              <a:gd name="T106" fmla="*/ 331 w 662"/>
              <a:gd name="T107" fmla="*/ 590 h 922"/>
              <a:gd name="T108" fmla="*/ 343 w 662"/>
              <a:gd name="T109" fmla="*/ 592 h 922"/>
              <a:gd name="T110" fmla="*/ 365 w 662"/>
              <a:gd name="T111" fmla="*/ 601 h 922"/>
              <a:gd name="T112" fmla="*/ 382 w 662"/>
              <a:gd name="T113" fmla="*/ 617 h 922"/>
              <a:gd name="T114" fmla="*/ 390 w 662"/>
              <a:gd name="T115" fmla="*/ 638 h 922"/>
              <a:gd name="T116" fmla="*/ 391 w 662"/>
              <a:gd name="T117" fmla="*/ 650 h 922"/>
              <a:gd name="T118" fmla="*/ 386 w 662"/>
              <a:gd name="T119" fmla="*/ 676 h 922"/>
              <a:gd name="T120" fmla="*/ 372 w 662"/>
              <a:gd name="T121" fmla="*/ 695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2" h="922">
                <a:moveTo>
                  <a:pt x="196" y="247"/>
                </a:moveTo>
                <a:lnTo>
                  <a:pt x="196" y="247"/>
                </a:lnTo>
                <a:lnTo>
                  <a:pt x="196" y="233"/>
                </a:lnTo>
                <a:lnTo>
                  <a:pt x="198" y="220"/>
                </a:lnTo>
                <a:lnTo>
                  <a:pt x="202" y="206"/>
                </a:lnTo>
                <a:lnTo>
                  <a:pt x="207" y="194"/>
                </a:lnTo>
                <a:lnTo>
                  <a:pt x="211" y="182"/>
                </a:lnTo>
                <a:lnTo>
                  <a:pt x="219" y="172"/>
                </a:lnTo>
                <a:lnTo>
                  <a:pt x="227" y="161"/>
                </a:lnTo>
                <a:lnTo>
                  <a:pt x="235" y="151"/>
                </a:lnTo>
                <a:lnTo>
                  <a:pt x="245" y="143"/>
                </a:lnTo>
                <a:lnTo>
                  <a:pt x="256" y="134"/>
                </a:lnTo>
                <a:lnTo>
                  <a:pt x="267" y="128"/>
                </a:lnTo>
                <a:lnTo>
                  <a:pt x="279" y="122"/>
                </a:lnTo>
                <a:lnTo>
                  <a:pt x="291" y="118"/>
                </a:lnTo>
                <a:lnTo>
                  <a:pt x="304" y="114"/>
                </a:lnTo>
                <a:lnTo>
                  <a:pt x="317" y="112"/>
                </a:lnTo>
                <a:lnTo>
                  <a:pt x="331" y="112"/>
                </a:lnTo>
                <a:lnTo>
                  <a:pt x="331" y="112"/>
                </a:lnTo>
                <a:lnTo>
                  <a:pt x="344" y="112"/>
                </a:lnTo>
                <a:lnTo>
                  <a:pt x="359" y="114"/>
                </a:lnTo>
                <a:lnTo>
                  <a:pt x="372" y="118"/>
                </a:lnTo>
                <a:lnTo>
                  <a:pt x="384" y="122"/>
                </a:lnTo>
                <a:lnTo>
                  <a:pt x="396" y="128"/>
                </a:lnTo>
                <a:lnTo>
                  <a:pt x="407" y="134"/>
                </a:lnTo>
                <a:lnTo>
                  <a:pt x="418" y="143"/>
                </a:lnTo>
                <a:lnTo>
                  <a:pt x="427" y="151"/>
                </a:lnTo>
                <a:lnTo>
                  <a:pt x="436" y="161"/>
                </a:lnTo>
                <a:lnTo>
                  <a:pt x="444" y="172"/>
                </a:lnTo>
                <a:lnTo>
                  <a:pt x="450" y="182"/>
                </a:lnTo>
                <a:lnTo>
                  <a:pt x="456" y="194"/>
                </a:lnTo>
                <a:lnTo>
                  <a:pt x="461" y="206"/>
                </a:lnTo>
                <a:lnTo>
                  <a:pt x="464" y="220"/>
                </a:lnTo>
                <a:lnTo>
                  <a:pt x="467" y="233"/>
                </a:lnTo>
                <a:lnTo>
                  <a:pt x="467" y="247"/>
                </a:lnTo>
                <a:lnTo>
                  <a:pt x="467" y="388"/>
                </a:lnTo>
                <a:lnTo>
                  <a:pt x="578" y="388"/>
                </a:lnTo>
                <a:lnTo>
                  <a:pt x="578" y="247"/>
                </a:lnTo>
                <a:lnTo>
                  <a:pt x="578" y="247"/>
                </a:lnTo>
                <a:lnTo>
                  <a:pt x="577" y="222"/>
                </a:lnTo>
                <a:lnTo>
                  <a:pt x="574" y="197"/>
                </a:lnTo>
                <a:lnTo>
                  <a:pt x="568" y="174"/>
                </a:lnTo>
                <a:lnTo>
                  <a:pt x="559" y="151"/>
                </a:lnTo>
                <a:lnTo>
                  <a:pt x="548" y="130"/>
                </a:lnTo>
                <a:lnTo>
                  <a:pt x="536" y="109"/>
                </a:lnTo>
                <a:lnTo>
                  <a:pt x="522" y="90"/>
                </a:lnTo>
                <a:lnTo>
                  <a:pt x="506" y="72"/>
                </a:lnTo>
                <a:lnTo>
                  <a:pt x="488" y="56"/>
                </a:lnTo>
                <a:lnTo>
                  <a:pt x="469" y="42"/>
                </a:lnTo>
                <a:lnTo>
                  <a:pt x="449" y="29"/>
                </a:lnTo>
                <a:lnTo>
                  <a:pt x="427" y="19"/>
                </a:lnTo>
                <a:lnTo>
                  <a:pt x="404" y="11"/>
                </a:lnTo>
                <a:lnTo>
                  <a:pt x="380" y="5"/>
                </a:lnTo>
                <a:lnTo>
                  <a:pt x="356" y="1"/>
                </a:lnTo>
                <a:lnTo>
                  <a:pt x="331" y="0"/>
                </a:lnTo>
                <a:lnTo>
                  <a:pt x="331" y="0"/>
                </a:lnTo>
                <a:lnTo>
                  <a:pt x="306" y="1"/>
                </a:lnTo>
                <a:lnTo>
                  <a:pt x="281" y="5"/>
                </a:lnTo>
                <a:lnTo>
                  <a:pt x="258" y="11"/>
                </a:lnTo>
                <a:lnTo>
                  <a:pt x="235" y="19"/>
                </a:lnTo>
                <a:lnTo>
                  <a:pt x="214" y="29"/>
                </a:lnTo>
                <a:lnTo>
                  <a:pt x="193" y="42"/>
                </a:lnTo>
                <a:lnTo>
                  <a:pt x="174" y="56"/>
                </a:lnTo>
                <a:lnTo>
                  <a:pt x="156" y="72"/>
                </a:lnTo>
                <a:lnTo>
                  <a:pt x="141" y="90"/>
                </a:lnTo>
                <a:lnTo>
                  <a:pt x="126" y="109"/>
                </a:lnTo>
                <a:lnTo>
                  <a:pt x="113" y="130"/>
                </a:lnTo>
                <a:lnTo>
                  <a:pt x="103" y="151"/>
                </a:lnTo>
                <a:lnTo>
                  <a:pt x="95" y="174"/>
                </a:lnTo>
                <a:lnTo>
                  <a:pt x="89" y="197"/>
                </a:lnTo>
                <a:lnTo>
                  <a:pt x="85" y="222"/>
                </a:lnTo>
                <a:lnTo>
                  <a:pt x="84" y="247"/>
                </a:lnTo>
                <a:lnTo>
                  <a:pt x="84" y="388"/>
                </a:lnTo>
                <a:lnTo>
                  <a:pt x="196" y="388"/>
                </a:lnTo>
                <a:lnTo>
                  <a:pt x="196" y="247"/>
                </a:lnTo>
                <a:close/>
                <a:moveTo>
                  <a:pt x="0" y="455"/>
                </a:moveTo>
                <a:lnTo>
                  <a:pt x="0" y="922"/>
                </a:lnTo>
                <a:lnTo>
                  <a:pt x="662" y="922"/>
                </a:lnTo>
                <a:lnTo>
                  <a:pt x="662" y="455"/>
                </a:lnTo>
                <a:lnTo>
                  <a:pt x="0" y="455"/>
                </a:lnTo>
                <a:close/>
                <a:moveTo>
                  <a:pt x="372" y="695"/>
                </a:moveTo>
                <a:lnTo>
                  <a:pt x="372" y="695"/>
                </a:lnTo>
                <a:lnTo>
                  <a:pt x="366" y="703"/>
                </a:lnTo>
                <a:lnTo>
                  <a:pt x="361" y="712"/>
                </a:lnTo>
                <a:lnTo>
                  <a:pt x="358" y="721"/>
                </a:lnTo>
                <a:lnTo>
                  <a:pt x="356" y="731"/>
                </a:lnTo>
                <a:lnTo>
                  <a:pt x="356" y="782"/>
                </a:lnTo>
                <a:lnTo>
                  <a:pt x="305" y="782"/>
                </a:lnTo>
                <a:lnTo>
                  <a:pt x="305" y="731"/>
                </a:lnTo>
                <a:lnTo>
                  <a:pt x="305" y="731"/>
                </a:lnTo>
                <a:lnTo>
                  <a:pt x="305" y="721"/>
                </a:lnTo>
                <a:lnTo>
                  <a:pt x="301" y="712"/>
                </a:lnTo>
                <a:lnTo>
                  <a:pt x="297" y="703"/>
                </a:lnTo>
                <a:lnTo>
                  <a:pt x="291" y="695"/>
                </a:lnTo>
                <a:lnTo>
                  <a:pt x="291" y="695"/>
                </a:lnTo>
                <a:lnTo>
                  <a:pt x="282" y="686"/>
                </a:lnTo>
                <a:lnTo>
                  <a:pt x="276" y="676"/>
                </a:lnTo>
                <a:lnTo>
                  <a:pt x="273" y="664"/>
                </a:lnTo>
                <a:lnTo>
                  <a:pt x="271" y="650"/>
                </a:lnTo>
                <a:lnTo>
                  <a:pt x="271" y="650"/>
                </a:lnTo>
                <a:lnTo>
                  <a:pt x="273" y="638"/>
                </a:lnTo>
                <a:lnTo>
                  <a:pt x="276" y="628"/>
                </a:lnTo>
                <a:lnTo>
                  <a:pt x="281" y="617"/>
                </a:lnTo>
                <a:lnTo>
                  <a:pt x="288" y="608"/>
                </a:lnTo>
                <a:lnTo>
                  <a:pt x="298" y="601"/>
                </a:lnTo>
                <a:lnTo>
                  <a:pt x="307" y="595"/>
                </a:lnTo>
                <a:lnTo>
                  <a:pt x="319" y="592"/>
                </a:lnTo>
                <a:lnTo>
                  <a:pt x="331" y="590"/>
                </a:lnTo>
                <a:lnTo>
                  <a:pt x="331" y="590"/>
                </a:lnTo>
                <a:lnTo>
                  <a:pt x="343" y="592"/>
                </a:lnTo>
                <a:lnTo>
                  <a:pt x="355" y="595"/>
                </a:lnTo>
                <a:lnTo>
                  <a:pt x="365" y="601"/>
                </a:lnTo>
                <a:lnTo>
                  <a:pt x="374" y="608"/>
                </a:lnTo>
                <a:lnTo>
                  <a:pt x="382" y="617"/>
                </a:lnTo>
                <a:lnTo>
                  <a:pt x="386" y="628"/>
                </a:lnTo>
                <a:lnTo>
                  <a:pt x="390" y="638"/>
                </a:lnTo>
                <a:lnTo>
                  <a:pt x="391" y="650"/>
                </a:lnTo>
                <a:lnTo>
                  <a:pt x="391" y="650"/>
                </a:lnTo>
                <a:lnTo>
                  <a:pt x="390" y="664"/>
                </a:lnTo>
                <a:lnTo>
                  <a:pt x="386" y="676"/>
                </a:lnTo>
                <a:lnTo>
                  <a:pt x="380" y="686"/>
                </a:lnTo>
                <a:lnTo>
                  <a:pt x="372" y="695"/>
                </a:lnTo>
                <a:lnTo>
                  <a:pt x="372" y="695"/>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196" name="テキスト ボックス 195"/>
          <p:cNvSpPr txBox="1"/>
          <p:nvPr/>
        </p:nvSpPr>
        <p:spPr bwMode="black">
          <a:xfrm>
            <a:off x="3347864" y="5795972"/>
            <a:ext cx="2304256" cy="369332"/>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マイナンバーの</a:t>
            </a:r>
            <a:r>
              <a:rPr kumimoji="0" lang="ja-JP" altLang="en-US" sz="1200" b="1" kern="0" dirty="0" smtClean="0">
                <a:uFill>
                  <a:solidFill>
                    <a:srgbClr val="FFC000"/>
                  </a:solidFill>
                </a:uFill>
                <a:latin typeface="メイリオ" pitchFamily="50" charset="-128"/>
                <a:ea typeface="メイリオ" pitchFamily="50" charset="-128"/>
                <a:cs typeface="メイリオ" pitchFamily="50" charset="-128"/>
              </a:rPr>
              <a:t>関係する画面は</a:t>
            </a:r>
            <a:endParaRPr kumimoji="0" lang="en-US" altLang="ja-JP" sz="1200" b="1" kern="0" dirty="0" smtClean="0">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管理者パスワード</a:t>
            </a:r>
            <a:r>
              <a:rPr kumimoji="0" lang="ja-JP" altLang="en-US" sz="1200" b="1" kern="0" dirty="0" smtClean="0">
                <a:uFill>
                  <a:solidFill>
                    <a:srgbClr val="FFC000"/>
                  </a:solidFill>
                </a:uFill>
                <a:latin typeface="メイリオ" pitchFamily="50" charset="-128"/>
                <a:ea typeface="メイリオ" pitchFamily="50" charset="-128"/>
                <a:cs typeface="メイリオ" pitchFamily="50" charset="-128"/>
              </a:rPr>
              <a:t>が必要</a:t>
            </a:r>
            <a:endParaRPr kumimoji="0" lang="en-US" altLang="ja-JP" sz="1200" b="1"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pic>
        <p:nvPicPr>
          <p:cNvPr id="197" name="Picture 1"/>
          <p:cNvPicPr>
            <a:picLocks noChangeAspect="1" noChangeArrowheads="1"/>
          </p:cNvPicPr>
          <p:nvPr/>
        </p:nvPicPr>
        <p:blipFill>
          <a:blip r:embed="rId4" cstate="print"/>
          <a:srcRect/>
          <a:stretch>
            <a:fillRect/>
          </a:stretch>
        </p:blipFill>
        <p:spPr bwMode="auto">
          <a:xfrm>
            <a:off x="1727684" y="5803482"/>
            <a:ext cx="722456" cy="450902"/>
          </a:xfrm>
          <a:prstGeom prst="rect">
            <a:avLst/>
          </a:prstGeom>
          <a:noFill/>
          <a:ln w="9525">
            <a:noFill/>
            <a:miter lim="800000"/>
            <a:headEnd/>
            <a:tailEnd/>
          </a:ln>
        </p:spPr>
      </p:pic>
      <p:pic>
        <p:nvPicPr>
          <p:cNvPr id="198" name="Picture 1"/>
          <p:cNvPicPr>
            <a:picLocks noChangeAspect="1" noChangeArrowheads="1"/>
          </p:cNvPicPr>
          <p:nvPr/>
        </p:nvPicPr>
        <p:blipFill>
          <a:blip r:embed="rId4" cstate="print"/>
          <a:srcRect/>
          <a:stretch>
            <a:fillRect/>
          </a:stretch>
        </p:blipFill>
        <p:spPr bwMode="auto">
          <a:xfrm>
            <a:off x="1725308" y="4562274"/>
            <a:ext cx="722456" cy="450902"/>
          </a:xfrm>
          <a:prstGeom prst="rect">
            <a:avLst/>
          </a:prstGeom>
          <a:noFill/>
          <a:ln w="9525">
            <a:noFill/>
            <a:miter lim="800000"/>
            <a:headEnd/>
            <a:tailEnd/>
          </a:ln>
        </p:spPr>
      </p:pic>
      <p:pic>
        <p:nvPicPr>
          <p:cNvPr id="199" name="Picture 1"/>
          <p:cNvPicPr>
            <a:picLocks noChangeAspect="1" noChangeArrowheads="1"/>
          </p:cNvPicPr>
          <p:nvPr/>
        </p:nvPicPr>
        <p:blipFill>
          <a:blip r:embed="rId4" cstate="print"/>
          <a:srcRect/>
          <a:stretch>
            <a:fillRect/>
          </a:stretch>
        </p:blipFill>
        <p:spPr bwMode="auto">
          <a:xfrm>
            <a:off x="1763688" y="3356992"/>
            <a:ext cx="722456" cy="450902"/>
          </a:xfrm>
          <a:prstGeom prst="rect">
            <a:avLst/>
          </a:prstGeom>
          <a:noFill/>
          <a:ln w="9525">
            <a:noFill/>
            <a:miter lim="800000"/>
            <a:headEnd/>
            <a:tailEnd/>
          </a:ln>
        </p:spPr>
      </p:pic>
      <p:sp>
        <p:nvSpPr>
          <p:cNvPr id="200" name="右矢印 199"/>
          <p:cNvSpPr/>
          <p:nvPr/>
        </p:nvSpPr>
        <p:spPr bwMode="gray">
          <a:xfrm>
            <a:off x="2843808" y="558924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01" name="右矢印 200"/>
          <p:cNvSpPr/>
          <p:nvPr/>
        </p:nvSpPr>
        <p:spPr bwMode="gray">
          <a:xfrm>
            <a:off x="2843808" y="4293096"/>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02" name="右矢印 201"/>
          <p:cNvSpPr/>
          <p:nvPr/>
        </p:nvSpPr>
        <p:spPr bwMode="gray">
          <a:xfrm>
            <a:off x="2843808" y="306896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grpSp>
        <p:nvGrpSpPr>
          <p:cNvPr id="203" name="グループ化 525"/>
          <p:cNvGrpSpPr/>
          <p:nvPr/>
        </p:nvGrpSpPr>
        <p:grpSpPr>
          <a:xfrm>
            <a:off x="3491880" y="3010848"/>
            <a:ext cx="550664" cy="545650"/>
            <a:chOff x="3784104" y="1923678"/>
            <a:chExt cx="381000" cy="381000"/>
          </a:xfrm>
          <a:solidFill>
            <a:srgbClr val="00A3EC"/>
          </a:solidFill>
        </p:grpSpPr>
        <p:sp>
          <p:nvSpPr>
            <p:cNvPr id="204"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05"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206" name="テキスト ボックス 205"/>
          <p:cNvSpPr txBox="1"/>
          <p:nvPr/>
        </p:nvSpPr>
        <p:spPr bwMode="black">
          <a:xfrm>
            <a:off x="3383868" y="3676382"/>
            <a:ext cx="73278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画面編集</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07" name="テキスト ボックス 206"/>
          <p:cNvSpPr txBox="1"/>
          <p:nvPr/>
        </p:nvSpPr>
        <p:spPr bwMode="black">
          <a:xfrm>
            <a:off x="4631308" y="3676382"/>
            <a:ext cx="109282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チェックリスト</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08" name="Freeform 393"/>
          <p:cNvSpPr>
            <a:spLocks noEditPoints="1"/>
          </p:cNvSpPr>
          <p:nvPr/>
        </p:nvSpPr>
        <p:spPr bwMode="auto">
          <a:xfrm>
            <a:off x="4914255" y="2996952"/>
            <a:ext cx="449833" cy="551896"/>
          </a:xfrm>
          <a:custGeom>
            <a:avLst/>
            <a:gdLst>
              <a:gd name="T0" fmla="*/ 534 w 714"/>
              <a:gd name="T1" fmla="*/ 682 h 876"/>
              <a:gd name="T2" fmla="*/ 178 w 714"/>
              <a:gd name="T3" fmla="*/ 682 h 876"/>
              <a:gd name="T4" fmla="*/ 178 w 714"/>
              <a:gd name="T5" fmla="*/ 618 h 876"/>
              <a:gd name="T6" fmla="*/ 534 w 714"/>
              <a:gd name="T7" fmla="*/ 618 h 876"/>
              <a:gd name="T8" fmla="*/ 534 w 714"/>
              <a:gd name="T9" fmla="*/ 682 h 876"/>
              <a:gd name="T10" fmla="*/ 534 w 714"/>
              <a:gd name="T11" fmla="*/ 564 h 876"/>
              <a:gd name="T12" fmla="*/ 178 w 714"/>
              <a:gd name="T13" fmla="*/ 564 h 876"/>
              <a:gd name="T14" fmla="*/ 178 w 714"/>
              <a:gd name="T15" fmla="*/ 499 h 876"/>
              <a:gd name="T16" fmla="*/ 534 w 714"/>
              <a:gd name="T17" fmla="*/ 499 h 876"/>
              <a:gd name="T18" fmla="*/ 534 w 714"/>
              <a:gd name="T19" fmla="*/ 564 h 876"/>
              <a:gd name="T20" fmla="*/ 534 w 714"/>
              <a:gd name="T21" fmla="*/ 445 h 876"/>
              <a:gd name="T22" fmla="*/ 178 w 714"/>
              <a:gd name="T23" fmla="*/ 445 h 876"/>
              <a:gd name="T24" fmla="*/ 178 w 714"/>
              <a:gd name="T25" fmla="*/ 382 h 876"/>
              <a:gd name="T26" fmla="*/ 534 w 714"/>
              <a:gd name="T27" fmla="*/ 382 h 876"/>
              <a:gd name="T28" fmla="*/ 534 w 714"/>
              <a:gd name="T29" fmla="*/ 445 h 876"/>
              <a:gd name="T30" fmla="*/ 447 w 714"/>
              <a:gd name="T31" fmla="*/ 85 h 876"/>
              <a:gd name="T32" fmla="*/ 447 w 714"/>
              <a:gd name="T33" fmla="*/ 268 h 876"/>
              <a:gd name="T34" fmla="*/ 629 w 714"/>
              <a:gd name="T35" fmla="*/ 268 h 876"/>
              <a:gd name="T36" fmla="*/ 629 w 714"/>
              <a:gd name="T37" fmla="*/ 791 h 876"/>
              <a:gd name="T38" fmla="*/ 86 w 714"/>
              <a:gd name="T39" fmla="*/ 791 h 876"/>
              <a:gd name="T40" fmla="*/ 86 w 714"/>
              <a:gd name="T41" fmla="*/ 85 h 876"/>
              <a:gd name="T42" fmla="*/ 447 w 714"/>
              <a:gd name="T43" fmla="*/ 85 h 876"/>
              <a:gd name="T44" fmla="*/ 500 w 714"/>
              <a:gd name="T45" fmla="*/ 0 h 876"/>
              <a:gd name="T46" fmla="*/ 0 w 714"/>
              <a:gd name="T47" fmla="*/ 0 h 876"/>
              <a:gd name="T48" fmla="*/ 0 w 714"/>
              <a:gd name="T49" fmla="*/ 876 h 876"/>
              <a:gd name="T50" fmla="*/ 714 w 714"/>
              <a:gd name="T51" fmla="*/ 876 h 876"/>
              <a:gd name="T52" fmla="*/ 714 w 714"/>
              <a:gd name="T53" fmla="*/ 215 h 876"/>
              <a:gd name="T54" fmla="*/ 500 w 714"/>
              <a:gd name="T55" fmla="*/ 0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4" h="876">
                <a:moveTo>
                  <a:pt x="534" y="682"/>
                </a:moveTo>
                <a:lnTo>
                  <a:pt x="178" y="682"/>
                </a:lnTo>
                <a:lnTo>
                  <a:pt x="178" y="618"/>
                </a:lnTo>
                <a:lnTo>
                  <a:pt x="534" y="618"/>
                </a:lnTo>
                <a:lnTo>
                  <a:pt x="534" y="682"/>
                </a:lnTo>
                <a:close/>
                <a:moveTo>
                  <a:pt x="534" y="564"/>
                </a:moveTo>
                <a:lnTo>
                  <a:pt x="178" y="564"/>
                </a:lnTo>
                <a:lnTo>
                  <a:pt x="178" y="499"/>
                </a:lnTo>
                <a:lnTo>
                  <a:pt x="534" y="499"/>
                </a:lnTo>
                <a:lnTo>
                  <a:pt x="534" y="564"/>
                </a:lnTo>
                <a:close/>
                <a:moveTo>
                  <a:pt x="534" y="445"/>
                </a:moveTo>
                <a:lnTo>
                  <a:pt x="178" y="445"/>
                </a:lnTo>
                <a:lnTo>
                  <a:pt x="178" y="382"/>
                </a:lnTo>
                <a:lnTo>
                  <a:pt x="534" y="382"/>
                </a:lnTo>
                <a:lnTo>
                  <a:pt x="534" y="445"/>
                </a:lnTo>
                <a:close/>
                <a:moveTo>
                  <a:pt x="447" y="85"/>
                </a:moveTo>
                <a:lnTo>
                  <a:pt x="447" y="268"/>
                </a:lnTo>
                <a:lnTo>
                  <a:pt x="629" y="268"/>
                </a:lnTo>
                <a:lnTo>
                  <a:pt x="629" y="791"/>
                </a:lnTo>
                <a:lnTo>
                  <a:pt x="86" y="791"/>
                </a:lnTo>
                <a:lnTo>
                  <a:pt x="86" y="85"/>
                </a:lnTo>
                <a:lnTo>
                  <a:pt x="447" y="85"/>
                </a:lnTo>
                <a:close/>
                <a:moveTo>
                  <a:pt x="500" y="0"/>
                </a:moveTo>
                <a:lnTo>
                  <a:pt x="0" y="0"/>
                </a:lnTo>
                <a:lnTo>
                  <a:pt x="0" y="876"/>
                </a:lnTo>
                <a:lnTo>
                  <a:pt x="714" y="876"/>
                </a:lnTo>
                <a:lnTo>
                  <a:pt x="714" y="215"/>
                </a:lnTo>
                <a:lnTo>
                  <a:pt x="500" y="0"/>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09" name="右矢印 208"/>
          <p:cNvSpPr/>
          <p:nvPr/>
        </p:nvSpPr>
        <p:spPr bwMode="gray">
          <a:xfrm>
            <a:off x="5832140" y="5553236"/>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10" name="右矢印 209"/>
          <p:cNvSpPr/>
          <p:nvPr/>
        </p:nvSpPr>
        <p:spPr bwMode="gray">
          <a:xfrm>
            <a:off x="5832140" y="2816932"/>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11" name="右矢印 210"/>
          <p:cNvSpPr/>
          <p:nvPr/>
        </p:nvSpPr>
        <p:spPr bwMode="gray">
          <a:xfrm rot="18714056">
            <a:off x="4710949" y="396124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12" name="右矢印 211"/>
          <p:cNvSpPr/>
          <p:nvPr/>
        </p:nvSpPr>
        <p:spPr bwMode="gray">
          <a:xfrm rot="3182187">
            <a:off x="3779794" y="4033832"/>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grpSp>
        <p:nvGrpSpPr>
          <p:cNvPr id="213" name="グループ化 525"/>
          <p:cNvGrpSpPr/>
          <p:nvPr/>
        </p:nvGrpSpPr>
        <p:grpSpPr>
          <a:xfrm>
            <a:off x="6736479" y="5885406"/>
            <a:ext cx="427809" cy="423914"/>
            <a:chOff x="3784104" y="1923678"/>
            <a:chExt cx="381000" cy="381000"/>
          </a:xfrm>
          <a:solidFill>
            <a:srgbClr val="00A3EC"/>
          </a:solidFill>
        </p:grpSpPr>
        <p:sp>
          <p:nvSpPr>
            <p:cNvPr id="214"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15"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216" name="テキスト ボックス 215"/>
          <p:cNvSpPr txBox="1"/>
          <p:nvPr/>
        </p:nvSpPr>
        <p:spPr bwMode="black">
          <a:xfrm>
            <a:off x="7258361" y="6165304"/>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手動設定</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17" name="右矢印 216"/>
          <p:cNvSpPr/>
          <p:nvPr/>
        </p:nvSpPr>
        <p:spPr bwMode="gray">
          <a:xfrm>
            <a:off x="7443586" y="5808065"/>
            <a:ext cx="332770" cy="28523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18" name="テキスト ボックス 217"/>
          <p:cNvSpPr txBox="1"/>
          <p:nvPr/>
        </p:nvSpPr>
        <p:spPr bwMode="black">
          <a:xfrm>
            <a:off x="7524328" y="4756502"/>
            <a:ext cx="1368152"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操作</a:t>
            </a:r>
            <a:r>
              <a:rPr kumimoji="0" lang="en-US" altLang="ja-JP" sz="1200" kern="0" dirty="0" smtClean="0">
                <a:uFill>
                  <a:solidFill>
                    <a:srgbClr val="FFC000"/>
                  </a:solidFill>
                </a:uFill>
                <a:latin typeface="メイリオ" pitchFamily="50" charset="-128"/>
                <a:ea typeface="メイリオ" pitchFamily="50" charset="-128"/>
                <a:cs typeface="メイリオ" pitchFamily="50" charset="-128"/>
              </a:rPr>
              <a:t>/</a:t>
            </a: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アクセスログ</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19" name="右矢印 218"/>
          <p:cNvSpPr/>
          <p:nvPr/>
        </p:nvSpPr>
        <p:spPr bwMode="gray">
          <a:xfrm>
            <a:off x="5832140" y="4221088"/>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20" name="テキスト ボックス 219"/>
          <p:cNvSpPr txBox="1"/>
          <p:nvPr/>
        </p:nvSpPr>
        <p:spPr bwMode="black">
          <a:xfrm>
            <a:off x="6444208" y="4756502"/>
            <a:ext cx="90010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noProof="0" dirty="0" smtClean="0">
                <a:uFill>
                  <a:solidFill>
                    <a:srgbClr val="FFC000"/>
                  </a:solidFill>
                </a:uFill>
                <a:latin typeface="メイリオ" pitchFamily="50" charset="-128"/>
                <a:ea typeface="メイリオ" pitchFamily="50" charset="-128"/>
                <a:cs typeface="メイリオ" pitchFamily="50" charset="-128"/>
              </a:rPr>
              <a:t>法定調書</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21" name="角丸四角形 220"/>
          <p:cNvSpPr/>
          <p:nvPr/>
        </p:nvSpPr>
        <p:spPr>
          <a:xfrm>
            <a:off x="6084168" y="3609020"/>
            <a:ext cx="2808317"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noProof="0" dirty="0" smtClean="0">
                <a:solidFill>
                  <a:srgbClr val="FFFFFF"/>
                </a:solidFill>
                <a:latin typeface="メイリオ"/>
                <a:ea typeface="メイリオ"/>
              </a:rPr>
              <a:t>出　力</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222" name="Freeform 547"/>
          <p:cNvSpPr>
            <a:spLocks noEditPoints="1"/>
          </p:cNvSpPr>
          <p:nvPr/>
        </p:nvSpPr>
        <p:spPr bwMode="auto">
          <a:xfrm>
            <a:off x="6588224" y="2744924"/>
            <a:ext cx="576064" cy="360040"/>
          </a:xfrm>
          <a:custGeom>
            <a:avLst/>
            <a:gdLst/>
            <a:ahLst/>
            <a:cxnLst>
              <a:cxn ang="0">
                <a:pos x="0" y="0"/>
              </a:cxn>
              <a:cxn ang="0">
                <a:pos x="0" y="176"/>
              </a:cxn>
              <a:cxn ang="0">
                <a:pos x="240" y="176"/>
              </a:cxn>
              <a:cxn ang="0">
                <a:pos x="240" y="0"/>
              </a:cxn>
              <a:cxn ang="0">
                <a:pos x="0" y="0"/>
              </a:cxn>
              <a:cxn ang="0">
                <a:pos x="192" y="24"/>
              </a:cxn>
              <a:cxn ang="0">
                <a:pos x="120" y="74"/>
              </a:cxn>
              <a:cxn ang="0">
                <a:pos x="48" y="24"/>
              </a:cxn>
              <a:cxn ang="0">
                <a:pos x="192" y="24"/>
              </a:cxn>
              <a:cxn ang="0">
                <a:pos x="24" y="152"/>
              </a:cxn>
              <a:cxn ang="0">
                <a:pos x="24" y="36"/>
              </a:cxn>
              <a:cxn ang="0">
                <a:pos x="120" y="102"/>
              </a:cxn>
              <a:cxn ang="0">
                <a:pos x="216" y="36"/>
              </a:cxn>
              <a:cxn ang="0">
                <a:pos x="216" y="152"/>
              </a:cxn>
              <a:cxn ang="0">
                <a:pos x="24" y="152"/>
              </a:cxn>
            </a:cxnLst>
            <a:rect l="0" t="0" r="r" b="b"/>
            <a:pathLst>
              <a:path w="240" h="176">
                <a:moveTo>
                  <a:pt x="0" y="0"/>
                </a:moveTo>
                <a:lnTo>
                  <a:pt x="0" y="176"/>
                </a:lnTo>
                <a:lnTo>
                  <a:pt x="240" y="176"/>
                </a:lnTo>
                <a:lnTo>
                  <a:pt x="240" y="0"/>
                </a:lnTo>
                <a:lnTo>
                  <a:pt x="0" y="0"/>
                </a:lnTo>
                <a:close/>
                <a:moveTo>
                  <a:pt x="192" y="24"/>
                </a:moveTo>
                <a:lnTo>
                  <a:pt x="120" y="74"/>
                </a:lnTo>
                <a:lnTo>
                  <a:pt x="48" y="24"/>
                </a:lnTo>
                <a:lnTo>
                  <a:pt x="192" y="24"/>
                </a:lnTo>
                <a:close/>
                <a:moveTo>
                  <a:pt x="24" y="152"/>
                </a:moveTo>
                <a:lnTo>
                  <a:pt x="24" y="36"/>
                </a:lnTo>
                <a:lnTo>
                  <a:pt x="120" y="102"/>
                </a:lnTo>
                <a:lnTo>
                  <a:pt x="216" y="36"/>
                </a:lnTo>
                <a:lnTo>
                  <a:pt x="216" y="152"/>
                </a:lnTo>
                <a:lnTo>
                  <a:pt x="24" y="152"/>
                </a:lnTo>
                <a:close/>
              </a:path>
            </a:pathLst>
          </a:custGeom>
          <a:solidFill>
            <a:srgbClr val="00A3EC"/>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223" name="グループ化 222"/>
          <p:cNvGrpSpPr/>
          <p:nvPr/>
        </p:nvGrpSpPr>
        <p:grpSpPr>
          <a:xfrm>
            <a:off x="7956376" y="2636912"/>
            <a:ext cx="520469" cy="513506"/>
            <a:chOff x="1535113" y="649288"/>
            <a:chExt cx="381000" cy="381000"/>
          </a:xfrm>
          <a:solidFill>
            <a:srgbClr val="00A3EC"/>
          </a:solidFill>
        </p:grpSpPr>
        <p:sp>
          <p:nvSpPr>
            <p:cNvPr id="224" name="Freeform 108"/>
            <p:cNvSpPr>
              <a:spLocks/>
            </p:cNvSpPr>
            <p:nvPr/>
          </p:nvSpPr>
          <p:spPr bwMode="auto">
            <a:xfrm>
              <a:off x="1560513" y="661988"/>
              <a:ext cx="60325" cy="73025"/>
            </a:xfrm>
            <a:custGeom>
              <a:avLst/>
              <a:gdLst/>
              <a:ahLst/>
              <a:cxnLst>
                <a:cxn ang="0">
                  <a:pos x="6" y="32"/>
                </a:cxn>
                <a:cxn ang="0">
                  <a:pos x="6" y="32"/>
                </a:cxn>
                <a:cxn ang="0">
                  <a:pos x="6" y="38"/>
                </a:cxn>
                <a:cxn ang="0">
                  <a:pos x="10" y="42"/>
                </a:cxn>
                <a:cxn ang="0">
                  <a:pos x="14" y="46"/>
                </a:cxn>
                <a:cxn ang="0">
                  <a:pos x="18" y="46"/>
                </a:cxn>
                <a:cxn ang="0">
                  <a:pos x="18" y="46"/>
                </a:cxn>
                <a:cxn ang="0">
                  <a:pos x="24" y="46"/>
                </a:cxn>
                <a:cxn ang="0">
                  <a:pos x="28" y="42"/>
                </a:cxn>
                <a:cxn ang="0">
                  <a:pos x="30" y="38"/>
                </a:cxn>
                <a:cxn ang="0">
                  <a:pos x="32" y="32"/>
                </a:cxn>
                <a:cxn ang="0">
                  <a:pos x="32" y="32"/>
                </a:cxn>
                <a:cxn ang="0">
                  <a:pos x="36" y="32"/>
                </a:cxn>
                <a:cxn ang="0">
                  <a:pos x="38" y="28"/>
                </a:cxn>
                <a:cxn ang="0">
                  <a:pos x="38" y="28"/>
                </a:cxn>
                <a:cxn ang="0">
                  <a:pos x="36" y="24"/>
                </a:cxn>
                <a:cxn ang="0">
                  <a:pos x="34" y="22"/>
                </a:cxn>
                <a:cxn ang="0">
                  <a:pos x="34" y="14"/>
                </a:cxn>
                <a:cxn ang="0">
                  <a:pos x="34" y="14"/>
                </a:cxn>
                <a:cxn ang="0">
                  <a:pos x="34" y="8"/>
                </a:cxn>
                <a:cxn ang="0">
                  <a:pos x="30" y="4"/>
                </a:cxn>
                <a:cxn ang="0">
                  <a:pos x="26" y="2"/>
                </a:cxn>
                <a:cxn ang="0">
                  <a:pos x="18" y="0"/>
                </a:cxn>
                <a:cxn ang="0">
                  <a:pos x="18" y="0"/>
                </a:cxn>
                <a:cxn ang="0">
                  <a:pos x="12" y="2"/>
                </a:cxn>
                <a:cxn ang="0">
                  <a:pos x="6" y="4"/>
                </a:cxn>
                <a:cxn ang="0">
                  <a:pos x="4" y="8"/>
                </a:cxn>
                <a:cxn ang="0">
                  <a:pos x="2" y="14"/>
                </a:cxn>
                <a:cxn ang="0">
                  <a:pos x="4" y="22"/>
                </a:cxn>
                <a:cxn ang="0">
                  <a:pos x="4" y="22"/>
                </a:cxn>
                <a:cxn ang="0">
                  <a:pos x="0" y="24"/>
                </a:cxn>
                <a:cxn ang="0">
                  <a:pos x="0" y="28"/>
                </a:cxn>
                <a:cxn ang="0">
                  <a:pos x="0" y="28"/>
                </a:cxn>
                <a:cxn ang="0">
                  <a:pos x="2" y="32"/>
                </a:cxn>
                <a:cxn ang="0">
                  <a:pos x="6" y="32"/>
                </a:cxn>
                <a:cxn ang="0">
                  <a:pos x="6" y="32"/>
                </a:cxn>
              </a:cxnLst>
              <a:rect l="0" t="0" r="r" b="b"/>
              <a:pathLst>
                <a:path w="38" h="46">
                  <a:moveTo>
                    <a:pt x="6" y="32"/>
                  </a:moveTo>
                  <a:lnTo>
                    <a:pt x="6" y="32"/>
                  </a:lnTo>
                  <a:lnTo>
                    <a:pt x="6" y="38"/>
                  </a:lnTo>
                  <a:lnTo>
                    <a:pt x="10" y="42"/>
                  </a:lnTo>
                  <a:lnTo>
                    <a:pt x="14" y="46"/>
                  </a:lnTo>
                  <a:lnTo>
                    <a:pt x="18" y="46"/>
                  </a:lnTo>
                  <a:lnTo>
                    <a:pt x="18" y="46"/>
                  </a:lnTo>
                  <a:lnTo>
                    <a:pt x="24" y="46"/>
                  </a:lnTo>
                  <a:lnTo>
                    <a:pt x="28" y="42"/>
                  </a:lnTo>
                  <a:lnTo>
                    <a:pt x="30" y="38"/>
                  </a:lnTo>
                  <a:lnTo>
                    <a:pt x="32" y="32"/>
                  </a:lnTo>
                  <a:lnTo>
                    <a:pt x="32" y="32"/>
                  </a:lnTo>
                  <a:lnTo>
                    <a:pt x="36" y="32"/>
                  </a:lnTo>
                  <a:lnTo>
                    <a:pt x="38" y="28"/>
                  </a:lnTo>
                  <a:lnTo>
                    <a:pt x="38" y="28"/>
                  </a:lnTo>
                  <a:lnTo>
                    <a:pt x="36" y="24"/>
                  </a:lnTo>
                  <a:lnTo>
                    <a:pt x="34" y="22"/>
                  </a:lnTo>
                  <a:lnTo>
                    <a:pt x="34" y="14"/>
                  </a:lnTo>
                  <a:lnTo>
                    <a:pt x="34" y="14"/>
                  </a:lnTo>
                  <a:lnTo>
                    <a:pt x="34" y="8"/>
                  </a:lnTo>
                  <a:lnTo>
                    <a:pt x="30" y="4"/>
                  </a:lnTo>
                  <a:lnTo>
                    <a:pt x="26" y="2"/>
                  </a:lnTo>
                  <a:lnTo>
                    <a:pt x="18" y="0"/>
                  </a:lnTo>
                  <a:lnTo>
                    <a:pt x="18" y="0"/>
                  </a:lnTo>
                  <a:lnTo>
                    <a:pt x="12" y="2"/>
                  </a:lnTo>
                  <a:lnTo>
                    <a:pt x="6" y="4"/>
                  </a:lnTo>
                  <a:lnTo>
                    <a:pt x="4" y="8"/>
                  </a:lnTo>
                  <a:lnTo>
                    <a:pt x="2" y="14"/>
                  </a:lnTo>
                  <a:lnTo>
                    <a:pt x="4" y="22"/>
                  </a:lnTo>
                  <a:lnTo>
                    <a:pt x="4" y="22"/>
                  </a:lnTo>
                  <a:lnTo>
                    <a:pt x="0" y="24"/>
                  </a:lnTo>
                  <a:lnTo>
                    <a:pt x="0" y="28"/>
                  </a:lnTo>
                  <a:lnTo>
                    <a:pt x="0" y="28"/>
                  </a:lnTo>
                  <a:lnTo>
                    <a:pt x="2" y="32"/>
                  </a:lnTo>
                  <a:lnTo>
                    <a:pt x="6" y="32"/>
                  </a:lnTo>
                  <a:lnTo>
                    <a:pt x="6"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25" name="Freeform 109"/>
            <p:cNvSpPr>
              <a:spLocks/>
            </p:cNvSpPr>
            <p:nvPr/>
          </p:nvSpPr>
          <p:spPr bwMode="auto">
            <a:xfrm>
              <a:off x="1535113" y="738188"/>
              <a:ext cx="98425" cy="292100"/>
            </a:xfrm>
            <a:custGeom>
              <a:avLst/>
              <a:gdLst/>
              <a:ahLst/>
              <a:cxnLst>
                <a:cxn ang="0">
                  <a:pos x="62" y="6"/>
                </a:cxn>
                <a:cxn ang="0">
                  <a:pos x="62" y="6"/>
                </a:cxn>
                <a:cxn ang="0">
                  <a:pos x="62" y="4"/>
                </a:cxn>
                <a:cxn ang="0">
                  <a:pos x="62" y="4"/>
                </a:cxn>
                <a:cxn ang="0">
                  <a:pos x="60" y="4"/>
                </a:cxn>
                <a:cxn ang="0">
                  <a:pos x="60" y="4"/>
                </a:cxn>
                <a:cxn ang="0">
                  <a:pos x="48" y="0"/>
                </a:cxn>
                <a:cxn ang="0">
                  <a:pos x="34" y="16"/>
                </a:cxn>
                <a:cxn ang="0">
                  <a:pos x="20" y="0"/>
                </a:cxn>
                <a:cxn ang="0">
                  <a:pos x="20" y="0"/>
                </a:cxn>
                <a:cxn ang="0">
                  <a:pos x="10" y="4"/>
                </a:cxn>
                <a:cxn ang="0">
                  <a:pos x="10" y="4"/>
                </a:cxn>
                <a:cxn ang="0">
                  <a:pos x="2" y="6"/>
                </a:cxn>
                <a:cxn ang="0">
                  <a:pos x="0" y="8"/>
                </a:cxn>
                <a:cxn ang="0">
                  <a:pos x="0" y="12"/>
                </a:cxn>
                <a:cxn ang="0">
                  <a:pos x="0" y="20"/>
                </a:cxn>
                <a:cxn ang="0">
                  <a:pos x="0" y="22"/>
                </a:cxn>
                <a:cxn ang="0">
                  <a:pos x="0" y="84"/>
                </a:cxn>
                <a:cxn ang="0">
                  <a:pos x="12" y="84"/>
                </a:cxn>
                <a:cxn ang="0">
                  <a:pos x="12" y="184"/>
                </a:cxn>
                <a:cxn ang="0">
                  <a:pos x="58" y="184"/>
                </a:cxn>
                <a:cxn ang="0">
                  <a:pos x="58" y="84"/>
                </a:cxn>
                <a:cxn ang="0">
                  <a:pos x="62" y="84"/>
                </a:cxn>
                <a:cxn ang="0">
                  <a:pos x="62" y="6"/>
                </a:cxn>
              </a:cxnLst>
              <a:rect l="0" t="0" r="r" b="b"/>
              <a:pathLst>
                <a:path w="62" h="184">
                  <a:moveTo>
                    <a:pt x="62" y="6"/>
                  </a:moveTo>
                  <a:lnTo>
                    <a:pt x="62" y="6"/>
                  </a:lnTo>
                  <a:lnTo>
                    <a:pt x="62" y="4"/>
                  </a:lnTo>
                  <a:lnTo>
                    <a:pt x="62" y="4"/>
                  </a:lnTo>
                  <a:lnTo>
                    <a:pt x="60" y="4"/>
                  </a:lnTo>
                  <a:lnTo>
                    <a:pt x="60" y="4"/>
                  </a:lnTo>
                  <a:lnTo>
                    <a:pt x="48" y="0"/>
                  </a:lnTo>
                  <a:lnTo>
                    <a:pt x="34" y="16"/>
                  </a:lnTo>
                  <a:lnTo>
                    <a:pt x="20" y="0"/>
                  </a:lnTo>
                  <a:lnTo>
                    <a:pt x="20" y="0"/>
                  </a:lnTo>
                  <a:lnTo>
                    <a:pt x="10" y="4"/>
                  </a:lnTo>
                  <a:lnTo>
                    <a:pt x="10" y="4"/>
                  </a:lnTo>
                  <a:lnTo>
                    <a:pt x="2" y="6"/>
                  </a:lnTo>
                  <a:lnTo>
                    <a:pt x="0" y="8"/>
                  </a:lnTo>
                  <a:lnTo>
                    <a:pt x="0" y="12"/>
                  </a:lnTo>
                  <a:lnTo>
                    <a:pt x="0" y="20"/>
                  </a:lnTo>
                  <a:lnTo>
                    <a:pt x="0" y="22"/>
                  </a:lnTo>
                  <a:lnTo>
                    <a:pt x="0" y="84"/>
                  </a:lnTo>
                  <a:lnTo>
                    <a:pt x="12" y="84"/>
                  </a:lnTo>
                  <a:lnTo>
                    <a:pt x="12" y="184"/>
                  </a:lnTo>
                  <a:lnTo>
                    <a:pt x="58" y="184"/>
                  </a:lnTo>
                  <a:lnTo>
                    <a:pt x="58" y="84"/>
                  </a:lnTo>
                  <a:lnTo>
                    <a:pt x="62" y="84"/>
                  </a:lnTo>
                  <a:lnTo>
                    <a:pt x="62"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26" name="Freeform 110"/>
            <p:cNvSpPr>
              <a:spLocks/>
            </p:cNvSpPr>
            <p:nvPr/>
          </p:nvSpPr>
          <p:spPr bwMode="auto">
            <a:xfrm>
              <a:off x="1830388" y="661988"/>
              <a:ext cx="60325" cy="73025"/>
            </a:xfrm>
            <a:custGeom>
              <a:avLst/>
              <a:gdLst/>
              <a:ahLst/>
              <a:cxnLst>
                <a:cxn ang="0">
                  <a:pos x="6" y="32"/>
                </a:cxn>
                <a:cxn ang="0">
                  <a:pos x="6" y="32"/>
                </a:cxn>
                <a:cxn ang="0">
                  <a:pos x="8" y="38"/>
                </a:cxn>
                <a:cxn ang="0">
                  <a:pos x="10" y="42"/>
                </a:cxn>
                <a:cxn ang="0">
                  <a:pos x="14" y="46"/>
                </a:cxn>
                <a:cxn ang="0">
                  <a:pos x="20" y="46"/>
                </a:cxn>
                <a:cxn ang="0">
                  <a:pos x="20" y="46"/>
                </a:cxn>
                <a:cxn ang="0">
                  <a:pos x="24" y="46"/>
                </a:cxn>
                <a:cxn ang="0">
                  <a:pos x="28" y="42"/>
                </a:cxn>
                <a:cxn ang="0">
                  <a:pos x="32" y="38"/>
                </a:cxn>
                <a:cxn ang="0">
                  <a:pos x="32" y="32"/>
                </a:cxn>
                <a:cxn ang="0">
                  <a:pos x="32" y="32"/>
                </a:cxn>
                <a:cxn ang="0">
                  <a:pos x="36" y="32"/>
                </a:cxn>
                <a:cxn ang="0">
                  <a:pos x="38" y="28"/>
                </a:cxn>
                <a:cxn ang="0">
                  <a:pos x="38" y="28"/>
                </a:cxn>
                <a:cxn ang="0">
                  <a:pos x="38" y="24"/>
                </a:cxn>
                <a:cxn ang="0">
                  <a:pos x="34" y="22"/>
                </a:cxn>
                <a:cxn ang="0">
                  <a:pos x="36" y="14"/>
                </a:cxn>
                <a:cxn ang="0">
                  <a:pos x="36" y="14"/>
                </a:cxn>
                <a:cxn ang="0">
                  <a:pos x="34" y="8"/>
                </a:cxn>
                <a:cxn ang="0">
                  <a:pos x="32" y="4"/>
                </a:cxn>
                <a:cxn ang="0">
                  <a:pos x="26" y="2"/>
                </a:cxn>
                <a:cxn ang="0">
                  <a:pos x="20" y="0"/>
                </a:cxn>
                <a:cxn ang="0">
                  <a:pos x="20" y="0"/>
                </a:cxn>
                <a:cxn ang="0">
                  <a:pos x="12" y="2"/>
                </a:cxn>
                <a:cxn ang="0">
                  <a:pos x="8" y="4"/>
                </a:cxn>
                <a:cxn ang="0">
                  <a:pos x="4" y="8"/>
                </a:cxn>
                <a:cxn ang="0">
                  <a:pos x="4" y="14"/>
                </a:cxn>
                <a:cxn ang="0">
                  <a:pos x="4" y="22"/>
                </a:cxn>
                <a:cxn ang="0">
                  <a:pos x="4" y="22"/>
                </a:cxn>
                <a:cxn ang="0">
                  <a:pos x="2" y="24"/>
                </a:cxn>
                <a:cxn ang="0">
                  <a:pos x="0" y="28"/>
                </a:cxn>
                <a:cxn ang="0">
                  <a:pos x="0" y="28"/>
                </a:cxn>
                <a:cxn ang="0">
                  <a:pos x="2" y="32"/>
                </a:cxn>
                <a:cxn ang="0">
                  <a:pos x="6" y="32"/>
                </a:cxn>
                <a:cxn ang="0">
                  <a:pos x="6" y="32"/>
                </a:cxn>
              </a:cxnLst>
              <a:rect l="0" t="0" r="r" b="b"/>
              <a:pathLst>
                <a:path w="38" h="46">
                  <a:moveTo>
                    <a:pt x="6" y="32"/>
                  </a:moveTo>
                  <a:lnTo>
                    <a:pt x="6" y="32"/>
                  </a:lnTo>
                  <a:lnTo>
                    <a:pt x="8" y="38"/>
                  </a:lnTo>
                  <a:lnTo>
                    <a:pt x="10" y="42"/>
                  </a:lnTo>
                  <a:lnTo>
                    <a:pt x="14" y="46"/>
                  </a:lnTo>
                  <a:lnTo>
                    <a:pt x="20" y="46"/>
                  </a:lnTo>
                  <a:lnTo>
                    <a:pt x="20" y="46"/>
                  </a:lnTo>
                  <a:lnTo>
                    <a:pt x="24" y="46"/>
                  </a:lnTo>
                  <a:lnTo>
                    <a:pt x="28" y="42"/>
                  </a:lnTo>
                  <a:lnTo>
                    <a:pt x="32" y="38"/>
                  </a:lnTo>
                  <a:lnTo>
                    <a:pt x="32" y="32"/>
                  </a:lnTo>
                  <a:lnTo>
                    <a:pt x="32" y="32"/>
                  </a:lnTo>
                  <a:lnTo>
                    <a:pt x="36" y="32"/>
                  </a:lnTo>
                  <a:lnTo>
                    <a:pt x="38" y="28"/>
                  </a:lnTo>
                  <a:lnTo>
                    <a:pt x="38" y="28"/>
                  </a:lnTo>
                  <a:lnTo>
                    <a:pt x="38" y="24"/>
                  </a:lnTo>
                  <a:lnTo>
                    <a:pt x="34" y="22"/>
                  </a:lnTo>
                  <a:lnTo>
                    <a:pt x="36" y="14"/>
                  </a:lnTo>
                  <a:lnTo>
                    <a:pt x="36" y="14"/>
                  </a:lnTo>
                  <a:lnTo>
                    <a:pt x="34" y="8"/>
                  </a:lnTo>
                  <a:lnTo>
                    <a:pt x="32" y="4"/>
                  </a:lnTo>
                  <a:lnTo>
                    <a:pt x="26" y="2"/>
                  </a:lnTo>
                  <a:lnTo>
                    <a:pt x="20" y="0"/>
                  </a:lnTo>
                  <a:lnTo>
                    <a:pt x="20" y="0"/>
                  </a:lnTo>
                  <a:lnTo>
                    <a:pt x="12" y="2"/>
                  </a:lnTo>
                  <a:lnTo>
                    <a:pt x="8" y="4"/>
                  </a:lnTo>
                  <a:lnTo>
                    <a:pt x="4" y="8"/>
                  </a:lnTo>
                  <a:lnTo>
                    <a:pt x="4" y="14"/>
                  </a:lnTo>
                  <a:lnTo>
                    <a:pt x="4" y="22"/>
                  </a:lnTo>
                  <a:lnTo>
                    <a:pt x="4" y="22"/>
                  </a:lnTo>
                  <a:lnTo>
                    <a:pt x="2" y="24"/>
                  </a:lnTo>
                  <a:lnTo>
                    <a:pt x="0" y="28"/>
                  </a:lnTo>
                  <a:lnTo>
                    <a:pt x="0" y="28"/>
                  </a:lnTo>
                  <a:lnTo>
                    <a:pt x="2" y="32"/>
                  </a:lnTo>
                  <a:lnTo>
                    <a:pt x="6" y="32"/>
                  </a:lnTo>
                  <a:lnTo>
                    <a:pt x="6"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27" name="Freeform 111"/>
            <p:cNvSpPr>
              <a:spLocks/>
            </p:cNvSpPr>
            <p:nvPr/>
          </p:nvSpPr>
          <p:spPr bwMode="auto">
            <a:xfrm>
              <a:off x="1817688" y="738188"/>
              <a:ext cx="98425" cy="292100"/>
            </a:xfrm>
            <a:custGeom>
              <a:avLst/>
              <a:gdLst/>
              <a:ahLst/>
              <a:cxnLst>
                <a:cxn ang="0">
                  <a:pos x="52" y="4"/>
                </a:cxn>
                <a:cxn ang="0">
                  <a:pos x="52" y="4"/>
                </a:cxn>
                <a:cxn ang="0">
                  <a:pos x="42" y="0"/>
                </a:cxn>
                <a:cxn ang="0">
                  <a:pos x="28" y="16"/>
                </a:cxn>
                <a:cxn ang="0">
                  <a:pos x="14" y="0"/>
                </a:cxn>
                <a:cxn ang="0">
                  <a:pos x="14" y="0"/>
                </a:cxn>
                <a:cxn ang="0">
                  <a:pos x="2" y="4"/>
                </a:cxn>
                <a:cxn ang="0">
                  <a:pos x="2" y="4"/>
                </a:cxn>
                <a:cxn ang="0">
                  <a:pos x="0" y="4"/>
                </a:cxn>
                <a:cxn ang="0">
                  <a:pos x="0" y="4"/>
                </a:cxn>
                <a:cxn ang="0">
                  <a:pos x="0" y="6"/>
                </a:cxn>
                <a:cxn ang="0">
                  <a:pos x="0" y="84"/>
                </a:cxn>
                <a:cxn ang="0">
                  <a:pos x="4" y="84"/>
                </a:cxn>
                <a:cxn ang="0">
                  <a:pos x="4" y="184"/>
                </a:cxn>
                <a:cxn ang="0">
                  <a:pos x="50" y="184"/>
                </a:cxn>
                <a:cxn ang="0">
                  <a:pos x="50" y="84"/>
                </a:cxn>
                <a:cxn ang="0">
                  <a:pos x="62" y="84"/>
                </a:cxn>
                <a:cxn ang="0">
                  <a:pos x="62" y="22"/>
                </a:cxn>
                <a:cxn ang="0">
                  <a:pos x="62" y="20"/>
                </a:cxn>
                <a:cxn ang="0">
                  <a:pos x="62" y="12"/>
                </a:cxn>
                <a:cxn ang="0">
                  <a:pos x="62" y="12"/>
                </a:cxn>
                <a:cxn ang="0">
                  <a:pos x="62" y="8"/>
                </a:cxn>
                <a:cxn ang="0">
                  <a:pos x="60" y="6"/>
                </a:cxn>
                <a:cxn ang="0">
                  <a:pos x="52" y="4"/>
                </a:cxn>
                <a:cxn ang="0">
                  <a:pos x="52" y="4"/>
                </a:cxn>
              </a:cxnLst>
              <a:rect l="0" t="0" r="r" b="b"/>
              <a:pathLst>
                <a:path w="62" h="184">
                  <a:moveTo>
                    <a:pt x="52" y="4"/>
                  </a:moveTo>
                  <a:lnTo>
                    <a:pt x="52" y="4"/>
                  </a:lnTo>
                  <a:lnTo>
                    <a:pt x="42" y="0"/>
                  </a:lnTo>
                  <a:lnTo>
                    <a:pt x="28" y="16"/>
                  </a:lnTo>
                  <a:lnTo>
                    <a:pt x="14" y="0"/>
                  </a:lnTo>
                  <a:lnTo>
                    <a:pt x="14" y="0"/>
                  </a:lnTo>
                  <a:lnTo>
                    <a:pt x="2" y="4"/>
                  </a:lnTo>
                  <a:lnTo>
                    <a:pt x="2" y="4"/>
                  </a:lnTo>
                  <a:lnTo>
                    <a:pt x="0" y="4"/>
                  </a:lnTo>
                  <a:lnTo>
                    <a:pt x="0" y="4"/>
                  </a:lnTo>
                  <a:lnTo>
                    <a:pt x="0" y="6"/>
                  </a:lnTo>
                  <a:lnTo>
                    <a:pt x="0" y="84"/>
                  </a:lnTo>
                  <a:lnTo>
                    <a:pt x="4" y="84"/>
                  </a:lnTo>
                  <a:lnTo>
                    <a:pt x="4" y="184"/>
                  </a:lnTo>
                  <a:lnTo>
                    <a:pt x="50" y="184"/>
                  </a:lnTo>
                  <a:lnTo>
                    <a:pt x="50" y="84"/>
                  </a:lnTo>
                  <a:lnTo>
                    <a:pt x="62" y="84"/>
                  </a:lnTo>
                  <a:lnTo>
                    <a:pt x="62" y="22"/>
                  </a:lnTo>
                  <a:lnTo>
                    <a:pt x="62" y="20"/>
                  </a:lnTo>
                  <a:lnTo>
                    <a:pt x="62" y="12"/>
                  </a:lnTo>
                  <a:lnTo>
                    <a:pt x="62" y="12"/>
                  </a:lnTo>
                  <a:lnTo>
                    <a:pt x="62" y="8"/>
                  </a:lnTo>
                  <a:lnTo>
                    <a:pt x="60" y="6"/>
                  </a:lnTo>
                  <a:lnTo>
                    <a:pt x="52" y="4"/>
                  </a:lnTo>
                  <a:lnTo>
                    <a:pt x="52"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28" name="Freeform 112"/>
            <p:cNvSpPr>
              <a:spLocks/>
            </p:cNvSpPr>
            <p:nvPr/>
          </p:nvSpPr>
          <p:spPr bwMode="auto">
            <a:xfrm>
              <a:off x="1693863" y="649288"/>
              <a:ext cx="63500" cy="76200"/>
            </a:xfrm>
            <a:custGeom>
              <a:avLst/>
              <a:gdLst/>
              <a:ahLst/>
              <a:cxnLst>
                <a:cxn ang="0">
                  <a:pos x="6" y="34"/>
                </a:cxn>
                <a:cxn ang="0">
                  <a:pos x="6" y="34"/>
                </a:cxn>
                <a:cxn ang="0">
                  <a:pos x="8" y="40"/>
                </a:cxn>
                <a:cxn ang="0">
                  <a:pos x="10" y="44"/>
                </a:cxn>
                <a:cxn ang="0">
                  <a:pos x="16" y="46"/>
                </a:cxn>
                <a:cxn ang="0">
                  <a:pos x="20" y="48"/>
                </a:cxn>
                <a:cxn ang="0">
                  <a:pos x="20" y="48"/>
                </a:cxn>
                <a:cxn ang="0">
                  <a:pos x="24" y="46"/>
                </a:cxn>
                <a:cxn ang="0">
                  <a:pos x="30" y="44"/>
                </a:cxn>
                <a:cxn ang="0">
                  <a:pos x="32" y="40"/>
                </a:cxn>
                <a:cxn ang="0">
                  <a:pos x="34" y="34"/>
                </a:cxn>
                <a:cxn ang="0">
                  <a:pos x="34" y="34"/>
                </a:cxn>
                <a:cxn ang="0">
                  <a:pos x="38" y="32"/>
                </a:cxn>
                <a:cxn ang="0">
                  <a:pos x="40" y="28"/>
                </a:cxn>
                <a:cxn ang="0">
                  <a:pos x="40" y="28"/>
                </a:cxn>
                <a:cxn ang="0">
                  <a:pos x="38" y="24"/>
                </a:cxn>
                <a:cxn ang="0">
                  <a:pos x="36" y="22"/>
                </a:cxn>
                <a:cxn ang="0">
                  <a:pos x="36" y="14"/>
                </a:cxn>
                <a:cxn ang="0">
                  <a:pos x="36" y="14"/>
                </a:cxn>
                <a:cxn ang="0">
                  <a:pos x="36" y="8"/>
                </a:cxn>
                <a:cxn ang="0">
                  <a:pos x="32" y="4"/>
                </a:cxn>
                <a:cxn ang="0">
                  <a:pos x="28" y="2"/>
                </a:cxn>
                <a:cxn ang="0">
                  <a:pos x="20" y="0"/>
                </a:cxn>
                <a:cxn ang="0">
                  <a:pos x="20" y="0"/>
                </a:cxn>
                <a:cxn ang="0">
                  <a:pos x="12" y="2"/>
                </a:cxn>
                <a:cxn ang="0">
                  <a:pos x="8" y="4"/>
                </a:cxn>
                <a:cxn ang="0">
                  <a:pos x="4" y="8"/>
                </a:cxn>
                <a:cxn ang="0">
                  <a:pos x="4" y="14"/>
                </a:cxn>
                <a:cxn ang="0">
                  <a:pos x="4" y="22"/>
                </a:cxn>
                <a:cxn ang="0">
                  <a:pos x="4" y="22"/>
                </a:cxn>
                <a:cxn ang="0">
                  <a:pos x="2" y="24"/>
                </a:cxn>
                <a:cxn ang="0">
                  <a:pos x="0" y="28"/>
                </a:cxn>
                <a:cxn ang="0">
                  <a:pos x="0" y="28"/>
                </a:cxn>
                <a:cxn ang="0">
                  <a:pos x="2" y="32"/>
                </a:cxn>
                <a:cxn ang="0">
                  <a:pos x="6" y="34"/>
                </a:cxn>
                <a:cxn ang="0">
                  <a:pos x="6" y="34"/>
                </a:cxn>
              </a:cxnLst>
              <a:rect l="0" t="0" r="r" b="b"/>
              <a:pathLst>
                <a:path w="40" h="48">
                  <a:moveTo>
                    <a:pt x="6" y="34"/>
                  </a:moveTo>
                  <a:lnTo>
                    <a:pt x="6" y="34"/>
                  </a:lnTo>
                  <a:lnTo>
                    <a:pt x="8" y="40"/>
                  </a:lnTo>
                  <a:lnTo>
                    <a:pt x="10" y="44"/>
                  </a:lnTo>
                  <a:lnTo>
                    <a:pt x="16" y="46"/>
                  </a:lnTo>
                  <a:lnTo>
                    <a:pt x="20" y="48"/>
                  </a:lnTo>
                  <a:lnTo>
                    <a:pt x="20" y="48"/>
                  </a:lnTo>
                  <a:lnTo>
                    <a:pt x="24" y="46"/>
                  </a:lnTo>
                  <a:lnTo>
                    <a:pt x="30" y="44"/>
                  </a:lnTo>
                  <a:lnTo>
                    <a:pt x="32" y="40"/>
                  </a:lnTo>
                  <a:lnTo>
                    <a:pt x="34" y="34"/>
                  </a:lnTo>
                  <a:lnTo>
                    <a:pt x="34" y="34"/>
                  </a:lnTo>
                  <a:lnTo>
                    <a:pt x="38" y="32"/>
                  </a:lnTo>
                  <a:lnTo>
                    <a:pt x="40" y="28"/>
                  </a:lnTo>
                  <a:lnTo>
                    <a:pt x="40" y="28"/>
                  </a:lnTo>
                  <a:lnTo>
                    <a:pt x="38" y="24"/>
                  </a:lnTo>
                  <a:lnTo>
                    <a:pt x="36" y="22"/>
                  </a:lnTo>
                  <a:lnTo>
                    <a:pt x="36" y="14"/>
                  </a:lnTo>
                  <a:lnTo>
                    <a:pt x="36" y="14"/>
                  </a:lnTo>
                  <a:lnTo>
                    <a:pt x="36" y="8"/>
                  </a:lnTo>
                  <a:lnTo>
                    <a:pt x="32" y="4"/>
                  </a:lnTo>
                  <a:lnTo>
                    <a:pt x="28" y="2"/>
                  </a:lnTo>
                  <a:lnTo>
                    <a:pt x="20" y="0"/>
                  </a:lnTo>
                  <a:lnTo>
                    <a:pt x="20" y="0"/>
                  </a:lnTo>
                  <a:lnTo>
                    <a:pt x="12" y="2"/>
                  </a:lnTo>
                  <a:lnTo>
                    <a:pt x="8" y="4"/>
                  </a:lnTo>
                  <a:lnTo>
                    <a:pt x="4" y="8"/>
                  </a:lnTo>
                  <a:lnTo>
                    <a:pt x="4" y="14"/>
                  </a:lnTo>
                  <a:lnTo>
                    <a:pt x="4" y="22"/>
                  </a:lnTo>
                  <a:lnTo>
                    <a:pt x="4" y="22"/>
                  </a:lnTo>
                  <a:lnTo>
                    <a:pt x="2" y="24"/>
                  </a:lnTo>
                  <a:lnTo>
                    <a:pt x="0" y="28"/>
                  </a:lnTo>
                  <a:lnTo>
                    <a:pt x="0" y="28"/>
                  </a:lnTo>
                  <a:lnTo>
                    <a:pt x="2" y="32"/>
                  </a:lnTo>
                  <a:lnTo>
                    <a:pt x="6" y="34"/>
                  </a:lnTo>
                  <a:lnTo>
                    <a:pt x="6"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229" name="Freeform 113"/>
            <p:cNvSpPr>
              <a:spLocks/>
            </p:cNvSpPr>
            <p:nvPr/>
          </p:nvSpPr>
          <p:spPr bwMode="auto">
            <a:xfrm>
              <a:off x="1668463" y="728663"/>
              <a:ext cx="114300" cy="301625"/>
            </a:xfrm>
            <a:custGeom>
              <a:avLst/>
              <a:gdLst/>
              <a:ahLst/>
              <a:cxnLst>
                <a:cxn ang="0">
                  <a:pos x="12" y="86"/>
                </a:cxn>
                <a:cxn ang="0">
                  <a:pos x="12" y="190"/>
                </a:cxn>
                <a:cxn ang="0">
                  <a:pos x="60" y="190"/>
                </a:cxn>
                <a:cxn ang="0">
                  <a:pos x="60" y="86"/>
                </a:cxn>
                <a:cxn ang="0">
                  <a:pos x="72" y="86"/>
                </a:cxn>
                <a:cxn ang="0">
                  <a:pos x="72" y="22"/>
                </a:cxn>
                <a:cxn ang="0">
                  <a:pos x="72" y="20"/>
                </a:cxn>
                <a:cxn ang="0">
                  <a:pos x="72" y="12"/>
                </a:cxn>
                <a:cxn ang="0">
                  <a:pos x="72" y="12"/>
                </a:cxn>
                <a:cxn ang="0">
                  <a:pos x="72" y="8"/>
                </a:cxn>
                <a:cxn ang="0">
                  <a:pos x="68" y="6"/>
                </a:cxn>
                <a:cxn ang="0">
                  <a:pos x="62" y="2"/>
                </a:cxn>
                <a:cxn ang="0">
                  <a:pos x="62" y="2"/>
                </a:cxn>
                <a:cxn ang="0">
                  <a:pos x="50" y="0"/>
                </a:cxn>
                <a:cxn ang="0">
                  <a:pos x="36" y="18"/>
                </a:cxn>
                <a:cxn ang="0">
                  <a:pos x="22" y="0"/>
                </a:cxn>
                <a:cxn ang="0">
                  <a:pos x="22" y="0"/>
                </a:cxn>
                <a:cxn ang="0">
                  <a:pos x="10" y="2"/>
                </a:cxn>
                <a:cxn ang="0">
                  <a:pos x="10" y="2"/>
                </a:cxn>
                <a:cxn ang="0">
                  <a:pos x="4" y="6"/>
                </a:cxn>
                <a:cxn ang="0">
                  <a:pos x="0" y="8"/>
                </a:cxn>
                <a:cxn ang="0">
                  <a:pos x="0" y="12"/>
                </a:cxn>
                <a:cxn ang="0">
                  <a:pos x="0" y="20"/>
                </a:cxn>
                <a:cxn ang="0">
                  <a:pos x="0" y="22"/>
                </a:cxn>
                <a:cxn ang="0">
                  <a:pos x="0" y="86"/>
                </a:cxn>
                <a:cxn ang="0">
                  <a:pos x="12" y="86"/>
                </a:cxn>
              </a:cxnLst>
              <a:rect l="0" t="0" r="r" b="b"/>
              <a:pathLst>
                <a:path w="72" h="190">
                  <a:moveTo>
                    <a:pt x="12" y="86"/>
                  </a:moveTo>
                  <a:lnTo>
                    <a:pt x="12" y="190"/>
                  </a:lnTo>
                  <a:lnTo>
                    <a:pt x="60" y="190"/>
                  </a:lnTo>
                  <a:lnTo>
                    <a:pt x="60" y="86"/>
                  </a:lnTo>
                  <a:lnTo>
                    <a:pt x="72" y="86"/>
                  </a:lnTo>
                  <a:lnTo>
                    <a:pt x="72" y="22"/>
                  </a:lnTo>
                  <a:lnTo>
                    <a:pt x="72" y="20"/>
                  </a:lnTo>
                  <a:lnTo>
                    <a:pt x="72" y="12"/>
                  </a:lnTo>
                  <a:lnTo>
                    <a:pt x="72" y="12"/>
                  </a:lnTo>
                  <a:lnTo>
                    <a:pt x="72" y="8"/>
                  </a:lnTo>
                  <a:lnTo>
                    <a:pt x="68" y="6"/>
                  </a:lnTo>
                  <a:lnTo>
                    <a:pt x="62" y="2"/>
                  </a:lnTo>
                  <a:lnTo>
                    <a:pt x="62" y="2"/>
                  </a:lnTo>
                  <a:lnTo>
                    <a:pt x="50" y="0"/>
                  </a:lnTo>
                  <a:lnTo>
                    <a:pt x="36" y="18"/>
                  </a:lnTo>
                  <a:lnTo>
                    <a:pt x="22" y="0"/>
                  </a:lnTo>
                  <a:lnTo>
                    <a:pt x="22" y="0"/>
                  </a:lnTo>
                  <a:lnTo>
                    <a:pt x="10" y="2"/>
                  </a:lnTo>
                  <a:lnTo>
                    <a:pt x="10" y="2"/>
                  </a:lnTo>
                  <a:lnTo>
                    <a:pt x="4" y="6"/>
                  </a:lnTo>
                  <a:lnTo>
                    <a:pt x="0" y="8"/>
                  </a:lnTo>
                  <a:lnTo>
                    <a:pt x="0" y="12"/>
                  </a:lnTo>
                  <a:lnTo>
                    <a:pt x="0" y="20"/>
                  </a:lnTo>
                  <a:lnTo>
                    <a:pt x="0" y="22"/>
                  </a:lnTo>
                  <a:lnTo>
                    <a:pt x="0" y="86"/>
                  </a:lnTo>
                  <a:lnTo>
                    <a:pt x="12" y="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sp>
        <p:nvSpPr>
          <p:cNvPr id="230" name="右矢印 229"/>
          <p:cNvSpPr/>
          <p:nvPr/>
        </p:nvSpPr>
        <p:spPr bwMode="gray">
          <a:xfrm>
            <a:off x="7416316" y="2819733"/>
            <a:ext cx="332770" cy="28523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231" name="テキスト ボックス 230"/>
          <p:cNvSpPr txBox="1"/>
          <p:nvPr/>
        </p:nvSpPr>
        <p:spPr bwMode="black">
          <a:xfrm>
            <a:off x="6192180" y="3284984"/>
            <a:ext cx="1332148" cy="180020"/>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一括メール配信</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32" name="テキスト ボックス 231"/>
          <p:cNvSpPr txBox="1"/>
          <p:nvPr/>
        </p:nvSpPr>
        <p:spPr bwMode="black">
          <a:xfrm>
            <a:off x="7704348" y="3212976"/>
            <a:ext cx="1088504" cy="396044"/>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未登録者</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33" name="Freeform 422"/>
          <p:cNvSpPr>
            <a:spLocks noEditPoints="1"/>
          </p:cNvSpPr>
          <p:nvPr/>
        </p:nvSpPr>
        <p:spPr bwMode="auto">
          <a:xfrm>
            <a:off x="7956376" y="4077072"/>
            <a:ext cx="513973" cy="576064"/>
          </a:xfrm>
          <a:custGeom>
            <a:avLst/>
            <a:gdLst>
              <a:gd name="T0" fmla="*/ 363 w 892"/>
              <a:gd name="T1" fmla="*/ 681 h 1002"/>
              <a:gd name="T2" fmla="*/ 395 w 892"/>
              <a:gd name="T3" fmla="*/ 722 h 1002"/>
              <a:gd name="T4" fmla="*/ 446 w 892"/>
              <a:gd name="T5" fmla="*/ 736 h 1002"/>
              <a:gd name="T6" fmla="*/ 489 w 892"/>
              <a:gd name="T7" fmla="*/ 725 h 1002"/>
              <a:gd name="T8" fmla="*/ 525 w 892"/>
              <a:gd name="T9" fmla="*/ 689 h 1002"/>
              <a:gd name="T10" fmla="*/ 537 w 892"/>
              <a:gd name="T11" fmla="*/ 646 h 1002"/>
              <a:gd name="T12" fmla="*/ 521 w 892"/>
              <a:gd name="T13" fmla="*/ 596 h 1002"/>
              <a:gd name="T14" fmla="*/ 482 w 892"/>
              <a:gd name="T15" fmla="*/ 563 h 1002"/>
              <a:gd name="T16" fmla="*/ 436 w 892"/>
              <a:gd name="T17" fmla="*/ 556 h 1002"/>
              <a:gd name="T18" fmla="*/ 388 w 892"/>
              <a:gd name="T19" fmla="*/ 576 h 1002"/>
              <a:gd name="T20" fmla="*/ 359 w 892"/>
              <a:gd name="T21" fmla="*/ 620 h 1002"/>
              <a:gd name="T22" fmla="*/ 374 w 892"/>
              <a:gd name="T23" fmla="*/ 752 h 1002"/>
              <a:gd name="T24" fmla="*/ 334 w 892"/>
              <a:gd name="T25" fmla="*/ 774 h 1002"/>
              <a:gd name="T26" fmla="*/ 327 w 892"/>
              <a:gd name="T27" fmla="*/ 960 h 1002"/>
              <a:gd name="T28" fmla="*/ 364 w 892"/>
              <a:gd name="T29" fmla="*/ 1001 h 1002"/>
              <a:gd name="T30" fmla="*/ 545 w 892"/>
              <a:gd name="T31" fmla="*/ 994 h 1002"/>
              <a:gd name="T32" fmla="*/ 566 w 892"/>
              <a:gd name="T33" fmla="*/ 804 h 1002"/>
              <a:gd name="T34" fmla="*/ 545 w 892"/>
              <a:gd name="T35" fmla="*/ 760 h 1002"/>
              <a:gd name="T36" fmla="*/ 29 w 892"/>
              <a:gd name="T37" fmla="*/ 646 h 1002"/>
              <a:gd name="T38" fmla="*/ 45 w 892"/>
              <a:gd name="T39" fmla="*/ 696 h 1002"/>
              <a:gd name="T40" fmla="*/ 84 w 892"/>
              <a:gd name="T41" fmla="*/ 730 h 1002"/>
              <a:gd name="T42" fmla="*/ 129 w 892"/>
              <a:gd name="T43" fmla="*/ 736 h 1002"/>
              <a:gd name="T44" fmla="*/ 177 w 892"/>
              <a:gd name="T45" fmla="*/ 716 h 1002"/>
              <a:gd name="T46" fmla="*/ 206 w 892"/>
              <a:gd name="T47" fmla="*/ 674 h 1002"/>
              <a:gd name="T48" fmla="*/ 208 w 892"/>
              <a:gd name="T49" fmla="*/ 628 h 1002"/>
              <a:gd name="T50" fmla="*/ 184 w 892"/>
              <a:gd name="T51" fmla="*/ 582 h 1002"/>
              <a:gd name="T52" fmla="*/ 138 w 892"/>
              <a:gd name="T53" fmla="*/ 557 h 1002"/>
              <a:gd name="T54" fmla="*/ 93 w 892"/>
              <a:gd name="T55" fmla="*/ 560 h 1002"/>
              <a:gd name="T56" fmla="*/ 50 w 892"/>
              <a:gd name="T57" fmla="*/ 588 h 1002"/>
              <a:gd name="T58" fmla="*/ 29 w 892"/>
              <a:gd name="T59" fmla="*/ 636 h 1002"/>
              <a:gd name="T60" fmla="*/ 38 w 892"/>
              <a:gd name="T61" fmla="*/ 753 h 1002"/>
              <a:gd name="T62" fmla="*/ 2 w 892"/>
              <a:gd name="T63" fmla="*/ 794 h 1002"/>
              <a:gd name="T64" fmla="*/ 9 w 892"/>
              <a:gd name="T65" fmla="*/ 980 h 1002"/>
              <a:gd name="T66" fmla="*/ 192 w 892"/>
              <a:gd name="T67" fmla="*/ 1002 h 1002"/>
              <a:gd name="T68" fmla="*/ 232 w 892"/>
              <a:gd name="T69" fmla="*/ 980 h 1002"/>
              <a:gd name="T70" fmla="*/ 238 w 892"/>
              <a:gd name="T71" fmla="*/ 794 h 1002"/>
              <a:gd name="T72" fmla="*/ 202 w 892"/>
              <a:gd name="T73" fmla="*/ 753 h 1002"/>
              <a:gd name="T74" fmla="*/ 690 w 892"/>
              <a:gd name="T75" fmla="*/ 753 h 1002"/>
              <a:gd name="T76" fmla="*/ 653 w 892"/>
              <a:gd name="T77" fmla="*/ 794 h 1002"/>
              <a:gd name="T78" fmla="*/ 660 w 892"/>
              <a:gd name="T79" fmla="*/ 980 h 1002"/>
              <a:gd name="T80" fmla="*/ 845 w 892"/>
              <a:gd name="T81" fmla="*/ 1002 h 1002"/>
              <a:gd name="T82" fmla="*/ 883 w 892"/>
              <a:gd name="T83" fmla="*/ 980 h 1002"/>
              <a:gd name="T84" fmla="*/ 891 w 892"/>
              <a:gd name="T85" fmla="*/ 794 h 1002"/>
              <a:gd name="T86" fmla="*/ 853 w 892"/>
              <a:gd name="T87" fmla="*/ 753 h 1002"/>
              <a:gd name="T88" fmla="*/ 683 w 892"/>
              <a:gd name="T89" fmla="*/ 664 h 1002"/>
              <a:gd name="T90" fmla="*/ 708 w 892"/>
              <a:gd name="T91" fmla="*/ 710 h 1002"/>
              <a:gd name="T92" fmla="*/ 754 w 892"/>
              <a:gd name="T93" fmla="*/ 735 h 1002"/>
              <a:gd name="T94" fmla="*/ 798 w 892"/>
              <a:gd name="T95" fmla="*/ 732 h 1002"/>
              <a:gd name="T96" fmla="*/ 841 w 892"/>
              <a:gd name="T97" fmla="*/ 704 h 1002"/>
              <a:gd name="T98" fmla="*/ 862 w 892"/>
              <a:gd name="T99" fmla="*/ 656 h 1002"/>
              <a:gd name="T100" fmla="*/ 856 w 892"/>
              <a:gd name="T101" fmla="*/ 611 h 1002"/>
              <a:gd name="T102" fmla="*/ 822 w 892"/>
              <a:gd name="T103" fmla="*/ 572 h 1002"/>
              <a:gd name="T104" fmla="*/ 772 w 892"/>
              <a:gd name="T105" fmla="*/ 556 h 1002"/>
              <a:gd name="T106" fmla="*/ 729 w 892"/>
              <a:gd name="T107" fmla="*/ 567 h 1002"/>
              <a:gd name="T108" fmla="*/ 693 w 892"/>
              <a:gd name="T109" fmla="*/ 603 h 1002"/>
              <a:gd name="T110" fmla="*/ 682 w 892"/>
              <a:gd name="T111" fmla="*/ 646 h 1002"/>
              <a:gd name="T112" fmla="*/ 461 w 892"/>
              <a:gd name="T113" fmla="*/ 371 h 1002"/>
              <a:gd name="T114" fmla="*/ 744 w 892"/>
              <a:gd name="T115" fmla="*/ 0 h 1002"/>
              <a:gd name="T116" fmla="*/ 182 w 892"/>
              <a:gd name="T117" fmla="*/ 129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2" h="1002">
                <a:moveTo>
                  <a:pt x="356" y="646"/>
                </a:moveTo>
                <a:lnTo>
                  <a:pt x="356" y="646"/>
                </a:lnTo>
                <a:lnTo>
                  <a:pt x="356" y="656"/>
                </a:lnTo>
                <a:lnTo>
                  <a:pt x="357" y="664"/>
                </a:lnTo>
                <a:lnTo>
                  <a:pt x="359" y="674"/>
                </a:lnTo>
                <a:lnTo>
                  <a:pt x="363" y="681"/>
                </a:lnTo>
                <a:lnTo>
                  <a:pt x="366" y="689"/>
                </a:lnTo>
                <a:lnTo>
                  <a:pt x="371" y="696"/>
                </a:lnTo>
                <a:lnTo>
                  <a:pt x="376" y="704"/>
                </a:lnTo>
                <a:lnTo>
                  <a:pt x="382" y="710"/>
                </a:lnTo>
                <a:lnTo>
                  <a:pt x="388" y="716"/>
                </a:lnTo>
                <a:lnTo>
                  <a:pt x="395" y="722"/>
                </a:lnTo>
                <a:lnTo>
                  <a:pt x="402" y="725"/>
                </a:lnTo>
                <a:lnTo>
                  <a:pt x="411" y="730"/>
                </a:lnTo>
                <a:lnTo>
                  <a:pt x="419" y="732"/>
                </a:lnTo>
                <a:lnTo>
                  <a:pt x="428" y="735"/>
                </a:lnTo>
                <a:lnTo>
                  <a:pt x="436" y="736"/>
                </a:lnTo>
                <a:lnTo>
                  <a:pt x="446" y="736"/>
                </a:lnTo>
                <a:lnTo>
                  <a:pt x="446" y="736"/>
                </a:lnTo>
                <a:lnTo>
                  <a:pt x="455" y="736"/>
                </a:lnTo>
                <a:lnTo>
                  <a:pt x="464" y="735"/>
                </a:lnTo>
                <a:lnTo>
                  <a:pt x="473" y="732"/>
                </a:lnTo>
                <a:lnTo>
                  <a:pt x="482" y="730"/>
                </a:lnTo>
                <a:lnTo>
                  <a:pt x="489" y="725"/>
                </a:lnTo>
                <a:lnTo>
                  <a:pt x="496" y="722"/>
                </a:lnTo>
                <a:lnTo>
                  <a:pt x="503" y="716"/>
                </a:lnTo>
                <a:lnTo>
                  <a:pt x="510" y="710"/>
                </a:lnTo>
                <a:lnTo>
                  <a:pt x="515" y="704"/>
                </a:lnTo>
                <a:lnTo>
                  <a:pt x="521" y="696"/>
                </a:lnTo>
                <a:lnTo>
                  <a:pt x="525" y="689"/>
                </a:lnTo>
                <a:lnTo>
                  <a:pt x="530" y="681"/>
                </a:lnTo>
                <a:lnTo>
                  <a:pt x="532" y="674"/>
                </a:lnTo>
                <a:lnTo>
                  <a:pt x="534" y="664"/>
                </a:lnTo>
                <a:lnTo>
                  <a:pt x="536" y="656"/>
                </a:lnTo>
                <a:lnTo>
                  <a:pt x="537" y="646"/>
                </a:lnTo>
                <a:lnTo>
                  <a:pt x="537" y="646"/>
                </a:lnTo>
                <a:lnTo>
                  <a:pt x="536" y="636"/>
                </a:lnTo>
                <a:lnTo>
                  <a:pt x="534" y="628"/>
                </a:lnTo>
                <a:lnTo>
                  <a:pt x="532" y="620"/>
                </a:lnTo>
                <a:lnTo>
                  <a:pt x="530" y="611"/>
                </a:lnTo>
                <a:lnTo>
                  <a:pt x="525" y="603"/>
                </a:lnTo>
                <a:lnTo>
                  <a:pt x="521" y="596"/>
                </a:lnTo>
                <a:lnTo>
                  <a:pt x="515" y="588"/>
                </a:lnTo>
                <a:lnTo>
                  <a:pt x="510" y="582"/>
                </a:lnTo>
                <a:lnTo>
                  <a:pt x="503" y="576"/>
                </a:lnTo>
                <a:lnTo>
                  <a:pt x="496" y="572"/>
                </a:lnTo>
                <a:lnTo>
                  <a:pt x="489" y="567"/>
                </a:lnTo>
                <a:lnTo>
                  <a:pt x="482" y="563"/>
                </a:lnTo>
                <a:lnTo>
                  <a:pt x="473" y="560"/>
                </a:lnTo>
                <a:lnTo>
                  <a:pt x="464" y="557"/>
                </a:lnTo>
                <a:lnTo>
                  <a:pt x="455" y="556"/>
                </a:lnTo>
                <a:lnTo>
                  <a:pt x="446" y="556"/>
                </a:lnTo>
                <a:lnTo>
                  <a:pt x="446" y="556"/>
                </a:lnTo>
                <a:lnTo>
                  <a:pt x="436" y="556"/>
                </a:lnTo>
                <a:lnTo>
                  <a:pt x="428" y="557"/>
                </a:lnTo>
                <a:lnTo>
                  <a:pt x="419" y="560"/>
                </a:lnTo>
                <a:lnTo>
                  <a:pt x="411" y="563"/>
                </a:lnTo>
                <a:lnTo>
                  <a:pt x="402" y="567"/>
                </a:lnTo>
                <a:lnTo>
                  <a:pt x="395" y="572"/>
                </a:lnTo>
                <a:lnTo>
                  <a:pt x="388" y="576"/>
                </a:lnTo>
                <a:lnTo>
                  <a:pt x="382" y="582"/>
                </a:lnTo>
                <a:lnTo>
                  <a:pt x="376" y="588"/>
                </a:lnTo>
                <a:lnTo>
                  <a:pt x="371" y="596"/>
                </a:lnTo>
                <a:lnTo>
                  <a:pt x="366" y="603"/>
                </a:lnTo>
                <a:lnTo>
                  <a:pt x="363" y="611"/>
                </a:lnTo>
                <a:lnTo>
                  <a:pt x="359" y="620"/>
                </a:lnTo>
                <a:lnTo>
                  <a:pt x="357" y="628"/>
                </a:lnTo>
                <a:lnTo>
                  <a:pt x="356" y="636"/>
                </a:lnTo>
                <a:lnTo>
                  <a:pt x="356" y="646"/>
                </a:lnTo>
                <a:lnTo>
                  <a:pt x="356" y="646"/>
                </a:lnTo>
                <a:close/>
                <a:moveTo>
                  <a:pt x="519" y="752"/>
                </a:moveTo>
                <a:lnTo>
                  <a:pt x="374" y="752"/>
                </a:lnTo>
                <a:lnTo>
                  <a:pt x="374" y="752"/>
                </a:lnTo>
                <a:lnTo>
                  <a:pt x="364" y="753"/>
                </a:lnTo>
                <a:lnTo>
                  <a:pt x="356" y="755"/>
                </a:lnTo>
                <a:lnTo>
                  <a:pt x="347" y="760"/>
                </a:lnTo>
                <a:lnTo>
                  <a:pt x="340" y="767"/>
                </a:lnTo>
                <a:lnTo>
                  <a:pt x="334" y="774"/>
                </a:lnTo>
                <a:lnTo>
                  <a:pt x="330" y="784"/>
                </a:lnTo>
                <a:lnTo>
                  <a:pt x="327" y="794"/>
                </a:lnTo>
                <a:lnTo>
                  <a:pt x="327" y="804"/>
                </a:lnTo>
                <a:lnTo>
                  <a:pt x="327" y="950"/>
                </a:lnTo>
                <a:lnTo>
                  <a:pt x="327" y="950"/>
                </a:lnTo>
                <a:lnTo>
                  <a:pt x="327" y="960"/>
                </a:lnTo>
                <a:lnTo>
                  <a:pt x="330" y="970"/>
                </a:lnTo>
                <a:lnTo>
                  <a:pt x="334" y="980"/>
                </a:lnTo>
                <a:lnTo>
                  <a:pt x="340" y="987"/>
                </a:lnTo>
                <a:lnTo>
                  <a:pt x="347" y="994"/>
                </a:lnTo>
                <a:lnTo>
                  <a:pt x="356" y="999"/>
                </a:lnTo>
                <a:lnTo>
                  <a:pt x="364" y="1001"/>
                </a:lnTo>
                <a:lnTo>
                  <a:pt x="374" y="1002"/>
                </a:lnTo>
                <a:lnTo>
                  <a:pt x="519" y="1002"/>
                </a:lnTo>
                <a:lnTo>
                  <a:pt x="519" y="1002"/>
                </a:lnTo>
                <a:lnTo>
                  <a:pt x="528" y="1001"/>
                </a:lnTo>
                <a:lnTo>
                  <a:pt x="537" y="999"/>
                </a:lnTo>
                <a:lnTo>
                  <a:pt x="545" y="994"/>
                </a:lnTo>
                <a:lnTo>
                  <a:pt x="551" y="987"/>
                </a:lnTo>
                <a:lnTo>
                  <a:pt x="557" y="980"/>
                </a:lnTo>
                <a:lnTo>
                  <a:pt x="562" y="970"/>
                </a:lnTo>
                <a:lnTo>
                  <a:pt x="564" y="960"/>
                </a:lnTo>
                <a:lnTo>
                  <a:pt x="566" y="950"/>
                </a:lnTo>
                <a:lnTo>
                  <a:pt x="566" y="804"/>
                </a:lnTo>
                <a:lnTo>
                  <a:pt x="566" y="804"/>
                </a:lnTo>
                <a:lnTo>
                  <a:pt x="564" y="794"/>
                </a:lnTo>
                <a:lnTo>
                  <a:pt x="562" y="784"/>
                </a:lnTo>
                <a:lnTo>
                  <a:pt x="557" y="774"/>
                </a:lnTo>
                <a:lnTo>
                  <a:pt x="551" y="767"/>
                </a:lnTo>
                <a:lnTo>
                  <a:pt x="545" y="760"/>
                </a:lnTo>
                <a:lnTo>
                  <a:pt x="537" y="755"/>
                </a:lnTo>
                <a:lnTo>
                  <a:pt x="528" y="753"/>
                </a:lnTo>
                <a:lnTo>
                  <a:pt x="519" y="752"/>
                </a:lnTo>
                <a:lnTo>
                  <a:pt x="519" y="752"/>
                </a:lnTo>
                <a:close/>
                <a:moveTo>
                  <a:pt x="29" y="646"/>
                </a:moveTo>
                <a:lnTo>
                  <a:pt x="29" y="646"/>
                </a:lnTo>
                <a:lnTo>
                  <a:pt x="29" y="656"/>
                </a:lnTo>
                <a:lnTo>
                  <a:pt x="32" y="664"/>
                </a:lnTo>
                <a:lnTo>
                  <a:pt x="33" y="674"/>
                </a:lnTo>
                <a:lnTo>
                  <a:pt x="36" y="681"/>
                </a:lnTo>
                <a:lnTo>
                  <a:pt x="40" y="689"/>
                </a:lnTo>
                <a:lnTo>
                  <a:pt x="45" y="696"/>
                </a:lnTo>
                <a:lnTo>
                  <a:pt x="50" y="704"/>
                </a:lnTo>
                <a:lnTo>
                  <a:pt x="56" y="710"/>
                </a:lnTo>
                <a:lnTo>
                  <a:pt x="62" y="716"/>
                </a:lnTo>
                <a:lnTo>
                  <a:pt x="69" y="722"/>
                </a:lnTo>
                <a:lnTo>
                  <a:pt x="76" y="725"/>
                </a:lnTo>
                <a:lnTo>
                  <a:pt x="84" y="730"/>
                </a:lnTo>
                <a:lnTo>
                  <a:pt x="93" y="732"/>
                </a:lnTo>
                <a:lnTo>
                  <a:pt x="101" y="735"/>
                </a:lnTo>
                <a:lnTo>
                  <a:pt x="111" y="736"/>
                </a:lnTo>
                <a:lnTo>
                  <a:pt x="119" y="736"/>
                </a:lnTo>
                <a:lnTo>
                  <a:pt x="119" y="736"/>
                </a:lnTo>
                <a:lnTo>
                  <a:pt x="129" y="736"/>
                </a:lnTo>
                <a:lnTo>
                  <a:pt x="138" y="735"/>
                </a:lnTo>
                <a:lnTo>
                  <a:pt x="147" y="732"/>
                </a:lnTo>
                <a:lnTo>
                  <a:pt x="155" y="730"/>
                </a:lnTo>
                <a:lnTo>
                  <a:pt x="162" y="725"/>
                </a:lnTo>
                <a:lnTo>
                  <a:pt x="171" y="722"/>
                </a:lnTo>
                <a:lnTo>
                  <a:pt x="177" y="716"/>
                </a:lnTo>
                <a:lnTo>
                  <a:pt x="184" y="710"/>
                </a:lnTo>
                <a:lnTo>
                  <a:pt x="190" y="704"/>
                </a:lnTo>
                <a:lnTo>
                  <a:pt x="195" y="696"/>
                </a:lnTo>
                <a:lnTo>
                  <a:pt x="200" y="689"/>
                </a:lnTo>
                <a:lnTo>
                  <a:pt x="203" y="681"/>
                </a:lnTo>
                <a:lnTo>
                  <a:pt x="206" y="674"/>
                </a:lnTo>
                <a:lnTo>
                  <a:pt x="208" y="664"/>
                </a:lnTo>
                <a:lnTo>
                  <a:pt x="209" y="656"/>
                </a:lnTo>
                <a:lnTo>
                  <a:pt x="210" y="646"/>
                </a:lnTo>
                <a:lnTo>
                  <a:pt x="210" y="646"/>
                </a:lnTo>
                <a:lnTo>
                  <a:pt x="209" y="636"/>
                </a:lnTo>
                <a:lnTo>
                  <a:pt x="208" y="628"/>
                </a:lnTo>
                <a:lnTo>
                  <a:pt x="206" y="620"/>
                </a:lnTo>
                <a:lnTo>
                  <a:pt x="203" y="611"/>
                </a:lnTo>
                <a:lnTo>
                  <a:pt x="200" y="603"/>
                </a:lnTo>
                <a:lnTo>
                  <a:pt x="195" y="596"/>
                </a:lnTo>
                <a:lnTo>
                  <a:pt x="190" y="588"/>
                </a:lnTo>
                <a:lnTo>
                  <a:pt x="184" y="582"/>
                </a:lnTo>
                <a:lnTo>
                  <a:pt x="177" y="576"/>
                </a:lnTo>
                <a:lnTo>
                  <a:pt x="171" y="572"/>
                </a:lnTo>
                <a:lnTo>
                  <a:pt x="162" y="567"/>
                </a:lnTo>
                <a:lnTo>
                  <a:pt x="155" y="563"/>
                </a:lnTo>
                <a:lnTo>
                  <a:pt x="147" y="560"/>
                </a:lnTo>
                <a:lnTo>
                  <a:pt x="138" y="557"/>
                </a:lnTo>
                <a:lnTo>
                  <a:pt x="129" y="556"/>
                </a:lnTo>
                <a:lnTo>
                  <a:pt x="119" y="556"/>
                </a:lnTo>
                <a:lnTo>
                  <a:pt x="119" y="556"/>
                </a:lnTo>
                <a:lnTo>
                  <a:pt x="111" y="556"/>
                </a:lnTo>
                <a:lnTo>
                  <a:pt x="101" y="557"/>
                </a:lnTo>
                <a:lnTo>
                  <a:pt x="93" y="560"/>
                </a:lnTo>
                <a:lnTo>
                  <a:pt x="84" y="563"/>
                </a:lnTo>
                <a:lnTo>
                  <a:pt x="76" y="567"/>
                </a:lnTo>
                <a:lnTo>
                  <a:pt x="69" y="572"/>
                </a:lnTo>
                <a:lnTo>
                  <a:pt x="62" y="576"/>
                </a:lnTo>
                <a:lnTo>
                  <a:pt x="56" y="582"/>
                </a:lnTo>
                <a:lnTo>
                  <a:pt x="50" y="588"/>
                </a:lnTo>
                <a:lnTo>
                  <a:pt x="45" y="596"/>
                </a:lnTo>
                <a:lnTo>
                  <a:pt x="40" y="603"/>
                </a:lnTo>
                <a:lnTo>
                  <a:pt x="36" y="611"/>
                </a:lnTo>
                <a:lnTo>
                  <a:pt x="33" y="620"/>
                </a:lnTo>
                <a:lnTo>
                  <a:pt x="32" y="628"/>
                </a:lnTo>
                <a:lnTo>
                  <a:pt x="29" y="636"/>
                </a:lnTo>
                <a:lnTo>
                  <a:pt x="29" y="646"/>
                </a:lnTo>
                <a:lnTo>
                  <a:pt x="29" y="646"/>
                </a:lnTo>
                <a:close/>
                <a:moveTo>
                  <a:pt x="192" y="752"/>
                </a:moveTo>
                <a:lnTo>
                  <a:pt x="47" y="752"/>
                </a:lnTo>
                <a:lnTo>
                  <a:pt x="47" y="752"/>
                </a:lnTo>
                <a:lnTo>
                  <a:pt x="38" y="753"/>
                </a:lnTo>
                <a:lnTo>
                  <a:pt x="29" y="755"/>
                </a:lnTo>
                <a:lnTo>
                  <a:pt x="21" y="760"/>
                </a:lnTo>
                <a:lnTo>
                  <a:pt x="14" y="767"/>
                </a:lnTo>
                <a:lnTo>
                  <a:pt x="9" y="774"/>
                </a:lnTo>
                <a:lnTo>
                  <a:pt x="4" y="784"/>
                </a:lnTo>
                <a:lnTo>
                  <a:pt x="2" y="794"/>
                </a:lnTo>
                <a:lnTo>
                  <a:pt x="0" y="804"/>
                </a:lnTo>
                <a:lnTo>
                  <a:pt x="0" y="950"/>
                </a:lnTo>
                <a:lnTo>
                  <a:pt x="0" y="950"/>
                </a:lnTo>
                <a:lnTo>
                  <a:pt x="2" y="960"/>
                </a:lnTo>
                <a:lnTo>
                  <a:pt x="4" y="970"/>
                </a:lnTo>
                <a:lnTo>
                  <a:pt x="9" y="980"/>
                </a:lnTo>
                <a:lnTo>
                  <a:pt x="14" y="987"/>
                </a:lnTo>
                <a:lnTo>
                  <a:pt x="21" y="994"/>
                </a:lnTo>
                <a:lnTo>
                  <a:pt x="29" y="999"/>
                </a:lnTo>
                <a:lnTo>
                  <a:pt x="38" y="1001"/>
                </a:lnTo>
                <a:lnTo>
                  <a:pt x="47" y="1002"/>
                </a:lnTo>
                <a:lnTo>
                  <a:pt x="192" y="1002"/>
                </a:lnTo>
                <a:lnTo>
                  <a:pt x="192" y="1002"/>
                </a:lnTo>
                <a:lnTo>
                  <a:pt x="202" y="1001"/>
                </a:lnTo>
                <a:lnTo>
                  <a:pt x="210" y="999"/>
                </a:lnTo>
                <a:lnTo>
                  <a:pt x="219" y="994"/>
                </a:lnTo>
                <a:lnTo>
                  <a:pt x="226" y="987"/>
                </a:lnTo>
                <a:lnTo>
                  <a:pt x="232" y="980"/>
                </a:lnTo>
                <a:lnTo>
                  <a:pt x="236" y="970"/>
                </a:lnTo>
                <a:lnTo>
                  <a:pt x="239" y="960"/>
                </a:lnTo>
                <a:lnTo>
                  <a:pt x="239" y="950"/>
                </a:lnTo>
                <a:lnTo>
                  <a:pt x="239" y="804"/>
                </a:lnTo>
                <a:lnTo>
                  <a:pt x="239" y="804"/>
                </a:lnTo>
                <a:lnTo>
                  <a:pt x="238" y="794"/>
                </a:lnTo>
                <a:lnTo>
                  <a:pt x="236" y="784"/>
                </a:lnTo>
                <a:lnTo>
                  <a:pt x="231" y="774"/>
                </a:lnTo>
                <a:lnTo>
                  <a:pt x="226" y="767"/>
                </a:lnTo>
                <a:lnTo>
                  <a:pt x="219" y="760"/>
                </a:lnTo>
                <a:lnTo>
                  <a:pt x="210" y="755"/>
                </a:lnTo>
                <a:lnTo>
                  <a:pt x="202" y="753"/>
                </a:lnTo>
                <a:lnTo>
                  <a:pt x="192" y="752"/>
                </a:lnTo>
                <a:lnTo>
                  <a:pt x="192" y="752"/>
                </a:lnTo>
                <a:close/>
                <a:moveTo>
                  <a:pt x="845" y="752"/>
                </a:moveTo>
                <a:lnTo>
                  <a:pt x="700" y="752"/>
                </a:lnTo>
                <a:lnTo>
                  <a:pt x="700" y="752"/>
                </a:lnTo>
                <a:lnTo>
                  <a:pt x="690" y="753"/>
                </a:lnTo>
                <a:lnTo>
                  <a:pt x="681" y="755"/>
                </a:lnTo>
                <a:lnTo>
                  <a:pt x="674" y="760"/>
                </a:lnTo>
                <a:lnTo>
                  <a:pt x="666" y="767"/>
                </a:lnTo>
                <a:lnTo>
                  <a:pt x="660" y="774"/>
                </a:lnTo>
                <a:lnTo>
                  <a:pt x="656" y="784"/>
                </a:lnTo>
                <a:lnTo>
                  <a:pt x="653" y="794"/>
                </a:lnTo>
                <a:lnTo>
                  <a:pt x="652" y="804"/>
                </a:lnTo>
                <a:lnTo>
                  <a:pt x="652" y="950"/>
                </a:lnTo>
                <a:lnTo>
                  <a:pt x="652" y="950"/>
                </a:lnTo>
                <a:lnTo>
                  <a:pt x="653" y="960"/>
                </a:lnTo>
                <a:lnTo>
                  <a:pt x="656" y="970"/>
                </a:lnTo>
                <a:lnTo>
                  <a:pt x="660" y="980"/>
                </a:lnTo>
                <a:lnTo>
                  <a:pt x="666" y="987"/>
                </a:lnTo>
                <a:lnTo>
                  <a:pt x="674" y="994"/>
                </a:lnTo>
                <a:lnTo>
                  <a:pt x="681" y="999"/>
                </a:lnTo>
                <a:lnTo>
                  <a:pt x="690" y="1001"/>
                </a:lnTo>
                <a:lnTo>
                  <a:pt x="700" y="1002"/>
                </a:lnTo>
                <a:lnTo>
                  <a:pt x="845" y="1002"/>
                </a:lnTo>
                <a:lnTo>
                  <a:pt x="845" y="1002"/>
                </a:lnTo>
                <a:lnTo>
                  <a:pt x="853" y="1001"/>
                </a:lnTo>
                <a:lnTo>
                  <a:pt x="863" y="999"/>
                </a:lnTo>
                <a:lnTo>
                  <a:pt x="870" y="994"/>
                </a:lnTo>
                <a:lnTo>
                  <a:pt x="877" y="987"/>
                </a:lnTo>
                <a:lnTo>
                  <a:pt x="883" y="980"/>
                </a:lnTo>
                <a:lnTo>
                  <a:pt x="888" y="970"/>
                </a:lnTo>
                <a:lnTo>
                  <a:pt x="891" y="960"/>
                </a:lnTo>
                <a:lnTo>
                  <a:pt x="892" y="950"/>
                </a:lnTo>
                <a:lnTo>
                  <a:pt x="892" y="804"/>
                </a:lnTo>
                <a:lnTo>
                  <a:pt x="892" y="804"/>
                </a:lnTo>
                <a:lnTo>
                  <a:pt x="891" y="794"/>
                </a:lnTo>
                <a:lnTo>
                  <a:pt x="888" y="784"/>
                </a:lnTo>
                <a:lnTo>
                  <a:pt x="883" y="774"/>
                </a:lnTo>
                <a:lnTo>
                  <a:pt x="877" y="767"/>
                </a:lnTo>
                <a:lnTo>
                  <a:pt x="870" y="760"/>
                </a:lnTo>
                <a:lnTo>
                  <a:pt x="863" y="755"/>
                </a:lnTo>
                <a:lnTo>
                  <a:pt x="853" y="753"/>
                </a:lnTo>
                <a:lnTo>
                  <a:pt x="845" y="752"/>
                </a:lnTo>
                <a:lnTo>
                  <a:pt x="845" y="752"/>
                </a:lnTo>
                <a:close/>
                <a:moveTo>
                  <a:pt x="682" y="646"/>
                </a:moveTo>
                <a:lnTo>
                  <a:pt x="682" y="646"/>
                </a:lnTo>
                <a:lnTo>
                  <a:pt x="682" y="656"/>
                </a:lnTo>
                <a:lnTo>
                  <a:pt x="683" y="664"/>
                </a:lnTo>
                <a:lnTo>
                  <a:pt x="686" y="674"/>
                </a:lnTo>
                <a:lnTo>
                  <a:pt x="689" y="681"/>
                </a:lnTo>
                <a:lnTo>
                  <a:pt x="693" y="689"/>
                </a:lnTo>
                <a:lnTo>
                  <a:pt x="698" y="696"/>
                </a:lnTo>
                <a:lnTo>
                  <a:pt x="702" y="704"/>
                </a:lnTo>
                <a:lnTo>
                  <a:pt x="708" y="710"/>
                </a:lnTo>
                <a:lnTo>
                  <a:pt x="714" y="716"/>
                </a:lnTo>
                <a:lnTo>
                  <a:pt x="722" y="722"/>
                </a:lnTo>
                <a:lnTo>
                  <a:pt x="729" y="725"/>
                </a:lnTo>
                <a:lnTo>
                  <a:pt x="737" y="730"/>
                </a:lnTo>
                <a:lnTo>
                  <a:pt x="746" y="732"/>
                </a:lnTo>
                <a:lnTo>
                  <a:pt x="754" y="735"/>
                </a:lnTo>
                <a:lnTo>
                  <a:pt x="762" y="736"/>
                </a:lnTo>
                <a:lnTo>
                  <a:pt x="772" y="736"/>
                </a:lnTo>
                <a:lnTo>
                  <a:pt x="772" y="736"/>
                </a:lnTo>
                <a:lnTo>
                  <a:pt x="781" y="736"/>
                </a:lnTo>
                <a:lnTo>
                  <a:pt x="790" y="735"/>
                </a:lnTo>
                <a:lnTo>
                  <a:pt x="798" y="732"/>
                </a:lnTo>
                <a:lnTo>
                  <a:pt x="807" y="730"/>
                </a:lnTo>
                <a:lnTo>
                  <a:pt x="815" y="725"/>
                </a:lnTo>
                <a:lnTo>
                  <a:pt x="822" y="722"/>
                </a:lnTo>
                <a:lnTo>
                  <a:pt x="829" y="716"/>
                </a:lnTo>
                <a:lnTo>
                  <a:pt x="835" y="710"/>
                </a:lnTo>
                <a:lnTo>
                  <a:pt x="841" y="704"/>
                </a:lnTo>
                <a:lnTo>
                  <a:pt x="847" y="696"/>
                </a:lnTo>
                <a:lnTo>
                  <a:pt x="851" y="689"/>
                </a:lnTo>
                <a:lnTo>
                  <a:pt x="856" y="681"/>
                </a:lnTo>
                <a:lnTo>
                  <a:pt x="858" y="674"/>
                </a:lnTo>
                <a:lnTo>
                  <a:pt x="861" y="664"/>
                </a:lnTo>
                <a:lnTo>
                  <a:pt x="862" y="656"/>
                </a:lnTo>
                <a:lnTo>
                  <a:pt x="862" y="646"/>
                </a:lnTo>
                <a:lnTo>
                  <a:pt x="862" y="646"/>
                </a:lnTo>
                <a:lnTo>
                  <a:pt x="862" y="636"/>
                </a:lnTo>
                <a:lnTo>
                  <a:pt x="861" y="628"/>
                </a:lnTo>
                <a:lnTo>
                  <a:pt x="858" y="620"/>
                </a:lnTo>
                <a:lnTo>
                  <a:pt x="856" y="611"/>
                </a:lnTo>
                <a:lnTo>
                  <a:pt x="851" y="603"/>
                </a:lnTo>
                <a:lnTo>
                  <a:pt x="847" y="596"/>
                </a:lnTo>
                <a:lnTo>
                  <a:pt x="841" y="588"/>
                </a:lnTo>
                <a:lnTo>
                  <a:pt x="835" y="582"/>
                </a:lnTo>
                <a:lnTo>
                  <a:pt x="829" y="576"/>
                </a:lnTo>
                <a:lnTo>
                  <a:pt x="822" y="572"/>
                </a:lnTo>
                <a:lnTo>
                  <a:pt x="815" y="567"/>
                </a:lnTo>
                <a:lnTo>
                  <a:pt x="807" y="563"/>
                </a:lnTo>
                <a:lnTo>
                  <a:pt x="798" y="560"/>
                </a:lnTo>
                <a:lnTo>
                  <a:pt x="790" y="557"/>
                </a:lnTo>
                <a:lnTo>
                  <a:pt x="781" y="556"/>
                </a:lnTo>
                <a:lnTo>
                  <a:pt x="772" y="556"/>
                </a:lnTo>
                <a:lnTo>
                  <a:pt x="772" y="556"/>
                </a:lnTo>
                <a:lnTo>
                  <a:pt x="762" y="556"/>
                </a:lnTo>
                <a:lnTo>
                  <a:pt x="754" y="557"/>
                </a:lnTo>
                <a:lnTo>
                  <a:pt x="746" y="560"/>
                </a:lnTo>
                <a:lnTo>
                  <a:pt x="737" y="563"/>
                </a:lnTo>
                <a:lnTo>
                  <a:pt x="729" y="567"/>
                </a:lnTo>
                <a:lnTo>
                  <a:pt x="722" y="572"/>
                </a:lnTo>
                <a:lnTo>
                  <a:pt x="714" y="576"/>
                </a:lnTo>
                <a:lnTo>
                  <a:pt x="708" y="582"/>
                </a:lnTo>
                <a:lnTo>
                  <a:pt x="702" y="588"/>
                </a:lnTo>
                <a:lnTo>
                  <a:pt x="698" y="596"/>
                </a:lnTo>
                <a:lnTo>
                  <a:pt x="693" y="603"/>
                </a:lnTo>
                <a:lnTo>
                  <a:pt x="689" y="611"/>
                </a:lnTo>
                <a:lnTo>
                  <a:pt x="686" y="620"/>
                </a:lnTo>
                <a:lnTo>
                  <a:pt x="683" y="628"/>
                </a:lnTo>
                <a:lnTo>
                  <a:pt x="682" y="636"/>
                </a:lnTo>
                <a:lnTo>
                  <a:pt x="682" y="646"/>
                </a:lnTo>
                <a:lnTo>
                  <a:pt x="682" y="646"/>
                </a:lnTo>
                <a:close/>
                <a:moveTo>
                  <a:pt x="156" y="515"/>
                </a:moveTo>
                <a:lnTo>
                  <a:pt x="300" y="371"/>
                </a:lnTo>
                <a:lnTo>
                  <a:pt x="431" y="371"/>
                </a:lnTo>
                <a:lnTo>
                  <a:pt x="431" y="536"/>
                </a:lnTo>
                <a:lnTo>
                  <a:pt x="461" y="536"/>
                </a:lnTo>
                <a:lnTo>
                  <a:pt x="461" y="371"/>
                </a:lnTo>
                <a:lnTo>
                  <a:pt x="592" y="371"/>
                </a:lnTo>
                <a:lnTo>
                  <a:pt x="735" y="515"/>
                </a:lnTo>
                <a:lnTo>
                  <a:pt x="756" y="495"/>
                </a:lnTo>
                <a:lnTo>
                  <a:pt x="634" y="371"/>
                </a:lnTo>
                <a:lnTo>
                  <a:pt x="744" y="371"/>
                </a:lnTo>
                <a:lnTo>
                  <a:pt x="744" y="0"/>
                </a:lnTo>
                <a:lnTo>
                  <a:pt x="147" y="0"/>
                </a:lnTo>
                <a:lnTo>
                  <a:pt x="147" y="371"/>
                </a:lnTo>
                <a:lnTo>
                  <a:pt x="258" y="371"/>
                </a:lnTo>
                <a:lnTo>
                  <a:pt x="136" y="495"/>
                </a:lnTo>
                <a:lnTo>
                  <a:pt x="156" y="515"/>
                </a:lnTo>
                <a:close/>
                <a:moveTo>
                  <a:pt x="182" y="129"/>
                </a:moveTo>
                <a:lnTo>
                  <a:pt x="704" y="129"/>
                </a:lnTo>
                <a:lnTo>
                  <a:pt x="704" y="321"/>
                </a:lnTo>
                <a:lnTo>
                  <a:pt x="182" y="321"/>
                </a:lnTo>
                <a:lnTo>
                  <a:pt x="182" y="129"/>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234" name="グループ化 282"/>
          <p:cNvGrpSpPr/>
          <p:nvPr/>
        </p:nvGrpSpPr>
        <p:grpSpPr>
          <a:xfrm>
            <a:off x="6654192" y="4100850"/>
            <a:ext cx="474092" cy="480278"/>
            <a:chOff x="4887516" y="682625"/>
            <a:chExt cx="381000" cy="385971"/>
          </a:xfrm>
          <a:solidFill>
            <a:srgbClr val="00A3EC"/>
          </a:solidFill>
        </p:grpSpPr>
        <p:sp>
          <p:nvSpPr>
            <p:cNvPr id="235" name="Rectangle 195"/>
            <p:cNvSpPr>
              <a:spLocks noChangeArrowheads="1"/>
            </p:cNvSpPr>
            <p:nvPr/>
          </p:nvSpPr>
          <p:spPr bwMode="auto">
            <a:xfrm>
              <a:off x="4912916" y="746125"/>
              <a:ext cx="3302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36" name="Rectangle 196"/>
            <p:cNvSpPr>
              <a:spLocks noChangeArrowheads="1"/>
            </p:cNvSpPr>
            <p:nvPr/>
          </p:nvSpPr>
          <p:spPr bwMode="auto">
            <a:xfrm>
              <a:off x="4938316" y="682625"/>
              <a:ext cx="279400" cy="254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37" name="Freeform 197"/>
            <p:cNvSpPr>
              <a:spLocks noEditPoints="1"/>
            </p:cNvSpPr>
            <p:nvPr/>
          </p:nvSpPr>
          <p:spPr bwMode="auto">
            <a:xfrm>
              <a:off x="4887516" y="827296"/>
              <a:ext cx="381000" cy="241300"/>
            </a:xfrm>
            <a:custGeom>
              <a:avLst/>
              <a:gdLst/>
              <a:ahLst/>
              <a:cxnLst>
                <a:cxn ang="0">
                  <a:pos x="0" y="152"/>
                </a:cxn>
                <a:cxn ang="0">
                  <a:pos x="240" y="152"/>
                </a:cxn>
                <a:cxn ang="0">
                  <a:pos x="240" y="0"/>
                </a:cxn>
                <a:cxn ang="0">
                  <a:pos x="0" y="0"/>
                </a:cxn>
                <a:cxn ang="0">
                  <a:pos x="0" y="152"/>
                </a:cxn>
                <a:cxn ang="0">
                  <a:pos x="176" y="72"/>
                </a:cxn>
                <a:cxn ang="0">
                  <a:pos x="64" y="72"/>
                </a:cxn>
                <a:cxn ang="0">
                  <a:pos x="64" y="24"/>
                </a:cxn>
                <a:cxn ang="0">
                  <a:pos x="176" y="24"/>
                </a:cxn>
                <a:cxn ang="0">
                  <a:pos x="176" y="72"/>
                </a:cxn>
              </a:cxnLst>
              <a:rect l="0" t="0" r="r" b="b"/>
              <a:pathLst>
                <a:path w="240" h="152">
                  <a:moveTo>
                    <a:pt x="0" y="152"/>
                  </a:moveTo>
                  <a:lnTo>
                    <a:pt x="240" y="152"/>
                  </a:lnTo>
                  <a:lnTo>
                    <a:pt x="240" y="0"/>
                  </a:lnTo>
                  <a:lnTo>
                    <a:pt x="0" y="0"/>
                  </a:lnTo>
                  <a:lnTo>
                    <a:pt x="0" y="152"/>
                  </a:lnTo>
                  <a:close/>
                  <a:moveTo>
                    <a:pt x="176" y="72"/>
                  </a:moveTo>
                  <a:lnTo>
                    <a:pt x="64" y="72"/>
                  </a:lnTo>
                  <a:lnTo>
                    <a:pt x="64" y="24"/>
                  </a:lnTo>
                  <a:lnTo>
                    <a:pt x="176" y="24"/>
                  </a:lnTo>
                  <a:lnTo>
                    <a:pt x="176" y="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238" name="Freeform 152"/>
          <p:cNvSpPr>
            <a:spLocks noEditPoints="1"/>
          </p:cNvSpPr>
          <p:nvPr/>
        </p:nvSpPr>
        <p:spPr bwMode="auto">
          <a:xfrm>
            <a:off x="791580" y="4509119"/>
            <a:ext cx="504056" cy="581603"/>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solidFill>
            <a:srgbClr val="FF8585"/>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39" name="テキスト ボックス 238"/>
          <p:cNvSpPr txBox="1"/>
          <p:nvPr/>
        </p:nvSpPr>
        <p:spPr bwMode="black">
          <a:xfrm>
            <a:off x="863588" y="4653136"/>
            <a:ext cx="504056" cy="184666"/>
          </a:xfrm>
          <a:prstGeom prst="rect">
            <a:avLst/>
          </a:prstGeom>
        </p:spPr>
        <p:txBody>
          <a:bodyPr wrap="square" lIns="0" tIns="0" rIns="0" bIns="0" rtlCol="0" anchor="t" anchorCtr="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smtClean="0">
                <a:ln>
                  <a:noFill/>
                </a:ln>
                <a:solidFill>
                  <a:srgbClr val="FF8585"/>
                </a:solidFill>
                <a:effectLst/>
                <a:uLnTx/>
                <a:uFill>
                  <a:solidFill>
                    <a:srgbClr val="FFC000"/>
                  </a:solidFill>
                </a:uFill>
                <a:latin typeface="メイリオ" pitchFamily="50" charset="-128"/>
                <a:ea typeface="メイリオ" pitchFamily="50" charset="-128"/>
                <a:cs typeface="メイリオ" pitchFamily="50" charset="-128"/>
              </a:rPr>
              <a:t>CSV</a:t>
            </a:r>
            <a:endParaRPr kumimoji="0" lang="en-US" altLang="ja-JP" sz="1200" b="1" i="0" u="none" strike="noStrike" kern="0" cap="none" spc="0" normalizeH="0" baseline="0" noProof="0" dirty="0">
              <a:ln>
                <a:noFill/>
              </a:ln>
              <a:solidFill>
                <a:srgbClr val="FF8585"/>
              </a:solidFill>
              <a:effectLst/>
              <a:uLnTx/>
              <a:uFill>
                <a:solidFill>
                  <a:srgbClr val="FFC000"/>
                </a:solidFill>
              </a:uFill>
              <a:latin typeface="メイリオ" pitchFamily="50" charset="-128"/>
              <a:ea typeface="メイリオ" pitchFamily="50" charset="-128"/>
              <a:cs typeface="メイリオ" pitchFamily="50" charset="-128"/>
            </a:endParaRPr>
          </a:p>
        </p:txBody>
      </p:sp>
      <p:grpSp>
        <p:nvGrpSpPr>
          <p:cNvPr id="240" name="グループ化 254"/>
          <p:cNvGrpSpPr/>
          <p:nvPr/>
        </p:nvGrpSpPr>
        <p:grpSpPr>
          <a:xfrm>
            <a:off x="791580" y="5727717"/>
            <a:ext cx="504056" cy="581603"/>
            <a:chOff x="4011216" y="1584325"/>
            <a:chExt cx="330200" cy="381000"/>
          </a:xfrm>
          <a:solidFill>
            <a:srgbClr val="FF8585"/>
          </a:solidFill>
        </p:grpSpPr>
        <p:sp>
          <p:nvSpPr>
            <p:cNvPr id="241"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42" name="Rectangle 153"/>
            <p:cNvSpPr>
              <a:spLocks noChangeArrowheads="1"/>
            </p:cNvSpPr>
            <p:nvPr/>
          </p:nvSpPr>
          <p:spPr bwMode="auto">
            <a:xfrm>
              <a:off x="4087416" y="1660525"/>
              <a:ext cx="1778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43" name="Rectangle 154"/>
            <p:cNvSpPr>
              <a:spLocks noChangeArrowheads="1"/>
            </p:cNvSpPr>
            <p:nvPr/>
          </p:nvSpPr>
          <p:spPr bwMode="auto">
            <a:xfrm>
              <a:off x="4087416" y="1736725"/>
              <a:ext cx="1778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44" name="Rectangle 155"/>
            <p:cNvSpPr>
              <a:spLocks noChangeArrowheads="1"/>
            </p:cNvSpPr>
            <p:nvPr/>
          </p:nvSpPr>
          <p:spPr bwMode="auto">
            <a:xfrm>
              <a:off x="4087416" y="1812925"/>
              <a:ext cx="889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1379419583"/>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73" name="スライド番号プレースホルダー 4"/>
          <p:cNvSpPr>
            <a:spLocks noGrp="1"/>
          </p:cNvSpPr>
          <p:nvPr>
            <p:ph type="sldNum" sz="quarter" idx="12"/>
          </p:nvPr>
        </p:nvSpPr>
        <p:spPr>
          <a:xfrm>
            <a:off x="8118475" y="6462713"/>
            <a:ext cx="719138" cy="179387"/>
          </a:xfrm>
        </p:spPr>
        <p:txBody>
          <a:bodyPr/>
          <a:lstStyle/>
          <a:p>
            <a:fld id="{093C75F2-3E4C-4B5E-9F52-DE106DCEBDCD}" type="slidenum">
              <a:rPr lang="ja-JP" altLang="en-US" smtClean="0">
                <a:solidFill>
                  <a:srgbClr val="FFFFFF"/>
                </a:solidFill>
              </a:rPr>
              <a:pPr/>
              <a:t>49</a:t>
            </a:fld>
            <a:endParaRPr lang="ja-JP" altLang="en-US" dirty="0">
              <a:solidFill>
                <a:srgbClr val="FFFFFF"/>
              </a:solidFill>
            </a:endParaRPr>
          </a:p>
        </p:txBody>
      </p:sp>
      <p:sp>
        <p:nvSpPr>
          <p:cNvPr id="74" name="角丸四角形 73"/>
          <p:cNvSpPr/>
          <p:nvPr/>
        </p:nvSpPr>
        <p:spPr>
          <a:xfrm>
            <a:off x="4283968" y="2924944"/>
            <a:ext cx="4608512" cy="3384376"/>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75"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ja-JP" altLang="en-US" sz="2200" b="1" dirty="0" smtClean="0">
                <a:solidFill>
                  <a:srgbClr val="FFFFFF"/>
                </a:solidFill>
                <a:latin typeface="メイリオ" pitchFamily="50" charset="-128"/>
                <a:ea typeface="メイリオ" pitchFamily="50" charset="-128"/>
                <a:cs typeface="メイリオ" pitchFamily="50" charset="-128"/>
              </a:rPr>
              <a:t>マイナンバー情報の収集</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a:t>
            </a:r>
            <a:r>
              <a:rPr lang="en-US" altLang="ja-JP" b="1" dirty="0" smtClean="0">
                <a:solidFill>
                  <a:srgbClr val="FFFFFF"/>
                </a:solidFill>
                <a:latin typeface="メイリオ" pitchFamily="50" charset="-128"/>
                <a:ea typeface="メイリオ" pitchFamily="50" charset="-128"/>
                <a:cs typeface="メイリオ" pitchFamily="50" charset="-128"/>
              </a:rPr>
              <a:t>CSV</a:t>
            </a:r>
            <a:r>
              <a:rPr lang="ja-JP" altLang="en-US" b="1" dirty="0" smtClean="0">
                <a:solidFill>
                  <a:srgbClr val="FFFFFF"/>
                </a:solidFill>
                <a:latin typeface="メイリオ" pitchFamily="50" charset="-128"/>
                <a:ea typeface="メイリオ" pitchFamily="50" charset="-128"/>
                <a:cs typeface="メイリオ" pitchFamily="50" charset="-128"/>
              </a:rPr>
              <a:t>ファイル、画像ファイルの一括取込機能</a:t>
            </a:r>
            <a:endParaRPr lang="ja-JP" altLang="en-US" b="1" dirty="0">
              <a:solidFill>
                <a:srgbClr val="FFFFFF"/>
              </a:solidFill>
              <a:latin typeface="メイリオ" pitchFamily="50" charset="-128"/>
              <a:ea typeface="メイリオ" pitchFamily="50" charset="-128"/>
              <a:cs typeface="メイリオ" pitchFamily="50" charset="-128"/>
            </a:endParaRPr>
          </a:p>
        </p:txBody>
      </p:sp>
      <p:sp>
        <p:nvSpPr>
          <p:cNvPr id="76" name="Text Box 5"/>
          <p:cNvSpPr txBox="1">
            <a:spLocks noChangeArrowheads="1"/>
          </p:cNvSpPr>
          <p:nvPr/>
        </p:nvSpPr>
        <p:spPr bwMode="auto">
          <a:xfrm>
            <a:off x="611188" y="1682577"/>
            <a:ext cx="8064500" cy="1169551"/>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市販のマイナンバー収集システムや、手動収集したマイナンバー情報を一括で取り込む機能です。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番号情報だけでなく、番号確認や本人確認用の証憑情報も取込可能です。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正常に取り込みれた際に、</a:t>
            </a:r>
            <a:r>
              <a:rPr kumimoji="0" lang="en-US" altLang="ja-JP" sz="1400" kern="0" dirty="0" smtClean="0">
                <a:solidFill>
                  <a:srgbClr val="595959"/>
                </a:solidFill>
                <a:latin typeface="メイリオ" pitchFamily="50" charset="-128"/>
                <a:ea typeface="メイリオ" pitchFamily="50" charset="-128"/>
                <a:cs typeface="メイリオ" pitchFamily="50" charset="-128"/>
              </a:rPr>
              <a:t>PC</a:t>
            </a:r>
            <a:r>
              <a:rPr kumimoji="0" lang="ja-JP" altLang="en-US" sz="1400" kern="0" dirty="0" err="1" smtClean="0">
                <a:solidFill>
                  <a:srgbClr val="595959"/>
                </a:solidFill>
                <a:latin typeface="メイリオ" pitchFamily="50" charset="-128"/>
                <a:ea typeface="メイリオ" pitchFamily="50" charset="-128"/>
                <a:cs typeface="メイリオ" pitchFamily="50" charset="-128"/>
              </a:rPr>
              <a:t>に保</a:t>
            </a:r>
            <a:r>
              <a:rPr kumimoji="0" lang="ja-JP" altLang="en-US" sz="1400" kern="0" dirty="0" smtClean="0">
                <a:solidFill>
                  <a:srgbClr val="595959"/>
                </a:solidFill>
                <a:latin typeface="メイリオ" pitchFamily="50" charset="-128"/>
                <a:ea typeface="メイリオ" pitchFamily="50" charset="-128"/>
                <a:cs typeface="メイリオ" pitchFamily="50" charset="-128"/>
              </a:rPr>
              <a:t>存された元ファイル情報を自動的に削除することも可能です。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en-US" altLang="ja-JP" sz="1400" kern="0" dirty="0" smtClean="0">
                <a:solidFill>
                  <a:srgbClr val="595959"/>
                </a:solidFill>
                <a:latin typeface="メイリオ" pitchFamily="50" charset="-128"/>
                <a:ea typeface="メイリオ" pitchFamily="50" charset="-128"/>
                <a:cs typeface="メイリオ" pitchFamily="50" charset="-128"/>
              </a:rPr>
              <a:t>※</a:t>
            </a:r>
            <a:r>
              <a:rPr kumimoji="0" lang="ja-JP" altLang="en-US" sz="1400" kern="0" dirty="0" smtClean="0">
                <a:solidFill>
                  <a:srgbClr val="595959"/>
                </a:solidFill>
                <a:latin typeface="メイリオ" pitchFamily="50" charset="-128"/>
                <a:ea typeface="メイリオ" pitchFamily="50" charset="-128"/>
                <a:cs typeface="メイリオ" pitchFamily="50" charset="-128"/>
              </a:rPr>
              <a:t>取込可能な画像ファイルの形式：</a:t>
            </a:r>
            <a:r>
              <a:rPr kumimoji="0" lang="en-US" altLang="ja-JP" sz="1400" kern="0" dirty="0" smtClean="0">
                <a:solidFill>
                  <a:srgbClr val="595959"/>
                </a:solidFill>
                <a:latin typeface="メイリオ" pitchFamily="50" charset="-128"/>
                <a:ea typeface="メイリオ" pitchFamily="50" charset="-128"/>
                <a:cs typeface="メイリオ" pitchFamily="50" charset="-128"/>
              </a:rPr>
              <a:t>BMP/JPG/JPEG/GIF</a:t>
            </a: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　取込可能な画像ファイルの最大サイズ：縦</a:t>
            </a:r>
            <a:r>
              <a:rPr kumimoji="0" lang="en-US" altLang="ja-JP" sz="1400" kern="0" dirty="0" smtClean="0">
                <a:solidFill>
                  <a:srgbClr val="595959"/>
                </a:solidFill>
                <a:latin typeface="メイリオ" pitchFamily="50" charset="-128"/>
                <a:ea typeface="メイリオ" pitchFamily="50" charset="-128"/>
                <a:cs typeface="メイリオ" pitchFamily="50" charset="-128"/>
              </a:rPr>
              <a:t>394</a:t>
            </a:r>
            <a:r>
              <a:rPr kumimoji="0" lang="ja-JP" altLang="en-US" sz="1400" kern="0" dirty="0" smtClean="0">
                <a:solidFill>
                  <a:srgbClr val="595959"/>
                </a:solidFill>
                <a:latin typeface="メイリオ" pitchFamily="50" charset="-128"/>
                <a:ea typeface="メイリオ" pitchFamily="50" charset="-128"/>
                <a:cs typeface="メイリオ" pitchFamily="50" charset="-128"/>
              </a:rPr>
              <a:t>ピクセル </a:t>
            </a:r>
            <a:r>
              <a:rPr kumimoji="0" lang="en-US" altLang="ja-JP" sz="1400" kern="0" dirty="0" smtClean="0">
                <a:solidFill>
                  <a:srgbClr val="595959"/>
                </a:solidFill>
                <a:latin typeface="メイリオ" pitchFamily="50" charset="-128"/>
                <a:ea typeface="メイリオ" pitchFamily="50" charset="-128"/>
                <a:cs typeface="メイリオ" pitchFamily="50" charset="-128"/>
              </a:rPr>
              <a:t>× </a:t>
            </a:r>
            <a:r>
              <a:rPr kumimoji="0" lang="ja-JP" altLang="en-US" sz="1400" kern="0" dirty="0" smtClean="0">
                <a:solidFill>
                  <a:srgbClr val="595959"/>
                </a:solidFill>
                <a:latin typeface="メイリオ" pitchFamily="50" charset="-128"/>
                <a:ea typeface="メイリオ" pitchFamily="50" charset="-128"/>
                <a:cs typeface="メイリオ" pitchFamily="50" charset="-128"/>
              </a:rPr>
              <a:t>横</a:t>
            </a:r>
            <a:r>
              <a:rPr kumimoji="0" lang="en-US" altLang="ja-JP" sz="1400" kern="0" dirty="0" smtClean="0">
                <a:solidFill>
                  <a:srgbClr val="595959"/>
                </a:solidFill>
                <a:latin typeface="メイリオ" pitchFamily="50" charset="-128"/>
                <a:ea typeface="メイリオ" pitchFamily="50" charset="-128"/>
                <a:cs typeface="メイリオ" pitchFamily="50" charset="-128"/>
              </a:rPr>
              <a:t>583</a:t>
            </a:r>
            <a:r>
              <a:rPr kumimoji="0" lang="ja-JP" altLang="en-US" sz="1400" kern="0" dirty="0" smtClean="0">
                <a:solidFill>
                  <a:srgbClr val="595959"/>
                </a:solidFill>
                <a:latin typeface="メイリオ" pitchFamily="50" charset="-128"/>
                <a:ea typeface="メイリオ" pitchFamily="50" charset="-128"/>
                <a:cs typeface="メイリオ" pitchFamily="50" charset="-128"/>
              </a:rPr>
              <a:t>ピクセル</a:t>
            </a:r>
            <a:endParaRPr kumimoji="0" lang="en-US" altLang="ja-JP" sz="1400" kern="0" dirty="0" smtClean="0">
              <a:solidFill>
                <a:srgbClr val="595959"/>
              </a:solidFill>
              <a:latin typeface="メイリオ" pitchFamily="50" charset="-128"/>
              <a:ea typeface="メイリオ" pitchFamily="50" charset="-128"/>
              <a:cs typeface="メイリオ" pitchFamily="50" charset="-128"/>
              <a:sym typeface="Wingdings" pitchFamily="2" charset="2"/>
            </a:endParaRPr>
          </a:p>
        </p:txBody>
      </p:sp>
      <p:cxnSp>
        <p:nvCxnSpPr>
          <p:cNvPr id="77" name="直線コネクタ 76"/>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78" name="グループ化 77"/>
          <p:cNvGrpSpPr/>
          <p:nvPr/>
        </p:nvGrpSpPr>
        <p:grpSpPr>
          <a:xfrm>
            <a:off x="395290" y="1340768"/>
            <a:ext cx="215993" cy="215740"/>
            <a:chOff x="395290" y="1340768"/>
            <a:chExt cx="215993" cy="215740"/>
          </a:xfrm>
        </p:grpSpPr>
        <p:sp>
          <p:nvSpPr>
            <p:cNvPr id="79" name="正方形/長方形 78"/>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80" name="正方形/長方形 79"/>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81"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en-US" altLang="ja-JP" dirty="0" smtClean="0">
                <a:solidFill>
                  <a:srgbClr val="C00000"/>
                </a:solidFill>
                <a:latin typeface="メイリオ" pitchFamily="50" charset="-128"/>
                <a:ea typeface="メイリオ" pitchFamily="50" charset="-128"/>
                <a:cs typeface="メイリオ" pitchFamily="50" charset="-128"/>
              </a:rPr>
              <a:t>CSV</a:t>
            </a:r>
            <a:r>
              <a:rPr lang="ja-JP" altLang="en-US" dirty="0" smtClean="0">
                <a:solidFill>
                  <a:srgbClr val="C00000"/>
                </a:solidFill>
                <a:latin typeface="メイリオ" pitchFamily="50" charset="-128"/>
                <a:ea typeface="メイリオ" pitchFamily="50" charset="-128"/>
                <a:cs typeface="メイリオ" pitchFamily="50" charset="-128"/>
              </a:rPr>
              <a:t>ファイルおよび画像ファイルの一括取込</a:t>
            </a:r>
          </a:p>
        </p:txBody>
      </p:sp>
      <p:sp>
        <p:nvSpPr>
          <p:cNvPr id="82" name="角丸四角形 81"/>
          <p:cNvSpPr/>
          <p:nvPr/>
        </p:nvSpPr>
        <p:spPr>
          <a:xfrm>
            <a:off x="251523" y="2924944"/>
            <a:ext cx="3816421" cy="3384376"/>
          </a:xfrm>
          <a:prstGeom prst="roundRect">
            <a:avLst>
              <a:gd name="adj" fmla="val 472"/>
            </a:avLst>
          </a:prstGeom>
          <a:solidFill>
            <a:srgbClr val="FFFFFF"/>
          </a:solidFill>
          <a:ln w="25400" cap="flat" cmpd="sng" algn="ctr">
            <a:solidFill>
              <a:srgbClr val="FF8585"/>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83" name="角丸四角形 82"/>
          <p:cNvSpPr/>
          <p:nvPr/>
        </p:nvSpPr>
        <p:spPr>
          <a:xfrm>
            <a:off x="251520" y="2924944"/>
            <a:ext cx="3816424" cy="338060"/>
          </a:xfrm>
          <a:prstGeom prst="roundRect">
            <a:avLst>
              <a:gd name="adj" fmla="val 0"/>
            </a:avLst>
          </a:prstGeom>
          <a:solidFill>
            <a:srgbClr val="FF8585"/>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マイナンバーの収集</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84" name="Freeform 305"/>
          <p:cNvSpPr>
            <a:spLocks noEditPoints="1"/>
          </p:cNvSpPr>
          <p:nvPr/>
        </p:nvSpPr>
        <p:spPr bwMode="auto">
          <a:xfrm>
            <a:off x="2752998" y="3645024"/>
            <a:ext cx="594866" cy="594866"/>
          </a:xfrm>
          <a:custGeom>
            <a:avLst/>
            <a:gdLst>
              <a:gd name="T0" fmla="*/ 600 w 853"/>
              <a:gd name="T1" fmla="*/ 532 h 854"/>
              <a:gd name="T2" fmla="*/ 600 w 853"/>
              <a:gd name="T3" fmla="*/ 771 h 854"/>
              <a:gd name="T4" fmla="*/ 83 w 853"/>
              <a:gd name="T5" fmla="*/ 771 h 854"/>
              <a:gd name="T6" fmla="*/ 83 w 853"/>
              <a:gd name="T7" fmla="*/ 254 h 854"/>
              <a:gd name="T8" fmla="*/ 321 w 853"/>
              <a:gd name="T9" fmla="*/ 254 h 854"/>
              <a:gd name="T10" fmla="*/ 405 w 853"/>
              <a:gd name="T11" fmla="*/ 171 h 854"/>
              <a:gd name="T12" fmla="*/ 0 w 853"/>
              <a:gd name="T13" fmla="*/ 171 h 854"/>
              <a:gd name="T14" fmla="*/ 0 w 853"/>
              <a:gd name="T15" fmla="*/ 854 h 854"/>
              <a:gd name="T16" fmla="*/ 683 w 853"/>
              <a:gd name="T17" fmla="*/ 854 h 854"/>
              <a:gd name="T18" fmla="*/ 683 w 853"/>
              <a:gd name="T19" fmla="*/ 449 h 854"/>
              <a:gd name="T20" fmla="*/ 600 w 853"/>
              <a:gd name="T21" fmla="*/ 532 h 854"/>
              <a:gd name="T22" fmla="*/ 253 w 853"/>
              <a:gd name="T23" fmla="*/ 597 h 854"/>
              <a:gd name="T24" fmla="*/ 460 w 853"/>
              <a:gd name="T25" fmla="*/ 550 h 854"/>
              <a:gd name="T26" fmla="*/ 304 w 853"/>
              <a:gd name="T27" fmla="*/ 393 h 854"/>
              <a:gd name="T28" fmla="*/ 253 w 853"/>
              <a:gd name="T29" fmla="*/ 597 h 854"/>
              <a:gd name="T30" fmla="*/ 693 w 853"/>
              <a:gd name="T31" fmla="*/ 0 h 854"/>
              <a:gd name="T32" fmla="*/ 348 w 853"/>
              <a:gd name="T33" fmla="*/ 345 h 854"/>
              <a:gd name="T34" fmla="*/ 509 w 853"/>
              <a:gd name="T35" fmla="*/ 506 h 854"/>
              <a:gd name="T36" fmla="*/ 853 w 853"/>
              <a:gd name="T37" fmla="*/ 161 h 854"/>
              <a:gd name="T38" fmla="*/ 693 w 853"/>
              <a:gd name="T39"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3" h="854">
                <a:moveTo>
                  <a:pt x="600" y="532"/>
                </a:moveTo>
                <a:lnTo>
                  <a:pt x="600" y="771"/>
                </a:lnTo>
                <a:lnTo>
                  <a:pt x="83" y="771"/>
                </a:lnTo>
                <a:lnTo>
                  <a:pt x="83" y="254"/>
                </a:lnTo>
                <a:lnTo>
                  <a:pt x="321" y="254"/>
                </a:lnTo>
                <a:lnTo>
                  <a:pt x="405" y="171"/>
                </a:lnTo>
                <a:lnTo>
                  <a:pt x="0" y="171"/>
                </a:lnTo>
                <a:lnTo>
                  <a:pt x="0" y="854"/>
                </a:lnTo>
                <a:lnTo>
                  <a:pt x="683" y="854"/>
                </a:lnTo>
                <a:lnTo>
                  <a:pt x="683" y="449"/>
                </a:lnTo>
                <a:lnTo>
                  <a:pt x="600" y="532"/>
                </a:lnTo>
                <a:close/>
                <a:moveTo>
                  <a:pt x="253" y="597"/>
                </a:moveTo>
                <a:lnTo>
                  <a:pt x="460" y="550"/>
                </a:lnTo>
                <a:lnTo>
                  <a:pt x="304" y="393"/>
                </a:lnTo>
                <a:lnTo>
                  <a:pt x="253" y="597"/>
                </a:lnTo>
                <a:close/>
                <a:moveTo>
                  <a:pt x="693" y="0"/>
                </a:moveTo>
                <a:lnTo>
                  <a:pt x="348" y="345"/>
                </a:lnTo>
                <a:lnTo>
                  <a:pt x="509" y="506"/>
                </a:lnTo>
                <a:lnTo>
                  <a:pt x="853" y="161"/>
                </a:lnTo>
                <a:lnTo>
                  <a:pt x="693" y="0"/>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85" name="グループ化 525"/>
          <p:cNvGrpSpPr/>
          <p:nvPr/>
        </p:nvGrpSpPr>
        <p:grpSpPr>
          <a:xfrm>
            <a:off x="448742" y="3645024"/>
            <a:ext cx="625036" cy="619345"/>
            <a:chOff x="3784104" y="1923678"/>
            <a:chExt cx="381000" cy="381000"/>
          </a:xfrm>
          <a:solidFill>
            <a:srgbClr val="FF8585"/>
          </a:solidFill>
        </p:grpSpPr>
        <p:sp>
          <p:nvSpPr>
            <p:cNvPr id="8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8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88" name="テキスト ボックス 87"/>
          <p:cNvSpPr txBox="1"/>
          <p:nvPr/>
        </p:nvSpPr>
        <p:spPr bwMode="black">
          <a:xfrm>
            <a:off x="1187624" y="5877272"/>
            <a:ext cx="1652697"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CSV</a:t>
            </a:r>
            <a:r>
              <a:rPr kumimoji="0" lang="ja-JP" altLang="en-US" sz="1500" kern="0" dirty="0" smtClean="0">
                <a:uFill>
                  <a:solidFill>
                    <a:srgbClr val="FFC000"/>
                  </a:solidFill>
                </a:uFill>
                <a:latin typeface="メイリオ" pitchFamily="50" charset="-128"/>
                <a:ea typeface="メイリオ" pitchFamily="50" charset="-128"/>
                <a:cs typeface="メイリオ" pitchFamily="50" charset="-128"/>
              </a:rPr>
              <a:t> </a:t>
            </a:r>
            <a:r>
              <a:rPr kumimoji="0" lang="en-US" altLang="ja-JP"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kern="0" dirty="0" smtClean="0">
                <a:uFill>
                  <a:solidFill>
                    <a:srgbClr val="FFC000"/>
                  </a:solidFill>
                </a:uFill>
                <a:latin typeface="メイリオ" pitchFamily="50" charset="-128"/>
                <a:ea typeface="メイリオ" pitchFamily="50" charset="-128"/>
                <a:cs typeface="メイリオ" pitchFamily="50" charset="-128"/>
              </a:rPr>
              <a:t> </a:t>
            </a:r>
            <a:r>
              <a:rPr kumimoji="0" lang="ja-JP" altLang="en-US"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画像データ</a:t>
            </a:r>
            <a:endParaRPr kumimoji="0" lang="en-US" altLang="ja-JP" sz="15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89" name="テキスト ボックス 88"/>
          <p:cNvSpPr txBox="1"/>
          <p:nvPr/>
        </p:nvSpPr>
        <p:spPr bwMode="black">
          <a:xfrm>
            <a:off x="1168822" y="3779748"/>
            <a:ext cx="923330" cy="3693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sz="1200" kern="0" dirty="0" smtClean="0">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収集システム</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pic>
        <p:nvPicPr>
          <p:cNvPr id="90" name="Picture 11"/>
          <p:cNvPicPr>
            <a:picLocks noChangeAspect="1" noChangeArrowheads="1"/>
          </p:cNvPicPr>
          <p:nvPr/>
        </p:nvPicPr>
        <p:blipFill>
          <a:blip r:embed="rId2" cstate="email"/>
          <a:srcRect/>
          <a:stretch>
            <a:fillRect/>
          </a:stretch>
        </p:blipFill>
        <p:spPr bwMode="auto">
          <a:xfrm>
            <a:off x="1043608" y="4952126"/>
            <a:ext cx="650361" cy="781130"/>
          </a:xfrm>
          <a:prstGeom prst="rect">
            <a:avLst/>
          </a:prstGeom>
          <a:noFill/>
          <a:ln w="9525">
            <a:noFill/>
            <a:miter lim="800000"/>
            <a:headEnd/>
            <a:tailEnd/>
          </a:ln>
          <a:effectLst/>
        </p:spPr>
      </p:pic>
      <p:sp>
        <p:nvSpPr>
          <p:cNvPr id="91" name="右矢印 90"/>
          <p:cNvSpPr/>
          <p:nvPr/>
        </p:nvSpPr>
        <p:spPr bwMode="gray">
          <a:xfrm rot="2521870">
            <a:off x="1040765" y="4341358"/>
            <a:ext cx="421378" cy="361181"/>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92" name="右矢印 91"/>
          <p:cNvSpPr/>
          <p:nvPr/>
        </p:nvSpPr>
        <p:spPr bwMode="gray">
          <a:xfrm rot="8164285">
            <a:off x="2481307" y="4340331"/>
            <a:ext cx="421378" cy="361181"/>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93" name="テキスト ボックス 92"/>
          <p:cNvSpPr txBox="1"/>
          <p:nvPr/>
        </p:nvSpPr>
        <p:spPr bwMode="black">
          <a:xfrm>
            <a:off x="3380382" y="3839200"/>
            <a:ext cx="615554"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手動収集</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94" name="右矢印 93"/>
          <p:cNvSpPr/>
          <p:nvPr/>
        </p:nvSpPr>
        <p:spPr bwMode="gray">
          <a:xfrm>
            <a:off x="3275856" y="5157192"/>
            <a:ext cx="1296144" cy="432048"/>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95" name="Freeform 364"/>
          <p:cNvSpPr>
            <a:spLocks noEditPoints="1"/>
          </p:cNvSpPr>
          <p:nvPr/>
        </p:nvSpPr>
        <p:spPr bwMode="auto">
          <a:xfrm>
            <a:off x="7136411" y="4869160"/>
            <a:ext cx="720080" cy="864096"/>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96" name="テキスト ボックス 95"/>
          <p:cNvSpPr txBox="1"/>
          <p:nvPr/>
        </p:nvSpPr>
        <p:spPr bwMode="black">
          <a:xfrm>
            <a:off x="7208418" y="580746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00A3EC"/>
                </a:solidFill>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97" name="テキスト ボックス 96"/>
          <p:cNvSpPr txBox="1"/>
          <p:nvPr/>
        </p:nvSpPr>
        <p:spPr bwMode="black">
          <a:xfrm>
            <a:off x="7834425" y="5591443"/>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暗号化</a:t>
            </a:r>
            <a:endParaRPr kumimoji="0" lang="en-US" altLang="ja-JP" sz="12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98" name="Freeform 438"/>
          <p:cNvSpPr>
            <a:spLocks noEditPoints="1"/>
          </p:cNvSpPr>
          <p:nvPr/>
        </p:nvSpPr>
        <p:spPr bwMode="auto">
          <a:xfrm>
            <a:off x="7967570" y="5029869"/>
            <a:ext cx="349250" cy="487363"/>
          </a:xfrm>
          <a:custGeom>
            <a:avLst/>
            <a:gdLst>
              <a:gd name="T0" fmla="*/ 196 w 662"/>
              <a:gd name="T1" fmla="*/ 247 h 922"/>
              <a:gd name="T2" fmla="*/ 198 w 662"/>
              <a:gd name="T3" fmla="*/ 220 h 922"/>
              <a:gd name="T4" fmla="*/ 207 w 662"/>
              <a:gd name="T5" fmla="*/ 194 h 922"/>
              <a:gd name="T6" fmla="*/ 219 w 662"/>
              <a:gd name="T7" fmla="*/ 172 h 922"/>
              <a:gd name="T8" fmla="*/ 235 w 662"/>
              <a:gd name="T9" fmla="*/ 151 h 922"/>
              <a:gd name="T10" fmla="*/ 256 w 662"/>
              <a:gd name="T11" fmla="*/ 134 h 922"/>
              <a:gd name="T12" fmla="*/ 279 w 662"/>
              <a:gd name="T13" fmla="*/ 122 h 922"/>
              <a:gd name="T14" fmla="*/ 304 w 662"/>
              <a:gd name="T15" fmla="*/ 114 h 922"/>
              <a:gd name="T16" fmla="*/ 331 w 662"/>
              <a:gd name="T17" fmla="*/ 112 h 922"/>
              <a:gd name="T18" fmla="*/ 344 w 662"/>
              <a:gd name="T19" fmla="*/ 112 h 922"/>
              <a:gd name="T20" fmla="*/ 372 w 662"/>
              <a:gd name="T21" fmla="*/ 118 h 922"/>
              <a:gd name="T22" fmla="*/ 396 w 662"/>
              <a:gd name="T23" fmla="*/ 128 h 922"/>
              <a:gd name="T24" fmla="*/ 418 w 662"/>
              <a:gd name="T25" fmla="*/ 143 h 922"/>
              <a:gd name="T26" fmla="*/ 436 w 662"/>
              <a:gd name="T27" fmla="*/ 161 h 922"/>
              <a:gd name="T28" fmla="*/ 450 w 662"/>
              <a:gd name="T29" fmla="*/ 182 h 922"/>
              <a:gd name="T30" fmla="*/ 461 w 662"/>
              <a:gd name="T31" fmla="*/ 206 h 922"/>
              <a:gd name="T32" fmla="*/ 467 w 662"/>
              <a:gd name="T33" fmla="*/ 233 h 922"/>
              <a:gd name="T34" fmla="*/ 467 w 662"/>
              <a:gd name="T35" fmla="*/ 388 h 922"/>
              <a:gd name="T36" fmla="*/ 578 w 662"/>
              <a:gd name="T37" fmla="*/ 247 h 922"/>
              <a:gd name="T38" fmla="*/ 577 w 662"/>
              <a:gd name="T39" fmla="*/ 222 h 922"/>
              <a:gd name="T40" fmla="*/ 568 w 662"/>
              <a:gd name="T41" fmla="*/ 174 h 922"/>
              <a:gd name="T42" fmla="*/ 548 w 662"/>
              <a:gd name="T43" fmla="*/ 130 h 922"/>
              <a:gd name="T44" fmla="*/ 522 w 662"/>
              <a:gd name="T45" fmla="*/ 90 h 922"/>
              <a:gd name="T46" fmla="*/ 488 w 662"/>
              <a:gd name="T47" fmla="*/ 56 h 922"/>
              <a:gd name="T48" fmla="*/ 449 w 662"/>
              <a:gd name="T49" fmla="*/ 29 h 922"/>
              <a:gd name="T50" fmla="*/ 404 w 662"/>
              <a:gd name="T51" fmla="*/ 11 h 922"/>
              <a:gd name="T52" fmla="*/ 356 w 662"/>
              <a:gd name="T53" fmla="*/ 1 h 922"/>
              <a:gd name="T54" fmla="*/ 331 w 662"/>
              <a:gd name="T55" fmla="*/ 0 h 922"/>
              <a:gd name="T56" fmla="*/ 281 w 662"/>
              <a:gd name="T57" fmla="*/ 5 h 922"/>
              <a:gd name="T58" fmla="*/ 235 w 662"/>
              <a:gd name="T59" fmla="*/ 19 h 922"/>
              <a:gd name="T60" fmla="*/ 193 w 662"/>
              <a:gd name="T61" fmla="*/ 42 h 922"/>
              <a:gd name="T62" fmla="*/ 156 w 662"/>
              <a:gd name="T63" fmla="*/ 72 h 922"/>
              <a:gd name="T64" fmla="*/ 126 w 662"/>
              <a:gd name="T65" fmla="*/ 109 h 922"/>
              <a:gd name="T66" fmla="*/ 103 w 662"/>
              <a:gd name="T67" fmla="*/ 151 h 922"/>
              <a:gd name="T68" fmla="*/ 89 w 662"/>
              <a:gd name="T69" fmla="*/ 197 h 922"/>
              <a:gd name="T70" fmla="*/ 84 w 662"/>
              <a:gd name="T71" fmla="*/ 247 h 922"/>
              <a:gd name="T72" fmla="*/ 196 w 662"/>
              <a:gd name="T73" fmla="*/ 388 h 922"/>
              <a:gd name="T74" fmla="*/ 0 w 662"/>
              <a:gd name="T75" fmla="*/ 455 h 922"/>
              <a:gd name="T76" fmla="*/ 662 w 662"/>
              <a:gd name="T77" fmla="*/ 922 h 922"/>
              <a:gd name="T78" fmla="*/ 0 w 662"/>
              <a:gd name="T79" fmla="*/ 455 h 922"/>
              <a:gd name="T80" fmla="*/ 372 w 662"/>
              <a:gd name="T81" fmla="*/ 695 h 922"/>
              <a:gd name="T82" fmla="*/ 361 w 662"/>
              <a:gd name="T83" fmla="*/ 712 h 922"/>
              <a:gd name="T84" fmla="*/ 356 w 662"/>
              <a:gd name="T85" fmla="*/ 731 h 922"/>
              <a:gd name="T86" fmla="*/ 305 w 662"/>
              <a:gd name="T87" fmla="*/ 782 h 922"/>
              <a:gd name="T88" fmla="*/ 305 w 662"/>
              <a:gd name="T89" fmla="*/ 731 h 922"/>
              <a:gd name="T90" fmla="*/ 301 w 662"/>
              <a:gd name="T91" fmla="*/ 712 h 922"/>
              <a:gd name="T92" fmla="*/ 291 w 662"/>
              <a:gd name="T93" fmla="*/ 695 h 922"/>
              <a:gd name="T94" fmla="*/ 282 w 662"/>
              <a:gd name="T95" fmla="*/ 686 h 922"/>
              <a:gd name="T96" fmla="*/ 273 w 662"/>
              <a:gd name="T97" fmla="*/ 664 h 922"/>
              <a:gd name="T98" fmla="*/ 271 w 662"/>
              <a:gd name="T99" fmla="*/ 650 h 922"/>
              <a:gd name="T100" fmla="*/ 276 w 662"/>
              <a:gd name="T101" fmla="*/ 628 h 922"/>
              <a:gd name="T102" fmla="*/ 288 w 662"/>
              <a:gd name="T103" fmla="*/ 608 h 922"/>
              <a:gd name="T104" fmla="*/ 307 w 662"/>
              <a:gd name="T105" fmla="*/ 595 h 922"/>
              <a:gd name="T106" fmla="*/ 331 w 662"/>
              <a:gd name="T107" fmla="*/ 590 h 922"/>
              <a:gd name="T108" fmla="*/ 343 w 662"/>
              <a:gd name="T109" fmla="*/ 592 h 922"/>
              <a:gd name="T110" fmla="*/ 365 w 662"/>
              <a:gd name="T111" fmla="*/ 601 h 922"/>
              <a:gd name="T112" fmla="*/ 382 w 662"/>
              <a:gd name="T113" fmla="*/ 617 h 922"/>
              <a:gd name="T114" fmla="*/ 390 w 662"/>
              <a:gd name="T115" fmla="*/ 638 h 922"/>
              <a:gd name="T116" fmla="*/ 391 w 662"/>
              <a:gd name="T117" fmla="*/ 650 h 922"/>
              <a:gd name="T118" fmla="*/ 386 w 662"/>
              <a:gd name="T119" fmla="*/ 676 h 922"/>
              <a:gd name="T120" fmla="*/ 372 w 662"/>
              <a:gd name="T121" fmla="*/ 695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2" h="922">
                <a:moveTo>
                  <a:pt x="196" y="247"/>
                </a:moveTo>
                <a:lnTo>
                  <a:pt x="196" y="247"/>
                </a:lnTo>
                <a:lnTo>
                  <a:pt x="196" y="233"/>
                </a:lnTo>
                <a:lnTo>
                  <a:pt x="198" y="220"/>
                </a:lnTo>
                <a:lnTo>
                  <a:pt x="202" y="206"/>
                </a:lnTo>
                <a:lnTo>
                  <a:pt x="207" y="194"/>
                </a:lnTo>
                <a:lnTo>
                  <a:pt x="211" y="182"/>
                </a:lnTo>
                <a:lnTo>
                  <a:pt x="219" y="172"/>
                </a:lnTo>
                <a:lnTo>
                  <a:pt x="227" y="161"/>
                </a:lnTo>
                <a:lnTo>
                  <a:pt x="235" y="151"/>
                </a:lnTo>
                <a:lnTo>
                  <a:pt x="245" y="143"/>
                </a:lnTo>
                <a:lnTo>
                  <a:pt x="256" y="134"/>
                </a:lnTo>
                <a:lnTo>
                  <a:pt x="267" y="128"/>
                </a:lnTo>
                <a:lnTo>
                  <a:pt x="279" y="122"/>
                </a:lnTo>
                <a:lnTo>
                  <a:pt x="291" y="118"/>
                </a:lnTo>
                <a:lnTo>
                  <a:pt x="304" y="114"/>
                </a:lnTo>
                <a:lnTo>
                  <a:pt x="317" y="112"/>
                </a:lnTo>
                <a:lnTo>
                  <a:pt x="331" y="112"/>
                </a:lnTo>
                <a:lnTo>
                  <a:pt x="331" y="112"/>
                </a:lnTo>
                <a:lnTo>
                  <a:pt x="344" y="112"/>
                </a:lnTo>
                <a:lnTo>
                  <a:pt x="359" y="114"/>
                </a:lnTo>
                <a:lnTo>
                  <a:pt x="372" y="118"/>
                </a:lnTo>
                <a:lnTo>
                  <a:pt x="384" y="122"/>
                </a:lnTo>
                <a:lnTo>
                  <a:pt x="396" y="128"/>
                </a:lnTo>
                <a:lnTo>
                  <a:pt x="407" y="134"/>
                </a:lnTo>
                <a:lnTo>
                  <a:pt x="418" y="143"/>
                </a:lnTo>
                <a:lnTo>
                  <a:pt x="427" y="151"/>
                </a:lnTo>
                <a:lnTo>
                  <a:pt x="436" y="161"/>
                </a:lnTo>
                <a:lnTo>
                  <a:pt x="444" y="172"/>
                </a:lnTo>
                <a:lnTo>
                  <a:pt x="450" y="182"/>
                </a:lnTo>
                <a:lnTo>
                  <a:pt x="456" y="194"/>
                </a:lnTo>
                <a:lnTo>
                  <a:pt x="461" y="206"/>
                </a:lnTo>
                <a:lnTo>
                  <a:pt x="464" y="220"/>
                </a:lnTo>
                <a:lnTo>
                  <a:pt x="467" y="233"/>
                </a:lnTo>
                <a:lnTo>
                  <a:pt x="467" y="247"/>
                </a:lnTo>
                <a:lnTo>
                  <a:pt x="467" y="388"/>
                </a:lnTo>
                <a:lnTo>
                  <a:pt x="578" y="388"/>
                </a:lnTo>
                <a:lnTo>
                  <a:pt x="578" y="247"/>
                </a:lnTo>
                <a:lnTo>
                  <a:pt x="578" y="247"/>
                </a:lnTo>
                <a:lnTo>
                  <a:pt x="577" y="222"/>
                </a:lnTo>
                <a:lnTo>
                  <a:pt x="574" y="197"/>
                </a:lnTo>
                <a:lnTo>
                  <a:pt x="568" y="174"/>
                </a:lnTo>
                <a:lnTo>
                  <a:pt x="559" y="151"/>
                </a:lnTo>
                <a:lnTo>
                  <a:pt x="548" y="130"/>
                </a:lnTo>
                <a:lnTo>
                  <a:pt x="536" y="109"/>
                </a:lnTo>
                <a:lnTo>
                  <a:pt x="522" y="90"/>
                </a:lnTo>
                <a:lnTo>
                  <a:pt x="506" y="72"/>
                </a:lnTo>
                <a:lnTo>
                  <a:pt x="488" y="56"/>
                </a:lnTo>
                <a:lnTo>
                  <a:pt x="469" y="42"/>
                </a:lnTo>
                <a:lnTo>
                  <a:pt x="449" y="29"/>
                </a:lnTo>
                <a:lnTo>
                  <a:pt x="427" y="19"/>
                </a:lnTo>
                <a:lnTo>
                  <a:pt x="404" y="11"/>
                </a:lnTo>
                <a:lnTo>
                  <a:pt x="380" y="5"/>
                </a:lnTo>
                <a:lnTo>
                  <a:pt x="356" y="1"/>
                </a:lnTo>
                <a:lnTo>
                  <a:pt x="331" y="0"/>
                </a:lnTo>
                <a:lnTo>
                  <a:pt x="331" y="0"/>
                </a:lnTo>
                <a:lnTo>
                  <a:pt x="306" y="1"/>
                </a:lnTo>
                <a:lnTo>
                  <a:pt x="281" y="5"/>
                </a:lnTo>
                <a:lnTo>
                  <a:pt x="258" y="11"/>
                </a:lnTo>
                <a:lnTo>
                  <a:pt x="235" y="19"/>
                </a:lnTo>
                <a:lnTo>
                  <a:pt x="214" y="29"/>
                </a:lnTo>
                <a:lnTo>
                  <a:pt x="193" y="42"/>
                </a:lnTo>
                <a:lnTo>
                  <a:pt x="174" y="56"/>
                </a:lnTo>
                <a:lnTo>
                  <a:pt x="156" y="72"/>
                </a:lnTo>
                <a:lnTo>
                  <a:pt x="141" y="90"/>
                </a:lnTo>
                <a:lnTo>
                  <a:pt x="126" y="109"/>
                </a:lnTo>
                <a:lnTo>
                  <a:pt x="113" y="130"/>
                </a:lnTo>
                <a:lnTo>
                  <a:pt x="103" y="151"/>
                </a:lnTo>
                <a:lnTo>
                  <a:pt x="95" y="174"/>
                </a:lnTo>
                <a:lnTo>
                  <a:pt x="89" y="197"/>
                </a:lnTo>
                <a:lnTo>
                  <a:pt x="85" y="222"/>
                </a:lnTo>
                <a:lnTo>
                  <a:pt x="84" y="247"/>
                </a:lnTo>
                <a:lnTo>
                  <a:pt x="84" y="388"/>
                </a:lnTo>
                <a:lnTo>
                  <a:pt x="196" y="388"/>
                </a:lnTo>
                <a:lnTo>
                  <a:pt x="196" y="247"/>
                </a:lnTo>
                <a:close/>
                <a:moveTo>
                  <a:pt x="0" y="455"/>
                </a:moveTo>
                <a:lnTo>
                  <a:pt x="0" y="922"/>
                </a:lnTo>
                <a:lnTo>
                  <a:pt x="662" y="922"/>
                </a:lnTo>
                <a:lnTo>
                  <a:pt x="662" y="455"/>
                </a:lnTo>
                <a:lnTo>
                  <a:pt x="0" y="455"/>
                </a:lnTo>
                <a:close/>
                <a:moveTo>
                  <a:pt x="372" y="695"/>
                </a:moveTo>
                <a:lnTo>
                  <a:pt x="372" y="695"/>
                </a:lnTo>
                <a:lnTo>
                  <a:pt x="366" y="703"/>
                </a:lnTo>
                <a:lnTo>
                  <a:pt x="361" y="712"/>
                </a:lnTo>
                <a:lnTo>
                  <a:pt x="358" y="721"/>
                </a:lnTo>
                <a:lnTo>
                  <a:pt x="356" y="731"/>
                </a:lnTo>
                <a:lnTo>
                  <a:pt x="356" y="782"/>
                </a:lnTo>
                <a:lnTo>
                  <a:pt x="305" y="782"/>
                </a:lnTo>
                <a:lnTo>
                  <a:pt x="305" y="731"/>
                </a:lnTo>
                <a:lnTo>
                  <a:pt x="305" y="731"/>
                </a:lnTo>
                <a:lnTo>
                  <a:pt x="305" y="721"/>
                </a:lnTo>
                <a:lnTo>
                  <a:pt x="301" y="712"/>
                </a:lnTo>
                <a:lnTo>
                  <a:pt x="297" y="703"/>
                </a:lnTo>
                <a:lnTo>
                  <a:pt x="291" y="695"/>
                </a:lnTo>
                <a:lnTo>
                  <a:pt x="291" y="695"/>
                </a:lnTo>
                <a:lnTo>
                  <a:pt x="282" y="686"/>
                </a:lnTo>
                <a:lnTo>
                  <a:pt x="276" y="676"/>
                </a:lnTo>
                <a:lnTo>
                  <a:pt x="273" y="664"/>
                </a:lnTo>
                <a:lnTo>
                  <a:pt x="271" y="650"/>
                </a:lnTo>
                <a:lnTo>
                  <a:pt x="271" y="650"/>
                </a:lnTo>
                <a:lnTo>
                  <a:pt x="273" y="638"/>
                </a:lnTo>
                <a:lnTo>
                  <a:pt x="276" y="628"/>
                </a:lnTo>
                <a:lnTo>
                  <a:pt x="281" y="617"/>
                </a:lnTo>
                <a:lnTo>
                  <a:pt x="288" y="608"/>
                </a:lnTo>
                <a:lnTo>
                  <a:pt x="298" y="601"/>
                </a:lnTo>
                <a:lnTo>
                  <a:pt x="307" y="595"/>
                </a:lnTo>
                <a:lnTo>
                  <a:pt x="319" y="592"/>
                </a:lnTo>
                <a:lnTo>
                  <a:pt x="331" y="590"/>
                </a:lnTo>
                <a:lnTo>
                  <a:pt x="331" y="590"/>
                </a:lnTo>
                <a:lnTo>
                  <a:pt x="343" y="592"/>
                </a:lnTo>
                <a:lnTo>
                  <a:pt x="355" y="595"/>
                </a:lnTo>
                <a:lnTo>
                  <a:pt x="365" y="601"/>
                </a:lnTo>
                <a:lnTo>
                  <a:pt x="374" y="608"/>
                </a:lnTo>
                <a:lnTo>
                  <a:pt x="382" y="617"/>
                </a:lnTo>
                <a:lnTo>
                  <a:pt x="386" y="628"/>
                </a:lnTo>
                <a:lnTo>
                  <a:pt x="390" y="638"/>
                </a:lnTo>
                <a:lnTo>
                  <a:pt x="391" y="650"/>
                </a:lnTo>
                <a:lnTo>
                  <a:pt x="391" y="650"/>
                </a:lnTo>
                <a:lnTo>
                  <a:pt x="390" y="664"/>
                </a:lnTo>
                <a:lnTo>
                  <a:pt x="386" y="676"/>
                </a:lnTo>
                <a:lnTo>
                  <a:pt x="380" y="686"/>
                </a:lnTo>
                <a:lnTo>
                  <a:pt x="372" y="695"/>
                </a:lnTo>
                <a:lnTo>
                  <a:pt x="372" y="695"/>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99" name="角丸四角形 98"/>
          <p:cNvSpPr/>
          <p:nvPr/>
        </p:nvSpPr>
        <p:spPr>
          <a:xfrm>
            <a:off x="4283968" y="2924944"/>
            <a:ext cx="4608512"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b="1" kern="0" dirty="0" smtClean="0">
                <a:solidFill>
                  <a:srgbClr val="FFFFFF"/>
                </a:solidFill>
                <a:latin typeface="メイリオ"/>
                <a:ea typeface="メイリオ"/>
              </a:rPr>
              <a:t>SuperStream</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grpSp>
        <p:nvGrpSpPr>
          <p:cNvPr id="100" name="グループ化 525"/>
          <p:cNvGrpSpPr/>
          <p:nvPr/>
        </p:nvGrpSpPr>
        <p:grpSpPr>
          <a:xfrm>
            <a:off x="4955076" y="5085184"/>
            <a:ext cx="625036" cy="619345"/>
            <a:chOff x="3784104" y="1923678"/>
            <a:chExt cx="381000" cy="381000"/>
          </a:xfrm>
          <a:solidFill>
            <a:srgbClr val="00A3EC"/>
          </a:solidFill>
        </p:grpSpPr>
        <p:sp>
          <p:nvSpPr>
            <p:cNvPr id="101"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102"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pic>
        <p:nvPicPr>
          <p:cNvPr id="103" name="Picture 2"/>
          <p:cNvPicPr>
            <a:picLocks noChangeAspect="1" noChangeArrowheads="1"/>
          </p:cNvPicPr>
          <p:nvPr/>
        </p:nvPicPr>
        <p:blipFill>
          <a:blip r:embed="rId3" cstate="print"/>
          <a:srcRect/>
          <a:stretch>
            <a:fillRect/>
          </a:stretch>
        </p:blipFill>
        <p:spPr bwMode="auto">
          <a:xfrm>
            <a:off x="2267744" y="5013176"/>
            <a:ext cx="805218" cy="500724"/>
          </a:xfrm>
          <a:prstGeom prst="rect">
            <a:avLst/>
          </a:prstGeom>
          <a:noFill/>
          <a:ln w="9525">
            <a:noFill/>
            <a:miter lim="800000"/>
            <a:headEnd/>
            <a:tailEnd/>
          </a:ln>
        </p:spPr>
      </p:pic>
      <p:pic>
        <p:nvPicPr>
          <p:cNvPr id="104" name="Picture 1"/>
          <p:cNvPicPr>
            <a:picLocks noChangeAspect="1" noChangeArrowheads="1"/>
          </p:cNvPicPr>
          <p:nvPr/>
        </p:nvPicPr>
        <p:blipFill>
          <a:blip r:embed="rId4" cstate="print"/>
          <a:srcRect/>
          <a:stretch>
            <a:fillRect/>
          </a:stretch>
        </p:blipFill>
        <p:spPr bwMode="auto">
          <a:xfrm>
            <a:off x="1885688" y="5229200"/>
            <a:ext cx="814104" cy="508102"/>
          </a:xfrm>
          <a:prstGeom prst="rect">
            <a:avLst/>
          </a:prstGeom>
          <a:noFill/>
          <a:ln w="9525">
            <a:noFill/>
            <a:miter lim="800000"/>
            <a:headEnd/>
            <a:tailEnd/>
          </a:ln>
        </p:spPr>
      </p:pic>
      <p:sp>
        <p:nvSpPr>
          <p:cNvPr id="105" name="右矢印 104"/>
          <p:cNvSpPr/>
          <p:nvPr/>
        </p:nvSpPr>
        <p:spPr bwMode="gray">
          <a:xfrm>
            <a:off x="6012160" y="5157192"/>
            <a:ext cx="792088" cy="36118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106" name="テキスト ボックス 105"/>
          <p:cNvSpPr txBox="1"/>
          <p:nvPr/>
        </p:nvSpPr>
        <p:spPr bwMode="black">
          <a:xfrm>
            <a:off x="4810671" y="5805264"/>
            <a:ext cx="923330"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取込指示画面</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107" name="Text Box 5"/>
          <p:cNvSpPr txBox="1">
            <a:spLocks noChangeArrowheads="1"/>
          </p:cNvSpPr>
          <p:nvPr/>
        </p:nvSpPr>
        <p:spPr bwMode="auto">
          <a:xfrm>
            <a:off x="4572000" y="4130496"/>
            <a:ext cx="1512168" cy="738664"/>
          </a:xfrm>
          <a:prstGeom prst="rect">
            <a:avLst/>
          </a:prstGeom>
          <a:noFill/>
          <a:ln w="9525">
            <a:noFill/>
            <a:miter lim="800000"/>
            <a:headEnd/>
            <a:tailEnd/>
          </a:ln>
        </p:spPr>
        <p:txBody>
          <a:bodyPr wrap="square">
            <a:spAutoFit/>
          </a:bodyPr>
          <a:lstStyle/>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取込指示</a:t>
            </a:r>
            <a:endPar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元ファイル情報</a:t>
            </a:r>
            <a:endPar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を自動削除</a:t>
            </a:r>
            <a:endParaRPr kumimoji="0" lang="en-US" altLang="ja-JP" sz="140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cxnSp>
        <p:nvCxnSpPr>
          <p:cNvPr id="108" name="直線コネクタ 107"/>
          <p:cNvCxnSpPr/>
          <p:nvPr/>
        </p:nvCxnSpPr>
        <p:spPr>
          <a:xfrm>
            <a:off x="6300192" y="3501008"/>
            <a:ext cx="0" cy="2664296"/>
          </a:xfrm>
          <a:prstGeom prst="line">
            <a:avLst/>
          </a:prstGeom>
          <a:ln w="38100">
            <a:solidFill>
              <a:srgbClr val="00A3EC"/>
            </a:solidFill>
            <a:prstDash val="dash"/>
          </a:ln>
        </p:spPr>
        <p:style>
          <a:lnRef idx="1">
            <a:schemeClr val="accent1"/>
          </a:lnRef>
          <a:fillRef idx="0">
            <a:schemeClr val="accent1"/>
          </a:fillRef>
          <a:effectRef idx="0">
            <a:schemeClr val="accent1"/>
          </a:effectRef>
          <a:fontRef idx="minor">
            <a:schemeClr val="tx1"/>
          </a:fontRef>
        </p:style>
      </p:cxnSp>
      <p:sp>
        <p:nvSpPr>
          <p:cNvPr id="109" name="テキスト ボックス 108"/>
          <p:cNvSpPr txBox="1"/>
          <p:nvPr/>
        </p:nvSpPr>
        <p:spPr bwMode="black">
          <a:xfrm>
            <a:off x="4572000" y="3429000"/>
            <a:ext cx="1154162"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一括取込機能</a:t>
            </a:r>
            <a:endParaRPr kumimoji="0" lang="en-US" altLang="ja-JP" sz="15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grpSp>
        <p:nvGrpSpPr>
          <p:cNvPr id="110" name="グループ化 525"/>
          <p:cNvGrpSpPr/>
          <p:nvPr/>
        </p:nvGrpSpPr>
        <p:grpSpPr>
          <a:xfrm>
            <a:off x="7164288" y="3356992"/>
            <a:ext cx="625036" cy="619345"/>
            <a:chOff x="3784104" y="1923678"/>
            <a:chExt cx="381000" cy="381000"/>
          </a:xfrm>
          <a:solidFill>
            <a:srgbClr val="00A3EC"/>
          </a:solidFill>
        </p:grpSpPr>
        <p:sp>
          <p:nvSpPr>
            <p:cNvPr id="111"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112"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113" name="右矢印 112"/>
          <p:cNvSpPr/>
          <p:nvPr/>
        </p:nvSpPr>
        <p:spPr bwMode="gray">
          <a:xfrm rot="5400000">
            <a:off x="7278205" y="4323195"/>
            <a:ext cx="421378" cy="36118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114" name="テキスト ボックス 113"/>
          <p:cNvSpPr txBox="1"/>
          <p:nvPr/>
        </p:nvSpPr>
        <p:spPr bwMode="black">
          <a:xfrm>
            <a:off x="6998580" y="4048345"/>
            <a:ext cx="992259"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修正</a:t>
            </a:r>
            <a:r>
              <a:rPr kumimoji="0" lang="en-US" altLang="ja-JP" sz="1200" kern="0" dirty="0" smtClean="0">
                <a:uFill>
                  <a:solidFill>
                    <a:srgbClr val="FFC000"/>
                  </a:solidFill>
                </a:uFill>
                <a:latin typeface="メイリオ" pitchFamily="50" charset="-128"/>
                <a:ea typeface="メイリオ" pitchFamily="50" charset="-128"/>
                <a:cs typeface="メイリオ" pitchFamily="50" charset="-128"/>
              </a:rPr>
              <a:t>/</a:t>
            </a: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削除など</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234AD0D0-FF4B-4055-8BDB-8AB082857607}" type="slidenum">
              <a:rPr lang="en-US" altLang="ja-JP" smtClean="0"/>
              <a:pPr>
                <a:defRPr/>
              </a:pPr>
              <a:t>5</a:t>
            </a:fld>
            <a:endParaRPr lang="en-US" altLang="ja-JP" dirty="0"/>
          </a:p>
        </p:txBody>
      </p:sp>
      <p:sp>
        <p:nvSpPr>
          <p:cNvPr id="3" name="フッター プレースホルダ 2"/>
          <p:cNvSpPr>
            <a:spLocks noGrp="1"/>
          </p:cNvSpPr>
          <p:nvPr>
            <p:ph type="ftr" sz="quarter" idx="11"/>
          </p:nvPr>
        </p:nvSpPr>
        <p:spPr/>
        <p:txBody>
          <a:bodyPr/>
          <a:lstStyle/>
          <a:p>
            <a:pPr>
              <a:defRPr/>
            </a:pPr>
            <a:r>
              <a:rPr lang="en-US" altLang="ja-JP" dirty="0" smtClean="0"/>
              <a:t>© SuperStream Inc. All rights reserved.</a:t>
            </a:r>
            <a:endParaRPr lang="en-US" altLang="ja-JP" dirty="0"/>
          </a:p>
        </p:txBody>
      </p:sp>
      <p:sp>
        <p:nvSpPr>
          <p:cNvPr id="4" name="タイトル 2"/>
          <p:cNvSpPr txBox="1">
            <a:spLocks/>
          </p:cNvSpPr>
          <p:nvPr/>
        </p:nvSpPr>
        <p:spPr>
          <a:xfrm>
            <a:off x="394915" y="330548"/>
            <a:ext cx="8137525" cy="938212"/>
          </a:xfrm>
          <a:prstGeom prst="rect">
            <a:avLst/>
          </a:prstGeom>
        </p:spPr>
        <p:txBody>
          <a:bodyPr/>
          <a:lstStyle/>
          <a:p>
            <a:pPr marL="0" marR="0" lvl="0" indent="0" algn="l" defTabSz="914400" rtl="0" eaLnBrk="1" fontAlgn="base" latinLnBrk="0" hangingPunct="1">
              <a:lnSpc>
                <a:spcPts val="2800"/>
              </a:lnSpc>
              <a:spcBef>
                <a:spcPct val="0"/>
              </a:spcBef>
              <a:spcAft>
                <a:spcPct val="0"/>
              </a:spcAft>
              <a:buClrTx/>
              <a:buSzTx/>
              <a:buFontTx/>
              <a:buNone/>
              <a:tabLst/>
              <a:defRPr/>
            </a:pPr>
            <a: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ご参考：</a:t>
            </a:r>
            <a: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ja-JP" altLang="en-US"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Market Place</a:t>
            </a:r>
            <a:br>
              <a:rPr kumimoji="1" lang="en-US" altLang="ja-JP" sz="22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b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～累計導入実績分布図（年商</a:t>
            </a:r>
            <a:r>
              <a:rPr kumimoji="1" lang="en-US" altLang="ja-JP"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a:t>
            </a:r>
            <a:r>
              <a:rPr kumimoji="1" lang="ja-JP" altLang="en-US" sz="18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業種別）～</a:t>
            </a:r>
          </a:p>
        </p:txBody>
      </p:sp>
      <p:sp>
        <p:nvSpPr>
          <p:cNvPr id="5" name="AutoShape 23"/>
          <p:cNvSpPr>
            <a:spLocks noChangeArrowheads="1"/>
          </p:cNvSpPr>
          <p:nvPr/>
        </p:nvSpPr>
        <p:spPr bwMode="gray">
          <a:xfrm>
            <a:off x="758825" y="5373688"/>
            <a:ext cx="7654925" cy="935037"/>
          </a:xfrm>
          <a:prstGeom prst="roundRect">
            <a:avLst>
              <a:gd name="adj" fmla="val 10704"/>
            </a:avLst>
          </a:prstGeom>
          <a:solidFill>
            <a:srgbClr val="557630"/>
          </a:solidFill>
          <a:ln w="12700" algn="ctr">
            <a:solidFill>
              <a:srgbClr val="C6C6C6"/>
            </a:solidFill>
            <a:round/>
            <a:headEnd/>
            <a:tailEnd/>
          </a:ln>
          <a:effectLst>
            <a:prstShdw prst="shdw17" dist="17961" dir="2700000">
              <a:srgbClr val="777777"/>
            </a:prstShdw>
          </a:effectLst>
        </p:spPr>
        <p:txBody>
          <a:bodyPr wrap="none" lIns="0" tIns="0" rIns="0" bIns="0" anchor="ctr"/>
          <a:lstStyle/>
          <a:p>
            <a:r>
              <a:rPr kumimoji="0" lang="ja-JP" altLang="en-US" sz="1600" dirty="0">
                <a:solidFill>
                  <a:srgbClr val="FFFFFF"/>
                </a:solidFill>
                <a:latin typeface="メイリオ" pitchFamily="50" charset="-128"/>
                <a:ea typeface="メイリオ" pitchFamily="50" charset="-128"/>
                <a:cs typeface="メイリオ" pitchFamily="50" charset="-128"/>
              </a:rPr>
              <a:t>　　</a:t>
            </a:r>
            <a:r>
              <a:rPr kumimoji="0" lang="en-US" altLang="ja-JP" dirty="0">
                <a:solidFill>
                  <a:srgbClr val="FFFFFF"/>
                </a:solidFill>
                <a:latin typeface="メイリオ" pitchFamily="50" charset="-128"/>
                <a:ea typeface="メイリオ" pitchFamily="50" charset="-128"/>
                <a:cs typeface="メイリオ" pitchFamily="50" charset="-128"/>
              </a:rPr>
              <a:t>SuperStream</a:t>
            </a:r>
            <a:r>
              <a:rPr kumimoji="0" lang="ja-JP" altLang="en-US" sz="1600" dirty="0">
                <a:solidFill>
                  <a:srgbClr val="FFFFFF"/>
                </a:solidFill>
                <a:latin typeface="メイリオ" pitchFamily="50" charset="-128"/>
                <a:ea typeface="メイリオ" pitchFamily="50" charset="-128"/>
                <a:cs typeface="メイリオ" pitchFamily="50" charset="-128"/>
              </a:rPr>
              <a:t>をご利用頂いているお客様の傾向として</a:t>
            </a:r>
            <a:endParaRPr kumimoji="0" lang="en-US" altLang="ja-JP" sz="1600" dirty="0">
              <a:solidFill>
                <a:srgbClr val="FFFFFF"/>
              </a:solidFill>
              <a:latin typeface="メイリオ" pitchFamily="50" charset="-128"/>
              <a:ea typeface="メイリオ" pitchFamily="50" charset="-128"/>
              <a:cs typeface="メイリオ" pitchFamily="50" charset="-128"/>
            </a:endParaRPr>
          </a:p>
          <a:p>
            <a:r>
              <a:rPr kumimoji="0" lang="ja-JP" altLang="en-US" sz="1600" dirty="0">
                <a:solidFill>
                  <a:srgbClr val="FFFFFF"/>
                </a:solidFill>
                <a:latin typeface="メイリオ" pitchFamily="50" charset="-128"/>
                <a:ea typeface="メイリオ" pitchFamily="50" charset="-128"/>
                <a:cs typeface="メイリオ" pitchFamily="50" charset="-128"/>
              </a:rPr>
              <a:t>　　　　　</a:t>
            </a:r>
            <a:r>
              <a:rPr kumimoji="0" lang="ja-JP" altLang="en-US" sz="1600" dirty="0" smtClean="0">
                <a:solidFill>
                  <a:srgbClr val="FFFFFF"/>
                </a:solidFill>
                <a:latin typeface="メイリオ" pitchFamily="50" charset="-128"/>
                <a:ea typeface="メイリオ" pitchFamily="50" charset="-128"/>
                <a:cs typeface="メイリオ" pitchFamily="50" charset="-128"/>
              </a:rPr>
              <a:t>◆中堅・大手企業様にも多数ご利用いただいております</a:t>
            </a:r>
            <a:endParaRPr kumimoji="0" lang="en-US" altLang="ja-JP" sz="1600" dirty="0" smtClean="0">
              <a:solidFill>
                <a:srgbClr val="FFFFFF"/>
              </a:solidFill>
              <a:latin typeface="メイリオ" pitchFamily="50" charset="-128"/>
              <a:ea typeface="メイリオ" pitchFamily="50" charset="-128"/>
              <a:cs typeface="メイリオ" pitchFamily="50" charset="-128"/>
            </a:endParaRPr>
          </a:p>
          <a:p>
            <a:r>
              <a:rPr kumimoji="0" lang="ja-JP" altLang="en-US" sz="1600" dirty="0" smtClean="0">
                <a:solidFill>
                  <a:srgbClr val="FFFFFF"/>
                </a:solidFill>
                <a:latin typeface="メイリオ" pitchFamily="50" charset="-128"/>
                <a:ea typeface="メイリオ" pitchFamily="50" charset="-128"/>
                <a:cs typeface="メイリオ" pitchFamily="50" charset="-128"/>
              </a:rPr>
              <a:t>　　　　　◆業種別は国内の産業分布図とほぼ同じ配分</a:t>
            </a:r>
            <a:endParaRPr kumimoji="0" lang="en-US" altLang="ja-JP" sz="1600" dirty="0">
              <a:solidFill>
                <a:srgbClr val="FFFFFF"/>
              </a:solidFill>
              <a:latin typeface="メイリオ" pitchFamily="50" charset="-128"/>
              <a:ea typeface="メイリオ" pitchFamily="50" charset="-128"/>
              <a:cs typeface="メイリオ" pitchFamily="50" charset="-128"/>
            </a:endParaRPr>
          </a:p>
        </p:txBody>
      </p:sp>
      <p:sp>
        <p:nvSpPr>
          <p:cNvPr id="6" name="Rectangle 33"/>
          <p:cNvSpPr>
            <a:spLocks noChangeArrowheads="1"/>
          </p:cNvSpPr>
          <p:nvPr/>
        </p:nvSpPr>
        <p:spPr bwMode="auto">
          <a:xfrm>
            <a:off x="214313" y="1285875"/>
            <a:ext cx="4143375" cy="4000500"/>
          </a:xfrm>
          <a:prstGeom prst="rect">
            <a:avLst/>
          </a:prstGeom>
          <a:noFill/>
          <a:ln w="9525" algn="ctr">
            <a:solidFill>
              <a:schemeClr val="hlink"/>
            </a:solidFill>
            <a:miter lim="800000"/>
            <a:headEnd/>
            <a:tailEnd/>
          </a:ln>
        </p:spPr>
        <p:txBody>
          <a:bodyPr wrap="none"/>
          <a:lstStyle/>
          <a:p>
            <a:pPr algn="ctr"/>
            <a:endParaRPr lang="ja-JP" altLang="en-US" dirty="0">
              <a:solidFill>
                <a:srgbClr val="000000"/>
              </a:solidFill>
              <a:latin typeface="メイリオ" pitchFamily="50" charset="-128"/>
              <a:ea typeface="メイリオ" pitchFamily="50" charset="-128"/>
              <a:cs typeface="メイリオ" pitchFamily="50" charset="-128"/>
            </a:endParaRPr>
          </a:p>
        </p:txBody>
      </p:sp>
      <p:sp>
        <p:nvSpPr>
          <p:cNvPr id="7" name="Rectangle 33"/>
          <p:cNvSpPr>
            <a:spLocks noChangeArrowheads="1"/>
          </p:cNvSpPr>
          <p:nvPr/>
        </p:nvSpPr>
        <p:spPr bwMode="auto">
          <a:xfrm>
            <a:off x="4714875" y="1285875"/>
            <a:ext cx="4143375" cy="4000500"/>
          </a:xfrm>
          <a:prstGeom prst="rect">
            <a:avLst/>
          </a:prstGeom>
          <a:noFill/>
          <a:ln w="9525" algn="ctr">
            <a:solidFill>
              <a:schemeClr val="hlink"/>
            </a:solidFill>
            <a:miter lim="800000"/>
            <a:headEnd/>
            <a:tailEnd/>
          </a:ln>
        </p:spPr>
        <p:txBody>
          <a:bodyPr wrap="none"/>
          <a:lstStyle/>
          <a:p>
            <a:pPr algn="r"/>
            <a:endParaRPr lang="ja-JP" altLang="en-US" dirty="0">
              <a:solidFill>
                <a:srgbClr val="000000"/>
              </a:solidFill>
              <a:latin typeface="メイリオ" pitchFamily="50" charset="-128"/>
              <a:ea typeface="メイリオ" pitchFamily="50" charset="-128"/>
              <a:cs typeface="メイリオ" pitchFamily="50" charset="-128"/>
            </a:endParaRPr>
          </a:p>
        </p:txBody>
      </p:sp>
      <p:graphicFrame>
        <p:nvGraphicFramePr>
          <p:cNvPr id="8" name="グラフ 27"/>
          <p:cNvGraphicFramePr>
            <a:graphicFrameLocks/>
          </p:cNvGraphicFramePr>
          <p:nvPr/>
        </p:nvGraphicFramePr>
        <p:xfrm>
          <a:off x="4714875" y="1704975"/>
          <a:ext cx="4122738" cy="3562350"/>
        </p:xfrm>
        <a:graphic>
          <a:graphicData uri="http://schemas.openxmlformats.org/presentationml/2006/ole">
            <mc:AlternateContent xmlns:mc="http://schemas.openxmlformats.org/markup-compatibility/2006">
              <mc:Choice xmlns:v="urn:schemas-microsoft-com:vml" Requires="v">
                <p:oleObj spid="_x0000_s1027" name="Worksheet" r:id="rId3" imgW="4124390" imgH="3562380" progId="Excel.Sheet.8">
                  <p:embed/>
                </p:oleObj>
              </mc:Choice>
              <mc:Fallback>
                <p:oleObj name="Worksheet" r:id="rId3" imgW="4124390" imgH="3562380" progId="Excel.Sheet.8">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4875" y="1704975"/>
                        <a:ext cx="4122738" cy="3562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テキスト ボックス 29"/>
          <p:cNvSpPr txBox="1">
            <a:spLocks noChangeArrowheads="1"/>
          </p:cNvSpPr>
          <p:nvPr/>
        </p:nvSpPr>
        <p:spPr bwMode="auto">
          <a:xfrm>
            <a:off x="7092950" y="2571750"/>
            <a:ext cx="785813" cy="785813"/>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製造業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2800"/>
              </a:lnSpc>
            </a:pPr>
            <a:r>
              <a:rPr lang="en-US" altLang="ja-JP" sz="1100" dirty="0">
                <a:solidFill>
                  <a:srgbClr val="404040"/>
                </a:solidFill>
                <a:latin typeface="メイリオ" pitchFamily="50" charset="-128"/>
                <a:ea typeface="メイリオ" pitchFamily="50" charset="-128"/>
                <a:cs typeface="メイリオ" pitchFamily="50" charset="-128"/>
              </a:rPr>
              <a:t>3</a:t>
            </a:r>
            <a:r>
              <a:rPr lang="ja-JP" altLang="en-US" sz="1100" dirty="0">
                <a:solidFill>
                  <a:srgbClr val="404040"/>
                </a:solidFill>
                <a:latin typeface="メイリオ" pitchFamily="50" charset="-128"/>
                <a:ea typeface="メイリオ" pitchFamily="50" charset="-128"/>
                <a:cs typeface="メイリオ" pitchFamily="50" charset="-128"/>
              </a:rPr>
              <a:t>１</a:t>
            </a:r>
            <a:r>
              <a:rPr lang="en-US" altLang="ja-JP" sz="1100" dirty="0">
                <a:solidFill>
                  <a:srgbClr val="404040"/>
                </a:solidFill>
                <a:latin typeface="メイリオ" pitchFamily="50" charset="-128"/>
                <a:ea typeface="メイリオ" pitchFamily="50" charset="-128"/>
                <a:cs typeface="メイリオ" pitchFamily="50" charset="-128"/>
              </a:rPr>
              <a:t>%</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0" name="テキスト ボックス 30"/>
          <p:cNvSpPr txBox="1">
            <a:spLocks noChangeArrowheads="1"/>
          </p:cNvSpPr>
          <p:nvPr/>
        </p:nvSpPr>
        <p:spPr bwMode="auto">
          <a:xfrm>
            <a:off x="6596063" y="3938588"/>
            <a:ext cx="1071562" cy="785812"/>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卸売・小売業</a:t>
            </a:r>
            <a:r>
              <a:rPr lang="en-US" altLang="ja-JP" sz="1100" dirty="0">
                <a:solidFill>
                  <a:srgbClr val="404040"/>
                </a:solidFill>
                <a:latin typeface="メイリオ" pitchFamily="50" charset="-128"/>
                <a:ea typeface="メイリオ" pitchFamily="50" charset="-128"/>
                <a:cs typeface="メイリオ" pitchFamily="50" charset="-128"/>
              </a:rPr>
              <a:t>24%</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1" name="テキスト ボックス 31"/>
          <p:cNvSpPr txBox="1">
            <a:spLocks noChangeArrowheads="1"/>
          </p:cNvSpPr>
          <p:nvPr/>
        </p:nvSpPr>
        <p:spPr bwMode="auto">
          <a:xfrm>
            <a:off x="5372100" y="3789363"/>
            <a:ext cx="1071563" cy="785812"/>
          </a:xfrm>
          <a:prstGeom prst="rect">
            <a:avLst/>
          </a:prstGeom>
          <a:noFill/>
          <a:ln w="9525">
            <a:noFill/>
            <a:miter lim="800000"/>
            <a:headEnd/>
            <a:tailEnd/>
          </a:ln>
        </p:spPr>
        <p:txBody>
          <a:bodyPr lIns="0" tIns="0" rIns="0" bIns="0"/>
          <a:lstStyle/>
          <a:p>
            <a:pPr algn="ctr">
              <a:lnSpc>
                <a:spcPts val="2800"/>
              </a:lnSpc>
            </a:pPr>
            <a:r>
              <a:rPr lang="ja-JP" altLang="en-US" sz="1100" dirty="0">
                <a:solidFill>
                  <a:srgbClr val="404040"/>
                </a:solidFill>
                <a:latin typeface="メイリオ" pitchFamily="50" charset="-128"/>
                <a:ea typeface="メイリオ" pitchFamily="50" charset="-128"/>
                <a:cs typeface="メイリオ" pitchFamily="50" charset="-128"/>
              </a:rPr>
              <a:t>サービス業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2800"/>
              </a:lnSpc>
            </a:pPr>
            <a:r>
              <a:rPr lang="en-US" altLang="ja-JP" sz="1100" dirty="0">
                <a:solidFill>
                  <a:srgbClr val="404040"/>
                </a:solidFill>
                <a:latin typeface="メイリオ" pitchFamily="50" charset="-128"/>
                <a:ea typeface="メイリオ" pitchFamily="50" charset="-128"/>
                <a:cs typeface="メイリオ" pitchFamily="50" charset="-128"/>
              </a:rPr>
              <a:t>1</a:t>
            </a:r>
            <a:r>
              <a:rPr lang="ja-JP" altLang="en-US" sz="1100" dirty="0">
                <a:solidFill>
                  <a:srgbClr val="404040"/>
                </a:solidFill>
                <a:latin typeface="メイリオ" pitchFamily="50" charset="-128"/>
                <a:ea typeface="メイリオ" pitchFamily="50" charset="-128"/>
                <a:cs typeface="メイリオ" pitchFamily="50" charset="-128"/>
              </a:rPr>
              <a:t>８</a:t>
            </a:r>
            <a:r>
              <a:rPr lang="en-US" altLang="ja-JP" sz="1100" dirty="0">
                <a:solidFill>
                  <a:srgbClr val="404040"/>
                </a:solidFill>
                <a:latin typeface="メイリオ" pitchFamily="50" charset="-128"/>
                <a:ea typeface="メイリオ" pitchFamily="50" charset="-128"/>
                <a:cs typeface="メイリオ" pitchFamily="50" charset="-128"/>
              </a:rPr>
              <a:t>%</a:t>
            </a:r>
            <a:endParaRPr lang="ja-JP" altLang="en-US" sz="1100" dirty="0">
              <a:solidFill>
                <a:srgbClr val="404040"/>
              </a:solidFill>
              <a:latin typeface="メイリオ" pitchFamily="50" charset="-128"/>
              <a:ea typeface="メイリオ" pitchFamily="50" charset="-128"/>
              <a:cs typeface="メイリオ" pitchFamily="50" charset="-128"/>
            </a:endParaRPr>
          </a:p>
        </p:txBody>
      </p:sp>
      <p:sp>
        <p:nvSpPr>
          <p:cNvPr id="12" name="テキスト ボックス 32"/>
          <p:cNvSpPr txBox="1">
            <a:spLocks noChangeArrowheads="1"/>
          </p:cNvSpPr>
          <p:nvPr/>
        </p:nvSpPr>
        <p:spPr bwMode="auto">
          <a:xfrm>
            <a:off x="5000625" y="3141663"/>
            <a:ext cx="1071563" cy="500062"/>
          </a:xfrm>
          <a:prstGeom prst="rect">
            <a:avLst/>
          </a:prstGeom>
          <a:noFill/>
          <a:ln w="9525">
            <a:noFill/>
            <a:miter lim="800000"/>
            <a:headEnd/>
            <a:tailEnd/>
          </a:ln>
        </p:spPr>
        <p:txBody>
          <a:bodyPr lIns="0" tIns="0" rIns="0" bIns="0"/>
          <a:lstStyle/>
          <a:p>
            <a:pPr algn="ct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情報通信業</a:t>
            </a:r>
            <a:endParaRPr lang="en-US" altLang="ja-JP" sz="1100" dirty="0">
              <a:solidFill>
                <a:srgbClr val="404040"/>
              </a:solidFill>
              <a:latin typeface="メイリオ" pitchFamily="50" charset="-128"/>
              <a:ea typeface="メイリオ" pitchFamily="50" charset="-128"/>
              <a:cs typeface="メイリオ" pitchFamily="50" charset="-128"/>
            </a:endParaRPr>
          </a:p>
          <a:p>
            <a:pPr algn="ct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６</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3" name="テキスト ボックス 54"/>
          <p:cNvSpPr txBox="1">
            <a:spLocks noChangeArrowheads="1"/>
          </p:cNvSpPr>
          <p:nvPr/>
        </p:nvSpPr>
        <p:spPr bwMode="auto">
          <a:xfrm>
            <a:off x="4786313" y="1857375"/>
            <a:ext cx="1000125" cy="214313"/>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金融・保険業</a:t>
            </a:r>
            <a:endParaRPr lang="en-US" altLang="ja-JP" sz="1100" dirty="0">
              <a:solidFill>
                <a:srgbClr val="404040"/>
              </a:solidFill>
              <a:latin typeface="メイリオ" pitchFamily="50" charset="-128"/>
              <a:ea typeface="メイリオ" pitchFamily="50" charset="-128"/>
              <a:cs typeface="メイリオ" pitchFamily="50" charset="-128"/>
            </a:endParaRPr>
          </a:p>
        </p:txBody>
      </p:sp>
      <p:cxnSp>
        <p:nvCxnSpPr>
          <p:cNvPr id="14" name="直線コネクタ 13"/>
          <p:cNvCxnSpPr/>
          <p:nvPr/>
        </p:nvCxnSpPr>
        <p:spPr>
          <a:xfrm rot="16200000" flipV="1">
            <a:off x="5664995" y="1993106"/>
            <a:ext cx="214312" cy="142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60"/>
          <p:cNvSpPr txBox="1">
            <a:spLocks noChangeArrowheads="1"/>
          </p:cNvSpPr>
          <p:nvPr/>
        </p:nvSpPr>
        <p:spPr bwMode="auto">
          <a:xfrm>
            <a:off x="5654675" y="2870200"/>
            <a:ext cx="428625" cy="285750"/>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６</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6" name="テキスト ボックス 63"/>
          <p:cNvSpPr txBox="1">
            <a:spLocks noChangeArrowheads="1"/>
          </p:cNvSpPr>
          <p:nvPr/>
        </p:nvSpPr>
        <p:spPr bwMode="auto">
          <a:xfrm>
            <a:off x="5429250" y="2357438"/>
            <a:ext cx="642938"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建設業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17" name="テキスト ボックス 64"/>
          <p:cNvSpPr txBox="1">
            <a:spLocks noChangeArrowheads="1"/>
          </p:cNvSpPr>
          <p:nvPr/>
        </p:nvSpPr>
        <p:spPr bwMode="auto">
          <a:xfrm>
            <a:off x="5799138" y="2492375"/>
            <a:ext cx="357187" cy="214313"/>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４</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18" name="テキスト ボックス 68"/>
          <p:cNvSpPr txBox="1">
            <a:spLocks noChangeArrowheads="1"/>
          </p:cNvSpPr>
          <p:nvPr/>
        </p:nvSpPr>
        <p:spPr bwMode="auto">
          <a:xfrm>
            <a:off x="5200650" y="2719388"/>
            <a:ext cx="571500"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運輸業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19" name="テキスト ボックス 69"/>
          <p:cNvSpPr txBox="1">
            <a:spLocks noChangeArrowheads="1"/>
          </p:cNvSpPr>
          <p:nvPr/>
        </p:nvSpPr>
        <p:spPr bwMode="auto">
          <a:xfrm>
            <a:off x="5834063" y="2143125"/>
            <a:ext cx="428625" cy="285750"/>
          </a:xfrm>
          <a:prstGeom prst="rect">
            <a:avLst/>
          </a:prstGeom>
          <a:noFill/>
          <a:ln w="9525">
            <a:noFill/>
            <a:miter lim="800000"/>
            <a:headEnd/>
            <a:tailEnd/>
          </a:ln>
        </p:spPr>
        <p:txBody>
          <a:bodyPr lIns="0" tIns="0" rIns="0" bIns="0"/>
          <a:lstStyle/>
          <a:p>
            <a:pPr>
              <a:lnSpc>
                <a:spcPts val="1800"/>
              </a:lnSpc>
            </a:pPr>
            <a:r>
              <a:rPr lang="en-US" altLang="ja-JP" sz="1100" dirty="0">
                <a:solidFill>
                  <a:srgbClr val="404040"/>
                </a:solidFill>
                <a:latin typeface="メイリオ" pitchFamily="50" charset="-128"/>
                <a:ea typeface="メイリオ" pitchFamily="50" charset="-128"/>
                <a:cs typeface="メイリオ" pitchFamily="50" charset="-128"/>
              </a:rPr>
              <a:t>4%</a:t>
            </a:r>
          </a:p>
        </p:txBody>
      </p:sp>
      <p:sp>
        <p:nvSpPr>
          <p:cNvPr id="20" name="テキスト ボックス 70"/>
          <p:cNvSpPr txBox="1">
            <a:spLocks noChangeArrowheads="1"/>
          </p:cNvSpPr>
          <p:nvPr/>
        </p:nvSpPr>
        <p:spPr bwMode="auto">
          <a:xfrm>
            <a:off x="6143625" y="2000250"/>
            <a:ext cx="428625" cy="285750"/>
          </a:xfrm>
          <a:prstGeom prst="rect">
            <a:avLst/>
          </a:prstGeom>
          <a:noFill/>
          <a:ln w="9525">
            <a:noFill/>
            <a:miter lim="800000"/>
            <a:headEnd/>
            <a:tailEnd/>
          </a:ln>
        </p:spPr>
        <p:txBody>
          <a:bodyPr lIns="0" tIns="0" rIns="0" bIns="0"/>
          <a:lstStyle/>
          <a:p>
            <a:pPr>
              <a:lnSpc>
                <a:spcPts val="1800"/>
              </a:lnSpc>
            </a:pPr>
            <a:r>
              <a:rPr lang="en-US" altLang="ja-JP" sz="1100" dirty="0">
                <a:solidFill>
                  <a:srgbClr val="404040"/>
                </a:solidFill>
                <a:latin typeface="メイリオ" pitchFamily="50" charset="-128"/>
                <a:ea typeface="メイリオ" pitchFamily="50" charset="-128"/>
                <a:cs typeface="メイリオ" pitchFamily="50" charset="-128"/>
              </a:rPr>
              <a:t>3%</a:t>
            </a:r>
          </a:p>
        </p:txBody>
      </p:sp>
      <p:cxnSp>
        <p:nvCxnSpPr>
          <p:cNvPr id="21" name="直線コネクタ 20"/>
          <p:cNvCxnSpPr>
            <a:endCxn id="22" idx="3"/>
          </p:cNvCxnSpPr>
          <p:nvPr/>
        </p:nvCxnSpPr>
        <p:spPr>
          <a:xfrm rot="16200000" flipV="1">
            <a:off x="6006307" y="1786731"/>
            <a:ext cx="222250" cy="904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72"/>
          <p:cNvSpPr txBox="1">
            <a:spLocks noChangeArrowheads="1"/>
          </p:cNvSpPr>
          <p:nvPr/>
        </p:nvSpPr>
        <p:spPr bwMode="auto">
          <a:xfrm>
            <a:off x="5429250" y="1571625"/>
            <a:ext cx="642938" cy="300038"/>
          </a:xfrm>
          <a:prstGeom prst="rect">
            <a:avLst/>
          </a:prstGeom>
          <a:solidFill>
            <a:schemeClr val="bg1"/>
          </a:solid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不動産業</a:t>
            </a:r>
            <a:endParaRPr lang="en-US" altLang="ja-JP" sz="1100" dirty="0">
              <a:solidFill>
                <a:srgbClr val="404040"/>
              </a:solidFill>
              <a:latin typeface="メイリオ" pitchFamily="50" charset="-128"/>
              <a:ea typeface="メイリオ" pitchFamily="50" charset="-128"/>
              <a:cs typeface="メイリオ" pitchFamily="50" charset="-128"/>
            </a:endParaRPr>
          </a:p>
        </p:txBody>
      </p:sp>
      <p:sp>
        <p:nvSpPr>
          <p:cNvPr id="23" name="テキスト ボックス 74"/>
          <p:cNvSpPr txBox="1">
            <a:spLocks noChangeArrowheads="1"/>
          </p:cNvSpPr>
          <p:nvPr/>
        </p:nvSpPr>
        <p:spPr bwMode="auto">
          <a:xfrm>
            <a:off x="5286375" y="1285875"/>
            <a:ext cx="2000250" cy="214313"/>
          </a:xfrm>
          <a:prstGeom prst="rect">
            <a:avLst/>
          </a:prstGeom>
          <a:noFill/>
          <a:ln w="9525">
            <a:noFill/>
            <a:miter lim="800000"/>
            <a:headEnd/>
            <a:tailEnd/>
          </a:ln>
        </p:spPr>
        <p:txBody>
          <a:bodyPr lIns="0" tIns="0" rIns="0" bIns="0"/>
          <a:lstStyle/>
          <a:p>
            <a:pPr algn="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電気・ガス・熱・水道業　２</a:t>
            </a:r>
            <a:r>
              <a:rPr lang="en-US" altLang="ja-JP" sz="1100" dirty="0">
                <a:solidFill>
                  <a:srgbClr val="404040"/>
                </a:solidFill>
                <a:latin typeface="メイリオ" pitchFamily="50" charset="-128"/>
                <a:ea typeface="メイリオ" pitchFamily="50" charset="-128"/>
                <a:cs typeface="メイリオ" pitchFamily="50" charset="-128"/>
              </a:rPr>
              <a:t>%</a:t>
            </a:r>
          </a:p>
        </p:txBody>
      </p:sp>
      <p:cxnSp>
        <p:nvCxnSpPr>
          <p:cNvPr id="24" name="直線コネクタ 23"/>
          <p:cNvCxnSpPr/>
          <p:nvPr/>
        </p:nvCxnSpPr>
        <p:spPr>
          <a:xfrm rot="16200000" flipV="1">
            <a:off x="6242843" y="1691482"/>
            <a:ext cx="277813" cy="76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5400000" flipH="1" flipV="1">
            <a:off x="6561932" y="1786731"/>
            <a:ext cx="153988" cy="9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テキスト ボックス 82"/>
          <p:cNvSpPr txBox="1">
            <a:spLocks noChangeArrowheads="1"/>
          </p:cNvSpPr>
          <p:nvPr/>
        </p:nvSpPr>
        <p:spPr bwMode="auto">
          <a:xfrm>
            <a:off x="6572250" y="1500188"/>
            <a:ext cx="928688" cy="214312"/>
          </a:xfrm>
          <a:prstGeom prst="rect">
            <a:avLst/>
          </a:prstGeom>
          <a:noFill/>
          <a:ln w="9525">
            <a:noFill/>
            <a:miter lim="800000"/>
            <a:headEnd/>
            <a:tailEnd/>
          </a:ln>
        </p:spPr>
        <p:txBody>
          <a:bodyPr lIns="0" tIns="0" rIns="0" bIns="0"/>
          <a:lstStyle/>
          <a:p>
            <a:pPr>
              <a:lnSpc>
                <a:spcPts val="1800"/>
              </a:lnSpc>
            </a:pPr>
            <a:r>
              <a:rPr lang="ja-JP" altLang="en-US" sz="1100" dirty="0">
                <a:solidFill>
                  <a:srgbClr val="404040"/>
                </a:solidFill>
                <a:latin typeface="メイリオ" pitchFamily="50" charset="-128"/>
                <a:ea typeface="メイリオ" pitchFamily="50" charset="-128"/>
                <a:cs typeface="メイリオ" pitchFamily="50" charset="-128"/>
              </a:rPr>
              <a:t>その他　２</a:t>
            </a:r>
            <a:r>
              <a:rPr lang="en-US" altLang="ja-JP" sz="1100" dirty="0">
                <a:solidFill>
                  <a:srgbClr val="404040"/>
                </a:solidFill>
                <a:latin typeface="メイリオ" pitchFamily="50" charset="-128"/>
                <a:ea typeface="メイリオ" pitchFamily="50" charset="-128"/>
                <a:cs typeface="メイリオ" pitchFamily="50" charset="-128"/>
              </a:rPr>
              <a:t>%</a:t>
            </a:r>
          </a:p>
        </p:txBody>
      </p:sp>
      <p:sp>
        <p:nvSpPr>
          <p:cNvPr id="27" name="角丸四角形 26"/>
          <p:cNvSpPr/>
          <p:nvPr/>
        </p:nvSpPr>
        <p:spPr>
          <a:xfrm>
            <a:off x="285750" y="1357313"/>
            <a:ext cx="1214438" cy="357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年商別</a:t>
            </a:r>
          </a:p>
        </p:txBody>
      </p:sp>
      <p:sp>
        <p:nvSpPr>
          <p:cNvPr id="28" name="角丸四角形 27"/>
          <p:cNvSpPr/>
          <p:nvPr/>
        </p:nvSpPr>
        <p:spPr>
          <a:xfrm>
            <a:off x="7572375" y="1357313"/>
            <a:ext cx="1214438" cy="357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業種別</a:t>
            </a:r>
          </a:p>
        </p:txBody>
      </p:sp>
      <p:graphicFrame>
        <p:nvGraphicFramePr>
          <p:cNvPr id="29" name="グラフ 28"/>
          <p:cNvGraphicFramePr/>
          <p:nvPr/>
        </p:nvGraphicFramePr>
        <p:xfrm>
          <a:off x="251520" y="1700808"/>
          <a:ext cx="4176464" cy="3672408"/>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
          <p:cNvPicPr>
            <a:picLocks noChangeAspect="1" noChangeArrowheads="1"/>
          </p:cNvPicPr>
          <p:nvPr/>
        </p:nvPicPr>
        <p:blipFill>
          <a:blip r:embed="rId2" cstate="print"/>
          <a:srcRect/>
          <a:stretch>
            <a:fillRect/>
          </a:stretch>
        </p:blipFill>
        <p:spPr bwMode="auto">
          <a:xfrm>
            <a:off x="179512" y="2276872"/>
            <a:ext cx="3707625" cy="2961928"/>
          </a:xfrm>
          <a:prstGeom prst="rect">
            <a:avLst/>
          </a:prstGeom>
          <a:noFill/>
          <a:ln w="1">
            <a:noFill/>
            <a:miter lim="800000"/>
            <a:headEnd/>
            <a:tailEnd type="none" w="med" len="med"/>
          </a:ln>
          <a:effectLst/>
        </p:spPr>
      </p:pic>
      <p:sp>
        <p:nvSpPr>
          <p:cNvPr id="7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73" name="スライド番号プレースホルダー 4"/>
          <p:cNvSpPr>
            <a:spLocks noGrp="1"/>
          </p:cNvSpPr>
          <p:nvPr>
            <p:ph type="sldNum" sz="quarter" idx="12"/>
          </p:nvPr>
        </p:nvSpPr>
        <p:spPr>
          <a:xfrm>
            <a:off x="8118475" y="6462713"/>
            <a:ext cx="719138" cy="179387"/>
          </a:xfrm>
        </p:spPr>
        <p:txBody>
          <a:bodyPr/>
          <a:lstStyle/>
          <a:p>
            <a:fld id="{093C75F2-3E4C-4B5E-9F52-DE106DCEBDCD}" type="slidenum">
              <a:rPr lang="ja-JP" altLang="en-US" smtClean="0">
                <a:solidFill>
                  <a:srgbClr val="FFFFFF"/>
                </a:solidFill>
              </a:rPr>
              <a:pPr/>
              <a:t>50</a:t>
            </a:fld>
            <a:endParaRPr lang="ja-JP" altLang="en-US" dirty="0">
              <a:solidFill>
                <a:srgbClr val="FFFFFF"/>
              </a:solidFill>
            </a:endParaRPr>
          </a:p>
        </p:txBody>
      </p:sp>
      <p:sp>
        <p:nvSpPr>
          <p:cNvPr id="45"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en-US" altLang="ja-JP" sz="2200" b="1" i="1" dirty="0" smtClean="0">
                <a:solidFill>
                  <a:srgbClr val="FFFFFF"/>
                </a:solidFill>
                <a:latin typeface="Times New Roman" pitchFamily="18" charset="0"/>
                <a:ea typeface="メイリオ" pitchFamily="50" charset="-128"/>
                <a:cs typeface="Times New Roman" pitchFamily="18" charset="0"/>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マイナンバーセキュリティ機能</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パスワード入力と表示制御機能</a:t>
            </a:r>
            <a:endParaRPr lang="ja-JP" altLang="en-US" b="1" dirty="0">
              <a:solidFill>
                <a:srgbClr val="FFFFFF"/>
              </a:solidFill>
              <a:latin typeface="メイリオ" pitchFamily="50" charset="-128"/>
              <a:ea typeface="メイリオ" pitchFamily="50" charset="-128"/>
              <a:cs typeface="メイリオ" pitchFamily="50" charset="-128"/>
            </a:endParaRPr>
          </a:p>
        </p:txBody>
      </p:sp>
      <p:pic>
        <p:nvPicPr>
          <p:cNvPr id="46" name="Picture 10"/>
          <p:cNvPicPr>
            <a:picLocks noChangeAspect="1" noChangeArrowheads="1"/>
          </p:cNvPicPr>
          <p:nvPr/>
        </p:nvPicPr>
        <p:blipFill>
          <a:blip r:embed="rId3" cstate="print"/>
          <a:srcRect/>
          <a:stretch>
            <a:fillRect/>
          </a:stretch>
        </p:blipFill>
        <p:spPr bwMode="auto">
          <a:xfrm>
            <a:off x="323528" y="4869160"/>
            <a:ext cx="2399581" cy="1434759"/>
          </a:xfrm>
          <a:prstGeom prst="rect">
            <a:avLst/>
          </a:prstGeom>
          <a:noFill/>
          <a:ln w="9525">
            <a:solidFill>
              <a:schemeClr val="bg2">
                <a:lumMod val="75000"/>
              </a:schemeClr>
            </a:solidFill>
            <a:miter lim="800000"/>
            <a:headEnd/>
            <a:tailEnd/>
          </a:ln>
        </p:spPr>
      </p:pic>
      <p:sp>
        <p:nvSpPr>
          <p:cNvPr id="48" name="正方形/長方形 47"/>
          <p:cNvSpPr/>
          <p:nvPr/>
        </p:nvSpPr>
        <p:spPr>
          <a:xfrm>
            <a:off x="611560" y="1700808"/>
            <a:ext cx="8532440" cy="584775"/>
          </a:xfrm>
          <a:prstGeom prst="rect">
            <a:avLst/>
          </a:prstGeom>
        </p:spPr>
        <p:txBody>
          <a:bodyPr wrap="square">
            <a:spAutoFit/>
          </a:bodyPr>
          <a:lstStyle/>
          <a:p>
            <a:r>
              <a:rPr lang="ja-JP" altLang="ja-JP" sz="1600" dirty="0" smtClean="0">
                <a:latin typeface="メイリオ" pitchFamily="50" charset="-128"/>
                <a:ea typeface="メイリオ" pitchFamily="50" charset="-128"/>
                <a:cs typeface="メイリオ" pitchFamily="50" charset="-128"/>
              </a:rPr>
              <a:t>マイナンバー登録等のマイナンバー管理機能を利用する場合は、マイナンバーパスワード</a:t>
            </a:r>
            <a:endParaRPr lang="en-US" altLang="ja-JP" sz="1600" dirty="0" smtClean="0">
              <a:latin typeface="メイリオ" pitchFamily="50" charset="-128"/>
              <a:ea typeface="メイリオ" pitchFamily="50" charset="-128"/>
              <a:cs typeface="メイリオ" pitchFamily="50" charset="-128"/>
            </a:endParaRPr>
          </a:p>
          <a:p>
            <a:r>
              <a:rPr lang="ja-JP" altLang="ja-JP" sz="1600" dirty="0" smtClean="0">
                <a:latin typeface="メイリオ" pitchFamily="50" charset="-128"/>
                <a:ea typeface="メイリオ" pitchFamily="50" charset="-128"/>
                <a:cs typeface="メイリオ" pitchFamily="50" charset="-128"/>
              </a:rPr>
              <a:t>入力画面を表示します。</a:t>
            </a:r>
            <a:r>
              <a:rPr lang="ja-JP" altLang="en-US" sz="1600" dirty="0" smtClean="0">
                <a:latin typeface="メイリオ" pitchFamily="50" charset="-128"/>
                <a:ea typeface="メイリオ" pitchFamily="50" charset="-128"/>
                <a:cs typeface="メイリオ" pitchFamily="50" charset="-128"/>
              </a:rPr>
              <a:t>また、表示制御機能により画面表示の制御も可能です</a:t>
            </a:r>
            <a:r>
              <a:rPr lang="ja-JP" altLang="ja-JP" sz="1600" dirty="0" smtClean="0">
                <a:latin typeface="メイリオ" pitchFamily="50" charset="-128"/>
                <a:ea typeface="メイリオ" pitchFamily="50" charset="-128"/>
                <a:cs typeface="メイリオ" pitchFamily="50" charset="-128"/>
              </a:rPr>
              <a:t>。</a:t>
            </a:r>
            <a:endParaRPr lang="ja-JP" altLang="ja-JP" sz="1600" dirty="0">
              <a:latin typeface="メイリオ" pitchFamily="50" charset="-128"/>
              <a:ea typeface="メイリオ" pitchFamily="50" charset="-128"/>
              <a:cs typeface="メイリオ" pitchFamily="50" charset="-128"/>
            </a:endParaRPr>
          </a:p>
        </p:txBody>
      </p:sp>
      <p:sp>
        <p:nvSpPr>
          <p:cNvPr id="49" name="テキスト プレースホルダー 4"/>
          <p:cNvSpPr txBox="1">
            <a:spLocks/>
          </p:cNvSpPr>
          <p:nvPr/>
        </p:nvSpPr>
        <p:spPr bwMode="black">
          <a:xfrm>
            <a:off x="660468" y="1316768"/>
            <a:ext cx="8376027" cy="480053"/>
          </a:xfrm>
          <a:prstGeom prst="rect">
            <a:avLst/>
          </a:prstGeom>
        </p:spPr>
        <p:txBody>
          <a:bodyPr vert="horz" lIns="0" tIns="0" rIns="0" bIns="0" rtlCol="0">
            <a:normAutofit fontScale="92500"/>
          </a:bodyPr>
          <a:lstStyle>
            <a:lvl1pPr marL="216000" indent="-216000" algn="l" defTabSz="914400" rtl="0" eaLnBrk="1" fontAlgn="ctr" latinLnBrk="0" hangingPunct="1">
              <a:lnSpc>
                <a:spcPct val="100000"/>
              </a:lnSpc>
              <a:spcBef>
                <a:spcPts val="200"/>
              </a:spcBef>
              <a:buClr>
                <a:schemeClr val="bg1">
                  <a:lumMod val="65000"/>
                </a:schemeClr>
              </a:buClr>
              <a:buSzPct val="75000"/>
              <a:buFont typeface="Wingdings" pitchFamily="2" charset="2"/>
              <a:buChar char="n"/>
              <a:defRPr kumimoji="1" sz="1200" b="0" kern="1200" baseline="0">
                <a:solidFill>
                  <a:schemeClr val="bg1"/>
                </a:solidFill>
                <a:latin typeface="+mn-ea"/>
                <a:ea typeface="+mn-ea"/>
                <a:cs typeface="+mn-cs"/>
              </a:defRPr>
            </a:lvl1pPr>
            <a:lvl2pPr marL="432000" indent="-180000" algn="l" defTabSz="914400" rtl="0" eaLnBrk="1" fontAlgn="ctr" latinLnBrk="0" hangingPunct="1">
              <a:spcBef>
                <a:spcPts val="200"/>
              </a:spcBef>
              <a:buClr>
                <a:schemeClr val="bg1">
                  <a:lumMod val="65000"/>
                </a:schemeClr>
              </a:buClr>
              <a:buSzPct val="75000"/>
              <a:buFont typeface="Wingdings" pitchFamily="2" charset="2"/>
              <a:buChar char="n"/>
              <a:defRPr kumimoji="1" sz="1100" kern="1200">
                <a:solidFill>
                  <a:schemeClr val="bg1"/>
                </a:solidFill>
                <a:latin typeface="+mn-ea"/>
                <a:ea typeface="+mn-ea"/>
                <a:cs typeface="+mn-cs"/>
              </a:defRPr>
            </a:lvl2pPr>
            <a:lvl3pPr marL="684000" indent="-180000" algn="l" defTabSz="914400" rtl="0" eaLnBrk="1" fontAlgn="ctr" latinLnBrk="0" hangingPunct="1">
              <a:spcBef>
                <a:spcPts val="200"/>
              </a:spcBef>
              <a:buClr>
                <a:schemeClr val="bg1">
                  <a:lumMod val="65000"/>
                </a:schemeClr>
              </a:buClr>
              <a:buSzPct val="50000"/>
              <a:buFont typeface="Wingdings" pitchFamily="2" charset="2"/>
              <a:buChar char="n"/>
              <a:defRPr kumimoji="1" sz="1000" kern="1200">
                <a:solidFill>
                  <a:schemeClr val="bg1"/>
                </a:solidFill>
                <a:latin typeface="+mn-ea"/>
                <a:ea typeface="+mn-ea"/>
                <a:cs typeface="+mn-cs"/>
              </a:defRPr>
            </a:lvl3pPr>
            <a:lvl4pPr marL="936000" indent="-180000" algn="l" defTabSz="914400" rtl="0" eaLnBrk="1" fontAlgn="ctr" latinLnBrk="0" hangingPunct="1">
              <a:spcBef>
                <a:spcPts val="200"/>
              </a:spcBef>
              <a:buClr>
                <a:schemeClr val="bg1">
                  <a:lumMod val="65000"/>
                </a:schemeClr>
              </a:buClr>
              <a:buSzPct val="75000"/>
              <a:buFont typeface="Arial" pitchFamily="34" charset="0"/>
              <a:buChar char="•"/>
              <a:defRPr kumimoji="1" sz="900" kern="1200">
                <a:solidFill>
                  <a:schemeClr val="bg1"/>
                </a:solidFill>
                <a:latin typeface="+mn-ea"/>
                <a:ea typeface="+mn-ea"/>
                <a:cs typeface="+mn-cs"/>
              </a:defRPr>
            </a:lvl4pPr>
            <a:lvl5pPr marL="1152000" indent="-180000" algn="l" defTabSz="914400" rtl="0" eaLnBrk="1" fontAlgn="ctr" latinLnBrk="0" hangingPunct="1">
              <a:spcBef>
                <a:spcPts val="200"/>
              </a:spcBef>
              <a:buClr>
                <a:schemeClr val="bg1">
                  <a:lumMod val="65000"/>
                </a:schemeClr>
              </a:buClr>
              <a:buSzPct val="75000"/>
              <a:buFont typeface="Arial" pitchFamily="34" charset="0"/>
              <a:buChar char="•"/>
              <a:defRPr kumimoji="1" sz="800" kern="1200">
                <a:solidFill>
                  <a:schemeClr val="bg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spcAft>
                <a:spcPts val="0"/>
              </a:spcAft>
              <a:buClr>
                <a:srgbClr val="C00000"/>
              </a:buClr>
              <a:buFont typeface="Wingdings" pitchFamily="2" charset="2"/>
              <a:buNone/>
            </a:pPr>
            <a:r>
              <a:rPr lang="ja-JP" altLang="en-US"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マイナンバー専用パスワード登録とデータベース暗号化による強固なセキュリティ</a:t>
            </a:r>
            <a:endParaRPr lang="en-US" altLang="ja-JP" sz="1800"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0" name="直線コネクタ 49"/>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51" name="グループ化 20"/>
          <p:cNvGrpSpPr/>
          <p:nvPr/>
        </p:nvGrpSpPr>
        <p:grpSpPr>
          <a:xfrm>
            <a:off x="395290" y="1340768"/>
            <a:ext cx="215993" cy="215740"/>
            <a:chOff x="395290" y="1340768"/>
            <a:chExt cx="215993" cy="215740"/>
          </a:xfrm>
        </p:grpSpPr>
        <p:sp>
          <p:nvSpPr>
            <p:cNvPr id="52" name="正方形/長方形 5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53" name="正方形/長方形 52"/>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54" name="フローチャート: 処理 53"/>
          <p:cNvSpPr/>
          <p:nvPr/>
        </p:nvSpPr>
        <p:spPr>
          <a:xfrm>
            <a:off x="395536" y="2636912"/>
            <a:ext cx="1584176" cy="288032"/>
          </a:xfrm>
          <a:prstGeom prst="flowChartProcess">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矢印コネクタ 54"/>
          <p:cNvCxnSpPr/>
          <p:nvPr/>
        </p:nvCxnSpPr>
        <p:spPr>
          <a:xfrm>
            <a:off x="1115616" y="2924944"/>
            <a:ext cx="0" cy="19800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a:off x="2721737" y="5445224"/>
            <a:ext cx="1058175"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7" name="フローチャート: 処理 56"/>
          <p:cNvSpPr/>
          <p:nvPr/>
        </p:nvSpPr>
        <p:spPr>
          <a:xfrm>
            <a:off x="899592" y="5387846"/>
            <a:ext cx="864096" cy="216024"/>
          </a:xfrm>
          <a:prstGeom prst="flowChartProcess">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26"/>
          <p:cNvGrpSpPr/>
          <p:nvPr/>
        </p:nvGrpSpPr>
        <p:grpSpPr>
          <a:xfrm>
            <a:off x="3779912" y="2804567"/>
            <a:ext cx="5222875" cy="3360737"/>
            <a:chOff x="1492250" y="3497263"/>
            <a:chExt cx="5222875" cy="3360737"/>
          </a:xfrm>
        </p:grpSpPr>
        <p:pic>
          <p:nvPicPr>
            <p:cNvPr id="59" name="Picture 2"/>
            <p:cNvPicPr>
              <a:picLocks noChangeAspect="1" noChangeArrowheads="1"/>
            </p:cNvPicPr>
            <p:nvPr/>
          </p:nvPicPr>
          <p:blipFill>
            <a:blip r:embed="rId4" cstate="print"/>
            <a:srcRect/>
            <a:stretch>
              <a:fillRect/>
            </a:stretch>
          </p:blipFill>
          <p:spPr bwMode="auto">
            <a:xfrm>
              <a:off x="1492250" y="3497263"/>
              <a:ext cx="4606925" cy="3360737"/>
            </a:xfrm>
            <a:prstGeom prst="rect">
              <a:avLst/>
            </a:prstGeom>
            <a:noFill/>
            <a:ln w="9525">
              <a:noFill/>
              <a:miter lim="800000"/>
              <a:headEnd/>
              <a:tailEnd/>
            </a:ln>
          </p:spPr>
        </p:pic>
        <p:pic>
          <p:nvPicPr>
            <p:cNvPr id="60" name="Picture 3"/>
            <p:cNvPicPr>
              <a:picLocks noChangeAspect="1" noChangeArrowheads="1"/>
            </p:cNvPicPr>
            <p:nvPr/>
          </p:nvPicPr>
          <p:blipFill>
            <a:blip r:embed="rId5" cstate="print"/>
            <a:srcRect/>
            <a:stretch>
              <a:fillRect/>
            </a:stretch>
          </p:blipFill>
          <p:spPr bwMode="auto">
            <a:xfrm>
              <a:off x="1820863" y="5472113"/>
              <a:ext cx="4894262" cy="577850"/>
            </a:xfrm>
            <a:prstGeom prst="rect">
              <a:avLst/>
            </a:prstGeom>
            <a:noFill/>
            <a:ln w="9525">
              <a:noFill/>
              <a:miter lim="800000"/>
              <a:headEnd/>
              <a:tailEnd/>
            </a:ln>
          </p:spPr>
        </p:pic>
        <p:sp>
          <p:nvSpPr>
            <p:cNvPr id="61" name="Oval 4"/>
            <p:cNvSpPr>
              <a:spLocks noChangeArrowheads="1"/>
            </p:cNvSpPr>
            <p:nvPr/>
          </p:nvSpPr>
          <p:spPr bwMode="auto">
            <a:xfrm>
              <a:off x="3295650" y="4841875"/>
              <a:ext cx="723900" cy="250825"/>
            </a:xfrm>
            <a:prstGeom prst="ellipse">
              <a:avLst/>
            </a:prstGeom>
            <a:noFill/>
            <a:ln w="25400" algn="ctr">
              <a:solidFill>
                <a:srgbClr val="FF0000"/>
              </a:solidFill>
              <a:round/>
              <a:headEnd/>
              <a:tailEnd/>
            </a:ln>
            <a:effectLst/>
          </p:spPr>
          <p:txBody>
            <a:bodyPr vert="horz" wrap="square" lIns="36000" tIns="36000" rIns="36000" bIns="36000" numCol="1" anchor="t" anchorCtr="0" compatLnSpc="1">
              <a:prstTxWarp prst="textNoShape">
                <a:avLst/>
              </a:prstTxWarp>
            </a:bodyPr>
            <a:lstStyle/>
            <a:p>
              <a:endParaRPr lang="ja-JP" altLang="en-US"/>
            </a:p>
          </p:txBody>
        </p:sp>
        <p:sp>
          <p:nvSpPr>
            <p:cNvPr id="62" name="AutoShape 5"/>
            <p:cNvSpPr>
              <a:spLocks noChangeArrowheads="1"/>
            </p:cNvSpPr>
            <p:nvPr/>
          </p:nvSpPr>
          <p:spPr bwMode="auto">
            <a:xfrm>
              <a:off x="3295650" y="5143500"/>
              <a:ext cx="525463" cy="328613"/>
            </a:xfrm>
            <a:prstGeom prst="downArrow">
              <a:avLst>
                <a:gd name="adj1" fmla="val 50000"/>
                <a:gd name="adj2" fmla="val 40731"/>
              </a:avLst>
            </a:prstGeom>
            <a:solidFill>
              <a:srgbClr val="FFFFFF"/>
            </a:solidFill>
            <a:ln w="9525">
              <a:solidFill>
                <a:srgbClr val="000000"/>
              </a:solidFill>
              <a:miter lim="800000"/>
              <a:headEnd/>
              <a:tailEnd/>
            </a:ln>
            <a:effectLst/>
          </p:spPr>
          <p:txBody>
            <a:bodyPr vert="horz" wrap="square" lIns="0" tIns="18000" rIns="0" bIns="18000" numCol="1" anchor="t" anchorCtr="0" compatLnSpc="1">
              <a:prstTxWarp prst="textNoShape">
                <a:avLst/>
              </a:prstTxWarp>
            </a:bodyPr>
            <a:lstStyle/>
            <a:p>
              <a:endParaRPr lang="ja-JP" altLang="en-US"/>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5"/>
          </p:nvPr>
        </p:nvSpPr>
        <p:spPr/>
        <p:txBody>
          <a:bodyPr/>
          <a:lstStyle/>
          <a:p>
            <a:fld id="{093C75F2-3E4C-4B5E-9F52-DE106DCEBDCD}" type="slidenum">
              <a:rPr lang="ja-JP" altLang="en-US" smtClean="0">
                <a:solidFill>
                  <a:srgbClr val="FFFFFF"/>
                </a:solidFill>
              </a:rPr>
              <a:pPr/>
              <a:t>51</a:t>
            </a:fld>
            <a:endParaRPr lang="ja-JP" altLang="en-US">
              <a:solidFill>
                <a:srgbClr val="FFFFFF"/>
              </a:solidFill>
            </a:endParaRPr>
          </a:p>
        </p:txBody>
      </p:sp>
      <p:sp>
        <p:nvSpPr>
          <p:cNvPr id="5" name="Rectangle 48"/>
          <p:cNvSpPr txBox="1">
            <a:spLocks noChangeArrowheads="1"/>
          </p:cNvSpPr>
          <p:nvPr/>
        </p:nvSpPr>
        <p:spPr>
          <a:xfrm>
            <a:off x="374848" y="260350"/>
            <a:ext cx="8229600" cy="936625"/>
          </a:xfrm>
          <a:prstGeom prst="rect">
            <a:avLst/>
          </a:prstGeom>
        </p:spPr>
        <p:txBody>
          <a:bodyPr lIns="0" tIns="45720" rIns="0" bIns="45720" anchor="ctr"/>
          <a:lstStyle>
            <a:lvl1pPr algn="l" rtl="0" eaLnBrk="0" fontAlgn="base" hangingPunct="0">
              <a:lnSpc>
                <a:spcPts val="2800"/>
              </a:lnSpc>
              <a:spcBef>
                <a:spcPct val="0"/>
              </a:spcBef>
              <a:spcAft>
                <a:spcPct val="0"/>
              </a:spcAft>
              <a:defRPr kumimoji="1" sz="2200" b="1" kern="1200">
                <a:solidFill>
                  <a:schemeClr val="bg1"/>
                </a:solidFill>
                <a:latin typeface="メイリオ" pitchFamily="50" charset="-128"/>
                <a:ea typeface="メイリオ" pitchFamily="50" charset="-128"/>
                <a:cs typeface="メイリオ" pitchFamily="50" charset="-128"/>
              </a:defRPr>
            </a:lvl1pPr>
            <a:lvl2pPr algn="l" rtl="0" eaLnBrk="0" fontAlgn="base" hangingPunct="0">
              <a:lnSpc>
                <a:spcPts val="2800"/>
              </a:lnSpc>
              <a:spcBef>
                <a:spcPct val="0"/>
              </a:spcBef>
              <a:spcAft>
                <a:spcPct val="0"/>
              </a:spcAft>
              <a:defRPr kumimoji="1" sz="2200" b="1">
                <a:solidFill>
                  <a:schemeClr val="bg1"/>
                </a:solidFill>
                <a:latin typeface="メイリオ"/>
                <a:ea typeface="メイリオ"/>
                <a:cs typeface="メイリオ"/>
              </a:defRPr>
            </a:lvl2pPr>
            <a:lvl3pPr algn="l" rtl="0" eaLnBrk="0" fontAlgn="base" hangingPunct="0">
              <a:lnSpc>
                <a:spcPts val="2800"/>
              </a:lnSpc>
              <a:spcBef>
                <a:spcPct val="0"/>
              </a:spcBef>
              <a:spcAft>
                <a:spcPct val="0"/>
              </a:spcAft>
              <a:defRPr kumimoji="1" sz="2200" b="1">
                <a:solidFill>
                  <a:schemeClr val="bg1"/>
                </a:solidFill>
                <a:latin typeface="メイリオ"/>
                <a:ea typeface="メイリオ"/>
                <a:cs typeface="メイリオ"/>
              </a:defRPr>
            </a:lvl3pPr>
            <a:lvl4pPr algn="l" rtl="0" eaLnBrk="0" fontAlgn="base" hangingPunct="0">
              <a:lnSpc>
                <a:spcPts val="2800"/>
              </a:lnSpc>
              <a:spcBef>
                <a:spcPct val="0"/>
              </a:spcBef>
              <a:spcAft>
                <a:spcPct val="0"/>
              </a:spcAft>
              <a:defRPr kumimoji="1" sz="2200" b="1">
                <a:solidFill>
                  <a:schemeClr val="bg1"/>
                </a:solidFill>
                <a:latin typeface="メイリオ"/>
                <a:ea typeface="メイリオ"/>
                <a:cs typeface="メイリオ"/>
              </a:defRPr>
            </a:lvl4pPr>
            <a:lvl5pPr algn="l" rtl="0" eaLnBrk="0" fontAlgn="base" hangingPunct="0">
              <a:lnSpc>
                <a:spcPts val="2800"/>
              </a:lnSpc>
              <a:spcBef>
                <a:spcPct val="0"/>
              </a:spcBef>
              <a:spcAft>
                <a:spcPct val="0"/>
              </a:spcAft>
              <a:defRPr kumimoji="1" sz="2200" b="1">
                <a:solidFill>
                  <a:schemeClr val="bg1"/>
                </a:solidFill>
                <a:latin typeface="メイリオ"/>
                <a:ea typeface="メイリオ"/>
                <a:cs typeface="メイリオ"/>
              </a:defRPr>
            </a:lvl5pPr>
            <a:lvl6pPr marL="457200" algn="l" rtl="0" fontAlgn="base">
              <a:lnSpc>
                <a:spcPts val="2800"/>
              </a:lnSpc>
              <a:spcBef>
                <a:spcPct val="0"/>
              </a:spcBef>
              <a:spcAft>
                <a:spcPct val="0"/>
              </a:spcAft>
              <a:defRPr kumimoji="1" sz="2200" b="1">
                <a:solidFill>
                  <a:schemeClr val="bg1"/>
                </a:solidFill>
                <a:latin typeface="メイリオ"/>
                <a:ea typeface="メイリオ"/>
                <a:cs typeface="メイリオ"/>
              </a:defRPr>
            </a:lvl6pPr>
            <a:lvl7pPr marL="914400" algn="l" rtl="0" fontAlgn="base">
              <a:lnSpc>
                <a:spcPts val="2800"/>
              </a:lnSpc>
              <a:spcBef>
                <a:spcPct val="0"/>
              </a:spcBef>
              <a:spcAft>
                <a:spcPct val="0"/>
              </a:spcAft>
              <a:defRPr kumimoji="1" sz="2200" b="1">
                <a:solidFill>
                  <a:schemeClr val="bg1"/>
                </a:solidFill>
                <a:latin typeface="メイリオ"/>
                <a:ea typeface="メイリオ"/>
                <a:cs typeface="メイリオ"/>
              </a:defRPr>
            </a:lvl7pPr>
            <a:lvl8pPr marL="1371600" algn="l" rtl="0" fontAlgn="base">
              <a:lnSpc>
                <a:spcPts val="2800"/>
              </a:lnSpc>
              <a:spcBef>
                <a:spcPct val="0"/>
              </a:spcBef>
              <a:spcAft>
                <a:spcPct val="0"/>
              </a:spcAft>
              <a:defRPr kumimoji="1" sz="2200" b="1">
                <a:solidFill>
                  <a:schemeClr val="bg1"/>
                </a:solidFill>
                <a:latin typeface="メイリオ"/>
                <a:ea typeface="メイリオ"/>
                <a:cs typeface="メイリオ"/>
              </a:defRPr>
            </a:lvl8pPr>
            <a:lvl9pPr marL="1828800" algn="l" rtl="0" fontAlgn="base">
              <a:lnSpc>
                <a:spcPts val="2800"/>
              </a:lnSpc>
              <a:spcBef>
                <a:spcPct val="0"/>
              </a:spcBef>
              <a:spcAft>
                <a:spcPct val="0"/>
              </a:spcAft>
              <a:defRPr kumimoji="1" sz="2200" b="1">
                <a:solidFill>
                  <a:schemeClr val="bg1"/>
                </a:solidFill>
                <a:latin typeface="メイリオ"/>
                <a:ea typeface="メイリオ"/>
                <a:cs typeface="メイリオ"/>
              </a:defRPr>
            </a:lvl9pPr>
          </a:lstStyle>
          <a:p>
            <a:pPr eaLnBrk="1" hangingPunct="1"/>
            <a:r>
              <a:rPr lang="ja-JP" altLang="en-US" sz="2400" dirty="0" smtClean="0">
                <a:solidFill>
                  <a:srgbClr val="FFFFFF"/>
                </a:solidFill>
              </a:rPr>
              <a:t>対応予定帳票一覧</a:t>
            </a:r>
          </a:p>
        </p:txBody>
      </p:sp>
      <p:sp>
        <p:nvSpPr>
          <p:cNvPr id="7" name="角丸四角形 6"/>
          <p:cNvSpPr/>
          <p:nvPr/>
        </p:nvSpPr>
        <p:spPr>
          <a:xfrm>
            <a:off x="6156176" y="1341908"/>
            <a:ext cx="2880320" cy="4895404"/>
          </a:xfrm>
          <a:prstGeom prst="roundRect">
            <a:avLst>
              <a:gd name="adj" fmla="val 9700"/>
            </a:avLst>
          </a:prstGeom>
          <a:solidFill>
            <a:schemeClr val="bg1">
              <a:lumMod val="95000"/>
            </a:schemeClr>
          </a:solidFill>
          <a:ln w="9525" cap="flat" cmpd="sng" algn="ctr">
            <a:no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kumimoji="0" lang="ja-JP" altLang="en-US" sz="1067" kern="0">
              <a:solidFill>
                <a:prstClr val="black"/>
              </a:solidFill>
              <a:latin typeface="メイリオ"/>
              <a:ea typeface="メイリオ"/>
            </a:endParaRPr>
          </a:p>
        </p:txBody>
      </p:sp>
      <p:sp>
        <p:nvSpPr>
          <p:cNvPr id="12" name="角丸四角形 11"/>
          <p:cNvSpPr/>
          <p:nvPr/>
        </p:nvSpPr>
        <p:spPr>
          <a:xfrm>
            <a:off x="251520" y="1340768"/>
            <a:ext cx="5760640" cy="4896544"/>
          </a:xfrm>
          <a:prstGeom prst="roundRect">
            <a:avLst>
              <a:gd name="adj" fmla="val 3987"/>
            </a:avLst>
          </a:prstGeom>
          <a:solidFill>
            <a:schemeClr val="bg1">
              <a:lumMod val="95000"/>
            </a:schemeClr>
          </a:solidFill>
          <a:ln w="9525" cap="flat" cmpd="sng" algn="ctr">
            <a:no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kumimoji="0" lang="ja-JP" altLang="en-US" sz="1067" kern="0">
              <a:solidFill>
                <a:prstClr val="black"/>
              </a:solidFill>
              <a:latin typeface="メイリオ"/>
              <a:ea typeface="メイリオ"/>
            </a:endParaRPr>
          </a:p>
        </p:txBody>
      </p:sp>
      <p:sp>
        <p:nvSpPr>
          <p:cNvPr id="25" name="ひし形 24"/>
          <p:cNvSpPr/>
          <p:nvPr/>
        </p:nvSpPr>
        <p:spPr>
          <a:xfrm>
            <a:off x="603947" y="4271765"/>
            <a:ext cx="159021" cy="201096"/>
          </a:xfrm>
          <a:prstGeom prst="diamond">
            <a:avLst/>
          </a:prstGeom>
          <a:noFill/>
          <a:ln w="12700" cap="flat" cmpd="sng" algn="ctr">
            <a:noFill/>
            <a:prstDash val="solid"/>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kumimoji="0" lang="ja-JP" altLang="en-US" sz="1067" kern="0">
              <a:solidFill>
                <a:sysClr val="windowText" lastClr="000000"/>
              </a:solidFill>
              <a:latin typeface="メイリオ"/>
              <a:ea typeface="メイリオ"/>
            </a:endParaRPr>
          </a:p>
        </p:txBody>
      </p:sp>
      <p:sp>
        <p:nvSpPr>
          <p:cNvPr id="26" name="テキスト ボックス 34"/>
          <p:cNvSpPr txBox="1"/>
          <p:nvPr/>
        </p:nvSpPr>
        <p:spPr>
          <a:xfrm>
            <a:off x="6156176" y="2337419"/>
            <a:ext cx="2771800" cy="371501"/>
          </a:xfrm>
          <a:prstGeom prst="rect">
            <a:avLst/>
          </a:prstGeom>
        </p:spPr>
        <p:txBody>
          <a:bodyPr wrap="square" rtlCol="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latin typeface="メイリオ" pitchFamily="50" charset="-128"/>
                <a:ea typeface="メイリオ" pitchFamily="50" charset="-128"/>
                <a:cs typeface="メイリオ" pitchFamily="50" charset="-128"/>
              </a:rPr>
              <a:t>退職所得源泉・特別徴収票</a:t>
            </a:r>
            <a:endParaRPr lang="ja-JP" altLang="ja-JP" sz="1400" dirty="0">
              <a:latin typeface="メイリオ" pitchFamily="50" charset="-128"/>
              <a:ea typeface="メイリオ" pitchFamily="50" charset="-128"/>
              <a:cs typeface="メイリオ" pitchFamily="50" charset="-128"/>
            </a:endParaRPr>
          </a:p>
        </p:txBody>
      </p:sp>
      <p:sp>
        <p:nvSpPr>
          <p:cNvPr id="28" name="角丸四角形 27"/>
          <p:cNvSpPr/>
          <p:nvPr/>
        </p:nvSpPr>
        <p:spPr>
          <a:xfrm>
            <a:off x="6171252" y="1899068"/>
            <a:ext cx="2520000" cy="360000"/>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pitchFamily="50" charset="-128"/>
                <a:ea typeface="メイリオ" pitchFamily="50" charset="-128"/>
                <a:cs typeface="メイリオ" pitchFamily="50" charset="-128"/>
              </a:rPr>
              <a:t>源泉徴収票</a:t>
            </a:r>
            <a:endParaRPr kumimoji="0" lang="en-US" altLang="ja-JP" sz="1800" kern="0" dirty="0">
              <a:solidFill>
                <a:srgbClr val="FFFFFF"/>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6228184" y="2924944"/>
            <a:ext cx="2520000" cy="360000"/>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pitchFamily="50" charset="-128"/>
                <a:ea typeface="メイリオ" pitchFamily="50" charset="-128"/>
                <a:cs typeface="メイリオ" pitchFamily="50" charset="-128"/>
              </a:rPr>
              <a:t>地方税</a:t>
            </a:r>
            <a:endParaRPr kumimoji="0" lang="en-US" altLang="ja-JP" sz="1800" kern="0" dirty="0">
              <a:solidFill>
                <a:srgbClr val="FFFFFF"/>
              </a:solidFill>
              <a:latin typeface="メイリオ" pitchFamily="50" charset="-128"/>
              <a:ea typeface="メイリオ" pitchFamily="50" charset="-128"/>
              <a:cs typeface="メイリオ" pitchFamily="50" charset="-128"/>
            </a:endParaRPr>
          </a:p>
        </p:txBody>
      </p:sp>
      <p:sp>
        <p:nvSpPr>
          <p:cNvPr id="32" name="角丸四角形 31"/>
          <p:cNvSpPr/>
          <p:nvPr/>
        </p:nvSpPr>
        <p:spPr>
          <a:xfrm>
            <a:off x="338603" y="1916825"/>
            <a:ext cx="2520000" cy="360047"/>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a:ea typeface="メイリオ"/>
              </a:rPr>
              <a:t>社会保険</a:t>
            </a:r>
            <a:endParaRPr kumimoji="0" lang="en-US" altLang="ja-JP" sz="1800" kern="0" dirty="0">
              <a:solidFill>
                <a:srgbClr val="FFFFFF"/>
              </a:solidFill>
              <a:latin typeface="メイリオ"/>
              <a:ea typeface="メイリオ"/>
            </a:endParaRPr>
          </a:p>
        </p:txBody>
      </p:sp>
      <p:sp>
        <p:nvSpPr>
          <p:cNvPr id="33" name="角丸四角形 32"/>
          <p:cNvSpPr/>
          <p:nvPr/>
        </p:nvSpPr>
        <p:spPr>
          <a:xfrm>
            <a:off x="3131840" y="1916832"/>
            <a:ext cx="2520000" cy="360000"/>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a:ea typeface="メイリオ"/>
              </a:rPr>
              <a:t>労働保険</a:t>
            </a:r>
            <a:endParaRPr kumimoji="0" lang="en-US" altLang="ja-JP" sz="1800" kern="0" dirty="0">
              <a:solidFill>
                <a:srgbClr val="FFFFFF"/>
              </a:solidFill>
              <a:latin typeface="メイリオ"/>
              <a:ea typeface="メイリオ"/>
            </a:endParaRPr>
          </a:p>
        </p:txBody>
      </p:sp>
      <p:sp>
        <p:nvSpPr>
          <p:cNvPr id="34" name="角丸四角形 33"/>
          <p:cNvSpPr/>
          <p:nvPr/>
        </p:nvSpPr>
        <p:spPr>
          <a:xfrm>
            <a:off x="323527" y="3148209"/>
            <a:ext cx="2520000" cy="360007"/>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a:ea typeface="メイリオ"/>
              </a:rPr>
              <a:t>申告書（年末調整）</a:t>
            </a:r>
            <a:endParaRPr kumimoji="0" lang="en-US" altLang="ja-JP" sz="1800" kern="0" dirty="0">
              <a:solidFill>
                <a:srgbClr val="FFFFFF"/>
              </a:solidFill>
              <a:latin typeface="メイリオ"/>
              <a:ea typeface="メイリオ"/>
            </a:endParaRPr>
          </a:p>
        </p:txBody>
      </p:sp>
      <p:sp>
        <p:nvSpPr>
          <p:cNvPr id="35" name="角丸四角形 34"/>
          <p:cNvSpPr/>
          <p:nvPr/>
        </p:nvSpPr>
        <p:spPr>
          <a:xfrm>
            <a:off x="3131840" y="3140968"/>
            <a:ext cx="2520000" cy="360000"/>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a:ea typeface="メイリオ"/>
              </a:rPr>
              <a:t>源泉徴収票</a:t>
            </a:r>
            <a:endParaRPr kumimoji="0" lang="en-US" altLang="ja-JP" sz="1800" kern="0" dirty="0">
              <a:solidFill>
                <a:srgbClr val="FFFFFF"/>
              </a:solidFill>
              <a:latin typeface="メイリオ"/>
              <a:ea typeface="メイリオ"/>
            </a:endParaRPr>
          </a:p>
        </p:txBody>
      </p:sp>
      <p:sp>
        <p:nvSpPr>
          <p:cNvPr id="36" name="正方形/長方形 35"/>
          <p:cNvSpPr/>
          <p:nvPr/>
        </p:nvSpPr>
        <p:spPr>
          <a:xfrm>
            <a:off x="323528" y="2347994"/>
            <a:ext cx="3672408" cy="576950"/>
          </a:xfrm>
          <a:prstGeom prst="rect">
            <a:avLst/>
          </a:prstGeom>
        </p:spPr>
        <p:txBody>
          <a:bodyPr wrap="square">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ja-JP" sz="1400" dirty="0">
                <a:solidFill>
                  <a:prstClr val="black"/>
                </a:solidFill>
                <a:latin typeface="メイリオ" pitchFamily="50" charset="-128"/>
                <a:ea typeface="メイリオ" pitchFamily="50" charset="-128"/>
                <a:cs typeface="メイリオ" pitchFamily="50" charset="-128"/>
              </a:rPr>
              <a:t>被保険者報酬月額算定基礎届</a:t>
            </a:r>
          </a:p>
          <a:p>
            <a:r>
              <a:rPr lang="ja-JP" altLang="en-US" sz="1400" dirty="0" smtClean="0">
                <a:solidFill>
                  <a:prstClr val="black"/>
                </a:solidFill>
                <a:latin typeface="メイリオ" pitchFamily="50" charset="-128"/>
                <a:ea typeface="メイリオ" pitchFamily="50" charset="-128"/>
                <a:cs typeface="メイリオ" pitchFamily="50" charset="-128"/>
              </a:rPr>
              <a:t>被</a:t>
            </a:r>
            <a:r>
              <a:rPr lang="ja-JP" altLang="en-US" sz="1400" dirty="0">
                <a:solidFill>
                  <a:prstClr val="black"/>
                </a:solidFill>
                <a:latin typeface="メイリオ" pitchFamily="50" charset="-128"/>
                <a:ea typeface="メイリオ" pitchFamily="50" charset="-128"/>
                <a:cs typeface="メイリオ" pitchFamily="50" charset="-128"/>
              </a:rPr>
              <a:t>保険者報酬月額変更届</a:t>
            </a:r>
          </a:p>
          <a:p>
            <a:r>
              <a:rPr lang="ja-JP" altLang="en-US" sz="1400" dirty="0" smtClean="0">
                <a:solidFill>
                  <a:prstClr val="black"/>
                </a:solidFill>
                <a:latin typeface="メイリオ" pitchFamily="50" charset="-128"/>
                <a:ea typeface="メイリオ" pitchFamily="50" charset="-128"/>
                <a:cs typeface="メイリオ" pitchFamily="50" charset="-128"/>
              </a:rPr>
              <a:t>社会</a:t>
            </a:r>
            <a:r>
              <a:rPr lang="ja-JP" altLang="en-US" sz="1400" dirty="0">
                <a:solidFill>
                  <a:prstClr val="black"/>
                </a:solidFill>
                <a:latin typeface="メイリオ" pitchFamily="50" charset="-128"/>
                <a:ea typeface="メイリオ" pitchFamily="50" charset="-128"/>
                <a:cs typeface="メイリオ" pitchFamily="50" charset="-128"/>
              </a:rPr>
              <a:t>保険磁気媒体</a:t>
            </a:r>
            <a:r>
              <a:rPr lang="ja-JP" altLang="en-US" sz="1400" dirty="0" smtClean="0">
                <a:solidFill>
                  <a:prstClr val="black"/>
                </a:solidFill>
                <a:latin typeface="メイリオ" pitchFamily="50" charset="-128"/>
                <a:ea typeface="メイリオ" pitchFamily="50" charset="-128"/>
                <a:cs typeface="メイリオ" pitchFamily="50" charset="-128"/>
              </a:rPr>
              <a:t>届出書</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37" name="正方形/長方形 36"/>
          <p:cNvSpPr/>
          <p:nvPr/>
        </p:nvSpPr>
        <p:spPr>
          <a:xfrm>
            <a:off x="323528" y="3580256"/>
            <a:ext cx="3024336" cy="496816"/>
          </a:xfrm>
          <a:prstGeom prst="rect">
            <a:avLst/>
          </a:prstGeom>
        </p:spPr>
        <p:txBody>
          <a:bodyPr wrap="square">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latin typeface="メイリオ" pitchFamily="50" charset="-128"/>
                <a:ea typeface="メイリオ" pitchFamily="50" charset="-128"/>
                <a:cs typeface="メイリオ" pitchFamily="50" charset="-128"/>
              </a:rPr>
              <a:t>扶養控除申告書</a:t>
            </a:r>
          </a:p>
          <a:p>
            <a:r>
              <a:rPr lang="ja-JP" altLang="en-US" sz="1400" dirty="0">
                <a:latin typeface="メイリオ" pitchFamily="50" charset="-128"/>
                <a:ea typeface="メイリオ" pitchFamily="50" charset="-128"/>
                <a:cs typeface="メイリオ" pitchFamily="50" charset="-128"/>
              </a:rPr>
              <a:t>保険料兼配偶者特別控除申告書</a:t>
            </a:r>
            <a:endParaRPr lang="en-US" altLang="ja-JP" sz="1400" dirty="0">
              <a:latin typeface="メイリオ" pitchFamily="50" charset="-128"/>
              <a:ea typeface="メイリオ" pitchFamily="50" charset="-128"/>
              <a:cs typeface="メイリオ" pitchFamily="50" charset="-128"/>
            </a:endParaRPr>
          </a:p>
          <a:p>
            <a:endParaRPr lang="ja-JP" altLang="en-US" sz="1400" dirty="0">
              <a:latin typeface="メイリオ" pitchFamily="50" charset="-128"/>
              <a:ea typeface="メイリオ" pitchFamily="50" charset="-128"/>
              <a:cs typeface="メイリオ" pitchFamily="50" charset="-128"/>
            </a:endParaRPr>
          </a:p>
        </p:txBody>
      </p:sp>
      <p:sp>
        <p:nvSpPr>
          <p:cNvPr id="38" name="正方形/長方形 37"/>
          <p:cNvSpPr/>
          <p:nvPr/>
        </p:nvSpPr>
        <p:spPr>
          <a:xfrm>
            <a:off x="3059832" y="3544120"/>
            <a:ext cx="3096344" cy="532952"/>
          </a:xfrm>
          <a:prstGeom prst="rect">
            <a:avLst/>
          </a:prstGeom>
        </p:spPr>
        <p:txBody>
          <a:bodyPr wrap="square">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smtClean="0">
                <a:solidFill>
                  <a:prstClr val="black"/>
                </a:solidFill>
                <a:latin typeface="メイリオ" pitchFamily="50" charset="-128"/>
                <a:ea typeface="メイリオ" pitchFamily="50" charset="-128"/>
                <a:cs typeface="メイリオ" pitchFamily="50" charset="-128"/>
              </a:rPr>
              <a:t>源泉票</a:t>
            </a:r>
            <a:r>
              <a:rPr lang="en-US" altLang="ja-JP" sz="1400" dirty="0" smtClean="0">
                <a:solidFill>
                  <a:prstClr val="black"/>
                </a:solidFill>
                <a:latin typeface="メイリオ" pitchFamily="50" charset="-128"/>
                <a:ea typeface="メイリオ" pitchFamily="50" charset="-128"/>
                <a:cs typeface="メイリオ" pitchFamily="50" charset="-128"/>
              </a:rPr>
              <a:t>/</a:t>
            </a:r>
            <a:r>
              <a:rPr lang="ja-JP" altLang="en-US" sz="1400" dirty="0" smtClean="0">
                <a:solidFill>
                  <a:prstClr val="black"/>
                </a:solidFill>
                <a:latin typeface="メイリオ" pitchFamily="50" charset="-128"/>
                <a:ea typeface="メイリオ" pitchFamily="50" charset="-128"/>
                <a:cs typeface="メイリオ" pitchFamily="50" charset="-128"/>
              </a:rPr>
              <a:t>支払</a:t>
            </a:r>
            <a:r>
              <a:rPr lang="ja-JP" altLang="en-US" sz="1400" dirty="0">
                <a:solidFill>
                  <a:prstClr val="black"/>
                </a:solidFill>
                <a:latin typeface="メイリオ" pitchFamily="50" charset="-128"/>
                <a:ea typeface="メイリオ" pitchFamily="50" charset="-128"/>
                <a:cs typeface="メイリオ" pitchFamily="50" charset="-128"/>
              </a:rPr>
              <a:t>報告書磁気ﾃﾞｨｽｸ作成</a:t>
            </a:r>
          </a:p>
          <a:p>
            <a:r>
              <a:rPr lang="ja-JP" altLang="en-US" sz="1400" dirty="0">
                <a:solidFill>
                  <a:prstClr val="black"/>
                </a:solidFill>
                <a:latin typeface="メイリオ" pitchFamily="50" charset="-128"/>
                <a:ea typeface="メイリオ" pitchFamily="50" charset="-128"/>
                <a:cs typeface="メイリオ" pitchFamily="50" charset="-128"/>
              </a:rPr>
              <a:t>源泉徴収票（専用紙</a:t>
            </a:r>
            <a:r>
              <a:rPr lang="ja-JP" altLang="en-US" sz="1400" dirty="0" smtClean="0">
                <a:solidFill>
                  <a:prstClr val="black"/>
                </a:solidFill>
                <a:latin typeface="メイリオ" pitchFamily="50" charset="-128"/>
                <a:ea typeface="メイリオ" pitchFamily="50" charset="-128"/>
                <a:cs typeface="メイリオ" pitchFamily="50" charset="-128"/>
              </a:rPr>
              <a:t>）</a:t>
            </a:r>
            <a:endParaRPr lang="en-US" altLang="ja-JP" sz="1400" dirty="0" smtClean="0">
              <a:solidFill>
                <a:prstClr val="black"/>
              </a:solidFill>
              <a:latin typeface="メイリオ" pitchFamily="50" charset="-128"/>
              <a:ea typeface="メイリオ" pitchFamily="50" charset="-128"/>
              <a:cs typeface="メイリオ" pitchFamily="50" charset="-128"/>
            </a:endParaRPr>
          </a:p>
          <a:p>
            <a:r>
              <a:rPr lang="ja-JP" altLang="en-US" sz="1400" dirty="0" smtClean="0">
                <a:solidFill>
                  <a:prstClr val="black"/>
                </a:solidFill>
                <a:latin typeface="メイリオ" pitchFamily="50" charset="-128"/>
                <a:ea typeface="メイリオ" pitchFamily="50" charset="-128"/>
                <a:cs typeface="メイリオ" pitchFamily="50" charset="-128"/>
              </a:rPr>
              <a:t>支払報告書（総括表）</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39" name="角丸四角形 38"/>
          <p:cNvSpPr/>
          <p:nvPr/>
        </p:nvSpPr>
        <p:spPr>
          <a:xfrm>
            <a:off x="323528" y="4221088"/>
            <a:ext cx="2520000" cy="360007"/>
          </a:xfrm>
          <a:prstGeom prst="roundRect">
            <a:avLst/>
          </a:prstGeom>
          <a:solidFill>
            <a:srgbClr val="00A3EC"/>
          </a:solidFill>
          <a:ln w="38100" cap="flat" cmpd="sng" algn="ctr">
            <a:solidFill>
              <a:srgbClr val="FFFFFF"/>
            </a:solidFill>
            <a:prstDash val="solid"/>
          </a:ln>
          <a:effectLst>
            <a:outerShdw blurRad="40000" dist="20000" dir="5400000" rotWithShape="0">
              <a:srgbClr val="000000">
                <a:alpha val="38000"/>
              </a:srgbClr>
            </a:outerShdw>
          </a:effectLst>
        </p:spPr>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Bef>
                <a:spcPts val="0"/>
              </a:spcBef>
              <a:spcAft>
                <a:spcPts val="0"/>
              </a:spcAft>
              <a:defRPr/>
            </a:pPr>
            <a:r>
              <a:rPr kumimoji="0" lang="ja-JP" altLang="en-US" sz="1800" kern="0" dirty="0">
                <a:solidFill>
                  <a:srgbClr val="FFFFFF"/>
                </a:solidFill>
                <a:latin typeface="メイリオ"/>
                <a:ea typeface="メイリオ"/>
              </a:rPr>
              <a:t>地方税</a:t>
            </a:r>
            <a:endParaRPr kumimoji="0" lang="en-US" altLang="ja-JP" sz="1800" kern="0" dirty="0">
              <a:solidFill>
                <a:srgbClr val="FFFFFF"/>
              </a:solidFill>
              <a:latin typeface="メイリオ"/>
              <a:ea typeface="メイリオ"/>
            </a:endParaRPr>
          </a:p>
        </p:txBody>
      </p:sp>
      <p:sp>
        <p:nvSpPr>
          <p:cNvPr id="40" name="正方形/長方形 39"/>
          <p:cNvSpPr/>
          <p:nvPr/>
        </p:nvSpPr>
        <p:spPr>
          <a:xfrm>
            <a:off x="275523" y="4653136"/>
            <a:ext cx="2928325" cy="648072"/>
          </a:xfrm>
          <a:prstGeom prst="rect">
            <a:avLst/>
          </a:prstGeom>
        </p:spPr>
        <p:txBody>
          <a:bodyPr wrap="square">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smtClean="0">
                <a:latin typeface="メイリオ" pitchFamily="50" charset="-128"/>
                <a:ea typeface="メイリオ" pitchFamily="50" charset="-128"/>
                <a:cs typeface="メイリオ" pitchFamily="50" charset="-128"/>
              </a:rPr>
              <a:t>住民税外部ﾃﾞｰﾀ取込</a:t>
            </a:r>
          </a:p>
          <a:p>
            <a:r>
              <a:rPr lang="ja-JP" altLang="en-US" sz="1400" dirty="0" smtClean="0">
                <a:latin typeface="メイリオ" pitchFamily="50" charset="-128"/>
                <a:ea typeface="メイリオ" pitchFamily="50" charset="-128"/>
                <a:cs typeface="メイリオ" pitchFamily="50" charset="-128"/>
              </a:rPr>
              <a:t>住民</a:t>
            </a:r>
            <a:r>
              <a:rPr lang="ja-JP" altLang="en-US" sz="1400" dirty="0">
                <a:latin typeface="メイリオ" pitchFamily="50" charset="-128"/>
                <a:ea typeface="メイリオ" pitchFamily="50" charset="-128"/>
                <a:cs typeface="メイリオ" pitchFamily="50" charset="-128"/>
              </a:rPr>
              <a:t>税額通知書入力</a:t>
            </a:r>
          </a:p>
          <a:p>
            <a:r>
              <a:rPr lang="ja-JP" altLang="en-US" sz="1400" dirty="0">
                <a:latin typeface="メイリオ" pitchFamily="50" charset="-128"/>
                <a:ea typeface="メイリオ" pitchFamily="50" charset="-128"/>
                <a:cs typeface="メイリオ" pitchFamily="50" charset="-128"/>
              </a:rPr>
              <a:t>地方税</a:t>
            </a:r>
            <a:r>
              <a:rPr lang="ja-JP" altLang="en-US" sz="1400" dirty="0" smtClean="0">
                <a:latin typeface="メイリオ" pitchFamily="50" charset="-128"/>
                <a:ea typeface="メイリオ" pitchFamily="50" charset="-128"/>
                <a:cs typeface="メイリオ" pitchFamily="50" charset="-128"/>
              </a:rPr>
              <a:t>納付</a:t>
            </a:r>
            <a:r>
              <a:rPr lang="en-US" altLang="ja-JP" sz="1400" dirty="0" smtClean="0">
                <a:latin typeface="メイリオ" pitchFamily="50" charset="-128"/>
                <a:ea typeface="メイリオ" pitchFamily="50" charset="-128"/>
                <a:cs typeface="メイリオ" pitchFamily="50" charset="-128"/>
              </a:rPr>
              <a:t>EB</a:t>
            </a:r>
            <a:r>
              <a:rPr lang="ja-JP" altLang="en-US" sz="1400" dirty="0" smtClean="0">
                <a:latin typeface="メイリオ" pitchFamily="50" charset="-128"/>
                <a:ea typeface="メイリオ" pitchFamily="50" charset="-128"/>
                <a:cs typeface="メイリオ" pitchFamily="50" charset="-128"/>
              </a:rPr>
              <a:t>データ作成</a:t>
            </a:r>
            <a:endParaRPr lang="ja-JP" altLang="en-US" sz="1400" dirty="0">
              <a:latin typeface="メイリオ" pitchFamily="50" charset="-128"/>
              <a:ea typeface="メイリオ" pitchFamily="50" charset="-128"/>
              <a:cs typeface="メイリオ" pitchFamily="50" charset="-128"/>
            </a:endParaRPr>
          </a:p>
          <a:p>
            <a:r>
              <a:rPr lang="ja-JP" altLang="en-US" sz="1400" dirty="0">
                <a:latin typeface="メイリオ" pitchFamily="50" charset="-128"/>
                <a:ea typeface="メイリオ" pitchFamily="50" charset="-128"/>
                <a:cs typeface="メイリオ" pitchFamily="50" charset="-128"/>
              </a:rPr>
              <a:t>給与所得者異動届出書入出力</a:t>
            </a:r>
          </a:p>
        </p:txBody>
      </p:sp>
      <p:sp>
        <p:nvSpPr>
          <p:cNvPr id="41" name="テキスト ボックス 37"/>
          <p:cNvSpPr txBox="1"/>
          <p:nvPr/>
        </p:nvSpPr>
        <p:spPr>
          <a:xfrm>
            <a:off x="290666" y="1413721"/>
            <a:ext cx="2769166" cy="359095"/>
          </a:xfrm>
          <a:prstGeom prst="rect">
            <a:avLst/>
          </a:prstGeom>
        </p:spPr>
        <p:txBody>
          <a:bodyPr wrap="square" rtlCol="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b="1" dirty="0">
                <a:solidFill>
                  <a:prstClr val="black"/>
                </a:solidFill>
                <a:latin typeface="メイリオ" pitchFamily="50" charset="-128"/>
                <a:ea typeface="メイリオ" pitchFamily="50" charset="-128"/>
                <a:cs typeface="メイリオ" pitchFamily="50" charset="-128"/>
              </a:rPr>
              <a:t>給与管理（</a:t>
            </a:r>
            <a:r>
              <a:rPr lang="en-US" altLang="ja-JP" sz="1800" b="1" dirty="0">
                <a:solidFill>
                  <a:prstClr val="black"/>
                </a:solidFill>
                <a:latin typeface="メイリオ" pitchFamily="50" charset="-128"/>
                <a:ea typeface="メイリオ" pitchFamily="50" charset="-128"/>
                <a:cs typeface="メイリオ" pitchFamily="50" charset="-128"/>
              </a:rPr>
              <a:t>PR</a:t>
            </a:r>
            <a:r>
              <a:rPr lang="ja-JP" altLang="en-US" sz="1800" b="1" dirty="0">
                <a:solidFill>
                  <a:prstClr val="black"/>
                </a:solidFill>
                <a:latin typeface="メイリオ" pitchFamily="50" charset="-128"/>
                <a:ea typeface="メイリオ" pitchFamily="50" charset="-128"/>
                <a:cs typeface="メイリオ" pitchFamily="50" charset="-128"/>
              </a:rPr>
              <a:t>）</a:t>
            </a:r>
            <a:endParaRPr lang="en-US" altLang="ja-JP" sz="1800" b="1" dirty="0">
              <a:solidFill>
                <a:prstClr val="black"/>
              </a:solidFill>
              <a:latin typeface="メイリオ" pitchFamily="50" charset="-128"/>
              <a:ea typeface="メイリオ" pitchFamily="50" charset="-128"/>
              <a:cs typeface="メイリオ" pitchFamily="50" charset="-128"/>
            </a:endParaRPr>
          </a:p>
        </p:txBody>
      </p:sp>
      <p:sp>
        <p:nvSpPr>
          <p:cNvPr id="42" name="正方形/長方形 41"/>
          <p:cNvSpPr/>
          <p:nvPr/>
        </p:nvSpPr>
        <p:spPr>
          <a:xfrm>
            <a:off x="3059832" y="2348880"/>
            <a:ext cx="2736304" cy="324036"/>
          </a:xfrm>
          <a:prstGeom prst="rect">
            <a:avLst/>
          </a:prstGeom>
        </p:spPr>
        <p:txBody>
          <a:bodyPr wrap="square">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ja-JP" sz="1400" dirty="0" smtClean="0">
                <a:solidFill>
                  <a:sysClr val="windowText" lastClr="000000"/>
                </a:solidFill>
                <a:latin typeface="メイリオ" pitchFamily="50" charset="-128"/>
                <a:ea typeface="メイリオ" pitchFamily="50" charset="-128"/>
                <a:cs typeface="メイリオ" pitchFamily="50" charset="-128"/>
              </a:rPr>
              <a:t>労働</a:t>
            </a:r>
            <a:r>
              <a:rPr lang="ja-JP" altLang="ja-JP" sz="1400" dirty="0">
                <a:solidFill>
                  <a:sysClr val="windowText" lastClr="000000"/>
                </a:solidFill>
                <a:latin typeface="メイリオ" pitchFamily="50" charset="-128"/>
                <a:ea typeface="メイリオ" pitchFamily="50" charset="-128"/>
                <a:cs typeface="メイリオ" pitchFamily="50" charset="-128"/>
              </a:rPr>
              <a:t>保険納付基礎</a:t>
            </a:r>
            <a:r>
              <a:rPr lang="ja-JP" altLang="ja-JP" sz="1400" dirty="0" smtClean="0">
                <a:solidFill>
                  <a:sysClr val="windowText" lastClr="000000"/>
                </a:solidFill>
                <a:latin typeface="メイリオ" pitchFamily="50" charset="-128"/>
                <a:ea typeface="メイリオ" pitchFamily="50" charset="-128"/>
                <a:cs typeface="メイリオ" pitchFamily="50" charset="-128"/>
              </a:rPr>
              <a:t>資料</a:t>
            </a:r>
            <a:endParaRPr lang="ja-JP" altLang="ja-JP" sz="1400" dirty="0">
              <a:solidFill>
                <a:sysClr val="windowText" lastClr="000000"/>
              </a:solidFill>
              <a:latin typeface="メイリオ" pitchFamily="50" charset="-128"/>
              <a:ea typeface="メイリオ" pitchFamily="50" charset="-128"/>
              <a:cs typeface="メイリオ" pitchFamily="50" charset="-128"/>
            </a:endParaRPr>
          </a:p>
        </p:txBody>
      </p:sp>
      <p:sp>
        <p:nvSpPr>
          <p:cNvPr id="43" name="テキスト ボックス 34"/>
          <p:cNvSpPr txBox="1"/>
          <p:nvPr/>
        </p:nvSpPr>
        <p:spPr>
          <a:xfrm>
            <a:off x="6156176" y="3429000"/>
            <a:ext cx="2987824" cy="371501"/>
          </a:xfrm>
          <a:prstGeom prst="rect">
            <a:avLst/>
          </a:prstGeom>
        </p:spPr>
        <p:txBody>
          <a:bodyPr wrap="square" rtlCol="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ja-JP" altLang="en-US" sz="1400" dirty="0">
                <a:solidFill>
                  <a:prstClr val="black"/>
                </a:solidFill>
                <a:latin typeface="メイリオ" pitchFamily="50" charset="-128"/>
                <a:ea typeface="メイリオ" pitchFamily="50" charset="-128"/>
                <a:cs typeface="メイリオ" pitchFamily="50" charset="-128"/>
              </a:rPr>
              <a:t>退職金</a:t>
            </a:r>
            <a:r>
              <a:rPr lang="ja-JP" altLang="en-US" sz="1400" dirty="0" smtClean="0">
                <a:solidFill>
                  <a:prstClr val="black"/>
                </a:solidFill>
                <a:latin typeface="メイリオ" pitchFamily="50" charset="-128"/>
                <a:ea typeface="メイリオ" pitchFamily="50" charset="-128"/>
                <a:cs typeface="メイリオ" pitchFamily="50" charset="-128"/>
              </a:rPr>
              <a:t>地方税</a:t>
            </a:r>
            <a:r>
              <a:rPr lang="en-US" altLang="ja-JP" sz="1400" dirty="0" smtClean="0">
                <a:solidFill>
                  <a:prstClr val="black"/>
                </a:solidFill>
                <a:latin typeface="メイリオ" pitchFamily="50" charset="-128"/>
                <a:ea typeface="メイリオ" pitchFamily="50" charset="-128"/>
                <a:cs typeface="メイリオ" pitchFamily="50" charset="-128"/>
              </a:rPr>
              <a:t>EB</a:t>
            </a:r>
            <a:r>
              <a:rPr lang="ja-JP" altLang="en-US" sz="1400" dirty="0" smtClean="0">
                <a:solidFill>
                  <a:prstClr val="black"/>
                </a:solidFill>
                <a:latin typeface="メイリオ" pitchFamily="50" charset="-128"/>
                <a:ea typeface="メイリオ" pitchFamily="50" charset="-128"/>
                <a:cs typeface="メイリオ" pitchFamily="50" charset="-128"/>
              </a:rPr>
              <a:t>データ</a:t>
            </a:r>
            <a:r>
              <a:rPr lang="ja-JP" altLang="en-US" sz="1400" dirty="0">
                <a:solidFill>
                  <a:prstClr val="black"/>
                </a:solidFill>
                <a:latin typeface="メイリオ" pitchFamily="50" charset="-128"/>
                <a:ea typeface="メイリオ" pitchFamily="50" charset="-128"/>
                <a:cs typeface="メイリオ" pitchFamily="50" charset="-128"/>
              </a:rPr>
              <a:t>反映処理</a:t>
            </a:r>
          </a:p>
          <a:p>
            <a:pPr>
              <a:defRPr/>
            </a:pPr>
            <a:endParaRPr lang="ja-JP" altLang="ja-JP" sz="1400" dirty="0">
              <a:solidFill>
                <a:prstClr val="black"/>
              </a:solidFill>
              <a:latin typeface="メイリオ" pitchFamily="50" charset="-128"/>
              <a:ea typeface="メイリオ" pitchFamily="50" charset="-128"/>
              <a:cs typeface="メイリオ" pitchFamily="50" charset="-128"/>
            </a:endParaRPr>
          </a:p>
        </p:txBody>
      </p:sp>
      <p:sp>
        <p:nvSpPr>
          <p:cNvPr id="44" name="テキスト ボックス 37"/>
          <p:cNvSpPr txBox="1"/>
          <p:nvPr/>
        </p:nvSpPr>
        <p:spPr>
          <a:xfrm>
            <a:off x="6228184" y="1412776"/>
            <a:ext cx="2376264" cy="359095"/>
          </a:xfrm>
          <a:prstGeom prst="rect">
            <a:avLst/>
          </a:prstGeom>
        </p:spPr>
        <p:txBody>
          <a:bodyPr wrap="square" rtlCol="0"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b="1" dirty="0" smtClean="0">
                <a:solidFill>
                  <a:prstClr val="black"/>
                </a:solidFill>
                <a:latin typeface="メイリオ" pitchFamily="50" charset="-128"/>
                <a:ea typeface="メイリオ" pitchFamily="50" charset="-128"/>
                <a:cs typeface="メイリオ" pitchFamily="50" charset="-128"/>
              </a:rPr>
              <a:t>退職金管理（</a:t>
            </a:r>
            <a:r>
              <a:rPr lang="en-US" altLang="ja-JP" sz="1800" b="1" dirty="0" smtClean="0">
                <a:solidFill>
                  <a:prstClr val="black"/>
                </a:solidFill>
                <a:latin typeface="メイリオ" pitchFamily="50" charset="-128"/>
                <a:ea typeface="メイリオ" pitchFamily="50" charset="-128"/>
                <a:cs typeface="メイリオ" pitchFamily="50" charset="-128"/>
              </a:rPr>
              <a:t>RE</a:t>
            </a:r>
            <a:r>
              <a:rPr lang="ja-JP" altLang="en-US" sz="1800" b="1" dirty="0" smtClean="0">
                <a:solidFill>
                  <a:prstClr val="black"/>
                </a:solidFill>
                <a:latin typeface="メイリオ" pitchFamily="50" charset="-128"/>
                <a:ea typeface="メイリオ" pitchFamily="50" charset="-128"/>
                <a:cs typeface="メイリオ" pitchFamily="50" charset="-128"/>
              </a:rPr>
              <a:t>）</a:t>
            </a:r>
            <a:endParaRPr lang="en-US" altLang="ja-JP" sz="1800" b="1" dirty="0">
              <a:solidFill>
                <a:prstClr val="black"/>
              </a:solidFill>
              <a:latin typeface="メイリオ" pitchFamily="50" charset="-128"/>
              <a:ea typeface="メイリオ" pitchFamily="50" charset="-128"/>
              <a:cs typeface="メイリオ"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0" y="1779588"/>
            <a:ext cx="9144000" cy="3077766"/>
          </a:xfrm>
          <a:prstGeom prst="rect">
            <a:avLst/>
          </a:prstGeom>
          <a:noFill/>
          <a:ln w="9525" algn="ctr">
            <a:noFill/>
            <a:miter lim="800000"/>
            <a:headEnd/>
            <a:tailEnd/>
          </a:ln>
        </p:spPr>
        <p:txBody>
          <a:bodyPr>
            <a:spAutoFit/>
          </a:bodyPr>
          <a:lstStyle/>
          <a:p>
            <a:pPr algn="ctr"/>
            <a:endParaRPr lang="en-US" altLang="ja-JP" sz="5400" dirty="0">
              <a:solidFill>
                <a:prstClr val="black"/>
              </a:solidFill>
              <a:latin typeface="Times New Roman" pitchFamily="18" charset="0"/>
            </a:endParaRPr>
          </a:p>
          <a:p>
            <a:pPr algn="ctr"/>
            <a:r>
              <a:rPr lang="en-US" altLang="ja-JP" sz="4000" b="1" i="1" dirty="0">
                <a:solidFill>
                  <a:prstClr val="black"/>
                </a:solidFill>
                <a:latin typeface="Times New Roman" pitchFamily="18" charset="0"/>
              </a:rPr>
              <a:t>SuperStream</a:t>
            </a:r>
          </a:p>
          <a:p>
            <a:pPr algn="ctr">
              <a:lnSpc>
                <a:spcPct val="150000"/>
              </a:lnSpc>
            </a:pPr>
            <a:r>
              <a:rPr lang="ja-JP" altLang="en-US" sz="4000" b="1" dirty="0">
                <a:solidFill>
                  <a:prstClr val="black"/>
                </a:solidFill>
                <a:latin typeface="メイリオ" pitchFamily="50" charset="-128"/>
                <a:ea typeface="メイリオ" pitchFamily="50" charset="-128"/>
                <a:cs typeface="メイリオ" pitchFamily="50" charset="-128"/>
              </a:rPr>
              <a:t>アライアンス製品</a:t>
            </a:r>
          </a:p>
          <a:p>
            <a:pPr algn="ctr"/>
            <a:endParaRPr lang="en-US" altLang="ja-JP" sz="4000" dirty="0">
              <a:solidFill>
                <a:prstClr val="black"/>
              </a:solidFill>
              <a:latin typeface="Tahoma" pitchFamily="34" charset="0"/>
            </a:endParaRPr>
          </a:p>
        </p:txBody>
      </p:sp>
      <p:sp>
        <p:nvSpPr>
          <p:cNvPr id="4"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D7737728-8F24-433D-A0F0-045E22B00C13}" type="slidenum">
              <a:rPr lang="ja-JP" altLang="en-US" smtClean="0">
                <a:solidFill>
                  <a:prstClr val="white"/>
                </a:solidFill>
                <a:latin typeface="メイリオ" pitchFamily="50" charset="-128"/>
                <a:ea typeface="メイリオ" pitchFamily="50" charset="-128"/>
                <a:cs typeface="メイリオ" pitchFamily="50" charset="-128"/>
              </a:rPr>
              <a:pPr>
                <a:defRPr/>
              </a:pPr>
              <a:t>53</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690159" y="1628800"/>
            <a:ext cx="7672387" cy="692150"/>
          </a:xfrm>
          <a:prstGeom prst="rect">
            <a:avLst/>
          </a:prstGeom>
        </p:spPr>
        <p:txBody>
          <a:bodyPr lIns="0" tIns="0" rIns="0" bIns="0">
            <a:spAutoFit/>
          </a:bodyPr>
          <a:lstStyle/>
          <a:p>
            <a:pPr fontAlgn="auto">
              <a:spcAft>
                <a:spcPts val="0"/>
              </a:spcAft>
              <a:defRPr/>
            </a:pPr>
            <a:r>
              <a:rPr lang="en-US" altLang="ja-JP" sz="1500" dirty="0">
                <a:solidFill>
                  <a:prstClr val="black">
                    <a:lumMod val="65000"/>
                    <a:lumOff val="35000"/>
                  </a:prstClr>
                </a:solidFill>
                <a:latin typeface="メイリオ" pitchFamily="50" charset="-128"/>
                <a:ea typeface="メイリオ" pitchFamily="50" charset="-128"/>
                <a:cs typeface="メイリオ" pitchFamily="50" charset="-128"/>
              </a:rPr>
              <a:t>SAF</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とは、</a:t>
            </a:r>
            <a:r>
              <a:rPr lang="en-US" altLang="ja-JP" sz="1500" b="1" i="1" dirty="0" err="1">
                <a:solidFill>
                  <a:prstClr val="black">
                    <a:lumMod val="65000"/>
                    <a:lumOff val="35000"/>
                  </a:prstClr>
                </a:solidFill>
                <a:latin typeface="Times New Roman" pitchFamily="18" charset="0"/>
                <a:ea typeface="メイリオ" pitchFamily="50" charset="-128"/>
                <a:cs typeface="Times New Roman" pitchFamily="18" charset="0"/>
              </a:rPr>
              <a:t>SuperStream</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と親和性に優れたアライアンス製品群です。</a:t>
            </a:r>
            <a:endParaRPr lang="en-US" altLang="ja-JP" sz="1500" dirty="0">
              <a:solidFill>
                <a:prstClr val="black">
                  <a:lumMod val="65000"/>
                  <a:lumOff val="35000"/>
                </a:prstClr>
              </a:solidFill>
              <a:latin typeface="メイリオ" pitchFamily="50" charset="-128"/>
              <a:ea typeface="メイリオ" pitchFamily="50" charset="-128"/>
              <a:cs typeface="メイリオ" pitchFamily="50" charset="-128"/>
            </a:endParaRPr>
          </a:p>
          <a:p>
            <a:pPr fontAlgn="auto">
              <a:spcAft>
                <a:spcPts val="0"/>
              </a:spcAft>
              <a:defRPr/>
            </a:pP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機能拡張、他業務分野との連携、さまざまな業種特有の機能を保有した</a:t>
            </a:r>
            <a:r>
              <a:rPr lang="en-US" altLang="ja-JP" sz="1500" dirty="0">
                <a:solidFill>
                  <a:prstClr val="black">
                    <a:lumMod val="65000"/>
                    <a:lumOff val="35000"/>
                  </a:prstClr>
                </a:solidFill>
                <a:latin typeface="メイリオ" pitchFamily="50" charset="-128"/>
                <a:ea typeface="メイリオ" pitchFamily="50" charset="-128"/>
                <a:cs typeface="メイリオ" pitchFamily="50" charset="-128"/>
              </a:rPr>
              <a:t>SAF</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製品により、</a:t>
            </a:r>
            <a:endParaRPr lang="en-US" altLang="ja-JP" sz="1500" dirty="0">
              <a:solidFill>
                <a:prstClr val="black">
                  <a:lumMod val="65000"/>
                  <a:lumOff val="35000"/>
                </a:prstClr>
              </a:solidFill>
              <a:latin typeface="メイリオ" pitchFamily="50" charset="-128"/>
              <a:ea typeface="メイリオ" pitchFamily="50" charset="-128"/>
              <a:cs typeface="メイリオ" pitchFamily="50" charset="-128"/>
            </a:endParaRPr>
          </a:p>
          <a:p>
            <a:pPr fontAlgn="auto">
              <a:spcAft>
                <a:spcPts val="0"/>
              </a:spcAft>
              <a:defRPr/>
            </a:pP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基幹業務の効率化と、企業情報の戦略的な活用を支援します。</a:t>
            </a:r>
          </a:p>
        </p:txBody>
      </p:sp>
      <p:sp>
        <p:nvSpPr>
          <p:cNvPr id="65582" name="タイトル 2"/>
          <p:cNvSpPr txBox="1">
            <a:spLocks/>
          </p:cNvSpPr>
          <p:nvPr/>
        </p:nvSpPr>
        <p:spPr bwMode="auto">
          <a:xfrm>
            <a:off x="395288" y="258763"/>
            <a:ext cx="8135937" cy="1008062"/>
          </a:xfrm>
          <a:prstGeom prst="rect">
            <a:avLst/>
          </a:prstGeom>
          <a:noFill/>
          <a:ln w="9525">
            <a:noFill/>
            <a:miter lim="800000"/>
            <a:headEnd/>
            <a:tailEnd/>
          </a:ln>
        </p:spPr>
        <p:txBody>
          <a:bodyPr lIns="90000" anchor="ctr"/>
          <a:lstStyle/>
          <a:p>
            <a:pPr>
              <a:lnSpc>
                <a:spcPts val="2800"/>
              </a:lnSpc>
              <a:defRPr/>
            </a:pPr>
            <a:r>
              <a:rPr lang="en-US" altLang="ja-JP" sz="2200" b="1" i="1" dirty="0">
                <a:solidFill>
                  <a:prstClr val="white"/>
                </a:solidFill>
                <a:latin typeface="Times New Roman" pitchFamily="18" charset="0"/>
                <a:ea typeface="メイリオ" pitchFamily="50" charset="-128"/>
                <a:cs typeface="Times New Roman" pitchFamily="18" charset="0"/>
              </a:rPr>
              <a:t>SuperStream</a:t>
            </a:r>
            <a:r>
              <a:rPr lang="en-US" altLang="ja-JP" sz="2200" dirty="0">
                <a:solidFill>
                  <a:prstClr val="white"/>
                </a:solidFill>
                <a:latin typeface="メイリオ" pitchFamily="50" charset="-128"/>
                <a:ea typeface="メイリオ" pitchFamily="50" charset="-128"/>
                <a:cs typeface="メイリオ" pitchFamily="50" charset="-128"/>
              </a:rPr>
              <a:t> </a:t>
            </a:r>
            <a:r>
              <a:rPr lang="ja-JP" altLang="en-US" sz="2200" dirty="0">
                <a:solidFill>
                  <a:prstClr val="white"/>
                </a:solidFill>
                <a:latin typeface="メイリオ" pitchFamily="50" charset="-128"/>
                <a:ea typeface="メイリオ" pitchFamily="50" charset="-128"/>
                <a:cs typeface="メイリオ" pitchFamily="50" charset="-128"/>
              </a:rPr>
              <a:t>人事給与アライアンス製品</a:t>
            </a:r>
            <a:r>
              <a:rPr lang="en-US" altLang="ja-JP" sz="2400" dirty="0">
                <a:solidFill>
                  <a:prstClr val="white"/>
                </a:solidFill>
                <a:latin typeface="メイリオ" pitchFamily="50" charset="-128"/>
                <a:ea typeface="メイリオ" pitchFamily="50" charset="-128"/>
                <a:cs typeface="メイリオ" pitchFamily="50" charset="-128"/>
              </a:rPr>
              <a:t/>
            </a:r>
            <a:br>
              <a:rPr lang="en-US" altLang="ja-JP" sz="2400" dirty="0">
                <a:solidFill>
                  <a:prstClr val="white"/>
                </a:solidFill>
                <a:latin typeface="メイリオ" pitchFamily="50" charset="-128"/>
                <a:ea typeface="メイリオ" pitchFamily="50" charset="-128"/>
                <a:cs typeface="メイリオ" pitchFamily="50" charset="-128"/>
              </a:rPr>
            </a:br>
            <a:r>
              <a:rPr lang="ja-JP" altLang="en-US" dirty="0">
                <a:solidFill>
                  <a:prstClr val="white"/>
                </a:solidFill>
                <a:latin typeface="メイリオ" pitchFamily="50" charset="-128"/>
                <a:ea typeface="メイリオ" pitchFamily="50" charset="-128"/>
                <a:cs typeface="メイリオ" pitchFamily="50" charset="-128"/>
              </a:rPr>
              <a:t>　～</a:t>
            </a:r>
            <a:r>
              <a:rPr lang="en-US" altLang="ja-JP" dirty="0">
                <a:solidFill>
                  <a:prstClr val="white"/>
                </a:solidFill>
                <a:latin typeface="メイリオ" pitchFamily="50" charset="-128"/>
                <a:ea typeface="メイリオ" pitchFamily="50" charset="-128"/>
                <a:cs typeface="メイリオ" pitchFamily="50" charset="-128"/>
              </a:rPr>
              <a:t>SAF </a:t>
            </a:r>
            <a:r>
              <a:rPr lang="ja-JP" altLang="en-US" dirty="0">
                <a:solidFill>
                  <a:prstClr val="white"/>
                </a:solidFill>
                <a:latin typeface="メイリオ" pitchFamily="50" charset="-128"/>
                <a:ea typeface="メイリオ" pitchFamily="50" charset="-128"/>
                <a:cs typeface="メイリオ" pitchFamily="50" charset="-128"/>
              </a:rPr>
              <a:t>（</a:t>
            </a:r>
            <a:r>
              <a:rPr lang="en-US" altLang="ja-JP" b="1" i="1" dirty="0">
                <a:solidFill>
                  <a:prstClr val="white"/>
                </a:solidFill>
                <a:latin typeface="Times New Roman" pitchFamily="18" charset="0"/>
                <a:ea typeface="メイリオ" pitchFamily="50" charset="-128"/>
                <a:cs typeface="Times New Roman" pitchFamily="18" charset="0"/>
              </a:rPr>
              <a:t>SuperStream</a:t>
            </a:r>
            <a:r>
              <a:rPr lang="ja-JP" altLang="en-US" b="1" i="1" dirty="0">
                <a:solidFill>
                  <a:prstClr val="white"/>
                </a:solidFill>
                <a:latin typeface="Times New Roman" pitchFamily="18" charset="0"/>
                <a:ea typeface="メイリオ" pitchFamily="50" charset="-128"/>
                <a:cs typeface="Times New Roman" pitchFamily="18" charset="0"/>
              </a:rPr>
              <a:t> </a:t>
            </a:r>
            <a:r>
              <a:rPr lang="en-US" altLang="ja-JP" b="1" i="1" dirty="0">
                <a:solidFill>
                  <a:prstClr val="white"/>
                </a:solidFill>
                <a:latin typeface="Times New Roman" pitchFamily="18" charset="0"/>
                <a:ea typeface="メイリオ" pitchFamily="50" charset="-128"/>
                <a:cs typeface="Times New Roman" pitchFamily="18" charset="0"/>
              </a:rPr>
              <a:t>Applications Family</a:t>
            </a:r>
            <a:r>
              <a:rPr lang="ja-JP" altLang="en-US" dirty="0">
                <a:solidFill>
                  <a:prstClr val="white"/>
                </a:solidFill>
                <a:latin typeface="メイリオ" pitchFamily="50" charset="-128"/>
                <a:ea typeface="メイリオ" pitchFamily="50" charset="-128"/>
                <a:cs typeface="メイリオ" pitchFamily="50" charset="-128"/>
              </a:rPr>
              <a:t>）～</a:t>
            </a:r>
          </a:p>
        </p:txBody>
      </p:sp>
      <p:grpSp>
        <p:nvGrpSpPr>
          <p:cNvPr id="3" name="グループ化 32"/>
          <p:cNvGrpSpPr/>
          <p:nvPr/>
        </p:nvGrpSpPr>
        <p:grpSpPr>
          <a:xfrm>
            <a:off x="395290" y="1340768"/>
            <a:ext cx="215993" cy="215740"/>
            <a:chOff x="395290" y="1460627"/>
            <a:chExt cx="215993" cy="215740"/>
          </a:xfrm>
        </p:grpSpPr>
        <p:sp>
          <p:nvSpPr>
            <p:cNvPr id="46" name="正方形/長方形 45"/>
            <p:cNvSpPr/>
            <p:nvPr/>
          </p:nvSpPr>
          <p:spPr bwMode="black">
            <a:xfrm>
              <a:off x="395290" y="1460627"/>
              <a:ext cx="145499" cy="132556"/>
            </a:xfrm>
            <a:prstGeom prst="rect">
              <a:avLst/>
            </a:prstGeom>
            <a:gradFill rotWithShape="1">
              <a:gsLst>
                <a:gs pos="0">
                  <a:srgbClr val="B31919">
                    <a:shade val="51000"/>
                    <a:satMod val="130000"/>
                  </a:srgbClr>
                </a:gs>
                <a:gs pos="80000">
                  <a:srgbClr val="B31919">
                    <a:shade val="93000"/>
                    <a:satMod val="130000"/>
                  </a:srgbClr>
                </a:gs>
                <a:gs pos="100000">
                  <a:srgbClr val="B3191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sp>
          <p:nvSpPr>
            <p:cNvPr id="48" name="正方形/長方形 47"/>
            <p:cNvSpPr/>
            <p:nvPr/>
          </p:nvSpPr>
          <p:spPr bwMode="black">
            <a:xfrm>
              <a:off x="465784" y="1543811"/>
              <a:ext cx="145499" cy="132556"/>
            </a:xfrm>
            <a:prstGeom prst="rect">
              <a:avLst/>
            </a:prstGeom>
            <a:gradFill rotWithShape="1">
              <a:gsLst>
                <a:gs pos="0">
                  <a:sysClr val="window" lastClr="FFFFFF"/>
                </a:gs>
                <a:gs pos="80000">
                  <a:sysClr val="window" lastClr="FFFFFF">
                    <a:lumMod val="95000"/>
                  </a:sysClr>
                </a:gs>
                <a:gs pos="100000">
                  <a:sysClr val="window" lastClr="FFFFFF">
                    <a:lumMod val="9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grpSp>
      <p:sp>
        <p:nvSpPr>
          <p:cNvPr id="51"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en-US" altLang="ja-JP" dirty="0" smtClean="0">
                <a:solidFill>
                  <a:srgbClr val="C00000"/>
                </a:solidFill>
                <a:latin typeface="メイリオ" pitchFamily="50" charset="-128"/>
                <a:ea typeface="メイリオ" pitchFamily="50" charset="-128"/>
                <a:cs typeface="メイリオ" pitchFamily="50" charset="-128"/>
              </a:rPr>
              <a:t>SAF</a:t>
            </a:r>
            <a:r>
              <a:rPr lang="ja-JP" altLang="en-US" dirty="0" smtClean="0">
                <a:solidFill>
                  <a:srgbClr val="C00000"/>
                </a:solidFill>
                <a:latin typeface="メイリオ" pitchFamily="50" charset="-128"/>
                <a:ea typeface="メイリオ" pitchFamily="50" charset="-128"/>
                <a:cs typeface="メイリオ" pitchFamily="50" charset="-128"/>
              </a:rPr>
              <a:t>製品群による業務効率化</a:t>
            </a:r>
          </a:p>
        </p:txBody>
      </p:sp>
      <p:cxnSp>
        <p:nvCxnSpPr>
          <p:cNvPr id="52" name="直線コネクタ 51"/>
          <p:cNvCxnSpPr/>
          <p:nvPr/>
        </p:nvCxnSpPr>
        <p:spPr>
          <a:xfrm>
            <a:off x="682947" y="1574044"/>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sp>
        <p:nvSpPr>
          <p:cNvPr id="33"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35" name="角丸四角形 34"/>
          <p:cNvSpPr/>
          <p:nvPr/>
        </p:nvSpPr>
        <p:spPr bwMode="gray">
          <a:xfrm>
            <a:off x="3143240" y="4449282"/>
            <a:ext cx="5857916" cy="1588409"/>
          </a:xfrm>
          <a:prstGeom prst="roundRect">
            <a:avLst>
              <a:gd name="adj" fmla="val 10278"/>
            </a:avLst>
          </a:prstGeom>
          <a:solidFill>
            <a:sysClr val="window" lastClr="FFFFFF">
              <a:lumMod val="95000"/>
            </a:sysClr>
          </a:solidFill>
          <a:ln>
            <a:solidFill>
              <a:sysClr val="window" lastClr="FFFFFF">
                <a:lumMod val="50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36" name="角丸四角形 35"/>
          <p:cNvSpPr/>
          <p:nvPr/>
        </p:nvSpPr>
        <p:spPr bwMode="gray">
          <a:xfrm>
            <a:off x="6110978" y="2633662"/>
            <a:ext cx="2884324" cy="1659434"/>
          </a:xfrm>
          <a:prstGeom prst="roundRect">
            <a:avLst>
              <a:gd name="adj" fmla="val 10278"/>
            </a:avLst>
          </a:prstGeom>
          <a:solidFill>
            <a:sysClr val="window" lastClr="FFFFFF">
              <a:lumMod val="95000"/>
            </a:sysClr>
          </a:solidFill>
          <a:ln>
            <a:solidFill>
              <a:sysClr val="window" lastClr="FFFFFF">
                <a:lumMod val="50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37" name="角丸四角形 36"/>
          <p:cNvSpPr/>
          <p:nvPr/>
        </p:nvSpPr>
        <p:spPr bwMode="gray">
          <a:xfrm>
            <a:off x="3122558" y="2633662"/>
            <a:ext cx="2884324" cy="1659434"/>
          </a:xfrm>
          <a:prstGeom prst="roundRect">
            <a:avLst>
              <a:gd name="adj" fmla="val 10278"/>
            </a:avLst>
          </a:prstGeom>
          <a:solidFill>
            <a:sysClr val="window" lastClr="FFFFFF">
              <a:lumMod val="95000"/>
            </a:sysClr>
          </a:solidFill>
          <a:ln>
            <a:solidFill>
              <a:sysClr val="window" lastClr="FFFFFF">
                <a:lumMod val="50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38" name="角丸四角形 37"/>
          <p:cNvSpPr/>
          <p:nvPr/>
        </p:nvSpPr>
        <p:spPr bwMode="gray">
          <a:xfrm>
            <a:off x="154820" y="2633661"/>
            <a:ext cx="2884324" cy="2811563"/>
          </a:xfrm>
          <a:prstGeom prst="roundRect">
            <a:avLst>
              <a:gd name="adj" fmla="val 10278"/>
            </a:avLst>
          </a:prstGeom>
          <a:solidFill>
            <a:sysClr val="window" lastClr="FFFFFF">
              <a:lumMod val="95000"/>
            </a:sysClr>
          </a:solidFill>
          <a:ln>
            <a:solidFill>
              <a:sysClr val="window" lastClr="FFFFFF">
                <a:lumMod val="50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39" name="正方形/長方形 38"/>
          <p:cNvSpPr/>
          <p:nvPr/>
        </p:nvSpPr>
        <p:spPr bwMode="gray">
          <a:xfrm>
            <a:off x="142875" y="2924944"/>
            <a:ext cx="3007105" cy="2123658"/>
          </a:xfrm>
          <a:prstGeom prst="rect">
            <a:avLst/>
          </a:prstGeom>
        </p:spPr>
        <p:txBody>
          <a:bodyPr wrap="none" anchor="ctr">
            <a:spAutoFit/>
          </a:bodyPr>
          <a:lstStyle/>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WIMS </a:t>
            </a: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勤務情報管理システム</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・勤次郎</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Enterprise</a:t>
            </a: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・勤労の獅子</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・電網の獅子</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TIME-3</a:t>
            </a: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a:solidFill>
                  <a:prstClr val="black">
                    <a:lumMod val="75000"/>
                    <a:lumOff val="25000"/>
                  </a:prstClr>
                </a:solidFill>
                <a:latin typeface="メイリオ" pitchFamily="50" charset="-128"/>
                <a:ea typeface="メイリオ" pitchFamily="50" charset="-128"/>
                <a:cs typeface="メイリオ" pitchFamily="50" charset="-128"/>
              </a:rPr>
              <a:t>TimePro</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-XG</a:t>
            </a: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sz="1200" dirty="0">
                <a:solidFill>
                  <a:prstClr val="black">
                    <a:lumMod val="75000"/>
                    <a:lumOff val="25000"/>
                  </a:prstClr>
                </a:solidFill>
                <a:latin typeface="メイリオ" pitchFamily="50" charset="-128"/>
                <a:ea typeface="メイリオ" pitchFamily="50" charset="-128"/>
                <a:cs typeface="メイリオ" pitchFamily="50" charset="-128"/>
              </a:rPr>
              <a:t>AGENT³</a:t>
            </a: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就業管理</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・勤怠データ連携</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　</a:t>
            </a:r>
            <a:r>
              <a:rPr lang="en-US" altLang="ja-JP" sz="1200" dirty="0" err="1" smtClean="0">
                <a:solidFill>
                  <a:prstClr val="black">
                    <a:lumMod val="75000"/>
                    <a:lumOff val="25000"/>
                  </a:prstClr>
                </a:solidFill>
                <a:latin typeface="メイリオ" pitchFamily="50" charset="-128"/>
                <a:ea typeface="メイリオ" pitchFamily="50" charset="-128"/>
                <a:cs typeface="メイリオ" pitchFamily="50" charset="-128"/>
              </a:rPr>
              <a:t>COMMUNiCATiON</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・チームスピリット</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Touch On Time</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（勤怠管理クラウド）</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40" name="角丸四角形 39"/>
          <p:cNvSpPr/>
          <p:nvPr/>
        </p:nvSpPr>
        <p:spPr>
          <a:xfrm>
            <a:off x="142844" y="2432964"/>
            <a:ext cx="1753292" cy="416722"/>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勤怠</a:t>
            </a:r>
            <a:r>
              <a:rPr kumimoji="0" lang="en-US" altLang="ja-JP"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a:t>
            </a: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就業管理</a:t>
            </a:r>
          </a:p>
        </p:txBody>
      </p:sp>
      <p:sp>
        <p:nvSpPr>
          <p:cNvPr id="41" name="正方形/長方形 40"/>
          <p:cNvSpPr/>
          <p:nvPr/>
        </p:nvSpPr>
        <p:spPr bwMode="gray">
          <a:xfrm>
            <a:off x="6072188" y="2852936"/>
            <a:ext cx="2710999" cy="1384995"/>
          </a:xfrm>
          <a:prstGeom prst="rect">
            <a:avLst/>
          </a:prstGeom>
        </p:spPr>
        <p:txBody>
          <a:bodyPr wrap="none" anchor="ctr">
            <a:spAutoFit/>
          </a:bodyPr>
          <a:lstStyle/>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・人給拡張パック </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for SuperStream</a:t>
            </a:r>
            <a:endParaRPr lang="ja-JP" altLang="en-US"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・独立行政法人給与</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・らくらく定期</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smtClean="0">
                <a:solidFill>
                  <a:prstClr val="black">
                    <a:lumMod val="75000"/>
                    <a:lumOff val="25000"/>
                  </a:prstClr>
                </a:solidFill>
                <a:latin typeface="メイリオ" pitchFamily="50" charset="-128"/>
                <a:ea typeface="メイリオ" pitchFamily="50" charset="-128"/>
                <a:cs typeface="メイリオ" pitchFamily="50" charset="-128"/>
              </a:rPr>
              <a:t>PODSysytem</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smtClean="0">
                <a:solidFill>
                  <a:prstClr val="black">
                    <a:lumMod val="75000"/>
                    <a:lumOff val="25000"/>
                  </a:prstClr>
                </a:solidFill>
                <a:latin typeface="メイリオ" pitchFamily="50" charset="-128"/>
                <a:ea typeface="メイリオ" pitchFamily="50" charset="-128"/>
                <a:cs typeface="メイリオ" pitchFamily="50" charset="-128"/>
              </a:rPr>
              <a:t>SmartCompany</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・電子申告連携の達人</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e-TAX </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法定調書</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42" name="正方形/長方形 41"/>
          <p:cNvSpPr/>
          <p:nvPr/>
        </p:nvSpPr>
        <p:spPr bwMode="gray">
          <a:xfrm>
            <a:off x="3100388" y="2852936"/>
            <a:ext cx="2185214" cy="1200329"/>
          </a:xfrm>
          <a:prstGeom prst="rect">
            <a:avLst/>
          </a:prstGeom>
        </p:spPr>
        <p:txBody>
          <a:bodyPr wrap="none" anchor="ctr">
            <a:spAutoFit/>
          </a:bodyPr>
          <a:lstStyle/>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a:solidFill>
                  <a:prstClr val="black">
                    <a:lumMod val="75000"/>
                    <a:lumOff val="25000"/>
                  </a:prstClr>
                </a:solidFill>
                <a:latin typeface="メイリオ" pitchFamily="50" charset="-128"/>
                <a:ea typeface="メイリオ" pitchFamily="50" charset="-128"/>
                <a:cs typeface="メイリオ" pitchFamily="50" charset="-128"/>
              </a:rPr>
              <a:t>i</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-Compass</a:t>
            </a: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　モバイル給与明細システム</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Web</a:t>
            </a: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給与明細書配信</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　</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Pay-Look</a:t>
            </a: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e-</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給与明細</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Web</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給金帳</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V3</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43" name="角丸四角形 42"/>
          <p:cNvSpPr/>
          <p:nvPr/>
        </p:nvSpPr>
        <p:spPr>
          <a:xfrm>
            <a:off x="3110582" y="2432964"/>
            <a:ext cx="1753292" cy="416722"/>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給与明細配信</a:t>
            </a:r>
          </a:p>
        </p:txBody>
      </p:sp>
      <p:sp>
        <p:nvSpPr>
          <p:cNvPr id="44" name="角丸四角形 43"/>
          <p:cNvSpPr/>
          <p:nvPr/>
        </p:nvSpPr>
        <p:spPr>
          <a:xfrm>
            <a:off x="6104856" y="2417638"/>
            <a:ext cx="1753292" cy="416722"/>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特定業務</a:t>
            </a:r>
            <a:r>
              <a:rPr kumimoji="0" lang="en-US" altLang="ja-JP"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a:t>
            </a: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業種</a:t>
            </a:r>
          </a:p>
        </p:txBody>
      </p:sp>
      <p:sp>
        <p:nvSpPr>
          <p:cNvPr id="45" name="角丸四角形 44"/>
          <p:cNvSpPr/>
          <p:nvPr/>
        </p:nvSpPr>
        <p:spPr>
          <a:xfrm>
            <a:off x="3143240" y="4365104"/>
            <a:ext cx="1753292" cy="416722"/>
          </a:xfrm>
          <a:prstGeom prst="roundRect">
            <a:avLst/>
          </a:prstGeom>
          <a:gradFill rotWithShape="1">
            <a:gsLst>
              <a:gs pos="0">
                <a:srgbClr val="0082C2">
                  <a:shade val="51000"/>
                  <a:satMod val="130000"/>
                </a:srgbClr>
              </a:gs>
              <a:gs pos="80000">
                <a:srgbClr val="0082C2">
                  <a:shade val="93000"/>
                  <a:satMod val="130000"/>
                </a:srgbClr>
              </a:gs>
              <a:gs pos="100000">
                <a:srgbClr val="0082C2">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tIns="108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ハードウェア</a:t>
            </a:r>
            <a:r>
              <a:rPr kumimoji="0" lang="en-US" altLang="ja-JP"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アクセサリ</a:t>
            </a:r>
            <a:endParaRPr kumimoji="0" lang="en-US" altLang="ja-JP" sz="1400" b="1"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70" name="正方形/長方形 69"/>
          <p:cNvSpPr/>
          <p:nvPr/>
        </p:nvSpPr>
        <p:spPr>
          <a:xfrm>
            <a:off x="251521" y="5517232"/>
            <a:ext cx="2808312" cy="720080"/>
          </a:xfrm>
          <a:prstGeom prst="rect">
            <a:avLst/>
          </a:prstGeom>
          <a:solidFill>
            <a:srgbClr val="A37E21">
              <a:lumMod val="20000"/>
              <a:lumOff val="80000"/>
            </a:srgbClr>
          </a:solidFill>
          <a:ln w="19050" cap="flat" cmpd="sng" algn="ctr">
            <a:solidFill>
              <a:srgbClr val="FF9933"/>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SAF</a:t>
            </a:r>
            <a:r>
              <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製品一覧は</a:t>
            </a:r>
            <a:endParaRPr kumimoji="0" lang="en-US" altLang="ja-JP"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スーパーストリームホームページ</a:t>
            </a: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に</a:t>
            </a:r>
            <a:endParaRPr kumimoji="0" lang="en-US" altLang="ja-JP"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掲載</a:t>
            </a:r>
            <a:r>
              <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しています。</a:t>
            </a:r>
            <a:endParaRPr kumimoji="0" lang="en-US" altLang="ja-JP"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http://www.superstream.co.jp/</a:t>
            </a:r>
            <a:endPar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pic>
        <p:nvPicPr>
          <p:cNvPr id="71" name="Picture 31"/>
          <p:cNvPicPr>
            <a:picLocks noChangeAspect="1" noChangeArrowheads="1"/>
          </p:cNvPicPr>
          <p:nvPr/>
        </p:nvPicPr>
        <p:blipFill>
          <a:blip r:embed="rId3" cstate="screen"/>
          <a:srcRect/>
          <a:stretch>
            <a:fillRect/>
          </a:stretch>
        </p:blipFill>
        <p:spPr bwMode="auto">
          <a:xfrm>
            <a:off x="5292080" y="3140968"/>
            <a:ext cx="643136" cy="643136"/>
          </a:xfrm>
          <a:prstGeom prst="rect">
            <a:avLst/>
          </a:prstGeom>
          <a:noFill/>
          <a:ln w="9525">
            <a:noFill/>
            <a:miter lim="800000"/>
            <a:headEnd/>
            <a:tailEnd/>
          </a:ln>
          <a:effectLst/>
        </p:spPr>
      </p:pic>
      <p:pic>
        <p:nvPicPr>
          <p:cNvPr id="72" name="Picture 16"/>
          <p:cNvPicPr>
            <a:picLocks noChangeAspect="1" noChangeArrowheads="1"/>
          </p:cNvPicPr>
          <p:nvPr/>
        </p:nvPicPr>
        <p:blipFill>
          <a:blip r:embed="rId4" cstate="screen"/>
          <a:srcRect/>
          <a:stretch>
            <a:fillRect/>
          </a:stretch>
        </p:blipFill>
        <p:spPr bwMode="auto">
          <a:xfrm>
            <a:off x="2195736" y="3717032"/>
            <a:ext cx="609600" cy="609600"/>
          </a:xfrm>
          <a:prstGeom prst="rect">
            <a:avLst/>
          </a:prstGeom>
          <a:noFill/>
          <a:ln w="9525">
            <a:noFill/>
            <a:miter lim="800000"/>
            <a:headEnd/>
            <a:tailEnd/>
          </a:ln>
          <a:effectLst/>
        </p:spPr>
      </p:pic>
      <p:pic>
        <p:nvPicPr>
          <p:cNvPr id="73" name="Picture 4"/>
          <p:cNvPicPr>
            <a:picLocks noChangeAspect="1" noChangeArrowheads="1"/>
          </p:cNvPicPr>
          <p:nvPr/>
        </p:nvPicPr>
        <p:blipFill>
          <a:blip r:embed="rId5" cstate="screen"/>
          <a:srcRect/>
          <a:stretch>
            <a:fillRect/>
          </a:stretch>
        </p:blipFill>
        <p:spPr bwMode="auto">
          <a:xfrm>
            <a:off x="8172400" y="3068960"/>
            <a:ext cx="715144" cy="715144"/>
          </a:xfrm>
          <a:prstGeom prst="rect">
            <a:avLst/>
          </a:prstGeom>
          <a:noFill/>
          <a:ln w="9525">
            <a:noFill/>
            <a:miter lim="800000"/>
            <a:headEnd/>
            <a:tailEnd/>
          </a:ln>
          <a:effectLst/>
        </p:spPr>
      </p:pic>
      <p:pic>
        <p:nvPicPr>
          <p:cNvPr id="74" name="Picture 31"/>
          <p:cNvPicPr>
            <a:picLocks noChangeAspect="1" noChangeArrowheads="1"/>
          </p:cNvPicPr>
          <p:nvPr/>
        </p:nvPicPr>
        <p:blipFill>
          <a:blip r:embed="rId6" cstate="screen"/>
          <a:srcRect/>
          <a:stretch>
            <a:fillRect/>
          </a:stretch>
        </p:blipFill>
        <p:spPr bwMode="auto">
          <a:xfrm>
            <a:off x="8326288" y="5255475"/>
            <a:ext cx="566192" cy="566192"/>
          </a:xfrm>
          <a:prstGeom prst="rect">
            <a:avLst/>
          </a:prstGeom>
          <a:noFill/>
          <a:ln w="9525">
            <a:noFill/>
            <a:miter lim="800000"/>
            <a:headEnd/>
            <a:tailEnd/>
          </a:ln>
          <a:effectLst/>
        </p:spPr>
      </p:pic>
      <p:pic>
        <p:nvPicPr>
          <p:cNvPr id="75" name="Picture 15"/>
          <p:cNvPicPr>
            <a:picLocks noChangeAspect="1" noChangeArrowheads="1"/>
          </p:cNvPicPr>
          <p:nvPr/>
        </p:nvPicPr>
        <p:blipFill>
          <a:blip r:embed="rId7" cstate="screen"/>
          <a:srcRect/>
          <a:stretch>
            <a:fillRect/>
          </a:stretch>
        </p:blipFill>
        <p:spPr bwMode="auto">
          <a:xfrm>
            <a:off x="7966248" y="5399491"/>
            <a:ext cx="494184" cy="494184"/>
          </a:xfrm>
          <a:prstGeom prst="rect">
            <a:avLst/>
          </a:prstGeom>
          <a:noFill/>
          <a:ln w="9525">
            <a:noFill/>
            <a:miter lim="800000"/>
            <a:headEnd/>
            <a:tailEnd/>
          </a:ln>
          <a:effectLst/>
        </p:spPr>
      </p:pic>
      <p:sp>
        <p:nvSpPr>
          <p:cNvPr id="76" name="正方形/長方形 75"/>
          <p:cNvSpPr/>
          <p:nvPr/>
        </p:nvSpPr>
        <p:spPr bwMode="gray">
          <a:xfrm>
            <a:off x="3096344" y="4813555"/>
            <a:ext cx="4932040" cy="1200329"/>
          </a:xfrm>
          <a:prstGeom prst="rect">
            <a:avLst/>
          </a:prstGeom>
        </p:spPr>
        <p:txBody>
          <a:bodyPr wrap="square" anchor="ctr">
            <a:spAutoFit/>
          </a:bodyPr>
          <a:lstStyle/>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a:solidFill>
                  <a:prstClr val="black">
                    <a:lumMod val="75000"/>
                    <a:lumOff val="25000"/>
                  </a:prstClr>
                </a:solidFill>
                <a:latin typeface="メイリオ" pitchFamily="50" charset="-128"/>
                <a:ea typeface="メイリオ" pitchFamily="50" charset="-128"/>
                <a:cs typeface="メイリオ" pitchFamily="50" charset="-128"/>
              </a:rPr>
              <a:t>SuperStream</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 PR</a:t>
            </a: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各種専用帳票</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用紙</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EX PRESS </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SEALER	</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a:solidFill>
                  <a:prstClr val="black">
                    <a:lumMod val="75000"/>
                    <a:lumOff val="25000"/>
                  </a:prstClr>
                </a:solidFill>
                <a:latin typeface="メイリオ" pitchFamily="50" charset="-128"/>
                <a:ea typeface="メイリオ" pitchFamily="50" charset="-128"/>
                <a:cs typeface="メイリオ" pitchFamily="50" charset="-128"/>
              </a:rPr>
              <a:t>PRESSLE </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Bee</a:t>
            </a: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・圧着シーラ </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IS-200i	</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Postmate5/Postmate6</a:t>
            </a: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・データプロテクションソリューション</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smtClean="0">
                <a:solidFill>
                  <a:prstClr val="black">
                    <a:lumMod val="75000"/>
                    <a:lumOff val="25000"/>
                  </a:prstClr>
                </a:solidFill>
                <a:latin typeface="メイリオ" pitchFamily="50" charset="-128"/>
                <a:ea typeface="メイリオ" pitchFamily="50" charset="-128"/>
                <a:cs typeface="メイリオ" pitchFamily="50" charset="-128"/>
              </a:rPr>
              <a:t>TonerSaver</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	</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rPr>
              <a:t>EVA FA</a:t>
            </a: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（指紋認証ソリューション）</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200" dirty="0" smtClean="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200" dirty="0" err="1" smtClean="0">
                <a:solidFill>
                  <a:prstClr val="black">
                    <a:lumMod val="75000"/>
                    <a:lumOff val="25000"/>
                  </a:prstClr>
                </a:solidFill>
                <a:latin typeface="メイリオ" pitchFamily="50" charset="-128"/>
                <a:ea typeface="メイリオ" pitchFamily="50" charset="-128"/>
                <a:cs typeface="メイリオ" pitchFamily="50" charset="-128"/>
              </a:rPr>
              <a:t>iTutor</a:t>
            </a:r>
            <a:endParaRPr lang="en-US" altLang="ja-JP" sz="1200" dirty="0" smtClean="0">
              <a:solidFill>
                <a:prstClr val="black">
                  <a:lumMod val="75000"/>
                  <a:lumOff val="2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06"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a:defRPr/>
            </a:pPr>
            <a:fld id="{099EFD2E-191B-4EAA-A133-911205F0F987}" type="slidenum">
              <a:rPr lang="ja-JP" altLang="en-US" smtClean="0">
                <a:solidFill>
                  <a:srgbClr val="FFFFFF"/>
                </a:solidFill>
                <a:latin typeface="メイリオ" pitchFamily="50" charset="-128"/>
                <a:ea typeface="メイリオ" pitchFamily="50" charset="-128"/>
                <a:cs typeface="メイリオ" pitchFamily="50" charset="-128"/>
              </a:rPr>
              <a:pPr>
                <a:defRPr/>
              </a:pPr>
              <a:t>54</a:t>
            </a:fld>
            <a:endParaRPr lang="ja-JP" altLang="en-US" smtClean="0">
              <a:solidFill>
                <a:srgbClr val="FFFFFF"/>
              </a:solidFill>
              <a:latin typeface="メイリオ" pitchFamily="50" charset="-128"/>
              <a:ea typeface="メイリオ" pitchFamily="50" charset="-128"/>
              <a:cs typeface="メイリオ" pitchFamily="50" charset="-128"/>
            </a:endParaRPr>
          </a:p>
        </p:txBody>
      </p:sp>
      <p:sp>
        <p:nvSpPr>
          <p:cNvPr id="66563" name="Rectangle 2"/>
          <p:cNvSpPr>
            <a:spLocks noGrp="1" noChangeArrowheads="1"/>
          </p:cNvSpPr>
          <p:nvPr>
            <p:ph type="title" idx="4294967295"/>
          </p:nvPr>
        </p:nvSpPr>
        <p:spPr>
          <a:xfrm>
            <a:off x="251520" y="258763"/>
            <a:ext cx="8229600" cy="937989"/>
          </a:xfrm>
          <a:prstGeom prst="rect">
            <a:avLst/>
          </a:prstGeom>
        </p:spPr>
        <p:txBody>
          <a:bodyPr lIns="90000" anchor="ctr"/>
          <a:lstStyle/>
          <a:p>
            <a:pPr eaLnBrk="1" hangingPunct="1">
              <a:defRPr/>
            </a:pPr>
            <a:r>
              <a:rPr lang="ja-JP" altLang="en-US" dirty="0" smtClean="0">
                <a:latin typeface="メイリオ" pitchFamily="50" charset="-128"/>
                <a:ea typeface="メイリオ" pitchFamily="50" charset="-128"/>
                <a:cs typeface="メイリオ" pitchFamily="50" charset="-128"/>
              </a:rPr>
              <a:t>らくらく定期</a:t>
            </a:r>
            <a:r>
              <a:rPr lang="en-US" altLang="ja-JP" dirty="0" err="1" smtClean="0">
                <a:latin typeface="メイリオ" pitchFamily="50" charset="-128"/>
                <a:ea typeface="メイリオ" pitchFamily="50" charset="-128"/>
                <a:cs typeface="メイリオ" pitchFamily="50" charset="-128"/>
              </a:rPr>
              <a:t>.net</a:t>
            </a:r>
            <a:r>
              <a:rPr lang="ja-JP" altLang="en-US" dirty="0" smtClean="0">
                <a:latin typeface="メイリオ" pitchFamily="50" charset="-128"/>
                <a:ea typeface="メイリオ" pitchFamily="50" charset="-128"/>
                <a:cs typeface="メイリオ" pitchFamily="50" charset="-128"/>
              </a:rPr>
              <a:t>とのアライアンス</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～通勤費管理システム「らくらく定期</a:t>
            </a:r>
            <a:r>
              <a:rPr lang="en-US" altLang="ja-JP" sz="1800" dirty="0" err="1" smtClean="0">
                <a:latin typeface="メイリオ" pitchFamily="50" charset="-128"/>
                <a:ea typeface="メイリオ" pitchFamily="50" charset="-128"/>
                <a:cs typeface="メイリオ" pitchFamily="50" charset="-128"/>
              </a:rPr>
              <a:t>.net</a:t>
            </a:r>
            <a:r>
              <a:rPr lang="ja-JP" altLang="en-US" sz="1800" dirty="0" smtClean="0">
                <a:latin typeface="メイリオ" pitchFamily="50" charset="-128"/>
                <a:ea typeface="メイリオ" pitchFamily="50" charset="-128"/>
                <a:cs typeface="メイリオ" pitchFamily="50" charset="-128"/>
              </a:rPr>
              <a:t>」とは～</a:t>
            </a:r>
          </a:p>
        </p:txBody>
      </p:sp>
      <p:sp>
        <p:nvSpPr>
          <p:cNvPr id="569347" name="AutoShape 3"/>
          <p:cNvSpPr>
            <a:spLocks noChangeArrowheads="1"/>
          </p:cNvSpPr>
          <p:nvPr/>
        </p:nvSpPr>
        <p:spPr bwMode="gray">
          <a:xfrm>
            <a:off x="250825" y="1444625"/>
            <a:ext cx="8589963" cy="240506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lstStyle/>
          <a:p>
            <a:pPr>
              <a:spcBef>
                <a:spcPct val="50000"/>
              </a:spcBef>
              <a:defRPr/>
            </a:pPr>
            <a:r>
              <a:rPr lang="ja-JP" altLang="en-US" dirty="0">
                <a:solidFill>
                  <a:prstClr val="black">
                    <a:lumMod val="65000"/>
                    <a:lumOff val="35000"/>
                  </a:prstClr>
                </a:solidFill>
                <a:latin typeface="メイリオ" pitchFamily="50" charset="-128"/>
                <a:ea typeface="メイリオ" pitchFamily="50" charset="-128"/>
                <a:cs typeface="メイリオ" pitchFamily="50" charset="-128"/>
              </a:rPr>
              <a:t>らくらく定期</a:t>
            </a:r>
            <a:r>
              <a:rPr lang="en-US" altLang="ja-JP" dirty="0" err="1">
                <a:solidFill>
                  <a:prstClr val="black">
                    <a:lumMod val="65000"/>
                    <a:lumOff val="35000"/>
                  </a:prstClr>
                </a:solidFill>
                <a:latin typeface="メイリオ" pitchFamily="50" charset="-128"/>
                <a:ea typeface="メイリオ" pitchFamily="50" charset="-128"/>
                <a:cs typeface="メイリオ" pitchFamily="50" charset="-128"/>
              </a:rPr>
              <a:t>.net</a:t>
            </a:r>
            <a:r>
              <a:rPr lang="ja-JP" altLang="en-US" dirty="0" smtClean="0">
                <a:solidFill>
                  <a:prstClr val="black">
                    <a:lumMod val="65000"/>
                    <a:lumOff val="35000"/>
                  </a:prstClr>
                </a:solidFill>
                <a:latin typeface="メイリオ" pitchFamily="50" charset="-128"/>
                <a:ea typeface="メイリオ" pitchFamily="50" charset="-128"/>
                <a:cs typeface="メイリオ" pitchFamily="50" charset="-128"/>
              </a:rPr>
              <a:t>の特長</a:t>
            </a:r>
            <a:endParaRPr lang="ja-JP" altLang="en-US" dirty="0">
              <a:solidFill>
                <a:prstClr val="black">
                  <a:lumMod val="65000"/>
                  <a:lumOff val="35000"/>
                </a:prstClr>
              </a:solidFill>
              <a:latin typeface="メイリオ" pitchFamily="50" charset="-128"/>
              <a:ea typeface="メイリオ" pitchFamily="50" charset="-128"/>
              <a:cs typeface="メイリオ" pitchFamily="50" charset="-128"/>
            </a:endParaRPr>
          </a:p>
          <a:p>
            <a:pPr>
              <a:defRPr/>
            </a:pPr>
            <a:r>
              <a:rPr lang="ja-JP" altLang="en-US" sz="1200" dirty="0">
                <a:solidFill>
                  <a:srgbClr val="000000"/>
                </a:solidFill>
                <a:latin typeface="メイリオ" pitchFamily="50" charset="-128"/>
                <a:ea typeface="メイリオ" pitchFamily="50" charset="-128"/>
                <a:cs typeface="メイリオ" pitchFamily="50" charset="-128"/>
              </a:rPr>
              <a:t>■</a:t>
            </a:r>
            <a:r>
              <a:rPr lang="ja-JP" altLang="en-US" sz="1400" b="1" dirty="0">
                <a:solidFill>
                  <a:srgbClr val="E27100"/>
                </a:solidFill>
                <a:latin typeface="メイリオ" pitchFamily="50" charset="-128"/>
                <a:ea typeface="メイリオ" pitchFamily="50" charset="-128"/>
                <a:cs typeface="メイリオ" pitchFamily="50" charset="-128"/>
              </a:rPr>
              <a:t>社員の通勤費の適正化で、大幅な経費削減を実現</a:t>
            </a:r>
          </a:p>
          <a:p>
            <a:pPr>
              <a:defRPr/>
            </a:pPr>
            <a:r>
              <a:rPr lang="ja-JP" altLang="en-US" dirty="0">
                <a:solidFill>
                  <a:srgbClr val="000000"/>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駅すぱあと、地図ソフトとの連動により、通勤経路を正確にチェック</a:t>
            </a:r>
          </a:p>
          <a:p>
            <a:pPr>
              <a:defRPr/>
            </a:pPr>
            <a:r>
              <a:rPr lang="ja-JP" altLang="en-US" sz="1200" dirty="0">
                <a:solidFill>
                  <a:srgbClr val="000000"/>
                </a:solidFill>
                <a:latin typeface="メイリオ" pitchFamily="50" charset="-128"/>
                <a:ea typeface="メイリオ" pitchFamily="50" charset="-128"/>
                <a:cs typeface="メイリオ" pitchFamily="50" charset="-128"/>
              </a:rPr>
              <a:t>■</a:t>
            </a:r>
            <a:r>
              <a:rPr lang="ja-JP" altLang="en-US" sz="1400" b="1" dirty="0">
                <a:solidFill>
                  <a:srgbClr val="E27100"/>
                </a:solidFill>
                <a:latin typeface="メイリオ" pitchFamily="50" charset="-128"/>
                <a:ea typeface="メイリオ" pitchFamily="50" charset="-128"/>
                <a:cs typeface="メイリオ" pitchFamily="50" charset="-128"/>
              </a:rPr>
              <a:t>業務の効率化</a:t>
            </a:r>
          </a:p>
          <a:p>
            <a:pPr>
              <a:defRPr/>
            </a:pPr>
            <a:r>
              <a:rPr lang="ja-JP" altLang="en-US" dirty="0">
                <a:solidFill>
                  <a:srgbClr val="000000"/>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運賃改定情報の抽出と一括更新機能 </a:t>
            </a:r>
            <a:r>
              <a:rPr lang="en-US" altLang="ja-JP" sz="12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定期券継続作業支援機能 </a:t>
            </a:r>
            <a:r>
              <a:rPr lang="en-US" altLang="ja-JP" sz="12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定期券支給データの作成とエクスポート機能</a:t>
            </a:r>
          </a:p>
          <a:p>
            <a:pPr>
              <a:defRPr/>
            </a:pPr>
            <a:r>
              <a:rPr lang="ja-JP" altLang="en-US" sz="1200" dirty="0">
                <a:solidFill>
                  <a:srgbClr val="000000"/>
                </a:solidFill>
                <a:latin typeface="メイリオ" pitchFamily="50" charset="-128"/>
                <a:ea typeface="メイリオ" pitchFamily="50" charset="-128"/>
                <a:cs typeface="メイリオ" pitchFamily="50" charset="-128"/>
              </a:rPr>
              <a:t>■</a:t>
            </a:r>
            <a:r>
              <a:rPr lang="ja-JP" altLang="en-US" sz="1400" b="1" dirty="0">
                <a:solidFill>
                  <a:srgbClr val="E27100"/>
                </a:solidFill>
                <a:latin typeface="メイリオ" pitchFamily="50" charset="-128"/>
                <a:ea typeface="メイリオ" pitchFamily="50" charset="-128"/>
                <a:cs typeface="メイリオ" pitchFamily="50" charset="-128"/>
              </a:rPr>
              <a:t>分割定期券の適応</a:t>
            </a:r>
          </a:p>
          <a:p>
            <a:pPr>
              <a:lnSpc>
                <a:spcPct val="40000"/>
              </a:lnSpc>
              <a:defRPr/>
            </a:pPr>
            <a:endParaRPr lang="ja-JP" altLang="en-US" sz="1200" b="1" dirty="0">
              <a:solidFill>
                <a:srgbClr val="E27100"/>
              </a:solidFill>
              <a:latin typeface="メイリオ" pitchFamily="50" charset="-128"/>
              <a:ea typeface="メイリオ" pitchFamily="50" charset="-128"/>
              <a:cs typeface="メイリオ" pitchFamily="50" charset="-128"/>
            </a:endParaRPr>
          </a:p>
          <a:p>
            <a:pPr>
              <a:lnSpc>
                <a:spcPct val="60000"/>
              </a:lnSpc>
              <a:defRPr/>
            </a:pPr>
            <a:r>
              <a:rPr lang="ja-JP" altLang="en-US" dirty="0">
                <a:solidFill>
                  <a:srgbClr val="000000"/>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更なるコスト削減が可能な分割定期券への適応</a:t>
            </a:r>
          </a:p>
          <a:p>
            <a:pPr>
              <a:defRPr/>
            </a:pPr>
            <a:r>
              <a:rPr lang="ja-JP" altLang="en-US" sz="1200" dirty="0">
                <a:solidFill>
                  <a:srgbClr val="000000"/>
                </a:solidFill>
                <a:latin typeface="メイリオ" pitchFamily="50" charset="-128"/>
                <a:ea typeface="メイリオ" pitchFamily="50" charset="-128"/>
                <a:cs typeface="メイリオ" pitchFamily="50" charset="-128"/>
              </a:rPr>
              <a:t>■</a:t>
            </a:r>
            <a:r>
              <a:rPr lang="ja-JP" altLang="en-US" sz="1400" b="1" dirty="0">
                <a:solidFill>
                  <a:srgbClr val="E27100"/>
                </a:solidFill>
                <a:latin typeface="メイリオ" pitchFamily="50" charset="-128"/>
                <a:ea typeface="メイリオ" pitchFamily="50" charset="-128"/>
                <a:cs typeface="メイリオ" pitchFamily="50" charset="-128"/>
              </a:rPr>
              <a:t>定期券支給期間の見直し</a:t>
            </a:r>
          </a:p>
          <a:p>
            <a:pPr>
              <a:lnSpc>
                <a:spcPct val="90000"/>
              </a:lnSpc>
              <a:defRPr/>
            </a:pPr>
            <a:r>
              <a:rPr lang="ja-JP" altLang="en-US" dirty="0">
                <a:solidFill>
                  <a:srgbClr val="000000"/>
                </a:solidFill>
                <a:latin typeface="メイリオ" pitchFamily="50" charset="-128"/>
                <a:ea typeface="メイリオ" pitchFamily="50" charset="-128"/>
                <a:cs typeface="メイリオ" pitchFamily="50" charset="-128"/>
              </a:rPr>
              <a:t>　</a:t>
            </a: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支給期間変更時、払戻計算の業務負担を軽減</a:t>
            </a:r>
          </a:p>
        </p:txBody>
      </p:sp>
      <p:pic>
        <p:nvPicPr>
          <p:cNvPr id="92167" name="Picture 74"/>
          <p:cNvPicPr>
            <a:picLocks noChangeAspect="1" noChangeArrowheads="1"/>
          </p:cNvPicPr>
          <p:nvPr/>
        </p:nvPicPr>
        <p:blipFill>
          <a:blip r:embed="rId3" cstate="screen"/>
          <a:srcRect/>
          <a:stretch>
            <a:fillRect/>
          </a:stretch>
        </p:blipFill>
        <p:spPr bwMode="auto">
          <a:xfrm>
            <a:off x="428625" y="4418013"/>
            <a:ext cx="1857375" cy="1200150"/>
          </a:xfrm>
          <a:prstGeom prst="rect">
            <a:avLst/>
          </a:prstGeom>
          <a:noFill/>
          <a:ln w="9525">
            <a:noFill/>
            <a:miter lim="800000"/>
            <a:headEnd/>
            <a:tailEnd/>
          </a:ln>
        </p:spPr>
      </p:pic>
      <p:sp>
        <p:nvSpPr>
          <p:cNvPr id="66568" name="コンテンツ プレースホルダ 6"/>
          <p:cNvSpPr>
            <a:spLocks/>
          </p:cNvSpPr>
          <p:nvPr/>
        </p:nvSpPr>
        <p:spPr bwMode="auto">
          <a:xfrm>
            <a:off x="790575" y="5807075"/>
            <a:ext cx="1368425" cy="215900"/>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定期券払戻情報</a:t>
            </a:r>
          </a:p>
        </p:txBody>
      </p:sp>
      <p:pic>
        <p:nvPicPr>
          <p:cNvPr id="34876" name="図 60"/>
          <p:cNvPicPr>
            <a:picLocks noChangeAspect="1" noChangeArrowheads="1"/>
          </p:cNvPicPr>
          <p:nvPr/>
        </p:nvPicPr>
        <p:blipFill>
          <a:blip r:embed="rId4" cstate="screen"/>
          <a:srcRect/>
          <a:stretch>
            <a:fillRect/>
          </a:stretch>
        </p:blipFill>
        <p:spPr bwMode="auto">
          <a:xfrm>
            <a:off x="2587625" y="4448175"/>
            <a:ext cx="1565275" cy="1243013"/>
          </a:xfrm>
          <a:prstGeom prst="rect">
            <a:avLst/>
          </a:prstGeom>
          <a:noFill/>
          <a:ln w="28575">
            <a:solidFill>
              <a:srgbClr val="C8CADE"/>
            </a:solidFill>
            <a:miter lim="800000"/>
            <a:headEnd/>
            <a:tailEnd/>
          </a:ln>
          <a:effectLst>
            <a:outerShdw dist="35921" dir="2700000" algn="ctr" rotWithShape="0">
              <a:srgbClr val="808080"/>
            </a:outerShdw>
          </a:effectLst>
          <a:extLst/>
        </p:spPr>
      </p:pic>
      <p:pic>
        <p:nvPicPr>
          <p:cNvPr id="34877" name="図 61"/>
          <p:cNvPicPr>
            <a:picLocks noChangeAspect="1" noChangeArrowheads="1"/>
          </p:cNvPicPr>
          <p:nvPr/>
        </p:nvPicPr>
        <p:blipFill>
          <a:blip r:embed="rId5" cstate="screen"/>
          <a:srcRect/>
          <a:stretch>
            <a:fillRect/>
          </a:stretch>
        </p:blipFill>
        <p:spPr bwMode="auto">
          <a:xfrm>
            <a:off x="3068638" y="4343400"/>
            <a:ext cx="1266825" cy="485775"/>
          </a:xfrm>
          <a:prstGeom prst="rect">
            <a:avLst/>
          </a:prstGeom>
          <a:noFill/>
          <a:ln w="28575">
            <a:solidFill>
              <a:srgbClr val="C8CADE"/>
            </a:solidFill>
            <a:miter lim="800000"/>
            <a:headEnd/>
            <a:tailEnd/>
          </a:ln>
          <a:effectLst>
            <a:outerShdw dist="35921" dir="2700000" algn="ctr" rotWithShape="0">
              <a:srgbClr val="808080"/>
            </a:outerShdw>
          </a:effectLst>
          <a:extLst/>
        </p:spPr>
      </p:pic>
      <p:sp>
        <p:nvSpPr>
          <p:cNvPr id="66571" name="コンテンツ プレースホルダ 6"/>
          <p:cNvSpPr>
            <a:spLocks/>
          </p:cNvSpPr>
          <p:nvPr/>
        </p:nvSpPr>
        <p:spPr bwMode="auto">
          <a:xfrm>
            <a:off x="2887663" y="5799138"/>
            <a:ext cx="1368425" cy="215900"/>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駅すぱあと連動</a:t>
            </a:r>
          </a:p>
        </p:txBody>
      </p:sp>
      <p:grpSp>
        <p:nvGrpSpPr>
          <p:cNvPr id="2" name="グループ化 35"/>
          <p:cNvGrpSpPr>
            <a:grpSpLocks noChangeAspect="1"/>
          </p:cNvGrpSpPr>
          <p:nvPr/>
        </p:nvGrpSpPr>
        <p:grpSpPr bwMode="auto">
          <a:xfrm>
            <a:off x="4572000" y="4303714"/>
            <a:ext cx="3968608" cy="1501560"/>
            <a:chOff x="4246715" y="4294904"/>
            <a:chExt cx="4409743" cy="1852706"/>
          </a:xfrm>
        </p:grpSpPr>
        <p:sp>
          <p:nvSpPr>
            <p:cNvPr id="66577" name="AutoShape 40"/>
            <p:cNvSpPr>
              <a:spLocks noChangeArrowheads="1"/>
            </p:cNvSpPr>
            <p:nvPr/>
          </p:nvSpPr>
          <p:spPr bwMode="auto">
            <a:xfrm>
              <a:off x="6918701" y="4559342"/>
              <a:ext cx="1728681" cy="1298649"/>
            </a:xfrm>
            <a:prstGeom prst="roundRect">
              <a:avLst>
                <a:gd name="adj" fmla="val 16667"/>
              </a:avLst>
            </a:prstGeom>
            <a:solidFill>
              <a:srgbClr val="0000FF">
                <a:alpha val="30196"/>
              </a:srgbClr>
            </a:solidFill>
            <a:ln w="9525" algn="ctr">
              <a:solidFill>
                <a:srgbClr val="0000FF"/>
              </a:solidFill>
              <a:round/>
              <a:headEnd/>
              <a:tailEnd/>
            </a:ln>
          </p:spPr>
          <p:txBody>
            <a:bodyPr wrap="none" anchor="ctr"/>
            <a:lstStyle/>
            <a:p>
              <a:pPr>
                <a:defRPr/>
              </a:pPr>
              <a:endParaRPr lang="ja-JP" altLang="ja-JP" sz="1600">
                <a:solidFill>
                  <a:srgbClr val="FFFFFF"/>
                </a:solidFill>
                <a:latin typeface="メイリオ" pitchFamily="50" charset="-128"/>
                <a:ea typeface="メイリオ" pitchFamily="50" charset="-128"/>
                <a:cs typeface="メイリオ" pitchFamily="50" charset="-128"/>
              </a:endParaRPr>
            </a:p>
          </p:txBody>
        </p:sp>
        <p:sp>
          <p:nvSpPr>
            <p:cNvPr id="66578" name="AutoShape 37"/>
            <p:cNvSpPr>
              <a:spLocks noChangeArrowheads="1"/>
            </p:cNvSpPr>
            <p:nvPr/>
          </p:nvSpPr>
          <p:spPr bwMode="auto">
            <a:xfrm>
              <a:off x="4246715" y="4631817"/>
              <a:ext cx="1656360" cy="1226175"/>
            </a:xfrm>
            <a:prstGeom prst="roundRect">
              <a:avLst>
                <a:gd name="adj" fmla="val 16667"/>
              </a:avLst>
            </a:prstGeom>
            <a:solidFill>
              <a:srgbClr val="FF0000">
                <a:alpha val="30196"/>
              </a:srgbClr>
            </a:solidFill>
            <a:ln w="9525" algn="ctr">
              <a:solidFill>
                <a:srgbClr val="FF0000"/>
              </a:solidFill>
              <a:round/>
              <a:headEnd/>
              <a:tailEnd/>
            </a:ln>
          </p:spPr>
          <p:txBody>
            <a:bodyPr wrap="none" anchor="ctr"/>
            <a:lstStyle/>
            <a:p>
              <a:pPr>
                <a:defRPr/>
              </a:pPr>
              <a:endParaRPr lang="ja-JP" altLang="en-US" sz="1600">
                <a:solidFill>
                  <a:srgbClr val="FFFFFF"/>
                </a:solidFill>
                <a:latin typeface="メイリオ" pitchFamily="50" charset="-128"/>
                <a:ea typeface="メイリオ" pitchFamily="50" charset="-128"/>
                <a:cs typeface="メイリオ" pitchFamily="50" charset="-128"/>
              </a:endParaRPr>
            </a:p>
          </p:txBody>
        </p:sp>
        <p:sp>
          <p:nvSpPr>
            <p:cNvPr id="66580" name="コンテンツ プレースホルダ 6"/>
            <p:cNvSpPr>
              <a:spLocks/>
            </p:cNvSpPr>
            <p:nvPr/>
          </p:nvSpPr>
          <p:spPr bwMode="auto">
            <a:xfrm>
              <a:off x="6075943" y="4473158"/>
              <a:ext cx="1568160" cy="217421"/>
            </a:xfrm>
            <a:prstGeom prst="rect">
              <a:avLst/>
            </a:prstGeom>
            <a:noFill/>
            <a:ln w="9525">
              <a:noFill/>
              <a:miter lim="800000"/>
              <a:headEnd/>
              <a:tailEnd/>
            </a:ln>
          </p:spPr>
          <p:txBody>
            <a:bodyPr lIns="0" tIns="0" rIns="0" bIns="0"/>
            <a:lstStyle/>
            <a:p>
              <a:pPr marL="215900" indent="-215900" fontAlgn="ctr">
                <a:lnSpc>
                  <a:spcPct val="80000"/>
                </a:lnSpc>
                <a:spcBef>
                  <a:spcPct val="20000"/>
                </a:spcBef>
                <a:buClr>
                  <a:srgbClr val="0065AE"/>
                </a:buClr>
                <a:buSzPct val="75000"/>
                <a:buFont typeface="Wingdings" pitchFamily="2" charset="2"/>
                <a:buNone/>
                <a:defRPr/>
              </a:pP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社員情報</a:t>
              </a:r>
            </a:p>
          </p:txBody>
        </p:sp>
        <p:sp>
          <p:nvSpPr>
            <p:cNvPr id="66582" name="コンテンツ プレースホルダ 6"/>
            <p:cNvSpPr>
              <a:spLocks/>
            </p:cNvSpPr>
            <p:nvPr/>
          </p:nvSpPr>
          <p:spPr bwMode="auto">
            <a:xfrm>
              <a:off x="5158021" y="5548499"/>
              <a:ext cx="1008985" cy="287935"/>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defRPr/>
              </a:pPr>
              <a:r>
                <a:rPr lang="ja-JP" altLang="en-US" sz="1000" dirty="0">
                  <a:solidFill>
                    <a:srgbClr val="000000"/>
                  </a:solidFill>
                  <a:latin typeface="メイリオ" pitchFamily="50" charset="-128"/>
                  <a:ea typeface="メイリオ" pitchFamily="50" charset="-128"/>
                  <a:cs typeface="メイリオ" pitchFamily="50" charset="-128"/>
                </a:rPr>
                <a:t>データ更新</a:t>
              </a:r>
            </a:p>
          </p:txBody>
        </p:sp>
        <p:sp>
          <p:nvSpPr>
            <p:cNvPr id="66583" name="コンテンツ プレースホルダ 6"/>
            <p:cNvSpPr>
              <a:spLocks/>
            </p:cNvSpPr>
            <p:nvPr/>
          </p:nvSpPr>
          <p:spPr bwMode="auto">
            <a:xfrm>
              <a:off x="5926970" y="5861633"/>
              <a:ext cx="1083072" cy="285977"/>
            </a:xfrm>
            <a:prstGeom prst="rect">
              <a:avLst/>
            </a:prstGeom>
            <a:noFill/>
            <a:ln w="9525">
              <a:noFill/>
              <a:miter lim="800000"/>
              <a:headEnd/>
              <a:tailEnd/>
            </a:ln>
          </p:spPr>
          <p:txBody>
            <a:bodyPr lIns="0" tIns="0" rIns="0" bIns="0"/>
            <a:lstStyle/>
            <a:p>
              <a:pPr marL="215900" indent="-215900" fontAlgn="ctr">
                <a:lnSpc>
                  <a:spcPct val="80000"/>
                </a:lnSpc>
                <a:spcBef>
                  <a:spcPct val="20000"/>
                </a:spcBef>
                <a:buClr>
                  <a:srgbClr val="0065AE"/>
                </a:buClr>
                <a:buSzPct val="75000"/>
                <a:buFont typeface="Wingdings" pitchFamily="2" charset="2"/>
                <a:buNone/>
                <a:defRPr/>
              </a:pPr>
              <a:r>
                <a:rPr lang="ja-JP" altLang="en-US" sz="1200" dirty="0">
                  <a:solidFill>
                    <a:prstClr val="black">
                      <a:lumMod val="65000"/>
                      <a:lumOff val="35000"/>
                    </a:prstClr>
                  </a:solidFill>
                  <a:latin typeface="メイリオ" pitchFamily="50" charset="-128"/>
                  <a:ea typeface="メイリオ" pitchFamily="50" charset="-128"/>
                  <a:cs typeface="メイリオ" pitchFamily="50" charset="-128"/>
                </a:rPr>
                <a:t>交通費データ</a:t>
              </a:r>
            </a:p>
          </p:txBody>
        </p:sp>
        <p:sp>
          <p:nvSpPr>
            <p:cNvPr id="215119" name="AutoShape 79"/>
            <p:cNvSpPr>
              <a:spLocks noChangeArrowheads="1"/>
            </p:cNvSpPr>
            <p:nvPr/>
          </p:nvSpPr>
          <p:spPr bwMode="auto">
            <a:xfrm>
              <a:off x="6928788" y="4294904"/>
              <a:ext cx="1727670" cy="581028"/>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fontAlgn="auto">
                <a:spcBef>
                  <a:spcPts val="0"/>
                </a:spcBef>
                <a:spcAft>
                  <a:spcPts val="0"/>
                </a:spcAft>
                <a:defRPr/>
              </a:pPr>
              <a:r>
                <a:rPr lang="en-US" altLang="ja-JP" sz="1600" dirty="0" err="1">
                  <a:solidFill>
                    <a:prstClr val="white"/>
                  </a:solidFill>
                  <a:latin typeface="メイリオ" pitchFamily="50" charset="-128"/>
                  <a:ea typeface="メイリオ" pitchFamily="50" charset="-128"/>
                  <a:cs typeface="メイリオ" pitchFamily="50" charset="-128"/>
                </a:rPr>
                <a:t>SuperStream</a:t>
              </a:r>
              <a:endParaRPr lang="ja-JP" altLang="en-US" sz="1600" dirty="0">
                <a:solidFill>
                  <a:srgbClr val="FFFFFF"/>
                </a:solidFill>
                <a:latin typeface="メイリオ" pitchFamily="50" charset="-128"/>
                <a:ea typeface="メイリオ" pitchFamily="50" charset="-128"/>
                <a:cs typeface="メイリオ" pitchFamily="50" charset="-128"/>
              </a:endParaRPr>
            </a:p>
          </p:txBody>
        </p:sp>
      </p:grpSp>
      <p:sp>
        <p:nvSpPr>
          <p:cNvPr id="66574" name="コンテンツ プレースホルダ 6"/>
          <p:cNvSpPr>
            <a:spLocks/>
          </p:cNvSpPr>
          <p:nvPr/>
        </p:nvSpPr>
        <p:spPr bwMode="auto">
          <a:xfrm>
            <a:off x="4446588" y="5781675"/>
            <a:ext cx="2417762" cy="241300"/>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defRPr/>
            </a:pPr>
            <a:r>
              <a:rPr lang="ja-JP" altLang="en-US" sz="1100" dirty="0">
                <a:solidFill>
                  <a:prstClr val="black">
                    <a:lumMod val="65000"/>
                    <a:lumOff val="35000"/>
                  </a:prstClr>
                </a:solidFill>
                <a:latin typeface="メイリオ" pitchFamily="50" charset="-128"/>
                <a:ea typeface="メイリオ" pitchFamily="50" charset="-128"/>
                <a:cs typeface="メイリオ" pitchFamily="50" charset="-128"/>
              </a:rPr>
              <a:t>　　販売元：無限社</a:t>
            </a:r>
          </a:p>
        </p:txBody>
      </p:sp>
      <p:sp>
        <p:nvSpPr>
          <p:cNvPr id="92174" name="コンテンツ プレースホルダ 6"/>
          <p:cNvSpPr>
            <a:spLocks/>
          </p:cNvSpPr>
          <p:nvPr/>
        </p:nvSpPr>
        <p:spPr bwMode="auto">
          <a:xfrm>
            <a:off x="5984875" y="6254750"/>
            <a:ext cx="3097213" cy="241300"/>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pP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詳細は各販売元様へお問い合わせください。</a:t>
            </a:r>
          </a:p>
        </p:txBody>
      </p:sp>
      <p:pic>
        <p:nvPicPr>
          <p:cNvPr id="92175" name="Picture 29" descr="らくらく定期.net"/>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a:off x="4572000" y="4221163"/>
            <a:ext cx="998538" cy="481012"/>
          </a:xfrm>
          <a:prstGeom prst="rect">
            <a:avLst/>
          </a:prstGeom>
          <a:noFill/>
          <a:ln w="9525">
            <a:noFill/>
            <a:miter lim="800000"/>
            <a:headEnd/>
            <a:tailEnd/>
          </a:ln>
        </p:spPr>
      </p:pic>
      <p:pic>
        <p:nvPicPr>
          <p:cNvPr id="25" name="Picture 16"/>
          <p:cNvPicPr>
            <a:picLocks noChangeAspect="1" noChangeArrowheads="1"/>
          </p:cNvPicPr>
          <p:nvPr/>
        </p:nvPicPr>
        <p:blipFill>
          <a:blip r:embed="rId7" cstate="screen"/>
          <a:srcRect/>
          <a:stretch>
            <a:fillRect/>
          </a:stretch>
        </p:blipFill>
        <p:spPr bwMode="auto">
          <a:xfrm>
            <a:off x="4716016" y="4673388"/>
            <a:ext cx="411360" cy="846733"/>
          </a:xfrm>
          <a:prstGeom prst="rect">
            <a:avLst/>
          </a:prstGeom>
          <a:noFill/>
          <a:ln w="9525">
            <a:noFill/>
            <a:miter lim="800000"/>
            <a:headEnd/>
            <a:tailEnd/>
          </a:ln>
          <a:effectLst/>
        </p:spPr>
      </p:pic>
      <p:pic>
        <p:nvPicPr>
          <p:cNvPr id="26" name="Picture 17"/>
          <p:cNvPicPr>
            <a:picLocks noChangeAspect="1" noChangeArrowheads="1"/>
          </p:cNvPicPr>
          <p:nvPr/>
        </p:nvPicPr>
        <p:blipFill>
          <a:blip r:embed="rId8" cstate="screen"/>
          <a:srcRect/>
          <a:stretch>
            <a:fillRect/>
          </a:stretch>
        </p:blipFill>
        <p:spPr bwMode="auto">
          <a:xfrm>
            <a:off x="7524328" y="4759648"/>
            <a:ext cx="459799" cy="820007"/>
          </a:xfrm>
          <a:prstGeom prst="rect">
            <a:avLst/>
          </a:prstGeom>
          <a:noFill/>
          <a:ln w="9525">
            <a:noFill/>
            <a:miter lim="800000"/>
            <a:headEnd/>
            <a:tailEnd/>
          </a:ln>
          <a:effectLst/>
        </p:spPr>
      </p:pic>
      <p:pic>
        <p:nvPicPr>
          <p:cNvPr id="29" name="Picture 29"/>
          <p:cNvPicPr>
            <a:picLocks noChangeAspect="1" noChangeArrowheads="1"/>
          </p:cNvPicPr>
          <p:nvPr/>
        </p:nvPicPr>
        <p:blipFill>
          <a:blip r:embed="rId9" cstate="screen"/>
          <a:srcRect/>
          <a:stretch>
            <a:fillRect/>
          </a:stretch>
        </p:blipFill>
        <p:spPr bwMode="auto">
          <a:xfrm rot="16200000" flipH="1">
            <a:off x="6206256" y="4243016"/>
            <a:ext cx="489981" cy="1166205"/>
          </a:xfrm>
          <a:prstGeom prst="rect">
            <a:avLst/>
          </a:prstGeom>
          <a:noFill/>
          <a:ln w="9525">
            <a:noFill/>
            <a:miter lim="800000"/>
            <a:headEnd/>
            <a:tailEnd/>
          </a:ln>
          <a:effectLst/>
        </p:spPr>
      </p:pic>
      <p:pic>
        <p:nvPicPr>
          <p:cNvPr id="30" name="Picture 29"/>
          <p:cNvPicPr>
            <a:picLocks noChangeAspect="1" noChangeArrowheads="1"/>
          </p:cNvPicPr>
          <p:nvPr/>
        </p:nvPicPr>
        <p:blipFill>
          <a:blip r:embed="rId9" cstate="screen"/>
          <a:srcRect/>
          <a:stretch>
            <a:fillRect/>
          </a:stretch>
        </p:blipFill>
        <p:spPr bwMode="auto">
          <a:xfrm rot="5400000" flipH="1">
            <a:off x="6358656" y="4689139"/>
            <a:ext cx="489981" cy="1166205"/>
          </a:xfrm>
          <a:prstGeom prst="rect">
            <a:avLst/>
          </a:prstGeom>
          <a:noFill/>
          <a:ln w="9525">
            <a:noFill/>
            <a:miter lim="800000"/>
            <a:headEnd/>
            <a:tailEnd/>
          </a:ln>
          <a:effectLst/>
        </p:spPr>
      </p:pic>
      <p:pic>
        <p:nvPicPr>
          <p:cNvPr id="31" name="Picture 8"/>
          <p:cNvPicPr>
            <a:picLocks noChangeAspect="1" noChangeArrowheads="1"/>
          </p:cNvPicPr>
          <p:nvPr/>
        </p:nvPicPr>
        <p:blipFill>
          <a:blip r:embed="rId10" cstate="screen"/>
          <a:srcRect/>
          <a:stretch>
            <a:fillRect/>
          </a:stretch>
        </p:blipFill>
        <p:spPr bwMode="auto">
          <a:xfrm>
            <a:off x="4932040" y="5013176"/>
            <a:ext cx="503387" cy="565671"/>
          </a:xfrm>
          <a:prstGeom prst="rect">
            <a:avLst/>
          </a:prstGeom>
          <a:noFill/>
          <a:ln w="9525">
            <a:noFill/>
            <a:miter lim="800000"/>
            <a:headEnd/>
            <a:tailEnd/>
          </a:ln>
          <a:effectLst/>
        </p:spPr>
      </p:pic>
      <p:pic>
        <p:nvPicPr>
          <p:cNvPr id="32" name="Picture 8"/>
          <p:cNvPicPr>
            <a:picLocks noChangeAspect="1" noChangeArrowheads="1"/>
          </p:cNvPicPr>
          <p:nvPr/>
        </p:nvPicPr>
        <p:blipFill>
          <a:blip r:embed="rId10" cstate="screen"/>
          <a:srcRect/>
          <a:stretch>
            <a:fillRect/>
          </a:stretch>
        </p:blipFill>
        <p:spPr bwMode="auto">
          <a:xfrm>
            <a:off x="7813029" y="5013176"/>
            <a:ext cx="503387" cy="565671"/>
          </a:xfrm>
          <a:prstGeom prst="rect">
            <a:avLst/>
          </a:prstGeom>
          <a:noFill/>
          <a:ln w="9525">
            <a:noFill/>
            <a:miter lim="800000"/>
            <a:headEnd/>
            <a:tailEnd/>
          </a:ln>
          <a:effectLst/>
        </p:spPr>
      </p:pic>
      <p:sp>
        <p:nvSpPr>
          <p:cNvPr id="27"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bwMode="auto">
          <a:xfrm>
            <a:off x="215900" y="252760"/>
            <a:ext cx="8229600" cy="943992"/>
          </a:xfrm>
          <a:prstGeom prst="rect">
            <a:avLst/>
          </a:prstGeom>
          <a:noFill/>
          <a:ln>
            <a:miter lim="800000"/>
            <a:headEnd/>
            <a:tailEnd/>
          </a:ln>
        </p:spPr>
        <p:txBody>
          <a:bodyPr lIns="90000" tIns="0" rIns="0" bIns="0" anchor="ctr"/>
          <a:lstStyle/>
          <a:p>
            <a:pPr eaLnBrk="1" hangingPunct="1"/>
            <a:r>
              <a:rPr lang="ja-JP" altLang="en-US" dirty="0" smtClean="0">
                <a:latin typeface="メイリオ" pitchFamily="50" charset="-128"/>
                <a:ea typeface="メイリオ" pitchFamily="50" charset="-128"/>
                <a:cs typeface="メイリオ" pitchFamily="50" charset="-128"/>
              </a:rPr>
              <a:t>給与明細書配信システムとのアライアンス</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～ペーパーレスによるコスト削減を実現～</a:t>
            </a:r>
          </a:p>
        </p:txBody>
      </p:sp>
      <p:sp>
        <p:nvSpPr>
          <p:cNvPr id="93221" name="コンテンツ プレースホルダ 6"/>
          <p:cNvSpPr>
            <a:spLocks/>
          </p:cNvSpPr>
          <p:nvPr/>
        </p:nvSpPr>
        <p:spPr bwMode="auto">
          <a:xfrm>
            <a:off x="6122988" y="6254750"/>
            <a:ext cx="2717800" cy="241300"/>
          </a:xfrm>
          <a:prstGeom prst="rect">
            <a:avLst/>
          </a:prstGeom>
          <a:noFill/>
          <a:ln w="9525">
            <a:noFill/>
            <a:miter lim="800000"/>
            <a:headEnd/>
            <a:tailEnd/>
          </a:ln>
        </p:spPr>
        <p:txBody>
          <a:bodyPr lIns="0" tIns="0" rIns="0" bIns="0"/>
          <a:lstStyle/>
          <a:p>
            <a:pPr marL="215900" indent="-215900" fontAlgn="ctr">
              <a:spcBef>
                <a:spcPct val="20000"/>
              </a:spcBef>
              <a:buClr>
                <a:srgbClr val="0065AE"/>
              </a:buClr>
              <a:buSzPct val="75000"/>
              <a:buFont typeface="Wingdings" pitchFamily="2" charset="2"/>
              <a:buNone/>
            </a:pPr>
            <a:r>
              <a:rPr lang="ja-JP" altLang="en-US" sz="1000" dirty="0">
                <a:solidFill>
                  <a:srgbClr val="000000"/>
                </a:solidFill>
                <a:latin typeface="メイリオ" pitchFamily="50" charset="-128"/>
                <a:ea typeface="メイリオ" pitchFamily="50" charset="-128"/>
                <a:cs typeface="メイリオ" pitchFamily="50" charset="-128"/>
              </a:rPr>
              <a:t>　　</a:t>
            </a:r>
            <a:r>
              <a:rPr lang="en-US" altLang="ja-JP" sz="1000" dirty="0">
                <a:solidFill>
                  <a:srgbClr val="000000"/>
                </a:solidFill>
                <a:latin typeface="メイリオ" pitchFamily="50" charset="-128"/>
                <a:ea typeface="メイリオ" pitchFamily="50" charset="-128"/>
                <a:cs typeface="メイリオ" pitchFamily="50" charset="-128"/>
              </a:rPr>
              <a:t>※</a:t>
            </a:r>
            <a:r>
              <a:rPr lang="ja-JP" altLang="en-US" sz="1000" dirty="0">
                <a:solidFill>
                  <a:srgbClr val="000000"/>
                </a:solidFill>
                <a:latin typeface="メイリオ" pitchFamily="50" charset="-128"/>
                <a:ea typeface="メイリオ" pitchFamily="50" charset="-128"/>
                <a:cs typeface="メイリオ" pitchFamily="50" charset="-128"/>
              </a:rPr>
              <a:t>詳細は各社へお問い合わせください。</a:t>
            </a:r>
            <a:endParaRPr lang="ja-JP" altLang="en-US" sz="1000" dirty="0">
              <a:solidFill>
                <a:srgbClr val="333333"/>
              </a:solidFill>
              <a:latin typeface="メイリオ" pitchFamily="50" charset="-128"/>
              <a:ea typeface="メイリオ" pitchFamily="50" charset="-128"/>
              <a:cs typeface="メイリオ" pitchFamily="50" charset="-128"/>
            </a:endParaRPr>
          </a:p>
        </p:txBody>
      </p:sp>
      <p:sp>
        <p:nvSpPr>
          <p:cNvPr id="60458"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E0E8812-3460-4619-869F-7EDFF92CCFF1}"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55</a:t>
            </a:fld>
            <a:endParaRPr lang="ja-JP" altLang="en-US" smtClean="0">
              <a:solidFill>
                <a:srgbClr val="FFFFFF"/>
              </a:solidFill>
              <a:latin typeface="メイリオ" pitchFamily="50" charset="-128"/>
              <a:ea typeface="メイリオ" pitchFamily="50" charset="-128"/>
              <a:cs typeface="メイリオ" pitchFamily="50" charset="-128"/>
            </a:endParaRPr>
          </a:p>
        </p:txBody>
      </p:sp>
      <p:sp>
        <p:nvSpPr>
          <p:cNvPr id="45" name="Rectangle 96"/>
          <p:cNvSpPr>
            <a:spLocks noChangeArrowheads="1"/>
          </p:cNvSpPr>
          <p:nvPr/>
        </p:nvSpPr>
        <p:spPr bwMode="auto">
          <a:xfrm>
            <a:off x="899592" y="2564904"/>
            <a:ext cx="1637284" cy="556179"/>
          </a:xfrm>
          <a:prstGeom prst="rect">
            <a:avLst/>
          </a:prstGeom>
          <a:noFill/>
          <a:ln w="9525" algn="ctr">
            <a:noFill/>
            <a:miter lim="800000"/>
            <a:headEnd/>
            <a:tailEnd/>
          </a:ln>
        </p:spPr>
        <p:txBody>
          <a:bodyPr wrap="none" lIns="90000" tIns="46800" rIns="90000" bIns="46800" anchor="ctr">
            <a:spAutoFit/>
          </a:bodyPr>
          <a:lstStyle/>
          <a:p>
            <a:r>
              <a:rPr lang="en-US" altLang="ja-JP" sz="1500" b="1" i="1" dirty="0" err="1" smtClean="0">
                <a:solidFill>
                  <a:srgbClr val="0065AE"/>
                </a:solidFill>
                <a:latin typeface="Times New Roman" pitchFamily="18" charset="0"/>
                <a:ea typeface="メイリオ" pitchFamily="50" charset="-128"/>
                <a:cs typeface="Times New Roman" pitchFamily="18" charset="0"/>
              </a:rPr>
              <a:t>SuperStream</a:t>
            </a:r>
            <a:r>
              <a:rPr lang="en-US" altLang="ja-JP" sz="1500" b="1" i="1" dirty="0" smtClean="0">
                <a:solidFill>
                  <a:srgbClr val="0065AE"/>
                </a:solidFill>
                <a:latin typeface="Times New Roman" pitchFamily="18" charset="0"/>
                <a:ea typeface="メイリオ" pitchFamily="50" charset="-128"/>
                <a:cs typeface="Times New Roman" pitchFamily="18" charset="0"/>
              </a:rPr>
              <a:t>-</a:t>
            </a:r>
            <a:r>
              <a:rPr lang="en-US" altLang="ja-JP" sz="1500" b="1" dirty="0" smtClean="0">
                <a:solidFill>
                  <a:srgbClr val="0065AE"/>
                </a:solidFill>
                <a:latin typeface="Times New Roman" pitchFamily="18" charset="0"/>
                <a:ea typeface="メイリオ" pitchFamily="50" charset="-128"/>
                <a:cs typeface="Times New Roman" pitchFamily="18" charset="0"/>
              </a:rPr>
              <a:t>PR+</a:t>
            </a:r>
          </a:p>
          <a:p>
            <a:pPr algn="ctr"/>
            <a:r>
              <a:rPr lang="ja-JP" altLang="en-US" sz="1500" dirty="0" smtClean="0">
                <a:solidFill>
                  <a:srgbClr val="0065AE"/>
                </a:solidFill>
                <a:latin typeface="メイリオ" pitchFamily="50" charset="-128"/>
                <a:ea typeface="メイリオ" pitchFamily="50" charset="-128"/>
                <a:cs typeface="メイリオ" pitchFamily="50" charset="-128"/>
              </a:rPr>
              <a:t>給与管理</a:t>
            </a:r>
            <a:endParaRPr lang="ja-JP" altLang="en-US" sz="1500" dirty="0">
              <a:solidFill>
                <a:srgbClr val="0065AE"/>
              </a:solidFill>
              <a:latin typeface="メイリオ" pitchFamily="50" charset="-128"/>
              <a:ea typeface="メイリオ" pitchFamily="50" charset="-128"/>
              <a:cs typeface="メイリオ" pitchFamily="50" charset="-128"/>
            </a:endParaRPr>
          </a:p>
        </p:txBody>
      </p:sp>
      <p:sp>
        <p:nvSpPr>
          <p:cNvPr id="52" name="テキスト ボックス 51"/>
          <p:cNvSpPr txBox="1"/>
          <p:nvPr/>
        </p:nvSpPr>
        <p:spPr>
          <a:xfrm>
            <a:off x="683568" y="1700808"/>
            <a:ext cx="7344816" cy="648072"/>
          </a:xfrm>
          <a:prstGeom prst="rect">
            <a:avLst/>
          </a:prstGeom>
        </p:spPr>
        <p:txBody>
          <a:bodyPr wrap="none" lIns="0" tIns="0" rIns="0" bIns="0" rtlCol="0" anchor="t" anchorCtr="0">
            <a:normAutofit/>
          </a:bodyPr>
          <a:lstStyle/>
          <a:p>
            <a:pPr>
              <a:defRPr/>
            </a:pPr>
            <a:r>
              <a:rPr lang="ja-JP" altLang="en-US" sz="1600" dirty="0" smtClean="0">
                <a:solidFill>
                  <a:prstClr val="black">
                    <a:lumMod val="65000"/>
                    <a:lumOff val="35000"/>
                  </a:prstClr>
                </a:solidFill>
                <a:latin typeface="メイリオ" pitchFamily="50" charset="-128"/>
                <a:ea typeface="メイリオ" pitchFamily="50" charset="-128"/>
                <a:cs typeface="メイリオ" pitchFamily="50" charset="-128"/>
              </a:rPr>
              <a:t>パート・アルバイト社員の雇用が多い企業様や、支店・店舗が多い企業様で</a:t>
            </a:r>
          </a:p>
          <a:p>
            <a:pPr>
              <a:lnSpc>
                <a:spcPct val="120000"/>
              </a:lnSpc>
              <a:defRPr/>
            </a:pPr>
            <a:r>
              <a:rPr lang="ja-JP" altLang="en-US" sz="1600" dirty="0" smtClean="0">
                <a:solidFill>
                  <a:prstClr val="black">
                    <a:lumMod val="65000"/>
                    <a:lumOff val="35000"/>
                  </a:prstClr>
                </a:solidFill>
                <a:latin typeface="メイリオ" pitchFamily="50" charset="-128"/>
                <a:ea typeface="メイリオ" pitchFamily="50" charset="-128"/>
                <a:cs typeface="メイリオ" pitchFamily="50" charset="-128"/>
              </a:rPr>
              <a:t>給与明細書の配布にかかる手間やコストの大幅な削減が可能です。</a:t>
            </a:r>
          </a:p>
        </p:txBody>
      </p:sp>
      <p:grpSp>
        <p:nvGrpSpPr>
          <p:cNvPr id="6" name="グループ化 52"/>
          <p:cNvGrpSpPr/>
          <p:nvPr/>
        </p:nvGrpSpPr>
        <p:grpSpPr>
          <a:xfrm>
            <a:off x="395290" y="1340768"/>
            <a:ext cx="215993" cy="215740"/>
            <a:chOff x="395290" y="1460627"/>
            <a:chExt cx="215993" cy="215740"/>
          </a:xfrm>
        </p:grpSpPr>
        <p:sp>
          <p:nvSpPr>
            <p:cNvPr id="54" name="正方形/長方形 53"/>
            <p:cNvSpPr/>
            <p:nvPr/>
          </p:nvSpPr>
          <p:spPr bwMode="black">
            <a:xfrm>
              <a:off x="395290" y="1460627"/>
              <a:ext cx="145499" cy="132556"/>
            </a:xfrm>
            <a:prstGeom prst="rect">
              <a:avLst/>
            </a:prstGeom>
            <a:gradFill rotWithShape="1">
              <a:gsLst>
                <a:gs pos="0">
                  <a:srgbClr val="B31919">
                    <a:shade val="51000"/>
                    <a:satMod val="130000"/>
                  </a:srgbClr>
                </a:gs>
                <a:gs pos="80000">
                  <a:srgbClr val="B31919">
                    <a:shade val="93000"/>
                    <a:satMod val="130000"/>
                  </a:srgbClr>
                </a:gs>
                <a:gs pos="100000">
                  <a:srgbClr val="B3191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sp>
          <p:nvSpPr>
            <p:cNvPr id="55" name="正方形/長方形 54"/>
            <p:cNvSpPr/>
            <p:nvPr/>
          </p:nvSpPr>
          <p:spPr bwMode="black">
            <a:xfrm>
              <a:off x="465784" y="1543811"/>
              <a:ext cx="145499" cy="132556"/>
            </a:xfrm>
            <a:prstGeom prst="rect">
              <a:avLst/>
            </a:prstGeom>
            <a:gradFill rotWithShape="1">
              <a:gsLst>
                <a:gs pos="0">
                  <a:sysClr val="window" lastClr="FFFFFF"/>
                </a:gs>
                <a:gs pos="80000">
                  <a:sysClr val="window" lastClr="FFFFFF">
                    <a:lumMod val="95000"/>
                  </a:sysClr>
                </a:gs>
                <a:gs pos="100000">
                  <a:sysClr val="window" lastClr="FFFFFF">
                    <a:lumMod val="9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grpSp>
      <p:sp>
        <p:nvSpPr>
          <p:cNvPr id="57" name="Text Box 4"/>
          <p:cNvSpPr txBox="1">
            <a:spLocks noChangeArrowheads="1"/>
          </p:cNvSpPr>
          <p:nvPr/>
        </p:nvSpPr>
        <p:spPr bwMode="auto">
          <a:xfrm>
            <a:off x="586109" y="1268760"/>
            <a:ext cx="7226251"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給与明細書配信システム</a:t>
            </a:r>
          </a:p>
        </p:txBody>
      </p:sp>
      <p:cxnSp>
        <p:nvCxnSpPr>
          <p:cNvPr id="58" name="直線コネクタ 57"/>
          <p:cNvCxnSpPr/>
          <p:nvPr/>
        </p:nvCxnSpPr>
        <p:spPr>
          <a:xfrm>
            <a:off x="682947" y="1574044"/>
            <a:ext cx="8137525" cy="0"/>
          </a:xfrm>
          <a:prstGeom prst="line">
            <a:avLst/>
          </a:prstGeom>
          <a:ln>
            <a:solidFill>
              <a:schemeClr val="accent1"/>
            </a:solidFill>
          </a:ln>
        </p:spPr>
        <p:style>
          <a:lnRef idx="2">
            <a:schemeClr val="accent6"/>
          </a:lnRef>
          <a:fillRef idx="0">
            <a:schemeClr val="accent6"/>
          </a:fillRef>
          <a:effectRef idx="1">
            <a:schemeClr val="accent6"/>
          </a:effectRef>
          <a:fontRef idx="minor">
            <a:schemeClr val="tx1"/>
          </a:fontRef>
        </p:style>
      </p:cxnSp>
      <p:sp>
        <p:nvSpPr>
          <p:cNvPr id="51"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53" name="角丸四角形 52"/>
          <p:cNvSpPr/>
          <p:nvPr/>
        </p:nvSpPr>
        <p:spPr bwMode="gray">
          <a:xfrm>
            <a:off x="3491880" y="2636912"/>
            <a:ext cx="2380268" cy="3528392"/>
          </a:xfrm>
          <a:prstGeom prst="roundRect">
            <a:avLst>
              <a:gd name="adj" fmla="val 10278"/>
            </a:avLst>
          </a:prstGeom>
          <a:solidFill>
            <a:sysClr val="window" lastClr="FFFFFF">
              <a:lumMod val="95000"/>
            </a:sysClr>
          </a:solidFill>
          <a:ln>
            <a:solidFill>
              <a:sysClr val="window" lastClr="FFFFFF">
                <a:lumMod val="50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59" name="Rectangle 11"/>
          <p:cNvSpPr>
            <a:spLocks noChangeArrowheads="1"/>
          </p:cNvSpPr>
          <p:nvPr/>
        </p:nvSpPr>
        <p:spPr bwMode="auto">
          <a:xfrm>
            <a:off x="3751387" y="3006011"/>
            <a:ext cx="1817687" cy="487699"/>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lIns="90000" tIns="46800" rIns="90000" bIns="46800" anchor="ctr">
            <a:spAutoFit/>
          </a:bodyPr>
          <a:lstStyle/>
          <a:p>
            <a:pPr marL="0" marR="0" lvl="0" indent="0" algn="ctr" defTabSz="914400" eaLnBrk="1" fontAlgn="auto" latinLnBrk="0" hangingPunct="1">
              <a:lnSpc>
                <a:spcPct val="90000"/>
              </a:lnSpc>
              <a:spcBef>
                <a:spcPct val="50000"/>
              </a:spcBef>
              <a:spcAft>
                <a:spcPts val="0"/>
              </a:spcAft>
              <a:buClrTx/>
              <a:buSzTx/>
              <a:buFontTx/>
              <a:buNone/>
              <a:tabLst/>
              <a:defRPr/>
            </a:pPr>
            <a:r>
              <a:rPr kumimoji="0" lang="en-US" altLang="ja-JP" sz="1400" b="0" i="0" u="none" strike="noStrike" kern="0" cap="none" spc="0" normalizeH="0" baseline="0" noProof="0" dirty="0" err="1">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i</a:t>
            </a:r>
            <a:r>
              <a:rPr kumimoji="0" lang="en-US" altLang="ja-JP"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-Compass</a:t>
            </a:r>
            <a:r>
              <a:rPr kumimoji="0" lang="ja-JP" altLang="en-US"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モバイル給与</a:t>
            </a:r>
            <a:r>
              <a:rPr kumimoji="0" lang="ja-JP" altLang="en-US" sz="14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システム</a:t>
            </a:r>
            <a:endParaRPr kumimoji="0" lang="ja-JP" altLang="en-US" sz="10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60" name="Rectangle 12"/>
          <p:cNvSpPr>
            <a:spLocks noChangeArrowheads="1"/>
          </p:cNvSpPr>
          <p:nvPr/>
        </p:nvSpPr>
        <p:spPr bwMode="auto">
          <a:xfrm>
            <a:off x="3751387" y="4509120"/>
            <a:ext cx="1817687" cy="740845"/>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lIns="90000" tIns="46800" rIns="90000" bIns="46800"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en-US" sz="1400" b="0" i="0" u="none" strike="noStrike" kern="0" cap="none" spc="0" normalizeH="0" baseline="0" noProof="0" dirty="0" err="1">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Web給与明細書配信システム</a:t>
            </a:r>
            <a:r>
              <a:rPr kumimoji="0" lang="ja-JP" altLang="en-US"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　　　</a:t>
            </a:r>
          </a:p>
          <a:p>
            <a:pPr marL="0" marR="0" lvl="0" indent="0" algn="ctr" defTabSz="914400" eaLnBrk="1" fontAlgn="auto" latinLnBrk="0" hangingPunct="1">
              <a:lnSpc>
                <a:spcPct val="50000"/>
              </a:lnSpc>
              <a:spcBef>
                <a:spcPct val="50000"/>
              </a:spcBef>
              <a:spcAft>
                <a:spcPts val="0"/>
              </a:spcAft>
              <a:buClrTx/>
              <a:buSzTx/>
              <a:buFontTx/>
              <a:buNone/>
              <a:tabLst/>
              <a:defRPr/>
            </a:pPr>
            <a:r>
              <a:rPr kumimoji="0" lang="en-US" altLang="en-US"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『Pay-Look</a:t>
            </a:r>
            <a:r>
              <a:rPr kumimoji="0" lang="en-US" altLang="en-US" sz="14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a:t>
            </a:r>
            <a:endParaRPr kumimoji="0" lang="en-US" altLang="ja-JP"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61" name="Rectangle 18"/>
          <p:cNvSpPr>
            <a:spLocks noChangeArrowheads="1"/>
          </p:cNvSpPr>
          <p:nvPr/>
        </p:nvSpPr>
        <p:spPr bwMode="auto">
          <a:xfrm>
            <a:off x="3491880" y="2564904"/>
            <a:ext cx="2376264" cy="279180"/>
          </a:xfrm>
          <a:prstGeom prst="rect">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0000" tIns="46800" rIns="90000" bIns="468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給与明細書配信システム </a:t>
            </a:r>
          </a:p>
        </p:txBody>
      </p:sp>
      <p:sp>
        <p:nvSpPr>
          <p:cNvPr id="62" name="Text Box 24"/>
          <p:cNvSpPr txBox="1">
            <a:spLocks noChangeArrowheads="1"/>
          </p:cNvSpPr>
          <p:nvPr/>
        </p:nvSpPr>
        <p:spPr bwMode="auto">
          <a:xfrm>
            <a:off x="2506663" y="4038030"/>
            <a:ext cx="982662" cy="237630"/>
          </a:xfrm>
          <a:prstGeom prst="rect">
            <a:avLst/>
          </a:prstGeom>
          <a:noFill/>
          <a:ln w="9525" algn="ctr">
            <a:noFill/>
            <a:miter lim="800000"/>
            <a:headEnd/>
            <a:tailEnd/>
          </a:ln>
        </p:spPr>
        <p:txBody>
          <a:bodyPr lIns="90000" tIns="46800" rIns="90000" bIns="46800">
            <a:spAutoFit/>
          </a:bodyPr>
          <a:lstStyle/>
          <a:p>
            <a:pPr>
              <a:lnSpc>
                <a:spcPct val="70000"/>
              </a:lnSpc>
              <a:spcBef>
                <a:spcPct val="50000"/>
              </a:spcBef>
            </a:pPr>
            <a:r>
              <a:rPr lang="ja-JP" altLang="en-US" sz="1200">
                <a:solidFill>
                  <a:srgbClr val="333333"/>
                </a:solidFill>
                <a:latin typeface="メイリオ" pitchFamily="50" charset="-128"/>
                <a:ea typeface="メイリオ" pitchFamily="50" charset="-128"/>
                <a:cs typeface="メイリオ" pitchFamily="50" charset="-128"/>
              </a:rPr>
              <a:t>データ連携</a:t>
            </a:r>
          </a:p>
        </p:txBody>
      </p:sp>
      <p:sp>
        <p:nvSpPr>
          <p:cNvPr id="63" name="Rectangle 95"/>
          <p:cNvSpPr>
            <a:spLocks noChangeArrowheads="1"/>
          </p:cNvSpPr>
          <p:nvPr/>
        </p:nvSpPr>
        <p:spPr bwMode="auto">
          <a:xfrm>
            <a:off x="3707904" y="5266023"/>
            <a:ext cx="1335920" cy="233014"/>
          </a:xfrm>
          <a:prstGeom prst="rect">
            <a:avLst/>
          </a:prstGeom>
          <a:noFill/>
          <a:ln w="9525" algn="ctr">
            <a:noFill/>
            <a:miter lim="800000"/>
            <a:headEnd/>
            <a:tailEnd/>
          </a:ln>
        </p:spPr>
        <p:txBody>
          <a:bodyPr wrap="none" lIns="90000" tIns="46800" rIns="90000" bIns="46800" anchor="ctr">
            <a:spAutoFit/>
          </a:bodyPr>
          <a:lstStyle/>
          <a:p>
            <a:r>
              <a:rPr lang="ja-JP" altLang="en-US" sz="900" dirty="0">
                <a:solidFill>
                  <a:srgbClr val="333333"/>
                </a:solidFill>
                <a:latin typeface="メイリオ" pitchFamily="50" charset="-128"/>
                <a:ea typeface="メイリオ" pitchFamily="50" charset="-128"/>
                <a:cs typeface="メイリオ" pitchFamily="50" charset="-128"/>
              </a:rPr>
              <a:t>販売元：クリックス社</a:t>
            </a:r>
          </a:p>
        </p:txBody>
      </p:sp>
      <p:sp>
        <p:nvSpPr>
          <p:cNvPr id="67" name="Rectangle 96"/>
          <p:cNvSpPr>
            <a:spLocks noChangeArrowheads="1"/>
          </p:cNvSpPr>
          <p:nvPr/>
        </p:nvSpPr>
        <p:spPr bwMode="auto">
          <a:xfrm>
            <a:off x="3707904" y="3501008"/>
            <a:ext cx="1451336" cy="233014"/>
          </a:xfrm>
          <a:prstGeom prst="rect">
            <a:avLst/>
          </a:prstGeom>
          <a:noFill/>
          <a:ln w="9525" algn="ctr">
            <a:noFill/>
            <a:miter lim="800000"/>
            <a:headEnd/>
            <a:tailEnd/>
          </a:ln>
        </p:spPr>
        <p:txBody>
          <a:bodyPr wrap="none" lIns="90000" tIns="46800" rIns="90000" bIns="46800" anchor="ctr">
            <a:spAutoFit/>
          </a:bodyPr>
          <a:lstStyle/>
          <a:p>
            <a:r>
              <a:rPr lang="ja-JP" altLang="en-US" sz="900" dirty="0">
                <a:solidFill>
                  <a:srgbClr val="333333"/>
                </a:solidFill>
                <a:latin typeface="メイリオ" pitchFamily="50" charset="-128"/>
                <a:ea typeface="メイリオ" pitchFamily="50" charset="-128"/>
                <a:cs typeface="メイリオ" pitchFamily="50" charset="-128"/>
              </a:rPr>
              <a:t>販売元：</a:t>
            </a:r>
            <a:r>
              <a:rPr lang="zh-TW" altLang="en-US" sz="900" dirty="0">
                <a:solidFill>
                  <a:srgbClr val="333333"/>
                </a:solidFill>
                <a:latin typeface="メイリオ" pitchFamily="50" charset="-128"/>
                <a:ea typeface="メイリオ" pitchFamily="50" charset="-128"/>
                <a:cs typeface="メイリオ" pitchFamily="50" charset="-128"/>
              </a:rPr>
              <a:t>大興電子通信社</a:t>
            </a:r>
            <a:endParaRPr lang="ja-JP" altLang="en-US" sz="900" dirty="0">
              <a:solidFill>
                <a:srgbClr val="333333"/>
              </a:solidFill>
              <a:latin typeface="メイリオ" pitchFamily="50" charset="-128"/>
              <a:ea typeface="メイリオ" pitchFamily="50" charset="-128"/>
              <a:cs typeface="メイリオ" pitchFamily="50" charset="-128"/>
            </a:endParaRPr>
          </a:p>
        </p:txBody>
      </p:sp>
      <p:grpSp>
        <p:nvGrpSpPr>
          <p:cNvPr id="71" name="Group 104"/>
          <p:cNvGrpSpPr>
            <a:grpSpLocks/>
          </p:cNvGrpSpPr>
          <p:nvPr/>
        </p:nvGrpSpPr>
        <p:grpSpPr bwMode="auto">
          <a:xfrm>
            <a:off x="755576" y="5812879"/>
            <a:ext cx="1298575" cy="352425"/>
            <a:chOff x="3596" y="3430"/>
            <a:chExt cx="1189" cy="226"/>
          </a:xfrm>
        </p:grpSpPr>
        <p:sp>
          <p:nvSpPr>
            <p:cNvPr id="73" name="AutoShape 105"/>
            <p:cNvSpPr>
              <a:spLocks noChangeArrowheads="1"/>
            </p:cNvSpPr>
            <p:nvPr/>
          </p:nvSpPr>
          <p:spPr bwMode="gray">
            <a:xfrm>
              <a:off x="3603" y="3430"/>
              <a:ext cx="1182" cy="226"/>
            </a:xfrm>
            <a:prstGeom prst="roundRect">
              <a:avLst>
                <a:gd name="adj" fmla="val 10704"/>
              </a:avLst>
            </a:prstGeom>
            <a:solidFill>
              <a:srgbClr val="0065AE"/>
            </a:solidFill>
            <a:ln w="12700" algn="ctr">
              <a:solidFill>
                <a:srgbClr val="C6C6C6"/>
              </a:solidFill>
              <a:round/>
              <a:headEnd/>
              <a:tailEnd/>
            </a:ln>
            <a:effectLst>
              <a:prstShdw prst="shdw17" dist="17961" dir="2700000">
                <a:srgbClr val="777777"/>
              </a:prstShdw>
            </a:effectLst>
          </p:spPr>
          <p:txBody>
            <a:bodyPr wrap="none"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0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SuperStream-NX</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kern="0" dirty="0" smtClean="0">
                  <a:solidFill>
                    <a:srgbClr val="FFFFFF"/>
                  </a:solidFill>
                  <a:latin typeface="メイリオ" pitchFamily="50" charset="-128"/>
                  <a:ea typeface="メイリオ" pitchFamily="50" charset="-128"/>
                  <a:cs typeface="メイリオ" pitchFamily="50" charset="-128"/>
                </a:rPr>
                <a:t>人事諸届・照会</a:t>
              </a: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grpSp>
          <p:nvGrpSpPr>
            <p:cNvPr id="74" name="Group 106"/>
            <p:cNvGrpSpPr>
              <a:grpSpLocks/>
            </p:cNvGrpSpPr>
            <p:nvPr/>
          </p:nvGrpSpPr>
          <p:grpSpPr bwMode="auto">
            <a:xfrm>
              <a:off x="3596" y="3430"/>
              <a:ext cx="754" cy="44"/>
              <a:chOff x="421" y="1392"/>
              <a:chExt cx="301" cy="177"/>
            </a:xfrm>
          </p:grpSpPr>
          <p:grpSp>
            <p:nvGrpSpPr>
              <p:cNvPr id="75" name="Group 107"/>
              <p:cNvGrpSpPr>
                <a:grpSpLocks/>
              </p:cNvGrpSpPr>
              <p:nvPr/>
            </p:nvGrpSpPr>
            <p:grpSpPr bwMode="auto">
              <a:xfrm>
                <a:off x="421" y="1392"/>
                <a:ext cx="301" cy="177"/>
                <a:chOff x="418" y="1755"/>
                <a:chExt cx="301" cy="177"/>
              </a:xfrm>
            </p:grpSpPr>
            <p:pic>
              <p:nvPicPr>
                <p:cNvPr id="79" name="Picture 108" descr="corner"/>
                <p:cNvPicPr>
                  <a:picLocks noChangeAspect="1" noChangeArrowheads="1"/>
                </p:cNvPicPr>
                <p:nvPr/>
              </p:nvPicPr>
              <p:blipFill>
                <a:blip r:embed="rId3" cstate="screen"/>
                <a:srcRect/>
                <a:stretch>
                  <a:fillRect/>
                </a:stretch>
              </p:blipFill>
              <p:spPr bwMode="auto">
                <a:xfrm>
                  <a:off x="418" y="1755"/>
                  <a:ext cx="301" cy="177"/>
                </a:xfrm>
                <a:prstGeom prst="rect">
                  <a:avLst/>
                </a:prstGeom>
                <a:noFill/>
                <a:ln w="9525">
                  <a:noFill/>
                  <a:miter lim="800000"/>
                  <a:headEnd/>
                  <a:tailEnd/>
                </a:ln>
              </p:spPr>
            </p:pic>
            <p:pic>
              <p:nvPicPr>
                <p:cNvPr id="80" name="Picture 109" descr="corner"/>
                <p:cNvPicPr>
                  <a:picLocks noChangeAspect="1" noChangeArrowheads="1"/>
                </p:cNvPicPr>
                <p:nvPr/>
              </p:nvPicPr>
              <p:blipFill>
                <a:blip r:embed="rId3" cstate="screen"/>
                <a:srcRect/>
                <a:stretch>
                  <a:fillRect/>
                </a:stretch>
              </p:blipFill>
              <p:spPr bwMode="auto">
                <a:xfrm>
                  <a:off x="418" y="1755"/>
                  <a:ext cx="301" cy="177"/>
                </a:xfrm>
                <a:prstGeom prst="rect">
                  <a:avLst/>
                </a:prstGeom>
                <a:noFill/>
                <a:ln w="9525">
                  <a:noFill/>
                  <a:miter lim="800000"/>
                  <a:headEnd/>
                  <a:tailEnd/>
                </a:ln>
              </p:spPr>
            </p:pic>
          </p:grpSp>
          <p:grpSp>
            <p:nvGrpSpPr>
              <p:cNvPr id="76" name="Group 110"/>
              <p:cNvGrpSpPr>
                <a:grpSpLocks/>
              </p:cNvGrpSpPr>
              <p:nvPr/>
            </p:nvGrpSpPr>
            <p:grpSpPr bwMode="auto">
              <a:xfrm>
                <a:off x="421" y="1392"/>
                <a:ext cx="301" cy="177"/>
                <a:chOff x="418" y="1755"/>
                <a:chExt cx="301" cy="177"/>
              </a:xfrm>
            </p:grpSpPr>
            <p:pic>
              <p:nvPicPr>
                <p:cNvPr id="77" name="Picture 111" descr="corner"/>
                <p:cNvPicPr>
                  <a:picLocks noChangeAspect="1" noChangeArrowheads="1"/>
                </p:cNvPicPr>
                <p:nvPr/>
              </p:nvPicPr>
              <p:blipFill>
                <a:blip r:embed="rId3" cstate="screen"/>
                <a:srcRect/>
                <a:stretch>
                  <a:fillRect/>
                </a:stretch>
              </p:blipFill>
              <p:spPr bwMode="auto">
                <a:xfrm>
                  <a:off x="418" y="1755"/>
                  <a:ext cx="301" cy="177"/>
                </a:xfrm>
                <a:prstGeom prst="rect">
                  <a:avLst/>
                </a:prstGeom>
                <a:noFill/>
                <a:ln w="9525">
                  <a:noFill/>
                  <a:miter lim="800000"/>
                  <a:headEnd/>
                  <a:tailEnd/>
                </a:ln>
              </p:spPr>
            </p:pic>
            <p:pic>
              <p:nvPicPr>
                <p:cNvPr id="78" name="Picture 112" descr="corner"/>
                <p:cNvPicPr>
                  <a:picLocks noChangeAspect="1" noChangeArrowheads="1"/>
                </p:cNvPicPr>
                <p:nvPr/>
              </p:nvPicPr>
              <p:blipFill>
                <a:blip r:embed="rId3" cstate="screen"/>
                <a:srcRect/>
                <a:stretch>
                  <a:fillRect/>
                </a:stretch>
              </p:blipFill>
              <p:spPr bwMode="auto">
                <a:xfrm>
                  <a:off x="418" y="1755"/>
                  <a:ext cx="301" cy="177"/>
                </a:xfrm>
                <a:prstGeom prst="rect">
                  <a:avLst/>
                </a:prstGeom>
                <a:noFill/>
                <a:ln w="9525">
                  <a:noFill/>
                  <a:miter lim="800000"/>
                  <a:headEnd/>
                  <a:tailEnd/>
                </a:ln>
              </p:spPr>
            </p:pic>
          </p:grpSp>
        </p:grpSp>
      </p:grpSp>
      <p:sp>
        <p:nvSpPr>
          <p:cNvPr id="81" name="Oval 113"/>
          <p:cNvSpPr>
            <a:spLocks noChangeArrowheads="1"/>
          </p:cNvSpPr>
          <p:nvPr/>
        </p:nvSpPr>
        <p:spPr bwMode="auto">
          <a:xfrm>
            <a:off x="847651" y="5517232"/>
            <a:ext cx="1162050" cy="282575"/>
          </a:xfrm>
          <a:prstGeom prst="ellipse">
            <a:avLst/>
          </a:prstGeom>
          <a:solidFill>
            <a:srgbClr val="CCCCFF"/>
          </a:solidFill>
          <a:ln w="9525">
            <a:noFill/>
            <a:round/>
            <a:headEnd/>
            <a:tailEnd/>
          </a:ln>
          <a:effectLst>
            <a:outerShdw dist="35921" dir="2700000" algn="ctr" rotWithShape="0">
              <a:srgbClr val="FFFFFF"/>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a:ln>
                  <a:noFill/>
                </a:ln>
                <a:solidFill>
                  <a:srgbClr val="0065AE"/>
                </a:solidFill>
                <a:effectLst/>
                <a:uLnTx/>
                <a:uFillTx/>
                <a:latin typeface="メイリオ" pitchFamily="50" charset="-128"/>
                <a:ea typeface="メイリオ" pitchFamily="50" charset="-128"/>
                <a:cs typeface="メイリオ" pitchFamily="50" charset="-128"/>
              </a:rPr>
              <a:t>Web</a:t>
            </a:r>
            <a:r>
              <a:rPr kumimoji="0" lang="ja-JP" altLang="en-US" sz="1200" b="0" i="0" u="none" strike="noStrike" kern="0" cap="none" spc="0" normalizeH="0" baseline="0" noProof="0">
                <a:ln>
                  <a:noFill/>
                </a:ln>
                <a:solidFill>
                  <a:srgbClr val="0065AE"/>
                </a:solidFill>
                <a:effectLst/>
                <a:uLnTx/>
                <a:uFillTx/>
                <a:latin typeface="メイリオ" pitchFamily="50" charset="-128"/>
                <a:ea typeface="メイリオ" pitchFamily="50" charset="-128"/>
                <a:cs typeface="メイリオ" pitchFamily="50" charset="-128"/>
              </a:rPr>
              <a:t>明細</a:t>
            </a:r>
          </a:p>
        </p:txBody>
      </p:sp>
      <p:pic>
        <p:nvPicPr>
          <p:cNvPr id="82" name="Picture 29"/>
          <p:cNvPicPr>
            <a:picLocks noChangeAspect="1" noChangeArrowheads="1"/>
          </p:cNvPicPr>
          <p:nvPr/>
        </p:nvPicPr>
        <p:blipFill>
          <a:blip r:embed="rId4" cstate="screen"/>
          <a:srcRect/>
          <a:stretch>
            <a:fillRect/>
          </a:stretch>
        </p:blipFill>
        <p:spPr bwMode="auto">
          <a:xfrm>
            <a:off x="6084168" y="3501008"/>
            <a:ext cx="355104" cy="355104"/>
          </a:xfrm>
          <a:prstGeom prst="rect">
            <a:avLst/>
          </a:prstGeom>
          <a:noFill/>
          <a:ln w="9525">
            <a:noFill/>
            <a:miter lim="800000"/>
            <a:headEnd/>
            <a:tailEnd/>
          </a:ln>
          <a:effectLst/>
        </p:spPr>
      </p:pic>
      <p:pic>
        <p:nvPicPr>
          <p:cNvPr id="83" name="Picture 29"/>
          <p:cNvPicPr>
            <a:picLocks noChangeAspect="1" noChangeArrowheads="1"/>
          </p:cNvPicPr>
          <p:nvPr/>
        </p:nvPicPr>
        <p:blipFill>
          <a:blip r:embed="rId4" cstate="screen"/>
          <a:srcRect/>
          <a:stretch>
            <a:fillRect/>
          </a:stretch>
        </p:blipFill>
        <p:spPr bwMode="auto">
          <a:xfrm>
            <a:off x="6084168" y="4941168"/>
            <a:ext cx="355104" cy="355104"/>
          </a:xfrm>
          <a:prstGeom prst="rect">
            <a:avLst/>
          </a:prstGeom>
          <a:noFill/>
          <a:ln w="9525">
            <a:noFill/>
            <a:miter lim="800000"/>
            <a:headEnd/>
            <a:tailEnd/>
          </a:ln>
          <a:effectLst/>
        </p:spPr>
      </p:pic>
      <p:pic>
        <p:nvPicPr>
          <p:cNvPr id="84" name="Picture 6"/>
          <p:cNvPicPr>
            <a:picLocks noChangeAspect="1" noChangeArrowheads="1"/>
          </p:cNvPicPr>
          <p:nvPr/>
        </p:nvPicPr>
        <p:blipFill>
          <a:blip r:embed="rId5" cstate="screen"/>
          <a:srcRect/>
          <a:stretch>
            <a:fillRect/>
          </a:stretch>
        </p:blipFill>
        <p:spPr bwMode="auto">
          <a:xfrm>
            <a:off x="6372200" y="5152256"/>
            <a:ext cx="321213" cy="400857"/>
          </a:xfrm>
          <a:prstGeom prst="rect">
            <a:avLst/>
          </a:prstGeom>
          <a:noFill/>
          <a:ln w="9525">
            <a:noFill/>
            <a:miter lim="800000"/>
            <a:headEnd/>
            <a:tailEnd/>
          </a:ln>
          <a:effectLst/>
        </p:spPr>
      </p:pic>
      <p:pic>
        <p:nvPicPr>
          <p:cNvPr id="85" name="Picture 8"/>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a:off x="7596336" y="3068960"/>
            <a:ext cx="691494" cy="691494"/>
          </a:xfrm>
          <a:prstGeom prst="rect">
            <a:avLst/>
          </a:prstGeom>
          <a:noFill/>
          <a:ln w="9525">
            <a:noFill/>
            <a:miter lim="800000"/>
            <a:headEnd/>
            <a:tailEnd/>
          </a:ln>
        </p:spPr>
      </p:pic>
      <p:pic>
        <p:nvPicPr>
          <p:cNvPr id="86" name="Picture 6"/>
          <p:cNvPicPr>
            <a:picLocks noChangeAspect="1" noChangeArrowheads="1"/>
          </p:cNvPicPr>
          <p:nvPr/>
        </p:nvPicPr>
        <p:blipFill>
          <a:blip r:embed="rId7" cstate="screen"/>
          <a:srcRect/>
          <a:stretch>
            <a:fillRect/>
          </a:stretch>
        </p:blipFill>
        <p:spPr bwMode="auto">
          <a:xfrm flipH="1">
            <a:off x="6948264" y="2636912"/>
            <a:ext cx="758419" cy="749566"/>
          </a:xfrm>
          <a:prstGeom prst="rect">
            <a:avLst/>
          </a:prstGeom>
          <a:noFill/>
          <a:ln w="9525">
            <a:noFill/>
            <a:miter lim="800000"/>
            <a:headEnd/>
            <a:tailEnd/>
          </a:ln>
          <a:effectLst/>
        </p:spPr>
      </p:pic>
      <p:pic>
        <p:nvPicPr>
          <p:cNvPr id="87" name="Picture 26"/>
          <p:cNvPicPr>
            <a:picLocks noChangeAspect="1" noChangeArrowheads="1"/>
          </p:cNvPicPr>
          <p:nvPr/>
        </p:nvPicPr>
        <p:blipFill>
          <a:blip r:embed="rId8" cstate="screen"/>
          <a:srcRect/>
          <a:stretch>
            <a:fillRect/>
          </a:stretch>
        </p:blipFill>
        <p:spPr bwMode="auto">
          <a:xfrm>
            <a:off x="7020272" y="4509120"/>
            <a:ext cx="715144" cy="715144"/>
          </a:xfrm>
          <a:prstGeom prst="rect">
            <a:avLst/>
          </a:prstGeom>
          <a:noFill/>
          <a:ln w="9525">
            <a:noFill/>
            <a:miter lim="800000"/>
            <a:headEnd/>
            <a:tailEnd/>
          </a:ln>
          <a:effectLst/>
        </p:spPr>
      </p:pic>
      <p:pic>
        <p:nvPicPr>
          <p:cNvPr id="88" name="Picture 6"/>
          <p:cNvPicPr>
            <a:picLocks noChangeAspect="1" noChangeArrowheads="1"/>
          </p:cNvPicPr>
          <p:nvPr/>
        </p:nvPicPr>
        <p:blipFill>
          <a:blip r:embed="rId9" cstate="screen"/>
          <a:srcRect/>
          <a:stretch>
            <a:fillRect/>
          </a:stretch>
        </p:blipFill>
        <p:spPr bwMode="auto">
          <a:xfrm flipH="1">
            <a:off x="7524328" y="5085184"/>
            <a:ext cx="823335" cy="715144"/>
          </a:xfrm>
          <a:prstGeom prst="rect">
            <a:avLst/>
          </a:prstGeom>
          <a:noFill/>
          <a:ln w="9525">
            <a:noFill/>
            <a:miter lim="800000"/>
            <a:headEnd/>
            <a:tailEnd/>
          </a:ln>
          <a:effectLst/>
        </p:spPr>
      </p:pic>
      <p:pic>
        <p:nvPicPr>
          <p:cNvPr id="89" name="Picture 30"/>
          <p:cNvPicPr>
            <a:picLocks noChangeAspect="1" noChangeArrowheads="1"/>
          </p:cNvPicPr>
          <p:nvPr/>
        </p:nvPicPr>
        <p:blipFill>
          <a:blip r:embed="rId10" cstate="screen"/>
          <a:srcRect/>
          <a:stretch>
            <a:fillRect/>
          </a:stretch>
        </p:blipFill>
        <p:spPr bwMode="auto">
          <a:xfrm>
            <a:off x="2555776" y="5450160"/>
            <a:ext cx="1003176" cy="1003176"/>
          </a:xfrm>
          <a:prstGeom prst="rect">
            <a:avLst/>
          </a:prstGeom>
          <a:noFill/>
          <a:ln w="9525">
            <a:noFill/>
            <a:miter lim="800000"/>
            <a:headEnd/>
            <a:tailEnd/>
          </a:ln>
          <a:effectLst/>
        </p:spPr>
      </p:pic>
      <p:sp>
        <p:nvSpPr>
          <p:cNvPr id="90" name="AutoShape 118"/>
          <p:cNvSpPr>
            <a:spLocks noChangeArrowheads="1"/>
          </p:cNvSpPr>
          <p:nvPr/>
        </p:nvSpPr>
        <p:spPr bwMode="auto">
          <a:xfrm>
            <a:off x="1907704" y="4869160"/>
            <a:ext cx="1419101" cy="1152128"/>
          </a:xfrm>
          <a:prstGeom prst="irregularSeal1">
            <a:avLst/>
          </a:prstGeom>
          <a:gradFill rotWithShape="1">
            <a:gsLst>
              <a:gs pos="0">
                <a:srgbClr val="A37E21">
                  <a:tint val="50000"/>
                  <a:satMod val="300000"/>
                </a:srgbClr>
              </a:gs>
              <a:gs pos="35000">
                <a:srgbClr val="A37E21">
                  <a:tint val="37000"/>
                  <a:satMod val="300000"/>
                </a:srgbClr>
              </a:gs>
              <a:gs pos="100000">
                <a:srgbClr val="A37E21">
                  <a:tint val="15000"/>
                  <a:satMod val="350000"/>
                </a:srgbClr>
              </a:gs>
            </a:gsLst>
            <a:lin ang="16200000" scaled="1"/>
          </a:gradFill>
          <a:ln w="9525" cap="flat" cmpd="sng" algn="ctr">
            <a:solidFill>
              <a:srgbClr val="A37E21">
                <a:shade val="95000"/>
                <a:satMod val="105000"/>
              </a:srgbClr>
            </a:solidFill>
            <a:prstDash val="solid"/>
            <a:headEnd/>
            <a:tailEnd/>
          </a:ln>
          <a:effectLst>
            <a:outerShdw blurRad="40000" dist="20000" dir="5400000" rotWithShape="0">
              <a:srgbClr val="000000">
                <a:alpha val="38000"/>
              </a:srgbClr>
            </a:outerShdw>
          </a:effectLst>
        </p:spPr>
        <p:txBody>
          <a:bodyPr wrap="square" lIns="90000" tIns="46800" rIns="90000" bIns="46800" anchor="ctr">
            <a:noAutofit/>
          </a:bodyPr>
          <a:lstStyle/>
          <a:p>
            <a:pPr marL="0" marR="0" lvl="0" indent="0" algn="ctr" defTabSz="914400" eaLnBrk="1" fontAlgn="auto" latinLnBrk="0" hangingPunct="1">
              <a:lnSpc>
                <a:spcPct val="60000"/>
              </a:lnSpc>
              <a:spcBef>
                <a:spcPct val="50000"/>
              </a:spcBef>
              <a:spcAft>
                <a:spcPts val="0"/>
              </a:spcAft>
              <a:buClrTx/>
              <a:buSzTx/>
              <a:buFontTx/>
              <a:buNone/>
              <a:tabLst/>
              <a:defRPr/>
            </a:pPr>
            <a:endParaRPr kumimoji="0" lang="en-US" altLang="ja-JP"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用紙印刷</a:t>
            </a:r>
            <a:endPar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rPr>
              <a:t>作業配布</a:t>
            </a:r>
            <a:endParaRPr kumimoji="0" lang="en-US" altLang="ja-JP" sz="1000" b="0" i="0" u="none" strike="noStrike" kern="0" cap="none" spc="0" normalizeH="0" baseline="0" noProof="0" dirty="0" smtClean="0">
              <a:ln>
                <a:noFill/>
              </a:ln>
              <a:solidFill>
                <a:prstClr val="black"/>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60000"/>
              </a:lnSpc>
              <a:spcBef>
                <a:spcPct val="50000"/>
              </a:spcBef>
              <a:spcAft>
                <a:spcPts val="0"/>
              </a:spcAft>
              <a:buClrTx/>
              <a:buSzTx/>
              <a:buFontTx/>
              <a:buNone/>
              <a:tabLst/>
              <a:defRPr/>
            </a:pPr>
            <a:endParaRPr kumimoji="0" lang="ja-JP" altLang="en-US" sz="1000" b="0"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pic>
        <p:nvPicPr>
          <p:cNvPr id="91" name="Picture 31"/>
          <p:cNvPicPr>
            <a:picLocks noChangeAspect="1" noChangeArrowheads="1"/>
          </p:cNvPicPr>
          <p:nvPr/>
        </p:nvPicPr>
        <p:blipFill>
          <a:blip r:embed="rId11" cstate="email"/>
          <a:srcRect/>
          <a:stretch>
            <a:fillRect/>
          </a:stretch>
        </p:blipFill>
        <p:spPr bwMode="auto">
          <a:xfrm>
            <a:off x="1048544" y="3217912"/>
            <a:ext cx="1219200" cy="1219200"/>
          </a:xfrm>
          <a:prstGeom prst="rect">
            <a:avLst/>
          </a:prstGeom>
          <a:noFill/>
          <a:ln w="9525">
            <a:noFill/>
            <a:miter lim="800000"/>
            <a:headEnd/>
            <a:tailEnd/>
          </a:ln>
          <a:effectLst/>
        </p:spPr>
      </p:pic>
      <p:pic>
        <p:nvPicPr>
          <p:cNvPr id="92" name="Picture 15"/>
          <p:cNvPicPr>
            <a:picLocks noChangeAspect="1" noChangeArrowheads="1"/>
          </p:cNvPicPr>
          <p:nvPr/>
        </p:nvPicPr>
        <p:blipFill>
          <a:blip r:embed="rId12" cstate="email"/>
          <a:srcRect/>
          <a:stretch>
            <a:fillRect/>
          </a:stretch>
        </p:blipFill>
        <p:spPr bwMode="auto">
          <a:xfrm>
            <a:off x="904528" y="3721968"/>
            <a:ext cx="648072" cy="648072"/>
          </a:xfrm>
          <a:prstGeom prst="rect">
            <a:avLst/>
          </a:prstGeom>
          <a:noFill/>
          <a:ln w="9525">
            <a:noFill/>
            <a:miter lim="800000"/>
            <a:headEnd/>
            <a:tailEnd/>
          </a:ln>
          <a:effectLst/>
        </p:spPr>
      </p:pic>
      <p:pic>
        <p:nvPicPr>
          <p:cNvPr id="93" name="Picture 9" descr="Arrow_OneWay_Straight"/>
          <p:cNvPicPr>
            <a:picLocks noChangeAspect="1" noChangeArrowheads="1"/>
          </p:cNvPicPr>
          <p:nvPr/>
        </p:nvPicPr>
        <p:blipFill>
          <a:blip r:embed="rId13" cstate="email"/>
          <a:srcRect/>
          <a:stretch>
            <a:fillRect/>
          </a:stretch>
        </p:blipFill>
        <p:spPr bwMode="auto">
          <a:xfrm rot="5400000">
            <a:off x="6159353" y="2870321"/>
            <a:ext cx="627509" cy="921896"/>
          </a:xfrm>
          <a:prstGeom prst="rect">
            <a:avLst/>
          </a:prstGeom>
          <a:noFill/>
        </p:spPr>
      </p:pic>
      <p:pic>
        <p:nvPicPr>
          <p:cNvPr id="94" name="Picture 9" descr="Arrow_OneWay_Straight"/>
          <p:cNvPicPr>
            <a:picLocks noChangeAspect="1" noChangeArrowheads="1"/>
          </p:cNvPicPr>
          <p:nvPr/>
        </p:nvPicPr>
        <p:blipFill>
          <a:blip r:embed="rId13" cstate="email"/>
          <a:srcRect/>
          <a:stretch>
            <a:fillRect/>
          </a:stretch>
        </p:blipFill>
        <p:spPr bwMode="auto">
          <a:xfrm rot="5400000">
            <a:off x="6159354" y="4382489"/>
            <a:ext cx="627509" cy="921896"/>
          </a:xfrm>
          <a:prstGeom prst="rect">
            <a:avLst/>
          </a:prstGeom>
          <a:noFill/>
        </p:spPr>
      </p:pic>
      <p:pic>
        <p:nvPicPr>
          <p:cNvPr id="95" name="Picture 9" descr="Arrow_OneWay_Straight"/>
          <p:cNvPicPr>
            <a:picLocks noChangeAspect="1" noChangeArrowheads="1"/>
          </p:cNvPicPr>
          <p:nvPr/>
        </p:nvPicPr>
        <p:blipFill>
          <a:blip r:embed="rId13" cstate="email"/>
          <a:srcRect/>
          <a:stretch>
            <a:fillRect/>
          </a:stretch>
        </p:blipFill>
        <p:spPr bwMode="auto">
          <a:xfrm rot="5400000">
            <a:off x="2630961" y="3230361"/>
            <a:ext cx="627509" cy="921896"/>
          </a:xfrm>
          <a:prstGeom prst="rect">
            <a:avLst/>
          </a:prstGeom>
          <a:noFill/>
        </p:spPr>
      </p:pic>
      <p:pic>
        <p:nvPicPr>
          <p:cNvPr id="96" name="Picture 9" descr="Arrow_OneWay_Straight"/>
          <p:cNvPicPr>
            <a:picLocks noChangeAspect="1" noChangeArrowheads="1"/>
          </p:cNvPicPr>
          <p:nvPr/>
        </p:nvPicPr>
        <p:blipFill>
          <a:blip r:embed="rId13" cstate="email"/>
          <a:srcRect/>
          <a:stretch>
            <a:fillRect/>
          </a:stretch>
        </p:blipFill>
        <p:spPr bwMode="auto">
          <a:xfrm rot="10800000">
            <a:off x="1115616" y="4523328"/>
            <a:ext cx="627509" cy="921896"/>
          </a:xfrm>
          <a:prstGeom prst="rect">
            <a:avLst/>
          </a:prstGeom>
          <a:noFill/>
        </p:spPr>
      </p:pic>
      <p:pic>
        <p:nvPicPr>
          <p:cNvPr id="97" name="Picture 9" descr="Arrow_OneWay_Straight"/>
          <p:cNvPicPr>
            <a:picLocks noChangeAspect="1" noChangeArrowheads="1"/>
          </p:cNvPicPr>
          <p:nvPr/>
        </p:nvPicPr>
        <p:blipFill>
          <a:blip r:embed="rId13" cstate="email"/>
          <a:srcRect/>
          <a:stretch>
            <a:fillRect/>
          </a:stretch>
        </p:blipFill>
        <p:spPr bwMode="auto">
          <a:xfrm rot="8317860">
            <a:off x="2062048" y="4286970"/>
            <a:ext cx="627509" cy="921896"/>
          </a:xfrm>
          <a:prstGeom prst="rect">
            <a:avLst/>
          </a:prstGeom>
          <a:noFill/>
        </p:spPr>
      </p:pic>
      <p:sp>
        <p:nvSpPr>
          <p:cNvPr id="98" name="乗算記号 97"/>
          <p:cNvSpPr/>
          <p:nvPr/>
        </p:nvSpPr>
        <p:spPr>
          <a:xfrm>
            <a:off x="1835696" y="4221088"/>
            <a:ext cx="1043608" cy="1008112"/>
          </a:xfrm>
          <a:prstGeom prst="mathMultiply">
            <a:avLst>
              <a:gd name="adj1" fmla="val 10095"/>
            </a:avLst>
          </a:prstGeom>
          <a:solidFill>
            <a:srgbClr val="B31919"/>
          </a:solidFill>
          <a:ln w="25400" cap="flat" cmpd="sng" algn="ctr">
            <a:solidFill>
              <a:srgbClr val="B3191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Tahoma"/>
              <a:ea typeface="HGP創英角ｺﾞｼｯｸUB"/>
              <a:cs typeface="+mn-cs"/>
            </a:endParaRPr>
          </a:p>
        </p:txBody>
      </p:sp>
      <p:sp>
        <p:nvSpPr>
          <p:cNvPr id="99" name="Rectangle 12"/>
          <p:cNvSpPr>
            <a:spLocks noChangeArrowheads="1"/>
          </p:cNvSpPr>
          <p:nvPr/>
        </p:nvSpPr>
        <p:spPr bwMode="auto">
          <a:xfrm>
            <a:off x="3762425" y="3822132"/>
            <a:ext cx="1817687" cy="309958"/>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lIns="90000" tIns="46800" rIns="90000" bIns="46800"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en-US" sz="1400" kern="0" dirty="0" smtClean="0">
                <a:solidFill>
                  <a:prstClr val="black">
                    <a:lumMod val="65000"/>
                    <a:lumOff val="35000"/>
                  </a:prstClr>
                </a:solidFill>
                <a:latin typeface="メイリオ" pitchFamily="50" charset="-128"/>
                <a:ea typeface="メイリオ" pitchFamily="50" charset="-128"/>
                <a:cs typeface="メイリオ" pitchFamily="50" charset="-128"/>
              </a:rPr>
              <a:t>e</a:t>
            </a:r>
            <a:r>
              <a:rPr kumimoji="0" lang="en-US" altLang="en-US" sz="14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smtClean="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rPr>
              <a:t>給与明細</a:t>
            </a:r>
            <a:endParaRPr kumimoji="0" lang="en-US" altLang="ja-JP"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100" name="Rectangle 12"/>
          <p:cNvSpPr>
            <a:spLocks noChangeArrowheads="1"/>
          </p:cNvSpPr>
          <p:nvPr/>
        </p:nvSpPr>
        <p:spPr bwMode="auto">
          <a:xfrm>
            <a:off x="3762425" y="5622332"/>
            <a:ext cx="1817687" cy="309958"/>
          </a:xfrm>
          <a:prstGeom prst="rect">
            <a:avLst/>
          </a:prstGeom>
          <a:gradFill rotWithShape="1">
            <a:gsLst>
              <a:gs pos="0">
                <a:srgbClr val="0065AE">
                  <a:tint val="50000"/>
                  <a:satMod val="300000"/>
                </a:srgbClr>
              </a:gs>
              <a:gs pos="35000">
                <a:srgbClr val="0065AE">
                  <a:tint val="37000"/>
                  <a:satMod val="300000"/>
                </a:srgbClr>
              </a:gs>
              <a:gs pos="100000">
                <a:srgbClr val="0065AE">
                  <a:tint val="15000"/>
                  <a:satMod val="350000"/>
                </a:srgbClr>
              </a:gs>
            </a:gsLst>
            <a:lin ang="16200000" scaled="1"/>
          </a:gradFill>
          <a:ln w="9525" cap="flat" cmpd="sng" algn="ctr">
            <a:solidFill>
              <a:srgbClr val="0065AE">
                <a:shade val="95000"/>
                <a:satMod val="105000"/>
              </a:srgbClr>
            </a:solidFill>
            <a:prstDash val="solid"/>
            <a:headEnd/>
            <a:tailEnd/>
          </a:ln>
          <a:effectLst>
            <a:outerShdw blurRad="40000" dist="20000" dir="5400000" rotWithShape="0">
              <a:srgbClr val="000000">
                <a:alpha val="38000"/>
              </a:srgbClr>
            </a:outerShdw>
          </a:effectLst>
        </p:spPr>
        <p:txBody>
          <a:bodyPr lIns="90000" tIns="46800" rIns="90000" bIns="46800" anchor="ct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en-US" sz="1400" kern="0" dirty="0" smtClean="0">
                <a:solidFill>
                  <a:prstClr val="black">
                    <a:lumMod val="65000"/>
                    <a:lumOff val="35000"/>
                  </a:prstClr>
                </a:solidFill>
                <a:latin typeface="メイリオ" pitchFamily="50" charset="-128"/>
                <a:ea typeface="メイリオ" pitchFamily="50" charset="-128"/>
                <a:cs typeface="メイリオ" pitchFamily="50" charset="-128"/>
              </a:rPr>
              <a:t>WEB</a:t>
            </a:r>
            <a:r>
              <a:rPr kumimoji="0" lang="ja-JP" altLang="en-US" sz="1400" kern="0" dirty="0" smtClean="0">
                <a:solidFill>
                  <a:prstClr val="black">
                    <a:lumMod val="65000"/>
                    <a:lumOff val="35000"/>
                  </a:prstClr>
                </a:solidFill>
                <a:latin typeface="メイリオ" pitchFamily="50" charset="-128"/>
                <a:ea typeface="メイリオ" pitchFamily="50" charset="-128"/>
                <a:cs typeface="メイリオ" pitchFamily="50" charset="-128"/>
              </a:rPr>
              <a:t>給金帳</a:t>
            </a:r>
            <a:r>
              <a:rPr kumimoji="0" lang="en-US" altLang="ja-JP" sz="1400" kern="0" dirty="0" smtClean="0">
                <a:solidFill>
                  <a:prstClr val="black">
                    <a:lumMod val="65000"/>
                    <a:lumOff val="35000"/>
                  </a:prstClr>
                </a:solidFill>
                <a:latin typeface="メイリオ" pitchFamily="50" charset="-128"/>
                <a:ea typeface="メイリオ" pitchFamily="50" charset="-128"/>
                <a:cs typeface="メイリオ" pitchFamily="50" charset="-128"/>
              </a:rPr>
              <a:t>V3</a:t>
            </a:r>
            <a:endParaRPr kumimoji="0" lang="en-US" altLang="ja-JP" sz="1400" b="0" i="0" u="none" strike="noStrike" kern="0" cap="none" spc="0" normalizeH="0" baseline="0" noProof="0" dirty="0">
              <a:ln>
                <a:noFill/>
              </a:ln>
              <a:solidFill>
                <a:prstClr val="black">
                  <a:lumMod val="65000"/>
                  <a:lumOff val="35000"/>
                </a:prstClr>
              </a:solidFill>
              <a:effectLst/>
              <a:uLnTx/>
              <a:uFillTx/>
              <a:latin typeface="メイリオ" pitchFamily="50" charset="-128"/>
              <a:ea typeface="メイリオ" pitchFamily="50" charset="-128"/>
              <a:cs typeface="メイリオ" pitchFamily="50" charset="-128"/>
            </a:endParaRPr>
          </a:p>
        </p:txBody>
      </p:sp>
      <p:sp>
        <p:nvSpPr>
          <p:cNvPr id="101" name="Rectangle 95"/>
          <p:cNvSpPr>
            <a:spLocks noChangeArrowheads="1"/>
          </p:cNvSpPr>
          <p:nvPr/>
        </p:nvSpPr>
        <p:spPr bwMode="auto">
          <a:xfrm>
            <a:off x="3707904" y="5932290"/>
            <a:ext cx="1451336" cy="233014"/>
          </a:xfrm>
          <a:prstGeom prst="rect">
            <a:avLst/>
          </a:prstGeom>
          <a:noFill/>
          <a:ln w="9525" algn="ctr">
            <a:noFill/>
            <a:miter lim="800000"/>
            <a:headEnd/>
            <a:tailEnd/>
          </a:ln>
        </p:spPr>
        <p:txBody>
          <a:bodyPr wrap="none" lIns="90000" tIns="46800" rIns="90000" bIns="46800" anchor="ctr">
            <a:spAutoFit/>
          </a:bodyPr>
          <a:lstStyle/>
          <a:p>
            <a:r>
              <a:rPr lang="ja-JP" altLang="en-US" sz="900" dirty="0">
                <a:solidFill>
                  <a:srgbClr val="333333"/>
                </a:solidFill>
                <a:latin typeface="メイリオ" pitchFamily="50" charset="-128"/>
                <a:ea typeface="メイリオ" pitchFamily="50" charset="-128"/>
                <a:cs typeface="メイリオ" pitchFamily="50" charset="-128"/>
              </a:rPr>
              <a:t>販売元</a:t>
            </a:r>
            <a:r>
              <a:rPr lang="ja-JP" altLang="en-US" sz="900" dirty="0" smtClean="0">
                <a:solidFill>
                  <a:srgbClr val="333333"/>
                </a:solidFill>
                <a:latin typeface="メイリオ" pitchFamily="50" charset="-128"/>
                <a:ea typeface="メイリオ" pitchFamily="50" charset="-128"/>
                <a:cs typeface="メイリオ" pitchFamily="50" charset="-128"/>
              </a:rPr>
              <a:t>：インターコム社</a:t>
            </a:r>
            <a:endParaRPr lang="ja-JP" altLang="en-US" sz="900" dirty="0">
              <a:solidFill>
                <a:srgbClr val="333333"/>
              </a:solidFill>
              <a:latin typeface="メイリオ" pitchFamily="50" charset="-128"/>
              <a:ea typeface="メイリオ" pitchFamily="50" charset="-128"/>
              <a:cs typeface="メイリオ" pitchFamily="50" charset="-128"/>
            </a:endParaRPr>
          </a:p>
        </p:txBody>
      </p:sp>
      <p:sp>
        <p:nvSpPr>
          <p:cNvPr id="102" name="Rectangle 95"/>
          <p:cNvSpPr>
            <a:spLocks noChangeArrowheads="1"/>
          </p:cNvSpPr>
          <p:nvPr/>
        </p:nvSpPr>
        <p:spPr bwMode="auto">
          <a:xfrm>
            <a:off x="3707904" y="4132090"/>
            <a:ext cx="1797585" cy="233014"/>
          </a:xfrm>
          <a:prstGeom prst="rect">
            <a:avLst/>
          </a:prstGeom>
          <a:noFill/>
          <a:ln w="9525" algn="ctr">
            <a:noFill/>
            <a:miter lim="800000"/>
            <a:headEnd/>
            <a:tailEnd/>
          </a:ln>
        </p:spPr>
        <p:txBody>
          <a:bodyPr wrap="none" lIns="90000" tIns="46800" rIns="90000" bIns="46800" anchor="ctr">
            <a:spAutoFit/>
          </a:bodyPr>
          <a:lstStyle/>
          <a:p>
            <a:r>
              <a:rPr lang="ja-JP" altLang="en-US" sz="900" dirty="0">
                <a:solidFill>
                  <a:srgbClr val="333333"/>
                </a:solidFill>
                <a:latin typeface="メイリオ" pitchFamily="50" charset="-128"/>
                <a:ea typeface="メイリオ" pitchFamily="50" charset="-128"/>
                <a:cs typeface="メイリオ" pitchFamily="50" charset="-128"/>
              </a:rPr>
              <a:t>販売元</a:t>
            </a:r>
            <a:r>
              <a:rPr lang="ja-JP" altLang="en-US" sz="900" dirty="0" smtClean="0">
                <a:solidFill>
                  <a:srgbClr val="333333"/>
                </a:solidFill>
                <a:latin typeface="メイリオ" pitchFamily="50" charset="-128"/>
                <a:ea typeface="メイリオ" pitchFamily="50" charset="-128"/>
                <a:cs typeface="メイリオ" pitchFamily="50" charset="-128"/>
              </a:rPr>
              <a:t>：キッセイコムテック社</a:t>
            </a:r>
            <a:endParaRPr lang="ja-JP" altLang="en-US" sz="900" dirty="0">
              <a:solidFill>
                <a:srgbClr val="333333"/>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AutoShape 48"/>
          <p:cNvSpPr>
            <a:spLocks noChangeArrowheads="1"/>
          </p:cNvSpPr>
          <p:nvPr/>
        </p:nvSpPr>
        <p:spPr bwMode="auto">
          <a:xfrm>
            <a:off x="2071688" y="2500313"/>
            <a:ext cx="4714875" cy="1928812"/>
          </a:xfrm>
          <a:prstGeom prst="roundRect">
            <a:avLst>
              <a:gd name="adj" fmla="val 16667"/>
            </a:avLst>
          </a:prstGeom>
          <a:noFill/>
          <a:ln w="9525">
            <a:noFill/>
            <a:round/>
            <a:headEnd/>
            <a:tailEnd/>
          </a:ln>
        </p:spPr>
        <p:txBody>
          <a:bodyPr wrap="none" anchor="ctr"/>
          <a:lstStyle/>
          <a:p>
            <a:pPr algn="ctr">
              <a:spcBef>
                <a:spcPts val="1800"/>
              </a:spcBef>
            </a:pPr>
            <a:r>
              <a:rPr lang="en-US" altLang="ja-JP" sz="4000" b="1" i="1" dirty="0" err="1" smtClean="0">
                <a:solidFill>
                  <a:prstClr val="black"/>
                </a:solidFill>
                <a:latin typeface="Times New Roman" pitchFamily="18" charset="0"/>
              </a:rPr>
              <a:t>SuperStream</a:t>
            </a:r>
            <a:endParaRPr lang="en-US" altLang="ja-JP" sz="4000" b="1" i="1" dirty="0" smtClean="0">
              <a:solidFill>
                <a:prstClr val="black"/>
              </a:solidFill>
              <a:latin typeface="Times New Roman" pitchFamily="18" charset="0"/>
            </a:endParaRPr>
          </a:p>
          <a:p>
            <a:pPr algn="ctr">
              <a:spcBef>
                <a:spcPts val="1800"/>
              </a:spcBef>
            </a:pPr>
            <a:r>
              <a:rPr lang="ja-JP" altLang="en-US" sz="4000" b="1" dirty="0" smtClean="0">
                <a:solidFill>
                  <a:prstClr val="black"/>
                </a:solidFill>
                <a:latin typeface="メイリオ" pitchFamily="50" charset="-128"/>
                <a:ea typeface="メイリオ" pitchFamily="50" charset="-128"/>
                <a:cs typeface="メイリオ" pitchFamily="50" charset="-128"/>
              </a:rPr>
              <a:t>稼働環境</a:t>
            </a:r>
            <a:endParaRPr lang="en-US" altLang="ja-JP" sz="4000" b="1" dirty="0" smtClean="0">
              <a:solidFill>
                <a:prstClr val="black"/>
              </a:solidFill>
              <a:latin typeface="メイリオ" pitchFamily="50" charset="-128"/>
              <a:ea typeface="メイリオ" pitchFamily="50" charset="-128"/>
              <a:cs typeface="メイリオ" pitchFamily="50" charset="-128"/>
            </a:endParaRPr>
          </a:p>
        </p:txBody>
      </p:sp>
      <p:sp>
        <p:nvSpPr>
          <p:cNvPr id="4" name="スライド番号プレースホルダ 4"/>
          <p:cNvSpPr txBox="1">
            <a:spLocks/>
          </p:cNvSpPr>
          <p:nvPr/>
        </p:nvSpPr>
        <p:spPr bwMode="auto">
          <a:xfrm>
            <a:off x="7920038" y="6462713"/>
            <a:ext cx="720725" cy="179387"/>
          </a:xfrm>
          <a:prstGeom prst="rect">
            <a:avLst/>
          </a:prstGeom>
          <a:noFill/>
          <a:ln>
            <a:miter lim="800000"/>
            <a:headEnd/>
            <a:tailEnd/>
          </a:ln>
        </p:spPr>
        <p:txBody>
          <a:bodyPr wrap="square" rIns="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F414B5-406C-4A72-9589-E1BEDC216863}" type="slidenum">
              <a:rPr kumimoji="1" lang="ja-JP" altLang="en-US" sz="9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1" lang="ja-JP" altLang="en-US" sz="9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DCD7AED-EF29-4C4F-A190-5EF8CFDC8EAE}"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57</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95235" name="タイトル 2"/>
          <p:cNvSpPr>
            <a:spLocks noGrp="1"/>
          </p:cNvSpPr>
          <p:nvPr>
            <p:ph type="title" idx="4294967295"/>
          </p:nvPr>
        </p:nvSpPr>
        <p:spPr bwMode="auto">
          <a:xfrm>
            <a:off x="251520" y="215900"/>
            <a:ext cx="8135938"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シリーズ　</a:t>
            </a:r>
            <a:r>
              <a:rPr lang="en-US" altLang="ja-JP" dirty="0" smtClean="0">
                <a:latin typeface="メイリオ" pitchFamily="50" charset="-128"/>
                <a:ea typeface="メイリオ" pitchFamily="50" charset="-128"/>
                <a:cs typeface="メイリオ" pitchFamily="50" charset="-128"/>
              </a:rPr>
              <a:t>C/S</a:t>
            </a:r>
            <a:r>
              <a:rPr lang="ja-JP" altLang="en-US" dirty="0" smtClean="0">
                <a:latin typeface="メイリオ" pitchFamily="50" charset="-128"/>
                <a:ea typeface="メイリオ" pitchFamily="50" charset="-128"/>
                <a:cs typeface="メイリオ" pitchFamily="50" charset="-128"/>
              </a:rPr>
              <a:t>版　稼働環境</a:t>
            </a:r>
          </a:p>
        </p:txBody>
      </p:sp>
      <p:sp>
        <p:nvSpPr>
          <p:cNvPr id="95238" name="AutoShape 2"/>
          <p:cNvSpPr>
            <a:spLocks noChangeArrowheads="1"/>
          </p:cNvSpPr>
          <p:nvPr/>
        </p:nvSpPr>
        <p:spPr bwMode="auto">
          <a:xfrm>
            <a:off x="3070225" y="2239963"/>
            <a:ext cx="2765425" cy="1643062"/>
          </a:xfrm>
          <a:prstGeom prst="cloudCallout">
            <a:avLst>
              <a:gd name="adj1" fmla="val -65097"/>
              <a:gd name="adj2" fmla="val 87005"/>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5239" name="Oval 3"/>
          <p:cNvSpPr>
            <a:spLocks noChangeArrowheads="1"/>
          </p:cNvSpPr>
          <p:nvPr/>
        </p:nvSpPr>
        <p:spPr bwMode="auto">
          <a:xfrm>
            <a:off x="2819400" y="3724275"/>
            <a:ext cx="1093788" cy="819150"/>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5242" name="Text Box 9"/>
          <p:cNvSpPr txBox="1">
            <a:spLocks noChangeArrowheads="1"/>
          </p:cNvSpPr>
          <p:nvPr/>
        </p:nvSpPr>
        <p:spPr bwMode="auto">
          <a:xfrm>
            <a:off x="1139825" y="1366838"/>
            <a:ext cx="2497138"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ＤＢサーバー</a:t>
            </a:r>
          </a:p>
        </p:txBody>
      </p:sp>
      <p:sp>
        <p:nvSpPr>
          <p:cNvPr id="95243" name="Text Box 10"/>
          <p:cNvSpPr txBox="1">
            <a:spLocks noChangeArrowheads="1"/>
          </p:cNvSpPr>
          <p:nvPr/>
        </p:nvSpPr>
        <p:spPr bwMode="auto">
          <a:xfrm>
            <a:off x="6345238" y="1357313"/>
            <a:ext cx="1682750"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クライアント</a:t>
            </a:r>
          </a:p>
        </p:txBody>
      </p:sp>
      <p:sp>
        <p:nvSpPr>
          <p:cNvPr id="95244" name="Text Box 11"/>
          <p:cNvSpPr txBox="1">
            <a:spLocks noChangeArrowheads="1"/>
          </p:cNvSpPr>
          <p:nvPr/>
        </p:nvSpPr>
        <p:spPr bwMode="auto">
          <a:xfrm>
            <a:off x="4090988" y="2852936"/>
            <a:ext cx="686406"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SQL</a:t>
            </a:r>
          </a:p>
        </p:txBody>
      </p:sp>
      <p:sp>
        <p:nvSpPr>
          <p:cNvPr id="95247" name="Text Box 17"/>
          <p:cNvSpPr txBox="1">
            <a:spLocks noChangeArrowheads="1"/>
          </p:cNvSpPr>
          <p:nvPr/>
        </p:nvSpPr>
        <p:spPr bwMode="auto">
          <a:xfrm>
            <a:off x="3827463" y="3192661"/>
            <a:ext cx="1454885" cy="307777"/>
          </a:xfrm>
          <a:prstGeom prst="rect">
            <a:avLst/>
          </a:prstGeom>
          <a:noFill/>
          <a:ln w="9525" algn="ctr">
            <a:noFill/>
            <a:miter lim="800000"/>
            <a:headEnd/>
            <a:tailEnd/>
          </a:ln>
        </p:spPr>
        <p:txBody>
          <a:bodyPr wrap="none">
            <a:spAutoFit/>
          </a:bodyPr>
          <a:lstStyle/>
          <a:p>
            <a:r>
              <a:rPr lang="ja-JP" altLang="en-US" sz="1400" dirty="0">
                <a:solidFill>
                  <a:srgbClr val="FF9900"/>
                </a:solidFill>
                <a:latin typeface="メイリオ" pitchFamily="50" charset="-128"/>
                <a:ea typeface="メイリオ" pitchFamily="50" charset="-128"/>
                <a:cs typeface="メイリオ" pitchFamily="50" charset="-128"/>
              </a:rPr>
              <a:t>（</a:t>
            </a:r>
            <a:r>
              <a:rPr lang="en-US" altLang="ja-JP" sz="1400" dirty="0">
                <a:solidFill>
                  <a:srgbClr val="FF9900"/>
                </a:solidFill>
                <a:latin typeface="メイリオ" pitchFamily="50" charset="-128"/>
                <a:ea typeface="メイリオ" pitchFamily="50" charset="-128"/>
                <a:cs typeface="メイリオ" pitchFamily="50" charset="-128"/>
              </a:rPr>
              <a:t>Oracle</a:t>
            </a:r>
            <a:r>
              <a:rPr lang="ja-JP" altLang="en-US" sz="1400" dirty="0">
                <a:solidFill>
                  <a:srgbClr val="FF9900"/>
                </a:solidFill>
                <a:latin typeface="メイリオ" pitchFamily="50" charset="-128"/>
                <a:ea typeface="メイリオ" pitchFamily="50" charset="-128"/>
                <a:cs typeface="メイリオ" pitchFamily="50" charset="-128"/>
              </a:rPr>
              <a:t>通信）</a:t>
            </a:r>
          </a:p>
        </p:txBody>
      </p:sp>
      <p:pic>
        <p:nvPicPr>
          <p:cNvPr id="19" name="Picture 16"/>
          <p:cNvPicPr>
            <a:picLocks noChangeAspect="1" noChangeArrowheads="1"/>
          </p:cNvPicPr>
          <p:nvPr/>
        </p:nvPicPr>
        <p:blipFill>
          <a:blip r:embed="rId3" cstate="screen"/>
          <a:srcRect/>
          <a:stretch>
            <a:fillRect/>
          </a:stretch>
        </p:blipFill>
        <p:spPr bwMode="auto">
          <a:xfrm>
            <a:off x="1403648" y="2060848"/>
            <a:ext cx="796172" cy="1638821"/>
          </a:xfrm>
          <a:prstGeom prst="rect">
            <a:avLst/>
          </a:prstGeom>
          <a:noFill/>
          <a:ln w="9525">
            <a:noFill/>
            <a:miter lim="800000"/>
            <a:headEnd/>
            <a:tailEnd/>
          </a:ln>
          <a:effectLst/>
        </p:spPr>
      </p:pic>
      <p:pic>
        <p:nvPicPr>
          <p:cNvPr id="20" name="Picture 18"/>
          <p:cNvPicPr>
            <a:picLocks noChangeAspect="1" noChangeArrowheads="1"/>
          </p:cNvPicPr>
          <p:nvPr/>
        </p:nvPicPr>
        <p:blipFill>
          <a:blip r:embed="rId4" cstate="screen"/>
          <a:srcRect/>
          <a:stretch>
            <a:fillRect/>
          </a:stretch>
        </p:blipFill>
        <p:spPr bwMode="auto">
          <a:xfrm>
            <a:off x="6516216" y="2420888"/>
            <a:ext cx="1623765" cy="1123470"/>
          </a:xfrm>
          <a:prstGeom prst="rect">
            <a:avLst/>
          </a:prstGeom>
          <a:noFill/>
          <a:ln w="9525">
            <a:noFill/>
            <a:miter lim="800000"/>
            <a:headEnd/>
            <a:tailEnd/>
          </a:ln>
          <a:effectLst/>
        </p:spPr>
      </p:pic>
      <p:sp>
        <p:nvSpPr>
          <p:cNvPr id="16"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17" name="AutoShape 5"/>
          <p:cNvSpPr>
            <a:spLocks noChangeArrowheads="1"/>
          </p:cNvSpPr>
          <p:nvPr/>
        </p:nvSpPr>
        <p:spPr bwMode="gray">
          <a:xfrm>
            <a:off x="247650" y="4292600"/>
            <a:ext cx="8680834" cy="2044700"/>
          </a:xfrm>
          <a:prstGeom prst="roundRect">
            <a:avLst>
              <a:gd name="adj" fmla="val 10078"/>
            </a:avLst>
          </a:prstGeom>
          <a:gradFill rotWithShape="1">
            <a:gsLst>
              <a:gs pos="0">
                <a:srgbClr val="FFFFFF"/>
              </a:gs>
              <a:gs pos="100000">
                <a:srgbClr val="EAEAEA"/>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pPr>
            <a:endParaRPr kumimoji="0" lang="en-US" altLang="ja-JP" sz="1600">
              <a:solidFill>
                <a:srgbClr val="000000"/>
              </a:solidFill>
              <a:latin typeface="メイリオ" pitchFamily="50" charset="-128"/>
              <a:ea typeface="メイリオ" pitchFamily="50" charset="-128"/>
              <a:cs typeface="メイリオ" pitchFamily="50" charset="-128"/>
            </a:endParaRPr>
          </a:p>
        </p:txBody>
      </p:sp>
      <p:sp>
        <p:nvSpPr>
          <p:cNvPr id="18" name="Text Box 13"/>
          <p:cNvSpPr txBox="1">
            <a:spLocks noChangeArrowheads="1"/>
          </p:cNvSpPr>
          <p:nvPr/>
        </p:nvSpPr>
        <p:spPr bwMode="auto">
          <a:xfrm>
            <a:off x="4716016" y="4344988"/>
            <a:ext cx="4140460" cy="2139047"/>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クライアント</a:t>
            </a:r>
          </a:p>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OS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Vista</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7</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８、</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8.1</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10</a:t>
            </a: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タッチパネル機能付き</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PC</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では、マウス操作のみ動作確</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認済みです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※64bitOS</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アプリとして動作するため、</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ミ</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ドルウェアのインストールが必要です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 Client</a:t>
            </a:r>
          </a:p>
          <a:p>
            <a:pPr>
              <a:spcBef>
                <a:spcPct val="50000"/>
              </a:spcBef>
            </a:pP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　</a:t>
            </a:r>
          </a:p>
        </p:txBody>
      </p:sp>
      <p:sp>
        <p:nvSpPr>
          <p:cNvPr id="24" name="Text Box 20"/>
          <p:cNvSpPr txBox="1">
            <a:spLocks noChangeArrowheads="1"/>
          </p:cNvSpPr>
          <p:nvPr/>
        </p:nvSpPr>
        <p:spPr bwMode="auto">
          <a:xfrm>
            <a:off x="395536" y="4365104"/>
            <a:ext cx="4536503" cy="1954381"/>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サーバー</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Server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2008/2008R2/</a:t>
            </a:r>
          </a:p>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       2012/2012R2  </a:t>
            </a:r>
            <a:endPar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UNIX</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Linux</a:t>
            </a:r>
          </a:p>
          <a:p>
            <a:pPr>
              <a:spcBef>
                <a:spcPct val="50000"/>
              </a:spcBef>
            </a:pP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詳しくはお問い合わせ</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ください）</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　</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a:t>
            </a:r>
          </a:p>
          <a:p>
            <a:pPr>
              <a:spcBef>
                <a:spcPct val="50000"/>
              </a:spcBef>
            </a:pPr>
            <a:r>
              <a:rPr lang="en-US" altLang="ja-JP" sz="10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対応</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Ver. 11.2</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12.1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正方形/長方形 95"/>
          <p:cNvSpPr/>
          <p:nvPr/>
        </p:nvSpPr>
        <p:spPr>
          <a:xfrm>
            <a:off x="420936" y="2463800"/>
            <a:ext cx="8352928" cy="3917528"/>
          </a:xfrm>
          <a:prstGeom prst="rect">
            <a:avLst/>
          </a:prstGeom>
          <a:solidFill>
            <a:schemeClr val="bg1">
              <a:lumMod val="85000"/>
              <a:alpha val="78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11268" name="スライド番号プレースホルダー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46D13EB-D283-4F68-84AF-BA504B8BB163}" type="slidenum">
              <a:rPr lang="ja-JP" altLang="en-US">
                <a:solidFill>
                  <a:prstClr val="white"/>
                </a:solidFill>
                <a:latin typeface="メイリオ" pitchFamily="50" charset="-128"/>
                <a:ea typeface="メイリオ" pitchFamily="50" charset="-128"/>
                <a:cs typeface="メイリオ" pitchFamily="50" charset="-128"/>
              </a:rPr>
              <a:pPr fontAlgn="base">
                <a:spcBef>
                  <a:spcPct val="0"/>
                </a:spcBef>
                <a:spcAft>
                  <a:spcPct val="0"/>
                </a:spcAft>
                <a:defRPr/>
              </a:pPr>
              <a:t>58</a:t>
            </a:fld>
            <a:endParaRPr lang="ja-JP" altLang="en-US" dirty="0">
              <a:solidFill>
                <a:prstClr val="white"/>
              </a:solidFill>
              <a:latin typeface="メイリオ" pitchFamily="50" charset="-128"/>
              <a:ea typeface="メイリオ" pitchFamily="50" charset="-128"/>
              <a:cs typeface="メイリオ" pitchFamily="50" charset="-128"/>
            </a:endParaRPr>
          </a:p>
        </p:txBody>
      </p:sp>
      <p:sp>
        <p:nvSpPr>
          <p:cNvPr id="56329" name="タイトル 4"/>
          <p:cNvSpPr>
            <a:spLocks noGrp="1"/>
          </p:cNvSpPr>
          <p:nvPr>
            <p:ph type="title" idx="4294967295"/>
          </p:nvPr>
        </p:nvSpPr>
        <p:spPr bwMode="auto">
          <a:xfrm>
            <a:off x="252486" y="215900"/>
            <a:ext cx="8135938" cy="100806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a:lnSpc>
                <a:spcPct val="150000"/>
              </a:lnSpc>
            </a:pPr>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シリーズ</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～クライアントモジュール配信～</a:t>
            </a:r>
          </a:p>
        </p:txBody>
      </p:sp>
      <p:pic>
        <p:nvPicPr>
          <p:cNvPr id="19458" name="Picture 2"/>
          <p:cNvPicPr>
            <a:picLocks noChangeAspect="1" noChangeArrowheads="1"/>
          </p:cNvPicPr>
          <p:nvPr/>
        </p:nvPicPr>
        <p:blipFill>
          <a:blip r:embed="rId3" cstate="screen"/>
          <a:srcRect/>
          <a:stretch>
            <a:fillRect/>
          </a:stretch>
        </p:blipFill>
        <p:spPr bwMode="auto">
          <a:xfrm>
            <a:off x="3419475" y="3429000"/>
            <a:ext cx="2089150" cy="1581150"/>
          </a:xfrm>
          <a:prstGeom prst="rect">
            <a:avLst/>
          </a:prstGeom>
          <a:noFill/>
          <a:ln w="9525">
            <a:noFill/>
            <a:miter lim="800000"/>
            <a:headEnd/>
            <a:tailEnd/>
          </a:ln>
        </p:spPr>
      </p:pic>
      <p:pic>
        <p:nvPicPr>
          <p:cNvPr id="19460" name="Picture 4"/>
          <p:cNvPicPr>
            <a:picLocks noChangeAspect="1" noChangeArrowheads="1"/>
          </p:cNvPicPr>
          <p:nvPr/>
        </p:nvPicPr>
        <p:blipFill>
          <a:blip r:embed="rId4" cstate="screen"/>
          <a:srcRect/>
          <a:stretch>
            <a:fillRect/>
          </a:stretch>
        </p:blipFill>
        <p:spPr bwMode="auto">
          <a:xfrm>
            <a:off x="6300788" y="3551238"/>
            <a:ext cx="2087562" cy="1912937"/>
          </a:xfrm>
          <a:prstGeom prst="rect">
            <a:avLst/>
          </a:prstGeom>
          <a:noFill/>
          <a:ln w="9525">
            <a:noFill/>
            <a:miter lim="800000"/>
            <a:headEnd/>
            <a:tailEnd/>
          </a:ln>
        </p:spPr>
      </p:pic>
      <p:sp>
        <p:nvSpPr>
          <p:cNvPr id="25" name="正方形/長方形 24"/>
          <p:cNvSpPr>
            <a:spLocks noChangeArrowheads="1"/>
          </p:cNvSpPr>
          <p:nvPr/>
        </p:nvSpPr>
        <p:spPr bwMode="auto">
          <a:xfrm>
            <a:off x="467544" y="1655688"/>
            <a:ext cx="8352928" cy="765200"/>
          </a:xfrm>
          <a:prstGeom prst="rect">
            <a:avLst/>
          </a:prstGeom>
          <a:noFill/>
          <a:ln w="9525">
            <a:noFill/>
            <a:miter lim="800000"/>
            <a:headEnd/>
            <a:tailEnd/>
          </a:ln>
        </p:spPr>
        <p:txBody>
          <a:bodyPr wrap="square" lIns="36000" tIns="36000" rIns="36000" bIns="36000" anchor="ctr">
            <a:spAutoFit/>
          </a:bodyPr>
          <a:lstStyle/>
          <a:p>
            <a:pPr marL="355600" indent="-177800">
              <a:buClr>
                <a:srgbClr val="BCE3FF"/>
              </a:buClr>
              <a:buSzPct val="75000"/>
            </a:pPr>
            <a:r>
              <a:rPr lang="en-US" altLang="ja-JP" sz="1500" b="1" i="1" dirty="0">
                <a:solidFill>
                  <a:prstClr val="black">
                    <a:lumMod val="65000"/>
                    <a:lumOff val="35000"/>
                  </a:prstClr>
                </a:solidFill>
                <a:latin typeface="Times New Roman" pitchFamily="18" charset="0"/>
                <a:ea typeface="メイリオ" pitchFamily="50" charset="-128"/>
                <a:cs typeface="Times New Roman" pitchFamily="18" charset="0"/>
              </a:rPr>
              <a:t>SuperStream</a:t>
            </a:r>
            <a:r>
              <a:rPr lang="ja-JP" altLang="en-US" sz="1500" dirty="0" err="1">
                <a:solidFill>
                  <a:prstClr val="black">
                    <a:lumMod val="65000"/>
                    <a:lumOff val="35000"/>
                  </a:prstClr>
                </a:solidFill>
                <a:latin typeface="メイリオ" pitchFamily="50" charset="-128"/>
                <a:ea typeface="メイリオ" pitchFamily="50" charset="-128"/>
                <a:cs typeface="メイリオ" pitchFamily="50" charset="-128"/>
              </a:rPr>
              <a:t>への</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ログイン時にクライアントモジュールの差分を確認し</a:t>
            </a: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、差分</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があれば</a:t>
            </a: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自動</a:t>
            </a:r>
            <a:endParaRPr lang="en-US" altLang="ja-JP" sz="1500" dirty="0" smtClean="0">
              <a:solidFill>
                <a:prstClr val="black">
                  <a:lumMod val="65000"/>
                  <a:lumOff val="35000"/>
                </a:prstClr>
              </a:solidFill>
              <a:latin typeface="メイリオ" pitchFamily="50" charset="-128"/>
              <a:ea typeface="メイリオ" pitchFamily="50" charset="-128"/>
              <a:cs typeface="メイリオ" pitchFamily="50" charset="-128"/>
            </a:endParaRPr>
          </a:p>
          <a:p>
            <a:pPr marL="355600" indent="-177800">
              <a:buClr>
                <a:srgbClr val="BCE3FF"/>
              </a:buClr>
              <a:buSzPct val="75000"/>
            </a:pP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配信</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して同期をとります。各クライアントに初期インストールする</a:t>
            </a: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以外の</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手間がなくなる事</a:t>
            </a: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に</a:t>
            </a:r>
            <a:endParaRPr lang="en-US" altLang="ja-JP" sz="1500" dirty="0" smtClean="0">
              <a:solidFill>
                <a:prstClr val="black">
                  <a:lumMod val="65000"/>
                  <a:lumOff val="35000"/>
                </a:prstClr>
              </a:solidFill>
              <a:latin typeface="メイリオ" pitchFamily="50" charset="-128"/>
              <a:ea typeface="メイリオ" pitchFamily="50" charset="-128"/>
              <a:cs typeface="メイリオ" pitchFamily="50" charset="-128"/>
            </a:endParaRPr>
          </a:p>
          <a:p>
            <a:pPr marL="355600" indent="-177800">
              <a:buClr>
                <a:srgbClr val="BCE3FF"/>
              </a:buClr>
              <a:buSzPct val="75000"/>
            </a:pPr>
            <a:r>
              <a:rPr lang="ja-JP" altLang="en-US" sz="1500" dirty="0" smtClean="0">
                <a:solidFill>
                  <a:prstClr val="black">
                    <a:lumMod val="65000"/>
                    <a:lumOff val="35000"/>
                  </a:prstClr>
                </a:solidFill>
                <a:latin typeface="メイリオ" pitchFamily="50" charset="-128"/>
                <a:ea typeface="メイリオ" pitchFamily="50" charset="-128"/>
                <a:cs typeface="メイリオ" pitchFamily="50" charset="-128"/>
              </a:rPr>
              <a:t>より</a:t>
            </a:r>
            <a:r>
              <a:rPr lang="ja-JP" altLang="en-US" sz="1500" dirty="0">
                <a:solidFill>
                  <a:prstClr val="black">
                    <a:lumMod val="65000"/>
                    <a:lumOff val="35000"/>
                  </a:prstClr>
                </a:solidFill>
                <a:latin typeface="メイリオ" pitchFamily="50" charset="-128"/>
                <a:ea typeface="メイリオ" pitchFamily="50" charset="-128"/>
                <a:cs typeface="メイリオ" pitchFamily="50" charset="-128"/>
              </a:rPr>
              <a:t>、利用ユーザー様はもちろん、システム管理者様の負担軽減となります。</a:t>
            </a:r>
          </a:p>
        </p:txBody>
      </p:sp>
      <p:sp>
        <p:nvSpPr>
          <p:cNvPr id="26" name="四角形 50"/>
          <p:cNvSpPr>
            <a:spLocks noChangeArrowheads="1"/>
          </p:cNvSpPr>
          <p:nvPr/>
        </p:nvSpPr>
        <p:spPr bwMode="auto">
          <a:xfrm>
            <a:off x="628650" y="2581275"/>
            <a:ext cx="5648325" cy="287338"/>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defRPr/>
            </a:pPr>
            <a:r>
              <a:rPr lang="ja-JP" altLang="en-US" sz="1400" b="1" dirty="0">
                <a:solidFill>
                  <a:prstClr val="black">
                    <a:lumMod val="75000"/>
                    <a:lumOff val="25000"/>
                  </a:prstClr>
                </a:solidFill>
                <a:latin typeface="メイリオ" pitchFamily="50" charset="-128"/>
                <a:ea typeface="メイリオ" pitchFamily="50" charset="-128"/>
                <a:cs typeface="メイリオ" pitchFamily="50" charset="-128"/>
              </a:rPr>
              <a:t>連携イメージ</a:t>
            </a:r>
          </a:p>
        </p:txBody>
      </p:sp>
      <p:sp>
        <p:nvSpPr>
          <p:cNvPr id="29" name="ホームベース 28"/>
          <p:cNvSpPr/>
          <p:nvPr/>
        </p:nvSpPr>
        <p:spPr>
          <a:xfrm>
            <a:off x="6138348" y="2963333"/>
            <a:ext cx="2340000" cy="397933"/>
          </a:xfrm>
          <a:prstGeom prst="homePlate">
            <a:avLst/>
          </a:prstGeom>
          <a:solidFill>
            <a:srgbClr val="3399FF"/>
          </a:solidFill>
          <a:ln>
            <a:solidFill>
              <a:schemeClr val="bg1"/>
            </a:solidFill>
          </a:ln>
        </p:spPr>
        <p:style>
          <a:lnRef idx="0">
            <a:schemeClr val="accent2"/>
          </a:lnRef>
          <a:fillRef idx="3">
            <a:schemeClr val="accent2"/>
          </a:fillRef>
          <a:effectRef idx="3">
            <a:schemeClr val="accent2"/>
          </a:effectRef>
          <a:fontRef idx="minor">
            <a:schemeClr val="lt1"/>
          </a:fontRef>
        </p:style>
        <p:txBody>
          <a:bodyPr lIns="36000" tIns="36000" rIns="36000" bIns="36000" anchor="ctr"/>
          <a:lstStyle/>
          <a:p>
            <a:pPr algn="ctr">
              <a:defRPr/>
            </a:pPr>
            <a:r>
              <a:rPr lang="ja-JP" altLang="en-US" sz="1600" b="1" dirty="0">
                <a:solidFill>
                  <a:prstClr val="white"/>
                </a:solidFill>
                <a:latin typeface="メイリオ" pitchFamily="50" charset="-128"/>
                <a:ea typeface="メイリオ" pitchFamily="50" charset="-128"/>
                <a:cs typeface="メイリオ" pitchFamily="50" charset="-128"/>
              </a:rPr>
              <a:t>メニュー表示</a:t>
            </a:r>
          </a:p>
        </p:txBody>
      </p:sp>
      <p:sp>
        <p:nvSpPr>
          <p:cNvPr id="28" name="ホームベース 27"/>
          <p:cNvSpPr/>
          <p:nvPr/>
        </p:nvSpPr>
        <p:spPr>
          <a:xfrm>
            <a:off x="3420534" y="2963333"/>
            <a:ext cx="2340000" cy="397933"/>
          </a:xfrm>
          <a:prstGeom prst="homePlate">
            <a:avLst/>
          </a:prstGeom>
          <a:ln>
            <a:solidFill>
              <a:schemeClr val="bg1"/>
            </a:solidFill>
          </a:ln>
        </p:spPr>
        <p:style>
          <a:lnRef idx="0">
            <a:schemeClr val="accent2"/>
          </a:lnRef>
          <a:fillRef idx="3">
            <a:schemeClr val="accent2"/>
          </a:fillRef>
          <a:effectRef idx="3">
            <a:schemeClr val="accent2"/>
          </a:effectRef>
          <a:fontRef idx="minor">
            <a:schemeClr val="lt1"/>
          </a:fontRef>
        </p:style>
        <p:txBody>
          <a:bodyPr lIns="36000" tIns="36000" rIns="36000" bIns="36000" anchor="ctr"/>
          <a:lstStyle/>
          <a:p>
            <a:pPr algn="ctr">
              <a:defRPr/>
            </a:pPr>
            <a:r>
              <a:rPr lang="ja-JP" altLang="en-US" sz="1600" b="1" dirty="0">
                <a:solidFill>
                  <a:prstClr val="white"/>
                </a:solidFill>
                <a:latin typeface="メイリオ" pitchFamily="50" charset="-128"/>
                <a:ea typeface="メイリオ" pitchFamily="50" charset="-128"/>
                <a:cs typeface="メイリオ" pitchFamily="50" charset="-128"/>
              </a:rPr>
              <a:t>ログイン時自動配信</a:t>
            </a:r>
          </a:p>
        </p:txBody>
      </p:sp>
      <p:sp>
        <p:nvSpPr>
          <p:cNvPr id="27" name="ホームベース 26"/>
          <p:cNvSpPr/>
          <p:nvPr/>
        </p:nvSpPr>
        <p:spPr>
          <a:xfrm>
            <a:off x="592654" y="2963333"/>
            <a:ext cx="2340000" cy="397933"/>
          </a:xfrm>
          <a:prstGeom prst="homePlate">
            <a:avLst/>
          </a:prstGeom>
          <a:ln>
            <a:solidFill>
              <a:schemeClr val="bg1"/>
            </a:solidFill>
          </a:ln>
        </p:spPr>
        <p:style>
          <a:lnRef idx="0">
            <a:schemeClr val="accent1"/>
          </a:lnRef>
          <a:fillRef idx="3">
            <a:schemeClr val="accent1"/>
          </a:fillRef>
          <a:effectRef idx="3">
            <a:schemeClr val="accent1"/>
          </a:effectRef>
          <a:fontRef idx="minor">
            <a:schemeClr val="lt1"/>
          </a:fontRef>
        </p:style>
        <p:txBody>
          <a:bodyPr lIns="36000" tIns="36000" rIns="36000" bIns="36000" anchor="ctr"/>
          <a:lstStyle/>
          <a:p>
            <a:pPr algn="ctr">
              <a:defRPr/>
            </a:pPr>
            <a:r>
              <a:rPr lang="ja-JP" altLang="en-US" sz="1600" b="1" dirty="0">
                <a:solidFill>
                  <a:prstClr val="white"/>
                </a:solidFill>
                <a:latin typeface="メイリオ" pitchFamily="50" charset="-128"/>
                <a:ea typeface="メイリオ" pitchFamily="50" charset="-128"/>
                <a:cs typeface="メイリオ" pitchFamily="50" charset="-128"/>
              </a:rPr>
              <a:t>モジュール配信設定</a:t>
            </a:r>
          </a:p>
        </p:txBody>
      </p:sp>
      <p:sp>
        <p:nvSpPr>
          <p:cNvPr id="34" name="角丸四角形 33"/>
          <p:cNvSpPr/>
          <p:nvPr/>
        </p:nvSpPr>
        <p:spPr>
          <a:xfrm>
            <a:off x="6084168" y="5517232"/>
            <a:ext cx="2565402" cy="720000"/>
          </a:xfrm>
          <a:prstGeom prst="roundRect">
            <a:avLst/>
          </a:prstGeom>
          <a:ln/>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最新モジュール</a:t>
            </a:r>
          </a:p>
        </p:txBody>
      </p:sp>
      <p:sp>
        <p:nvSpPr>
          <p:cNvPr id="30" name="角丸四角形 29"/>
          <p:cNvSpPr/>
          <p:nvPr/>
        </p:nvSpPr>
        <p:spPr>
          <a:xfrm>
            <a:off x="3347864" y="5517232"/>
            <a:ext cx="2565402" cy="720000"/>
          </a:xfrm>
          <a:prstGeom prst="roundRect">
            <a:avLst/>
          </a:prstGeom>
          <a:ln/>
        </p:spPr>
        <p:style>
          <a:lnRef idx="0">
            <a:schemeClr val="accent5"/>
          </a:lnRef>
          <a:fillRef idx="3">
            <a:schemeClr val="accent5"/>
          </a:fillRef>
          <a:effectRef idx="3">
            <a:schemeClr val="accent5"/>
          </a:effectRef>
          <a:fontRef idx="minor">
            <a:schemeClr val="lt1"/>
          </a:fontRef>
        </p:style>
        <p:txBody>
          <a:bodyPr lIns="0" tIns="36000" rIns="0" bIns="36000"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クライアントにて差分チェック</a:t>
            </a:r>
            <a:endParaRPr lang="en-US" altLang="ja-JP" sz="1400" dirty="0">
              <a:solidFill>
                <a:prstClr val="white"/>
              </a:solidFill>
              <a:latin typeface="メイリオ" pitchFamily="50" charset="-128"/>
              <a:ea typeface="メイリオ" pitchFamily="50" charset="-128"/>
              <a:cs typeface="メイリオ" pitchFamily="50" charset="-128"/>
            </a:endParaRPr>
          </a:p>
          <a:p>
            <a:pPr algn="ctr">
              <a:defRPr/>
            </a:pPr>
            <a:r>
              <a:rPr lang="ja-JP" altLang="en-US" sz="1400" dirty="0">
                <a:solidFill>
                  <a:prstClr val="white"/>
                </a:solidFill>
                <a:latin typeface="メイリオ" pitchFamily="50" charset="-128"/>
                <a:ea typeface="メイリオ" pitchFamily="50" charset="-128"/>
                <a:cs typeface="メイリオ" pitchFamily="50" charset="-128"/>
              </a:rPr>
              <a:t>しモジュールを配信します。</a:t>
            </a:r>
          </a:p>
        </p:txBody>
      </p:sp>
      <p:sp>
        <p:nvSpPr>
          <p:cNvPr id="37" name="角丸四角形 36"/>
          <p:cNvSpPr/>
          <p:nvPr/>
        </p:nvSpPr>
        <p:spPr>
          <a:xfrm>
            <a:off x="611560" y="5517232"/>
            <a:ext cx="2565402" cy="720000"/>
          </a:xfrm>
          <a:prstGeom prst="roundRect">
            <a:avLst/>
          </a:prstGeom>
          <a:solidFill>
            <a:srgbClr val="FF9900"/>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管理者メニューにて配信設定を行います。</a:t>
            </a:r>
          </a:p>
        </p:txBody>
      </p:sp>
      <p:pic>
        <p:nvPicPr>
          <p:cNvPr id="97311" name="Picture 2"/>
          <p:cNvPicPr>
            <a:picLocks noChangeAspect="1" noChangeArrowheads="1"/>
          </p:cNvPicPr>
          <p:nvPr/>
        </p:nvPicPr>
        <p:blipFill>
          <a:blip r:embed="rId5" cstate="screen"/>
          <a:srcRect/>
          <a:stretch>
            <a:fillRect/>
          </a:stretch>
        </p:blipFill>
        <p:spPr bwMode="auto">
          <a:xfrm>
            <a:off x="584200" y="3573463"/>
            <a:ext cx="2403475" cy="1755775"/>
          </a:xfrm>
          <a:prstGeom prst="rect">
            <a:avLst/>
          </a:prstGeom>
          <a:noFill/>
          <a:ln w="9525">
            <a:noFill/>
            <a:miter lim="800000"/>
            <a:headEnd/>
            <a:tailEnd/>
          </a:ln>
        </p:spPr>
      </p:pic>
      <p:pic>
        <p:nvPicPr>
          <p:cNvPr id="23554" name="Picture 2"/>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a:off x="3491880" y="4178053"/>
            <a:ext cx="2736304" cy="1237852"/>
          </a:xfrm>
          <a:prstGeom prst="rect">
            <a:avLst/>
          </a:prstGeom>
          <a:noFill/>
          <a:ln w="9525">
            <a:noFill/>
            <a:miter lim="800000"/>
            <a:headEnd/>
            <a:tailEnd/>
          </a:ln>
        </p:spPr>
      </p:pic>
      <p:grpSp>
        <p:nvGrpSpPr>
          <p:cNvPr id="2" name="グループ化 30"/>
          <p:cNvGrpSpPr/>
          <p:nvPr/>
        </p:nvGrpSpPr>
        <p:grpSpPr>
          <a:xfrm>
            <a:off x="395290" y="1340768"/>
            <a:ext cx="215993" cy="215740"/>
            <a:chOff x="395290" y="1460627"/>
            <a:chExt cx="215993" cy="215740"/>
          </a:xfrm>
        </p:grpSpPr>
        <p:sp>
          <p:nvSpPr>
            <p:cNvPr id="32" name="正方形/長方形 31"/>
            <p:cNvSpPr/>
            <p:nvPr/>
          </p:nvSpPr>
          <p:spPr bwMode="black">
            <a:xfrm>
              <a:off x="395290" y="1460627"/>
              <a:ext cx="145499" cy="132556"/>
            </a:xfrm>
            <a:prstGeom prst="rect">
              <a:avLst/>
            </a:prstGeom>
            <a:gradFill rotWithShape="1">
              <a:gsLst>
                <a:gs pos="0">
                  <a:srgbClr val="B31919">
                    <a:shade val="51000"/>
                    <a:satMod val="130000"/>
                  </a:srgbClr>
                </a:gs>
                <a:gs pos="80000">
                  <a:srgbClr val="B31919">
                    <a:shade val="93000"/>
                    <a:satMod val="130000"/>
                  </a:srgbClr>
                </a:gs>
                <a:gs pos="100000">
                  <a:srgbClr val="B3191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sp>
          <p:nvSpPr>
            <p:cNvPr id="33" name="正方形/長方形 32"/>
            <p:cNvSpPr/>
            <p:nvPr/>
          </p:nvSpPr>
          <p:spPr bwMode="black">
            <a:xfrm>
              <a:off x="465784" y="1543811"/>
              <a:ext cx="145499" cy="132556"/>
            </a:xfrm>
            <a:prstGeom prst="rect">
              <a:avLst/>
            </a:prstGeom>
            <a:gradFill rotWithShape="1">
              <a:gsLst>
                <a:gs pos="0">
                  <a:sysClr val="window" lastClr="FFFFFF"/>
                </a:gs>
                <a:gs pos="80000">
                  <a:sysClr val="window" lastClr="FFFFFF">
                    <a:lumMod val="95000"/>
                  </a:sysClr>
                </a:gs>
                <a:gs pos="100000">
                  <a:sysClr val="window" lastClr="FFFFFF">
                    <a:lumMod val="9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kumimoji="0" lang="ja-JP" altLang="en-US" b="1" kern="0">
                <a:solidFill>
                  <a:srgbClr val="FF6600"/>
                </a:solidFill>
                <a:latin typeface="メイリオ" pitchFamily="50" charset="-128"/>
                <a:ea typeface="メイリオ" pitchFamily="50" charset="-128"/>
                <a:cs typeface="メイリオ" pitchFamily="50" charset="-128"/>
              </a:endParaRPr>
            </a:p>
          </p:txBody>
        </p:sp>
      </p:grpSp>
      <p:sp>
        <p:nvSpPr>
          <p:cNvPr id="35" name="Text Box 4"/>
          <p:cNvSpPr txBox="1">
            <a:spLocks noChangeArrowheads="1"/>
          </p:cNvSpPr>
          <p:nvPr/>
        </p:nvSpPr>
        <p:spPr bwMode="auto">
          <a:xfrm>
            <a:off x="586109" y="1268760"/>
            <a:ext cx="7226251" cy="387286"/>
          </a:xfrm>
          <a:prstGeom prst="rect">
            <a:avLst/>
          </a:prstGeom>
          <a:noFill/>
          <a:ln w="9525">
            <a:noFill/>
            <a:miter lim="800000"/>
            <a:headEnd/>
            <a:tailEnd/>
          </a:ln>
        </p:spPr>
        <p:txBody>
          <a:bodyPr wrap="square">
            <a:spAutoFit/>
          </a:bodyPr>
          <a:lstStyle/>
          <a:p>
            <a:pPr>
              <a:lnSpc>
                <a:spcPts val="2300"/>
              </a:lnSpc>
            </a:pPr>
            <a:r>
              <a:rPr lang="ja-JP" altLang="en-US" dirty="0" smtClean="0">
                <a:solidFill>
                  <a:srgbClr val="B31919"/>
                </a:solidFill>
                <a:latin typeface="メイリオ" pitchFamily="50" charset="-128"/>
                <a:ea typeface="メイリオ" pitchFamily="50" charset="-128"/>
                <a:cs typeface="メイリオ" pitchFamily="50" charset="-128"/>
              </a:rPr>
              <a:t>クライアントモジュール自動配信機能</a:t>
            </a:r>
            <a:endParaRPr lang="ja-JP" altLang="en-US" dirty="0">
              <a:solidFill>
                <a:srgbClr val="B31919"/>
              </a:solidFill>
              <a:latin typeface="メイリオ" pitchFamily="50" charset="-128"/>
              <a:ea typeface="メイリオ" pitchFamily="50" charset="-128"/>
              <a:cs typeface="メイリオ" pitchFamily="50" charset="-128"/>
            </a:endParaRPr>
          </a:p>
        </p:txBody>
      </p:sp>
      <p:cxnSp>
        <p:nvCxnSpPr>
          <p:cNvPr id="36" name="直線コネクタ 35"/>
          <p:cNvCxnSpPr/>
          <p:nvPr/>
        </p:nvCxnSpPr>
        <p:spPr>
          <a:xfrm>
            <a:off x="682947" y="1602922"/>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23"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3040EAB-8B3F-4DE1-A64A-2EE75EBD71E0}"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59</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96259" name="タイトル 2"/>
          <p:cNvSpPr>
            <a:spLocks noGrp="1"/>
          </p:cNvSpPr>
          <p:nvPr>
            <p:ph type="title" idx="4294967295"/>
          </p:nvPr>
        </p:nvSpPr>
        <p:spPr bwMode="auto">
          <a:xfrm>
            <a:off x="252486" y="215900"/>
            <a:ext cx="8135938"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r>
              <a:rPr lang="en-US" altLang="ja-JP" b="1" i="1" dirty="0" smtClean="0">
                <a:latin typeface="Times New Roman" pitchFamily="18" charset="0"/>
                <a:ea typeface="メイリオ" pitchFamily="50" charset="-128"/>
                <a:cs typeface="Times New Roman" pitchFamily="18" charset="0"/>
              </a:rPr>
              <a:t>SuperStream-field</a:t>
            </a:r>
            <a:r>
              <a:rPr lang="ja-JP" altLang="en-US" dirty="0" smtClean="0">
                <a:latin typeface="メイリオ" pitchFamily="50" charset="-128"/>
                <a:ea typeface="メイリオ" pitchFamily="50" charset="-128"/>
                <a:cs typeface="メイリオ" pitchFamily="50" charset="-128"/>
              </a:rPr>
              <a:t>シリーズ　</a:t>
            </a:r>
            <a:r>
              <a:rPr lang="en-US" altLang="ja-JP" dirty="0" smtClean="0">
                <a:latin typeface="メイリオ" pitchFamily="50" charset="-128"/>
                <a:ea typeface="メイリオ" pitchFamily="50" charset="-128"/>
                <a:cs typeface="メイリオ" pitchFamily="50" charset="-128"/>
              </a:rPr>
              <a:t>Web</a:t>
            </a:r>
            <a:r>
              <a:rPr lang="ja-JP" altLang="en-US" dirty="0" smtClean="0">
                <a:latin typeface="メイリオ" pitchFamily="50" charset="-128"/>
                <a:ea typeface="メイリオ" pitchFamily="50" charset="-128"/>
                <a:cs typeface="メイリオ" pitchFamily="50" charset="-128"/>
              </a:rPr>
              <a:t>版　稼働環境</a:t>
            </a:r>
          </a:p>
        </p:txBody>
      </p:sp>
      <p:sp>
        <p:nvSpPr>
          <p:cNvPr id="96263" name="AutoShape 2"/>
          <p:cNvSpPr>
            <a:spLocks noChangeArrowheads="1"/>
          </p:cNvSpPr>
          <p:nvPr/>
        </p:nvSpPr>
        <p:spPr bwMode="auto">
          <a:xfrm>
            <a:off x="1547813" y="2276872"/>
            <a:ext cx="2120900" cy="1630363"/>
          </a:xfrm>
          <a:prstGeom prst="cloudCallout">
            <a:avLst>
              <a:gd name="adj1" fmla="val -56139"/>
              <a:gd name="adj2" fmla="val 70157"/>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6264" name="Oval 3"/>
          <p:cNvSpPr>
            <a:spLocks noChangeArrowheads="1"/>
          </p:cNvSpPr>
          <p:nvPr/>
        </p:nvSpPr>
        <p:spPr bwMode="auto">
          <a:xfrm>
            <a:off x="1043608" y="3645024"/>
            <a:ext cx="1030287" cy="649287"/>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6265" name="AutoShape 4"/>
          <p:cNvSpPr>
            <a:spLocks noChangeArrowheads="1"/>
          </p:cNvSpPr>
          <p:nvPr/>
        </p:nvSpPr>
        <p:spPr bwMode="auto">
          <a:xfrm>
            <a:off x="5022850" y="2225675"/>
            <a:ext cx="2314575" cy="1546225"/>
          </a:xfrm>
          <a:prstGeom prst="cloudCallout">
            <a:avLst>
              <a:gd name="adj1" fmla="val -52537"/>
              <a:gd name="adj2" fmla="val 84806"/>
            </a:avLst>
          </a:prstGeom>
          <a:solidFill>
            <a:schemeClr val="bg1"/>
          </a:solidFill>
          <a:ln w="3175">
            <a:solidFill>
              <a:schemeClr val="tx1"/>
            </a:solidFill>
            <a:round/>
            <a:headEnd/>
            <a:tailEnd/>
          </a:ln>
        </p:spPr>
        <p:txBody>
          <a:bodyPr/>
          <a:lstStyle/>
          <a:p>
            <a:endParaRPr lang="ja-JP" altLang="ja-JP">
              <a:solidFill>
                <a:srgbClr val="000000"/>
              </a:solidFill>
              <a:latin typeface="メイリオ" pitchFamily="50" charset="-128"/>
              <a:ea typeface="メイリオ" pitchFamily="50" charset="-128"/>
              <a:cs typeface="メイリオ" pitchFamily="50" charset="-128"/>
            </a:endParaRPr>
          </a:p>
        </p:txBody>
      </p:sp>
      <p:sp>
        <p:nvSpPr>
          <p:cNvPr id="96266" name="Oval 5"/>
          <p:cNvSpPr>
            <a:spLocks noChangeArrowheads="1"/>
          </p:cNvSpPr>
          <p:nvPr/>
        </p:nvSpPr>
        <p:spPr bwMode="auto">
          <a:xfrm>
            <a:off x="4632325" y="3670300"/>
            <a:ext cx="1131888" cy="708025"/>
          </a:xfrm>
          <a:prstGeom prst="ellipse">
            <a:avLst/>
          </a:prstGeom>
          <a:solidFill>
            <a:schemeClr val="bg1"/>
          </a:solidFill>
          <a:ln w="9525" algn="ctr">
            <a:solidFill>
              <a:schemeClr val="bg1"/>
            </a:solidFill>
            <a:round/>
            <a:headEnd/>
            <a:tailEnd/>
          </a:ln>
        </p:spPr>
        <p:txBody>
          <a:bodyPr wrap="none" anchor="ctr"/>
          <a:lstStyle/>
          <a:p>
            <a:pPr>
              <a:spcBef>
                <a:spcPct val="50000"/>
              </a:spcBef>
            </a:pPr>
            <a:endParaRPr lang="ja-JP" altLang="en-US">
              <a:solidFill>
                <a:srgbClr val="333333"/>
              </a:solidFill>
              <a:latin typeface="メイリオ" pitchFamily="50" charset="-128"/>
              <a:ea typeface="メイリオ" pitchFamily="50" charset="-128"/>
              <a:cs typeface="メイリオ" pitchFamily="50" charset="-128"/>
            </a:endParaRPr>
          </a:p>
        </p:txBody>
      </p:sp>
      <p:sp>
        <p:nvSpPr>
          <p:cNvPr id="96268" name="Text Box 13"/>
          <p:cNvSpPr txBox="1">
            <a:spLocks noChangeArrowheads="1"/>
          </p:cNvSpPr>
          <p:nvPr/>
        </p:nvSpPr>
        <p:spPr bwMode="auto">
          <a:xfrm>
            <a:off x="323850" y="1557338"/>
            <a:ext cx="1727200" cy="366713"/>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ＤＢサーバー</a:t>
            </a:r>
            <a:endParaRPr lang="ja-JP" altLang="en-US" sz="1200">
              <a:solidFill>
                <a:srgbClr val="000000"/>
              </a:solidFill>
              <a:latin typeface="メイリオ" pitchFamily="50" charset="-128"/>
              <a:ea typeface="メイリオ" pitchFamily="50" charset="-128"/>
              <a:cs typeface="メイリオ" pitchFamily="50" charset="-128"/>
            </a:endParaRPr>
          </a:p>
        </p:txBody>
      </p:sp>
      <p:sp>
        <p:nvSpPr>
          <p:cNvPr id="96269" name="Text Box 14"/>
          <p:cNvSpPr txBox="1">
            <a:spLocks noChangeArrowheads="1"/>
          </p:cNvSpPr>
          <p:nvPr/>
        </p:nvSpPr>
        <p:spPr bwMode="auto">
          <a:xfrm>
            <a:off x="3708400" y="1557338"/>
            <a:ext cx="1655763" cy="366713"/>
          </a:xfrm>
          <a:prstGeom prst="rect">
            <a:avLst/>
          </a:prstGeom>
          <a:noFill/>
          <a:ln w="9525">
            <a:noFill/>
            <a:miter lim="800000"/>
            <a:headEnd/>
            <a:tailEnd/>
          </a:ln>
        </p:spPr>
        <p:txBody>
          <a:bodyPr>
            <a:spAutoFit/>
          </a:bodyPr>
          <a:lstStyle/>
          <a:p>
            <a:r>
              <a:rPr lang="en-US" altLang="ja-JP" u="sng">
                <a:solidFill>
                  <a:srgbClr val="0000FF"/>
                </a:solidFill>
                <a:latin typeface="メイリオ" pitchFamily="50" charset="-128"/>
                <a:ea typeface="メイリオ" pitchFamily="50" charset="-128"/>
                <a:cs typeface="メイリオ" pitchFamily="50" charset="-128"/>
              </a:rPr>
              <a:t>Web</a:t>
            </a:r>
            <a:r>
              <a:rPr lang="ja-JP" altLang="en-US" u="sng">
                <a:solidFill>
                  <a:srgbClr val="0000FF"/>
                </a:solidFill>
                <a:latin typeface="メイリオ" pitchFamily="50" charset="-128"/>
                <a:ea typeface="メイリオ" pitchFamily="50" charset="-128"/>
                <a:cs typeface="メイリオ" pitchFamily="50" charset="-128"/>
              </a:rPr>
              <a:t>サーバー</a:t>
            </a:r>
          </a:p>
        </p:txBody>
      </p:sp>
      <p:sp>
        <p:nvSpPr>
          <p:cNvPr id="96270" name="Text Box 15"/>
          <p:cNvSpPr txBox="1">
            <a:spLocks noChangeArrowheads="1"/>
          </p:cNvSpPr>
          <p:nvPr/>
        </p:nvSpPr>
        <p:spPr bwMode="auto">
          <a:xfrm>
            <a:off x="7281863" y="1557338"/>
            <a:ext cx="1682750" cy="366712"/>
          </a:xfrm>
          <a:prstGeom prst="rect">
            <a:avLst/>
          </a:prstGeom>
          <a:noFill/>
          <a:ln w="9525">
            <a:noFill/>
            <a:miter lim="800000"/>
            <a:headEnd/>
            <a:tailEnd/>
          </a:ln>
        </p:spPr>
        <p:txBody>
          <a:bodyPr>
            <a:spAutoFit/>
          </a:bodyPr>
          <a:lstStyle/>
          <a:p>
            <a:r>
              <a:rPr lang="ja-JP" altLang="en-US" u="sng">
                <a:solidFill>
                  <a:srgbClr val="0000FF"/>
                </a:solidFill>
                <a:latin typeface="メイリオ" pitchFamily="50" charset="-128"/>
                <a:ea typeface="メイリオ" pitchFamily="50" charset="-128"/>
                <a:cs typeface="メイリオ" pitchFamily="50" charset="-128"/>
              </a:rPr>
              <a:t>クライアント</a:t>
            </a:r>
          </a:p>
        </p:txBody>
      </p:sp>
      <p:sp>
        <p:nvSpPr>
          <p:cNvPr id="96272" name="Text Box 17"/>
          <p:cNvSpPr txBox="1">
            <a:spLocks noChangeArrowheads="1"/>
          </p:cNvSpPr>
          <p:nvPr/>
        </p:nvSpPr>
        <p:spPr bwMode="auto">
          <a:xfrm>
            <a:off x="5700713" y="2852936"/>
            <a:ext cx="859338"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HTTP</a:t>
            </a:r>
          </a:p>
        </p:txBody>
      </p:sp>
      <p:sp>
        <p:nvSpPr>
          <p:cNvPr id="96273" name="Text Box 18"/>
          <p:cNvSpPr txBox="1">
            <a:spLocks noChangeArrowheads="1"/>
          </p:cNvSpPr>
          <p:nvPr/>
        </p:nvSpPr>
        <p:spPr bwMode="auto">
          <a:xfrm>
            <a:off x="2196058" y="2780308"/>
            <a:ext cx="686406" cy="400110"/>
          </a:xfrm>
          <a:prstGeom prst="rect">
            <a:avLst/>
          </a:prstGeom>
          <a:noFill/>
          <a:ln w="9525">
            <a:noFill/>
            <a:miter lim="800000"/>
            <a:headEnd/>
            <a:tailEnd/>
          </a:ln>
        </p:spPr>
        <p:txBody>
          <a:bodyPr wrap="none">
            <a:spAutoFit/>
          </a:bodyPr>
          <a:lstStyle/>
          <a:p>
            <a:r>
              <a:rPr lang="en-US" altLang="ja-JP" sz="2000" dirty="0">
                <a:solidFill>
                  <a:srgbClr val="FF9900"/>
                </a:solidFill>
                <a:latin typeface="メイリオ" pitchFamily="50" charset="-128"/>
                <a:ea typeface="メイリオ" pitchFamily="50" charset="-128"/>
                <a:cs typeface="メイリオ" pitchFamily="50" charset="-128"/>
              </a:rPr>
              <a:t>SQL</a:t>
            </a:r>
          </a:p>
        </p:txBody>
      </p:sp>
      <p:sp>
        <p:nvSpPr>
          <p:cNvPr id="96278" name="Text Box 24"/>
          <p:cNvSpPr txBox="1">
            <a:spLocks noChangeArrowheads="1"/>
          </p:cNvSpPr>
          <p:nvPr/>
        </p:nvSpPr>
        <p:spPr bwMode="auto">
          <a:xfrm>
            <a:off x="1835696" y="3113683"/>
            <a:ext cx="1454885" cy="307777"/>
          </a:xfrm>
          <a:prstGeom prst="rect">
            <a:avLst/>
          </a:prstGeom>
          <a:noFill/>
          <a:ln w="9525" algn="ctr">
            <a:noFill/>
            <a:miter lim="800000"/>
            <a:headEnd/>
            <a:tailEnd/>
          </a:ln>
        </p:spPr>
        <p:txBody>
          <a:bodyPr wrap="none">
            <a:spAutoFit/>
          </a:bodyPr>
          <a:lstStyle/>
          <a:p>
            <a:r>
              <a:rPr lang="ja-JP" altLang="en-US" sz="1400" dirty="0">
                <a:solidFill>
                  <a:srgbClr val="FF9900"/>
                </a:solidFill>
                <a:latin typeface="メイリオ" pitchFamily="50" charset="-128"/>
                <a:ea typeface="メイリオ" pitchFamily="50" charset="-128"/>
                <a:cs typeface="メイリオ" pitchFamily="50" charset="-128"/>
              </a:rPr>
              <a:t>（</a:t>
            </a:r>
            <a:r>
              <a:rPr lang="en-US" altLang="ja-JP" sz="1400" dirty="0">
                <a:solidFill>
                  <a:srgbClr val="FF9900"/>
                </a:solidFill>
                <a:latin typeface="メイリオ" pitchFamily="50" charset="-128"/>
                <a:ea typeface="メイリオ" pitchFamily="50" charset="-128"/>
                <a:cs typeface="メイリオ" pitchFamily="50" charset="-128"/>
              </a:rPr>
              <a:t>Oracle</a:t>
            </a:r>
            <a:r>
              <a:rPr lang="ja-JP" altLang="en-US" sz="1400" dirty="0">
                <a:solidFill>
                  <a:srgbClr val="FF9900"/>
                </a:solidFill>
                <a:latin typeface="メイリオ" pitchFamily="50" charset="-128"/>
                <a:ea typeface="メイリオ" pitchFamily="50" charset="-128"/>
                <a:cs typeface="メイリオ" pitchFamily="50" charset="-128"/>
              </a:rPr>
              <a:t>通信）</a:t>
            </a:r>
          </a:p>
        </p:txBody>
      </p:sp>
      <p:pic>
        <p:nvPicPr>
          <p:cNvPr id="26" name="Picture 16"/>
          <p:cNvPicPr>
            <a:picLocks noChangeAspect="1" noChangeArrowheads="1"/>
          </p:cNvPicPr>
          <p:nvPr/>
        </p:nvPicPr>
        <p:blipFill>
          <a:blip r:embed="rId3" cstate="screen"/>
          <a:srcRect/>
          <a:stretch>
            <a:fillRect/>
          </a:stretch>
        </p:blipFill>
        <p:spPr bwMode="auto">
          <a:xfrm>
            <a:off x="467544" y="2060848"/>
            <a:ext cx="796172" cy="1638821"/>
          </a:xfrm>
          <a:prstGeom prst="rect">
            <a:avLst/>
          </a:prstGeom>
          <a:noFill/>
          <a:ln w="9525">
            <a:noFill/>
            <a:miter lim="800000"/>
            <a:headEnd/>
            <a:tailEnd/>
          </a:ln>
          <a:effectLst/>
        </p:spPr>
      </p:pic>
      <p:pic>
        <p:nvPicPr>
          <p:cNvPr id="27" name="Picture 18"/>
          <p:cNvPicPr>
            <a:picLocks noChangeAspect="1" noChangeArrowheads="1"/>
          </p:cNvPicPr>
          <p:nvPr/>
        </p:nvPicPr>
        <p:blipFill>
          <a:blip r:embed="rId4" cstate="screen"/>
          <a:srcRect/>
          <a:stretch>
            <a:fillRect/>
          </a:stretch>
        </p:blipFill>
        <p:spPr bwMode="auto">
          <a:xfrm>
            <a:off x="7452320" y="2492896"/>
            <a:ext cx="1623765" cy="1123470"/>
          </a:xfrm>
          <a:prstGeom prst="rect">
            <a:avLst/>
          </a:prstGeom>
          <a:noFill/>
          <a:ln w="9525">
            <a:noFill/>
            <a:miter lim="800000"/>
            <a:headEnd/>
            <a:tailEnd/>
          </a:ln>
          <a:effectLst/>
        </p:spPr>
      </p:pic>
      <p:pic>
        <p:nvPicPr>
          <p:cNvPr id="28" name="Picture 17"/>
          <p:cNvPicPr>
            <a:picLocks noChangeAspect="1" noChangeArrowheads="1"/>
          </p:cNvPicPr>
          <p:nvPr/>
        </p:nvPicPr>
        <p:blipFill>
          <a:blip r:embed="rId5" cstate="screen"/>
          <a:srcRect/>
          <a:stretch>
            <a:fillRect/>
          </a:stretch>
        </p:blipFill>
        <p:spPr bwMode="auto">
          <a:xfrm>
            <a:off x="3995936" y="2276872"/>
            <a:ext cx="805699" cy="1436886"/>
          </a:xfrm>
          <a:prstGeom prst="rect">
            <a:avLst/>
          </a:prstGeom>
          <a:noFill/>
          <a:ln w="9525">
            <a:noFill/>
            <a:miter lim="800000"/>
            <a:headEnd/>
            <a:tailEnd/>
          </a:ln>
          <a:effectLst/>
        </p:spPr>
      </p:pic>
      <p:sp>
        <p:nvSpPr>
          <p:cNvPr id="22"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
        <p:nvSpPr>
          <p:cNvPr id="30" name="AutoShape 5"/>
          <p:cNvSpPr>
            <a:spLocks noChangeArrowheads="1"/>
          </p:cNvSpPr>
          <p:nvPr/>
        </p:nvSpPr>
        <p:spPr bwMode="gray">
          <a:xfrm>
            <a:off x="107504" y="4077072"/>
            <a:ext cx="8896350" cy="2298328"/>
          </a:xfrm>
          <a:prstGeom prst="roundRect">
            <a:avLst>
              <a:gd name="adj" fmla="val 10390"/>
            </a:avLst>
          </a:prstGeom>
          <a:gradFill rotWithShape="1">
            <a:gsLst>
              <a:gs pos="0">
                <a:srgbClr val="FFFFFF"/>
              </a:gs>
              <a:gs pos="100000">
                <a:srgbClr val="EAEAEA"/>
              </a:gs>
            </a:gsLst>
            <a:lin ang="5400000" scaled="1"/>
          </a:gradFill>
          <a:ln w="9525" algn="ctr">
            <a:solidFill>
              <a:srgbClr val="D3D3D3"/>
            </a:solidFill>
            <a:round/>
            <a:headEnd/>
            <a:tailEnd/>
          </a:ln>
        </p:spPr>
        <p:txBody>
          <a:bodyPr wrap="none" anchor="ctr"/>
          <a:lstStyle/>
          <a:p>
            <a:pPr>
              <a:buClr>
                <a:srgbClr val="0065AE"/>
              </a:buClr>
              <a:buSzPct val="80000"/>
              <a:buFont typeface="Wingdings" pitchFamily="2" charset="2"/>
              <a:buNone/>
            </a:pPr>
            <a:endParaRPr kumimoji="0" lang="en-US" altLang="ja-JP" sz="16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1" name="Text Box 21"/>
          <p:cNvSpPr txBox="1">
            <a:spLocks noChangeArrowheads="1"/>
          </p:cNvSpPr>
          <p:nvPr/>
        </p:nvSpPr>
        <p:spPr bwMode="auto">
          <a:xfrm>
            <a:off x="5544108" y="4158084"/>
            <a:ext cx="3456384" cy="1831271"/>
          </a:xfrm>
          <a:prstGeom prst="rect">
            <a:avLst/>
          </a:prstGeom>
          <a:noFill/>
          <a:ln w="9525" algn="ctr">
            <a:noFill/>
            <a:miter lim="800000"/>
            <a:headEnd/>
            <a:tailEnd/>
          </a:ln>
        </p:spPr>
        <p:txBody>
          <a:bodyPr wrap="square">
            <a:spAutoFit/>
          </a:bodyPr>
          <a:lstStyle/>
          <a:p>
            <a:pPr>
              <a:spcBef>
                <a:spcPct val="50000"/>
              </a:spcBef>
            </a:pPr>
            <a:r>
              <a:rPr lang="en-US" altLang="ja-JP" sz="1400" dirty="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400" dirty="0">
                <a:solidFill>
                  <a:prstClr val="black">
                    <a:lumMod val="65000"/>
                    <a:lumOff val="35000"/>
                  </a:prstClr>
                </a:solidFill>
                <a:latin typeface="メイリオ" pitchFamily="50" charset="-128"/>
                <a:ea typeface="メイリオ" pitchFamily="50" charset="-128"/>
                <a:cs typeface="メイリオ" pitchFamily="50" charset="-128"/>
              </a:rPr>
              <a:t>クライアント</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Vista</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7</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８、</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8.1</a:t>
            </a:r>
            <a:r>
              <a:rPr lang="ja-JP" altLang="en-US" sz="13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10</a:t>
            </a: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タッチパネル機能付き</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PC</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では、マウス操作</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のみ動作確認済みです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※64bitOS</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では</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アプリとして動作するため</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lvl="0">
              <a:spcBef>
                <a:spcPct val="50000"/>
              </a:spcBef>
            </a:pP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32bit</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ミドルウェアのインストールが必要です</a:t>
            </a:r>
            <a:endPar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Internet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Explorer</a:t>
            </a:r>
            <a:endParaRPr lang="ja-JP" altLang="en-US" sz="13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2" name="Text Box 22"/>
          <p:cNvSpPr txBox="1">
            <a:spLocks noChangeArrowheads="1"/>
          </p:cNvSpPr>
          <p:nvPr/>
        </p:nvSpPr>
        <p:spPr bwMode="auto">
          <a:xfrm>
            <a:off x="2951820" y="4158084"/>
            <a:ext cx="2844316" cy="1192634"/>
          </a:xfrm>
          <a:prstGeom prst="rect">
            <a:avLst/>
          </a:prstGeom>
          <a:noFill/>
          <a:ln w="9525" algn="ctr">
            <a:noFill/>
            <a:miter lim="800000"/>
            <a:headEnd/>
            <a:tailEnd/>
          </a:ln>
        </p:spPr>
        <p:txBody>
          <a:bodyPr wrap="square">
            <a:spAutoFit/>
          </a:bodyPr>
          <a:lstStyle/>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◆Web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サーバー</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Server2008/</a:t>
            </a: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2008R2/2012/2012R2</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endParaRPr lang="en-US" altLang="ja-JP" sz="1000" dirty="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ソフト</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Oracle </a:t>
            </a:r>
            <a:r>
              <a:rPr lang="en-US" altLang="ja-JP" sz="1300" dirty="0" err="1">
                <a:solidFill>
                  <a:prstClr val="black">
                    <a:lumMod val="65000"/>
                    <a:lumOff val="35000"/>
                  </a:prstClr>
                </a:solidFill>
                <a:latin typeface="メイリオ" pitchFamily="50" charset="-128"/>
                <a:ea typeface="メイリオ" pitchFamily="50" charset="-128"/>
                <a:cs typeface="メイリオ" pitchFamily="50" charset="-128"/>
              </a:rPr>
              <a:t>Weblogic</a:t>
            </a:r>
            <a:endParaRPr lang="en-US" altLang="ja-JP" sz="1300" dirty="0">
              <a:solidFill>
                <a:prstClr val="black">
                  <a:lumMod val="65000"/>
                  <a:lumOff val="35000"/>
                </a:prstClr>
              </a:solidFill>
              <a:latin typeface="メイリオ" pitchFamily="50" charset="-128"/>
              <a:ea typeface="メイリオ" pitchFamily="50" charset="-128"/>
              <a:cs typeface="メイリオ" pitchFamily="50" charset="-128"/>
            </a:endParaRPr>
          </a:p>
        </p:txBody>
      </p:sp>
      <p:sp>
        <p:nvSpPr>
          <p:cNvPr id="33" name="Text Box 20"/>
          <p:cNvSpPr txBox="1">
            <a:spLocks noChangeArrowheads="1"/>
          </p:cNvSpPr>
          <p:nvPr/>
        </p:nvSpPr>
        <p:spPr bwMode="auto">
          <a:xfrm>
            <a:off x="179513" y="4149080"/>
            <a:ext cx="2844316" cy="1954381"/>
          </a:xfrm>
          <a:prstGeom prst="rect">
            <a:avLst/>
          </a:prstGeom>
          <a:noFill/>
          <a:ln w="9525" algn="ctr">
            <a:noFill/>
            <a:miter lim="800000"/>
            <a:headEnd/>
            <a:tailEnd/>
          </a:ln>
        </p:spPr>
        <p:txBody>
          <a:bodyPr wrap="square">
            <a:spAutoFit/>
          </a:bodyPr>
          <a:lstStyle/>
          <a:p>
            <a:pPr>
              <a:spcBef>
                <a:spcPct val="50000"/>
              </a:spcBef>
            </a:pP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サーバー</a:t>
            </a:r>
            <a:endParaRPr lang="ja-JP" altLang="en-US" sz="1300" dirty="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OS</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Windows Server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a:t>
            </a:r>
          </a:p>
          <a:p>
            <a:pPr>
              <a:spcBef>
                <a:spcPct val="50000"/>
              </a:spcBef>
            </a:pP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2008R2/2012/2012R2  </a:t>
            </a:r>
            <a:endPar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endParaRPr>
          </a:p>
          <a:p>
            <a:pPr>
              <a:spcBef>
                <a:spcPct val="50000"/>
              </a:spcBef>
            </a:pP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3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UNIX</a:t>
            </a:r>
            <a:r>
              <a:rPr lang="ja-JP" altLang="en-US" sz="1300" dirty="0" err="1">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300" dirty="0" smtClean="0">
                <a:solidFill>
                  <a:prstClr val="black">
                    <a:lumMod val="65000"/>
                    <a:lumOff val="35000"/>
                  </a:prstClr>
                </a:solidFill>
                <a:latin typeface="メイリオ" pitchFamily="50" charset="-128"/>
                <a:ea typeface="メイリオ" pitchFamily="50" charset="-128"/>
                <a:cs typeface="メイリオ" pitchFamily="50" charset="-128"/>
              </a:rPr>
              <a:t>Linux</a:t>
            </a:r>
          </a:p>
          <a:p>
            <a:pPr>
              <a:spcBef>
                <a:spcPct val="50000"/>
              </a:spcBef>
            </a:pP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詳しくはお問い合わせ</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ください）</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　</a:t>
            </a:r>
          </a:p>
          <a:p>
            <a:pPr>
              <a:spcBef>
                <a:spcPct val="50000"/>
              </a:spcBef>
            </a:pP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DB</a:t>
            </a:r>
            <a:r>
              <a:rPr lang="ja-JP" altLang="en-US" sz="1300" dirty="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300" dirty="0">
                <a:solidFill>
                  <a:prstClr val="black">
                    <a:lumMod val="65000"/>
                    <a:lumOff val="35000"/>
                  </a:prstClr>
                </a:solidFill>
                <a:latin typeface="メイリオ" pitchFamily="50" charset="-128"/>
                <a:ea typeface="メイリオ" pitchFamily="50" charset="-128"/>
                <a:cs typeface="メイリオ" pitchFamily="50" charset="-128"/>
              </a:rPr>
              <a:t>Oracle</a:t>
            </a:r>
          </a:p>
          <a:p>
            <a:pPr>
              <a:spcBef>
                <a:spcPct val="50000"/>
              </a:spcBef>
            </a:pPr>
            <a:r>
              <a:rPr lang="en-US" altLang="ja-JP" sz="1000" dirty="0">
                <a:solidFill>
                  <a:prstClr val="black">
                    <a:lumMod val="65000"/>
                    <a:lumOff val="35000"/>
                  </a:prstClr>
                </a:solidFill>
                <a:latin typeface="メイリオ" pitchFamily="50" charset="-128"/>
                <a:ea typeface="メイリオ" pitchFamily="50" charset="-128"/>
                <a:cs typeface="メイリオ" pitchFamily="50" charset="-128"/>
              </a:rPr>
              <a:t> </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r>
              <a:rPr lang="ja-JP" altLang="en-US" sz="1000" dirty="0">
                <a:solidFill>
                  <a:prstClr val="black">
                    <a:lumMod val="65000"/>
                    <a:lumOff val="35000"/>
                  </a:prstClr>
                </a:solidFill>
                <a:latin typeface="メイリオ" pitchFamily="50" charset="-128"/>
                <a:ea typeface="メイリオ" pitchFamily="50" charset="-128"/>
                <a:cs typeface="メイリオ" pitchFamily="50" charset="-128"/>
              </a:rPr>
              <a:t>対応</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Ver. 11.2</a:t>
            </a:r>
            <a:r>
              <a:rPr lang="ja-JP" altLang="en-US" sz="1000" dirty="0" err="1" smtClean="0">
                <a:solidFill>
                  <a:prstClr val="black">
                    <a:lumMod val="65000"/>
                    <a:lumOff val="35000"/>
                  </a:prstClr>
                </a:solidFill>
                <a:latin typeface="メイリオ" pitchFamily="50" charset="-128"/>
                <a:ea typeface="メイリオ" pitchFamily="50" charset="-128"/>
                <a:cs typeface="メイリオ" pitchFamily="50" charset="-128"/>
              </a:rPr>
              <a:t>、</a:t>
            </a:r>
            <a:r>
              <a:rPr lang="en-US" altLang="ja-JP" sz="1000" dirty="0" smtClean="0">
                <a:solidFill>
                  <a:prstClr val="black">
                    <a:lumMod val="65000"/>
                    <a:lumOff val="35000"/>
                  </a:prstClr>
                </a:solidFill>
                <a:latin typeface="メイリオ" pitchFamily="50" charset="-128"/>
                <a:ea typeface="メイリオ" pitchFamily="50" charset="-128"/>
                <a:cs typeface="メイリオ" pitchFamily="50" charset="-128"/>
              </a:rPr>
              <a:t>12.1 </a:t>
            </a:r>
            <a:r>
              <a:rPr lang="ja-JP" altLang="en-US" sz="1000" dirty="0" smtClean="0">
                <a:solidFill>
                  <a:prstClr val="black">
                    <a:lumMod val="65000"/>
                    <a:lumOff val="35000"/>
                  </a:prstClr>
                </a:solidFill>
                <a:latin typeface="メイリオ" pitchFamily="50" charset="-128"/>
                <a:ea typeface="メイリオ" pitchFamily="50" charset="-128"/>
                <a:cs typeface="メイリオ" pitchFamily="50" charset="-128"/>
              </a:rPr>
              <a:t>）</a:t>
            </a:r>
            <a:endParaRPr lang="ja-JP" altLang="en-US" sz="1000" dirty="0">
              <a:solidFill>
                <a:prstClr val="black">
                  <a:lumMod val="65000"/>
                  <a:lumOff val="35000"/>
                </a:prst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1"/>
          <p:cNvSpPr>
            <a:spLocks noChangeArrowheads="1"/>
          </p:cNvSpPr>
          <p:nvPr/>
        </p:nvSpPr>
        <p:spPr bwMode="auto">
          <a:xfrm>
            <a:off x="251520" y="442119"/>
            <a:ext cx="5511445" cy="67710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ERP</a:t>
            </a:r>
            <a:r>
              <a:rPr kumimoji="1" lang="ja-JP" altLang="en-US" sz="20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パッケージの顧客満足度調査で</a:t>
            </a:r>
            <a:r>
              <a:rPr kumimoji="1" lang="en-US" altLang="ja-JP" sz="20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1</a:t>
            </a:r>
            <a:r>
              <a:rPr kumimoji="1" lang="ja-JP" altLang="en-US" sz="20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位を獲得</a:t>
            </a:r>
            <a:endParaRPr kumimoji="1" lang="en-US" altLang="ja-JP" sz="20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lang="ja-JP" altLang="en-US" b="1" dirty="0" smtClean="0">
                <a:solidFill>
                  <a:schemeClr val="bg1"/>
                </a:solidFill>
                <a:latin typeface="メイリオ" pitchFamily="50" charset="-128"/>
                <a:ea typeface="メイリオ" pitchFamily="50" charset="-128"/>
                <a:cs typeface="メイリオ" pitchFamily="50" charset="-128"/>
              </a:rPr>
              <a:t>～矢野経済研究所　</a:t>
            </a:r>
            <a:r>
              <a:rPr lang="en-US" altLang="ja-JP" b="1" dirty="0" smtClean="0">
                <a:solidFill>
                  <a:schemeClr val="bg1"/>
                </a:solidFill>
                <a:latin typeface="メイリオ" pitchFamily="50" charset="-128"/>
                <a:ea typeface="メイリオ" pitchFamily="50" charset="-128"/>
                <a:cs typeface="メイリオ" pitchFamily="50" charset="-128"/>
              </a:rPr>
              <a:t>ERP</a:t>
            </a:r>
            <a:r>
              <a:rPr lang="ja-JP" altLang="en-US" b="1" dirty="0" smtClean="0">
                <a:solidFill>
                  <a:schemeClr val="bg1"/>
                </a:solidFill>
                <a:latin typeface="メイリオ" pitchFamily="50" charset="-128"/>
                <a:ea typeface="メイリオ" pitchFamily="50" charset="-128"/>
                <a:cs typeface="メイリオ" pitchFamily="50" charset="-128"/>
              </a:rPr>
              <a:t>顧客満足度調査～</a:t>
            </a:r>
            <a:endParaRPr kumimoji="1" lang="ja-JP" altLang="en-US"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p:txBody>
      </p:sp>
      <p:sp>
        <p:nvSpPr>
          <p:cNvPr id="174082" name="Rectangle 2"/>
          <p:cNvSpPr>
            <a:spLocks noChangeArrowheads="1"/>
          </p:cNvSpPr>
          <p:nvPr/>
        </p:nvSpPr>
        <p:spPr bwMode="auto">
          <a:xfrm>
            <a:off x="539552" y="5085184"/>
            <a:ext cx="8280920" cy="12464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ts val="1500"/>
              </a:lnSpc>
              <a:spcBef>
                <a:spcPct val="0"/>
              </a:spcBef>
              <a:spcAft>
                <a:spcPct val="0"/>
              </a:spcAft>
              <a:buClrTx/>
              <a:buSzTx/>
              <a:buFontTx/>
              <a:buNone/>
              <a:tabLst/>
            </a:pPr>
            <a:r>
              <a:rPr kumimoji="1" lang="ja-JP"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＜矢野経済研究所　調査結果サマリー＞</a:t>
            </a:r>
            <a:endParaRPr kumimoji="1" 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0" fontAlgn="base" latinLnBrk="0" hangingPunct="0">
              <a:lnSpc>
                <a:spcPts val="1500"/>
              </a:lnSpc>
              <a:spcBef>
                <a:spcPct val="0"/>
              </a:spcBef>
              <a:spcAft>
                <a:spcPct val="0"/>
              </a:spcAft>
              <a:buClrTx/>
              <a:buSzTx/>
              <a:buFontTx/>
              <a:buNone/>
              <a:tabLst/>
            </a:pPr>
            <a:r>
              <a:rPr kumimoji="1" 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矢野経済研究所では、法人ユーザアンケートによる</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ERP</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パッケージの顧客満足度調査を行った。</a:t>
            </a:r>
          </a:p>
          <a:p>
            <a:pPr marL="0" marR="0" lvl="0" indent="0" algn="l" defTabSz="914400" rtl="0" eaLnBrk="0" fontAlgn="base" latinLnBrk="0" hangingPunct="0">
              <a:lnSpc>
                <a:spcPts val="15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その結果、総合満足度で</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1</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位となったのは</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SuperStream</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開発元：スーパーストリーム株式会社）であった。</a:t>
            </a:r>
          </a:p>
          <a:p>
            <a:pPr marL="0" marR="0" lvl="0" indent="0" algn="l" defTabSz="914400" rtl="0" eaLnBrk="0" fontAlgn="base" latinLnBrk="0" hangingPunct="0">
              <a:lnSpc>
                <a:spcPts val="15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項目ごとに見ると、全体的に平均より満足度が高い傾向があるが、</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導入の容易性、信頼性、機能、性能等において特に高い評価を得ている</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。他方、導入価格、保守サポート価格等価格面では他製品及び平均との差は小さい。</a:t>
            </a:r>
          </a:p>
          <a:p>
            <a:pPr marL="0" marR="0" lvl="0" indent="0" algn="l" defTabSz="914400" rtl="0" eaLnBrk="0" fontAlgn="base" latinLnBrk="0" hangingPunct="0">
              <a:lnSpc>
                <a:spcPts val="15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SuperStream </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は、価格よりも、導入・利用のしやすさや信頼性において満足度が高いといえる。</a:t>
            </a:r>
          </a:p>
        </p:txBody>
      </p:sp>
      <p:sp>
        <p:nvSpPr>
          <p:cNvPr id="174083" name="Rectangle 3"/>
          <p:cNvSpPr>
            <a:spLocks noChangeArrowheads="1"/>
          </p:cNvSpPr>
          <p:nvPr/>
        </p:nvSpPr>
        <p:spPr bwMode="auto">
          <a:xfrm>
            <a:off x="3851920" y="1556792"/>
            <a:ext cx="529208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アンケート実施期間：</a:t>
            </a:r>
            <a:r>
              <a:rPr kumimoji="1" lang="en-US" altLang="ja-JP"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2013</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年</a:t>
            </a:r>
            <a:r>
              <a:rPr kumimoji="1" lang="en-US" altLang="ja-JP"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7</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8</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月</a:t>
            </a:r>
            <a:r>
              <a:rPr lang="ja-JP" altLang="en-US" sz="600" dirty="0" smtClean="0">
                <a:latin typeface="メイリオ" pitchFamily="50" charset="-128"/>
                <a:ea typeface="メイリオ" pitchFamily="50" charset="-128"/>
                <a:cs typeface="メイリオ" pitchFamily="50" charset="-128"/>
              </a:rPr>
              <a:t>　　</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有効回答者数：</a:t>
            </a:r>
            <a:r>
              <a:rPr kumimoji="1" lang="en-US" altLang="ja-JP"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643</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社</a:t>
            </a:r>
            <a:r>
              <a:rPr lang="ja-JP" altLang="en-US" sz="600" dirty="0" smtClean="0">
                <a:latin typeface="メイリオ" pitchFamily="50" charset="-128"/>
                <a:ea typeface="メイリオ" pitchFamily="50" charset="-128"/>
                <a:cs typeface="メイリオ" pitchFamily="50" charset="-128"/>
              </a:rPr>
              <a:t>　　</a:t>
            </a:r>
            <a:r>
              <a:rPr kumimoji="1" lang="ja-JP" altLang="en-US" sz="9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調査対象：国内中堅～大手企業</a:t>
            </a:r>
            <a:endParaRPr kumimoji="1" lang="ja-JP" altLang="en-US" sz="6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p:txBody>
      </p:sp>
      <p:sp>
        <p:nvSpPr>
          <p:cNvPr id="10" name="正方形/長方形 9"/>
          <p:cNvSpPr/>
          <p:nvPr/>
        </p:nvSpPr>
        <p:spPr>
          <a:xfrm>
            <a:off x="3888432" y="1340768"/>
            <a:ext cx="5184576" cy="230832"/>
          </a:xfrm>
          <a:prstGeom prst="rect">
            <a:avLst/>
          </a:prstGeom>
        </p:spPr>
        <p:txBody>
          <a:bodyPr wrap="square">
            <a:spAutoFit/>
          </a:bodyPr>
          <a:lstStyle/>
          <a:p>
            <a:r>
              <a:rPr lang="ja-JP" altLang="en-US" sz="900" dirty="0" smtClean="0">
                <a:latin typeface="メイリオ" pitchFamily="50" charset="-128"/>
                <a:ea typeface="メイリオ" pitchFamily="50" charset="-128"/>
                <a:cs typeface="メイリオ" pitchFamily="50" charset="-128"/>
              </a:rPr>
              <a:t>出展：矢野経済研究所　</a:t>
            </a:r>
            <a:r>
              <a:rPr lang="en-US" altLang="ja-JP" sz="900" dirty="0" smtClean="0">
                <a:latin typeface="メイリオ" pitchFamily="50" charset="-128"/>
                <a:ea typeface="メイリオ" pitchFamily="50" charset="-128"/>
                <a:cs typeface="メイリオ" pitchFamily="50" charset="-128"/>
              </a:rPr>
              <a:t>ERP</a:t>
            </a:r>
            <a:r>
              <a:rPr lang="ja-JP" altLang="ja-JP" sz="900" dirty="0" smtClean="0">
                <a:latin typeface="メイリオ" pitchFamily="50" charset="-128"/>
                <a:ea typeface="メイリオ" pitchFamily="50" charset="-128"/>
                <a:cs typeface="メイリオ" pitchFamily="50" charset="-128"/>
              </a:rPr>
              <a:t>パッケージ顧客満足度調査（法人ユーザアンケート調査）</a:t>
            </a:r>
            <a:endParaRPr lang="ja-JP" altLang="en-US" sz="900" dirty="0">
              <a:latin typeface="メイリオ" pitchFamily="50" charset="-128"/>
              <a:ea typeface="メイリオ" pitchFamily="50" charset="-128"/>
              <a:cs typeface="メイリオ" pitchFamily="50" charset="-128"/>
            </a:endParaRPr>
          </a:p>
        </p:txBody>
      </p:sp>
      <p:graphicFrame>
        <p:nvGraphicFramePr>
          <p:cNvPr id="12" name="表 11"/>
          <p:cNvGraphicFramePr>
            <a:graphicFrameLocks noGrp="1"/>
          </p:cNvGraphicFramePr>
          <p:nvPr/>
        </p:nvGraphicFramePr>
        <p:xfrm>
          <a:off x="251520" y="1826880"/>
          <a:ext cx="8640963" cy="2682240"/>
        </p:xfrm>
        <a:graphic>
          <a:graphicData uri="http://schemas.openxmlformats.org/drawingml/2006/table">
            <a:tbl>
              <a:tblPr firstRow="1" bandRow="1">
                <a:tableStyleId>{72833802-FEF1-4C79-8D5D-14CF1EAF98D9}</a:tableStyleId>
              </a:tblPr>
              <a:tblGrid>
                <a:gridCol w="1296145">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720080">
                  <a:extLst>
                    <a:ext uri="{9D8B030D-6E8A-4147-A177-3AD203B41FA5}">
                      <a16:colId xmlns:a16="http://schemas.microsoft.com/office/drawing/2014/main" val="20002"/>
                    </a:ext>
                  </a:extLst>
                </a:gridCol>
                <a:gridCol w="720080">
                  <a:extLst>
                    <a:ext uri="{9D8B030D-6E8A-4147-A177-3AD203B41FA5}">
                      <a16:colId xmlns:a16="http://schemas.microsoft.com/office/drawing/2014/main" val="20003"/>
                    </a:ext>
                  </a:extLst>
                </a:gridCol>
                <a:gridCol w="792088">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gridCol w="864096">
                  <a:extLst>
                    <a:ext uri="{9D8B030D-6E8A-4147-A177-3AD203B41FA5}">
                      <a16:colId xmlns:a16="http://schemas.microsoft.com/office/drawing/2014/main" val="20006"/>
                    </a:ext>
                  </a:extLst>
                </a:gridCol>
                <a:gridCol w="864096">
                  <a:extLst>
                    <a:ext uri="{9D8B030D-6E8A-4147-A177-3AD203B41FA5}">
                      <a16:colId xmlns:a16="http://schemas.microsoft.com/office/drawing/2014/main" val="20007"/>
                    </a:ext>
                  </a:extLst>
                </a:gridCol>
                <a:gridCol w="936104">
                  <a:extLst>
                    <a:ext uri="{9D8B030D-6E8A-4147-A177-3AD203B41FA5}">
                      <a16:colId xmlns:a16="http://schemas.microsoft.com/office/drawing/2014/main" val="20008"/>
                    </a:ext>
                  </a:extLst>
                </a:gridCol>
                <a:gridCol w="720082">
                  <a:extLst>
                    <a:ext uri="{9D8B030D-6E8A-4147-A177-3AD203B41FA5}">
                      <a16:colId xmlns:a16="http://schemas.microsoft.com/office/drawing/2014/main" val="20009"/>
                    </a:ext>
                  </a:extLst>
                </a:gridCol>
              </a:tblGrid>
              <a:tr h="370840">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製品名</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導入の</a:t>
                      </a:r>
                      <a:endParaRPr kumimoji="1" lang="en-US" altLang="ja-JP"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容易性</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性能</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機能</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信頼性</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0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システム構築の容易さ</a:t>
                      </a:r>
                      <a:endParaRPr kumimoji="1" lang="ja-JP" altLang="en-US" sz="10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運用管理の容易さ</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導入価格</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保守</a:t>
                      </a:r>
                      <a:endParaRPr kumimoji="1" lang="en-US" altLang="ja-JP"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p>
                      <a:pPr algn="ctr"/>
                      <a:r>
                        <a:rPr kumimoji="1" lang="ja-JP" altLang="en-US" sz="11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サポート</a:t>
                      </a: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料</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ja-JP" altLang="en-US" sz="12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総合</a:t>
                      </a:r>
                      <a:endParaRPr kumimoji="1" lang="ja-JP" altLang="en-US" sz="12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extLst>
                  <a:ext uri="{0D108BD9-81ED-4DB2-BD59-A6C34878D82A}">
                    <a16:rowId xmlns:a16="http://schemas.microsoft.com/office/drawing/2014/main" val="10000"/>
                  </a:ext>
                </a:extLst>
              </a:tr>
              <a:tr h="370840">
                <a:tc>
                  <a:txBody>
                    <a:bodyPr/>
                    <a:lstStyle/>
                    <a:p>
                      <a:pPr algn="l"/>
                      <a:r>
                        <a:rPr kumimoji="1" lang="en-US" altLang="ja-JP" sz="12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SuperStream</a:t>
                      </a:r>
                      <a:endParaRPr kumimoji="1" lang="ja-JP" altLang="en-US" sz="12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u="none"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2.8</a:t>
                      </a:r>
                      <a:endParaRPr kumimoji="1" lang="ja-JP" altLang="en-US" sz="1500" b="0" u="none"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u="none"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2.9</a:t>
                      </a:r>
                      <a:endParaRPr kumimoji="1" lang="ja-JP" altLang="en-US" sz="1500" b="0" u="none"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1" u="sng"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3.0</a:t>
                      </a:r>
                      <a:endParaRPr kumimoji="1" lang="ja-JP" altLang="en-US" sz="1500" b="1" u="sng"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1" u="sng"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3.3</a:t>
                      </a:r>
                      <a:endParaRPr kumimoji="1" lang="ja-JP" altLang="en-US" sz="1500" b="1" u="sng"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b="0"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2.8</a:t>
                      </a:r>
                      <a:endParaRPr kumimoji="1" lang="ja-JP" altLang="en-US" sz="1500" b="0"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b="0"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0" dirty="0" smtClean="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b="0" dirty="0">
                        <a:solidFill>
                          <a:schemeClr val="accent1">
                            <a:lumMod val="50000"/>
                          </a:schemeClr>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tc>
                  <a:txBody>
                    <a:bodyPr/>
                    <a:lstStyle/>
                    <a:p>
                      <a:pPr algn="ctr"/>
                      <a:r>
                        <a:rPr kumimoji="1" lang="en-US" altLang="ja-JP" sz="1500" b="1" u="sng"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b="1" u="sng"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rgbClr val="EE8E00"/>
                    </a:solidFill>
                  </a:tcPr>
                </a:tc>
                <a:extLst>
                  <a:ext uri="{0D108BD9-81ED-4DB2-BD59-A6C34878D82A}">
                    <a16:rowId xmlns:a16="http://schemas.microsoft.com/office/drawing/2014/main" val="10001"/>
                  </a:ext>
                </a:extLst>
              </a:tr>
              <a:tr h="370840">
                <a:tc>
                  <a:txBody>
                    <a:bodyPr/>
                    <a:lstStyle/>
                    <a:p>
                      <a:pPr algn="l"/>
                      <a:r>
                        <a:rPr kumimoji="1" lang="en-US" altLang="ja-JP"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A</a:t>
                      </a:r>
                      <a:r>
                        <a:rPr kumimoji="1" lang="ja-JP" altLang="en-US"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製品</a:t>
                      </a:r>
                      <a:endParaRPr kumimoji="1" lang="ja-JP" altLang="en-US" sz="1200" b="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2.5</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2.8</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2.3</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2.5</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extLst>
                  <a:ext uri="{0D108BD9-81ED-4DB2-BD59-A6C34878D82A}">
                    <a16:rowId xmlns:a16="http://schemas.microsoft.com/office/drawing/2014/main" val="10002"/>
                  </a:ext>
                </a:extLst>
              </a:tr>
              <a:tr h="370840">
                <a:tc>
                  <a:txBody>
                    <a:bodyPr/>
                    <a:lstStyle/>
                    <a:p>
                      <a:pPr algn="l"/>
                      <a:r>
                        <a:rPr kumimoji="1" lang="en-US" altLang="ja-JP"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B</a:t>
                      </a:r>
                      <a:r>
                        <a:rPr kumimoji="1" lang="ja-JP" altLang="en-US"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製品</a:t>
                      </a:r>
                      <a:endParaRPr kumimoji="1" lang="ja-JP" altLang="en-US" sz="1200" b="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2.5</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2.5</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2.3</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extLst>
                  <a:ext uri="{0D108BD9-81ED-4DB2-BD59-A6C34878D82A}">
                    <a16:rowId xmlns:a16="http://schemas.microsoft.com/office/drawing/2014/main" val="10003"/>
                  </a:ext>
                </a:extLst>
              </a:tr>
              <a:tr h="370840">
                <a:tc>
                  <a:txBody>
                    <a:bodyPr/>
                    <a:lstStyle/>
                    <a:p>
                      <a:pPr algn="l"/>
                      <a:r>
                        <a:rPr kumimoji="1" lang="en-US" altLang="ja-JP"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C</a:t>
                      </a:r>
                      <a:r>
                        <a:rPr kumimoji="1" lang="ja-JP" altLang="en-US"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製品</a:t>
                      </a:r>
                      <a:endParaRPr kumimoji="1" lang="ja-JP" altLang="en-US" sz="1200" b="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2.6</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2.1</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2.3</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extLst>
                  <a:ext uri="{0D108BD9-81ED-4DB2-BD59-A6C34878D82A}">
                    <a16:rowId xmlns:a16="http://schemas.microsoft.com/office/drawing/2014/main" val="10004"/>
                  </a:ext>
                </a:extLst>
              </a:tr>
              <a:tr h="370840">
                <a:tc>
                  <a:txBody>
                    <a:bodyPr/>
                    <a:lstStyle/>
                    <a:p>
                      <a:pPr algn="l"/>
                      <a:r>
                        <a:rPr kumimoji="1" lang="en-US" altLang="ja-JP"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D</a:t>
                      </a:r>
                      <a:r>
                        <a:rPr kumimoji="1" lang="ja-JP" altLang="en-US" sz="1200" b="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製品</a:t>
                      </a:r>
                      <a:endParaRPr kumimoji="1" lang="ja-JP" altLang="en-US" sz="1200" b="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2.1</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3.1</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2.0</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2.1</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1.4</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1.5</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tc>
                  <a:txBody>
                    <a:bodyPr/>
                    <a:lstStyle/>
                    <a:p>
                      <a:pPr algn="ctr"/>
                      <a:r>
                        <a:rPr kumimoji="1" lang="en-US" altLang="ja-JP" sz="1500" dirty="0" smtClean="0">
                          <a:effectLst>
                            <a:glow rad="63500">
                              <a:schemeClr val="accent6">
                                <a:satMod val="175000"/>
                                <a:alpha val="40000"/>
                              </a:schemeClr>
                            </a:glow>
                          </a:effectLst>
                          <a:latin typeface="メイリオ" pitchFamily="50" charset="-128"/>
                          <a:ea typeface="メイリオ" pitchFamily="50" charset="-128"/>
                          <a:cs typeface="メイリオ" pitchFamily="50" charset="-128"/>
                        </a:rPr>
                        <a:t>2.2</a:t>
                      </a:r>
                      <a:endParaRPr kumimoji="1" lang="ja-JP" altLang="en-US" sz="1500" dirty="0">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tc>
                <a:extLst>
                  <a:ext uri="{0D108BD9-81ED-4DB2-BD59-A6C34878D82A}">
                    <a16:rowId xmlns:a16="http://schemas.microsoft.com/office/drawing/2014/main" val="10005"/>
                  </a:ext>
                </a:extLst>
              </a:tr>
              <a:tr h="370840">
                <a:tc>
                  <a:txBody>
                    <a:bodyPr/>
                    <a:lstStyle/>
                    <a:p>
                      <a:pPr algn="ctr"/>
                      <a:r>
                        <a:rPr kumimoji="1" lang="ja-JP" altLang="en-US" sz="12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平均点</a:t>
                      </a:r>
                      <a:endParaRPr kumimoji="1" lang="ja-JP" altLang="en-US" sz="12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2.7</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2.9</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2.3</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2.5</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2.1</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2.1</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tc>
                  <a:txBody>
                    <a:bodyPr/>
                    <a:lstStyle/>
                    <a:p>
                      <a:pPr algn="ctr"/>
                      <a:r>
                        <a:rPr kumimoji="1" lang="en-US" altLang="ja-JP" sz="1500" b="1" dirty="0" smtClean="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rPr>
                        <a:t>2.4</a:t>
                      </a:r>
                      <a:endParaRPr kumimoji="1" lang="ja-JP" altLang="en-US" sz="1500" b="1" dirty="0">
                        <a:solidFill>
                          <a:schemeClr val="bg1"/>
                        </a:solidFill>
                        <a:effectLst>
                          <a:glow rad="63500">
                            <a:schemeClr val="accent6">
                              <a:satMod val="175000"/>
                              <a:alpha val="40000"/>
                            </a:schemeClr>
                          </a:glow>
                        </a:effectLst>
                        <a:latin typeface="メイリオ" pitchFamily="50" charset="-128"/>
                        <a:ea typeface="メイリオ" pitchFamily="50" charset="-128"/>
                        <a:cs typeface="メイリオ" pitchFamily="50" charset="-128"/>
                      </a:endParaRPr>
                    </a:p>
                  </a:txBody>
                  <a:tcPr anchor="ctr">
                    <a:solidFill>
                      <a:schemeClr val="accent2"/>
                    </a:solidFill>
                  </a:tcPr>
                </a:tc>
                <a:extLst>
                  <a:ext uri="{0D108BD9-81ED-4DB2-BD59-A6C34878D82A}">
                    <a16:rowId xmlns:a16="http://schemas.microsoft.com/office/drawing/2014/main" val="10006"/>
                  </a:ext>
                </a:extLst>
              </a:tr>
            </a:tbl>
          </a:graphicData>
        </a:graphic>
      </p:graphicFrame>
      <p:grpSp>
        <p:nvGrpSpPr>
          <p:cNvPr id="4" name="グループ化 6"/>
          <p:cNvGrpSpPr/>
          <p:nvPr/>
        </p:nvGrpSpPr>
        <p:grpSpPr>
          <a:xfrm>
            <a:off x="323528" y="1336356"/>
            <a:ext cx="432048" cy="364452"/>
            <a:chOff x="590876" y="1091208"/>
            <a:chExt cx="640380" cy="790754"/>
          </a:xfrm>
          <a:solidFill>
            <a:srgbClr val="FF6600"/>
          </a:solidFill>
        </p:grpSpPr>
        <p:sp>
          <p:nvSpPr>
            <p:cNvPr id="14" name="Freeform 358"/>
            <p:cNvSpPr>
              <a:spLocks noEditPoints="1"/>
            </p:cNvSpPr>
            <p:nvPr/>
          </p:nvSpPr>
          <p:spPr bwMode="auto">
            <a:xfrm>
              <a:off x="590876" y="1313601"/>
              <a:ext cx="640380" cy="568361"/>
            </a:xfrm>
            <a:custGeom>
              <a:avLst/>
              <a:gdLst>
                <a:gd name="T0" fmla="*/ 558 w 985"/>
                <a:gd name="T1" fmla="*/ 615 h 876"/>
                <a:gd name="T2" fmla="*/ 597 w 985"/>
                <a:gd name="T3" fmla="*/ 539 h 876"/>
                <a:gd name="T4" fmla="*/ 693 w 985"/>
                <a:gd name="T5" fmla="*/ 383 h 876"/>
                <a:gd name="T6" fmla="*/ 738 w 985"/>
                <a:gd name="T7" fmla="*/ 275 h 876"/>
                <a:gd name="T8" fmla="*/ 763 w 985"/>
                <a:gd name="T9" fmla="*/ 168 h 876"/>
                <a:gd name="T10" fmla="*/ 776 w 985"/>
                <a:gd name="T11" fmla="*/ 36 h 876"/>
                <a:gd name="T12" fmla="*/ 210 w 985"/>
                <a:gd name="T13" fmla="*/ 36 h 876"/>
                <a:gd name="T14" fmla="*/ 222 w 985"/>
                <a:gd name="T15" fmla="*/ 168 h 876"/>
                <a:gd name="T16" fmla="*/ 248 w 985"/>
                <a:gd name="T17" fmla="*/ 275 h 876"/>
                <a:gd name="T18" fmla="*/ 291 w 985"/>
                <a:gd name="T19" fmla="*/ 383 h 876"/>
                <a:gd name="T20" fmla="*/ 387 w 985"/>
                <a:gd name="T21" fmla="*/ 539 h 876"/>
                <a:gd name="T22" fmla="*/ 428 w 985"/>
                <a:gd name="T23" fmla="*/ 615 h 876"/>
                <a:gd name="T24" fmla="*/ 372 w 985"/>
                <a:gd name="T25" fmla="*/ 67 h 876"/>
                <a:gd name="T26" fmla="*/ 375 w 985"/>
                <a:gd name="T27" fmla="*/ 151 h 876"/>
                <a:gd name="T28" fmla="*/ 391 w 985"/>
                <a:gd name="T29" fmla="*/ 265 h 876"/>
                <a:gd name="T30" fmla="*/ 421 w 985"/>
                <a:gd name="T31" fmla="*/ 377 h 876"/>
                <a:gd name="T32" fmla="*/ 465 w 985"/>
                <a:gd name="T33" fmla="*/ 484 h 876"/>
                <a:gd name="T34" fmla="*/ 445 w 985"/>
                <a:gd name="T35" fmla="*/ 466 h 876"/>
                <a:gd name="T36" fmla="*/ 384 w 985"/>
                <a:gd name="T37" fmla="*/ 371 h 876"/>
                <a:gd name="T38" fmla="*/ 336 w 985"/>
                <a:gd name="T39" fmla="*/ 262 h 876"/>
                <a:gd name="T40" fmla="*/ 308 w 985"/>
                <a:gd name="T41" fmla="*/ 136 h 876"/>
                <a:gd name="T42" fmla="*/ 549 w 985"/>
                <a:gd name="T43" fmla="*/ 693 h 876"/>
                <a:gd name="T44" fmla="*/ 434 w 985"/>
                <a:gd name="T45" fmla="*/ 713 h 876"/>
                <a:gd name="T46" fmla="*/ 416 w 985"/>
                <a:gd name="T47" fmla="*/ 766 h 876"/>
                <a:gd name="T48" fmla="*/ 385 w 985"/>
                <a:gd name="T49" fmla="*/ 801 h 876"/>
                <a:gd name="T50" fmla="*/ 334 w 985"/>
                <a:gd name="T51" fmla="*/ 819 h 876"/>
                <a:gd name="T52" fmla="*/ 667 w 985"/>
                <a:gd name="T53" fmla="*/ 820 h 876"/>
                <a:gd name="T54" fmla="*/ 622 w 985"/>
                <a:gd name="T55" fmla="*/ 813 h 876"/>
                <a:gd name="T56" fmla="*/ 582 w 985"/>
                <a:gd name="T57" fmla="*/ 785 h 876"/>
                <a:gd name="T58" fmla="*/ 559 w 985"/>
                <a:gd name="T59" fmla="*/ 744 h 876"/>
                <a:gd name="T60" fmla="*/ 549 w 985"/>
                <a:gd name="T61" fmla="*/ 693 h 876"/>
                <a:gd name="T62" fmla="*/ 182 w 985"/>
                <a:gd name="T63" fmla="*/ 327 h 876"/>
                <a:gd name="T64" fmla="*/ 129 w 985"/>
                <a:gd name="T65" fmla="*/ 269 h 876"/>
                <a:gd name="T66" fmla="*/ 92 w 985"/>
                <a:gd name="T67" fmla="*/ 205 h 876"/>
                <a:gd name="T68" fmla="*/ 63 w 985"/>
                <a:gd name="T69" fmla="*/ 114 h 876"/>
                <a:gd name="T70" fmla="*/ 154 w 985"/>
                <a:gd name="T71" fmla="*/ 60 h 876"/>
                <a:gd name="T72" fmla="*/ 9 w 985"/>
                <a:gd name="T73" fmla="*/ 120 h 876"/>
                <a:gd name="T74" fmla="*/ 48 w 985"/>
                <a:gd name="T75" fmla="*/ 232 h 876"/>
                <a:gd name="T76" fmla="*/ 112 w 985"/>
                <a:gd name="T77" fmla="*/ 329 h 876"/>
                <a:gd name="T78" fmla="*/ 201 w 985"/>
                <a:gd name="T79" fmla="*/ 406 h 876"/>
                <a:gd name="T80" fmla="*/ 235 w 985"/>
                <a:gd name="T81" fmla="*/ 395 h 876"/>
                <a:gd name="T82" fmla="*/ 830 w 985"/>
                <a:gd name="T83" fmla="*/ 60 h 876"/>
                <a:gd name="T84" fmla="*/ 914 w 985"/>
                <a:gd name="T85" fmla="*/ 143 h 876"/>
                <a:gd name="T86" fmla="*/ 876 w 985"/>
                <a:gd name="T87" fmla="*/ 237 h 876"/>
                <a:gd name="T88" fmla="*/ 831 w 985"/>
                <a:gd name="T89" fmla="*/ 298 h 876"/>
                <a:gd name="T90" fmla="*/ 769 w 985"/>
                <a:gd name="T91" fmla="*/ 352 h 876"/>
                <a:gd name="T92" fmla="*/ 730 w 985"/>
                <a:gd name="T93" fmla="*/ 433 h 876"/>
                <a:gd name="T94" fmla="*/ 831 w 985"/>
                <a:gd name="T95" fmla="*/ 371 h 876"/>
                <a:gd name="T96" fmla="*/ 908 w 985"/>
                <a:gd name="T97" fmla="*/ 282 h 876"/>
                <a:gd name="T98" fmla="*/ 960 w 985"/>
                <a:gd name="T99" fmla="*/ 177 h 876"/>
                <a:gd name="T100" fmla="*/ 985 w 985"/>
                <a:gd name="T101" fmla="*/ 60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85" h="876">
                  <a:moveTo>
                    <a:pt x="550" y="640"/>
                  </a:moveTo>
                  <a:lnTo>
                    <a:pt x="550" y="640"/>
                  </a:lnTo>
                  <a:lnTo>
                    <a:pt x="553" y="627"/>
                  </a:lnTo>
                  <a:lnTo>
                    <a:pt x="558" y="615"/>
                  </a:lnTo>
                  <a:lnTo>
                    <a:pt x="562" y="603"/>
                  </a:lnTo>
                  <a:lnTo>
                    <a:pt x="567" y="591"/>
                  </a:lnTo>
                  <a:lnTo>
                    <a:pt x="582" y="565"/>
                  </a:lnTo>
                  <a:lnTo>
                    <a:pt x="597" y="539"/>
                  </a:lnTo>
                  <a:lnTo>
                    <a:pt x="633" y="484"/>
                  </a:lnTo>
                  <a:lnTo>
                    <a:pt x="654" y="454"/>
                  </a:lnTo>
                  <a:lnTo>
                    <a:pt x="674" y="420"/>
                  </a:lnTo>
                  <a:lnTo>
                    <a:pt x="693" y="383"/>
                  </a:lnTo>
                  <a:lnTo>
                    <a:pt x="712" y="343"/>
                  </a:lnTo>
                  <a:lnTo>
                    <a:pt x="721" y="322"/>
                  </a:lnTo>
                  <a:lnTo>
                    <a:pt x="729" y="299"/>
                  </a:lnTo>
                  <a:lnTo>
                    <a:pt x="738" y="275"/>
                  </a:lnTo>
                  <a:lnTo>
                    <a:pt x="745" y="251"/>
                  </a:lnTo>
                  <a:lnTo>
                    <a:pt x="752" y="225"/>
                  </a:lnTo>
                  <a:lnTo>
                    <a:pt x="758" y="197"/>
                  </a:lnTo>
                  <a:lnTo>
                    <a:pt x="763" y="168"/>
                  </a:lnTo>
                  <a:lnTo>
                    <a:pt x="768" y="137"/>
                  </a:lnTo>
                  <a:lnTo>
                    <a:pt x="771" y="106"/>
                  </a:lnTo>
                  <a:lnTo>
                    <a:pt x="774" y="72"/>
                  </a:lnTo>
                  <a:lnTo>
                    <a:pt x="776" y="36"/>
                  </a:lnTo>
                  <a:lnTo>
                    <a:pt x="776" y="0"/>
                  </a:lnTo>
                  <a:lnTo>
                    <a:pt x="208" y="0"/>
                  </a:lnTo>
                  <a:lnTo>
                    <a:pt x="208" y="0"/>
                  </a:lnTo>
                  <a:lnTo>
                    <a:pt x="210" y="36"/>
                  </a:lnTo>
                  <a:lnTo>
                    <a:pt x="211" y="72"/>
                  </a:lnTo>
                  <a:lnTo>
                    <a:pt x="213" y="106"/>
                  </a:lnTo>
                  <a:lnTo>
                    <a:pt x="217" y="137"/>
                  </a:lnTo>
                  <a:lnTo>
                    <a:pt x="222" y="168"/>
                  </a:lnTo>
                  <a:lnTo>
                    <a:pt x="228" y="197"/>
                  </a:lnTo>
                  <a:lnTo>
                    <a:pt x="234" y="225"/>
                  </a:lnTo>
                  <a:lnTo>
                    <a:pt x="240" y="251"/>
                  </a:lnTo>
                  <a:lnTo>
                    <a:pt x="248" y="275"/>
                  </a:lnTo>
                  <a:lnTo>
                    <a:pt x="255" y="299"/>
                  </a:lnTo>
                  <a:lnTo>
                    <a:pt x="264" y="322"/>
                  </a:lnTo>
                  <a:lnTo>
                    <a:pt x="273" y="343"/>
                  </a:lnTo>
                  <a:lnTo>
                    <a:pt x="291" y="383"/>
                  </a:lnTo>
                  <a:lnTo>
                    <a:pt x="312" y="420"/>
                  </a:lnTo>
                  <a:lnTo>
                    <a:pt x="331" y="454"/>
                  </a:lnTo>
                  <a:lnTo>
                    <a:pt x="351" y="484"/>
                  </a:lnTo>
                  <a:lnTo>
                    <a:pt x="387" y="539"/>
                  </a:lnTo>
                  <a:lnTo>
                    <a:pt x="404" y="565"/>
                  </a:lnTo>
                  <a:lnTo>
                    <a:pt x="417" y="591"/>
                  </a:lnTo>
                  <a:lnTo>
                    <a:pt x="423" y="603"/>
                  </a:lnTo>
                  <a:lnTo>
                    <a:pt x="428" y="615"/>
                  </a:lnTo>
                  <a:lnTo>
                    <a:pt x="432" y="627"/>
                  </a:lnTo>
                  <a:lnTo>
                    <a:pt x="435" y="640"/>
                  </a:lnTo>
                  <a:lnTo>
                    <a:pt x="550" y="640"/>
                  </a:lnTo>
                  <a:close/>
                  <a:moveTo>
                    <a:pt x="372" y="67"/>
                  </a:moveTo>
                  <a:lnTo>
                    <a:pt x="372" y="67"/>
                  </a:lnTo>
                  <a:lnTo>
                    <a:pt x="372" y="95"/>
                  </a:lnTo>
                  <a:lnTo>
                    <a:pt x="373" y="123"/>
                  </a:lnTo>
                  <a:lnTo>
                    <a:pt x="375" y="151"/>
                  </a:lnTo>
                  <a:lnTo>
                    <a:pt x="378" y="180"/>
                  </a:lnTo>
                  <a:lnTo>
                    <a:pt x="381" y="208"/>
                  </a:lnTo>
                  <a:lnTo>
                    <a:pt x="385" y="237"/>
                  </a:lnTo>
                  <a:lnTo>
                    <a:pt x="391" y="265"/>
                  </a:lnTo>
                  <a:lnTo>
                    <a:pt x="397" y="294"/>
                  </a:lnTo>
                  <a:lnTo>
                    <a:pt x="404" y="322"/>
                  </a:lnTo>
                  <a:lnTo>
                    <a:pt x="411" y="349"/>
                  </a:lnTo>
                  <a:lnTo>
                    <a:pt x="421" y="377"/>
                  </a:lnTo>
                  <a:lnTo>
                    <a:pt x="430" y="405"/>
                  </a:lnTo>
                  <a:lnTo>
                    <a:pt x="441" y="431"/>
                  </a:lnTo>
                  <a:lnTo>
                    <a:pt x="453" y="457"/>
                  </a:lnTo>
                  <a:lnTo>
                    <a:pt x="465" y="484"/>
                  </a:lnTo>
                  <a:lnTo>
                    <a:pt x="480" y="509"/>
                  </a:lnTo>
                  <a:lnTo>
                    <a:pt x="480" y="509"/>
                  </a:lnTo>
                  <a:lnTo>
                    <a:pt x="462" y="487"/>
                  </a:lnTo>
                  <a:lnTo>
                    <a:pt x="445" y="466"/>
                  </a:lnTo>
                  <a:lnTo>
                    <a:pt x="428" y="443"/>
                  </a:lnTo>
                  <a:lnTo>
                    <a:pt x="412" y="420"/>
                  </a:lnTo>
                  <a:lnTo>
                    <a:pt x="397" y="396"/>
                  </a:lnTo>
                  <a:lnTo>
                    <a:pt x="384" y="371"/>
                  </a:lnTo>
                  <a:lnTo>
                    <a:pt x="370" y="345"/>
                  </a:lnTo>
                  <a:lnTo>
                    <a:pt x="357" y="318"/>
                  </a:lnTo>
                  <a:lnTo>
                    <a:pt x="346" y="291"/>
                  </a:lnTo>
                  <a:lnTo>
                    <a:pt x="336" y="262"/>
                  </a:lnTo>
                  <a:lnTo>
                    <a:pt x="327" y="232"/>
                  </a:lnTo>
                  <a:lnTo>
                    <a:pt x="319" y="201"/>
                  </a:lnTo>
                  <a:lnTo>
                    <a:pt x="313" y="169"/>
                  </a:lnTo>
                  <a:lnTo>
                    <a:pt x="308" y="136"/>
                  </a:lnTo>
                  <a:lnTo>
                    <a:pt x="303" y="102"/>
                  </a:lnTo>
                  <a:lnTo>
                    <a:pt x="302" y="67"/>
                  </a:lnTo>
                  <a:lnTo>
                    <a:pt x="372" y="67"/>
                  </a:lnTo>
                  <a:close/>
                  <a:moveTo>
                    <a:pt x="549" y="693"/>
                  </a:moveTo>
                  <a:lnTo>
                    <a:pt x="549" y="693"/>
                  </a:lnTo>
                  <a:lnTo>
                    <a:pt x="436" y="693"/>
                  </a:lnTo>
                  <a:lnTo>
                    <a:pt x="436" y="693"/>
                  </a:lnTo>
                  <a:lnTo>
                    <a:pt x="434" y="713"/>
                  </a:lnTo>
                  <a:lnTo>
                    <a:pt x="428" y="735"/>
                  </a:lnTo>
                  <a:lnTo>
                    <a:pt x="426" y="744"/>
                  </a:lnTo>
                  <a:lnTo>
                    <a:pt x="421" y="755"/>
                  </a:lnTo>
                  <a:lnTo>
                    <a:pt x="416" y="766"/>
                  </a:lnTo>
                  <a:lnTo>
                    <a:pt x="409" y="775"/>
                  </a:lnTo>
                  <a:lnTo>
                    <a:pt x="402" y="785"/>
                  </a:lnTo>
                  <a:lnTo>
                    <a:pt x="394" y="793"/>
                  </a:lnTo>
                  <a:lnTo>
                    <a:pt x="385" y="801"/>
                  </a:lnTo>
                  <a:lnTo>
                    <a:pt x="374" y="807"/>
                  </a:lnTo>
                  <a:lnTo>
                    <a:pt x="362" y="813"/>
                  </a:lnTo>
                  <a:lnTo>
                    <a:pt x="349" y="816"/>
                  </a:lnTo>
                  <a:lnTo>
                    <a:pt x="334" y="819"/>
                  </a:lnTo>
                  <a:lnTo>
                    <a:pt x="318" y="820"/>
                  </a:lnTo>
                  <a:lnTo>
                    <a:pt x="318" y="876"/>
                  </a:lnTo>
                  <a:lnTo>
                    <a:pt x="667" y="876"/>
                  </a:lnTo>
                  <a:lnTo>
                    <a:pt x="667" y="820"/>
                  </a:lnTo>
                  <a:lnTo>
                    <a:pt x="667" y="820"/>
                  </a:lnTo>
                  <a:lnTo>
                    <a:pt x="650" y="819"/>
                  </a:lnTo>
                  <a:lnTo>
                    <a:pt x="636" y="816"/>
                  </a:lnTo>
                  <a:lnTo>
                    <a:pt x="622" y="813"/>
                  </a:lnTo>
                  <a:lnTo>
                    <a:pt x="610" y="807"/>
                  </a:lnTo>
                  <a:lnTo>
                    <a:pt x="600" y="801"/>
                  </a:lnTo>
                  <a:lnTo>
                    <a:pt x="590" y="793"/>
                  </a:lnTo>
                  <a:lnTo>
                    <a:pt x="582" y="785"/>
                  </a:lnTo>
                  <a:lnTo>
                    <a:pt x="574" y="775"/>
                  </a:lnTo>
                  <a:lnTo>
                    <a:pt x="568" y="766"/>
                  </a:lnTo>
                  <a:lnTo>
                    <a:pt x="564" y="755"/>
                  </a:lnTo>
                  <a:lnTo>
                    <a:pt x="559" y="744"/>
                  </a:lnTo>
                  <a:lnTo>
                    <a:pt x="556" y="735"/>
                  </a:lnTo>
                  <a:lnTo>
                    <a:pt x="552" y="713"/>
                  </a:lnTo>
                  <a:lnTo>
                    <a:pt x="549" y="693"/>
                  </a:lnTo>
                  <a:lnTo>
                    <a:pt x="549" y="693"/>
                  </a:lnTo>
                  <a:close/>
                  <a:moveTo>
                    <a:pt x="216" y="353"/>
                  </a:moveTo>
                  <a:lnTo>
                    <a:pt x="216" y="353"/>
                  </a:lnTo>
                  <a:lnTo>
                    <a:pt x="199" y="340"/>
                  </a:lnTo>
                  <a:lnTo>
                    <a:pt x="182" y="327"/>
                  </a:lnTo>
                  <a:lnTo>
                    <a:pt x="168" y="313"/>
                  </a:lnTo>
                  <a:lnTo>
                    <a:pt x="153" y="299"/>
                  </a:lnTo>
                  <a:lnTo>
                    <a:pt x="140" y="283"/>
                  </a:lnTo>
                  <a:lnTo>
                    <a:pt x="129" y="269"/>
                  </a:lnTo>
                  <a:lnTo>
                    <a:pt x="118" y="253"/>
                  </a:lnTo>
                  <a:lnTo>
                    <a:pt x="109" y="237"/>
                  </a:lnTo>
                  <a:lnTo>
                    <a:pt x="100" y="221"/>
                  </a:lnTo>
                  <a:lnTo>
                    <a:pt x="92" y="205"/>
                  </a:lnTo>
                  <a:lnTo>
                    <a:pt x="86" y="190"/>
                  </a:lnTo>
                  <a:lnTo>
                    <a:pt x="80" y="174"/>
                  </a:lnTo>
                  <a:lnTo>
                    <a:pt x="70" y="143"/>
                  </a:lnTo>
                  <a:lnTo>
                    <a:pt x="63" y="114"/>
                  </a:lnTo>
                  <a:lnTo>
                    <a:pt x="158" y="114"/>
                  </a:lnTo>
                  <a:lnTo>
                    <a:pt x="158" y="114"/>
                  </a:lnTo>
                  <a:lnTo>
                    <a:pt x="156" y="88"/>
                  </a:lnTo>
                  <a:lnTo>
                    <a:pt x="154" y="60"/>
                  </a:lnTo>
                  <a:lnTo>
                    <a:pt x="0" y="60"/>
                  </a:lnTo>
                  <a:lnTo>
                    <a:pt x="0" y="60"/>
                  </a:lnTo>
                  <a:lnTo>
                    <a:pt x="3" y="90"/>
                  </a:lnTo>
                  <a:lnTo>
                    <a:pt x="9" y="120"/>
                  </a:lnTo>
                  <a:lnTo>
                    <a:pt x="16" y="149"/>
                  </a:lnTo>
                  <a:lnTo>
                    <a:pt x="25" y="177"/>
                  </a:lnTo>
                  <a:lnTo>
                    <a:pt x="36" y="204"/>
                  </a:lnTo>
                  <a:lnTo>
                    <a:pt x="48" y="232"/>
                  </a:lnTo>
                  <a:lnTo>
                    <a:pt x="61" y="258"/>
                  </a:lnTo>
                  <a:lnTo>
                    <a:pt x="76" y="283"/>
                  </a:lnTo>
                  <a:lnTo>
                    <a:pt x="93" y="307"/>
                  </a:lnTo>
                  <a:lnTo>
                    <a:pt x="112" y="329"/>
                  </a:lnTo>
                  <a:lnTo>
                    <a:pt x="132" y="351"/>
                  </a:lnTo>
                  <a:lnTo>
                    <a:pt x="153" y="371"/>
                  </a:lnTo>
                  <a:lnTo>
                    <a:pt x="177" y="389"/>
                  </a:lnTo>
                  <a:lnTo>
                    <a:pt x="201" y="406"/>
                  </a:lnTo>
                  <a:lnTo>
                    <a:pt x="228" y="420"/>
                  </a:lnTo>
                  <a:lnTo>
                    <a:pt x="255" y="433"/>
                  </a:lnTo>
                  <a:lnTo>
                    <a:pt x="255" y="433"/>
                  </a:lnTo>
                  <a:lnTo>
                    <a:pt x="235" y="395"/>
                  </a:lnTo>
                  <a:lnTo>
                    <a:pt x="216" y="353"/>
                  </a:lnTo>
                  <a:lnTo>
                    <a:pt x="216" y="353"/>
                  </a:lnTo>
                  <a:close/>
                  <a:moveTo>
                    <a:pt x="830" y="60"/>
                  </a:moveTo>
                  <a:lnTo>
                    <a:pt x="830" y="60"/>
                  </a:lnTo>
                  <a:lnTo>
                    <a:pt x="826" y="114"/>
                  </a:lnTo>
                  <a:lnTo>
                    <a:pt x="921" y="114"/>
                  </a:lnTo>
                  <a:lnTo>
                    <a:pt x="921" y="114"/>
                  </a:lnTo>
                  <a:lnTo>
                    <a:pt x="914" y="143"/>
                  </a:lnTo>
                  <a:lnTo>
                    <a:pt x="904" y="173"/>
                  </a:lnTo>
                  <a:lnTo>
                    <a:pt x="892" y="205"/>
                  </a:lnTo>
                  <a:lnTo>
                    <a:pt x="884" y="221"/>
                  </a:lnTo>
                  <a:lnTo>
                    <a:pt x="876" y="237"/>
                  </a:lnTo>
                  <a:lnTo>
                    <a:pt x="866" y="252"/>
                  </a:lnTo>
                  <a:lnTo>
                    <a:pt x="855" y="268"/>
                  </a:lnTo>
                  <a:lnTo>
                    <a:pt x="844" y="283"/>
                  </a:lnTo>
                  <a:lnTo>
                    <a:pt x="831" y="298"/>
                  </a:lnTo>
                  <a:lnTo>
                    <a:pt x="818" y="312"/>
                  </a:lnTo>
                  <a:lnTo>
                    <a:pt x="802" y="327"/>
                  </a:lnTo>
                  <a:lnTo>
                    <a:pt x="787" y="340"/>
                  </a:lnTo>
                  <a:lnTo>
                    <a:pt x="769" y="352"/>
                  </a:lnTo>
                  <a:lnTo>
                    <a:pt x="769" y="352"/>
                  </a:lnTo>
                  <a:lnTo>
                    <a:pt x="750" y="395"/>
                  </a:lnTo>
                  <a:lnTo>
                    <a:pt x="730" y="433"/>
                  </a:lnTo>
                  <a:lnTo>
                    <a:pt x="730" y="433"/>
                  </a:lnTo>
                  <a:lnTo>
                    <a:pt x="758" y="420"/>
                  </a:lnTo>
                  <a:lnTo>
                    <a:pt x="783" y="406"/>
                  </a:lnTo>
                  <a:lnTo>
                    <a:pt x="808" y="389"/>
                  </a:lnTo>
                  <a:lnTo>
                    <a:pt x="831" y="371"/>
                  </a:lnTo>
                  <a:lnTo>
                    <a:pt x="853" y="351"/>
                  </a:lnTo>
                  <a:lnTo>
                    <a:pt x="873" y="329"/>
                  </a:lnTo>
                  <a:lnTo>
                    <a:pt x="891" y="306"/>
                  </a:lnTo>
                  <a:lnTo>
                    <a:pt x="908" y="282"/>
                  </a:lnTo>
                  <a:lnTo>
                    <a:pt x="924" y="257"/>
                  </a:lnTo>
                  <a:lnTo>
                    <a:pt x="937" y="232"/>
                  </a:lnTo>
                  <a:lnTo>
                    <a:pt x="949" y="204"/>
                  </a:lnTo>
                  <a:lnTo>
                    <a:pt x="960" y="177"/>
                  </a:lnTo>
                  <a:lnTo>
                    <a:pt x="968" y="149"/>
                  </a:lnTo>
                  <a:lnTo>
                    <a:pt x="975" y="119"/>
                  </a:lnTo>
                  <a:lnTo>
                    <a:pt x="981" y="90"/>
                  </a:lnTo>
                  <a:lnTo>
                    <a:pt x="985" y="60"/>
                  </a:lnTo>
                  <a:lnTo>
                    <a:pt x="83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ja-JP" altLang="en-US" sz="1799">
                <a:solidFill>
                  <a:prstClr val="black"/>
                </a:solidFill>
              </a:endParaRPr>
            </a:p>
          </p:txBody>
        </p:sp>
        <p:grpSp>
          <p:nvGrpSpPr>
            <p:cNvPr id="5" name="グループ化 64"/>
            <p:cNvGrpSpPr/>
            <p:nvPr/>
          </p:nvGrpSpPr>
          <p:grpSpPr>
            <a:xfrm rot="16200000">
              <a:off x="841448" y="983157"/>
              <a:ext cx="139265" cy="355368"/>
              <a:chOff x="6254522" y="1997798"/>
              <a:chExt cx="118744" cy="303002"/>
            </a:xfrm>
            <a:grpFill/>
          </p:grpSpPr>
          <p:sp>
            <p:nvSpPr>
              <p:cNvPr id="16" name="Rectangle 418"/>
              <p:cNvSpPr>
                <a:spLocks noChangeArrowheads="1"/>
              </p:cNvSpPr>
              <p:nvPr/>
            </p:nvSpPr>
            <p:spPr bwMode="auto">
              <a:xfrm>
                <a:off x="6274995" y="2124731"/>
                <a:ext cx="98271" cy="49136"/>
              </a:xfrm>
              <a:prstGeom prst="rect">
                <a:avLst/>
              </a:prstGeom>
              <a:grpFill/>
              <a:ln w="9525">
                <a:noFill/>
                <a:miter lim="800000"/>
                <a:headEnd/>
                <a:tailEnd/>
              </a:ln>
            </p:spPr>
            <p:txBody>
              <a:bodyPr vert="horz" wrap="square" lIns="91412" tIns="45706" rIns="91412" bIns="45706" numCol="1" anchor="t" anchorCtr="0" compatLnSpc="1">
                <a:prstTxWarp prst="textNoShape">
                  <a:avLst/>
                </a:prstTxWarp>
              </a:bodyPr>
              <a:lstStyle/>
              <a:p>
                <a:pPr>
                  <a:defRPr/>
                </a:pPr>
                <a:endParaRPr kumimoji="0" lang="ja-JP" altLang="en-US" sz="1799" kern="0">
                  <a:solidFill>
                    <a:sysClr val="windowText" lastClr="000000"/>
                  </a:solidFill>
                </a:endParaRPr>
              </a:p>
            </p:txBody>
          </p:sp>
          <p:sp>
            <p:nvSpPr>
              <p:cNvPr id="17" name="Freeform 419"/>
              <p:cNvSpPr>
                <a:spLocks/>
              </p:cNvSpPr>
              <p:nvPr/>
            </p:nvSpPr>
            <p:spPr bwMode="auto">
              <a:xfrm>
                <a:off x="6254522" y="2227097"/>
                <a:ext cx="106460" cy="73703"/>
              </a:xfrm>
              <a:custGeom>
                <a:avLst/>
                <a:gdLst/>
                <a:ahLst/>
                <a:cxnLst>
                  <a:cxn ang="0">
                    <a:pos x="46" y="36"/>
                  </a:cxn>
                  <a:cxn ang="0">
                    <a:pos x="0" y="24"/>
                  </a:cxn>
                  <a:cxn ang="0">
                    <a:pos x="6" y="0"/>
                  </a:cxn>
                  <a:cxn ang="0">
                    <a:pos x="52" y="12"/>
                  </a:cxn>
                  <a:cxn ang="0">
                    <a:pos x="46" y="36"/>
                  </a:cxn>
                </a:cxnLst>
                <a:rect l="0" t="0" r="r" b="b"/>
                <a:pathLst>
                  <a:path w="52" h="36">
                    <a:moveTo>
                      <a:pt x="46" y="36"/>
                    </a:moveTo>
                    <a:lnTo>
                      <a:pt x="0" y="24"/>
                    </a:lnTo>
                    <a:lnTo>
                      <a:pt x="6" y="0"/>
                    </a:lnTo>
                    <a:lnTo>
                      <a:pt x="52" y="12"/>
                    </a:lnTo>
                    <a:lnTo>
                      <a:pt x="46" y="36"/>
                    </a:lnTo>
                    <a:close/>
                  </a:path>
                </a:pathLst>
              </a:custGeom>
              <a:grpFill/>
              <a:ln w="9525">
                <a:noFill/>
                <a:round/>
                <a:headEnd/>
                <a:tailEnd/>
              </a:ln>
            </p:spPr>
            <p:txBody>
              <a:bodyPr vert="horz" wrap="square" lIns="91412" tIns="45706" rIns="91412" bIns="45706" numCol="1" anchor="t" anchorCtr="0" compatLnSpc="1">
                <a:prstTxWarp prst="textNoShape">
                  <a:avLst/>
                </a:prstTxWarp>
              </a:bodyPr>
              <a:lstStyle/>
              <a:p>
                <a:pPr>
                  <a:defRPr/>
                </a:pPr>
                <a:endParaRPr kumimoji="0" lang="ja-JP" altLang="en-US" sz="1799" kern="0">
                  <a:solidFill>
                    <a:sysClr val="windowText" lastClr="000000"/>
                  </a:solidFill>
                </a:endParaRPr>
              </a:p>
            </p:txBody>
          </p:sp>
          <p:sp>
            <p:nvSpPr>
              <p:cNvPr id="18" name="Freeform 420"/>
              <p:cNvSpPr>
                <a:spLocks/>
              </p:cNvSpPr>
              <p:nvPr/>
            </p:nvSpPr>
            <p:spPr bwMode="auto">
              <a:xfrm>
                <a:off x="6254522" y="1997798"/>
                <a:ext cx="106460" cy="73703"/>
              </a:xfrm>
              <a:custGeom>
                <a:avLst/>
                <a:gdLst/>
                <a:ahLst/>
                <a:cxnLst>
                  <a:cxn ang="0">
                    <a:pos x="52" y="24"/>
                  </a:cxn>
                  <a:cxn ang="0">
                    <a:pos x="6" y="36"/>
                  </a:cxn>
                  <a:cxn ang="0">
                    <a:pos x="0" y="12"/>
                  </a:cxn>
                  <a:cxn ang="0">
                    <a:pos x="46" y="0"/>
                  </a:cxn>
                  <a:cxn ang="0">
                    <a:pos x="52" y="24"/>
                  </a:cxn>
                </a:cxnLst>
                <a:rect l="0" t="0" r="r" b="b"/>
                <a:pathLst>
                  <a:path w="52" h="36">
                    <a:moveTo>
                      <a:pt x="52" y="24"/>
                    </a:moveTo>
                    <a:lnTo>
                      <a:pt x="6" y="36"/>
                    </a:lnTo>
                    <a:lnTo>
                      <a:pt x="0" y="12"/>
                    </a:lnTo>
                    <a:lnTo>
                      <a:pt x="46" y="0"/>
                    </a:lnTo>
                    <a:lnTo>
                      <a:pt x="52" y="24"/>
                    </a:lnTo>
                    <a:close/>
                  </a:path>
                </a:pathLst>
              </a:custGeom>
              <a:grpFill/>
              <a:ln w="9525">
                <a:noFill/>
                <a:round/>
                <a:headEnd/>
                <a:tailEnd/>
              </a:ln>
            </p:spPr>
            <p:txBody>
              <a:bodyPr vert="horz" wrap="square" lIns="91412" tIns="45706" rIns="91412" bIns="45706" numCol="1" anchor="t" anchorCtr="0" compatLnSpc="1">
                <a:prstTxWarp prst="textNoShape">
                  <a:avLst/>
                </a:prstTxWarp>
              </a:bodyPr>
              <a:lstStyle/>
              <a:p>
                <a:pPr>
                  <a:defRPr/>
                </a:pPr>
                <a:endParaRPr kumimoji="0" lang="ja-JP" altLang="en-US" sz="1799" kern="0">
                  <a:solidFill>
                    <a:sysClr val="windowText" lastClr="000000"/>
                  </a:solidFill>
                </a:endParaRPr>
              </a:p>
            </p:txBody>
          </p:sp>
        </p:grpSp>
      </p:grpSp>
      <p:sp>
        <p:nvSpPr>
          <p:cNvPr id="26" name="テキスト ボックス 25"/>
          <p:cNvSpPr txBox="1"/>
          <p:nvPr/>
        </p:nvSpPr>
        <p:spPr>
          <a:xfrm>
            <a:off x="791072" y="1340768"/>
            <a:ext cx="2844824" cy="425758"/>
          </a:xfrm>
          <a:prstGeom prst="rect">
            <a:avLst/>
          </a:prstGeom>
        </p:spPr>
        <p:txBody>
          <a:bodyPr wrap="square" rtlCol="0" anchor="ctr" anchorCtr="0">
            <a:spAutoFit/>
          </a:bodyPr>
          <a:lstStyle/>
          <a:p>
            <a:pPr>
              <a:lnSpc>
                <a:spcPts val="2600"/>
              </a:lnSpc>
            </a:pPr>
            <a:r>
              <a:rPr kumimoji="1" lang="en-US" altLang="ja-JP" sz="2200" b="1" dirty="0" smtClean="0">
                <a:solidFill>
                  <a:schemeClr val="accent1"/>
                </a:solidFill>
                <a:latin typeface="メイリオ" pitchFamily="50" charset="-128"/>
                <a:ea typeface="メイリオ" pitchFamily="50" charset="-128"/>
                <a:cs typeface="メイリオ" pitchFamily="50" charset="-128"/>
              </a:rPr>
              <a:t>ERP</a:t>
            </a:r>
            <a:r>
              <a:rPr kumimoji="1" lang="ja-JP" altLang="en-US" sz="2200" b="1" dirty="0" smtClean="0">
                <a:solidFill>
                  <a:schemeClr val="accent1"/>
                </a:solidFill>
                <a:latin typeface="メイリオ" pitchFamily="50" charset="-128"/>
                <a:ea typeface="メイリオ" pitchFamily="50" charset="-128"/>
                <a:cs typeface="メイリオ" pitchFamily="50" charset="-128"/>
              </a:rPr>
              <a:t>満足度調査</a:t>
            </a:r>
          </a:p>
        </p:txBody>
      </p:sp>
      <p:sp>
        <p:nvSpPr>
          <p:cNvPr id="27" name="テキスト ボックス 26"/>
          <p:cNvSpPr txBox="1"/>
          <p:nvPr/>
        </p:nvSpPr>
        <p:spPr>
          <a:xfrm>
            <a:off x="395536" y="4509120"/>
            <a:ext cx="8640960" cy="461665"/>
          </a:xfrm>
          <a:prstGeom prst="rect">
            <a:avLst/>
          </a:prstGeom>
        </p:spPr>
        <p:txBody>
          <a:bodyPr wrap="square" rtlCol="0" anchor="ctr" anchorCtr="0">
            <a:spAutoFit/>
          </a:bodyPr>
          <a:lstStyle/>
          <a:p>
            <a:r>
              <a:rPr kumimoji="1" lang="ja-JP" altLang="en-US" sz="1200" dirty="0" smtClean="0">
                <a:solidFill>
                  <a:schemeClr val="accent1"/>
                </a:solidFill>
                <a:latin typeface="メイリオ" pitchFamily="50" charset="-128"/>
                <a:ea typeface="メイリオ" pitchFamily="50" charset="-128"/>
                <a:cs typeface="メイリオ" pitchFamily="50" charset="-128"/>
              </a:rPr>
              <a:t>評価方法は、１～４の４段階評価で「４＝大変満足、３＝まあ満足、２＝やや不満、１＝大変不満」とした。</a:t>
            </a:r>
            <a:endParaRPr kumimoji="1" lang="en-US" altLang="ja-JP" sz="1200" dirty="0" smtClean="0">
              <a:solidFill>
                <a:schemeClr val="accent1"/>
              </a:solidFill>
              <a:latin typeface="メイリオ" pitchFamily="50" charset="-128"/>
              <a:ea typeface="メイリオ" pitchFamily="50" charset="-128"/>
              <a:cs typeface="メイリオ" pitchFamily="50" charset="-128"/>
            </a:endParaRPr>
          </a:p>
          <a:p>
            <a:r>
              <a:rPr kumimoji="1" lang="ja-JP" altLang="en-US" sz="1200" dirty="0" smtClean="0">
                <a:solidFill>
                  <a:schemeClr val="accent1"/>
                </a:solidFill>
                <a:latin typeface="メイリオ" pitchFamily="50" charset="-128"/>
                <a:ea typeface="メイリオ" pitchFamily="50" charset="-128"/>
                <a:cs typeface="メイリオ" pitchFamily="50" charset="-128"/>
              </a:rPr>
              <a:t>集計では、各項目及び総合の平均値を算出した。</a:t>
            </a:r>
          </a:p>
        </p:txBody>
      </p:sp>
      <p:sp>
        <p:nvSpPr>
          <p:cNvPr id="21" name="スライド番号プレースホルダ 1"/>
          <p:cNvSpPr>
            <a:spLocks noGrp="1"/>
          </p:cNvSpPr>
          <p:nvPr>
            <p:ph type="sldNum" sz="quarter" idx="4294967295"/>
          </p:nvPr>
        </p:nvSpPr>
        <p:spPr>
          <a:xfrm>
            <a:off x="8118475" y="6462713"/>
            <a:ext cx="719138" cy="179387"/>
          </a:xfrm>
          <a:prstGeom prst="rect">
            <a:avLst/>
          </a:prstGeom>
        </p:spPr>
        <p:txBody>
          <a:bodyPr/>
          <a:lstStyle/>
          <a:p>
            <a:pPr algn="r">
              <a:defRPr/>
            </a:pPr>
            <a:fld id="{234AD0D0-FF4B-4055-8BDB-8AB082857607}" type="slidenum">
              <a:rPr lang="en-US" altLang="ja-JP" sz="900" smtClean="0">
                <a:solidFill>
                  <a:schemeClr val="bg1"/>
                </a:solidFill>
              </a:rPr>
              <a:pPr algn="r">
                <a:defRPr/>
              </a:pPr>
              <a:t>6</a:t>
            </a:fld>
            <a:endParaRPr lang="en-US" altLang="ja-JP" sz="900" dirty="0">
              <a:solidFill>
                <a:schemeClr val="bg1"/>
              </a:solidFill>
            </a:endParaRPr>
          </a:p>
        </p:txBody>
      </p:sp>
      <p:sp>
        <p:nvSpPr>
          <p:cNvPr id="22" name="フッター プレースホルダ 2"/>
          <p:cNvSpPr>
            <a:spLocks noGrp="1"/>
          </p:cNvSpPr>
          <p:nvPr>
            <p:ph type="ftr" sz="quarter" idx="11"/>
          </p:nvPr>
        </p:nvSpPr>
        <p:spPr>
          <a:xfrm>
            <a:off x="306388" y="6457950"/>
            <a:ext cx="2268537" cy="206375"/>
          </a:xfrm>
        </p:spPr>
        <p:txBody>
          <a:bodyPr/>
          <a:lstStyle/>
          <a:p>
            <a:pPr>
              <a:defRPr/>
            </a:pPr>
            <a:r>
              <a:rPr lang="en-US" altLang="ja-JP" dirty="0" smtClean="0"/>
              <a:t>© SuperStream Inc. All rights reserved.</a:t>
            </a:r>
            <a:endParaRPr lang="en-US" altLang="ja-JP"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2"/>
          <p:cNvSpPr>
            <a:spLocks noGrp="1" noChangeArrowheads="1"/>
          </p:cNvSpPr>
          <p:nvPr>
            <p:ph type="title" idx="4294967295"/>
          </p:nvPr>
        </p:nvSpPr>
        <p:spPr bwMode="auto">
          <a:xfrm>
            <a:off x="230832" y="333375"/>
            <a:ext cx="8229600" cy="863600"/>
          </a:xfrm>
          <a:prstGeom prst="rect">
            <a:avLst/>
          </a:prstGeom>
          <a:noFill/>
          <a:ln>
            <a:miter lim="800000"/>
            <a:headEnd/>
            <a:tailEnd/>
          </a:ln>
        </p:spPr>
        <p:txBody>
          <a:bodyPr/>
          <a:lstStyle/>
          <a:p>
            <a:pPr eaLnBrk="1" hangingPunct="1"/>
            <a:r>
              <a:rPr lang="ja-JP" altLang="en-US" dirty="0" smtClean="0">
                <a:latin typeface="メイリオ" pitchFamily="50" charset="-128"/>
                <a:ea typeface="メイリオ" pitchFamily="50" charset="-128"/>
                <a:cs typeface="メイリオ" pitchFamily="50" charset="-128"/>
              </a:rPr>
              <a:t>お客様から評価頂く</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のポイント</a:t>
            </a:r>
            <a:r>
              <a:rPr lang="en-US" altLang="ja-JP" sz="1800" dirty="0" smtClean="0">
                <a:latin typeface="メイリオ" pitchFamily="50" charset="-128"/>
                <a:ea typeface="メイリオ" pitchFamily="50" charset="-128"/>
                <a:cs typeface="メイリオ" pitchFamily="50" charset="-128"/>
              </a:rPr>
              <a:t/>
            </a:r>
            <a:br>
              <a:rPr lang="en-US" altLang="ja-JP" sz="18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en-US" altLang="ja-JP" sz="1800" dirty="0" smtClean="0">
                <a:latin typeface="メイリオ" pitchFamily="50" charset="-128"/>
                <a:ea typeface="メイリオ" pitchFamily="50" charset="-128"/>
                <a:cs typeface="メイリオ" pitchFamily="50" charset="-128"/>
              </a:rPr>
              <a:t>SuperStream</a:t>
            </a:r>
            <a:r>
              <a:rPr lang="ja-JP" altLang="en-US" sz="1800" dirty="0" smtClean="0">
                <a:latin typeface="メイリオ" pitchFamily="50" charset="-128"/>
                <a:ea typeface="メイリオ" pitchFamily="50" charset="-128"/>
                <a:cs typeface="メイリオ" pitchFamily="50" charset="-128"/>
              </a:rPr>
              <a:t>をご選択頂いた理由：市場アンケートより～</a:t>
            </a:r>
          </a:p>
        </p:txBody>
      </p:sp>
      <p:sp>
        <p:nvSpPr>
          <p:cNvPr id="3097" name="Rectangle 23"/>
          <p:cNvSpPr>
            <a:spLocks noGrp="1" noChangeArrowheads="1"/>
          </p:cNvSpPr>
          <p:nvPr>
            <p:ph type="body" idx="4294967295"/>
          </p:nvPr>
        </p:nvSpPr>
        <p:spPr>
          <a:xfrm>
            <a:off x="1078756" y="1489075"/>
            <a:ext cx="2197100" cy="355600"/>
          </a:xfrm>
          <a:prstGeom prst="rect">
            <a:avLst/>
          </a:prstGeom>
        </p:spPr>
        <p:txBody>
          <a:bodyPr/>
          <a:lstStyle/>
          <a:p>
            <a:pPr marL="0" indent="0" algn="r" eaLnBrk="1" hangingPunct="1">
              <a:buFont typeface="Wingdings" pitchFamily="2" charset="2"/>
              <a:buNone/>
              <a:defRPr/>
            </a:pP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自社業務への適合性</a:t>
            </a:r>
          </a:p>
        </p:txBody>
      </p:sp>
      <p:sp>
        <p:nvSpPr>
          <p:cNvPr id="409605" name="Text Box 5"/>
          <p:cNvSpPr txBox="1">
            <a:spLocks noChangeArrowheads="1"/>
          </p:cNvSpPr>
          <p:nvPr/>
        </p:nvSpPr>
        <p:spPr bwMode="auto">
          <a:xfrm>
            <a:off x="3275558" y="2635251"/>
            <a:ext cx="2016522" cy="14567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07" name="Text Box 7"/>
          <p:cNvSpPr txBox="1">
            <a:spLocks noChangeArrowheads="1"/>
          </p:cNvSpPr>
          <p:nvPr/>
        </p:nvSpPr>
        <p:spPr bwMode="auto">
          <a:xfrm>
            <a:off x="3275558" y="4633913"/>
            <a:ext cx="1800498" cy="16323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08" name="Text Box 8"/>
          <p:cNvSpPr txBox="1">
            <a:spLocks noChangeArrowheads="1"/>
          </p:cNvSpPr>
          <p:nvPr/>
        </p:nvSpPr>
        <p:spPr bwMode="auto">
          <a:xfrm>
            <a:off x="3275559" y="5157789"/>
            <a:ext cx="1800498" cy="14342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0" name="Text Box 10"/>
          <p:cNvSpPr txBox="1">
            <a:spLocks noChangeArrowheads="1"/>
          </p:cNvSpPr>
          <p:nvPr/>
        </p:nvSpPr>
        <p:spPr bwMode="auto">
          <a:xfrm>
            <a:off x="3275558" y="5641975"/>
            <a:ext cx="2664594" cy="16328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1" name="Text Box 11"/>
          <p:cNvSpPr txBox="1">
            <a:spLocks noChangeArrowheads="1"/>
          </p:cNvSpPr>
          <p:nvPr/>
        </p:nvSpPr>
        <p:spPr bwMode="auto">
          <a:xfrm>
            <a:off x="3275558" y="6146800"/>
            <a:ext cx="576362" cy="162520"/>
          </a:xfrm>
          <a:prstGeom prst="rect">
            <a:avLst/>
          </a:prstGeom>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4" name="Text Box 14"/>
          <p:cNvSpPr txBox="1">
            <a:spLocks noChangeArrowheads="1"/>
          </p:cNvSpPr>
          <p:nvPr/>
        </p:nvSpPr>
        <p:spPr bwMode="auto">
          <a:xfrm>
            <a:off x="3275558" y="4149725"/>
            <a:ext cx="1008063" cy="14287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6" name="Text Box 16"/>
          <p:cNvSpPr txBox="1">
            <a:spLocks noChangeArrowheads="1"/>
          </p:cNvSpPr>
          <p:nvPr/>
        </p:nvSpPr>
        <p:spPr bwMode="auto">
          <a:xfrm>
            <a:off x="3275558" y="3641725"/>
            <a:ext cx="1359942" cy="16827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18" name="Text Box 18"/>
          <p:cNvSpPr txBox="1">
            <a:spLocks noChangeArrowheads="1"/>
          </p:cNvSpPr>
          <p:nvPr/>
        </p:nvSpPr>
        <p:spPr bwMode="auto">
          <a:xfrm>
            <a:off x="3275558" y="3138489"/>
            <a:ext cx="1368450" cy="146496"/>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20" name="Text Box 20"/>
          <p:cNvSpPr txBox="1">
            <a:spLocks noChangeArrowheads="1"/>
          </p:cNvSpPr>
          <p:nvPr/>
        </p:nvSpPr>
        <p:spPr bwMode="auto">
          <a:xfrm>
            <a:off x="3275558" y="2132013"/>
            <a:ext cx="1800498" cy="144859"/>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21" name="Text Box 21"/>
          <p:cNvSpPr txBox="1">
            <a:spLocks noChangeArrowheads="1"/>
          </p:cNvSpPr>
          <p:nvPr/>
        </p:nvSpPr>
        <p:spPr bwMode="auto">
          <a:xfrm>
            <a:off x="3275558" y="1628775"/>
            <a:ext cx="3024634" cy="144041"/>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cxnSp>
        <p:nvCxnSpPr>
          <p:cNvPr id="43042" name="AutoShape 25"/>
          <p:cNvCxnSpPr>
            <a:cxnSpLocks noChangeShapeType="1"/>
          </p:cNvCxnSpPr>
          <p:nvPr/>
        </p:nvCxnSpPr>
        <p:spPr bwMode="auto">
          <a:xfrm flipH="1">
            <a:off x="3275013" y="6381750"/>
            <a:ext cx="3168650" cy="1588"/>
          </a:xfrm>
          <a:prstGeom prst="straightConnector1">
            <a:avLst/>
          </a:prstGeom>
          <a:noFill/>
          <a:ln w="38100">
            <a:solidFill>
              <a:schemeClr val="accent1"/>
            </a:solidFill>
            <a:round/>
            <a:headEnd/>
            <a:tailEnd/>
          </a:ln>
        </p:spPr>
      </p:cxnSp>
      <p:sp>
        <p:nvSpPr>
          <p:cNvPr id="3103" name="Rectangle 29"/>
          <p:cNvSpPr>
            <a:spLocks noChangeArrowheads="1"/>
          </p:cNvSpPr>
          <p:nvPr/>
        </p:nvSpPr>
        <p:spPr bwMode="auto">
          <a:xfrm>
            <a:off x="2843213" y="1970088"/>
            <a:ext cx="433387"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価格</a:t>
            </a:r>
          </a:p>
        </p:txBody>
      </p:sp>
      <p:cxnSp>
        <p:nvCxnSpPr>
          <p:cNvPr id="43044" name="AutoShape 30"/>
          <p:cNvCxnSpPr>
            <a:cxnSpLocks noChangeShapeType="1"/>
          </p:cNvCxnSpPr>
          <p:nvPr/>
        </p:nvCxnSpPr>
        <p:spPr bwMode="auto">
          <a:xfrm>
            <a:off x="6154738" y="1412875"/>
            <a:ext cx="0" cy="4968875"/>
          </a:xfrm>
          <a:prstGeom prst="straightConnector1">
            <a:avLst/>
          </a:prstGeom>
          <a:noFill/>
          <a:ln w="25400" cap="rnd">
            <a:solidFill>
              <a:schemeClr val="accent1"/>
            </a:solidFill>
            <a:prstDash val="sysDot"/>
            <a:round/>
            <a:headEnd/>
            <a:tailEnd/>
          </a:ln>
        </p:spPr>
      </p:cxnSp>
      <p:sp>
        <p:nvSpPr>
          <p:cNvPr id="3105" name="Rectangle 31"/>
          <p:cNvSpPr>
            <a:spLocks noChangeArrowheads="1"/>
          </p:cNvSpPr>
          <p:nvPr/>
        </p:nvSpPr>
        <p:spPr bwMode="auto">
          <a:xfrm>
            <a:off x="6084888" y="1125538"/>
            <a:ext cx="790575" cy="21590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00" dirty="0">
                <a:solidFill>
                  <a:schemeClr val="tx1">
                    <a:lumMod val="75000"/>
                    <a:lumOff val="25000"/>
                  </a:schemeClr>
                </a:solidFill>
                <a:latin typeface="メイリオ" pitchFamily="50" charset="-128"/>
                <a:ea typeface="メイリオ" pitchFamily="50" charset="-128"/>
                <a:cs typeface="メイリオ" pitchFamily="50" charset="-128"/>
              </a:rPr>
              <a:t>60%</a:t>
            </a:r>
          </a:p>
        </p:txBody>
      </p:sp>
      <p:sp>
        <p:nvSpPr>
          <p:cNvPr id="3106" name="Rectangle 32"/>
          <p:cNvSpPr>
            <a:spLocks noChangeArrowheads="1"/>
          </p:cNvSpPr>
          <p:nvPr/>
        </p:nvSpPr>
        <p:spPr bwMode="auto">
          <a:xfrm>
            <a:off x="1620838" y="2460625"/>
            <a:ext cx="2087562" cy="360363"/>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機能の豊富さと高度さ</a:t>
            </a:r>
          </a:p>
        </p:txBody>
      </p:sp>
      <p:cxnSp>
        <p:nvCxnSpPr>
          <p:cNvPr id="43047" name="AutoShape 33"/>
          <p:cNvCxnSpPr>
            <a:cxnSpLocks noChangeShapeType="1"/>
          </p:cNvCxnSpPr>
          <p:nvPr/>
        </p:nvCxnSpPr>
        <p:spPr bwMode="auto">
          <a:xfrm>
            <a:off x="4714875" y="1414463"/>
            <a:ext cx="0" cy="4967287"/>
          </a:xfrm>
          <a:prstGeom prst="straightConnector1">
            <a:avLst/>
          </a:prstGeom>
          <a:noFill/>
          <a:ln w="25400" cap="rnd">
            <a:solidFill>
              <a:schemeClr val="accent1"/>
            </a:solidFill>
            <a:prstDash val="sysDot"/>
            <a:round/>
            <a:headEnd/>
            <a:tailEnd/>
          </a:ln>
        </p:spPr>
      </p:cxnSp>
      <p:sp>
        <p:nvSpPr>
          <p:cNvPr id="3108" name="Rectangle 34"/>
          <p:cNvSpPr>
            <a:spLocks noChangeArrowheads="1"/>
          </p:cNvSpPr>
          <p:nvPr/>
        </p:nvSpPr>
        <p:spPr bwMode="auto">
          <a:xfrm>
            <a:off x="4643438" y="1125538"/>
            <a:ext cx="792162" cy="21590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00" dirty="0">
                <a:solidFill>
                  <a:schemeClr val="tx1">
                    <a:lumMod val="75000"/>
                    <a:lumOff val="25000"/>
                  </a:schemeClr>
                </a:solidFill>
                <a:latin typeface="メイリオ" pitchFamily="50" charset="-128"/>
                <a:ea typeface="メイリオ" pitchFamily="50" charset="-128"/>
                <a:cs typeface="メイリオ" pitchFamily="50" charset="-128"/>
              </a:rPr>
              <a:t>30%</a:t>
            </a:r>
          </a:p>
        </p:txBody>
      </p:sp>
      <p:sp>
        <p:nvSpPr>
          <p:cNvPr id="3112" name="Rectangle 38"/>
          <p:cNvSpPr>
            <a:spLocks noChangeArrowheads="1"/>
          </p:cNvSpPr>
          <p:nvPr/>
        </p:nvSpPr>
        <p:spPr bwMode="auto">
          <a:xfrm>
            <a:off x="1619250" y="2973388"/>
            <a:ext cx="2089150"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市場シェアや稼動事例</a:t>
            </a:r>
          </a:p>
        </p:txBody>
      </p:sp>
      <p:sp>
        <p:nvSpPr>
          <p:cNvPr id="43050" name="Rectangle 39"/>
          <p:cNvSpPr>
            <a:spLocks noChangeArrowheads="1"/>
          </p:cNvSpPr>
          <p:nvPr/>
        </p:nvSpPr>
        <p:spPr bwMode="auto">
          <a:xfrm>
            <a:off x="4716463" y="3141663"/>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27.3%</a:t>
            </a:r>
          </a:p>
        </p:txBody>
      </p:sp>
      <p:sp>
        <p:nvSpPr>
          <p:cNvPr id="3115" name="Rectangle 41"/>
          <p:cNvSpPr>
            <a:spLocks noChangeArrowheads="1"/>
          </p:cNvSpPr>
          <p:nvPr/>
        </p:nvSpPr>
        <p:spPr bwMode="auto">
          <a:xfrm>
            <a:off x="684213" y="3479800"/>
            <a:ext cx="2447925" cy="28575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パッケージ・ベンダーのサポート力</a:t>
            </a:r>
          </a:p>
        </p:txBody>
      </p:sp>
      <p:sp>
        <p:nvSpPr>
          <p:cNvPr id="43052" name="Rectangle 42"/>
          <p:cNvSpPr>
            <a:spLocks noChangeArrowheads="1"/>
          </p:cNvSpPr>
          <p:nvPr/>
        </p:nvSpPr>
        <p:spPr bwMode="auto">
          <a:xfrm>
            <a:off x="4716463" y="3570288"/>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27.3%</a:t>
            </a:r>
          </a:p>
        </p:txBody>
      </p:sp>
      <p:sp>
        <p:nvSpPr>
          <p:cNvPr id="3118" name="Rectangle 44"/>
          <p:cNvSpPr>
            <a:spLocks noChangeArrowheads="1"/>
          </p:cNvSpPr>
          <p:nvPr/>
        </p:nvSpPr>
        <p:spPr bwMode="auto">
          <a:xfrm>
            <a:off x="682625" y="3957638"/>
            <a:ext cx="2736850" cy="361950"/>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カスタマイズの容易さと短期間導入</a:t>
            </a:r>
          </a:p>
        </p:txBody>
      </p:sp>
      <p:sp>
        <p:nvSpPr>
          <p:cNvPr id="43054" name="Rectangle 45"/>
          <p:cNvSpPr>
            <a:spLocks noChangeArrowheads="1"/>
          </p:cNvSpPr>
          <p:nvPr/>
        </p:nvSpPr>
        <p:spPr bwMode="auto">
          <a:xfrm>
            <a:off x="4356100" y="4149725"/>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18.2%</a:t>
            </a:r>
          </a:p>
        </p:txBody>
      </p:sp>
      <p:sp>
        <p:nvSpPr>
          <p:cNvPr id="3121" name="Rectangle 47"/>
          <p:cNvSpPr>
            <a:spLocks noChangeArrowheads="1"/>
          </p:cNvSpPr>
          <p:nvPr/>
        </p:nvSpPr>
        <p:spPr bwMode="auto">
          <a:xfrm>
            <a:off x="1258888" y="4459288"/>
            <a:ext cx="2017712" cy="360362"/>
          </a:xfrm>
          <a:prstGeom prst="rect">
            <a:avLst/>
          </a:prstGeom>
          <a:noFill/>
          <a:ln>
            <a:noFill/>
          </a:ln>
          <a:extLst/>
        </p:spPr>
        <p:txBody>
          <a:bodyPr lIns="0" tIns="0" rIns="0" bIns="0"/>
          <a:lstStyle/>
          <a:p>
            <a:pPr marL="304800" indent="-304800" algn="ctr">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同業他社や社内での実績</a:t>
            </a:r>
          </a:p>
        </p:txBody>
      </p:sp>
      <p:sp>
        <p:nvSpPr>
          <p:cNvPr id="43056" name="Rectangle 48"/>
          <p:cNvSpPr>
            <a:spLocks noChangeArrowheads="1"/>
          </p:cNvSpPr>
          <p:nvPr/>
        </p:nvSpPr>
        <p:spPr bwMode="auto">
          <a:xfrm>
            <a:off x="5148263" y="450850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36.4%</a:t>
            </a:r>
          </a:p>
        </p:txBody>
      </p:sp>
      <p:sp>
        <p:nvSpPr>
          <p:cNvPr id="3124" name="Rectangle 50"/>
          <p:cNvSpPr>
            <a:spLocks noChangeArrowheads="1"/>
          </p:cNvSpPr>
          <p:nvPr/>
        </p:nvSpPr>
        <p:spPr bwMode="auto">
          <a:xfrm>
            <a:off x="1114425" y="4954588"/>
            <a:ext cx="2305050"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業界標準や国際標準への対応</a:t>
            </a:r>
          </a:p>
        </p:txBody>
      </p:sp>
      <p:sp>
        <p:nvSpPr>
          <p:cNvPr id="43058" name="Rectangle 51"/>
          <p:cNvSpPr>
            <a:spLocks noChangeArrowheads="1"/>
          </p:cNvSpPr>
          <p:nvPr/>
        </p:nvSpPr>
        <p:spPr bwMode="auto">
          <a:xfrm>
            <a:off x="5148263" y="5084763"/>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36.4%</a:t>
            </a:r>
          </a:p>
        </p:txBody>
      </p:sp>
      <p:sp>
        <p:nvSpPr>
          <p:cNvPr id="3127" name="Rectangle 53"/>
          <p:cNvSpPr>
            <a:spLocks noChangeArrowheads="1"/>
          </p:cNvSpPr>
          <p:nvPr/>
        </p:nvSpPr>
        <p:spPr bwMode="auto">
          <a:xfrm>
            <a:off x="1403350" y="5449888"/>
            <a:ext cx="1944688" cy="360362"/>
          </a:xfrm>
          <a:prstGeom prst="rect">
            <a:avLst/>
          </a:prstGeom>
          <a:noFill/>
          <a:ln>
            <a:noFill/>
          </a:ln>
          <a:extLst/>
        </p:spPr>
        <p:txBody>
          <a:bodyPr lIns="0" tIns="0" rIns="0" bIns="0"/>
          <a:lstStyle/>
          <a:p>
            <a:pPr marL="304800" indent="-304800" algn="ctr">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日本の商習慣への対応</a:t>
            </a:r>
          </a:p>
        </p:txBody>
      </p:sp>
      <p:sp>
        <p:nvSpPr>
          <p:cNvPr id="43060" name="Rectangle 54"/>
          <p:cNvSpPr>
            <a:spLocks noChangeArrowheads="1"/>
          </p:cNvSpPr>
          <p:nvPr/>
        </p:nvSpPr>
        <p:spPr bwMode="auto">
          <a:xfrm>
            <a:off x="6011863" y="5589588"/>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54.5%</a:t>
            </a:r>
          </a:p>
        </p:txBody>
      </p:sp>
      <p:sp>
        <p:nvSpPr>
          <p:cNvPr id="3130" name="Rectangle 56"/>
          <p:cNvSpPr>
            <a:spLocks noChangeArrowheads="1"/>
          </p:cNvSpPr>
          <p:nvPr/>
        </p:nvSpPr>
        <p:spPr bwMode="auto">
          <a:xfrm>
            <a:off x="2700338" y="5929313"/>
            <a:ext cx="576262" cy="360362"/>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その他</a:t>
            </a:r>
          </a:p>
        </p:txBody>
      </p:sp>
      <p:sp>
        <p:nvSpPr>
          <p:cNvPr id="43062" name="Rectangle 57"/>
          <p:cNvSpPr>
            <a:spLocks noChangeArrowheads="1"/>
          </p:cNvSpPr>
          <p:nvPr/>
        </p:nvSpPr>
        <p:spPr bwMode="auto">
          <a:xfrm>
            <a:off x="3924300" y="6092825"/>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9.1%</a:t>
            </a:r>
          </a:p>
        </p:txBody>
      </p:sp>
      <p:grpSp>
        <p:nvGrpSpPr>
          <p:cNvPr id="43063" name="グループ化 118"/>
          <p:cNvGrpSpPr>
            <a:grpSpLocks/>
          </p:cNvGrpSpPr>
          <p:nvPr/>
        </p:nvGrpSpPr>
        <p:grpSpPr bwMode="auto">
          <a:xfrm>
            <a:off x="3275013" y="1341438"/>
            <a:ext cx="2809875" cy="4824412"/>
            <a:chOff x="3275558" y="1340768"/>
            <a:chExt cx="2808610" cy="4824535"/>
          </a:xfrm>
        </p:grpSpPr>
        <p:sp>
          <p:nvSpPr>
            <p:cNvPr id="3076" name="Text Box 2"/>
            <p:cNvSpPr txBox="1">
              <a:spLocks noChangeArrowheads="1"/>
            </p:cNvSpPr>
            <p:nvPr/>
          </p:nvSpPr>
          <p:spPr bwMode="auto">
            <a:xfrm>
              <a:off x="3275558" y="2490789"/>
              <a:ext cx="1584474" cy="146123"/>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77" name="Text Box 3"/>
            <p:cNvSpPr txBox="1">
              <a:spLocks noChangeArrowheads="1"/>
            </p:cNvSpPr>
            <p:nvPr/>
          </p:nvSpPr>
          <p:spPr bwMode="auto">
            <a:xfrm>
              <a:off x="3275558" y="1987551"/>
              <a:ext cx="1224433" cy="14530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78" name="Text Box 4"/>
            <p:cNvSpPr txBox="1">
              <a:spLocks noChangeArrowheads="1"/>
            </p:cNvSpPr>
            <p:nvPr/>
          </p:nvSpPr>
          <p:spPr bwMode="auto">
            <a:xfrm>
              <a:off x="3275558" y="1465262"/>
              <a:ext cx="1944514" cy="163538"/>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0" name="Text Box 6"/>
            <p:cNvSpPr txBox="1">
              <a:spLocks noChangeArrowheads="1"/>
            </p:cNvSpPr>
            <p:nvPr/>
          </p:nvSpPr>
          <p:spPr bwMode="auto">
            <a:xfrm>
              <a:off x="3275558" y="5497513"/>
              <a:ext cx="1080418" cy="16373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3" name="Text Box 9"/>
            <p:cNvSpPr txBox="1">
              <a:spLocks noChangeArrowheads="1"/>
            </p:cNvSpPr>
            <p:nvPr/>
          </p:nvSpPr>
          <p:spPr bwMode="auto">
            <a:xfrm>
              <a:off x="3275558" y="4992688"/>
              <a:ext cx="1584474" cy="164504"/>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6" name="Text Box 12"/>
            <p:cNvSpPr txBox="1">
              <a:spLocks noChangeArrowheads="1"/>
            </p:cNvSpPr>
            <p:nvPr/>
          </p:nvSpPr>
          <p:spPr bwMode="auto">
            <a:xfrm>
              <a:off x="3275558" y="6002338"/>
              <a:ext cx="432346" cy="16296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7" name="Text Box 13"/>
            <p:cNvSpPr txBox="1">
              <a:spLocks noChangeArrowheads="1"/>
            </p:cNvSpPr>
            <p:nvPr/>
          </p:nvSpPr>
          <p:spPr bwMode="auto">
            <a:xfrm>
              <a:off x="3275559" y="4489450"/>
              <a:ext cx="936401" cy="163686"/>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89" name="Text Box 15"/>
            <p:cNvSpPr txBox="1">
              <a:spLocks noChangeArrowheads="1"/>
            </p:cNvSpPr>
            <p:nvPr/>
          </p:nvSpPr>
          <p:spPr bwMode="auto">
            <a:xfrm>
              <a:off x="3275558" y="4003675"/>
              <a:ext cx="1296442" cy="14540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91" name="Text Box 17"/>
            <p:cNvSpPr txBox="1">
              <a:spLocks noChangeArrowheads="1"/>
            </p:cNvSpPr>
            <p:nvPr/>
          </p:nvSpPr>
          <p:spPr bwMode="auto">
            <a:xfrm>
              <a:off x="3275558" y="3498850"/>
              <a:ext cx="1223963" cy="142875"/>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093" name="Text Box 19"/>
            <p:cNvSpPr txBox="1">
              <a:spLocks noChangeArrowheads="1"/>
            </p:cNvSpPr>
            <p:nvPr/>
          </p:nvSpPr>
          <p:spPr bwMode="auto">
            <a:xfrm>
              <a:off x="3275558" y="2994025"/>
              <a:ext cx="1512466" cy="146943"/>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3126" name="Rectangle 52"/>
            <p:cNvSpPr>
              <a:spLocks noChangeArrowheads="1"/>
            </p:cNvSpPr>
            <p:nvPr/>
          </p:nvSpPr>
          <p:spPr bwMode="auto">
            <a:xfrm>
              <a:off x="4932162" y="4869870"/>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32.86%</a:t>
              </a:r>
            </a:p>
          </p:txBody>
        </p:sp>
        <p:sp>
          <p:nvSpPr>
            <p:cNvPr id="3100" name="Rectangle 26"/>
            <p:cNvSpPr>
              <a:spLocks noChangeArrowheads="1"/>
            </p:cNvSpPr>
            <p:nvPr/>
          </p:nvSpPr>
          <p:spPr bwMode="auto">
            <a:xfrm>
              <a:off x="5292362" y="1340768"/>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42.3%</a:t>
              </a:r>
            </a:p>
          </p:txBody>
        </p:sp>
        <p:sp>
          <p:nvSpPr>
            <p:cNvPr id="3109" name="Rectangle 35"/>
            <p:cNvSpPr>
              <a:spLocks noChangeArrowheads="1"/>
            </p:cNvSpPr>
            <p:nvPr/>
          </p:nvSpPr>
          <p:spPr bwMode="auto">
            <a:xfrm>
              <a:off x="4643367" y="1842431"/>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27.7%</a:t>
              </a:r>
            </a:p>
          </p:txBody>
        </p:sp>
        <p:sp>
          <p:nvSpPr>
            <p:cNvPr id="3111" name="Rectangle 37"/>
            <p:cNvSpPr>
              <a:spLocks noChangeArrowheads="1"/>
            </p:cNvSpPr>
            <p:nvPr/>
          </p:nvSpPr>
          <p:spPr bwMode="auto">
            <a:xfrm>
              <a:off x="4932162" y="2348856"/>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32.8%</a:t>
              </a:r>
            </a:p>
          </p:txBody>
        </p:sp>
        <p:sp>
          <p:nvSpPr>
            <p:cNvPr id="3114" name="Rectangle 40"/>
            <p:cNvSpPr>
              <a:spLocks noChangeArrowheads="1"/>
            </p:cNvSpPr>
            <p:nvPr/>
          </p:nvSpPr>
          <p:spPr bwMode="auto">
            <a:xfrm>
              <a:off x="4860756" y="2853694"/>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31.4%</a:t>
              </a:r>
            </a:p>
          </p:txBody>
        </p:sp>
        <p:sp>
          <p:nvSpPr>
            <p:cNvPr id="3117" name="Rectangle 43"/>
            <p:cNvSpPr>
              <a:spLocks noChangeArrowheads="1"/>
            </p:cNvSpPr>
            <p:nvPr/>
          </p:nvSpPr>
          <p:spPr bwMode="auto">
            <a:xfrm>
              <a:off x="4571961" y="3356944"/>
              <a:ext cx="791806"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25.5%</a:t>
              </a:r>
            </a:p>
          </p:txBody>
        </p:sp>
        <p:sp>
          <p:nvSpPr>
            <p:cNvPr id="3120" name="Rectangle 46"/>
            <p:cNvSpPr>
              <a:spLocks noChangeArrowheads="1"/>
            </p:cNvSpPr>
            <p:nvPr/>
          </p:nvSpPr>
          <p:spPr bwMode="auto">
            <a:xfrm>
              <a:off x="4643367" y="3861782"/>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27.0%</a:t>
              </a:r>
            </a:p>
          </p:txBody>
        </p:sp>
        <p:sp>
          <p:nvSpPr>
            <p:cNvPr id="3123" name="Rectangle 49"/>
            <p:cNvSpPr>
              <a:spLocks noChangeArrowheads="1"/>
            </p:cNvSpPr>
            <p:nvPr/>
          </p:nvSpPr>
          <p:spPr bwMode="auto">
            <a:xfrm>
              <a:off x="4284753" y="4365032"/>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19.0%</a:t>
              </a:r>
            </a:p>
          </p:txBody>
        </p:sp>
        <p:sp>
          <p:nvSpPr>
            <p:cNvPr id="3129" name="Rectangle 55"/>
            <p:cNvSpPr>
              <a:spLocks noChangeArrowheads="1"/>
            </p:cNvSpPr>
            <p:nvPr/>
          </p:nvSpPr>
          <p:spPr bwMode="auto">
            <a:xfrm>
              <a:off x="4425977" y="5373121"/>
              <a:ext cx="793393"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23.4%</a:t>
              </a:r>
            </a:p>
          </p:txBody>
        </p:sp>
        <p:sp>
          <p:nvSpPr>
            <p:cNvPr id="3132" name="Rectangle 58"/>
            <p:cNvSpPr>
              <a:spLocks noChangeArrowheads="1"/>
            </p:cNvSpPr>
            <p:nvPr/>
          </p:nvSpPr>
          <p:spPr bwMode="auto">
            <a:xfrm>
              <a:off x="3780156" y="5877959"/>
              <a:ext cx="791805" cy="215906"/>
            </a:xfrm>
            <a:prstGeom prst="rect">
              <a:avLst/>
            </a:prstGeom>
            <a:noFill/>
            <a:ln>
              <a:noFill/>
            </a:ln>
            <a:extLst/>
          </p:spPr>
          <p:txBody>
            <a:bodyPr lIns="0" tIns="0" rIns="0" bIns="0"/>
            <a:lstStyle/>
            <a:p>
              <a:pPr marL="304800" indent="-304800">
                <a:lnSpc>
                  <a:spcPts val="2400"/>
                </a:lnSpc>
                <a:spcBef>
                  <a:spcPts val="500"/>
                </a:spcBef>
                <a:buFont typeface="Wingdings" pitchFamily="2" charset="2"/>
                <a:buNone/>
                <a:defRPr/>
              </a:pPr>
              <a:r>
                <a:rPr lang="en-US" altLang="ja-JP" sz="1050" dirty="0">
                  <a:solidFill>
                    <a:schemeClr val="tx1">
                      <a:lumMod val="75000"/>
                      <a:lumOff val="25000"/>
                    </a:schemeClr>
                  </a:solidFill>
                  <a:latin typeface="メイリオ" pitchFamily="50" charset="-128"/>
                  <a:ea typeface="メイリオ" pitchFamily="50" charset="-128"/>
                  <a:cs typeface="メイリオ" pitchFamily="50" charset="-128"/>
                </a:rPr>
                <a:t>8.0%</a:t>
              </a:r>
            </a:p>
          </p:txBody>
        </p:sp>
      </p:grpSp>
      <p:sp>
        <p:nvSpPr>
          <p:cNvPr id="3133" name="Text Box 60"/>
          <p:cNvSpPr txBox="1">
            <a:spLocks noChangeArrowheads="1"/>
          </p:cNvSpPr>
          <p:nvPr/>
        </p:nvSpPr>
        <p:spPr bwMode="auto">
          <a:xfrm>
            <a:off x="6319838" y="5880100"/>
            <a:ext cx="2724150" cy="461963"/>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出典</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研究推進フォーラム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2010</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年</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6</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月</a:t>
            </a:r>
          </a:p>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2010</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市場の最新動向 概要編</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-ERP</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パッケージ</a:t>
            </a:r>
            <a:endPar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製品の選択理由 </a:t>
            </a:r>
            <a:r>
              <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800" dirty="0" smtClean="0">
                <a:solidFill>
                  <a:schemeClr val="tx1">
                    <a:lumMod val="75000"/>
                    <a:lumOff val="25000"/>
                  </a:schemeClr>
                </a:solidFill>
                <a:latin typeface="メイリオ" pitchFamily="50" charset="-128"/>
                <a:ea typeface="メイリオ" pitchFamily="50" charset="-128"/>
                <a:cs typeface="メイリオ" pitchFamily="50" charset="-128"/>
              </a:rPr>
              <a:t>」</a:t>
            </a:r>
            <a:endParaRPr lang="en-US" altLang="ja-JP" sz="800" dirty="0" smtClean="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409661" name="Text Box 61"/>
          <p:cNvSpPr txBox="1">
            <a:spLocks noChangeArrowheads="1"/>
          </p:cNvSpPr>
          <p:nvPr/>
        </p:nvSpPr>
        <p:spPr bwMode="auto">
          <a:xfrm>
            <a:off x="7228334" y="1557338"/>
            <a:ext cx="865187" cy="144462"/>
          </a:xfrm>
          <a:prstGeom prst="rect">
            <a:avLst/>
          </a:prstGeom>
          <a:gradFill>
            <a:gsLst>
              <a:gs pos="43000">
                <a:schemeClr val="tx1">
                  <a:lumMod val="50000"/>
                  <a:lumOff val="50000"/>
                </a:schemeClr>
              </a:gs>
              <a:gs pos="84000">
                <a:schemeClr val="accent6">
                  <a:shade val="93000"/>
                  <a:satMod val="130000"/>
                </a:schemeClr>
              </a:gs>
              <a:gs pos="100000">
                <a:schemeClr val="accent6">
                  <a:shade val="94000"/>
                  <a:satMod val="135000"/>
                </a:schemeClr>
              </a:gs>
            </a:gsLst>
          </a:gradFill>
          <a:ln>
            <a:headEnd/>
            <a:tailEnd/>
          </a:ln>
        </p:spPr>
        <p:style>
          <a:lnRef idx="0">
            <a:schemeClr val="accent6"/>
          </a:lnRef>
          <a:fillRef idx="3">
            <a:schemeClr val="accent6"/>
          </a:fillRef>
          <a:effectRef idx="3">
            <a:schemeClr val="accent6"/>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62" name="Text Box 62"/>
          <p:cNvSpPr txBox="1">
            <a:spLocks noChangeArrowheads="1"/>
          </p:cNvSpPr>
          <p:nvPr/>
        </p:nvSpPr>
        <p:spPr bwMode="auto">
          <a:xfrm>
            <a:off x="7228334" y="1989138"/>
            <a:ext cx="865187" cy="14446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algn="ctr" eaLnBrk="1" hangingPunct="1">
              <a:spcBef>
                <a:spcPct val="50000"/>
              </a:spcBef>
              <a:defRPr/>
            </a:pPr>
            <a:endParaRPr lang="en-US" sz="500">
              <a:solidFill>
                <a:schemeClr val="bg1"/>
              </a:solidFill>
              <a:latin typeface="メイリオ" pitchFamily="50" charset="-128"/>
              <a:ea typeface="メイリオ" pitchFamily="50" charset="-128"/>
              <a:cs typeface="メイリオ" pitchFamily="50" charset="-128"/>
            </a:endParaRPr>
          </a:p>
        </p:txBody>
      </p:sp>
      <p:sp>
        <p:nvSpPr>
          <p:cNvPr id="409663" name="Text Box 63"/>
          <p:cNvSpPr txBox="1">
            <a:spLocks noChangeArrowheads="1"/>
          </p:cNvSpPr>
          <p:nvPr/>
        </p:nvSpPr>
        <p:spPr bwMode="auto">
          <a:xfrm>
            <a:off x="7413625" y="1689100"/>
            <a:ext cx="800100" cy="276225"/>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全体回答</a:t>
            </a:r>
          </a:p>
        </p:txBody>
      </p:sp>
      <p:sp>
        <p:nvSpPr>
          <p:cNvPr id="409664" name="Text Box 64"/>
          <p:cNvSpPr txBox="1">
            <a:spLocks noChangeArrowheads="1"/>
          </p:cNvSpPr>
          <p:nvPr/>
        </p:nvSpPr>
        <p:spPr bwMode="auto">
          <a:xfrm>
            <a:off x="7372350" y="2144713"/>
            <a:ext cx="1628775" cy="276225"/>
          </a:xfrm>
          <a:prstGeom prst="rect">
            <a:avLst/>
          </a:prstGeom>
          <a:noFill/>
          <a:ln>
            <a:noFill/>
          </a:ln>
          <a:extLst/>
        </p:spPr>
        <p:txBody>
          <a:bodyPr wrap="none">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en-US" altLang="ja-JP" sz="1200" dirty="0">
                <a:solidFill>
                  <a:schemeClr val="tx1">
                    <a:lumMod val="75000"/>
                    <a:lumOff val="25000"/>
                  </a:schemeClr>
                </a:solidFill>
                <a:latin typeface="メイリオ" pitchFamily="50" charset="-128"/>
                <a:ea typeface="メイリオ" pitchFamily="50" charset="-128"/>
                <a:cs typeface="メイリオ" pitchFamily="50" charset="-128"/>
              </a:rPr>
              <a:t>SuperStream</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の回答</a:t>
            </a:r>
          </a:p>
        </p:txBody>
      </p:sp>
      <p:grpSp>
        <p:nvGrpSpPr>
          <p:cNvPr id="43073" name="グループ化 125"/>
          <p:cNvGrpSpPr>
            <a:grpSpLocks/>
          </p:cNvGrpSpPr>
          <p:nvPr/>
        </p:nvGrpSpPr>
        <p:grpSpPr bwMode="auto">
          <a:xfrm>
            <a:off x="6227764" y="2924175"/>
            <a:ext cx="2845221" cy="1873250"/>
            <a:chOff x="6228184" y="2924944"/>
            <a:chExt cx="2844810" cy="1872208"/>
          </a:xfrm>
        </p:grpSpPr>
        <p:sp>
          <p:nvSpPr>
            <p:cNvPr id="43143" name="AutoShape 5"/>
            <p:cNvSpPr>
              <a:spLocks noChangeArrowheads="1"/>
            </p:cNvSpPr>
            <p:nvPr/>
          </p:nvSpPr>
          <p:spPr bwMode="gray">
            <a:xfrm>
              <a:off x="6228184" y="2924944"/>
              <a:ext cx="2807866" cy="1872208"/>
            </a:xfrm>
            <a:prstGeom prst="roundRect">
              <a:avLst>
                <a:gd name="adj" fmla="val 6056"/>
              </a:avLst>
            </a:prstGeom>
            <a:solidFill>
              <a:schemeClr val="bg1">
                <a:alpha val="25882"/>
              </a:schemeClr>
            </a:solidFill>
            <a:ln w="9525" algn="ctr">
              <a:solidFill>
                <a:srgbClr val="D3D3D3"/>
              </a:solidFill>
              <a:round/>
              <a:headEnd/>
              <a:tailEnd/>
            </a:ln>
          </p:spPr>
          <p:txBody>
            <a:bodyPr wrap="none" anchor="ctr"/>
            <a:lstStyle/>
            <a:p>
              <a:pPr algn="ctr">
                <a:buClr>
                  <a:schemeClr val="accent1"/>
                </a:buClr>
                <a:buSzPct val="80000"/>
                <a:buFont typeface="Wingdings" pitchFamily="2" charset="2"/>
                <a:buNone/>
              </a:pPr>
              <a:endParaRPr kumimoji="0" lang="en-US" altLang="ja-JP" sz="1400">
                <a:latin typeface="メイリオ" pitchFamily="50" charset="-128"/>
                <a:ea typeface="メイリオ" pitchFamily="50" charset="-128"/>
                <a:cs typeface="メイリオ" pitchFamily="50" charset="-128"/>
              </a:endParaRPr>
            </a:p>
          </p:txBody>
        </p:sp>
        <p:sp>
          <p:nvSpPr>
            <p:cNvPr id="409666" name="Text Box 66"/>
            <p:cNvSpPr txBox="1">
              <a:spLocks noChangeArrowheads="1"/>
            </p:cNvSpPr>
            <p:nvPr/>
          </p:nvSpPr>
          <p:spPr bwMode="auto">
            <a:xfrm>
              <a:off x="6228605" y="3164524"/>
              <a:ext cx="2844389" cy="1385116"/>
            </a:xfrm>
            <a:prstGeom prst="rect">
              <a:avLst/>
            </a:prstGeom>
            <a:noFill/>
            <a:ln>
              <a:noFill/>
            </a:ln>
            <a:extLst/>
          </p:spPr>
          <p:txBody>
            <a:bodyPr>
              <a:spAutoFit/>
            </a:bodyPr>
            <a:lstStyle>
              <a:lvl1pPr eaLnBrk="0" hangingPunct="0">
                <a:defRPr kumimoji="1" sz="1400">
                  <a:solidFill>
                    <a:srgbClr val="434343"/>
                  </a:solidFill>
                  <a:latin typeface="Arial" charset="0"/>
                  <a:ea typeface="HGP創英角ｺﾞｼｯｸUB" pitchFamily="50" charset="-128"/>
                </a:defRPr>
              </a:lvl1pPr>
              <a:lvl2pPr marL="742950" indent="-285750" eaLnBrk="0" hangingPunct="0">
                <a:defRPr kumimoji="1" sz="1400">
                  <a:solidFill>
                    <a:srgbClr val="434343"/>
                  </a:solidFill>
                  <a:latin typeface="Arial" charset="0"/>
                  <a:ea typeface="HGP創英角ｺﾞｼｯｸUB" pitchFamily="50" charset="-128"/>
                </a:defRPr>
              </a:lvl2pPr>
              <a:lvl3pPr marL="1143000" indent="-228600" eaLnBrk="0" hangingPunct="0">
                <a:defRPr kumimoji="1" sz="1400">
                  <a:solidFill>
                    <a:srgbClr val="434343"/>
                  </a:solidFill>
                  <a:latin typeface="Arial" charset="0"/>
                  <a:ea typeface="HGP創英角ｺﾞｼｯｸUB" pitchFamily="50" charset="-128"/>
                </a:defRPr>
              </a:lvl3pPr>
              <a:lvl4pPr marL="1600200" indent="-228600" eaLnBrk="0" hangingPunct="0">
                <a:defRPr kumimoji="1" sz="1400">
                  <a:solidFill>
                    <a:srgbClr val="434343"/>
                  </a:solidFill>
                  <a:latin typeface="Arial" charset="0"/>
                  <a:ea typeface="HGP創英角ｺﾞｼｯｸUB" pitchFamily="50" charset="-128"/>
                </a:defRPr>
              </a:lvl4pPr>
              <a:lvl5pPr marL="2057400" indent="-228600" eaLnBrk="0" hangingPunct="0">
                <a:defRPr kumimoji="1" sz="1400">
                  <a:solidFill>
                    <a:srgbClr val="434343"/>
                  </a:solidFill>
                  <a:latin typeface="Arial" charset="0"/>
                  <a:ea typeface="HGP創英角ｺﾞｼｯｸUB" pitchFamily="50" charset="-128"/>
                </a:defRPr>
              </a:lvl5pPr>
              <a:lvl6pPr marL="25146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6pPr>
              <a:lvl7pPr marL="29718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7pPr>
              <a:lvl8pPr marL="34290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8pPr>
              <a:lvl9pPr marL="3886200" indent="-228600" eaLnBrk="0" fontAlgn="base" hangingPunct="0">
                <a:spcBef>
                  <a:spcPct val="0"/>
                </a:spcBef>
                <a:spcAft>
                  <a:spcPct val="0"/>
                </a:spcAft>
                <a:defRPr kumimoji="1" sz="1400">
                  <a:solidFill>
                    <a:srgbClr val="434343"/>
                  </a:solidFill>
                  <a:latin typeface="Arial" charset="0"/>
                  <a:ea typeface="HGP創英角ｺﾞｼｯｸUB" pitchFamily="50" charset="-128"/>
                </a:defRPr>
              </a:lvl9pPr>
            </a:lstStyle>
            <a:p>
              <a:pPr eaLnBrk="1" hangingPunct="1">
                <a:defRPr/>
              </a:pPr>
              <a:r>
                <a:rPr lang="en-US" altLang="ja-JP" sz="1200" dirty="0">
                  <a:solidFill>
                    <a:srgbClr val="C00000"/>
                  </a:solidFill>
                  <a:latin typeface="メイリオ" pitchFamily="50" charset="-128"/>
                  <a:ea typeface="メイリオ" pitchFamily="50" charset="-128"/>
                  <a:cs typeface="メイリオ" pitchFamily="50" charset="-128"/>
                </a:rPr>
                <a:t>SuperStream</a:t>
              </a:r>
              <a:r>
                <a:rPr lang="ja-JP" altLang="en-US" sz="1200" dirty="0">
                  <a:solidFill>
                    <a:srgbClr val="C00000"/>
                  </a:solidFill>
                  <a:latin typeface="メイリオ" pitchFamily="50" charset="-128"/>
                  <a:ea typeface="メイリオ" pitchFamily="50" charset="-128"/>
                  <a:cs typeface="メイリオ" pitchFamily="50" charset="-128"/>
                </a:rPr>
                <a:t>の主な選択</a:t>
              </a:r>
              <a:r>
                <a:rPr lang="ja-JP" altLang="en-US" sz="1200" dirty="0" smtClean="0">
                  <a:solidFill>
                    <a:srgbClr val="C00000"/>
                  </a:solidFill>
                  <a:latin typeface="メイリオ" pitchFamily="50" charset="-128"/>
                  <a:ea typeface="メイリオ" pitchFamily="50" charset="-128"/>
                  <a:cs typeface="メイリオ" pitchFamily="50" charset="-128"/>
                </a:rPr>
                <a:t>理由</a:t>
              </a:r>
              <a:endParaRPr lang="en-US" altLang="ja-JP" sz="1200" dirty="0" smtClean="0">
                <a:solidFill>
                  <a:srgbClr val="C00000"/>
                </a:solidFill>
                <a:latin typeface="メイリオ" pitchFamily="50" charset="-128"/>
                <a:ea typeface="メイリオ" pitchFamily="50" charset="-128"/>
                <a:cs typeface="メイリオ" pitchFamily="50" charset="-128"/>
              </a:endParaRPr>
            </a:p>
            <a:p>
              <a:pPr eaLnBrk="1" hangingPunct="1">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“豊富な実績に裏打ち</a:t>
              </a: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された 安心感”</a:t>
              </a:r>
              <a:endParaRPr lang="en-US" altLang="ja-JP" sz="12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“コストパフォーマンス”</a:t>
              </a:r>
            </a:p>
            <a:p>
              <a:pPr eaLnBrk="1" hangingPunct="1">
                <a:defRPr/>
              </a:pPr>
              <a:endParaRPr lang="en-US" altLang="ja-JP" sz="1200" dirty="0" smtClean="0">
                <a:solidFill>
                  <a:schemeClr val="tx1">
                    <a:lumMod val="75000"/>
                    <a:lumOff val="25000"/>
                  </a:schemeClr>
                </a:solidFill>
                <a:latin typeface="メイリオ" pitchFamily="50" charset="-128"/>
                <a:ea typeface="メイリオ" pitchFamily="50" charset="-128"/>
                <a:cs typeface="メイリオ" pitchFamily="50" charset="-128"/>
              </a:endParaRPr>
            </a:p>
            <a:p>
              <a:pPr eaLnBrk="1" hangingPunct="1">
                <a:defRPr/>
              </a:pP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国産製品ならではの迅速</a:t>
              </a:r>
              <a:r>
                <a:rPr lang="ja-JP" altLang="en-US" sz="1200" dirty="0" smtClean="0">
                  <a:solidFill>
                    <a:schemeClr val="tx1">
                      <a:lumMod val="75000"/>
                      <a:lumOff val="25000"/>
                    </a:schemeClr>
                  </a:solidFill>
                  <a:latin typeface="メイリオ" pitchFamily="50" charset="-128"/>
                  <a:ea typeface="メイリオ" pitchFamily="50" charset="-128"/>
                  <a:cs typeface="メイリオ" pitchFamily="50" charset="-128"/>
                </a:rPr>
                <a:t>な 制度</a:t>
              </a:r>
              <a:r>
                <a:rPr lang="ja-JP" altLang="en-US" sz="1200" dirty="0">
                  <a:solidFill>
                    <a:schemeClr val="tx1">
                      <a:lumMod val="75000"/>
                      <a:lumOff val="25000"/>
                    </a:schemeClr>
                  </a:solidFill>
                  <a:latin typeface="メイリオ" pitchFamily="50" charset="-128"/>
                  <a:ea typeface="メイリオ" pitchFamily="50" charset="-128"/>
                  <a:cs typeface="メイリオ" pitchFamily="50" charset="-128"/>
                </a:rPr>
                <a:t>対応”</a:t>
              </a:r>
            </a:p>
          </p:txBody>
        </p:sp>
      </p:grpSp>
      <p:sp>
        <p:nvSpPr>
          <p:cNvPr id="43074" name="Rectangle 28"/>
          <p:cNvSpPr>
            <a:spLocks noChangeArrowheads="1"/>
          </p:cNvSpPr>
          <p:nvPr/>
        </p:nvSpPr>
        <p:spPr bwMode="auto">
          <a:xfrm>
            <a:off x="5148263" y="198755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36.4%</a:t>
            </a:r>
          </a:p>
        </p:txBody>
      </p:sp>
      <p:grpSp>
        <p:nvGrpSpPr>
          <p:cNvPr id="43075" name="グループ化 3"/>
          <p:cNvGrpSpPr>
            <a:grpSpLocks/>
          </p:cNvGrpSpPr>
          <p:nvPr/>
        </p:nvGrpSpPr>
        <p:grpSpPr bwMode="auto">
          <a:xfrm>
            <a:off x="179388" y="2027238"/>
            <a:ext cx="360362" cy="322262"/>
            <a:chOff x="107504" y="1628775"/>
            <a:chExt cx="360040" cy="322263"/>
          </a:xfrm>
        </p:grpSpPr>
        <p:sp>
          <p:nvSpPr>
            <p:cNvPr id="2" name="円/楕円 1"/>
            <p:cNvSpPr/>
            <p:nvPr/>
          </p:nvSpPr>
          <p:spPr>
            <a:xfrm>
              <a:off x="107504" y="1628775"/>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3" name="上矢印 2"/>
            <p:cNvSpPr/>
            <p:nvPr/>
          </p:nvSpPr>
          <p:spPr>
            <a:xfrm>
              <a:off x="179512" y="1629494"/>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sp>
        <p:nvSpPr>
          <p:cNvPr id="43076" name="Rectangle 36"/>
          <p:cNvSpPr>
            <a:spLocks noChangeArrowheads="1"/>
          </p:cNvSpPr>
          <p:nvPr/>
        </p:nvSpPr>
        <p:spPr bwMode="auto">
          <a:xfrm>
            <a:off x="5364163" y="2565400"/>
            <a:ext cx="792162"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45.5%</a:t>
            </a:r>
          </a:p>
        </p:txBody>
      </p:sp>
      <p:grpSp>
        <p:nvGrpSpPr>
          <p:cNvPr id="43077" name="グループ化 70"/>
          <p:cNvGrpSpPr>
            <a:grpSpLocks/>
          </p:cNvGrpSpPr>
          <p:nvPr/>
        </p:nvGrpSpPr>
        <p:grpSpPr bwMode="auto">
          <a:xfrm>
            <a:off x="179388" y="2530475"/>
            <a:ext cx="360362" cy="322263"/>
            <a:chOff x="107504" y="1628775"/>
            <a:chExt cx="360040" cy="322263"/>
          </a:xfrm>
        </p:grpSpPr>
        <p:sp>
          <p:nvSpPr>
            <p:cNvPr id="72" name="円/楕円 71"/>
            <p:cNvSpPr/>
            <p:nvPr/>
          </p:nvSpPr>
          <p:spPr>
            <a:xfrm>
              <a:off x="107504" y="1628775"/>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73" name="上矢印 72"/>
            <p:cNvSpPr/>
            <p:nvPr/>
          </p:nvSpPr>
          <p:spPr>
            <a:xfrm>
              <a:off x="179512" y="1629494"/>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43078" name="グループ化 123"/>
          <p:cNvGrpSpPr>
            <a:grpSpLocks/>
          </p:cNvGrpSpPr>
          <p:nvPr/>
        </p:nvGrpSpPr>
        <p:grpSpPr bwMode="auto">
          <a:xfrm>
            <a:off x="179388" y="4941888"/>
            <a:ext cx="360362" cy="322262"/>
            <a:chOff x="179512" y="4941168"/>
            <a:chExt cx="360040" cy="322263"/>
          </a:xfrm>
        </p:grpSpPr>
        <p:sp>
          <p:nvSpPr>
            <p:cNvPr id="78" name="円/楕円 77"/>
            <p:cNvSpPr/>
            <p:nvPr/>
          </p:nvSpPr>
          <p:spPr>
            <a:xfrm>
              <a:off x="179512" y="4941168"/>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79" name="上矢印 78"/>
            <p:cNvSpPr/>
            <p:nvPr/>
          </p:nvSpPr>
          <p:spPr>
            <a:xfrm>
              <a:off x="251520" y="4941887"/>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43079" name="グループ化 124"/>
          <p:cNvGrpSpPr>
            <a:grpSpLocks/>
          </p:cNvGrpSpPr>
          <p:nvPr/>
        </p:nvGrpSpPr>
        <p:grpSpPr bwMode="auto">
          <a:xfrm>
            <a:off x="179388" y="5445125"/>
            <a:ext cx="360362" cy="322263"/>
            <a:chOff x="179512" y="5445224"/>
            <a:chExt cx="360040" cy="322263"/>
          </a:xfrm>
        </p:grpSpPr>
        <p:sp>
          <p:nvSpPr>
            <p:cNvPr id="81" name="円/楕円 80"/>
            <p:cNvSpPr/>
            <p:nvPr/>
          </p:nvSpPr>
          <p:spPr>
            <a:xfrm>
              <a:off x="179512" y="5445224"/>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82" name="上矢印 81"/>
            <p:cNvSpPr/>
            <p:nvPr/>
          </p:nvSpPr>
          <p:spPr>
            <a:xfrm>
              <a:off x="251520" y="5445943"/>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43080" name="グループ化 121"/>
          <p:cNvGrpSpPr>
            <a:grpSpLocks/>
          </p:cNvGrpSpPr>
          <p:nvPr/>
        </p:nvGrpSpPr>
        <p:grpSpPr bwMode="auto">
          <a:xfrm>
            <a:off x="179388" y="3970338"/>
            <a:ext cx="360362" cy="322262"/>
            <a:chOff x="179512" y="3970833"/>
            <a:chExt cx="360040" cy="322263"/>
          </a:xfrm>
        </p:grpSpPr>
        <p:sp>
          <p:nvSpPr>
            <p:cNvPr id="94" name="円/楕円 93"/>
            <p:cNvSpPr/>
            <p:nvPr/>
          </p:nvSpPr>
          <p:spPr>
            <a:xfrm>
              <a:off x="179512" y="3970833"/>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5" name="上矢印 94"/>
            <p:cNvSpPr/>
            <p:nvPr/>
          </p:nvSpPr>
          <p:spPr>
            <a:xfrm rot="5400000">
              <a:off x="252648" y="4006315"/>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sp>
        <p:nvSpPr>
          <p:cNvPr id="43081" name="Rectangle 27"/>
          <p:cNvSpPr>
            <a:spLocks noChangeArrowheads="1"/>
          </p:cNvSpPr>
          <p:nvPr/>
        </p:nvSpPr>
        <p:spPr bwMode="auto">
          <a:xfrm>
            <a:off x="6372225" y="1484313"/>
            <a:ext cx="792163" cy="215900"/>
          </a:xfrm>
          <a:prstGeom prst="rect">
            <a:avLst/>
          </a:prstGeom>
          <a:noFill/>
          <a:ln w="9525">
            <a:noFill/>
            <a:miter lim="800000"/>
            <a:headEnd/>
            <a:tailEnd/>
          </a:ln>
        </p:spPr>
        <p:txBody>
          <a:bodyPr lIns="0" tIns="0" rIns="0" bIns="0"/>
          <a:lstStyle/>
          <a:p>
            <a:pPr marL="304800" indent="-304800">
              <a:lnSpc>
                <a:spcPts val="2400"/>
              </a:lnSpc>
              <a:spcBef>
                <a:spcPts val="500"/>
              </a:spcBef>
              <a:buFont typeface="Wingdings" pitchFamily="2" charset="2"/>
              <a:buNone/>
            </a:pPr>
            <a:r>
              <a:rPr lang="en-US" altLang="ja-JP" sz="1600">
                <a:solidFill>
                  <a:srgbClr val="F95D07"/>
                </a:solidFill>
                <a:latin typeface="メイリオ" pitchFamily="50" charset="-128"/>
                <a:ea typeface="メイリオ" pitchFamily="50" charset="-128"/>
                <a:cs typeface="メイリオ" pitchFamily="50" charset="-128"/>
              </a:rPr>
              <a:t>63.6%</a:t>
            </a:r>
          </a:p>
        </p:txBody>
      </p:sp>
      <p:grpSp>
        <p:nvGrpSpPr>
          <p:cNvPr id="43082" name="グループ化 97"/>
          <p:cNvGrpSpPr>
            <a:grpSpLocks/>
          </p:cNvGrpSpPr>
          <p:nvPr/>
        </p:nvGrpSpPr>
        <p:grpSpPr bwMode="auto">
          <a:xfrm>
            <a:off x="180975" y="1522413"/>
            <a:ext cx="358775" cy="322262"/>
            <a:chOff x="287338" y="1448669"/>
            <a:chExt cx="360040" cy="322263"/>
          </a:xfrm>
        </p:grpSpPr>
        <p:sp>
          <p:nvSpPr>
            <p:cNvPr id="99" name="円/楕円 98"/>
            <p:cNvSpPr/>
            <p:nvPr/>
          </p:nvSpPr>
          <p:spPr>
            <a:xfrm>
              <a:off x="287338" y="1448669"/>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latin typeface="メイリオ" pitchFamily="50" charset="-128"/>
                <a:ea typeface="メイリオ" pitchFamily="50" charset="-128"/>
                <a:cs typeface="メイリオ" pitchFamily="50" charset="-128"/>
              </a:endParaRPr>
            </a:p>
          </p:txBody>
        </p:sp>
        <p:sp>
          <p:nvSpPr>
            <p:cNvPr id="100" name="上矢印 99"/>
            <p:cNvSpPr/>
            <p:nvPr/>
          </p:nvSpPr>
          <p:spPr>
            <a:xfrm>
              <a:off x="345053" y="1484151"/>
              <a:ext cx="250453" cy="251719"/>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latin typeface="メイリオ" pitchFamily="50" charset="-128"/>
                <a:ea typeface="メイリオ" pitchFamily="50" charset="-128"/>
                <a:cs typeface="メイリオ" pitchFamily="50" charset="-128"/>
              </a:endParaRPr>
            </a:p>
          </p:txBody>
        </p:sp>
      </p:grpSp>
      <p:grpSp>
        <p:nvGrpSpPr>
          <p:cNvPr id="43083" name="グループ化 122"/>
          <p:cNvGrpSpPr>
            <a:grpSpLocks/>
          </p:cNvGrpSpPr>
          <p:nvPr/>
        </p:nvGrpSpPr>
        <p:grpSpPr bwMode="auto">
          <a:xfrm>
            <a:off x="179388" y="4437063"/>
            <a:ext cx="360362" cy="322262"/>
            <a:chOff x="179512" y="4437112"/>
            <a:chExt cx="360040" cy="322263"/>
          </a:xfrm>
        </p:grpSpPr>
        <p:sp>
          <p:nvSpPr>
            <p:cNvPr id="90" name="円/楕円 89"/>
            <p:cNvSpPr/>
            <p:nvPr/>
          </p:nvSpPr>
          <p:spPr>
            <a:xfrm>
              <a:off x="179512" y="4437112"/>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1" name="上矢印 90"/>
            <p:cNvSpPr/>
            <p:nvPr/>
          </p:nvSpPr>
          <p:spPr>
            <a:xfrm>
              <a:off x="251520" y="4437831"/>
              <a:ext cx="216396" cy="287338"/>
            </a:xfrm>
            <a:prstGeom prst="upArrow">
              <a:avLst/>
            </a:prstGeom>
            <a:solidFill>
              <a:srgbClr val="FFFF00"/>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43084" name="グループ化 120"/>
          <p:cNvGrpSpPr>
            <a:grpSpLocks/>
          </p:cNvGrpSpPr>
          <p:nvPr/>
        </p:nvGrpSpPr>
        <p:grpSpPr bwMode="auto">
          <a:xfrm>
            <a:off x="179388" y="3467100"/>
            <a:ext cx="360362" cy="322263"/>
            <a:chOff x="179512" y="3466777"/>
            <a:chExt cx="360040" cy="322263"/>
          </a:xfrm>
        </p:grpSpPr>
        <p:sp>
          <p:nvSpPr>
            <p:cNvPr id="93" name="円/楕円 92"/>
            <p:cNvSpPr/>
            <p:nvPr/>
          </p:nvSpPr>
          <p:spPr>
            <a:xfrm>
              <a:off x="179512" y="3466777"/>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96" name="上矢印 95"/>
            <p:cNvSpPr/>
            <p:nvPr/>
          </p:nvSpPr>
          <p:spPr>
            <a:xfrm rot="5400000">
              <a:off x="252648" y="3502259"/>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grpSp>
        <p:nvGrpSpPr>
          <p:cNvPr id="43085" name="グループ化 119"/>
          <p:cNvGrpSpPr>
            <a:grpSpLocks/>
          </p:cNvGrpSpPr>
          <p:nvPr/>
        </p:nvGrpSpPr>
        <p:grpSpPr bwMode="auto">
          <a:xfrm>
            <a:off x="179388" y="2997200"/>
            <a:ext cx="360362" cy="322263"/>
            <a:chOff x="179512" y="2996952"/>
            <a:chExt cx="360040" cy="322263"/>
          </a:xfrm>
        </p:grpSpPr>
        <p:sp>
          <p:nvSpPr>
            <p:cNvPr id="98" name="円/楕円 97"/>
            <p:cNvSpPr/>
            <p:nvPr/>
          </p:nvSpPr>
          <p:spPr>
            <a:xfrm>
              <a:off x="179512" y="2996952"/>
              <a:ext cx="360040" cy="322263"/>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sp>
          <p:nvSpPr>
            <p:cNvPr id="101" name="上矢印 100"/>
            <p:cNvSpPr/>
            <p:nvPr/>
          </p:nvSpPr>
          <p:spPr>
            <a:xfrm rot="5400000">
              <a:off x="252648" y="3032434"/>
              <a:ext cx="250453" cy="251719"/>
            </a:xfrm>
            <a:prstGeom prst="upArrow">
              <a:avLst/>
            </a:prstGeom>
            <a:solidFill>
              <a:srgbClr val="F95D07"/>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ja-JP" altLang="en-US" sz="1200" dirty="0">
                <a:solidFill>
                  <a:schemeClr val="tx1">
                    <a:lumMod val="75000"/>
                    <a:lumOff val="25000"/>
                  </a:schemeClr>
                </a:solidFill>
                <a:latin typeface="メイリオ" pitchFamily="50" charset="-128"/>
                <a:ea typeface="メイリオ" pitchFamily="50" charset="-128"/>
                <a:cs typeface="メイリオ" pitchFamily="50" charset="-128"/>
              </a:endParaRPr>
            </a:p>
          </p:txBody>
        </p:sp>
      </p:grpSp>
      <p:cxnSp>
        <p:nvCxnSpPr>
          <p:cNvPr id="43087" name="AutoShape 24"/>
          <p:cNvCxnSpPr>
            <a:cxnSpLocks noChangeShapeType="1"/>
          </p:cNvCxnSpPr>
          <p:nvPr/>
        </p:nvCxnSpPr>
        <p:spPr bwMode="auto">
          <a:xfrm>
            <a:off x="3275013" y="1341438"/>
            <a:ext cx="1587" cy="5040312"/>
          </a:xfrm>
          <a:prstGeom prst="straightConnector1">
            <a:avLst/>
          </a:prstGeom>
          <a:noFill/>
          <a:ln w="38100">
            <a:solidFill>
              <a:schemeClr val="accent1"/>
            </a:solidFill>
            <a:round/>
            <a:headEnd/>
            <a:tailEnd/>
          </a:ln>
        </p:spPr>
      </p:cxnSp>
      <p:sp>
        <p:nvSpPr>
          <p:cNvPr id="97"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7</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103"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タイトル 5"/>
          <p:cNvSpPr>
            <a:spLocks noGrp="1"/>
          </p:cNvSpPr>
          <p:nvPr>
            <p:ph type="title"/>
          </p:nvPr>
        </p:nvSpPr>
        <p:spPr bwMode="auto">
          <a:xfrm>
            <a:off x="396875" y="332705"/>
            <a:ext cx="8135938" cy="1008063"/>
          </a:xfrm>
          <a:noFill/>
          <a:ln>
            <a:miter lim="800000"/>
            <a:headEnd/>
            <a:tailEnd/>
          </a:ln>
        </p:spPr>
        <p:txBody>
          <a:bodyPr vert="horz" wrap="square" lIns="91440" tIns="45720" rIns="91440" bIns="45720" numCol="1" anchor="t" anchorCtr="0" compatLnSpc="1">
            <a:prstTxWarp prst="textNoShape">
              <a:avLst/>
            </a:prstTxWarp>
          </a:bodyPr>
          <a:lstStyle/>
          <a:p>
            <a:r>
              <a:rPr lang="ja-JP" altLang="ja-JP" dirty="0" smtClean="0">
                <a:latin typeface="メイリオ" pitchFamily="50" charset="-128"/>
                <a:ea typeface="メイリオ" pitchFamily="50" charset="-128"/>
                <a:cs typeface="メイリオ" pitchFamily="50" charset="-128"/>
              </a:rPr>
              <a:t>ユーザの</a:t>
            </a:r>
            <a:r>
              <a:rPr lang="ja-JP" altLang="en-US" dirty="0" smtClean="0">
                <a:latin typeface="メイリオ" pitchFamily="50" charset="-128"/>
                <a:ea typeface="メイリオ" pitchFamily="50" charset="-128"/>
                <a:cs typeface="メイリオ" pitchFamily="50" charset="-128"/>
              </a:rPr>
              <a:t>皆様の</a:t>
            </a:r>
            <a:r>
              <a:rPr lang="ja-JP" altLang="ja-JP" dirty="0" smtClean="0">
                <a:latin typeface="メイリオ" pitchFamily="50" charset="-128"/>
                <a:ea typeface="メイリオ" pitchFamily="50" charset="-128"/>
                <a:cs typeface="メイリオ" pitchFamily="50" charset="-128"/>
              </a:rPr>
              <a:t>声を製品へ反映する仕組み</a:t>
            </a:r>
            <a:r>
              <a:rPr lang="en-US" altLang="ja-JP" dirty="0" smtClean="0">
                <a:latin typeface="メイリオ" pitchFamily="50" charset="-128"/>
                <a:ea typeface="メイリオ" pitchFamily="50" charset="-128"/>
                <a:cs typeface="メイリオ" pitchFamily="50" charset="-128"/>
              </a:rPr>
              <a:t/>
            </a:r>
            <a:br>
              <a:rPr lang="en-US" altLang="ja-JP" dirty="0" smtClean="0">
                <a:latin typeface="メイリオ" pitchFamily="50" charset="-128"/>
                <a:ea typeface="メイリオ" pitchFamily="50" charset="-128"/>
                <a:cs typeface="メイリオ" pitchFamily="50" charset="-128"/>
              </a:rPr>
            </a:br>
            <a:r>
              <a:rPr lang="en-US" altLang="ja-JP" dirty="0" smtClean="0">
                <a:latin typeface="メイリオ" pitchFamily="50" charset="-128"/>
                <a:ea typeface="メイリオ" pitchFamily="50" charset="-128"/>
                <a:cs typeface="メイリオ" pitchFamily="50" charset="-128"/>
              </a:rPr>
              <a:t>    </a:t>
            </a:r>
            <a:r>
              <a:rPr lang="en-US" altLang="ja-JP" sz="1800" dirty="0" smtClean="0">
                <a:latin typeface="メイリオ" pitchFamily="50" charset="-128"/>
                <a:ea typeface="メイリオ" pitchFamily="50" charset="-128"/>
                <a:cs typeface="メイリオ" pitchFamily="50" charset="-128"/>
              </a:rPr>
              <a:t>SuperStream Users Group</a:t>
            </a:r>
            <a:r>
              <a:rPr lang="ja-JP" altLang="en-US" sz="1800" dirty="0" smtClean="0">
                <a:latin typeface="メイリオ" pitchFamily="50" charset="-128"/>
                <a:ea typeface="メイリオ" pitchFamily="50" charset="-128"/>
                <a:cs typeface="メイリオ" pitchFamily="50" charset="-128"/>
              </a:rPr>
              <a:t>（ユーザ会）</a:t>
            </a:r>
          </a:p>
        </p:txBody>
      </p:sp>
      <p:sp>
        <p:nvSpPr>
          <p:cNvPr id="92163" name="スライド番号プレースホルダ 2"/>
          <p:cNvSpPr>
            <a:spLocks noGrp="1"/>
          </p:cNvSpPr>
          <p:nvPr>
            <p:ph type="sldNum" sz="quarter" idx="15"/>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D8400E38-DBE2-454B-9106-461B877FEE07}"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pPr>
              <a:t>8</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33" name="フッター プレースホルダ 3"/>
          <p:cNvSpPr>
            <a:spLocks noGrp="1"/>
          </p:cNvSpPr>
          <p:nvPr>
            <p:ph type="ftr" sz="quarter" idx="4294967295"/>
          </p:nvPr>
        </p:nvSpPr>
        <p:spPr>
          <a:xfrm>
            <a:off x="251520" y="6462713"/>
            <a:ext cx="2160587" cy="179387"/>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700" b="0" i="0" u="none" strike="noStrike" kern="0" cap="none" spc="0" normalizeH="0" baseline="0" noProof="0" dirty="0" smtClean="0">
                <a:ln>
                  <a:noFill/>
                </a:ln>
                <a:solidFill>
                  <a:schemeClr val="bg2"/>
                </a:solidFill>
                <a:effectLst/>
                <a:uLnTx/>
                <a:uFillTx/>
                <a:latin typeface="メイリオ" pitchFamily="50" charset="-128"/>
                <a:ea typeface="メイリオ" pitchFamily="50" charset="-128"/>
                <a:cs typeface="メイリオ" pitchFamily="50" charset="-128"/>
              </a:rPr>
              <a:t>© SuperStream Inc. All rights reserved.</a:t>
            </a:r>
            <a:endParaRPr kumimoji="0" lang="ja-JP" altLang="en-US" sz="700" b="0" i="0" u="none" strike="noStrike" kern="0" cap="none" spc="0" normalizeH="0" baseline="0" noProof="0" dirty="0">
              <a:ln>
                <a:noFill/>
              </a:ln>
              <a:solidFill>
                <a:schemeClr val="bg2"/>
              </a:solidFill>
              <a:effectLst/>
              <a:uLnTx/>
              <a:uFillTx/>
              <a:latin typeface="メイリオ" pitchFamily="50" charset="-128"/>
              <a:ea typeface="メイリオ" pitchFamily="50" charset="-128"/>
              <a:cs typeface="メイリオ" pitchFamily="50" charset="-128"/>
            </a:endParaRPr>
          </a:p>
        </p:txBody>
      </p:sp>
      <p:sp>
        <p:nvSpPr>
          <p:cNvPr id="22" name="Text Box 16"/>
          <p:cNvSpPr txBox="1">
            <a:spLocks noChangeArrowheads="1"/>
          </p:cNvSpPr>
          <p:nvPr/>
        </p:nvSpPr>
        <p:spPr bwMode="auto">
          <a:xfrm>
            <a:off x="8221663" y="6224736"/>
            <a:ext cx="527050" cy="228600"/>
          </a:xfrm>
          <a:prstGeom prst="rect">
            <a:avLst/>
          </a:prstGeom>
          <a:noFill/>
          <a:ln w="9525">
            <a:noFill/>
            <a:miter lim="800000"/>
            <a:headEnd/>
            <a:tailEnd/>
          </a:ln>
        </p:spPr>
        <p:txBody>
          <a:bodyPr wrap="none">
            <a:spAutoFit/>
          </a:bodyPr>
          <a:lstStyle/>
          <a:p>
            <a:r>
              <a:rPr lang="ja-JP" altLang="en-US" sz="900" dirty="0">
                <a:solidFill>
                  <a:srgbClr val="4D4D4D"/>
                </a:solidFill>
                <a:latin typeface="メイリオ" pitchFamily="50" charset="-128"/>
                <a:ea typeface="メイリオ" pitchFamily="50" charset="-128"/>
                <a:cs typeface="メイリオ" pitchFamily="50" charset="-128"/>
              </a:rPr>
              <a:t>順不同</a:t>
            </a:r>
          </a:p>
        </p:txBody>
      </p:sp>
      <p:sp>
        <p:nvSpPr>
          <p:cNvPr id="34" name="AutoShape 5"/>
          <p:cNvSpPr>
            <a:spLocks noChangeArrowheads="1"/>
          </p:cNvSpPr>
          <p:nvPr/>
        </p:nvSpPr>
        <p:spPr bwMode="gray">
          <a:xfrm>
            <a:off x="323850" y="1314437"/>
            <a:ext cx="8496300" cy="2703842"/>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gn="ctr">
              <a:buClr>
                <a:schemeClr val="accent1"/>
              </a:buClr>
              <a:buSzPct val="80000"/>
              <a:buFont typeface="Wingdings" pitchFamily="2" charset="2"/>
              <a:buNone/>
            </a:pPr>
            <a:endParaRPr kumimoji="0" lang="en-US" altLang="ja-JP" sz="1600">
              <a:latin typeface="メイリオ" pitchFamily="50" charset="-128"/>
              <a:ea typeface="メイリオ" pitchFamily="50" charset="-128"/>
              <a:cs typeface="Arial Unicode MS" pitchFamily="50" charset="-128"/>
            </a:endParaRPr>
          </a:p>
        </p:txBody>
      </p:sp>
      <p:sp>
        <p:nvSpPr>
          <p:cNvPr id="35" name="Oval 3"/>
          <p:cNvSpPr>
            <a:spLocks noChangeArrowheads="1"/>
          </p:cNvSpPr>
          <p:nvPr/>
        </p:nvSpPr>
        <p:spPr bwMode="auto">
          <a:xfrm>
            <a:off x="1979613" y="1617322"/>
            <a:ext cx="4824412" cy="1905000"/>
          </a:xfrm>
          <a:prstGeom prst="ellipse">
            <a:avLst/>
          </a:prstGeom>
          <a:noFill/>
          <a:ln w="355600" algn="ctr">
            <a:solidFill>
              <a:srgbClr val="FFC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36" name="Text Box 8"/>
          <p:cNvSpPr txBox="1">
            <a:spLocks noChangeArrowheads="1"/>
          </p:cNvSpPr>
          <p:nvPr/>
        </p:nvSpPr>
        <p:spPr bwMode="auto">
          <a:xfrm>
            <a:off x="2671763" y="2603160"/>
            <a:ext cx="3292475" cy="584200"/>
          </a:xfrm>
          <a:prstGeom prst="rect">
            <a:avLst/>
          </a:prstGeom>
          <a:noFill/>
          <a:ln w="9525" algn="ctr">
            <a:noFill/>
            <a:miter lim="800000"/>
            <a:headEnd/>
            <a:tailEnd/>
          </a:ln>
        </p:spPr>
        <p:txBody>
          <a:bodyPr wrap="square">
            <a:spAutoFit/>
          </a:bodyPr>
          <a:lstStyle/>
          <a:p>
            <a:pPr algn="ctr"/>
            <a:r>
              <a:rPr lang="en-US" altLang="ja-JP" sz="1600" dirty="0">
                <a:solidFill>
                  <a:srgbClr val="336699"/>
                </a:solidFill>
                <a:latin typeface="メイリオ" pitchFamily="50" charset="-128"/>
                <a:ea typeface="メイリオ" pitchFamily="50" charset="-128"/>
              </a:rPr>
              <a:t>SuperStream</a:t>
            </a:r>
            <a:r>
              <a:rPr lang="ja-JP" altLang="en-US" sz="1600" dirty="0">
                <a:solidFill>
                  <a:srgbClr val="336699"/>
                </a:solidFill>
                <a:latin typeface="メイリオ" pitchFamily="50" charset="-128"/>
                <a:ea typeface="メイリオ" pitchFamily="50" charset="-128"/>
              </a:rPr>
              <a:t>ユーザ会</a:t>
            </a:r>
          </a:p>
          <a:p>
            <a:pPr algn="ctr"/>
            <a:r>
              <a:rPr lang="ja-JP" altLang="en-US" sz="1600" dirty="0">
                <a:solidFill>
                  <a:srgbClr val="336699"/>
                </a:solidFill>
                <a:latin typeface="メイリオ" pitchFamily="50" charset="-128"/>
                <a:ea typeface="メイリオ" pitchFamily="50" charset="-128"/>
              </a:rPr>
              <a:t>（</a:t>
            </a:r>
            <a:r>
              <a:rPr lang="en-US" altLang="ja-JP" sz="1600" dirty="0">
                <a:solidFill>
                  <a:srgbClr val="336699"/>
                </a:solidFill>
                <a:latin typeface="メイリオ" pitchFamily="50" charset="-128"/>
                <a:ea typeface="メイリオ" pitchFamily="50" charset="-128"/>
              </a:rPr>
              <a:t>SuperStream Users Group</a:t>
            </a:r>
            <a:r>
              <a:rPr lang="ja-JP" altLang="en-US" sz="1600" dirty="0">
                <a:solidFill>
                  <a:srgbClr val="336699"/>
                </a:solidFill>
                <a:latin typeface="メイリオ" pitchFamily="50" charset="-128"/>
                <a:ea typeface="メイリオ" pitchFamily="50" charset="-128"/>
              </a:rPr>
              <a:t>）</a:t>
            </a:r>
          </a:p>
        </p:txBody>
      </p:sp>
      <p:sp>
        <p:nvSpPr>
          <p:cNvPr id="37" name="AutoShape 20"/>
          <p:cNvSpPr>
            <a:spLocks noChangeArrowheads="1"/>
          </p:cNvSpPr>
          <p:nvPr/>
        </p:nvSpPr>
        <p:spPr bwMode="auto">
          <a:xfrm>
            <a:off x="3219450" y="3246097"/>
            <a:ext cx="2146300" cy="636588"/>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ユーザ様の声を</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rPr>
              <a:t>スーパーストリームに</a:t>
            </a:r>
            <a:endPar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endParaRPr>
          </a:p>
        </p:txBody>
      </p:sp>
      <p:sp>
        <p:nvSpPr>
          <p:cNvPr id="38" name="AutoShape 29"/>
          <p:cNvSpPr>
            <a:spLocks noChangeArrowheads="1"/>
          </p:cNvSpPr>
          <p:nvPr/>
        </p:nvSpPr>
        <p:spPr bwMode="auto">
          <a:xfrm>
            <a:off x="6135688" y="247616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ユーザ様ご自身の</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課題解決</a:t>
            </a:r>
          </a:p>
        </p:txBody>
      </p:sp>
      <p:sp>
        <p:nvSpPr>
          <p:cNvPr id="39" name="AutoShape 38"/>
          <p:cNvSpPr>
            <a:spLocks noChangeArrowheads="1"/>
          </p:cNvSpPr>
          <p:nvPr/>
        </p:nvSpPr>
        <p:spPr bwMode="auto">
          <a:xfrm>
            <a:off x="663575" y="247616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ユーザ様相互の交流</a:t>
            </a:r>
          </a:p>
        </p:txBody>
      </p:sp>
      <p:sp>
        <p:nvSpPr>
          <p:cNvPr id="40" name="AutoShape 47"/>
          <p:cNvSpPr>
            <a:spLocks noChangeArrowheads="1"/>
          </p:cNvSpPr>
          <p:nvPr/>
        </p:nvSpPr>
        <p:spPr bwMode="auto">
          <a:xfrm>
            <a:off x="1325563" y="1469685"/>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SuperStream</a:t>
            </a: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の</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FFFFFF"/>
                </a:solidFill>
                <a:effectLst/>
                <a:uLnTx/>
                <a:uFillTx/>
                <a:latin typeface="メイリオ" pitchFamily="50" charset="-128"/>
                <a:ea typeface="メイリオ" pitchFamily="50" charset="-128"/>
              </a:rPr>
              <a:t>最新情報の収集</a:t>
            </a:r>
          </a:p>
        </p:txBody>
      </p:sp>
      <p:sp>
        <p:nvSpPr>
          <p:cNvPr id="41" name="AutoShape 56"/>
          <p:cNvSpPr>
            <a:spLocks noChangeArrowheads="1"/>
          </p:cNvSpPr>
          <p:nvPr/>
        </p:nvSpPr>
        <p:spPr bwMode="auto">
          <a:xfrm>
            <a:off x="5095875" y="1453810"/>
            <a:ext cx="2146300" cy="636587"/>
          </a:xfrm>
          <a:prstGeom prst="roundRect">
            <a:avLst>
              <a:gd name="adj" fmla="val 16667"/>
            </a:avLst>
          </a:prstGeom>
          <a:solidFill>
            <a:srgbClr val="00B0F0"/>
          </a:solidFill>
          <a:ln w="12700" algn="ctr">
            <a:noFill/>
            <a:round/>
            <a:headEnd/>
            <a:tailEnd/>
          </a:ln>
          <a:effectLst>
            <a:outerShdw blurRad="44450" dist="27940" dir="5400000" algn="ctr">
              <a:srgbClr val="000000">
                <a:alpha val="32000"/>
              </a:srgbClr>
            </a:outerShdw>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itchFamily="50" charset="-128"/>
                <a:ea typeface="メイリオ" pitchFamily="50" charset="-128"/>
              </a:rPr>
              <a:t>法制度対応に関する</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メイリオ" pitchFamily="50" charset="-128"/>
                <a:ea typeface="メイリオ" pitchFamily="50" charset="-128"/>
              </a:rPr>
              <a:t>業務の情報収集</a:t>
            </a:r>
          </a:p>
        </p:txBody>
      </p:sp>
      <p:pic>
        <p:nvPicPr>
          <p:cNvPr id="42" name="Picture 2" descr="D:\My Documents\My Pictures\ssug\SSUG_Logo\MS_Office\Logo_SSUG_2014_RGB_Large_posi.png"/>
          <p:cNvPicPr>
            <a:picLocks noChangeAspect="1" noChangeArrowheads="1"/>
          </p:cNvPicPr>
          <p:nvPr/>
        </p:nvPicPr>
        <p:blipFill>
          <a:blip r:embed="rId3" cstate="print"/>
          <a:srcRect/>
          <a:stretch>
            <a:fillRect/>
          </a:stretch>
        </p:blipFill>
        <p:spPr bwMode="auto">
          <a:xfrm>
            <a:off x="3632754" y="1904097"/>
            <a:ext cx="1294090" cy="676119"/>
          </a:xfrm>
          <a:prstGeom prst="rect">
            <a:avLst/>
          </a:prstGeom>
          <a:noFill/>
        </p:spPr>
      </p:pic>
      <p:sp>
        <p:nvSpPr>
          <p:cNvPr id="43" name="AutoShape 5"/>
          <p:cNvSpPr>
            <a:spLocks noChangeArrowheads="1"/>
          </p:cNvSpPr>
          <p:nvPr/>
        </p:nvSpPr>
        <p:spPr bwMode="gray">
          <a:xfrm>
            <a:off x="215516" y="4194757"/>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代表幹事会社</a:t>
            </a:r>
            <a:endParaRPr kumimoji="0" lang="en-US" altLang="ja-JP"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株式会社マルトグループホールディングス</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4" name="AutoShape 5"/>
          <p:cNvSpPr>
            <a:spLocks noChangeArrowheads="1"/>
          </p:cNvSpPr>
          <p:nvPr/>
        </p:nvSpPr>
        <p:spPr bwMode="gray">
          <a:xfrm>
            <a:off x="4572000" y="5589343"/>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会計監査会社</a:t>
            </a:r>
            <a:endParaRPr kumimoji="0" lang="en-US" altLang="ja-JP" sz="1600" kern="0" noProof="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600" kern="0" dirty="0" smtClean="0">
                <a:solidFill>
                  <a:sysClr val="windowText" lastClr="000000"/>
                </a:solidFill>
                <a:latin typeface="メイリオ" pitchFamily="50" charset="-128"/>
                <a:ea typeface="メイリオ" pitchFamily="50" charset="-128"/>
              </a:rPr>
              <a:t>C&amp;C</a:t>
            </a:r>
            <a:r>
              <a:rPr kumimoji="0" lang="ja-JP" altLang="en-US" sz="1600" kern="0" dirty="0" smtClean="0">
                <a:solidFill>
                  <a:sysClr val="windowText" lastClr="000000"/>
                </a:solidFill>
                <a:latin typeface="メイリオ" pitchFamily="50" charset="-128"/>
                <a:ea typeface="メイリオ" pitchFamily="50" charset="-128"/>
              </a:rPr>
              <a:t>ビジネスサービス株式</a:t>
            </a: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5" name="AutoShape 5"/>
          <p:cNvSpPr>
            <a:spLocks noChangeArrowheads="1"/>
          </p:cNvSpPr>
          <p:nvPr/>
        </p:nvSpPr>
        <p:spPr bwMode="gray">
          <a:xfrm>
            <a:off x="4572081" y="4196248"/>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日本出版販売株式会社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6" name="AutoShape 5"/>
          <p:cNvSpPr>
            <a:spLocks noChangeArrowheads="1"/>
          </p:cNvSpPr>
          <p:nvPr/>
        </p:nvSpPr>
        <p:spPr bwMode="gray">
          <a:xfrm>
            <a:off x="4572081" y="4892796"/>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株式会社ヒロモリ</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7" name="AutoShape 5"/>
          <p:cNvSpPr>
            <a:spLocks noChangeArrowheads="1"/>
          </p:cNvSpPr>
          <p:nvPr/>
        </p:nvSpPr>
        <p:spPr bwMode="gray">
          <a:xfrm>
            <a:off x="215516" y="5587853"/>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中央物産株式会社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
        <p:nvSpPr>
          <p:cNvPr id="48" name="AutoShape 5"/>
          <p:cNvSpPr>
            <a:spLocks noChangeArrowheads="1"/>
          </p:cNvSpPr>
          <p:nvPr/>
        </p:nvSpPr>
        <p:spPr bwMode="gray">
          <a:xfrm>
            <a:off x="215516" y="4891305"/>
            <a:ext cx="4248000" cy="612000"/>
          </a:xfrm>
          <a:prstGeom prst="roundRect">
            <a:avLst>
              <a:gd name="adj" fmla="val 6056"/>
            </a:avLst>
          </a:prstGeom>
          <a:solidFill>
            <a:srgbClr val="FFFFFF"/>
          </a:solidFill>
          <a:ln w="9525" algn="ctr">
            <a:solidFill>
              <a:srgbClr val="D3D3D3"/>
            </a:solidFill>
            <a:round/>
            <a:headEnd/>
            <a:tailEn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rgbClr val="CC0000"/>
                </a:solidFill>
                <a:effectLst/>
                <a:uLnTx/>
                <a:uFillTx/>
                <a:latin typeface="メイリオ" pitchFamily="50" charset="-128"/>
                <a:ea typeface="メイリオ" pitchFamily="50" charset="-128"/>
              </a:rPr>
              <a:t>幹事会社</a:t>
            </a:r>
            <a:endParaRPr kumimoji="0" lang="en-US" altLang="ja-JP" sz="1600" kern="0" dirty="0" smtClean="0">
              <a:solidFill>
                <a:srgbClr val="CC0000"/>
              </a:solidFill>
              <a:latin typeface="メイリオ" pitchFamily="50" charset="-128"/>
              <a:ea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rPr>
              <a:t>キヤノンビズアテンダ株式会社</a:t>
            </a:r>
            <a:endParaRPr kumimoji="0" lang="ja-JP" altLang="en-US" sz="160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20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20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20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2000"/>
                                        <p:tgtEl>
                                          <p:spTgt spid="4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20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2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22" name="Rectangle 6"/>
          <p:cNvSpPr>
            <a:spLocks noChangeArrowheads="1"/>
          </p:cNvSpPr>
          <p:nvPr/>
        </p:nvSpPr>
        <p:spPr bwMode="auto">
          <a:xfrm>
            <a:off x="5233988" y="1557338"/>
            <a:ext cx="2663825" cy="4457700"/>
          </a:xfrm>
          <a:prstGeom prst="rect">
            <a:avLst/>
          </a:prstGeom>
          <a:solidFill>
            <a:srgbClr val="FFFF99"/>
          </a:solidFill>
          <a:ln w="31750" algn="ctr">
            <a:solidFill>
              <a:srgbClr val="FF0000"/>
            </a:solidFill>
            <a:miter lim="800000"/>
            <a:headEnd/>
            <a:tailEnd/>
          </a:ln>
        </p:spPr>
        <p:txBody>
          <a:bodyPr wrap="none" anchor="ctr"/>
          <a:lstStyle/>
          <a:p>
            <a:pPr algn="ctr">
              <a:spcBef>
                <a:spcPct val="50000"/>
              </a:spcBef>
            </a:pPr>
            <a:endParaRPr lang="ja-JP" altLang="en-US" dirty="0">
              <a:solidFill>
                <a:srgbClr val="333333"/>
              </a:solidFill>
              <a:latin typeface="HGP創英角ｺﾞｼｯｸUB" pitchFamily="50" charset="-128"/>
              <a:ea typeface="HGP創英角ｺﾞｼｯｸUB" pitchFamily="50" charset="-128"/>
            </a:endParaRPr>
          </a:p>
        </p:txBody>
      </p:sp>
      <p:pic>
        <p:nvPicPr>
          <p:cNvPr id="47108" name="Picture 3" descr="新プロダクト関連図"/>
          <p:cNvPicPr>
            <a:picLocks noChangeAspect="1" noChangeArrowheads="1"/>
          </p:cNvPicPr>
          <p:nvPr/>
        </p:nvPicPr>
        <p:blipFill>
          <a:blip r:embed="rId3" cstate="screen"/>
          <a:srcRect/>
          <a:stretch>
            <a:fillRect/>
          </a:stretch>
        </p:blipFill>
        <p:spPr bwMode="auto">
          <a:xfrm>
            <a:off x="792163" y="1268413"/>
            <a:ext cx="7308850" cy="5111750"/>
          </a:xfrm>
          <a:prstGeom prst="rect">
            <a:avLst/>
          </a:prstGeom>
          <a:noFill/>
          <a:ln w="9525">
            <a:noFill/>
            <a:miter lim="800000"/>
            <a:headEnd/>
            <a:tailEnd/>
          </a:ln>
        </p:spPr>
      </p:pic>
      <p:pic>
        <p:nvPicPr>
          <p:cNvPr id="47109" name="Picture 4" descr="connect"/>
          <p:cNvPicPr>
            <a:picLocks noChangeAspect="1" noChangeArrowheads="1"/>
          </p:cNvPicPr>
          <p:nvPr/>
        </p:nvPicPr>
        <p:blipFill>
          <a:blip r:embed="rId4" cstate="screen"/>
          <a:srcRect/>
          <a:stretch>
            <a:fillRect/>
          </a:stretch>
        </p:blipFill>
        <p:spPr bwMode="auto">
          <a:xfrm>
            <a:off x="7897813" y="5761038"/>
            <a:ext cx="971550" cy="654050"/>
          </a:xfrm>
          <a:prstGeom prst="rect">
            <a:avLst/>
          </a:prstGeom>
          <a:noFill/>
          <a:ln w="9525">
            <a:noFill/>
            <a:miter lim="800000"/>
            <a:headEnd/>
            <a:tailEnd/>
          </a:ln>
        </p:spPr>
      </p:pic>
      <p:pic>
        <p:nvPicPr>
          <p:cNvPr id="47110" name="Picture 5" descr="BackupManager"/>
          <p:cNvPicPr>
            <a:picLocks noChangeAspect="1" noChangeArrowheads="1"/>
          </p:cNvPicPr>
          <p:nvPr/>
        </p:nvPicPr>
        <p:blipFill>
          <a:blip r:embed="rId5" cstate="screen"/>
          <a:srcRect/>
          <a:stretch>
            <a:fillRect/>
          </a:stretch>
        </p:blipFill>
        <p:spPr bwMode="auto">
          <a:xfrm>
            <a:off x="7897813" y="5013325"/>
            <a:ext cx="971550" cy="674688"/>
          </a:xfrm>
          <a:prstGeom prst="rect">
            <a:avLst/>
          </a:prstGeom>
          <a:noFill/>
          <a:ln w="9525">
            <a:noFill/>
            <a:miter lim="800000"/>
            <a:headEnd/>
            <a:tailEnd/>
          </a:ln>
        </p:spPr>
      </p:pic>
      <p:sp>
        <p:nvSpPr>
          <p:cNvPr id="521223" name="AutoShape 7"/>
          <p:cNvSpPr>
            <a:spLocks noChangeArrowheads="1"/>
          </p:cNvSpPr>
          <p:nvPr/>
        </p:nvSpPr>
        <p:spPr bwMode="auto">
          <a:xfrm>
            <a:off x="5233988" y="1268413"/>
            <a:ext cx="2663825" cy="574675"/>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ja-JP" altLang="en-US" sz="1600" b="1" dirty="0">
                <a:solidFill>
                  <a:srgbClr val="FFFFFF"/>
                </a:solidFill>
                <a:latin typeface="メイリオ" pitchFamily="50" charset="-128"/>
                <a:ea typeface="メイリオ" pitchFamily="50" charset="-128"/>
                <a:cs typeface="メイリオ" pitchFamily="50" charset="-128"/>
              </a:rPr>
              <a:t>人事給与シリーズ</a:t>
            </a:r>
          </a:p>
        </p:txBody>
      </p:sp>
      <p:sp>
        <p:nvSpPr>
          <p:cNvPr id="9" name="タイトル 2"/>
          <p:cNvSpPr txBox="1">
            <a:spLocks/>
          </p:cNvSpPr>
          <p:nvPr/>
        </p:nvSpPr>
        <p:spPr bwMode="auto">
          <a:xfrm>
            <a:off x="215900" y="215900"/>
            <a:ext cx="8137525" cy="1008063"/>
          </a:xfrm>
          <a:prstGeom prst="rect">
            <a:avLst/>
          </a:prstGeom>
          <a:noFill/>
          <a:ln>
            <a:miter lim="800000"/>
            <a:headEnd/>
            <a:tailEnd/>
          </a:ln>
        </p:spPr>
        <p:txBody>
          <a:bodyPr anchor="ctr"/>
          <a:lstStyle/>
          <a:p>
            <a:pPr fontAlgn="auto">
              <a:lnSpc>
                <a:spcPts val="2800"/>
              </a:lnSpc>
              <a:spcAft>
                <a:spcPts val="0"/>
              </a:spcAft>
              <a:defRPr/>
            </a:pPr>
            <a:r>
              <a:rPr lang="en-US" altLang="ja-JP" sz="2200" b="1" i="1" dirty="0">
                <a:solidFill>
                  <a:schemeClr val="bg1"/>
                </a:solidFill>
                <a:latin typeface="Times New Roman" pitchFamily="18" charset="0"/>
                <a:ea typeface="+mj-ea"/>
                <a:cs typeface="Times New Roman" pitchFamily="18" charset="0"/>
              </a:rPr>
              <a:t>SuperStream</a:t>
            </a:r>
            <a:r>
              <a:rPr lang="ja-JP" altLang="en-US" sz="2200" dirty="0">
                <a:solidFill>
                  <a:schemeClr val="bg1"/>
                </a:solidFill>
                <a:latin typeface="メイリオ" pitchFamily="50" charset="-128"/>
                <a:ea typeface="メイリオ" pitchFamily="50" charset="-128"/>
                <a:cs typeface="メイリオ" pitchFamily="50" charset="-128"/>
              </a:rPr>
              <a:t>プロダクト関連図</a:t>
            </a:r>
          </a:p>
        </p:txBody>
      </p:sp>
      <p:sp>
        <p:nvSpPr>
          <p:cNvPr id="10" name="スライド番号プレースホルダ 4"/>
          <p:cNvSpPr>
            <a:spLocks noGrp="1"/>
          </p:cNvSpPr>
          <p:nvPr>
            <p:ph type="sldNum" sz="quarter" idx="10"/>
          </p:nvPr>
        </p:nvSpPr>
        <p:spPr bwMode="auto">
          <a:xfrm>
            <a:off x="7920038"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EFF414B5-406C-4A72-9589-E1BEDC21686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9</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12"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1_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6438</Words>
  <Application>Microsoft Office PowerPoint</Application>
  <PresentationFormat>画面に合わせる (4:3)</PresentationFormat>
  <Paragraphs>1676</Paragraphs>
  <Slides>60</Slides>
  <Notes>55</Notes>
  <HiddenSlides>0</HiddenSlides>
  <MMClips>0</MMClips>
  <ScaleCrop>false</ScaleCrop>
  <HeadingPairs>
    <vt:vector size="8" baseType="variant">
      <vt:variant>
        <vt:lpstr>使用されているフォント</vt:lpstr>
      </vt:variant>
      <vt:variant>
        <vt:i4>12</vt:i4>
      </vt:variant>
      <vt:variant>
        <vt:lpstr>テーマ</vt:lpstr>
      </vt:variant>
      <vt:variant>
        <vt:i4>2</vt:i4>
      </vt:variant>
      <vt:variant>
        <vt:lpstr>埋め込まれた OLE サーバー</vt:lpstr>
      </vt:variant>
      <vt:variant>
        <vt:i4>1</vt:i4>
      </vt:variant>
      <vt:variant>
        <vt:lpstr>スライド タイトル</vt:lpstr>
      </vt:variant>
      <vt:variant>
        <vt:i4>60</vt:i4>
      </vt:variant>
    </vt:vector>
  </HeadingPairs>
  <TitlesOfParts>
    <vt:vector size="75" baseType="lpstr">
      <vt:lpstr>Arial Unicode MS</vt:lpstr>
      <vt:lpstr>HGP創英角ｺﾞｼｯｸUB</vt:lpstr>
      <vt:lpstr>HG創英角ｺﾞｼｯｸUB</vt:lpstr>
      <vt:lpstr>ＭＳ Ｐゴシック</vt:lpstr>
      <vt:lpstr>ＭＳ Ｐ明朝</vt:lpstr>
      <vt:lpstr>メイリオ</vt:lpstr>
      <vt:lpstr>Arial</vt:lpstr>
      <vt:lpstr>Calibri</vt:lpstr>
      <vt:lpstr>Microsoft Sans Serif</vt:lpstr>
      <vt:lpstr>Tahoma</vt:lpstr>
      <vt:lpstr>Times New Roman</vt:lpstr>
      <vt:lpstr>Wingdings</vt:lpstr>
      <vt:lpstr>Office テーマ</vt:lpstr>
      <vt:lpstr>1_Office テーマ</vt:lpstr>
      <vt:lpstr>Worksheet</vt:lpstr>
      <vt:lpstr>PowerPoint プレゼンテーション</vt:lpstr>
      <vt:lpstr>会社概要</vt:lpstr>
      <vt:lpstr>PowerPoint プレゼンテーション</vt:lpstr>
      <vt:lpstr>PowerPoint プレゼンテーション</vt:lpstr>
      <vt:lpstr>PowerPoint プレゼンテーション</vt:lpstr>
      <vt:lpstr>PowerPoint プレゼンテーション</vt:lpstr>
      <vt:lpstr>お客様から評価頂くSuperStreamのポイント 　～SuperStreamをご選択頂いた理由：市場アンケートより～</vt:lpstr>
      <vt:lpstr>ユーザの皆様の声を製品へ反映する仕組み     SuperStream Users Group（ユーザ会）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SuperStream-HR+　人事管理システム 　～人事業務の運用をサポート～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SuperStream - field/ HR 　～グループ会社の社員台帳照会機能～</vt:lpstr>
      <vt:lpstr>SuperStream - field/ HR 　～保有スキル申請機能～</vt:lpstr>
      <vt:lpstr>SuperStream- field/ HR 　～従業員自ら扶養控除、保険料控除申告書を提出～</vt:lpstr>
      <vt:lpstr>PowerPoint プレゼンテーション</vt:lpstr>
      <vt:lpstr>SuperStream-CORE クラウド対応のご提供方法 　～パートナー様経由でのご契約～</vt:lpstr>
      <vt:lpstr>PowerPoint プレゼンテーション</vt:lpstr>
      <vt:lpstr>PowerPoint プレゼンテーション</vt:lpstr>
      <vt:lpstr>PowerPoint プレゼンテーション</vt:lpstr>
      <vt:lpstr>PowerPoint プレゼンテーション</vt:lpstr>
      <vt:lpstr>自動実行（トリガー）設定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らくらく定期.netとのアライアンス 　～通勤費管理システム「らくらく定期.net」とは～</vt:lpstr>
      <vt:lpstr>給与明細書配信システムとのアライアンス 　～ペーパーレスによるコスト削減を実現～</vt:lpstr>
      <vt:lpstr>PowerPoint プレゼンテーション</vt:lpstr>
      <vt:lpstr>SuperStream-COREシリーズ　C/S版　稼働環境</vt:lpstr>
      <vt:lpstr>SuperStream-COREシリーズ 　～クライアントモジュール配信～</vt:lpstr>
      <vt:lpstr>SuperStream-fieldシリーズ　Web版　稼働環境</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2013-05-08T01:25:26Z</dcterms:created>
  <dcterms:modified xsi:type="dcterms:W3CDTF">2017-04-13T00:32:10Z</dcterms:modified>
</cp:coreProperties>
</file>