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42" r:id="rId1"/>
    <p:sldMasterId id="2147484813" r:id="rId2"/>
    <p:sldMasterId id="2147484819" r:id="rId3"/>
  </p:sldMasterIdLst>
  <p:notesMasterIdLst>
    <p:notesMasterId r:id="rId20"/>
  </p:notesMasterIdLst>
  <p:handoutMasterIdLst>
    <p:handoutMasterId r:id="rId21"/>
  </p:handoutMasterIdLst>
  <p:sldIdLst>
    <p:sldId id="803" r:id="rId4"/>
    <p:sldId id="821" r:id="rId5"/>
    <p:sldId id="813" r:id="rId6"/>
    <p:sldId id="820" r:id="rId7"/>
    <p:sldId id="806" r:id="rId8"/>
    <p:sldId id="799" r:id="rId9"/>
    <p:sldId id="800" r:id="rId10"/>
    <p:sldId id="801" r:id="rId11"/>
    <p:sldId id="802" r:id="rId12"/>
    <p:sldId id="814" r:id="rId13"/>
    <p:sldId id="815" r:id="rId14"/>
    <p:sldId id="817" r:id="rId15"/>
    <p:sldId id="825" r:id="rId16"/>
    <p:sldId id="824" r:id="rId17"/>
    <p:sldId id="808" r:id="rId18"/>
    <p:sldId id="807" r:id="rId19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600" b="1" kern="1200">
        <a:solidFill>
          <a:schemeClr val="bg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600" b="1" kern="1200">
        <a:solidFill>
          <a:schemeClr val="bg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600" b="1" kern="1200">
        <a:solidFill>
          <a:schemeClr val="bg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600" b="1" kern="1200">
        <a:solidFill>
          <a:schemeClr val="bg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600" b="1" kern="1200">
        <a:solidFill>
          <a:schemeClr val="bg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600" b="1" kern="1200">
        <a:solidFill>
          <a:schemeClr val="bg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600" b="1" kern="1200">
        <a:solidFill>
          <a:schemeClr val="bg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600" b="1" kern="1200">
        <a:solidFill>
          <a:schemeClr val="bg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600" b="1" kern="1200">
        <a:solidFill>
          <a:schemeClr val="bg1"/>
        </a:solidFill>
        <a:latin typeface="Times New Roman" pitchFamily="18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006600"/>
    <a:srgbClr val="FF99FF"/>
    <a:srgbClr val="6600FF"/>
    <a:srgbClr val="FFFFCC"/>
    <a:srgbClr val="FF9933"/>
    <a:srgbClr val="FF3300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45" autoAdjust="0"/>
    <p:restoredTop sz="92383" autoAdjust="0"/>
  </p:normalViewPr>
  <p:slideViewPr>
    <p:cSldViewPr snapToGrid="0">
      <p:cViewPr varScale="1">
        <p:scale>
          <a:sx n="76" d="100"/>
          <a:sy n="76" d="100"/>
        </p:scale>
        <p:origin x="-1052" y="-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12"/>
    </p:cViewPr>
  </p:sorterViewPr>
  <p:notesViewPr>
    <p:cSldViewPr snapToGrid="0">
      <p:cViewPr varScale="1">
        <p:scale>
          <a:sx n="54" d="100"/>
          <a:sy n="54" d="100"/>
        </p:scale>
        <p:origin x="-1200" y="-84"/>
      </p:cViewPr>
      <p:guideLst>
        <p:guide orient="horz" pos="3108"/>
        <p:guide pos="2122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t" anchorCtr="0" compatLnSpc="1">
            <a:prstTxWarp prst="textNoShape">
              <a:avLst/>
            </a:prstTxWarp>
          </a:bodyPr>
          <a:lstStyle>
            <a:lvl1pPr defTabSz="923925">
              <a:defRPr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74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b" anchorCtr="0" compatLnSpc="1">
            <a:prstTxWarp prst="textNoShape">
              <a:avLst/>
            </a:prstTxWarp>
          </a:bodyPr>
          <a:lstStyle>
            <a:lvl1pPr defTabSz="923925">
              <a:defRPr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74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DB2190B1-2980-441D-BBA9-3062CBF3A2A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t" anchorCtr="0" compatLnSpc="1">
            <a:prstTxWarp prst="textNoShape">
              <a:avLst/>
            </a:prstTxWarp>
          </a:bodyPr>
          <a:lstStyle>
            <a:lvl1pPr defTabSz="923925">
              <a:defRPr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b" anchorCtr="0" compatLnSpc="1">
            <a:prstTxWarp prst="textNoShape">
              <a:avLst/>
            </a:prstTxWarp>
          </a:bodyPr>
          <a:lstStyle>
            <a:lvl1pPr defTabSz="923925">
              <a:defRPr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3" tIns="46186" rIns="92373" bIns="46186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 b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F422C278-E0E4-4CCC-B6A8-65D3D66453E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3A834C-7559-40E2-86C5-0845FF3F9998}" type="slidenum">
              <a:rPr lang="en-US" altLang="ja-JP" smtClean="0">
                <a:latin typeface="Arial" pitchFamily="34" charset="0"/>
              </a:rPr>
              <a:pPr/>
              <a:t>1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0463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100" y="4687888"/>
            <a:ext cx="5389563" cy="4438650"/>
          </a:xfrm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0113" y="739775"/>
            <a:ext cx="4935537" cy="3700463"/>
          </a:xfrm>
          <a:ln/>
        </p:spPr>
      </p:sp>
      <p:sp>
        <p:nvSpPr>
          <p:cNvPr id="3686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3686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628769-239B-4E10-8E65-A6C28AC7F8D0}" type="slidenum">
              <a:rPr lang="ja-JP" altLang="en-US" smtClean="0">
                <a:solidFill>
                  <a:srgbClr val="000000"/>
                </a:solidFill>
                <a:latin typeface="Arial" pitchFamily="34" charset="0"/>
              </a:rPr>
              <a:pPr/>
              <a:t>10</a:t>
            </a:fld>
            <a:endParaRPr lang="ja-JP" alt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0113" y="739775"/>
            <a:ext cx="4935537" cy="3700463"/>
          </a:xfrm>
          <a:ln/>
        </p:spPr>
      </p:sp>
      <p:sp>
        <p:nvSpPr>
          <p:cNvPr id="3789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3789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D65745-7C9C-4963-8C4D-F6BF74525890}" type="slidenum">
              <a:rPr lang="ja-JP" altLang="en-US" smtClean="0">
                <a:solidFill>
                  <a:srgbClr val="000000"/>
                </a:solidFill>
                <a:latin typeface="Arial" pitchFamily="34" charset="0"/>
              </a:rPr>
              <a:pPr/>
              <a:t>11</a:t>
            </a:fld>
            <a:endParaRPr lang="ja-JP" alt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3891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7EABF6-7BC6-4F3E-94CC-4058BEF09315}" type="slidenum">
              <a:rPr lang="ja-JP" altLang="en-US" smtClean="0">
                <a:solidFill>
                  <a:srgbClr val="000000"/>
                </a:solidFill>
                <a:latin typeface="Arial" pitchFamily="34" charset="0"/>
              </a:rPr>
              <a:pPr/>
              <a:t>12</a:t>
            </a:fld>
            <a:endParaRPr lang="ja-JP" alt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3994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9E56A1-8D92-4FD4-BF31-56F8B8828D0F}" type="slidenum">
              <a:rPr lang="ja-JP" altLang="en-US" smtClean="0">
                <a:solidFill>
                  <a:srgbClr val="000000"/>
                </a:solidFill>
                <a:latin typeface="Arial" pitchFamily="34" charset="0"/>
              </a:rPr>
              <a:pPr/>
              <a:t>15</a:t>
            </a:fld>
            <a:endParaRPr lang="ja-JP" alt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22C278-E0E4-4CCC-B6A8-65D3D66453EF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1E734-CAB1-4573-A7CD-C48BCB10ACE2}" type="slidenum">
              <a:rPr lang="ja-JP" altLang="en-US" smtClean="0">
                <a:solidFill>
                  <a:prstClr val="black"/>
                </a:solidFill>
              </a:rPr>
              <a:pPr/>
              <a:t>2</a:t>
            </a:fld>
            <a:endParaRPr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3F41CD-49A7-492E-9C21-0EBE3E9DA22A}" type="slidenum">
              <a:rPr lang="en-US" altLang="ja-JP" smtClean="0">
                <a:latin typeface="Arial" pitchFamily="34" charset="0"/>
              </a:rPr>
              <a:pPr/>
              <a:t>3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046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100" y="4686300"/>
            <a:ext cx="5389563" cy="4440238"/>
          </a:xfrm>
          <a:noFill/>
          <a:ln/>
        </p:spPr>
        <p:txBody>
          <a:bodyPr/>
          <a:lstStyle/>
          <a:p>
            <a:pPr eaLnBrk="1" hangingPunct="1"/>
            <a:endParaRPr lang="en-US" altLang="ja-JP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BA5D92A2-4448-40AB-B7AC-569D6BC90058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altLang="ja-JP" smtClean="0">
              <a:solidFill>
                <a:srgbClr val="000000"/>
              </a:solidFill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1700" y="739775"/>
            <a:ext cx="4935538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ja-JP" smtClean="0">
              <a:latin typeface="Arial" pitchFamily="34" charset="0"/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73" tIns="46186" rIns="92373" bIns="46186" anchor="b"/>
          <a:lstStyle/>
          <a:p>
            <a:pPr algn="r" defTabSz="923925"/>
            <a:fld id="{C2E2C116-5604-4C6C-BCAD-2A5D940A077C}" type="slidenum">
              <a:rPr lang="en-US" altLang="ja-JP" sz="1200" b="0">
                <a:solidFill>
                  <a:schemeClr val="tx1"/>
                </a:solidFill>
                <a:latin typeface="Arial" pitchFamily="34" charset="0"/>
              </a:rPr>
              <a:pPr algn="r" defTabSz="923925"/>
              <a:t>5</a:t>
            </a:fld>
            <a:endParaRPr lang="en-US" altLang="ja-JP" sz="12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349C89-0787-4F9C-A891-A77FF267FF1A}" type="slidenum">
              <a:rPr lang="en-US" altLang="ja-JP" smtClean="0">
                <a:latin typeface="Arial" pitchFamily="34" charset="0"/>
              </a:rPr>
              <a:pPr/>
              <a:t>6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4F0CA0-1EFF-4227-A75E-257F1E09F903}" type="slidenum">
              <a:rPr lang="en-US" altLang="ja-JP" smtClean="0">
                <a:latin typeface="Arial" pitchFamily="34" charset="0"/>
              </a:rPr>
              <a:pPr/>
              <a:t>7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FB7417-9454-40FA-A5C3-09515379A666}" type="slidenum">
              <a:rPr lang="en-US" altLang="ja-JP" smtClean="0">
                <a:latin typeface="Arial" pitchFamily="34" charset="0"/>
              </a:rPr>
              <a:pPr/>
              <a:t>8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FF9ECF-C768-4DB8-B577-FF881B6C7CDC}" type="slidenum">
              <a:rPr lang="en-US" altLang="ja-JP" smtClean="0">
                <a:latin typeface="Arial" pitchFamily="34" charset="0"/>
              </a:rPr>
              <a:pPr/>
              <a:t>9</a:t>
            </a:fld>
            <a:endParaRPr lang="en-US" altLang="ja-JP" smtClean="0">
              <a:latin typeface="Arial" pitchFamily="34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7" descr="Blue-Top01-02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8" descr="Logo_SSCORE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2588" y="2262188"/>
            <a:ext cx="39798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テキスト プレースホルダ 13"/>
          <p:cNvSpPr>
            <a:spLocks noGrp="1"/>
          </p:cNvSpPr>
          <p:nvPr>
            <p:ph type="body" sz="quarter" idx="10"/>
          </p:nvPr>
        </p:nvSpPr>
        <p:spPr>
          <a:xfrm>
            <a:off x="4284663" y="2708920"/>
            <a:ext cx="4535487" cy="6477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000" b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ja-JP" altLang="en-US" dirty="0" smtClean="0"/>
              <a:t>マスタ テキストの書式設定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 4"/>
          <p:cNvSpPr>
            <a:spLocks noGrp="1" noChangeArrowheads="1"/>
          </p:cNvSpPr>
          <p:nvPr>
            <p:ph type="ftr" sz="quarter" idx="10"/>
          </p:nvPr>
        </p:nvSpPr>
        <p:spPr>
          <a:xfrm>
            <a:off x="467544" y="6459538"/>
            <a:ext cx="2159000" cy="179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 smtClean="0">
                <a:solidFill>
                  <a:srgbClr val="FFFFFF"/>
                </a:solidFill>
              </a:rPr>
              <a:t>©2013  SuperStream Inc. All rights reserved.</a:t>
            </a:r>
            <a:endParaRPr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7120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7" descr="Blue-Top01-02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8" descr="Logo_SSCORE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2588" y="2262188"/>
            <a:ext cx="39798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テキスト プレースホルダ 13"/>
          <p:cNvSpPr>
            <a:spLocks noGrp="1"/>
          </p:cNvSpPr>
          <p:nvPr>
            <p:ph type="body" sz="quarter" idx="10"/>
          </p:nvPr>
        </p:nvSpPr>
        <p:spPr>
          <a:xfrm>
            <a:off x="4284663" y="2708920"/>
            <a:ext cx="4535487" cy="6477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000" b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ja-JP" altLang="en-US" dirty="0" smtClean="0"/>
              <a:t>マスタ テキストの書式設定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5"/>
          <p:cNvSpPr>
            <a:spLocks noGrp="1"/>
          </p:cNvSpPr>
          <p:nvPr>
            <p:ph type="sldNum" sz="quarter" idx="10"/>
          </p:nvPr>
        </p:nvSpPr>
        <p:spPr>
          <a:xfrm>
            <a:off x="7920038" y="6462713"/>
            <a:ext cx="720725" cy="179387"/>
          </a:xfrm>
        </p:spPr>
        <p:txBody>
          <a:bodyPr anchorCtr="0"/>
          <a:lstStyle>
            <a:lvl1pPr algn="r">
              <a:defRPr sz="900">
                <a:latin typeface="+mn-lt"/>
              </a:defRPr>
            </a:lvl1pPr>
          </a:lstStyle>
          <a:p>
            <a:pPr>
              <a:defRPr/>
            </a:pPr>
            <a:fld id="{DEEE568F-171F-421F-8487-5FC57261C5FE}" type="slidenum">
              <a:rPr lang="ja-JP" altLang="en-US">
                <a:solidFill>
                  <a:prstClr val="white"/>
                </a:solidFill>
              </a:rPr>
              <a:pPr>
                <a:defRPr/>
              </a:pPr>
              <a:t>&lt;#&gt;</a:t>
            </a:fld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>
                <a:solidFill>
                  <a:prstClr val="white"/>
                </a:solidFill>
              </a:rPr>
              <a:t>© 2014  SuperStream Inc. All rights reserved.</a:t>
            </a:r>
            <a:endParaRPr lang="en-US" altLang="ja-JP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A5C83-6948-46D9-B520-32C2DB7F524D}" type="slidenum">
              <a:rPr lang="en-US" altLang="ja-JP">
                <a:solidFill>
                  <a:prstClr val="white"/>
                </a:solidFill>
              </a:rPr>
              <a:pPr>
                <a:defRPr/>
              </a:pPr>
              <a:t>&lt;#&gt;</a:t>
            </a:fld>
            <a:endParaRPr lang="en-US" altLang="ja-JP">
              <a:solidFill>
                <a:prstClr val="white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>
                <a:solidFill>
                  <a:prstClr val="white"/>
                </a:solidFill>
              </a:rPr>
              <a:t>© 2014  SuperStream Inc. All rights reserved.</a:t>
            </a:r>
            <a:endParaRPr lang="en-US" altLang="ja-JP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7" descr="Blue-Agenda01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図 9" descr="Blue_Thanks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2500" y="2555875"/>
            <a:ext cx="50466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10" descr="Logo_SSCORE.pn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938" y="3186113"/>
            <a:ext cx="39798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フッター プレースホルダ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>
                <a:solidFill>
                  <a:prstClr val="white"/>
                </a:solidFill>
              </a:rPr>
              <a:t>© 2014  SuperStream Inc. All rights reserved.</a:t>
            </a:r>
            <a:endParaRPr lang="en-US" altLang="ja-JP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 4"/>
          <p:cNvSpPr>
            <a:spLocks noGrp="1" noChangeArrowheads="1"/>
          </p:cNvSpPr>
          <p:nvPr>
            <p:ph type="ftr" sz="quarter" idx="10"/>
          </p:nvPr>
        </p:nvSpPr>
        <p:spPr>
          <a:xfrm>
            <a:off x="467544" y="6459538"/>
            <a:ext cx="2159000" cy="1793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 smtClean="0">
                <a:solidFill>
                  <a:srgbClr val="FFFFFF"/>
                </a:solidFill>
              </a:rPr>
              <a:t>©2013  SuperStream Inc. All rights reserved.</a:t>
            </a:r>
            <a:endParaRPr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7120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7" descr="Blue-Agenda01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9" descr="Blue_Thanks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2500" y="2555875"/>
            <a:ext cx="50466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図 10" descr="Logo_SSCORE.pn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46475" y="3186113"/>
            <a:ext cx="39798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フッター プレースホルダ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 sz="700" b="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/>
              <a:t>© 2014  SuperStream Inc. All rights reserved.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General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>
          <a:xfrm>
            <a:off x="504000" y="216000"/>
            <a:ext cx="8136000" cy="1008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200" b="0" i="0" baseline="0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スライド番号プレースホルダ 5"/>
          <p:cNvSpPr>
            <a:spLocks noGrp="1"/>
          </p:cNvSpPr>
          <p:nvPr>
            <p:ph type="sldNum" sz="quarter" idx="10"/>
          </p:nvPr>
        </p:nvSpPr>
        <p:spPr>
          <a:xfrm>
            <a:off x="8115974" y="6462713"/>
            <a:ext cx="720725" cy="179387"/>
          </a:xfrm>
        </p:spPr>
        <p:txBody>
          <a:bodyPr anchorCtr="0"/>
          <a:lstStyle>
            <a:lvl1pPr algn="r">
              <a:defRPr sz="700" b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fld id="{14C2FDA1-F52D-4476-B2B9-5AD392CBE09F}" type="slidenum">
              <a:rPr lang="ja-JP" altLang="en-US" smtClean="0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4" name="フッター プレースホルダ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 sz="700" b="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/>
              <a:t>© 2014  SuperStream Inc. All rights reserved.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00" b="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fld id="{24D9044E-1D80-4FD1-B9FA-087D713E30D7}" type="slidenum">
              <a:rPr lang="en-US" altLang="ja-JP" smtClean="0"/>
              <a:pPr>
                <a:defRPr/>
              </a:pPr>
              <a:t>&lt;#&gt;</a:t>
            </a:fld>
            <a:endParaRPr lang="en-US" altLang="ja-JP" dirty="0"/>
          </a:p>
        </p:txBody>
      </p:sp>
      <p:sp>
        <p:nvSpPr>
          <p:cNvPr id="3" name="フッター プレースホルダ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 sz="700" b="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/>
              <a:t>© 2014  SuperStream Inc. All rights reserved.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238" y="215900"/>
            <a:ext cx="8229600" cy="1008063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03238" y="1438275"/>
            <a:ext cx="8132762" cy="4318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700" b="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fld id="{5762CA45-BC33-48F3-89AD-95E7F842D244}" type="slidenum">
              <a:rPr lang="en-US" altLang="ja-JP" smtClean="0"/>
              <a:pPr>
                <a:defRPr/>
              </a:pPr>
              <a:t>&lt;#&gt;</a:t>
            </a:fld>
            <a:endParaRPr lang="en-US" altLang="ja-JP"/>
          </a:p>
        </p:txBody>
      </p:sp>
      <p:sp>
        <p:nvSpPr>
          <p:cNvPr id="5" name="フッター プレースホルダ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 sz="700" b="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/>
              <a:t>© 2014  SuperStream Inc. All rights reserved.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7" descr="Blue-Top01-02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8" descr="Logo_SSCORE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2588" y="2262188"/>
            <a:ext cx="39798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テキスト プレースホルダ 13"/>
          <p:cNvSpPr>
            <a:spLocks noGrp="1"/>
          </p:cNvSpPr>
          <p:nvPr>
            <p:ph type="body" sz="quarter" idx="10"/>
          </p:nvPr>
        </p:nvSpPr>
        <p:spPr>
          <a:xfrm>
            <a:off x="4284663" y="2708920"/>
            <a:ext cx="4535487" cy="6477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000" b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ja-JP" altLang="en-US" dirty="0" smtClean="0"/>
              <a:t>マスタ テキストの書式設定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5"/>
          <p:cNvSpPr>
            <a:spLocks noGrp="1"/>
          </p:cNvSpPr>
          <p:nvPr>
            <p:ph type="sldNum" sz="quarter" idx="10"/>
          </p:nvPr>
        </p:nvSpPr>
        <p:spPr>
          <a:xfrm>
            <a:off x="7920038" y="6462713"/>
            <a:ext cx="720725" cy="179387"/>
          </a:xfrm>
        </p:spPr>
        <p:txBody>
          <a:bodyPr anchorCtr="0"/>
          <a:lstStyle>
            <a:lvl1pPr algn="r">
              <a:defRPr sz="900">
                <a:latin typeface="+mn-lt"/>
              </a:defRPr>
            </a:lvl1pPr>
          </a:lstStyle>
          <a:p>
            <a:pPr>
              <a:defRPr/>
            </a:pPr>
            <a:fld id="{DEEE568F-171F-421F-8487-5FC57261C5FE}" type="slidenum">
              <a:rPr lang="ja-JP" altLang="en-US">
                <a:solidFill>
                  <a:prstClr val="white"/>
                </a:solidFill>
              </a:rPr>
              <a:pPr>
                <a:defRPr/>
              </a:pPr>
              <a:t>&lt;#&gt;</a:t>
            </a:fld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>
                <a:solidFill>
                  <a:prstClr val="white"/>
                </a:solidFill>
              </a:rPr>
              <a:t>© 2014  SuperStream Inc. All rights reserved.</a:t>
            </a:r>
            <a:endParaRPr lang="en-US" altLang="ja-JP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A5C83-6948-46D9-B520-32C2DB7F524D}" type="slidenum">
              <a:rPr lang="en-US" altLang="ja-JP">
                <a:solidFill>
                  <a:prstClr val="white"/>
                </a:solidFill>
              </a:rPr>
              <a:pPr>
                <a:defRPr/>
              </a:pPr>
              <a:t>&lt;#&gt;</a:t>
            </a:fld>
            <a:endParaRPr lang="en-US" altLang="ja-JP">
              <a:solidFill>
                <a:prstClr val="white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>
                <a:solidFill>
                  <a:prstClr val="white"/>
                </a:solidFill>
              </a:rPr>
              <a:t>© 2014  SuperStream Inc. All rights reserved.</a:t>
            </a:r>
            <a:endParaRPr lang="en-US" altLang="ja-JP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7" descr="Blue-Agenda01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図 9" descr="Blue_Thanks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92500" y="2555875"/>
            <a:ext cx="50466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10" descr="Logo_SSCORE.pn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3938" y="3186113"/>
            <a:ext cx="39798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フッター プレースホルダ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dirty="0" smtClean="0">
                <a:solidFill>
                  <a:prstClr val="white"/>
                </a:solidFill>
              </a:rPr>
              <a:t>© 2014  SuperStream Inc. All rights reserved.</a:t>
            </a:r>
            <a:endParaRPr lang="en-US" altLang="ja-JP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18475" y="6462713"/>
            <a:ext cx="719138" cy="1793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fld id="{D478C985-2D47-4B59-9F31-B96BFF7DF12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pic>
        <p:nvPicPr>
          <p:cNvPr id="1027" name="図 6" descr="Logo_SSCORE.png"/>
          <p:cNvPicPr>
            <a:picLocks noChangeAspect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380288" y="298450"/>
            <a:ext cx="1485900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フッター プレースホルダ 2"/>
          <p:cNvSpPr>
            <a:spLocks noGrp="1"/>
          </p:cNvSpPr>
          <p:nvPr userDrawn="1">
            <p:ph type="ftr" sz="quarter" idx="3"/>
          </p:nvPr>
        </p:nvSpPr>
        <p:spPr bwMode="auto">
          <a:xfrm>
            <a:off x="306388" y="6457950"/>
            <a:ext cx="2498725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700" b="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© 2012  SuperStream Inc. All rights reserved.</a:t>
            </a:r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08" r:id="rId1"/>
    <p:sldLayoutId id="2147484809" r:id="rId2"/>
    <p:sldLayoutId id="2147484810" r:id="rId3"/>
    <p:sldLayoutId id="2147484811" r:id="rId4"/>
    <p:sldLayoutId id="2147484812" r:id="rId5"/>
  </p:sldLayoutIdLst>
  <p:hf hdr="0" dt="0"/>
  <p:txStyles>
    <p:titleStyle>
      <a:lvl1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2pPr>
      <a:lvl3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3pPr>
      <a:lvl4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4pPr>
      <a:lvl5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5pPr>
      <a:lvl6pPr marL="4572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6pPr>
      <a:lvl7pPr marL="9144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7pPr>
      <a:lvl8pPr marL="13716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8pPr>
      <a:lvl9pPr marL="18288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9pPr>
    </p:titleStyle>
    <p:bodyStyle>
      <a:lvl1pPr marL="215900" indent="-215900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31800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50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50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509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18475" y="6462713"/>
            <a:ext cx="719138" cy="1793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E2498D-0910-4C1C-86C8-06E1477A1548}" type="slidenum">
              <a:rPr lang="ja-JP" altLang="en-US" b="0">
                <a:solidFill>
                  <a:prstClr val="white"/>
                </a:solidFill>
              </a:rPr>
              <a:pPr>
                <a:defRPr/>
              </a:pPr>
              <a:t>&lt;#&gt;</a:t>
            </a:fld>
            <a:endParaRPr lang="ja-JP" altLang="en-US" b="0" dirty="0">
              <a:solidFill>
                <a:prstClr val="white"/>
              </a:solidFill>
            </a:endParaRPr>
          </a:p>
        </p:txBody>
      </p:sp>
      <p:pic>
        <p:nvPicPr>
          <p:cNvPr id="5123" name="図 6" descr="Logo_SSCORE.pn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380288" y="298450"/>
            <a:ext cx="1485900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フッター プレースホルダ 2"/>
          <p:cNvSpPr>
            <a:spLocks noGrp="1"/>
          </p:cNvSpPr>
          <p:nvPr userDrawn="1">
            <p:ph type="ftr" sz="quarter" idx="3"/>
          </p:nvPr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b="0" dirty="0" smtClean="0">
                <a:solidFill>
                  <a:prstClr val="white"/>
                </a:solidFill>
              </a:rPr>
              <a:t>© 2014  SuperStream Inc. All rights reserved.</a:t>
            </a:r>
            <a:endParaRPr lang="en-US" altLang="ja-JP" b="0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14" r:id="rId1"/>
    <p:sldLayoutId id="2147484815" r:id="rId2"/>
    <p:sldLayoutId id="2147484816" r:id="rId3"/>
    <p:sldLayoutId id="2147484817" r:id="rId4"/>
    <p:sldLayoutId id="2147484818" r:id="rId5"/>
  </p:sldLayoutIdLst>
  <p:hf hdr="0" dt="0"/>
  <p:txStyles>
    <p:titleStyle>
      <a:lvl1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2pPr>
      <a:lvl3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3pPr>
      <a:lvl4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4pPr>
      <a:lvl5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5pPr>
      <a:lvl6pPr marL="4572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6pPr>
      <a:lvl7pPr marL="9144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7pPr>
      <a:lvl8pPr marL="13716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8pPr>
      <a:lvl9pPr marL="18288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9pPr>
    </p:titleStyle>
    <p:bodyStyle>
      <a:lvl1pPr marL="215900" indent="-215900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31800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50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50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509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18475" y="6462713"/>
            <a:ext cx="719138" cy="1793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E2498D-0910-4C1C-86C8-06E1477A1548}" type="slidenum">
              <a:rPr lang="ja-JP" altLang="en-US" b="0">
                <a:solidFill>
                  <a:prstClr val="white"/>
                </a:solidFill>
              </a:rPr>
              <a:pPr>
                <a:defRPr/>
              </a:pPr>
              <a:t>&lt;#&gt;</a:t>
            </a:fld>
            <a:endParaRPr lang="ja-JP" altLang="en-US" b="0" dirty="0">
              <a:solidFill>
                <a:prstClr val="white"/>
              </a:solidFill>
            </a:endParaRPr>
          </a:p>
        </p:txBody>
      </p:sp>
      <p:pic>
        <p:nvPicPr>
          <p:cNvPr id="5123" name="図 6" descr="Logo_SSCORE.pn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380288" y="298450"/>
            <a:ext cx="1485900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フッター プレースホルダ 2"/>
          <p:cNvSpPr>
            <a:spLocks noGrp="1"/>
          </p:cNvSpPr>
          <p:nvPr userDrawn="1">
            <p:ph type="ftr" sz="quarter" idx="3"/>
          </p:nvPr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70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 b="0" dirty="0" smtClean="0">
                <a:solidFill>
                  <a:prstClr val="white"/>
                </a:solidFill>
              </a:rPr>
              <a:t>© 2014  SuperStream Inc. All rights reserved.</a:t>
            </a:r>
            <a:endParaRPr lang="en-US" altLang="ja-JP" b="0" dirty="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20" r:id="rId1"/>
    <p:sldLayoutId id="2147484821" r:id="rId2"/>
    <p:sldLayoutId id="2147484822" r:id="rId3"/>
    <p:sldLayoutId id="2147484823" r:id="rId4"/>
    <p:sldLayoutId id="2147484824" r:id="rId5"/>
  </p:sldLayoutIdLst>
  <p:hf hdr="0" dt="0"/>
  <p:txStyles>
    <p:titleStyle>
      <a:lvl1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2pPr>
      <a:lvl3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3pPr>
      <a:lvl4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4pPr>
      <a:lvl5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5pPr>
      <a:lvl6pPr marL="4572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6pPr>
      <a:lvl7pPr marL="9144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7pPr>
      <a:lvl8pPr marL="13716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8pPr>
      <a:lvl9pPr marL="18288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9pPr>
    </p:titleStyle>
    <p:bodyStyle>
      <a:lvl1pPr marL="215900" indent="-215900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31800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50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50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509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7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png"/><Relationship Id="rId4" Type="http://schemas.openxmlformats.org/officeDocument/2006/relationships/hyperlink" Target="http://localhost:7001/Fieldlogin/login?kaicode=DEMO&amp;syncode=100205&amp;userid=100205&amp;password=100205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8"/>
          <p:cNvSpPr txBox="1">
            <a:spLocks noChangeArrowheads="1"/>
          </p:cNvSpPr>
          <p:nvPr/>
        </p:nvSpPr>
        <p:spPr bwMode="auto">
          <a:xfrm>
            <a:off x="250825" y="1231900"/>
            <a:ext cx="8572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000" b="0">
                <a:latin typeface="HGP創英角ｺﾞｼｯｸUB" pitchFamily="50" charset="-128"/>
                <a:ea typeface="HGP創英角ｺﾞｼｯｸUB" pitchFamily="50" charset="-128"/>
              </a:rPr>
              <a:t>　　　　</a:t>
            </a: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5381625" y="5502275"/>
            <a:ext cx="3403600" cy="28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>
              <a:lnSpc>
                <a:spcPts val="2200"/>
              </a:lnSpc>
            </a:pPr>
            <a:r>
              <a:rPr lang="ja-JP" altLang="en-US" sz="18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スーパーストリーム株式会社</a:t>
            </a:r>
          </a:p>
        </p:txBody>
      </p:sp>
      <p:sp>
        <p:nvSpPr>
          <p:cNvPr id="5" name="テキスト プレースホルダ 8"/>
          <p:cNvSpPr txBox="1">
            <a:spLocks/>
          </p:cNvSpPr>
          <p:nvPr/>
        </p:nvSpPr>
        <p:spPr>
          <a:xfrm>
            <a:off x="4211638" y="2735263"/>
            <a:ext cx="4799197" cy="1139825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1" lang="en-US" altLang="ja-JP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n-cs"/>
              </a:rPr>
              <a:t>SuperStream</a:t>
            </a:r>
            <a:r>
              <a:rPr kumimoji="1" lang="en-US" altLang="ja-JP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n-cs"/>
              </a:rPr>
              <a:t> - </a:t>
            </a:r>
            <a:r>
              <a:rPr kumimoji="1" lang="en-US" altLang="ja-JP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n-cs"/>
              </a:rPr>
              <a:t>field</a:t>
            </a:r>
            <a:r>
              <a:rPr kumimoji="1" lang="en-US" altLang="ja-JP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n-cs"/>
              </a:rPr>
              <a:t>/ HR</a:t>
            </a:r>
            <a:r>
              <a:rPr lang="ja-JP" altLang="en-US" sz="22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endParaRPr lang="en-US" altLang="ja-JP" sz="2200" b="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R="0" lvl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en-US" altLang="ja-JP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人事諸届・照会システム</a:t>
            </a:r>
            <a:r>
              <a:rPr lang="en-US" altLang="ja-JP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 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のご紹介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フッター プレースホルダ 2"/>
          <p:cNvSpPr txBox="1">
            <a:spLocks/>
          </p:cNvSpPr>
          <p:nvPr/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</a:t>
            </a:r>
            <a:r>
              <a:rPr kumimoji="1" lang="en-US" altLang="ja-JP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5"/>
          <p:cNvSpPr>
            <a:spLocks noChangeArrowheads="1"/>
          </p:cNvSpPr>
          <p:nvPr/>
        </p:nvSpPr>
        <p:spPr bwMode="gray">
          <a:xfrm>
            <a:off x="250825" y="2239963"/>
            <a:ext cx="8642350" cy="3917950"/>
          </a:xfrm>
          <a:prstGeom prst="roundRect">
            <a:avLst>
              <a:gd name="adj" fmla="val 4620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rgbClr val="D3D3D3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65AE"/>
              </a:buClr>
              <a:buSzPct val="80000"/>
              <a:buFont typeface="Wingdings" pitchFamily="2" charset="2"/>
              <a:buNone/>
            </a:pPr>
            <a:endParaRPr lang="ja-JP" altLang="ja-JP" sz="1200" b="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0483" name="Picture 3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0525" y="2814638"/>
            <a:ext cx="4165600" cy="2946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0484" name="コンテンツ プレースホルダ 6"/>
          <p:cNvSpPr txBox="1">
            <a:spLocks/>
          </p:cNvSpPr>
          <p:nvPr/>
        </p:nvSpPr>
        <p:spPr bwMode="auto">
          <a:xfrm>
            <a:off x="322263" y="2322513"/>
            <a:ext cx="36893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15900" indent="-215900" fontAlgn="ctr">
              <a:spcBef>
                <a:spcPct val="20000"/>
              </a:spcBef>
              <a:buClr>
                <a:srgbClr val="BCE3FF"/>
              </a:buClr>
              <a:buSzPct val="75000"/>
            </a:pPr>
            <a:r>
              <a:rPr lang="en-US" altLang="ja-JP" sz="14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lang="ja-JP" altLang="en-US" sz="14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社員台帳照会　社員検索条件入力</a:t>
            </a:r>
            <a:r>
              <a:rPr lang="en-US" altLang="ja-JP" sz="14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r>
              <a:rPr lang="ja-JP" altLang="en-US" sz="14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画面</a:t>
            </a:r>
            <a:endParaRPr lang="en-US" altLang="ja-JP" sz="1400" b="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485" name="コンテンツ プレースホルダ 6"/>
          <p:cNvSpPr txBox="1">
            <a:spLocks/>
          </p:cNvSpPr>
          <p:nvPr/>
        </p:nvSpPr>
        <p:spPr bwMode="auto">
          <a:xfrm>
            <a:off x="4572000" y="2322513"/>
            <a:ext cx="33845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15900" indent="-215900" fontAlgn="ctr">
              <a:spcBef>
                <a:spcPct val="20000"/>
              </a:spcBef>
              <a:buClr>
                <a:srgbClr val="BCE3FF"/>
              </a:buClr>
              <a:buSzPct val="75000"/>
            </a:pPr>
            <a:r>
              <a:rPr lang="en-US" altLang="ja-JP" sz="14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lang="ja-JP" altLang="en-US" sz="14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社員台帳照会　検索結果一覧表示</a:t>
            </a:r>
            <a:r>
              <a:rPr lang="en-US" altLang="ja-JP" sz="14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  <a:r>
              <a:rPr lang="ja-JP" altLang="en-US" sz="14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画面</a:t>
            </a:r>
            <a:endParaRPr lang="en-US" altLang="ja-JP" sz="1400" b="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 bwMode="auto">
          <a:xfrm>
            <a:off x="1746250" y="3833813"/>
            <a:ext cx="846138" cy="287337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 b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角丸四角形吹き出し 15"/>
          <p:cNvSpPr/>
          <p:nvPr/>
        </p:nvSpPr>
        <p:spPr bwMode="auto">
          <a:xfrm>
            <a:off x="2893802" y="3797453"/>
            <a:ext cx="1728470" cy="720056"/>
          </a:xfrm>
          <a:prstGeom prst="wedgeRoundRectCallout">
            <a:avLst>
              <a:gd name="adj1" fmla="val -64981"/>
              <a:gd name="adj2" fmla="val -25968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2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照会する会社を選択します。</a:t>
            </a:r>
          </a:p>
        </p:txBody>
      </p:sp>
      <p:cxnSp>
        <p:nvCxnSpPr>
          <p:cNvPr id="18" name="直線コネクタ 17"/>
          <p:cNvCxnSpPr/>
          <p:nvPr/>
        </p:nvCxnSpPr>
        <p:spPr bwMode="black">
          <a:xfrm>
            <a:off x="611188" y="1797050"/>
            <a:ext cx="75612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06" name="テキスト ボックス 20"/>
          <p:cNvSpPr txBox="1">
            <a:spLocks noChangeArrowheads="1"/>
          </p:cNvSpPr>
          <p:nvPr/>
        </p:nvSpPr>
        <p:spPr bwMode="black">
          <a:xfrm>
            <a:off x="704980" y="1436688"/>
            <a:ext cx="91427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>
              <a:lnSpc>
                <a:spcPts val="2800"/>
              </a:lnSpc>
            </a:pPr>
            <a:r>
              <a:rPr lang="ja-JP" altLang="en-US" sz="1800" b="0" dirty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グループ会社の</a:t>
            </a:r>
            <a:r>
              <a:rPr lang="zh-TW" altLang="en-US" sz="1800" b="0" dirty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社員台帳照会機能</a:t>
            </a:r>
            <a:endParaRPr lang="en-US" altLang="ja-JP" sz="1800" b="0" dirty="0">
              <a:solidFill>
                <a:schemeClr val="accent3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4" name="コンテンツ プレースホルダ 6"/>
          <p:cNvSpPr txBox="1">
            <a:spLocks/>
          </p:cNvSpPr>
          <p:nvPr/>
        </p:nvSpPr>
        <p:spPr bwMode="auto">
          <a:xfrm>
            <a:off x="604838" y="1930400"/>
            <a:ext cx="8110537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15900" indent="-215900" fontAlgn="ctr">
              <a:spcBef>
                <a:spcPct val="20000"/>
              </a:spcBef>
              <a:buClr>
                <a:srgbClr val="BCE3FF"/>
              </a:buClr>
              <a:buSzPct val="75000"/>
            </a:pPr>
            <a:r>
              <a:rPr lang="ja-JP" altLang="en-US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会社を跨いだ社員台帳を経営層、人事部やラインマネージャに公開することが可能となります。</a:t>
            </a:r>
          </a:p>
          <a:p>
            <a:pPr marL="215900" indent="-215900" fontAlgn="ctr">
              <a:spcBef>
                <a:spcPct val="20000"/>
              </a:spcBef>
              <a:buClr>
                <a:srgbClr val="BCE3FF"/>
              </a:buClr>
              <a:buSzPct val="75000"/>
            </a:pPr>
            <a:endParaRPr lang="ja-JP" altLang="en-US" sz="1200" b="0" dirty="0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215900" indent="-215900" fontAlgn="ctr">
              <a:spcBef>
                <a:spcPct val="20000"/>
              </a:spcBef>
              <a:buClr>
                <a:srgbClr val="BCE3FF"/>
              </a:buClr>
              <a:buSzPct val="75000"/>
            </a:pPr>
            <a:endParaRPr lang="ja-JP" altLang="en-US" sz="1200" b="0" dirty="0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215900" indent="-215900" fontAlgn="ctr">
              <a:spcBef>
                <a:spcPct val="20000"/>
              </a:spcBef>
              <a:buClr>
                <a:srgbClr val="BCE3FF"/>
              </a:buClr>
              <a:buSzPct val="75000"/>
            </a:pPr>
            <a:endParaRPr lang="en-US" altLang="ja-JP" sz="1200" b="0" dirty="0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0494" name="Picture 3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89463" y="2822575"/>
            <a:ext cx="4146550" cy="2938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5" name="角丸四角形 14"/>
          <p:cNvSpPr/>
          <p:nvPr/>
        </p:nvSpPr>
        <p:spPr bwMode="auto">
          <a:xfrm>
            <a:off x="5608638" y="5035550"/>
            <a:ext cx="561975" cy="415925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 b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角丸四角形 28"/>
          <p:cNvSpPr/>
          <p:nvPr/>
        </p:nvSpPr>
        <p:spPr bwMode="auto">
          <a:xfrm>
            <a:off x="5608638" y="3551238"/>
            <a:ext cx="563562" cy="1474787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 b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" name="角丸四角形吹き出し 16"/>
          <p:cNvSpPr/>
          <p:nvPr/>
        </p:nvSpPr>
        <p:spPr bwMode="auto">
          <a:xfrm>
            <a:off x="4714693" y="5741160"/>
            <a:ext cx="2857960" cy="374252"/>
          </a:xfrm>
          <a:prstGeom prst="wedgeRoundRectCallout">
            <a:avLst>
              <a:gd name="adj1" fmla="val -6204"/>
              <a:gd name="adj2" fmla="val -123795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2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複数会社の社員情報を照会できます。</a:t>
            </a:r>
          </a:p>
        </p:txBody>
      </p:sp>
      <p:sp>
        <p:nvSpPr>
          <p:cNvPr id="12" name="左カーブ矢印 11"/>
          <p:cNvSpPr/>
          <p:nvPr/>
        </p:nvSpPr>
        <p:spPr bwMode="auto">
          <a:xfrm rot="16200000">
            <a:off x="4337730" y="2404113"/>
            <a:ext cx="432033" cy="792215"/>
          </a:xfrm>
          <a:prstGeom prst="curvedLeftArrow">
            <a:avLst/>
          </a:prstGeom>
          <a:solidFill>
            <a:srgbClr val="C00000"/>
          </a:soli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 b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04" name="Rectangle 9"/>
          <p:cNvSpPr>
            <a:spLocks noChangeArrowheads="1"/>
          </p:cNvSpPr>
          <p:nvPr/>
        </p:nvSpPr>
        <p:spPr bwMode="auto">
          <a:xfrm>
            <a:off x="214139" y="262800"/>
            <a:ext cx="6777038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ts val="2600"/>
              </a:lnSpc>
            </a:pPr>
            <a:r>
              <a:rPr lang="en-US" altLang="ja-JP" sz="2200" i="1" dirty="0" err="1" smtClean="0"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 smtClean="0">
                <a:ea typeface="メイリオ" pitchFamily="50" charset="-128"/>
                <a:cs typeface="Times New Roman" pitchFamily="18" charset="0"/>
              </a:rPr>
              <a:t> - </a:t>
            </a:r>
            <a:r>
              <a:rPr lang="en-US" altLang="ja-JP" sz="2200" i="1" dirty="0" smtClean="0">
                <a:ea typeface="メイリオ" pitchFamily="50" charset="-128"/>
                <a:cs typeface="Times New Roman" pitchFamily="18" charset="0"/>
              </a:rPr>
              <a:t>field/</a:t>
            </a:r>
            <a:r>
              <a:rPr lang="en-US" altLang="ja-JP" sz="2200" dirty="0" smtClean="0">
                <a:ea typeface="メイリオ" pitchFamily="50" charset="-128"/>
                <a:cs typeface="Times New Roman" pitchFamily="18" charset="0"/>
              </a:rPr>
              <a:t> HR</a:t>
            </a:r>
            <a:r>
              <a:rPr lang="en-US" altLang="ja-JP" sz="22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～グループ会社の社員台帳照会機能～</a:t>
            </a:r>
          </a:p>
        </p:txBody>
      </p:sp>
      <p:grpSp>
        <p:nvGrpSpPr>
          <p:cNvPr id="31" name="グループ化 81"/>
          <p:cNvGrpSpPr>
            <a:grpSpLocks/>
          </p:cNvGrpSpPr>
          <p:nvPr/>
        </p:nvGrpSpPr>
        <p:grpSpPr bwMode="auto">
          <a:xfrm>
            <a:off x="395288" y="1436688"/>
            <a:ext cx="1223962" cy="479425"/>
            <a:chOff x="395536" y="1041580"/>
            <a:chExt cx="1224136" cy="360040"/>
          </a:xfrm>
        </p:grpSpPr>
        <p:grpSp>
          <p:nvGrpSpPr>
            <p:cNvPr id="32" name="グループ化 9"/>
            <p:cNvGrpSpPr>
              <a:grpSpLocks/>
            </p:cNvGrpSpPr>
            <p:nvPr/>
          </p:nvGrpSpPr>
          <p:grpSpPr bwMode="auto">
            <a:xfrm>
              <a:off x="395536" y="1131591"/>
              <a:ext cx="216024" cy="162017"/>
              <a:chOff x="251520" y="987574"/>
              <a:chExt cx="320688" cy="351587"/>
            </a:xfrm>
          </p:grpSpPr>
          <p:sp>
            <p:nvSpPr>
              <p:cNvPr id="34" name="正方形/長方形 33"/>
              <p:cNvSpPr/>
              <p:nvPr/>
            </p:nvSpPr>
            <p:spPr bwMode="black">
              <a:xfrm>
                <a:off x="251520" y="987574"/>
                <a:ext cx="216024" cy="216024"/>
              </a:xfrm>
              <a:prstGeom prst="rect">
                <a:avLst/>
              </a:prstGeom>
              <a:gradFill rotWithShape="1">
                <a:gsLst>
                  <a:gs pos="0">
                    <a:srgbClr val="B91B17">
                      <a:shade val="51000"/>
                      <a:satMod val="130000"/>
                    </a:srgbClr>
                  </a:gs>
                  <a:gs pos="80000">
                    <a:srgbClr val="B91B17">
                      <a:shade val="93000"/>
                      <a:satMod val="130000"/>
                    </a:srgbClr>
                  </a:gs>
                  <a:gs pos="100000">
                    <a:srgbClr val="B91B17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1800" b="0" kern="0">
                  <a:solidFill>
                    <a:srgbClr val="FF66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5" name="正方形/長方形 34"/>
              <p:cNvSpPr/>
              <p:nvPr/>
            </p:nvSpPr>
            <p:spPr bwMode="black">
              <a:xfrm>
                <a:off x="356183" y="1123139"/>
                <a:ext cx="216025" cy="216022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shade val="51000"/>
                      <a:satMod val="130000"/>
                    </a:srgbClr>
                  </a:gs>
                  <a:gs pos="80000">
                    <a:srgbClr val="FFFFFF">
                      <a:shade val="93000"/>
                      <a:satMod val="130000"/>
                    </a:srgbClr>
                  </a:gs>
                  <a:gs pos="100000">
                    <a:srgbClr val="FFFFFF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1800" b="0" kern="0">
                  <a:solidFill>
                    <a:srgbClr val="FF66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33" name="テキスト ボックス 20"/>
            <p:cNvSpPr txBox="1">
              <a:spLocks noChangeArrowheads="1"/>
            </p:cNvSpPr>
            <p:nvPr/>
          </p:nvSpPr>
          <p:spPr bwMode="black">
            <a:xfrm>
              <a:off x="705142" y="1041580"/>
              <a:ext cx="91453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pPr fontAlgn="auto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ja-JP" sz="1800" b="0" kern="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25" name="スライド番号プレースホルダ 4"/>
          <p:cNvSpPr txBox="1">
            <a:spLocks/>
          </p:cNvSpPr>
          <p:nvPr/>
        </p:nvSpPr>
        <p:spPr bwMode="auto">
          <a:xfrm>
            <a:off x="7920038" y="6462713"/>
            <a:ext cx="720725" cy="1793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rIns="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EFF414B5-406C-4A72-9589-E1BEDC216863}" type="slidenum">
              <a:rPr lang="ja-JP" altLang="en-US" sz="900" b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>
                <a:defRPr/>
              </a:pPr>
              <a:t>10</a:t>
            </a:fld>
            <a:endParaRPr lang="ja-JP" altLang="en-US" sz="900" b="0" dirty="0" smtClean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" name="フッター プレースホルダ 2"/>
          <p:cNvSpPr txBox="1">
            <a:spLocks/>
          </p:cNvSpPr>
          <p:nvPr/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</a:t>
            </a:r>
            <a:r>
              <a:rPr kumimoji="1" lang="en-US" altLang="ja-JP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タイトル 3"/>
          <p:cNvSpPr>
            <a:spLocks noGrp="1"/>
          </p:cNvSpPr>
          <p:nvPr>
            <p:ph type="title"/>
          </p:nvPr>
        </p:nvSpPr>
        <p:spPr bwMode="auto">
          <a:xfrm>
            <a:off x="216000" y="262800"/>
            <a:ext cx="8135938" cy="936000"/>
          </a:xfrm>
          <a:noFill/>
          <a:ln>
            <a:miter lim="800000"/>
            <a:headEnd/>
            <a:tailEnd/>
          </a:ln>
        </p:spPr>
        <p:txBody>
          <a:bodyPr vert="horz" wrap="square" lIns="9144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lnSpc>
                <a:spcPts val="2600"/>
              </a:lnSpc>
            </a:pPr>
            <a:r>
              <a:rPr lang="en-US" altLang="ja-JP" b="1" i="1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 </a:t>
            </a:r>
            <a:r>
              <a:rPr lang="en-US" altLang="ja-JP" b="1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 </a:t>
            </a:r>
            <a:r>
              <a:rPr lang="en-US" altLang="ja-JP" b="1" i="1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field/ </a:t>
            </a:r>
            <a:r>
              <a:rPr lang="en-US" altLang="ja-JP" b="1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HR</a:t>
            </a:r>
            <a: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4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～保有スキル申請機能～</a:t>
            </a:r>
          </a:p>
        </p:txBody>
      </p:sp>
      <p:grpSp>
        <p:nvGrpSpPr>
          <p:cNvPr id="3" name="グループ化 24"/>
          <p:cNvGrpSpPr>
            <a:grpSpLocks/>
          </p:cNvGrpSpPr>
          <p:nvPr/>
        </p:nvGrpSpPr>
        <p:grpSpPr bwMode="auto">
          <a:xfrm>
            <a:off x="214313" y="2257425"/>
            <a:ext cx="8678862" cy="4008438"/>
            <a:chOff x="215008" y="2257425"/>
            <a:chExt cx="8677472" cy="4008090"/>
          </a:xfrm>
        </p:grpSpPr>
        <p:sp>
          <p:nvSpPr>
            <p:cNvPr id="21521" name="AutoShape 5"/>
            <p:cNvSpPr>
              <a:spLocks noChangeArrowheads="1"/>
            </p:cNvSpPr>
            <p:nvPr/>
          </p:nvSpPr>
          <p:spPr bwMode="gray">
            <a:xfrm>
              <a:off x="4500572" y="2257425"/>
              <a:ext cx="4391908" cy="4008090"/>
            </a:xfrm>
            <a:prstGeom prst="roundRect">
              <a:avLst>
                <a:gd name="adj" fmla="val 462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3F3F3"/>
                </a:gs>
              </a:gsLst>
              <a:lin ang="5400000" scaled="1"/>
            </a:gradFill>
            <a:ln w="9525" algn="ctr">
              <a:solidFill>
                <a:srgbClr val="D3D3D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65AE"/>
                </a:buClr>
                <a:buSzPct val="80000"/>
                <a:buFont typeface="Wingdings" pitchFamily="2" charset="2"/>
                <a:buNone/>
              </a:pPr>
              <a:endParaRPr lang="ja-JP" altLang="ja-JP" sz="12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21522" name="Picture 3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619138" y="2881139"/>
              <a:ext cx="4201333" cy="3168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23" name="コンテンツ プレースホルダ 6"/>
            <p:cNvSpPr txBox="1">
              <a:spLocks/>
            </p:cNvSpPr>
            <p:nvPr/>
          </p:nvSpPr>
          <p:spPr bwMode="auto">
            <a:xfrm>
              <a:off x="4643424" y="2355841"/>
              <a:ext cx="3096716" cy="288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15900" indent="-215900" fontAlgn="ctr">
                <a:spcBef>
                  <a:spcPct val="20000"/>
                </a:spcBef>
                <a:buClr>
                  <a:srgbClr val="BCE3FF"/>
                </a:buClr>
                <a:buSzPct val="75000"/>
              </a:pPr>
              <a:r>
                <a:rPr lang="en-US" altLang="ja-JP" sz="1400" b="0">
                  <a:solidFill>
                    <a:srgbClr val="40404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【</a:t>
              </a:r>
              <a:r>
                <a:rPr lang="ja-JP" altLang="en-US" sz="1400" b="0">
                  <a:solidFill>
                    <a:srgbClr val="40404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新規申請書の入力</a:t>
              </a:r>
              <a:r>
                <a:rPr lang="en-US" altLang="ja-JP" sz="1400" b="0">
                  <a:solidFill>
                    <a:srgbClr val="40404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】</a:t>
              </a:r>
              <a:r>
                <a:rPr lang="ja-JP" altLang="en-US" sz="1400" b="0">
                  <a:solidFill>
                    <a:srgbClr val="40404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画面</a:t>
              </a:r>
              <a:endParaRPr lang="en-US" altLang="ja-JP" sz="14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" name="角丸四角形 11"/>
            <p:cNvSpPr/>
            <p:nvPr/>
          </p:nvSpPr>
          <p:spPr>
            <a:xfrm>
              <a:off x="7452849" y="3778118"/>
              <a:ext cx="934887" cy="288900"/>
            </a:xfrm>
            <a:prstGeom prst="round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 b="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6011629" y="4105115"/>
              <a:ext cx="1728510" cy="576213"/>
            </a:xfrm>
            <a:prstGeom prst="round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 b="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526" name="AutoShape 5"/>
            <p:cNvSpPr>
              <a:spLocks noChangeArrowheads="1"/>
            </p:cNvSpPr>
            <p:nvPr/>
          </p:nvSpPr>
          <p:spPr bwMode="gray">
            <a:xfrm>
              <a:off x="215008" y="2257425"/>
              <a:ext cx="4190329" cy="4008090"/>
            </a:xfrm>
            <a:prstGeom prst="roundRect">
              <a:avLst>
                <a:gd name="adj" fmla="val 462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3F3F3"/>
                </a:gs>
              </a:gsLst>
              <a:lin ang="5400000" scaled="1"/>
            </a:gradFill>
            <a:ln w="9525" algn="ctr">
              <a:solidFill>
                <a:srgbClr val="D3D3D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65AE"/>
                </a:buClr>
                <a:buSzPct val="80000"/>
                <a:buFont typeface="Wingdings" pitchFamily="2" charset="2"/>
                <a:buNone/>
              </a:pPr>
              <a:endParaRPr lang="ja-JP" altLang="ja-JP" sz="12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8" name="角丸四角形 17"/>
            <p:cNvSpPr/>
            <p:nvPr/>
          </p:nvSpPr>
          <p:spPr>
            <a:xfrm>
              <a:off x="8365514" y="4681328"/>
              <a:ext cx="288879" cy="134925"/>
            </a:xfrm>
            <a:prstGeom prst="round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 b="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1528" name="コンテンツ プレースホルダ 6"/>
            <p:cNvSpPr txBox="1">
              <a:spLocks/>
            </p:cNvSpPr>
            <p:nvPr/>
          </p:nvSpPr>
          <p:spPr bwMode="auto">
            <a:xfrm>
              <a:off x="395954" y="2373303"/>
              <a:ext cx="3096716" cy="288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marL="215900" indent="-215900" fontAlgn="ctr">
                <a:spcBef>
                  <a:spcPct val="20000"/>
                </a:spcBef>
                <a:buClr>
                  <a:srgbClr val="BCE3FF"/>
                </a:buClr>
                <a:buSzPct val="75000"/>
              </a:pPr>
              <a:r>
                <a:rPr lang="en-US" altLang="ja-JP" sz="1400" b="0">
                  <a:solidFill>
                    <a:srgbClr val="40404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【</a:t>
              </a:r>
              <a:r>
                <a:rPr lang="ja-JP" altLang="en-US" sz="1400" b="0">
                  <a:solidFill>
                    <a:srgbClr val="40404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諸届・申請書の定義登録</a:t>
              </a:r>
              <a:r>
                <a:rPr lang="en-US" altLang="ja-JP" sz="1400" b="0">
                  <a:solidFill>
                    <a:srgbClr val="40404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】</a:t>
              </a:r>
              <a:r>
                <a:rPr lang="ja-JP" altLang="en-US" sz="1400" b="0">
                  <a:solidFill>
                    <a:srgbClr val="40404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画面</a:t>
              </a:r>
              <a:endParaRPr lang="en-US" altLang="ja-JP" sz="14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21529" name="Picture 12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95536" y="2809131"/>
              <a:ext cx="3388709" cy="3384376"/>
            </a:xfrm>
            <a:prstGeom prst="rect">
              <a:avLst/>
            </a:prstGeom>
            <a:noFill/>
            <a:ln w="1">
              <a:noFill/>
              <a:miter lim="800000"/>
              <a:headEnd/>
              <a:tailEnd/>
            </a:ln>
          </p:spPr>
        </p:pic>
        <p:sp>
          <p:nvSpPr>
            <p:cNvPr id="22" name="角丸四角形 21"/>
            <p:cNvSpPr/>
            <p:nvPr/>
          </p:nvSpPr>
          <p:spPr>
            <a:xfrm>
              <a:off x="1548294" y="5522630"/>
              <a:ext cx="719022" cy="144449"/>
            </a:xfrm>
            <a:prstGeom prst="round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 b="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4" name="角丸四角形 23"/>
            <p:cNvSpPr/>
            <p:nvPr/>
          </p:nvSpPr>
          <p:spPr>
            <a:xfrm>
              <a:off x="395954" y="5440087"/>
              <a:ext cx="2361822" cy="215881"/>
            </a:xfrm>
            <a:prstGeom prst="roundRect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 b="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3" name="角丸四角形吹き出し 22"/>
            <p:cNvSpPr/>
            <p:nvPr/>
          </p:nvSpPr>
          <p:spPr>
            <a:xfrm>
              <a:off x="899592" y="4465315"/>
              <a:ext cx="1656184" cy="648072"/>
            </a:xfrm>
            <a:prstGeom prst="wedgeRoundRectCallout">
              <a:avLst>
                <a:gd name="adj1" fmla="val 3966"/>
                <a:gd name="adj2" fmla="val 106752"/>
                <a:gd name="adj3" fmla="val 16667"/>
              </a:avLst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ja-JP" altLang="en-US" sz="1100" b="0" dirty="0">
                  <a:solidFill>
                    <a:srgbClr val="FFFFFF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［申請書の種類］にて</a:t>
              </a:r>
              <a:r>
                <a:rPr lang="en-US" altLang="ja-JP" sz="1100" b="0" dirty="0">
                  <a:solidFill>
                    <a:srgbClr val="FFFFFF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”</a:t>
              </a:r>
              <a:r>
                <a:rPr lang="ja-JP" altLang="en-US" sz="1100" b="0" dirty="0">
                  <a:solidFill>
                    <a:srgbClr val="FFFFFF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保有スキル申請</a:t>
              </a:r>
              <a:r>
                <a:rPr lang="en-US" altLang="ja-JP" sz="1100" b="0" dirty="0">
                  <a:solidFill>
                    <a:srgbClr val="FFFFFF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”</a:t>
              </a:r>
              <a:r>
                <a:rPr lang="ja-JP" altLang="en-US" sz="1100" b="0" dirty="0">
                  <a:solidFill>
                    <a:srgbClr val="FFFFFF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を選択します。</a:t>
              </a:r>
            </a:p>
          </p:txBody>
        </p:sp>
      </p:grpSp>
      <p:cxnSp>
        <p:nvCxnSpPr>
          <p:cNvPr id="28" name="直線コネクタ 27"/>
          <p:cNvCxnSpPr/>
          <p:nvPr/>
        </p:nvCxnSpPr>
        <p:spPr bwMode="black">
          <a:xfrm>
            <a:off x="611188" y="1797050"/>
            <a:ext cx="75612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14" name="テキスト ボックス 31"/>
          <p:cNvSpPr txBox="1">
            <a:spLocks noChangeArrowheads="1"/>
          </p:cNvSpPr>
          <p:nvPr/>
        </p:nvSpPr>
        <p:spPr bwMode="black">
          <a:xfrm>
            <a:off x="704980" y="1436688"/>
            <a:ext cx="91427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>
              <a:lnSpc>
                <a:spcPts val="2800"/>
              </a:lnSpc>
            </a:pPr>
            <a:r>
              <a:rPr lang="ja-JP" altLang="en-US" sz="1800" b="0" dirty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保有スキル申請機能</a:t>
            </a:r>
            <a:endParaRPr lang="en-US" altLang="ja-JP" sz="1800" b="0" dirty="0">
              <a:solidFill>
                <a:schemeClr val="accent3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6" name="コンテンツ プレースホルダ 6"/>
          <p:cNvSpPr txBox="1">
            <a:spLocks/>
          </p:cNvSpPr>
          <p:nvPr/>
        </p:nvSpPr>
        <p:spPr bwMode="auto">
          <a:xfrm>
            <a:off x="604838" y="1930400"/>
            <a:ext cx="8110537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15900" indent="-215900" fontAlgn="ctr">
              <a:spcBef>
                <a:spcPct val="20000"/>
              </a:spcBef>
              <a:buClr>
                <a:srgbClr val="BCE3FF"/>
              </a:buClr>
              <a:buSzPct val="75000"/>
            </a:pPr>
            <a:r>
              <a:rPr lang="en-US" altLang="ja-JP" sz="1200" i="1" dirty="0">
                <a:solidFill>
                  <a:schemeClr val="tx1">
                    <a:lumMod val="65000"/>
                    <a:lumOff val="35000"/>
                  </a:schemeClr>
                </a:solidFill>
                <a:ea typeface="メイリオ" pitchFamily="50" charset="-128"/>
                <a:cs typeface="Times New Roman" pitchFamily="18" charset="0"/>
              </a:rPr>
              <a:t>field/</a:t>
            </a:r>
            <a:r>
              <a:rPr lang="en-US" altLang="ja-JP" sz="1200" dirty="0">
                <a:solidFill>
                  <a:schemeClr val="tx1">
                    <a:lumMod val="65000"/>
                    <a:lumOff val="35000"/>
                  </a:schemeClr>
                </a:solidFill>
                <a:ea typeface="メイリオ" pitchFamily="50" charset="-128"/>
                <a:cs typeface="Times New Roman" pitchFamily="18" charset="0"/>
              </a:rPr>
              <a:t>HR</a:t>
            </a:r>
            <a:r>
              <a:rPr lang="ja-JP" altLang="en-US" sz="12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の申請画面から保有しているスキル情報を、従業員自ら照会して入力申請することが可能となります。</a:t>
            </a:r>
          </a:p>
          <a:p>
            <a:pPr marL="215900" indent="-215900" fontAlgn="ctr">
              <a:spcBef>
                <a:spcPct val="20000"/>
              </a:spcBef>
              <a:buClr>
                <a:srgbClr val="BCE3FF"/>
              </a:buClr>
              <a:buSzPct val="75000"/>
            </a:pPr>
            <a:endParaRPr lang="ja-JP" altLang="en-US" sz="1200" b="0" dirty="0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215900" indent="-215900" fontAlgn="ctr">
              <a:spcBef>
                <a:spcPct val="20000"/>
              </a:spcBef>
              <a:buClr>
                <a:srgbClr val="BCE3FF"/>
              </a:buClr>
              <a:buSzPct val="75000"/>
            </a:pPr>
            <a:endParaRPr lang="ja-JP" altLang="en-US" sz="1200" b="0" dirty="0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215900" indent="-215900" fontAlgn="ctr">
              <a:spcBef>
                <a:spcPct val="20000"/>
              </a:spcBef>
              <a:buClr>
                <a:srgbClr val="BCE3FF"/>
              </a:buClr>
              <a:buSzPct val="75000"/>
            </a:pPr>
            <a:endParaRPr lang="en-US" altLang="ja-JP" sz="1200" b="0" dirty="0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 bwMode="black">
          <a:xfrm>
            <a:off x="395288" y="1556546"/>
            <a:ext cx="145499" cy="132556"/>
          </a:xfrm>
          <a:prstGeom prst="rect">
            <a:avLst/>
          </a:prstGeom>
          <a:gradFill rotWithShape="1">
            <a:gsLst>
              <a:gs pos="0">
                <a:srgbClr val="B91B17">
                  <a:shade val="51000"/>
                  <a:satMod val="130000"/>
                </a:srgbClr>
              </a:gs>
              <a:gs pos="80000">
                <a:srgbClr val="B91B17">
                  <a:shade val="93000"/>
                  <a:satMod val="130000"/>
                </a:srgbClr>
              </a:gs>
              <a:gs pos="100000">
                <a:srgbClr val="B91B17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800" b="0" kern="0">
              <a:solidFill>
                <a:srgbClr val="FF66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 bwMode="black">
          <a:xfrm>
            <a:off x="465782" y="1639731"/>
            <a:ext cx="145499" cy="132555"/>
          </a:xfrm>
          <a:prstGeom prst="rect">
            <a:avLst/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800" b="0" kern="0">
              <a:solidFill>
                <a:srgbClr val="FF66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スライド番号プレースホルダ 4"/>
          <p:cNvSpPr txBox="1">
            <a:spLocks/>
          </p:cNvSpPr>
          <p:nvPr/>
        </p:nvSpPr>
        <p:spPr bwMode="auto">
          <a:xfrm>
            <a:off x="7920038" y="6462713"/>
            <a:ext cx="720725" cy="1793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rIns="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EFF414B5-406C-4A72-9589-E1BEDC216863}" type="slidenum">
              <a:rPr lang="ja-JP" altLang="en-US" sz="900" b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>
                <a:defRPr/>
              </a:pPr>
              <a:t>11</a:t>
            </a:fld>
            <a:endParaRPr lang="ja-JP" altLang="en-US" sz="900" b="0" dirty="0" smtClean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フッター プレースホルダ 2"/>
          <p:cNvSpPr txBox="1">
            <a:spLocks/>
          </p:cNvSpPr>
          <p:nvPr/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</a:t>
            </a:r>
            <a:r>
              <a:rPr kumimoji="1" lang="en-US" altLang="ja-JP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タイトル 11"/>
          <p:cNvSpPr>
            <a:spLocks noGrp="1"/>
          </p:cNvSpPr>
          <p:nvPr>
            <p:ph type="title"/>
          </p:nvPr>
        </p:nvSpPr>
        <p:spPr bwMode="auto">
          <a:xfrm>
            <a:off x="216000" y="262800"/>
            <a:ext cx="8135938" cy="936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ts val="2600"/>
              </a:lnSpc>
            </a:pPr>
            <a:r>
              <a:rPr lang="en-US" altLang="ja-JP" b="1" i="1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 </a:t>
            </a:r>
            <a:r>
              <a:rPr lang="en-US" altLang="ja-JP" b="1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 </a:t>
            </a:r>
            <a:r>
              <a:rPr lang="en-US" altLang="ja-JP" b="1" i="1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field/ </a:t>
            </a:r>
            <a:r>
              <a:rPr lang="en-US" altLang="ja-JP" b="1" dirty="0" smtClean="0">
                <a:solidFill>
                  <a:srgbClr val="FFFFFF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HR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～従業員自ら扶養控除、保険料控除申告書を提出～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908175" y="3284538"/>
            <a:ext cx="323850" cy="1444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 b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4391" name="テキスト ボックス 14"/>
          <p:cNvSpPr txBox="1">
            <a:spLocks noChangeArrowheads="1"/>
          </p:cNvSpPr>
          <p:nvPr/>
        </p:nvSpPr>
        <p:spPr bwMode="black">
          <a:xfrm>
            <a:off x="704850" y="1385886"/>
            <a:ext cx="41544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>
              <a:lnSpc>
                <a:spcPts val="2800"/>
              </a:lnSpc>
            </a:pPr>
            <a:r>
              <a:rPr lang="ja-JP" altLang="en-US" sz="1800" b="0" dirty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扶養控除、保険料控除申請、印字機能</a:t>
            </a:r>
            <a:endParaRPr lang="en-US" altLang="ja-JP" sz="1800" b="0" dirty="0">
              <a:solidFill>
                <a:schemeClr val="accent3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コンテンツ プレースホルダ 6"/>
          <p:cNvSpPr txBox="1">
            <a:spLocks/>
          </p:cNvSpPr>
          <p:nvPr/>
        </p:nvSpPr>
        <p:spPr bwMode="auto">
          <a:xfrm>
            <a:off x="711374" y="1821801"/>
            <a:ext cx="8110537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15900" indent="-215900" fontAlgn="ctr">
              <a:spcBef>
                <a:spcPct val="20000"/>
              </a:spcBef>
              <a:buClr>
                <a:srgbClr val="BCE3FF"/>
              </a:buClr>
              <a:buSzPct val="75000"/>
            </a:pPr>
            <a:r>
              <a:rPr lang="ja-JP" altLang="en-US" sz="1200" b="0" dirty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扶養控除、および保険料控除兼配偶者特別申告書イメージ</a:t>
            </a:r>
          </a:p>
          <a:p>
            <a:pPr marL="215900" indent="-215900" fontAlgn="ctr">
              <a:spcBef>
                <a:spcPct val="20000"/>
              </a:spcBef>
              <a:buClr>
                <a:srgbClr val="BCE3FF"/>
              </a:buClr>
              <a:buSzPct val="75000"/>
            </a:pPr>
            <a:endParaRPr lang="ja-JP" altLang="en-US" sz="1200" b="0" dirty="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215900" indent="-215900" fontAlgn="ctr">
              <a:spcBef>
                <a:spcPct val="20000"/>
              </a:spcBef>
              <a:buClr>
                <a:srgbClr val="BCE3FF"/>
              </a:buClr>
              <a:buSzPct val="75000"/>
            </a:pPr>
            <a:endParaRPr lang="ja-JP" altLang="en-US" sz="1200" b="0" dirty="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215900" indent="-215900" fontAlgn="ctr">
              <a:spcBef>
                <a:spcPct val="20000"/>
              </a:spcBef>
              <a:buClr>
                <a:srgbClr val="BCE3FF"/>
              </a:buClr>
              <a:buSzPct val="75000"/>
            </a:pPr>
            <a:endParaRPr lang="ja-JP" altLang="en-US" sz="1200" b="0" dirty="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215900" indent="-215900" fontAlgn="ctr">
              <a:spcBef>
                <a:spcPct val="20000"/>
              </a:spcBef>
              <a:buClr>
                <a:srgbClr val="BCE3FF"/>
              </a:buClr>
              <a:buSzPct val="75000"/>
            </a:pPr>
            <a:endParaRPr lang="en-US" altLang="ja-JP" sz="1200" b="0" dirty="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22" name="直線コネクタ 21"/>
          <p:cNvCxnSpPr/>
          <p:nvPr/>
        </p:nvCxnSpPr>
        <p:spPr bwMode="black">
          <a:xfrm>
            <a:off x="611188" y="1746248"/>
            <a:ext cx="75612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 bwMode="black">
          <a:xfrm>
            <a:off x="395288" y="1505744"/>
            <a:ext cx="145499" cy="132556"/>
          </a:xfrm>
          <a:prstGeom prst="rect">
            <a:avLst/>
          </a:prstGeom>
          <a:gradFill rotWithShape="1">
            <a:gsLst>
              <a:gs pos="0">
                <a:srgbClr val="B91B17">
                  <a:shade val="51000"/>
                  <a:satMod val="130000"/>
                </a:srgbClr>
              </a:gs>
              <a:gs pos="80000">
                <a:srgbClr val="B91B17">
                  <a:shade val="93000"/>
                  <a:satMod val="130000"/>
                </a:srgbClr>
              </a:gs>
              <a:gs pos="100000">
                <a:srgbClr val="B91B17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800" b="0" kern="0">
              <a:solidFill>
                <a:srgbClr val="FF66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 bwMode="black">
          <a:xfrm>
            <a:off x="465782" y="1588929"/>
            <a:ext cx="145499" cy="132555"/>
          </a:xfrm>
          <a:prstGeom prst="rect">
            <a:avLst/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800" b="0" kern="0">
              <a:solidFill>
                <a:srgbClr val="FF66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5" name="スライド番号プレースホルダ 4"/>
          <p:cNvSpPr txBox="1">
            <a:spLocks/>
          </p:cNvSpPr>
          <p:nvPr/>
        </p:nvSpPr>
        <p:spPr bwMode="auto">
          <a:xfrm>
            <a:off x="7920038" y="6462713"/>
            <a:ext cx="720725" cy="1793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rIns="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EFF414B5-406C-4A72-9589-E1BEDC216863}" type="slidenum">
              <a:rPr lang="ja-JP" altLang="en-US" sz="900" b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>
                <a:defRPr/>
              </a:pPr>
              <a:t>12</a:t>
            </a:fld>
            <a:endParaRPr lang="ja-JP" altLang="en-US" sz="900" b="0" dirty="0" smtClean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2031175"/>
            <a:ext cx="3923400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正方形/長方形 17"/>
          <p:cNvSpPr/>
          <p:nvPr/>
        </p:nvSpPr>
        <p:spPr>
          <a:xfrm>
            <a:off x="1908175" y="3326873"/>
            <a:ext cx="323850" cy="1444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2031175"/>
            <a:ext cx="3923400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5576" y="3327319"/>
            <a:ext cx="3923400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32040" y="3327631"/>
            <a:ext cx="3923399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フッター プレースホルダ 2"/>
          <p:cNvSpPr txBox="1">
            <a:spLocks/>
          </p:cNvSpPr>
          <p:nvPr/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</a:t>
            </a:r>
            <a:r>
              <a:rPr kumimoji="1" lang="en-US" altLang="ja-JP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ChangeArrowheads="1"/>
          </p:cNvSpPr>
          <p:nvPr/>
        </p:nvSpPr>
        <p:spPr bwMode="gray">
          <a:xfrm>
            <a:off x="250825" y="2239962"/>
            <a:ext cx="8642350" cy="4213374"/>
          </a:xfrm>
          <a:prstGeom prst="roundRect">
            <a:avLst>
              <a:gd name="adj" fmla="val 4620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rgbClr val="D3D3D3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65AE"/>
              </a:buClr>
              <a:buSzPct val="80000"/>
              <a:buFont typeface="Wingdings" pitchFamily="2" charset="2"/>
              <a:buNone/>
            </a:pPr>
            <a:endParaRPr lang="ja-JP" altLang="ja-JP" sz="120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" name="フッター プレースホルダ 1"/>
          <p:cNvSpPr txBox="1">
            <a:spLocks/>
          </p:cNvSpPr>
          <p:nvPr/>
        </p:nvSpPr>
        <p:spPr bwMode="auto">
          <a:xfrm>
            <a:off x="504000" y="6462000"/>
            <a:ext cx="2160000" cy="180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SuperStream Inc. All rights reserved.</a:t>
            </a:r>
            <a:endParaRPr kumimoji="1" lang="en-US" altLang="ja-JP" sz="7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タイトル 11"/>
          <p:cNvSpPr txBox="1">
            <a:spLocks/>
          </p:cNvSpPr>
          <p:nvPr/>
        </p:nvSpPr>
        <p:spPr bwMode="auto">
          <a:xfrm>
            <a:off x="394915" y="207963"/>
            <a:ext cx="8137525" cy="10080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0" tIns="0" rIns="0" bIns="0" rtlCol="0" anchor="ctr" anchorCtr="0">
            <a:normAutofit/>
          </a:bodyPr>
          <a:lstStyle/>
          <a:p>
            <a:pPr fontAlgn="auto">
              <a:lnSpc>
                <a:spcPts val="2800"/>
              </a:lnSpc>
              <a:spcAft>
                <a:spcPts val="0"/>
              </a:spcAft>
              <a:defRPr/>
            </a:pPr>
            <a:r>
              <a:rPr lang="en-US" altLang="ja-JP" sz="2400" i="1" dirty="0" err="1" smtClean="0">
                <a:solidFill>
                  <a:srgbClr val="FFFFFF"/>
                </a:solidFill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400" i="1" dirty="0" smtClean="0">
                <a:solidFill>
                  <a:srgbClr val="FFFFFF"/>
                </a:solidFill>
                <a:ea typeface="メイリオ" pitchFamily="50" charset="-128"/>
                <a:cs typeface="Times New Roman" pitchFamily="18" charset="0"/>
              </a:rPr>
              <a:t> </a:t>
            </a:r>
            <a:r>
              <a:rPr lang="en-US" altLang="ja-JP" sz="2400" dirty="0" smtClean="0">
                <a:solidFill>
                  <a:srgbClr val="FFFFFF"/>
                </a:solidFill>
                <a:ea typeface="メイリオ" pitchFamily="50" charset="-128"/>
                <a:cs typeface="Times New Roman" pitchFamily="18" charset="0"/>
              </a:rPr>
              <a:t>- </a:t>
            </a:r>
            <a:r>
              <a:rPr lang="en-US" altLang="ja-JP" sz="2400" i="1" dirty="0" smtClean="0">
                <a:solidFill>
                  <a:srgbClr val="FFFFFF"/>
                </a:solidFill>
                <a:ea typeface="メイリオ" pitchFamily="50" charset="-128"/>
                <a:cs typeface="Times New Roman" pitchFamily="18" charset="0"/>
              </a:rPr>
              <a:t>field/ </a:t>
            </a:r>
            <a:r>
              <a:rPr lang="en-US" altLang="ja-JP" sz="2400" dirty="0" smtClean="0">
                <a:solidFill>
                  <a:srgbClr val="FFFFFF"/>
                </a:solidFill>
                <a:ea typeface="メイリオ" pitchFamily="50" charset="-128"/>
                <a:cs typeface="Times New Roman" pitchFamily="18" charset="0"/>
              </a:rPr>
              <a:t>HR</a:t>
            </a:r>
          </a:p>
          <a:p>
            <a:pPr fontAlgn="auto">
              <a:lnSpc>
                <a:spcPts val="2800"/>
              </a:lnSpc>
              <a:spcAft>
                <a:spcPts val="0"/>
              </a:spcAft>
              <a:defRPr/>
            </a:pPr>
            <a:r>
              <a:rPr lang="en-US" altLang="ja-JP" sz="22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18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～マイナンバー申請機能～</a:t>
            </a:r>
          </a:p>
        </p:txBody>
      </p:sp>
      <p:sp>
        <p:nvSpPr>
          <p:cNvPr id="7" name="テキスト ボックス 14"/>
          <p:cNvSpPr txBox="1">
            <a:spLocks noChangeArrowheads="1"/>
          </p:cNvSpPr>
          <p:nvPr/>
        </p:nvSpPr>
        <p:spPr bwMode="black">
          <a:xfrm>
            <a:off x="704850" y="1269333"/>
            <a:ext cx="41544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800" b="0" dirty="0" smtClean="0">
                <a:solidFill>
                  <a:srgbClr val="B91B17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マイナンバー申請機能</a:t>
            </a:r>
            <a:endParaRPr lang="en-US" altLang="ja-JP" sz="1800" b="0" dirty="0">
              <a:solidFill>
                <a:srgbClr val="B91B17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コンテンツ プレースホルダ 6"/>
          <p:cNvSpPr txBox="1">
            <a:spLocks/>
          </p:cNvSpPr>
          <p:nvPr/>
        </p:nvSpPr>
        <p:spPr bwMode="auto">
          <a:xfrm>
            <a:off x="611560" y="1700808"/>
            <a:ext cx="853244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15900" indent="-215900" fontAlgn="ctr">
              <a:spcBef>
                <a:spcPct val="20000"/>
              </a:spcBef>
              <a:spcAft>
                <a:spcPts val="0"/>
              </a:spcAft>
              <a:buClr>
                <a:srgbClr val="BCE3FF"/>
              </a:buClr>
              <a:buSzPct val="75000"/>
            </a:pPr>
            <a:r>
              <a:rPr lang="ja-JP" altLang="en-US" sz="1400" b="0" dirty="0" smtClean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社員および社員の扶養家族に関するマイナンバー情報を申請します。マイナンバー収集要旨に対する、</a:t>
            </a:r>
            <a:endParaRPr lang="en-US" altLang="ja-JP" sz="1400" b="0" dirty="0" smtClean="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215900" indent="-215900" fontAlgn="ctr">
              <a:spcBef>
                <a:spcPct val="20000"/>
              </a:spcBef>
              <a:spcAft>
                <a:spcPts val="0"/>
              </a:spcAft>
              <a:buClr>
                <a:srgbClr val="BCE3FF"/>
              </a:buClr>
              <a:buSzPct val="75000"/>
            </a:pPr>
            <a:r>
              <a:rPr lang="ja-JP" altLang="en-US" sz="1400" b="0" dirty="0" smtClean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本人の同意確認が行えます。また、マイナンバー確認書類のデータ添付が可能です。</a:t>
            </a:r>
            <a:endParaRPr lang="en-US" altLang="ja-JP" sz="1400" b="0" dirty="0" smtClean="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215900" indent="-215900" fontAlgn="ctr">
              <a:spcBef>
                <a:spcPct val="20000"/>
              </a:spcBef>
              <a:spcAft>
                <a:spcPts val="0"/>
              </a:spcAft>
              <a:buClr>
                <a:srgbClr val="BCE3FF"/>
              </a:buClr>
              <a:buSzPct val="75000"/>
            </a:pPr>
            <a:endParaRPr lang="en-US" altLang="ja-JP" sz="1400" b="0" dirty="0" smtClean="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9" name="直線コネクタ 8"/>
          <p:cNvCxnSpPr/>
          <p:nvPr/>
        </p:nvCxnSpPr>
        <p:spPr bwMode="black">
          <a:xfrm>
            <a:off x="611188" y="1629695"/>
            <a:ext cx="75612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 bwMode="black">
          <a:xfrm>
            <a:off x="395288" y="1389191"/>
            <a:ext cx="145499" cy="132556"/>
          </a:xfrm>
          <a:prstGeom prst="rect">
            <a:avLst/>
          </a:prstGeom>
          <a:gradFill rotWithShape="1">
            <a:gsLst>
              <a:gs pos="0">
                <a:srgbClr val="B91B17">
                  <a:shade val="51000"/>
                  <a:satMod val="130000"/>
                </a:srgbClr>
              </a:gs>
              <a:gs pos="80000">
                <a:srgbClr val="B91B17">
                  <a:shade val="93000"/>
                  <a:satMod val="130000"/>
                </a:srgbClr>
              </a:gs>
              <a:gs pos="100000">
                <a:srgbClr val="B91B17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800" b="0" kern="0">
              <a:solidFill>
                <a:srgbClr val="FF66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black">
          <a:xfrm>
            <a:off x="465782" y="1472376"/>
            <a:ext cx="145499" cy="132555"/>
          </a:xfrm>
          <a:prstGeom prst="rect">
            <a:avLst/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800" b="0" kern="0">
              <a:solidFill>
                <a:srgbClr val="FF66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90691"/>
            <a:ext cx="5544616" cy="24140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grpSp>
        <p:nvGrpSpPr>
          <p:cNvPr id="13" name="グループ化 17"/>
          <p:cNvGrpSpPr/>
          <p:nvPr/>
        </p:nvGrpSpPr>
        <p:grpSpPr>
          <a:xfrm>
            <a:off x="2195736" y="4941168"/>
            <a:ext cx="1449988" cy="973624"/>
            <a:chOff x="1619672" y="4941168"/>
            <a:chExt cx="1161956" cy="771058"/>
          </a:xfrm>
        </p:grpSpPr>
        <p:sp>
          <p:nvSpPr>
            <p:cNvPr id="14" name="テキスト ボックス 29"/>
            <p:cNvSpPr txBox="1">
              <a:spLocks noChangeArrowheads="1"/>
            </p:cNvSpPr>
            <p:nvPr/>
          </p:nvSpPr>
          <p:spPr bwMode="auto">
            <a:xfrm>
              <a:off x="1619672" y="5517232"/>
              <a:ext cx="1161956" cy="1949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ja-JP" altLang="en-US" sz="1000" b="0" dirty="0" smtClean="0">
                  <a:solidFill>
                    <a:srgbClr val="C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イメージ</a:t>
              </a:r>
              <a:r>
                <a:rPr lang="ja-JP" altLang="en-US" sz="1000" b="0" dirty="0">
                  <a:solidFill>
                    <a:srgbClr val="C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等添付</a:t>
              </a:r>
              <a:endParaRPr lang="en-US" altLang="ja-JP" sz="1000" b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15" name="Picture 5" descr="C:\temp\マイナンバー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91680" y="4941168"/>
              <a:ext cx="936104" cy="584737"/>
            </a:xfrm>
            <a:prstGeom prst="rect">
              <a:avLst/>
            </a:prstGeom>
            <a:noFill/>
          </p:spPr>
        </p:pic>
      </p:grpSp>
      <p:sp>
        <p:nvSpPr>
          <p:cNvPr id="16" name="角丸四角形 15"/>
          <p:cNvSpPr/>
          <p:nvPr/>
        </p:nvSpPr>
        <p:spPr bwMode="auto">
          <a:xfrm>
            <a:off x="1547664" y="3542818"/>
            <a:ext cx="1728192" cy="397789"/>
          </a:xfrm>
          <a:prstGeom prst="roundRect">
            <a:avLst>
              <a:gd name="adj" fmla="val 5429"/>
            </a:avLst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" name="角丸四角形吹き出し 16"/>
          <p:cNvSpPr/>
          <p:nvPr/>
        </p:nvSpPr>
        <p:spPr bwMode="auto">
          <a:xfrm>
            <a:off x="3707904" y="3356992"/>
            <a:ext cx="1728470" cy="720056"/>
          </a:xfrm>
          <a:prstGeom prst="wedgeRoundRectCallout">
            <a:avLst>
              <a:gd name="adj1" fmla="val -66386"/>
              <a:gd name="adj2" fmla="val -7988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同意確認にチェックを行った場合のみ、申請が可能</a:t>
            </a:r>
            <a:endParaRPr lang="ja-JP" altLang="en-US" sz="12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199782"/>
            <a:ext cx="3888432" cy="218154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9" name="角丸四角形 18"/>
          <p:cNvSpPr/>
          <p:nvPr/>
        </p:nvSpPr>
        <p:spPr bwMode="auto">
          <a:xfrm>
            <a:off x="1547664" y="4081135"/>
            <a:ext cx="1728192" cy="325780"/>
          </a:xfrm>
          <a:prstGeom prst="roundRect">
            <a:avLst>
              <a:gd name="adj" fmla="val 5429"/>
            </a:avLst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角丸四角形吹き出し 19"/>
          <p:cNvSpPr/>
          <p:nvPr/>
        </p:nvSpPr>
        <p:spPr bwMode="auto">
          <a:xfrm>
            <a:off x="611560" y="4941168"/>
            <a:ext cx="1512168" cy="576064"/>
          </a:xfrm>
          <a:prstGeom prst="wedgeRoundRectCallout">
            <a:avLst>
              <a:gd name="adj1" fmla="val 31727"/>
              <a:gd name="adj2" fmla="val -98171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確認書類の添付が</a:t>
            </a:r>
            <a:endParaRPr lang="en-US" altLang="ja-JP" sz="1200" dirty="0" smtClea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可能</a:t>
            </a:r>
            <a:endParaRPr lang="ja-JP" altLang="en-US" sz="12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スライド番号プレースホルダ 4"/>
          <p:cNvSpPr txBox="1">
            <a:spLocks/>
          </p:cNvSpPr>
          <p:nvPr/>
        </p:nvSpPr>
        <p:spPr bwMode="auto">
          <a:xfrm>
            <a:off x="7920038" y="6437313"/>
            <a:ext cx="720725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703BF7AF-97C4-4DB8-BFBA-9F133EA2E683}" type="slidenum">
              <a:rPr lang="ja-JP" altLang="en-US" sz="900" b="0">
                <a:solidFill>
                  <a:srgbClr val="FFFFFF"/>
                </a:solidFill>
                <a:latin typeface="Arial" charset="0"/>
                <a:ea typeface="ＭＳ Ｐゴシック"/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13</a:t>
            </a:fld>
            <a:endParaRPr lang="ja-JP" altLang="en-US" sz="900" b="0" dirty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22" name="角丸四角形吹き出し 21"/>
          <p:cNvSpPr/>
          <p:nvPr/>
        </p:nvSpPr>
        <p:spPr bwMode="auto">
          <a:xfrm>
            <a:off x="6804248" y="5135886"/>
            <a:ext cx="1440160" cy="720056"/>
          </a:xfrm>
          <a:prstGeom prst="wedgeRoundRectCallout">
            <a:avLst>
              <a:gd name="adj1" fmla="val -62641"/>
              <a:gd name="adj2" fmla="val -45073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扶養家族のマイナンバー申請</a:t>
            </a:r>
            <a:endParaRPr lang="ja-JP" altLang="en-US" sz="120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 4"/>
          <p:cNvSpPr txBox="1">
            <a:spLocks/>
          </p:cNvSpPr>
          <p:nvPr/>
        </p:nvSpPr>
        <p:spPr bwMode="auto">
          <a:xfrm>
            <a:off x="7920038" y="6437313"/>
            <a:ext cx="720725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fld id="{703BF7AF-97C4-4DB8-BFBA-9F133EA2E683}" type="slidenum">
              <a:rPr lang="ja-JP" altLang="en-US" sz="900" b="0">
                <a:solidFill>
                  <a:srgbClr val="FFFFFF"/>
                </a:solidFill>
                <a:latin typeface="Arial" charset="0"/>
                <a:ea typeface="ＭＳ Ｐゴシック"/>
              </a:rPr>
              <a:pPr algn="r" fontAlgn="auto">
                <a:spcBef>
                  <a:spcPts val="0"/>
                </a:spcBef>
                <a:spcAft>
                  <a:spcPts val="0"/>
                </a:spcAft>
              </a:pPr>
              <a:t>14</a:t>
            </a:fld>
            <a:endParaRPr lang="ja-JP" altLang="en-US" sz="900" b="0" dirty="0">
              <a:solidFill>
                <a:srgbClr val="FFFFFF"/>
              </a:solidFill>
              <a:latin typeface="Arial" charset="0"/>
              <a:ea typeface="ＭＳ Ｐゴシック"/>
            </a:endParaRPr>
          </a:p>
        </p:txBody>
      </p:sp>
      <p:sp>
        <p:nvSpPr>
          <p:cNvPr id="4" name="AutoShape 5"/>
          <p:cNvSpPr>
            <a:spLocks noChangeArrowheads="1"/>
          </p:cNvSpPr>
          <p:nvPr/>
        </p:nvSpPr>
        <p:spPr bwMode="gray">
          <a:xfrm>
            <a:off x="250825" y="2420888"/>
            <a:ext cx="8642350" cy="3960439"/>
          </a:xfrm>
          <a:prstGeom prst="roundRect">
            <a:avLst>
              <a:gd name="adj" fmla="val 4620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rgbClr val="D3D3D3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65AE"/>
              </a:buClr>
              <a:buSzPct val="80000"/>
              <a:buFont typeface="Wingdings" pitchFamily="2" charset="2"/>
              <a:buNone/>
            </a:pPr>
            <a:endParaRPr lang="ja-JP" altLang="ja-JP" sz="120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タイトル 11"/>
          <p:cNvSpPr txBox="1">
            <a:spLocks/>
          </p:cNvSpPr>
          <p:nvPr/>
        </p:nvSpPr>
        <p:spPr bwMode="auto">
          <a:xfrm>
            <a:off x="394915" y="207963"/>
            <a:ext cx="8137525" cy="10080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0" tIns="0" rIns="0" bIns="0" rtlCol="0" anchor="ctr" anchorCtr="0">
            <a:normAutofit/>
          </a:bodyPr>
          <a:lstStyle/>
          <a:p>
            <a:pPr fontAlgn="auto">
              <a:lnSpc>
                <a:spcPts val="2800"/>
              </a:lnSpc>
              <a:spcAft>
                <a:spcPts val="0"/>
              </a:spcAft>
              <a:defRPr/>
            </a:pPr>
            <a:r>
              <a:rPr lang="en-US" altLang="ja-JP" sz="2400" i="1" dirty="0" err="1" smtClean="0">
                <a:solidFill>
                  <a:srgbClr val="FFFFFF"/>
                </a:solidFill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400" i="1" dirty="0" smtClean="0">
                <a:solidFill>
                  <a:srgbClr val="FFFFFF"/>
                </a:solidFill>
                <a:ea typeface="メイリオ" pitchFamily="50" charset="-128"/>
                <a:cs typeface="Times New Roman" pitchFamily="18" charset="0"/>
              </a:rPr>
              <a:t> </a:t>
            </a:r>
            <a:r>
              <a:rPr lang="en-US" altLang="ja-JP" sz="2400" dirty="0" smtClean="0">
                <a:solidFill>
                  <a:srgbClr val="FFFFFF"/>
                </a:solidFill>
                <a:ea typeface="メイリオ" pitchFamily="50" charset="-128"/>
                <a:cs typeface="Times New Roman" pitchFamily="18" charset="0"/>
              </a:rPr>
              <a:t>- </a:t>
            </a:r>
            <a:r>
              <a:rPr lang="en-US" altLang="ja-JP" sz="2400" i="1" dirty="0" smtClean="0">
                <a:solidFill>
                  <a:srgbClr val="FFFFFF"/>
                </a:solidFill>
                <a:ea typeface="メイリオ" pitchFamily="50" charset="-128"/>
                <a:cs typeface="Times New Roman" pitchFamily="18" charset="0"/>
              </a:rPr>
              <a:t>field/ </a:t>
            </a:r>
            <a:r>
              <a:rPr lang="en-US" altLang="ja-JP" sz="2400" dirty="0" smtClean="0">
                <a:solidFill>
                  <a:srgbClr val="FFFFFF"/>
                </a:solidFill>
                <a:ea typeface="メイリオ" pitchFamily="50" charset="-128"/>
                <a:cs typeface="Times New Roman" pitchFamily="18" charset="0"/>
              </a:rPr>
              <a:t>HR</a:t>
            </a:r>
          </a:p>
          <a:p>
            <a:pPr fontAlgn="auto">
              <a:lnSpc>
                <a:spcPts val="2800"/>
              </a:lnSpc>
              <a:spcAft>
                <a:spcPts val="0"/>
              </a:spcAft>
              <a:defRPr/>
            </a:pPr>
            <a:r>
              <a:rPr lang="en-US" altLang="ja-JP" sz="22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1800" b="0" dirty="0" smtClea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～マイナンバー承認機能～</a:t>
            </a:r>
          </a:p>
        </p:txBody>
      </p:sp>
      <p:sp>
        <p:nvSpPr>
          <p:cNvPr id="7" name="テキスト ボックス 14"/>
          <p:cNvSpPr txBox="1">
            <a:spLocks noChangeArrowheads="1"/>
          </p:cNvSpPr>
          <p:nvPr/>
        </p:nvSpPr>
        <p:spPr bwMode="black">
          <a:xfrm>
            <a:off x="704850" y="1269333"/>
            <a:ext cx="41544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1800" b="0" dirty="0" smtClean="0">
                <a:solidFill>
                  <a:srgbClr val="B91B17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マイナンバー承認機能</a:t>
            </a:r>
            <a:endParaRPr lang="en-US" altLang="ja-JP" sz="1800" b="0" dirty="0">
              <a:solidFill>
                <a:srgbClr val="B91B17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コンテンツ プレースホルダ 6"/>
          <p:cNvSpPr txBox="1">
            <a:spLocks/>
          </p:cNvSpPr>
          <p:nvPr/>
        </p:nvSpPr>
        <p:spPr bwMode="auto">
          <a:xfrm>
            <a:off x="611560" y="1700808"/>
            <a:ext cx="79208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15900" indent="-215900" fontAlgn="ctr">
              <a:spcBef>
                <a:spcPct val="20000"/>
              </a:spcBef>
              <a:spcAft>
                <a:spcPts val="0"/>
              </a:spcAft>
              <a:buClr>
                <a:srgbClr val="BCE3FF"/>
              </a:buClr>
              <a:buSzPct val="75000"/>
            </a:pPr>
            <a:r>
              <a:rPr lang="ja-JP" altLang="en-US" sz="1400" b="0" dirty="0" smtClean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マイナンバー管理者による承認が行えます。マイナンバーの管理において、ユーザーの権限設定に</a:t>
            </a:r>
            <a:endParaRPr lang="en-US" altLang="ja-JP" sz="1400" b="0" dirty="0" smtClean="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215900" indent="-215900" fontAlgn="ctr">
              <a:spcBef>
                <a:spcPct val="20000"/>
              </a:spcBef>
              <a:spcAft>
                <a:spcPts val="0"/>
              </a:spcAft>
              <a:buClr>
                <a:srgbClr val="BCE3FF"/>
              </a:buClr>
              <a:buSzPct val="75000"/>
            </a:pPr>
            <a:r>
              <a:rPr lang="ja-JP" altLang="en-US" sz="1400" b="0" dirty="0" smtClean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よるセキュリティ管理だけでなく、マイナンバーパスワード機能による高いセキュリティレベルを</a:t>
            </a:r>
            <a:endParaRPr lang="en-US" altLang="ja-JP" sz="1400" b="0" dirty="0" smtClean="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215900" indent="-215900" fontAlgn="ctr">
              <a:spcBef>
                <a:spcPct val="20000"/>
              </a:spcBef>
              <a:spcAft>
                <a:spcPts val="0"/>
              </a:spcAft>
              <a:buClr>
                <a:srgbClr val="BCE3FF"/>
              </a:buClr>
              <a:buSzPct val="75000"/>
            </a:pPr>
            <a:r>
              <a:rPr lang="ja-JP" altLang="en-US" sz="1400" b="0" dirty="0" smtClean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実現します</a:t>
            </a:r>
            <a:endParaRPr lang="en-US" altLang="ja-JP" sz="1400" b="0" dirty="0" smtClean="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9" name="直線コネクタ 8"/>
          <p:cNvCxnSpPr/>
          <p:nvPr/>
        </p:nvCxnSpPr>
        <p:spPr bwMode="black">
          <a:xfrm>
            <a:off x="611188" y="1629695"/>
            <a:ext cx="75612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 bwMode="black">
          <a:xfrm>
            <a:off x="395288" y="1389191"/>
            <a:ext cx="145499" cy="132556"/>
          </a:xfrm>
          <a:prstGeom prst="rect">
            <a:avLst/>
          </a:prstGeom>
          <a:gradFill rotWithShape="1">
            <a:gsLst>
              <a:gs pos="0">
                <a:srgbClr val="B91B17">
                  <a:shade val="51000"/>
                  <a:satMod val="130000"/>
                </a:srgbClr>
              </a:gs>
              <a:gs pos="80000">
                <a:srgbClr val="B91B17">
                  <a:shade val="93000"/>
                  <a:satMod val="130000"/>
                </a:srgbClr>
              </a:gs>
              <a:gs pos="100000">
                <a:srgbClr val="B91B17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800" b="0" kern="0">
              <a:solidFill>
                <a:srgbClr val="FF66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 bwMode="black">
          <a:xfrm>
            <a:off x="465782" y="1472376"/>
            <a:ext cx="145499" cy="132555"/>
          </a:xfrm>
          <a:prstGeom prst="rect">
            <a:avLst/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800" b="0" kern="0">
              <a:solidFill>
                <a:srgbClr val="FF66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6012160" y="2564904"/>
            <a:ext cx="2448272" cy="3600400"/>
          </a:xfrm>
          <a:prstGeom prst="roundRect">
            <a:avLst>
              <a:gd name="adj" fmla="val 1433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t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65AE"/>
              </a:buClr>
              <a:buSzPct val="80000"/>
              <a:defRPr/>
            </a:pPr>
            <a:endParaRPr kumimoji="0" lang="en-US" altLang="ja-JP" dirty="0" smtClea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65AE"/>
              </a:buClr>
              <a:buSzPct val="80000"/>
              <a:defRPr/>
            </a:pPr>
            <a:r>
              <a:rPr kumimoji="0" lang="ja-JP" altLang="en-US" dirty="0" smtClean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人事給与データベース</a:t>
            </a:r>
            <a:endParaRPr kumimoji="0" lang="ja-JP" altLang="en-US" dirty="0">
              <a:solidFill>
                <a:srgbClr val="0065A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6444208" y="3212976"/>
            <a:ext cx="1656184" cy="1296144"/>
          </a:xfrm>
          <a:prstGeom prst="roundRect">
            <a:avLst>
              <a:gd name="adj" fmla="val 405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マイナンバーデータ</a:t>
            </a:r>
            <a:endParaRPr lang="en-US" altLang="ja-JP" sz="1200" b="0" dirty="0" smtClean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（暗号化）</a:t>
            </a:r>
            <a:endParaRPr lang="ja-JP" altLang="en-US" sz="1200" b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4" name="Picture 35" descr="DB_Blu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32240" y="3717032"/>
            <a:ext cx="1080120" cy="647952"/>
          </a:xfrm>
          <a:prstGeom prst="rect">
            <a:avLst/>
          </a:prstGeom>
          <a:noFill/>
        </p:spPr>
      </p:pic>
      <p:sp>
        <p:nvSpPr>
          <p:cNvPr id="15" name="角丸四角形 14"/>
          <p:cNvSpPr/>
          <p:nvPr/>
        </p:nvSpPr>
        <p:spPr>
          <a:xfrm>
            <a:off x="6444208" y="4725144"/>
            <a:ext cx="1656184" cy="1224136"/>
          </a:xfrm>
          <a:prstGeom prst="roundRect">
            <a:avLst>
              <a:gd name="adj" fmla="val 4056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その他人事給与</a:t>
            </a:r>
            <a:endParaRPr lang="en-US" altLang="ja-JP" sz="1200" b="0" dirty="0" smtClean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データ</a:t>
            </a:r>
            <a:endParaRPr lang="ja-JP" altLang="en-US" sz="1200" b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804248" y="3861049"/>
            <a:ext cx="1080120" cy="359073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fontAlgn="auto">
              <a:lnSpc>
                <a:spcPts val="2800"/>
              </a:lnSpc>
              <a:spcAft>
                <a:spcPts val="0"/>
              </a:spcAft>
            </a:pPr>
            <a:r>
              <a:rPr lang="ja-JP" altLang="en-US" sz="1200" b="0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マイナンバー</a:t>
            </a:r>
          </a:p>
        </p:txBody>
      </p:sp>
      <p:grpSp>
        <p:nvGrpSpPr>
          <p:cNvPr id="17" name="グループ化 21"/>
          <p:cNvGrpSpPr/>
          <p:nvPr/>
        </p:nvGrpSpPr>
        <p:grpSpPr>
          <a:xfrm>
            <a:off x="395536" y="2636912"/>
            <a:ext cx="5398062" cy="3528392"/>
            <a:chOff x="395536" y="2636912"/>
            <a:chExt cx="5398062" cy="3528392"/>
          </a:xfrm>
        </p:grpSpPr>
        <p:pic>
          <p:nvPicPr>
            <p:cNvPr id="1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5536" y="2636912"/>
              <a:ext cx="5398062" cy="2736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71800" y="4797152"/>
              <a:ext cx="1669396" cy="1368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" name="Picture 35" descr="DB_Blu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32240" y="5229320"/>
            <a:ext cx="1080120" cy="647952"/>
          </a:xfrm>
          <a:prstGeom prst="rect">
            <a:avLst/>
          </a:prstGeom>
          <a:noFill/>
        </p:spPr>
      </p:pic>
      <p:sp>
        <p:nvSpPr>
          <p:cNvPr id="21" name="テキスト ボックス 20"/>
          <p:cNvSpPr txBox="1"/>
          <p:nvPr/>
        </p:nvSpPr>
        <p:spPr>
          <a:xfrm>
            <a:off x="6948264" y="5446191"/>
            <a:ext cx="1080120" cy="315471"/>
          </a:xfrm>
          <a:prstGeom prst="rect">
            <a:avLst/>
          </a:prstGeom>
        </p:spPr>
        <p:txBody>
          <a:bodyPr wrap="square" lIns="0" tIns="0" rIns="0" bIns="0" rtlCol="0" anchor="t" anchorCtr="0">
            <a:spAutoFit/>
          </a:bodyPr>
          <a:lstStyle/>
          <a:p>
            <a:pPr fontAlgn="auto">
              <a:lnSpc>
                <a:spcPts val="2800"/>
              </a:lnSpc>
              <a:spcAft>
                <a:spcPts val="0"/>
              </a:spcAft>
            </a:pPr>
            <a:r>
              <a:rPr lang="ja-JP" altLang="en-US" sz="1200" b="0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人事給与</a:t>
            </a:r>
          </a:p>
        </p:txBody>
      </p:sp>
      <p:pic>
        <p:nvPicPr>
          <p:cNvPr id="22" name="Picture 2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64088" y="3645024"/>
            <a:ext cx="144016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8344" y="3933056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フッター プレースホルダ 2"/>
          <p:cNvSpPr txBox="1">
            <a:spLocks/>
          </p:cNvSpPr>
          <p:nvPr/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</a:t>
            </a:r>
            <a:r>
              <a:rPr kumimoji="1" lang="en-US" altLang="ja-JP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Inc. All rights reserved.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89250" y="2301875"/>
            <a:ext cx="2454275" cy="2393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3555" name="タイトル 4"/>
          <p:cNvSpPr>
            <a:spLocks noGrp="1"/>
          </p:cNvSpPr>
          <p:nvPr>
            <p:ph type="title"/>
          </p:nvPr>
        </p:nvSpPr>
        <p:spPr bwMode="auto">
          <a:xfrm>
            <a:off x="216000" y="262800"/>
            <a:ext cx="8136000" cy="936000"/>
          </a:xfrm>
          <a:noFill/>
          <a:ln>
            <a:miter lim="800000"/>
            <a:headEnd/>
            <a:tailEnd/>
          </a:ln>
        </p:spPr>
        <p:txBody>
          <a:bodyPr vert="horz" wrap="square" lIns="9144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ts val="2600"/>
              </a:lnSpc>
            </a:pPr>
            <a:r>
              <a:rPr lang="en-US" altLang="ja-JP" b="1" i="1" dirty="0" smtClean="0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 </a:t>
            </a:r>
            <a:r>
              <a:rPr lang="en-US" altLang="ja-JP" b="1" dirty="0" smtClean="0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 </a:t>
            </a:r>
            <a:r>
              <a:rPr lang="en-US" altLang="ja-JP" b="1" i="1" dirty="0" smtClean="0"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field </a:t>
            </a:r>
            <a:r>
              <a:rPr lang="ja-JP" altLang="en-US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シリーズ</a:t>
            </a:r>
            <a:r>
              <a:rPr lang="en-US" altLang="ja-JP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～シングルサインオン対応～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468313" y="3141663"/>
            <a:ext cx="2087562" cy="19431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b="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&lt;&lt;</a:t>
            </a:r>
            <a:r>
              <a:rPr lang="ja-JP" altLang="en-US" sz="1000" b="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ＳＳ商事ポータル</a:t>
            </a:r>
            <a:r>
              <a:rPr lang="en-US" altLang="ja-JP" sz="1000" b="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&gt;&gt;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000" b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b="0" u="sng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  <a:hlinkClick r:id="rId4"/>
              </a:rPr>
              <a:t>１．人事諸届・照会ｼｽﾃﾑ</a:t>
            </a:r>
            <a:endParaRPr lang="en-US" altLang="ja-JP" sz="1000" b="0" u="sng" dirty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  <a:hlinkClick r:id="rId4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TW" altLang="en-US" sz="1000" b="0" u="sng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  <a:hlinkClick r:id="rId4"/>
              </a:rPr>
              <a:t>２．経費申請</a:t>
            </a:r>
            <a:endParaRPr lang="en-US" altLang="zh-TW" sz="1000" b="0" dirty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b="0" u="sng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  <a:hlinkClick r:id="rId4"/>
              </a:rPr>
              <a:t>３．勤怠管理</a:t>
            </a:r>
            <a:endParaRPr lang="en-US" altLang="ja-JP" sz="1000" b="0" u="sng" dirty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b="0" u="sng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  <a:hlinkClick r:id="rId4"/>
              </a:rPr>
              <a:t>４．スケジュール管理</a:t>
            </a:r>
            <a:endParaRPr lang="en-US" altLang="ja-JP" sz="1000" b="0" u="sng" dirty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000" b="0" u="sng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  <a:hlinkClick r:id="rId4"/>
              </a:rPr>
              <a:t>５．文書サーバー</a:t>
            </a:r>
            <a:r>
              <a:rPr lang="ja-JP" altLang="en-US" sz="1000" b="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endParaRPr lang="ja-JP" altLang="en-US" sz="1000" b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3" name="上カーブ矢印 22"/>
          <p:cNvSpPr/>
          <p:nvPr/>
        </p:nvSpPr>
        <p:spPr>
          <a:xfrm>
            <a:off x="1447800" y="5092700"/>
            <a:ext cx="4895850" cy="1104900"/>
          </a:xfrm>
          <a:prstGeom prst="curvedUpArrow">
            <a:avLst/>
          </a:prstGeom>
          <a:solidFill>
            <a:schemeClr val="accent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b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3558" name="正方形/長方形 30"/>
          <p:cNvSpPr>
            <a:spLocks noChangeArrowheads="1"/>
          </p:cNvSpPr>
          <p:nvPr/>
        </p:nvSpPr>
        <p:spPr bwMode="auto">
          <a:xfrm>
            <a:off x="468313" y="1628775"/>
            <a:ext cx="79914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b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HTTP</a:t>
            </a:r>
            <a:r>
              <a:rPr lang="ja-JP" altLang="en-US" sz="1400" b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ヘッダ又は、</a:t>
            </a:r>
            <a:r>
              <a:rPr lang="en-US" altLang="ja-JP" sz="1400" b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URL</a:t>
            </a:r>
            <a:r>
              <a:rPr lang="ja-JP" altLang="en-US" sz="1400" b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パラメータにログイン情報を付加して、</a:t>
            </a:r>
            <a:r>
              <a:rPr lang="en-US" altLang="ja-JP" sz="1400" i="1" dirty="0" smtClean="0">
                <a:solidFill>
                  <a:schemeClr val="tx1"/>
                </a:solidFill>
                <a:ea typeface="メイリオ" pitchFamily="50" charset="-128"/>
                <a:cs typeface="Times New Roman" pitchFamily="18" charset="0"/>
              </a:rPr>
              <a:t>Field</a:t>
            </a:r>
            <a:r>
              <a:rPr lang="ja-JP" altLang="en-US" sz="1400" b="0" dirty="0" smtClean="0">
                <a:solidFill>
                  <a:schemeClr val="tx1"/>
                </a:solidFill>
                <a:ea typeface="メイリオ" pitchFamily="50" charset="-128"/>
                <a:cs typeface="Times New Roman" pitchFamily="18" charset="0"/>
              </a:rPr>
              <a:t>シリーズ</a:t>
            </a:r>
            <a:r>
              <a:rPr lang="ja-JP" altLang="en-US" sz="1400" b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</a:t>
            </a:r>
            <a:r>
              <a:rPr lang="ja-JP" altLang="en-US" sz="1400" b="0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起動する事が可能となりました。</a:t>
            </a:r>
            <a:endParaRPr lang="en-US" altLang="ja-JP" sz="1400" b="0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1116013" y="5805488"/>
            <a:ext cx="7042566" cy="24622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b="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http://localhost:7001/Fieldlogin/login?kaicode=SSJ01&amp;syncode=100205&amp;userid=100205&amp;password=100205</a:t>
            </a:r>
            <a:endParaRPr lang="ja-JP" altLang="en-US" sz="1000" b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3419475" y="4076700"/>
            <a:ext cx="1596408" cy="72072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8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スキップ</a:t>
            </a:r>
            <a:endParaRPr lang="ja-JP" altLang="en-US" sz="1800" b="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3562" name="Picture 1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05488" y="2690813"/>
            <a:ext cx="2413000" cy="2354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" name="スライド番号プレースホルダ 4"/>
          <p:cNvSpPr txBox="1">
            <a:spLocks/>
          </p:cNvSpPr>
          <p:nvPr/>
        </p:nvSpPr>
        <p:spPr bwMode="auto">
          <a:xfrm>
            <a:off x="7920038" y="6462713"/>
            <a:ext cx="720725" cy="1793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rIns="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EFF414B5-406C-4A72-9589-E1BEDC216863}" type="slidenum">
              <a:rPr lang="ja-JP" altLang="en-US" sz="900" b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>
                <a:defRPr/>
              </a:pPr>
              <a:t>15</a:t>
            </a:fld>
            <a:endParaRPr lang="ja-JP" altLang="en-US" sz="900" b="0" dirty="0" smtClean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" name="フッター プレースホルダ 2"/>
          <p:cNvSpPr txBox="1">
            <a:spLocks/>
          </p:cNvSpPr>
          <p:nvPr/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</a:t>
            </a:r>
            <a:r>
              <a:rPr kumimoji="1" lang="en-US" altLang="ja-JP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Inc. All rights reserved.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 txBox="1">
            <a:spLocks/>
          </p:cNvSpPr>
          <p:nvPr/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</a:t>
            </a:r>
            <a:r>
              <a:rPr kumimoji="1" lang="en-US" altLang="ja-JP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19"/>
          <p:cNvSpPr>
            <a:spLocks noChangeArrowheads="1"/>
          </p:cNvSpPr>
          <p:nvPr/>
        </p:nvSpPr>
        <p:spPr bwMode="auto">
          <a:xfrm>
            <a:off x="216000" y="262800"/>
            <a:ext cx="6884649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ctr"/>
          <a:lstStyle/>
          <a:p>
            <a:pPr>
              <a:lnSpc>
                <a:spcPts val="2800"/>
              </a:lnSpc>
            </a:pPr>
            <a:r>
              <a:rPr lang="en-US" altLang="ja-JP" sz="2200" i="1" dirty="0"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>
                <a:ea typeface="メイリオ" pitchFamily="50" charset="-128"/>
                <a:cs typeface="Times New Roman" pitchFamily="18" charset="0"/>
              </a:rPr>
              <a:t> - </a:t>
            </a:r>
            <a:r>
              <a:rPr lang="en-US" altLang="ja-JP" sz="2200" i="1" dirty="0">
                <a:ea typeface="メイリオ" pitchFamily="50" charset="-128"/>
                <a:cs typeface="Times New Roman" pitchFamily="18" charset="0"/>
              </a:rPr>
              <a:t>field</a:t>
            </a:r>
            <a:r>
              <a:rPr lang="en-US" altLang="ja-JP" sz="2200" i="1" dirty="0" smtClean="0">
                <a:ea typeface="メイリオ" pitchFamily="50" charset="-128"/>
                <a:cs typeface="Times New Roman" pitchFamily="18" charset="0"/>
              </a:rPr>
              <a:t>/</a:t>
            </a:r>
            <a:r>
              <a:rPr lang="en-US" altLang="ja-JP" sz="2200" dirty="0" smtClean="0">
                <a:ea typeface="メイリオ" pitchFamily="50" charset="-128"/>
                <a:cs typeface="Times New Roman" pitchFamily="18" charset="0"/>
              </a:rPr>
              <a:t> HR</a:t>
            </a:r>
            <a:r>
              <a:rPr lang="en-US" altLang="ja-JP" sz="22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26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6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～システムフロー</a:t>
            </a:r>
            <a:r>
              <a:rPr lang="en-US" altLang="ja-JP" sz="1800" b="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800" b="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機能一覧～</a:t>
            </a:r>
          </a:p>
        </p:txBody>
      </p:sp>
      <p:sp>
        <p:nvSpPr>
          <p:cNvPr id="92" name="スライド番号プレースホルダ 4"/>
          <p:cNvSpPr txBox="1">
            <a:spLocks/>
          </p:cNvSpPr>
          <p:nvPr/>
        </p:nvSpPr>
        <p:spPr bwMode="auto">
          <a:xfrm>
            <a:off x="7920038" y="6437313"/>
            <a:ext cx="720725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CB8214A-1141-458B-B52B-001BB210057A}" type="slidenum">
              <a:rPr lang="ja-JP" altLang="en-US" sz="900">
                <a:solidFill>
                  <a:srgbClr val="FFFFFF"/>
                </a:solidFill>
              </a:rPr>
              <a:pPr algn="r"/>
              <a:t>2</a:t>
            </a:fld>
            <a:endParaRPr lang="ja-JP" altLang="en-US" sz="900">
              <a:solidFill>
                <a:srgbClr val="FFFFFF"/>
              </a:solidFill>
            </a:endParaRPr>
          </a:p>
        </p:txBody>
      </p:sp>
      <p:sp>
        <p:nvSpPr>
          <p:cNvPr id="93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人事情報を</a:t>
            </a:r>
            <a:r>
              <a:rPr lang="en-US" altLang="ja-JP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Web</a:t>
            </a:r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で収集＆</a:t>
            </a:r>
            <a:r>
              <a:rPr lang="en-US" altLang="ja-JP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Web</a:t>
            </a:r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で閲覧</a:t>
            </a:r>
          </a:p>
        </p:txBody>
      </p:sp>
      <p:cxnSp>
        <p:nvCxnSpPr>
          <p:cNvPr id="94" name="直線コネクタ 93"/>
          <p:cNvCxnSpPr/>
          <p:nvPr/>
        </p:nvCxnSpPr>
        <p:spPr>
          <a:xfrm>
            <a:off x="682625" y="1628800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5" name="Text Box 9"/>
          <p:cNvSpPr txBox="1">
            <a:spLocks noChangeArrowheads="1"/>
          </p:cNvSpPr>
          <p:nvPr/>
        </p:nvSpPr>
        <p:spPr bwMode="auto">
          <a:xfrm>
            <a:off x="611560" y="1700808"/>
            <a:ext cx="8208912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4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経営者・</a:t>
            </a:r>
            <a:r>
              <a:rPr lang="ja-JP" altLang="en-US" sz="14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従業員向けに</a:t>
            </a:r>
            <a:r>
              <a:rPr lang="en-US" altLang="ja-JP" sz="14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Web</a:t>
            </a:r>
            <a:r>
              <a:rPr lang="ja-JP" altLang="en-US" sz="14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アプリケーションによる人事情報の収集と照会を実現します。</a:t>
            </a:r>
            <a:endParaRPr lang="en-US" altLang="ja-JP" sz="1400" b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4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申請フォーム毎に異なるパターンの申請ルートを設定可能。フロー上に配置される承認者は人事</a:t>
            </a:r>
            <a:endParaRPr lang="en-US" altLang="ja-JP" sz="1400" b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4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データベースから基準日検索で配置されます。</a:t>
            </a:r>
            <a:r>
              <a:rPr lang="en-US" altLang="ja-JP" sz="14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4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人事異動が反映されます</a:t>
            </a:r>
            <a:r>
              <a:rPr lang="ja-JP" altLang="en-US" sz="1400" b="0" dirty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en-US" altLang="ja-JP" sz="1400" b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6" name="Text Box 203"/>
          <p:cNvSpPr txBox="1">
            <a:spLocks noChangeArrowheads="1"/>
          </p:cNvSpPr>
          <p:nvPr/>
        </p:nvSpPr>
        <p:spPr bwMode="auto">
          <a:xfrm>
            <a:off x="2113006" y="6232525"/>
            <a:ext cx="685160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0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リアルタイムで</a:t>
            </a:r>
            <a:r>
              <a:rPr lang="en-US" altLang="ja-JP" sz="100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lang="ja-JP" altLang="en-US" sz="100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人事管理</a:t>
            </a:r>
            <a:r>
              <a:rPr lang="en-US" altLang="ja-JP" sz="100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00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給与管理</a:t>
            </a:r>
            <a:r>
              <a:rPr lang="ja-JP" altLang="en-US" sz="10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のマスタを参照している為、社員情報は即時反映</a:t>
            </a:r>
            <a:r>
              <a:rPr lang="ja-JP" altLang="en-US" sz="10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されます</a:t>
            </a:r>
            <a:endParaRPr lang="ja-JP" altLang="en-US" sz="1000" b="0" dirty="0" smtClean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97" name="グループ化 58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98" name="正方形/長方形 97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rgbClr val="B31919">
                    <a:shade val="51000"/>
                    <a:satMod val="130000"/>
                  </a:srgbClr>
                </a:gs>
                <a:gs pos="80000">
                  <a:srgbClr val="B31919">
                    <a:shade val="93000"/>
                    <a:satMod val="130000"/>
                  </a:srgbClr>
                </a:gs>
                <a:gs pos="100000">
                  <a:srgbClr val="B31919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99" name="正方形/長方形 98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 rotWithShape="1">
              <a:gsLst>
                <a:gs pos="0">
                  <a:sysClr val="window" lastClr="FFFFFF"/>
                </a:gs>
                <a:gs pos="80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pic>
        <p:nvPicPr>
          <p:cNvPr id="100" name="Picture 10" descr="logo_base_human_norm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5733256"/>
            <a:ext cx="360040" cy="621577"/>
          </a:xfrm>
          <a:prstGeom prst="rect">
            <a:avLst/>
          </a:prstGeom>
          <a:noFill/>
        </p:spPr>
      </p:pic>
      <p:grpSp>
        <p:nvGrpSpPr>
          <p:cNvPr id="101" name="グループ化 100"/>
          <p:cNvGrpSpPr/>
          <p:nvPr/>
        </p:nvGrpSpPr>
        <p:grpSpPr>
          <a:xfrm>
            <a:off x="311373" y="2420888"/>
            <a:ext cx="8581107" cy="3816424"/>
            <a:chOff x="311373" y="2420888"/>
            <a:chExt cx="8581107" cy="3816424"/>
          </a:xfrm>
        </p:grpSpPr>
        <p:sp>
          <p:nvSpPr>
            <p:cNvPr id="102" name="角丸四角形 101"/>
            <p:cNvSpPr/>
            <p:nvPr/>
          </p:nvSpPr>
          <p:spPr>
            <a:xfrm>
              <a:off x="311373" y="2420888"/>
              <a:ext cx="8568952" cy="3816424"/>
            </a:xfrm>
            <a:prstGeom prst="roundRect">
              <a:avLst>
                <a:gd name="adj" fmla="val 4022"/>
              </a:avLst>
            </a:prstGeom>
            <a:gradFill rotWithShape="1">
              <a:gsLst>
                <a:gs pos="0">
                  <a:srgbClr val="7F7F7F">
                    <a:tint val="50000"/>
                    <a:satMod val="300000"/>
                  </a:srgbClr>
                </a:gs>
                <a:gs pos="35000">
                  <a:srgbClr val="7F7F7F">
                    <a:tint val="37000"/>
                    <a:satMod val="300000"/>
                  </a:srgbClr>
                </a:gs>
                <a:gs pos="100000">
                  <a:srgbClr val="7F7F7F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7F7F7F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HGP創英角ｺﾞｼｯｸUB"/>
                <a:cs typeface="+mn-cs"/>
              </a:endParaRPr>
            </a:p>
          </p:txBody>
        </p:sp>
        <p:sp>
          <p:nvSpPr>
            <p:cNvPr id="103" name="右矢印 102"/>
            <p:cNvSpPr/>
            <p:nvPr/>
          </p:nvSpPr>
          <p:spPr>
            <a:xfrm rot="16200000">
              <a:off x="5064110" y="5169139"/>
              <a:ext cx="959957" cy="360000"/>
            </a:xfrm>
            <a:prstGeom prst="rightArrow">
              <a:avLst/>
            </a:prstGeom>
            <a:gradFill rotWithShape="1">
              <a:gsLst>
                <a:gs pos="0">
                  <a:srgbClr val="0082C2">
                    <a:shade val="51000"/>
                    <a:satMod val="130000"/>
                  </a:srgbClr>
                </a:gs>
                <a:gs pos="80000">
                  <a:srgbClr val="0082C2">
                    <a:shade val="93000"/>
                    <a:satMod val="130000"/>
                  </a:srgbClr>
                </a:gs>
                <a:gs pos="100000">
                  <a:srgbClr val="0082C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HGP創英角ｺﾞｼｯｸUB"/>
                <a:cs typeface="+mn-cs"/>
              </a:endParaRPr>
            </a:p>
          </p:txBody>
        </p:sp>
        <p:sp>
          <p:nvSpPr>
            <p:cNvPr id="104" name="右矢印 103"/>
            <p:cNvSpPr/>
            <p:nvPr/>
          </p:nvSpPr>
          <p:spPr>
            <a:xfrm>
              <a:off x="1043607" y="4437152"/>
              <a:ext cx="2736305" cy="360000"/>
            </a:xfrm>
            <a:prstGeom prst="rightArrow">
              <a:avLst/>
            </a:prstGeom>
            <a:gradFill rotWithShape="1">
              <a:gsLst>
                <a:gs pos="0">
                  <a:srgbClr val="0082C2">
                    <a:shade val="51000"/>
                    <a:satMod val="130000"/>
                  </a:srgbClr>
                </a:gs>
                <a:gs pos="80000">
                  <a:srgbClr val="0082C2">
                    <a:shade val="93000"/>
                    <a:satMod val="130000"/>
                  </a:srgbClr>
                </a:gs>
                <a:gs pos="100000">
                  <a:srgbClr val="0082C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HGP創英角ｺﾞｼｯｸUB"/>
                <a:cs typeface="+mn-cs"/>
              </a:endParaRPr>
            </a:p>
          </p:txBody>
        </p:sp>
        <p:sp>
          <p:nvSpPr>
            <p:cNvPr id="105" name="右矢印 104"/>
            <p:cNvSpPr/>
            <p:nvPr/>
          </p:nvSpPr>
          <p:spPr>
            <a:xfrm>
              <a:off x="1043607" y="3933096"/>
              <a:ext cx="2736305" cy="360000"/>
            </a:xfrm>
            <a:prstGeom prst="rightArrow">
              <a:avLst/>
            </a:prstGeom>
            <a:gradFill rotWithShape="1">
              <a:gsLst>
                <a:gs pos="0">
                  <a:srgbClr val="0082C2">
                    <a:shade val="51000"/>
                    <a:satMod val="130000"/>
                  </a:srgbClr>
                </a:gs>
                <a:gs pos="80000">
                  <a:srgbClr val="0082C2">
                    <a:shade val="93000"/>
                    <a:satMod val="130000"/>
                  </a:srgbClr>
                </a:gs>
                <a:gs pos="100000">
                  <a:srgbClr val="0082C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HGP創英角ｺﾞｼｯｸUB"/>
                <a:cs typeface="+mn-cs"/>
              </a:endParaRPr>
            </a:p>
          </p:txBody>
        </p:sp>
        <p:grpSp>
          <p:nvGrpSpPr>
            <p:cNvPr id="106" name="グループ化 19"/>
            <p:cNvGrpSpPr/>
            <p:nvPr/>
          </p:nvGrpSpPr>
          <p:grpSpPr>
            <a:xfrm>
              <a:off x="1143852" y="3501008"/>
              <a:ext cx="979876" cy="682474"/>
              <a:chOff x="6688468" y="1988840"/>
              <a:chExt cx="979876" cy="682474"/>
            </a:xfrm>
          </p:grpSpPr>
          <p:sp>
            <p:nvSpPr>
              <p:cNvPr id="151" name="AutoShape 57"/>
              <p:cNvSpPr>
                <a:spLocks noChangeArrowheads="1"/>
              </p:cNvSpPr>
              <p:nvPr/>
            </p:nvSpPr>
            <p:spPr bwMode="auto">
              <a:xfrm>
                <a:off x="6707770" y="1988840"/>
                <a:ext cx="960574" cy="680234"/>
              </a:xfrm>
              <a:prstGeom prst="foldedCorner">
                <a:avLst>
                  <a:gd name="adj" fmla="val 27866"/>
                </a:avLst>
              </a:prstGeom>
              <a:gradFill rotWithShape="1">
                <a:gsLst>
                  <a:gs pos="0">
                    <a:srgbClr val="007BC7">
                      <a:lumMod val="20000"/>
                      <a:lumOff val="80000"/>
                    </a:srgbClr>
                  </a:gs>
                  <a:gs pos="80000">
                    <a:srgbClr val="FFFFFF">
                      <a:shade val="93000"/>
                      <a:satMod val="130000"/>
                    </a:srgbClr>
                  </a:gs>
                  <a:gs pos="100000">
                    <a:srgbClr val="FFFFFF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solidFill>
                  <a:srgbClr val="0065AE">
                    <a:lumMod val="60000"/>
                    <a:lumOff val="40000"/>
                  </a:srgbClr>
                </a:solidFill>
                <a:headEnd/>
                <a:tailE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kumimoji="0" lang="ja-JP" altLang="en-US" sz="1800" b="0" kern="0">
                  <a:solidFill>
                    <a:prstClr val="black">
                      <a:lumMod val="75000"/>
                      <a:lumOff val="25000"/>
                    </a:prstClr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52" name="テキスト ボックス 151"/>
              <p:cNvSpPr txBox="1"/>
              <p:nvPr/>
            </p:nvSpPr>
            <p:spPr>
              <a:xfrm>
                <a:off x="6688468" y="2044946"/>
                <a:ext cx="914400" cy="626368"/>
              </a:xfrm>
              <a:prstGeom prst="rect">
                <a:avLst/>
              </a:prstGeom>
            </p:spPr>
            <p:txBody>
              <a:bodyPr wrap="none" lIns="0" tIns="0" rIns="0" bIns="0" rtlCol="0" anchor="t" anchorCtr="0">
                <a:normAutofit/>
              </a:bodyPr>
              <a:lstStyle/>
              <a:p>
                <a:pPr fontAlgn="auto">
                  <a:spcAft>
                    <a:spcPts val="0"/>
                  </a:spcAft>
                </a:pPr>
                <a:r>
                  <a:rPr lang="ja-JP" altLang="en-US" sz="1000" b="0" dirty="0" smtClean="0"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・保有資格届</a:t>
                </a:r>
                <a:endParaRPr lang="en-US" altLang="ja-JP" sz="1000" b="0" dirty="0" smtClean="0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fontAlgn="auto">
                  <a:spcAft>
                    <a:spcPts val="0"/>
                  </a:spcAft>
                </a:pPr>
                <a:r>
                  <a:rPr lang="ja-JP" altLang="en-US" sz="1000" b="0" dirty="0" smtClean="0"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・通勤経路申請</a:t>
                </a:r>
                <a:endParaRPr lang="en-US" altLang="ja-JP" sz="1000" b="0" dirty="0" smtClean="0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fontAlgn="auto">
                  <a:spcAft>
                    <a:spcPts val="0"/>
                  </a:spcAft>
                </a:pPr>
                <a:r>
                  <a:rPr lang="ja-JP" altLang="en-US" sz="1000" b="0" dirty="0" smtClean="0"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・家族変更届</a:t>
                </a:r>
                <a:endParaRPr lang="en-US" altLang="ja-JP" sz="1000" b="0" dirty="0" smtClean="0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fontAlgn="auto">
                  <a:spcAft>
                    <a:spcPts val="0"/>
                  </a:spcAft>
                </a:pPr>
                <a:r>
                  <a:rPr lang="ja-JP" altLang="en-US" sz="1000" b="0" dirty="0" smtClean="0"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　</a:t>
                </a:r>
                <a:r>
                  <a:rPr lang="en-US" altLang="ja-JP" sz="1000" b="0" dirty="0" smtClean="0"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etc</a:t>
                </a:r>
                <a:endParaRPr lang="ja-JP" altLang="en-US" sz="1000" b="0" dirty="0" smtClean="0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grpSp>
          <p:nvGrpSpPr>
            <p:cNvPr id="107" name="グループ化 20"/>
            <p:cNvGrpSpPr/>
            <p:nvPr/>
          </p:nvGrpSpPr>
          <p:grpSpPr>
            <a:xfrm>
              <a:off x="1143852" y="4618734"/>
              <a:ext cx="979876" cy="682474"/>
              <a:chOff x="6688468" y="1988840"/>
              <a:chExt cx="979876" cy="682474"/>
            </a:xfrm>
          </p:grpSpPr>
          <p:sp>
            <p:nvSpPr>
              <p:cNvPr id="149" name="AutoShape 57"/>
              <p:cNvSpPr>
                <a:spLocks noChangeArrowheads="1"/>
              </p:cNvSpPr>
              <p:nvPr/>
            </p:nvSpPr>
            <p:spPr bwMode="auto">
              <a:xfrm>
                <a:off x="6707770" y="1988840"/>
                <a:ext cx="960574" cy="680234"/>
              </a:xfrm>
              <a:prstGeom prst="foldedCorner">
                <a:avLst>
                  <a:gd name="adj" fmla="val 27866"/>
                </a:avLst>
              </a:prstGeom>
              <a:gradFill rotWithShape="1">
                <a:gsLst>
                  <a:gs pos="0">
                    <a:srgbClr val="007BC7">
                      <a:lumMod val="20000"/>
                      <a:lumOff val="80000"/>
                    </a:srgbClr>
                  </a:gs>
                  <a:gs pos="80000">
                    <a:srgbClr val="FFFFFF">
                      <a:shade val="93000"/>
                      <a:satMod val="130000"/>
                    </a:srgbClr>
                  </a:gs>
                  <a:gs pos="100000">
                    <a:srgbClr val="FFFFFF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solidFill>
                  <a:srgbClr val="0065AE">
                    <a:lumMod val="60000"/>
                    <a:lumOff val="40000"/>
                  </a:srgbClr>
                </a:solidFill>
                <a:headEnd/>
                <a:tailE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kumimoji="0" lang="ja-JP" altLang="en-US" sz="1800" b="0" kern="0">
                  <a:solidFill>
                    <a:prstClr val="black">
                      <a:lumMod val="75000"/>
                      <a:lumOff val="25000"/>
                    </a:prstClr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50" name="テキスト ボックス 149"/>
              <p:cNvSpPr txBox="1"/>
              <p:nvPr/>
            </p:nvSpPr>
            <p:spPr>
              <a:xfrm>
                <a:off x="6688468" y="2044946"/>
                <a:ext cx="914400" cy="626368"/>
              </a:xfrm>
              <a:prstGeom prst="rect">
                <a:avLst/>
              </a:prstGeom>
            </p:spPr>
            <p:txBody>
              <a:bodyPr wrap="none" lIns="0" tIns="0" rIns="0" bIns="0" rtlCol="0" anchor="t" anchorCtr="0">
                <a:normAutofit/>
              </a:bodyPr>
              <a:lstStyle/>
              <a:p>
                <a:pPr fontAlgn="auto">
                  <a:spcAft>
                    <a:spcPts val="0"/>
                  </a:spcAft>
                </a:pPr>
                <a:r>
                  <a:rPr lang="ja-JP" altLang="en-US" sz="1000" b="0" dirty="0" smtClean="0"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・異動希望</a:t>
                </a:r>
                <a:endParaRPr lang="en-US" altLang="ja-JP" sz="1000" b="0" dirty="0" smtClean="0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fontAlgn="auto">
                  <a:spcAft>
                    <a:spcPts val="0"/>
                  </a:spcAft>
                </a:pPr>
                <a:r>
                  <a:rPr lang="ja-JP" altLang="en-US" sz="1000" b="0" dirty="0" smtClean="0"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・自己申告</a:t>
                </a:r>
                <a:endParaRPr lang="en-US" altLang="ja-JP" sz="1000" b="0" dirty="0" smtClean="0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fontAlgn="auto">
                  <a:spcAft>
                    <a:spcPts val="0"/>
                  </a:spcAft>
                </a:pPr>
                <a:r>
                  <a:rPr lang="ja-JP" altLang="en-US" sz="1000" b="0" dirty="0" smtClean="0"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・アンケート</a:t>
                </a:r>
                <a:endParaRPr lang="en-US" altLang="ja-JP" sz="1000" b="0" dirty="0" smtClean="0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fontAlgn="auto">
                  <a:spcAft>
                    <a:spcPts val="0"/>
                  </a:spcAft>
                </a:pPr>
                <a:r>
                  <a:rPr lang="ja-JP" altLang="en-US" sz="1000" b="0" dirty="0" smtClean="0"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　</a:t>
                </a:r>
                <a:r>
                  <a:rPr lang="en-US" altLang="ja-JP" sz="1000" b="0" dirty="0" smtClean="0">
                    <a:solidFill>
                      <a:prstClr val="black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etc</a:t>
                </a:r>
              </a:p>
            </p:txBody>
          </p:sp>
        </p:grpSp>
        <p:pic>
          <p:nvPicPr>
            <p:cNvPr id="108" name="Picture 35" descr="DB_Blue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779912" y="3573016"/>
              <a:ext cx="2016224" cy="1368152"/>
            </a:xfrm>
            <a:prstGeom prst="rect">
              <a:avLst/>
            </a:prstGeom>
            <a:noFill/>
          </p:spPr>
        </p:pic>
        <p:sp>
          <p:nvSpPr>
            <p:cNvPr id="109" name="テキスト ボックス 108"/>
            <p:cNvSpPr txBox="1"/>
            <p:nvPr/>
          </p:nvSpPr>
          <p:spPr>
            <a:xfrm>
              <a:off x="4257310" y="4149080"/>
              <a:ext cx="1106778" cy="415498"/>
            </a:xfrm>
            <a:prstGeom prst="rect">
              <a:avLst/>
            </a:prstGeom>
          </p:spPr>
          <p:txBody>
            <a:bodyPr wrap="none" lIns="0" tIns="0" rIns="0" bIns="0" rtlCol="0" anchor="t" anchorCtr="0">
              <a:spAutoFit/>
            </a:bodyPr>
            <a:lstStyle/>
            <a:p>
              <a:pPr algn="ctr" fontAlgn="auto">
                <a:spcAft>
                  <a:spcPts val="0"/>
                </a:spcAft>
              </a:pPr>
              <a:r>
                <a:rPr lang="en-US" altLang="ja-JP" sz="1350" dirty="0" err="1" smtClean="0">
                  <a:solidFill>
                    <a:srgbClr val="FFC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SuperStream</a:t>
              </a:r>
              <a:endParaRPr lang="en-US" altLang="ja-JP" sz="1350" dirty="0" smtClean="0">
                <a:solidFill>
                  <a:srgbClr val="FFC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ctr" fontAlgn="auto">
                <a:spcAft>
                  <a:spcPts val="0"/>
                </a:spcAft>
              </a:pPr>
              <a:r>
                <a:rPr lang="ja-JP" altLang="en-US" sz="1350" dirty="0" smtClean="0">
                  <a:solidFill>
                    <a:srgbClr val="FFC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人事</a:t>
              </a:r>
              <a:r>
                <a:rPr lang="en-US" altLang="ja-JP" sz="1350" dirty="0" smtClean="0">
                  <a:solidFill>
                    <a:srgbClr val="FFC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/</a:t>
              </a:r>
              <a:r>
                <a:rPr lang="ja-JP" altLang="en-US" sz="1350" dirty="0" smtClean="0">
                  <a:solidFill>
                    <a:srgbClr val="FFC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給与</a:t>
              </a:r>
            </a:p>
          </p:txBody>
        </p:sp>
        <p:pic>
          <p:nvPicPr>
            <p:cNvPr id="110" name="Picture 13" descr="logo_base_human_boss01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2434072" y="3573016"/>
              <a:ext cx="553752" cy="868895"/>
            </a:xfrm>
            <a:prstGeom prst="rect">
              <a:avLst/>
            </a:prstGeom>
            <a:noFill/>
          </p:spPr>
        </p:pic>
        <p:sp>
          <p:nvSpPr>
            <p:cNvPr id="111" name="角丸四角形 110"/>
            <p:cNvSpPr/>
            <p:nvPr/>
          </p:nvSpPr>
          <p:spPr>
            <a:xfrm>
              <a:off x="2296399" y="4149080"/>
              <a:ext cx="720080" cy="216024"/>
            </a:xfrm>
            <a:prstGeom prst="roundRect">
              <a:avLst/>
            </a:prstGeom>
            <a:solidFill>
              <a:srgbClr val="0065AE"/>
            </a:solidFill>
            <a:ln w="381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承認者</a:t>
              </a:r>
              <a:endParaRPr kumimoji="0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112" name="Picture 9" descr="logo_base_human_norm03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3338913" y="4727245"/>
              <a:ext cx="585015" cy="1006011"/>
            </a:xfrm>
            <a:prstGeom prst="rect">
              <a:avLst/>
            </a:prstGeom>
            <a:noFill/>
          </p:spPr>
        </p:pic>
        <p:sp>
          <p:nvSpPr>
            <p:cNvPr id="113" name="角丸四角形 112"/>
            <p:cNvSpPr/>
            <p:nvPr/>
          </p:nvSpPr>
          <p:spPr>
            <a:xfrm>
              <a:off x="3275856" y="5479260"/>
              <a:ext cx="720080" cy="216024"/>
            </a:xfrm>
            <a:prstGeom prst="roundRect">
              <a:avLst/>
            </a:prstGeom>
            <a:solidFill>
              <a:srgbClr val="B31919"/>
            </a:solidFill>
            <a:ln w="381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人事部</a:t>
              </a:r>
              <a:endParaRPr kumimoji="0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114" name="Picture 2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1763688" y="3861048"/>
              <a:ext cx="499120" cy="499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5" name="AutoShape 5"/>
            <p:cNvSpPr>
              <a:spLocks noChangeArrowheads="1"/>
            </p:cNvSpPr>
            <p:nvPr/>
          </p:nvSpPr>
          <p:spPr bwMode="gray">
            <a:xfrm>
              <a:off x="7008117" y="2642271"/>
              <a:ext cx="1773238" cy="1506809"/>
            </a:xfrm>
            <a:prstGeom prst="roundRect">
              <a:avLst>
                <a:gd name="adj" fmla="val 605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15875" algn="ctr">
              <a:solidFill>
                <a:srgbClr val="0065AE"/>
              </a:solidFill>
              <a:round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ja-JP" sz="1500" b="0" i="0" u="none" strike="noStrike" kern="0" cap="none" spc="0" normalizeH="0" baseline="0" noProof="0">
                <a:ln>
                  <a:noFill/>
                </a:ln>
                <a:solidFill>
                  <a:srgbClr val="E271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6" name="Text Box 115"/>
            <p:cNvSpPr txBox="1">
              <a:spLocks noChangeArrowheads="1"/>
            </p:cNvSpPr>
            <p:nvPr/>
          </p:nvSpPr>
          <p:spPr bwMode="auto">
            <a:xfrm>
              <a:off x="7020817" y="2829446"/>
              <a:ext cx="1871663" cy="128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50000"/>
                </a:spcBef>
              </a:pPr>
              <a:r>
                <a:rPr lang="ja-JP" altLang="en-US" sz="1100" b="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給与明細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</a:pPr>
              <a:r>
                <a:rPr lang="ja-JP" altLang="en-US" sz="1100" b="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賞与明細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</a:pPr>
              <a:r>
                <a:rPr lang="ja-JP" altLang="en-US" sz="1100" b="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昇給差額明細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</a:pPr>
              <a:r>
                <a:rPr lang="ja-JP" altLang="en-US" sz="1100" b="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源泉徴収票</a:t>
              </a:r>
              <a:endParaRPr lang="en-US" altLang="ja-JP" sz="1100" b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</a:pPr>
              <a:r>
                <a:rPr lang="ja-JP" altLang="en-US" sz="1100" b="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扶養控除申告書</a:t>
              </a:r>
              <a:endParaRPr lang="en-US" altLang="ja-JP" sz="1100" b="0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</a:pPr>
              <a:r>
                <a:rPr lang="ja-JP" altLang="en-US" sz="900" b="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保険料兼配偶者特別控除申告書</a:t>
              </a:r>
            </a:p>
          </p:txBody>
        </p:sp>
        <p:sp>
          <p:nvSpPr>
            <p:cNvPr id="117" name="AutoShape 167"/>
            <p:cNvSpPr>
              <a:spLocks noChangeArrowheads="1"/>
            </p:cNvSpPr>
            <p:nvPr/>
          </p:nvSpPr>
          <p:spPr bwMode="auto">
            <a:xfrm>
              <a:off x="7152133" y="2492896"/>
              <a:ext cx="1485900" cy="285750"/>
            </a:xfrm>
            <a:prstGeom prst="flowChartAlternateProcess">
              <a:avLst/>
            </a:prstGeom>
            <a:gradFill rotWithShape="1">
              <a:gsLst>
                <a:gs pos="0">
                  <a:srgbClr val="0065AE">
                    <a:shade val="51000"/>
                    <a:satMod val="130000"/>
                  </a:srgbClr>
                </a:gs>
                <a:gs pos="80000">
                  <a:srgbClr val="0065AE">
                    <a:shade val="93000"/>
                    <a:satMod val="130000"/>
                  </a:srgbClr>
                </a:gs>
                <a:gs pos="100000">
                  <a:srgbClr val="0065AE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給与情報照会</a:t>
              </a:r>
            </a:p>
          </p:txBody>
        </p:sp>
        <p:sp>
          <p:nvSpPr>
            <p:cNvPr id="118" name="AutoShape 5"/>
            <p:cNvSpPr>
              <a:spLocks noChangeArrowheads="1"/>
            </p:cNvSpPr>
            <p:nvPr/>
          </p:nvSpPr>
          <p:spPr bwMode="gray">
            <a:xfrm>
              <a:off x="7191250" y="4586488"/>
              <a:ext cx="1629222" cy="1146768"/>
            </a:xfrm>
            <a:prstGeom prst="roundRect">
              <a:avLst>
                <a:gd name="adj" fmla="val 605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15875" algn="ctr">
              <a:solidFill>
                <a:srgbClr val="0065AE"/>
              </a:solidFill>
              <a:round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ja-JP" sz="1500" b="0" i="0" u="none" strike="noStrike" kern="0" cap="none" spc="0" normalizeH="0" baseline="0" noProof="0">
                <a:ln>
                  <a:noFill/>
                </a:ln>
                <a:solidFill>
                  <a:srgbClr val="E271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19" name="AutoShape 169"/>
            <p:cNvSpPr>
              <a:spLocks noChangeArrowheads="1"/>
            </p:cNvSpPr>
            <p:nvPr/>
          </p:nvSpPr>
          <p:spPr bwMode="auto">
            <a:xfrm>
              <a:off x="7233542" y="4476949"/>
              <a:ext cx="1485900" cy="285750"/>
            </a:xfrm>
            <a:prstGeom prst="flowChartAlternateProcess">
              <a:avLst/>
            </a:prstGeom>
            <a:gradFill rotWithShape="1">
              <a:gsLst>
                <a:gs pos="0">
                  <a:srgbClr val="0065AE">
                    <a:shade val="51000"/>
                    <a:satMod val="130000"/>
                  </a:srgbClr>
                </a:gs>
                <a:gs pos="80000">
                  <a:srgbClr val="0065AE">
                    <a:shade val="93000"/>
                    <a:satMod val="130000"/>
                  </a:srgbClr>
                </a:gs>
                <a:gs pos="100000">
                  <a:srgbClr val="0065AE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社員情報照会</a:t>
              </a:r>
            </a:p>
          </p:txBody>
        </p:sp>
        <p:sp>
          <p:nvSpPr>
            <p:cNvPr id="120" name="Text Box 170"/>
            <p:cNvSpPr txBox="1">
              <a:spLocks noChangeArrowheads="1"/>
            </p:cNvSpPr>
            <p:nvPr/>
          </p:nvSpPr>
          <p:spPr bwMode="auto">
            <a:xfrm>
              <a:off x="7387977" y="4797152"/>
              <a:ext cx="1360487" cy="884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lnSpc>
                  <a:spcPct val="80000"/>
                </a:lnSpc>
                <a:spcBef>
                  <a:spcPct val="50000"/>
                </a:spcBef>
              </a:pPr>
              <a:r>
                <a:rPr lang="ja-JP" altLang="en-US" sz="1100" b="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本人情報照会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</a:pPr>
              <a:r>
                <a:rPr lang="ja-JP" altLang="en-US" sz="1100" b="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社員名簿照会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</a:pPr>
              <a:r>
                <a:rPr lang="ja-JP" altLang="en-US" sz="1100" b="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社員検索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</a:pPr>
              <a:r>
                <a:rPr lang="ja-JP" altLang="en-US" sz="1100" b="0" dirty="0" smtClean="0">
                  <a:solidFill>
                    <a:srgbClr val="00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社員台帳照会</a:t>
              </a:r>
            </a:p>
          </p:txBody>
        </p:sp>
        <p:sp>
          <p:nvSpPr>
            <p:cNvPr id="121" name="右矢印 120"/>
            <p:cNvSpPr/>
            <p:nvPr/>
          </p:nvSpPr>
          <p:spPr>
            <a:xfrm>
              <a:off x="5796136" y="4221088"/>
              <a:ext cx="383893" cy="360000"/>
            </a:xfrm>
            <a:prstGeom prst="rightArrow">
              <a:avLst/>
            </a:prstGeom>
            <a:gradFill rotWithShape="1">
              <a:gsLst>
                <a:gs pos="0">
                  <a:srgbClr val="0082C2">
                    <a:shade val="51000"/>
                    <a:satMod val="130000"/>
                  </a:srgbClr>
                </a:gs>
                <a:gs pos="80000">
                  <a:srgbClr val="0082C2">
                    <a:shade val="93000"/>
                    <a:satMod val="130000"/>
                  </a:srgbClr>
                </a:gs>
                <a:gs pos="100000">
                  <a:srgbClr val="0082C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HGP創英角ｺﾞｼｯｸUB"/>
                <a:cs typeface="+mn-cs"/>
              </a:endParaRPr>
            </a:p>
          </p:txBody>
        </p:sp>
        <p:pic>
          <p:nvPicPr>
            <p:cNvPr id="122" name="Picture 10" descr="logo_base_human_norm01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78958" y="3681160"/>
              <a:ext cx="604714" cy="1043984"/>
            </a:xfrm>
            <a:prstGeom prst="rect">
              <a:avLst/>
            </a:prstGeom>
            <a:noFill/>
          </p:spPr>
        </p:pic>
        <p:sp>
          <p:nvSpPr>
            <p:cNvPr id="123" name="角丸四角形 122"/>
            <p:cNvSpPr/>
            <p:nvPr/>
          </p:nvSpPr>
          <p:spPr>
            <a:xfrm>
              <a:off x="395536" y="4473248"/>
              <a:ext cx="720080" cy="216024"/>
            </a:xfrm>
            <a:prstGeom prst="roundRect">
              <a:avLst/>
            </a:prstGeom>
            <a:solidFill>
              <a:srgbClr val="0065AE"/>
            </a:solidFill>
            <a:ln w="381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申請者</a:t>
              </a:r>
              <a:endParaRPr kumimoji="0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124" name="Picture 14" descr="logo_base_human_boss02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6646545" y="4221088"/>
              <a:ext cx="628867" cy="936104"/>
            </a:xfrm>
            <a:prstGeom prst="rect">
              <a:avLst/>
            </a:prstGeom>
            <a:noFill/>
          </p:spPr>
        </p:pic>
        <p:sp>
          <p:nvSpPr>
            <p:cNvPr id="125" name="角丸四角形 124"/>
            <p:cNvSpPr/>
            <p:nvPr/>
          </p:nvSpPr>
          <p:spPr>
            <a:xfrm>
              <a:off x="6411317" y="4725280"/>
              <a:ext cx="720080" cy="216024"/>
            </a:xfrm>
            <a:prstGeom prst="roundRect">
              <a:avLst/>
            </a:prstGeom>
            <a:solidFill>
              <a:srgbClr val="4A6224"/>
            </a:solidFill>
            <a:ln w="381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管理者</a:t>
              </a:r>
              <a:endParaRPr kumimoji="0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6" name="角丸四角形 125"/>
            <p:cNvSpPr/>
            <p:nvPr/>
          </p:nvSpPr>
          <p:spPr>
            <a:xfrm>
              <a:off x="395536" y="4941168"/>
              <a:ext cx="720080" cy="216024"/>
            </a:xfrm>
            <a:prstGeom prst="roundRect">
              <a:avLst/>
            </a:prstGeom>
            <a:solidFill>
              <a:srgbClr val="7030A0"/>
            </a:solidFill>
            <a:ln w="381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代理申請</a:t>
              </a:r>
              <a:endParaRPr kumimoji="0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27" name="テキスト ボックス 126"/>
            <p:cNvSpPr txBox="1"/>
            <p:nvPr/>
          </p:nvSpPr>
          <p:spPr>
            <a:xfrm>
              <a:off x="505048" y="4679014"/>
              <a:ext cx="504056" cy="216024"/>
            </a:xfrm>
            <a:prstGeom prst="rect">
              <a:avLst/>
            </a:prstGeom>
          </p:spPr>
          <p:txBody>
            <a:bodyPr wrap="square" lIns="0" tIns="0" rIns="0" bIns="0" rtlCol="0" anchor="ctr" anchorCtr="0">
              <a:noAutofit/>
            </a:bodyPr>
            <a:lstStyle/>
            <a:p>
              <a:pPr algn="ctr" fontAlgn="auto">
                <a:lnSpc>
                  <a:spcPts val="2800"/>
                </a:lnSpc>
                <a:spcAft>
                  <a:spcPts val="0"/>
                </a:spcAft>
              </a:pPr>
              <a:r>
                <a:rPr lang="en-US" altLang="ja-JP" sz="1200" b="0" dirty="0" smtClean="0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or</a:t>
              </a:r>
              <a:endParaRPr lang="ja-JP" altLang="en-US" sz="12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128" name="Picture 2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763688" y="5301208"/>
              <a:ext cx="1008112" cy="614288"/>
            </a:xfrm>
            <a:prstGeom prst="rect">
              <a:avLst/>
            </a:prstGeom>
            <a:gradFill rotWithShape="1">
              <a:gsLst>
                <a:gs pos="0">
                  <a:srgbClr val="0082C2">
                    <a:tint val="50000"/>
                    <a:satMod val="300000"/>
                  </a:srgbClr>
                </a:gs>
                <a:gs pos="35000">
                  <a:srgbClr val="0082C2">
                    <a:tint val="37000"/>
                    <a:satMod val="300000"/>
                  </a:srgbClr>
                </a:gs>
                <a:gs pos="100000">
                  <a:srgbClr val="0082C2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0082C2">
                  <a:shade val="95000"/>
                  <a:satMod val="105000"/>
                </a:srgbClr>
              </a:solidFill>
              <a:prstDash val="solid"/>
              <a:headEnd/>
              <a:tailE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pic>
        <p:sp>
          <p:nvSpPr>
            <p:cNvPr id="129" name="角丸四角形 128"/>
            <p:cNvSpPr/>
            <p:nvPr/>
          </p:nvSpPr>
          <p:spPr>
            <a:xfrm>
              <a:off x="1835696" y="5157192"/>
              <a:ext cx="864096" cy="216024"/>
            </a:xfrm>
            <a:prstGeom prst="roundRect">
              <a:avLst/>
            </a:prstGeom>
            <a:gradFill rotWithShape="1">
              <a:gsLst>
                <a:gs pos="0">
                  <a:srgbClr val="B31919">
                    <a:tint val="50000"/>
                    <a:satMod val="300000"/>
                  </a:srgbClr>
                </a:gs>
                <a:gs pos="35000">
                  <a:srgbClr val="B31919">
                    <a:tint val="37000"/>
                    <a:satMod val="300000"/>
                  </a:srgbClr>
                </a:gs>
                <a:gs pos="100000">
                  <a:srgbClr val="B3191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B3191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承認フロー</a:t>
              </a:r>
              <a:endParaRPr kumimoji="0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3059832" y="3429000"/>
              <a:ext cx="432048" cy="216024"/>
            </a:xfrm>
            <a:prstGeom prst="rect">
              <a:avLst/>
            </a:prstGeom>
            <a:solidFill>
              <a:srgbClr val="FFFFCC"/>
            </a:solidFill>
            <a:ln w="25400" cap="flat" cmpd="sng" algn="ctr">
              <a:solidFill>
                <a:srgbClr val="A37E2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37E21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承認</a:t>
              </a:r>
              <a:endParaRPr kumimoji="0" lang="ja-JP" altLang="en-US" sz="950" b="0" i="0" u="none" strike="noStrike" kern="0" cap="none" spc="0" normalizeH="0" baseline="0" noProof="0" dirty="0">
                <a:ln>
                  <a:noFill/>
                </a:ln>
                <a:solidFill>
                  <a:srgbClr val="A37E2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3059832" y="3717032"/>
              <a:ext cx="432048" cy="216024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B31919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B31919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否認</a:t>
              </a:r>
              <a:endParaRPr kumimoji="0" lang="ja-JP" altLang="en-US" sz="950" b="0" i="0" u="none" strike="noStrike" kern="0" cap="none" spc="0" normalizeH="0" baseline="0" noProof="0" dirty="0">
                <a:ln>
                  <a:noFill/>
                </a:ln>
                <a:solidFill>
                  <a:srgbClr val="B31919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3059832" y="4005064"/>
              <a:ext cx="432048" cy="216024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65AE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65AE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差戻</a:t>
              </a:r>
              <a:endParaRPr kumimoji="0" lang="ja-JP" altLang="en-US" sz="950" b="0" i="0" u="none" strike="noStrike" kern="0" cap="none" spc="0" normalizeH="0" baseline="0" noProof="0" dirty="0">
                <a:ln>
                  <a:noFill/>
                </a:ln>
                <a:solidFill>
                  <a:srgbClr val="0065A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3995936" y="4939067"/>
              <a:ext cx="432048" cy="216024"/>
            </a:xfrm>
            <a:prstGeom prst="rect">
              <a:avLst/>
            </a:prstGeom>
            <a:solidFill>
              <a:srgbClr val="FFFFCC"/>
            </a:solidFill>
            <a:ln w="25400" cap="flat" cmpd="sng" algn="ctr">
              <a:solidFill>
                <a:srgbClr val="A37E2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37E21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承認</a:t>
              </a:r>
              <a:endParaRPr kumimoji="0" lang="ja-JP" altLang="en-US" sz="950" b="0" i="0" u="none" strike="noStrike" kern="0" cap="none" spc="0" normalizeH="0" baseline="0" noProof="0" dirty="0">
                <a:ln>
                  <a:noFill/>
                </a:ln>
                <a:solidFill>
                  <a:srgbClr val="A37E2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3995936" y="5227099"/>
              <a:ext cx="432048" cy="216024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B31919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B31919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否認</a:t>
              </a:r>
              <a:endParaRPr kumimoji="0" lang="ja-JP" altLang="en-US" sz="950" b="0" i="0" u="none" strike="noStrike" kern="0" cap="none" spc="0" normalizeH="0" baseline="0" noProof="0" dirty="0">
                <a:ln>
                  <a:noFill/>
                </a:ln>
                <a:solidFill>
                  <a:srgbClr val="B31919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3995936" y="5515131"/>
              <a:ext cx="432048" cy="216024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65AE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9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65AE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差戻</a:t>
              </a:r>
              <a:endParaRPr kumimoji="0" lang="ja-JP" altLang="en-US" sz="950" b="0" i="0" u="none" strike="noStrike" kern="0" cap="none" spc="0" normalizeH="0" baseline="0" noProof="0" dirty="0">
                <a:ln>
                  <a:noFill/>
                </a:ln>
                <a:solidFill>
                  <a:srgbClr val="0065A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6" name="AutoShape 5"/>
            <p:cNvSpPr>
              <a:spLocks noChangeArrowheads="1"/>
            </p:cNvSpPr>
            <p:nvPr/>
          </p:nvSpPr>
          <p:spPr bwMode="gray">
            <a:xfrm>
              <a:off x="3779912" y="2636912"/>
              <a:ext cx="2880320" cy="792088"/>
            </a:xfrm>
            <a:prstGeom prst="roundRect">
              <a:avLst>
                <a:gd name="adj" fmla="val 6056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 w="15875" algn="ctr">
              <a:solidFill>
                <a:srgbClr val="0065AE"/>
              </a:solidFill>
              <a:round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ja-JP" sz="1500" b="0" i="0" u="none" strike="noStrike" kern="0" cap="none" spc="0" normalizeH="0" baseline="0" noProof="0">
                <a:ln>
                  <a:noFill/>
                </a:ln>
                <a:solidFill>
                  <a:srgbClr val="E27100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37" name="Text Box 201"/>
            <p:cNvSpPr txBox="1">
              <a:spLocks noChangeArrowheads="1"/>
            </p:cNvSpPr>
            <p:nvPr/>
          </p:nvSpPr>
          <p:spPr bwMode="auto">
            <a:xfrm>
              <a:off x="3796306" y="2847187"/>
              <a:ext cx="1781175" cy="4558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ja-JP" altLang="en-US" sz="900" b="0" dirty="0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人事諸届テンプレート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ja-JP" altLang="en-US" sz="900" b="0" dirty="0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諸届・申請書作成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ja-JP" altLang="en-US" sz="900" b="0" dirty="0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各種申請書管理</a:t>
              </a:r>
            </a:p>
          </p:txBody>
        </p:sp>
        <p:sp>
          <p:nvSpPr>
            <p:cNvPr id="138" name="Text Box 202"/>
            <p:cNvSpPr txBox="1">
              <a:spLocks noChangeArrowheads="1"/>
            </p:cNvSpPr>
            <p:nvPr/>
          </p:nvSpPr>
          <p:spPr bwMode="auto">
            <a:xfrm>
              <a:off x="5076056" y="2852936"/>
              <a:ext cx="1656184" cy="4558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/>
            <a:p>
              <a:pPr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ja-JP" altLang="en-US" sz="900" b="0" dirty="0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承認グループ登録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ja-JP" altLang="en-US" sz="900" b="0" dirty="0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承認ルート・パターン登録</a:t>
              </a:r>
            </a:p>
            <a:p>
              <a:pPr>
                <a:lnSpc>
                  <a:spcPct val="50000"/>
                </a:lnSpc>
                <a:spcBef>
                  <a:spcPct val="50000"/>
                </a:spcBef>
                <a:defRPr/>
              </a:pPr>
              <a:r>
                <a:rPr lang="ja-JP" altLang="en-US" sz="900" b="0" dirty="0">
                  <a:solidFill>
                    <a:prstClr val="black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セキュリティ設定</a:t>
              </a:r>
            </a:p>
          </p:txBody>
        </p:sp>
        <p:sp>
          <p:nvSpPr>
            <p:cNvPr id="139" name="AutoShape 167"/>
            <p:cNvSpPr>
              <a:spLocks noChangeArrowheads="1"/>
            </p:cNvSpPr>
            <p:nvPr/>
          </p:nvSpPr>
          <p:spPr bwMode="auto">
            <a:xfrm>
              <a:off x="4508016" y="2492896"/>
              <a:ext cx="1485900" cy="285750"/>
            </a:xfrm>
            <a:prstGeom prst="flowChartAlternateProcess">
              <a:avLst/>
            </a:prstGeom>
            <a:gradFill rotWithShape="1">
              <a:gsLst>
                <a:gs pos="0">
                  <a:srgbClr val="0065AE">
                    <a:shade val="51000"/>
                    <a:satMod val="130000"/>
                  </a:srgbClr>
                </a:gs>
                <a:gs pos="80000">
                  <a:srgbClr val="0065AE">
                    <a:shade val="93000"/>
                    <a:satMod val="130000"/>
                  </a:srgbClr>
                </a:gs>
                <a:gs pos="100000">
                  <a:srgbClr val="0065AE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各種マスタ設定</a:t>
              </a:r>
              <a:endPara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140" name="Picture 3"/>
            <p:cNvPicPr>
              <a:picLocks noChangeAspect="1" noChangeArrowheads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907704" y="5733256"/>
              <a:ext cx="1377317" cy="360040"/>
            </a:xfrm>
            <a:prstGeom prst="rect">
              <a:avLst/>
            </a:prstGeom>
            <a:gradFill rotWithShape="1">
              <a:gsLst>
                <a:gs pos="0">
                  <a:srgbClr val="0082C2">
                    <a:tint val="50000"/>
                    <a:satMod val="300000"/>
                  </a:srgbClr>
                </a:gs>
                <a:gs pos="35000">
                  <a:srgbClr val="0082C2">
                    <a:tint val="37000"/>
                    <a:satMod val="300000"/>
                  </a:srgbClr>
                </a:gs>
                <a:gs pos="100000">
                  <a:srgbClr val="0082C2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0082C2">
                  <a:shade val="95000"/>
                  <a:satMod val="105000"/>
                </a:srgbClr>
              </a:solidFill>
              <a:prstDash val="solid"/>
              <a:headEnd/>
              <a:tailE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pic>
        <p:sp>
          <p:nvSpPr>
            <p:cNvPr id="141" name="角丸四角形 140"/>
            <p:cNvSpPr/>
            <p:nvPr/>
          </p:nvSpPr>
          <p:spPr>
            <a:xfrm>
              <a:off x="2051720" y="5589240"/>
              <a:ext cx="864096" cy="216024"/>
            </a:xfrm>
            <a:prstGeom prst="roundRect">
              <a:avLst/>
            </a:prstGeom>
            <a:gradFill rotWithShape="1">
              <a:gsLst>
                <a:gs pos="0">
                  <a:srgbClr val="B31919">
                    <a:tint val="50000"/>
                    <a:satMod val="300000"/>
                  </a:srgbClr>
                </a:gs>
                <a:gs pos="35000">
                  <a:srgbClr val="B31919">
                    <a:tint val="37000"/>
                    <a:satMod val="300000"/>
                  </a:srgbClr>
                </a:gs>
                <a:gs pos="100000">
                  <a:srgbClr val="B3191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B3191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申請画面</a:t>
              </a:r>
              <a:endParaRPr kumimoji="0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2" name="AutoShape 167"/>
            <p:cNvSpPr>
              <a:spLocks noChangeArrowheads="1"/>
            </p:cNvSpPr>
            <p:nvPr/>
          </p:nvSpPr>
          <p:spPr bwMode="auto">
            <a:xfrm>
              <a:off x="323528" y="2420888"/>
              <a:ext cx="2304256" cy="432048"/>
            </a:xfrm>
            <a:prstGeom prst="flowChartAlternateProcess">
              <a:avLst/>
            </a:prstGeom>
            <a:gradFill rotWithShape="1">
              <a:gsLst>
                <a:gs pos="0">
                  <a:srgbClr val="0065AE">
                    <a:shade val="51000"/>
                    <a:satMod val="130000"/>
                  </a:srgbClr>
                </a:gs>
                <a:gs pos="80000">
                  <a:srgbClr val="0065AE">
                    <a:shade val="93000"/>
                    <a:satMod val="130000"/>
                  </a:srgbClr>
                </a:gs>
                <a:gs pos="100000">
                  <a:srgbClr val="0065AE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諸届・申請 ワークフロー</a:t>
              </a:r>
              <a:endPara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143" name="Picture 11" descr="logo_base_human_norm02"/>
            <p:cNvPicPr>
              <a:picLocks noChangeAspect="1" noChangeArrowheads="1"/>
            </p:cNvPicPr>
            <p:nvPr/>
          </p:nvPicPr>
          <p:blipFill>
            <a:blip r:embed="rId11" cstate="screen"/>
            <a:srcRect/>
            <a:stretch>
              <a:fillRect/>
            </a:stretch>
          </p:blipFill>
          <p:spPr bwMode="auto">
            <a:xfrm>
              <a:off x="6355736" y="3429000"/>
              <a:ext cx="520520" cy="899968"/>
            </a:xfrm>
            <a:prstGeom prst="rect">
              <a:avLst/>
            </a:prstGeom>
            <a:noFill/>
          </p:spPr>
        </p:pic>
        <p:sp>
          <p:nvSpPr>
            <p:cNvPr id="144" name="角丸四角形 143"/>
            <p:cNvSpPr/>
            <p:nvPr/>
          </p:nvSpPr>
          <p:spPr>
            <a:xfrm>
              <a:off x="6156176" y="3969192"/>
              <a:ext cx="720080" cy="216024"/>
            </a:xfrm>
            <a:prstGeom prst="roundRect">
              <a:avLst/>
            </a:prstGeom>
            <a:solidFill>
              <a:srgbClr val="4A6224"/>
            </a:solidFill>
            <a:ln w="381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従業員</a:t>
              </a:r>
              <a:endParaRPr kumimoji="0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5" name="角丸四角形 144"/>
            <p:cNvSpPr/>
            <p:nvPr/>
          </p:nvSpPr>
          <p:spPr>
            <a:xfrm>
              <a:off x="4932040" y="5831760"/>
              <a:ext cx="1368152" cy="288032"/>
            </a:xfrm>
            <a:prstGeom prst="round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000" kern="0" dirty="0" smtClean="0">
                  <a:solidFill>
                    <a:prstClr val="white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マイナンバー申請</a:t>
              </a:r>
              <a:endParaRPr kumimoji="0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46" name="角丸四角形 145"/>
            <p:cNvSpPr/>
            <p:nvPr/>
          </p:nvSpPr>
          <p:spPr>
            <a:xfrm>
              <a:off x="4932040" y="5301208"/>
              <a:ext cx="1368152" cy="288032"/>
            </a:xfrm>
            <a:prstGeom prst="roundRect">
              <a:avLst/>
            </a:prstGeom>
            <a:solidFill>
              <a:srgbClr val="B31919"/>
            </a:solidFill>
            <a:ln w="38100" cap="flat" cmpd="sng" algn="ctr">
              <a:solidFill>
                <a:sysClr val="window" lastClr="FFFFFF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000" kern="0" dirty="0" smtClean="0">
                  <a:solidFill>
                    <a:prstClr val="white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マイナンバー承認</a:t>
              </a:r>
              <a:endParaRPr kumimoji="0" lang="ja-JP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147" name="Picture 9" descr="logo_base_human_norm03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4644008" y="5157192"/>
              <a:ext cx="381742" cy="656456"/>
            </a:xfrm>
            <a:prstGeom prst="rect">
              <a:avLst/>
            </a:prstGeom>
            <a:noFill/>
          </p:spPr>
        </p:pic>
        <p:pic>
          <p:nvPicPr>
            <p:cNvPr id="148" name="Picture 5"/>
            <p:cNvPicPr>
              <a:picLocks noChangeAspect="1" noChangeArrowheads="1"/>
            </p:cNvPicPr>
            <p:nvPr/>
          </p:nvPicPr>
          <p:blipFill>
            <a:blip r:embed="rId1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156176" y="5157192"/>
              <a:ext cx="432048" cy="43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53" name="Picture 10" descr="logo_base_human_norm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5661248"/>
            <a:ext cx="380243" cy="656456"/>
          </a:xfrm>
          <a:prstGeom prst="rect">
            <a:avLst/>
          </a:prstGeom>
          <a:noFill/>
        </p:spPr>
      </p:pic>
      <p:sp>
        <p:nvSpPr>
          <p:cNvPr id="66" name="フッター プレースホルダ 2"/>
          <p:cNvSpPr txBox="1">
            <a:spLocks/>
          </p:cNvSpPr>
          <p:nvPr/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</a:t>
            </a:r>
            <a:r>
              <a:rPr kumimoji="1" lang="en-US" altLang="ja-JP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ChangeArrowheads="1"/>
          </p:cNvSpPr>
          <p:nvPr/>
        </p:nvSpPr>
        <p:spPr bwMode="auto">
          <a:xfrm>
            <a:off x="223628" y="2399777"/>
            <a:ext cx="2655888" cy="12604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ja-JP" altLang="en-US" b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3182728" y="2399777"/>
            <a:ext cx="3162300" cy="12604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ja-JP" altLang="en-US" b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127" name="Rectangle 5"/>
          <p:cNvSpPr>
            <a:spLocks noChangeArrowheads="1"/>
          </p:cNvSpPr>
          <p:nvPr/>
        </p:nvSpPr>
        <p:spPr bwMode="auto">
          <a:xfrm>
            <a:off x="291891" y="2490264"/>
            <a:ext cx="2520950" cy="10715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ja-JP" altLang="en-US" sz="1400" b="0" u="sng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従業員　属性の収集</a:t>
            </a:r>
          </a:p>
          <a:p>
            <a:pPr>
              <a:defRPr/>
            </a:pPr>
            <a:endParaRPr lang="ja-JP" altLang="en-US" sz="1400" b="0" u="sng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4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外面属性</a:t>
            </a:r>
            <a:r>
              <a:rPr lang="en-US" altLang="ja-JP" sz="12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2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住所や家族情報）</a:t>
            </a:r>
          </a:p>
          <a:p>
            <a:pPr>
              <a:defRPr/>
            </a:pPr>
            <a:r>
              <a:rPr lang="ja-JP" altLang="en-US" sz="14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内面属性</a:t>
            </a:r>
            <a:r>
              <a:rPr lang="ja-JP" altLang="en-US" sz="12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（意識調査や自己目標）</a:t>
            </a:r>
          </a:p>
          <a:p>
            <a:pPr>
              <a:defRPr/>
            </a:pPr>
            <a:endParaRPr lang="en-US" altLang="ja-JP" sz="1200" b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129" name="Rectangle 7"/>
          <p:cNvSpPr>
            <a:spLocks noChangeArrowheads="1"/>
          </p:cNvSpPr>
          <p:nvPr/>
        </p:nvSpPr>
        <p:spPr bwMode="auto">
          <a:xfrm>
            <a:off x="4095541" y="3076052"/>
            <a:ext cx="2160587" cy="485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ja-JP" altLang="en-US" sz="14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内面的要素の考慮した</a:t>
            </a:r>
          </a:p>
          <a:p>
            <a:pPr>
              <a:defRPr/>
            </a:pPr>
            <a:r>
              <a:rPr lang="ja-JP" altLang="en-US" sz="14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社員サービスの提供</a:t>
            </a:r>
          </a:p>
        </p:txBody>
      </p:sp>
      <p:sp>
        <p:nvSpPr>
          <p:cNvPr id="5130" name="Rectangle 8"/>
          <p:cNvSpPr>
            <a:spLocks noChangeArrowheads="1"/>
          </p:cNvSpPr>
          <p:nvPr/>
        </p:nvSpPr>
        <p:spPr bwMode="auto">
          <a:xfrm>
            <a:off x="3735178" y="2534714"/>
            <a:ext cx="2205038" cy="485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 altLang="ja-JP" sz="1400" b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4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外的属性収集自動化による</a:t>
            </a:r>
          </a:p>
          <a:p>
            <a:pPr>
              <a:defRPr/>
            </a:pPr>
            <a:r>
              <a:rPr lang="ja-JP" altLang="en-US" sz="14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作業の軽減</a:t>
            </a:r>
          </a:p>
          <a:p>
            <a:pPr>
              <a:defRPr/>
            </a:pPr>
            <a:endParaRPr lang="en-US" altLang="ja-JP" sz="1400" b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131" name="Rectangle 9"/>
          <p:cNvSpPr>
            <a:spLocks noChangeArrowheads="1"/>
          </p:cNvSpPr>
          <p:nvPr/>
        </p:nvSpPr>
        <p:spPr bwMode="auto">
          <a:xfrm>
            <a:off x="3285916" y="2534714"/>
            <a:ext cx="404812" cy="1035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ja-JP" altLang="en-US" sz="14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</a:t>
            </a:r>
          </a:p>
          <a:p>
            <a:pPr algn="ctr">
              <a:defRPr/>
            </a:pPr>
            <a:r>
              <a:rPr lang="ja-JP" altLang="en-US" sz="14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事</a:t>
            </a:r>
          </a:p>
          <a:p>
            <a:pPr algn="ctr">
              <a:defRPr/>
            </a:pPr>
            <a:r>
              <a:rPr lang="ja-JP" altLang="en-US" sz="14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担</a:t>
            </a:r>
          </a:p>
          <a:p>
            <a:pPr algn="ctr">
              <a:defRPr/>
            </a:pPr>
            <a:r>
              <a:rPr lang="ja-JP" altLang="en-US" sz="14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当</a:t>
            </a:r>
          </a:p>
        </p:txBody>
      </p:sp>
      <p:sp>
        <p:nvSpPr>
          <p:cNvPr id="11275" name="AutoShape 10"/>
          <p:cNvSpPr>
            <a:spLocks noChangeArrowheads="1"/>
          </p:cNvSpPr>
          <p:nvPr/>
        </p:nvSpPr>
        <p:spPr bwMode="auto">
          <a:xfrm rot="110592" flipV="1">
            <a:off x="3779628" y="3164952"/>
            <a:ext cx="269875" cy="31432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tx2"/>
          </a:solidFill>
          <a:ln w="57150" cmpd="thinThick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 b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2300" name="AutoShape 11"/>
          <p:cNvSpPr>
            <a:spLocks noChangeArrowheads="1"/>
          </p:cNvSpPr>
          <p:nvPr/>
        </p:nvSpPr>
        <p:spPr bwMode="auto">
          <a:xfrm rot="5400000">
            <a:off x="6295021" y="2800621"/>
            <a:ext cx="684213" cy="584200"/>
          </a:xfrm>
          <a:prstGeom prst="up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>
              <a:defRPr/>
            </a:pPr>
            <a:endParaRPr lang="ja-JP" altLang="en-US" b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134" name="Rectangle 12"/>
          <p:cNvSpPr>
            <a:spLocks noChangeArrowheads="1"/>
          </p:cNvSpPr>
          <p:nvPr/>
        </p:nvSpPr>
        <p:spPr bwMode="auto">
          <a:xfrm>
            <a:off x="6929228" y="2399777"/>
            <a:ext cx="1935163" cy="12604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ja-JP" altLang="en-US" b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135" name="Rectangle 13"/>
          <p:cNvSpPr>
            <a:spLocks noChangeArrowheads="1"/>
          </p:cNvSpPr>
          <p:nvPr/>
        </p:nvSpPr>
        <p:spPr bwMode="auto">
          <a:xfrm>
            <a:off x="7426116" y="3083989"/>
            <a:ext cx="1349375" cy="485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ja-JP" altLang="en-US" sz="14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モチベーション</a:t>
            </a:r>
          </a:p>
          <a:p>
            <a:pPr>
              <a:defRPr/>
            </a:pPr>
            <a:r>
              <a:rPr lang="ja-JP" altLang="en-US" sz="14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向上</a:t>
            </a:r>
          </a:p>
        </p:txBody>
      </p:sp>
      <p:sp>
        <p:nvSpPr>
          <p:cNvPr id="5136" name="Rectangle 14"/>
          <p:cNvSpPr>
            <a:spLocks noChangeArrowheads="1"/>
          </p:cNvSpPr>
          <p:nvPr/>
        </p:nvSpPr>
        <p:spPr bwMode="auto">
          <a:xfrm>
            <a:off x="7426116" y="2534714"/>
            <a:ext cx="1349375" cy="4857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 altLang="ja-JP" sz="1400" b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4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意識改革</a:t>
            </a:r>
          </a:p>
          <a:p>
            <a:pPr>
              <a:defRPr/>
            </a:pPr>
            <a:endParaRPr lang="en-US" altLang="ja-JP" sz="1400" b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137" name="Rectangle 15"/>
          <p:cNvSpPr>
            <a:spLocks noChangeArrowheads="1"/>
          </p:cNvSpPr>
          <p:nvPr/>
        </p:nvSpPr>
        <p:spPr bwMode="auto">
          <a:xfrm>
            <a:off x="6976853" y="2534714"/>
            <a:ext cx="404813" cy="1035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ja-JP" altLang="en-US" sz="14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従</a:t>
            </a:r>
          </a:p>
          <a:p>
            <a:pPr algn="ctr">
              <a:defRPr/>
            </a:pPr>
            <a:r>
              <a:rPr lang="ja-JP" altLang="en-US" sz="14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業</a:t>
            </a:r>
          </a:p>
          <a:p>
            <a:pPr algn="ctr">
              <a:defRPr/>
            </a:pPr>
            <a:r>
              <a:rPr lang="ja-JP" altLang="en-US" sz="14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員</a:t>
            </a:r>
          </a:p>
        </p:txBody>
      </p:sp>
      <p:sp>
        <p:nvSpPr>
          <p:cNvPr id="12305" name="AutoShape 18"/>
          <p:cNvSpPr>
            <a:spLocks noChangeArrowheads="1"/>
          </p:cNvSpPr>
          <p:nvPr/>
        </p:nvSpPr>
        <p:spPr bwMode="auto">
          <a:xfrm rot="5400000">
            <a:off x="2693778" y="2944289"/>
            <a:ext cx="684213" cy="315913"/>
          </a:xfrm>
          <a:prstGeom prst="upArrow">
            <a:avLst>
              <a:gd name="adj1" fmla="val 50000"/>
              <a:gd name="adj2" fmla="val 4725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>
              <a:defRPr/>
            </a:pPr>
            <a:endParaRPr lang="ja-JP" altLang="en-US" b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282" name="Rectangle 19"/>
          <p:cNvSpPr>
            <a:spLocks noChangeArrowheads="1"/>
          </p:cNvSpPr>
          <p:nvPr/>
        </p:nvSpPr>
        <p:spPr bwMode="auto">
          <a:xfrm>
            <a:off x="216000" y="262800"/>
            <a:ext cx="6884649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ctr"/>
          <a:lstStyle/>
          <a:p>
            <a:pPr>
              <a:lnSpc>
                <a:spcPts val="2800"/>
              </a:lnSpc>
            </a:pPr>
            <a:r>
              <a:rPr lang="en-US" altLang="ja-JP" sz="2200" i="1" dirty="0"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>
                <a:ea typeface="メイリオ" pitchFamily="50" charset="-128"/>
                <a:cs typeface="Times New Roman" pitchFamily="18" charset="0"/>
              </a:rPr>
              <a:t> - </a:t>
            </a:r>
            <a:r>
              <a:rPr lang="en-US" altLang="ja-JP" sz="2200" i="1" dirty="0">
                <a:ea typeface="メイリオ" pitchFamily="50" charset="-128"/>
                <a:cs typeface="Times New Roman" pitchFamily="18" charset="0"/>
              </a:rPr>
              <a:t>field</a:t>
            </a:r>
            <a:r>
              <a:rPr lang="en-US" altLang="ja-JP" sz="2200" i="1" dirty="0" smtClean="0">
                <a:ea typeface="メイリオ" pitchFamily="50" charset="-128"/>
                <a:cs typeface="Times New Roman" pitchFamily="18" charset="0"/>
              </a:rPr>
              <a:t>/</a:t>
            </a:r>
            <a:r>
              <a:rPr lang="en-US" altLang="ja-JP" sz="2200" dirty="0" smtClean="0">
                <a:ea typeface="メイリオ" pitchFamily="50" charset="-128"/>
                <a:cs typeface="Times New Roman" pitchFamily="18" charset="0"/>
              </a:rPr>
              <a:t> HR</a:t>
            </a:r>
            <a:r>
              <a:rPr lang="en-US" altLang="ja-JP" sz="22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26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6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～社員の意識変革とサービス提供～</a:t>
            </a:r>
          </a:p>
        </p:txBody>
      </p:sp>
      <p:sp>
        <p:nvSpPr>
          <p:cNvPr id="11283" name="AutoShape 5"/>
          <p:cNvSpPr>
            <a:spLocks noChangeArrowheads="1"/>
          </p:cNvSpPr>
          <p:nvPr/>
        </p:nvSpPr>
        <p:spPr bwMode="gray">
          <a:xfrm>
            <a:off x="228600" y="3759241"/>
            <a:ext cx="8635999" cy="2633093"/>
          </a:xfrm>
          <a:prstGeom prst="roundRect">
            <a:avLst>
              <a:gd name="adj" fmla="val 4620"/>
            </a:avLst>
          </a:prstGeom>
          <a:gradFill rotWithShape="1">
            <a:gsLst>
              <a:gs pos="0">
                <a:srgbClr val="FFFFFF"/>
              </a:gs>
              <a:gs pos="100000">
                <a:srgbClr val="F3F3F3"/>
              </a:gs>
            </a:gsLst>
            <a:lin ang="5400000" scaled="1"/>
          </a:gradFill>
          <a:ln w="9525" algn="ctr">
            <a:solidFill>
              <a:srgbClr val="D3D3D3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65AE"/>
              </a:buClr>
              <a:buSzPct val="80000"/>
              <a:buFont typeface="Wingdings" pitchFamily="2" charset="2"/>
              <a:buNone/>
            </a:pPr>
            <a:r>
              <a:rPr lang="ja-JP" altLang="en-US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メイリオ" pitchFamily="50" charset="-128"/>
                <a:cs typeface="Times New Roman" pitchFamily="18" charset="0"/>
              </a:rPr>
              <a:t>　　</a:t>
            </a:r>
            <a:r>
              <a:rPr lang="en-US" altLang="ja-JP" sz="1800" i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メイリオ" pitchFamily="50" charset="-128"/>
                <a:cs typeface="Times New Roman" pitchFamily="18" charset="0"/>
              </a:rPr>
              <a:t>field/</a:t>
            </a:r>
            <a:r>
              <a:rPr lang="en-US" altLang="ja-JP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メイリオ" pitchFamily="50" charset="-128"/>
                <a:cs typeface="Times New Roman" pitchFamily="18" charset="0"/>
              </a:rPr>
              <a:t> HR</a:t>
            </a:r>
            <a:r>
              <a:rPr lang="ja-JP" altLang="en-US" sz="18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を活用した情報収集例</a:t>
            </a:r>
            <a:endParaRPr lang="en-US" altLang="ja-JP" sz="1800" b="0" dirty="0" smtClean="0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buClr>
                <a:srgbClr val="0065AE"/>
              </a:buClr>
              <a:buSzPct val="80000"/>
              <a:buFont typeface="Wingdings" pitchFamily="2" charset="2"/>
              <a:buNone/>
            </a:pPr>
            <a:endParaRPr lang="ja-JP" altLang="en-US" sz="1800" b="0" dirty="0" smtClean="0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buClr>
                <a:srgbClr val="0065AE"/>
              </a:buClr>
              <a:buSzPct val="80000"/>
              <a:buFont typeface="Wingdings" pitchFamily="2" charset="2"/>
              <a:buNone/>
            </a:pPr>
            <a:r>
              <a:rPr lang="ja-JP" altLang="en-US" sz="18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●自己完結型の電子申請（ワークフロー）の構築</a:t>
            </a:r>
          </a:p>
          <a:p>
            <a:pPr>
              <a:buClr>
                <a:srgbClr val="0065AE"/>
              </a:buClr>
              <a:buSzPct val="80000"/>
              <a:buFont typeface="Wingdings" pitchFamily="2" charset="2"/>
              <a:buNone/>
            </a:pPr>
            <a:r>
              <a:rPr lang="ja-JP" altLang="en-US" sz="18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●キャリアパス・社内ＦＡ制度・</a:t>
            </a:r>
            <a:r>
              <a:rPr lang="en-US" altLang="ja-JP" sz="18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CDP</a:t>
            </a:r>
            <a:r>
              <a:rPr lang="ja-JP" altLang="en-US" sz="18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（キャリア開発プラン）の策定</a:t>
            </a:r>
          </a:p>
          <a:p>
            <a:pPr>
              <a:buClr>
                <a:srgbClr val="0065AE"/>
              </a:buClr>
              <a:buSzPct val="80000"/>
              <a:buFont typeface="Wingdings" pitchFamily="2" charset="2"/>
              <a:buNone/>
            </a:pPr>
            <a:r>
              <a:rPr lang="ja-JP" altLang="en-US" sz="18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●社内アンケート実施による社内風土調査</a:t>
            </a:r>
          </a:p>
          <a:p>
            <a:pPr>
              <a:buClr>
                <a:srgbClr val="0065AE"/>
              </a:buClr>
              <a:buSzPct val="80000"/>
              <a:buFont typeface="Wingdings" pitchFamily="2" charset="2"/>
              <a:buNone/>
            </a:pPr>
            <a:r>
              <a:rPr lang="ja-JP" altLang="en-US" sz="18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●名刺発注の申請</a:t>
            </a:r>
          </a:p>
          <a:p>
            <a:pPr>
              <a:buClr>
                <a:srgbClr val="0065AE"/>
              </a:buClr>
              <a:buSzPct val="80000"/>
              <a:buFont typeface="Wingdings" pitchFamily="2" charset="2"/>
              <a:buNone/>
            </a:pPr>
            <a:r>
              <a:rPr lang="ja-JP" altLang="en-US" sz="18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●スキル管理（例：半年に一回調査）</a:t>
            </a:r>
            <a:endParaRPr lang="ja-JP" altLang="en-US" sz="1800" b="0" dirty="0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社員の意識を変革する「仕掛け作り」</a:t>
            </a:r>
          </a:p>
        </p:txBody>
      </p:sp>
      <p:cxnSp>
        <p:nvCxnSpPr>
          <p:cNvPr id="21" name="直線コネクタ 20"/>
          <p:cNvCxnSpPr/>
          <p:nvPr/>
        </p:nvCxnSpPr>
        <p:spPr>
          <a:xfrm>
            <a:off x="682625" y="1628800"/>
            <a:ext cx="8137525" cy="0"/>
          </a:xfrm>
          <a:prstGeom prst="line">
            <a:avLst/>
          </a:prstGeom>
          <a:noFill/>
          <a:ln w="25400" cap="flat" cmpd="sng" algn="ctr">
            <a:solidFill>
              <a:srgbClr val="0065AE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611560" y="1700808"/>
            <a:ext cx="838004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4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人事部門のプラン次第で効率化を実現。ワークフロー化（自己完結）により軽減された時間（労力）を</a:t>
            </a:r>
            <a:endParaRPr lang="en-US" altLang="ja-JP" sz="1400" b="0" dirty="0" smtClean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400" b="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従業員サービスへシフト従業員の意識改革とモチベーションの向上による能率改善。</a:t>
            </a:r>
            <a:endParaRPr lang="en-US" altLang="ja-JP" sz="1400" b="0" dirty="0">
              <a:solidFill>
                <a:prstClr val="black">
                  <a:lumMod val="65000"/>
                  <a:lumOff val="35000"/>
                </a:prst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3" name="グループ化 58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24" name="正方形/長方形 23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5" name="正方形/長方形 24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</a:gra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26" name="スライド番号プレースホルダ 4"/>
          <p:cNvSpPr txBox="1">
            <a:spLocks/>
          </p:cNvSpPr>
          <p:nvPr/>
        </p:nvSpPr>
        <p:spPr bwMode="auto">
          <a:xfrm>
            <a:off x="7920038" y="6462713"/>
            <a:ext cx="720725" cy="1793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rIns="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EFF414B5-406C-4A72-9589-E1BEDC216863}" type="slidenum">
              <a:rPr lang="ja-JP" altLang="en-US" sz="900" b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>
                <a:defRPr/>
              </a:pPr>
              <a:t>3</a:t>
            </a:fld>
            <a:endParaRPr lang="ja-JP" altLang="en-US" sz="900" b="0" dirty="0" smtClean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フッター プレースホルダ 2"/>
          <p:cNvSpPr txBox="1">
            <a:spLocks/>
          </p:cNvSpPr>
          <p:nvPr/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</a:t>
            </a:r>
            <a:r>
              <a:rPr kumimoji="1" lang="en-US" altLang="ja-JP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Inc. All rights reserved.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8"/>
          <p:cNvSpPr>
            <a:spLocks noChangeArrowheads="1"/>
          </p:cNvSpPr>
          <p:nvPr/>
        </p:nvSpPr>
        <p:spPr bwMode="auto">
          <a:xfrm>
            <a:off x="4931145" y="2631635"/>
            <a:ext cx="181822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>
              <a:spcBef>
                <a:spcPct val="50000"/>
              </a:spcBef>
            </a:pPr>
            <a:endParaRPr lang="ja-JP" altLang="en-US" sz="1800" b="0">
              <a:solidFill>
                <a:srgbClr val="333333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9875" name="Text Box 9"/>
          <p:cNvSpPr txBox="1">
            <a:spLocks noChangeArrowheads="1"/>
          </p:cNvSpPr>
          <p:nvPr/>
        </p:nvSpPr>
        <p:spPr bwMode="auto">
          <a:xfrm>
            <a:off x="574254" y="1646052"/>
            <a:ext cx="8569746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400" b="0" dirty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経営者・従業員向けに人事（給与）データベースを基盤にした</a:t>
            </a:r>
            <a:r>
              <a:rPr lang="ja-JP" altLang="en-US" sz="1400" b="0" dirty="0" smtClean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ja-JP" altLang="en-US" sz="1400" b="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ユーザ様のニーズに合わせて独自の申請フォーム作成、申請サービスによる有益</a:t>
            </a:r>
            <a:r>
              <a:rPr lang="ja-JP" altLang="en-US" sz="1400" b="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な情報収集、提供を実現します。</a:t>
            </a:r>
          </a:p>
        </p:txBody>
      </p:sp>
      <p:sp>
        <p:nvSpPr>
          <p:cNvPr id="98331" name="AutoShape 31"/>
          <p:cNvSpPr>
            <a:spLocks noChangeArrowheads="1"/>
          </p:cNvSpPr>
          <p:nvPr/>
        </p:nvSpPr>
        <p:spPr bwMode="auto">
          <a:xfrm>
            <a:off x="461963" y="6008998"/>
            <a:ext cx="2220912" cy="443880"/>
          </a:xfrm>
          <a:prstGeom prst="leftRightArrow">
            <a:avLst>
              <a:gd name="adj1" fmla="val 62639"/>
              <a:gd name="adj2" fmla="val 59792"/>
            </a:avLst>
          </a:prstGeom>
          <a:solidFill>
            <a:schemeClr val="accent1">
              <a:lumMod val="75000"/>
            </a:schemeClr>
          </a:solidFill>
          <a:ln/>
          <a:extLst>
            <a:ext uri="{91240B29-F687-4F45-9708-019B960494DF}"/>
          </a:ex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0000" tIns="46800" rIns="90000" bIns="46800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ja-JP" altLang="en-US" sz="12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人事情報基盤</a:t>
            </a:r>
          </a:p>
        </p:txBody>
      </p:sp>
      <p:sp>
        <p:nvSpPr>
          <p:cNvPr id="98332" name="AutoShape 32"/>
          <p:cNvSpPr>
            <a:spLocks noChangeArrowheads="1"/>
          </p:cNvSpPr>
          <p:nvPr/>
        </p:nvSpPr>
        <p:spPr bwMode="auto">
          <a:xfrm>
            <a:off x="2765425" y="6003510"/>
            <a:ext cx="6075363" cy="489780"/>
          </a:xfrm>
          <a:prstGeom prst="leftRightArrow">
            <a:avLst>
              <a:gd name="adj1" fmla="val 56759"/>
              <a:gd name="adj2" fmla="val 63867"/>
            </a:avLst>
          </a:prstGeom>
          <a:solidFill>
            <a:schemeClr val="accent1">
              <a:lumMod val="75000"/>
            </a:schemeClr>
          </a:solidFill>
          <a:ln/>
          <a:extLst>
            <a:ext uri="{91240B29-F687-4F45-9708-019B960494DF}"/>
          </a:ex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0000" tIns="46800" rIns="90000" bIns="46800" anchor="ctr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ja-JP" altLang="en-US" sz="12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情報開示・サービス提供への拡張</a:t>
            </a:r>
          </a:p>
        </p:txBody>
      </p:sp>
      <p:cxnSp>
        <p:nvCxnSpPr>
          <p:cNvPr id="41" name="直線コネクタ 40"/>
          <p:cNvCxnSpPr/>
          <p:nvPr/>
        </p:nvCxnSpPr>
        <p:spPr>
          <a:xfrm>
            <a:off x="682947" y="1602922"/>
            <a:ext cx="813752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9883" name="Rectangle 48"/>
          <p:cNvSpPr txBox="1">
            <a:spLocks noChangeArrowheads="1"/>
          </p:cNvSpPr>
          <p:nvPr/>
        </p:nvSpPr>
        <p:spPr bwMode="auto">
          <a:xfrm>
            <a:off x="216000" y="262800"/>
            <a:ext cx="8229600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ts val="2800"/>
              </a:lnSpc>
            </a:pPr>
            <a:r>
              <a:rPr lang="en-US" altLang="ja-JP" sz="2200" i="1" dirty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- </a:t>
            </a:r>
            <a:r>
              <a:rPr lang="en-US" altLang="ja-JP" sz="2200" i="1" dirty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field/ </a:t>
            </a:r>
            <a:r>
              <a:rPr lang="en-US" altLang="ja-JP" sz="2200" dirty="0">
                <a:solidFill>
                  <a:prstClr val="white"/>
                </a:solidFill>
                <a:ea typeface="メイリオ" pitchFamily="50" charset="-128"/>
                <a:cs typeface="Times New Roman" pitchFamily="18" charset="0"/>
              </a:rPr>
              <a:t>HR</a:t>
            </a:r>
            <a:r>
              <a:rPr lang="en-US" altLang="ja-JP" sz="22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br>
              <a:rPr lang="en-US" altLang="ja-JP" sz="22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b="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～人事諸届・照会システムの特長～</a:t>
            </a:r>
            <a:endParaRPr lang="ja-JP" altLang="en-US" sz="1800" b="0" dirty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7" name="角丸四角形 76"/>
          <p:cNvSpPr/>
          <p:nvPr/>
        </p:nvSpPr>
        <p:spPr>
          <a:xfrm>
            <a:off x="2771775" y="2168104"/>
            <a:ext cx="6048375" cy="3887788"/>
          </a:xfrm>
          <a:prstGeom prst="roundRect">
            <a:avLst>
              <a:gd name="adj" fmla="val 2610"/>
            </a:avLst>
          </a:prstGeom>
          <a:solidFill>
            <a:srgbClr val="FFFFFF">
              <a:lumMod val="95000"/>
            </a:srgbClr>
          </a:solidFill>
          <a:ln w="25400" cap="flat" cmpd="sng" algn="ctr">
            <a:solidFill>
              <a:srgbClr val="0065AE">
                <a:lumMod val="75000"/>
              </a:srgbClr>
            </a:solidFill>
            <a:prstDash val="sysDash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800" b="0" kern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8" name="角丸四角形 77"/>
          <p:cNvSpPr/>
          <p:nvPr/>
        </p:nvSpPr>
        <p:spPr>
          <a:xfrm>
            <a:off x="558800" y="2168104"/>
            <a:ext cx="2016125" cy="3887788"/>
          </a:xfrm>
          <a:prstGeom prst="roundRect">
            <a:avLst>
              <a:gd name="adj" fmla="val 6483"/>
            </a:avLst>
          </a:prstGeom>
          <a:solidFill>
            <a:srgbClr val="FFFFFF">
              <a:lumMod val="95000"/>
            </a:srgbClr>
          </a:solidFill>
          <a:ln w="25400" cap="flat" cmpd="sng" algn="ctr">
            <a:solidFill>
              <a:srgbClr val="FF9900"/>
            </a:solidFill>
            <a:prstDash val="sysDash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800" b="0" kern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79891" name="Picture 68" descr="DB_Blu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088" y="5047680"/>
            <a:ext cx="1433512" cy="9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92" name="正方形/長方形 45"/>
          <p:cNvSpPr>
            <a:spLocks noChangeArrowheads="1"/>
          </p:cNvSpPr>
          <p:nvPr/>
        </p:nvSpPr>
        <p:spPr bwMode="auto">
          <a:xfrm>
            <a:off x="900113" y="5479728"/>
            <a:ext cx="1295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ja-JP" altLang="en-US" sz="1400" b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データベース</a:t>
            </a:r>
          </a:p>
        </p:txBody>
      </p:sp>
      <p:sp>
        <p:nvSpPr>
          <p:cNvPr id="84" name="角丸四角形 83"/>
          <p:cNvSpPr/>
          <p:nvPr/>
        </p:nvSpPr>
        <p:spPr>
          <a:xfrm>
            <a:off x="3203847" y="4831656"/>
            <a:ext cx="5444615" cy="1152128"/>
          </a:xfrm>
          <a:prstGeom prst="roundRect">
            <a:avLst>
              <a:gd name="adj" fmla="val 7759"/>
            </a:avLst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solidFill>
              <a:srgbClr val="FFFFFF">
                <a:lumMod val="65000"/>
              </a:srgb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800" b="0" ker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5" name="Text Box 11"/>
          <p:cNvSpPr txBox="1">
            <a:spLocks noChangeArrowheads="1"/>
          </p:cNvSpPr>
          <p:nvPr/>
        </p:nvSpPr>
        <p:spPr bwMode="auto">
          <a:xfrm>
            <a:off x="2892536" y="4831656"/>
            <a:ext cx="283319" cy="1152128"/>
          </a:xfrm>
          <a:prstGeom prst="rect">
            <a:avLst/>
          </a:prstGeom>
          <a:solidFill>
            <a:srgbClr val="0065AE">
              <a:lumMod val="75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eaVert" wrap="none" lIns="72000" tIns="46800" rIns="36000" bIns="46800" anchor="ctr"/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ja-JP" altLang="en-US" sz="15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申請・届出</a:t>
            </a:r>
          </a:p>
        </p:txBody>
      </p:sp>
      <p:sp>
        <p:nvSpPr>
          <p:cNvPr id="79899" name="Text Box 24"/>
          <p:cNvSpPr txBox="1">
            <a:spLocks noChangeArrowheads="1"/>
          </p:cNvSpPr>
          <p:nvPr/>
        </p:nvSpPr>
        <p:spPr bwMode="auto">
          <a:xfrm>
            <a:off x="3159125" y="4866854"/>
            <a:ext cx="1728788" cy="279400"/>
          </a:xfrm>
          <a:prstGeom prst="rect">
            <a:avLst/>
          </a:prstGeom>
          <a:noFill/>
          <a:ln w="57150" cmpd="thinThick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buClr>
                <a:srgbClr val="004C82"/>
              </a:buClr>
              <a:buSzPct val="75000"/>
              <a:buFont typeface="Wingdings" pitchFamily="2" charset="2"/>
              <a:buChar char="u"/>
            </a:pPr>
            <a:r>
              <a:rPr lang="ja-JP" altLang="en-US" sz="12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申請フォーム作成</a:t>
            </a:r>
          </a:p>
        </p:txBody>
      </p:sp>
      <p:sp>
        <p:nvSpPr>
          <p:cNvPr id="87" name="Rectangle 25"/>
          <p:cNvSpPr>
            <a:spLocks noChangeArrowheads="1"/>
          </p:cNvSpPr>
          <p:nvPr/>
        </p:nvSpPr>
        <p:spPr bwMode="auto">
          <a:xfrm flipH="1">
            <a:off x="3275856" y="5254437"/>
            <a:ext cx="792088" cy="576064"/>
          </a:xfrm>
          <a:prstGeom prst="rect">
            <a:avLst/>
          </a:prstGeom>
          <a:gradFill rotWithShape="1">
            <a:gsLst>
              <a:gs pos="0">
                <a:srgbClr val="BC8B00">
                  <a:shade val="51000"/>
                  <a:satMod val="130000"/>
                </a:srgbClr>
              </a:gs>
              <a:gs pos="80000">
                <a:srgbClr val="BC8B00">
                  <a:shade val="93000"/>
                  <a:satMod val="130000"/>
                </a:srgbClr>
              </a:gs>
              <a:gs pos="100000">
                <a:srgbClr val="BC8B0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>
            <a:ext uri="{91240B29-F687-4F45-9708-019B960494DF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通勤</a:t>
            </a:r>
            <a:endParaRPr kumimoji="0" lang="en-US" altLang="ja-JP" sz="1400" b="0" kern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経路申請</a:t>
            </a:r>
          </a:p>
        </p:txBody>
      </p:sp>
      <p:sp>
        <p:nvSpPr>
          <p:cNvPr id="88" name="Rectangle 26"/>
          <p:cNvSpPr>
            <a:spLocks noChangeArrowheads="1"/>
          </p:cNvSpPr>
          <p:nvPr/>
        </p:nvSpPr>
        <p:spPr bwMode="auto">
          <a:xfrm flipH="1">
            <a:off x="4139952" y="5254437"/>
            <a:ext cx="792000" cy="576000"/>
          </a:xfrm>
          <a:prstGeom prst="rect">
            <a:avLst/>
          </a:prstGeom>
          <a:gradFill rotWithShape="1">
            <a:gsLst>
              <a:gs pos="0">
                <a:srgbClr val="BC8B00">
                  <a:shade val="51000"/>
                  <a:satMod val="130000"/>
                </a:srgbClr>
              </a:gs>
              <a:gs pos="80000">
                <a:srgbClr val="BC8B00">
                  <a:shade val="93000"/>
                  <a:satMod val="130000"/>
                </a:srgbClr>
              </a:gs>
              <a:gs pos="100000">
                <a:srgbClr val="BC8B0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>
            <a:ext uri="{91240B29-F687-4F45-9708-019B960494DF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家族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変更届</a:t>
            </a:r>
          </a:p>
        </p:txBody>
      </p:sp>
      <p:sp>
        <p:nvSpPr>
          <p:cNvPr id="89" name="Rectangle 27"/>
          <p:cNvSpPr>
            <a:spLocks noChangeArrowheads="1"/>
          </p:cNvSpPr>
          <p:nvPr/>
        </p:nvSpPr>
        <p:spPr bwMode="auto">
          <a:xfrm flipH="1">
            <a:off x="5020070" y="5254437"/>
            <a:ext cx="792000" cy="576000"/>
          </a:xfrm>
          <a:prstGeom prst="rect">
            <a:avLst/>
          </a:prstGeom>
          <a:gradFill rotWithShape="1">
            <a:gsLst>
              <a:gs pos="0">
                <a:srgbClr val="BC8B00">
                  <a:shade val="51000"/>
                  <a:satMod val="130000"/>
                </a:srgbClr>
              </a:gs>
              <a:gs pos="80000">
                <a:srgbClr val="BC8B00">
                  <a:shade val="93000"/>
                  <a:satMod val="130000"/>
                </a:srgbClr>
              </a:gs>
              <a:gs pos="100000">
                <a:srgbClr val="BC8B0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>
            <a:ext uri="{91240B29-F687-4F45-9708-019B960494DF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所属</a:t>
            </a:r>
            <a:endParaRPr kumimoji="0" lang="en-US" altLang="ja-JP" sz="1400" b="0" kern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異動希望</a:t>
            </a:r>
          </a:p>
        </p:txBody>
      </p:sp>
      <p:sp>
        <p:nvSpPr>
          <p:cNvPr id="90" name="Rectangle 28"/>
          <p:cNvSpPr>
            <a:spLocks noChangeArrowheads="1"/>
          </p:cNvSpPr>
          <p:nvPr/>
        </p:nvSpPr>
        <p:spPr bwMode="auto">
          <a:xfrm flipH="1">
            <a:off x="5920182" y="5254437"/>
            <a:ext cx="792000" cy="576000"/>
          </a:xfrm>
          <a:prstGeom prst="rect">
            <a:avLst/>
          </a:prstGeom>
          <a:gradFill rotWithShape="1">
            <a:gsLst>
              <a:gs pos="0">
                <a:srgbClr val="BC8B00">
                  <a:shade val="51000"/>
                  <a:satMod val="130000"/>
                </a:srgbClr>
              </a:gs>
              <a:gs pos="80000">
                <a:srgbClr val="BC8B00">
                  <a:shade val="93000"/>
                  <a:satMod val="130000"/>
                </a:srgbClr>
              </a:gs>
              <a:gs pos="100000">
                <a:srgbClr val="BC8B0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>
            <a:ext uri="{91240B29-F687-4F45-9708-019B960494DF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資格</a:t>
            </a:r>
            <a:endParaRPr kumimoji="0" lang="en-US" altLang="ja-JP" sz="1400" b="0" kern="0" dirty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取得報告</a:t>
            </a:r>
          </a:p>
        </p:txBody>
      </p:sp>
      <p:sp>
        <p:nvSpPr>
          <p:cNvPr id="91" name="Rectangle 29"/>
          <p:cNvSpPr>
            <a:spLocks noChangeArrowheads="1"/>
          </p:cNvSpPr>
          <p:nvPr/>
        </p:nvSpPr>
        <p:spPr bwMode="auto">
          <a:xfrm flipH="1">
            <a:off x="7677699" y="5254437"/>
            <a:ext cx="920058" cy="576000"/>
          </a:xfrm>
          <a:prstGeom prst="rect">
            <a:avLst/>
          </a:prstGeom>
          <a:gradFill rotWithShape="1">
            <a:gsLst>
              <a:gs pos="0">
                <a:srgbClr val="BC8B00">
                  <a:shade val="51000"/>
                  <a:satMod val="130000"/>
                </a:srgbClr>
              </a:gs>
              <a:gs pos="80000">
                <a:srgbClr val="BC8B00">
                  <a:shade val="93000"/>
                  <a:satMod val="130000"/>
                </a:srgbClr>
              </a:gs>
              <a:gs pos="100000">
                <a:srgbClr val="BC8B0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>
            <a:ext uri="{91240B29-F687-4F45-9708-019B960494DF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社内ｱﾝｹｰﾄ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調査</a:t>
            </a:r>
          </a:p>
        </p:txBody>
      </p:sp>
      <p:sp>
        <p:nvSpPr>
          <p:cNvPr id="92" name="Rectangle 30"/>
          <p:cNvSpPr>
            <a:spLocks noChangeArrowheads="1"/>
          </p:cNvSpPr>
          <p:nvPr/>
        </p:nvSpPr>
        <p:spPr bwMode="auto">
          <a:xfrm flipH="1">
            <a:off x="6804336" y="5254437"/>
            <a:ext cx="792000" cy="576000"/>
          </a:xfrm>
          <a:prstGeom prst="rect">
            <a:avLst/>
          </a:prstGeom>
          <a:gradFill rotWithShape="1">
            <a:gsLst>
              <a:gs pos="0">
                <a:srgbClr val="BC8B00">
                  <a:shade val="51000"/>
                  <a:satMod val="130000"/>
                </a:srgbClr>
              </a:gs>
              <a:gs pos="80000">
                <a:srgbClr val="BC8B00">
                  <a:shade val="93000"/>
                  <a:satMod val="130000"/>
                </a:srgbClr>
              </a:gs>
              <a:gs pos="100000">
                <a:srgbClr val="BC8B00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>
            <a:ext uri="{91240B29-F687-4F45-9708-019B960494DF}"/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能力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自己申告</a:t>
            </a:r>
          </a:p>
        </p:txBody>
      </p:sp>
      <p:sp>
        <p:nvSpPr>
          <p:cNvPr id="93" name="Text Box 11"/>
          <p:cNvSpPr txBox="1">
            <a:spLocks noChangeArrowheads="1"/>
          </p:cNvSpPr>
          <p:nvPr/>
        </p:nvSpPr>
        <p:spPr bwMode="auto">
          <a:xfrm>
            <a:off x="2887823" y="3463504"/>
            <a:ext cx="283319" cy="1252129"/>
          </a:xfrm>
          <a:prstGeom prst="rect">
            <a:avLst/>
          </a:prstGeom>
          <a:solidFill>
            <a:srgbClr val="0065AE">
              <a:lumMod val="75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eaVert" wrap="none" lIns="72000" tIns="46800" rIns="72000" bIns="46800" anchor="ctr"/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ja-JP" altLang="en-US" sz="15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人事情報公開</a:t>
            </a:r>
          </a:p>
        </p:txBody>
      </p:sp>
      <p:sp>
        <p:nvSpPr>
          <p:cNvPr id="94" name="角丸四角形 93"/>
          <p:cNvSpPr/>
          <p:nvPr/>
        </p:nvSpPr>
        <p:spPr>
          <a:xfrm>
            <a:off x="3194517" y="3472835"/>
            <a:ext cx="5444615" cy="1224136"/>
          </a:xfrm>
          <a:prstGeom prst="roundRect">
            <a:avLst>
              <a:gd name="adj" fmla="val 7759"/>
            </a:avLst>
          </a:prstGeom>
          <a:gradFill rotWithShape="1">
            <a:gsLst>
              <a:gs pos="0">
                <a:srgbClr val="FFFFFF">
                  <a:shade val="51000"/>
                  <a:satMod val="130000"/>
                </a:srgbClr>
              </a:gs>
              <a:gs pos="80000">
                <a:srgbClr val="FFFFFF">
                  <a:shade val="93000"/>
                  <a:satMod val="130000"/>
                </a:srgbClr>
              </a:gs>
              <a:gs pos="100000">
                <a:srgbClr val="FFFFFF">
                  <a:shade val="94000"/>
                  <a:satMod val="135000"/>
                </a:srgbClr>
              </a:gs>
            </a:gsLst>
            <a:lin ang="16200000" scaled="0"/>
          </a:gradFill>
          <a:ln>
            <a:solidFill>
              <a:srgbClr val="FFFFFF">
                <a:lumMod val="65000"/>
              </a:srgb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800" b="0" kern="0">
              <a:solidFill>
                <a:srgbClr val="FFFF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9924" name="Text Box 24"/>
          <p:cNvSpPr txBox="1">
            <a:spLocks noChangeArrowheads="1"/>
          </p:cNvSpPr>
          <p:nvPr/>
        </p:nvSpPr>
        <p:spPr bwMode="auto">
          <a:xfrm>
            <a:off x="3394075" y="3607967"/>
            <a:ext cx="1728788" cy="279400"/>
          </a:xfrm>
          <a:prstGeom prst="rect">
            <a:avLst/>
          </a:prstGeom>
          <a:noFill/>
          <a:ln w="57150" cmpd="thinThick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buClr>
                <a:srgbClr val="004C82"/>
              </a:buClr>
              <a:buSzPct val="75000"/>
              <a:buFont typeface="Wingdings" pitchFamily="2" charset="2"/>
              <a:buChar char="u"/>
            </a:pPr>
            <a:r>
              <a:rPr lang="zh-TW" altLang="en-US" sz="12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社員台帳閲覧</a:t>
            </a:r>
          </a:p>
        </p:txBody>
      </p:sp>
      <p:sp>
        <p:nvSpPr>
          <p:cNvPr id="79925" name="Text Box 24"/>
          <p:cNvSpPr txBox="1">
            <a:spLocks noChangeArrowheads="1"/>
          </p:cNvSpPr>
          <p:nvPr/>
        </p:nvSpPr>
        <p:spPr bwMode="auto">
          <a:xfrm>
            <a:off x="3394075" y="3901654"/>
            <a:ext cx="2041525" cy="279400"/>
          </a:xfrm>
          <a:prstGeom prst="rect">
            <a:avLst/>
          </a:prstGeom>
          <a:noFill/>
          <a:ln w="57150" cmpd="thinThick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buClr>
                <a:srgbClr val="004C82"/>
              </a:buClr>
              <a:buSzPct val="75000"/>
              <a:buFont typeface="Wingdings" pitchFamily="2" charset="2"/>
              <a:buChar char="u"/>
            </a:pPr>
            <a:r>
              <a:rPr lang="ja-JP" altLang="en-US" sz="12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社員情報検索・抽出</a:t>
            </a:r>
          </a:p>
        </p:txBody>
      </p:sp>
      <p:sp>
        <p:nvSpPr>
          <p:cNvPr id="79926" name="Text Box 24"/>
          <p:cNvSpPr txBox="1">
            <a:spLocks noChangeArrowheads="1"/>
          </p:cNvSpPr>
          <p:nvPr/>
        </p:nvSpPr>
        <p:spPr bwMode="auto">
          <a:xfrm>
            <a:off x="3394075" y="4211217"/>
            <a:ext cx="1728788" cy="279400"/>
          </a:xfrm>
          <a:prstGeom prst="rect">
            <a:avLst/>
          </a:prstGeom>
          <a:noFill/>
          <a:ln w="57150" cmpd="thinThick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buClr>
                <a:srgbClr val="004C82"/>
              </a:buClr>
              <a:buSzPct val="75000"/>
              <a:buFont typeface="Wingdings" pitchFamily="2" charset="2"/>
              <a:buChar char="u"/>
            </a:pPr>
            <a:r>
              <a:rPr lang="ja-JP" altLang="en-US" sz="12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グループ会社閲覧</a:t>
            </a:r>
          </a:p>
        </p:txBody>
      </p:sp>
      <p:sp>
        <p:nvSpPr>
          <p:cNvPr id="98" name="Text Box 19"/>
          <p:cNvSpPr txBox="1">
            <a:spLocks noChangeArrowheads="1"/>
          </p:cNvSpPr>
          <p:nvPr/>
        </p:nvSpPr>
        <p:spPr bwMode="auto">
          <a:xfrm>
            <a:off x="7759014" y="3535512"/>
            <a:ext cx="765175" cy="503113"/>
          </a:xfrm>
          <a:prstGeom prst="rect">
            <a:avLst/>
          </a:prstGeom>
          <a:gradFill rotWithShape="1">
            <a:gsLst>
              <a:gs pos="0">
                <a:srgbClr val="007BC7">
                  <a:shade val="51000"/>
                  <a:satMod val="130000"/>
                </a:srgbClr>
              </a:gs>
              <a:gs pos="80000">
                <a:srgbClr val="007BC7">
                  <a:shade val="93000"/>
                  <a:satMod val="130000"/>
                </a:srgbClr>
              </a:gs>
              <a:gs pos="100000">
                <a:srgbClr val="007BC7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>
            <a:ext uri="{91240B29-F687-4F45-9708-019B960494DF}"/>
          </a:extLst>
        </p:spPr>
        <p:txBody>
          <a:bodyPr lIns="90000" tIns="46800" rIns="90000" bIns="4680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技術</a:t>
            </a:r>
            <a:br>
              <a:rPr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スキル</a:t>
            </a:r>
          </a:p>
        </p:txBody>
      </p:sp>
      <p:sp>
        <p:nvSpPr>
          <p:cNvPr id="99" name="Text Box 20"/>
          <p:cNvSpPr txBox="1">
            <a:spLocks noChangeArrowheads="1"/>
          </p:cNvSpPr>
          <p:nvPr/>
        </p:nvSpPr>
        <p:spPr bwMode="auto">
          <a:xfrm>
            <a:off x="6148015" y="4111632"/>
            <a:ext cx="765175" cy="504000"/>
          </a:xfrm>
          <a:prstGeom prst="rect">
            <a:avLst/>
          </a:prstGeom>
          <a:gradFill rotWithShape="1">
            <a:gsLst>
              <a:gs pos="0">
                <a:srgbClr val="007BC7">
                  <a:shade val="51000"/>
                  <a:satMod val="130000"/>
                </a:srgbClr>
              </a:gs>
              <a:gs pos="80000">
                <a:srgbClr val="007BC7">
                  <a:shade val="93000"/>
                  <a:satMod val="130000"/>
                </a:srgbClr>
              </a:gs>
              <a:gs pos="100000">
                <a:srgbClr val="007BC7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>
            <a:ext uri="{91240B29-F687-4F45-9708-019B960494DF}"/>
          </a:extLst>
        </p:spPr>
        <p:txBody>
          <a:bodyPr lIns="90000" tIns="46800" rIns="90000" bIns="4680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資格</a:t>
            </a:r>
            <a:br>
              <a:rPr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情報</a:t>
            </a:r>
          </a:p>
        </p:txBody>
      </p:sp>
      <p:sp>
        <p:nvSpPr>
          <p:cNvPr id="100" name="Text Box 21"/>
          <p:cNvSpPr txBox="1">
            <a:spLocks noChangeArrowheads="1"/>
          </p:cNvSpPr>
          <p:nvPr/>
        </p:nvSpPr>
        <p:spPr bwMode="auto">
          <a:xfrm>
            <a:off x="5309617" y="4115159"/>
            <a:ext cx="765175" cy="503113"/>
          </a:xfrm>
          <a:prstGeom prst="rect">
            <a:avLst/>
          </a:prstGeom>
          <a:gradFill rotWithShape="1">
            <a:gsLst>
              <a:gs pos="0">
                <a:srgbClr val="007BC7">
                  <a:shade val="51000"/>
                  <a:satMod val="130000"/>
                </a:srgbClr>
              </a:gs>
              <a:gs pos="80000">
                <a:srgbClr val="007BC7">
                  <a:shade val="93000"/>
                  <a:satMod val="130000"/>
                </a:srgbClr>
              </a:gs>
              <a:gs pos="100000">
                <a:srgbClr val="007BC7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>
            <a:ext uri="{91240B29-F687-4F45-9708-019B960494DF}"/>
          </a:extLst>
        </p:spPr>
        <p:txBody>
          <a:bodyPr lIns="90000" tIns="46800" rIns="90000" bIns="4680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賃金</a:t>
            </a:r>
            <a:br>
              <a:rPr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情報</a:t>
            </a:r>
          </a:p>
        </p:txBody>
      </p:sp>
      <p:sp>
        <p:nvSpPr>
          <p:cNvPr id="101" name="Text Box 22"/>
          <p:cNvSpPr txBox="1">
            <a:spLocks noChangeArrowheads="1"/>
          </p:cNvSpPr>
          <p:nvPr/>
        </p:nvSpPr>
        <p:spPr bwMode="auto">
          <a:xfrm>
            <a:off x="6957640" y="4110044"/>
            <a:ext cx="765175" cy="504000"/>
          </a:xfrm>
          <a:prstGeom prst="rect">
            <a:avLst/>
          </a:prstGeom>
          <a:gradFill rotWithShape="1">
            <a:gsLst>
              <a:gs pos="0">
                <a:srgbClr val="007BC7">
                  <a:shade val="51000"/>
                  <a:satMod val="130000"/>
                </a:srgbClr>
              </a:gs>
              <a:gs pos="80000">
                <a:srgbClr val="007BC7">
                  <a:shade val="93000"/>
                  <a:satMod val="130000"/>
                </a:srgbClr>
              </a:gs>
              <a:gs pos="100000">
                <a:srgbClr val="007BC7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>
            <a:ext uri="{91240B29-F687-4F45-9708-019B960494DF}"/>
          </a:extLst>
        </p:spPr>
        <p:txBody>
          <a:bodyPr lIns="90000" tIns="46800" rIns="90000" bIns="4680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400" b="0" ker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異動</a:t>
            </a:r>
            <a:br>
              <a:rPr lang="ja-JP" altLang="en-US" sz="1400" b="0" ker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400" b="0" kern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履歴</a:t>
            </a:r>
          </a:p>
        </p:txBody>
      </p:sp>
      <p:sp>
        <p:nvSpPr>
          <p:cNvPr id="102" name="Text Box 23"/>
          <p:cNvSpPr txBox="1">
            <a:spLocks noChangeArrowheads="1"/>
          </p:cNvSpPr>
          <p:nvPr/>
        </p:nvSpPr>
        <p:spPr bwMode="auto">
          <a:xfrm>
            <a:off x="7767265" y="4111632"/>
            <a:ext cx="765175" cy="504000"/>
          </a:xfrm>
          <a:prstGeom prst="rect">
            <a:avLst/>
          </a:prstGeom>
          <a:gradFill rotWithShape="1">
            <a:gsLst>
              <a:gs pos="0">
                <a:srgbClr val="007BC7">
                  <a:shade val="51000"/>
                  <a:satMod val="130000"/>
                </a:srgbClr>
              </a:gs>
              <a:gs pos="80000">
                <a:srgbClr val="007BC7">
                  <a:shade val="93000"/>
                  <a:satMod val="130000"/>
                </a:srgbClr>
              </a:gs>
              <a:gs pos="100000">
                <a:srgbClr val="007BC7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  <a:extLst>
            <a:ext uri="{91240B29-F687-4F45-9708-019B960494DF}"/>
          </a:extLst>
        </p:spPr>
        <p:txBody>
          <a:bodyPr lIns="90000" tIns="46800" rIns="90000" bIns="4680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職務</a:t>
            </a:r>
            <a:br>
              <a:rPr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4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経歴</a:t>
            </a:r>
          </a:p>
        </p:txBody>
      </p:sp>
      <p:sp>
        <p:nvSpPr>
          <p:cNvPr id="103" name="Text Box 11"/>
          <p:cNvSpPr txBox="1">
            <a:spLocks noChangeArrowheads="1"/>
          </p:cNvSpPr>
          <p:nvPr/>
        </p:nvSpPr>
        <p:spPr bwMode="auto">
          <a:xfrm>
            <a:off x="2878492" y="2270001"/>
            <a:ext cx="283319" cy="1114804"/>
          </a:xfrm>
          <a:prstGeom prst="rect">
            <a:avLst/>
          </a:prstGeom>
          <a:solidFill>
            <a:srgbClr val="0065AE">
              <a:lumMod val="75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eaVert" wrap="none" lIns="72000" tIns="46800" rIns="72000" bIns="46800" anchor="ctr"/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ja-JP" altLang="en-US" sz="1500" b="0" kern="0" dirty="0">
                <a:solidFill>
                  <a:srgbClr val="FFFF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給与明細</a:t>
            </a:r>
          </a:p>
        </p:txBody>
      </p:sp>
      <p:pic>
        <p:nvPicPr>
          <p:cNvPr id="79946" name="Picture 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8038" y="2455442"/>
            <a:ext cx="74453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947" name="Text Box 33"/>
          <p:cNvSpPr txBox="1">
            <a:spLocks noChangeArrowheads="1"/>
          </p:cNvSpPr>
          <p:nvPr/>
        </p:nvSpPr>
        <p:spPr bwMode="auto">
          <a:xfrm>
            <a:off x="4643438" y="2317329"/>
            <a:ext cx="2881312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buClr>
                <a:srgbClr val="004C82"/>
              </a:buClr>
              <a:buSzPct val="75000"/>
              <a:buFont typeface="Wingdings" pitchFamily="2" charset="2"/>
              <a:buChar char="u"/>
            </a:pPr>
            <a:r>
              <a:rPr lang="ja-JP" altLang="en-US" sz="12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給与明細、賞与明細、源泉徴収票</a:t>
            </a:r>
            <a:br>
              <a:rPr lang="ja-JP" altLang="en-US" sz="12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2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（ブラウザーからの閲覧・印刷）</a:t>
            </a:r>
            <a:endParaRPr lang="en-US" altLang="ja-JP" sz="1200" b="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spcBef>
                <a:spcPct val="50000"/>
              </a:spcBef>
              <a:buClr>
                <a:srgbClr val="004C82"/>
              </a:buClr>
              <a:buSzPct val="75000"/>
              <a:buFont typeface="Wingdings" pitchFamily="2" charset="2"/>
              <a:buChar char="u"/>
            </a:pPr>
            <a:r>
              <a:rPr lang="ja-JP" altLang="en-US" sz="12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扶養控除申告書、配偶者兼保険料</a:t>
            </a:r>
            <a:endParaRPr lang="en-US" altLang="ja-JP" sz="1200" b="0">
              <a:solidFill>
                <a:srgbClr val="40404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spcBef>
                <a:spcPct val="50000"/>
              </a:spcBef>
              <a:buClr>
                <a:srgbClr val="004C82"/>
              </a:buClr>
              <a:buSzPct val="75000"/>
            </a:pPr>
            <a:r>
              <a:rPr lang="ja-JP" altLang="en-US" sz="12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 控除申告書</a:t>
            </a:r>
            <a:r>
              <a:rPr lang="ja-JP" altLang="en-US" sz="1400" b="0">
                <a:solidFill>
                  <a:srgbClr val="40404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</a:t>
            </a:r>
          </a:p>
        </p:txBody>
      </p:sp>
      <p:grpSp>
        <p:nvGrpSpPr>
          <p:cNvPr id="2" name="グループ化 38"/>
          <p:cNvGrpSpPr/>
          <p:nvPr/>
        </p:nvGrpSpPr>
        <p:grpSpPr>
          <a:xfrm>
            <a:off x="395290" y="1340768"/>
            <a:ext cx="215993" cy="215740"/>
            <a:chOff x="395290" y="1460627"/>
            <a:chExt cx="215993" cy="215740"/>
          </a:xfrm>
        </p:grpSpPr>
        <p:sp>
          <p:nvSpPr>
            <p:cNvPr id="40" name="正方形/長方形 39"/>
            <p:cNvSpPr/>
            <p:nvPr/>
          </p:nvSpPr>
          <p:spPr bwMode="black">
            <a:xfrm>
              <a:off x="395290" y="1460627"/>
              <a:ext cx="145499" cy="132556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42" name="正方形/長方形 41"/>
            <p:cNvSpPr/>
            <p:nvPr/>
          </p:nvSpPr>
          <p:spPr bwMode="black">
            <a:xfrm>
              <a:off x="465784" y="1543811"/>
              <a:ext cx="145499" cy="13255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80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</a:gra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sz="1800">
                <a:solidFill>
                  <a:srgbClr val="FF66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43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人事給与システムからの情報を</a:t>
            </a:r>
            <a:r>
              <a:rPr lang="en-US" altLang="ja-JP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Web</a:t>
            </a:r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で収集、</a:t>
            </a:r>
            <a:r>
              <a:rPr lang="en-US" altLang="ja-JP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Web</a:t>
            </a:r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で閲覧</a:t>
            </a:r>
          </a:p>
        </p:txBody>
      </p:sp>
      <p:sp>
        <p:nvSpPr>
          <p:cNvPr id="46" name="円/楕円 45"/>
          <p:cNvSpPr/>
          <p:nvPr/>
        </p:nvSpPr>
        <p:spPr>
          <a:xfrm>
            <a:off x="1043608" y="2671416"/>
            <a:ext cx="1008112" cy="1008112"/>
          </a:xfrm>
          <a:prstGeom prst="ellipse">
            <a:avLst/>
          </a:prstGeom>
          <a:solidFill>
            <a:srgbClr val="FF66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 b="0" dirty="0">
              <a:solidFill>
                <a:prstClr val="white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115616" y="2887440"/>
            <a:ext cx="864096" cy="576064"/>
          </a:xfrm>
          <a:prstGeom prst="rect">
            <a:avLst/>
          </a:prstGeom>
        </p:spPr>
        <p:txBody>
          <a:bodyPr wrap="square" lIns="0" tIns="0" rIns="0" bIns="0" rtlCol="0" anchor="t" anchorCtr="0">
            <a:normAutofit/>
          </a:bodyPr>
          <a:lstStyle/>
          <a:p>
            <a:pPr algn="ctr" fontAlgn="auto">
              <a:spcAft>
                <a:spcPts val="0"/>
              </a:spcAft>
            </a:pPr>
            <a:r>
              <a:rPr lang="en-US" altLang="ja-JP" sz="1200" i="1" dirty="0" err="1" smtClean="0">
                <a:solidFill>
                  <a:prstClr val="white"/>
                </a:solidFill>
                <a:ea typeface="HGP創英角ｺﾞｼｯｸUB"/>
                <a:cs typeface="Times New Roman" pitchFamily="18" charset="0"/>
              </a:rPr>
              <a:t>SuperStream</a:t>
            </a:r>
            <a:endParaRPr lang="en-US" altLang="ja-JP" sz="1200" i="1" dirty="0" smtClean="0">
              <a:solidFill>
                <a:prstClr val="white"/>
              </a:solidFill>
              <a:ea typeface="HGP創英角ｺﾞｼｯｸUB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r>
              <a:rPr lang="en-US" altLang="ja-JP" sz="1200" dirty="0" smtClean="0">
                <a:solidFill>
                  <a:prstClr val="white"/>
                </a:solidFill>
                <a:ea typeface="HGP創英角ｺﾞｼｯｸUB"/>
                <a:cs typeface="Times New Roman" pitchFamily="18" charset="0"/>
              </a:rPr>
              <a:t>PR+</a:t>
            </a:r>
          </a:p>
          <a:p>
            <a:pPr algn="ctr" fontAlgn="auto">
              <a:spcAft>
                <a:spcPts val="0"/>
              </a:spcAft>
            </a:pPr>
            <a:r>
              <a:rPr lang="ja-JP" altLang="en-US" sz="120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給与管理</a:t>
            </a:r>
          </a:p>
        </p:txBody>
      </p:sp>
      <p:sp>
        <p:nvSpPr>
          <p:cNvPr id="48" name="円/楕円 47"/>
          <p:cNvSpPr/>
          <p:nvPr/>
        </p:nvSpPr>
        <p:spPr>
          <a:xfrm>
            <a:off x="1043608" y="3823544"/>
            <a:ext cx="1008112" cy="1008112"/>
          </a:xfrm>
          <a:prstGeom prst="ellipse">
            <a:avLst/>
          </a:prstGeom>
          <a:solidFill>
            <a:srgbClr val="FF66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 b="0" dirty="0">
              <a:solidFill>
                <a:prstClr val="white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115616" y="4039568"/>
            <a:ext cx="864096" cy="576064"/>
          </a:xfrm>
          <a:prstGeom prst="rect">
            <a:avLst/>
          </a:prstGeom>
        </p:spPr>
        <p:txBody>
          <a:bodyPr wrap="square" lIns="0" tIns="0" rIns="0" bIns="0" rtlCol="0" anchor="t" anchorCtr="0">
            <a:normAutofit/>
          </a:bodyPr>
          <a:lstStyle/>
          <a:p>
            <a:pPr algn="ctr" fontAlgn="auto">
              <a:spcAft>
                <a:spcPts val="0"/>
              </a:spcAft>
            </a:pPr>
            <a:r>
              <a:rPr lang="en-US" altLang="ja-JP" sz="1200" i="1" dirty="0" err="1" smtClean="0">
                <a:solidFill>
                  <a:prstClr val="white"/>
                </a:solidFill>
                <a:ea typeface="HGP創英角ｺﾞｼｯｸUB"/>
                <a:cs typeface="Times New Roman" pitchFamily="18" charset="0"/>
              </a:rPr>
              <a:t>SuperStream</a:t>
            </a:r>
            <a:endParaRPr lang="en-US" altLang="ja-JP" sz="1200" i="1" dirty="0" smtClean="0">
              <a:solidFill>
                <a:prstClr val="white"/>
              </a:solidFill>
              <a:ea typeface="HGP創英角ｺﾞｼｯｸUB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r>
              <a:rPr lang="en-US" altLang="ja-JP" sz="1200" dirty="0" smtClean="0">
                <a:solidFill>
                  <a:prstClr val="white"/>
                </a:solidFill>
                <a:ea typeface="HGP創英角ｺﾞｼｯｸUB"/>
                <a:cs typeface="Times New Roman" pitchFamily="18" charset="0"/>
              </a:rPr>
              <a:t>HR+</a:t>
            </a:r>
          </a:p>
          <a:p>
            <a:pPr algn="ctr" fontAlgn="auto">
              <a:spcAft>
                <a:spcPts val="0"/>
              </a:spcAft>
            </a:pPr>
            <a:r>
              <a:rPr lang="ja-JP" altLang="en-US" sz="120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人事管理</a:t>
            </a:r>
          </a:p>
        </p:txBody>
      </p:sp>
      <p:sp>
        <p:nvSpPr>
          <p:cNvPr id="50" name="円/楕円 49"/>
          <p:cNvSpPr/>
          <p:nvPr/>
        </p:nvSpPr>
        <p:spPr>
          <a:xfrm>
            <a:off x="7524328" y="2311376"/>
            <a:ext cx="1008112" cy="1008112"/>
          </a:xfrm>
          <a:prstGeom prst="ellipse">
            <a:avLst/>
          </a:prstGeom>
          <a:solidFill>
            <a:srgbClr val="FF66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0" b="0" dirty="0">
              <a:solidFill>
                <a:prstClr val="white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596336" y="2527400"/>
            <a:ext cx="864096" cy="576064"/>
          </a:xfrm>
          <a:prstGeom prst="rect">
            <a:avLst/>
          </a:prstGeom>
        </p:spPr>
        <p:txBody>
          <a:bodyPr wrap="square" lIns="0" tIns="0" rIns="0" bIns="0" rtlCol="0" anchor="t" anchorCtr="0">
            <a:normAutofit fontScale="92500"/>
          </a:bodyPr>
          <a:lstStyle/>
          <a:p>
            <a:pPr algn="ctr" fontAlgn="auto">
              <a:spcAft>
                <a:spcPts val="0"/>
              </a:spcAft>
            </a:pPr>
            <a:r>
              <a:rPr lang="en-US" altLang="ja-JP" sz="1200" i="1" dirty="0" err="1" smtClean="0">
                <a:solidFill>
                  <a:prstClr val="white"/>
                </a:solidFill>
                <a:ea typeface="HGP創英角ｺﾞｼｯｸUB"/>
                <a:cs typeface="Times New Roman" pitchFamily="18" charset="0"/>
              </a:rPr>
              <a:t>SuperStream</a:t>
            </a:r>
            <a:endParaRPr lang="en-US" altLang="ja-JP" sz="1200" i="1" dirty="0" smtClean="0">
              <a:solidFill>
                <a:prstClr val="white"/>
              </a:solidFill>
              <a:ea typeface="HGP創英角ｺﾞｼｯｸUB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</a:pPr>
            <a:r>
              <a:rPr lang="en-US" altLang="ja-JP" sz="1200" i="1" dirty="0" smtClean="0">
                <a:solidFill>
                  <a:prstClr val="white"/>
                </a:solidFill>
                <a:ea typeface="HGP創英角ｺﾞｼｯｸUB"/>
                <a:cs typeface="Times New Roman" pitchFamily="18" charset="0"/>
              </a:rPr>
              <a:t>Field/</a:t>
            </a:r>
            <a:r>
              <a:rPr lang="en-US" altLang="ja-JP" sz="1200" dirty="0" smtClean="0">
                <a:solidFill>
                  <a:prstClr val="white"/>
                </a:solidFill>
                <a:ea typeface="HGP創英角ｺﾞｼｯｸUB"/>
                <a:cs typeface="Times New Roman" pitchFamily="18" charset="0"/>
              </a:rPr>
              <a:t>HR</a:t>
            </a:r>
          </a:p>
          <a:p>
            <a:pPr algn="ctr" fontAlgn="auto">
              <a:spcAft>
                <a:spcPts val="0"/>
              </a:spcAft>
            </a:pPr>
            <a:r>
              <a:rPr lang="ja-JP" altLang="en-US" sz="1000" dirty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人事諸届・照会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5004048" y="4831656"/>
            <a:ext cx="33123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0" dirty="0" smtClean="0">
                <a:solidFill>
                  <a:srgbClr val="B3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・個人情報のアイテム（個人情報項目）</a:t>
            </a:r>
          </a:p>
          <a:p>
            <a:r>
              <a:rPr lang="ja-JP" altLang="en-US" sz="800" b="0" dirty="0" smtClean="0">
                <a:solidFill>
                  <a:srgbClr val="B3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・ユーザ独自に人事情報に追加した項目（拡張追加項目）</a:t>
            </a:r>
          </a:p>
          <a:p>
            <a:r>
              <a:rPr lang="ja-JP" altLang="en-US" sz="800" b="0" dirty="0" smtClean="0">
                <a:solidFill>
                  <a:srgbClr val="B3191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・人事管理対象外の項目</a:t>
            </a:r>
            <a:endParaRPr lang="ja-JP" altLang="en-US" sz="800" b="0" dirty="0">
              <a:solidFill>
                <a:srgbClr val="B31919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2" name="スライド番号プレースホルダ 4"/>
          <p:cNvSpPr txBox="1">
            <a:spLocks/>
          </p:cNvSpPr>
          <p:nvPr/>
        </p:nvSpPr>
        <p:spPr bwMode="auto">
          <a:xfrm>
            <a:off x="7920038" y="6462713"/>
            <a:ext cx="720725" cy="1793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rIns="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EFF414B5-406C-4A72-9589-E1BEDC216863}" type="slidenum">
              <a:rPr lang="ja-JP" altLang="en-US" sz="900" b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>
                <a:defRPr/>
              </a:pPr>
              <a:t>4</a:t>
            </a:fld>
            <a:endParaRPr lang="ja-JP" altLang="en-US" sz="900" b="0" dirty="0" smtClean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4" name="フッター プレースホルダ 2"/>
          <p:cNvSpPr txBox="1">
            <a:spLocks/>
          </p:cNvSpPr>
          <p:nvPr/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</a:t>
            </a:r>
            <a:r>
              <a:rPr kumimoji="1" lang="en-US" altLang="ja-JP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Inc. All rights reserved.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538692" y="1683279"/>
            <a:ext cx="79930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ja-JP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WEB</a:t>
            </a:r>
            <a:r>
              <a:rPr kumimoji="0"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の人事情報公開による情報漏洩を意識する為、</a:t>
            </a:r>
            <a:r>
              <a:rPr kumimoji="0" lang="en-US" altLang="ja-JP" sz="1400" i="1" dirty="0">
                <a:solidFill>
                  <a:schemeClr val="tx1">
                    <a:lumMod val="65000"/>
                    <a:lumOff val="35000"/>
                  </a:schemeClr>
                </a:solidFill>
                <a:ea typeface="メイリオ" pitchFamily="50" charset="-128"/>
                <a:cs typeface="Times New Roman" pitchFamily="18" charset="0"/>
              </a:rPr>
              <a:t>field</a:t>
            </a:r>
            <a:r>
              <a:rPr kumimoji="0" lang="en-US" altLang="ja-JP" sz="1400" dirty="0">
                <a:solidFill>
                  <a:schemeClr val="tx1">
                    <a:lumMod val="65000"/>
                    <a:lumOff val="35000"/>
                  </a:schemeClr>
                </a:solidFill>
                <a:ea typeface="メイリオ" pitchFamily="50" charset="-128"/>
                <a:cs typeface="Times New Roman" pitchFamily="18" charset="0"/>
              </a:rPr>
              <a:t>/HR</a:t>
            </a:r>
            <a:r>
              <a:rPr kumimoji="0"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では下記対応を行なって</a:t>
            </a:r>
            <a:r>
              <a:rPr kumimoji="0"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います</a:t>
            </a:r>
            <a:endParaRPr kumimoji="0" lang="ja-JP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5363" name="Rectangle 8"/>
          <p:cNvSpPr>
            <a:spLocks noChangeArrowheads="1"/>
          </p:cNvSpPr>
          <p:nvPr/>
        </p:nvSpPr>
        <p:spPr bwMode="auto">
          <a:xfrm>
            <a:off x="216000" y="262800"/>
            <a:ext cx="6875771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ctr"/>
          <a:lstStyle/>
          <a:p>
            <a:pPr>
              <a:lnSpc>
                <a:spcPts val="2600"/>
              </a:lnSpc>
            </a:pPr>
            <a:r>
              <a:rPr lang="en-US" altLang="ja-JP" sz="2200" i="1" dirty="0" err="1" smtClean="0"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 smtClean="0">
                <a:ea typeface="メイリオ" pitchFamily="50" charset="-128"/>
                <a:cs typeface="Times New Roman" pitchFamily="18" charset="0"/>
              </a:rPr>
              <a:t> - </a:t>
            </a:r>
            <a:r>
              <a:rPr lang="en-US" altLang="ja-JP" sz="2200" i="1" dirty="0" smtClean="0">
                <a:ea typeface="メイリオ" pitchFamily="50" charset="-128"/>
                <a:cs typeface="Times New Roman" pitchFamily="18" charset="0"/>
              </a:rPr>
              <a:t>field/</a:t>
            </a:r>
            <a:r>
              <a:rPr lang="en-US" altLang="ja-JP" sz="2200" dirty="0" smtClean="0">
                <a:ea typeface="メイリオ" pitchFamily="50" charset="-128"/>
                <a:cs typeface="Times New Roman" pitchFamily="18" charset="0"/>
              </a:rPr>
              <a:t> HR</a:t>
            </a:r>
            <a:r>
              <a:rPr lang="en-US" altLang="ja-JP" sz="22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～柔軟なセキュリティセキュリティ設定～</a:t>
            </a:r>
            <a:endParaRPr lang="ja-JP" altLang="en-US" sz="1800" b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" name="グループ化 81"/>
          <p:cNvGrpSpPr>
            <a:grpSpLocks/>
          </p:cNvGrpSpPr>
          <p:nvPr/>
        </p:nvGrpSpPr>
        <p:grpSpPr bwMode="auto">
          <a:xfrm>
            <a:off x="342900" y="1289050"/>
            <a:ext cx="1223963" cy="479425"/>
            <a:chOff x="395536" y="1041580"/>
            <a:chExt cx="1224136" cy="360040"/>
          </a:xfrm>
        </p:grpSpPr>
        <p:grpSp>
          <p:nvGrpSpPr>
            <p:cNvPr id="15370" name="グループ化 9"/>
            <p:cNvGrpSpPr>
              <a:grpSpLocks/>
            </p:cNvGrpSpPr>
            <p:nvPr/>
          </p:nvGrpSpPr>
          <p:grpSpPr bwMode="auto">
            <a:xfrm>
              <a:off x="395536" y="1131591"/>
              <a:ext cx="216024" cy="162017"/>
              <a:chOff x="251520" y="987574"/>
              <a:chExt cx="320688" cy="351587"/>
            </a:xfrm>
          </p:grpSpPr>
          <p:sp>
            <p:nvSpPr>
              <p:cNvPr id="13" name="正方形/長方形 12"/>
              <p:cNvSpPr/>
              <p:nvPr/>
            </p:nvSpPr>
            <p:spPr bwMode="black">
              <a:xfrm>
                <a:off x="251520" y="987574"/>
                <a:ext cx="216024" cy="216024"/>
              </a:xfrm>
              <a:prstGeom prst="rect">
                <a:avLst/>
              </a:prstGeom>
              <a:gradFill rotWithShape="1">
                <a:gsLst>
                  <a:gs pos="0">
                    <a:srgbClr val="B91B17">
                      <a:shade val="51000"/>
                      <a:satMod val="130000"/>
                    </a:srgbClr>
                  </a:gs>
                  <a:gs pos="80000">
                    <a:srgbClr val="B91B17">
                      <a:shade val="93000"/>
                      <a:satMod val="130000"/>
                    </a:srgbClr>
                  </a:gs>
                  <a:gs pos="100000">
                    <a:srgbClr val="B91B17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1800" b="0" kern="0">
                  <a:solidFill>
                    <a:srgbClr val="FF66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4" name="正方形/長方形 13"/>
              <p:cNvSpPr/>
              <p:nvPr/>
            </p:nvSpPr>
            <p:spPr bwMode="black">
              <a:xfrm>
                <a:off x="356183" y="1123139"/>
                <a:ext cx="216025" cy="216022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shade val="51000"/>
                      <a:satMod val="130000"/>
                    </a:srgbClr>
                  </a:gs>
                  <a:gs pos="80000">
                    <a:srgbClr val="FFFFFF">
                      <a:shade val="93000"/>
                      <a:satMod val="130000"/>
                    </a:srgbClr>
                  </a:gs>
                  <a:gs pos="100000">
                    <a:srgbClr val="FFFFFF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1800" b="0" kern="0">
                  <a:solidFill>
                    <a:srgbClr val="FF66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12" name="テキスト ボックス 20"/>
            <p:cNvSpPr txBox="1">
              <a:spLocks noChangeArrowheads="1"/>
            </p:cNvSpPr>
            <p:nvPr/>
          </p:nvSpPr>
          <p:spPr bwMode="black">
            <a:xfrm>
              <a:off x="705143" y="1041580"/>
              <a:ext cx="914529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pPr fontAlgn="auto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ja-JP" sz="1800" b="0" kern="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pic>
        <p:nvPicPr>
          <p:cNvPr id="15367" name="Picture 1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941" y="2902997"/>
            <a:ext cx="4122605" cy="273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8919" name="正方形/長方形 8"/>
          <p:cNvSpPr>
            <a:spLocks noChangeArrowheads="1"/>
          </p:cNvSpPr>
          <p:nvPr/>
        </p:nvSpPr>
        <p:spPr bwMode="auto">
          <a:xfrm>
            <a:off x="4518739" y="2048142"/>
            <a:ext cx="4358935" cy="32316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◆セキュリティ対応</a:t>
            </a:r>
          </a:p>
          <a:p>
            <a:pPr>
              <a:defRPr/>
            </a:pP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・メニューセキュリティ</a:t>
            </a:r>
          </a:p>
          <a:p>
            <a:pPr>
              <a:defRPr/>
            </a:pP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  ・参照権限セキュリティ</a:t>
            </a:r>
          </a:p>
          <a:p>
            <a:pPr>
              <a:defRPr/>
            </a:pP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・パスワード最小桁数	</a:t>
            </a:r>
            <a:r>
              <a:rPr kumimoji="0" lang="ja-JP" altLang="en-US" sz="1200" dirty="0" smtClean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</a:t>
            </a: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0" lang="en-US" altLang="ja-JP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桁～</a:t>
            </a:r>
            <a:r>
              <a:rPr kumimoji="0" lang="en-US" altLang="ja-JP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</a:t>
            </a: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桁</a:t>
            </a:r>
          </a:p>
          <a:p>
            <a:pPr>
              <a:defRPr/>
            </a:pP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・パスワード誤入力許容回数	：　</a:t>
            </a:r>
            <a:r>
              <a:rPr kumimoji="0" lang="en-US" altLang="ja-JP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</a:t>
            </a: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回～</a:t>
            </a:r>
            <a:r>
              <a:rPr kumimoji="0" lang="en-US" altLang="ja-JP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99</a:t>
            </a: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</a:t>
            </a:r>
          </a:p>
          <a:p>
            <a:pPr>
              <a:defRPr/>
            </a:pP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・パスワード有効日数	</a:t>
            </a:r>
            <a:r>
              <a:rPr kumimoji="0" lang="ja-JP" altLang="en-US" sz="1200" dirty="0" smtClean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</a:t>
            </a: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kumimoji="0" lang="en-US" altLang="ja-JP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</a:t>
            </a: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日～</a:t>
            </a:r>
            <a:r>
              <a:rPr kumimoji="0" lang="en-US" altLang="ja-JP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999</a:t>
            </a: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</a:p>
          <a:p>
            <a:pPr>
              <a:defRPr/>
            </a:pP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・有効期限切れ警告前日数	：　</a:t>
            </a:r>
            <a:r>
              <a:rPr kumimoji="0" lang="en-US" altLang="ja-JP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</a:t>
            </a: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日～</a:t>
            </a:r>
            <a:r>
              <a:rPr kumimoji="0" lang="en-US" altLang="ja-JP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99</a:t>
            </a: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</a:p>
          <a:p>
            <a:pPr>
              <a:defRPr/>
            </a:pP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・初期パスワード有効日数	：　</a:t>
            </a:r>
            <a:r>
              <a:rPr kumimoji="0" lang="en-US" altLang="ja-JP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</a:t>
            </a: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日～</a:t>
            </a:r>
            <a:r>
              <a:rPr kumimoji="0" lang="en-US" altLang="ja-JP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99</a:t>
            </a: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</a:p>
          <a:p>
            <a:pPr>
              <a:defRPr/>
            </a:pP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・パスワード世代管理	</a:t>
            </a:r>
            <a:r>
              <a:rPr kumimoji="0" lang="ja-JP" altLang="en-US" sz="1200" dirty="0" smtClean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  </a:t>
            </a: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１世代～９世代</a:t>
            </a:r>
          </a:p>
          <a:p>
            <a:pPr>
              <a:defRPr/>
            </a:pP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・類似パスワード利用制限</a:t>
            </a:r>
          </a:p>
          <a:p>
            <a:pPr>
              <a:defRPr/>
            </a:pP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・人事情報ＣＳＶ出力可否  </a:t>
            </a:r>
            <a:endParaRPr kumimoji="0" lang="en-US" altLang="ja-JP" sz="1200" dirty="0">
              <a:solidFill>
                <a:srgbClr val="4D4D4D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kumimoji="0" lang="en-US" altLang="ja-JP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・・・一定権限を越えれば可能とする事も可能</a:t>
            </a:r>
          </a:p>
          <a:p>
            <a:pPr>
              <a:defRPr/>
            </a:pP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・顔写真表示可否　　　　　　</a:t>
            </a:r>
            <a:endParaRPr kumimoji="0" lang="en-US" altLang="ja-JP" sz="1200" dirty="0">
              <a:solidFill>
                <a:srgbClr val="4D4D4D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kumimoji="0" lang="en-US" altLang="ja-JP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・・・一定権限を越えれば可能とする事も可能</a:t>
            </a:r>
          </a:p>
          <a:p>
            <a:pPr>
              <a:defRPr/>
            </a:pP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・連結会社情報開示可否   </a:t>
            </a:r>
            <a:endParaRPr kumimoji="0" lang="en-US" altLang="ja-JP" sz="1200" dirty="0">
              <a:solidFill>
                <a:srgbClr val="4D4D4D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kumimoji="0" lang="en-US" altLang="ja-JP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・・・一定権限を越えれば可能とする事も可能</a:t>
            </a:r>
          </a:p>
          <a:p>
            <a:pPr>
              <a:defRPr/>
            </a:pPr>
            <a:r>
              <a:rPr kumimoji="0" lang="ja-JP" altLang="en-US" sz="12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pic>
        <p:nvPicPr>
          <p:cNvPr id="15365" name="Picture 1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355" y="2226471"/>
            <a:ext cx="1627188" cy="1587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693744" y="5317723"/>
            <a:ext cx="1049783" cy="1049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16767" y="5770484"/>
            <a:ext cx="506259" cy="506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直線コネクタ 16"/>
          <p:cNvCxnSpPr/>
          <p:nvPr/>
        </p:nvCxnSpPr>
        <p:spPr bwMode="black">
          <a:xfrm>
            <a:off x="611560" y="1628800"/>
            <a:ext cx="8028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586109" y="1268760"/>
            <a:ext cx="72262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8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柔軟なセキュリティ対応</a:t>
            </a:r>
          </a:p>
        </p:txBody>
      </p:sp>
      <p:sp>
        <p:nvSpPr>
          <p:cNvPr id="19" name="スライド番号プレースホルダ 4"/>
          <p:cNvSpPr txBox="1">
            <a:spLocks/>
          </p:cNvSpPr>
          <p:nvPr/>
        </p:nvSpPr>
        <p:spPr bwMode="auto">
          <a:xfrm>
            <a:off x="7920038" y="6462713"/>
            <a:ext cx="720725" cy="1793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rIns="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EFF414B5-406C-4A72-9589-E1BEDC216863}" type="slidenum">
              <a:rPr lang="ja-JP" altLang="en-US" sz="900" b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>
                <a:defRPr/>
              </a:pPr>
              <a:t>5</a:t>
            </a:fld>
            <a:endParaRPr lang="ja-JP" altLang="en-US" sz="900" b="0" dirty="0" smtClean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フッター プレースホルダ 2"/>
          <p:cNvSpPr txBox="1">
            <a:spLocks/>
          </p:cNvSpPr>
          <p:nvPr/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</a:t>
            </a:r>
            <a:r>
              <a:rPr kumimoji="1" lang="en-US" altLang="ja-JP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Inc. All rights reserved.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216000" y="262800"/>
            <a:ext cx="6893527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ctr"/>
          <a:lstStyle/>
          <a:p>
            <a:pPr>
              <a:lnSpc>
                <a:spcPts val="2600"/>
              </a:lnSpc>
            </a:pPr>
            <a:r>
              <a:rPr lang="en-US" altLang="ja-JP" sz="2200" i="1" dirty="0"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>
                <a:ea typeface="メイリオ" pitchFamily="50" charset="-128"/>
                <a:cs typeface="Times New Roman" pitchFamily="18" charset="0"/>
              </a:rPr>
              <a:t> - </a:t>
            </a:r>
            <a:r>
              <a:rPr lang="en-US" altLang="ja-JP" sz="2200" i="1" dirty="0">
                <a:ea typeface="メイリオ" pitchFamily="50" charset="-128"/>
                <a:cs typeface="Times New Roman" pitchFamily="18" charset="0"/>
              </a:rPr>
              <a:t>field</a:t>
            </a:r>
            <a:r>
              <a:rPr lang="en-US" altLang="ja-JP" sz="2200" dirty="0" smtClean="0">
                <a:ea typeface="メイリオ" pitchFamily="50" charset="-128"/>
                <a:cs typeface="Times New Roman" pitchFamily="18" charset="0"/>
              </a:rPr>
              <a:t>/ HR</a:t>
            </a:r>
            <a:r>
              <a:rPr lang="en-US" altLang="ja-JP" sz="2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～諸届承認画面～</a:t>
            </a:r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592664" y="1458913"/>
            <a:ext cx="81359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800" b="0" dirty="0" smtClean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人事</a:t>
            </a:r>
            <a:r>
              <a:rPr lang="ja-JP" altLang="en-US" sz="1800" b="0" dirty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関連届出申請・承認にかかわるさまざまなプロセスを</a:t>
            </a:r>
            <a:r>
              <a:rPr lang="ja-JP" altLang="en-US" sz="1800" b="0" dirty="0" smtClean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管理</a:t>
            </a:r>
            <a:endParaRPr lang="ja-JP" altLang="en-US" sz="1800" b="0" dirty="0">
              <a:solidFill>
                <a:schemeClr val="accent3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6389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825" y="3311525"/>
            <a:ext cx="3975100" cy="2805113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16390" name="Picture 1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11675" y="3289300"/>
            <a:ext cx="4144963" cy="282257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cxnSp>
        <p:nvCxnSpPr>
          <p:cNvPr id="10" name="直線コネクタ 9"/>
          <p:cNvCxnSpPr/>
          <p:nvPr/>
        </p:nvCxnSpPr>
        <p:spPr bwMode="black">
          <a:xfrm>
            <a:off x="642938" y="1817688"/>
            <a:ext cx="75612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81"/>
          <p:cNvGrpSpPr>
            <a:grpSpLocks/>
          </p:cNvGrpSpPr>
          <p:nvPr/>
        </p:nvGrpSpPr>
        <p:grpSpPr bwMode="auto">
          <a:xfrm>
            <a:off x="342900" y="1425575"/>
            <a:ext cx="1223963" cy="479425"/>
            <a:chOff x="395536" y="1041580"/>
            <a:chExt cx="1224136" cy="360040"/>
          </a:xfrm>
        </p:grpSpPr>
        <p:grpSp>
          <p:nvGrpSpPr>
            <p:cNvPr id="16394" name="グループ化 9"/>
            <p:cNvGrpSpPr>
              <a:grpSpLocks/>
            </p:cNvGrpSpPr>
            <p:nvPr/>
          </p:nvGrpSpPr>
          <p:grpSpPr bwMode="auto">
            <a:xfrm>
              <a:off x="395536" y="1131591"/>
              <a:ext cx="216024" cy="162017"/>
              <a:chOff x="251520" y="987574"/>
              <a:chExt cx="320688" cy="351587"/>
            </a:xfrm>
          </p:grpSpPr>
          <p:sp>
            <p:nvSpPr>
              <p:cNvPr id="14" name="正方形/長方形 13"/>
              <p:cNvSpPr/>
              <p:nvPr/>
            </p:nvSpPr>
            <p:spPr bwMode="black">
              <a:xfrm>
                <a:off x="251520" y="987574"/>
                <a:ext cx="216024" cy="216024"/>
              </a:xfrm>
              <a:prstGeom prst="rect">
                <a:avLst/>
              </a:prstGeom>
              <a:gradFill rotWithShape="1">
                <a:gsLst>
                  <a:gs pos="0">
                    <a:srgbClr val="B91B17">
                      <a:shade val="51000"/>
                      <a:satMod val="130000"/>
                    </a:srgbClr>
                  </a:gs>
                  <a:gs pos="80000">
                    <a:srgbClr val="B91B17">
                      <a:shade val="93000"/>
                      <a:satMod val="130000"/>
                    </a:srgbClr>
                  </a:gs>
                  <a:gs pos="100000">
                    <a:srgbClr val="B91B17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1800" b="0" kern="0">
                  <a:solidFill>
                    <a:srgbClr val="FF66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5" name="正方形/長方形 14"/>
              <p:cNvSpPr/>
              <p:nvPr/>
            </p:nvSpPr>
            <p:spPr bwMode="black">
              <a:xfrm>
                <a:off x="356183" y="1123139"/>
                <a:ext cx="216025" cy="216022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shade val="51000"/>
                      <a:satMod val="130000"/>
                    </a:srgbClr>
                  </a:gs>
                  <a:gs pos="80000">
                    <a:srgbClr val="FFFFFF">
                      <a:shade val="93000"/>
                      <a:satMod val="130000"/>
                    </a:srgbClr>
                  </a:gs>
                  <a:gs pos="100000">
                    <a:srgbClr val="FFFFFF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1800" b="0" kern="0">
                  <a:solidFill>
                    <a:srgbClr val="FF66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13" name="テキスト ボックス 20"/>
            <p:cNvSpPr txBox="1">
              <a:spLocks noChangeArrowheads="1"/>
            </p:cNvSpPr>
            <p:nvPr/>
          </p:nvSpPr>
          <p:spPr bwMode="black">
            <a:xfrm>
              <a:off x="705143" y="1041580"/>
              <a:ext cx="914529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pPr fontAlgn="auto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ja-JP" sz="1800" b="0" kern="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529105" y="1886531"/>
            <a:ext cx="770049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・申請業務の承認・否認。　否決された申請は起票者が修正後に再申請が可能</a:t>
            </a:r>
          </a:p>
          <a:p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・電子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メールを自動送信します。</a:t>
            </a:r>
          </a:p>
          <a:p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・申請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内容を一時保存するための仮登録</a:t>
            </a:r>
          </a:p>
          <a:p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・代行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承認、強制承認</a:t>
            </a:r>
          </a:p>
          <a:p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・以前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の申請内容の複写しての再申請</a:t>
            </a:r>
            <a:endParaRPr lang="en-US" altLang="ja-JP" sz="1400" b="0" dirty="0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・承認者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が添付ファイルを差替える事が可能（差替可否の制御が可能</a:t>
            </a:r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）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16" name="スライド番号プレースホルダ 4"/>
          <p:cNvSpPr txBox="1">
            <a:spLocks/>
          </p:cNvSpPr>
          <p:nvPr/>
        </p:nvSpPr>
        <p:spPr bwMode="auto">
          <a:xfrm>
            <a:off x="7920038" y="6462713"/>
            <a:ext cx="720725" cy="1793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rIns="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EFF414B5-406C-4A72-9589-E1BEDC216863}" type="slidenum">
              <a:rPr lang="ja-JP" altLang="en-US" sz="900" b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>
                <a:defRPr/>
              </a:pPr>
              <a:t>6</a:t>
            </a:fld>
            <a:endParaRPr lang="ja-JP" altLang="en-US" sz="900" b="0" dirty="0" smtClean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" name="フッター プレースホルダ 2"/>
          <p:cNvSpPr txBox="1">
            <a:spLocks/>
          </p:cNvSpPr>
          <p:nvPr/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</a:t>
            </a:r>
            <a:r>
              <a:rPr kumimoji="1" lang="en-US" altLang="ja-JP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Inc. All rights reserved.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579438" y="1414463"/>
            <a:ext cx="29546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800" b="0" dirty="0" smtClean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申請書承認状況の参照機能</a:t>
            </a:r>
            <a:endParaRPr lang="ja-JP" altLang="en-US" sz="1800" b="0" dirty="0">
              <a:solidFill>
                <a:schemeClr val="accent3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412" name="Rectangle 7"/>
          <p:cNvSpPr>
            <a:spLocks noChangeArrowheads="1"/>
          </p:cNvSpPr>
          <p:nvPr/>
        </p:nvSpPr>
        <p:spPr bwMode="auto">
          <a:xfrm>
            <a:off x="214139" y="262800"/>
            <a:ext cx="6777038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bIns="0" anchor="ctr"/>
          <a:lstStyle/>
          <a:p>
            <a:pPr>
              <a:lnSpc>
                <a:spcPts val="2600"/>
              </a:lnSpc>
            </a:pPr>
            <a:r>
              <a:rPr lang="en-US" altLang="ja-JP" sz="2200" i="1" dirty="0"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>
                <a:ea typeface="メイリオ" pitchFamily="50" charset="-128"/>
                <a:cs typeface="Times New Roman" pitchFamily="18" charset="0"/>
              </a:rPr>
              <a:t> - </a:t>
            </a:r>
            <a:r>
              <a:rPr lang="en-US" altLang="ja-JP" sz="2200" i="1" dirty="0" smtClean="0">
                <a:ea typeface="メイリオ" pitchFamily="50" charset="-128"/>
                <a:cs typeface="Times New Roman" pitchFamily="18" charset="0"/>
              </a:rPr>
              <a:t>field</a:t>
            </a:r>
            <a:r>
              <a:rPr lang="en-US" altLang="ja-JP" sz="2200" dirty="0" smtClean="0">
                <a:ea typeface="メイリオ" pitchFamily="50" charset="-128"/>
                <a:cs typeface="Times New Roman" pitchFamily="18" charset="0"/>
              </a:rPr>
              <a:t>/ HR</a:t>
            </a:r>
            <a: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～諸届進捗確認画面～</a:t>
            </a:r>
          </a:p>
        </p:txBody>
      </p:sp>
      <p:pic>
        <p:nvPicPr>
          <p:cNvPr id="17413" name="Picture 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9488" y="2365375"/>
            <a:ext cx="6308725" cy="4019550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cxnSp>
        <p:nvCxnSpPr>
          <p:cNvPr id="8" name="直線コネクタ 7"/>
          <p:cNvCxnSpPr/>
          <p:nvPr/>
        </p:nvCxnSpPr>
        <p:spPr bwMode="black">
          <a:xfrm>
            <a:off x="611188" y="1733550"/>
            <a:ext cx="75612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81"/>
          <p:cNvGrpSpPr>
            <a:grpSpLocks/>
          </p:cNvGrpSpPr>
          <p:nvPr/>
        </p:nvGrpSpPr>
        <p:grpSpPr bwMode="auto">
          <a:xfrm>
            <a:off x="342900" y="1425575"/>
            <a:ext cx="1223963" cy="479425"/>
            <a:chOff x="395536" y="1041580"/>
            <a:chExt cx="1224136" cy="360040"/>
          </a:xfrm>
        </p:grpSpPr>
        <p:grpSp>
          <p:nvGrpSpPr>
            <p:cNvPr id="17417" name="グループ化 9"/>
            <p:cNvGrpSpPr>
              <a:grpSpLocks/>
            </p:cNvGrpSpPr>
            <p:nvPr/>
          </p:nvGrpSpPr>
          <p:grpSpPr bwMode="auto">
            <a:xfrm>
              <a:off x="395536" y="1131591"/>
              <a:ext cx="216024" cy="162017"/>
              <a:chOff x="251520" y="987574"/>
              <a:chExt cx="320688" cy="351587"/>
            </a:xfrm>
          </p:grpSpPr>
          <p:sp>
            <p:nvSpPr>
              <p:cNvPr id="12" name="正方形/長方形 11"/>
              <p:cNvSpPr/>
              <p:nvPr/>
            </p:nvSpPr>
            <p:spPr bwMode="black">
              <a:xfrm>
                <a:off x="251520" y="987574"/>
                <a:ext cx="216024" cy="216024"/>
              </a:xfrm>
              <a:prstGeom prst="rect">
                <a:avLst/>
              </a:prstGeom>
              <a:gradFill rotWithShape="1">
                <a:gsLst>
                  <a:gs pos="0">
                    <a:srgbClr val="B91B17">
                      <a:shade val="51000"/>
                      <a:satMod val="130000"/>
                    </a:srgbClr>
                  </a:gs>
                  <a:gs pos="80000">
                    <a:srgbClr val="B91B17">
                      <a:shade val="93000"/>
                      <a:satMod val="130000"/>
                    </a:srgbClr>
                  </a:gs>
                  <a:gs pos="100000">
                    <a:srgbClr val="B91B17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1800" b="0" kern="0">
                  <a:solidFill>
                    <a:srgbClr val="FF66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3" name="正方形/長方形 12"/>
              <p:cNvSpPr/>
              <p:nvPr/>
            </p:nvSpPr>
            <p:spPr bwMode="black">
              <a:xfrm>
                <a:off x="356183" y="1123139"/>
                <a:ext cx="216025" cy="216022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shade val="51000"/>
                      <a:satMod val="130000"/>
                    </a:srgbClr>
                  </a:gs>
                  <a:gs pos="80000">
                    <a:srgbClr val="FFFFFF">
                      <a:shade val="93000"/>
                      <a:satMod val="130000"/>
                    </a:srgbClr>
                  </a:gs>
                  <a:gs pos="100000">
                    <a:srgbClr val="FFFFFF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1800" b="0" kern="0">
                  <a:solidFill>
                    <a:srgbClr val="FF66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11" name="テキスト ボックス 20"/>
            <p:cNvSpPr txBox="1">
              <a:spLocks noChangeArrowheads="1"/>
            </p:cNvSpPr>
            <p:nvPr/>
          </p:nvSpPr>
          <p:spPr bwMode="black">
            <a:xfrm>
              <a:off x="705143" y="1041580"/>
              <a:ext cx="914529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pPr fontAlgn="auto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ja-JP" sz="1800" b="0" kern="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07546" y="1771057"/>
            <a:ext cx="59298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申請書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承認が止まっていた場合、メール機能にて催促したり、その次の</a:t>
            </a:r>
          </a:p>
          <a:p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承認者が強制的に承認したりする事が可能です</a:t>
            </a:r>
          </a:p>
        </p:txBody>
      </p:sp>
      <p:sp>
        <p:nvSpPr>
          <p:cNvPr id="15" name="スライド番号プレースホルダ 4"/>
          <p:cNvSpPr txBox="1">
            <a:spLocks/>
          </p:cNvSpPr>
          <p:nvPr/>
        </p:nvSpPr>
        <p:spPr bwMode="auto">
          <a:xfrm>
            <a:off x="7920038" y="6462713"/>
            <a:ext cx="720725" cy="1793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rIns="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EFF414B5-406C-4A72-9589-E1BEDC216863}" type="slidenum">
              <a:rPr lang="ja-JP" altLang="en-US" sz="900" b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>
                <a:defRPr/>
              </a:pPr>
              <a:t>7</a:t>
            </a:fld>
            <a:endParaRPr lang="ja-JP" altLang="en-US" sz="900" b="0" dirty="0" smtClean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フッター プレースホルダ 2"/>
          <p:cNvSpPr txBox="1">
            <a:spLocks/>
          </p:cNvSpPr>
          <p:nvPr/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</a:t>
            </a:r>
            <a:r>
              <a:rPr kumimoji="1" lang="en-US" altLang="ja-JP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Inc. All rights reserved.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7" y="2348881"/>
            <a:ext cx="4829335" cy="345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6"/>
          <p:cNvSpPr txBox="1">
            <a:spLocks noChangeArrowheads="1"/>
          </p:cNvSpPr>
          <p:nvPr/>
        </p:nvSpPr>
        <p:spPr bwMode="auto">
          <a:xfrm>
            <a:off x="493185" y="1402820"/>
            <a:ext cx="8481483" cy="298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ja-JP" altLang="en-US" sz="1700" b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従業員がセルフサービスで給与・賞与・源泉徴収票を、</a:t>
            </a:r>
            <a:r>
              <a:rPr lang="en-US" altLang="ja-JP" sz="1700" b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WEB</a:t>
            </a:r>
            <a:r>
              <a:rPr lang="ja-JP" altLang="en-US" sz="1700" b="0" dirty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より照会・印刷が</a:t>
            </a:r>
            <a:r>
              <a:rPr lang="ja-JP" altLang="en-US" sz="1700" b="0" dirty="0" smtClean="0">
                <a:solidFill>
                  <a:srgbClr val="C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可能</a:t>
            </a:r>
            <a:endParaRPr lang="ja-JP" altLang="en-US" sz="1700" b="0" dirty="0">
              <a:solidFill>
                <a:srgbClr val="C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438" name="Rectangle 10"/>
          <p:cNvSpPr>
            <a:spLocks noChangeArrowheads="1"/>
          </p:cNvSpPr>
          <p:nvPr/>
        </p:nvSpPr>
        <p:spPr bwMode="auto">
          <a:xfrm>
            <a:off x="216000" y="262800"/>
            <a:ext cx="6777038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ts val="2600"/>
              </a:lnSpc>
            </a:pPr>
            <a:r>
              <a:rPr lang="en-US" altLang="ja-JP" sz="2200" i="1" dirty="0"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>
                <a:ea typeface="メイリオ" pitchFamily="50" charset="-128"/>
                <a:cs typeface="Times New Roman" pitchFamily="18" charset="0"/>
              </a:rPr>
              <a:t> - </a:t>
            </a:r>
            <a:r>
              <a:rPr lang="en-US" altLang="ja-JP" sz="2200" i="1" dirty="0">
                <a:ea typeface="メイリオ" pitchFamily="50" charset="-128"/>
                <a:cs typeface="Times New Roman" pitchFamily="18" charset="0"/>
              </a:rPr>
              <a:t>field</a:t>
            </a:r>
            <a:r>
              <a:rPr lang="en-US" altLang="ja-JP" sz="2200" dirty="0" smtClean="0">
                <a:ea typeface="メイリオ" pitchFamily="50" charset="-128"/>
                <a:cs typeface="Times New Roman" pitchFamily="18" charset="0"/>
              </a:rPr>
              <a:t>/ HR</a:t>
            </a:r>
            <a:r>
              <a:rPr lang="en-US" altLang="ja-JP" sz="2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en-US" altLang="ja-JP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WEB</a:t>
            </a: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明細機能～</a:t>
            </a:r>
          </a:p>
        </p:txBody>
      </p:sp>
      <p:cxnSp>
        <p:nvCxnSpPr>
          <p:cNvPr id="12" name="直線コネクタ 11"/>
          <p:cNvCxnSpPr/>
          <p:nvPr/>
        </p:nvCxnSpPr>
        <p:spPr bwMode="black">
          <a:xfrm>
            <a:off x="611188" y="1716616"/>
            <a:ext cx="8363479" cy="21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81"/>
          <p:cNvGrpSpPr>
            <a:grpSpLocks/>
          </p:cNvGrpSpPr>
          <p:nvPr/>
        </p:nvGrpSpPr>
        <p:grpSpPr bwMode="auto">
          <a:xfrm>
            <a:off x="342900" y="1391707"/>
            <a:ext cx="1223963" cy="479425"/>
            <a:chOff x="395536" y="1041580"/>
            <a:chExt cx="1224136" cy="360040"/>
          </a:xfrm>
        </p:grpSpPr>
        <p:grpSp>
          <p:nvGrpSpPr>
            <p:cNvPr id="18445" name="グループ化 9"/>
            <p:cNvGrpSpPr>
              <a:grpSpLocks/>
            </p:cNvGrpSpPr>
            <p:nvPr/>
          </p:nvGrpSpPr>
          <p:grpSpPr bwMode="auto">
            <a:xfrm>
              <a:off x="395536" y="1131591"/>
              <a:ext cx="216024" cy="162017"/>
              <a:chOff x="251520" y="987574"/>
              <a:chExt cx="320688" cy="351587"/>
            </a:xfrm>
          </p:grpSpPr>
          <p:sp>
            <p:nvSpPr>
              <p:cNvPr id="16" name="正方形/長方形 15"/>
              <p:cNvSpPr/>
              <p:nvPr/>
            </p:nvSpPr>
            <p:spPr bwMode="black">
              <a:xfrm>
                <a:off x="251520" y="987574"/>
                <a:ext cx="216024" cy="216024"/>
              </a:xfrm>
              <a:prstGeom prst="rect">
                <a:avLst/>
              </a:prstGeom>
              <a:gradFill rotWithShape="1">
                <a:gsLst>
                  <a:gs pos="0">
                    <a:srgbClr val="B91B17">
                      <a:shade val="51000"/>
                      <a:satMod val="130000"/>
                    </a:srgbClr>
                  </a:gs>
                  <a:gs pos="80000">
                    <a:srgbClr val="B91B17">
                      <a:shade val="93000"/>
                      <a:satMod val="130000"/>
                    </a:srgbClr>
                  </a:gs>
                  <a:gs pos="100000">
                    <a:srgbClr val="B91B17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1800" b="0" kern="0">
                  <a:solidFill>
                    <a:srgbClr val="FF66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" name="正方形/長方形 16"/>
              <p:cNvSpPr/>
              <p:nvPr/>
            </p:nvSpPr>
            <p:spPr bwMode="black">
              <a:xfrm>
                <a:off x="356183" y="1123139"/>
                <a:ext cx="216025" cy="216022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shade val="51000"/>
                      <a:satMod val="130000"/>
                    </a:srgbClr>
                  </a:gs>
                  <a:gs pos="80000">
                    <a:srgbClr val="FFFFFF">
                      <a:shade val="93000"/>
                      <a:satMod val="130000"/>
                    </a:srgbClr>
                  </a:gs>
                  <a:gs pos="100000">
                    <a:srgbClr val="FFFFFF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1800" b="0" kern="0">
                  <a:solidFill>
                    <a:srgbClr val="FF66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15" name="テキスト ボックス 20"/>
            <p:cNvSpPr txBox="1">
              <a:spLocks noChangeArrowheads="1"/>
            </p:cNvSpPr>
            <p:nvPr/>
          </p:nvSpPr>
          <p:spPr bwMode="black">
            <a:xfrm>
              <a:off x="705143" y="1041580"/>
              <a:ext cx="914529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pPr fontAlgn="auto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ja-JP" sz="1800" b="0" kern="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13236" y="1750536"/>
            <a:ext cx="8289925" cy="51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各票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のフォームはエディタで作成が可能ですので、各企業様の独自フォーマットで作成する事が出来ます。</a:t>
            </a:r>
            <a:endParaRPr lang="en-US" altLang="ja-JP" sz="1400" b="0" dirty="0">
              <a:solidFill>
                <a:schemeClr val="tx1">
                  <a:lumMod val="65000"/>
                  <a:lumOff val="35000"/>
                </a:schemeClr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さらに、公開するタイミングを細かく設定する事が可能です。</a:t>
            </a:r>
          </a:p>
        </p:txBody>
      </p:sp>
      <p:sp>
        <p:nvSpPr>
          <p:cNvPr id="19" name="スライド番号プレースホルダ 4"/>
          <p:cNvSpPr txBox="1">
            <a:spLocks/>
          </p:cNvSpPr>
          <p:nvPr/>
        </p:nvSpPr>
        <p:spPr bwMode="auto">
          <a:xfrm>
            <a:off x="7920038" y="6462713"/>
            <a:ext cx="720725" cy="1793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rIns="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EFF414B5-406C-4A72-9589-E1BEDC216863}" type="slidenum">
              <a:rPr lang="ja-JP" altLang="en-US" sz="900" b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>
                <a:defRPr/>
              </a:pPr>
              <a:t>8</a:t>
            </a:fld>
            <a:endParaRPr lang="ja-JP" altLang="en-US" sz="900" b="0" dirty="0" smtClean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80112" y="2348880"/>
            <a:ext cx="3215809" cy="23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140968"/>
            <a:ext cx="3215809" cy="23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03848" y="4077072"/>
            <a:ext cx="3215809" cy="23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85601" y="4126907"/>
            <a:ext cx="1670622" cy="225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フッター プレースホルダ 2"/>
          <p:cNvSpPr txBox="1">
            <a:spLocks/>
          </p:cNvSpPr>
          <p:nvPr/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</a:t>
            </a:r>
            <a:r>
              <a:rPr kumimoji="1" lang="en-US" altLang="ja-JP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Inc. All rights reserved.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590550" y="1454150"/>
            <a:ext cx="80549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1938" indent="-261938"/>
            <a:r>
              <a:rPr lang="en-US" altLang="ja-JP" sz="1800" b="0" dirty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Web</a:t>
            </a:r>
            <a:r>
              <a:rPr lang="ja-JP" altLang="en-US" sz="1800" b="0" dirty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による人事情報</a:t>
            </a:r>
            <a:r>
              <a:rPr lang="ja-JP" altLang="en-US" sz="1800" b="0" dirty="0" smtClean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公開 </a:t>
            </a:r>
            <a:r>
              <a:rPr lang="en-US" altLang="ja-JP" sz="1800" b="0" dirty="0" smtClean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 </a:t>
            </a:r>
            <a:r>
              <a:rPr lang="ja-JP" altLang="en-US" sz="1800" b="0" dirty="0" smtClean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社員</a:t>
            </a:r>
            <a:r>
              <a:rPr lang="ja-JP" altLang="en-US" sz="1800" b="0" dirty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への人事情報公開</a:t>
            </a:r>
            <a:r>
              <a:rPr lang="ja-JP" altLang="en-US" sz="1800" b="0" dirty="0" smtClean="0">
                <a:solidFill>
                  <a:schemeClr val="accent3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サービス</a:t>
            </a:r>
            <a:endParaRPr lang="ja-JP" altLang="en-US" sz="1800" b="0" dirty="0">
              <a:solidFill>
                <a:schemeClr val="accent3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460" name="Rectangle 9"/>
          <p:cNvSpPr>
            <a:spLocks noChangeArrowheads="1"/>
          </p:cNvSpPr>
          <p:nvPr/>
        </p:nvSpPr>
        <p:spPr bwMode="auto">
          <a:xfrm>
            <a:off x="214139" y="262800"/>
            <a:ext cx="6777038" cy="9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ts val="2600"/>
              </a:lnSpc>
            </a:pPr>
            <a:r>
              <a:rPr lang="en-US" altLang="ja-JP" sz="2200" i="1" dirty="0"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2200" dirty="0">
                <a:ea typeface="メイリオ" pitchFamily="50" charset="-128"/>
                <a:cs typeface="Times New Roman" pitchFamily="18" charset="0"/>
              </a:rPr>
              <a:t> - </a:t>
            </a:r>
            <a:r>
              <a:rPr lang="en-US" altLang="ja-JP" sz="2200" i="1" dirty="0" smtClean="0">
                <a:ea typeface="メイリオ" pitchFamily="50" charset="-128"/>
                <a:cs typeface="Times New Roman" pitchFamily="18" charset="0"/>
              </a:rPr>
              <a:t>field</a:t>
            </a:r>
            <a:r>
              <a:rPr lang="en-US" altLang="ja-JP" sz="2200" dirty="0" smtClean="0">
                <a:ea typeface="メイリオ" pitchFamily="50" charset="-128"/>
                <a:cs typeface="Times New Roman" pitchFamily="18" charset="0"/>
              </a:rPr>
              <a:t>/ HR</a:t>
            </a:r>
            <a: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2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8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～社員情報公開機能～</a:t>
            </a:r>
          </a:p>
        </p:txBody>
      </p:sp>
      <p:grpSp>
        <p:nvGrpSpPr>
          <p:cNvPr id="2" name="グループ化 81"/>
          <p:cNvGrpSpPr>
            <a:grpSpLocks/>
          </p:cNvGrpSpPr>
          <p:nvPr/>
        </p:nvGrpSpPr>
        <p:grpSpPr bwMode="auto">
          <a:xfrm>
            <a:off x="395288" y="1436688"/>
            <a:ext cx="1223962" cy="479425"/>
            <a:chOff x="395536" y="1041580"/>
            <a:chExt cx="1224136" cy="360040"/>
          </a:xfrm>
        </p:grpSpPr>
        <p:grpSp>
          <p:nvGrpSpPr>
            <p:cNvPr id="19466" name="グループ化 9"/>
            <p:cNvGrpSpPr>
              <a:grpSpLocks/>
            </p:cNvGrpSpPr>
            <p:nvPr/>
          </p:nvGrpSpPr>
          <p:grpSpPr bwMode="auto">
            <a:xfrm>
              <a:off x="395536" y="1131591"/>
              <a:ext cx="216024" cy="162017"/>
              <a:chOff x="251520" y="987574"/>
              <a:chExt cx="320688" cy="351587"/>
            </a:xfrm>
          </p:grpSpPr>
          <p:sp>
            <p:nvSpPr>
              <p:cNvPr id="17" name="正方形/長方形 16"/>
              <p:cNvSpPr/>
              <p:nvPr/>
            </p:nvSpPr>
            <p:spPr bwMode="black">
              <a:xfrm>
                <a:off x="251520" y="987574"/>
                <a:ext cx="216024" cy="216024"/>
              </a:xfrm>
              <a:prstGeom prst="rect">
                <a:avLst/>
              </a:prstGeom>
              <a:gradFill rotWithShape="1">
                <a:gsLst>
                  <a:gs pos="0">
                    <a:srgbClr val="B91B17">
                      <a:shade val="51000"/>
                      <a:satMod val="130000"/>
                    </a:srgbClr>
                  </a:gs>
                  <a:gs pos="80000">
                    <a:srgbClr val="B91B17">
                      <a:shade val="93000"/>
                      <a:satMod val="130000"/>
                    </a:srgbClr>
                  </a:gs>
                  <a:gs pos="100000">
                    <a:srgbClr val="B91B17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1800" b="0" kern="0">
                  <a:solidFill>
                    <a:srgbClr val="FF66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8" name="正方形/長方形 17"/>
              <p:cNvSpPr/>
              <p:nvPr/>
            </p:nvSpPr>
            <p:spPr bwMode="black">
              <a:xfrm>
                <a:off x="356183" y="1123139"/>
                <a:ext cx="216025" cy="216022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shade val="51000"/>
                      <a:satMod val="130000"/>
                    </a:srgbClr>
                  </a:gs>
                  <a:gs pos="80000">
                    <a:srgbClr val="FFFFFF">
                      <a:shade val="93000"/>
                      <a:satMod val="130000"/>
                    </a:srgbClr>
                  </a:gs>
                  <a:gs pos="100000">
                    <a:srgbClr val="FFFFFF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ja-JP" altLang="en-US" sz="1800" b="0" kern="0">
                  <a:solidFill>
                    <a:srgbClr val="FF66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sp>
          <p:nvSpPr>
            <p:cNvPr id="16" name="テキスト ボックス 20"/>
            <p:cNvSpPr txBox="1">
              <a:spLocks noChangeArrowheads="1"/>
            </p:cNvSpPr>
            <p:nvPr/>
          </p:nvSpPr>
          <p:spPr bwMode="black">
            <a:xfrm>
              <a:off x="705142" y="1041580"/>
              <a:ext cx="914530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pPr fontAlgn="auto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 altLang="ja-JP" sz="1800" b="0" kern="0" dirty="0">
                <a:solidFill>
                  <a:srgbClr val="0065A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cxnSp>
        <p:nvCxnSpPr>
          <p:cNvPr id="19" name="直線コネクタ 18"/>
          <p:cNvCxnSpPr/>
          <p:nvPr/>
        </p:nvCxnSpPr>
        <p:spPr bwMode="black">
          <a:xfrm>
            <a:off x="611188" y="1797050"/>
            <a:ext cx="756126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592024" y="1846256"/>
            <a:ext cx="80549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1938" indent="-261938"/>
            <a:r>
              <a:rPr lang="ja-JP" altLang="en-US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①</a:t>
            </a:r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社員名簿機能　　　  ・・・ メール一覧、内線電話一覧、など</a:t>
            </a:r>
          </a:p>
          <a:p>
            <a:pPr marL="261938" indent="-261938"/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②社員台帳機能　　　  ・・・ 上司が部下の情報を参照したい</a:t>
            </a:r>
          </a:p>
          <a:p>
            <a:pPr marL="261938" indent="-261938"/>
            <a:r>
              <a:rPr lang="ja-JP" alt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③本人情報照会機能  ・・・ 自分が自分の情報を参照する（社会保険番号など）</a:t>
            </a:r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2708920"/>
            <a:ext cx="3600000" cy="270087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9912" y="3429000"/>
            <a:ext cx="3600000" cy="270087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sp>
        <p:nvSpPr>
          <p:cNvPr id="21" name="スライド番号プレースホルダ 4"/>
          <p:cNvSpPr txBox="1">
            <a:spLocks/>
          </p:cNvSpPr>
          <p:nvPr/>
        </p:nvSpPr>
        <p:spPr bwMode="auto">
          <a:xfrm>
            <a:off x="7920038" y="6462713"/>
            <a:ext cx="720725" cy="1793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rIns="0" numCol="1" anchor="ctr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EFF414B5-406C-4A72-9589-E1BEDC216863}" type="slidenum">
              <a:rPr lang="ja-JP" altLang="en-US" sz="900" b="0" smtClean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 algn="r">
                <a:defRPr/>
              </a:pPr>
              <a:t>9</a:t>
            </a:fld>
            <a:endParaRPr lang="ja-JP" altLang="en-US" sz="900" b="0" dirty="0" smtClean="0">
              <a:solidFill>
                <a:prstClr val="white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フッター プレースホルダ 2"/>
          <p:cNvSpPr txBox="1">
            <a:spLocks/>
          </p:cNvSpPr>
          <p:nvPr/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</a:t>
            </a:r>
            <a:r>
              <a:rPr kumimoji="1" lang="en-US" altLang="ja-JP" sz="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</a:t>
            </a: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Inc. All rights reserved.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ユーザー定義 3">
      <a:dk1>
        <a:sysClr val="windowText" lastClr="000000"/>
      </a:dk1>
      <a:lt1>
        <a:sysClr val="window" lastClr="FFFFFF"/>
      </a:lt1>
      <a:dk2>
        <a:srgbClr val="0065AE"/>
      </a:dk2>
      <a:lt2>
        <a:srgbClr val="FFFFFF"/>
      </a:lt2>
      <a:accent1>
        <a:srgbClr val="0065AE"/>
      </a:accent1>
      <a:accent2>
        <a:srgbClr val="0082C2"/>
      </a:accent2>
      <a:accent3>
        <a:srgbClr val="B31919"/>
      </a:accent3>
      <a:accent4>
        <a:srgbClr val="A37E21"/>
      </a:accent4>
      <a:accent5>
        <a:srgbClr val="4A6224"/>
      </a:accent5>
      <a:accent6>
        <a:srgbClr val="7F7F7F"/>
      </a:accent6>
      <a:hlink>
        <a:srgbClr val="0065AE"/>
      </a:hlink>
      <a:folHlink>
        <a:srgbClr val="BFBFBF"/>
      </a:folHlink>
    </a:clrScheme>
    <a:fontScheme name="ユーザー定義 13">
      <a:majorFont>
        <a:latin typeface="Tahoma"/>
        <a:ea typeface="HGP創英角ｺﾞｼｯｸUB"/>
        <a:cs typeface=""/>
      </a:majorFont>
      <a:minorFont>
        <a:latin typeface="Tahoma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lIns="0" tIns="0" rIns="0" bIns="0" anchor="t" anchorCtr="0">
        <a:normAutofit/>
      </a:bodyPr>
      <a:lstStyle>
        <a:defPPr marL="0" marR="0" indent="0" algn="l" defTabSz="914400" rtl="0" eaLnBrk="1" fontAlgn="auto" latinLnBrk="0" hangingPunct="1">
          <a:lnSpc>
            <a:spcPts val="28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1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Office テーマ">
  <a:themeElements>
    <a:clrScheme name="ユーザー定義 3">
      <a:dk1>
        <a:sysClr val="windowText" lastClr="000000"/>
      </a:dk1>
      <a:lt1>
        <a:sysClr val="window" lastClr="FFFFFF"/>
      </a:lt1>
      <a:dk2>
        <a:srgbClr val="0065AE"/>
      </a:dk2>
      <a:lt2>
        <a:srgbClr val="FFFFFF"/>
      </a:lt2>
      <a:accent1>
        <a:srgbClr val="0065AE"/>
      </a:accent1>
      <a:accent2>
        <a:srgbClr val="0082C2"/>
      </a:accent2>
      <a:accent3>
        <a:srgbClr val="B31919"/>
      </a:accent3>
      <a:accent4>
        <a:srgbClr val="A37E21"/>
      </a:accent4>
      <a:accent5>
        <a:srgbClr val="4A6224"/>
      </a:accent5>
      <a:accent6>
        <a:srgbClr val="7F7F7F"/>
      </a:accent6>
      <a:hlink>
        <a:srgbClr val="0065AE"/>
      </a:hlink>
      <a:folHlink>
        <a:srgbClr val="BFBFBF"/>
      </a:folHlink>
    </a:clrScheme>
    <a:fontScheme name="ユーザー定義 13">
      <a:majorFont>
        <a:latin typeface="Tahoma"/>
        <a:ea typeface="HGP創英角ｺﾞｼｯｸUB"/>
        <a:cs typeface=""/>
      </a:majorFont>
      <a:minorFont>
        <a:latin typeface="Tahoma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lIns="0" tIns="0" rIns="0" bIns="0" anchor="t" anchorCtr="0">
        <a:normAutofit/>
      </a:bodyPr>
      <a:lstStyle>
        <a:defPPr marL="0" marR="0" indent="0" algn="l" defTabSz="914400" rtl="0" eaLnBrk="1" fontAlgn="auto" latinLnBrk="0" hangingPunct="1">
          <a:lnSpc>
            <a:spcPts val="28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1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Office テーマ">
  <a:themeElements>
    <a:clrScheme name="ユーザー定義 3">
      <a:dk1>
        <a:sysClr val="windowText" lastClr="000000"/>
      </a:dk1>
      <a:lt1>
        <a:sysClr val="window" lastClr="FFFFFF"/>
      </a:lt1>
      <a:dk2>
        <a:srgbClr val="0065AE"/>
      </a:dk2>
      <a:lt2>
        <a:srgbClr val="FFFFFF"/>
      </a:lt2>
      <a:accent1>
        <a:srgbClr val="0065AE"/>
      </a:accent1>
      <a:accent2>
        <a:srgbClr val="0082C2"/>
      </a:accent2>
      <a:accent3>
        <a:srgbClr val="B31919"/>
      </a:accent3>
      <a:accent4>
        <a:srgbClr val="A37E21"/>
      </a:accent4>
      <a:accent5>
        <a:srgbClr val="4A6224"/>
      </a:accent5>
      <a:accent6>
        <a:srgbClr val="7F7F7F"/>
      </a:accent6>
      <a:hlink>
        <a:srgbClr val="0065AE"/>
      </a:hlink>
      <a:folHlink>
        <a:srgbClr val="BFBFBF"/>
      </a:folHlink>
    </a:clrScheme>
    <a:fontScheme name="ユーザー定義 13">
      <a:majorFont>
        <a:latin typeface="Tahoma"/>
        <a:ea typeface="HGP創英角ｺﾞｼｯｸUB"/>
        <a:cs typeface=""/>
      </a:majorFont>
      <a:minorFont>
        <a:latin typeface="Tahoma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lIns="0" tIns="0" rIns="0" bIns="0" anchor="t" anchorCtr="0">
        <a:normAutofit/>
      </a:bodyPr>
      <a:lstStyle>
        <a:defPPr marL="0" marR="0" indent="0" algn="l" defTabSz="914400" rtl="0" eaLnBrk="1" fontAlgn="auto" latinLnBrk="0" hangingPunct="1">
          <a:lnSpc>
            <a:spcPts val="28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1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1141</Words>
  <Application>Microsoft Office PowerPoint</Application>
  <PresentationFormat>画面に合わせる (4:3)</PresentationFormat>
  <Paragraphs>273</Paragraphs>
  <Slides>16</Slides>
  <Notes>14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16</vt:i4>
      </vt:variant>
    </vt:vector>
  </HeadingPairs>
  <TitlesOfParts>
    <vt:vector size="19" baseType="lpstr">
      <vt:lpstr>Office テーマ</vt:lpstr>
      <vt:lpstr>1_Office テーマ</vt:lpstr>
      <vt:lpstr>2_Office テーマ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SuperStream - field/ HR 　～保有スキル申請機能～</vt:lpstr>
      <vt:lpstr>SuperStream - field/ HR 　～従業員自ら扶養控除、保険料控除申告書を提出～</vt:lpstr>
      <vt:lpstr>スライド 13</vt:lpstr>
      <vt:lpstr>スライド 14</vt:lpstr>
      <vt:lpstr>SuperStream - field シリーズ 　～シングルサインオン対応～</vt:lpstr>
      <vt:lpstr>スライド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2013-05-02T05:56:25Z</dcterms:created>
  <dcterms:modified xsi:type="dcterms:W3CDTF">2015-09-28T05:18:48Z</dcterms:modified>
</cp:coreProperties>
</file>